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9" r:id="rId4"/>
  </p:sldMasterIdLst>
  <p:notesMasterIdLst>
    <p:notesMasterId r:id="rId58"/>
  </p:notesMasterIdLst>
  <p:handoutMasterIdLst>
    <p:handoutMasterId r:id="rId59"/>
  </p:handoutMasterIdLst>
  <p:sldIdLst>
    <p:sldId id="329" r:id="rId5"/>
    <p:sldId id="373" r:id="rId6"/>
    <p:sldId id="375" r:id="rId7"/>
    <p:sldId id="376" r:id="rId8"/>
    <p:sldId id="336" r:id="rId9"/>
    <p:sldId id="381" r:id="rId10"/>
    <p:sldId id="332" r:id="rId11"/>
    <p:sldId id="416" r:id="rId12"/>
    <p:sldId id="337" r:id="rId13"/>
    <p:sldId id="335" r:id="rId14"/>
    <p:sldId id="333" r:id="rId15"/>
    <p:sldId id="334" r:id="rId16"/>
    <p:sldId id="382" r:id="rId17"/>
    <p:sldId id="345" r:id="rId18"/>
    <p:sldId id="380" r:id="rId19"/>
    <p:sldId id="346" r:id="rId20"/>
    <p:sldId id="383" r:id="rId21"/>
    <p:sldId id="384" r:id="rId22"/>
    <p:sldId id="385" r:id="rId23"/>
    <p:sldId id="386" r:id="rId24"/>
    <p:sldId id="387" r:id="rId25"/>
    <p:sldId id="388" r:id="rId26"/>
    <p:sldId id="417" r:id="rId27"/>
    <p:sldId id="389" r:id="rId28"/>
    <p:sldId id="390" r:id="rId29"/>
    <p:sldId id="391" r:id="rId30"/>
    <p:sldId id="392" r:id="rId31"/>
    <p:sldId id="393" r:id="rId32"/>
    <p:sldId id="394" r:id="rId33"/>
    <p:sldId id="395" r:id="rId34"/>
    <p:sldId id="396" r:id="rId35"/>
    <p:sldId id="397" r:id="rId36"/>
    <p:sldId id="398" r:id="rId37"/>
    <p:sldId id="399" r:id="rId38"/>
    <p:sldId id="414" r:id="rId39"/>
    <p:sldId id="400" r:id="rId40"/>
    <p:sldId id="401" r:id="rId41"/>
    <p:sldId id="402" r:id="rId42"/>
    <p:sldId id="403" r:id="rId43"/>
    <p:sldId id="404" r:id="rId44"/>
    <p:sldId id="406" r:id="rId45"/>
    <p:sldId id="407" r:id="rId46"/>
    <p:sldId id="405" r:id="rId47"/>
    <p:sldId id="408" r:id="rId48"/>
    <p:sldId id="409" r:id="rId49"/>
    <p:sldId id="410" r:id="rId50"/>
    <p:sldId id="411" r:id="rId51"/>
    <p:sldId id="412" r:id="rId52"/>
    <p:sldId id="413" r:id="rId53"/>
    <p:sldId id="312" r:id="rId54"/>
    <p:sldId id="377" r:id="rId55"/>
    <p:sldId id="415" r:id="rId56"/>
    <p:sldId id="299" r:id="rId57"/>
  </p:sldIdLst>
  <p:sldSz cx="9144000" cy="5143500" type="screen16x9"/>
  <p:notesSz cx="7023100" cy="9309100"/>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id="{5D26188A-8877-D343-ABC4-7579CEC42C0C}">
          <p14:sldIdLst>
            <p14:sldId id="329"/>
            <p14:sldId id="373"/>
            <p14:sldId id="375"/>
            <p14:sldId id="376"/>
            <p14:sldId id="336"/>
            <p14:sldId id="381"/>
            <p14:sldId id="332"/>
            <p14:sldId id="416"/>
            <p14:sldId id="337"/>
            <p14:sldId id="335"/>
            <p14:sldId id="333"/>
            <p14:sldId id="334"/>
            <p14:sldId id="382"/>
            <p14:sldId id="345"/>
            <p14:sldId id="380"/>
            <p14:sldId id="346"/>
            <p14:sldId id="383"/>
            <p14:sldId id="384"/>
            <p14:sldId id="385"/>
            <p14:sldId id="386"/>
            <p14:sldId id="387"/>
            <p14:sldId id="388"/>
            <p14:sldId id="417"/>
            <p14:sldId id="389"/>
            <p14:sldId id="390"/>
            <p14:sldId id="391"/>
            <p14:sldId id="392"/>
            <p14:sldId id="393"/>
            <p14:sldId id="394"/>
            <p14:sldId id="395"/>
            <p14:sldId id="396"/>
            <p14:sldId id="397"/>
            <p14:sldId id="398"/>
            <p14:sldId id="399"/>
            <p14:sldId id="414"/>
            <p14:sldId id="400"/>
            <p14:sldId id="401"/>
            <p14:sldId id="402"/>
            <p14:sldId id="403"/>
            <p14:sldId id="404"/>
            <p14:sldId id="406"/>
            <p14:sldId id="407"/>
            <p14:sldId id="405"/>
            <p14:sldId id="408"/>
            <p14:sldId id="409"/>
            <p14:sldId id="410"/>
            <p14:sldId id="411"/>
            <p14:sldId id="412"/>
            <p14:sldId id="413"/>
            <p14:sldId id="312"/>
            <p14:sldId id="377"/>
            <p14:sldId id="415"/>
            <p14:sldId id="299"/>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33D70C-5984-EE08-B2C9-CF27DCEDB748}" name="Michael J Dominguez" initials="MD" userId="S::mjdominguez@health.unm.edu::307b977c-51dd-44f6-9a48-2a195947bb7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7319D12-38F3-4CB1-AF4A-A53E18CD8034}" v="12" dt="2024-04-01T21:58:18.0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69"/>
    <p:restoredTop sz="90855" autoAdjust="0"/>
  </p:normalViewPr>
  <p:slideViewPr>
    <p:cSldViewPr>
      <p:cViewPr varScale="1">
        <p:scale>
          <a:sx n="80" d="100"/>
          <a:sy n="80" d="100"/>
        </p:scale>
        <p:origin x="176" y="52"/>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presProps" Target="pres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gs" Target="tags/tag1.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A3EF21F7-98FD-41A7-A4CE-714FDED71D4E}" type="datetimeFigureOut">
              <a:rPr lang="en-US" smtClean="0"/>
              <a:t>4/15/2024</a:t>
            </a:fld>
            <a:endParaRPr lang="en-US" dirty="0"/>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85959707-24D2-46CE-984F-5B71E66ECA7D}" type="slidenum">
              <a:rPr lang="en-US" smtClean="0"/>
              <a:t>‹#›</a:t>
            </a:fld>
            <a:endParaRPr lang="en-US" dirty="0"/>
          </a:p>
        </p:txBody>
      </p:sp>
    </p:spTree>
    <p:extLst>
      <p:ext uri="{BB962C8B-B14F-4D97-AF65-F5344CB8AC3E}">
        <p14:creationId xmlns:p14="http://schemas.microsoft.com/office/powerpoint/2010/main" val="31606767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F16BC46E-AFF4-4598-8970-9842EB7E8193}" type="datetimeFigureOut">
              <a:rPr lang="en-US" smtClean="0"/>
              <a:t>4/15/2024</a:t>
            </a:fld>
            <a:endParaRPr lang="en-US" dirty="0"/>
          </a:p>
        </p:txBody>
      </p:sp>
      <p:sp>
        <p:nvSpPr>
          <p:cNvPr id="4" name="Slide Image Placeholder 3"/>
          <p:cNvSpPr>
            <a:spLocks noGrp="1" noRot="1" noChangeAspect="1"/>
          </p:cNvSpPr>
          <p:nvPr>
            <p:ph type="sldImg" idx="2"/>
          </p:nvPr>
        </p:nvSpPr>
        <p:spPr>
          <a:xfrm>
            <a:off x="409575" y="698500"/>
            <a:ext cx="6203950" cy="3490913"/>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F264BA1E-6AC7-4534-AA62-D6AA5C834DC4}" type="slidenum">
              <a:rPr lang="en-US" smtClean="0"/>
              <a:t>‹#›</a:t>
            </a:fld>
            <a:endParaRPr lang="en-US" dirty="0"/>
          </a:p>
        </p:txBody>
      </p:sp>
    </p:spTree>
    <p:extLst>
      <p:ext uri="{BB962C8B-B14F-4D97-AF65-F5344CB8AC3E}">
        <p14:creationId xmlns:p14="http://schemas.microsoft.com/office/powerpoint/2010/main" val="153154721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cho.unm.edu/locations-2/echo-hubs-superhubs-united-states/"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3950" cy="3490913"/>
          </a:xfrm>
        </p:spPr>
      </p:sp>
      <p:sp>
        <p:nvSpPr>
          <p:cNvPr id="3" name="Notes Placeholder 2"/>
          <p:cNvSpPr>
            <a:spLocks noGrp="1"/>
          </p:cNvSpPr>
          <p:nvPr>
            <p:ph type="body" idx="1"/>
          </p:nvPr>
        </p:nvSpPr>
        <p:spPr/>
        <p:txBody>
          <a:bodyPr/>
          <a:lstStyle/>
          <a:p>
            <a:r>
              <a:rPr lang="en-US" dirty="0"/>
              <a:t>Version Date: 2/27/24</a:t>
            </a:r>
          </a:p>
          <a:p>
            <a:r>
              <a:rPr lang="en-US" dirty="0"/>
              <a:t>Audience: Infectious Disease providers, residents, fellows &amp; students</a:t>
            </a:r>
          </a:p>
          <a:p>
            <a:r>
              <a:rPr lang="en-US" dirty="0"/>
              <a:t>KF Reviewed: 4/1/24 – photo images added &amp; font size adjusted</a:t>
            </a:r>
          </a:p>
          <a:p>
            <a:r>
              <a:rPr lang="en-US" dirty="0"/>
              <a:t>MG Reviewed: 4/1/2024</a:t>
            </a:r>
          </a:p>
          <a:p>
            <a:r>
              <a:rPr lang="en-US" dirty="0"/>
              <a:t>Submitted to SCAETC CO/HRSA: 4/1/24</a:t>
            </a:r>
          </a:p>
          <a:p>
            <a:r>
              <a:rPr lang="en-US" dirty="0"/>
              <a:t>HRSA Approved:</a:t>
            </a:r>
          </a:p>
        </p:txBody>
      </p:sp>
      <p:sp>
        <p:nvSpPr>
          <p:cNvPr id="4" name="Slide Number Placeholder 3"/>
          <p:cNvSpPr>
            <a:spLocks noGrp="1"/>
          </p:cNvSpPr>
          <p:nvPr>
            <p:ph type="sldNum" sz="quarter" idx="10"/>
          </p:nvPr>
        </p:nvSpPr>
        <p:spPr/>
        <p:txBody>
          <a:bodyPr/>
          <a:lstStyle/>
          <a:p>
            <a:fld id="{C35331D5-CC8E-5542-9972-4FCE376784BA}"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4270147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2</a:t>
            </a:fld>
            <a:endParaRPr lang="en-US" dirty="0"/>
          </a:p>
        </p:txBody>
      </p:sp>
    </p:spTree>
    <p:extLst>
      <p:ext uri="{BB962C8B-B14F-4D97-AF65-F5344CB8AC3E}">
        <p14:creationId xmlns:p14="http://schemas.microsoft.com/office/powerpoint/2010/main" val="5543862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rgbClr val="FF0000"/>
                </a:solidFill>
                <a:effectLst/>
                <a:latin typeface="+mn-lt"/>
                <a:ea typeface="+mn-ea"/>
                <a:cs typeface="+mn-cs"/>
              </a:rPr>
              <a:t>NOTE</a:t>
            </a:r>
            <a:r>
              <a:rPr lang="en-US" sz="1200" i="1" kern="1200" dirty="0">
                <a:solidFill>
                  <a:schemeClr val="tx1"/>
                </a:solidFill>
                <a:effectLst/>
                <a:latin typeface="+mn-lt"/>
                <a:ea typeface="+mn-ea"/>
                <a:cs typeface="+mn-cs"/>
              </a:rPr>
              <a:t>: THIS SLIDE </a:t>
            </a:r>
            <a:r>
              <a:rPr lang="en-US" sz="1200" b="1" i="1" kern="1200" dirty="0">
                <a:solidFill>
                  <a:schemeClr val="tx1"/>
                </a:solidFill>
                <a:effectLst/>
                <a:latin typeface="+mn-lt"/>
                <a:ea typeface="+mn-ea"/>
                <a:cs typeface="+mn-cs"/>
              </a:rPr>
              <a:t>MUST BE INCLUDED IF TRADE AND/OR BRAND NAMES FOR MEDICATIONS ARE USED </a:t>
            </a:r>
            <a:r>
              <a:rPr lang="en-US" sz="1200" i="1" kern="1200" dirty="0">
                <a:solidFill>
                  <a:schemeClr val="tx1"/>
                </a:solidFill>
                <a:effectLst/>
                <a:latin typeface="+mn-lt"/>
                <a:ea typeface="+mn-ea"/>
                <a:cs typeface="+mn-cs"/>
              </a:rPr>
              <a:t>IN THE PRESENTATION.</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IT MAY BE DELETED IF THERE IS NO REFERENCE TO TRADE NAMES, </a:t>
            </a:r>
            <a:r>
              <a:rPr lang="en-US" sz="1200" i="1" kern="1200" dirty="0">
                <a:solidFill>
                  <a:schemeClr val="tx1"/>
                </a:solidFill>
                <a:effectLst/>
                <a:latin typeface="+mn-lt"/>
                <a:ea typeface="+mn-ea"/>
                <a:cs typeface="+mn-cs"/>
              </a:rPr>
              <a:t>INCLUDING PRESENTATIONS IN WHICH ONLY GENERIC MEDICATION NAMES ARE MENTIONED. </a:t>
            </a:r>
          </a:p>
          <a:p>
            <a:endParaRPr lang="en-US" sz="1200"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TRADE NAMES MUST BE PUT IN PARENTHESES AFTER THE GENERIC NAME THE FIRST TIME IT IS MENTIONED</a:t>
            </a:r>
            <a:r>
              <a:rPr lang="en-US" sz="1200" i="1" kern="1200" dirty="0">
                <a:solidFill>
                  <a:schemeClr val="tx1"/>
                </a:solidFill>
                <a:effectLst/>
                <a:latin typeface="+mn-lt"/>
                <a:ea typeface="+mn-ea"/>
                <a:cs typeface="+mn-cs"/>
              </a:rPr>
              <a:t> - E.G., FLUOXETINE (PROZAC). </a:t>
            </a:r>
            <a:r>
              <a:rPr lang="en-US" sz="1200" b="1" i="1" kern="1200" dirty="0">
                <a:solidFill>
                  <a:schemeClr val="tx1"/>
                </a:solidFill>
                <a:effectLst/>
                <a:latin typeface="+mn-lt"/>
                <a:ea typeface="+mn-ea"/>
                <a:cs typeface="+mn-cs"/>
              </a:rPr>
              <a:t>TRADE NAMES SHOULD ONLY BE MENTIONED FOR THE INITIAL REFERENCE AND THE GENERIC NAME ONLY SHOULD BE USED AFTER THAT. </a:t>
            </a:r>
            <a:r>
              <a:rPr lang="en-US" sz="1200" i="1" kern="1200" dirty="0">
                <a:solidFill>
                  <a:schemeClr val="tx1"/>
                </a:solidFill>
                <a:effectLst/>
                <a:latin typeface="+mn-lt"/>
                <a:ea typeface="+mn-ea"/>
                <a:cs typeface="+mn-cs"/>
              </a:rPr>
              <a:t>THIS APPLIES EQUALLY TO ALL MEDICATIONS OR PRODUCTS MENTIONED IN THIS PRESENTATION.</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a:t>
            </a:fld>
            <a:endParaRPr lang="en-US" dirty="0"/>
          </a:p>
        </p:txBody>
      </p:sp>
    </p:spTree>
    <p:extLst>
      <p:ext uri="{BB962C8B-B14F-4D97-AF65-F5344CB8AC3E}">
        <p14:creationId xmlns:p14="http://schemas.microsoft.com/office/powerpoint/2010/main" val="15516915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Fungus (protozoan and fungal characteristics)</a:t>
            </a:r>
          </a:p>
          <a:p>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13</a:t>
            </a:fld>
            <a:endParaRPr lang="en-US" dirty="0"/>
          </a:p>
        </p:txBody>
      </p:sp>
    </p:spTree>
    <p:extLst>
      <p:ext uri="{BB962C8B-B14F-4D97-AF65-F5344CB8AC3E}">
        <p14:creationId xmlns:p14="http://schemas.microsoft.com/office/powerpoint/2010/main" val="3948139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44444"/>
                </a:solidFill>
                <a:effectLst/>
                <a:latin typeface="Open Sans" panose="020B0606030504020204" pitchFamily="34" charset="0"/>
              </a:rPr>
              <a:t>This retinal photograph taken from a person with HIV and cytomegalovirus retinitis shows an opacified, edematous retina (yellow) and hemorrhage (red); the retinitis involves the optic nerve head and extends adjacent to the macula along the retinal blood vessels. This lesion is considered an immediate sight-threatening lesion.</a:t>
            </a:r>
            <a:br>
              <a:rPr lang="en-US" dirty="0"/>
            </a:br>
            <a:endParaRPr lang="en-US" dirty="0"/>
          </a:p>
        </p:txBody>
      </p:sp>
      <p:sp>
        <p:nvSpPr>
          <p:cNvPr id="4" name="Slide Number Placeholder 3"/>
          <p:cNvSpPr>
            <a:spLocks noGrp="1"/>
          </p:cNvSpPr>
          <p:nvPr>
            <p:ph type="sldNum" sz="quarter" idx="5"/>
          </p:nvPr>
        </p:nvSpPr>
        <p:spPr/>
        <p:txBody>
          <a:bodyPr/>
          <a:lstStyle/>
          <a:p>
            <a:fld id="{F264BA1E-6AC7-4534-AA62-D6AA5C834DC4}" type="slidenum">
              <a:rPr lang="en-US" smtClean="0"/>
              <a:t>33</a:t>
            </a:fld>
            <a:endParaRPr lang="en-US" dirty="0"/>
          </a:p>
        </p:txBody>
      </p:sp>
    </p:spTree>
    <p:extLst>
      <p:ext uri="{BB962C8B-B14F-4D97-AF65-F5344CB8AC3E}">
        <p14:creationId xmlns:p14="http://schemas.microsoft.com/office/powerpoint/2010/main" val="23126826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51</a:t>
            </a:fld>
            <a:endParaRPr lang="en-US" dirty="0"/>
          </a:p>
        </p:txBody>
      </p:sp>
    </p:spTree>
    <p:extLst>
      <p:ext uri="{BB962C8B-B14F-4D97-AF65-F5344CB8AC3E}">
        <p14:creationId xmlns:p14="http://schemas.microsoft.com/office/powerpoint/2010/main" val="3849236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2937">
              <a:defRPr/>
            </a:pPr>
            <a:r>
              <a:rPr lang="en-US" dirty="0"/>
              <a:t>Find an HIV-related topic </a:t>
            </a:r>
            <a:r>
              <a:rPr lang="en-US" dirty="0" err="1"/>
              <a:t>TeleECHO</a:t>
            </a:r>
            <a:r>
              <a:rPr lang="en-US" dirty="0"/>
              <a:t> in your area: </a:t>
            </a:r>
            <a:r>
              <a:rPr lang="en-US" dirty="0">
                <a:hlinkClick r:id="rId3"/>
              </a:rPr>
              <a:t>https://echo.unm.edu/locations-2/echo-hubs-superhubs-united-states/</a:t>
            </a:r>
            <a:endParaRPr lang="en-US" dirty="0"/>
          </a:p>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52</a:t>
            </a:fld>
            <a:endParaRPr lang="en-US" dirty="0"/>
          </a:p>
        </p:txBody>
      </p:sp>
    </p:spTree>
    <p:extLst>
      <p:ext uri="{BB962C8B-B14F-4D97-AF65-F5344CB8AC3E}">
        <p14:creationId xmlns:p14="http://schemas.microsoft.com/office/powerpoint/2010/main" val="25325597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t>IDEA Platform: Infectious Diseases Education &amp; Assessment. https://idea.medicine.uw.edu/</a:t>
            </a:r>
          </a:p>
          <a:p>
            <a:r>
              <a:rPr lang="en-US" sz="1000" dirty="0"/>
              <a:t>AETC National HIV Curriculum: 6 core modules for self study; regularly updated; CME, CNE</a:t>
            </a:r>
          </a:p>
          <a:p>
            <a:r>
              <a:rPr lang="en-US" sz="1000" dirty="0"/>
              <a:t>Hepatitis C Online Curriculum: https://www.hepatitisc.uw.edu/</a:t>
            </a:r>
          </a:p>
          <a:p>
            <a:r>
              <a:rPr lang="en-US" sz="1000" dirty="0"/>
              <a:t>Hepatitis B Online Curriculum: https://www.hepatitisb.uw.edu/</a:t>
            </a:r>
          </a:p>
          <a:p>
            <a:r>
              <a:rPr lang="en-US" sz="1000" dirty="0"/>
              <a:t>National STD Curriculum: https://www.std.uw.edu/</a:t>
            </a:r>
          </a:p>
          <a:p>
            <a:endParaRPr lang="en-US" sz="1000" dirty="0"/>
          </a:p>
          <a:p>
            <a:pPr defTabSz="912937">
              <a:defRPr/>
            </a:pPr>
            <a:endParaRPr lang="en-US" dirty="0"/>
          </a:p>
          <a:p>
            <a:endParaRPr lang="en-US" dirty="0"/>
          </a:p>
        </p:txBody>
      </p:sp>
      <p:sp>
        <p:nvSpPr>
          <p:cNvPr id="4" name="Slide Number Placeholder 3"/>
          <p:cNvSpPr>
            <a:spLocks noGrp="1"/>
          </p:cNvSpPr>
          <p:nvPr>
            <p:ph type="sldNum" sz="quarter" idx="10"/>
          </p:nvPr>
        </p:nvSpPr>
        <p:spPr/>
        <p:txBody>
          <a:bodyPr/>
          <a:lstStyle/>
          <a:p>
            <a:fld id="{F264BA1E-6AC7-4534-AA62-D6AA5C834DC4}" type="slidenum">
              <a:rPr lang="en-US" smtClean="0"/>
              <a:t>53</a:t>
            </a:fld>
            <a:endParaRPr lang="en-US" dirty="0"/>
          </a:p>
        </p:txBody>
      </p:sp>
    </p:spTree>
    <p:extLst>
      <p:ext uri="{BB962C8B-B14F-4D97-AF65-F5344CB8AC3E}">
        <p14:creationId xmlns:p14="http://schemas.microsoft.com/office/powerpoint/2010/main" val="253255977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19141"/>
            <a:ext cx="7772399" cy="1909859"/>
          </a:xfrm>
        </p:spPr>
        <p:txBody>
          <a:bodyPr anchor="t"/>
          <a:lstStyle>
            <a:lvl1pPr>
              <a:defRPr sz="42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hasCustomPrompt="1"/>
          </p:nvPr>
        </p:nvSpPr>
        <p:spPr>
          <a:xfrm>
            <a:off x="685800" y="3511263"/>
            <a:ext cx="7772398" cy="800100"/>
          </a:xfrm>
        </p:spPr>
        <p:txBody>
          <a:bodyPr anchor="t">
            <a:normAutofit/>
          </a:bodyPr>
          <a:lstStyle>
            <a:lvl1pPr marL="0" indent="0" algn="l">
              <a:buNone/>
              <a:defRPr sz="2000">
                <a:solidFill>
                  <a:srgbClr val="22222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2 style</a:t>
            </a:r>
          </a:p>
        </p:txBody>
      </p:sp>
      <p:sp>
        <p:nvSpPr>
          <p:cNvPr id="6" name="Slide Number Placeholder 5"/>
          <p:cNvSpPr>
            <a:spLocks noGrp="1"/>
          </p:cNvSpPr>
          <p:nvPr>
            <p:ph type="sldNum" sz="quarter" idx="12"/>
          </p:nvPr>
        </p:nvSpPr>
        <p:spPr/>
        <p:txBody>
          <a:bodyPr/>
          <a:lstStyle>
            <a:lvl1pPr>
              <a:defRPr b="0" i="0">
                <a:latin typeface="ITC Avant Garde Std Bk"/>
                <a:cs typeface="ITC Avant Garde Std Bk"/>
              </a:defRPr>
            </a:lvl1pPr>
          </a:lstStyle>
          <a:p>
            <a:fld id="{6E2D2B3B-882E-40F3-A32F-6DD516915044}" type="slidenum">
              <a:rPr lang="en-US" smtClean="0"/>
              <a:pPr/>
              <a:t>‹#›</a:t>
            </a:fld>
            <a:endParaRPr lang="en-US" dirty="0"/>
          </a:p>
        </p:txBody>
      </p:sp>
      <p:sp>
        <p:nvSpPr>
          <p:cNvPr id="8" name="Date Placeholder 3"/>
          <p:cNvSpPr>
            <a:spLocks noGrp="1"/>
          </p:cNvSpPr>
          <p:nvPr>
            <p:ph type="dt" sz="half" idx="11"/>
          </p:nvPr>
        </p:nvSpPr>
        <p:spPr>
          <a:xfrm>
            <a:off x="7719757" y="4764530"/>
            <a:ext cx="738443" cy="274320"/>
          </a:xfrm>
        </p:spPr>
        <p:txBody>
          <a:bodyPr/>
          <a:lstStyle/>
          <a:p>
            <a:pPr fontAlgn="base">
              <a:spcBef>
                <a:spcPct val="0"/>
              </a:spcBef>
              <a:spcAft>
                <a:spcPct val="0"/>
              </a:spcAft>
              <a:defRPr/>
            </a:pPr>
            <a:endParaRPr lang="en-US" altLang="en-US" dirty="0">
              <a:solidFill>
                <a:srgbClr val="FFFFFF"/>
              </a:solidFill>
            </a:endParaRPr>
          </a:p>
        </p:txBody>
      </p:sp>
      <p:sp>
        <p:nvSpPr>
          <p:cNvPr id="9" name="Footer Placeholder 4"/>
          <p:cNvSpPr>
            <a:spLocks noGrp="1"/>
          </p:cNvSpPr>
          <p:nvPr>
            <p:ph type="ftr" sz="quarter" idx="14"/>
          </p:nvPr>
        </p:nvSpPr>
        <p:spPr>
          <a:xfrm>
            <a:off x="3352459" y="4764530"/>
            <a:ext cx="4367298" cy="274320"/>
          </a:xfrm>
        </p:spPr>
        <p:txBody>
          <a:bodyPr/>
          <a:lstStyle/>
          <a:p>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9155" y="114300"/>
            <a:ext cx="2935230" cy="981458"/>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1752" y="3755121"/>
            <a:ext cx="8588248" cy="391918"/>
          </a:xfrm>
        </p:spPr>
        <p:txBody>
          <a:bodyPr anchor="b"/>
          <a:lstStyle>
            <a:lvl1pPr algn="ctr">
              <a:defRPr sz="2200" b="0">
                <a:ln>
                  <a:noFill/>
                </a:ln>
                <a:solidFill>
                  <a:schemeClr val="accent6"/>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7744"/>
            <a:ext cx="9144000" cy="36854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301752" y="4205663"/>
            <a:ext cx="8588248" cy="403796"/>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Slide Number Placeholder 8"/>
          <p:cNvSpPr>
            <a:spLocks noGrp="1"/>
          </p:cNvSpPr>
          <p:nvPr>
            <p:ph type="sldNum" sz="quarter" idx="11"/>
          </p:nvPr>
        </p:nvSpPr>
        <p:spPr/>
        <p:txBody>
          <a:bodyPr/>
          <a:lstStyle/>
          <a:p>
            <a:fld id="{AB159995-A1BE-BF4E-BC5F-5A773C9D0009}" type="slidenum">
              <a:rPr lang="en-US" smtClean="0">
                <a:solidFill>
                  <a:srgbClr val="FFFFFF"/>
                </a:solidFill>
              </a:rPr>
              <a:pPr/>
              <a:t>‹#›</a:t>
            </a:fld>
            <a:endParaRPr lang="en-US" dirty="0">
              <a:solidFill>
                <a:srgbClr val="FFFFFF"/>
              </a:solidFill>
            </a:endParaRPr>
          </a:p>
        </p:txBody>
      </p:sp>
      <p:sp>
        <p:nvSpPr>
          <p:cNvPr id="10" name="Date Placeholder 3"/>
          <p:cNvSpPr>
            <a:spLocks noGrp="1"/>
          </p:cNvSpPr>
          <p:nvPr>
            <p:ph type="dt" sz="half" idx="1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1"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title"/>
          </p:nvPr>
        </p:nvSpPr>
        <p:spPr/>
        <p:txBody>
          <a:bodyPr lIns="0" tIns="0" rIns="0" bIns="0"/>
          <a:lstStyle>
            <a:lvl1pPr>
              <a:defRPr sz="3300" b="1" i="0">
                <a:solidFill>
                  <a:srgbClr val="008080"/>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019836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1523" y="4672584"/>
            <a:ext cx="9142476" cy="109727"/>
          </a:xfrm>
          <a:prstGeom prst="rect">
            <a:avLst/>
          </a:prstGeom>
          <a:blipFill>
            <a:blip r:embed="rId2" cstate="print"/>
            <a:stretch>
              <a:fillRect/>
            </a:stretch>
          </a:blipFill>
        </p:spPr>
        <p:txBody>
          <a:bodyPr wrap="square" lIns="0" tIns="0" rIns="0" bIns="0" rtlCol="0"/>
          <a:lstStyle/>
          <a:p>
            <a:endParaRPr sz="1350"/>
          </a:p>
        </p:txBody>
      </p:sp>
      <p:sp>
        <p:nvSpPr>
          <p:cNvPr id="17" name="bk object 17"/>
          <p:cNvSpPr/>
          <p:nvPr/>
        </p:nvSpPr>
        <p:spPr>
          <a:xfrm>
            <a:off x="762" y="4686871"/>
            <a:ext cx="9143365" cy="1429"/>
          </a:xfrm>
          <a:custGeom>
            <a:avLst/>
            <a:gdLst/>
            <a:ahLst/>
            <a:cxnLst/>
            <a:rect l="l" t="t" r="r" b="b"/>
            <a:pathLst>
              <a:path w="9143365" h="1904">
                <a:moveTo>
                  <a:pt x="0" y="0"/>
                </a:moveTo>
                <a:lnTo>
                  <a:pt x="9143238" y="1587"/>
                </a:lnTo>
              </a:path>
            </a:pathLst>
          </a:custGeom>
          <a:ln w="38099">
            <a:solidFill>
              <a:srgbClr val="375F92"/>
            </a:solidFill>
          </a:ln>
        </p:spPr>
        <p:txBody>
          <a:bodyPr wrap="square" lIns="0" tIns="0" rIns="0" bIns="0" rtlCol="0"/>
          <a:lstStyle/>
          <a:p>
            <a:endParaRPr sz="1350"/>
          </a:p>
        </p:txBody>
      </p:sp>
      <p:sp>
        <p:nvSpPr>
          <p:cNvPr id="18" name="bk object 18"/>
          <p:cNvSpPr/>
          <p:nvPr/>
        </p:nvSpPr>
        <p:spPr>
          <a:xfrm>
            <a:off x="457200" y="4458842"/>
            <a:ext cx="943356" cy="581787"/>
          </a:xfrm>
          <a:prstGeom prst="rect">
            <a:avLst/>
          </a:prstGeom>
          <a:blipFill>
            <a:blip r:embed="rId3" cstate="print"/>
            <a:stretch>
              <a:fillRect/>
            </a:stretch>
          </a:blipFill>
        </p:spPr>
        <p:txBody>
          <a:bodyPr wrap="square" lIns="0" tIns="0" rIns="0" bIns="0" rtlCol="0"/>
          <a:lstStyle/>
          <a:p>
            <a:endParaRPr sz="1350"/>
          </a:p>
        </p:txBody>
      </p:sp>
      <p:sp>
        <p:nvSpPr>
          <p:cNvPr id="2" name="Holder 2"/>
          <p:cNvSpPr>
            <a:spLocks noGrp="1"/>
          </p:cNvSpPr>
          <p:nvPr>
            <p:ph type="ftr" sz="quarter" idx="5"/>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3" name="Holder 3"/>
          <p:cNvSpPr>
            <a:spLocks noGrp="1"/>
          </p:cNvSpPr>
          <p:nvPr>
            <p:ph type="dt" sz="half" idx="6"/>
          </p:nvPr>
        </p:nvSpPr>
        <p:spPr/>
        <p:txBody>
          <a:bodyPr lIns="0" tIns="0" rIns="0" bIns="0"/>
          <a:lstStyle>
            <a:lvl1pPr>
              <a:defRPr sz="1350" b="1" i="0">
                <a:solidFill>
                  <a:srgbClr val="000066"/>
                </a:solidFill>
                <a:latin typeface="Calibri"/>
                <a:cs typeface="Calibri"/>
              </a:defRPr>
            </a:lvl1pPr>
          </a:lstStyle>
          <a:p>
            <a:pPr marL="9525"/>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9897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6E2D2B3B-882E-40F3-A32F-6DD516915044}" type="slidenum">
              <a:rPr lang="en-US" smtClean="0"/>
              <a:pPr/>
              <a:t>‹#›</a:t>
            </a:fld>
            <a:endParaRPr lang="en-US"/>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4" y="2390378"/>
            <a:ext cx="7659687" cy="8763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722314" y="1165225"/>
            <a:ext cx="6135687" cy="1225154"/>
          </a:xfrm>
        </p:spPr>
        <p:txBody>
          <a:bodyPr anchor="b"/>
          <a:lstStyle>
            <a:lvl1pPr marL="0" indent="0">
              <a:buNone/>
              <a:defRPr sz="2000">
                <a:solidFill>
                  <a:srgbClr val="22222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3D987DAA-A896-1841-BC8A-D645CCE33E3D}" type="slidenum">
              <a:rPr lang="en-US" smtClean="0">
                <a:solidFill>
                  <a:srgbClr val="FFFFFF"/>
                </a:solidFill>
              </a:rPr>
              <a:pPr/>
              <a:t>‹#›</a:t>
            </a:fld>
            <a:endParaRPr lang="en-US" dirty="0">
              <a:solidFill>
                <a:srgbClr val="FFFFFF"/>
              </a:solidFill>
            </a:endParaRPr>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9"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57200" y="1152144"/>
            <a:ext cx="3657600"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419600" y="1152144"/>
            <a:ext cx="4038599" cy="332348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6E2D2B3B-882E-40F3-A32F-6DD516915044}" type="slidenum">
              <a:rPr lang="en-US" smtClean="0"/>
              <a:pPr/>
              <a:t>‹#›</a:t>
            </a:fld>
            <a:endParaRPr lang="en-US"/>
          </a:p>
        </p:txBody>
      </p:sp>
      <p:sp>
        <p:nvSpPr>
          <p:cNvPr id="9"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457200" y="1233452"/>
            <a:ext cx="3890108"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06538"/>
            <a:ext cx="3890108"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2208" y="1233452"/>
            <a:ext cx="4038599" cy="479822"/>
          </a:xfrm>
        </p:spPr>
        <p:txBody>
          <a:bodyPr anchor="b">
            <a:noAutofit/>
          </a:bodyPr>
          <a:lstStyle>
            <a:lvl1pPr marL="0" indent="0" algn="l">
              <a:buNone/>
              <a:defRPr sz="28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32208" y="1806538"/>
            <a:ext cx="4038599" cy="266908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9F49499B-0A11-F941-988B-5A98BBA90756}" type="slidenum">
              <a:rPr lang="en-US" smtClean="0">
                <a:solidFill>
                  <a:srgbClr val="FFFFFF"/>
                </a:solidFill>
              </a:rPr>
              <a:pPr/>
              <a:t>‹#›</a:t>
            </a:fld>
            <a:endParaRPr lang="en-US" dirty="0">
              <a:solidFill>
                <a:srgbClr val="FFFFFF"/>
              </a:solidFill>
            </a:endParaRPr>
          </a:p>
        </p:txBody>
      </p:sp>
      <p:sp>
        <p:nvSpPr>
          <p:cNvPr id="11" name="Date Placeholder 3"/>
          <p:cNvSpPr>
            <a:spLocks noGrp="1"/>
          </p:cNvSpPr>
          <p:nvPr>
            <p:ph type="dt" sz="half" idx="13"/>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12" name="Footer Placeholder 4"/>
          <p:cNvSpPr>
            <a:spLocks noGrp="1"/>
          </p:cNvSpPr>
          <p:nvPr>
            <p:ph type="ftr" sz="quarter" idx="14"/>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martArt graphic">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DB0A249C-C385-6343-9E2D-0B8524CBBFBC}" type="slidenum">
              <a:rPr lang="en-US" smtClean="0">
                <a:solidFill>
                  <a:srgbClr val="FFFFFF"/>
                </a:solidFill>
              </a:rPr>
              <a:pPr/>
              <a:t>‹#›</a:t>
            </a:fld>
            <a:endParaRPr lang="en-US" dirty="0">
              <a:solidFill>
                <a:srgbClr val="FFFFFF"/>
              </a:solidFill>
            </a:endParaRPr>
          </a:p>
        </p:txBody>
      </p:sp>
      <p:sp>
        <p:nvSpPr>
          <p:cNvPr id="7"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8"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10" name="SmartArt Placeholder 9"/>
          <p:cNvSpPr>
            <a:spLocks noGrp="1"/>
          </p:cNvSpPr>
          <p:nvPr>
            <p:ph type="dgm" sz="quarter" idx="13"/>
          </p:nvPr>
        </p:nvSpPr>
        <p:spPr>
          <a:xfrm>
            <a:off x="457200" y="1143000"/>
            <a:ext cx="8305800" cy="3371850"/>
          </a:xfrm>
        </p:spPr>
        <p:txBody>
          <a:bodyPr/>
          <a:lstStyle/>
          <a:p>
            <a:r>
              <a:rPr lang="en-US"/>
              <a:t>Click icon to add SmartArt graphic</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DD1BA20-3B1F-8544-ADC7-70EC2EFB7AE2}" type="slidenum">
              <a:rPr lang="en-US" smtClean="0">
                <a:solidFill>
                  <a:srgbClr val="FFFFFF"/>
                </a:solidFill>
              </a:rPr>
              <a:pPr/>
              <a:t>‹#›</a:t>
            </a:fld>
            <a:endParaRPr lang="en-US" dirty="0">
              <a:solidFill>
                <a:srgbClr val="FFFFFF"/>
              </a:solidFill>
            </a:endParaRPr>
          </a:p>
        </p:txBody>
      </p:sp>
      <p:sp>
        <p:nvSpPr>
          <p:cNvPr id="6"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a:defRPr/>
            </a:pPr>
            <a:endParaRPr lang="en-US" altLang="en-US" dirty="0">
              <a:solidFill>
                <a:srgbClr val="FFFFFF"/>
              </a:solidFill>
            </a:endParaRPr>
          </a:p>
        </p:txBody>
      </p:sp>
      <p:sp>
        <p:nvSpPr>
          <p:cNvPr id="7"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5" name="Table Placeholder 4"/>
          <p:cNvSpPr>
            <a:spLocks noGrp="1"/>
          </p:cNvSpPr>
          <p:nvPr>
            <p:ph type="tbl" sz="quarter" idx="13"/>
          </p:nvPr>
        </p:nvSpPr>
        <p:spPr>
          <a:xfrm>
            <a:off x="457200" y="1143000"/>
            <a:ext cx="8305800" cy="3371850"/>
          </a:xfrm>
        </p:spPr>
        <p:txBody>
          <a:bodyPr/>
          <a:lstStyle/>
          <a:p>
            <a:r>
              <a:rPr lang="en-US"/>
              <a:t>Click icon to add table</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Media">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4" name="Date Placeholder 3"/>
          <p:cNvSpPr>
            <a:spLocks noGrp="1"/>
          </p:cNvSpPr>
          <p:nvPr>
            <p:ph type="dt" sz="half" idx="11"/>
          </p:nvPr>
        </p:nvSpPr>
        <p:spPr/>
        <p:txBody>
          <a:bodyPr/>
          <a:lstStyle/>
          <a:p>
            <a:pPr fontAlgn="base">
              <a:spcBef>
                <a:spcPct val="0"/>
              </a:spcBef>
              <a:spcAft>
                <a:spcPct val="0"/>
              </a:spcAft>
              <a:defRPr/>
            </a:pPr>
            <a:endParaRPr lang="en-US" altLang="en-US" dirty="0">
              <a:solidFill>
                <a:srgbClr val="FFFFFF"/>
              </a:solidFill>
            </a:endParaRPr>
          </a:p>
        </p:txBody>
      </p:sp>
      <p:sp>
        <p:nvSpPr>
          <p:cNvPr id="5" name="Footer Placeholder 4"/>
          <p:cNvSpPr>
            <a:spLocks noGrp="1"/>
          </p:cNvSpPr>
          <p:nvPr>
            <p:ph type="ftr" sz="quarter" idx="12"/>
          </p:nvPr>
        </p:nvSpPr>
        <p:spPr/>
        <p:txBody>
          <a:bodyPr/>
          <a:lstStyle/>
          <a:p>
            <a:endParaRPr lang="en-US" dirty="0"/>
          </a:p>
        </p:txBody>
      </p:sp>
      <p:sp>
        <p:nvSpPr>
          <p:cNvPr id="15" name="Media Placeholder 14"/>
          <p:cNvSpPr>
            <a:spLocks noGrp="1"/>
          </p:cNvSpPr>
          <p:nvPr>
            <p:ph type="media" sz="quarter" idx="13"/>
          </p:nvPr>
        </p:nvSpPr>
        <p:spPr>
          <a:xfrm>
            <a:off x="457200" y="1085850"/>
            <a:ext cx="8305800" cy="3371850"/>
          </a:xfrm>
        </p:spPr>
        <p:txBody>
          <a:bodyPr/>
          <a:lstStyle/>
          <a:p>
            <a:r>
              <a:rPr lang="en-US"/>
              <a:t>Click icon to add media</a:t>
            </a:r>
          </a:p>
        </p:txBody>
      </p:sp>
      <p:sp>
        <p:nvSpPr>
          <p:cNvPr id="16" name="Title 15"/>
          <p:cNvSpPr>
            <a:spLocks noGrp="1"/>
          </p:cNvSpPr>
          <p:nvPr>
            <p:ph type="title"/>
          </p:nvPr>
        </p:nvSpPr>
        <p:spPr/>
        <p:txBody>
          <a:bodyPr/>
          <a:lstStyle/>
          <a:p>
            <a:r>
              <a:rPr lang="en-US"/>
              <a:t>Click to edit Master title style</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extLst>
      <p:ext uri="{BB962C8B-B14F-4D97-AF65-F5344CB8AC3E}">
        <p14:creationId xmlns:p14="http://schemas.microsoft.com/office/powerpoint/2010/main" val="13337015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1" y="4121658"/>
            <a:ext cx="8516815" cy="445770"/>
          </a:xfrm>
        </p:spPr>
        <p:txBody>
          <a:bodyPr anchor="b"/>
          <a:lstStyle>
            <a:lvl1pPr algn="ctr">
              <a:defRPr sz="2200" b="0"/>
            </a:lvl1pPr>
          </a:lstStyle>
          <a:p>
            <a:r>
              <a:rPr lang="en-US"/>
              <a:t>Click to edit Master title style</a:t>
            </a:r>
            <a:endParaRPr lang="en-US" dirty="0"/>
          </a:p>
        </p:txBody>
      </p:sp>
      <p:sp>
        <p:nvSpPr>
          <p:cNvPr id="7" name="Slide Number Placeholder 6"/>
          <p:cNvSpPr>
            <a:spLocks noGrp="1"/>
          </p:cNvSpPr>
          <p:nvPr>
            <p:ph type="sldNum" sz="quarter" idx="12"/>
          </p:nvPr>
        </p:nvSpPr>
        <p:spPr/>
        <p:txBody>
          <a:body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9" name="Content Placeholder 8"/>
          <p:cNvSpPr>
            <a:spLocks noGrp="1"/>
          </p:cNvSpPr>
          <p:nvPr>
            <p:ph sz="quarter" idx="13"/>
          </p:nvPr>
        </p:nvSpPr>
        <p:spPr>
          <a:xfrm>
            <a:off x="304800" y="285750"/>
            <a:ext cx="8516815" cy="370713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0"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199" y="4698066"/>
            <a:ext cx="1302037" cy="44543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10000"/>
            <a:lumOff val="90000"/>
            <a:alpha val="11000"/>
          </a:schemeClr>
        </a:solidFill>
        <a:effectLst/>
      </p:bgPr>
    </p:bg>
    <p:spTree>
      <p:nvGrpSpPr>
        <p:cNvPr id="1" name=""/>
        <p:cNvGrpSpPr/>
        <p:nvPr/>
      </p:nvGrpSpPr>
      <p:grpSpPr>
        <a:xfrm>
          <a:off x="0" y="0"/>
          <a:ext cx="0" cy="0"/>
          <a:chOff x="0" y="0"/>
          <a:chExt cx="0" cy="0"/>
        </a:xfrm>
      </p:grpSpPr>
      <p:pic>
        <p:nvPicPr>
          <p:cNvPr id="17" name="Picture 16" descr="AETC_2016_ribbon.png"/>
          <p:cNvPicPr>
            <a:picLocks noChangeAspect="1"/>
          </p:cNvPicPr>
          <p:nvPr/>
        </p:nvPicPr>
        <p:blipFill rotWithShape="1">
          <a:blip r:embed="rId15" cstate="print">
            <a:alphaModFix amt="5000"/>
            <a:extLst>
              <a:ext uri="{28A0092B-C50C-407E-A947-70E740481C1C}">
                <a14:useLocalDpi xmlns:a14="http://schemas.microsoft.com/office/drawing/2010/main" val="0"/>
              </a:ext>
            </a:extLst>
          </a:blip>
          <a:srcRect l="35150" t="21563" r="9715" b="1014"/>
          <a:stretch/>
        </p:blipFill>
        <p:spPr>
          <a:xfrm>
            <a:off x="1" y="1"/>
            <a:ext cx="9144000" cy="5143500"/>
          </a:xfrm>
          <a:prstGeom prst="rect">
            <a:avLst/>
          </a:prstGeom>
          <a:effectLst/>
        </p:spPr>
      </p:pic>
      <p:sp>
        <p:nvSpPr>
          <p:cNvPr id="7" name="Rectangle 6"/>
          <p:cNvSpPr/>
          <p:nvPr/>
        </p:nvSpPr>
        <p:spPr>
          <a:xfrm>
            <a:off x="2" y="4667302"/>
            <a:ext cx="9143999" cy="4800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05979"/>
            <a:ext cx="8315569" cy="85725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457200" y="1200151"/>
            <a:ext cx="8315569" cy="32754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p:cNvSpPr/>
          <p:nvPr/>
        </p:nvSpPr>
        <p:spPr>
          <a:xfrm>
            <a:off x="8458200" y="4667302"/>
            <a:ext cx="685800" cy="4800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6"/>
              </a:solidFill>
            </a:endParaRPr>
          </a:p>
        </p:txBody>
      </p:sp>
      <p:sp>
        <p:nvSpPr>
          <p:cNvPr id="6" name="Slide Number Placeholder 5"/>
          <p:cNvSpPr>
            <a:spLocks noGrp="1"/>
          </p:cNvSpPr>
          <p:nvPr>
            <p:ph type="sldNum" sz="quarter" idx="4"/>
          </p:nvPr>
        </p:nvSpPr>
        <p:spPr>
          <a:xfrm>
            <a:off x="8531788" y="4729412"/>
            <a:ext cx="548640" cy="297180"/>
          </a:xfrm>
          <a:prstGeom prst="bracketPair">
            <a:avLst>
              <a:gd name="adj" fmla="val 17949"/>
            </a:avLst>
          </a:prstGeom>
          <a:ln w="19050">
            <a:solidFill>
              <a:srgbClr val="FFFFFF"/>
            </a:solidFill>
          </a:ln>
        </p:spPr>
        <p:txBody>
          <a:bodyPr vert="horz" lIns="0" tIns="0" rIns="0" bIns="0" rtlCol="0" anchor="ctr"/>
          <a:lstStyle>
            <a:lvl1pPr algn="ctr">
              <a:defRPr sz="1800">
                <a:solidFill>
                  <a:schemeClr val="bg1"/>
                </a:solidFill>
              </a:defRPr>
            </a:lvl1pPr>
          </a:lstStyle>
          <a:p>
            <a:pPr fontAlgn="base">
              <a:spcBef>
                <a:spcPct val="0"/>
              </a:spcBef>
              <a:spcAft>
                <a:spcPct val="0"/>
              </a:spcAft>
            </a:pPr>
            <a:fld id="{F7ACA5AA-DD8D-2B43-B4FE-0EDC6B4AB294}" type="slidenum">
              <a:rPr lang="en-US" smtClean="0">
                <a:solidFill>
                  <a:srgbClr val="FFFFFF"/>
                </a:solidFill>
                <a:ea typeface="ＭＳ Ｐゴシック" charset="0"/>
              </a:rPr>
              <a:pPr fontAlgn="base">
                <a:spcBef>
                  <a:spcPct val="0"/>
                </a:spcBef>
                <a:spcAft>
                  <a:spcPct val="0"/>
                </a:spcAft>
              </a:pPr>
              <a:t>‹#›</a:t>
            </a:fld>
            <a:endParaRPr lang="en-US" dirty="0">
              <a:solidFill>
                <a:srgbClr val="FFFFFF"/>
              </a:solidFill>
              <a:ea typeface="ＭＳ Ｐゴシック" charset="0"/>
            </a:endParaRPr>
          </a:p>
        </p:txBody>
      </p:sp>
      <p:sp>
        <p:nvSpPr>
          <p:cNvPr id="15" name="Date Placeholder 3"/>
          <p:cNvSpPr>
            <a:spLocks noGrp="1"/>
          </p:cNvSpPr>
          <p:nvPr>
            <p:ph type="dt" sz="half" idx="2"/>
          </p:nvPr>
        </p:nvSpPr>
        <p:spPr>
          <a:xfrm>
            <a:off x="7719757" y="4764530"/>
            <a:ext cx="738443" cy="274320"/>
          </a:xfrm>
          <a:prstGeom prst="rect">
            <a:avLst/>
          </a:prstGeom>
        </p:spPr>
        <p:txBody>
          <a:bodyPr anchor="ctr"/>
          <a:lstStyle>
            <a:lvl1pPr>
              <a:defRPr sz="1200">
                <a:solidFill>
                  <a:srgbClr val="88A7DF"/>
                </a:solidFill>
              </a:defRPr>
            </a:lvl1pPr>
          </a:lstStyle>
          <a:p>
            <a:pPr fontAlgn="base">
              <a:spcBef>
                <a:spcPct val="0"/>
              </a:spcBef>
              <a:spcAft>
                <a:spcPct val="0"/>
              </a:spcAft>
              <a:defRPr/>
            </a:pPr>
            <a:endParaRPr lang="en-US" altLang="en-US" dirty="0">
              <a:solidFill>
                <a:srgbClr val="FFFFFF"/>
              </a:solidFill>
            </a:endParaRPr>
          </a:p>
        </p:txBody>
      </p:sp>
      <p:sp>
        <p:nvSpPr>
          <p:cNvPr id="16" name="Footer Placeholder 4"/>
          <p:cNvSpPr>
            <a:spLocks noGrp="1"/>
          </p:cNvSpPr>
          <p:nvPr>
            <p:ph type="ftr" sz="quarter" idx="3"/>
          </p:nvPr>
        </p:nvSpPr>
        <p:spPr>
          <a:xfrm>
            <a:off x="3352459" y="4764530"/>
            <a:ext cx="4367298" cy="274320"/>
          </a:xfrm>
          <a:prstGeom prst="rect">
            <a:avLst/>
          </a:prstGeom>
        </p:spPr>
        <p:txBody>
          <a:bodyPr anchor="ctr"/>
          <a:lstStyle>
            <a:lvl1pPr>
              <a:defRPr sz="1200">
                <a:solidFill>
                  <a:schemeClr val="tx2">
                    <a:lumMod val="40000"/>
                    <a:lumOff val="60000"/>
                  </a:schemeClr>
                </a:solidFill>
              </a:defRPr>
            </a:lvl1pPr>
          </a:lstStyle>
          <a:p>
            <a:endParaRPr lang="en-US" dirty="0"/>
          </a:p>
        </p:txBody>
      </p:sp>
    </p:spTree>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9" r:id="rId8"/>
    <p:sldLayoutId id="2147483812" r:id="rId9"/>
    <p:sldLayoutId id="2147483807" r:id="rId10"/>
    <p:sldLayoutId id="2147483808" r:id="rId11"/>
    <p:sldLayoutId id="2147483810" r:id="rId12"/>
    <p:sldLayoutId id="2147483811" r:id="rId13"/>
  </p:sldLayoutIdLst>
  <p:hf hdr="0" ftr="0" dt="0"/>
  <p:txStyles>
    <p:titleStyle>
      <a:lvl1pPr algn="l" defTabSz="914400" rtl="0" eaLnBrk="1" latinLnBrk="0" hangingPunct="1">
        <a:spcBef>
          <a:spcPct val="0"/>
        </a:spcBef>
        <a:buNone/>
        <a:defRPr sz="4000" b="0" i="0" kern="1200" cap="none" spc="-100" baseline="0">
          <a:ln>
            <a:noFill/>
          </a:ln>
          <a:solidFill>
            <a:schemeClr val="accent6"/>
          </a:solidFill>
          <a:effectLst/>
          <a:latin typeface="+mj-lt"/>
          <a:ea typeface="+mj-ea"/>
          <a:cs typeface="ITC Avant Garde Std Md"/>
        </a:defRPr>
      </a:lvl1pPr>
    </p:titleStyle>
    <p:bodyStyle>
      <a:lvl1pPr marL="342900" indent="-228600" algn="l" defTabSz="914400" rtl="0" eaLnBrk="1" latinLnBrk="0" hangingPunct="1">
        <a:spcBef>
          <a:spcPct val="20000"/>
        </a:spcBef>
        <a:buClr>
          <a:schemeClr val="accent6"/>
        </a:buClr>
        <a:buFont typeface="Wingdings" charset="2"/>
        <a:buChar char="§"/>
        <a:defRPr sz="2400" b="0" i="0" kern="1200">
          <a:solidFill>
            <a:schemeClr val="tx1"/>
          </a:solidFill>
          <a:latin typeface="+mn-lt"/>
          <a:ea typeface="+mn-ea"/>
          <a:cs typeface="ITC Avant Garde Std Md"/>
        </a:defRPr>
      </a:lvl1pPr>
      <a:lvl2pPr marL="640080" indent="-228600" algn="l" defTabSz="914400" rtl="0" eaLnBrk="1" latinLnBrk="0" hangingPunct="1">
        <a:spcBef>
          <a:spcPct val="20000"/>
        </a:spcBef>
        <a:buClr>
          <a:schemeClr val="accent6"/>
        </a:buClr>
        <a:buFont typeface="Wingdings" charset="2"/>
        <a:buChar char="§"/>
        <a:defRPr sz="2200" b="0" i="0" kern="1200">
          <a:solidFill>
            <a:schemeClr val="tx1"/>
          </a:solidFill>
          <a:latin typeface="+mn-lt"/>
          <a:ea typeface="+mn-ea"/>
          <a:cs typeface="ITC Avant Garde Std Md"/>
        </a:defRPr>
      </a:lvl2pPr>
      <a:lvl3pPr marL="1005840" indent="-228600" algn="l" defTabSz="914400" rtl="0" eaLnBrk="1" latinLnBrk="0" hangingPunct="1">
        <a:spcBef>
          <a:spcPct val="20000"/>
        </a:spcBef>
        <a:buClr>
          <a:schemeClr val="accent6"/>
        </a:buClr>
        <a:buFont typeface="Wingdings" charset="2"/>
        <a:buChar char="§"/>
        <a:defRPr sz="2000" b="0" i="0" kern="1200">
          <a:solidFill>
            <a:schemeClr val="tx1"/>
          </a:solidFill>
          <a:latin typeface="+mn-lt"/>
          <a:ea typeface="+mn-ea"/>
          <a:cs typeface="ITC Avant Garde Std Md"/>
        </a:defRPr>
      </a:lvl3pPr>
      <a:lvl4pPr marL="1280160" indent="-228600" algn="l" defTabSz="914400" rtl="0" eaLnBrk="1" latinLnBrk="0" hangingPunct="1">
        <a:spcBef>
          <a:spcPct val="20000"/>
        </a:spcBef>
        <a:buClr>
          <a:schemeClr val="accent6"/>
        </a:buClr>
        <a:buFont typeface="Wingdings" charset="2"/>
        <a:buChar char="§"/>
        <a:defRPr sz="1800" b="0" i="0" kern="1200">
          <a:solidFill>
            <a:schemeClr val="tx1"/>
          </a:solidFill>
          <a:latin typeface="+mn-lt"/>
          <a:ea typeface="+mn-ea"/>
          <a:cs typeface="ITC Avant Garde Std Md"/>
        </a:defRPr>
      </a:lvl4pPr>
      <a:lvl5pPr marL="1554480" indent="-228600" algn="l" defTabSz="914400" rtl="0" eaLnBrk="1" latinLnBrk="0" hangingPunct="1">
        <a:spcBef>
          <a:spcPct val="20000"/>
        </a:spcBef>
        <a:buClr>
          <a:schemeClr val="accent6"/>
        </a:buClr>
        <a:buFont typeface="Wingdings" charset="2"/>
        <a:buChar char="§"/>
        <a:defRPr sz="1600" b="0" i="0" kern="1200" baseline="0">
          <a:solidFill>
            <a:schemeClr val="tx1"/>
          </a:solidFill>
          <a:latin typeface="+mn-lt"/>
          <a:ea typeface="+mn-ea"/>
          <a:cs typeface="ITC Avant Garde Std Md"/>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tiff"/><Relationship Id="rId1" Type="http://schemas.openxmlformats.org/officeDocument/2006/relationships/slideLayout" Target="../slideLayouts/slideLayout4.xml"/><Relationship Id="rId5" Type="http://schemas.openxmlformats.org/officeDocument/2006/relationships/image" Target="../media/image14.jpeg"/><Relationship Id="rId4" Type="http://schemas.openxmlformats.org/officeDocument/2006/relationships/image" Target="../media/image13.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5" Type="http://schemas.openxmlformats.org/officeDocument/2006/relationships/image" Target="../media/image20.jpeg"/><Relationship Id="rId4" Type="http://schemas.openxmlformats.org/officeDocument/2006/relationships/image" Target="../media/image19.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42.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clinicalinfo.hiv.gov/sites/default/files/inline-files/adult_oi.pdf" TargetMode="External"/><Relationship Id="rId2" Type="http://schemas.openxmlformats.org/officeDocument/2006/relationships/hyperlink" Target="https://www.hiv.uw.edu/"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hyperlink" Target="mailto:scaetcecho@salud.unm.edu" TargetMode="External"/><Relationship Id="rId3" Type="http://schemas.openxmlformats.org/officeDocument/2006/relationships/hyperlink" Target="http://nccc.ucsf.edu/" TargetMode="External"/><Relationship Id="rId7" Type="http://schemas.openxmlformats.org/officeDocument/2006/relationships/hyperlink" Target="https://www.hivma.org/globalassets/ektron-import/hivma/hivma-resource-directory.pdf" TargetMode="Externa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hyperlink" Target="https://targethiv.org/library/aetc-national-coordinating-resource-center-0" TargetMode="External"/><Relationship Id="rId5" Type="http://schemas.openxmlformats.org/officeDocument/2006/relationships/hyperlink" Target="https://aidsetc.org/nhc" TargetMode="External"/><Relationship Id="rId4" Type="http://schemas.openxmlformats.org/officeDocument/2006/relationships/hyperlink" Target="https://hsc.unm.edu/scaetc/programs-services/echo.html" TargetMode="External"/><Relationship Id="rId9" Type="http://schemas.openxmlformats.org/officeDocument/2006/relationships/hyperlink" Target="http://www.scaetc.org/"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6E2D2B3B-882E-40F3-A32F-6DD516915044}" type="slidenum">
              <a:rPr lang="en-US" smtClean="0"/>
              <a:pPr/>
              <a:t>1</a:t>
            </a:fld>
            <a:endParaRPr lang="en-US" dirty="0"/>
          </a:p>
        </p:txBody>
      </p:sp>
      <p:sp>
        <p:nvSpPr>
          <p:cNvPr id="4" name="Rectangle 3"/>
          <p:cNvSpPr/>
          <p:nvPr/>
        </p:nvSpPr>
        <p:spPr>
          <a:xfrm>
            <a:off x="1219201" y="3292731"/>
            <a:ext cx="6554811" cy="904863"/>
          </a:xfrm>
          <a:prstGeom prst="rect">
            <a:avLst/>
          </a:prstGeom>
        </p:spPr>
        <p:txBody>
          <a:bodyPr wrap="square">
            <a:spAutoFit/>
          </a:bodyPr>
          <a:lstStyle/>
          <a:p>
            <a:pPr algn="ctr" fontAlgn="base">
              <a:spcBef>
                <a:spcPct val="20000"/>
              </a:spcBef>
              <a:spcAft>
                <a:spcPct val="0"/>
              </a:spcAft>
            </a:pPr>
            <a:endParaRPr lang="en-US" sz="2400" b="1" dirty="0">
              <a:solidFill>
                <a:srgbClr val="FFFFFF"/>
              </a:solidFill>
              <a:latin typeface="Calibri"/>
              <a:ea typeface="ＭＳ Ｐゴシック" charset="0"/>
            </a:endParaRPr>
          </a:p>
          <a:p>
            <a:pPr algn="ctr" fontAlgn="base">
              <a:spcBef>
                <a:spcPct val="20000"/>
              </a:spcBef>
              <a:spcAft>
                <a:spcPct val="0"/>
              </a:spcAft>
            </a:pPr>
            <a:endParaRPr lang="en-US" sz="2400" b="1" dirty="0">
              <a:solidFill>
                <a:srgbClr val="FFFFFF"/>
              </a:solidFill>
              <a:latin typeface="Calibri"/>
              <a:ea typeface="ＭＳ Ｐゴシック" charset="0"/>
            </a:endParaRPr>
          </a:p>
        </p:txBody>
      </p:sp>
      <p:sp>
        <p:nvSpPr>
          <p:cNvPr id="2" name="Title 1"/>
          <p:cNvSpPr>
            <a:spLocks noGrp="1"/>
          </p:cNvSpPr>
          <p:nvPr>
            <p:ph type="ctrTitle"/>
          </p:nvPr>
        </p:nvSpPr>
        <p:spPr>
          <a:xfrm>
            <a:off x="685800" y="1519141"/>
            <a:ext cx="8001000" cy="1433609"/>
          </a:xfrm>
        </p:spPr>
        <p:txBody>
          <a:bodyPr/>
          <a:lstStyle/>
          <a:p>
            <a:r>
              <a:rPr lang="en-US" sz="3600" dirty="0"/>
              <a:t>Management of Opportunistic Infections in Patients with HIV</a:t>
            </a:r>
            <a:endParaRPr lang="en-US" sz="2800" dirty="0"/>
          </a:p>
        </p:txBody>
      </p:sp>
      <p:sp>
        <p:nvSpPr>
          <p:cNvPr id="3" name="Subtitle 2"/>
          <p:cNvSpPr>
            <a:spLocks noGrp="1"/>
          </p:cNvSpPr>
          <p:nvPr>
            <p:ph type="subTitle" idx="1"/>
          </p:nvPr>
        </p:nvSpPr>
        <p:spPr>
          <a:xfrm>
            <a:off x="685800" y="3292731"/>
            <a:ext cx="7772398" cy="1023240"/>
          </a:xfrm>
        </p:spPr>
        <p:txBody>
          <a:bodyPr>
            <a:noAutofit/>
          </a:bodyPr>
          <a:lstStyle/>
          <a:p>
            <a:r>
              <a:rPr lang="en-US" sz="2400" dirty="0"/>
              <a:t>Zane Conrad, MD</a:t>
            </a:r>
          </a:p>
          <a:p>
            <a:r>
              <a:rPr lang="en-US" dirty="0"/>
              <a:t>Baylor College of Medicine</a:t>
            </a:r>
          </a:p>
        </p:txBody>
      </p:sp>
      <p:pic>
        <p:nvPicPr>
          <p:cNvPr id="7" name="Picture 6" descr="A close up of a sign&#10;&#10;Description automatically generated">
            <a:extLst>
              <a:ext uri="{FF2B5EF4-FFF2-40B4-BE49-F238E27FC236}">
                <a16:creationId xmlns:a16="http://schemas.microsoft.com/office/drawing/2014/main" id="{E23745EB-90A7-4240-AFF9-0FECDA59B6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3832" y="126294"/>
            <a:ext cx="906246" cy="892087"/>
          </a:xfrm>
          <a:prstGeom prst="rect">
            <a:avLst/>
          </a:prstGeom>
        </p:spPr>
      </p:pic>
    </p:spTree>
    <p:extLst>
      <p:ext uri="{BB962C8B-B14F-4D97-AF65-F5344CB8AC3E}">
        <p14:creationId xmlns:p14="http://schemas.microsoft.com/office/powerpoint/2010/main" val="3005757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563561-2D3D-489E-B8ED-71A174C47CC5}"/>
              </a:ext>
            </a:extLst>
          </p:cNvPr>
          <p:cNvSpPr>
            <a:spLocks noGrp="1"/>
          </p:cNvSpPr>
          <p:nvPr>
            <p:ph type="title"/>
          </p:nvPr>
        </p:nvSpPr>
        <p:spPr/>
        <p:txBody>
          <a:bodyPr/>
          <a:lstStyle/>
          <a:p>
            <a:pPr algn="ctr"/>
            <a:r>
              <a:rPr lang="en-US" sz="3600" dirty="0"/>
              <a:t>Case 1: Discussion</a:t>
            </a:r>
          </a:p>
        </p:txBody>
      </p:sp>
      <p:sp>
        <p:nvSpPr>
          <p:cNvPr id="3" name="Content Placeholder 2">
            <a:extLst>
              <a:ext uri="{FF2B5EF4-FFF2-40B4-BE49-F238E27FC236}">
                <a16:creationId xmlns:a16="http://schemas.microsoft.com/office/drawing/2014/main" id="{71A322AB-3B7D-4E56-8B4C-77EFF2D5DFC8}"/>
              </a:ext>
            </a:extLst>
          </p:cNvPr>
          <p:cNvSpPr>
            <a:spLocks noGrp="1"/>
          </p:cNvSpPr>
          <p:nvPr>
            <p:ph idx="1"/>
          </p:nvPr>
        </p:nvSpPr>
        <p:spPr/>
        <p:txBody>
          <a:bodyPr/>
          <a:lstStyle/>
          <a:p>
            <a:r>
              <a:rPr lang="en-US" dirty="0"/>
              <a:t>How would you manage the patient now?</a:t>
            </a:r>
          </a:p>
          <a:p>
            <a:pPr lvl="1"/>
            <a:r>
              <a:rPr lang="en-US" dirty="0"/>
              <a:t>Differential diagnoses?</a:t>
            </a:r>
          </a:p>
          <a:p>
            <a:pPr lvl="2"/>
            <a:r>
              <a:rPr lang="en-US" dirty="0"/>
              <a:t>Pneumocystis, endemic fungi, mycobacterial, lymphoma, Kaposi sarcoma</a:t>
            </a:r>
          </a:p>
          <a:p>
            <a:pPr lvl="1"/>
            <a:r>
              <a:rPr lang="en-US" dirty="0"/>
              <a:t>Disposition?</a:t>
            </a:r>
          </a:p>
          <a:p>
            <a:pPr lvl="2"/>
            <a:r>
              <a:rPr lang="en-US" dirty="0"/>
              <a:t>Hemodynamic stability, mentation, diagnostic studies needed</a:t>
            </a:r>
          </a:p>
          <a:p>
            <a:pPr lvl="1"/>
            <a:r>
              <a:rPr lang="en-US" dirty="0"/>
              <a:t>When to start antiretroviral therapy (ART)?</a:t>
            </a:r>
          </a:p>
          <a:p>
            <a:pPr lvl="1"/>
            <a:r>
              <a:rPr lang="en-US" dirty="0"/>
              <a:t>Empiric treatment?</a:t>
            </a:r>
          </a:p>
          <a:p>
            <a:pPr lvl="1"/>
            <a:endParaRPr lang="en-US" dirty="0"/>
          </a:p>
          <a:p>
            <a:endParaRPr lang="en-US" dirty="0"/>
          </a:p>
        </p:txBody>
      </p:sp>
      <p:sp>
        <p:nvSpPr>
          <p:cNvPr id="4" name="Slide Number Placeholder 3">
            <a:extLst>
              <a:ext uri="{FF2B5EF4-FFF2-40B4-BE49-F238E27FC236}">
                <a16:creationId xmlns:a16="http://schemas.microsoft.com/office/drawing/2014/main" id="{0F1EA392-F450-4773-A2A4-D726E0804D59}"/>
              </a:ext>
            </a:extLst>
          </p:cNvPr>
          <p:cNvSpPr>
            <a:spLocks noGrp="1"/>
          </p:cNvSpPr>
          <p:nvPr>
            <p:ph type="sldNum" sz="quarter" idx="12"/>
          </p:nvPr>
        </p:nvSpPr>
        <p:spPr/>
        <p:txBody>
          <a:bodyPr/>
          <a:lstStyle/>
          <a:p>
            <a:fld id="{6E2D2B3B-882E-40F3-A32F-6DD516915044}" type="slidenum">
              <a:rPr lang="en-US" smtClean="0"/>
              <a:pPr/>
              <a:t>10</a:t>
            </a:fld>
            <a:endParaRPr lang="en-US"/>
          </a:p>
        </p:txBody>
      </p:sp>
    </p:spTree>
    <p:extLst>
      <p:ext uri="{BB962C8B-B14F-4D97-AF65-F5344CB8AC3E}">
        <p14:creationId xmlns:p14="http://schemas.microsoft.com/office/powerpoint/2010/main" val="28974502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5332B0-B636-3A4E-8B06-5496962D0B74}"/>
              </a:ext>
            </a:extLst>
          </p:cNvPr>
          <p:cNvSpPr>
            <a:spLocks noGrp="1"/>
          </p:cNvSpPr>
          <p:nvPr>
            <p:ph type="title"/>
          </p:nvPr>
        </p:nvSpPr>
        <p:spPr/>
        <p:txBody>
          <a:bodyPr/>
          <a:lstStyle/>
          <a:p>
            <a:pPr algn="ctr"/>
            <a:r>
              <a:rPr lang="en-US" sz="3600" dirty="0"/>
              <a:t>Case 1: Labs and Imaging</a:t>
            </a:r>
          </a:p>
        </p:txBody>
      </p:sp>
      <p:sp>
        <p:nvSpPr>
          <p:cNvPr id="3" name="Content Placeholder 2">
            <a:extLst>
              <a:ext uri="{FF2B5EF4-FFF2-40B4-BE49-F238E27FC236}">
                <a16:creationId xmlns:a16="http://schemas.microsoft.com/office/drawing/2014/main" id="{CB750A85-983F-294E-ACAE-8CDA1DE38455}"/>
              </a:ext>
            </a:extLst>
          </p:cNvPr>
          <p:cNvSpPr>
            <a:spLocks noGrp="1"/>
          </p:cNvSpPr>
          <p:nvPr>
            <p:ph idx="1"/>
          </p:nvPr>
        </p:nvSpPr>
        <p:spPr>
          <a:xfrm>
            <a:off x="76200" y="1200150"/>
            <a:ext cx="5181600" cy="3276599"/>
          </a:xfrm>
        </p:spPr>
        <p:txBody>
          <a:bodyPr>
            <a:normAutofit fontScale="70000" lnSpcReduction="20000"/>
          </a:bodyPr>
          <a:lstStyle/>
          <a:p>
            <a:r>
              <a:rPr lang="en-US" dirty="0">
                <a:solidFill>
                  <a:srgbClr val="C00000"/>
                </a:solidFill>
              </a:rPr>
              <a:t>White Blood Cells (WBC) 2.8</a:t>
            </a:r>
            <a:r>
              <a:rPr lang="en-US" dirty="0"/>
              <a:t>, Hemoglobin </a:t>
            </a:r>
            <a:r>
              <a:rPr lang="en-US" dirty="0">
                <a:solidFill>
                  <a:srgbClr val="C00000"/>
                </a:solidFill>
              </a:rPr>
              <a:t>(Hgb) 9.8</a:t>
            </a:r>
            <a:r>
              <a:rPr lang="en-US" dirty="0"/>
              <a:t>, Platelets 181</a:t>
            </a:r>
          </a:p>
          <a:p>
            <a:endParaRPr lang="en-US" dirty="0"/>
          </a:p>
          <a:p>
            <a:r>
              <a:rPr lang="en-US" dirty="0"/>
              <a:t>Sodium (Na) 136, Potassium (K) 4.7, Creatine (Cr) 0.91, Aspartate/Alanine Aminotransferase (AST/ALT) WNL, Alkaline Phosphatase (</a:t>
            </a:r>
            <a:r>
              <a:rPr lang="en-US" dirty="0" err="1"/>
              <a:t>Alk</a:t>
            </a:r>
            <a:r>
              <a:rPr lang="en-US" dirty="0"/>
              <a:t> Phos) WNL, Total Bilirubin (T. </a:t>
            </a:r>
            <a:r>
              <a:rPr lang="en-US" dirty="0" err="1"/>
              <a:t>bili</a:t>
            </a:r>
            <a:r>
              <a:rPr lang="en-US" dirty="0"/>
              <a:t>) WNL</a:t>
            </a:r>
          </a:p>
          <a:p>
            <a:endParaRPr lang="en-US" dirty="0"/>
          </a:p>
          <a:p>
            <a:r>
              <a:rPr lang="en-US" dirty="0"/>
              <a:t>HIV-1 RNA: 288,000; CD4: 48</a:t>
            </a:r>
          </a:p>
          <a:p>
            <a:endParaRPr lang="en-US" dirty="0"/>
          </a:p>
          <a:p>
            <a:r>
              <a:rPr lang="en-US" dirty="0"/>
              <a:t>Chest Radiography (CXR): extensive bilateral infiltrates</a:t>
            </a:r>
          </a:p>
        </p:txBody>
      </p:sp>
      <p:sp>
        <p:nvSpPr>
          <p:cNvPr id="4" name="Slide Number Placeholder 3">
            <a:extLst>
              <a:ext uri="{FF2B5EF4-FFF2-40B4-BE49-F238E27FC236}">
                <a16:creationId xmlns:a16="http://schemas.microsoft.com/office/drawing/2014/main" id="{CBE8E475-62FE-4B4F-BB76-01DCD4757D57}"/>
              </a:ext>
            </a:extLst>
          </p:cNvPr>
          <p:cNvSpPr>
            <a:spLocks noGrp="1"/>
          </p:cNvSpPr>
          <p:nvPr>
            <p:ph type="sldNum" sz="quarter" idx="12"/>
          </p:nvPr>
        </p:nvSpPr>
        <p:spPr/>
        <p:txBody>
          <a:bodyPr/>
          <a:lstStyle/>
          <a:p>
            <a:fld id="{6E2D2B3B-882E-40F3-A32F-6DD516915044}" type="slidenum">
              <a:rPr lang="en-US" smtClean="0"/>
              <a:pPr/>
              <a:t>11</a:t>
            </a:fld>
            <a:endParaRPr lang="en-US"/>
          </a:p>
        </p:txBody>
      </p:sp>
      <p:pic>
        <p:nvPicPr>
          <p:cNvPr id="5" name="Picture 4">
            <a:extLst>
              <a:ext uri="{FF2B5EF4-FFF2-40B4-BE49-F238E27FC236}">
                <a16:creationId xmlns:a16="http://schemas.microsoft.com/office/drawing/2014/main" id="{25D2CDFD-8294-0196-A2D6-775CD36FDB55}"/>
              </a:ext>
            </a:extLst>
          </p:cNvPr>
          <p:cNvPicPr>
            <a:picLocks noChangeAspect="1"/>
          </p:cNvPicPr>
          <p:nvPr/>
        </p:nvPicPr>
        <p:blipFill>
          <a:blip r:embed="rId2"/>
          <a:stretch>
            <a:fillRect/>
          </a:stretch>
        </p:blipFill>
        <p:spPr>
          <a:xfrm>
            <a:off x="5282708" y="1063229"/>
            <a:ext cx="3563764" cy="3407848"/>
          </a:xfrm>
          <a:prstGeom prst="rect">
            <a:avLst/>
          </a:prstGeom>
        </p:spPr>
      </p:pic>
      <p:sp>
        <p:nvSpPr>
          <p:cNvPr id="6" name="TextBox 5">
            <a:extLst>
              <a:ext uri="{FF2B5EF4-FFF2-40B4-BE49-F238E27FC236}">
                <a16:creationId xmlns:a16="http://schemas.microsoft.com/office/drawing/2014/main" id="{2CF503C4-9787-A83F-3502-2FEA60AECC19}"/>
              </a:ext>
            </a:extLst>
          </p:cNvPr>
          <p:cNvSpPr txBox="1"/>
          <p:nvPr/>
        </p:nvSpPr>
        <p:spPr>
          <a:xfrm>
            <a:off x="6705600" y="4811148"/>
            <a:ext cx="1723801" cy="215444"/>
          </a:xfrm>
          <a:prstGeom prst="rect">
            <a:avLst/>
          </a:prstGeom>
          <a:noFill/>
        </p:spPr>
        <p:txBody>
          <a:bodyPr wrap="square">
            <a:spAutoFit/>
          </a:bodyPr>
          <a:lstStyle/>
          <a:p>
            <a:r>
              <a:rPr lang="en-US" sz="800" dirty="0">
                <a:solidFill>
                  <a:schemeClr val="bg1"/>
                </a:solidFill>
              </a:rPr>
              <a:t>Photo Credit: Zane Conrad, MD</a:t>
            </a:r>
          </a:p>
        </p:txBody>
      </p:sp>
      <p:sp>
        <p:nvSpPr>
          <p:cNvPr id="7" name="TextBox 6">
            <a:extLst>
              <a:ext uri="{FF2B5EF4-FFF2-40B4-BE49-F238E27FC236}">
                <a16:creationId xmlns:a16="http://schemas.microsoft.com/office/drawing/2014/main" id="{28D1ACA4-A21C-1E19-4D0B-1805A9F73C2A}"/>
              </a:ext>
            </a:extLst>
          </p:cNvPr>
          <p:cNvSpPr txBox="1"/>
          <p:nvPr/>
        </p:nvSpPr>
        <p:spPr>
          <a:xfrm>
            <a:off x="1447800" y="4693336"/>
            <a:ext cx="5334000" cy="307777"/>
          </a:xfrm>
          <a:prstGeom prst="rect">
            <a:avLst/>
          </a:prstGeom>
          <a:noFill/>
        </p:spPr>
        <p:txBody>
          <a:bodyPr wrap="square" rtlCol="0">
            <a:spAutoFit/>
          </a:bodyPr>
          <a:lstStyle/>
          <a:p>
            <a:pPr algn="ctr"/>
            <a:r>
              <a:rPr lang="en-US" sz="1400" dirty="0">
                <a:solidFill>
                  <a:schemeClr val="bg1"/>
                </a:solidFill>
              </a:rPr>
              <a:t>WNL= within normal limits</a:t>
            </a:r>
          </a:p>
        </p:txBody>
      </p:sp>
    </p:spTree>
    <p:extLst>
      <p:ext uri="{BB962C8B-B14F-4D97-AF65-F5344CB8AC3E}">
        <p14:creationId xmlns:p14="http://schemas.microsoft.com/office/powerpoint/2010/main" val="9816342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B904A-8079-A748-9C26-E1AB05E53DEB}"/>
              </a:ext>
            </a:extLst>
          </p:cNvPr>
          <p:cNvSpPr>
            <a:spLocks noGrp="1"/>
          </p:cNvSpPr>
          <p:nvPr>
            <p:ph type="title"/>
          </p:nvPr>
        </p:nvSpPr>
        <p:spPr/>
        <p:txBody>
          <a:bodyPr/>
          <a:lstStyle/>
          <a:p>
            <a:pPr algn="ctr"/>
            <a:r>
              <a:rPr lang="en-US" sz="3600" dirty="0"/>
              <a:t>Case 1: Initial Management</a:t>
            </a:r>
          </a:p>
        </p:txBody>
      </p:sp>
      <p:sp>
        <p:nvSpPr>
          <p:cNvPr id="3" name="Content Placeholder 2">
            <a:extLst>
              <a:ext uri="{FF2B5EF4-FFF2-40B4-BE49-F238E27FC236}">
                <a16:creationId xmlns:a16="http://schemas.microsoft.com/office/drawing/2014/main" id="{3ABE129B-3D4B-FD46-8D48-3A68C11E5673}"/>
              </a:ext>
            </a:extLst>
          </p:cNvPr>
          <p:cNvSpPr>
            <a:spLocks noGrp="1"/>
          </p:cNvSpPr>
          <p:nvPr>
            <p:ph idx="1"/>
          </p:nvPr>
        </p:nvSpPr>
        <p:spPr>
          <a:xfrm>
            <a:off x="304801" y="1276350"/>
            <a:ext cx="8226987" cy="3276599"/>
          </a:xfrm>
        </p:spPr>
        <p:txBody>
          <a:bodyPr>
            <a:normAutofit/>
          </a:bodyPr>
          <a:lstStyle/>
          <a:p>
            <a:r>
              <a:rPr lang="en-US" dirty="0"/>
              <a:t>Triage</a:t>
            </a:r>
          </a:p>
          <a:p>
            <a:pPr lvl="1"/>
            <a:r>
              <a:rPr lang="en-US" dirty="0"/>
              <a:t>Room air PO2 &gt;70 mm Hg</a:t>
            </a:r>
          </a:p>
          <a:p>
            <a:pPr lvl="1"/>
            <a:endParaRPr lang="en-US" dirty="0"/>
          </a:p>
          <a:p>
            <a:pPr lvl="1"/>
            <a:r>
              <a:rPr lang="en-US" dirty="0"/>
              <a:t>Exercise desaturation test</a:t>
            </a:r>
          </a:p>
          <a:p>
            <a:pPr lvl="1"/>
            <a:endParaRPr lang="en-US" dirty="0"/>
          </a:p>
          <a:p>
            <a:pPr lvl="1"/>
            <a:r>
              <a:rPr lang="en-US" dirty="0"/>
              <a:t>Able to take oral medications</a:t>
            </a:r>
          </a:p>
          <a:p>
            <a:pPr lvl="1"/>
            <a:endParaRPr lang="en-US" dirty="0"/>
          </a:p>
          <a:p>
            <a:pPr lvl="1"/>
            <a:r>
              <a:rPr lang="en-US" dirty="0"/>
              <a:t>Insight into severity of disease and able to closely follow-up</a:t>
            </a:r>
          </a:p>
        </p:txBody>
      </p:sp>
      <p:sp>
        <p:nvSpPr>
          <p:cNvPr id="4" name="Slide Number Placeholder 3">
            <a:extLst>
              <a:ext uri="{FF2B5EF4-FFF2-40B4-BE49-F238E27FC236}">
                <a16:creationId xmlns:a16="http://schemas.microsoft.com/office/drawing/2014/main" id="{BA461B5F-76DC-784A-A947-7B3D14602558}"/>
              </a:ext>
            </a:extLst>
          </p:cNvPr>
          <p:cNvSpPr>
            <a:spLocks noGrp="1"/>
          </p:cNvSpPr>
          <p:nvPr>
            <p:ph type="sldNum" sz="quarter" idx="12"/>
          </p:nvPr>
        </p:nvSpPr>
        <p:spPr/>
        <p:txBody>
          <a:bodyPr/>
          <a:lstStyle/>
          <a:p>
            <a:fld id="{6E2D2B3B-882E-40F3-A32F-6DD516915044}" type="slidenum">
              <a:rPr lang="en-US" smtClean="0"/>
              <a:pPr/>
              <a:t>12</a:t>
            </a:fld>
            <a:endParaRPr lang="en-US"/>
          </a:p>
        </p:txBody>
      </p:sp>
    </p:spTree>
    <p:extLst>
      <p:ext uri="{BB962C8B-B14F-4D97-AF65-F5344CB8AC3E}">
        <p14:creationId xmlns:p14="http://schemas.microsoft.com/office/powerpoint/2010/main" val="28185958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6690C-F9E8-AC64-B329-A16287BE43C0}"/>
              </a:ext>
            </a:extLst>
          </p:cNvPr>
          <p:cNvSpPr>
            <a:spLocks noGrp="1"/>
          </p:cNvSpPr>
          <p:nvPr>
            <p:ph type="title"/>
          </p:nvPr>
        </p:nvSpPr>
        <p:spPr/>
        <p:txBody>
          <a:bodyPr/>
          <a:lstStyle/>
          <a:p>
            <a:pPr algn="ctr"/>
            <a:r>
              <a:rPr lang="en-US" sz="3600" i="1" dirty="0"/>
              <a:t>Pneumocystis </a:t>
            </a:r>
            <a:r>
              <a:rPr lang="en-US" sz="3600" i="1" dirty="0" err="1"/>
              <a:t>jirovecii</a:t>
            </a:r>
            <a:endParaRPr lang="en-US" sz="3600" dirty="0"/>
          </a:p>
        </p:txBody>
      </p:sp>
      <p:sp>
        <p:nvSpPr>
          <p:cNvPr id="3" name="Content Placeholder 2">
            <a:extLst>
              <a:ext uri="{FF2B5EF4-FFF2-40B4-BE49-F238E27FC236}">
                <a16:creationId xmlns:a16="http://schemas.microsoft.com/office/drawing/2014/main" id="{69197FDA-233A-4A80-7462-AA02AB32CFC2}"/>
              </a:ext>
            </a:extLst>
          </p:cNvPr>
          <p:cNvSpPr>
            <a:spLocks noGrp="1"/>
          </p:cNvSpPr>
          <p:nvPr>
            <p:ph sz="half" idx="1"/>
          </p:nvPr>
        </p:nvSpPr>
        <p:spPr>
          <a:xfrm>
            <a:off x="304800" y="1152144"/>
            <a:ext cx="4038600" cy="3323480"/>
          </a:xfrm>
        </p:spPr>
        <p:txBody>
          <a:bodyPr>
            <a:normAutofit fontScale="85000" lnSpcReduction="20000"/>
          </a:bodyPr>
          <a:lstStyle/>
          <a:p>
            <a:r>
              <a:rPr lang="en-US" dirty="0"/>
              <a:t>Fungus </a:t>
            </a:r>
          </a:p>
          <a:p>
            <a:r>
              <a:rPr lang="en-US" dirty="0"/>
              <a:t>Low virulence</a:t>
            </a:r>
          </a:p>
          <a:p>
            <a:r>
              <a:rPr lang="en-US" dirty="0"/>
              <a:t>Found in lungs of humans and other mammals</a:t>
            </a:r>
          </a:p>
          <a:p>
            <a:r>
              <a:rPr lang="en-US" dirty="0"/>
              <a:t>Lacks ergosterol in the plasma membrane, not sensitive to antifungals that target this pathway</a:t>
            </a:r>
          </a:p>
          <a:p>
            <a:r>
              <a:rPr lang="en-US" dirty="0"/>
              <a:t>Airborne transmission</a:t>
            </a:r>
          </a:p>
        </p:txBody>
      </p:sp>
      <p:sp>
        <p:nvSpPr>
          <p:cNvPr id="5" name="Slide Number Placeholder 4">
            <a:extLst>
              <a:ext uri="{FF2B5EF4-FFF2-40B4-BE49-F238E27FC236}">
                <a16:creationId xmlns:a16="http://schemas.microsoft.com/office/drawing/2014/main" id="{B5828E4C-C9D7-C440-FF80-2A2F818E314A}"/>
              </a:ext>
            </a:extLst>
          </p:cNvPr>
          <p:cNvSpPr>
            <a:spLocks noGrp="1"/>
          </p:cNvSpPr>
          <p:nvPr>
            <p:ph type="sldNum" sz="quarter" idx="12"/>
          </p:nvPr>
        </p:nvSpPr>
        <p:spPr/>
        <p:txBody>
          <a:bodyPr/>
          <a:lstStyle/>
          <a:p>
            <a:fld id="{6E2D2B3B-882E-40F3-A32F-6DD516915044}" type="slidenum">
              <a:rPr lang="en-US" smtClean="0"/>
              <a:pPr/>
              <a:t>13</a:t>
            </a:fld>
            <a:endParaRPr lang="en-US"/>
          </a:p>
        </p:txBody>
      </p:sp>
      <p:pic>
        <p:nvPicPr>
          <p:cNvPr id="6" name="Content Placeholder 5">
            <a:extLst>
              <a:ext uri="{FF2B5EF4-FFF2-40B4-BE49-F238E27FC236}">
                <a16:creationId xmlns:a16="http://schemas.microsoft.com/office/drawing/2014/main" id="{7EBB9ED0-D299-644E-A669-B85E634EFFF4}"/>
              </a:ext>
            </a:extLst>
          </p:cNvPr>
          <p:cNvPicPr>
            <a:picLocks noGrp="1" noChangeAspect="1"/>
          </p:cNvPicPr>
          <p:nvPr>
            <p:ph sz="half" idx="2"/>
          </p:nvPr>
        </p:nvPicPr>
        <p:blipFill>
          <a:blip r:embed="rId3"/>
          <a:stretch>
            <a:fillRect/>
          </a:stretch>
        </p:blipFill>
        <p:spPr>
          <a:xfrm>
            <a:off x="4472406" y="1276350"/>
            <a:ext cx="4038600" cy="3055174"/>
          </a:xfrm>
          <a:prstGeom prst="rect">
            <a:avLst/>
          </a:prstGeom>
        </p:spPr>
      </p:pic>
      <p:sp>
        <p:nvSpPr>
          <p:cNvPr id="4" name="Rectangle 3"/>
          <p:cNvSpPr/>
          <p:nvPr/>
        </p:nvSpPr>
        <p:spPr>
          <a:xfrm>
            <a:off x="2362200" y="4780371"/>
            <a:ext cx="4572000" cy="246221"/>
          </a:xfrm>
          <a:prstGeom prst="rect">
            <a:avLst/>
          </a:prstGeom>
        </p:spPr>
        <p:txBody>
          <a:bodyPr>
            <a:spAutoFit/>
          </a:bodyPr>
          <a:lstStyle/>
          <a:p>
            <a:r>
              <a:rPr lang="en-US" sz="1000" dirty="0">
                <a:solidFill>
                  <a:schemeClr val="bg1"/>
                </a:solidFill>
              </a:rPr>
              <a:t>Photo credit: https://medicine.en-academic.com/140233/methenamine_silver</a:t>
            </a:r>
          </a:p>
        </p:txBody>
      </p:sp>
    </p:spTree>
    <p:extLst>
      <p:ext uri="{BB962C8B-B14F-4D97-AF65-F5344CB8AC3E}">
        <p14:creationId xmlns:p14="http://schemas.microsoft.com/office/powerpoint/2010/main" val="163377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1A64E-365E-4961-B40A-FE6E908790F1}"/>
              </a:ext>
            </a:extLst>
          </p:cNvPr>
          <p:cNvSpPr>
            <a:spLocks noGrp="1"/>
          </p:cNvSpPr>
          <p:nvPr>
            <p:ph type="title"/>
          </p:nvPr>
        </p:nvSpPr>
        <p:spPr>
          <a:xfrm>
            <a:off x="381000" y="79086"/>
            <a:ext cx="8315569" cy="857250"/>
          </a:xfrm>
        </p:spPr>
        <p:txBody>
          <a:bodyPr/>
          <a:lstStyle/>
          <a:p>
            <a:pPr algn="ctr"/>
            <a:r>
              <a:rPr lang="en-US" sz="3600" i="1" dirty="0"/>
              <a:t>Pneumocystis </a:t>
            </a:r>
            <a:r>
              <a:rPr lang="en-US" sz="3600" i="1" dirty="0" err="1"/>
              <a:t>jirovecii</a:t>
            </a:r>
            <a:r>
              <a:rPr lang="en-US" sz="3600" i="1" dirty="0"/>
              <a:t> </a:t>
            </a:r>
            <a:r>
              <a:rPr lang="en-US" sz="3600" dirty="0"/>
              <a:t>Pneumonia</a:t>
            </a:r>
          </a:p>
        </p:txBody>
      </p:sp>
      <p:sp>
        <p:nvSpPr>
          <p:cNvPr id="3" name="Content Placeholder 2">
            <a:extLst>
              <a:ext uri="{FF2B5EF4-FFF2-40B4-BE49-F238E27FC236}">
                <a16:creationId xmlns:a16="http://schemas.microsoft.com/office/drawing/2014/main" id="{93031EBD-279D-4AF4-A6E3-D640DC16D574}"/>
              </a:ext>
            </a:extLst>
          </p:cNvPr>
          <p:cNvSpPr>
            <a:spLocks noGrp="1"/>
          </p:cNvSpPr>
          <p:nvPr>
            <p:ph idx="1"/>
          </p:nvPr>
        </p:nvSpPr>
        <p:spPr>
          <a:xfrm>
            <a:off x="0" y="1063229"/>
            <a:ext cx="8772769" cy="3412396"/>
          </a:xfrm>
        </p:spPr>
        <p:txBody>
          <a:bodyPr>
            <a:normAutofit fontScale="85000" lnSpcReduction="20000"/>
          </a:bodyPr>
          <a:lstStyle/>
          <a:p>
            <a:r>
              <a:rPr lang="en-US" dirty="0"/>
              <a:t>Occurred in nearly 80% of persons living with AIDS prior to ART and chemoprophylaxis</a:t>
            </a:r>
          </a:p>
          <a:p>
            <a:r>
              <a:rPr lang="en-US" dirty="0"/>
              <a:t>Clinical Manifestations</a:t>
            </a:r>
          </a:p>
          <a:p>
            <a:pPr lvl="1"/>
            <a:r>
              <a:rPr lang="en-US" dirty="0"/>
              <a:t>Fever, dyspnea, tachypnea, non-productive cough, progressive chest discomfort, hypoxemia, gradually progressive symptoms</a:t>
            </a:r>
          </a:p>
          <a:p>
            <a:r>
              <a:rPr lang="en-US" dirty="0"/>
              <a:t>Imaging</a:t>
            </a:r>
          </a:p>
          <a:p>
            <a:pPr lvl="1"/>
            <a:r>
              <a:rPr lang="en-US" dirty="0"/>
              <a:t>Chest Radiography (CXR): diffuse, bilateral, symmetrical interstitial infiltrates; lobar infiltrates; sometimes clear</a:t>
            </a:r>
          </a:p>
          <a:p>
            <a:pPr lvl="1"/>
            <a:r>
              <a:rPr lang="en-US" dirty="0"/>
              <a:t>CT: ground-glass attenuation that may be patchy; a normal CT has a high negative predictive value (NPV: 95%)</a:t>
            </a:r>
          </a:p>
          <a:p>
            <a:pPr lvl="1"/>
            <a:r>
              <a:rPr lang="en-US" dirty="0"/>
              <a:t>Spontaneous pneumothorax in PWH</a:t>
            </a:r>
          </a:p>
          <a:p>
            <a:pPr lvl="1"/>
            <a:r>
              <a:rPr lang="en-US" dirty="0"/>
              <a:t>Cavitation and pleural effusions are uncommon</a:t>
            </a:r>
          </a:p>
        </p:txBody>
      </p:sp>
      <p:sp>
        <p:nvSpPr>
          <p:cNvPr id="4" name="Slide Number Placeholder 3">
            <a:extLst>
              <a:ext uri="{FF2B5EF4-FFF2-40B4-BE49-F238E27FC236}">
                <a16:creationId xmlns:a16="http://schemas.microsoft.com/office/drawing/2014/main" id="{1050A075-F19C-4241-8537-0C5BD8E83EE4}"/>
              </a:ext>
            </a:extLst>
          </p:cNvPr>
          <p:cNvSpPr>
            <a:spLocks noGrp="1"/>
          </p:cNvSpPr>
          <p:nvPr>
            <p:ph type="sldNum" sz="quarter" idx="12"/>
          </p:nvPr>
        </p:nvSpPr>
        <p:spPr/>
        <p:txBody>
          <a:bodyPr/>
          <a:lstStyle/>
          <a:p>
            <a:fld id="{6E2D2B3B-882E-40F3-A32F-6DD516915044}" type="slidenum">
              <a:rPr lang="en-US" smtClean="0"/>
              <a:pPr/>
              <a:t>14</a:t>
            </a:fld>
            <a:endParaRPr lang="en-US"/>
          </a:p>
        </p:txBody>
      </p:sp>
      <p:sp>
        <p:nvSpPr>
          <p:cNvPr id="5" name="TextBox 4">
            <a:extLst>
              <a:ext uri="{FF2B5EF4-FFF2-40B4-BE49-F238E27FC236}">
                <a16:creationId xmlns:a16="http://schemas.microsoft.com/office/drawing/2014/main" id="{85798D7A-933E-D7A8-2174-CFC186DB06CC}"/>
              </a:ext>
            </a:extLst>
          </p:cNvPr>
          <p:cNvSpPr txBox="1"/>
          <p:nvPr/>
        </p:nvSpPr>
        <p:spPr>
          <a:xfrm>
            <a:off x="2514600" y="4729412"/>
            <a:ext cx="4419600" cy="307777"/>
          </a:xfrm>
          <a:prstGeom prst="rect">
            <a:avLst/>
          </a:prstGeom>
          <a:noFill/>
        </p:spPr>
        <p:txBody>
          <a:bodyPr wrap="square" rtlCol="0">
            <a:spAutoFit/>
          </a:bodyPr>
          <a:lstStyle/>
          <a:p>
            <a:pPr algn="ctr"/>
            <a:r>
              <a:rPr lang="en-US" sz="1400" dirty="0">
                <a:solidFill>
                  <a:schemeClr val="bg1"/>
                </a:solidFill>
              </a:rPr>
              <a:t>CT = Computed Tomography</a:t>
            </a:r>
          </a:p>
        </p:txBody>
      </p:sp>
    </p:spTree>
    <p:extLst>
      <p:ext uri="{BB962C8B-B14F-4D97-AF65-F5344CB8AC3E}">
        <p14:creationId xmlns:p14="http://schemas.microsoft.com/office/powerpoint/2010/main" val="14506569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694011-0EA9-D6AC-8444-B1820558D659}"/>
              </a:ext>
            </a:extLst>
          </p:cNvPr>
          <p:cNvSpPr>
            <a:spLocks noGrp="1"/>
          </p:cNvSpPr>
          <p:nvPr>
            <p:ph type="title"/>
          </p:nvPr>
        </p:nvSpPr>
        <p:spPr/>
        <p:txBody>
          <a:bodyPr/>
          <a:lstStyle/>
          <a:p>
            <a:pPr algn="ctr"/>
            <a:r>
              <a:rPr lang="en-US" sz="3600" dirty="0"/>
              <a:t>Triage / Disease Severity</a:t>
            </a:r>
          </a:p>
        </p:txBody>
      </p:sp>
      <p:sp>
        <p:nvSpPr>
          <p:cNvPr id="3" name="Text Placeholder 2">
            <a:extLst>
              <a:ext uri="{FF2B5EF4-FFF2-40B4-BE49-F238E27FC236}">
                <a16:creationId xmlns:a16="http://schemas.microsoft.com/office/drawing/2014/main" id="{2D1732BD-EEA5-9837-53D0-D49276D943C0}"/>
              </a:ext>
            </a:extLst>
          </p:cNvPr>
          <p:cNvSpPr>
            <a:spLocks noGrp="1"/>
          </p:cNvSpPr>
          <p:nvPr>
            <p:ph type="body" idx="1"/>
          </p:nvPr>
        </p:nvSpPr>
        <p:spPr/>
        <p:txBody>
          <a:bodyPr/>
          <a:lstStyle/>
          <a:p>
            <a:pPr algn="ctr"/>
            <a:r>
              <a:rPr lang="en-US" dirty="0"/>
              <a:t>MILD</a:t>
            </a:r>
          </a:p>
        </p:txBody>
      </p:sp>
      <p:sp>
        <p:nvSpPr>
          <p:cNvPr id="8" name="Content Placeholder 7">
            <a:extLst>
              <a:ext uri="{FF2B5EF4-FFF2-40B4-BE49-F238E27FC236}">
                <a16:creationId xmlns:a16="http://schemas.microsoft.com/office/drawing/2014/main" id="{A44BDEFB-E891-BB26-A442-3C35AD4E1EA1}"/>
              </a:ext>
            </a:extLst>
          </p:cNvPr>
          <p:cNvSpPr>
            <a:spLocks noGrp="1"/>
          </p:cNvSpPr>
          <p:nvPr>
            <p:ph sz="half" idx="2"/>
          </p:nvPr>
        </p:nvSpPr>
        <p:spPr/>
        <p:txBody>
          <a:bodyPr>
            <a:normAutofit fontScale="92500"/>
          </a:bodyPr>
          <a:lstStyle/>
          <a:p>
            <a:r>
              <a:rPr lang="en-US" dirty="0"/>
              <a:t>Room air arterial oxygen PaO2 ≥70 mm Hg or alveolar-arterial PAO2-PaO2 gradient &lt;35 mm Hg</a:t>
            </a:r>
          </a:p>
          <a:p>
            <a:r>
              <a:rPr lang="en-US" dirty="0"/>
              <a:t>Consideration for outpatient management</a:t>
            </a:r>
          </a:p>
          <a:p>
            <a:r>
              <a:rPr lang="en-US" dirty="0"/>
              <a:t>Oral treatment regimen</a:t>
            </a:r>
          </a:p>
        </p:txBody>
      </p:sp>
      <p:sp>
        <p:nvSpPr>
          <p:cNvPr id="4" name="Text Placeholder 3">
            <a:extLst>
              <a:ext uri="{FF2B5EF4-FFF2-40B4-BE49-F238E27FC236}">
                <a16:creationId xmlns:a16="http://schemas.microsoft.com/office/drawing/2014/main" id="{9E983B87-F37D-CE58-B564-D821D0357C1E}"/>
              </a:ext>
            </a:extLst>
          </p:cNvPr>
          <p:cNvSpPr>
            <a:spLocks noGrp="1"/>
          </p:cNvSpPr>
          <p:nvPr>
            <p:ph type="body" sz="quarter" idx="3"/>
          </p:nvPr>
        </p:nvSpPr>
        <p:spPr/>
        <p:txBody>
          <a:bodyPr/>
          <a:lstStyle/>
          <a:p>
            <a:pPr algn="ctr"/>
            <a:r>
              <a:rPr lang="en-US" dirty="0"/>
              <a:t>MODERATE/SEVERE</a:t>
            </a:r>
          </a:p>
        </p:txBody>
      </p:sp>
      <p:sp>
        <p:nvSpPr>
          <p:cNvPr id="9" name="Content Placeholder 8">
            <a:extLst>
              <a:ext uri="{FF2B5EF4-FFF2-40B4-BE49-F238E27FC236}">
                <a16:creationId xmlns:a16="http://schemas.microsoft.com/office/drawing/2014/main" id="{CDE9FDF2-03BB-2390-DA43-BC2CDDC561FF}"/>
              </a:ext>
            </a:extLst>
          </p:cNvPr>
          <p:cNvSpPr>
            <a:spLocks noGrp="1"/>
          </p:cNvSpPr>
          <p:nvPr>
            <p:ph sz="quarter" idx="4"/>
          </p:nvPr>
        </p:nvSpPr>
        <p:spPr/>
        <p:txBody>
          <a:bodyPr>
            <a:normAutofit lnSpcReduction="10000"/>
          </a:bodyPr>
          <a:lstStyle/>
          <a:p>
            <a:r>
              <a:rPr lang="en-US" dirty="0"/>
              <a:t>PAO2-PaO2 ≥35 to &lt;45 mm Hg</a:t>
            </a:r>
          </a:p>
          <a:p>
            <a:r>
              <a:rPr lang="en-US" dirty="0"/>
              <a:t>PAO2-PaO2 ≥45 mm Hg</a:t>
            </a:r>
          </a:p>
          <a:p>
            <a:r>
              <a:rPr lang="en-US" dirty="0"/>
              <a:t>Inpatient management</a:t>
            </a:r>
          </a:p>
          <a:p>
            <a:r>
              <a:rPr lang="en-US" dirty="0"/>
              <a:t>Initial IV treatment regimen and close monitoring</a:t>
            </a:r>
          </a:p>
        </p:txBody>
      </p:sp>
      <p:sp>
        <p:nvSpPr>
          <p:cNvPr id="7" name="Slide Number Placeholder 6">
            <a:extLst>
              <a:ext uri="{FF2B5EF4-FFF2-40B4-BE49-F238E27FC236}">
                <a16:creationId xmlns:a16="http://schemas.microsoft.com/office/drawing/2014/main" id="{945C3CBC-3E00-BA65-ADE9-BC48304192C8}"/>
              </a:ext>
            </a:extLst>
          </p:cNvPr>
          <p:cNvSpPr>
            <a:spLocks noGrp="1"/>
          </p:cNvSpPr>
          <p:nvPr>
            <p:ph type="sldNum" sz="quarter" idx="12"/>
          </p:nvPr>
        </p:nvSpPr>
        <p:spPr/>
        <p:txBody>
          <a:bodyPr/>
          <a:lstStyle/>
          <a:p>
            <a:fld id="{9F49499B-0A11-F941-988B-5A98BBA90756}" type="slidenum">
              <a:rPr lang="en-US" smtClean="0">
                <a:solidFill>
                  <a:srgbClr val="FFFFFF"/>
                </a:solidFill>
              </a:rPr>
              <a:pPr/>
              <a:t>15</a:t>
            </a:fld>
            <a:endParaRPr lang="en-US" dirty="0">
              <a:solidFill>
                <a:srgbClr val="FFFFFF"/>
              </a:solidFill>
            </a:endParaRPr>
          </a:p>
        </p:txBody>
      </p:sp>
      <p:sp>
        <p:nvSpPr>
          <p:cNvPr id="5" name="TextBox 4">
            <a:extLst>
              <a:ext uri="{FF2B5EF4-FFF2-40B4-BE49-F238E27FC236}">
                <a16:creationId xmlns:a16="http://schemas.microsoft.com/office/drawing/2014/main" id="{AEABA4F9-CC6B-3AE4-BCAC-682B6A26F4DB}"/>
              </a:ext>
            </a:extLst>
          </p:cNvPr>
          <p:cNvSpPr txBox="1"/>
          <p:nvPr/>
        </p:nvSpPr>
        <p:spPr>
          <a:xfrm>
            <a:off x="1676400" y="4729412"/>
            <a:ext cx="5715000" cy="307777"/>
          </a:xfrm>
          <a:prstGeom prst="rect">
            <a:avLst/>
          </a:prstGeom>
          <a:noFill/>
        </p:spPr>
        <p:txBody>
          <a:bodyPr wrap="square" rtlCol="0">
            <a:spAutoFit/>
          </a:bodyPr>
          <a:lstStyle/>
          <a:p>
            <a:pPr algn="ctr"/>
            <a:r>
              <a:rPr lang="en-US" sz="1400" dirty="0">
                <a:solidFill>
                  <a:schemeClr val="bg1"/>
                </a:solidFill>
              </a:rPr>
              <a:t>PaO2 = Partial Pressure of Oxygen</a:t>
            </a:r>
          </a:p>
        </p:txBody>
      </p:sp>
    </p:spTree>
    <p:extLst>
      <p:ext uri="{BB962C8B-B14F-4D97-AF65-F5344CB8AC3E}">
        <p14:creationId xmlns:p14="http://schemas.microsoft.com/office/powerpoint/2010/main" val="20735144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C464E-37FD-4A1C-B2ED-A513E9D9F8E2}"/>
              </a:ext>
            </a:extLst>
          </p:cNvPr>
          <p:cNvSpPr>
            <a:spLocks noGrp="1"/>
          </p:cNvSpPr>
          <p:nvPr>
            <p:ph type="title"/>
          </p:nvPr>
        </p:nvSpPr>
        <p:spPr/>
        <p:txBody>
          <a:bodyPr/>
          <a:lstStyle/>
          <a:p>
            <a:pPr algn="ctr"/>
            <a:r>
              <a:rPr lang="en-US" sz="3600" dirty="0"/>
              <a:t>Diagnostics</a:t>
            </a:r>
          </a:p>
        </p:txBody>
      </p:sp>
      <p:sp>
        <p:nvSpPr>
          <p:cNvPr id="3" name="Content Placeholder 2">
            <a:extLst>
              <a:ext uri="{FF2B5EF4-FFF2-40B4-BE49-F238E27FC236}">
                <a16:creationId xmlns:a16="http://schemas.microsoft.com/office/drawing/2014/main" id="{1ADB316F-742D-4CCE-9385-4D0B8DB4ADBB}"/>
              </a:ext>
            </a:extLst>
          </p:cNvPr>
          <p:cNvSpPr>
            <a:spLocks noGrp="1"/>
          </p:cNvSpPr>
          <p:nvPr>
            <p:ph idx="1"/>
          </p:nvPr>
        </p:nvSpPr>
        <p:spPr>
          <a:xfrm>
            <a:off x="457199" y="1336378"/>
            <a:ext cx="8315569" cy="3292772"/>
          </a:xfrm>
        </p:spPr>
        <p:txBody>
          <a:bodyPr>
            <a:normAutofit fontScale="92500" lnSpcReduction="10000"/>
          </a:bodyPr>
          <a:lstStyle/>
          <a:p>
            <a:r>
              <a:rPr lang="en-US" dirty="0"/>
              <a:t>LDH is often elevated or &gt;500 (non-specific)</a:t>
            </a:r>
          </a:p>
          <a:p>
            <a:r>
              <a:rPr lang="en-US" dirty="0"/>
              <a:t>(1,3)-Beta-D-Glucan often elevated (non-specific)</a:t>
            </a:r>
          </a:p>
          <a:p>
            <a:pPr lvl="1"/>
            <a:r>
              <a:rPr lang="en-US" dirty="0"/>
              <a:t>High negative predictive value at cutoff value &lt;80</a:t>
            </a:r>
          </a:p>
          <a:p>
            <a:r>
              <a:rPr lang="en-US" dirty="0"/>
              <a:t>Microscopy:</a:t>
            </a:r>
          </a:p>
          <a:p>
            <a:pPr lvl="1"/>
            <a:r>
              <a:rPr lang="en-US" dirty="0"/>
              <a:t>Definitive diagnosis</a:t>
            </a:r>
          </a:p>
          <a:p>
            <a:pPr lvl="1"/>
            <a:r>
              <a:rPr lang="en-US" dirty="0"/>
              <a:t>Specimen quality is key (induced sputum with hypertonic saline sensitivity 50-90%; bronchoscopy samples, lung tissue sensitivity &gt;90%)</a:t>
            </a:r>
          </a:p>
          <a:p>
            <a:pPr lvl="1"/>
            <a:r>
              <a:rPr lang="en-US" dirty="0"/>
              <a:t>Cannot be cultured; reliance on staining, DFA, and PCR</a:t>
            </a:r>
          </a:p>
          <a:p>
            <a:pPr lvl="1"/>
            <a:endParaRPr lang="en-US" dirty="0"/>
          </a:p>
        </p:txBody>
      </p:sp>
      <p:sp>
        <p:nvSpPr>
          <p:cNvPr id="4" name="Slide Number Placeholder 3">
            <a:extLst>
              <a:ext uri="{FF2B5EF4-FFF2-40B4-BE49-F238E27FC236}">
                <a16:creationId xmlns:a16="http://schemas.microsoft.com/office/drawing/2014/main" id="{50DF0F0B-E248-43F6-A13D-1737BAB56B2A}"/>
              </a:ext>
            </a:extLst>
          </p:cNvPr>
          <p:cNvSpPr>
            <a:spLocks noGrp="1"/>
          </p:cNvSpPr>
          <p:nvPr>
            <p:ph type="sldNum" sz="quarter" idx="12"/>
          </p:nvPr>
        </p:nvSpPr>
        <p:spPr/>
        <p:txBody>
          <a:bodyPr/>
          <a:lstStyle/>
          <a:p>
            <a:fld id="{6E2D2B3B-882E-40F3-A32F-6DD516915044}" type="slidenum">
              <a:rPr lang="en-US" smtClean="0"/>
              <a:pPr/>
              <a:t>16</a:t>
            </a:fld>
            <a:endParaRPr lang="en-US"/>
          </a:p>
        </p:txBody>
      </p:sp>
      <p:sp>
        <p:nvSpPr>
          <p:cNvPr id="7" name="TextBox 6">
            <a:extLst>
              <a:ext uri="{FF2B5EF4-FFF2-40B4-BE49-F238E27FC236}">
                <a16:creationId xmlns:a16="http://schemas.microsoft.com/office/drawing/2014/main" id="{672425F1-11E3-147F-7658-C7827C417F77}"/>
              </a:ext>
            </a:extLst>
          </p:cNvPr>
          <p:cNvSpPr txBox="1"/>
          <p:nvPr/>
        </p:nvSpPr>
        <p:spPr>
          <a:xfrm>
            <a:off x="6858000" y="4768244"/>
            <a:ext cx="1762369" cy="338554"/>
          </a:xfrm>
          <a:prstGeom prst="rect">
            <a:avLst/>
          </a:prstGeom>
          <a:noFill/>
        </p:spPr>
        <p:txBody>
          <a:bodyPr wrap="square" rtlCol="0">
            <a:spAutoFit/>
          </a:bodyPr>
          <a:lstStyle/>
          <a:p>
            <a:r>
              <a:rPr lang="en-US" sz="800" dirty="0">
                <a:solidFill>
                  <a:schemeClr val="bg1"/>
                </a:solidFill>
              </a:rPr>
              <a:t>.</a:t>
            </a:r>
          </a:p>
          <a:p>
            <a:endParaRPr lang="en-US" sz="800" dirty="0">
              <a:solidFill>
                <a:schemeClr val="bg1"/>
              </a:solidFill>
            </a:endParaRPr>
          </a:p>
        </p:txBody>
      </p:sp>
      <p:sp>
        <p:nvSpPr>
          <p:cNvPr id="5" name="TextBox 4">
            <a:extLst>
              <a:ext uri="{FF2B5EF4-FFF2-40B4-BE49-F238E27FC236}">
                <a16:creationId xmlns:a16="http://schemas.microsoft.com/office/drawing/2014/main" id="{D8B8212D-980C-8F59-810A-6BC12F051472}"/>
              </a:ext>
            </a:extLst>
          </p:cNvPr>
          <p:cNvSpPr txBox="1"/>
          <p:nvPr/>
        </p:nvSpPr>
        <p:spPr>
          <a:xfrm>
            <a:off x="1371600" y="4700885"/>
            <a:ext cx="6248400" cy="461665"/>
          </a:xfrm>
          <a:prstGeom prst="rect">
            <a:avLst/>
          </a:prstGeom>
          <a:noFill/>
        </p:spPr>
        <p:txBody>
          <a:bodyPr wrap="square" rtlCol="0">
            <a:spAutoFit/>
          </a:bodyPr>
          <a:lstStyle/>
          <a:p>
            <a:pPr algn="ctr"/>
            <a:r>
              <a:rPr lang="en-US" sz="1200" dirty="0">
                <a:solidFill>
                  <a:schemeClr val="bg1"/>
                </a:solidFill>
              </a:rPr>
              <a:t>Li WJ et al. J </a:t>
            </a:r>
            <a:r>
              <a:rPr lang="en-US" sz="1200" dirty="0" err="1">
                <a:solidFill>
                  <a:schemeClr val="bg1"/>
                </a:solidFill>
              </a:rPr>
              <a:t>Thorac</a:t>
            </a:r>
            <a:r>
              <a:rPr lang="en-US" sz="1200" dirty="0">
                <a:solidFill>
                  <a:schemeClr val="bg1"/>
                </a:solidFill>
              </a:rPr>
              <a:t> Dis. 2015 </a:t>
            </a:r>
          </a:p>
          <a:p>
            <a:pPr algn="ctr"/>
            <a:r>
              <a:rPr lang="en-US" sz="1200" dirty="0">
                <a:solidFill>
                  <a:schemeClr val="bg1"/>
                </a:solidFill>
              </a:rPr>
              <a:t>DFA= </a:t>
            </a:r>
            <a:r>
              <a:rPr lang="en-US" sz="1200" b="0" i="0" dirty="0">
                <a:solidFill>
                  <a:schemeClr val="bg1"/>
                </a:solidFill>
                <a:effectLst/>
                <a:latin typeface="Roboto" panose="02000000000000000000" pitchFamily="2" charset="0"/>
              </a:rPr>
              <a:t>Direct Fluorescent Antibody Stain PCR = Polymerase Chain Reaction</a:t>
            </a:r>
            <a:endParaRPr lang="en-US" sz="1200" dirty="0">
              <a:solidFill>
                <a:schemeClr val="bg1"/>
              </a:solidFill>
            </a:endParaRPr>
          </a:p>
        </p:txBody>
      </p:sp>
    </p:spTree>
    <p:extLst>
      <p:ext uri="{BB962C8B-B14F-4D97-AF65-F5344CB8AC3E}">
        <p14:creationId xmlns:p14="http://schemas.microsoft.com/office/powerpoint/2010/main" val="3132855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6D34C-189B-8265-8469-261BC9A3EC88}"/>
              </a:ext>
            </a:extLst>
          </p:cNvPr>
          <p:cNvSpPr>
            <a:spLocks noGrp="1"/>
          </p:cNvSpPr>
          <p:nvPr>
            <p:ph type="title"/>
          </p:nvPr>
        </p:nvSpPr>
        <p:spPr>
          <a:xfrm>
            <a:off x="457201" y="205979"/>
            <a:ext cx="4114800" cy="857250"/>
          </a:xfrm>
        </p:spPr>
        <p:txBody>
          <a:bodyPr/>
          <a:lstStyle/>
          <a:p>
            <a:r>
              <a:rPr lang="en-US" sz="3600" dirty="0"/>
              <a:t>Microscopy</a:t>
            </a:r>
          </a:p>
        </p:txBody>
      </p:sp>
      <p:sp>
        <p:nvSpPr>
          <p:cNvPr id="3" name="Content Placeholder 2">
            <a:extLst>
              <a:ext uri="{FF2B5EF4-FFF2-40B4-BE49-F238E27FC236}">
                <a16:creationId xmlns:a16="http://schemas.microsoft.com/office/drawing/2014/main" id="{833EC888-5E68-0FE9-E3CD-070861EBEC9F}"/>
              </a:ext>
            </a:extLst>
          </p:cNvPr>
          <p:cNvSpPr>
            <a:spLocks noGrp="1"/>
          </p:cNvSpPr>
          <p:nvPr>
            <p:ph sz="half" idx="1"/>
          </p:nvPr>
        </p:nvSpPr>
        <p:spPr>
          <a:xfrm>
            <a:off x="0" y="1152144"/>
            <a:ext cx="4114800" cy="3477006"/>
          </a:xfrm>
        </p:spPr>
        <p:txBody>
          <a:bodyPr>
            <a:normAutofit fontScale="77500" lnSpcReduction="20000"/>
          </a:bodyPr>
          <a:lstStyle/>
          <a:p>
            <a:r>
              <a:rPr lang="en-US" dirty="0"/>
              <a:t>Direct Immunofluorescent Stain</a:t>
            </a:r>
          </a:p>
          <a:p>
            <a:r>
              <a:rPr lang="en-US" dirty="0"/>
              <a:t>Cytology </a:t>
            </a:r>
          </a:p>
          <a:p>
            <a:r>
              <a:rPr lang="en-US" dirty="0"/>
              <a:t>Tissue: </a:t>
            </a:r>
          </a:p>
          <a:p>
            <a:pPr lvl="1"/>
            <a:r>
              <a:rPr lang="en-US" dirty="0"/>
              <a:t>Hematoxylin &amp; Eosin (H&amp;E): foamy intra-alveolar eosinophilic exudates with minimal inflammatory infiltrate </a:t>
            </a:r>
          </a:p>
          <a:p>
            <a:pPr lvl="1"/>
            <a:r>
              <a:rPr lang="en-US" dirty="0" err="1"/>
              <a:t>Grocott</a:t>
            </a:r>
            <a:r>
              <a:rPr lang="en-US" dirty="0"/>
              <a:t> Methenamine Silver Stain (GMS): thin-walled spheres of 2 to 5 mcm that have an intra-cystic focus</a:t>
            </a:r>
          </a:p>
        </p:txBody>
      </p:sp>
      <p:sp>
        <p:nvSpPr>
          <p:cNvPr id="5" name="Slide Number Placeholder 4">
            <a:extLst>
              <a:ext uri="{FF2B5EF4-FFF2-40B4-BE49-F238E27FC236}">
                <a16:creationId xmlns:a16="http://schemas.microsoft.com/office/drawing/2014/main" id="{0A834F16-7552-FDAE-039F-4501621297B8}"/>
              </a:ext>
            </a:extLst>
          </p:cNvPr>
          <p:cNvSpPr>
            <a:spLocks noGrp="1"/>
          </p:cNvSpPr>
          <p:nvPr>
            <p:ph type="sldNum" sz="quarter" idx="12"/>
          </p:nvPr>
        </p:nvSpPr>
        <p:spPr/>
        <p:txBody>
          <a:bodyPr/>
          <a:lstStyle/>
          <a:p>
            <a:fld id="{6E2D2B3B-882E-40F3-A32F-6DD516915044}" type="slidenum">
              <a:rPr lang="en-US" smtClean="0"/>
              <a:pPr/>
              <a:t>17</a:t>
            </a:fld>
            <a:endParaRPr lang="en-US"/>
          </a:p>
        </p:txBody>
      </p:sp>
      <p:pic>
        <p:nvPicPr>
          <p:cNvPr id="6" name="Picture 5">
            <a:extLst>
              <a:ext uri="{FF2B5EF4-FFF2-40B4-BE49-F238E27FC236}">
                <a16:creationId xmlns:a16="http://schemas.microsoft.com/office/drawing/2014/main" id="{06FAC874-016D-4F4C-8421-04EDF47A0529}"/>
              </a:ext>
            </a:extLst>
          </p:cNvPr>
          <p:cNvPicPr>
            <a:picLocks noChangeAspect="1"/>
          </p:cNvPicPr>
          <p:nvPr/>
        </p:nvPicPr>
        <p:blipFill>
          <a:blip r:embed="rId2"/>
          <a:stretch>
            <a:fillRect/>
          </a:stretch>
        </p:blipFill>
        <p:spPr>
          <a:xfrm>
            <a:off x="4355034" y="742950"/>
            <a:ext cx="2113386" cy="1670304"/>
          </a:xfrm>
          <a:prstGeom prst="rect">
            <a:avLst/>
          </a:prstGeom>
        </p:spPr>
      </p:pic>
      <p:pic>
        <p:nvPicPr>
          <p:cNvPr id="7" name="Content Placeholder 6">
            <a:extLst>
              <a:ext uri="{FF2B5EF4-FFF2-40B4-BE49-F238E27FC236}">
                <a16:creationId xmlns:a16="http://schemas.microsoft.com/office/drawing/2014/main" id="{795F67AD-29D1-394A-BE67-E7163A32C52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565657" y="742950"/>
            <a:ext cx="2227072" cy="1670304"/>
          </a:xfrm>
          <a:prstGeom prst="rect">
            <a:avLst/>
          </a:prstGeom>
          <a:noFill/>
          <a:ln w="9525">
            <a:noFill/>
            <a:miter lim="800000"/>
            <a:headEnd/>
            <a:tailEnd/>
          </a:ln>
          <a:effectLst/>
        </p:spPr>
      </p:pic>
      <p:pic>
        <p:nvPicPr>
          <p:cNvPr id="8" name="Picture 7" descr="PCP HE LP">
            <a:extLst>
              <a:ext uri="{FF2B5EF4-FFF2-40B4-BE49-F238E27FC236}">
                <a16:creationId xmlns:a16="http://schemas.microsoft.com/office/drawing/2014/main" id="{880B1ED9-76DE-C44D-BD42-FD7B4E86592D}"/>
              </a:ext>
            </a:extLst>
          </p:cNvPr>
          <p:cNvPicPr>
            <a:picLocks noGrp="1"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355034" y="2495550"/>
            <a:ext cx="2113386" cy="1690352"/>
          </a:xfrm>
          <a:prstGeom prst="rect">
            <a:avLst/>
          </a:prstGeom>
          <a:noFill/>
        </p:spPr>
      </p:pic>
      <p:pic>
        <p:nvPicPr>
          <p:cNvPr id="9" name="Picture 8" descr="Pneumocystis S05-13664 lung">
            <a:extLst>
              <a:ext uri="{FF2B5EF4-FFF2-40B4-BE49-F238E27FC236}">
                <a16:creationId xmlns:a16="http://schemas.microsoft.com/office/drawing/2014/main" id="{ED53D260-E3B7-524C-A54F-EF85D710F14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562167" y="2495550"/>
            <a:ext cx="2264382" cy="1699211"/>
          </a:xfrm>
          <a:prstGeom prst="rect">
            <a:avLst/>
          </a:prstGeom>
          <a:noFill/>
        </p:spPr>
      </p:pic>
      <p:sp>
        <p:nvSpPr>
          <p:cNvPr id="10" name="Rectangle 9"/>
          <p:cNvSpPr/>
          <p:nvPr/>
        </p:nvSpPr>
        <p:spPr>
          <a:xfrm>
            <a:off x="3048000" y="4780371"/>
            <a:ext cx="4572000" cy="246221"/>
          </a:xfrm>
          <a:prstGeom prst="rect">
            <a:avLst/>
          </a:prstGeom>
        </p:spPr>
        <p:txBody>
          <a:bodyPr>
            <a:spAutoFit/>
          </a:bodyPr>
          <a:lstStyle/>
          <a:p>
            <a:r>
              <a:rPr lang="en-US" sz="1000" dirty="0">
                <a:solidFill>
                  <a:schemeClr val="bg1"/>
                </a:solidFill>
              </a:rPr>
              <a:t>Photo Credit: https://www.cdc.gov/dpdx/pneumocystis/index.html</a:t>
            </a:r>
          </a:p>
        </p:txBody>
      </p:sp>
    </p:spTree>
    <p:extLst>
      <p:ext uri="{BB962C8B-B14F-4D97-AF65-F5344CB8AC3E}">
        <p14:creationId xmlns:p14="http://schemas.microsoft.com/office/powerpoint/2010/main" val="517508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FEDE7-C2E1-1C68-6BAD-DA5C6F7D019E}"/>
              </a:ext>
            </a:extLst>
          </p:cNvPr>
          <p:cNvSpPr>
            <a:spLocks noGrp="1"/>
          </p:cNvSpPr>
          <p:nvPr>
            <p:ph type="title"/>
          </p:nvPr>
        </p:nvSpPr>
        <p:spPr/>
        <p:txBody>
          <a:bodyPr/>
          <a:lstStyle/>
          <a:p>
            <a:pPr algn="ctr"/>
            <a:r>
              <a:rPr lang="en-US" sz="3600" dirty="0"/>
              <a:t>Pneumocystis PCR*</a:t>
            </a:r>
          </a:p>
        </p:txBody>
      </p:sp>
      <p:sp>
        <p:nvSpPr>
          <p:cNvPr id="3" name="Content Placeholder 2">
            <a:extLst>
              <a:ext uri="{FF2B5EF4-FFF2-40B4-BE49-F238E27FC236}">
                <a16:creationId xmlns:a16="http://schemas.microsoft.com/office/drawing/2014/main" id="{8E3A0E41-2669-408D-3BD3-5EC850115ED6}"/>
              </a:ext>
            </a:extLst>
          </p:cNvPr>
          <p:cNvSpPr>
            <a:spLocks noGrp="1"/>
          </p:cNvSpPr>
          <p:nvPr>
            <p:ph idx="1"/>
          </p:nvPr>
        </p:nvSpPr>
        <p:spPr/>
        <p:txBody>
          <a:bodyPr/>
          <a:lstStyle/>
          <a:p>
            <a:pPr>
              <a:lnSpc>
                <a:spcPct val="150000"/>
              </a:lnSpc>
            </a:pPr>
            <a:r>
              <a:rPr lang="en-US" dirty="0"/>
              <a:t>Several primers developed</a:t>
            </a:r>
          </a:p>
          <a:p>
            <a:pPr>
              <a:lnSpc>
                <a:spcPct val="150000"/>
              </a:lnSpc>
            </a:pPr>
            <a:r>
              <a:rPr lang="en-US" dirty="0"/>
              <a:t>High sensitivity and specificity </a:t>
            </a:r>
          </a:p>
          <a:p>
            <a:pPr>
              <a:lnSpc>
                <a:spcPct val="150000"/>
              </a:lnSpc>
            </a:pPr>
            <a:r>
              <a:rPr lang="en-US" dirty="0"/>
              <a:t>Colonization versus active disease</a:t>
            </a:r>
          </a:p>
          <a:p>
            <a:pPr>
              <a:lnSpc>
                <a:spcPct val="150000"/>
              </a:lnSpc>
            </a:pPr>
            <a:r>
              <a:rPr lang="en-US" dirty="0"/>
              <a:t>Quantitative cutoffs, cycle threshold cutoffs</a:t>
            </a:r>
          </a:p>
          <a:p>
            <a:pPr>
              <a:lnSpc>
                <a:spcPct val="150000"/>
              </a:lnSpc>
            </a:pPr>
            <a:r>
              <a:rPr lang="en-US" dirty="0"/>
              <a:t>Nasopharyngeal specimens?</a:t>
            </a:r>
          </a:p>
        </p:txBody>
      </p:sp>
      <p:sp>
        <p:nvSpPr>
          <p:cNvPr id="4" name="Slide Number Placeholder 3">
            <a:extLst>
              <a:ext uri="{FF2B5EF4-FFF2-40B4-BE49-F238E27FC236}">
                <a16:creationId xmlns:a16="http://schemas.microsoft.com/office/drawing/2014/main" id="{F7FADD69-AB44-B3B9-33A5-42E288578E6E}"/>
              </a:ext>
            </a:extLst>
          </p:cNvPr>
          <p:cNvSpPr>
            <a:spLocks noGrp="1"/>
          </p:cNvSpPr>
          <p:nvPr>
            <p:ph type="sldNum" sz="quarter" idx="12"/>
          </p:nvPr>
        </p:nvSpPr>
        <p:spPr/>
        <p:txBody>
          <a:bodyPr/>
          <a:lstStyle/>
          <a:p>
            <a:fld id="{6E2D2B3B-882E-40F3-A32F-6DD516915044}" type="slidenum">
              <a:rPr lang="en-US" smtClean="0"/>
              <a:pPr/>
              <a:t>18</a:t>
            </a:fld>
            <a:endParaRPr lang="en-US"/>
          </a:p>
        </p:txBody>
      </p:sp>
      <p:sp>
        <p:nvSpPr>
          <p:cNvPr id="5" name="TextBox 4">
            <a:extLst>
              <a:ext uri="{FF2B5EF4-FFF2-40B4-BE49-F238E27FC236}">
                <a16:creationId xmlns:a16="http://schemas.microsoft.com/office/drawing/2014/main" id="{85172D09-79AE-E8E6-D188-5AC68045BF67}"/>
              </a:ext>
            </a:extLst>
          </p:cNvPr>
          <p:cNvSpPr txBox="1"/>
          <p:nvPr/>
        </p:nvSpPr>
        <p:spPr>
          <a:xfrm>
            <a:off x="1905000" y="4629150"/>
            <a:ext cx="5715000" cy="523220"/>
          </a:xfrm>
          <a:prstGeom prst="rect">
            <a:avLst/>
          </a:prstGeom>
          <a:noFill/>
        </p:spPr>
        <p:txBody>
          <a:bodyPr wrap="square" rtlCol="0">
            <a:spAutoFit/>
          </a:bodyPr>
          <a:lstStyle/>
          <a:p>
            <a:pPr algn="ctr"/>
            <a:r>
              <a:rPr lang="en-US" sz="1400" dirty="0">
                <a:solidFill>
                  <a:schemeClr val="bg1"/>
                </a:solidFill>
              </a:rPr>
              <a:t>Lieu A et al. J Clin </a:t>
            </a:r>
            <a:r>
              <a:rPr lang="en-US" sz="1400" dirty="0" err="1">
                <a:solidFill>
                  <a:schemeClr val="bg1"/>
                </a:solidFill>
              </a:rPr>
              <a:t>Microbiol</a:t>
            </a:r>
            <a:r>
              <a:rPr lang="en-US" sz="1400" dirty="0">
                <a:solidFill>
                  <a:schemeClr val="bg1"/>
                </a:solidFill>
              </a:rPr>
              <a:t>. 2023.</a:t>
            </a:r>
          </a:p>
          <a:p>
            <a:pPr algn="ctr"/>
            <a:r>
              <a:rPr lang="en-US" sz="1400" dirty="0">
                <a:solidFill>
                  <a:schemeClr val="bg1"/>
                </a:solidFill>
              </a:rPr>
              <a:t>*PCR= polymerase chain reaction</a:t>
            </a:r>
          </a:p>
        </p:txBody>
      </p:sp>
    </p:spTree>
    <p:extLst>
      <p:ext uri="{BB962C8B-B14F-4D97-AF65-F5344CB8AC3E}">
        <p14:creationId xmlns:p14="http://schemas.microsoft.com/office/powerpoint/2010/main" val="44964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68D328-9729-2E68-5476-CA72E5530E6A}"/>
              </a:ext>
            </a:extLst>
          </p:cNvPr>
          <p:cNvSpPr>
            <a:spLocks noGrp="1"/>
          </p:cNvSpPr>
          <p:nvPr>
            <p:ph type="title"/>
          </p:nvPr>
        </p:nvSpPr>
        <p:spPr/>
        <p:txBody>
          <a:bodyPr/>
          <a:lstStyle/>
          <a:p>
            <a:r>
              <a:rPr lang="en-US" sz="3600" dirty="0"/>
              <a:t>Treatment</a:t>
            </a:r>
          </a:p>
        </p:txBody>
      </p:sp>
      <p:sp>
        <p:nvSpPr>
          <p:cNvPr id="3" name="Content Placeholder 2">
            <a:extLst>
              <a:ext uri="{FF2B5EF4-FFF2-40B4-BE49-F238E27FC236}">
                <a16:creationId xmlns:a16="http://schemas.microsoft.com/office/drawing/2014/main" id="{6E54F1FC-BDC4-B63B-5C57-F16567D920FF}"/>
              </a:ext>
            </a:extLst>
          </p:cNvPr>
          <p:cNvSpPr>
            <a:spLocks noGrp="1"/>
          </p:cNvSpPr>
          <p:nvPr>
            <p:ph idx="1"/>
          </p:nvPr>
        </p:nvSpPr>
        <p:spPr/>
        <p:txBody>
          <a:bodyPr>
            <a:normAutofit fontScale="85000" lnSpcReduction="20000"/>
          </a:bodyPr>
          <a:lstStyle/>
          <a:p>
            <a:r>
              <a:rPr lang="en-US" dirty="0"/>
              <a:t>Preferred: </a:t>
            </a:r>
          </a:p>
          <a:p>
            <a:pPr lvl="1"/>
            <a:r>
              <a:rPr lang="en-US" dirty="0"/>
              <a:t>TMP/SMX dose 15-20 mg/kg TMP component IV/PO daily divided every 6 or 8 hours for 21 days</a:t>
            </a:r>
          </a:p>
          <a:p>
            <a:r>
              <a:rPr lang="en-US" dirty="0"/>
              <a:t>Adjunctive corticosteroids: </a:t>
            </a:r>
          </a:p>
          <a:p>
            <a:pPr lvl="1"/>
            <a:r>
              <a:rPr lang="en-US" dirty="0"/>
              <a:t>Room air PaO2&lt;70 mm Hg or A-a gradient &gt;35 mm Hg</a:t>
            </a:r>
          </a:p>
          <a:p>
            <a:pPr lvl="1"/>
            <a:r>
              <a:rPr lang="en-US" dirty="0"/>
              <a:t>Prednisone 21-day taper starting at 40 mg twice daily</a:t>
            </a:r>
          </a:p>
          <a:p>
            <a:pPr lvl="1"/>
            <a:r>
              <a:rPr lang="en-US" dirty="0"/>
              <a:t>IV methylprednisolone at 75% of prednisone dose</a:t>
            </a:r>
          </a:p>
          <a:p>
            <a:r>
              <a:rPr lang="en-US" dirty="0"/>
              <a:t>Alternative:</a:t>
            </a:r>
          </a:p>
          <a:p>
            <a:pPr lvl="1"/>
            <a:r>
              <a:rPr lang="en-US" dirty="0"/>
              <a:t>Mild Disease: primaquine + clindamycin or atovaquone</a:t>
            </a:r>
          </a:p>
          <a:p>
            <a:pPr lvl="1"/>
            <a:r>
              <a:rPr lang="en-US" dirty="0"/>
              <a:t>Severe Disease: pentamidine or primaquine + clindamycin</a:t>
            </a:r>
          </a:p>
          <a:p>
            <a:r>
              <a:rPr lang="en-US" dirty="0"/>
              <a:t>ART should be initiated within 2 weeks if not already started</a:t>
            </a:r>
          </a:p>
        </p:txBody>
      </p:sp>
      <p:sp>
        <p:nvSpPr>
          <p:cNvPr id="4" name="Slide Number Placeholder 3">
            <a:extLst>
              <a:ext uri="{FF2B5EF4-FFF2-40B4-BE49-F238E27FC236}">
                <a16:creationId xmlns:a16="http://schemas.microsoft.com/office/drawing/2014/main" id="{176287A1-B80D-E864-BCFE-058E78D6E9F3}"/>
              </a:ext>
            </a:extLst>
          </p:cNvPr>
          <p:cNvSpPr>
            <a:spLocks noGrp="1"/>
          </p:cNvSpPr>
          <p:nvPr>
            <p:ph type="sldNum" sz="quarter" idx="12"/>
          </p:nvPr>
        </p:nvSpPr>
        <p:spPr/>
        <p:txBody>
          <a:bodyPr/>
          <a:lstStyle/>
          <a:p>
            <a:fld id="{6E2D2B3B-882E-40F3-A32F-6DD516915044}" type="slidenum">
              <a:rPr lang="en-US" smtClean="0"/>
              <a:pPr/>
              <a:t>19</a:t>
            </a:fld>
            <a:endParaRPr lang="en-US"/>
          </a:p>
        </p:txBody>
      </p:sp>
      <p:sp>
        <p:nvSpPr>
          <p:cNvPr id="6" name="TextBox 5">
            <a:extLst>
              <a:ext uri="{FF2B5EF4-FFF2-40B4-BE49-F238E27FC236}">
                <a16:creationId xmlns:a16="http://schemas.microsoft.com/office/drawing/2014/main" id="{CCF3F896-9C81-FEFC-F4F8-D5DAEBF1AB8B}"/>
              </a:ext>
            </a:extLst>
          </p:cNvPr>
          <p:cNvSpPr txBox="1"/>
          <p:nvPr/>
        </p:nvSpPr>
        <p:spPr>
          <a:xfrm>
            <a:off x="1447800" y="4629150"/>
            <a:ext cx="6400800" cy="523220"/>
          </a:xfrm>
          <a:prstGeom prst="rect">
            <a:avLst/>
          </a:prstGeom>
          <a:noFill/>
        </p:spPr>
        <p:txBody>
          <a:bodyPr wrap="square" rtlCol="0">
            <a:spAutoFit/>
          </a:bodyPr>
          <a:lstStyle/>
          <a:p>
            <a:pPr algn="ctr"/>
            <a:r>
              <a:rPr lang="en-US" sz="1400" dirty="0" err="1">
                <a:solidFill>
                  <a:schemeClr val="bg1"/>
                </a:solidFill>
              </a:rPr>
              <a:t>Zolopa</a:t>
            </a:r>
            <a:r>
              <a:rPr lang="en-US" sz="1400" dirty="0">
                <a:solidFill>
                  <a:schemeClr val="bg1"/>
                </a:solidFill>
              </a:rPr>
              <a:t>, A et al. </a:t>
            </a:r>
            <a:r>
              <a:rPr lang="en-US" sz="1400" dirty="0" err="1">
                <a:solidFill>
                  <a:schemeClr val="bg1"/>
                </a:solidFill>
              </a:rPr>
              <a:t>Plos</a:t>
            </a:r>
            <a:r>
              <a:rPr lang="en-US" sz="1400" dirty="0">
                <a:solidFill>
                  <a:schemeClr val="bg1"/>
                </a:solidFill>
              </a:rPr>
              <a:t> One. 2009 </a:t>
            </a:r>
          </a:p>
          <a:p>
            <a:pPr algn="ctr"/>
            <a:r>
              <a:rPr lang="en-US" sz="1400" dirty="0">
                <a:solidFill>
                  <a:schemeClr val="bg1"/>
                </a:solidFill>
              </a:rPr>
              <a:t>TMP/SMX; trimethoprim/sulfamethoxazole (Bactrim®)</a:t>
            </a:r>
            <a:endParaRPr lang="en-US" sz="1400" dirty="0"/>
          </a:p>
        </p:txBody>
      </p:sp>
    </p:spTree>
    <p:extLst>
      <p:ext uri="{BB962C8B-B14F-4D97-AF65-F5344CB8AC3E}">
        <p14:creationId xmlns:p14="http://schemas.microsoft.com/office/powerpoint/2010/main" val="2092576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15" y="250080"/>
            <a:ext cx="8315569" cy="857250"/>
          </a:xfrm>
        </p:spPr>
        <p:txBody>
          <a:bodyPr/>
          <a:lstStyle/>
          <a:p>
            <a:pPr algn="ctr"/>
            <a:r>
              <a:rPr lang="en-US" sz="3600" dirty="0"/>
              <a:t>Conflict of Interest Disclosure Statement</a:t>
            </a:r>
          </a:p>
        </p:txBody>
      </p:sp>
      <p:sp>
        <p:nvSpPr>
          <p:cNvPr id="3" name="Content Placeholder 2"/>
          <p:cNvSpPr>
            <a:spLocks noGrp="1"/>
          </p:cNvSpPr>
          <p:nvPr>
            <p:ph idx="1"/>
          </p:nvPr>
        </p:nvSpPr>
        <p:spPr>
          <a:xfrm>
            <a:off x="414214" y="1162050"/>
            <a:ext cx="8315569" cy="2819399"/>
          </a:xfrm>
        </p:spPr>
        <p:txBody>
          <a:bodyPr>
            <a:normAutofit/>
          </a:bodyPr>
          <a:lstStyle/>
          <a:p>
            <a:pPr indent="-342900"/>
            <a:r>
              <a:rPr lang="en-US" dirty="0"/>
              <a:t>Speaker has nothing to disclose</a:t>
            </a:r>
          </a:p>
          <a:p>
            <a:pPr marL="114300" indent="0">
              <a:buNone/>
            </a:pPr>
            <a:endParaRPr lang="en-US"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2</a:t>
            </a:fld>
            <a:endParaRPr lang="en-US"/>
          </a:p>
        </p:txBody>
      </p:sp>
      <p:sp>
        <p:nvSpPr>
          <p:cNvPr id="6" name="TextBox 5"/>
          <p:cNvSpPr txBox="1"/>
          <p:nvPr/>
        </p:nvSpPr>
        <p:spPr>
          <a:xfrm>
            <a:off x="457198" y="3790950"/>
            <a:ext cx="8229600" cy="769441"/>
          </a:xfrm>
          <a:prstGeom prst="rect">
            <a:avLst/>
          </a:prstGeom>
          <a:noFill/>
        </p:spPr>
        <p:txBody>
          <a:bodyPr wrap="square" lIns="91440" tIns="45720" rIns="91440" bIns="45720" rtlCol="0" anchor="t">
            <a:spAutoFit/>
          </a:bodyPr>
          <a:lstStyle/>
          <a:p>
            <a:r>
              <a:rPr lang="en-US" sz="1100" dirty="0">
                <a:solidFill>
                  <a:srgbClr val="222222"/>
                </a:solidFill>
                <a:latin typeface="Calibri"/>
                <a:ea typeface="Calibri" panose="020F0502020204030204" pitchFamily="34" charset="0"/>
                <a:cs typeface="Times New Roman"/>
              </a:rPr>
              <a:t>This program is supported by the Health Resources and Services Administration (HRSA) of the U.S. Department of Health and Human Services (HHS) as part of an award totaling </a:t>
            </a:r>
            <a:r>
              <a:rPr lang="en-US" sz="1100">
                <a:ea typeface="+mn-lt"/>
                <a:cs typeface="+mn-lt"/>
              </a:rPr>
              <a:t>$4,205,743</a:t>
            </a:r>
            <a:r>
              <a:rPr lang="en-US" sz="1100" dirty="0">
                <a:solidFill>
                  <a:srgbClr val="222222"/>
                </a:solidFill>
                <a:latin typeface="Calibri"/>
                <a:ea typeface="Calibri" panose="020F0502020204030204" pitchFamily="34" charset="0"/>
                <a:cs typeface="Times New Roman"/>
              </a:rPr>
              <a:t> with 0% financed with non-governmental sources. The contents are those of the author(s) and do not necessarily represent the official views of, nor an endorsement of, by HRSA, HHS, or the U.S. Government. For more information, please visit HRSA.gov.</a:t>
            </a:r>
          </a:p>
        </p:txBody>
      </p:sp>
    </p:spTree>
    <p:extLst>
      <p:ext uri="{BB962C8B-B14F-4D97-AF65-F5344CB8AC3E}">
        <p14:creationId xmlns:p14="http://schemas.microsoft.com/office/powerpoint/2010/main" val="820895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06B3A-124E-7CC6-B391-412438822573}"/>
              </a:ext>
            </a:extLst>
          </p:cNvPr>
          <p:cNvSpPr>
            <a:spLocks noGrp="1"/>
          </p:cNvSpPr>
          <p:nvPr>
            <p:ph type="title"/>
          </p:nvPr>
        </p:nvSpPr>
        <p:spPr/>
        <p:txBody>
          <a:bodyPr/>
          <a:lstStyle/>
          <a:p>
            <a:pPr algn="ctr"/>
            <a:r>
              <a:rPr lang="en-US" sz="3600" dirty="0"/>
              <a:t>Primary Prophylaxis</a:t>
            </a:r>
          </a:p>
        </p:txBody>
      </p:sp>
      <p:sp>
        <p:nvSpPr>
          <p:cNvPr id="3" name="Content Placeholder 2">
            <a:extLst>
              <a:ext uri="{FF2B5EF4-FFF2-40B4-BE49-F238E27FC236}">
                <a16:creationId xmlns:a16="http://schemas.microsoft.com/office/drawing/2014/main" id="{5EF5FF71-19BB-5296-151B-B9FF6E234D3B}"/>
              </a:ext>
            </a:extLst>
          </p:cNvPr>
          <p:cNvSpPr>
            <a:spLocks noGrp="1"/>
          </p:cNvSpPr>
          <p:nvPr>
            <p:ph idx="1"/>
          </p:nvPr>
        </p:nvSpPr>
        <p:spPr/>
        <p:txBody>
          <a:bodyPr>
            <a:normAutofit fontScale="92500" lnSpcReduction="20000"/>
          </a:bodyPr>
          <a:lstStyle/>
          <a:p>
            <a:r>
              <a:rPr lang="en-US" dirty="0">
                <a:solidFill>
                  <a:srgbClr val="000000"/>
                </a:solidFill>
              </a:rPr>
              <a:t>Indication: CD4 count &lt;200, consider if percentage &lt;14%</a:t>
            </a:r>
          </a:p>
          <a:p>
            <a:r>
              <a:rPr lang="en-US" dirty="0">
                <a:solidFill>
                  <a:srgbClr val="000000"/>
                </a:solidFill>
              </a:rPr>
              <a:t>Preferred: </a:t>
            </a:r>
          </a:p>
          <a:p>
            <a:pPr lvl="1"/>
            <a:r>
              <a:rPr lang="en-US" dirty="0">
                <a:solidFill>
                  <a:srgbClr val="000000"/>
                </a:solidFill>
              </a:rPr>
              <a:t>TMP-SMX</a:t>
            </a:r>
            <a:r>
              <a:rPr lang="en-US" dirty="0"/>
              <a:t> </a:t>
            </a:r>
            <a:r>
              <a:rPr lang="en-US" b="0" i="0" dirty="0">
                <a:solidFill>
                  <a:srgbClr val="000000"/>
                </a:solidFill>
                <a:effectLst/>
              </a:rPr>
              <a:t>1 DS tablet PO daily</a:t>
            </a:r>
          </a:p>
          <a:p>
            <a:pPr lvl="1"/>
            <a:r>
              <a:rPr lang="en-US" b="0" i="0" dirty="0">
                <a:solidFill>
                  <a:srgbClr val="000000"/>
                </a:solidFill>
                <a:effectLst/>
              </a:rPr>
              <a:t>TMP-SMX 1 SS tablet PO daily</a:t>
            </a:r>
            <a:endParaRPr lang="en-US" dirty="0">
              <a:solidFill>
                <a:srgbClr val="000000"/>
              </a:solidFill>
            </a:endParaRPr>
          </a:p>
          <a:p>
            <a:r>
              <a:rPr lang="en-US" dirty="0">
                <a:solidFill>
                  <a:srgbClr val="000000"/>
                </a:solidFill>
              </a:rPr>
              <a:t>Alternative:</a:t>
            </a:r>
          </a:p>
          <a:p>
            <a:pPr lvl="1"/>
            <a:r>
              <a:rPr lang="en-US" dirty="0">
                <a:solidFill>
                  <a:srgbClr val="000000"/>
                </a:solidFill>
              </a:rPr>
              <a:t>Atovaquone 1500 mg PO daily with food</a:t>
            </a:r>
          </a:p>
          <a:p>
            <a:pPr lvl="1"/>
            <a:r>
              <a:rPr lang="en-US" dirty="0">
                <a:solidFill>
                  <a:srgbClr val="000000"/>
                </a:solidFill>
              </a:rPr>
              <a:t>Dapsone 100 mg PO daily </a:t>
            </a:r>
          </a:p>
          <a:p>
            <a:pPr lvl="1"/>
            <a:r>
              <a:rPr lang="en-US" dirty="0">
                <a:solidFill>
                  <a:srgbClr val="000000"/>
                </a:solidFill>
              </a:rPr>
              <a:t>Dapsone 50 mg PO twice daily</a:t>
            </a:r>
          </a:p>
          <a:p>
            <a:pPr lvl="1"/>
            <a:r>
              <a:rPr lang="en-US" dirty="0">
                <a:solidFill>
                  <a:srgbClr val="000000"/>
                </a:solidFill>
              </a:rPr>
              <a:t>TMP-SMX 1 DS tablet PO three times weekly</a:t>
            </a:r>
          </a:p>
          <a:p>
            <a:r>
              <a:rPr lang="en-US" dirty="0">
                <a:solidFill>
                  <a:srgbClr val="000000"/>
                </a:solidFill>
              </a:rPr>
              <a:t>Stopping: CD4 count ≥200 for &gt;3 months in response to ART</a:t>
            </a:r>
          </a:p>
        </p:txBody>
      </p:sp>
      <p:sp>
        <p:nvSpPr>
          <p:cNvPr id="4" name="Slide Number Placeholder 3">
            <a:extLst>
              <a:ext uri="{FF2B5EF4-FFF2-40B4-BE49-F238E27FC236}">
                <a16:creationId xmlns:a16="http://schemas.microsoft.com/office/drawing/2014/main" id="{E5D5E887-97F9-E35F-C121-44B3BCC86BB9}"/>
              </a:ext>
            </a:extLst>
          </p:cNvPr>
          <p:cNvSpPr>
            <a:spLocks noGrp="1"/>
          </p:cNvSpPr>
          <p:nvPr>
            <p:ph type="sldNum" sz="quarter" idx="12"/>
          </p:nvPr>
        </p:nvSpPr>
        <p:spPr/>
        <p:txBody>
          <a:bodyPr/>
          <a:lstStyle/>
          <a:p>
            <a:fld id="{6E2D2B3B-882E-40F3-A32F-6DD516915044}" type="slidenum">
              <a:rPr lang="en-US" smtClean="0"/>
              <a:pPr/>
              <a:t>20</a:t>
            </a:fld>
            <a:endParaRPr lang="en-US"/>
          </a:p>
        </p:txBody>
      </p:sp>
      <p:sp>
        <p:nvSpPr>
          <p:cNvPr id="5" name="TextBox 4">
            <a:extLst>
              <a:ext uri="{FF2B5EF4-FFF2-40B4-BE49-F238E27FC236}">
                <a16:creationId xmlns:a16="http://schemas.microsoft.com/office/drawing/2014/main" id="{CF288401-F905-A540-9370-C4D354E58F91}"/>
              </a:ext>
            </a:extLst>
          </p:cNvPr>
          <p:cNvSpPr txBox="1"/>
          <p:nvPr/>
        </p:nvSpPr>
        <p:spPr>
          <a:xfrm>
            <a:off x="2286000" y="4770280"/>
            <a:ext cx="5070619"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Guidelines for the Prevention and Treatment of Opportunistic Infections in Adults and Adolescents with HIV</a:t>
            </a:r>
          </a:p>
        </p:txBody>
      </p:sp>
    </p:spTree>
    <p:extLst>
      <p:ext uri="{BB962C8B-B14F-4D97-AF65-F5344CB8AC3E}">
        <p14:creationId xmlns:p14="http://schemas.microsoft.com/office/powerpoint/2010/main" val="266503367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4976D-074F-7DE7-81FA-956501E88489}"/>
              </a:ext>
            </a:extLst>
          </p:cNvPr>
          <p:cNvSpPr>
            <a:spLocks noGrp="1"/>
          </p:cNvSpPr>
          <p:nvPr>
            <p:ph type="title"/>
          </p:nvPr>
        </p:nvSpPr>
        <p:spPr/>
        <p:txBody>
          <a:bodyPr/>
          <a:lstStyle/>
          <a:p>
            <a:pPr algn="ctr"/>
            <a:r>
              <a:rPr lang="en-US" sz="3600" dirty="0"/>
              <a:t>Case 2: History of Present Illness</a:t>
            </a:r>
          </a:p>
        </p:txBody>
      </p:sp>
      <p:sp>
        <p:nvSpPr>
          <p:cNvPr id="3" name="Content Placeholder 2">
            <a:extLst>
              <a:ext uri="{FF2B5EF4-FFF2-40B4-BE49-F238E27FC236}">
                <a16:creationId xmlns:a16="http://schemas.microsoft.com/office/drawing/2014/main" id="{81F2A4B3-1806-FA9D-05A2-53683F2345E4}"/>
              </a:ext>
            </a:extLst>
          </p:cNvPr>
          <p:cNvSpPr>
            <a:spLocks noGrp="1"/>
          </p:cNvSpPr>
          <p:nvPr>
            <p:ph idx="1"/>
          </p:nvPr>
        </p:nvSpPr>
        <p:spPr/>
        <p:txBody>
          <a:bodyPr/>
          <a:lstStyle/>
          <a:p>
            <a:r>
              <a:rPr lang="en-US" dirty="0"/>
              <a:t>36-year-old man with advanced HIV (CD4: 12, HIV VL: 120,000) off ART, history of late latent syphilis, and CKD who presents to clinic with intermittent fevers for 2 weeks and non-bloody diarrhea off and on for the past month.</a:t>
            </a:r>
          </a:p>
          <a:p>
            <a:r>
              <a:rPr lang="en-US" dirty="0"/>
              <a:t>Reports unintentional weight loss of 15 lbs. over the past 2 months.</a:t>
            </a:r>
          </a:p>
          <a:p>
            <a:r>
              <a:rPr lang="en-US" dirty="0"/>
              <a:t>History of non-adherence with ART regimens and frequently lost to follow-up.</a:t>
            </a:r>
          </a:p>
        </p:txBody>
      </p:sp>
      <p:sp>
        <p:nvSpPr>
          <p:cNvPr id="4" name="Slide Number Placeholder 3">
            <a:extLst>
              <a:ext uri="{FF2B5EF4-FFF2-40B4-BE49-F238E27FC236}">
                <a16:creationId xmlns:a16="http://schemas.microsoft.com/office/drawing/2014/main" id="{97E2C53E-24CB-9099-C9A8-D75718FC79F3}"/>
              </a:ext>
            </a:extLst>
          </p:cNvPr>
          <p:cNvSpPr>
            <a:spLocks noGrp="1"/>
          </p:cNvSpPr>
          <p:nvPr>
            <p:ph type="sldNum" sz="quarter" idx="12"/>
          </p:nvPr>
        </p:nvSpPr>
        <p:spPr/>
        <p:txBody>
          <a:bodyPr/>
          <a:lstStyle/>
          <a:p>
            <a:fld id="{6E2D2B3B-882E-40F3-A32F-6DD516915044}" type="slidenum">
              <a:rPr lang="en-US" smtClean="0"/>
              <a:pPr/>
              <a:t>21</a:t>
            </a:fld>
            <a:endParaRPr lang="en-US"/>
          </a:p>
        </p:txBody>
      </p:sp>
      <p:sp>
        <p:nvSpPr>
          <p:cNvPr id="5" name="TextBox 4">
            <a:extLst>
              <a:ext uri="{FF2B5EF4-FFF2-40B4-BE49-F238E27FC236}">
                <a16:creationId xmlns:a16="http://schemas.microsoft.com/office/drawing/2014/main" id="{6BCB8672-A1B0-2DF1-FC06-88B3F545E129}"/>
              </a:ext>
            </a:extLst>
          </p:cNvPr>
          <p:cNvSpPr txBox="1"/>
          <p:nvPr/>
        </p:nvSpPr>
        <p:spPr>
          <a:xfrm>
            <a:off x="2895600" y="4743518"/>
            <a:ext cx="3429000" cy="307777"/>
          </a:xfrm>
          <a:prstGeom prst="rect">
            <a:avLst/>
          </a:prstGeom>
          <a:noFill/>
        </p:spPr>
        <p:txBody>
          <a:bodyPr wrap="square" rtlCol="0">
            <a:spAutoFit/>
          </a:bodyPr>
          <a:lstStyle/>
          <a:p>
            <a:pPr algn="ctr"/>
            <a:r>
              <a:rPr lang="en-US" sz="1400" dirty="0">
                <a:solidFill>
                  <a:schemeClr val="bg1"/>
                </a:solidFill>
              </a:rPr>
              <a:t>CKD = chronic kidney disease</a:t>
            </a:r>
          </a:p>
        </p:txBody>
      </p:sp>
    </p:spTree>
    <p:extLst>
      <p:ext uri="{BB962C8B-B14F-4D97-AF65-F5344CB8AC3E}">
        <p14:creationId xmlns:p14="http://schemas.microsoft.com/office/powerpoint/2010/main" val="36612896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04CD93-D6BE-88B9-2017-8046A764F7E5}"/>
              </a:ext>
            </a:extLst>
          </p:cNvPr>
          <p:cNvSpPr>
            <a:spLocks noGrp="1"/>
          </p:cNvSpPr>
          <p:nvPr>
            <p:ph type="title"/>
          </p:nvPr>
        </p:nvSpPr>
        <p:spPr/>
        <p:txBody>
          <a:bodyPr/>
          <a:lstStyle/>
          <a:p>
            <a:pPr algn="ctr"/>
            <a:r>
              <a:rPr lang="en-US" sz="3600" dirty="0"/>
              <a:t>Case 2: Physical Exam</a:t>
            </a:r>
          </a:p>
        </p:txBody>
      </p:sp>
      <p:sp>
        <p:nvSpPr>
          <p:cNvPr id="3" name="Content Placeholder 2">
            <a:extLst>
              <a:ext uri="{FF2B5EF4-FFF2-40B4-BE49-F238E27FC236}">
                <a16:creationId xmlns:a16="http://schemas.microsoft.com/office/drawing/2014/main" id="{85D23B7D-E0F8-46A8-2C10-E3116FEAB07B}"/>
              </a:ext>
            </a:extLst>
          </p:cNvPr>
          <p:cNvSpPr>
            <a:spLocks noGrp="1"/>
          </p:cNvSpPr>
          <p:nvPr>
            <p:ph idx="1"/>
          </p:nvPr>
        </p:nvSpPr>
        <p:spPr>
          <a:xfrm>
            <a:off x="63572" y="971550"/>
            <a:ext cx="9080428" cy="3565920"/>
          </a:xfrm>
        </p:spPr>
        <p:txBody>
          <a:bodyPr>
            <a:noAutofit/>
          </a:bodyPr>
          <a:lstStyle/>
          <a:p>
            <a:r>
              <a:rPr lang="en-US" dirty="0">
                <a:latin typeface="Arial" panose="020B0604020202020204" pitchFamily="34" charset="0"/>
              </a:rPr>
              <a:t>BP 123/72, Pulse 103, Temperature 100.6 °F (38.1 °C), RR 18, SpO2 96%</a:t>
            </a:r>
            <a:r>
              <a:rPr lang="en-US" dirty="0"/>
              <a:t> </a:t>
            </a:r>
          </a:p>
          <a:p>
            <a:r>
              <a:rPr lang="en-US" dirty="0">
                <a:latin typeface="Arial" panose="020B0604020202020204" pitchFamily="34" charset="0"/>
              </a:rPr>
              <a:t>General Appearance: </a:t>
            </a:r>
            <a:r>
              <a:rPr lang="en-US" b="1" dirty="0">
                <a:solidFill>
                  <a:srgbClr val="000000"/>
                </a:solidFill>
                <a:latin typeface="Arial" panose="020B0604020202020204" pitchFamily="34" charset="0"/>
              </a:rPr>
              <a:t>uncomfortable appearing</a:t>
            </a:r>
            <a:endParaRPr lang="en-US" dirty="0">
              <a:solidFill>
                <a:srgbClr val="000000"/>
              </a:solidFill>
              <a:latin typeface="inherit"/>
            </a:endParaRPr>
          </a:p>
          <a:p>
            <a:r>
              <a:rPr lang="en-US" dirty="0">
                <a:latin typeface="Arial" panose="020B0604020202020204" pitchFamily="34" charset="0"/>
              </a:rPr>
              <a:t>Head, Eyes, Ears, Nose and Throat (HEENT): Head normocephalic, Pupils are Equal, Round and Reactive to Light (PERRL), Extra-ocular eye movement intact (EOMI)</a:t>
            </a:r>
            <a:endParaRPr lang="en-US" dirty="0">
              <a:solidFill>
                <a:srgbClr val="000000"/>
              </a:solidFill>
              <a:latin typeface="inherit"/>
            </a:endParaRPr>
          </a:p>
          <a:p>
            <a:r>
              <a:rPr lang="en-US" dirty="0">
                <a:latin typeface="Arial" panose="020B0604020202020204" pitchFamily="34" charset="0"/>
              </a:rPr>
              <a:t>Neck: Supple, no cervical adenopathy</a:t>
            </a:r>
            <a:endParaRPr lang="en-US" dirty="0">
              <a:solidFill>
                <a:srgbClr val="000000"/>
              </a:solidFill>
              <a:latin typeface="inherit"/>
            </a:endParaRPr>
          </a:p>
          <a:p>
            <a:r>
              <a:rPr lang="en-US" dirty="0">
                <a:latin typeface="Arial" panose="020B0604020202020204" pitchFamily="34" charset="0"/>
              </a:rPr>
              <a:t>Lungs: Clear to Auscultation Bilaterally (CTAB), no wheezing, rales, or rhonchi</a:t>
            </a:r>
            <a:endParaRPr lang="en-US" dirty="0">
              <a:solidFill>
                <a:srgbClr val="000000"/>
              </a:solidFill>
              <a:latin typeface="inherit"/>
            </a:endParaRPr>
          </a:p>
        </p:txBody>
      </p:sp>
      <p:sp>
        <p:nvSpPr>
          <p:cNvPr id="4" name="Slide Number Placeholder 3">
            <a:extLst>
              <a:ext uri="{FF2B5EF4-FFF2-40B4-BE49-F238E27FC236}">
                <a16:creationId xmlns:a16="http://schemas.microsoft.com/office/drawing/2014/main" id="{E5D64939-122A-CC94-84A7-70DB70E1758C}"/>
              </a:ext>
            </a:extLst>
          </p:cNvPr>
          <p:cNvSpPr>
            <a:spLocks noGrp="1"/>
          </p:cNvSpPr>
          <p:nvPr>
            <p:ph type="sldNum" sz="quarter" idx="12"/>
          </p:nvPr>
        </p:nvSpPr>
        <p:spPr/>
        <p:txBody>
          <a:bodyPr/>
          <a:lstStyle/>
          <a:p>
            <a:fld id="{6E2D2B3B-882E-40F3-A32F-6DD516915044}" type="slidenum">
              <a:rPr lang="en-US" smtClean="0"/>
              <a:pPr/>
              <a:t>22</a:t>
            </a:fld>
            <a:endParaRPr lang="en-US"/>
          </a:p>
        </p:txBody>
      </p:sp>
    </p:spTree>
    <p:extLst>
      <p:ext uri="{BB962C8B-B14F-4D97-AF65-F5344CB8AC3E}">
        <p14:creationId xmlns:p14="http://schemas.microsoft.com/office/powerpoint/2010/main" val="34200031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F0CE0D7-90A2-9E77-B3CF-ABA8F828C338}"/>
              </a:ext>
            </a:extLst>
          </p:cNvPr>
          <p:cNvSpPr>
            <a:spLocks noGrp="1"/>
          </p:cNvSpPr>
          <p:nvPr>
            <p:ph idx="1"/>
          </p:nvPr>
        </p:nvSpPr>
        <p:spPr/>
        <p:txBody>
          <a:bodyPr>
            <a:normAutofit fontScale="92500" lnSpcReduction="10000"/>
          </a:bodyPr>
          <a:lstStyle/>
          <a:p>
            <a:pPr>
              <a:lnSpc>
                <a:spcPct val="150000"/>
              </a:lnSpc>
            </a:pPr>
            <a:r>
              <a:rPr lang="en-US" sz="2400" dirty="0">
                <a:latin typeface="Arial" panose="020B0604020202020204" pitchFamily="34" charset="0"/>
              </a:rPr>
              <a:t>Heart: Regular Rate and Rhythm (RRR), no murmur</a:t>
            </a:r>
            <a:endParaRPr lang="en-US" sz="2400" dirty="0">
              <a:solidFill>
                <a:srgbClr val="000000"/>
              </a:solidFill>
              <a:latin typeface="inherit"/>
            </a:endParaRPr>
          </a:p>
          <a:p>
            <a:pPr>
              <a:lnSpc>
                <a:spcPct val="150000"/>
              </a:lnSpc>
            </a:pPr>
            <a:r>
              <a:rPr lang="de-DE" sz="2400" dirty="0">
                <a:latin typeface="Arial" panose="020B0604020202020204" pitchFamily="34" charset="0"/>
              </a:rPr>
              <a:t>Abdomen: Abdomen soft, non-tender, </a:t>
            </a:r>
            <a:r>
              <a:rPr lang="de-DE" sz="2400" b="1" dirty="0">
                <a:latin typeface="Arial" panose="020B0604020202020204" pitchFamily="34" charset="0"/>
              </a:rPr>
              <a:t>hepatomegaly</a:t>
            </a:r>
            <a:r>
              <a:rPr lang="de-DE" sz="2400" dirty="0">
                <a:latin typeface="Arial" panose="020B0604020202020204" pitchFamily="34" charset="0"/>
              </a:rPr>
              <a:t> </a:t>
            </a:r>
            <a:endParaRPr lang="de-DE" sz="2400" dirty="0">
              <a:solidFill>
                <a:srgbClr val="000000"/>
              </a:solidFill>
              <a:latin typeface="inherit"/>
            </a:endParaRPr>
          </a:p>
          <a:p>
            <a:pPr>
              <a:lnSpc>
                <a:spcPct val="150000"/>
              </a:lnSpc>
            </a:pPr>
            <a:r>
              <a:rPr lang="en-US" sz="2400" dirty="0">
                <a:latin typeface="Arial" panose="020B0604020202020204" pitchFamily="34" charset="0"/>
              </a:rPr>
              <a:t>Back: No pain to palpation</a:t>
            </a:r>
            <a:endParaRPr lang="en-US" sz="2400" dirty="0">
              <a:solidFill>
                <a:srgbClr val="000000"/>
              </a:solidFill>
              <a:latin typeface="inherit"/>
            </a:endParaRPr>
          </a:p>
          <a:p>
            <a:pPr>
              <a:lnSpc>
                <a:spcPct val="150000"/>
              </a:lnSpc>
            </a:pPr>
            <a:r>
              <a:rPr lang="en-US" sz="2400" dirty="0">
                <a:latin typeface="Arial" panose="020B0604020202020204" pitchFamily="34" charset="0"/>
              </a:rPr>
              <a:t>Extremities: No edema</a:t>
            </a:r>
            <a:endParaRPr lang="en-US" sz="2400" dirty="0">
              <a:solidFill>
                <a:srgbClr val="000000"/>
              </a:solidFill>
              <a:latin typeface="inherit"/>
            </a:endParaRPr>
          </a:p>
          <a:p>
            <a:pPr>
              <a:lnSpc>
                <a:spcPct val="150000"/>
              </a:lnSpc>
            </a:pPr>
            <a:r>
              <a:rPr lang="en-US" sz="2400" dirty="0">
                <a:latin typeface="Arial" panose="020B0604020202020204" pitchFamily="34" charset="0"/>
              </a:rPr>
              <a:t>Skin: No rashes or other lesions</a:t>
            </a:r>
            <a:endParaRPr lang="en-US" sz="2400" dirty="0">
              <a:solidFill>
                <a:srgbClr val="000000"/>
              </a:solidFill>
              <a:latin typeface="inherit"/>
            </a:endParaRPr>
          </a:p>
          <a:p>
            <a:pPr>
              <a:lnSpc>
                <a:spcPct val="150000"/>
              </a:lnSpc>
            </a:pPr>
            <a:r>
              <a:rPr lang="en-US" sz="2400" dirty="0">
                <a:latin typeface="Arial" panose="020B0604020202020204" pitchFamily="34" charset="0"/>
              </a:rPr>
              <a:t>Neurologic: A&amp;Ox3, CNs and sensation grossly intact</a:t>
            </a:r>
            <a:endParaRPr lang="en-US" sz="2400" dirty="0"/>
          </a:p>
        </p:txBody>
      </p:sp>
      <p:sp>
        <p:nvSpPr>
          <p:cNvPr id="4" name="Slide Number Placeholder 3">
            <a:extLst>
              <a:ext uri="{FF2B5EF4-FFF2-40B4-BE49-F238E27FC236}">
                <a16:creationId xmlns:a16="http://schemas.microsoft.com/office/drawing/2014/main" id="{09DC6ACE-F7DF-2D6E-9646-3B2C0DBA79B4}"/>
              </a:ext>
            </a:extLst>
          </p:cNvPr>
          <p:cNvSpPr>
            <a:spLocks noGrp="1"/>
          </p:cNvSpPr>
          <p:nvPr>
            <p:ph type="sldNum" sz="quarter" idx="12"/>
          </p:nvPr>
        </p:nvSpPr>
        <p:spPr/>
        <p:txBody>
          <a:bodyPr/>
          <a:lstStyle/>
          <a:p>
            <a:fld id="{6E2D2B3B-882E-40F3-A32F-6DD516915044}" type="slidenum">
              <a:rPr lang="en-US" smtClean="0"/>
              <a:pPr/>
              <a:t>23</a:t>
            </a:fld>
            <a:endParaRPr lang="en-US"/>
          </a:p>
        </p:txBody>
      </p:sp>
      <p:sp>
        <p:nvSpPr>
          <p:cNvPr id="5" name="Title 1">
            <a:extLst>
              <a:ext uri="{FF2B5EF4-FFF2-40B4-BE49-F238E27FC236}">
                <a16:creationId xmlns:a16="http://schemas.microsoft.com/office/drawing/2014/main" id="{9640DB6A-00AA-AE7B-E432-48862D3E5AE0}"/>
              </a:ext>
            </a:extLst>
          </p:cNvPr>
          <p:cNvSpPr>
            <a:spLocks noGrp="1"/>
          </p:cNvSpPr>
          <p:nvPr>
            <p:ph type="title"/>
          </p:nvPr>
        </p:nvSpPr>
        <p:spPr>
          <a:xfrm>
            <a:off x="457200" y="206375"/>
            <a:ext cx="8315325" cy="857250"/>
          </a:xfrm>
        </p:spPr>
        <p:txBody>
          <a:bodyPr/>
          <a:lstStyle/>
          <a:p>
            <a:pPr algn="ctr"/>
            <a:r>
              <a:rPr lang="en-US" sz="3600" dirty="0"/>
              <a:t>Case 2: Physical Exam</a:t>
            </a:r>
          </a:p>
        </p:txBody>
      </p:sp>
    </p:spTree>
    <p:extLst>
      <p:ext uri="{BB962C8B-B14F-4D97-AF65-F5344CB8AC3E}">
        <p14:creationId xmlns:p14="http://schemas.microsoft.com/office/powerpoint/2010/main" val="26315523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29A1E-9C72-41ED-9A9A-21039031B509}"/>
              </a:ext>
            </a:extLst>
          </p:cNvPr>
          <p:cNvSpPr>
            <a:spLocks noGrp="1"/>
          </p:cNvSpPr>
          <p:nvPr>
            <p:ph type="title"/>
          </p:nvPr>
        </p:nvSpPr>
        <p:spPr/>
        <p:txBody>
          <a:bodyPr/>
          <a:lstStyle/>
          <a:p>
            <a:pPr algn="ctr"/>
            <a:r>
              <a:rPr lang="en-US" sz="3600" dirty="0"/>
              <a:t>Case 2: Labs</a:t>
            </a:r>
          </a:p>
        </p:txBody>
      </p:sp>
      <p:sp>
        <p:nvSpPr>
          <p:cNvPr id="3" name="Content Placeholder 2">
            <a:extLst>
              <a:ext uri="{FF2B5EF4-FFF2-40B4-BE49-F238E27FC236}">
                <a16:creationId xmlns:a16="http://schemas.microsoft.com/office/drawing/2014/main" id="{55E2CEB7-730B-ACCB-4984-F7EB42683B1B}"/>
              </a:ext>
            </a:extLst>
          </p:cNvPr>
          <p:cNvSpPr>
            <a:spLocks noGrp="1"/>
          </p:cNvSpPr>
          <p:nvPr>
            <p:ph idx="1"/>
          </p:nvPr>
        </p:nvSpPr>
        <p:spPr/>
        <p:txBody>
          <a:bodyPr/>
          <a:lstStyle/>
          <a:p>
            <a:r>
              <a:rPr lang="en-US" dirty="0"/>
              <a:t>WBC </a:t>
            </a:r>
            <a:r>
              <a:rPr lang="en-US" dirty="0">
                <a:solidFill>
                  <a:srgbClr val="C00000"/>
                </a:solidFill>
              </a:rPr>
              <a:t>2.2</a:t>
            </a:r>
            <a:r>
              <a:rPr lang="en-US" dirty="0"/>
              <a:t>, Hgb </a:t>
            </a:r>
            <a:r>
              <a:rPr lang="en-US" dirty="0">
                <a:solidFill>
                  <a:srgbClr val="C00000"/>
                </a:solidFill>
              </a:rPr>
              <a:t>9.0</a:t>
            </a:r>
            <a:r>
              <a:rPr lang="en-US" dirty="0"/>
              <a:t>, </a:t>
            </a:r>
            <a:r>
              <a:rPr lang="en-US" dirty="0" err="1"/>
              <a:t>Plt</a:t>
            </a:r>
            <a:r>
              <a:rPr lang="en-US" dirty="0"/>
              <a:t> </a:t>
            </a:r>
            <a:r>
              <a:rPr lang="en-US" dirty="0">
                <a:solidFill>
                  <a:srgbClr val="C00000"/>
                </a:solidFill>
              </a:rPr>
              <a:t>104</a:t>
            </a:r>
          </a:p>
          <a:p>
            <a:endParaRPr lang="en-US" dirty="0"/>
          </a:p>
          <a:p>
            <a:r>
              <a:rPr lang="en-US" dirty="0"/>
              <a:t>Cr 1.34 (near baseline), AST/ALT WNL, </a:t>
            </a:r>
            <a:r>
              <a:rPr lang="en-US" dirty="0" err="1"/>
              <a:t>Alk</a:t>
            </a:r>
            <a:r>
              <a:rPr lang="en-US" dirty="0"/>
              <a:t> Phos </a:t>
            </a:r>
            <a:r>
              <a:rPr lang="en-US" dirty="0">
                <a:solidFill>
                  <a:srgbClr val="C00000"/>
                </a:solidFill>
              </a:rPr>
              <a:t>260</a:t>
            </a:r>
            <a:r>
              <a:rPr lang="en-US" dirty="0"/>
              <a:t> </a:t>
            </a:r>
          </a:p>
          <a:p>
            <a:endParaRPr lang="en-US" dirty="0"/>
          </a:p>
          <a:p>
            <a:r>
              <a:rPr lang="en-US" dirty="0"/>
              <a:t>HIV-1 RNA: 98,000; CD4: 8</a:t>
            </a:r>
          </a:p>
        </p:txBody>
      </p:sp>
      <p:sp>
        <p:nvSpPr>
          <p:cNvPr id="4" name="Slide Number Placeholder 3">
            <a:extLst>
              <a:ext uri="{FF2B5EF4-FFF2-40B4-BE49-F238E27FC236}">
                <a16:creationId xmlns:a16="http://schemas.microsoft.com/office/drawing/2014/main" id="{0E639AF0-E30E-33B9-1804-4A26FBED6F1A}"/>
              </a:ext>
            </a:extLst>
          </p:cNvPr>
          <p:cNvSpPr>
            <a:spLocks noGrp="1"/>
          </p:cNvSpPr>
          <p:nvPr>
            <p:ph type="sldNum" sz="quarter" idx="12"/>
          </p:nvPr>
        </p:nvSpPr>
        <p:spPr/>
        <p:txBody>
          <a:bodyPr/>
          <a:lstStyle/>
          <a:p>
            <a:fld id="{6E2D2B3B-882E-40F3-A32F-6DD516915044}" type="slidenum">
              <a:rPr lang="en-US" smtClean="0"/>
              <a:pPr/>
              <a:t>24</a:t>
            </a:fld>
            <a:endParaRPr lang="en-US"/>
          </a:p>
        </p:txBody>
      </p:sp>
    </p:spTree>
    <p:extLst>
      <p:ext uri="{BB962C8B-B14F-4D97-AF65-F5344CB8AC3E}">
        <p14:creationId xmlns:p14="http://schemas.microsoft.com/office/powerpoint/2010/main" val="2263895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8FA29-4D64-E62E-E901-0F8B477031DE}"/>
              </a:ext>
            </a:extLst>
          </p:cNvPr>
          <p:cNvSpPr>
            <a:spLocks noGrp="1"/>
          </p:cNvSpPr>
          <p:nvPr>
            <p:ph type="title"/>
          </p:nvPr>
        </p:nvSpPr>
        <p:spPr>
          <a:xfrm>
            <a:off x="139286" y="164308"/>
            <a:ext cx="8315569" cy="857250"/>
          </a:xfrm>
        </p:spPr>
        <p:txBody>
          <a:bodyPr/>
          <a:lstStyle/>
          <a:p>
            <a:pPr algn="ctr"/>
            <a:r>
              <a:rPr lang="en-US" sz="3600" dirty="0"/>
              <a:t>Case 2: Work-up</a:t>
            </a:r>
          </a:p>
        </p:txBody>
      </p:sp>
      <p:sp>
        <p:nvSpPr>
          <p:cNvPr id="3" name="Content Placeholder 2">
            <a:extLst>
              <a:ext uri="{FF2B5EF4-FFF2-40B4-BE49-F238E27FC236}">
                <a16:creationId xmlns:a16="http://schemas.microsoft.com/office/drawing/2014/main" id="{EE6425D0-39D7-70D9-2B5C-F0EBA821498F}"/>
              </a:ext>
            </a:extLst>
          </p:cNvPr>
          <p:cNvSpPr>
            <a:spLocks noGrp="1"/>
          </p:cNvSpPr>
          <p:nvPr>
            <p:ph sz="half" idx="1"/>
          </p:nvPr>
        </p:nvSpPr>
        <p:spPr>
          <a:xfrm>
            <a:off x="139286" y="1021558"/>
            <a:ext cx="4572000" cy="3323099"/>
          </a:xfrm>
        </p:spPr>
        <p:txBody>
          <a:bodyPr>
            <a:noAutofit/>
          </a:bodyPr>
          <a:lstStyle/>
          <a:p>
            <a:r>
              <a:rPr lang="en-US" sz="1800" dirty="0"/>
              <a:t>Patient transported to the hospital</a:t>
            </a:r>
          </a:p>
          <a:p>
            <a:r>
              <a:rPr lang="en-US" sz="1800" dirty="0"/>
              <a:t>CT of the abdomen and pelvis showed mesenteric and retroperitoneal lymphadenopathy</a:t>
            </a:r>
          </a:p>
          <a:p>
            <a:r>
              <a:rPr lang="en-US" sz="1800" dirty="0"/>
              <a:t>Routine blood, fungal, stool cultures negative</a:t>
            </a:r>
          </a:p>
          <a:p>
            <a:r>
              <a:rPr lang="en-US" sz="1800" dirty="0"/>
              <a:t>Cryptococcus Antigen (Ag) negative</a:t>
            </a:r>
          </a:p>
          <a:p>
            <a:r>
              <a:rPr lang="en-US" sz="1800" dirty="0"/>
              <a:t>Acid-Fast Bacillus (AFB) blood culture with growth of </a:t>
            </a:r>
            <a:r>
              <a:rPr lang="en-US" sz="1800" i="1" dirty="0">
                <a:solidFill>
                  <a:srgbClr val="C00000"/>
                </a:solidFill>
              </a:rPr>
              <a:t>Mycobacterium avium </a:t>
            </a:r>
            <a:r>
              <a:rPr lang="en-US" sz="1800" dirty="0">
                <a:solidFill>
                  <a:srgbClr val="C00000"/>
                </a:solidFill>
              </a:rPr>
              <a:t>complex</a:t>
            </a:r>
            <a:r>
              <a:rPr lang="en-US" sz="1800" dirty="0">
                <a:solidFill>
                  <a:srgbClr val="FF0000"/>
                </a:solidFill>
              </a:rPr>
              <a:t> </a:t>
            </a:r>
            <a:r>
              <a:rPr lang="en-US" sz="1800" dirty="0"/>
              <a:t>at 2 weeks</a:t>
            </a:r>
          </a:p>
          <a:p>
            <a:r>
              <a:rPr lang="en-US" sz="1800" dirty="0"/>
              <a:t>Followed up in outpatient setting and started on treatment</a:t>
            </a:r>
          </a:p>
        </p:txBody>
      </p:sp>
      <p:sp>
        <p:nvSpPr>
          <p:cNvPr id="5" name="Slide Number Placeholder 4">
            <a:extLst>
              <a:ext uri="{FF2B5EF4-FFF2-40B4-BE49-F238E27FC236}">
                <a16:creationId xmlns:a16="http://schemas.microsoft.com/office/drawing/2014/main" id="{7BF5F684-A502-2780-401A-6521814EE030}"/>
              </a:ext>
            </a:extLst>
          </p:cNvPr>
          <p:cNvSpPr>
            <a:spLocks noGrp="1"/>
          </p:cNvSpPr>
          <p:nvPr>
            <p:ph type="sldNum" sz="quarter" idx="12"/>
          </p:nvPr>
        </p:nvSpPr>
        <p:spPr/>
        <p:txBody>
          <a:bodyPr/>
          <a:lstStyle/>
          <a:p>
            <a:fld id="{6E2D2B3B-882E-40F3-A32F-6DD516915044}" type="slidenum">
              <a:rPr lang="en-US" smtClean="0"/>
              <a:pPr/>
              <a:t>25</a:t>
            </a:fld>
            <a:endParaRPr lang="en-US"/>
          </a:p>
        </p:txBody>
      </p:sp>
      <p:pic>
        <p:nvPicPr>
          <p:cNvPr id="6" name="Content Placeholder 6">
            <a:extLst>
              <a:ext uri="{FF2B5EF4-FFF2-40B4-BE49-F238E27FC236}">
                <a16:creationId xmlns:a16="http://schemas.microsoft.com/office/drawing/2014/main" id="{6E37FC78-0279-314B-A352-64D5B0943CE2}"/>
              </a:ext>
            </a:extLst>
          </p:cNvPr>
          <p:cNvPicPr>
            <a:picLocks noGrp="1" noChangeAspect="1"/>
          </p:cNvPicPr>
          <p:nvPr>
            <p:ph sz="half" idx="2"/>
          </p:nvPr>
        </p:nvPicPr>
        <p:blipFill>
          <a:blip r:embed="rId2"/>
          <a:stretch>
            <a:fillRect/>
          </a:stretch>
        </p:blipFill>
        <p:spPr>
          <a:xfrm>
            <a:off x="4766704" y="1061497"/>
            <a:ext cx="3981820" cy="3322638"/>
          </a:xfrm>
          <a:prstGeom prst="rect">
            <a:avLst/>
          </a:prstGeom>
        </p:spPr>
      </p:pic>
      <p:sp>
        <p:nvSpPr>
          <p:cNvPr id="7" name="TextBox 6">
            <a:extLst>
              <a:ext uri="{FF2B5EF4-FFF2-40B4-BE49-F238E27FC236}">
                <a16:creationId xmlns:a16="http://schemas.microsoft.com/office/drawing/2014/main" id="{2CF503C4-9787-A83F-3502-2FEA60AECC19}"/>
              </a:ext>
            </a:extLst>
          </p:cNvPr>
          <p:cNvSpPr txBox="1"/>
          <p:nvPr/>
        </p:nvSpPr>
        <p:spPr>
          <a:xfrm>
            <a:off x="59436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371094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4D3F1-D8B2-9217-FBE3-B38C5A151C6C}"/>
              </a:ext>
            </a:extLst>
          </p:cNvPr>
          <p:cNvSpPr>
            <a:spLocks noGrp="1"/>
          </p:cNvSpPr>
          <p:nvPr>
            <p:ph type="title"/>
          </p:nvPr>
        </p:nvSpPr>
        <p:spPr/>
        <p:txBody>
          <a:bodyPr/>
          <a:lstStyle/>
          <a:p>
            <a:pPr algn="ctr"/>
            <a:r>
              <a:rPr lang="en-US" sz="3600" i="1" dirty="0"/>
              <a:t>Mycobacterium avium </a:t>
            </a:r>
            <a:r>
              <a:rPr lang="en-US" sz="3600" dirty="0"/>
              <a:t>Complex (MAC)</a:t>
            </a:r>
          </a:p>
        </p:txBody>
      </p:sp>
      <p:sp>
        <p:nvSpPr>
          <p:cNvPr id="3" name="Content Placeholder 2">
            <a:extLst>
              <a:ext uri="{FF2B5EF4-FFF2-40B4-BE49-F238E27FC236}">
                <a16:creationId xmlns:a16="http://schemas.microsoft.com/office/drawing/2014/main" id="{2BE1C099-1159-CD60-6898-0326D1F2935B}"/>
              </a:ext>
            </a:extLst>
          </p:cNvPr>
          <p:cNvSpPr>
            <a:spLocks noGrp="1"/>
          </p:cNvSpPr>
          <p:nvPr>
            <p:ph sz="half" idx="1"/>
          </p:nvPr>
        </p:nvSpPr>
        <p:spPr/>
        <p:txBody>
          <a:bodyPr>
            <a:normAutofit fontScale="92500" lnSpcReduction="10000"/>
          </a:bodyPr>
          <a:lstStyle/>
          <a:p>
            <a:r>
              <a:rPr lang="en-US" altLang="en-US" dirty="0"/>
              <a:t>Environmental organism found in soil, water</a:t>
            </a:r>
          </a:p>
          <a:p>
            <a:r>
              <a:rPr lang="en-US" altLang="en-US" dirty="0"/>
              <a:t>Low virulence</a:t>
            </a:r>
          </a:p>
          <a:p>
            <a:r>
              <a:rPr lang="en-US" altLang="en-US" dirty="0"/>
              <a:t>Colonizes respiratory and GI tracts</a:t>
            </a:r>
          </a:p>
          <a:p>
            <a:r>
              <a:rPr lang="en-US" altLang="en-US" dirty="0"/>
              <a:t>Disseminated infection in CD4 &lt;50</a:t>
            </a:r>
          </a:p>
        </p:txBody>
      </p:sp>
      <p:sp>
        <p:nvSpPr>
          <p:cNvPr id="5" name="Slide Number Placeholder 4">
            <a:extLst>
              <a:ext uri="{FF2B5EF4-FFF2-40B4-BE49-F238E27FC236}">
                <a16:creationId xmlns:a16="http://schemas.microsoft.com/office/drawing/2014/main" id="{63F466C3-7943-E540-94A4-97053A04B016}"/>
              </a:ext>
            </a:extLst>
          </p:cNvPr>
          <p:cNvSpPr>
            <a:spLocks noGrp="1"/>
          </p:cNvSpPr>
          <p:nvPr>
            <p:ph type="sldNum" sz="quarter" idx="12"/>
          </p:nvPr>
        </p:nvSpPr>
        <p:spPr/>
        <p:txBody>
          <a:bodyPr/>
          <a:lstStyle/>
          <a:p>
            <a:fld id="{6E2D2B3B-882E-40F3-A32F-6DD516915044}" type="slidenum">
              <a:rPr lang="en-US" smtClean="0"/>
              <a:pPr/>
              <a:t>26</a:t>
            </a:fld>
            <a:endParaRPr lang="en-US"/>
          </a:p>
        </p:txBody>
      </p:sp>
      <p:pic>
        <p:nvPicPr>
          <p:cNvPr id="6" name="Content Placeholder 6">
            <a:extLst>
              <a:ext uri="{FF2B5EF4-FFF2-40B4-BE49-F238E27FC236}">
                <a16:creationId xmlns:a16="http://schemas.microsoft.com/office/drawing/2014/main" id="{9FDB3B22-8A04-6140-8A20-806D6743103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4804441" y="1152145"/>
            <a:ext cx="3196559" cy="3249834"/>
          </a:xfrm>
          <a:prstGeom prst="rect">
            <a:avLst/>
          </a:prstGeom>
        </p:spPr>
      </p:pic>
      <p:sp>
        <p:nvSpPr>
          <p:cNvPr id="4" name="Rectangle 3"/>
          <p:cNvSpPr/>
          <p:nvPr/>
        </p:nvSpPr>
        <p:spPr>
          <a:xfrm>
            <a:off x="4508428" y="4780371"/>
            <a:ext cx="4572000" cy="246221"/>
          </a:xfrm>
          <a:prstGeom prst="rect">
            <a:avLst/>
          </a:prstGeom>
        </p:spPr>
        <p:txBody>
          <a:bodyPr>
            <a:spAutoFit/>
          </a:bodyPr>
          <a:lstStyle/>
          <a:p>
            <a:r>
              <a:rPr lang="en-US" sz="1000" dirty="0">
                <a:solidFill>
                  <a:schemeClr val="bg1"/>
                </a:solidFill>
              </a:rPr>
              <a:t>https://microbiologylearning.weebly.com/mycobacteriologyafb.html</a:t>
            </a:r>
          </a:p>
        </p:txBody>
      </p:sp>
    </p:spTree>
    <p:extLst>
      <p:ext uri="{BB962C8B-B14F-4D97-AF65-F5344CB8AC3E}">
        <p14:creationId xmlns:p14="http://schemas.microsoft.com/office/powerpoint/2010/main" val="3821326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EA8D-F974-32FA-A667-C0E3B02C0154}"/>
              </a:ext>
            </a:extLst>
          </p:cNvPr>
          <p:cNvSpPr>
            <a:spLocks noGrp="1"/>
          </p:cNvSpPr>
          <p:nvPr>
            <p:ph type="title"/>
          </p:nvPr>
        </p:nvSpPr>
        <p:spPr/>
        <p:txBody>
          <a:bodyPr/>
          <a:lstStyle/>
          <a:p>
            <a:pPr algn="ctr"/>
            <a:r>
              <a:rPr lang="en-US" sz="3600" dirty="0"/>
              <a:t>Disseminated MAC</a:t>
            </a:r>
          </a:p>
        </p:txBody>
      </p:sp>
      <p:sp>
        <p:nvSpPr>
          <p:cNvPr id="3" name="Content Placeholder 2">
            <a:extLst>
              <a:ext uri="{FF2B5EF4-FFF2-40B4-BE49-F238E27FC236}">
                <a16:creationId xmlns:a16="http://schemas.microsoft.com/office/drawing/2014/main" id="{8D2D0A1B-132B-75EB-51A9-F44632D95695}"/>
              </a:ext>
            </a:extLst>
          </p:cNvPr>
          <p:cNvSpPr>
            <a:spLocks noGrp="1"/>
          </p:cNvSpPr>
          <p:nvPr>
            <p:ph idx="1"/>
          </p:nvPr>
        </p:nvSpPr>
        <p:spPr/>
        <p:txBody>
          <a:bodyPr>
            <a:normAutofit lnSpcReduction="10000"/>
          </a:bodyPr>
          <a:lstStyle/>
          <a:p>
            <a:r>
              <a:rPr lang="en-US" dirty="0"/>
              <a:t>Incidence of 20-40% in persons living with Stage 3 HIV/AIDS prior to ART and chemoprophylaxis</a:t>
            </a:r>
          </a:p>
          <a:p>
            <a:r>
              <a:rPr lang="en-US" dirty="0"/>
              <a:t>Clinical:</a:t>
            </a:r>
          </a:p>
          <a:p>
            <a:pPr lvl="1"/>
            <a:r>
              <a:rPr lang="en-US" dirty="0"/>
              <a:t>Often disseminated and multi-organ involvement; fever, night sweats, weight loss, diarrhea, weight loss</a:t>
            </a:r>
          </a:p>
          <a:p>
            <a:pPr lvl="1"/>
            <a:r>
              <a:rPr lang="en-US" dirty="0"/>
              <a:t>Exam with hepatosplenomegaly</a:t>
            </a:r>
          </a:p>
          <a:p>
            <a:pPr lvl="1"/>
            <a:r>
              <a:rPr lang="en-US" dirty="0"/>
              <a:t>Anemia, elevated alkaline phosphatase</a:t>
            </a:r>
          </a:p>
          <a:p>
            <a:pPr lvl="1"/>
            <a:r>
              <a:rPr lang="en-US" dirty="0"/>
              <a:t>Imaging may identify lymphadenopathy (paratracheal, retroperitoneal, para-aortic)</a:t>
            </a:r>
          </a:p>
        </p:txBody>
      </p:sp>
      <p:sp>
        <p:nvSpPr>
          <p:cNvPr id="4" name="Slide Number Placeholder 3">
            <a:extLst>
              <a:ext uri="{FF2B5EF4-FFF2-40B4-BE49-F238E27FC236}">
                <a16:creationId xmlns:a16="http://schemas.microsoft.com/office/drawing/2014/main" id="{5FB96484-379A-2247-E04A-7718D5FA978C}"/>
              </a:ext>
            </a:extLst>
          </p:cNvPr>
          <p:cNvSpPr>
            <a:spLocks noGrp="1"/>
          </p:cNvSpPr>
          <p:nvPr>
            <p:ph type="sldNum" sz="quarter" idx="12"/>
          </p:nvPr>
        </p:nvSpPr>
        <p:spPr/>
        <p:txBody>
          <a:bodyPr/>
          <a:lstStyle/>
          <a:p>
            <a:fld id="{6E2D2B3B-882E-40F3-A32F-6DD516915044}" type="slidenum">
              <a:rPr lang="en-US" smtClean="0"/>
              <a:pPr/>
              <a:t>27</a:t>
            </a:fld>
            <a:endParaRPr lang="en-US"/>
          </a:p>
        </p:txBody>
      </p:sp>
    </p:spTree>
    <p:extLst>
      <p:ext uri="{BB962C8B-B14F-4D97-AF65-F5344CB8AC3E}">
        <p14:creationId xmlns:p14="http://schemas.microsoft.com/office/powerpoint/2010/main" val="38968116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7756D-4D6E-DC09-3CCB-ACEA2A4C8428}"/>
              </a:ext>
            </a:extLst>
          </p:cNvPr>
          <p:cNvSpPr>
            <a:spLocks noGrp="1"/>
          </p:cNvSpPr>
          <p:nvPr>
            <p:ph type="title"/>
          </p:nvPr>
        </p:nvSpPr>
        <p:spPr>
          <a:xfrm>
            <a:off x="457201" y="205979"/>
            <a:ext cx="3886200" cy="857250"/>
          </a:xfrm>
        </p:spPr>
        <p:txBody>
          <a:bodyPr/>
          <a:lstStyle/>
          <a:p>
            <a:r>
              <a:rPr lang="en-US" sz="3600" dirty="0"/>
              <a:t>Diagnostics</a:t>
            </a:r>
          </a:p>
        </p:txBody>
      </p:sp>
      <p:sp>
        <p:nvSpPr>
          <p:cNvPr id="3" name="Content Placeholder 2">
            <a:extLst>
              <a:ext uri="{FF2B5EF4-FFF2-40B4-BE49-F238E27FC236}">
                <a16:creationId xmlns:a16="http://schemas.microsoft.com/office/drawing/2014/main" id="{5E3D6C6E-B81B-E1CD-6136-EED5EE3253B0}"/>
              </a:ext>
            </a:extLst>
          </p:cNvPr>
          <p:cNvSpPr>
            <a:spLocks noGrp="1"/>
          </p:cNvSpPr>
          <p:nvPr>
            <p:ph sz="half" idx="1"/>
          </p:nvPr>
        </p:nvSpPr>
        <p:spPr/>
        <p:txBody>
          <a:bodyPr>
            <a:normAutofit fontScale="92500" lnSpcReduction="20000"/>
          </a:bodyPr>
          <a:lstStyle/>
          <a:p>
            <a:r>
              <a:rPr lang="en-US" dirty="0"/>
              <a:t>AFB culture from blood, bone marrow, lymph node, or another sterile site</a:t>
            </a:r>
          </a:p>
          <a:p>
            <a:r>
              <a:rPr lang="en-US" dirty="0"/>
              <a:t>Tissue biopsy for H&amp;E, AFB, GMS staining</a:t>
            </a:r>
          </a:p>
          <a:p>
            <a:r>
              <a:rPr lang="en-US" dirty="0"/>
              <a:t>16S rRNA PCR/sequencing</a:t>
            </a:r>
          </a:p>
        </p:txBody>
      </p:sp>
      <p:sp>
        <p:nvSpPr>
          <p:cNvPr id="5" name="Slide Number Placeholder 4">
            <a:extLst>
              <a:ext uri="{FF2B5EF4-FFF2-40B4-BE49-F238E27FC236}">
                <a16:creationId xmlns:a16="http://schemas.microsoft.com/office/drawing/2014/main" id="{65D02F76-2E34-E700-5804-0B6E449D00D2}"/>
              </a:ext>
            </a:extLst>
          </p:cNvPr>
          <p:cNvSpPr>
            <a:spLocks noGrp="1"/>
          </p:cNvSpPr>
          <p:nvPr>
            <p:ph type="sldNum" sz="quarter" idx="12"/>
          </p:nvPr>
        </p:nvSpPr>
        <p:spPr/>
        <p:txBody>
          <a:bodyPr/>
          <a:lstStyle/>
          <a:p>
            <a:fld id="{6E2D2B3B-882E-40F3-A32F-6DD516915044}" type="slidenum">
              <a:rPr lang="en-US" smtClean="0"/>
              <a:pPr/>
              <a:t>28</a:t>
            </a:fld>
            <a:endParaRPr lang="en-US"/>
          </a:p>
        </p:txBody>
      </p:sp>
      <p:pic>
        <p:nvPicPr>
          <p:cNvPr id="6" name="Picture 5">
            <a:extLst>
              <a:ext uri="{FF2B5EF4-FFF2-40B4-BE49-F238E27FC236}">
                <a16:creationId xmlns:a16="http://schemas.microsoft.com/office/drawing/2014/main" id="{6466594F-10F1-3D4C-B2AE-46E37195CA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a:xfrm>
            <a:off x="4358538" y="895349"/>
            <a:ext cx="2405208" cy="1603471"/>
          </a:xfrm>
          <a:prstGeom prst="rect">
            <a:avLst/>
          </a:prstGeom>
        </p:spPr>
      </p:pic>
      <p:pic>
        <p:nvPicPr>
          <p:cNvPr id="7" name="Content Placeholder 8">
            <a:extLst>
              <a:ext uri="{FF2B5EF4-FFF2-40B4-BE49-F238E27FC236}">
                <a16:creationId xmlns:a16="http://schemas.microsoft.com/office/drawing/2014/main" id="{B43553E0-187D-6E4A-8FBF-39DBC8BCD2B2}"/>
              </a:ext>
            </a:extLst>
          </p:cNvPr>
          <p:cNvPicPr>
            <a:picLocks noGrp="1"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6814365" y="895349"/>
            <a:ext cx="2208554" cy="1603472"/>
          </a:xfrm>
          <a:prstGeom prst="rect">
            <a:avLst/>
          </a:prstGeom>
        </p:spPr>
      </p:pic>
      <p:pic>
        <p:nvPicPr>
          <p:cNvPr id="8" name="Picture 7">
            <a:extLst>
              <a:ext uri="{FF2B5EF4-FFF2-40B4-BE49-F238E27FC236}">
                <a16:creationId xmlns:a16="http://schemas.microsoft.com/office/drawing/2014/main" id="{EC728632-06E7-5743-BCC8-362DB00643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4345740" y="2571750"/>
            <a:ext cx="2418005" cy="1776602"/>
          </a:xfrm>
          <a:prstGeom prst="rect">
            <a:avLst/>
          </a:prstGeom>
        </p:spPr>
      </p:pic>
      <p:pic>
        <p:nvPicPr>
          <p:cNvPr id="9" name="Picture 8">
            <a:extLst>
              <a:ext uri="{FF2B5EF4-FFF2-40B4-BE49-F238E27FC236}">
                <a16:creationId xmlns:a16="http://schemas.microsoft.com/office/drawing/2014/main" id="{DC236065-D836-9046-B28F-054144ED67B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6814365" y="2571750"/>
            <a:ext cx="2208554" cy="1783657"/>
          </a:xfrm>
          <a:prstGeom prst="rect">
            <a:avLst/>
          </a:prstGeom>
        </p:spPr>
      </p:pic>
      <p:sp>
        <p:nvSpPr>
          <p:cNvPr id="4" name="Rectangle 3"/>
          <p:cNvSpPr/>
          <p:nvPr/>
        </p:nvSpPr>
        <p:spPr>
          <a:xfrm>
            <a:off x="5943600" y="4801232"/>
            <a:ext cx="2473754" cy="246221"/>
          </a:xfrm>
          <a:prstGeom prst="rect">
            <a:avLst/>
          </a:prstGeom>
        </p:spPr>
        <p:txBody>
          <a:bodyPr wrap="none">
            <a:spAutoFit/>
          </a:bodyPr>
          <a:lstStyle/>
          <a:p>
            <a:r>
              <a:rPr lang="en-US" sz="1000" dirty="0">
                <a:solidFill>
                  <a:schemeClr val="bg1"/>
                </a:solidFill>
              </a:rPr>
              <a:t>Photo credit: https://medicapacifica.com/</a:t>
            </a:r>
          </a:p>
        </p:txBody>
      </p:sp>
    </p:spTree>
    <p:extLst>
      <p:ext uri="{BB962C8B-B14F-4D97-AF65-F5344CB8AC3E}">
        <p14:creationId xmlns:p14="http://schemas.microsoft.com/office/powerpoint/2010/main" val="3785826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18264-021D-658F-0389-85E9B7BCC74C}"/>
              </a:ext>
            </a:extLst>
          </p:cNvPr>
          <p:cNvSpPr>
            <a:spLocks noGrp="1"/>
          </p:cNvSpPr>
          <p:nvPr>
            <p:ph type="title"/>
          </p:nvPr>
        </p:nvSpPr>
        <p:spPr/>
        <p:txBody>
          <a:bodyPr/>
          <a:lstStyle/>
          <a:p>
            <a:pPr algn="ctr"/>
            <a:r>
              <a:rPr lang="en-US" sz="3600" dirty="0"/>
              <a:t>Treatment</a:t>
            </a:r>
          </a:p>
        </p:txBody>
      </p:sp>
      <p:sp>
        <p:nvSpPr>
          <p:cNvPr id="3" name="Content Placeholder 2">
            <a:extLst>
              <a:ext uri="{FF2B5EF4-FFF2-40B4-BE49-F238E27FC236}">
                <a16:creationId xmlns:a16="http://schemas.microsoft.com/office/drawing/2014/main" id="{BAEEC6FA-E580-E14F-5A7A-8D8677CCA373}"/>
              </a:ext>
            </a:extLst>
          </p:cNvPr>
          <p:cNvSpPr>
            <a:spLocks noGrp="1"/>
          </p:cNvSpPr>
          <p:nvPr>
            <p:ph idx="1"/>
          </p:nvPr>
        </p:nvSpPr>
        <p:spPr/>
        <p:txBody>
          <a:bodyPr>
            <a:normAutofit lnSpcReduction="10000"/>
          </a:bodyPr>
          <a:lstStyle/>
          <a:p>
            <a:r>
              <a:rPr lang="en-US" dirty="0"/>
              <a:t>At least 2 drugs as initial therapy to prevent emergence of resistance</a:t>
            </a:r>
          </a:p>
          <a:p>
            <a:r>
              <a:rPr lang="en-US" dirty="0"/>
              <a:t>Clarithromycin 500 mg PO twice daily + ethambutol 15 mg/kg PO daily</a:t>
            </a:r>
          </a:p>
          <a:p>
            <a:r>
              <a:rPr lang="en-US" dirty="0"/>
              <a:t>Azithromycin 500 mg + ethambutol 15 mg/kg PO daily when drug interactions or intolerance precludes the use of clarithromycin</a:t>
            </a:r>
          </a:p>
          <a:p>
            <a:r>
              <a:rPr lang="en-US" dirty="0"/>
              <a:t>+/- rifabutin 300 mg PO daily (high mycobacterial loads, absence of effective ART, etc.)</a:t>
            </a:r>
          </a:p>
        </p:txBody>
      </p:sp>
      <p:sp>
        <p:nvSpPr>
          <p:cNvPr id="4" name="Slide Number Placeholder 3">
            <a:extLst>
              <a:ext uri="{FF2B5EF4-FFF2-40B4-BE49-F238E27FC236}">
                <a16:creationId xmlns:a16="http://schemas.microsoft.com/office/drawing/2014/main" id="{B45839E1-BEB1-43E0-CBC2-F9466B4D181D}"/>
              </a:ext>
            </a:extLst>
          </p:cNvPr>
          <p:cNvSpPr>
            <a:spLocks noGrp="1"/>
          </p:cNvSpPr>
          <p:nvPr>
            <p:ph type="sldNum" sz="quarter" idx="12"/>
          </p:nvPr>
        </p:nvSpPr>
        <p:spPr/>
        <p:txBody>
          <a:bodyPr/>
          <a:lstStyle/>
          <a:p>
            <a:fld id="{6E2D2B3B-882E-40F3-A32F-6DD516915044}" type="slidenum">
              <a:rPr lang="en-US" smtClean="0"/>
              <a:pPr/>
              <a:t>29</a:t>
            </a:fld>
            <a:endParaRPr lang="en-US"/>
          </a:p>
        </p:txBody>
      </p:sp>
    </p:spTree>
    <p:extLst>
      <p:ext uri="{BB962C8B-B14F-4D97-AF65-F5344CB8AC3E}">
        <p14:creationId xmlns:p14="http://schemas.microsoft.com/office/powerpoint/2010/main" val="2001020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89A5B-B2D3-4EA3-A299-125CFB7E71CC}"/>
              </a:ext>
            </a:extLst>
          </p:cNvPr>
          <p:cNvSpPr>
            <a:spLocks noGrp="1"/>
          </p:cNvSpPr>
          <p:nvPr>
            <p:ph type="title"/>
          </p:nvPr>
        </p:nvSpPr>
        <p:spPr/>
        <p:txBody>
          <a:bodyPr/>
          <a:lstStyle/>
          <a:p>
            <a:pPr algn="ctr"/>
            <a:r>
              <a:rPr lang="en-US" dirty="0"/>
              <a:t>Use of Trade/Brand Names</a:t>
            </a:r>
          </a:p>
        </p:txBody>
      </p:sp>
      <p:sp>
        <p:nvSpPr>
          <p:cNvPr id="3" name="Content Placeholder 2">
            <a:extLst>
              <a:ext uri="{FF2B5EF4-FFF2-40B4-BE49-F238E27FC236}">
                <a16:creationId xmlns:a16="http://schemas.microsoft.com/office/drawing/2014/main" id="{F2CDBED2-F37B-4958-BED9-2C8460F26CD1}"/>
              </a:ext>
            </a:extLst>
          </p:cNvPr>
          <p:cNvSpPr>
            <a:spLocks noGrp="1"/>
          </p:cNvSpPr>
          <p:nvPr>
            <p:ph idx="1"/>
          </p:nvPr>
        </p:nvSpPr>
        <p:spPr/>
        <p:txBody>
          <a:bodyPr/>
          <a:lstStyle/>
          <a:p>
            <a:endParaRPr lang="en-US" dirty="0"/>
          </a:p>
          <a:p>
            <a:pPr marL="114300" indent="0">
              <a:buNone/>
            </a:pPr>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BB4EE4A2-2D25-4575-BE19-535D47BF54A6}"/>
              </a:ext>
            </a:extLst>
          </p:cNvPr>
          <p:cNvSpPr>
            <a:spLocks noGrp="1"/>
          </p:cNvSpPr>
          <p:nvPr>
            <p:ph type="sldNum" sz="quarter" idx="12"/>
          </p:nvPr>
        </p:nvSpPr>
        <p:spPr/>
        <p:txBody>
          <a:bodyPr/>
          <a:lstStyle/>
          <a:p>
            <a:fld id="{6E2D2B3B-882E-40F3-A32F-6DD516915044}" type="slidenum">
              <a:rPr lang="en-US" smtClean="0"/>
              <a:pPr/>
              <a:t>3</a:t>
            </a:fld>
            <a:endParaRPr lang="en-US"/>
          </a:p>
        </p:txBody>
      </p:sp>
      <p:sp>
        <p:nvSpPr>
          <p:cNvPr id="5" name="TextBox 4">
            <a:extLst>
              <a:ext uri="{FF2B5EF4-FFF2-40B4-BE49-F238E27FC236}">
                <a16:creationId xmlns:a16="http://schemas.microsoft.com/office/drawing/2014/main" id="{F0BEDD42-78D0-43EE-8998-2C3555A31481}"/>
              </a:ext>
            </a:extLst>
          </p:cNvPr>
          <p:cNvSpPr txBox="1"/>
          <p:nvPr/>
        </p:nvSpPr>
        <p:spPr>
          <a:xfrm>
            <a:off x="669191" y="1063229"/>
            <a:ext cx="7891585" cy="3477875"/>
          </a:xfrm>
          <a:prstGeom prst="rect">
            <a:avLst/>
          </a:prstGeom>
          <a:noFill/>
        </p:spPr>
        <p:txBody>
          <a:bodyPr wrap="square" lIns="91440" tIns="45720" rIns="91440" bIns="45720" rtlCol="0" anchor="t">
            <a:spAutoFit/>
          </a:bodyPr>
          <a:lstStyle/>
          <a:p>
            <a:r>
              <a:rPr lang="en-US" sz="2000" dirty="0">
                <a:solidFill>
                  <a:srgbClr val="222222"/>
                </a:solidFill>
                <a:ea typeface="Calibri" panose="020F0502020204030204" pitchFamily="34" charset="0"/>
                <a:cs typeface="Times New Roman"/>
              </a:rPr>
              <a:t>This program is supported by the Health Resources and Services Administration (HRSA) of the U.S. Department of Health and Human Services (HHS) as part of an award totaling $4,205,743, with 0% financed with non-governmental sources. </a:t>
            </a:r>
            <a:endParaRPr lang="en-US" sz="2000" dirty="0">
              <a:solidFill>
                <a:srgbClr val="222222"/>
              </a:solidFill>
              <a:ea typeface="Calibri" panose="020F0502020204030204" pitchFamily="34" charset="0"/>
              <a:cs typeface="Times New Roman" panose="02020603050405020304" pitchFamily="18" charset="0"/>
            </a:endParaRPr>
          </a:p>
          <a:p>
            <a:endParaRPr lang="en-US" sz="2000" dirty="0">
              <a:solidFill>
                <a:srgbClr val="222222"/>
              </a:solidFill>
              <a:ea typeface="Calibri" panose="020F0502020204030204" pitchFamily="34" charset="0"/>
              <a:cs typeface="Times New Roman" panose="02020603050405020304" pitchFamily="18" charset="0"/>
            </a:endParaRPr>
          </a:p>
          <a:p>
            <a:r>
              <a:rPr lang="en-US" sz="2000" dirty="0">
                <a:ea typeface="Calibri" panose="020F0502020204030204" pitchFamily="34" charset="0"/>
                <a:cs typeface="Times New Roman" panose="02020603050405020304" pitchFamily="18" charset="0"/>
              </a:rPr>
              <a:t>The views expressed do not necessarily reflect the official policies of the  Department of Health and Human Services, nor does mention of trade names, commercial practices, or organizations imply endorsement by the U.S. Government. </a:t>
            </a:r>
            <a:r>
              <a:rPr lang="en-US" sz="2000" i="1" dirty="0">
                <a:ea typeface="Calibri" panose="020F0502020204030204" pitchFamily="34" charset="0"/>
                <a:cs typeface="Times New Roman" panose="02020603050405020304" pitchFamily="18" charset="0"/>
              </a:rPr>
              <a:t>Any trade/brand names for products mentioned during this presentation are for training and identification purposes only.</a:t>
            </a:r>
            <a:endParaRPr lang="en-US" sz="20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0460563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C0E04-B82D-6A29-49C5-D2E5C751A97A}"/>
              </a:ext>
            </a:extLst>
          </p:cNvPr>
          <p:cNvSpPr>
            <a:spLocks noGrp="1"/>
          </p:cNvSpPr>
          <p:nvPr>
            <p:ph type="title"/>
          </p:nvPr>
        </p:nvSpPr>
        <p:spPr/>
        <p:txBody>
          <a:bodyPr/>
          <a:lstStyle/>
          <a:p>
            <a:pPr algn="ctr"/>
            <a:r>
              <a:rPr lang="en-US" sz="3600" dirty="0"/>
              <a:t>Maintenance and Secondary Prophylaxis</a:t>
            </a:r>
          </a:p>
        </p:txBody>
      </p:sp>
      <p:sp>
        <p:nvSpPr>
          <p:cNvPr id="3" name="Content Placeholder 2">
            <a:extLst>
              <a:ext uri="{FF2B5EF4-FFF2-40B4-BE49-F238E27FC236}">
                <a16:creationId xmlns:a16="http://schemas.microsoft.com/office/drawing/2014/main" id="{9D9C99D6-C72B-8C32-8E5A-553562E6663A}"/>
              </a:ext>
            </a:extLst>
          </p:cNvPr>
          <p:cNvSpPr>
            <a:spLocks noGrp="1"/>
          </p:cNvSpPr>
          <p:nvPr>
            <p:ph idx="1"/>
          </p:nvPr>
        </p:nvSpPr>
        <p:spPr/>
        <p:txBody>
          <a:bodyPr/>
          <a:lstStyle/>
          <a:p>
            <a:r>
              <a:rPr lang="en-US" dirty="0"/>
              <a:t>Chronic Maintenance:</a:t>
            </a:r>
          </a:p>
          <a:p>
            <a:pPr lvl="1"/>
            <a:r>
              <a:rPr lang="en-US" dirty="0"/>
              <a:t>Complete at least 12 months therapy</a:t>
            </a:r>
          </a:p>
          <a:p>
            <a:pPr lvl="1"/>
            <a:r>
              <a:rPr lang="en-US" dirty="0"/>
              <a:t>Continue until no signs and symptoms of MAC disease</a:t>
            </a:r>
          </a:p>
          <a:p>
            <a:pPr lvl="1"/>
            <a:r>
              <a:rPr lang="en-US" dirty="0"/>
              <a:t>&gt;6 months CD4 count &gt;100 in response to ART</a:t>
            </a:r>
          </a:p>
          <a:p>
            <a:pPr lvl="1"/>
            <a:endParaRPr lang="en-US" sz="800" dirty="0"/>
          </a:p>
          <a:p>
            <a:r>
              <a:rPr lang="en-US" dirty="0"/>
              <a:t>Secondary Prophylaxis:</a:t>
            </a:r>
          </a:p>
          <a:p>
            <a:pPr lvl="1"/>
            <a:r>
              <a:rPr lang="en-US" dirty="0"/>
              <a:t>Resume chronic maintenance regimen if CD4 &lt;100</a:t>
            </a:r>
          </a:p>
        </p:txBody>
      </p:sp>
      <p:sp>
        <p:nvSpPr>
          <p:cNvPr id="4" name="Slide Number Placeholder 3">
            <a:extLst>
              <a:ext uri="{FF2B5EF4-FFF2-40B4-BE49-F238E27FC236}">
                <a16:creationId xmlns:a16="http://schemas.microsoft.com/office/drawing/2014/main" id="{FA9363C4-FBC6-0240-CE2D-AFA806A7DE77}"/>
              </a:ext>
            </a:extLst>
          </p:cNvPr>
          <p:cNvSpPr>
            <a:spLocks noGrp="1"/>
          </p:cNvSpPr>
          <p:nvPr>
            <p:ph type="sldNum" sz="quarter" idx="12"/>
          </p:nvPr>
        </p:nvSpPr>
        <p:spPr/>
        <p:txBody>
          <a:bodyPr/>
          <a:lstStyle/>
          <a:p>
            <a:fld id="{6E2D2B3B-882E-40F3-A32F-6DD516915044}" type="slidenum">
              <a:rPr lang="en-US" smtClean="0"/>
              <a:pPr/>
              <a:t>30</a:t>
            </a:fld>
            <a:endParaRPr lang="en-US"/>
          </a:p>
        </p:txBody>
      </p:sp>
    </p:spTree>
    <p:extLst>
      <p:ext uri="{BB962C8B-B14F-4D97-AF65-F5344CB8AC3E}">
        <p14:creationId xmlns:p14="http://schemas.microsoft.com/office/powerpoint/2010/main" val="36843015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B268C1-BE3F-4639-C8E1-0C22E87725CE}"/>
              </a:ext>
            </a:extLst>
          </p:cNvPr>
          <p:cNvSpPr>
            <a:spLocks noGrp="1"/>
          </p:cNvSpPr>
          <p:nvPr>
            <p:ph type="title"/>
          </p:nvPr>
        </p:nvSpPr>
        <p:spPr/>
        <p:txBody>
          <a:bodyPr/>
          <a:lstStyle/>
          <a:p>
            <a:r>
              <a:rPr lang="en-US" sz="3600" dirty="0"/>
              <a:t>Primary Prophylaxis</a:t>
            </a:r>
          </a:p>
        </p:txBody>
      </p:sp>
      <p:sp>
        <p:nvSpPr>
          <p:cNvPr id="3" name="Content Placeholder 2">
            <a:extLst>
              <a:ext uri="{FF2B5EF4-FFF2-40B4-BE49-F238E27FC236}">
                <a16:creationId xmlns:a16="http://schemas.microsoft.com/office/drawing/2014/main" id="{3E08F2AE-E9F3-9654-D82C-8B973D193AF5}"/>
              </a:ext>
            </a:extLst>
          </p:cNvPr>
          <p:cNvSpPr>
            <a:spLocks noGrp="1"/>
          </p:cNvSpPr>
          <p:nvPr>
            <p:ph idx="1"/>
          </p:nvPr>
        </p:nvSpPr>
        <p:spPr/>
        <p:txBody>
          <a:bodyPr/>
          <a:lstStyle/>
          <a:p>
            <a:r>
              <a:rPr lang="en-US" dirty="0"/>
              <a:t>Not recommended if initiating ART immediately</a:t>
            </a:r>
          </a:p>
          <a:p>
            <a:r>
              <a:rPr lang="en-US" dirty="0"/>
              <a:t>Indication: If not receiving ART and CD4 counts &lt;50 cells</a:t>
            </a:r>
          </a:p>
          <a:p>
            <a:r>
              <a:rPr lang="en-US" dirty="0"/>
              <a:t>Therapy: </a:t>
            </a:r>
          </a:p>
          <a:p>
            <a:pPr lvl="1"/>
            <a:r>
              <a:rPr lang="en-US" dirty="0"/>
              <a:t>Azithromycin 1200 mg PO once weekly</a:t>
            </a:r>
          </a:p>
          <a:p>
            <a:pPr lvl="1"/>
            <a:r>
              <a:rPr lang="en-US" dirty="0"/>
              <a:t>Clarithromycin 500 mg PO BID</a:t>
            </a:r>
          </a:p>
          <a:p>
            <a:pPr lvl="1"/>
            <a:r>
              <a:rPr lang="en-US" dirty="0"/>
              <a:t>Azithromycin 600 mg PO twice weekly</a:t>
            </a:r>
          </a:p>
          <a:p>
            <a:r>
              <a:rPr lang="en-US" dirty="0"/>
              <a:t>Stop once starting effective ART is started</a:t>
            </a:r>
          </a:p>
        </p:txBody>
      </p:sp>
      <p:sp>
        <p:nvSpPr>
          <p:cNvPr id="4" name="Slide Number Placeholder 3">
            <a:extLst>
              <a:ext uri="{FF2B5EF4-FFF2-40B4-BE49-F238E27FC236}">
                <a16:creationId xmlns:a16="http://schemas.microsoft.com/office/drawing/2014/main" id="{44C9509F-A076-A57E-BE8E-D63464D520E0}"/>
              </a:ext>
            </a:extLst>
          </p:cNvPr>
          <p:cNvSpPr>
            <a:spLocks noGrp="1"/>
          </p:cNvSpPr>
          <p:nvPr>
            <p:ph type="sldNum" sz="quarter" idx="12"/>
          </p:nvPr>
        </p:nvSpPr>
        <p:spPr/>
        <p:txBody>
          <a:bodyPr/>
          <a:lstStyle/>
          <a:p>
            <a:fld id="{6E2D2B3B-882E-40F3-A32F-6DD516915044}" type="slidenum">
              <a:rPr lang="en-US" smtClean="0"/>
              <a:pPr/>
              <a:t>31</a:t>
            </a:fld>
            <a:endParaRPr lang="en-US"/>
          </a:p>
        </p:txBody>
      </p:sp>
      <p:sp>
        <p:nvSpPr>
          <p:cNvPr id="5" name="TextBox 4">
            <a:extLst>
              <a:ext uri="{FF2B5EF4-FFF2-40B4-BE49-F238E27FC236}">
                <a16:creationId xmlns:a16="http://schemas.microsoft.com/office/drawing/2014/main" id="{EDD8AB8F-4DA4-B641-A51E-BAC72165080F}"/>
              </a:ext>
            </a:extLst>
          </p:cNvPr>
          <p:cNvSpPr txBox="1"/>
          <p:nvPr/>
        </p:nvSpPr>
        <p:spPr>
          <a:xfrm>
            <a:off x="3505200" y="4770280"/>
            <a:ext cx="2529860" cy="307777"/>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schemeClr val="bg1"/>
                </a:solidFill>
                <a:latin typeface="Source Sans Pro" panose="020B0503030403020204" pitchFamily="34" charset="0"/>
              </a:rPr>
              <a:t>Jung et al. </a:t>
            </a:r>
            <a:r>
              <a:rPr lang="en-US" sz="1400" dirty="0" err="1">
                <a:solidFill>
                  <a:schemeClr val="bg1"/>
                </a:solidFill>
                <a:latin typeface="Source Sans Pro" panose="020B0503030403020204" pitchFamily="34" charset="0"/>
              </a:rPr>
              <a:t>Int</a:t>
            </a:r>
            <a:r>
              <a:rPr lang="en-US" sz="1400" dirty="0">
                <a:solidFill>
                  <a:schemeClr val="bg1"/>
                </a:solidFill>
                <a:latin typeface="Source Sans Pro" panose="020B0503030403020204" pitchFamily="34" charset="0"/>
              </a:rPr>
              <a:t> J STD AIDS. 2017.</a:t>
            </a:r>
            <a:endParaRPr lang="en-US" sz="1400" dirty="0">
              <a:solidFill>
                <a:schemeClr val="bg1"/>
              </a:solidFill>
            </a:endParaRPr>
          </a:p>
        </p:txBody>
      </p:sp>
    </p:spTree>
    <p:extLst>
      <p:ext uri="{BB962C8B-B14F-4D97-AF65-F5344CB8AC3E}">
        <p14:creationId xmlns:p14="http://schemas.microsoft.com/office/powerpoint/2010/main" val="4287286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B585-7FAD-14E0-8EDF-3C2A027BFDE8}"/>
              </a:ext>
            </a:extLst>
          </p:cNvPr>
          <p:cNvSpPr>
            <a:spLocks noGrp="1"/>
          </p:cNvSpPr>
          <p:nvPr>
            <p:ph type="title"/>
          </p:nvPr>
        </p:nvSpPr>
        <p:spPr/>
        <p:txBody>
          <a:bodyPr/>
          <a:lstStyle/>
          <a:p>
            <a:pPr algn="ctr"/>
            <a:r>
              <a:rPr lang="en-US" sz="3600" dirty="0"/>
              <a:t>Case 3: History of Present Illness</a:t>
            </a:r>
          </a:p>
        </p:txBody>
      </p:sp>
      <p:sp>
        <p:nvSpPr>
          <p:cNvPr id="3" name="Content Placeholder 2">
            <a:extLst>
              <a:ext uri="{FF2B5EF4-FFF2-40B4-BE49-F238E27FC236}">
                <a16:creationId xmlns:a16="http://schemas.microsoft.com/office/drawing/2014/main" id="{0D3D3B2B-C9DD-5EA8-2242-A84745A70BC0}"/>
              </a:ext>
            </a:extLst>
          </p:cNvPr>
          <p:cNvSpPr>
            <a:spLocks noGrp="1"/>
          </p:cNvSpPr>
          <p:nvPr>
            <p:ph idx="1"/>
          </p:nvPr>
        </p:nvSpPr>
        <p:spPr/>
        <p:txBody>
          <a:bodyPr/>
          <a:lstStyle/>
          <a:p>
            <a:pPr lvl="0"/>
            <a:r>
              <a:rPr lang="en-US" dirty="0"/>
              <a:t>42-year-old woman with history of HIV/AIDS who presents to clinic to resume medications. Last CD4 two years ago was 150 (prior CD4 nadir of 2).</a:t>
            </a:r>
          </a:p>
          <a:p>
            <a:pPr lvl="0"/>
            <a:endParaRPr lang="en-US" dirty="0"/>
          </a:p>
          <a:p>
            <a:pPr lvl="0"/>
            <a:r>
              <a:rPr lang="en-US" dirty="0"/>
              <a:t>She has been off ART for about one year. Feeling well overall but on further review of symptoms she reports increased floaters in left eye.</a:t>
            </a:r>
          </a:p>
        </p:txBody>
      </p:sp>
      <p:sp>
        <p:nvSpPr>
          <p:cNvPr id="4" name="Slide Number Placeholder 3">
            <a:extLst>
              <a:ext uri="{FF2B5EF4-FFF2-40B4-BE49-F238E27FC236}">
                <a16:creationId xmlns:a16="http://schemas.microsoft.com/office/drawing/2014/main" id="{7A8B6A16-BB38-A3D0-B0D8-032820155910}"/>
              </a:ext>
            </a:extLst>
          </p:cNvPr>
          <p:cNvSpPr>
            <a:spLocks noGrp="1"/>
          </p:cNvSpPr>
          <p:nvPr>
            <p:ph type="sldNum" sz="quarter" idx="12"/>
          </p:nvPr>
        </p:nvSpPr>
        <p:spPr/>
        <p:txBody>
          <a:bodyPr/>
          <a:lstStyle/>
          <a:p>
            <a:fld id="{6E2D2B3B-882E-40F3-A32F-6DD516915044}" type="slidenum">
              <a:rPr lang="en-US" smtClean="0"/>
              <a:pPr/>
              <a:t>32</a:t>
            </a:fld>
            <a:endParaRPr lang="en-US"/>
          </a:p>
        </p:txBody>
      </p:sp>
    </p:spTree>
    <p:extLst>
      <p:ext uri="{BB962C8B-B14F-4D97-AF65-F5344CB8AC3E}">
        <p14:creationId xmlns:p14="http://schemas.microsoft.com/office/powerpoint/2010/main" val="26053269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061D5-1229-1E94-C8ED-4AF43D8FBFEA}"/>
              </a:ext>
            </a:extLst>
          </p:cNvPr>
          <p:cNvSpPr>
            <a:spLocks noGrp="1"/>
          </p:cNvSpPr>
          <p:nvPr>
            <p:ph type="title"/>
          </p:nvPr>
        </p:nvSpPr>
        <p:spPr/>
        <p:txBody>
          <a:bodyPr/>
          <a:lstStyle/>
          <a:p>
            <a:pPr algn="ctr"/>
            <a:r>
              <a:rPr lang="en-US" sz="3600" dirty="0"/>
              <a:t>Case 3: Exam</a:t>
            </a:r>
          </a:p>
        </p:txBody>
      </p:sp>
      <p:sp>
        <p:nvSpPr>
          <p:cNvPr id="4" name="Slide Number Placeholder 3">
            <a:extLst>
              <a:ext uri="{FF2B5EF4-FFF2-40B4-BE49-F238E27FC236}">
                <a16:creationId xmlns:a16="http://schemas.microsoft.com/office/drawing/2014/main" id="{B2D5A745-6567-AE20-86CE-EF7D67450E11}"/>
              </a:ext>
            </a:extLst>
          </p:cNvPr>
          <p:cNvSpPr>
            <a:spLocks noGrp="1"/>
          </p:cNvSpPr>
          <p:nvPr>
            <p:ph type="sldNum" sz="quarter" idx="12"/>
          </p:nvPr>
        </p:nvSpPr>
        <p:spPr/>
        <p:txBody>
          <a:bodyPr/>
          <a:lstStyle/>
          <a:p>
            <a:fld id="{6E2D2B3B-882E-40F3-A32F-6DD516915044}" type="slidenum">
              <a:rPr lang="en-US" smtClean="0"/>
              <a:pPr/>
              <a:t>33</a:t>
            </a:fld>
            <a:endParaRPr lang="en-US"/>
          </a:p>
        </p:txBody>
      </p:sp>
      <p:pic>
        <p:nvPicPr>
          <p:cNvPr id="1026" name="Picture 2" descr="This retinal photograph taken from a person with HIV and cytomegalovirus retinitis shows an opacified, edematous retina (yellow) and hemorrhage (red); the retinitis involves the optic nerve head and extends adjacent to the macula along the retinal blood vessels. This lesion is considered an immediate sight-threatening lesion.&lt;div&gt;&lt;/div&gt;">
            <a:extLst>
              <a:ext uri="{FF2B5EF4-FFF2-40B4-BE49-F238E27FC236}">
                <a16:creationId xmlns:a16="http://schemas.microsoft.com/office/drawing/2014/main" id="{135ED4FD-A824-DBBE-20E9-CEBD5BF654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71550"/>
            <a:ext cx="6018212" cy="3629073"/>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A149A3D-FA43-B3F4-6377-EA3CC2BD027F}"/>
              </a:ext>
            </a:extLst>
          </p:cNvPr>
          <p:cNvSpPr txBox="1"/>
          <p:nvPr/>
        </p:nvSpPr>
        <p:spPr>
          <a:xfrm>
            <a:off x="2590800" y="4661949"/>
            <a:ext cx="4572000" cy="430887"/>
          </a:xfrm>
          <a:prstGeom prst="rect">
            <a:avLst/>
          </a:prstGeom>
          <a:noFill/>
        </p:spPr>
        <p:txBody>
          <a:bodyPr wrap="square" rtlCol="0">
            <a:spAutoFit/>
          </a:bodyPr>
          <a:lstStyle/>
          <a:p>
            <a:r>
              <a:rPr lang="en-US" sz="1100" dirty="0">
                <a:solidFill>
                  <a:schemeClr val="bg1"/>
                </a:solidFill>
              </a:rPr>
              <a:t>https://www.hiv.uw.edu/go/co-occurring-conditions/opportunistic-infections-treatment/core-concept/all#cytomegalovirus-disease</a:t>
            </a:r>
          </a:p>
        </p:txBody>
      </p:sp>
    </p:spTree>
    <p:extLst>
      <p:ext uri="{BB962C8B-B14F-4D97-AF65-F5344CB8AC3E}">
        <p14:creationId xmlns:p14="http://schemas.microsoft.com/office/powerpoint/2010/main" val="706058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076C0A-3FA5-4AA4-8571-4095F2D61D36}"/>
              </a:ext>
            </a:extLst>
          </p:cNvPr>
          <p:cNvSpPr>
            <a:spLocks noGrp="1"/>
          </p:cNvSpPr>
          <p:nvPr>
            <p:ph type="title"/>
          </p:nvPr>
        </p:nvSpPr>
        <p:spPr/>
        <p:txBody>
          <a:bodyPr/>
          <a:lstStyle/>
          <a:p>
            <a:pPr algn="ctr"/>
            <a:r>
              <a:rPr lang="en-US" sz="3600" dirty="0"/>
              <a:t>CMV Retinitis</a:t>
            </a:r>
          </a:p>
        </p:txBody>
      </p:sp>
      <p:sp>
        <p:nvSpPr>
          <p:cNvPr id="3" name="Content Placeholder 2">
            <a:extLst>
              <a:ext uri="{FF2B5EF4-FFF2-40B4-BE49-F238E27FC236}">
                <a16:creationId xmlns:a16="http://schemas.microsoft.com/office/drawing/2014/main" id="{71C0B243-FC70-3310-002F-07B5651FE260}"/>
              </a:ext>
            </a:extLst>
          </p:cNvPr>
          <p:cNvSpPr>
            <a:spLocks noGrp="1"/>
          </p:cNvSpPr>
          <p:nvPr>
            <p:ph idx="1"/>
          </p:nvPr>
        </p:nvSpPr>
        <p:spPr>
          <a:xfrm>
            <a:off x="152400" y="1047751"/>
            <a:ext cx="8928028" cy="3581399"/>
          </a:xfrm>
        </p:spPr>
        <p:txBody>
          <a:bodyPr>
            <a:normAutofit fontScale="85000" lnSpcReduction="20000"/>
          </a:bodyPr>
          <a:lstStyle/>
          <a:p>
            <a:r>
              <a:rPr lang="en-US" dirty="0"/>
              <a:t>Most common Cytomegalovirus Retinitis (CMV) manifestation in HIV (CD4 &lt;50)</a:t>
            </a:r>
          </a:p>
          <a:p>
            <a:r>
              <a:rPr lang="en-US" dirty="0"/>
              <a:t>Estimated 30% of patients with Stage 3 HIV/AIDS had CMV retinitis prior to potent ART</a:t>
            </a:r>
          </a:p>
          <a:p>
            <a:r>
              <a:rPr lang="en-US" dirty="0"/>
              <a:t>Clinical: </a:t>
            </a:r>
          </a:p>
          <a:p>
            <a:pPr lvl="1"/>
            <a:r>
              <a:rPr lang="en-US" dirty="0"/>
              <a:t>Decreased visual acuity, “floaters,” vision loss; mostly unilateral</a:t>
            </a:r>
          </a:p>
          <a:p>
            <a:r>
              <a:rPr lang="en-US" dirty="0"/>
              <a:t>Exam: </a:t>
            </a:r>
          </a:p>
          <a:p>
            <a:pPr lvl="1"/>
            <a:r>
              <a:rPr lang="en-US" dirty="0"/>
              <a:t>Characteristic perivascular fluffy, yellow-white retinal infiltrates associated with hemorrhages</a:t>
            </a:r>
          </a:p>
          <a:p>
            <a:r>
              <a:rPr lang="en-US" dirty="0"/>
              <a:t>Diagnosis:</a:t>
            </a:r>
          </a:p>
          <a:p>
            <a:pPr lvl="1"/>
            <a:r>
              <a:rPr lang="en-US" dirty="0"/>
              <a:t>Retinal changes observed in dilated pupil exam by ophthalmologist, PCR of aqueous or vitreous humor, response to empiric anti-CMV therapy</a:t>
            </a:r>
          </a:p>
        </p:txBody>
      </p:sp>
      <p:sp>
        <p:nvSpPr>
          <p:cNvPr id="4" name="Slide Number Placeholder 3">
            <a:extLst>
              <a:ext uri="{FF2B5EF4-FFF2-40B4-BE49-F238E27FC236}">
                <a16:creationId xmlns:a16="http://schemas.microsoft.com/office/drawing/2014/main" id="{6E510810-BE30-88B2-760A-52616E9DF486}"/>
              </a:ext>
            </a:extLst>
          </p:cNvPr>
          <p:cNvSpPr>
            <a:spLocks noGrp="1"/>
          </p:cNvSpPr>
          <p:nvPr>
            <p:ph type="sldNum" sz="quarter" idx="12"/>
          </p:nvPr>
        </p:nvSpPr>
        <p:spPr/>
        <p:txBody>
          <a:bodyPr/>
          <a:lstStyle/>
          <a:p>
            <a:fld id="{6E2D2B3B-882E-40F3-A32F-6DD516915044}" type="slidenum">
              <a:rPr lang="en-US" smtClean="0"/>
              <a:pPr/>
              <a:t>34</a:t>
            </a:fld>
            <a:endParaRPr lang="en-US"/>
          </a:p>
        </p:txBody>
      </p:sp>
    </p:spTree>
    <p:extLst>
      <p:ext uri="{BB962C8B-B14F-4D97-AF65-F5344CB8AC3E}">
        <p14:creationId xmlns:p14="http://schemas.microsoft.com/office/powerpoint/2010/main" val="743920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6BA22-4011-B873-9392-5B80F3DA6436}"/>
              </a:ext>
            </a:extLst>
          </p:cNvPr>
          <p:cNvSpPr>
            <a:spLocks noGrp="1"/>
          </p:cNvSpPr>
          <p:nvPr>
            <p:ph type="title"/>
          </p:nvPr>
        </p:nvSpPr>
        <p:spPr>
          <a:xfrm>
            <a:off x="176645" y="114300"/>
            <a:ext cx="8315569" cy="857250"/>
          </a:xfrm>
        </p:spPr>
        <p:txBody>
          <a:bodyPr/>
          <a:lstStyle/>
          <a:p>
            <a:pPr algn="ctr"/>
            <a:r>
              <a:rPr lang="en-US" sz="3600" dirty="0"/>
              <a:t>Other CMV Disease</a:t>
            </a:r>
          </a:p>
        </p:txBody>
      </p:sp>
      <p:sp>
        <p:nvSpPr>
          <p:cNvPr id="3" name="Content Placeholder 2">
            <a:extLst>
              <a:ext uri="{FF2B5EF4-FFF2-40B4-BE49-F238E27FC236}">
                <a16:creationId xmlns:a16="http://schemas.microsoft.com/office/drawing/2014/main" id="{249CBEE1-60B1-8BED-22E1-7CDF4CC07856}"/>
              </a:ext>
            </a:extLst>
          </p:cNvPr>
          <p:cNvSpPr>
            <a:spLocks noGrp="1"/>
          </p:cNvSpPr>
          <p:nvPr>
            <p:ph idx="1"/>
          </p:nvPr>
        </p:nvSpPr>
        <p:spPr>
          <a:xfrm>
            <a:off x="76200" y="1047750"/>
            <a:ext cx="8915400" cy="3733800"/>
          </a:xfrm>
        </p:spPr>
        <p:txBody>
          <a:bodyPr>
            <a:normAutofit fontScale="77500" lnSpcReduction="20000"/>
          </a:bodyPr>
          <a:lstStyle/>
          <a:p>
            <a:r>
              <a:rPr lang="en-US" dirty="0"/>
              <a:t>Diagnostic approach: consistent clinical manifestations and evidence of the virus in tissue</a:t>
            </a:r>
          </a:p>
          <a:p>
            <a:r>
              <a:rPr lang="en-US" dirty="0"/>
              <a:t>Colitis:</a:t>
            </a:r>
          </a:p>
          <a:p>
            <a:pPr lvl="1"/>
            <a:r>
              <a:rPr lang="en-US" dirty="0"/>
              <a:t>5-10% of patients</a:t>
            </a:r>
          </a:p>
          <a:p>
            <a:pPr lvl="1"/>
            <a:r>
              <a:rPr lang="en-US" dirty="0"/>
              <a:t>Weight loss, abdominal pain, diarrhea, fever</a:t>
            </a:r>
          </a:p>
          <a:p>
            <a:r>
              <a:rPr lang="en-US" dirty="0"/>
              <a:t>Esophagitis:</a:t>
            </a:r>
          </a:p>
          <a:p>
            <a:pPr lvl="1"/>
            <a:r>
              <a:rPr lang="en-US" dirty="0"/>
              <a:t>Small percentage of patients</a:t>
            </a:r>
          </a:p>
          <a:p>
            <a:pPr lvl="1"/>
            <a:r>
              <a:rPr lang="en-US" dirty="0"/>
              <a:t>Odynophagia, nausea, epigastric discomfort</a:t>
            </a:r>
          </a:p>
          <a:p>
            <a:r>
              <a:rPr lang="en-US" dirty="0"/>
              <a:t>Pneumonitis:</a:t>
            </a:r>
          </a:p>
          <a:p>
            <a:pPr lvl="1"/>
            <a:r>
              <a:rPr lang="en-US" dirty="0"/>
              <a:t>Uncommon in PWH</a:t>
            </a:r>
          </a:p>
          <a:p>
            <a:pPr lvl="1"/>
            <a:r>
              <a:rPr lang="en-US" dirty="0"/>
              <a:t>CMV PCR from BAL specimen with limited diagnostic value</a:t>
            </a:r>
          </a:p>
          <a:p>
            <a:r>
              <a:rPr lang="en-US" dirty="0"/>
              <a:t>Neurologic disease:</a:t>
            </a:r>
          </a:p>
          <a:p>
            <a:pPr lvl="1"/>
            <a:r>
              <a:rPr lang="en-US" dirty="0"/>
              <a:t>Dementia, </a:t>
            </a:r>
            <a:r>
              <a:rPr lang="en-US" dirty="0" err="1"/>
              <a:t>ventriculoencephalitis</a:t>
            </a:r>
            <a:r>
              <a:rPr lang="en-US" dirty="0"/>
              <a:t> (acute)</a:t>
            </a:r>
          </a:p>
        </p:txBody>
      </p:sp>
      <p:sp>
        <p:nvSpPr>
          <p:cNvPr id="4" name="Slide Number Placeholder 3">
            <a:extLst>
              <a:ext uri="{FF2B5EF4-FFF2-40B4-BE49-F238E27FC236}">
                <a16:creationId xmlns:a16="http://schemas.microsoft.com/office/drawing/2014/main" id="{1202A97B-16E0-68BD-A174-1A136C651DD8}"/>
              </a:ext>
            </a:extLst>
          </p:cNvPr>
          <p:cNvSpPr>
            <a:spLocks noGrp="1"/>
          </p:cNvSpPr>
          <p:nvPr>
            <p:ph type="sldNum" sz="quarter" idx="12"/>
          </p:nvPr>
        </p:nvSpPr>
        <p:spPr/>
        <p:txBody>
          <a:bodyPr/>
          <a:lstStyle/>
          <a:p>
            <a:fld id="{6E2D2B3B-882E-40F3-A32F-6DD516915044}" type="slidenum">
              <a:rPr lang="en-US" smtClean="0"/>
              <a:pPr/>
              <a:t>35</a:t>
            </a:fld>
            <a:endParaRPr lang="en-US"/>
          </a:p>
        </p:txBody>
      </p:sp>
    </p:spTree>
    <p:extLst>
      <p:ext uri="{BB962C8B-B14F-4D97-AF65-F5344CB8AC3E}">
        <p14:creationId xmlns:p14="http://schemas.microsoft.com/office/powerpoint/2010/main" val="25632653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3E01C-37E5-38E3-40ED-8C032CB1E68A}"/>
              </a:ext>
            </a:extLst>
          </p:cNvPr>
          <p:cNvSpPr>
            <a:spLocks noGrp="1"/>
          </p:cNvSpPr>
          <p:nvPr>
            <p:ph type="title"/>
          </p:nvPr>
        </p:nvSpPr>
        <p:spPr/>
        <p:txBody>
          <a:bodyPr/>
          <a:lstStyle/>
          <a:p>
            <a:pPr algn="ctr"/>
            <a:r>
              <a:rPr lang="en-US" sz="3600" dirty="0"/>
              <a:t>Treatment</a:t>
            </a:r>
          </a:p>
        </p:txBody>
      </p:sp>
      <p:sp>
        <p:nvSpPr>
          <p:cNvPr id="3" name="Content Placeholder 2">
            <a:extLst>
              <a:ext uri="{FF2B5EF4-FFF2-40B4-BE49-F238E27FC236}">
                <a16:creationId xmlns:a16="http://schemas.microsoft.com/office/drawing/2014/main" id="{50DE9708-86EA-915B-8976-BB945BF439A1}"/>
              </a:ext>
            </a:extLst>
          </p:cNvPr>
          <p:cNvSpPr>
            <a:spLocks noGrp="1"/>
          </p:cNvSpPr>
          <p:nvPr>
            <p:ph idx="1"/>
          </p:nvPr>
        </p:nvSpPr>
        <p:spPr/>
        <p:txBody>
          <a:bodyPr>
            <a:normAutofit fontScale="85000" lnSpcReduction="20000"/>
          </a:bodyPr>
          <a:lstStyle/>
          <a:p>
            <a:pPr algn="l"/>
            <a:r>
              <a:rPr lang="en-US" b="0" dirty="0">
                <a:effectLst/>
              </a:rPr>
              <a:t>Site-Threatening Lesions:</a:t>
            </a:r>
          </a:p>
          <a:p>
            <a:pPr lvl="1"/>
            <a:r>
              <a:rPr lang="en-US" b="0" i="0" dirty="0">
                <a:effectLst/>
              </a:rPr>
              <a:t>Ganciclovir 5 mg/kg IV q12h for 14–21 days, then 5 mg/kg IV daily</a:t>
            </a:r>
          </a:p>
          <a:p>
            <a:pPr lvl="1"/>
            <a:r>
              <a:rPr lang="en-US" b="0" i="0" dirty="0">
                <a:effectLst/>
              </a:rPr>
              <a:t>Ganciclovir 5 mg/kg IV q12h for 14–21 days, then valganciclovir 900 mg PO daily</a:t>
            </a:r>
          </a:p>
          <a:p>
            <a:pPr lvl="1"/>
            <a:r>
              <a:rPr lang="en-US" b="0" i="0" dirty="0">
                <a:effectLst/>
              </a:rPr>
              <a:t>Valganciclovir 900 mg PO q12h for 14–21 days, then 900 mg once daily</a:t>
            </a:r>
            <a:endParaRPr lang="en-US" b="0" i="1" dirty="0">
              <a:effectLst/>
            </a:endParaRPr>
          </a:p>
          <a:p>
            <a:pPr lvl="1"/>
            <a:r>
              <a:rPr lang="en-US" b="0" i="0" dirty="0">
                <a:effectLst/>
              </a:rPr>
              <a:t>+/- </a:t>
            </a:r>
            <a:r>
              <a:rPr lang="en-US" b="0" i="0" dirty="0" err="1">
                <a:effectLst/>
              </a:rPr>
              <a:t>Intravitreous</a:t>
            </a:r>
            <a:r>
              <a:rPr lang="en-US" b="0" i="0" dirty="0">
                <a:effectLst/>
              </a:rPr>
              <a:t> injections of ganciclovir or </a:t>
            </a:r>
            <a:r>
              <a:rPr lang="en-US" b="0" i="0" dirty="0" err="1">
                <a:effectLst/>
              </a:rPr>
              <a:t>foscarnet</a:t>
            </a:r>
            <a:r>
              <a:rPr lang="en-US" b="0" i="0" dirty="0">
                <a:effectLst/>
              </a:rPr>
              <a:t> repeat weekly until lesion inactivity is achieved</a:t>
            </a:r>
          </a:p>
          <a:p>
            <a:r>
              <a:rPr lang="en-US" dirty="0"/>
              <a:t>Peripheral Lesions:</a:t>
            </a:r>
          </a:p>
          <a:p>
            <a:pPr lvl="1"/>
            <a:r>
              <a:rPr lang="en-US" dirty="0"/>
              <a:t>Valganciclovir 900 mg PO q12h for 14–21 days, then 900 mg once daily for 3–6 months</a:t>
            </a:r>
            <a:endParaRPr lang="en-US" b="0" i="0" dirty="0">
              <a:effectLst/>
            </a:endParaRPr>
          </a:p>
        </p:txBody>
      </p:sp>
      <p:sp>
        <p:nvSpPr>
          <p:cNvPr id="4" name="Slide Number Placeholder 3">
            <a:extLst>
              <a:ext uri="{FF2B5EF4-FFF2-40B4-BE49-F238E27FC236}">
                <a16:creationId xmlns:a16="http://schemas.microsoft.com/office/drawing/2014/main" id="{F1D1F3FC-3DD9-43C9-D727-58570379864C}"/>
              </a:ext>
            </a:extLst>
          </p:cNvPr>
          <p:cNvSpPr>
            <a:spLocks noGrp="1"/>
          </p:cNvSpPr>
          <p:nvPr>
            <p:ph type="sldNum" sz="quarter" idx="12"/>
          </p:nvPr>
        </p:nvSpPr>
        <p:spPr/>
        <p:txBody>
          <a:bodyPr/>
          <a:lstStyle/>
          <a:p>
            <a:fld id="{6E2D2B3B-882E-40F3-A32F-6DD516915044}" type="slidenum">
              <a:rPr lang="en-US" smtClean="0"/>
              <a:pPr/>
              <a:t>36</a:t>
            </a:fld>
            <a:endParaRPr lang="en-US"/>
          </a:p>
        </p:txBody>
      </p:sp>
      <p:sp>
        <p:nvSpPr>
          <p:cNvPr id="5" name="TextBox 4">
            <a:extLst>
              <a:ext uri="{FF2B5EF4-FFF2-40B4-BE49-F238E27FC236}">
                <a16:creationId xmlns:a16="http://schemas.microsoft.com/office/drawing/2014/main" id="{FA952DC3-BC7A-5F44-BF77-7C79AC01FF35}"/>
              </a:ext>
            </a:extLst>
          </p:cNvPr>
          <p:cNvSpPr txBox="1"/>
          <p:nvPr/>
        </p:nvSpPr>
        <p:spPr>
          <a:xfrm>
            <a:off x="2286000" y="4829799"/>
            <a:ext cx="5070619"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Guidelines for the Prevention and Treatment of Opportunistic Infections in Adults and Adolescents with HIV</a:t>
            </a:r>
          </a:p>
        </p:txBody>
      </p:sp>
    </p:spTree>
    <p:extLst>
      <p:ext uri="{BB962C8B-B14F-4D97-AF65-F5344CB8AC3E}">
        <p14:creationId xmlns:p14="http://schemas.microsoft.com/office/powerpoint/2010/main" val="37271475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A4F9-638F-E654-B83F-233D195DEFEA}"/>
              </a:ext>
            </a:extLst>
          </p:cNvPr>
          <p:cNvSpPr>
            <a:spLocks noGrp="1"/>
          </p:cNvSpPr>
          <p:nvPr>
            <p:ph type="title"/>
          </p:nvPr>
        </p:nvSpPr>
        <p:spPr/>
        <p:txBody>
          <a:bodyPr/>
          <a:lstStyle/>
          <a:p>
            <a:pPr algn="ctr"/>
            <a:r>
              <a:rPr lang="en-US" sz="3600" dirty="0"/>
              <a:t>Maintenance and Follow-up</a:t>
            </a:r>
          </a:p>
        </p:txBody>
      </p:sp>
      <p:sp>
        <p:nvSpPr>
          <p:cNvPr id="3" name="Content Placeholder 2">
            <a:extLst>
              <a:ext uri="{FF2B5EF4-FFF2-40B4-BE49-F238E27FC236}">
                <a16:creationId xmlns:a16="http://schemas.microsoft.com/office/drawing/2014/main" id="{74434338-5117-E536-82A5-AF105E9330E6}"/>
              </a:ext>
            </a:extLst>
          </p:cNvPr>
          <p:cNvSpPr>
            <a:spLocks noGrp="1"/>
          </p:cNvSpPr>
          <p:nvPr>
            <p:ph idx="1"/>
          </p:nvPr>
        </p:nvSpPr>
        <p:spPr/>
        <p:txBody>
          <a:bodyPr>
            <a:normAutofit fontScale="92500" lnSpcReduction="20000"/>
          </a:bodyPr>
          <a:lstStyle/>
          <a:p>
            <a:r>
              <a:rPr lang="en-US" dirty="0"/>
              <a:t>Treatment with valganciclovir is continued until:</a:t>
            </a:r>
          </a:p>
          <a:p>
            <a:pPr lvl="1"/>
            <a:r>
              <a:rPr lang="en-US" dirty="0"/>
              <a:t>Treatment for a minimum of 3-6 months</a:t>
            </a:r>
          </a:p>
          <a:p>
            <a:pPr lvl="1"/>
            <a:r>
              <a:rPr lang="en-US" dirty="0"/>
              <a:t>All retinal lesions inactive and cleared by an ophthalmologist</a:t>
            </a:r>
          </a:p>
          <a:p>
            <a:pPr lvl="1"/>
            <a:r>
              <a:rPr lang="en-US" dirty="0"/>
              <a:t>Until CD4 count &gt;100 for 3–6 months in response to ART</a:t>
            </a:r>
          </a:p>
          <a:p>
            <a:pPr lvl="1"/>
            <a:endParaRPr lang="en-US" sz="900" dirty="0"/>
          </a:p>
          <a:p>
            <a:r>
              <a:rPr lang="en-US" dirty="0"/>
              <a:t>Routine ophthalmologic follow-up is recommended after stopping chronic maintenance therapy for early detection of relapse and then periodically</a:t>
            </a:r>
          </a:p>
          <a:p>
            <a:endParaRPr lang="en-US" sz="900" dirty="0"/>
          </a:p>
          <a:p>
            <a:r>
              <a:rPr lang="en-US" dirty="0"/>
              <a:t>All PWH with CD4&lt;50 should have biannual screening eye examinations for CMV retinitis</a:t>
            </a:r>
          </a:p>
        </p:txBody>
      </p:sp>
      <p:sp>
        <p:nvSpPr>
          <p:cNvPr id="4" name="Slide Number Placeholder 3">
            <a:extLst>
              <a:ext uri="{FF2B5EF4-FFF2-40B4-BE49-F238E27FC236}">
                <a16:creationId xmlns:a16="http://schemas.microsoft.com/office/drawing/2014/main" id="{CAC79298-33DA-BC8A-A9A4-95D0A4CCA08F}"/>
              </a:ext>
            </a:extLst>
          </p:cNvPr>
          <p:cNvSpPr>
            <a:spLocks noGrp="1"/>
          </p:cNvSpPr>
          <p:nvPr>
            <p:ph type="sldNum" sz="quarter" idx="12"/>
          </p:nvPr>
        </p:nvSpPr>
        <p:spPr/>
        <p:txBody>
          <a:bodyPr/>
          <a:lstStyle/>
          <a:p>
            <a:fld id="{6E2D2B3B-882E-40F3-A32F-6DD516915044}" type="slidenum">
              <a:rPr lang="en-US" smtClean="0"/>
              <a:pPr/>
              <a:t>37</a:t>
            </a:fld>
            <a:endParaRPr lang="en-US"/>
          </a:p>
        </p:txBody>
      </p:sp>
    </p:spTree>
    <p:extLst>
      <p:ext uri="{BB962C8B-B14F-4D97-AF65-F5344CB8AC3E}">
        <p14:creationId xmlns:p14="http://schemas.microsoft.com/office/powerpoint/2010/main" val="70986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96423-14B1-7375-833F-F90940E0C494}"/>
              </a:ext>
            </a:extLst>
          </p:cNvPr>
          <p:cNvSpPr>
            <a:spLocks noGrp="1"/>
          </p:cNvSpPr>
          <p:nvPr>
            <p:ph type="title"/>
          </p:nvPr>
        </p:nvSpPr>
        <p:spPr/>
        <p:txBody>
          <a:bodyPr/>
          <a:lstStyle/>
          <a:p>
            <a:r>
              <a:rPr lang="en-US" sz="3600" dirty="0"/>
              <a:t>Case 4: History of Present Illness</a:t>
            </a:r>
          </a:p>
        </p:txBody>
      </p:sp>
      <p:sp>
        <p:nvSpPr>
          <p:cNvPr id="3" name="Content Placeholder 2">
            <a:extLst>
              <a:ext uri="{FF2B5EF4-FFF2-40B4-BE49-F238E27FC236}">
                <a16:creationId xmlns:a16="http://schemas.microsoft.com/office/drawing/2014/main" id="{88910851-0E59-AA4D-076A-A28ECBCEBADD}"/>
              </a:ext>
            </a:extLst>
          </p:cNvPr>
          <p:cNvSpPr>
            <a:spLocks noGrp="1"/>
          </p:cNvSpPr>
          <p:nvPr>
            <p:ph idx="1"/>
          </p:nvPr>
        </p:nvSpPr>
        <p:spPr/>
        <p:txBody>
          <a:bodyPr/>
          <a:lstStyle/>
          <a:p>
            <a:r>
              <a:rPr lang="en-US" dirty="0"/>
              <a:t>34-year-old man with a history of HIV diagnosed in ~2009 (CD4: 81 and HIV VL: 24 copies 12 months ago on </a:t>
            </a:r>
            <a:r>
              <a:rPr lang="en-US" dirty="0" err="1"/>
              <a:t>Triumeq</a:t>
            </a:r>
            <a:r>
              <a:rPr lang="en-US" baseline="30000" dirty="0"/>
              <a:t>®</a:t>
            </a:r>
            <a:r>
              <a:rPr lang="en-US" dirty="0"/>
              <a:t>*) who comes to clinic to re-establish care.</a:t>
            </a:r>
          </a:p>
          <a:p>
            <a:r>
              <a:rPr lang="en-US" dirty="0"/>
              <a:t>Off all medications including ART for the past 12 months.</a:t>
            </a:r>
          </a:p>
          <a:p>
            <a:r>
              <a:rPr lang="en-US" dirty="0"/>
              <a:t>Patient developed skin lesions on the right wrist about 2 weeks prior to presentation. The lesion is painless, round, raised, and slowly growing. Mild bleeding when he picks at the lesion, but no other noted drainage.</a:t>
            </a:r>
          </a:p>
        </p:txBody>
      </p:sp>
      <p:sp>
        <p:nvSpPr>
          <p:cNvPr id="4" name="Slide Number Placeholder 3">
            <a:extLst>
              <a:ext uri="{FF2B5EF4-FFF2-40B4-BE49-F238E27FC236}">
                <a16:creationId xmlns:a16="http://schemas.microsoft.com/office/drawing/2014/main" id="{F2DD58CA-02DE-A533-CE7E-8F4DB86964F1}"/>
              </a:ext>
            </a:extLst>
          </p:cNvPr>
          <p:cNvSpPr>
            <a:spLocks noGrp="1"/>
          </p:cNvSpPr>
          <p:nvPr>
            <p:ph type="sldNum" sz="quarter" idx="12"/>
          </p:nvPr>
        </p:nvSpPr>
        <p:spPr/>
        <p:txBody>
          <a:bodyPr/>
          <a:lstStyle/>
          <a:p>
            <a:fld id="{6E2D2B3B-882E-40F3-A32F-6DD516915044}" type="slidenum">
              <a:rPr lang="en-US" smtClean="0"/>
              <a:pPr/>
              <a:t>38</a:t>
            </a:fld>
            <a:endParaRPr lang="en-US"/>
          </a:p>
        </p:txBody>
      </p:sp>
      <p:sp>
        <p:nvSpPr>
          <p:cNvPr id="5" name="TextBox 4">
            <a:extLst>
              <a:ext uri="{FF2B5EF4-FFF2-40B4-BE49-F238E27FC236}">
                <a16:creationId xmlns:a16="http://schemas.microsoft.com/office/drawing/2014/main" id="{427B62FE-4F38-D6A8-8280-2EE5001D5FD7}"/>
              </a:ext>
            </a:extLst>
          </p:cNvPr>
          <p:cNvSpPr txBox="1"/>
          <p:nvPr/>
        </p:nvSpPr>
        <p:spPr>
          <a:xfrm>
            <a:off x="2133600" y="4729412"/>
            <a:ext cx="4572000" cy="307777"/>
          </a:xfrm>
          <a:prstGeom prst="rect">
            <a:avLst/>
          </a:prstGeom>
          <a:noFill/>
        </p:spPr>
        <p:txBody>
          <a:bodyPr wrap="square" rtlCol="0">
            <a:spAutoFit/>
          </a:bodyPr>
          <a:lstStyle/>
          <a:p>
            <a:pPr algn="ctr"/>
            <a:r>
              <a:rPr lang="en-US" sz="1400" dirty="0">
                <a:solidFill>
                  <a:schemeClr val="bg1"/>
                </a:solidFill>
              </a:rPr>
              <a:t>*</a:t>
            </a:r>
            <a:r>
              <a:rPr lang="en-US" sz="1400" dirty="0" err="1">
                <a:solidFill>
                  <a:schemeClr val="bg1"/>
                </a:solidFill>
              </a:rPr>
              <a:t>Triumeq</a:t>
            </a:r>
            <a:r>
              <a:rPr lang="en-US" sz="1400" dirty="0">
                <a:solidFill>
                  <a:schemeClr val="bg1"/>
                </a:solidFill>
              </a:rPr>
              <a:t>®; abacavir/lamivudine/dolutegravir</a:t>
            </a:r>
          </a:p>
        </p:txBody>
      </p:sp>
    </p:spTree>
    <p:extLst>
      <p:ext uri="{BB962C8B-B14F-4D97-AF65-F5344CB8AC3E}">
        <p14:creationId xmlns:p14="http://schemas.microsoft.com/office/powerpoint/2010/main" val="20658381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F383A-4D58-31D5-454D-E4DEB61D7816}"/>
              </a:ext>
            </a:extLst>
          </p:cNvPr>
          <p:cNvSpPr>
            <a:spLocks noGrp="1"/>
          </p:cNvSpPr>
          <p:nvPr>
            <p:ph type="title"/>
          </p:nvPr>
        </p:nvSpPr>
        <p:spPr/>
        <p:txBody>
          <a:bodyPr/>
          <a:lstStyle/>
          <a:p>
            <a:pPr algn="ctr"/>
            <a:r>
              <a:rPr lang="en-US" sz="3600" dirty="0"/>
              <a:t>Case 4: Physical Exam</a:t>
            </a:r>
          </a:p>
        </p:txBody>
      </p:sp>
      <p:sp>
        <p:nvSpPr>
          <p:cNvPr id="3" name="Content Placeholder 2">
            <a:extLst>
              <a:ext uri="{FF2B5EF4-FFF2-40B4-BE49-F238E27FC236}">
                <a16:creationId xmlns:a16="http://schemas.microsoft.com/office/drawing/2014/main" id="{CDE1D5E3-41ED-15CB-7154-5898D5C04828}"/>
              </a:ext>
            </a:extLst>
          </p:cNvPr>
          <p:cNvSpPr>
            <a:spLocks noGrp="1"/>
          </p:cNvSpPr>
          <p:nvPr>
            <p:ph sz="half" idx="1"/>
          </p:nvPr>
        </p:nvSpPr>
        <p:spPr>
          <a:xfrm>
            <a:off x="457200" y="1152144"/>
            <a:ext cx="4191000" cy="3323480"/>
          </a:xfrm>
        </p:spPr>
        <p:txBody>
          <a:bodyPr/>
          <a:lstStyle/>
          <a:p>
            <a:r>
              <a:rPr lang="en-US" dirty="0">
                <a:latin typeface="Arial" panose="020B0604020202020204" pitchFamily="34" charset="0"/>
              </a:rPr>
              <a:t>BP 132/94</a:t>
            </a:r>
          </a:p>
          <a:p>
            <a:r>
              <a:rPr lang="en-US" dirty="0">
                <a:latin typeface="Arial" panose="020B0604020202020204" pitchFamily="34" charset="0"/>
              </a:rPr>
              <a:t>Pulse 98</a:t>
            </a:r>
          </a:p>
          <a:p>
            <a:r>
              <a:rPr lang="en-US" dirty="0">
                <a:latin typeface="Arial" panose="020B0604020202020204" pitchFamily="34" charset="0"/>
              </a:rPr>
              <a:t>Temp 36.6 °C</a:t>
            </a:r>
          </a:p>
          <a:p>
            <a:r>
              <a:rPr lang="en-US" dirty="0">
                <a:latin typeface="Arial" panose="020B0604020202020204" pitchFamily="34" charset="0"/>
              </a:rPr>
              <a:t>RR 18</a:t>
            </a:r>
          </a:p>
          <a:p>
            <a:r>
              <a:rPr lang="en-US" dirty="0">
                <a:latin typeface="Arial" panose="020B0604020202020204" pitchFamily="34" charset="0"/>
              </a:rPr>
              <a:t>SpO2 99% on room air</a:t>
            </a:r>
            <a:endParaRPr lang="en-US" altLang="en-US" dirty="0"/>
          </a:p>
        </p:txBody>
      </p:sp>
      <p:sp>
        <p:nvSpPr>
          <p:cNvPr id="5" name="Slide Number Placeholder 4">
            <a:extLst>
              <a:ext uri="{FF2B5EF4-FFF2-40B4-BE49-F238E27FC236}">
                <a16:creationId xmlns:a16="http://schemas.microsoft.com/office/drawing/2014/main" id="{ABB64551-894B-0487-E9EB-2AC4D10A9693}"/>
              </a:ext>
            </a:extLst>
          </p:cNvPr>
          <p:cNvSpPr>
            <a:spLocks noGrp="1"/>
          </p:cNvSpPr>
          <p:nvPr>
            <p:ph type="sldNum" sz="quarter" idx="12"/>
          </p:nvPr>
        </p:nvSpPr>
        <p:spPr/>
        <p:txBody>
          <a:bodyPr/>
          <a:lstStyle/>
          <a:p>
            <a:fld id="{6E2D2B3B-882E-40F3-A32F-6DD516915044}" type="slidenum">
              <a:rPr lang="en-US" smtClean="0"/>
              <a:pPr/>
              <a:t>39</a:t>
            </a:fld>
            <a:endParaRPr lang="en-US"/>
          </a:p>
        </p:txBody>
      </p:sp>
      <p:pic>
        <p:nvPicPr>
          <p:cNvPr id="6" name="Content Placeholder 2">
            <a:extLst>
              <a:ext uri="{FF2B5EF4-FFF2-40B4-BE49-F238E27FC236}">
                <a16:creationId xmlns:a16="http://schemas.microsoft.com/office/drawing/2014/main" id="{F1C75BB1-5150-2A4C-B53A-30BD2563799F}"/>
              </a:ext>
            </a:extLst>
          </p:cNvPr>
          <p:cNvPicPr>
            <a:picLocks noGrp="1" noChangeAspect="1"/>
          </p:cNvPicPr>
          <p:nvPr>
            <p:ph sz="half" idx="2"/>
          </p:nvPr>
        </p:nvPicPr>
        <p:blipFill>
          <a:blip r:embed="rId2"/>
          <a:stretch>
            <a:fillRect/>
          </a:stretch>
        </p:blipFill>
        <p:spPr>
          <a:xfrm>
            <a:off x="5105400" y="1044284"/>
            <a:ext cx="2667000" cy="3539121"/>
          </a:xfrm>
          <a:prstGeom prst="rect">
            <a:avLst/>
          </a:prstGeom>
        </p:spPr>
      </p:pic>
      <p:sp>
        <p:nvSpPr>
          <p:cNvPr id="7" name="TextBox 6">
            <a:extLst>
              <a:ext uri="{FF2B5EF4-FFF2-40B4-BE49-F238E27FC236}">
                <a16:creationId xmlns:a16="http://schemas.microsoft.com/office/drawing/2014/main" id="{2CF503C4-9787-A83F-3502-2FEA60AECC19}"/>
              </a:ext>
            </a:extLst>
          </p:cNvPr>
          <p:cNvSpPr txBox="1"/>
          <p:nvPr/>
        </p:nvSpPr>
        <p:spPr>
          <a:xfrm>
            <a:off x="55626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24221519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8ED0A-DB30-C93F-A9AD-F61F609C7175}"/>
              </a:ext>
            </a:extLst>
          </p:cNvPr>
          <p:cNvSpPr>
            <a:spLocks noGrp="1"/>
          </p:cNvSpPr>
          <p:nvPr>
            <p:ph type="title"/>
          </p:nvPr>
        </p:nvSpPr>
        <p:spPr/>
        <p:txBody>
          <a:bodyPr/>
          <a:lstStyle/>
          <a:p>
            <a:pPr algn="ctr"/>
            <a:r>
              <a:rPr lang="en-US" dirty="0"/>
              <a:t>Unconscious Bias Disclosure</a:t>
            </a:r>
          </a:p>
        </p:txBody>
      </p:sp>
      <p:sp>
        <p:nvSpPr>
          <p:cNvPr id="3" name="Content Placeholder 2">
            <a:extLst>
              <a:ext uri="{FF2B5EF4-FFF2-40B4-BE49-F238E27FC236}">
                <a16:creationId xmlns:a16="http://schemas.microsoft.com/office/drawing/2014/main" id="{3FF913B5-B8AA-4FF0-7E4F-A2DCC2A52012}"/>
              </a:ext>
            </a:extLst>
          </p:cNvPr>
          <p:cNvSpPr>
            <a:spLocks noGrp="1"/>
          </p:cNvSpPr>
          <p:nvPr>
            <p:ph idx="1"/>
          </p:nvPr>
        </p:nvSpPr>
        <p:spPr/>
        <p:txBody>
          <a:bodyPr>
            <a:normAutofit fontScale="92500"/>
          </a:bodyPr>
          <a:lstStyle/>
          <a:p>
            <a:r>
              <a:rPr lang="en-US" dirty="0"/>
              <a:t>SCAETC recognizes that language is constantly evolving, and while we make every effort to avoid bias and stigmatizing terms, we acknowledge that unintentional lapses may occur in our presentations.</a:t>
            </a:r>
          </a:p>
          <a:p>
            <a:r>
              <a:rPr lang="en-US" dirty="0"/>
              <a:t>We value your feedback and encourage you to share any concerns related to language, images, or concepts that may be offensive or stigmatizing. </a:t>
            </a:r>
          </a:p>
          <a:p>
            <a:r>
              <a:rPr lang="en-US" dirty="0"/>
              <a:t>Your input will help us refine and improve our presentations, ensuring they remain inclusive and respectful to participants.</a:t>
            </a:r>
          </a:p>
        </p:txBody>
      </p:sp>
      <p:sp>
        <p:nvSpPr>
          <p:cNvPr id="4" name="Slide Number Placeholder 3">
            <a:extLst>
              <a:ext uri="{FF2B5EF4-FFF2-40B4-BE49-F238E27FC236}">
                <a16:creationId xmlns:a16="http://schemas.microsoft.com/office/drawing/2014/main" id="{782116D6-C495-FFD8-35E8-5FAE826C226A}"/>
              </a:ext>
            </a:extLst>
          </p:cNvPr>
          <p:cNvSpPr>
            <a:spLocks noGrp="1"/>
          </p:cNvSpPr>
          <p:nvPr>
            <p:ph type="sldNum" sz="quarter" idx="12"/>
          </p:nvPr>
        </p:nvSpPr>
        <p:spPr/>
        <p:txBody>
          <a:bodyPr/>
          <a:lstStyle/>
          <a:p>
            <a:fld id="{6E2D2B3B-882E-40F3-A32F-6DD516915044}" type="slidenum">
              <a:rPr lang="en-US" smtClean="0"/>
              <a:pPr/>
              <a:t>4</a:t>
            </a:fld>
            <a:endParaRPr lang="en-US"/>
          </a:p>
        </p:txBody>
      </p:sp>
    </p:spTree>
    <p:extLst>
      <p:ext uri="{BB962C8B-B14F-4D97-AF65-F5344CB8AC3E}">
        <p14:creationId xmlns:p14="http://schemas.microsoft.com/office/powerpoint/2010/main" val="12329200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F1F18-2470-BA3E-00C6-44E62144B775}"/>
              </a:ext>
            </a:extLst>
          </p:cNvPr>
          <p:cNvSpPr>
            <a:spLocks noGrp="1"/>
          </p:cNvSpPr>
          <p:nvPr>
            <p:ph type="title"/>
          </p:nvPr>
        </p:nvSpPr>
        <p:spPr/>
        <p:txBody>
          <a:bodyPr/>
          <a:lstStyle/>
          <a:p>
            <a:pPr algn="ctr"/>
            <a:r>
              <a:rPr lang="en-US" sz="3600" dirty="0"/>
              <a:t>Case 4: Labs and Imaging</a:t>
            </a:r>
          </a:p>
        </p:txBody>
      </p:sp>
      <p:sp>
        <p:nvSpPr>
          <p:cNvPr id="3" name="Content Placeholder 2">
            <a:extLst>
              <a:ext uri="{FF2B5EF4-FFF2-40B4-BE49-F238E27FC236}">
                <a16:creationId xmlns:a16="http://schemas.microsoft.com/office/drawing/2014/main" id="{1AA63A45-DB00-13A8-7313-E7664944A821}"/>
              </a:ext>
            </a:extLst>
          </p:cNvPr>
          <p:cNvSpPr>
            <a:spLocks noGrp="1"/>
          </p:cNvSpPr>
          <p:nvPr>
            <p:ph sz="half" idx="1"/>
          </p:nvPr>
        </p:nvSpPr>
        <p:spPr>
          <a:xfrm>
            <a:off x="457200" y="1152144"/>
            <a:ext cx="3657600" cy="3577268"/>
          </a:xfrm>
        </p:spPr>
        <p:txBody>
          <a:bodyPr>
            <a:normAutofit fontScale="77500" lnSpcReduction="20000"/>
          </a:bodyPr>
          <a:lstStyle/>
          <a:p>
            <a:r>
              <a:rPr lang="en-US" dirty="0"/>
              <a:t>AST: </a:t>
            </a:r>
            <a:r>
              <a:rPr lang="en-US" dirty="0">
                <a:solidFill>
                  <a:srgbClr val="C00000"/>
                </a:solidFill>
              </a:rPr>
              <a:t>78</a:t>
            </a:r>
          </a:p>
          <a:p>
            <a:r>
              <a:rPr lang="en-US" dirty="0"/>
              <a:t>ALT: </a:t>
            </a:r>
            <a:r>
              <a:rPr lang="en-US" dirty="0">
                <a:solidFill>
                  <a:srgbClr val="C00000"/>
                </a:solidFill>
              </a:rPr>
              <a:t>78</a:t>
            </a:r>
          </a:p>
          <a:p>
            <a:r>
              <a:rPr lang="en-US" dirty="0" err="1"/>
              <a:t>Alk</a:t>
            </a:r>
            <a:r>
              <a:rPr lang="en-US" dirty="0"/>
              <a:t> Phos: 93</a:t>
            </a:r>
          </a:p>
          <a:p>
            <a:r>
              <a:rPr lang="en-US" dirty="0"/>
              <a:t>HIV VL: 584,000</a:t>
            </a:r>
          </a:p>
          <a:p>
            <a:r>
              <a:rPr lang="en-US" dirty="0"/>
              <a:t>CD4 Count: 11</a:t>
            </a:r>
          </a:p>
          <a:p>
            <a:r>
              <a:rPr lang="en-US" dirty="0"/>
              <a:t>CT Abdomen: Two new hepatic hypodensities with peripheral enhancement as well as numerous splenic hypodensities</a:t>
            </a:r>
          </a:p>
        </p:txBody>
      </p:sp>
      <p:sp>
        <p:nvSpPr>
          <p:cNvPr id="5" name="Slide Number Placeholder 4">
            <a:extLst>
              <a:ext uri="{FF2B5EF4-FFF2-40B4-BE49-F238E27FC236}">
                <a16:creationId xmlns:a16="http://schemas.microsoft.com/office/drawing/2014/main" id="{2EC1CB1A-1C3B-98B0-636C-69BDCBEC563C}"/>
              </a:ext>
            </a:extLst>
          </p:cNvPr>
          <p:cNvSpPr>
            <a:spLocks noGrp="1"/>
          </p:cNvSpPr>
          <p:nvPr>
            <p:ph type="sldNum" sz="quarter" idx="12"/>
          </p:nvPr>
        </p:nvSpPr>
        <p:spPr/>
        <p:txBody>
          <a:bodyPr/>
          <a:lstStyle/>
          <a:p>
            <a:fld id="{6E2D2B3B-882E-40F3-A32F-6DD516915044}" type="slidenum">
              <a:rPr lang="en-US" smtClean="0"/>
              <a:pPr/>
              <a:t>40</a:t>
            </a:fld>
            <a:endParaRPr lang="en-US"/>
          </a:p>
        </p:txBody>
      </p:sp>
      <p:pic>
        <p:nvPicPr>
          <p:cNvPr id="6" name="Content Placeholder 5">
            <a:extLst>
              <a:ext uri="{FF2B5EF4-FFF2-40B4-BE49-F238E27FC236}">
                <a16:creationId xmlns:a16="http://schemas.microsoft.com/office/drawing/2014/main" id="{CCC183A8-D506-134E-BCB8-DDE7F8886FA7}"/>
              </a:ext>
            </a:extLst>
          </p:cNvPr>
          <p:cNvPicPr>
            <a:picLocks noGrp="1" noChangeAspect="1"/>
          </p:cNvPicPr>
          <p:nvPr>
            <p:ph sz="half" idx="2"/>
          </p:nvPr>
        </p:nvPicPr>
        <p:blipFill>
          <a:blip r:embed="rId2"/>
          <a:stretch>
            <a:fillRect/>
          </a:stretch>
        </p:blipFill>
        <p:spPr>
          <a:xfrm>
            <a:off x="4419600" y="1161902"/>
            <a:ext cx="4038600" cy="3303883"/>
          </a:xfrm>
          <a:prstGeom prst="rect">
            <a:avLst/>
          </a:prstGeom>
        </p:spPr>
      </p:pic>
      <p:sp>
        <p:nvSpPr>
          <p:cNvPr id="7" name="TextBox 6">
            <a:extLst>
              <a:ext uri="{FF2B5EF4-FFF2-40B4-BE49-F238E27FC236}">
                <a16:creationId xmlns:a16="http://schemas.microsoft.com/office/drawing/2014/main" id="{2CF503C4-9787-A83F-3502-2FEA60AECC19}"/>
              </a:ext>
            </a:extLst>
          </p:cNvPr>
          <p:cNvSpPr txBox="1"/>
          <p:nvPr/>
        </p:nvSpPr>
        <p:spPr>
          <a:xfrm>
            <a:off x="56388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18361181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0A6B3-4F8F-7D25-31D9-AA63AC451475}"/>
              </a:ext>
            </a:extLst>
          </p:cNvPr>
          <p:cNvSpPr>
            <a:spLocks noGrp="1"/>
          </p:cNvSpPr>
          <p:nvPr>
            <p:ph type="title"/>
          </p:nvPr>
        </p:nvSpPr>
        <p:spPr>
          <a:xfrm>
            <a:off x="457201" y="205979"/>
            <a:ext cx="3886200" cy="857250"/>
          </a:xfrm>
        </p:spPr>
        <p:txBody>
          <a:bodyPr/>
          <a:lstStyle/>
          <a:p>
            <a:r>
              <a:rPr lang="en-US" sz="3600" dirty="0"/>
              <a:t>Case 4: Diagnosis</a:t>
            </a:r>
          </a:p>
        </p:txBody>
      </p:sp>
      <p:sp>
        <p:nvSpPr>
          <p:cNvPr id="3" name="Content Placeholder 2">
            <a:extLst>
              <a:ext uri="{FF2B5EF4-FFF2-40B4-BE49-F238E27FC236}">
                <a16:creationId xmlns:a16="http://schemas.microsoft.com/office/drawing/2014/main" id="{0F26DA96-1C27-198F-21FE-EE14FB502B48}"/>
              </a:ext>
            </a:extLst>
          </p:cNvPr>
          <p:cNvSpPr>
            <a:spLocks noGrp="1"/>
          </p:cNvSpPr>
          <p:nvPr>
            <p:ph sz="half" idx="1"/>
          </p:nvPr>
        </p:nvSpPr>
        <p:spPr/>
        <p:txBody>
          <a:bodyPr/>
          <a:lstStyle/>
          <a:p>
            <a:endParaRPr lang="en-US" dirty="0"/>
          </a:p>
          <a:p>
            <a:r>
              <a:rPr lang="en-US" dirty="0"/>
              <a:t>Bartonella DNA PCR on blood and tissue was positive</a:t>
            </a:r>
          </a:p>
        </p:txBody>
      </p:sp>
      <p:sp>
        <p:nvSpPr>
          <p:cNvPr id="5" name="Slide Number Placeholder 4">
            <a:extLst>
              <a:ext uri="{FF2B5EF4-FFF2-40B4-BE49-F238E27FC236}">
                <a16:creationId xmlns:a16="http://schemas.microsoft.com/office/drawing/2014/main" id="{076F2BEC-B88B-1F93-FFA8-7A946557BFD6}"/>
              </a:ext>
            </a:extLst>
          </p:cNvPr>
          <p:cNvSpPr>
            <a:spLocks noGrp="1"/>
          </p:cNvSpPr>
          <p:nvPr>
            <p:ph type="sldNum" sz="quarter" idx="12"/>
          </p:nvPr>
        </p:nvSpPr>
        <p:spPr/>
        <p:txBody>
          <a:bodyPr/>
          <a:lstStyle/>
          <a:p>
            <a:fld id="{6E2D2B3B-882E-40F3-A32F-6DD516915044}" type="slidenum">
              <a:rPr lang="en-US" smtClean="0"/>
              <a:pPr/>
              <a:t>41</a:t>
            </a:fld>
            <a:endParaRPr lang="en-US"/>
          </a:p>
        </p:txBody>
      </p:sp>
      <p:pic>
        <p:nvPicPr>
          <p:cNvPr id="6" name="Picture 5">
            <a:extLst>
              <a:ext uri="{FF2B5EF4-FFF2-40B4-BE49-F238E27FC236}">
                <a16:creationId xmlns:a16="http://schemas.microsoft.com/office/drawing/2014/main" id="{1D270C85-BF15-B94B-8E6A-031F6804E7A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3399" y="895350"/>
            <a:ext cx="2384636" cy="1695741"/>
          </a:xfrm>
          <a:prstGeom prst="rect">
            <a:avLst/>
          </a:prstGeom>
        </p:spPr>
      </p:pic>
      <p:pic>
        <p:nvPicPr>
          <p:cNvPr id="7" name="Picture 6">
            <a:extLst>
              <a:ext uri="{FF2B5EF4-FFF2-40B4-BE49-F238E27FC236}">
                <a16:creationId xmlns:a16="http://schemas.microsoft.com/office/drawing/2014/main" id="{09BF2797-29B4-994D-A5B5-D960802126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647950"/>
            <a:ext cx="2384635" cy="1695741"/>
          </a:xfrm>
          <a:prstGeom prst="rect">
            <a:avLst/>
          </a:prstGeom>
        </p:spPr>
      </p:pic>
      <p:pic>
        <p:nvPicPr>
          <p:cNvPr id="8" name="Picture 7">
            <a:extLst>
              <a:ext uri="{FF2B5EF4-FFF2-40B4-BE49-F238E27FC236}">
                <a16:creationId xmlns:a16="http://schemas.microsoft.com/office/drawing/2014/main" id="{8EF08FEC-ECBD-4741-8ED4-F5050096F5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81800" y="1706653"/>
            <a:ext cx="2298628" cy="1634579"/>
          </a:xfrm>
          <a:prstGeom prst="rect">
            <a:avLst/>
          </a:prstGeom>
        </p:spPr>
      </p:pic>
      <p:sp>
        <p:nvSpPr>
          <p:cNvPr id="9" name="TextBox 8">
            <a:extLst>
              <a:ext uri="{FF2B5EF4-FFF2-40B4-BE49-F238E27FC236}">
                <a16:creationId xmlns:a16="http://schemas.microsoft.com/office/drawing/2014/main" id="{2CF503C4-9787-A83F-3502-2FEA60AECC19}"/>
              </a:ext>
            </a:extLst>
          </p:cNvPr>
          <p:cNvSpPr txBox="1"/>
          <p:nvPr/>
        </p:nvSpPr>
        <p:spPr>
          <a:xfrm>
            <a:off x="57912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39625025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4E0E6-CD88-68CC-22B8-1E6C6DD64966}"/>
              </a:ext>
            </a:extLst>
          </p:cNvPr>
          <p:cNvSpPr>
            <a:spLocks noGrp="1"/>
          </p:cNvSpPr>
          <p:nvPr>
            <p:ph type="title"/>
          </p:nvPr>
        </p:nvSpPr>
        <p:spPr>
          <a:xfrm>
            <a:off x="381000" y="22514"/>
            <a:ext cx="8315569" cy="857250"/>
          </a:xfrm>
        </p:spPr>
        <p:txBody>
          <a:bodyPr/>
          <a:lstStyle/>
          <a:p>
            <a:pPr algn="ctr"/>
            <a:r>
              <a:rPr lang="en-US" sz="3600" i="1" dirty="0"/>
              <a:t>Bartonella spp.</a:t>
            </a:r>
          </a:p>
        </p:txBody>
      </p:sp>
      <p:sp>
        <p:nvSpPr>
          <p:cNvPr id="3" name="Content Placeholder 2">
            <a:extLst>
              <a:ext uri="{FF2B5EF4-FFF2-40B4-BE49-F238E27FC236}">
                <a16:creationId xmlns:a16="http://schemas.microsoft.com/office/drawing/2014/main" id="{9D35B0AA-5145-972B-BB26-46DCCD143D34}"/>
              </a:ext>
            </a:extLst>
          </p:cNvPr>
          <p:cNvSpPr>
            <a:spLocks noGrp="1"/>
          </p:cNvSpPr>
          <p:nvPr>
            <p:ph sz="half" idx="1"/>
          </p:nvPr>
        </p:nvSpPr>
        <p:spPr>
          <a:xfrm>
            <a:off x="-76200" y="1200150"/>
            <a:ext cx="4843708" cy="3414590"/>
          </a:xfrm>
        </p:spPr>
        <p:txBody>
          <a:bodyPr>
            <a:normAutofit fontScale="70000" lnSpcReduction="20000"/>
          </a:bodyPr>
          <a:lstStyle/>
          <a:p>
            <a:r>
              <a:rPr lang="en-US" i="1" u="sng" dirty="0"/>
              <a:t>Bartonella bacilliformis</a:t>
            </a:r>
            <a:r>
              <a:rPr lang="en-US" u="sng" dirty="0"/>
              <a:t>:</a:t>
            </a:r>
            <a:r>
              <a:rPr lang="en-US" dirty="0"/>
              <a:t> Andes mountains of Peru, Ecuador, and Columbia; sand fly vectors; Oroya fever and verruga peruana</a:t>
            </a:r>
            <a:endParaRPr lang="en-US" i="1" dirty="0"/>
          </a:p>
          <a:p>
            <a:r>
              <a:rPr lang="en-US" i="1" u="sng" dirty="0"/>
              <a:t>Bartonella </a:t>
            </a:r>
            <a:r>
              <a:rPr lang="en-US" i="1" u="sng" dirty="0" err="1"/>
              <a:t>quintana</a:t>
            </a:r>
            <a:r>
              <a:rPr lang="en-US" u="sng" dirty="0"/>
              <a:t>: </a:t>
            </a:r>
            <a:r>
              <a:rPr lang="en-US" dirty="0"/>
              <a:t>human body louse vector; homelessness; bacillary angiomatosis, endocarditis, trench fever, osteomyelitis</a:t>
            </a:r>
            <a:endParaRPr lang="en-US" i="1" dirty="0"/>
          </a:p>
          <a:p>
            <a:r>
              <a:rPr lang="en-US" i="1" u="sng" dirty="0"/>
              <a:t>Bartonella </a:t>
            </a:r>
            <a:r>
              <a:rPr lang="en-US" i="1" u="sng" dirty="0" err="1"/>
              <a:t>henselae</a:t>
            </a:r>
            <a:r>
              <a:rPr lang="en-US" u="sng" dirty="0"/>
              <a:t>: </a:t>
            </a:r>
            <a:r>
              <a:rPr lang="en-US" dirty="0"/>
              <a:t>Global distribution, cats and cat fleas;               Cat-Scratch Disease, bacillary angiomatosis, bacillary peliosis hepatis, endocarditis</a:t>
            </a:r>
          </a:p>
        </p:txBody>
      </p:sp>
      <p:sp>
        <p:nvSpPr>
          <p:cNvPr id="5" name="Slide Number Placeholder 4">
            <a:extLst>
              <a:ext uri="{FF2B5EF4-FFF2-40B4-BE49-F238E27FC236}">
                <a16:creationId xmlns:a16="http://schemas.microsoft.com/office/drawing/2014/main" id="{CA01588F-B424-0DD5-225E-10F3F415BDF7}"/>
              </a:ext>
            </a:extLst>
          </p:cNvPr>
          <p:cNvSpPr>
            <a:spLocks noGrp="1"/>
          </p:cNvSpPr>
          <p:nvPr>
            <p:ph type="sldNum" sz="quarter" idx="12"/>
          </p:nvPr>
        </p:nvSpPr>
        <p:spPr/>
        <p:txBody>
          <a:bodyPr/>
          <a:lstStyle/>
          <a:p>
            <a:fld id="{6E2D2B3B-882E-40F3-A32F-6DD516915044}" type="slidenum">
              <a:rPr lang="en-US" smtClean="0"/>
              <a:pPr/>
              <a:t>42</a:t>
            </a:fld>
            <a:endParaRPr lang="en-US"/>
          </a:p>
        </p:txBody>
      </p:sp>
      <p:pic>
        <p:nvPicPr>
          <p:cNvPr id="6" name="Content Placeholder 5">
            <a:extLst>
              <a:ext uri="{FF2B5EF4-FFF2-40B4-BE49-F238E27FC236}">
                <a16:creationId xmlns:a16="http://schemas.microsoft.com/office/drawing/2014/main" id="{F68EB5F1-ED53-F34F-9D1D-9C027AABCE4C}"/>
              </a:ext>
            </a:extLst>
          </p:cNvPr>
          <p:cNvPicPr>
            <a:picLocks noGrp="1" noChangeAspect="1"/>
          </p:cNvPicPr>
          <p:nvPr>
            <p:ph sz="half" idx="2"/>
          </p:nvPr>
        </p:nvPicPr>
        <p:blipFill>
          <a:blip r:embed="rId2"/>
          <a:stretch>
            <a:fillRect/>
          </a:stretch>
        </p:blipFill>
        <p:spPr>
          <a:xfrm>
            <a:off x="4767508" y="1352550"/>
            <a:ext cx="4038600" cy="2695065"/>
          </a:xfrm>
          <a:prstGeom prst="rect">
            <a:avLst/>
          </a:prstGeom>
        </p:spPr>
      </p:pic>
      <p:sp>
        <p:nvSpPr>
          <p:cNvPr id="4" name="Rectangle 3"/>
          <p:cNvSpPr/>
          <p:nvPr/>
        </p:nvSpPr>
        <p:spPr>
          <a:xfrm>
            <a:off x="2438400" y="4780371"/>
            <a:ext cx="4800600" cy="246221"/>
          </a:xfrm>
          <a:prstGeom prst="rect">
            <a:avLst/>
          </a:prstGeom>
        </p:spPr>
        <p:txBody>
          <a:bodyPr wrap="square">
            <a:spAutoFit/>
          </a:bodyPr>
          <a:lstStyle/>
          <a:p>
            <a:r>
              <a:rPr lang="en-US" sz="1000" dirty="0">
                <a:solidFill>
                  <a:schemeClr val="bg1"/>
                </a:solidFill>
              </a:rPr>
              <a:t>https://www.clinmicronow.org/doi/abs/10.1128/9781683670438.CMPH.ch3.15-2</a:t>
            </a:r>
          </a:p>
        </p:txBody>
      </p:sp>
    </p:spTree>
    <p:extLst>
      <p:ext uri="{BB962C8B-B14F-4D97-AF65-F5344CB8AC3E}">
        <p14:creationId xmlns:p14="http://schemas.microsoft.com/office/powerpoint/2010/main" val="17962847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9179C3-426C-AAB8-858C-562407408BF8}"/>
              </a:ext>
            </a:extLst>
          </p:cNvPr>
          <p:cNvSpPr>
            <a:spLocks noGrp="1"/>
          </p:cNvSpPr>
          <p:nvPr>
            <p:ph type="title"/>
          </p:nvPr>
        </p:nvSpPr>
        <p:spPr/>
        <p:txBody>
          <a:bodyPr/>
          <a:lstStyle/>
          <a:p>
            <a:pPr algn="ctr"/>
            <a:r>
              <a:rPr lang="en-US" sz="3600" dirty="0"/>
              <a:t>Bacillary Angiomatosis</a:t>
            </a:r>
          </a:p>
        </p:txBody>
      </p:sp>
      <p:sp>
        <p:nvSpPr>
          <p:cNvPr id="3" name="Content Placeholder 2">
            <a:extLst>
              <a:ext uri="{FF2B5EF4-FFF2-40B4-BE49-F238E27FC236}">
                <a16:creationId xmlns:a16="http://schemas.microsoft.com/office/drawing/2014/main" id="{4B4761B6-CCBA-C6BA-984D-83176DCA732C}"/>
              </a:ext>
            </a:extLst>
          </p:cNvPr>
          <p:cNvSpPr>
            <a:spLocks noGrp="1"/>
          </p:cNvSpPr>
          <p:nvPr>
            <p:ph idx="1"/>
          </p:nvPr>
        </p:nvSpPr>
        <p:spPr/>
        <p:txBody>
          <a:bodyPr>
            <a:normAutofit fontScale="92500" lnSpcReduction="20000"/>
          </a:bodyPr>
          <a:lstStyle/>
          <a:p>
            <a:r>
              <a:rPr lang="en-US" i="1" dirty="0"/>
              <a:t>B. </a:t>
            </a:r>
            <a:r>
              <a:rPr lang="en-US" i="1" dirty="0" err="1"/>
              <a:t>henselae</a:t>
            </a:r>
            <a:r>
              <a:rPr lang="en-US" i="1" dirty="0"/>
              <a:t> </a:t>
            </a:r>
            <a:r>
              <a:rPr lang="en-US" dirty="0"/>
              <a:t>or </a:t>
            </a:r>
            <a:r>
              <a:rPr lang="en-US" i="1" dirty="0"/>
              <a:t>B. </a:t>
            </a:r>
            <a:r>
              <a:rPr lang="en-US" i="1" dirty="0" err="1"/>
              <a:t>quintana</a:t>
            </a:r>
            <a:endParaRPr lang="en-US" i="1" dirty="0"/>
          </a:p>
          <a:p>
            <a:r>
              <a:rPr lang="en-US" dirty="0"/>
              <a:t>HIV most often with CD4 &lt;50</a:t>
            </a:r>
          </a:p>
          <a:p>
            <a:r>
              <a:rPr lang="en-US" dirty="0"/>
              <a:t>Chronic illness lasting months to years with skin lesions and intermittent bacteremia</a:t>
            </a:r>
          </a:p>
          <a:p>
            <a:r>
              <a:rPr lang="en-US" dirty="0"/>
              <a:t>Vascular proliferation in skin and regional lymph nodes</a:t>
            </a:r>
          </a:p>
          <a:p>
            <a:r>
              <a:rPr lang="en-US" dirty="0"/>
              <a:t>Cutaneous lesions are most common, but can affect most organ systems</a:t>
            </a:r>
          </a:p>
          <a:p>
            <a:r>
              <a:rPr lang="en-US" dirty="0"/>
              <a:t>Diagnosis with serology, histopathology, and tissue PCR</a:t>
            </a:r>
          </a:p>
          <a:p>
            <a:r>
              <a:rPr lang="en-US" dirty="0"/>
              <a:t>Hepatic and splenic lesions (bacillary peliosis) only with             </a:t>
            </a:r>
            <a:r>
              <a:rPr lang="en-US" i="1" dirty="0"/>
              <a:t>B. </a:t>
            </a:r>
            <a:r>
              <a:rPr lang="en-US" i="1" dirty="0" err="1"/>
              <a:t>henselae</a:t>
            </a:r>
            <a:endParaRPr lang="en-US" i="1" dirty="0"/>
          </a:p>
        </p:txBody>
      </p:sp>
      <p:sp>
        <p:nvSpPr>
          <p:cNvPr id="4" name="Slide Number Placeholder 3">
            <a:extLst>
              <a:ext uri="{FF2B5EF4-FFF2-40B4-BE49-F238E27FC236}">
                <a16:creationId xmlns:a16="http://schemas.microsoft.com/office/drawing/2014/main" id="{F0FA9E9A-B596-637E-5379-E7A4FA5A3905}"/>
              </a:ext>
            </a:extLst>
          </p:cNvPr>
          <p:cNvSpPr>
            <a:spLocks noGrp="1"/>
          </p:cNvSpPr>
          <p:nvPr>
            <p:ph type="sldNum" sz="quarter" idx="12"/>
          </p:nvPr>
        </p:nvSpPr>
        <p:spPr/>
        <p:txBody>
          <a:bodyPr/>
          <a:lstStyle/>
          <a:p>
            <a:fld id="{6E2D2B3B-882E-40F3-A32F-6DD516915044}" type="slidenum">
              <a:rPr lang="en-US" smtClean="0"/>
              <a:pPr/>
              <a:t>43</a:t>
            </a:fld>
            <a:endParaRPr lang="en-US"/>
          </a:p>
        </p:txBody>
      </p:sp>
    </p:spTree>
    <p:extLst>
      <p:ext uri="{BB962C8B-B14F-4D97-AF65-F5344CB8AC3E}">
        <p14:creationId xmlns:p14="http://schemas.microsoft.com/office/powerpoint/2010/main" val="2421622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592C6-09D3-43FC-3D19-5A8278B80E10}"/>
              </a:ext>
            </a:extLst>
          </p:cNvPr>
          <p:cNvSpPr>
            <a:spLocks noGrp="1"/>
          </p:cNvSpPr>
          <p:nvPr>
            <p:ph type="title"/>
          </p:nvPr>
        </p:nvSpPr>
        <p:spPr/>
        <p:txBody>
          <a:bodyPr/>
          <a:lstStyle/>
          <a:p>
            <a:pPr algn="ctr"/>
            <a:r>
              <a:rPr lang="en-US" sz="3600" dirty="0"/>
              <a:t>Treatment</a:t>
            </a:r>
          </a:p>
        </p:txBody>
      </p:sp>
      <p:sp>
        <p:nvSpPr>
          <p:cNvPr id="3" name="Content Placeholder 2">
            <a:extLst>
              <a:ext uri="{FF2B5EF4-FFF2-40B4-BE49-F238E27FC236}">
                <a16:creationId xmlns:a16="http://schemas.microsoft.com/office/drawing/2014/main" id="{F7A1946B-F0D8-A35F-187D-729BE0314BCA}"/>
              </a:ext>
            </a:extLst>
          </p:cNvPr>
          <p:cNvSpPr>
            <a:spLocks noGrp="1"/>
          </p:cNvSpPr>
          <p:nvPr>
            <p:ph idx="1"/>
          </p:nvPr>
        </p:nvSpPr>
        <p:spPr/>
        <p:txBody>
          <a:bodyPr>
            <a:normAutofit fontScale="85000" lnSpcReduction="20000"/>
          </a:bodyPr>
          <a:lstStyle/>
          <a:p>
            <a:r>
              <a:rPr lang="en-US" dirty="0"/>
              <a:t>For Cat Scratch Disease, Bacillary Angiomatosis, Peliosis Hepatis, and Osteomyelitis:</a:t>
            </a:r>
          </a:p>
          <a:p>
            <a:pPr lvl="1"/>
            <a:r>
              <a:rPr lang="en-US" dirty="0"/>
              <a:t>Doxycycline 100 mg PO or IV q12h</a:t>
            </a:r>
          </a:p>
          <a:p>
            <a:pPr lvl="1"/>
            <a:r>
              <a:rPr lang="en-US" dirty="0"/>
              <a:t>Erythromycin 500 mg PO or IV q6h</a:t>
            </a:r>
          </a:p>
          <a:p>
            <a:pPr lvl="1"/>
            <a:endParaRPr lang="en-US" sz="900" dirty="0"/>
          </a:p>
          <a:p>
            <a:r>
              <a:rPr lang="en-US" dirty="0"/>
              <a:t>For Confirmed Bartonella Endocarditis:</a:t>
            </a:r>
          </a:p>
          <a:p>
            <a:pPr lvl="1"/>
            <a:r>
              <a:rPr lang="en-US" dirty="0"/>
              <a:t>Doxycycline 100 mg IV q12h + rifampin 300 mg IV or PO q12h for 6 weeks, then doxycycline 100 mg q12 h for ≥3 months</a:t>
            </a:r>
          </a:p>
          <a:p>
            <a:pPr lvl="1"/>
            <a:endParaRPr lang="en-US" sz="1000" dirty="0"/>
          </a:p>
          <a:p>
            <a:r>
              <a:rPr lang="en-US" dirty="0"/>
              <a:t>For Other Severe Infections:</a:t>
            </a:r>
          </a:p>
          <a:p>
            <a:pPr lvl="1"/>
            <a:r>
              <a:rPr lang="en-US" dirty="0"/>
              <a:t>Doxycycline 100 mg q12h + rifampin 300 mg q12h</a:t>
            </a:r>
          </a:p>
          <a:p>
            <a:pPr lvl="1"/>
            <a:r>
              <a:rPr lang="en-US" dirty="0"/>
              <a:t>Erythromycin 500 mg q6h + rifampin 300 mg q12h</a:t>
            </a:r>
          </a:p>
        </p:txBody>
      </p:sp>
      <p:sp>
        <p:nvSpPr>
          <p:cNvPr id="4" name="Slide Number Placeholder 3">
            <a:extLst>
              <a:ext uri="{FF2B5EF4-FFF2-40B4-BE49-F238E27FC236}">
                <a16:creationId xmlns:a16="http://schemas.microsoft.com/office/drawing/2014/main" id="{5C4E399C-6D45-7E47-D15C-5A11A4E0F598}"/>
              </a:ext>
            </a:extLst>
          </p:cNvPr>
          <p:cNvSpPr>
            <a:spLocks noGrp="1"/>
          </p:cNvSpPr>
          <p:nvPr>
            <p:ph type="sldNum" sz="quarter" idx="12"/>
          </p:nvPr>
        </p:nvSpPr>
        <p:spPr/>
        <p:txBody>
          <a:bodyPr/>
          <a:lstStyle/>
          <a:p>
            <a:fld id="{6E2D2B3B-882E-40F3-A32F-6DD516915044}" type="slidenum">
              <a:rPr lang="en-US" smtClean="0"/>
              <a:pPr/>
              <a:t>44</a:t>
            </a:fld>
            <a:endParaRPr lang="en-US"/>
          </a:p>
        </p:txBody>
      </p:sp>
      <p:sp>
        <p:nvSpPr>
          <p:cNvPr id="5" name="TextBox 5">
            <a:extLst>
              <a:ext uri="{FF2B5EF4-FFF2-40B4-BE49-F238E27FC236}">
                <a16:creationId xmlns:a16="http://schemas.microsoft.com/office/drawing/2014/main" id="{0FEBB1E1-7A11-ED4F-9C49-FD052C9CFA53}"/>
              </a:ext>
            </a:extLst>
          </p:cNvPr>
          <p:cNvSpPr txBox="1"/>
          <p:nvPr/>
        </p:nvSpPr>
        <p:spPr>
          <a:xfrm>
            <a:off x="2362200" y="4811148"/>
            <a:ext cx="5070619"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Guidelines for the Prevention and Treatment of Opportunistic Infections in Adults and Adolescents with HIV</a:t>
            </a:r>
          </a:p>
        </p:txBody>
      </p:sp>
    </p:spTree>
    <p:extLst>
      <p:ext uri="{BB962C8B-B14F-4D97-AF65-F5344CB8AC3E}">
        <p14:creationId xmlns:p14="http://schemas.microsoft.com/office/powerpoint/2010/main" val="3105619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92E890-12B1-6CE1-AD15-ACB908A06B9E}"/>
              </a:ext>
            </a:extLst>
          </p:cNvPr>
          <p:cNvSpPr>
            <a:spLocks noGrp="1"/>
          </p:cNvSpPr>
          <p:nvPr>
            <p:ph type="title"/>
          </p:nvPr>
        </p:nvSpPr>
        <p:spPr/>
        <p:txBody>
          <a:bodyPr/>
          <a:lstStyle/>
          <a:p>
            <a:pPr algn="ctr"/>
            <a:r>
              <a:rPr lang="en-US" sz="3600" dirty="0"/>
              <a:t>Long-Term Suppressive Therapy</a:t>
            </a:r>
          </a:p>
        </p:txBody>
      </p:sp>
      <p:sp>
        <p:nvSpPr>
          <p:cNvPr id="3" name="Content Placeholder 2">
            <a:extLst>
              <a:ext uri="{FF2B5EF4-FFF2-40B4-BE49-F238E27FC236}">
                <a16:creationId xmlns:a16="http://schemas.microsoft.com/office/drawing/2014/main" id="{3A07544E-8DE5-02D0-8F9B-37A761A91A65}"/>
              </a:ext>
            </a:extLst>
          </p:cNvPr>
          <p:cNvSpPr>
            <a:spLocks noGrp="1"/>
          </p:cNvSpPr>
          <p:nvPr>
            <p:ph idx="1"/>
          </p:nvPr>
        </p:nvSpPr>
        <p:spPr/>
        <p:txBody>
          <a:bodyPr>
            <a:normAutofit fontScale="92500" lnSpcReduction="20000"/>
          </a:bodyPr>
          <a:lstStyle/>
          <a:p>
            <a:r>
              <a:rPr lang="en-US" dirty="0"/>
              <a:t>If a relapse occurs after a ≥3-month course of primary treatment:</a:t>
            </a:r>
          </a:p>
          <a:p>
            <a:pPr lvl="1"/>
            <a:r>
              <a:rPr lang="en-US" dirty="0"/>
              <a:t>A macrolide or doxycycline as long as the CD4 &lt;200 </a:t>
            </a:r>
          </a:p>
          <a:p>
            <a:pPr lvl="1"/>
            <a:endParaRPr lang="en-US" sz="900" dirty="0"/>
          </a:p>
          <a:p>
            <a:r>
              <a:rPr lang="en-US" dirty="0"/>
              <a:t>Indications for Discontinuing Suppressive:</a:t>
            </a:r>
          </a:p>
          <a:p>
            <a:pPr lvl="1"/>
            <a:r>
              <a:rPr lang="en-US" dirty="0"/>
              <a:t>Received at least 3–4 months of treatment, </a:t>
            </a:r>
            <a:r>
              <a:rPr lang="en-US" i="1" dirty="0"/>
              <a:t>and</a:t>
            </a:r>
            <a:endParaRPr lang="en-US" dirty="0"/>
          </a:p>
          <a:p>
            <a:pPr lvl="1"/>
            <a:r>
              <a:rPr lang="en-US" dirty="0"/>
              <a:t>CD4 count &gt;200</a:t>
            </a:r>
            <a:r>
              <a:rPr lang="en-US" baseline="30000" dirty="0"/>
              <a:t> </a:t>
            </a:r>
            <a:r>
              <a:rPr lang="en-US" dirty="0"/>
              <a:t>for at least 6 months</a:t>
            </a:r>
          </a:p>
          <a:p>
            <a:pPr lvl="1"/>
            <a:r>
              <a:rPr lang="en-US" i="1" dirty="0"/>
              <a:t>Bartonella</a:t>
            </a:r>
            <a:r>
              <a:rPr lang="en-US" dirty="0"/>
              <a:t> titers have decreased by 4-fold</a:t>
            </a:r>
          </a:p>
          <a:p>
            <a:pPr lvl="1"/>
            <a:endParaRPr lang="en-US" sz="900" dirty="0"/>
          </a:p>
          <a:p>
            <a:r>
              <a:rPr lang="en-US" dirty="0"/>
              <a:t>Primary prophylaxis not recommended; some retrospective data suggests that it is protective</a:t>
            </a:r>
          </a:p>
        </p:txBody>
      </p:sp>
      <p:sp>
        <p:nvSpPr>
          <p:cNvPr id="4" name="Slide Number Placeholder 3">
            <a:extLst>
              <a:ext uri="{FF2B5EF4-FFF2-40B4-BE49-F238E27FC236}">
                <a16:creationId xmlns:a16="http://schemas.microsoft.com/office/drawing/2014/main" id="{35B5DA1C-DDB0-51E9-C209-868DFDC0552C}"/>
              </a:ext>
            </a:extLst>
          </p:cNvPr>
          <p:cNvSpPr>
            <a:spLocks noGrp="1"/>
          </p:cNvSpPr>
          <p:nvPr>
            <p:ph type="sldNum" sz="quarter" idx="12"/>
          </p:nvPr>
        </p:nvSpPr>
        <p:spPr/>
        <p:txBody>
          <a:bodyPr/>
          <a:lstStyle/>
          <a:p>
            <a:fld id="{6E2D2B3B-882E-40F3-A32F-6DD516915044}" type="slidenum">
              <a:rPr lang="en-US" smtClean="0"/>
              <a:pPr/>
              <a:t>45</a:t>
            </a:fld>
            <a:endParaRPr lang="en-US"/>
          </a:p>
        </p:txBody>
      </p:sp>
      <p:sp>
        <p:nvSpPr>
          <p:cNvPr id="5" name="TextBox 9">
            <a:extLst>
              <a:ext uri="{FF2B5EF4-FFF2-40B4-BE49-F238E27FC236}">
                <a16:creationId xmlns:a16="http://schemas.microsoft.com/office/drawing/2014/main" id="{6E13442E-3B21-984A-909B-F34CF8F38E86}"/>
              </a:ext>
            </a:extLst>
          </p:cNvPr>
          <p:cNvSpPr txBox="1"/>
          <p:nvPr/>
        </p:nvSpPr>
        <p:spPr>
          <a:xfrm>
            <a:off x="2209800" y="4770280"/>
            <a:ext cx="5070619" cy="21544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solidFill>
                  <a:schemeClr val="bg1"/>
                </a:solidFill>
              </a:rPr>
              <a:t>Guidelines for the Prevention and Treatment of Opportunistic Infections in Adults and Adolescents with HIV</a:t>
            </a:r>
          </a:p>
        </p:txBody>
      </p:sp>
    </p:spTree>
    <p:extLst>
      <p:ext uri="{BB962C8B-B14F-4D97-AF65-F5344CB8AC3E}">
        <p14:creationId xmlns:p14="http://schemas.microsoft.com/office/powerpoint/2010/main" val="26029081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33795-FD23-94CE-0FA8-49E380A69655}"/>
              </a:ext>
            </a:extLst>
          </p:cNvPr>
          <p:cNvSpPr>
            <a:spLocks noGrp="1"/>
          </p:cNvSpPr>
          <p:nvPr>
            <p:ph type="title"/>
          </p:nvPr>
        </p:nvSpPr>
        <p:spPr/>
        <p:txBody>
          <a:bodyPr/>
          <a:lstStyle/>
          <a:p>
            <a:pPr algn="ctr"/>
            <a:r>
              <a:rPr lang="en-US" sz="3600" dirty="0"/>
              <a:t>Case 5: History of Present Illness</a:t>
            </a:r>
          </a:p>
        </p:txBody>
      </p:sp>
      <p:sp>
        <p:nvSpPr>
          <p:cNvPr id="3" name="Content Placeholder 2">
            <a:extLst>
              <a:ext uri="{FF2B5EF4-FFF2-40B4-BE49-F238E27FC236}">
                <a16:creationId xmlns:a16="http://schemas.microsoft.com/office/drawing/2014/main" id="{6137F6E5-49F7-1BAA-1DF1-23A4C5BA94AE}"/>
              </a:ext>
            </a:extLst>
          </p:cNvPr>
          <p:cNvSpPr>
            <a:spLocks noGrp="1"/>
          </p:cNvSpPr>
          <p:nvPr>
            <p:ph idx="1"/>
          </p:nvPr>
        </p:nvSpPr>
        <p:spPr/>
        <p:txBody>
          <a:bodyPr>
            <a:normAutofit lnSpcReduction="10000"/>
          </a:bodyPr>
          <a:lstStyle/>
          <a:p>
            <a:r>
              <a:rPr lang="en-US" dirty="0"/>
              <a:t>46-year-old man with advanced HIV who presents with right-sided chest pain and an episode of hemoptysis</a:t>
            </a:r>
          </a:p>
          <a:p>
            <a:endParaRPr lang="en-US" sz="800" dirty="0"/>
          </a:p>
          <a:p>
            <a:r>
              <a:rPr lang="en-US" dirty="0"/>
              <a:t>Right-sided chest pain was acute onset, sharp in character, no radiation, and worse with deep inspiration</a:t>
            </a:r>
          </a:p>
          <a:p>
            <a:endParaRPr lang="en-US" sz="800" dirty="0"/>
          </a:p>
          <a:p>
            <a:r>
              <a:rPr lang="en-US" dirty="0"/>
              <a:t>One episode of hemoptysis, bright red blood with sputum, “about the size of a quarter,” no further episodes</a:t>
            </a:r>
          </a:p>
          <a:p>
            <a:endParaRPr lang="en-US" sz="900" dirty="0"/>
          </a:p>
          <a:p>
            <a:r>
              <a:rPr lang="en-US" dirty="0"/>
              <a:t>Lives near a ranch with cows and horses</a:t>
            </a:r>
          </a:p>
        </p:txBody>
      </p:sp>
      <p:sp>
        <p:nvSpPr>
          <p:cNvPr id="4" name="Slide Number Placeholder 3">
            <a:extLst>
              <a:ext uri="{FF2B5EF4-FFF2-40B4-BE49-F238E27FC236}">
                <a16:creationId xmlns:a16="http://schemas.microsoft.com/office/drawing/2014/main" id="{3BD2B31A-9C0B-DBEA-DFEA-C9862AF62C2C}"/>
              </a:ext>
            </a:extLst>
          </p:cNvPr>
          <p:cNvSpPr>
            <a:spLocks noGrp="1"/>
          </p:cNvSpPr>
          <p:nvPr>
            <p:ph type="sldNum" sz="quarter" idx="12"/>
          </p:nvPr>
        </p:nvSpPr>
        <p:spPr/>
        <p:txBody>
          <a:bodyPr/>
          <a:lstStyle/>
          <a:p>
            <a:fld id="{6E2D2B3B-882E-40F3-A32F-6DD516915044}" type="slidenum">
              <a:rPr lang="en-US" smtClean="0"/>
              <a:pPr/>
              <a:t>46</a:t>
            </a:fld>
            <a:endParaRPr lang="en-US"/>
          </a:p>
        </p:txBody>
      </p:sp>
    </p:spTree>
    <p:extLst>
      <p:ext uri="{BB962C8B-B14F-4D97-AF65-F5344CB8AC3E}">
        <p14:creationId xmlns:p14="http://schemas.microsoft.com/office/powerpoint/2010/main" val="30852763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37FF8-72A4-846F-95E2-01BCADEE6871}"/>
              </a:ext>
            </a:extLst>
          </p:cNvPr>
          <p:cNvSpPr>
            <a:spLocks noGrp="1"/>
          </p:cNvSpPr>
          <p:nvPr>
            <p:ph type="title"/>
          </p:nvPr>
        </p:nvSpPr>
        <p:spPr/>
        <p:txBody>
          <a:bodyPr/>
          <a:lstStyle/>
          <a:p>
            <a:pPr algn="ctr"/>
            <a:r>
              <a:rPr lang="en-US" sz="3600" dirty="0"/>
              <a:t>Case 5: Imaging</a:t>
            </a:r>
          </a:p>
        </p:txBody>
      </p:sp>
      <p:sp>
        <p:nvSpPr>
          <p:cNvPr id="3" name="Content Placeholder 2">
            <a:extLst>
              <a:ext uri="{FF2B5EF4-FFF2-40B4-BE49-F238E27FC236}">
                <a16:creationId xmlns:a16="http://schemas.microsoft.com/office/drawing/2014/main" id="{D3C14E5E-C653-8A7C-D0D0-17E46F87034C}"/>
              </a:ext>
            </a:extLst>
          </p:cNvPr>
          <p:cNvSpPr>
            <a:spLocks noGrp="1"/>
          </p:cNvSpPr>
          <p:nvPr>
            <p:ph sz="half" idx="1"/>
          </p:nvPr>
        </p:nvSpPr>
        <p:spPr/>
        <p:txBody>
          <a:bodyPr>
            <a:normAutofit fontScale="85000" lnSpcReduction="20000"/>
          </a:bodyPr>
          <a:lstStyle/>
          <a:p>
            <a:r>
              <a:rPr lang="en-US" dirty="0"/>
              <a:t>Three consolidative opacities in the anterior </a:t>
            </a:r>
            <a:r>
              <a:rPr lang="en-US" dirty="0" err="1"/>
              <a:t>paramediastinal</a:t>
            </a:r>
            <a:r>
              <a:rPr lang="en-US" dirty="0"/>
              <a:t> right upper lobe, posterior left upper lobe, and inferolateral right lower lobe measuring 5.0, 4.7, and 5.7 cm respectively.</a:t>
            </a:r>
          </a:p>
        </p:txBody>
      </p:sp>
      <p:sp>
        <p:nvSpPr>
          <p:cNvPr id="5" name="Slide Number Placeholder 4">
            <a:extLst>
              <a:ext uri="{FF2B5EF4-FFF2-40B4-BE49-F238E27FC236}">
                <a16:creationId xmlns:a16="http://schemas.microsoft.com/office/drawing/2014/main" id="{D1762D0B-656B-E163-C5F2-E91A4366F500}"/>
              </a:ext>
            </a:extLst>
          </p:cNvPr>
          <p:cNvSpPr>
            <a:spLocks noGrp="1"/>
          </p:cNvSpPr>
          <p:nvPr>
            <p:ph type="sldNum" sz="quarter" idx="12"/>
          </p:nvPr>
        </p:nvSpPr>
        <p:spPr/>
        <p:txBody>
          <a:bodyPr/>
          <a:lstStyle/>
          <a:p>
            <a:fld id="{6E2D2B3B-882E-40F3-A32F-6DD516915044}" type="slidenum">
              <a:rPr lang="en-US" smtClean="0"/>
              <a:pPr/>
              <a:t>47</a:t>
            </a:fld>
            <a:endParaRPr lang="en-US"/>
          </a:p>
        </p:txBody>
      </p:sp>
      <p:pic>
        <p:nvPicPr>
          <p:cNvPr id="6" name="Content Placeholder 4">
            <a:extLst>
              <a:ext uri="{FF2B5EF4-FFF2-40B4-BE49-F238E27FC236}">
                <a16:creationId xmlns:a16="http://schemas.microsoft.com/office/drawing/2014/main" id="{E561CDE5-8A06-244F-9A3C-CA1429502991}"/>
              </a:ext>
            </a:extLst>
          </p:cNvPr>
          <p:cNvPicPr>
            <a:picLocks noGrp="1" noChangeAspect="1"/>
          </p:cNvPicPr>
          <p:nvPr>
            <p:ph sz="half" idx="2"/>
          </p:nvPr>
        </p:nvPicPr>
        <p:blipFill>
          <a:blip r:embed="rId2"/>
          <a:stretch>
            <a:fillRect/>
          </a:stretch>
        </p:blipFill>
        <p:spPr>
          <a:xfrm>
            <a:off x="4617978" y="1152525"/>
            <a:ext cx="3641843" cy="3322638"/>
          </a:xfrm>
          <a:prstGeom prst="rect">
            <a:avLst/>
          </a:prstGeom>
        </p:spPr>
      </p:pic>
      <p:sp>
        <p:nvSpPr>
          <p:cNvPr id="7" name="TextBox 6">
            <a:extLst>
              <a:ext uri="{FF2B5EF4-FFF2-40B4-BE49-F238E27FC236}">
                <a16:creationId xmlns:a16="http://schemas.microsoft.com/office/drawing/2014/main" id="{2CF503C4-9787-A83F-3502-2FEA60AECC19}"/>
              </a:ext>
            </a:extLst>
          </p:cNvPr>
          <p:cNvSpPr txBox="1"/>
          <p:nvPr/>
        </p:nvSpPr>
        <p:spPr>
          <a:xfrm>
            <a:off x="67056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2268941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D65802-F80C-974B-DCA4-4C534E958CC7}"/>
              </a:ext>
            </a:extLst>
          </p:cNvPr>
          <p:cNvSpPr>
            <a:spLocks noGrp="1"/>
          </p:cNvSpPr>
          <p:nvPr>
            <p:ph type="title"/>
          </p:nvPr>
        </p:nvSpPr>
        <p:spPr>
          <a:xfrm>
            <a:off x="457201" y="205979"/>
            <a:ext cx="4114800" cy="857250"/>
          </a:xfrm>
        </p:spPr>
        <p:txBody>
          <a:bodyPr/>
          <a:lstStyle/>
          <a:p>
            <a:r>
              <a:rPr lang="en-US" sz="3600" i="1" dirty="0" err="1"/>
              <a:t>Rhodococcus</a:t>
            </a:r>
            <a:r>
              <a:rPr lang="en-US" sz="3600" i="1" dirty="0"/>
              <a:t> </a:t>
            </a:r>
            <a:r>
              <a:rPr lang="en-US" sz="3600" i="1" dirty="0" err="1"/>
              <a:t>equi</a:t>
            </a:r>
            <a:endParaRPr lang="en-US" sz="3600" dirty="0"/>
          </a:p>
        </p:txBody>
      </p:sp>
      <p:sp>
        <p:nvSpPr>
          <p:cNvPr id="3" name="Content Placeholder 2">
            <a:extLst>
              <a:ext uri="{FF2B5EF4-FFF2-40B4-BE49-F238E27FC236}">
                <a16:creationId xmlns:a16="http://schemas.microsoft.com/office/drawing/2014/main" id="{5EB300BD-412B-A2F7-5950-75C42DC30152}"/>
              </a:ext>
            </a:extLst>
          </p:cNvPr>
          <p:cNvSpPr>
            <a:spLocks noGrp="1"/>
          </p:cNvSpPr>
          <p:nvPr>
            <p:ph sz="half" idx="1"/>
          </p:nvPr>
        </p:nvSpPr>
        <p:spPr>
          <a:xfrm>
            <a:off x="152399" y="1063229"/>
            <a:ext cx="4926813" cy="3747919"/>
          </a:xfrm>
        </p:spPr>
        <p:txBody>
          <a:bodyPr>
            <a:normAutofit fontScale="70000" lnSpcReduction="20000"/>
          </a:bodyPr>
          <a:lstStyle/>
          <a:p>
            <a:r>
              <a:rPr lang="en-US" dirty="0"/>
              <a:t>Facultative intracellular pathogen, survive and replicate in macrophages</a:t>
            </a:r>
          </a:p>
          <a:p>
            <a:r>
              <a:rPr lang="en-US" dirty="0"/>
              <a:t>Obligate aerobic gram-positive coccobacilli</a:t>
            </a:r>
          </a:p>
          <a:p>
            <a:r>
              <a:rPr lang="en-US" dirty="0"/>
              <a:t>Dusty, dry soil contaminated with herbivore manure; horses, goats, swine</a:t>
            </a:r>
          </a:p>
          <a:p>
            <a:r>
              <a:rPr lang="en-US" dirty="0"/>
              <a:t>Infection through inhalation or inoculation to wound or mucus membranes</a:t>
            </a:r>
          </a:p>
          <a:p>
            <a:r>
              <a:rPr lang="en-US" dirty="0"/>
              <a:t>Mucoid, salmon pink colonies, often on AFB cultures; slow growth and pigment development</a:t>
            </a:r>
          </a:p>
        </p:txBody>
      </p:sp>
      <p:sp>
        <p:nvSpPr>
          <p:cNvPr id="5" name="Slide Number Placeholder 4">
            <a:extLst>
              <a:ext uri="{FF2B5EF4-FFF2-40B4-BE49-F238E27FC236}">
                <a16:creationId xmlns:a16="http://schemas.microsoft.com/office/drawing/2014/main" id="{6037AE9B-CD26-995D-3861-5D9BA14AC9DB}"/>
              </a:ext>
            </a:extLst>
          </p:cNvPr>
          <p:cNvSpPr>
            <a:spLocks noGrp="1"/>
          </p:cNvSpPr>
          <p:nvPr>
            <p:ph type="sldNum" sz="quarter" idx="12"/>
          </p:nvPr>
        </p:nvSpPr>
        <p:spPr/>
        <p:txBody>
          <a:bodyPr/>
          <a:lstStyle/>
          <a:p>
            <a:fld id="{6E2D2B3B-882E-40F3-A32F-6DD516915044}" type="slidenum">
              <a:rPr lang="en-US" smtClean="0"/>
              <a:pPr/>
              <a:t>48</a:t>
            </a:fld>
            <a:endParaRPr lang="en-US"/>
          </a:p>
        </p:txBody>
      </p:sp>
      <p:pic>
        <p:nvPicPr>
          <p:cNvPr id="6" name="Picture 5">
            <a:extLst>
              <a:ext uri="{FF2B5EF4-FFF2-40B4-BE49-F238E27FC236}">
                <a16:creationId xmlns:a16="http://schemas.microsoft.com/office/drawing/2014/main" id="{0D730AAB-989D-DD4E-B7B9-C990AA45F48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81600" y="361950"/>
            <a:ext cx="276225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C8A828B-F41F-EE41-BDF8-6548AE7BD8D5}"/>
              </a:ext>
            </a:extLst>
          </p:cNvPr>
          <p:cNvPicPr>
            <a:picLocks noChangeAspect="1" noChangeArrowheads="1"/>
          </p:cNvPicPr>
          <p:nvPr/>
        </p:nvPicPr>
        <p:blipFill>
          <a:blip r:embed="rId3" cstate="print"/>
          <a:srcRect/>
          <a:stretch>
            <a:fillRect/>
          </a:stretch>
        </p:blipFill>
        <p:spPr bwMode="auto">
          <a:xfrm>
            <a:off x="5181600" y="2647951"/>
            <a:ext cx="2738496" cy="1860392"/>
          </a:xfrm>
          <a:prstGeom prst="rect">
            <a:avLst/>
          </a:prstGeom>
          <a:noFill/>
          <a:ln w="38100">
            <a:solidFill>
              <a:schemeClr val="tx2"/>
            </a:solidFill>
            <a:miter lim="800000"/>
            <a:headEnd/>
            <a:tailEnd/>
          </a:ln>
        </p:spPr>
      </p:pic>
      <p:sp>
        <p:nvSpPr>
          <p:cNvPr id="8" name="TextBox 7">
            <a:extLst>
              <a:ext uri="{FF2B5EF4-FFF2-40B4-BE49-F238E27FC236}">
                <a16:creationId xmlns:a16="http://schemas.microsoft.com/office/drawing/2014/main" id="{2CF503C4-9787-A83F-3502-2FEA60AECC19}"/>
              </a:ext>
            </a:extLst>
          </p:cNvPr>
          <p:cNvSpPr txBox="1"/>
          <p:nvPr/>
        </p:nvSpPr>
        <p:spPr>
          <a:xfrm>
            <a:off x="6705600" y="4811148"/>
            <a:ext cx="1723801" cy="215444"/>
          </a:xfrm>
          <a:prstGeom prst="rect">
            <a:avLst/>
          </a:prstGeom>
          <a:noFill/>
        </p:spPr>
        <p:txBody>
          <a:bodyPr wrap="square">
            <a:spAutoFit/>
          </a:bodyPr>
          <a:lstStyle/>
          <a:p>
            <a:r>
              <a:rPr lang="en-US" sz="800" dirty="0">
                <a:solidFill>
                  <a:schemeClr val="bg1"/>
                </a:solidFill>
              </a:rPr>
              <a:t>Photo Credit: Zane Conrad, MD</a:t>
            </a:r>
          </a:p>
        </p:txBody>
      </p:sp>
    </p:spTree>
    <p:extLst>
      <p:ext uri="{BB962C8B-B14F-4D97-AF65-F5344CB8AC3E}">
        <p14:creationId xmlns:p14="http://schemas.microsoft.com/office/powerpoint/2010/main" val="3642326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D61EA-E490-4764-C38D-2DD2733E5B2E}"/>
              </a:ext>
            </a:extLst>
          </p:cNvPr>
          <p:cNvSpPr>
            <a:spLocks noGrp="1"/>
          </p:cNvSpPr>
          <p:nvPr>
            <p:ph type="title"/>
          </p:nvPr>
        </p:nvSpPr>
        <p:spPr/>
        <p:txBody>
          <a:bodyPr/>
          <a:lstStyle/>
          <a:p>
            <a:pPr algn="ctr"/>
            <a:r>
              <a:rPr lang="en-US" sz="3600" dirty="0"/>
              <a:t>Treatment</a:t>
            </a:r>
          </a:p>
        </p:txBody>
      </p:sp>
      <p:sp>
        <p:nvSpPr>
          <p:cNvPr id="3" name="Content Placeholder 2">
            <a:extLst>
              <a:ext uri="{FF2B5EF4-FFF2-40B4-BE49-F238E27FC236}">
                <a16:creationId xmlns:a16="http://schemas.microsoft.com/office/drawing/2014/main" id="{69CC007C-73AE-E089-C544-C3C91FF12D3F}"/>
              </a:ext>
            </a:extLst>
          </p:cNvPr>
          <p:cNvSpPr>
            <a:spLocks noGrp="1"/>
          </p:cNvSpPr>
          <p:nvPr>
            <p:ph idx="1"/>
          </p:nvPr>
        </p:nvSpPr>
        <p:spPr/>
        <p:txBody>
          <a:bodyPr/>
          <a:lstStyle/>
          <a:p>
            <a:r>
              <a:rPr lang="en-US" dirty="0"/>
              <a:t>Combination therapy with a macrolide or fluoroquinolone and at least one additional active drug</a:t>
            </a:r>
          </a:p>
          <a:p>
            <a:endParaRPr lang="en-US" dirty="0"/>
          </a:p>
          <a:p>
            <a:r>
              <a:rPr lang="en-US" dirty="0"/>
              <a:t>Duration is variable, but at least 2 months</a:t>
            </a:r>
          </a:p>
          <a:p>
            <a:endParaRPr lang="en-US" dirty="0"/>
          </a:p>
          <a:p>
            <a:r>
              <a:rPr lang="en-US" dirty="0"/>
              <a:t>Initiation of ART </a:t>
            </a:r>
          </a:p>
        </p:txBody>
      </p:sp>
      <p:sp>
        <p:nvSpPr>
          <p:cNvPr id="4" name="Slide Number Placeholder 3">
            <a:extLst>
              <a:ext uri="{FF2B5EF4-FFF2-40B4-BE49-F238E27FC236}">
                <a16:creationId xmlns:a16="http://schemas.microsoft.com/office/drawing/2014/main" id="{9A0AD8A5-B0BB-6312-7675-0A63C762B8A6}"/>
              </a:ext>
            </a:extLst>
          </p:cNvPr>
          <p:cNvSpPr>
            <a:spLocks noGrp="1"/>
          </p:cNvSpPr>
          <p:nvPr>
            <p:ph type="sldNum" sz="quarter" idx="12"/>
          </p:nvPr>
        </p:nvSpPr>
        <p:spPr/>
        <p:txBody>
          <a:bodyPr/>
          <a:lstStyle/>
          <a:p>
            <a:fld id="{6E2D2B3B-882E-40F3-A32F-6DD516915044}" type="slidenum">
              <a:rPr lang="en-US" smtClean="0"/>
              <a:pPr/>
              <a:t>49</a:t>
            </a:fld>
            <a:endParaRPr lang="en-US"/>
          </a:p>
        </p:txBody>
      </p:sp>
    </p:spTree>
    <p:extLst>
      <p:ext uri="{BB962C8B-B14F-4D97-AF65-F5344CB8AC3E}">
        <p14:creationId xmlns:p14="http://schemas.microsoft.com/office/powerpoint/2010/main" val="2861832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22BE2B-50D9-4838-A9B6-A4B96A31F02C}"/>
              </a:ext>
            </a:extLst>
          </p:cNvPr>
          <p:cNvSpPr>
            <a:spLocks noGrp="1"/>
          </p:cNvSpPr>
          <p:nvPr>
            <p:ph type="title"/>
          </p:nvPr>
        </p:nvSpPr>
        <p:spPr/>
        <p:txBody>
          <a:bodyPr/>
          <a:lstStyle/>
          <a:p>
            <a:pPr algn="ctr"/>
            <a:r>
              <a:rPr lang="en-US" dirty="0"/>
              <a:t>Learning Objectives</a:t>
            </a:r>
          </a:p>
        </p:txBody>
      </p:sp>
      <p:sp>
        <p:nvSpPr>
          <p:cNvPr id="3" name="Content Placeholder 2">
            <a:extLst>
              <a:ext uri="{FF2B5EF4-FFF2-40B4-BE49-F238E27FC236}">
                <a16:creationId xmlns:a16="http://schemas.microsoft.com/office/drawing/2014/main" id="{51F46BE7-D314-4E0E-933A-D70BEAF3421E}"/>
              </a:ext>
            </a:extLst>
          </p:cNvPr>
          <p:cNvSpPr>
            <a:spLocks noGrp="1"/>
          </p:cNvSpPr>
          <p:nvPr>
            <p:ph idx="1"/>
          </p:nvPr>
        </p:nvSpPr>
        <p:spPr>
          <a:xfrm>
            <a:off x="228600" y="1200151"/>
            <a:ext cx="8686800" cy="3275474"/>
          </a:xfrm>
        </p:spPr>
        <p:txBody>
          <a:bodyPr/>
          <a:lstStyle/>
          <a:p>
            <a:r>
              <a:rPr lang="en-US" dirty="0"/>
              <a:t>Identify common manifestations of opportunistic infections in people with HIV (PWH) in the outpatient setting.</a:t>
            </a:r>
          </a:p>
          <a:p>
            <a:r>
              <a:rPr lang="en-US" dirty="0"/>
              <a:t>Review strengths and limitations of diagnostic </a:t>
            </a:r>
            <a:r>
              <a:rPr lang="en-US" dirty="0" err="1"/>
              <a:t>testin.g</a:t>
            </a:r>
            <a:r>
              <a:rPr lang="en-US" dirty="0"/>
              <a:t> </a:t>
            </a:r>
          </a:p>
          <a:p>
            <a:r>
              <a:rPr lang="en-US" dirty="0"/>
              <a:t>Define preferred and alternative therapies for opportunistic infections.</a:t>
            </a:r>
          </a:p>
          <a:p>
            <a:r>
              <a:rPr lang="en-US" dirty="0"/>
              <a:t>Review primary/secondary prophylaxis recommendations and Antiretroviral Therapy (ART) initiation in setting of opportunistic infections.</a:t>
            </a:r>
          </a:p>
        </p:txBody>
      </p:sp>
      <p:sp>
        <p:nvSpPr>
          <p:cNvPr id="4" name="Slide Number Placeholder 3">
            <a:extLst>
              <a:ext uri="{FF2B5EF4-FFF2-40B4-BE49-F238E27FC236}">
                <a16:creationId xmlns:a16="http://schemas.microsoft.com/office/drawing/2014/main" id="{8C1375F6-3FB7-4DF8-BEFF-60765F791008}"/>
              </a:ext>
            </a:extLst>
          </p:cNvPr>
          <p:cNvSpPr>
            <a:spLocks noGrp="1"/>
          </p:cNvSpPr>
          <p:nvPr>
            <p:ph type="sldNum" sz="quarter" idx="12"/>
          </p:nvPr>
        </p:nvSpPr>
        <p:spPr/>
        <p:txBody>
          <a:bodyPr/>
          <a:lstStyle/>
          <a:p>
            <a:fld id="{6E2D2B3B-882E-40F3-A32F-6DD516915044}" type="slidenum">
              <a:rPr lang="en-US" smtClean="0"/>
              <a:pPr/>
              <a:t>5</a:t>
            </a:fld>
            <a:endParaRPr lang="en-US"/>
          </a:p>
        </p:txBody>
      </p:sp>
    </p:spTree>
    <p:extLst>
      <p:ext uri="{BB962C8B-B14F-4D97-AF65-F5344CB8AC3E}">
        <p14:creationId xmlns:p14="http://schemas.microsoft.com/office/powerpoint/2010/main" val="7959718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E2CA402-6AE9-8542-9F3A-CF1F1B3131B3}"/>
              </a:ext>
            </a:extLst>
          </p:cNvPr>
          <p:cNvSpPr>
            <a:spLocks noGrp="1"/>
          </p:cNvSpPr>
          <p:nvPr>
            <p:ph type="title"/>
          </p:nvPr>
        </p:nvSpPr>
        <p:spPr>
          <a:xfrm>
            <a:off x="457200" y="-19050"/>
            <a:ext cx="8315569" cy="857250"/>
          </a:xfrm>
        </p:spPr>
        <p:txBody>
          <a:bodyPr/>
          <a:lstStyle/>
          <a:p>
            <a:pPr algn="ctr"/>
            <a:r>
              <a:rPr lang="en-US" dirty="0"/>
              <a:t>References</a:t>
            </a:r>
          </a:p>
        </p:txBody>
      </p:sp>
      <p:sp>
        <p:nvSpPr>
          <p:cNvPr id="7" name="Slide Number Placeholder 6"/>
          <p:cNvSpPr>
            <a:spLocks noGrp="1"/>
          </p:cNvSpPr>
          <p:nvPr>
            <p:ph type="sldNum" sz="quarter" idx="12"/>
          </p:nvPr>
        </p:nvSpPr>
        <p:spPr/>
        <p:txBody>
          <a:bodyPr/>
          <a:lstStyle/>
          <a:p>
            <a:fld id="{9F49499B-0A11-F941-988B-5A98BBA90756}" type="slidenum">
              <a:rPr lang="en-US" smtClean="0">
                <a:solidFill>
                  <a:srgbClr val="FFFFFF"/>
                </a:solidFill>
              </a:rPr>
              <a:pPr/>
              <a:t>50</a:t>
            </a:fld>
            <a:endParaRPr lang="en-US" dirty="0">
              <a:solidFill>
                <a:srgbClr val="FFFFFF"/>
              </a:solidFill>
            </a:endParaRPr>
          </a:p>
        </p:txBody>
      </p:sp>
      <p:sp>
        <p:nvSpPr>
          <p:cNvPr id="2" name="Content Placeholder 1"/>
          <p:cNvSpPr>
            <a:spLocks noGrp="1"/>
          </p:cNvSpPr>
          <p:nvPr>
            <p:ph idx="1"/>
          </p:nvPr>
        </p:nvSpPr>
        <p:spPr/>
        <p:txBody>
          <a:bodyPr>
            <a:normAutofit fontScale="47500" lnSpcReduction="20000"/>
          </a:bodyPr>
          <a:lstStyle/>
          <a:p>
            <a:r>
              <a:rPr lang="en-US" dirty="0"/>
              <a:t>National HIV curriculum: </a:t>
            </a:r>
            <a:r>
              <a:rPr lang="en-US" dirty="0">
                <a:hlinkClick r:id="rId2">
                  <a:extLst>
                    <a:ext uri="{A12FA001-AC4F-418D-AE19-62706E023703}">
                      <ahyp:hlinkClr xmlns:ahyp="http://schemas.microsoft.com/office/drawing/2018/hyperlinkcolor" val="tx"/>
                    </a:ext>
                  </a:extLst>
                </a:hlinkClick>
              </a:rPr>
              <a:t>https://www.hiv.uw.edu/</a:t>
            </a:r>
            <a:endParaRPr lang="en-US" dirty="0"/>
          </a:p>
          <a:p>
            <a:r>
              <a:rPr lang="en-US" dirty="0"/>
              <a:t>Panel on Guidelines for the Prevention and Treatment of Opportunistic Infections in Adults and Adolescents with HIV. Guidelines for the Prevention and Treatment of Opportunistic Infections in HIV-infected Adults and Adolescents: Recommendations from the Centers for Disease Control and Prevention, the National Institutes of Health, and the HIV Medicine Association of the Infectious Diseases Society of America. Available at </a:t>
            </a:r>
            <a:r>
              <a:rPr lang="en-US" b="0" i="0" u="none" strike="noStrike" dirty="0">
                <a:effectLst/>
                <a:hlinkClick r:id="rId3">
                  <a:extLst>
                    <a:ext uri="{A12FA001-AC4F-418D-AE19-62706E023703}">
                      <ahyp:hlinkClr xmlns:ahyp="http://schemas.microsoft.com/office/drawing/2018/hyperlinkcolor" val="tx"/>
                    </a:ext>
                  </a:extLst>
                </a:hlinkClick>
              </a:rPr>
              <a:t>https://clinicalinfo.hiv.gov/sites/default/files/inline-files/adult_oi.pdf</a:t>
            </a:r>
            <a:r>
              <a:rPr lang="en-US" b="0" i="0" dirty="0">
                <a:effectLst/>
              </a:rPr>
              <a:t>. </a:t>
            </a:r>
          </a:p>
          <a:p>
            <a:r>
              <a:rPr lang="en-US" dirty="0"/>
              <a:t>Bennett, J. (2019). Mandell, Douglas, and Bennett's Principles and Practice of Infectious Diseases - Electronic (9th ed.). Elsevier - OHCE.</a:t>
            </a:r>
          </a:p>
          <a:p>
            <a:r>
              <a:rPr lang="en-US" dirty="0"/>
              <a:t>Jung Y, Song KH, Choe PG, et al. Incidence of disseminated Mycobacterium avium-complex infection in HIV patients receiving antiretroviral therapy with use of Mycobacterium avium-complex prophylaxis. Int J STD AIDS. 2017;28(14):1426-1432. </a:t>
            </a:r>
            <a:endParaRPr lang="en-US" b="0" i="0" dirty="0">
              <a:effectLst/>
            </a:endParaRPr>
          </a:p>
          <a:p>
            <a:r>
              <a:rPr lang="en-US" dirty="0"/>
              <a:t>Li WJ, Guo YL, Liu TJ, Wang K, Kong JL. Diagnosis of pneumocystis pneumonia using serum (1-3)-</a:t>
            </a:r>
            <a:r>
              <a:rPr lang="el-GR" dirty="0"/>
              <a:t>β-</a:t>
            </a:r>
            <a:r>
              <a:rPr lang="en-US" dirty="0"/>
              <a:t>D-Glucan: a bivariate meta-analysis and systematic review. J </a:t>
            </a:r>
            <a:r>
              <a:rPr lang="en-US" dirty="0" err="1"/>
              <a:t>Thorac</a:t>
            </a:r>
            <a:r>
              <a:rPr lang="en-US" dirty="0"/>
              <a:t> Dis. 2015;7(12):2214-2225.</a:t>
            </a:r>
          </a:p>
          <a:p>
            <a:r>
              <a:rPr lang="en-US" dirty="0"/>
              <a:t>Lieu A, Lee TC, </a:t>
            </a:r>
            <a:r>
              <a:rPr lang="en-US" dirty="0" err="1"/>
              <a:t>Lawandi</a:t>
            </a:r>
            <a:r>
              <a:rPr lang="en-US" dirty="0"/>
              <a:t> A, Tellier R, Cheng MP, Dufresne PJ. Microbiological characterization of Pneumocystis </a:t>
            </a:r>
            <a:r>
              <a:rPr lang="en-US" dirty="0" err="1"/>
              <a:t>jirovecii</a:t>
            </a:r>
            <a:r>
              <a:rPr lang="en-US" dirty="0"/>
              <a:t> pneumonia using quantitative PCR from nasopharyngeal specimens: a retrospective study in a Canadian province from 2019 to 2023. J Clin </a:t>
            </a:r>
            <a:r>
              <a:rPr lang="en-US" dirty="0" err="1"/>
              <a:t>Microbiol</a:t>
            </a:r>
            <a:r>
              <a:rPr lang="en-US" dirty="0"/>
              <a:t>. 2023;61(11):e0091323.</a:t>
            </a:r>
          </a:p>
          <a:p>
            <a:r>
              <a:rPr lang="en-US" dirty="0" err="1"/>
              <a:t>Metersky</a:t>
            </a:r>
            <a:r>
              <a:rPr lang="en-US" dirty="0"/>
              <a:t> ML, Colt HG, Olson LK, Shanks TG. AIDS-related spontaneous pneumothorax. Risk factors and treatment. Chest. 1995;108(4):946-951.</a:t>
            </a:r>
          </a:p>
          <a:p>
            <a:r>
              <a:rPr lang="en-US" dirty="0"/>
              <a:t>Spec, A., </a:t>
            </a:r>
            <a:r>
              <a:rPr lang="en-US" dirty="0" err="1"/>
              <a:t>Escota</a:t>
            </a:r>
            <a:r>
              <a:rPr lang="en-US" dirty="0"/>
              <a:t>, G. V., </a:t>
            </a:r>
            <a:r>
              <a:rPr lang="en-US" dirty="0" err="1"/>
              <a:t>Chrisler</a:t>
            </a:r>
            <a:r>
              <a:rPr lang="en-US" dirty="0"/>
              <a:t>, C., &amp; Davies, B. (2019). Comprehensive Review of Infectious Diseases. Elsevier - OHCE.</a:t>
            </a:r>
          </a:p>
          <a:p>
            <a:r>
              <a:rPr lang="en-US" dirty="0" err="1"/>
              <a:t>Zolopa</a:t>
            </a:r>
            <a:r>
              <a:rPr lang="en-US" dirty="0"/>
              <a:t> A, Andersen J, Powderly W, et al. Early antiretroviral therapy reduces AIDS progression/death in individuals with acute opportunistic infections: a multicenter randomized strategy trial. </a:t>
            </a:r>
            <a:r>
              <a:rPr lang="en-US" dirty="0" err="1"/>
              <a:t>PLoS</a:t>
            </a:r>
            <a:r>
              <a:rPr lang="en-US" dirty="0"/>
              <a:t> One. 2009;4(5):e5575.</a:t>
            </a:r>
          </a:p>
        </p:txBody>
      </p:sp>
    </p:spTree>
    <p:extLst>
      <p:ext uri="{BB962C8B-B14F-4D97-AF65-F5344CB8AC3E}">
        <p14:creationId xmlns:p14="http://schemas.microsoft.com/office/powerpoint/2010/main" val="22661304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6AFD56-2FB3-A44E-97CB-CC04AB092226}"/>
              </a:ext>
            </a:extLst>
          </p:cNvPr>
          <p:cNvSpPr>
            <a:spLocks noGrp="1"/>
          </p:cNvSpPr>
          <p:nvPr>
            <p:ph type="sldNum" sz="quarter" idx="12"/>
          </p:nvPr>
        </p:nvSpPr>
        <p:spPr/>
        <p:txBody>
          <a:bodyPr/>
          <a:lstStyle/>
          <a:p>
            <a:pPr defTabSz="914378"/>
            <a:fld id="{6E2D2B3B-882E-40F3-A32F-6DD516915044}" type="slidenum">
              <a:rPr lang="en-US">
                <a:solidFill>
                  <a:srgbClr val="FFFFFF"/>
                </a:solidFill>
                <a:latin typeface="Arial"/>
              </a:rPr>
              <a:pPr defTabSz="914378"/>
              <a:t>51</a:t>
            </a:fld>
            <a:endParaRPr lang="en-US" dirty="0">
              <a:solidFill>
                <a:srgbClr val="FFFFFF"/>
              </a:solidFill>
              <a:latin typeface="Aria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145538830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531788" y="4729412"/>
            <a:ext cx="548640" cy="297180"/>
          </a:xfrm>
        </p:spPr>
        <p:txBody>
          <a:bodyPr anchor="ctr">
            <a:normAutofit/>
          </a:bodyPr>
          <a:lstStyle/>
          <a:p>
            <a:pPr>
              <a:lnSpc>
                <a:spcPct val="90000"/>
              </a:lnSpc>
              <a:spcAft>
                <a:spcPts val="600"/>
              </a:spcAft>
            </a:pPr>
            <a:r>
              <a:rPr lang="en-US">
                <a:solidFill>
                  <a:srgbClr val="FFFFFF"/>
                </a:solidFill>
              </a:rPr>
              <a:t>#</a:t>
            </a:r>
          </a:p>
        </p:txBody>
      </p:sp>
      <p:pic>
        <p:nvPicPr>
          <p:cNvPr id="18" name="Picture 17" descr="A qr code with red white and blue ribbons&#10;&#10;Description automatically generated">
            <a:extLst>
              <a:ext uri="{FF2B5EF4-FFF2-40B4-BE49-F238E27FC236}">
                <a16:creationId xmlns:a16="http://schemas.microsoft.com/office/drawing/2014/main" id="{6DBB7FA6-6223-BF75-52BC-7439C78E0B1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848"/>
            <a:ext cx="9151620" cy="4629150"/>
          </a:xfrm>
          <a:prstGeom prst="rect">
            <a:avLst/>
          </a:prstGeom>
        </p:spPr>
      </p:pic>
    </p:spTree>
    <p:extLst>
      <p:ext uri="{BB962C8B-B14F-4D97-AF65-F5344CB8AC3E}">
        <p14:creationId xmlns:p14="http://schemas.microsoft.com/office/powerpoint/2010/main" val="1232202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5900" y="205978"/>
            <a:ext cx="6236677" cy="536972"/>
          </a:xfrm>
        </p:spPr>
        <p:txBody>
          <a:bodyPr/>
          <a:lstStyle/>
          <a:p>
            <a:pPr algn="ctr"/>
            <a:r>
              <a:rPr lang="en-US" dirty="0"/>
              <a:t>Resources</a:t>
            </a:r>
          </a:p>
        </p:txBody>
      </p:sp>
      <p:sp>
        <p:nvSpPr>
          <p:cNvPr id="6" name="Content Placeholder 5"/>
          <p:cNvSpPr>
            <a:spLocks noGrp="1"/>
          </p:cNvSpPr>
          <p:nvPr>
            <p:ph sz="half" idx="1"/>
          </p:nvPr>
        </p:nvSpPr>
        <p:spPr>
          <a:xfrm>
            <a:off x="0" y="895350"/>
            <a:ext cx="4743450" cy="3771900"/>
          </a:xfrm>
        </p:spPr>
        <p:txBody>
          <a:bodyPr>
            <a:normAutofit fontScale="85000" lnSpcReduction="20000"/>
          </a:bodyPr>
          <a:lstStyle/>
          <a:p>
            <a:r>
              <a:rPr lang="en-US" dirty="0"/>
              <a:t>National Clinician  Consultation Center </a:t>
            </a:r>
            <a:r>
              <a:rPr lang="en-US" sz="1900" dirty="0">
                <a:hlinkClick r:id="rId3"/>
              </a:rPr>
              <a:t>http://nccc.ucsf.edu/</a:t>
            </a:r>
            <a:endParaRPr lang="en-US" sz="1900" dirty="0"/>
          </a:p>
          <a:p>
            <a:pPr lvl="1"/>
            <a:r>
              <a:rPr lang="en-US" dirty="0"/>
              <a:t>HIV Management</a:t>
            </a:r>
          </a:p>
          <a:p>
            <a:pPr lvl="1"/>
            <a:r>
              <a:rPr lang="en-US" dirty="0"/>
              <a:t>Perinatal HIV </a:t>
            </a:r>
          </a:p>
          <a:p>
            <a:pPr lvl="1"/>
            <a:r>
              <a:rPr lang="en-US" dirty="0"/>
              <a:t>HIV PrEP </a:t>
            </a:r>
          </a:p>
          <a:p>
            <a:pPr lvl="1"/>
            <a:r>
              <a:rPr lang="en-US" dirty="0"/>
              <a:t>HIV PEP line</a:t>
            </a:r>
          </a:p>
          <a:p>
            <a:pPr lvl="1"/>
            <a:r>
              <a:rPr lang="en-US" dirty="0"/>
              <a:t>HCV Management</a:t>
            </a:r>
          </a:p>
          <a:p>
            <a:pPr lvl="1"/>
            <a:r>
              <a:rPr lang="en-US" dirty="0"/>
              <a:t>Substance Use Management</a:t>
            </a:r>
          </a:p>
          <a:p>
            <a:pPr lvl="1"/>
            <a:endParaRPr lang="en-US" sz="1000" dirty="0"/>
          </a:p>
          <a:p>
            <a:r>
              <a:rPr lang="en-US" dirty="0"/>
              <a:t>Present on ECHO</a:t>
            </a:r>
            <a:endParaRPr lang="en-US" sz="600" dirty="0"/>
          </a:p>
          <a:p>
            <a:pPr algn="l" rtl="0" fontAlgn="base">
              <a:buFont typeface="Arial" panose="020B0604020202020204" pitchFamily="34" charset="0"/>
              <a:buChar char="•"/>
            </a:pPr>
            <a:r>
              <a:rPr lang="en-US" sz="1900" b="0" i="0" u="sng" strike="noStrike" dirty="0">
                <a:solidFill>
                  <a:srgbClr val="478FCC"/>
                </a:solidFill>
                <a:effectLst/>
                <a:latin typeface="Arial" panose="020B0604020202020204" pitchFamily="34" charset="0"/>
                <a:hlinkClick r:id="rId4"/>
              </a:rPr>
              <a:t>https://hsc.unm.edu/scaetc/programs-services/echo.html</a:t>
            </a:r>
            <a:r>
              <a:rPr lang="en-US" sz="1900" b="0" i="0" dirty="0">
                <a:solidFill>
                  <a:srgbClr val="222222"/>
                </a:solidFill>
                <a:effectLst/>
                <a:latin typeface="Arial" panose="020B0604020202020204" pitchFamily="34" charset="0"/>
              </a:rPr>
              <a:t>​</a:t>
            </a:r>
          </a:p>
          <a:p>
            <a:pPr algn="l" rtl="0" fontAlgn="base">
              <a:buFont typeface="Arial" panose="020B0604020202020204" pitchFamily="34" charset="0"/>
              <a:buChar char="•"/>
            </a:pPr>
            <a:endParaRPr lang="en-US" b="0" i="0" dirty="0">
              <a:solidFill>
                <a:srgbClr val="222222"/>
              </a:solidFill>
              <a:effectLst/>
              <a:latin typeface="Arial" panose="020B0604020202020204" pitchFamily="34" charset="0"/>
            </a:endParaRPr>
          </a:p>
        </p:txBody>
      </p:sp>
      <p:sp>
        <p:nvSpPr>
          <p:cNvPr id="7" name="Content Placeholder 6"/>
          <p:cNvSpPr>
            <a:spLocks noGrp="1"/>
          </p:cNvSpPr>
          <p:nvPr>
            <p:ph sz="half" idx="2"/>
          </p:nvPr>
        </p:nvSpPr>
        <p:spPr>
          <a:xfrm>
            <a:off x="4629150" y="895350"/>
            <a:ext cx="4451278" cy="3771900"/>
          </a:xfrm>
        </p:spPr>
        <p:txBody>
          <a:bodyPr>
            <a:noAutofit/>
          </a:bodyPr>
          <a:lstStyle/>
          <a:p>
            <a:r>
              <a:rPr lang="en-US" sz="2000" dirty="0"/>
              <a:t>AETC National HIV Curriculum </a:t>
            </a:r>
            <a:r>
              <a:rPr lang="en-US" sz="1600" dirty="0">
                <a:hlinkClick r:id="rId5"/>
              </a:rPr>
              <a:t>https://aidsetc.org/nhc</a:t>
            </a:r>
            <a:endParaRPr lang="en-US" sz="1600" dirty="0"/>
          </a:p>
          <a:p>
            <a:r>
              <a:rPr lang="en-US" sz="2000" dirty="0"/>
              <a:t>AETC National Coordinating Resource Center </a:t>
            </a:r>
            <a:r>
              <a:rPr lang="en-US" sz="1600" dirty="0">
                <a:hlinkClick r:id="rId6"/>
              </a:rPr>
              <a:t>https://targethiv.org/library/aetc-national-coordinating-resource-center-0</a:t>
            </a:r>
            <a:endParaRPr lang="en-US" sz="1600" dirty="0"/>
          </a:p>
          <a:p>
            <a:r>
              <a:rPr lang="en-US" sz="2000" dirty="0"/>
              <a:t>HIVMA Resource Directory </a:t>
            </a:r>
            <a:r>
              <a:rPr lang="en-US" sz="1600" b="0" i="0" u="sng" strike="noStrike" dirty="0">
                <a:solidFill>
                  <a:srgbClr val="0563C1"/>
                </a:solidFill>
                <a:effectLst/>
                <a:hlinkClick r:id="rId7"/>
              </a:rPr>
              <a:t>https://www.hivma.org/globalassets/ektron-import/hivma/hivma-resource-directory.pdf</a:t>
            </a:r>
            <a:r>
              <a:rPr lang="en-US" sz="1600" b="0" i="0" u="none" strike="noStrike" dirty="0">
                <a:solidFill>
                  <a:srgbClr val="000000"/>
                </a:solidFill>
                <a:effectLst/>
              </a:rPr>
              <a:t> </a:t>
            </a:r>
          </a:p>
          <a:p>
            <a:r>
              <a:rPr lang="en-US" sz="2000" dirty="0"/>
              <a:t>Additional trainings </a:t>
            </a:r>
            <a:r>
              <a:rPr lang="en-US" sz="2000" dirty="0">
                <a:hlinkClick r:id="rId8"/>
              </a:rPr>
              <a:t>scaetcecho@salud.unm.edu</a:t>
            </a:r>
            <a:endParaRPr lang="en-US" sz="2000" dirty="0"/>
          </a:p>
          <a:p>
            <a:r>
              <a:rPr lang="en-US" sz="2000" dirty="0">
                <a:hlinkClick r:id="rId9"/>
              </a:rPr>
              <a:t>www.scaetc.org</a:t>
            </a:r>
            <a:endParaRPr lang="en-US" sz="2000" dirty="0"/>
          </a:p>
        </p:txBody>
      </p:sp>
      <p:sp>
        <p:nvSpPr>
          <p:cNvPr id="4" name="Slide Number Placeholder 3"/>
          <p:cNvSpPr>
            <a:spLocks noGrp="1"/>
          </p:cNvSpPr>
          <p:nvPr>
            <p:ph type="sldNum" sz="quarter" idx="12"/>
          </p:nvPr>
        </p:nvSpPr>
        <p:spPr/>
        <p:txBody>
          <a:bodyPr/>
          <a:lstStyle/>
          <a:p>
            <a:fld id="{6E2D2B3B-882E-40F3-A32F-6DD516915044}" type="slidenum">
              <a:rPr lang="en-US" smtClean="0"/>
              <a:pPr/>
              <a:t>53</a:t>
            </a:fld>
            <a:endParaRPr lang="en-US" dirty="0"/>
          </a:p>
        </p:txBody>
      </p:sp>
    </p:spTree>
    <p:extLst>
      <p:ext uri="{BB962C8B-B14F-4D97-AF65-F5344CB8AC3E}">
        <p14:creationId xmlns:p14="http://schemas.microsoft.com/office/powerpoint/2010/main" val="2717021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61886C7-00A5-F197-083B-99E8B441961F}"/>
              </a:ext>
            </a:extLst>
          </p:cNvPr>
          <p:cNvSpPr>
            <a:spLocks noGrp="1"/>
          </p:cNvSpPr>
          <p:nvPr>
            <p:ph type="sldNum" sz="quarter" idx="12"/>
          </p:nvPr>
        </p:nvSpPr>
        <p:spPr/>
        <p:txBody>
          <a:bodyPr/>
          <a:lstStyle/>
          <a:p>
            <a:fld id="{6E2D2B3B-882E-40F3-A32F-6DD516915044}" type="slidenum">
              <a:rPr lang="en-US" smtClean="0"/>
              <a:pPr/>
              <a:t>6</a:t>
            </a:fld>
            <a:endParaRPr lang="en-US"/>
          </a:p>
        </p:txBody>
      </p:sp>
      <p:pic>
        <p:nvPicPr>
          <p:cNvPr id="5" name="Content Placeholder 4">
            <a:extLst>
              <a:ext uri="{FF2B5EF4-FFF2-40B4-BE49-F238E27FC236}">
                <a16:creationId xmlns:a16="http://schemas.microsoft.com/office/drawing/2014/main" id="{5A8DABE1-7FED-9B4F-8407-4281B0AC4F60}"/>
              </a:ext>
            </a:extLst>
          </p:cNvPr>
          <p:cNvPicPr>
            <a:picLocks noGrp="1" noChangeAspect="1"/>
          </p:cNvPicPr>
          <p:nvPr>
            <p:ph idx="1"/>
          </p:nvPr>
        </p:nvPicPr>
        <p:blipFill>
          <a:blip r:embed="rId2"/>
          <a:stretch>
            <a:fillRect/>
          </a:stretch>
        </p:blipFill>
        <p:spPr>
          <a:xfrm>
            <a:off x="447431" y="133350"/>
            <a:ext cx="8315569" cy="4478661"/>
          </a:xfrm>
          <a:prstGeom prst="rect">
            <a:avLst/>
          </a:prstGeom>
        </p:spPr>
      </p:pic>
      <p:sp>
        <p:nvSpPr>
          <p:cNvPr id="6" name="TextBox 5">
            <a:extLst>
              <a:ext uri="{FF2B5EF4-FFF2-40B4-BE49-F238E27FC236}">
                <a16:creationId xmlns:a16="http://schemas.microsoft.com/office/drawing/2014/main" id="{2CF503C4-9787-A83F-3502-2FEA60AECC19}"/>
              </a:ext>
            </a:extLst>
          </p:cNvPr>
          <p:cNvSpPr txBox="1"/>
          <p:nvPr/>
        </p:nvSpPr>
        <p:spPr>
          <a:xfrm>
            <a:off x="2057401" y="4770280"/>
            <a:ext cx="5181600" cy="215444"/>
          </a:xfrm>
          <a:prstGeom prst="rect">
            <a:avLst/>
          </a:prstGeom>
          <a:noFill/>
        </p:spPr>
        <p:txBody>
          <a:bodyPr wrap="square">
            <a:spAutoFit/>
          </a:bodyPr>
          <a:lstStyle/>
          <a:p>
            <a:r>
              <a:rPr lang="en-US" sz="800" dirty="0">
                <a:solidFill>
                  <a:schemeClr val="bg1"/>
                </a:solidFill>
              </a:rPr>
              <a:t>Spec, A., </a:t>
            </a:r>
            <a:r>
              <a:rPr lang="en-US" sz="800" dirty="0" err="1">
                <a:solidFill>
                  <a:schemeClr val="bg1"/>
                </a:solidFill>
              </a:rPr>
              <a:t>Escota</a:t>
            </a:r>
            <a:r>
              <a:rPr lang="en-US" sz="800" dirty="0">
                <a:solidFill>
                  <a:schemeClr val="bg1"/>
                </a:solidFill>
              </a:rPr>
              <a:t>, G. V., </a:t>
            </a:r>
            <a:r>
              <a:rPr lang="en-US" sz="800" dirty="0" err="1">
                <a:solidFill>
                  <a:schemeClr val="bg1"/>
                </a:solidFill>
              </a:rPr>
              <a:t>Chrisler</a:t>
            </a:r>
            <a:r>
              <a:rPr lang="en-US" sz="800" dirty="0">
                <a:solidFill>
                  <a:schemeClr val="bg1"/>
                </a:solidFill>
              </a:rPr>
              <a:t>, C., &amp; Davies, B. Comprehensive Review of Infectious Diseases (2019).</a:t>
            </a:r>
          </a:p>
        </p:txBody>
      </p:sp>
      <p:sp>
        <p:nvSpPr>
          <p:cNvPr id="2" name="Title 1">
            <a:extLst>
              <a:ext uri="{FF2B5EF4-FFF2-40B4-BE49-F238E27FC236}">
                <a16:creationId xmlns:a16="http://schemas.microsoft.com/office/drawing/2014/main" id="{F4830A1B-6795-27A1-5E96-5FD023F83BB2}"/>
              </a:ext>
            </a:extLst>
          </p:cNvPr>
          <p:cNvSpPr>
            <a:spLocks noGrp="1"/>
          </p:cNvSpPr>
          <p:nvPr>
            <p:ph type="title"/>
          </p:nvPr>
        </p:nvSpPr>
        <p:spPr>
          <a:xfrm>
            <a:off x="76200" y="-100800"/>
            <a:ext cx="8315569" cy="691350"/>
          </a:xfrm>
        </p:spPr>
        <p:txBody>
          <a:bodyPr/>
          <a:lstStyle/>
          <a:p>
            <a:r>
              <a:rPr lang="en-US" sz="2800" dirty="0"/>
              <a:t>Syndrome Approach to Opportunistic Infections</a:t>
            </a:r>
          </a:p>
        </p:txBody>
      </p:sp>
    </p:spTree>
    <p:extLst>
      <p:ext uri="{BB962C8B-B14F-4D97-AF65-F5344CB8AC3E}">
        <p14:creationId xmlns:p14="http://schemas.microsoft.com/office/powerpoint/2010/main" val="29471685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DACF3-5535-E240-A2A7-51E86DD3D649}"/>
              </a:ext>
            </a:extLst>
          </p:cNvPr>
          <p:cNvSpPr>
            <a:spLocks noGrp="1"/>
          </p:cNvSpPr>
          <p:nvPr>
            <p:ph type="title"/>
          </p:nvPr>
        </p:nvSpPr>
        <p:spPr/>
        <p:txBody>
          <a:bodyPr/>
          <a:lstStyle/>
          <a:p>
            <a:pPr algn="ctr"/>
            <a:r>
              <a:rPr lang="en-US" sz="3600" dirty="0"/>
              <a:t>Case 1: History of Present Illness</a:t>
            </a:r>
          </a:p>
        </p:txBody>
      </p:sp>
      <p:sp>
        <p:nvSpPr>
          <p:cNvPr id="3" name="Content Placeholder 2">
            <a:extLst>
              <a:ext uri="{FF2B5EF4-FFF2-40B4-BE49-F238E27FC236}">
                <a16:creationId xmlns:a16="http://schemas.microsoft.com/office/drawing/2014/main" id="{25707CFE-1AD1-3E42-BBF3-145278663A77}"/>
              </a:ext>
            </a:extLst>
          </p:cNvPr>
          <p:cNvSpPr>
            <a:spLocks noGrp="1"/>
          </p:cNvSpPr>
          <p:nvPr>
            <p:ph idx="1"/>
          </p:nvPr>
        </p:nvSpPr>
        <p:spPr/>
        <p:txBody>
          <a:bodyPr>
            <a:normAutofit/>
          </a:bodyPr>
          <a:lstStyle/>
          <a:p>
            <a:r>
              <a:rPr lang="en-US" dirty="0"/>
              <a:t>29-year-old man (DMAB; he/him) with a recent diagnosis of HIV and substance use disorder (methamphetamine) who presents to clinic with shortness of breath and fatigue. Symptoms started 2 weeks prior with gradual worsening and associated with an intermittent non-productive cough.</a:t>
            </a:r>
          </a:p>
        </p:txBody>
      </p:sp>
      <p:sp>
        <p:nvSpPr>
          <p:cNvPr id="4" name="Slide Number Placeholder 3">
            <a:extLst>
              <a:ext uri="{FF2B5EF4-FFF2-40B4-BE49-F238E27FC236}">
                <a16:creationId xmlns:a16="http://schemas.microsoft.com/office/drawing/2014/main" id="{91FD1563-8F38-9748-8408-37C97F7D750E}"/>
              </a:ext>
            </a:extLst>
          </p:cNvPr>
          <p:cNvSpPr>
            <a:spLocks noGrp="1"/>
          </p:cNvSpPr>
          <p:nvPr>
            <p:ph type="sldNum" sz="quarter" idx="12"/>
          </p:nvPr>
        </p:nvSpPr>
        <p:spPr/>
        <p:txBody>
          <a:bodyPr/>
          <a:lstStyle/>
          <a:p>
            <a:fld id="{6E2D2B3B-882E-40F3-A32F-6DD516915044}" type="slidenum">
              <a:rPr lang="en-US" smtClean="0"/>
              <a:pPr/>
              <a:t>7</a:t>
            </a:fld>
            <a:endParaRPr lang="en-US"/>
          </a:p>
        </p:txBody>
      </p:sp>
      <p:sp>
        <p:nvSpPr>
          <p:cNvPr id="5" name="TextBox 4">
            <a:extLst>
              <a:ext uri="{FF2B5EF4-FFF2-40B4-BE49-F238E27FC236}">
                <a16:creationId xmlns:a16="http://schemas.microsoft.com/office/drawing/2014/main" id="{68245EA7-2A80-E2B5-965C-F1A4E0AE9CE6}"/>
              </a:ext>
            </a:extLst>
          </p:cNvPr>
          <p:cNvSpPr txBox="1"/>
          <p:nvPr/>
        </p:nvSpPr>
        <p:spPr>
          <a:xfrm>
            <a:off x="2743200" y="4778573"/>
            <a:ext cx="3733800" cy="307777"/>
          </a:xfrm>
          <a:prstGeom prst="rect">
            <a:avLst/>
          </a:prstGeom>
          <a:noFill/>
        </p:spPr>
        <p:txBody>
          <a:bodyPr wrap="square" rtlCol="0">
            <a:spAutoFit/>
          </a:bodyPr>
          <a:lstStyle/>
          <a:p>
            <a:pPr algn="ctr"/>
            <a:r>
              <a:rPr lang="en-US" sz="1400" dirty="0">
                <a:solidFill>
                  <a:schemeClr val="bg1"/>
                </a:solidFill>
              </a:rPr>
              <a:t>DMAB= designated male at birth</a:t>
            </a:r>
          </a:p>
        </p:txBody>
      </p:sp>
    </p:spTree>
    <p:extLst>
      <p:ext uri="{BB962C8B-B14F-4D97-AF65-F5344CB8AC3E}">
        <p14:creationId xmlns:p14="http://schemas.microsoft.com/office/powerpoint/2010/main" val="3724403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40E9EE-6F3E-0C19-C8B6-AF4C057C80BE}"/>
              </a:ext>
            </a:extLst>
          </p:cNvPr>
          <p:cNvSpPr>
            <a:spLocks noGrp="1"/>
          </p:cNvSpPr>
          <p:nvPr>
            <p:ph idx="1"/>
          </p:nvPr>
        </p:nvSpPr>
        <p:spPr/>
        <p:txBody>
          <a:bodyPr/>
          <a:lstStyle/>
          <a:p>
            <a:r>
              <a:rPr lang="en-US" dirty="0"/>
              <a:t>Initial clinic visit (4 months prior): New diagnosis of HIV (CD4: 132, HIV VL: 332,000) after being screened in the Emergency Department (ED). Started </a:t>
            </a:r>
            <a:r>
              <a:rPr lang="en-US" dirty="0" err="1"/>
              <a:t>Biktarvy</a:t>
            </a:r>
            <a:r>
              <a:rPr lang="en-US" baseline="30000" dirty="0"/>
              <a:t>®</a:t>
            </a:r>
            <a:r>
              <a:rPr lang="en-US" dirty="0"/>
              <a:t>* and primary prophylaxis with TMP/SMX**. Patient took medications for almost 3 weeks after the initial visit and then stopped. He missed his follow-up appointment.</a:t>
            </a:r>
          </a:p>
          <a:p>
            <a:pPr marL="114300" indent="0">
              <a:buNone/>
            </a:pPr>
            <a:endParaRPr lang="en-US" dirty="0"/>
          </a:p>
        </p:txBody>
      </p:sp>
      <p:sp>
        <p:nvSpPr>
          <p:cNvPr id="4" name="Slide Number Placeholder 3">
            <a:extLst>
              <a:ext uri="{FF2B5EF4-FFF2-40B4-BE49-F238E27FC236}">
                <a16:creationId xmlns:a16="http://schemas.microsoft.com/office/drawing/2014/main" id="{9C3D653A-A32F-51BA-2345-A2D1AC06D369}"/>
              </a:ext>
            </a:extLst>
          </p:cNvPr>
          <p:cNvSpPr>
            <a:spLocks noGrp="1"/>
          </p:cNvSpPr>
          <p:nvPr>
            <p:ph type="sldNum" sz="quarter" idx="12"/>
          </p:nvPr>
        </p:nvSpPr>
        <p:spPr/>
        <p:txBody>
          <a:bodyPr/>
          <a:lstStyle/>
          <a:p>
            <a:fld id="{6E2D2B3B-882E-40F3-A32F-6DD516915044}" type="slidenum">
              <a:rPr lang="en-US" smtClean="0"/>
              <a:pPr/>
              <a:t>8</a:t>
            </a:fld>
            <a:endParaRPr lang="en-US"/>
          </a:p>
        </p:txBody>
      </p:sp>
      <p:sp>
        <p:nvSpPr>
          <p:cNvPr id="5" name="Title 1">
            <a:extLst>
              <a:ext uri="{FF2B5EF4-FFF2-40B4-BE49-F238E27FC236}">
                <a16:creationId xmlns:a16="http://schemas.microsoft.com/office/drawing/2014/main" id="{82888C4D-7BD8-D281-3ABD-1EA197D2FD19}"/>
              </a:ext>
            </a:extLst>
          </p:cNvPr>
          <p:cNvSpPr>
            <a:spLocks noGrp="1"/>
          </p:cNvSpPr>
          <p:nvPr>
            <p:ph type="title"/>
          </p:nvPr>
        </p:nvSpPr>
        <p:spPr>
          <a:xfrm>
            <a:off x="457200" y="206375"/>
            <a:ext cx="8315325" cy="857250"/>
          </a:xfrm>
        </p:spPr>
        <p:txBody>
          <a:bodyPr/>
          <a:lstStyle/>
          <a:p>
            <a:pPr algn="ctr"/>
            <a:r>
              <a:rPr lang="en-US" sz="3600" dirty="0"/>
              <a:t>Case 1: History of Present Illness</a:t>
            </a:r>
          </a:p>
        </p:txBody>
      </p:sp>
      <p:sp>
        <p:nvSpPr>
          <p:cNvPr id="6" name="TextBox 5">
            <a:extLst>
              <a:ext uri="{FF2B5EF4-FFF2-40B4-BE49-F238E27FC236}">
                <a16:creationId xmlns:a16="http://schemas.microsoft.com/office/drawing/2014/main" id="{CAF361DD-A260-E4A7-59D4-8A9EFD9942F5}"/>
              </a:ext>
            </a:extLst>
          </p:cNvPr>
          <p:cNvSpPr txBox="1"/>
          <p:nvPr/>
        </p:nvSpPr>
        <p:spPr>
          <a:xfrm>
            <a:off x="1752600" y="4614355"/>
            <a:ext cx="6019800" cy="523220"/>
          </a:xfrm>
          <a:prstGeom prst="rect">
            <a:avLst/>
          </a:prstGeom>
          <a:noFill/>
        </p:spPr>
        <p:txBody>
          <a:bodyPr wrap="square" rtlCol="0">
            <a:spAutoFit/>
          </a:bodyPr>
          <a:lstStyle/>
          <a:p>
            <a:pPr algn="ctr"/>
            <a:r>
              <a:rPr lang="en-US" sz="1400" dirty="0">
                <a:solidFill>
                  <a:schemeClr val="bg1"/>
                </a:solidFill>
              </a:rPr>
              <a:t>*</a:t>
            </a:r>
            <a:r>
              <a:rPr lang="en-US" sz="1400" dirty="0" err="1">
                <a:solidFill>
                  <a:schemeClr val="bg1"/>
                </a:solidFill>
              </a:rPr>
              <a:t>Biktarvy</a:t>
            </a:r>
            <a:r>
              <a:rPr lang="en-US" sz="1800" baseline="30000" dirty="0">
                <a:solidFill>
                  <a:schemeClr val="bg1"/>
                </a:solidFill>
              </a:rPr>
              <a:t>®</a:t>
            </a:r>
            <a:r>
              <a:rPr lang="en-US" sz="1400" dirty="0">
                <a:solidFill>
                  <a:schemeClr val="bg1"/>
                </a:solidFill>
              </a:rPr>
              <a:t>; tenofovir alafenamide/emtricitabine/bictegravir</a:t>
            </a:r>
          </a:p>
          <a:p>
            <a:pPr algn="ctr"/>
            <a:r>
              <a:rPr lang="en-US" sz="1400" dirty="0">
                <a:solidFill>
                  <a:schemeClr val="bg1"/>
                </a:solidFill>
              </a:rPr>
              <a:t>**TMP/SMX; trimethoprim/sulfamethoxazole (Bactrim</a:t>
            </a:r>
            <a:r>
              <a:rPr lang="en-US" sz="1800" baseline="30000" dirty="0">
                <a:solidFill>
                  <a:schemeClr val="bg1"/>
                </a:solidFill>
              </a:rPr>
              <a:t>®</a:t>
            </a:r>
            <a:r>
              <a:rPr lang="en-US" sz="1400" dirty="0">
                <a:solidFill>
                  <a:schemeClr val="bg1"/>
                </a:solidFill>
              </a:rPr>
              <a:t>)</a:t>
            </a:r>
          </a:p>
        </p:txBody>
      </p:sp>
    </p:spTree>
    <p:extLst>
      <p:ext uri="{BB962C8B-B14F-4D97-AF65-F5344CB8AC3E}">
        <p14:creationId xmlns:p14="http://schemas.microsoft.com/office/powerpoint/2010/main" val="36257022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964C5-339D-4F59-A161-A0E860CE9658}"/>
              </a:ext>
            </a:extLst>
          </p:cNvPr>
          <p:cNvSpPr>
            <a:spLocks noGrp="1"/>
          </p:cNvSpPr>
          <p:nvPr>
            <p:ph type="title"/>
          </p:nvPr>
        </p:nvSpPr>
        <p:spPr>
          <a:xfrm>
            <a:off x="462830" y="114300"/>
            <a:ext cx="8315569" cy="857250"/>
          </a:xfrm>
        </p:spPr>
        <p:txBody>
          <a:bodyPr/>
          <a:lstStyle/>
          <a:p>
            <a:pPr algn="ctr"/>
            <a:r>
              <a:rPr lang="en-US" sz="3600" dirty="0"/>
              <a:t>Case 1: Physical Exam</a:t>
            </a:r>
          </a:p>
        </p:txBody>
      </p:sp>
      <p:sp>
        <p:nvSpPr>
          <p:cNvPr id="3" name="Content Placeholder 2">
            <a:extLst>
              <a:ext uri="{FF2B5EF4-FFF2-40B4-BE49-F238E27FC236}">
                <a16:creationId xmlns:a16="http://schemas.microsoft.com/office/drawing/2014/main" id="{BAB64A7B-E797-4249-AF8D-7F23A668F8C4}"/>
              </a:ext>
            </a:extLst>
          </p:cNvPr>
          <p:cNvSpPr>
            <a:spLocks noGrp="1"/>
          </p:cNvSpPr>
          <p:nvPr>
            <p:ph idx="1"/>
          </p:nvPr>
        </p:nvSpPr>
        <p:spPr>
          <a:xfrm>
            <a:off x="76200" y="819150"/>
            <a:ext cx="9004228" cy="3810000"/>
          </a:xfrm>
        </p:spPr>
        <p:txBody>
          <a:bodyPr>
            <a:normAutofit lnSpcReduction="10000"/>
          </a:bodyPr>
          <a:lstStyle/>
          <a:p>
            <a:r>
              <a:rPr lang="en-US" sz="1800" b="0" i="0" u="none" strike="noStrike" baseline="0" dirty="0">
                <a:latin typeface="Arial" panose="020B0604020202020204" pitchFamily="34" charset="0"/>
              </a:rPr>
              <a:t>BP </a:t>
            </a:r>
            <a:r>
              <a:rPr lang="en-US" sz="1800" dirty="0">
                <a:latin typeface="Arial" panose="020B0604020202020204" pitchFamily="34" charset="0"/>
              </a:rPr>
              <a:t>102</a:t>
            </a:r>
            <a:r>
              <a:rPr lang="en-US" sz="1800" b="0" i="0" u="none" strike="noStrike" baseline="0" dirty="0">
                <a:latin typeface="Arial" panose="020B0604020202020204" pitchFamily="34" charset="0"/>
              </a:rPr>
              <a:t>/68, </a:t>
            </a:r>
            <a:r>
              <a:rPr lang="en-US" sz="1800" dirty="0">
                <a:latin typeface="Arial" panose="020B0604020202020204" pitchFamily="34" charset="0"/>
              </a:rPr>
              <a:t>P</a:t>
            </a:r>
            <a:r>
              <a:rPr lang="en-US" sz="1800" b="0" i="0" u="none" strike="noStrike" baseline="0" dirty="0">
                <a:latin typeface="Arial" panose="020B0604020202020204" pitchFamily="34" charset="0"/>
              </a:rPr>
              <a:t>ulse 94, </a:t>
            </a:r>
            <a:r>
              <a:rPr lang="en-US" sz="1800" dirty="0">
                <a:latin typeface="Arial" panose="020B0604020202020204" pitchFamily="34" charset="0"/>
              </a:rPr>
              <a:t>T</a:t>
            </a:r>
            <a:r>
              <a:rPr lang="en-US" sz="1800" b="0" i="0" u="none" strike="noStrike" baseline="0" dirty="0">
                <a:latin typeface="Arial" panose="020B0604020202020204" pitchFamily="34" charset="0"/>
              </a:rPr>
              <a:t>emperature 97.6 °F (36.4 °C), RR </a:t>
            </a:r>
            <a:r>
              <a:rPr lang="en-US" sz="1800" b="1" dirty="0">
                <a:latin typeface="Arial" panose="020B0604020202020204" pitchFamily="34" charset="0"/>
              </a:rPr>
              <a:t>22</a:t>
            </a:r>
            <a:r>
              <a:rPr lang="en-US" sz="1800" b="0" i="0" u="none" strike="noStrike" baseline="0" dirty="0">
                <a:latin typeface="Arial" panose="020B0604020202020204" pitchFamily="34" charset="0"/>
              </a:rPr>
              <a:t>, SpO2 92%.</a:t>
            </a:r>
            <a:r>
              <a:rPr lang="en-US" dirty="0"/>
              <a:t> </a:t>
            </a:r>
          </a:p>
          <a:p>
            <a:pPr algn="l" rtl="0"/>
            <a:r>
              <a:rPr lang="en-US" sz="1800" b="0" i="0" u="none" strike="noStrike" baseline="0" dirty="0">
                <a:latin typeface="Arial" panose="020B0604020202020204" pitchFamily="34" charset="0"/>
              </a:rPr>
              <a:t>General Appearance: </a:t>
            </a:r>
            <a:r>
              <a:rPr lang="en-US" sz="1800" b="1" i="0" u="none" strike="noStrike" baseline="0" dirty="0">
                <a:solidFill>
                  <a:srgbClr val="000000"/>
                </a:solidFill>
                <a:latin typeface="Arial" panose="020B0604020202020204" pitchFamily="34" charset="0"/>
              </a:rPr>
              <a:t>uncomfortable appearing</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HEENT: Head normocephalic, PERRL, EOMI, </a:t>
            </a:r>
            <a:r>
              <a:rPr lang="en-US" sz="1800" b="1" i="0" u="none" strike="noStrike" baseline="0" dirty="0">
                <a:solidFill>
                  <a:srgbClr val="000000"/>
                </a:solidFill>
                <a:latin typeface="Arial" panose="020B0604020202020204" pitchFamily="34" charset="0"/>
              </a:rPr>
              <a:t>thrush</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Neck: Supple, no cervical adenopathy</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Lungs: CTAB, no wheezing, rales, or rhonchi</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Heart: RRR, no murmur</a:t>
            </a:r>
            <a:endParaRPr lang="en-US" sz="1800" b="0" i="0" u="none" strike="noStrike" baseline="0" dirty="0">
              <a:solidFill>
                <a:srgbClr val="000000"/>
              </a:solidFill>
              <a:latin typeface="inherit"/>
            </a:endParaRPr>
          </a:p>
          <a:p>
            <a:pPr algn="l" rtl="0"/>
            <a:r>
              <a:rPr lang="de-DE" sz="1800" b="0" i="0" u="none" strike="noStrike" baseline="0" dirty="0">
                <a:latin typeface="Arial" panose="020B0604020202020204" pitchFamily="34" charset="0"/>
              </a:rPr>
              <a:t>Abdomen: Abdomen soft, non-tender</a:t>
            </a:r>
            <a:r>
              <a:rPr lang="de-DE" sz="1800" dirty="0">
                <a:latin typeface="Arial" panose="020B0604020202020204" pitchFamily="34" charset="0"/>
              </a:rPr>
              <a:t>, normoactive bowel sounds</a:t>
            </a:r>
            <a:r>
              <a:rPr lang="de-DE" sz="1800" b="0" i="0" u="none" strike="noStrike" baseline="0" dirty="0">
                <a:latin typeface="Arial" panose="020B0604020202020204" pitchFamily="34" charset="0"/>
              </a:rPr>
              <a:t> </a:t>
            </a:r>
            <a:endParaRPr lang="de-DE"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Back: No pain to palpation</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Extremities: No edema</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Skin: No rashes or other lesions</a:t>
            </a:r>
            <a:endParaRPr lang="en-US" sz="1800" b="0" i="0" u="none" strike="noStrike" baseline="0" dirty="0">
              <a:solidFill>
                <a:srgbClr val="000000"/>
              </a:solidFill>
              <a:latin typeface="inherit"/>
            </a:endParaRPr>
          </a:p>
          <a:p>
            <a:pPr algn="l" rtl="0"/>
            <a:r>
              <a:rPr lang="en-US" sz="1800" b="0" i="0" u="none" strike="noStrike" baseline="0" dirty="0">
                <a:latin typeface="Arial" panose="020B0604020202020204" pitchFamily="34" charset="0"/>
              </a:rPr>
              <a:t>Neurologic: Awake, Alert and Oriented (A&amp;Ox3), Cranial Nerve (CNs) and sensation grossly intact</a:t>
            </a:r>
            <a:endParaRPr lang="en-US" dirty="0"/>
          </a:p>
        </p:txBody>
      </p:sp>
      <p:sp>
        <p:nvSpPr>
          <p:cNvPr id="4" name="Slide Number Placeholder 3">
            <a:extLst>
              <a:ext uri="{FF2B5EF4-FFF2-40B4-BE49-F238E27FC236}">
                <a16:creationId xmlns:a16="http://schemas.microsoft.com/office/drawing/2014/main" id="{A47BAE60-D231-4B8E-96EB-ACF25179E3E9}"/>
              </a:ext>
            </a:extLst>
          </p:cNvPr>
          <p:cNvSpPr>
            <a:spLocks noGrp="1"/>
          </p:cNvSpPr>
          <p:nvPr>
            <p:ph type="sldNum" sz="quarter" idx="12"/>
          </p:nvPr>
        </p:nvSpPr>
        <p:spPr/>
        <p:txBody>
          <a:bodyPr/>
          <a:lstStyle/>
          <a:p>
            <a:fld id="{6E2D2B3B-882E-40F3-A32F-6DD516915044}" type="slidenum">
              <a:rPr lang="en-US" smtClean="0"/>
              <a:pPr/>
              <a:t>9</a:t>
            </a:fld>
            <a:endParaRPr lang="en-US"/>
          </a:p>
        </p:txBody>
      </p:sp>
    </p:spTree>
    <p:extLst>
      <p:ext uri="{BB962C8B-B14F-4D97-AF65-F5344CB8AC3E}">
        <p14:creationId xmlns:p14="http://schemas.microsoft.com/office/powerpoint/2010/main" val="376098661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37"/>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ETC-BLANK-MASTER">
  <a:themeElements>
    <a:clrScheme name="Custom 8">
      <a:dk1>
        <a:srgbClr val="222222"/>
      </a:dk1>
      <a:lt1>
        <a:srgbClr val="FFFFFF"/>
      </a:lt1>
      <a:dk2>
        <a:srgbClr val="1C3768"/>
      </a:dk2>
      <a:lt2>
        <a:srgbClr val="D6D6D6"/>
      </a:lt2>
      <a:accent1>
        <a:srgbClr val="F1A21F"/>
      </a:accent1>
      <a:accent2>
        <a:srgbClr val="8F3E97"/>
      </a:accent2>
      <a:accent3>
        <a:srgbClr val="1EB24B"/>
      </a:accent3>
      <a:accent4>
        <a:srgbClr val="0054A6"/>
      </a:accent4>
      <a:accent5>
        <a:srgbClr val="F37520"/>
      </a:accent5>
      <a:accent6>
        <a:srgbClr val="D6201A"/>
      </a:accent6>
      <a:hlink>
        <a:srgbClr val="478FCC"/>
      </a:hlink>
      <a:folHlink>
        <a:srgbClr val="67798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D994695E54874EBE70B286E61A6C3B" ma:contentTypeVersion="12" ma:contentTypeDescription="Create a new document." ma:contentTypeScope="" ma:versionID="f4b8034f3d89f9874999e8b12fb1573c">
  <xsd:schema xmlns:xsd="http://www.w3.org/2001/XMLSchema" xmlns:xs="http://www.w3.org/2001/XMLSchema" xmlns:p="http://schemas.microsoft.com/office/2006/metadata/properties" xmlns:ns3="7af4a355-4bf5-41f2-9f88-5f17762b393e" xmlns:ns4="99d1c9af-7471-4d6b-84b0-c77132599aad" targetNamespace="http://schemas.microsoft.com/office/2006/metadata/properties" ma:root="true" ma:fieldsID="490b47b3eb5ef0bd700362db0f79c50d" ns3:_="" ns4:_="">
    <xsd:import namespace="7af4a355-4bf5-41f2-9f88-5f17762b393e"/>
    <xsd:import namespace="99d1c9af-7471-4d6b-84b0-c77132599aad"/>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f4a355-4bf5-41f2-9f88-5f17762b393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5"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d1c9af-7471-4d6b-84b0-c77132599aad"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31A13EE-D721-43F4-AB0E-96BC8F944C7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af4a355-4bf5-41f2-9f88-5f17762b393e"/>
    <ds:schemaRef ds:uri="99d1c9af-7471-4d6b-84b0-c77132599aa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0FD5F24-B779-4B7F-AF98-B1A1E0B00E8A}">
  <ds:schemaRefs>
    <ds:schemaRef ds:uri="http://schemas.microsoft.com/sharepoint/v3/contenttype/forms"/>
  </ds:schemaRefs>
</ds:datastoreItem>
</file>

<file path=customXml/itemProps3.xml><?xml version="1.0" encoding="utf-8"?>
<ds:datastoreItem xmlns:ds="http://schemas.openxmlformats.org/officeDocument/2006/customXml" ds:itemID="{EBC8E1C8-FE96-40E3-9FE7-E42A203F10AF}">
  <ds:schemaRefs>
    <ds:schemaRef ds:uri="http://purl.org/dc/elements/1.1/"/>
    <ds:schemaRef ds:uri="http://schemas.microsoft.com/office/2006/metadata/properties"/>
    <ds:schemaRef ds:uri="99d1c9af-7471-4d6b-84b0-c77132599aad"/>
    <ds:schemaRef ds:uri="http://purl.org/dc/terms/"/>
    <ds:schemaRef ds:uri="http://schemas.openxmlformats.org/package/2006/metadata/core-properties"/>
    <ds:schemaRef ds:uri="http://schemas.microsoft.com/office/2006/documentManagement/types"/>
    <ds:schemaRef ds:uri="7af4a355-4bf5-41f2-9f88-5f17762b393e"/>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1569</TotalTime>
  <Words>4121</Words>
  <Application>Microsoft Office PowerPoint</Application>
  <PresentationFormat>On-screen Show (16:9)</PresentationFormat>
  <Paragraphs>463</Paragraphs>
  <Slides>53</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53</vt:i4>
      </vt:variant>
    </vt:vector>
  </HeadingPairs>
  <TitlesOfParts>
    <vt:vector size="63" baseType="lpstr">
      <vt:lpstr>ＭＳ Ｐゴシック</vt:lpstr>
      <vt:lpstr>Arial</vt:lpstr>
      <vt:lpstr>Calibri</vt:lpstr>
      <vt:lpstr>inherit</vt:lpstr>
      <vt:lpstr>ITC Avant Garde Std Bk</vt:lpstr>
      <vt:lpstr>Open Sans</vt:lpstr>
      <vt:lpstr>Roboto</vt:lpstr>
      <vt:lpstr>Source Sans Pro</vt:lpstr>
      <vt:lpstr>Wingdings</vt:lpstr>
      <vt:lpstr>AETC-BLANK-MASTER</vt:lpstr>
      <vt:lpstr>Management of Opportunistic Infections in Patients with HIV</vt:lpstr>
      <vt:lpstr>Conflict of Interest Disclosure Statement</vt:lpstr>
      <vt:lpstr>Use of Trade/Brand Names</vt:lpstr>
      <vt:lpstr>Unconscious Bias Disclosure</vt:lpstr>
      <vt:lpstr>Learning Objectives</vt:lpstr>
      <vt:lpstr>Syndrome Approach to Opportunistic Infections</vt:lpstr>
      <vt:lpstr>Case 1: History of Present Illness</vt:lpstr>
      <vt:lpstr>Case 1: History of Present Illness</vt:lpstr>
      <vt:lpstr>Case 1: Physical Exam</vt:lpstr>
      <vt:lpstr>Case 1: Discussion</vt:lpstr>
      <vt:lpstr>Case 1: Labs and Imaging</vt:lpstr>
      <vt:lpstr>Case 1: Initial Management</vt:lpstr>
      <vt:lpstr>Pneumocystis jirovecii</vt:lpstr>
      <vt:lpstr>Pneumocystis jirovecii Pneumonia</vt:lpstr>
      <vt:lpstr>Triage / Disease Severity</vt:lpstr>
      <vt:lpstr>Diagnostics</vt:lpstr>
      <vt:lpstr>Microscopy</vt:lpstr>
      <vt:lpstr>Pneumocystis PCR*</vt:lpstr>
      <vt:lpstr>Treatment</vt:lpstr>
      <vt:lpstr>Primary Prophylaxis</vt:lpstr>
      <vt:lpstr>Case 2: History of Present Illness</vt:lpstr>
      <vt:lpstr>Case 2: Physical Exam</vt:lpstr>
      <vt:lpstr>Case 2: Physical Exam</vt:lpstr>
      <vt:lpstr>Case 2: Labs</vt:lpstr>
      <vt:lpstr>Case 2: Work-up</vt:lpstr>
      <vt:lpstr>Mycobacterium avium Complex (MAC)</vt:lpstr>
      <vt:lpstr>Disseminated MAC</vt:lpstr>
      <vt:lpstr>Diagnostics</vt:lpstr>
      <vt:lpstr>Treatment</vt:lpstr>
      <vt:lpstr>Maintenance and Secondary Prophylaxis</vt:lpstr>
      <vt:lpstr>Primary Prophylaxis</vt:lpstr>
      <vt:lpstr>Case 3: History of Present Illness</vt:lpstr>
      <vt:lpstr>Case 3: Exam</vt:lpstr>
      <vt:lpstr>CMV Retinitis</vt:lpstr>
      <vt:lpstr>Other CMV Disease</vt:lpstr>
      <vt:lpstr>Treatment</vt:lpstr>
      <vt:lpstr>Maintenance and Follow-up</vt:lpstr>
      <vt:lpstr>Case 4: History of Present Illness</vt:lpstr>
      <vt:lpstr>Case 4: Physical Exam</vt:lpstr>
      <vt:lpstr>Case 4: Labs and Imaging</vt:lpstr>
      <vt:lpstr>Case 4: Diagnosis</vt:lpstr>
      <vt:lpstr>Bartonella spp.</vt:lpstr>
      <vt:lpstr>Bacillary Angiomatosis</vt:lpstr>
      <vt:lpstr>Treatment</vt:lpstr>
      <vt:lpstr>Long-Term Suppressive Therapy</vt:lpstr>
      <vt:lpstr>Case 5: History of Present Illness</vt:lpstr>
      <vt:lpstr>Case 5: Imaging</vt:lpstr>
      <vt:lpstr>Rhodococcus equi</vt:lpstr>
      <vt:lpstr>Treatment</vt:lpstr>
      <vt:lpstr>References</vt:lpstr>
      <vt:lpstr>PowerPoint Presentation</vt:lpstr>
      <vt:lpstr>PowerPoint Presentation</vt:lpstr>
      <vt:lpstr>Resources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HIV and COVID-19:  Implications for Clinical Care</dc:title>
  <dc:creator>Patel, Premal G.</dc:creator>
  <cp:lastModifiedBy>Minerva Layug-Gomez</cp:lastModifiedBy>
  <cp:revision>33</cp:revision>
  <dcterms:created xsi:type="dcterms:W3CDTF">2020-04-28T17:44:30Z</dcterms:created>
  <dcterms:modified xsi:type="dcterms:W3CDTF">2024-04-15T19:20:28Z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42C15518-B3E7-4BA0-821C-54F9084A7EDA</vt:lpwstr>
  </property>
  <property fmtid="{D5CDD505-2E9C-101B-9397-08002B2CF9AE}" pid="3" name="ArticulatePath">
    <vt:lpwstr>HIV and COVID AETC</vt:lpwstr>
  </property>
  <property fmtid="{D5CDD505-2E9C-101B-9397-08002B2CF9AE}" pid="4" name="ContentTypeId">
    <vt:lpwstr>0x0101003BD994695E54874EBE70B286E61A6C3B</vt:lpwstr>
  </property>
</Properties>
</file>