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427" r:id="rId2"/>
    <p:sldId id="428" r:id="rId3"/>
    <p:sldId id="261" r:id="rId4"/>
    <p:sldId id="430" r:id="rId5"/>
    <p:sldId id="431" r:id="rId6"/>
    <p:sldId id="2145707949" r:id="rId7"/>
    <p:sldId id="2147479433" r:id="rId8"/>
    <p:sldId id="2145707944" r:id="rId9"/>
    <p:sldId id="2145707947" r:id="rId10"/>
    <p:sldId id="2147479405" r:id="rId11"/>
    <p:sldId id="2147479401" r:id="rId12"/>
    <p:sldId id="2147479407" r:id="rId13"/>
    <p:sldId id="2147479408" r:id="rId14"/>
    <p:sldId id="260" r:id="rId15"/>
    <p:sldId id="2147479439" r:id="rId16"/>
    <p:sldId id="2147479437" r:id="rId17"/>
    <p:sldId id="2147479436" r:id="rId18"/>
    <p:sldId id="2147479434" r:id="rId19"/>
    <p:sldId id="2147479438" r:id="rId20"/>
    <p:sldId id="2147479440" r:id="rId21"/>
    <p:sldId id="2147479429" r:id="rId22"/>
    <p:sldId id="2147479435" r:id="rId23"/>
    <p:sldId id="259" r:id="rId24"/>
    <p:sldId id="3158" r:id="rId25"/>
    <p:sldId id="3136" r:id="rId26"/>
    <p:sldId id="2147375768" r:id="rId27"/>
    <p:sldId id="544" r:id="rId28"/>
    <p:sldId id="512" r:id="rId29"/>
    <p:sldId id="511" r:id="rId30"/>
    <p:sldId id="536" r:id="rId31"/>
    <p:sldId id="2147479431" r:id="rId32"/>
    <p:sldId id="2147479432" r:id="rId33"/>
    <p:sldId id="292" r:id="rId34"/>
    <p:sldId id="298" r:id="rId35"/>
    <p:sldId id="297" r:id="rId36"/>
    <p:sldId id="2147472882" r:id="rId37"/>
    <p:sldId id="2147472881" r:id="rId38"/>
    <p:sldId id="2147479441" r:id="rId39"/>
  </p:sldIdLst>
  <p:sldSz cx="12192000" cy="6858000"/>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1A4A9-8DC7-4DF9-BFBA-0CEFE50F111D}" v="1" dt="2022-05-24T23:37:58.493"/>
    <p1510:client id="{4CCDBCF8-FCD4-48DD-93D8-A8365D73EFAB}" v="4" dt="2022-08-03T16:08:53.933"/>
    <p1510:client id="{DBDD0DD0-92BA-436E-87B4-E2F70412E315}" v="3" dt="2022-08-03T18:12:34.804"/>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3" autoAdjust="0"/>
    <p:restoredTop sz="93741" autoAdjust="0"/>
  </p:normalViewPr>
  <p:slideViewPr>
    <p:cSldViewPr snapToGrid="0" snapToObjects="1">
      <p:cViewPr varScale="1">
        <p:scale>
          <a:sx n="105" d="100"/>
          <a:sy n="105" d="100"/>
        </p:scale>
        <p:origin x="224" y="504"/>
      </p:cViewPr>
      <p:guideLst>
        <p:guide orient="horz" pos="2160"/>
        <p:guide pos="3840"/>
      </p:guideLst>
    </p:cSldViewPr>
  </p:slideViewPr>
  <p:outlineViewPr>
    <p:cViewPr>
      <p:scale>
        <a:sx n="33" d="100"/>
        <a:sy n="33" d="100"/>
      </p:scale>
      <p:origin x="0" y="-25216"/>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TD-FI02\1360Data\RESEARCH\DoxyPEP%20Citywide%20Impact%20ITS\CROI%20Presentation\figures%20v2_2023.02.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TD-FI02\1360Data\RESEARCH\DoxyPEP%20Citywide%20Impact%20ITS\CROI%20Presentation\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D-FI02\1360Data\RESEARCH\DoxyPEP%20Citywide%20Impact%20ITS\CROI%20Presentation\figures%20v2_2023.02.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'CT MSM'!$C$1</c:f>
              <c:strCache>
                <c:ptCount val="1"/>
                <c:pt idx="0">
                  <c:v>Observed Cases</c:v>
                </c:pt>
              </c:strCache>
            </c:strRef>
          </c:tx>
          <c:spPr>
            <a:ln w="28575" cap="rnd">
              <a:solidFill>
                <a:schemeClr val="tx1"/>
              </a:solidFill>
              <a:round/>
            </a:ln>
            <a:effectLst/>
          </c:spPr>
          <c:marker>
            <c:symbol val="none"/>
          </c:marker>
          <c:cat>
            <c:numRef>
              <c:f>'CT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'CT MSM'!$C$2:$C$30</c:f>
              <c:numCache>
                <c:formatCode>General</c:formatCode>
                <c:ptCount val="29"/>
                <c:pt idx="0">
                  <c:v>244</c:v>
                </c:pt>
                <c:pt idx="1">
                  <c:v>229</c:v>
                </c:pt>
                <c:pt idx="2">
                  <c:v>270</c:v>
                </c:pt>
                <c:pt idx="3">
                  <c:v>268</c:v>
                </c:pt>
                <c:pt idx="4">
                  <c:v>252</c:v>
                </c:pt>
                <c:pt idx="5">
                  <c:v>295</c:v>
                </c:pt>
                <c:pt idx="6">
                  <c:v>230</c:v>
                </c:pt>
                <c:pt idx="7">
                  <c:v>225</c:v>
                </c:pt>
                <c:pt idx="8">
                  <c:v>288</c:v>
                </c:pt>
                <c:pt idx="9">
                  <c:v>292</c:v>
                </c:pt>
                <c:pt idx="10">
                  <c:v>263</c:v>
                </c:pt>
                <c:pt idx="11">
                  <c:v>254</c:v>
                </c:pt>
                <c:pt idx="12">
                  <c:v>269</c:v>
                </c:pt>
                <c:pt idx="13">
                  <c:v>253</c:v>
                </c:pt>
                <c:pt idx="14">
                  <c:v>241</c:v>
                </c:pt>
                <c:pt idx="15">
                  <c:v>235</c:v>
                </c:pt>
                <c:pt idx="16">
                  <c:v>272</c:v>
                </c:pt>
                <c:pt idx="17">
                  <c:v>263</c:v>
                </c:pt>
                <c:pt idx="18">
                  <c:v>299</c:v>
                </c:pt>
                <c:pt idx="19">
                  <c:v>225</c:v>
                </c:pt>
                <c:pt idx="20">
                  <c:v>215</c:v>
                </c:pt>
                <c:pt idx="21">
                  <c:v>194</c:v>
                </c:pt>
                <c:pt idx="22">
                  <c:v>192</c:v>
                </c:pt>
                <c:pt idx="23">
                  <c:v>186</c:v>
                </c:pt>
                <c:pt idx="24">
                  <c:v>173</c:v>
                </c:pt>
                <c:pt idx="25">
                  <c:v>188</c:v>
                </c:pt>
                <c:pt idx="26">
                  <c:v>146</c:v>
                </c:pt>
                <c:pt idx="27">
                  <c:v>138</c:v>
                </c:pt>
                <c:pt idx="28">
                  <c:v>112</c:v>
                </c:pt>
              </c:numCache>
            </c:numRef>
          </c:val>
          <c:smooth val="0"/>
          <c:extLst>
            <c:ext xmlns:c16="http://schemas.microsoft.com/office/drawing/2014/chart" uri="{C3380CC4-5D6E-409C-BE32-E72D297353CC}">
              <c16:uniqueId val="{00000000-30E0-4EF2-837A-8309163CA7F1}"/>
            </c:ext>
          </c:extLst>
        </c:ser>
        <c:ser>
          <c:idx val="2"/>
          <c:order val="1"/>
          <c:tx>
            <c:strRef>
              <c:f>'CT MSM'!$E$1</c:f>
              <c:strCache>
                <c:ptCount val="1"/>
                <c:pt idx="0">
                  <c:v>Pre-Period Trend</c:v>
                </c:pt>
              </c:strCache>
            </c:strRef>
          </c:tx>
          <c:spPr>
            <a:ln w="28575" cap="rnd">
              <a:solidFill>
                <a:schemeClr val="accent2"/>
              </a:solidFill>
              <a:prstDash val="dash"/>
              <a:round/>
            </a:ln>
            <a:effectLst/>
          </c:spPr>
          <c:marker>
            <c:symbol val="none"/>
          </c:marker>
          <c:cat>
            <c:numRef>
              <c:f>'CT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'CT MSM'!$E$2:$E$30</c:f>
              <c:numCache>
                <c:formatCode>General</c:formatCode>
                <c:ptCount val="29"/>
                <c:pt idx="0">
                  <c:v>256.22399999999999</c:v>
                </c:pt>
                <c:pt idx="1">
                  <c:v>256.17219999999998</c:v>
                </c:pt>
                <c:pt idx="2">
                  <c:v>256.12040000000002</c:v>
                </c:pt>
                <c:pt idx="3">
                  <c:v>256.0686</c:v>
                </c:pt>
                <c:pt idx="4">
                  <c:v>256.01679999999999</c:v>
                </c:pt>
                <c:pt idx="5">
                  <c:v>255.96510000000001</c:v>
                </c:pt>
                <c:pt idx="6">
                  <c:v>255.91329999999999</c:v>
                </c:pt>
                <c:pt idx="7">
                  <c:v>255.86160000000001</c:v>
                </c:pt>
                <c:pt idx="8">
                  <c:v>255.8099</c:v>
                </c:pt>
                <c:pt idx="9">
                  <c:v>255.75819999999999</c:v>
                </c:pt>
                <c:pt idx="10">
                  <c:v>255.7064</c:v>
                </c:pt>
                <c:pt idx="11">
                  <c:v>255.65479999999999</c:v>
                </c:pt>
                <c:pt idx="12">
                  <c:v>255.60310000000001</c:v>
                </c:pt>
                <c:pt idx="13">
                  <c:v>255.5514</c:v>
                </c:pt>
                <c:pt idx="14">
                  <c:v>255.49969999999999</c:v>
                </c:pt>
                <c:pt idx="15">
                  <c:v>255.44810000000001</c:v>
                </c:pt>
              </c:numCache>
            </c:numRef>
          </c:val>
          <c:smooth val="0"/>
          <c:extLst>
            <c:ext xmlns:c16="http://schemas.microsoft.com/office/drawing/2014/chart" uri="{C3380CC4-5D6E-409C-BE32-E72D297353CC}">
              <c16:uniqueId val="{00000001-30E0-4EF2-837A-8309163CA7F1}"/>
            </c:ext>
          </c:extLst>
        </c:ser>
        <c:ser>
          <c:idx val="1"/>
          <c:order val="2"/>
          <c:tx>
            <c:strRef>
              <c:f>'CT MSM'!$D$1</c:f>
              <c:strCache>
                <c:ptCount val="1"/>
                <c:pt idx="0">
                  <c:v>Model Projection</c:v>
                </c:pt>
              </c:strCache>
            </c:strRef>
          </c:tx>
          <c:spPr>
            <a:ln w="28575" cap="rnd">
              <a:solidFill>
                <a:schemeClr val="accent1"/>
              </a:solidFill>
              <a:prstDash val="dash"/>
              <a:round/>
            </a:ln>
            <a:effectLst/>
          </c:spPr>
          <c:marker>
            <c:symbol val="none"/>
          </c:marker>
          <c:cat>
            <c:numRef>
              <c:f>'CT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'CT MSM'!$D$2:$D$30</c:f>
              <c:numCache>
                <c:formatCode>General</c:formatCode>
                <c:ptCount val="29"/>
                <c:pt idx="16">
                  <c:v>255.3964</c:v>
                </c:pt>
                <c:pt idx="17">
                  <c:v>255.34479999999999</c:v>
                </c:pt>
                <c:pt idx="18">
                  <c:v>255.29320000000001</c:v>
                </c:pt>
                <c:pt idx="19">
                  <c:v>255.24160000000001</c:v>
                </c:pt>
                <c:pt idx="20">
                  <c:v>255.18989999999999</c:v>
                </c:pt>
                <c:pt idx="21">
                  <c:v>255.13839999999999</c:v>
                </c:pt>
                <c:pt idx="22">
                  <c:v>255.08680000000001</c:v>
                </c:pt>
                <c:pt idx="23">
                  <c:v>255.0352</c:v>
                </c:pt>
                <c:pt idx="24">
                  <c:v>254.9836</c:v>
                </c:pt>
                <c:pt idx="25">
                  <c:v>254.93209999999999</c:v>
                </c:pt>
                <c:pt idx="26">
                  <c:v>254.88059999999999</c:v>
                </c:pt>
                <c:pt idx="27">
                  <c:v>254.82900000000001</c:v>
                </c:pt>
                <c:pt idx="28">
                  <c:v>254.7775</c:v>
                </c:pt>
              </c:numCache>
            </c:numRef>
          </c:val>
          <c:smooth val="0"/>
          <c:extLst>
            <c:ext xmlns:c16="http://schemas.microsoft.com/office/drawing/2014/chart" uri="{C3380CC4-5D6E-409C-BE32-E72D297353CC}">
              <c16:uniqueId val="{00000002-30E0-4EF2-837A-8309163CA7F1}"/>
            </c:ext>
          </c:extLst>
        </c:ser>
        <c:ser>
          <c:idx val="3"/>
          <c:order val="3"/>
          <c:tx>
            <c:strRef>
              <c:f>'CT MSM'!$F$1</c:f>
              <c:strCache>
                <c:ptCount val="1"/>
                <c:pt idx="0">
                  <c:v>Post-Period Trend</c:v>
                </c:pt>
              </c:strCache>
            </c:strRef>
          </c:tx>
          <c:spPr>
            <a:ln w="28575" cap="rnd">
              <a:solidFill>
                <a:schemeClr val="accent6"/>
              </a:solidFill>
              <a:prstDash val="dash"/>
              <a:round/>
            </a:ln>
            <a:effectLst/>
          </c:spPr>
          <c:marker>
            <c:symbol val="none"/>
          </c:marker>
          <c:cat>
            <c:numRef>
              <c:f>'CT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'CT MSM'!$F$2:$F$30</c:f>
              <c:numCache>
                <c:formatCode>General</c:formatCode>
                <c:ptCount val="29"/>
                <c:pt idx="16">
                  <c:v>291.22149999999999</c:v>
                </c:pt>
                <c:pt idx="17">
                  <c:v>271.9939</c:v>
                </c:pt>
                <c:pt idx="18">
                  <c:v>254.03569999999999</c:v>
                </c:pt>
                <c:pt idx="19">
                  <c:v>237.26320000000001</c:v>
                </c:pt>
                <c:pt idx="20">
                  <c:v>221.59809999999999</c:v>
                </c:pt>
                <c:pt idx="21">
                  <c:v>206.96729999999999</c:v>
                </c:pt>
                <c:pt idx="22">
                  <c:v>193.30250000000001</c:v>
                </c:pt>
                <c:pt idx="23">
                  <c:v>180.53989999999999</c:v>
                </c:pt>
                <c:pt idx="24">
                  <c:v>168.6199</c:v>
                </c:pt>
                <c:pt idx="25">
                  <c:v>157.48689999999999</c:v>
                </c:pt>
                <c:pt idx="26">
                  <c:v>147.089</c:v>
                </c:pt>
                <c:pt idx="27">
                  <c:v>137.3775</c:v>
                </c:pt>
                <c:pt idx="28">
                  <c:v>128.3073</c:v>
                </c:pt>
              </c:numCache>
            </c:numRef>
          </c:val>
          <c:smooth val="0"/>
          <c:extLst>
            <c:ext xmlns:c16="http://schemas.microsoft.com/office/drawing/2014/chart" uri="{C3380CC4-5D6E-409C-BE32-E72D297353CC}">
              <c16:uniqueId val="{00000003-30E0-4EF2-837A-8309163CA7F1}"/>
            </c:ext>
          </c:extLst>
        </c:ser>
        <c:dLbls>
          <c:showLegendKey val="0"/>
          <c:showVal val="0"/>
          <c:showCatName val="0"/>
          <c:showSerName val="0"/>
          <c:showPercent val="0"/>
          <c:showBubbleSize val="0"/>
        </c:dLbls>
        <c:smooth val="0"/>
        <c:axId val="607184336"/>
        <c:axId val="927550496"/>
      </c:lineChart>
      <c:dateAx>
        <c:axId val="607184336"/>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927550496"/>
        <c:crosses val="autoZero"/>
        <c:auto val="1"/>
        <c:lblOffset val="100"/>
        <c:baseTimeUnit val="months"/>
        <c:majorUnit val="4"/>
        <c:majorTimeUnit val="months"/>
      </c:dateAx>
      <c:valAx>
        <c:axId val="927550496"/>
        <c:scaling>
          <c:orientation val="minMax"/>
          <c:max val="35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0" i="0" u="none" strike="noStrike" kern="1200" baseline="0" dirty="0">
                    <a:solidFill>
                      <a:sysClr val="windowText" lastClr="000000"/>
                    </a:solidFill>
                  </a:rPr>
                  <a:t>Reported chlamydia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607184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2003892302383E-2"/>
          <c:y val="5.0162966642156748E-2"/>
          <c:w val="0.86306927429200297"/>
          <c:h val="0.85990286116832804"/>
        </c:manualLayout>
      </c:layout>
      <c:lineChart>
        <c:grouping val="standard"/>
        <c:varyColors val="0"/>
        <c:ser>
          <c:idx val="0"/>
          <c:order val="0"/>
          <c:tx>
            <c:strRef>
              <c:f>'ES MSM'!$C$1</c:f>
              <c:strCache>
                <c:ptCount val="1"/>
                <c:pt idx="0">
                  <c:v>Observed cases</c:v>
                </c:pt>
              </c:strCache>
            </c:strRef>
          </c:tx>
          <c:spPr>
            <a:ln w="28575" cap="rnd">
              <a:solidFill>
                <a:schemeClr val="tx1"/>
              </a:solidFill>
              <a:round/>
            </a:ln>
            <a:effectLst/>
          </c:spPr>
          <c:marker>
            <c:symbol val="none"/>
          </c:marker>
          <c:cat>
            <c:numRef>
              <c:f>'ES MSM'!$B$2:$B$59</c:f>
              <c:numCache>
                <c:formatCode>m/d/yyyy</c:formatCode>
                <c:ptCount val="5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extLst/>
            </c:numRef>
          </c:cat>
          <c:val>
            <c:numRef>
              <c:f>'ES MSM'!$C$2:$C$59</c:f>
              <c:numCache>
                <c:formatCode>General</c:formatCode>
                <c:ptCount val="58"/>
                <c:pt idx="0">
                  <c:v>79</c:v>
                </c:pt>
                <c:pt idx="1">
                  <c:v>89</c:v>
                </c:pt>
                <c:pt idx="2">
                  <c:v>99</c:v>
                </c:pt>
                <c:pt idx="3">
                  <c:v>92</c:v>
                </c:pt>
                <c:pt idx="4">
                  <c:v>87</c:v>
                </c:pt>
                <c:pt idx="5">
                  <c:v>86</c:v>
                </c:pt>
                <c:pt idx="6">
                  <c:v>84</c:v>
                </c:pt>
                <c:pt idx="7">
                  <c:v>93</c:v>
                </c:pt>
                <c:pt idx="8">
                  <c:v>79</c:v>
                </c:pt>
                <c:pt idx="9">
                  <c:v>99</c:v>
                </c:pt>
                <c:pt idx="10">
                  <c:v>86</c:v>
                </c:pt>
                <c:pt idx="11">
                  <c:v>77</c:v>
                </c:pt>
                <c:pt idx="12">
                  <c:v>105</c:v>
                </c:pt>
                <c:pt idx="13">
                  <c:v>103</c:v>
                </c:pt>
                <c:pt idx="14">
                  <c:v>85</c:v>
                </c:pt>
                <c:pt idx="15">
                  <c:v>82</c:v>
                </c:pt>
                <c:pt idx="16">
                  <c:v>61</c:v>
                </c:pt>
                <c:pt idx="17">
                  <c:v>65</c:v>
                </c:pt>
                <c:pt idx="18">
                  <c:v>51</c:v>
                </c:pt>
                <c:pt idx="19">
                  <c:v>50</c:v>
                </c:pt>
                <c:pt idx="20">
                  <c:v>71</c:v>
                </c:pt>
                <c:pt idx="21">
                  <c:v>45</c:v>
                </c:pt>
                <c:pt idx="22">
                  <c:v>55</c:v>
                </c:pt>
                <c:pt idx="23">
                  <c:v>53</c:v>
                </c:pt>
                <c:pt idx="24">
                  <c:v>53</c:v>
                </c:pt>
                <c:pt idx="25">
                  <c:v>61</c:v>
                </c:pt>
                <c:pt idx="26">
                  <c:v>35</c:v>
                </c:pt>
                <c:pt idx="27">
                  <c:v>48</c:v>
                </c:pt>
                <c:pt idx="28">
                  <c:v>42</c:v>
                </c:pt>
              </c:numCache>
            </c:numRef>
          </c:val>
          <c:smooth val="0"/>
          <c:extLst>
            <c:ext xmlns:c16="http://schemas.microsoft.com/office/drawing/2014/chart" uri="{C3380CC4-5D6E-409C-BE32-E72D297353CC}">
              <c16:uniqueId val="{00000000-7BAF-4415-8D8C-1ECC645B6C67}"/>
            </c:ext>
          </c:extLst>
        </c:ser>
        <c:ser>
          <c:idx val="2"/>
          <c:order val="1"/>
          <c:tx>
            <c:strRef>
              <c:f>'ES MSM'!$E$1</c:f>
              <c:strCache>
                <c:ptCount val="1"/>
                <c:pt idx="0">
                  <c:v>Pre-period fit</c:v>
                </c:pt>
              </c:strCache>
            </c:strRef>
          </c:tx>
          <c:spPr>
            <a:ln w="28575" cap="rnd">
              <a:solidFill>
                <a:schemeClr val="accent2"/>
              </a:solidFill>
              <a:prstDash val="dash"/>
              <a:round/>
            </a:ln>
            <a:effectLst/>
          </c:spPr>
          <c:marker>
            <c:symbol val="none"/>
          </c:marker>
          <c:cat>
            <c:numRef>
              <c:f>'ES MSM'!$B$2:$B$59</c:f>
              <c:numCache>
                <c:formatCode>m/d/yyyy</c:formatCode>
                <c:ptCount val="5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extLst/>
            </c:numRef>
          </c:cat>
          <c:val>
            <c:numRef>
              <c:f>'ES MSM'!$E$2:$E$59</c:f>
              <c:numCache>
                <c:formatCode>General</c:formatCode>
                <c:ptCount val="58"/>
                <c:pt idx="0">
                  <c:v>88.226659999999995</c:v>
                </c:pt>
                <c:pt idx="1">
                  <c:v>88.355310000000003</c:v>
                </c:pt>
                <c:pt idx="2">
                  <c:v>88.48415</c:v>
                </c:pt>
                <c:pt idx="3">
                  <c:v>88.613169999999997</c:v>
                </c:pt>
                <c:pt idx="4">
                  <c:v>88.74239</c:v>
                </c:pt>
                <c:pt idx="5">
                  <c:v>88.871790000000004</c:v>
                </c:pt>
                <c:pt idx="6">
                  <c:v>89.001379999999997</c:v>
                </c:pt>
                <c:pt idx="7">
                  <c:v>89.131159999999994</c:v>
                </c:pt>
                <c:pt idx="8">
                  <c:v>89.261120000000005</c:v>
                </c:pt>
                <c:pt idx="9">
                  <c:v>89.391279999999995</c:v>
                </c:pt>
                <c:pt idx="10">
                  <c:v>89.521630000000002</c:v>
                </c:pt>
                <c:pt idx="11">
                  <c:v>89.652169999999998</c:v>
                </c:pt>
                <c:pt idx="12">
                  <c:v>89.782889999999995</c:v>
                </c:pt>
                <c:pt idx="13">
                  <c:v>89.913809999999998</c:v>
                </c:pt>
                <c:pt idx="14">
                  <c:v>90.044920000000005</c:v>
                </c:pt>
                <c:pt idx="15">
                  <c:v>90.176220000000001</c:v>
                </c:pt>
              </c:numCache>
            </c:numRef>
          </c:val>
          <c:smooth val="0"/>
          <c:extLst>
            <c:ext xmlns:c16="http://schemas.microsoft.com/office/drawing/2014/chart" uri="{C3380CC4-5D6E-409C-BE32-E72D297353CC}">
              <c16:uniqueId val="{00000001-7BAF-4415-8D8C-1ECC645B6C67}"/>
            </c:ext>
          </c:extLst>
        </c:ser>
        <c:ser>
          <c:idx val="1"/>
          <c:order val="2"/>
          <c:tx>
            <c:strRef>
              <c:f>'ES MSM'!$D$1</c:f>
              <c:strCache>
                <c:ptCount val="1"/>
                <c:pt idx="0">
                  <c:v>ARIMA projection</c:v>
                </c:pt>
              </c:strCache>
            </c:strRef>
          </c:tx>
          <c:spPr>
            <a:ln w="28575" cap="rnd">
              <a:solidFill>
                <a:schemeClr val="accent1"/>
              </a:solidFill>
              <a:prstDash val="dash"/>
              <a:round/>
            </a:ln>
            <a:effectLst/>
          </c:spPr>
          <c:marker>
            <c:symbol val="none"/>
          </c:marker>
          <c:cat>
            <c:numRef>
              <c:f>'ES MSM'!$B$2:$B$59</c:f>
              <c:numCache>
                <c:formatCode>m/d/yyyy</c:formatCode>
                <c:ptCount val="5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extLst/>
            </c:numRef>
          </c:cat>
          <c:val>
            <c:numRef>
              <c:f>'ES MSM'!$D$2:$D$59</c:f>
              <c:numCache>
                <c:formatCode>General</c:formatCode>
                <c:ptCount val="58"/>
                <c:pt idx="16">
                  <c:v>90.307720000000003</c:v>
                </c:pt>
                <c:pt idx="17">
                  <c:v>90.439400000000006</c:v>
                </c:pt>
                <c:pt idx="18">
                  <c:v>90.571269999999998</c:v>
                </c:pt>
                <c:pt idx="19">
                  <c:v>90.703339999999997</c:v>
                </c:pt>
                <c:pt idx="20">
                  <c:v>90.835599999999999</c:v>
                </c:pt>
                <c:pt idx="21">
                  <c:v>90.968059999999994</c:v>
                </c:pt>
                <c:pt idx="22">
                  <c:v>91.100700000000003</c:v>
                </c:pt>
                <c:pt idx="23">
                  <c:v>91.233540000000005</c:v>
                </c:pt>
                <c:pt idx="24">
                  <c:v>91.366579999999999</c:v>
                </c:pt>
                <c:pt idx="25">
                  <c:v>91.499809999999997</c:v>
                </c:pt>
                <c:pt idx="26">
                  <c:v>91.633229999999998</c:v>
                </c:pt>
                <c:pt idx="27">
                  <c:v>91.766840000000002</c:v>
                </c:pt>
                <c:pt idx="28">
                  <c:v>91.900660000000002</c:v>
                </c:pt>
              </c:numCache>
            </c:numRef>
          </c:val>
          <c:smooth val="0"/>
          <c:extLst>
            <c:ext xmlns:c16="http://schemas.microsoft.com/office/drawing/2014/chart" uri="{C3380CC4-5D6E-409C-BE32-E72D297353CC}">
              <c16:uniqueId val="{00000002-7BAF-4415-8D8C-1ECC645B6C67}"/>
            </c:ext>
          </c:extLst>
        </c:ser>
        <c:ser>
          <c:idx val="3"/>
          <c:order val="3"/>
          <c:tx>
            <c:strRef>
              <c:f>'ES MSM'!$F$1</c:f>
              <c:strCache>
                <c:ptCount val="1"/>
                <c:pt idx="0">
                  <c:v>Post-period fit</c:v>
                </c:pt>
              </c:strCache>
            </c:strRef>
          </c:tx>
          <c:spPr>
            <a:ln w="28575" cap="rnd">
              <a:solidFill>
                <a:schemeClr val="accent6"/>
              </a:solidFill>
              <a:prstDash val="dash"/>
              <a:round/>
            </a:ln>
            <a:effectLst/>
          </c:spPr>
          <c:marker>
            <c:symbol val="none"/>
          </c:marker>
          <c:cat>
            <c:numRef>
              <c:f>'ES MSM'!$B$2:$B$59</c:f>
              <c:numCache>
                <c:formatCode>m/d/yyyy</c:formatCode>
                <c:ptCount val="5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extLst/>
            </c:numRef>
          </c:cat>
          <c:val>
            <c:numRef>
              <c:f>'ES MSM'!$F$2:$F$59</c:f>
              <c:numCache>
                <c:formatCode>General</c:formatCode>
                <c:ptCount val="58"/>
                <c:pt idx="16">
                  <c:v>60.821539999999999</c:v>
                </c:pt>
                <c:pt idx="17">
                  <c:v>59.277169999999998</c:v>
                </c:pt>
                <c:pt idx="18">
                  <c:v>57.772019999999998</c:v>
                </c:pt>
                <c:pt idx="19">
                  <c:v>56.305079999999997</c:v>
                </c:pt>
                <c:pt idx="20">
                  <c:v>54.875390000000003</c:v>
                </c:pt>
                <c:pt idx="21">
                  <c:v>53.481999999999999</c:v>
                </c:pt>
                <c:pt idx="22">
                  <c:v>52.124000000000002</c:v>
                </c:pt>
                <c:pt idx="23">
                  <c:v>50.800469999999997</c:v>
                </c:pt>
                <c:pt idx="24">
                  <c:v>49.510559999999998</c:v>
                </c:pt>
                <c:pt idx="25">
                  <c:v>48.253390000000003</c:v>
                </c:pt>
                <c:pt idx="26">
                  <c:v>47.028149999999997</c:v>
                </c:pt>
                <c:pt idx="27">
                  <c:v>45.834020000000002</c:v>
                </c:pt>
                <c:pt idx="28">
                  <c:v>44.670209999999997</c:v>
                </c:pt>
              </c:numCache>
            </c:numRef>
          </c:val>
          <c:smooth val="0"/>
          <c:extLst>
            <c:ext xmlns:c16="http://schemas.microsoft.com/office/drawing/2014/chart" uri="{C3380CC4-5D6E-409C-BE32-E72D297353CC}">
              <c16:uniqueId val="{00000003-7BAF-4415-8D8C-1ECC645B6C67}"/>
            </c:ext>
          </c:extLst>
        </c:ser>
        <c:dLbls>
          <c:showLegendKey val="0"/>
          <c:showVal val="0"/>
          <c:showCatName val="0"/>
          <c:showSerName val="0"/>
          <c:showPercent val="0"/>
          <c:showBubbleSize val="0"/>
        </c:dLbls>
        <c:smooth val="0"/>
        <c:axId val="380476048"/>
        <c:axId val="933462000"/>
      </c:lineChart>
      <c:dateAx>
        <c:axId val="380476048"/>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933462000"/>
        <c:crosses val="autoZero"/>
        <c:auto val="1"/>
        <c:lblOffset val="100"/>
        <c:baseTimeUnit val="months"/>
        <c:majorUnit val="4"/>
        <c:majorTimeUnit val="months"/>
      </c:dateAx>
      <c:valAx>
        <c:axId val="933462000"/>
        <c:scaling>
          <c:orientation val="minMax"/>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baseline="0" dirty="0">
                    <a:solidFill>
                      <a:sysClr val="windowText" lastClr="000000"/>
                    </a:solidFill>
                  </a:rPr>
                  <a:t>Reported e</a:t>
                </a:r>
                <a:r>
                  <a:rPr lang="en-US" sz="2000" dirty="0">
                    <a:solidFill>
                      <a:sysClr val="windowText" lastClr="000000"/>
                    </a:solidFill>
                  </a:rPr>
                  <a:t>arly</a:t>
                </a:r>
                <a:r>
                  <a:rPr lang="en-US" sz="2000" baseline="0" dirty="0">
                    <a:solidFill>
                      <a:sysClr val="windowText" lastClr="000000"/>
                    </a:solidFill>
                  </a:rPr>
                  <a:t> syphilis cases</a:t>
                </a:r>
                <a:endParaRPr lang="en-US" sz="2000" dirty="0">
                  <a:solidFill>
                    <a:sysClr val="windowText" lastClr="000000"/>
                  </a:solidFill>
                </a:endParaRPr>
              </a:p>
            </c:rich>
          </c:tx>
          <c:layout>
            <c:manualLayout>
              <c:xMode val="edge"/>
              <c:yMode val="edge"/>
              <c:x val="4.7737735027629661E-3"/>
              <c:y val="0.1860116511410099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3804760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0294859565714"/>
          <c:y val="4.5420503088191462E-2"/>
          <c:w val="0.82424462972114942"/>
          <c:h val="0.83177610020205517"/>
        </c:manualLayout>
      </c:layout>
      <c:lineChart>
        <c:grouping val="standard"/>
        <c:varyColors val="0"/>
        <c:ser>
          <c:idx val="0"/>
          <c:order val="0"/>
          <c:tx>
            <c:strRef>
              <c:f>'GC MSM'!$C$1</c:f>
              <c:strCache>
                <c:ptCount val="1"/>
                <c:pt idx="0">
                  <c:v>Observed</c:v>
                </c:pt>
              </c:strCache>
            </c:strRef>
          </c:tx>
          <c:spPr>
            <a:ln w="28575" cap="rnd">
              <a:solidFill>
                <a:schemeClr val="tx1"/>
              </a:solidFill>
              <a:round/>
            </a:ln>
            <a:effectLst/>
          </c:spPr>
          <c:marker>
            <c:symbol val="none"/>
          </c:marker>
          <c:cat>
            <c:numRef>
              <c:f>'GC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'GC MSM'!$C$2:$C$30</c:f>
              <c:numCache>
                <c:formatCode>General</c:formatCode>
                <c:ptCount val="29"/>
                <c:pt idx="0">
                  <c:v>378</c:v>
                </c:pt>
                <c:pt idx="1">
                  <c:v>366</c:v>
                </c:pt>
                <c:pt idx="2">
                  <c:v>397</c:v>
                </c:pt>
                <c:pt idx="3">
                  <c:v>404</c:v>
                </c:pt>
                <c:pt idx="4">
                  <c:v>385</c:v>
                </c:pt>
                <c:pt idx="5">
                  <c:v>385</c:v>
                </c:pt>
                <c:pt idx="6">
                  <c:v>336</c:v>
                </c:pt>
                <c:pt idx="7">
                  <c:v>348</c:v>
                </c:pt>
                <c:pt idx="8">
                  <c:v>383</c:v>
                </c:pt>
                <c:pt idx="9">
                  <c:v>388</c:v>
                </c:pt>
                <c:pt idx="10">
                  <c:v>288</c:v>
                </c:pt>
                <c:pt idx="11">
                  <c:v>325</c:v>
                </c:pt>
                <c:pt idx="12">
                  <c:v>348</c:v>
                </c:pt>
                <c:pt idx="13">
                  <c:v>320</c:v>
                </c:pt>
                <c:pt idx="14">
                  <c:v>293</c:v>
                </c:pt>
                <c:pt idx="15">
                  <c:v>307</c:v>
                </c:pt>
                <c:pt idx="16">
                  <c:v>311</c:v>
                </c:pt>
                <c:pt idx="17">
                  <c:v>310</c:v>
                </c:pt>
                <c:pt idx="18">
                  <c:v>350</c:v>
                </c:pt>
                <c:pt idx="19">
                  <c:v>285</c:v>
                </c:pt>
                <c:pt idx="20">
                  <c:v>301</c:v>
                </c:pt>
                <c:pt idx="21">
                  <c:v>284</c:v>
                </c:pt>
                <c:pt idx="22">
                  <c:v>301</c:v>
                </c:pt>
                <c:pt idx="23">
                  <c:v>272</c:v>
                </c:pt>
                <c:pt idx="24">
                  <c:v>335</c:v>
                </c:pt>
                <c:pt idx="25">
                  <c:v>376</c:v>
                </c:pt>
                <c:pt idx="26">
                  <c:v>275</c:v>
                </c:pt>
                <c:pt idx="27">
                  <c:v>288</c:v>
                </c:pt>
                <c:pt idx="28">
                  <c:v>315</c:v>
                </c:pt>
              </c:numCache>
            </c:numRef>
          </c:val>
          <c:smooth val="0"/>
          <c:extLst>
            <c:ext xmlns:c16="http://schemas.microsoft.com/office/drawing/2014/chart" uri="{C3380CC4-5D6E-409C-BE32-E72D297353CC}">
              <c16:uniqueId val="{00000000-8C35-48DE-B38B-D4341BE5FD18}"/>
            </c:ext>
          </c:extLst>
        </c:ser>
        <c:ser>
          <c:idx val="2"/>
          <c:order val="1"/>
          <c:tx>
            <c:strRef>
              <c:f>'GC MSM'!$E$1</c:f>
              <c:strCache>
                <c:ptCount val="1"/>
                <c:pt idx="0">
                  <c:v>Pre-period fit</c:v>
                </c:pt>
              </c:strCache>
            </c:strRef>
          </c:tx>
          <c:spPr>
            <a:ln w="28575" cap="rnd">
              <a:solidFill>
                <a:schemeClr val="accent2"/>
              </a:solidFill>
              <a:prstDash val="dash"/>
              <a:round/>
            </a:ln>
            <a:effectLst/>
          </c:spPr>
          <c:marker>
            <c:symbol val="none"/>
          </c:marker>
          <c:cat>
            <c:numRef>
              <c:f>'GC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'GC MSM'!$E$2:$E$30</c:f>
              <c:numCache>
                <c:formatCode>General</c:formatCode>
                <c:ptCount val="29"/>
                <c:pt idx="0">
                  <c:v>404.13630000000001</c:v>
                </c:pt>
                <c:pt idx="1">
                  <c:v>396.86180000000002</c:v>
                </c:pt>
                <c:pt idx="2">
                  <c:v>389.7183</c:v>
                </c:pt>
                <c:pt idx="3">
                  <c:v>382.70339999999999</c:v>
                </c:pt>
                <c:pt idx="4">
                  <c:v>375.81470000000002</c:v>
                </c:pt>
                <c:pt idx="5">
                  <c:v>369.05</c:v>
                </c:pt>
                <c:pt idx="6">
                  <c:v>362.40710000000001</c:v>
                </c:pt>
                <c:pt idx="7">
                  <c:v>355.88369999999998</c:v>
                </c:pt>
                <c:pt idx="8">
                  <c:v>349.4778</c:v>
                </c:pt>
                <c:pt idx="9">
                  <c:v>343.18720000000002</c:v>
                </c:pt>
                <c:pt idx="10">
                  <c:v>337.00979999999998</c:v>
                </c:pt>
                <c:pt idx="11">
                  <c:v>330.9436</c:v>
                </c:pt>
                <c:pt idx="12">
                  <c:v>324.98660000000001</c:v>
                </c:pt>
                <c:pt idx="13">
                  <c:v>319.13690000000003</c:v>
                </c:pt>
                <c:pt idx="14">
                  <c:v>313.39240000000001</c:v>
                </c:pt>
                <c:pt idx="15">
                  <c:v>307.75130000000001</c:v>
                </c:pt>
              </c:numCache>
            </c:numRef>
          </c:val>
          <c:smooth val="0"/>
          <c:extLst>
            <c:ext xmlns:c16="http://schemas.microsoft.com/office/drawing/2014/chart" uri="{C3380CC4-5D6E-409C-BE32-E72D297353CC}">
              <c16:uniqueId val="{00000001-8C35-48DE-B38B-D4341BE5FD18}"/>
            </c:ext>
          </c:extLst>
        </c:ser>
        <c:ser>
          <c:idx val="1"/>
          <c:order val="2"/>
          <c:tx>
            <c:strRef>
              <c:f>'GC MSM'!$D$1</c:f>
              <c:strCache>
                <c:ptCount val="1"/>
                <c:pt idx="0">
                  <c:v>ARIMA projection</c:v>
                </c:pt>
              </c:strCache>
            </c:strRef>
          </c:tx>
          <c:spPr>
            <a:ln w="28575" cap="rnd">
              <a:solidFill>
                <a:schemeClr val="accent1"/>
              </a:solidFill>
              <a:prstDash val="dash"/>
              <a:round/>
            </a:ln>
            <a:effectLst/>
          </c:spPr>
          <c:marker>
            <c:symbol val="none"/>
          </c:marker>
          <c:cat>
            <c:numRef>
              <c:f>'GC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'GC MSM'!$D$2:$D$30</c:f>
              <c:numCache>
                <c:formatCode>General</c:formatCode>
                <c:ptCount val="29"/>
                <c:pt idx="16">
                  <c:v>302.21179999999998</c:v>
                </c:pt>
                <c:pt idx="17">
                  <c:v>296.77190000000002</c:v>
                </c:pt>
                <c:pt idx="18">
                  <c:v>291.43</c:v>
                </c:pt>
                <c:pt idx="19">
                  <c:v>286.18430000000001</c:v>
                </c:pt>
                <c:pt idx="20">
                  <c:v>281.03300000000002</c:v>
                </c:pt>
                <c:pt idx="21">
                  <c:v>275.9744</c:v>
                </c:pt>
                <c:pt idx="22">
                  <c:v>271.0068</c:v>
                </c:pt>
                <c:pt idx="23">
                  <c:v>266.12869999999998</c:v>
                </c:pt>
                <c:pt idx="24">
                  <c:v>261.3383</c:v>
                </c:pt>
                <c:pt idx="25">
                  <c:v>256.63420000000002</c:v>
                </c:pt>
                <c:pt idx="26">
                  <c:v>252.01480000000001</c:v>
                </c:pt>
                <c:pt idx="27">
                  <c:v>247.4785</c:v>
                </c:pt>
                <c:pt idx="28">
                  <c:v>243.0239</c:v>
                </c:pt>
              </c:numCache>
            </c:numRef>
          </c:val>
          <c:smooth val="0"/>
          <c:extLst>
            <c:ext xmlns:c16="http://schemas.microsoft.com/office/drawing/2014/chart" uri="{C3380CC4-5D6E-409C-BE32-E72D297353CC}">
              <c16:uniqueId val="{00000002-8C35-48DE-B38B-D4341BE5FD18}"/>
            </c:ext>
          </c:extLst>
        </c:ser>
        <c:ser>
          <c:idx val="3"/>
          <c:order val="3"/>
          <c:tx>
            <c:strRef>
              <c:f>'GC MSM'!$F$1</c:f>
              <c:strCache>
                <c:ptCount val="1"/>
                <c:pt idx="0">
                  <c:v>Post-period fit</c:v>
                </c:pt>
              </c:strCache>
            </c:strRef>
          </c:tx>
          <c:spPr>
            <a:ln w="28575" cap="rnd">
              <a:solidFill>
                <a:schemeClr val="accent6"/>
              </a:solidFill>
              <a:prstDash val="dash"/>
              <a:round/>
            </a:ln>
            <a:effectLst/>
          </c:spPr>
          <c:marker>
            <c:symbol val="none"/>
          </c:marker>
          <c:cat>
            <c:numRef>
              <c:f>'GC MSM'!$B$2:$B$30</c:f>
              <c:numCache>
                <c:formatCode>m/d/yyyy</c:formatCode>
                <c:ptCount val="2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numCache>
            </c:numRef>
          </c:cat>
          <c:val>
            <c:numRef>
              <c:f>'GC MSM'!$F$2:$F$30</c:f>
              <c:numCache>
                <c:formatCode>General</c:formatCode>
                <c:ptCount val="29"/>
                <c:pt idx="16">
                  <c:v>307.48869999999999</c:v>
                </c:pt>
                <c:pt idx="17">
                  <c:v>307.2912</c:v>
                </c:pt>
                <c:pt idx="18">
                  <c:v>307.09379999999999</c:v>
                </c:pt>
                <c:pt idx="19">
                  <c:v>306.89659999999998</c:v>
                </c:pt>
                <c:pt idx="20">
                  <c:v>306.69940000000003</c:v>
                </c:pt>
                <c:pt idx="21">
                  <c:v>306.5025</c:v>
                </c:pt>
                <c:pt idx="22">
                  <c:v>306.30560000000003</c:v>
                </c:pt>
                <c:pt idx="23">
                  <c:v>306.10890000000001</c:v>
                </c:pt>
                <c:pt idx="24">
                  <c:v>305.91230000000002</c:v>
                </c:pt>
                <c:pt idx="25">
                  <c:v>305.7158</c:v>
                </c:pt>
                <c:pt idx="26">
                  <c:v>305.51940000000002</c:v>
                </c:pt>
                <c:pt idx="27">
                  <c:v>305.32319999999999</c:v>
                </c:pt>
                <c:pt idx="28">
                  <c:v>305.12709999999998</c:v>
                </c:pt>
              </c:numCache>
            </c:numRef>
          </c:val>
          <c:smooth val="0"/>
          <c:extLst>
            <c:ext xmlns:c16="http://schemas.microsoft.com/office/drawing/2014/chart" uri="{C3380CC4-5D6E-409C-BE32-E72D297353CC}">
              <c16:uniqueId val="{00000003-8C35-48DE-B38B-D4341BE5FD18}"/>
            </c:ext>
          </c:extLst>
        </c:ser>
        <c:dLbls>
          <c:showLegendKey val="0"/>
          <c:showVal val="0"/>
          <c:showCatName val="0"/>
          <c:showSerName val="0"/>
          <c:showPercent val="0"/>
          <c:showBubbleSize val="0"/>
        </c:dLbls>
        <c:smooth val="0"/>
        <c:axId val="607184336"/>
        <c:axId val="927550496"/>
      </c:lineChart>
      <c:dateAx>
        <c:axId val="607184336"/>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ysClr val="windowText" lastClr="000000"/>
                </a:solidFill>
                <a:latin typeface="+mn-lt"/>
                <a:ea typeface="+mn-ea"/>
                <a:cs typeface="+mn-cs"/>
              </a:defRPr>
            </a:pPr>
            <a:endParaRPr lang="en-US"/>
          </a:p>
        </c:txPr>
        <c:crossAx val="927550496"/>
        <c:crosses val="autoZero"/>
        <c:auto val="1"/>
        <c:lblOffset val="100"/>
        <c:baseTimeUnit val="months"/>
        <c:majorUnit val="4"/>
        <c:majorTimeUnit val="months"/>
      </c:dateAx>
      <c:valAx>
        <c:axId val="927550496"/>
        <c:scaling>
          <c:orientation val="minMax"/>
        </c:scaling>
        <c:delete val="0"/>
        <c:axPos val="l"/>
        <c:title>
          <c:tx>
            <c:rich>
              <a:bodyPr rot="-5400000" spcFirstLastPara="1" vertOverflow="ellipsis" vert="horz" wrap="square" anchor="ctr" anchorCtr="1"/>
              <a:lstStyle/>
              <a:p>
                <a:pPr>
                  <a:defRPr lang="en-US" sz="2000" b="0" i="0" u="none" strike="noStrike" kern="1200" baseline="0">
                    <a:solidFill>
                      <a:sysClr val="windowText" lastClr="000000"/>
                    </a:solidFill>
                    <a:latin typeface="+mn-lt"/>
                    <a:ea typeface="+mn-ea"/>
                    <a:cs typeface="+mn-cs"/>
                  </a:defRPr>
                </a:pPr>
                <a:r>
                  <a:rPr lang="en-US"/>
                  <a:t>Reported gonorrhea cases</a:t>
                </a:r>
              </a:p>
            </c:rich>
          </c:tx>
          <c:layout>
            <c:manualLayout>
              <c:xMode val="edge"/>
              <c:yMode val="edge"/>
              <c:x val="1.7780877915570967E-2"/>
              <c:y val="0.21916436581790913"/>
            </c:manualLayout>
          </c:layout>
          <c:overlay val="0"/>
          <c:spPr>
            <a:noFill/>
            <a:ln>
              <a:noFill/>
            </a:ln>
            <a:effectLst/>
          </c:spPr>
          <c:txPr>
            <a:bodyPr rot="-5400000" spcFirstLastPara="1" vertOverflow="ellipsis" vert="horz" wrap="square" anchor="ctr" anchorCtr="1"/>
            <a:lstStyle/>
            <a:p>
              <a:pPr>
                <a:defRPr lang="en-US" sz="2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lang="en-US" sz="2000" b="0" i="0" u="none" strike="noStrike" kern="1200" baseline="0">
                <a:solidFill>
                  <a:sysClr val="windowText" lastClr="000000"/>
                </a:solidFill>
                <a:latin typeface="+mn-lt"/>
                <a:ea typeface="+mn-ea"/>
                <a:cs typeface="+mn-cs"/>
              </a:defRPr>
            </a:pPr>
            <a:endParaRPr lang="en-US"/>
          </a:p>
        </c:txPr>
        <c:crossAx val="607184336"/>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2000" b="0" i="0" u="none" strike="noStrike" kern="1200" baseline="0">
          <a:solidFill>
            <a:sysClr val="windowText" lastClr="000000"/>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0.33439</cdr:x>
      <cdr:y>0.30307</cdr:y>
    </cdr:from>
    <cdr:to>
      <cdr:x>0.5274</cdr:x>
      <cdr:y>0.37796</cdr:y>
    </cdr:to>
    <cdr:sp macro="" textlink="">
      <cdr:nvSpPr>
        <cdr:cNvPr id="2" name="TextBox 19">
          <a:extLst xmlns:a="http://schemas.openxmlformats.org/drawingml/2006/main">
            <a:ext uri="{FF2B5EF4-FFF2-40B4-BE49-F238E27FC236}">
              <a16:creationId xmlns:a16="http://schemas.microsoft.com/office/drawing/2014/main" id="{64769810-FC55-27C2-9E44-DF4C759B1FB3}"/>
            </a:ext>
          </a:extLst>
        </cdr:cNvPr>
        <cdr:cNvSpPr txBox="1"/>
      </cdr:nvSpPr>
      <cdr:spPr>
        <a:xfrm xmlns:a="http://schemas.openxmlformats.org/drawingml/2006/main">
          <a:off x="3201130" y="1494571"/>
          <a:ext cx="184764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accent2"/>
              </a:solidFill>
            </a:rPr>
            <a:t>Pre-period trend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4/8/24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4/8/24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48646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Germany: "Doxycycline is not approved for use in terms of STI prevention; therefore, the use of doxycycline to prevent STIs is considered an off-label use. The costs of the prescription are to be borne by the individual concerned, and the legal liability rests with the prescribing physician.“</a:t>
            </a:r>
          </a:p>
          <a:p>
            <a:endParaRPr lang="en-US" sz="18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On Oct 21, based on the results of the </a:t>
            </a:r>
            <a:r>
              <a:rPr lang="en-US" sz="1800" dirty="0" err="1"/>
              <a:t>DoxyPEP</a:t>
            </a:r>
            <a:r>
              <a:rPr lang="en-US" sz="1800" dirty="0"/>
              <a:t> study and in response to significant and growing community interest in </a:t>
            </a:r>
            <a:r>
              <a:rPr lang="en-US" sz="1800" dirty="0" err="1"/>
              <a:t>DoxyPEP</a:t>
            </a:r>
            <a:r>
              <a:rPr lang="en-US" sz="1800" dirty="0"/>
              <a:t> use, SFDPH released interim guidelines for </a:t>
            </a:r>
            <a:r>
              <a:rPr lang="en-US" sz="1800" dirty="0" err="1"/>
              <a:t>DoxyPEP</a:t>
            </a:r>
            <a:r>
              <a:rPr lang="en-US" sz="1800" dirty="0"/>
              <a:t>.  We knew that in SF we had many people who were already using </a:t>
            </a:r>
            <a:r>
              <a:rPr lang="en-US" sz="1800" dirty="0" err="1"/>
              <a:t>DoxyPEP</a:t>
            </a:r>
            <a:r>
              <a:rPr lang="en-US" sz="1800" dirty="0"/>
              <a:t> and providers who were prescribing it, and wanted to provide a framework for safe use of this intervention that could impact the STI epidemic in our city.  We convened a group of stakeholders and experts in sexual health, HIV and STI prevention, gay men’s health and health equity, reviewed the data from the </a:t>
            </a:r>
            <a:r>
              <a:rPr lang="en-US" sz="1800" dirty="0" err="1"/>
              <a:t>DoxyPEP</a:t>
            </a:r>
            <a:r>
              <a:rPr lang="en-US" sz="1800" dirty="0"/>
              <a:t> study and developed these interim guidelines, with the expectation that they would evolve as additional evidence accrues and CDC and other agencies issue guidance</a:t>
            </a:r>
          </a:p>
          <a:p>
            <a:endParaRPr lang="en-US" sz="1800" dirty="0">
              <a:solidFill>
                <a:srgbClr val="000000"/>
              </a:solidFill>
              <a:effectLst/>
              <a:latin typeface="Calibri" panose="020F0502020204030204" pitchFamily="34" charset="0"/>
            </a:endParaRPr>
          </a:p>
          <a:p>
            <a:pPr marL="342891" indent="-342891">
              <a:lnSpc>
                <a:spcPct val="100000"/>
              </a:lnSpc>
              <a:defRPr/>
            </a:pPr>
            <a:r>
              <a:rPr lang="en-GB" sz="2400" dirty="0">
                <a:latin typeface="Arial" panose="020B0604020202020204" pitchFamily="34" charset="0"/>
                <a:cs typeface="Arial" panose="020B0604020202020204" pitchFamily="34" charset="0"/>
              </a:rPr>
              <a:t>Multiple US jurisdictions now with provisional guidance: </a:t>
            </a:r>
            <a:r>
              <a:rPr lang="en-GB" sz="1800" dirty="0">
                <a:latin typeface="Arial" panose="020B0604020202020204" pitchFamily="34" charset="0"/>
                <a:cs typeface="Arial" panose="020B0604020202020204" pitchFamily="34" charset="0"/>
              </a:rPr>
              <a:t>California DPH, Alameda, Santa Clara and LA, Seattle-King County, Oregon, NYC</a:t>
            </a:r>
          </a:p>
          <a:p>
            <a:pPr marL="342891" indent="-342891">
              <a:lnSpc>
                <a:spcPct val="100000"/>
              </a:lnSpc>
              <a:defRPr/>
            </a:pPr>
            <a:endParaRPr lang="en-GB" sz="1800" dirty="0">
              <a:latin typeface="Arial" panose="020B0604020202020204" pitchFamily="34" charset="0"/>
              <a:cs typeface="Arial" panose="020B0604020202020204" pitchFamily="34" charset="0"/>
            </a:endParaRPr>
          </a:p>
          <a:p>
            <a:pPr marL="342891" indent="-342891">
              <a:lnSpc>
                <a:spcPct val="100000"/>
              </a:lnSpc>
              <a:defRPr/>
            </a:pPr>
            <a:r>
              <a:rPr lang="en-GB" sz="1800" dirty="0">
                <a:latin typeface="Arial" panose="020B0604020202020204" pitchFamily="34" charset="0"/>
                <a:cs typeface="Arial" panose="020B0604020202020204" pitchFamily="34" charset="0"/>
              </a:rPr>
              <a:t>IAS USA: </a:t>
            </a:r>
            <a:r>
              <a:rPr lang="en-US" sz="2800" b="0" i="0" dirty="0">
                <a:solidFill>
                  <a:srgbClr val="333333"/>
                </a:solidFill>
                <a:effectLst/>
                <a:latin typeface="Guardian TextSans Web"/>
              </a:rPr>
              <a:t>Until more information is available, this strategy should be considered only on a case-by-case basis for individuals at high risk for acquiring syphilis, chlamydia, or gonorrhea.</a:t>
            </a:r>
            <a:endParaRPr lang="en-GB" sz="1800" dirty="0">
              <a:latin typeface="Arial" panose="020B0604020202020204" pitchFamily="34" charset="0"/>
              <a:cs typeface="Arial" panose="020B0604020202020204" pitchFamily="34" charset="0"/>
            </a:endParaRPr>
          </a:p>
          <a:p>
            <a:pPr marL="342891" indent="-342891">
              <a:lnSpc>
                <a:spcPct val="100000"/>
              </a:lnSpc>
              <a:defRPr/>
            </a:pPr>
            <a:endParaRPr lang="en-GB"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ASHM (Sept 2023): </a:t>
            </a:r>
          </a:p>
          <a:p>
            <a:r>
              <a:rPr lang="en-US" sz="1800" dirty="0">
                <a:latin typeface="Arial" panose="020B0604020202020204" pitchFamily="34" charset="0"/>
                <a:cs typeface="Arial" panose="020B0604020202020204" pitchFamily="34" charset="0"/>
              </a:rPr>
              <a:t>Use doxy-PEP </a:t>
            </a:r>
            <a:r>
              <a:rPr lang="en-US" sz="1800" i="1" dirty="0">
                <a:latin typeface="Arial" panose="020B0604020202020204" pitchFamily="34" charset="0"/>
                <a:cs typeface="Arial" panose="020B0604020202020204" pitchFamily="34" charset="0"/>
              </a:rPr>
              <a:t>primarily</a:t>
            </a:r>
            <a:r>
              <a:rPr lang="en-US" sz="1800" dirty="0">
                <a:latin typeface="Arial" panose="020B0604020202020204" pitchFamily="34" charset="0"/>
                <a:cs typeface="Arial" panose="020B0604020202020204" pitchFamily="34" charset="0"/>
              </a:rPr>
              <a:t> for prevention of syphilis in GBMSM; </a:t>
            </a:r>
            <a:r>
              <a:rPr lang="en-US" sz="1800" dirty="0" err="1">
                <a:latin typeface="Arial" panose="020B0604020202020204" pitchFamily="34" charset="0"/>
                <a:cs typeface="Arial" panose="020B0604020202020204" pitchFamily="34" charset="0"/>
              </a:rPr>
              <a:t>hx</a:t>
            </a:r>
            <a:r>
              <a:rPr lang="en-US" sz="1800" dirty="0">
                <a:latin typeface="Arial" panose="020B0604020202020204" pitchFamily="34" charset="0"/>
                <a:cs typeface="Arial" panose="020B0604020202020204" pitchFamily="34" charset="0"/>
              </a:rPr>
              <a:t> of syphilis, numerous STIs, sex with cis women; use for defined period of time</a:t>
            </a:r>
          </a:p>
          <a:p>
            <a:pPr marL="342891" indent="-342891">
              <a:lnSpc>
                <a:spcPct val="100000"/>
              </a:lnSpc>
              <a:defRPr/>
            </a:pPr>
            <a:endParaRPr lang="en-GB" sz="1800" dirty="0">
              <a:latin typeface="Arial" panose="020B0604020202020204" pitchFamily="34" charset="0"/>
              <a:cs typeface="Arial" panose="020B0604020202020204" pitchFamily="34" charset="0"/>
            </a:endParaRPr>
          </a:p>
          <a:p>
            <a:pPr marL="342891" indent="-342891">
              <a:lnSpc>
                <a:spcPct val="100000"/>
              </a:lnSpc>
              <a:defRPr/>
            </a:pPr>
            <a:endParaRPr lang="en-GB"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EBD7E3E-4808-4266-8331-A31010064DCD}" type="slidenum">
              <a:rPr lang="en-US" smtClean="0"/>
              <a:t>37</a:t>
            </a:fld>
            <a:endParaRPr lang="en-US"/>
          </a:p>
        </p:txBody>
      </p:sp>
    </p:spTree>
    <p:extLst>
      <p:ext uri="{BB962C8B-B14F-4D97-AF65-F5344CB8AC3E}">
        <p14:creationId xmlns:p14="http://schemas.microsoft.com/office/powerpoint/2010/main" val="245301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E57B3F8-9965-79FB-9018-A483369F8D1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30C20DC-24FF-352A-947B-1024289343D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48132" name="Slide Number Placeholder 3">
            <a:extLst>
              <a:ext uri="{FF2B5EF4-FFF2-40B4-BE49-F238E27FC236}">
                <a16:creationId xmlns:a16="http://schemas.microsoft.com/office/drawing/2014/main" id="{21F46957-BD3F-B9C0-4499-2EC96D4386E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27394C-015D-4548-BEDF-6608BB2A992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561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99AB6811-345C-F122-7913-DA2B7037E21A}"/>
              </a:ext>
            </a:extLst>
          </p:cNvPr>
          <p:cNvSpPr>
            <a:spLocks noGrp="1" noRot="1" noChangeAspect="1" noChangeArrowheads="1" noTextEdit="1"/>
          </p:cNvSpPr>
          <p:nvPr>
            <p:ph type="sldImg"/>
          </p:nvPr>
        </p:nvSpPr>
        <p:spPr>
          <a:ln/>
        </p:spPr>
      </p:sp>
      <p:sp>
        <p:nvSpPr>
          <p:cNvPr id="59395" name="Espace réservé des notes 2">
            <a:extLst>
              <a:ext uri="{FF2B5EF4-FFF2-40B4-BE49-F238E27FC236}">
                <a16:creationId xmlns:a16="http://schemas.microsoft.com/office/drawing/2014/main" id="{CA661EF2-610D-8FBD-B0AF-7926BB4B70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59396" name="Espace réservé du numéro de diapositive 3">
            <a:extLst>
              <a:ext uri="{FF2B5EF4-FFF2-40B4-BE49-F238E27FC236}">
                <a16:creationId xmlns:a16="http://schemas.microsoft.com/office/drawing/2014/main" id="{9C952515-A91A-7BD3-1DCE-F2E024BB07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BBAB8C-68C8-DD4A-9C4E-AA54A67F647F}"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233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A3ED822-B3A6-6C0D-0BB5-C50C803E4CE4}"/>
              </a:ext>
            </a:extLst>
          </p:cNvPr>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1" tIns="46046" rIns="92091" bIns="4604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0071738-C5D1-8841-9BB1-098A6B9EF9B8}" type="slidenum">
              <a:rPr lang="fr-FR" altLang="fr-FR" sz="1200"/>
              <a:pPr algn="r" eaLnBrk="1" hangingPunct="1"/>
              <a:t>30</a:t>
            </a:fld>
            <a:endParaRPr lang="fr-FR" altLang="fr-FR" sz="1200"/>
          </a:p>
        </p:txBody>
      </p:sp>
      <p:sp>
        <p:nvSpPr>
          <p:cNvPr id="66563" name="Rectangle 7">
            <a:extLst>
              <a:ext uri="{FF2B5EF4-FFF2-40B4-BE49-F238E27FC236}">
                <a16:creationId xmlns:a16="http://schemas.microsoft.com/office/drawing/2014/main" id="{94CC5069-ADAF-1FEC-08DC-8E1E59E7F203}"/>
              </a:ext>
            </a:extLst>
          </p:cNvPr>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1" tIns="46046" rIns="92091" bIns="4604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0705CCD-8D6C-4A45-80DE-57B470C5AE95}" type="slidenum">
              <a:rPr lang="en-US" altLang="fr-FR" sz="1200">
                <a:cs typeface="Arial" panose="020B0604020202020204" pitchFamily="34" charset="0"/>
              </a:rPr>
              <a:pPr algn="r" eaLnBrk="1" hangingPunct="1"/>
              <a:t>30</a:t>
            </a:fld>
            <a:endParaRPr lang="en-US" altLang="fr-FR" sz="1200">
              <a:cs typeface="Arial" panose="020B0604020202020204" pitchFamily="34" charset="0"/>
            </a:endParaRPr>
          </a:p>
        </p:txBody>
      </p:sp>
      <p:sp>
        <p:nvSpPr>
          <p:cNvPr id="66564" name="Rectangle 2">
            <a:extLst>
              <a:ext uri="{FF2B5EF4-FFF2-40B4-BE49-F238E27FC236}">
                <a16:creationId xmlns:a16="http://schemas.microsoft.com/office/drawing/2014/main" id="{1E5A78B2-2775-4E23-985A-B6F5FA4A782C}"/>
              </a:ext>
            </a:extLst>
          </p:cNvPr>
          <p:cNvSpPr>
            <a:spLocks noGrp="1" noRot="1" noChangeAspect="1" noChangeArrowheads="1" noTextEdit="1"/>
          </p:cNvSpPr>
          <p:nvPr>
            <p:ph type="sldImg"/>
          </p:nvPr>
        </p:nvSpPr>
        <p:spPr>
          <a:xfrm>
            <a:off x="22225" y="695325"/>
            <a:ext cx="6110288" cy="3438525"/>
          </a:xfrm>
          <a:ln/>
        </p:spPr>
      </p:sp>
      <p:sp>
        <p:nvSpPr>
          <p:cNvPr id="66565" name="Text Box 3">
            <a:extLst>
              <a:ext uri="{FF2B5EF4-FFF2-40B4-BE49-F238E27FC236}">
                <a16:creationId xmlns:a16="http://schemas.microsoft.com/office/drawing/2014/main" id="{8C9FF21D-662B-351B-535E-8C48E6DD1375}"/>
              </a:ext>
            </a:extLst>
          </p:cNvPr>
          <p:cNvSpPr>
            <a:spLocks noGrp="1" noChangeArrowheads="1"/>
          </p:cNvSpPr>
          <p:nvPr>
            <p:ph type="body" idx="1"/>
          </p:nvPr>
        </p:nvSpPr>
        <p:spPr>
          <a:xfrm>
            <a:off x="615950" y="4356100"/>
            <a:ext cx="4922838"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5613" eaLnBrk="1" hangingPunct="1">
              <a:lnSpc>
                <a:spcPct val="93000"/>
              </a:lnSpc>
              <a:spcBef>
                <a:spcPct val="0"/>
              </a:spcBef>
              <a:buSzPct val="45000"/>
              <a:tabLst>
                <a:tab pos="723900" algn="l"/>
                <a:tab pos="1452563" algn="l"/>
                <a:tab pos="2181225" algn="l"/>
                <a:tab pos="2911475" algn="l"/>
                <a:tab pos="3638550" algn="l"/>
                <a:tab pos="4368800" algn="l"/>
                <a:tab pos="5099050" algn="l"/>
              </a:tabLst>
            </a:pPr>
            <a:endParaRPr lang="en-US" altLang="fr-FR" sz="1000">
              <a:latin typeface="Arial Unicode MS" panose="020B0604020202020204" pitchFamily="34" charset="-128"/>
            </a:endParaRPr>
          </a:p>
        </p:txBody>
      </p:sp>
    </p:spTree>
    <p:extLst>
      <p:ext uri="{BB962C8B-B14F-4D97-AF65-F5344CB8AC3E}">
        <p14:creationId xmlns:p14="http://schemas.microsoft.com/office/powerpoint/2010/main" val="118528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includes the no </a:t>
            </a:r>
            <a:r>
              <a:rPr lang="en-US" dirty="0" err="1"/>
              <a:t>DoxyPEP</a:t>
            </a:r>
            <a:r>
              <a:rPr lang="en-US" dirty="0"/>
              <a:t> group to account for secular trends in mean STI incidence. </a:t>
            </a:r>
          </a:p>
          <a:p>
            <a:r>
              <a:rPr lang="en-US" dirty="0"/>
              <a:t>Any STI: 58% reduction</a:t>
            </a:r>
          </a:p>
          <a:p>
            <a:r>
              <a:rPr lang="en-US" dirty="0"/>
              <a:t>CT: 67% reduction</a:t>
            </a:r>
          </a:p>
          <a:p>
            <a:r>
              <a:rPr lang="en-US" dirty="0"/>
              <a:t>Syphilis: 78% reduction</a:t>
            </a:r>
          </a:p>
          <a:p>
            <a:r>
              <a:rPr lang="en-US" dirty="0"/>
              <a:t>Gonorrhea: 11% reduction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D6173-A438-744B-BEDD-C56C2B8491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7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similar declines for gonorrhea, chlamydia, and syphilis in the post-</a:t>
            </a:r>
            <a:r>
              <a:rPr lang="en-US" dirty="0" err="1"/>
              <a:t>DoxyPEP</a:t>
            </a:r>
            <a:r>
              <a:rPr lang="en-US" dirty="0"/>
              <a:t> period</a:t>
            </a:r>
          </a:p>
          <a:p>
            <a:r>
              <a:rPr lang="en-US" dirty="0"/>
              <a:t>For Gonorrhea: Before </a:t>
            </a:r>
            <a:r>
              <a:rPr lang="en-US" dirty="0" err="1"/>
              <a:t>DoxyPEP</a:t>
            </a:r>
            <a:r>
              <a:rPr lang="en-US" dirty="0"/>
              <a:t> GC was declining slightly, and afterwards the decline was steeper. The means are pretty close, so the lack of change in STI incidence may be secondary to follow-up time. </a:t>
            </a:r>
          </a:p>
          <a:p>
            <a:r>
              <a:rPr lang="en-US" dirty="0"/>
              <a:t>For Syphilis – the slope was lower in the post-</a:t>
            </a:r>
            <a:r>
              <a:rPr lang="en-US" dirty="0" err="1"/>
              <a:t>DoxyPEP</a:t>
            </a:r>
            <a:r>
              <a:rPr lang="en-US" dirty="0"/>
              <a:t> period, but there were fewer syphilis cases and this analysis has lower power to detect significant changes compared to the pre-post analysis of the means are lower </a:t>
            </a:r>
          </a:p>
        </p:txBody>
      </p:sp>
      <p:sp>
        <p:nvSpPr>
          <p:cNvPr id="4" name="Slide Number Placeholder 3"/>
          <p:cNvSpPr>
            <a:spLocks noGrp="1"/>
          </p:cNvSpPr>
          <p:nvPr>
            <p:ph type="sldNum" sz="quarter" idx="5"/>
          </p:nvPr>
        </p:nvSpPr>
        <p:spPr/>
        <p:txBody>
          <a:bodyPr/>
          <a:lstStyle/>
          <a:p>
            <a:fld id="{064C4366-5B86-4E86-BD84-FF9C9065E4B1}" type="slidenum">
              <a:rPr lang="en-US" smtClean="0"/>
              <a:t>32</a:t>
            </a:fld>
            <a:endParaRPr lang="en-US"/>
          </a:p>
        </p:txBody>
      </p:sp>
    </p:spTree>
    <p:extLst>
      <p:ext uri="{BB962C8B-B14F-4D97-AF65-F5344CB8AC3E}">
        <p14:creationId xmlns:p14="http://schemas.microsoft.com/office/powerpoint/2010/main" val="33833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chlamydia, we found that there was a significant decrease in observed cases in the post period compared to model predictions. </a:t>
            </a:r>
          </a:p>
          <a:p>
            <a:endParaRPr lang="en-US" dirty="0"/>
          </a:p>
          <a:p>
            <a:r>
              <a:rPr lang="en-US" dirty="0"/>
              <a:t>The black line on the graph is our observed monthly cases. The blue line represents the model's post-period prediction, which you can see stays in line with the observed pre-period trend in orange. The green line represents the observed post-period trend. You can see that the green observed line is sharply declining while the model predicted blue line is stable. When comparing the slopes of the blue and green lines, there is an average 6.6% decrease per month in observed cases compared to model predictions.</a:t>
            </a:r>
          </a:p>
          <a:p>
            <a:endParaRPr lang="en-US" dirty="0"/>
          </a:p>
          <a:p>
            <a:r>
              <a:rPr lang="en-US" dirty="0"/>
              <a:t>Another way to measure the impact of this intervention is to compare observed and predicted case counts at particular time points. For example, in November 2023, the end of the 13-month post-period in this analysis, there were 50% fewer observed cases compared to model predictions.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3C41A-E68D-45C7-8DFB-7DA7BBB94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06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early syphilis, we also found that there was a significant decrease in observed cases in the post period. </a:t>
            </a:r>
          </a:p>
          <a:p>
            <a:endParaRPr lang="en-US" dirty="0"/>
          </a:p>
          <a:p>
            <a:r>
              <a:rPr lang="en-US" dirty="0"/>
              <a:t>Here when we compare the slopes of the green and blue lines, we see a 2.7% decrease per month in observed cases compared to model predictions.</a:t>
            </a:r>
          </a:p>
          <a:p>
            <a:endParaRPr lang="en-US" dirty="0"/>
          </a:p>
          <a:p>
            <a:r>
              <a:rPr lang="en-US" dirty="0"/>
              <a:t>If we look at the impact by the end of our analysis period, we see 51% fewer observed cases compared to the number predicted in November 2023. One important note about the findings for early syphilis is that much of this decline was due to a significant 33% decrease immediately after doxy-PEP implementation. You can see that here graphically by the jump between where the blue and green lines start on the y-axis at the beginning of the post-period.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3C41A-E68D-45C7-8DFB-7DA7BBB94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99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gonorrhea, we found that there was a significant increase in observed cases in the post-period compared to model predictions. </a:t>
            </a:r>
          </a:p>
          <a:p>
            <a:endParaRPr lang="en-US" dirty="0"/>
          </a:p>
          <a:p>
            <a:r>
              <a:rPr lang="en-US" dirty="0"/>
              <a:t>This is in the context of declining incidence in the pre-period, so while observed cases in the post-period are higher than predicted by the model, they are relatively stable.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3C41A-E68D-45C7-8DFB-7DA7BBB94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802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7"/>
            <a:ext cx="103631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4/8/24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2" y="349494"/>
            <a:ext cx="2944589"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4/8/24</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4/8/24</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4/8/24</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4/8/24</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4/8/24</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4/8/24</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4/8/24</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4/8/24</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4/8/24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4547" y="2808906"/>
            <a:ext cx="5842905" cy="1240187"/>
          </a:xfrm>
        </p:spPr>
        <p:txBody>
          <a:bodyPr/>
          <a:lstStyle/>
          <a:p>
            <a:pPr algn="ctr"/>
            <a:r>
              <a:rPr lang="en-US" dirty="0"/>
              <a:t>CROI 2024 Update</a:t>
            </a:r>
          </a:p>
        </p:txBody>
      </p:sp>
      <p:sp>
        <p:nvSpPr>
          <p:cNvPr id="3" name="Subtitle 2"/>
          <p:cNvSpPr>
            <a:spLocks noGrp="1"/>
          </p:cNvSpPr>
          <p:nvPr>
            <p:ph type="subTitle" idx="1"/>
          </p:nvPr>
        </p:nvSpPr>
        <p:spPr>
          <a:xfrm>
            <a:off x="523877" y="4686595"/>
            <a:ext cx="10363197" cy="1066800"/>
          </a:xfrm>
        </p:spPr>
        <p:txBody>
          <a:bodyPr>
            <a:normAutofit fontScale="77500" lnSpcReduction="20000"/>
          </a:bodyPr>
          <a:lstStyle/>
          <a:p>
            <a:r>
              <a:rPr lang="en-US" dirty="0"/>
              <a:t>Hyman Scott, MD MPH</a:t>
            </a:r>
          </a:p>
          <a:p>
            <a:r>
              <a:rPr lang="en-US" dirty="0"/>
              <a:t>San Francisco Department of Public Health</a:t>
            </a:r>
          </a:p>
          <a:p>
            <a:r>
              <a:rPr lang="en-US" dirty="0"/>
              <a:t>April 24, 2024 </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pic>
        <p:nvPicPr>
          <p:cNvPr id="4" name="Picture 3" descr="A close-up of the CROI logo">
            <a:extLst>
              <a:ext uri="{FF2B5EF4-FFF2-40B4-BE49-F238E27FC236}">
                <a16:creationId xmlns:a16="http://schemas.microsoft.com/office/drawing/2014/main" id="{437A5638-57DD-1EFE-5651-A4AD2036C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511" y="0"/>
            <a:ext cx="2143125" cy="2143125"/>
          </a:xfrm>
          <a:prstGeom prst="rect">
            <a:avLst/>
          </a:prstGeom>
        </p:spPr>
      </p:pic>
    </p:spTree>
    <p:extLst>
      <p:ext uri="{BB962C8B-B14F-4D97-AF65-F5344CB8AC3E}">
        <p14:creationId xmlns:p14="http://schemas.microsoft.com/office/powerpoint/2010/main" val="167387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2A14-3DF5-7D43-0B0A-0EA7513052BC}"/>
              </a:ext>
            </a:extLst>
          </p:cNvPr>
          <p:cNvSpPr>
            <a:spLocks noGrp="1"/>
          </p:cNvSpPr>
          <p:nvPr>
            <p:ph type="title"/>
          </p:nvPr>
        </p:nvSpPr>
        <p:spPr/>
        <p:txBody>
          <a:bodyPr/>
          <a:lstStyle/>
          <a:p>
            <a:r>
              <a:rPr lang="en-US" dirty="0"/>
              <a:t>Weekly islatravir + lenacapavir – Phase 2</a:t>
            </a:r>
          </a:p>
        </p:txBody>
      </p:sp>
      <p:pic>
        <p:nvPicPr>
          <p:cNvPr id="5" name="Picture 4" descr="A graphic of weekly islatravir + lenacapavir- Phase 2&#10;&#10;Inclusion criteria:&#10;- Aged 18+&#10;- Viral load &lt;50 c/mL on B/F/TAF&#10;- No history of virologic failure&#10;- CD4 count greater than or equal to 350 cells &#10;- Lymphocytes greater than or equal to 900 cells &#10;- No HBV infection">
            <a:extLst>
              <a:ext uri="{FF2B5EF4-FFF2-40B4-BE49-F238E27FC236}">
                <a16:creationId xmlns:a16="http://schemas.microsoft.com/office/drawing/2014/main" id="{C9A9D255-E4F8-E737-0CBD-1F1DBFB5F690}"/>
              </a:ext>
            </a:extLst>
          </p:cNvPr>
          <p:cNvPicPr>
            <a:picLocks noChangeAspect="1"/>
          </p:cNvPicPr>
          <p:nvPr/>
        </p:nvPicPr>
        <p:blipFill>
          <a:blip r:embed="rId2"/>
          <a:stretch>
            <a:fillRect/>
          </a:stretch>
        </p:blipFill>
        <p:spPr>
          <a:xfrm>
            <a:off x="686148" y="1690689"/>
            <a:ext cx="10689388" cy="2100098"/>
          </a:xfrm>
          <a:prstGeom prst="rect">
            <a:avLst/>
          </a:prstGeom>
        </p:spPr>
      </p:pic>
      <p:sp>
        <p:nvSpPr>
          <p:cNvPr id="3" name="Content Placeholder 2">
            <a:extLst>
              <a:ext uri="{FF2B5EF4-FFF2-40B4-BE49-F238E27FC236}">
                <a16:creationId xmlns:a16="http://schemas.microsoft.com/office/drawing/2014/main" id="{7972ECD2-F6C2-4288-9804-C7EA56E2D801}"/>
              </a:ext>
            </a:extLst>
          </p:cNvPr>
          <p:cNvSpPr>
            <a:spLocks noGrp="1"/>
          </p:cNvSpPr>
          <p:nvPr>
            <p:ph idx="1"/>
          </p:nvPr>
        </p:nvSpPr>
        <p:spPr>
          <a:xfrm>
            <a:off x="838200" y="3951125"/>
            <a:ext cx="10515600" cy="2225837"/>
          </a:xfrm>
        </p:spPr>
        <p:txBody>
          <a:bodyPr>
            <a:normAutofit fontScale="92500" lnSpcReduction="20000"/>
          </a:bodyPr>
          <a:lstStyle/>
          <a:p>
            <a:pPr marL="0" indent="0">
              <a:buNone/>
            </a:pPr>
            <a:r>
              <a:rPr lang="en-US" dirty="0"/>
              <a:t>Results:</a:t>
            </a:r>
          </a:p>
          <a:p>
            <a:r>
              <a:rPr lang="en-US" dirty="0"/>
              <a:t>1 vs 0 participants with HIV RNA &gt; 50 at week 24</a:t>
            </a:r>
          </a:p>
          <a:p>
            <a:r>
              <a:rPr lang="en-US" dirty="0"/>
              <a:t>No resistance</a:t>
            </a:r>
          </a:p>
          <a:p>
            <a:r>
              <a:rPr lang="en-US" dirty="0"/>
              <a:t>More treatment-related adverse events (open-label study)</a:t>
            </a:r>
          </a:p>
          <a:p>
            <a:r>
              <a:rPr lang="en-US" dirty="0"/>
              <a:t>No decline in CD4 or lymphocyte counts</a:t>
            </a:r>
          </a:p>
          <a:p>
            <a:r>
              <a:rPr lang="en-US" dirty="0"/>
              <a:t>Fully powered study planned</a:t>
            </a:r>
          </a:p>
          <a:p>
            <a:endParaRPr lang="en-US" dirty="0"/>
          </a:p>
          <a:p>
            <a:pPr marL="0" indent="0">
              <a:buNone/>
            </a:pPr>
            <a:endParaRPr lang="en-US" dirty="0"/>
          </a:p>
        </p:txBody>
      </p:sp>
      <p:sp>
        <p:nvSpPr>
          <p:cNvPr id="6" name="Text Box 11">
            <a:extLst>
              <a:ext uri="{FF2B5EF4-FFF2-40B4-BE49-F238E27FC236}">
                <a16:creationId xmlns:a16="http://schemas.microsoft.com/office/drawing/2014/main" id="{836753E3-9137-23E2-A923-D6219EE5ACC8}"/>
              </a:ext>
            </a:extLst>
          </p:cNvPr>
          <p:cNvSpPr txBox="1">
            <a:spLocks noChangeArrowheads="1"/>
          </p:cNvSpPr>
          <p:nvPr/>
        </p:nvSpPr>
        <p:spPr bwMode="auto">
          <a:xfrm>
            <a:off x="7943850" y="6420594"/>
            <a:ext cx="2971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100" dirty="0">
                <a:solidFill>
                  <a:schemeClr val="bg1"/>
                </a:solidFill>
                <a:latin typeface="+mn-lt"/>
              </a:rPr>
              <a:t>Source: Colson AE,  et al. CROI 2024 #208.</a:t>
            </a:r>
          </a:p>
        </p:txBody>
      </p:sp>
      <p:sp>
        <p:nvSpPr>
          <p:cNvPr id="4" name="Slide Number Placeholder 3">
            <a:extLst>
              <a:ext uri="{FF2B5EF4-FFF2-40B4-BE49-F238E27FC236}">
                <a16:creationId xmlns:a16="http://schemas.microsoft.com/office/drawing/2014/main" id="{C0EB9ACC-E76B-3C1A-A047-0FA9A02D97E5}"/>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10</a:t>
            </a:fld>
            <a:endParaRPr lang="en-US" dirty="0"/>
          </a:p>
        </p:txBody>
      </p:sp>
    </p:spTree>
    <p:extLst>
      <p:ext uri="{BB962C8B-B14F-4D97-AF65-F5344CB8AC3E}">
        <p14:creationId xmlns:p14="http://schemas.microsoft.com/office/powerpoint/2010/main" val="352732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EE5B-9EEF-EA48-FE89-8674988FC020}"/>
              </a:ext>
            </a:extLst>
          </p:cNvPr>
          <p:cNvSpPr>
            <a:spLocks noGrp="1"/>
          </p:cNvSpPr>
          <p:nvPr>
            <p:ph type="title"/>
          </p:nvPr>
        </p:nvSpPr>
        <p:spPr/>
        <p:txBody>
          <a:bodyPr/>
          <a:lstStyle/>
          <a:p>
            <a:r>
              <a:rPr lang="en-US" dirty="0"/>
              <a:t>Variable detection of resistance mutations by “archive” resistance testing</a:t>
            </a:r>
          </a:p>
        </p:txBody>
      </p:sp>
      <p:sp>
        <p:nvSpPr>
          <p:cNvPr id="3" name="Content Placeholder 2">
            <a:extLst>
              <a:ext uri="{FF2B5EF4-FFF2-40B4-BE49-F238E27FC236}">
                <a16:creationId xmlns:a16="http://schemas.microsoft.com/office/drawing/2014/main" id="{30B29E3F-A38D-453B-5231-DABCF9A55841}"/>
              </a:ext>
            </a:extLst>
          </p:cNvPr>
          <p:cNvSpPr>
            <a:spLocks noGrp="1"/>
          </p:cNvSpPr>
          <p:nvPr>
            <p:ph idx="1"/>
          </p:nvPr>
        </p:nvSpPr>
        <p:spPr>
          <a:xfrm>
            <a:off x="838200" y="1825625"/>
            <a:ext cx="7594600" cy="4351338"/>
          </a:xfrm>
        </p:spPr>
        <p:txBody>
          <a:bodyPr>
            <a:normAutofit/>
          </a:bodyPr>
          <a:lstStyle/>
          <a:p>
            <a:r>
              <a:rPr lang="en-US" dirty="0"/>
              <a:t>Longitudinal analysis of participants with virologic suppression enrolled in 3 switch studies</a:t>
            </a:r>
          </a:p>
          <a:p>
            <a:r>
              <a:rPr lang="en-US" dirty="0"/>
              <a:t>For those with 2 different timepoints assessed, 262 resistance associated mutations identified</a:t>
            </a:r>
          </a:p>
          <a:p>
            <a:pPr lvl="1"/>
            <a:r>
              <a:rPr lang="en-US" dirty="0"/>
              <a:t>Detection at both time points:  103</a:t>
            </a:r>
          </a:p>
          <a:p>
            <a:pPr lvl="1"/>
            <a:r>
              <a:rPr lang="en-US" dirty="0"/>
              <a:t>Detection at first time point only:  58</a:t>
            </a:r>
          </a:p>
          <a:p>
            <a:pPr lvl="1"/>
            <a:r>
              <a:rPr lang="en-US" dirty="0"/>
              <a:t>Detection at second time point only:  101</a:t>
            </a:r>
          </a:p>
          <a:p>
            <a:r>
              <a:rPr lang="en-US" dirty="0"/>
              <a:t>Results underscore variable sensitivity of </a:t>
            </a:r>
            <a:r>
              <a:rPr lang="en-US" dirty="0" err="1"/>
              <a:t>proviral</a:t>
            </a:r>
            <a:r>
              <a:rPr lang="en-US" dirty="0"/>
              <a:t> DNA for detection of archived resistance mutations</a:t>
            </a:r>
          </a:p>
        </p:txBody>
      </p:sp>
      <p:pic>
        <p:nvPicPr>
          <p:cNvPr id="7" name="Picture 6" descr="Logo of GenoSure archive&#10;&#10;HIV-1 Next Generation DNA Sequencing Assay">
            <a:extLst>
              <a:ext uri="{FF2B5EF4-FFF2-40B4-BE49-F238E27FC236}">
                <a16:creationId xmlns:a16="http://schemas.microsoft.com/office/drawing/2014/main" id="{387238A7-9F2A-3261-2437-990159931114}"/>
              </a:ext>
            </a:extLst>
          </p:cNvPr>
          <p:cNvPicPr>
            <a:picLocks noChangeAspect="1"/>
          </p:cNvPicPr>
          <p:nvPr/>
        </p:nvPicPr>
        <p:blipFill>
          <a:blip r:embed="rId2"/>
          <a:stretch>
            <a:fillRect/>
          </a:stretch>
        </p:blipFill>
        <p:spPr>
          <a:xfrm>
            <a:off x="8432800" y="2969079"/>
            <a:ext cx="3365500" cy="1181100"/>
          </a:xfrm>
          <a:prstGeom prst="rect">
            <a:avLst/>
          </a:prstGeom>
        </p:spPr>
      </p:pic>
      <p:sp>
        <p:nvSpPr>
          <p:cNvPr id="5" name="Text Box 11">
            <a:extLst>
              <a:ext uri="{FF2B5EF4-FFF2-40B4-BE49-F238E27FC236}">
                <a16:creationId xmlns:a16="http://schemas.microsoft.com/office/drawing/2014/main" id="{20FB09BC-B0DC-5F58-8B9C-128E63B914D6}"/>
              </a:ext>
            </a:extLst>
          </p:cNvPr>
          <p:cNvSpPr txBox="1">
            <a:spLocks noChangeArrowheads="1"/>
          </p:cNvSpPr>
          <p:nvPr/>
        </p:nvSpPr>
        <p:spPr bwMode="auto">
          <a:xfrm>
            <a:off x="7715251" y="6452556"/>
            <a:ext cx="32344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100" dirty="0">
                <a:solidFill>
                  <a:schemeClr val="bg1"/>
                </a:solidFill>
                <a:latin typeface="+mn-lt"/>
              </a:rPr>
              <a:t>Source: D'Antoni ML,  et al. CROI 2024 #695.</a:t>
            </a:r>
          </a:p>
        </p:txBody>
      </p:sp>
      <p:sp>
        <p:nvSpPr>
          <p:cNvPr id="4" name="Slide Number Placeholder 3">
            <a:extLst>
              <a:ext uri="{FF2B5EF4-FFF2-40B4-BE49-F238E27FC236}">
                <a16:creationId xmlns:a16="http://schemas.microsoft.com/office/drawing/2014/main" id="{269C5A2E-C40C-4463-C333-70969FB67D95}"/>
              </a:ext>
            </a:extLst>
          </p:cNvPr>
          <p:cNvSpPr>
            <a:spLocks noGrp="1"/>
          </p:cNvSpPr>
          <p:nvPr>
            <p:ph type="sldNum" sz="quarter" idx="12"/>
          </p:nvPr>
        </p:nvSpPr>
        <p:spPr/>
        <p:txBody>
          <a:bodyPr/>
          <a:lstStyle/>
          <a:p>
            <a:fld id="{7AF67794-A618-D344-9741-F5E43EB7E722}" type="slidenum">
              <a:rPr lang="en-US" smtClean="0"/>
              <a:t>11</a:t>
            </a:fld>
            <a:endParaRPr lang="en-US"/>
          </a:p>
        </p:txBody>
      </p:sp>
    </p:spTree>
    <p:extLst>
      <p:ext uri="{BB962C8B-B14F-4D97-AF65-F5344CB8AC3E}">
        <p14:creationId xmlns:p14="http://schemas.microsoft.com/office/powerpoint/2010/main" val="74152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5626-F4EF-7486-3A41-D76CA0A42E41}"/>
              </a:ext>
            </a:extLst>
          </p:cNvPr>
          <p:cNvSpPr>
            <a:spLocks noGrp="1"/>
          </p:cNvSpPr>
          <p:nvPr>
            <p:ph type="title"/>
          </p:nvPr>
        </p:nvSpPr>
        <p:spPr/>
        <p:txBody>
          <a:bodyPr/>
          <a:lstStyle/>
          <a:p>
            <a:r>
              <a:rPr lang="en-US" dirty="0"/>
              <a:t>BIC plus LEN vs continued complex regimen</a:t>
            </a:r>
          </a:p>
        </p:txBody>
      </p:sp>
      <p:grpSp>
        <p:nvGrpSpPr>
          <p:cNvPr id="9" name="Group 8" descr="A graphic of BIC plus LEN versus continued complex regimen">
            <a:extLst>
              <a:ext uri="{FF2B5EF4-FFF2-40B4-BE49-F238E27FC236}">
                <a16:creationId xmlns:a16="http://schemas.microsoft.com/office/drawing/2014/main" id="{FCE2B9C4-2B49-800E-173A-F38B46A40341}"/>
              </a:ext>
            </a:extLst>
          </p:cNvPr>
          <p:cNvGrpSpPr/>
          <p:nvPr/>
        </p:nvGrpSpPr>
        <p:grpSpPr>
          <a:xfrm>
            <a:off x="478377" y="1321231"/>
            <a:ext cx="10897340" cy="2991172"/>
            <a:chOff x="583125" y="1549831"/>
            <a:chExt cx="10897340" cy="2991172"/>
          </a:xfrm>
        </p:grpSpPr>
        <p:pic>
          <p:nvPicPr>
            <p:cNvPr id="7" name="Picture 6">
              <a:extLst>
                <a:ext uri="{FF2B5EF4-FFF2-40B4-BE49-F238E27FC236}">
                  <a16:creationId xmlns:a16="http://schemas.microsoft.com/office/drawing/2014/main" id="{41F15893-BAEB-1CB4-69AA-725F5871A8E2}"/>
                </a:ext>
              </a:extLst>
            </p:cNvPr>
            <p:cNvPicPr>
              <a:picLocks noChangeAspect="1"/>
            </p:cNvPicPr>
            <p:nvPr/>
          </p:nvPicPr>
          <p:blipFill>
            <a:blip r:embed="rId2"/>
            <a:stretch>
              <a:fillRect/>
            </a:stretch>
          </p:blipFill>
          <p:spPr>
            <a:xfrm>
              <a:off x="583125" y="1706186"/>
              <a:ext cx="10897340" cy="2834817"/>
            </a:xfrm>
            <a:prstGeom prst="rect">
              <a:avLst/>
            </a:prstGeom>
          </p:spPr>
        </p:pic>
        <p:sp>
          <p:nvSpPr>
            <p:cNvPr id="8" name="Rectangle 7">
              <a:extLst>
                <a:ext uri="{FF2B5EF4-FFF2-40B4-BE49-F238E27FC236}">
                  <a16:creationId xmlns:a16="http://schemas.microsoft.com/office/drawing/2014/main" id="{7D9979EF-1D40-597C-2F0A-DEB6AC58E1E6}"/>
                </a:ext>
              </a:extLst>
            </p:cNvPr>
            <p:cNvSpPr/>
            <p:nvPr/>
          </p:nvSpPr>
          <p:spPr>
            <a:xfrm>
              <a:off x="583125" y="1549831"/>
              <a:ext cx="3539424" cy="58893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grpSp>
      <p:sp>
        <p:nvSpPr>
          <p:cNvPr id="3" name="Content Placeholder 2">
            <a:extLst>
              <a:ext uri="{FF2B5EF4-FFF2-40B4-BE49-F238E27FC236}">
                <a16:creationId xmlns:a16="http://schemas.microsoft.com/office/drawing/2014/main" id="{E05BFD4E-8F38-BF75-C7A8-980CF01DF61E}"/>
              </a:ext>
            </a:extLst>
          </p:cNvPr>
          <p:cNvSpPr>
            <a:spLocks noGrp="1"/>
          </p:cNvSpPr>
          <p:nvPr>
            <p:ph idx="1"/>
          </p:nvPr>
        </p:nvSpPr>
        <p:spPr>
          <a:xfrm>
            <a:off x="609604" y="4515361"/>
            <a:ext cx="10515600" cy="1486922"/>
          </a:xfrm>
        </p:spPr>
        <p:txBody>
          <a:bodyPr>
            <a:normAutofit fontScale="92500" lnSpcReduction="20000"/>
          </a:bodyPr>
          <a:lstStyle/>
          <a:p>
            <a:pPr marL="0" indent="0">
              <a:buNone/>
            </a:pPr>
            <a:r>
              <a:rPr lang="en-US" sz="2400" dirty="0"/>
              <a:t>Complex regimen:</a:t>
            </a:r>
          </a:p>
          <a:p>
            <a:r>
              <a:rPr lang="en-US" sz="2400" dirty="0"/>
              <a:t>PI or NNRTI plus other class </a:t>
            </a:r>
            <a:r>
              <a:rPr lang="en-US" sz="2400" i="1" dirty="0"/>
              <a:t>not</a:t>
            </a:r>
            <a:r>
              <a:rPr lang="en-US" sz="2400" dirty="0"/>
              <a:t> NRTI or</a:t>
            </a:r>
          </a:p>
          <a:p>
            <a:r>
              <a:rPr lang="en-US" sz="2400" dirty="0"/>
              <a:t>2 or more pills/day or taken more than once-daily or</a:t>
            </a:r>
          </a:p>
          <a:p>
            <a:r>
              <a:rPr lang="en-US" sz="2400" dirty="0"/>
              <a:t>Injectable agent</a:t>
            </a:r>
          </a:p>
        </p:txBody>
      </p:sp>
      <p:sp>
        <p:nvSpPr>
          <p:cNvPr id="10" name="Text Box 11">
            <a:extLst>
              <a:ext uri="{FF2B5EF4-FFF2-40B4-BE49-F238E27FC236}">
                <a16:creationId xmlns:a16="http://schemas.microsoft.com/office/drawing/2014/main" id="{7DB160A6-00A8-EC73-D1EF-0FDDB66904D5}"/>
              </a:ext>
            </a:extLst>
          </p:cNvPr>
          <p:cNvSpPr txBox="1">
            <a:spLocks noChangeArrowheads="1"/>
          </p:cNvSpPr>
          <p:nvPr/>
        </p:nvSpPr>
        <p:spPr bwMode="auto">
          <a:xfrm>
            <a:off x="7705725" y="6440512"/>
            <a:ext cx="32344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100" dirty="0">
                <a:solidFill>
                  <a:schemeClr val="bg1"/>
                </a:solidFill>
                <a:latin typeface="+mn-lt"/>
              </a:rPr>
              <a:t>Source: Mounzer K, et al. CROI 2024 #642.</a:t>
            </a:r>
          </a:p>
        </p:txBody>
      </p:sp>
      <p:sp>
        <p:nvSpPr>
          <p:cNvPr id="4" name="Slide Number Placeholder 3">
            <a:extLst>
              <a:ext uri="{FF2B5EF4-FFF2-40B4-BE49-F238E27FC236}">
                <a16:creationId xmlns:a16="http://schemas.microsoft.com/office/drawing/2014/main" id="{4B4BF8F8-53F1-376E-4C1D-A986D3079C37}"/>
              </a:ext>
            </a:extLst>
          </p:cNvPr>
          <p:cNvSpPr>
            <a:spLocks noGrp="1"/>
          </p:cNvSpPr>
          <p:nvPr>
            <p:ph type="sldNum" sz="quarter" idx="12"/>
          </p:nvPr>
        </p:nvSpPr>
        <p:spPr/>
        <p:txBody>
          <a:bodyPr/>
          <a:lstStyle/>
          <a:p>
            <a:fld id="{7AF67794-A618-D344-9741-F5E43EB7E722}" type="slidenum">
              <a:rPr lang="en-US" smtClean="0"/>
              <a:t>12</a:t>
            </a:fld>
            <a:endParaRPr lang="en-US"/>
          </a:p>
        </p:txBody>
      </p:sp>
    </p:spTree>
    <p:extLst>
      <p:ext uri="{BB962C8B-B14F-4D97-AF65-F5344CB8AC3E}">
        <p14:creationId xmlns:p14="http://schemas.microsoft.com/office/powerpoint/2010/main" val="177290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589F-E58F-436A-A27F-195380576657}"/>
              </a:ext>
            </a:extLst>
          </p:cNvPr>
          <p:cNvSpPr>
            <a:spLocks noGrp="1"/>
          </p:cNvSpPr>
          <p:nvPr>
            <p:ph type="title"/>
          </p:nvPr>
        </p:nvSpPr>
        <p:spPr/>
        <p:txBody>
          <a:bodyPr>
            <a:normAutofit fontScale="90000"/>
          </a:bodyPr>
          <a:lstStyle/>
          <a:p>
            <a:r>
              <a:rPr lang="en-US" sz="4000" dirty="0"/>
              <a:t>BIC + LEN:  Baseline regimens and virologic results</a:t>
            </a:r>
          </a:p>
        </p:txBody>
      </p:sp>
      <p:sp>
        <p:nvSpPr>
          <p:cNvPr id="8" name="Content Placeholder 7">
            <a:extLst>
              <a:ext uri="{FF2B5EF4-FFF2-40B4-BE49-F238E27FC236}">
                <a16:creationId xmlns:a16="http://schemas.microsoft.com/office/drawing/2014/main" id="{84CBFE17-4B46-B5C0-7553-01E99D8BE1C0}"/>
              </a:ext>
            </a:extLst>
          </p:cNvPr>
          <p:cNvSpPr>
            <a:spLocks noGrp="1"/>
          </p:cNvSpPr>
          <p:nvPr>
            <p:ph idx="1"/>
          </p:nvPr>
        </p:nvSpPr>
        <p:spPr>
          <a:xfrm>
            <a:off x="838200" y="5419643"/>
            <a:ext cx="10515600" cy="757319"/>
          </a:xfrm>
        </p:spPr>
        <p:txBody>
          <a:bodyPr/>
          <a:lstStyle/>
          <a:p>
            <a:r>
              <a:rPr lang="en-US" dirty="0"/>
              <a:t>Phase 3 study of BIC/LEN as a single tablet regimen ongoing</a:t>
            </a:r>
          </a:p>
        </p:txBody>
      </p:sp>
      <p:pic>
        <p:nvPicPr>
          <p:cNvPr id="5" name="Picture 4" descr="A pie chart of Baseline regimens and virologic results">
            <a:extLst>
              <a:ext uri="{FF2B5EF4-FFF2-40B4-BE49-F238E27FC236}">
                <a16:creationId xmlns:a16="http://schemas.microsoft.com/office/drawing/2014/main" id="{76BE7B09-AE6C-BC58-A2AB-4552D1A2F1DD}"/>
              </a:ext>
            </a:extLst>
          </p:cNvPr>
          <p:cNvPicPr>
            <a:picLocks noChangeAspect="1"/>
          </p:cNvPicPr>
          <p:nvPr/>
        </p:nvPicPr>
        <p:blipFill>
          <a:blip r:embed="rId2"/>
          <a:stretch>
            <a:fillRect/>
          </a:stretch>
        </p:blipFill>
        <p:spPr>
          <a:xfrm>
            <a:off x="226017" y="1833361"/>
            <a:ext cx="6305659" cy="3191278"/>
          </a:xfrm>
          <a:prstGeom prst="rect">
            <a:avLst/>
          </a:prstGeom>
        </p:spPr>
      </p:pic>
      <p:pic>
        <p:nvPicPr>
          <p:cNvPr id="6" name="Picture 5" descr="Phase 3 study of BIC/LEN as a single tablet regimen ongoing">
            <a:extLst>
              <a:ext uri="{FF2B5EF4-FFF2-40B4-BE49-F238E27FC236}">
                <a16:creationId xmlns:a16="http://schemas.microsoft.com/office/drawing/2014/main" id="{1F491B9F-F76B-FF69-0B1B-2B1BD997EF5C}"/>
              </a:ext>
            </a:extLst>
          </p:cNvPr>
          <p:cNvPicPr>
            <a:picLocks noChangeAspect="1"/>
          </p:cNvPicPr>
          <p:nvPr/>
        </p:nvPicPr>
        <p:blipFill>
          <a:blip r:embed="rId3"/>
          <a:stretch>
            <a:fillRect/>
          </a:stretch>
        </p:blipFill>
        <p:spPr>
          <a:xfrm>
            <a:off x="6647697" y="1974016"/>
            <a:ext cx="5473700" cy="3162300"/>
          </a:xfrm>
          <a:prstGeom prst="rect">
            <a:avLst/>
          </a:prstGeom>
        </p:spPr>
      </p:pic>
      <p:sp>
        <p:nvSpPr>
          <p:cNvPr id="7" name="Text Box 11">
            <a:extLst>
              <a:ext uri="{FF2B5EF4-FFF2-40B4-BE49-F238E27FC236}">
                <a16:creationId xmlns:a16="http://schemas.microsoft.com/office/drawing/2014/main" id="{6BF00C6F-3F34-F3CC-D422-16FF46F35410}"/>
              </a:ext>
            </a:extLst>
          </p:cNvPr>
          <p:cNvSpPr txBox="1">
            <a:spLocks noChangeArrowheads="1"/>
          </p:cNvSpPr>
          <p:nvPr/>
        </p:nvSpPr>
        <p:spPr bwMode="auto">
          <a:xfrm>
            <a:off x="8010525" y="6441161"/>
            <a:ext cx="30154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100" dirty="0">
                <a:solidFill>
                  <a:schemeClr val="bg1"/>
                </a:solidFill>
                <a:latin typeface="+mn-lt"/>
              </a:rPr>
              <a:t>Source: Mounzer K, et al. CROI 2024 #642</a:t>
            </a:r>
          </a:p>
        </p:txBody>
      </p:sp>
      <p:sp>
        <p:nvSpPr>
          <p:cNvPr id="3" name="Slide Number Placeholder 3">
            <a:extLst>
              <a:ext uri="{FF2B5EF4-FFF2-40B4-BE49-F238E27FC236}">
                <a16:creationId xmlns:a16="http://schemas.microsoft.com/office/drawing/2014/main" id="{938EF8C5-CDAE-0301-C809-B76E872AA38A}"/>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13</a:t>
            </a:fld>
            <a:endParaRPr lang="en-US"/>
          </a:p>
        </p:txBody>
      </p:sp>
    </p:spTree>
    <p:extLst>
      <p:ext uri="{BB962C8B-B14F-4D97-AF65-F5344CB8AC3E}">
        <p14:creationId xmlns:p14="http://schemas.microsoft.com/office/powerpoint/2010/main" val="42056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1F8705-2CAE-F08C-D21F-E2F562E8A215}"/>
              </a:ext>
            </a:extLst>
          </p:cNvPr>
          <p:cNvSpPr>
            <a:spLocks noGrp="1"/>
          </p:cNvSpPr>
          <p:nvPr>
            <p:ph type="title"/>
          </p:nvPr>
        </p:nvSpPr>
        <p:spPr>
          <a:xfrm>
            <a:off x="2191282" y="2602972"/>
            <a:ext cx="7809436" cy="1168401"/>
          </a:xfrm>
        </p:spPr>
        <p:txBody>
          <a:bodyPr/>
          <a:lstStyle/>
          <a:p>
            <a:r>
              <a:rPr lang="en-US" dirty="0"/>
              <a:t>HIV Epidemiology &amp; Prevention</a:t>
            </a:r>
          </a:p>
        </p:txBody>
      </p:sp>
      <p:sp>
        <p:nvSpPr>
          <p:cNvPr id="2" name="Slide Number Placeholder 3">
            <a:extLst>
              <a:ext uri="{FF2B5EF4-FFF2-40B4-BE49-F238E27FC236}">
                <a16:creationId xmlns:a16="http://schemas.microsoft.com/office/drawing/2014/main" id="{5745A08C-B549-522D-8D65-C18FA1E06195}"/>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14</a:t>
            </a:fld>
            <a:endParaRPr lang="en-US"/>
          </a:p>
        </p:txBody>
      </p:sp>
    </p:spTree>
    <p:extLst>
      <p:ext uri="{BB962C8B-B14F-4D97-AF65-F5344CB8AC3E}">
        <p14:creationId xmlns:p14="http://schemas.microsoft.com/office/powerpoint/2010/main" val="258765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2DA0ED-C56C-B7E2-0B7A-E3D02DF13CA2}"/>
              </a:ext>
            </a:extLst>
          </p:cNvPr>
          <p:cNvSpPr>
            <a:spLocks noGrp="1"/>
          </p:cNvSpPr>
          <p:nvPr>
            <p:ph type="title"/>
          </p:nvPr>
        </p:nvSpPr>
        <p:spPr>
          <a:xfrm>
            <a:off x="984253" y="-93940"/>
            <a:ext cx="9077321" cy="1143000"/>
          </a:xfrm>
        </p:spPr>
        <p:txBody>
          <a:bodyPr/>
          <a:lstStyle/>
          <a:p>
            <a:r>
              <a:rPr lang="en-US" sz="3600" dirty="0"/>
              <a:t>Lifetime risk of HIV infection among MSM</a:t>
            </a:r>
          </a:p>
        </p:txBody>
      </p:sp>
      <p:pic>
        <p:nvPicPr>
          <p:cNvPr id="7" name="Picture 6" descr="A graph showing the lifetime risk of HIV infection among MSM comparing ethnicity groups from 2010-2014 &amp; 2017-2021">
            <a:extLst>
              <a:ext uri="{FF2B5EF4-FFF2-40B4-BE49-F238E27FC236}">
                <a16:creationId xmlns:a16="http://schemas.microsoft.com/office/drawing/2014/main" id="{51BD43AA-5CE4-2050-43D4-ED1721BB3DC2}"/>
              </a:ext>
            </a:extLst>
          </p:cNvPr>
          <p:cNvPicPr>
            <a:picLocks noChangeAspect="1"/>
          </p:cNvPicPr>
          <p:nvPr/>
        </p:nvPicPr>
        <p:blipFill>
          <a:blip r:embed="rId2"/>
          <a:stretch>
            <a:fillRect/>
          </a:stretch>
        </p:blipFill>
        <p:spPr>
          <a:xfrm>
            <a:off x="984253" y="1014017"/>
            <a:ext cx="10223494" cy="5020466"/>
          </a:xfrm>
          <a:prstGeom prst="rect">
            <a:avLst/>
          </a:prstGeom>
        </p:spPr>
      </p:pic>
      <p:sp>
        <p:nvSpPr>
          <p:cNvPr id="8" name="TextBox 7">
            <a:extLst>
              <a:ext uri="{FF2B5EF4-FFF2-40B4-BE49-F238E27FC236}">
                <a16:creationId xmlns:a16="http://schemas.microsoft.com/office/drawing/2014/main" id="{F11AF1AB-AF4A-01B3-5241-84B3D164070D}"/>
              </a:ext>
            </a:extLst>
          </p:cNvPr>
          <p:cNvSpPr txBox="1"/>
          <p:nvPr/>
        </p:nvSpPr>
        <p:spPr>
          <a:xfrm>
            <a:off x="8540751" y="6401663"/>
            <a:ext cx="3651249" cy="261610"/>
          </a:xfrm>
          <a:prstGeom prst="rect">
            <a:avLst/>
          </a:prstGeom>
          <a:noFill/>
        </p:spPr>
        <p:txBody>
          <a:bodyPr wrap="square" rtlCol="0">
            <a:spAutoFit/>
          </a:bodyPr>
          <a:lstStyle/>
          <a:p>
            <a:r>
              <a:rPr lang="en-US" sz="1100" dirty="0">
                <a:solidFill>
                  <a:schemeClr val="bg1"/>
                </a:solidFill>
              </a:rPr>
              <a:t>Source: Singh, et al CROI 2024 #193</a:t>
            </a:r>
          </a:p>
        </p:txBody>
      </p:sp>
      <p:sp>
        <p:nvSpPr>
          <p:cNvPr id="2" name="Slide Number Placeholder 3">
            <a:extLst>
              <a:ext uri="{FF2B5EF4-FFF2-40B4-BE49-F238E27FC236}">
                <a16:creationId xmlns:a16="http://schemas.microsoft.com/office/drawing/2014/main" id="{A033C2DF-BA2C-5301-CFB3-D7D1F49C7DAA}"/>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15</a:t>
            </a:fld>
            <a:endParaRPr lang="en-US"/>
          </a:p>
        </p:txBody>
      </p:sp>
    </p:spTree>
    <p:extLst>
      <p:ext uri="{BB962C8B-B14F-4D97-AF65-F5344CB8AC3E}">
        <p14:creationId xmlns:p14="http://schemas.microsoft.com/office/powerpoint/2010/main" val="47703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AAC650-4EF1-FAA9-9168-81EF52D57F09}"/>
              </a:ext>
            </a:extLst>
          </p:cNvPr>
          <p:cNvSpPr>
            <a:spLocks noGrp="1"/>
          </p:cNvSpPr>
          <p:nvPr>
            <p:ph type="title"/>
          </p:nvPr>
        </p:nvSpPr>
        <p:spPr/>
        <p:txBody>
          <a:bodyPr/>
          <a:lstStyle/>
          <a:p>
            <a:r>
              <a:rPr lang="en-US" sz="3600" dirty="0"/>
              <a:t>PrEP Coverage and HIV Diagnoses</a:t>
            </a:r>
          </a:p>
        </p:txBody>
      </p:sp>
      <p:sp>
        <p:nvSpPr>
          <p:cNvPr id="7" name="Content Placeholder 6">
            <a:extLst>
              <a:ext uri="{FF2B5EF4-FFF2-40B4-BE49-F238E27FC236}">
                <a16:creationId xmlns:a16="http://schemas.microsoft.com/office/drawing/2014/main" id="{21575901-83FE-D031-5CE0-2D9DF3CCE7D2}"/>
              </a:ext>
            </a:extLst>
          </p:cNvPr>
          <p:cNvSpPr>
            <a:spLocks noGrp="1"/>
          </p:cNvSpPr>
          <p:nvPr>
            <p:ph idx="1"/>
          </p:nvPr>
        </p:nvSpPr>
        <p:spPr>
          <a:xfrm>
            <a:off x="609604" y="1452564"/>
            <a:ext cx="3904149" cy="4351338"/>
          </a:xfrm>
        </p:spPr>
        <p:txBody>
          <a:bodyPr>
            <a:normAutofit/>
          </a:bodyPr>
          <a:lstStyle/>
          <a:p>
            <a:r>
              <a:rPr lang="en-US" dirty="0"/>
              <a:t>PrEP Coverage was low across all and ranged from 5.8% in the lowest quintile to 15.7% in the highest quintile.</a:t>
            </a:r>
          </a:p>
          <a:p>
            <a:r>
              <a:rPr lang="en-US" dirty="0"/>
              <a:t>HIV diagnoses decline 8% in states with highest PrEP Coverage</a:t>
            </a:r>
          </a:p>
          <a:p>
            <a:r>
              <a:rPr lang="en-US" dirty="0"/>
              <a:t>No change among states in the lowest quintile. </a:t>
            </a:r>
          </a:p>
          <a:p>
            <a:endParaRPr lang="en-US" dirty="0"/>
          </a:p>
        </p:txBody>
      </p:sp>
      <p:pic>
        <p:nvPicPr>
          <p:cNvPr id="11" name="Picture 10" descr="A graph showing the estimated annual percentage change in HIV diagnoses, by state quintile of PrEP use, 2012-2021, United States">
            <a:extLst>
              <a:ext uri="{FF2B5EF4-FFF2-40B4-BE49-F238E27FC236}">
                <a16:creationId xmlns:a16="http://schemas.microsoft.com/office/drawing/2014/main" id="{54DA4666-8B15-50AC-FD50-D53FE6062F68}"/>
              </a:ext>
            </a:extLst>
          </p:cNvPr>
          <p:cNvPicPr>
            <a:picLocks noChangeAspect="1"/>
          </p:cNvPicPr>
          <p:nvPr/>
        </p:nvPicPr>
        <p:blipFill>
          <a:blip r:embed="rId2"/>
          <a:stretch>
            <a:fillRect/>
          </a:stretch>
        </p:blipFill>
        <p:spPr>
          <a:xfrm>
            <a:off x="5171303" y="1552269"/>
            <a:ext cx="6525726" cy="3935866"/>
          </a:xfrm>
          <a:prstGeom prst="rect">
            <a:avLst/>
          </a:prstGeom>
        </p:spPr>
      </p:pic>
      <p:sp>
        <p:nvSpPr>
          <p:cNvPr id="12" name="TextBox 11">
            <a:extLst>
              <a:ext uri="{FF2B5EF4-FFF2-40B4-BE49-F238E27FC236}">
                <a16:creationId xmlns:a16="http://schemas.microsoft.com/office/drawing/2014/main" id="{92B7D8E3-1687-955C-55A6-305BACA779D5}"/>
              </a:ext>
            </a:extLst>
          </p:cNvPr>
          <p:cNvSpPr txBox="1"/>
          <p:nvPr/>
        </p:nvSpPr>
        <p:spPr>
          <a:xfrm>
            <a:off x="8368268" y="6440512"/>
            <a:ext cx="2728357" cy="261610"/>
          </a:xfrm>
          <a:prstGeom prst="rect">
            <a:avLst/>
          </a:prstGeom>
          <a:noFill/>
        </p:spPr>
        <p:txBody>
          <a:bodyPr wrap="square" rtlCol="0">
            <a:spAutoFit/>
          </a:bodyPr>
          <a:lstStyle/>
          <a:p>
            <a:r>
              <a:rPr lang="en-US" sz="1100" dirty="0">
                <a:solidFill>
                  <a:schemeClr val="bg1"/>
                </a:solidFill>
              </a:rPr>
              <a:t>Source: Sullivan et al CROI 2024 #165</a:t>
            </a:r>
          </a:p>
        </p:txBody>
      </p:sp>
      <p:sp>
        <p:nvSpPr>
          <p:cNvPr id="2" name="Slide Number Placeholder 3">
            <a:extLst>
              <a:ext uri="{FF2B5EF4-FFF2-40B4-BE49-F238E27FC236}">
                <a16:creationId xmlns:a16="http://schemas.microsoft.com/office/drawing/2014/main" id="{0BCF68F3-9E8C-C657-C15C-D0D3251E09C5}"/>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16</a:t>
            </a:fld>
            <a:endParaRPr lang="en-US" dirty="0"/>
          </a:p>
        </p:txBody>
      </p:sp>
    </p:spTree>
    <p:extLst>
      <p:ext uri="{BB962C8B-B14F-4D97-AF65-F5344CB8AC3E}">
        <p14:creationId xmlns:p14="http://schemas.microsoft.com/office/powerpoint/2010/main" val="328003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860FA3-4E92-565E-FF53-E2EB8F63BA5A}"/>
              </a:ext>
            </a:extLst>
          </p:cNvPr>
          <p:cNvSpPr>
            <a:spLocks noGrp="1"/>
          </p:cNvSpPr>
          <p:nvPr>
            <p:ph type="title"/>
          </p:nvPr>
        </p:nvSpPr>
        <p:spPr/>
        <p:txBody>
          <a:bodyPr/>
          <a:lstStyle/>
          <a:p>
            <a:r>
              <a:rPr lang="en-US" sz="3600" dirty="0"/>
              <a:t>Low PrEP Awareness and Use Among PWID</a:t>
            </a:r>
          </a:p>
        </p:txBody>
      </p:sp>
      <p:sp>
        <p:nvSpPr>
          <p:cNvPr id="5" name="Content Placeholder 4">
            <a:extLst>
              <a:ext uri="{FF2B5EF4-FFF2-40B4-BE49-F238E27FC236}">
                <a16:creationId xmlns:a16="http://schemas.microsoft.com/office/drawing/2014/main" id="{30EEFC6B-6752-2FAA-4C18-2F3573FA96DB}"/>
              </a:ext>
            </a:extLst>
          </p:cNvPr>
          <p:cNvSpPr>
            <a:spLocks noGrp="1"/>
          </p:cNvSpPr>
          <p:nvPr>
            <p:ph idx="1"/>
          </p:nvPr>
        </p:nvSpPr>
        <p:spPr>
          <a:xfrm>
            <a:off x="552287" y="1417639"/>
            <a:ext cx="11087425" cy="4367299"/>
          </a:xfrm>
        </p:spPr>
        <p:txBody>
          <a:bodyPr/>
          <a:lstStyle/>
          <a:p>
            <a:r>
              <a:rPr lang="en-US" dirty="0"/>
              <a:t>Less than 1 in 3 PWID were aware of PrEP</a:t>
            </a:r>
          </a:p>
          <a:p>
            <a:r>
              <a:rPr lang="en-US" dirty="0"/>
              <a:t>PrEP use &lt;2% and no improvement in time</a:t>
            </a:r>
          </a:p>
        </p:txBody>
      </p:sp>
      <p:pic>
        <p:nvPicPr>
          <p:cNvPr id="7" name="Picture 6" descr="A graph showing the percentage of people having PrEP awareness versus the percentage of people that use PrEP from 2018 and 2022.">
            <a:extLst>
              <a:ext uri="{FF2B5EF4-FFF2-40B4-BE49-F238E27FC236}">
                <a16:creationId xmlns:a16="http://schemas.microsoft.com/office/drawing/2014/main" id="{2CB5088A-6F44-CDBE-E54D-AE9583D88363}"/>
              </a:ext>
            </a:extLst>
          </p:cNvPr>
          <p:cNvPicPr>
            <a:picLocks noChangeAspect="1"/>
          </p:cNvPicPr>
          <p:nvPr/>
        </p:nvPicPr>
        <p:blipFill rotWithShape="1">
          <a:blip r:embed="rId2"/>
          <a:srcRect l="7034" t="564" b="2964"/>
          <a:stretch/>
        </p:blipFill>
        <p:spPr>
          <a:xfrm>
            <a:off x="1975729" y="2441370"/>
            <a:ext cx="8355174" cy="3460955"/>
          </a:xfrm>
          <a:prstGeom prst="rect">
            <a:avLst/>
          </a:prstGeom>
        </p:spPr>
      </p:pic>
      <p:sp>
        <p:nvSpPr>
          <p:cNvPr id="8" name="TextBox 7">
            <a:extLst>
              <a:ext uri="{FF2B5EF4-FFF2-40B4-BE49-F238E27FC236}">
                <a16:creationId xmlns:a16="http://schemas.microsoft.com/office/drawing/2014/main" id="{EB720976-52C0-DA7E-2D08-DC0F4552CD55}"/>
              </a:ext>
            </a:extLst>
          </p:cNvPr>
          <p:cNvSpPr txBox="1"/>
          <p:nvPr/>
        </p:nvSpPr>
        <p:spPr>
          <a:xfrm>
            <a:off x="7810500" y="6414084"/>
            <a:ext cx="3448050" cy="261610"/>
          </a:xfrm>
          <a:prstGeom prst="rect">
            <a:avLst/>
          </a:prstGeom>
          <a:noFill/>
        </p:spPr>
        <p:txBody>
          <a:bodyPr wrap="square" rtlCol="0">
            <a:spAutoFit/>
          </a:bodyPr>
          <a:lstStyle/>
          <a:p>
            <a:r>
              <a:rPr lang="en-US" sz="1100" dirty="0">
                <a:solidFill>
                  <a:schemeClr val="bg1"/>
                </a:solidFill>
              </a:rPr>
              <a:t>Source: Chapin-</a:t>
            </a:r>
            <a:r>
              <a:rPr lang="en-US" sz="1100" dirty="0" err="1">
                <a:solidFill>
                  <a:schemeClr val="bg1"/>
                </a:solidFill>
              </a:rPr>
              <a:t>Bardales</a:t>
            </a:r>
            <a:r>
              <a:rPr lang="en-US" sz="1100" dirty="0">
                <a:solidFill>
                  <a:schemeClr val="bg1"/>
                </a:solidFill>
              </a:rPr>
              <a:t> et al CROI2024 #1009</a:t>
            </a:r>
          </a:p>
        </p:txBody>
      </p:sp>
      <p:sp>
        <p:nvSpPr>
          <p:cNvPr id="2" name="Slide Number Placeholder 3">
            <a:extLst>
              <a:ext uri="{FF2B5EF4-FFF2-40B4-BE49-F238E27FC236}">
                <a16:creationId xmlns:a16="http://schemas.microsoft.com/office/drawing/2014/main" id="{21930E63-8E3C-9319-8EF3-EE48D1C2B8B6}"/>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17</a:t>
            </a:fld>
            <a:endParaRPr lang="en-US" dirty="0"/>
          </a:p>
        </p:txBody>
      </p:sp>
    </p:spTree>
    <p:extLst>
      <p:ext uri="{BB962C8B-B14F-4D97-AF65-F5344CB8AC3E}">
        <p14:creationId xmlns:p14="http://schemas.microsoft.com/office/powerpoint/2010/main" val="140928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E8C3F-6F51-471A-BF23-2779DE96EB9E}"/>
              </a:ext>
            </a:extLst>
          </p:cNvPr>
          <p:cNvSpPr>
            <a:spLocks noGrp="1"/>
          </p:cNvSpPr>
          <p:nvPr>
            <p:ph type="title"/>
          </p:nvPr>
        </p:nvSpPr>
        <p:spPr/>
        <p:txBody>
          <a:bodyPr/>
          <a:lstStyle/>
          <a:p>
            <a:r>
              <a:rPr lang="en-US" sz="3600" dirty="0"/>
              <a:t>CAB Ultra Long Acting (CAB-ULA)</a:t>
            </a:r>
          </a:p>
        </p:txBody>
      </p:sp>
      <p:sp>
        <p:nvSpPr>
          <p:cNvPr id="5" name="Content Placeholder 4">
            <a:extLst>
              <a:ext uri="{FF2B5EF4-FFF2-40B4-BE49-F238E27FC236}">
                <a16:creationId xmlns:a16="http://schemas.microsoft.com/office/drawing/2014/main" id="{0107D2AE-D42A-093A-5A91-4D05F79B34A3}"/>
              </a:ext>
            </a:extLst>
          </p:cNvPr>
          <p:cNvSpPr>
            <a:spLocks noGrp="1"/>
          </p:cNvSpPr>
          <p:nvPr>
            <p:ph idx="1"/>
          </p:nvPr>
        </p:nvSpPr>
        <p:spPr>
          <a:xfrm>
            <a:off x="457007" y="1428266"/>
            <a:ext cx="5448397" cy="4351338"/>
          </a:xfrm>
        </p:spPr>
        <p:txBody>
          <a:bodyPr/>
          <a:lstStyle/>
          <a:p>
            <a:r>
              <a:rPr lang="en-US" dirty="0"/>
              <a:t>New longer acting formulation of CAB-LA.</a:t>
            </a:r>
          </a:p>
          <a:p>
            <a:r>
              <a:rPr lang="en-US" dirty="0"/>
              <a:t>Safe and tolerable for both IM and SC administration.</a:t>
            </a:r>
          </a:p>
          <a:p>
            <a:r>
              <a:rPr lang="en-US" dirty="0"/>
              <a:t>PK suggest longer dosing interval of  </a:t>
            </a:r>
            <a:r>
              <a:rPr lang="en-US" u="sng" dirty="0"/>
              <a:t>&gt;</a:t>
            </a:r>
            <a:r>
              <a:rPr lang="en-US" dirty="0"/>
              <a:t> 4 months.</a:t>
            </a:r>
          </a:p>
          <a:p>
            <a:r>
              <a:rPr lang="en-US" dirty="0"/>
              <a:t>New formulation is being tested in late-stage trials.</a:t>
            </a:r>
          </a:p>
        </p:txBody>
      </p:sp>
      <p:pic>
        <p:nvPicPr>
          <p:cNvPr id="7" name="Picture 6" descr="A graph of observed median range (error bar) dose-normalized to 1600mgb">
            <a:extLst>
              <a:ext uri="{FF2B5EF4-FFF2-40B4-BE49-F238E27FC236}">
                <a16:creationId xmlns:a16="http://schemas.microsoft.com/office/drawing/2014/main" id="{A358C55D-DA45-6040-9DA7-DCB509F5AEA8}"/>
              </a:ext>
            </a:extLst>
          </p:cNvPr>
          <p:cNvPicPr>
            <a:picLocks noChangeAspect="1"/>
          </p:cNvPicPr>
          <p:nvPr/>
        </p:nvPicPr>
        <p:blipFill>
          <a:blip r:embed="rId2"/>
          <a:stretch>
            <a:fillRect/>
          </a:stretch>
        </p:blipFill>
        <p:spPr>
          <a:xfrm>
            <a:off x="6286597" y="1309687"/>
            <a:ext cx="5553075" cy="4238625"/>
          </a:xfrm>
          <a:prstGeom prst="rect">
            <a:avLst/>
          </a:prstGeom>
        </p:spPr>
      </p:pic>
      <p:sp>
        <p:nvSpPr>
          <p:cNvPr id="8" name="TextBox 7">
            <a:extLst>
              <a:ext uri="{FF2B5EF4-FFF2-40B4-BE49-F238E27FC236}">
                <a16:creationId xmlns:a16="http://schemas.microsoft.com/office/drawing/2014/main" id="{9EBE3B5D-4116-233D-E9F2-B597A3B24170}"/>
              </a:ext>
            </a:extLst>
          </p:cNvPr>
          <p:cNvSpPr txBox="1"/>
          <p:nvPr/>
        </p:nvSpPr>
        <p:spPr>
          <a:xfrm>
            <a:off x="8515350" y="6412805"/>
            <a:ext cx="2543175" cy="261610"/>
          </a:xfrm>
          <a:prstGeom prst="rect">
            <a:avLst/>
          </a:prstGeom>
          <a:noFill/>
        </p:spPr>
        <p:txBody>
          <a:bodyPr wrap="square" rtlCol="0">
            <a:spAutoFit/>
          </a:bodyPr>
          <a:lstStyle/>
          <a:p>
            <a:r>
              <a:rPr lang="en-US" sz="1100" dirty="0">
                <a:solidFill>
                  <a:schemeClr val="bg1"/>
                </a:solidFill>
              </a:rPr>
              <a:t>Source: Han, et al. CROI 2024 #130</a:t>
            </a:r>
          </a:p>
        </p:txBody>
      </p:sp>
      <p:sp>
        <p:nvSpPr>
          <p:cNvPr id="2" name="Slide Number Placeholder 3">
            <a:extLst>
              <a:ext uri="{FF2B5EF4-FFF2-40B4-BE49-F238E27FC236}">
                <a16:creationId xmlns:a16="http://schemas.microsoft.com/office/drawing/2014/main" id="{C67AAF4C-9049-1386-3D09-7C9A472E65E3}"/>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18</a:t>
            </a:fld>
            <a:endParaRPr lang="en-US" dirty="0"/>
          </a:p>
        </p:txBody>
      </p:sp>
    </p:spTree>
    <p:extLst>
      <p:ext uri="{BB962C8B-B14F-4D97-AF65-F5344CB8AC3E}">
        <p14:creationId xmlns:p14="http://schemas.microsoft.com/office/powerpoint/2010/main" val="351807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14F5-3BE0-7168-7F02-70020CAC4323}"/>
              </a:ext>
            </a:extLst>
          </p:cNvPr>
          <p:cNvSpPr>
            <a:spLocks noGrp="1"/>
          </p:cNvSpPr>
          <p:nvPr>
            <p:ph type="title"/>
          </p:nvPr>
        </p:nvSpPr>
        <p:spPr>
          <a:xfrm>
            <a:off x="409580" y="131764"/>
            <a:ext cx="7524746" cy="637330"/>
          </a:xfrm>
        </p:spPr>
        <p:txBody>
          <a:bodyPr/>
          <a:lstStyle/>
          <a:p>
            <a:r>
              <a:rPr lang="en-US" sz="3600" dirty="0"/>
              <a:t>PrEP Choice Dynamic HIV Prevention</a:t>
            </a:r>
          </a:p>
        </p:txBody>
      </p:sp>
      <p:pic>
        <p:nvPicPr>
          <p:cNvPr id="5" name="Picture 4" descr="A graph of Primary outcome results: Prevention coverage. ">
            <a:extLst>
              <a:ext uri="{FF2B5EF4-FFF2-40B4-BE49-F238E27FC236}">
                <a16:creationId xmlns:a16="http://schemas.microsoft.com/office/drawing/2014/main" id="{DA3F2EE1-F314-B122-F548-6AC90E2FCDD8}"/>
              </a:ext>
            </a:extLst>
          </p:cNvPr>
          <p:cNvPicPr>
            <a:picLocks noChangeAspect="1"/>
          </p:cNvPicPr>
          <p:nvPr/>
        </p:nvPicPr>
        <p:blipFill rotWithShape="1">
          <a:blip r:embed="rId2"/>
          <a:srcRect t="-715"/>
          <a:stretch/>
        </p:blipFill>
        <p:spPr>
          <a:xfrm>
            <a:off x="285702" y="943471"/>
            <a:ext cx="5815111" cy="3284623"/>
          </a:xfrm>
          <a:prstGeom prst="rect">
            <a:avLst/>
          </a:prstGeom>
        </p:spPr>
      </p:pic>
      <p:pic>
        <p:nvPicPr>
          <p:cNvPr id="7" name="Picture 6" descr="A chart that shows a summary of product use (CAB-LA, oral PrEP, PEP, or 2+products)">
            <a:extLst>
              <a:ext uri="{FF2B5EF4-FFF2-40B4-BE49-F238E27FC236}">
                <a16:creationId xmlns:a16="http://schemas.microsoft.com/office/drawing/2014/main" id="{0A3BA866-EE5F-DD41-4643-A6ED74A2310D}"/>
              </a:ext>
            </a:extLst>
          </p:cNvPr>
          <p:cNvPicPr>
            <a:picLocks noChangeAspect="1"/>
          </p:cNvPicPr>
          <p:nvPr/>
        </p:nvPicPr>
        <p:blipFill>
          <a:blip r:embed="rId3"/>
          <a:stretch>
            <a:fillRect/>
          </a:stretch>
        </p:blipFill>
        <p:spPr>
          <a:xfrm>
            <a:off x="6196301" y="2619375"/>
            <a:ext cx="5995699" cy="3431915"/>
          </a:xfrm>
          <a:prstGeom prst="rect">
            <a:avLst/>
          </a:prstGeom>
        </p:spPr>
      </p:pic>
      <p:sp>
        <p:nvSpPr>
          <p:cNvPr id="8" name="TextBox 7">
            <a:extLst>
              <a:ext uri="{FF2B5EF4-FFF2-40B4-BE49-F238E27FC236}">
                <a16:creationId xmlns:a16="http://schemas.microsoft.com/office/drawing/2014/main" id="{A13FD6E7-F20A-D693-3000-04A1AF482E06}"/>
              </a:ext>
            </a:extLst>
          </p:cNvPr>
          <p:cNvSpPr txBox="1"/>
          <p:nvPr/>
        </p:nvSpPr>
        <p:spPr>
          <a:xfrm>
            <a:off x="8408670" y="6388750"/>
            <a:ext cx="2600325" cy="261610"/>
          </a:xfrm>
          <a:prstGeom prst="rect">
            <a:avLst/>
          </a:prstGeom>
          <a:noFill/>
        </p:spPr>
        <p:txBody>
          <a:bodyPr wrap="square" rtlCol="0">
            <a:spAutoFit/>
          </a:bodyPr>
          <a:lstStyle/>
          <a:p>
            <a:r>
              <a:rPr lang="en-US" sz="1100" dirty="0">
                <a:solidFill>
                  <a:schemeClr val="bg1"/>
                </a:solidFill>
              </a:rPr>
              <a:t>Source: Moses, et al. CROI 2024 #172</a:t>
            </a:r>
          </a:p>
        </p:txBody>
      </p:sp>
      <p:sp>
        <p:nvSpPr>
          <p:cNvPr id="4" name="Slide Number Placeholder 3">
            <a:extLst>
              <a:ext uri="{FF2B5EF4-FFF2-40B4-BE49-F238E27FC236}">
                <a16:creationId xmlns:a16="http://schemas.microsoft.com/office/drawing/2014/main" id="{F0AFD53A-5BFB-34B8-55F4-3F177BA20AE3}"/>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19</a:t>
            </a:fld>
            <a:endParaRPr lang="en-US" dirty="0"/>
          </a:p>
        </p:txBody>
      </p:sp>
    </p:spTree>
    <p:extLst>
      <p:ext uri="{BB962C8B-B14F-4D97-AF65-F5344CB8AC3E}">
        <p14:creationId xmlns:p14="http://schemas.microsoft.com/office/powerpoint/2010/main" val="33613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609604" y="1219201"/>
            <a:ext cx="11087425" cy="4748302"/>
          </a:xfrm>
        </p:spPr>
        <p:txBody>
          <a:bodyPr vert="horz" lIns="91290" tIns="45645" rIns="91290" bIns="45645" rtlCol="0" anchor="t">
            <a:noAutofit/>
          </a:bodyPr>
          <a:lstStyle/>
          <a:p>
            <a:pPr marL="113665" indent="0">
              <a:buNone/>
            </a:pPr>
            <a:r>
              <a:rPr lang="en-US" sz="145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1450" dirty="0">
              <a:ea typeface="+mn-lt"/>
              <a:cs typeface="+mn-lt"/>
            </a:endParaRPr>
          </a:p>
          <a:p>
            <a:pPr marL="113665" indent="0">
              <a:buNone/>
            </a:pPr>
            <a:r>
              <a:rPr lang="en-US" sz="1450" b="1" dirty="0">
                <a:ea typeface="+mn-lt"/>
                <a:cs typeface="+mn-lt"/>
              </a:rPr>
              <a:t>HRSA Acknowledgement Statement </a:t>
            </a:r>
            <a:br>
              <a:rPr lang="en-US" sz="1450" b="1" dirty="0">
                <a:ea typeface="+mn-lt"/>
                <a:cs typeface="+mn-lt"/>
              </a:rPr>
            </a:br>
            <a:r>
              <a:rPr lang="en-US" sz="1450" dirty="0">
                <a:solidFill>
                  <a:srgbClr val="000000"/>
                </a:solidFill>
                <a:effectLst/>
                <a:ea typeface="Times New Roman" panose="02020603050405020304" pitchFamily="18" charset="0"/>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endParaRPr lang="en-US" sz="1450" dirty="0">
              <a:effectLst/>
              <a:ea typeface="Calibri" panose="020F0502020204030204" pitchFamily="34" charset="0"/>
            </a:endParaRPr>
          </a:p>
          <a:p>
            <a:pPr marL="113665" indent="0">
              <a:buNone/>
            </a:pPr>
            <a:endParaRPr lang="en-US" sz="1450" dirty="0">
              <a:ea typeface="+mn-lt"/>
              <a:cs typeface="+mn-lt"/>
            </a:endParaRPr>
          </a:p>
          <a:p>
            <a:pPr marL="113665" indent="0">
              <a:buNone/>
            </a:pPr>
            <a:r>
              <a:rPr lang="en-US" sz="1450" b="1" dirty="0">
                <a:ea typeface="+mn-lt"/>
                <a:cs typeface="+mn-lt"/>
              </a:rPr>
              <a:t>Trade Name Disclosure Statement </a:t>
            </a:r>
            <a:br>
              <a:rPr lang="en-US" sz="1450" b="1" dirty="0">
                <a:ea typeface="+mn-lt"/>
                <a:cs typeface="+mn-lt"/>
              </a:rPr>
            </a:br>
            <a:r>
              <a:rPr lang="en-US" sz="1450" b="1" dirty="0">
                <a:ea typeface="+mn-lt"/>
                <a:cs typeface="+mn-lt"/>
              </a:rPr>
              <a:t>Funding for this presentation was made possible by 5 U1OHA29292‐08‐00 from </a:t>
            </a:r>
            <a:r>
              <a:rPr lang="en-US" sz="145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9543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2D32-86A4-4937-3791-59C30C7F1382}"/>
              </a:ext>
            </a:extLst>
          </p:cNvPr>
          <p:cNvSpPr>
            <a:spLocks noGrp="1"/>
          </p:cNvSpPr>
          <p:nvPr>
            <p:ph type="title"/>
          </p:nvPr>
        </p:nvSpPr>
        <p:spPr/>
        <p:txBody>
          <a:bodyPr/>
          <a:lstStyle/>
          <a:p>
            <a:r>
              <a:rPr lang="en-US" sz="3600" dirty="0"/>
              <a:t>HIV Ab/Ag &amp; Viral Load Testing among PrEP Users</a:t>
            </a:r>
          </a:p>
        </p:txBody>
      </p:sp>
      <p:sp>
        <p:nvSpPr>
          <p:cNvPr id="3" name="Content Placeholder 2">
            <a:extLst>
              <a:ext uri="{FF2B5EF4-FFF2-40B4-BE49-F238E27FC236}">
                <a16:creationId xmlns:a16="http://schemas.microsoft.com/office/drawing/2014/main" id="{E9FEDEBD-55CA-7325-09A3-EEEBBC29856C}"/>
              </a:ext>
            </a:extLst>
          </p:cNvPr>
          <p:cNvSpPr>
            <a:spLocks noGrp="1"/>
          </p:cNvSpPr>
          <p:nvPr>
            <p:ph idx="1"/>
          </p:nvPr>
        </p:nvSpPr>
        <p:spPr>
          <a:xfrm>
            <a:off x="552287" y="1417639"/>
            <a:ext cx="11087425" cy="4367299"/>
          </a:xfrm>
        </p:spPr>
        <p:txBody>
          <a:bodyPr>
            <a:normAutofit/>
          </a:bodyPr>
          <a:lstStyle/>
          <a:p>
            <a:r>
              <a:rPr lang="en-US" dirty="0"/>
              <a:t>8,053 tests among 4,908 oral PrEP users</a:t>
            </a:r>
          </a:p>
          <a:p>
            <a:pPr lvl="1"/>
            <a:r>
              <a:rPr lang="en-US" dirty="0">
                <a:solidFill>
                  <a:srgbClr val="FF0000"/>
                </a:solidFill>
              </a:rPr>
              <a:t>One new HIV diagnosis  with RNA test (0.01%)</a:t>
            </a:r>
          </a:p>
          <a:p>
            <a:r>
              <a:rPr lang="en-US" dirty="0"/>
              <a:t>931 test among 439 CAB-LA users</a:t>
            </a:r>
          </a:p>
          <a:p>
            <a:pPr lvl="1"/>
            <a:r>
              <a:rPr lang="en-US" dirty="0"/>
              <a:t>No new HIV diagnoses</a:t>
            </a:r>
          </a:p>
          <a:p>
            <a:r>
              <a:rPr lang="en-US" dirty="0"/>
              <a:t>HIV RNA False Positive Rate</a:t>
            </a:r>
          </a:p>
          <a:p>
            <a:pPr lvl="1"/>
            <a:r>
              <a:rPr lang="en-US" dirty="0"/>
              <a:t>Oral PrEP: 0.04%</a:t>
            </a:r>
          </a:p>
          <a:p>
            <a:pPr lvl="1"/>
            <a:r>
              <a:rPr lang="en-US" dirty="0"/>
              <a:t>Injectable PrEP:  0.11%</a:t>
            </a:r>
          </a:p>
          <a:p>
            <a:r>
              <a:rPr lang="en-US" dirty="0"/>
              <a:t>HIV Ab/Ag False Positive Rate</a:t>
            </a:r>
          </a:p>
          <a:p>
            <a:pPr lvl="1"/>
            <a:r>
              <a:rPr lang="en-US" dirty="0"/>
              <a:t>Oral PrEP: 0%</a:t>
            </a:r>
          </a:p>
          <a:p>
            <a:pPr lvl="1"/>
            <a:r>
              <a:rPr lang="en-US" dirty="0"/>
              <a:t>Injectable PrEP: 0.11%</a:t>
            </a:r>
          </a:p>
          <a:p>
            <a:endParaRPr lang="en-US" dirty="0"/>
          </a:p>
        </p:txBody>
      </p:sp>
      <p:sp>
        <p:nvSpPr>
          <p:cNvPr id="4" name="TextBox 3">
            <a:extLst>
              <a:ext uri="{FF2B5EF4-FFF2-40B4-BE49-F238E27FC236}">
                <a16:creationId xmlns:a16="http://schemas.microsoft.com/office/drawing/2014/main" id="{81B12143-8180-D5D0-589C-FC27638ED527}"/>
              </a:ext>
            </a:extLst>
          </p:cNvPr>
          <p:cNvSpPr txBox="1"/>
          <p:nvPr/>
        </p:nvSpPr>
        <p:spPr>
          <a:xfrm>
            <a:off x="8534401" y="6440512"/>
            <a:ext cx="2476500" cy="261610"/>
          </a:xfrm>
          <a:prstGeom prst="rect">
            <a:avLst/>
          </a:prstGeom>
          <a:noFill/>
        </p:spPr>
        <p:txBody>
          <a:bodyPr wrap="square" rtlCol="0">
            <a:spAutoFit/>
          </a:bodyPr>
          <a:lstStyle/>
          <a:p>
            <a:r>
              <a:rPr lang="en-US" sz="1100" dirty="0">
                <a:solidFill>
                  <a:schemeClr val="bg1"/>
                </a:solidFill>
              </a:rPr>
              <a:t>Source: Zhu, et al. CROI 2024 #206</a:t>
            </a:r>
          </a:p>
        </p:txBody>
      </p:sp>
      <p:sp>
        <p:nvSpPr>
          <p:cNvPr id="5" name="Slide Number Placeholder 3">
            <a:extLst>
              <a:ext uri="{FF2B5EF4-FFF2-40B4-BE49-F238E27FC236}">
                <a16:creationId xmlns:a16="http://schemas.microsoft.com/office/drawing/2014/main" id="{FD1460B3-39C6-17AC-60BE-2494375618D6}"/>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20</a:t>
            </a:fld>
            <a:endParaRPr lang="en-US" dirty="0"/>
          </a:p>
        </p:txBody>
      </p:sp>
    </p:spTree>
    <p:extLst>
      <p:ext uri="{BB962C8B-B14F-4D97-AF65-F5344CB8AC3E}">
        <p14:creationId xmlns:p14="http://schemas.microsoft.com/office/powerpoint/2010/main" val="326349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8DD8-A540-C16E-3F0E-5B16F8A31AD3}"/>
              </a:ext>
            </a:extLst>
          </p:cNvPr>
          <p:cNvSpPr>
            <a:spLocks noGrp="1"/>
          </p:cNvSpPr>
          <p:nvPr>
            <p:ph type="title"/>
          </p:nvPr>
        </p:nvSpPr>
        <p:spPr>
          <a:xfrm>
            <a:off x="609604" y="274639"/>
            <a:ext cx="7858121" cy="677861"/>
          </a:xfrm>
        </p:spPr>
        <p:txBody>
          <a:bodyPr/>
          <a:lstStyle/>
          <a:p>
            <a:r>
              <a:rPr lang="en-US" sz="3600" dirty="0"/>
              <a:t>BIC/FTC/TAF for non-occupational PEP</a:t>
            </a:r>
          </a:p>
        </p:txBody>
      </p:sp>
      <p:pic>
        <p:nvPicPr>
          <p:cNvPr id="5" name="Picture 4" descr="A diagram that shows a timeline from PEP initiation to enrollment, PEP use and through to the follow-up phase. ">
            <a:extLst>
              <a:ext uri="{FF2B5EF4-FFF2-40B4-BE49-F238E27FC236}">
                <a16:creationId xmlns:a16="http://schemas.microsoft.com/office/drawing/2014/main" id="{BAE71087-4091-6D54-82E8-D9580C6D62E8}"/>
              </a:ext>
            </a:extLst>
          </p:cNvPr>
          <p:cNvPicPr>
            <a:picLocks noChangeAspect="1"/>
          </p:cNvPicPr>
          <p:nvPr/>
        </p:nvPicPr>
        <p:blipFill>
          <a:blip r:embed="rId2"/>
          <a:stretch>
            <a:fillRect/>
          </a:stretch>
        </p:blipFill>
        <p:spPr>
          <a:xfrm>
            <a:off x="2209800" y="1169574"/>
            <a:ext cx="7772400" cy="3264179"/>
          </a:xfrm>
          <a:prstGeom prst="rect">
            <a:avLst/>
          </a:prstGeom>
        </p:spPr>
      </p:pic>
      <p:sp>
        <p:nvSpPr>
          <p:cNvPr id="3" name="Content Placeholder 2">
            <a:extLst>
              <a:ext uri="{FF2B5EF4-FFF2-40B4-BE49-F238E27FC236}">
                <a16:creationId xmlns:a16="http://schemas.microsoft.com/office/drawing/2014/main" id="{A3D03BC7-54F8-2330-ECBA-7AFF207DB162}"/>
              </a:ext>
            </a:extLst>
          </p:cNvPr>
          <p:cNvSpPr>
            <a:spLocks noGrp="1"/>
          </p:cNvSpPr>
          <p:nvPr>
            <p:ph idx="1"/>
          </p:nvPr>
        </p:nvSpPr>
        <p:spPr>
          <a:xfrm>
            <a:off x="838200" y="4650827"/>
            <a:ext cx="10515600" cy="1325563"/>
          </a:xfrm>
        </p:spPr>
        <p:txBody>
          <a:bodyPr>
            <a:normAutofit/>
          </a:bodyPr>
          <a:lstStyle/>
          <a:p>
            <a:r>
              <a:rPr lang="en-US" sz="2000" dirty="0"/>
              <a:t>N=119; 100 took at least 3 weeks or PEP; 23% linked to PrEP on final visit</a:t>
            </a:r>
          </a:p>
          <a:p>
            <a:r>
              <a:rPr lang="en-US" sz="2000" dirty="0"/>
              <a:t>No seroconversions</a:t>
            </a:r>
          </a:p>
          <a:p>
            <a:r>
              <a:rPr lang="en-US" sz="2000" dirty="0"/>
              <a:t>Confirms findings from two previous studies – time for a guidelines change?</a:t>
            </a:r>
          </a:p>
        </p:txBody>
      </p:sp>
      <p:sp>
        <p:nvSpPr>
          <p:cNvPr id="6" name="Text Box 11">
            <a:extLst>
              <a:ext uri="{FF2B5EF4-FFF2-40B4-BE49-F238E27FC236}">
                <a16:creationId xmlns:a16="http://schemas.microsoft.com/office/drawing/2014/main" id="{1B898015-DB60-FFAA-2AF2-9280CD65B0DF}"/>
              </a:ext>
            </a:extLst>
          </p:cNvPr>
          <p:cNvSpPr txBox="1">
            <a:spLocks noChangeArrowheads="1"/>
          </p:cNvSpPr>
          <p:nvPr/>
        </p:nvSpPr>
        <p:spPr bwMode="auto">
          <a:xfrm>
            <a:off x="8077200" y="6440512"/>
            <a:ext cx="29269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100" dirty="0">
                <a:solidFill>
                  <a:schemeClr val="bg1"/>
                </a:solidFill>
                <a:latin typeface="+mn-lt"/>
              </a:rPr>
              <a:t>Source: Tan DHS, et al. CROI 2024 #1134</a:t>
            </a:r>
          </a:p>
        </p:txBody>
      </p:sp>
      <p:sp>
        <p:nvSpPr>
          <p:cNvPr id="4" name="Slide Number Placeholder 3">
            <a:extLst>
              <a:ext uri="{FF2B5EF4-FFF2-40B4-BE49-F238E27FC236}">
                <a16:creationId xmlns:a16="http://schemas.microsoft.com/office/drawing/2014/main" id="{76C8670A-B0F0-C06A-4B48-283DC25EC276}"/>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21</a:t>
            </a:fld>
            <a:endParaRPr lang="en-US" dirty="0"/>
          </a:p>
        </p:txBody>
      </p:sp>
    </p:spTree>
    <p:extLst>
      <p:ext uri="{BB962C8B-B14F-4D97-AF65-F5344CB8AC3E}">
        <p14:creationId xmlns:p14="http://schemas.microsoft.com/office/powerpoint/2010/main" val="293113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19CB-C498-3F95-F808-88AF653B2FB1}"/>
              </a:ext>
            </a:extLst>
          </p:cNvPr>
          <p:cNvSpPr>
            <a:spLocks noGrp="1"/>
          </p:cNvSpPr>
          <p:nvPr>
            <p:ph type="title"/>
          </p:nvPr>
        </p:nvSpPr>
        <p:spPr>
          <a:xfrm>
            <a:off x="609604" y="274639"/>
            <a:ext cx="9039221" cy="801686"/>
          </a:xfrm>
        </p:spPr>
        <p:txBody>
          <a:bodyPr/>
          <a:lstStyle/>
          <a:p>
            <a:r>
              <a:rPr lang="en-US" sz="3600" dirty="0"/>
              <a:t>PEP to PrEP Transition @ Dean Street Clinic</a:t>
            </a:r>
          </a:p>
        </p:txBody>
      </p:sp>
      <p:pic>
        <p:nvPicPr>
          <p:cNvPr id="7" name="Picture 6" descr="PEPSE recipients&#10;METHODS&#10;- Case-note review of PEPSE recipients&#10;- 1st March-31st April 2022 to 31st August 2023&#10;&#10;RESULTS:&#10;- 282 GBMSM; 6 transwomen&#10;- Median age 29 y&#10;- PEPSE exposure:&#10;    -85% condomless receptive anal sexx&#10;- Previous PrEP use, 44%&#10;    -No supply (30%)&#10;    -On break (25%)&#10;    -Spontaneous sex (15%)&#10;    -Incorrect dose (13%)&#10;    -Unknown (17%)&#10;&#10;(an image of what looks to be the entrance of a clinic with glass doors)&#10;    &#10;">
            <a:extLst>
              <a:ext uri="{FF2B5EF4-FFF2-40B4-BE49-F238E27FC236}">
                <a16:creationId xmlns:a16="http://schemas.microsoft.com/office/drawing/2014/main" id="{EA688381-637D-895B-0B3A-A052B50BB03D}"/>
              </a:ext>
            </a:extLst>
          </p:cNvPr>
          <p:cNvPicPr>
            <a:picLocks noChangeAspect="1"/>
          </p:cNvPicPr>
          <p:nvPr/>
        </p:nvPicPr>
        <p:blipFill rotWithShape="1">
          <a:blip r:embed="rId2"/>
          <a:srcRect l="2911" r="3516"/>
          <a:stretch/>
        </p:blipFill>
        <p:spPr>
          <a:xfrm>
            <a:off x="121426" y="1571244"/>
            <a:ext cx="6563484" cy="3715512"/>
          </a:xfrm>
          <a:prstGeom prst="rect">
            <a:avLst/>
          </a:prstGeom>
        </p:spPr>
      </p:pic>
      <p:sp>
        <p:nvSpPr>
          <p:cNvPr id="3" name="Content Placeholder 2">
            <a:extLst>
              <a:ext uri="{FF2B5EF4-FFF2-40B4-BE49-F238E27FC236}">
                <a16:creationId xmlns:a16="http://schemas.microsoft.com/office/drawing/2014/main" id="{2A145A87-CA6E-F43F-29D8-0CFAB4DB79D4}"/>
              </a:ext>
            </a:extLst>
          </p:cNvPr>
          <p:cNvSpPr>
            <a:spLocks noGrp="1"/>
          </p:cNvSpPr>
          <p:nvPr>
            <p:ph idx="1"/>
          </p:nvPr>
        </p:nvSpPr>
        <p:spPr>
          <a:xfrm>
            <a:off x="6831824" y="1380858"/>
            <a:ext cx="5486400" cy="4738752"/>
          </a:xfrm>
        </p:spPr>
        <p:txBody>
          <a:bodyPr>
            <a:normAutofit/>
          </a:bodyPr>
          <a:lstStyle/>
          <a:p>
            <a:r>
              <a:rPr lang="en-US" dirty="0"/>
              <a:t>212 (74%) subsequently started PrEP after PEP</a:t>
            </a:r>
          </a:p>
          <a:p>
            <a:r>
              <a:rPr lang="en-US" dirty="0"/>
              <a:t>More than half (54%) came back for at least one f/u PrEP appointment</a:t>
            </a:r>
          </a:p>
          <a:p>
            <a:r>
              <a:rPr lang="en-US" dirty="0"/>
              <a:t>PEP users who started PrEP were more likely:</a:t>
            </a:r>
          </a:p>
          <a:p>
            <a:pPr lvl="1"/>
            <a:r>
              <a:rPr lang="en-US" dirty="0"/>
              <a:t>Been on PrEP in the past</a:t>
            </a:r>
          </a:p>
          <a:p>
            <a:pPr lvl="1"/>
            <a:r>
              <a:rPr lang="en-US" dirty="0"/>
              <a:t>Had multiple partners during PEP exposures</a:t>
            </a:r>
          </a:p>
          <a:p>
            <a:pPr lvl="1"/>
            <a:r>
              <a:rPr lang="en-US" dirty="0"/>
              <a:t>Been to the clinic before</a:t>
            </a:r>
          </a:p>
          <a:p>
            <a:endParaRPr lang="en-US" dirty="0"/>
          </a:p>
        </p:txBody>
      </p:sp>
      <p:sp>
        <p:nvSpPr>
          <p:cNvPr id="8" name="TextBox 7">
            <a:extLst>
              <a:ext uri="{FF2B5EF4-FFF2-40B4-BE49-F238E27FC236}">
                <a16:creationId xmlns:a16="http://schemas.microsoft.com/office/drawing/2014/main" id="{C08B5246-AD7F-5B65-60BB-D3EF9D3F5167}"/>
              </a:ext>
            </a:extLst>
          </p:cNvPr>
          <p:cNvSpPr txBox="1"/>
          <p:nvPr/>
        </p:nvSpPr>
        <p:spPr>
          <a:xfrm>
            <a:off x="8322693" y="6414084"/>
            <a:ext cx="2786792" cy="261610"/>
          </a:xfrm>
          <a:prstGeom prst="rect">
            <a:avLst/>
          </a:prstGeom>
          <a:noFill/>
        </p:spPr>
        <p:txBody>
          <a:bodyPr wrap="square" rtlCol="0">
            <a:spAutoFit/>
          </a:bodyPr>
          <a:lstStyle/>
          <a:p>
            <a:r>
              <a:rPr lang="en-US" sz="1100" dirty="0">
                <a:solidFill>
                  <a:schemeClr val="bg1"/>
                </a:solidFill>
              </a:rPr>
              <a:t>Source: </a:t>
            </a:r>
            <a:r>
              <a:rPr lang="en-US" sz="1100" dirty="0" err="1">
                <a:solidFill>
                  <a:schemeClr val="bg1"/>
                </a:solidFill>
              </a:rPr>
              <a:t>Witlock</a:t>
            </a:r>
            <a:r>
              <a:rPr lang="en-US" sz="1100" dirty="0">
                <a:solidFill>
                  <a:schemeClr val="bg1"/>
                </a:solidFill>
              </a:rPr>
              <a:t> et al CROI 2024 #1133</a:t>
            </a:r>
          </a:p>
        </p:txBody>
      </p:sp>
      <p:sp>
        <p:nvSpPr>
          <p:cNvPr id="4" name="Slide Number Placeholder 3">
            <a:extLst>
              <a:ext uri="{FF2B5EF4-FFF2-40B4-BE49-F238E27FC236}">
                <a16:creationId xmlns:a16="http://schemas.microsoft.com/office/drawing/2014/main" id="{BA6EC505-DA5C-7467-97C8-417B8BD7892A}"/>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22</a:t>
            </a:fld>
            <a:endParaRPr lang="en-US" dirty="0"/>
          </a:p>
        </p:txBody>
      </p:sp>
    </p:spTree>
    <p:extLst>
      <p:ext uri="{BB962C8B-B14F-4D97-AF65-F5344CB8AC3E}">
        <p14:creationId xmlns:p14="http://schemas.microsoft.com/office/powerpoint/2010/main" val="206978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70AC9B-92F7-CB28-1D8F-C20459F29237}"/>
              </a:ext>
            </a:extLst>
          </p:cNvPr>
          <p:cNvSpPr>
            <a:spLocks noGrp="1"/>
          </p:cNvSpPr>
          <p:nvPr>
            <p:ph type="title"/>
          </p:nvPr>
        </p:nvSpPr>
        <p:spPr>
          <a:xfrm>
            <a:off x="886091" y="2844799"/>
            <a:ext cx="10419818" cy="1168401"/>
          </a:xfrm>
        </p:spPr>
        <p:txBody>
          <a:bodyPr/>
          <a:lstStyle/>
          <a:p>
            <a:r>
              <a:rPr lang="en-US" dirty="0"/>
              <a:t>Doxycycline Post-Exposure Prophylaxis</a:t>
            </a:r>
          </a:p>
        </p:txBody>
      </p:sp>
      <p:sp>
        <p:nvSpPr>
          <p:cNvPr id="2" name="Slide Number Placeholder 3">
            <a:extLst>
              <a:ext uri="{FF2B5EF4-FFF2-40B4-BE49-F238E27FC236}">
                <a16:creationId xmlns:a16="http://schemas.microsoft.com/office/drawing/2014/main" id="{B87CD68A-1584-AAEB-D924-E1E37FAEFC8E}"/>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23</a:t>
            </a:fld>
            <a:endParaRPr lang="en-US" dirty="0"/>
          </a:p>
        </p:txBody>
      </p:sp>
    </p:spTree>
    <p:extLst>
      <p:ext uri="{BB962C8B-B14F-4D97-AF65-F5344CB8AC3E}">
        <p14:creationId xmlns:p14="http://schemas.microsoft.com/office/powerpoint/2010/main" val="1417548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D1C52-E1EB-C83D-0677-73B6160D8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C6770-9531-6D1B-3B7B-F8650B775025}"/>
              </a:ext>
            </a:extLst>
          </p:cNvPr>
          <p:cNvSpPr>
            <a:spLocks noGrp="1"/>
          </p:cNvSpPr>
          <p:nvPr>
            <p:ph type="title"/>
          </p:nvPr>
        </p:nvSpPr>
        <p:spPr>
          <a:xfrm>
            <a:off x="571500" y="288041"/>
            <a:ext cx="8324850" cy="577850"/>
          </a:xfrm>
        </p:spPr>
        <p:txBody>
          <a:bodyPr anchor="t" anchorCtr="0"/>
          <a:lstStyle/>
          <a:p>
            <a:r>
              <a:rPr lang="en-US" sz="3600" dirty="0"/>
              <a:t>Sustained reduction in STIs during OLE</a:t>
            </a:r>
          </a:p>
        </p:txBody>
      </p:sp>
      <p:pic>
        <p:nvPicPr>
          <p:cNvPr id="33" name="endpoints_graph1.jpeg" descr="A graph of sustained reduction in STIs (Gonorrhea, Chlamydia, Syphilis, and 2 or more STIs) during OLE">
            <a:extLst>
              <a:ext uri="{FF2B5EF4-FFF2-40B4-BE49-F238E27FC236}">
                <a16:creationId xmlns:a16="http://schemas.microsoft.com/office/drawing/2014/main" id="{24CDE26F-B9BC-7CEF-F916-EA0B8ADFC021}"/>
              </a:ext>
            </a:extLst>
          </p:cNvPr>
          <p:cNvPicPr>
            <a:picLocks noChangeAspect="1"/>
          </p:cNvPicPr>
          <p:nvPr/>
        </p:nvPicPr>
        <p:blipFill rotWithShape="1">
          <a:blip r:embed="rId2"/>
          <a:stretch>
            <a:fillRect/>
          </a:stretch>
        </p:blipFill>
        <p:spPr>
          <a:xfrm>
            <a:off x="1200150" y="1027906"/>
            <a:ext cx="8439150" cy="4964203"/>
          </a:xfrm>
          <a:prstGeom prst="rect">
            <a:avLst/>
          </a:prstGeom>
        </p:spPr>
      </p:pic>
      <p:cxnSp>
        <p:nvCxnSpPr>
          <p:cNvPr id="36" name="Straight Connector 35">
            <a:extLst>
              <a:ext uri="{FF2B5EF4-FFF2-40B4-BE49-F238E27FC236}">
                <a16:creationId xmlns:a16="http://schemas.microsoft.com/office/drawing/2014/main" id="{F80ED427-F027-42C4-2430-8418F71386B8}"/>
              </a:ext>
              <a:ext uri="{C183D7F6-B498-43B3-948B-1728B52AA6E4}">
                <adec:decorative xmlns:adec="http://schemas.microsoft.com/office/drawing/2017/decorative" val="1"/>
              </a:ext>
            </a:extLst>
          </p:cNvPr>
          <p:cNvCxnSpPr>
            <a:cxnSpLocks/>
          </p:cNvCxnSpPr>
          <p:nvPr/>
        </p:nvCxnSpPr>
        <p:spPr>
          <a:xfrm>
            <a:off x="5868953" y="1242509"/>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endpoints_graph2.jpeg" descr="Graph key:&#10;Blue- Gonorrhea&#10;Teal- Chlamydia&#10;Green- Syphilis&#10;Yellow- 2 or more STIs">
            <a:extLst>
              <a:ext uri="{FF2B5EF4-FFF2-40B4-BE49-F238E27FC236}">
                <a16:creationId xmlns:a16="http://schemas.microsoft.com/office/drawing/2014/main" id="{4570CC44-7FC5-1CF6-8C0F-6CB2A134EAC6}"/>
              </a:ext>
            </a:extLst>
          </p:cNvPr>
          <p:cNvPicPr>
            <a:picLocks noChangeAspect="1"/>
          </p:cNvPicPr>
          <p:nvPr/>
        </p:nvPicPr>
        <p:blipFill rotWithShape="1">
          <a:blip r:embed="rId3"/>
          <a:srcRect l="84814" t="39588" b="39620"/>
          <a:stretch/>
        </p:blipFill>
        <p:spPr>
          <a:xfrm>
            <a:off x="9521860" y="1514301"/>
            <a:ext cx="2377440" cy="1914699"/>
          </a:xfrm>
          <a:prstGeom prst="rect">
            <a:avLst/>
          </a:prstGeom>
        </p:spPr>
      </p:pic>
      <p:grpSp>
        <p:nvGrpSpPr>
          <p:cNvPr id="5" name="Group 4" descr="DOXYPEP Logo">
            <a:extLst>
              <a:ext uri="{FF2B5EF4-FFF2-40B4-BE49-F238E27FC236}">
                <a16:creationId xmlns:a16="http://schemas.microsoft.com/office/drawing/2014/main" id="{152E1287-FC95-F0A0-7841-96F6F1B280DE}"/>
              </a:ext>
            </a:extLst>
          </p:cNvPr>
          <p:cNvGrpSpPr>
            <a:grpSpLocks/>
          </p:cNvGrpSpPr>
          <p:nvPr/>
        </p:nvGrpSpPr>
        <p:grpSpPr bwMode="auto">
          <a:xfrm>
            <a:off x="10030028" y="5275803"/>
            <a:ext cx="1701785" cy="321099"/>
            <a:chOff x="0" y="0"/>
            <a:chExt cx="4196" cy="882"/>
          </a:xfrm>
        </p:grpSpPr>
        <p:sp>
          <p:nvSpPr>
            <p:cNvPr id="6" name="Freeform 59">
              <a:extLst>
                <a:ext uri="{FF2B5EF4-FFF2-40B4-BE49-F238E27FC236}">
                  <a16:creationId xmlns:a16="http://schemas.microsoft.com/office/drawing/2014/main" id="{2BF91180-057B-4DE1-586F-44DEBC011E2A}"/>
                </a:ext>
              </a:extLst>
            </p:cNvPr>
            <p:cNvSpPr>
              <a:spLocks/>
            </p:cNvSpPr>
            <p:nvPr/>
          </p:nvSpPr>
          <p:spPr bwMode="auto">
            <a:xfrm>
              <a:off x="840" y="213"/>
              <a:ext cx="420" cy="418"/>
            </a:xfrm>
            <a:custGeom>
              <a:avLst/>
              <a:gdLst>
                <a:gd name="T0" fmla="*/ 213 w 420"/>
                <a:gd name="T1" fmla="*/ 0 h 418"/>
                <a:gd name="T2" fmla="*/ 192 w 420"/>
                <a:gd name="T3" fmla="*/ 1 h 418"/>
                <a:gd name="T4" fmla="*/ 171 w 420"/>
                <a:gd name="T5" fmla="*/ 4 h 418"/>
                <a:gd name="T6" fmla="*/ 150 w 420"/>
                <a:gd name="T7" fmla="*/ 9 h 418"/>
                <a:gd name="T8" fmla="*/ 130 w 420"/>
                <a:gd name="T9" fmla="*/ 16 h 418"/>
                <a:gd name="T10" fmla="*/ 111 w 420"/>
                <a:gd name="T11" fmla="*/ 25 h 418"/>
                <a:gd name="T12" fmla="*/ 94 w 420"/>
                <a:gd name="T13" fmla="*/ 35 h 418"/>
                <a:gd name="T14" fmla="*/ 77 w 420"/>
                <a:gd name="T15" fmla="*/ 47 h 418"/>
                <a:gd name="T16" fmla="*/ 62 w 420"/>
                <a:gd name="T17" fmla="*/ 61 h 418"/>
                <a:gd name="T18" fmla="*/ 48 w 420"/>
                <a:gd name="T19" fmla="*/ 76 h 418"/>
                <a:gd name="T20" fmla="*/ 36 w 420"/>
                <a:gd name="T21" fmla="*/ 92 h 418"/>
                <a:gd name="T22" fmla="*/ 25 w 420"/>
                <a:gd name="T23" fmla="*/ 110 h 418"/>
                <a:gd name="T24" fmla="*/ 16 w 420"/>
                <a:gd name="T25" fmla="*/ 128 h 418"/>
                <a:gd name="T26" fmla="*/ 9 w 420"/>
                <a:gd name="T27" fmla="*/ 147 h 418"/>
                <a:gd name="T28" fmla="*/ 4 w 420"/>
                <a:gd name="T29" fmla="*/ 167 h 418"/>
                <a:gd name="T30" fmla="*/ 1 w 420"/>
                <a:gd name="T31" fmla="*/ 187 h 418"/>
                <a:gd name="T32" fmla="*/ 0 w 420"/>
                <a:gd name="T33" fmla="*/ 208 h 418"/>
                <a:gd name="T34" fmla="*/ 1 w 420"/>
                <a:gd name="T35" fmla="*/ 229 h 418"/>
                <a:gd name="T36" fmla="*/ 4 w 420"/>
                <a:gd name="T37" fmla="*/ 249 h 418"/>
                <a:gd name="T38" fmla="*/ 9 w 420"/>
                <a:gd name="T39" fmla="*/ 269 h 418"/>
                <a:gd name="T40" fmla="*/ 16 w 420"/>
                <a:gd name="T41" fmla="*/ 288 h 418"/>
                <a:gd name="T42" fmla="*/ 25 w 420"/>
                <a:gd name="T43" fmla="*/ 307 h 418"/>
                <a:gd name="T44" fmla="*/ 35 w 420"/>
                <a:gd name="T45" fmla="*/ 324 h 418"/>
                <a:gd name="T46" fmla="*/ 47 w 420"/>
                <a:gd name="T47" fmla="*/ 340 h 418"/>
                <a:gd name="T48" fmla="*/ 61 w 420"/>
                <a:gd name="T49" fmla="*/ 355 h 418"/>
                <a:gd name="T50" fmla="*/ 94 w 420"/>
                <a:gd name="T51" fmla="*/ 381 h 418"/>
                <a:gd name="T52" fmla="*/ 130 w 420"/>
                <a:gd name="T53" fmla="*/ 401 h 418"/>
                <a:gd name="T54" fmla="*/ 169 w 420"/>
                <a:gd name="T55" fmla="*/ 413 h 418"/>
                <a:gd name="T56" fmla="*/ 211 w 420"/>
                <a:gd name="T57" fmla="*/ 417 h 418"/>
                <a:gd name="T58" fmla="*/ 252 w 420"/>
                <a:gd name="T59" fmla="*/ 413 h 418"/>
                <a:gd name="T60" fmla="*/ 291 w 420"/>
                <a:gd name="T61" fmla="*/ 401 h 418"/>
                <a:gd name="T62" fmla="*/ 327 w 420"/>
                <a:gd name="T63" fmla="*/ 382 h 418"/>
                <a:gd name="T64" fmla="*/ 359 w 420"/>
                <a:gd name="T65" fmla="*/ 355 h 418"/>
                <a:gd name="T66" fmla="*/ 372 w 420"/>
                <a:gd name="T67" fmla="*/ 341 h 418"/>
                <a:gd name="T68" fmla="*/ 384 w 420"/>
                <a:gd name="T69" fmla="*/ 324 h 418"/>
                <a:gd name="T70" fmla="*/ 394 w 420"/>
                <a:gd name="T71" fmla="*/ 307 h 418"/>
                <a:gd name="T72" fmla="*/ 403 w 420"/>
                <a:gd name="T73" fmla="*/ 289 h 418"/>
                <a:gd name="T74" fmla="*/ 410 w 420"/>
                <a:gd name="T75" fmla="*/ 269 h 418"/>
                <a:gd name="T76" fmla="*/ 415 w 420"/>
                <a:gd name="T77" fmla="*/ 249 h 418"/>
                <a:gd name="T78" fmla="*/ 418 w 420"/>
                <a:gd name="T79" fmla="*/ 229 h 418"/>
                <a:gd name="T80" fmla="*/ 419 w 420"/>
                <a:gd name="T81" fmla="*/ 208 h 418"/>
                <a:gd name="T82" fmla="*/ 415 w 420"/>
                <a:gd name="T83" fmla="*/ 167 h 418"/>
                <a:gd name="T84" fmla="*/ 403 w 420"/>
                <a:gd name="T85" fmla="*/ 128 h 418"/>
                <a:gd name="T86" fmla="*/ 385 w 420"/>
                <a:gd name="T87" fmla="*/ 93 h 418"/>
                <a:gd name="T88" fmla="*/ 360 w 420"/>
                <a:gd name="T89" fmla="*/ 61 h 418"/>
                <a:gd name="T90" fmla="*/ 328 w 420"/>
                <a:gd name="T91" fmla="*/ 35 h 418"/>
                <a:gd name="T92" fmla="*/ 293 w 420"/>
                <a:gd name="T93" fmla="*/ 15 h 418"/>
                <a:gd name="T94" fmla="*/ 254 w 420"/>
                <a:gd name="T95" fmla="*/ 4 h 418"/>
                <a:gd name="T96" fmla="*/ 213 w 420"/>
                <a:gd name="T9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0" h="418">
                  <a:moveTo>
                    <a:pt x="213" y="0"/>
                  </a:moveTo>
                  <a:lnTo>
                    <a:pt x="192" y="1"/>
                  </a:lnTo>
                  <a:lnTo>
                    <a:pt x="171" y="4"/>
                  </a:lnTo>
                  <a:lnTo>
                    <a:pt x="150" y="9"/>
                  </a:lnTo>
                  <a:lnTo>
                    <a:pt x="130" y="16"/>
                  </a:lnTo>
                  <a:lnTo>
                    <a:pt x="111" y="25"/>
                  </a:lnTo>
                  <a:lnTo>
                    <a:pt x="94" y="35"/>
                  </a:lnTo>
                  <a:lnTo>
                    <a:pt x="77" y="47"/>
                  </a:lnTo>
                  <a:lnTo>
                    <a:pt x="62" y="61"/>
                  </a:lnTo>
                  <a:lnTo>
                    <a:pt x="48" y="76"/>
                  </a:lnTo>
                  <a:lnTo>
                    <a:pt x="36" y="92"/>
                  </a:lnTo>
                  <a:lnTo>
                    <a:pt x="25" y="110"/>
                  </a:lnTo>
                  <a:lnTo>
                    <a:pt x="16" y="128"/>
                  </a:lnTo>
                  <a:lnTo>
                    <a:pt x="9" y="147"/>
                  </a:lnTo>
                  <a:lnTo>
                    <a:pt x="4" y="167"/>
                  </a:lnTo>
                  <a:lnTo>
                    <a:pt x="1" y="187"/>
                  </a:lnTo>
                  <a:lnTo>
                    <a:pt x="0" y="208"/>
                  </a:lnTo>
                  <a:lnTo>
                    <a:pt x="1" y="229"/>
                  </a:lnTo>
                  <a:lnTo>
                    <a:pt x="4" y="249"/>
                  </a:lnTo>
                  <a:lnTo>
                    <a:pt x="9" y="269"/>
                  </a:lnTo>
                  <a:lnTo>
                    <a:pt x="16" y="288"/>
                  </a:lnTo>
                  <a:lnTo>
                    <a:pt x="25" y="307"/>
                  </a:lnTo>
                  <a:lnTo>
                    <a:pt x="35" y="324"/>
                  </a:lnTo>
                  <a:lnTo>
                    <a:pt x="47" y="340"/>
                  </a:lnTo>
                  <a:lnTo>
                    <a:pt x="61" y="355"/>
                  </a:lnTo>
                  <a:lnTo>
                    <a:pt x="94" y="381"/>
                  </a:lnTo>
                  <a:lnTo>
                    <a:pt x="130" y="401"/>
                  </a:lnTo>
                  <a:lnTo>
                    <a:pt x="169" y="413"/>
                  </a:lnTo>
                  <a:lnTo>
                    <a:pt x="211" y="417"/>
                  </a:lnTo>
                  <a:lnTo>
                    <a:pt x="252" y="413"/>
                  </a:lnTo>
                  <a:lnTo>
                    <a:pt x="291" y="401"/>
                  </a:lnTo>
                  <a:lnTo>
                    <a:pt x="327" y="382"/>
                  </a:lnTo>
                  <a:lnTo>
                    <a:pt x="359" y="355"/>
                  </a:lnTo>
                  <a:lnTo>
                    <a:pt x="372" y="341"/>
                  </a:lnTo>
                  <a:lnTo>
                    <a:pt x="384" y="324"/>
                  </a:lnTo>
                  <a:lnTo>
                    <a:pt x="394" y="307"/>
                  </a:lnTo>
                  <a:lnTo>
                    <a:pt x="403" y="289"/>
                  </a:lnTo>
                  <a:lnTo>
                    <a:pt x="410" y="269"/>
                  </a:lnTo>
                  <a:lnTo>
                    <a:pt x="415" y="249"/>
                  </a:lnTo>
                  <a:lnTo>
                    <a:pt x="418" y="229"/>
                  </a:lnTo>
                  <a:lnTo>
                    <a:pt x="419" y="208"/>
                  </a:lnTo>
                  <a:lnTo>
                    <a:pt x="415" y="167"/>
                  </a:lnTo>
                  <a:lnTo>
                    <a:pt x="403" y="128"/>
                  </a:lnTo>
                  <a:lnTo>
                    <a:pt x="385" y="93"/>
                  </a:lnTo>
                  <a:lnTo>
                    <a:pt x="360" y="61"/>
                  </a:lnTo>
                  <a:lnTo>
                    <a:pt x="328" y="35"/>
                  </a:lnTo>
                  <a:lnTo>
                    <a:pt x="293" y="15"/>
                  </a:lnTo>
                  <a:lnTo>
                    <a:pt x="254" y="4"/>
                  </a:lnTo>
                  <a:lnTo>
                    <a:pt x="213" y="0"/>
                  </a:lnTo>
                  <a:close/>
                </a:path>
              </a:pathLst>
            </a:custGeom>
            <a:solidFill>
              <a:srgbClr val="7158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2F0DF-3FBF-F381-3D19-19CE34D3914F}"/>
                </a:ext>
              </a:extLst>
            </p:cNvPr>
            <p:cNvGrpSpPr>
              <a:grpSpLocks/>
            </p:cNvGrpSpPr>
            <p:nvPr/>
          </p:nvGrpSpPr>
          <p:grpSpPr bwMode="auto">
            <a:xfrm>
              <a:off x="643" y="0"/>
              <a:ext cx="814" cy="882"/>
              <a:chOff x="643" y="0"/>
              <a:chExt cx="814" cy="882"/>
            </a:xfrm>
          </p:grpSpPr>
          <p:sp>
            <p:nvSpPr>
              <p:cNvPr id="30" name="Freeform 83">
                <a:extLst>
                  <a:ext uri="{FF2B5EF4-FFF2-40B4-BE49-F238E27FC236}">
                    <a16:creationId xmlns:a16="http://schemas.microsoft.com/office/drawing/2014/main" id="{C679E399-5317-55A1-BDA9-76654E2B867C}"/>
                  </a:ext>
                </a:extLst>
              </p:cNvPr>
              <p:cNvSpPr>
                <a:spLocks/>
              </p:cNvSpPr>
              <p:nvPr/>
            </p:nvSpPr>
            <p:spPr bwMode="auto">
              <a:xfrm>
                <a:off x="643" y="0"/>
                <a:ext cx="814" cy="882"/>
              </a:xfrm>
              <a:custGeom>
                <a:avLst/>
                <a:gdLst>
                  <a:gd name="T0" fmla="*/ 406 w 814"/>
                  <a:gd name="T1" fmla="*/ 0 h 882"/>
                  <a:gd name="T2" fmla="*/ 342 w 814"/>
                  <a:gd name="T3" fmla="*/ 8 h 882"/>
                  <a:gd name="T4" fmla="*/ 281 w 814"/>
                  <a:gd name="T5" fmla="*/ 33 h 882"/>
                  <a:gd name="T6" fmla="*/ 61 w 814"/>
                  <a:gd name="T7" fmla="*/ 161 h 882"/>
                  <a:gd name="T8" fmla="*/ 35 w 814"/>
                  <a:gd name="T9" fmla="*/ 181 h 882"/>
                  <a:gd name="T10" fmla="*/ 16 w 814"/>
                  <a:gd name="T11" fmla="*/ 206 h 882"/>
                  <a:gd name="T12" fmla="*/ 4 w 814"/>
                  <a:gd name="T13" fmla="*/ 235 h 882"/>
                  <a:gd name="T14" fmla="*/ 0 w 814"/>
                  <a:gd name="T15" fmla="*/ 266 h 882"/>
                  <a:gd name="T16" fmla="*/ 0 w 814"/>
                  <a:gd name="T17" fmla="*/ 281 h 882"/>
                  <a:gd name="T18" fmla="*/ 5 w 814"/>
                  <a:gd name="T19" fmla="*/ 367 h 882"/>
                  <a:gd name="T20" fmla="*/ 22 w 814"/>
                  <a:gd name="T21" fmla="*/ 453 h 882"/>
                  <a:gd name="T22" fmla="*/ 50 w 814"/>
                  <a:gd name="T23" fmla="*/ 536 h 882"/>
                  <a:gd name="T24" fmla="*/ 88 w 814"/>
                  <a:gd name="T25" fmla="*/ 614 h 882"/>
                  <a:gd name="T26" fmla="*/ 138 w 814"/>
                  <a:gd name="T27" fmla="*/ 687 h 882"/>
                  <a:gd name="T28" fmla="*/ 195 w 814"/>
                  <a:gd name="T29" fmla="*/ 754 h 882"/>
                  <a:gd name="T30" fmla="*/ 261 w 814"/>
                  <a:gd name="T31" fmla="*/ 812 h 882"/>
                  <a:gd name="T32" fmla="*/ 335 w 814"/>
                  <a:gd name="T33" fmla="*/ 860 h 882"/>
                  <a:gd name="T34" fmla="*/ 343 w 814"/>
                  <a:gd name="T35" fmla="*/ 865 h 882"/>
                  <a:gd name="T36" fmla="*/ 374 w 814"/>
                  <a:gd name="T37" fmla="*/ 877 h 882"/>
                  <a:gd name="T38" fmla="*/ 406 w 814"/>
                  <a:gd name="T39" fmla="*/ 881 h 882"/>
                  <a:gd name="T40" fmla="*/ 438 w 814"/>
                  <a:gd name="T41" fmla="*/ 877 h 882"/>
                  <a:gd name="T42" fmla="*/ 468 w 814"/>
                  <a:gd name="T43" fmla="*/ 863 h 882"/>
                  <a:gd name="T44" fmla="*/ 476 w 814"/>
                  <a:gd name="T45" fmla="*/ 858 h 882"/>
                  <a:gd name="T46" fmla="*/ 550 w 814"/>
                  <a:gd name="T47" fmla="*/ 809 h 882"/>
                  <a:gd name="T48" fmla="*/ 616 w 814"/>
                  <a:gd name="T49" fmla="*/ 751 h 882"/>
                  <a:gd name="T50" fmla="*/ 645 w 814"/>
                  <a:gd name="T51" fmla="*/ 719 h 882"/>
                  <a:gd name="T52" fmla="*/ 408 w 814"/>
                  <a:gd name="T53" fmla="*/ 719 h 882"/>
                  <a:gd name="T54" fmla="*/ 378 w 814"/>
                  <a:gd name="T55" fmla="*/ 717 h 882"/>
                  <a:gd name="T56" fmla="*/ 349 w 814"/>
                  <a:gd name="T57" fmla="*/ 713 h 882"/>
                  <a:gd name="T58" fmla="*/ 320 w 814"/>
                  <a:gd name="T59" fmla="*/ 705 h 882"/>
                  <a:gd name="T60" fmla="*/ 292 w 814"/>
                  <a:gd name="T61" fmla="*/ 694 h 882"/>
                  <a:gd name="T62" fmla="*/ 265 w 814"/>
                  <a:gd name="T63" fmla="*/ 682 h 882"/>
                  <a:gd name="T64" fmla="*/ 241 w 814"/>
                  <a:gd name="T65" fmla="*/ 667 h 882"/>
                  <a:gd name="T66" fmla="*/ 218 w 814"/>
                  <a:gd name="T67" fmla="*/ 650 h 882"/>
                  <a:gd name="T68" fmla="*/ 196 w 814"/>
                  <a:gd name="T69" fmla="*/ 630 h 882"/>
                  <a:gd name="T70" fmla="*/ 177 w 814"/>
                  <a:gd name="T71" fmla="*/ 609 h 882"/>
                  <a:gd name="T72" fmla="*/ 160 w 814"/>
                  <a:gd name="T73" fmla="*/ 586 h 882"/>
                  <a:gd name="T74" fmla="*/ 145 w 814"/>
                  <a:gd name="T75" fmla="*/ 562 h 882"/>
                  <a:gd name="T76" fmla="*/ 132 w 814"/>
                  <a:gd name="T77" fmla="*/ 536 h 882"/>
                  <a:gd name="T78" fmla="*/ 122 w 814"/>
                  <a:gd name="T79" fmla="*/ 508 h 882"/>
                  <a:gd name="T80" fmla="*/ 114 w 814"/>
                  <a:gd name="T81" fmla="*/ 479 h 882"/>
                  <a:gd name="T82" fmla="*/ 110 w 814"/>
                  <a:gd name="T83" fmla="*/ 450 h 882"/>
                  <a:gd name="T84" fmla="*/ 109 w 814"/>
                  <a:gd name="T85" fmla="*/ 421 h 882"/>
                  <a:gd name="T86" fmla="*/ 110 w 814"/>
                  <a:gd name="T87" fmla="*/ 391 h 882"/>
                  <a:gd name="T88" fmla="*/ 115 w 814"/>
                  <a:gd name="T89" fmla="*/ 362 h 882"/>
                  <a:gd name="T90" fmla="*/ 122 w 814"/>
                  <a:gd name="T91" fmla="*/ 334 h 882"/>
                  <a:gd name="T92" fmla="*/ 133 w 814"/>
                  <a:gd name="T93" fmla="*/ 306 h 882"/>
                  <a:gd name="T94" fmla="*/ 145 w 814"/>
                  <a:gd name="T95" fmla="*/ 280 h 882"/>
                  <a:gd name="T96" fmla="*/ 160 w 814"/>
                  <a:gd name="T97" fmla="*/ 256 h 882"/>
                  <a:gd name="T98" fmla="*/ 178 w 814"/>
                  <a:gd name="T99" fmla="*/ 233 h 882"/>
                  <a:gd name="T100" fmla="*/ 197 w 814"/>
                  <a:gd name="T101" fmla="*/ 212 h 882"/>
                  <a:gd name="T102" fmla="*/ 219 w 814"/>
                  <a:gd name="T103" fmla="*/ 192 h 882"/>
                  <a:gd name="T104" fmla="*/ 242 w 814"/>
                  <a:gd name="T105" fmla="*/ 175 h 882"/>
                  <a:gd name="T106" fmla="*/ 267 w 814"/>
                  <a:gd name="T107" fmla="*/ 160 h 882"/>
                  <a:gd name="T108" fmla="*/ 293 w 814"/>
                  <a:gd name="T109" fmla="*/ 148 h 882"/>
                  <a:gd name="T110" fmla="*/ 321 w 814"/>
                  <a:gd name="T111" fmla="*/ 138 h 882"/>
                  <a:gd name="T112" fmla="*/ 350 w 814"/>
                  <a:gd name="T113" fmla="*/ 130 h 882"/>
                  <a:gd name="T114" fmla="*/ 380 w 814"/>
                  <a:gd name="T115" fmla="*/ 126 h 882"/>
                  <a:gd name="T116" fmla="*/ 410 w 814"/>
                  <a:gd name="T117" fmla="*/ 124 h 882"/>
                  <a:gd name="T118" fmla="*/ 691 w 814"/>
                  <a:gd name="T119" fmla="*/ 124 h 882"/>
                  <a:gd name="T120" fmla="*/ 532 w 814"/>
                  <a:gd name="T121" fmla="*/ 33 h 882"/>
                  <a:gd name="T122" fmla="*/ 471 w 814"/>
                  <a:gd name="T123" fmla="*/ 8 h 882"/>
                  <a:gd name="T124" fmla="*/ 406 w 814"/>
                  <a:gd name="T125"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4" h="882">
                    <a:moveTo>
                      <a:pt x="406" y="0"/>
                    </a:moveTo>
                    <a:lnTo>
                      <a:pt x="342" y="8"/>
                    </a:lnTo>
                    <a:lnTo>
                      <a:pt x="281" y="33"/>
                    </a:lnTo>
                    <a:lnTo>
                      <a:pt x="61" y="161"/>
                    </a:lnTo>
                    <a:lnTo>
                      <a:pt x="35" y="181"/>
                    </a:lnTo>
                    <a:lnTo>
                      <a:pt x="16" y="206"/>
                    </a:lnTo>
                    <a:lnTo>
                      <a:pt x="4" y="235"/>
                    </a:lnTo>
                    <a:lnTo>
                      <a:pt x="0" y="266"/>
                    </a:lnTo>
                    <a:lnTo>
                      <a:pt x="0" y="281"/>
                    </a:lnTo>
                    <a:lnTo>
                      <a:pt x="5" y="367"/>
                    </a:lnTo>
                    <a:lnTo>
                      <a:pt x="22" y="453"/>
                    </a:lnTo>
                    <a:lnTo>
                      <a:pt x="50" y="536"/>
                    </a:lnTo>
                    <a:lnTo>
                      <a:pt x="88" y="614"/>
                    </a:lnTo>
                    <a:lnTo>
                      <a:pt x="138" y="687"/>
                    </a:lnTo>
                    <a:lnTo>
                      <a:pt x="195" y="754"/>
                    </a:lnTo>
                    <a:lnTo>
                      <a:pt x="261" y="812"/>
                    </a:lnTo>
                    <a:lnTo>
                      <a:pt x="335" y="860"/>
                    </a:lnTo>
                    <a:lnTo>
                      <a:pt x="343" y="865"/>
                    </a:lnTo>
                    <a:lnTo>
                      <a:pt x="374" y="877"/>
                    </a:lnTo>
                    <a:lnTo>
                      <a:pt x="406" y="881"/>
                    </a:lnTo>
                    <a:lnTo>
                      <a:pt x="438" y="877"/>
                    </a:lnTo>
                    <a:lnTo>
                      <a:pt x="468" y="863"/>
                    </a:lnTo>
                    <a:lnTo>
                      <a:pt x="476" y="858"/>
                    </a:lnTo>
                    <a:lnTo>
                      <a:pt x="550" y="809"/>
                    </a:lnTo>
                    <a:lnTo>
                      <a:pt x="616" y="751"/>
                    </a:lnTo>
                    <a:lnTo>
                      <a:pt x="645" y="719"/>
                    </a:lnTo>
                    <a:lnTo>
                      <a:pt x="408" y="719"/>
                    </a:lnTo>
                    <a:lnTo>
                      <a:pt x="378" y="717"/>
                    </a:lnTo>
                    <a:lnTo>
                      <a:pt x="349" y="713"/>
                    </a:lnTo>
                    <a:lnTo>
                      <a:pt x="320" y="705"/>
                    </a:lnTo>
                    <a:lnTo>
                      <a:pt x="292" y="694"/>
                    </a:lnTo>
                    <a:lnTo>
                      <a:pt x="265" y="682"/>
                    </a:lnTo>
                    <a:lnTo>
                      <a:pt x="241" y="667"/>
                    </a:lnTo>
                    <a:lnTo>
                      <a:pt x="218" y="650"/>
                    </a:lnTo>
                    <a:lnTo>
                      <a:pt x="196" y="630"/>
                    </a:lnTo>
                    <a:lnTo>
                      <a:pt x="177" y="609"/>
                    </a:lnTo>
                    <a:lnTo>
                      <a:pt x="160" y="586"/>
                    </a:lnTo>
                    <a:lnTo>
                      <a:pt x="145" y="562"/>
                    </a:lnTo>
                    <a:lnTo>
                      <a:pt x="132" y="536"/>
                    </a:lnTo>
                    <a:lnTo>
                      <a:pt x="122" y="508"/>
                    </a:lnTo>
                    <a:lnTo>
                      <a:pt x="114" y="479"/>
                    </a:lnTo>
                    <a:lnTo>
                      <a:pt x="110" y="450"/>
                    </a:lnTo>
                    <a:lnTo>
                      <a:pt x="109" y="421"/>
                    </a:lnTo>
                    <a:lnTo>
                      <a:pt x="110" y="391"/>
                    </a:lnTo>
                    <a:lnTo>
                      <a:pt x="115" y="362"/>
                    </a:lnTo>
                    <a:lnTo>
                      <a:pt x="122" y="334"/>
                    </a:lnTo>
                    <a:lnTo>
                      <a:pt x="133" y="306"/>
                    </a:lnTo>
                    <a:lnTo>
                      <a:pt x="145" y="280"/>
                    </a:lnTo>
                    <a:lnTo>
                      <a:pt x="160" y="256"/>
                    </a:lnTo>
                    <a:lnTo>
                      <a:pt x="178" y="233"/>
                    </a:lnTo>
                    <a:lnTo>
                      <a:pt x="197" y="212"/>
                    </a:lnTo>
                    <a:lnTo>
                      <a:pt x="219" y="192"/>
                    </a:lnTo>
                    <a:lnTo>
                      <a:pt x="242" y="175"/>
                    </a:lnTo>
                    <a:lnTo>
                      <a:pt x="267" y="160"/>
                    </a:lnTo>
                    <a:lnTo>
                      <a:pt x="293" y="148"/>
                    </a:lnTo>
                    <a:lnTo>
                      <a:pt x="321" y="138"/>
                    </a:lnTo>
                    <a:lnTo>
                      <a:pt x="350" y="130"/>
                    </a:lnTo>
                    <a:lnTo>
                      <a:pt x="380" y="126"/>
                    </a:lnTo>
                    <a:lnTo>
                      <a:pt x="410" y="124"/>
                    </a:lnTo>
                    <a:lnTo>
                      <a:pt x="691" y="124"/>
                    </a:lnTo>
                    <a:lnTo>
                      <a:pt x="532" y="33"/>
                    </a:lnTo>
                    <a:lnTo>
                      <a:pt x="471" y="8"/>
                    </a:lnTo>
                    <a:lnTo>
                      <a:pt x="406" y="0"/>
                    </a:lnTo>
                    <a:close/>
                  </a:path>
                </a:pathLst>
              </a:custGeom>
              <a:solidFill>
                <a:srgbClr val="7158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84">
                <a:extLst>
                  <a:ext uri="{FF2B5EF4-FFF2-40B4-BE49-F238E27FC236}">
                    <a16:creationId xmlns:a16="http://schemas.microsoft.com/office/drawing/2014/main" id="{0533AA70-B150-2FFC-69CA-C8D69A6D7CEC}"/>
                  </a:ext>
                </a:extLst>
              </p:cNvPr>
              <p:cNvSpPr>
                <a:spLocks/>
              </p:cNvSpPr>
              <p:nvPr/>
            </p:nvSpPr>
            <p:spPr bwMode="auto">
              <a:xfrm>
                <a:off x="643" y="0"/>
                <a:ext cx="814" cy="882"/>
              </a:xfrm>
              <a:custGeom>
                <a:avLst/>
                <a:gdLst>
                  <a:gd name="T0" fmla="*/ 691 w 814"/>
                  <a:gd name="T1" fmla="*/ 124 h 882"/>
                  <a:gd name="T2" fmla="*/ 410 w 814"/>
                  <a:gd name="T3" fmla="*/ 124 h 882"/>
                  <a:gd name="T4" fmla="*/ 469 w 814"/>
                  <a:gd name="T5" fmla="*/ 130 h 882"/>
                  <a:gd name="T6" fmla="*/ 524 w 814"/>
                  <a:gd name="T7" fmla="*/ 147 h 882"/>
                  <a:gd name="T8" fmla="*/ 575 w 814"/>
                  <a:gd name="T9" fmla="*/ 175 h 882"/>
                  <a:gd name="T10" fmla="*/ 620 w 814"/>
                  <a:gd name="T11" fmla="*/ 213 h 882"/>
                  <a:gd name="T12" fmla="*/ 639 w 814"/>
                  <a:gd name="T13" fmla="*/ 234 h 882"/>
                  <a:gd name="T14" fmla="*/ 655 w 814"/>
                  <a:gd name="T15" fmla="*/ 257 h 882"/>
                  <a:gd name="T16" fmla="*/ 670 w 814"/>
                  <a:gd name="T17" fmla="*/ 281 h 882"/>
                  <a:gd name="T18" fmla="*/ 682 w 814"/>
                  <a:gd name="T19" fmla="*/ 307 h 882"/>
                  <a:gd name="T20" fmla="*/ 692 w 814"/>
                  <a:gd name="T21" fmla="*/ 334 h 882"/>
                  <a:gd name="T22" fmla="*/ 699 w 814"/>
                  <a:gd name="T23" fmla="*/ 363 h 882"/>
                  <a:gd name="T24" fmla="*/ 703 w 814"/>
                  <a:gd name="T25" fmla="*/ 392 h 882"/>
                  <a:gd name="T26" fmla="*/ 704 w 814"/>
                  <a:gd name="T27" fmla="*/ 421 h 882"/>
                  <a:gd name="T28" fmla="*/ 703 w 814"/>
                  <a:gd name="T29" fmla="*/ 451 h 882"/>
                  <a:gd name="T30" fmla="*/ 699 w 814"/>
                  <a:gd name="T31" fmla="*/ 480 h 882"/>
                  <a:gd name="T32" fmla="*/ 692 w 814"/>
                  <a:gd name="T33" fmla="*/ 508 h 882"/>
                  <a:gd name="T34" fmla="*/ 682 w 814"/>
                  <a:gd name="T35" fmla="*/ 536 h 882"/>
                  <a:gd name="T36" fmla="*/ 669 w 814"/>
                  <a:gd name="T37" fmla="*/ 562 h 882"/>
                  <a:gd name="T38" fmla="*/ 655 w 814"/>
                  <a:gd name="T39" fmla="*/ 586 h 882"/>
                  <a:gd name="T40" fmla="*/ 638 w 814"/>
                  <a:gd name="T41" fmla="*/ 609 h 882"/>
                  <a:gd name="T42" fmla="*/ 619 w 814"/>
                  <a:gd name="T43" fmla="*/ 630 h 882"/>
                  <a:gd name="T44" fmla="*/ 574 w 814"/>
                  <a:gd name="T45" fmla="*/ 668 h 882"/>
                  <a:gd name="T46" fmla="*/ 523 w 814"/>
                  <a:gd name="T47" fmla="*/ 696 h 882"/>
                  <a:gd name="T48" fmla="*/ 467 w 814"/>
                  <a:gd name="T49" fmla="*/ 713 h 882"/>
                  <a:gd name="T50" fmla="*/ 408 w 814"/>
                  <a:gd name="T51" fmla="*/ 719 h 882"/>
                  <a:gd name="T52" fmla="*/ 645 w 814"/>
                  <a:gd name="T53" fmla="*/ 719 h 882"/>
                  <a:gd name="T54" fmla="*/ 674 w 814"/>
                  <a:gd name="T55" fmla="*/ 685 h 882"/>
                  <a:gd name="T56" fmla="*/ 723 w 814"/>
                  <a:gd name="T57" fmla="*/ 612 h 882"/>
                  <a:gd name="T58" fmla="*/ 762 w 814"/>
                  <a:gd name="T59" fmla="*/ 534 h 882"/>
                  <a:gd name="T60" fmla="*/ 790 w 814"/>
                  <a:gd name="T61" fmla="*/ 451 h 882"/>
                  <a:gd name="T62" fmla="*/ 808 w 814"/>
                  <a:gd name="T63" fmla="*/ 365 h 882"/>
                  <a:gd name="T64" fmla="*/ 813 w 814"/>
                  <a:gd name="T65" fmla="*/ 279 h 882"/>
                  <a:gd name="T66" fmla="*/ 813 w 814"/>
                  <a:gd name="T67" fmla="*/ 266 h 882"/>
                  <a:gd name="T68" fmla="*/ 809 w 814"/>
                  <a:gd name="T69" fmla="*/ 234 h 882"/>
                  <a:gd name="T70" fmla="*/ 797 w 814"/>
                  <a:gd name="T71" fmla="*/ 204 h 882"/>
                  <a:gd name="T72" fmla="*/ 777 w 814"/>
                  <a:gd name="T73" fmla="*/ 179 h 882"/>
                  <a:gd name="T74" fmla="*/ 752 w 814"/>
                  <a:gd name="T75" fmla="*/ 159 h 882"/>
                  <a:gd name="T76" fmla="*/ 691 w 814"/>
                  <a:gd name="T77" fmla="*/ 12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4" h="882">
                    <a:moveTo>
                      <a:pt x="691" y="124"/>
                    </a:moveTo>
                    <a:lnTo>
                      <a:pt x="410" y="124"/>
                    </a:lnTo>
                    <a:lnTo>
                      <a:pt x="469" y="130"/>
                    </a:lnTo>
                    <a:lnTo>
                      <a:pt x="524" y="147"/>
                    </a:lnTo>
                    <a:lnTo>
                      <a:pt x="575" y="175"/>
                    </a:lnTo>
                    <a:lnTo>
                      <a:pt x="620" y="213"/>
                    </a:lnTo>
                    <a:lnTo>
                      <a:pt x="639" y="234"/>
                    </a:lnTo>
                    <a:lnTo>
                      <a:pt x="655" y="257"/>
                    </a:lnTo>
                    <a:lnTo>
                      <a:pt x="670" y="281"/>
                    </a:lnTo>
                    <a:lnTo>
                      <a:pt x="682" y="307"/>
                    </a:lnTo>
                    <a:lnTo>
                      <a:pt x="692" y="334"/>
                    </a:lnTo>
                    <a:lnTo>
                      <a:pt x="699" y="363"/>
                    </a:lnTo>
                    <a:lnTo>
                      <a:pt x="703" y="392"/>
                    </a:lnTo>
                    <a:lnTo>
                      <a:pt x="704" y="421"/>
                    </a:lnTo>
                    <a:lnTo>
                      <a:pt x="703" y="451"/>
                    </a:lnTo>
                    <a:lnTo>
                      <a:pt x="699" y="480"/>
                    </a:lnTo>
                    <a:lnTo>
                      <a:pt x="692" y="508"/>
                    </a:lnTo>
                    <a:lnTo>
                      <a:pt x="682" y="536"/>
                    </a:lnTo>
                    <a:lnTo>
                      <a:pt x="669" y="562"/>
                    </a:lnTo>
                    <a:lnTo>
                      <a:pt x="655" y="586"/>
                    </a:lnTo>
                    <a:lnTo>
                      <a:pt x="638" y="609"/>
                    </a:lnTo>
                    <a:lnTo>
                      <a:pt x="619" y="630"/>
                    </a:lnTo>
                    <a:lnTo>
                      <a:pt x="574" y="668"/>
                    </a:lnTo>
                    <a:lnTo>
                      <a:pt x="523" y="696"/>
                    </a:lnTo>
                    <a:lnTo>
                      <a:pt x="467" y="713"/>
                    </a:lnTo>
                    <a:lnTo>
                      <a:pt x="408" y="719"/>
                    </a:lnTo>
                    <a:lnTo>
                      <a:pt x="645" y="719"/>
                    </a:lnTo>
                    <a:lnTo>
                      <a:pt x="674" y="685"/>
                    </a:lnTo>
                    <a:lnTo>
                      <a:pt x="723" y="612"/>
                    </a:lnTo>
                    <a:lnTo>
                      <a:pt x="762" y="534"/>
                    </a:lnTo>
                    <a:lnTo>
                      <a:pt x="790" y="451"/>
                    </a:lnTo>
                    <a:lnTo>
                      <a:pt x="808" y="365"/>
                    </a:lnTo>
                    <a:lnTo>
                      <a:pt x="813" y="279"/>
                    </a:lnTo>
                    <a:lnTo>
                      <a:pt x="813" y="266"/>
                    </a:lnTo>
                    <a:lnTo>
                      <a:pt x="809" y="234"/>
                    </a:lnTo>
                    <a:lnTo>
                      <a:pt x="797" y="204"/>
                    </a:lnTo>
                    <a:lnTo>
                      <a:pt x="777" y="179"/>
                    </a:lnTo>
                    <a:lnTo>
                      <a:pt x="752" y="159"/>
                    </a:lnTo>
                    <a:lnTo>
                      <a:pt x="691" y="124"/>
                    </a:lnTo>
                    <a:close/>
                  </a:path>
                </a:pathLst>
              </a:custGeom>
              <a:solidFill>
                <a:srgbClr val="7158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ABBEE6C7-B9D8-B1C7-639A-93CB71AEAB52}"/>
                </a:ext>
              </a:extLst>
            </p:cNvPr>
            <p:cNvGrpSpPr>
              <a:grpSpLocks/>
            </p:cNvGrpSpPr>
            <p:nvPr/>
          </p:nvGrpSpPr>
          <p:grpSpPr bwMode="auto">
            <a:xfrm>
              <a:off x="0" y="99"/>
              <a:ext cx="603" cy="691"/>
              <a:chOff x="0" y="99"/>
              <a:chExt cx="603" cy="691"/>
            </a:xfrm>
          </p:grpSpPr>
          <p:sp>
            <p:nvSpPr>
              <p:cNvPr id="28" name="Freeform 81">
                <a:extLst>
                  <a:ext uri="{FF2B5EF4-FFF2-40B4-BE49-F238E27FC236}">
                    <a16:creationId xmlns:a16="http://schemas.microsoft.com/office/drawing/2014/main" id="{FF893246-CD7F-1A2C-3AB5-7850E803758E}"/>
                  </a:ext>
                </a:extLst>
              </p:cNvPr>
              <p:cNvSpPr>
                <a:spLocks/>
              </p:cNvSpPr>
              <p:nvPr/>
            </p:nvSpPr>
            <p:spPr bwMode="auto">
              <a:xfrm>
                <a:off x="0" y="99"/>
                <a:ext cx="603" cy="691"/>
              </a:xfrm>
              <a:custGeom>
                <a:avLst/>
                <a:gdLst>
                  <a:gd name="T0" fmla="*/ 246 w 603"/>
                  <a:gd name="T1" fmla="*/ 0 h 691"/>
                  <a:gd name="T2" fmla="*/ 33 w 603"/>
                  <a:gd name="T3" fmla="*/ 0 h 691"/>
                  <a:gd name="T4" fmla="*/ 21 w 603"/>
                  <a:gd name="T5" fmla="*/ 5 h 691"/>
                  <a:gd name="T6" fmla="*/ 13 w 603"/>
                  <a:gd name="T7" fmla="*/ 13 h 691"/>
                  <a:gd name="T8" fmla="*/ 4 w 603"/>
                  <a:gd name="T9" fmla="*/ 21 h 691"/>
                  <a:gd name="T10" fmla="*/ 0 w 603"/>
                  <a:gd name="T11" fmla="*/ 32 h 691"/>
                  <a:gd name="T12" fmla="*/ 0 w 603"/>
                  <a:gd name="T13" fmla="*/ 646 h 691"/>
                  <a:gd name="T14" fmla="*/ 3 w 603"/>
                  <a:gd name="T15" fmla="*/ 663 h 691"/>
                  <a:gd name="T16" fmla="*/ 12 w 603"/>
                  <a:gd name="T17" fmla="*/ 677 h 691"/>
                  <a:gd name="T18" fmla="*/ 27 w 603"/>
                  <a:gd name="T19" fmla="*/ 687 h 691"/>
                  <a:gd name="T20" fmla="*/ 44 w 603"/>
                  <a:gd name="T21" fmla="*/ 690 h 691"/>
                  <a:gd name="T22" fmla="*/ 244 w 603"/>
                  <a:gd name="T23" fmla="*/ 690 h 691"/>
                  <a:gd name="T24" fmla="*/ 279 w 603"/>
                  <a:gd name="T25" fmla="*/ 688 h 691"/>
                  <a:gd name="T26" fmla="*/ 314 w 603"/>
                  <a:gd name="T27" fmla="*/ 683 h 691"/>
                  <a:gd name="T28" fmla="*/ 348 w 603"/>
                  <a:gd name="T29" fmla="*/ 675 h 691"/>
                  <a:gd name="T30" fmla="*/ 382 w 603"/>
                  <a:gd name="T31" fmla="*/ 663 h 691"/>
                  <a:gd name="T32" fmla="*/ 413 w 603"/>
                  <a:gd name="T33" fmla="*/ 649 h 691"/>
                  <a:gd name="T34" fmla="*/ 442 w 603"/>
                  <a:gd name="T35" fmla="*/ 631 h 691"/>
                  <a:gd name="T36" fmla="*/ 470 w 603"/>
                  <a:gd name="T37" fmla="*/ 611 h 691"/>
                  <a:gd name="T38" fmla="*/ 481 w 603"/>
                  <a:gd name="T39" fmla="*/ 602 h 691"/>
                  <a:gd name="T40" fmla="*/ 88 w 603"/>
                  <a:gd name="T41" fmla="*/ 602 h 691"/>
                  <a:gd name="T42" fmla="*/ 88 w 603"/>
                  <a:gd name="T43" fmla="*/ 87 h 691"/>
                  <a:gd name="T44" fmla="*/ 482 w 603"/>
                  <a:gd name="T45" fmla="*/ 87 h 691"/>
                  <a:gd name="T46" fmla="*/ 472 w 603"/>
                  <a:gd name="T47" fmla="*/ 79 h 691"/>
                  <a:gd name="T48" fmla="*/ 444 w 603"/>
                  <a:gd name="T49" fmla="*/ 59 h 691"/>
                  <a:gd name="T50" fmla="*/ 415 w 603"/>
                  <a:gd name="T51" fmla="*/ 41 h 691"/>
                  <a:gd name="T52" fmla="*/ 384 w 603"/>
                  <a:gd name="T53" fmla="*/ 27 h 691"/>
                  <a:gd name="T54" fmla="*/ 351 w 603"/>
                  <a:gd name="T55" fmla="*/ 15 h 691"/>
                  <a:gd name="T56" fmla="*/ 317 w 603"/>
                  <a:gd name="T57" fmla="*/ 7 h 691"/>
                  <a:gd name="T58" fmla="*/ 281 w 603"/>
                  <a:gd name="T59" fmla="*/ 1 h 691"/>
                  <a:gd name="T60" fmla="*/ 246 w 603"/>
                  <a:gd name="T61"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3" h="691">
                    <a:moveTo>
                      <a:pt x="246" y="0"/>
                    </a:moveTo>
                    <a:lnTo>
                      <a:pt x="33" y="0"/>
                    </a:lnTo>
                    <a:lnTo>
                      <a:pt x="21" y="5"/>
                    </a:lnTo>
                    <a:lnTo>
                      <a:pt x="13" y="13"/>
                    </a:lnTo>
                    <a:lnTo>
                      <a:pt x="4" y="21"/>
                    </a:lnTo>
                    <a:lnTo>
                      <a:pt x="0" y="32"/>
                    </a:lnTo>
                    <a:lnTo>
                      <a:pt x="0" y="646"/>
                    </a:lnTo>
                    <a:lnTo>
                      <a:pt x="3" y="663"/>
                    </a:lnTo>
                    <a:lnTo>
                      <a:pt x="12" y="677"/>
                    </a:lnTo>
                    <a:lnTo>
                      <a:pt x="27" y="687"/>
                    </a:lnTo>
                    <a:lnTo>
                      <a:pt x="44" y="690"/>
                    </a:lnTo>
                    <a:lnTo>
                      <a:pt x="244" y="690"/>
                    </a:lnTo>
                    <a:lnTo>
                      <a:pt x="279" y="688"/>
                    </a:lnTo>
                    <a:lnTo>
                      <a:pt x="314" y="683"/>
                    </a:lnTo>
                    <a:lnTo>
                      <a:pt x="348" y="675"/>
                    </a:lnTo>
                    <a:lnTo>
                      <a:pt x="382" y="663"/>
                    </a:lnTo>
                    <a:lnTo>
                      <a:pt x="413" y="649"/>
                    </a:lnTo>
                    <a:lnTo>
                      <a:pt x="442" y="631"/>
                    </a:lnTo>
                    <a:lnTo>
                      <a:pt x="470" y="611"/>
                    </a:lnTo>
                    <a:lnTo>
                      <a:pt x="481" y="602"/>
                    </a:lnTo>
                    <a:lnTo>
                      <a:pt x="88" y="602"/>
                    </a:lnTo>
                    <a:lnTo>
                      <a:pt x="88" y="87"/>
                    </a:lnTo>
                    <a:lnTo>
                      <a:pt x="482" y="87"/>
                    </a:lnTo>
                    <a:lnTo>
                      <a:pt x="472" y="79"/>
                    </a:lnTo>
                    <a:lnTo>
                      <a:pt x="444" y="59"/>
                    </a:lnTo>
                    <a:lnTo>
                      <a:pt x="415" y="41"/>
                    </a:lnTo>
                    <a:lnTo>
                      <a:pt x="384" y="27"/>
                    </a:lnTo>
                    <a:lnTo>
                      <a:pt x="351" y="15"/>
                    </a:lnTo>
                    <a:lnTo>
                      <a:pt x="317" y="7"/>
                    </a:lnTo>
                    <a:lnTo>
                      <a:pt x="281" y="1"/>
                    </a:lnTo>
                    <a:lnTo>
                      <a:pt x="2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82">
                <a:extLst>
                  <a:ext uri="{FF2B5EF4-FFF2-40B4-BE49-F238E27FC236}">
                    <a16:creationId xmlns:a16="http://schemas.microsoft.com/office/drawing/2014/main" id="{49D5D8B0-A650-FC9E-B3CE-0D13B7CC3B4A}"/>
                  </a:ext>
                </a:extLst>
              </p:cNvPr>
              <p:cNvSpPr>
                <a:spLocks/>
              </p:cNvSpPr>
              <p:nvPr/>
            </p:nvSpPr>
            <p:spPr bwMode="auto">
              <a:xfrm>
                <a:off x="0" y="99"/>
                <a:ext cx="603" cy="691"/>
              </a:xfrm>
              <a:custGeom>
                <a:avLst/>
                <a:gdLst>
                  <a:gd name="T0" fmla="*/ 482 w 603"/>
                  <a:gd name="T1" fmla="*/ 87 h 691"/>
                  <a:gd name="T2" fmla="*/ 246 w 603"/>
                  <a:gd name="T3" fmla="*/ 87 h 691"/>
                  <a:gd name="T4" fmla="*/ 298 w 603"/>
                  <a:gd name="T5" fmla="*/ 92 h 691"/>
                  <a:gd name="T6" fmla="*/ 348 w 603"/>
                  <a:gd name="T7" fmla="*/ 107 h 691"/>
                  <a:gd name="T8" fmla="*/ 394 w 603"/>
                  <a:gd name="T9" fmla="*/ 131 h 691"/>
                  <a:gd name="T10" fmla="*/ 435 w 603"/>
                  <a:gd name="T11" fmla="*/ 165 h 691"/>
                  <a:gd name="T12" fmla="*/ 453 w 603"/>
                  <a:gd name="T13" fmla="*/ 183 h 691"/>
                  <a:gd name="T14" fmla="*/ 468 w 603"/>
                  <a:gd name="T15" fmla="*/ 203 h 691"/>
                  <a:gd name="T16" fmla="*/ 482 w 603"/>
                  <a:gd name="T17" fmla="*/ 225 h 691"/>
                  <a:gd name="T18" fmla="*/ 493 w 603"/>
                  <a:gd name="T19" fmla="*/ 247 h 691"/>
                  <a:gd name="T20" fmla="*/ 503 w 603"/>
                  <a:gd name="T21" fmla="*/ 271 h 691"/>
                  <a:gd name="T22" fmla="*/ 509 w 603"/>
                  <a:gd name="T23" fmla="*/ 296 h 691"/>
                  <a:gd name="T24" fmla="*/ 513 w 603"/>
                  <a:gd name="T25" fmla="*/ 321 h 691"/>
                  <a:gd name="T26" fmla="*/ 514 w 603"/>
                  <a:gd name="T27" fmla="*/ 347 h 691"/>
                  <a:gd name="T28" fmla="*/ 513 w 603"/>
                  <a:gd name="T29" fmla="*/ 371 h 691"/>
                  <a:gd name="T30" fmla="*/ 509 w 603"/>
                  <a:gd name="T31" fmla="*/ 396 h 691"/>
                  <a:gd name="T32" fmla="*/ 503 w 603"/>
                  <a:gd name="T33" fmla="*/ 419 h 691"/>
                  <a:gd name="T34" fmla="*/ 493 w 603"/>
                  <a:gd name="T35" fmla="*/ 442 h 691"/>
                  <a:gd name="T36" fmla="*/ 481 w 603"/>
                  <a:gd name="T37" fmla="*/ 465 h 691"/>
                  <a:gd name="T38" fmla="*/ 468 w 603"/>
                  <a:gd name="T39" fmla="*/ 486 h 691"/>
                  <a:gd name="T40" fmla="*/ 452 w 603"/>
                  <a:gd name="T41" fmla="*/ 506 h 691"/>
                  <a:gd name="T42" fmla="*/ 435 w 603"/>
                  <a:gd name="T43" fmla="*/ 525 h 691"/>
                  <a:gd name="T44" fmla="*/ 415 w 603"/>
                  <a:gd name="T45" fmla="*/ 542 h 691"/>
                  <a:gd name="T46" fmla="*/ 394 w 603"/>
                  <a:gd name="T47" fmla="*/ 557 h 691"/>
                  <a:gd name="T48" fmla="*/ 372 w 603"/>
                  <a:gd name="T49" fmla="*/ 570 h 691"/>
                  <a:gd name="T50" fmla="*/ 348 w 603"/>
                  <a:gd name="T51" fmla="*/ 580 h 691"/>
                  <a:gd name="T52" fmla="*/ 324 w 603"/>
                  <a:gd name="T53" fmla="*/ 589 h 691"/>
                  <a:gd name="T54" fmla="*/ 298 w 603"/>
                  <a:gd name="T55" fmla="*/ 596 h 691"/>
                  <a:gd name="T56" fmla="*/ 272 w 603"/>
                  <a:gd name="T57" fmla="*/ 600 h 691"/>
                  <a:gd name="T58" fmla="*/ 246 w 603"/>
                  <a:gd name="T59" fmla="*/ 602 h 691"/>
                  <a:gd name="T60" fmla="*/ 481 w 603"/>
                  <a:gd name="T61" fmla="*/ 602 h 691"/>
                  <a:gd name="T62" fmla="*/ 496 w 603"/>
                  <a:gd name="T63" fmla="*/ 588 h 691"/>
                  <a:gd name="T64" fmla="*/ 520 w 603"/>
                  <a:gd name="T65" fmla="*/ 564 h 691"/>
                  <a:gd name="T66" fmla="*/ 540 w 603"/>
                  <a:gd name="T67" fmla="*/ 537 h 691"/>
                  <a:gd name="T68" fmla="*/ 558 w 603"/>
                  <a:gd name="T69" fmla="*/ 509 h 691"/>
                  <a:gd name="T70" fmla="*/ 573 w 603"/>
                  <a:gd name="T71" fmla="*/ 478 h 691"/>
                  <a:gd name="T72" fmla="*/ 586 w 603"/>
                  <a:gd name="T73" fmla="*/ 447 h 691"/>
                  <a:gd name="T74" fmla="*/ 595 w 603"/>
                  <a:gd name="T75" fmla="*/ 414 h 691"/>
                  <a:gd name="T76" fmla="*/ 601 w 603"/>
                  <a:gd name="T77" fmla="*/ 381 h 691"/>
                  <a:gd name="T78" fmla="*/ 602 w 603"/>
                  <a:gd name="T79" fmla="*/ 347 h 691"/>
                  <a:gd name="T80" fmla="*/ 601 w 603"/>
                  <a:gd name="T81" fmla="*/ 312 h 691"/>
                  <a:gd name="T82" fmla="*/ 595 w 603"/>
                  <a:gd name="T83" fmla="*/ 278 h 691"/>
                  <a:gd name="T84" fmla="*/ 586 w 603"/>
                  <a:gd name="T85" fmla="*/ 245 h 691"/>
                  <a:gd name="T86" fmla="*/ 574 w 603"/>
                  <a:gd name="T87" fmla="*/ 212 h 691"/>
                  <a:gd name="T88" fmla="*/ 559 w 603"/>
                  <a:gd name="T89" fmla="*/ 182 h 691"/>
                  <a:gd name="T90" fmla="*/ 541 w 603"/>
                  <a:gd name="T91" fmla="*/ 153 h 691"/>
                  <a:gd name="T92" fmla="*/ 521 w 603"/>
                  <a:gd name="T93" fmla="*/ 126 h 691"/>
                  <a:gd name="T94" fmla="*/ 498 w 603"/>
                  <a:gd name="T95" fmla="*/ 101 h 691"/>
                  <a:gd name="T96" fmla="*/ 482 w 603"/>
                  <a:gd name="T97" fmla="*/ 8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91">
                    <a:moveTo>
                      <a:pt x="482" y="87"/>
                    </a:moveTo>
                    <a:lnTo>
                      <a:pt x="246" y="87"/>
                    </a:lnTo>
                    <a:lnTo>
                      <a:pt x="298" y="92"/>
                    </a:lnTo>
                    <a:lnTo>
                      <a:pt x="348" y="107"/>
                    </a:lnTo>
                    <a:lnTo>
                      <a:pt x="394" y="131"/>
                    </a:lnTo>
                    <a:lnTo>
                      <a:pt x="435" y="165"/>
                    </a:lnTo>
                    <a:lnTo>
                      <a:pt x="453" y="183"/>
                    </a:lnTo>
                    <a:lnTo>
                      <a:pt x="468" y="203"/>
                    </a:lnTo>
                    <a:lnTo>
                      <a:pt x="482" y="225"/>
                    </a:lnTo>
                    <a:lnTo>
                      <a:pt x="493" y="247"/>
                    </a:lnTo>
                    <a:lnTo>
                      <a:pt x="503" y="271"/>
                    </a:lnTo>
                    <a:lnTo>
                      <a:pt x="509" y="296"/>
                    </a:lnTo>
                    <a:lnTo>
                      <a:pt x="513" y="321"/>
                    </a:lnTo>
                    <a:lnTo>
                      <a:pt x="514" y="347"/>
                    </a:lnTo>
                    <a:lnTo>
                      <a:pt x="513" y="371"/>
                    </a:lnTo>
                    <a:lnTo>
                      <a:pt x="509" y="396"/>
                    </a:lnTo>
                    <a:lnTo>
                      <a:pt x="503" y="419"/>
                    </a:lnTo>
                    <a:lnTo>
                      <a:pt x="493" y="442"/>
                    </a:lnTo>
                    <a:lnTo>
                      <a:pt x="481" y="465"/>
                    </a:lnTo>
                    <a:lnTo>
                      <a:pt x="468" y="486"/>
                    </a:lnTo>
                    <a:lnTo>
                      <a:pt x="452" y="506"/>
                    </a:lnTo>
                    <a:lnTo>
                      <a:pt x="435" y="525"/>
                    </a:lnTo>
                    <a:lnTo>
                      <a:pt x="415" y="542"/>
                    </a:lnTo>
                    <a:lnTo>
                      <a:pt x="394" y="557"/>
                    </a:lnTo>
                    <a:lnTo>
                      <a:pt x="372" y="570"/>
                    </a:lnTo>
                    <a:lnTo>
                      <a:pt x="348" y="580"/>
                    </a:lnTo>
                    <a:lnTo>
                      <a:pt x="324" y="589"/>
                    </a:lnTo>
                    <a:lnTo>
                      <a:pt x="298" y="596"/>
                    </a:lnTo>
                    <a:lnTo>
                      <a:pt x="272" y="600"/>
                    </a:lnTo>
                    <a:lnTo>
                      <a:pt x="246" y="602"/>
                    </a:lnTo>
                    <a:lnTo>
                      <a:pt x="481" y="602"/>
                    </a:lnTo>
                    <a:lnTo>
                      <a:pt x="496" y="588"/>
                    </a:lnTo>
                    <a:lnTo>
                      <a:pt x="520" y="564"/>
                    </a:lnTo>
                    <a:lnTo>
                      <a:pt x="540" y="537"/>
                    </a:lnTo>
                    <a:lnTo>
                      <a:pt x="558" y="509"/>
                    </a:lnTo>
                    <a:lnTo>
                      <a:pt x="573" y="478"/>
                    </a:lnTo>
                    <a:lnTo>
                      <a:pt x="586" y="447"/>
                    </a:lnTo>
                    <a:lnTo>
                      <a:pt x="595" y="414"/>
                    </a:lnTo>
                    <a:lnTo>
                      <a:pt x="601" y="381"/>
                    </a:lnTo>
                    <a:lnTo>
                      <a:pt x="602" y="347"/>
                    </a:lnTo>
                    <a:lnTo>
                      <a:pt x="601" y="312"/>
                    </a:lnTo>
                    <a:lnTo>
                      <a:pt x="595" y="278"/>
                    </a:lnTo>
                    <a:lnTo>
                      <a:pt x="586" y="245"/>
                    </a:lnTo>
                    <a:lnTo>
                      <a:pt x="574" y="212"/>
                    </a:lnTo>
                    <a:lnTo>
                      <a:pt x="559" y="182"/>
                    </a:lnTo>
                    <a:lnTo>
                      <a:pt x="541" y="153"/>
                    </a:lnTo>
                    <a:lnTo>
                      <a:pt x="521" y="126"/>
                    </a:lnTo>
                    <a:lnTo>
                      <a:pt x="498" y="101"/>
                    </a:lnTo>
                    <a:lnTo>
                      <a:pt x="48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5DD60ADD-A4BA-6F7C-1C7D-7EBDF9F59FDB}"/>
                </a:ext>
              </a:extLst>
            </p:cNvPr>
            <p:cNvGrpSpPr>
              <a:grpSpLocks/>
            </p:cNvGrpSpPr>
            <p:nvPr/>
          </p:nvGrpSpPr>
          <p:grpSpPr bwMode="auto">
            <a:xfrm>
              <a:off x="1461" y="100"/>
              <a:ext cx="534" cy="690"/>
              <a:chOff x="1461" y="100"/>
              <a:chExt cx="534" cy="690"/>
            </a:xfrm>
          </p:grpSpPr>
          <p:sp>
            <p:nvSpPr>
              <p:cNvPr id="25" name="Freeform 78">
                <a:extLst>
                  <a:ext uri="{FF2B5EF4-FFF2-40B4-BE49-F238E27FC236}">
                    <a16:creationId xmlns:a16="http://schemas.microsoft.com/office/drawing/2014/main" id="{A288B7C2-D614-0BE3-9380-4BAADA53DAC9}"/>
                  </a:ext>
                </a:extLst>
              </p:cNvPr>
              <p:cNvSpPr>
                <a:spLocks/>
              </p:cNvSpPr>
              <p:nvPr/>
            </p:nvSpPr>
            <p:spPr bwMode="auto">
              <a:xfrm>
                <a:off x="1461" y="100"/>
                <a:ext cx="534" cy="690"/>
              </a:xfrm>
              <a:custGeom>
                <a:avLst/>
                <a:gdLst>
                  <a:gd name="T0" fmla="*/ 61 w 534"/>
                  <a:gd name="T1" fmla="*/ 0 h 690"/>
                  <a:gd name="T2" fmla="*/ 45 w 534"/>
                  <a:gd name="T3" fmla="*/ 0 h 690"/>
                  <a:gd name="T4" fmla="*/ 29 w 534"/>
                  <a:gd name="T5" fmla="*/ 7 h 690"/>
                  <a:gd name="T6" fmla="*/ 17 w 534"/>
                  <a:gd name="T7" fmla="*/ 20 h 690"/>
                  <a:gd name="T8" fmla="*/ 11 w 534"/>
                  <a:gd name="T9" fmla="*/ 36 h 690"/>
                  <a:gd name="T10" fmla="*/ 12 w 534"/>
                  <a:gd name="T11" fmla="*/ 53 h 690"/>
                  <a:gd name="T12" fmla="*/ 19 w 534"/>
                  <a:gd name="T13" fmla="*/ 69 h 690"/>
                  <a:gd name="T14" fmla="*/ 213 w 534"/>
                  <a:gd name="T15" fmla="*/ 336 h 690"/>
                  <a:gd name="T16" fmla="*/ 8 w 534"/>
                  <a:gd name="T17" fmla="*/ 620 h 690"/>
                  <a:gd name="T18" fmla="*/ 0 w 534"/>
                  <a:gd name="T19" fmla="*/ 636 h 690"/>
                  <a:gd name="T20" fmla="*/ 0 w 534"/>
                  <a:gd name="T21" fmla="*/ 653 h 690"/>
                  <a:gd name="T22" fmla="*/ 5 w 534"/>
                  <a:gd name="T23" fmla="*/ 669 h 690"/>
                  <a:gd name="T24" fmla="*/ 18 w 534"/>
                  <a:gd name="T25" fmla="*/ 681 h 690"/>
                  <a:gd name="T26" fmla="*/ 34 w 534"/>
                  <a:gd name="T27" fmla="*/ 688 h 690"/>
                  <a:gd name="T28" fmla="*/ 50 w 534"/>
                  <a:gd name="T29" fmla="*/ 689 h 690"/>
                  <a:gd name="T30" fmla="*/ 66 w 534"/>
                  <a:gd name="T31" fmla="*/ 683 h 690"/>
                  <a:gd name="T32" fmla="*/ 79 w 534"/>
                  <a:gd name="T33" fmla="*/ 672 h 690"/>
                  <a:gd name="T34" fmla="*/ 267 w 534"/>
                  <a:gd name="T35" fmla="*/ 411 h 690"/>
                  <a:gd name="T36" fmla="*/ 375 w 534"/>
                  <a:gd name="T37" fmla="*/ 411 h 690"/>
                  <a:gd name="T38" fmla="*/ 321 w 534"/>
                  <a:gd name="T39" fmla="*/ 336 h 690"/>
                  <a:gd name="T40" fmla="*/ 375 w 534"/>
                  <a:gd name="T41" fmla="*/ 261 h 690"/>
                  <a:gd name="T42" fmla="*/ 267 w 534"/>
                  <a:gd name="T43" fmla="*/ 261 h 690"/>
                  <a:gd name="T44" fmla="*/ 90 w 534"/>
                  <a:gd name="T45" fmla="*/ 17 h 690"/>
                  <a:gd name="T46" fmla="*/ 77 w 534"/>
                  <a:gd name="T47" fmla="*/ 5 h 690"/>
                  <a:gd name="T48" fmla="*/ 61 w 534"/>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4" h="690">
                    <a:moveTo>
                      <a:pt x="61" y="0"/>
                    </a:moveTo>
                    <a:lnTo>
                      <a:pt x="45" y="0"/>
                    </a:lnTo>
                    <a:lnTo>
                      <a:pt x="29" y="7"/>
                    </a:lnTo>
                    <a:lnTo>
                      <a:pt x="17" y="20"/>
                    </a:lnTo>
                    <a:lnTo>
                      <a:pt x="11" y="36"/>
                    </a:lnTo>
                    <a:lnTo>
                      <a:pt x="12" y="53"/>
                    </a:lnTo>
                    <a:lnTo>
                      <a:pt x="19" y="69"/>
                    </a:lnTo>
                    <a:lnTo>
                      <a:pt x="213" y="336"/>
                    </a:lnTo>
                    <a:lnTo>
                      <a:pt x="8" y="620"/>
                    </a:lnTo>
                    <a:lnTo>
                      <a:pt x="0" y="636"/>
                    </a:lnTo>
                    <a:lnTo>
                      <a:pt x="0" y="653"/>
                    </a:lnTo>
                    <a:lnTo>
                      <a:pt x="5" y="669"/>
                    </a:lnTo>
                    <a:lnTo>
                      <a:pt x="18" y="681"/>
                    </a:lnTo>
                    <a:lnTo>
                      <a:pt x="34" y="688"/>
                    </a:lnTo>
                    <a:lnTo>
                      <a:pt x="50" y="689"/>
                    </a:lnTo>
                    <a:lnTo>
                      <a:pt x="66" y="683"/>
                    </a:lnTo>
                    <a:lnTo>
                      <a:pt x="79" y="672"/>
                    </a:lnTo>
                    <a:lnTo>
                      <a:pt x="267" y="411"/>
                    </a:lnTo>
                    <a:lnTo>
                      <a:pt x="375" y="411"/>
                    </a:lnTo>
                    <a:lnTo>
                      <a:pt x="321" y="336"/>
                    </a:lnTo>
                    <a:lnTo>
                      <a:pt x="375" y="261"/>
                    </a:lnTo>
                    <a:lnTo>
                      <a:pt x="267" y="261"/>
                    </a:lnTo>
                    <a:lnTo>
                      <a:pt x="90" y="17"/>
                    </a:lnTo>
                    <a:lnTo>
                      <a:pt x="77" y="5"/>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79">
                <a:extLst>
                  <a:ext uri="{FF2B5EF4-FFF2-40B4-BE49-F238E27FC236}">
                    <a16:creationId xmlns:a16="http://schemas.microsoft.com/office/drawing/2014/main" id="{484D48E4-91EF-D5D7-8519-64ED7D26BB9C}"/>
                  </a:ext>
                </a:extLst>
              </p:cNvPr>
              <p:cNvSpPr>
                <a:spLocks/>
              </p:cNvSpPr>
              <p:nvPr/>
            </p:nvSpPr>
            <p:spPr bwMode="auto">
              <a:xfrm>
                <a:off x="1461" y="100"/>
                <a:ext cx="534" cy="690"/>
              </a:xfrm>
              <a:custGeom>
                <a:avLst/>
                <a:gdLst>
                  <a:gd name="T0" fmla="*/ 375 w 534"/>
                  <a:gd name="T1" fmla="*/ 411 h 690"/>
                  <a:gd name="T2" fmla="*/ 267 w 534"/>
                  <a:gd name="T3" fmla="*/ 411 h 690"/>
                  <a:gd name="T4" fmla="*/ 454 w 534"/>
                  <a:gd name="T5" fmla="*/ 672 h 690"/>
                  <a:gd name="T6" fmla="*/ 467 w 534"/>
                  <a:gd name="T7" fmla="*/ 683 h 690"/>
                  <a:gd name="T8" fmla="*/ 483 w 534"/>
                  <a:gd name="T9" fmla="*/ 689 h 690"/>
                  <a:gd name="T10" fmla="*/ 500 w 534"/>
                  <a:gd name="T11" fmla="*/ 688 h 690"/>
                  <a:gd name="T12" fmla="*/ 516 w 534"/>
                  <a:gd name="T13" fmla="*/ 681 h 690"/>
                  <a:gd name="T14" fmla="*/ 527 w 534"/>
                  <a:gd name="T15" fmla="*/ 669 h 690"/>
                  <a:gd name="T16" fmla="*/ 533 w 534"/>
                  <a:gd name="T17" fmla="*/ 653 h 690"/>
                  <a:gd name="T18" fmla="*/ 533 w 534"/>
                  <a:gd name="T19" fmla="*/ 636 h 690"/>
                  <a:gd name="T20" fmla="*/ 525 w 534"/>
                  <a:gd name="T21" fmla="*/ 620 h 690"/>
                  <a:gd name="T22" fmla="*/ 375 w 534"/>
                  <a:gd name="T23" fmla="*/ 41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4" h="690">
                    <a:moveTo>
                      <a:pt x="375" y="411"/>
                    </a:moveTo>
                    <a:lnTo>
                      <a:pt x="267" y="411"/>
                    </a:lnTo>
                    <a:lnTo>
                      <a:pt x="454" y="672"/>
                    </a:lnTo>
                    <a:lnTo>
                      <a:pt x="467" y="683"/>
                    </a:lnTo>
                    <a:lnTo>
                      <a:pt x="483" y="689"/>
                    </a:lnTo>
                    <a:lnTo>
                      <a:pt x="500" y="688"/>
                    </a:lnTo>
                    <a:lnTo>
                      <a:pt x="516" y="681"/>
                    </a:lnTo>
                    <a:lnTo>
                      <a:pt x="527" y="669"/>
                    </a:lnTo>
                    <a:lnTo>
                      <a:pt x="533" y="653"/>
                    </a:lnTo>
                    <a:lnTo>
                      <a:pt x="533" y="636"/>
                    </a:lnTo>
                    <a:lnTo>
                      <a:pt x="525" y="620"/>
                    </a:lnTo>
                    <a:lnTo>
                      <a:pt x="375"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80">
                <a:extLst>
                  <a:ext uri="{FF2B5EF4-FFF2-40B4-BE49-F238E27FC236}">
                    <a16:creationId xmlns:a16="http://schemas.microsoft.com/office/drawing/2014/main" id="{F7FDBDEF-FE46-8D7F-CA9B-E59EB2318055}"/>
                  </a:ext>
                </a:extLst>
              </p:cNvPr>
              <p:cNvSpPr>
                <a:spLocks/>
              </p:cNvSpPr>
              <p:nvPr/>
            </p:nvSpPr>
            <p:spPr bwMode="auto">
              <a:xfrm>
                <a:off x="1461" y="100"/>
                <a:ext cx="534" cy="690"/>
              </a:xfrm>
              <a:custGeom>
                <a:avLst/>
                <a:gdLst>
                  <a:gd name="T0" fmla="*/ 471 w 534"/>
                  <a:gd name="T1" fmla="*/ 0 h 690"/>
                  <a:gd name="T2" fmla="*/ 456 w 534"/>
                  <a:gd name="T3" fmla="*/ 5 h 690"/>
                  <a:gd name="T4" fmla="*/ 443 w 534"/>
                  <a:gd name="T5" fmla="*/ 17 h 690"/>
                  <a:gd name="T6" fmla="*/ 267 w 534"/>
                  <a:gd name="T7" fmla="*/ 261 h 690"/>
                  <a:gd name="T8" fmla="*/ 375 w 534"/>
                  <a:gd name="T9" fmla="*/ 261 h 690"/>
                  <a:gd name="T10" fmla="*/ 514 w 534"/>
                  <a:gd name="T11" fmla="*/ 69 h 690"/>
                  <a:gd name="T12" fmla="*/ 521 w 534"/>
                  <a:gd name="T13" fmla="*/ 53 h 690"/>
                  <a:gd name="T14" fmla="*/ 522 w 534"/>
                  <a:gd name="T15" fmla="*/ 36 h 690"/>
                  <a:gd name="T16" fmla="*/ 516 w 534"/>
                  <a:gd name="T17" fmla="*/ 20 h 690"/>
                  <a:gd name="T18" fmla="*/ 504 w 534"/>
                  <a:gd name="T19" fmla="*/ 7 h 690"/>
                  <a:gd name="T20" fmla="*/ 488 w 534"/>
                  <a:gd name="T21" fmla="*/ 0 h 690"/>
                  <a:gd name="T22" fmla="*/ 471 w 534"/>
                  <a:gd name="T23"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4" h="690">
                    <a:moveTo>
                      <a:pt x="471" y="0"/>
                    </a:moveTo>
                    <a:lnTo>
                      <a:pt x="456" y="5"/>
                    </a:lnTo>
                    <a:lnTo>
                      <a:pt x="443" y="17"/>
                    </a:lnTo>
                    <a:lnTo>
                      <a:pt x="267" y="261"/>
                    </a:lnTo>
                    <a:lnTo>
                      <a:pt x="375" y="261"/>
                    </a:lnTo>
                    <a:lnTo>
                      <a:pt x="514" y="69"/>
                    </a:lnTo>
                    <a:lnTo>
                      <a:pt x="521" y="53"/>
                    </a:lnTo>
                    <a:lnTo>
                      <a:pt x="522" y="36"/>
                    </a:lnTo>
                    <a:lnTo>
                      <a:pt x="516" y="20"/>
                    </a:lnTo>
                    <a:lnTo>
                      <a:pt x="504" y="7"/>
                    </a:lnTo>
                    <a:lnTo>
                      <a:pt x="488" y="0"/>
                    </a:lnTo>
                    <a:lnTo>
                      <a:pt x="4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D79781E5-AC71-9D1B-0EA6-567D1081CFD5}"/>
                </a:ext>
              </a:extLst>
            </p:cNvPr>
            <p:cNvGrpSpPr>
              <a:grpSpLocks/>
            </p:cNvGrpSpPr>
            <p:nvPr/>
          </p:nvGrpSpPr>
          <p:grpSpPr bwMode="auto">
            <a:xfrm>
              <a:off x="2045" y="100"/>
              <a:ext cx="559" cy="691"/>
              <a:chOff x="2045" y="100"/>
              <a:chExt cx="559" cy="691"/>
            </a:xfrm>
          </p:grpSpPr>
          <p:sp>
            <p:nvSpPr>
              <p:cNvPr id="23" name="Freeform 76">
                <a:extLst>
                  <a:ext uri="{FF2B5EF4-FFF2-40B4-BE49-F238E27FC236}">
                    <a16:creationId xmlns:a16="http://schemas.microsoft.com/office/drawing/2014/main" id="{1A903B29-493B-708B-873E-6521FEF62F5E}"/>
                  </a:ext>
                </a:extLst>
              </p:cNvPr>
              <p:cNvSpPr>
                <a:spLocks/>
              </p:cNvSpPr>
              <p:nvPr/>
            </p:nvSpPr>
            <p:spPr bwMode="auto">
              <a:xfrm>
                <a:off x="2045" y="100"/>
                <a:ext cx="559" cy="691"/>
              </a:xfrm>
              <a:custGeom>
                <a:avLst/>
                <a:gdLst>
                  <a:gd name="T0" fmla="*/ 34 w 559"/>
                  <a:gd name="T1" fmla="*/ 0 h 691"/>
                  <a:gd name="T2" fmla="*/ 18 w 559"/>
                  <a:gd name="T3" fmla="*/ 6 h 691"/>
                  <a:gd name="T4" fmla="*/ 6 w 559"/>
                  <a:gd name="T5" fmla="*/ 19 h 691"/>
                  <a:gd name="T6" fmla="*/ 0 w 559"/>
                  <a:gd name="T7" fmla="*/ 34 h 691"/>
                  <a:gd name="T8" fmla="*/ 0 w 559"/>
                  <a:gd name="T9" fmla="*/ 51 h 691"/>
                  <a:gd name="T10" fmla="*/ 6 w 559"/>
                  <a:gd name="T11" fmla="*/ 67 h 691"/>
                  <a:gd name="T12" fmla="*/ 234 w 559"/>
                  <a:gd name="T13" fmla="*/ 410 h 691"/>
                  <a:gd name="T14" fmla="*/ 234 w 559"/>
                  <a:gd name="T15" fmla="*/ 646 h 691"/>
                  <a:gd name="T16" fmla="*/ 238 w 559"/>
                  <a:gd name="T17" fmla="*/ 663 h 691"/>
                  <a:gd name="T18" fmla="*/ 248 w 559"/>
                  <a:gd name="T19" fmla="*/ 677 h 691"/>
                  <a:gd name="T20" fmla="*/ 262 w 559"/>
                  <a:gd name="T21" fmla="*/ 686 h 691"/>
                  <a:gd name="T22" fmla="*/ 278 w 559"/>
                  <a:gd name="T23" fmla="*/ 690 h 691"/>
                  <a:gd name="T24" fmla="*/ 296 w 559"/>
                  <a:gd name="T25" fmla="*/ 686 h 691"/>
                  <a:gd name="T26" fmla="*/ 310 w 559"/>
                  <a:gd name="T27" fmla="*/ 677 h 691"/>
                  <a:gd name="T28" fmla="*/ 319 w 559"/>
                  <a:gd name="T29" fmla="*/ 663 h 691"/>
                  <a:gd name="T30" fmla="*/ 322 w 559"/>
                  <a:gd name="T31" fmla="*/ 646 h 691"/>
                  <a:gd name="T32" fmla="*/ 322 w 559"/>
                  <a:gd name="T33" fmla="*/ 410 h 691"/>
                  <a:gd name="T34" fmla="*/ 384 w 559"/>
                  <a:gd name="T35" fmla="*/ 318 h 691"/>
                  <a:gd name="T36" fmla="*/ 278 w 559"/>
                  <a:gd name="T37" fmla="*/ 318 h 691"/>
                  <a:gd name="T38" fmla="*/ 79 w 559"/>
                  <a:gd name="T39" fmla="*/ 18 h 691"/>
                  <a:gd name="T40" fmla="*/ 67 w 559"/>
                  <a:gd name="T41" fmla="*/ 6 h 691"/>
                  <a:gd name="T42" fmla="*/ 51 w 559"/>
                  <a:gd name="T43" fmla="*/ 0 h 691"/>
                  <a:gd name="T44" fmla="*/ 34 w 559"/>
                  <a:gd name="T45"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9" h="691">
                    <a:moveTo>
                      <a:pt x="34" y="0"/>
                    </a:moveTo>
                    <a:lnTo>
                      <a:pt x="18" y="6"/>
                    </a:lnTo>
                    <a:lnTo>
                      <a:pt x="6" y="19"/>
                    </a:lnTo>
                    <a:lnTo>
                      <a:pt x="0" y="34"/>
                    </a:lnTo>
                    <a:lnTo>
                      <a:pt x="0" y="51"/>
                    </a:lnTo>
                    <a:lnTo>
                      <a:pt x="6" y="67"/>
                    </a:lnTo>
                    <a:lnTo>
                      <a:pt x="234" y="410"/>
                    </a:lnTo>
                    <a:lnTo>
                      <a:pt x="234" y="646"/>
                    </a:lnTo>
                    <a:lnTo>
                      <a:pt x="238" y="663"/>
                    </a:lnTo>
                    <a:lnTo>
                      <a:pt x="248" y="677"/>
                    </a:lnTo>
                    <a:lnTo>
                      <a:pt x="262" y="686"/>
                    </a:lnTo>
                    <a:lnTo>
                      <a:pt x="278" y="690"/>
                    </a:lnTo>
                    <a:lnTo>
                      <a:pt x="296" y="686"/>
                    </a:lnTo>
                    <a:lnTo>
                      <a:pt x="310" y="677"/>
                    </a:lnTo>
                    <a:lnTo>
                      <a:pt x="319" y="663"/>
                    </a:lnTo>
                    <a:lnTo>
                      <a:pt x="322" y="646"/>
                    </a:lnTo>
                    <a:lnTo>
                      <a:pt x="322" y="410"/>
                    </a:lnTo>
                    <a:lnTo>
                      <a:pt x="384" y="318"/>
                    </a:lnTo>
                    <a:lnTo>
                      <a:pt x="278" y="318"/>
                    </a:lnTo>
                    <a:lnTo>
                      <a:pt x="79" y="18"/>
                    </a:lnTo>
                    <a:lnTo>
                      <a:pt x="67" y="6"/>
                    </a:lnTo>
                    <a:lnTo>
                      <a:pt x="51"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77">
                <a:extLst>
                  <a:ext uri="{FF2B5EF4-FFF2-40B4-BE49-F238E27FC236}">
                    <a16:creationId xmlns:a16="http://schemas.microsoft.com/office/drawing/2014/main" id="{DB452403-3E1C-A7A2-3E7B-A2E7198853E3}"/>
                  </a:ext>
                </a:extLst>
              </p:cNvPr>
              <p:cNvSpPr>
                <a:spLocks/>
              </p:cNvSpPr>
              <p:nvPr/>
            </p:nvSpPr>
            <p:spPr bwMode="auto">
              <a:xfrm>
                <a:off x="2045" y="100"/>
                <a:ext cx="559" cy="691"/>
              </a:xfrm>
              <a:custGeom>
                <a:avLst/>
                <a:gdLst>
                  <a:gd name="T0" fmla="*/ 523 w 559"/>
                  <a:gd name="T1" fmla="*/ 0 h 691"/>
                  <a:gd name="T2" fmla="*/ 506 w 559"/>
                  <a:gd name="T3" fmla="*/ 0 h 691"/>
                  <a:gd name="T4" fmla="*/ 491 w 559"/>
                  <a:gd name="T5" fmla="*/ 6 h 691"/>
                  <a:gd name="T6" fmla="*/ 479 w 559"/>
                  <a:gd name="T7" fmla="*/ 18 h 691"/>
                  <a:gd name="T8" fmla="*/ 278 w 559"/>
                  <a:gd name="T9" fmla="*/ 318 h 691"/>
                  <a:gd name="T10" fmla="*/ 384 w 559"/>
                  <a:gd name="T11" fmla="*/ 318 h 691"/>
                  <a:gd name="T12" fmla="*/ 552 w 559"/>
                  <a:gd name="T13" fmla="*/ 67 h 691"/>
                  <a:gd name="T14" fmla="*/ 558 w 559"/>
                  <a:gd name="T15" fmla="*/ 51 h 691"/>
                  <a:gd name="T16" fmla="*/ 558 w 559"/>
                  <a:gd name="T17" fmla="*/ 34 h 691"/>
                  <a:gd name="T18" fmla="*/ 552 w 559"/>
                  <a:gd name="T19" fmla="*/ 19 h 691"/>
                  <a:gd name="T20" fmla="*/ 539 w 559"/>
                  <a:gd name="T21" fmla="*/ 6 h 691"/>
                  <a:gd name="T22" fmla="*/ 523 w 559"/>
                  <a:gd name="T23"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9" h="691">
                    <a:moveTo>
                      <a:pt x="523" y="0"/>
                    </a:moveTo>
                    <a:lnTo>
                      <a:pt x="506" y="0"/>
                    </a:lnTo>
                    <a:lnTo>
                      <a:pt x="491" y="6"/>
                    </a:lnTo>
                    <a:lnTo>
                      <a:pt x="479" y="18"/>
                    </a:lnTo>
                    <a:lnTo>
                      <a:pt x="278" y="318"/>
                    </a:lnTo>
                    <a:lnTo>
                      <a:pt x="384" y="318"/>
                    </a:lnTo>
                    <a:lnTo>
                      <a:pt x="552" y="67"/>
                    </a:lnTo>
                    <a:lnTo>
                      <a:pt x="558" y="51"/>
                    </a:lnTo>
                    <a:lnTo>
                      <a:pt x="558" y="34"/>
                    </a:lnTo>
                    <a:lnTo>
                      <a:pt x="552" y="19"/>
                    </a:lnTo>
                    <a:lnTo>
                      <a:pt x="539" y="6"/>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DA0067C5-3A00-44F1-C25A-C4505F410484}"/>
                </a:ext>
              </a:extLst>
            </p:cNvPr>
            <p:cNvGrpSpPr>
              <a:grpSpLocks/>
            </p:cNvGrpSpPr>
            <p:nvPr/>
          </p:nvGrpSpPr>
          <p:grpSpPr bwMode="auto">
            <a:xfrm>
              <a:off x="3216" y="91"/>
              <a:ext cx="435" cy="700"/>
              <a:chOff x="3216" y="91"/>
              <a:chExt cx="435" cy="700"/>
            </a:xfrm>
          </p:grpSpPr>
          <p:sp>
            <p:nvSpPr>
              <p:cNvPr id="20" name="Freeform 73">
                <a:extLst>
                  <a:ext uri="{FF2B5EF4-FFF2-40B4-BE49-F238E27FC236}">
                    <a16:creationId xmlns:a16="http://schemas.microsoft.com/office/drawing/2014/main" id="{34F58AF4-CA68-25E0-2A90-97865462DA8B}"/>
                  </a:ext>
                </a:extLst>
              </p:cNvPr>
              <p:cNvSpPr>
                <a:spLocks/>
              </p:cNvSpPr>
              <p:nvPr/>
            </p:nvSpPr>
            <p:spPr bwMode="auto">
              <a:xfrm>
                <a:off x="3216" y="91"/>
                <a:ext cx="435" cy="700"/>
              </a:xfrm>
              <a:custGeom>
                <a:avLst/>
                <a:gdLst>
                  <a:gd name="T0" fmla="*/ 96 w 435"/>
                  <a:gd name="T1" fmla="*/ 0 h 700"/>
                  <a:gd name="T2" fmla="*/ 32 w 435"/>
                  <a:gd name="T3" fmla="*/ 0 h 700"/>
                  <a:gd name="T4" fmla="*/ 21 w 435"/>
                  <a:gd name="T5" fmla="*/ 4 h 700"/>
                  <a:gd name="T6" fmla="*/ 13 w 435"/>
                  <a:gd name="T7" fmla="*/ 12 h 700"/>
                  <a:gd name="T8" fmla="*/ 5 w 435"/>
                  <a:gd name="T9" fmla="*/ 21 h 700"/>
                  <a:gd name="T10" fmla="*/ 0 w 435"/>
                  <a:gd name="T11" fmla="*/ 31 h 700"/>
                  <a:gd name="T12" fmla="*/ 0 w 435"/>
                  <a:gd name="T13" fmla="*/ 654 h 700"/>
                  <a:gd name="T14" fmla="*/ 3 w 435"/>
                  <a:gd name="T15" fmla="*/ 671 h 700"/>
                  <a:gd name="T16" fmla="*/ 13 w 435"/>
                  <a:gd name="T17" fmla="*/ 685 h 700"/>
                  <a:gd name="T18" fmla="*/ 27 w 435"/>
                  <a:gd name="T19" fmla="*/ 695 h 700"/>
                  <a:gd name="T20" fmla="*/ 44 w 435"/>
                  <a:gd name="T21" fmla="*/ 698 h 700"/>
                  <a:gd name="T22" fmla="*/ 389 w 435"/>
                  <a:gd name="T23" fmla="*/ 699 h 700"/>
                  <a:gd name="T24" fmla="*/ 406 w 435"/>
                  <a:gd name="T25" fmla="*/ 695 h 700"/>
                  <a:gd name="T26" fmla="*/ 420 w 435"/>
                  <a:gd name="T27" fmla="*/ 685 h 700"/>
                  <a:gd name="T28" fmla="*/ 430 w 435"/>
                  <a:gd name="T29" fmla="*/ 671 h 700"/>
                  <a:gd name="T30" fmla="*/ 434 w 435"/>
                  <a:gd name="T31" fmla="*/ 654 h 700"/>
                  <a:gd name="T32" fmla="*/ 430 w 435"/>
                  <a:gd name="T33" fmla="*/ 636 h 700"/>
                  <a:gd name="T34" fmla="*/ 420 w 435"/>
                  <a:gd name="T35" fmla="*/ 622 h 700"/>
                  <a:gd name="T36" fmla="*/ 406 w 435"/>
                  <a:gd name="T37" fmla="*/ 613 h 700"/>
                  <a:gd name="T38" fmla="*/ 389 w 435"/>
                  <a:gd name="T39" fmla="*/ 609 h 700"/>
                  <a:gd name="T40" fmla="*/ 88 w 435"/>
                  <a:gd name="T41" fmla="*/ 608 h 700"/>
                  <a:gd name="T42" fmla="*/ 88 w 435"/>
                  <a:gd name="T43" fmla="*/ 401 h 700"/>
                  <a:gd name="T44" fmla="*/ 367 w 435"/>
                  <a:gd name="T45" fmla="*/ 401 h 700"/>
                  <a:gd name="T46" fmla="*/ 381 w 435"/>
                  <a:gd name="T47" fmla="*/ 398 h 700"/>
                  <a:gd name="T48" fmla="*/ 395 w 435"/>
                  <a:gd name="T49" fmla="*/ 388 h 700"/>
                  <a:gd name="T50" fmla="*/ 404 w 435"/>
                  <a:gd name="T51" fmla="*/ 374 h 700"/>
                  <a:gd name="T52" fmla="*/ 408 w 435"/>
                  <a:gd name="T53" fmla="*/ 357 h 700"/>
                  <a:gd name="T54" fmla="*/ 405 w 435"/>
                  <a:gd name="T55" fmla="*/ 339 h 700"/>
                  <a:gd name="T56" fmla="*/ 395 w 435"/>
                  <a:gd name="T57" fmla="*/ 325 h 700"/>
                  <a:gd name="T58" fmla="*/ 381 w 435"/>
                  <a:gd name="T59" fmla="*/ 315 h 700"/>
                  <a:gd name="T60" fmla="*/ 364 w 435"/>
                  <a:gd name="T61" fmla="*/ 312 h 700"/>
                  <a:gd name="T62" fmla="*/ 356 w 435"/>
                  <a:gd name="T63" fmla="*/ 312 h 700"/>
                  <a:gd name="T64" fmla="*/ 356 w 435"/>
                  <a:gd name="T65" fmla="*/ 312 h 700"/>
                  <a:gd name="T66" fmla="*/ 88 w 435"/>
                  <a:gd name="T67" fmla="*/ 311 h 700"/>
                  <a:gd name="T68" fmla="*/ 88 w 435"/>
                  <a:gd name="T69" fmla="*/ 89 h 700"/>
                  <a:gd name="T70" fmla="*/ 393 w 435"/>
                  <a:gd name="T71" fmla="*/ 89 h 700"/>
                  <a:gd name="T72" fmla="*/ 406 w 435"/>
                  <a:gd name="T73" fmla="*/ 86 h 700"/>
                  <a:gd name="T74" fmla="*/ 420 w 435"/>
                  <a:gd name="T75" fmla="*/ 77 h 700"/>
                  <a:gd name="T76" fmla="*/ 430 w 435"/>
                  <a:gd name="T77" fmla="*/ 62 h 700"/>
                  <a:gd name="T78" fmla="*/ 434 w 435"/>
                  <a:gd name="T79" fmla="*/ 45 h 700"/>
                  <a:gd name="T80" fmla="*/ 430 w 435"/>
                  <a:gd name="T81" fmla="*/ 28 h 700"/>
                  <a:gd name="T82" fmla="*/ 420 w 435"/>
                  <a:gd name="T83" fmla="*/ 13 h 700"/>
                  <a:gd name="T84" fmla="*/ 406 w 435"/>
                  <a:gd name="T85" fmla="*/ 4 h 700"/>
                  <a:gd name="T86" fmla="*/ 389 w 435"/>
                  <a:gd name="T87" fmla="*/ 0 h 700"/>
                  <a:gd name="T88" fmla="*/ 382 w 435"/>
                  <a:gd name="T89" fmla="*/ 0 h 700"/>
                  <a:gd name="T90" fmla="*/ 382 w 435"/>
                  <a:gd name="T91" fmla="*/ 0 h 700"/>
                  <a:gd name="T92" fmla="*/ 96 w 435"/>
                  <a:gd name="T93" fmla="*/ 0 h 700"/>
                  <a:gd name="T94" fmla="*/ 96 w 435"/>
                  <a:gd name="T95"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5" h="700">
                    <a:moveTo>
                      <a:pt x="96" y="0"/>
                    </a:moveTo>
                    <a:lnTo>
                      <a:pt x="32" y="0"/>
                    </a:lnTo>
                    <a:lnTo>
                      <a:pt x="21" y="4"/>
                    </a:lnTo>
                    <a:lnTo>
                      <a:pt x="13" y="12"/>
                    </a:lnTo>
                    <a:lnTo>
                      <a:pt x="5" y="21"/>
                    </a:lnTo>
                    <a:lnTo>
                      <a:pt x="0" y="31"/>
                    </a:lnTo>
                    <a:lnTo>
                      <a:pt x="0" y="654"/>
                    </a:lnTo>
                    <a:lnTo>
                      <a:pt x="3" y="671"/>
                    </a:lnTo>
                    <a:lnTo>
                      <a:pt x="13" y="685"/>
                    </a:lnTo>
                    <a:lnTo>
                      <a:pt x="27" y="695"/>
                    </a:lnTo>
                    <a:lnTo>
                      <a:pt x="44" y="698"/>
                    </a:lnTo>
                    <a:lnTo>
                      <a:pt x="389" y="699"/>
                    </a:lnTo>
                    <a:lnTo>
                      <a:pt x="406" y="695"/>
                    </a:lnTo>
                    <a:lnTo>
                      <a:pt x="420" y="685"/>
                    </a:lnTo>
                    <a:lnTo>
                      <a:pt x="430" y="671"/>
                    </a:lnTo>
                    <a:lnTo>
                      <a:pt x="434" y="654"/>
                    </a:lnTo>
                    <a:lnTo>
                      <a:pt x="430" y="636"/>
                    </a:lnTo>
                    <a:lnTo>
                      <a:pt x="420" y="622"/>
                    </a:lnTo>
                    <a:lnTo>
                      <a:pt x="406" y="613"/>
                    </a:lnTo>
                    <a:lnTo>
                      <a:pt x="389" y="609"/>
                    </a:lnTo>
                    <a:lnTo>
                      <a:pt x="88" y="608"/>
                    </a:lnTo>
                    <a:lnTo>
                      <a:pt x="88" y="401"/>
                    </a:lnTo>
                    <a:lnTo>
                      <a:pt x="367" y="401"/>
                    </a:lnTo>
                    <a:lnTo>
                      <a:pt x="381" y="398"/>
                    </a:lnTo>
                    <a:lnTo>
                      <a:pt x="395" y="388"/>
                    </a:lnTo>
                    <a:lnTo>
                      <a:pt x="404" y="374"/>
                    </a:lnTo>
                    <a:lnTo>
                      <a:pt x="408" y="357"/>
                    </a:lnTo>
                    <a:lnTo>
                      <a:pt x="405" y="339"/>
                    </a:lnTo>
                    <a:lnTo>
                      <a:pt x="395" y="325"/>
                    </a:lnTo>
                    <a:lnTo>
                      <a:pt x="381" y="315"/>
                    </a:lnTo>
                    <a:lnTo>
                      <a:pt x="364" y="312"/>
                    </a:lnTo>
                    <a:lnTo>
                      <a:pt x="356" y="312"/>
                    </a:lnTo>
                    <a:lnTo>
                      <a:pt x="356" y="312"/>
                    </a:lnTo>
                    <a:lnTo>
                      <a:pt x="88" y="311"/>
                    </a:lnTo>
                    <a:lnTo>
                      <a:pt x="88" y="89"/>
                    </a:lnTo>
                    <a:lnTo>
                      <a:pt x="393" y="89"/>
                    </a:lnTo>
                    <a:lnTo>
                      <a:pt x="406" y="86"/>
                    </a:lnTo>
                    <a:lnTo>
                      <a:pt x="420" y="77"/>
                    </a:lnTo>
                    <a:lnTo>
                      <a:pt x="430" y="62"/>
                    </a:lnTo>
                    <a:lnTo>
                      <a:pt x="434" y="45"/>
                    </a:lnTo>
                    <a:lnTo>
                      <a:pt x="430" y="28"/>
                    </a:lnTo>
                    <a:lnTo>
                      <a:pt x="420" y="13"/>
                    </a:lnTo>
                    <a:lnTo>
                      <a:pt x="406" y="4"/>
                    </a:lnTo>
                    <a:lnTo>
                      <a:pt x="389" y="0"/>
                    </a:lnTo>
                    <a:lnTo>
                      <a:pt x="382" y="0"/>
                    </a:lnTo>
                    <a:lnTo>
                      <a:pt x="382" y="0"/>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74">
                <a:extLst>
                  <a:ext uri="{FF2B5EF4-FFF2-40B4-BE49-F238E27FC236}">
                    <a16:creationId xmlns:a16="http://schemas.microsoft.com/office/drawing/2014/main" id="{7EE9EB50-EA2B-C5C2-BCC2-F217B46C9A1E}"/>
                  </a:ext>
                </a:extLst>
              </p:cNvPr>
              <p:cNvSpPr>
                <a:spLocks/>
              </p:cNvSpPr>
              <p:nvPr/>
            </p:nvSpPr>
            <p:spPr bwMode="auto">
              <a:xfrm>
                <a:off x="3216" y="91"/>
                <a:ext cx="435" cy="700"/>
              </a:xfrm>
              <a:custGeom>
                <a:avLst/>
                <a:gdLst>
                  <a:gd name="T0" fmla="*/ 367 w 435"/>
                  <a:gd name="T1" fmla="*/ 401 h 700"/>
                  <a:gd name="T2" fmla="*/ 88 w 435"/>
                  <a:gd name="T3" fmla="*/ 401 h 700"/>
                  <a:gd name="T4" fmla="*/ 363 w 435"/>
                  <a:gd name="T5" fmla="*/ 402 h 700"/>
                  <a:gd name="T6" fmla="*/ 364 w 435"/>
                  <a:gd name="T7" fmla="*/ 402 h 700"/>
                  <a:gd name="T8" fmla="*/ 367 w 435"/>
                  <a:gd name="T9" fmla="*/ 401 h 700"/>
                </a:gdLst>
                <a:ahLst/>
                <a:cxnLst>
                  <a:cxn ang="0">
                    <a:pos x="T0" y="T1"/>
                  </a:cxn>
                  <a:cxn ang="0">
                    <a:pos x="T2" y="T3"/>
                  </a:cxn>
                  <a:cxn ang="0">
                    <a:pos x="T4" y="T5"/>
                  </a:cxn>
                  <a:cxn ang="0">
                    <a:pos x="T6" y="T7"/>
                  </a:cxn>
                  <a:cxn ang="0">
                    <a:pos x="T8" y="T9"/>
                  </a:cxn>
                </a:cxnLst>
                <a:rect l="0" t="0" r="r" b="b"/>
                <a:pathLst>
                  <a:path w="435" h="700">
                    <a:moveTo>
                      <a:pt x="367" y="401"/>
                    </a:moveTo>
                    <a:lnTo>
                      <a:pt x="88" y="401"/>
                    </a:lnTo>
                    <a:lnTo>
                      <a:pt x="363" y="402"/>
                    </a:lnTo>
                    <a:lnTo>
                      <a:pt x="364" y="402"/>
                    </a:lnTo>
                    <a:lnTo>
                      <a:pt x="367" y="4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75">
                <a:extLst>
                  <a:ext uri="{FF2B5EF4-FFF2-40B4-BE49-F238E27FC236}">
                    <a16:creationId xmlns:a16="http://schemas.microsoft.com/office/drawing/2014/main" id="{95F5D0BB-FE81-5C00-B5BD-FCEDAFB658E9}"/>
                  </a:ext>
                </a:extLst>
              </p:cNvPr>
              <p:cNvSpPr>
                <a:spLocks/>
              </p:cNvSpPr>
              <p:nvPr/>
            </p:nvSpPr>
            <p:spPr bwMode="auto">
              <a:xfrm>
                <a:off x="3216" y="91"/>
                <a:ext cx="435" cy="700"/>
              </a:xfrm>
              <a:custGeom>
                <a:avLst/>
                <a:gdLst>
                  <a:gd name="T0" fmla="*/ 393 w 435"/>
                  <a:gd name="T1" fmla="*/ 89 h 700"/>
                  <a:gd name="T2" fmla="*/ 88 w 435"/>
                  <a:gd name="T3" fmla="*/ 89 h 700"/>
                  <a:gd name="T4" fmla="*/ 382 w 435"/>
                  <a:gd name="T5" fmla="*/ 90 h 700"/>
                  <a:gd name="T6" fmla="*/ 388 w 435"/>
                  <a:gd name="T7" fmla="*/ 90 h 700"/>
                  <a:gd name="T8" fmla="*/ 389 w 435"/>
                  <a:gd name="T9" fmla="*/ 90 h 700"/>
                  <a:gd name="T10" fmla="*/ 393 w 435"/>
                  <a:gd name="T11" fmla="*/ 89 h 700"/>
                </a:gdLst>
                <a:ahLst/>
                <a:cxnLst>
                  <a:cxn ang="0">
                    <a:pos x="T0" y="T1"/>
                  </a:cxn>
                  <a:cxn ang="0">
                    <a:pos x="T2" y="T3"/>
                  </a:cxn>
                  <a:cxn ang="0">
                    <a:pos x="T4" y="T5"/>
                  </a:cxn>
                  <a:cxn ang="0">
                    <a:pos x="T6" y="T7"/>
                  </a:cxn>
                  <a:cxn ang="0">
                    <a:pos x="T8" y="T9"/>
                  </a:cxn>
                  <a:cxn ang="0">
                    <a:pos x="T10" y="T11"/>
                  </a:cxn>
                </a:cxnLst>
                <a:rect l="0" t="0" r="r" b="b"/>
                <a:pathLst>
                  <a:path w="435" h="700">
                    <a:moveTo>
                      <a:pt x="393" y="89"/>
                    </a:moveTo>
                    <a:lnTo>
                      <a:pt x="88" y="89"/>
                    </a:lnTo>
                    <a:lnTo>
                      <a:pt x="382" y="90"/>
                    </a:lnTo>
                    <a:lnTo>
                      <a:pt x="388" y="90"/>
                    </a:lnTo>
                    <a:lnTo>
                      <a:pt x="389" y="90"/>
                    </a:lnTo>
                    <a:lnTo>
                      <a:pt x="39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F9493B64-DDED-9EC9-FA60-932157157B48}"/>
                </a:ext>
              </a:extLst>
            </p:cNvPr>
            <p:cNvGrpSpPr>
              <a:grpSpLocks/>
            </p:cNvGrpSpPr>
            <p:nvPr/>
          </p:nvGrpSpPr>
          <p:grpSpPr bwMode="auto">
            <a:xfrm>
              <a:off x="2671" y="91"/>
              <a:ext cx="479" cy="699"/>
              <a:chOff x="2671" y="91"/>
              <a:chExt cx="479" cy="699"/>
            </a:xfrm>
          </p:grpSpPr>
          <p:sp>
            <p:nvSpPr>
              <p:cNvPr id="17" name="Freeform 70">
                <a:extLst>
                  <a:ext uri="{FF2B5EF4-FFF2-40B4-BE49-F238E27FC236}">
                    <a16:creationId xmlns:a16="http://schemas.microsoft.com/office/drawing/2014/main" id="{054029B0-EBE2-BE50-13DC-54324735228B}"/>
                  </a:ext>
                </a:extLst>
              </p:cNvPr>
              <p:cNvSpPr>
                <a:spLocks/>
              </p:cNvSpPr>
              <p:nvPr/>
            </p:nvSpPr>
            <p:spPr bwMode="auto">
              <a:xfrm>
                <a:off x="2671" y="91"/>
                <a:ext cx="479" cy="699"/>
              </a:xfrm>
              <a:custGeom>
                <a:avLst/>
                <a:gdLst>
                  <a:gd name="T0" fmla="*/ 275 w 479"/>
                  <a:gd name="T1" fmla="*/ 0 h 699"/>
                  <a:gd name="T2" fmla="*/ 32 w 479"/>
                  <a:gd name="T3" fmla="*/ 0 h 699"/>
                  <a:gd name="T4" fmla="*/ 21 w 479"/>
                  <a:gd name="T5" fmla="*/ 4 h 699"/>
                  <a:gd name="T6" fmla="*/ 13 w 479"/>
                  <a:gd name="T7" fmla="*/ 12 h 699"/>
                  <a:gd name="T8" fmla="*/ 5 w 479"/>
                  <a:gd name="T9" fmla="*/ 21 h 699"/>
                  <a:gd name="T10" fmla="*/ 0 w 479"/>
                  <a:gd name="T11" fmla="*/ 31 h 699"/>
                  <a:gd name="T12" fmla="*/ 0 w 479"/>
                  <a:gd name="T13" fmla="*/ 654 h 699"/>
                  <a:gd name="T14" fmla="*/ 3 w 479"/>
                  <a:gd name="T15" fmla="*/ 671 h 699"/>
                  <a:gd name="T16" fmla="*/ 13 w 479"/>
                  <a:gd name="T17" fmla="*/ 685 h 699"/>
                  <a:gd name="T18" fmla="*/ 27 w 479"/>
                  <a:gd name="T19" fmla="*/ 695 h 699"/>
                  <a:gd name="T20" fmla="*/ 44 w 479"/>
                  <a:gd name="T21" fmla="*/ 698 h 699"/>
                  <a:gd name="T22" fmla="*/ 44 w 479"/>
                  <a:gd name="T23" fmla="*/ 698 h 699"/>
                  <a:gd name="T24" fmla="*/ 45 w 479"/>
                  <a:gd name="T25" fmla="*/ 698 h 699"/>
                  <a:gd name="T26" fmla="*/ 61 w 479"/>
                  <a:gd name="T27" fmla="*/ 695 h 699"/>
                  <a:gd name="T28" fmla="*/ 75 w 479"/>
                  <a:gd name="T29" fmla="*/ 685 h 699"/>
                  <a:gd name="T30" fmla="*/ 85 w 479"/>
                  <a:gd name="T31" fmla="*/ 671 h 699"/>
                  <a:gd name="T32" fmla="*/ 88 w 479"/>
                  <a:gd name="T33" fmla="*/ 654 h 699"/>
                  <a:gd name="T34" fmla="*/ 88 w 479"/>
                  <a:gd name="T35" fmla="*/ 409 h 699"/>
                  <a:gd name="T36" fmla="*/ 275 w 479"/>
                  <a:gd name="T37" fmla="*/ 409 h 699"/>
                  <a:gd name="T38" fmla="*/ 354 w 479"/>
                  <a:gd name="T39" fmla="*/ 397 h 699"/>
                  <a:gd name="T40" fmla="*/ 416 w 479"/>
                  <a:gd name="T41" fmla="*/ 363 h 699"/>
                  <a:gd name="T42" fmla="*/ 444 w 479"/>
                  <a:gd name="T43" fmla="*/ 326 h 699"/>
                  <a:gd name="T44" fmla="*/ 88 w 479"/>
                  <a:gd name="T45" fmla="*/ 326 h 699"/>
                  <a:gd name="T46" fmla="*/ 88 w 479"/>
                  <a:gd name="T47" fmla="*/ 83 h 699"/>
                  <a:gd name="T48" fmla="*/ 444 w 479"/>
                  <a:gd name="T49" fmla="*/ 83 h 699"/>
                  <a:gd name="T50" fmla="*/ 416 w 479"/>
                  <a:gd name="T51" fmla="*/ 46 h 699"/>
                  <a:gd name="T52" fmla="*/ 354 w 479"/>
                  <a:gd name="T53" fmla="*/ 11 h 699"/>
                  <a:gd name="T54" fmla="*/ 275 w 479"/>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9" h="699">
                    <a:moveTo>
                      <a:pt x="275" y="0"/>
                    </a:moveTo>
                    <a:lnTo>
                      <a:pt x="32" y="0"/>
                    </a:lnTo>
                    <a:lnTo>
                      <a:pt x="21" y="4"/>
                    </a:lnTo>
                    <a:lnTo>
                      <a:pt x="13" y="12"/>
                    </a:lnTo>
                    <a:lnTo>
                      <a:pt x="5" y="21"/>
                    </a:lnTo>
                    <a:lnTo>
                      <a:pt x="0" y="31"/>
                    </a:lnTo>
                    <a:lnTo>
                      <a:pt x="0" y="654"/>
                    </a:lnTo>
                    <a:lnTo>
                      <a:pt x="3" y="671"/>
                    </a:lnTo>
                    <a:lnTo>
                      <a:pt x="13" y="685"/>
                    </a:lnTo>
                    <a:lnTo>
                      <a:pt x="27" y="695"/>
                    </a:lnTo>
                    <a:lnTo>
                      <a:pt x="44" y="698"/>
                    </a:lnTo>
                    <a:lnTo>
                      <a:pt x="44" y="698"/>
                    </a:lnTo>
                    <a:lnTo>
                      <a:pt x="45" y="698"/>
                    </a:lnTo>
                    <a:lnTo>
                      <a:pt x="61" y="695"/>
                    </a:lnTo>
                    <a:lnTo>
                      <a:pt x="75" y="685"/>
                    </a:lnTo>
                    <a:lnTo>
                      <a:pt x="85" y="671"/>
                    </a:lnTo>
                    <a:lnTo>
                      <a:pt x="88" y="654"/>
                    </a:lnTo>
                    <a:lnTo>
                      <a:pt x="88" y="409"/>
                    </a:lnTo>
                    <a:lnTo>
                      <a:pt x="275" y="409"/>
                    </a:lnTo>
                    <a:lnTo>
                      <a:pt x="354" y="397"/>
                    </a:lnTo>
                    <a:lnTo>
                      <a:pt x="416" y="363"/>
                    </a:lnTo>
                    <a:lnTo>
                      <a:pt x="444" y="326"/>
                    </a:lnTo>
                    <a:lnTo>
                      <a:pt x="88" y="326"/>
                    </a:lnTo>
                    <a:lnTo>
                      <a:pt x="88" y="83"/>
                    </a:lnTo>
                    <a:lnTo>
                      <a:pt x="444" y="83"/>
                    </a:lnTo>
                    <a:lnTo>
                      <a:pt x="416" y="46"/>
                    </a:lnTo>
                    <a:lnTo>
                      <a:pt x="354" y="11"/>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71">
                <a:extLst>
                  <a:ext uri="{FF2B5EF4-FFF2-40B4-BE49-F238E27FC236}">
                    <a16:creationId xmlns:a16="http://schemas.microsoft.com/office/drawing/2014/main" id="{8D973294-A99D-2672-40BE-7379B14D5C68}"/>
                  </a:ext>
                </a:extLst>
              </p:cNvPr>
              <p:cNvSpPr>
                <a:spLocks/>
              </p:cNvSpPr>
              <p:nvPr/>
            </p:nvSpPr>
            <p:spPr bwMode="auto">
              <a:xfrm>
                <a:off x="2671" y="91"/>
                <a:ext cx="479" cy="699"/>
              </a:xfrm>
              <a:custGeom>
                <a:avLst/>
                <a:gdLst>
                  <a:gd name="T0" fmla="*/ 45 w 479"/>
                  <a:gd name="T1" fmla="*/ 698 h 699"/>
                  <a:gd name="T2" fmla="*/ 44 w 479"/>
                  <a:gd name="T3" fmla="*/ 698 h 699"/>
                  <a:gd name="T4" fmla="*/ 44 w 479"/>
                  <a:gd name="T5" fmla="*/ 698 h 699"/>
                  <a:gd name="T6" fmla="*/ 45 w 479"/>
                  <a:gd name="T7" fmla="*/ 698 h 699"/>
                </a:gdLst>
                <a:ahLst/>
                <a:cxnLst>
                  <a:cxn ang="0">
                    <a:pos x="T0" y="T1"/>
                  </a:cxn>
                  <a:cxn ang="0">
                    <a:pos x="T2" y="T3"/>
                  </a:cxn>
                  <a:cxn ang="0">
                    <a:pos x="T4" y="T5"/>
                  </a:cxn>
                  <a:cxn ang="0">
                    <a:pos x="T6" y="T7"/>
                  </a:cxn>
                </a:cxnLst>
                <a:rect l="0" t="0" r="r" b="b"/>
                <a:pathLst>
                  <a:path w="479" h="699">
                    <a:moveTo>
                      <a:pt x="45" y="698"/>
                    </a:moveTo>
                    <a:lnTo>
                      <a:pt x="44" y="698"/>
                    </a:lnTo>
                    <a:lnTo>
                      <a:pt x="44" y="698"/>
                    </a:lnTo>
                    <a:lnTo>
                      <a:pt x="45"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72">
                <a:extLst>
                  <a:ext uri="{FF2B5EF4-FFF2-40B4-BE49-F238E27FC236}">
                    <a16:creationId xmlns:a16="http://schemas.microsoft.com/office/drawing/2014/main" id="{D25F90A8-4482-AEFE-5680-4E92C85E7024}"/>
                  </a:ext>
                </a:extLst>
              </p:cNvPr>
              <p:cNvSpPr>
                <a:spLocks/>
              </p:cNvSpPr>
              <p:nvPr/>
            </p:nvSpPr>
            <p:spPr bwMode="auto">
              <a:xfrm>
                <a:off x="2671" y="91"/>
                <a:ext cx="479" cy="699"/>
              </a:xfrm>
              <a:custGeom>
                <a:avLst/>
                <a:gdLst>
                  <a:gd name="T0" fmla="*/ 444 w 479"/>
                  <a:gd name="T1" fmla="*/ 83 h 699"/>
                  <a:gd name="T2" fmla="*/ 281 w 479"/>
                  <a:gd name="T3" fmla="*/ 83 h 699"/>
                  <a:gd name="T4" fmla="*/ 328 w 479"/>
                  <a:gd name="T5" fmla="*/ 89 h 699"/>
                  <a:gd name="T6" fmla="*/ 362 w 479"/>
                  <a:gd name="T7" fmla="*/ 109 h 699"/>
                  <a:gd name="T8" fmla="*/ 384 w 479"/>
                  <a:gd name="T9" fmla="*/ 140 h 699"/>
                  <a:gd name="T10" fmla="*/ 395 w 479"/>
                  <a:gd name="T11" fmla="*/ 183 h 699"/>
                  <a:gd name="T12" fmla="*/ 396 w 479"/>
                  <a:gd name="T13" fmla="*/ 190 h 699"/>
                  <a:gd name="T14" fmla="*/ 396 w 479"/>
                  <a:gd name="T15" fmla="*/ 214 h 699"/>
                  <a:gd name="T16" fmla="*/ 396 w 479"/>
                  <a:gd name="T17" fmla="*/ 219 h 699"/>
                  <a:gd name="T18" fmla="*/ 395 w 479"/>
                  <a:gd name="T19" fmla="*/ 225 h 699"/>
                  <a:gd name="T20" fmla="*/ 384 w 479"/>
                  <a:gd name="T21" fmla="*/ 268 h 699"/>
                  <a:gd name="T22" fmla="*/ 362 w 479"/>
                  <a:gd name="T23" fmla="*/ 300 h 699"/>
                  <a:gd name="T24" fmla="*/ 328 w 479"/>
                  <a:gd name="T25" fmla="*/ 319 h 699"/>
                  <a:gd name="T26" fmla="*/ 281 w 479"/>
                  <a:gd name="T27" fmla="*/ 326 h 699"/>
                  <a:gd name="T28" fmla="*/ 444 w 479"/>
                  <a:gd name="T29" fmla="*/ 326 h 699"/>
                  <a:gd name="T30" fmla="*/ 457 w 479"/>
                  <a:gd name="T31" fmla="*/ 308 h 699"/>
                  <a:gd name="T32" fmla="*/ 477 w 479"/>
                  <a:gd name="T33" fmla="*/ 236 h 699"/>
                  <a:gd name="T34" fmla="*/ 477 w 479"/>
                  <a:gd name="T35" fmla="*/ 236 h 699"/>
                  <a:gd name="T36" fmla="*/ 477 w 479"/>
                  <a:gd name="T37" fmla="*/ 233 h 699"/>
                  <a:gd name="T38" fmla="*/ 478 w 479"/>
                  <a:gd name="T39" fmla="*/ 232 h 699"/>
                  <a:gd name="T40" fmla="*/ 478 w 479"/>
                  <a:gd name="T41" fmla="*/ 230 h 699"/>
                  <a:gd name="T42" fmla="*/ 478 w 479"/>
                  <a:gd name="T43" fmla="*/ 223 h 699"/>
                  <a:gd name="T44" fmla="*/ 478 w 479"/>
                  <a:gd name="T45" fmla="*/ 183 h 699"/>
                  <a:gd name="T46" fmla="*/ 478 w 479"/>
                  <a:gd name="T47" fmla="*/ 176 h 699"/>
                  <a:gd name="T48" fmla="*/ 477 w 479"/>
                  <a:gd name="T49" fmla="*/ 175 h 699"/>
                  <a:gd name="T50" fmla="*/ 477 w 479"/>
                  <a:gd name="T51" fmla="*/ 173 h 699"/>
                  <a:gd name="T52" fmla="*/ 477 w 479"/>
                  <a:gd name="T53" fmla="*/ 173 h 699"/>
                  <a:gd name="T54" fmla="*/ 457 w 479"/>
                  <a:gd name="T55" fmla="*/ 100 h 699"/>
                  <a:gd name="T56" fmla="*/ 444 w 479"/>
                  <a:gd name="T57" fmla="*/ 8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 h="699">
                    <a:moveTo>
                      <a:pt x="444" y="83"/>
                    </a:moveTo>
                    <a:lnTo>
                      <a:pt x="281" y="83"/>
                    </a:lnTo>
                    <a:lnTo>
                      <a:pt x="328" y="89"/>
                    </a:lnTo>
                    <a:lnTo>
                      <a:pt x="362" y="109"/>
                    </a:lnTo>
                    <a:lnTo>
                      <a:pt x="384" y="140"/>
                    </a:lnTo>
                    <a:lnTo>
                      <a:pt x="395" y="183"/>
                    </a:lnTo>
                    <a:lnTo>
                      <a:pt x="396" y="190"/>
                    </a:lnTo>
                    <a:lnTo>
                      <a:pt x="396" y="214"/>
                    </a:lnTo>
                    <a:lnTo>
                      <a:pt x="396" y="219"/>
                    </a:lnTo>
                    <a:lnTo>
                      <a:pt x="395" y="225"/>
                    </a:lnTo>
                    <a:lnTo>
                      <a:pt x="384" y="268"/>
                    </a:lnTo>
                    <a:lnTo>
                      <a:pt x="362" y="300"/>
                    </a:lnTo>
                    <a:lnTo>
                      <a:pt x="328" y="319"/>
                    </a:lnTo>
                    <a:lnTo>
                      <a:pt x="281" y="326"/>
                    </a:lnTo>
                    <a:lnTo>
                      <a:pt x="444" y="326"/>
                    </a:lnTo>
                    <a:lnTo>
                      <a:pt x="457" y="308"/>
                    </a:lnTo>
                    <a:lnTo>
                      <a:pt x="477" y="236"/>
                    </a:lnTo>
                    <a:lnTo>
                      <a:pt x="477" y="236"/>
                    </a:lnTo>
                    <a:lnTo>
                      <a:pt x="477" y="233"/>
                    </a:lnTo>
                    <a:lnTo>
                      <a:pt x="478" y="232"/>
                    </a:lnTo>
                    <a:lnTo>
                      <a:pt x="478" y="230"/>
                    </a:lnTo>
                    <a:lnTo>
                      <a:pt x="478" y="223"/>
                    </a:lnTo>
                    <a:lnTo>
                      <a:pt x="478" y="183"/>
                    </a:lnTo>
                    <a:lnTo>
                      <a:pt x="478" y="176"/>
                    </a:lnTo>
                    <a:lnTo>
                      <a:pt x="477" y="175"/>
                    </a:lnTo>
                    <a:lnTo>
                      <a:pt x="477" y="173"/>
                    </a:lnTo>
                    <a:lnTo>
                      <a:pt x="477" y="173"/>
                    </a:lnTo>
                    <a:lnTo>
                      <a:pt x="457" y="100"/>
                    </a:lnTo>
                    <a:lnTo>
                      <a:pt x="44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854AD878-E805-C114-C29B-26FD1F83C554}"/>
                </a:ext>
              </a:extLst>
            </p:cNvPr>
            <p:cNvGrpSpPr>
              <a:grpSpLocks/>
            </p:cNvGrpSpPr>
            <p:nvPr/>
          </p:nvGrpSpPr>
          <p:grpSpPr bwMode="auto">
            <a:xfrm>
              <a:off x="3717" y="91"/>
              <a:ext cx="479" cy="699"/>
              <a:chOff x="3717" y="91"/>
              <a:chExt cx="479" cy="699"/>
            </a:xfrm>
          </p:grpSpPr>
          <p:sp>
            <p:nvSpPr>
              <p:cNvPr id="14" name="Freeform 67">
                <a:extLst>
                  <a:ext uri="{FF2B5EF4-FFF2-40B4-BE49-F238E27FC236}">
                    <a16:creationId xmlns:a16="http://schemas.microsoft.com/office/drawing/2014/main" id="{E0172051-ACAE-BE79-2483-286AB3CECB24}"/>
                  </a:ext>
                </a:extLst>
              </p:cNvPr>
              <p:cNvSpPr>
                <a:spLocks/>
              </p:cNvSpPr>
              <p:nvPr/>
            </p:nvSpPr>
            <p:spPr bwMode="auto">
              <a:xfrm>
                <a:off x="3717" y="91"/>
                <a:ext cx="479" cy="699"/>
              </a:xfrm>
              <a:custGeom>
                <a:avLst/>
                <a:gdLst>
                  <a:gd name="T0" fmla="*/ 274 w 479"/>
                  <a:gd name="T1" fmla="*/ 0 h 699"/>
                  <a:gd name="T2" fmla="*/ 32 w 479"/>
                  <a:gd name="T3" fmla="*/ 0 h 699"/>
                  <a:gd name="T4" fmla="*/ 21 w 479"/>
                  <a:gd name="T5" fmla="*/ 4 h 699"/>
                  <a:gd name="T6" fmla="*/ 13 w 479"/>
                  <a:gd name="T7" fmla="*/ 12 h 699"/>
                  <a:gd name="T8" fmla="*/ 5 w 479"/>
                  <a:gd name="T9" fmla="*/ 21 h 699"/>
                  <a:gd name="T10" fmla="*/ 0 w 479"/>
                  <a:gd name="T11" fmla="*/ 31 h 699"/>
                  <a:gd name="T12" fmla="*/ 0 w 479"/>
                  <a:gd name="T13" fmla="*/ 654 h 699"/>
                  <a:gd name="T14" fmla="*/ 3 w 479"/>
                  <a:gd name="T15" fmla="*/ 671 h 699"/>
                  <a:gd name="T16" fmla="*/ 13 w 479"/>
                  <a:gd name="T17" fmla="*/ 685 h 699"/>
                  <a:gd name="T18" fmla="*/ 27 w 479"/>
                  <a:gd name="T19" fmla="*/ 695 h 699"/>
                  <a:gd name="T20" fmla="*/ 44 w 479"/>
                  <a:gd name="T21" fmla="*/ 698 h 699"/>
                  <a:gd name="T22" fmla="*/ 44 w 479"/>
                  <a:gd name="T23" fmla="*/ 698 h 699"/>
                  <a:gd name="T24" fmla="*/ 45 w 479"/>
                  <a:gd name="T25" fmla="*/ 698 h 699"/>
                  <a:gd name="T26" fmla="*/ 61 w 479"/>
                  <a:gd name="T27" fmla="*/ 695 h 699"/>
                  <a:gd name="T28" fmla="*/ 75 w 479"/>
                  <a:gd name="T29" fmla="*/ 685 h 699"/>
                  <a:gd name="T30" fmla="*/ 85 w 479"/>
                  <a:gd name="T31" fmla="*/ 671 h 699"/>
                  <a:gd name="T32" fmla="*/ 88 w 479"/>
                  <a:gd name="T33" fmla="*/ 654 h 699"/>
                  <a:gd name="T34" fmla="*/ 88 w 479"/>
                  <a:gd name="T35" fmla="*/ 409 h 699"/>
                  <a:gd name="T36" fmla="*/ 274 w 479"/>
                  <a:gd name="T37" fmla="*/ 409 h 699"/>
                  <a:gd name="T38" fmla="*/ 354 w 479"/>
                  <a:gd name="T39" fmla="*/ 397 h 699"/>
                  <a:gd name="T40" fmla="*/ 416 w 479"/>
                  <a:gd name="T41" fmla="*/ 363 h 699"/>
                  <a:gd name="T42" fmla="*/ 444 w 479"/>
                  <a:gd name="T43" fmla="*/ 326 h 699"/>
                  <a:gd name="T44" fmla="*/ 88 w 479"/>
                  <a:gd name="T45" fmla="*/ 326 h 699"/>
                  <a:gd name="T46" fmla="*/ 88 w 479"/>
                  <a:gd name="T47" fmla="*/ 83 h 699"/>
                  <a:gd name="T48" fmla="*/ 444 w 479"/>
                  <a:gd name="T49" fmla="*/ 83 h 699"/>
                  <a:gd name="T50" fmla="*/ 416 w 479"/>
                  <a:gd name="T51" fmla="*/ 46 h 699"/>
                  <a:gd name="T52" fmla="*/ 354 w 479"/>
                  <a:gd name="T53" fmla="*/ 11 h 699"/>
                  <a:gd name="T54" fmla="*/ 274 w 479"/>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9" h="699">
                    <a:moveTo>
                      <a:pt x="274" y="0"/>
                    </a:moveTo>
                    <a:lnTo>
                      <a:pt x="32" y="0"/>
                    </a:lnTo>
                    <a:lnTo>
                      <a:pt x="21" y="4"/>
                    </a:lnTo>
                    <a:lnTo>
                      <a:pt x="13" y="12"/>
                    </a:lnTo>
                    <a:lnTo>
                      <a:pt x="5" y="21"/>
                    </a:lnTo>
                    <a:lnTo>
                      <a:pt x="0" y="31"/>
                    </a:lnTo>
                    <a:lnTo>
                      <a:pt x="0" y="654"/>
                    </a:lnTo>
                    <a:lnTo>
                      <a:pt x="3" y="671"/>
                    </a:lnTo>
                    <a:lnTo>
                      <a:pt x="13" y="685"/>
                    </a:lnTo>
                    <a:lnTo>
                      <a:pt x="27" y="695"/>
                    </a:lnTo>
                    <a:lnTo>
                      <a:pt x="44" y="698"/>
                    </a:lnTo>
                    <a:lnTo>
                      <a:pt x="44" y="698"/>
                    </a:lnTo>
                    <a:lnTo>
                      <a:pt x="45" y="698"/>
                    </a:lnTo>
                    <a:lnTo>
                      <a:pt x="61" y="695"/>
                    </a:lnTo>
                    <a:lnTo>
                      <a:pt x="75" y="685"/>
                    </a:lnTo>
                    <a:lnTo>
                      <a:pt x="85" y="671"/>
                    </a:lnTo>
                    <a:lnTo>
                      <a:pt x="88" y="654"/>
                    </a:lnTo>
                    <a:lnTo>
                      <a:pt x="88" y="409"/>
                    </a:lnTo>
                    <a:lnTo>
                      <a:pt x="274" y="409"/>
                    </a:lnTo>
                    <a:lnTo>
                      <a:pt x="354" y="397"/>
                    </a:lnTo>
                    <a:lnTo>
                      <a:pt x="416" y="363"/>
                    </a:lnTo>
                    <a:lnTo>
                      <a:pt x="444" y="326"/>
                    </a:lnTo>
                    <a:lnTo>
                      <a:pt x="88" y="326"/>
                    </a:lnTo>
                    <a:lnTo>
                      <a:pt x="88" y="83"/>
                    </a:lnTo>
                    <a:lnTo>
                      <a:pt x="444" y="83"/>
                    </a:lnTo>
                    <a:lnTo>
                      <a:pt x="416" y="46"/>
                    </a:lnTo>
                    <a:lnTo>
                      <a:pt x="354" y="11"/>
                    </a:lnTo>
                    <a:lnTo>
                      <a:pt x="2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8">
                <a:extLst>
                  <a:ext uri="{FF2B5EF4-FFF2-40B4-BE49-F238E27FC236}">
                    <a16:creationId xmlns:a16="http://schemas.microsoft.com/office/drawing/2014/main" id="{076E63D4-EF9C-10E3-DF23-A13F4A0793D1}"/>
                  </a:ext>
                </a:extLst>
              </p:cNvPr>
              <p:cNvSpPr>
                <a:spLocks/>
              </p:cNvSpPr>
              <p:nvPr/>
            </p:nvSpPr>
            <p:spPr bwMode="auto">
              <a:xfrm>
                <a:off x="3717" y="91"/>
                <a:ext cx="479" cy="699"/>
              </a:xfrm>
              <a:custGeom>
                <a:avLst/>
                <a:gdLst>
                  <a:gd name="T0" fmla="*/ 45 w 479"/>
                  <a:gd name="T1" fmla="*/ 698 h 699"/>
                  <a:gd name="T2" fmla="*/ 44 w 479"/>
                  <a:gd name="T3" fmla="*/ 698 h 699"/>
                  <a:gd name="T4" fmla="*/ 44 w 479"/>
                  <a:gd name="T5" fmla="*/ 698 h 699"/>
                  <a:gd name="T6" fmla="*/ 45 w 479"/>
                  <a:gd name="T7" fmla="*/ 698 h 699"/>
                </a:gdLst>
                <a:ahLst/>
                <a:cxnLst>
                  <a:cxn ang="0">
                    <a:pos x="T0" y="T1"/>
                  </a:cxn>
                  <a:cxn ang="0">
                    <a:pos x="T2" y="T3"/>
                  </a:cxn>
                  <a:cxn ang="0">
                    <a:pos x="T4" y="T5"/>
                  </a:cxn>
                  <a:cxn ang="0">
                    <a:pos x="T6" y="T7"/>
                  </a:cxn>
                </a:cxnLst>
                <a:rect l="0" t="0" r="r" b="b"/>
                <a:pathLst>
                  <a:path w="479" h="699">
                    <a:moveTo>
                      <a:pt x="45" y="698"/>
                    </a:moveTo>
                    <a:lnTo>
                      <a:pt x="44" y="698"/>
                    </a:lnTo>
                    <a:lnTo>
                      <a:pt x="44" y="698"/>
                    </a:lnTo>
                    <a:lnTo>
                      <a:pt x="45"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9">
                <a:extLst>
                  <a:ext uri="{FF2B5EF4-FFF2-40B4-BE49-F238E27FC236}">
                    <a16:creationId xmlns:a16="http://schemas.microsoft.com/office/drawing/2014/main" id="{FD8E7A05-C014-B96B-9E4D-4995004D9E3B}"/>
                  </a:ext>
                </a:extLst>
              </p:cNvPr>
              <p:cNvSpPr>
                <a:spLocks/>
              </p:cNvSpPr>
              <p:nvPr/>
            </p:nvSpPr>
            <p:spPr bwMode="auto">
              <a:xfrm>
                <a:off x="3717" y="91"/>
                <a:ext cx="479" cy="699"/>
              </a:xfrm>
              <a:custGeom>
                <a:avLst/>
                <a:gdLst>
                  <a:gd name="T0" fmla="*/ 444 w 479"/>
                  <a:gd name="T1" fmla="*/ 83 h 699"/>
                  <a:gd name="T2" fmla="*/ 281 w 479"/>
                  <a:gd name="T3" fmla="*/ 83 h 699"/>
                  <a:gd name="T4" fmla="*/ 328 w 479"/>
                  <a:gd name="T5" fmla="*/ 89 h 699"/>
                  <a:gd name="T6" fmla="*/ 362 w 479"/>
                  <a:gd name="T7" fmla="*/ 109 h 699"/>
                  <a:gd name="T8" fmla="*/ 384 w 479"/>
                  <a:gd name="T9" fmla="*/ 140 h 699"/>
                  <a:gd name="T10" fmla="*/ 395 w 479"/>
                  <a:gd name="T11" fmla="*/ 183 h 699"/>
                  <a:gd name="T12" fmla="*/ 396 w 479"/>
                  <a:gd name="T13" fmla="*/ 190 h 699"/>
                  <a:gd name="T14" fmla="*/ 396 w 479"/>
                  <a:gd name="T15" fmla="*/ 214 h 699"/>
                  <a:gd name="T16" fmla="*/ 396 w 479"/>
                  <a:gd name="T17" fmla="*/ 219 h 699"/>
                  <a:gd name="T18" fmla="*/ 395 w 479"/>
                  <a:gd name="T19" fmla="*/ 225 h 699"/>
                  <a:gd name="T20" fmla="*/ 384 w 479"/>
                  <a:gd name="T21" fmla="*/ 268 h 699"/>
                  <a:gd name="T22" fmla="*/ 362 w 479"/>
                  <a:gd name="T23" fmla="*/ 300 h 699"/>
                  <a:gd name="T24" fmla="*/ 328 w 479"/>
                  <a:gd name="T25" fmla="*/ 319 h 699"/>
                  <a:gd name="T26" fmla="*/ 281 w 479"/>
                  <a:gd name="T27" fmla="*/ 326 h 699"/>
                  <a:gd name="T28" fmla="*/ 444 w 479"/>
                  <a:gd name="T29" fmla="*/ 326 h 699"/>
                  <a:gd name="T30" fmla="*/ 457 w 479"/>
                  <a:gd name="T31" fmla="*/ 308 h 699"/>
                  <a:gd name="T32" fmla="*/ 477 w 479"/>
                  <a:gd name="T33" fmla="*/ 236 h 699"/>
                  <a:gd name="T34" fmla="*/ 477 w 479"/>
                  <a:gd name="T35" fmla="*/ 236 h 699"/>
                  <a:gd name="T36" fmla="*/ 477 w 479"/>
                  <a:gd name="T37" fmla="*/ 233 h 699"/>
                  <a:gd name="T38" fmla="*/ 478 w 479"/>
                  <a:gd name="T39" fmla="*/ 232 h 699"/>
                  <a:gd name="T40" fmla="*/ 478 w 479"/>
                  <a:gd name="T41" fmla="*/ 230 h 699"/>
                  <a:gd name="T42" fmla="*/ 478 w 479"/>
                  <a:gd name="T43" fmla="*/ 223 h 699"/>
                  <a:gd name="T44" fmla="*/ 478 w 479"/>
                  <a:gd name="T45" fmla="*/ 183 h 699"/>
                  <a:gd name="T46" fmla="*/ 478 w 479"/>
                  <a:gd name="T47" fmla="*/ 176 h 699"/>
                  <a:gd name="T48" fmla="*/ 477 w 479"/>
                  <a:gd name="T49" fmla="*/ 175 h 699"/>
                  <a:gd name="T50" fmla="*/ 477 w 479"/>
                  <a:gd name="T51" fmla="*/ 173 h 699"/>
                  <a:gd name="T52" fmla="*/ 477 w 479"/>
                  <a:gd name="T53" fmla="*/ 173 h 699"/>
                  <a:gd name="T54" fmla="*/ 457 w 479"/>
                  <a:gd name="T55" fmla="*/ 100 h 699"/>
                  <a:gd name="T56" fmla="*/ 444 w 479"/>
                  <a:gd name="T57" fmla="*/ 8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 h="699">
                    <a:moveTo>
                      <a:pt x="444" y="83"/>
                    </a:moveTo>
                    <a:lnTo>
                      <a:pt x="281" y="83"/>
                    </a:lnTo>
                    <a:lnTo>
                      <a:pt x="328" y="89"/>
                    </a:lnTo>
                    <a:lnTo>
                      <a:pt x="362" y="109"/>
                    </a:lnTo>
                    <a:lnTo>
                      <a:pt x="384" y="140"/>
                    </a:lnTo>
                    <a:lnTo>
                      <a:pt x="395" y="183"/>
                    </a:lnTo>
                    <a:lnTo>
                      <a:pt x="396" y="190"/>
                    </a:lnTo>
                    <a:lnTo>
                      <a:pt x="396" y="214"/>
                    </a:lnTo>
                    <a:lnTo>
                      <a:pt x="396" y="219"/>
                    </a:lnTo>
                    <a:lnTo>
                      <a:pt x="395" y="225"/>
                    </a:lnTo>
                    <a:lnTo>
                      <a:pt x="384" y="268"/>
                    </a:lnTo>
                    <a:lnTo>
                      <a:pt x="362" y="300"/>
                    </a:lnTo>
                    <a:lnTo>
                      <a:pt x="328" y="319"/>
                    </a:lnTo>
                    <a:lnTo>
                      <a:pt x="281" y="326"/>
                    </a:lnTo>
                    <a:lnTo>
                      <a:pt x="444" y="326"/>
                    </a:lnTo>
                    <a:lnTo>
                      <a:pt x="457" y="308"/>
                    </a:lnTo>
                    <a:lnTo>
                      <a:pt x="477" y="236"/>
                    </a:lnTo>
                    <a:lnTo>
                      <a:pt x="477" y="236"/>
                    </a:lnTo>
                    <a:lnTo>
                      <a:pt x="477" y="233"/>
                    </a:lnTo>
                    <a:lnTo>
                      <a:pt x="478" y="232"/>
                    </a:lnTo>
                    <a:lnTo>
                      <a:pt x="478" y="230"/>
                    </a:lnTo>
                    <a:lnTo>
                      <a:pt x="478" y="223"/>
                    </a:lnTo>
                    <a:lnTo>
                      <a:pt x="478" y="183"/>
                    </a:lnTo>
                    <a:lnTo>
                      <a:pt x="478" y="176"/>
                    </a:lnTo>
                    <a:lnTo>
                      <a:pt x="477" y="175"/>
                    </a:lnTo>
                    <a:lnTo>
                      <a:pt x="477" y="173"/>
                    </a:lnTo>
                    <a:lnTo>
                      <a:pt x="477" y="173"/>
                    </a:lnTo>
                    <a:lnTo>
                      <a:pt x="457" y="100"/>
                    </a:lnTo>
                    <a:lnTo>
                      <a:pt x="44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 name="TextBox 3">
            <a:extLst>
              <a:ext uri="{FF2B5EF4-FFF2-40B4-BE49-F238E27FC236}">
                <a16:creationId xmlns:a16="http://schemas.microsoft.com/office/drawing/2014/main" id="{88269112-C808-8B7D-2E5B-2BE91E8B2AB7}"/>
              </a:ext>
            </a:extLst>
          </p:cNvPr>
          <p:cNvSpPr txBox="1"/>
          <p:nvPr/>
        </p:nvSpPr>
        <p:spPr>
          <a:xfrm>
            <a:off x="8035934" y="6402773"/>
            <a:ext cx="3271650" cy="261610"/>
          </a:xfrm>
          <a:prstGeom prst="rect">
            <a:avLst/>
          </a:prstGeom>
          <a:noFill/>
        </p:spPr>
        <p:txBody>
          <a:bodyPr wrap="square" rtlCol="0">
            <a:spAutoFit/>
          </a:bodyPr>
          <a:lstStyle/>
          <a:p>
            <a:r>
              <a:rPr lang="en-US" sz="1100" dirty="0">
                <a:solidFill>
                  <a:schemeClr val="bg1"/>
                </a:solidFill>
              </a:rPr>
              <a:t>Source: Luetkemeyer, et al. CROI 2024 #125</a:t>
            </a:r>
          </a:p>
        </p:txBody>
      </p:sp>
      <p:sp>
        <p:nvSpPr>
          <p:cNvPr id="3" name="Slide Number Placeholder 3">
            <a:extLst>
              <a:ext uri="{FF2B5EF4-FFF2-40B4-BE49-F238E27FC236}">
                <a16:creationId xmlns:a16="http://schemas.microsoft.com/office/drawing/2014/main" id="{19D40BEC-5FC5-FEB2-B627-6D6E8C2AB5FB}"/>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24</a:t>
            </a:fld>
            <a:endParaRPr lang="en-US" dirty="0"/>
          </a:p>
        </p:txBody>
      </p:sp>
    </p:spTree>
    <p:extLst>
      <p:ext uri="{BB962C8B-B14F-4D97-AF65-F5344CB8AC3E}">
        <p14:creationId xmlns:p14="http://schemas.microsoft.com/office/powerpoint/2010/main" val="183427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852EC105-B564-8530-8C6A-459A7ED1C609}"/>
              </a:ext>
            </a:extLst>
          </p:cNvPr>
          <p:cNvSpPr>
            <a:spLocks noGrp="1"/>
          </p:cNvSpPr>
          <p:nvPr>
            <p:ph type="title"/>
          </p:nvPr>
        </p:nvSpPr>
        <p:spPr>
          <a:xfrm>
            <a:off x="504825" y="209291"/>
            <a:ext cx="8324850" cy="577850"/>
          </a:xfrm>
        </p:spPr>
        <p:txBody>
          <a:bodyPr anchor="t" anchorCtr="0"/>
          <a:lstStyle/>
          <a:p>
            <a:r>
              <a:rPr lang="en-US" sz="3600" dirty="0"/>
              <a:t>Sexual behavior during OLE</a:t>
            </a:r>
          </a:p>
        </p:txBody>
      </p:sp>
      <p:graphicFrame>
        <p:nvGraphicFramePr>
          <p:cNvPr id="5" name="Table 4" descr="A chart of sexual behavior during OLE">
            <a:extLst>
              <a:ext uri="{FF2B5EF4-FFF2-40B4-BE49-F238E27FC236}">
                <a16:creationId xmlns:a16="http://schemas.microsoft.com/office/drawing/2014/main" id="{010F30D3-E774-8110-38FC-FB97D9CD2BF0}"/>
              </a:ext>
            </a:extLst>
          </p:cNvPr>
          <p:cNvGraphicFramePr>
            <a:graphicFrameLocks noGrp="1"/>
          </p:cNvGraphicFramePr>
          <p:nvPr>
            <p:extLst>
              <p:ext uri="{D42A27DB-BD31-4B8C-83A1-F6EECF244321}">
                <p14:modId xmlns:p14="http://schemas.microsoft.com/office/powerpoint/2010/main" val="2128752415"/>
              </p:ext>
            </p:extLst>
          </p:nvPr>
        </p:nvGraphicFramePr>
        <p:xfrm>
          <a:off x="299094" y="1079828"/>
          <a:ext cx="11593809" cy="3741039"/>
        </p:xfrm>
        <a:graphic>
          <a:graphicData uri="http://schemas.openxmlformats.org/drawingml/2006/table">
            <a:tbl>
              <a:tblPr firstRow="1"/>
              <a:tblGrid>
                <a:gridCol w="3372360">
                  <a:extLst>
                    <a:ext uri="{9D8B030D-6E8A-4147-A177-3AD203B41FA5}">
                      <a16:colId xmlns:a16="http://schemas.microsoft.com/office/drawing/2014/main" val="2798479367"/>
                    </a:ext>
                  </a:extLst>
                </a:gridCol>
                <a:gridCol w="1990257">
                  <a:extLst>
                    <a:ext uri="{9D8B030D-6E8A-4147-A177-3AD203B41FA5}">
                      <a16:colId xmlns:a16="http://schemas.microsoft.com/office/drawing/2014/main" val="4274593324"/>
                    </a:ext>
                  </a:extLst>
                </a:gridCol>
                <a:gridCol w="2012865">
                  <a:extLst>
                    <a:ext uri="{9D8B030D-6E8A-4147-A177-3AD203B41FA5}">
                      <a16:colId xmlns:a16="http://schemas.microsoft.com/office/drawing/2014/main" val="3561576830"/>
                    </a:ext>
                  </a:extLst>
                </a:gridCol>
                <a:gridCol w="1884593">
                  <a:extLst>
                    <a:ext uri="{9D8B030D-6E8A-4147-A177-3AD203B41FA5}">
                      <a16:colId xmlns:a16="http://schemas.microsoft.com/office/drawing/2014/main" val="3344768254"/>
                    </a:ext>
                  </a:extLst>
                </a:gridCol>
                <a:gridCol w="2333734">
                  <a:extLst>
                    <a:ext uri="{9D8B030D-6E8A-4147-A177-3AD203B41FA5}">
                      <a16:colId xmlns:a16="http://schemas.microsoft.com/office/drawing/2014/main" val="790125758"/>
                    </a:ext>
                  </a:extLst>
                </a:gridCol>
              </a:tblGrid>
              <a:tr h="92385">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lnL w="952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gridSpan="2">
                  <a:txBody>
                    <a:bodyPr/>
                    <a:lstStyle/>
                    <a:p>
                      <a:pPr marL="0" marR="0" algn="ctr">
                        <a:lnSpc>
                          <a:spcPct val="107000"/>
                        </a:lnSpc>
                        <a:spcBef>
                          <a:spcPts val="300"/>
                        </a:spcBef>
                        <a:spcAft>
                          <a:spcPts val="3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As-randomized</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marL="0" marR="0" algn="ctr">
                        <a:lnSpc>
                          <a:spcPct val="107000"/>
                        </a:lnSpc>
                        <a:spcBef>
                          <a:spcPts val="300"/>
                        </a:spcBef>
                        <a:spcAft>
                          <a:spcPts val="3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AR→OLE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557731259"/>
                  </a:ext>
                </a:extLst>
              </a:tr>
              <a:tr h="540567">
                <a:tc>
                  <a:txBody>
                    <a:bodyPr/>
                    <a:lstStyle/>
                    <a:p>
                      <a:pPr marL="0" marR="0" algn="ctr">
                        <a:lnSpc>
                          <a:spcPct val="107000"/>
                        </a:lnSpc>
                        <a:spcBef>
                          <a:spcPts val="300"/>
                        </a:spcBef>
                        <a:spcAft>
                          <a:spcPts val="3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b">
                    <a:lnL w="952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doxy-PEP</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quarters = 1077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quarters = 455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doxy-PEP</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quarters = 388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 → doxy-PEP</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quarters = 146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lnL>
                      <a:noFill/>
                    </a:lnL>
                    <a:lnR w="952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8070654"/>
                  </a:ext>
                </a:extLst>
              </a:tr>
              <a:tr h="310896">
                <a:tc>
                  <a:txBody>
                    <a:bodyPr/>
                    <a:lstStyle/>
                    <a:p>
                      <a:pPr marL="0" marR="0">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doxy doses/quarter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952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 (4-30)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(7-32)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(5-30)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3D3D3"/>
                    </a:solidFill>
                  </a:tcPr>
                </a:tc>
                <a:extLst>
                  <a:ext uri="{0D108BD9-81ED-4DB2-BD59-A6C34878D82A}">
                    <a16:rowId xmlns:a16="http://schemas.microsoft.com/office/drawing/2014/main" val="4177219499"/>
                  </a:ext>
                </a:extLst>
              </a:tr>
              <a:tr h="310896">
                <a:tc>
                  <a:txBody>
                    <a:bodyPr/>
                    <a:lstStyle/>
                    <a:p>
                      <a:pPr marL="0" marR="0">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Sex partners/quarter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(4-25)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(4-15)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(6-25)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12700" cap="flat" cmpd="sng" algn="ctr">
                      <a:solidFill>
                        <a:schemeClr val="tx1"/>
                      </a:solidFill>
                      <a:prstDash val="solid"/>
                      <a:round/>
                      <a:headEnd type="none" w="med" len="med"/>
                      <a:tailEnd type="none" w="med" len="med"/>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 (5-31)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92789705"/>
                  </a:ext>
                </a:extLst>
              </a:tr>
              <a:tr h="310896">
                <a:tc>
                  <a:txBody>
                    <a:bodyPr/>
                    <a:lstStyle/>
                    <a:p>
                      <a:pPr marL="0" marR="0">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Condomless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insertive</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sex acts/quarter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952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(1-20)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a:noFill/>
                    </a:lnR>
                    <a:lnT>
                      <a:noFill/>
                    </a:lnT>
                    <a:lnB>
                      <a:noFill/>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(2-12)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(2-20)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(3-25)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952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3D3D3"/>
                    </a:solidFill>
                  </a:tcPr>
                </a:tc>
                <a:extLst>
                  <a:ext uri="{0D108BD9-81ED-4DB2-BD59-A6C34878D82A}">
                    <a16:rowId xmlns:a16="http://schemas.microsoft.com/office/drawing/2014/main" val="24759926"/>
                  </a:ext>
                </a:extLst>
              </a:tr>
              <a:tr h="310896">
                <a:tc>
                  <a:txBody>
                    <a:bodyPr/>
                    <a:lstStyle/>
                    <a:p>
                      <a:pPr marL="0" marR="0">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Condomless receptive sex acts/quarter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952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(2-20)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(1-15)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(2-23.5)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(2-25)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952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577605"/>
                  </a:ext>
                </a:extLst>
              </a:tr>
              <a:tr h="566928">
                <a:tc>
                  <a:txBody>
                    <a:bodyPr/>
                    <a:lstStyle/>
                    <a:p>
                      <a:pPr marL="0" marR="0">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condomless sex acts covered by doxy-PEP per 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952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3D3"/>
                    </a:solidFill>
                  </a:tcPr>
                </a:tc>
                <a:tc>
                  <a:txBody>
                    <a:bodyPr/>
                    <a:lstStyle/>
                    <a:p>
                      <a:pPr marL="0" marR="0" algn="ctr">
                        <a:lnSpc>
                          <a:spcPct val="107000"/>
                        </a:lnSpc>
                        <a:spcBef>
                          <a:spcPts val="300"/>
                        </a:spcBef>
                        <a:spcAft>
                          <a:spcPts val="3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98" marR="62998" marT="0" marB="0" anchor="ctr">
                    <a:lnL>
                      <a:noFill/>
                    </a:lnL>
                    <a:lnR w="952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3D3"/>
                    </a:solidFill>
                  </a:tcPr>
                </a:tc>
                <a:extLst>
                  <a:ext uri="{0D108BD9-81ED-4DB2-BD59-A6C34878D82A}">
                    <a16:rowId xmlns:a16="http://schemas.microsoft.com/office/drawing/2014/main" val="1093286891"/>
                  </a:ext>
                </a:extLst>
              </a:tr>
            </a:tbl>
          </a:graphicData>
        </a:graphic>
      </p:graphicFrame>
      <p:sp>
        <p:nvSpPr>
          <p:cNvPr id="4" name="Rectangle 3">
            <a:extLst>
              <a:ext uri="{FF2B5EF4-FFF2-40B4-BE49-F238E27FC236}">
                <a16:creationId xmlns:a16="http://schemas.microsoft.com/office/drawing/2014/main" id="{1E805D74-09DA-924E-3AC3-258CE4AAF798}"/>
              </a:ext>
              <a:ext uri="{C183D7F6-B498-43B3-948B-1728B52AA6E4}">
                <adec:decorative xmlns:adec="http://schemas.microsoft.com/office/drawing/2017/decorative" val="1"/>
              </a:ext>
            </a:extLst>
          </p:cNvPr>
          <p:cNvSpPr/>
          <p:nvPr/>
        </p:nvSpPr>
        <p:spPr>
          <a:xfrm>
            <a:off x="9507512" y="2229209"/>
            <a:ext cx="2137316" cy="16035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98E160C-E313-A2D0-4CA8-17C8AD4E38EE}"/>
              </a:ext>
              <a:ext uri="{C183D7F6-B498-43B3-948B-1728B52AA6E4}">
                <adec:decorative xmlns:adec="http://schemas.microsoft.com/office/drawing/2017/decorative" val="1"/>
              </a:ext>
            </a:extLst>
          </p:cNvPr>
          <p:cNvSpPr/>
          <p:nvPr/>
        </p:nvSpPr>
        <p:spPr>
          <a:xfrm>
            <a:off x="5402519" y="2229209"/>
            <a:ext cx="2137316" cy="16035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B57963-5A43-344D-FB74-F03B614CF78C}"/>
              </a:ext>
            </a:extLst>
          </p:cNvPr>
          <p:cNvSpPr>
            <a:spLocks noGrp="1"/>
          </p:cNvSpPr>
          <p:nvPr>
            <p:ph idx="1"/>
          </p:nvPr>
        </p:nvSpPr>
        <p:spPr>
          <a:xfrm>
            <a:off x="221431" y="4899633"/>
            <a:ext cx="11749137" cy="1270681"/>
          </a:xfrm>
          <a:solidFill>
            <a:schemeClr val="accent1">
              <a:lumMod val="20000"/>
              <a:lumOff val="80000"/>
            </a:schemeClr>
          </a:solidFill>
        </p:spPr>
        <p:txBody>
          <a:bodyPr lIns="182880" tIns="182880" rIns="182880" bIns="182880">
            <a:noAutofit/>
          </a:bodyPr>
          <a:lstStyle/>
          <a:p>
            <a:pPr>
              <a:lnSpc>
                <a:spcPct val="100000"/>
              </a:lnSpc>
              <a:spcBef>
                <a:spcPts val="0"/>
              </a:spcBef>
              <a:spcAft>
                <a:spcPts val="600"/>
              </a:spcAft>
            </a:pPr>
            <a:r>
              <a:rPr lang="en-US" sz="1800" b="1" dirty="0">
                <a:latin typeface="Arial" panose="020B0604020202020204" pitchFamily="34" charset="0"/>
                <a:cs typeface="Arial" panose="020B0604020202020204" pitchFamily="34" charset="0"/>
              </a:rPr>
              <a:t>Sexual partners: </a:t>
            </a:r>
            <a:r>
              <a:rPr lang="en-US" sz="1800" dirty="0">
                <a:latin typeface="Arial" panose="020B0604020202020204" pitchFamily="34" charset="0"/>
                <a:cs typeface="Arial" panose="020B0604020202020204" pitchFamily="34" charset="0"/>
              </a:rPr>
              <a:t>↑ during OLE; more pronounced increase in SOC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latin typeface="Arial" panose="020B0604020202020204" pitchFamily="34" charset="0"/>
                <a:cs typeface="Arial" panose="020B0604020202020204" pitchFamily="34" charset="0"/>
              </a:rPr>
              <a:t>doxy-PEP</a:t>
            </a:r>
          </a:p>
          <a:p>
            <a:pPr>
              <a:lnSpc>
                <a:spcPct val="100000"/>
              </a:lnSpc>
              <a:spcBef>
                <a:spcPts val="0"/>
              </a:spcBef>
              <a:spcAft>
                <a:spcPts val="600"/>
              </a:spcAft>
            </a:pPr>
            <a:r>
              <a:rPr lang="en-US" sz="1800" b="1" dirty="0">
                <a:latin typeface="Arial" panose="020B0604020202020204" pitchFamily="34" charset="0"/>
                <a:cs typeface="Arial" panose="020B0604020202020204" pitchFamily="34" charset="0"/>
              </a:rPr>
              <a:t>Condomless sex acts: </a:t>
            </a:r>
            <a:r>
              <a:rPr lang="en-US" sz="1800" dirty="0">
                <a:latin typeface="Arial" panose="020B0604020202020204" pitchFamily="34" charset="0"/>
                <a:cs typeface="Arial" panose="020B0604020202020204" pitchFamily="34" charset="0"/>
              </a:rPr>
              <a:t>↑ in both OLE groups</a:t>
            </a:r>
          </a:p>
          <a:p>
            <a:pPr>
              <a:lnSpc>
                <a:spcPct val="100000"/>
              </a:lnSpc>
              <a:spcBef>
                <a:spcPts val="0"/>
              </a:spcBef>
              <a:spcAft>
                <a:spcPts val="600"/>
              </a:spcAft>
            </a:pPr>
            <a:r>
              <a:rPr lang="en-US" sz="1800" b="1" dirty="0">
                <a:latin typeface="Arial" panose="020B0604020202020204" pitchFamily="34" charset="0"/>
                <a:cs typeface="Arial" panose="020B0604020202020204" pitchFamily="34" charset="0"/>
              </a:rPr>
              <a:t>Reported doxy-PEP coverage of condomless sex: </a:t>
            </a:r>
            <a:r>
              <a:rPr lang="en-US" sz="1800" dirty="0">
                <a:latin typeface="Arial" panose="020B0604020202020204" pitchFamily="34" charset="0"/>
                <a:cs typeface="Arial" panose="020B0604020202020204" pitchFamily="34" charset="0"/>
              </a:rPr>
              <a:t>High (&gt; 75%) during OLE; comparable to doxy-PEP AR</a:t>
            </a:r>
          </a:p>
          <a:p>
            <a:pPr marL="0" indent="0">
              <a:lnSpc>
                <a:spcPct val="100000"/>
              </a:lnSpc>
              <a:spcBef>
                <a:spcPts val="0"/>
              </a:spcBef>
              <a:spcAft>
                <a:spcPts val="600"/>
              </a:spcAft>
              <a:buNone/>
            </a:pPr>
            <a:endParaRPr lang="en-US" sz="2000" dirty="0">
              <a:latin typeface="Arial" panose="020B0604020202020204" pitchFamily="34" charset="0"/>
              <a:cs typeface="Arial" panose="020B0604020202020204" pitchFamily="34" charset="0"/>
            </a:endParaRPr>
          </a:p>
        </p:txBody>
      </p:sp>
      <p:grpSp>
        <p:nvGrpSpPr>
          <p:cNvPr id="7" name="Group 6" descr="DOXYPEP logo">
            <a:extLst>
              <a:ext uri="{FF2B5EF4-FFF2-40B4-BE49-F238E27FC236}">
                <a16:creationId xmlns:a16="http://schemas.microsoft.com/office/drawing/2014/main" id="{B9F24A78-B573-7E89-FAB3-CC751F0CAABF}"/>
              </a:ext>
            </a:extLst>
          </p:cNvPr>
          <p:cNvGrpSpPr>
            <a:grpSpLocks/>
          </p:cNvGrpSpPr>
          <p:nvPr/>
        </p:nvGrpSpPr>
        <p:grpSpPr bwMode="auto">
          <a:xfrm>
            <a:off x="10128681" y="5041565"/>
            <a:ext cx="1701785" cy="321099"/>
            <a:chOff x="0" y="0"/>
            <a:chExt cx="4196" cy="882"/>
          </a:xfrm>
        </p:grpSpPr>
        <p:sp>
          <p:nvSpPr>
            <p:cNvPr id="8" name="Freeform 59">
              <a:extLst>
                <a:ext uri="{FF2B5EF4-FFF2-40B4-BE49-F238E27FC236}">
                  <a16:creationId xmlns:a16="http://schemas.microsoft.com/office/drawing/2014/main" id="{D8B45F2E-B18D-6634-64B3-5D8C9C7A3AEC}"/>
                </a:ext>
              </a:extLst>
            </p:cNvPr>
            <p:cNvSpPr>
              <a:spLocks/>
            </p:cNvSpPr>
            <p:nvPr/>
          </p:nvSpPr>
          <p:spPr bwMode="auto">
            <a:xfrm>
              <a:off x="840" y="213"/>
              <a:ext cx="420" cy="418"/>
            </a:xfrm>
            <a:custGeom>
              <a:avLst/>
              <a:gdLst>
                <a:gd name="T0" fmla="*/ 213 w 420"/>
                <a:gd name="T1" fmla="*/ 0 h 418"/>
                <a:gd name="T2" fmla="*/ 192 w 420"/>
                <a:gd name="T3" fmla="*/ 1 h 418"/>
                <a:gd name="T4" fmla="*/ 171 w 420"/>
                <a:gd name="T5" fmla="*/ 4 h 418"/>
                <a:gd name="T6" fmla="*/ 150 w 420"/>
                <a:gd name="T7" fmla="*/ 9 h 418"/>
                <a:gd name="T8" fmla="*/ 130 w 420"/>
                <a:gd name="T9" fmla="*/ 16 h 418"/>
                <a:gd name="T10" fmla="*/ 111 w 420"/>
                <a:gd name="T11" fmla="*/ 25 h 418"/>
                <a:gd name="T12" fmla="*/ 94 w 420"/>
                <a:gd name="T13" fmla="*/ 35 h 418"/>
                <a:gd name="T14" fmla="*/ 77 w 420"/>
                <a:gd name="T15" fmla="*/ 47 h 418"/>
                <a:gd name="T16" fmla="*/ 62 w 420"/>
                <a:gd name="T17" fmla="*/ 61 h 418"/>
                <a:gd name="T18" fmla="*/ 48 w 420"/>
                <a:gd name="T19" fmla="*/ 76 h 418"/>
                <a:gd name="T20" fmla="*/ 36 w 420"/>
                <a:gd name="T21" fmla="*/ 92 h 418"/>
                <a:gd name="T22" fmla="*/ 25 w 420"/>
                <a:gd name="T23" fmla="*/ 110 h 418"/>
                <a:gd name="T24" fmla="*/ 16 w 420"/>
                <a:gd name="T25" fmla="*/ 128 h 418"/>
                <a:gd name="T26" fmla="*/ 9 w 420"/>
                <a:gd name="T27" fmla="*/ 147 h 418"/>
                <a:gd name="T28" fmla="*/ 4 w 420"/>
                <a:gd name="T29" fmla="*/ 167 h 418"/>
                <a:gd name="T30" fmla="*/ 1 w 420"/>
                <a:gd name="T31" fmla="*/ 187 h 418"/>
                <a:gd name="T32" fmla="*/ 0 w 420"/>
                <a:gd name="T33" fmla="*/ 208 h 418"/>
                <a:gd name="T34" fmla="*/ 1 w 420"/>
                <a:gd name="T35" fmla="*/ 229 h 418"/>
                <a:gd name="T36" fmla="*/ 4 w 420"/>
                <a:gd name="T37" fmla="*/ 249 h 418"/>
                <a:gd name="T38" fmla="*/ 9 w 420"/>
                <a:gd name="T39" fmla="*/ 269 h 418"/>
                <a:gd name="T40" fmla="*/ 16 w 420"/>
                <a:gd name="T41" fmla="*/ 288 h 418"/>
                <a:gd name="T42" fmla="*/ 25 w 420"/>
                <a:gd name="T43" fmla="*/ 307 h 418"/>
                <a:gd name="T44" fmla="*/ 35 w 420"/>
                <a:gd name="T45" fmla="*/ 324 h 418"/>
                <a:gd name="T46" fmla="*/ 47 w 420"/>
                <a:gd name="T47" fmla="*/ 340 h 418"/>
                <a:gd name="T48" fmla="*/ 61 w 420"/>
                <a:gd name="T49" fmla="*/ 355 h 418"/>
                <a:gd name="T50" fmla="*/ 94 w 420"/>
                <a:gd name="T51" fmla="*/ 381 h 418"/>
                <a:gd name="T52" fmla="*/ 130 w 420"/>
                <a:gd name="T53" fmla="*/ 401 h 418"/>
                <a:gd name="T54" fmla="*/ 169 w 420"/>
                <a:gd name="T55" fmla="*/ 413 h 418"/>
                <a:gd name="T56" fmla="*/ 211 w 420"/>
                <a:gd name="T57" fmla="*/ 417 h 418"/>
                <a:gd name="T58" fmla="*/ 252 w 420"/>
                <a:gd name="T59" fmla="*/ 413 h 418"/>
                <a:gd name="T60" fmla="*/ 291 w 420"/>
                <a:gd name="T61" fmla="*/ 401 h 418"/>
                <a:gd name="T62" fmla="*/ 327 w 420"/>
                <a:gd name="T63" fmla="*/ 382 h 418"/>
                <a:gd name="T64" fmla="*/ 359 w 420"/>
                <a:gd name="T65" fmla="*/ 355 h 418"/>
                <a:gd name="T66" fmla="*/ 372 w 420"/>
                <a:gd name="T67" fmla="*/ 341 h 418"/>
                <a:gd name="T68" fmla="*/ 384 w 420"/>
                <a:gd name="T69" fmla="*/ 324 h 418"/>
                <a:gd name="T70" fmla="*/ 394 w 420"/>
                <a:gd name="T71" fmla="*/ 307 h 418"/>
                <a:gd name="T72" fmla="*/ 403 w 420"/>
                <a:gd name="T73" fmla="*/ 289 h 418"/>
                <a:gd name="T74" fmla="*/ 410 w 420"/>
                <a:gd name="T75" fmla="*/ 269 h 418"/>
                <a:gd name="T76" fmla="*/ 415 w 420"/>
                <a:gd name="T77" fmla="*/ 249 h 418"/>
                <a:gd name="T78" fmla="*/ 418 w 420"/>
                <a:gd name="T79" fmla="*/ 229 h 418"/>
                <a:gd name="T80" fmla="*/ 419 w 420"/>
                <a:gd name="T81" fmla="*/ 208 h 418"/>
                <a:gd name="T82" fmla="*/ 415 w 420"/>
                <a:gd name="T83" fmla="*/ 167 h 418"/>
                <a:gd name="T84" fmla="*/ 403 w 420"/>
                <a:gd name="T85" fmla="*/ 128 h 418"/>
                <a:gd name="T86" fmla="*/ 385 w 420"/>
                <a:gd name="T87" fmla="*/ 93 h 418"/>
                <a:gd name="T88" fmla="*/ 360 w 420"/>
                <a:gd name="T89" fmla="*/ 61 h 418"/>
                <a:gd name="T90" fmla="*/ 328 w 420"/>
                <a:gd name="T91" fmla="*/ 35 h 418"/>
                <a:gd name="T92" fmla="*/ 293 w 420"/>
                <a:gd name="T93" fmla="*/ 15 h 418"/>
                <a:gd name="T94" fmla="*/ 254 w 420"/>
                <a:gd name="T95" fmla="*/ 4 h 418"/>
                <a:gd name="T96" fmla="*/ 213 w 420"/>
                <a:gd name="T9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0" h="418">
                  <a:moveTo>
                    <a:pt x="213" y="0"/>
                  </a:moveTo>
                  <a:lnTo>
                    <a:pt x="192" y="1"/>
                  </a:lnTo>
                  <a:lnTo>
                    <a:pt x="171" y="4"/>
                  </a:lnTo>
                  <a:lnTo>
                    <a:pt x="150" y="9"/>
                  </a:lnTo>
                  <a:lnTo>
                    <a:pt x="130" y="16"/>
                  </a:lnTo>
                  <a:lnTo>
                    <a:pt x="111" y="25"/>
                  </a:lnTo>
                  <a:lnTo>
                    <a:pt x="94" y="35"/>
                  </a:lnTo>
                  <a:lnTo>
                    <a:pt x="77" y="47"/>
                  </a:lnTo>
                  <a:lnTo>
                    <a:pt x="62" y="61"/>
                  </a:lnTo>
                  <a:lnTo>
                    <a:pt x="48" y="76"/>
                  </a:lnTo>
                  <a:lnTo>
                    <a:pt x="36" y="92"/>
                  </a:lnTo>
                  <a:lnTo>
                    <a:pt x="25" y="110"/>
                  </a:lnTo>
                  <a:lnTo>
                    <a:pt x="16" y="128"/>
                  </a:lnTo>
                  <a:lnTo>
                    <a:pt x="9" y="147"/>
                  </a:lnTo>
                  <a:lnTo>
                    <a:pt x="4" y="167"/>
                  </a:lnTo>
                  <a:lnTo>
                    <a:pt x="1" y="187"/>
                  </a:lnTo>
                  <a:lnTo>
                    <a:pt x="0" y="208"/>
                  </a:lnTo>
                  <a:lnTo>
                    <a:pt x="1" y="229"/>
                  </a:lnTo>
                  <a:lnTo>
                    <a:pt x="4" y="249"/>
                  </a:lnTo>
                  <a:lnTo>
                    <a:pt x="9" y="269"/>
                  </a:lnTo>
                  <a:lnTo>
                    <a:pt x="16" y="288"/>
                  </a:lnTo>
                  <a:lnTo>
                    <a:pt x="25" y="307"/>
                  </a:lnTo>
                  <a:lnTo>
                    <a:pt x="35" y="324"/>
                  </a:lnTo>
                  <a:lnTo>
                    <a:pt x="47" y="340"/>
                  </a:lnTo>
                  <a:lnTo>
                    <a:pt x="61" y="355"/>
                  </a:lnTo>
                  <a:lnTo>
                    <a:pt x="94" y="381"/>
                  </a:lnTo>
                  <a:lnTo>
                    <a:pt x="130" y="401"/>
                  </a:lnTo>
                  <a:lnTo>
                    <a:pt x="169" y="413"/>
                  </a:lnTo>
                  <a:lnTo>
                    <a:pt x="211" y="417"/>
                  </a:lnTo>
                  <a:lnTo>
                    <a:pt x="252" y="413"/>
                  </a:lnTo>
                  <a:lnTo>
                    <a:pt x="291" y="401"/>
                  </a:lnTo>
                  <a:lnTo>
                    <a:pt x="327" y="382"/>
                  </a:lnTo>
                  <a:lnTo>
                    <a:pt x="359" y="355"/>
                  </a:lnTo>
                  <a:lnTo>
                    <a:pt x="372" y="341"/>
                  </a:lnTo>
                  <a:lnTo>
                    <a:pt x="384" y="324"/>
                  </a:lnTo>
                  <a:lnTo>
                    <a:pt x="394" y="307"/>
                  </a:lnTo>
                  <a:lnTo>
                    <a:pt x="403" y="289"/>
                  </a:lnTo>
                  <a:lnTo>
                    <a:pt x="410" y="269"/>
                  </a:lnTo>
                  <a:lnTo>
                    <a:pt x="415" y="249"/>
                  </a:lnTo>
                  <a:lnTo>
                    <a:pt x="418" y="229"/>
                  </a:lnTo>
                  <a:lnTo>
                    <a:pt x="419" y="208"/>
                  </a:lnTo>
                  <a:lnTo>
                    <a:pt x="415" y="167"/>
                  </a:lnTo>
                  <a:lnTo>
                    <a:pt x="403" y="128"/>
                  </a:lnTo>
                  <a:lnTo>
                    <a:pt x="385" y="93"/>
                  </a:lnTo>
                  <a:lnTo>
                    <a:pt x="360" y="61"/>
                  </a:lnTo>
                  <a:lnTo>
                    <a:pt x="328" y="35"/>
                  </a:lnTo>
                  <a:lnTo>
                    <a:pt x="293" y="15"/>
                  </a:lnTo>
                  <a:lnTo>
                    <a:pt x="254" y="4"/>
                  </a:lnTo>
                  <a:lnTo>
                    <a:pt x="213" y="0"/>
                  </a:lnTo>
                  <a:close/>
                </a:path>
              </a:pathLst>
            </a:custGeom>
            <a:solidFill>
              <a:srgbClr val="7158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45FDAA7-1071-34B2-72F8-63C90E105EE1}"/>
                </a:ext>
              </a:extLst>
            </p:cNvPr>
            <p:cNvGrpSpPr>
              <a:grpSpLocks/>
            </p:cNvGrpSpPr>
            <p:nvPr/>
          </p:nvGrpSpPr>
          <p:grpSpPr bwMode="auto">
            <a:xfrm>
              <a:off x="643" y="0"/>
              <a:ext cx="814" cy="882"/>
              <a:chOff x="643" y="0"/>
              <a:chExt cx="814" cy="882"/>
            </a:xfrm>
          </p:grpSpPr>
          <p:sp>
            <p:nvSpPr>
              <p:cNvPr id="32" name="Freeform 83">
                <a:extLst>
                  <a:ext uri="{FF2B5EF4-FFF2-40B4-BE49-F238E27FC236}">
                    <a16:creationId xmlns:a16="http://schemas.microsoft.com/office/drawing/2014/main" id="{0DD0624B-8390-4C66-24EE-8C83A6B07DDA}"/>
                  </a:ext>
                </a:extLst>
              </p:cNvPr>
              <p:cNvSpPr>
                <a:spLocks/>
              </p:cNvSpPr>
              <p:nvPr/>
            </p:nvSpPr>
            <p:spPr bwMode="auto">
              <a:xfrm>
                <a:off x="643" y="0"/>
                <a:ext cx="814" cy="882"/>
              </a:xfrm>
              <a:custGeom>
                <a:avLst/>
                <a:gdLst>
                  <a:gd name="T0" fmla="*/ 406 w 814"/>
                  <a:gd name="T1" fmla="*/ 0 h 882"/>
                  <a:gd name="T2" fmla="*/ 342 w 814"/>
                  <a:gd name="T3" fmla="*/ 8 h 882"/>
                  <a:gd name="T4" fmla="*/ 281 w 814"/>
                  <a:gd name="T5" fmla="*/ 33 h 882"/>
                  <a:gd name="T6" fmla="*/ 61 w 814"/>
                  <a:gd name="T7" fmla="*/ 161 h 882"/>
                  <a:gd name="T8" fmla="*/ 35 w 814"/>
                  <a:gd name="T9" fmla="*/ 181 h 882"/>
                  <a:gd name="T10" fmla="*/ 16 w 814"/>
                  <a:gd name="T11" fmla="*/ 206 h 882"/>
                  <a:gd name="T12" fmla="*/ 4 w 814"/>
                  <a:gd name="T13" fmla="*/ 235 h 882"/>
                  <a:gd name="T14" fmla="*/ 0 w 814"/>
                  <a:gd name="T15" fmla="*/ 266 h 882"/>
                  <a:gd name="T16" fmla="*/ 0 w 814"/>
                  <a:gd name="T17" fmla="*/ 281 h 882"/>
                  <a:gd name="T18" fmla="*/ 5 w 814"/>
                  <a:gd name="T19" fmla="*/ 367 h 882"/>
                  <a:gd name="T20" fmla="*/ 22 w 814"/>
                  <a:gd name="T21" fmla="*/ 453 h 882"/>
                  <a:gd name="T22" fmla="*/ 50 w 814"/>
                  <a:gd name="T23" fmla="*/ 536 h 882"/>
                  <a:gd name="T24" fmla="*/ 88 w 814"/>
                  <a:gd name="T25" fmla="*/ 614 h 882"/>
                  <a:gd name="T26" fmla="*/ 138 w 814"/>
                  <a:gd name="T27" fmla="*/ 687 h 882"/>
                  <a:gd name="T28" fmla="*/ 195 w 814"/>
                  <a:gd name="T29" fmla="*/ 754 h 882"/>
                  <a:gd name="T30" fmla="*/ 261 w 814"/>
                  <a:gd name="T31" fmla="*/ 812 h 882"/>
                  <a:gd name="T32" fmla="*/ 335 w 814"/>
                  <a:gd name="T33" fmla="*/ 860 h 882"/>
                  <a:gd name="T34" fmla="*/ 343 w 814"/>
                  <a:gd name="T35" fmla="*/ 865 h 882"/>
                  <a:gd name="T36" fmla="*/ 374 w 814"/>
                  <a:gd name="T37" fmla="*/ 877 h 882"/>
                  <a:gd name="T38" fmla="*/ 406 w 814"/>
                  <a:gd name="T39" fmla="*/ 881 h 882"/>
                  <a:gd name="T40" fmla="*/ 438 w 814"/>
                  <a:gd name="T41" fmla="*/ 877 h 882"/>
                  <a:gd name="T42" fmla="*/ 468 w 814"/>
                  <a:gd name="T43" fmla="*/ 863 h 882"/>
                  <a:gd name="T44" fmla="*/ 476 w 814"/>
                  <a:gd name="T45" fmla="*/ 858 h 882"/>
                  <a:gd name="T46" fmla="*/ 550 w 814"/>
                  <a:gd name="T47" fmla="*/ 809 h 882"/>
                  <a:gd name="T48" fmla="*/ 616 w 814"/>
                  <a:gd name="T49" fmla="*/ 751 h 882"/>
                  <a:gd name="T50" fmla="*/ 645 w 814"/>
                  <a:gd name="T51" fmla="*/ 719 h 882"/>
                  <a:gd name="T52" fmla="*/ 408 w 814"/>
                  <a:gd name="T53" fmla="*/ 719 h 882"/>
                  <a:gd name="T54" fmla="*/ 378 w 814"/>
                  <a:gd name="T55" fmla="*/ 717 h 882"/>
                  <a:gd name="T56" fmla="*/ 349 w 814"/>
                  <a:gd name="T57" fmla="*/ 713 h 882"/>
                  <a:gd name="T58" fmla="*/ 320 w 814"/>
                  <a:gd name="T59" fmla="*/ 705 h 882"/>
                  <a:gd name="T60" fmla="*/ 292 w 814"/>
                  <a:gd name="T61" fmla="*/ 694 h 882"/>
                  <a:gd name="T62" fmla="*/ 265 w 814"/>
                  <a:gd name="T63" fmla="*/ 682 h 882"/>
                  <a:gd name="T64" fmla="*/ 241 w 814"/>
                  <a:gd name="T65" fmla="*/ 667 h 882"/>
                  <a:gd name="T66" fmla="*/ 218 w 814"/>
                  <a:gd name="T67" fmla="*/ 650 h 882"/>
                  <a:gd name="T68" fmla="*/ 196 w 814"/>
                  <a:gd name="T69" fmla="*/ 630 h 882"/>
                  <a:gd name="T70" fmla="*/ 177 w 814"/>
                  <a:gd name="T71" fmla="*/ 609 h 882"/>
                  <a:gd name="T72" fmla="*/ 160 w 814"/>
                  <a:gd name="T73" fmla="*/ 586 h 882"/>
                  <a:gd name="T74" fmla="*/ 145 w 814"/>
                  <a:gd name="T75" fmla="*/ 562 h 882"/>
                  <a:gd name="T76" fmla="*/ 132 w 814"/>
                  <a:gd name="T77" fmla="*/ 536 h 882"/>
                  <a:gd name="T78" fmla="*/ 122 w 814"/>
                  <a:gd name="T79" fmla="*/ 508 h 882"/>
                  <a:gd name="T80" fmla="*/ 114 w 814"/>
                  <a:gd name="T81" fmla="*/ 479 h 882"/>
                  <a:gd name="T82" fmla="*/ 110 w 814"/>
                  <a:gd name="T83" fmla="*/ 450 h 882"/>
                  <a:gd name="T84" fmla="*/ 109 w 814"/>
                  <a:gd name="T85" fmla="*/ 421 h 882"/>
                  <a:gd name="T86" fmla="*/ 110 w 814"/>
                  <a:gd name="T87" fmla="*/ 391 h 882"/>
                  <a:gd name="T88" fmla="*/ 115 w 814"/>
                  <a:gd name="T89" fmla="*/ 362 h 882"/>
                  <a:gd name="T90" fmla="*/ 122 w 814"/>
                  <a:gd name="T91" fmla="*/ 334 h 882"/>
                  <a:gd name="T92" fmla="*/ 133 w 814"/>
                  <a:gd name="T93" fmla="*/ 306 h 882"/>
                  <a:gd name="T94" fmla="*/ 145 w 814"/>
                  <a:gd name="T95" fmla="*/ 280 h 882"/>
                  <a:gd name="T96" fmla="*/ 160 w 814"/>
                  <a:gd name="T97" fmla="*/ 256 h 882"/>
                  <a:gd name="T98" fmla="*/ 178 w 814"/>
                  <a:gd name="T99" fmla="*/ 233 h 882"/>
                  <a:gd name="T100" fmla="*/ 197 w 814"/>
                  <a:gd name="T101" fmla="*/ 212 h 882"/>
                  <a:gd name="T102" fmla="*/ 219 w 814"/>
                  <a:gd name="T103" fmla="*/ 192 h 882"/>
                  <a:gd name="T104" fmla="*/ 242 w 814"/>
                  <a:gd name="T105" fmla="*/ 175 h 882"/>
                  <a:gd name="T106" fmla="*/ 267 w 814"/>
                  <a:gd name="T107" fmla="*/ 160 h 882"/>
                  <a:gd name="T108" fmla="*/ 293 w 814"/>
                  <a:gd name="T109" fmla="*/ 148 h 882"/>
                  <a:gd name="T110" fmla="*/ 321 w 814"/>
                  <a:gd name="T111" fmla="*/ 138 h 882"/>
                  <a:gd name="T112" fmla="*/ 350 w 814"/>
                  <a:gd name="T113" fmla="*/ 130 h 882"/>
                  <a:gd name="T114" fmla="*/ 380 w 814"/>
                  <a:gd name="T115" fmla="*/ 126 h 882"/>
                  <a:gd name="T116" fmla="*/ 410 w 814"/>
                  <a:gd name="T117" fmla="*/ 124 h 882"/>
                  <a:gd name="T118" fmla="*/ 691 w 814"/>
                  <a:gd name="T119" fmla="*/ 124 h 882"/>
                  <a:gd name="T120" fmla="*/ 532 w 814"/>
                  <a:gd name="T121" fmla="*/ 33 h 882"/>
                  <a:gd name="T122" fmla="*/ 471 w 814"/>
                  <a:gd name="T123" fmla="*/ 8 h 882"/>
                  <a:gd name="T124" fmla="*/ 406 w 814"/>
                  <a:gd name="T125"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4" h="882">
                    <a:moveTo>
                      <a:pt x="406" y="0"/>
                    </a:moveTo>
                    <a:lnTo>
                      <a:pt x="342" y="8"/>
                    </a:lnTo>
                    <a:lnTo>
                      <a:pt x="281" y="33"/>
                    </a:lnTo>
                    <a:lnTo>
                      <a:pt x="61" y="161"/>
                    </a:lnTo>
                    <a:lnTo>
                      <a:pt x="35" y="181"/>
                    </a:lnTo>
                    <a:lnTo>
                      <a:pt x="16" y="206"/>
                    </a:lnTo>
                    <a:lnTo>
                      <a:pt x="4" y="235"/>
                    </a:lnTo>
                    <a:lnTo>
                      <a:pt x="0" y="266"/>
                    </a:lnTo>
                    <a:lnTo>
                      <a:pt x="0" y="281"/>
                    </a:lnTo>
                    <a:lnTo>
                      <a:pt x="5" y="367"/>
                    </a:lnTo>
                    <a:lnTo>
                      <a:pt x="22" y="453"/>
                    </a:lnTo>
                    <a:lnTo>
                      <a:pt x="50" y="536"/>
                    </a:lnTo>
                    <a:lnTo>
                      <a:pt x="88" y="614"/>
                    </a:lnTo>
                    <a:lnTo>
                      <a:pt x="138" y="687"/>
                    </a:lnTo>
                    <a:lnTo>
                      <a:pt x="195" y="754"/>
                    </a:lnTo>
                    <a:lnTo>
                      <a:pt x="261" y="812"/>
                    </a:lnTo>
                    <a:lnTo>
                      <a:pt x="335" y="860"/>
                    </a:lnTo>
                    <a:lnTo>
                      <a:pt x="343" y="865"/>
                    </a:lnTo>
                    <a:lnTo>
                      <a:pt x="374" y="877"/>
                    </a:lnTo>
                    <a:lnTo>
                      <a:pt x="406" y="881"/>
                    </a:lnTo>
                    <a:lnTo>
                      <a:pt x="438" y="877"/>
                    </a:lnTo>
                    <a:lnTo>
                      <a:pt x="468" y="863"/>
                    </a:lnTo>
                    <a:lnTo>
                      <a:pt x="476" y="858"/>
                    </a:lnTo>
                    <a:lnTo>
                      <a:pt x="550" y="809"/>
                    </a:lnTo>
                    <a:lnTo>
                      <a:pt x="616" y="751"/>
                    </a:lnTo>
                    <a:lnTo>
                      <a:pt x="645" y="719"/>
                    </a:lnTo>
                    <a:lnTo>
                      <a:pt x="408" y="719"/>
                    </a:lnTo>
                    <a:lnTo>
                      <a:pt x="378" y="717"/>
                    </a:lnTo>
                    <a:lnTo>
                      <a:pt x="349" y="713"/>
                    </a:lnTo>
                    <a:lnTo>
                      <a:pt x="320" y="705"/>
                    </a:lnTo>
                    <a:lnTo>
                      <a:pt x="292" y="694"/>
                    </a:lnTo>
                    <a:lnTo>
                      <a:pt x="265" y="682"/>
                    </a:lnTo>
                    <a:lnTo>
                      <a:pt x="241" y="667"/>
                    </a:lnTo>
                    <a:lnTo>
                      <a:pt x="218" y="650"/>
                    </a:lnTo>
                    <a:lnTo>
                      <a:pt x="196" y="630"/>
                    </a:lnTo>
                    <a:lnTo>
                      <a:pt x="177" y="609"/>
                    </a:lnTo>
                    <a:lnTo>
                      <a:pt x="160" y="586"/>
                    </a:lnTo>
                    <a:lnTo>
                      <a:pt x="145" y="562"/>
                    </a:lnTo>
                    <a:lnTo>
                      <a:pt x="132" y="536"/>
                    </a:lnTo>
                    <a:lnTo>
                      <a:pt x="122" y="508"/>
                    </a:lnTo>
                    <a:lnTo>
                      <a:pt x="114" y="479"/>
                    </a:lnTo>
                    <a:lnTo>
                      <a:pt x="110" y="450"/>
                    </a:lnTo>
                    <a:lnTo>
                      <a:pt x="109" y="421"/>
                    </a:lnTo>
                    <a:lnTo>
                      <a:pt x="110" y="391"/>
                    </a:lnTo>
                    <a:lnTo>
                      <a:pt x="115" y="362"/>
                    </a:lnTo>
                    <a:lnTo>
                      <a:pt x="122" y="334"/>
                    </a:lnTo>
                    <a:lnTo>
                      <a:pt x="133" y="306"/>
                    </a:lnTo>
                    <a:lnTo>
                      <a:pt x="145" y="280"/>
                    </a:lnTo>
                    <a:lnTo>
                      <a:pt x="160" y="256"/>
                    </a:lnTo>
                    <a:lnTo>
                      <a:pt x="178" y="233"/>
                    </a:lnTo>
                    <a:lnTo>
                      <a:pt x="197" y="212"/>
                    </a:lnTo>
                    <a:lnTo>
                      <a:pt x="219" y="192"/>
                    </a:lnTo>
                    <a:lnTo>
                      <a:pt x="242" y="175"/>
                    </a:lnTo>
                    <a:lnTo>
                      <a:pt x="267" y="160"/>
                    </a:lnTo>
                    <a:lnTo>
                      <a:pt x="293" y="148"/>
                    </a:lnTo>
                    <a:lnTo>
                      <a:pt x="321" y="138"/>
                    </a:lnTo>
                    <a:lnTo>
                      <a:pt x="350" y="130"/>
                    </a:lnTo>
                    <a:lnTo>
                      <a:pt x="380" y="126"/>
                    </a:lnTo>
                    <a:lnTo>
                      <a:pt x="410" y="124"/>
                    </a:lnTo>
                    <a:lnTo>
                      <a:pt x="691" y="124"/>
                    </a:lnTo>
                    <a:lnTo>
                      <a:pt x="532" y="33"/>
                    </a:lnTo>
                    <a:lnTo>
                      <a:pt x="471" y="8"/>
                    </a:lnTo>
                    <a:lnTo>
                      <a:pt x="406" y="0"/>
                    </a:lnTo>
                    <a:close/>
                  </a:path>
                </a:pathLst>
              </a:custGeom>
              <a:solidFill>
                <a:srgbClr val="7158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84">
                <a:extLst>
                  <a:ext uri="{FF2B5EF4-FFF2-40B4-BE49-F238E27FC236}">
                    <a16:creationId xmlns:a16="http://schemas.microsoft.com/office/drawing/2014/main" id="{27C82635-26BF-B502-0F87-F501029F0645}"/>
                  </a:ext>
                </a:extLst>
              </p:cNvPr>
              <p:cNvSpPr>
                <a:spLocks/>
              </p:cNvSpPr>
              <p:nvPr/>
            </p:nvSpPr>
            <p:spPr bwMode="auto">
              <a:xfrm>
                <a:off x="643" y="0"/>
                <a:ext cx="814" cy="882"/>
              </a:xfrm>
              <a:custGeom>
                <a:avLst/>
                <a:gdLst>
                  <a:gd name="T0" fmla="*/ 691 w 814"/>
                  <a:gd name="T1" fmla="*/ 124 h 882"/>
                  <a:gd name="T2" fmla="*/ 410 w 814"/>
                  <a:gd name="T3" fmla="*/ 124 h 882"/>
                  <a:gd name="T4" fmla="*/ 469 w 814"/>
                  <a:gd name="T5" fmla="*/ 130 h 882"/>
                  <a:gd name="T6" fmla="*/ 524 w 814"/>
                  <a:gd name="T7" fmla="*/ 147 h 882"/>
                  <a:gd name="T8" fmla="*/ 575 w 814"/>
                  <a:gd name="T9" fmla="*/ 175 h 882"/>
                  <a:gd name="T10" fmla="*/ 620 w 814"/>
                  <a:gd name="T11" fmla="*/ 213 h 882"/>
                  <a:gd name="T12" fmla="*/ 639 w 814"/>
                  <a:gd name="T13" fmla="*/ 234 h 882"/>
                  <a:gd name="T14" fmla="*/ 655 w 814"/>
                  <a:gd name="T15" fmla="*/ 257 h 882"/>
                  <a:gd name="T16" fmla="*/ 670 w 814"/>
                  <a:gd name="T17" fmla="*/ 281 h 882"/>
                  <a:gd name="T18" fmla="*/ 682 w 814"/>
                  <a:gd name="T19" fmla="*/ 307 h 882"/>
                  <a:gd name="T20" fmla="*/ 692 w 814"/>
                  <a:gd name="T21" fmla="*/ 334 h 882"/>
                  <a:gd name="T22" fmla="*/ 699 w 814"/>
                  <a:gd name="T23" fmla="*/ 363 h 882"/>
                  <a:gd name="T24" fmla="*/ 703 w 814"/>
                  <a:gd name="T25" fmla="*/ 392 h 882"/>
                  <a:gd name="T26" fmla="*/ 704 w 814"/>
                  <a:gd name="T27" fmla="*/ 421 h 882"/>
                  <a:gd name="T28" fmla="*/ 703 w 814"/>
                  <a:gd name="T29" fmla="*/ 451 h 882"/>
                  <a:gd name="T30" fmla="*/ 699 w 814"/>
                  <a:gd name="T31" fmla="*/ 480 h 882"/>
                  <a:gd name="T32" fmla="*/ 692 w 814"/>
                  <a:gd name="T33" fmla="*/ 508 h 882"/>
                  <a:gd name="T34" fmla="*/ 682 w 814"/>
                  <a:gd name="T35" fmla="*/ 536 h 882"/>
                  <a:gd name="T36" fmla="*/ 669 w 814"/>
                  <a:gd name="T37" fmla="*/ 562 h 882"/>
                  <a:gd name="T38" fmla="*/ 655 w 814"/>
                  <a:gd name="T39" fmla="*/ 586 h 882"/>
                  <a:gd name="T40" fmla="*/ 638 w 814"/>
                  <a:gd name="T41" fmla="*/ 609 h 882"/>
                  <a:gd name="T42" fmla="*/ 619 w 814"/>
                  <a:gd name="T43" fmla="*/ 630 h 882"/>
                  <a:gd name="T44" fmla="*/ 574 w 814"/>
                  <a:gd name="T45" fmla="*/ 668 h 882"/>
                  <a:gd name="T46" fmla="*/ 523 w 814"/>
                  <a:gd name="T47" fmla="*/ 696 h 882"/>
                  <a:gd name="T48" fmla="*/ 467 w 814"/>
                  <a:gd name="T49" fmla="*/ 713 h 882"/>
                  <a:gd name="T50" fmla="*/ 408 w 814"/>
                  <a:gd name="T51" fmla="*/ 719 h 882"/>
                  <a:gd name="T52" fmla="*/ 645 w 814"/>
                  <a:gd name="T53" fmla="*/ 719 h 882"/>
                  <a:gd name="T54" fmla="*/ 674 w 814"/>
                  <a:gd name="T55" fmla="*/ 685 h 882"/>
                  <a:gd name="T56" fmla="*/ 723 w 814"/>
                  <a:gd name="T57" fmla="*/ 612 h 882"/>
                  <a:gd name="T58" fmla="*/ 762 w 814"/>
                  <a:gd name="T59" fmla="*/ 534 h 882"/>
                  <a:gd name="T60" fmla="*/ 790 w 814"/>
                  <a:gd name="T61" fmla="*/ 451 h 882"/>
                  <a:gd name="T62" fmla="*/ 808 w 814"/>
                  <a:gd name="T63" fmla="*/ 365 h 882"/>
                  <a:gd name="T64" fmla="*/ 813 w 814"/>
                  <a:gd name="T65" fmla="*/ 279 h 882"/>
                  <a:gd name="T66" fmla="*/ 813 w 814"/>
                  <a:gd name="T67" fmla="*/ 266 h 882"/>
                  <a:gd name="T68" fmla="*/ 809 w 814"/>
                  <a:gd name="T69" fmla="*/ 234 h 882"/>
                  <a:gd name="T70" fmla="*/ 797 w 814"/>
                  <a:gd name="T71" fmla="*/ 204 h 882"/>
                  <a:gd name="T72" fmla="*/ 777 w 814"/>
                  <a:gd name="T73" fmla="*/ 179 h 882"/>
                  <a:gd name="T74" fmla="*/ 752 w 814"/>
                  <a:gd name="T75" fmla="*/ 159 h 882"/>
                  <a:gd name="T76" fmla="*/ 691 w 814"/>
                  <a:gd name="T77" fmla="*/ 12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4" h="882">
                    <a:moveTo>
                      <a:pt x="691" y="124"/>
                    </a:moveTo>
                    <a:lnTo>
                      <a:pt x="410" y="124"/>
                    </a:lnTo>
                    <a:lnTo>
                      <a:pt x="469" y="130"/>
                    </a:lnTo>
                    <a:lnTo>
                      <a:pt x="524" y="147"/>
                    </a:lnTo>
                    <a:lnTo>
                      <a:pt x="575" y="175"/>
                    </a:lnTo>
                    <a:lnTo>
                      <a:pt x="620" y="213"/>
                    </a:lnTo>
                    <a:lnTo>
                      <a:pt x="639" y="234"/>
                    </a:lnTo>
                    <a:lnTo>
                      <a:pt x="655" y="257"/>
                    </a:lnTo>
                    <a:lnTo>
                      <a:pt x="670" y="281"/>
                    </a:lnTo>
                    <a:lnTo>
                      <a:pt x="682" y="307"/>
                    </a:lnTo>
                    <a:lnTo>
                      <a:pt x="692" y="334"/>
                    </a:lnTo>
                    <a:lnTo>
                      <a:pt x="699" y="363"/>
                    </a:lnTo>
                    <a:lnTo>
                      <a:pt x="703" y="392"/>
                    </a:lnTo>
                    <a:lnTo>
                      <a:pt x="704" y="421"/>
                    </a:lnTo>
                    <a:lnTo>
                      <a:pt x="703" y="451"/>
                    </a:lnTo>
                    <a:lnTo>
                      <a:pt x="699" y="480"/>
                    </a:lnTo>
                    <a:lnTo>
                      <a:pt x="692" y="508"/>
                    </a:lnTo>
                    <a:lnTo>
                      <a:pt x="682" y="536"/>
                    </a:lnTo>
                    <a:lnTo>
                      <a:pt x="669" y="562"/>
                    </a:lnTo>
                    <a:lnTo>
                      <a:pt x="655" y="586"/>
                    </a:lnTo>
                    <a:lnTo>
                      <a:pt x="638" y="609"/>
                    </a:lnTo>
                    <a:lnTo>
                      <a:pt x="619" y="630"/>
                    </a:lnTo>
                    <a:lnTo>
                      <a:pt x="574" y="668"/>
                    </a:lnTo>
                    <a:lnTo>
                      <a:pt x="523" y="696"/>
                    </a:lnTo>
                    <a:lnTo>
                      <a:pt x="467" y="713"/>
                    </a:lnTo>
                    <a:lnTo>
                      <a:pt x="408" y="719"/>
                    </a:lnTo>
                    <a:lnTo>
                      <a:pt x="645" y="719"/>
                    </a:lnTo>
                    <a:lnTo>
                      <a:pt x="674" y="685"/>
                    </a:lnTo>
                    <a:lnTo>
                      <a:pt x="723" y="612"/>
                    </a:lnTo>
                    <a:lnTo>
                      <a:pt x="762" y="534"/>
                    </a:lnTo>
                    <a:lnTo>
                      <a:pt x="790" y="451"/>
                    </a:lnTo>
                    <a:lnTo>
                      <a:pt x="808" y="365"/>
                    </a:lnTo>
                    <a:lnTo>
                      <a:pt x="813" y="279"/>
                    </a:lnTo>
                    <a:lnTo>
                      <a:pt x="813" y="266"/>
                    </a:lnTo>
                    <a:lnTo>
                      <a:pt x="809" y="234"/>
                    </a:lnTo>
                    <a:lnTo>
                      <a:pt x="797" y="204"/>
                    </a:lnTo>
                    <a:lnTo>
                      <a:pt x="777" y="179"/>
                    </a:lnTo>
                    <a:lnTo>
                      <a:pt x="752" y="159"/>
                    </a:lnTo>
                    <a:lnTo>
                      <a:pt x="691" y="124"/>
                    </a:lnTo>
                    <a:close/>
                  </a:path>
                </a:pathLst>
              </a:custGeom>
              <a:solidFill>
                <a:srgbClr val="7158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35EC760D-3292-B835-9647-3C3D1548A4A5}"/>
                </a:ext>
              </a:extLst>
            </p:cNvPr>
            <p:cNvGrpSpPr>
              <a:grpSpLocks/>
            </p:cNvGrpSpPr>
            <p:nvPr/>
          </p:nvGrpSpPr>
          <p:grpSpPr bwMode="auto">
            <a:xfrm>
              <a:off x="0" y="99"/>
              <a:ext cx="603" cy="691"/>
              <a:chOff x="0" y="99"/>
              <a:chExt cx="603" cy="691"/>
            </a:xfrm>
          </p:grpSpPr>
          <p:sp>
            <p:nvSpPr>
              <p:cNvPr id="30" name="Freeform 81">
                <a:extLst>
                  <a:ext uri="{FF2B5EF4-FFF2-40B4-BE49-F238E27FC236}">
                    <a16:creationId xmlns:a16="http://schemas.microsoft.com/office/drawing/2014/main" id="{70159E68-A523-C304-11FD-13587E16CA24}"/>
                  </a:ext>
                </a:extLst>
              </p:cNvPr>
              <p:cNvSpPr>
                <a:spLocks/>
              </p:cNvSpPr>
              <p:nvPr/>
            </p:nvSpPr>
            <p:spPr bwMode="auto">
              <a:xfrm>
                <a:off x="0" y="99"/>
                <a:ext cx="603" cy="691"/>
              </a:xfrm>
              <a:custGeom>
                <a:avLst/>
                <a:gdLst>
                  <a:gd name="T0" fmla="*/ 246 w 603"/>
                  <a:gd name="T1" fmla="*/ 0 h 691"/>
                  <a:gd name="T2" fmla="*/ 33 w 603"/>
                  <a:gd name="T3" fmla="*/ 0 h 691"/>
                  <a:gd name="T4" fmla="*/ 21 w 603"/>
                  <a:gd name="T5" fmla="*/ 5 h 691"/>
                  <a:gd name="T6" fmla="*/ 13 w 603"/>
                  <a:gd name="T7" fmla="*/ 13 h 691"/>
                  <a:gd name="T8" fmla="*/ 4 w 603"/>
                  <a:gd name="T9" fmla="*/ 21 h 691"/>
                  <a:gd name="T10" fmla="*/ 0 w 603"/>
                  <a:gd name="T11" fmla="*/ 32 h 691"/>
                  <a:gd name="T12" fmla="*/ 0 w 603"/>
                  <a:gd name="T13" fmla="*/ 646 h 691"/>
                  <a:gd name="T14" fmla="*/ 3 w 603"/>
                  <a:gd name="T15" fmla="*/ 663 h 691"/>
                  <a:gd name="T16" fmla="*/ 12 w 603"/>
                  <a:gd name="T17" fmla="*/ 677 h 691"/>
                  <a:gd name="T18" fmla="*/ 27 w 603"/>
                  <a:gd name="T19" fmla="*/ 687 h 691"/>
                  <a:gd name="T20" fmla="*/ 44 w 603"/>
                  <a:gd name="T21" fmla="*/ 690 h 691"/>
                  <a:gd name="T22" fmla="*/ 244 w 603"/>
                  <a:gd name="T23" fmla="*/ 690 h 691"/>
                  <a:gd name="T24" fmla="*/ 279 w 603"/>
                  <a:gd name="T25" fmla="*/ 688 h 691"/>
                  <a:gd name="T26" fmla="*/ 314 w 603"/>
                  <a:gd name="T27" fmla="*/ 683 h 691"/>
                  <a:gd name="T28" fmla="*/ 348 w 603"/>
                  <a:gd name="T29" fmla="*/ 675 h 691"/>
                  <a:gd name="T30" fmla="*/ 382 w 603"/>
                  <a:gd name="T31" fmla="*/ 663 h 691"/>
                  <a:gd name="T32" fmla="*/ 413 w 603"/>
                  <a:gd name="T33" fmla="*/ 649 h 691"/>
                  <a:gd name="T34" fmla="*/ 442 w 603"/>
                  <a:gd name="T35" fmla="*/ 631 h 691"/>
                  <a:gd name="T36" fmla="*/ 470 w 603"/>
                  <a:gd name="T37" fmla="*/ 611 h 691"/>
                  <a:gd name="T38" fmla="*/ 481 w 603"/>
                  <a:gd name="T39" fmla="*/ 602 h 691"/>
                  <a:gd name="T40" fmla="*/ 88 w 603"/>
                  <a:gd name="T41" fmla="*/ 602 h 691"/>
                  <a:gd name="T42" fmla="*/ 88 w 603"/>
                  <a:gd name="T43" fmla="*/ 87 h 691"/>
                  <a:gd name="T44" fmla="*/ 482 w 603"/>
                  <a:gd name="T45" fmla="*/ 87 h 691"/>
                  <a:gd name="T46" fmla="*/ 472 w 603"/>
                  <a:gd name="T47" fmla="*/ 79 h 691"/>
                  <a:gd name="T48" fmla="*/ 444 w 603"/>
                  <a:gd name="T49" fmla="*/ 59 h 691"/>
                  <a:gd name="T50" fmla="*/ 415 w 603"/>
                  <a:gd name="T51" fmla="*/ 41 h 691"/>
                  <a:gd name="T52" fmla="*/ 384 w 603"/>
                  <a:gd name="T53" fmla="*/ 27 h 691"/>
                  <a:gd name="T54" fmla="*/ 351 w 603"/>
                  <a:gd name="T55" fmla="*/ 15 h 691"/>
                  <a:gd name="T56" fmla="*/ 317 w 603"/>
                  <a:gd name="T57" fmla="*/ 7 h 691"/>
                  <a:gd name="T58" fmla="*/ 281 w 603"/>
                  <a:gd name="T59" fmla="*/ 1 h 691"/>
                  <a:gd name="T60" fmla="*/ 246 w 603"/>
                  <a:gd name="T61"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3" h="691">
                    <a:moveTo>
                      <a:pt x="246" y="0"/>
                    </a:moveTo>
                    <a:lnTo>
                      <a:pt x="33" y="0"/>
                    </a:lnTo>
                    <a:lnTo>
                      <a:pt x="21" y="5"/>
                    </a:lnTo>
                    <a:lnTo>
                      <a:pt x="13" y="13"/>
                    </a:lnTo>
                    <a:lnTo>
                      <a:pt x="4" y="21"/>
                    </a:lnTo>
                    <a:lnTo>
                      <a:pt x="0" y="32"/>
                    </a:lnTo>
                    <a:lnTo>
                      <a:pt x="0" y="646"/>
                    </a:lnTo>
                    <a:lnTo>
                      <a:pt x="3" y="663"/>
                    </a:lnTo>
                    <a:lnTo>
                      <a:pt x="12" y="677"/>
                    </a:lnTo>
                    <a:lnTo>
                      <a:pt x="27" y="687"/>
                    </a:lnTo>
                    <a:lnTo>
                      <a:pt x="44" y="690"/>
                    </a:lnTo>
                    <a:lnTo>
                      <a:pt x="244" y="690"/>
                    </a:lnTo>
                    <a:lnTo>
                      <a:pt x="279" y="688"/>
                    </a:lnTo>
                    <a:lnTo>
                      <a:pt x="314" y="683"/>
                    </a:lnTo>
                    <a:lnTo>
                      <a:pt x="348" y="675"/>
                    </a:lnTo>
                    <a:lnTo>
                      <a:pt x="382" y="663"/>
                    </a:lnTo>
                    <a:lnTo>
                      <a:pt x="413" y="649"/>
                    </a:lnTo>
                    <a:lnTo>
                      <a:pt x="442" y="631"/>
                    </a:lnTo>
                    <a:lnTo>
                      <a:pt x="470" y="611"/>
                    </a:lnTo>
                    <a:lnTo>
                      <a:pt x="481" y="602"/>
                    </a:lnTo>
                    <a:lnTo>
                      <a:pt x="88" y="602"/>
                    </a:lnTo>
                    <a:lnTo>
                      <a:pt x="88" y="87"/>
                    </a:lnTo>
                    <a:lnTo>
                      <a:pt x="482" y="87"/>
                    </a:lnTo>
                    <a:lnTo>
                      <a:pt x="472" y="79"/>
                    </a:lnTo>
                    <a:lnTo>
                      <a:pt x="444" y="59"/>
                    </a:lnTo>
                    <a:lnTo>
                      <a:pt x="415" y="41"/>
                    </a:lnTo>
                    <a:lnTo>
                      <a:pt x="384" y="27"/>
                    </a:lnTo>
                    <a:lnTo>
                      <a:pt x="351" y="15"/>
                    </a:lnTo>
                    <a:lnTo>
                      <a:pt x="317" y="7"/>
                    </a:lnTo>
                    <a:lnTo>
                      <a:pt x="281" y="1"/>
                    </a:lnTo>
                    <a:lnTo>
                      <a:pt x="2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82">
                <a:extLst>
                  <a:ext uri="{FF2B5EF4-FFF2-40B4-BE49-F238E27FC236}">
                    <a16:creationId xmlns:a16="http://schemas.microsoft.com/office/drawing/2014/main" id="{7D6D747D-776E-87DA-7E0F-77DB4F4714A6}"/>
                  </a:ext>
                </a:extLst>
              </p:cNvPr>
              <p:cNvSpPr>
                <a:spLocks/>
              </p:cNvSpPr>
              <p:nvPr/>
            </p:nvSpPr>
            <p:spPr bwMode="auto">
              <a:xfrm>
                <a:off x="0" y="99"/>
                <a:ext cx="603" cy="691"/>
              </a:xfrm>
              <a:custGeom>
                <a:avLst/>
                <a:gdLst>
                  <a:gd name="T0" fmla="*/ 482 w 603"/>
                  <a:gd name="T1" fmla="*/ 87 h 691"/>
                  <a:gd name="T2" fmla="*/ 246 w 603"/>
                  <a:gd name="T3" fmla="*/ 87 h 691"/>
                  <a:gd name="T4" fmla="*/ 298 w 603"/>
                  <a:gd name="T5" fmla="*/ 92 h 691"/>
                  <a:gd name="T6" fmla="*/ 348 w 603"/>
                  <a:gd name="T7" fmla="*/ 107 h 691"/>
                  <a:gd name="T8" fmla="*/ 394 w 603"/>
                  <a:gd name="T9" fmla="*/ 131 h 691"/>
                  <a:gd name="T10" fmla="*/ 435 w 603"/>
                  <a:gd name="T11" fmla="*/ 165 h 691"/>
                  <a:gd name="T12" fmla="*/ 453 w 603"/>
                  <a:gd name="T13" fmla="*/ 183 h 691"/>
                  <a:gd name="T14" fmla="*/ 468 w 603"/>
                  <a:gd name="T15" fmla="*/ 203 h 691"/>
                  <a:gd name="T16" fmla="*/ 482 w 603"/>
                  <a:gd name="T17" fmla="*/ 225 h 691"/>
                  <a:gd name="T18" fmla="*/ 493 w 603"/>
                  <a:gd name="T19" fmla="*/ 247 h 691"/>
                  <a:gd name="T20" fmla="*/ 503 w 603"/>
                  <a:gd name="T21" fmla="*/ 271 h 691"/>
                  <a:gd name="T22" fmla="*/ 509 w 603"/>
                  <a:gd name="T23" fmla="*/ 296 h 691"/>
                  <a:gd name="T24" fmla="*/ 513 w 603"/>
                  <a:gd name="T25" fmla="*/ 321 h 691"/>
                  <a:gd name="T26" fmla="*/ 514 w 603"/>
                  <a:gd name="T27" fmla="*/ 347 h 691"/>
                  <a:gd name="T28" fmla="*/ 513 w 603"/>
                  <a:gd name="T29" fmla="*/ 371 h 691"/>
                  <a:gd name="T30" fmla="*/ 509 w 603"/>
                  <a:gd name="T31" fmla="*/ 396 h 691"/>
                  <a:gd name="T32" fmla="*/ 503 w 603"/>
                  <a:gd name="T33" fmla="*/ 419 h 691"/>
                  <a:gd name="T34" fmla="*/ 493 w 603"/>
                  <a:gd name="T35" fmla="*/ 442 h 691"/>
                  <a:gd name="T36" fmla="*/ 481 w 603"/>
                  <a:gd name="T37" fmla="*/ 465 h 691"/>
                  <a:gd name="T38" fmla="*/ 468 w 603"/>
                  <a:gd name="T39" fmla="*/ 486 h 691"/>
                  <a:gd name="T40" fmla="*/ 452 w 603"/>
                  <a:gd name="T41" fmla="*/ 506 h 691"/>
                  <a:gd name="T42" fmla="*/ 435 w 603"/>
                  <a:gd name="T43" fmla="*/ 525 h 691"/>
                  <a:gd name="T44" fmla="*/ 415 w 603"/>
                  <a:gd name="T45" fmla="*/ 542 h 691"/>
                  <a:gd name="T46" fmla="*/ 394 w 603"/>
                  <a:gd name="T47" fmla="*/ 557 h 691"/>
                  <a:gd name="T48" fmla="*/ 372 w 603"/>
                  <a:gd name="T49" fmla="*/ 570 h 691"/>
                  <a:gd name="T50" fmla="*/ 348 w 603"/>
                  <a:gd name="T51" fmla="*/ 580 h 691"/>
                  <a:gd name="T52" fmla="*/ 324 w 603"/>
                  <a:gd name="T53" fmla="*/ 589 h 691"/>
                  <a:gd name="T54" fmla="*/ 298 w 603"/>
                  <a:gd name="T55" fmla="*/ 596 h 691"/>
                  <a:gd name="T56" fmla="*/ 272 w 603"/>
                  <a:gd name="T57" fmla="*/ 600 h 691"/>
                  <a:gd name="T58" fmla="*/ 246 w 603"/>
                  <a:gd name="T59" fmla="*/ 602 h 691"/>
                  <a:gd name="T60" fmla="*/ 481 w 603"/>
                  <a:gd name="T61" fmla="*/ 602 h 691"/>
                  <a:gd name="T62" fmla="*/ 496 w 603"/>
                  <a:gd name="T63" fmla="*/ 588 h 691"/>
                  <a:gd name="T64" fmla="*/ 520 w 603"/>
                  <a:gd name="T65" fmla="*/ 564 h 691"/>
                  <a:gd name="T66" fmla="*/ 540 w 603"/>
                  <a:gd name="T67" fmla="*/ 537 h 691"/>
                  <a:gd name="T68" fmla="*/ 558 w 603"/>
                  <a:gd name="T69" fmla="*/ 509 h 691"/>
                  <a:gd name="T70" fmla="*/ 573 w 603"/>
                  <a:gd name="T71" fmla="*/ 478 h 691"/>
                  <a:gd name="T72" fmla="*/ 586 w 603"/>
                  <a:gd name="T73" fmla="*/ 447 h 691"/>
                  <a:gd name="T74" fmla="*/ 595 w 603"/>
                  <a:gd name="T75" fmla="*/ 414 h 691"/>
                  <a:gd name="T76" fmla="*/ 601 w 603"/>
                  <a:gd name="T77" fmla="*/ 381 h 691"/>
                  <a:gd name="T78" fmla="*/ 602 w 603"/>
                  <a:gd name="T79" fmla="*/ 347 h 691"/>
                  <a:gd name="T80" fmla="*/ 601 w 603"/>
                  <a:gd name="T81" fmla="*/ 312 h 691"/>
                  <a:gd name="T82" fmla="*/ 595 w 603"/>
                  <a:gd name="T83" fmla="*/ 278 h 691"/>
                  <a:gd name="T84" fmla="*/ 586 w 603"/>
                  <a:gd name="T85" fmla="*/ 245 h 691"/>
                  <a:gd name="T86" fmla="*/ 574 w 603"/>
                  <a:gd name="T87" fmla="*/ 212 h 691"/>
                  <a:gd name="T88" fmla="*/ 559 w 603"/>
                  <a:gd name="T89" fmla="*/ 182 h 691"/>
                  <a:gd name="T90" fmla="*/ 541 w 603"/>
                  <a:gd name="T91" fmla="*/ 153 h 691"/>
                  <a:gd name="T92" fmla="*/ 521 w 603"/>
                  <a:gd name="T93" fmla="*/ 126 h 691"/>
                  <a:gd name="T94" fmla="*/ 498 w 603"/>
                  <a:gd name="T95" fmla="*/ 101 h 691"/>
                  <a:gd name="T96" fmla="*/ 482 w 603"/>
                  <a:gd name="T97" fmla="*/ 8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91">
                    <a:moveTo>
                      <a:pt x="482" y="87"/>
                    </a:moveTo>
                    <a:lnTo>
                      <a:pt x="246" y="87"/>
                    </a:lnTo>
                    <a:lnTo>
                      <a:pt x="298" y="92"/>
                    </a:lnTo>
                    <a:lnTo>
                      <a:pt x="348" y="107"/>
                    </a:lnTo>
                    <a:lnTo>
                      <a:pt x="394" y="131"/>
                    </a:lnTo>
                    <a:lnTo>
                      <a:pt x="435" y="165"/>
                    </a:lnTo>
                    <a:lnTo>
                      <a:pt x="453" y="183"/>
                    </a:lnTo>
                    <a:lnTo>
                      <a:pt x="468" y="203"/>
                    </a:lnTo>
                    <a:lnTo>
                      <a:pt x="482" y="225"/>
                    </a:lnTo>
                    <a:lnTo>
                      <a:pt x="493" y="247"/>
                    </a:lnTo>
                    <a:lnTo>
                      <a:pt x="503" y="271"/>
                    </a:lnTo>
                    <a:lnTo>
                      <a:pt x="509" y="296"/>
                    </a:lnTo>
                    <a:lnTo>
                      <a:pt x="513" y="321"/>
                    </a:lnTo>
                    <a:lnTo>
                      <a:pt x="514" y="347"/>
                    </a:lnTo>
                    <a:lnTo>
                      <a:pt x="513" y="371"/>
                    </a:lnTo>
                    <a:lnTo>
                      <a:pt x="509" y="396"/>
                    </a:lnTo>
                    <a:lnTo>
                      <a:pt x="503" y="419"/>
                    </a:lnTo>
                    <a:lnTo>
                      <a:pt x="493" y="442"/>
                    </a:lnTo>
                    <a:lnTo>
                      <a:pt x="481" y="465"/>
                    </a:lnTo>
                    <a:lnTo>
                      <a:pt x="468" y="486"/>
                    </a:lnTo>
                    <a:lnTo>
                      <a:pt x="452" y="506"/>
                    </a:lnTo>
                    <a:lnTo>
                      <a:pt x="435" y="525"/>
                    </a:lnTo>
                    <a:lnTo>
                      <a:pt x="415" y="542"/>
                    </a:lnTo>
                    <a:lnTo>
                      <a:pt x="394" y="557"/>
                    </a:lnTo>
                    <a:lnTo>
                      <a:pt x="372" y="570"/>
                    </a:lnTo>
                    <a:lnTo>
                      <a:pt x="348" y="580"/>
                    </a:lnTo>
                    <a:lnTo>
                      <a:pt x="324" y="589"/>
                    </a:lnTo>
                    <a:lnTo>
                      <a:pt x="298" y="596"/>
                    </a:lnTo>
                    <a:lnTo>
                      <a:pt x="272" y="600"/>
                    </a:lnTo>
                    <a:lnTo>
                      <a:pt x="246" y="602"/>
                    </a:lnTo>
                    <a:lnTo>
                      <a:pt x="481" y="602"/>
                    </a:lnTo>
                    <a:lnTo>
                      <a:pt x="496" y="588"/>
                    </a:lnTo>
                    <a:lnTo>
                      <a:pt x="520" y="564"/>
                    </a:lnTo>
                    <a:lnTo>
                      <a:pt x="540" y="537"/>
                    </a:lnTo>
                    <a:lnTo>
                      <a:pt x="558" y="509"/>
                    </a:lnTo>
                    <a:lnTo>
                      <a:pt x="573" y="478"/>
                    </a:lnTo>
                    <a:lnTo>
                      <a:pt x="586" y="447"/>
                    </a:lnTo>
                    <a:lnTo>
                      <a:pt x="595" y="414"/>
                    </a:lnTo>
                    <a:lnTo>
                      <a:pt x="601" y="381"/>
                    </a:lnTo>
                    <a:lnTo>
                      <a:pt x="602" y="347"/>
                    </a:lnTo>
                    <a:lnTo>
                      <a:pt x="601" y="312"/>
                    </a:lnTo>
                    <a:lnTo>
                      <a:pt x="595" y="278"/>
                    </a:lnTo>
                    <a:lnTo>
                      <a:pt x="586" y="245"/>
                    </a:lnTo>
                    <a:lnTo>
                      <a:pt x="574" y="212"/>
                    </a:lnTo>
                    <a:lnTo>
                      <a:pt x="559" y="182"/>
                    </a:lnTo>
                    <a:lnTo>
                      <a:pt x="541" y="153"/>
                    </a:lnTo>
                    <a:lnTo>
                      <a:pt x="521" y="126"/>
                    </a:lnTo>
                    <a:lnTo>
                      <a:pt x="498" y="101"/>
                    </a:lnTo>
                    <a:lnTo>
                      <a:pt x="48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26B34B91-898E-7994-EC5E-495E0505D14F}"/>
                </a:ext>
              </a:extLst>
            </p:cNvPr>
            <p:cNvGrpSpPr>
              <a:grpSpLocks/>
            </p:cNvGrpSpPr>
            <p:nvPr/>
          </p:nvGrpSpPr>
          <p:grpSpPr bwMode="auto">
            <a:xfrm>
              <a:off x="1461" y="100"/>
              <a:ext cx="534" cy="690"/>
              <a:chOff x="1461" y="100"/>
              <a:chExt cx="534" cy="690"/>
            </a:xfrm>
          </p:grpSpPr>
          <p:sp>
            <p:nvSpPr>
              <p:cNvPr id="27" name="Freeform 78">
                <a:extLst>
                  <a:ext uri="{FF2B5EF4-FFF2-40B4-BE49-F238E27FC236}">
                    <a16:creationId xmlns:a16="http://schemas.microsoft.com/office/drawing/2014/main" id="{3C90BD78-F16D-FD70-2745-7397214B7498}"/>
                  </a:ext>
                </a:extLst>
              </p:cNvPr>
              <p:cNvSpPr>
                <a:spLocks/>
              </p:cNvSpPr>
              <p:nvPr/>
            </p:nvSpPr>
            <p:spPr bwMode="auto">
              <a:xfrm>
                <a:off x="1461" y="100"/>
                <a:ext cx="534" cy="690"/>
              </a:xfrm>
              <a:custGeom>
                <a:avLst/>
                <a:gdLst>
                  <a:gd name="T0" fmla="*/ 61 w 534"/>
                  <a:gd name="T1" fmla="*/ 0 h 690"/>
                  <a:gd name="T2" fmla="*/ 45 w 534"/>
                  <a:gd name="T3" fmla="*/ 0 h 690"/>
                  <a:gd name="T4" fmla="*/ 29 w 534"/>
                  <a:gd name="T5" fmla="*/ 7 h 690"/>
                  <a:gd name="T6" fmla="*/ 17 w 534"/>
                  <a:gd name="T7" fmla="*/ 20 h 690"/>
                  <a:gd name="T8" fmla="*/ 11 w 534"/>
                  <a:gd name="T9" fmla="*/ 36 h 690"/>
                  <a:gd name="T10" fmla="*/ 12 w 534"/>
                  <a:gd name="T11" fmla="*/ 53 h 690"/>
                  <a:gd name="T12" fmla="*/ 19 w 534"/>
                  <a:gd name="T13" fmla="*/ 69 h 690"/>
                  <a:gd name="T14" fmla="*/ 213 w 534"/>
                  <a:gd name="T15" fmla="*/ 336 h 690"/>
                  <a:gd name="T16" fmla="*/ 8 w 534"/>
                  <a:gd name="T17" fmla="*/ 620 h 690"/>
                  <a:gd name="T18" fmla="*/ 0 w 534"/>
                  <a:gd name="T19" fmla="*/ 636 h 690"/>
                  <a:gd name="T20" fmla="*/ 0 w 534"/>
                  <a:gd name="T21" fmla="*/ 653 h 690"/>
                  <a:gd name="T22" fmla="*/ 5 w 534"/>
                  <a:gd name="T23" fmla="*/ 669 h 690"/>
                  <a:gd name="T24" fmla="*/ 18 w 534"/>
                  <a:gd name="T25" fmla="*/ 681 h 690"/>
                  <a:gd name="T26" fmla="*/ 34 w 534"/>
                  <a:gd name="T27" fmla="*/ 688 h 690"/>
                  <a:gd name="T28" fmla="*/ 50 w 534"/>
                  <a:gd name="T29" fmla="*/ 689 h 690"/>
                  <a:gd name="T30" fmla="*/ 66 w 534"/>
                  <a:gd name="T31" fmla="*/ 683 h 690"/>
                  <a:gd name="T32" fmla="*/ 79 w 534"/>
                  <a:gd name="T33" fmla="*/ 672 h 690"/>
                  <a:gd name="T34" fmla="*/ 267 w 534"/>
                  <a:gd name="T35" fmla="*/ 411 h 690"/>
                  <a:gd name="T36" fmla="*/ 375 w 534"/>
                  <a:gd name="T37" fmla="*/ 411 h 690"/>
                  <a:gd name="T38" fmla="*/ 321 w 534"/>
                  <a:gd name="T39" fmla="*/ 336 h 690"/>
                  <a:gd name="T40" fmla="*/ 375 w 534"/>
                  <a:gd name="T41" fmla="*/ 261 h 690"/>
                  <a:gd name="T42" fmla="*/ 267 w 534"/>
                  <a:gd name="T43" fmla="*/ 261 h 690"/>
                  <a:gd name="T44" fmla="*/ 90 w 534"/>
                  <a:gd name="T45" fmla="*/ 17 h 690"/>
                  <a:gd name="T46" fmla="*/ 77 w 534"/>
                  <a:gd name="T47" fmla="*/ 5 h 690"/>
                  <a:gd name="T48" fmla="*/ 61 w 534"/>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4" h="690">
                    <a:moveTo>
                      <a:pt x="61" y="0"/>
                    </a:moveTo>
                    <a:lnTo>
                      <a:pt x="45" y="0"/>
                    </a:lnTo>
                    <a:lnTo>
                      <a:pt x="29" y="7"/>
                    </a:lnTo>
                    <a:lnTo>
                      <a:pt x="17" y="20"/>
                    </a:lnTo>
                    <a:lnTo>
                      <a:pt x="11" y="36"/>
                    </a:lnTo>
                    <a:lnTo>
                      <a:pt x="12" y="53"/>
                    </a:lnTo>
                    <a:lnTo>
                      <a:pt x="19" y="69"/>
                    </a:lnTo>
                    <a:lnTo>
                      <a:pt x="213" y="336"/>
                    </a:lnTo>
                    <a:lnTo>
                      <a:pt x="8" y="620"/>
                    </a:lnTo>
                    <a:lnTo>
                      <a:pt x="0" y="636"/>
                    </a:lnTo>
                    <a:lnTo>
                      <a:pt x="0" y="653"/>
                    </a:lnTo>
                    <a:lnTo>
                      <a:pt x="5" y="669"/>
                    </a:lnTo>
                    <a:lnTo>
                      <a:pt x="18" y="681"/>
                    </a:lnTo>
                    <a:lnTo>
                      <a:pt x="34" y="688"/>
                    </a:lnTo>
                    <a:lnTo>
                      <a:pt x="50" y="689"/>
                    </a:lnTo>
                    <a:lnTo>
                      <a:pt x="66" y="683"/>
                    </a:lnTo>
                    <a:lnTo>
                      <a:pt x="79" y="672"/>
                    </a:lnTo>
                    <a:lnTo>
                      <a:pt x="267" y="411"/>
                    </a:lnTo>
                    <a:lnTo>
                      <a:pt x="375" y="411"/>
                    </a:lnTo>
                    <a:lnTo>
                      <a:pt x="321" y="336"/>
                    </a:lnTo>
                    <a:lnTo>
                      <a:pt x="375" y="261"/>
                    </a:lnTo>
                    <a:lnTo>
                      <a:pt x="267" y="261"/>
                    </a:lnTo>
                    <a:lnTo>
                      <a:pt x="90" y="17"/>
                    </a:lnTo>
                    <a:lnTo>
                      <a:pt x="77" y="5"/>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79">
                <a:extLst>
                  <a:ext uri="{FF2B5EF4-FFF2-40B4-BE49-F238E27FC236}">
                    <a16:creationId xmlns:a16="http://schemas.microsoft.com/office/drawing/2014/main" id="{783E72C2-D36A-6906-6831-E10CB9688D12}"/>
                  </a:ext>
                </a:extLst>
              </p:cNvPr>
              <p:cNvSpPr>
                <a:spLocks/>
              </p:cNvSpPr>
              <p:nvPr/>
            </p:nvSpPr>
            <p:spPr bwMode="auto">
              <a:xfrm>
                <a:off x="1461" y="100"/>
                <a:ext cx="534" cy="690"/>
              </a:xfrm>
              <a:custGeom>
                <a:avLst/>
                <a:gdLst>
                  <a:gd name="T0" fmla="*/ 375 w 534"/>
                  <a:gd name="T1" fmla="*/ 411 h 690"/>
                  <a:gd name="T2" fmla="*/ 267 w 534"/>
                  <a:gd name="T3" fmla="*/ 411 h 690"/>
                  <a:gd name="T4" fmla="*/ 454 w 534"/>
                  <a:gd name="T5" fmla="*/ 672 h 690"/>
                  <a:gd name="T6" fmla="*/ 467 w 534"/>
                  <a:gd name="T7" fmla="*/ 683 h 690"/>
                  <a:gd name="T8" fmla="*/ 483 w 534"/>
                  <a:gd name="T9" fmla="*/ 689 h 690"/>
                  <a:gd name="T10" fmla="*/ 500 w 534"/>
                  <a:gd name="T11" fmla="*/ 688 h 690"/>
                  <a:gd name="T12" fmla="*/ 516 w 534"/>
                  <a:gd name="T13" fmla="*/ 681 h 690"/>
                  <a:gd name="T14" fmla="*/ 527 w 534"/>
                  <a:gd name="T15" fmla="*/ 669 h 690"/>
                  <a:gd name="T16" fmla="*/ 533 w 534"/>
                  <a:gd name="T17" fmla="*/ 653 h 690"/>
                  <a:gd name="T18" fmla="*/ 533 w 534"/>
                  <a:gd name="T19" fmla="*/ 636 h 690"/>
                  <a:gd name="T20" fmla="*/ 525 w 534"/>
                  <a:gd name="T21" fmla="*/ 620 h 690"/>
                  <a:gd name="T22" fmla="*/ 375 w 534"/>
                  <a:gd name="T23" fmla="*/ 41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4" h="690">
                    <a:moveTo>
                      <a:pt x="375" y="411"/>
                    </a:moveTo>
                    <a:lnTo>
                      <a:pt x="267" y="411"/>
                    </a:lnTo>
                    <a:lnTo>
                      <a:pt x="454" y="672"/>
                    </a:lnTo>
                    <a:lnTo>
                      <a:pt x="467" y="683"/>
                    </a:lnTo>
                    <a:lnTo>
                      <a:pt x="483" y="689"/>
                    </a:lnTo>
                    <a:lnTo>
                      <a:pt x="500" y="688"/>
                    </a:lnTo>
                    <a:lnTo>
                      <a:pt x="516" y="681"/>
                    </a:lnTo>
                    <a:lnTo>
                      <a:pt x="527" y="669"/>
                    </a:lnTo>
                    <a:lnTo>
                      <a:pt x="533" y="653"/>
                    </a:lnTo>
                    <a:lnTo>
                      <a:pt x="533" y="636"/>
                    </a:lnTo>
                    <a:lnTo>
                      <a:pt x="525" y="620"/>
                    </a:lnTo>
                    <a:lnTo>
                      <a:pt x="375"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80">
                <a:extLst>
                  <a:ext uri="{FF2B5EF4-FFF2-40B4-BE49-F238E27FC236}">
                    <a16:creationId xmlns:a16="http://schemas.microsoft.com/office/drawing/2014/main" id="{3CFDE1FF-A293-BBD5-A00A-211C11CE6C65}"/>
                  </a:ext>
                </a:extLst>
              </p:cNvPr>
              <p:cNvSpPr>
                <a:spLocks/>
              </p:cNvSpPr>
              <p:nvPr/>
            </p:nvSpPr>
            <p:spPr bwMode="auto">
              <a:xfrm>
                <a:off x="1461" y="100"/>
                <a:ext cx="534" cy="690"/>
              </a:xfrm>
              <a:custGeom>
                <a:avLst/>
                <a:gdLst>
                  <a:gd name="T0" fmla="*/ 471 w 534"/>
                  <a:gd name="T1" fmla="*/ 0 h 690"/>
                  <a:gd name="T2" fmla="*/ 456 w 534"/>
                  <a:gd name="T3" fmla="*/ 5 h 690"/>
                  <a:gd name="T4" fmla="*/ 443 w 534"/>
                  <a:gd name="T5" fmla="*/ 17 h 690"/>
                  <a:gd name="T6" fmla="*/ 267 w 534"/>
                  <a:gd name="T7" fmla="*/ 261 h 690"/>
                  <a:gd name="T8" fmla="*/ 375 w 534"/>
                  <a:gd name="T9" fmla="*/ 261 h 690"/>
                  <a:gd name="T10" fmla="*/ 514 w 534"/>
                  <a:gd name="T11" fmla="*/ 69 h 690"/>
                  <a:gd name="T12" fmla="*/ 521 w 534"/>
                  <a:gd name="T13" fmla="*/ 53 h 690"/>
                  <a:gd name="T14" fmla="*/ 522 w 534"/>
                  <a:gd name="T15" fmla="*/ 36 h 690"/>
                  <a:gd name="T16" fmla="*/ 516 w 534"/>
                  <a:gd name="T17" fmla="*/ 20 h 690"/>
                  <a:gd name="T18" fmla="*/ 504 w 534"/>
                  <a:gd name="T19" fmla="*/ 7 h 690"/>
                  <a:gd name="T20" fmla="*/ 488 w 534"/>
                  <a:gd name="T21" fmla="*/ 0 h 690"/>
                  <a:gd name="T22" fmla="*/ 471 w 534"/>
                  <a:gd name="T23"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4" h="690">
                    <a:moveTo>
                      <a:pt x="471" y="0"/>
                    </a:moveTo>
                    <a:lnTo>
                      <a:pt x="456" y="5"/>
                    </a:lnTo>
                    <a:lnTo>
                      <a:pt x="443" y="17"/>
                    </a:lnTo>
                    <a:lnTo>
                      <a:pt x="267" y="261"/>
                    </a:lnTo>
                    <a:lnTo>
                      <a:pt x="375" y="261"/>
                    </a:lnTo>
                    <a:lnTo>
                      <a:pt x="514" y="69"/>
                    </a:lnTo>
                    <a:lnTo>
                      <a:pt x="521" y="53"/>
                    </a:lnTo>
                    <a:lnTo>
                      <a:pt x="522" y="36"/>
                    </a:lnTo>
                    <a:lnTo>
                      <a:pt x="516" y="20"/>
                    </a:lnTo>
                    <a:lnTo>
                      <a:pt x="504" y="7"/>
                    </a:lnTo>
                    <a:lnTo>
                      <a:pt x="488" y="0"/>
                    </a:lnTo>
                    <a:lnTo>
                      <a:pt x="4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FA19F00E-CC2B-C39F-7977-0AB6A41D8F02}"/>
                </a:ext>
              </a:extLst>
            </p:cNvPr>
            <p:cNvGrpSpPr>
              <a:grpSpLocks/>
            </p:cNvGrpSpPr>
            <p:nvPr/>
          </p:nvGrpSpPr>
          <p:grpSpPr bwMode="auto">
            <a:xfrm>
              <a:off x="2045" y="100"/>
              <a:ext cx="559" cy="691"/>
              <a:chOff x="2045" y="100"/>
              <a:chExt cx="559" cy="691"/>
            </a:xfrm>
          </p:grpSpPr>
          <p:sp>
            <p:nvSpPr>
              <p:cNvPr id="25" name="Freeform 76">
                <a:extLst>
                  <a:ext uri="{FF2B5EF4-FFF2-40B4-BE49-F238E27FC236}">
                    <a16:creationId xmlns:a16="http://schemas.microsoft.com/office/drawing/2014/main" id="{6F34BEEC-6466-4B4D-DF22-C635A160F949}"/>
                  </a:ext>
                </a:extLst>
              </p:cNvPr>
              <p:cNvSpPr>
                <a:spLocks/>
              </p:cNvSpPr>
              <p:nvPr/>
            </p:nvSpPr>
            <p:spPr bwMode="auto">
              <a:xfrm>
                <a:off x="2045" y="100"/>
                <a:ext cx="559" cy="691"/>
              </a:xfrm>
              <a:custGeom>
                <a:avLst/>
                <a:gdLst>
                  <a:gd name="T0" fmla="*/ 34 w 559"/>
                  <a:gd name="T1" fmla="*/ 0 h 691"/>
                  <a:gd name="T2" fmla="*/ 18 w 559"/>
                  <a:gd name="T3" fmla="*/ 6 h 691"/>
                  <a:gd name="T4" fmla="*/ 6 w 559"/>
                  <a:gd name="T5" fmla="*/ 19 h 691"/>
                  <a:gd name="T6" fmla="*/ 0 w 559"/>
                  <a:gd name="T7" fmla="*/ 34 h 691"/>
                  <a:gd name="T8" fmla="*/ 0 w 559"/>
                  <a:gd name="T9" fmla="*/ 51 h 691"/>
                  <a:gd name="T10" fmla="*/ 6 w 559"/>
                  <a:gd name="T11" fmla="*/ 67 h 691"/>
                  <a:gd name="T12" fmla="*/ 234 w 559"/>
                  <a:gd name="T13" fmla="*/ 410 h 691"/>
                  <a:gd name="T14" fmla="*/ 234 w 559"/>
                  <a:gd name="T15" fmla="*/ 646 h 691"/>
                  <a:gd name="T16" fmla="*/ 238 w 559"/>
                  <a:gd name="T17" fmla="*/ 663 h 691"/>
                  <a:gd name="T18" fmla="*/ 248 w 559"/>
                  <a:gd name="T19" fmla="*/ 677 h 691"/>
                  <a:gd name="T20" fmla="*/ 262 w 559"/>
                  <a:gd name="T21" fmla="*/ 686 h 691"/>
                  <a:gd name="T22" fmla="*/ 278 w 559"/>
                  <a:gd name="T23" fmla="*/ 690 h 691"/>
                  <a:gd name="T24" fmla="*/ 296 w 559"/>
                  <a:gd name="T25" fmla="*/ 686 h 691"/>
                  <a:gd name="T26" fmla="*/ 310 w 559"/>
                  <a:gd name="T27" fmla="*/ 677 h 691"/>
                  <a:gd name="T28" fmla="*/ 319 w 559"/>
                  <a:gd name="T29" fmla="*/ 663 h 691"/>
                  <a:gd name="T30" fmla="*/ 322 w 559"/>
                  <a:gd name="T31" fmla="*/ 646 h 691"/>
                  <a:gd name="T32" fmla="*/ 322 w 559"/>
                  <a:gd name="T33" fmla="*/ 410 h 691"/>
                  <a:gd name="T34" fmla="*/ 384 w 559"/>
                  <a:gd name="T35" fmla="*/ 318 h 691"/>
                  <a:gd name="T36" fmla="*/ 278 w 559"/>
                  <a:gd name="T37" fmla="*/ 318 h 691"/>
                  <a:gd name="T38" fmla="*/ 79 w 559"/>
                  <a:gd name="T39" fmla="*/ 18 h 691"/>
                  <a:gd name="T40" fmla="*/ 67 w 559"/>
                  <a:gd name="T41" fmla="*/ 6 h 691"/>
                  <a:gd name="T42" fmla="*/ 51 w 559"/>
                  <a:gd name="T43" fmla="*/ 0 h 691"/>
                  <a:gd name="T44" fmla="*/ 34 w 559"/>
                  <a:gd name="T45"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9" h="691">
                    <a:moveTo>
                      <a:pt x="34" y="0"/>
                    </a:moveTo>
                    <a:lnTo>
                      <a:pt x="18" y="6"/>
                    </a:lnTo>
                    <a:lnTo>
                      <a:pt x="6" y="19"/>
                    </a:lnTo>
                    <a:lnTo>
                      <a:pt x="0" y="34"/>
                    </a:lnTo>
                    <a:lnTo>
                      <a:pt x="0" y="51"/>
                    </a:lnTo>
                    <a:lnTo>
                      <a:pt x="6" y="67"/>
                    </a:lnTo>
                    <a:lnTo>
                      <a:pt x="234" y="410"/>
                    </a:lnTo>
                    <a:lnTo>
                      <a:pt x="234" y="646"/>
                    </a:lnTo>
                    <a:lnTo>
                      <a:pt x="238" y="663"/>
                    </a:lnTo>
                    <a:lnTo>
                      <a:pt x="248" y="677"/>
                    </a:lnTo>
                    <a:lnTo>
                      <a:pt x="262" y="686"/>
                    </a:lnTo>
                    <a:lnTo>
                      <a:pt x="278" y="690"/>
                    </a:lnTo>
                    <a:lnTo>
                      <a:pt x="296" y="686"/>
                    </a:lnTo>
                    <a:lnTo>
                      <a:pt x="310" y="677"/>
                    </a:lnTo>
                    <a:lnTo>
                      <a:pt x="319" y="663"/>
                    </a:lnTo>
                    <a:lnTo>
                      <a:pt x="322" y="646"/>
                    </a:lnTo>
                    <a:lnTo>
                      <a:pt x="322" y="410"/>
                    </a:lnTo>
                    <a:lnTo>
                      <a:pt x="384" y="318"/>
                    </a:lnTo>
                    <a:lnTo>
                      <a:pt x="278" y="318"/>
                    </a:lnTo>
                    <a:lnTo>
                      <a:pt x="79" y="18"/>
                    </a:lnTo>
                    <a:lnTo>
                      <a:pt x="67" y="6"/>
                    </a:lnTo>
                    <a:lnTo>
                      <a:pt x="51"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77">
                <a:extLst>
                  <a:ext uri="{FF2B5EF4-FFF2-40B4-BE49-F238E27FC236}">
                    <a16:creationId xmlns:a16="http://schemas.microsoft.com/office/drawing/2014/main" id="{4359F121-18D0-53E4-A02A-5426AA505BBF}"/>
                  </a:ext>
                </a:extLst>
              </p:cNvPr>
              <p:cNvSpPr>
                <a:spLocks/>
              </p:cNvSpPr>
              <p:nvPr/>
            </p:nvSpPr>
            <p:spPr bwMode="auto">
              <a:xfrm>
                <a:off x="2045" y="100"/>
                <a:ext cx="559" cy="691"/>
              </a:xfrm>
              <a:custGeom>
                <a:avLst/>
                <a:gdLst>
                  <a:gd name="T0" fmla="*/ 523 w 559"/>
                  <a:gd name="T1" fmla="*/ 0 h 691"/>
                  <a:gd name="T2" fmla="*/ 506 w 559"/>
                  <a:gd name="T3" fmla="*/ 0 h 691"/>
                  <a:gd name="T4" fmla="*/ 491 w 559"/>
                  <a:gd name="T5" fmla="*/ 6 h 691"/>
                  <a:gd name="T6" fmla="*/ 479 w 559"/>
                  <a:gd name="T7" fmla="*/ 18 h 691"/>
                  <a:gd name="T8" fmla="*/ 278 w 559"/>
                  <a:gd name="T9" fmla="*/ 318 h 691"/>
                  <a:gd name="T10" fmla="*/ 384 w 559"/>
                  <a:gd name="T11" fmla="*/ 318 h 691"/>
                  <a:gd name="T12" fmla="*/ 552 w 559"/>
                  <a:gd name="T13" fmla="*/ 67 h 691"/>
                  <a:gd name="T14" fmla="*/ 558 w 559"/>
                  <a:gd name="T15" fmla="*/ 51 h 691"/>
                  <a:gd name="T16" fmla="*/ 558 w 559"/>
                  <a:gd name="T17" fmla="*/ 34 h 691"/>
                  <a:gd name="T18" fmla="*/ 552 w 559"/>
                  <a:gd name="T19" fmla="*/ 19 h 691"/>
                  <a:gd name="T20" fmla="*/ 539 w 559"/>
                  <a:gd name="T21" fmla="*/ 6 h 691"/>
                  <a:gd name="T22" fmla="*/ 523 w 559"/>
                  <a:gd name="T23"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9" h="691">
                    <a:moveTo>
                      <a:pt x="523" y="0"/>
                    </a:moveTo>
                    <a:lnTo>
                      <a:pt x="506" y="0"/>
                    </a:lnTo>
                    <a:lnTo>
                      <a:pt x="491" y="6"/>
                    </a:lnTo>
                    <a:lnTo>
                      <a:pt x="479" y="18"/>
                    </a:lnTo>
                    <a:lnTo>
                      <a:pt x="278" y="318"/>
                    </a:lnTo>
                    <a:lnTo>
                      <a:pt x="384" y="318"/>
                    </a:lnTo>
                    <a:lnTo>
                      <a:pt x="552" y="67"/>
                    </a:lnTo>
                    <a:lnTo>
                      <a:pt x="558" y="51"/>
                    </a:lnTo>
                    <a:lnTo>
                      <a:pt x="558" y="34"/>
                    </a:lnTo>
                    <a:lnTo>
                      <a:pt x="552" y="19"/>
                    </a:lnTo>
                    <a:lnTo>
                      <a:pt x="539" y="6"/>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0F978FD0-4344-B96E-61F3-F5E0C9CCF67D}"/>
                </a:ext>
              </a:extLst>
            </p:cNvPr>
            <p:cNvGrpSpPr>
              <a:grpSpLocks/>
            </p:cNvGrpSpPr>
            <p:nvPr/>
          </p:nvGrpSpPr>
          <p:grpSpPr bwMode="auto">
            <a:xfrm>
              <a:off x="3216" y="91"/>
              <a:ext cx="435" cy="700"/>
              <a:chOff x="3216" y="91"/>
              <a:chExt cx="435" cy="700"/>
            </a:xfrm>
          </p:grpSpPr>
          <p:sp>
            <p:nvSpPr>
              <p:cNvPr id="22" name="Freeform 73">
                <a:extLst>
                  <a:ext uri="{FF2B5EF4-FFF2-40B4-BE49-F238E27FC236}">
                    <a16:creationId xmlns:a16="http://schemas.microsoft.com/office/drawing/2014/main" id="{B522BDF9-DF77-08F3-42AA-A0E719B19EA3}"/>
                  </a:ext>
                </a:extLst>
              </p:cNvPr>
              <p:cNvSpPr>
                <a:spLocks/>
              </p:cNvSpPr>
              <p:nvPr/>
            </p:nvSpPr>
            <p:spPr bwMode="auto">
              <a:xfrm>
                <a:off x="3216" y="91"/>
                <a:ext cx="435" cy="700"/>
              </a:xfrm>
              <a:custGeom>
                <a:avLst/>
                <a:gdLst>
                  <a:gd name="T0" fmla="*/ 96 w 435"/>
                  <a:gd name="T1" fmla="*/ 0 h 700"/>
                  <a:gd name="T2" fmla="*/ 32 w 435"/>
                  <a:gd name="T3" fmla="*/ 0 h 700"/>
                  <a:gd name="T4" fmla="*/ 21 w 435"/>
                  <a:gd name="T5" fmla="*/ 4 h 700"/>
                  <a:gd name="T6" fmla="*/ 13 w 435"/>
                  <a:gd name="T7" fmla="*/ 12 h 700"/>
                  <a:gd name="T8" fmla="*/ 5 w 435"/>
                  <a:gd name="T9" fmla="*/ 21 h 700"/>
                  <a:gd name="T10" fmla="*/ 0 w 435"/>
                  <a:gd name="T11" fmla="*/ 31 h 700"/>
                  <a:gd name="T12" fmla="*/ 0 w 435"/>
                  <a:gd name="T13" fmla="*/ 654 h 700"/>
                  <a:gd name="T14" fmla="*/ 3 w 435"/>
                  <a:gd name="T15" fmla="*/ 671 h 700"/>
                  <a:gd name="T16" fmla="*/ 13 w 435"/>
                  <a:gd name="T17" fmla="*/ 685 h 700"/>
                  <a:gd name="T18" fmla="*/ 27 w 435"/>
                  <a:gd name="T19" fmla="*/ 695 h 700"/>
                  <a:gd name="T20" fmla="*/ 44 w 435"/>
                  <a:gd name="T21" fmla="*/ 698 h 700"/>
                  <a:gd name="T22" fmla="*/ 389 w 435"/>
                  <a:gd name="T23" fmla="*/ 699 h 700"/>
                  <a:gd name="T24" fmla="*/ 406 w 435"/>
                  <a:gd name="T25" fmla="*/ 695 h 700"/>
                  <a:gd name="T26" fmla="*/ 420 w 435"/>
                  <a:gd name="T27" fmla="*/ 685 h 700"/>
                  <a:gd name="T28" fmla="*/ 430 w 435"/>
                  <a:gd name="T29" fmla="*/ 671 h 700"/>
                  <a:gd name="T30" fmla="*/ 434 w 435"/>
                  <a:gd name="T31" fmla="*/ 654 h 700"/>
                  <a:gd name="T32" fmla="*/ 430 w 435"/>
                  <a:gd name="T33" fmla="*/ 636 h 700"/>
                  <a:gd name="T34" fmla="*/ 420 w 435"/>
                  <a:gd name="T35" fmla="*/ 622 h 700"/>
                  <a:gd name="T36" fmla="*/ 406 w 435"/>
                  <a:gd name="T37" fmla="*/ 613 h 700"/>
                  <a:gd name="T38" fmla="*/ 389 w 435"/>
                  <a:gd name="T39" fmla="*/ 609 h 700"/>
                  <a:gd name="T40" fmla="*/ 88 w 435"/>
                  <a:gd name="T41" fmla="*/ 608 h 700"/>
                  <a:gd name="T42" fmla="*/ 88 w 435"/>
                  <a:gd name="T43" fmla="*/ 401 h 700"/>
                  <a:gd name="T44" fmla="*/ 367 w 435"/>
                  <a:gd name="T45" fmla="*/ 401 h 700"/>
                  <a:gd name="T46" fmla="*/ 381 w 435"/>
                  <a:gd name="T47" fmla="*/ 398 h 700"/>
                  <a:gd name="T48" fmla="*/ 395 w 435"/>
                  <a:gd name="T49" fmla="*/ 388 h 700"/>
                  <a:gd name="T50" fmla="*/ 404 w 435"/>
                  <a:gd name="T51" fmla="*/ 374 h 700"/>
                  <a:gd name="T52" fmla="*/ 408 w 435"/>
                  <a:gd name="T53" fmla="*/ 357 h 700"/>
                  <a:gd name="T54" fmla="*/ 405 w 435"/>
                  <a:gd name="T55" fmla="*/ 339 h 700"/>
                  <a:gd name="T56" fmla="*/ 395 w 435"/>
                  <a:gd name="T57" fmla="*/ 325 h 700"/>
                  <a:gd name="T58" fmla="*/ 381 w 435"/>
                  <a:gd name="T59" fmla="*/ 315 h 700"/>
                  <a:gd name="T60" fmla="*/ 364 w 435"/>
                  <a:gd name="T61" fmla="*/ 312 h 700"/>
                  <a:gd name="T62" fmla="*/ 356 w 435"/>
                  <a:gd name="T63" fmla="*/ 312 h 700"/>
                  <a:gd name="T64" fmla="*/ 356 w 435"/>
                  <a:gd name="T65" fmla="*/ 312 h 700"/>
                  <a:gd name="T66" fmla="*/ 88 w 435"/>
                  <a:gd name="T67" fmla="*/ 311 h 700"/>
                  <a:gd name="T68" fmla="*/ 88 w 435"/>
                  <a:gd name="T69" fmla="*/ 89 h 700"/>
                  <a:gd name="T70" fmla="*/ 393 w 435"/>
                  <a:gd name="T71" fmla="*/ 89 h 700"/>
                  <a:gd name="T72" fmla="*/ 406 w 435"/>
                  <a:gd name="T73" fmla="*/ 86 h 700"/>
                  <a:gd name="T74" fmla="*/ 420 w 435"/>
                  <a:gd name="T75" fmla="*/ 77 h 700"/>
                  <a:gd name="T76" fmla="*/ 430 w 435"/>
                  <a:gd name="T77" fmla="*/ 62 h 700"/>
                  <a:gd name="T78" fmla="*/ 434 w 435"/>
                  <a:gd name="T79" fmla="*/ 45 h 700"/>
                  <a:gd name="T80" fmla="*/ 430 w 435"/>
                  <a:gd name="T81" fmla="*/ 28 h 700"/>
                  <a:gd name="T82" fmla="*/ 420 w 435"/>
                  <a:gd name="T83" fmla="*/ 13 h 700"/>
                  <a:gd name="T84" fmla="*/ 406 w 435"/>
                  <a:gd name="T85" fmla="*/ 4 h 700"/>
                  <a:gd name="T86" fmla="*/ 389 w 435"/>
                  <a:gd name="T87" fmla="*/ 0 h 700"/>
                  <a:gd name="T88" fmla="*/ 382 w 435"/>
                  <a:gd name="T89" fmla="*/ 0 h 700"/>
                  <a:gd name="T90" fmla="*/ 382 w 435"/>
                  <a:gd name="T91" fmla="*/ 0 h 700"/>
                  <a:gd name="T92" fmla="*/ 96 w 435"/>
                  <a:gd name="T93" fmla="*/ 0 h 700"/>
                  <a:gd name="T94" fmla="*/ 96 w 435"/>
                  <a:gd name="T95"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5" h="700">
                    <a:moveTo>
                      <a:pt x="96" y="0"/>
                    </a:moveTo>
                    <a:lnTo>
                      <a:pt x="32" y="0"/>
                    </a:lnTo>
                    <a:lnTo>
                      <a:pt x="21" y="4"/>
                    </a:lnTo>
                    <a:lnTo>
                      <a:pt x="13" y="12"/>
                    </a:lnTo>
                    <a:lnTo>
                      <a:pt x="5" y="21"/>
                    </a:lnTo>
                    <a:lnTo>
                      <a:pt x="0" y="31"/>
                    </a:lnTo>
                    <a:lnTo>
                      <a:pt x="0" y="654"/>
                    </a:lnTo>
                    <a:lnTo>
                      <a:pt x="3" y="671"/>
                    </a:lnTo>
                    <a:lnTo>
                      <a:pt x="13" y="685"/>
                    </a:lnTo>
                    <a:lnTo>
                      <a:pt x="27" y="695"/>
                    </a:lnTo>
                    <a:lnTo>
                      <a:pt x="44" y="698"/>
                    </a:lnTo>
                    <a:lnTo>
                      <a:pt x="389" y="699"/>
                    </a:lnTo>
                    <a:lnTo>
                      <a:pt x="406" y="695"/>
                    </a:lnTo>
                    <a:lnTo>
                      <a:pt x="420" y="685"/>
                    </a:lnTo>
                    <a:lnTo>
                      <a:pt x="430" y="671"/>
                    </a:lnTo>
                    <a:lnTo>
                      <a:pt x="434" y="654"/>
                    </a:lnTo>
                    <a:lnTo>
                      <a:pt x="430" y="636"/>
                    </a:lnTo>
                    <a:lnTo>
                      <a:pt x="420" y="622"/>
                    </a:lnTo>
                    <a:lnTo>
                      <a:pt x="406" y="613"/>
                    </a:lnTo>
                    <a:lnTo>
                      <a:pt x="389" y="609"/>
                    </a:lnTo>
                    <a:lnTo>
                      <a:pt x="88" y="608"/>
                    </a:lnTo>
                    <a:lnTo>
                      <a:pt x="88" y="401"/>
                    </a:lnTo>
                    <a:lnTo>
                      <a:pt x="367" y="401"/>
                    </a:lnTo>
                    <a:lnTo>
                      <a:pt x="381" y="398"/>
                    </a:lnTo>
                    <a:lnTo>
                      <a:pt x="395" y="388"/>
                    </a:lnTo>
                    <a:lnTo>
                      <a:pt x="404" y="374"/>
                    </a:lnTo>
                    <a:lnTo>
                      <a:pt x="408" y="357"/>
                    </a:lnTo>
                    <a:lnTo>
                      <a:pt x="405" y="339"/>
                    </a:lnTo>
                    <a:lnTo>
                      <a:pt x="395" y="325"/>
                    </a:lnTo>
                    <a:lnTo>
                      <a:pt x="381" y="315"/>
                    </a:lnTo>
                    <a:lnTo>
                      <a:pt x="364" y="312"/>
                    </a:lnTo>
                    <a:lnTo>
                      <a:pt x="356" y="312"/>
                    </a:lnTo>
                    <a:lnTo>
                      <a:pt x="356" y="312"/>
                    </a:lnTo>
                    <a:lnTo>
                      <a:pt x="88" y="311"/>
                    </a:lnTo>
                    <a:lnTo>
                      <a:pt x="88" y="89"/>
                    </a:lnTo>
                    <a:lnTo>
                      <a:pt x="393" y="89"/>
                    </a:lnTo>
                    <a:lnTo>
                      <a:pt x="406" y="86"/>
                    </a:lnTo>
                    <a:lnTo>
                      <a:pt x="420" y="77"/>
                    </a:lnTo>
                    <a:lnTo>
                      <a:pt x="430" y="62"/>
                    </a:lnTo>
                    <a:lnTo>
                      <a:pt x="434" y="45"/>
                    </a:lnTo>
                    <a:lnTo>
                      <a:pt x="430" y="28"/>
                    </a:lnTo>
                    <a:lnTo>
                      <a:pt x="420" y="13"/>
                    </a:lnTo>
                    <a:lnTo>
                      <a:pt x="406" y="4"/>
                    </a:lnTo>
                    <a:lnTo>
                      <a:pt x="389" y="0"/>
                    </a:lnTo>
                    <a:lnTo>
                      <a:pt x="382" y="0"/>
                    </a:lnTo>
                    <a:lnTo>
                      <a:pt x="382" y="0"/>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74">
                <a:extLst>
                  <a:ext uri="{FF2B5EF4-FFF2-40B4-BE49-F238E27FC236}">
                    <a16:creationId xmlns:a16="http://schemas.microsoft.com/office/drawing/2014/main" id="{AB431A92-01C3-D682-2479-406CEE0501E7}"/>
                  </a:ext>
                </a:extLst>
              </p:cNvPr>
              <p:cNvSpPr>
                <a:spLocks/>
              </p:cNvSpPr>
              <p:nvPr/>
            </p:nvSpPr>
            <p:spPr bwMode="auto">
              <a:xfrm>
                <a:off x="3216" y="91"/>
                <a:ext cx="435" cy="700"/>
              </a:xfrm>
              <a:custGeom>
                <a:avLst/>
                <a:gdLst>
                  <a:gd name="T0" fmla="*/ 367 w 435"/>
                  <a:gd name="T1" fmla="*/ 401 h 700"/>
                  <a:gd name="T2" fmla="*/ 88 w 435"/>
                  <a:gd name="T3" fmla="*/ 401 h 700"/>
                  <a:gd name="T4" fmla="*/ 363 w 435"/>
                  <a:gd name="T5" fmla="*/ 402 h 700"/>
                  <a:gd name="T6" fmla="*/ 364 w 435"/>
                  <a:gd name="T7" fmla="*/ 402 h 700"/>
                  <a:gd name="T8" fmla="*/ 367 w 435"/>
                  <a:gd name="T9" fmla="*/ 401 h 700"/>
                </a:gdLst>
                <a:ahLst/>
                <a:cxnLst>
                  <a:cxn ang="0">
                    <a:pos x="T0" y="T1"/>
                  </a:cxn>
                  <a:cxn ang="0">
                    <a:pos x="T2" y="T3"/>
                  </a:cxn>
                  <a:cxn ang="0">
                    <a:pos x="T4" y="T5"/>
                  </a:cxn>
                  <a:cxn ang="0">
                    <a:pos x="T6" y="T7"/>
                  </a:cxn>
                  <a:cxn ang="0">
                    <a:pos x="T8" y="T9"/>
                  </a:cxn>
                </a:cxnLst>
                <a:rect l="0" t="0" r="r" b="b"/>
                <a:pathLst>
                  <a:path w="435" h="700">
                    <a:moveTo>
                      <a:pt x="367" y="401"/>
                    </a:moveTo>
                    <a:lnTo>
                      <a:pt x="88" y="401"/>
                    </a:lnTo>
                    <a:lnTo>
                      <a:pt x="363" y="402"/>
                    </a:lnTo>
                    <a:lnTo>
                      <a:pt x="364" y="402"/>
                    </a:lnTo>
                    <a:lnTo>
                      <a:pt x="367" y="4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75">
                <a:extLst>
                  <a:ext uri="{FF2B5EF4-FFF2-40B4-BE49-F238E27FC236}">
                    <a16:creationId xmlns:a16="http://schemas.microsoft.com/office/drawing/2014/main" id="{8E872A68-1DD6-73D0-C32E-DF1752F1BFC1}"/>
                  </a:ext>
                </a:extLst>
              </p:cNvPr>
              <p:cNvSpPr>
                <a:spLocks/>
              </p:cNvSpPr>
              <p:nvPr/>
            </p:nvSpPr>
            <p:spPr bwMode="auto">
              <a:xfrm>
                <a:off x="3216" y="91"/>
                <a:ext cx="435" cy="700"/>
              </a:xfrm>
              <a:custGeom>
                <a:avLst/>
                <a:gdLst>
                  <a:gd name="T0" fmla="*/ 393 w 435"/>
                  <a:gd name="T1" fmla="*/ 89 h 700"/>
                  <a:gd name="T2" fmla="*/ 88 w 435"/>
                  <a:gd name="T3" fmla="*/ 89 h 700"/>
                  <a:gd name="T4" fmla="*/ 382 w 435"/>
                  <a:gd name="T5" fmla="*/ 90 h 700"/>
                  <a:gd name="T6" fmla="*/ 388 w 435"/>
                  <a:gd name="T7" fmla="*/ 90 h 700"/>
                  <a:gd name="T8" fmla="*/ 389 w 435"/>
                  <a:gd name="T9" fmla="*/ 90 h 700"/>
                  <a:gd name="T10" fmla="*/ 393 w 435"/>
                  <a:gd name="T11" fmla="*/ 89 h 700"/>
                </a:gdLst>
                <a:ahLst/>
                <a:cxnLst>
                  <a:cxn ang="0">
                    <a:pos x="T0" y="T1"/>
                  </a:cxn>
                  <a:cxn ang="0">
                    <a:pos x="T2" y="T3"/>
                  </a:cxn>
                  <a:cxn ang="0">
                    <a:pos x="T4" y="T5"/>
                  </a:cxn>
                  <a:cxn ang="0">
                    <a:pos x="T6" y="T7"/>
                  </a:cxn>
                  <a:cxn ang="0">
                    <a:pos x="T8" y="T9"/>
                  </a:cxn>
                  <a:cxn ang="0">
                    <a:pos x="T10" y="T11"/>
                  </a:cxn>
                </a:cxnLst>
                <a:rect l="0" t="0" r="r" b="b"/>
                <a:pathLst>
                  <a:path w="435" h="700">
                    <a:moveTo>
                      <a:pt x="393" y="89"/>
                    </a:moveTo>
                    <a:lnTo>
                      <a:pt x="88" y="89"/>
                    </a:lnTo>
                    <a:lnTo>
                      <a:pt x="382" y="90"/>
                    </a:lnTo>
                    <a:lnTo>
                      <a:pt x="388" y="90"/>
                    </a:lnTo>
                    <a:lnTo>
                      <a:pt x="389" y="90"/>
                    </a:lnTo>
                    <a:lnTo>
                      <a:pt x="39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E8CC4F1A-C7D6-EEA8-C929-1E8F92BE740D}"/>
                </a:ext>
              </a:extLst>
            </p:cNvPr>
            <p:cNvGrpSpPr>
              <a:grpSpLocks/>
            </p:cNvGrpSpPr>
            <p:nvPr/>
          </p:nvGrpSpPr>
          <p:grpSpPr bwMode="auto">
            <a:xfrm>
              <a:off x="2671" y="91"/>
              <a:ext cx="479" cy="699"/>
              <a:chOff x="2671" y="91"/>
              <a:chExt cx="479" cy="699"/>
            </a:xfrm>
          </p:grpSpPr>
          <p:sp>
            <p:nvSpPr>
              <p:cNvPr id="19" name="Freeform 70">
                <a:extLst>
                  <a:ext uri="{FF2B5EF4-FFF2-40B4-BE49-F238E27FC236}">
                    <a16:creationId xmlns:a16="http://schemas.microsoft.com/office/drawing/2014/main" id="{D59F6FEE-6552-F1A9-E21A-011A0AC40557}"/>
                  </a:ext>
                </a:extLst>
              </p:cNvPr>
              <p:cNvSpPr>
                <a:spLocks/>
              </p:cNvSpPr>
              <p:nvPr/>
            </p:nvSpPr>
            <p:spPr bwMode="auto">
              <a:xfrm>
                <a:off x="2671" y="91"/>
                <a:ext cx="479" cy="699"/>
              </a:xfrm>
              <a:custGeom>
                <a:avLst/>
                <a:gdLst>
                  <a:gd name="T0" fmla="*/ 275 w 479"/>
                  <a:gd name="T1" fmla="*/ 0 h 699"/>
                  <a:gd name="T2" fmla="*/ 32 w 479"/>
                  <a:gd name="T3" fmla="*/ 0 h 699"/>
                  <a:gd name="T4" fmla="*/ 21 w 479"/>
                  <a:gd name="T5" fmla="*/ 4 h 699"/>
                  <a:gd name="T6" fmla="*/ 13 w 479"/>
                  <a:gd name="T7" fmla="*/ 12 h 699"/>
                  <a:gd name="T8" fmla="*/ 5 w 479"/>
                  <a:gd name="T9" fmla="*/ 21 h 699"/>
                  <a:gd name="T10" fmla="*/ 0 w 479"/>
                  <a:gd name="T11" fmla="*/ 31 h 699"/>
                  <a:gd name="T12" fmla="*/ 0 w 479"/>
                  <a:gd name="T13" fmla="*/ 654 h 699"/>
                  <a:gd name="T14" fmla="*/ 3 w 479"/>
                  <a:gd name="T15" fmla="*/ 671 h 699"/>
                  <a:gd name="T16" fmla="*/ 13 w 479"/>
                  <a:gd name="T17" fmla="*/ 685 h 699"/>
                  <a:gd name="T18" fmla="*/ 27 w 479"/>
                  <a:gd name="T19" fmla="*/ 695 h 699"/>
                  <a:gd name="T20" fmla="*/ 44 w 479"/>
                  <a:gd name="T21" fmla="*/ 698 h 699"/>
                  <a:gd name="T22" fmla="*/ 44 w 479"/>
                  <a:gd name="T23" fmla="*/ 698 h 699"/>
                  <a:gd name="T24" fmla="*/ 45 w 479"/>
                  <a:gd name="T25" fmla="*/ 698 h 699"/>
                  <a:gd name="T26" fmla="*/ 61 w 479"/>
                  <a:gd name="T27" fmla="*/ 695 h 699"/>
                  <a:gd name="T28" fmla="*/ 75 w 479"/>
                  <a:gd name="T29" fmla="*/ 685 h 699"/>
                  <a:gd name="T30" fmla="*/ 85 w 479"/>
                  <a:gd name="T31" fmla="*/ 671 h 699"/>
                  <a:gd name="T32" fmla="*/ 88 w 479"/>
                  <a:gd name="T33" fmla="*/ 654 h 699"/>
                  <a:gd name="T34" fmla="*/ 88 w 479"/>
                  <a:gd name="T35" fmla="*/ 409 h 699"/>
                  <a:gd name="T36" fmla="*/ 275 w 479"/>
                  <a:gd name="T37" fmla="*/ 409 h 699"/>
                  <a:gd name="T38" fmla="*/ 354 w 479"/>
                  <a:gd name="T39" fmla="*/ 397 h 699"/>
                  <a:gd name="T40" fmla="*/ 416 w 479"/>
                  <a:gd name="T41" fmla="*/ 363 h 699"/>
                  <a:gd name="T42" fmla="*/ 444 w 479"/>
                  <a:gd name="T43" fmla="*/ 326 h 699"/>
                  <a:gd name="T44" fmla="*/ 88 w 479"/>
                  <a:gd name="T45" fmla="*/ 326 h 699"/>
                  <a:gd name="T46" fmla="*/ 88 w 479"/>
                  <a:gd name="T47" fmla="*/ 83 h 699"/>
                  <a:gd name="T48" fmla="*/ 444 w 479"/>
                  <a:gd name="T49" fmla="*/ 83 h 699"/>
                  <a:gd name="T50" fmla="*/ 416 w 479"/>
                  <a:gd name="T51" fmla="*/ 46 h 699"/>
                  <a:gd name="T52" fmla="*/ 354 w 479"/>
                  <a:gd name="T53" fmla="*/ 11 h 699"/>
                  <a:gd name="T54" fmla="*/ 275 w 479"/>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9" h="699">
                    <a:moveTo>
                      <a:pt x="275" y="0"/>
                    </a:moveTo>
                    <a:lnTo>
                      <a:pt x="32" y="0"/>
                    </a:lnTo>
                    <a:lnTo>
                      <a:pt x="21" y="4"/>
                    </a:lnTo>
                    <a:lnTo>
                      <a:pt x="13" y="12"/>
                    </a:lnTo>
                    <a:lnTo>
                      <a:pt x="5" y="21"/>
                    </a:lnTo>
                    <a:lnTo>
                      <a:pt x="0" y="31"/>
                    </a:lnTo>
                    <a:lnTo>
                      <a:pt x="0" y="654"/>
                    </a:lnTo>
                    <a:lnTo>
                      <a:pt x="3" y="671"/>
                    </a:lnTo>
                    <a:lnTo>
                      <a:pt x="13" y="685"/>
                    </a:lnTo>
                    <a:lnTo>
                      <a:pt x="27" y="695"/>
                    </a:lnTo>
                    <a:lnTo>
                      <a:pt x="44" y="698"/>
                    </a:lnTo>
                    <a:lnTo>
                      <a:pt x="44" y="698"/>
                    </a:lnTo>
                    <a:lnTo>
                      <a:pt x="45" y="698"/>
                    </a:lnTo>
                    <a:lnTo>
                      <a:pt x="61" y="695"/>
                    </a:lnTo>
                    <a:lnTo>
                      <a:pt x="75" y="685"/>
                    </a:lnTo>
                    <a:lnTo>
                      <a:pt x="85" y="671"/>
                    </a:lnTo>
                    <a:lnTo>
                      <a:pt x="88" y="654"/>
                    </a:lnTo>
                    <a:lnTo>
                      <a:pt x="88" y="409"/>
                    </a:lnTo>
                    <a:lnTo>
                      <a:pt x="275" y="409"/>
                    </a:lnTo>
                    <a:lnTo>
                      <a:pt x="354" y="397"/>
                    </a:lnTo>
                    <a:lnTo>
                      <a:pt x="416" y="363"/>
                    </a:lnTo>
                    <a:lnTo>
                      <a:pt x="444" y="326"/>
                    </a:lnTo>
                    <a:lnTo>
                      <a:pt x="88" y="326"/>
                    </a:lnTo>
                    <a:lnTo>
                      <a:pt x="88" y="83"/>
                    </a:lnTo>
                    <a:lnTo>
                      <a:pt x="444" y="83"/>
                    </a:lnTo>
                    <a:lnTo>
                      <a:pt x="416" y="46"/>
                    </a:lnTo>
                    <a:lnTo>
                      <a:pt x="354" y="11"/>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71">
                <a:extLst>
                  <a:ext uri="{FF2B5EF4-FFF2-40B4-BE49-F238E27FC236}">
                    <a16:creationId xmlns:a16="http://schemas.microsoft.com/office/drawing/2014/main" id="{4D681F8D-AC36-4FB1-DC32-51886E916453}"/>
                  </a:ext>
                </a:extLst>
              </p:cNvPr>
              <p:cNvSpPr>
                <a:spLocks/>
              </p:cNvSpPr>
              <p:nvPr/>
            </p:nvSpPr>
            <p:spPr bwMode="auto">
              <a:xfrm>
                <a:off x="2671" y="91"/>
                <a:ext cx="479" cy="699"/>
              </a:xfrm>
              <a:custGeom>
                <a:avLst/>
                <a:gdLst>
                  <a:gd name="T0" fmla="*/ 45 w 479"/>
                  <a:gd name="T1" fmla="*/ 698 h 699"/>
                  <a:gd name="T2" fmla="*/ 44 w 479"/>
                  <a:gd name="T3" fmla="*/ 698 h 699"/>
                  <a:gd name="T4" fmla="*/ 44 w 479"/>
                  <a:gd name="T5" fmla="*/ 698 h 699"/>
                  <a:gd name="T6" fmla="*/ 45 w 479"/>
                  <a:gd name="T7" fmla="*/ 698 h 699"/>
                </a:gdLst>
                <a:ahLst/>
                <a:cxnLst>
                  <a:cxn ang="0">
                    <a:pos x="T0" y="T1"/>
                  </a:cxn>
                  <a:cxn ang="0">
                    <a:pos x="T2" y="T3"/>
                  </a:cxn>
                  <a:cxn ang="0">
                    <a:pos x="T4" y="T5"/>
                  </a:cxn>
                  <a:cxn ang="0">
                    <a:pos x="T6" y="T7"/>
                  </a:cxn>
                </a:cxnLst>
                <a:rect l="0" t="0" r="r" b="b"/>
                <a:pathLst>
                  <a:path w="479" h="699">
                    <a:moveTo>
                      <a:pt x="45" y="698"/>
                    </a:moveTo>
                    <a:lnTo>
                      <a:pt x="44" y="698"/>
                    </a:lnTo>
                    <a:lnTo>
                      <a:pt x="44" y="698"/>
                    </a:lnTo>
                    <a:lnTo>
                      <a:pt x="45"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72">
                <a:extLst>
                  <a:ext uri="{FF2B5EF4-FFF2-40B4-BE49-F238E27FC236}">
                    <a16:creationId xmlns:a16="http://schemas.microsoft.com/office/drawing/2014/main" id="{8500BE75-363C-51C0-20A7-B9C57358293D}"/>
                  </a:ext>
                </a:extLst>
              </p:cNvPr>
              <p:cNvSpPr>
                <a:spLocks/>
              </p:cNvSpPr>
              <p:nvPr/>
            </p:nvSpPr>
            <p:spPr bwMode="auto">
              <a:xfrm>
                <a:off x="2671" y="91"/>
                <a:ext cx="479" cy="699"/>
              </a:xfrm>
              <a:custGeom>
                <a:avLst/>
                <a:gdLst>
                  <a:gd name="T0" fmla="*/ 444 w 479"/>
                  <a:gd name="T1" fmla="*/ 83 h 699"/>
                  <a:gd name="T2" fmla="*/ 281 w 479"/>
                  <a:gd name="T3" fmla="*/ 83 h 699"/>
                  <a:gd name="T4" fmla="*/ 328 w 479"/>
                  <a:gd name="T5" fmla="*/ 89 h 699"/>
                  <a:gd name="T6" fmla="*/ 362 w 479"/>
                  <a:gd name="T7" fmla="*/ 109 h 699"/>
                  <a:gd name="T8" fmla="*/ 384 w 479"/>
                  <a:gd name="T9" fmla="*/ 140 h 699"/>
                  <a:gd name="T10" fmla="*/ 395 w 479"/>
                  <a:gd name="T11" fmla="*/ 183 h 699"/>
                  <a:gd name="T12" fmla="*/ 396 w 479"/>
                  <a:gd name="T13" fmla="*/ 190 h 699"/>
                  <a:gd name="T14" fmla="*/ 396 w 479"/>
                  <a:gd name="T15" fmla="*/ 214 h 699"/>
                  <a:gd name="T16" fmla="*/ 396 w 479"/>
                  <a:gd name="T17" fmla="*/ 219 h 699"/>
                  <a:gd name="T18" fmla="*/ 395 w 479"/>
                  <a:gd name="T19" fmla="*/ 225 h 699"/>
                  <a:gd name="T20" fmla="*/ 384 w 479"/>
                  <a:gd name="T21" fmla="*/ 268 h 699"/>
                  <a:gd name="T22" fmla="*/ 362 w 479"/>
                  <a:gd name="T23" fmla="*/ 300 h 699"/>
                  <a:gd name="T24" fmla="*/ 328 w 479"/>
                  <a:gd name="T25" fmla="*/ 319 h 699"/>
                  <a:gd name="T26" fmla="*/ 281 w 479"/>
                  <a:gd name="T27" fmla="*/ 326 h 699"/>
                  <a:gd name="T28" fmla="*/ 444 w 479"/>
                  <a:gd name="T29" fmla="*/ 326 h 699"/>
                  <a:gd name="T30" fmla="*/ 457 w 479"/>
                  <a:gd name="T31" fmla="*/ 308 h 699"/>
                  <a:gd name="T32" fmla="*/ 477 w 479"/>
                  <a:gd name="T33" fmla="*/ 236 h 699"/>
                  <a:gd name="T34" fmla="*/ 477 w 479"/>
                  <a:gd name="T35" fmla="*/ 236 h 699"/>
                  <a:gd name="T36" fmla="*/ 477 w 479"/>
                  <a:gd name="T37" fmla="*/ 233 h 699"/>
                  <a:gd name="T38" fmla="*/ 478 w 479"/>
                  <a:gd name="T39" fmla="*/ 232 h 699"/>
                  <a:gd name="T40" fmla="*/ 478 w 479"/>
                  <a:gd name="T41" fmla="*/ 230 h 699"/>
                  <a:gd name="T42" fmla="*/ 478 w 479"/>
                  <a:gd name="T43" fmla="*/ 223 h 699"/>
                  <a:gd name="T44" fmla="*/ 478 w 479"/>
                  <a:gd name="T45" fmla="*/ 183 h 699"/>
                  <a:gd name="T46" fmla="*/ 478 w 479"/>
                  <a:gd name="T47" fmla="*/ 176 h 699"/>
                  <a:gd name="T48" fmla="*/ 477 w 479"/>
                  <a:gd name="T49" fmla="*/ 175 h 699"/>
                  <a:gd name="T50" fmla="*/ 477 w 479"/>
                  <a:gd name="T51" fmla="*/ 173 h 699"/>
                  <a:gd name="T52" fmla="*/ 477 w 479"/>
                  <a:gd name="T53" fmla="*/ 173 h 699"/>
                  <a:gd name="T54" fmla="*/ 457 w 479"/>
                  <a:gd name="T55" fmla="*/ 100 h 699"/>
                  <a:gd name="T56" fmla="*/ 444 w 479"/>
                  <a:gd name="T57" fmla="*/ 8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 h="699">
                    <a:moveTo>
                      <a:pt x="444" y="83"/>
                    </a:moveTo>
                    <a:lnTo>
                      <a:pt x="281" y="83"/>
                    </a:lnTo>
                    <a:lnTo>
                      <a:pt x="328" y="89"/>
                    </a:lnTo>
                    <a:lnTo>
                      <a:pt x="362" y="109"/>
                    </a:lnTo>
                    <a:lnTo>
                      <a:pt x="384" y="140"/>
                    </a:lnTo>
                    <a:lnTo>
                      <a:pt x="395" y="183"/>
                    </a:lnTo>
                    <a:lnTo>
                      <a:pt x="396" y="190"/>
                    </a:lnTo>
                    <a:lnTo>
                      <a:pt x="396" y="214"/>
                    </a:lnTo>
                    <a:lnTo>
                      <a:pt x="396" y="219"/>
                    </a:lnTo>
                    <a:lnTo>
                      <a:pt x="395" y="225"/>
                    </a:lnTo>
                    <a:lnTo>
                      <a:pt x="384" y="268"/>
                    </a:lnTo>
                    <a:lnTo>
                      <a:pt x="362" y="300"/>
                    </a:lnTo>
                    <a:lnTo>
                      <a:pt x="328" y="319"/>
                    </a:lnTo>
                    <a:lnTo>
                      <a:pt x="281" y="326"/>
                    </a:lnTo>
                    <a:lnTo>
                      <a:pt x="444" y="326"/>
                    </a:lnTo>
                    <a:lnTo>
                      <a:pt x="457" y="308"/>
                    </a:lnTo>
                    <a:lnTo>
                      <a:pt x="477" y="236"/>
                    </a:lnTo>
                    <a:lnTo>
                      <a:pt x="477" y="236"/>
                    </a:lnTo>
                    <a:lnTo>
                      <a:pt x="477" y="233"/>
                    </a:lnTo>
                    <a:lnTo>
                      <a:pt x="478" y="232"/>
                    </a:lnTo>
                    <a:lnTo>
                      <a:pt x="478" y="230"/>
                    </a:lnTo>
                    <a:lnTo>
                      <a:pt x="478" y="223"/>
                    </a:lnTo>
                    <a:lnTo>
                      <a:pt x="478" y="183"/>
                    </a:lnTo>
                    <a:lnTo>
                      <a:pt x="478" y="176"/>
                    </a:lnTo>
                    <a:lnTo>
                      <a:pt x="477" y="175"/>
                    </a:lnTo>
                    <a:lnTo>
                      <a:pt x="477" y="173"/>
                    </a:lnTo>
                    <a:lnTo>
                      <a:pt x="477" y="173"/>
                    </a:lnTo>
                    <a:lnTo>
                      <a:pt x="457" y="100"/>
                    </a:lnTo>
                    <a:lnTo>
                      <a:pt x="44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B83356A-2C61-B4C3-AC0A-1EBE429132DD}"/>
                </a:ext>
              </a:extLst>
            </p:cNvPr>
            <p:cNvGrpSpPr>
              <a:grpSpLocks/>
            </p:cNvGrpSpPr>
            <p:nvPr/>
          </p:nvGrpSpPr>
          <p:grpSpPr bwMode="auto">
            <a:xfrm>
              <a:off x="3717" y="91"/>
              <a:ext cx="479" cy="699"/>
              <a:chOff x="3717" y="91"/>
              <a:chExt cx="479" cy="699"/>
            </a:xfrm>
          </p:grpSpPr>
          <p:sp>
            <p:nvSpPr>
              <p:cNvPr id="16" name="Freeform 67">
                <a:extLst>
                  <a:ext uri="{FF2B5EF4-FFF2-40B4-BE49-F238E27FC236}">
                    <a16:creationId xmlns:a16="http://schemas.microsoft.com/office/drawing/2014/main" id="{AC95A872-F6C6-6084-2CEF-5DE2CEAA7302}"/>
                  </a:ext>
                </a:extLst>
              </p:cNvPr>
              <p:cNvSpPr>
                <a:spLocks/>
              </p:cNvSpPr>
              <p:nvPr/>
            </p:nvSpPr>
            <p:spPr bwMode="auto">
              <a:xfrm>
                <a:off x="3717" y="91"/>
                <a:ext cx="479" cy="699"/>
              </a:xfrm>
              <a:custGeom>
                <a:avLst/>
                <a:gdLst>
                  <a:gd name="T0" fmla="*/ 274 w 479"/>
                  <a:gd name="T1" fmla="*/ 0 h 699"/>
                  <a:gd name="T2" fmla="*/ 32 w 479"/>
                  <a:gd name="T3" fmla="*/ 0 h 699"/>
                  <a:gd name="T4" fmla="*/ 21 w 479"/>
                  <a:gd name="T5" fmla="*/ 4 h 699"/>
                  <a:gd name="T6" fmla="*/ 13 w 479"/>
                  <a:gd name="T7" fmla="*/ 12 h 699"/>
                  <a:gd name="T8" fmla="*/ 5 w 479"/>
                  <a:gd name="T9" fmla="*/ 21 h 699"/>
                  <a:gd name="T10" fmla="*/ 0 w 479"/>
                  <a:gd name="T11" fmla="*/ 31 h 699"/>
                  <a:gd name="T12" fmla="*/ 0 w 479"/>
                  <a:gd name="T13" fmla="*/ 654 h 699"/>
                  <a:gd name="T14" fmla="*/ 3 w 479"/>
                  <a:gd name="T15" fmla="*/ 671 h 699"/>
                  <a:gd name="T16" fmla="*/ 13 w 479"/>
                  <a:gd name="T17" fmla="*/ 685 h 699"/>
                  <a:gd name="T18" fmla="*/ 27 w 479"/>
                  <a:gd name="T19" fmla="*/ 695 h 699"/>
                  <a:gd name="T20" fmla="*/ 44 w 479"/>
                  <a:gd name="T21" fmla="*/ 698 h 699"/>
                  <a:gd name="T22" fmla="*/ 44 w 479"/>
                  <a:gd name="T23" fmla="*/ 698 h 699"/>
                  <a:gd name="T24" fmla="*/ 45 w 479"/>
                  <a:gd name="T25" fmla="*/ 698 h 699"/>
                  <a:gd name="T26" fmla="*/ 61 w 479"/>
                  <a:gd name="T27" fmla="*/ 695 h 699"/>
                  <a:gd name="T28" fmla="*/ 75 w 479"/>
                  <a:gd name="T29" fmla="*/ 685 h 699"/>
                  <a:gd name="T30" fmla="*/ 85 w 479"/>
                  <a:gd name="T31" fmla="*/ 671 h 699"/>
                  <a:gd name="T32" fmla="*/ 88 w 479"/>
                  <a:gd name="T33" fmla="*/ 654 h 699"/>
                  <a:gd name="T34" fmla="*/ 88 w 479"/>
                  <a:gd name="T35" fmla="*/ 409 h 699"/>
                  <a:gd name="T36" fmla="*/ 274 w 479"/>
                  <a:gd name="T37" fmla="*/ 409 h 699"/>
                  <a:gd name="T38" fmla="*/ 354 w 479"/>
                  <a:gd name="T39" fmla="*/ 397 h 699"/>
                  <a:gd name="T40" fmla="*/ 416 w 479"/>
                  <a:gd name="T41" fmla="*/ 363 h 699"/>
                  <a:gd name="T42" fmla="*/ 444 w 479"/>
                  <a:gd name="T43" fmla="*/ 326 h 699"/>
                  <a:gd name="T44" fmla="*/ 88 w 479"/>
                  <a:gd name="T45" fmla="*/ 326 h 699"/>
                  <a:gd name="T46" fmla="*/ 88 w 479"/>
                  <a:gd name="T47" fmla="*/ 83 h 699"/>
                  <a:gd name="T48" fmla="*/ 444 w 479"/>
                  <a:gd name="T49" fmla="*/ 83 h 699"/>
                  <a:gd name="T50" fmla="*/ 416 w 479"/>
                  <a:gd name="T51" fmla="*/ 46 h 699"/>
                  <a:gd name="T52" fmla="*/ 354 w 479"/>
                  <a:gd name="T53" fmla="*/ 11 h 699"/>
                  <a:gd name="T54" fmla="*/ 274 w 479"/>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9" h="699">
                    <a:moveTo>
                      <a:pt x="274" y="0"/>
                    </a:moveTo>
                    <a:lnTo>
                      <a:pt x="32" y="0"/>
                    </a:lnTo>
                    <a:lnTo>
                      <a:pt x="21" y="4"/>
                    </a:lnTo>
                    <a:lnTo>
                      <a:pt x="13" y="12"/>
                    </a:lnTo>
                    <a:lnTo>
                      <a:pt x="5" y="21"/>
                    </a:lnTo>
                    <a:lnTo>
                      <a:pt x="0" y="31"/>
                    </a:lnTo>
                    <a:lnTo>
                      <a:pt x="0" y="654"/>
                    </a:lnTo>
                    <a:lnTo>
                      <a:pt x="3" y="671"/>
                    </a:lnTo>
                    <a:lnTo>
                      <a:pt x="13" y="685"/>
                    </a:lnTo>
                    <a:lnTo>
                      <a:pt x="27" y="695"/>
                    </a:lnTo>
                    <a:lnTo>
                      <a:pt x="44" y="698"/>
                    </a:lnTo>
                    <a:lnTo>
                      <a:pt x="44" y="698"/>
                    </a:lnTo>
                    <a:lnTo>
                      <a:pt x="45" y="698"/>
                    </a:lnTo>
                    <a:lnTo>
                      <a:pt x="61" y="695"/>
                    </a:lnTo>
                    <a:lnTo>
                      <a:pt x="75" y="685"/>
                    </a:lnTo>
                    <a:lnTo>
                      <a:pt x="85" y="671"/>
                    </a:lnTo>
                    <a:lnTo>
                      <a:pt x="88" y="654"/>
                    </a:lnTo>
                    <a:lnTo>
                      <a:pt x="88" y="409"/>
                    </a:lnTo>
                    <a:lnTo>
                      <a:pt x="274" y="409"/>
                    </a:lnTo>
                    <a:lnTo>
                      <a:pt x="354" y="397"/>
                    </a:lnTo>
                    <a:lnTo>
                      <a:pt x="416" y="363"/>
                    </a:lnTo>
                    <a:lnTo>
                      <a:pt x="444" y="326"/>
                    </a:lnTo>
                    <a:lnTo>
                      <a:pt x="88" y="326"/>
                    </a:lnTo>
                    <a:lnTo>
                      <a:pt x="88" y="83"/>
                    </a:lnTo>
                    <a:lnTo>
                      <a:pt x="444" y="83"/>
                    </a:lnTo>
                    <a:lnTo>
                      <a:pt x="416" y="46"/>
                    </a:lnTo>
                    <a:lnTo>
                      <a:pt x="354" y="11"/>
                    </a:lnTo>
                    <a:lnTo>
                      <a:pt x="2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8">
                <a:extLst>
                  <a:ext uri="{FF2B5EF4-FFF2-40B4-BE49-F238E27FC236}">
                    <a16:creationId xmlns:a16="http://schemas.microsoft.com/office/drawing/2014/main" id="{65C17D41-45D7-85B3-C85D-E839A7ACFE45}"/>
                  </a:ext>
                </a:extLst>
              </p:cNvPr>
              <p:cNvSpPr>
                <a:spLocks/>
              </p:cNvSpPr>
              <p:nvPr/>
            </p:nvSpPr>
            <p:spPr bwMode="auto">
              <a:xfrm>
                <a:off x="3717" y="91"/>
                <a:ext cx="479" cy="699"/>
              </a:xfrm>
              <a:custGeom>
                <a:avLst/>
                <a:gdLst>
                  <a:gd name="T0" fmla="*/ 45 w 479"/>
                  <a:gd name="T1" fmla="*/ 698 h 699"/>
                  <a:gd name="T2" fmla="*/ 44 w 479"/>
                  <a:gd name="T3" fmla="*/ 698 h 699"/>
                  <a:gd name="T4" fmla="*/ 44 w 479"/>
                  <a:gd name="T5" fmla="*/ 698 h 699"/>
                  <a:gd name="T6" fmla="*/ 45 w 479"/>
                  <a:gd name="T7" fmla="*/ 698 h 699"/>
                </a:gdLst>
                <a:ahLst/>
                <a:cxnLst>
                  <a:cxn ang="0">
                    <a:pos x="T0" y="T1"/>
                  </a:cxn>
                  <a:cxn ang="0">
                    <a:pos x="T2" y="T3"/>
                  </a:cxn>
                  <a:cxn ang="0">
                    <a:pos x="T4" y="T5"/>
                  </a:cxn>
                  <a:cxn ang="0">
                    <a:pos x="T6" y="T7"/>
                  </a:cxn>
                </a:cxnLst>
                <a:rect l="0" t="0" r="r" b="b"/>
                <a:pathLst>
                  <a:path w="479" h="699">
                    <a:moveTo>
                      <a:pt x="45" y="698"/>
                    </a:moveTo>
                    <a:lnTo>
                      <a:pt x="44" y="698"/>
                    </a:lnTo>
                    <a:lnTo>
                      <a:pt x="44" y="698"/>
                    </a:lnTo>
                    <a:lnTo>
                      <a:pt x="45"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9">
                <a:extLst>
                  <a:ext uri="{FF2B5EF4-FFF2-40B4-BE49-F238E27FC236}">
                    <a16:creationId xmlns:a16="http://schemas.microsoft.com/office/drawing/2014/main" id="{010BDD84-250E-8E5A-18C5-A98FF132D033}"/>
                  </a:ext>
                </a:extLst>
              </p:cNvPr>
              <p:cNvSpPr>
                <a:spLocks/>
              </p:cNvSpPr>
              <p:nvPr/>
            </p:nvSpPr>
            <p:spPr bwMode="auto">
              <a:xfrm>
                <a:off x="3717" y="91"/>
                <a:ext cx="479" cy="699"/>
              </a:xfrm>
              <a:custGeom>
                <a:avLst/>
                <a:gdLst>
                  <a:gd name="T0" fmla="*/ 444 w 479"/>
                  <a:gd name="T1" fmla="*/ 83 h 699"/>
                  <a:gd name="T2" fmla="*/ 281 w 479"/>
                  <a:gd name="T3" fmla="*/ 83 h 699"/>
                  <a:gd name="T4" fmla="*/ 328 w 479"/>
                  <a:gd name="T5" fmla="*/ 89 h 699"/>
                  <a:gd name="T6" fmla="*/ 362 w 479"/>
                  <a:gd name="T7" fmla="*/ 109 h 699"/>
                  <a:gd name="T8" fmla="*/ 384 w 479"/>
                  <a:gd name="T9" fmla="*/ 140 h 699"/>
                  <a:gd name="T10" fmla="*/ 395 w 479"/>
                  <a:gd name="T11" fmla="*/ 183 h 699"/>
                  <a:gd name="T12" fmla="*/ 396 w 479"/>
                  <a:gd name="T13" fmla="*/ 190 h 699"/>
                  <a:gd name="T14" fmla="*/ 396 w 479"/>
                  <a:gd name="T15" fmla="*/ 214 h 699"/>
                  <a:gd name="T16" fmla="*/ 396 w 479"/>
                  <a:gd name="T17" fmla="*/ 219 h 699"/>
                  <a:gd name="T18" fmla="*/ 395 w 479"/>
                  <a:gd name="T19" fmla="*/ 225 h 699"/>
                  <a:gd name="T20" fmla="*/ 384 w 479"/>
                  <a:gd name="T21" fmla="*/ 268 h 699"/>
                  <a:gd name="T22" fmla="*/ 362 w 479"/>
                  <a:gd name="T23" fmla="*/ 300 h 699"/>
                  <a:gd name="T24" fmla="*/ 328 w 479"/>
                  <a:gd name="T25" fmla="*/ 319 h 699"/>
                  <a:gd name="T26" fmla="*/ 281 w 479"/>
                  <a:gd name="T27" fmla="*/ 326 h 699"/>
                  <a:gd name="T28" fmla="*/ 444 w 479"/>
                  <a:gd name="T29" fmla="*/ 326 h 699"/>
                  <a:gd name="T30" fmla="*/ 457 w 479"/>
                  <a:gd name="T31" fmla="*/ 308 h 699"/>
                  <a:gd name="T32" fmla="*/ 477 w 479"/>
                  <a:gd name="T33" fmla="*/ 236 h 699"/>
                  <a:gd name="T34" fmla="*/ 477 w 479"/>
                  <a:gd name="T35" fmla="*/ 236 h 699"/>
                  <a:gd name="T36" fmla="*/ 477 w 479"/>
                  <a:gd name="T37" fmla="*/ 233 h 699"/>
                  <a:gd name="T38" fmla="*/ 478 w 479"/>
                  <a:gd name="T39" fmla="*/ 232 h 699"/>
                  <a:gd name="T40" fmla="*/ 478 w 479"/>
                  <a:gd name="T41" fmla="*/ 230 h 699"/>
                  <a:gd name="T42" fmla="*/ 478 w 479"/>
                  <a:gd name="T43" fmla="*/ 223 h 699"/>
                  <a:gd name="T44" fmla="*/ 478 w 479"/>
                  <a:gd name="T45" fmla="*/ 183 h 699"/>
                  <a:gd name="T46" fmla="*/ 478 w 479"/>
                  <a:gd name="T47" fmla="*/ 176 h 699"/>
                  <a:gd name="T48" fmla="*/ 477 w 479"/>
                  <a:gd name="T49" fmla="*/ 175 h 699"/>
                  <a:gd name="T50" fmla="*/ 477 w 479"/>
                  <a:gd name="T51" fmla="*/ 173 h 699"/>
                  <a:gd name="T52" fmla="*/ 477 w 479"/>
                  <a:gd name="T53" fmla="*/ 173 h 699"/>
                  <a:gd name="T54" fmla="*/ 457 w 479"/>
                  <a:gd name="T55" fmla="*/ 100 h 699"/>
                  <a:gd name="T56" fmla="*/ 444 w 479"/>
                  <a:gd name="T57" fmla="*/ 8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 h="699">
                    <a:moveTo>
                      <a:pt x="444" y="83"/>
                    </a:moveTo>
                    <a:lnTo>
                      <a:pt x="281" y="83"/>
                    </a:lnTo>
                    <a:lnTo>
                      <a:pt x="328" y="89"/>
                    </a:lnTo>
                    <a:lnTo>
                      <a:pt x="362" y="109"/>
                    </a:lnTo>
                    <a:lnTo>
                      <a:pt x="384" y="140"/>
                    </a:lnTo>
                    <a:lnTo>
                      <a:pt x="395" y="183"/>
                    </a:lnTo>
                    <a:lnTo>
                      <a:pt x="396" y="190"/>
                    </a:lnTo>
                    <a:lnTo>
                      <a:pt x="396" y="214"/>
                    </a:lnTo>
                    <a:lnTo>
                      <a:pt x="396" y="219"/>
                    </a:lnTo>
                    <a:lnTo>
                      <a:pt x="395" y="225"/>
                    </a:lnTo>
                    <a:lnTo>
                      <a:pt x="384" y="268"/>
                    </a:lnTo>
                    <a:lnTo>
                      <a:pt x="362" y="300"/>
                    </a:lnTo>
                    <a:lnTo>
                      <a:pt x="328" y="319"/>
                    </a:lnTo>
                    <a:lnTo>
                      <a:pt x="281" y="326"/>
                    </a:lnTo>
                    <a:lnTo>
                      <a:pt x="444" y="326"/>
                    </a:lnTo>
                    <a:lnTo>
                      <a:pt x="457" y="308"/>
                    </a:lnTo>
                    <a:lnTo>
                      <a:pt x="477" y="236"/>
                    </a:lnTo>
                    <a:lnTo>
                      <a:pt x="477" y="236"/>
                    </a:lnTo>
                    <a:lnTo>
                      <a:pt x="477" y="233"/>
                    </a:lnTo>
                    <a:lnTo>
                      <a:pt x="478" y="232"/>
                    </a:lnTo>
                    <a:lnTo>
                      <a:pt x="478" y="230"/>
                    </a:lnTo>
                    <a:lnTo>
                      <a:pt x="478" y="223"/>
                    </a:lnTo>
                    <a:lnTo>
                      <a:pt x="478" y="183"/>
                    </a:lnTo>
                    <a:lnTo>
                      <a:pt x="478" y="176"/>
                    </a:lnTo>
                    <a:lnTo>
                      <a:pt x="477" y="175"/>
                    </a:lnTo>
                    <a:lnTo>
                      <a:pt x="477" y="173"/>
                    </a:lnTo>
                    <a:lnTo>
                      <a:pt x="477" y="173"/>
                    </a:lnTo>
                    <a:lnTo>
                      <a:pt x="457" y="100"/>
                    </a:lnTo>
                    <a:lnTo>
                      <a:pt x="44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 name="TextBox 5">
            <a:extLst>
              <a:ext uri="{FF2B5EF4-FFF2-40B4-BE49-F238E27FC236}">
                <a16:creationId xmlns:a16="http://schemas.microsoft.com/office/drawing/2014/main" id="{E1B6433A-6C30-D98A-5A78-C31EF3C9D722}"/>
              </a:ext>
            </a:extLst>
          </p:cNvPr>
          <p:cNvSpPr txBox="1"/>
          <p:nvPr/>
        </p:nvSpPr>
        <p:spPr>
          <a:xfrm>
            <a:off x="8027004" y="6443334"/>
            <a:ext cx="3044431" cy="261610"/>
          </a:xfrm>
          <a:prstGeom prst="rect">
            <a:avLst/>
          </a:prstGeom>
          <a:noFill/>
        </p:spPr>
        <p:txBody>
          <a:bodyPr wrap="square" rtlCol="0">
            <a:spAutoFit/>
          </a:bodyPr>
          <a:lstStyle/>
          <a:p>
            <a:r>
              <a:rPr lang="en-US" sz="1100" dirty="0">
                <a:solidFill>
                  <a:schemeClr val="bg1"/>
                </a:solidFill>
              </a:rPr>
              <a:t>Source: Luetkemeyer, et al. CROI 2024 #125</a:t>
            </a:r>
          </a:p>
        </p:txBody>
      </p:sp>
      <p:sp>
        <p:nvSpPr>
          <p:cNvPr id="35" name="Slide Number Placeholder 3">
            <a:extLst>
              <a:ext uri="{FF2B5EF4-FFF2-40B4-BE49-F238E27FC236}">
                <a16:creationId xmlns:a16="http://schemas.microsoft.com/office/drawing/2014/main" id="{1EDE661A-2014-4295-884B-320D22837D26}"/>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25</a:t>
            </a:fld>
            <a:endParaRPr lang="en-US" dirty="0"/>
          </a:p>
        </p:txBody>
      </p:sp>
    </p:spTree>
    <p:extLst>
      <p:ext uri="{BB962C8B-B14F-4D97-AF65-F5344CB8AC3E}">
        <p14:creationId xmlns:p14="http://schemas.microsoft.com/office/powerpoint/2010/main" val="62237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7393-C759-AF9D-4440-C3AE2C1121FD}"/>
              </a:ext>
            </a:extLst>
          </p:cNvPr>
          <p:cNvSpPr>
            <a:spLocks noGrp="1"/>
          </p:cNvSpPr>
          <p:nvPr>
            <p:ph type="title"/>
          </p:nvPr>
        </p:nvSpPr>
        <p:spPr>
          <a:xfrm>
            <a:off x="609604" y="274639"/>
            <a:ext cx="7829545" cy="715961"/>
          </a:xfrm>
        </p:spPr>
        <p:txBody>
          <a:bodyPr/>
          <a:lstStyle/>
          <a:p>
            <a:r>
              <a:rPr lang="en-US" sz="3600" dirty="0"/>
              <a:t>Impact of </a:t>
            </a:r>
            <a:r>
              <a:rPr lang="en-US" sz="3600" dirty="0" err="1"/>
              <a:t>DoxyPEP</a:t>
            </a:r>
            <a:r>
              <a:rPr lang="en-US" sz="3600" dirty="0"/>
              <a:t> on Gut Microbiome</a:t>
            </a:r>
          </a:p>
        </p:txBody>
      </p:sp>
      <p:sp>
        <p:nvSpPr>
          <p:cNvPr id="3" name="Content Placeholder 2">
            <a:extLst>
              <a:ext uri="{FF2B5EF4-FFF2-40B4-BE49-F238E27FC236}">
                <a16:creationId xmlns:a16="http://schemas.microsoft.com/office/drawing/2014/main" id="{E555CFFF-908A-0438-7607-C8BB1D3B0729}"/>
              </a:ext>
            </a:extLst>
          </p:cNvPr>
          <p:cNvSpPr>
            <a:spLocks noGrp="1"/>
          </p:cNvSpPr>
          <p:nvPr>
            <p:ph idx="1"/>
          </p:nvPr>
        </p:nvSpPr>
        <p:spPr>
          <a:xfrm>
            <a:off x="552287" y="1214296"/>
            <a:ext cx="11087425" cy="4367299"/>
          </a:xfrm>
        </p:spPr>
        <p:txBody>
          <a:bodyPr/>
          <a:lstStyle/>
          <a:p>
            <a:r>
              <a:rPr lang="en-US" dirty="0"/>
              <a:t>Minimal impact on gut microbiome</a:t>
            </a:r>
          </a:p>
          <a:p>
            <a:r>
              <a:rPr lang="en-US" dirty="0"/>
              <a:t>Increased expression of tetracycline resistance genes in microbiome</a:t>
            </a:r>
          </a:p>
        </p:txBody>
      </p:sp>
      <p:pic>
        <p:nvPicPr>
          <p:cNvPr id="10" name="Picture 9" descr="Figure showing the impact of doxy-PEP use on ARG class expression, normalized by read per million sequenced and gene length (depth per million, dpm) in the doxy-PEP RNA-seq samples (n=55). Tetracycline ARG expression significantly increased between Day 0 and Month 6, while no difference was observed among non-tetracycline ARG classes.">
            <a:extLst>
              <a:ext uri="{FF2B5EF4-FFF2-40B4-BE49-F238E27FC236}">
                <a16:creationId xmlns:a16="http://schemas.microsoft.com/office/drawing/2014/main" id="{79A8B5E6-A1F3-4B7E-D04B-675242196B8D}"/>
              </a:ext>
            </a:extLst>
          </p:cNvPr>
          <p:cNvPicPr>
            <a:picLocks noChangeAspect="1"/>
          </p:cNvPicPr>
          <p:nvPr/>
        </p:nvPicPr>
        <p:blipFill>
          <a:blip r:embed="rId2"/>
          <a:stretch>
            <a:fillRect/>
          </a:stretch>
        </p:blipFill>
        <p:spPr>
          <a:xfrm>
            <a:off x="552287" y="2681697"/>
            <a:ext cx="5728771" cy="2682607"/>
          </a:xfrm>
          <a:prstGeom prst="rect">
            <a:avLst/>
          </a:prstGeom>
        </p:spPr>
      </p:pic>
      <p:pic>
        <p:nvPicPr>
          <p:cNvPr id="12" name="Picture 11" descr="A figure showing Tetracycline ARG expression by study arm and visit in the RNA-seq samples (n=86). Tetracycline ARG expression increased in the doxy-PEP Month 6 group and the doxy-PEP Day 0 groups. ">
            <a:extLst>
              <a:ext uri="{FF2B5EF4-FFF2-40B4-BE49-F238E27FC236}">
                <a16:creationId xmlns:a16="http://schemas.microsoft.com/office/drawing/2014/main" id="{4294D3A1-A156-84DF-940F-EA181C16B758}"/>
              </a:ext>
            </a:extLst>
          </p:cNvPr>
          <p:cNvPicPr>
            <a:picLocks noChangeAspect="1"/>
          </p:cNvPicPr>
          <p:nvPr/>
        </p:nvPicPr>
        <p:blipFill>
          <a:blip r:embed="rId3"/>
          <a:stretch>
            <a:fillRect/>
          </a:stretch>
        </p:blipFill>
        <p:spPr>
          <a:xfrm>
            <a:off x="7249178" y="2681697"/>
            <a:ext cx="4142721" cy="2751778"/>
          </a:xfrm>
          <a:prstGeom prst="rect">
            <a:avLst/>
          </a:prstGeom>
        </p:spPr>
      </p:pic>
      <p:sp>
        <p:nvSpPr>
          <p:cNvPr id="4" name="TextBox 3">
            <a:extLst>
              <a:ext uri="{FF2B5EF4-FFF2-40B4-BE49-F238E27FC236}">
                <a16:creationId xmlns:a16="http://schemas.microsoft.com/office/drawing/2014/main" id="{D47FD466-6B41-919E-9409-CEBF0B0A91B4}"/>
              </a:ext>
            </a:extLst>
          </p:cNvPr>
          <p:cNvSpPr txBox="1"/>
          <p:nvPr/>
        </p:nvSpPr>
        <p:spPr>
          <a:xfrm>
            <a:off x="8439149" y="6452556"/>
            <a:ext cx="3107880" cy="261610"/>
          </a:xfrm>
          <a:prstGeom prst="rect">
            <a:avLst/>
          </a:prstGeom>
          <a:noFill/>
        </p:spPr>
        <p:txBody>
          <a:bodyPr wrap="square" rtlCol="0">
            <a:spAutoFit/>
          </a:bodyPr>
          <a:lstStyle/>
          <a:p>
            <a:r>
              <a:rPr lang="en-US" sz="1100" dirty="0">
                <a:solidFill>
                  <a:schemeClr val="bg1"/>
                </a:solidFill>
              </a:rPr>
              <a:t>Source: Chu, et al. CROI 2024 # 1154 </a:t>
            </a:r>
          </a:p>
        </p:txBody>
      </p:sp>
      <p:sp>
        <p:nvSpPr>
          <p:cNvPr id="5" name="Slide Number Placeholder 3">
            <a:extLst>
              <a:ext uri="{FF2B5EF4-FFF2-40B4-BE49-F238E27FC236}">
                <a16:creationId xmlns:a16="http://schemas.microsoft.com/office/drawing/2014/main" id="{9DB9147B-C460-E083-FCBE-D107948537FF}"/>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26</a:t>
            </a:fld>
            <a:endParaRPr lang="en-US" dirty="0"/>
          </a:p>
        </p:txBody>
      </p:sp>
    </p:spTree>
    <p:extLst>
      <p:ext uri="{BB962C8B-B14F-4D97-AF65-F5344CB8AC3E}">
        <p14:creationId xmlns:p14="http://schemas.microsoft.com/office/powerpoint/2010/main" val="2881060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036DA5-0AC7-47B2-683D-69D168E07450}"/>
              </a:ext>
            </a:extLst>
          </p:cNvPr>
          <p:cNvSpPr>
            <a:spLocks noGrp="1"/>
          </p:cNvSpPr>
          <p:nvPr>
            <p:ph type="title"/>
          </p:nvPr>
        </p:nvSpPr>
        <p:spPr>
          <a:xfrm>
            <a:off x="2470152" y="192568"/>
            <a:ext cx="7153271" cy="836614"/>
          </a:xfrm>
        </p:spPr>
        <p:txBody>
          <a:bodyPr/>
          <a:lstStyle/>
          <a:p>
            <a:r>
              <a:rPr lang="fr-FR" sz="4000" dirty="0">
                <a:latin typeface="+mn-lt"/>
              </a:rPr>
              <a:t>ANRS DOXYVAC </a:t>
            </a:r>
            <a:r>
              <a:rPr lang="fr-FR" sz="4000" dirty="0" err="1">
                <a:latin typeface="+mn-lt"/>
              </a:rPr>
              <a:t>Study</a:t>
            </a:r>
            <a:r>
              <a:rPr lang="fr-FR" sz="4000" dirty="0">
                <a:latin typeface="+mn-lt"/>
              </a:rPr>
              <a:t> Design</a:t>
            </a:r>
            <a:endParaRPr lang="en-US" dirty="0"/>
          </a:p>
        </p:txBody>
      </p:sp>
      <p:sp>
        <p:nvSpPr>
          <p:cNvPr id="9" name="Content Placeholder 2">
            <a:extLst>
              <a:ext uri="{FF2B5EF4-FFF2-40B4-BE49-F238E27FC236}">
                <a16:creationId xmlns:a16="http://schemas.microsoft.com/office/drawing/2014/main" id="{5E0CC76D-FFDB-044F-848B-73D92EBBDC77}"/>
              </a:ext>
            </a:extLst>
          </p:cNvPr>
          <p:cNvSpPr>
            <a:spLocks noGrp="1"/>
          </p:cNvSpPr>
          <p:nvPr>
            <p:ph idx="1"/>
          </p:nvPr>
        </p:nvSpPr>
        <p:spPr>
          <a:xfrm>
            <a:off x="293688" y="1227138"/>
            <a:ext cx="11506200" cy="338137"/>
          </a:xfrm>
        </p:spPr>
        <p:txBody>
          <a:bodyPr>
            <a:noAutofit/>
          </a:bodyPr>
          <a:lstStyle/>
          <a:p>
            <a:pPr eaLnBrk="1" hangingPunct="1">
              <a:spcAft>
                <a:spcPts val="600"/>
              </a:spcAft>
              <a:defRPr/>
            </a:pPr>
            <a:r>
              <a:rPr lang="en-US" sz="1800" dirty="0">
                <a:solidFill>
                  <a:srgbClr val="000000"/>
                </a:solidFill>
                <a:latin typeface="+mn-lt"/>
              </a:rPr>
              <a:t>Multicenter, 2 x 2 factorial randomized, open-label, superiority, phase III trial (NCT04597424)</a:t>
            </a:r>
          </a:p>
        </p:txBody>
      </p:sp>
      <p:pic>
        <p:nvPicPr>
          <p:cNvPr id="23" name="Picture 22" descr="A flow chart from left to right:&#10;&#10;Left block: MSM on PrEP &gt; 6 months Bacterial STI in prior 12 months NO STI symptoms&#10;&#10;connector blcok: 2:1 (two arrows, one pointing to the next above block and the other to the next below block)&#10;&#10;Above block: DoxyPEP 200 mg 24-72h post sex&#10;Below block: No PEP&#10;&#10;connector from above block: 1:1 (two arrows, one pointing to the next above block that says 4CMenB Vaccine 2 injections (M0 and M2)  and the other to the next below block that says No Vaccine)&#10;&#10;connector from below block 1:1 (two arrows, one pointing to the next above block that says 4CMenB Vaccine 2 injections (M0 and M2)  and the other to the next below block that says No Vaccine)&#10;&#10;one final arrow from all 4 blocks that says Up to 96 wks follow-up">
            <a:extLst>
              <a:ext uri="{FF2B5EF4-FFF2-40B4-BE49-F238E27FC236}">
                <a16:creationId xmlns:a16="http://schemas.microsoft.com/office/drawing/2014/main" id="{6C1D5578-6B48-935C-AFDA-A3D46CCC9F10}"/>
              </a:ext>
            </a:extLst>
          </p:cNvPr>
          <p:cNvPicPr>
            <a:picLocks noChangeAspect="1"/>
          </p:cNvPicPr>
          <p:nvPr/>
        </p:nvPicPr>
        <p:blipFill>
          <a:blip r:embed="rId3"/>
          <a:stretch>
            <a:fillRect/>
          </a:stretch>
        </p:blipFill>
        <p:spPr>
          <a:xfrm>
            <a:off x="554716" y="1683201"/>
            <a:ext cx="11082567" cy="2328413"/>
          </a:xfrm>
          <a:prstGeom prst="rect">
            <a:avLst/>
          </a:prstGeom>
        </p:spPr>
      </p:pic>
      <p:sp>
        <p:nvSpPr>
          <p:cNvPr id="31" name="Content Placeholder 2">
            <a:extLst>
              <a:ext uri="{FF2B5EF4-FFF2-40B4-BE49-F238E27FC236}">
                <a16:creationId xmlns:a16="http://schemas.microsoft.com/office/drawing/2014/main" id="{758925D8-6568-014B-BCE6-4A460DBDE2F4}"/>
              </a:ext>
            </a:extLst>
          </p:cNvPr>
          <p:cNvSpPr txBox="1">
            <a:spLocks/>
          </p:cNvSpPr>
          <p:nvPr/>
        </p:nvSpPr>
        <p:spPr bwMode="auto">
          <a:xfrm>
            <a:off x="293688" y="4166053"/>
            <a:ext cx="11698287" cy="171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ts val="1700"/>
              </a:lnSpc>
              <a:spcBef>
                <a:spcPts val="1000"/>
              </a:spcBef>
              <a:spcAft>
                <a:spcPts val="600"/>
              </a:spcAft>
              <a:buClr>
                <a:srgbClr val="000000"/>
              </a:buClr>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Primary efficacy end-points: impact of </a:t>
            </a:r>
            <a:r>
              <a:rPr kumimoji="0" lang="en-US" altLang="en-US" sz="1600" b="0" i="0" u="none" strike="noStrike" kern="0" cap="none" spc="0" normalizeH="0" baseline="0" noProof="0" dirty="0" err="1">
                <a:ln>
                  <a:noFill/>
                </a:ln>
                <a:solidFill>
                  <a:srgbClr val="000000"/>
                </a:solidFill>
                <a:effectLst/>
                <a:uLnTx/>
                <a:uFillTx/>
                <a:latin typeface="Arial"/>
                <a:ea typeface="+mn-ea"/>
                <a:cs typeface="+mn-cs"/>
              </a:rPr>
              <a:t>DoxyPEP</a:t>
            </a:r>
            <a:r>
              <a:rPr kumimoji="0" lang="en-US" altLang="en-US" sz="1600" b="0" i="0" u="none" strike="noStrike" kern="0" cap="none" spc="0" normalizeH="0" baseline="0" noProof="0" dirty="0">
                <a:ln>
                  <a:noFill/>
                </a:ln>
                <a:solidFill>
                  <a:srgbClr val="000000"/>
                </a:solidFill>
                <a:effectLst/>
                <a:uLnTx/>
                <a:uFillTx/>
                <a:latin typeface="Arial"/>
                <a:ea typeface="+mn-ea"/>
                <a:cs typeface="+mn-cs"/>
              </a:rPr>
              <a:t> on time to a first episode of syphilis or chlamydia </a:t>
            </a:r>
            <a:r>
              <a:rPr kumimoji="0" lang="en-US" altLang="en-US" sz="1600" b="0" i="0" u="sng" strike="noStrike" kern="0" cap="none" spc="0" normalizeH="0" baseline="0" noProof="0" dirty="0">
                <a:ln>
                  <a:noFill/>
                </a:ln>
                <a:solidFill>
                  <a:srgbClr val="000000"/>
                </a:solidFill>
                <a:effectLst/>
                <a:uLnTx/>
                <a:uFillTx/>
                <a:latin typeface="Arial"/>
                <a:ea typeface="+mn-ea"/>
                <a:cs typeface="+mn-cs"/>
              </a:rPr>
              <a:t>and</a:t>
            </a:r>
            <a:r>
              <a:rPr kumimoji="0" lang="en-US" altLang="en-US" sz="1600" b="0" i="0" u="none" strike="noStrike" kern="0" cap="none" spc="0" normalizeH="0" baseline="0" noProof="0" dirty="0">
                <a:ln>
                  <a:noFill/>
                </a:ln>
                <a:solidFill>
                  <a:srgbClr val="000000"/>
                </a:solidFill>
                <a:effectLst/>
                <a:uLnTx/>
                <a:uFillTx/>
                <a:latin typeface="Arial"/>
                <a:ea typeface="+mn-ea"/>
                <a:cs typeface="+mn-cs"/>
              </a:rPr>
              <a:t> impact of the 4CMenB vaccine on time to a first episode of </a:t>
            </a:r>
            <a:r>
              <a:rPr kumimoji="0" lang="en-US" altLang="en-US" sz="1600" b="0" i="1" u="none" strike="noStrike" kern="0" cap="none" spc="0" normalizeH="0" baseline="0" noProof="0" dirty="0">
                <a:ln>
                  <a:noFill/>
                </a:ln>
                <a:solidFill>
                  <a:srgbClr val="000000"/>
                </a:solidFill>
                <a:effectLst/>
                <a:uLnTx/>
                <a:uFillTx/>
                <a:latin typeface="Arial"/>
                <a:ea typeface="+mn-ea"/>
                <a:cs typeface="+mn-cs"/>
              </a:rPr>
              <a:t>N. </a:t>
            </a:r>
            <a:r>
              <a:rPr kumimoji="0" lang="en-US" altLang="en-US" sz="1600" b="0" i="1" u="none" strike="noStrike" kern="0" cap="none" spc="0" normalizeH="0" baseline="0" noProof="0" dirty="0" err="1">
                <a:ln>
                  <a:noFill/>
                </a:ln>
                <a:solidFill>
                  <a:srgbClr val="000000"/>
                </a:solidFill>
                <a:effectLst/>
                <a:uLnTx/>
                <a:uFillTx/>
                <a:latin typeface="Arial"/>
                <a:ea typeface="+mn-ea"/>
                <a:cs typeface="+mn-cs"/>
              </a:rPr>
              <a:t>gonorrhoeae</a:t>
            </a:r>
            <a:r>
              <a:rPr kumimoji="0" lang="en-US" altLang="en-US" sz="1600" b="0" i="1" u="none" strike="noStrike" kern="0" cap="none" spc="0" normalizeH="0" baseline="0" noProof="0" dirty="0">
                <a:ln>
                  <a:noFill/>
                </a:ln>
                <a:solidFill>
                  <a:srgbClr val="000000"/>
                </a:solidFill>
                <a:effectLst/>
                <a:uLnTx/>
                <a:uFillTx/>
                <a:latin typeface="Arial"/>
                <a:ea typeface="+mn-ea"/>
                <a:cs typeface="+mn-cs"/>
              </a:rPr>
              <a:t> </a:t>
            </a:r>
            <a:r>
              <a:rPr kumimoji="0" lang="en-US" altLang="en-US" sz="1600" b="0" i="0" u="none" strike="noStrike" kern="0" cap="none" spc="0" normalizeH="0" baseline="0" noProof="0" dirty="0">
                <a:ln>
                  <a:noFill/>
                </a:ln>
                <a:solidFill>
                  <a:srgbClr val="000000"/>
                </a:solidFill>
                <a:effectLst/>
                <a:uLnTx/>
                <a:uFillTx/>
                <a:latin typeface="Arial"/>
                <a:ea typeface="+mn-ea"/>
                <a:cs typeface="+mn-cs"/>
              </a:rPr>
              <a:t>infection. </a:t>
            </a:r>
          </a:p>
          <a:p>
            <a:pPr marL="342900" marR="0" lvl="0" indent="-342900" algn="l" defTabSz="914400" rtl="0" eaLnBrk="1" fontAlgn="base" latinLnBrk="0" hangingPunct="1">
              <a:lnSpc>
                <a:spcPts val="1700"/>
              </a:lnSpc>
              <a:spcBef>
                <a:spcPts val="1000"/>
              </a:spcBef>
              <a:spcAft>
                <a:spcPts val="700"/>
              </a:spcAft>
              <a:buClr>
                <a:srgbClr val="000000"/>
              </a:buClr>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Sample size: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based on vaccine effectiveness assuming no impact of Doxy on GC: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720</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subjects needed for an HR: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0.70</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(Estimated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probability of a first GC episode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over 18 months: 52%, p</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ower</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85%, 18% lost to FU).</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ts val="1700"/>
              </a:lnSpc>
              <a:spcBef>
                <a:spcPts val="1000"/>
              </a:spcBef>
              <a:spcAft>
                <a:spcPts val="700"/>
              </a:spcAft>
              <a:buClr>
                <a:srgbClr val="000000"/>
              </a:buClr>
              <a:buSzTx/>
              <a:buFont typeface="Wingdings" panose="05000000000000000000" pitchFamily="2" charset="2"/>
              <a:buChar char="§"/>
              <a:tabLst/>
              <a:defRPr/>
            </a:pP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Quarterly</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visits</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with</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PCR tests (Roche dual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target</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Cobas</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 GC/CT/MG (3 sites) and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serology</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 TP</a:t>
            </a:r>
          </a:p>
          <a:p>
            <a:pPr marL="342900" marR="0" lvl="0" indent="-342900" algn="l" defTabSz="914400" rtl="0" eaLnBrk="1" fontAlgn="base" latinLnBrk="0" hangingPunct="1">
              <a:lnSpc>
                <a:spcPts val="1700"/>
              </a:lnSpc>
              <a:spcBef>
                <a:spcPts val="1000"/>
              </a:spcBef>
              <a:spcAft>
                <a:spcPts val="700"/>
              </a:spcAft>
              <a:buClr>
                <a:srgbClr val="000000"/>
              </a:buClr>
              <a:buSzTx/>
              <a:buFont typeface="Wingdings" panose="05000000000000000000" pitchFamily="2" charset="2"/>
              <a:buChar char="§"/>
              <a:tabLst/>
              <a:defRPr/>
            </a:pP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Doxycycline</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monohydrate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purchased</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from</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Mylan</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4CMenB vaccine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purchased</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from</a:t>
            </a: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GSK</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AE1D7CB5-352F-D13D-B692-43AC23BA8231}"/>
              </a:ext>
            </a:extLst>
          </p:cNvPr>
          <p:cNvSpPr txBox="1"/>
          <p:nvPr/>
        </p:nvSpPr>
        <p:spPr>
          <a:xfrm>
            <a:off x="8782050" y="6365359"/>
            <a:ext cx="2266950" cy="261610"/>
          </a:xfrm>
          <a:prstGeom prst="rect">
            <a:avLst/>
          </a:prstGeom>
          <a:noFill/>
        </p:spPr>
        <p:txBody>
          <a:bodyPr wrap="square" rtlCol="0">
            <a:spAutoFit/>
          </a:bodyPr>
          <a:lstStyle/>
          <a:p>
            <a:r>
              <a:rPr lang="en-US" sz="1100" dirty="0">
                <a:solidFill>
                  <a:schemeClr val="bg1"/>
                </a:solidFill>
              </a:rPr>
              <a:t>Source: CROI 2024 Abstract 124</a:t>
            </a:r>
          </a:p>
        </p:txBody>
      </p:sp>
      <p:sp>
        <p:nvSpPr>
          <p:cNvPr id="3" name="Slide Number Placeholder 3">
            <a:extLst>
              <a:ext uri="{FF2B5EF4-FFF2-40B4-BE49-F238E27FC236}">
                <a16:creationId xmlns:a16="http://schemas.microsoft.com/office/drawing/2014/main" id="{8E2ABFD9-24EA-6BC8-CE45-30398619FBA8}"/>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27</a:t>
            </a:fld>
            <a:endParaRPr lang="en-US" dirty="0"/>
          </a:p>
        </p:txBody>
      </p:sp>
    </p:spTree>
    <p:extLst>
      <p:ext uri="{BB962C8B-B14F-4D97-AF65-F5344CB8AC3E}">
        <p14:creationId xmlns:p14="http://schemas.microsoft.com/office/powerpoint/2010/main" val="276433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04F3-B4B4-952B-58EE-144C91605198}"/>
              </a:ext>
            </a:extLst>
          </p:cNvPr>
          <p:cNvSpPr>
            <a:spLocks noGrp="1"/>
          </p:cNvSpPr>
          <p:nvPr>
            <p:ph type="title"/>
          </p:nvPr>
        </p:nvSpPr>
        <p:spPr>
          <a:xfrm>
            <a:off x="2219327" y="322342"/>
            <a:ext cx="7829545" cy="715961"/>
          </a:xfrm>
        </p:spPr>
        <p:txBody>
          <a:bodyPr/>
          <a:lstStyle/>
          <a:p>
            <a:pPr algn="ctr"/>
            <a:r>
              <a:rPr lang="en-US" sz="3600" dirty="0"/>
              <a:t>Doxycycline PEP</a:t>
            </a:r>
            <a:br>
              <a:rPr lang="en-US" sz="3600" dirty="0"/>
            </a:br>
            <a:r>
              <a:rPr lang="en-US" sz="3600" dirty="0"/>
              <a:t>Time to First CT and Syphilis Infection</a:t>
            </a:r>
          </a:p>
        </p:txBody>
      </p:sp>
      <p:sp>
        <p:nvSpPr>
          <p:cNvPr id="58375" name="ZoneTexte 1">
            <a:extLst>
              <a:ext uri="{FF2B5EF4-FFF2-40B4-BE49-F238E27FC236}">
                <a16:creationId xmlns:a16="http://schemas.microsoft.com/office/drawing/2014/main" id="{7C23F6AD-52B9-DFC3-781F-46BC9412CFDE}"/>
              </a:ext>
            </a:extLst>
          </p:cNvPr>
          <p:cNvSpPr txBox="1">
            <a:spLocks noChangeArrowheads="1"/>
          </p:cNvSpPr>
          <p:nvPr/>
        </p:nvSpPr>
        <p:spPr bwMode="auto">
          <a:xfrm flipH="1">
            <a:off x="3110706" y="1457325"/>
            <a:ext cx="850900" cy="37147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CT</a:t>
            </a:r>
          </a:p>
        </p:txBody>
      </p:sp>
      <p:pic>
        <p:nvPicPr>
          <p:cNvPr id="58371" name="Espace réservé du contenu 4" descr="CT&#10;A graph that shows cumulative probability of first STI diagnosis and months until first STI">
            <a:extLst>
              <a:ext uri="{FF2B5EF4-FFF2-40B4-BE49-F238E27FC236}">
                <a16:creationId xmlns:a16="http://schemas.microsoft.com/office/drawing/2014/main" id="{93D2B376-B8E7-81DD-4048-5BB09F08E55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413" t="2428" r="1134" b="14610"/>
          <a:stretch>
            <a:fillRect/>
          </a:stretch>
        </p:blipFill>
        <p:spPr>
          <a:xfrm>
            <a:off x="152400" y="1583355"/>
            <a:ext cx="5916613" cy="3776663"/>
          </a:xfrm>
        </p:spPr>
      </p:pic>
      <p:sp>
        <p:nvSpPr>
          <p:cNvPr id="58372" name="Text Box 6">
            <a:extLst>
              <a:ext uri="{FF2B5EF4-FFF2-40B4-BE49-F238E27FC236}">
                <a16:creationId xmlns:a16="http://schemas.microsoft.com/office/drawing/2014/main" id="{3DEC5C60-6A67-A30B-B5E6-016B91E007DA}"/>
              </a:ext>
            </a:extLst>
          </p:cNvPr>
          <p:cNvSpPr txBox="1">
            <a:spLocks noChangeArrowheads="1"/>
          </p:cNvSpPr>
          <p:nvPr/>
        </p:nvSpPr>
        <p:spPr bwMode="auto">
          <a:xfrm>
            <a:off x="1257299" y="5476523"/>
            <a:ext cx="43164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92 </a:t>
            </a:r>
            <a:r>
              <a:rPr kumimoji="0" lang="fr-FR" alt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subjects</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alt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infected</a:t>
            </a:r>
            <a:endPar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68 in No PEP arm </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(incidence: 42.1/100 PY), </a:t>
            </a:r>
            <a:endParaRPr kumimoji="0" lang="fr-FR" altLang="fr-FR"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24 in </a:t>
            </a:r>
            <a:r>
              <a:rPr kumimoji="0" lang="fr-FR" altLang="fr-FR" sz="1400" b="1" i="0"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Doxy</a:t>
            </a:r>
            <a:r>
              <a:rPr kumimoji="0" lang="fr-FR" altLang="fr-FR" sz="1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PEP arm </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(incidence: 5.9/100 PY)</a:t>
            </a:r>
          </a:p>
        </p:txBody>
      </p:sp>
      <p:sp>
        <p:nvSpPr>
          <p:cNvPr id="58376" name="ZoneTexte 1">
            <a:extLst>
              <a:ext uri="{FF2B5EF4-FFF2-40B4-BE49-F238E27FC236}">
                <a16:creationId xmlns:a16="http://schemas.microsoft.com/office/drawing/2014/main" id="{C7CBD210-17BE-E55D-8CC1-0AAE03759239}"/>
              </a:ext>
            </a:extLst>
          </p:cNvPr>
          <p:cNvSpPr txBox="1">
            <a:spLocks noChangeArrowheads="1"/>
          </p:cNvSpPr>
          <p:nvPr/>
        </p:nvSpPr>
        <p:spPr bwMode="auto">
          <a:xfrm>
            <a:off x="8915400" y="1457325"/>
            <a:ext cx="1069975" cy="369888"/>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Syphilis</a:t>
            </a:r>
          </a:p>
        </p:txBody>
      </p:sp>
      <p:pic>
        <p:nvPicPr>
          <p:cNvPr id="58370" name="Espace réservé du contenu 8" descr="Syphilis&#10;A graph that shows cumulative probability of first STI diagnosis and months until first STI">
            <a:extLst>
              <a:ext uri="{FF2B5EF4-FFF2-40B4-BE49-F238E27FC236}">
                <a16:creationId xmlns:a16="http://schemas.microsoft.com/office/drawing/2014/main" id="{9084E51E-D586-B621-0B1C-1200CAE86BC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4413" t="2428" r="1317" b="14610"/>
          <a:stretch>
            <a:fillRect/>
          </a:stretch>
        </p:blipFill>
        <p:spPr>
          <a:xfrm>
            <a:off x="6134100" y="1584942"/>
            <a:ext cx="5905500" cy="3776663"/>
          </a:xfrm>
        </p:spPr>
      </p:pic>
      <p:sp>
        <p:nvSpPr>
          <p:cNvPr id="58374" name="Text Box 6">
            <a:extLst>
              <a:ext uri="{FF2B5EF4-FFF2-40B4-BE49-F238E27FC236}">
                <a16:creationId xmlns:a16="http://schemas.microsoft.com/office/drawing/2014/main" id="{8CEAD974-DB15-5408-0B4A-AAD38C8F2913}"/>
              </a:ext>
            </a:extLst>
          </p:cNvPr>
          <p:cNvSpPr txBox="1">
            <a:spLocks noChangeArrowheads="1"/>
          </p:cNvSpPr>
          <p:nvPr/>
        </p:nvSpPr>
        <p:spPr bwMode="auto">
          <a:xfrm>
            <a:off x="7163869" y="5496719"/>
            <a:ext cx="43148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 </a:t>
            </a:r>
            <a:r>
              <a:rPr kumimoji="0" lang="fr-FR" alt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subjects</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alt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infected</a:t>
            </a:r>
            <a:endPar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27 in No PEP arm </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(incidence: 14.5/100 PY), </a:t>
            </a:r>
            <a:endParaRPr kumimoji="0" lang="fr-FR" altLang="fr-FR"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12 in </a:t>
            </a:r>
            <a:r>
              <a:rPr kumimoji="0" lang="fr-FR" altLang="fr-FR" sz="1400" b="1" i="0"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Doxy</a:t>
            </a:r>
            <a:r>
              <a:rPr kumimoji="0" lang="fr-FR" altLang="fr-FR" sz="1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PEP arm </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(incidence: 2.9/100 PY)</a:t>
            </a:r>
          </a:p>
        </p:txBody>
      </p:sp>
      <p:sp>
        <p:nvSpPr>
          <p:cNvPr id="3" name="TextBox 2">
            <a:extLst>
              <a:ext uri="{FF2B5EF4-FFF2-40B4-BE49-F238E27FC236}">
                <a16:creationId xmlns:a16="http://schemas.microsoft.com/office/drawing/2014/main" id="{8E6506D4-E866-422D-F7E1-7CD208E06133}"/>
              </a:ext>
            </a:extLst>
          </p:cNvPr>
          <p:cNvSpPr txBox="1"/>
          <p:nvPr/>
        </p:nvSpPr>
        <p:spPr>
          <a:xfrm>
            <a:off x="8370929" y="6411037"/>
            <a:ext cx="2959015" cy="261610"/>
          </a:xfrm>
          <a:prstGeom prst="rect">
            <a:avLst/>
          </a:prstGeom>
          <a:noFill/>
        </p:spPr>
        <p:txBody>
          <a:bodyPr wrap="square" rtlCol="0">
            <a:spAutoFit/>
          </a:bodyPr>
          <a:lstStyle/>
          <a:p>
            <a:r>
              <a:rPr lang="en-US" sz="1100" dirty="0">
                <a:solidFill>
                  <a:schemeClr val="bg1"/>
                </a:solidFill>
              </a:rPr>
              <a:t>Source: Molina, et al. CROI 2024 # 124</a:t>
            </a:r>
          </a:p>
        </p:txBody>
      </p:sp>
      <p:sp>
        <p:nvSpPr>
          <p:cNvPr id="4" name="Slide Number Placeholder 3">
            <a:extLst>
              <a:ext uri="{FF2B5EF4-FFF2-40B4-BE49-F238E27FC236}">
                <a16:creationId xmlns:a16="http://schemas.microsoft.com/office/drawing/2014/main" id="{E51EE0E5-081C-08E9-E268-5364B5B5D97C}"/>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28</a:t>
            </a:fld>
            <a:endParaRPr lang="en-US" dirty="0"/>
          </a:p>
        </p:txBody>
      </p:sp>
    </p:spTree>
    <p:extLst>
      <p:ext uri="{BB962C8B-B14F-4D97-AF65-F5344CB8AC3E}">
        <p14:creationId xmlns:p14="http://schemas.microsoft.com/office/powerpoint/2010/main" val="2395832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1891A1D-C96A-61A1-9515-070A32669670}"/>
              </a:ext>
            </a:extLst>
          </p:cNvPr>
          <p:cNvSpPr>
            <a:spLocks noGrp="1"/>
          </p:cNvSpPr>
          <p:nvPr>
            <p:ph type="title"/>
          </p:nvPr>
        </p:nvSpPr>
        <p:spPr>
          <a:xfrm>
            <a:off x="4164013" y="231654"/>
            <a:ext cx="3863973" cy="836614"/>
          </a:xfrm>
        </p:spPr>
        <p:txBody>
          <a:bodyPr/>
          <a:lstStyle/>
          <a:p>
            <a:r>
              <a:rPr lang="fr-FR" sz="3600" dirty="0">
                <a:latin typeface="+mn-lt"/>
              </a:rPr>
              <a:t>Doxycycline PEP </a:t>
            </a:r>
            <a:br>
              <a:rPr lang="fr-FR" sz="3600" dirty="0">
                <a:latin typeface="+mn-lt"/>
              </a:rPr>
            </a:br>
            <a:r>
              <a:rPr lang="fr-FR" sz="3600" dirty="0">
                <a:latin typeface="+mn-lt"/>
              </a:rPr>
              <a:t>Time to First GC</a:t>
            </a:r>
            <a:endParaRPr lang="en-US" sz="3600" dirty="0"/>
          </a:p>
        </p:txBody>
      </p:sp>
      <p:sp>
        <p:nvSpPr>
          <p:cNvPr id="60421" name="ZoneTexte 1">
            <a:extLst>
              <a:ext uri="{FF2B5EF4-FFF2-40B4-BE49-F238E27FC236}">
                <a16:creationId xmlns:a16="http://schemas.microsoft.com/office/drawing/2014/main" id="{AC244B43-4375-E0E4-41E1-3CC128EC7DE9}"/>
              </a:ext>
            </a:extLst>
          </p:cNvPr>
          <p:cNvSpPr txBox="1">
            <a:spLocks noChangeArrowheads="1"/>
          </p:cNvSpPr>
          <p:nvPr/>
        </p:nvSpPr>
        <p:spPr bwMode="auto">
          <a:xfrm flipH="1">
            <a:off x="6369050" y="1442302"/>
            <a:ext cx="850900" cy="37147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GC</a:t>
            </a:r>
          </a:p>
        </p:txBody>
      </p:sp>
      <p:pic>
        <p:nvPicPr>
          <p:cNvPr id="60418" name="Image 2" descr="GC&#10;A graph that shows cumulative probability of first STI diagnosis and months until first STI">
            <a:extLst>
              <a:ext uri="{FF2B5EF4-FFF2-40B4-BE49-F238E27FC236}">
                <a16:creationId xmlns:a16="http://schemas.microsoft.com/office/drawing/2014/main" id="{D006AB46-8914-3CB2-35C4-82B09A22B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66" t="2222" r="2162" b="14445"/>
          <a:stretch>
            <a:fillRect/>
          </a:stretch>
        </p:blipFill>
        <p:spPr bwMode="auto">
          <a:xfrm>
            <a:off x="2045494" y="1442302"/>
            <a:ext cx="8101012" cy="39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11">
            <a:extLst>
              <a:ext uri="{FF2B5EF4-FFF2-40B4-BE49-F238E27FC236}">
                <a16:creationId xmlns:a16="http://schemas.microsoft.com/office/drawing/2014/main" id="{7F07C8B2-2651-DDF9-10C6-8AF7D2E44D2A}"/>
              </a:ext>
            </a:extLst>
          </p:cNvPr>
          <p:cNvSpPr>
            <a:spLocks noChangeArrowheads="1"/>
          </p:cNvSpPr>
          <p:nvPr/>
        </p:nvSpPr>
        <p:spPr bwMode="auto">
          <a:xfrm>
            <a:off x="171450" y="5567363"/>
            <a:ext cx="3238500"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Interim</a:t>
            </a:r>
            <a:r>
              <a:rPr kumimoji="0" lang="fr-FR" altLang="fr-FR" sz="16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fr-FR" altLang="fr-FR" sz="16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analyis</a:t>
            </a:r>
            <a:r>
              <a:rPr kumimoji="0" lang="fr-FR" altLang="fr-FR" sz="16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84 </a:t>
            </a:r>
            <a:r>
              <a:rPr kumimoji="0" lang="fr-FR" altLang="fr-FR" sz="1600" b="0"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subjects</a:t>
            </a:r>
            <a:r>
              <a:rPr kumimoji="0" lang="fr-FR" altLang="fr-FR" sz="16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fr-FR" altLang="fr-FR" sz="1600" b="0"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infected</a:t>
            </a:r>
            <a:r>
              <a:rPr kumimoji="0" lang="fr-FR" altLang="fr-FR" sz="16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fr-FR" altLang="fr-FR" sz="1600" b="0"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aHR</a:t>
            </a:r>
            <a:r>
              <a:rPr kumimoji="0" lang="fr-FR" altLang="fr-FR" sz="16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0.49</a:t>
            </a:r>
          </a:p>
        </p:txBody>
      </p:sp>
      <p:sp>
        <p:nvSpPr>
          <p:cNvPr id="60420" name="Text Box 6">
            <a:extLst>
              <a:ext uri="{FF2B5EF4-FFF2-40B4-BE49-F238E27FC236}">
                <a16:creationId xmlns:a16="http://schemas.microsoft.com/office/drawing/2014/main" id="{4459483D-D2D5-5FB0-01FA-273506E54FA7}"/>
              </a:ext>
            </a:extLst>
          </p:cNvPr>
          <p:cNvSpPr txBox="1">
            <a:spLocks noChangeArrowheads="1"/>
          </p:cNvSpPr>
          <p:nvPr/>
        </p:nvSpPr>
        <p:spPr bwMode="auto">
          <a:xfrm>
            <a:off x="4474854" y="5469852"/>
            <a:ext cx="6900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238 </a:t>
            </a:r>
            <a:r>
              <a:rPr kumimoji="0" lang="fr-FR" alt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subjects</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alt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infected</a:t>
            </a:r>
            <a:endPar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94 in No PEP arm </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(incidence: </a:t>
            </a:r>
            <a:r>
              <a:rPr kumimoji="0" lang="fr-FR" alt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68.4/100</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PY)</a:t>
            </a:r>
            <a:endParaRPr kumimoji="0" lang="fr-FR" altLang="fr-FR"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144 in </a:t>
            </a:r>
            <a:r>
              <a:rPr kumimoji="0" lang="fr-FR" altLang="fr-FR" sz="1400" b="1" i="0"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Doxy</a:t>
            </a:r>
            <a:r>
              <a:rPr kumimoji="0" lang="fr-FR" altLang="fr-FR" sz="1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PEP arm </a:t>
            </a:r>
            <a:r>
              <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(incidence: 45.5 /100 PY)</a:t>
            </a:r>
          </a:p>
        </p:txBody>
      </p:sp>
      <p:sp>
        <p:nvSpPr>
          <p:cNvPr id="3" name="TextBox 2">
            <a:extLst>
              <a:ext uri="{FF2B5EF4-FFF2-40B4-BE49-F238E27FC236}">
                <a16:creationId xmlns:a16="http://schemas.microsoft.com/office/drawing/2014/main" id="{9DC2A8CA-B850-9859-67A8-0C2ECDA44AB0}"/>
              </a:ext>
            </a:extLst>
          </p:cNvPr>
          <p:cNvSpPr txBox="1"/>
          <p:nvPr/>
        </p:nvSpPr>
        <p:spPr>
          <a:xfrm>
            <a:off x="8416702" y="6454373"/>
            <a:ext cx="2959015" cy="261610"/>
          </a:xfrm>
          <a:prstGeom prst="rect">
            <a:avLst/>
          </a:prstGeom>
          <a:noFill/>
        </p:spPr>
        <p:txBody>
          <a:bodyPr wrap="square" rtlCol="0">
            <a:spAutoFit/>
          </a:bodyPr>
          <a:lstStyle/>
          <a:p>
            <a:r>
              <a:rPr lang="en-US" sz="1100" dirty="0">
                <a:solidFill>
                  <a:schemeClr val="bg1"/>
                </a:solidFill>
              </a:rPr>
              <a:t>Source: Molina, et al. CROI 2024 # 124</a:t>
            </a:r>
          </a:p>
        </p:txBody>
      </p:sp>
      <p:sp>
        <p:nvSpPr>
          <p:cNvPr id="2" name="Slide Number Placeholder 3">
            <a:extLst>
              <a:ext uri="{FF2B5EF4-FFF2-40B4-BE49-F238E27FC236}">
                <a16:creationId xmlns:a16="http://schemas.microsoft.com/office/drawing/2014/main" id="{7936D7F2-5ADF-A3C5-1E58-6D8339B4968E}"/>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29</a:t>
            </a:fld>
            <a:endParaRPr lang="en-US" dirty="0"/>
          </a:p>
        </p:txBody>
      </p:sp>
    </p:spTree>
    <p:extLst>
      <p:ext uri="{BB962C8B-B14F-4D97-AF65-F5344CB8AC3E}">
        <p14:creationId xmlns:p14="http://schemas.microsoft.com/office/powerpoint/2010/main" val="186002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a:xfrm>
            <a:off x="1895230" y="1654699"/>
            <a:ext cx="8315569" cy="4367299"/>
          </a:xfrm>
        </p:spPr>
        <p:txBody>
          <a:bodyPr>
            <a:noAutofit/>
          </a:bodyPr>
          <a:lstStyle/>
          <a:p>
            <a:pPr marL="0" indent="0">
              <a:buNone/>
            </a:pPr>
            <a:r>
              <a:rPr lang="en-US" sz="3400" dirty="0"/>
              <a:t>All presenters of this continuing medical education activity have indicated that neither they nor their spouse/legally recognized domestic partner has any financial relationships with commercial interests related to the content of this activity</a:t>
            </a:r>
            <a:endParaRPr lang="en-US" sz="3400" i="1" dirty="0"/>
          </a:p>
        </p:txBody>
      </p:sp>
      <p:sp>
        <p:nvSpPr>
          <p:cNvPr id="5" name="Footer Placeholder 4"/>
          <p:cNvSpPr>
            <a:spLocks noGrp="1"/>
          </p:cNvSpPr>
          <p:nvPr>
            <p:ph type="ftr" sz="quarter" idx="11"/>
          </p:nvPr>
        </p:nvSpPr>
        <p:spPr/>
        <p:txBody>
          <a:body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0159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9A11C07-6384-2396-BB32-447F197B0E5E}"/>
              </a:ext>
            </a:extLst>
          </p:cNvPr>
          <p:cNvSpPr>
            <a:spLocks noGrp="1"/>
          </p:cNvSpPr>
          <p:nvPr>
            <p:ph type="title"/>
          </p:nvPr>
        </p:nvSpPr>
        <p:spPr>
          <a:xfrm>
            <a:off x="3239294" y="311763"/>
            <a:ext cx="5713412" cy="1065333"/>
          </a:xfrm>
        </p:spPr>
        <p:txBody>
          <a:bodyPr/>
          <a:lstStyle/>
          <a:p>
            <a:pPr algn="ctr"/>
            <a:r>
              <a:rPr lang="fr-FR" sz="3600" dirty="0">
                <a:latin typeface="+mn-lt"/>
              </a:rPr>
              <a:t>4C </a:t>
            </a:r>
            <a:r>
              <a:rPr lang="fr-FR" sz="3600" dirty="0" err="1">
                <a:latin typeface="+mn-lt"/>
              </a:rPr>
              <a:t>MenB</a:t>
            </a:r>
            <a:r>
              <a:rPr lang="fr-FR" sz="3600" dirty="0">
                <a:latin typeface="+mn-lt"/>
              </a:rPr>
              <a:t> Vaccine</a:t>
            </a:r>
            <a:br>
              <a:rPr lang="fr-FR" sz="3600" dirty="0">
                <a:latin typeface="+mn-lt"/>
              </a:rPr>
            </a:br>
            <a:r>
              <a:rPr lang="fr-FR" sz="3600" dirty="0">
                <a:latin typeface="+mn-lt"/>
              </a:rPr>
              <a:t>Time to First GC infection</a:t>
            </a:r>
            <a:endParaRPr lang="en-US" sz="3600" dirty="0"/>
          </a:p>
        </p:txBody>
      </p:sp>
      <p:sp>
        <p:nvSpPr>
          <p:cNvPr id="65540" name="Text Box 6">
            <a:extLst>
              <a:ext uri="{FF2B5EF4-FFF2-40B4-BE49-F238E27FC236}">
                <a16:creationId xmlns:a16="http://schemas.microsoft.com/office/drawing/2014/main" id="{916234C6-59EA-6A2C-2FBF-4006ED1CE62F}"/>
              </a:ext>
            </a:extLst>
          </p:cNvPr>
          <p:cNvSpPr txBox="1">
            <a:spLocks noChangeArrowheads="1"/>
          </p:cNvSpPr>
          <p:nvPr/>
        </p:nvSpPr>
        <p:spPr bwMode="auto">
          <a:xfrm>
            <a:off x="128588" y="1600200"/>
            <a:ext cx="533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dirty="0">
                <a:cs typeface="Arial" panose="020B0604020202020204" pitchFamily="34" charset="0"/>
              </a:rPr>
              <a:t>No interaction </a:t>
            </a:r>
            <a:r>
              <a:rPr lang="fr-FR" altLang="fr-FR" sz="2400" b="1" dirty="0" err="1">
                <a:cs typeface="Arial" panose="020B0604020202020204" pitchFamily="34" charset="0"/>
              </a:rPr>
              <a:t>between</a:t>
            </a:r>
            <a:r>
              <a:rPr lang="fr-FR" altLang="fr-FR" sz="2400" b="1" dirty="0">
                <a:cs typeface="Arial" panose="020B0604020202020204" pitchFamily="34" charset="0"/>
              </a:rPr>
              <a:t> </a:t>
            </a:r>
            <a:r>
              <a:rPr lang="fr-FR" altLang="fr-FR" sz="2400" b="1" dirty="0" err="1">
                <a:cs typeface="Arial" panose="020B0604020202020204" pitchFamily="34" charset="0"/>
              </a:rPr>
              <a:t>Doxy</a:t>
            </a:r>
            <a:r>
              <a:rPr lang="fr-FR" altLang="fr-FR" sz="2400" b="1" dirty="0">
                <a:cs typeface="Arial" panose="020B0604020202020204" pitchFamily="34" charset="0"/>
              </a:rPr>
              <a:t> PEP </a:t>
            </a:r>
          </a:p>
          <a:p>
            <a:pPr algn="ctr" eaLnBrk="1" hangingPunct="1">
              <a:spcBef>
                <a:spcPct val="0"/>
              </a:spcBef>
              <a:buFontTx/>
              <a:buNone/>
            </a:pPr>
            <a:r>
              <a:rPr lang="fr-FR" altLang="fr-FR" sz="2400" b="1" dirty="0">
                <a:cs typeface="Arial" panose="020B0604020202020204" pitchFamily="34" charset="0"/>
              </a:rPr>
              <a:t>and 4CMenB vaccine (p=0.82)</a:t>
            </a:r>
          </a:p>
          <a:p>
            <a:pPr algn="ctr" eaLnBrk="1" hangingPunct="1">
              <a:spcBef>
                <a:spcPct val="0"/>
              </a:spcBef>
              <a:buFontTx/>
              <a:buNone/>
            </a:pPr>
            <a:endParaRPr lang="fr-FR" altLang="fr-FR" sz="2400" dirty="0">
              <a:cs typeface="Arial" panose="020B0604020202020204" pitchFamily="34" charset="0"/>
            </a:endParaRPr>
          </a:p>
          <a:p>
            <a:pPr algn="ctr" eaLnBrk="1" hangingPunct="1">
              <a:spcBef>
                <a:spcPct val="0"/>
              </a:spcBef>
              <a:buFontTx/>
              <a:buNone/>
            </a:pPr>
            <a:r>
              <a:rPr lang="fr-FR" altLang="fr-FR" sz="2400" dirty="0">
                <a:cs typeface="Arial" panose="020B0604020202020204" pitchFamily="34" charset="0"/>
              </a:rPr>
              <a:t> 225 </a:t>
            </a:r>
            <a:r>
              <a:rPr lang="fr-FR" altLang="fr-FR" sz="2400" dirty="0" err="1">
                <a:cs typeface="Arial" panose="020B0604020202020204" pitchFamily="34" charset="0"/>
              </a:rPr>
              <a:t>subjects</a:t>
            </a:r>
            <a:r>
              <a:rPr lang="fr-FR" altLang="fr-FR" sz="2400" dirty="0">
                <a:cs typeface="Arial" panose="020B0604020202020204" pitchFamily="34" charset="0"/>
              </a:rPr>
              <a:t> </a:t>
            </a:r>
            <a:r>
              <a:rPr lang="fr-FR" altLang="fr-FR" sz="2400" dirty="0" err="1">
                <a:cs typeface="Arial" panose="020B0604020202020204" pitchFamily="34" charset="0"/>
              </a:rPr>
              <a:t>infected</a:t>
            </a:r>
            <a:endParaRPr lang="fr-FR" altLang="fr-FR" sz="2400" dirty="0">
              <a:cs typeface="Arial" panose="020B0604020202020204" pitchFamily="34" charset="0"/>
            </a:endParaRPr>
          </a:p>
          <a:p>
            <a:pPr algn="ctr" eaLnBrk="1" hangingPunct="1">
              <a:spcBef>
                <a:spcPct val="0"/>
              </a:spcBef>
              <a:buFontTx/>
              <a:buNone/>
            </a:pPr>
            <a:r>
              <a:rPr lang="fr-FR" altLang="fr-FR" sz="2400" b="1" dirty="0">
                <a:solidFill>
                  <a:srgbClr val="FF0000"/>
                </a:solidFill>
                <a:cs typeface="Arial" panose="020B0604020202020204" pitchFamily="34" charset="0"/>
              </a:rPr>
              <a:t>122 in No Vaccine arm </a:t>
            </a:r>
          </a:p>
          <a:p>
            <a:pPr algn="ctr" eaLnBrk="1" hangingPunct="1">
              <a:spcBef>
                <a:spcPct val="0"/>
              </a:spcBef>
              <a:buFontTx/>
              <a:buNone/>
            </a:pPr>
            <a:r>
              <a:rPr lang="fr-FR" altLang="fr-FR" sz="2400" dirty="0">
                <a:cs typeface="Arial" panose="020B0604020202020204" pitchFamily="34" charset="0"/>
              </a:rPr>
              <a:t>(incidence: 77.1/100 PY), </a:t>
            </a:r>
            <a:endParaRPr lang="fr-FR" altLang="fr-FR" sz="2400" b="1" dirty="0">
              <a:solidFill>
                <a:srgbClr val="0070C0"/>
              </a:solidFill>
              <a:cs typeface="Arial" panose="020B0604020202020204" pitchFamily="34" charset="0"/>
            </a:endParaRPr>
          </a:p>
          <a:p>
            <a:pPr algn="ctr" eaLnBrk="1" hangingPunct="1">
              <a:spcBef>
                <a:spcPct val="0"/>
              </a:spcBef>
              <a:buFontTx/>
              <a:buNone/>
            </a:pPr>
            <a:r>
              <a:rPr lang="fr-FR" altLang="fr-FR" sz="2400" b="1" dirty="0">
                <a:solidFill>
                  <a:srgbClr val="3333FF"/>
                </a:solidFill>
                <a:cs typeface="Arial" panose="020B0604020202020204" pitchFamily="34" charset="0"/>
              </a:rPr>
              <a:t>103 in 4CMenB vaccine arm </a:t>
            </a:r>
          </a:p>
          <a:p>
            <a:pPr algn="ctr" eaLnBrk="1" hangingPunct="1">
              <a:spcBef>
                <a:spcPct val="0"/>
              </a:spcBef>
              <a:buFontTx/>
              <a:buNone/>
            </a:pPr>
            <a:r>
              <a:rPr lang="fr-FR" altLang="fr-FR" sz="2400" dirty="0">
                <a:cs typeface="Arial" panose="020B0604020202020204" pitchFamily="34" charset="0"/>
              </a:rPr>
              <a:t>(incidence: 58.3/100 PY)</a:t>
            </a:r>
          </a:p>
        </p:txBody>
      </p:sp>
      <p:sp>
        <p:nvSpPr>
          <p:cNvPr id="65542" name="Rectangle 11">
            <a:extLst>
              <a:ext uri="{FF2B5EF4-FFF2-40B4-BE49-F238E27FC236}">
                <a16:creationId xmlns:a16="http://schemas.microsoft.com/office/drawing/2014/main" id="{CF189E44-E6ED-40D7-1A8D-D6DB799F19B0}"/>
              </a:ext>
            </a:extLst>
          </p:cNvPr>
          <p:cNvSpPr>
            <a:spLocks noChangeArrowheads="1"/>
          </p:cNvSpPr>
          <p:nvPr/>
        </p:nvSpPr>
        <p:spPr bwMode="auto">
          <a:xfrm>
            <a:off x="1277938" y="4777381"/>
            <a:ext cx="3565525"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dirty="0" err="1">
                <a:solidFill>
                  <a:schemeClr val="tx2"/>
                </a:solidFill>
                <a:cs typeface="Arial" panose="020B0604020202020204" pitchFamily="34" charset="0"/>
              </a:rPr>
              <a:t>Interim</a:t>
            </a:r>
            <a:r>
              <a:rPr lang="fr-FR" altLang="fr-FR" sz="1800" b="1" dirty="0">
                <a:solidFill>
                  <a:schemeClr val="tx2"/>
                </a:solidFill>
                <a:cs typeface="Arial" panose="020B0604020202020204" pitchFamily="34" charset="0"/>
              </a:rPr>
              <a:t> </a:t>
            </a:r>
            <a:r>
              <a:rPr lang="fr-FR" altLang="fr-FR" sz="1800" b="1" dirty="0" err="1">
                <a:solidFill>
                  <a:schemeClr val="tx2"/>
                </a:solidFill>
                <a:cs typeface="Arial" panose="020B0604020202020204" pitchFamily="34" charset="0"/>
              </a:rPr>
              <a:t>analyis</a:t>
            </a:r>
            <a:r>
              <a:rPr lang="fr-FR" altLang="fr-FR" sz="1800" b="1" dirty="0">
                <a:solidFill>
                  <a:schemeClr val="tx2"/>
                </a:solidFill>
                <a:cs typeface="Arial" panose="020B0604020202020204" pitchFamily="34" charset="0"/>
              </a:rPr>
              <a:t>:</a:t>
            </a:r>
          </a:p>
          <a:p>
            <a:pPr algn="ctr" eaLnBrk="1" hangingPunct="1">
              <a:spcBef>
                <a:spcPct val="0"/>
              </a:spcBef>
              <a:buFontTx/>
              <a:buNone/>
            </a:pPr>
            <a:r>
              <a:rPr lang="fr-FR" altLang="fr-FR" sz="1800" dirty="0">
                <a:solidFill>
                  <a:schemeClr val="tx2"/>
                </a:solidFill>
                <a:cs typeface="Arial" panose="020B0604020202020204" pitchFamily="34" charset="0"/>
              </a:rPr>
              <a:t>49 </a:t>
            </a:r>
            <a:r>
              <a:rPr lang="fr-FR" altLang="fr-FR" sz="1800" dirty="0" err="1">
                <a:solidFill>
                  <a:schemeClr val="tx2"/>
                </a:solidFill>
                <a:cs typeface="Arial" panose="020B0604020202020204" pitchFamily="34" charset="0"/>
              </a:rPr>
              <a:t>subjects</a:t>
            </a:r>
            <a:r>
              <a:rPr lang="fr-FR" altLang="fr-FR" sz="1800" dirty="0">
                <a:solidFill>
                  <a:schemeClr val="tx2"/>
                </a:solidFill>
                <a:cs typeface="Arial" panose="020B0604020202020204" pitchFamily="34" charset="0"/>
              </a:rPr>
              <a:t> </a:t>
            </a:r>
            <a:r>
              <a:rPr lang="fr-FR" altLang="fr-FR" sz="1800" dirty="0" err="1">
                <a:solidFill>
                  <a:schemeClr val="tx2"/>
                </a:solidFill>
                <a:cs typeface="Arial" panose="020B0604020202020204" pitchFamily="34" charset="0"/>
              </a:rPr>
              <a:t>infected</a:t>
            </a:r>
            <a:r>
              <a:rPr lang="fr-FR" altLang="fr-FR" sz="1800" dirty="0">
                <a:solidFill>
                  <a:schemeClr val="tx2"/>
                </a:solidFill>
                <a:cs typeface="Arial" panose="020B0604020202020204" pitchFamily="34" charset="0"/>
              </a:rPr>
              <a:t>, </a:t>
            </a:r>
            <a:r>
              <a:rPr lang="fr-FR" altLang="fr-FR" sz="1800" dirty="0" err="1">
                <a:solidFill>
                  <a:schemeClr val="tx2"/>
                </a:solidFill>
                <a:cs typeface="Arial" panose="020B0604020202020204" pitchFamily="34" charset="0"/>
              </a:rPr>
              <a:t>aHR</a:t>
            </a:r>
            <a:r>
              <a:rPr lang="fr-FR" altLang="fr-FR" sz="1800" dirty="0">
                <a:solidFill>
                  <a:schemeClr val="tx2"/>
                </a:solidFill>
                <a:cs typeface="Arial" panose="020B0604020202020204" pitchFamily="34" charset="0"/>
              </a:rPr>
              <a:t>: 0.49 (95%CI: 0.27 - 0.88)</a:t>
            </a:r>
          </a:p>
        </p:txBody>
      </p:sp>
      <p:pic>
        <p:nvPicPr>
          <p:cNvPr id="65538" name="Image 2" descr="4C MenB Vaccine time to first GC infection&#10;A graph that shows cumulative probability of first STI diagnosis and months until first STI">
            <a:extLst>
              <a:ext uri="{FF2B5EF4-FFF2-40B4-BE49-F238E27FC236}">
                <a16:creationId xmlns:a16="http://schemas.microsoft.com/office/drawing/2014/main" id="{73091327-405E-EA0E-DF91-209442F5E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72" t="2222" r="1547" b="15721"/>
          <a:stretch>
            <a:fillRect/>
          </a:stretch>
        </p:blipFill>
        <p:spPr bwMode="auto">
          <a:xfrm>
            <a:off x="5219700" y="1635184"/>
            <a:ext cx="6496050" cy="410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ZoneTexte 6">
            <a:extLst>
              <a:ext uri="{FF2B5EF4-FFF2-40B4-BE49-F238E27FC236}">
                <a16:creationId xmlns:a16="http://schemas.microsoft.com/office/drawing/2014/main" id="{90466A7F-3D0B-F9E9-A57C-04AD84416A53}"/>
              </a:ext>
            </a:extLst>
          </p:cNvPr>
          <p:cNvSpPr txBox="1">
            <a:spLocks noChangeArrowheads="1"/>
          </p:cNvSpPr>
          <p:nvPr/>
        </p:nvSpPr>
        <p:spPr bwMode="auto">
          <a:xfrm>
            <a:off x="15875" y="5809268"/>
            <a:ext cx="870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t>GC infections </a:t>
            </a:r>
            <a:r>
              <a:rPr lang="fr-FR" altLang="fr-FR" sz="1800" dirty="0" err="1"/>
              <a:t>were</a:t>
            </a:r>
            <a:r>
              <a:rPr lang="fr-FR" altLang="fr-FR" sz="1800" dirty="0"/>
              <a:t> </a:t>
            </a:r>
            <a:r>
              <a:rPr lang="fr-FR" altLang="fr-FR" sz="1800" dirty="0" err="1"/>
              <a:t>considered</a:t>
            </a:r>
            <a:r>
              <a:rPr lang="fr-FR" altLang="fr-FR" sz="1800" dirty="0"/>
              <a:t> </a:t>
            </a:r>
            <a:r>
              <a:rPr lang="fr-FR" altLang="fr-FR" sz="1800" dirty="0" err="1"/>
              <a:t>from</a:t>
            </a:r>
            <a:r>
              <a:rPr lang="fr-FR" altLang="fr-FR" sz="1800" dirty="0"/>
              <a:t> M3 </a:t>
            </a:r>
            <a:r>
              <a:rPr lang="fr-FR" altLang="fr-FR" sz="1800" dirty="0" err="1"/>
              <a:t>visit</a:t>
            </a:r>
            <a:r>
              <a:rPr lang="fr-FR" altLang="fr-FR" sz="1800" dirty="0"/>
              <a:t> (1 </a:t>
            </a:r>
            <a:r>
              <a:rPr lang="fr-FR" altLang="fr-FR" sz="1800" dirty="0" err="1"/>
              <a:t>month</a:t>
            </a:r>
            <a:r>
              <a:rPr lang="fr-FR" altLang="fr-FR" sz="1800" dirty="0"/>
              <a:t> </a:t>
            </a:r>
            <a:r>
              <a:rPr lang="fr-FR" altLang="fr-FR" sz="1800" dirty="0" err="1"/>
              <a:t>after</a:t>
            </a:r>
            <a:r>
              <a:rPr lang="fr-FR" altLang="fr-FR" sz="1800" dirty="0"/>
              <a:t> 2</a:t>
            </a:r>
            <a:r>
              <a:rPr lang="fr-FR" altLang="fr-FR" sz="1800" baseline="30000" dirty="0"/>
              <a:t>nd</a:t>
            </a:r>
            <a:r>
              <a:rPr lang="fr-FR" altLang="fr-FR" sz="1800" dirty="0"/>
              <a:t> vaccine dose)</a:t>
            </a:r>
          </a:p>
        </p:txBody>
      </p:sp>
      <p:sp>
        <p:nvSpPr>
          <p:cNvPr id="3" name="TextBox 2">
            <a:extLst>
              <a:ext uri="{FF2B5EF4-FFF2-40B4-BE49-F238E27FC236}">
                <a16:creationId xmlns:a16="http://schemas.microsoft.com/office/drawing/2014/main" id="{906E5AD6-D498-BEFE-8BC5-0BB7B8C94253}"/>
              </a:ext>
            </a:extLst>
          </p:cNvPr>
          <p:cNvSpPr txBox="1"/>
          <p:nvPr/>
        </p:nvSpPr>
        <p:spPr>
          <a:xfrm>
            <a:off x="8477251" y="6419279"/>
            <a:ext cx="2676524" cy="253916"/>
          </a:xfrm>
          <a:prstGeom prst="rect">
            <a:avLst/>
          </a:prstGeom>
          <a:noFill/>
        </p:spPr>
        <p:txBody>
          <a:bodyPr wrap="square" rtlCol="0">
            <a:spAutoFit/>
          </a:bodyPr>
          <a:lstStyle/>
          <a:p>
            <a:r>
              <a:rPr lang="en-US" sz="1050" dirty="0">
                <a:solidFill>
                  <a:schemeClr val="bg1"/>
                </a:solidFill>
              </a:rPr>
              <a:t>Source: Molina, et al. CROI 2024 # 124</a:t>
            </a:r>
          </a:p>
        </p:txBody>
      </p:sp>
      <p:sp>
        <p:nvSpPr>
          <p:cNvPr id="2" name="Slide Number Placeholder 3">
            <a:extLst>
              <a:ext uri="{FF2B5EF4-FFF2-40B4-BE49-F238E27FC236}">
                <a16:creationId xmlns:a16="http://schemas.microsoft.com/office/drawing/2014/main" id="{1762184F-140E-3A59-1785-10B6FB96999C}"/>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30</a:t>
            </a:fld>
            <a:endParaRPr lang="en-US" dirty="0"/>
          </a:p>
        </p:txBody>
      </p:sp>
    </p:spTree>
    <p:extLst>
      <p:ext uri="{BB962C8B-B14F-4D97-AF65-F5344CB8AC3E}">
        <p14:creationId xmlns:p14="http://schemas.microsoft.com/office/powerpoint/2010/main" val="252630743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E24087-3E02-0F74-E400-135EFDE473D9}"/>
              </a:ext>
            </a:extLst>
          </p:cNvPr>
          <p:cNvSpPr>
            <a:spLocks noGrp="1"/>
          </p:cNvSpPr>
          <p:nvPr>
            <p:ph type="title"/>
          </p:nvPr>
        </p:nvSpPr>
        <p:spPr>
          <a:xfrm>
            <a:off x="429305" y="25461"/>
            <a:ext cx="11333390" cy="1143000"/>
          </a:xfrm>
        </p:spPr>
        <p:txBody>
          <a:bodyPr>
            <a:normAutofit fontScale="90000"/>
          </a:bodyPr>
          <a:lstStyle/>
          <a:p>
            <a:r>
              <a:rPr lang="en-US" dirty="0"/>
              <a:t>STI Incidence among </a:t>
            </a:r>
            <a:r>
              <a:rPr lang="en-US" dirty="0" err="1"/>
              <a:t>DoxyPEP</a:t>
            </a:r>
            <a:r>
              <a:rPr lang="en-US" dirty="0"/>
              <a:t> Users (Pre-Post Analysis)</a:t>
            </a:r>
          </a:p>
        </p:txBody>
      </p:sp>
      <p:sp>
        <p:nvSpPr>
          <p:cNvPr id="9" name="Content Placeholder 8">
            <a:extLst>
              <a:ext uri="{FF2B5EF4-FFF2-40B4-BE49-F238E27FC236}">
                <a16:creationId xmlns:a16="http://schemas.microsoft.com/office/drawing/2014/main" id="{960940BA-D1D3-62EB-8E0F-AD596A6A3936}"/>
              </a:ext>
            </a:extLst>
          </p:cNvPr>
          <p:cNvSpPr>
            <a:spLocks noGrp="1"/>
          </p:cNvSpPr>
          <p:nvPr>
            <p:ph idx="1"/>
          </p:nvPr>
        </p:nvSpPr>
        <p:spPr>
          <a:xfrm>
            <a:off x="429305" y="1137531"/>
            <a:ext cx="11087425" cy="4367299"/>
          </a:xfrm>
        </p:spPr>
        <p:txBody>
          <a:bodyPr>
            <a:normAutofit/>
          </a:bodyPr>
          <a:lstStyle/>
          <a:p>
            <a:r>
              <a:rPr lang="en-US" sz="2000" dirty="0"/>
              <a:t>Analysis of STI incidence after </a:t>
            </a:r>
            <a:r>
              <a:rPr lang="en-US" sz="2000" dirty="0" err="1"/>
              <a:t>DoxyPEP</a:t>
            </a:r>
            <a:r>
              <a:rPr lang="en-US" sz="2000" dirty="0"/>
              <a:t> implementation  6/2022-9/2023) at Magnet Clinic (SFAF)</a:t>
            </a:r>
          </a:p>
          <a:p>
            <a:r>
              <a:rPr lang="en-US" sz="2000" dirty="0"/>
              <a:t>High uptake (39%) among PrEP Users</a:t>
            </a:r>
          </a:p>
        </p:txBody>
      </p:sp>
      <p:pic>
        <p:nvPicPr>
          <p:cNvPr id="7" name="Picture 6" descr="A graph that shows STI incidence between first and last quarter of implementation &#10;&#10;Q1- blue&#10;Q5- green&#10;&#10;">
            <a:extLst>
              <a:ext uri="{FF2B5EF4-FFF2-40B4-BE49-F238E27FC236}">
                <a16:creationId xmlns:a16="http://schemas.microsoft.com/office/drawing/2014/main" id="{D648D550-181F-7C49-89DE-3219318ED216}"/>
              </a:ext>
            </a:extLst>
          </p:cNvPr>
          <p:cNvPicPr>
            <a:picLocks noChangeAspect="1"/>
          </p:cNvPicPr>
          <p:nvPr/>
        </p:nvPicPr>
        <p:blipFill>
          <a:blip r:embed="rId3"/>
          <a:stretch>
            <a:fillRect/>
          </a:stretch>
        </p:blipFill>
        <p:spPr>
          <a:xfrm>
            <a:off x="0" y="2355790"/>
            <a:ext cx="5171170" cy="3527576"/>
          </a:xfrm>
          <a:prstGeom prst="rect">
            <a:avLst/>
          </a:prstGeom>
        </p:spPr>
      </p:pic>
      <p:graphicFrame>
        <p:nvGraphicFramePr>
          <p:cNvPr id="8" name="Content Placeholder 4">
            <a:extLst>
              <a:ext uri="{FF2B5EF4-FFF2-40B4-BE49-F238E27FC236}">
                <a16:creationId xmlns:a16="http://schemas.microsoft.com/office/drawing/2014/main" id="{FC977C6B-D48C-BBD9-5035-75EAA8689165}"/>
              </a:ext>
            </a:extLst>
          </p:cNvPr>
          <p:cNvGraphicFramePr>
            <a:graphicFrameLocks/>
          </p:cNvGraphicFramePr>
          <p:nvPr>
            <p:extLst>
              <p:ext uri="{D42A27DB-BD31-4B8C-83A1-F6EECF244321}">
                <p14:modId xmlns:p14="http://schemas.microsoft.com/office/powerpoint/2010/main" val="3411913520"/>
              </p:ext>
            </p:extLst>
          </p:nvPr>
        </p:nvGraphicFramePr>
        <p:xfrm>
          <a:off x="4871591" y="2913751"/>
          <a:ext cx="7074444" cy="2291469"/>
        </p:xfrm>
        <a:graphic>
          <a:graphicData uri="http://schemas.openxmlformats.org/drawingml/2006/table">
            <a:tbl>
              <a:tblPr firstRow="1" bandRow="1">
                <a:tableStyleId>{7E9639D4-E3E2-4D34-9284-5A2195B3D0D7}</a:tableStyleId>
              </a:tblPr>
              <a:tblGrid>
                <a:gridCol w="2122803">
                  <a:extLst>
                    <a:ext uri="{9D8B030D-6E8A-4147-A177-3AD203B41FA5}">
                      <a16:colId xmlns:a16="http://schemas.microsoft.com/office/drawing/2014/main" val="4121148335"/>
                    </a:ext>
                  </a:extLst>
                </a:gridCol>
                <a:gridCol w="1414419">
                  <a:extLst>
                    <a:ext uri="{9D8B030D-6E8A-4147-A177-3AD203B41FA5}">
                      <a16:colId xmlns:a16="http://schemas.microsoft.com/office/drawing/2014/main" val="3510781775"/>
                    </a:ext>
                  </a:extLst>
                </a:gridCol>
                <a:gridCol w="1768611">
                  <a:extLst>
                    <a:ext uri="{9D8B030D-6E8A-4147-A177-3AD203B41FA5}">
                      <a16:colId xmlns:a16="http://schemas.microsoft.com/office/drawing/2014/main" val="3981379793"/>
                    </a:ext>
                  </a:extLst>
                </a:gridCol>
                <a:gridCol w="1768611">
                  <a:extLst>
                    <a:ext uri="{9D8B030D-6E8A-4147-A177-3AD203B41FA5}">
                      <a16:colId xmlns:a16="http://schemas.microsoft.com/office/drawing/2014/main" val="3393063407"/>
                    </a:ext>
                  </a:extLst>
                </a:gridCol>
              </a:tblGrid>
              <a:tr h="462669">
                <a:tc>
                  <a:txBody>
                    <a:bodyPr/>
                    <a:lstStyle/>
                    <a:p>
                      <a:endParaRPr lang="en-US" sz="2400"/>
                    </a:p>
                  </a:txBody>
                  <a:tcPr/>
                </a:tc>
                <a:tc>
                  <a:txBody>
                    <a:bodyPr/>
                    <a:lstStyle/>
                    <a:p>
                      <a:r>
                        <a:rPr lang="en-US" sz="2400"/>
                        <a:t>IRR</a:t>
                      </a:r>
                    </a:p>
                  </a:txBody>
                  <a:tcPr/>
                </a:tc>
                <a:tc>
                  <a:txBody>
                    <a:bodyPr/>
                    <a:lstStyle/>
                    <a:p>
                      <a:r>
                        <a:rPr lang="en-US" sz="2400"/>
                        <a:t>95% CI</a:t>
                      </a:r>
                    </a:p>
                  </a:txBody>
                  <a:tcPr/>
                </a:tc>
                <a:tc>
                  <a:txBody>
                    <a:bodyPr/>
                    <a:lstStyle/>
                    <a:p>
                      <a:r>
                        <a:rPr lang="en-US" sz="2400"/>
                        <a:t>p-value</a:t>
                      </a:r>
                    </a:p>
                  </a:txBody>
                  <a:tcPr/>
                </a:tc>
                <a:extLst>
                  <a:ext uri="{0D108BD9-81ED-4DB2-BD59-A6C34878D82A}">
                    <a16:rowId xmlns:a16="http://schemas.microsoft.com/office/drawing/2014/main" val="2041138100"/>
                  </a:ext>
                </a:extLst>
              </a:tr>
              <a:tr h="370840">
                <a:tc>
                  <a:txBody>
                    <a:bodyPr/>
                    <a:lstStyle/>
                    <a:p>
                      <a:r>
                        <a:rPr lang="en-US" sz="2400" dirty="0"/>
                        <a:t>Any STI</a:t>
                      </a:r>
                      <a:endParaRPr lang="en-US" sz="2400" b="1" dirty="0">
                        <a:solidFill>
                          <a:schemeClr val="tx1"/>
                        </a:solidFill>
                      </a:endParaRPr>
                    </a:p>
                  </a:txBody>
                  <a:tcPr/>
                </a:tc>
                <a:tc>
                  <a:txBody>
                    <a:bodyPr/>
                    <a:lstStyle/>
                    <a:p>
                      <a:pPr algn="ctr"/>
                      <a:r>
                        <a:rPr lang="en-US" sz="2400"/>
                        <a:t>0.42</a:t>
                      </a:r>
                      <a:endParaRPr lang="en-US" sz="2400" b="1">
                        <a:solidFill>
                          <a:schemeClr val="tx1"/>
                        </a:solidFill>
                      </a:endParaRPr>
                    </a:p>
                  </a:txBody>
                  <a:tcPr/>
                </a:tc>
                <a:tc>
                  <a:txBody>
                    <a:bodyPr/>
                    <a:lstStyle/>
                    <a:p>
                      <a:pPr algn="ctr"/>
                      <a:r>
                        <a:rPr lang="en-US" sz="2400"/>
                        <a:t>0.24 - 0.74</a:t>
                      </a:r>
                      <a:endParaRPr lang="en-US" sz="2400" b="1">
                        <a:solidFill>
                          <a:schemeClr val="tx1"/>
                        </a:solidFill>
                      </a:endParaRPr>
                    </a:p>
                  </a:txBody>
                  <a:tcPr/>
                </a:tc>
                <a:tc>
                  <a:txBody>
                    <a:bodyPr/>
                    <a:lstStyle/>
                    <a:p>
                      <a:pPr algn="ctr"/>
                      <a:r>
                        <a:rPr lang="en-US" sz="2400"/>
                        <a:t>0.003</a:t>
                      </a:r>
                      <a:endParaRPr lang="en-US" sz="2400" b="1">
                        <a:solidFill>
                          <a:schemeClr val="tx1"/>
                        </a:solidFill>
                      </a:endParaRPr>
                    </a:p>
                  </a:txBody>
                  <a:tcPr/>
                </a:tc>
                <a:extLst>
                  <a:ext uri="{0D108BD9-81ED-4DB2-BD59-A6C34878D82A}">
                    <a16:rowId xmlns:a16="http://schemas.microsoft.com/office/drawing/2014/main" val="3716059989"/>
                  </a:ext>
                </a:extLst>
              </a:tr>
              <a:tr h="370840">
                <a:tc>
                  <a:txBody>
                    <a:bodyPr/>
                    <a:lstStyle/>
                    <a:p>
                      <a:r>
                        <a:rPr lang="en-US" sz="2400"/>
                        <a:t>   Chlamydia</a:t>
                      </a:r>
                      <a:endParaRPr lang="en-US" sz="2400" b="1">
                        <a:solidFill>
                          <a:schemeClr val="tx1"/>
                        </a:solidFill>
                      </a:endParaRPr>
                    </a:p>
                  </a:txBody>
                  <a:tcPr/>
                </a:tc>
                <a:tc>
                  <a:txBody>
                    <a:bodyPr/>
                    <a:lstStyle/>
                    <a:p>
                      <a:pPr algn="ctr"/>
                      <a:r>
                        <a:rPr lang="en-US" sz="2400"/>
                        <a:t>0.33</a:t>
                      </a:r>
                      <a:endParaRPr lang="en-US" sz="2400" b="1">
                        <a:solidFill>
                          <a:schemeClr val="tx1"/>
                        </a:solidFill>
                      </a:endParaRPr>
                    </a:p>
                  </a:txBody>
                  <a:tcPr/>
                </a:tc>
                <a:tc>
                  <a:txBody>
                    <a:bodyPr/>
                    <a:lstStyle/>
                    <a:p>
                      <a:pPr algn="ctr"/>
                      <a:r>
                        <a:rPr lang="en-US" sz="2400"/>
                        <a:t>0.23 - 0.46</a:t>
                      </a:r>
                      <a:endParaRPr lang="en-US" sz="2400" b="1">
                        <a:solidFill>
                          <a:schemeClr val="tx1"/>
                        </a:solidFill>
                      </a:endParaRPr>
                    </a:p>
                  </a:txBody>
                  <a:tcPr/>
                </a:tc>
                <a:tc>
                  <a:txBody>
                    <a:bodyPr/>
                    <a:lstStyle/>
                    <a:p>
                      <a:pPr algn="ctr"/>
                      <a:r>
                        <a:rPr lang="en-US" sz="2400"/>
                        <a:t>&lt;0.001</a:t>
                      </a:r>
                      <a:endParaRPr lang="en-US" sz="2400" b="1">
                        <a:solidFill>
                          <a:schemeClr val="tx1"/>
                        </a:solidFill>
                      </a:endParaRPr>
                    </a:p>
                  </a:txBody>
                  <a:tcPr/>
                </a:tc>
                <a:extLst>
                  <a:ext uri="{0D108BD9-81ED-4DB2-BD59-A6C34878D82A}">
                    <a16:rowId xmlns:a16="http://schemas.microsoft.com/office/drawing/2014/main" val="2802858695"/>
                  </a:ext>
                </a:extLst>
              </a:tr>
              <a:tr h="370840">
                <a:tc>
                  <a:txBody>
                    <a:bodyPr/>
                    <a:lstStyle/>
                    <a:p>
                      <a:r>
                        <a:rPr lang="en-US" sz="2400"/>
                        <a:t>   Syphilis</a:t>
                      </a:r>
                      <a:endParaRPr lang="en-US" sz="2400" b="1">
                        <a:solidFill>
                          <a:schemeClr val="tx1"/>
                        </a:solidFill>
                      </a:endParaRPr>
                    </a:p>
                  </a:txBody>
                  <a:tcPr/>
                </a:tc>
                <a:tc>
                  <a:txBody>
                    <a:bodyPr/>
                    <a:lstStyle/>
                    <a:p>
                      <a:pPr algn="ctr"/>
                      <a:r>
                        <a:rPr lang="en-US" sz="2400"/>
                        <a:t>0.22</a:t>
                      </a:r>
                      <a:endParaRPr lang="en-US" sz="2400" b="1">
                        <a:solidFill>
                          <a:schemeClr val="tx1"/>
                        </a:solidFill>
                      </a:endParaRPr>
                    </a:p>
                  </a:txBody>
                  <a:tcPr/>
                </a:tc>
                <a:tc>
                  <a:txBody>
                    <a:bodyPr/>
                    <a:lstStyle/>
                    <a:p>
                      <a:pPr algn="ctr"/>
                      <a:r>
                        <a:rPr lang="en-US" sz="2400"/>
                        <a:t>0.09 - 0.54</a:t>
                      </a:r>
                      <a:endParaRPr lang="en-US" sz="2400" b="1">
                        <a:solidFill>
                          <a:schemeClr val="tx1"/>
                        </a:solidFill>
                      </a:endParaRPr>
                    </a:p>
                  </a:txBody>
                  <a:tcPr/>
                </a:tc>
                <a:tc>
                  <a:txBody>
                    <a:bodyPr/>
                    <a:lstStyle/>
                    <a:p>
                      <a:pPr algn="ctr"/>
                      <a:r>
                        <a:rPr lang="en-US" sz="2400"/>
                        <a:t>0.001</a:t>
                      </a:r>
                      <a:endParaRPr lang="en-US" sz="2400" b="1">
                        <a:solidFill>
                          <a:schemeClr val="tx1"/>
                        </a:solidFill>
                      </a:endParaRPr>
                    </a:p>
                  </a:txBody>
                  <a:tcPr/>
                </a:tc>
                <a:extLst>
                  <a:ext uri="{0D108BD9-81ED-4DB2-BD59-A6C34878D82A}">
                    <a16:rowId xmlns:a16="http://schemas.microsoft.com/office/drawing/2014/main" val="60148372"/>
                  </a:ext>
                </a:extLst>
              </a:tr>
              <a:tr h="370840">
                <a:tc>
                  <a:txBody>
                    <a:bodyPr/>
                    <a:lstStyle/>
                    <a:p>
                      <a:r>
                        <a:rPr lang="en-US" sz="2400"/>
                        <a:t>   Gonorrhea</a:t>
                      </a:r>
                      <a:endParaRPr lang="en-US" sz="2400">
                        <a:solidFill>
                          <a:schemeClr val="tx1"/>
                        </a:solidFill>
                      </a:endParaRPr>
                    </a:p>
                  </a:txBody>
                  <a:tcPr/>
                </a:tc>
                <a:tc>
                  <a:txBody>
                    <a:bodyPr/>
                    <a:lstStyle/>
                    <a:p>
                      <a:pPr algn="ctr"/>
                      <a:r>
                        <a:rPr lang="en-US" sz="2400" dirty="0"/>
                        <a:t>0.89</a:t>
                      </a:r>
                      <a:endParaRPr lang="en-US" sz="2400" dirty="0">
                        <a:solidFill>
                          <a:schemeClr val="tx1"/>
                        </a:solidFill>
                      </a:endParaRPr>
                    </a:p>
                  </a:txBody>
                  <a:tcPr/>
                </a:tc>
                <a:tc>
                  <a:txBody>
                    <a:bodyPr/>
                    <a:lstStyle/>
                    <a:p>
                      <a:pPr algn="ctr"/>
                      <a:r>
                        <a:rPr lang="en-US" sz="2400"/>
                        <a:t>0.69 - 1.15</a:t>
                      </a:r>
                      <a:endParaRPr lang="en-US" sz="2400">
                        <a:solidFill>
                          <a:schemeClr val="tx1"/>
                        </a:solidFill>
                      </a:endParaRPr>
                    </a:p>
                  </a:txBody>
                  <a:tcPr/>
                </a:tc>
                <a:tc>
                  <a:txBody>
                    <a:bodyPr/>
                    <a:lstStyle/>
                    <a:p>
                      <a:pPr algn="ctr"/>
                      <a:r>
                        <a:rPr lang="en-US" sz="2400" dirty="0"/>
                        <a:t>0.383</a:t>
                      </a:r>
                      <a:endParaRPr lang="en-US" sz="2400" dirty="0">
                        <a:solidFill>
                          <a:schemeClr val="tx1"/>
                        </a:solidFill>
                      </a:endParaRPr>
                    </a:p>
                  </a:txBody>
                  <a:tcPr/>
                </a:tc>
                <a:extLst>
                  <a:ext uri="{0D108BD9-81ED-4DB2-BD59-A6C34878D82A}">
                    <a16:rowId xmlns:a16="http://schemas.microsoft.com/office/drawing/2014/main" val="2207093472"/>
                  </a:ext>
                </a:extLst>
              </a:tr>
            </a:tbl>
          </a:graphicData>
        </a:graphic>
      </p:graphicFrame>
      <p:sp>
        <p:nvSpPr>
          <p:cNvPr id="2" name="TextBox 1">
            <a:extLst>
              <a:ext uri="{FF2B5EF4-FFF2-40B4-BE49-F238E27FC236}">
                <a16:creationId xmlns:a16="http://schemas.microsoft.com/office/drawing/2014/main" id="{93691D88-94D1-CEB2-1528-79753EF9A349}"/>
              </a:ext>
            </a:extLst>
          </p:cNvPr>
          <p:cNvSpPr txBox="1"/>
          <p:nvPr/>
        </p:nvSpPr>
        <p:spPr>
          <a:xfrm>
            <a:off x="232143" y="5656997"/>
            <a:ext cx="5986131" cy="369332"/>
          </a:xfrm>
          <a:prstGeom prst="rect">
            <a:avLst/>
          </a:prstGeom>
          <a:noFill/>
        </p:spPr>
        <p:txBody>
          <a:bodyPr wrap="square" rtlCol="0">
            <a:spAutoFit/>
          </a:bodyPr>
          <a:lstStyle/>
          <a:p>
            <a:r>
              <a:rPr lang="en-US" dirty="0"/>
              <a:t>Any STI: Chlamydia, Syphilis, or Gonorrhea infection</a:t>
            </a:r>
          </a:p>
        </p:txBody>
      </p:sp>
      <p:sp>
        <p:nvSpPr>
          <p:cNvPr id="4" name="TextBox 3">
            <a:extLst>
              <a:ext uri="{FF2B5EF4-FFF2-40B4-BE49-F238E27FC236}">
                <a16:creationId xmlns:a16="http://schemas.microsoft.com/office/drawing/2014/main" id="{57419C19-BC94-5724-FEB2-76F51527B096}"/>
              </a:ext>
            </a:extLst>
          </p:cNvPr>
          <p:cNvSpPr txBox="1"/>
          <p:nvPr/>
        </p:nvSpPr>
        <p:spPr>
          <a:xfrm>
            <a:off x="8488331" y="6432234"/>
            <a:ext cx="253209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rPr>
              <a:t>Source: Scott, et al. CROI 2024 #126</a:t>
            </a:r>
          </a:p>
        </p:txBody>
      </p:sp>
      <p:sp>
        <p:nvSpPr>
          <p:cNvPr id="6" name="Slide Number Placeholder 3">
            <a:extLst>
              <a:ext uri="{FF2B5EF4-FFF2-40B4-BE49-F238E27FC236}">
                <a16:creationId xmlns:a16="http://schemas.microsoft.com/office/drawing/2014/main" id="{C6C9936A-0ED7-07A7-4DF9-28E99DCBBF12}"/>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31</a:t>
            </a:fld>
            <a:endParaRPr lang="en-US" dirty="0"/>
          </a:p>
        </p:txBody>
      </p:sp>
    </p:spTree>
    <p:extLst>
      <p:ext uri="{BB962C8B-B14F-4D97-AF65-F5344CB8AC3E}">
        <p14:creationId xmlns:p14="http://schemas.microsoft.com/office/powerpoint/2010/main" val="29288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067F5-DAC6-B987-BC26-4A6AE7EAE6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73A0DE-82E0-360E-0B6D-125D68D32893}"/>
              </a:ext>
            </a:extLst>
          </p:cNvPr>
          <p:cNvSpPr>
            <a:spLocks noGrp="1"/>
          </p:cNvSpPr>
          <p:nvPr>
            <p:ph type="title"/>
          </p:nvPr>
        </p:nvSpPr>
        <p:spPr/>
        <p:txBody>
          <a:bodyPr>
            <a:normAutofit fontScale="90000"/>
          </a:bodyPr>
          <a:lstStyle/>
          <a:p>
            <a:r>
              <a:rPr lang="en-US" dirty="0"/>
              <a:t>Interrupted Time Series: STI Incidence Pre- Post-</a:t>
            </a:r>
            <a:r>
              <a:rPr lang="en-US" dirty="0" err="1"/>
              <a:t>DoxyPEP</a:t>
            </a:r>
            <a:endParaRPr lang="en-US" dirty="0"/>
          </a:p>
        </p:txBody>
      </p:sp>
      <p:sp>
        <p:nvSpPr>
          <p:cNvPr id="11" name="TextBox 10">
            <a:extLst>
              <a:ext uri="{FF2B5EF4-FFF2-40B4-BE49-F238E27FC236}">
                <a16:creationId xmlns:a16="http://schemas.microsoft.com/office/drawing/2014/main" id="{524251B7-01D1-F911-B7A3-4320919710C2}"/>
              </a:ext>
            </a:extLst>
          </p:cNvPr>
          <p:cNvSpPr txBox="1"/>
          <p:nvPr/>
        </p:nvSpPr>
        <p:spPr>
          <a:xfrm rot="16200000">
            <a:off x="-1072459" y="3259723"/>
            <a:ext cx="312286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Specific STI Incidence Per Quarter</a:t>
            </a:r>
          </a:p>
        </p:txBody>
      </p:sp>
      <p:pic>
        <p:nvPicPr>
          <p:cNvPr id="5" name="Picture 4" descr="A graph of different colored lines that shows specific STI incidence per quarter">
            <a:extLst>
              <a:ext uri="{FF2B5EF4-FFF2-40B4-BE49-F238E27FC236}">
                <a16:creationId xmlns:a16="http://schemas.microsoft.com/office/drawing/2014/main" id="{A20DD881-21F4-0789-0A63-802F1EF432D1}"/>
              </a:ext>
            </a:extLst>
          </p:cNvPr>
          <p:cNvPicPr>
            <a:picLocks noChangeAspect="1"/>
          </p:cNvPicPr>
          <p:nvPr/>
        </p:nvPicPr>
        <p:blipFill rotWithShape="1">
          <a:blip r:embed="rId3"/>
          <a:srcRect t="48221"/>
          <a:stretch/>
        </p:blipFill>
        <p:spPr>
          <a:xfrm>
            <a:off x="609604" y="2048612"/>
            <a:ext cx="7253572" cy="3003755"/>
          </a:xfrm>
          <a:prstGeom prst="rect">
            <a:avLst/>
          </a:prstGeom>
        </p:spPr>
      </p:pic>
      <p:pic>
        <p:nvPicPr>
          <p:cNvPr id="9" name="Picture 8" descr="Chart Key:&#10;blue solid line: Any STI Pre-Doxy&#10;green solid line: CT Pre-Doxy&#10;purple solid line: GC Pre-Doxy&#10;yellow solid line: Syp Pre-Doxy&#10;&#10;dashed blue line: Any STI Post-Doxy&#10;dashed green line: CT Post-Doxy&#10;dashed purple line: GC Post-Doxy&#10;dashed yellow line: Syp Post-Doxy">
            <a:extLst>
              <a:ext uri="{FF2B5EF4-FFF2-40B4-BE49-F238E27FC236}">
                <a16:creationId xmlns:a16="http://schemas.microsoft.com/office/drawing/2014/main" id="{8E7C5E09-7A44-6025-E03D-9130AD558430}"/>
              </a:ext>
            </a:extLst>
          </p:cNvPr>
          <p:cNvPicPr>
            <a:picLocks noChangeAspect="1"/>
          </p:cNvPicPr>
          <p:nvPr/>
        </p:nvPicPr>
        <p:blipFill>
          <a:blip r:embed="rId4"/>
          <a:stretch>
            <a:fillRect/>
          </a:stretch>
        </p:blipFill>
        <p:spPr>
          <a:xfrm>
            <a:off x="7857219" y="3550490"/>
            <a:ext cx="4067282" cy="928749"/>
          </a:xfrm>
          <a:prstGeom prst="rect">
            <a:avLst/>
          </a:prstGeom>
        </p:spPr>
      </p:pic>
      <p:sp>
        <p:nvSpPr>
          <p:cNvPr id="6" name="TextBox 5">
            <a:extLst>
              <a:ext uri="{FF2B5EF4-FFF2-40B4-BE49-F238E27FC236}">
                <a16:creationId xmlns:a16="http://schemas.microsoft.com/office/drawing/2014/main" id="{81301E04-1EB9-8BD9-43F0-D223080F00D2}"/>
              </a:ext>
            </a:extLst>
          </p:cNvPr>
          <p:cNvSpPr txBox="1"/>
          <p:nvPr/>
        </p:nvSpPr>
        <p:spPr>
          <a:xfrm>
            <a:off x="1839978" y="5319357"/>
            <a:ext cx="8014607" cy="36933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990000"/>
                </a:solidFill>
                <a:latin typeface="Calibri" panose="020F0502020204030204" pitchFamily="34" charset="0"/>
                <a:ea typeface="Calibri" panose="020F0502020204030204" pitchFamily="34" charset="0"/>
                <a:cs typeface="Times New Roman" panose="02020603050405020304" pitchFamily="18" charset="0"/>
              </a:rPr>
              <a:t>ITS: Any STI: p=0.032; Chlamydia</a:t>
            </a:r>
            <a:r>
              <a:rPr kumimoji="0" lang="en-US" sz="1800" b="0" i="0" u="none" strike="noStrike" kern="1200" cap="none" spc="0" normalizeH="0" baseline="0" noProof="0" dirty="0">
                <a:ln>
                  <a:noFill/>
                </a:ln>
                <a:solidFill>
                  <a:srgbClr val="990000"/>
                </a:solidFill>
                <a:effectLst/>
                <a:uLnTx/>
                <a:uFillTx/>
                <a:latin typeface="Calibri" panose="020F0502020204030204" pitchFamily="34" charset="0"/>
                <a:ea typeface="Calibri" panose="020F0502020204030204" pitchFamily="34" charset="0"/>
                <a:cs typeface="Times New Roman" panose="02020603050405020304" pitchFamily="18" charset="0"/>
              </a:rPr>
              <a:t>: p=0.021; Gonorrhea: p=0.003; Syphilis: p=0.360</a:t>
            </a:r>
            <a:endParaRPr kumimoji="0" lang="en-US" sz="1800" b="0" i="0" u="none" strike="noStrike" kern="1200" cap="none" spc="0" normalizeH="0" baseline="0" noProof="0" dirty="0">
              <a:ln>
                <a:noFill/>
              </a:ln>
              <a:solidFill>
                <a:srgbClr val="99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0C35F83-3AF3-79D6-1025-D9DDB8BCE8A6}"/>
              </a:ext>
            </a:extLst>
          </p:cNvPr>
          <p:cNvSpPr txBox="1"/>
          <p:nvPr/>
        </p:nvSpPr>
        <p:spPr>
          <a:xfrm>
            <a:off x="8462965" y="6440046"/>
            <a:ext cx="261571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chemeClr val="bg1"/>
                </a:solidFill>
              </a:rPr>
              <a:t>Source: </a:t>
            </a:r>
            <a:r>
              <a:rPr kumimoji="0" lang="en-US" sz="1100" b="0" i="0" u="none" strike="noStrike" kern="0" cap="none" spc="0" normalizeH="0" baseline="0" noProof="0" dirty="0">
                <a:ln>
                  <a:noFill/>
                </a:ln>
                <a:solidFill>
                  <a:schemeClr val="bg1"/>
                </a:solidFill>
                <a:effectLst/>
                <a:uLnTx/>
                <a:uFillTx/>
              </a:rPr>
              <a:t>Scott, et al. CROI 2024 #126</a:t>
            </a:r>
          </a:p>
        </p:txBody>
      </p:sp>
      <p:sp>
        <p:nvSpPr>
          <p:cNvPr id="4" name="Slide Number Placeholder 3">
            <a:extLst>
              <a:ext uri="{FF2B5EF4-FFF2-40B4-BE49-F238E27FC236}">
                <a16:creationId xmlns:a16="http://schemas.microsoft.com/office/drawing/2014/main" id="{4F366F68-5860-64AB-D730-FB8A5F9E8C30}"/>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32</a:t>
            </a:fld>
            <a:endParaRPr lang="en-US" dirty="0"/>
          </a:p>
        </p:txBody>
      </p:sp>
    </p:spTree>
    <p:extLst>
      <p:ext uri="{BB962C8B-B14F-4D97-AF65-F5344CB8AC3E}">
        <p14:creationId xmlns:p14="http://schemas.microsoft.com/office/powerpoint/2010/main" val="147289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40CAA3F-B3ED-C0AE-60D7-3255A3BCAE68}"/>
              </a:ext>
            </a:extLst>
          </p:cNvPr>
          <p:cNvSpPr txBox="1">
            <a:spLocks noGrp="1"/>
          </p:cNvSpPr>
          <p:nvPr>
            <p:ph type="title" idx="4294967295"/>
          </p:nvPr>
        </p:nvSpPr>
        <p:spPr>
          <a:xfrm>
            <a:off x="552287" y="210486"/>
            <a:ext cx="11087425" cy="1143000"/>
          </a:xfrm>
          <a:prstGeom prst="rect">
            <a:avLst/>
          </a:prstGeom>
          <a:noFill/>
          <a:ln>
            <a:noFill/>
            <a:prstDash/>
          </a:ln>
          <a:effectLst/>
        </p:spPr>
        <p:txBody>
          <a:bodyPr rot="0" spcFirstLastPara="0" vertOverflow="overflow" horzOverflow="overflow" vert="horz" wrap="square" lIns="91290" tIns="45645" rIns="91290" bIns="45645" numCol="1" spcCol="0" rtlCol="0" fromWordArt="0" anchor="ctr" anchorCtr="0" forceAA="0" compatLnSpc="1">
            <a:prstTxWarp prst="textNoShape">
              <a:avLst/>
            </a:prstTxWarp>
            <a:normAutofit fontScale="90000"/>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marL="0" marR="0" lvl="0" indent="0" algn="l" defTabSz="912899"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a:ln>
                  <a:noFill/>
                </a:ln>
                <a:solidFill>
                  <a:schemeClr val="accent6"/>
                </a:solidFill>
                <a:effectLst/>
                <a:uLnTx/>
                <a:uFillTx/>
                <a:latin typeface="+mj-lt"/>
                <a:ea typeface="+mj-ea"/>
                <a:cs typeface="ITC Avant Garde Std Md"/>
              </a:rPr>
              <a:t>Chlamydia Results: Monthly SF cases among MSM and TGW</a:t>
            </a:r>
          </a:p>
        </p:txBody>
      </p:sp>
      <p:graphicFrame>
        <p:nvGraphicFramePr>
          <p:cNvPr id="15" name="Chart 14" descr="A chart that shows chlamydia results: monthly SF cases among MSM and TGW">
            <a:extLst>
              <a:ext uri="{FF2B5EF4-FFF2-40B4-BE49-F238E27FC236}">
                <a16:creationId xmlns:a16="http://schemas.microsoft.com/office/drawing/2014/main" id="{FFB0B527-9E73-7324-5D2F-B47AC19093B8}"/>
              </a:ext>
            </a:extLst>
          </p:cNvPr>
          <p:cNvGraphicFramePr>
            <a:graphicFrameLocks/>
          </p:cNvGraphicFramePr>
          <p:nvPr>
            <p:extLst>
              <p:ext uri="{D42A27DB-BD31-4B8C-83A1-F6EECF244321}">
                <p14:modId xmlns:p14="http://schemas.microsoft.com/office/powerpoint/2010/main" val="3220141133"/>
              </p:ext>
            </p:extLst>
          </p:nvPr>
        </p:nvGraphicFramePr>
        <p:xfrm>
          <a:off x="818147" y="1561357"/>
          <a:ext cx="8933096" cy="436108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E0B8700-6490-988D-3A52-6F18A1FA05C6}"/>
              </a:ext>
            </a:extLst>
          </p:cNvPr>
          <p:cNvSpPr txBox="1"/>
          <p:nvPr/>
        </p:nvSpPr>
        <p:spPr>
          <a:xfrm>
            <a:off x="6893944" y="1257386"/>
            <a:ext cx="3147389" cy="101566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6.6%/month decrease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chlamydia cases in post-period (p&lt;0.0001)</a:t>
            </a:r>
          </a:p>
        </p:txBody>
      </p:sp>
      <p:sp>
        <p:nvSpPr>
          <p:cNvPr id="8" name="Right Brace 7">
            <a:extLst>
              <a:ext uri="{FF2B5EF4-FFF2-40B4-BE49-F238E27FC236}">
                <a16:creationId xmlns:a16="http://schemas.microsoft.com/office/drawing/2014/main" id="{40C99B80-3BA8-1A31-B3DA-0F42C3786584}"/>
              </a:ext>
              <a:ext uri="{C183D7F6-B498-43B3-948B-1728B52AA6E4}">
                <adec:decorative xmlns:adec="http://schemas.microsoft.com/office/drawing/2017/decorative" val="1"/>
              </a:ext>
            </a:extLst>
          </p:cNvPr>
          <p:cNvSpPr/>
          <p:nvPr/>
        </p:nvSpPr>
        <p:spPr>
          <a:xfrm>
            <a:off x="9385484" y="2737882"/>
            <a:ext cx="353230" cy="135986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086E35D-AD90-5A1A-B8D7-04BF886FB5D3}"/>
              </a:ext>
            </a:extLst>
          </p:cNvPr>
          <p:cNvSpPr txBox="1"/>
          <p:nvPr/>
        </p:nvSpPr>
        <p:spPr>
          <a:xfrm>
            <a:off x="9738714" y="2992627"/>
            <a:ext cx="2339156"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50% decrease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chlamydia cases in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(95% CI: 38%-59%)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563F3FB0-24ED-B6C8-F9B8-A068D837B81F}"/>
              </a:ext>
              <a:ext uri="{C183D7F6-B498-43B3-948B-1728B52AA6E4}">
                <adec:decorative xmlns:adec="http://schemas.microsoft.com/office/drawing/2017/decorative" val="1"/>
              </a:ext>
            </a:extLst>
          </p:cNvPr>
          <p:cNvCxnSpPr>
            <a:cxnSpLocks/>
          </p:cNvCxnSpPr>
          <p:nvPr/>
        </p:nvCxnSpPr>
        <p:spPr>
          <a:xfrm flipV="1">
            <a:off x="5670439" y="1867301"/>
            <a:ext cx="0" cy="3535375"/>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sp>
        <p:nvSpPr>
          <p:cNvPr id="19" name="TextBox 18">
            <a:extLst>
              <a:ext uri="{FF2B5EF4-FFF2-40B4-BE49-F238E27FC236}">
                <a16:creationId xmlns:a16="http://schemas.microsoft.com/office/drawing/2014/main" id="{C60EF95D-2E1C-20B7-680C-D0B44DF934D6}"/>
              </a:ext>
              <a:ext uri="{C183D7F6-B498-43B3-948B-1728B52AA6E4}">
                <adec:decorative xmlns:adec="http://schemas.microsoft.com/office/drawing/2017/decorative" val="1"/>
              </a:ext>
            </a:extLst>
          </p:cNvPr>
          <p:cNvSpPr txBox="1"/>
          <p:nvPr/>
        </p:nvSpPr>
        <p:spPr>
          <a:xfrm>
            <a:off x="7324643" y="2879175"/>
            <a:ext cx="19702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Predicted trend</a:t>
            </a:r>
          </a:p>
        </p:txBody>
      </p:sp>
      <p:sp>
        <p:nvSpPr>
          <p:cNvPr id="20" name="TextBox 19">
            <a:extLst>
              <a:ext uri="{FF2B5EF4-FFF2-40B4-BE49-F238E27FC236}">
                <a16:creationId xmlns:a16="http://schemas.microsoft.com/office/drawing/2014/main" id="{B163006C-23EA-EAEA-3857-2445D8AE1A74}"/>
              </a:ext>
              <a:ext uri="{C183D7F6-B498-43B3-948B-1728B52AA6E4}">
                <adec:decorative xmlns:adec="http://schemas.microsoft.com/office/drawing/2017/decorative" val="1"/>
              </a:ext>
            </a:extLst>
          </p:cNvPr>
          <p:cNvSpPr txBox="1"/>
          <p:nvPr/>
        </p:nvSpPr>
        <p:spPr>
          <a:xfrm>
            <a:off x="6414957" y="3992901"/>
            <a:ext cx="18193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rPr>
              <a:t>Post-period trend</a:t>
            </a:r>
          </a:p>
        </p:txBody>
      </p:sp>
      <p:sp>
        <p:nvSpPr>
          <p:cNvPr id="3" name="TextBox 2">
            <a:extLst>
              <a:ext uri="{FF2B5EF4-FFF2-40B4-BE49-F238E27FC236}">
                <a16:creationId xmlns:a16="http://schemas.microsoft.com/office/drawing/2014/main" id="{07048013-9A6D-B975-9A95-5FECE7C1E9B4}"/>
              </a:ext>
            </a:extLst>
          </p:cNvPr>
          <p:cNvSpPr txBox="1"/>
          <p:nvPr/>
        </p:nvSpPr>
        <p:spPr>
          <a:xfrm>
            <a:off x="7746443" y="6440512"/>
            <a:ext cx="3278081"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solidFill>
                  <a:schemeClr val="bg1"/>
                </a:solidFill>
              </a:rPr>
              <a:t>Source: Sankaran, et al. </a:t>
            </a:r>
            <a:r>
              <a:rPr kumimoji="0" lang="en-US" sz="1100" b="0" i="0" u="none" strike="noStrike" kern="0" cap="none" spc="0" normalizeH="0" baseline="0" noProof="0" dirty="0">
                <a:ln>
                  <a:noFill/>
                </a:ln>
                <a:solidFill>
                  <a:schemeClr val="bg1"/>
                </a:solidFill>
                <a:effectLst/>
                <a:uLnTx/>
                <a:uFillTx/>
              </a:rPr>
              <a:t>CROI 2024 Abstract 127</a:t>
            </a:r>
          </a:p>
        </p:txBody>
      </p:sp>
      <p:sp>
        <p:nvSpPr>
          <p:cNvPr id="2" name="Slide Number Placeholder 3">
            <a:extLst>
              <a:ext uri="{FF2B5EF4-FFF2-40B4-BE49-F238E27FC236}">
                <a16:creationId xmlns:a16="http://schemas.microsoft.com/office/drawing/2014/main" id="{680E9EA2-FBC4-3C30-E056-DC9C6913FBD6}"/>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33</a:t>
            </a:fld>
            <a:endParaRPr lang="en-US" dirty="0"/>
          </a:p>
        </p:txBody>
      </p:sp>
    </p:spTree>
    <p:extLst>
      <p:ext uri="{BB962C8B-B14F-4D97-AF65-F5344CB8AC3E}">
        <p14:creationId xmlns:p14="http://schemas.microsoft.com/office/powerpoint/2010/main" val="2019877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D44DAF6-9EB3-74F0-090A-67543C79FAAA}"/>
              </a:ext>
            </a:extLst>
          </p:cNvPr>
          <p:cNvSpPr txBox="1">
            <a:spLocks noGrp="1"/>
          </p:cNvSpPr>
          <p:nvPr>
            <p:ph type="title" idx="4294967295"/>
          </p:nvPr>
        </p:nvSpPr>
        <p:spPr>
          <a:xfrm>
            <a:off x="609603" y="320294"/>
            <a:ext cx="11087425" cy="1143000"/>
          </a:xfrm>
          <a:prstGeom prst="rect">
            <a:avLst/>
          </a:prstGeom>
          <a:noFill/>
          <a:ln>
            <a:noFill/>
            <a:prstDash/>
          </a:ln>
          <a:effectLst/>
        </p:spPr>
        <p:txBody>
          <a:bodyPr rot="0" spcFirstLastPara="0" vertOverflow="overflow" horzOverflow="overflow" vert="horz" wrap="square" lIns="91290" tIns="45645" rIns="91290" bIns="45645" numCol="1" spcCol="0" rtlCol="0" fromWordArt="0" anchor="ctr" anchorCtr="0" forceAA="0" compatLnSpc="1">
            <a:prstTxWarp prst="textNoShape">
              <a:avLst/>
            </a:prstTxWarp>
            <a:normAutofit fontScale="90000"/>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marL="0" marR="0" lvl="0" indent="0" algn="l" defTabSz="912899"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a:ln>
                  <a:noFill/>
                </a:ln>
                <a:solidFill>
                  <a:schemeClr val="accent6"/>
                </a:solidFill>
                <a:effectLst/>
                <a:uLnTx/>
                <a:uFillTx/>
                <a:latin typeface="+mj-lt"/>
                <a:ea typeface="+mj-ea"/>
                <a:cs typeface="ITC Avant Garde Std Md"/>
              </a:rPr>
              <a:t>Early Syphilis Results: Monthly SF cases among MSM and TGW</a:t>
            </a:r>
          </a:p>
        </p:txBody>
      </p:sp>
      <p:graphicFrame>
        <p:nvGraphicFramePr>
          <p:cNvPr id="2" name="Chart 1" descr="A chart that shows early syphilis results: monthly SF cases among MSM and TGW">
            <a:extLst>
              <a:ext uri="{FF2B5EF4-FFF2-40B4-BE49-F238E27FC236}">
                <a16:creationId xmlns:a16="http://schemas.microsoft.com/office/drawing/2014/main" id="{47AF8D5C-FA0B-A6CA-635C-B78300CD81D5}"/>
              </a:ext>
            </a:extLst>
          </p:cNvPr>
          <p:cNvGraphicFramePr>
            <a:graphicFrameLocks/>
          </p:cNvGraphicFramePr>
          <p:nvPr>
            <p:extLst>
              <p:ext uri="{D42A27DB-BD31-4B8C-83A1-F6EECF244321}">
                <p14:modId xmlns:p14="http://schemas.microsoft.com/office/powerpoint/2010/main" val="2315755437"/>
              </p:ext>
            </p:extLst>
          </p:nvPr>
        </p:nvGraphicFramePr>
        <p:xfrm>
          <a:off x="609603" y="1564259"/>
          <a:ext cx="9177873" cy="4358181"/>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a:extLst>
              <a:ext uri="{FF2B5EF4-FFF2-40B4-BE49-F238E27FC236}">
                <a16:creationId xmlns:a16="http://schemas.microsoft.com/office/drawing/2014/main" id="{40C99B80-3BA8-1A31-B3DA-0F42C3786584}"/>
              </a:ext>
              <a:ext uri="{C183D7F6-B498-43B3-948B-1728B52AA6E4}">
                <adec:decorative xmlns:adec="http://schemas.microsoft.com/office/drawing/2017/decorative" val="1"/>
              </a:ext>
            </a:extLst>
          </p:cNvPr>
          <p:cNvSpPr/>
          <p:nvPr/>
        </p:nvSpPr>
        <p:spPr>
          <a:xfrm>
            <a:off x="9383744" y="2598368"/>
            <a:ext cx="304673" cy="1617498"/>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563F3FB0-24ED-B6C8-F9B8-A068D837B81F}"/>
              </a:ext>
              <a:ext uri="{C183D7F6-B498-43B3-948B-1728B52AA6E4}">
                <adec:decorative xmlns:adec="http://schemas.microsoft.com/office/drawing/2017/decorative" val="1"/>
              </a:ext>
            </a:extLst>
          </p:cNvPr>
          <p:cNvCxnSpPr>
            <a:cxnSpLocks/>
          </p:cNvCxnSpPr>
          <p:nvPr/>
        </p:nvCxnSpPr>
        <p:spPr>
          <a:xfrm flipV="1">
            <a:off x="5670439" y="2050181"/>
            <a:ext cx="0" cy="3467998"/>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0E0B8700-6490-988D-3A52-6F18A1FA05C6}"/>
              </a:ext>
            </a:extLst>
          </p:cNvPr>
          <p:cNvSpPr txBox="1"/>
          <p:nvPr/>
        </p:nvSpPr>
        <p:spPr>
          <a:xfrm>
            <a:off x="7810050" y="1398982"/>
            <a:ext cx="3147389" cy="101566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2.7%/month decrease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early syphilis cases in post-period (p&lt;0.0001)</a:t>
            </a:r>
          </a:p>
        </p:txBody>
      </p:sp>
      <p:sp>
        <p:nvSpPr>
          <p:cNvPr id="19" name="TextBox 18">
            <a:extLst>
              <a:ext uri="{FF2B5EF4-FFF2-40B4-BE49-F238E27FC236}">
                <a16:creationId xmlns:a16="http://schemas.microsoft.com/office/drawing/2014/main" id="{C60EF95D-2E1C-20B7-680C-D0B44DF934D6}"/>
              </a:ext>
              <a:ext uri="{C183D7F6-B498-43B3-948B-1728B52AA6E4}">
                <adec:decorative xmlns:adec="http://schemas.microsoft.com/office/drawing/2017/decorative" val="1"/>
              </a:ext>
            </a:extLst>
          </p:cNvPr>
          <p:cNvSpPr txBox="1"/>
          <p:nvPr/>
        </p:nvSpPr>
        <p:spPr>
          <a:xfrm>
            <a:off x="5845220" y="2229979"/>
            <a:ext cx="19702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Predicted trend</a:t>
            </a:r>
          </a:p>
        </p:txBody>
      </p:sp>
      <p:sp>
        <p:nvSpPr>
          <p:cNvPr id="9" name="TextBox 8">
            <a:extLst>
              <a:ext uri="{FF2B5EF4-FFF2-40B4-BE49-F238E27FC236}">
                <a16:creationId xmlns:a16="http://schemas.microsoft.com/office/drawing/2014/main" id="{0086E35D-AD90-5A1A-B8D7-04BF886FB5D3}"/>
              </a:ext>
            </a:extLst>
          </p:cNvPr>
          <p:cNvSpPr txBox="1"/>
          <p:nvPr/>
        </p:nvSpPr>
        <p:spPr>
          <a:xfrm>
            <a:off x="9758847" y="3129434"/>
            <a:ext cx="2348390"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51% decrease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early syphilis cases in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(95% CI: 43%-58%)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163006C-23EA-EAEA-3857-2445D8AE1A74}"/>
              </a:ext>
              <a:ext uri="{C183D7F6-B498-43B3-948B-1728B52AA6E4}">
                <adec:decorative xmlns:adec="http://schemas.microsoft.com/office/drawing/2017/decorative" val="1"/>
              </a:ext>
            </a:extLst>
          </p:cNvPr>
          <p:cNvSpPr txBox="1"/>
          <p:nvPr/>
        </p:nvSpPr>
        <p:spPr>
          <a:xfrm>
            <a:off x="6394411" y="4424044"/>
            <a:ext cx="18193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rPr>
              <a:t>Post-period trend</a:t>
            </a:r>
          </a:p>
        </p:txBody>
      </p:sp>
      <p:sp>
        <p:nvSpPr>
          <p:cNvPr id="3" name="TextBox 19">
            <a:extLst>
              <a:ext uri="{FF2B5EF4-FFF2-40B4-BE49-F238E27FC236}">
                <a16:creationId xmlns:a16="http://schemas.microsoft.com/office/drawing/2014/main" id="{E4B31759-D3C9-CDF3-6A5E-369B852E7F87}"/>
              </a:ext>
              <a:ext uri="{C183D7F6-B498-43B3-948B-1728B52AA6E4}">
                <adec:decorative xmlns:adec="http://schemas.microsoft.com/office/drawing/2017/decorative" val="1"/>
              </a:ext>
            </a:extLst>
          </p:cNvPr>
          <p:cNvSpPr txBox="1"/>
          <p:nvPr/>
        </p:nvSpPr>
        <p:spPr>
          <a:xfrm>
            <a:off x="2087431" y="2103150"/>
            <a:ext cx="1847669" cy="36932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rPr>
              <a:t>Pre-period trend</a:t>
            </a:r>
          </a:p>
        </p:txBody>
      </p:sp>
      <p:sp>
        <p:nvSpPr>
          <p:cNvPr id="6" name="TextBox 5">
            <a:extLst>
              <a:ext uri="{FF2B5EF4-FFF2-40B4-BE49-F238E27FC236}">
                <a16:creationId xmlns:a16="http://schemas.microsoft.com/office/drawing/2014/main" id="{07D00790-63DF-2969-FF74-D3316566B1CD}"/>
              </a:ext>
            </a:extLst>
          </p:cNvPr>
          <p:cNvSpPr txBox="1"/>
          <p:nvPr/>
        </p:nvSpPr>
        <p:spPr>
          <a:xfrm>
            <a:off x="7810050" y="6387267"/>
            <a:ext cx="3794449"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solidFill>
                  <a:schemeClr val="bg1"/>
                </a:solidFill>
              </a:rPr>
              <a:t>Source: Sankaran, et al. </a:t>
            </a:r>
            <a:r>
              <a:rPr kumimoji="0" lang="en-US" sz="1100" b="0" i="0" u="none" strike="noStrike" kern="0" cap="none" spc="0" normalizeH="0" baseline="0" noProof="0" dirty="0">
                <a:ln>
                  <a:noFill/>
                </a:ln>
                <a:solidFill>
                  <a:schemeClr val="bg1"/>
                </a:solidFill>
                <a:effectLst/>
                <a:uLnTx/>
                <a:uFillTx/>
              </a:rPr>
              <a:t>CROI 2024 Abstract 127</a:t>
            </a:r>
          </a:p>
        </p:txBody>
      </p:sp>
      <p:sp>
        <p:nvSpPr>
          <p:cNvPr id="4" name="Slide Number Placeholder 3">
            <a:extLst>
              <a:ext uri="{FF2B5EF4-FFF2-40B4-BE49-F238E27FC236}">
                <a16:creationId xmlns:a16="http://schemas.microsoft.com/office/drawing/2014/main" id="{75097AE9-FA51-DB3B-958D-0D475DB56784}"/>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34</a:t>
            </a:fld>
            <a:endParaRPr lang="en-US" dirty="0"/>
          </a:p>
        </p:txBody>
      </p:sp>
    </p:spTree>
    <p:extLst>
      <p:ext uri="{BB962C8B-B14F-4D97-AF65-F5344CB8AC3E}">
        <p14:creationId xmlns:p14="http://schemas.microsoft.com/office/powerpoint/2010/main" val="3468416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1E06AA1-B37F-8627-0D0C-4D563DB9F38F}"/>
              </a:ext>
            </a:extLst>
          </p:cNvPr>
          <p:cNvSpPr txBox="1">
            <a:spLocks noGrp="1"/>
          </p:cNvSpPr>
          <p:nvPr>
            <p:ph type="title" idx="4294967295"/>
          </p:nvPr>
        </p:nvSpPr>
        <p:spPr>
          <a:xfrm>
            <a:off x="654052" y="327225"/>
            <a:ext cx="11087425" cy="1143000"/>
          </a:xfrm>
          <a:prstGeom prst="rect">
            <a:avLst/>
          </a:prstGeom>
          <a:noFill/>
          <a:ln>
            <a:noFill/>
            <a:prstDash/>
          </a:ln>
          <a:effectLst/>
        </p:spPr>
        <p:txBody>
          <a:bodyPr rot="0" spcFirstLastPara="0" vertOverflow="overflow" horzOverflow="overflow" vert="horz" wrap="square" lIns="91290" tIns="45645" rIns="91290" bIns="45645" numCol="1" spcCol="0" rtlCol="0" fromWordArt="0" anchor="ctr" anchorCtr="0" forceAA="0" compatLnSpc="1">
            <a:prstTxWarp prst="textNoShape">
              <a:avLst/>
            </a:prstTxWarp>
            <a:normAutofit fontScale="90000"/>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marL="0" marR="0" lvl="0" indent="0" algn="l" defTabSz="912899"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a:ln>
                  <a:noFill/>
                </a:ln>
                <a:solidFill>
                  <a:schemeClr val="accent6"/>
                </a:solidFill>
                <a:effectLst/>
                <a:uLnTx/>
                <a:uFillTx/>
                <a:latin typeface="+mj-lt"/>
                <a:ea typeface="+mj-ea"/>
                <a:cs typeface="ITC Avant Garde Std Md"/>
              </a:rPr>
              <a:t>Gonorrhea Results: Monthly SF cases among MSM and TGW</a:t>
            </a:r>
          </a:p>
        </p:txBody>
      </p:sp>
      <p:graphicFrame>
        <p:nvGraphicFramePr>
          <p:cNvPr id="2" name="Chart 1" descr="A chart that shows gonorrhea results: monthly SF cases among MSM and TGW">
            <a:extLst>
              <a:ext uri="{FF2B5EF4-FFF2-40B4-BE49-F238E27FC236}">
                <a16:creationId xmlns:a16="http://schemas.microsoft.com/office/drawing/2014/main" id="{8A6A617F-3105-45E4-8D26-70E18D728E81}"/>
              </a:ext>
            </a:extLst>
          </p:cNvPr>
          <p:cNvGraphicFramePr>
            <a:graphicFrameLocks/>
          </p:cNvGraphicFramePr>
          <p:nvPr>
            <p:extLst>
              <p:ext uri="{D42A27DB-BD31-4B8C-83A1-F6EECF244321}">
                <p14:modId xmlns:p14="http://schemas.microsoft.com/office/powerpoint/2010/main" val="3833455011"/>
              </p:ext>
            </p:extLst>
          </p:nvPr>
        </p:nvGraphicFramePr>
        <p:xfrm>
          <a:off x="789271" y="1507109"/>
          <a:ext cx="8979155" cy="4499055"/>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563F3FB0-24ED-B6C8-F9B8-A068D837B81F}"/>
              </a:ext>
              <a:ext uri="{C183D7F6-B498-43B3-948B-1728B52AA6E4}">
                <adec:decorative xmlns:adec="http://schemas.microsoft.com/office/drawing/2017/decorative" val="1"/>
              </a:ext>
            </a:extLst>
          </p:cNvPr>
          <p:cNvCxnSpPr>
            <a:cxnSpLocks/>
          </p:cNvCxnSpPr>
          <p:nvPr/>
        </p:nvCxnSpPr>
        <p:spPr>
          <a:xfrm flipV="1">
            <a:off x="5780797" y="2114087"/>
            <a:ext cx="0" cy="3754275"/>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0E0B8700-6490-988D-3A52-6F18A1FA05C6}"/>
              </a:ext>
            </a:extLst>
          </p:cNvPr>
          <p:cNvSpPr txBox="1"/>
          <p:nvPr/>
        </p:nvSpPr>
        <p:spPr>
          <a:xfrm>
            <a:off x="9777019" y="1844306"/>
            <a:ext cx="2040401" cy="163121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1.8%/month increase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gonorrhea cases in post-period (p&lt;0.0001)</a:t>
            </a:r>
          </a:p>
        </p:txBody>
      </p:sp>
      <p:sp>
        <p:nvSpPr>
          <p:cNvPr id="19" name="TextBox 18">
            <a:extLst>
              <a:ext uri="{FF2B5EF4-FFF2-40B4-BE49-F238E27FC236}">
                <a16:creationId xmlns:a16="http://schemas.microsoft.com/office/drawing/2014/main" id="{C60EF95D-2E1C-20B7-680C-D0B44DF934D6}"/>
              </a:ext>
              <a:ext uri="{C183D7F6-B498-43B3-948B-1728B52AA6E4}">
                <adec:decorative xmlns:adec="http://schemas.microsoft.com/office/drawing/2017/decorative" val="1"/>
              </a:ext>
            </a:extLst>
          </p:cNvPr>
          <p:cNvSpPr txBox="1"/>
          <p:nvPr/>
        </p:nvSpPr>
        <p:spPr>
          <a:xfrm>
            <a:off x="6264127" y="3429000"/>
            <a:ext cx="19702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Predicted trend</a:t>
            </a:r>
          </a:p>
        </p:txBody>
      </p:sp>
      <p:sp>
        <p:nvSpPr>
          <p:cNvPr id="20" name="TextBox 19">
            <a:extLst>
              <a:ext uri="{FF2B5EF4-FFF2-40B4-BE49-F238E27FC236}">
                <a16:creationId xmlns:a16="http://schemas.microsoft.com/office/drawing/2014/main" id="{B163006C-23EA-EAEA-3857-2445D8AE1A74}"/>
              </a:ext>
              <a:ext uri="{C183D7F6-B498-43B3-948B-1728B52AA6E4}">
                <adec:decorative xmlns:adec="http://schemas.microsoft.com/office/drawing/2017/decorative" val="1"/>
              </a:ext>
            </a:extLst>
          </p:cNvPr>
          <p:cNvSpPr txBox="1"/>
          <p:nvPr/>
        </p:nvSpPr>
        <p:spPr>
          <a:xfrm>
            <a:off x="6416189" y="2114087"/>
            <a:ext cx="18193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rPr>
              <a:t>Post-period trend</a:t>
            </a:r>
          </a:p>
        </p:txBody>
      </p:sp>
      <p:sp>
        <p:nvSpPr>
          <p:cNvPr id="3" name="TextBox 19">
            <a:extLst>
              <a:ext uri="{FF2B5EF4-FFF2-40B4-BE49-F238E27FC236}">
                <a16:creationId xmlns:a16="http://schemas.microsoft.com/office/drawing/2014/main" id="{E712BC29-2357-1691-3BAB-A85939841647}"/>
              </a:ext>
              <a:ext uri="{C183D7F6-B498-43B3-948B-1728B52AA6E4}">
                <adec:decorative xmlns:adec="http://schemas.microsoft.com/office/drawing/2017/decorative" val="1"/>
              </a:ext>
            </a:extLst>
          </p:cNvPr>
          <p:cNvSpPr txBox="1"/>
          <p:nvPr/>
        </p:nvSpPr>
        <p:spPr>
          <a:xfrm>
            <a:off x="2150667" y="1659645"/>
            <a:ext cx="1847669" cy="36932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rPr>
              <a:t>Pre-period trend</a:t>
            </a:r>
          </a:p>
        </p:txBody>
      </p:sp>
      <p:sp>
        <p:nvSpPr>
          <p:cNvPr id="4" name="TextBox 3">
            <a:extLst>
              <a:ext uri="{FF2B5EF4-FFF2-40B4-BE49-F238E27FC236}">
                <a16:creationId xmlns:a16="http://schemas.microsoft.com/office/drawing/2014/main" id="{C06E00AA-03A8-3DD3-B18E-3A0D9153437D}"/>
              </a:ext>
              <a:ext uri="{C183D7F6-B498-43B3-948B-1728B52AA6E4}">
                <adec:decorative xmlns:adec="http://schemas.microsoft.com/office/drawing/2017/decorative" val="1"/>
              </a:ext>
            </a:extLst>
          </p:cNvPr>
          <p:cNvSpPr txBox="1"/>
          <p:nvPr/>
        </p:nvSpPr>
        <p:spPr>
          <a:xfrm>
            <a:off x="1793168" y="3429000"/>
            <a:ext cx="2040401" cy="178510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1.8%/month decrease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in gonorrhea cases in pre-period (p&lt;0.0001)</a:t>
            </a:r>
          </a:p>
        </p:txBody>
      </p:sp>
      <p:sp>
        <p:nvSpPr>
          <p:cNvPr id="6" name="TextBox 5">
            <a:extLst>
              <a:ext uri="{FF2B5EF4-FFF2-40B4-BE49-F238E27FC236}">
                <a16:creationId xmlns:a16="http://schemas.microsoft.com/office/drawing/2014/main" id="{5BB774F4-FFEF-F143-6D79-BE20C5C76633}"/>
              </a:ext>
            </a:extLst>
          </p:cNvPr>
          <p:cNvSpPr txBox="1"/>
          <p:nvPr/>
        </p:nvSpPr>
        <p:spPr>
          <a:xfrm>
            <a:off x="7735415" y="6399970"/>
            <a:ext cx="3794449"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solidFill>
                  <a:schemeClr val="bg1"/>
                </a:solidFill>
              </a:rPr>
              <a:t>Source: Sankaran, et al. </a:t>
            </a:r>
            <a:r>
              <a:rPr kumimoji="0" lang="en-US" sz="1100" b="0" i="0" u="none" strike="noStrike" kern="0" cap="none" spc="0" normalizeH="0" baseline="0" noProof="0" dirty="0">
                <a:ln>
                  <a:noFill/>
                </a:ln>
                <a:solidFill>
                  <a:schemeClr val="bg1"/>
                </a:solidFill>
                <a:effectLst/>
                <a:uLnTx/>
                <a:uFillTx/>
              </a:rPr>
              <a:t>CROI 2024 Abstract 127</a:t>
            </a:r>
          </a:p>
        </p:txBody>
      </p:sp>
      <p:sp>
        <p:nvSpPr>
          <p:cNvPr id="7" name="Slide Number Placeholder 3">
            <a:extLst>
              <a:ext uri="{FF2B5EF4-FFF2-40B4-BE49-F238E27FC236}">
                <a16:creationId xmlns:a16="http://schemas.microsoft.com/office/drawing/2014/main" id="{84A2C52D-9D62-DEE4-289F-D767ABA4EEF4}"/>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35</a:t>
            </a:fld>
            <a:endParaRPr lang="en-US" dirty="0"/>
          </a:p>
        </p:txBody>
      </p:sp>
    </p:spTree>
    <p:extLst>
      <p:ext uri="{BB962C8B-B14F-4D97-AF65-F5344CB8AC3E}">
        <p14:creationId xmlns:p14="http://schemas.microsoft.com/office/powerpoint/2010/main" val="1513187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94F-6CF1-41CC-F295-7B251C49E942}"/>
              </a:ext>
            </a:extLst>
          </p:cNvPr>
          <p:cNvSpPr>
            <a:spLocks noGrp="1"/>
          </p:cNvSpPr>
          <p:nvPr>
            <p:ph type="title"/>
          </p:nvPr>
        </p:nvSpPr>
        <p:spPr/>
        <p:txBody>
          <a:bodyPr/>
          <a:lstStyle/>
          <a:p>
            <a:r>
              <a:rPr lang="en-US" dirty="0"/>
              <a:t>Analysis of Doxycycline in hair levels among cisgender women in Kenya</a:t>
            </a:r>
          </a:p>
        </p:txBody>
      </p:sp>
      <p:sp>
        <p:nvSpPr>
          <p:cNvPr id="3" name="Content Placeholder 2">
            <a:extLst>
              <a:ext uri="{FF2B5EF4-FFF2-40B4-BE49-F238E27FC236}">
                <a16:creationId xmlns:a16="http://schemas.microsoft.com/office/drawing/2014/main" id="{6E1E3DD5-8F99-8101-C7E7-42271A37830B}"/>
              </a:ext>
            </a:extLst>
          </p:cNvPr>
          <p:cNvSpPr>
            <a:spLocks noGrp="1"/>
          </p:cNvSpPr>
          <p:nvPr>
            <p:ph idx="1"/>
          </p:nvPr>
        </p:nvSpPr>
        <p:spPr>
          <a:xfrm>
            <a:off x="838200" y="1825625"/>
            <a:ext cx="3753465" cy="4351338"/>
          </a:xfrm>
        </p:spPr>
        <p:txBody>
          <a:bodyPr/>
          <a:lstStyle/>
          <a:p>
            <a:r>
              <a:rPr lang="en-US" dirty="0"/>
              <a:t>Doxycycline levels were low (29%)</a:t>
            </a:r>
          </a:p>
          <a:p>
            <a:r>
              <a:rPr lang="en-US" dirty="0"/>
              <a:t>Use was associated with age </a:t>
            </a:r>
            <a:r>
              <a:rPr lang="en-US" u="sng" dirty="0"/>
              <a:t>&gt;</a:t>
            </a:r>
            <a:r>
              <a:rPr lang="en-US" dirty="0"/>
              <a:t> 24yrs; &amp; not having a primary partner</a:t>
            </a:r>
          </a:p>
        </p:txBody>
      </p:sp>
      <p:pic>
        <p:nvPicPr>
          <p:cNvPr id="5" name="Picture 4" descr="A chart that shows analysis of Doxycycline in hair levels among cisgender women in Kenya">
            <a:extLst>
              <a:ext uri="{FF2B5EF4-FFF2-40B4-BE49-F238E27FC236}">
                <a16:creationId xmlns:a16="http://schemas.microsoft.com/office/drawing/2014/main" id="{8E22B90D-5775-7DB0-4B26-6891021DB540}"/>
              </a:ext>
            </a:extLst>
          </p:cNvPr>
          <p:cNvPicPr>
            <a:picLocks noChangeAspect="1"/>
          </p:cNvPicPr>
          <p:nvPr/>
        </p:nvPicPr>
        <p:blipFill>
          <a:blip r:embed="rId2"/>
          <a:stretch>
            <a:fillRect/>
          </a:stretch>
        </p:blipFill>
        <p:spPr>
          <a:xfrm>
            <a:off x="4838440" y="1775417"/>
            <a:ext cx="6785128" cy="4014183"/>
          </a:xfrm>
          <a:prstGeom prst="rect">
            <a:avLst/>
          </a:prstGeom>
        </p:spPr>
      </p:pic>
      <p:sp>
        <p:nvSpPr>
          <p:cNvPr id="6" name="TextBox 5">
            <a:extLst>
              <a:ext uri="{FF2B5EF4-FFF2-40B4-BE49-F238E27FC236}">
                <a16:creationId xmlns:a16="http://schemas.microsoft.com/office/drawing/2014/main" id="{68AA7C60-5F42-E782-C421-7A7168740AB2}"/>
              </a:ext>
            </a:extLst>
          </p:cNvPr>
          <p:cNvSpPr txBox="1"/>
          <p:nvPr/>
        </p:nvSpPr>
        <p:spPr>
          <a:xfrm>
            <a:off x="9122032" y="6440512"/>
            <a:ext cx="2619445" cy="261610"/>
          </a:xfrm>
          <a:prstGeom prst="rect">
            <a:avLst/>
          </a:prstGeom>
          <a:noFill/>
        </p:spPr>
        <p:txBody>
          <a:bodyPr wrap="square" rtlCol="0">
            <a:spAutoFit/>
          </a:bodyPr>
          <a:lstStyle/>
          <a:p>
            <a:r>
              <a:rPr lang="en-US" sz="1100" dirty="0">
                <a:solidFill>
                  <a:schemeClr val="bg1"/>
                </a:solidFill>
              </a:rPr>
              <a:t>Source: CROI 2024 #1148</a:t>
            </a:r>
          </a:p>
        </p:txBody>
      </p:sp>
      <p:sp>
        <p:nvSpPr>
          <p:cNvPr id="4" name="Slide Number Placeholder 3">
            <a:extLst>
              <a:ext uri="{FF2B5EF4-FFF2-40B4-BE49-F238E27FC236}">
                <a16:creationId xmlns:a16="http://schemas.microsoft.com/office/drawing/2014/main" id="{06B7B545-9C7A-FE26-7E62-3BAA311B1D7A}"/>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36</a:t>
            </a:fld>
            <a:endParaRPr lang="en-US" dirty="0"/>
          </a:p>
        </p:txBody>
      </p:sp>
    </p:spTree>
    <p:extLst>
      <p:ext uri="{BB962C8B-B14F-4D97-AF65-F5344CB8AC3E}">
        <p14:creationId xmlns:p14="http://schemas.microsoft.com/office/powerpoint/2010/main" val="3223553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742B-5324-0D9E-664A-E5901E2BE264}"/>
              </a:ext>
            </a:extLst>
          </p:cNvPr>
          <p:cNvSpPr>
            <a:spLocks noGrp="1"/>
          </p:cNvSpPr>
          <p:nvPr>
            <p:ph type="title"/>
          </p:nvPr>
        </p:nvSpPr>
        <p:spPr/>
        <p:txBody>
          <a:bodyPr/>
          <a:lstStyle/>
          <a:p>
            <a:pPr algn="ctr"/>
            <a:r>
              <a:rPr lang="en-US" sz="3600" dirty="0">
                <a:latin typeface="Arial" panose="020B0604020202020204" pitchFamily="34" charset="0"/>
                <a:cs typeface="Arial" panose="020B0604020202020204" pitchFamily="34" charset="0"/>
              </a:rPr>
              <a:t>Who Should be Offered doxy-PEP? Current guidelines do not agree</a:t>
            </a:r>
          </a:p>
        </p:txBody>
      </p:sp>
      <p:sp>
        <p:nvSpPr>
          <p:cNvPr id="4" name="Arrow: Right 3" descr="Purple arrow with the words More restrictive use on the left part of the arrow, the words Broader use in the middle of the arrow and a the word Broadest in the right side of the arrow&#10;&#10;4 boxes on the left side of the slide below the long purple arrow&#10;&#10;1st box: (purple)  Public Health England/BASHH (2017): Not endorsed; re-evaluating&#10;&#10;2nd box: (orange) IAS-USA (Dec 2022): Case-by case&#10;&#10;3rd box: (orange) Seattle King County (June 2023): Inform (not recommend); prioritize hx or syphilis or multiple STIs&#10;&#10;4th box: (orange) German STI Society (Aug 2023): Case-by-case; Reserved for selected individuals&#10;&#10;2 boxes below the middle area of the long purple arrow:&#10;&#10;1st box: (purple) ASHM (Sept 2023): &#10;Use doxy-PEP primarily for prevention of syphilis in GBMSM; Use for defined period of time&#10;&#10;2nd box: (purple) US CDC Draft (Oct 2023): A1 recommendation for MSM and transwomen with at least 1 STI in past year; Insufficient evidence for other groups&#10;&#10;2 boxes below the right side of the long purple arrow:&#10;&#10;1st box: (orange) San Francisco DPH (Oct 2022): &#10;Tiered: Recommend to study population; Offer to broader group (Trans women, trans men and MSM with multiple cis male partners but without STI diagnosis in prior 12 months)&#10;&#10;2nd box: (purple) California DPH (April 2023): Tiered: Offer to all non pregnant individuals at increased risk for bacterial STIs and those requesting doxy-PEP &#10;&#10;&#10;&#10;&#10;">
            <a:extLst>
              <a:ext uri="{FF2B5EF4-FFF2-40B4-BE49-F238E27FC236}">
                <a16:creationId xmlns:a16="http://schemas.microsoft.com/office/drawing/2014/main" id="{2301C25F-F6B1-FD1B-DD74-0FE4CF2BFF9B}"/>
              </a:ext>
            </a:extLst>
          </p:cNvPr>
          <p:cNvSpPr/>
          <p:nvPr/>
        </p:nvSpPr>
        <p:spPr>
          <a:xfrm>
            <a:off x="307887" y="1442520"/>
            <a:ext cx="11389142" cy="945931"/>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45739C-F3E2-CA20-5CD2-D01A97021BF9}"/>
              </a:ext>
            </a:extLst>
          </p:cNvPr>
          <p:cNvSpPr txBox="1"/>
          <p:nvPr/>
        </p:nvSpPr>
        <p:spPr>
          <a:xfrm>
            <a:off x="1141741" y="1663724"/>
            <a:ext cx="3252701" cy="461665"/>
          </a:xfrm>
          <a:prstGeom prst="rect">
            <a:avLst/>
          </a:prstGeom>
          <a:noFill/>
        </p:spPr>
        <p:txBody>
          <a:bodyPr wrap="square" rtlCol="0">
            <a:spAutoFit/>
          </a:bodyPr>
          <a:lstStyle/>
          <a:p>
            <a:pPr defTabSz="1219140">
              <a:buClr>
                <a:srgbClr val="000000"/>
              </a:buClr>
            </a:pPr>
            <a:r>
              <a:rPr lang="en-US" sz="2400" kern="0" dirty="0">
                <a:solidFill>
                  <a:srgbClr val="000000"/>
                </a:solidFill>
                <a:latin typeface="Arial"/>
                <a:cs typeface="Arial"/>
                <a:sym typeface="Arial"/>
              </a:rPr>
              <a:t>More restrictive use</a:t>
            </a:r>
          </a:p>
        </p:txBody>
      </p:sp>
      <p:sp>
        <p:nvSpPr>
          <p:cNvPr id="7" name="TextBox 6">
            <a:extLst>
              <a:ext uri="{FF2B5EF4-FFF2-40B4-BE49-F238E27FC236}">
                <a16:creationId xmlns:a16="http://schemas.microsoft.com/office/drawing/2014/main" id="{1E944AE8-D4AC-936D-1D9C-17BEF7E7A2AB}"/>
              </a:ext>
            </a:extLst>
          </p:cNvPr>
          <p:cNvSpPr txBox="1"/>
          <p:nvPr/>
        </p:nvSpPr>
        <p:spPr>
          <a:xfrm>
            <a:off x="5332753" y="1663724"/>
            <a:ext cx="2397760" cy="461665"/>
          </a:xfrm>
          <a:prstGeom prst="rect">
            <a:avLst/>
          </a:prstGeom>
          <a:noFill/>
        </p:spPr>
        <p:txBody>
          <a:bodyPr wrap="square" rtlCol="0">
            <a:spAutoFit/>
          </a:bodyPr>
          <a:lstStyle/>
          <a:p>
            <a:pPr defTabSz="1219140">
              <a:buClr>
                <a:srgbClr val="000000"/>
              </a:buClr>
            </a:pPr>
            <a:r>
              <a:rPr lang="en-US" sz="2400" kern="0" dirty="0">
                <a:solidFill>
                  <a:srgbClr val="000000"/>
                </a:solidFill>
                <a:latin typeface="Arial"/>
                <a:cs typeface="Arial"/>
                <a:sym typeface="Arial"/>
              </a:rPr>
              <a:t>Broader use</a:t>
            </a:r>
          </a:p>
        </p:txBody>
      </p:sp>
      <p:sp>
        <p:nvSpPr>
          <p:cNvPr id="6" name="TextBox 5">
            <a:extLst>
              <a:ext uri="{FF2B5EF4-FFF2-40B4-BE49-F238E27FC236}">
                <a16:creationId xmlns:a16="http://schemas.microsoft.com/office/drawing/2014/main" id="{E2CAB296-BA8E-AD6D-E881-F7E5F5144872}"/>
              </a:ext>
            </a:extLst>
          </p:cNvPr>
          <p:cNvSpPr txBox="1"/>
          <p:nvPr/>
        </p:nvSpPr>
        <p:spPr>
          <a:xfrm>
            <a:off x="8816582" y="1663724"/>
            <a:ext cx="2397760" cy="461665"/>
          </a:xfrm>
          <a:prstGeom prst="rect">
            <a:avLst/>
          </a:prstGeom>
          <a:noFill/>
        </p:spPr>
        <p:txBody>
          <a:bodyPr wrap="square" rtlCol="0">
            <a:spAutoFit/>
          </a:bodyPr>
          <a:lstStyle/>
          <a:p>
            <a:pPr defTabSz="1219140">
              <a:buClr>
                <a:srgbClr val="000000"/>
              </a:buClr>
            </a:pPr>
            <a:r>
              <a:rPr lang="en-US" sz="2400" kern="0" dirty="0">
                <a:solidFill>
                  <a:srgbClr val="000000"/>
                </a:solidFill>
                <a:latin typeface="Arial"/>
                <a:cs typeface="Arial"/>
                <a:sym typeface="Arial"/>
              </a:rPr>
              <a:t>Broadest</a:t>
            </a:r>
          </a:p>
        </p:txBody>
      </p:sp>
      <p:sp>
        <p:nvSpPr>
          <p:cNvPr id="8" name="Content Placeholder 2">
            <a:extLst>
              <a:ext uri="{FF2B5EF4-FFF2-40B4-BE49-F238E27FC236}">
                <a16:creationId xmlns:a16="http://schemas.microsoft.com/office/drawing/2014/main" id="{73DE48B3-F9B4-7AD9-F1CE-D53FCAA73D4F}"/>
              </a:ext>
              <a:ext uri="{C183D7F6-B498-43B3-948B-1728B52AA6E4}">
                <adec:decorative xmlns:adec="http://schemas.microsoft.com/office/drawing/2017/decorative" val="1"/>
              </a:ext>
            </a:extLst>
          </p:cNvPr>
          <p:cNvSpPr txBox="1">
            <a:spLocks/>
          </p:cNvSpPr>
          <p:nvPr/>
        </p:nvSpPr>
        <p:spPr>
          <a:xfrm>
            <a:off x="3986115" y="2390830"/>
            <a:ext cx="3086538" cy="259293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7D4A1686-B1CC-6133-B0D1-D872E61A9FD9}"/>
              </a:ext>
              <a:ext uri="{C183D7F6-B498-43B3-948B-1728B52AA6E4}">
                <adec:decorative xmlns:adec="http://schemas.microsoft.com/office/drawing/2017/decorative" val="1"/>
              </a:ext>
            </a:extLst>
          </p:cNvPr>
          <p:cNvSpPr txBox="1">
            <a:spLocks/>
          </p:cNvSpPr>
          <p:nvPr/>
        </p:nvSpPr>
        <p:spPr>
          <a:xfrm>
            <a:off x="7164178" y="2353677"/>
            <a:ext cx="2494020" cy="259293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EBD855B-B79B-3097-0747-A3AFBE873FE1}"/>
              </a:ext>
            </a:extLst>
          </p:cNvPr>
          <p:cNvSpPr txBox="1"/>
          <p:nvPr/>
        </p:nvSpPr>
        <p:spPr>
          <a:xfrm>
            <a:off x="302808" y="2368929"/>
            <a:ext cx="2754601" cy="830997"/>
          </a:xfrm>
          <a:prstGeom prst="rect">
            <a:avLst/>
          </a:prstGeom>
          <a:solidFill>
            <a:schemeClr val="accent2">
              <a:lumMod val="75000"/>
            </a:schemeClr>
          </a:solidFill>
          <a:ln>
            <a:solidFill>
              <a:schemeClr val="tx1"/>
            </a:solidFill>
          </a:ln>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Public Health England/BASHH </a:t>
            </a:r>
            <a:r>
              <a:rPr lang="en-US" sz="1600" dirty="0">
                <a:solidFill>
                  <a:schemeClr val="bg1"/>
                </a:solidFill>
                <a:latin typeface="Arial" panose="020B0604020202020204" pitchFamily="34" charset="0"/>
                <a:cs typeface="Arial" panose="020B0604020202020204" pitchFamily="34" charset="0"/>
              </a:rPr>
              <a:t>(2017): Not endorsed; re-evaluating</a:t>
            </a:r>
          </a:p>
        </p:txBody>
      </p:sp>
      <p:sp>
        <p:nvSpPr>
          <p:cNvPr id="19" name="TextBox 18">
            <a:extLst>
              <a:ext uri="{FF2B5EF4-FFF2-40B4-BE49-F238E27FC236}">
                <a16:creationId xmlns:a16="http://schemas.microsoft.com/office/drawing/2014/main" id="{DCC38F65-538B-1949-7A8B-A986D51B4EB2}"/>
              </a:ext>
            </a:extLst>
          </p:cNvPr>
          <p:cNvSpPr txBox="1"/>
          <p:nvPr/>
        </p:nvSpPr>
        <p:spPr>
          <a:xfrm>
            <a:off x="381392" y="3419041"/>
            <a:ext cx="3489655" cy="338554"/>
          </a:xfrm>
          <a:prstGeom prst="rect">
            <a:avLst/>
          </a:prstGeom>
          <a:solidFill>
            <a:srgbClr val="E26714"/>
          </a:solidFill>
          <a:ln>
            <a:solidFill>
              <a:schemeClr val="tx1"/>
            </a:solidFill>
          </a:ln>
        </p:spPr>
        <p:txBody>
          <a:bodyPr wrap="square">
            <a:spAutoFit/>
          </a:bodyPr>
          <a:lstStyle/>
          <a:p>
            <a:pPr algn="ctr"/>
            <a:r>
              <a:rPr lang="en-US" sz="1600" b="1" dirty="0">
                <a:latin typeface="Arial" panose="020B0604020202020204" pitchFamily="34" charset="0"/>
                <a:cs typeface="Arial" panose="020B0604020202020204" pitchFamily="34" charset="0"/>
              </a:rPr>
              <a:t>IAS-USA</a:t>
            </a:r>
            <a:r>
              <a:rPr lang="en-US" sz="1600" dirty="0">
                <a:latin typeface="Arial" panose="020B0604020202020204" pitchFamily="34" charset="0"/>
                <a:cs typeface="Arial" panose="020B0604020202020204" pitchFamily="34" charset="0"/>
              </a:rPr>
              <a:t> (Dec 2022): Case-by case</a:t>
            </a:r>
          </a:p>
        </p:txBody>
      </p:sp>
      <p:sp>
        <p:nvSpPr>
          <p:cNvPr id="22" name="TextBox 21">
            <a:extLst>
              <a:ext uri="{FF2B5EF4-FFF2-40B4-BE49-F238E27FC236}">
                <a16:creationId xmlns:a16="http://schemas.microsoft.com/office/drawing/2014/main" id="{44B72AA4-0063-F038-2DAD-2967216324BC}"/>
              </a:ext>
            </a:extLst>
          </p:cNvPr>
          <p:cNvSpPr txBox="1"/>
          <p:nvPr/>
        </p:nvSpPr>
        <p:spPr>
          <a:xfrm>
            <a:off x="386228" y="4018577"/>
            <a:ext cx="3514840" cy="830997"/>
          </a:xfrm>
          <a:prstGeom prst="rect">
            <a:avLst/>
          </a:prstGeom>
          <a:solidFill>
            <a:srgbClr val="E26714"/>
          </a:solidFill>
          <a:ln>
            <a:solidFill>
              <a:schemeClr val="tx1"/>
            </a:solidFill>
          </a:ln>
        </p:spPr>
        <p:txBody>
          <a:bodyPr wrap="square">
            <a:spAutoFit/>
          </a:bodyPr>
          <a:lstStyle/>
          <a:p>
            <a:pPr algn="ctr"/>
            <a:r>
              <a:rPr lang="en-US" sz="1600" b="1" dirty="0">
                <a:latin typeface="Arial" panose="020B0604020202020204" pitchFamily="34" charset="0"/>
                <a:cs typeface="Arial" panose="020B0604020202020204" pitchFamily="34" charset="0"/>
              </a:rPr>
              <a:t>Seattle King County </a:t>
            </a:r>
            <a:r>
              <a:rPr lang="en-US" sz="1600" dirty="0">
                <a:latin typeface="Arial" panose="020B0604020202020204" pitchFamily="34" charset="0"/>
                <a:cs typeface="Arial" panose="020B0604020202020204" pitchFamily="34" charset="0"/>
              </a:rPr>
              <a:t>(June 2023): </a:t>
            </a:r>
          </a:p>
          <a:p>
            <a:pPr algn="ctr"/>
            <a:r>
              <a:rPr lang="en-US" sz="1600" i="1" dirty="0">
                <a:latin typeface="Arial" panose="020B0604020202020204" pitchFamily="34" charset="0"/>
                <a:cs typeface="Arial" panose="020B0604020202020204" pitchFamily="34" charset="0"/>
              </a:rPr>
              <a:t>Inform</a:t>
            </a:r>
            <a:r>
              <a:rPr lang="en-US" sz="1600" dirty="0">
                <a:latin typeface="Arial" panose="020B0604020202020204" pitchFamily="34" charset="0"/>
                <a:cs typeface="Arial" panose="020B0604020202020204" pitchFamily="34" charset="0"/>
              </a:rPr>
              <a:t> (not recommend); prioritize </a:t>
            </a:r>
            <a:r>
              <a:rPr lang="en-US" sz="1600" dirty="0" err="1">
                <a:latin typeface="Arial" panose="020B0604020202020204" pitchFamily="34" charset="0"/>
                <a:cs typeface="Arial" panose="020B0604020202020204" pitchFamily="34" charset="0"/>
              </a:rPr>
              <a:t>hx</a:t>
            </a:r>
            <a:r>
              <a:rPr lang="en-US" sz="1600" dirty="0">
                <a:latin typeface="Arial" panose="020B0604020202020204" pitchFamily="34" charset="0"/>
                <a:cs typeface="Arial" panose="020B0604020202020204" pitchFamily="34" charset="0"/>
              </a:rPr>
              <a:t> of syphilis or multiple STIs</a:t>
            </a:r>
          </a:p>
        </p:txBody>
      </p:sp>
      <p:sp>
        <p:nvSpPr>
          <p:cNvPr id="21" name="TextBox 20">
            <a:extLst>
              <a:ext uri="{FF2B5EF4-FFF2-40B4-BE49-F238E27FC236}">
                <a16:creationId xmlns:a16="http://schemas.microsoft.com/office/drawing/2014/main" id="{DDE4BF0A-4A1C-ADA0-288E-82E82CF30103}"/>
              </a:ext>
            </a:extLst>
          </p:cNvPr>
          <p:cNvSpPr txBox="1"/>
          <p:nvPr/>
        </p:nvSpPr>
        <p:spPr>
          <a:xfrm>
            <a:off x="657342" y="5077550"/>
            <a:ext cx="3286250" cy="830997"/>
          </a:xfrm>
          <a:prstGeom prst="rect">
            <a:avLst/>
          </a:prstGeom>
          <a:solidFill>
            <a:srgbClr val="E26714"/>
          </a:solidFill>
          <a:ln>
            <a:solidFill>
              <a:schemeClr val="tx1"/>
            </a:solidFill>
          </a:ln>
        </p:spPr>
        <p:txBody>
          <a:bodyPr wrap="square">
            <a:spAutoFit/>
          </a:bodyPr>
          <a:lstStyle/>
          <a:p>
            <a:pPr algn="ctr"/>
            <a:r>
              <a:rPr lang="en-US" sz="1600" b="1" dirty="0">
                <a:latin typeface="Arial" panose="020B0604020202020204" pitchFamily="34" charset="0"/>
                <a:cs typeface="Arial" panose="020B0604020202020204" pitchFamily="34" charset="0"/>
              </a:rPr>
              <a:t>German STI Society </a:t>
            </a:r>
            <a:r>
              <a:rPr lang="en-US" sz="1600" dirty="0">
                <a:latin typeface="Arial" panose="020B0604020202020204" pitchFamily="34" charset="0"/>
                <a:cs typeface="Arial" panose="020B0604020202020204" pitchFamily="34" charset="0"/>
              </a:rPr>
              <a:t>(Aug 2023): </a:t>
            </a:r>
          </a:p>
          <a:p>
            <a:pPr algn="ctr"/>
            <a:r>
              <a:rPr lang="en-US" sz="1600" dirty="0">
                <a:latin typeface="Arial" panose="020B0604020202020204" pitchFamily="34" charset="0"/>
                <a:cs typeface="Arial" panose="020B0604020202020204" pitchFamily="34" charset="0"/>
              </a:rPr>
              <a:t>Case-by-case; Reserved for selected individuals</a:t>
            </a:r>
          </a:p>
        </p:txBody>
      </p:sp>
      <p:sp>
        <p:nvSpPr>
          <p:cNvPr id="13" name="TextBox 12">
            <a:extLst>
              <a:ext uri="{FF2B5EF4-FFF2-40B4-BE49-F238E27FC236}">
                <a16:creationId xmlns:a16="http://schemas.microsoft.com/office/drawing/2014/main" id="{C81EC2A5-3FD8-03C4-01C6-0F63073591A9}"/>
              </a:ext>
            </a:extLst>
          </p:cNvPr>
          <p:cNvSpPr txBox="1"/>
          <p:nvPr/>
        </p:nvSpPr>
        <p:spPr>
          <a:xfrm>
            <a:off x="4179442" y="2363859"/>
            <a:ext cx="2754601" cy="1323439"/>
          </a:xfrm>
          <a:prstGeom prst="rect">
            <a:avLst/>
          </a:prstGeom>
          <a:solidFill>
            <a:schemeClr val="accent2"/>
          </a:solidFill>
          <a:ln>
            <a:solidFill>
              <a:schemeClr val="tx1"/>
            </a:solidFill>
          </a:ln>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ASHM</a:t>
            </a:r>
            <a:r>
              <a:rPr lang="en-US" sz="1600" dirty="0">
                <a:solidFill>
                  <a:schemeClr val="bg1"/>
                </a:solidFill>
                <a:latin typeface="Arial" panose="020B0604020202020204" pitchFamily="34" charset="0"/>
                <a:cs typeface="Arial" panose="020B0604020202020204" pitchFamily="34" charset="0"/>
              </a:rPr>
              <a:t> (Sept 2023): </a:t>
            </a:r>
          </a:p>
          <a:p>
            <a:pPr algn="ctr"/>
            <a:r>
              <a:rPr lang="en-US" sz="1600" dirty="0">
                <a:solidFill>
                  <a:schemeClr val="bg1"/>
                </a:solidFill>
                <a:latin typeface="Arial" panose="020B0604020202020204" pitchFamily="34" charset="0"/>
                <a:cs typeface="Arial" panose="020B0604020202020204" pitchFamily="34" charset="0"/>
              </a:rPr>
              <a:t>Use doxy-PEP </a:t>
            </a:r>
            <a:r>
              <a:rPr lang="en-US" sz="1600" i="1" dirty="0">
                <a:solidFill>
                  <a:schemeClr val="bg1"/>
                </a:solidFill>
                <a:latin typeface="Arial" panose="020B0604020202020204" pitchFamily="34" charset="0"/>
                <a:cs typeface="Arial" panose="020B0604020202020204" pitchFamily="34" charset="0"/>
              </a:rPr>
              <a:t>primarily</a:t>
            </a:r>
            <a:r>
              <a:rPr lang="en-US" sz="1600" dirty="0">
                <a:solidFill>
                  <a:schemeClr val="bg1"/>
                </a:solidFill>
                <a:latin typeface="Arial" panose="020B0604020202020204" pitchFamily="34" charset="0"/>
                <a:cs typeface="Arial" panose="020B0604020202020204" pitchFamily="34" charset="0"/>
              </a:rPr>
              <a:t> for prevention of syphilis in GBMSM; Use for defined period of time</a:t>
            </a:r>
          </a:p>
        </p:txBody>
      </p:sp>
      <p:sp>
        <p:nvSpPr>
          <p:cNvPr id="3" name="TextBox 2">
            <a:extLst>
              <a:ext uri="{FF2B5EF4-FFF2-40B4-BE49-F238E27FC236}">
                <a16:creationId xmlns:a16="http://schemas.microsoft.com/office/drawing/2014/main" id="{B31A52AA-0632-5AE5-9B06-50C56EE9D587}"/>
              </a:ext>
            </a:extLst>
          </p:cNvPr>
          <p:cNvSpPr txBox="1"/>
          <p:nvPr/>
        </p:nvSpPr>
        <p:spPr>
          <a:xfrm>
            <a:off x="4524405" y="3925768"/>
            <a:ext cx="2639773" cy="1569660"/>
          </a:xfrm>
          <a:prstGeom prst="rect">
            <a:avLst/>
          </a:prstGeom>
          <a:solidFill>
            <a:schemeClr val="accent2"/>
          </a:solidFill>
          <a:ln>
            <a:solidFill>
              <a:schemeClr val="tx1"/>
            </a:solidFill>
          </a:ln>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US CDC </a:t>
            </a:r>
            <a:r>
              <a:rPr lang="en-US" sz="1600" i="1" dirty="0">
                <a:solidFill>
                  <a:schemeClr val="bg1"/>
                </a:solidFill>
                <a:latin typeface="Arial" panose="020B0604020202020204" pitchFamily="34" charset="0"/>
                <a:cs typeface="Arial" panose="020B0604020202020204" pitchFamily="34" charset="0"/>
              </a:rPr>
              <a:t>Draft</a:t>
            </a:r>
            <a:r>
              <a:rPr lang="en-US" sz="1600" dirty="0">
                <a:solidFill>
                  <a:schemeClr val="bg1"/>
                </a:solidFill>
                <a:latin typeface="Arial" panose="020B0604020202020204" pitchFamily="34" charset="0"/>
                <a:cs typeface="Arial" panose="020B0604020202020204" pitchFamily="34" charset="0"/>
              </a:rPr>
              <a:t> (Oct 2023): A1 recommendation for MSM and transwomen with at least 1 STI in past year; Insufficient evidence for other groups</a:t>
            </a:r>
          </a:p>
        </p:txBody>
      </p:sp>
      <p:sp>
        <p:nvSpPr>
          <p:cNvPr id="14" name="TextBox 13">
            <a:extLst>
              <a:ext uri="{FF2B5EF4-FFF2-40B4-BE49-F238E27FC236}">
                <a16:creationId xmlns:a16="http://schemas.microsoft.com/office/drawing/2014/main" id="{DE24D212-4773-218A-8EEB-4281A06E861F}"/>
              </a:ext>
            </a:extLst>
          </p:cNvPr>
          <p:cNvSpPr txBox="1"/>
          <p:nvPr/>
        </p:nvSpPr>
        <p:spPr>
          <a:xfrm>
            <a:off x="7581239" y="2363859"/>
            <a:ext cx="3193071" cy="1815882"/>
          </a:xfrm>
          <a:prstGeom prst="rect">
            <a:avLst/>
          </a:prstGeom>
          <a:solidFill>
            <a:srgbClr val="F09456"/>
          </a:solidFill>
          <a:ln>
            <a:solidFill>
              <a:schemeClr val="tx1"/>
            </a:solidFill>
          </a:ln>
        </p:spPr>
        <p:txBody>
          <a:bodyPr wrap="square">
            <a:spAutoFit/>
          </a:bodyPr>
          <a:lstStyle/>
          <a:p>
            <a:pPr algn="ctr"/>
            <a:r>
              <a:rPr lang="en-US" sz="1600" b="1" dirty="0">
                <a:latin typeface="Arial" panose="020B0604020202020204" pitchFamily="34" charset="0"/>
                <a:cs typeface="Arial" panose="020B0604020202020204" pitchFamily="34" charset="0"/>
              </a:rPr>
              <a:t>San Francisco DPH</a:t>
            </a:r>
            <a:r>
              <a:rPr lang="en-US" sz="1600" dirty="0">
                <a:latin typeface="Arial" panose="020B0604020202020204" pitchFamily="34" charset="0"/>
                <a:cs typeface="Arial" panose="020B0604020202020204" pitchFamily="34" charset="0"/>
              </a:rPr>
              <a:t> (Oct 2022): </a:t>
            </a:r>
          </a:p>
          <a:p>
            <a:pPr algn="ctr"/>
            <a:r>
              <a:rPr lang="en-US" sz="1600" dirty="0">
                <a:latin typeface="Arial" panose="020B0604020202020204" pitchFamily="34" charset="0"/>
                <a:cs typeface="Arial" panose="020B0604020202020204" pitchFamily="34" charset="0"/>
              </a:rPr>
              <a:t>Tiered: </a:t>
            </a:r>
            <a:r>
              <a:rPr lang="en-US" sz="1600" i="1" dirty="0">
                <a:latin typeface="Arial" panose="020B0604020202020204" pitchFamily="34" charset="0"/>
                <a:cs typeface="Arial" panose="020B0604020202020204" pitchFamily="34" charset="0"/>
              </a:rPr>
              <a:t>Recommend</a:t>
            </a:r>
            <a:r>
              <a:rPr lang="en-US" sz="1600" dirty="0">
                <a:latin typeface="Arial" panose="020B0604020202020204" pitchFamily="34" charset="0"/>
                <a:cs typeface="Arial" panose="020B0604020202020204" pitchFamily="34" charset="0"/>
              </a:rPr>
              <a:t> to study population; Offer to broader group</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(Trans women, trans men and MSM with multiple cis male partners but without STI diagnosis in prior 12 months)</a:t>
            </a:r>
          </a:p>
        </p:txBody>
      </p:sp>
      <p:sp>
        <p:nvSpPr>
          <p:cNvPr id="15" name="TextBox 14">
            <a:extLst>
              <a:ext uri="{FF2B5EF4-FFF2-40B4-BE49-F238E27FC236}">
                <a16:creationId xmlns:a16="http://schemas.microsoft.com/office/drawing/2014/main" id="{BBEFE272-72E7-FFB0-66D0-A45AE594833E}"/>
              </a:ext>
            </a:extLst>
          </p:cNvPr>
          <p:cNvSpPr txBox="1"/>
          <p:nvPr/>
        </p:nvSpPr>
        <p:spPr>
          <a:xfrm>
            <a:off x="8750198" y="4423991"/>
            <a:ext cx="2909924" cy="1569660"/>
          </a:xfrm>
          <a:prstGeom prst="rect">
            <a:avLst/>
          </a:prstGeom>
          <a:solidFill>
            <a:schemeClr val="accent2">
              <a:lumMod val="60000"/>
              <a:lumOff val="40000"/>
            </a:schemeClr>
          </a:solidFill>
          <a:ln>
            <a:solidFill>
              <a:schemeClr val="tx1"/>
            </a:solidFill>
          </a:ln>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California DPH </a:t>
            </a:r>
            <a:r>
              <a:rPr lang="en-US" sz="1600" dirty="0">
                <a:latin typeface="Arial" panose="020B0604020202020204" pitchFamily="34" charset="0"/>
                <a:cs typeface="Arial" panose="020B0604020202020204" pitchFamily="34" charset="0"/>
              </a:rPr>
              <a:t>(April 2023): Tiered: Offer to all non pregnant individuals at increased risk for bacterial STIs and those requesting doxy-PEP </a:t>
            </a:r>
          </a:p>
        </p:txBody>
      </p:sp>
      <p:sp>
        <p:nvSpPr>
          <p:cNvPr id="10" name="TextBox 9">
            <a:extLst>
              <a:ext uri="{FF2B5EF4-FFF2-40B4-BE49-F238E27FC236}">
                <a16:creationId xmlns:a16="http://schemas.microsoft.com/office/drawing/2014/main" id="{8A0A9707-0FA4-A6B4-0780-4633BE243B37}"/>
              </a:ext>
            </a:extLst>
          </p:cNvPr>
          <p:cNvSpPr txBox="1"/>
          <p:nvPr/>
        </p:nvSpPr>
        <p:spPr>
          <a:xfrm>
            <a:off x="8052898" y="6445838"/>
            <a:ext cx="3210599" cy="415498"/>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Source: Slide courtesy of Stephanie Cohen</a:t>
            </a:r>
          </a:p>
          <a:p>
            <a:endParaRPr lang="en-US" sz="1000" i="1" dirty="0">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873028C1-E70E-1F4C-013C-DF8CF4C4413A}"/>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37</a:t>
            </a:fld>
            <a:endParaRPr lang="en-US" dirty="0"/>
          </a:p>
        </p:txBody>
      </p:sp>
    </p:spTree>
    <p:extLst>
      <p:ext uri="{BB962C8B-B14F-4D97-AF65-F5344CB8AC3E}">
        <p14:creationId xmlns:p14="http://schemas.microsoft.com/office/powerpoint/2010/main" val="298368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1" grpId="0" animBg="1"/>
      <p:bldP spid="13" grpId="0" animBg="1"/>
      <p:bldP spid="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9AE8-935C-0CA2-E732-8AE165E2FC8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455500E-4D76-F4FC-8E72-47E808A81D4E}"/>
              </a:ext>
            </a:extLst>
          </p:cNvPr>
          <p:cNvSpPr>
            <a:spLocks noGrp="1"/>
          </p:cNvSpPr>
          <p:nvPr>
            <p:ph idx="1"/>
          </p:nvPr>
        </p:nvSpPr>
        <p:spPr/>
        <p:txBody>
          <a:bodyPr/>
          <a:lstStyle/>
          <a:p>
            <a:r>
              <a:rPr lang="en-US" dirty="0"/>
              <a:t>Paul Sax</a:t>
            </a:r>
          </a:p>
          <a:p>
            <a:r>
              <a:rPr lang="en-US" dirty="0"/>
              <a:t>Annie Luetkemeyer</a:t>
            </a:r>
          </a:p>
          <a:p>
            <a:r>
              <a:rPr lang="en-US" dirty="0"/>
              <a:t>Susan Buchbinder</a:t>
            </a:r>
          </a:p>
          <a:p>
            <a:r>
              <a:rPr lang="en-US" dirty="0"/>
              <a:t>Stephanie Cohen</a:t>
            </a:r>
          </a:p>
          <a:p>
            <a:r>
              <a:rPr lang="en-US" dirty="0"/>
              <a:t>Madeline Sankaran</a:t>
            </a:r>
          </a:p>
          <a:p>
            <a:r>
              <a:rPr lang="en-US" dirty="0"/>
              <a:t>Jean-Michele Molina</a:t>
            </a:r>
          </a:p>
        </p:txBody>
      </p:sp>
      <p:sp>
        <p:nvSpPr>
          <p:cNvPr id="4" name="Slide Number Placeholder 3">
            <a:extLst>
              <a:ext uri="{FF2B5EF4-FFF2-40B4-BE49-F238E27FC236}">
                <a16:creationId xmlns:a16="http://schemas.microsoft.com/office/drawing/2014/main" id="{409F2CD7-4B29-C5DF-0DC3-9EEE26BCBEC9}"/>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38</a:t>
            </a:fld>
            <a:endParaRPr lang="en-US" dirty="0"/>
          </a:p>
        </p:txBody>
      </p:sp>
    </p:spTree>
    <p:extLst>
      <p:ext uri="{BB962C8B-B14F-4D97-AF65-F5344CB8AC3E}">
        <p14:creationId xmlns:p14="http://schemas.microsoft.com/office/powerpoint/2010/main" val="100386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114112" indent="0">
              <a:buNone/>
            </a:pPr>
            <a:r>
              <a:rPr lang="en-US" dirty="0"/>
              <a:t>At the completion of this presentation, participants will be able to:</a:t>
            </a:r>
          </a:p>
          <a:p>
            <a:pPr marL="114112" indent="0">
              <a:buNone/>
            </a:pPr>
            <a:endParaRPr lang="en-US" dirty="0"/>
          </a:p>
          <a:p>
            <a:r>
              <a:rPr lang="en-US" dirty="0"/>
              <a:t>Describe advances in HIV treatment from CROI 2024.</a:t>
            </a:r>
          </a:p>
          <a:p>
            <a:r>
              <a:rPr lang="en-US" dirty="0"/>
              <a:t>Describe advances in HIV and STI prevention from CROI 2024</a:t>
            </a:r>
          </a:p>
          <a:p>
            <a:pPr marL="571312"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85033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244" y="2943226"/>
            <a:ext cx="3719511" cy="485774"/>
          </a:xfrm>
        </p:spPr>
        <p:txBody>
          <a:bodyPr/>
          <a:lstStyle/>
          <a:p>
            <a:r>
              <a:rPr lang="en-US" sz="4400" dirty="0"/>
              <a:t>HIV Treatment</a:t>
            </a:r>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5</a:t>
            </a:fld>
            <a:endParaRPr lang="en-US" dirty="0"/>
          </a:p>
        </p:txBody>
      </p:sp>
    </p:spTree>
    <p:extLst>
      <p:ext uri="{BB962C8B-B14F-4D97-AF65-F5344CB8AC3E}">
        <p14:creationId xmlns:p14="http://schemas.microsoft.com/office/powerpoint/2010/main" val="36062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492F-E18A-4C33-7459-CDAACB5C7330}"/>
              </a:ext>
            </a:extLst>
          </p:cNvPr>
          <p:cNvSpPr>
            <a:spLocks noGrp="1"/>
          </p:cNvSpPr>
          <p:nvPr>
            <p:ph type="title"/>
          </p:nvPr>
        </p:nvSpPr>
        <p:spPr/>
        <p:txBody>
          <a:bodyPr/>
          <a:lstStyle/>
          <a:p>
            <a:r>
              <a:rPr lang="en-US" dirty="0"/>
              <a:t>Long-acting ART summary</a:t>
            </a:r>
          </a:p>
        </p:txBody>
      </p:sp>
      <p:sp>
        <p:nvSpPr>
          <p:cNvPr id="3" name="Content Placeholder 2">
            <a:extLst>
              <a:ext uri="{FF2B5EF4-FFF2-40B4-BE49-F238E27FC236}">
                <a16:creationId xmlns:a16="http://schemas.microsoft.com/office/drawing/2014/main" id="{0503390D-DB82-DD42-20FC-E6EAD94D4EE6}"/>
              </a:ext>
            </a:extLst>
          </p:cNvPr>
          <p:cNvSpPr>
            <a:spLocks noGrp="1"/>
          </p:cNvSpPr>
          <p:nvPr>
            <p:ph idx="1"/>
          </p:nvPr>
        </p:nvSpPr>
        <p:spPr/>
        <p:txBody>
          <a:bodyPr>
            <a:normAutofit/>
          </a:bodyPr>
          <a:lstStyle/>
          <a:p>
            <a:r>
              <a:rPr lang="en-US" dirty="0"/>
              <a:t>Effectiveness of CAB-RPV in clinical practice is similar to clinical trials</a:t>
            </a:r>
          </a:p>
          <a:p>
            <a:pPr lvl="1"/>
            <a:r>
              <a:rPr lang="en-US" dirty="0"/>
              <a:t>Confirmed virologic failure with resistance 1-2%</a:t>
            </a:r>
          </a:p>
          <a:p>
            <a:pPr lvl="1"/>
            <a:r>
              <a:rPr lang="en-US" dirty="0"/>
              <a:t>Watch for suboptimal injection technique</a:t>
            </a:r>
          </a:p>
          <a:p>
            <a:r>
              <a:rPr lang="en-US" dirty="0"/>
              <a:t>Virologic suppression of CAB-RPV in people with viremia is high</a:t>
            </a:r>
          </a:p>
          <a:p>
            <a:pPr lvl="1"/>
            <a:r>
              <a:rPr lang="en-US" dirty="0"/>
              <a:t>Not FDA approved for this indication</a:t>
            </a:r>
          </a:p>
          <a:p>
            <a:pPr lvl="1"/>
            <a:r>
              <a:rPr lang="en-US" dirty="0"/>
              <a:t>Reserve for those at highest risk of HIV-disease progression</a:t>
            </a:r>
          </a:p>
          <a:p>
            <a:r>
              <a:rPr lang="en-US" dirty="0"/>
              <a:t>Combination cabotegravir and lenacapavir effective in case series</a:t>
            </a:r>
          </a:p>
          <a:p>
            <a:r>
              <a:rPr lang="en-US" dirty="0"/>
              <a:t>Lenacapavir still can achieve virologic suppression even with no fully active agents</a:t>
            </a:r>
          </a:p>
        </p:txBody>
      </p:sp>
      <p:sp>
        <p:nvSpPr>
          <p:cNvPr id="4" name="Slide Number Placeholder 3">
            <a:extLst>
              <a:ext uri="{FF2B5EF4-FFF2-40B4-BE49-F238E27FC236}">
                <a16:creationId xmlns:a16="http://schemas.microsoft.com/office/drawing/2014/main" id="{2B6C9FA2-613D-6F49-4C72-5DF1BB89A924}"/>
              </a:ext>
            </a:extLst>
          </p:cNvPr>
          <p:cNvSpPr>
            <a:spLocks noGrp="1"/>
          </p:cNvSpPr>
          <p:nvPr>
            <p:ph type="sldNum" sz="quarter" idx="12"/>
          </p:nvPr>
        </p:nvSpPr>
        <p:spPr/>
        <p:txBody>
          <a:bodyPr/>
          <a:lstStyle/>
          <a:p>
            <a:fld id="{7AF67794-A618-D344-9741-F5E43EB7E722}" type="slidenum">
              <a:rPr lang="en-US" smtClean="0"/>
              <a:t>6</a:t>
            </a:fld>
            <a:endParaRPr lang="en-US"/>
          </a:p>
        </p:txBody>
      </p:sp>
    </p:spTree>
    <p:extLst>
      <p:ext uri="{BB962C8B-B14F-4D97-AF65-F5344CB8AC3E}">
        <p14:creationId xmlns:p14="http://schemas.microsoft.com/office/powerpoint/2010/main" val="224578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436C-2B67-291B-375C-4EFA6AC17DF7}"/>
              </a:ext>
            </a:extLst>
          </p:cNvPr>
          <p:cNvSpPr>
            <a:spLocks noGrp="1"/>
          </p:cNvSpPr>
          <p:nvPr>
            <p:ph type="title"/>
          </p:nvPr>
        </p:nvSpPr>
        <p:spPr>
          <a:xfrm>
            <a:off x="300878" y="144182"/>
            <a:ext cx="6474287" cy="692710"/>
          </a:xfrm>
        </p:spPr>
        <p:txBody>
          <a:bodyPr>
            <a:normAutofit fontScale="90000"/>
          </a:bodyPr>
          <a:lstStyle/>
          <a:p>
            <a:r>
              <a:rPr lang="en-US" dirty="0"/>
              <a:t>CAB-RPV in CARES Study</a:t>
            </a:r>
          </a:p>
        </p:txBody>
      </p:sp>
      <p:pic>
        <p:nvPicPr>
          <p:cNvPr id="7" name="Picture 6" descr="An image of a study design.&#10;&#10;Phase 3b, Randomized (1:1), Open-Label, Active-Controlled, Multi-Centre, Parallel-Group, Noninferiority Study">
            <a:extLst>
              <a:ext uri="{FF2B5EF4-FFF2-40B4-BE49-F238E27FC236}">
                <a16:creationId xmlns:a16="http://schemas.microsoft.com/office/drawing/2014/main" id="{26018F8E-F93A-CD13-7522-B9C8E058F624}"/>
              </a:ext>
            </a:extLst>
          </p:cNvPr>
          <p:cNvPicPr>
            <a:picLocks noChangeAspect="1"/>
          </p:cNvPicPr>
          <p:nvPr/>
        </p:nvPicPr>
        <p:blipFill rotWithShape="1">
          <a:blip r:embed="rId2"/>
          <a:srcRect b="33474"/>
          <a:stretch/>
        </p:blipFill>
        <p:spPr>
          <a:xfrm>
            <a:off x="0" y="952094"/>
            <a:ext cx="6474287" cy="2400706"/>
          </a:xfrm>
          <a:prstGeom prst="rect">
            <a:avLst/>
          </a:prstGeom>
        </p:spPr>
      </p:pic>
      <p:pic>
        <p:nvPicPr>
          <p:cNvPr id="5" name="Picture 4" descr="A chart that shows virologic outcomes at week 48.">
            <a:extLst>
              <a:ext uri="{FF2B5EF4-FFF2-40B4-BE49-F238E27FC236}">
                <a16:creationId xmlns:a16="http://schemas.microsoft.com/office/drawing/2014/main" id="{716ECEDF-082E-7BA0-5ED1-A7D18C0C6436}"/>
              </a:ext>
            </a:extLst>
          </p:cNvPr>
          <p:cNvPicPr>
            <a:picLocks noChangeAspect="1"/>
          </p:cNvPicPr>
          <p:nvPr/>
        </p:nvPicPr>
        <p:blipFill>
          <a:blip r:embed="rId3"/>
          <a:stretch>
            <a:fillRect/>
          </a:stretch>
        </p:blipFill>
        <p:spPr>
          <a:xfrm>
            <a:off x="6448213" y="2611287"/>
            <a:ext cx="5743787" cy="3218419"/>
          </a:xfrm>
          <a:prstGeom prst="rect">
            <a:avLst/>
          </a:prstGeom>
        </p:spPr>
      </p:pic>
      <p:sp>
        <p:nvSpPr>
          <p:cNvPr id="4" name="TextBox 3">
            <a:extLst>
              <a:ext uri="{FF2B5EF4-FFF2-40B4-BE49-F238E27FC236}">
                <a16:creationId xmlns:a16="http://schemas.microsoft.com/office/drawing/2014/main" id="{222F18A0-780C-3B04-9745-F514C7F793A2}"/>
              </a:ext>
            </a:extLst>
          </p:cNvPr>
          <p:cNvSpPr txBox="1"/>
          <p:nvPr/>
        </p:nvSpPr>
        <p:spPr>
          <a:xfrm>
            <a:off x="7085239" y="6384889"/>
            <a:ext cx="3963566" cy="244682"/>
          </a:xfrm>
          <a:prstGeom prst="rect">
            <a:avLst/>
          </a:prstGeom>
          <a:noFill/>
        </p:spPr>
        <p:txBody>
          <a:bodyPr wrap="square">
            <a:spAutoFit/>
          </a:bodyPr>
          <a:lstStyle/>
          <a:p>
            <a:pPr algn="r">
              <a:lnSpc>
                <a:spcPct val="90000"/>
              </a:lnSpc>
              <a:defRPr/>
            </a:pPr>
            <a:r>
              <a:rPr lang="en-US" sz="1100" kern="0" dirty="0">
                <a:solidFill>
                  <a:schemeClr val="bg1"/>
                </a:solidFill>
                <a:cs typeface="Arial" pitchFamily="34" charset="0"/>
              </a:rPr>
              <a:t>Source: </a:t>
            </a:r>
            <a:r>
              <a:rPr lang="en-US" sz="1100" kern="0" dirty="0" err="1">
                <a:solidFill>
                  <a:schemeClr val="bg1"/>
                </a:solidFill>
                <a:cs typeface="Arial" pitchFamily="34" charset="0"/>
              </a:rPr>
              <a:t>Kityo</a:t>
            </a:r>
            <a:r>
              <a:rPr lang="en-US" sz="1100" kern="0" dirty="0">
                <a:solidFill>
                  <a:schemeClr val="bg1"/>
                </a:solidFill>
                <a:cs typeface="Arial" pitchFamily="34" charset="0"/>
              </a:rPr>
              <a:t> et al. CROI 2024</a:t>
            </a:r>
          </a:p>
        </p:txBody>
      </p:sp>
      <p:sp>
        <p:nvSpPr>
          <p:cNvPr id="3" name="Slide Number Placeholder 3">
            <a:extLst>
              <a:ext uri="{FF2B5EF4-FFF2-40B4-BE49-F238E27FC236}">
                <a16:creationId xmlns:a16="http://schemas.microsoft.com/office/drawing/2014/main" id="{A024D7FC-7CCA-7B3E-A4EC-22E9EB05ECC3}"/>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7</a:t>
            </a:fld>
            <a:endParaRPr lang="en-US"/>
          </a:p>
        </p:txBody>
      </p:sp>
    </p:spTree>
    <p:extLst>
      <p:ext uri="{BB962C8B-B14F-4D97-AF65-F5344CB8AC3E}">
        <p14:creationId xmlns:p14="http://schemas.microsoft.com/office/powerpoint/2010/main" val="9768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6D0FB4-97DB-B927-E802-F1FF4D646713}"/>
              </a:ext>
            </a:extLst>
          </p:cNvPr>
          <p:cNvSpPr>
            <a:spLocks noGrp="1"/>
          </p:cNvSpPr>
          <p:nvPr>
            <p:ph type="title"/>
          </p:nvPr>
        </p:nvSpPr>
        <p:spPr/>
        <p:txBody>
          <a:bodyPr/>
          <a:lstStyle/>
          <a:p>
            <a:r>
              <a:rPr lang="en-US" dirty="0"/>
              <a:t>Effectiveness of CAB-RPV in clinical practice</a:t>
            </a:r>
          </a:p>
        </p:txBody>
      </p:sp>
      <p:sp>
        <p:nvSpPr>
          <p:cNvPr id="4" name="Content Placeholder 3">
            <a:extLst>
              <a:ext uri="{FF2B5EF4-FFF2-40B4-BE49-F238E27FC236}">
                <a16:creationId xmlns:a16="http://schemas.microsoft.com/office/drawing/2014/main" id="{2B5B50D7-2F9E-7267-87E6-BC51263BB51A}"/>
              </a:ext>
            </a:extLst>
          </p:cNvPr>
          <p:cNvSpPr>
            <a:spLocks noGrp="1"/>
          </p:cNvSpPr>
          <p:nvPr>
            <p:ph idx="1"/>
          </p:nvPr>
        </p:nvSpPr>
        <p:spPr/>
        <p:txBody>
          <a:bodyPr/>
          <a:lstStyle/>
          <a:p>
            <a:pPr marL="0" indent="0">
              <a:buNone/>
            </a:pPr>
            <a:r>
              <a:rPr lang="en-US" dirty="0"/>
              <a:t>Confirmed virologic failure:</a:t>
            </a:r>
          </a:p>
          <a:p>
            <a:r>
              <a:rPr lang="en-US" dirty="0"/>
              <a:t>OPERA Cohort: 2% (25/1,293), no different from oral ART (Table)</a:t>
            </a:r>
          </a:p>
          <a:p>
            <a:r>
              <a:rPr lang="en-US" dirty="0"/>
              <a:t>TRIO Cohort:  0.9% (2/278)</a:t>
            </a:r>
          </a:p>
          <a:p>
            <a:r>
              <a:rPr lang="en-US" dirty="0"/>
              <a:t>Single site:  4% (3/75) -- 2 related to “nonstandard injection practices – all 3 now on boosted PI regimens</a:t>
            </a:r>
          </a:p>
        </p:txBody>
      </p:sp>
      <p:pic>
        <p:nvPicPr>
          <p:cNvPr id="5" name="Picture 4" descr="A data table of Virologic outcomes among those with follow-up VL">
            <a:extLst>
              <a:ext uri="{FF2B5EF4-FFF2-40B4-BE49-F238E27FC236}">
                <a16:creationId xmlns:a16="http://schemas.microsoft.com/office/drawing/2014/main" id="{9D4219D9-0DC0-C206-6C90-95B5CA0B3BAD}"/>
              </a:ext>
            </a:extLst>
          </p:cNvPr>
          <p:cNvPicPr>
            <a:picLocks noChangeAspect="1"/>
          </p:cNvPicPr>
          <p:nvPr/>
        </p:nvPicPr>
        <p:blipFill rotWithShape="1">
          <a:blip r:embed="rId2"/>
          <a:srcRect b="3871"/>
          <a:stretch/>
        </p:blipFill>
        <p:spPr>
          <a:xfrm>
            <a:off x="5433207" y="3513175"/>
            <a:ext cx="5468710" cy="1802181"/>
          </a:xfrm>
          <a:prstGeom prst="rect">
            <a:avLst/>
          </a:prstGeom>
        </p:spPr>
      </p:pic>
      <p:sp>
        <p:nvSpPr>
          <p:cNvPr id="8" name="TextBox 7">
            <a:extLst>
              <a:ext uri="{FF2B5EF4-FFF2-40B4-BE49-F238E27FC236}">
                <a16:creationId xmlns:a16="http://schemas.microsoft.com/office/drawing/2014/main" id="{8910FAEA-AA0A-0822-0559-5BD740FCC11E}"/>
              </a:ext>
            </a:extLst>
          </p:cNvPr>
          <p:cNvSpPr txBox="1"/>
          <p:nvPr/>
        </p:nvSpPr>
        <p:spPr>
          <a:xfrm>
            <a:off x="4095750" y="6461020"/>
            <a:ext cx="7157746" cy="244682"/>
          </a:xfrm>
          <a:prstGeom prst="rect">
            <a:avLst/>
          </a:prstGeom>
          <a:noFill/>
        </p:spPr>
        <p:txBody>
          <a:bodyPr wrap="square">
            <a:spAutoFit/>
          </a:bodyPr>
          <a:lstStyle/>
          <a:p>
            <a:pPr algn="r">
              <a:lnSpc>
                <a:spcPct val="90000"/>
              </a:lnSpc>
              <a:defRPr/>
            </a:pPr>
            <a:r>
              <a:rPr lang="en-US" sz="1100" kern="0" dirty="0">
                <a:solidFill>
                  <a:schemeClr val="bg1"/>
                </a:solidFill>
                <a:cs typeface="Arial" pitchFamily="34" charset="0"/>
              </a:rPr>
              <a:t>Source: Hsu R, et al. CROI 2024, #623. </a:t>
            </a:r>
            <a:r>
              <a:rPr lang="en-US" sz="1100" kern="0" dirty="0" err="1">
                <a:solidFill>
                  <a:schemeClr val="bg1"/>
                </a:solidFill>
                <a:cs typeface="Arial" pitchFamily="34" charset="0"/>
              </a:rPr>
              <a:t>Eron</a:t>
            </a:r>
            <a:r>
              <a:rPr lang="en-US" sz="1100" kern="0" dirty="0">
                <a:solidFill>
                  <a:schemeClr val="bg1"/>
                </a:solidFill>
                <a:cs typeface="Arial" pitchFamily="34" charset="0"/>
              </a:rPr>
              <a:t> J, et al. CROI 2024, #625. </a:t>
            </a:r>
            <a:r>
              <a:rPr lang="en-US" sz="1100" kern="0" dirty="0" err="1">
                <a:solidFill>
                  <a:schemeClr val="bg1"/>
                </a:solidFill>
                <a:cs typeface="Arial" pitchFamily="34" charset="0"/>
              </a:rPr>
              <a:t>Shankaran</a:t>
            </a:r>
            <a:r>
              <a:rPr lang="en-US" sz="1100" kern="0" dirty="0">
                <a:solidFill>
                  <a:schemeClr val="bg1"/>
                </a:solidFill>
                <a:cs typeface="Arial" pitchFamily="34" charset="0"/>
              </a:rPr>
              <a:t> S, et al. CROI 2024, #686.</a:t>
            </a:r>
          </a:p>
        </p:txBody>
      </p:sp>
      <p:sp>
        <p:nvSpPr>
          <p:cNvPr id="2" name="Slide Number Placeholder 3">
            <a:extLst>
              <a:ext uri="{FF2B5EF4-FFF2-40B4-BE49-F238E27FC236}">
                <a16:creationId xmlns:a16="http://schemas.microsoft.com/office/drawing/2014/main" id="{472C81DA-801D-3F39-3942-B548ADDFCA74}"/>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8</a:t>
            </a:fld>
            <a:endParaRPr lang="en-US"/>
          </a:p>
        </p:txBody>
      </p:sp>
    </p:spTree>
    <p:extLst>
      <p:ext uri="{BB962C8B-B14F-4D97-AF65-F5344CB8AC3E}">
        <p14:creationId xmlns:p14="http://schemas.microsoft.com/office/powerpoint/2010/main" val="132549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822CB0-A862-DE8D-7DF8-0758724932A4}"/>
              </a:ext>
            </a:extLst>
          </p:cNvPr>
          <p:cNvSpPr>
            <a:spLocks noGrp="1"/>
          </p:cNvSpPr>
          <p:nvPr>
            <p:ph type="title"/>
          </p:nvPr>
        </p:nvSpPr>
        <p:spPr/>
        <p:txBody>
          <a:bodyPr/>
          <a:lstStyle/>
          <a:p>
            <a:pPr marL="0" indent="0"/>
            <a:r>
              <a:rPr lang="en-US" sz="3600" dirty="0"/>
              <a:t>CAB-RPV in people with viremia due to poor medication adherence</a:t>
            </a:r>
          </a:p>
        </p:txBody>
      </p:sp>
      <p:sp>
        <p:nvSpPr>
          <p:cNvPr id="3" name="Content Placeholder 2">
            <a:extLst>
              <a:ext uri="{FF2B5EF4-FFF2-40B4-BE49-F238E27FC236}">
                <a16:creationId xmlns:a16="http://schemas.microsoft.com/office/drawing/2014/main" id="{8D8BF4AF-1278-CACE-7E92-F650D5DF8717}"/>
              </a:ext>
            </a:extLst>
          </p:cNvPr>
          <p:cNvSpPr>
            <a:spLocks noGrp="1"/>
          </p:cNvSpPr>
          <p:nvPr>
            <p:ph idx="1"/>
          </p:nvPr>
        </p:nvSpPr>
        <p:spPr>
          <a:xfrm>
            <a:off x="685800" y="1465945"/>
            <a:ext cx="5983514" cy="4345213"/>
          </a:xfrm>
        </p:spPr>
        <p:txBody>
          <a:bodyPr>
            <a:normAutofit/>
          </a:bodyPr>
          <a:lstStyle/>
          <a:p>
            <a:r>
              <a:rPr lang="en-US" dirty="0"/>
              <a:t>59 patients with viremia – 29 with CD4 &lt; 200, 19 with HIV RNA &gt; 100K</a:t>
            </a:r>
          </a:p>
          <a:p>
            <a:r>
              <a:rPr lang="en-US" dirty="0"/>
              <a:t>Week 48 results:  81% (48/59) remained on CAB-RPV and virally suppressed; 7 others suppressed on alternative regimens</a:t>
            </a:r>
          </a:p>
          <a:p>
            <a:r>
              <a:rPr lang="en-US" dirty="0"/>
              <a:t>6/59 with “adverse virologic outcomes”, all with CD4 &lt; 200 – 3 of them now suppressed on alternative regimens</a:t>
            </a:r>
          </a:p>
          <a:p>
            <a:endParaRPr lang="en-US" dirty="0"/>
          </a:p>
          <a:p>
            <a:endParaRPr lang="en-US" dirty="0"/>
          </a:p>
        </p:txBody>
      </p:sp>
      <p:pic>
        <p:nvPicPr>
          <p:cNvPr id="7" name="Picture 6" descr="Figure 1. HIV Viral Suppression at 48 weeks following initiation of LA-CAB/RPV with baseline HIV RNA ≥50 copies/mL (n=59)">
            <a:extLst>
              <a:ext uri="{FF2B5EF4-FFF2-40B4-BE49-F238E27FC236}">
                <a16:creationId xmlns:a16="http://schemas.microsoft.com/office/drawing/2014/main" id="{950A2D35-2912-2113-5FFD-2D8095CCCA9D}"/>
              </a:ext>
            </a:extLst>
          </p:cNvPr>
          <p:cNvPicPr>
            <a:picLocks noChangeAspect="1"/>
          </p:cNvPicPr>
          <p:nvPr/>
        </p:nvPicPr>
        <p:blipFill>
          <a:blip r:embed="rId2"/>
          <a:stretch>
            <a:fillRect/>
          </a:stretch>
        </p:blipFill>
        <p:spPr>
          <a:xfrm>
            <a:off x="6923314" y="1404258"/>
            <a:ext cx="4821935" cy="3933372"/>
          </a:xfrm>
          <a:prstGeom prst="rect">
            <a:avLst/>
          </a:prstGeom>
        </p:spPr>
      </p:pic>
      <p:sp>
        <p:nvSpPr>
          <p:cNvPr id="8" name="TextBox 7">
            <a:extLst>
              <a:ext uri="{FF2B5EF4-FFF2-40B4-BE49-F238E27FC236}">
                <a16:creationId xmlns:a16="http://schemas.microsoft.com/office/drawing/2014/main" id="{F72F418D-09C1-B147-8031-77B59D0ADB1B}"/>
              </a:ext>
            </a:extLst>
          </p:cNvPr>
          <p:cNvSpPr txBox="1"/>
          <p:nvPr/>
        </p:nvSpPr>
        <p:spPr>
          <a:xfrm>
            <a:off x="7085239" y="6384889"/>
            <a:ext cx="3963566" cy="244682"/>
          </a:xfrm>
          <a:prstGeom prst="rect">
            <a:avLst/>
          </a:prstGeom>
          <a:noFill/>
        </p:spPr>
        <p:txBody>
          <a:bodyPr wrap="square">
            <a:spAutoFit/>
          </a:bodyPr>
          <a:lstStyle/>
          <a:p>
            <a:pPr algn="r">
              <a:lnSpc>
                <a:spcPct val="90000"/>
              </a:lnSpc>
              <a:defRPr/>
            </a:pPr>
            <a:r>
              <a:rPr lang="en-US" sz="1100" kern="0" dirty="0">
                <a:solidFill>
                  <a:schemeClr val="bg1"/>
                </a:solidFill>
                <a:cs typeface="Arial" pitchFamily="34" charset="0"/>
              </a:rPr>
              <a:t>Source: Hickey MD, et al. CROI 2024, #628,</a:t>
            </a:r>
          </a:p>
        </p:txBody>
      </p:sp>
      <p:sp>
        <p:nvSpPr>
          <p:cNvPr id="2" name="Slide Number Placeholder 3">
            <a:extLst>
              <a:ext uri="{FF2B5EF4-FFF2-40B4-BE49-F238E27FC236}">
                <a16:creationId xmlns:a16="http://schemas.microsoft.com/office/drawing/2014/main" id="{F98F6963-68CD-C9A8-55F6-0DB2FD07A5DA}"/>
              </a:ext>
            </a:extLst>
          </p:cNvPr>
          <p:cNvSpPr>
            <a:spLocks noGrp="1"/>
          </p:cNvSpPr>
          <p:nvPr>
            <p:ph type="sldNum" sz="quarter" idx="12"/>
          </p:nvPr>
        </p:nvSpPr>
        <p:spPr>
          <a:xfrm>
            <a:off x="11375717" y="6305882"/>
            <a:ext cx="731520" cy="396240"/>
          </a:xfrm>
        </p:spPr>
        <p:txBody>
          <a:bodyPr/>
          <a:lstStyle/>
          <a:p>
            <a:fld id="{7AF67794-A618-D344-9741-F5E43EB7E722}" type="slidenum">
              <a:rPr lang="en-US" smtClean="0"/>
              <a:t>9</a:t>
            </a:fld>
            <a:endParaRPr lang="en-US" dirty="0"/>
          </a:p>
        </p:txBody>
      </p:sp>
    </p:spTree>
    <p:extLst>
      <p:ext uri="{BB962C8B-B14F-4D97-AF65-F5344CB8AC3E}">
        <p14:creationId xmlns:p14="http://schemas.microsoft.com/office/powerpoint/2010/main" val="1892805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4x3.potx</Template>
  <TotalTime>3470</TotalTime>
  <Words>3269</Words>
  <Application>Microsoft Macintosh PowerPoint</Application>
  <PresentationFormat>Widescreen</PresentationFormat>
  <Paragraphs>359</Paragraphs>
  <Slides>38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 Unicode MS</vt:lpstr>
      <vt:lpstr>Arial</vt:lpstr>
      <vt:lpstr>Calibri</vt:lpstr>
      <vt:lpstr>Guardian TextSans Web</vt:lpstr>
      <vt:lpstr>ITC Avant Garde Std Bk</vt:lpstr>
      <vt:lpstr>Times New Roman</vt:lpstr>
      <vt:lpstr>Wingdings</vt:lpstr>
      <vt:lpstr>AETC Program master slide template 4x3</vt:lpstr>
      <vt:lpstr>CROI 2024 Update</vt:lpstr>
      <vt:lpstr>Disclaimer</vt:lpstr>
      <vt:lpstr>Disclosures</vt:lpstr>
      <vt:lpstr>Learning Objectives</vt:lpstr>
      <vt:lpstr>HIV Treatment</vt:lpstr>
      <vt:lpstr>Long-acting ART summary</vt:lpstr>
      <vt:lpstr>CAB-RPV in CARES Study</vt:lpstr>
      <vt:lpstr>Effectiveness of CAB-RPV in clinical practice</vt:lpstr>
      <vt:lpstr>CAB-RPV in people with viremia due to poor medication adherence</vt:lpstr>
      <vt:lpstr>Weekly islatravir + lenacapavir – Phase 2</vt:lpstr>
      <vt:lpstr>Variable detection of resistance mutations by “archive” resistance testing</vt:lpstr>
      <vt:lpstr>BIC plus LEN vs continued complex regimen</vt:lpstr>
      <vt:lpstr>BIC + LEN:  Baseline regimens and virologic results</vt:lpstr>
      <vt:lpstr>HIV Epidemiology &amp; Prevention</vt:lpstr>
      <vt:lpstr>Lifetime risk of HIV infection among MSM</vt:lpstr>
      <vt:lpstr>PrEP Coverage and HIV Diagnoses</vt:lpstr>
      <vt:lpstr>Low PrEP Awareness and Use Among PWID</vt:lpstr>
      <vt:lpstr>CAB Ultra Long Acting (CAB-ULA)</vt:lpstr>
      <vt:lpstr>PrEP Choice Dynamic HIV Prevention</vt:lpstr>
      <vt:lpstr>HIV Ab/Ag &amp; Viral Load Testing among PrEP Users</vt:lpstr>
      <vt:lpstr>BIC/FTC/TAF for non-occupational PEP</vt:lpstr>
      <vt:lpstr>PEP to PrEP Transition @ Dean Street Clinic</vt:lpstr>
      <vt:lpstr>Doxycycline Post-Exposure Prophylaxis</vt:lpstr>
      <vt:lpstr>Sustained reduction in STIs during OLE</vt:lpstr>
      <vt:lpstr>Sexual behavior during OLE</vt:lpstr>
      <vt:lpstr>Impact of DoxyPEP on Gut Microbiome</vt:lpstr>
      <vt:lpstr>ANRS DOXYVAC Study Design</vt:lpstr>
      <vt:lpstr>Doxycycline PEP Time to First CT and Syphilis Infection</vt:lpstr>
      <vt:lpstr>Doxycycline PEP  Time to First GC</vt:lpstr>
      <vt:lpstr>4C MenB Vaccine Time to First GC infection</vt:lpstr>
      <vt:lpstr>STI Incidence among DoxyPEP Users (Pre-Post Analysis)</vt:lpstr>
      <vt:lpstr>Interrupted Time Series: STI Incidence Pre- Post-DoxyPEP</vt:lpstr>
      <vt:lpstr>Chlamydia Results: Monthly SF cases among MSM and TGW</vt:lpstr>
      <vt:lpstr>Early Syphilis Results: Monthly SF cases among MSM and TGW</vt:lpstr>
      <vt:lpstr>Gonorrhea Results: Monthly SF cases among MSM and TGW</vt:lpstr>
      <vt:lpstr>Analysis of Doxycycline in hair levels among cisgender women in Kenya</vt:lpstr>
      <vt:lpstr>Who Should be Offered doxy-PEP? Current guidelines do not agree</vt:lpstr>
      <vt:lpstr>Thank You</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Abascal, Brian</cp:lastModifiedBy>
  <cp:revision>38</cp:revision>
  <dcterms:created xsi:type="dcterms:W3CDTF">2016-05-10T21:03:54Z</dcterms:created>
  <dcterms:modified xsi:type="dcterms:W3CDTF">2024-04-09T00:01:36Z</dcterms:modified>
</cp:coreProperties>
</file>