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43"/>
  </p:notesMasterIdLst>
  <p:handoutMasterIdLst>
    <p:handoutMasterId r:id="rId44"/>
  </p:handoutMasterIdLst>
  <p:sldIdLst>
    <p:sldId id="542" r:id="rId5"/>
    <p:sldId id="393" r:id="rId6"/>
    <p:sldId id="557" r:id="rId7"/>
    <p:sldId id="549" r:id="rId8"/>
    <p:sldId id="547" r:id="rId9"/>
    <p:sldId id="590" r:id="rId10"/>
    <p:sldId id="559" r:id="rId11"/>
    <p:sldId id="560" r:id="rId12"/>
    <p:sldId id="561" r:id="rId13"/>
    <p:sldId id="562" r:id="rId14"/>
    <p:sldId id="563" r:id="rId15"/>
    <p:sldId id="564" r:id="rId16"/>
    <p:sldId id="565" r:id="rId17"/>
    <p:sldId id="566" r:id="rId18"/>
    <p:sldId id="567" r:id="rId19"/>
    <p:sldId id="584" r:id="rId20"/>
    <p:sldId id="568" r:id="rId21"/>
    <p:sldId id="569" r:id="rId22"/>
    <p:sldId id="570" r:id="rId23"/>
    <p:sldId id="571" r:id="rId24"/>
    <p:sldId id="572" r:id="rId25"/>
    <p:sldId id="573" r:id="rId26"/>
    <p:sldId id="574" r:id="rId27"/>
    <p:sldId id="575" r:id="rId28"/>
    <p:sldId id="576" r:id="rId29"/>
    <p:sldId id="585" r:id="rId30"/>
    <p:sldId id="577" r:id="rId31"/>
    <p:sldId id="578" r:id="rId32"/>
    <p:sldId id="579" r:id="rId33"/>
    <p:sldId id="588" r:id="rId34"/>
    <p:sldId id="589" r:id="rId35"/>
    <p:sldId id="586" r:id="rId36"/>
    <p:sldId id="581" r:id="rId37"/>
    <p:sldId id="582" r:id="rId38"/>
    <p:sldId id="583" r:id="rId39"/>
    <p:sldId id="553" r:id="rId40"/>
    <p:sldId id="299" r:id="rId41"/>
    <p:sldId id="550" r:id="rId42"/>
  </p:sldIdLst>
  <p:sldSz cx="9144000" cy="5143500" type="screen16x9"/>
  <p:notesSz cx="7023100" cy="93091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542"/>
            <p14:sldId id="393"/>
            <p14:sldId id="557"/>
            <p14:sldId id="549"/>
            <p14:sldId id="547"/>
            <p14:sldId id="590"/>
            <p14:sldId id="559"/>
            <p14:sldId id="560"/>
            <p14:sldId id="561"/>
            <p14:sldId id="562"/>
            <p14:sldId id="563"/>
            <p14:sldId id="564"/>
            <p14:sldId id="565"/>
            <p14:sldId id="566"/>
            <p14:sldId id="567"/>
            <p14:sldId id="584"/>
            <p14:sldId id="568"/>
            <p14:sldId id="569"/>
            <p14:sldId id="570"/>
            <p14:sldId id="571"/>
            <p14:sldId id="572"/>
            <p14:sldId id="573"/>
            <p14:sldId id="574"/>
            <p14:sldId id="575"/>
            <p14:sldId id="576"/>
            <p14:sldId id="585"/>
            <p14:sldId id="577"/>
            <p14:sldId id="578"/>
            <p14:sldId id="579"/>
            <p14:sldId id="588"/>
            <p14:sldId id="589"/>
            <p14:sldId id="586"/>
            <p14:sldId id="581"/>
            <p14:sldId id="582"/>
            <p14:sldId id="583"/>
            <p14:sldId id="553"/>
            <p14:sldId id="299"/>
            <p14:sldId id="55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4F5100-F54D-861A-6831-0DBCD4829E40}" name="Tracy Jungwirth" initials="TJ" userId="OZvAFcjQagjkfhDOL6Q9YPFofpUBFCEJmUpVenuuZ+M=" providerId="None"/>
  <p188:author id="{05513321-2468-75CF-F0BB-A89CC999431D}" name="Michelle J Iandiorio" initials="MJI" userId="S::MIandiorio@health.unm.edu::a88d1e84-8054-4dfd-a2f3-64e12be5a899" providerId="AD"/>
  <p188:author id="{102C5FA4-8CE5-1F6D-071C-54D0785B2EBE}" name="Tracy Jungwirth" initials="TJ" userId="Tracy Jungwirth" providerId="None"/>
  <p188:author id="{0E2BB6AE-DFD5-BA38-96A0-839281F44C71}" name="Michelle Iandiorio" initials="MI" userId="gW2cI/ax/hXNF0x6AUCfZLYduZsUi8MQzuM00F5+dSo=" providerId="None"/>
  <p188:author id="{15A31BB9-A651-7186-479C-A9069289293C}" name="Mary E Farias" initials="MEF" userId="S::MeFarias@health.unm.edu::25361758-243d-463c-bb04-2d341f22c0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y, Dana N." initials="GN" lastIdx="2" clrIdx="1"/>
  <p:cmAuthor id="2" name="Jennifer Lim" initials="JL" lastIdx="12" clrIdx="2">
    <p:extLst>
      <p:ext uri="{19B8F6BF-5375-455C-9EA6-DF929625EA0E}">
        <p15:presenceInfo xmlns:p15="http://schemas.microsoft.com/office/powerpoint/2012/main" userId="S-1-5-21-3639515735-3000443172-754303046-315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0CF"/>
    <a:srgbClr val="CBCDE1"/>
    <a:srgbClr val="007C89"/>
    <a:srgbClr val="CBD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3810" autoAdjust="0"/>
  </p:normalViewPr>
  <p:slideViewPr>
    <p:cSldViewPr snapToGrid="0">
      <p:cViewPr varScale="1">
        <p:scale>
          <a:sx n="74" d="100"/>
          <a:sy n="74" d="100"/>
        </p:scale>
        <p:origin x="1060" y="3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3EF21F7-98FD-41A7-A4CE-714FDED71D4E}" type="datetimeFigureOut">
              <a:rPr lang="en-US" smtClean="0"/>
              <a:t>4/18/2024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5959707-24D2-46CE-984F-5B71E66ECA7D}" type="slidenum">
              <a:rPr lang="en-US" smtClean="0"/>
              <a:t>‹#›</a:t>
            </a:fld>
            <a:endParaRPr lang="en-US"/>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16BC46E-AFF4-4598-8970-9842EB7E8193}" type="datetimeFigureOut">
              <a:rPr lang="en-US" smtClean="0"/>
              <a:t>4/18/2024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264BA1E-6AC7-4534-AA62-D6AA5C834DC4}" type="slidenum">
              <a:rPr lang="en-US" smtClean="0"/>
              <a:t>‹#›</a:t>
            </a:fld>
            <a:endParaRPr lang="en-US"/>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Version date_02/2024</a:t>
            </a:r>
          </a:p>
          <a:p>
            <a:r>
              <a:rPr lang="en-US" dirty="0"/>
              <a:t>Target audience:  clinical members of the healthcare team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331D5-CC8E-5542-9972-4FCE376784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662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b7ecd30fbb_2_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2" name="Google Shape;402;g2b7ecd30fbb_2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2347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b7ecd30fbb_2_1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8" name="Google Shape;408;g2b7ecd30fbb_2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180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b7ecd30fbb_2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t>STI = Sexually Transmitted Infection</a:t>
            </a:r>
          </a:p>
          <a:p>
            <a:pPr marL="0" lvl="0" indent="0" algn="l" rtl="0">
              <a:spcBef>
                <a:spcPts val="0"/>
              </a:spcBef>
              <a:spcAft>
                <a:spcPts val="0"/>
              </a:spcAft>
              <a:buClr>
                <a:schemeClr val="dk1"/>
              </a:buClr>
              <a:buSzPts val="1200"/>
              <a:buFont typeface="Calibri"/>
              <a:buNone/>
            </a:pPr>
            <a:endParaRPr dirty="0"/>
          </a:p>
        </p:txBody>
      </p:sp>
      <p:sp>
        <p:nvSpPr>
          <p:cNvPr id="414" name="Google Shape;414;g2b7ecd30fbb_2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8729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7ecd30fbb_2_1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0" name="Google Shape;420;g2b7ecd30fbb_2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214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b7ecd30fbb_2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6" name="Google Shape;426;g2b7ecd30fbb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5960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a:extLst>
            <a:ext uri="{FF2B5EF4-FFF2-40B4-BE49-F238E27FC236}">
              <a16:creationId xmlns:a16="http://schemas.microsoft.com/office/drawing/2014/main" id="{F4CC98B9-06BB-DD8C-F3C8-ADACB90246B5}"/>
            </a:ext>
          </a:extLst>
        </p:cNvPr>
        <p:cNvGrpSpPr/>
        <p:nvPr/>
      </p:nvGrpSpPr>
      <p:grpSpPr>
        <a:xfrm>
          <a:off x="0" y="0"/>
          <a:ext cx="0" cy="0"/>
          <a:chOff x="0" y="0"/>
          <a:chExt cx="0" cy="0"/>
        </a:xfrm>
      </p:grpSpPr>
      <p:sp>
        <p:nvSpPr>
          <p:cNvPr id="431" name="Google Shape;431;g2b7ecd30fbb_2_163:notes">
            <a:extLst>
              <a:ext uri="{FF2B5EF4-FFF2-40B4-BE49-F238E27FC236}">
                <a16:creationId xmlns:a16="http://schemas.microsoft.com/office/drawing/2014/main" id="{C634DBA5-FC89-FD16-191B-76295410F3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b7ecd30fbb_2_163:notes">
            <a:extLst>
              <a:ext uri="{FF2B5EF4-FFF2-40B4-BE49-F238E27FC236}">
                <a16:creationId xmlns:a16="http://schemas.microsoft.com/office/drawing/2014/main" id="{DD72091E-A8DF-2661-5161-3391322392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33" name="Google Shape;433;g2b7ecd30fbb_2_163:notes">
            <a:extLst>
              <a:ext uri="{FF2B5EF4-FFF2-40B4-BE49-F238E27FC236}">
                <a16:creationId xmlns:a16="http://schemas.microsoft.com/office/drawing/2014/main" id="{0F6F33D4-3AB2-20A4-7A8A-A2FD0866FDF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16</a:t>
            </a:fld>
            <a:endParaRPr/>
          </a:p>
        </p:txBody>
      </p:sp>
    </p:spTree>
    <p:extLst>
      <p:ext uri="{BB962C8B-B14F-4D97-AF65-F5344CB8AC3E}">
        <p14:creationId xmlns:p14="http://schemas.microsoft.com/office/powerpoint/2010/main" val="2508543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b7ecd30fbb_2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b7ecd30fbb_2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33" name="Google Shape;433;g2b7ecd30fbb_2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17</a:t>
            </a:fld>
            <a:endParaRPr/>
          </a:p>
        </p:txBody>
      </p:sp>
    </p:spTree>
    <p:extLst>
      <p:ext uri="{BB962C8B-B14F-4D97-AF65-F5344CB8AC3E}">
        <p14:creationId xmlns:p14="http://schemas.microsoft.com/office/powerpoint/2010/main" val="716929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b7ecd30fbb_2_1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42" name="Google Shape;442;g2b7ecd30fbb_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2283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b7ecd30fbb_2_1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48" name="Google Shape;448;g2b7ecd30fbb_2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8752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b7ecd30fbb_2_1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55" name="Google Shape;455;g2b7ecd30fbb_2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624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b7ecd30fbb_2_1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2" name="Google Shape;462;g2b7ecd30fbb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1765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b7ecd30fbb_2_1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69" name="Google Shape;469;g2b7ecd30fbb_2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960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b7ecd30fbb_2_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79" name="Google Shape;479;g2b7ecd30fbb_2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9936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b7ecd30fbb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b7ecd30fbb_2_2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http://www.hcvguidelines.org/full-report/hcv-testing-and-linkage-care</a:t>
            </a:r>
            <a:endParaRPr dirty="0"/>
          </a:p>
          <a:p>
            <a:pPr marL="0" lvl="0" indent="0" algn="l" rtl="0">
              <a:spcBef>
                <a:spcPts val="0"/>
              </a:spcBef>
              <a:spcAft>
                <a:spcPts val="0"/>
              </a:spcAft>
              <a:buClr>
                <a:schemeClr val="dk1"/>
              </a:buClr>
              <a:buSzPts val="1200"/>
              <a:buFont typeface="Calibri"/>
              <a:buNone/>
            </a:pPr>
            <a:r>
              <a:rPr lang="en-US" dirty="0"/>
              <a:t>http://www.hcvguidelines.org/sites/default/files/full_report.pdf</a:t>
            </a:r>
            <a:endParaRPr dirty="0"/>
          </a:p>
          <a:p>
            <a:pPr marL="0" lvl="0" indent="0" algn="l" rtl="0">
              <a:spcBef>
                <a:spcPts val="0"/>
              </a:spcBef>
              <a:spcAft>
                <a:spcPts val="0"/>
              </a:spcAft>
              <a:buClr>
                <a:schemeClr val="dk1"/>
              </a:buClr>
              <a:buSzPts val="1200"/>
              <a:buFont typeface="Calibri"/>
              <a:buNone/>
            </a:pPr>
            <a:r>
              <a:rPr lang="en-US" dirty="0"/>
              <a:t>http://www.cdc.gov/std/prevention/screeningreccs.htm</a:t>
            </a:r>
            <a:endParaRPr dirty="0"/>
          </a:p>
          <a:p>
            <a:pPr marL="0" lvl="0" indent="0" algn="l" rtl="0">
              <a:spcBef>
                <a:spcPts val="0"/>
              </a:spcBef>
              <a:spcAft>
                <a:spcPts val="0"/>
              </a:spcAft>
              <a:buClr>
                <a:schemeClr val="dk1"/>
              </a:buClr>
              <a:buSzPts val="1200"/>
              <a:buFont typeface="Calibri"/>
              <a:buNone/>
            </a:pPr>
            <a:r>
              <a:rPr lang="en-US" dirty="0"/>
              <a:t>http://www.cdc.gov/std/tg2015/screening-recommendations.htm</a:t>
            </a:r>
            <a:endParaRPr dirty="0"/>
          </a:p>
          <a:p>
            <a:pPr marL="0" lvl="0" indent="0" algn="l" rtl="0">
              <a:spcBef>
                <a:spcPts val="0"/>
              </a:spcBef>
              <a:spcAft>
                <a:spcPts val="0"/>
              </a:spcAft>
              <a:buClr>
                <a:schemeClr val="dk1"/>
              </a:buClr>
              <a:buSzPts val="1200"/>
              <a:buFont typeface="Calibri"/>
              <a:buNone/>
            </a:pPr>
            <a:r>
              <a:rPr lang="en-US" dirty="0"/>
              <a:t>http://www.uspreventiveservicestaskforce.org/Page/Name/us-preventive-services-task-force-issues-new-cervical-cancer-screening-recommendations</a:t>
            </a:r>
            <a:endParaRPr dirty="0"/>
          </a:p>
          <a:p>
            <a:pPr marL="0" lvl="0" indent="0" algn="l" rtl="0">
              <a:spcBef>
                <a:spcPts val="0"/>
              </a:spcBef>
              <a:spcAft>
                <a:spcPts val="0"/>
              </a:spcAft>
              <a:buClr>
                <a:schemeClr val="dk1"/>
              </a:buClr>
              <a:buSzPts val="1200"/>
              <a:buFont typeface="Calibri"/>
              <a:buNone/>
            </a:pPr>
            <a:r>
              <a:rPr lang="en-US" dirty="0"/>
              <a:t>http://www.lgbthealtheducation.org/wp-content/uploads/Anal-Dysplasia-and-Cancer-in-At-Risk-Groups_What-Providers-Need-to-Know.pdf</a:t>
            </a:r>
            <a:endParaRPr dirty="0"/>
          </a:p>
        </p:txBody>
      </p:sp>
      <p:sp>
        <p:nvSpPr>
          <p:cNvPr id="488" name="Google Shape;488;g2b7ecd30fbb_2_2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24</a:t>
            </a:fld>
            <a:endParaRPr/>
          </a:p>
        </p:txBody>
      </p:sp>
    </p:spTree>
    <p:extLst>
      <p:ext uri="{BB962C8B-B14F-4D97-AF65-F5344CB8AC3E}">
        <p14:creationId xmlns:p14="http://schemas.microsoft.com/office/powerpoint/2010/main" val="4235837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b7ecd30fbb_2_2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97" name="Google Shape;497;g2b7ecd30fbb_2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9869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6BAC8014-C7FC-C99D-DD12-5FAE4BC51F4E}"/>
            </a:ext>
          </a:extLst>
        </p:cNvPr>
        <p:cNvGrpSpPr/>
        <p:nvPr/>
      </p:nvGrpSpPr>
      <p:grpSpPr>
        <a:xfrm>
          <a:off x="0" y="0"/>
          <a:ext cx="0" cy="0"/>
          <a:chOff x="0" y="0"/>
          <a:chExt cx="0" cy="0"/>
        </a:xfrm>
      </p:grpSpPr>
      <p:sp>
        <p:nvSpPr>
          <p:cNvPr id="496" name="Google Shape;496;g2b7ecd30fbb_2_220:notes">
            <a:extLst>
              <a:ext uri="{FF2B5EF4-FFF2-40B4-BE49-F238E27FC236}">
                <a16:creationId xmlns:a16="http://schemas.microsoft.com/office/drawing/2014/main" id="{BFE2B234-3DA8-0605-E3FF-73D4A105436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u="sng" dirty="0">
                <a:solidFill>
                  <a:schemeClr val="bg1"/>
                </a:solidFill>
                <a:ea typeface="Gill Sans"/>
                <a:cs typeface="Gill Sans"/>
                <a:sym typeface="Gill Sans"/>
              </a:rPr>
              <a:t>Bacterial Vaginosis</a:t>
            </a:r>
            <a:r>
              <a:rPr lang="en-US" sz="1200" dirty="0">
                <a:solidFill>
                  <a:schemeClr val="bg1"/>
                </a:solidFill>
                <a:ea typeface="Gill Sans"/>
                <a:cs typeface="Gill Sans"/>
                <a:sym typeface="Gill Sans"/>
              </a:rPr>
              <a:t>: Not a sexually transmitted infection but change to vaginal flora from polymicrobial overgrowth resulting in symptoms including vaginal discharge</a:t>
            </a:r>
            <a:endParaRPr lang="en-US" sz="1200" dirty="0">
              <a:solidFill>
                <a:schemeClr val="bg1"/>
              </a:solidFill>
              <a:ea typeface="Avenir"/>
              <a:cs typeface="Avenir"/>
              <a:sym typeface="Avenir"/>
            </a:endParaRPr>
          </a:p>
          <a:p>
            <a:pPr marL="0" lvl="0" indent="0" algn="l" rtl="0">
              <a:spcBef>
                <a:spcPts val="0"/>
              </a:spcBef>
              <a:spcAft>
                <a:spcPts val="0"/>
              </a:spcAft>
              <a:buClr>
                <a:schemeClr val="dk1"/>
              </a:buClr>
              <a:buSzPts val="1200"/>
              <a:buFont typeface="Calibri"/>
              <a:buNone/>
            </a:pPr>
            <a:endParaRPr dirty="0"/>
          </a:p>
        </p:txBody>
      </p:sp>
      <p:sp>
        <p:nvSpPr>
          <p:cNvPr id="497" name="Google Shape;497;g2b7ecd30fbb_2_220:notes">
            <a:extLst>
              <a:ext uri="{FF2B5EF4-FFF2-40B4-BE49-F238E27FC236}">
                <a16:creationId xmlns:a16="http://schemas.microsoft.com/office/drawing/2014/main" id="{E3101148-930B-FA03-3942-BFE6A8C18DB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1030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b7ecd30fbb_2_2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516" name="Google Shape;516;g2b7ecd30fbb_2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9367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b7ecd30fbb_2_2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523" name="Google Shape;523;g2b7ecd30fbb_2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314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b7ecd30fbb_2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b7ecd30fbb_2_2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531" name="Google Shape;531;g2b7ecd30fbb_2_2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29</a:t>
            </a:fld>
            <a:endParaRPr/>
          </a:p>
        </p:txBody>
      </p:sp>
    </p:spTree>
    <p:extLst>
      <p:ext uri="{BB962C8B-B14F-4D97-AF65-F5344CB8AC3E}">
        <p14:creationId xmlns:p14="http://schemas.microsoft.com/office/powerpoint/2010/main" val="1211260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b7ecd30fbb_2_2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ER=emergency room</a:t>
            </a:r>
          </a:p>
          <a:p>
            <a:pPr marL="0" lvl="0" indent="0" algn="l" rtl="0">
              <a:spcBef>
                <a:spcPts val="0"/>
              </a:spcBef>
              <a:spcAft>
                <a:spcPts val="0"/>
              </a:spcAft>
              <a:buClr>
                <a:schemeClr val="dk1"/>
              </a:buClr>
              <a:buSzPts val="1200"/>
              <a:buFont typeface="Calibri"/>
              <a:buNone/>
            </a:pPr>
            <a:r>
              <a:rPr lang="en-US" dirty="0"/>
              <a:t>GI=gastrointestinal</a:t>
            </a:r>
            <a:endParaRPr dirty="0"/>
          </a:p>
        </p:txBody>
      </p:sp>
      <p:sp>
        <p:nvSpPr>
          <p:cNvPr id="523" name="Google Shape;523;g2b7ecd30fbb_2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468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F264BA1E-6AC7-4534-AA62-D6AA5C834DC4}" type="slidenum">
              <a:rPr lang="en-US" smtClean="0"/>
              <a:t>4</a:t>
            </a:fld>
            <a:endParaRPr lang="en-US"/>
          </a:p>
        </p:txBody>
      </p:sp>
    </p:spTree>
    <p:extLst>
      <p:ext uri="{BB962C8B-B14F-4D97-AF65-F5344CB8AC3E}">
        <p14:creationId xmlns:p14="http://schemas.microsoft.com/office/powerpoint/2010/main" val="1180652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b7ecd30fbb_2_2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523" name="Google Shape;523;g2b7ecd30fbb_2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1069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b7ecd30fbb_2_3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40" name="Google Shape;540;g2b7ecd30fbb_2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7767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b7ecd30fbb_2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b7ecd30fbb_2_3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http://www.who.int/hiv/pub/mtct/programmatic_update_tasp/en/</a:t>
            </a:r>
            <a:endParaRPr dirty="0"/>
          </a:p>
          <a:p>
            <a:pPr marL="0" lvl="0" indent="0" algn="l" rtl="0">
              <a:spcBef>
                <a:spcPts val="0"/>
              </a:spcBef>
              <a:spcAft>
                <a:spcPts val="0"/>
              </a:spcAft>
              <a:buClr>
                <a:schemeClr val="dk1"/>
              </a:buClr>
              <a:buSzPts val="1200"/>
              <a:buFont typeface="Calibri"/>
              <a:buNone/>
            </a:pPr>
            <a:r>
              <a:rPr lang="en-US" dirty="0"/>
              <a:t>http://elblogdegabrieljmartin.blogspot.com/2014/03/indetectable-vih-intransmisible-y-punto.html</a:t>
            </a:r>
            <a:endParaRPr dirty="0"/>
          </a:p>
        </p:txBody>
      </p:sp>
      <p:sp>
        <p:nvSpPr>
          <p:cNvPr id="553" name="Google Shape;553;g2b7ecd30fbb_2_3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33</a:t>
            </a:fld>
            <a:endParaRPr/>
          </a:p>
        </p:txBody>
      </p:sp>
    </p:spTree>
    <p:extLst>
      <p:ext uri="{BB962C8B-B14F-4D97-AF65-F5344CB8AC3E}">
        <p14:creationId xmlns:p14="http://schemas.microsoft.com/office/powerpoint/2010/main" val="2653055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b7ecd30fbb_2_3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0" name="Google Shape;560;g2b7ecd30fbb_2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2874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36</a:t>
            </a:fld>
            <a:endParaRPr lang="en-US"/>
          </a:p>
        </p:txBody>
      </p:sp>
    </p:spTree>
    <p:extLst>
      <p:ext uri="{BB962C8B-B14F-4D97-AF65-F5344CB8AC3E}">
        <p14:creationId xmlns:p14="http://schemas.microsoft.com/office/powerpoint/2010/main" val="1975919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37</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a:p>
        </p:txBody>
      </p:sp>
    </p:spTree>
    <p:extLst>
      <p:ext uri="{BB962C8B-B14F-4D97-AF65-F5344CB8AC3E}">
        <p14:creationId xmlns:p14="http://schemas.microsoft.com/office/powerpoint/2010/main" val="2340799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1CE5C-7AB6-87BA-68AD-64941C715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30F7B-12BC-FAB4-8A8B-5356B39C4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71967-085D-F095-FEB3-F4FAB14039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20FA80-C056-1FFB-88D8-08A7EE679D60}"/>
              </a:ext>
            </a:extLst>
          </p:cNvPr>
          <p:cNvSpPr>
            <a:spLocks noGrp="1"/>
          </p:cNvSpPr>
          <p:nvPr>
            <p:ph type="sldNum" sz="quarter" idx="5"/>
          </p:nvPr>
        </p:nvSpPr>
        <p:spPr/>
        <p:txBody>
          <a:bodyPr/>
          <a:lstStyle/>
          <a:p>
            <a:fld id="{F264BA1E-6AC7-4534-AA62-D6AA5C834DC4}" type="slidenum">
              <a:rPr lang="en-US" smtClean="0"/>
              <a:t>6</a:t>
            </a:fld>
            <a:endParaRPr lang="en-US"/>
          </a:p>
        </p:txBody>
      </p:sp>
    </p:spTree>
    <p:extLst>
      <p:ext uri="{BB962C8B-B14F-4D97-AF65-F5344CB8AC3E}">
        <p14:creationId xmlns:p14="http://schemas.microsoft.com/office/powerpoint/2010/main" val="2510337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Chlamydia/gonorrhea (pharyngeal, rectal, urethral)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HPV (rectal/cervical)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7</a:t>
            </a:fld>
            <a:endParaRPr lang="en-US"/>
          </a:p>
        </p:txBody>
      </p:sp>
    </p:spTree>
    <p:extLst>
      <p:ext uri="{BB962C8B-B14F-4D97-AF65-F5344CB8AC3E}">
        <p14:creationId xmlns:p14="http://schemas.microsoft.com/office/powerpoint/2010/main" val="4272849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8</a:t>
            </a:fld>
            <a:endParaRPr lang="en-US"/>
          </a:p>
        </p:txBody>
      </p:sp>
    </p:spTree>
    <p:extLst>
      <p:ext uri="{BB962C8B-B14F-4D97-AF65-F5344CB8AC3E}">
        <p14:creationId xmlns:p14="http://schemas.microsoft.com/office/powerpoint/2010/main" val="2288406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b7ecd30fbb_2_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89" name="Google Shape;389;g2b7ecd30fbb_2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943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b7ecd30fbb_2_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6" name="Google Shape;396;g2b7ecd30fbb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7747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3" y="1519148"/>
            <a:ext cx="7772399" cy="1909859"/>
          </a:xfrm>
        </p:spPr>
        <p:txBody>
          <a:bodyPr anchor="t"/>
          <a:lstStyle>
            <a:lvl1pPr algn="ctr">
              <a:defRPr sz="4200">
                <a:ln>
                  <a:noFill/>
                </a:ln>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chemeClr val="bg1"/>
                </a:solidFill>
                <a:effectLst>
                  <a:outerShdw blurRad="50800" dist="38100" dir="18900000" algn="b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pic>
        <p:nvPicPr>
          <p:cNvPr id="9" name="Picture 8">
            <a:extLst>
              <a:ext uri="{FF2B5EF4-FFF2-40B4-BE49-F238E27FC236}">
                <a16:creationId xmlns:a16="http://schemas.microsoft.com/office/drawing/2014/main" id="{AC4ABCEC-D257-06A5-82D0-DF52EDC1DCB6}"/>
              </a:ext>
            </a:extLst>
          </p:cNvPr>
          <p:cNvPicPr>
            <a:picLocks noChangeAspect="1"/>
          </p:cNvPicPr>
          <p:nvPr userDrawn="1"/>
        </p:nvPicPr>
        <p:blipFill rotWithShape="1">
          <a:blip r:embed="rId2"/>
          <a:srcRect t="9572" b="14048"/>
          <a:stretch/>
        </p:blipFill>
        <p:spPr>
          <a:xfrm>
            <a:off x="7166043" y="1"/>
            <a:ext cx="1977957" cy="1069208"/>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609459D0-228D-AF48-65CE-8150694CB5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425" y="109856"/>
            <a:ext cx="2321668" cy="953699"/>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7EF28839-1DCC-29CA-B0D5-F188C3CD83D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8233" b="48291"/>
          <a:stretch/>
        </p:blipFill>
        <p:spPr>
          <a:xfrm>
            <a:off x="2280401" y="119387"/>
            <a:ext cx="4764781" cy="111857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97"/>
        <p:cNvGrpSpPr/>
        <p:nvPr/>
      </p:nvGrpSpPr>
      <p:grpSpPr>
        <a:xfrm>
          <a:off x="0" y="0"/>
          <a:ext cx="0" cy="0"/>
          <a:chOff x="0" y="0"/>
          <a:chExt cx="0" cy="0"/>
        </a:xfrm>
      </p:grpSpPr>
      <p:sp>
        <p:nvSpPr>
          <p:cNvPr id="198" name="Google Shape;198;g2b7ecd30fbb_2_25"/>
          <p:cNvSpPr txBox="1">
            <a:spLocks noGrp="1"/>
          </p:cNvSpPr>
          <p:nvPr>
            <p:ph type="title"/>
          </p:nvPr>
        </p:nvSpPr>
        <p:spPr>
          <a:xfrm>
            <a:off x="1572257" y="1085849"/>
            <a:ext cx="5999486" cy="1742531"/>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4800"/>
              <a:buFont typeface="Gill San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9" name="Google Shape;199;g2b7ecd30fbb_2_25"/>
          <p:cNvSpPr txBox="1">
            <a:spLocks noGrp="1"/>
          </p:cNvSpPr>
          <p:nvPr>
            <p:ph type="body" idx="1"/>
          </p:nvPr>
        </p:nvSpPr>
        <p:spPr>
          <a:xfrm>
            <a:off x="1447800" y="2828380"/>
            <a:ext cx="5459737" cy="256631"/>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750"/>
              </a:spcBef>
              <a:spcAft>
                <a:spcPts val="0"/>
              </a:spcAft>
              <a:buSzPts val="1400"/>
              <a:buNone/>
              <a:defRPr sz="1050" b="0" i="0" cap="small">
                <a:solidFill>
                  <a:srgbClr val="EAEFF4"/>
                </a:solidFill>
                <a:latin typeface="Gill Sans"/>
                <a:ea typeface="Gill Sans"/>
                <a:cs typeface="Gill Sans"/>
                <a:sym typeface="Gill Sans"/>
              </a:defRPr>
            </a:lvl1pPr>
            <a:lvl2pPr marL="685800" lvl="1" indent="-171450" algn="l">
              <a:lnSpc>
                <a:spcPct val="100000"/>
              </a:lnSpc>
              <a:spcBef>
                <a:spcPts val="750"/>
              </a:spcBef>
              <a:spcAft>
                <a:spcPts val="0"/>
              </a:spcAft>
              <a:buSzPts val="1200"/>
              <a:buNone/>
              <a:defRPr sz="900"/>
            </a:lvl2pPr>
            <a:lvl3pPr marL="1028700" lvl="2" indent="-171450" algn="l">
              <a:lnSpc>
                <a:spcPct val="100000"/>
              </a:lnSpc>
              <a:spcBef>
                <a:spcPts val="750"/>
              </a:spcBef>
              <a:spcAft>
                <a:spcPts val="0"/>
              </a:spcAft>
              <a:buSzPts val="1000"/>
              <a:buNone/>
              <a:defRPr sz="750"/>
            </a:lvl3pPr>
            <a:lvl4pPr marL="1371600" lvl="3" indent="-171450" algn="l">
              <a:lnSpc>
                <a:spcPct val="100000"/>
              </a:lnSpc>
              <a:spcBef>
                <a:spcPts val="750"/>
              </a:spcBef>
              <a:spcAft>
                <a:spcPts val="0"/>
              </a:spcAft>
              <a:buSzPts val="900"/>
              <a:buNone/>
              <a:defRPr sz="675"/>
            </a:lvl4pPr>
            <a:lvl5pPr marL="1714500" lvl="4" indent="-171450" algn="l">
              <a:lnSpc>
                <a:spcPct val="100000"/>
              </a:lnSpc>
              <a:spcBef>
                <a:spcPts val="750"/>
              </a:spcBef>
              <a:spcAft>
                <a:spcPts val="0"/>
              </a:spcAft>
              <a:buSzPts val="900"/>
              <a:buNone/>
              <a:defRPr sz="675"/>
            </a:lvl5pPr>
            <a:lvl6pPr marL="2057400" lvl="5" indent="-171450" algn="l">
              <a:lnSpc>
                <a:spcPct val="100000"/>
              </a:lnSpc>
              <a:spcBef>
                <a:spcPts val="750"/>
              </a:spcBef>
              <a:spcAft>
                <a:spcPts val="0"/>
              </a:spcAft>
              <a:buClr>
                <a:schemeClr val="dk1"/>
              </a:buClr>
              <a:buSzPts val="900"/>
              <a:buNone/>
              <a:defRPr sz="675"/>
            </a:lvl6pPr>
            <a:lvl7pPr marL="2400300" lvl="6" indent="-171450" algn="l">
              <a:lnSpc>
                <a:spcPct val="100000"/>
              </a:lnSpc>
              <a:spcBef>
                <a:spcPts val="750"/>
              </a:spcBef>
              <a:spcAft>
                <a:spcPts val="0"/>
              </a:spcAft>
              <a:buClr>
                <a:schemeClr val="dk1"/>
              </a:buClr>
              <a:buSzPts val="900"/>
              <a:buNone/>
              <a:defRPr sz="675"/>
            </a:lvl7pPr>
            <a:lvl8pPr marL="2743200" lvl="7" indent="-171450" algn="l">
              <a:lnSpc>
                <a:spcPct val="100000"/>
              </a:lnSpc>
              <a:spcBef>
                <a:spcPts val="750"/>
              </a:spcBef>
              <a:spcAft>
                <a:spcPts val="0"/>
              </a:spcAft>
              <a:buClr>
                <a:schemeClr val="dk1"/>
              </a:buClr>
              <a:buSzPts val="900"/>
              <a:buNone/>
              <a:defRPr sz="675"/>
            </a:lvl8pPr>
            <a:lvl9pPr marL="3086100" lvl="8" indent="-171450" algn="l">
              <a:lnSpc>
                <a:spcPct val="100000"/>
              </a:lnSpc>
              <a:spcBef>
                <a:spcPts val="750"/>
              </a:spcBef>
              <a:spcAft>
                <a:spcPts val="0"/>
              </a:spcAft>
              <a:buClr>
                <a:schemeClr val="dk1"/>
              </a:buClr>
              <a:buSzPts val="900"/>
              <a:buNone/>
              <a:defRPr sz="675"/>
            </a:lvl9pPr>
          </a:lstStyle>
          <a:p>
            <a:endParaRPr/>
          </a:p>
        </p:txBody>
      </p:sp>
      <p:sp>
        <p:nvSpPr>
          <p:cNvPr id="200" name="Google Shape;200;g2b7ecd30fbb_2_25"/>
          <p:cNvSpPr txBox="1">
            <a:spLocks noGrp="1"/>
          </p:cNvSpPr>
          <p:nvPr>
            <p:ph type="body" idx="2"/>
          </p:nvPr>
        </p:nvSpPr>
        <p:spPr>
          <a:xfrm>
            <a:off x="866216" y="3262993"/>
            <a:ext cx="6619244" cy="1257300"/>
          </a:xfrm>
          <a:prstGeom prst="rect">
            <a:avLst/>
          </a:prstGeom>
          <a:noFill/>
          <a:ln>
            <a:noFill/>
          </a:ln>
        </p:spPr>
        <p:txBody>
          <a:bodyPr spcFirstLastPara="1" wrap="square" lIns="91425" tIns="45700" rIns="91425" bIns="45700" anchor="ctr" anchorCtr="0">
            <a:normAutofit/>
          </a:bodyPr>
          <a:lstStyle>
            <a:lvl1pPr marL="342900" lvl="0" indent="-171450" algn="l">
              <a:lnSpc>
                <a:spcPct val="100000"/>
              </a:lnSpc>
              <a:spcBef>
                <a:spcPts val="750"/>
              </a:spcBef>
              <a:spcAft>
                <a:spcPts val="0"/>
              </a:spcAft>
              <a:buSzPts val="1800"/>
              <a:buNone/>
              <a:defRPr sz="1350"/>
            </a:lvl1pPr>
            <a:lvl2pPr marL="685800" lvl="1" indent="-171450" algn="l">
              <a:lnSpc>
                <a:spcPct val="100000"/>
              </a:lnSpc>
              <a:spcBef>
                <a:spcPts val="750"/>
              </a:spcBef>
              <a:spcAft>
                <a:spcPts val="0"/>
              </a:spcAft>
              <a:buSzPts val="1200"/>
              <a:buNone/>
              <a:defRPr sz="900"/>
            </a:lvl2pPr>
            <a:lvl3pPr marL="1028700" lvl="2" indent="-171450" algn="l">
              <a:lnSpc>
                <a:spcPct val="100000"/>
              </a:lnSpc>
              <a:spcBef>
                <a:spcPts val="750"/>
              </a:spcBef>
              <a:spcAft>
                <a:spcPts val="0"/>
              </a:spcAft>
              <a:buSzPts val="1000"/>
              <a:buNone/>
              <a:defRPr sz="750"/>
            </a:lvl3pPr>
            <a:lvl4pPr marL="1371600" lvl="3" indent="-171450" algn="l">
              <a:lnSpc>
                <a:spcPct val="100000"/>
              </a:lnSpc>
              <a:spcBef>
                <a:spcPts val="750"/>
              </a:spcBef>
              <a:spcAft>
                <a:spcPts val="0"/>
              </a:spcAft>
              <a:buSzPts val="900"/>
              <a:buNone/>
              <a:defRPr sz="675"/>
            </a:lvl4pPr>
            <a:lvl5pPr marL="1714500" lvl="4" indent="-171450" algn="l">
              <a:lnSpc>
                <a:spcPct val="100000"/>
              </a:lnSpc>
              <a:spcBef>
                <a:spcPts val="750"/>
              </a:spcBef>
              <a:spcAft>
                <a:spcPts val="0"/>
              </a:spcAft>
              <a:buSzPts val="900"/>
              <a:buNone/>
              <a:defRPr sz="675"/>
            </a:lvl5pPr>
            <a:lvl6pPr marL="2057400" lvl="5" indent="-171450" algn="l">
              <a:lnSpc>
                <a:spcPct val="100000"/>
              </a:lnSpc>
              <a:spcBef>
                <a:spcPts val="750"/>
              </a:spcBef>
              <a:spcAft>
                <a:spcPts val="0"/>
              </a:spcAft>
              <a:buClr>
                <a:schemeClr val="dk1"/>
              </a:buClr>
              <a:buSzPts val="900"/>
              <a:buNone/>
              <a:defRPr sz="675"/>
            </a:lvl6pPr>
            <a:lvl7pPr marL="2400300" lvl="6" indent="-171450" algn="l">
              <a:lnSpc>
                <a:spcPct val="100000"/>
              </a:lnSpc>
              <a:spcBef>
                <a:spcPts val="750"/>
              </a:spcBef>
              <a:spcAft>
                <a:spcPts val="0"/>
              </a:spcAft>
              <a:buClr>
                <a:schemeClr val="dk1"/>
              </a:buClr>
              <a:buSzPts val="900"/>
              <a:buNone/>
              <a:defRPr sz="675"/>
            </a:lvl7pPr>
            <a:lvl8pPr marL="2743200" lvl="7" indent="-171450" algn="l">
              <a:lnSpc>
                <a:spcPct val="100000"/>
              </a:lnSpc>
              <a:spcBef>
                <a:spcPts val="750"/>
              </a:spcBef>
              <a:spcAft>
                <a:spcPts val="0"/>
              </a:spcAft>
              <a:buClr>
                <a:schemeClr val="dk1"/>
              </a:buClr>
              <a:buSzPts val="900"/>
              <a:buNone/>
              <a:defRPr sz="675"/>
            </a:lvl8pPr>
            <a:lvl9pPr marL="3086100" lvl="8" indent="-171450" algn="l">
              <a:lnSpc>
                <a:spcPct val="100000"/>
              </a:lnSpc>
              <a:spcBef>
                <a:spcPts val="750"/>
              </a:spcBef>
              <a:spcAft>
                <a:spcPts val="0"/>
              </a:spcAft>
              <a:buClr>
                <a:schemeClr val="dk1"/>
              </a:buClr>
              <a:buSzPts val="900"/>
              <a:buNone/>
              <a:defRPr sz="675"/>
            </a:lvl9pPr>
          </a:lstStyle>
          <a:p>
            <a:endParaRPr/>
          </a:p>
        </p:txBody>
      </p:sp>
      <p:sp>
        <p:nvSpPr>
          <p:cNvPr id="201" name="Google Shape;201;g2b7ecd30fbb_2_25"/>
          <p:cNvSpPr txBox="1">
            <a:spLocks noGrp="1"/>
          </p:cNvSpPr>
          <p:nvPr>
            <p:ph type="dt" idx="10"/>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chemeClr val="dk1"/>
              </a:buClr>
              <a:buSzPts val="1400"/>
              <a:buFont typeface="Gill Sans"/>
              <a:buNone/>
              <a:defRPr sz="1350">
                <a:solidFill>
                  <a:schemeClr val="dk1"/>
                </a:solidFill>
                <a:latin typeface="Gill Sans"/>
                <a:ea typeface="Gill Sans"/>
                <a:cs typeface="Gill Sans"/>
                <a:sym typeface="Gill Sans"/>
              </a:defRPr>
            </a:lvl1pPr>
            <a:lvl2pPr marR="0" lvl="1"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2pPr>
            <a:lvl3pPr marR="0" lvl="2"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3pPr>
            <a:lvl4pPr marR="0" lvl="3"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4pPr>
            <a:lvl5pPr marR="0" lvl="4"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5pPr>
            <a:lvl6pPr marR="0" lvl="5"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6pPr>
            <a:lvl7pPr marR="0" lvl="6"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7pPr>
            <a:lvl8pPr marR="0" lvl="7"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8pPr>
            <a:lvl9pPr marR="0" lvl="8"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9pPr>
          </a:lstStyle>
          <a:p>
            <a:endParaRPr/>
          </a:p>
        </p:txBody>
      </p:sp>
      <p:sp>
        <p:nvSpPr>
          <p:cNvPr id="202" name="Google Shape;202;g2b7ecd30fbb_2_25"/>
          <p:cNvSpPr txBox="1">
            <a:spLocks noGrp="1"/>
          </p:cNvSpPr>
          <p:nvPr>
            <p:ph type="ftr" idx="11"/>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chemeClr val="dk1"/>
              </a:buClr>
              <a:buSzPts val="1400"/>
              <a:buFont typeface="Gill Sans"/>
              <a:buNone/>
              <a:defRPr sz="1350">
                <a:solidFill>
                  <a:schemeClr val="dk1"/>
                </a:solidFill>
                <a:latin typeface="Gill Sans"/>
                <a:ea typeface="Gill Sans"/>
                <a:cs typeface="Gill Sans"/>
                <a:sym typeface="Gill Sans"/>
              </a:defRPr>
            </a:lvl1pPr>
            <a:lvl2pPr marR="0" lvl="1"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2pPr>
            <a:lvl3pPr marR="0" lvl="2"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3pPr>
            <a:lvl4pPr marR="0" lvl="3"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4pPr>
            <a:lvl5pPr marR="0" lvl="4"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5pPr>
            <a:lvl6pPr marR="0" lvl="5"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6pPr>
            <a:lvl7pPr marR="0" lvl="6"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7pPr>
            <a:lvl8pPr marR="0" lvl="7"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8pPr>
            <a:lvl9pPr marR="0" lvl="8" algn="l">
              <a:spcBef>
                <a:spcPts val="0"/>
              </a:spcBef>
              <a:spcAft>
                <a:spcPts val="0"/>
              </a:spcAft>
              <a:buClr>
                <a:schemeClr val="dk1"/>
              </a:buClr>
              <a:buSzPts val="1400"/>
              <a:buFont typeface="Gill Sans"/>
              <a:buNone/>
              <a:defRPr sz="1350" b="0" i="0" u="none" strike="noStrike" cap="none">
                <a:solidFill>
                  <a:schemeClr val="dk1"/>
                </a:solidFill>
                <a:latin typeface="Gill Sans"/>
                <a:ea typeface="Gill Sans"/>
                <a:cs typeface="Gill Sans"/>
                <a:sym typeface="Gill Sans"/>
              </a:defRPr>
            </a:lvl9pPr>
          </a:lstStyle>
          <a:p>
            <a:endParaRPr/>
          </a:p>
        </p:txBody>
      </p:sp>
      <p:sp>
        <p:nvSpPr>
          <p:cNvPr id="203" name="Google Shape;203;g2b7ecd30fbb_2_25"/>
          <p:cNvSpPr txBox="1">
            <a:spLocks noGrp="1"/>
          </p:cNvSpPr>
          <p:nvPr>
            <p:ph type="sldNum" idx="12"/>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Clr>
                <a:schemeClr val="dk1"/>
              </a:buClr>
              <a:buSzPts val="1800"/>
              <a:buFont typeface="Gill Sans"/>
              <a:buNone/>
              <a:defRPr sz="1350" cap="none">
                <a:solidFill>
                  <a:schemeClr val="dk1"/>
                </a:solidFill>
                <a:latin typeface="Gill Sans"/>
                <a:ea typeface="Gill Sans"/>
                <a:cs typeface="Gill Sans"/>
                <a:sym typeface="Gill Sans"/>
              </a:defRPr>
            </a:lvl1pPr>
            <a:lvl2pPr marL="0" marR="0" lvl="1" indent="0" algn="l">
              <a:spcBef>
                <a:spcPts val="0"/>
              </a:spcBef>
              <a:spcAft>
                <a:spcPts val="0"/>
              </a:spcAft>
              <a:buClr>
                <a:schemeClr val="dk1"/>
              </a:buClr>
              <a:buSzPts val="1800"/>
              <a:buFont typeface="Gill Sans"/>
              <a:buNone/>
              <a:defRPr sz="1350" cap="none">
                <a:solidFill>
                  <a:schemeClr val="dk1"/>
                </a:solidFill>
                <a:latin typeface="Gill Sans"/>
                <a:ea typeface="Gill Sans"/>
                <a:cs typeface="Gill Sans"/>
                <a:sym typeface="Gill Sans"/>
              </a:defRPr>
            </a:lvl2pPr>
            <a:lvl3pPr marL="0" marR="0" lvl="2" indent="0" algn="l">
              <a:spcBef>
                <a:spcPts val="0"/>
              </a:spcBef>
              <a:spcAft>
                <a:spcPts val="0"/>
              </a:spcAft>
              <a:buClr>
                <a:schemeClr val="dk1"/>
              </a:buClr>
              <a:buSzPts val="1800"/>
              <a:buFont typeface="Gill Sans"/>
              <a:buNone/>
              <a:defRPr sz="1350" cap="none">
                <a:solidFill>
                  <a:schemeClr val="dk1"/>
                </a:solidFill>
                <a:latin typeface="Gill Sans"/>
                <a:ea typeface="Gill Sans"/>
                <a:cs typeface="Gill Sans"/>
                <a:sym typeface="Gill Sans"/>
              </a:defRPr>
            </a:lvl3pPr>
            <a:lvl4pPr marL="0" marR="0" lvl="3" indent="0" algn="l">
              <a:spcBef>
                <a:spcPts val="0"/>
              </a:spcBef>
              <a:spcAft>
                <a:spcPts val="0"/>
              </a:spcAft>
              <a:buClr>
                <a:schemeClr val="dk1"/>
              </a:buClr>
              <a:buSzPts val="1800"/>
              <a:buFont typeface="Gill Sans"/>
              <a:buNone/>
              <a:defRPr sz="1350" cap="none">
                <a:solidFill>
                  <a:schemeClr val="dk1"/>
                </a:solidFill>
                <a:latin typeface="Gill Sans"/>
                <a:ea typeface="Gill Sans"/>
                <a:cs typeface="Gill Sans"/>
                <a:sym typeface="Gill Sans"/>
              </a:defRPr>
            </a:lvl4pPr>
            <a:lvl5pPr marL="0" marR="0" lvl="4" indent="0" algn="l">
              <a:spcBef>
                <a:spcPts val="0"/>
              </a:spcBef>
              <a:spcAft>
                <a:spcPts val="0"/>
              </a:spcAft>
              <a:buClr>
                <a:schemeClr val="dk1"/>
              </a:buClr>
              <a:buSzPts val="1800"/>
              <a:buFont typeface="Gill Sans"/>
              <a:buNone/>
              <a:defRPr sz="1350" cap="none">
                <a:solidFill>
                  <a:schemeClr val="dk1"/>
                </a:solidFill>
                <a:latin typeface="Gill Sans"/>
                <a:ea typeface="Gill Sans"/>
                <a:cs typeface="Gill Sans"/>
                <a:sym typeface="Gill Sans"/>
              </a:defRPr>
            </a:lvl5pPr>
            <a:lvl6pPr marL="0" marR="0" lvl="5" indent="0" algn="l">
              <a:spcBef>
                <a:spcPts val="0"/>
              </a:spcBef>
              <a:spcAft>
                <a:spcPts val="0"/>
              </a:spcAft>
              <a:buClr>
                <a:schemeClr val="dk1"/>
              </a:buClr>
              <a:buSzPts val="1800"/>
              <a:buFont typeface="Gill Sans"/>
              <a:buNone/>
              <a:defRPr sz="1350" cap="none">
                <a:solidFill>
                  <a:schemeClr val="dk1"/>
                </a:solidFill>
                <a:latin typeface="Gill Sans"/>
                <a:ea typeface="Gill Sans"/>
                <a:cs typeface="Gill Sans"/>
                <a:sym typeface="Gill Sans"/>
              </a:defRPr>
            </a:lvl6pPr>
            <a:lvl7pPr marL="0" marR="0" lvl="6" indent="0" algn="l">
              <a:spcBef>
                <a:spcPts val="0"/>
              </a:spcBef>
              <a:spcAft>
                <a:spcPts val="0"/>
              </a:spcAft>
              <a:buClr>
                <a:schemeClr val="dk1"/>
              </a:buClr>
              <a:buSzPts val="1800"/>
              <a:buFont typeface="Gill Sans"/>
              <a:buNone/>
              <a:defRPr sz="1350" cap="none">
                <a:solidFill>
                  <a:schemeClr val="dk1"/>
                </a:solidFill>
                <a:latin typeface="Gill Sans"/>
                <a:ea typeface="Gill Sans"/>
                <a:cs typeface="Gill Sans"/>
                <a:sym typeface="Gill Sans"/>
              </a:defRPr>
            </a:lvl7pPr>
            <a:lvl8pPr marL="0" marR="0" lvl="7" indent="0" algn="l">
              <a:spcBef>
                <a:spcPts val="0"/>
              </a:spcBef>
              <a:spcAft>
                <a:spcPts val="0"/>
              </a:spcAft>
              <a:buClr>
                <a:schemeClr val="dk1"/>
              </a:buClr>
              <a:buSzPts val="1800"/>
              <a:buFont typeface="Gill Sans"/>
              <a:buNone/>
              <a:defRPr sz="1350" cap="none">
                <a:solidFill>
                  <a:schemeClr val="dk1"/>
                </a:solidFill>
                <a:latin typeface="Gill Sans"/>
                <a:ea typeface="Gill Sans"/>
                <a:cs typeface="Gill Sans"/>
                <a:sym typeface="Gill Sans"/>
              </a:defRPr>
            </a:lvl8pPr>
            <a:lvl9pPr marL="0" marR="0" lvl="8" indent="0" algn="l">
              <a:spcBef>
                <a:spcPts val="0"/>
              </a:spcBef>
              <a:spcAft>
                <a:spcPts val="0"/>
              </a:spcAft>
              <a:buClr>
                <a:schemeClr val="dk1"/>
              </a:buClr>
              <a:buSzPts val="1800"/>
              <a:buFont typeface="Gill Sans"/>
              <a:buNone/>
              <a:defRPr sz="1350" cap="none">
                <a:solidFill>
                  <a:schemeClr val="dk1"/>
                </a:solidFill>
                <a:latin typeface="Gill Sans"/>
                <a:ea typeface="Gill Sans"/>
                <a:cs typeface="Gill Sans"/>
                <a:sym typeface="Gill Sans"/>
              </a:defRPr>
            </a:lvl9pPr>
          </a:lstStyle>
          <a:p>
            <a:fld id="{00000000-1234-1234-1234-123412341234}" type="slidenum">
              <a:rPr lang="en-US" smtClean="0"/>
              <a:pPr/>
              <a:t>‹#›</a:t>
            </a:fld>
            <a:endParaRPr lang="en-US"/>
          </a:p>
        </p:txBody>
      </p:sp>
      <p:sp>
        <p:nvSpPr>
          <p:cNvPr id="204" name="Google Shape;204;g2b7ecd30fbb_2_25"/>
          <p:cNvSpPr txBox="1"/>
          <p:nvPr/>
        </p:nvSpPr>
        <p:spPr>
          <a:xfrm>
            <a:off x="970823" y="604388"/>
            <a:ext cx="601434" cy="1477297"/>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Clr>
                <a:srgbClr val="EAEFF4"/>
              </a:buClr>
              <a:buSzPts val="12200"/>
              <a:buFont typeface="Arial"/>
              <a:buNone/>
            </a:pPr>
            <a:r>
              <a:rPr lang="en-US" sz="9150" b="0" i="0" dirty="0">
                <a:solidFill>
                  <a:srgbClr val="EAEFF4"/>
                </a:solidFill>
                <a:latin typeface="Arial"/>
                <a:ea typeface="Arial"/>
                <a:cs typeface="Arial"/>
                <a:sym typeface="Arial"/>
              </a:rPr>
              <a:t>“</a:t>
            </a:r>
            <a:endParaRPr sz="1350" dirty="0">
              <a:solidFill>
                <a:schemeClr val="dk1"/>
              </a:solidFill>
              <a:latin typeface="Avenir"/>
              <a:ea typeface="Avenir"/>
              <a:cs typeface="Avenir"/>
              <a:sym typeface="Avenir"/>
            </a:endParaRPr>
          </a:p>
        </p:txBody>
      </p:sp>
      <p:sp>
        <p:nvSpPr>
          <p:cNvPr id="205" name="Google Shape;205;g2b7ecd30fbb_2_25"/>
          <p:cNvSpPr txBox="1"/>
          <p:nvPr/>
        </p:nvSpPr>
        <p:spPr>
          <a:xfrm>
            <a:off x="7485460" y="2414346"/>
            <a:ext cx="601434" cy="1477297"/>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Clr>
                <a:srgbClr val="EAEFF4"/>
              </a:buClr>
              <a:buSzPts val="12200"/>
              <a:buFont typeface="Arial"/>
              <a:buNone/>
            </a:pPr>
            <a:r>
              <a:rPr lang="en-US" sz="9150" b="0" i="0" dirty="0">
                <a:solidFill>
                  <a:srgbClr val="EAEFF4"/>
                </a:solidFill>
                <a:latin typeface="Arial"/>
                <a:ea typeface="Arial"/>
                <a:cs typeface="Arial"/>
                <a:sym typeface="Arial"/>
              </a:rPr>
              <a:t>”</a:t>
            </a:r>
            <a:endParaRPr sz="1350" dirty="0">
              <a:solidFill>
                <a:schemeClr val="dk1"/>
              </a:solidFill>
              <a:latin typeface="Avenir"/>
              <a:ea typeface="Avenir"/>
              <a:cs typeface="Avenir"/>
              <a:sym typeface="Avenir"/>
            </a:endParaRPr>
          </a:p>
        </p:txBody>
      </p:sp>
      <p:sp>
        <p:nvSpPr>
          <p:cNvPr id="2" name="Freeform 7">
            <a:extLst>
              <a:ext uri="{FF2B5EF4-FFF2-40B4-BE49-F238E27FC236}">
                <a16:creationId xmlns:a16="http://schemas.microsoft.com/office/drawing/2014/main" id="{F3D9B63B-33C8-FDDA-249F-F7B520BFF913}"/>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87205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6"/>
        <p:cNvGrpSpPr/>
        <p:nvPr/>
      </p:nvGrpSpPr>
      <p:grpSpPr>
        <a:xfrm>
          <a:off x="0" y="0"/>
          <a:ext cx="0" cy="0"/>
          <a:chOff x="0" y="0"/>
          <a:chExt cx="0" cy="0"/>
        </a:xfrm>
      </p:grpSpPr>
      <p:sp>
        <p:nvSpPr>
          <p:cNvPr id="207" name="Google Shape;207;g2b7ecd30fbb_2_34"/>
          <p:cNvSpPr txBox="1">
            <a:spLocks noGrp="1"/>
          </p:cNvSpPr>
          <p:nvPr>
            <p:ph type="title"/>
          </p:nvPr>
        </p:nvSpPr>
        <p:spPr>
          <a:xfrm>
            <a:off x="308099" y="231457"/>
            <a:ext cx="8527804" cy="595177"/>
          </a:xfrm>
          <a:prstGeom prst="rect">
            <a:avLst/>
          </a:prstGeom>
          <a:solidFill>
            <a:srgbClr val="D5D2DC"/>
          </a:solidFill>
          <a:ln>
            <a:noFill/>
          </a:ln>
        </p:spPr>
        <p:txBody>
          <a:bodyPr spcFirstLastPara="1" wrap="square" lIns="182875" tIns="182875" rIns="182875" bIns="182875" anchor="ctr" anchorCtr="0">
            <a:noAutofit/>
          </a:bodyPr>
          <a:lstStyle>
            <a:lvl1pPr lvl="0" algn="ctr">
              <a:lnSpc>
                <a:spcPct val="90000"/>
              </a:lnSpc>
              <a:spcBef>
                <a:spcPts val="0"/>
              </a:spcBef>
              <a:spcAft>
                <a:spcPts val="0"/>
              </a:spcAft>
              <a:buClr>
                <a:srgbClr val="124163"/>
              </a:buClr>
              <a:buSzPts val="1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g2b7ecd30fbb_2_34"/>
          <p:cNvSpPr txBox="1">
            <a:spLocks noGrp="1"/>
          </p:cNvSpPr>
          <p:nvPr>
            <p:ph type="sldNum" idx="12"/>
          </p:nvPr>
        </p:nvSpPr>
        <p:spPr>
          <a:xfrm>
            <a:off x="8659044" y="4686299"/>
            <a:ext cx="299605" cy="273844"/>
          </a:xfrm>
          <a:prstGeom prst="rect">
            <a:avLst/>
          </a:prstGeom>
          <a:noFill/>
          <a:ln>
            <a:noFill/>
          </a:ln>
        </p:spPr>
        <p:txBody>
          <a:bodyPr spcFirstLastPara="1" wrap="square" lIns="0" tIns="0" rIns="0" bIns="0" anchor="ctr" anchorCtr="1">
            <a:noAutofit/>
          </a:bodyPr>
          <a:lstStyle>
            <a:lvl1pPr marL="0" marR="0" lvl="0" indent="0" algn="r">
              <a:spcBef>
                <a:spcPts val="0"/>
              </a:spcBef>
              <a:spcAft>
                <a:spcPts val="0"/>
              </a:spcAft>
              <a:buClr>
                <a:srgbClr val="FFFFFF"/>
              </a:buClr>
              <a:buSzPts val="1800"/>
              <a:buFont typeface="Gill Sans"/>
              <a:buNone/>
              <a:defRPr sz="1350" cap="none">
                <a:solidFill>
                  <a:srgbClr val="FFFFFF"/>
                </a:solidFill>
                <a:latin typeface="Gill Sans"/>
                <a:ea typeface="Gill Sans"/>
                <a:cs typeface="Gill Sans"/>
                <a:sym typeface="Gill Sans"/>
              </a:defRPr>
            </a:lvl1pPr>
            <a:lvl2pPr marL="0" marR="0" lvl="1" indent="0" algn="r">
              <a:spcBef>
                <a:spcPts val="0"/>
              </a:spcBef>
              <a:spcAft>
                <a:spcPts val="0"/>
              </a:spcAft>
              <a:buClr>
                <a:srgbClr val="FFFFFF"/>
              </a:buClr>
              <a:buSzPts val="1800"/>
              <a:buFont typeface="Gill Sans"/>
              <a:buNone/>
              <a:defRPr sz="1350" cap="none">
                <a:solidFill>
                  <a:srgbClr val="FFFFFF"/>
                </a:solidFill>
                <a:latin typeface="Gill Sans"/>
                <a:ea typeface="Gill Sans"/>
                <a:cs typeface="Gill Sans"/>
                <a:sym typeface="Gill Sans"/>
              </a:defRPr>
            </a:lvl2pPr>
            <a:lvl3pPr marL="0" marR="0" lvl="2" indent="0" algn="r">
              <a:spcBef>
                <a:spcPts val="0"/>
              </a:spcBef>
              <a:spcAft>
                <a:spcPts val="0"/>
              </a:spcAft>
              <a:buClr>
                <a:srgbClr val="FFFFFF"/>
              </a:buClr>
              <a:buSzPts val="1800"/>
              <a:buFont typeface="Gill Sans"/>
              <a:buNone/>
              <a:defRPr sz="1350" cap="none">
                <a:solidFill>
                  <a:srgbClr val="FFFFFF"/>
                </a:solidFill>
                <a:latin typeface="Gill Sans"/>
                <a:ea typeface="Gill Sans"/>
                <a:cs typeface="Gill Sans"/>
                <a:sym typeface="Gill Sans"/>
              </a:defRPr>
            </a:lvl3pPr>
            <a:lvl4pPr marL="0" marR="0" lvl="3" indent="0" algn="r">
              <a:spcBef>
                <a:spcPts val="0"/>
              </a:spcBef>
              <a:spcAft>
                <a:spcPts val="0"/>
              </a:spcAft>
              <a:buClr>
                <a:srgbClr val="FFFFFF"/>
              </a:buClr>
              <a:buSzPts val="1800"/>
              <a:buFont typeface="Gill Sans"/>
              <a:buNone/>
              <a:defRPr sz="1350" cap="none">
                <a:solidFill>
                  <a:srgbClr val="FFFFFF"/>
                </a:solidFill>
                <a:latin typeface="Gill Sans"/>
                <a:ea typeface="Gill Sans"/>
                <a:cs typeface="Gill Sans"/>
                <a:sym typeface="Gill Sans"/>
              </a:defRPr>
            </a:lvl4pPr>
            <a:lvl5pPr marL="0" marR="0" lvl="4" indent="0" algn="r">
              <a:spcBef>
                <a:spcPts val="0"/>
              </a:spcBef>
              <a:spcAft>
                <a:spcPts val="0"/>
              </a:spcAft>
              <a:buClr>
                <a:srgbClr val="FFFFFF"/>
              </a:buClr>
              <a:buSzPts val="1800"/>
              <a:buFont typeface="Gill Sans"/>
              <a:buNone/>
              <a:defRPr sz="1350" cap="none">
                <a:solidFill>
                  <a:srgbClr val="FFFFFF"/>
                </a:solidFill>
                <a:latin typeface="Gill Sans"/>
                <a:ea typeface="Gill Sans"/>
                <a:cs typeface="Gill Sans"/>
                <a:sym typeface="Gill Sans"/>
              </a:defRPr>
            </a:lvl5pPr>
            <a:lvl6pPr marL="0" marR="0" lvl="5" indent="0" algn="r">
              <a:spcBef>
                <a:spcPts val="0"/>
              </a:spcBef>
              <a:spcAft>
                <a:spcPts val="0"/>
              </a:spcAft>
              <a:buClr>
                <a:srgbClr val="FFFFFF"/>
              </a:buClr>
              <a:buSzPts val="1800"/>
              <a:buFont typeface="Gill Sans"/>
              <a:buNone/>
              <a:defRPr sz="1350" cap="none">
                <a:solidFill>
                  <a:srgbClr val="FFFFFF"/>
                </a:solidFill>
                <a:latin typeface="Gill Sans"/>
                <a:ea typeface="Gill Sans"/>
                <a:cs typeface="Gill Sans"/>
                <a:sym typeface="Gill Sans"/>
              </a:defRPr>
            </a:lvl6pPr>
            <a:lvl7pPr marL="0" marR="0" lvl="6" indent="0" algn="r">
              <a:spcBef>
                <a:spcPts val="0"/>
              </a:spcBef>
              <a:spcAft>
                <a:spcPts val="0"/>
              </a:spcAft>
              <a:buClr>
                <a:srgbClr val="FFFFFF"/>
              </a:buClr>
              <a:buSzPts val="1800"/>
              <a:buFont typeface="Gill Sans"/>
              <a:buNone/>
              <a:defRPr sz="1350" cap="none">
                <a:solidFill>
                  <a:srgbClr val="FFFFFF"/>
                </a:solidFill>
                <a:latin typeface="Gill Sans"/>
                <a:ea typeface="Gill Sans"/>
                <a:cs typeface="Gill Sans"/>
                <a:sym typeface="Gill Sans"/>
              </a:defRPr>
            </a:lvl7pPr>
            <a:lvl8pPr marL="0" marR="0" lvl="7" indent="0" algn="r">
              <a:spcBef>
                <a:spcPts val="0"/>
              </a:spcBef>
              <a:spcAft>
                <a:spcPts val="0"/>
              </a:spcAft>
              <a:buClr>
                <a:srgbClr val="FFFFFF"/>
              </a:buClr>
              <a:buSzPts val="1800"/>
              <a:buFont typeface="Gill Sans"/>
              <a:buNone/>
              <a:defRPr sz="1350" cap="none">
                <a:solidFill>
                  <a:srgbClr val="FFFFFF"/>
                </a:solidFill>
                <a:latin typeface="Gill Sans"/>
                <a:ea typeface="Gill Sans"/>
                <a:cs typeface="Gill Sans"/>
                <a:sym typeface="Gill Sans"/>
              </a:defRPr>
            </a:lvl8pPr>
            <a:lvl9pPr marL="0" marR="0" lvl="8" indent="0" algn="r">
              <a:spcBef>
                <a:spcPts val="0"/>
              </a:spcBef>
              <a:spcAft>
                <a:spcPts val="0"/>
              </a:spcAft>
              <a:buClr>
                <a:srgbClr val="FFFFFF"/>
              </a:buClr>
              <a:buSzPts val="1800"/>
              <a:buFont typeface="Gill Sans"/>
              <a:buNone/>
              <a:defRPr sz="1350"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
        <p:nvSpPr>
          <p:cNvPr id="209" name="Google Shape;209;g2b7ecd30fbb_2_34"/>
          <p:cNvSpPr txBox="1">
            <a:spLocks noGrp="1"/>
          </p:cNvSpPr>
          <p:nvPr>
            <p:ph type="body" idx="1"/>
          </p:nvPr>
        </p:nvSpPr>
        <p:spPr>
          <a:xfrm>
            <a:off x="628650" y="975573"/>
            <a:ext cx="7886700" cy="3710726"/>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Clr>
                <a:schemeClr val="dk1"/>
              </a:buClr>
              <a:buSzPts val="1800"/>
              <a:buChar char="•"/>
              <a:defRPr/>
            </a:lvl6pPr>
            <a:lvl7pPr marL="2400300" lvl="6" indent="-257175" algn="l">
              <a:lnSpc>
                <a:spcPct val="100000"/>
              </a:lnSpc>
              <a:spcBef>
                <a:spcPts val="750"/>
              </a:spcBef>
              <a:spcAft>
                <a:spcPts val="0"/>
              </a:spcAft>
              <a:buClr>
                <a:schemeClr val="dk1"/>
              </a:buClr>
              <a:buSzPts val="1800"/>
              <a:buChar char="•"/>
              <a:defRPr/>
            </a:lvl7pPr>
            <a:lvl8pPr marL="2743200" lvl="7" indent="-257175" algn="l">
              <a:lnSpc>
                <a:spcPct val="100000"/>
              </a:lnSpc>
              <a:spcBef>
                <a:spcPts val="750"/>
              </a:spcBef>
              <a:spcAft>
                <a:spcPts val="0"/>
              </a:spcAft>
              <a:buClr>
                <a:schemeClr val="dk1"/>
              </a:buClr>
              <a:buSzPts val="1800"/>
              <a:buChar char="•"/>
              <a:defRPr/>
            </a:lvl8pPr>
            <a:lvl9pPr marL="3086100" lvl="8" indent="-257175" algn="l">
              <a:lnSpc>
                <a:spcPct val="100000"/>
              </a:lnSpc>
              <a:spcBef>
                <a:spcPts val="750"/>
              </a:spcBef>
              <a:spcAft>
                <a:spcPts val="0"/>
              </a:spcAft>
              <a:buClr>
                <a:schemeClr val="dk1"/>
              </a:buClr>
              <a:buSzPts val="1800"/>
              <a:buChar char="•"/>
              <a:defRPr/>
            </a:lvl9pPr>
          </a:lstStyle>
          <a:p>
            <a:endParaRPr/>
          </a:p>
        </p:txBody>
      </p:sp>
      <p:sp>
        <p:nvSpPr>
          <p:cNvPr id="2" name="Freeform 7">
            <a:extLst>
              <a:ext uri="{FF2B5EF4-FFF2-40B4-BE49-F238E27FC236}">
                <a16:creationId xmlns:a16="http://schemas.microsoft.com/office/drawing/2014/main" id="{F4B06BDD-666E-DF4C-C126-CE8FE5E6A72F}"/>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3" name="Picture 2">
            <a:extLst>
              <a:ext uri="{FF2B5EF4-FFF2-40B4-BE49-F238E27FC236}">
                <a16:creationId xmlns:a16="http://schemas.microsoft.com/office/drawing/2014/main" id="{AA719D39-2F13-FAC8-49DF-6865F860FB6A}"/>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extLst>
      <p:ext uri="{BB962C8B-B14F-4D97-AF65-F5344CB8AC3E}">
        <p14:creationId xmlns:p14="http://schemas.microsoft.com/office/powerpoint/2010/main" val="2707210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85"/>
        <p:cNvGrpSpPr/>
        <p:nvPr/>
      </p:nvGrpSpPr>
      <p:grpSpPr>
        <a:xfrm>
          <a:off x="0" y="0"/>
          <a:ext cx="0" cy="0"/>
          <a:chOff x="0" y="0"/>
          <a:chExt cx="0" cy="0"/>
        </a:xfrm>
      </p:grpSpPr>
      <p:sp>
        <p:nvSpPr>
          <p:cNvPr id="186" name="Google Shape;186;g2b7ecd30fbb_2_13"/>
          <p:cNvSpPr txBox="1">
            <a:spLocks noGrp="1"/>
          </p:cNvSpPr>
          <p:nvPr>
            <p:ph type="title"/>
          </p:nvPr>
        </p:nvSpPr>
        <p:spPr>
          <a:xfrm>
            <a:off x="628650" y="510778"/>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g2b7ecd30fbb_2_13"/>
          <p:cNvSpPr txBox="1">
            <a:spLocks noGrp="1"/>
          </p:cNvSpPr>
          <p:nvPr>
            <p:ph type="body" idx="1"/>
          </p:nvPr>
        </p:nvSpPr>
        <p:spPr>
          <a:xfrm>
            <a:off x="628650" y="1633993"/>
            <a:ext cx="7886700" cy="2998730"/>
          </a:xfrm>
          <a:prstGeom prst="rect">
            <a:avLst/>
          </a:prstGeom>
          <a:noFill/>
          <a:ln>
            <a:noFill/>
          </a:ln>
        </p:spPr>
        <p:txBody>
          <a:bodyPr spcFirstLastPara="1" wrap="square" lIns="91425" tIns="45700" rIns="91425" bIns="45700" anchor="t" anchorCtr="0">
            <a:normAutofit/>
          </a:bodyPr>
          <a:lstStyle>
            <a:lvl1pPr marL="342900" lvl="0" indent="-278130" algn="l">
              <a:lnSpc>
                <a:spcPct val="110000"/>
              </a:lnSpc>
              <a:spcBef>
                <a:spcPts val="750"/>
              </a:spcBef>
              <a:spcAft>
                <a:spcPts val="0"/>
              </a:spcAft>
              <a:buSzPts val="2240"/>
              <a:buFont typeface="Noto Sans Symbols"/>
              <a:buChar char="▪"/>
              <a:defRPr/>
            </a:lvl1pPr>
            <a:lvl2pPr marL="685800" lvl="1" indent="-262889" algn="l">
              <a:lnSpc>
                <a:spcPct val="110000"/>
              </a:lnSpc>
              <a:spcBef>
                <a:spcPts val="375"/>
              </a:spcBef>
              <a:spcAft>
                <a:spcPts val="0"/>
              </a:spcAft>
              <a:buSzPts val="1920"/>
              <a:buFont typeface="Noto Sans Symbols"/>
              <a:buChar char="▪"/>
              <a:defRPr/>
            </a:lvl2pPr>
            <a:lvl3pPr marL="1028700" lvl="2" indent="-247650" algn="l">
              <a:lnSpc>
                <a:spcPct val="110000"/>
              </a:lnSpc>
              <a:spcBef>
                <a:spcPts val="375"/>
              </a:spcBef>
              <a:spcAft>
                <a:spcPts val="0"/>
              </a:spcAft>
              <a:buSzPts val="1600"/>
              <a:buFont typeface="Noto Sans Symbols"/>
              <a:buChar char="▪"/>
              <a:defRPr/>
            </a:lvl3pPr>
            <a:lvl4pPr marL="1371600" lvl="3" indent="-240029" algn="l">
              <a:lnSpc>
                <a:spcPct val="110000"/>
              </a:lnSpc>
              <a:spcBef>
                <a:spcPts val="375"/>
              </a:spcBef>
              <a:spcAft>
                <a:spcPts val="0"/>
              </a:spcAft>
              <a:buSzPts val="1440"/>
              <a:buFont typeface="Noto Sans Symbols"/>
              <a:buChar char="▪"/>
              <a:defRPr/>
            </a:lvl4pPr>
            <a:lvl5pPr marL="1714500" lvl="4" indent="-240029" algn="l">
              <a:lnSpc>
                <a:spcPct val="110000"/>
              </a:lnSpc>
              <a:spcBef>
                <a:spcPts val="375"/>
              </a:spcBef>
              <a:spcAft>
                <a:spcPts val="0"/>
              </a:spcAft>
              <a:buSzPts val="1440"/>
              <a:buFont typeface="Noto Sans Symbols"/>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8" name="Google Shape;188;g2b7ecd30fbb_2_13"/>
          <p:cNvSpPr txBox="1">
            <a:spLocks noGrp="1"/>
          </p:cNvSpPr>
          <p:nvPr>
            <p:ph type="dt" idx="10"/>
          </p:nvPr>
        </p:nvSpPr>
        <p:spPr>
          <a:xfrm>
            <a:off x="628650" y="4822032"/>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g2b7ecd30fbb_2_13"/>
          <p:cNvSpPr txBox="1">
            <a:spLocks noGrp="1"/>
          </p:cNvSpPr>
          <p:nvPr>
            <p:ph type="ftr" idx="11"/>
          </p:nvPr>
        </p:nvSpPr>
        <p:spPr>
          <a:xfrm>
            <a:off x="3028950" y="4822032"/>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g2b7ecd30fbb_2_13"/>
          <p:cNvSpPr txBox="1">
            <a:spLocks noGrp="1"/>
          </p:cNvSpPr>
          <p:nvPr>
            <p:ph type="sldNum" idx="12"/>
          </p:nvPr>
        </p:nvSpPr>
        <p:spPr>
          <a:xfrm>
            <a:off x="6457950" y="4822032"/>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Freeform 7">
            <a:extLst>
              <a:ext uri="{FF2B5EF4-FFF2-40B4-BE49-F238E27FC236}">
                <a16:creationId xmlns:a16="http://schemas.microsoft.com/office/drawing/2014/main" id="{04512DCC-9781-7104-4C74-0B95CFA7C319}"/>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7250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1"/>
              </a:buClr>
              <a:defRPr>
                <a:solidFill>
                  <a:schemeClr val="bg1"/>
                </a:solidFill>
                <a:effectLst>
                  <a:outerShdw blurRad="50800" dist="38100" dir="18900000" algn="bl" rotWithShape="0">
                    <a:prstClr val="black">
                      <a:alpha val="40000"/>
                    </a:prstClr>
                  </a:outerShdw>
                </a:effectLst>
              </a:defRPr>
            </a:lvl1pPr>
            <a:lvl2pPr>
              <a:buClr>
                <a:schemeClr val="bg1"/>
              </a:buClr>
              <a:defRPr>
                <a:solidFill>
                  <a:schemeClr val="bg1"/>
                </a:solidFill>
                <a:effectLst>
                  <a:outerShdw blurRad="50800" dist="38100" dir="18900000" algn="bl" rotWithShape="0">
                    <a:prstClr val="black">
                      <a:alpha val="40000"/>
                    </a:prstClr>
                  </a:outerShdw>
                </a:effectLst>
              </a:defRPr>
            </a:lvl2pPr>
            <a:lvl3pPr>
              <a:buClr>
                <a:schemeClr val="bg1"/>
              </a:buClr>
              <a:defRPr>
                <a:solidFill>
                  <a:schemeClr val="bg1"/>
                </a:solidFill>
                <a:effectLst>
                  <a:outerShdw blurRad="50800" dist="38100" dir="18900000" algn="bl" rotWithShape="0">
                    <a:prstClr val="black">
                      <a:alpha val="40000"/>
                    </a:prstClr>
                  </a:outerShdw>
                </a:effectLst>
              </a:defRPr>
            </a:lvl3pPr>
            <a:lvl4pPr>
              <a:buClr>
                <a:schemeClr val="bg1"/>
              </a:buClr>
              <a:defRPr>
                <a:solidFill>
                  <a:schemeClr val="bg1"/>
                </a:solidFill>
                <a:effectLst>
                  <a:outerShdw blurRad="50800" dist="38100" dir="18900000" algn="bl" rotWithShape="0">
                    <a:prstClr val="black">
                      <a:alpha val="40000"/>
                    </a:prstClr>
                  </a:outerShdw>
                </a:effectLst>
              </a:defRPr>
            </a:lvl4pPr>
            <a:lvl5pPr>
              <a:buClr>
                <a:schemeClr val="bg1"/>
              </a:buClr>
              <a:defRPr>
                <a:solidFill>
                  <a:schemeClr val="bg1"/>
                </a:solidFill>
                <a:effectLst>
                  <a:outerShdw blurRad="50800" dist="38100" dir="18900000" algn="bl"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reeform 7">
            <a:extLst>
              <a:ext uri="{FF2B5EF4-FFF2-40B4-BE49-F238E27FC236}">
                <a16:creationId xmlns:a16="http://schemas.microsoft.com/office/drawing/2014/main" id="{252E8433-DC53-29F1-68BB-ACB6042E3062}"/>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182B2EFE-7F6B-2BCD-8D63-098909FA1964}"/>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8" y="2390378"/>
            <a:ext cx="7659687" cy="876300"/>
          </a:xfrm>
        </p:spPr>
        <p:txBody>
          <a:bodyPr anchor="t"/>
          <a:lstStyle>
            <a:lvl1pPr algn="ctr">
              <a:defRPr sz="3600" b="0" cap="all">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722325" y="1165225"/>
            <a:ext cx="6135687" cy="1225154"/>
          </a:xfrm>
        </p:spPr>
        <p:txBody>
          <a:bodyPr anchor="b"/>
          <a:lstStyle>
            <a:lvl1pPr marL="0" indent="0">
              <a:buNone/>
              <a:defRPr sz="2000">
                <a:solidFill>
                  <a:schemeClr val="bg1"/>
                </a:solidFill>
                <a:effectLst>
                  <a:outerShdw blurRad="50800" dist="38100" dir="18900000" algn="b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reeform 7">
            <a:extLst>
              <a:ext uri="{FF2B5EF4-FFF2-40B4-BE49-F238E27FC236}">
                <a16:creationId xmlns:a16="http://schemas.microsoft.com/office/drawing/2014/main" id="{93277E15-2815-5463-4947-7A75F668F9D4}"/>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BFC3D2E0-7A47-1985-820D-E4F68AD766CB}"/>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sz="half" idx="1"/>
          </p:nvPr>
        </p:nvSpPr>
        <p:spPr>
          <a:xfrm>
            <a:off x="457212" y="1152144"/>
            <a:ext cx="4071079" cy="3323480"/>
          </a:xfrm>
        </p:spPr>
        <p:txBody>
          <a:bodyPr/>
          <a:lstStyle>
            <a:lvl1pPr marL="228600" indent="-228600">
              <a:buClr>
                <a:schemeClr val="bg1"/>
              </a:buClr>
              <a:defRPr sz="2800">
                <a:solidFill>
                  <a:schemeClr val="bg1"/>
                </a:solidFill>
                <a:effectLst>
                  <a:outerShdw blurRad="50800" dist="38100" dir="18900000" algn="bl" rotWithShape="0">
                    <a:prstClr val="black">
                      <a:alpha val="40000"/>
                    </a:prstClr>
                  </a:outerShdw>
                </a:effectLst>
              </a:defRPr>
            </a:lvl1pPr>
            <a:lvl2pPr marL="512763" indent="-228600">
              <a:buClr>
                <a:schemeClr val="bg1"/>
              </a:buClr>
              <a:defRPr sz="2400">
                <a:solidFill>
                  <a:schemeClr val="bg1"/>
                </a:solidFill>
                <a:effectLst>
                  <a:outerShdw blurRad="50800" dist="38100" dir="18900000" algn="bl" rotWithShape="0">
                    <a:prstClr val="black">
                      <a:alpha val="40000"/>
                    </a:prstClr>
                  </a:outerShdw>
                </a:effectLst>
              </a:defRPr>
            </a:lvl2pPr>
            <a:lvl3pPr marL="914400" indent="-228600">
              <a:buClr>
                <a:schemeClr val="bg1"/>
              </a:buClr>
              <a:defRPr sz="2000">
                <a:solidFill>
                  <a:schemeClr val="bg1"/>
                </a:solidFill>
                <a:effectLst>
                  <a:outerShdw blurRad="50800" dist="38100" dir="18900000" algn="bl" rotWithShape="0">
                    <a:prstClr val="black">
                      <a:alpha val="40000"/>
                    </a:prstClr>
                  </a:outerShdw>
                </a:effectLst>
              </a:defRPr>
            </a:lvl3pPr>
            <a:lvl4pPr marL="1141413" indent="-228600">
              <a:buClr>
                <a:schemeClr val="bg1"/>
              </a:buClr>
              <a:defRPr sz="1800">
                <a:solidFill>
                  <a:schemeClr val="bg1"/>
                </a:solidFill>
                <a:effectLst>
                  <a:outerShdw blurRad="50800" dist="38100" dir="18900000" algn="bl" rotWithShape="0">
                    <a:prstClr val="black">
                      <a:alpha val="40000"/>
                    </a:prstClr>
                  </a:outerShdw>
                </a:effectLst>
              </a:defRPr>
            </a:lvl4pPr>
            <a:lvl5pPr marL="1427163" indent="-228600">
              <a:buClr>
                <a:schemeClr val="bg1"/>
              </a:buClr>
              <a:defRPr sz="1800">
                <a:solidFill>
                  <a:schemeClr val="bg1"/>
                </a:solidFill>
                <a:effectLst>
                  <a:outerShdw blurRad="50800" dist="38100" dir="18900000" algn="bl" rotWithShape="0">
                    <a:prstClr val="black">
                      <a:alpha val="40000"/>
                    </a:prstClr>
                  </a:outerShdw>
                </a:effectLs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01703" y="1152144"/>
            <a:ext cx="4071080" cy="3323480"/>
          </a:xfrm>
        </p:spPr>
        <p:txBody>
          <a:bodyPr/>
          <a:lstStyle>
            <a:lvl1pPr marL="228600" indent="-228600">
              <a:buClr>
                <a:schemeClr val="bg1"/>
              </a:buClr>
              <a:defRPr sz="2800">
                <a:solidFill>
                  <a:schemeClr val="bg1"/>
                </a:solidFill>
                <a:effectLst>
                  <a:outerShdw blurRad="50800" dist="38100" dir="18900000" algn="bl" rotWithShape="0">
                    <a:prstClr val="black">
                      <a:alpha val="40000"/>
                    </a:prstClr>
                  </a:outerShdw>
                </a:effectLst>
              </a:defRPr>
            </a:lvl1pPr>
            <a:lvl2pPr marL="512763" indent="-228600">
              <a:buClr>
                <a:schemeClr val="bg1"/>
              </a:buClr>
              <a:defRPr sz="2400">
                <a:solidFill>
                  <a:schemeClr val="bg1"/>
                </a:solidFill>
                <a:effectLst>
                  <a:outerShdw blurRad="50800" dist="38100" dir="18900000" algn="bl" rotWithShape="0">
                    <a:prstClr val="black">
                      <a:alpha val="40000"/>
                    </a:prstClr>
                  </a:outerShdw>
                </a:effectLst>
              </a:defRPr>
            </a:lvl2pPr>
            <a:lvl3pPr marL="914400" indent="-228600">
              <a:buClr>
                <a:schemeClr val="bg1"/>
              </a:buClr>
              <a:defRPr sz="2000">
                <a:solidFill>
                  <a:schemeClr val="bg1"/>
                </a:solidFill>
                <a:effectLst>
                  <a:outerShdw blurRad="50800" dist="38100" dir="18900000" algn="bl" rotWithShape="0">
                    <a:prstClr val="black">
                      <a:alpha val="40000"/>
                    </a:prstClr>
                  </a:outerShdw>
                </a:effectLst>
              </a:defRPr>
            </a:lvl3pPr>
            <a:lvl4pPr marL="1141413" indent="-228600">
              <a:buClr>
                <a:schemeClr val="bg1"/>
              </a:buClr>
              <a:defRPr sz="1800">
                <a:solidFill>
                  <a:schemeClr val="bg1"/>
                </a:solidFill>
                <a:effectLst>
                  <a:outerShdw blurRad="50800" dist="38100" dir="18900000" algn="bl" rotWithShape="0">
                    <a:prstClr val="black">
                      <a:alpha val="40000"/>
                    </a:prstClr>
                  </a:outerShdw>
                </a:effectLst>
              </a:defRPr>
            </a:lvl4pPr>
            <a:lvl5pPr marL="1427163" indent="-228600">
              <a:buClr>
                <a:schemeClr val="bg1"/>
              </a:buClr>
              <a:defRPr sz="1800">
                <a:solidFill>
                  <a:schemeClr val="bg1"/>
                </a:solidFill>
                <a:effectLst>
                  <a:outerShdw blurRad="50800" dist="38100" dir="18900000" algn="bl" rotWithShape="0">
                    <a:prstClr val="black">
                      <a:alpha val="40000"/>
                    </a:prstClr>
                  </a:outerShdw>
                </a:effectLs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7">
            <a:extLst>
              <a:ext uri="{FF2B5EF4-FFF2-40B4-BE49-F238E27FC236}">
                <a16:creationId xmlns:a16="http://schemas.microsoft.com/office/drawing/2014/main" id="{6597FB0F-7F93-7FBB-2F1E-391DF9BAE7D6}"/>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5B2CD3ED-6502-E355-46B5-9F31B6B6A997}"/>
              </a:ext>
            </a:extLst>
          </p:cNvPr>
          <p:cNvPicPr>
            <a:picLocks noChangeAspect="1"/>
          </p:cNvPicPr>
          <p:nvPr userDrawn="1"/>
        </p:nvPicPr>
        <p:blipFill rotWithShape="1">
          <a:blip r:embed="rId3"/>
          <a:srcRect b="29403"/>
          <a:stretch/>
        </p:blipFill>
        <p:spPr>
          <a:xfrm>
            <a:off x="6823268" y="3041515"/>
            <a:ext cx="2320732" cy="163835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457199" y="1233454"/>
            <a:ext cx="4038599" cy="479822"/>
          </a:xfrm>
        </p:spPr>
        <p:txBody>
          <a:bodyPr anchor="b">
            <a:noAutofit/>
          </a:bodyPr>
          <a:lstStyle>
            <a:lvl1pPr marL="0" indent="0" algn="l">
              <a:buNone/>
              <a:defRPr sz="2800" b="0">
                <a:solidFill>
                  <a:schemeClr val="bg1"/>
                </a:solidFill>
                <a:effectLst>
                  <a:outerShdw blurRad="50800" dist="38100" dir="18900000" algn="bl"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06543"/>
            <a:ext cx="4038598" cy="2669087"/>
          </a:xfrm>
        </p:spPr>
        <p:txBody>
          <a:bodyPr/>
          <a:lstStyle>
            <a:lvl1pPr>
              <a:buClr>
                <a:schemeClr val="bg1"/>
              </a:buClr>
              <a:defRPr sz="2400">
                <a:solidFill>
                  <a:schemeClr val="bg1"/>
                </a:solidFill>
                <a:effectLst>
                  <a:outerShdw blurRad="50800" dist="38100" dir="18900000" algn="bl" rotWithShape="0">
                    <a:prstClr val="black">
                      <a:alpha val="40000"/>
                    </a:prstClr>
                  </a:outerShdw>
                </a:effectLst>
              </a:defRPr>
            </a:lvl1pPr>
            <a:lvl2pPr>
              <a:buClr>
                <a:schemeClr val="bg1"/>
              </a:buClr>
              <a:defRPr sz="2000">
                <a:solidFill>
                  <a:schemeClr val="bg1"/>
                </a:solidFill>
                <a:effectLst>
                  <a:outerShdw blurRad="50800" dist="38100" dir="18900000" algn="bl" rotWithShape="0">
                    <a:prstClr val="black">
                      <a:alpha val="40000"/>
                    </a:prstClr>
                  </a:outerShdw>
                </a:effectLst>
              </a:defRPr>
            </a:lvl2pPr>
            <a:lvl3pPr>
              <a:buClr>
                <a:schemeClr val="bg1"/>
              </a:buClr>
              <a:defRPr sz="1800">
                <a:solidFill>
                  <a:schemeClr val="bg1"/>
                </a:solidFill>
                <a:effectLst>
                  <a:outerShdw blurRad="50800" dist="38100" dir="18900000" algn="bl" rotWithShape="0">
                    <a:prstClr val="black">
                      <a:alpha val="40000"/>
                    </a:prstClr>
                  </a:outerShdw>
                </a:effectLst>
              </a:defRPr>
            </a:lvl3pPr>
            <a:lvl4pPr>
              <a:buClr>
                <a:schemeClr val="bg1"/>
              </a:buClr>
              <a:defRPr sz="1600">
                <a:solidFill>
                  <a:schemeClr val="bg1"/>
                </a:solidFill>
                <a:effectLst>
                  <a:outerShdw blurRad="50800" dist="38100" dir="18900000" algn="bl" rotWithShape="0">
                    <a:prstClr val="black">
                      <a:alpha val="40000"/>
                    </a:prstClr>
                  </a:outerShdw>
                </a:effectLst>
              </a:defRPr>
            </a:lvl4pPr>
            <a:lvl5pPr>
              <a:buClr>
                <a:schemeClr val="bg1"/>
              </a:buClr>
              <a:defRPr sz="1600">
                <a:solidFill>
                  <a:schemeClr val="bg1"/>
                </a:solidFill>
                <a:effectLst>
                  <a:outerShdw blurRad="50800" dist="38100" dir="18900000" algn="bl" rotWithShape="0">
                    <a:prstClr val="black">
                      <a:alpha val="40000"/>
                    </a:prstClr>
                  </a:outerShdw>
                </a:effectLs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32211" y="1233454"/>
            <a:ext cx="4038599" cy="479822"/>
          </a:xfrm>
        </p:spPr>
        <p:txBody>
          <a:bodyPr anchor="b">
            <a:noAutofit/>
          </a:bodyPr>
          <a:lstStyle>
            <a:lvl1pPr marL="0" indent="0" algn="l">
              <a:buNone/>
              <a:defRPr sz="2800" b="0">
                <a:solidFill>
                  <a:schemeClr val="bg1"/>
                </a:solidFill>
                <a:effectLst>
                  <a:outerShdw blurRad="50800" dist="38100" dir="18900000" algn="bl"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32211" y="1806543"/>
            <a:ext cx="4038599" cy="2669087"/>
          </a:xfrm>
        </p:spPr>
        <p:txBody>
          <a:bodyPr/>
          <a:lstStyle>
            <a:lvl1pPr>
              <a:buClr>
                <a:schemeClr val="bg1"/>
              </a:buClr>
              <a:defRPr sz="2400">
                <a:solidFill>
                  <a:schemeClr val="bg1"/>
                </a:solidFill>
                <a:effectLst>
                  <a:outerShdw blurRad="50800" dist="38100" dir="18900000" algn="bl" rotWithShape="0">
                    <a:prstClr val="black">
                      <a:alpha val="40000"/>
                    </a:prstClr>
                  </a:outerShdw>
                </a:effectLst>
              </a:defRPr>
            </a:lvl1pPr>
            <a:lvl2pPr>
              <a:buClr>
                <a:schemeClr val="bg1"/>
              </a:buClr>
              <a:defRPr sz="2000">
                <a:solidFill>
                  <a:schemeClr val="bg1"/>
                </a:solidFill>
                <a:effectLst>
                  <a:outerShdw blurRad="50800" dist="38100" dir="18900000" algn="bl" rotWithShape="0">
                    <a:prstClr val="black">
                      <a:alpha val="40000"/>
                    </a:prstClr>
                  </a:outerShdw>
                </a:effectLst>
              </a:defRPr>
            </a:lvl2pPr>
            <a:lvl3pPr>
              <a:buClr>
                <a:schemeClr val="bg1"/>
              </a:buClr>
              <a:defRPr sz="1800">
                <a:solidFill>
                  <a:schemeClr val="bg1"/>
                </a:solidFill>
                <a:effectLst>
                  <a:outerShdw blurRad="50800" dist="38100" dir="18900000" algn="bl" rotWithShape="0">
                    <a:prstClr val="black">
                      <a:alpha val="40000"/>
                    </a:prstClr>
                  </a:outerShdw>
                </a:effectLst>
              </a:defRPr>
            </a:lvl3pPr>
            <a:lvl4pPr>
              <a:buClr>
                <a:schemeClr val="bg1"/>
              </a:buClr>
              <a:defRPr sz="1600">
                <a:solidFill>
                  <a:schemeClr val="bg1"/>
                </a:solidFill>
                <a:effectLst>
                  <a:outerShdw blurRad="50800" dist="38100" dir="18900000" algn="bl" rotWithShape="0">
                    <a:prstClr val="black">
                      <a:alpha val="40000"/>
                    </a:prstClr>
                  </a:outerShdw>
                </a:effectLst>
              </a:defRPr>
            </a:lvl4pPr>
            <a:lvl5pPr>
              <a:buClr>
                <a:schemeClr val="bg1"/>
              </a:buClr>
              <a:defRPr sz="1600">
                <a:solidFill>
                  <a:schemeClr val="bg1"/>
                </a:solidFill>
                <a:effectLst>
                  <a:outerShdw blurRad="50800" dist="38100" dir="18900000" algn="bl" rotWithShape="0">
                    <a:prstClr val="black">
                      <a:alpha val="40000"/>
                    </a:prstClr>
                  </a:outerShdw>
                </a:effectLs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7">
            <a:extLst>
              <a:ext uri="{FF2B5EF4-FFF2-40B4-BE49-F238E27FC236}">
                <a16:creationId xmlns:a16="http://schemas.microsoft.com/office/drawing/2014/main" id="{AEDD15D5-2452-0A92-A62B-5E25212BA749}"/>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10" name="Picture 9">
            <a:extLst>
              <a:ext uri="{FF2B5EF4-FFF2-40B4-BE49-F238E27FC236}">
                <a16:creationId xmlns:a16="http://schemas.microsoft.com/office/drawing/2014/main" id="{8FE92670-B6BD-621C-6AB4-8EB1CA481DF6}"/>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10" name="SmartArt Placeholder 9"/>
          <p:cNvSpPr>
            <a:spLocks noGrp="1"/>
          </p:cNvSpPr>
          <p:nvPr>
            <p:ph type="dgm" sz="quarter" idx="13"/>
          </p:nvPr>
        </p:nvSpPr>
        <p:spPr>
          <a:xfrm>
            <a:off x="457200" y="1143000"/>
            <a:ext cx="8305800" cy="3371850"/>
          </a:xfrm>
        </p:spPr>
        <p:txBody>
          <a:bodyPr/>
          <a:lstStyle>
            <a:lvl1pPr>
              <a:buClr>
                <a:schemeClr val="bg1"/>
              </a:buClr>
              <a:defRPr>
                <a:solidFill>
                  <a:schemeClr val="bg1"/>
                </a:solidFill>
                <a:effectLst>
                  <a:outerShdw blurRad="50800" dist="38100" dir="18900000" algn="bl" rotWithShape="0">
                    <a:prstClr val="black">
                      <a:alpha val="40000"/>
                    </a:prstClr>
                  </a:outerShdw>
                </a:effectLst>
              </a:defRPr>
            </a:lvl1pPr>
          </a:lstStyle>
          <a:p>
            <a:r>
              <a:rPr lang="en-US" dirty="0"/>
              <a:t>Click icon to add SmartArt graphic</a:t>
            </a:r>
          </a:p>
        </p:txBody>
      </p:sp>
      <p:sp>
        <p:nvSpPr>
          <p:cNvPr id="4" name="Freeform 7">
            <a:extLst>
              <a:ext uri="{FF2B5EF4-FFF2-40B4-BE49-F238E27FC236}">
                <a16:creationId xmlns:a16="http://schemas.microsoft.com/office/drawing/2014/main" id="{AF9EEC03-1BAE-B250-0307-BF2F580A14E2}"/>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6" name="Picture 5">
            <a:extLst>
              <a:ext uri="{FF2B5EF4-FFF2-40B4-BE49-F238E27FC236}">
                <a16:creationId xmlns:a16="http://schemas.microsoft.com/office/drawing/2014/main" id="{150EE47F-028E-E8FF-79CF-77338633758C}"/>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lvl1pPr>
              <a:buClr>
                <a:schemeClr val="bg1"/>
              </a:buClr>
              <a:defRPr>
                <a:solidFill>
                  <a:schemeClr val="bg1"/>
                </a:solidFill>
                <a:effectLst>
                  <a:outerShdw blurRad="50800" dist="38100" dir="18900000" algn="bl" rotWithShape="0">
                    <a:prstClr val="black">
                      <a:alpha val="40000"/>
                    </a:prstClr>
                  </a:outerShdw>
                </a:effectLst>
              </a:defRPr>
            </a:lvl1pPr>
          </a:lstStyle>
          <a:p>
            <a:r>
              <a:rPr lang="en-US" dirty="0"/>
              <a:t>Click icon to add table</a:t>
            </a:r>
          </a:p>
        </p:txBody>
      </p:sp>
      <p:sp>
        <p:nvSpPr>
          <p:cNvPr id="4" name="Freeform 7">
            <a:extLst>
              <a:ext uri="{FF2B5EF4-FFF2-40B4-BE49-F238E27FC236}">
                <a16:creationId xmlns:a16="http://schemas.microsoft.com/office/drawing/2014/main" id="{7FE05504-7B2A-976C-E666-D7D92EF502AF}"/>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BE69FB67-7F8D-EB9B-0BEF-55DA186FD16C}"/>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15" name="Media Placeholder 14"/>
          <p:cNvSpPr>
            <a:spLocks noGrp="1"/>
          </p:cNvSpPr>
          <p:nvPr>
            <p:ph type="media" sz="quarter" idx="13"/>
          </p:nvPr>
        </p:nvSpPr>
        <p:spPr>
          <a:xfrm>
            <a:off x="457200" y="1085850"/>
            <a:ext cx="8315568" cy="3371850"/>
          </a:xfrm>
        </p:spPr>
        <p:txBody>
          <a:bodyPr/>
          <a:lstStyle>
            <a:lvl1pPr>
              <a:buClr>
                <a:schemeClr val="bg1"/>
              </a:buClr>
              <a:defRPr>
                <a:solidFill>
                  <a:schemeClr val="bg1"/>
                </a:solidFill>
                <a:effectLst>
                  <a:outerShdw blurRad="50800" dist="38100" dir="18900000" algn="bl" rotWithShape="0">
                    <a:prstClr val="black">
                      <a:alpha val="40000"/>
                    </a:prstClr>
                  </a:outerShdw>
                </a:effectLst>
              </a:defRPr>
            </a:lvl1pPr>
          </a:lstStyle>
          <a:p>
            <a:r>
              <a:rPr lang="en-US" dirty="0"/>
              <a:t>Click icon to add media</a:t>
            </a:r>
          </a:p>
        </p:txBody>
      </p:sp>
      <p:sp>
        <p:nvSpPr>
          <p:cNvPr id="16" name="Title 15"/>
          <p:cNvSpPr>
            <a:spLocks noGrp="1"/>
          </p:cNvSpPr>
          <p:nvPr>
            <p:ph type="title"/>
          </p:nvPr>
        </p:nvSpPr>
        <p:spPr/>
        <p:txBody>
          <a:bodyPr/>
          <a:lstStyle>
            <a:lvl1pPr algn="ctr">
              <a:defRPr>
                <a:solidFill>
                  <a:schemeClr val="bg1"/>
                </a:solidFill>
                <a:effectLst>
                  <a:outerShdw blurRad="50800" dist="38100" dir="18900000" algn="bl" rotWithShape="0">
                    <a:prstClr val="black">
                      <a:alpha val="40000"/>
                    </a:prstClr>
                  </a:outerShdw>
                </a:effectLst>
              </a:defRPr>
            </a:lvl1pPr>
          </a:lstStyle>
          <a:p>
            <a:r>
              <a:rPr lang="en-US" dirty="0"/>
              <a:t>Click to edit Master title style</a:t>
            </a:r>
          </a:p>
        </p:txBody>
      </p:sp>
      <p:sp>
        <p:nvSpPr>
          <p:cNvPr id="3" name="Freeform 7">
            <a:extLst>
              <a:ext uri="{FF2B5EF4-FFF2-40B4-BE49-F238E27FC236}">
                <a16:creationId xmlns:a16="http://schemas.microsoft.com/office/drawing/2014/main" id="{79B083EA-6E79-754D-3248-146002C01C1D}"/>
              </a:ext>
            </a:extLst>
          </p:cNvPr>
          <p:cNvSpPr/>
          <p:nvPr userDrawn="1"/>
        </p:nvSpPr>
        <p:spPr>
          <a:xfrm>
            <a:off x="7951" y="4679872"/>
            <a:ext cx="1447137" cy="467139"/>
          </a:xfrm>
          <a:custGeom>
            <a:avLst/>
            <a:gdLst/>
            <a:ahLst/>
            <a:cxnLst/>
            <a:rect l="l" t="t" r="r" b="b"/>
            <a:pathLst>
              <a:path w="3245735" h="1085282">
                <a:moveTo>
                  <a:pt x="0" y="0"/>
                </a:moveTo>
                <a:lnTo>
                  <a:pt x="3245735" y="0"/>
                </a:lnTo>
                <a:lnTo>
                  <a:pt x="3245735" y="1085282"/>
                </a:lnTo>
                <a:lnTo>
                  <a:pt x="0" y="1085282"/>
                </a:lnTo>
                <a:lnTo>
                  <a:pt x="0" y="0"/>
                </a:lnTo>
                <a:close/>
              </a:path>
            </a:pathLst>
          </a:custGeom>
          <a:blipFill>
            <a:blip r:embed="rId2"/>
            <a:stretch>
              <a:fillRect/>
            </a:stretch>
          </a:blipFill>
        </p:spPr>
        <p:txBody>
          <a:bodyPr/>
          <a:lstStyle/>
          <a:p>
            <a:endParaRPr lang="en-US"/>
          </a:p>
        </p:txBody>
      </p:sp>
      <p:pic>
        <p:nvPicPr>
          <p:cNvPr id="5" name="Picture 4">
            <a:extLst>
              <a:ext uri="{FF2B5EF4-FFF2-40B4-BE49-F238E27FC236}">
                <a16:creationId xmlns:a16="http://schemas.microsoft.com/office/drawing/2014/main" id="{398EA51D-F4D4-6869-1693-E57856C6846C}"/>
              </a:ext>
            </a:extLst>
          </p:cNvPr>
          <p:cNvPicPr>
            <a:picLocks noChangeAspect="1"/>
          </p:cNvPicPr>
          <p:nvPr userDrawn="1"/>
        </p:nvPicPr>
        <p:blipFill rotWithShape="1">
          <a:blip r:embed="rId3"/>
          <a:srcRect b="29403"/>
          <a:stretch/>
        </p:blipFill>
        <p:spPr>
          <a:xfrm>
            <a:off x="6823268" y="3482502"/>
            <a:ext cx="2320732" cy="1197370"/>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1"/>
        <p:cNvGrpSpPr/>
        <p:nvPr/>
      </p:nvGrpSpPr>
      <p:grpSpPr>
        <a:xfrm>
          <a:off x="0" y="0"/>
          <a:ext cx="0" cy="0"/>
          <a:chOff x="0" y="0"/>
          <a:chExt cx="0" cy="0"/>
        </a:xfrm>
      </p:grpSpPr>
      <p:sp>
        <p:nvSpPr>
          <p:cNvPr id="192" name="Google Shape;192;g2b7ecd30fbb_2_1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5400"/>
              <a:buFont typeface="EB Garamond"/>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g2b7ecd30fbb_2_1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110000"/>
              </a:lnSpc>
              <a:spcBef>
                <a:spcPts val="750"/>
              </a:spcBef>
              <a:spcAft>
                <a:spcPts val="0"/>
              </a:spcAft>
              <a:buSzPts val="1920"/>
              <a:buNone/>
              <a:defRPr sz="1800">
                <a:solidFill>
                  <a:srgbClr val="888888"/>
                </a:solidFill>
              </a:defRPr>
            </a:lvl1pPr>
            <a:lvl2pPr marL="685800" lvl="1" indent="-171450" algn="l">
              <a:lnSpc>
                <a:spcPct val="110000"/>
              </a:lnSpc>
              <a:spcBef>
                <a:spcPts val="375"/>
              </a:spcBef>
              <a:spcAft>
                <a:spcPts val="0"/>
              </a:spcAft>
              <a:buSzPts val="1600"/>
              <a:buNone/>
              <a:defRPr sz="1500">
                <a:solidFill>
                  <a:srgbClr val="888888"/>
                </a:solidFill>
              </a:defRPr>
            </a:lvl2pPr>
            <a:lvl3pPr marL="1028700" lvl="2" indent="-171450" algn="l">
              <a:lnSpc>
                <a:spcPct val="110000"/>
              </a:lnSpc>
              <a:spcBef>
                <a:spcPts val="375"/>
              </a:spcBef>
              <a:spcAft>
                <a:spcPts val="0"/>
              </a:spcAft>
              <a:buSzPts val="1440"/>
              <a:buNone/>
              <a:defRPr sz="1350">
                <a:solidFill>
                  <a:srgbClr val="888888"/>
                </a:solidFill>
              </a:defRPr>
            </a:lvl3pPr>
            <a:lvl4pPr marL="1371600" lvl="3" indent="-171450" algn="l">
              <a:lnSpc>
                <a:spcPct val="110000"/>
              </a:lnSpc>
              <a:spcBef>
                <a:spcPts val="375"/>
              </a:spcBef>
              <a:spcAft>
                <a:spcPts val="0"/>
              </a:spcAft>
              <a:buSzPts val="1280"/>
              <a:buNone/>
              <a:defRPr sz="1200">
                <a:solidFill>
                  <a:srgbClr val="888888"/>
                </a:solidFill>
              </a:defRPr>
            </a:lvl4pPr>
            <a:lvl5pPr marL="1714500" lvl="4" indent="-171450" algn="l">
              <a:lnSpc>
                <a:spcPct val="110000"/>
              </a:lnSpc>
              <a:spcBef>
                <a:spcPts val="375"/>
              </a:spcBef>
              <a:spcAft>
                <a:spcPts val="0"/>
              </a:spcAft>
              <a:buSzPts val="128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94" name="Google Shape;194;g2b7ecd30fbb_2_19"/>
          <p:cNvSpPr txBox="1">
            <a:spLocks noGrp="1"/>
          </p:cNvSpPr>
          <p:nvPr>
            <p:ph type="dt" idx="10"/>
          </p:nvPr>
        </p:nvSpPr>
        <p:spPr>
          <a:xfrm>
            <a:off x="628650" y="4822032"/>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g2b7ecd30fbb_2_19"/>
          <p:cNvSpPr txBox="1">
            <a:spLocks noGrp="1"/>
          </p:cNvSpPr>
          <p:nvPr>
            <p:ph type="ftr" idx="11"/>
          </p:nvPr>
        </p:nvSpPr>
        <p:spPr>
          <a:xfrm>
            <a:off x="3028950" y="4822032"/>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g2b7ecd30fbb_2_19"/>
          <p:cNvSpPr txBox="1">
            <a:spLocks noGrp="1"/>
          </p:cNvSpPr>
          <p:nvPr>
            <p:ph type="sldNum" idx="12"/>
          </p:nvPr>
        </p:nvSpPr>
        <p:spPr>
          <a:xfrm>
            <a:off x="6457950" y="4822032"/>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3563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13" y="205979"/>
            <a:ext cx="8315569"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13"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0" name="Freeform 2">
            <a:extLst>
              <a:ext uri="{FF2B5EF4-FFF2-40B4-BE49-F238E27FC236}">
                <a16:creationId xmlns:a16="http://schemas.microsoft.com/office/drawing/2014/main" id="{E632C59F-8AB9-80EB-EB3D-F57CFFA7F79C}"/>
              </a:ext>
            </a:extLst>
          </p:cNvPr>
          <p:cNvSpPr/>
          <p:nvPr userDrawn="1"/>
        </p:nvSpPr>
        <p:spPr>
          <a:xfrm>
            <a:off x="0" y="0"/>
            <a:ext cx="9144000" cy="4663970"/>
          </a:xfrm>
          <a:custGeom>
            <a:avLst/>
            <a:gdLst/>
            <a:ahLst/>
            <a:cxnLst/>
            <a:rect l="l" t="t" r="r" b="b"/>
            <a:pathLst>
              <a:path w="33542950" h="20754700">
                <a:moveTo>
                  <a:pt x="0" y="0"/>
                </a:moveTo>
                <a:lnTo>
                  <a:pt x="33542950" y="0"/>
                </a:lnTo>
                <a:lnTo>
                  <a:pt x="33542950" y="20754700"/>
                </a:lnTo>
                <a:lnTo>
                  <a:pt x="0" y="20754700"/>
                </a:lnTo>
                <a:lnTo>
                  <a:pt x="0" y="0"/>
                </a:lnTo>
                <a:close/>
              </a:path>
            </a:pathLst>
          </a:custGeom>
          <a:blipFill>
            <a:blip r:embed="rId14">
              <a:alphaModFix/>
            </a:blip>
            <a:stretch>
              <a:fillRect l="-18334" r="-285174" b="-345760"/>
            </a:stretch>
          </a:blipFill>
        </p:spPr>
        <p:txBody>
          <a:bodyPr/>
          <a:lstStyle/>
          <a:p>
            <a:endParaRPr lang="en-US"/>
          </a:p>
        </p:txBody>
      </p:sp>
      <p:sp>
        <p:nvSpPr>
          <p:cNvPr id="6" name="Slide Number Placeholder 5">
            <a:extLst>
              <a:ext uri="{FF2B5EF4-FFF2-40B4-BE49-F238E27FC236}">
                <a16:creationId xmlns:a16="http://schemas.microsoft.com/office/drawing/2014/main" id="{1BDB5361-1731-FFA6-7F11-EF003B848F51}"/>
              </a:ext>
            </a:extLst>
          </p:cNvPr>
          <p:cNvSpPr txBox="1">
            <a:spLocks/>
          </p:cNvSpPr>
          <p:nvPr userDrawn="1"/>
        </p:nvSpPr>
        <p:spPr>
          <a:xfrm>
            <a:off x="8531788" y="4721359"/>
            <a:ext cx="548640" cy="297180"/>
          </a:xfrm>
          <a:prstGeom prst="bracketPair">
            <a:avLst>
              <a:gd name="adj" fmla="val 17949"/>
            </a:avLst>
          </a:prstGeom>
        </p:spPr>
        <p:txBody>
          <a:bodyPr/>
          <a:lstStyle>
            <a:defPPr>
              <a:defRPr lang="en-US"/>
            </a:defPPr>
            <a:lvl1pPr marL="0" algn="l" defTabSz="914400" rtl="0" eaLnBrk="1" latinLnBrk="0" hangingPunct="1">
              <a:defRPr sz="1800" b="0" i="0" kern="1200">
                <a:solidFill>
                  <a:schemeClr val="tx1"/>
                </a:solidFill>
                <a:latin typeface="ITC Avant Garde Std Bk"/>
                <a:ea typeface="+mn-ea"/>
                <a:cs typeface="ITC Avant Garde Std B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2D2B3B-882E-40F3-A32F-6DD516915044}" type="slidenum">
              <a:rPr lang="en-US" smtClean="0">
                <a:solidFill>
                  <a:schemeClr val="accent4"/>
                </a:solidFill>
                <a:effectLst>
                  <a:outerShdw blurRad="50800" dist="38100" dir="16200000" rotWithShape="0">
                    <a:schemeClr val="bg1">
                      <a:alpha val="40000"/>
                    </a:schemeClr>
                  </a:outerShdw>
                </a:effectLst>
              </a:rPr>
              <a:pPr/>
              <a:t>‹#›</a:t>
            </a:fld>
            <a:endParaRPr lang="en-US" dirty="0">
              <a:solidFill>
                <a:schemeClr val="accent4"/>
              </a:solidFill>
              <a:effectLst>
                <a:outerShdw blurRad="50800" dist="38100" dir="16200000" rotWithShape="0">
                  <a:schemeClr val="bg1">
                    <a:alpha val="40000"/>
                  </a:schemeClr>
                </a:outerShdw>
              </a:effectLst>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10" r:id="rId9"/>
    <p:sldLayoutId id="2147483811" r:id="rId10"/>
    <p:sldLayoutId id="2147483812" r:id="rId11"/>
    <p:sldLayoutId id="2147483813" r:id="rId12"/>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hyperlink" Target="https://www.bedsider.org/method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std/treatment/sexualhistory.htm" TargetMode="External"/><Relationship Id="rId7" Type="http://schemas.openxmlformats.org/officeDocument/2006/relationships/hyperlink" Target="https://doi.org/10.1002/ppul.25703"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targethiv.org/library/sexual-history-taking-toolkit" TargetMode="External"/><Relationship Id="rId5" Type="http://schemas.openxmlformats.org/officeDocument/2006/relationships/hyperlink" Target="https://www.nursinginpractice.com/clinical/womens-health/addressing-sexual-health-needs-an-essential-role-for-the-primary-care-nurse/" TargetMode="External"/><Relationship Id="rId4" Type="http://schemas.openxmlformats.org/officeDocument/2006/relationships/hyperlink" Target="https://doi.org/10.1016/j.jsxm.2016.08.011"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292552"/>
            <a:ext cx="9143999" cy="966418"/>
          </a:xfrm>
          <a:prstGeom prst="rect">
            <a:avLst/>
          </a:prstGeom>
          <a:effectLst>
            <a:outerShdw blurRad="63500" sx="102000" sy="102000" algn="ctr" rotWithShape="0">
              <a:prstClr val="black">
                <a:alpha val="40000"/>
              </a:prstClr>
            </a:outerShdw>
          </a:effectLst>
        </p:spPr>
        <p:txBody>
          <a:bodyPr wrap="square">
            <a:spAutoFit/>
          </a:bodyPr>
          <a:lstStyle/>
          <a:p>
            <a:pPr algn="ctr" defTabSz="914150" fontAlgn="base">
              <a:spcBef>
                <a:spcPct val="20000"/>
              </a:spcBef>
              <a:spcAft>
                <a:spcPct val="0"/>
              </a:spcAft>
            </a:pPr>
            <a:r>
              <a:rPr lang="en-US" sz="2800" b="1" dirty="0">
                <a:solidFill>
                  <a:schemeClr val="bg1"/>
                </a:solidFill>
                <a:effectLst>
                  <a:outerShdw blurRad="50800" dist="38100" dir="18900000" algn="bl" rotWithShape="0">
                    <a:prstClr val="black">
                      <a:alpha val="40000"/>
                    </a:prstClr>
                  </a:outerShdw>
                </a:effectLst>
                <a:latin typeface="Calibri"/>
                <a:ea typeface="ＭＳ Ｐゴシック" charset="0"/>
              </a:rPr>
              <a:t>Justin Alves RN, FNP-BC, ACRN, AACRN, CARN, CNE </a:t>
            </a:r>
            <a:r>
              <a:rPr lang="en-US" sz="2800" dirty="0">
                <a:solidFill>
                  <a:schemeClr val="bg1"/>
                </a:solidFill>
                <a:effectLst>
                  <a:outerShdw blurRad="50800" dist="38100" dir="18900000" algn="bl" rotWithShape="0">
                    <a:prstClr val="black">
                      <a:alpha val="40000"/>
                    </a:prstClr>
                  </a:outerShdw>
                </a:effectLst>
                <a:latin typeface="Calibri"/>
                <a:ea typeface="ＭＳ Ｐゴシック" charset="0"/>
              </a:rPr>
              <a:t>(he/him)</a:t>
            </a:r>
          </a:p>
          <a:p>
            <a:pPr algn="ctr" defTabSz="914150" fontAlgn="base">
              <a:spcBef>
                <a:spcPct val="20000"/>
              </a:spcBef>
              <a:spcAft>
                <a:spcPct val="0"/>
              </a:spcAft>
            </a:pPr>
            <a:r>
              <a:rPr lang="en-US" sz="2400" dirty="0">
                <a:solidFill>
                  <a:schemeClr val="bg1"/>
                </a:solidFill>
                <a:effectLst>
                  <a:outerShdw blurRad="50800" dist="38100" dir="18900000" algn="bl" rotWithShape="0">
                    <a:prstClr val="black">
                      <a:alpha val="40000"/>
                    </a:prstClr>
                  </a:outerShdw>
                </a:effectLst>
                <a:latin typeface="Calibri"/>
                <a:ea typeface="ＭＳ Ｐゴシック" charset="0"/>
              </a:rPr>
              <a:t>Boston Medical Center</a:t>
            </a:r>
          </a:p>
        </p:txBody>
      </p:sp>
      <p:sp>
        <p:nvSpPr>
          <p:cNvPr id="2" name="Title 1"/>
          <p:cNvSpPr>
            <a:spLocks noGrp="1"/>
          </p:cNvSpPr>
          <p:nvPr>
            <p:ph type="ctrTitle"/>
          </p:nvPr>
        </p:nvSpPr>
        <p:spPr>
          <a:xfrm>
            <a:off x="281938" y="1786462"/>
            <a:ext cx="8580119" cy="987974"/>
          </a:xfrm>
        </p:spPr>
        <p:txBody>
          <a:bodyPr/>
          <a:lstStyle/>
          <a:p>
            <a:pPr algn="ctr"/>
            <a:r>
              <a:rPr lang="en-US" sz="4400" b="1" dirty="0">
                <a:solidFill>
                  <a:schemeClr val="bg1"/>
                </a:solidFill>
                <a:effectLst>
                  <a:outerShdw blurRad="50800" dist="38100" dir="18900000" algn="bl" rotWithShape="0">
                    <a:prstClr val="black">
                      <a:alpha val="40000"/>
                    </a:prstClr>
                  </a:outerShdw>
                </a:effectLst>
              </a:rPr>
              <a:t>Taking a Sexual Health History</a:t>
            </a:r>
          </a:p>
        </p:txBody>
      </p:sp>
    </p:spTree>
    <p:extLst>
      <p:ext uri="{BB962C8B-B14F-4D97-AF65-F5344CB8AC3E}">
        <p14:creationId xmlns:p14="http://schemas.microsoft.com/office/powerpoint/2010/main" val="266941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b7ecd30fbb_2_133"/>
          <p:cNvSpPr txBox="1">
            <a:spLocks noGrp="1"/>
          </p:cNvSpPr>
          <p:nvPr>
            <p:ph type="title"/>
          </p:nvPr>
        </p:nvSpPr>
        <p:spPr>
          <a:xfrm>
            <a:off x="1505606" y="1038554"/>
            <a:ext cx="6109139" cy="1775592"/>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fontScale="90000"/>
          </a:bodyPr>
          <a:lstStyle/>
          <a:p>
            <a:pPr>
              <a:buSzPct val="100000"/>
            </a:pPr>
            <a:r>
              <a:rPr lang="en-US" dirty="0">
                <a:solidFill>
                  <a:schemeClr val="tx2"/>
                </a:solidFill>
              </a:rPr>
              <a:t>DO YOU MIND IF I ASK YOU SOME QUESTIONS ABOUT SEX THAT WE ASK EVERYBODY?</a:t>
            </a:r>
            <a:endParaRPr dirty="0">
              <a:solidFill>
                <a:schemeClr val="tx2"/>
              </a:solidFill>
            </a:endParaRPr>
          </a:p>
        </p:txBody>
      </p:sp>
      <p:sp>
        <p:nvSpPr>
          <p:cNvPr id="399" name="Google Shape;399;g2b7ecd30fbb_2_133"/>
          <p:cNvSpPr txBox="1">
            <a:spLocks noGrp="1"/>
          </p:cNvSpPr>
          <p:nvPr>
            <p:ph type="body" idx="2"/>
          </p:nvPr>
        </p:nvSpPr>
        <p:spPr>
          <a:xfrm>
            <a:off x="1016876" y="3297133"/>
            <a:ext cx="7110248" cy="1257300"/>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ctr" anchorCtr="0">
            <a:normAutofit/>
          </a:bodyPr>
          <a:lstStyle/>
          <a:p>
            <a:pPr marL="0" indent="0" algn="ctr">
              <a:spcBef>
                <a:spcPts val="0"/>
              </a:spcBef>
              <a:buSzPts val="2800"/>
            </a:pPr>
            <a:r>
              <a:rPr lang="en-US" sz="2400" dirty="0">
                <a:solidFill>
                  <a:schemeClr val="bg1"/>
                </a:solidFill>
              </a:rPr>
              <a:t>Normalize the conversation and seek permission. You do this with everyone. It eliminates the stress about the questions that follow.</a:t>
            </a:r>
            <a:endParaRPr sz="1400" dirty="0">
              <a:solidFill>
                <a:schemeClr val="bg1"/>
              </a:solidFill>
            </a:endParaRPr>
          </a:p>
        </p:txBody>
      </p:sp>
    </p:spTree>
    <p:extLst>
      <p:ext uri="{BB962C8B-B14F-4D97-AF65-F5344CB8AC3E}">
        <p14:creationId xmlns:p14="http://schemas.microsoft.com/office/powerpoint/2010/main" val="28204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b7ecd30fbb_2_138"/>
          <p:cNvSpPr txBox="1">
            <a:spLocks noGrp="1"/>
          </p:cNvSpPr>
          <p:nvPr>
            <p:ph type="title"/>
          </p:nvPr>
        </p:nvSpPr>
        <p:spPr>
          <a:xfrm>
            <a:off x="1601723" y="1073039"/>
            <a:ext cx="5940554" cy="1804168"/>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a:bodyPr>
          <a:lstStyle/>
          <a:p>
            <a:pPr>
              <a:buSzPct val="100000"/>
            </a:pPr>
            <a:r>
              <a:rPr lang="en-US" dirty="0">
                <a:solidFill>
                  <a:schemeClr val="tx2"/>
                </a:solidFill>
              </a:rPr>
              <a:t>ARE YOU SEXUALLY ACTIVE, EVEN A LITTLE BIT?</a:t>
            </a:r>
            <a:endParaRPr dirty="0">
              <a:solidFill>
                <a:schemeClr val="tx2"/>
              </a:solidFill>
            </a:endParaRPr>
          </a:p>
        </p:txBody>
      </p:sp>
      <p:sp>
        <p:nvSpPr>
          <p:cNvPr id="405" name="Google Shape;405;g2b7ecd30fbb_2_138"/>
          <p:cNvSpPr txBox="1">
            <a:spLocks noGrp="1"/>
          </p:cNvSpPr>
          <p:nvPr>
            <p:ph type="body" idx="2"/>
          </p:nvPr>
        </p:nvSpPr>
        <p:spPr>
          <a:xfrm>
            <a:off x="1262378" y="3384556"/>
            <a:ext cx="6619244" cy="1257300"/>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ctr" anchorCtr="0">
            <a:normAutofit/>
          </a:bodyPr>
          <a:lstStyle/>
          <a:p>
            <a:pPr marL="0" indent="0" algn="ctr">
              <a:spcBef>
                <a:spcPts val="0"/>
              </a:spcBef>
              <a:buSzPts val="3200"/>
            </a:pPr>
            <a:r>
              <a:rPr lang="en-US" sz="2400" dirty="0">
                <a:solidFill>
                  <a:schemeClr val="bg1"/>
                </a:solidFill>
              </a:rPr>
              <a:t>A lot of people are not going to identify certain activities as sex</a:t>
            </a:r>
            <a:endParaRPr dirty="0">
              <a:solidFill>
                <a:schemeClr val="bg1"/>
              </a:solidFill>
            </a:endParaRPr>
          </a:p>
        </p:txBody>
      </p:sp>
    </p:spTree>
    <p:extLst>
      <p:ext uri="{BB962C8B-B14F-4D97-AF65-F5344CB8AC3E}">
        <p14:creationId xmlns:p14="http://schemas.microsoft.com/office/powerpoint/2010/main" val="619944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b7ecd30fbb_2_143"/>
          <p:cNvSpPr txBox="1">
            <a:spLocks noGrp="1"/>
          </p:cNvSpPr>
          <p:nvPr>
            <p:ph type="title"/>
          </p:nvPr>
        </p:nvSpPr>
        <p:spPr>
          <a:xfrm>
            <a:off x="1583778" y="928193"/>
            <a:ext cx="5976444" cy="2090903"/>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fontScale="90000"/>
          </a:bodyPr>
          <a:lstStyle/>
          <a:p>
            <a:pPr>
              <a:buSzPct val="100000"/>
            </a:pPr>
            <a:r>
              <a:rPr lang="en-US" dirty="0">
                <a:solidFill>
                  <a:schemeClr val="tx2"/>
                </a:solidFill>
              </a:rPr>
              <a:t>WHAT ARE THE GENDERS OF YOUR SEX PARTNERS? </a:t>
            </a:r>
            <a:br>
              <a:rPr lang="en-US" dirty="0">
                <a:solidFill>
                  <a:schemeClr val="tx2"/>
                </a:solidFill>
              </a:rPr>
            </a:br>
            <a:r>
              <a:rPr lang="en-US" sz="2000" dirty="0">
                <a:solidFill>
                  <a:schemeClr val="tx2"/>
                </a:solidFill>
              </a:rPr>
              <a:t> </a:t>
            </a:r>
            <a:br>
              <a:rPr lang="en-US" dirty="0">
                <a:solidFill>
                  <a:schemeClr val="tx2"/>
                </a:solidFill>
              </a:rPr>
            </a:br>
            <a:r>
              <a:rPr lang="en-US" dirty="0">
                <a:solidFill>
                  <a:schemeClr val="tx2"/>
                </a:solidFill>
              </a:rPr>
              <a:t>OR DO YOU HAVE SEX WITH MEN, WOMEN, OR BOTH?</a:t>
            </a:r>
            <a:endParaRPr dirty="0">
              <a:solidFill>
                <a:schemeClr val="tx2"/>
              </a:solidFill>
            </a:endParaRPr>
          </a:p>
        </p:txBody>
      </p:sp>
      <p:sp>
        <p:nvSpPr>
          <p:cNvPr id="411" name="Google Shape;411;g2b7ecd30fbb_2_143"/>
          <p:cNvSpPr txBox="1">
            <a:spLocks noGrp="1"/>
          </p:cNvSpPr>
          <p:nvPr>
            <p:ph type="body" idx="2"/>
          </p:nvPr>
        </p:nvSpPr>
        <p:spPr>
          <a:xfrm>
            <a:off x="776452" y="3224048"/>
            <a:ext cx="7591096" cy="1434528"/>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ctr" anchorCtr="0">
            <a:normAutofit/>
          </a:bodyPr>
          <a:lstStyle/>
          <a:p>
            <a:pPr marL="0" indent="0" algn="ctr">
              <a:spcBef>
                <a:spcPts val="0"/>
              </a:spcBef>
              <a:buSzPts val="2400"/>
            </a:pPr>
            <a:r>
              <a:rPr lang="en-US" sz="2400" dirty="0">
                <a:solidFill>
                  <a:schemeClr val="bg1"/>
                </a:solidFill>
              </a:rPr>
              <a:t>Ask everyone regardless of what you might think or what the person may have previously told you about the types of sexual partners that they may have had. </a:t>
            </a:r>
            <a:endParaRPr sz="1600" dirty="0">
              <a:solidFill>
                <a:schemeClr val="bg1"/>
              </a:solidFill>
            </a:endParaRPr>
          </a:p>
        </p:txBody>
      </p:sp>
    </p:spTree>
    <p:extLst>
      <p:ext uri="{BB962C8B-B14F-4D97-AF65-F5344CB8AC3E}">
        <p14:creationId xmlns:p14="http://schemas.microsoft.com/office/powerpoint/2010/main" val="224885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b7ecd30fbb_2_148"/>
          <p:cNvSpPr txBox="1">
            <a:spLocks noGrp="1"/>
          </p:cNvSpPr>
          <p:nvPr>
            <p:ph type="title"/>
          </p:nvPr>
        </p:nvSpPr>
        <p:spPr>
          <a:xfrm>
            <a:off x="1529255" y="681701"/>
            <a:ext cx="6030312" cy="2349375"/>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fontScale="90000"/>
          </a:bodyPr>
          <a:lstStyle/>
          <a:p>
            <a:pPr>
              <a:buSzPct val="100000"/>
            </a:pPr>
            <a:r>
              <a:rPr lang="en-US" sz="3300" dirty="0">
                <a:solidFill>
                  <a:schemeClr val="tx2"/>
                </a:solidFill>
              </a:rPr>
              <a:t>WHAT KIND OF SEX DO YOU HAVE? </a:t>
            </a:r>
            <a:br>
              <a:rPr lang="en-US" sz="3300" dirty="0">
                <a:solidFill>
                  <a:schemeClr val="tx2"/>
                </a:solidFill>
              </a:rPr>
            </a:br>
            <a:r>
              <a:rPr lang="en-US" sz="2000" dirty="0">
                <a:solidFill>
                  <a:schemeClr val="tx2"/>
                </a:solidFill>
              </a:rPr>
              <a:t> </a:t>
            </a:r>
            <a:br>
              <a:rPr lang="en-US" sz="3300" dirty="0">
                <a:solidFill>
                  <a:schemeClr val="tx2"/>
                </a:solidFill>
              </a:rPr>
            </a:br>
            <a:r>
              <a:rPr lang="en-US" sz="3300" dirty="0">
                <a:solidFill>
                  <a:schemeClr val="tx2"/>
                </a:solidFill>
              </a:rPr>
              <a:t>ORAL, VAGINAL, ANAL, ALL THREE, A COMBINATION OF THE THREE OR SOMETHING ELSE?</a:t>
            </a:r>
            <a:endParaRPr dirty="0">
              <a:solidFill>
                <a:schemeClr val="tx2"/>
              </a:solidFill>
            </a:endParaRPr>
          </a:p>
        </p:txBody>
      </p:sp>
      <p:sp>
        <p:nvSpPr>
          <p:cNvPr id="417" name="Google Shape;417;g2b7ecd30fbb_2_148"/>
          <p:cNvSpPr txBox="1">
            <a:spLocks noGrp="1"/>
          </p:cNvSpPr>
          <p:nvPr>
            <p:ph type="body" idx="2"/>
          </p:nvPr>
        </p:nvSpPr>
        <p:spPr>
          <a:xfrm>
            <a:off x="945931" y="3133552"/>
            <a:ext cx="7252138" cy="1533448"/>
          </a:xfrm>
          <a:prstGeom prst="rect">
            <a:avLst/>
          </a:prstGeom>
          <a:noFill/>
          <a:ln>
            <a:noFill/>
          </a:ln>
        </p:spPr>
        <p:txBody>
          <a:bodyPr spcFirstLastPara="1" vert="horz" wrap="square" lIns="68569" tIns="34275" rIns="68569" bIns="34275" rtlCol="0" anchor="ctr" anchorCtr="0">
            <a:normAutofit/>
          </a:bodyPr>
          <a:lstStyle/>
          <a:p>
            <a:pPr marL="0" indent="0" algn="ctr">
              <a:spcBef>
                <a:spcPts val="0"/>
              </a:spcBef>
              <a:buSzPts val="2400"/>
            </a:pPr>
            <a:r>
              <a:rPr lang="en-US" sz="2400" dirty="0">
                <a:solidFill>
                  <a:schemeClr val="bg1"/>
                </a:solidFill>
                <a:effectLst>
                  <a:outerShdw blurRad="50800" dist="38100" dir="16200000" rotWithShape="0">
                    <a:prstClr val="black">
                      <a:alpha val="40000"/>
                    </a:prstClr>
                  </a:outerShdw>
                </a:effectLst>
              </a:rPr>
              <a:t>It is important to identify what kind of sex they may be having because it tells you </a:t>
            </a:r>
            <a:r>
              <a:rPr lang="en-US" sz="2400" i="1" dirty="0">
                <a:solidFill>
                  <a:schemeClr val="bg1"/>
                </a:solidFill>
                <a:effectLst>
                  <a:outerShdw blurRad="50800" dist="38100" dir="16200000" rotWithShape="0">
                    <a:prstClr val="black">
                      <a:alpha val="40000"/>
                    </a:prstClr>
                  </a:outerShdw>
                </a:effectLst>
              </a:rPr>
              <a:t>what sites need to be screened</a:t>
            </a:r>
            <a:r>
              <a:rPr lang="en-US" sz="2400" dirty="0">
                <a:solidFill>
                  <a:schemeClr val="bg1"/>
                </a:solidFill>
                <a:effectLst>
                  <a:outerShdw blurRad="50800" dist="38100" dir="16200000" rotWithShape="0">
                    <a:prstClr val="black">
                      <a:alpha val="40000"/>
                    </a:prstClr>
                  </a:outerShdw>
                </a:effectLst>
              </a:rPr>
              <a:t> and indicates more information to you regarding their </a:t>
            </a:r>
            <a:r>
              <a:rPr lang="en-US" sz="2400" i="1" dirty="0">
                <a:solidFill>
                  <a:schemeClr val="bg1"/>
                </a:solidFill>
                <a:effectLst>
                  <a:outerShdw blurRad="50800" dist="38100" dir="16200000" rotWithShape="0">
                    <a:prstClr val="black">
                      <a:alpha val="40000"/>
                    </a:prstClr>
                  </a:outerShdw>
                </a:effectLst>
              </a:rPr>
              <a:t>risk for acquisition of an STI</a:t>
            </a:r>
            <a:endParaRPr sz="1600" dirty="0">
              <a:solidFill>
                <a:schemeClr val="bg1"/>
              </a:solidFill>
              <a:effectLst>
                <a:outerShdw blurRad="50800" dist="38100" dir="16200000" rotWithShape="0">
                  <a:prstClr val="black">
                    <a:alpha val="40000"/>
                  </a:prstClr>
                </a:outerShdw>
              </a:effectLst>
            </a:endParaRPr>
          </a:p>
        </p:txBody>
      </p:sp>
    </p:spTree>
    <p:extLst>
      <p:ext uri="{BB962C8B-B14F-4D97-AF65-F5344CB8AC3E}">
        <p14:creationId xmlns:p14="http://schemas.microsoft.com/office/powerpoint/2010/main" val="48443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b7ecd30fbb_2_153"/>
          <p:cNvSpPr txBox="1">
            <a:spLocks noGrp="1"/>
          </p:cNvSpPr>
          <p:nvPr>
            <p:ph type="title"/>
          </p:nvPr>
        </p:nvSpPr>
        <p:spPr>
          <a:xfrm>
            <a:off x="1572257" y="1000009"/>
            <a:ext cx="5999486" cy="1742531"/>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fontScale="90000"/>
          </a:bodyPr>
          <a:lstStyle/>
          <a:p>
            <a:pPr>
              <a:buSzPct val="100000"/>
            </a:pPr>
            <a:r>
              <a:rPr lang="en-US" dirty="0">
                <a:solidFill>
                  <a:schemeClr val="tx2"/>
                </a:solidFill>
              </a:rPr>
              <a:t>ABOUT HOW MANY PARTNERS HAVE YOU HAD IN THE LAST YEAR? </a:t>
            </a:r>
            <a:endParaRPr dirty="0">
              <a:solidFill>
                <a:schemeClr val="tx2"/>
              </a:solidFill>
            </a:endParaRPr>
          </a:p>
        </p:txBody>
      </p:sp>
      <p:sp>
        <p:nvSpPr>
          <p:cNvPr id="423" name="Google Shape;423;g2b7ecd30fbb_2_153"/>
          <p:cNvSpPr txBox="1">
            <a:spLocks noGrp="1"/>
          </p:cNvSpPr>
          <p:nvPr>
            <p:ph type="body" idx="2"/>
          </p:nvPr>
        </p:nvSpPr>
        <p:spPr>
          <a:xfrm>
            <a:off x="622739" y="2948152"/>
            <a:ext cx="8135006" cy="1605243"/>
          </a:xfrm>
          <a:prstGeom prst="rect">
            <a:avLst/>
          </a:prstGeom>
          <a:noFill/>
          <a:ln>
            <a:noFill/>
          </a:ln>
        </p:spPr>
        <p:txBody>
          <a:bodyPr spcFirstLastPara="1" vert="horz" wrap="square" lIns="68569" tIns="34275" rIns="68569" bIns="34275" rtlCol="0" anchor="ctr" anchorCtr="0">
            <a:normAutofit/>
          </a:bodyPr>
          <a:lstStyle/>
          <a:p>
            <a:pPr marL="0" indent="0" algn="ctr">
              <a:spcBef>
                <a:spcPts val="0"/>
              </a:spcBef>
              <a:buSzPts val="2400"/>
            </a:pPr>
            <a:r>
              <a:rPr lang="en-US" sz="2400" dirty="0">
                <a:solidFill>
                  <a:schemeClr val="bg1"/>
                </a:solidFill>
              </a:rPr>
              <a:t>For people who identify multiple partners in the last year it is important to try and identify how they are finding these partners. This may clue you in to whether or not the patient is having </a:t>
            </a:r>
            <a:r>
              <a:rPr lang="en-US" sz="2400" i="1" dirty="0">
                <a:solidFill>
                  <a:schemeClr val="bg1"/>
                </a:solidFill>
              </a:rPr>
              <a:t>survival or transactional sex</a:t>
            </a:r>
            <a:r>
              <a:rPr lang="en-US" sz="2400" dirty="0">
                <a:solidFill>
                  <a:schemeClr val="bg1"/>
                </a:solidFill>
              </a:rPr>
              <a:t>. </a:t>
            </a:r>
            <a:endParaRPr sz="1600" dirty="0">
              <a:solidFill>
                <a:schemeClr val="bg1"/>
              </a:solidFill>
            </a:endParaRPr>
          </a:p>
        </p:txBody>
      </p:sp>
    </p:spTree>
    <p:extLst>
      <p:ext uri="{BB962C8B-B14F-4D97-AF65-F5344CB8AC3E}">
        <p14:creationId xmlns:p14="http://schemas.microsoft.com/office/powerpoint/2010/main" val="3632422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b7ecd30fbb_2_158"/>
          <p:cNvSpPr txBox="1">
            <a:spLocks noGrp="1"/>
          </p:cNvSpPr>
          <p:nvPr>
            <p:ph type="title"/>
          </p:nvPr>
        </p:nvSpPr>
        <p:spPr>
          <a:xfrm>
            <a:off x="1572257" y="1000010"/>
            <a:ext cx="5999400" cy="1742625"/>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fontScale="90000"/>
          </a:bodyPr>
          <a:lstStyle/>
          <a:p>
            <a:pPr>
              <a:buSzPct val="100000"/>
            </a:pPr>
            <a:r>
              <a:rPr lang="en-US" dirty="0">
                <a:solidFill>
                  <a:schemeClr val="tx2"/>
                </a:solidFill>
              </a:rPr>
              <a:t>HOW WOULD YOU FEEL ABOUT A PREGNANCY RIGHT NOW? </a:t>
            </a:r>
            <a:endParaRPr dirty="0">
              <a:solidFill>
                <a:schemeClr val="tx2"/>
              </a:solidFill>
            </a:endParaRPr>
          </a:p>
        </p:txBody>
      </p:sp>
      <p:sp>
        <p:nvSpPr>
          <p:cNvPr id="429" name="Google Shape;429;g2b7ecd30fbb_2_158"/>
          <p:cNvSpPr txBox="1">
            <a:spLocks noGrp="1"/>
          </p:cNvSpPr>
          <p:nvPr>
            <p:ph type="body" idx="2"/>
          </p:nvPr>
        </p:nvSpPr>
        <p:spPr>
          <a:xfrm>
            <a:off x="1028657" y="3137338"/>
            <a:ext cx="7086600" cy="1471236"/>
          </a:xfrm>
          <a:prstGeom prst="rect">
            <a:avLst/>
          </a:prstGeom>
          <a:noFill/>
          <a:ln>
            <a:noFill/>
          </a:ln>
        </p:spPr>
        <p:txBody>
          <a:bodyPr spcFirstLastPara="1" vert="horz" wrap="square" lIns="68569" tIns="34275" rIns="68569" bIns="34275" rtlCol="0" anchor="ctr" anchorCtr="0">
            <a:noAutofit/>
          </a:bodyPr>
          <a:lstStyle/>
          <a:p>
            <a:pPr marL="0" indent="0" algn="ctr">
              <a:spcBef>
                <a:spcPts val="0"/>
              </a:spcBef>
              <a:buSzPts val="2400"/>
            </a:pPr>
            <a:r>
              <a:rPr lang="en-US" sz="2400" dirty="0">
                <a:solidFill>
                  <a:schemeClr val="bg1"/>
                </a:solidFill>
              </a:rPr>
              <a:t>Be more broad in asking questions about pregnancy to acknowledge that some people may or may not wish to be pregnant or parent a child at any given time </a:t>
            </a:r>
            <a:endParaRPr sz="2400" dirty="0">
              <a:solidFill>
                <a:schemeClr val="bg1"/>
              </a:solidFill>
            </a:endParaRPr>
          </a:p>
        </p:txBody>
      </p:sp>
    </p:spTree>
    <p:extLst>
      <p:ext uri="{BB962C8B-B14F-4D97-AF65-F5344CB8AC3E}">
        <p14:creationId xmlns:p14="http://schemas.microsoft.com/office/powerpoint/2010/main" val="2969335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
          <a:extLst>
            <a:ext uri="{FF2B5EF4-FFF2-40B4-BE49-F238E27FC236}">
              <a16:creationId xmlns:a16="http://schemas.microsoft.com/office/drawing/2014/main" id="{5E4C6782-6BB9-3EEA-D6BC-5D424A24EE18}"/>
            </a:ext>
          </a:extLst>
        </p:cNvPr>
        <p:cNvGrpSpPr/>
        <p:nvPr/>
      </p:nvGrpSpPr>
      <p:grpSpPr>
        <a:xfrm>
          <a:off x="0" y="0"/>
          <a:ext cx="0" cy="0"/>
          <a:chOff x="0" y="0"/>
          <a:chExt cx="0" cy="0"/>
        </a:xfrm>
      </p:grpSpPr>
      <p:sp>
        <p:nvSpPr>
          <p:cNvPr id="435" name="Google Shape;435;g2b7ecd30fbb_2_163">
            <a:extLst>
              <a:ext uri="{FF2B5EF4-FFF2-40B4-BE49-F238E27FC236}">
                <a16:creationId xmlns:a16="http://schemas.microsoft.com/office/drawing/2014/main" id="{B272A5A8-989F-B8B2-9F9D-6ADEE215D76E}"/>
              </a:ext>
            </a:extLst>
          </p:cNvPr>
          <p:cNvSpPr txBox="1"/>
          <p:nvPr/>
        </p:nvSpPr>
        <p:spPr>
          <a:xfrm>
            <a:off x="2756404" y="170355"/>
            <a:ext cx="6387596" cy="4501202"/>
          </a:xfrm>
          <a:prstGeom prst="rect">
            <a:avLst/>
          </a:prstGeom>
          <a:noFill/>
          <a:ln>
            <a:noFill/>
          </a:ln>
        </p:spPr>
        <p:txBody>
          <a:bodyPr spcFirstLastPara="1" wrap="square" lIns="68569" tIns="34275" rIns="68569" bIns="34275" anchor="t" anchorCtr="0">
            <a:spAutoFit/>
          </a:bodyPr>
          <a:lstStyle/>
          <a:p>
            <a:pPr>
              <a:buClr>
                <a:schemeClr val="dk1"/>
              </a:buClr>
              <a:buSzPts val="2800"/>
            </a:pPr>
            <a:r>
              <a:rPr lang="en-US" sz="2300" dirty="0">
                <a:solidFill>
                  <a:schemeClr val="bg1"/>
                </a:solidFill>
                <a:effectLst>
                  <a:outerShdw blurRad="50800" dist="38100" dir="16200000" rotWithShape="0">
                    <a:prstClr val="black">
                      <a:alpha val="40000"/>
                    </a:prstClr>
                  </a:outerShdw>
                </a:effectLst>
                <a:latin typeface="Gill Sans"/>
                <a:ea typeface="Gill Sans"/>
                <a:cs typeface="Gill Sans"/>
                <a:sym typeface="Gill Sans"/>
              </a:rPr>
              <a:t>Among female sex workers in North America, condoms were the most common form of contraceptives used. </a:t>
            </a:r>
            <a:endParaRPr sz="2300" dirty="0">
              <a:solidFill>
                <a:schemeClr val="bg1"/>
              </a:solidFill>
              <a:effectLst>
                <a:outerShdw blurRad="50800" dist="38100" dir="16200000" rotWithShape="0">
                  <a:prstClr val="black">
                    <a:alpha val="40000"/>
                  </a:prstClr>
                </a:outerShdw>
              </a:effectLst>
              <a:latin typeface="Gill Sans"/>
              <a:ea typeface="Gill Sans"/>
              <a:cs typeface="Gill Sans"/>
              <a:sym typeface="Gill Sans"/>
            </a:endParaRPr>
          </a:p>
          <a:p>
            <a:pPr>
              <a:spcBef>
                <a:spcPts val="600"/>
              </a:spcBef>
              <a:buClr>
                <a:schemeClr val="dk1"/>
              </a:buClr>
              <a:buSzPts val="2800"/>
            </a:pPr>
            <a:r>
              <a:rPr lang="en-US" sz="2300" dirty="0">
                <a:solidFill>
                  <a:schemeClr val="bg1"/>
                </a:solidFill>
                <a:effectLst>
                  <a:outerShdw blurRad="50800" dist="38100" dir="16200000" rotWithShape="0">
                    <a:prstClr val="black">
                      <a:alpha val="40000"/>
                    </a:prstClr>
                  </a:outerShdw>
                </a:effectLst>
                <a:latin typeface="Gill Sans"/>
                <a:ea typeface="Gill Sans"/>
                <a:cs typeface="Gill Sans"/>
                <a:sym typeface="Gill Sans"/>
              </a:rPr>
              <a:t>Reasons that led to partner-dependent contraception include:</a:t>
            </a:r>
            <a:endParaRPr sz="2300" dirty="0">
              <a:solidFill>
                <a:schemeClr val="bg1"/>
              </a:solidFill>
              <a:effectLst>
                <a:outerShdw blurRad="50800" dist="38100" dir="16200000" rotWithShape="0">
                  <a:prstClr val="black">
                    <a:alpha val="40000"/>
                  </a:prstClr>
                </a:outerShdw>
              </a:effectLst>
              <a:latin typeface="Avenir"/>
              <a:ea typeface="Avenir"/>
              <a:cs typeface="Avenir"/>
              <a:sym typeface="Avenir"/>
            </a:endParaRPr>
          </a:p>
          <a:p>
            <a:pPr marL="457200" indent="-225425">
              <a:buClr>
                <a:schemeClr val="bg1"/>
              </a:buClr>
              <a:buSzPct val="100000"/>
              <a:buFont typeface="Wingdings" panose="05000000000000000000" pitchFamily="2" charset="2"/>
              <a:buChar char="§"/>
            </a:pPr>
            <a:r>
              <a:rPr lang="en-US" sz="2200" dirty="0">
                <a:solidFill>
                  <a:schemeClr val="bg1"/>
                </a:solidFill>
                <a:effectLst>
                  <a:outerShdw blurRad="50800" dist="38100" dir="16200000" rotWithShape="0">
                    <a:prstClr val="black">
                      <a:alpha val="40000"/>
                    </a:prstClr>
                  </a:outerShdw>
                </a:effectLst>
                <a:latin typeface="Gill Sans"/>
                <a:ea typeface="Gill Sans"/>
                <a:cs typeface="Gill Sans"/>
                <a:sym typeface="Gill Sans"/>
              </a:rPr>
              <a:t>Cost</a:t>
            </a:r>
            <a:endParaRPr sz="2200" dirty="0">
              <a:solidFill>
                <a:schemeClr val="bg1"/>
              </a:solidFill>
              <a:effectLst>
                <a:outerShdw blurRad="50800" dist="38100" dir="16200000" rotWithShape="0">
                  <a:prstClr val="black">
                    <a:alpha val="40000"/>
                  </a:prstClr>
                </a:outerShdw>
              </a:effectLst>
              <a:latin typeface="Avenir"/>
              <a:ea typeface="Avenir"/>
              <a:cs typeface="Avenir"/>
              <a:sym typeface="Avenir"/>
            </a:endParaRPr>
          </a:p>
          <a:p>
            <a:pPr marL="457200" indent="-225425">
              <a:buClr>
                <a:schemeClr val="bg1"/>
              </a:buClr>
              <a:buSzPct val="100000"/>
              <a:buFont typeface="Wingdings" panose="05000000000000000000" pitchFamily="2" charset="2"/>
              <a:buChar char="§"/>
            </a:pPr>
            <a:r>
              <a:rPr lang="en-US" sz="2200" dirty="0">
                <a:solidFill>
                  <a:schemeClr val="bg1"/>
                </a:solidFill>
                <a:effectLst>
                  <a:outerShdw blurRad="50800" dist="38100" dir="16200000" rotWithShape="0">
                    <a:prstClr val="black">
                      <a:alpha val="40000"/>
                    </a:prstClr>
                  </a:outerShdw>
                </a:effectLst>
                <a:latin typeface="Gill Sans"/>
                <a:ea typeface="Gill Sans"/>
                <a:cs typeface="Gill Sans"/>
                <a:sym typeface="Gill Sans"/>
              </a:rPr>
              <a:t>Stigma</a:t>
            </a:r>
            <a:endParaRPr sz="2200" dirty="0">
              <a:solidFill>
                <a:schemeClr val="bg1"/>
              </a:solidFill>
              <a:effectLst>
                <a:outerShdw blurRad="50800" dist="38100" dir="16200000" rotWithShape="0">
                  <a:prstClr val="black">
                    <a:alpha val="40000"/>
                  </a:prstClr>
                </a:outerShdw>
              </a:effectLst>
              <a:latin typeface="Avenir"/>
              <a:ea typeface="Avenir"/>
              <a:cs typeface="Avenir"/>
              <a:sym typeface="Avenir"/>
            </a:endParaRPr>
          </a:p>
          <a:p>
            <a:pPr marL="457200" indent="-225425">
              <a:buClr>
                <a:schemeClr val="bg1"/>
              </a:buClr>
              <a:buSzPct val="100000"/>
              <a:buFont typeface="Wingdings" panose="05000000000000000000" pitchFamily="2" charset="2"/>
              <a:buChar char="§"/>
            </a:pPr>
            <a:r>
              <a:rPr lang="en-US" sz="2200" dirty="0">
                <a:solidFill>
                  <a:schemeClr val="bg1"/>
                </a:solidFill>
                <a:effectLst>
                  <a:outerShdw blurRad="50800" dist="38100" dir="16200000" rotWithShape="0">
                    <a:prstClr val="black">
                      <a:alpha val="40000"/>
                    </a:prstClr>
                  </a:outerShdw>
                </a:effectLst>
                <a:latin typeface="Gill Sans"/>
                <a:ea typeface="Gill Sans"/>
                <a:cs typeface="Gill Sans"/>
                <a:sym typeface="Gill Sans"/>
              </a:rPr>
              <a:t>Financial constraints</a:t>
            </a:r>
            <a:endParaRPr sz="2200" dirty="0">
              <a:solidFill>
                <a:schemeClr val="bg1"/>
              </a:solidFill>
              <a:effectLst>
                <a:outerShdw blurRad="50800" dist="38100" dir="16200000" rotWithShape="0">
                  <a:prstClr val="black">
                    <a:alpha val="40000"/>
                  </a:prstClr>
                </a:outerShdw>
              </a:effectLst>
              <a:latin typeface="Avenir"/>
              <a:ea typeface="Avenir"/>
              <a:cs typeface="Avenir"/>
              <a:sym typeface="Avenir"/>
            </a:endParaRPr>
          </a:p>
          <a:p>
            <a:pPr marL="457200" indent="-225425">
              <a:buClr>
                <a:schemeClr val="bg1"/>
              </a:buClr>
              <a:buSzPct val="100000"/>
              <a:buFont typeface="Wingdings" panose="05000000000000000000" pitchFamily="2" charset="2"/>
              <a:buChar char="§"/>
            </a:pPr>
            <a:r>
              <a:rPr lang="en-US" sz="2200" dirty="0">
                <a:solidFill>
                  <a:schemeClr val="bg1"/>
                </a:solidFill>
                <a:effectLst>
                  <a:outerShdw blurRad="50800" dist="38100" dir="16200000" rotWithShape="0">
                    <a:prstClr val="black">
                      <a:alpha val="40000"/>
                    </a:prstClr>
                  </a:outerShdw>
                </a:effectLst>
                <a:latin typeface="Gill Sans"/>
                <a:ea typeface="Gill Sans"/>
                <a:cs typeface="Gill Sans"/>
                <a:sym typeface="Gill Sans"/>
              </a:rPr>
              <a:t>Active substance use</a:t>
            </a:r>
            <a:endParaRPr sz="2200" dirty="0">
              <a:solidFill>
                <a:schemeClr val="bg1"/>
              </a:solidFill>
              <a:effectLst>
                <a:outerShdw blurRad="50800" dist="38100" dir="16200000" rotWithShape="0">
                  <a:prstClr val="black">
                    <a:alpha val="40000"/>
                  </a:prstClr>
                </a:outerShdw>
              </a:effectLst>
              <a:latin typeface="Avenir"/>
              <a:ea typeface="Avenir"/>
              <a:cs typeface="Avenir"/>
              <a:sym typeface="Avenir"/>
            </a:endParaRPr>
          </a:p>
          <a:p>
            <a:pPr>
              <a:spcBef>
                <a:spcPts val="600"/>
              </a:spcBef>
              <a:buClr>
                <a:schemeClr val="dk1"/>
              </a:buClr>
              <a:buSzPts val="2800"/>
            </a:pPr>
            <a:r>
              <a:rPr lang="en-US" sz="2300" dirty="0">
                <a:solidFill>
                  <a:schemeClr val="bg1"/>
                </a:solidFill>
                <a:effectLst>
                  <a:outerShdw blurRad="50800" dist="38100" dir="16200000" rotWithShape="0">
                    <a:prstClr val="black">
                      <a:alpha val="40000"/>
                    </a:prstClr>
                  </a:outerShdw>
                </a:effectLst>
                <a:latin typeface="Gill Sans"/>
                <a:ea typeface="Gill Sans"/>
                <a:cs typeface="Gill Sans"/>
                <a:sym typeface="Gill Sans"/>
              </a:rPr>
              <a:t>Co-location of harm reduction and reproductive services increased rates of patient controlled contraceptive choices!</a:t>
            </a:r>
            <a:r>
              <a:rPr lang="en-US" sz="2400" dirty="0">
                <a:solidFill>
                  <a:schemeClr val="bg1"/>
                </a:solidFill>
                <a:effectLst>
                  <a:outerShdw blurRad="50800" dist="38100" dir="16200000" rotWithShape="0">
                    <a:prstClr val="black">
                      <a:alpha val="40000"/>
                    </a:prstClr>
                  </a:outerShdw>
                </a:effectLst>
                <a:latin typeface="Gill Sans"/>
                <a:ea typeface="Gill Sans"/>
                <a:cs typeface="Gill Sans"/>
                <a:sym typeface="Gill Sans"/>
              </a:rPr>
              <a:t>	</a:t>
            </a:r>
            <a:r>
              <a:rPr lang="en-US" sz="2400" dirty="0">
                <a:solidFill>
                  <a:schemeClr val="bg1"/>
                </a:solidFill>
                <a:latin typeface="Gill Sans"/>
                <a:ea typeface="Gill Sans"/>
                <a:cs typeface="Gill Sans"/>
                <a:sym typeface="Gill Sans"/>
              </a:rPr>
              <a:t>	</a:t>
            </a:r>
            <a:r>
              <a:rPr lang="en-US" sz="2100" dirty="0">
                <a:solidFill>
                  <a:schemeClr val="bg1"/>
                </a:solidFill>
                <a:latin typeface="Gill Sans"/>
                <a:ea typeface="Gill Sans"/>
                <a:cs typeface="Gill Sans"/>
                <a:sym typeface="Gill Sans"/>
              </a:rPr>
              <a:t>	</a:t>
            </a:r>
            <a:endParaRPr sz="2100" dirty="0">
              <a:solidFill>
                <a:schemeClr val="dk1"/>
              </a:solidFill>
              <a:latin typeface="Gill Sans"/>
              <a:ea typeface="Gill Sans"/>
              <a:cs typeface="Gill Sans"/>
              <a:sym typeface="Gill Sans"/>
            </a:endParaRPr>
          </a:p>
        </p:txBody>
      </p:sp>
      <p:sp>
        <p:nvSpPr>
          <p:cNvPr id="4" name="Google Shape;436;g2b7ecd30fbb_2_163"/>
          <p:cNvSpPr txBox="1">
            <a:spLocks noGrp="1"/>
          </p:cNvSpPr>
          <p:nvPr>
            <p:ph type="title"/>
          </p:nvPr>
        </p:nvSpPr>
        <p:spPr>
          <a:xfrm>
            <a:off x="260801" y="241112"/>
            <a:ext cx="2275304" cy="4181998"/>
          </a:xfrm>
          <a:prstGeom prst="rect">
            <a:avLst/>
          </a:prstGeom>
          <a:solidFill>
            <a:schemeClr val="bg1"/>
          </a:solidFill>
          <a:ln>
            <a:noFill/>
          </a:ln>
        </p:spPr>
        <p:txBody>
          <a:bodyPr spcFirstLastPara="1" vert="horz" wrap="square" lIns="137156" tIns="137156" rIns="137156" bIns="137156" rtlCol="0" anchor="ctr" anchorCtr="0">
            <a:noAutofit/>
          </a:bodyPr>
          <a:lstStyle/>
          <a:p>
            <a:pPr>
              <a:buSzPts val="3600"/>
            </a:pPr>
            <a:r>
              <a:rPr lang="en-US" sz="2400" dirty="0">
                <a:solidFill>
                  <a:schemeClr val="tx2"/>
                </a:solidFill>
              </a:rPr>
              <a:t>PREVENTING UNPLANNED PREGNANCY</a:t>
            </a:r>
            <a:endParaRPr sz="2400" dirty="0">
              <a:solidFill>
                <a:schemeClr val="tx2"/>
              </a:solidFill>
            </a:endParaRPr>
          </a:p>
        </p:txBody>
      </p:sp>
      <p:sp>
        <p:nvSpPr>
          <p:cNvPr id="5" name="TextBox 4">
            <a:extLst>
              <a:ext uri="{FF2B5EF4-FFF2-40B4-BE49-F238E27FC236}">
                <a16:creationId xmlns:a16="http://schemas.microsoft.com/office/drawing/2014/main" id="{80367523-1914-67AD-AD2D-883535DF06F4}"/>
              </a:ext>
            </a:extLst>
          </p:cNvPr>
          <p:cNvSpPr txBox="1"/>
          <p:nvPr/>
        </p:nvSpPr>
        <p:spPr>
          <a:xfrm>
            <a:off x="1332934" y="4806716"/>
            <a:ext cx="7204094" cy="307777"/>
          </a:xfrm>
          <a:prstGeom prst="rect">
            <a:avLst/>
          </a:prstGeom>
          <a:noFill/>
        </p:spPr>
        <p:txBody>
          <a:bodyPr wrap="square" rtlCol="0">
            <a:spAutoFit/>
          </a:bodyPr>
          <a:lstStyle/>
          <a:p>
            <a:pPr algn="ctr">
              <a:buClr>
                <a:srgbClr val="000000"/>
              </a:buClr>
              <a:buSzPts val="1400"/>
            </a:pPr>
            <a:r>
              <a:rPr lang="en-US" sz="1400" dirty="0" err="1">
                <a:solidFill>
                  <a:schemeClr val="dk1"/>
                </a:solidFill>
                <a:latin typeface="Gill Sans"/>
                <a:ea typeface="Gill Sans"/>
                <a:cs typeface="Gill Sans"/>
                <a:sym typeface="Gill Sans"/>
              </a:rPr>
              <a:t>Zemlak</a:t>
            </a:r>
            <a:r>
              <a:rPr lang="en-US" sz="1400" dirty="0">
                <a:solidFill>
                  <a:schemeClr val="dk1"/>
                </a:solidFill>
                <a:latin typeface="Gill Sans"/>
                <a:ea typeface="Gill Sans"/>
                <a:cs typeface="Gill Sans"/>
                <a:sym typeface="Gill Sans"/>
              </a:rPr>
              <a:t>, Bryant, &amp; Jeffers, 2020</a:t>
            </a:r>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1324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9" name="Google Shape;439;g2b7ecd30fbb_2_163"/>
          <p:cNvPicPr preferRelativeResize="0"/>
          <p:nvPr/>
        </p:nvPicPr>
        <p:blipFill rotWithShape="1">
          <a:blip r:embed="rId3">
            <a:alphaModFix/>
          </a:blip>
          <a:srcRect/>
          <a:stretch/>
        </p:blipFill>
        <p:spPr>
          <a:xfrm>
            <a:off x="2743508" y="0"/>
            <a:ext cx="6400492" cy="4664223"/>
          </a:xfrm>
          <a:prstGeom prst="rect">
            <a:avLst/>
          </a:prstGeom>
          <a:noFill/>
          <a:ln>
            <a:noFill/>
          </a:ln>
        </p:spPr>
      </p:pic>
      <p:sp>
        <p:nvSpPr>
          <p:cNvPr id="436" name="Google Shape;436;g2b7ecd30fbb_2_163"/>
          <p:cNvSpPr txBox="1">
            <a:spLocks noGrp="1"/>
          </p:cNvSpPr>
          <p:nvPr>
            <p:ph type="title"/>
          </p:nvPr>
        </p:nvSpPr>
        <p:spPr>
          <a:xfrm>
            <a:off x="260801" y="241112"/>
            <a:ext cx="2275304" cy="4181998"/>
          </a:xfrm>
          <a:prstGeom prst="rect">
            <a:avLst/>
          </a:prstGeom>
          <a:solidFill>
            <a:schemeClr val="bg1"/>
          </a:solidFill>
          <a:ln>
            <a:noFill/>
          </a:ln>
        </p:spPr>
        <p:txBody>
          <a:bodyPr spcFirstLastPara="1" vert="horz" wrap="square" lIns="137156" tIns="137156" rIns="137156" bIns="137156" rtlCol="0" anchor="ctr" anchorCtr="0">
            <a:noAutofit/>
          </a:bodyPr>
          <a:lstStyle/>
          <a:p>
            <a:pPr>
              <a:buSzPts val="3600"/>
            </a:pPr>
            <a:r>
              <a:rPr lang="en-US" sz="2400" dirty="0">
                <a:solidFill>
                  <a:schemeClr val="tx2"/>
                </a:solidFill>
              </a:rPr>
              <a:t>PREVENTING UNPLANNED PREGNANCY</a:t>
            </a:r>
            <a:endParaRPr sz="2400" dirty="0">
              <a:solidFill>
                <a:schemeClr val="tx2"/>
              </a:solidFill>
            </a:endParaRPr>
          </a:p>
        </p:txBody>
      </p:sp>
      <p:sp>
        <p:nvSpPr>
          <p:cNvPr id="5" name="TextBox 4">
            <a:extLst>
              <a:ext uri="{FF2B5EF4-FFF2-40B4-BE49-F238E27FC236}">
                <a16:creationId xmlns:a16="http://schemas.microsoft.com/office/drawing/2014/main" id="{30D653F8-F1A7-C03B-041A-FA700D025FAF}"/>
              </a:ext>
            </a:extLst>
          </p:cNvPr>
          <p:cNvSpPr txBox="1"/>
          <p:nvPr/>
        </p:nvSpPr>
        <p:spPr>
          <a:xfrm>
            <a:off x="1332934" y="4806716"/>
            <a:ext cx="7204094" cy="307777"/>
          </a:xfrm>
          <a:prstGeom prst="rect">
            <a:avLst/>
          </a:prstGeom>
          <a:noFill/>
        </p:spPr>
        <p:txBody>
          <a:bodyPr wrap="square" rtlCol="0">
            <a:spAutoFit/>
          </a:bodyPr>
          <a:lstStyle/>
          <a:p>
            <a:pPr marL="0" lvl="0" indent="0" algn="ctr" rtl="0">
              <a:spcBef>
                <a:spcPts val="0"/>
              </a:spcBef>
              <a:spcAft>
                <a:spcPts val="0"/>
              </a:spcAft>
              <a:buClr>
                <a:schemeClr val="dk1"/>
              </a:buClr>
              <a:buSzPts val="1200"/>
              <a:buFont typeface="Calibri"/>
              <a:buNone/>
            </a:pPr>
            <a:r>
              <a:rPr lang="en-US" sz="1400" u="sng" kern="1200"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4"/>
              </a:rPr>
              <a:t>https://www.bedsider.org/methods</a:t>
            </a:r>
            <a:r>
              <a:rPr lang="en-US" sz="1400" u="sng"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p>
        </p:txBody>
      </p:sp>
    </p:spTree>
    <p:extLst>
      <p:ext uri="{BB962C8B-B14F-4D97-AF65-F5344CB8AC3E}">
        <p14:creationId xmlns:p14="http://schemas.microsoft.com/office/powerpoint/2010/main" val="104599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2b7ecd30fbb_2_172"/>
          <p:cNvSpPr txBox="1">
            <a:spLocks noGrp="1"/>
          </p:cNvSpPr>
          <p:nvPr>
            <p:ph type="title"/>
          </p:nvPr>
        </p:nvSpPr>
        <p:spPr>
          <a:xfrm>
            <a:off x="1572257" y="1009241"/>
            <a:ext cx="5999486" cy="1742531"/>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a:bodyPr>
          <a:lstStyle/>
          <a:p>
            <a:r>
              <a:rPr lang="en-US" dirty="0">
                <a:solidFill>
                  <a:schemeClr val="tx2"/>
                </a:solidFill>
              </a:rPr>
              <a:t>HOW DO YOU PROTECT YOURSELF FROM STIS?</a:t>
            </a:r>
            <a:endParaRPr dirty="0">
              <a:solidFill>
                <a:schemeClr val="tx2"/>
              </a:solidFill>
            </a:endParaRPr>
          </a:p>
        </p:txBody>
      </p:sp>
      <p:sp>
        <p:nvSpPr>
          <p:cNvPr id="445" name="Google Shape;445;g2b7ecd30fbb_2_172"/>
          <p:cNvSpPr txBox="1">
            <a:spLocks noGrp="1"/>
          </p:cNvSpPr>
          <p:nvPr>
            <p:ph type="body" idx="2"/>
          </p:nvPr>
        </p:nvSpPr>
        <p:spPr>
          <a:xfrm>
            <a:off x="1095703" y="3199930"/>
            <a:ext cx="6952593" cy="1479488"/>
          </a:xfrm>
          <a:prstGeom prst="rect">
            <a:avLst/>
          </a:prstGeom>
          <a:noFill/>
          <a:ln>
            <a:noFill/>
          </a:ln>
        </p:spPr>
        <p:txBody>
          <a:bodyPr spcFirstLastPara="1" vert="horz" wrap="square" lIns="68569" tIns="34275" rIns="68569" bIns="34275" rtlCol="0" anchor="ctr" anchorCtr="0">
            <a:normAutofit lnSpcReduction="10000"/>
          </a:bodyPr>
          <a:lstStyle/>
          <a:p>
            <a:pPr marL="0" indent="0" algn="ctr">
              <a:spcBef>
                <a:spcPts val="0"/>
              </a:spcBef>
              <a:buSzPts val="2400"/>
            </a:pPr>
            <a:r>
              <a:rPr lang="en-US" sz="2400" dirty="0">
                <a:solidFill>
                  <a:schemeClr val="bg1"/>
                </a:solidFill>
              </a:rPr>
              <a:t>Asking open-ended question like this allows the person to explore strategies that they use or sometimes helps them identify that they are not doing enough to protect themselves </a:t>
            </a:r>
            <a:endParaRPr sz="1600" dirty="0">
              <a:solidFill>
                <a:schemeClr val="bg1"/>
              </a:solidFill>
            </a:endParaRPr>
          </a:p>
        </p:txBody>
      </p:sp>
    </p:spTree>
    <p:extLst>
      <p:ext uri="{BB962C8B-B14F-4D97-AF65-F5344CB8AC3E}">
        <p14:creationId xmlns:p14="http://schemas.microsoft.com/office/powerpoint/2010/main" val="24955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b7ecd30fbb_2_177"/>
          <p:cNvSpPr txBox="1">
            <a:spLocks noGrp="1"/>
          </p:cNvSpPr>
          <p:nvPr>
            <p:ph type="title"/>
          </p:nvPr>
        </p:nvSpPr>
        <p:spPr>
          <a:xfrm>
            <a:off x="457200" y="85726"/>
            <a:ext cx="8229601" cy="891540"/>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a:bodyPr>
          <a:lstStyle/>
          <a:p>
            <a:pPr algn="ctr">
              <a:buClr>
                <a:srgbClr val="262626"/>
              </a:buClr>
              <a:buSzPts val="4000"/>
            </a:pPr>
            <a:r>
              <a:rPr lang="en-US" sz="3000" dirty="0">
                <a:solidFill>
                  <a:schemeClr val="tx2"/>
                </a:solidFill>
              </a:rPr>
              <a:t>SCREENING FOR TRANSACTIONAL SEX</a:t>
            </a:r>
            <a:endParaRPr dirty="0">
              <a:solidFill>
                <a:schemeClr val="tx2"/>
              </a:solidFill>
            </a:endParaRPr>
          </a:p>
        </p:txBody>
      </p:sp>
      <p:sp>
        <p:nvSpPr>
          <p:cNvPr id="451" name="Google Shape;451;g2b7ecd30fbb_2_177"/>
          <p:cNvSpPr txBox="1">
            <a:spLocks noGrp="1"/>
          </p:cNvSpPr>
          <p:nvPr>
            <p:ph type="body" idx="1"/>
          </p:nvPr>
        </p:nvSpPr>
        <p:spPr>
          <a:xfrm>
            <a:off x="3828081" y="1176510"/>
            <a:ext cx="5015732" cy="3387741"/>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t" anchorCtr="0">
            <a:normAutofit/>
          </a:bodyPr>
          <a:lstStyle/>
          <a:p>
            <a:pPr marL="0" indent="0">
              <a:lnSpc>
                <a:spcPct val="100000"/>
              </a:lnSpc>
              <a:spcBef>
                <a:spcPts val="1800"/>
              </a:spcBef>
              <a:buSzPts val="3300"/>
              <a:buNone/>
            </a:pPr>
            <a:r>
              <a:rPr lang="en-US" dirty="0">
                <a:solidFill>
                  <a:schemeClr val="bg1"/>
                </a:solidFill>
              </a:rPr>
              <a:t>Have you ever exchanged sex for drugs, money, or a place to stay? </a:t>
            </a:r>
          </a:p>
          <a:p>
            <a:pPr marL="0" indent="0">
              <a:lnSpc>
                <a:spcPct val="100000"/>
              </a:lnSpc>
              <a:spcBef>
                <a:spcPts val="4200"/>
              </a:spcBef>
              <a:buSzPts val="3300"/>
              <a:buNone/>
            </a:pPr>
            <a:r>
              <a:rPr lang="en-US" dirty="0">
                <a:solidFill>
                  <a:schemeClr val="bg1"/>
                </a:solidFill>
              </a:rPr>
              <a:t>Has anyone ever forced you or convinced you to have sex for drugs, money, or a place to stay? </a:t>
            </a:r>
            <a:endParaRPr dirty="0"/>
          </a:p>
        </p:txBody>
      </p:sp>
      <p:sp>
        <p:nvSpPr>
          <p:cNvPr id="2" name="TextBox 1">
            <a:extLst>
              <a:ext uri="{FF2B5EF4-FFF2-40B4-BE49-F238E27FC236}">
                <a16:creationId xmlns:a16="http://schemas.microsoft.com/office/drawing/2014/main" id="{0DF81A9C-02ED-898E-8273-41E1C91F7F8B}"/>
              </a:ext>
            </a:extLst>
          </p:cNvPr>
          <p:cNvSpPr txBox="1"/>
          <p:nvPr/>
        </p:nvSpPr>
        <p:spPr>
          <a:xfrm>
            <a:off x="1332934" y="4806716"/>
            <a:ext cx="7204094" cy="261610"/>
          </a:xfrm>
          <a:prstGeom prst="rect">
            <a:avLst/>
          </a:prstGeom>
          <a:noFill/>
        </p:spPr>
        <p:txBody>
          <a:bodyPr wrap="square" rtlCol="0">
            <a:spAutoFit/>
          </a:bodyPr>
          <a:lstStyle/>
          <a:p>
            <a:pPr algn="ctr">
              <a:buClr>
                <a:schemeClr val="dk1"/>
              </a:buClr>
              <a:buSzPts val="1800"/>
            </a:pPr>
            <a:r>
              <a:rPr lang="en-US" sz="1100" dirty="0">
                <a:solidFill>
                  <a:schemeClr val="dk1"/>
                </a:solidFill>
                <a:latin typeface="Gill Sans"/>
                <a:ea typeface="Gill Sans"/>
                <a:cs typeface="Gill Sans"/>
                <a:sym typeface="Gill Sans"/>
              </a:rPr>
              <a:t>Image: </a:t>
            </a:r>
            <a:r>
              <a:rPr lang="en-US" sz="1100" dirty="0" err="1">
                <a:solidFill>
                  <a:schemeClr val="dk1"/>
                </a:solidFill>
                <a:latin typeface="Gill Sans"/>
                <a:ea typeface="Gill Sans"/>
                <a:cs typeface="Gill Sans"/>
                <a:sym typeface="Gill Sans"/>
              </a:rPr>
              <a:t>Flaticon</a:t>
            </a:r>
            <a:r>
              <a:rPr lang="en-US" sz="1100" dirty="0">
                <a:solidFill>
                  <a:schemeClr val="dk1"/>
                </a:solidFill>
                <a:latin typeface="Gill Sans"/>
                <a:ea typeface="Gill Sans"/>
                <a:cs typeface="Gill Sans"/>
                <a:sym typeface="Gill Sans"/>
              </a:rPr>
              <a:t>: Parzival 1997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61" y="1176510"/>
            <a:ext cx="3135926" cy="3135926"/>
          </a:xfrm>
          <a:prstGeom prst="rect">
            <a:avLst/>
          </a:prstGeom>
        </p:spPr>
      </p:pic>
    </p:spTree>
    <p:extLst>
      <p:ext uri="{BB962C8B-B14F-4D97-AF65-F5344CB8AC3E}">
        <p14:creationId xmlns:p14="http://schemas.microsoft.com/office/powerpoint/2010/main" val="455640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25" y="250080"/>
            <a:ext cx="8907516" cy="857250"/>
          </a:xfrm>
          <a:effectLst>
            <a:outerShdw blurRad="50800" dist="50800" dir="5400000" algn="ctr" rotWithShape="0">
              <a:schemeClr val="tx2"/>
            </a:outerShdw>
          </a:effectLst>
        </p:spPr>
        <p:txBody>
          <a:bodyPr/>
          <a:lstStyle/>
          <a:p>
            <a:pPr algn="ctr"/>
            <a:r>
              <a:rPr lang="en-US" sz="3600" b="1" dirty="0">
                <a:solidFill>
                  <a:schemeClr val="bg1"/>
                </a:solidFill>
                <a:effectLst>
                  <a:outerShdw blurRad="50800" dist="38100" dir="18900000" algn="bl" rotWithShape="0">
                    <a:schemeClr val="tx2">
                      <a:alpha val="40000"/>
                    </a:schemeClr>
                  </a:outerShdw>
                </a:effectLst>
              </a:rPr>
              <a:t>Conflict of Interest Disclosure Statement</a:t>
            </a:r>
          </a:p>
        </p:txBody>
      </p:sp>
      <p:sp>
        <p:nvSpPr>
          <p:cNvPr id="3" name="Content Placeholder 2"/>
          <p:cNvSpPr>
            <a:spLocks noGrp="1"/>
          </p:cNvSpPr>
          <p:nvPr>
            <p:ph idx="1"/>
          </p:nvPr>
        </p:nvSpPr>
        <p:spPr>
          <a:xfrm>
            <a:off x="414214" y="1162051"/>
            <a:ext cx="8315569" cy="495300"/>
          </a:xfrm>
          <a:effectLst>
            <a:outerShdw blurRad="63500" sx="102000" sy="102000" algn="ctr" rotWithShape="0">
              <a:prstClr val="black">
                <a:alpha val="40000"/>
              </a:prstClr>
            </a:outerShdw>
          </a:effectLst>
        </p:spPr>
        <p:txBody>
          <a:bodyPr>
            <a:normAutofit/>
          </a:bodyPr>
          <a:lstStyle/>
          <a:p>
            <a:pPr indent="-342900">
              <a:buClr>
                <a:schemeClr val="bg1"/>
              </a:buClr>
            </a:pPr>
            <a:r>
              <a:rPr lang="en-US" dirty="0"/>
              <a:t>Speaker has nothing to disclose</a:t>
            </a:r>
          </a:p>
          <a:p>
            <a:pPr marL="114300" indent="0">
              <a:buNone/>
            </a:pPr>
            <a:endParaRPr lang="en-US" dirty="0"/>
          </a:p>
        </p:txBody>
      </p:sp>
      <p:sp>
        <p:nvSpPr>
          <p:cNvPr id="4" name="TextBox 3">
            <a:extLst>
              <a:ext uri="{FF2B5EF4-FFF2-40B4-BE49-F238E27FC236}">
                <a16:creationId xmlns:a16="http://schemas.microsoft.com/office/drawing/2014/main" id="{73969A29-7573-EE15-D8F9-E7382E605388}"/>
              </a:ext>
            </a:extLst>
          </p:cNvPr>
          <p:cNvSpPr txBox="1"/>
          <p:nvPr/>
        </p:nvSpPr>
        <p:spPr>
          <a:xfrm>
            <a:off x="228600" y="3230382"/>
            <a:ext cx="8694683" cy="938719"/>
          </a:xfrm>
          <a:prstGeom prst="rect">
            <a:avLst/>
          </a:prstGeom>
          <a:noFill/>
        </p:spPr>
        <p:txBody>
          <a:bodyPr wrap="square" lIns="91440" tIns="45720" rIns="91440" bIns="45720" rtlCol="0" anchor="t">
            <a:spAutoFit/>
          </a:bodyPr>
          <a:lstStyle/>
          <a:p>
            <a:pPr algn="just"/>
            <a:r>
              <a:rPr lang="en-US" sz="1100" dirty="0">
                <a:solidFill>
                  <a:schemeClr val="bg1"/>
                </a:solidFill>
                <a:effectLst>
                  <a:outerShdw blurRad="50800" dist="38100" dir="16200000" rotWithShape="0">
                    <a:prstClr val="black">
                      <a:alpha val="40000"/>
                    </a:prstClr>
                  </a:outerShdw>
                </a:effectLst>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 does mention of trade names, commercial practices, or organizations imply an endorsement by HRSA, HHS, or the U.S. Government. For more information, please visit HRSA.gov. </a:t>
            </a:r>
            <a:r>
              <a:rPr lang="en-US" sz="1100" i="1" dirty="0">
                <a:solidFill>
                  <a:schemeClr val="bg1"/>
                </a:solidFill>
                <a:effectLst>
                  <a:outerShdw blurRad="50800" dist="38100" dir="16200000" rotWithShape="0">
                    <a:prstClr val="black">
                      <a:alpha val="40000"/>
                    </a:prstClr>
                  </a:outerShdw>
                </a:effectLst>
                <a:ea typeface="Calibri" panose="020F0502020204030204" pitchFamily="34" charset="0"/>
                <a:cs typeface="Calibri"/>
              </a:rPr>
              <a:t>Any trade/brand names for products mentioned during this presentation are for training and identification purposes only.</a:t>
            </a:r>
            <a:endParaRPr lang="en-US" sz="1100" dirty="0">
              <a:solidFill>
                <a:schemeClr val="bg1"/>
              </a:solidFill>
              <a:effectLst>
                <a:outerShdw blurRad="50800" dist="38100" dir="16200000" rotWithShape="0">
                  <a:prstClr val="black">
                    <a:alpha val="40000"/>
                  </a:prstClr>
                </a:outerShdw>
              </a:effectLst>
              <a:ea typeface="Calibri" panose="020F0502020204030204" pitchFamily="34" charset="0"/>
              <a:cs typeface="Calibri"/>
            </a:endParaRPr>
          </a:p>
        </p:txBody>
      </p:sp>
    </p:spTree>
    <p:extLst>
      <p:ext uri="{BB962C8B-B14F-4D97-AF65-F5344CB8AC3E}">
        <p14:creationId xmlns:p14="http://schemas.microsoft.com/office/powerpoint/2010/main" val="343660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2b7ecd30fbb_2_183"/>
          <p:cNvSpPr txBox="1">
            <a:spLocks noGrp="1"/>
          </p:cNvSpPr>
          <p:nvPr>
            <p:ph type="title"/>
          </p:nvPr>
        </p:nvSpPr>
        <p:spPr>
          <a:xfrm>
            <a:off x="457200" y="85726"/>
            <a:ext cx="8229601" cy="891540"/>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a:bodyPr>
          <a:lstStyle/>
          <a:p>
            <a:pPr algn="ctr">
              <a:buClr>
                <a:srgbClr val="262626"/>
              </a:buClr>
              <a:buSzPts val="4000"/>
            </a:pPr>
            <a:r>
              <a:rPr lang="en-US" sz="3000" dirty="0">
                <a:solidFill>
                  <a:schemeClr val="tx2"/>
                </a:solidFill>
              </a:rPr>
              <a:t>SCREENING FOR CHEMSEX</a:t>
            </a:r>
            <a:endParaRPr sz="3000" dirty="0">
              <a:solidFill>
                <a:schemeClr val="tx2"/>
              </a:solidFill>
            </a:endParaRPr>
          </a:p>
        </p:txBody>
      </p:sp>
      <p:sp>
        <p:nvSpPr>
          <p:cNvPr id="458" name="Google Shape;458;g2b7ecd30fbb_2_183"/>
          <p:cNvSpPr txBox="1">
            <a:spLocks noGrp="1"/>
          </p:cNvSpPr>
          <p:nvPr>
            <p:ph type="body" idx="1"/>
          </p:nvPr>
        </p:nvSpPr>
        <p:spPr>
          <a:xfrm>
            <a:off x="2348564" y="1085295"/>
            <a:ext cx="6429164" cy="3597064"/>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t" anchorCtr="0">
            <a:normAutofit fontScale="92500"/>
          </a:bodyPr>
          <a:lstStyle/>
          <a:p>
            <a:pPr marL="0" indent="0">
              <a:lnSpc>
                <a:spcPct val="100000"/>
              </a:lnSpc>
              <a:spcBef>
                <a:spcPts val="0"/>
              </a:spcBef>
              <a:buSzPct val="100000"/>
              <a:buNone/>
            </a:pPr>
            <a:r>
              <a:rPr lang="en-US" sz="2475" dirty="0">
                <a:solidFill>
                  <a:schemeClr val="bg1"/>
                </a:solidFill>
              </a:rPr>
              <a:t>Have you used drugs before/during sex in the last 6 months? </a:t>
            </a:r>
            <a:endParaRPr dirty="0">
              <a:solidFill>
                <a:schemeClr val="bg1"/>
              </a:solidFill>
            </a:endParaRPr>
          </a:p>
          <a:p>
            <a:pPr marL="457200" indent="-228600">
              <a:lnSpc>
                <a:spcPct val="100000"/>
              </a:lnSpc>
              <a:buClr>
                <a:schemeClr val="bg1"/>
              </a:buClr>
              <a:buSzPct val="100000"/>
              <a:buFont typeface="Wingdings" panose="05000000000000000000" pitchFamily="2" charset="2"/>
              <a:buChar char="§"/>
            </a:pPr>
            <a:r>
              <a:rPr lang="en-US" sz="2475" dirty="0">
                <a:solidFill>
                  <a:schemeClr val="bg1"/>
                </a:solidFill>
              </a:rPr>
              <a:t>If yes, what do you use? </a:t>
            </a:r>
            <a:endParaRPr dirty="0">
              <a:solidFill>
                <a:schemeClr val="bg1"/>
              </a:solidFill>
            </a:endParaRPr>
          </a:p>
          <a:p>
            <a:pPr marL="457200" indent="-228600">
              <a:lnSpc>
                <a:spcPct val="100000"/>
              </a:lnSpc>
              <a:buClr>
                <a:schemeClr val="bg1"/>
              </a:buClr>
              <a:buSzPct val="100000"/>
              <a:buFont typeface="Wingdings" panose="05000000000000000000" pitchFamily="2" charset="2"/>
              <a:buChar char="§"/>
            </a:pPr>
            <a:r>
              <a:rPr lang="en-US" sz="2475" dirty="0">
                <a:solidFill>
                  <a:schemeClr val="bg1"/>
                </a:solidFill>
              </a:rPr>
              <a:t>How frequently do you use them? </a:t>
            </a:r>
          </a:p>
          <a:p>
            <a:pPr marL="457200" indent="-228600">
              <a:lnSpc>
                <a:spcPct val="100000"/>
              </a:lnSpc>
              <a:buClr>
                <a:schemeClr val="bg1"/>
              </a:buClr>
              <a:buSzPct val="100000"/>
              <a:buFont typeface="Wingdings" panose="05000000000000000000" pitchFamily="2" charset="2"/>
              <a:buChar char="§"/>
            </a:pPr>
            <a:r>
              <a:rPr lang="en-US" sz="2475" dirty="0">
                <a:solidFill>
                  <a:schemeClr val="bg1"/>
                </a:solidFill>
              </a:rPr>
              <a:t>When was the last time you used drugs or alcohol to make sex more enjoyable? </a:t>
            </a:r>
          </a:p>
          <a:p>
            <a:pPr marL="457200" indent="-228600">
              <a:lnSpc>
                <a:spcPct val="100000"/>
              </a:lnSpc>
              <a:buClr>
                <a:schemeClr val="bg1"/>
              </a:buClr>
              <a:buSzPct val="100000"/>
              <a:buFont typeface="Wingdings" panose="05000000000000000000" pitchFamily="2" charset="2"/>
              <a:buChar char="§"/>
            </a:pPr>
            <a:r>
              <a:rPr lang="en-US" sz="2475" dirty="0">
                <a:solidFill>
                  <a:schemeClr val="bg1"/>
                </a:solidFill>
              </a:rPr>
              <a:t>What kind of drugs did you use? </a:t>
            </a:r>
            <a:endParaRPr sz="2475" dirty="0">
              <a:solidFill>
                <a:schemeClr val="bg1"/>
              </a:solidFill>
            </a:endParaRPr>
          </a:p>
          <a:p>
            <a:pPr marL="0" indent="0">
              <a:lnSpc>
                <a:spcPct val="100000"/>
              </a:lnSpc>
              <a:buSzPct val="100000"/>
              <a:buNone/>
            </a:pPr>
            <a:r>
              <a:rPr lang="en-US" sz="2475" dirty="0">
                <a:solidFill>
                  <a:schemeClr val="bg1"/>
                </a:solidFill>
              </a:rPr>
              <a:t>When was the last time that you had sober sex?</a:t>
            </a:r>
            <a:endParaRPr dirty="0"/>
          </a:p>
        </p:txBody>
      </p:sp>
      <p:sp>
        <p:nvSpPr>
          <p:cNvPr id="2" name="TextBox 1">
            <a:extLst>
              <a:ext uri="{FF2B5EF4-FFF2-40B4-BE49-F238E27FC236}">
                <a16:creationId xmlns:a16="http://schemas.microsoft.com/office/drawing/2014/main" id="{7A4ED441-D2BC-0216-37CD-065EBDE5DC09}"/>
              </a:ext>
            </a:extLst>
          </p:cNvPr>
          <p:cNvSpPr txBox="1"/>
          <p:nvPr/>
        </p:nvSpPr>
        <p:spPr>
          <a:xfrm>
            <a:off x="1332934" y="4806716"/>
            <a:ext cx="7204094" cy="261610"/>
          </a:xfrm>
          <a:prstGeom prst="rect">
            <a:avLst/>
          </a:prstGeom>
          <a:noFill/>
        </p:spPr>
        <p:txBody>
          <a:bodyPr wrap="square" rtlCol="0">
            <a:spAutoFit/>
          </a:bodyPr>
          <a:lstStyle/>
          <a:p>
            <a:pPr algn="ctr">
              <a:buClr>
                <a:schemeClr val="dk1"/>
              </a:buClr>
              <a:buSzPts val="1800"/>
            </a:pPr>
            <a:r>
              <a:rPr lang="en-US" sz="1100" dirty="0">
                <a:solidFill>
                  <a:schemeClr val="dk1"/>
                </a:solidFill>
                <a:latin typeface="Gill Sans"/>
                <a:ea typeface="Gill Sans"/>
                <a:cs typeface="Gill Sans"/>
                <a:sym typeface="Gill Sans"/>
              </a:rPr>
              <a:t>Image: </a:t>
            </a:r>
            <a:r>
              <a:rPr lang="en-US" sz="1100" dirty="0" err="1">
                <a:solidFill>
                  <a:schemeClr val="dk1"/>
                </a:solidFill>
                <a:latin typeface="Gill Sans"/>
                <a:ea typeface="Gill Sans"/>
                <a:cs typeface="Gill Sans"/>
                <a:sym typeface="Gill Sans"/>
              </a:rPr>
              <a:t>Flaticon</a:t>
            </a:r>
            <a:r>
              <a:rPr lang="en-US" sz="1100" dirty="0">
                <a:solidFill>
                  <a:schemeClr val="dk1"/>
                </a:solidFill>
                <a:latin typeface="Gill Sans"/>
                <a:ea typeface="Gill Sans"/>
                <a:cs typeface="Gill Sans"/>
                <a:sym typeface="Gill Sans"/>
              </a:rPr>
              <a:t>: </a:t>
            </a:r>
            <a:r>
              <a:rPr lang="en-US" sz="1100" dirty="0" err="1">
                <a:solidFill>
                  <a:schemeClr val="dk1"/>
                </a:solidFill>
                <a:latin typeface="Gill Sans"/>
                <a:ea typeface="Gill Sans"/>
                <a:cs typeface="Gill Sans"/>
                <a:sym typeface="Gill Sans"/>
              </a:rPr>
              <a:t>FreePik</a:t>
            </a:r>
            <a:endParaRPr lang="en-US" sz="1100" dirty="0">
              <a:solidFill>
                <a:schemeClr val="dk1"/>
              </a:solidFill>
              <a:latin typeface="Gill Sans"/>
              <a:ea typeface="Gill Sans"/>
              <a:cs typeface="Gill Sans"/>
              <a:sym typeface="Gill Sans"/>
            </a:endParaRPr>
          </a:p>
        </p:txBody>
      </p:sp>
      <p:pic>
        <p:nvPicPr>
          <p:cNvPr id="3" name="Picture 2">
            <a:extLst>
              <a:ext uri="{FF2B5EF4-FFF2-40B4-BE49-F238E27FC236}">
                <a16:creationId xmlns:a16="http://schemas.microsoft.com/office/drawing/2014/main" id="{662D67E3-C48B-99E4-C824-B0CD7AABE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04" y="1736157"/>
            <a:ext cx="1953928" cy="1953928"/>
          </a:xfrm>
          <a:prstGeom prst="rect">
            <a:avLst/>
          </a:prstGeom>
        </p:spPr>
      </p:pic>
    </p:spTree>
    <p:extLst>
      <p:ext uri="{BB962C8B-B14F-4D97-AF65-F5344CB8AC3E}">
        <p14:creationId xmlns:p14="http://schemas.microsoft.com/office/powerpoint/2010/main" val="4173719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b7ecd30fbb_2_189"/>
          <p:cNvSpPr txBox="1">
            <a:spLocks noGrp="1"/>
          </p:cNvSpPr>
          <p:nvPr>
            <p:ph type="title"/>
          </p:nvPr>
        </p:nvSpPr>
        <p:spPr>
          <a:xfrm>
            <a:off x="457208" y="317255"/>
            <a:ext cx="8229601" cy="891540"/>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a:bodyPr>
          <a:lstStyle/>
          <a:p>
            <a:pPr algn="ctr">
              <a:buClr>
                <a:srgbClr val="262626"/>
              </a:buClr>
              <a:buSzPts val="3200"/>
            </a:pPr>
            <a:r>
              <a:rPr lang="en-US" sz="3600" dirty="0">
                <a:solidFill>
                  <a:schemeClr val="tx2"/>
                </a:solidFill>
              </a:rPr>
              <a:t>WHAT TO DO POST-SCREENING?</a:t>
            </a:r>
            <a:endParaRPr sz="3600" dirty="0">
              <a:solidFill>
                <a:schemeClr val="tx2"/>
              </a:solidFill>
            </a:endParaRPr>
          </a:p>
        </p:txBody>
      </p:sp>
      <p:sp>
        <p:nvSpPr>
          <p:cNvPr id="465" name="Google Shape;465;g2b7ecd30fbb_2_189"/>
          <p:cNvSpPr txBox="1">
            <a:spLocks noGrp="1"/>
          </p:cNvSpPr>
          <p:nvPr>
            <p:ph type="body" idx="1"/>
          </p:nvPr>
        </p:nvSpPr>
        <p:spPr>
          <a:xfrm>
            <a:off x="628651" y="1510302"/>
            <a:ext cx="5344470" cy="3097658"/>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t" anchorCtr="0">
            <a:normAutofit/>
          </a:bodyPr>
          <a:lstStyle/>
          <a:p>
            <a:pPr marL="0" indent="0" algn="ctr">
              <a:lnSpc>
                <a:spcPct val="100000"/>
              </a:lnSpc>
              <a:spcBef>
                <a:spcPts val="0"/>
              </a:spcBef>
              <a:buSzPct val="100000"/>
              <a:buNone/>
            </a:pPr>
            <a:r>
              <a:rPr lang="en-US" sz="2800" b="1" dirty="0">
                <a:solidFill>
                  <a:schemeClr val="bg1"/>
                </a:solidFill>
              </a:rPr>
              <a:t>Three Main Questions</a:t>
            </a:r>
            <a:endParaRPr sz="2800" dirty="0">
              <a:solidFill>
                <a:schemeClr val="bg1"/>
              </a:solidFill>
            </a:endParaRPr>
          </a:p>
          <a:p>
            <a:pPr marL="457200" indent="-457200">
              <a:lnSpc>
                <a:spcPct val="100000"/>
              </a:lnSpc>
              <a:buClr>
                <a:schemeClr val="bg1"/>
              </a:buClr>
              <a:buSzPct val="100000"/>
              <a:buFont typeface="+mj-lt"/>
              <a:buAutoNum type="arabicPeriod"/>
            </a:pPr>
            <a:r>
              <a:rPr lang="en-US" dirty="0">
                <a:solidFill>
                  <a:schemeClr val="bg1"/>
                </a:solidFill>
              </a:rPr>
              <a:t>Is this person requesting help for any of the information provided?</a:t>
            </a:r>
          </a:p>
          <a:p>
            <a:pPr marL="457200" indent="-457200">
              <a:lnSpc>
                <a:spcPct val="100000"/>
              </a:lnSpc>
              <a:buClr>
                <a:schemeClr val="bg1"/>
              </a:buClr>
              <a:buSzPct val="100000"/>
              <a:buFont typeface="+mj-lt"/>
              <a:buAutoNum type="arabicPeriod"/>
            </a:pPr>
            <a:r>
              <a:rPr lang="en-US" dirty="0">
                <a:solidFill>
                  <a:schemeClr val="bg1"/>
                </a:solidFill>
              </a:rPr>
              <a:t>Are they safe to return to the community?</a:t>
            </a:r>
          </a:p>
          <a:p>
            <a:pPr marL="457200" indent="-457200">
              <a:lnSpc>
                <a:spcPct val="100000"/>
              </a:lnSpc>
              <a:buClr>
                <a:schemeClr val="bg1"/>
              </a:buClr>
              <a:buSzPct val="100000"/>
              <a:buFont typeface="+mj-lt"/>
              <a:buAutoNum type="arabicPeriod"/>
            </a:pPr>
            <a:r>
              <a:rPr lang="en-US" dirty="0">
                <a:solidFill>
                  <a:schemeClr val="bg1"/>
                </a:solidFill>
              </a:rPr>
              <a:t>What is the most important intervention right now?</a:t>
            </a:r>
            <a:endParaRPr dirty="0">
              <a:solidFill>
                <a:schemeClr val="bg1"/>
              </a:solidFill>
            </a:endParaRPr>
          </a:p>
        </p:txBody>
      </p:sp>
      <p:pic>
        <p:nvPicPr>
          <p:cNvPr id="8" name="Picture 7">
            <a:extLst>
              <a:ext uri="{FF2B5EF4-FFF2-40B4-BE49-F238E27FC236}">
                <a16:creationId xmlns:a16="http://schemas.microsoft.com/office/drawing/2014/main" id="{6D6C730B-C315-022F-8DAD-EEA6C1181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7858" y="1657678"/>
            <a:ext cx="2428951" cy="2428951"/>
          </a:xfrm>
          <a:prstGeom prst="rect">
            <a:avLst/>
          </a:prstGeom>
        </p:spPr>
      </p:pic>
      <p:sp>
        <p:nvSpPr>
          <p:cNvPr id="9" name="TextBox 8">
            <a:extLst>
              <a:ext uri="{FF2B5EF4-FFF2-40B4-BE49-F238E27FC236}">
                <a16:creationId xmlns:a16="http://schemas.microsoft.com/office/drawing/2014/main" id="{A863914A-62DE-3D3C-D09B-2C20EA1C99A4}"/>
              </a:ext>
            </a:extLst>
          </p:cNvPr>
          <p:cNvSpPr txBox="1"/>
          <p:nvPr/>
        </p:nvSpPr>
        <p:spPr>
          <a:xfrm>
            <a:off x="1332934" y="4806716"/>
            <a:ext cx="7204094" cy="261610"/>
          </a:xfrm>
          <a:prstGeom prst="rect">
            <a:avLst/>
          </a:prstGeom>
          <a:noFill/>
        </p:spPr>
        <p:txBody>
          <a:bodyPr wrap="square" rtlCol="0">
            <a:spAutoFit/>
          </a:bodyPr>
          <a:lstStyle/>
          <a:p>
            <a:pPr algn="ctr">
              <a:buClr>
                <a:schemeClr val="dk1"/>
              </a:buClr>
              <a:buSzPts val="1800"/>
            </a:pPr>
            <a:r>
              <a:rPr lang="en-US" sz="1100" dirty="0">
                <a:solidFill>
                  <a:schemeClr val="dk1"/>
                </a:solidFill>
                <a:latin typeface="Gill Sans"/>
                <a:ea typeface="Gill Sans"/>
                <a:cs typeface="Gill Sans"/>
                <a:sym typeface="Gill Sans"/>
              </a:rPr>
              <a:t>Image: </a:t>
            </a:r>
            <a:r>
              <a:rPr lang="en-US" sz="1100" dirty="0" err="1">
                <a:solidFill>
                  <a:schemeClr val="dk1"/>
                </a:solidFill>
                <a:latin typeface="Gill Sans"/>
                <a:ea typeface="Gill Sans"/>
                <a:cs typeface="Gill Sans"/>
                <a:sym typeface="Gill Sans"/>
              </a:rPr>
              <a:t>Flaticon</a:t>
            </a:r>
            <a:r>
              <a:rPr lang="en-US" sz="1100" dirty="0">
                <a:solidFill>
                  <a:schemeClr val="dk1"/>
                </a:solidFill>
                <a:latin typeface="Gill Sans"/>
                <a:ea typeface="Gill Sans"/>
                <a:cs typeface="Gill Sans"/>
                <a:sym typeface="Gill Sans"/>
              </a:rPr>
              <a:t>: </a:t>
            </a:r>
            <a:r>
              <a:rPr lang="en-US" sz="1100" dirty="0" err="1">
                <a:solidFill>
                  <a:schemeClr val="dk1"/>
                </a:solidFill>
                <a:latin typeface="Gill Sans"/>
                <a:ea typeface="Gill Sans"/>
                <a:cs typeface="Gill Sans"/>
                <a:sym typeface="Gill Sans"/>
              </a:rPr>
              <a:t>FreePik</a:t>
            </a:r>
            <a:endParaRPr lang="en-US" sz="1100" dirty="0">
              <a:solidFill>
                <a:schemeClr val="dk1"/>
              </a:solidFill>
              <a:latin typeface="Gill Sans"/>
              <a:ea typeface="Gill Sans"/>
              <a:cs typeface="Gill Sans"/>
              <a:sym typeface="Gill Sans"/>
            </a:endParaRPr>
          </a:p>
        </p:txBody>
      </p:sp>
    </p:spTree>
    <p:extLst>
      <p:ext uri="{BB962C8B-B14F-4D97-AF65-F5344CB8AC3E}">
        <p14:creationId xmlns:p14="http://schemas.microsoft.com/office/powerpoint/2010/main" val="1462998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b7ecd30fbb_2_195"/>
          <p:cNvSpPr txBox="1">
            <a:spLocks noGrp="1"/>
          </p:cNvSpPr>
          <p:nvPr>
            <p:ph type="title"/>
          </p:nvPr>
        </p:nvSpPr>
        <p:spPr>
          <a:xfrm>
            <a:off x="457208" y="317255"/>
            <a:ext cx="8229601" cy="891540"/>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a:bodyPr>
          <a:lstStyle/>
          <a:p>
            <a:pPr algn="ctr">
              <a:buClr>
                <a:srgbClr val="262626"/>
              </a:buClr>
              <a:buSzPts val="3200"/>
            </a:pPr>
            <a:r>
              <a:rPr lang="en-US" sz="3600" dirty="0">
                <a:solidFill>
                  <a:schemeClr val="tx2"/>
                </a:solidFill>
              </a:rPr>
              <a:t>STI PREVENTION STRATEGIES</a:t>
            </a:r>
            <a:endParaRPr sz="3600" dirty="0">
              <a:solidFill>
                <a:schemeClr val="tx2"/>
              </a:solidFill>
            </a:endParaRPr>
          </a:p>
        </p:txBody>
      </p:sp>
      <p:sp>
        <p:nvSpPr>
          <p:cNvPr id="472" name="Google Shape;472;g2b7ecd30fbb_2_195"/>
          <p:cNvSpPr txBox="1">
            <a:spLocks noGrp="1"/>
          </p:cNvSpPr>
          <p:nvPr>
            <p:ph type="body" idx="1"/>
          </p:nvPr>
        </p:nvSpPr>
        <p:spPr>
          <a:xfrm>
            <a:off x="457208" y="1294606"/>
            <a:ext cx="8229601" cy="3332573"/>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t" anchorCtr="0">
            <a:normAutofit/>
          </a:bodyPr>
          <a:lstStyle/>
          <a:p>
            <a:pPr marL="285750" indent="-285750">
              <a:lnSpc>
                <a:spcPct val="100000"/>
              </a:lnSpc>
              <a:spcBef>
                <a:spcPts val="0"/>
              </a:spcBef>
              <a:buClr>
                <a:schemeClr val="bg1"/>
              </a:buClr>
              <a:buSzPct val="100000"/>
              <a:buFont typeface="Wingdings" panose="05000000000000000000" pitchFamily="2" charset="2"/>
              <a:buChar char="§"/>
            </a:pPr>
            <a:r>
              <a:rPr lang="en-US" sz="2000" dirty="0">
                <a:solidFill>
                  <a:schemeClr val="bg1"/>
                </a:solidFill>
              </a:rPr>
              <a:t>Offer both external and internal condoms</a:t>
            </a:r>
            <a:endParaRPr sz="2000" dirty="0">
              <a:solidFill>
                <a:schemeClr val="bg1"/>
              </a:solidFill>
            </a:endParaRPr>
          </a:p>
          <a:p>
            <a:pPr marL="285750" indent="-285750">
              <a:lnSpc>
                <a:spcPct val="100000"/>
              </a:lnSpc>
              <a:buClr>
                <a:schemeClr val="bg1"/>
              </a:buClr>
              <a:buSzPct val="100000"/>
              <a:buFont typeface="Wingdings" panose="05000000000000000000" pitchFamily="2" charset="2"/>
              <a:buChar char="§"/>
            </a:pPr>
            <a:r>
              <a:rPr lang="en-US" sz="2000" dirty="0">
                <a:solidFill>
                  <a:schemeClr val="bg1"/>
                </a:solidFill>
              </a:rPr>
              <a:t>Educate about the use of internal condoms rectally </a:t>
            </a:r>
            <a:endParaRPr sz="2000" dirty="0">
              <a:solidFill>
                <a:schemeClr val="bg1"/>
              </a:solidFill>
            </a:endParaRPr>
          </a:p>
          <a:p>
            <a:pPr marL="285750" indent="-285750" defTabSz="1341438">
              <a:lnSpc>
                <a:spcPct val="100000"/>
              </a:lnSpc>
              <a:buClr>
                <a:schemeClr val="bg1"/>
              </a:buClr>
              <a:buSzPct val="100000"/>
              <a:buFont typeface="Wingdings" panose="05000000000000000000" pitchFamily="2" charset="2"/>
              <a:buChar char="§"/>
              <a:tabLst>
                <a:tab pos="5541963" algn="l"/>
              </a:tabLst>
            </a:pPr>
            <a:r>
              <a:rPr lang="en-US" sz="2000" dirty="0">
                <a:solidFill>
                  <a:schemeClr val="bg1"/>
                </a:solidFill>
              </a:rPr>
              <a:t>Try to have regular sex partners or regulars</a:t>
            </a:r>
          </a:p>
          <a:p>
            <a:pPr marL="628650" lvl="1" indent="-285750" defTabSz="1341438">
              <a:lnSpc>
                <a:spcPct val="100000"/>
              </a:lnSpc>
              <a:buClr>
                <a:schemeClr val="bg1"/>
              </a:buClr>
              <a:buSzPct val="100000"/>
              <a:buFont typeface="Wingdings" panose="05000000000000000000" pitchFamily="2" charset="2"/>
              <a:buChar char="§"/>
              <a:tabLst>
                <a:tab pos="5541963" algn="l"/>
              </a:tabLst>
            </a:pPr>
            <a:r>
              <a:rPr lang="en-US" sz="1800" dirty="0">
                <a:solidFill>
                  <a:schemeClr val="bg1"/>
                </a:solidFill>
              </a:rPr>
              <a:t>Reducing the sexual network will help to reduce risk </a:t>
            </a:r>
            <a:endParaRPr sz="1800" dirty="0">
              <a:solidFill>
                <a:schemeClr val="bg1"/>
              </a:solidFill>
            </a:endParaRPr>
          </a:p>
          <a:p>
            <a:pPr marL="285750" indent="-285750">
              <a:lnSpc>
                <a:spcPct val="100000"/>
              </a:lnSpc>
              <a:buClr>
                <a:schemeClr val="bg1"/>
              </a:buClr>
              <a:buSzPct val="100000"/>
              <a:buFont typeface="Wingdings" panose="05000000000000000000" pitchFamily="2" charset="2"/>
              <a:buChar char="§"/>
            </a:pPr>
            <a:r>
              <a:rPr lang="en-US" sz="2000" dirty="0">
                <a:solidFill>
                  <a:schemeClr val="bg1"/>
                </a:solidFill>
              </a:rPr>
              <a:t>Engage in activities that have reduced exposure to sexual fluids and try to reduce extended exposure to sexual fluids </a:t>
            </a:r>
            <a:endParaRPr sz="2000" dirty="0">
              <a:solidFill>
                <a:schemeClr val="bg1"/>
              </a:solidFill>
            </a:endParaRPr>
          </a:p>
          <a:p>
            <a:pPr marL="285750" indent="-285750">
              <a:lnSpc>
                <a:spcPct val="100000"/>
              </a:lnSpc>
              <a:buClr>
                <a:schemeClr val="bg1"/>
              </a:buClr>
              <a:buSzPct val="100000"/>
              <a:buFont typeface="Wingdings" panose="05000000000000000000" pitchFamily="2" charset="2"/>
              <a:buChar char="§"/>
            </a:pPr>
            <a:r>
              <a:rPr lang="en-US" sz="2000" dirty="0">
                <a:solidFill>
                  <a:schemeClr val="bg1"/>
                </a:solidFill>
              </a:rPr>
              <a:t>Use lubricant to reduce micro-tearing and decrease the risk of blood-pathogen exposure</a:t>
            </a:r>
            <a:endParaRPr sz="2800" dirty="0"/>
          </a:p>
        </p:txBody>
      </p:sp>
      <p:sp>
        <p:nvSpPr>
          <p:cNvPr id="2" name="TextBox 1">
            <a:extLst>
              <a:ext uri="{FF2B5EF4-FFF2-40B4-BE49-F238E27FC236}">
                <a16:creationId xmlns:a16="http://schemas.microsoft.com/office/drawing/2014/main" id="{814FBE6D-F908-5906-D702-F7A977B59FE3}"/>
              </a:ext>
            </a:extLst>
          </p:cNvPr>
          <p:cNvSpPr txBox="1"/>
          <p:nvPr/>
        </p:nvSpPr>
        <p:spPr>
          <a:xfrm>
            <a:off x="1332934" y="4691214"/>
            <a:ext cx="7204094" cy="477054"/>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CDC, 2020. HCRC, 2020.</a:t>
            </a:r>
          </a:p>
          <a:p>
            <a:pPr algn="ctr">
              <a:buClr>
                <a:schemeClr val="dk1"/>
              </a:buClr>
              <a:buSzPts val="1800"/>
            </a:pPr>
            <a:r>
              <a:rPr lang="en-US" sz="1100" dirty="0">
                <a:solidFill>
                  <a:schemeClr val="dk1"/>
                </a:solidFill>
                <a:latin typeface="Gill Sans"/>
                <a:ea typeface="Gill Sans"/>
                <a:cs typeface="Gill Sans"/>
                <a:sym typeface="Gill Sans"/>
              </a:rPr>
              <a:t> Images: </a:t>
            </a:r>
            <a:r>
              <a:rPr lang="en-US" sz="1100" dirty="0" err="1">
                <a:solidFill>
                  <a:schemeClr val="dk1"/>
                </a:solidFill>
                <a:latin typeface="Gill Sans"/>
                <a:ea typeface="Gill Sans"/>
                <a:cs typeface="Gill Sans"/>
                <a:sym typeface="Gill Sans"/>
              </a:rPr>
              <a:t>Flaticon</a:t>
            </a:r>
            <a:r>
              <a:rPr lang="en-US" sz="1100" dirty="0">
                <a:solidFill>
                  <a:schemeClr val="dk1"/>
                </a:solidFill>
                <a:latin typeface="Gill Sans"/>
                <a:ea typeface="Gill Sans"/>
                <a:cs typeface="Gill Sans"/>
                <a:sym typeface="Gill Sans"/>
              </a:rPr>
              <a:t>: </a:t>
            </a:r>
            <a:r>
              <a:rPr lang="en-US" sz="1100" dirty="0" err="1">
                <a:solidFill>
                  <a:schemeClr val="dk1"/>
                </a:solidFill>
                <a:latin typeface="Gill Sans"/>
                <a:ea typeface="Gill Sans"/>
                <a:cs typeface="Gill Sans"/>
                <a:sym typeface="Gill Sans"/>
              </a:rPr>
              <a:t>FreePik</a:t>
            </a:r>
            <a:endParaRPr lang="en-US" sz="1100" dirty="0">
              <a:solidFill>
                <a:schemeClr val="dk1"/>
              </a:solidFill>
              <a:latin typeface="Avenir"/>
              <a:ea typeface="Avenir"/>
              <a:cs typeface="Avenir"/>
              <a:sym typeface="Avenir"/>
            </a:endParaRPr>
          </a:p>
        </p:txBody>
      </p:sp>
      <p:pic>
        <p:nvPicPr>
          <p:cNvPr id="3" name="Picture 2">
            <a:extLst>
              <a:ext uri="{FF2B5EF4-FFF2-40B4-BE49-F238E27FC236}">
                <a16:creationId xmlns:a16="http://schemas.microsoft.com/office/drawing/2014/main" id="{507B76E3-3EE6-80C9-BE5D-81385409E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5838" y="1605738"/>
            <a:ext cx="953593" cy="953593"/>
          </a:xfrm>
          <a:prstGeom prst="rect">
            <a:avLst/>
          </a:prstGeom>
        </p:spPr>
      </p:pic>
      <p:pic>
        <p:nvPicPr>
          <p:cNvPr id="4" name="Picture 3">
            <a:extLst>
              <a:ext uri="{FF2B5EF4-FFF2-40B4-BE49-F238E27FC236}">
                <a16:creationId xmlns:a16="http://schemas.microsoft.com/office/drawing/2014/main" id="{24312094-1F15-2A24-6088-9BB26916C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487" y="1639884"/>
            <a:ext cx="931866" cy="931866"/>
          </a:xfrm>
          <a:prstGeom prst="rect">
            <a:avLst/>
          </a:prstGeom>
        </p:spPr>
      </p:pic>
    </p:spTree>
    <p:extLst>
      <p:ext uri="{BB962C8B-B14F-4D97-AF65-F5344CB8AC3E}">
        <p14:creationId xmlns:p14="http://schemas.microsoft.com/office/powerpoint/2010/main" val="1670437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2" name="TextBox 1">
            <a:extLst>
              <a:ext uri="{FF2B5EF4-FFF2-40B4-BE49-F238E27FC236}">
                <a16:creationId xmlns:a16="http://schemas.microsoft.com/office/drawing/2014/main" id="{10714C69-B72D-8C34-FAAF-610D5D5A2BA9}"/>
              </a:ext>
            </a:extLst>
          </p:cNvPr>
          <p:cNvSpPr txBox="1"/>
          <p:nvPr/>
        </p:nvSpPr>
        <p:spPr>
          <a:xfrm>
            <a:off x="1332934" y="4671963"/>
            <a:ext cx="7204094" cy="477054"/>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HCRC, 2020</a:t>
            </a:r>
          </a:p>
          <a:p>
            <a:pPr algn="ctr">
              <a:buClr>
                <a:schemeClr val="dk1"/>
              </a:buClr>
              <a:buSzPts val="1800"/>
            </a:pPr>
            <a:r>
              <a:rPr lang="en-US" sz="1100" dirty="0">
                <a:solidFill>
                  <a:schemeClr val="dk1"/>
                </a:solidFill>
                <a:latin typeface="Gill Sans"/>
                <a:ea typeface="Gill Sans"/>
                <a:cs typeface="Gill Sans"/>
                <a:sym typeface="Gill Sans"/>
              </a:rPr>
              <a:t> image: stock photo</a:t>
            </a:r>
            <a:endParaRPr lang="en-US" sz="1100" dirty="0">
              <a:solidFill>
                <a:schemeClr val="dk1"/>
              </a:solidFill>
              <a:latin typeface="Avenir"/>
              <a:ea typeface="Avenir"/>
              <a:cs typeface="Avenir"/>
              <a:sym typeface="Avenir"/>
            </a:endParaRPr>
          </a:p>
        </p:txBody>
      </p:sp>
      <p:sp>
        <p:nvSpPr>
          <p:cNvPr id="481" name="Google Shape;481;g2b7ecd30fbb_2_204"/>
          <p:cNvSpPr txBox="1">
            <a:spLocks noGrp="1"/>
          </p:cNvSpPr>
          <p:nvPr>
            <p:ph type="title"/>
          </p:nvPr>
        </p:nvSpPr>
        <p:spPr>
          <a:xfrm>
            <a:off x="457208" y="317255"/>
            <a:ext cx="8229601" cy="891540"/>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a:bodyPr>
          <a:lstStyle/>
          <a:p>
            <a:pPr algn="ctr">
              <a:buClr>
                <a:srgbClr val="262626"/>
              </a:buClr>
              <a:buSzPts val="3200"/>
            </a:pPr>
            <a:r>
              <a:rPr lang="en-US" dirty="0">
                <a:solidFill>
                  <a:schemeClr val="tx2"/>
                </a:solidFill>
              </a:rPr>
              <a:t>STI PREVENTION STRATEGIES</a:t>
            </a:r>
            <a:endParaRPr dirty="0">
              <a:solidFill>
                <a:schemeClr val="tx2"/>
              </a:solidFill>
            </a:endParaRPr>
          </a:p>
        </p:txBody>
      </p:sp>
      <p:sp>
        <p:nvSpPr>
          <p:cNvPr id="482" name="Google Shape;482;g2b7ecd30fbb_2_204"/>
          <p:cNvSpPr txBox="1">
            <a:spLocks noGrp="1"/>
          </p:cNvSpPr>
          <p:nvPr>
            <p:ph type="body" idx="1"/>
          </p:nvPr>
        </p:nvSpPr>
        <p:spPr>
          <a:xfrm>
            <a:off x="584202" y="1371521"/>
            <a:ext cx="7527158" cy="3271424"/>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t" anchorCtr="0">
            <a:normAutofit/>
          </a:bodyPr>
          <a:lstStyle/>
          <a:p>
            <a:pPr indent="-342900">
              <a:lnSpc>
                <a:spcPct val="100000"/>
              </a:lnSpc>
              <a:spcBef>
                <a:spcPts val="0"/>
              </a:spcBef>
              <a:buClr>
                <a:schemeClr val="bg1"/>
              </a:buClr>
              <a:buSzPct val="100000"/>
              <a:buFont typeface="Wingdings" panose="05000000000000000000" pitchFamily="2" charset="2"/>
              <a:buChar char="§"/>
            </a:pPr>
            <a:r>
              <a:rPr lang="en-US" dirty="0">
                <a:solidFill>
                  <a:schemeClr val="bg1"/>
                </a:solidFill>
              </a:rPr>
              <a:t>Avoid brushing your teeth right before or right after sexual activity, opt for mouthwash</a:t>
            </a:r>
            <a:endParaRPr dirty="0">
              <a:solidFill>
                <a:schemeClr val="bg1"/>
              </a:solidFill>
            </a:endParaRPr>
          </a:p>
          <a:p>
            <a:pPr indent="-342900">
              <a:lnSpc>
                <a:spcPct val="100000"/>
              </a:lnSpc>
              <a:buClr>
                <a:schemeClr val="bg1"/>
              </a:buClr>
              <a:buSzPct val="100000"/>
              <a:buFont typeface="Wingdings" panose="05000000000000000000" pitchFamily="2" charset="2"/>
              <a:buChar char="§"/>
            </a:pPr>
            <a:r>
              <a:rPr lang="en-US" dirty="0">
                <a:solidFill>
                  <a:schemeClr val="bg1"/>
                </a:solidFill>
              </a:rPr>
              <a:t>Douching and enemas may remove normal flora that are protective. Avoid these when possible and opt for other strategies to reduce risk.</a:t>
            </a:r>
            <a:endParaRPr dirty="0">
              <a:solidFill>
                <a:schemeClr val="bg1"/>
              </a:solidFill>
            </a:endParaRPr>
          </a:p>
          <a:p>
            <a:pPr indent="-342900">
              <a:lnSpc>
                <a:spcPct val="100000"/>
              </a:lnSpc>
              <a:buClr>
                <a:schemeClr val="bg1"/>
              </a:buClr>
              <a:buSzPct val="100000"/>
              <a:buFont typeface="Wingdings" panose="05000000000000000000" pitchFamily="2" charset="2"/>
              <a:buChar char="§"/>
            </a:pPr>
            <a:r>
              <a:rPr lang="en-US" dirty="0">
                <a:solidFill>
                  <a:schemeClr val="bg1"/>
                </a:solidFill>
              </a:rPr>
              <a:t>Stay hydrated to avoid drying out mucosal membranes, particularly if using stimulants in the setting of sex</a:t>
            </a:r>
            <a:endParaRPr dirty="0">
              <a:solidFill>
                <a:schemeClr val="bg1"/>
              </a:solidFill>
            </a:endParaRPr>
          </a:p>
        </p:txBody>
      </p:sp>
      <p:pic>
        <p:nvPicPr>
          <p:cNvPr id="484" name="Google Shape;484;g2b7ecd30fbb_2_204"/>
          <p:cNvPicPr preferRelativeResize="0"/>
          <p:nvPr/>
        </p:nvPicPr>
        <p:blipFill rotWithShape="1">
          <a:blip r:embed="rId3">
            <a:alphaModFix/>
          </a:blip>
          <a:srcRect l="21930" r="22780"/>
          <a:stretch/>
        </p:blipFill>
        <p:spPr>
          <a:xfrm>
            <a:off x="8009759" y="2921301"/>
            <a:ext cx="825500" cy="1721644"/>
          </a:xfrm>
          <a:prstGeom prst="rect">
            <a:avLst/>
          </a:prstGeom>
          <a:noFill/>
          <a:ln>
            <a:noFill/>
          </a:ln>
        </p:spPr>
      </p:pic>
    </p:spTree>
    <p:extLst>
      <p:ext uri="{BB962C8B-B14F-4D97-AF65-F5344CB8AC3E}">
        <p14:creationId xmlns:p14="http://schemas.microsoft.com/office/powerpoint/2010/main" val="351685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b7ecd30fbb_2_211"/>
          <p:cNvSpPr txBox="1">
            <a:spLocks noGrp="1"/>
          </p:cNvSpPr>
          <p:nvPr>
            <p:ph type="title"/>
          </p:nvPr>
        </p:nvSpPr>
        <p:spPr>
          <a:xfrm>
            <a:off x="539888" y="99526"/>
            <a:ext cx="8229601" cy="660870"/>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fontScale="90000"/>
          </a:bodyPr>
          <a:lstStyle/>
          <a:p>
            <a:pPr algn="ctr">
              <a:buClr>
                <a:srgbClr val="262626"/>
              </a:buClr>
              <a:buSzPts val="3200"/>
            </a:pPr>
            <a:r>
              <a:rPr lang="en-US" sz="3600" dirty="0">
                <a:solidFill>
                  <a:schemeClr val="tx2"/>
                </a:solidFill>
              </a:rPr>
              <a:t>SCREENING FOR STIS</a:t>
            </a:r>
            <a:endParaRPr sz="3600" dirty="0">
              <a:solidFill>
                <a:schemeClr val="tx2"/>
              </a:solidFill>
            </a:endParaRPr>
          </a:p>
        </p:txBody>
      </p:sp>
      <p:sp>
        <p:nvSpPr>
          <p:cNvPr id="491" name="Google Shape;491;g2b7ecd30fbb_2_211" descr="Resultado de imagen para gonorrhea culture"/>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sz="1350">
              <a:solidFill>
                <a:schemeClr val="dk1"/>
              </a:solidFill>
              <a:latin typeface="Gill Sans"/>
              <a:ea typeface="Gill Sans"/>
              <a:cs typeface="Gill Sans"/>
              <a:sym typeface="Gill Sans"/>
            </a:endParaRPr>
          </a:p>
        </p:txBody>
      </p:sp>
      <p:sp>
        <p:nvSpPr>
          <p:cNvPr id="492" name="Google Shape;492;g2b7ecd30fbb_2_211" descr="Resultado de imagen para gonorrhea culture"/>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sz="1350">
              <a:solidFill>
                <a:schemeClr val="dk1"/>
              </a:solidFill>
              <a:latin typeface="Gill Sans"/>
              <a:ea typeface="Gill Sans"/>
              <a:cs typeface="Gill Sans"/>
              <a:sym typeface="Gill Sans"/>
            </a:endParaRPr>
          </a:p>
        </p:txBody>
      </p:sp>
      <p:graphicFrame>
        <p:nvGraphicFramePr>
          <p:cNvPr id="493" name="Google Shape;493;g2b7ecd30fbb_2_211"/>
          <p:cNvGraphicFramePr/>
          <p:nvPr>
            <p:extLst>
              <p:ext uri="{D42A27DB-BD31-4B8C-83A1-F6EECF244321}">
                <p14:modId xmlns:p14="http://schemas.microsoft.com/office/powerpoint/2010/main" val="3846953129"/>
              </p:ext>
            </p:extLst>
          </p:nvPr>
        </p:nvGraphicFramePr>
        <p:xfrm>
          <a:off x="78828" y="875900"/>
          <a:ext cx="9065173" cy="3729564"/>
        </p:xfrm>
        <a:graphic>
          <a:graphicData uri="http://schemas.openxmlformats.org/drawingml/2006/table">
            <a:tbl>
              <a:tblPr>
                <a:noFill/>
                <a:effectLst>
                  <a:outerShdw blurRad="63500" sx="102000" sy="102000" algn="ctr" rotWithShape="0">
                    <a:prstClr val="black">
                      <a:alpha val="40000"/>
                    </a:prstClr>
                  </a:outerShdw>
                </a:effectLst>
              </a:tblPr>
              <a:tblGrid>
                <a:gridCol w="1445635">
                  <a:extLst>
                    <a:ext uri="{9D8B030D-6E8A-4147-A177-3AD203B41FA5}">
                      <a16:colId xmlns:a16="http://schemas.microsoft.com/office/drawing/2014/main" val="20000"/>
                    </a:ext>
                  </a:extLst>
                </a:gridCol>
                <a:gridCol w="1722068">
                  <a:extLst>
                    <a:ext uri="{9D8B030D-6E8A-4147-A177-3AD203B41FA5}">
                      <a16:colId xmlns:a16="http://schemas.microsoft.com/office/drawing/2014/main" val="20001"/>
                    </a:ext>
                  </a:extLst>
                </a:gridCol>
                <a:gridCol w="1845233">
                  <a:extLst>
                    <a:ext uri="{9D8B030D-6E8A-4147-A177-3AD203B41FA5}">
                      <a16:colId xmlns:a16="http://schemas.microsoft.com/office/drawing/2014/main" val="20002"/>
                    </a:ext>
                  </a:extLst>
                </a:gridCol>
                <a:gridCol w="1058779">
                  <a:extLst>
                    <a:ext uri="{9D8B030D-6E8A-4147-A177-3AD203B41FA5}">
                      <a16:colId xmlns:a16="http://schemas.microsoft.com/office/drawing/2014/main" val="20003"/>
                    </a:ext>
                  </a:extLst>
                </a:gridCol>
                <a:gridCol w="2993458">
                  <a:extLst>
                    <a:ext uri="{9D8B030D-6E8A-4147-A177-3AD203B41FA5}">
                      <a16:colId xmlns:a16="http://schemas.microsoft.com/office/drawing/2014/main" val="20004"/>
                    </a:ext>
                  </a:extLst>
                </a:gridCol>
              </a:tblGrid>
              <a:tr h="503583">
                <a:tc>
                  <a:txBody>
                    <a:bodyPr/>
                    <a:lstStyle/>
                    <a:p>
                      <a:pPr marL="0" marR="0" lvl="0" indent="0" algn="l" rtl="0">
                        <a:spcBef>
                          <a:spcPts val="0"/>
                        </a:spcBef>
                        <a:spcAft>
                          <a:spcPts val="0"/>
                        </a:spcAft>
                        <a:buClr>
                          <a:schemeClr val="dk1"/>
                        </a:buClr>
                        <a:buSzPts val="2800"/>
                        <a:buFont typeface="Avenir"/>
                        <a:buNone/>
                      </a:pPr>
                      <a:endParaRPr sz="2400" dirty="0">
                        <a:solidFill>
                          <a:schemeClr val="tx2"/>
                        </a:solidFill>
                      </a:endParaRPr>
                    </a:p>
                  </a:txBody>
                  <a:tcPr marL="68588" marR="68588"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300" dirty="0">
                          <a:solidFill>
                            <a:schemeClr val="tx2"/>
                          </a:solidFill>
                        </a:rPr>
                        <a:t>MSM, SW</a:t>
                      </a:r>
                      <a:endParaRPr sz="2300" dirty="0">
                        <a:solidFill>
                          <a:schemeClr val="tx2"/>
                        </a:solidFill>
                      </a:endParaRPr>
                    </a:p>
                  </a:txBody>
                  <a:tcPr marL="68588" marR="68588" marT="34294" marB="34294">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300" dirty="0">
                          <a:solidFill>
                            <a:schemeClr val="tx2"/>
                          </a:solidFill>
                        </a:rPr>
                        <a:t>MSM+PWID</a:t>
                      </a:r>
                      <a:endParaRPr sz="23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300" dirty="0">
                          <a:solidFill>
                            <a:schemeClr val="tx2"/>
                          </a:solidFill>
                        </a:rPr>
                        <a:t>PWID</a:t>
                      </a:r>
                      <a:endParaRPr sz="23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300" dirty="0">
                          <a:solidFill>
                            <a:schemeClr val="tx2"/>
                          </a:solidFill>
                        </a:rPr>
                        <a:t>Non-MSM, SW, PWID</a:t>
                      </a:r>
                      <a:endParaRPr sz="2300" dirty="0">
                        <a:solidFill>
                          <a:schemeClr val="tx2"/>
                        </a:solidFill>
                      </a:endParaRPr>
                    </a:p>
                  </a:txBody>
                  <a:tcPr marL="68588" marR="68588" marT="34294" marB="34294">
                    <a:solidFill>
                      <a:schemeClr val="tx2">
                        <a:lumMod val="20000"/>
                        <a:lumOff val="80000"/>
                      </a:schemeClr>
                    </a:solidFill>
                  </a:tcPr>
                </a:tc>
                <a:extLst>
                  <a:ext uri="{0D108BD9-81ED-4DB2-BD59-A6C34878D82A}">
                    <a16:rowId xmlns:a16="http://schemas.microsoft.com/office/drawing/2014/main" val="10000"/>
                  </a:ext>
                </a:extLst>
              </a:tr>
              <a:tr h="402094">
                <a:tc>
                  <a:txBody>
                    <a:bodyPr/>
                    <a:lstStyle/>
                    <a:p>
                      <a:pPr marL="0" marR="0" lvl="0" indent="0" algn="l" rtl="0">
                        <a:spcBef>
                          <a:spcPts val="0"/>
                        </a:spcBef>
                        <a:spcAft>
                          <a:spcPts val="0"/>
                        </a:spcAft>
                        <a:buClr>
                          <a:schemeClr val="dk1"/>
                        </a:buClr>
                        <a:buSzPts val="2800"/>
                        <a:buFont typeface="Avenir"/>
                        <a:buNone/>
                      </a:pPr>
                      <a:r>
                        <a:rPr lang="en-US" sz="2400" dirty="0">
                          <a:solidFill>
                            <a:schemeClr val="tx2"/>
                          </a:solidFill>
                        </a:rPr>
                        <a:t>HIV</a:t>
                      </a:r>
                      <a:endParaRPr sz="1600" dirty="0">
                        <a:solidFill>
                          <a:schemeClr val="tx2"/>
                        </a:solidFill>
                      </a:endParaRPr>
                    </a:p>
                  </a:txBody>
                  <a:tcPr marL="68588" marR="68588" marT="34294" marB="34294">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Q3-6m</a:t>
                      </a:r>
                      <a:endParaRPr sz="20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Q3m</a:t>
                      </a:r>
                      <a:endParaRPr sz="20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Q6m</a:t>
                      </a:r>
                      <a:endParaRPr sz="20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Q12m</a:t>
                      </a:r>
                      <a:endParaRPr sz="2000" dirty="0">
                        <a:solidFill>
                          <a:schemeClr val="tx2"/>
                        </a:solidFill>
                      </a:endParaRPr>
                    </a:p>
                  </a:txBody>
                  <a:tcPr marL="68588" marR="68588" marT="34294" marB="34294">
                    <a:solidFill>
                      <a:schemeClr val="tx2">
                        <a:lumMod val="20000"/>
                        <a:lumOff val="80000"/>
                      </a:schemeClr>
                    </a:solidFill>
                  </a:tcPr>
                </a:tc>
                <a:extLst>
                  <a:ext uri="{0D108BD9-81ED-4DB2-BD59-A6C34878D82A}">
                    <a16:rowId xmlns:a16="http://schemas.microsoft.com/office/drawing/2014/main" val="10001"/>
                  </a:ext>
                </a:extLst>
              </a:tr>
              <a:tr h="688481">
                <a:tc>
                  <a:txBody>
                    <a:bodyPr/>
                    <a:lstStyle/>
                    <a:p>
                      <a:pPr marL="0" marR="0" lvl="0" indent="0" algn="l" rtl="0">
                        <a:spcBef>
                          <a:spcPts val="0"/>
                        </a:spcBef>
                        <a:spcAft>
                          <a:spcPts val="0"/>
                        </a:spcAft>
                        <a:buClr>
                          <a:schemeClr val="dk1"/>
                        </a:buClr>
                        <a:buSzPts val="2800"/>
                        <a:buFont typeface="Avenir"/>
                        <a:buNone/>
                      </a:pPr>
                      <a:r>
                        <a:rPr lang="en-US" sz="2400" dirty="0">
                          <a:solidFill>
                            <a:schemeClr val="tx2"/>
                          </a:solidFill>
                        </a:rPr>
                        <a:t>HCV</a:t>
                      </a:r>
                      <a:endParaRPr sz="16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1800"/>
                        <a:buFont typeface="Avenir"/>
                        <a:buNone/>
                      </a:pPr>
                      <a:r>
                        <a:rPr lang="en-US" sz="2000" dirty="0">
                          <a:solidFill>
                            <a:schemeClr val="tx2"/>
                          </a:solidFill>
                        </a:rPr>
                        <a:t>Once or q12m if PWH</a:t>
                      </a:r>
                      <a:endParaRPr sz="20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a:solidFill>
                            <a:schemeClr val="tx2"/>
                          </a:solidFill>
                        </a:rPr>
                        <a:t>Q12m</a:t>
                      </a: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a:solidFill>
                            <a:schemeClr val="tx2"/>
                          </a:solidFill>
                        </a:rPr>
                        <a:t>Q12m</a:t>
                      </a: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1800"/>
                        <a:buFont typeface="Avenir"/>
                        <a:buNone/>
                      </a:pPr>
                      <a:r>
                        <a:rPr lang="en-US" sz="2000" dirty="0">
                          <a:solidFill>
                            <a:schemeClr val="tx2"/>
                          </a:solidFill>
                        </a:rPr>
                        <a:t>Once (unless other risk factors present)</a:t>
                      </a:r>
                      <a:endParaRPr sz="2000" dirty="0">
                        <a:solidFill>
                          <a:schemeClr val="tx2"/>
                        </a:solidFill>
                      </a:endParaRPr>
                    </a:p>
                  </a:txBody>
                  <a:tcPr marL="68588" marR="68588" marT="34294" marB="34294">
                    <a:solidFill>
                      <a:schemeClr val="tx2">
                        <a:lumMod val="20000"/>
                        <a:lumOff val="80000"/>
                      </a:schemeClr>
                    </a:solidFill>
                  </a:tcPr>
                </a:tc>
                <a:extLst>
                  <a:ext uri="{0D108BD9-81ED-4DB2-BD59-A6C34878D82A}">
                    <a16:rowId xmlns:a16="http://schemas.microsoft.com/office/drawing/2014/main" val="10002"/>
                  </a:ext>
                </a:extLst>
              </a:tr>
              <a:tr h="708668">
                <a:tc>
                  <a:txBody>
                    <a:bodyPr/>
                    <a:lstStyle/>
                    <a:p>
                      <a:pPr marL="0" marR="0" lvl="0" indent="0" algn="l" rtl="0">
                        <a:spcBef>
                          <a:spcPts val="0"/>
                        </a:spcBef>
                        <a:spcAft>
                          <a:spcPts val="0"/>
                        </a:spcAft>
                        <a:buClr>
                          <a:schemeClr val="dk1"/>
                        </a:buClr>
                        <a:buSzPts val="2800"/>
                        <a:buFont typeface="Avenir"/>
                        <a:buNone/>
                      </a:pPr>
                      <a:r>
                        <a:rPr lang="en-US" sz="2400">
                          <a:solidFill>
                            <a:schemeClr val="tx2"/>
                          </a:solidFill>
                        </a:rPr>
                        <a:t>Bacterial STIs</a:t>
                      </a:r>
                      <a:endParaRPr sz="16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lnSpc>
                          <a:spcPct val="100000"/>
                        </a:lnSpc>
                        <a:spcBef>
                          <a:spcPts val="0"/>
                        </a:spcBef>
                        <a:spcAft>
                          <a:spcPts val="0"/>
                        </a:spcAft>
                        <a:buClr>
                          <a:schemeClr val="dk1"/>
                        </a:buClr>
                        <a:buSzPts val="2800"/>
                        <a:buFont typeface="Gill Sans"/>
                        <a:buNone/>
                      </a:pPr>
                      <a:r>
                        <a:rPr lang="en-US" sz="2000">
                          <a:solidFill>
                            <a:schemeClr val="tx2"/>
                          </a:solidFill>
                        </a:rPr>
                        <a:t>Q3-6m</a:t>
                      </a:r>
                      <a:endParaRPr sz="2000">
                        <a:solidFill>
                          <a:schemeClr val="tx2"/>
                        </a:solidFill>
                      </a:endParaRPr>
                    </a:p>
                    <a:p>
                      <a:pPr marL="0" marR="0" lvl="0" indent="0" algn="ctr" rtl="0">
                        <a:spcBef>
                          <a:spcPts val="0"/>
                        </a:spcBef>
                        <a:spcAft>
                          <a:spcPts val="0"/>
                        </a:spcAft>
                        <a:buClr>
                          <a:schemeClr val="dk1"/>
                        </a:buClr>
                        <a:buSzPts val="2800"/>
                        <a:buFont typeface="Avenir"/>
                        <a:buNone/>
                      </a:pP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lnSpc>
                          <a:spcPct val="100000"/>
                        </a:lnSpc>
                        <a:spcBef>
                          <a:spcPts val="0"/>
                        </a:spcBef>
                        <a:spcAft>
                          <a:spcPts val="0"/>
                        </a:spcAft>
                        <a:buClr>
                          <a:schemeClr val="dk1"/>
                        </a:buClr>
                        <a:buSzPts val="2800"/>
                        <a:buFont typeface="Gill Sans"/>
                        <a:buNone/>
                      </a:pPr>
                      <a:r>
                        <a:rPr lang="en-US" sz="2000">
                          <a:solidFill>
                            <a:schemeClr val="tx2"/>
                          </a:solidFill>
                        </a:rPr>
                        <a:t>Q3m</a:t>
                      </a:r>
                      <a:endParaRPr sz="2000">
                        <a:solidFill>
                          <a:schemeClr val="tx2"/>
                        </a:solidFill>
                      </a:endParaRPr>
                    </a:p>
                    <a:p>
                      <a:pPr marL="0" marR="0" lvl="0" indent="0" algn="ctr" rtl="0">
                        <a:spcBef>
                          <a:spcPts val="0"/>
                        </a:spcBef>
                        <a:spcAft>
                          <a:spcPts val="0"/>
                        </a:spcAft>
                        <a:buClr>
                          <a:schemeClr val="dk1"/>
                        </a:buClr>
                        <a:buSzPts val="2800"/>
                        <a:buFont typeface="Avenir"/>
                        <a:buNone/>
                      </a:pP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Q6-12m</a:t>
                      </a:r>
                      <a:endParaRPr sz="20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Q6-12m</a:t>
                      </a:r>
                      <a:endParaRPr sz="2000" dirty="0">
                        <a:solidFill>
                          <a:schemeClr val="tx2"/>
                        </a:solidFill>
                      </a:endParaRPr>
                    </a:p>
                  </a:txBody>
                  <a:tcPr marL="68588" marR="68588" marT="34294" marB="34294">
                    <a:solidFill>
                      <a:schemeClr val="tx2">
                        <a:lumMod val="20000"/>
                        <a:lumOff val="80000"/>
                      </a:schemeClr>
                    </a:solidFill>
                  </a:tcPr>
                </a:tc>
                <a:extLst>
                  <a:ext uri="{0D108BD9-81ED-4DB2-BD59-A6C34878D82A}">
                    <a16:rowId xmlns:a16="http://schemas.microsoft.com/office/drawing/2014/main" val="10003"/>
                  </a:ext>
                </a:extLst>
              </a:tr>
              <a:tr h="402094">
                <a:tc>
                  <a:txBody>
                    <a:bodyPr/>
                    <a:lstStyle/>
                    <a:p>
                      <a:pPr marL="0" marR="0" lvl="0" indent="0" algn="l" rtl="0">
                        <a:spcBef>
                          <a:spcPts val="0"/>
                        </a:spcBef>
                        <a:spcAft>
                          <a:spcPts val="0"/>
                        </a:spcAft>
                        <a:buClr>
                          <a:schemeClr val="dk1"/>
                        </a:buClr>
                        <a:buSzPts val="2800"/>
                        <a:buFont typeface="Avenir"/>
                        <a:buNone/>
                      </a:pPr>
                      <a:r>
                        <a:rPr lang="en-US" sz="2400">
                          <a:solidFill>
                            <a:schemeClr val="tx2"/>
                          </a:solidFill>
                        </a:rPr>
                        <a:t>HPV</a:t>
                      </a:r>
                      <a:endParaRPr sz="16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Q2-3y</a:t>
                      </a:r>
                      <a:endParaRPr sz="20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a:solidFill>
                            <a:schemeClr val="tx2"/>
                          </a:solidFill>
                        </a:rPr>
                        <a:t>Q2-3y</a:t>
                      </a: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lnSpc>
                          <a:spcPct val="100000"/>
                        </a:lnSpc>
                        <a:spcBef>
                          <a:spcPts val="0"/>
                        </a:spcBef>
                        <a:spcAft>
                          <a:spcPts val="0"/>
                        </a:spcAft>
                        <a:buClr>
                          <a:schemeClr val="dk1"/>
                        </a:buClr>
                        <a:buSzPts val="2800"/>
                        <a:buFont typeface="Gill Sans"/>
                        <a:buNone/>
                      </a:pPr>
                      <a:r>
                        <a:rPr lang="en-US" sz="2000">
                          <a:solidFill>
                            <a:schemeClr val="tx2"/>
                          </a:solidFill>
                        </a:rPr>
                        <a:t>Q3-5y</a:t>
                      </a: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Q3-5y</a:t>
                      </a:r>
                      <a:endParaRPr sz="2000" dirty="0">
                        <a:solidFill>
                          <a:schemeClr val="tx2"/>
                        </a:solidFill>
                      </a:endParaRPr>
                    </a:p>
                  </a:txBody>
                  <a:tcPr marL="68588" marR="68588" marT="34294" marB="34294">
                    <a:solidFill>
                      <a:schemeClr val="tx2">
                        <a:lumMod val="20000"/>
                        <a:lumOff val="80000"/>
                      </a:schemeClr>
                    </a:solidFill>
                  </a:tcPr>
                </a:tc>
                <a:extLst>
                  <a:ext uri="{0D108BD9-81ED-4DB2-BD59-A6C34878D82A}">
                    <a16:rowId xmlns:a16="http://schemas.microsoft.com/office/drawing/2014/main" val="10004"/>
                  </a:ext>
                </a:extLst>
              </a:tr>
              <a:tr h="402094">
                <a:tc>
                  <a:txBody>
                    <a:bodyPr/>
                    <a:lstStyle/>
                    <a:p>
                      <a:pPr marL="0" marR="0" lvl="0" indent="0" algn="l" rtl="0">
                        <a:spcBef>
                          <a:spcPts val="0"/>
                        </a:spcBef>
                        <a:spcAft>
                          <a:spcPts val="0"/>
                        </a:spcAft>
                        <a:buClr>
                          <a:schemeClr val="dk1"/>
                        </a:buClr>
                        <a:buSzPts val="2800"/>
                        <a:buFont typeface="Avenir"/>
                        <a:buNone/>
                      </a:pPr>
                      <a:r>
                        <a:rPr lang="en-US" sz="2400">
                          <a:solidFill>
                            <a:schemeClr val="tx2"/>
                          </a:solidFill>
                        </a:rPr>
                        <a:t>HSV</a:t>
                      </a:r>
                      <a:endParaRPr sz="16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a:solidFill>
                            <a:schemeClr val="tx2"/>
                          </a:solidFill>
                        </a:rPr>
                        <a:t>If sx</a:t>
                      </a: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a:solidFill>
                            <a:schemeClr val="tx2"/>
                          </a:solidFill>
                        </a:rPr>
                        <a:t>If sx</a:t>
                      </a: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a:solidFill>
                            <a:schemeClr val="tx2"/>
                          </a:solidFill>
                        </a:rPr>
                        <a:t>If sx</a:t>
                      </a: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If symptomatic (</a:t>
                      </a:r>
                      <a:r>
                        <a:rPr lang="en-US" sz="2000" dirty="0" err="1">
                          <a:solidFill>
                            <a:schemeClr val="tx2"/>
                          </a:solidFill>
                        </a:rPr>
                        <a:t>sx</a:t>
                      </a:r>
                      <a:r>
                        <a:rPr lang="en-US" sz="2000" dirty="0">
                          <a:solidFill>
                            <a:schemeClr val="tx2"/>
                          </a:solidFill>
                        </a:rPr>
                        <a:t>)</a:t>
                      </a:r>
                      <a:endParaRPr sz="2000" dirty="0">
                        <a:solidFill>
                          <a:schemeClr val="tx2"/>
                        </a:solidFill>
                      </a:endParaRPr>
                    </a:p>
                  </a:txBody>
                  <a:tcPr marL="68588" marR="68588" marT="34294" marB="34294">
                    <a:solidFill>
                      <a:schemeClr val="tx2">
                        <a:lumMod val="20000"/>
                        <a:lumOff val="80000"/>
                      </a:schemeClr>
                    </a:solidFill>
                  </a:tcPr>
                </a:tc>
                <a:extLst>
                  <a:ext uri="{0D108BD9-81ED-4DB2-BD59-A6C34878D82A}">
                    <a16:rowId xmlns:a16="http://schemas.microsoft.com/office/drawing/2014/main" val="10005"/>
                  </a:ext>
                </a:extLst>
              </a:tr>
              <a:tr h="402094">
                <a:tc>
                  <a:txBody>
                    <a:bodyPr/>
                    <a:lstStyle/>
                    <a:p>
                      <a:pPr marL="0" marR="0" lvl="0" indent="0" algn="l" rtl="0">
                        <a:spcBef>
                          <a:spcPts val="0"/>
                        </a:spcBef>
                        <a:spcAft>
                          <a:spcPts val="0"/>
                        </a:spcAft>
                        <a:buClr>
                          <a:schemeClr val="dk1"/>
                        </a:buClr>
                        <a:buSzPts val="2800"/>
                        <a:buFont typeface="Avenir"/>
                        <a:buNone/>
                      </a:pPr>
                      <a:r>
                        <a:rPr lang="en-US" sz="2400">
                          <a:solidFill>
                            <a:schemeClr val="tx2"/>
                          </a:solidFill>
                        </a:rPr>
                        <a:t>HBV</a:t>
                      </a:r>
                      <a:endParaRPr sz="16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Once</a:t>
                      </a:r>
                      <a:endParaRPr sz="2000" dirty="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a:solidFill>
                            <a:schemeClr val="tx2"/>
                          </a:solidFill>
                        </a:rPr>
                        <a:t>Once</a:t>
                      </a: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a:solidFill>
                            <a:schemeClr val="tx2"/>
                          </a:solidFill>
                        </a:rPr>
                        <a:t>Once</a:t>
                      </a:r>
                      <a:endParaRPr sz="2000">
                        <a:solidFill>
                          <a:schemeClr val="tx2"/>
                        </a:solidFill>
                      </a:endParaRPr>
                    </a:p>
                  </a:txBody>
                  <a:tcPr marL="68588" marR="68588" marT="34294" marB="34294">
                    <a:solidFill>
                      <a:schemeClr val="tx2">
                        <a:lumMod val="20000"/>
                        <a:lumOff val="80000"/>
                      </a:schemeClr>
                    </a:solidFill>
                  </a:tcPr>
                </a:tc>
                <a:tc>
                  <a:txBody>
                    <a:bodyPr/>
                    <a:lstStyle/>
                    <a:p>
                      <a:pPr marL="0" marR="0" lvl="0" indent="0" algn="ctr" rtl="0">
                        <a:spcBef>
                          <a:spcPts val="0"/>
                        </a:spcBef>
                        <a:spcAft>
                          <a:spcPts val="0"/>
                        </a:spcAft>
                        <a:buClr>
                          <a:schemeClr val="dk1"/>
                        </a:buClr>
                        <a:buSzPts val="2800"/>
                        <a:buFont typeface="Avenir"/>
                        <a:buNone/>
                      </a:pPr>
                      <a:r>
                        <a:rPr lang="en-US" sz="2000" dirty="0">
                          <a:solidFill>
                            <a:schemeClr val="tx2"/>
                          </a:solidFill>
                        </a:rPr>
                        <a:t>Once</a:t>
                      </a:r>
                      <a:endParaRPr sz="2000" dirty="0">
                        <a:solidFill>
                          <a:schemeClr val="tx2"/>
                        </a:solidFill>
                      </a:endParaRPr>
                    </a:p>
                  </a:txBody>
                  <a:tcPr marL="68588" marR="68588" marT="34294" marB="34294">
                    <a:solidFill>
                      <a:schemeClr val="tx2">
                        <a:lumMod val="20000"/>
                        <a:lumOff val="80000"/>
                      </a:schemeClr>
                    </a:solid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0167862B-1A02-3B8E-53CE-EF5FC3F398DA}"/>
              </a:ext>
            </a:extLst>
          </p:cNvPr>
          <p:cNvSpPr txBox="1"/>
          <p:nvPr/>
        </p:nvSpPr>
        <p:spPr>
          <a:xfrm>
            <a:off x="1332934" y="4671963"/>
            <a:ext cx="7204094" cy="477054"/>
          </a:xfrm>
          <a:prstGeom prst="rect">
            <a:avLst/>
          </a:prstGeom>
          <a:noFill/>
        </p:spPr>
        <p:txBody>
          <a:bodyPr wrap="square" rtlCol="0">
            <a:spAutoFit/>
          </a:bodyPr>
          <a:lstStyle/>
          <a:p>
            <a:pPr algn="ctr">
              <a:buClr>
                <a:schemeClr val="dk1"/>
              </a:buClr>
              <a:buSzPts val="1800"/>
            </a:pPr>
            <a:r>
              <a:rPr lang="en-US" sz="1100" dirty="0">
                <a:solidFill>
                  <a:schemeClr val="dk1"/>
                </a:solidFill>
                <a:latin typeface="Gill Sans"/>
                <a:ea typeface="Gill Sans"/>
                <a:cs typeface="Gill Sans"/>
                <a:sym typeface="Gill Sans"/>
              </a:rPr>
              <a:t>MSM = men who have sex with men, PWID = people who inject drugs, SW = sex worker; PWH=person with HIV. </a:t>
            </a:r>
          </a:p>
          <a:p>
            <a:pPr algn="ctr">
              <a:buClr>
                <a:schemeClr val="dk1"/>
              </a:buClr>
              <a:buSzPts val="1800"/>
            </a:pPr>
            <a:r>
              <a:rPr lang="en-US" sz="1400" dirty="0">
                <a:solidFill>
                  <a:schemeClr val="dk1"/>
                </a:solidFill>
                <a:latin typeface="Gill Sans"/>
                <a:ea typeface="Gill Sans"/>
                <a:cs typeface="Gill Sans"/>
                <a:sym typeface="Gill Sans"/>
              </a:rPr>
              <a:t>CDC, 2020</a:t>
            </a:r>
            <a:endParaRPr lang="en-US" sz="14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190715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b7ecd30fbb_2_220"/>
          <p:cNvSpPr txBox="1">
            <a:spLocks noGrp="1"/>
          </p:cNvSpPr>
          <p:nvPr>
            <p:ph type="title"/>
          </p:nvPr>
        </p:nvSpPr>
        <p:spPr>
          <a:xfrm>
            <a:off x="457208" y="203671"/>
            <a:ext cx="8229601" cy="891540"/>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a:bodyPr>
          <a:lstStyle/>
          <a:p>
            <a:pPr algn="ctr">
              <a:buClr>
                <a:srgbClr val="262626"/>
              </a:buClr>
              <a:buSzPts val="4400"/>
            </a:pPr>
            <a:r>
              <a:rPr lang="en-US" sz="3300" dirty="0">
                <a:solidFill>
                  <a:schemeClr val="tx2"/>
                </a:solidFill>
              </a:rPr>
              <a:t>SCREENING FOR STIS</a:t>
            </a:r>
            <a:endParaRPr dirty="0">
              <a:solidFill>
                <a:schemeClr val="tx2"/>
              </a:solidFill>
            </a:endParaRPr>
          </a:p>
        </p:txBody>
      </p:sp>
      <p:sp>
        <p:nvSpPr>
          <p:cNvPr id="500" name="Google Shape;500;g2b7ecd30fbb_2_220"/>
          <p:cNvSpPr/>
          <p:nvPr/>
        </p:nvSpPr>
        <p:spPr>
          <a:xfrm>
            <a:off x="256797" y="1248906"/>
            <a:ext cx="4857749" cy="692498"/>
          </a:xfrm>
          <a:prstGeom prst="rect">
            <a:avLst/>
          </a:prstGeom>
          <a:noFill/>
          <a:ln>
            <a:noFill/>
          </a:ln>
          <a:effectLst>
            <a:outerShdw blurRad="63500" sx="102000" sy="102000" algn="ctr" rotWithShape="0">
              <a:prstClr val="black">
                <a:alpha val="40000"/>
              </a:prstClr>
            </a:outerShdw>
          </a:effectLst>
        </p:spPr>
        <p:txBody>
          <a:bodyPr spcFirstLastPara="1" wrap="square" lIns="68569" tIns="34275" rIns="68569" bIns="34275" anchor="t" anchorCtr="0">
            <a:noAutofit/>
          </a:bodyPr>
          <a:lstStyle/>
          <a:p>
            <a:pPr algn="ctr">
              <a:buClr>
                <a:schemeClr val="dk1"/>
              </a:buClr>
              <a:buSzPts val="5400"/>
            </a:pPr>
            <a:r>
              <a:rPr lang="en-US" sz="4050" dirty="0">
                <a:solidFill>
                  <a:schemeClr val="bg1"/>
                </a:solidFill>
                <a:latin typeface="Gill Sans"/>
                <a:ea typeface="Gill Sans"/>
                <a:cs typeface="Gill Sans"/>
                <a:sym typeface="Gill Sans"/>
              </a:rPr>
              <a:t>Where to Screen?</a:t>
            </a:r>
            <a:endParaRPr sz="1350" dirty="0">
              <a:solidFill>
                <a:schemeClr val="bg1"/>
              </a:solidFill>
              <a:latin typeface="Avenir"/>
              <a:ea typeface="Avenir"/>
              <a:cs typeface="Avenir"/>
              <a:sym typeface="Avenir"/>
            </a:endParaRPr>
          </a:p>
        </p:txBody>
      </p:sp>
      <p:sp>
        <p:nvSpPr>
          <p:cNvPr id="501" name="Google Shape;501;g2b7ecd30fbb_2_220" descr="Resultado de imagen para rectal swab"/>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sz="1350">
              <a:solidFill>
                <a:schemeClr val="dk1"/>
              </a:solidFill>
              <a:latin typeface="Gill Sans"/>
              <a:ea typeface="Gill Sans"/>
              <a:cs typeface="Gill Sans"/>
              <a:sym typeface="Gill Sans"/>
            </a:endParaRPr>
          </a:p>
        </p:txBody>
      </p:sp>
      <p:sp>
        <p:nvSpPr>
          <p:cNvPr id="502" name="Google Shape;502;g2b7ecd30fbb_2_220" descr="Resultado de imagen para rectal swab"/>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sz="1350">
              <a:solidFill>
                <a:schemeClr val="dk1"/>
              </a:solidFill>
              <a:latin typeface="Gill Sans"/>
              <a:ea typeface="Gill Sans"/>
              <a:cs typeface="Gill Sans"/>
              <a:sym typeface="Gill Sans"/>
            </a:endParaRPr>
          </a:p>
        </p:txBody>
      </p:sp>
      <p:sp>
        <p:nvSpPr>
          <p:cNvPr id="503" name="Google Shape;503;g2b7ecd30fbb_2_220" descr="Resultado de imagen para rectal swab"/>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sz="1350">
              <a:solidFill>
                <a:schemeClr val="dk1"/>
              </a:solidFill>
              <a:latin typeface="Gill Sans"/>
              <a:ea typeface="Gill Sans"/>
              <a:cs typeface="Gill Sans"/>
              <a:sym typeface="Gill Sans"/>
            </a:endParaRPr>
          </a:p>
        </p:txBody>
      </p:sp>
      <p:sp>
        <p:nvSpPr>
          <p:cNvPr id="507" name="Google Shape;507;g2b7ecd30fbb_2_220"/>
          <p:cNvSpPr/>
          <p:nvPr/>
        </p:nvSpPr>
        <p:spPr>
          <a:xfrm>
            <a:off x="5098297" y="1266661"/>
            <a:ext cx="3486158" cy="692498"/>
          </a:xfrm>
          <a:prstGeom prst="rect">
            <a:avLst/>
          </a:prstGeom>
          <a:noFill/>
          <a:ln>
            <a:noFill/>
          </a:ln>
          <a:effectLst>
            <a:outerShdw blurRad="63500" sx="102000" sy="102000" algn="ctr" rotWithShape="0">
              <a:prstClr val="black">
                <a:alpha val="40000"/>
              </a:prstClr>
            </a:outerShdw>
          </a:effectLst>
        </p:spPr>
        <p:txBody>
          <a:bodyPr spcFirstLastPara="1" wrap="square" lIns="68569" tIns="34275" rIns="68569" bIns="34275" anchor="t" anchorCtr="0">
            <a:noAutofit/>
          </a:bodyPr>
          <a:lstStyle/>
          <a:p>
            <a:pPr algn="ctr">
              <a:buClr>
                <a:schemeClr val="dk1"/>
              </a:buClr>
              <a:buSzPts val="5400"/>
            </a:pPr>
            <a:r>
              <a:rPr lang="en-US" sz="4050" dirty="0">
                <a:solidFill>
                  <a:schemeClr val="bg1"/>
                </a:solidFill>
                <a:latin typeface="Gill Sans"/>
                <a:ea typeface="Gill Sans"/>
                <a:cs typeface="Gill Sans"/>
                <a:sym typeface="Gill Sans"/>
              </a:rPr>
              <a:t>What Test?</a:t>
            </a:r>
            <a:endParaRPr sz="1350" dirty="0">
              <a:solidFill>
                <a:schemeClr val="bg1"/>
              </a:solidFill>
              <a:latin typeface="Avenir"/>
              <a:ea typeface="Avenir"/>
              <a:cs typeface="Avenir"/>
              <a:sym typeface="Avenir"/>
            </a:endParaRPr>
          </a:p>
        </p:txBody>
      </p:sp>
      <p:sp>
        <p:nvSpPr>
          <p:cNvPr id="511" name="Google Shape;511;g2b7ecd30fbb_2_220"/>
          <p:cNvSpPr txBox="1"/>
          <p:nvPr/>
        </p:nvSpPr>
        <p:spPr>
          <a:xfrm>
            <a:off x="3270112" y="4069091"/>
            <a:ext cx="5832735" cy="623217"/>
          </a:xfrm>
          <a:prstGeom prst="rect">
            <a:avLst/>
          </a:prstGeom>
          <a:noFill/>
          <a:ln>
            <a:noFill/>
          </a:ln>
          <a:effectLst>
            <a:outerShdw blurRad="63500" sx="102000" sy="102000" algn="ctr" rotWithShape="0">
              <a:prstClr val="black">
                <a:alpha val="40000"/>
              </a:prstClr>
            </a:outerShdw>
          </a:effectLst>
        </p:spPr>
        <p:txBody>
          <a:bodyPr spcFirstLastPara="1" wrap="square" lIns="68569" tIns="34275" rIns="68569" bIns="34275" anchor="t" anchorCtr="0">
            <a:spAutoFit/>
          </a:bodyPr>
          <a:lstStyle/>
          <a:p>
            <a:pPr algn="ctr">
              <a:buClr>
                <a:schemeClr val="dk1"/>
              </a:buClr>
              <a:buSzPts val="2000"/>
            </a:pPr>
            <a:r>
              <a:rPr lang="en-US" dirty="0">
                <a:solidFill>
                  <a:schemeClr val="bg1"/>
                </a:solidFill>
                <a:latin typeface="Gill Sans"/>
                <a:ea typeface="Gill Sans"/>
                <a:cs typeface="Gill Sans"/>
                <a:sym typeface="Gill Sans"/>
              </a:rPr>
              <a:t>Current guidelines recommend NAAT and PCR testing over culture and antibody testing in most circumstances</a:t>
            </a:r>
            <a:endParaRPr sz="1600" dirty="0">
              <a:solidFill>
                <a:schemeClr val="bg1"/>
              </a:solidFill>
              <a:latin typeface="Avenir"/>
              <a:ea typeface="Avenir"/>
              <a:cs typeface="Avenir"/>
              <a:sym typeface="Avenir"/>
            </a:endParaRPr>
          </a:p>
        </p:txBody>
      </p:sp>
      <p:sp>
        <p:nvSpPr>
          <p:cNvPr id="2" name="TextBox 1">
            <a:extLst>
              <a:ext uri="{FF2B5EF4-FFF2-40B4-BE49-F238E27FC236}">
                <a16:creationId xmlns:a16="http://schemas.microsoft.com/office/drawing/2014/main" id="{413CCA13-D8AD-6383-1F72-AE0534D8415F}"/>
              </a:ext>
            </a:extLst>
          </p:cNvPr>
          <p:cNvSpPr txBox="1"/>
          <p:nvPr/>
        </p:nvSpPr>
        <p:spPr>
          <a:xfrm>
            <a:off x="1332934" y="4623835"/>
            <a:ext cx="6396152" cy="477054"/>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CDC, 2020</a:t>
            </a:r>
            <a:r>
              <a:rPr lang="en-US" sz="1100" dirty="0">
                <a:solidFill>
                  <a:schemeClr val="dk1"/>
                </a:solidFill>
                <a:latin typeface="Gill Sans"/>
                <a:ea typeface="Gill Sans"/>
                <a:cs typeface="Gill Sans"/>
                <a:sym typeface="Gill Sans"/>
              </a:rPr>
              <a:t>. </a:t>
            </a:r>
          </a:p>
          <a:p>
            <a:pPr algn="ctr">
              <a:buClr>
                <a:schemeClr val="dk1"/>
              </a:buClr>
              <a:buSzPts val="1800"/>
            </a:pPr>
            <a:r>
              <a:rPr lang="en-US" sz="1100" dirty="0">
                <a:solidFill>
                  <a:schemeClr val="dk1"/>
                </a:solidFill>
                <a:latin typeface="Gill Sans"/>
                <a:ea typeface="Gill Sans"/>
                <a:cs typeface="Gill Sans"/>
                <a:sym typeface="Gill Sans"/>
              </a:rPr>
              <a:t>NAAT=nucleic acid amplification test, PCR=polymerase chain reaction; Images: </a:t>
            </a:r>
            <a:r>
              <a:rPr lang="en-US" sz="1100" dirty="0" err="1">
                <a:solidFill>
                  <a:schemeClr val="dk1"/>
                </a:solidFill>
                <a:latin typeface="Gill Sans"/>
                <a:ea typeface="Gill Sans"/>
                <a:cs typeface="Gill Sans"/>
                <a:sym typeface="Gill Sans"/>
              </a:rPr>
              <a:t>Flaticon</a:t>
            </a:r>
            <a:r>
              <a:rPr lang="en-US" sz="1100" dirty="0">
                <a:solidFill>
                  <a:schemeClr val="dk1"/>
                </a:solidFill>
                <a:latin typeface="Gill Sans"/>
                <a:ea typeface="Gill Sans"/>
                <a:cs typeface="Gill Sans"/>
                <a:sym typeface="Gill Sans"/>
              </a:rPr>
              <a:t>: </a:t>
            </a:r>
            <a:r>
              <a:rPr lang="en-US" sz="1100" dirty="0" err="1">
                <a:solidFill>
                  <a:schemeClr val="dk1"/>
                </a:solidFill>
                <a:latin typeface="Gill Sans"/>
                <a:ea typeface="Gill Sans"/>
                <a:cs typeface="Gill Sans"/>
                <a:sym typeface="Gill Sans"/>
              </a:rPr>
              <a:t>FreePik</a:t>
            </a:r>
            <a:endParaRPr lang="en-US" sz="1100" dirty="0">
              <a:solidFill>
                <a:schemeClr val="dk1"/>
              </a:solidFill>
              <a:latin typeface="Avenir"/>
              <a:ea typeface="Avenir"/>
              <a:cs typeface="Avenir"/>
              <a:sym typeface="Avenir"/>
            </a:endParaRPr>
          </a:p>
        </p:txBody>
      </p:sp>
      <p:pic>
        <p:nvPicPr>
          <p:cNvPr id="3" name="Picture 2">
            <a:extLst>
              <a:ext uri="{FF2B5EF4-FFF2-40B4-BE49-F238E27FC236}">
                <a16:creationId xmlns:a16="http://schemas.microsoft.com/office/drawing/2014/main" id="{36A5A1BB-87E6-846D-1E1F-57F11FAAE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9488" y="2087747"/>
            <a:ext cx="1154384" cy="1154384"/>
          </a:xfrm>
          <a:prstGeom prst="rect">
            <a:avLst/>
          </a:prstGeom>
        </p:spPr>
      </p:pic>
      <p:pic>
        <p:nvPicPr>
          <p:cNvPr id="4" name="Picture 3">
            <a:extLst>
              <a:ext uri="{FF2B5EF4-FFF2-40B4-BE49-F238E27FC236}">
                <a16:creationId xmlns:a16="http://schemas.microsoft.com/office/drawing/2014/main" id="{0E229046-78FF-96FC-F632-225AC166A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0988" y="3242131"/>
            <a:ext cx="1358500" cy="1358500"/>
          </a:xfrm>
          <a:prstGeom prst="rect">
            <a:avLst/>
          </a:prstGeom>
        </p:spPr>
      </p:pic>
      <p:pic>
        <p:nvPicPr>
          <p:cNvPr id="5" name="Picture 4">
            <a:extLst>
              <a:ext uri="{FF2B5EF4-FFF2-40B4-BE49-F238E27FC236}">
                <a16:creationId xmlns:a16="http://schemas.microsoft.com/office/drawing/2014/main" id="{B06E241A-45B9-2E2C-3F77-207A34786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7087" y="2023453"/>
            <a:ext cx="1872944" cy="1872944"/>
          </a:xfrm>
          <a:prstGeom prst="rect">
            <a:avLst/>
          </a:prstGeom>
        </p:spPr>
      </p:pic>
      <p:pic>
        <p:nvPicPr>
          <p:cNvPr id="6" name="Picture 5">
            <a:extLst>
              <a:ext uri="{FF2B5EF4-FFF2-40B4-BE49-F238E27FC236}">
                <a16:creationId xmlns:a16="http://schemas.microsoft.com/office/drawing/2014/main" id="{5C58501D-0228-3B48-2CA0-EBCCA6B3AA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06" y="2087747"/>
            <a:ext cx="1252750" cy="1252750"/>
          </a:xfrm>
          <a:prstGeom prst="rect">
            <a:avLst/>
          </a:prstGeom>
        </p:spPr>
      </p:pic>
      <p:pic>
        <p:nvPicPr>
          <p:cNvPr id="7" name="Picture 6">
            <a:extLst>
              <a:ext uri="{FF2B5EF4-FFF2-40B4-BE49-F238E27FC236}">
                <a16:creationId xmlns:a16="http://schemas.microsoft.com/office/drawing/2014/main" id="{5B0BE835-BECA-FAE4-038F-C6C0777AA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8391" y="2060032"/>
            <a:ext cx="1729090" cy="1729090"/>
          </a:xfrm>
          <a:prstGeom prst="rect">
            <a:avLst/>
          </a:prstGeom>
        </p:spPr>
      </p:pic>
    </p:spTree>
    <p:extLst>
      <p:ext uri="{BB962C8B-B14F-4D97-AF65-F5344CB8AC3E}">
        <p14:creationId xmlns:p14="http://schemas.microsoft.com/office/powerpoint/2010/main" val="134983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8">
          <a:extLst>
            <a:ext uri="{FF2B5EF4-FFF2-40B4-BE49-F238E27FC236}">
              <a16:creationId xmlns:a16="http://schemas.microsoft.com/office/drawing/2014/main" id="{A27D2540-7E7D-5740-9BA7-9F11AAC79FFF}"/>
            </a:ext>
          </a:extLst>
        </p:cNvPr>
        <p:cNvGrpSpPr/>
        <p:nvPr/>
      </p:nvGrpSpPr>
      <p:grpSpPr>
        <a:xfrm>
          <a:off x="0" y="0"/>
          <a:ext cx="0" cy="0"/>
          <a:chOff x="0" y="0"/>
          <a:chExt cx="0" cy="0"/>
        </a:xfrm>
      </p:grpSpPr>
      <p:sp>
        <p:nvSpPr>
          <p:cNvPr id="512" name="Google Shape;512;g2b7ecd30fbb_2_220">
            <a:extLst>
              <a:ext uri="{FF2B5EF4-FFF2-40B4-BE49-F238E27FC236}">
                <a16:creationId xmlns:a16="http://schemas.microsoft.com/office/drawing/2014/main" id="{423D6CCB-38EC-7083-EEDA-B5B3A9D6BDE2}"/>
              </a:ext>
            </a:extLst>
          </p:cNvPr>
          <p:cNvSpPr txBox="1"/>
          <p:nvPr/>
        </p:nvSpPr>
        <p:spPr>
          <a:xfrm>
            <a:off x="457208" y="1266377"/>
            <a:ext cx="8127247" cy="2808431"/>
          </a:xfrm>
          <a:prstGeom prst="rect">
            <a:avLst/>
          </a:prstGeom>
          <a:noFill/>
          <a:ln>
            <a:noFill/>
          </a:ln>
          <a:effectLst>
            <a:outerShdw blurRad="63500" sx="102000" sy="102000" algn="ctr" rotWithShape="0">
              <a:prstClr val="black">
                <a:alpha val="40000"/>
              </a:prstClr>
            </a:outerShdw>
          </a:effectLst>
        </p:spPr>
        <p:txBody>
          <a:bodyPr spcFirstLastPara="1" wrap="square" lIns="68569" tIns="34275" rIns="68569" bIns="34275" anchor="t" anchorCtr="0">
            <a:spAutoFit/>
          </a:bodyPr>
          <a:lstStyle/>
          <a:p>
            <a:pPr>
              <a:buClr>
                <a:schemeClr val="dk1"/>
              </a:buClr>
              <a:buSzPts val="3200"/>
            </a:pPr>
            <a:r>
              <a:rPr lang="en-US" sz="2400" b="1" dirty="0">
                <a:solidFill>
                  <a:schemeClr val="bg1"/>
                </a:solidFill>
                <a:ea typeface="Gill Sans"/>
                <a:cs typeface="Gill Sans"/>
                <a:sym typeface="Gill Sans"/>
              </a:rPr>
              <a:t>What STIs to screen for?</a:t>
            </a:r>
            <a:endParaRPr sz="2400" dirty="0">
              <a:solidFill>
                <a:schemeClr val="bg1"/>
              </a:solidFill>
              <a:ea typeface="Gill Sans"/>
              <a:cs typeface="Gill Sans"/>
              <a:sym typeface="Gill Sans"/>
            </a:endParaRPr>
          </a:p>
          <a:p>
            <a:pPr marL="285750" indent="-285750">
              <a:buClr>
                <a:schemeClr val="bg1"/>
              </a:buClr>
              <a:buSzPct val="100000"/>
              <a:buFont typeface="Wingdings" panose="05000000000000000000" pitchFamily="2" charset="2"/>
              <a:buChar char="§"/>
            </a:pPr>
            <a:r>
              <a:rPr lang="en-US" sz="2200" b="1" u="sng" dirty="0">
                <a:solidFill>
                  <a:schemeClr val="bg1"/>
                </a:solidFill>
                <a:ea typeface="Gill Sans"/>
                <a:cs typeface="Gill Sans"/>
                <a:sym typeface="Gill Sans"/>
              </a:rPr>
              <a:t>Chlamydia</a:t>
            </a:r>
            <a:r>
              <a:rPr lang="en-US" sz="2200" dirty="0">
                <a:solidFill>
                  <a:schemeClr val="bg1"/>
                </a:solidFill>
                <a:ea typeface="Gill Sans"/>
                <a:cs typeface="Gill Sans"/>
                <a:sym typeface="Gill Sans"/>
              </a:rPr>
              <a:t>: May be in urethra, vagina, rectum, or pharynx. Test all sites. </a:t>
            </a:r>
            <a:endParaRPr sz="2200" dirty="0">
              <a:solidFill>
                <a:schemeClr val="bg1"/>
              </a:solidFill>
              <a:ea typeface="Gill Sans"/>
              <a:cs typeface="Gill Sans"/>
              <a:sym typeface="Gill Sans"/>
            </a:endParaRPr>
          </a:p>
          <a:p>
            <a:pPr marL="285750" indent="-285750">
              <a:buClr>
                <a:schemeClr val="bg1"/>
              </a:buClr>
              <a:buSzPct val="100000"/>
              <a:buFont typeface="Wingdings" panose="05000000000000000000" pitchFamily="2" charset="2"/>
              <a:buChar char="§"/>
            </a:pPr>
            <a:r>
              <a:rPr lang="en-US" sz="2200" b="1" u="sng" dirty="0">
                <a:solidFill>
                  <a:schemeClr val="bg1"/>
                </a:solidFill>
                <a:ea typeface="Gill Sans"/>
                <a:cs typeface="Gill Sans"/>
                <a:sym typeface="Gill Sans"/>
              </a:rPr>
              <a:t>Gonorrhea</a:t>
            </a:r>
            <a:r>
              <a:rPr lang="en-US" sz="2200" dirty="0">
                <a:solidFill>
                  <a:schemeClr val="bg1"/>
                </a:solidFill>
                <a:ea typeface="Gill Sans"/>
                <a:cs typeface="Gill Sans"/>
                <a:sym typeface="Gill Sans"/>
              </a:rPr>
              <a:t>: May be in urethra, vagina, rectum, or pharynx. May also infect other sites if untreated. Test all sites.</a:t>
            </a:r>
            <a:endParaRPr sz="2200" dirty="0">
              <a:solidFill>
                <a:schemeClr val="bg1"/>
              </a:solidFill>
              <a:ea typeface="Gill Sans"/>
              <a:cs typeface="Gill Sans"/>
              <a:sym typeface="Gill Sans"/>
            </a:endParaRPr>
          </a:p>
          <a:p>
            <a:pPr marL="285750" indent="-285750">
              <a:buClr>
                <a:schemeClr val="bg1"/>
              </a:buClr>
              <a:buSzPct val="100000"/>
              <a:buFont typeface="Wingdings" panose="05000000000000000000" pitchFamily="2" charset="2"/>
              <a:buChar char="§"/>
            </a:pPr>
            <a:r>
              <a:rPr lang="en-US" sz="2200" b="1" u="sng" dirty="0">
                <a:solidFill>
                  <a:schemeClr val="bg1"/>
                </a:solidFill>
                <a:ea typeface="Gill Sans"/>
                <a:cs typeface="Gill Sans"/>
                <a:sym typeface="Gill Sans"/>
              </a:rPr>
              <a:t>Syphilis</a:t>
            </a:r>
            <a:r>
              <a:rPr lang="en-US" sz="2200" dirty="0">
                <a:solidFill>
                  <a:schemeClr val="bg1"/>
                </a:solidFill>
                <a:ea typeface="Gill Sans"/>
                <a:cs typeface="Gill Sans"/>
                <a:sym typeface="Gill Sans"/>
              </a:rPr>
              <a:t>: 3 stages, blood test (serology), may have different presentations and may infect other sites (i.e. neurosyphilis)</a:t>
            </a:r>
            <a:endParaRPr sz="2200" dirty="0">
              <a:solidFill>
                <a:schemeClr val="bg1"/>
              </a:solidFill>
              <a:ea typeface="Gill Sans"/>
              <a:cs typeface="Gill Sans"/>
              <a:sym typeface="Gill Sans"/>
            </a:endParaRPr>
          </a:p>
          <a:p>
            <a:pPr marL="285750" indent="-285750">
              <a:buClr>
                <a:schemeClr val="bg1"/>
              </a:buClr>
              <a:buSzPct val="100000"/>
              <a:buFont typeface="Wingdings" panose="05000000000000000000" pitchFamily="2" charset="2"/>
              <a:buChar char="§"/>
            </a:pPr>
            <a:r>
              <a:rPr lang="en-US" sz="2200" b="1" u="sng" dirty="0">
                <a:solidFill>
                  <a:schemeClr val="bg1"/>
                </a:solidFill>
                <a:ea typeface="Gill Sans"/>
                <a:cs typeface="Gill Sans"/>
                <a:sym typeface="Gill Sans"/>
              </a:rPr>
              <a:t>Trichomonas</a:t>
            </a:r>
            <a:r>
              <a:rPr lang="en-US" sz="2200" dirty="0">
                <a:solidFill>
                  <a:schemeClr val="bg1"/>
                </a:solidFill>
                <a:ea typeface="Gill Sans"/>
                <a:cs typeface="Gill Sans"/>
                <a:sym typeface="Gill Sans"/>
              </a:rPr>
              <a:t>: protozoal infection; primarily vaginal infection </a:t>
            </a:r>
            <a:endParaRPr sz="2200" dirty="0">
              <a:solidFill>
                <a:schemeClr val="bg1"/>
              </a:solidFill>
              <a:ea typeface="Gill Sans"/>
              <a:cs typeface="Gill Sans"/>
              <a:sym typeface="Gill Sans"/>
            </a:endParaRPr>
          </a:p>
        </p:txBody>
      </p:sp>
      <p:sp>
        <p:nvSpPr>
          <p:cNvPr id="499" name="Google Shape;499;g2b7ecd30fbb_2_220">
            <a:extLst>
              <a:ext uri="{FF2B5EF4-FFF2-40B4-BE49-F238E27FC236}">
                <a16:creationId xmlns:a16="http://schemas.microsoft.com/office/drawing/2014/main" id="{40DA4096-B79F-D7F2-743D-06BA78C705B9}"/>
              </a:ext>
            </a:extLst>
          </p:cNvPr>
          <p:cNvSpPr txBox="1">
            <a:spLocks noGrp="1"/>
          </p:cNvSpPr>
          <p:nvPr>
            <p:ph type="title"/>
          </p:nvPr>
        </p:nvSpPr>
        <p:spPr>
          <a:xfrm>
            <a:off x="457208" y="203671"/>
            <a:ext cx="8229601" cy="891540"/>
          </a:xfrm>
          <a:prstGeom prst="rect">
            <a:avLst/>
          </a:prstGeom>
          <a:solidFill>
            <a:srgbClr val="FFFFFF"/>
          </a:solidFill>
          <a:ln w="31750" cap="sq" cmpd="sng">
            <a:solidFill>
              <a:srgbClr val="266F8B"/>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vert="horz" wrap="square" lIns="137156" tIns="137156" rIns="137156" bIns="137156" rtlCol="0" anchor="ctr" anchorCtr="0">
            <a:normAutofit/>
          </a:bodyPr>
          <a:lstStyle/>
          <a:p>
            <a:pPr algn="ctr">
              <a:buClr>
                <a:srgbClr val="262626"/>
              </a:buClr>
              <a:buSzPts val="4400"/>
            </a:pPr>
            <a:r>
              <a:rPr lang="en-US" sz="3300" dirty="0">
                <a:solidFill>
                  <a:schemeClr val="tx2"/>
                </a:solidFill>
              </a:rPr>
              <a:t>SCREENING FOR STIS</a:t>
            </a:r>
            <a:endParaRPr dirty="0">
              <a:solidFill>
                <a:schemeClr val="tx2"/>
              </a:solidFill>
            </a:endParaRPr>
          </a:p>
        </p:txBody>
      </p:sp>
      <p:sp>
        <p:nvSpPr>
          <p:cNvPr id="501" name="Google Shape;501;g2b7ecd30fbb_2_220" descr="Resultado de imagen para rectal swab">
            <a:extLst>
              <a:ext uri="{FF2B5EF4-FFF2-40B4-BE49-F238E27FC236}">
                <a16:creationId xmlns:a16="http://schemas.microsoft.com/office/drawing/2014/main" id="{49DA83E5-F4CA-F940-BCD1-7853CBB50CE9}"/>
              </a:ext>
            </a:extLst>
          </p:cNvPr>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sz="1350">
              <a:solidFill>
                <a:schemeClr val="dk1"/>
              </a:solidFill>
              <a:latin typeface="Gill Sans"/>
              <a:ea typeface="Gill Sans"/>
              <a:cs typeface="Gill Sans"/>
              <a:sym typeface="Gill Sans"/>
            </a:endParaRPr>
          </a:p>
        </p:txBody>
      </p:sp>
      <p:sp>
        <p:nvSpPr>
          <p:cNvPr id="502" name="Google Shape;502;g2b7ecd30fbb_2_220" descr="Resultado de imagen para rectal swab">
            <a:extLst>
              <a:ext uri="{FF2B5EF4-FFF2-40B4-BE49-F238E27FC236}">
                <a16:creationId xmlns:a16="http://schemas.microsoft.com/office/drawing/2014/main" id="{CC4FFC4E-E379-05BD-8A4D-21D6F2D8F5D1}"/>
              </a:ext>
            </a:extLst>
          </p:cNvPr>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sz="1350">
              <a:solidFill>
                <a:schemeClr val="dk1"/>
              </a:solidFill>
              <a:latin typeface="Gill Sans"/>
              <a:ea typeface="Gill Sans"/>
              <a:cs typeface="Gill Sans"/>
              <a:sym typeface="Gill Sans"/>
            </a:endParaRPr>
          </a:p>
        </p:txBody>
      </p:sp>
      <p:sp>
        <p:nvSpPr>
          <p:cNvPr id="503" name="Google Shape;503;g2b7ecd30fbb_2_220" descr="Resultado de imagen para rectal swab">
            <a:extLst>
              <a:ext uri="{FF2B5EF4-FFF2-40B4-BE49-F238E27FC236}">
                <a16:creationId xmlns:a16="http://schemas.microsoft.com/office/drawing/2014/main" id="{5CC6D35C-2685-04E7-ECE8-F57A56FD0794}"/>
              </a:ext>
            </a:extLst>
          </p:cNvPr>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sz="1350">
              <a:solidFill>
                <a:schemeClr val="dk1"/>
              </a:solidFill>
              <a:latin typeface="Gill Sans"/>
              <a:ea typeface="Gill Sans"/>
              <a:cs typeface="Gill Sans"/>
              <a:sym typeface="Gill Sans"/>
            </a:endParaRPr>
          </a:p>
        </p:txBody>
      </p:sp>
    </p:spTree>
    <p:extLst>
      <p:ext uri="{BB962C8B-B14F-4D97-AF65-F5344CB8AC3E}">
        <p14:creationId xmlns:p14="http://schemas.microsoft.com/office/powerpoint/2010/main" val="376254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 calcmode="lin" valueType="num">
                                      <p:cBhvr additive="base">
                                        <p:cTn id="7" dur="500"/>
                                        <p:tgtEl>
                                          <p:spTgt spid="5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2b7ecd30fbb_2_238"/>
          <p:cNvSpPr txBox="1">
            <a:spLocks noGrp="1"/>
          </p:cNvSpPr>
          <p:nvPr>
            <p:ph type="title"/>
          </p:nvPr>
        </p:nvSpPr>
        <p:spPr>
          <a:xfrm>
            <a:off x="457208" y="317255"/>
            <a:ext cx="8229601" cy="891540"/>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vert="horz" wrap="square" lIns="137156" tIns="137156" rIns="137156" bIns="137156" rtlCol="0" anchor="ctr" anchorCtr="0">
            <a:normAutofit/>
          </a:bodyPr>
          <a:lstStyle/>
          <a:p>
            <a:pPr algn="ctr">
              <a:buClr>
                <a:srgbClr val="262626"/>
              </a:buClr>
              <a:buSzPts val="3200"/>
            </a:pPr>
            <a:r>
              <a:rPr lang="en-US" sz="3600" dirty="0">
                <a:solidFill>
                  <a:schemeClr val="tx2"/>
                </a:solidFill>
              </a:rPr>
              <a:t>STI TREATMENT STRATEGIES</a:t>
            </a:r>
            <a:endParaRPr sz="3600" dirty="0">
              <a:solidFill>
                <a:schemeClr val="tx2"/>
              </a:solidFill>
            </a:endParaRPr>
          </a:p>
        </p:txBody>
      </p:sp>
      <p:sp>
        <p:nvSpPr>
          <p:cNvPr id="519" name="Google Shape;519;g2b7ecd30fbb_2_238"/>
          <p:cNvSpPr txBox="1">
            <a:spLocks noGrp="1"/>
          </p:cNvSpPr>
          <p:nvPr>
            <p:ph type="body" idx="1"/>
          </p:nvPr>
        </p:nvSpPr>
        <p:spPr>
          <a:xfrm>
            <a:off x="628651" y="1510302"/>
            <a:ext cx="7886700" cy="3097658"/>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t" anchorCtr="0">
            <a:normAutofit/>
          </a:bodyPr>
          <a:lstStyle/>
          <a:p>
            <a:pPr indent="-342900">
              <a:lnSpc>
                <a:spcPct val="100000"/>
              </a:lnSpc>
              <a:spcBef>
                <a:spcPts val="0"/>
              </a:spcBef>
              <a:buClr>
                <a:schemeClr val="bg1"/>
              </a:buClr>
              <a:buSzPct val="100000"/>
              <a:buFont typeface="Wingdings" panose="05000000000000000000" pitchFamily="2" charset="2"/>
              <a:buChar char="§"/>
            </a:pPr>
            <a:r>
              <a:rPr lang="en-US" dirty="0">
                <a:solidFill>
                  <a:schemeClr val="bg1"/>
                </a:solidFill>
              </a:rPr>
              <a:t>Prioritize </a:t>
            </a:r>
            <a:r>
              <a:rPr lang="en-US" b="1" dirty="0">
                <a:solidFill>
                  <a:schemeClr val="bg1"/>
                </a:solidFill>
              </a:rPr>
              <a:t>in-office same-day treatment </a:t>
            </a:r>
            <a:r>
              <a:rPr lang="en-US" dirty="0">
                <a:solidFill>
                  <a:schemeClr val="bg1"/>
                </a:solidFill>
              </a:rPr>
              <a:t>when appropriate</a:t>
            </a:r>
            <a:endParaRPr dirty="0">
              <a:solidFill>
                <a:schemeClr val="bg1"/>
              </a:solidFill>
            </a:endParaRPr>
          </a:p>
          <a:p>
            <a:pPr indent="-342900">
              <a:lnSpc>
                <a:spcPct val="100000"/>
              </a:lnSpc>
              <a:spcBef>
                <a:spcPts val="1200"/>
              </a:spcBef>
              <a:buClr>
                <a:schemeClr val="bg1"/>
              </a:buClr>
              <a:buSzPct val="100000"/>
              <a:buFont typeface="Wingdings" panose="05000000000000000000" pitchFamily="2" charset="2"/>
              <a:buChar char="§"/>
            </a:pPr>
            <a:r>
              <a:rPr lang="en-US" dirty="0">
                <a:solidFill>
                  <a:schemeClr val="bg1"/>
                </a:solidFill>
              </a:rPr>
              <a:t>If permissible by law, offer </a:t>
            </a:r>
            <a:r>
              <a:rPr lang="en-US" b="1" dirty="0">
                <a:solidFill>
                  <a:schemeClr val="bg1"/>
                </a:solidFill>
              </a:rPr>
              <a:t>expedited partner therapy </a:t>
            </a:r>
            <a:r>
              <a:rPr lang="en-US" dirty="0">
                <a:solidFill>
                  <a:schemeClr val="bg1"/>
                </a:solidFill>
              </a:rPr>
              <a:t>to the patients identified partners</a:t>
            </a:r>
            <a:endParaRPr dirty="0">
              <a:solidFill>
                <a:schemeClr val="bg1"/>
              </a:solidFill>
            </a:endParaRPr>
          </a:p>
          <a:p>
            <a:pPr indent="-342900">
              <a:lnSpc>
                <a:spcPct val="100000"/>
              </a:lnSpc>
              <a:spcBef>
                <a:spcPts val="1200"/>
              </a:spcBef>
              <a:buClr>
                <a:schemeClr val="bg1"/>
              </a:buClr>
              <a:buSzPct val="100000"/>
              <a:buFont typeface="Wingdings" panose="05000000000000000000" pitchFamily="2" charset="2"/>
              <a:buChar char="§"/>
            </a:pPr>
            <a:r>
              <a:rPr lang="en-US" dirty="0">
                <a:solidFill>
                  <a:schemeClr val="bg1"/>
                </a:solidFill>
              </a:rPr>
              <a:t>If there is high suspicion or the patient is symptomatic, treat and test on the same day</a:t>
            </a:r>
            <a:endParaRPr dirty="0">
              <a:solidFill>
                <a:schemeClr val="bg1"/>
              </a:solidFill>
            </a:endParaRPr>
          </a:p>
        </p:txBody>
      </p:sp>
      <p:sp>
        <p:nvSpPr>
          <p:cNvPr id="2" name="TextBox 1">
            <a:extLst>
              <a:ext uri="{FF2B5EF4-FFF2-40B4-BE49-F238E27FC236}">
                <a16:creationId xmlns:a16="http://schemas.microsoft.com/office/drawing/2014/main" id="{AF2C90D9-B642-6609-7649-8C15CC7403D3}"/>
              </a:ext>
            </a:extLst>
          </p:cNvPr>
          <p:cNvSpPr txBox="1"/>
          <p:nvPr/>
        </p:nvSpPr>
        <p:spPr>
          <a:xfrm>
            <a:off x="1332934" y="4806716"/>
            <a:ext cx="7204094" cy="307777"/>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CDC, 2017</a:t>
            </a:r>
            <a:endParaRPr lang="en-US" sz="14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4067828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2b7ecd30fbb_2_244"/>
          <p:cNvSpPr txBox="1">
            <a:spLocks noGrp="1"/>
          </p:cNvSpPr>
          <p:nvPr>
            <p:ph type="title"/>
          </p:nvPr>
        </p:nvSpPr>
        <p:spPr>
          <a:prstGeom prst="rect">
            <a:avLst/>
          </a:prstGeom>
          <a:solidFill>
            <a:srgbClr val="FFFFFF"/>
          </a:solidFill>
          <a:ln w="9525" cap="flat" cmpd="sng">
            <a:solidFill>
              <a:srgbClr val="266F8B"/>
            </a:solidFill>
            <a:prstDash val="solid"/>
            <a:round/>
            <a:headEnd type="none" w="sm" len="sm"/>
            <a:tailEnd type="none" w="sm" len="sm"/>
          </a:ln>
        </p:spPr>
        <p:txBody>
          <a:bodyPr spcFirstLastPara="1" vert="horz" wrap="square" lIns="137156" tIns="137156" rIns="137156" bIns="137156" rtlCol="0" anchor="ctr" anchorCtr="0">
            <a:normAutofit fontScale="90000"/>
          </a:bodyPr>
          <a:lstStyle/>
          <a:p>
            <a:pPr algn="ctr">
              <a:buClr>
                <a:srgbClr val="262626"/>
              </a:buClr>
              <a:buSzPts val="5400"/>
            </a:pPr>
            <a:r>
              <a:rPr lang="en-US" sz="4050" dirty="0">
                <a:solidFill>
                  <a:schemeClr val="tx2"/>
                </a:solidFill>
              </a:rPr>
              <a:t>HIV SCREENING</a:t>
            </a:r>
            <a:endParaRPr dirty="0">
              <a:solidFill>
                <a:schemeClr val="tx2"/>
              </a:solidFill>
            </a:endParaRPr>
          </a:p>
        </p:txBody>
      </p:sp>
      <p:sp>
        <p:nvSpPr>
          <p:cNvPr id="526" name="Google Shape;526;g2b7ecd30fbb_2_244"/>
          <p:cNvSpPr txBox="1">
            <a:spLocks noGrp="1"/>
          </p:cNvSpPr>
          <p:nvPr>
            <p:ph idx="1"/>
          </p:nvPr>
        </p:nvSpPr>
        <p:spPr>
          <a:xfrm>
            <a:off x="263485" y="1201934"/>
            <a:ext cx="2394474" cy="3282464"/>
          </a:xfrm>
          <a:prstGeom prst="rect">
            <a:avLst/>
          </a:prstGeom>
          <a:noFill/>
          <a:ln>
            <a:noFill/>
          </a:ln>
        </p:spPr>
        <p:txBody>
          <a:bodyPr spcFirstLastPara="1" vert="horz" wrap="square" lIns="68569" tIns="34275" rIns="68569" bIns="34275" rtlCol="0" anchor="t" anchorCtr="0">
            <a:normAutofit/>
          </a:bodyPr>
          <a:lstStyle/>
          <a:p>
            <a:pPr marL="0" indent="0">
              <a:spcBef>
                <a:spcPts val="0"/>
              </a:spcBef>
              <a:buSzPts val="3600"/>
              <a:buNone/>
            </a:pPr>
            <a:r>
              <a:rPr lang="en-US" dirty="0">
                <a:solidFill>
                  <a:schemeClr val="bg1"/>
                </a:solidFill>
              </a:rPr>
              <a:t>Most accurate &amp; recommended testing for now is the p24 HIV Ag/Ab</a:t>
            </a:r>
            <a:r>
              <a:rPr lang="en-US" dirty="0"/>
              <a:t> </a:t>
            </a:r>
            <a:endParaRPr sz="1500" dirty="0"/>
          </a:p>
        </p:txBody>
      </p:sp>
      <p:pic>
        <p:nvPicPr>
          <p:cNvPr id="3" name="Picture 2">
            <a:extLst>
              <a:ext uri="{FF2B5EF4-FFF2-40B4-BE49-F238E27FC236}">
                <a16:creationId xmlns:a16="http://schemas.microsoft.com/office/drawing/2014/main" id="{550BF9E2-230D-A797-A228-5A1F13B45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7959" y="1147690"/>
            <a:ext cx="6392897" cy="3482674"/>
          </a:xfrm>
          <a:prstGeom prst="rect">
            <a:avLst/>
          </a:prstGeom>
        </p:spPr>
      </p:pic>
    </p:spTree>
    <p:extLst>
      <p:ext uri="{BB962C8B-B14F-4D97-AF65-F5344CB8AC3E}">
        <p14:creationId xmlns:p14="http://schemas.microsoft.com/office/powerpoint/2010/main" val="2738136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b7ecd30fbb_2_250"/>
          <p:cNvSpPr txBox="1">
            <a:spLocks noGrp="1"/>
          </p:cNvSpPr>
          <p:nvPr>
            <p:ph type="sldNum" idx="12"/>
          </p:nvPr>
        </p:nvSpPr>
        <p:spPr>
          <a:xfrm>
            <a:off x="8659044" y="4686299"/>
            <a:ext cx="299605" cy="273844"/>
          </a:xfrm>
          <a:prstGeom prst="rect">
            <a:avLst/>
          </a:prstGeom>
          <a:noFill/>
          <a:ln>
            <a:noFill/>
          </a:ln>
        </p:spPr>
        <p:txBody>
          <a:bodyPr spcFirstLastPara="1" vert="horz" wrap="square" lIns="0" tIns="0" rIns="0" bIns="0" rtlCol="0" anchor="ctr" anchorCtr="1">
            <a:noAutofit/>
          </a:bodyPr>
          <a:lstStyle/>
          <a:p>
            <a:fld id="{00000000-1234-1234-1234-123412341234}" type="slidenum">
              <a:rPr lang="en-US">
                <a:solidFill>
                  <a:srgbClr val="FFFFFF"/>
                </a:solidFill>
              </a:rPr>
              <a:pPr/>
              <a:t>29</a:t>
            </a:fld>
            <a:endParaRPr>
              <a:solidFill>
                <a:srgbClr val="FFFFFF"/>
              </a:solidFill>
            </a:endParaRPr>
          </a:p>
        </p:txBody>
      </p:sp>
      <p:sp>
        <p:nvSpPr>
          <p:cNvPr id="534" name="Google Shape;534;g2b7ecd30fbb_2_250"/>
          <p:cNvSpPr txBox="1"/>
          <p:nvPr/>
        </p:nvSpPr>
        <p:spPr>
          <a:xfrm>
            <a:off x="6783319" y="130895"/>
            <a:ext cx="2025527" cy="1608102"/>
          </a:xfrm>
          <a:prstGeom prst="rect">
            <a:avLst/>
          </a:prstGeom>
          <a:noFill/>
          <a:ln>
            <a:noFill/>
          </a:ln>
        </p:spPr>
        <p:txBody>
          <a:bodyPr spcFirstLastPara="1" wrap="square" lIns="68569" tIns="34275" rIns="68569" bIns="34275" anchor="t" anchorCtr="0">
            <a:spAutoFit/>
          </a:bodyPr>
          <a:lstStyle/>
          <a:p>
            <a:pPr algn="ctr">
              <a:buClr>
                <a:srgbClr val="194A5D"/>
              </a:buClr>
              <a:buSzPts val="2400"/>
            </a:pPr>
            <a:r>
              <a:rPr lang="en-US" sz="2000" dirty="0">
                <a:solidFill>
                  <a:schemeClr val="bg1"/>
                </a:solidFill>
                <a:latin typeface="Gill Sans"/>
                <a:ea typeface="Gill Sans"/>
                <a:cs typeface="Gill Sans"/>
                <a:sym typeface="Gill Sans"/>
              </a:rPr>
              <a:t>Receptive anal sex is associated with more HIV transmission than injection drug use</a:t>
            </a:r>
            <a:endParaRPr sz="2000" dirty="0">
              <a:solidFill>
                <a:schemeClr val="bg1"/>
              </a:solidFill>
              <a:latin typeface="Gill Sans"/>
              <a:ea typeface="Gill Sans"/>
              <a:cs typeface="Gill Sans"/>
              <a:sym typeface="Gill Sans"/>
            </a:endParaRPr>
          </a:p>
        </p:txBody>
      </p:sp>
      <p:cxnSp>
        <p:nvCxnSpPr>
          <p:cNvPr id="536" name="Google Shape;536;g2b7ecd30fbb_2_250"/>
          <p:cNvCxnSpPr>
            <a:cxnSpLocks/>
          </p:cNvCxnSpPr>
          <p:nvPr/>
        </p:nvCxnSpPr>
        <p:spPr>
          <a:xfrm flipH="1">
            <a:off x="6345049" y="1738997"/>
            <a:ext cx="922854" cy="748142"/>
          </a:xfrm>
          <a:prstGeom prst="straightConnector1">
            <a:avLst/>
          </a:prstGeom>
          <a:noFill/>
          <a:ln w="47625" cap="flat" cmpd="sng">
            <a:solidFill>
              <a:schemeClr val="bg1"/>
            </a:solidFill>
            <a:prstDash val="solid"/>
            <a:round/>
            <a:headEnd type="none" w="sm" len="sm"/>
            <a:tailEnd type="triangle" w="med" len="med"/>
          </a:ln>
        </p:spPr>
      </p:cxnSp>
      <p:pic>
        <p:nvPicPr>
          <p:cNvPr id="537" name="Google Shape;537;g2b7ecd30fbb_2_250"/>
          <p:cNvPicPr preferRelativeResize="0">
            <a:picLocks noGrp="1"/>
          </p:cNvPicPr>
          <p:nvPr>
            <p:ph type="body" idx="1"/>
          </p:nvPr>
        </p:nvPicPr>
        <p:blipFill rotWithShape="1">
          <a:blip r:embed="rId3">
            <a:alphaModFix/>
          </a:blip>
          <a:srcRect b="2311"/>
          <a:stretch/>
        </p:blipFill>
        <p:spPr>
          <a:xfrm>
            <a:off x="31532" y="23649"/>
            <a:ext cx="6298425" cy="4619297"/>
          </a:xfrm>
          <a:prstGeom prst="rect">
            <a:avLst/>
          </a:prstGeom>
          <a:noFill/>
          <a:ln>
            <a:noFill/>
          </a:ln>
        </p:spPr>
      </p:pic>
      <p:sp>
        <p:nvSpPr>
          <p:cNvPr id="3" name="TextBox 2">
            <a:extLst>
              <a:ext uri="{FF2B5EF4-FFF2-40B4-BE49-F238E27FC236}">
                <a16:creationId xmlns:a16="http://schemas.microsoft.com/office/drawing/2014/main" id="{6A586A3D-0D69-BA79-F41F-A8DE75752688}"/>
              </a:ext>
            </a:extLst>
          </p:cNvPr>
          <p:cNvSpPr txBox="1"/>
          <p:nvPr/>
        </p:nvSpPr>
        <p:spPr>
          <a:xfrm>
            <a:off x="1332934" y="4806716"/>
            <a:ext cx="7204094" cy="307777"/>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CDC, 2018</a:t>
            </a:r>
            <a:endParaRPr lang="en-US" sz="14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1178976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a:effectLst>
            <a:outerShdw blurRad="63500" sx="102000" sy="102000" algn="ctr" rotWithShape="0">
              <a:prstClr val="black">
                <a:alpha val="40000"/>
              </a:prstClr>
            </a:outerShdw>
          </a:effectLst>
        </p:spPr>
        <p:txBody>
          <a:bodyPr/>
          <a:lstStyle/>
          <a:p>
            <a:pPr algn="ctr"/>
            <a:r>
              <a:rPr lang="en-US" b="1" dirty="0">
                <a:solidFill>
                  <a:schemeClr val="bg1"/>
                </a:solidFill>
                <a:effectLst>
                  <a:outerShdw blurRad="50800" dist="38100" dir="18900000" algn="bl" rotWithShape="0">
                    <a:prstClr val="black">
                      <a:alpha val="40000"/>
                    </a:prstClr>
                  </a:outerShdw>
                </a:effectLst>
              </a:rPr>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a:xfrm>
            <a:off x="457214" y="1063229"/>
            <a:ext cx="8229574" cy="3412396"/>
          </a:xfrm>
        </p:spPr>
        <p:txBody>
          <a:bodyPr>
            <a:normAutofit fontScale="92500"/>
          </a:bodyPr>
          <a:lstStyle/>
          <a:p>
            <a:pPr marL="230188">
              <a:spcAft>
                <a:spcPts val="600"/>
              </a:spcAft>
              <a:buClr>
                <a:schemeClr val="bg1"/>
              </a:buClr>
            </a:pPr>
            <a:r>
              <a:rPr lang="en-US" dirty="0"/>
              <a:t>SCAETC recognizes that language is constantly evolving, and while we make every effort to avoid bias and stigmatizing terms, we acknowledge that unintentional lapses may occur in our presentations.</a:t>
            </a:r>
          </a:p>
          <a:p>
            <a:pPr marL="230188">
              <a:spcAft>
                <a:spcPts val="600"/>
              </a:spcAft>
              <a:buClr>
                <a:schemeClr val="bg1"/>
              </a:buClr>
            </a:pPr>
            <a:r>
              <a:rPr lang="en-US" dirty="0"/>
              <a:t>We value your feedback and encourage you to share any concerns related to language, images, or concepts that may be offensive or stigmatizing. </a:t>
            </a:r>
          </a:p>
          <a:p>
            <a:pPr marL="230188">
              <a:spcAft>
                <a:spcPts val="600"/>
              </a:spcAft>
              <a:buClr>
                <a:schemeClr val="bg1"/>
              </a:buClr>
            </a:pPr>
            <a:r>
              <a:rPr lang="en-US" dirty="0"/>
              <a:t>Your input will help us refine and improve our presentations, ensuring they remain inclusive and respectful to participants.</a:t>
            </a:r>
          </a:p>
        </p:txBody>
      </p:sp>
    </p:spTree>
    <p:extLst>
      <p:ext uri="{BB962C8B-B14F-4D97-AF65-F5344CB8AC3E}">
        <p14:creationId xmlns:p14="http://schemas.microsoft.com/office/powerpoint/2010/main" val="862975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2b7ecd30fbb_2_244"/>
          <p:cNvSpPr txBox="1">
            <a:spLocks noGrp="1"/>
          </p:cNvSpPr>
          <p:nvPr>
            <p:ph type="title"/>
          </p:nvPr>
        </p:nvSpPr>
        <p:spPr>
          <a:xfrm>
            <a:off x="414214" y="-10997"/>
            <a:ext cx="8315569" cy="857250"/>
          </a:xfrm>
          <a:prstGeom prst="rect">
            <a:avLst/>
          </a:prstGeom>
          <a:solidFill>
            <a:srgbClr val="FFFFFF"/>
          </a:solidFill>
          <a:ln w="9525" cap="flat" cmpd="sng">
            <a:solidFill>
              <a:srgbClr val="266F8B"/>
            </a:solidFill>
            <a:prstDash val="solid"/>
            <a:round/>
            <a:headEnd type="none" w="sm" len="sm"/>
            <a:tailEnd type="none" w="sm" len="sm"/>
          </a:ln>
        </p:spPr>
        <p:txBody>
          <a:bodyPr spcFirstLastPara="1" vert="horz" wrap="square" lIns="137156" tIns="137156" rIns="137156" bIns="137156" rtlCol="0" anchor="ctr" anchorCtr="0">
            <a:normAutofit fontScale="90000"/>
          </a:bodyPr>
          <a:lstStyle/>
          <a:p>
            <a:pPr algn="ctr">
              <a:buClr>
                <a:srgbClr val="262626"/>
              </a:buClr>
              <a:buSzPts val="5400"/>
            </a:pPr>
            <a:r>
              <a:rPr lang="en-US" sz="4050" dirty="0">
                <a:solidFill>
                  <a:schemeClr val="tx2"/>
                </a:solidFill>
              </a:rPr>
              <a:t>HIV Prevention</a:t>
            </a:r>
            <a:endParaRPr dirty="0">
              <a:solidFill>
                <a:schemeClr val="tx2"/>
              </a:solidFill>
            </a:endParaRPr>
          </a:p>
        </p:txBody>
      </p:sp>
      <p:graphicFrame>
        <p:nvGraphicFramePr>
          <p:cNvPr id="5" name="Google Shape;544;g2b7ecd30fbb_2_333">
            <a:extLst>
              <a:ext uri="{FF2B5EF4-FFF2-40B4-BE49-F238E27FC236}">
                <a16:creationId xmlns:a16="http://schemas.microsoft.com/office/drawing/2014/main" id="{2FB46010-74F5-DEAE-2471-02B4F2303F0E}"/>
              </a:ext>
            </a:extLst>
          </p:cNvPr>
          <p:cNvGraphicFramePr/>
          <p:nvPr>
            <p:extLst>
              <p:ext uri="{D42A27DB-BD31-4B8C-83A1-F6EECF244321}">
                <p14:modId xmlns:p14="http://schemas.microsoft.com/office/powerpoint/2010/main" val="3849084645"/>
              </p:ext>
            </p:extLst>
          </p:nvPr>
        </p:nvGraphicFramePr>
        <p:xfrm>
          <a:off x="80237" y="838370"/>
          <a:ext cx="8999287" cy="3802404"/>
        </p:xfrm>
        <a:graphic>
          <a:graphicData uri="http://schemas.openxmlformats.org/drawingml/2006/table">
            <a:tbl>
              <a:tblPr>
                <a:noFill/>
              </a:tblPr>
              <a:tblGrid>
                <a:gridCol w="2836190">
                  <a:extLst>
                    <a:ext uri="{9D8B030D-6E8A-4147-A177-3AD203B41FA5}">
                      <a16:colId xmlns:a16="http://schemas.microsoft.com/office/drawing/2014/main" val="20000"/>
                    </a:ext>
                  </a:extLst>
                </a:gridCol>
                <a:gridCol w="2812943">
                  <a:extLst>
                    <a:ext uri="{9D8B030D-6E8A-4147-A177-3AD203B41FA5}">
                      <a16:colId xmlns:a16="http://schemas.microsoft.com/office/drawing/2014/main" val="20001"/>
                    </a:ext>
                  </a:extLst>
                </a:gridCol>
                <a:gridCol w="3350154">
                  <a:extLst>
                    <a:ext uri="{9D8B030D-6E8A-4147-A177-3AD203B41FA5}">
                      <a16:colId xmlns:a16="http://schemas.microsoft.com/office/drawing/2014/main" val="20002"/>
                    </a:ext>
                  </a:extLst>
                </a:gridCol>
              </a:tblGrid>
              <a:tr h="274328">
                <a:tc>
                  <a:txBody>
                    <a:bodyPr/>
                    <a:lstStyle/>
                    <a:p>
                      <a:pPr marL="0" marR="0" lvl="0" indent="0" algn="ctr" rtl="0">
                        <a:lnSpc>
                          <a:spcPct val="100000"/>
                        </a:lnSpc>
                        <a:spcBef>
                          <a:spcPts val="0"/>
                        </a:spcBef>
                        <a:spcAft>
                          <a:spcPts val="0"/>
                        </a:spcAft>
                        <a:buClr>
                          <a:schemeClr val="dk1"/>
                        </a:buClr>
                        <a:buSzPts val="1800"/>
                        <a:buFont typeface="Gill Sans"/>
                        <a:buNone/>
                      </a:pPr>
                      <a:r>
                        <a:rPr lang="en-US" sz="2000" b="1" u="none" strike="noStrike" cap="none" dirty="0">
                          <a:solidFill>
                            <a:schemeClr val="bg1"/>
                          </a:solidFill>
                        </a:rPr>
                        <a:t>Method of Prevention</a:t>
                      </a:r>
                      <a:endParaRPr sz="2000" b="1" u="none" strike="noStrike" cap="none" dirty="0">
                        <a:solidFill>
                          <a:schemeClr val="bg1"/>
                        </a:solidFill>
                      </a:endParaRPr>
                    </a:p>
                  </a:txBody>
                  <a:tcPr marL="68588" marR="68588" marT="34294" marB="34294">
                    <a:solidFill>
                      <a:schemeClr val="accent4">
                        <a:lumMod val="50000"/>
                      </a:schemeClr>
                    </a:solidFill>
                  </a:tcPr>
                </a:tc>
                <a:tc>
                  <a:txBody>
                    <a:bodyPr/>
                    <a:lstStyle/>
                    <a:p>
                      <a:pPr marL="0" marR="0" lvl="0" indent="0" algn="ctr" rtl="0">
                        <a:lnSpc>
                          <a:spcPct val="100000"/>
                        </a:lnSpc>
                        <a:spcBef>
                          <a:spcPts val="0"/>
                        </a:spcBef>
                        <a:spcAft>
                          <a:spcPts val="0"/>
                        </a:spcAft>
                        <a:buClr>
                          <a:schemeClr val="dk1"/>
                        </a:buClr>
                        <a:buSzPts val="1800"/>
                        <a:buFont typeface="Gill Sans"/>
                        <a:buNone/>
                      </a:pPr>
                      <a:r>
                        <a:rPr lang="en-US" sz="2000" b="1" u="none" strike="noStrike" cap="none">
                          <a:solidFill>
                            <a:schemeClr val="bg1"/>
                          </a:solidFill>
                        </a:rPr>
                        <a:t>Pros</a:t>
                      </a:r>
                      <a:endParaRPr sz="2000" b="1" u="none" strike="noStrike" cap="none">
                        <a:solidFill>
                          <a:schemeClr val="bg1"/>
                        </a:solidFill>
                      </a:endParaRPr>
                    </a:p>
                  </a:txBody>
                  <a:tcPr marL="68588" marR="68588" marT="34294" marB="34294">
                    <a:solidFill>
                      <a:schemeClr val="accent4">
                        <a:lumMod val="50000"/>
                      </a:schemeClr>
                    </a:solidFill>
                  </a:tcPr>
                </a:tc>
                <a:tc>
                  <a:txBody>
                    <a:bodyPr/>
                    <a:lstStyle/>
                    <a:p>
                      <a:pPr marL="0" marR="0" lvl="0" indent="0" algn="ctr" rtl="0">
                        <a:lnSpc>
                          <a:spcPct val="100000"/>
                        </a:lnSpc>
                        <a:spcBef>
                          <a:spcPts val="0"/>
                        </a:spcBef>
                        <a:spcAft>
                          <a:spcPts val="0"/>
                        </a:spcAft>
                        <a:buClr>
                          <a:schemeClr val="dk1"/>
                        </a:buClr>
                        <a:buSzPts val="1800"/>
                        <a:buFont typeface="Gill Sans"/>
                        <a:buNone/>
                      </a:pPr>
                      <a:r>
                        <a:rPr lang="en-US" sz="2000" b="1" u="none" strike="noStrike" cap="none" dirty="0">
                          <a:solidFill>
                            <a:schemeClr val="bg1"/>
                          </a:solidFill>
                        </a:rPr>
                        <a:t>Cons</a:t>
                      </a:r>
                      <a:endParaRPr sz="2000" b="1" u="none" strike="noStrike" cap="none" dirty="0">
                        <a:solidFill>
                          <a:schemeClr val="bg1"/>
                        </a:solidFill>
                      </a:endParaRPr>
                    </a:p>
                  </a:txBody>
                  <a:tcPr marL="68588" marR="68588" marT="34294" marB="34294">
                    <a:solidFill>
                      <a:schemeClr val="accent4">
                        <a:lumMod val="50000"/>
                      </a:schemeClr>
                    </a:solidFill>
                  </a:tcPr>
                </a:tc>
                <a:extLst>
                  <a:ext uri="{0D108BD9-81ED-4DB2-BD59-A6C34878D82A}">
                    <a16:rowId xmlns:a16="http://schemas.microsoft.com/office/drawing/2014/main" val="10000"/>
                  </a:ext>
                </a:extLst>
              </a:tr>
              <a:tr h="1165868">
                <a:tc>
                  <a:txBody>
                    <a:bodyPr/>
                    <a:lstStyle/>
                    <a:p>
                      <a:pPr marL="284163" marR="0" lvl="0" indent="0" algn="ctr" defTabSz="2687638" rtl="0">
                        <a:lnSpc>
                          <a:spcPct val="100000"/>
                        </a:lnSpc>
                        <a:spcBef>
                          <a:spcPts val="0"/>
                        </a:spcBef>
                        <a:spcAft>
                          <a:spcPts val="0"/>
                        </a:spcAft>
                        <a:buClr>
                          <a:schemeClr val="dk1"/>
                        </a:buClr>
                        <a:buSzPts val="1800"/>
                        <a:buFont typeface="Gill Sans"/>
                        <a:buNone/>
                        <a:tabLst/>
                      </a:pPr>
                      <a:r>
                        <a:rPr lang="en-US" sz="1800" b="1" u="sng" strike="noStrike" cap="none" dirty="0">
                          <a:solidFill>
                            <a:schemeClr val="bg1"/>
                          </a:solidFill>
                        </a:rPr>
                        <a:t>Pre-exposure Prophylaxis (</a:t>
                      </a:r>
                      <a:r>
                        <a:rPr lang="en-US" sz="1800" b="1" u="sng" strike="noStrike" cap="none" dirty="0" err="1">
                          <a:solidFill>
                            <a:schemeClr val="bg1"/>
                          </a:solidFill>
                        </a:rPr>
                        <a:t>PrEP</a:t>
                      </a:r>
                      <a:r>
                        <a:rPr lang="en-US" sz="1800" b="1" u="sng" strike="noStrike" cap="none" dirty="0">
                          <a:solidFill>
                            <a:schemeClr val="bg1"/>
                          </a:solidFill>
                        </a:rPr>
                        <a:t>)</a:t>
                      </a:r>
                      <a:endParaRPr sz="1800" b="1" u="sng" strike="noStrike" cap="none" dirty="0">
                        <a:solidFill>
                          <a:schemeClr val="bg1"/>
                        </a:solidFill>
                      </a:endParaRPr>
                    </a:p>
                    <a:p>
                      <a:pPr marL="0" marR="0" lvl="0" indent="0" algn="l" rtl="0">
                        <a:lnSpc>
                          <a:spcPct val="100000"/>
                        </a:lnSpc>
                        <a:spcBef>
                          <a:spcPts val="0"/>
                        </a:spcBef>
                        <a:spcAft>
                          <a:spcPts val="0"/>
                        </a:spcAft>
                        <a:buClr>
                          <a:srgbClr val="124163"/>
                        </a:buClr>
                        <a:buSzPts val="1400"/>
                        <a:buFont typeface="Gill Sans"/>
                        <a:buNone/>
                      </a:pPr>
                      <a:r>
                        <a:rPr lang="en-US" sz="1800" u="sng" strike="noStrike" cap="none" dirty="0">
                          <a:solidFill>
                            <a:schemeClr val="bg1"/>
                          </a:solidFill>
                        </a:rPr>
                        <a:t>Oral</a:t>
                      </a:r>
                      <a:r>
                        <a:rPr lang="en-US" sz="1800" u="none" strike="noStrike" cap="none" dirty="0">
                          <a:solidFill>
                            <a:schemeClr val="bg1"/>
                          </a:solidFill>
                        </a:rPr>
                        <a:t>: daily med (tenofovir AF or DF/emtricitabine) </a:t>
                      </a:r>
                      <a:r>
                        <a:rPr lang="en-US" sz="1800" u="sng" strike="noStrike" cap="none" dirty="0">
                          <a:solidFill>
                            <a:schemeClr val="bg1"/>
                          </a:solidFill>
                        </a:rPr>
                        <a:t>Injectable</a:t>
                      </a:r>
                      <a:r>
                        <a:rPr lang="en-US" sz="1800" u="none" strike="noStrike" cap="none" dirty="0">
                          <a:solidFill>
                            <a:schemeClr val="bg1"/>
                          </a:solidFill>
                        </a:rPr>
                        <a:t>: cabotegravir every 2 months</a:t>
                      </a:r>
                      <a:endParaRPr sz="1800" u="none" strike="noStrike" cap="none" dirty="0">
                        <a:solidFill>
                          <a:schemeClr val="bg1"/>
                        </a:solidFill>
                      </a:endParaRPr>
                    </a:p>
                  </a:txBody>
                  <a:tcPr marL="68588" marR="68588" marT="34294" marB="34294">
                    <a:solidFill>
                      <a:schemeClr val="tx2">
                        <a:lumMod val="60000"/>
                        <a:lumOff val="40000"/>
                      </a:schemeClr>
                    </a:solidFill>
                  </a:tcPr>
                </a:tc>
                <a:tc>
                  <a:txBody>
                    <a:bodyPr/>
                    <a:lstStyle/>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Highly efficacious, &gt;99% </a:t>
                      </a: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1 tab daily or injection every 2 </a:t>
                      </a:r>
                      <a:r>
                        <a:rPr lang="en-US" sz="1800" u="none" strike="noStrike" cap="none" dirty="0" err="1">
                          <a:solidFill>
                            <a:schemeClr val="bg1"/>
                          </a:solidFill>
                        </a:rPr>
                        <a:t>mos</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Taken with/without food</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Controlled by person at-risk</a:t>
                      </a:r>
                      <a:endParaRPr sz="1800" u="none" strike="noStrike" cap="none" dirty="0">
                        <a:solidFill>
                          <a:schemeClr val="bg1"/>
                        </a:solidFill>
                      </a:endParaRPr>
                    </a:p>
                  </a:txBody>
                  <a:tcPr marL="68588" marR="68588" marT="34294" marB="34294">
                    <a:solidFill>
                      <a:schemeClr val="tx2">
                        <a:lumMod val="60000"/>
                        <a:lumOff val="40000"/>
                      </a:schemeClr>
                    </a:solidFill>
                  </a:tcPr>
                </a:tc>
                <a:tc>
                  <a:txBody>
                    <a:bodyPr/>
                    <a:lstStyle/>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Must be taken every day</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Side effects: GI, bone mineral density loss </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 without insurance</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Req’s person to be proactive</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No STI/pregnancy protection</a:t>
                      </a:r>
                      <a:endParaRPr sz="1800" u="none" strike="noStrike" cap="none" dirty="0">
                        <a:solidFill>
                          <a:schemeClr val="bg1"/>
                        </a:solidFill>
                      </a:endParaRPr>
                    </a:p>
                  </a:txBody>
                  <a:tcPr marL="68588" marR="68588" marT="34294" marB="34294">
                    <a:solidFill>
                      <a:schemeClr val="tx2">
                        <a:lumMod val="60000"/>
                        <a:lumOff val="40000"/>
                      </a:schemeClr>
                    </a:solidFill>
                  </a:tcPr>
                </a:tc>
                <a:extLst>
                  <a:ext uri="{0D108BD9-81ED-4DB2-BD59-A6C34878D82A}">
                    <a16:rowId xmlns:a16="http://schemas.microsoft.com/office/drawing/2014/main" val="10001"/>
                  </a:ext>
                </a:extLst>
              </a:tr>
              <a:tr h="1322231">
                <a:tc>
                  <a:txBody>
                    <a:bodyPr/>
                    <a:lstStyle/>
                    <a:p>
                      <a:pPr marL="0" marR="0" lvl="0" indent="0" algn="ctr" rtl="0">
                        <a:lnSpc>
                          <a:spcPct val="100000"/>
                        </a:lnSpc>
                        <a:spcBef>
                          <a:spcPts val="0"/>
                        </a:spcBef>
                        <a:spcAft>
                          <a:spcPts val="0"/>
                        </a:spcAft>
                        <a:buClr>
                          <a:schemeClr val="dk1"/>
                        </a:buClr>
                        <a:buSzPts val="1800"/>
                        <a:buFont typeface="Gill Sans"/>
                        <a:buNone/>
                      </a:pPr>
                      <a:r>
                        <a:rPr lang="en-US" sz="1800" b="1" u="sng" strike="noStrike" cap="none" dirty="0">
                          <a:solidFill>
                            <a:schemeClr val="bg1"/>
                          </a:solidFill>
                        </a:rPr>
                        <a:t>Non-occupational Post-Exposure Prophylaxis (</a:t>
                      </a:r>
                      <a:r>
                        <a:rPr lang="en-US" sz="1800" b="1" u="sng" strike="noStrike" cap="none" dirty="0" err="1">
                          <a:solidFill>
                            <a:schemeClr val="bg1"/>
                          </a:solidFill>
                        </a:rPr>
                        <a:t>nPEP</a:t>
                      </a:r>
                      <a:r>
                        <a:rPr lang="en-US" sz="1800" b="1" u="sng" strike="noStrike" cap="none" dirty="0">
                          <a:solidFill>
                            <a:schemeClr val="bg1"/>
                          </a:solidFill>
                        </a:rPr>
                        <a:t>)</a:t>
                      </a:r>
                      <a:endParaRPr sz="1800" b="1" u="sng" strike="noStrike" cap="none" dirty="0">
                        <a:solidFill>
                          <a:schemeClr val="bg1"/>
                        </a:solidFill>
                      </a:endParaRPr>
                    </a:p>
                    <a:p>
                      <a:pPr marL="0" marR="0" lvl="0" indent="0" algn="l" rtl="0">
                        <a:lnSpc>
                          <a:spcPct val="100000"/>
                        </a:lnSpc>
                        <a:spcBef>
                          <a:spcPts val="0"/>
                        </a:spcBef>
                        <a:spcAft>
                          <a:spcPts val="0"/>
                        </a:spcAft>
                        <a:buClr>
                          <a:srgbClr val="124163"/>
                        </a:buClr>
                        <a:buSzPts val="1400"/>
                        <a:buFont typeface="Gill Sans"/>
                        <a:buNone/>
                      </a:pPr>
                      <a:r>
                        <a:rPr lang="en-US" sz="1800" u="none" strike="noStrike" cap="none" dirty="0">
                          <a:solidFill>
                            <a:schemeClr val="bg1"/>
                          </a:solidFill>
                        </a:rPr>
                        <a:t>3 meds taken orally </a:t>
                      </a:r>
                    </a:p>
                    <a:p>
                      <a:pPr marL="0" marR="0" lvl="0" indent="0" algn="l" rtl="0">
                        <a:lnSpc>
                          <a:spcPct val="100000"/>
                        </a:lnSpc>
                        <a:spcBef>
                          <a:spcPts val="0"/>
                        </a:spcBef>
                        <a:spcAft>
                          <a:spcPts val="0"/>
                        </a:spcAft>
                        <a:buClr>
                          <a:srgbClr val="124163"/>
                        </a:buClr>
                        <a:buSzPts val="1400"/>
                        <a:buFont typeface="Gill Sans"/>
                        <a:buNone/>
                      </a:pPr>
                      <a:r>
                        <a:rPr lang="en-US" sz="1800" u="none" strike="noStrike" cap="none" dirty="0">
                          <a:solidFill>
                            <a:schemeClr val="bg1"/>
                          </a:solidFill>
                        </a:rPr>
                        <a:t>within 72 </a:t>
                      </a:r>
                      <a:r>
                        <a:rPr lang="en-US" sz="1800" u="none" strike="noStrike" cap="none" dirty="0" err="1">
                          <a:solidFill>
                            <a:schemeClr val="bg1"/>
                          </a:solidFill>
                        </a:rPr>
                        <a:t>hrs</a:t>
                      </a:r>
                      <a:r>
                        <a:rPr lang="en-US" sz="1800" u="none" strike="noStrike" cap="none" dirty="0">
                          <a:solidFill>
                            <a:schemeClr val="bg1"/>
                          </a:solidFill>
                        </a:rPr>
                        <a:t> of potential exposure x1 </a:t>
                      </a:r>
                      <a:r>
                        <a:rPr lang="en-US" sz="1800" u="none" strike="noStrike" cap="none" dirty="0" err="1">
                          <a:solidFill>
                            <a:schemeClr val="bg1"/>
                          </a:solidFill>
                        </a:rPr>
                        <a:t>mo</a:t>
                      </a:r>
                      <a:endParaRPr sz="1800" u="none" strike="noStrike" cap="none" dirty="0">
                        <a:solidFill>
                          <a:schemeClr val="bg1"/>
                        </a:solidFill>
                      </a:endParaRPr>
                    </a:p>
                  </a:txBody>
                  <a:tcPr marL="68588" marR="68588" marT="34294" marB="34294">
                    <a:solidFill>
                      <a:schemeClr val="accent4">
                        <a:lumMod val="50000"/>
                      </a:schemeClr>
                    </a:solidFill>
                  </a:tcPr>
                </a:tc>
                <a:tc>
                  <a:txBody>
                    <a:bodyPr/>
                    <a:lstStyle/>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Highly efficacious</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Controlled by the person at-risk</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Allows person to react to potential risky situation</a:t>
                      </a:r>
                      <a:endParaRPr sz="1800" u="none" strike="noStrike" cap="none" dirty="0">
                        <a:solidFill>
                          <a:schemeClr val="bg1"/>
                        </a:solidFill>
                      </a:endParaRPr>
                    </a:p>
                  </a:txBody>
                  <a:tcPr marL="68588" marR="68588" marT="34294" marB="34294">
                    <a:solidFill>
                      <a:schemeClr val="accent4">
                        <a:lumMod val="50000"/>
                      </a:schemeClr>
                    </a:solidFill>
                  </a:tcPr>
                </a:tc>
                <a:tc>
                  <a:txBody>
                    <a:bodyPr/>
                    <a:lstStyle/>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Must start within 72 </a:t>
                      </a:r>
                      <a:r>
                        <a:rPr lang="en-US" sz="1800" u="none" strike="noStrike" cap="none" dirty="0" err="1">
                          <a:solidFill>
                            <a:schemeClr val="bg1"/>
                          </a:solidFill>
                        </a:rPr>
                        <a:t>hrs</a:t>
                      </a:r>
                      <a:r>
                        <a:rPr lang="en-US" sz="1800" u="none" strike="noStrike" cap="none" dirty="0">
                          <a:solidFill>
                            <a:schemeClr val="bg1"/>
                          </a:solidFill>
                        </a:rPr>
                        <a:t> and usually requires an ER visit</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Usually taken with food and some side effects</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Higher pill burden </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No STI/pregnancy protection</a:t>
                      </a:r>
                    </a:p>
                  </a:txBody>
                  <a:tcPr marL="68588" marR="68588" marT="34294" marB="34294">
                    <a:solidFill>
                      <a:schemeClr val="accent4">
                        <a:lumMod val="50000"/>
                      </a:schemeClr>
                    </a:solidFill>
                  </a:tcPr>
                </a:tc>
                <a:extLst>
                  <a:ext uri="{0D108BD9-81ED-4DB2-BD59-A6C34878D82A}">
                    <a16:rowId xmlns:a16="http://schemas.microsoft.com/office/drawing/2014/main" val="10002"/>
                  </a:ext>
                </a:extLst>
              </a:tr>
            </a:tbl>
          </a:graphicData>
        </a:graphic>
      </p:graphicFrame>
      <p:pic>
        <p:nvPicPr>
          <p:cNvPr id="6" name="Picture 5">
            <a:extLst>
              <a:ext uri="{FF2B5EF4-FFF2-40B4-BE49-F238E27FC236}">
                <a16:creationId xmlns:a16="http://schemas.microsoft.com/office/drawing/2014/main" id="{7640E1D0-6988-EC7E-87FC-2A4AF2DAA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8887" y="3586654"/>
            <a:ext cx="454779" cy="454779"/>
          </a:xfrm>
          <a:prstGeom prst="rect">
            <a:avLst/>
          </a:prstGeom>
        </p:spPr>
      </p:pic>
      <p:pic>
        <p:nvPicPr>
          <p:cNvPr id="7" name="Picture 6">
            <a:extLst>
              <a:ext uri="{FF2B5EF4-FFF2-40B4-BE49-F238E27FC236}">
                <a16:creationId xmlns:a16="http://schemas.microsoft.com/office/drawing/2014/main" id="{0352D454-05BD-41BA-8583-E494CCD33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428" y="1250048"/>
            <a:ext cx="445572" cy="445572"/>
          </a:xfrm>
          <a:prstGeom prst="rect">
            <a:avLst/>
          </a:prstGeom>
        </p:spPr>
      </p:pic>
      <p:sp>
        <p:nvSpPr>
          <p:cNvPr id="8" name="TextBox 7">
            <a:extLst>
              <a:ext uri="{FF2B5EF4-FFF2-40B4-BE49-F238E27FC236}">
                <a16:creationId xmlns:a16="http://schemas.microsoft.com/office/drawing/2014/main" id="{56783478-2FBB-B45B-CBEF-E9F4374B5A30}"/>
              </a:ext>
            </a:extLst>
          </p:cNvPr>
          <p:cNvSpPr txBox="1"/>
          <p:nvPr/>
        </p:nvSpPr>
        <p:spPr>
          <a:xfrm>
            <a:off x="1332934" y="4806716"/>
            <a:ext cx="6723411" cy="307777"/>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CDC, 2020</a:t>
            </a:r>
            <a:endParaRPr lang="en-US" sz="14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482932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2b7ecd30fbb_2_244"/>
          <p:cNvSpPr txBox="1">
            <a:spLocks noGrp="1"/>
          </p:cNvSpPr>
          <p:nvPr>
            <p:ph type="title"/>
          </p:nvPr>
        </p:nvSpPr>
        <p:spPr>
          <a:xfrm>
            <a:off x="414214" y="-10997"/>
            <a:ext cx="8315569" cy="857250"/>
          </a:xfrm>
          <a:prstGeom prst="rect">
            <a:avLst/>
          </a:prstGeom>
          <a:solidFill>
            <a:srgbClr val="FFFFFF"/>
          </a:solidFill>
          <a:ln w="9525" cap="flat" cmpd="sng">
            <a:solidFill>
              <a:srgbClr val="266F8B"/>
            </a:solidFill>
            <a:prstDash val="solid"/>
            <a:round/>
            <a:headEnd type="none" w="sm" len="sm"/>
            <a:tailEnd type="none" w="sm" len="sm"/>
          </a:ln>
        </p:spPr>
        <p:txBody>
          <a:bodyPr spcFirstLastPara="1" vert="horz" wrap="square" lIns="137156" tIns="137156" rIns="137156" bIns="137156" rtlCol="0" anchor="ctr" anchorCtr="0">
            <a:normAutofit fontScale="90000"/>
          </a:bodyPr>
          <a:lstStyle/>
          <a:p>
            <a:pPr algn="ctr">
              <a:buClr>
                <a:srgbClr val="262626"/>
              </a:buClr>
              <a:buSzPts val="5400"/>
            </a:pPr>
            <a:r>
              <a:rPr lang="en-US" sz="4050" dirty="0">
                <a:solidFill>
                  <a:schemeClr val="tx2"/>
                </a:solidFill>
              </a:rPr>
              <a:t>HIV Prevention</a:t>
            </a:r>
            <a:endParaRPr dirty="0">
              <a:solidFill>
                <a:schemeClr val="tx2"/>
              </a:solidFill>
            </a:endParaRPr>
          </a:p>
        </p:txBody>
      </p:sp>
      <p:graphicFrame>
        <p:nvGraphicFramePr>
          <p:cNvPr id="2" name="Google Shape;544;g2b7ecd30fbb_2_333">
            <a:extLst>
              <a:ext uri="{FF2B5EF4-FFF2-40B4-BE49-F238E27FC236}">
                <a16:creationId xmlns:a16="http://schemas.microsoft.com/office/drawing/2014/main" id="{20AFA97A-15C8-5B41-1CAD-71ECC13C434B}"/>
              </a:ext>
            </a:extLst>
          </p:cNvPr>
          <p:cNvGraphicFramePr/>
          <p:nvPr>
            <p:extLst>
              <p:ext uri="{D42A27DB-BD31-4B8C-83A1-F6EECF244321}">
                <p14:modId xmlns:p14="http://schemas.microsoft.com/office/powerpoint/2010/main" val="2178059098"/>
              </p:ext>
            </p:extLst>
          </p:nvPr>
        </p:nvGraphicFramePr>
        <p:xfrm>
          <a:off x="70945" y="825992"/>
          <a:ext cx="9009993" cy="3528084"/>
        </p:xfrm>
        <a:graphic>
          <a:graphicData uri="http://schemas.openxmlformats.org/drawingml/2006/table">
            <a:tbl>
              <a:tblPr>
                <a:noFill/>
              </a:tblPr>
              <a:tblGrid>
                <a:gridCol w="2916543">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121650">
                  <a:extLst>
                    <a:ext uri="{9D8B030D-6E8A-4147-A177-3AD203B41FA5}">
                      <a16:colId xmlns:a16="http://schemas.microsoft.com/office/drawing/2014/main" val="20002"/>
                    </a:ext>
                  </a:extLst>
                </a:gridCol>
              </a:tblGrid>
              <a:tr h="274328">
                <a:tc>
                  <a:txBody>
                    <a:bodyPr/>
                    <a:lstStyle/>
                    <a:p>
                      <a:pPr marL="0" marR="0" lvl="0" indent="0" algn="ctr" rtl="0">
                        <a:lnSpc>
                          <a:spcPct val="100000"/>
                        </a:lnSpc>
                        <a:spcBef>
                          <a:spcPts val="0"/>
                        </a:spcBef>
                        <a:spcAft>
                          <a:spcPts val="0"/>
                        </a:spcAft>
                        <a:buClr>
                          <a:schemeClr val="dk1"/>
                        </a:buClr>
                        <a:buSzPts val="1800"/>
                        <a:buFont typeface="Gill Sans"/>
                        <a:buNone/>
                      </a:pPr>
                      <a:r>
                        <a:rPr lang="en-US" sz="2000" b="1" u="none" strike="noStrike" cap="none" dirty="0">
                          <a:solidFill>
                            <a:schemeClr val="bg1"/>
                          </a:solidFill>
                        </a:rPr>
                        <a:t>Method of Prevention</a:t>
                      </a:r>
                      <a:endParaRPr sz="2000" b="1" u="none" strike="noStrike" cap="none" dirty="0">
                        <a:solidFill>
                          <a:schemeClr val="bg1"/>
                        </a:solidFill>
                      </a:endParaRPr>
                    </a:p>
                  </a:txBody>
                  <a:tcPr marL="68588" marR="68588" marT="34294" marB="34294">
                    <a:solidFill>
                      <a:schemeClr val="accent4">
                        <a:lumMod val="50000"/>
                      </a:schemeClr>
                    </a:solidFill>
                  </a:tcPr>
                </a:tc>
                <a:tc>
                  <a:txBody>
                    <a:bodyPr/>
                    <a:lstStyle/>
                    <a:p>
                      <a:pPr marL="0" marR="0" lvl="0" indent="0" algn="ctr" rtl="0">
                        <a:lnSpc>
                          <a:spcPct val="100000"/>
                        </a:lnSpc>
                        <a:spcBef>
                          <a:spcPts val="0"/>
                        </a:spcBef>
                        <a:spcAft>
                          <a:spcPts val="0"/>
                        </a:spcAft>
                        <a:buClr>
                          <a:schemeClr val="dk1"/>
                        </a:buClr>
                        <a:buSzPts val="1800"/>
                        <a:buFont typeface="Gill Sans"/>
                        <a:buNone/>
                      </a:pPr>
                      <a:r>
                        <a:rPr lang="en-US" sz="2000" b="1" u="none" strike="noStrike" cap="none" dirty="0">
                          <a:solidFill>
                            <a:schemeClr val="bg1"/>
                          </a:solidFill>
                        </a:rPr>
                        <a:t>Pros</a:t>
                      </a:r>
                      <a:endParaRPr sz="2000" b="1" u="none" strike="noStrike" cap="none" dirty="0">
                        <a:solidFill>
                          <a:schemeClr val="bg1"/>
                        </a:solidFill>
                      </a:endParaRPr>
                    </a:p>
                  </a:txBody>
                  <a:tcPr marL="68588" marR="68588" marT="34294" marB="34294">
                    <a:solidFill>
                      <a:schemeClr val="accent4">
                        <a:lumMod val="50000"/>
                      </a:schemeClr>
                    </a:solidFill>
                  </a:tcPr>
                </a:tc>
                <a:tc>
                  <a:txBody>
                    <a:bodyPr/>
                    <a:lstStyle/>
                    <a:p>
                      <a:pPr marL="0" marR="0" lvl="0" indent="0" algn="ctr" rtl="0">
                        <a:lnSpc>
                          <a:spcPct val="100000"/>
                        </a:lnSpc>
                        <a:spcBef>
                          <a:spcPts val="0"/>
                        </a:spcBef>
                        <a:spcAft>
                          <a:spcPts val="0"/>
                        </a:spcAft>
                        <a:buClr>
                          <a:schemeClr val="dk1"/>
                        </a:buClr>
                        <a:buSzPts val="1800"/>
                        <a:buFont typeface="Gill Sans"/>
                        <a:buNone/>
                      </a:pPr>
                      <a:r>
                        <a:rPr lang="en-US" sz="2000" b="1" u="none" strike="noStrike" cap="none" dirty="0">
                          <a:solidFill>
                            <a:schemeClr val="bg1"/>
                          </a:solidFill>
                        </a:rPr>
                        <a:t>Cons</a:t>
                      </a:r>
                      <a:endParaRPr sz="2000" b="1" u="none" strike="noStrike" cap="none" dirty="0">
                        <a:solidFill>
                          <a:schemeClr val="bg1"/>
                        </a:solidFill>
                      </a:endParaRPr>
                    </a:p>
                  </a:txBody>
                  <a:tcPr marL="68588" marR="68588" marT="34294" marB="34294">
                    <a:solidFill>
                      <a:schemeClr val="accent4">
                        <a:lumMod val="50000"/>
                      </a:schemeClr>
                    </a:solidFill>
                  </a:tcPr>
                </a:tc>
                <a:extLst>
                  <a:ext uri="{0D108BD9-81ED-4DB2-BD59-A6C34878D82A}">
                    <a16:rowId xmlns:a16="http://schemas.microsoft.com/office/drawing/2014/main" val="10000"/>
                  </a:ext>
                </a:extLst>
              </a:tr>
              <a:tr h="982988">
                <a:tc>
                  <a:txBody>
                    <a:bodyPr/>
                    <a:lstStyle/>
                    <a:p>
                      <a:pPr marL="0" marR="0" lvl="0" indent="0" algn="ctr" rtl="0">
                        <a:lnSpc>
                          <a:spcPct val="100000"/>
                        </a:lnSpc>
                        <a:spcBef>
                          <a:spcPts val="0"/>
                        </a:spcBef>
                        <a:spcAft>
                          <a:spcPts val="0"/>
                        </a:spcAft>
                        <a:buClr>
                          <a:schemeClr val="dk1"/>
                        </a:buClr>
                        <a:buSzPts val="1800"/>
                        <a:buFont typeface="Gill Sans"/>
                        <a:buNone/>
                      </a:pPr>
                      <a:r>
                        <a:rPr lang="en-US" sz="1800" b="1" u="sng" strike="noStrike" cap="none" dirty="0">
                          <a:solidFill>
                            <a:schemeClr val="bg1"/>
                          </a:solidFill>
                        </a:rPr>
                        <a:t>Condoms</a:t>
                      </a:r>
                      <a:endParaRPr sz="1800" b="1" u="sng" strike="noStrike" cap="none" dirty="0">
                        <a:solidFill>
                          <a:schemeClr val="bg1"/>
                        </a:solidFill>
                      </a:endParaRPr>
                    </a:p>
                    <a:p>
                      <a:pPr marL="0" marR="0" lvl="0" indent="0" algn="l" rtl="0">
                        <a:lnSpc>
                          <a:spcPct val="100000"/>
                        </a:lnSpc>
                        <a:spcBef>
                          <a:spcPts val="0"/>
                        </a:spcBef>
                        <a:spcAft>
                          <a:spcPts val="0"/>
                        </a:spcAft>
                        <a:buClr>
                          <a:srgbClr val="124163"/>
                        </a:buClr>
                        <a:buSzPts val="1400"/>
                        <a:buFont typeface="Gill Sans"/>
                        <a:buNone/>
                      </a:pPr>
                      <a:r>
                        <a:rPr lang="en-US" sz="1800" u="none" strike="noStrike" cap="none" dirty="0">
                          <a:solidFill>
                            <a:schemeClr val="bg1"/>
                          </a:solidFill>
                        </a:rPr>
                        <a:t>Barrier protection used at the time of a sexual encounter</a:t>
                      </a:r>
                      <a:endParaRPr sz="1800" u="none" strike="noStrike" cap="none" dirty="0">
                        <a:solidFill>
                          <a:schemeClr val="bg1"/>
                        </a:solidFill>
                      </a:endParaRPr>
                    </a:p>
                  </a:txBody>
                  <a:tcPr marL="68588" marR="68588" marT="34294" marB="34294">
                    <a:solidFill>
                      <a:schemeClr val="tx2">
                        <a:lumMod val="60000"/>
                        <a:lumOff val="40000"/>
                      </a:schemeClr>
                    </a:solidFill>
                  </a:tcPr>
                </a:tc>
                <a:tc>
                  <a:txBody>
                    <a:bodyPr/>
                    <a:lstStyle/>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No side effects from medications</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Does not require person to take a daily med</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Also prevents against other STIs and pregnancy</a:t>
                      </a:r>
                      <a:endParaRPr sz="1800" u="none" strike="noStrike" cap="none" dirty="0">
                        <a:solidFill>
                          <a:schemeClr val="bg1"/>
                        </a:solidFill>
                      </a:endParaRPr>
                    </a:p>
                  </a:txBody>
                  <a:tcPr marL="68588" marR="68588" marT="34294" marB="34294">
                    <a:solidFill>
                      <a:schemeClr val="tx2">
                        <a:lumMod val="60000"/>
                        <a:lumOff val="40000"/>
                      </a:schemeClr>
                    </a:solidFill>
                  </a:tcPr>
                </a:tc>
                <a:tc>
                  <a:txBody>
                    <a:bodyPr/>
                    <a:lstStyle/>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Requires some impulse control</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With regular use it is less than 90% efficacious</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May or may not be controlled by person at-risk</a:t>
                      </a:r>
                      <a:endParaRPr sz="1800" u="none" strike="noStrike" cap="none" dirty="0">
                        <a:solidFill>
                          <a:schemeClr val="bg1"/>
                        </a:solidFill>
                      </a:endParaRPr>
                    </a:p>
                  </a:txBody>
                  <a:tcPr marL="68588" marR="68588" marT="34294" marB="34294">
                    <a:solidFill>
                      <a:schemeClr val="tx2">
                        <a:lumMod val="60000"/>
                        <a:lumOff val="40000"/>
                      </a:schemeClr>
                    </a:solidFill>
                  </a:tcPr>
                </a:tc>
                <a:extLst>
                  <a:ext uri="{0D108BD9-81ED-4DB2-BD59-A6C34878D82A}">
                    <a16:rowId xmlns:a16="http://schemas.microsoft.com/office/drawing/2014/main" val="10003"/>
                  </a:ext>
                </a:extLst>
              </a:tr>
              <a:tr h="800108">
                <a:tc>
                  <a:txBody>
                    <a:bodyPr/>
                    <a:lstStyle/>
                    <a:p>
                      <a:pPr marL="0" marR="0" lvl="0" indent="0" algn="ctr" rtl="0">
                        <a:lnSpc>
                          <a:spcPct val="100000"/>
                        </a:lnSpc>
                        <a:spcBef>
                          <a:spcPts val="0"/>
                        </a:spcBef>
                        <a:spcAft>
                          <a:spcPts val="0"/>
                        </a:spcAft>
                        <a:buClr>
                          <a:schemeClr val="dk1"/>
                        </a:buClr>
                        <a:buSzPts val="1800"/>
                        <a:buFont typeface="Gill Sans"/>
                        <a:buNone/>
                      </a:pPr>
                      <a:r>
                        <a:rPr lang="en-US" sz="1800" b="1" u="sng" strike="noStrike" cap="none" dirty="0">
                          <a:solidFill>
                            <a:schemeClr val="bg1"/>
                          </a:solidFill>
                        </a:rPr>
                        <a:t>Serosorting</a:t>
                      </a:r>
                      <a:endParaRPr sz="1800" b="1" u="sng" strike="noStrike" cap="none" dirty="0">
                        <a:solidFill>
                          <a:schemeClr val="bg1"/>
                        </a:solidFill>
                      </a:endParaRPr>
                    </a:p>
                    <a:p>
                      <a:pPr marL="0" marR="0" lvl="0" indent="0" algn="l" rtl="0">
                        <a:lnSpc>
                          <a:spcPct val="100000"/>
                        </a:lnSpc>
                        <a:spcBef>
                          <a:spcPts val="0"/>
                        </a:spcBef>
                        <a:spcAft>
                          <a:spcPts val="0"/>
                        </a:spcAft>
                        <a:buClr>
                          <a:srgbClr val="124163"/>
                        </a:buClr>
                        <a:buSzPts val="1400"/>
                        <a:buFont typeface="Gill Sans"/>
                        <a:buNone/>
                      </a:pPr>
                      <a:r>
                        <a:rPr lang="en-US" sz="1800" u="none" strike="noStrike" cap="none" dirty="0">
                          <a:solidFill>
                            <a:schemeClr val="bg1"/>
                          </a:solidFill>
                        </a:rPr>
                        <a:t>A method of only having sex with people of a known HIV status similar to your own</a:t>
                      </a:r>
                      <a:endParaRPr sz="1800" u="none" strike="noStrike" cap="none" dirty="0">
                        <a:solidFill>
                          <a:schemeClr val="bg1"/>
                        </a:solidFill>
                      </a:endParaRPr>
                    </a:p>
                  </a:txBody>
                  <a:tcPr marL="68588" marR="68588" marT="34294" marB="34294">
                    <a:solidFill>
                      <a:schemeClr val="accent4">
                        <a:lumMod val="50000"/>
                      </a:schemeClr>
                    </a:solidFill>
                  </a:tcPr>
                </a:tc>
                <a:tc>
                  <a:txBody>
                    <a:bodyPr/>
                    <a:lstStyle/>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May reduce the risk of exposure to HIV</a:t>
                      </a:r>
                      <a:endParaRPr sz="1800" u="none" strike="noStrike" cap="none" dirty="0">
                        <a:solidFill>
                          <a:schemeClr val="bg1"/>
                        </a:solidFill>
                      </a:endParaRPr>
                    </a:p>
                  </a:txBody>
                  <a:tcPr marL="68588" marR="68588" marT="34294" marB="34294">
                    <a:solidFill>
                      <a:schemeClr val="accent4">
                        <a:lumMod val="50000"/>
                      </a:schemeClr>
                    </a:solidFill>
                  </a:tcPr>
                </a:tc>
                <a:tc>
                  <a:txBody>
                    <a:bodyPr/>
                    <a:lstStyle/>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Everyone isn’t truthful</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Stigmatizing</a:t>
                      </a:r>
                      <a:endParaRPr sz="1800" u="none" strike="noStrike" cap="none" dirty="0">
                        <a:solidFill>
                          <a:schemeClr val="bg1"/>
                        </a:solidFill>
                      </a:endParaRPr>
                    </a:p>
                    <a:p>
                      <a:pPr marL="173038" marR="0" lvl="0" indent="-173038" algn="l" rtl="0">
                        <a:lnSpc>
                          <a:spcPct val="100000"/>
                        </a:lnSpc>
                        <a:spcBef>
                          <a:spcPts val="0"/>
                        </a:spcBef>
                        <a:spcAft>
                          <a:spcPts val="0"/>
                        </a:spcAft>
                        <a:buClr>
                          <a:schemeClr val="bg1"/>
                        </a:buClr>
                        <a:buSzPts val="1600"/>
                        <a:buFont typeface="Arial"/>
                        <a:buChar char="•"/>
                      </a:pPr>
                      <a:r>
                        <a:rPr lang="en-US" sz="1800" u="none" strike="noStrike" cap="none" dirty="0">
                          <a:solidFill>
                            <a:schemeClr val="bg1"/>
                          </a:solidFill>
                        </a:rPr>
                        <a:t>No protection against STIs, pregnancy</a:t>
                      </a:r>
                      <a:endParaRPr sz="1800" u="none" strike="noStrike" cap="none" dirty="0">
                        <a:solidFill>
                          <a:schemeClr val="bg1"/>
                        </a:solidFill>
                      </a:endParaRPr>
                    </a:p>
                  </a:txBody>
                  <a:tcPr marL="68588" marR="68588" marT="34294" marB="34294">
                    <a:solidFill>
                      <a:schemeClr val="accent4">
                        <a:lumMod val="50000"/>
                      </a:scheme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828DB088-936D-3401-0E7F-16FA9F421D61}"/>
              </a:ext>
            </a:extLst>
          </p:cNvPr>
          <p:cNvSpPr txBox="1"/>
          <p:nvPr/>
        </p:nvSpPr>
        <p:spPr>
          <a:xfrm>
            <a:off x="1332934" y="4633461"/>
            <a:ext cx="6415403" cy="523220"/>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CDC, 2020</a:t>
            </a:r>
          </a:p>
          <a:p>
            <a:pPr algn="ctr">
              <a:buClr>
                <a:schemeClr val="dk1"/>
              </a:buClr>
              <a:buSzPts val="1800"/>
            </a:pPr>
            <a:r>
              <a:rPr lang="en-US" sz="1400" dirty="0">
                <a:solidFill>
                  <a:schemeClr val="dk1"/>
                </a:solidFill>
                <a:latin typeface="Gill Sans"/>
                <a:ea typeface="Gill Sans"/>
                <a:cs typeface="Gill Sans"/>
                <a:sym typeface="Gill Sans"/>
              </a:rPr>
              <a:t> </a:t>
            </a:r>
            <a:r>
              <a:rPr lang="en-US" sz="1100" dirty="0">
                <a:solidFill>
                  <a:schemeClr val="dk1"/>
                </a:solidFill>
                <a:latin typeface="Gill Sans"/>
                <a:ea typeface="Gill Sans"/>
                <a:cs typeface="Gill Sans"/>
                <a:sym typeface="Gill Sans"/>
              </a:rPr>
              <a:t>Images: </a:t>
            </a:r>
            <a:r>
              <a:rPr lang="en-US" sz="1100" dirty="0" err="1">
                <a:solidFill>
                  <a:schemeClr val="dk1"/>
                </a:solidFill>
                <a:latin typeface="Gill Sans"/>
                <a:ea typeface="Gill Sans"/>
                <a:cs typeface="Gill Sans"/>
                <a:sym typeface="Gill Sans"/>
              </a:rPr>
              <a:t>Flaticon</a:t>
            </a:r>
            <a:r>
              <a:rPr lang="en-US" sz="1100" dirty="0">
                <a:solidFill>
                  <a:schemeClr val="dk1"/>
                </a:solidFill>
                <a:latin typeface="Gill Sans"/>
                <a:ea typeface="Gill Sans"/>
                <a:cs typeface="Gill Sans"/>
                <a:sym typeface="Gill Sans"/>
              </a:rPr>
              <a:t>: </a:t>
            </a:r>
            <a:r>
              <a:rPr lang="en-US" sz="1100" dirty="0" err="1">
                <a:solidFill>
                  <a:schemeClr val="dk1"/>
                </a:solidFill>
                <a:latin typeface="Gill Sans"/>
                <a:ea typeface="Gill Sans"/>
                <a:cs typeface="Gill Sans"/>
                <a:sym typeface="Gill Sans"/>
              </a:rPr>
              <a:t>FreePik</a:t>
            </a:r>
            <a:endParaRPr lang="en-US" sz="1100" dirty="0">
              <a:solidFill>
                <a:schemeClr val="dk1"/>
              </a:solidFill>
              <a:latin typeface="Avenir"/>
              <a:ea typeface="Avenir"/>
              <a:cs typeface="Avenir"/>
              <a:sym typeface="Avenir"/>
            </a:endParaRPr>
          </a:p>
        </p:txBody>
      </p:sp>
      <p:pic>
        <p:nvPicPr>
          <p:cNvPr id="4" name="Picture 3">
            <a:extLst>
              <a:ext uri="{FF2B5EF4-FFF2-40B4-BE49-F238E27FC236}">
                <a16:creationId xmlns:a16="http://schemas.microsoft.com/office/drawing/2014/main" id="{12BAD36E-C6ED-0743-F408-C491967A2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8012" y="1855372"/>
            <a:ext cx="457200" cy="457200"/>
          </a:xfrm>
          <a:prstGeom prst="rect">
            <a:avLst/>
          </a:prstGeom>
        </p:spPr>
      </p:pic>
    </p:spTree>
    <p:extLst>
      <p:ext uri="{BB962C8B-B14F-4D97-AF65-F5344CB8AC3E}">
        <p14:creationId xmlns:p14="http://schemas.microsoft.com/office/powerpoint/2010/main" val="3811585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b7ecd30fbb_2_333"/>
          <p:cNvSpPr txBox="1">
            <a:spLocks noGrp="1"/>
          </p:cNvSpPr>
          <p:nvPr>
            <p:ph type="title"/>
          </p:nvPr>
        </p:nvSpPr>
        <p:spPr>
          <a:prstGeom prst="rect">
            <a:avLst/>
          </a:prstGeom>
          <a:solidFill>
            <a:srgbClr val="FFFFFF"/>
          </a:solidFill>
          <a:ln w="9525" cap="flat" cmpd="sng">
            <a:solidFill>
              <a:srgbClr val="266F8B"/>
            </a:solidFill>
            <a:prstDash val="solid"/>
            <a:round/>
            <a:headEnd type="none" w="sm" len="sm"/>
            <a:tailEnd type="none" w="sm" len="sm"/>
          </a:ln>
        </p:spPr>
        <p:txBody>
          <a:bodyPr spcFirstLastPara="1" vert="horz" wrap="square" lIns="137156" tIns="137156" rIns="137156" bIns="137156" rtlCol="0" anchor="ctr" anchorCtr="0">
            <a:normAutofit fontScale="90000"/>
          </a:bodyPr>
          <a:lstStyle/>
          <a:p>
            <a:pPr algn="ctr">
              <a:buClr>
                <a:srgbClr val="262626"/>
              </a:buClr>
              <a:buSzPct val="100000"/>
            </a:pPr>
            <a:r>
              <a:rPr lang="en-US" dirty="0">
                <a:solidFill>
                  <a:schemeClr val="tx2"/>
                </a:solidFill>
              </a:rPr>
              <a:t>HIV PREVENTION</a:t>
            </a:r>
            <a:endParaRPr dirty="0">
              <a:solidFill>
                <a:schemeClr val="tx2"/>
              </a:solidFill>
            </a:endParaRPr>
          </a:p>
        </p:txBody>
      </p:sp>
      <p:sp>
        <p:nvSpPr>
          <p:cNvPr id="3" name="Content Placeholder 2">
            <a:extLst>
              <a:ext uri="{FF2B5EF4-FFF2-40B4-BE49-F238E27FC236}">
                <a16:creationId xmlns:a16="http://schemas.microsoft.com/office/drawing/2014/main" id="{FFD9D5EA-D07E-42AF-2188-60D7037EB550}"/>
              </a:ext>
            </a:extLst>
          </p:cNvPr>
          <p:cNvSpPr>
            <a:spLocks noGrp="1"/>
          </p:cNvSpPr>
          <p:nvPr>
            <p:ph idx="1"/>
          </p:nvPr>
        </p:nvSpPr>
        <p:spPr/>
        <p:txBody>
          <a:bodyPr/>
          <a:lstStyle/>
          <a:p>
            <a:endParaRPr lang="en-US"/>
          </a:p>
        </p:txBody>
      </p:sp>
      <p:sp>
        <p:nvSpPr>
          <p:cNvPr id="543" name="Google Shape;543;g2b7ecd30fbb_2_333"/>
          <p:cNvSpPr txBox="1">
            <a:spLocks noGrp="1"/>
          </p:cNvSpPr>
          <p:nvPr>
            <p:ph type="sldNum" idx="4294967295"/>
          </p:nvPr>
        </p:nvSpPr>
        <p:spPr>
          <a:xfrm>
            <a:off x="8845550" y="4686300"/>
            <a:ext cx="298450" cy="274638"/>
          </a:xfrm>
          <a:prstGeom prst="rect">
            <a:avLst/>
          </a:prstGeom>
          <a:noFill/>
          <a:ln>
            <a:noFill/>
          </a:ln>
        </p:spPr>
        <p:txBody>
          <a:bodyPr spcFirstLastPara="1" vert="horz" wrap="square" lIns="0" tIns="0" rIns="0" bIns="0" rtlCol="0" anchor="ctr" anchorCtr="1">
            <a:noAutofit/>
          </a:bodyPr>
          <a:lstStyle/>
          <a:p>
            <a:pPr algn="r">
              <a:buClr>
                <a:srgbClr val="FFFFFF"/>
              </a:buClr>
              <a:buSzPts val="1800"/>
            </a:pPr>
            <a:fld id="{00000000-1234-1234-1234-123412341234}" type="slidenum">
              <a:rPr lang="en-US" sz="1350">
                <a:solidFill>
                  <a:srgbClr val="FFFFFF"/>
                </a:solidFill>
                <a:latin typeface="Gill Sans"/>
                <a:ea typeface="Gill Sans"/>
                <a:cs typeface="Gill Sans"/>
                <a:sym typeface="Gill Sans"/>
              </a:rPr>
              <a:pPr algn="r">
                <a:buClr>
                  <a:srgbClr val="FFFFFF"/>
                </a:buClr>
                <a:buSzPts val="1800"/>
              </a:pPr>
              <a:t>32</a:t>
            </a:fld>
            <a:endParaRPr sz="1350">
              <a:solidFill>
                <a:srgbClr val="FFFFFF"/>
              </a:solidFill>
              <a:latin typeface="Gill Sans"/>
              <a:ea typeface="Gill Sans"/>
              <a:cs typeface="Gill Sans"/>
              <a:sym typeface="Gill Sans"/>
            </a:endParaRPr>
          </a:p>
        </p:txBody>
      </p:sp>
      <p:pic>
        <p:nvPicPr>
          <p:cNvPr id="545" name="Google Shape;545;g2b7ecd30fbb_2_333"/>
          <p:cNvPicPr preferRelativeResize="0"/>
          <p:nvPr/>
        </p:nvPicPr>
        <p:blipFill rotWithShape="1">
          <a:blip r:embed="rId3">
            <a:alphaModFix/>
          </a:blip>
          <a:srcRect/>
          <a:stretch/>
        </p:blipFill>
        <p:spPr>
          <a:xfrm>
            <a:off x="1837711" y="1513713"/>
            <a:ext cx="1070856" cy="586760"/>
          </a:xfrm>
          <a:prstGeom prst="rect">
            <a:avLst/>
          </a:prstGeom>
          <a:noFill/>
          <a:ln>
            <a:noFill/>
          </a:ln>
        </p:spPr>
      </p:pic>
      <p:pic>
        <p:nvPicPr>
          <p:cNvPr id="546" name="Google Shape;546;g2b7ecd30fbb_2_333"/>
          <p:cNvPicPr preferRelativeResize="0"/>
          <p:nvPr/>
        </p:nvPicPr>
        <p:blipFill rotWithShape="1">
          <a:blip r:embed="rId4">
            <a:alphaModFix/>
          </a:blip>
          <a:srcRect/>
          <a:stretch/>
        </p:blipFill>
        <p:spPr>
          <a:xfrm>
            <a:off x="1915510" y="2916621"/>
            <a:ext cx="954473" cy="448738"/>
          </a:xfrm>
          <a:prstGeom prst="rect">
            <a:avLst/>
          </a:prstGeom>
          <a:noFill/>
          <a:ln>
            <a:noFill/>
          </a:ln>
        </p:spPr>
      </p:pic>
      <p:pic>
        <p:nvPicPr>
          <p:cNvPr id="547" name="Google Shape;547;g2b7ecd30fbb_2_333"/>
          <p:cNvPicPr preferRelativeResize="0"/>
          <p:nvPr/>
        </p:nvPicPr>
        <p:blipFill rotWithShape="1">
          <a:blip r:embed="rId5">
            <a:alphaModFix/>
          </a:blip>
          <a:srcRect/>
          <a:stretch/>
        </p:blipFill>
        <p:spPr>
          <a:xfrm>
            <a:off x="2292532" y="3819170"/>
            <a:ext cx="449459" cy="449459"/>
          </a:xfrm>
          <a:prstGeom prst="rect">
            <a:avLst/>
          </a:prstGeom>
          <a:noFill/>
          <a:ln>
            <a:noFill/>
          </a:ln>
        </p:spPr>
      </p:pic>
      <p:sp>
        <p:nvSpPr>
          <p:cNvPr id="549" name="Google Shape;549;g2b7ecd30fbb_2_333"/>
          <p:cNvSpPr txBox="1"/>
          <p:nvPr/>
        </p:nvSpPr>
        <p:spPr>
          <a:xfrm>
            <a:off x="285946" y="1205529"/>
            <a:ext cx="8658101" cy="3270096"/>
          </a:xfrm>
          <a:prstGeom prst="rect">
            <a:avLst/>
          </a:prstGeom>
          <a:solidFill>
            <a:srgbClr val="F2F2F2"/>
          </a:solidFill>
          <a:ln>
            <a:noFill/>
          </a:ln>
        </p:spPr>
        <p:txBody>
          <a:bodyPr spcFirstLastPara="1" wrap="square" lIns="68569" tIns="34275" rIns="68569" bIns="34275" anchor="t" anchorCtr="0">
            <a:spAutoFit/>
          </a:bodyPr>
          <a:lstStyle/>
          <a:p>
            <a:pPr marL="342900" indent="-342900">
              <a:spcBef>
                <a:spcPts val="1200"/>
              </a:spcBef>
              <a:buClr>
                <a:srgbClr val="000000"/>
              </a:buClr>
              <a:buSzPts val="2800"/>
              <a:buFont typeface="Arial"/>
              <a:buChar char="•"/>
            </a:pPr>
            <a:r>
              <a:rPr lang="en-US" sz="2100" dirty="0">
                <a:solidFill>
                  <a:srgbClr val="000000"/>
                </a:solidFill>
                <a:ea typeface="Gill Sans"/>
                <a:cs typeface="Gill Sans"/>
                <a:sym typeface="Gill Sans"/>
              </a:rPr>
              <a:t>Educate on strategies to ask partners about their HIV serostatus </a:t>
            </a:r>
            <a:endParaRPr sz="2100" dirty="0">
              <a:solidFill>
                <a:srgbClr val="000000"/>
              </a:solidFill>
              <a:ea typeface="Gill Sans"/>
              <a:cs typeface="Gill Sans"/>
              <a:sym typeface="Gill Sans"/>
            </a:endParaRPr>
          </a:p>
          <a:p>
            <a:pPr marL="342900" indent="-342900">
              <a:spcBef>
                <a:spcPts val="1200"/>
              </a:spcBef>
              <a:buClr>
                <a:srgbClr val="000000"/>
              </a:buClr>
              <a:buSzPts val="2800"/>
              <a:buFont typeface="Arial"/>
              <a:buChar char="•"/>
            </a:pPr>
            <a:r>
              <a:rPr lang="en-US" sz="2100" dirty="0">
                <a:solidFill>
                  <a:srgbClr val="000000"/>
                </a:solidFill>
                <a:ea typeface="Gill Sans"/>
                <a:cs typeface="Gill Sans"/>
                <a:sym typeface="Gill Sans"/>
              </a:rPr>
              <a:t>Educate on strategies to negotiate safer sex prior to in-person encounters to ensure there are agreed upon terms to a specific encounter to manage expectations</a:t>
            </a:r>
            <a:endParaRPr sz="2100" dirty="0">
              <a:solidFill>
                <a:srgbClr val="000000"/>
              </a:solidFill>
              <a:ea typeface="Gill Sans"/>
              <a:cs typeface="Gill Sans"/>
              <a:sym typeface="Gill Sans"/>
            </a:endParaRPr>
          </a:p>
          <a:p>
            <a:pPr marL="342900" indent="-342900">
              <a:spcBef>
                <a:spcPts val="1200"/>
              </a:spcBef>
              <a:buClr>
                <a:srgbClr val="000000"/>
              </a:buClr>
              <a:buSzPts val="2800"/>
              <a:buFont typeface="Arial"/>
              <a:buChar char="•"/>
            </a:pPr>
            <a:r>
              <a:rPr lang="en-US" sz="2100" dirty="0">
                <a:solidFill>
                  <a:srgbClr val="000000"/>
                </a:solidFill>
                <a:ea typeface="Gill Sans"/>
                <a:cs typeface="Gill Sans"/>
                <a:sym typeface="Gill Sans"/>
              </a:rPr>
              <a:t>Depending on where you live, it may also be important to discuss HIV criminalization and strategies for disclosure or ways to stay safe if they are ever accused of transmission</a:t>
            </a:r>
            <a:endParaRPr sz="2100" dirty="0">
              <a:solidFill>
                <a:srgbClr val="000000"/>
              </a:solidFill>
              <a:ea typeface="Gill Sans"/>
              <a:cs typeface="Gill Sans"/>
              <a:sym typeface="Gill Sans"/>
            </a:endParaRPr>
          </a:p>
          <a:p>
            <a:pPr marL="342900" indent="-342900">
              <a:spcBef>
                <a:spcPts val="1200"/>
              </a:spcBef>
              <a:buClr>
                <a:srgbClr val="000000"/>
              </a:buClr>
              <a:buSzPts val="2800"/>
              <a:buFont typeface="Arial"/>
              <a:buChar char="•"/>
            </a:pPr>
            <a:r>
              <a:rPr lang="en-US" sz="2100" dirty="0">
                <a:solidFill>
                  <a:srgbClr val="000000"/>
                </a:solidFill>
                <a:ea typeface="Gill Sans"/>
                <a:cs typeface="Gill Sans"/>
                <a:sym typeface="Gill Sans"/>
              </a:rPr>
              <a:t>It may be important to role play how to ask these questions</a:t>
            </a:r>
            <a:endParaRPr sz="1050" dirty="0">
              <a:solidFill>
                <a:srgbClr val="000000"/>
              </a:solidFill>
              <a:ea typeface="Arial"/>
              <a:cs typeface="Arial"/>
              <a:sym typeface="Arial"/>
            </a:endParaRPr>
          </a:p>
        </p:txBody>
      </p:sp>
      <p:sp>
        <p:nvSpPr>
          <p:cNvPr id="2" name="TextBox 1">
            <a:extLst>
              <a:ext uri="{FF2B5EF4-FFF2-40B4-BE49-F238E27FC236}">
                <a16:creationId xmlns:a16="http://schemas.microsoft.com/office/drawing/2014/main" id="{B0E10B1C-2F81-15F0-6E05-5CF9ECD6DDCF}"/>
              </a:ext>
            </a:extLst>
          </p:cNvPr>
          <p:cNvSpPr txBox="1"/>
          <p:nvPr/>
        </p:nvSpPr>
        <p:spPr>
          <a:xfrm>
            <a:off x="1332934" y="4722440"/>
            <a:ext cx="6511655" cy="307777"/>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CDC, 2020</a:t>
            </a:r>
            <a:endParaRPr lang="en-US" sz="14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215239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anim calcmode="lin" valueType="num">
                                      <p:cBhvr additive="base">
                                        <p:cTn id="7" dur="500"/>
                                        <p:tgtEl>
                                          <p:spTgt spid="5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b7ecd30fbb_2_344"/>
          <p:cNvSpPr txBox="1">
            <a:spLocks noGrp="1"/>
          </p:cNvSpPr>
          <p:nvPr>
            <p:ph type="title"/>
          </p:nvPr>
        </p:nvSpPr>
        <p:spPr>
          <a:xfrm>
            <a:off x="457208" y="317255"/>
            <a:ext cx="8229601" cy="891540"/>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vert="horz" wrap="square" lIns="137156" tIns="137156" rIns="137156" bIns="137156" rtlCol="0" anchor="ctr" anchorCtr="0">
            <a:normAutofit fontScale="90000"/>
          </a:bodyPr>
          <a:lstStyle/>
          <a:p>
            <a:pPr algn="ctr">
              <a:buClr>
                <a:srgbClr val="262626"/>
              </a:buClr>
              <a:buSzPct val="68376"/>
            </a:pPr>
            <a:r>
              <a:rPr lang="en-US" dirty="0">
                <a:solidFill>
                  <a:schemeClr val="tx2"/>
                </a:solidFill>
              </a:rPr>
              <a:t>TREATMENT AS PREVENTION (</a:t>
            </a:r>
            <a:r>
              <a:rPr lang="en-US" dirty="0" err="1">
                <a:solidFill>
                  <a:schemeClr val="tx2"/>
                </a:solidFill>
              </a:rPr>
              <a:t>TasP</a:t>
            </a:r>
            <a:r>
              <a:rPr lang="en-US" dirty="0">
                <a:solidFill>
                  <a:schemeClr val="tx2"/>
                </a:solidFill>
              </a:rPr>
              <a:t>)</a:t>
            </a:r>
            <a:endParaRPr dirty="0">
              <a:solidFill>
                <a:schemeClr val="tx2"/>
              </a:solidFill>
            </a:endParaRPr>
          </a:p>
        </p:txBody>
      </p:sp>
      <p:sp>
        <p:nvSpPr>
          <p:cNvPr id="556" name="Google Shape;556;g2b7ecd30fbb_2_344"/>
          <p:cNvSpPr/>
          <p:nvPr/>
        </p:nvSpPr>
        <p:spPr>
          <a:xfrm>
            <a:off x="4032403" y="1738931"/>
            <a:ext cx="4768698" cy="3116207"/>
          </a:xfrm>
          <a:prstGeom prst="rect">
            <a:avLst/>
          </a:prstGeom>
          <a:noFill/>
          <a:ln>
            <a:noFill/>
          </a:ln>
        </p:spPr>
        <p:txBody>
          <a:bodyPr spcFirstLastPara="1" wrap="square" lIns="68569" tIns="34275" rIns="68569" bIns="34275" anchor="t" anchorCtr="0">
            <a:noAutofit/>
          </a:bodyPr>
          <a:lstStyle/>
          <a:p>
            <a:pPr>
              <a:buClr>
                <a:schemeClr val="dk1"/>
              </a:buClr>
              <a:buSzPts val="3600"/>
            </a:pPr>
            <a:r>
              <a:rPr lang="en-US" sz="2700" dirty="0">
                <a:solidFill>
                  <a:schemeClr val="bg1"/>
                </a:solidFill>
                <a:latin typeface="Gill Sans"/>
                <a:ea typeface="Gill Sans"/>
                <a:cs typeface="Gill Sans"/>
                <a:sym typeface="Gill Sans"/>
              </a:rPr>
              <a:t>“It is certain that </a:t>
            </a:r>
            <a:r>
              <a:rPr lang="en-US" sz="2700" dirty="0" err="1">
                <a:solidFill>
                  <a:schemeClr val="bg1"/>
                </a:solidFill>
                <a:latin typeface="Gill Sans"/>
                <a:ea typeface="Gill Sans"/>
                <a:cs typeface="Gill Sans"/>
                <a:sym typeface="Gill Sans"/>
              </a:rPr>
              <a:t>TasP</a:t>
            </a:r>
            <a:r>
              <a:rPr lang="en-US" sz="2700" dirty="0">
                <a:solidFill>
                  <a:schemeClr val="bg1"/>
                </a:solidFill>
                <a:latin typeface="Gill Sans"/>
                <a:ea typeface="Gill Sans"/>
                <a:cs typeface="Gill Sans"/>
                <a:sym typeface="Gill Sans"/>
              </a:rPr>
              <a:t> needs to be considered as a key element of combination HIV prevention and as a major part of the solution to ending the HIV epidemic.”</a:t>
            </a:r>
            <a:endParaRPr sz="1350" dirty="0">
              <a:solidFill>
                <a:schemeClr val="bg1"/>
              </a:solidFill>
              <a:latin typeface="Avenir"/>
              <a:ea typeface="Avenir"/>
              <a:cs typeface="Avenir"/>
              <a:sym typeface="Avenir"/>
            </a:endParaRPr>
          </a:p>
          <a:p>
            <a:pPr>
              <a:buClr>
                <a:schemeClr val="dk1"/>
              </a:buClr>
              <a:buSzPts val="2400"/>
            </a:pPr>
            <a:r>
              <a:rPr lang="en-US" dirty="0">
                <a:solidFill>
                  <a:schemeClr val="dk1"/>
                </a:solidFill>
                <a:latin typeface="Gill Sans"/>
                <a:ea typeface="Gill Sans"/>
                <a:cs typeface="Gill Sans"/>
                <a:sym typeface="Gill Sans"/>
              </a:rPr>
              <a:t>			</a:t>
            </a:r>
          </a:p>
          <a:p>
            <a:pPr>
              <a:buClr>
                <a:schemeClr val="dk1"/>
              </a:buClr>
              <a:buSzPts val="2400"/>
            </a:pPr>
            <a:endParaRPr sz="1350" dirty="0">
              <a:solidFill>
                <a:schemeClr val="dk1"/>
              </a:solidFill>
              <a:latin typeface="Avenir"/>
              <a:ea typeface="Avenir"/>
              <a:cs typeface="Avenir"/>
              <a:sym typeface="Avenir"/>
            </a:endParaRPr>
          </a:p>
        </p:txBody>
      </p:sp>
      <p:pic>
        <p:nvPicPr>
          <p:cNvPr id="557" name="Google Shape;557;g2b7ecd30fbb_2_344" descr="http://2.bp.blogspot.com/-8gNpru-s9eI/UyrmbfBqESI/AAAAAAAAB14/UUce-ZpShVk/s1600/treatment-as-prevention-Graphic-e1342995129198.jpg"/>
          <p:cNvPicPr preferRelativeResize="0"/>
          <p:nvPr/>
        </p:nvPicPr>
        <p:blipFill rotWithShape="1">
          <a:blip r:embed="rId3">
            <a:alphaModFix/>
          </a:blip>
          <a:srcRect/>
          <a:stretch/>
        </p:blipFill>
        <p:spPr>
          <a:xfrm>
            <a:off x="457191" y="1208795"/>
            <a:ext cx="3473889" cy="3473889"/>
          </a:xfrm>
          <a:prstGeom prst="rect">
            <a:avLst/>
          </a:prstGeom>
          <a:noFill/>
          <a:ln>
            <a:noFill/>
          </a:ln>
        </p:spPr>
      </p:pic>
      <p:sp>
        <p:nvSpPr>
          <p:cNvPr id="4" name="TextBox 3">
            <a:extLst>
              <a:ext uri="{FF2B5EF4-FFF2-40B4-BE49-F238E27FC236}">
                <a16:creationId xmlns:a16="http://schemas.microsoft.com/office/drawing/2014/main" id="{EAC2379F-7952-DA97-577F-75549D69B315}"/>
              </a:ext>
            </a:extLst>
          </p:cNvPr>
          <p:cNvSpPr txBox="1"/>
          <p:nvPr/>
        </p:nvSpPr>
        <p:spPr>
          <a:xfrm>
            <a:off x="1332934" y="4754880"/>
            <a:ext cx="6588658" cy="307777"/>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WHO 2012</a:t>
            </a:r>
            <a:endParaRPr lang="en-US" sz="14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1981632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b7ecd30fbb_2_351"/>
          <p:cNvSpPr txBox="1">
            <a:spLocks noGrp="1"/>
          </p:cNvSpPr>
          <p:nvPr>
            <p:ph type="title"/>
          </p:nvPr>
        </p:nvSpPr>
        <p:spPr>
          <a:xfrm>
            <a:off x="417786" y="345679"/>
            <a:ext cx="8237264" cy="994172"/>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ctr" anchorCtr="0">
            <a:normAutofit/>
          </a:bodyPr>
          <a:lstStyle/>
          <a:p>
            <a:pPr algn="ctr">
              <a:buSzPts val="5200"/>
            </a:pPr>
            <a:r>
              <a:rPr lang="en-US" b="1" dirty="0">
                <a:solidFill>
                  <a:schemeClr val="bg1"/>
                </a:solidFill>
                <a:effectLst>
                  <a:outerShdw blurRad="38100" dist="38100" dir="2700000" algn="tl">
                    <a:srgbClr val="000000">
                      <a:alpha val="43137"/>
                    </a:srgbClr>
                  </a:outerShdw>
                </a:effectLst>
              </a:rPr>
              <a:t>Making it Work and Why it Matters</a:t>
            </a:r>
            <a:endParaRPr b="1" dirty="0">
              <a:solidFill>
                <a:schemeClr val="bg1"/>
              </a:solidFill>
              <a:effectLst>
                <a:outerShdw blurRad="38100" dist="38100" dir="2700000" algn="tl">
                  <a:srgbClr val="000000">
                    <a:alpha val="43137"/>
                  </a:srgbClr>
                </a:outerShdw>
              </a:effectLst>
            </a:endParaRPr>
          </a:p>
        </p:txBody>
      </p:sp>
      <p:sp>
        <p:nvSpPr>
          <p:cNvPr id="563" name="Google Shape;563;g2b7ecd30fbb_2_351"/>
          <p:cNvSpPr txBox="1">
            <a:spLocks noGrp="1"/>
          </p:cNvSpPr>
          <p:nvPr>
            <p:ph type="body" idx="1"/>
          </p:nvPr>
        </p:nvSpPr>
        <p:spPr>
          <a:xfrm>
            <a:off x="628650" y="1339851"/>
            <a:ext cx="7886700" cy="3292872"/>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t" anchorCtr="0">
            <a:normAutofit fontScale="85000" lnSpcReduction="10000"/>
          </a:bodyPr>
          <a:lstStyle/>
          <a:p>
            <a:pPr marL="230188" indent="-230188">
              <a:spcBef>
                <a:spcPts val="0"/>
              </a:spcBef>
              <a:buClr>
                <a:schemeClr val="bg1"/>
              </a:buClr>
              <a:buSzPct val="100000"/>
              <a:buFont typeface="Wingdings" panose="05000000000000000000" pitchFamily="2" charset="2"/>
              <a:buChar char="§"/>
            </a:pPr>
            <a:r>
              <a:rPr lang="en-US" dirty="0">
                <a:solidFill>
                  <a:schemeClr val="bg1"/>
                </a:solidFill>
                <a:effectLst>
                  <a:outerShdw blurRad="38100" dist="38100" dir="2700000" algn="tl">
                    <a:srgbClr val="000000">
                      <a:alpha val="43137"/>
                    </a:srgbClr>
                  </a:outerShdw>
                </a:effectLst>
              </a:rPr>
              <a:t>An accurate and respectful sexual health history will promote a therapeutic relationship between the provider and the patient </a:t>
            </a:r>
            <a:endParaRPr dirty="0">
              <a:solidFill>
                <a:schemeClr val="bg1"/>
              </a:solidFill>
              <a:effectLst>
                <a:outerShdw blurRad="38100" dist="38100" dir="2700000" algn="tl">
                  <a:srgbClr val="000000">
                    <a:alpha val="43137"/>
                  </a:srgbClr>
                </a:outerShdw>
              </a:effectLst>
            </a:endParaRPr>
          </a:p>
          <a:p>
            <a:pPr marL="230188" indent="-230188">
              <a:spcBef>
                <a:spcPts val="1200"/>
              </a:spcBef>
              <a:buClr>
                <a:schemeClr val="bg1"/>
              </a:buClr>
              <a:buSzPct val="100000"/>
              <a:buFont typeface="Wingdings" panose="05000000000000000000" pitchFamily="2" charset="2"/>
              <a:buChar char="§"/>
            </a:pPr>
            <a:r>
              <a:rPr lang="en-US" dirty="0">
                <a:solidFill>
                  <a:schemeClr val="bg1"/>
                </a:solidFill>
                <a:effectLst>
                  <a:outerShdw blurRad="38100" dist="38100" dir="2700000" algn="tl">
                    <a:srgbClr val="000000">
                      <a:alpha val="43137"/>
                    </a:srgbClr>
                  </a:outerShdw>
                </a:effectLst>
              </a:rPr>
              <a:t>Provider-initiated sexual health history will help people more readily disclose important health information that they may be uncomfortable talking about</a:t>
            </a:r>
            <a:endParaRPr dirty="0">
              <a:solidFill>
                <a:schemeClr val="bg1"/>
              </a:solidFill>
              <a:effectLst>
                <a:outerShdw blurRad="38100" dist="38100" dir="2700000" algn="tl">
                  <a:srgbClr val="000000">
                    <a:alpha val="43137"/>
                  </a:srgbClr>
                </a:outerShdw>
              </a:effectLst>
            </a:endParaRPr>
          </a:p>
          <a:p>
            <a:pPr marL="230188" indent="-230188">
              <a:spcBef>
                <a:spcPts val="1200"/>
              </a:spcBef>
              <a:buClr>
                <a:schemeClr val="bg1"/>
              </a:buClr>
              <a:buSzPct val="100000"/>
              <a:buFont typeface="Wingdings" panose="05000000000000000000" pitchFamily="2" charset="2"/>
              <a:buChar char="§"/>
            </a:pPr>
            <a:r>
              <a:rPr lang="en-US" dirty="0">
                <a:solidFill>
                  <a:schemeClr val="bg1"/>
                </a:solidFill>
                <a:effectLst>
                  <a:outerShdw blurRad="38100" dist="38100" dir="2700000" algn="tl">
                    <a:srgbClr val="000000">
                      <a:alpha val="43137"/>
                    </a:srgbClr>
                  </a:outerShdw>
                </a:effectLst>
              </a:rPr>
              <a:t>Sexual health is an important part of primary care</a:t>
            </a:r>
          </a:p>
          <a:p>
            <a:pPr marL="573088" lvl="1" indent="-230188">
              <a:spcBef>
                <a:spcPts val="0"/>
              </a:spcBef>
              <a:buClr>
                <a:schemeClr val="bg1"/>
              </a:buClr>
              <a:buSzPct val="100000"/>
              <a:buFont typeface="Wingdings" panose="05000000000000000000" pitchFamily="2" charset="2"/>
              <a:buChar char="§"/>
            </a:pPr>
            <a:r>
              <a:rPr lang="en-US" dirty="0">
                <a:solidFill>
                  <a:schemeClr val="bg1"/>
                </a:solidFill>
                <a:effectLst>
                  <a:outerShdw blurRad="38100" dist="38100" dir="2700000" algn="tl">
                    <a:srgbClr val="000000">
                      <a:alpha val="43137"/>
                    </a:srgbClr>
                  </a:outerShdw>
                </a:effectLst>
              </a:rPr>
              <a:t>providers should be able to address the needs of people of all genders and sexualities to provide comprehensive care in a respectful/non-judgmental manner</a:t>
            </a:r>
            <a:endParaRPr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3363CFB3-C2F8-F7A0-275D-C5802F6AF76D}"/>
              </a:ext>
            </a:extLst>
          </p:cNvPr>
          <p:cNvSpPr txBox="1"/>
          <p:nvPr/>
        </p:nvSpPr>
        <p:spPr>
          <a:xfrm>
            <a:off x="707292" y="4797821"/>
            <a:ext cx="7204094" cy="307777"/>
          </a:xfrm>
          <a:prstGeom prst="rect">
            <a:avLst/>
          </a:prstGeom>
          <a:noFill/>
        </p:spPr>
        <p:txBody>
          <a:bodyPr wrap="square" rtlCol="0">
            <a:spAutoFit/>
          </a:bodyPr>
          <a:lstStyle/>
          <a:p>
            <a:pPr algn="ctr">
              <a:buClr>
                <a:schemeClr val="dk1"/>
              </a:buClr>
              <a:buSzPts val="1800"/>
            </a:pPr>
            <a:r>
              <a:rPr lang="en-US" sz="1400" dirty="0">
                <a:solidFill>
                  <a:schemeClr val="dk1"/>
                </a:solidFill>
                <a:latin typeface="Gill Sans"/>
                <a:ea typeface="Gill Sans"/>
                <a:cs typeface="Gill Sans"/>
                <a:sym typeface="Gill Sans"/>
              </a:rPr>
              <a:t>Mitchell, 2016. CDC, 2022</a:t>
            </a:r>
            <a:endParaRPr lang="en-US" sz="14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443158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50" y="1933178"/>
            <a:ext cx="7886700" cy="994172"/>
          </a:xfrm>
          <a:effectLst>
            <a:outerShdw blurRad="63500" sx="102000" sy="102000" algn="ctr" rotWithShape="0">
              <a:prstClr val="black">
                <a:alpha val="40000"/>
              </a:prstClr>
            </a:outerShdw>
          </a:effectLst>
        </p:spPr>
        <p:txBody>
          <a:bodyPr/>
          <a:lstStyle/>
          <a:p>
            <a:r>
              <a:rPr lang="en-US" b="1" dirty="0">
                <a:solidFill>
                  <a:schemeClr val="bg1"/>
                </a:solidFill>
              </a:rPr>
              <a:t>Practice Makes Perfect….</a:t>
            </a:r>
          </a:p>
        </p:txBody>
      </p:sp>
      <p:sp>
        <p:nvSpPr>
          <p:cNvPr id="4" name="Slide Number Placeholder 3"/>
          <p:cNvSpPr>
            <a:spLocks noGrp="1"/>
          </p:cNvSpPr>
          <p:nvPr>
            <p:ph type="sldNum" idx="12"/>
          </p:nvPr>
        </p:nvSpPr>
        <p:spPr/>
        <p:txBody>
          <a:bodyPr/>
          <a:lstStyle/>
          <a:p>
            <a:fld id="{00000000-1234-1234-1234-123412341234}" type="slidenum">
              <a:rPr lang="en-US" smtClean="0"/>
              <a:pPr/>
              <a:t>35</a:t>
            </a:fld>
            <a:endParaRPr lang="en-US"/>
          </a:p>
        </p:txBody>
      </p:sp>
    </p:spTree>
    <p:extLst>
      <p:ext uri="{BB962C8B-B14F-4D97-AF65-F5344CB8AC3E}">
        <p14:creationId xmlns:p14="http://schemas.microsoft.com/office/powerpoint/2010/main" val="1101261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030B6-5B31-30B1-BB4E-5EB9D5EDEF7C}"/>
              </a:ext>
            </a:extLst>
          </p:cNvPr>
          <p:cNvSpPr>
            <a:spLocks noGrp="1"/>
          </p:cNvSpPr>
          <p:nvPr>
            <p:ph type="title"/>
          </p:nvPr>
        </p:nvSpPr>
        <p:spPr>
          <a:effectLst>
            <a:outerShdw blurRad="63500" sx="102000" sy="102000" algn="ctr" rotWithShape="0">
              <a:prstClr val="black">
                <a:alpha val="40000"/>
              </a:prstClr>
            </a:outerShdw>
          </a:effectLst>
        </p:spPr>
        <p:txBody>
          <a:bodyPr/>
          <a:lstStyle/>
          <a:p>
            <a:pPr algn="ctr"/>
            <a:r>
              <a:rPr lang="en-US" b="1" dirty="0">
                <a:effectLst>
                  <a:outerShdw blurRad="50800" dist="38100" dir="18900000" algn="bl" rotWithShape="0">
                    <a:prstClr val="black">
                      <a:alpha val="40000"/>
                    </a:prstClr>
                  </a:outerShdw>
                </a:effectLst>
              </a:rPr>
              <a:t>References</a:t>
            </a:r>
          </a:p>
        </p:txBody>
      </p:sp>
      <p:sp>
        <p:nvSpPr>
          <p:cNvPr id="3" name="Content Placeholder 2">
            <a:extLst>
              <a:ext uri="{FF2B5EF4-FFF2-40B4-BE49-F238E27FC236}">
                <a16:creationId xmlns:a16="http://schemas.microsoft.com/office/drawing/2014/main" id="{59DC2E88-C403-F02B-1630-D2E49A77D433}"/>
              </a:ext>
            </a:extLst>
          </p:cNvPr>
          <p:cNvSpPr>
            <a:spLocks noGrp="1"/>
          </p:cNvSpPr>
          <p:nvPr>
            <p:ph idx="1"/>
          </p:nvPr>
        </p:nvSpPr>
        <p:spPr>
          <a:xfrm>
            <a:off x="457213" y="1063230"/>
            <a:ext cx="8315569" cy="3595480"/>
          </a:xfrm>
        </p:spPr>
        <p:txBody>
          <a:bodyPr>
            <a:normAutofit fontScale="92500"/>
          </a:bodyPr>
          <a:lstStyle/>
          <a:p>
            <a:pPr marL="117475" lvl="0" indent="-117475">
              <a:lnSpc>
                <a:spcPct val="110000"/>
              </a:lnSpc>
              <a:spcBef>
                <a:spcPts val="0"/>
              </a:spcBef>
              <a:buSzPct val="80000"/>
              <a:buFont typeface="Noto Sans Symbols"/>
              <a:buChar char="▪"/>
            </a:pPr>
            <a:r>
              <a:rPr lang="en-US" sz="1100" dirty="0"/>
              <a:t>Centers for Disease Control (CDC). (2022). </a:t>
            </a:r>
            <a:r>
              <a:rPr lang="en-US" sz="1100" i="1" dirty="0"/>
              <a:t>A Guide to Taking a Sexual History</a:t>
            </a:r>
            <a:r>
              <a:rPr lang="en-US" sz="1100" dirty="0"/>
              <a:t>. (2022, January 14). </a:t>
            </a:r>
            <a:r>
              <a:rPr lang="en-US" sz="1100" u="sng" dirty="0">
                <a:solidFill>
                  <a:schemeClr val="accent1"/>
                </a:solidFill>
                <a:hlinkClick r:id="rId3">
                  <a:extLst>
                    <a:ext uri="{A12FA001-AC4F-418D-AE19-62706E023703}">
                      <ahyp:hlinkClr xmlns:ahyp="http://schemas.microsoft.com/office/drawing/2018/hyperlinkcolor" val="tx"/>
                    </a:ext>
                  </a:extLst>
                </a:hlinkClick>
              </a:rPr>
              <a:t>https://www.cdc.gov/std/treatment/sexualhistory.htm</a:t>
            </a:r>
            <a:endParaRPr lang="en-US" sz="1100" dirty="0">
              <a:solidFill>
                <a:schemeClr val="accent1"/>
              </a:solidFill>
            </a:endParaRPr>
          </a:p>
          <a:p>
            <a:pPr marL="117475" lvl="0" indent="-117475">
              <a:lnSpc>
                <a:spcPct val="110000"/>
              </a:lnSpc>
              <a:spcBef>
                <a:spcPts val="1000"/>
              </a:spcBef>
              <a:buSzPct val="80000"/>
              <a:buFont typeface="Noto Sans Symbols"/>
              <a:buChar char="▪"/>
            </a:pPr>
            <a:r>
              <a:rPr lang="en-US" sz="1100" dirty="0"/>
              <a:t>Flynn, K. E., Lin, L., Bruner, D. W., </a:t>
            </a:r>
            <a:r>
              <a:rPr lang="en-US" sz="1100" dirty="0" err="1"/>
              <a:t>Cyranowski</a:t>
            </a:r>
            <a:r>
              <a:rPr lang="en-US" sz="1100" dirty="0"/>
              <a:t>, J. M., Hahn, E. A., Jeffery, D. D., Reese, J. B., Reeve, B. B., Shelby, R. A., &amp; </a:t>
            </a:r>
            <a:r>
              <a:rPr lang="en-US" sz="1100" dirty="0" err="1"/>
              <a:t>Weinfurt</a:t>
            </a:r>
            <a:r>
              <a:rPr lang="en-US" sz="1100" dirty="0"/>
              <a:t>, K. P. (2016). Sexual Satisfaction and the Importance of Sexual Health to Quality of Life Throughout the Life Course of US Adults. </a:t>
            </a:r>
            <a:r>
              <a:rPr lang="en-US" sz="1100" i="1" dirty="0"/>
              <a:t>The Journal of Sexual Medicine</a:t>
            </a:r>
            <a:r>
              <a:rPr lang="en-US" sz="1100" dirty="0"/>
              <a:t>, </a:t>
            </a:r>
            <a:r>
              <a:rPr lang="en-US" sz="1100" i="1" dirty="0"/>
              <a:t>13</a:t>
            </a:r>
            <a:r>
              <a:rPr lang="en-US" sz="1100" dirty="0"/>
              <a:t>(11), 1642–1650. </a:t>
            </a:r>
            <a:r>
              <a:rPr lang="en-US" sz="1100" u="sng" dirty="0">
                <a:solidFill>
                  <a:schemeClr val="accent1"/>
                </a:solidFill>
                <a:hlinkClick r:id="rId4">
                  <a:extLst>
                    <a:ext uri="{A12FA001-AC4F-418D-AE19-62706E023703}">
                      <ahyp:hlinkClr xmlns:ahyp="http://schemas.microsoft.com/office/drawing/2018/hyperlinkcolor" val="tx"/>
                    </a:ext>
                  </a:extLst>
                </a:hlinkClick>
              </a:rPr>
              <a:t>https://doi.org/10.1016/j.jsxm.2016.08.011</a:t>
            </a:r>
            <a:endParaRPr lang="en-US" sz="1100" dirty="0">
              <a:solidFill>
                <a:schemeClr val="accent1"/>
              </a:solidFill>
            </a:endParaRPr>
          </a:p>
          <a:p>
            <a:pPr marL="117475" lvl="0" indent="-117475">
              <a:lnSpc>
                <a:spcPct val="110000"/>
              </a:lnSpc>
              <a:spcBef>
                <a:spcPts val="1000"/>
              </a:spcBef>
              <a:buSzPct val="80000"/>
              <a:buFont typeface="Noto Sans Symbols"/>
              <a:buChar char="▪"/>
            </a:pPr>
            <a:r>
              <a:rPr lang="en-US" sz="1100" dirty="0"/>
              <a:t>Mitchell, H. (2016, July 3). </a:t>
            </a:r>
            <a:r>
              <a:rPr lang="en-US" sz="1100" i="1" dirty="0"/>
              <a:t>Addressing sexual health needs—An essential role for the primary care nurse</a:t>
            </a:r>
            <a:r>
              <a:rPr lang="en-US" sz="1100" dirty="0"/>
              <a:t>. Nursing in Practice. </a:t>
            </a:r>
            <a:r>
              <a:rPr lang="en-US" sz="1100" u="sng" dirty="0">
                <a:solidFill>
                  <a:schemeClr val="accent1"/>
                </a:solidFill>
                <a:hlinkClick r:id="rId5">
                  <a:extLst>
                    <a:ext uri="{A12FA001-AC4F-418D-AE19-62706E023703}">
                      <ahyp:hlinkClr xmlns:ahyp="http://schemas.microsoft.com/office/drawing/2018/hyperlinkcolor" val="tx"/>
                    </a:ext>
                  </a:extLst>
                </a:hlinkClick>
              </a:rPr>
              <a:t>https://www.nursinginpractice.com/clinical/womens-health/addressing-sexual-health-needs-an-essential-role-for-the-primary-care-nurse/</a:t>
            </a:r>
            <a:endParaRPr lang="en-US" sz="1100" dirty="0">
              <a:solidFill>
                <a:schemeClr val="accent1"/>
              </a:solidFill>
            </a:endParaRPr>
          </a:p>
          <a:p>
            <a:pPr marL="117475" lvl="0" indent="-117475">
              <a:lnSpc>
                <a:spcPct val="110000"/>
              </a:lnSpc>
              <a:spcBef>
                <a:spcPts val="1000"/>
              </a:spcBef>
              <a:buSzPct val="80000"/>
              <a:buFont typeface="Noto Sans Symbols"/>
              <a:buChar char="▪"/>
            </a:pPr>
            <a:r>
              <a:rPr lang="en-US" sz="1100" dirty="0" err="1"/>
              <a:t>Raimey</a:t>
            </a:r>
            <a:r>
              <a:rPr lang="en-US" sz="1100" dirty="0"/>
              <a:t>, D. D. (2017). </a:t>
            </a:r>
            <a:r>
              <a:rPr lang="en-US" sz="1100" i="1" dirty="0"/>
              <a:t>NURSE PRACTITIONERS’ UNDERSTANDING OF SEXUAL HEALTH INTERVENTIONS</a:t>
            </a:r>
            <a:r>
              <a:rPr lang="en-US" sz="1100" dirty="0"/>
              <a:t>. 39.</a:t>
            </a:r>
          </a:p>
          <a:p>
            <a:pPr marL="117475" lvl="0" indent="-117475">
              <a:lnSpc>
                <a:spcPct val="110000"/>
              </a:lnSpc>
              <a:spcBef>
                <a:spcPts val="1000"/>
              </a:spcBef>
              <a:buSzPct val="80000"/>
              <a:buFont typeface="Noto Sans Symbols"/>
              <a:buChar char="▪"/>
            </a:pPr>
            <a:r>
              <a:rPr lang="en-US" sz="1100" dirty="0"/>
              <a:t>Savoy, M., &amp; </a:t>
            </a:r>
            <a:r>
              <a:rPr lang="en-US" sz="1100" dirty="0" err="1"/>
              <a:t>O’Gurek</a:t>
            </a:r>
            <a:r>
              <a:rPr lang="en-US" sz="1100" dirty="0"/>
              <a:t>, D. (2020). </a:t>
            </a:r>
            <a:r>
              <a:rPr lang="en-US" sz="1100" i="1" dirty="0"/>
              <a:t>Sexual Health History: Techniques and Tips</a:t>
            </a:r>
            <a:r>
              <a:rPr lang="en-US" sz="1100" dirty="0"/>
              <a:t>. </a:t>
            </a:r>
            <a:r>
              <a:rPr lang="en-US" sz="1100" i="1" dirty="0"/>
              <a:t>101</a:t>
            </a:r>
            <a:r>
              <a:rPr lang="en-US" sz="1100" dirty="0"/>
              <a:t>(3), 8.</a:t>
            </a:r>
          </a:p>
          <a:p>
            <a:pPr marL="117475" lvl="0" indent="-117475">
              <a:lnSpc>
                <a:spcPct val="110000"/>
              </a:lnSpc>
              <a:spcBef>
                <a:spcPts val="1000"/>
              </a:spcBef>
              <a:buSzPct val="80000"/>
              <a:buFont typeface="Noto Sans Symbols"/>
              <a:buChar char="▪"/>
            </a:pPr>
            <a:r>
              <a:rPr lang="en-US" sz="1100" i="1" dirty="0"/>
              <a:t>Sexual History Taking Toolkit | </a:t>
            </a:r>
            <a:r>
              <a:rPr lang="en-US" sz="1100" i="1" dirty="0" err="1"/>
              <a:t>TargetHIV</a:t>
            </a:r>
            <a:r>
              <a:rPr lang="en-US" sz="1100" dirty="0"/>
              <a:t>. (2022). Retrieved February 28, 2022, from </a:t>
            </a:r>
            <a:r>
              <a:rPr lang="en-US" sz="1100" u="sng" dirty="0">
                <a:solidFill>
                  <a:schemeClr val="accent1"/>
                </a:solidFill>
                <a:hlinkClick r:id="rId6">
                  <a:extLst>
                    <a:ext uri="{A12FA001-AC4F-418D-AE19-62706E023703}">
                      <ahyp:hlinkClr xmlns:ahyp="http://schemas.microsoft.com/office/drawing/2018/hyperlinkcolor" val="tx"/>
                    </a:ext>
                  </a:extLst>
                </a:hlinkClick>
              </a:rPr>
              <a:t>https://targethiv.org/library/sexual-history-taking-toolkit</a:t>
            </a:r>
            <a:endParaRPr lang="en-US" sz="1100" dirty="0">
              <a:solidFill>
                <a:schemeClr val="accent1"/>
              </a:solidFill>
            </a:endParaRPr>
          </a:p>
          <a:p>
            <a:pPr marL="117475" lvl="0" indent="-117475">
              <a:lnSpc>
                <a:spcPct val="110000"/>
              </a:lnSpc>
              <a:spcBef>
                <a:spcPts val="1000"/>
              </a:spcBef>
              <a:buSzPct val="80000"/>
              <a:buFont typeface="Noto Sans Symbols"/>
              <a:buChar char="▪"/>
            </a:pPr>
            <a:r>
              <a:rPr lang="en-US" sz="1100" dirty="0"/>
              <a:t>West, N. E., </a:t>
            </a:r>
            <a:r>
              <a:rPr lang="en-US" sz="1100" dirty="0" err="1"/>
              <a:t>Kazmerski</a:t>
            </a:r>
            <a:r>
              <a:rPr lang="en-US" sz="1100" dirty="0"/>
              <a:t>, T. M., Taylor-</a:t>
            </a:r>
            <a:r>
              <a:rPr lang="en-US" sz="1100" dirty="0" err="1"/>
              <a:t>Cousar</a:t>
            </a:r>
            <a:r>
              <a:rPr lang="en-US" sz="1100" dirty="0"/>
              <a:t>, J. L., </a:t>
            </a:r>
            <a:r>
              <a:rPr lang="en-US" sz="1100" dirty="0" err="1"/>
              <a:t>Tangpricha</a:t>
            </a:r>
            <a:r>
              <a:rPr lang="en-US" sz="1100" dirty="0"/>
              <a:t>, V., Pearson, K., Aitken, M. L., &amp; Jain, R. (2022). Optimizing sexual and reproductive health across the lifespan in people with cystic fibrosis. </a:t>
            </a:r>
            <a:r>
              <a:rPr lang="en-US" sz="1100" i="1" dirty="0"/>
              <a:t>Pediatric Pulmonology</a:t>
            </a:r>
            <a:r>
              <a:rPr lang="en-US" sz="1100" dirty="0"/>
              <a:t>, </a:t>
            </a:r>
            <a:r>
              <a:rPr lang="en-US" sz="1100" i="1" dirty="0"/>
              <a:t>57</a:t>
            </a:r>
            <a:r>
              <a:rPr lang="en-US" sz="1100" dirty="0"/>
              <a:t>(S1), S89–S100. </a:t>
            </a:r>
            <a:r>
              <a:rPr lang="en-US" sz="1100" u="sng" dirty="0">
                <a:solidFill>
                  <a:schemeClr val="accent1"/>
                </a:solidFill>
                <a:hlinkClick r:id="rId7">
                  <a:extLst>
                    <a:ext uri="{A12FA001-AC4F-418D-AE19-62706E023703}">
                      <ahyp:hlinkClr xmlns:ahyp="http://schemas.microsoft.com/office/drawing/2018/hyperlinkcolor" val="tx"/>
                    </a:ext>
                  </a:extLst>
                </a:hlinkClick>
              </a:rPr>
              <a:t>https://doi.org/10.1002/ppul.25703</a:t>
            </a:r>
            <a:endParaRPr lang="en-US" sz="1100" dirty="0">
              <a:solidFill>
                <a:schemeClr val="accent1"/>
              </a:solidFill>
            </a:endParaRPr>
          </a:p>
          <a:p>
            <a:pPr marL="117475" lvl="0" indent="-117475">
              <a:lnSpc>
                <a:spcPct val="110000"/>
              </a:lnSpc>
              <a:spcBef>
                <a:spcPts val="1000"/>
              </a:spcBef>
              <a:buSzPct val="80000"/>
              <a:buFont typeface="Noto Sans Symbols"/>
              <a:buChar char="▪"/>
            </a:pPr>
            <a:r>
              <a:rPr lang="en-US" sz="1100" dirty="0" err="1"/>
              <a:t>Workowski</a:t>
            </a:r>
            <a:r>
              <a:rPr lang="en-US" sz="1100" dirty="0"/>
              <a:t>, K. A., Bachmann, L. H., Chan, P. A., Johnston, C. M., </a:t>
            </a:r>
            <a:r>
              <a:rPr lang="en-US" sz="1100" dirty="0" err="1"/>
              <a:t>Muzny</a:t>
            </a:r>
            <a:r>
              <a:rPr lang="en-US" sz="1100" dirty="0"/>
              <a:t>, C. A., Park, I., Reno, H., </a:t>
            </a:r>
            <a:r>
              <a:rPr lang="en-US" sz="1100" dirty="0" err="1"/>
              <a:t>Zenilman</a:t>
            </a:r>
            <a:r>
              <a:rPr lang="en-US" sz="1100" dirty="0"/>
              <a:t>, J. M., &amp; Bolan, G. A. (2021). </a:t>
            </a:r>
            <a:r>
              <a:rPr lang="en-US" sz="1100" i="1" dirty="0"/>
              <a:t>Sexually Transmitted Infections Treatment Guidelines, 2021</a:t>
            </a:r>
            <a:r>
              <a:rPr lang="en-US" sz="1100" dirty="0"/>
              <a:t>. </a:t>
            </a:r>
            <a:r>
              <a:rPr lang="en-US" sz="1100" i="1" dirty="0"/>
              <a:t>70</a:t>
            </a:r>
            <a:r>
              <a:rPr lang="en-US" sz="1100" dirty="0"/>
              <a:t>(4), 192.</a:t>
            </a:r>
          </a:p>
        </p:txBody>
      </p:sp>
    </p:spTree>
    <p:extLst>
      <p:ext uri="{BB962C8B-B14F-4D97-AF65-F5344CB8AC3E}">
        <p14:creationId xmlns:p14="http://schemas.microsoft.com/office/powerpoint/2010/main" val="3126867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b="1" dirty="0">
                <a:effectLst>
                  <a:outerShdw blurRad="50800" dist="38100" dir="18900000" algn="bl" rotWithShape="0">
                    <a:prstClr val="black">
                      <a:alpha val="40000"/>
                    </a:prstClr>
                  </a:outerShdw>
                </a:effectLst>
              </a:rPr>
              <a:t>Resources</a:t>
            </a:r>
          </a:p>
        </p:txBody>
      </p:sp>
      <p:sp>
        <p:nvSpPr>
          <p:cNvPr id="6" name="Content Placeholder 5"/>
          <p:cNvSpPr>
            <a:spLocks noGrp="1"/>
          </p:cNvSpPr>
          <p:nvPr>
            <p:ph sz="half" idx="1"/>
          </p:nvPr>
        </p:nvSpPr>
        <p:spPr>
          <a:xfrm>
            <a:off x="292172" y="895350"/>
            <a:ext cx="4451278" cy="3771900"/>
          </a:xfrm>
        </p:spPr>
        <p:txBody>
          <a:bodyPr>
            <a:normAutofit fontScale="85000" lnSpcReduction="20000"/>
          </a:bodyPr>
          <a:lstStyle/>
          <a:p>
            <a:pPr marL="117475" indent="-3175">
              <a:buNone/>
            </a:pPr>
            <a:r>
              <a:rPr lang="en-US" b="1" dirty="0"/>
              <a:t>National Clinician </a:t>
            </a:r>
          </a:p>
          <a:p>
            <a:pPr marL="117475" indent="-3175">
              <a:buNone/>
            </a:pPr>
            <a:r>
              <a:rPr lang="en-US" b="1" dirty="0"/>
              <a:t>Consultation Center</a:t>
            </a:r>
            <a:r>
              <a:rPr lang="en-US" dirty="0"/>
              <a:t> </a:t>
            </a:r>
          </a:p>
          <a:p>
            <a:pPr marL="982980" lvl="1" indent="-571500">
              <a:buNone/>
            </a:pPr>
            <a:r>
              <a:rPr lang="en-US" sz="1900" dirty="0">
                <a:solidFill>
                  <a:schemeClr val="accent1"/>
                </a:solidFill>
                <a:hlinkClick r:id="rId3">
                  <a:extLst>
                    <a:ext uri="{A12FA001-AC4F-418D-AE19-62706E023703}">
                      <ahyp:hlinkClr xmlns:ahyp="http://schemas.microsoft.com/office/drawing/2018/hyperlinkcolor" val="tx"/>
                    </a:ext>
                  </a:extLst>
                </a:hlinkClick>
              </a:rPr>
              <a:t>http://nccc.ucsf.edu/</a:t>
            </a:r>
            <a:endParaRPr lang="en-US" sz="1900" dirty="0">
              <a:solidFill>
                <a:schemeClr val="accent1"/>
              </a:solidFill>
            </a:endParaRPr>
          </a:p>
          <a:p>
            <a:pPr marL="741363" lvl="1"/>
            <a:r>
              <a:rPr lang="en-US" dirty="0"/>
              <a:t>HIV Management</a:t>
            </a:r>
          </a:p>
          <a:p>
            <a:pPr marL="741363" lvl="1"/>
            <a:r>
              <a:rPr lang="en-US" dirty="0"/>
              <a:t>Perinatal HIV </a:t>
            </a:r>
          </a:p>
          <a:p>
            <a:pPr marL="741363" lvl="1"/>
            <a:r>
              <a:rPr lang="en-US" dirty="0"/>
              <a:t>HIV PrEP </a:t>
            </a:r>
          </a:p>
          <a:p>
            <a:pPr marL="741363" lvl="1"/>
            <a:r>
              <a:rPr lang="en-US" dirty="0"/>
              <a:t>HIV PEP line</a:t>
            </a:r>
          </a:p>
          <a:p>
            <a:pPr marL="741363" lvl="1"/>
            <a:r>
              <a:rPr lang="en-US" dirty="0"/>
              <a:t>HCV Management</a:t>
            </a:r>
          </a:p>
          <a:p>
            <a:pPr marL="741363" lvl="1"/>
            <a:r>
              <a:rPr lang="en-US" dirty="0"/>
              <a:t>Substance Use Management</a:t>
            </a:r>
          </a:p>
          <a:p>
            <a:pPr lvl="1"/>
            <a:endParaRPr lang="en-US" sz="1000" dirty="0"/>
          </a:p>
          <a:p>
            <a:pPr marL="114300" indent="0">
              <a:buNone/>
            </a:pPr>
            <a:r>
              <a:rPr lang="en-US" b="1" dirty="0"/>
              <a:t>Present on ECHO</a:t>
            </a:r>
            <a:endParaRPr lang="en-US" sz="600" b="1" dirty="0"/>
          </a:p>
          <a:p>
            <a:pPr marL="401638" indent="0" algn="l" rtl="0" fontAlgn="base">
              <a:buNone/>
            </a:pPr>
            <a:r>
              <a:rPr lang="en-US" sz="1900" b="0" i="0" u="sng" strike="noStrike" dirty="0">
                <a:solidFill>
                  <a:schemeClr val="accent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https://hsc.unm.edu/scaetc/programs-services/echo.html</a:t>
            </a:r>
            <a:r>
              <a:rPr lang="en-US" sz="1900" b="0" i="0" dirty="0">
                <a:solidFill>
                  <a:schemeClr val="accent1"/>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4629150" y="895350"/>
            <a:ext cx="4451278" cy="3771900"/>
          </a:xfrm>
        </p:spPr>
        <p:txBody>
          <a:bodyPr>
            <a:noAutofit/>
          </a:bodyPr>
          <a:lstStyle/>
          <a:p>
            <a:pPr marL="346075" indent="-231775">
              <a:buNone/>
            </a:pPr>
            <a:r>
              <a:rPr lang="en-US" sz="2000" b="1" dirty="0"/>
              <a:t>AETC National HIV Curriculum </a:t>
            </a:r>
            <a:r>
              <a:rPr lang="en-US" sz="1600" dirty="0">
                <a:solidFill>
                  <a:schemeClr val="accent1"/>
                </a:solidFill>
                <a:hlinkClick r:id="rId5">
                  <a:extLst>
                    <a:ext uri="{A12FA001-AC4F-418D-AE19-62706E023703}">
                      <ahyp:hlinkClr xmlns:ahyp="http://schemas.microsoft.com/office/drawing/2018/hyperlinkcolor" val="tx"/>
                    </a:ext>
                  </a:extLst>
                </a:hlinkClick>
              </a:rPr>
              <a:t>https://aidsetc.org/nhc</a:t>
            </a:r>
            <a:endParaRPr lang="en-US" sz="1600" dirty="0">
              <a:solidFill>
                <a:schemeClr val="accent1"/>
              </a:solidFill>
            </a:endParaRPr>
          </a:p>
          <a:p>
            <a:pPr marL="346075" indent="-231775">
              <a:buNone/>
            </a:pPr>
            <a:r>
              <a:rPr lang="en-US" sz="2000" b="1" dirty="0"/>
              <a:t>AETC National Coordinating</a:t>
            </a:r>
          </a:p>
          <a:p>
            <a:pPr marL="346075" indent="-231775">
              <a:spcBef>
                <a:spcPts val="0"/>
              </a:spcBef>
              <a:buNone/>
            </a:pPr>
            <a:r>
              <a:rPr lang="en-US" sz="2000" b="1" dirty="0"/>
              <a:t>Resource Center </a:t>
            </a:r>
            <a:r>
              <a:rPr lang="en-US" sz="1600" dirty="0">
                <a:solidFill>
                  <a:schemeClr val="accent1"/>
                </a:solidFill>
                <a:hlinkClick r:id="rId6">
                  <a:extLst>
                    <a:ext uri="{A12FA001-AC4F-418D-AE19-62706E023703}">
                      <ahyp:hlinkClr xmlns:ahyp="http://schemas.microsoft.com/office/drawing/2018/hyperlinkcolor" val="tx"/>
                    </a:ext>
                  </a:extLst>
                </a:hlinkClick>
              </a:rPr>
              <a:t>https://targethiv.org/library/aetc-national-coordinating-resource-center-0</a:t>
            </a:r>
            <a:endParaRPr lang="en-US" sz="1600" dirty="0">
              <a:solidFill>
                <a:schemeClr val="accent1"/>
              </a:solidFill>
            </a:endParaRPr>
          </a:p>
          <a:p>
            <a:pPr marL="346075" indent="-231775">
              <a:buNone/>
            </a:pPr>
            <a:r>
              <a:rPr lang="en-US" sz="2000" b="1" dirty="0"/>
              <a:t>HIVMA Resource Directory </a:t>
            </a:r>
            <a:r>
              <a:rPr lang="en-US" sz="1600" b="0" i="0" u="sng" strike="noStrike" dirty="0">
                <a:solidFill>
                  <a:schemeClr val="accent1"/>
                </a:solidFill>
                <a:effectLst/>
                <a:hlinkClick r:id="rId7">
                  <a:extLst>
                    <a:ext uri="{A12FA001-AC4F-418D-AE19-62706E023703}">
                      <ahyp:hlinkClr xmlns:ahyp="http://schemas.microsoft.com/office/drawing/2018/hyperlinkcolor" val="tx"/>
                    </a:ext>
                  </a:extLst>
                </a:hlinkClick>
              </a:rPr>
              <a:t>https://www.hivma.org/globalassets/ektron-import/hivma/hivma-resource-directory.pdf</a:t>
            </a:r>
            <a:r>
              <a:rPr lang="en-US" sz="1600" b="0" i="0" u="none" strike="noStrike" dirty="0">
                <a:solidFill>
                  <a:schemeClr val="accent1"/>
                </a:solidFill>
                <a:effectLst/>
              </a:rPr>
              <a:t> </a:t>
            </a:r>
          </a:p>
          <a:p>
            <a:pPr marL="346075" indent="-231775">
              <a:buNone/>
            </a:pPr>
            <a:r>
              <a:rPr lang="en-US" sz="2000" b="1" dirty="0"/>
              <a:t>Additional trainings </a:t>
            </a:r>
            <a:r>
              <a:rPr lang="en-US" sz="2000" dirty="0">
                <a:solidFill>
                  <a:schemeClr val="accent1"/>
                </a:solidFill>
                <a:hlinkClick r:id="rId8">
                  <a:extLst>
                    <a:ext uri="{A12FA001-AC4F-418D-AE19-62706E023703}">
                      <ahyp:hlinkClr xmlns:ahyp="http://schemas.microsoft.com/office/drawing/2018/hyperlinkcolor" val="tx"/>
                    </a:ext>
                  </a:extLst>
                </a:hlinkClick>
              </a:rPr>
              <a:t>scaetcecho@salud.unm.edu</a:t>
            </a:r>
            <a:endParaRPr lang="en-US" sz="2000" dirty="0">
              <a:solidFill>
                <a:schemeClr val="accent1"/>
              </a:solidFill>
            </a:endParaRPr>
          </a:p>
          <a:p>
            <a:pPr marL="346075" indent="0">
              <a:buNone/>
            </a:pPr>
            <a:r>
              <a:rPr lang="en-US" sz="2000" dirty="0">
                <a:solidFill>
                  <a:schemeClr val="accent1"/>
                </a:solidFill>
                <a:hlinkClick r:id="rId9">
                  <a:extLst>
                    <a:ext uri="{A12FA001-AC4F-418D-AE19-62706E023703}">
                      <ahyp:hlinkClr xmlns:ahyp="http://schemas.microsoft.com/office/drawing/2018/hyperlinkcolor" val="tx"/>
                    </a:ext>
                  </a:extLst>
                </a:hlinkClick>
              </a:rPr>
              <a:t>www.scaetc.org</a:t>
            </a:r>
            <a:endParaRPr lang="en-US" sz="2000" dirty="0">
              <a:solidFill>
                <a:schemeClr val="accent1"/>
              </a:solidFill>
            </a:endParaRPr>
          </a:p>
        </p:txBody>
      </p:sp>
    </p:spTree>
    <p:extLst>
      <p:ext uri="{BB962C8B-B14F-4D97-AF65-F5344CB8AC3E}">
        <p14:creationId xmlns:p14="http://schemas.microsoft.com/office/powerpoint/2010/main" val="1232202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red white and blue ribbons&#10;&#10;Description automatically generated">
            <a:extLst>
              <a:ext uri="{FF2B5EF4-FFF2-40B4-BE49-F238E27FC236}">
                <a16:creationId xmlns:a16="http://schemas.microsoft.com/office/drawing/2014/main" id="{D12ADA74-B6EE-480A-9D29-BEFD0794283C}"/>
              </a:ext>
            </a:extLst>
          </p:cNvPr>
          <p:cNvPicPr>
            <a:picLocks noChangeAspect="1"/>
          </p:cNvPicPr>
          <p:nvPr/>
        </p:nvPicPr>
        <p:blipFill>
          <a:blip r:embed="rId2"/>
          <a:stretch>
            <a:fillRect/>
          </a:stretch>
        </p:blipFill>
        <p:spPr>
          <a:xfrm>
            <a:off x="0" y="-1"/>
            <a:ext cx="9144000" cy="5157177"/>
          </a:xfrm>
          <a:prstGeom prst="rect">
            <a:avLst/>
          </a:prstGeom>
        </p:spPr>
      </p:pic>
    </p:spTree>
    <p:extLst>
      <p:ext uri="{BB962C8B-B14F-4D97-AF65-F5344CB8AC3E}">
        <p14:creationId xmlns:p14="http://schemas.microsoft.com/office/powerpoint/2010/main" val="246646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8F78-E064-7357-A503-47FA98595D0C}"/>
              </a:ext>
            </a:extLst>
          </p:cNvPr>
          <p:cNvSpPr>
            <a:spLocks noGrp="1"/>
          </p:cNvSpPr>
          <p:nvPr>
            <p:ph type="title"/>
          </p:nvPr>
        </p:nvSpPr>
        <p:spPr>
          <a:effectLst>
            <a:outerShdw blurRad="63500" sx="102000" sy="102000" algn="ctr" rotWithShape="0">
              <a:prstClr val="black">
                <a:alpha val="40000"/>
              </a:prstClr>
            </a:outerShdw>
          </a:effectLst>
        </p:spPr>
        <p:txBody>
          <a:bodyPr/>
          <a:lstStyle/>
          <a:p>
            <a:pPr algn="ctr"/>
            <a:r>
              <a:rPr lang="en-US" b="1" dirty="0">
                <a:effectLst>
                  <a:outerShdw blurRad="50800" dist="38100" dir="18900000" algn="bl" rotWithShape="0">
                    <a:prstClr val="black">
                      <a:alpha val="40000"/>
                    </a:prstClr>
                  </a:outerShdw>
                </a:effectLst>
              </a:rPr>
              <a:t>Learning Objectives</a:t>
            </a:r>
          </a:p>
        </p:txBody>
      </p:sp>
      <p:sp>
        <p:nvSpPr>
          <p:cNvPr id="3" name="Content Placeholder 2">
            <a:extLst>
              <a:ext uri="{FF2B5EF4-FFF2-40B4-BE49-F238E27FC236}">
                <a16:creationId xmlns:a16="http://schemas.microsoft.com/office/drawing/2014/main" id="{A29D2BEE-4DDE-2985-6FB4-9B3D8175B16F}"/>
              </a:ext>
            </a:extLst>
          </p:cNvPr>
          <p:cNvSpPr>
            <a:spLocks noGrp="1"/>
          </p:cNvSpPr>
          <p:nvPr>
            <p:ph idx="1"/>
          </p:nvPr>
        </p:nvSpPr>
        <p:spPr>
          <a:xfrm>
            <a:off x="457213" y="1150882"/>
            <a:ext cx="8315569" cy="3421117"/>
          </a:xfrm>
        </p:spPr>
        <p:txBody>
          <a:bodyPr>
            <a:normAutofit/>
          </a:bodyPr>
          <a:lstStyle/>
          <a:p>
            <a:pPr marL="114300" indent="0">
              <a:buNone/>
            </a:pPr>
            <a:r>
              <a:rPr lang="en-US" sz="2800" u="sng" dirty="0">
                <a:effectLst>
                  <a:outerShdw blurRad="50800" dist="38100" dir="16200000" rotWithShape="0">
                    <a:prstClr val="black">
                      <a:alpha val="40000"/>
                    </a:prstClr>
                  </a:outerShdw>
                </a:effectLst>
                <a:ea typeface="Times New Roman" panose="02020603050405020304" pitchFamily="18" charset="0"/>
              </a:rPr>
              <a:t>Participants will be able to</a:t>
            </a:r>
            <a:r>
              <a:rPr lang="en-US" sz="2800" dirty="0">
                <a:effectLst>
                  <a:outerShdw blurRad="50800" dist="38100" dir="16200000" rotWithShape="0">
                    <a:prstClr val="black">
                      <a:alpha val="40000"/>
                    </a:prstClr>
                  </a:outerShdw>
                </a:effectLst>
                <a:ea typeface="Times New Roman" panose="02020603050405020304" pitchFamily="18" charset="0"/>
              </a:rPr>
              <a:t>:</a:t>
            </a:r>
          </a:p>
          <a:p>
            <a:pPr marL="571500" indent="-457200">
              <a:buFont typeface="+mj-lt"/>
              <a:buAutoNum type="arabicPeriod"/>
            </a:pPr>
            <a:r>
              <a:rPr lang="en-US" dirty="0">
                <a:effectLst>
                  <a:outerShdw blurRad="50800" dist="38100" dir="16200000" rotWithShape="0">
                    <a:prstClr val="black">
                      <a:alpha val="40000"/>
                    </a:prstClr>
                  </a:outerShdw>
                </a:effectLst>
                <a:ea typeface="Times New Roman" panose="02020603050405020304" pitchFamily="18" charset="0"/>
              </a:rPr>
              <a:t>Identify the 5Ps of taking a sexual health history.</a:t>
            </a:r>
          </a:p>
          <a:p>
            <a:pPr marL="571500" indent="-457200">
              <a:buFont typeface="+mj-lt"/>
              <a:buAutoNum type="arabicPeriod"/>
            </a:pPr>
            <a:r>
              <a:rPr lang="en-US" dirty="0">
                <a:effectLst>
                  <a:outerShdw blurRad="50800" dist="38100" dir="16200000" rotWithShape="0">
                    <a:prstClr val="black">
                      <a:alpha val="40000"/>
                    </a:prstClr>
                  </a:outerShdw>
                </a:effectLst>
                <a:ea typeface="Times New Roman" panose="02020603050405020304" pitchFamily="18" charset="0"/>
              </a:rPr>
              <a:t>Match appropriate testing with relevant information from the sexual health history.</a:t>
            </a:r>
          </a:p>
          <a:p>
            <a:pPr marL="571500" indent="-457200">
              <a:buFont typeface="+mj-lt"/>
              <a:buAutoNum type="arabicPeriod"/>
            </a:pPr>
            <a:r>
              <a:rPr lang="en-US" dirty="0">
                <a:effectLst>
                  <a:outerShdw blurRad="50800" dist="38100" dir="16200000" rotWithShape="0">
                    <a:prstClr val="black">
                      <a:alpha val="40000"/>
                    </a:prstClr>
                  </a:outerShdw>
                </a:effectLst>
                <a:ea typeface="Times New Roman" panose="02020603050405020304" pitchFamily="18" charset="0"/>
              </a:rPr>
              <a:t>Recognize the role of stigma in collecting and recording sexual health histories.</a:t>
            </a:r>
          </a:p>
          <a:p>
            <a:pPr marL="571500" indent="-457200">
              <a:buFont typeface="+mj-lt"/>
              <a:buAutoNum type="arabicPeriod"/>
            </a:pPr>
            <a:r>
              <a:rPr lang="en-US" dirty="0">
                <a:effectLst>
                  <a:outerShdw blurRad="50800" dist="38100" dir="16200000" rotWithShape="0">
                    <a:prstClr val="black">
                      <a:alpha val="40000"/>
                    </a:prstClr>
                  </a:outerShdw>
                </a:effectLst>
                <a:ea typeface="Times New Roman" panose="02020603050405020304" pitchFamily="18" charset="0"/>
              </a:rPr>
              <a:t>Assess risk for HIV acquisition based on sexual health history findings.</a:t>
            </a:r>
          </a:p>
        </p:txBody>
      </p:sp>
    </p:spTree>
    <p:extLst>
      <p:ext uri="{BB962C8B-B14F-4D97-AF65-F5344CB8AC3E}">
        <p14:creationId xmlns:p14="http://schemas.microsoft.com/office/powerpoint/2010/main" val="298120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4B15-0907-32EF-C3D0-BA62C1325522}"/>
              </a:ext>
            </a:extLst>
          </p:cNvPr>
          <p:cNvSpPr>
            <a:spLocks noGrp="1"/>
          </p:cNvSpPr>
          <p:nvPr>
            <p:ph type="title"/>
          </p:nvPr>
        </p:nvSpPr>
        <p:spPr>
          <a:effectLst>
            <a:outerShdw blurRad="63500" sx="102000" sy="102000" algn="ctr" rotWithShape="0">
              <a:prstClr val="black">
                <a:alpha val="40000"/>
              </a:prstClr>
            </a:outerShdw>
          </a:effectLst>
        </p:spPr>
        <p:txBody>
          <a:bodyPr/>
          <a:lstStyle/>
          <a:p>
            <a:pPr algn="ctr"/>
            <a:r>
              <a:rPr lang="en-US" sz="3600" b="1" dirty="0">
                <a:effectLst>
                  <a:outerShdw blurRad="50800" dist="38100" dir="18900000" algn="bl" rotWithShape="0">
                    <a:prstClr val="black">
                      <a:alpha val="40000"/>
                    </a:prstClr>
                  </a:outerShdw>
                </a:effectLst>
              </a:rPr>
              <a:t>Sexual Health Throughout the Lifespan</a:t>
            </a:r>
          </a:p>
        </p:txBody>
      </p:sp>
      <p:sp>
        <p:nvSpPr>
          <p:cNvPr id="3" name="Content Placeholder 2">
            <a:extLst>
              <a:ext uri="{FF2B5EF4-FFF2-40B4-BE49-F238E27FC236}">
                <a16:creationId xmlns:a16="http://schemas.microsoft.com/office/drawing/2014/main" id="{7801920F-4D70-1619-BB17-26825FAAF1DC}"/>
              </a:ext>
            </a:extLst>
          </p:cNvPr>
          <p:cNvSpPr>
            <a:spLocks noGrp="1"/>
          </p:cNvSpPr>
          <p:nvPr>
            <p:ph idx="1"/>
          </p:nvPr>
        </p:nvSpPr>
        <p:spPr>
          <a:xfrm>
            <a:off x="457212" y="1232034"/>
            <a:ext cx="8315569" cy="3442442"/>
          </a:xfrm>
        </p:spPr>
        <p:txBody>
          <a:bodyPr>
            <a:normAutofit/>
          </a:bodyPr>
          <a:lstStyle/>
          <a:p>
            <a:pPr marL="228600" lvl="0">
              <a:lnSpc>
                <a:spcPct val="110000"/>
              </a:lnSpc>
              <a:spcBef>
                <a:spcPts val="0"/>
              </a:spcBef>
              <a:buSzPts val="1600"/>
              <a:buFont typeface="Noto Sans Symbols"/>
              <a:buChar char="▪"/>
            </a:pPr>
            <a:r>
              <a:rPr lang="en-US" dirty="0"/>
              <a:t>Arguably sexual health education should start long before sexual debut or puberty</a:t>
            </a:r>
          </a:p>
          <a:p>
            <a:pPr marL="525780" lvl="1">
              <a:lnSpc>
                <a:spcPct val="110000"/>
              </a:lnSpc>
              <a:spcBef>
                <a:spcPts val="0"/>
              </a:spcBef>
              <a:buSzPts val="1600"/>
              <a:buFont typeface="Noto Sans Symbols"/>
              <a:buChar char="▪"/>
            </a:pPr>
            <a:r>
              <a:rPr lang="en-US" dirty="0"/>
              <a:t>should begin with early friendships and relationships </a:t>
            </a:r>
          </a:p>
          <a:p>
            <a:pPr marL="525780" lvl="1">
              <a:lnSpc>
                <a:spcPct val="110000"/>
              </a:lnSpc>
              <a:spcBef>
                <a:spcPts val="0"/>
              </a:spcBef>
              <a:buSzPts val="1600"/>
              <a:buFont typeface="Noto Sans Symbols"/>
              <a:buChar char="▪"/>
            </a:pPr>
            <a:r>
              <a:rPr lang="en-US" dirty="0"/>
              <a:t>emphasize importance of building healthy relationships &amp; what consent is</a:t>
            </a:r>
          </a:p>
          <a:p>
            <a:pPr marL="525780" lvl="1">
              <a:lnSpc>
                <a:spcPct val="110000"/>
              </a:lnSpc>
              <a:spcBef>
                <a:spcPts val="0"/>
              </a:spcBef>
              <a:buSzPts val="1600"/>
              <a:buFont typeface="Noto Sans Symbols"/>
              <a:buChar char="▪"/>
            </a:pPr>
            <a:endParaRPr lang="en-US" sz="800" dirty="0"/>
          </a:p>
          <a:p>
            <a:pPr marL="228600" lvl="0">
              <a:lnSpc>
                <a:spcPct val="110000"/>
              </a:lnSpc>
              <a:spcBef>
                <a:spcPts val="1200"/>
              </a:spcBef>
              <a:buSzPts val="1600"/>
              <a:buFont typeface="Noto Sans Symbols"/>
              <a:buChar char="▪"/>
            </a:pPr>
            <a:r>
              <a:rPr lang="en-US" dirty="0"/>
              <a:t>May become a major source of stress or focus for pubescence and into early and later adulthood</a:t>
            </a:r>
          </a:p>
        </p:txBody>
      </p:sp>
      <p:sp>
        <p:nvSpPr>
          <p:cNvPr id="6" name="TextBox 5">
            <a:extLst>
              <a:ext uri="{FF2B5EF4-FFF2-40B4-BE49-F238E27FC236}">
                <a16:creationId xmlns:a16="http://schemas.microsoft.com/office/drawing/2014/main" id="{33B99C5C-1B4B-1C14-5195-267375A3C4AC}"/>
              </a:ext>
            </a:extLst>
          </p:cNvPr>
          <p:cNvSpPr txBox="1"/>
          <p:nvPr/>
        </p:nvSpPr>
        <p:spPr>
          <a:xfrm>
            <a:off x="1332934" y="4806716"/>
            <a:ext cx="7204094" cy="261610"/>
          </a:xfrm>
          <a:prstGeom prst="rect">
            <a:avLst/>
          </a:prstGeom>
          <a:noFill/>
        </p:spPr>
        <p:txBody>
          <a:bodyPr wrap="square" rtlCol="0">
            <a:spAutoFit/>
          </a:bodyPr>
          <a:lstStyle/>
          <a:p>
            <a:pPr lvl="0"/>
            <a:r>
              <a:rPr lang="en-US" sz="1100" dirty="0">
                <a:solidFill>
                  <a:schemeClr val="dk1"/>
                </a:solidFill>
                <a:latin typeface="Avenir"/>
                <a:ea typeface="Avenir"/>
                <a:cs typeface="Avenir"/>
                <a:sym typeface="Avenir"/>
              </a:rPr>
              <a:t>Flynn et al., 2016; Mitchell, 2016; </a:t>
            </a:r>
            <a:r>
              <a:rPr lang="en-US" sz="1100" dirty="0" err="1">
                <a:solidFill>
                  <a:schemeClr val="dk1"/>
                </a:solidFill>
                <a:latin typeface="Avenir"/>
                <a:ea typeface="Avenir"/>
                <a:cs typeface="Avenir"/>
                <a:sym typeface="Avenir"/>
              </a:rPr>
              <a:t>Raimey</a:t>
            </a:r>
            <a:r>
              <a:rPr lang="en-US" sz="1100" dirty="0">
                <a:solidFill>
                  <a:schemeClr val="dk1"/>
                </a:solidFill>
                <a:latin typeface="Avenir"/>
                <a:ea typeface="Avenir"/>
                <a:cs typeface="Avenir"/>
                <a:sym typeface="Avenir"/>
              </a:rPr>
              <a:t>, 2017; </a:t>
            </a:r>
            <a:r>
              <a:rPr lang="en-US" sz="1100" i="1" dirty="0">
                <a:solidFill>
                  <a:schemeClr val="dk1"/>
                </a:solidFill>
                <a:latin typeface="Avenir"/>
                <a:ea typeface="Avenir"/>
                <a:cs typeface="Avenir"/>
                <a:sym typeface="Avenir"/>
              </a:rPr>
              <a:t>Sexual History Taking Toolkit | </a:t>
            </a:r>
            <a:r>
              <a:rPr lang="en-US" sz="1100" i="1" dirty="0" err="1">
                <a:solidFill>
                  <a:schemeClr val="dk1"/>
                </a:solidFill>
                <a:latin typeface="Avenir"/>
                <a:ea typeface="Avenir"/>
                <a:cs typeface="Avenir"/>
                <a:sym typeface="Avenir"/>
              </a:rPr>
              <a:t>TargetHIV</a:t>
            </a:r>
            <a:r>
              <a:rPr lang="en-US" sz="1100" dirty="0">
                <a:solidFill>
                  <a:schemeClr val="dk1"/>
                </a:solidFill>
                <a:latin typeface="Avenir"/>
                <a:ea typeface="Avenir"/>
                <a:cs typeface="Avenir"/>
                <a:sym typeface="Avenir"/>
              </a:rPr>
              <a:t>, 2022; West et al., 2022</a:t>
            </a:r>
            <a:endParaRPr lang="en-US" sz="1100" dirty="0"/>
          </a:p>
        </p:txBody>
      </p:sp>
    </p:spTree>
    <p:extLst>
      <p:ext uri="{BB962C8B-B14F-4D97-AF65-F5344CB8AC3E}">
        <p14:creationId xmlns:p14="http://schemas.microsoft.com/office/powerpoint/2010/main" val="4222482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97D0D-9043-2110-3ABF-68FD6DDA8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404407-30F3-9FBF-4A71-B0AB677F3C8B}"/>
              </a:ext>
            </a:extLst>
          </p:cNvPr>
          <p:cNvSpPr>
            <a:spLocks noGrp="1"/>
          </p:cNvSpPr>
          <p:nvPr>
            <p:ph type="title"/>
          </p:nvPr>
        </p:nvSpPr>
        <p:spPr>
          <a:effectLst>
            <a:outerShdw blurRad="63500" sx="102000" sy="102000" algn="ctr" rotWithShape="0">
              <a:prstClr val="black">
                <a:alpha val="40000"/>
              </a:prstClr>
            </a:outerShdw>
          </a:effectLst>
        </p:spPr>
        <p:txBody>
          <a:bodyPr/>
          <a:lstStyle/>
          <a:p>
            <a:pPr algn="ctr"/>
            <a:r>
              <a:rPr lang="en-US" sz="3600" b="1" dirty="0">
                <a:effectLst>
                  <a:outerShdw blurRad="50800" dist="38100" dir="18900000" algn="bl" rotWithShape="0">
                    <a:prstClr val="black">
                      <a:alpha val="40000"/>
                    </a:prstClr>
                  </a:outerShdw>
                </a:effectLst>
              </a:rPr>
              <a:t>Sexual Health Throughout the Lifespan</a:t>
            </a:r>
          </a:p>
        </p:txBody>
      </p:sp>
      <p:sp>
        <p:nvSpPr>
          <p:cNvPr id="3" name="Content Placeholder 2">
            <a:extLst>
              <a:ext uri="{FF2B5EF4-FFF2-40B4-BE49-F238E27FC236}">
                <a16:creationId xmlns:a16="http://schemas.microsoft.com/office/drawing/2014/main" id="{BE7B7DAF-5CC7-4C56-EFF3-DA7946E3B5AB}"/>
              </a:ext>
            </a:extLst>
          </p:cNvPr>
          <p:cNvSpPr>
            <a:spLocks noGrp="1"/>
          </p:cNvSpPr>
          <p:nvPr>
            <p:ph idx="1"/>
          </p:nvPr>
        </p:nvSpPr>
        <p:spPr>
          <a:xfrm>
            <a:off x="457212" y="1232034"/>
            <a:ext cx="8315569" cy="3442442"/>
          </a:xfrm>
        </p:spPr>
        <p:txBody>
          <a:bodyPr>
            <a:normAutofit/>
          </a:bodyPr>
          <a:lstStyle/>
          <a:p>
            <a:pPr marL="228600" lvl="0">
              <a:lnSpc>
                <a:spcPct val="110000"/>
              </a:lnSpc>
              <a:spcBef>
                <a:spcPts val="1200"/>
              </a:spcBef>
              <a:buSzPts val="1600"/>
              <a:buFont typeface="Noto Sans Symbols"/>
              <a:buChar char="▪"/>
            </a:pPr>
            <a:r>
              <a:rPr lang="en-US" dirty="0"/>
              <a:t>People may remain engaged in sex long after naturally occurring erections or menopause</a:t>
            </a:r>
          </a:p>
          <a:p>
            <a:pPr marL="525780" lvl="1">
              <a:lnSpc>
                <a:spcPct val="110000"/>
              </a:lnSpc>
              <a:spcBef>
                <a:spcPts val="0"/>
              </a:spcBef>
              <a:buSzPts val="1600"/>
              <a:buFont typeface="Noto Sans Symbols"/>
              <a:buChar char="▪"/>
            </a:pPr>
            <a:r>
              <a:rPr lang="en-US" dirty="0"/>
              <a:t>providers should be able to address these needs appropriately based on additional comorbidities</a:t>
            </a:r>
          </a:p>
          <a:p>
            <a:pPr marL="525780" lvl="1">
              <a:lnSpc>
                <a:spcPct val="110000"/>
              </a:lnSpc>
              <a:spcBef>
                <a:spcPts val="0"/>
              </a:spcBef>
              <a:buSzPts val="1600"/>
              <a:buFont typeface="Noto Sans Symbols"/>
              <a:buChar char="▪"/>
            </a:pPr>
            <a:endParaRPr lang="en-US" sz="800" dirty="0"/>
          </a:p>
          <a:p>
            <a:pPr marL="228600" lvl="0">
              <a:lnSpc>
                <a:spcPct val="110000"/>
              </a:lnSpc>
              <a:spcBef>
                <a:spcPts val="1200"/>
              </a:spcBef>
              <a:buSzPts val="1600"/>
              <a:buFont typeface="Noto Sans Symbols"/>
              <a:buChar char="▪"/>
            </a:pPr>
            <a:r>
              <a:rPr lang="en-US" dirty="0"/>
              <a:t>Sexual health and its importance is also an under-recognized issue in other chronic and acute disease management</a:t>
            </a:r>
          </a:p>
        </p:txBody>
      </p:sp>
      <p:sp>
        <p:nvSpPr>
          <p:cNvPr id="6" name="TextBox 5">
            <a:extLst>
              <a:ext uri="{FF2B5EF4-FFF2-40B4-BE49-F238E27FC236}">
                <a16:creationId xmlns:a16="http://schemas.microsoft.com/office/drawing/2014/main" id="{449B6196-D48E-EE99-DBE9-845CC2B93073}"/>
              </a:ext>
            </a:extLst>
          </p:cNvPr>
          <p:cNvSpPr txBox="1"/>
          <p:nvPr/>
        </p:nvSpPr>
        <p:spPr>
          <a:xfrm>
            <a:off x="1332934" y="4806716"/>
            <a:ext cx="7204094" cy="261610"/>
          </a:xfrm>
          <a:prstGeom prst="rect">
            <a:avLst/>
          </a:prstGeom>
          <a:noFill/>
        </p:spPr>
        <p:txBody>
          <a:bodyPr wrap="square" rtlCol="0">
            <a:spAutoFit/>
          </a:bodyPr>
          <a:lstStyle/>
          <a:p>
            <a:pPr lvl="0"/>
            <a:r>
              <a:rPr lang="en-US" sz="1100" dirty="0">
                <a:solidFill>
                  <a:schemeClr val="dk1"/>
                </a:solidFill>
                <a:latin typeface="Avenir"/>
                <a:ea typeface="Avenir"/>
                <a:cs typeface="Avenir"/>
                <a:sym typeface="Avenir"/>
              </a:rPr>
              <a:t>Flynn et al., 2016; Mitchell, 2016; </a:t>
            </a:r>
            <a:r>
              <a:rPr lang="en-US" sz="1100" dirty="0" err="1">
                <a:solidFill>
                  <a:schemeClr val="dk1"/>
                </a:solidFill>
                <a:latin typeface="Avenir"/>
                <a:ea typeface="Avenir"/>
                <a:cs typeface="Avenir"/>
                <a:sym typeface="Avenir"/>
              </a:rPr>
              <a:t>Raimey</a:t>
            </a:r>
            <a:r>
              <a:rPr lang="en-US" sz="1100" dirty="0">
                <a:solidFill>
                  <a:schemeClr val="dk1"/>
                </a:solidFill>
                <a:latin typeface="Avenir"/>
                <a:ea typeface="Avenir"/>
                <a:cs typeface="Avenir"/>
                <a:sym typeface="Avenir"/>
              </a:rPr>
              <a:t>, 2017; </a:t>
            </a:r>
            <a:r>
              <a:rPr lang="en-US" sz="1100" i="1" dirty="0">
                <a:solidFill>
                  <a:schemeClr val="dk1"/>
                </a:solidFill>
                <a:latin typeface="Avenir"/>
                <a:ea typeface="Avenir"/>
                <a:cs typeface="Avenir"/>
                <a:sym typeface="Avenir"/>
              </a:rPr>
              <a:t>Sexual History Taking Toolkit | </a:t>
            </a:r>
            <a:r>
              <a:rPr lang="en-US" sz="1100" i="1" dirty="0" err="1">
                <a:solidFill>
                  <a:schemeClr val="dk1"/>
                </a:solidFill>
                <a:latin typeface="Avenir"/>
                <a:ea typeface="Avenir"/>
                <a:cs typeface="Avenir"/>
                <a:sym typeface="Avenir"/>
              </a:rPr>
              <a:t>TargetHIV</a:t>
            </a:r>
            <a:r>
              <a:rPr lang="en-US" sz="1100" dirty="0">
                <a:solidFill>
                  <a:schemeClr val="dk1"/>
                </a:solidFill>
                <a:latin typeface="Avenir"/>
                <a:ea typeface="Avenir"/>
                <a:cs typeface="Avenir"/>
                <a:sym typeface="Avenir"/>
              </a:rPr>
              <a:t>, 2022; West et al., 2022</a:t>
            </a:r>
            <a:endParaRPr lang="en-US" sz="1100" dirty="0"/>
          </a:p>
        </p:txBody>
      </p:sp>
    </p:spTree>
    <p:extLst>
      <p:ext uri="{BB962C8B-B14F-4D97-AF65-F5344CB8AC3E}">
        <p14:creationId xmlns:p14="http://schemas.microsoft.com/office/powerpoint/2010/main" val="236096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4B15-0907-32EF-C3D0-BA62C1325522}"/>
              </a:ext>
            </a:extLst>
          </p:cNvPr>
          <p:cNvSpPr>
            <a:spLocks noGrp="1"/>
          </p:cNvSpPr>
          <p:nvPr>
            <p:ph type="title"/>
          </p:nvPr>
        </p:nvSpPr>
        <p:spPr>
          <a:effectLst>
            <a:outerShdw blurRad="63500" sx="102000" sy="102000" algn="ctr" rotWithShape="0">
              <a:prstClr val="black">
                <a:alpha val="40000"/>
              </a:prstClr>
            </a:outerShdw>
          </a:effectLst>
        </p:spPr>
        <p:txBody>
          <a:bodyPr/>
          <a:lstStyle/>
          <a:p>
            <a:r>
              <a:rPr lang="en-US" sz="3600" b="1" dirty="0"/>
              <a:t>Sexual Health and Primary Care</a:t>
            </a:r>
            <a:endParaRPr lang="en-US" sz="3600" b="1" dirty="0">
              <a:effectLst>
                <a:outerShdw blurRad="50800" dist="38100" dir="18900000" algn="bl" rotWithShape="0">
                  <a:prstClr val="black">
                    <a:alpha val="40000"/>
                  </a:prstClr>
                </a:outerShdw>
              </a:effectLst>
            </a:endParaRPr>
          </a:p>
        </p:txBody>
      </p:sp>
      <p:sp>
        <p:nvSpPr>
          <p:cNvPr id="3" name="Content Placeholder 2">
            <a:extLst>
              <a:ext uri="{FF2B5EF4-FFF2-40B4-BE49-F238E27FC236}">
                <a16:creationId xmlns:a16="http://schemas.microsoft.com/office/drawing/2014/main" id="{7801920F-4D70-1619-BB17-26825FAAF1DC}"/>
              </a:ext>
            </a:extLst>
          </p:cNvPr>
          <p:cNvSpPr>
            <a:spLocks noGrp="1"/>
          </p:cNvSpPr>
          <p:nvPr>
            <p:ph sz="half" idx="1"/>
          </p:nvPr>
        </p:nvSpPr>
        <p:spPr>
          <a:xfrm>
            <a:off x="457212" y="1132893"/>
            <a:ext cx="4335505" cy="3633042"/>
          </a:xfrm>
        </p:spPr>
        <p:txBody>
          <a:bodyPr>
            <a:normAutofit/>
          </a:bodyPr>
          <a:lstStyle/>
          <a:p>
            <a:pPr lvl="0">
              <a:lnSpc>
                <a:spcPct val="110000"/>
              </a:lnSpc>
              <a:spcBef>
                <a:spcPts val="0"/>
              </a:spcBef>
              <a:buSzPct val="100000"/>
              <a:buFont typeface="Noto Sans Symbols"/>
              <a:buChar char="▪"/>
            </a:pPr>
            <a:r>
              <a:rPr lang="en-US" sz="2400" b="1" dirty="0"/>
              <a:t>Bacterial STIs</a:t>
            </a:r>
            <a:r>
              <a:rPr lang="en-US" sz="2400" dirty="0"/>
              <a:t>: </a:t>
            </a:r>
          </a:p>
          <a:p>
            <a:pPr lvl="1">
              <a:lnSpc>
                <a:spcPct val="110000"/>
              </a:lnSpc>
              <a:spcBef>
                <a:spcPts val="0"/>
              </a:spcBef>
              <a:buSzPct val="80000"/>
              <a:buFont typeface="Noto Sans Symbols"/>
              <a:buChar char="▪"/>
            </a:pPr>
            <a:r>
              <a:rPr lang="en-US" sz="2000" dirty="0"/>
              <a:t>Chlamydia, Gonorrhea </a:t>
            </a:r>
          </a:p>
          <a:p>
            <a:pPr lvl="1">
              <a:lnSpc>
                <a:spcPct val="110000"/>
              </a:lnSpc>
              <a:spcBef>
                <a:spcPts val="0"/>
              </a:spcBef>
              <a:buSzPct val="80000"/>
              <a:buFont typeface="Noto Sans Symbols"/>
              <a:buChar char="▪"/>
            </a:pPr>
            <a:r>
              <a:rPr lang="en-US" sz="2000" i="1" dirty="0"/>
              <a:t>Mycoplasma </a:t>
            </a:r>
            <a:r>
              <a:rPr lang="en-US" sz="2000" i="1" dirty="0" err="1"/>
              <a:t>genitalium</a:t>
            </a:r>
            <a:endParaRPr lang="en-US" sz="2000" i="1" dirty="0"/>
          </a:p>
          <a:p>
            <a:pPr lvl="1">
              <a:lnSpc>
                <a:spcPct val="110000"/>
              </a:lnSpc>
              <a:spcBef>
                <a:spcPts val="0"/>
              </a:spcBef>
              <a:buSzPct val="80000"/>
              <a:buFont typeface="Noto Sans Symbols"/>
              <a:buChar char="▪"/>
            </a:pPr>
            <a:r>
              <a:rPr lang="en-US" sz="2000" dirty="0"/>
              <a:t>Syphilis (</a:t>
            </a:r>
            <a:r>
              <a:rPr lang="en-US" sz="2000" i="1" dirty="0"/>
              <a:t>Treponema pallidum</a:t>
            </a:r>
            <a:r>
              <a:rPr lang="en-US" sz="2000" dirty="0"/>
              <a:t>)</a:t>
            </a:r>
            <a:endParaRPr lang="en-US" sz="2000" b="1" dirty="0"/>
          </a:p>
          <a:p>
            <a:pPr lvl="0">
              <a:lnSpc>
                <a:spcPct val="110000"/>
              </a:lnSpc>
              <a:spcBef>
                <a:spcPts val="1000"/>
              </a:spcBef>
              <a:buSzPct val="100000"/>
              <a:buFont typeface="Noto Sans Symbols"/>
              <a:buChar char="▪"/>
            </a:pPr>
            <a:r>
              <a:rPr lang="en-US" sz="2400" b="1" dirty="0"/>
              <a:t>Viral STIs</a:t>
            </a:r>
            <a:r>
              <a:rPr lang="en-US" sz="2400" dirty="0"/>
              <a:t>: </a:t>
            </a:r>
          </a:p>
          <a:p>
            <a:pPr lvl="1">
              <a:spcBef>
                <a:spcPts val="0"/>
              </a:spcBef>
              <a:buSzPct val="80000"/>
              <a:buFont typeface="Noto Sans Symbols"/>
              <a:buChar char="▪"/>
            </a:pPr>
            <a:r>
              <a:rPr lang="en-US" sz="2000" dirty="0"/>
              <a:t>Human papilloma virus (HPV) </a:t>
            </a:r>
          </a:p>
          <a:p>
            <a:pPr lvl="1">
              <a:spcBef>
                <a:spcPts val="0"/>
              </a:spcBef>
              <a:buSzPct val="80000"/>
              <a:buFont typeface="Noto Sans Symbols"/>
              <a:buChar char="▪"/>
            </a:pPr>
            <a:r>
              <a:rPr lang="en-US" sz="2000" dirty="0"/>
              <a:t>Herpes simplex virus (HSV)</a:t>
            </a:r>
          </a:p>
          <a:p>
            <a:pPr lvl="1">
              <a:spcBef>
                <a:spcPts val="0"/>
              </a:spcBef>
              <a:buSzPct val="80000"/>
              <a:buFont typeface="Noto Sans Symbols"/>
              <a:buChar char="▪"/>
            </a:pPr>
            <a:r>
              <a:rPr lang="en-US" sz="2000" dirty="0"/>
              <a:t>Viral hepatitis (HCV, HBV, HAV)</a:t>
            </a:r>
          </a:p>
          <a:p>
            <a:pPr lvl="1">
              <a:spcBef>
                <a:spcPts val="0"/>
              </a:spcBef>
              <a:buSzPct val="80000"/>
              <a:buFont typeface="Noto Sans Symbols"/>
              <a:buChar char="▪"/>
            </a:pPr>
            <a:r>
              <a:rPr lang="en-US" sz="2000" dirty="0"/>
              <a:t>HIV</a:t>
            </a:r>
          </a:p>
          <a:p>
            <a:pPr marL="284163" lvl="1" indent="0">
              <a:spcBef>
                <a:spcPts val="0"/>
              </a:spcBef>
              <a:buSzPct val="80000"/>
              <a:buNone/>
            </a:pPr>
            <a:endParaRPr lang="en-US" sz="2000" dirty="0"/>
          </a:p>
        </p:txBody>
      </p:sp>
      <p:sp>
        <p:nvSpPr>
          <p:cNvPr id="4" name="Content Placeholder 3">
            <a:extLst>
              <a:ext uri="{FF2B5EF4-FFF2-40B4-BE49-F238E27FC236}">
                <a16:creationId xmlns:a16="http://schemas.microsoft.com/office/drawing/2014/main" id="{B3BF5819-B677-C3C9-744B-DA08D949197E}"/>
              </a:ext>
            </a:extLst>
          </p:cNvPr>
          <p:cNvSpPr>
            <a:spLocks noGrp="1"/>
          </p:cNvSpPr>
          <p:nvPr>
            <p:ph sz="half" idx="2"/>
          </p:nvPr>
        </p:nvSpPr>
        <p:spPr>
          <a:xfrm>
            <a:off x="4701703" y="1132894"/>
            <a:ext cx="4071080" cy="3544126"/>
          </a:xfrm>
        </p:spPr>
        <p:txBody>
          <a:bodyPr>
            <a:normAutofit fontScale="92500" lnSpcReduction="10000"/>
          </a:bodyPr>
          <a:lstStyle/>
          <a:p>
            <a:r>
              <a:rPr lang="en-US" sz="2600" b="1" dirty="0"/>
              <a:t>Non-infectious</a:t>
            </a:r>
            <a:r>
              <a:rPr lang="en-US" sz="2600" dirty="0"/>
              <a:t>:</a:t>
            </a:r>
          </a:p>
          <a:p>
            <a:pPr lvl="1"/>
            <a:r>
              <a:rPr lang="en-US" dirty="0"/>
              <a:t>Pregnancy/termination of pregnancy</a:t>
            </a:r>
          </a:p>
          <a:p>
            <a:pPr lvl="1"/>
            <a:r>
              <a:rPr lang="en-US" dirty="0"/>
              <a:t>Sexual dysfunction</a:t>
            </a:r>
          </a:p>
          <a:p>
            <a:pPr lvl="1"/>
            <a:r>
              <a:rPr lang="en-US" dirty="0"/>
              <a:t>Injuries</a:t>
            </a:r>
          </a:p>
          <a:p>
            <a:pPr lvl="1"/>
            <a:r>
              <a:rPr lang="en-US" dirty="0"/>
              <a:t>Fissures/tears</a:t>
            </a:r>
          </a:p>
          <a:p>
            <a:pPr lvl="1"/>
            <a:r>
              <a:rPr lang="en-US" dirty="0"/>
              <a:t>Puberty</a:t>
            </a:r>
          </a:p>
          <a:p>
            <a:pPr lvl="1"/>
            <a:r>
              <a:rPr lang="en-US" dirty="0"/>
              <a:t>Menopause</a:t>
            </a:r>
          </a:p>
          <a:p>
            <a:pPr lvl="1"/>
            <a:r>
              <a:rPr lang="en-US" dirty="0"/>
              <a:t>Sexual violence</a:t>
            </a:r>
          </a:p>
        </p:txBody>
      </p:sp>
      <p:sp>
        <p:nvSpPr>
          <p:cNvPr id="6" name="TextBox 5">
            <a:extLst>
              <a:ext uri="{FF2B5EF4-FFF2-40B4-BE49-F238E27FC236}">
                <a16:creationId xmlns:a16="http://schemas.microsoft.com/office/drawing/2014/main" id="{33B99C5C-1B4B-1C14-5195-267375A3C4AC}"/>
              </a:ext>
            </a:extLst>
          </p:cNvPr>
          <p:cNvSpPr txBox="1"/>
          <p:nvPr/>
        </p:nvSpPr>
        <p:spPr>
          <a:xfrm>
            <a:off x="1497724" y="4696270"/>
            <a:ext cx="6944710" cy="461665"/>
          </a:xfrm>
          <a:prstGeom prst="rect">
            <a:avLst/>
          </a:prstGeom>
          <a:noFill/>
        </p:spPr>
        <p:txBody>
          <a:bodyPr wrap="square" rtlCol="0">
            <a:spAutoFit/>
          </a:bodyPr>
          <a:lstStyle/>
          <a:p>
            <a:pPr lvl="0" algn="ctr"/>
            <a:r>
              <a:rPr lang="en-US" sz="1200" dirty="0">
                <a:solidFill>
                  <a:schemeClr val="dk1"/>
                </a:solidFill>
                <a:latin typeface="Avenir"/>
                <a:ea typeface="Avenir"/>
                <a:cs typeface="Avenir"/>
                <a:sym typeface="Avenir"/>
              </a:rPr>
              <a:t>STI=sexually transmitted infection; HCV = hepatitis C virus, HBV = hepatitis B virus, HAV = hepatitis A virus </a:t>
            </a:r>
            <a:r>
              <a:rPr lang="en-US" sz="1200" dirty="0" err="1">
                <a:solidFill>
                  <a:schemeClr val="dk1"/>
                </a:solidFill>
                <a:latin typeface="Avenir"/>
                <a:ea typeface="Avenir"/>
                <a:cs typeface="Avenir"/>
                <a:sym typeface="Avenir"/>
              </a:rPr>
              <a:t>Workowski</a:t>
            </a:r>
            <a:r>
              <a:rPr lang="en-US" sz="1200" dirty="0">
                <a:solidFill>
                  <a:schemeClr val="dk1"/>
                </a:solidFill>
                <a:latin typeface="Avenir"/>
                <a:ea typeface="Avenir"/>
                <a:cs typeface="Avenir"/>
                <a:sym typeface="Avenir"/>
              </a:rPr>
              <a:t> et al, 2021; Savoy &amp; </a:t>
            </a:r>
            <a:r>
              <a:rPr lang="en-US" sz="1200" dirty="0" err="1">
                <a:solidFill>
                  <a:schemeClr val="dk1"/>
                </a:solidFill>
                <a:latin typeface="Avenir"/>
                <a:ea typeface="Avenir"/>
                <a:cs typeface="Avenir"/>
                <a:sym typeface="Avenir"/>
              </a:rPr>
              <a:t>O’Gurek</a:t>
            </a:r>
            <a:r>
              <a:rPr lang="en-US" sz="1200" dirty="0">
                <a:solidFill>
                  <a:schemeClr val="dk1"/>
                </a:solidFill>
                <a:latin typeface="Avenir"/>
                <a:ea typeface="Avenir"/>
                <a:cs typeface="Avenir"/>
                <a:sym typeface="Avenir"/>
              </a:rPr>
              <a:t>, 2020</a:t>
            </a:r>
            <a:endParaRPr lang="en-US" sz="1200" dirty="0"/>
          </a:p>
        </p:txBody>
      </p:sp>
    </p:spTree>
    <p:extLst>
      <p:ext uri="{BB962C8B-B14F-4D97-AF65-F5344CB8AC3E}">
        <p14:creationId xmlns:p14="http://schemas.microsoft.com/office/powerpoint/2010/main" val="644364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13657C-E5E8-DB08-0476-EE651B7E4107}"/>
              </a:ext>
            </a:extLst>
          </p:cNvPr>
          <p:cNvSpPr txBox="1"/>
          <p:nvPr/>
        </p:nvSpPr>
        <p:spPr>
          <a:xfrm>
            <a:off x="1332934" y="4806716"/>
            <a:ext cx="6704161" cy="307777"/>
          </a:xfrm>
          <a:prstGeom prst="rect">
            <a:avLst/>
          </a:prstGeom>
          <a:noFill/>
        </p:spPr>
        <p:txBody>
          <a:bodyPr wrap="square" rtlCol="0">
            <a:spAutoFit/>
          </a:bodyPr>
          <a:lstStyle/>
          <a:p>
            <a:pPr lvl="0" algn="ctr"/>
            <a:r>
              <a:rPr lang="en-US" sz="1400" dirty="0">
                <a:solidFill>
                  <a:schemeClr val="dk1"/>
                </a:solidFill>
                <a:latin typeface="Avenir"/>
                <a:ea typeface="Avenir"/>
                <a:cs typeface="Avenir"/>
                <a:sym typeface="Avenir"/>
              </a:rPr>
              <a:t>CDC, 2022</a:t>
            </a:r>
            <a:endParaRPr lang="en-US" sz="1400" dirty="0"/>
          </a:p>
        </p:txBody>
      </p:sp>
      <p:sp>
        <p:nvSpPr>
          <p:cNvPr id="2" name="Title 1">
            <a:extLst>
              <a:ext uri="{FF2B5EF4-FFF2-40B4-BE49-F238E27FC236}">
                <a16:creationId xmlns:a16="http://schemas.microsoft.com/office/drawing/2014/main" id="{EB2A4B15-0907-32EF-C3D0-BA62C1325522}"/>
              </a:ext>
            </a:extLst>
          </p:cNvPr>
          <p:cNvSpPr>
            <a:spLocks noGrp="1"/>
          </p:cNvSpPr>
          <p:nvPr>
            <p:ph type="title"/>
          </p:nvPr>
        </p:nvSpPr>
        <p:spPr>
          <a:xfrm>
            <a:off x="534215" y="1475912"/>
            <a:ext cx="8315569" cy="857250"/>
          </a:xfrm>
        </p:spPr>
        <p:txBody>
          <a:bodyPr/>
          <a:lstStyle/>
          <a:p>
            <a:r>
              <a:rPr lang="en-US" sz="3200" dirty="0"/>
              <a:t>Clinical Pearl: 5 Ps of a Sexual Health History</a:t>
            </a:r>
            <a:endParaRPr lang="en-US" sz="3200" dirty="0">
              <a:effectLst>
                <a:outerShdw blurRad="50800" dist="38100" dir="18900000" algn="bl" rotWithShape="0">
                  <a:prstClr val="black">
                    <a:alpha val="40000"/>
                  </a:prstClr>
                </a:outerShdw>
              </a:effectLst>
            </a:endParaRPr>
          </a:p>
        </p:txBody>
      </p:sp>
      <p:graphicFrame>
        <p:nvGraphicFramePr>
          <p:cNvPr id="7" name="Google Shape;385;g2b7ecd30fbb_2_121"/>
          <p:cNvGraphicFramePr/>
          <p:nvPr>
            <p:extLst>
              <p:ext uri="{D42A27DB-BD31-4B8C-83A1-F6EECF244321}">
                <p14:modId xmlns:p14="http://schemas.microsoft.com/office/powerpoint/2010/main" val="2897302538"/>
              </p:ext>
            </p:extLst>
          </p:nvPr>
        </p:nvGraphicFramePr>
        <p:xfrm>
          <a:off x="170531" y="75174"/>
          <a:ext cx="8878876" cy="4533208"/>
        </p:xfrm>
        <a:graphic>
          <a:graphicData uri="http://schemas.openxmlformats.org/drawingml/2006/table">
            <a:tbl>
              <a:tblPr firstRow="1" bandRow="1">
                <a:noFill/>
                <a:effectLst>
                  <a:outerShdw blurRad="63500" sx="102000" sy="102000" algn="ctr" rotWithShape="0">
                    <a:prstClr val="black">
                      <a:alpha val="40000"/>
                    </a:prstClr>
                  </a:outerShdw>
                </a:effectLst>
              </a:tblPr>
              <a:tblGrid>
                <a:gridCol w="1595207">
                  <a:extLst>
                    <a:ext uri="{9D8B030D-6E8A-4147-A177-3AD203B41FA5}">
                      <a16:colId xmlns:a16="http://schemas.microsoft.com/office/drawing/2014/main" val="20000"/>
                    </a:ext>
                  </a:extLst>
                </a:gridCol>
                <a:gridCol w="1702676">
                  <a:extLst>
                    <a:ext uri="{9D8B030D-6E8A-4147-A177-3AD203B41FA5}">
                      <a16:colId xmlns:a16="http://schemas.microsoft.com/office/drawing/2014/main" val="20001"/>
                    </a:ext>
                  </a:extLst>
                </a:gridCol>
                <a:gridCol w="1710558">
                  <a:extLst>
                    <a:ext uri="{9D8B030D-6E8A-4147-A177-3AD203B41FA5}">
                      <a16:colId xmlns:a16="http://schemas.microsoft.com/office/drawing/2014/main" val="20002"/>
                    </a:ext>
                  </a:extLst>
                </a:gridCol>
                <a:gridCol w="1450428">
                  <a:extLst>
                    <a:ext uri="{9D8B030D-6E8A-4147-A177-3AD203B41FA5}">
                      <a16:colId xmlns:a16="http://schemas.microsoft.com/office/drawing/2014/main" val="20003"/>
                    </a:ext>
                  </a:extLst>
                </a:gridCol>
                <a:gridCol w="2420007">
                  <a:extLst>
                    <a:ext uri="{9D8B030D-6E8A-4147-A177-3AD203B41FA5}">
                      <a16:colId xmlns:a16="http://schemas.microsoft.com/office/drawing/2014/main" val="20004"/>
                    </a:ext>
                  </a:extLst>
                </a:gridCol>
              </a:tblGrid>
              <a:tr h="650308">
                <a:tc>
                  <a:txBody>
                    <a:bodyPr/>
                    <a:lstStyle/>
                    <a:p>
                      <a:pPr marL="0" marR="0" lvl="0" indent="0" algn="ctr" rtl="0">
                        <a:spcBef>
                          <a:spcPts val="0"/>
                        </a:spcBef>
                        <a:spcAft>
                          <a:spcPts val="0"/>
                        </a:spcAft>
                        <a:buNone/>
                      </a:pPr>
                      <a:r>
                        <a:rPr lang="en-US" sz="1800" b="1" u="none" strike="noStrike" cap="none" dirty="0"/>
                        <a:t>P</a:t>
                      </a:r>
                      <a:r>
                        <a:rPr lang="en-US" sz="1800" b="0" u="none" strike="noStrike" cap="none" dirty="0"/>
                        <a:t>artners</a:t>
                      </a:r>
                      <a:endParaRPr sz="1400" dirty="0"/>
                    </a:p>
                  </a:txBody>
                  <a:tcPr marL="91450" marR="91450" marT="45725" marB="45725">
                    <a:solidFill>
                      <a:schemeClr val="accent4">
                        <a:lumMod val="20000"/>
                        <a:lumOff val="80000"/>
                      </a:schemeClr>
                    </a:solidFill>
                  </a:tcPr>
                </a:tc>
                <a:tc>
                  <a:txBody>
                    <a:bodyPr/>
                    <a:lstStyle/>
                    <a:p>
                      <a:pPr marL="0" marR="0" lvl="0" indent="0" algn="ctr" rtl="0">
                        <a:spcBef>
                          <a:spcPts val="0"/>
                        </a:spcBef>
                        <a:spcAft>
                          <a:spcPts val="0"/>
                        </a:spcAft>
                        <a:buNone/>
                      </a:pPr>
                      <a:r>
                        <a:rPr lang="en-US" sz="1800" b="1" u="none" strike="noStrike" cap="none" dirty="0"/>
                        <a:t>P</a:t>
                      </a:r>
                      <a:r>
                        <a:rPr lang="en-US" sz="1800" b="0" u="none" strike="noStrike" cap="none" dirty="0"/>
                        <a:t>ractices</a:t>
                      </a:r>
                      <a:endParaRPr sz="1400" dirty="0"/>
                    </a:p>
                  </a:txBody>
                  <a:tcPr marL="91450" marR="91450" marT="45725" marB="45725">
                    <a:solidFill>
                      <a:schemeClr val="accent4">
                        <a:lumMod val="20000"/>
                        <a:lumOff val="80000"/>
                      </a:schemeClr>
                    </a:solidFill>
                  </a:tcPr>
                </a:tc>
                <a:tc>
                  <a:txBody>
                    <a:bodyPr/>
                    <a:lstStyle/>
                    <a:p>
                      <a:pPr marL="0" marR="0" lvl="0" indent="0" algn="ctr" rtl="0">
                        <a:spcBef>
                          <a:spcPts val="0"/>
                        </a:spcBef>
                        <a:spcAft>
                          <a:spcPts val="0"/>
                        </a:spcAft>
                        <a:buNone/>
                      </a:pPr>
                      <a:r>
                        <a:rPr lang="en-US" sz="1800" b="1" u="none" strike="noStrike" cap="none"/>
                        <a:t>P</a:t>
                      </a:r>
                      <a:r>
                        <a:rPr lang="en-US" sz="1800" b="0" u="none" strike="noStrike" cap="none"/>
                        <a:t>rotection from STIs</a:t>
                      </a:r>
                      <a:endParaRPr sz="1400"/>
                    </a:p>
                  </a:txBody>
                  <a:tcPr marL="91450" marR="91450" marT="45725" marB="45725">
                    <a:solidFill>
                      <a:schemeClr val="accent4">
                        <a:lumMod val="20000"/>
                        <a:lumOff val="80000"/>
                      </a:schemeClr>
                    </a:solidFill>
                  </a:tcPr>
                </a:tc>
                <a:tc>
                  <a:txBody>
                    <a:bodyPr/>
                    <a:lstStyle/>
                    <a:p>
                      <a:pPr marL="0" marR="0" lvl="0" indent="0" algn="ctr" rtl="0">
                        <a:spcBef>
                          <a:spcPts val="0"/>
                        </a:spcBef>
                        <a:spcAft>
                          <a:spcPts val="0"/>
                        </a:spcAft>
                        <a:buNone/>
                      </a:pPr>
                      <a:r>
                        <a:rPr lang="en-US" sz="1800" b="1" u="none" strike="noStrike" cap="none" dirty="0"/>
                        <a:t>P</a:t>
                      </a:r>
                      <a:r>
                        <a:rPr lang="en-US" sz="1800" b="0" u="none" strike="noStrike" cap="none" dirty="0"/>
                        <a:t>ast History of STIs</a:t>
                      </a:r>
                      <a:endParaRPr sz="1400" dirty="0"/>
                    </a:p>
                  </a:txBody>
                  <a:tcPr marL="91450" marR="91450" marT="45725" marB="45725">
                    <a:solidFill>
                      <a:schemeClr val="accent4">
                        <a:lumMod val="20000"/>
                        <a:lumOff val="80000"/>
                      </a:schemeClr>
                    </a:solidFill>
                  </a:tcPr>
                </a:tc>
                <a:tc>
                  <a:txBody>
                    <a:bodyPr/>
                    <a:lstStyle/>
                    <a:p>
                      <a:pPr marL="0" marR="0" lvl="0" indent="0" algn="ctr" rtl="0">
                        <a:spcBef>
                          <a:spcPts val="0"/>
                        </a:spcBef>
                        <a:spcAft>
                          <a:spcPts val="0"/>
                        </a:spcAft>
                        <a:buNone/>
                      </a:pPr>
                      <a:r>
                        <a:rPr lang="en-US" sz="1800" b="1" u="none" strike="noStrike" cap="none" dirty="0"/>
                        <a:t>P</a:t>
                      </a:r>
                      <a:r>
                        <a:rPr lang="en-US" sz="1800" b="0" u="none" strike="noStrike" cap="none" dirty="0"/>
                        <a:t>regnancy Intention</a:t>
                      </a:r>
                      <a:endParaRPr sz="1400" dirty="0"/>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r h="3882900">
                <a:tc>
                  <a:txBody>
                    <a:bodyPr/>
                    <a:lstStyle/>
                    <a:p>
                      <a:pPr marL="0" marR="0" lvl="0" indent="0" algn="l" rtl="0">
                        <a:spcBef>
                          <a:spcPts val="0"/>
                        </a:spcBef>
                        <a:spcAft>
                          <a:spcPts val="0"/>
                        </a:spcAft>
                        <a:buNone/>
                      </a:pPr>
                      <a:r>
                        <a:rPr lang="en-US" sz="1800" u="none" strike="noStrike" cap="none" dirty="0"/>
                        <a:t>Asking about the gender of the patient’s partners.</a:t>
                      </a:r>
                      <a:endParaRPr sz="1800" dirty="0"/>
                    </a:p>
                    <a:p>
                      <a:pPr marL="0" marR="0" lvl="0" indent="0" algn="l" rtl="0">
                        <a:spcBef>
                          <a:spcPts val="1200"/>
                        </a:spcBef>
                        <a:spcAft>
                          <a:spcPts val="0"/>
                        </a:spcAft>
                        <a:buNone/>
                      </a:pPr>
                      <a:r>
                        <a:rPr lang="en-US" sz="1800" dirty="0"/>
                        <a:t>Asking if patients have more than one partner.</a:t>
                      </a:r>
                      <a:endParaRPr sz="1800" dirty="0"/>
                    </a:p>
                    <a:p>
                      <a:pPr marL="0" marR="0" lvl="0" indent="0" algn="l" rtl="0">
                        <a:spcBef>
                          <a:spcPts val="1200"/>
                        </a:spcBef>
                        <a:spcAft>
                          <a:spcPts val="0"/>
                        </a:spcAft>
                        <a:buNone/>
                      </a:pPr>
                      <a:r>
                        <a:rPr lang="en-US" sz="1800" dirty="0"/>
                        <a:t>Asking patients how they meet their partners.</a:t>
                      </a:r>
                      <a:endParaRPr sz="1800" dirty="0"/>
                    </a:p>
                  </a:txBody>
                  <a:tcPr marL="91450" marR="91450" marT="45725" marB="45725">
                    <a:solidFill>
                      <a:schemeClr val="tx2">
                        <a:lumMod val="20000"/>
                        <a:lumOff val="80000"/>
                      </a:schemeClr>
                    </a:solidFill>
                  </a:tcPr>
                </a:tc>
                <a:tc>
                  <a:txBody>
                    <a:bodyPr/>
                    <a:lstStyle/>
                    <a:p>
                      <a:pPr marL="0" marR="0" lvl="0" indent="0" algn="l" rtl="0">
                        <a:spcBef>
                          <a:spcPts val="0"/>
                        </a:spcBef>
                        <a:spcAft>
                          <a:spcPts val="0"/>
                        </a:spcAft>
                        <a:buNone/>
                      </a:pPr>
                      <a:r>
                        <a:rPr lang="en-US" sz="1800" dirty="0"/>
                        <a:t>What kind of sex do you have, oral, vaginal, anal? </a:t>
                      </a:r>
                      <a:endParaRPr sz="1800" dirty="0"/>
                    </a:p>
                    <a:p>
                      <a:pPr marL="0" marR="0" lvl="0" indent="0" algn="l" rtl="0">
                        <a:spcBef>
                          <a:spcPts val="1200"/>
                        </a:spcBef>
                        <a:spcAft>
                          <a:spcPts val="0"/>
                        </a:spcAft>
                        <a:buNone/>
                      </a:pPr>
                      <a:r>
                        <a:rPr lang="en-US" sz="1800" dirty="0"/>
                        <a:t>What parts of your body do you use for sexual practices?</a:t>
                      </a:r>
                      <a:endParaRPr sz="1800" dirty="0"/>
                    </a:p>
                    <a:p>
                      <a:pPr marL="0" marR="0" lvl="0" indent="0" algn="l" rtl="0">
                        <a:spcBef>
                          <a:spcPts val="1200"/>
                        </a:spcBef>
                        <a:spcAft>
                          <a:spcPts val="0"/>
                        </a:spcAft>
                        <a:buNone/>
                      </a:pPr>
                      <a:r>
                        <a:rPr lang="en-US" sz="1800" dirty="0"/>
                        <a:t>What fluids are exchanged?</a:t>
                      </a:r>
                      <a:endParaRPr sz="1800" dirty="0"/>
                    </a:p>
                  </a:txBody>
                  <a:tcPr marL="91450" marR="91450" marT="45725" marB="45725">
                    <a:solidFill>
                      <a:schemeClr val="tx2">
                        <a:lumMod val="20000"/>
                        <a:lumOff val="80000"/>
                      </a:schemeClr>
                    </a:solidFill>
                  </a:tcPr>
                </a:tc>
                <a:tc>
                  <a:txBody>
                    <a:bodyPr/>
                    <a:lstStyle/>
                    <a:p>
                      <a:pPr marL="0" marR="0" lvl="0" indent="0" algn="l" rtl="0">
                        <a:spcBef>
                          <a:spcPts val="0"/>
                        </a:spcBef>
                        <a:spcAft>
                          <a:spcPts val="0"/>
                        </a:spcAft>
                        <a:buNone/>
                      </a:pPr>
                      <a:r>
                        <a:rPr lang="en-US" sz="1800" dirty="0"/>
                        <a:t>What tools are you using to protect against STIs? </a:t>
                      </a:r>
                      <a:endParaRPr sz="1800" dirty="0"/>
                    </a:p>
                    <a:p>
                      <a:pPr marL="0" marR="0" lvl="0" indent="0" algn="l" rtl="0">
                        <a:spcBef>
                          <a:spcPts val="1200"/>
                        </a:spcBef>
                        <a:spcAft>
                          <a:spcPts val="0"/>
                        </a:spcAft>
                        <a:buNone/>
                      </a:pPr>
                      <a:r>
                        <a:rPr lang="en-US" sz="1800" dirty="0"/>
                        <a:t>Behavioral interventions?</a:t>
                      </a:r>
                      <a:endParaRPr sz="1800" dirty="0"/>
                    </a:p>
                    <a:p>
                      <a:pPr marL="0" marR="0" lvl="0" indent="0" algn="l" rtl="0">
                        <a:spcBef>
                          <a:spcPts val="1200"/>
                        </a:spcBef>
                        <a:spcAft>
                          <a:spcPts val="0"/>
                        </a:spcAft>
                        <a:buNone/>
                      </a:pPr>
                      <a:r>
                        <a:rPr lang="en-US" sz="1800" dirty="0"/>
                        <a:t>Biomedical interventions?</a:t>
                      </a:r>
                      <a:endParaRPr sz="1800" dirty="0"/>
                    </a:p>
                    <a:p>
                      <a:pPr marL="0" marR="0" lvl="0" indent="0" algn="l" rtl="0">
                        <a:spcBef>
                          <a:spcPts val="1200"/>
                        </a:spcBef>
                        <a:spcAft>
                          <a:spcPts val="0"/>
                        </a:spcAft>
                        <a:buNone/>
                      </a:pPr>
                      <a:r>
                        <a:rPr lang="en-US" sz="1800" dirty="0"/>
                        <a:t>External or internal</a:t>
                      </a:r>
                      <a:endParaRPr sz="1800" dirty="0"/>
                    </a:p>
                    <a:p>
                      <a:pPr marL="0" marR="0" lvl="0" indent="0" algn="l" rtl="0">
                        <a:spcBef>
                          <a:spcPts val="1200"/>
                        </a:spcBef>
                        <a:spcAft>
                          <a:spcPts val="0"/>
                        </a:spcAft>
                        <a:buNone/>
                      </a:pPr>
                      <a:r>
                        <a:rPr lang="en-US" sz="1800" dirty="0"/>
                        <a:t>Condoms?</a:t>
                      </a:r>
                      <a:endParaRPr sz="1800" dirty="0"/>
                    </a:p>
                  </a:txBody>
                  <a:tcPr marL="91450" marR="91450" marT="45725" marB="45725">
                    <a:solidFill>
                      <a:schemeClr val="tx2">
                        <a:lumMod val="20000"/>
                        <a:lumOff val="80000"/>
                      </a:schemeClr>
                    </a:solidFill>
                  </a:tcPr>
                </a:tc>
                <a:tc>
                  <a:txBody>
                    <a:bodyPr/>
                    <a:lstStyle/>
                    <a:p>
                      <a:pPr marL="0" marR="0" lvl="0" indent="0" algn="l" rtl="0">
                        <a:spcBef>
                          <a:spcPts val="0"/>
                        </a:spcBef>
                        <a:spcAft>
                          <a:spcPts val="0"/>
                        </a:spcAft>
                        <a:buNone/>
                      </a:pPr>
                      <a:r>
                        <a:rPr lang="en-US" sz="1800" dirty="0"/>
                        <a:t>Have you ever had any bacterial STIs? (RPR titer)</a:t>
                      </a:r>
                      <a:endParaRPr sz="1800" dirty="0"/>
                    </a:p>
                    <a:p>
                      <a:pPr marL="0" marR="0" lvl="0" indent="0" algn="l" rtl="0">
                        <a:spcBef>
                          <a:spcPts val="0"/>
                        </a:spcBef>
                        <a:spcAft>
                          <a:spcPts val="0"/>
                        </a:spcAft>
                        <a:buNone/>
                      </a:pPr>
                      <a:endParaRPr sz="1800" dirty="0"/>
                    </a:p>
                    <a:p>
                      <a:pPr marL="0" marR="0" lvl="0" indent="0" algn="l" rtl="0">
                        <a:spcBef>
                          <a:spcPts val="0"/>
                        </a:spcBef>
                        <a:spcAft>
                          <a:spcPts val="0"/>
                        </a:spcAft>
                        <a:buNone/>
                      </a:pPr>
                      <a:r>
                        <a:rPr lang="en-US" sz="1800" dirty="0"/>
                        <a:t>Viral STIs?</a:t>
                      </a:r>
                      <a:endParaRPr sz="1800" dirty="0"/>
                    </a:p>
                    <a:p>
                      <a:pPr marL="0" marR="0" lvl="0" indent="0" algn="l" rtl="0">
                        <a:spcBef>
                          <a:spcPts val="0"/>
                        </a:spcBef>
                        <a:spcAft>
                          <a:spcPts val="0"/>
                        </a:spcAft>
                        <a:buNone/>
                      </a:pPr>
                      <a:endParaRPr sz="1800" dirty="0"/>
                    </a:p>
                    <a:p>
                      <a:pPr marL="0" marR="0" lvl="0" indent="0" algn="l" rtl="0">
                        <a:spcBef>
                          <a:spcPts val="0"/>
                        </a:spcBef>
                        <a:spcAft>
                          <a:spcPts val="0"/>
                        </a:spcAft>
                        <a:buNone/>
                      </a:pPr>
                      <a:r>
                        <a:rPr lang="en-US" sz="1800" dirty="0"/>
                        <a:t>Abnormal cervical or anal pap smear?</a:t>
                      </a:r>
                      <a:endParaRPr sz="1800" dirty="0"/>
                    </a:p>
                  </a:txBody>
                  <a:tcPr marL="91450" marR="91450" marT="45725" marB="45725">
                    <a:solidFill>
                      <a:schemeClr val="tx2">
                        <a:lumMod val="20000"/>
                        <a:lumOff val="80000"/>
                      </a:schemeClr>
                    </a:solidFill>
                  </a:tcPr>
                </a:tc>
                <a:tc>
                  <a:txBody>
                    <a:bodyPr/>
                    <a:lstStyle/>
                    <a:p>
                      <a:pPr marL="0" marR="0" lvl="0" indent="0" algn="l" rtl="0">
                        <a:spcBef>
                          <a:spcPts val="0"/>
                        </a:spcBef>
                        <a:spcAft>
                          <a:spcPts val="0"/>
                        </a:spcAft>
                        <a:buNone/>
                      </a:pPr>
                      <a:r>
                        <a:rPr lang="en-US" sz="1800" dirty="0"/>
                        <a:t>For people with uterine capacity are you trying to become pregnant or prevent pregnancy?</a:t>
                      </a:r>
                      <a:endParaRPr sz="1800" dirty="0"/>
                    </a:p>
                    <a:p>
                      <a:pPr marL="0" marR="0" lvl="0" indent="0" algn="l" rtl="0">
                        <a:spcBef>
                          <a:spcPts val="0"/>
                        </a:spcBef>
                        <a:spcAft>
                          <a:spcPts val="0"/>
                        </a:spcAft>
                        <a:buNone/>
                      </a:pPr>
                      <a:endParaRPr sz="1800" dirty="0"/>
                    </a:p>
                    <a:p>
                      <a:pPr marL="0" marR="0" lvl="0" indent="0" algn="l" rtl="0">
                        <a:spcBef>
                          <a:spcPts val="0"/>
                        </a:spcBef>
                        <a:spcAft>
                          <a:spcPts val="0"/>
                        </a:spcAft>
                        <a:buNone/>
                      </a:pPr>
                      <a:r>
                        <a:rPr lang="en-US" sz="1800" dirty="0"/>
                        <a:t>If no uterine capacity, is there a possibility your partner may become pregnant?</a:t>
                      </a:r>
                      <a:endParaRPr sz="1800" dirty="0"/>
                    </a:p>
                    <a:p>
                      <a:pPr marL="0" marR="0" lvl="0" indent="0" algn="l" rtl="0">
                        <a:spcBef>
                          <a:spcPts val="0"/>
                        </a:spcBef>
                        <a:spcAft>
                          <a:spcPts val="0"/>
                        </a:spcAft>
                        <a:buNone/>
                      </a:pPr>
                      <a:endParaRPr sz="1800" dirty="0"/>
                    </a:p>
                    <a:p>
                      <a:pPr marL="0" marR="0" lvl="0" indent="0" algn="l" rtl="0">
                        <a:spcBef>
                          <a:spcPts val="0"/>
                        </a:spcBef>
                        <a:spcAft>
                          <a:spcPts val="0"/>
                        </a:spcAft>
                        <a:buNone/>
                      </a:pPr>
                      <a:r>
                        <a:rPr lang="en-US" sz="1800" dirty="0"/>
                        <a:t>Is there sperm transfer</a:t>
                      </a:r>
                      <a:endParaRPr sz="1800" dirty="0"/>
                    </a:p>
                  </a:txBody>
                  <a:tcPr marL="91450" marR="91450" marT="45725" marB="45725">
                    <a:solidFill>
                      <a:schemeClr val="tx2">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626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b7ecd30fbb_2_127"/>
          <p:cNvSpPr txBox="1">
            <a:spLocks noGrp="1"/>
          </p:cNvSpPr>
          <p:nvPr>
            <p:ph type="title"/>
          </p:nvPr>
        </p:nvSpPr>
        <p:spPr>
          <a:xfrm>
            <a:off x="1200151" y="1790058"/>
            <a:ext cx="6743700" cy="1234440"/>
          </a:xfrm>
          <a:prstGeom prst="rect">
            <a:avLst/>
          </a:prstGeom>
          <a:solidFill>
            <a:srgbClr val="FFFFFF"/>
          </a:solidFill>
          <a:ln w="38100" cap="flat" cmpd="sng">
            <a:solidFill>
              <a:srgbClr val="404040"/>
            </a:solidFill>
            <a:prstDash val="solid"/>
            <a:round/>
            <a:headEnd type="none" w="sm" len="sm"/>
            <a:tailEnd type="none" w="sm" len="sm"/>
          </a:ln>
          <a:effectLst>
            <a:outerShdw blurRad="63500" sx="102000" sy="102000" algn="ctr" rotWithShape="0">
              <a:prstClr val="black">
                <a:alpha val="40000"/>
              </a:prstClr>
            </a:outerShdw>
          </a:effectLst>
        </p:spPr>
        <p:txBody>
          <a:bodyPr spcFirstLastPara="1" vert="horz" wrap="square" lIns="205725" tIns="137156" rIns="205725" bIns="137156" rtlCol="0" anchor="ctr" anchorCtr="1">
            <a:normAutofit fontScale="90000"/>
          </a:bodyPr>
          <a:lstStyle/>
          <a:p>
            <a:pPr algn="ctr">
              <a:buClr>
                <a:srgbClr val="262626"/>
              </a:buClr>
              <a:buSzPct val="78189"/>
            </a:pPr>
            <a:r>
              <a:rPr lang="en-US" dirty="0">
                <a:solidFill>
                  <a:schemeClr val="accent4">
                    <a:lumMod val="50000"/>
                  </a:schemeClr>
                </a:solidFill>
              </a:rPr>
              <a:t>TAKING A SEXUAL HISTORY</a:t>
            </a:r>
            <a:endParaRPr dirty="0">
              <a:solidFill>
                <a:schemeClr val="accent4">
                  <a:lumMod val="50000"/>
                </a:schemeClr>
              </a:solidFill>
            </a:endParaRPr>
          </a:p>
        </p:txBody>
      </p:sp>
      <p:sp>
        <p:nvSpPr>
          <p:cNvPr id="392" name="Google Shape;392;g2b7ecd30fbb_2_127"/>
          <p:cNvSpPr txBox="1">
            <a:spLocks noGrp="1"/>
          </p:cNvSpPr>
          <p:nvPr>
            <p:ph type="body" idx="1"/>
          </p:nvPr>
        </p:nvSpPr>
        <p:spPr>
          <a:xfrm>
            <a:off x="1911569" y="3185521"/>
            <a:ext cx="5320862" cy="948812"/>
          </a:xfrm>
          <a:prstGeom prst="rect">
            <a:avLst/>
          </a:prstGeom>
          <a:noFill/>
          <a:ln>
            <a:noFill/>
          </a:ln>
          <a:effectLst>
            <a:outerShdw blurRad="63500" sx="102000" sy="102000" algn="ctr" rotWithShape="0">
              <a:prstClr val="black">
                <a:alpha val="40000"/>
              </a:prstClr>
            </a:outerShdw>
          </a:effectLst>
        </p:spPr>
        <p:txBody>
          <a:bodyPr spcFirstLastPara="1" vert="horz" wrap="square" lIns="68569" tIns="34275" rIns="68569" bIns="34275" rtlCol="0" anchor="t" anchorCtr="1">
            <a:normAutofit/>
          </a:bodyPr>
          <a:lstStyle/>
          <a:p>
            <a:pPr marL="0" indent="0">
              <a:lnSpc>
                <a:spcPct val="100000"/>
              </a:lnSpc>
              <a:spcBef>
                <a:spcPts val="0"/>
              </a:spcBef>
              <a:buSzPts val="2400"/>
            </a:pPr>
            <a:r>
              <a:rPr lang="en-US" sz="2800" dirty="0">
                <a:solidFill>
                  <a:schemeClr val="bg1"/>
                </a:solidFill>
              </a:rPr>
              <a:t>How to Ask the Tough Questions</a:t>
            </a:r>
            <a:endParaRPr sz="2400" dirty="0"/>
          </a:p>
        </p:txBody>
      </p:sp>
      <p:sp>
        <p:nvSpPr>
          <p:cNvPr id="393" name="Google Shape;393;g2b7ecd30fbb_2_127"/>
          <p:cNvSpPr txBox="1"/>
          <p:nvPr/>
        </p:nvSpPr>
        <p:spPr>
          <a:xfrm>
            <a:off x="6972301" y="4724400"/>
            <a:ext cx="1739900" cy="276969"/>
          </a:xfrm>
          <a:prstGeom prst="rect">
            <a:avLst/>
          </a:prstGeom>
          <a:noFill/>
          <a:ln>
            <a:noFill/>
          </a:ln>
        </p:spPr>
        <p:txBody>
          <a:bodyPr spcFirstLastPara="1" wrap="square" lIns="68569" tIns="34275" rIns="68569" bIns="34275" anchor="t" anchorCtr="0">
            <a:spAutoFit/>
          </a:bodyPr>
          <a:lstStyle/>
          <a:p>
            <a:pPr>
              <a:buClr>
                <a:schemeClr val="lt1"/>
              </a:buClr>
              <a:buSzPts val="1800"/>
            </a:pPr>
            <a:r>
              <a:rPr lang="en-US" sz="1350">
                <a:solidFill>
                  <a:schemeClr val="lt1"/>
                </a:solidFill>
                <a:latin typeface="Gill Sans"/>
                <a:ea typeface="Gill Sans"/>
                <a:cs typeface="Gill Sans"/>
                <a:sym typeface="Gill Sans"/>
              </a:rPr>
              <a:t>(NCSH, 2016)</a:t>
            </a:r>
            <a:endParaRPr sz="1350">
              <a:solidFill>
                <a:schemeClr val="dk1"/>
              </a:solidFill>
              <a:latin typeface="Avenir"/>
              <a:ea typeface="Avenir"/>
              <a:cs typeface="Avenir"/>
              <a:sym typeface="Avenir"/>
            </a:endParaRPr>
          </a:p>
        </p:txBody>
      </p:sp>
    </p:spTree>
    <p:extLst>
      <p:ext uri="{BB962C8B-B14F-4D97-AF65-F5344CB8AC3E}">
        <p14:creationId xmlns:p14="http://schemas.microsoft.com/office/powerpoint/2010/main" val="3517221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3844583CB62841A6E152F314B72CCE" ma:contentTypeVersion="4" ma:contentTypeDescription="Create a new document." ma:contentTypeScope="" ma:versionID="178c5bef98f1f547dc86696c11c23cf9">
  <xsd:schema xmlns:xsd="http://www.w3.org/2001/XMLSchema" xmlns:xs="http://www.w3.org/2001/XMLSchema" xmlns:p="http://schemas.microsoft.com/office/2006/metadata/properties" xmlns:ns3="56e3e579-c81a-40a6-8caa-ba1793305fea" targetNamespace="http://schemas.microsoft.com/office/2006/metadata/properties" ma:root="true" ma:fieldsID="ec42fd4a930a01aaf279f9afa84b37dd" ns3:_="">
    <xsd:import namespace="56e3e579-c81a-40a6-8caa-ba1793305fe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3e579-c81a-40a6-8caa-ba1793305f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5FA245-53A8-4468-A099-CCAEA7AFB7FB}">
  <ds:schemaRefs>
    <ds:schemaRef ds:uri="http://schemas.microsoft.com/sharepoint/v3/contenttype/forms"/>
  </ds:schemaRefs>
</ds:datastoreItem>
</file>

<file path=customXml/itemProps2.xml><?xml version="1.0" encoding="utf-8"?>
<ds:datastoreItem xmlns:ds="http://schemas.openxmlformats.org/officeDocument/2006/customXml" ds:itemID="{B8F736C2-BB8A-40BB-AF6D-102F19FECF53}">
  <ds:schemaRefs>
    <ds:schemaRef ds:uri="http://schemas.microsoft.com/office/2006/metadata/properties"/>
    <ds:schemaRef ds:uri="http://schemas.microsoft.com/office/infopath/2007/PartnerControls"/>
    <ds:schemaRef ds:uri="http://purl.org/dc/terms/"/>
    <ds:schemaRef ds:uri="http://purl.org/dc/elements/1.1/"/>
    <ds:schemaRef ds:uri="http://schemas.openxmlformats.org/package/2006/metadata/core-properties"/>
    <ds:schemaRef ds:uri="http://schemas.microsoft.com/office/2006/documentManagement/types"/>
    <ds:schemaRef ds:uri="56e3e579-c81a-40a6-8caa-ba1793305fea"/>
    <ds:schemaRef ds:uri="http://www.w3.org/XML/1998/namespace"/>
    <ds:schemaRef ds:uri="http://purl.org/dc/dcmitype/"/>
  </ds:schemaRefs>
</ds:datastoreItem>
</file>

<file path=customXml/itemProps3.xml><?xml version="1.0" encoding="utf-8"?>
<ds:datastoreItem xmlns:ds="http://schemas.openxmlformats.org/officeDocument/2006/customXml" ds:itemID="{F55903F3-6975-4F7B-97E5-3805A91F98FE}">
  <ds:schemaRefs>
    <ds:schemaRef ds:uri="56e3e579-c81a-40a6-8caa-ba1793305f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AETC-BLANK-MASTER</Template>
  <TotalTime>10254</TotalTime>
  <Words>2971</Words>
  <Application>Microsoft Office PowerPoint</Application>
  <PresentationFormat>On-screen Show (16:9)</PresentationFormat>
  <Paragraphs>325</Paragraphs>
  <Slides>38</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Avenir</vt:lpstr>
      <vt:lpstr>Calibri</vt:lpstr>
      <vt:lpstr>EB Garamond</vt:lpstr>
      <vt:lpstr>Gill Sans</vt:lpstr>
      <vt:lpstr>ITC Avant Garde Std Bk</vt:lpstr>
      <vt:lpstr>Noto Sans Symbols</vt:lpstr>
      <vt:lpstr>Times New Roman</vt:lpstr>
      <vt:lpstr>Wingdings</vt:lpstr>
      <vt:lpstr>AETC-BLANK-MASTER</vt:lpstr>
      <vt:lpstr>Taking a Sexual Health History</vt:lpstr>
      <vt:lpstr>Conflict of Interest Disclosure Statement</vt:lpstr>
      <vt:lpstr>Unconscious Bias Disclosure</vt:lpstr>
      <vt:lpstr>Learning Objectives</vt:lpstr>
      <vt:lpstr>Sexual Health Throughout the Lifespan</vt:lpstr>
      <vt:lpstr>Sexual Health Throughout the Lifespan</vt:lpstr>
      <vt:lpstr>Sexual Health and Primary Care</vt:lpstr>
      <vt:lpstr>Clinical Pearl: 5 Ps of a Sexual Health History</vt:lpstr>
      <vt:lpstr>TAKING A SEXUAL HISTORY</vt:lpstr>
      <vt:lpstr>DO YOU MIND IF I ASK YOU SOME QUESTIONS ABOUT SEX THAT WE ASK EVERYBODY?</vt:lpstr>
      <vt:lpstr>ARE YOU SEXUALLY ACTIVE, EVEN A LITTLE BIT?</vt:lpstr>
      <vt:lpstr>WHAT ARE THE GENDERS OF YOUR SEX PARTNERS?    OR DO YOU HAVE SEX WITH MEN, WOMEN, OR BOTH?</vt:lpstr>
      <vt:lpstr>WHAT KIND OF SEX DO YOU HAVE?    ORAL, VAGINAL, ANAL, ALL THREE, A COMBINATION OF THE THREE OR SOMETHING ELSE?</vt:lpstr>
      <vt:lpstr>ABOUT HOW MANY PARTNERS HAVE YOU HAD IN THE LAST YEAR? </vt:lpstr>
      <vt:lpstr>HOW WOULD YOU FEEL ABOUT A PREGNANCY RIGHT NOW? </vt:lpstr>
      <vt:lpstr>PREVENTING UNPLANNED PREGNANCY</vt:lpstr>
      <vt:lpstr>PREVENTING UNPLANNED PREGNANCY</vt:lpstr>
      <vt:lpstr>HOW DO YOU PROTECT YOURSELF FROM STIS?</vt:lpstr>
      <vt:lpstr>SCREENING FOR TRANSACTIONAL SEX</vt:lpstr>
      <vt:lpstr>SCREENING FOR CHEMSEX</vt:lpstr>
      <vt:lpstr>WHAT TO DO POST-SCREENING?</vt:lpstr>
      <vt:lpstr>STI PREVENTION STRATEGIES</vt:lpstr>
      <vt:lpstr>STI PREVENTION STRATEGIES</vt:lpstr>
      <vt:lpstr>SCREENING FOR STIS</vt:lpstr>
      <vt:lpstr>SCREENING FOR STIS</vt:lpstr>
      <vt:lpstr>SCREENING FOR STIS</vt:lpstr>
      <vt:lpstr>STI TREATMENT STRATEGIES</vt:lpstr>
      <vt:lpstr>HIV SCREENING</vt:lpstr>
      <vt:lpstr>PowerPoint Presentation</vt:lpstr>
      <vt:lpstr>HIV Prevention</vt:lpstr>
      <vt:lpstr>HIV Prevention</vt:lpstr>
      <vt:lpstr>HIV PREVENTION</vt:lpstr>
      <vt:lpstr>TREATMENT AS PREVENTION (TasP)</vt:lpstr>
      <vt:lpstr>Making it Work and Why it Matters</vt:lpstr>
      <vt:lpstr>Practice Makes Perfect….</vt:lpstr>
      <vt:lpstr>References</vt:lpstr>
      <vt:lpstr>Resources</vt:lpstr>
      <vt:lpstr>PowerPoint Presentation</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Minerva Layug-Gomez</cp:lastModifiedBy>
  <cp:revision>45</cp:revision>
  <cp:lastPrinted>2013-10-17T16:37:33Z</cp:lastPrinted>
  <dcterms:created xsi:type="dcterms:W3CDTF">2016-03-30T16:09:11Z</dcterms:created>
  <dcterms:modified xsi:type="dcterms:W3CDTF">2024-04-18T17:37:47Z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D40DFBA8-277C-4D0B-A63D-FA8CB45F9D94</vt:lpwstr>
  </property>
  <property fmtid="{D5CDD505-2E9C-101B-9397-08002B2CF9AE}" pid="3" name="ArticulatePath">
    <vt:lpwstr>SCAETC Orientation_v0520</vt:lpwstr>
  </property>
  <property fmtid="{D5CDD505-2E9C-101B-9397-08002B2CF9AE}" pid="4" name="ContentTypeId">
    <vt:lpwstr>0x010100C13844583CB62841A6E152F314B72CCE</vt:lpwstr>
  </property>
</Properties>
</file>