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69E_D36AB2AA.xml" ContentType="application/vnd.ms-powerpoint.comments+xml"/>
  <Override PartName="/ppt/notesSlides/notesSlide6.xml" ContentType="application/vnd.openxmlformats-officedocument.presentationml.notesSlide+xml"/>
  <Override PartName="/ppt/comments/modernComment_68A_42DA9F39.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omments/modernComment_130_EF9F37B6.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698_4A6ED441.xml" ContentType="application/vnd.ms-powerpoint.comments+xml"/>
  <Override PartName="/ppt/comments/modernComment_6A9_4D8A51DB.xml" ContentType="application/vnd.ms-powerpoint.comments+xml"/>
  <Override PartName="/ppt/comments/modernComment_69F_D1F41ACD.xml" ContentType="application/vnd.ms-powerpoint.comments+xml"/>
  <Override PartName="/ppt/comments/modernComment_6A0_6FF34DA0.xml" ContentType="application/vnd.ms-powerpoint.comments+xml"/>
  <Override PartName="/ppt/notesSlides/notesSlide11.xml" ContentType="application/vnd.openxmlformats-officedocument.presentationml.notesSlide+xml"/>
  <Override PartName="/ppt/comments/modernComment_6AB_97375CEF.xml" ContentType="application/vnd.ms-powerpoint.comments+xml"/>
  <Override PartName="/ppt/notesSlides/notesSlide12.xml" ContentType="application/vnd.openxmlformats-officedocument.presentationml.notesSlide+xml"/>
  <Override PartName="/ppt/comments/modernComment_697_BA1F574B.xml" ContentType="application/vnd.ms-powerpoint.comments+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omments/modernComment_695_2A644A88.xml" ContentType="application/vnd.ms-powerpoint.comments+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Ex3.xml" ContentType="application/vnd.ms-office.chartex+xml"/>
  <Override PartName="/ppt/charts/style3.xml" ContentType="application/vnd.ms-office.chartstyle+xml"/>
  <Override PartName="/ppt/charts/colors3.xml" ContentType="application/vnd.ms-office.chartcolorstyle+xml"/>
  <Override PartName="/ppt/comments/modernComment_6A2_72A2ADA1.xml" ContentType="application/vnd.ms-powerpoint.comments+xml"/>
  <Override PartName="/ppt/comments/modernComment_6A7_6412B6DB.xml" ContentType="application/vnd.ms-powerpoint.comments+xml"/>
  <Override PartName="/ppt/comments/modernComment_6A8_FF69008E.xml" ContentType="application/vnd.ms-powerpoint.comments+xml"/>
  <Override PartName="/ppt/charts/chartEx4.xml" ContentType="application/vnd.ms-office.chartex+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omments/modernComment_16C_5BA27795.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70_162C206C.xml" ContentType="application/vnd.ms-powerpoint.comments+xml"/>
  <Override PartName="/ppt/notesSlides/notesSlide18.xml" ContentType="application/vnd.openxmlformats-officedocument.presentationml.notesSlide+xml"/>
  <Override PartName="/ppt/comments/modernComment_18C_BBF0DE8F.xml" ContentType="application/vnd.ms-powerpoint.comments+xml"/>
  <Override PartName="/ppt/charts/chart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omments/modernComment_176_11F6969E.xml" ContentType="application/vnd.ms-powerpoint.comments+xml"/>
  <Override PartName="/ppt/charts/chart3.xml" ContentType="application/vnd.openxmlformats-officedocument.drawingml.chart+xml"/>
  <Override PartName="/ppt/charts/style7.xml" ContentType="application/vnd.ms-office.chartstyle+xml"/>
  <Override PartName="/ppt/charts/colors7.xml" ContentType="application/vnd.ms-office.chartcolorstyle+xml"/>
  <Override PartName="/ppt/comments/modernComment_185_A40FCA25.xml" ContentType="application/vnd.ms-powerpoint.comments+xml"/>
  <Override PartName="/ppt/charts/chart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omments/modernComment_6A5_D3DBA100.xml" ContentType="application/vnd.ms-powerpoint.comments+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56"/>
  </p:notesMasterIdLst>
  <p:handoutMasterIdLst>
    <p:handoutMasterId r:id="rId57"/>
  </p:handoutMasterIdLst>
  <p:sldIdLst>
    <p:sldId id="542" r:id="rId5"/>
    <p:sldId id="393" r:id="rId6"/>
    <p:sldId id="549" r:id="rId7"/>
    <p:sldId id="340" r:id="rId8"/>
    <p:sldId id="339" r:id="rId9"/>
    <p:sldId id="1694" r:id="rId10"/>
    <p:sldId id="1672" r:id="rId11"/>
    <p:sldId id="1674" r:id="rId12"/>
    <p:sldId id="1679" r:id="rId13"/>
    <p:sldId id="1677" r:id="rId14"/>
    <p:sldId id="1675" r:id="rId15"/>
    <p:sldId id="1678" r:id="rId16"/>
    <p:sldId id="355" r:id="rId17"/>
    <p:sldId id="304" r:id="rId18"/>
    <p:sldId id="358" r:id="rId19"/>
    <p:sldId id="359" r:id="rId20"/>
    <p:sldId id="361" r:id="rId21"/>
    <p:sldId id="1697" r:id="rId22"/>
    <p:sldId id="362" r:id="rId23"/>
    <p:sldId id="1688" r:id="rId24"/>
    <p:sldId id="1705" r:id="rId25"/>
    <p:sldId id="1695" r:id="rId26"/>
    <p:sldId id="1683" r:id="rId27"/>
    <p:sldId id="1696" r:id="rId28"/>
    <p:sldId id="1707" r:id="rId29"/>
    <p:sldId id="1708" r:id="rId30"/>
    <p:sldId id="1706" r:id="rId31"/>
    <p:sldId id="1690" r:id="rId32"/>
    <p:sldId id="1709" r:id="rId33"/>
    <p:sldId id="1691" r:id="rId34"/>
    <p:sldId id="1687" r:id="rId35"/>
    <p:sldId id="1685" r:id="rId36"/>
    <p:sldId id="1684" r:id="rId37"/>
    <p:sldId id="363" r:id="rId38"/>
    <p:sldId id="1698" r:id="rId39"/>
    <p:sldId id="1703" r:id="rId40"/>
    <p:sldId id="1704" r:id="rId41"/>
    <p:sldId id="1686" r:id="rId42"/>
    <p:sldId id="364" r:id="rId43"/>
    <p:sldId id="366" r:id="rId44"/>
    <p:sldId id="368" r:id="rId45"/>
    <p:sldId id="1682" r:id="rId46"/>
    <p:sldId id="396" r:id="rId47"/>
    <p:sldId id="263" r:id="rId48"/>
    <p:sldId id="268" r:id="rId49"/>
    <p:sldId id="333" r:id="rId50"/>
    <p:sldId id="374" r:id="rId51"/>
    <p:sldId id="389" r:id="rId52"/>
    <p:sldId id="1701" r:id="rId53"/>
    <p:sldId id="299" r:id="rId54"/>
    <p:sldId id="595" r:id="rId55"/>
  </p:sldIdLst>
  <p:sldSz cx="9144000" cy="5143500" type="screen16x9"/>
  <p:notesSz cx="7023100" cy="93091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393"/>
            <p14:sldId id="549"/>
            <p14:sldId id="340"/>
            <p14:sldId id="339"/>
            <p14:sldId id="1694"/>
            <p14:sldId id="1672"/>
            <p14:sldId id="1674"/>
            <p14:sldId id="1679"/>
            <p14:sldId id="1677"/>
            <p14:sldId id="1675"/>
            <p14:sldId id="1678"/>
            <p14:sldId id="355"/>
            <p14:sldId id="304"/>
            <p14:sldId id="358"/>
            <p14:sldId id="359"/>
            <p14:sldId id="361"/>
            <p14:sldId id="1697"/>
            <p14:sldId id="362"/>
            <p14:sldId id="1688"/>
            <p14:sldId id="1705"/>
            <p14:sldId id="1695"/>
            <p14:sldId id="1683"/>
            <p14:sldId id="1696"/>
            <p14:sldId id="1707"/>
            <p14:sldId id="1708"/>
            <p14:sldId id="1706"/>
            <p14:sldId id="1690"/>
            <p14:sldId id="1709"/>
            <p14:sldId id="1691"/>
            <p14:sldId id="1687"/>
            <p14:sldId id="1685"/>
            <p14:sldId id="1684"/>
            <p14:sldId id="363"/>
            <p14:sldId id="1698"/>
            <p14:sldId id="1703"/>
            <p14:sldId id="1704"/>
            <p14:sldId id="1686"/>
            <p14:sldId id="364"/>
            <p14:sldId id="366"/>
            <p14:sldId id="368"/>
            <p14:sldId id="1682"/>
            <p14:sldId id="396"/>
            <p14:sldId id="263"/>
            <p14:sldId id="268"/>
            <p14:sldId id="333"/>
            <p14:sldId id="374"/>
            <p14:sldId id="389"/>
            <p14:sldId id="1701"/>
            <p14:sldId id="299"/>
            <p14:sldId id="59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A034EB0A-ADC1-89A1-2E72-66A3EE278167}" name="Michael J Dominguez" initials="MJD" userId="S::MJDominguez@health.unm.edu::307b977c-51dd-44f6-9a48-2a195947bb7c" providerId="AD"/>
  <p188:author id="{6833D70C-5984-EE08-B2C9-CF27DCEDB748}" name="Michael J Dominguez" initials="MD" userId="S::mjdominguez@health.unm.edu::307b977c-51dd-44f6-9a48-2a195947bb7c" providerId="AD"/>
  <p188:author id="{05513321-2468-75CF-F0BB-A89CC999431D}" name="Michelle J Iandiorio" initials="MJI" userId="S::MIandiorio@health.unm.edu::a88d1e84-8054-4dfd-a2f3-64e12be5a899"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0CF"/>
    <a:srgbClr val="CBCDE1"/>
    <a:srgbClr val="007C89"/>
    <a:srgbClr val="CBD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810" autoAdjust="0"/>
  </p:normalViewPr>
  <p:slideViewPr>
    <p:cSldViewPr snapToGrid="0">
      <p:cViewPr varScale="1">
        <p:scale>
          <a:sx n="74" d="100"/>
          <a:sy n="74" d="100"/>
        </p:scale>
        <p:origin x="106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1"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d.docs.live.net/7b6bfc1667372b88/Documents/AETC%20Consultant%202021%202022/Maricopa%20County/Drill%20Down%20Pareto%20Chart%20Source%20042022.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d.docs.live.net/7b6bfc1667372b88/Documents/AETC%20Consultant%202021%202022/Maricopa%20County/Drill%20Down%20Pareto%20Chart%20Source%20042022.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d.docs.live.net/7b6bfc1667372b88/Documents/AETC%20Consultant%202022%202023/NYC%20Part%20A/Drill%20Down%20Intervention%20December%202022/Pareto%20Chart%20111822.xlsx"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a:t>Viral Load Suppression Rate</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Clinic Viral Load Suppression Rate</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43344</c:v>
                </c:pt>
                <c:pt idx="1">
                  <c:v>43405</c:v>
                </c:pt>
                <c:pt idx="2">
                  <c:v>43466</c:v>
                </c:pt>
                <c:pt idx="3">
                  <c:v>43525</c:v>
                </c:pt>
                <c:pt idx="4">
                  <c:v>43586</c:v>
                </c:pt>
              </c:numCache>
            </c:numRef>
          </c:cat>
          <c:val>
            <c:numRef>
              <c:f>Sheet1!$B$2:$B$6</c:f>
              <c:numCache>
                <c:formatCode>0%</c:formatCode>
                <c:ptCount val="5"/>
                <c:pt idx="0">
                  <c:v>0.77</c:v>
                </c:pt>
                <c:pt idx="1">
                  <c:v>0.8</c:v>
                </c:pt>
                <c:pt idx="2">
                  <c:v>0.83</c:v>
                </c:pt>
                <c:pt idx="3">
                  <c:v>0.85</c:v>
                </c:pt>
                <c:pt idx="4">
                  <c:v>0.87</c:v>
                </c:pt>
              </c:numCache>
            </c:numRef>
          </c:val>
          <c:smooth val="0"/>
          <c:extLst>
            <c:ext xmlns:c16="http://schemas.microsoft.com/office/drawing/2014/chart" uri="{C3380CC4-5D6E-409C-BE32-E72D297353CC}">
              <c16:uniqueId val="{00000000-A065-4D88-B154-0436B0408E76}"/>
            </c:ext>
          </c:extLst>
        </c:ser>
        <c:dLbls>
          <c:dLblPos val="t"/>
          <c:showLegendKey val="0"/>
          <c:showVal val="1"/>
          <c:showCatName val="0"/>
          <c:showSerName val="0"/>
          <c:showPercent val="0"/>
          <c:showBubbleSize val="0"/>
        </c:dLbls>
        <c:smooth val="0"/>
        <c:axId val="790833375"/>
        <c:axId val="1182065119"/>
      </c:lineChart>
      <c:dateAx>
        <c:axId val="79083337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182065119"/>
        <c:crossesAt val="0"/>
        <c:auto val="1"/>
        <c:lblOffset val="100"/>
        <c:baseTimeUnit val="months"/>
      </c:dateAx>
      <c:valAx>
        <c:axId val="1182065119"/>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Percentage of Panel Virally Suppressed</a:t>
                </a:r>
              </a:p>
            </c:rich>
          </c:tx>
          <c:layout>
            <c:manualLayout>
              <c:xMode val="edge"/>
              <c:yMode val="edge"/>
              <c:x val="0"/>
              <c:y val="0.12241376823159299"/>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0833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a:t>Viral Load Suppression Rate</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Intervention Panel Performance</c:v>
                </c:pt>
              </c:strCache>
            </c:strRef>
          </c:tx>
          <c:spPr>
            <a:ln w="38100" cap="rnd">
              <a:solidFill>
                <a:schemeClr val="accent1"/>
              </a:solidFill>
              <a:round/>
            </a:ln>
            <a:effectLst/>
          </c:spPr>
          <c:marker>
            <c:symbol val="none"/>
          </c:marker>
          <c:dPt>
            <c:idx val="3"/>
            <c:marker>
              <c:symbol val="none"/>
            </c:marker>
            <c:bubble3D val="0"/>
            <c:extLst>
              <c:ext xmlns:c16="http://schemas.microsoft.com/office/drawing/2014/chart" uri="{C3380CC4-5D6E-409C-BE32-E72D297353CC}">
                <c16:uniqueId val="{00000002-39A2-4F80-9BA1-999AC3F0801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highlight>
                      <a:srgbClr val="FFFF00"/>
                    </a:highlight>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43344</c:v>
                </c:pt>
                <c:pt idx="1">
                  <c:v>43405</c:v>
                </c:pt>
                <c:pt idx="2">
                  <c:v>43466</c:v>
                </c:pt>
                <c:pt idx="3">
                  <c:v>43525</c:v>
                </c:pt>
                <c:pt idx="4">
                  <c:v>43586</c:v>
                </c:pt>
              </c:numCache>
            </c:numRef>
          </c:cat>
          <c:val>
            <c:numRef>
              <c:f>Sheet1!$B$2:$B$6</c:f>
              <c:numCache>
                <c:formatCode>0%</c:formatCode>
                <c:ptCount val="5"/>
                <c:pt idx="0">
                  <c:v>0.73860000000000003</c:v>
                </c:pt>
                <c:pt idx="1">
                  <c:v>0.77</c:v>
                </c:pt>
                <c:pt idx="2">
                  <c:v>0.78</c:v>
                </c:pt>
                <c:pt idx="3">
                  <c:v>0.82</c:v>
                </c:pt>
                <c:pt idx="4">
                  <c:v>0.83</c:v>
                </c:pt>
              </c:numCache>
            </c:numRef>
          </c:val>
          <c:smooth val="0"/>
          <c:extLst>
            <c:ext xmlns:c16="http://schemas.microsoft.com/office/drawing/2014/chart" uri="{C3380CC4-5D6E-409C-BE32-E72D297353CC}">
              <c16:uniqueId val="{00000000-A065-4D88-B154-0436B0408E76}"/>
            </c:ext>
          </c:extLst>
        </c:ser>
        <c:ser>
          <c:idx val="1"/>
          <c:order val="1"/>
          <c:tx>
            <c:strRef>
              <c:f>Sheet1!$C$1</c:f>
              <c:strCache>
                <c:ptCount val="1"/>
                <c:pt idx="0">
                  <c:v>All Other Panels Performance</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43344</c:v>
                </c:pt>
                <c:pt idx="1">
                  <c:v>43405</c:v>
                </c:pt>
                <c:pt idx="2">
                  <c:v>43466</c:v>
                </c:pt>
                <c:pt idx="3">
                  <c:v>43525</c:v>
                </c:pt>
                <c:pt idx="4">
                  <c:v>43586</c:v>
                </c:pt>
              </c:numCache>
            </c:numRef>
          </c:cat>
          <c:val>
            <c:numRef>
              <c:f>Sheet1!$C$2:$C$6</c:f>
              <c:numCache>
                <c:formatCode>0%</c:formatCode>
                <c:ptCount val="5"/>
                <c:pt idx="0">
                  <c:v>0.81</c:v>
                </c:pt>
                <c:pt idx="1">
                  <c:v>0.83</c:v>
                </c:pt>
                <c:pt idx="2">
                  <c:v>0.88</c:v>
                </c:pt>
                <c:pt idx="3">
                  <c:v>0.88</c:v>
                </c:pt>
                <c:pt idx="4">
                  <c:v>0.9</c:v>
                </c:pt>
              </c:numCache>
            </c:numRef>
          </c:val>
          <c:smooth val="0"/>
          <c:extLst>
            <c:ext xmlns:c16="http://schemas.microsoft.com/office/drawing/2014/chart" uri="{C3380CC4-5D6E-409C-BE32-E72D297353CC}">
              <c16:uniqueId val="{00000000-39A2-4F80-9BA1-999AC3F08019}"/>
            </c:ext>
          </c:extLst>
        </c:ser>
        <c:ser>
          <c:idx val="2"/>
          <c:order val="2"/>
          <c:tx>
            <c:strRef>
              <c:f>Sheet1!$D$1</c:f>
              <c:strCache>
                <c:ptCount val="1"/>
                <c:pt idx="0">
                  <c:v>Clinic Performance</c:v>
                </c:pt>
              </c:strCache>
            </c:strRef>
          </c:tx>
          <c:spPr>
            <a:ln w="38100" cap="rnd">
              <a:solidFill>
                <a:schemeClr val="accent3"/>
              </a:solidFill>
              <a:round/>
            </a:ln>
            <a:effectLst/>
          </c:spPr>
          <c:marker>
            <c:symbol val="none"/>
          </c:marker>
          <c:dLbls>
            <c:delete val="1"/>
          </c:dLbls>
          <c:cat>
            <c:numRef>
              <c:f>Sheet1!$A$2:$A$6</c:f>
              <c:numCache>
                <c:formatCode>mmm\-yy</c:formatCode>
                <c:ptCount val="5"/>
                <c:pt idx="0">
                  <c:v>43344</c:v>
                </c:pt>
                <c:pt idx="1">
                  <c:v>43405</c:v>
                </c:pt>
                <c:pt idx="2">
                  <c:v>43466</c:v>
                </c:pt>
                <c:pt idx="3">
                  <c:v>43525</c:v>
                </c:pt>
                <c:pt idx="4">
                  <c:v>43586</c:v>
                </c:pt>
              </c:numCache>
            </c:numRef>
          </c:cat>
          <c:val>
            <c:numRef>
              <c:f>Sheet1!$D$2:$D$6</c:f>
              <c:numCache>
                <c:formatCode>0%</c:formatCode>
                <c:ptCount val="5"/>
                <c:pt idx="0">
                  <c:v>0.77429999999999999</c:v>
                </c:pt>
                <c:pt idx="1">
                  <c:v>0.8</c:v>
                </c:pt>
                <c:pt idx="2">
                  <c:v>0.83000000000000007</c:v>
                </c:pt>
                <c:pt idx="3">
                  <c:v>0.85</c:v>
                </c:pt>
                <c:pt idx="4">
                  <c:v>0.86499999999999999</c:v>
                </c:pt>
              </c:numCache>
            </c:numRef>
          </c:val>
          <c:smooth val="0"/>
          <c:extLst>
            <c:ext xmlns:c16="http://schemas.microsoft.com/office/drawing/2014/chart" uri="{C3380CC4-5D6E-409C-BE32-E72D297353CC}">
              <c16:uniqueId val="{00000002-9028-49F4-AFF7-265076D36641}"/>
            </c:ext>
          </c:extLst>
        </c:ser>
        <c:dLbls>
          <c:dLblPos val="t"/>
          <c:showLegendKey val="0"/>
          <c:showVal val="1"/>
          <c:showCatName val="0"/>
          <c:showSerName val="0"/>
          <c:showPercent val="0"/>
          <c:showBubbleSize val="0"/>
        </c:dLbls>
        <c:smooth val="0"/>
        <c:axId val="790833375"/>
        <c:axId val="1182065119"/>
      </c:lineChart>
      <c:dateAx>
        <c:axId val="79083337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182065119"/>
        <c:crossesAt val="0"/>
        <c:auto val="1"/>
        <c:lblOffset val="100"/>
        <c:baseTimeUnit val="months"/>
      </c:dateAx>
      <c:valAx>
        <c:axId val="1182065119"/>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Percentage of Panel Virally Suppressed</a:t>
                </a:r>
              </a:p>
            </c:rich>
          </c:tx>
          <c:layout>
            <c:manualLayout>
              <c:xMode val="edge"/>
              <c:yMode val="edge"/>
              <c:x val="0"/>
              <c:y val="0.12241376823159299"/>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08333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Intervention Panel Viral Load Suppression </a:t>
            </a:r>
            <a:r>
              <a:rPr lang="en-US" baseline="0" dirty="0"/>
              <a:t>Rate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Provider-VLS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mmm\-yy</c:formatCode>
                <c:ptCount val="10"/>
                <c:pt idx="0">
                  <c:v>43344</c:v>
                </c:pt>
                <c:pt idx="1">
                  <c:v>43405</c:v>
                </c:pt>
                <c:pt idx="2">
                  <c:v>43466</c:v>
                </c:pt>
                <c:pt idx="3">
                  <c:v>43525</c:v>
                </c:pt>
                <c:pt idx="4">
                  <c:v>43586</c:v>
                </c:pt>
                <c:pt idx="5">
                  <c:v>43647</c:v>
                </c:pt>
                <c:pt idx="6">
                  <c:v>43709</c:v>
                </c:pt>
                <c:pt idx="7">
                  <c:v>43770</c:v>
                </c:pt>
                <c:pt idx="8">
                  <c:v>43831</c:v>
                </c:pt>
                <c:pt idx="9">
                  <c:v>43891</c:v>
                </c:pt>
              </c:numCache>
            </c:numRef>
          </c:cat>
          <c:val>
            <c:numRef>
              <c:f>Sheet1!$B$2:$B$11</c:f>
              <c:numCache>
                <c:formatCode>0%</c:formatCode>
                <c:ptCount val="10"/>
                <c:pt idx="0">
                  <c:v>0.73860000000000003</c:v>
                </c:pt>
                <c:pt idx="1">
                  <c:v>0.75270000000000004</c:v>
                </c:pt>
                <c:pt idx="2">
                  <c:v>0.76239999999999997</c:v>
                </c:pt>
                <c:pt idx="3">
                  <c:v>0.79610000000000003</c:v>
                </c:pt>
                <c:pt idx="4">
                  <c:v>0.80730000000000002</c:v>
                </c:pt>
                <c:pt idx="5">
                  <c:v>0.80559999999999998</c:v>
                </c:pt>
                <c:pt idx="6">
                  <c:v>0.83489999999999998</c:v>
                </c:pt>
                <c:pt idx="7">
                  <c:v>0.85709999999999997</c:v>
                </c:pt>
                <c:pt idx="8">
                  <c:v>0.88029999999999997</c:v>
                </c:pt>
                <c:pt idx="9">
                  <c:v>0.8952</c:v>
                </c:pt>
              </c:numCache>
            </c:numRef>
          </c:val>
          <c:smooth val="0"/>
          <c:extLst>
            <c:ext xmlns:c16="http://schemas.microsoft.com/office/drawing/2014/chart" uri="{C3380CC4-5D6E-409C-BE32-E72D297353CC}">
              <c16:uniqueId val="{00000000-A065-4D88-B154-0436B0408E76}"/>
            </c:ext>
          </c:extLst>
        </c:ser>
        <c:dLbls>
          <c:dLblPos val="t"/>
          <c:showLegendKey val="0"/>
          <c:showVal val="1"/>
          <c:showCatName val="0"/>
          <c:showSerName val="0"/>
          <c:showPercent val="0"/>
          <c:showBubbleSize val="0"/>
        </c:dLbls>
        <c:smooth val="0"/>
        <c:axId val="790833375"/>
        <c:axId val="1182065119"/>
      </c:lineChart>
      <c:dateAx>
        <c:axId val="79083337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2065119"/>
        <c:crossesAt val="0"/>
        <c:auto val="1"/>
        <c:lblOffset val="100"/>
        <c:baseTimeUnit val="months"/>
      </c:dateAx>
      <c:valAx>
        <c:axId val="1182065119"/>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Viral Load Suppression Rate</a:t>
                </a:r>
              </a:p>
            </c:rich>
          </c:tx>
          <c:layout>
            <c:manualLayout>
              <c:xMode val="edge"/>
              <c:yMode val="edge"/>
              <c:x val="6.7598173039613062E-3"/>
              <c:y val="0.23196006240135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0833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Viral</a:t>
            </a:r>
            <a:r>
              <a:rPr lang="en-US" baseline="0" dirty="0"/>
              <a:t> Load Suppression Rate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Intervention Team</c:v>
                </c:pt>
              </c:strCache>
            </c:strRef>
          </c:tx>
          <c:spPr>
            <a:ln w="28575" cap="rnd">
              <a:solidFill>
                <a:schemeClr val="accent1"/>
              </a:solidFill>
              <a:round/>
            </a:ln>
            <a:effectLst/>
          </c:spPr>
          <c:marker>
            <c:symbol val="none"/>
          </c:marker>
          <c:dPt>
            <c:idx val="3"/>
            <c:marker>
              <c:symbol val="none"/>
            </c:marker>
            <c:bubble3D val="0"/>
            <c:extLst>
              <c:ext xmlns:c16="http://schemas.microsoft.com/office/drawing/2014/chart" uri="{C3380CC4-5D6E-409C-BE32-E72D297353CC}">
                <c16:uniqueId val="{00000002-39A2-4F80-9BA1-999AC3F0801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mmm\-yy</c:formatCode>
                <c:ptCount val="10"/>
                <c:pt idx="0">
                  <c:v>43344</c:v>
                </c:pt>
                <c:pt idx="1">
                  <c:v>43405</c:v>
                </c:pt>
                <c:pt idx="2">
                  <c:v>43466</c:v>
                </c:pt>
                <c:pt idx="3">
                  <c:v>43525</c:v>
                </c:pt>
                <c:pt idx="4">
                  <c:v>43586</c:v>
                </c:pt>
                <c:pt idx="5">
                  <c:v>43647</c:v>
                </c:pt>
                <c:pt idx="6">
                  <c:v>43709</c:v>
                </c:pt>
                <c:pt idx="7">
                  <c:v>43770</c:v>
                </c:pt>
                <c:pt idx="8">
                  <c:v>43831</c:v>
                </c:pt>
                <c:pt idx="9">
                  <c:v>43891</c:v>
                </c:pt>
              </c:numCache>
            </c:numRef>
          </c:cat>
          <c:val>
            <c:numRef>
              <c:f>Sheet1!$B$2:$B$11</c:f>
              <c:numCache>
                <c:formatCode>0%</c:formatCode>
                <c:ptCount val="10"/>
                <c:pt idx="0">
                  <c:v>0.73860000000000003</c:v>
                </c:pt>
                <c:pt idx="1">
                  <c:v>0.77</c:v>
                </c:pt>
                <c:pt idx="2">
                  <c:v>0.78</c:v>
                </c:pt>
                <c:pt idx="3">
                  <c:v>0.82</c:v>
                </c:pt>
                <c:pt idx="4">
                  <c:v>0.83</c:v>
                </c:pt>
                <c:pt idx="5">
                  <c:v>0.82</c:v>
                </c:pt>
                <c:pt idx="6">
                  <c:v>0.83489999999999998</c:v>
                </c:pt>
                <c:pt idx="7">
                  <c:v>0.85</c:v>
                </c:pt>
                <c:pt idx="8">
                  <c:v>0.88029999999999997</c:v>
                </c:pt>
                <c:pt idx="9">
                  <c:v>0.8952</c:v>
                </c:pt>
              </c:numCache>
            </c:numRef>
          </c:val>
          <c:smooth val="0"/>
          <c:extLst>
            <c:ext xmlns:c16="http://schemas.microsoft.com/office/drawing/2014/chart" uri="{C3380CC4-5D6E-409C-BE32-E72D297353CC}">
              <c16:uniqueId val="{00000000-A065-4D88-B154-0436B0408E76}"/>
            </c:ext>
          </c:extLst>
        </c:ser>
        <c:ser>
          <c:idx val="1"/>
          <c:order val="1"/>
          <c:tx>
            <c:strRef>
              <c:f>Sheet1!$C$1</c:f>
              <c:strCache>
                <c:ptCount val="1"/>
                <c:pt idx="0">
                  <c:v>All Other Panels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mmm\-yy</c:formatCode>
                <c:ptCount val="10"/>
                <c:pt idx="0">
                  <c:v>43344</c:v>
                </c:pt>
                <c:pt idx="1">
                  <c:v>43405</c:v>
                </c:pt>
                <c:pt idx="2">
                  <c:v>43466</c:v>
                </c:pt>
                <c:pt idx="3">
                  <c:v>43525</c:v>
                </c:pt>
                <c:pt idx="4">
                  <c:v>43586</c:v>
                </c:pt>
                <c:pt idx="5">
                  <c:v>43647</c:v>
                </c:pt>
                <c:pt idx="6">
                  <c:v>43709</c:v>
                </c:pt>
                <c:pt idx="7">
                  <c:v>43770</c:v>
                </c:pt>
                <c:pt idx="8">
                  <c:v>43831</c:v>
                </c:pt>
                <c:pt idx="9">
                  <c:v>43891</c:v>
                </c:pt>
              </c:numCache>
            </c:numRef>
          </c:cat>
          <c:val>
            <c:numRef>
              <c:f>Sheet1!$C$2:$C$11</c:f>
              <c:numCache>
                <c:formatCode>0%</c:formatCode>
                <c:ptCount val="10"/>
                <c:pt idx="0">
                  <c:v>0.81</c:v>
                </c:pt>
                <c:pt idx="1">
                  <c:v>0.83</c:v>
                </c:pt>
                <c:pt idx="2">
                  <c:v>0.88</c:v>
                </c:pt>
                <c:pt idx="3">
                  <c:v>0.88</c:v>
                </c:pt>
                <c:pt idx="4">
                  <c:v>0.9</c:v>
                </c:pt>
                <c:pt idx="5">
                  <c:v>0.93</c:v>
                </c:pt>
                <c:pt idx="6">
                  <c:v>0.93</c:v>
                </c:pt>
                <c:pt idx="7">
                  <c:v>0.93</c:v>
                </c:pt>
                <c:pt idx="8">
                  <c:v>0.93</c:v>
                </c:pt>
                <c:pt idx="9">
                  <c:v>0.93</c:v>
                </c:pt>
              </c:numCache>
            </c:numRef>
          </c:val>
          <c:smooth val="0"/>
          <c:extLst>
            <c:ext xmlns:c16="http://schemas.microsoft.com/office/drawing/2014/chart" uri="{C3380CC4-5D6E-409C-BE32-E72D297353CC}">
              <c16:uniqueId val="{00000000-39A2-4F80-9BA1-999AC3F08019}"/>
            </c:ext>
          </c:extLst>
        </c:ser>
        <c:dLbls>
          <c:dLblPos val="t"/>
          <c:showLegendKey val="0"/>
          <c:showVal val="1"/>
          <c:showCatName val="0"/>
          <c:showSerName val="0"/>
          <c:showPercent val="0"/>
          <c:showBubbleSize val="0"/>
        </c:dLbls>
        <c:smooth val="0"/>
        <c:axId val="790833375"/>
        <c:axId val="1182065119"/>
      </c:lineChart>
      <c:dateAx>
        <c:axId val="79083337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2065119"/>
        <c:crossesAt val="0"/>
        <c:auto val="1"/>
        <c:lblOffset val="100"/>
        <c:baseTimeUnit val="months"/>
      </c:dateAx>
      <c:valAx>
        <c:axId val="1182065119"/>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a:t>
                </a:r>
                <a:r>
                  <a:rPr lang="en-US" baseline="0" dirty="0"/>
                  <a:t> of Panel Virally Suppressed</a:t>
                </a:r>
                <a:endParaRPr lang="en-US" dirty="0"/>
              </a:p>
            </c:rich>
          </c:tx>
          <c:layout>
            <c:manualLayout>
              <c:xMode val="edge"/>
              <c:yMode val="edge"/>
              <c:x val="0"/>
              <c:y val="0.1224137682315929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0833375"/>
        <c:crosses val="autoZero"/>
        <c:crossBetween val="between"/>
      </c:valAx>
      <c:spPr>
        <a:noFill/>
        <a:ln>
          <a:noFill/>
        </a:ln>
        <a:effectLst/>
      </c:spPr>
    </c:plotArea>
    <c:legend>
      <c:legendPos val="b"/>
      <c:layout>
        <c:manualLayout>
          <c:xMode val="edge"/>
          <c:yMode val="edge"/>
          <c:x val="0.26663153752031149"/>
          <c:y val="0.94405997600758196"/>
          <c:w val="0.46339241429008382"/>
          <c:h val="5.59400239924180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Sheet1!$B$6:$B$13</cx:f>
        <cx:lvl ptCount="8">
          <cx:pt idx="0">No Medical Visit</cx:pt>
          <cx:pt idx="1">Mental Health</cx:pt>
          <cx:pt idx="2">Insurance </cx:pt>
          <cx:pt idx="3">Lost to Care</cx:pt>
          <cx:pt idx="4">Substance Use</cx:pt>
          <cx:pt idx="5">MDR Virus</cx:pt>
          <cx:pt idx="6">LTNP</cx:pt>
          <cx:pt idx="7">Declined</cx:pt>
        </cx:lvl>
      </cx:strDim>
      <cx:numDim type="val">
        <cx:f>Sheet1!$C$6:$C$13</cx:f>
        <cx:lvl ptCount="8" formatCode="General">
          <cx:pt idx="0">39</cx:pt>
          <cx:pt idx="1">12</cx:pt>
          <cx:pt idx="2">9</cx:pt>
          <cx:pt idx="3">8</cx:pt>
          <cx:pt idx="4">7</cx:pt>
          <cx:pt idx="5">2</cx:pt>
          <cx:pt idx="6">1</cx:pt>
          <cx:pt idx="7">1</cx:pt>
        </cx:lvl>
      </cx:numDim>
    </cx:data>
    <cx:data id="1">
      <cx:strDim type="cat">
        <cx:f>Sheet1!$B$6:$B$13</cx:f>
        <cx:lvl ptCount="8">
          <cx:pt idx="0">No Medical Visit</cx:pt>
          <cx:pt idx="1">Mental Health</cx:pt>
          <cx:pt idx="2">Insurance </cx:pt>
          <cx:pt idx="3">Lost to Care</cx:pt>
          <cx:pt idx="4">Substance Use</cx:pt>
          <cx:pt idx="5">MDR Virus</cx:pt>
          <cx:pt idx="6">LTNP</cx:pt>
          <cx:pt idx="7">Declined</cx:pt>
        </cx:lvl>
      </cx:strDim>
      <cx:numDim type="val">
        <cx:f>Sheet1!$D$6:$D$13</cx:f>
        <cx:lvl ptCount="8" formatCode="0%">
          <cx:pt idx="0">0.49367088607594939</cx:pt>
          <cx:pt idx="1">0.15189873417721519</cx:pt>
          <cx:pt idx="2">0.11392405063291139</cx:pt>
          <cx:pt idx="3">0.10126582278481013</cx:pt>
          <cx:pt idx="4">0.088607594936708861</cx:pt>
          <cx:pt idx="5">0.025316455696202531</cx:pt>
          <cx:pt idx="6">0.012658227848101266</cx:pt>
          <cx:pt idx="7">0.012658227848101266</cx:pt>
        </cx:lvl>
      </cx:numDim>
    </cx:data>
  </cx:chartData>
  <cx:chart>
    <cx:plotArea>
      <cx:plotAreaRegion>
        <cx:series layoutId="clusteredColumn" uniqueId="{F30771E2-6130-49AA-8AAF-4306A10A1043}" formatIdx="0">
          <cx:tx>
            <cx:txData>
              <cx:f>Sheet1!$C$5</cx:f>
              <cx:v>Frequency</cx:v>
            </cx:txData>
          </cx:tx>
          <cx:dataLabels>
            <cx:txPr>
              <a:bodyPr spcFirstLastPara="1" vertOverflow="ellipsis" horzOverflow="overflow" wrap="square" lIns="0" tIns="0" rIns="0" bIns="0" anchor="ctr" anchorCtr="1"/>
              <a:lstStyle/>
              <a:p>
                <a:pPr algn="ctr" rtl="0">
                  <a:defRPr sz="1600" b="1">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sz="1600" b="1" i="0" u="none" strike="noStrike" baseline="0">
                  <a:solidFill>
                    <a:sysClr val="windowText" lastClr="000000"/>
                  </a:solidFill>
                  <a:latin typeface="Arial" panose="020B0604020202020204" pitchFamily="34" charset="0"/>
                  <a:cs typeface="Arial" panose="020B0604020202020204" pitchFamily="34" charset="0"/>
                </a:endParaRPr>
              </a:p>
            </cx:txPr>
            <cx:visibility seriesName="0" categoryName="0" value="1"/>
          </cx:dataLabels>
          <cx:dataId val="0"/>
          <cx:layoutPr>
            <cx:aggregation/>
          </cx:layoutPr>
          <cx:axisId val="1"/>
        </cx:series>
        <cx:series layoutId="paretoLine" ownerIdx="0" uniqueId="{A37DB73B-AAEA-4A52-8270-57F576B5E19F}" formatIdx="1">
          <cx:axisId val="2"/>
        </cx:series>
        <cx:series layoutId="clusteredColumn" hidden="1" uniqueId="{EC25831F-82B6-49BB-9BF0-5908D216831C}" formatIdx="2">
          <cx:tx>
            <cx:txData>
              <cx:v>Percentage</cx:v>
            </cx:txData>
          </cx:tx>
          <cx:dataLabels/>
          <cx:dataId val="1"/>
          <cx:layoutPr>
            <cx:aggregation/>
          </cx:layoutPr>
          <cx:axisId val="1"/>
        </cx:series>
        <cx:series layoutId="paretoLine" ownerIdx="2" uniqueId="{1CF8C84E-E3A5-485C-BA19-94EA4BF51C2A}" formatIdx="3">
          <cx:axisId val="2"/>
        </cx:series>
      </cx:plotAreaRegion>
      <cx:axis id="0">
        <cx:catScaling gapWidth="0"/>
        <cx:title>
          <cx:tx>
            <cx:txData>
              <cx:v>Barriers to Care</cx:v>
            </cx:txData>
          </cx:tx>
          <cx:txPr>
            <a:bodyPr spcFirstLastPara="1" vertOverflow="ellipsis" horzOverflow="overflow" wrap="square" lIns="0" tIns="0" rIns="0" bIns="0" anchor="ctr" anchorCtr="1"/>
            <a:lstStyle/>
            <a:p>
              <a:pPr algn="ctr" rtl="0">
                <a:defRPr sz="2400" b="1"/>
              </a:pPr>
              <a:r>
                <a:rPr lang="en-US" sz="2400" b="1" i="0" u="none" strike="noStrike" baseline="0" dirty="0">
                  <a:solidFill>
                    <a:sysClr val="windowText" lastClr="000000">
                      <a:lumMod val="65000"/>
                      <a:lumOff val="35000"/>
                    </a:sysClr>
                  </a:solidFill>
                  <a:latin typeface="Calibri" panose="020F0502020204030204"/>
                </a:rPr>
                <a:t>Barriers to Care</a:t>
              </a:r>
            </a:p>
          </cx:txPr>
        </cx:title>
        <cx:majorGridlines/>
        <cx:tickLabels/>
        <cx:txPr>
          <a:bodyPr spcFirstLastPara="1" vertOverflow="ellipsis" horzOverflow="overflow" wrap="square" lIns="0" tIns="0" rIns="0" bIns="0" anchor="ctr" anchorCtr="1"/>
          <a:lstStyle/>
          <a:p>
            <a:pPr algn="ctr" rtl="0">
              <a:defRPr sz="1100" b="1">
                <a:latin typeface="Arial" panose="020B0604020202020204" pitchFamily="34" charset="0"/>
                <a:ea typeface="Arial" panose="020B0604020202020204" pitchFamily="34" charset="0"/>
                <a:cs typeface="Arial" panose="020B0604020202020204" pitchFamily="34" charset="0"/>
              </a:defRPr>
            </a:pPr>
            <a:endParaRPr lang="en-US" sz="1100" b="1" i="0" u="none" strike="noStrike" baseline="0">
              <a:solidFill>
                <a:prstClr val="black">
                  <a:lumMod val="65000"/>
                  <a:lumOff val="35000"/>
                </a:prstClr>
              </a:solidFill>
              <a:latin typeface="Arial" panose="020B0604020202020204" pitchFamily="34" charset="0"/>
              <a:cs typeface="Arial" panose="020B0604020202020204" pitchFamily="34" charset="0"/>
            </a:endParaRPr>
          </a:p>
        </cx:txPr>
      </cx:axis>
      <cx:axis id="1">
        <cx:valScaling/>
        <cx:title>
          <cx:tx>
            <cx:rich>
              <a:bodyPr spcFirstLastPara="1" vertOverflow="ellipsis" horzOverflow="overflow" wrap="square" lIns="0" tIns="0" rIns="0" bIns="0" anchor="ctr" anchorCtr="1"/>
              <a:lstStyle/>
              <a:p>
                <a:pPr algn="ctr" rtl="0">
                  <a:defRPr sz="1050"/>
                </a:pPr>
                <a:r>
                  <a:rPr lang="en-US" sz="1050" b="0" i="0" u="none" strike="noStrike" baseline="0" dirty="0">
                    <a:solidFill>
                      <a:sysClr val="windowText" lastClr="000000">
                        <a:lumMod val="65000"/>
                        <a:lumOff val="35000"/>
                      </a:sysClr>
                    </a:solidFill>
                    <a:latin typeface="Calibri" panose="020F0502020204030204"/>
                  </a:rPr>
                  <a:t>Number of </a:t>
                </a:r>
                <a:r>
                  <a:rPr lang="en-US" sz="1050" b="0" i="0" u="none" strike="noStrike" baseline="0" dirty="0" err="1">
                    <a:solidFill>
                      <a:sysClr val="windowText" lastClr="000000">
                        <a:lumMod val="65000"/>
                        <a:lumOff val="35000"/>
                      </a:sysClr>
                    </a:solidFill>
                    <a:latin typeface="Calibri" panose="020F0502020204030204"/>
                  </a:rPr>
                  <a:t>Occurances</a:t>
                </a:r>
                <a:endParaRPr lang="en-US" sz="1050" b="0" i="0" u="none" strike="noStrike" baseline="0" dirty="0">
                  <a:solidFill>
                    <a:sysClr val="windowText" lastClr="000000">
                      <a:lumMod val="65000"/>
                      <a:lumOff val="35000"/>
                    </a:sysClr>
                  </a:solidFill>
                  <a:latin typeface="Calibri" panose="020F0502020204030204"/>
                </a:endParaRPr>
              </a:p>
            </cx:rich>
          </cx:tx>
        </cx:title>
        <cx:majorGridlines/>
        <cx:tickLabels/>
      </cx:axis>
      <cx:axis id="2">
        <cx:valScaling max="1" min="0"/>
        <cx:title>
          <cx:tx>
            <cx:txData>
              <cx:v>Percentage</cx:v>
            </cx:txData>
          </cx:tx>
          <cx:txPr>
            <a:bodyPr spcFirstLastPara="1" vertOverflow="ellipsis" horzOverflow="overflow" wrap="square" lIns="0" tIns="0" rIns="0" bIns="0" anchor="ctr" anchorCtr="1"/>
            <a:lstStyle/>
            <a:p>
              <a:pPr algn="ctr" rtl="0">
                <a:defRPr sz="1050"/>
              </a:pPr>
              <a:r>
                <a:rPr lang="en-US" sz="1050" b="0" i="0" u="none" strike="noStrike" baseline="0">
                  <a:solidFill>
                    <a:sysClr val="windowText" lastClr="000000">
                      <a:lumMod val="65000"/>
                      <a:lumOff val="35000"/>
                    </a:sysClr>
                  </a:solidFill>
                  <a:latin typeface="Calibri" panose="020F0502020204030204"/>
                </a:rPr>
                <a:t>Percentage</a:t>
              </a:r>
            </a:p>
          </cx:txPr>
        </cx:title>
        <cx:units unit="percentage"/>
        <cx:tickLabels/>
      </cx:axis>
    </cx:plotArea>
  </cx:chart>
  <cx:spPr>
    <a:solidFill>
      <a:schemeClr val="bg1"/>
    </a:solidFill>
    <a:ln>
      <a:no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'[Drill Down Pareto Chart Source 042022.xlsx]Sheet1'!$B$5:$B$12</cx:f>
        <cx:lvl ptCount="8">
          <cx:pt idx="0">No Medical Visit</cx:pt>
          <cx:pt idx="1">Mental Health</cx:pt>
          <cx:pt idx="2">Insurance</cx:pt>
          <cx:pt idx="3">Lost to Care</cx:pt>
          <cx:pt idx="4">Substance Use</cx:pt>
          <cx:pt idx="5">MDR Virus</cx:pt>
          <cx:pt idx="6">LTNP</cx:pt>
          <cx:pt idx="7">Declined </cx:pt>
        </cx:lvl>
      </cx:strDim>
      <cx:numDim type="val">
        <cx:f>'[Drill Down Pareto Chart Source 042022.xlsx]Sheet1'!$C$5:$C$12</cx:f>
        <cx:lvl ptCount="8" formatCode="General">
          <cx:pt idx="0">39</cx:pt>
          <cx:pt idx="1">12</cx:pt>
          <cx:pt idx="2">9</cx:pt>
          <cx:pt idx="3">8</cx:pt>
          <cx:pt idx="4">7</cx:pt>
          <cx:pt idx="5">2</cx:pt>
          <cx:pt idx="6">1</cx:pt>
          <cx:pt idx="7">1</cx:pt>
        </cx:lvl>
      </cx:numDim>
    </cx:data>
    <cx:data id="1">
      <cx:strDim type="cat">
        <cx:f>'[Drill Down Pareto Chart Source 042022.xlsx]Sheet1'!$B$5:$B$12</cx:f>
        <cx:lvl ptCount="8">
          <cx:pt idx="0">No Medical Visit</cx:pt>
          <cx:pt idx="1">Mental Health</cx:pt>
          <cx:pt idx="2">Insurance</cx:pt>
          <cx:pt idx="3">Lost to Care</cx:pt>
          <cx:pt idx="4">Substance Use</cx:pt>
          <cx:pt idx="5">MDR Virus</cx:pt>
          <cx:pt idx="6">LTNP</cx:pt>
          <cx:pt idx="7">Declined </cx:pt>
        </cx:lvl>
      </cx:strDim>
      <cx:numDim type="val">
        <cx:f>'[Drill Down Pareto Chart Source 042022.xlsx]Sheet1'!$D$5:$D$12</cx:f>
        <cx:lvl ptCount="8" formatCode="0%">
          <cx:pt idx="0">0.49367088607594939</cx:pt>
          <cx:pt idx="1">0.15189873417721519</cx:pt>
          <cx:pt idx="2">0.11392405063291139</cx:pt>
          <cx:pt idx="3">0.10126582278481013</cx:pt>
          <cx:pt idx="4">0.088607594936708861</cx:pt>
          <cx:pt idx="5">0.025316455696202531</cx:pt>
          <cx:pt idx="6">0.012658227848101266</cx:pt>
          <cx:pt idx="7">0.012658227848101266</cx:pt>
        </cx:lvl>
      </cx:numDim>
    </cx:data>
  </cx:chartData>
  <cx:chart>
    <cx:title pos="t" align="ctr" overlay="0">
      <cx:tx>
        <cx:txData>
          <cx:v>Barriers Identified During Drill Down Sessions</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Barriers Identified During Drill Down Sessions</a:t>
          </a:r>
        </a:p>
      </cx:txPr>
    </cx:title>
    <cx:plotArea>
      <cx:plotAreaRegion>
        <cx:series layoutId="clusteredColumn" uniqueId="{4BB4F7C0-A816-4C1A-96B8-9EC8A4D4E6BA}" formatIdx="0">
          <cx:dataLabels pos="outEnd">
            <cx:txPr>
              <a:bodyPr spcFirstLastPara="1" vertOverflow="ellipsis" horzOverflow="overflow" wrap="square" lIns="0" tIns="0" rIns="0" bIns="0" anchor="ctr" anchorCtr="1"/>
              <a:lstStyle/>
              <a:p>
                <a:pPr algn="ctr" rtl="0">
                  <a:defRPr sz="1800" b="1">
                    <a:latin typeface="Arial" panose="020B0604020202020204" pitchFamily="34" charset="0"/>
                    <a:ea typeface="Arial" panose="020B0604020202020204" pitchFamily="34" charset="0"/>
                    <a:cs typeface="Arial" panose="020B0604020202020204" pitchFamily="34" charset="0"/>
                  </a:defRPr>
                </a:pPr>
                <a:endParaRPr lang="en-US" sz="1800" b="1" i="0" u="none" strike="noStrike" baseline="0">
                  <a:solidFill>
                    <a:prstClr val="black">
                      <a:lumMod val="65000"/>
                      <a:lumOff val="35000"/>
                    </a:prstClr>
                  </a:solidFill>
                  <a:latin typeface="Arial" panose="020B0604020202020204" pitchFamily="34" charset="0"/>
                  <a:cs typeface="Arial" panose="020B0604020202020204" pitchFamily="34" charset="0"/>
                </a:endParaRPr>
              </a:p>
            </cx:txPr>
            <cx:visibility seriesName="0" categoryName="0" value="1"/>
          </cx:dataLabels>
          <cx:dataId val="0"/>
          <cx:layoutPr>
            <cx:aggregation/>
          </cx:layoutPr>
          <cx:axisId val="1"/>
        </cx:series>
        <cx:series layoutId="paretoLine" ownerIdx="0" uniqueId="{9829109B-A52B-406C-BA17-E07D2E9AD99F}" formatIdx="1">
          <cx:axisId val="2"/>
        </cx:series>
        <cx:series layoutId="clusteredColumn" hidden="1" uniqueId="{9ED542D3-A90C-43C3-8D5C-907DBF1A82E1}" formatIdx="2">
          <cx:dataLabels/>
          <cx:dataId val="1"/>
          <cx:layoutPr>
            <cx:aggregation/>
          </cx:layoutPr>
          <cx:axisId val="1"/>
        </cx:series>
        <cx:series layoutId="paretoLine" ownerIdx="2" uniqueId="{9BF7E20F-8DFB-4B29-90C6-92F8A9EBE8C0}" formatIdx="3">
          <cx:axisId val="2"/>
        </cx:series>
      </cx:plotAreaRegion>
      <cx:axis id="0">
        <cx:catScaling gapWidth="0"/>
        <cx:title>
          <cx:tx>
            <cx:txData>
              <cx:v>Barrier to Care</cx:v>
            </cx:txData>
          </cx:tx>
          <cx:txPr>
            <a:bodyPr spcFirstLastPara="1" vertOverflow="ellipsis" horzOverflow="overflow" wrap="square" lIns="0" tIns="0" rIns="0" bIns="0" anchor="ctr" anchorCtr="1"/>
            <a:lstStyle/>
            <a:p>
              <a:pPr algn="ctr" rtl="0">
                <a:defRPr sz="1600" b="1"/>
              </a:pPr>
              <a:r>
                <a:rPr lang="en-US" sz="1600" b="1" i="0" u="none" strike="noStrike" baseline="0">
                  <a:solidFill>
                    <a:sysClr val="windowText" lastClr="000000">
                      <a:lumMod val="65000"/>
                      <a:lumOff val="35000"/>
                    </a:sysClr>
                  </a:solidFill>
                  <a:latin typeface="Calibri" panose="020F0502020204030204"/>
                </a:rPr>
                <a:t>Barrier to Care</a:t>
              </a:r>
            </a:p>
          </cx:txPr>
        </cx:title>
        <cx:majorGridlines/>
        <cx:tickLabels/>
        <cx:txPr>
          <a:bodyPr spcFirstLastPara="1" vertOverflow="ellipsis" horzOverflow="overflow" wrap="square" lIns="0" tIns="0" rIns="0" bIns="0" anchor="ctr" anchorCtr="1"/>
          <a:lstStyle/>
          <a:p>
            <a:pPr algn="ctr" rtl="0">
              <a:defRPr sz="1050" b="1">
                <a:latin typeface="Arial" panose="020B0604020202020204" pitchFamily="34" charset="0"/>
                <a:ea typeface="Arial" panose="020B0604020202020204" pitchFamily="34" charset="0"/>
                <a:cs typeface="Arial" panose="020B0604020202020204" pitchFamily="34" charset="0"/>
              </a:defRPr>
            </a:pPr>
            <a:endParaRPr lang="en-US" sz="1050" b="1" i="0" u="none" strike="noStrike" baseline="0">
              <a:solidFill>
                <a:prstClr val="black">
                  <a:lumMod val="65000"/>
                  <a:lumOff val="35000"/>
                </a:prstClr>
              </a:solidFill>
              <a:latin typeface="Arial" panose="020B0604020202020204" pitchFamily="34" charset="0"/>
              <a:cs typeface="Arial" panose="020B0604020202020204" pitchFamily="34" charset="0"/>
            </a:endParaRPr>
          </a:p>
        </cx:txPr>
      </cx:axis>
      <cx:axis id="1">
        <cx:valScaling/>
        <cx:title>
          <cx:tx>
            <cx:txData>
              <cx:v>Number of Occurances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Number of Occurances</a:t>
              </a:r>
            </a:p>
          </cx:txPr>
        </cx:title>
        <cx:majorGridlines/>
        <cx:tickLabels/>
      </cx:axis>
      <cx:axis id="2">
        <cx:valScaling max="1" min="0"/>
        <cx:title>
          <cx:tx>
            <cx:txData>
              <cx:v>Percentage </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Percentage </a:t>
              </a:r>
            </a:p>
          </cx:txPr>
        </cx:title>
        <cx:units unit="percentage"/>
        <cx:tickLabels/>
      </cx:axis>
    </cx:plotArea>
  </cx:chart>
  <cx:spPr>
    <a:solidFill>
      <a:schemeClr val="bg1"/>
    </a:solidFill>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'[Drill Down Pareto Chart Source 042022.xlsx]Sheet1'!$B$5:$B$12</cx:f>
        <cx:lvl ptCount="8">
          <cx:pt idx="0">No Medical Visit</cx:pt>
          <cx:pt idx="1">Mental Health</cx:pt>
          <cx:pt idx="2">Insurance</cx:pt>
          <cx:pt idx="3">Lost to Care</cx:pt>
          <cx:pt idx="4">Substance Use</cx:pt>
          <cx:pt idx="5">MDR Virus</cx:pt>
          <cx:pt idx="6">LTNP</cx:pt>
          <cx:pt idx="7">Declined </cx:pt>
        </cx:lvl>
      </cx:strDim>
      <cx:numDim type="val">
        <cx:f>'[Drill Down Pareto Chart Source 042022.xlsx]Sheet1'!$C$5:$C$12</cx:f>
        <cx:lvl ptCount="8" formatCode="General">
          <cx:pt idx="0">39</cx:pt>
          <cx:pt idx="1">12</cx:pt>
          <cx:pt idx="2">9</cx:pt>
          <cx:pt idx="3">8</cx:pt>
          <cx:pt idx="4">7</cx:pt>
          <cx:pt idx="5">2</cx:pt>
          <cx:pt idx="6">1</cx:pt>
          <cx:pt idx="7">1</cx:pt>
        </cx:lvl>
      </cx:numDim>
    </cx:data>
    <cx:data id="1">
      <cx:strDim type="cat">
        <cx:f>'[Drill Down Pareto Chart Source 042022.xlsx]Sheet1'!$B$5:$B$12</cx:f>
        <cx:lvl ptCount="8">
          <cx:pt idx="0">No Medical Visit</cx:pt>
          <cx:pt idx="1">Mental Health</cx:pt>
          <cx:pt idx="2">Insurance</cx:pt>
          <cx:pt idx="3">Lost to Care</cx:pt>
          <cx:pt idx="4">Substance Use</cx:pt>
          <cx:pt idx="5">MDR Virus</cx:pt>
          <cx:pt idx="6">LTNP</cx:pt>
          <cx:pt idx="7">Declined </cx:pt>
        </cx:lvl>
      </cx:strDim>
      <cx:numDim type="val">
        <cx:f>'[Drill Down Pareto Chart Source 042022.xlsx]Sheet1'!$D$5:$D$12</cx:f>
        <cx:lvl ptCount="8" formatCode="0%">
          <cx:pt idx="0">0.49367088607594939</cx:pt>
          <cx:pt idx="1">0.15189873417721519</cx:pt>
          <cx:pt idx="2">0.11392405063291139</cx:pt>
          <cx:pt idx="3">0.10126582278481013</cx:pt>
          <cx:pt idx="4">0.088607594936708861</cx:pt>
          <cx:pt idx="5">0.025316455696202531</cx:pt>
          <cx:pt idx="6">0.012658227848101266</cx:pt>
          <cx:pt idx="7">0.012658227848101266</cx:pt>
        </cx:lvl>
      </cx:numDim>
    </cx:data>
  </cx:chartData>
  <cx:chart>
    <cx:title pos="t" align="ctr" overlay="0">
      <cx:tx>
        <cx:txData>
          <cx:v>Barriers Identified During Drill Down Sessions</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Barriers Identified During Drill Down Sessions</a:t>
          </a:r>
        </a:p>
      </cx:txPr>
    </cx:title>
    <cx:plotArea>
      <cx:plotAreaRegion>
        <cx:series layoutId="clusteredColumn" uniqueId="{4BB4F7C0-A816-4C1A-96B8-9EC8A4D4E6BA}" formatIdx="0">
          <cx:dataLabels pos="outEnd">
            <cx:txPr>
              <a:bodyPr spcFirstLastPara="1" vertOverflow="ellipsis" horzOverflow="overflow" wrap="square" lIns="0" tIns="0" rIns="0" bIns="0" anchor="ctr" anchorCtr="1"/>
              <a:lstStyle/>
              <a:p>
                <a:pPr algn="ctr" rtl="0">
                  <a:defRPr sz="1800" b="1">
                    <a:latin typeface="Arial" panose="020B0604020202020204" pitchFamily="34" charset="0"/>
                    <a:ea typeface="Arial" panose="020B0604020202020204" pitchFamily="34" charset="0"/>
                    <a:cs typeface="Arial" panose="020B0604020202020204" pitchFamily="34" charset="0"/>
                  </a:defRPr>
                </a:pPr>
                <a:endParaRPr lang="en-US" sz="1800" b="1" i="0" u="none" strike="noStrike" baseline="0">
                  <a:solidFill>
                    <a:prstClr val="black">
                      <a:lumMod val="65000"/>
                      <a:lumOff val="35000"/>
                    </a:prstClr>
                  </a:solidFill>
                  <a:latin typeface="Arial" panose="020B0604020202020204" pitchFamily="34" charset="0"/>
                  <a:cs typeface="Arial" panose="020B0604020202020204" pitchFamily="34" charset="0"/>
                </a:endParaRPr>
              </a:p>
            </cx:txPr>
            <cx:visibility seriesName="0" categoryName="0" value="1"/>
          </cx:dataLabels>
          <cx:dataId val="0"/>
          <cx:layoutPr>
            <cx:aggregation/>
          </cx:layoutPr>
          <cx:axisId val="1"/>
        </cx:series>
        <cx:series layoutId="paretoLine" ownerIdx="0" uniqueId="{9829109B-A52B-406C-BA17-E07D2E9AD99F}" formatIdx="1">
          <cx:axisId val="2"/>
        </cx:series>
        <cx:series layoutId="clusteredColumn" hidden="1" uniqueId="{9ED542D3-A90C-43C3-8D5C-907DBF1A82E1}" formatIdx="2">
          <cx:dataLabels/>
          <cx:dataId val="1"/>
          <cx:layoutPr>
            <cx:aggregation/>
          </cx:layoutPr>
          <cx:axisId val="1"/>
        </cx:series>
        <cx:series layoutId="paretoLine" ownerIdx="2" uniqueId="{9BF7E20F-8DFB-4B29-90C6-92F8A9EBE8C0}" formatIdx="3">
          <cx:axisId val="2"/>
        </cx:series>
      </cx:plotAreaRegion>
      <cx:axis id="0">
        <cx:catScaling gapWidth="0"/>
        <cx:title>
          <cx:tx>
            <cx:txData>
              <cx:v>Barrier to Care</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Barrier to Care</a:t>
              </a:r>
            </a:p>
          </cx:txPr>
        </cx:title>
        <cx:majorGridlines/>
        <cx:tickLabels/>
        <cx:txPr>
          <a:bodyPr spcFirstLastPara="1" vertOverflow="ellipsis" horzOverflow="overflow" wrap="square" lIns="0" tIns="0" rIns="0" bIns="0" anchor="ctr" anchorCtr="1"/>
          <a:lstStyle/>
          <a:p>
            <a:pPr algn="ctr" rtl="0">
              <a:defRPr sz="1100" b="1">
                <a:latin typeface="Arial" panose="020B0604020202020204" pitchFamily="34" charset="0"/>
                <a:ea typeface="Arial" panose="020B0604020202020204" pitchFamily="34" charset="0"/>
                <a:cs typeface="Arial" panose="020B0604020202020204" pitchFamily="34" charset="0"/>
              </a:defRPr>
            </a:pPr>
            <a:endParaRPr lang="en-US" sz="1100" b="1" i="0" u="none" strike="noStrike" baseline="0">
              <a:solidFill>
                <a:prstClr val="black">
                  <a:lumMod val="65000"/>
                  <a:lumOff val="35000"/>
                </a:prstClr>
              </a:solidFill>
              <a:latin typeface="Arial" panose="020B0604020202020204" pitchFamily="34" charset="0"/>
              <a:cs typeface="Arial" panose="020B0604020202020204" pitchFamily="34" charset="0"/>
            </a:endParaRPr>
          </a:p>
        </cx:txPr>
      </cx:axis>
      <cx:axis id="1">
        <cx:valScaling/>
        <cx:title>
          <cx:tx>
            <cx:txData>
              <cx:v>Number of Occurances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Number of Occurances</a:t>
              </a:r>
            </a:p>
          </cx:txPr>
        </cx:title>
        <cx:majorGridlines/>
        <cx:tickLabels/>
      </cx:axis>
      <cx:axis id="2">
        <cx:valScaling max="1" min="0"/>
        <cx:title>
          <cx:tx>
            <cx:txData>
              <cx:v>Percentage </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Percentage </a:t>
              </a:r>
            </a:p>
          </cx:txPr>
        </cx:title>
        <cx:units unit="percentage"/>
        <cx:tickLabels/>
      </cx:axis>
    </cx:plotArea>
  </cx:chart>
  <cx:spPr>
    <a:solidFill>
      <a:schemeClr val="bg1"/>
    </a:solidFill>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'[Pareto Chart 111822.xlsx]Adapted'!$B$6:$B$12</cx:f>
        <cx:lvl ptCount="7">
          <cx:pt idx="0">No Medical Visit</cx:pt>
          <cx:pt idx="1">Behavioral Health</cx:pt>
          <cx:pt idx="2">Insurance </cx:pt>
          <cx:pt idx="3">Lost to Care</cx:pt>
          <cx:pt idx="4">MDR Virus</cx:pt>
          <cx:pt idx="5">LTNP</cx:pt>
          <cx:pt idx="6">Declined</cx:pt>
        </cx:lvl>
      </cx:strDim>
      <cx:numDim type="val">
        <cx:f>'[Pareto Chart 111822.xlsx]Adapted'!$C$6:$C$12</cx:f>
        <cx:lvl ptCount="7" formatCode="General">
          <cx:pt idx="0">39</cx:pt>
          <cx:pt idx="1">19</cx:pt>
          <cx:pt idx="2">9</cx:pt>
          <cx:pt idx="3">8</cx:pt>
          <cx:pt idx="4">2</cx:pt>
          <cx:pt idx="5">1</cx:pt>
          <cx:pt idx="6">1</cx:pt>
        </cx:lvl>
      </cx:numDim>
    </cx:data>
    <cx:data id="1">
      <cx:strDim type="cat">
        <cx:f>'[Pareto Chart 111822.xlsx]Adapted'!$B$6:$B$12</cx:f>
        <cx:lvl ptCount="7">
          <cx:pt idx="0">No Medical Visit</cx:pt>
          <cx:pt idx="1">Behavioral Health</cx:pt>
          <cx:pt idx="2">Insurance </cx:pt>
          <cx:pt idx="3">Lost to Care</cx:pt>
          <cx:pt idx="4">MDR Virus</cx:pt>
          <cx:pt idx="5">LTNP</cx:pt>
          <cx:pt idx="6">Declined</cx:pt>
        </cx:lvl>
      </cx:strDim>
      <cx:numDim type="val">
        <cx:f>'[Pareto Chart 111822.xlsx]Adapted'!$D$6:$D$12</cx:f>
        <cx:lvl ptCount="7" formatCode="0%">
          <cx:pt idx="0">0.49367088607594939</cx:pt>
          <cx:pt idx="1">0.24050632911392406</cx:pt>
          <cx:pt idx="2">0.11392405063291139</cx:pt>
          <cx:pt idx="3">0.10126582278481013</cx:pt>
          <cx:pt idx="4">0.025316455696202531</cx:pt>
          <cx:pt idx="5">0.012658227848101266</cx:pt>
          <cx:pt idx="6">0.012658227848101266</cx:pt>
        </cx:lvl>
      </cx:numDim>
    </cx:data>
  </cx:chartData>
  <cx:chart>
    <cx:plotArea>
      <cx:plotAreaRegion>
        <cx:series layoutId="clusteredColumn" uniqueId="{F30771E2-6130-49AA-8AAF-4306A10A1043}" formatIdx="0">
          <cx:tx>
            <cx:txData>
              <cx:f>'[Pareto Chart 111822.xlsx]Adapted'!$C$5</cx:f>
              <cx:v>Frequency</cx:v>
            </cx:txData>
          </cx:tx>
          <cx:dataLabels>
            <cx:txPr>
              <a:bodyPr spcFirstLastPara="1" vertOverflow="ellipsis" horzOverflow="overflow" wrap="square" lIns="0" tIns="0" rIns="0" bIns="0" anchor="ctr" anchorCtr="1"/>
              <a:lstStyle/>
              <a:p>
                <a:pPr algn="ctr" rtl="0">
                  <a:defRPr sz="1600" b="1">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sz="1600" b="1" i="0" u="none" strike="noStrike" baseline="0">
                  <a:solidFill>
                    <a:sysClr val="windowText" lastClr="000000"/>
                  </a:solidFill>
                  <a:latin typeface="Arial" panose="020B0604020202020204" pitchFamily="34" charset="0"/>
                  <a:cs typeface="Arial" panose="020B0604020202020204" pitchFamily="34" charset="0"/>
                </a:endParaRPr>
              </a:p>
            </cx:txPr>
            <cx:visibility seriesName="0" categoryName="0" value="1"/>
          </cx:dataLabels>
          <cx:dataId val="0"/>
          <cx:layoutPr>
            <cx:aggregation/>
          </cx:layoutPr>
          <cx:axisId val="1"/>
        </cx:series>
        <cx:series layoutId="paretoLine" ownerIdx="0" uniqueId="{A37DB73B-AAEA-4A52-8270-57F576B5E19F}" formatIdx="1">
          <cx:axisId val="2"/>
        </cx:series>
        <cx:series layoutId="clusteredColumn" hidden="1" uniqueId="{EC25831F-82B6-49BB-9BF0-5908D216831C}" formatIdx="2">
          <cx:tx>
            <cx:txData>
              <cx:v>Percentage</cx:v>
            </cx:txData>
          </cx:tx>
          <cx:dataLabels/>
          <cx:dataId val="1"/>
          <cx:layoutPr>
            <cx:aggregation/>
          </cx:layoutPr>
          <cx:axisId val="1"/>
        </cx:series>
        <cx:series layoutId="paretoLine" ownerIdx="2" uniqueId="{1CF8C84E-E3A5-485C-BA19-94EA4BF51C2A}" formatIdx="3">
          <cx:axisId val="2"/>
        </cx:series>
      </cx:plotAreaRegion>
      <cx:axis id="0">
        <cx:catScaling gapWidth="0"/>
        <cx:tickLabels/>
        <cx:txPr>
          <a:bodyPr spcFirstLastPara="1" vertOverflow="ellipsis" horzOverflow="overflow" wrap="square" lIns="0" tIns="0" rIns="0" bIns="0" anchor="ctr" anchorCtr="1"/>
          <a:lstStyle/>
          <a:p>
            <a:pPr algn="ctr" rtl="0">
              <a:defRPr sz="1200" b="1">
                <a:latin typeface="Arial" panose="020B0604020202020204" pitchFamily="34" charset="0"/>
                <a:ea typeface="Arial" panose="020B0604020202020204" pitchFamily="34" charset="0"/>
                <a:cs typeface="Arial" panose="020B0604020202020204" pitchFamily="34" charset="0"/>
              </a:defRPr>
            </a:pPr>
            <a:endParaRPr lang="en-US" sz="1200" b="1" i="0" u="none" strike="noStrike" baseline="0">
              <a:solidFill>
                <a:prstClr val="black">
                  <a:lumMod val="65000"/>
                  <a:lumOff val="35000"/>
                </a:prstClr>
              </a:solidFill>
              <a:latin typeface="Arial" panose="020B0604020202020204" pitchFamily="34" charset="0"/>
              <a:cs typeface="Arial" panose="020B0604020202020204" pitchFamily="34" charset="0"/>
            </a:endParaRPr>
          </a:p>
        </cx:txPr>
      </cx:axis>
      <cx:axis id="1">
        <cx:valScaling/>
        <cx:title>
          <cx:tx>
            <cx:txData>
              <cx:v>Number of Occurances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Number of Occurances</a:t>
              </a:r>
            </a:p>
          </cx:txPr>
        </cx:title>
        <cx:majorGridlines/>
        <cx:tickLabels/>
      </cx:axis>
      <cx:axis id="2">
        <cx:valScaling max="1" min="0"/>
        <cx:title>
          <cx:tx>
            <cx:txData>
              <cx:v>Percentage</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Percentage</a:t>
              </a:r>
            </a:p>
          </cx:txPr>
        </cx:title>
        <cx:units unit="percentage"/>
        <cx:tickLabels/>
      </cx:axis>
    </cx:plotArea>
  </cx:chart>
  <cx:spPr>
    <a:solidFill>
      <a:schemeClr val="bg1"/>
    </a:solidFill>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30_EF9F37B6.xml><?xml version="1.0" encoding="utf-8"?>
<p188:cmLst xmlns:a="http://schemas.openxmlformats.org/drawingml/2006/main" xmlns:r="http://schemas.openxmlformats.org/officeDocument/2006/relationships" xmlns:p188="http://schemas.microsoft.com/office/powerpoint/2018/8/main">
  <p188:cm id="{37F3A2D5-E253-4164-9B82-2AD271316503}" authorId="{6833D70C-5984-EE08-B2C9-CF27DCEDB748}" created="2024-04-03T22:34:14.771">
    <pc:sldMkLst xmlns:pc="http://schemas.microsoft.com/office/powerpoint/2013/main/command">
      <pc:docMk/>
      <pc:sldMk cId="4020189110" sldId="304"/>
    </pc:sldMkLst>
    <p188:txBody>
      <a:bodyPr/>
      <a:lstStyle/>
      <a:p>
        <a:r>
          <a:rPr lang="en-US"/>
          <a:t>Need Image Source Reference</a:t>
        </a:r>
      </a:p>
    </p188:txBody>
  </p188:cm>
</p188:cmLst>
</file>

<file path=ppt/comments/modernComment_16C_5BA27795.xml><?xml version="1.0" encoding="utf-8"?>
<p188:cmLst xmlns:a="http://schemas.openxmlformats.org/drawingml/2006/main" xmlns:r="http://schemas.openxmlformats.org/officeDocument/2006/relationships" xmlns:p188="http://schemas.microsoft.com/office/powerpoint/2018/8/main">
  <p188:cm id="{9D01B9F9-58AC-42E3-BED6-87E09B634790}" authorId="{A034EB0A-ADC1-89A1-2E72-66A3EE278167}" created="2024-04-03T23:01:32.421">
    <ac:txMkLst xmlns:ac="http://schemas.microsoft.com/office/drawing/2013/main/command">
      <pc:docMk xmlns:pc="http://schemas.microsoft.com/office/powerpoint/2013/main/command"/>
      <pc:sldMk xmlns:pc="http://schemas.microsoft.com/office/powerpoint/2013/main/command" cId="1537374101" sldId="364"/>
      <ac:spMk id="3" creationId="{4A410BEA-64A8-81D0-8E60-4500EBA46EAB}"/>
      <ac:txMk cp="0" len="117">
        <ac:context len="118" hash="999195463"/>
      </ac:txMk>
    </ac:txMkLst>
    <p188:pos x="5472526" y="213923"/>
    <p188:txBody>
      <a:bodyPr/>
      <a:lstStyle/>
      <a:p>
        <a:r>
          <a:rPr lang="en-US"/>
          <a:t>Need Image Source Reference</a:t>
        </a:r>
      </a:p>
    </p188:txBody>
  </p188:cm>
</p188:cmLst>
</file>

<file path=ppt/comments/modernComment_170_162C206C.xml><?xml version="1.0" encoding="utf-8"?>
<p188:cmLst xmlns:a="http://schemas.openxmlformats.org/drawingml/2006/main" xmlns:r="http://schemas.openxmlformats.org/officeDocument/2006/relationships" xmlns:p188="http://schemas.microsoft.com/office/powerpoint/2018/8/main">
  <p188:cm id="{8B1208F3-78FB-427F-A9B8-70426A37CE9B}" authorId="{A034EB0A-ADC1-89A1-2E72-66A3EE278167}" created="2024-04-03T23:02:10.700">
    <pc:sldMkLst xmlns:pc="http://schemas.microsoft.com/office/powerpoint/2013/main/command">
      <pc:docMk/>
      <pc:sldMk cId="371990636" sldId="368"/>
    </pc:sldMkLst>
    <p188:txBody>
      <a:bodyPr/>
      <a:lstStyle/>
      <a:p>
        <a:r>
          <a:rPr lang="en-US"/>
          <a:t>Need Image Source Reference</a:t>
        </a:r>
      </a:p>
    </p188:txBody>
  </p188:cm>
</p188:cmLst>
</file>

<file path=ppt/comments/modernComment_176_11F6969E.xml><?xml version="1.0" encoding="utf-8"?>
<p188:cmLst xmlns:a="http://schemas.openxmlformats.org/drawingml/2006/main" xmlns:r="http://schemas.openxmlformats.org/officeDocument/2006/relationships" xmlns:p188="http://schemas.microsoft.com/office/powerpoint/2018/8/main">
  <p188:cm id="{65A3BD7F-B09C-477A-878B-96B471757F6B}" authorId="{A034EB0A-ADC1-89A1-2E72-66A3EE278167}" created="2024-04-03T22:50:49.612">
    <pc:sldMkLst xmlns:pc="http://schemas.microsoft.com/office/powerpoint/2013/main/command">
      <pc:docMk/>
      <pc:sldMk cId="301373086" sldId="374"/>
    </pc:sldMkLst>
    <p188:txBody>
      <a:bodyPr/>
      <a:lstStyle/>
      <a:p>
        <a:r>
          <a:rPr lang="en-US"/>
          <a:t>Need Image Source Reference</a:t>
        </a:r>
      </a:p>
    </p188:txBody>
  </p188:cm>
</p188:cmLst>
</file>

<file path=ppt/comments/modernComment_185_A40FCA25.xml><?xml version="1.0" encoding="utf-8"?>
<p188:cmLst xmlns:a="http://schemas.openxmlformats.org/drawingml/2006/main" xmlns:r="http://schemas.openxmlformats.org/officeDocument/2006/relationships" xmlns:p188="http://schemas.microsoft.com/office/powerpoint/2018/8/main">
  <p188:cm id="{FE35A84E-A9B7-4BE7-8AD5-80DFDA314E7B}" authorId="{A034EB0A-ADC1-89A1-2E72-66A3EE278167}" created="2024-04-03T22:50:27.692">
    <pc:sldMkLst xmlns:pc="http://schemas.microsoft.com/office/powerpoint/2013/main/command">
      <pc:docMk/>
      <pc:sldMk cId="2752498213" sldId="389"/>
    </pc:sldMkLst>
    <p188:txBody>
      <a:bodyPr/>
      <a:lstStyle/>
      <a:p>
        <a:r>
          <a:rPr lang="en-US"/>
          <a:t>Need Image Source Reference</a:t>
        </a:r>
      </a:p>
    </p188:txBody>
  </p188:cm>
</p188:cmLst>
</file>

<file path=ppt/comments/modernComment_18C_BBF0DE8F.xml><?xml version="1.0" encoding="utf-8"?>
<p188:cmLst xmlns:a="http://schemas.openxmlformats.org/drawingml/2006/main" xmlns:r="http://schemas.openxmlformats.org/officeDocument/2006/relationships" xmlns:p188="http://schemas.microsoft.com/office/powerpoint/2018/8/main">
  <p188:cm id="{FE2FF6E2-5AAD-4638-AF6C-9E863ADADF65}" authorId="{A034EB0A-ADC1-89A1-2E72-66A3EE278167}" created="2024-04-03T23:02:30.463">
    <pc:sldMkLst xmlns:pc="http://schemas.microsoft.com/office/powerpoint/2013/main/command">
      <pc:docMk/>
      <pc:sldMk cId="3153125007" sldId="396"/>
    </pc:sldMkLst>
    <p188:txBody>
      <a:bodyPr/>
      <a:lstStyle/>
      <a:p>
        <a:r>
          <a:rPr lang="en-US"/>
          <a:t>Need Image Source Reference</a:t>
        </a:r>
      </a:p>
    </p188:txBody>
  </p188:cm>
</p188:cmLst>
</file>

<file path=ppt/comments/modernComment_68A_42DA9F39.xml><?xml version="1.0" encoding="utf-8"?>
<p188:cmLst xmlns:a="http://schemas.openxmlformats.org/drawingml/2006/main" xmlns:r="http://schemas.openxmlformats.org/officeDocument/2006/relationships" xmlns:p188="http://schemas.microsoft.com/office/powerpoint/2018/8/main">
  <p188:cm id="{6C21F24C-4713-41CA-A275-6026D687EFA6}" authorId="{6833D70C-5984-EE08-B2C9-CF27DCEDB748}" created="2024-04-03T22:29:26.452">
    <pc:sldMkLst xmlns:pc="http://schemas.microsoft.com/office/powerpoint/2013/main/command">
      <pc:docMk/>
      <pc:sldMk cId="1121623865" sldId="1674"/>
    </pc:sldMkLst>
    <p188:txBody>
      <a:bodyPr/>
      <a:lstStyle/>
      <a:p>
        <a:r>
          <a:rPr lang="en-US"/>
          <a:t>Need Image Source Reference</a:t>
        </a:r>
      </a:p>
    </p188:txBody>
  </p188:cm>
</p188:cmLst>
</file>

<file path=ppt/comments/modernComment_695_2A644A88.xml><?xml version="1.0" encoding="utf-8"?>
<p188:cmLst xmlns:a="http://schemas.openxmlformats.org/drawingml/2006/main" xmlns:r="http://schemas.openxmlformats.org/officeDocument/2006/relationships" xmlns:p188="http://schemas.microsoft.com/office/powerpoint/2018/8/main">
  <p188:cm id="{F4288ECF-3310-41F9-8C82-5476118E38F9}" authorId="{A034EB0A-ADC1-89A1-2E72-66A3EE278167}" created="2024-04-03T22:55:08.890">
    <pc:sldMkLst xmlns:pc="http://schemas.microsoft.com/office/powerpoint/2013/main/command">
      <pc:docMk/>
      <pc:sldMk cId="711215752" sldId="1685"/>
    </pc:sldMkLst>
    <p188:txBody>
      <a:bodyPr/>
      <a:lstStyle/>
      <a:p>
        <a:r>
          <a:rPr lang="en-US"/>
          <a:t>Need Image Source Reference</a:t>
        </a:r>
      </a:p>
    </p188:txBody>
  </p188:cm>
</p188:cmLst>
</file>

<file path=ppt/comments/modernComment_697_BA1F574B.xml><?xml version="1.0" encoding="utf-8"?>
<p188:cmLst xmlns:a="http://schemas.openxmlformats.org/drawingml/2006/main" xmlns:r="http://schemas.openxmlformats.org/officeDocument/2006/relationships" xmlns:p188="http://schemas.microsoft.com/office/powerpoint/2018/8/main">
  <p188:cm id="{9C62EB52-E8A5-436D-845D-2882BD017270}" authorId="{A034EB0A-ADC1-89A1-2E72-66A3EE278167}" created="2024-04-03T22:54:52.788">
    <pc:sldMkLst xmlns:pc="http://schemas.microsoft.com/office/powerpoint/2013/main/command">
      <pc:docMk/>
      <pc:sldMk cId="3122616139" sldId="1687"/>
    </pc:sldMkLst>
    <p188:txBody>
      <a:bodyPr/>
      <a:lstStyle/>
      <a:p>
        <a:r>
          <a:rPr lang="en-US"/>
          <a:t>Need Image Source Reference</a:t>
        </a:r>
      </a:p>
    </p188:txBody>
  </p188:cm>
</p188:cmLst>
</file>

<file path=ppt/comments/modernComment_698_4A6ED441.xml><?xml version="1.0" encoding="utf-8"?>
<p188:cmLst xmlns:a="http://schemas.openxmlformats.org/drawingml/2006/main" xmlns:r="http://schemas.openxmlformats.org/officeDocument/2006/relationships" xmlns:p188="http://schemas.microsoft.com/office/powerpoint/2018/8/main">
  <p188:cm id="{22ADB637-4C2B-4CC5-B306-08EAD7F6C4A5}" authorId="{6833D70C-5984-EE08-B2C9-CF27DCEDB748}" created="2024-04-03T22:43:08.792">
    <pc:sldMkLst xmlns:pc="http://schemas.microsoft.com/office/powerpoint/2013/main/command">
      <pc:docMk/>
      <pc:sldMk cId="1248777281" sldId="1688"/>
    </pc:sldMkLst>
    <p188:txBody>
      <a:bodyPr/>
      <a:lstStyle/>
      <a:p>
        <a:r>
          <a:rPr lang="en-US"/>
          <a:t>Need Image Source Reference</a:t>
        </a:r>
      </a:p>
    </p188:txBody>
  </p188:cm>
</p188:cmLst>
</file>

<file path=ppt/comments/modernComment_69E_D36AB2AA.xml><?xml version="1.0" encoding="utf-8"?>
<p188:cmLst xmlns:a="http://schemas.openxmlformats.org/drawingml/2006/main" xmlns:r="http://schemas.openxmlformats.org/officeDocument/2006/relationships" xmlns:p188="http://schemas.microsoft.com/office/powerpoint/2018/8/main">
  <p188:cm id="{E74306C9-9674-47B2-9827-697A6D2AE849}" authorId="{6833D70C-5984-EE08-B2C9-CF27DCEDB748}" created="2024-04-03T22:27:44.095">
    <pc:sldMkLst xmlns:pc="http://schemas.microsoft.com/office/powerpoint/2013/main/command">
      <pc:docMk/>
      <pc:sldMk cId="3546985130" sldId="1694"/>
    </pc:sldMkLst>
    <p188:txBody>
      <a:bodyPr/>
      <a:lstStyle/>
      <a:p>
        <a:r>
          <a:rPr lang="en-US"/>
          <a:t>Need Image Source Reference</a:t>
        </a:r>
      </a:p>
    </p188:txBody>
  </p188:cm>
</p188:cmLst>
</file>

<file path=ppt/comments/modernComment_69F_D1F41ACD.xml><?xml version="1.0" encoding="utf-8"?>
<p188:cmLst xmlns:a="http://schemas.openxmlformats.org/drawingml/2006/main" xmlns:r="http://schemas.openxmlformats.org/officeDocument/2006/relationships" xmlns:p188="http://schemas.microsoft.com/office/powerpoint/2018/8/main">
  <p188:cm id="{D88714E0-0F3C-48A4-93BB-E29526E42693}" authorId="{6833D70C-5984-EE08-B2C9-CF27DCEDB748}" created="2024-04-03T22:44:39.220">
    <pc:sldMkLst xmlns:pc="http://schemas.microsoft.com/office/powerpoint/2013/main/command">
      <pc:docMk/>
      <pc:sldMk cId="3522435789" sldId="1695"/>
    </pc:sldMkLst>
    <p188:txBody>
      <a:bodyPr/>
      <a:lstStyle/>
      <a:p>
        <a:r>
          <a:rPr lang="en-US"/>
          <a:t>Need Image Source Reference</a:t>
        </a:r>
      </a:p>
    </p188:txBody>
  </p188:cm>
</p188:cmLst>
</file>

<file path=ppt/comments/modernComment_6A0_6FF34DA0.xml><?xml version="1.0" encoding="utf-8"?>
<p188:cmLst xmlns:a="http://schemas.openxmlformats.org/drawingml/2006/main" xmlns:r="http://schemas.openxmlformats.org/officeDocument/2006/relationships" xmlns:p188="http://schemas.microsoft.com/office/powerpoint/2018/8/main">
  <p188:cm id="{79A9B2F2-F733-4A61-91CB-CD8DB4635987}" authorId="{6833D70C-5984-EE08-B2C9-CF27DCEDB748}" created="2024-04-03T22:47:39.245">
    <pc:sldMkLst xmlns:pc="http://schemas.microsoft.com/office/powerpoint/2013/main/command">
      <pc:docMk/>
      <pc:sldMk cId="1878216096" sldId="1696"/>
    </pc:sldMkLst>
    <p188:txBody>
      <a:bodyPr/>
      <a:lstStyle/>
      <a:p>
        <a:r>
          <a:rPr lang="en-US"/>
          <a:t>Need Image Source References</a:t>
        </a:r>
      </a:p>
    </p188:txBody>
  </p188:cm>
</p188:cmLst>
</file>

<file path=ppt/comments/modernComment_6A2_72A2ADA1.xml><?xml version="1.0" encoding="utf-8"?>
<p188:cmLst xmlns:a="http://schemas.openxmlformats.org/drawingml/2006/main" xmlns:r="http://schemas.openxmlformats.org/officeDocument/2006/relationships" xmlns:p188="http://schemas.microsoft.com/office/powerpoint/2018/8/main">
  <p188:cm id="{B7041350-168B-4AB9-91AF-9E2E9F7A1598}" authorId="{A034EB0A-ADC1-89A1-2E72-66A3EE278167}" created="2024-04-03T22:59:19.479">
    <pc:sldMkLst xmlns:pc="http://schemas.microsoft.com/office/powerpoint/2013/main/command">
      <pc:docMk/>
      <pc:sldMk cId="1923263905" sldId="1698"/>
    </pc:sldMkLst>
    <p188:txBody>
      <a:bodyPr/>
      <a:lstStyle/>
      <a:p>
        <a:r>
          <a:rPr lang="en-US"/>
          <a:t>Need Image Source Reference</a:t>
        </a:r>
      </a:p>
    </p188:txBody>
  </p188:cm>
</p188:cmLst>
</file>

<file path=ppt/comments/modernComment_6A5_D3DBA100.xml><?xml version="1.0" encoding="utf-8"?>
<p188:cmLst xmlns:a="http://schemas.openxmlformats.org/drawingml/2006/main" xmlns:r="http://schemas.openxmlformats.org/officeDocument/2006/relationships" xmlns:p188="http://schemas.microsoft.com/office/powerpoint/2018/8/main">
  <p188:cm id="{FD523E52-497C-49CD-AD4F-BFB8690D665E}" authorId="{A034EB0A-ADC1-89A1-2E72-66A3EE278167}" created="2024-04-03T23:02:53.875">
    <pc:sldMkLst xmlns:pc="http://schemas.microsoft.com/office/powerpoint/2013/main/command">
      <pc:docMk/>
      <pc:sldMk cId="3554386176" sldId="1701"/>
    </pc:sldMkLst>
    <p188:txBody>
      <a:bodyPr/>
      <a:lstStyle/>
      <a:p>
        <a:r>
          <a:rPr lang="en-US"/>
          <a:t>Need Image Source Reference</a:t>
        </a:r>
      </a:p>
    </p188:txBody>
  </p188:cm>
</p188:cmLst>
</file>

<file path=ppt/comments/modernComment_6A7_6412B6DB.xml><?xml version="1.0" encoding="utf-8"?>
<p188:cmLst xmlns:a="http://schemas.openxmlformats.org/drawingml/2006/main" xmlns:r="http://schemas.openxmlformats.org/officeDocument/2006/relationships" xmlns:p188="http://schemas.microsoft.com/office/powerpoint/2018/8/main">
  <p188:cm id="{73098194-4F8A-4D1E-BABE-60FC454B56B4}" authorId="{A034EB0A-ADC1-89A1-2E72-66A3EE278167}" created="2024-04-03T22:59:45.416">
    <pc:sldMkLst xmlns:pc="http://schemas.microsoft.com/office/powerpoint/2013/main/command">
      <pc:docMk/>
      <pc:sldMk cId="1678948059" sldId="1703"/>
    </pc:sldMkLst>
    <p188:txBody>
      <a:bodyPr/>
      <a:lstStyle/>
      <a:p>
        <a:r>
          <a:rPr lang="en-US"/>
          <a:t>Need Image Source Reference</a:t>
        </a:r>
      </a:p>
    </p188:txBody>
  </p188:cm>
</p188:cmLst>
</file>

<file path=ppt/comments/modernComment_6A8_FF69008E.xml><?xml version="1.0" encoding="utf-8"?>
<p188:cmLst xmlns:a="http://schemas.openxmlformats.org/drawingml/2006/main" xmlns:r="http://schemas.openxmlformats.org/officeDocument/2006/relationships" xmlns:p188="http://schemas.microsoft.com/office/powerpoint/2018/8/main">
  <p188:cm id="{9FD3CF67-2F56-4AC8-BF3F-04621590F48E}" authorId="{A034EB0A-ADC1-89A1-2E72-66A3EE278167}" created="2024-04-03T23:00:12.219">
    <pc:sldMkLst xmlns:pc="http://schemas.microsoft.com/office/powerpoint/2013/main/command">
      <pc:docMk/>
      <pc:sldMk cId="4285071502" sldId="1704"/>
    </pc:sldMkLst>
    <p188:txBody>
      <a:bodyPr/>
      <a:lstStyle/>
      <a:p>
        <a:r>
          <a:rPr lang="en-US"/>
          <a:t>Need Image Source Reference</a:t>
        </a:r>
      </a:p>
    </p188:txBody>
  </p188:cm>
</p188:cmLst>
</file>

<file path=ppt/comments/modernComment_6A9_4D8A51DB.xml><?xml version="1.0" encoding="utf-8"?>
<p188:cmLst xmlns:a="http://schemas.openxmlformats.org/drawingml/2006/main" xmlns:r="http://schemas.openxmlformats.org/officeDocument/2006/relationships" xmlns:p188="http://schemas.microsoft.com/office/powerpoint/2018/8/main">
  <p188:cm id="{C4E42113-0F6F-4055-A2F9-E7B6CCE94465}" authorId="{6833D70C-5984-EE08-B2C9-CF27DCEDB748}" created="2024-04-03T22:43:29.172">
    <pc:sldMkLst xmlns:pc="http://schemas.microsoft.com/office/powerpoint/2013/main/command">
      <pc:docMk/>
      <pc:sldMk cId="1300910555" sldId="1705"/>
    </pc:sldMkLst>
    <p188:txBody>
      <a:bodyPr/>
      <a:lstStyle/>
      <a:p>
        <a:r>
          <a:rPr lang="en-US"/>
          <a:t>Need Image Source Reference</a:t>
        </a:r>
      </a:p>
    </p188:txBody>
  </p188:cm>
</p188:cmLst>
</file>

<file path=ppt/comments/modernComment_6AB_97375CEF.xml><?xml version="1.0" encoding="utf-8"?>
<p188:cmLst xmlns:a="http://schemas.openxmlformats.org/drawingml/2006/main" xmlns:r="http://schemas.openxmlformats.org/officeDocument/2006/relationships" xmlns:p188="http://schemas.microsoft.com/office/powerpoint/2018/8/main">
  <p188:cm id="{20C55D7E-AE0A-4AE4-8895-EE8FFA949254}" authorId="{A034EB0A-ADC1-89A1-2E72-66A3EE278167}" created="2024-04-03T22:49:30.833">
    <pc:sldMkLst xmlns:pc="http://schemas.microsoft.com/office/powerpoint/2013/main/command">
      <pc:docMk/>
      <pc:sldMk cId="2536987887" sldId="1707"/>
    </pc:sldMkLst>
    <p188:replyLst>
      <p188:reply id="{79EC16C5-E12D-411D-A2AB-135C46E8092D}" authorId="{A034EB0A-ADC1-89A1-2E72-66A3EE278167}" created="2024-04-03T22:53:57.355">
        <p188:txBody>
          <a:bodyPr/>
          <a:lstStyle/>
          <a:p>
            <a:r>
              <a:rPr lang="en-US"/>
              <a:t>Do we need Image Source Reference for Excel Screenshots? Slides 25-30</a:t>
            </a:r>
          </a:p>
        </p188:txBody>
      </p188:reply>
    </p188:replyLst>
    <p188:txBody>
      <a:bodyPr/>
      <a:lstStyle/>
      <a:p>
        <a:r>
          <a:rPr lang="en-US"/>
          <a:t>Need Image Source Reference</a:t>
        </a:r>
      </a:p>
    </p188:txBody>
  </p188:cm>
</p188: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ADA6B-CE78-4B17-A02F-DD015516818B}" type="doc">
      <dgm:prSet loTypeId="urn:microsoft.com/office/officeart/2016/7/layout/BasicLinearProcessNumbered" loCatId="process" qsTypeId="urn:microsoft.com/office/officeart/2005/8/quickstyle/simple1" qsCatId="simple" csTypeId="urn:microsoft.com/office/officeart/2005/8/colors/accent0_2" csCatId="mainScheme" phldr="1"/>
      <dgm:spPr/>
      <dgm:t>
        <a:bodyPr/>
        <a:lstStyle/>
        <a:p>
          <a:endParaRPr lang="en-US"/>
        </a:p>
      </dgm:t>
    </dgm:pt>
    <dgm:pt modelId="{7924DAA1-CE8F-40BC-8C90-2236F1BC5989}">
      <dgm:prSet custT="1"/>
      <dgm:spPr/>
      <dgm:t>
        <a:bodyPr/>
        <a:lstStyle/>
        <a:p>
          <a:pPr algn="ctr"/>
          <a:r>
            <a:rPr lang="en-US" sz="2200" dirty="0"/>
            <a:t>Identify clients who do not meet the measure criteria</a:t>
          </a:r>
        </a:p>
      </dgm:t>
    </dgm:pt>
    <dgm:pt modelId="{FE265662-68B4-4606-9C55-1EA71C6B621B}" type="parTrans" cxnId="{C4809BF4-B7EB-4B96-9360-35113FCED969}">
      <dgm:prSet/>
      <dgm:spPr/>
      <dgm:t>
        <a:bodyPr/>
        <a:lstStyle/>
        <a:p>
          <a:endParaRPr lang="en-US"/>
        </a:p>
      </dgm:t>
    </dgm:pt>
    <dgm:pt modelId="{90098E51-704A-40D6-9790-82A2A335A013}" type="sibTrans" cxnId="{C4809BF4-B7EB-4B96-9360-35113FCED969}">
      <dgm:prSet phldrT="1" phldr="0"/>
      <dgm:spPr/>
      <dgm:t>
        <a:bodyPr/>
        <a:lstStyle/>
        <a:p>
          <a:r>
            <a:rPr lang="en-US"/>
            <a:t>1</a:t>
          </a:r>
          <a:endParaRPr lang="en-US" dirty="0"/>
        </a:p>
      </dgm:t>
    </dgm:pt>
    <dgm:pt modelId="{639776C4-C05C-4D90-94F2-C075B39D948F}">
      <dgm:prSet custT="1"/>
      <dgm:spPr/>
      <dgm:t>
        <a:bodyPr/>
        <a:lstStyle/>
        <a:p>
          <a:pPr algn="ctr"/>
          <a:r>
            <a:rPr lang="en-US" sz="2200" dirty="0"/>
            <a:t>Assess reasons each client does not meet the criteria</a:t>
          </a:r>
        </a:p>
      </dgm:t>
    </dgm:pt>
    <dgm:pt modelId="{27EF2D8E-9487-4195-AC33-09DD84E0A91D}" type="parTrans" cxnId="{3E06EA48-42A3-430F-9655-8850169704AC}">
      <dgm:prSet/>
      <dgm:spPr/>
      <dgm:t>
        <a:bodyPr/>
        <a:lstStyle/>
        <a:p>
          <a:endParaRPr lang="en-US"/>
        </a:p>
      </dgm:t>
    </dgm:pt>
    <dgm:pt modelId="{1F566D6C-768B-4E04-97F2-F7B3C19F38D5}" type="sibTrans" cxnId="{3E06EA48-42A3-430F-9655-8850169704AC}">
      <dgm:prSet phldrT="2" phldr="0"/>
      <dgm:spPr/>
      <dgm:t>
        <a:bodyPr/>
        <a:lstStyle/>
        <a:p>
          <a:r>
            <a:rPr lang="en-US"/>
            <a:t>2</a:t>
          </a:r>
          <a:endParaRPr lang="en-US" dirty="0"/>
        </a:p>
      </dgm:t>
    </dgm:pt>
    <dgm:pt modelId="{F7E83BE3-CE59-401D-AA52-D4E8B60EABCF}">
      <dgm:prSet custT="1"/>
      <dgm:spPr/>
      <dgm:t>
        <a:bodyPr/>
        <a:lstStyle/>
        <a:p>
          <a:pPr algn="ctr"/>
          <a:r>
            <a:rPr lang="en-US" sz="2200" dirty="0"/>
            <a:t>Make a table and tally the reasons to create a pareto chart</a:t>
          </a:r>
        </a:p>
      </dgm:t>
    </dgm:pt>
    <dgm:pt modelId="{A4177F6D-60BB-4C33-A7E2-036169EA7347}" type="parTrans" cxnId="{7C3E968A-B124-4B8A-90AA-76B1927F49E6}">
      <dgm:prSet/>
      <dgm:spPr/>
      <dgm:t>
        <a:bodyPr/>
        <a:lstStyle/>
        <a:p>
          <a:endParaRPr lang="en-US"/>
        </a:p>
      </dgm:t>
    </dgm:pt>
    <dgm:pt modelId="{90DE412B-64D2-49BD-9893-C2EBBD1223F6}" type="sibTrans" cxnId="{7C3E968A-B124-4B8A-90AA-76B1927F49E6}">
      <dgm:prSet phldrT="3" phldr="0"/>
      <dgm:spPr/>
      <dgm:t>
        <a:bodyPr/>
        <a:lstStyle/>
        <a:p>
          <a:r>
            <a:rPr lang="en-US"/>
            <a:t>3</a:t>
          </a:r>
          <a:endParaRPr lang="en-US" dirty="0"/>
        </a:p>
      </dgm:t>
    </dgm:pt>
    <dgm:pt modelId="{A44DF335-C31F-4E3E-A426-67EADD653E65}">
      <dgm:prSet custT="1"/>
      <dgm:spPr/>
      <dgm:t>
        <a:bodyPr/>
        <a:lstStyle/>
        <a:p>
          <a:pPr algn="ctr"/>
          <a:r>
            <a:rPr lang="en-US" sz="2100" dirty="0"/>
            <a:t>Develop plans to the address the most common issues</a:t>
          </a:r>
        </a:p>
      </dgm:t>
    </dgm:pt>
    <dgm:pt modelId="{670D33B2-99F3-4C4F-B173-2AB02885BCAB}" type="parTrans" cxnId="{46A15D98-3B8C-4966-80D3-CD4106EB03EA}">
      <dgm:prSet/>
      <dgm:spPr/>
      <dgm:t>
        <a:bodyPr/>
        <a:lstStyle/>
        <a:p>
          <a:endParaRPr lang="en-US"/>
        </a:p>
      </dgm:t>
    </dgm:pt>
    <dgm:pt modelId="{F4BDE8AD-6C10-4715-957D-8FACFCF95834}" type="sibTrans" cxnId="{46A15D98-3B8C-4966-80D3-CD4106EB03EA}">
      <dgm:prSet phldrT="4" phldr="0"/>
      <dgm:spPr/>
      <dgm:t>
        <a:bodyPr/>
        <a:lstStyle/>
        <a:p>
          <a:r>
            <a:rPr lang="en-US"/>
            <a:t>4</a:t>
          </a:r>
          <a:endParaRPr lang="en-US" dirty="0"/>
        </a:p>
      </dgm:t>
    </dgm:pt>
    <dgm:pt modelId="{89810F19-8960-4D5B-9271-CD47318BD289}" type="pres">
      <dgm:prSet presAssocID="{643ADA6B-CE78-4B17-A02F-DD015516818B}" presName="Name0" presStyleCnt="0">
        <dgm:presLayoutVars>
          <dgm:animLvl val="lvl"/>
          <dgm:resizeHandles val="exact"/>
        </dgm:presLayoutVars>
      </dgm:prSet>
      <dgm:spPr/>
    </dgm:pt>
    <dgm:pt modelId="{7A97F125-8E94-44D0-9F3A-7BCB27B5E1F6}" type="pres">
      <dgm:prSet presAssocID="{7924DAA1-CE8F-40BC-8C90-2236F1BC5989}" presName="compositeNode" presStyleCnt="0">
        <dgm:presLayoutVars>
          <dgm:bulletEnabled val="1"/>
        </dgm:presLayoutVars>
      </dgm:prSet>
      <dgm:spPr/>
    </dgm:pt>
    <dgm:pt modelId="{976AABC9-ACD0-49EE-A5FC-84A27BE24D8E}" type="pres">
      <dgm:prSet presAssocID="{7924DAA1-CE8F-40BC-8C90-2236F1BC5989}" presName="bgRect" presStyleLbl="bgAccFollowNode1" presStyleIdx="0" presStyleCnt="4"/>
      <dgm:spPr/>
    </dgm:pt>
    <dgm:pt modelId="{B8836397-941A-4D85-8DE3-9AB9DC3ED73A}" type="pres">
      <dgm:prSet presAssocID="{90098E51-704A-40D6-9790-82A2A335A013}" presName="sibTransNodeCircle" presStyleLbl="alignNode1" presStyleIdx="0" presStyleCnt="8">
        <dgm:presLayoutVars>
          <dgm:chMax val="0"/>
          <dgm:bulletEnabled/>
        </dgm:presLayoutVars>
      </dgm:prSet>
      <dgm:spPr/>
    </dgm:pt>
    <dgm:pt modelId="{C2624B9C-91B0-48FA-B690-24B6CFF54247}" type="pres">
      <dgm:prSet presAssocID="{7924DAA1-CE8F-40BC-8C90-2236F1BC5989}" presName="bottomLine" presStyleLbl="alignNode1" presStyleIdx="1" presStyleCnt="8">
        <dgm:presLayoutVars/>
      </dgm:prSet>
      <dgm:spPr/>
    </dgm:pt>
    <dgm:pt modelId="{8F4F9942-9F31-473D-8C4F-F3863AFBDDD5}" type="pres">
      <dgm:prSet presAssocID="{7924DAA1-CE8F-40BC-8C90-2236F1BC5989}" presName="nodeText" presStyleLbl="bgAccFollowNode1" presStyleIdx="0" presStyleCnt="4">
        <dgm:presLayoutVars>
          <dgm:bulletEnabled val="1"/>
        </dgm:presLayoutVars>
      </dgm:prSet>
      <dgm:spPr/>
    </dgm:pt>
    <dgm:pt modelId="{F59D66DA-5683-40B6-BC3E-8F881200D3B2}" type="pres">
      <dgm:prSet presAssocID="{90098E51-704A-40D6-9790-82A2A335A013}" presName="sibTrans" presStyleCnt="0"/>
      <dgm:spPr/>
    </dgm:pt>
    <dgm:pt modelId="{9AD52A23-891B-4BC6-9F9E-CCB804704C40}" type="pres">
      <dgm:prSet presAssocID="{639776C4-C05C-4D90-94F2-C075B39D948F}" presName="compositeNode" presStyleCnt="0">
        <dgm:presLayoutVars>
          <dgm:bulletEnabled val="1"/>
        </dgm:presLayoutVars>
      </dgm:prSet>
      <dgm:spPr/>
    </dgm:pt>
    <dgm:pt modelId="{A309C64B-5046-4230-A90A-E586A1FD6133}" type="pres">
      <dgm:prSet presAssocID="{639776C4-C05C-4D90-94F2-C075B39D948F}" presName="bgRect" presStyleLbl="bgAccFollowNode1" presStyleIdx="1" presStyleCnt="4"/>
      <dgm:spPr/>
    </dgm:pt>
    <dgm:pt modelId="{9DB869D9-E5D8-40F3-8B73-7D2BBF42A2DC}" type="pres">
      <dgm:prSet presAssocID="{1F566D6C-768B-4E04-97F2-F7B3C19F38D5}" presName="sibTransNodeCircle" presStyleLbl="alignNode1" presStyleIdx="2" presStyleCnt="8">
        <dgm:presLayoutVars>
          <dgm:chMax val="0"/>
          <dgm:bulletEnabled/>
        </dgm:presLayoutVars>
      </dgm:prSet>
      <dgm:spPr/>
    </dgm:pt>
    <dgm:pt modelId="{F130D845-75F7-4CA6-A946-4B40DC25C2AE}" type="pres">
      <dgm:prSet presAssocID="{639776C4-C05C-4D90-94F2-C075B39D948F}" presName="bottomLine" presStyleLbl="alignNode1" presStyleIdx="3" presStyleCnt="8">
        <dgm:presLayoutVars/>
      </dgm:prSet>
      <dgm:spPr/>
    </dgm:pt>
    <dgm:pt modelId="{FE3EF051-231B-406E-8A2F-B2B469D88903}" type="pres">
      <dgm:prSet presAssocID="{639776C4-C05C-4D90-94F2-C075B39D948F}" presName="nodeText" presStyleLbl="bgAccFollowNode1" presStyleIdx="1" presStyleCnt="4">
        <dgm:presLayoutVars>
          <dgm:bulletEnabled val="1"/>
        </dgm:presLayoutVars>
      </dgm:prSet>
      <dgm:spPr/>
    </dgm:pt>
    <dgm:pt modelId="{A114E7C9-38B0-403A-8B33-A238C859912A}" type="pres">
      <dgm:prSet presAssocID="{1F566D6C-768B-4E04-97F2-F7B3C19F38D5}" presName="sibTrans" presStyleCnt="0"/>
      <dgm:spPr/>
    </dgm:pt>
    <dgm:pt modelId="{85B991E0-45FC-410F-B352-D135B88E9B77}" type="pres">
      <dgm:prSet presAssocID="{F7E83BE3-CE59-401D-AA52-D4E8B60EABCF}" presName="compositeNode" presStyleCnt="0">
        <dgm:presLayoutVars>
          <dgm:bulletEnabled val="1"/>
        </dgm:presLayoutVars>
      </dgm:prSet>
      <dgm:spPr/>
    </dgm:pt>
    <dgm:pt modelId="{48CE7470-4015-4267-A1A4-30BBD5A85AA0}" type="pres">
      <dgm:prSet presAssocID="{F7E83BE3-CE59-401D-AA52-D4E8B60EABCF}" presName="bgRect" presStyleLbl="bgAccFollowNode1" presStyleIdx="2" presStyleCnt="4"/>
      <dgm:spPr/>
    </dgm:pt>
    <dgm:pt modelId="{C931F9EB-0995-48DB-92B0-677C34C5C205}" type="pres">
      <dgm:prSet presAssocID="{90DE412B-64D2-49BD-9893-C2EBBD1223F6}" presName="sibTransNodeCircle" presStyleLbl="alignNode1" presStyleIdx="4" presStyleCnt="8">
        <dgm:presLayoutVars>
          <dgm:chMax val="0"/>
          <dgm:bulletEnabled/>
        </dgm:presLayoutVars>
      </dgm:prSet>
      <dgm:spPr/>
    </dgm:pt>
    <dgm:pt modelId="{D3F8FC90-F98A-4276-83F7-03927AB61C1B}" type="pres">
      <dgm:prSet presAssocID="{F7E83BE3-CE59-401D-AA52-D4E8B60EABCF}" presName="bottomLine" presStyleLbl="alignNode1" presStyleIdx="5" presStyleCnt="8">
        <dgm:presLayoutVars/>
      </dgm:prSet>
      <dgm:spPr/>
    </dgm:pt>
    <dgm:pt modelId="{9CB5ADDF-9120-48B6-966E-511393EB9648}" type="pres">
      <dgm:prSet presAssocID="{F7E83BE3-CE59-401D-AA52-D4E8B60EABCF}" presName="nodeText" presStyleLbl="bgAccFollowNode1" presStyleIdx="2" presStyleCnt="4">
        <dgm:presLayoutVars>
          <dgm:bulletEnabled val="1"/>
        </dgm:presLayoutVars>
      </dgm:prSet>
      <dgm:spPr/>
    </dgm:pt>
    <dgm:pt modelId="{A421383E-A297-46C2-8227-375488E2DE62}" type="pres">
      <dgm:prSet presAssocID="{90DE412B-64D2-49BD-9893-C2EBBD1223F6}" presName="sibTrans" presStyleCnt="0"/>
      <dgm:spPr/>
    </dgm:pt>
    <dgm:pt modelId="{1F8BA8CE-3F3A-4D4F-9460-F05750625505}" type="pres">
      <dgm:prSet presAssocID="{A44DF335-C31F-4E3E-A426-67EADD653E65}" presName="compositeNode" presStyleCnt="0">
        <dgm:presLayoutVars>
          <dgm:bulletEnabled val="1"/>
        </dgm:presLayoutVars>
      </dgm:prSet>
      <dgm:spPr/>
    </dgm:pt>
    <dgm:pt modelId="{18BC66FB-7F59-4B6A-9452-89BEDECBEAF1}" type="pres">
      <dgm:prSet presAssocID="{A44DF335-C31F-4E3E-A426-67EADD653E65}" presName="bgRect" presStyleLbl="bgAccFollowNode1" presStyleIdx="3" presStyleCnt="4"/>
      <dgm:spPr/>
    </dgm:pt>
    <dgm:pt modelId="{76D41C5E-AF1D-47E8-AC0D-39CC87A4EE74}" type="pres">
      <dgm:prSet presAssocID="{F4BDE8AD-6C10-4715-957D-8FACFCF95834}" presName="sibTransNodeCircle" presStyleLbl="alignNode1" presStyleIdx="6" presStyleCnt="8">
        <dgm:presLayoutVars>
          <dgm:chMax val="0"/>
          <dgm:bulletEnabled/>
        </dgm:presLayoutVars>
      </dgm:prSet>
      <dgm:spPr/>
    </dgm:pt>
    <dgm:pt modelId="{A61D1D85-7C4F-4AB7-ABCC-9680A00F269A}" type="pres">
      <dgm:prSet presAssocID="{A44DF335-C31F-4E3E-A426-67EADD653E65}" presName="bottomLine" presStyleLbl="alignNode1" presStyleIdx="7" presStyleCnt="8">
        <dgm:presLayoutVars/>
      </dgm:prSet>
      <dgm:spPr/>
    </dgm:pt>
    <dgm:pt modelId="{27D3F203-BE75-4D00-B177-DAB5ABB638C1}" type="pres">
      <dgm:prSet presAssocID="{A44DF335-C31F-4E3E-A426-67EADD653E65}" presName="nodeText" presStyleLbl="bgAccFollowNode1" presStyleIdx="3" presStyleCnt="4">
        <dgm:presLayoutVars>
          <dgm:bulletEnabled val="1"/>
        </dgm:presLayoutVars>
      </dgm:prSet>
      <dgm:spPr/>
    </dgm:pt>
  </dgm:ptLst>
  <dgm:cxnLst>
    <dgm:cxn modelId="{1332BC45-42D1-47B7-BAD9-562CC4A25279}" type="presOf" srcId="{639776C4-C05C-4D90-94F2-C075B39D948F}" destId="{FE3EF051-231B-406E-8A2F-B2B469D88903}" srcOrd="1" destOrd="0" presId="urn:microsoft.com/office/officeart/2016/7/layout/BasicLinearProcessNumbered"/>
    <dgm:cxn modelId="{3E06EA48-42A3-430F-9655-8850169704AC}" srcId="{643ADA6B-CE78-4B17-A02F-DD015516818B}" destId="{639776C4-C05C-4D90-94F2-C075B39D948F}" srcOrd="1" destOrd="0" parTransId="{27EF2D8E-9487-4195-AC33-09DD84E0A91D}" sibTransId="{1F566D6C-768B-4E04-97F2-F7B3C19F38D5}"/>
    <dgm:cxn modelId="{E5375E6A-E5AE-4C83-B05D-DC6F99145320}" type="presOf" srcId="{A44DF335-C31F-4E3E-A426-67EADD653E65}" destId="{27D3F203-BE75-4D00-B177-DAB5ABB638C1}" srcOrd="1" destOrd="0" presId="urn:microsoft.com/office/officeart/2016/7/layout/BasicLinearProcessNumbered"/>
    <dgm:cxn modelId="{A158F070-8DE2-4D84-B10D-9B9793AC13B8}" type="presOf" srcId="{A44DF335-C31F-4E3E-A426-67EADD653E65}" destId="{18BC66FB-7F59-4B6A-9452-89BEDECBEAF1}" srcOrd="0" destOrd="0" presId="urn:microsoft.com/office/officeart/2016/7/layout/BasicLinearProcessNumbered"/>
    <dgm:cxn modelId="{8A4A0171-4548-49E3-A036-173CA96AFAA4}" type="presOf" srcId="{F7E83BE3-CE59-401D-AA52-D4E8B60EABCF}" destId="{9CB5ADDF-9120-48B6-966E-511393EB9648}" srcOrd="1" destOrd="0" presId="urn:microsoft.com/office/officeart/2016/7/layout/BasicLinearProcessNumbered"/>
    <dgm:cxn modelId="{519DFB55-F113-4E2E-B901-3DB6A790DCC4}" type="presOf" srcId="{639776C4-C05C-4D90-94F2-C075B39D948F}" destId="{A309C64B-5046-4230-A90A-E586A1FD6133}" srcOrd="0" destOrd="0" presId="urn:microsoft.com/office/officeart/2016/7/layout/BasicLinearProcessNumbered"/>
    <dgm:cxn modelId="{677BFD76-9764-4D49-909B-FBCB42C35A8C}" type="presOf" srcId="{643ADA6B-CE78-4B17-A02F-DD015516818B}" destId="{89810F19-8960-4D5B-9271-CD47318BD289}" srcOrd="0" destOrd="0" presId="urn:microsoft.com/office/officeart/2016/7/layout/BasicLinearProcessNumbered"/>
    <dgm:cxn modelId="{7C3E968A-B124-4B8A-90AA-76B1927F49E6}" srcId="{643ADA6B-CE78-4B17-A02F-DD015516818B}" destId="{F7E83BE3-CE59-401D-AA52-D4E8B60EABCF}" srcOrd="2" destOrd="0" parTransId="{A4177F6D-60BB-4C33-A7E2-036169EA7347}" sibTransId="{90DE412B-64D2-49BD-9893-C2EBBD1223F6}"/>
    <dgm:cxn modelId="{46A15D98-3B8C-4966-80D3-CD4106EB03EA}" srcId="{643ADA6B-CE78-4B17-A02F-DD015516818B}" destId="{A44DF335-C31F-4E3E-A426-67EADD653E65}" srcOrd="3" destOrd="0" parTransId="{670D33B2-99F3-4C4F-B173-2AB02885BCAB}" sibTransId="{F4BDE8AD-6C10-4715-957D-8FACFCF95834}"/>
    <dgm:cxn modelId="{94F51EA8-8D41-4444-B6C3-AC1EF6A18C6A}" type="presOf" srcId="{90098E51-704A-40D6-9790-82A2A335A013}" destId="{B8836397-941A-4D85-8DE3-9AB9DC3ED73A}" srcOrd="0" destOrd="0" presId="urn:microsoft.com/office/officeart/2016/7/layout/BasicLinearProcessNumbered"/>
    <dgm:cxn modelId="{83492AAD-7F3F-4AC9-B6BD-2D42794F5C12}" type="presOf" srcId="{F7E83BE3-CE59-401D-AA52-D4E8B60EABCF}" destId="{48CE7470-4015-4267-A1A4-30BBD5A85AA0}" srcOrd="0" destOrd="0" presId="urn:microsoft.com/office/officeart/2016/7/layout/BasicLinearProcessNumbered"/>
    <dgm:cxn modelId="{0CBFFCC7-C804-4867-AD53-CA79718F3221}" type="presOf" srcId="{7924DAA1-CE8F-40BC-8C90-2236F1BC5989}" destId="{8F4F9942-9F31-473D-8C4F-F3863AFBDDD5}" srcOrd="1" destOrd="0" presId="urn:microsoft.com/office/officeart/2016/7/layout/BasicLinearProcessNumbered"/>
    <dgm:cxn modelId="{EB3D87DD-07D1-4504-B9E8-D125047FA370}" type="presOf" srcId="{7924DAA1-CE8F-40BC-8C90-2236F1BC5989}" destId="{976AABC9-ACD0-49EE-A5FC-84A27BE24D8E}" srcOrd="0" destOrd="0" presId="urn:microsoft.com/office/officeart/2016/7/layout/BasicLinearProcessNumbered"/>
    <dgm:cxn modelId="{8BA133E2-0C98-4149-8939-EA09535C2FEB}" type="presOf" srcId="{1F566D6C-768B-4E04-97F2-F7B3C19F38D5}" destId="{9DB869D9-E5D8-40F3-8B73-7D2BBF42A2DC}" srcOrd="0" destOrd="0" presId="urn:microsoft.com/office/officeart/2016/7/layout/BasicLinearProcessNumbered"/>
    <dgm:cxn modelId="{610B30E5-A70F-4BB7-93A2-342C2222F95F}" type="presOf" srcId="{F4BDE8AD-6C10-4715-957D-8FACFCF95834}" destId="{76D41C5E-AF1D-47E8-AC0D-39CC87A4EE74}" srcOrd="0" destOrd="0" presId="urn:microsoft.com/office/officeart/2016/7/layout/BasicLinearProcessNumbered"/>
    <dgm:cxn modelId="{C4809BF4-B7EB-4B96-9360-35113FCED969}" srcId="{643ADA6B-CE78-4B17-A02F-DD015516818B}" destId="{7924DAA1-CE8F-40BC-8C90-2236F1BC5989}" srcOrd="0" destOrd="0" parTransId="{FE265662-68B4-4606-9C55-1EA71C6B621B}" sibTransId="{90098E51-704A-40D6-9790-82A2A335A013}"/>
    <dgm:cxn modelId="{3E47C4FB-FC29-41C8-BBB4-BEDD3F9D23CD}" type="presOf" srcId="{90DE412B-64D2-49BD-9893-C2EBBD1223F6}" destId="{C931F9EB-0995-48DB-92B0-677C34C5C205}" srcOrd="0" destOrd="0" presId="urn:microsoft.com/office/officeart/2016/7/layout/BasicLinearProcessNumbered"/>
    <dgm:cxn modelId="{8A62598C-51F2-47D9-BBDB-D485DE01358E}" type="presParOf" srcId="{89810F19-8960-4D5B-9271-CD47318BD289}" destId="{7A97F125-8E94-44D0-9F3A-7BCB27B5E1F6}" srcOrd="0" destOrd="0" presId="urn:microsoft.com/office/officeart/2016/7/layout/BasicLinearProcessNumbered"/>
    <dgm:cxn modelId="{92CFB49F-4A9D-4316-B406-77569E41DD04}" type="presParOf" srcId="{7A97F125-8E94-44D0-9F3A-7BCB27B5E1F6}" destId="{976AABC9-ACD0-49EE-A5FC-84A27BE24D8E}" srcOrd="0" destOrd="0" presId="urn:microsoft.com/office/officeart/2016/7/layout/BasicLinearProcessNumbered"/>
    <dgm:cxn modelId="{5AB3281D-32CC-4994-BEBA-73BAAE89171F}" type="presParOf" srcId="{7A97F125-8E94-44D0-9F3A-7BCB27B5E1F6}" destId="{B8836397-941A-4D85-8DE3-9AB9DC3ED73A}" srcOrd="1" destOrd="0" presId="urn:microsoft.com/office/officeart/2016/7/layout/BasicLinearProcessNumbered"/>
    <dgm:cxn modelId="{5648D1C8-EBE8-4397-84C8-3767ED480123}" type="presParOf" srcId="{7A97F125-8E94-44D0-9F3A-7BCB27B5E1F6}" destId="{C2624B9C-91B0-48FA-B690-24B6CFF54247}" srcOrd="2" destOrd="0" presId="urn:microsoft.com/office/officeart/2016/7/layout/BasicLinearProcessNumbered"/>
    <dgm:cxn modelId="{8C0A8C25-D3C1-481D-A087-569374E8E230}" type="presParOf" srcId="{7A97F125-8E94-44D0-9F3A-7BCB27B5E1F6}" destId="{8F4F9942-9F31-473D-8C4F-F3863AFBDDD5}" srcOrd="3" destOrd="0" presId="urn:microsoft.com/office/officeart/2016/7/layout/BasicLinearProcessNumbered"/>
    <dgm:cxn modelId="{0A322E90-7E06-46EA-BF38-68D77266EFB1}" type="presParOf" srcId="{89810F19-8960-4D5B-9271-CD47318BD289}" destId="{F59D66DA-5683-40B6-BC3E-8F881200D3B2}" srcOrd="1" destOrd="0" presId="urn:microsoft.com/office/officeart/2016/7/layout/BasicLinearProcessNumbered"/>
    <dgm:cxn modelId="{0856A8B6-6570-4161-88D4-17CE57A19078}" type="presParOf" srcId="{89810F19-8960-4D5B-9271-CD47318BD289}" destId="{9AD52A23-891B-4BC6-9F9E-CCB804704C40}" srcOrd="2" destOrd="0" presId="urn:microsoft.com/office/officeart/2016/7/layout/BasicLinearProcessNumbered"/>
    <dgm:cxn modelId="{541ADF9A-041E-416D-8809-726CF1A668EA}" type="presParOf" srcId="{9AD52A23-891B-4BC6-9F9E-CCB804704C40}" destId="{A309C64B-5046-4230-A90A-E586A1FD6133}" srcOrd="0" destOrd="0" presId="urn:microsoft.com/office/officeart/2016/7/layout/BasicLinearProcessNumbered"/>
    <dgm:cxn modelId="{916CF31F-7D9C-413C-BE53-61F19F2DC0F9}" type="presParOf" srcId="{9AD52A23-891B-4BC6-9F9E-CCB804704C40}" destId="{9DB869D9-E5D8-40F3-8B73-7D2BBF42A2DC}" srcOrd="1" destOrd="0" presId="urn:microsoft.com/office/officeart/2016/7/layout/BasicLinearProcessNumbered"/>
    <dgm:cxn modelId="{789BCDF8-58D4-498F-9516-B94D008B26CB}" type="presParOf" srcId="{9AD52A23-891B-4BC6-9F9E-CCB804704C40}" destId="{F130D845-75F7-4CA6-A946-4B40DC25C2AE}" srcOrd="2" destOrd="0" presId="urn:microsoft.com/office/officeart/2016/7/layout/BasicLinearProcessNumbered"/>
    <dgm:cxn modelId="{BCC8BFED-C923-411E-B70A-C2D424043C7B}" type="presParOf" srcId="{9AD52A23-891B-4BC6-9F9E-CCB804704C40}" destId="{FE3EF051-231B-406E-8A2F-B2B469D88903}" srcOrd="3" destOrd="0" presId="urn:microsoft.com/office/officeart/2016/7/layout/BasicLinearProcessNumbered"/>
    <dgm:cxn modelId="{D0915077-7015-4EEC-B888-BDD431CBBEB3}" type="presParOf" srcId="{89810F19-8960-4D5B-9271-CD47318BD289}" destId="{A114E7C9-38B0-403A-8B33-A238C859912A}" srcOrd="3" destOrd="0" presId="urn:microsoft.com/office/officeart/2016/7/layout/BasicLinearProcessNumbered"/>
    <dgm:cxn modelId="{A886A2F9-3704-486B-8AA5-DFDD7B7722FB}" type="presParOf" srcId="{89810F19-8960-4D5B-9271-CD47318BD289}" destId="{85B991E0-45FC-410F-B352-D135B88E9B77}" srcOrd="4" destOrd="0" presId="urn:microsoft.com/office/officeart/2016/7/layout/BasicLinearProcessNumbered"/>
    <dgm:cxn modelId="{B8391B48-2650-4891-A9D7-563995EA5692}" type="presParOf" srcId="{85B991E0-45FC-410F-B352-D135B88E9B77}" destId="{48CE7470-4015-4267-A1A4-30BBD5A85AA0}" srcOrd="0" destOrd="0" presId="urn:microsoft.com/office/officeart/2016/7/layout/BasicLinearProcessNumbered"/>
    <dgm:cxn modelId="{80CEA5E1-B819-48D5-84B0-DCA3F6C554B5}" type="presParOf" srcId="{85B991E0-45FC-410F-B352-D135B88E9B77}" destId="{C931F9EB-0995-48DB-92B0-677C34C5C205}" srcOrd="1" destOrd="0" presId="urn:microsoft.com/office/officeart/2016/7/layout/BasicLinearProcessNumbered"/>
    <dgm:cxn modelId="{64FC71F2-87EF-46FC-9F96-BE55DB560A77}" type="presParOf" srcId="{85B991E0-45FC-410F-B352-D135B88E9B77}" destId="{D3F8FC90-F98A-4276-83F7-03927AB61C1B}" srcOrd="2" destOrd="0" presId="urn:microsoft.com/office/officeart/2016/7/layout/BasicLinearProcessNumbered"/>
    <dgm:cxn modelId="{A56FF4BA-6908-4361-8A8F-F6440F2620A3}" type="presParOf" srcId="{85B991E0-45FC-410F-B352-D135B88E9B77}" destId="{9CB5ADDF-9120-48B6-966E-511393EB9648}" srcOrd="3" destOrd="0" presId="urn:microsoft.com/office/officeart/2016/7/layout/BasicLinearProcessNumbered"/>
    <dgm:cxn modelId="{5E439474-8664-4762-8FFB-58EB8C2BE9A6}" type="presParOf" srcId="{89810F19-8960-4D5B-9271-CD47318BD289}" destId="{A421383E-A297-46C2-8227-375488E2DE62}" srcOrd="5" destOrd="0" presId="urn:microsoft.com/office/officeart/2016/7/layout/BasicLinearProcessNumbered"/>
    <dgm:cxn modelId="{9E73F4EE-FE2E-4887-998D-567D118446F5}" type="presParOf" srcId="{89810F19-8960-4D5B-9271-CD47318BD289}" destId="{1F8BA8CE-3F3A-4D4F-9460-F05750625505}" srcOrd="6" destOrd="0" presId="urn:microsoft.com/office/officeart/2016/7/layout/BasicLinearProcessNumbered"/>
    <dgm:cxn modelId="{D88B353A-7F07-454C-B736-570AC5F5A6B3}" type="presParOf" srcId="{1F8BA8CE-3F3A-4D4F-9460-F05750625505}" destId="{18BC66FB-7F59-4B6A-9452-89BEDECBEAF1}" srcOrd="0" destOrd="0" presId="urn:microsoft.com/office/officeart/2016/7/layout/BasicLinearProcessNumbered"/>
    <dgm:cxn modelId="{4662FE40-08D2-4C9D-9287-A1B4010B7FC1}" type="presParOf" srcId="{1F8BA8CE-3F3A-4D4F-9460-F05750625505}" destId="{76D41C5E-AF1D-47E8-AC0D-39CC87A4EE74}" srcOrd="1" destOrd="0" presId="urn:microsoft.com/office/officeart/2016/7/layout/BasicLinearProcessNumbered"/>
    <dgm:cxn modelId="{68F46D79-AC21-4F7D-865C-18B5F0FB7D7B}" type="presParOf" srcId="{1F8BA8CE-3F3A-4D4F-9460-F05750625505}" destId="{A61D1D85-7C4F-4AB7-ABCC-9680A00F269A}" srcOrd="2" destOrd="0" presId="urn:microsoft.com/office/officeart/2016/7/layout/BasicLinearProcessNumbered"/>
    <dgm:cxn modelId="{888AD33F-EC4F-4F9F-99AE-9889386505D6}" type="presParOf" srcId="{1F8BA8CE-3F3A-4D4F-9460-F05750625505}" destId="{27D3F203-BE75-4D00-B177-DAB5ABB638C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AABC9-ACD0-49EE-A5FC-84A27BE24D8E}">
      <dsp:nvSpPr>
        <dsp:cNvPr id="0" name=""/>
        <dsp:cNvSpPr/>
      </dsp:nvSpPr>
      <dsp:spPr>
        <a:xfrm>
          <a:off x="2611" y="376011"/>
          <a:ext cx="2072133" cy="2900987"/>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552" tIns="330200" rIns="161552" bIns="330200" numCol="1" spcCol="1270" anchor="t" anchorCtr="0">
          <a:noAutofit/>
        </a:bodyPr>
        <a:lstStyle/>
        <a:p>
          <a:pPr marL="0" lvl="0" indent="0" algn="ctr" defTabSz="977900">
            <a:lnSpc>
              <a:spcPct val="90000"/>
            </a:lnSpc>
            <a:spcBef>
              <a:spcPct val="0"/>
            </a:spcBef>
            <a:spcAft>
              <a:spcPct val="35000"/>
            </a:spcAft>
            <a:buNone/>
          </a:pPr>
          <a:r>
            <a:rPr lang="en-US" sz="2200" kern="1200" dirty="0"/>
            <a:t>Identify clients who do not meet the measure criteria</a:t>
          </a:r>
        </a:p>
      </dsp:txBody>
      <dsp:txXfrm>
        <a:off x="2611" y="1478386"/>
        <a:ext cx="2072133" cy="1740592"/>
      </dsp:txXfrm>
    </dsp:sp>
    <dsp:sp modelId="{B8836397-941A-4D85-8DE3-9AB9DC3ED73A}">
      <dsp:nvSpPr>
        <dsp:cNvPr id="0" name=""/>
        <dsp:cNvSpPr/>
      </dsp:nvSpPr>
      <dsp:spPr>
        <a:xfrm>
          <a:off x="603530" y="666109"/>
          <a:ext cx="870296" cy="87029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852" tIns="12700" rIns="67852" bIns="12700" numCol="1" spcCol="1270" anchor="ctr" anchorCtr="0">
          <a:noAutofit/>
        </a:bodyPr>
        <a:lstStyle/>
        <a:p>
          <a:pPr marL="0" lvl="0" indent="0" algn="ctr" defTabSz="1955800">
            <a:lnSpc>
              <a:spcPct val="90000"/>
            </a:lnSpc>
            <a:spcBef>
              <a:spcPct val="0"/>
            </a:spcBef>
            <a:spcAft>
              <a:spcPct val="35000"/>
            </a:spcAft>
            <a:buNone/>
          </a:pPr>
          <a:r>
            <a:rPr lang="en-US" sz="4400" kern="1200"/>
            <a:t>1</a:t>
          </a:r>
          <a:endParaRPr lang="en-US" sz="4400" kern="1200" dirty="0"/>
        </a:p>
      </dsp:txBody>
      <dsp:txXfrm>
        <a:off x="730982" y="793561"/>
        <a:ext cx="615392" cy="615392"/>
      </dsp:txXfrm>
    </dsp:sp>
    <dsp:sp modelId="{C2624B9C-91B0-48FA-B690-24B6CFF54247}">
      <dsp:nvSpPr>
        <dsp:cNvPr id="0" name=""/>
        <dsp:cNvSpPr/>
      </dsp:nvSpPr>
      <dsp:spPr>
        <a:xfrm>
          <a:off x="2611" y="3276926"/>
          <a:ext cx="2072133" cy="7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9C64B-5046-4230-A90A-E586A1FD6133}">
      <dsp:nvSpPr>
        <dsp:cNvPr id="0" name=""/>
        <dsp:cNvSpPr/>
      </dsp:nvSpPr>
      <dsp:spPr>
        <a:xfrm>
          <a:off x="2281959" y="376011"/>
          <a:ext cx="2072133" cy="2900987"/>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552" tIns="330200" rIns="161552" bIns="330200" numCol="1" spcCol="1270" anchor="t" anchorCtr="0">
          <a:noAutofit/>
        </a:bodyPr>
        <a:lstStyle/>
        <a:p>
          <a:pPr marL="0" lvl="0" indent="0" algn="ctr" defTabSz="977900">
            <a:lnSpc>
              <a:spcPct val="90000"/>
            </a:lnSpc>
            <a:spcBef>
              <a:spcPct val="0"/>
            </a:spcBef>
            <a:spcAft>
              <a:spcPct val="35000"/>
            </a:spcAft>
            <a:buNone/>
          </a:pPr>
          <a:r>
            <a:rPr lang="en-US" sz="2200" kern="1200" dirty="0"/>
            <a:t>Assess reasons each client does not meet the criteria</a:t>
          </a:r>
        </a:p>
      </dsp:txBody>
      <dsp:txXfrm>
        <a:off x="2281959" y="1478386"/>
        <a:ext cx="2072133" cy="1740592"/>
      </dsp:txXfrm>
    </dsp:sp>
    <dsp:sp modelId="{9DB869D9-E5D8-40F3-8B73-7D2BBF42A2DC}">
      <dsp:nvSpPr>
        <dsp:cNvPr id="0" name=""/>
        <dsp:cNvSpPr/>
      </dsp:nvSpPr>
      <dsp:spPr>
        <a:xfrm>
          <a:off x="2882878" y="666109"/>
          <a:ext cx="870296" cy="87029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852" tIns="12700" rIns="67852" bIns="12700" numCol="1" spcCol="1270" anchor="ctr" anchorCtr="0">
          <a:noAutofit/>
        </a:bodyPr>
        <a:lstStyle/>
        <a:p>
          <a:pPr marL="0" lvl="0" indent="0" algn="ctr" defTabSz="1955800">
            <a:lnSpc>
              <a:spcPct val="90000"/>
            </a:lnSpc>
            <a:spcBef>
              <a:spcPct val="0"/>
            </a:spcBef>
            <a:spcAft>
              <a:spcPct val="35000"/>
            </a:spcAft>
            <a:buNone/>
          </a:pPr>
          <a:r>
            <a:rPr lang="en-US" sz="4400" kern="1200"/>
            <a:t>2</a:t>
          </a:r>
          <a:endParaRPr lang="en-US" sz="4400" kern="1200" dirty="0"/>
        </a:p>
      </dsp:txBody>
      <dsp:txXfrm>
        <a:off x="3010330" y="793561"/>
        <a:ext cx="615392" cy="615392"/>
      </dsp:txXfrm>
    </dsp:sp>
    <dsp:sp modelId="{F130D845-75F7-4CA6-A946-4B40DC25C2AE}">
      <dsp:nvSpPr>
        <dsp:cNvPr id="0" name=""/>
        <dsp:cNvSpPr/>
      </dsp:nvSpPr>
      <dsp:spPr>
        <a:xfrm>
          <a:off x="2281959" y="3276926"/>
          <a:ext cx="2072133" cy="7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E7470-4015-4267-A1A4-30BBD5A85AA0}">
      <dsp:nvSpPr>
        <dsp:cNvPr id="0" name=""/>
        <dsp:cNvSpPr/>
      </dsp:nvSpPr>
      <dsp:spPr>
        <a:xfrm>
          <a:off x="4561306" y="376011"/>
          <a:ext cx="2072133" cy="2900987"/>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552" tIns="330200" rIns="161552" bIns="330200" numCol="1" spcCol="1270" anchor="t" anchorCtr="0">
          <a:noAutofit/>
        </a:bodyPr>
        <a:lstStyle/>
        <a:p>
          <a:pPr marL="0" lvl="0" indent="0" algn="ctr" defTabSz="977900">
            <a:lnSpc>
              <a:spcPct val="90000"/>
            </a:lnSpc>
            <a:spcBef>
              <a:spcPct val="0"/>
            </a:spcBef>
            <a:spcAft>
              <a:spcPct val="35000"/>
            </a:spcAft>
            <a:buNone/>
          </a:pPr>
          <a:r>
            <a:rPr lang="en-US" sz="2200" kern="1200" dirty="0"/>
            <a:t>Make a table and tally the reasons to create a pareto chart</a:t>
          </a:r>
        </a:p>
      </dsp:txBody>
      <dsp:txXfrm>
        <a:off x="4561306" y="1478386"/>
        <a:ext cx="2072133" cy="1740592"/>
      </dsp:txXfrm>
    </dsp:sp>
    <dsp:sp modelId="{C931F9EB-0995-48DB-92B0-677C34C5C205}">
      <dsp:nvSpPr>
        <dsp:cNvPr id="0" name=""/>
        <dsp:cNvSpPr/>
      </dsp:nvSpPr>
      <dsp:spPr>
        <a:xfrm>
          <a:off x="5162225" y="666109"/>
          <a:ext cx="870296" cy="87029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852" tIns="12700" rIns="67852" bIns="12700" numCol="1" spcCol="1270" anchor="ctr" anchorCtr="0">
          <a:noAutofit/>
        </a:bodyPr>
        <a:lstStyle/>
        <a:p>
          <a:pPr marL="0" lvl="0" indent="0" algn="ctr" defTabSz="1955800">
            <a:lnSpc>
              <a:spcPct val="90000"/>
            </a:lnSpc>
            <a:spcBef>
              <a:spcPct val="0"/>
            </a:spcBef>
            <a:spcAft>
              <a:spcPct val="35000"/>
            </a:spcAft>
            <a:buNone/>
          </a:pPr>
          <a:r>
            <a:rPr lang="en-US" sz="4400" kern="1200"/>
            <a:t>3</a:t>
          </a:r>
          <a:endParaRPr lang="en-US" sz="4400" kern="1200" dirty="0"/>
        </a:p>
      </dsp:txBody>
      <dsp:txXfrm>
        <a:off x="5289677" y="793561"/>
        <a:ext cx="615392" cy="615392"/>
      </dsp:txXfrm>
    </dsp:sp>
    <dsp:sp modelId="{D3F8FC90-F98A-4276-83F7-03927AB61C1B}">
      <dsp:nvSpPr>
        <dsp:cNvPr id="0" name=""/>
        <dsp:cNvSpPr/>
      </dsp:nvSpPr>
      <dsp:spPr>
        <a:xfrm>
          <a:off x="4561306" y="3276926"/>
          <a:ext cx="2072133" cy="7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C66FB-7F59-4B6A-9452-89BEDECBEAF1}">
      <dsp:nvSpPr>
        <dsp:cNvPr id="0" name=""/>
        <dsp:cNvSpPr/>
      </dsp:nvSpPr>
      <dsp:spPr>
        <a:xfrm>
          <a:off x="6840654" y="376011"/>
          <a:ext cx="2072133" cy="2900987"/>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552" tIns="330200" rIns="161552" bIns="330200" numCol="1" spcCol="1270" anchor="t" anchorCtr="0">
          <a:noAutofit/>
        </a:bodyPr>
        <a:lstStyle/>
        <a:p>
          <a:pPr marL="0" lvl="0" indent="0" algn="ctr" defTabSz="933450">
            <a:lnSpc>
              <a:spcPct val="90000"/>
            </a:lnSpc>
            <a:spcBef>
              <a:spcPct val="0"/>
            </a:spcBef>
            <a:spcAft>
              <a:spcPct val="35000"/>
            </a:spcAft>
            <a:buNone/>
          </a:pPr>
          <a:r>
            <a:rPr lang="en-US" sz="2100" kern="1200" dirty="0"/>
            <a:t>Develop plans to the address the most common issues</a:t>
          </a:r>
        </a:p>
      </dsp:txBody>
      <dsp:txXfrm>
        <a:off x="6840654" y="1478386"/>
        <a:ext cx="2072133" cy="1740592"/>
      </dsp:txXfrm>
    </dsp:sp>
    <dsp:sp modelId="{76D41C5E-AF1D-47E8-AC0D-39CC87A4EE74}">
      <dsp:nvSpPr>
        <dsp:cNvPr id="0" name=""/>
        <dsp:cNvSpPr/>
      </dsp:nvSpPr>
      <dsp:spPr>
        <a:xfrm>
          <a:off x="7441572" y="666109"/>
          <a:ext cx="870296" cy="87029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852" tIns="12700" rIns="67852" bIns="12700" numCol="1" spcCol="1270" anchor="ctr" anchorCtr="0">
          <a:noAutofit/>
        </a:bodyPr>
        <a:lstStyle/>
        <a:p>
          <a:pPr marL="0" lvl="0" indent="0" algn="ctr" defTabSz="1955800">
            <a:lnSpc>
              <a:spcPct val="90000"/>
            </a:lnSpc>
            <a:spcBef>
              <a:spcPct val="0"/>
            </a:spcBef>
            <a:spcAft>
              <a:spcPct val="35000"/>
            </a:spcAft>
            <a:buNone/>
          </a:pPr>
          <a:r>
            <a:rPr lang="en-US" sz="4400" kern="1200"/>
            <a:t>4</a:t>
          </a:r>
          <a:endParaRPr lang="en-US" sz="4400" kern="1200" dirty="0"/>
        </a:p>
      </dsp:txBody>
      <dsp:txXfrm>
        <a:off x="7569024" y="793561"/>
        <a:ext cx="615392" cy="615392"/>
      </dsp:txXfrm>
    </dsp:sp>
    <dsp:sp modelId="{A61D1D85-7C4F-4AB7-ABCC-9680A00F269A}">
      <dsp:nvSpPr>
        <dsp:cNvPr id="0" name=""/>
        <dsp:cNvSpPr/>
      </dsp:nvSpPr>
      <dsp:spPr>
        <a:xfrm>
          <a:off x="6840654" y="3276926"/>
          <a:ext cx="2072133" cy="7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4/18/2024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4/18/2024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date_01/2024</a:t>
            </a:r>
          </a:p>
          <a:p>
            <a:r>
              <a:rPr lang="en-US" dirty="0"/>
              <a:t>Target audience: members of the healthcare team who work with people with HIV who are responsible for tracking and reporting data, i.e. administrators, participants of quality improvement work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820AD-2C61-4EDD-8A45-653A8E6B0174}" type="slidenum">
              <a:rPr lang="en-US" smtClean="0"/>
              <a:t>19</a:t>
            </a:fld>
            <a:endParaRPr lang="en-US" dirty="0"/>
          </a:p>
        </p:txBody>
      </p:sp>
    </p:spTree>
    <p:extLst>
      <p:ext uri="{BB962C8B-B14F-4D97-AF65-F5344CB8AC3E}">
        <p14:creationId xmlns:p14="http://schemas.microsoft.com/office/powerpoint/2010/main" val="3638555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Database example: Excel</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a:p>
        </p:txBody>
      </p:sp>
    </p:spTree>
    <p:extLst>
      <p:ext uri="{BB962C8B-B14F-4D97-AF65-F5344CB8AC3E}">
        <p14:creationId xmlns:p14="http://schemas.microsoft.com/office/powerpoint/2010/main" val="3760751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MDR= multidrug resistant virus </a:t>
            </a:r>
          </a:p>
          <a:p>
            <a:r>
              <a:rPr lang="en-US" dirty="0"/>
              <a:t>LTNP= long-term </a:t>
            </a:r>
            <a:r>
              <a:rPr lang="en-US" dirty="0" err="1"/>
              <a:t>nonprogressor</a:t>
            </a:r>
            <a:endParaRPr lang="en-US" dirty="0"/>
          </a:p>
        </p:txBody>
      </p:sp>
      <p:sp>
        <p:nvSpPr>
          <p:cNvPr id="4" name="Slide Number Placeholder 3"/>
          <p:cNvSpPr>
            <a:spLocks noGrp="1"/>
          </p:cNvSpPr>
          <p:nvPr>
            <p:ph type="sldNum" sz="quarter" idx="10"/>
          </p:nvPr>
        </p:nvSpPr>
        <p:spPr/>
        <p:txBody>
          <a:bodyPr/>
          <a:lstStyle/>
          <a:p>
            <a:fld id="{B8B820AD-2C61-4EDD-8A45-653A8E6B0174}" type="slidenum">
              <a:rPr lang="en-US" smtClean="0"/>
              <a:t>31</a:t>
            </a:fld>
            <a:endParaRPr lang="en-US"/>
          </a:p>
        </p:txBody>
      </p:sp>
    </p:spTree>
    <p:extLst>
      <p:ext uri="{BB962C8B-B14F-4D97-AF65-F5344CB8AC3E}">
        <p14:creationId xmlns:p14="http://schemas.microsoft.com/office/powerpoint/2010/main" val="150001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820AD-2C61-4EDD-8A45-653A8E6B0174}" type="slidenum">
              <a:rPr lang="en-US" smtClean="0"/>
              <a:t>32</a:t>
            </a:fld>
            <a:endParaRPr lang="en-US"/>
          </a:p>
        </p:txBody>
      </p:sp>
    </p:spTree>
    <p:extLst>
      <p:ext uri="{BB962C8B-B14F-4D97-AF65-F5344CB8AC3E}">
        <p14:creationId xmlns:p14="http://schemas.microsoft.com/office/powerpoint/2010/main" val="2626953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820AD-2C61-4EDD-8A45-653A8E6B0174}" type="slidenum">
              <a:rPr lang="en-US" smtClean="0"/>
              <a:t>34</a:t>
            </a:fld>
            <a:endParaRPr lang="en-US"/>
          </a:p>
        </p:txBody>
      </p:sp>
    </p:spTree>
    <p:extLst>
      <p:ext uri="{BB962C8B-B14F-4D97-AF65-F5344CB8AC3E}">
        <p14:creationId xmlns:p14="http://schemas.microsoft.com/office/powerpoint/2010/main" val="2476042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820AD-2C61-4EDD-8A45-653A8E6B0174}" type="slidenum">
              <a:rPr lang="en-US" smtClean="0"/>
              <a:t>39</a:t>
            </a:fld>
            <a:endParaRPr lang="en-US"/>
          </a:p>
        </p:txBody>
      </p:sp>
    </p:spTree>
    <p:extLst>
      <p:ext uri="{BB962C8B-B14F-4D97-AF65-F5344CB8AC3E}">
        <p14:creationId xmlns:p14="http://schemas.microsoft.com/office/powerpoint/2010/main" val="68504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“Cue to Action” for client and provider</a:t>
            </a:r>
          </a:p>
          <a:p>
            <a:r>
              <a:rPr lang="en-US" dirty="0"/>
              <a:t>Physician Cues </a:t>
            </a:r>
          </a:p>
          <a:p>
            <a:pPr lvl="1"/>
            <a:r>
              <a:rPr lang="en-US" dirty="0"/>
              <a:t>Use Appointment Cards </a:t>
            </a:r>
          </a:p>
          <a:p>
            <a:pPr lvl="1"/>
            <a:r>
              <a:rPr lang="en-US" dirty="0"/>
              <a:t>Give clients verbal and physical cue </a:t>
            </a:r>
          </a:p>
          <a:p>
            <a:r>
              <a:rPr lang="en-US" dirty="0"/>
              <a:t>Client Cue</a:t>
            </a:r>
          </a:p>
          <a:p>
            <a:pPr lvl="1"/>
            <a:r>
              <a:rPr lang="en-US" dirty="0"/>
              <a:t>Appointment Card from Physician</a:t>
            </a:r>
          </a:p>
          <a:p>
            <a:pPr lvl="1"/>
            <a:r>
              <a:rPr lang="en-US" dirty="0"/>
              <a:t>Reminder Sign at Exit </a:t>
            </a:r>
          </a:p>
          <a:p>
            <a:r>
              <a:rPr lang="en-US" dirty="0"/>
              <a:t>Quality Team will review Not-in-Numerator Report bi-monthly</a:t>
            </a:r>
          </a:p>
          <a:p>
            <a:endParaRPr lang="en-US" dirty="0"/>
          </a:p>
        </p:txBody>
      </p:sp>
      <p:sp>
        <p:nvSpPr>
          <p:cNvPr id="4" name="Slide Number Placeholder 3"/>
          <p:cNvSpPr>
            <a:spLocks noGrp="1"/>
          </p:cNvSpPr>
          <p:nvPr>
            <p:ph type="sldNum" sz="quarter" idx="10"/>
          </p:nvPr>
        </p:nvSpPr>
        <p:spPr/>
        <p:txBody>
          <a:bodyPr/>
          <a:lstStyle/>
          <a:p>
            <a:fld id="{B8B820AD-2C61-4EDD-8A45-653A8E6B0174}" type="slidenum">
              <a:rPr lang="en-US" smtClean="0"/>
              <a:t>40</a:t>
            </a:fld>
            <a:endParaRPr lang="en-US"/>
          </a:p>
        </p:txBody>
      </p:sp>
    </p:spTree>
    <p:extLst>
      <p:ext uri="{BB962C8B-B14F-4D97-AF65-F5344CB8AC3E}">
        <p14:creationId xmlns:p14="http://schemas.microsoft.com/office/powerpoint/2010/main" val="3767283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820AD-2C61-4EDD-8A45-653A8E6B0174}" type="slidenum">
              <a:rPr lang="en-US" smtClean="0"/>
              <a:t>41</a:t>
            </a:fld>
            <a:endParaRPr lang="en-US"/>
          </a:p>
        </p:txBody>
      </p:sp>
    </p:spTree>
    <p:extLst>
      <p:ext uri="{BB962C8B-B14F-4D97-AF65-F5344CB8AC3E}">
        <p14:creationId xmlns:p14="http://schemas.microsoft.com/office/powerpoint/2010/main" val="1898585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43</a:t>
            </a:fld>
            <a:endParaRPr lang="en-US"/>
          </a:p>
        </p:txBody>
      </p:sp>
    </p:spTree>
    <p:extLst>
      <p:ext uri="{BB962C8B-B14F-4D97-AF65-F5344CB8AC3E}">
        <p14:creationId xmlns:p14="http://schemas.microsoft.com/office/powerpoint/2010/main" val="1614680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44</a:t>
            </a:fld>
            <a:endParaRPr lang="en-US"/>
          </a:p>
        </p:txBody>
      </p:sp>
    </p:spTree>
    <p:extLst>
      <p:ext uri="{BB962C8B-B14F-4D97-AF65-F5344CB8AC3E}">
        <p14:creationId xmlns:p14="http://schemas.microsoft.com/office/powerpoint/2010/main" val="69275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45</a:t>
            </a:fld>
            <a:endParaRPr lang="en-US"/>
          </a:p>
        </p:txBody>
      </p:sp>
    </p:spTree>
    <p:extLst>
      <p:ext uri="{BB962C8B-B14F-4D97-AF65-F5344CB8AC3E}">
        <p14:creationId xmlns:p14="http://schemas.microsoft.com/office/powerpoint/2010/main" val="2247925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B3C64-A39B-413F-B883-F9B9E7401E99}" type="slidenum">
              <a:rPr lang="en-US" smtClean="0"/>
              <a:t>49</a:t>
            </a:fld>
            <a:endParaRPr lang="en-US"/>
          </a:p>
        </p:txBody>
      </p:sp>
    </p:spTree>
    <p:extLst>
      <p:ext uri="{BB962C8B-B14F-4D97-AF65-F5344CB8AC3E}">
        <p14:creationId xmlns:p14="http://schemas.microsoft.com/office/powerpoint/2010/main" val="1311687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r>
              <a:rPr lang="en-US" sz="1000" dirty="0"/>
              <a:t>National HIV </a:t>
            </a:r>
            <a:r>
              <a:rPr lang="en-US" sz="1000" dirty="0" err="1"/>
              <a:t>PrEP</a:t>
            </a:r>
            <a:r>
              <a:rPr lang="en-US" sz="1000"/>
              <a:t> Curriculum: https://www.hivprep.uw.edu/</a:t>
            </a:r>
            <a:endParaRPr lang="en-US" sz="1000" dirty="0"/>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50</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118065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820AD-2C61-4EDD-8A45-653A8E6B0174}" type="slidenum">
              <a:rPr lang="en-US" smtClean="0"/>
              <a:t>4</a:t>
            </a:fld>
            <a:endParaRPr lang="en-US" dirty="0"/>
          </a:p>
        </p:txBody>
      </p:sp>
    </p:spTree>
    <p:extLst>
      <p:ext uri="{BB962C8B-B14F-4D97-AF65-F5344CB8AC3E}">
        <p14:creationId xmlns:p14="http://schemas.microsoft.com/office/powerpoint/2010/main" val="161359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Stock images</a:t>
            </a:r>
          </a:p>
        </p:txBody>
      </p:sp>
      <p:sp>
        <p:nvSpPr>
          <p:cNvPr id="4" name="Slide Number Placeholder 3"/>
          <p:cNvSpPr>
            <a:spLocks noGrp="1"/>
          </p:cNvSpPr>
          <p:nvPr>
            <p:ph type="sldNum" sz="quarter" idx="10"/>
          </p:nvPr>
        </p:nvSpPr>
        <p:spPr/>
        <p:txBody>
          <a:bodyPr/>
          <a:lstStyle/>
          <a:p>
            <a:fld id="{B8B820AD-2C61-4EDD-8A45-653A8E6B0174}" type="slidenum">
              <a:rPr lang="en-US" smtClean="0"/>
              <a:t>5</a:t>
            </a:fld>
            <a:endParaRPr lang="en-US" dirty="0"/>
          </a:p>
        </p:txBody>
      </p:sp>
    </p:spTree>
    <p:extLst>
      <p:ext uri="{BB962C8B-B14F-4D97-AF65-F5344CB8AC3E}">
        <p14:creationId xmlns:p14="http://schemas.microsoft.com/office/powerpoint/2010/main" val="42605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a:p>
        </p:txBody>
      </p:sp>
    </p:spTree>
    <p:extLst>
      <p:ext uri="{BB962C8B-B14F-4D97-AF65-F5344CB8AC3E}">
        <p14:creationId xmlns:p14="http://schemas.microsoft.com/office/powerpoint/2010/main" val="47598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820AD-2C61-4EDD-8A45-653A8E6B0174}" type="slidenum">
              <a:rPr lang="en-US" smtClean="0"/>
              <a:t>13</a:t>
            </a:fld>
            <a:endParaRPr lang="en-US" dirty="0"/>
          </a:p>
        </p:txBody>
      </p:sp>
    </p:spTree>
    <p:extLst>
      <p:ext uri="{BB962C8B-B14F-4D97-AF65-F5344CB8AC3E}">
        <p14:creationId xmlns:p14="http://schemas.microsoft.com/office/powerpoint/2010/main" val="1740201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820AD-2C61-4EDD-8A45-653A8E6B0174}" type="slidenum">
              <a:rPr lang="en-US" smtClean="0"/>
              <a:t>15</a:t>
            </a:fld>
            <a:endParaRPr lang="en-US" dirty="0"/>
          </a:p>
        </p:txBody>
      </p:sp>
    </p:spTree>
    <p:extLst>
      <p:ext uri="{BB962C8B-B14F-4D97-AF65-F5344CB8AC3E}">
        <p14:creationId xmlns:p14="http://schemas.microsoft.com/office/powerpoint/2010/main" val="1613941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820AD-2C61-4EDD-8A45-653A8E6B0174}" type="slidenum">
              <a:rPr lang="en-US" smtClean="0"/>
              <a:t>16</a:t>
            </a:fld>
            <a:endParaRPr lang="en-US" dirty="0"/>
          </a:p>
        </p:txBody>
      </p:sp>
    </p:spTree>
    <p:extLst>
      <p:ext uri="{BB962C8B-B14F-4D97-AF65-F5344CB8AC3E}">
        <p14:creationId xmlns:p14="http://schemas.microsoft.com/office/powerpoint/2010/main" val="1240558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lgn="ctr">
              <a:defRPr sz="4200">
                <a:ln>
                  <a:noFill/>
                </a:ln>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chemeClr val="bg1"/>
                </a:solidFill>
                <a:effectLst>
                  <a:outerShdw blurRad="50800" dist="38100" dir="18900000" algn="b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pic>
        <p:nvPicPr>
          <p:cNvPr id="9" name="Picture 8">
            <a:extLst>
              <a:ext uri="{FF2B5EF4-FFF2-40B4-BE49-F238E27FC236}">
                <a16:creationId xmlns:a16="http://schemas.microsoft.com/office/drawing/2014/main" id="{AC4ABCEC-D257-06A5-82D0-DF52EDC1DCB6}"/>
              </a:ext>
            </a:extLst>
          </p:cNvPr>
          <p:cNvPicPr>
            <a:picLocks noChangeAspect="1"/>
          </p:cNvPicPr>
          <p:nvPr userDrawn="1"/>
        </p:nvPicPr>
        <p:blipFill rotWithShape="1">
          <a:blip r:embed="rId2"/>
          <a:srcRect t="9572" b="14048"/>
          <a:stretch/>
        </p:blipFill>
        <p:spPr>
          <a:xfrm>
            <a:off x="7166043" y="1"/>
            <a:ext cx="1977957" cy="1069208"/>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609459D0-228D-AF48-65CE-8150694CB5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25" y="109856"/>
            <a:ext cx="2321668" cy="953699"/>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7EF28839-1DCC-29CA-B0D5-F188C3CD83D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8233" b="48291"/>
          <a:stretch/>
        </p:blipFill>
        <p:spPr>
          <a:xfrm>
            <a:off x="2280401" y="119387"/>
            <a:ext cx="4764781" cy="11185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1C8624A-354F-91CA-E324-09F32F0505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54D079-7D11-ED5B-15D3-604D5BB509F1}"/>
              </a:ext>
            </a:extLst>
          </p:cNvPr>
          <p:cNvSpPr>
            <a:spLocks noGrp="1"/>
          </p:cNvSpPr>
          <p:nvPr>
            <p:ph type="sldNum" sz="quarter" idx="12"/>
          </p:nvPr>
        </p:nvSpPr>
        <p:spPr/>
        <p:txBody>
          <a:bodyPr/>
          <a:lstStyle/>
          <a:p>
            <a:fld id="{362B1E97-E80B-4E38-974D-B2E1BACDBD63}" type="slidenum">
              <a:rPr lang="en-US" smtClean="0"/>
              <a:t>‹#›</a:t>
            </a:fld>
            <a:endParaRPr lang="en-US"/>
          </a:p>
        </p:txBody>
      </p:sp>
    </p:spTree>
    <p:extLst>
      <p:ext uri="{BB962C8B-B14F-4D97-AF65-F5344CB8AC3E}">
        <p14:creationId xmlns:p14="http://schemas.microsoft.com/office/powerpoint/2010/main" val="238330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vl2pPr>
              <a:buClr>
                <a:schemeClr val="bg1"/>
              </a:buClr>
              <a:defRPr>
                <a:solidFill>
                  <a:schemeClr val="bg1"/>
                </a:solidFill>
                <a:effectLst>
                  <a:outerShdw blurRad="50800" dist="38100" dir="18900000" algn="bl" rotWithShape="0">
                    <a:prstClr val="black">
                      <a:alpha val="40000"/>
                    </a:prstClr>
                  </a:outerShdw>
                </a:effectLst>
              </a:defRPr>
            </a:lvl2pPr>
            <a:lvl3pPr>
              <a:buClr>
                <a:schemeClr val="bg1"/>
              </a:buClr>
              <a:defRPr>
                <a:solidFill>
                  <a:schemeClr val="bg1"/>
                </a:solidFill>
                <a:effectLst>
                  <a:outerShdw blurRad="50800" dist="38100" dir="18900000" algn="bl" rotWithShape="0">
                    <a:prstClr val="black">
                      <a:alpha val="40000"/>
                    </a:prstClr>
                  </a:outerShdw>
                </a:effectLst>
              </a:defRPr>
            </a:lvl3pPr>
            <a:lvl4pPr>
              <a:buClr>
                <a:schemeClr val="bg1"/>
              </a:buClr>
              <a:defRPr>
                <a:solidFill>
                  <a:schemeClr val="bg1"/>
                </a:solidFill>
                <a:effectLst>
                  <a:outerShdw blurRad="50800" dist="38100" dir="18900000" algn="bl" rotWithShape="0">
                    <a:prstClr val="black">
                      <a:alpha val="40000"/>
                    </a:prstClr>
                  </a:outerShdw>
                </a:effectLst>
              </a:defRPr>
            </a:lvl4pPr>
            <a:lvl5pPr>
              <a:buClr>
                <a:schemeClr val="bg1"/>
              </a:buClr>
              <a:defRPr>
                <a:solidFill>
                  <a:schemeClr val="bg1"/>
                </a:solidFill>
                <a:effectLst>
                  <a:outerShdw blurRad="50800" dist="38100" dir="18900000" algn="bl" rotWithShape="0">
                    <a:prstClr val="black">
                      <a:alpha val="4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reeform 7">
            <a:extLst>
              <a:ext uri="{FF2B5EF4-FFF2-40B4-BE49-F238E27FC236}">
                <a16:creationId xmlns:a16="http://schemas.microsoft.com/office/drawing/2014/main" id="{252E8433-DC53-29F1-68BB-ACB6042E3062}"/>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9" name="Picture 8">
            <a:extLst>
              <a:ext uri="{FF2B5EF4-FFF2-40B4-BE49-F238E27FC236}">
                <a16:creationId xmlns:a16="http://schemas.microsoft.com/office/drawing/2014/main" id="{182B2EFE-7F6B-2BCD-8D63-098909FA1964}"/>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ctr">
              <a:defRPr sz="3600" b="0" cap="all">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buNone/>
              <a:defRPr sz="2000">
                <a:solidFill>
                  <a:schemeClr val="bg1"/>
                </a:solidFill>
                <a:effectLst>
                  <a:outerShdw blurRad="50800" dist="38100" dir="18900000" algn="b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reeform 7">
            <a:extLst>
              <a:ext uri="{FF2B5EF4-FFF2-40B4-BE49-F238E27FC236}">
                <a16:creationId xmlns:a16="http://schemas.microsoft.com/office/drawing/2014/main" id="{93277E15-2815-5463-4947-7A75F668F9D4}"/>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7" name="Picture 6">
            <a:extLst>
              <a:ext uri="{FF2B5EF4-FFF2-40B4-BE49-F238E27FC236}">
                <a16:creationId xmlns:a16="http://schemas.microsoft.com/office/drawing/2014/main" id="{BFC3D2E0-7A47-1985-820D-E4F68AD766CB}"/>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sz="half" idx="1"/>
          </p:nvPr>
        </p:nvSpPr>
        <p:spPr>
          <a:xfrm>
            <a:off x="457212" y="1152144"/>
            <a:ext cx="4071079" cy="3323480"/>
          </a:xfrm>
        </p:spPr>
        <p:txBody>
          <a:bodyPr/>
          <a:lstStyle>
            <a:lvl1pPr marL="228600" indent="-228600">
              <a:buClr>
                <a:schemeClr val="bg1"/>
              </a:buClr>
              <a:defRPr sz="2800">
                <a:solidFill>
                  <a:schemeClr val="bg1"/>
                </a:solidFill>
                <a:effectLst>
                  <a:outerShdw blurRad="50800" dist="38100" dir="18900000" algn="bl" rotWithShape="0">
                    <a:prstClr val="black">
                      <a:alpha val="40000"/>
                    </a:prstClr>
                  </a:outerShdw>
                </a:effectLst>
              </a:defRPr>
            </a:lvl1pPr>
            <a:lvl2pPr marL="512763" indent="-228600">
              <a:buClr>
                <a:schemeClr val="bg1"/>
              </a:buClr>
              <a:defRPr sz="2400">
                <a:solidFill>
                  <a:schemeClr val="bg1"/>
                </a:solidFill>
                <a:effectLst>
                  <a:outerShdw blurRad="50800" dist="38100" dir="18900000" algn="bl" rotWithShape="0">
                    <a:prstClr val="black">
                      <a:alpha val="40000"/>
                    </a:prstClr>
                  </a:outerShdw>
                </a:effectLst>
              </a:defRPr>
            </a:lvl2pPr>
            <a:lvl3pPr marL="914400" indent="-228600">
              <a:buClr>
                <a:schemeClr val="bg1"/>
              </a:buClr>
              <a:defRPr sz="2000">
                <a:solidFill>
                  <a:schemeClr val="bg1"/>
                </a:solidFill>
                <a:effectLst>
                  <a:outerShdw blurRad="50800" dist="38100" dir="18900000" algn="bl" rotWithShape="0">
                    <a:prstClr val="black">
                      <a:alpha val="40000"/>
                    </a:prstClr>
                  </a:outerShdw>
                </a:effectLst>
              </a:defRPr>
            </a:lvl3pPr>
            <a:lvl4pPr marL="1141413" indent="-228600">
              <a:buClr>
                <a:schemeClr val="bg1"/>
              </a:buClr>
              <a:defRPr sz="1800">
                <a:solidFill>
                  <a:schemeClr val="bg1"/>
                </a:solidFill>
                <a:effectLst>
                  <a:outerShdw blurRad="50800" dist="38100" dir="18900000" algn="bl" rotWithShape="0">
                    <a:prstClr val="black">
                      <a:alpha val="40000"/>
                    </a:prstClr>
                  </a:outerShdw>
                </a:effectLst>
              </a:defRPr>
            </a:lvl4pPr>
            <a:lvl5pPr marL="1427163" indent="-228600">
              <a:buClr>
                <a:schemeClr val="bg1"/>
              </a:buClr>
              <a:defRPr sz="1800">
                <a:solidFill>
                  <a:schemeClr val="bg1"/>
                </a:solidFill>
                <a:effectLst>
                  <a:outerShdw blurRad="50800" dist="38100" dir="18900000" algn="bl" rotWithShape="0">
                    <a:prstClr val="black">
                      <a:alpha val="40000"/>
                    </a:prstClr>
                  </a:outerShdw>
                </a:effectLs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1703" y="1152144"/>
            <a:ext cx="4071080" cy="3323480"/>
          </a:xfrm>
        </p:spPr>
        <p:txBody>
          <a:bodyPr/>
          <a:lstStyle>
            <a:lvl1pPr marL="228600" indent="-228600">
              <a:buClr>
                <a:schemeClr val="bg1"/>
              </a:buClr>
              <a:defRPr sz="2800">
                <a:solidFill>
                  <a:schemeClr val="bg1"/>
                </a:solidFill>
                <a:effectLst>
                  <a:outerShdw blurRad="50800" dist="38100" dir="18900000" algn="bl" rotWithShape="0">
                    <a:prstClr val="black">
                      <a:alpha val="40000"/>
                    </a:prstClr>
                  </a:outerShdw>
                </a:effectLst>
              </a:defRPr>
            </a:lvl1pPr>
            <a:lvl2pPr marL="512763" indent="-228600">
              <a:buClr>
                <a:schemeClr val="bg1"/>
              </a:buClr>
              <a:defRPr sz="2400">
                <a:solidFill>
                  <a:schemeClr val="bg1"/>
                </a:solidFill>
                <a:effectLst>
                  <a:outerShdw blurRad="50800" dist="38100" dir="18900000" algn="bl" rotWithShape="0">
                    <a:prstClr val="black">
                      <a:alpha val="40000"/>
                    </a:prstClr>
                  </a:outerShdw>
                </a:effectLst>
              </a:defRPr>
            </a:lvl2pPr>
            <a:lvl3pPr marL="914400" indent="-228600">
              <a:buClr>
                <a:schemeClr val="bg1"/>
              </a:buClr>
              <a:defRPr sz="2000">
                <a:solidFill>
                  <a:schemeClr val="bg1"/>
                </a:solidFill>
                <a:effectLst>
                  <a:outerShdw blurRad="50800" dist="38100" dir="18900000" algn="bl" rotWithShape="0">
                    <a:prstClr val="black">
                      <a:alpha val="40000"/>
                    </a:prstClr>
                  </a:outerShdw>
                </a:effectLst>
              </a:defRPr>
            </a:lvl3pPr>
            <a:lvl4pPr marL="1141413" indent="-228600">
              <a:buClr>
                <a:schemeClr val="bg1"/>
              </a:buClr>
              <a:defRPr sz="1800">
                <a:solidFill>
                  <a:schemeClr val="bg1"/>
                </a:solidFill>
                <a:effectLst>
                  <a:outerShdw blurRad="50800" dist="38100" dir="18900000" algn="bl" rotWithShape="0">
                    <a:prstClr val="black">
                      <a:alpha val="40000"/>
                    </a:prstClr>
                  </a:outerShdw>
                </a:effectLst>
              </a:defRPr>
            </a:lvl4pPr>
            <a:lvl5pPr marL="1427163" indent="-228600">
              <a:buClr>
                <a:schemeClr val="bg1"/>
              </a:buClr>
              <a:defRPr sz="1800">
                <a:solidFill>
                  <a:schemeClr val="bg1"/>
                </a:solidFill>
                <a:effectLst>
                  <a:outerShdw blurRad="50800" dist="38100" dir="18900000" algn="bl" rotWithShape="0">
                    <a:prstClr val="black">
                      <a:alpha val="40000"/>
                    </a:prstClr>
                  </a:outerShdw>
                </a:effectLs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7">
            <a:extLst>
              <a:ext uri="{FF2B5EF4-FFF2-40B4-BE49-F238E27FC236}">
                <a16:creationId xmlns:a16="http://schemas.microsoft.com/office/drawing/2014/main" id="{6597FB0F-7F93-7FBB-2F1E-391DF9BAE7D6}"/>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7" name="Picture 6">
            <a:extLst>
              <a:ext uri="{FF2B5EF4-FFF2-40B4-BE49-F238E27FC236}">
                <a16:creationId xmlns:a16="http://schemas.microsoft.com/office/drawing/2014/main" id="{5B2CD3ED-6502-E355-46B5-9F31B6B6A997}"/>
              </a:ext>
            </a:extLst>
          </p:cNvPr>
          <p:cNvPicPr>
            <a:picLocks noChangeAspect="1"/>
          </p:cNvPicPr>
          <p:nvPr userDrawn="1"/>
        </p:nvPicPr>
        <p:blipFill rotWithShape="1">
          <a:blip r:embed="rId3"/>
          <a:srcRect b="29403"/>
          <a:stretch/>
        </p:blipFill>
        <p:spPr>
          <a:xfrm>
            <a:off x="6823268" y="3041515"/>
            <a:ext cx="2320732" cy="163835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57199" y="1233454"/>
            <a:ext cx="4038599" cy="479822"/>
          </a:xfrm>
        </p:spPr>
        <p:txBody>
          <a:bodyPr anchor="b">
            <a:noAutofit/>
          </a:bodyPr>
          <a:lstStyle>
            <a:lvl1pPr marL="0" indent="0" algn="l">
              <a:buNone/>
              <a:defRPr sz="2800" b="0">
                <a:solidFill>
                  <a:schemeClr val="bg1"/>
                </a:solidFill>
                <a:effectLst>
                  <a:outerShdw blurRad="50800" dist="38100" dir="18900000" algn="bl"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06543"/>
            <a:ext cx="4038598" cy="2669087"/>
          </a:xfrm>
        </p:spPr>
        <p:txBody>
          <a:bodyPr/>
          <a:lstStyle>
            <a:lvl1pPr>
              <a:buClr>
                <a:schemeClr val="bg1"/>
              </a:buClr>
              <a:defRPr sz="2400">
                <a:solidFill>
                  <a:schemeClr val="bg1"/>
                </a:solidFill>
                <a:effectLst>
                  <a:outerShdw blurRad="50800" dist="38100" dir="18900000" algn="bl" rotWithShape="0">
                    <a:prstClr val="black">
                      <a:alpha val="40000"/>
                    </a:prstClr>
                  </a:outerShdw>
                </a:effectLst>
              </a:defRPr>
            </a:lvl1pPr>
            <a:lvl2pPr>
              <a:buClr>
                <a:schemeClr val="bg1"/>
              </a:buClr>
              <a:defRPr sz="2000">
                <a:solidFill>
                  <a:schemeClr val="bg1"/>
                </a:solidFill>
                <a:effectLst>
                  <a:outerShdw blurRad="50800" dist="38100" dir="18900000" algn="bl" rotWithShape="0">
                    <a:prstClr val="black">
                      <a:alpha val="40000"/>
                    </a:prstClr>
                  </a:outerShdw>
                </a:effectLst>
              </a:defRPr>
            </a:lvl2pPr>
            <a:lvl3pPr>
              <a:buClr>
                <a:schemeClr val="bg1"/>
              </a:buClr>
              <a:defRPr sz="1800">
                <a:solidFill>
                  <a:schemeClr val="bg1"/>
                </a:solidFill>
                <a:effectLst>
                  <a:outerShdw blurRad="50800" dist="38100" dir="18900000" algn="bl" rotWithShape="0">
                    <a:prstClr val="black">
                      <a:alpha val="40000"/>
                    </a:prstClr>
                  </a:outerShdw>
                </a:effectLst>
              </a:defRPr>
            </a:lvl3pPr>
            <a:lvl4pPr>
              <a:buClr>
                <a:schemeClr val="bg1"/>
              </a:buClr>
              <a:defRPr sz="1600">
                <a:solidFill>
                  <a:schemeClr val="bg1"/>
                </a:solidFill>
                <a:effectLst>
                  <a:outerShdw blurRad="50800" dist="38100" dir="18900000" algn="bl" rotWithShape="0">
                    <a:prstClr val="black">
                      <a:alpha val="40000"/>
                    </a:prstClr>
                  </a:outerShdw>
                </a:effectLst>
              </a:defRPr>
            </a:lvl4pPr>
            <a:lvl5pPr>
              <a:buClr>
                <a:schemeClr val="bg1"/>
              </a:buClr>
              <a:defRPr sz="1600">
                <a:solidFill>
                  <a:schemeClr val="bg1"/>
                </a:solidFill>
                <a:effectLst>
                  <a:outerShdw blurRad="50800" dist="38100" dir="18900000" algn="bl" rotWithShape="0">
                    <a:prstClr val="black">
                      <a:alpha val="40000"/>
                    </a:prstClr>
                  </a:outerShdw>
                </a:effectLs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bg1"/>
                </a:solidFill>
                <a:effectLst>
                  <a:outerShdw blurRad="50800" dist="38100" dir="18900000" algn="bl"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buClr>
                <a:schemeClr val="bg1"/>
              </a:buClr>
              <a:defRPr sz="2400">
                <a:solidFill>
                  <a:schemeClr val="bg1"/>
                </a:solidFill>
                <a:effectLst>
                  <a:outerShdw blurRad="50800" dist="38100" dir="18900000" algn="bl" rotWithShape="0">
                    <a:prstClr val="black">
                      <a:alpha val="40000"/>
                    </a:prstClr>
                  </a:outerShdw>
                </a:effectLst>
              </a:defRPr>
            </a:lvl1pPr>
            <a:lvl2pPr>
              <a:buClr>
                <a:schemeClr val="bg1"/>
              </a:buClr>
              <a:defRPr sz="2000">
                <a:solidFill>
                  <a:schemeClr val="bg1"/>
                </a:solidFill>
                <a:effectLst>
                  <a:outerShdw blurRad="50800" dist="38100" dir="18900000" algn="bl" rotWithShape="0">
                    <a:prstClr val="black">
                      <a:alpha val="40000"/>
                    </a:prstClr>
                  </a:outerShdw>
                </a:effectLst>
              </a:defRPr>
            </a:lvl2pPr>
            <a:lvl3pPr>
              <a:buClr>
                <a:schemeClr val="bg1"/>
              </a:buClr>
              <a:defRPr sz="1800">
                <a:solidFill>
                  <a:schemeClr val="bg1"/>
                </a:solidFill>
                <a:effectLst>
                  <a:outerShdw blurRad="50800" dist="38100" dir="18900000" algn="bl" rotWithShape="0">
                    <a:prstClr val="black">
                      <a:alpha val="40000"/>
                    </a:prstClr>
                  </a:outerShdw>
                </a:effectLst>
              </a:defRPr>
            </a:lvl3pPr>
            <a:lvl4pPr>
              <a:buClr>
                <a:schemeClr val="bg1"/>
              </a:buClr>
              <a:defRPr sz="1600">
                <a:solidFill>
                  <a:schemeClr val="bg1"/>
                </a:solidFill>
                <a:effectLst>
                  <a:outerShdw blurRad="50800" dist="38100" dir="18900000" algn="bl" rotWithShape="0">
                    <a:prstClr val="black">
                      <a:alpha val="40000"/>
                    </a:prstClr>
                  </a:outerShdw>
                </a:effectLst>
              </a:defRPr>
            </a:lvl4pPr>
            <a:lvl5pPr>
              <a:buClr>
                <a:schemeClr val="bg1"/>
              </a:buClr>
              <a:defRPr sz="1600">
                <a:solidFill>
                  <a:schemeClr val="bg1"/>
                </a:solidFill>
                <a:effectLst>
                  <a:outerShdw blurRad="50800" dist="38100" dir="18900000" algn="bl" rotWithShape="0">
                    <a:prstClr val="black">
                      <a:alpha val="40000"/>
                    </a:prstClr>
                  </a:outerShdw>
                </a:effectLs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7">
            <a:extLst>
              <a:ext uri="{FF2B5EF4-FFF2-40B4-BE49-F238E27FC236}">
                <a16:creationId xmlns:a16="http://schemas.microsoft.com/office/drawing/2014/main" id="{AEDD15D5-2452-0A92-A62B-5E25212BA749}"/>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10" name="Picture 9">
            <a:extLst>
              <a:ext uri="{FF2B5EF4-FFF2-40B4-BE49-F238E27FC236}">
                <a16:creationId xmlns:a16="http://schemas.microsoft.com/office/drawing/2014/main" id="{8FE92670-B6BD-621C-6AB4-8EB1CA481DF6}"/>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10" name="SmartArt Placeholder 9"/>
          <p:cNvSpPr>
            <a:spLocks noGrp="1"/>
          </p:cNvSpPr>
          <p:nvPr>
            <p:ph type="dgm" sz="quarter" idx="13"/>
          </p:nvPr>
        </p:nvSpPr>
        <p:spPr>
          <a:xfrm>
            <a:off x="457200" y="1143000"/>
            <a:ext cx="8305800" cy="3371850"/>
          </a:xfrm>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stStyle>
          <a:p>
            <a:r>
              <a:rPr lang="en-US" dirty="0"/>
              <a:t>Click icon to add SmartArt graphic</a:t>
            </a:r>
          </a:p>
        </p:txBody>
      </p:sp>
      <p:sp>
        <p:nvSpPr>
          <p:cNvPr id="4" name="Freeform 7">
            <a:extLst>
              <a:ext uri="{FF2B5EF4-FFF2-40B4-BE49-F238E27FC236}">
                <a16:creationId xmlns:a16="http://schemas.microsoft.com/office/drawing/2014/main" id="{AF9EEC03-1BAE-B250-0307-BF2F580A14E2}"/>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6" name="Picture 5">
            <a:extLst>
              <a:ext uri="{FF2B5EF4-FFF2-40B4-BE49-F238E27FC236}">
                <a16:creationId xmlns:a16="http://schemas.microsoft.com/office/drawing/2014/main" id="{150EE47F-028E-E8FF-79CF-77338633758C}"/>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stStyle>
          <a:p>
            <a:r>
              <a:rPr lang="en-US" dirty="0"/>
              <a:t>Click icon to add table</a:t>
            </a:r>
          </a:p>
        </p:txBody>
      </p:sp>
      <p:sp>
        <p:nvSpPr>
          <p:cNvPr id="4" name="Freeform 7">
            <a:extLst>
              <a:ext uri="{FF2B5EF4-FFF2-40B4-BE49-F238E27FC236}">
                <a16:creationId xmlns:a16="http://schemas.microsoft.com/office/drawing/2014/main" id="{7FE05504-7B2A-976C-E666-D7D92EF502AF}"/>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7" name="Picture 6">
            <a:extLst>
              <a:ext uri="{FF2B5EF4-FFF2-40B4-BE49-F238E27FC236}">
                <a16:creationId xmlns:a16="http://schemas.microsoft.com/office/drawing/2014/main" id="{BE69FB67-7F8D-EB9B-0BEF-55DA186FD16C}"/>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15" name="Media Placeholder 14"/>
          <p:cNvSpPr>
            <a:spLocks noGrp="1"/>
          </p:cNvSpPr>
          <p:nvPr>
            <p:ph type="media" sz="quarter" idx="13"/>
          </p:nvPr>
        </p:nvSpPr>
        <p:spPr>
          <a:xfrm>
            <a:off x="457200" y="1085850"/>
            <a:ext cx="8315568" cy="3371850"/>
          </a:xfrm>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stStyle>
          <a:p>
            <a:r>
              <a:rPr lang="en-US" dirty="0"/>
              <a:t>Click icon to add media</a:t>
            </a:r>
          </a:p>
        </p:txBody>
      </p:sp>
      <p:sp>
        <p:nvSpPr>
          <p:cNvPr id="16" name="Title 15"/>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Freeform 7">
            <a:extLst>
              <a:ext uri="{FF2B5EF4-FFF2-40B4-BE49-F238E27FC236}">
                <a16:creationId xmlns:a16="http://schemas.microsoft.com/office/drawing/2014/main" id="{79B083EA-6E79-754D-3248-146002C01C1D}"/>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5" name="Picture 4">
            <a:extLst>
              <a:ext uri="{FF2B5EF4-FFF2-40B4-BE49-F238E27FC236}">
                <a16:creationId xmlns:a16="http://schemas.microsoft.com/office/drawing/2014/main" id="{398EA51D-F4D4-6869-1693-E57856C6846C}"/>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6CDF-3811-BE9F-B919-94F8C8E7D9C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C08586D-40D5-14D1-CD67-9C7A8CE68B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642E15-849E-9435-BB03-2F9DADFD4498}"/>
              </a:ext>
            </a:extLst>
          </p:cNvPr>
          <p:cNvSpPr>
            <a:spLocks noGrp="1"/>
          </p:cNvSpPr>
          <p:nvPr>
            <p:ph type="sldNum" sz="quarter" idx="12"/>
          </p:nvPr>
        </p:nvSpPr>
        <p:spPr/>
        <p:txBody>
          <a:bodyPr/>
          <a:lstStyle/>
          <a:p>
            <a:fld id="{362B1E97-E80B-4E38-974D-B2E1BACDBD63}" type="slidenum">
              <a:rPr lang="en-US" smtClean="0"/>
              <a:t>‹#›</a:t>
            </a:fld>
            <a:endParaRPr lang="en-US"/>
          </a:p>
        </p:txBody>
      </p:sp>
    </p:spTree>
    <p:extLst>
      <p:ext uri="{BB962C8B-B14F-4D97-AF65-F5344CB8AC3E}">
        <p14:creationId xmlns:p14="http://schemas.microsoft.com/office/powerpoint/2010/main" val="408516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13" y="205979"/>
            <a:ext cx="8315569"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13"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0" name="Freeform 2">
            <a:extLst>
              <a:ext uri="{FF2B5EF4-FFF2-40B4-BE49-F238E27FC236}">
                <a16:creationId xmlns:a16="http://schemas.microsoft.com/office/drawing/2014/main" id="{E632C59F-8AB9-80EB-EB3D-F57CFFA7F79C}"/>
              </a:ext>
            </a:extLst>
          </p:cNvPr>
          <p:cNvSpPr/>
          <p:nvPr userDrawn="1"/>
        </p:nvSpPr>
        <p:spPr>
          <a:xfrm>
            <a:off x="0" y="0"/>
            <a:ext cx="9144000" cy="4663970"/>
          </a:xfrm>
          <a:custGeom>
            <a:avLst/>
            <a:gdLst/>
            <a:ahLst/>
            <a:cxnLst/>
            <a:rect l="l" t="t" r="r" b="b"/>
            <a:pathLst>
              <a:path w="33542950" h="20754700">
                <a:moveTo>
                  <a:pt x="0" y="0"/>
                </a:moveTo>
                <a:lnTo>
                  <a:pt x="33542950" y="0"/>
                </a:lnTo>
                <a:lnTo>
                  <a:pt x="33542950" y="20754700"/>
                </a:lnTo>
                <a:lnTo>
                  <a:pt x="0" y="20754700"/>
                </a:lnTo>
                <a:lnTo>
                  <a:pt x="0" y="0"/>
                </a:lnTo>
                <a:close/>
              </a:path>
            </a:pathLst>
          </a:custGeom>
          <a:blipFill>
            <a:blip r:embed="rId12">
              <a:alphaModFix/>
            </a:blip>
            <a:stretch>
              <a:fillRect l="-18334" r="-285174" b="-345760"/>
            </a:stretch>
          </a:blipFill>
        </p:spPr>
        <p:txBody>
          <a:bodyPr/>
          <a:lstStyle/>
          <a:p>
            <a:endParaRPr lang="en-US"/>
          </a:p>
        </p:txBody>
      </p:sp>
      <p:sp>
        <p:nvSpPr>
          <p:cNvPr id="6" name="Slide Number Placeholder 5">
            <a:extLst>
              <a:ext uri="{FF2B5EF4-FFF2-40B4-BE49-F238E27FC236}">
                <a16:creationId xmlns:a16="http://schemas.microsoft.com/office/drawing/2014/main" id="{1BDB5361-1731-FFA6-7F11-EF003B848F51}"/>
              </a:ext>
            </a:extLst>
          </p:cNvPr>
          <p:cNvSpPr txBox="1">
            <a:spLocks/>
          </p:cNvSpPr>
          <p:nvPr userDrawn="1"/>
        </p:nvSpPr>
        <p:spPr>
          <a:xfrm>
            <a:off x="8531788" y="4721359"/>
            <a:ext cx="548640" cy="297180"/>
          </a:xfrm>
          <a:prstGeom prst="bracketPair">
            <a:avLst>
              <a:gd name="adj" fmla="val 17949"/>
            </a:avLst>
          </a:prstGeom>
        </p:spPr>
        <p:txBody>
          <a:bodyPr/>
          <a:lstStyle>
            <a:defPPr>
              <a:defRPr lang="en-US"/>
            </a:defPPr>
            <a:lvl1pPr marL="0" algn="l" defTabSz="914400" rtl="0" eaLnBrk="1" latinLnBrk="0" hangingPunct="1">
              <a:defRPr sz="1800" b="0" i="0" kern="1200">
                <a:solidFill>
                  <a:schemeClr val="tx1"/>
                </a:solidFill>
                <a:latin typeface="ITC Avant Garde Std Bk"/>
                <a:ea typeface="+mn-ea"/>
                <a:cs typeface="ITC Avant Garde Std B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solidFill>
                  <a:schemeClr val="accent4"/>
                </a:solidFill>
                <a:effectLst>
                  <a:outerShdw blurRad="50800" dist="38100" dir="16200000" rotWithShape="0">
                    <a:schemeClr val="bg1">
                      <a:alpha val="40000"/>
                    </a:schemeClr>
                  </a:outerShdw>
                </a:effectLst>
              </a:rPr>
              <a:pPr/>
              <a:t>‹#›</a:t>
            </a:fld>
            <a:endParaRPr lang="en-US" dirty="0">
              <a:solidFill>
                <a:schemeClr val="accent4"/>
              </a:solidFill>
              <a:effectLst>
                <a:outerShdw blurRad="50800" dist="38100" dir="16200000" rotWithShape="0">
                  <a:schemeClr val="bg1">
                    <a:alpha val="40000"/>
                  </a:schemeClr>
                </a:outerShdw>
              </a:effectLst>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10" r:id="rId9"/>
    <p:sldLayoutId id="2147483811" r:id="rId10"/>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hivguidelines.org/wp-content/uploads/2015/04/drilling-down-data-to-understand-barriers-to-care-03-31-201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4.svg"/><Relationship Id="rId2" Type="http://schemas.microsoft.com/office/2018/10/relationships/comments" Target="../comments/modernComment_130_EF9F37B6.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hivguidelines.org/wp-content/uploads/2015/04/drilling-down-data-to-understand-barriers-to-care-03-31-2015"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ivguidelines.org/wp-content/uploads/2015/04/drilling-down-data-to-understand-barriers-to-care-03-31-201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698_4A6ED44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6A9_4D8A51DB.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69F_D1F41ACD.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6A0_6FF34DA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microsoft.com/office/2018/10/relationships/comments" Target="../comments/modernComment_6AB_97375CEF.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697_BA1F574B.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9.png"/><Relationship Id="rId4" Type="http://schemas.microsoft.com/office/2014/relationships/chartEx" Target="../charts/chartEx1.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695_2A644A88.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0.png"/><Relationship Id="rId4" Type="http://schemas.microsoft.com/office/2014/relationships/chartEx" Target="../charts/chartEx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14/relationships/chartEx" Target="../charts/chartEx3.xml"/><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microsoft.com/office/2018/10/relationships/comments" Target="../comments/modernComment_6A2_72A2ADA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microsoft.com/office/2018/10/relationships/comments" Target="../comments/modernComment_6A7_6412B6DB.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microsoft.com/office/2014/relationships/chartEx" Target="../charts/chartEx4.xml"/><Relationship Id="rId2" Type="http://schemas.microsoft.com/office/2018/10/relationships/comments" Target="../comments/modernComment_6A8_FF69008E.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16C_5BA27795.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hivguidelines.org/wp-content/uploads/2015/04/drilling-down-data-to-understand-barriers-to-care-03-31-2015" TargetMode="Externa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microsoft.com/office/2018/10/relationships/comments" Target="../comments/modernComment_170_162C206C.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18C_BBF0DE8F.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microsoft.com/office/2018/10/relationships/comments" Target="../comments/modernComment_176_11F6969E.xml"/><Relationship Id="rId1" Type="http://schemas.openxmlformats.org/officeDocument/2006/relationships/slideLayout" Target="../slideLayouts/slideLayout2.xml"/><Relationship Id="rId5" Type="http://schemas.openxmlformats.org/officeDocument/2006/relationships/image" Target="../media/image50.sv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chart" Target="../charts/chart4.xml"/><Relationship Id="rId2" Type="http://schemas.microsoft.com/office/2018/10/relationships/comments" Target="../comments/modernComment_185_A40FCA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18/10/relationships/comments" Target="../comments/modernComment_6A5_D3DBA10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microsoft.com/office/2018/10/relationships/comments" Target="../comments/modernComment_69E_D36AB2AA.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68A_42DA9F3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lstStyle/>
          <a:p>
            <a:r>
              <a:rPr lang="en-US" sz="4800" dirty="0"/>
              <a:t>Drilling Down the Data</a:t>
            </a:r>
            <a:br>
              <a:rPr lang="en-US" sz="4000" dirty="0"/>
            </a:br>
            <a:r>
              <a:rPr lang="en-US" sz="2400" dirty="0"/>
              <a:t>Using Data to Make Meaningful Changes in a Clinic Setting</a:t>
            </a:r>
            <a:endParaRPr lang="en-US" sz="4000" dirty="0"/>
          </a:p>
        </p:txBody>
      </p:sp>
      <p:sp>
        <p:nvSpPr>
          <p:cNvPr id="5" name="Subtitle 4">
            <a:extLst>
              <a:ext uri="{FF2B5EF4-FFF2-40B4-BE49-F238E27FC236}">
                <a16:creationId xmlns:a16="http://schemas.microsoft.com/office/drawing/2014/main" id="{09E01189-6A74-3DE7-8168-CBA7400411C9}"/>
              </a:ext>
            </a:extLst>
          </p:cNvPr>
          <p:cNvSpPr>
            <a:spLocks noGrp="1"/>
          </p:cNvSpPr>
          <p:nvPr>
            <p:ph type="subTitle" idx="1"/>
          </p:nvPr>
        </p:nvSpPr>
        <p:spPr/>
        <p:txBody>
          <a:bodyPr>
            <a:normAutofit fontScale="92500" lnSpcReduction="20000"/>
          </a:bodyPr>
          <a:lstStyle/>
          <a:p>
            <a:pPr algn="ctr" defTabSz="914150" fontAlgn="base">
              <a:spcBef>
                <a:spcPct val="20000"/>
              </a:spcBef>
              <a:spcAft>
                <a:spcPct val="0"/>
              </a:spcAft>
            </a:pPr>
            <a:r>
              <a:rPr lang="en-US" sz="2800" dirty="0">
                <a:solidFill>
                  <a:schemeClr val="bg1"/>
                </a:solidFill>
                <a:effectLst>
                  <a:outerShdw blurRad="50800" dist="38100" dir="18900000" algn="bl" rotWithShape="0">
                    <a:prstClr val="black">
                      <a:alpha val="40000"/>
                    </a:prstClr>
                  </a:outerShdw>
                </a:effectLst>
                <a:latin typeface="Calibri"/>
                <a:ea typeface="ＭＳ Ｐゴシック" charset="0"/>
              </a:rPr>
              <a:t>Adam Thompson, MPH (he/him)</a:t>
            </a:r>
          </a:p>
          <a:p>
            <a:pPr algn="ctr" defTabSz="914150" fontAlgn="base">
              <a:spcBef>
                <a:spcPct val="20000"/>
              </a:spcBef>
              <a:spcAft>
                <a:spcPct val="0"/>
              </a:spcAft>
            </a:pPr>
            <a:r>
              <a:rPr lang="en-US" sz="2400" dirty="0">
                <a:solidFill>
                  <a:schemeClr val="bg1"/>
                </a:solidFill>
                <a:effectLst>
                  <a:outerShdw blurRad="50800" dist="38100" dir="18900000" algn="bl" rotWithShape="0">
                    <a:prstClr val="black">
                      <a:alpha val="40000"/>
                    </a:prstClr>
                  </a:outerShdw>
                </a:effectLst>
                <a:latin typeface="Calibri"/>
                <a:ea typeface="ＭＳ Ｐゴシック" charset="0"/>
              </a:rPr>
              <a:t>Practice Facilitator </a:t>
            </a:r>
          </a:p>
          <a:p>
            <a:pPr algn="ctr"/>
            <a:endParaRPr lang="en-US" sz="2800" dirty="0"/>
          </a:p>
        </p:txBody>
      </p:sp>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28CE7-6A6B-5D1A-B6C7-7F5B24A7FBA0}"/>
              </a:ext>
            </a:extLst>
          </p:cNvPr>
          <p:cNvSpPr>
            <a:spLocks noGrp="1"/>
          </p:cNvSpPr>
          <p:nvPr>
            <p:ph type="title"/>
          </p:nvPr>
        </p:nvSpPr>
        <p:spPr/>
        <p:txBody>
          <a:bodyPr/>
          <a:lstStyle/>
          <a:p>
            <a:r>
              <a:rPr lang="en-US" dirty="0"/>
              <a:t>What is Drilling Down Data?</a:t>
            </a:r>
          </a:p>
        </p:txBody>
      </p:sp>
      <p:sp>
        <p:nvSpPr>
          <p:cNvPr id="3" name="Content Placeholder 2">
            <a:extLst>
              <a:ext uri="{FF2B5EF4-FFF2-40B4-BE49-F238E27FC236}">
                <a16:creationId xmlns:a16="http://schemas.microsoft.com/office/drawing/2014/main" id="{34D1F1CC-AD16-B155-8D6F-489C82244F5E}"/>
              </a:ext>
            </a:extLst>
          </p:cNvPr>
          <p:cNvSpPr>
            <a:spLocks noGrp="1"/>
          </p:cNvSpPr>
          <p:nvPr>
            <p:ph idx="1"/>
          </p:nvPr>
        </p:nvSpPr>
        <p:spPr/>
        <p:txBody>
          <a:bodyPr/>
          <a:lstStyle/>
          <a:p>
            <a:pPr marL="0" indent="0">
              <a:buNone/>
            </a:pPr>
            <a:r>
              <a:rPr lang="en-US" sz="3000" b="1" dirty="0"/>
              <a:t>Drilling Down Data </a:t>
            </a:r>
            <a:r>
              <a:rPr lang="en-US" sz="3000" dirty="0"/>
              <a:t>is a process of …</a:t>
            </a:r>
          </a:p>
          <a:p>
            <a:pPr marL="342900" lvl="1" indent="0">
              <a:buNone/>
            </a:pPr>
            <a:r>
              <a:rPr lang="en-US" sz="3000" dirty="0"/>
              <a:t>analyzing your clients care data …</a:t>
            </a:r>
          </a:p>
          <a:p>
            <a:pPr marL="342900" lvl="1" indent="0">
              <a:buNone/>
            </a:pPr>
            <a:r>
              <a:rPr lang="en-US" sz="3000" dirty="0"/>
              <a:t>in increasing detail …</a:t>
            </a:r>
          </a:p>
          <a:p>
            <a:pPr marL="342900" lvl="1" indent="0">
              <a:buNone/>
            </a:pPr>
            <a:r>
              <a:rPr lang="en-US" sz="3000" dirty="0"/>
              <a:t>to understand who is getting the expected outcome and who is not.</a:t>
            </a:r>
          </a:p>
          <a:p>
            <a:endParaRPr lang="en-US" dirty="0"/>
          </a:p>
        </p:txBody>
      </p:sp>
      <p:sp>
        <p:nvSpPr>
          <p:cNvPr id="4" name="Footer Placeholder 3">
            <a:extLst>
              <a:ext uri="{FF2B5EF4-FFF2-40B4-BE49-F238E27FC236}">
                <a16:creationId xmlns:a16="http://schemas.microsoft.com/office/drawing/2014/main" id="{A2802D93-2276-D946-D4C3-3A0F18312C60}"/>
              </a:ext>
            </a:extLst>
          </p:cNvPr>
          <p:cNvSpPr>
            <a:spLocks noGrp="1"/>
          </p:cNvSpPr>
          <p:nvPr>
            <p:ph type="ftr" sz="quarter" idx="11"/>
          </p:nvPr>
        </p:nvSpPr>
        <p:spPr>
          <a:xfrm>
            <a:off x="838200" y="6356350"/>
            <a:ext cx="9815622"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Nova"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25" dirty="0"/>
          </a:p>
        </p:txBody>
      </p:sp>
    </p:spTree>
    <p:extLst>
      <p:ext uri="{BB962C8B-B14F-4D97-AF65-F5344CB8AC3E}">
        <p14:creationId xmlns:p14="http://schemas.microsoft.com/office/powerpoint/2010/main" val="136505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B6D4-E35F-AB79-EFE4-6C4F81EF59CF}"/>
              </a:ext>
            </a:extLst>
          </p:cNvPr>
          <p:cNvSpPr>
            <a:spLocks noGrp="1"/>
          </p:cNvSpPr>
          <p:nvPr>
            <p:ph type="title"/>
          </p:nvPr>
        </p:nvSpPr>
        <p:spPr/>
        <p:txBody>
          <a:bodyPr>
            <a:normAutofit/>
          </a:bodyPr>
          <a:lstStyle/>
          <a:p>
            <a:r>
              <a:rPr lang="en-US" sz="3900" dirty="0"/>
              <a:t>Steps to Drilling Down Data</a:t>
            </a:r>
          </a:p>
        </p:txBody>
      </p:sp>
      <p:graphicFrame>
        <p:nvGraphicFramePr>
          <p:cNvPr id="5" name="Content Placeholder 2">
            <a:extLst>
              <a:ext uri="{FF2B5EF4-FFF2-40B4-BE49-F238E27FC236}">
                <a16:creationId xmlns:a16="http://schemas.microsoft.com/office/drawing/2014/main" id="{E488014A-0902-1E65-C571-7C0D4CB7F7AE}"/>
              </a:ext>
            </a:extLst>
          </p:cNvPr>
          <p:cNvGraphicFramePr>
            <a:graphicFrameLocks noGrp="1"/>
          </p:cNvGraphicFramePr>
          <p:nvPr>
            <p:ph idx="1"/>
            <p:extLst>
              <p:ext uri="{D42A27DB-BD31-4B8C-83A1-F6EECF244321}">
                <p14:modId xmlns:p14="http://schemas.microsoft.com/office/powerpoint/2010/main" val="189189733"/>
              </p:ext>
            </p:extLst>
          </p:nvPr>
        </p:nvGraphicFramePr>
        <p:xfrm>
          <a:off x="122465" y="979714"/>
          <a:ext cx="8915400" cy="3653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DDA8409B-80BA-895F-7B03-A73A100BAFA3}"/>
              </a:ext>
            </a:extLst>
          </p:cNvPr>
          <p:cNvSpPr>
            <a:spLocks noGrp="1"/>
          </p:cNvSpPr>
          <p:nvPr>
            <p:ph type="ftr" sz="quarter" idx="11"/>
          </p:nvPr>
        </p:nvSpPr>
        <p:spPr>
          <a:xfrm>
            <a:off x="838200" y="6356350"/>
            <a:ext cx="9815622"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Nova"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62396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D2910-5093-CB52-BA8D-BAA01E38221E}"/>
              </a:ext>
            </a:extLst>
          </p:cNvPr>
          <p:cNvSpPr>
            <a:spLocks noGrp="1"/>
          </p:cNvSpPr>
          <p:nvPr>
            <p:ph type="title"/>
          </p:nvPr>
        </p:nvSpPr>
        <p:spPr/>
        <p:txBody>
          <a:bodyPr/>
          <a:lstStyle/>
          <a:p>
            <a:pPr algn="l"/>
            <a:r>
              <a:rPr lang="en-US" dirty="0"/>
              <a:t>Drilling Down Data </a:t>
            </a:r>
            <a:r>
              <a:rPr lang="en-US" b="1" i="1" dirty="0"/>
              <a:t>In Action </a:t>
            </a:r>
          </a:p>
        </p:txBody>
      </p:sp>
    </p:spTree>
    <p:extLst>
      <p:ext uri="{BB962C8B-B14F-4D97-AF65-F5344CB8AC3E}">
        <p14:creationId xmlns:p14="http://schemas.microsoft.com/office/powerpoint/2010/main" val="12776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One: </a:t>
            </a:r>
            <a:r>
              <a:rPr lang="en-US" b="1" dirty="0">
                <a:solidFill>
                  <a:schemeClr val="bg1"/>
                </a:solidFill>
              </a:rPr>
              <a:t>Identify Clients</a:t>
            </a:r>
          </a:p>
        </p:txBody>
      </p:sp>
      <p:sp>
        <p:nvSpPr>
          <p:cNvPr id="7" name="Content Placeholder 6">
            <a:extLst>
              <a:ext uri="{FF2B5EF4-FFF2-40B4-BE49-F238E27FC236}">
                <a16:creationId xmlns:a16="http://schemas.microsoft.com/office/drawing/2014/main" id="{36B89F42-C3F5-9A1C-63B9-18CD872AF996}"/>
              </a:ext>
            </a:extLst>
          </p:cNvPr>
          <p:cNvSpPr>
            <a:spLocks noGrp="1"/>
          </p:cNvSpPr>
          <p:nvPr>
            <p:ph idx="1"/>
          </p:nvPr>
        </p:nvSpPr>
        <p:spPr/>
        <p:txBody>
          <a:bodyPr>
            <a:normAutofit lnSpcReduction="10000"/>
          </a:bodyPr>
          <a:lstStyle/>
          <a:p>
            <a:pPr marL="0" indent="0">
              <a:buNone/>
            </a:pPr>
            <a:r>
              <a:rPr lang="en-US" sz="2800" b="1" dirty="0"/>
              <a:t>Select a measurable outcome of interest</a:t>
            </a:r>
          </a:p>
          <a:p>
            <a:pPr marL="342900" lvl="1" indent="0">
              <a:buNone/>
            </a:pPr>
            <a:r>
              <a:rPr lang="en-US" sz="2400" u="sng" dirty="0"/>
              <a:t>Example</a:t>
            </a:r>
            <a:r>
              <a:rPr lang="en-US" sz="2400" dirty="0"/>
              <a:t>: Viral Suppression, Retention to Nutrition Services, Screening for Negative Social Determinants of Health </a:t>
            </a:r>
          </a:p>
          <a:p>
            <a:pPr marL="0" indent="0">
              <a:buNone/>
            </a:pPr>
            <a:r>
              <a:rPr lang="en-US" sz="2800" b="1" dirty="0"/>
              <a:t>Run the measure to identify those clients who are not in the numerator of the report</a:t>
            </a:r>
          </a:p>
          <a:p>
            <a:pPr marL="342900" lvl="1" indent="0">
              <a:buNone/>
            </a:pPr>
            <a:r>
              <a:rPr lang="en-US" sz="2400" dirty="0"/>
              <a:t>These are the clients not getting the expected outcome and are likely experiencing barriers </a:t>
            </a:r>
          </a:p>
        </p:txBody>
      </p:sp>
      <p:sp>
        <p:nvSpPr>
          <p:cNvPr id="4" name="Slide Number Placeholder 3"/>
          <p:cNvSpPr>
            <a:spLocks noGrp="1"/>
          </p:cNvSpPr>
          <p:nvPr>
            <p:ph type="sldNum" sz="quarter" idx="12"/>
          </p:nvPr>
        </p:nvSpPr>
        <p:spPr>
          <a:xfrm>
            <a:off x="10653822" y="6356350"/>
            <a:ext cx="69997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Nova"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B1E97-E80B-4E38-974D-B2E1BACDBD63}" type="slidenum">
              <a:rPr lang="en-US" smtClean="0"/>
              <a:pPr/>
              <a:t>13</a:t>
            </a:fld>
            <a:endParaRPr lang="en-US" dirty="0"/>
          </a:p>
        </p:txBody>
      </p:sp>
      <p:sp>
        <p:nvSpPr>
          <p:cNvPr id="15" name="TextBox 14"/>
          <p:cNvSpPr txBox="1"/>
          <p:nvPr/>
        </p:nvSpPr>
        <p:spPr>
          <a:xfrm>
            <a:off x="1337912" y="4800991"/>
            <a:ext cx="7055317" cy="246221"/>
          </a:xfrm>
          <a:prstGeom prst="rect">
            <a:avLst/>
          </a:prstGeom>
          <a:noFill/>
        </p:spPr>
        <p:txBody>
          <a:bodyPr wrap="square" rtlCol="0">
            <a:spAutoFit/>
          </a:bodyPr>
          <a:lstStyle/>
          <a:p>
            <a:r>
              <a:rPr lang="en-US" sz="1000" dirty="0">
                <a:solidFill>
                  <a:schemeClr val="tx2">
                    <a:lumMod val="75000"/>
                  </a:schemeClr>
                </a:solidFill>
                <a:hlinkClick r:id="rId3">
                  <a:extLst>
                    <a:ext uri="{A12FA001-AC4F-418D-AE19-62706E023703}">
                      <ahyp:hlinkClr xmlns:ahyp="http://schemas.microsoft.com/office/drawing/2018/hyperlinkcolor" val="tx"/>
                    </a:ext>
                  </a:extLst>
                </a:hlinkClick>
              </a:rPr>
              <a:t>http://www.hivguidelines.org/wp-content/uploads/2015/04/drilling-down-data-to-understand-barriers-to-care-03-31-2015</a:t>
            </a:r>
            <a:r>
              <a:rPr lang="en-US" sz="1000" dirty="0">
                <a:solidFill>
                  <a:schemeClr val="tx2">
                    <a:lumMod val="75000"/>
                  </a:schemeClr>
                </a:solidFill>
              </a:rPr>
              <a:t> </a:t>
            </a:r>
          </a:p>
        </p:txBody>
      </p:sp>
    </p:spTree>
    <p:extLst>
      <p:ext uri="{BB962C8B-B14F-4D97-AF65-F5344CB8AC3E}">
        <p14:creationId xmlns:p14="http://schemas.microsoft.com/office/powerpoint/2010/main" val="2714395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E197BB-8787-2EB8-9FA2-F0A0DBA96D9D}"/>
              </a:ext>
            </a:extLst>
          </p:cNvPr>
          <p:cNvSpPr/>
          <p:nvPr/>
        </p:nvSpPr>
        <p:spPr>
          <a:xfrm>
            <a:off x="240846" y="1009856"/>
            <a:ext cx="8662307" cy="3456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solidFill>
              </a:rPr>
              <a:t>Denominator Development</a:t>
            </a:r>
          </a:p>
        </p:txBody>
      </p:sp>
      <p:pic>
        <p:nvPicPr>
          <p:cNvPr id="15" name="Content Placeholder 14" descr="A graphic showing the denominator creation beginning with 1125 total patients.  The image shows there are 189 non-suppressed individuals and 16 individuals who were excluded from the denominator.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13" y="1151685"/>
            <a:ext cx="5624054" cy="1542146"/>
          </a:xfrm>
        </p:spPr>
      </p:pic>
      <p:sp>
        <p:nvSpPr>
          <p:cNvPr id="4" name="Slide Number Placeholder 3"/>
          <p:cNvSpPr>
            <a:spLocks noGrp="1"/>
          </p:cNvSpPr>
          <p:nvPr>
            <p:ph type="sldNum" sz="quarter" idx="4294967295"/>
          </p:nvPr>
        </p:nvSpPr>
        <p:spPr>
          <a:xfrm>
            <a:off x="8594725" y="4729163"/>
            <a:ext cx="549275" cy="296862"/>
          </a:xfrm>
        </p:spPr>
        <p:txBody>
          <a:bodyPr/>
          <a:lstStyle/>
          <a:p>
            <a:fld id="{3AADC368-76A7-4D02-9640-DD199423A952}" type="slidenum">
              <a:rPr lang="en-US" smtClean="0">
                <a:solidFill>
                  <a:prstClr val="white"/>
                </a:solidFill>
              </a:rPr>
              <a:pPr/>
              <a:t>14</a:t>
            </a:fld>
            <a:endParaRPr lang="en-US" dirty="0">
              <a:solidFill>
                <a:prstClr val="white"/>
              </a:solidFill>
            </a:endParaRPr>
          </a:p>
        </p:txBody>
      </p:sp>
      <p:sp>
        <p:nvSpPr>
          <p:cNvPr id="6" name="Flowchart: Document 5">
            <a:extLst>
              <a:ext uri="{FF2B5EF4-FFF2-40B4-BE49-F238E27FC236}">
                <a16:creationId xmlns:a16="http://schemas.microsoft.com/office/drawing/2014/main" id="{E54AF9A4-FFF5-F638-2165-849EC627E8E1}"/>
              </a:ext>
            </a:extLst>
          </p:cNvPr>
          <p:cNvSpPr/>
          <p:nvPr/>
        </p:nvSpPr>
        <p:spPr>
          <a:xfrm>
            <a:off x="6077608" y="1268016"/>
            <a:ext cx="2437742" cy="2988674"/>
          </a:xfrm>
          <a:prstGeom prst="flowChartDocumen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dirty="0">
                <a:latin typeface="Arial" panose="020B0604020202020204" pitchFamily="34" charset="0"/>
                <a:cs typeface="Arial" panose="020B0604020202020204" pitchFamily="34" charset="0"/>
              </a:rPr>
              <a:t>173</a:t>
            </a:r>
          </a:p>
          <a:p>
            <a:pPr algn="ctr"/>
            <a:r>
              <a:rPr lang="en-US" dirty="0">
                <a:latin typeface="Arial" panose="020B0604020202020204" pitchFamily="34" charset="0"/>
                <a:cs typeface="Arial" panose="020B0604020202020204" pitchFamily="34" charset="0"/>
              </a:rPr>
              <a:t>Unsuppressed </a:t>
            </a:r>
          </a:p>
          <a:p>
            <a:pPr algn="ctr"/>
            <a:r>
              <a:rPr lang="en-US" dirty="0">
                <a:latin typeface="Arial" panose="020B0604020202020204" pitchFamily="34" charset="0"/>
                <a:cs typeface="Arial" panose="020B0604020202020204" pitchFamily="34" charset="0"/>
              </a:rPr>
              <a:t>Clients</a:t>
            </a:r>
          </a:p>
        </p:txBody>
      </p:sp>
      <p:pic>
        <p:nvPicPr>
          <p:cNvPr id="27" name="Graphic 26" descr="Group of men with solid fill">
            <a:extLst>
              <a:ext uri="{FF2B5EF4-FFF2-40B4-BE49-F238E27FC236}">
                <a16:creationId xmlns:a16="http://schemas.microsoft.com/office/drawing/2014/main" id="{F150A6FC-58F9-5D5C-2464-4E34D04649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66393" y="3677647"/>
            <a:ext cx="514986" cy="514986"/>
          </a:xfrm>
          <a:prstGeom prst="rect">
            <a:avLst/>
          </a:prstGeom>
        </p:spPr>
      </p:pic>
      <p:pic>
        <p:nvPicPr>
          <p:cNvPr id="28" name="Graphic 27" descr="Group of men with solid fill">
            <a:extLst>
              <a:ext uri="{FF2B5EF4-FFF2-40B4-BE49-F238E27FC236}">
                <a16:creationId xmlns:a16="http://schemas.microsoft.com/office/drawing/2014/main" id="{DA6E83E8-1ECF-41BB-084F-042C3CAF67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66393" y="3124608"/>
            <a:ext cx="514986" cy="514986"/>
          </a:xfrm>
          <a:prstGeom prst="rect">
            <a:avLst/>
          </a:prstGeom>
        </p:spPr>
      </p:pic>
      <p:pic>
        <p:nvPicPr>
          <p:cNvPr id="29" name="Graphic 28" descr="Group of men with solid fill">
            <a:extLst>
              <a:ext uri="{FF2B5EF4-FFF2-40B4-BE49-F238E27FC236}">
                <a16:creationId xmlns:a16="http://schemas.microsoft.com/office/drawing/2014/main" id="{D57B82B9-C05A-5427-1E4B-AB23132B8B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66393" y="2568172"/>
            <a:ext cx="514986" cy="514986"/>
          </a:xfrm>
          <a:prstGeom prst="rect">
            <a:avLst/>
          </a:prstGeom>
        </p:spPr>
      </p:pic>
      <p:pic>
        <p:nvPicPr>
          <p:cNvPr id="33" name="Graphic 32" descr="Group of men with solid fill">
            <a:extLst>
              <a:ext uri="{FF2B5EF4-FFF2-40B4-BE49-F238E27FC236}">
                <a16:creationId xmlns:a16="http://schemas.microsoft.com/office/drawing/2014/main" id="{19BAE349-99BC-EF2A-583E-D6A031776B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730" y="3773781"/>
            <a:ext cx="514986" cy="514986"/>
          </a:xfrm>
          <a:prstGeom prst="rect">
            <a:avLst/>
          </a:prstGeom>
        </p:spPr>
      </p:pic>
      <p:pic>
        <p:nvPicPr>
          <p:cNvPr id="34" name="Graphic 33" descr="Group of men with solid fill">
            <a:extLst>
              <a:ext uri="{FF2B5EF4-FFF2-40B4-BE49-F238E27FC236}">
                <a16:creationId xmlns:a16="http://schemas.microsoft.com/office/drawing/2014/main" id="{AB2743E4-9EC6-D837-4ADB-7CA558E09B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730" y="3220742"/>
            <a:ext cx="514986" cy="514986"/>
          </a:xfrm>
          <a:prstGeom prst="rect">
            <a:avLst/>
          </a:prstGeom>
        </p:spPr>
      </p:pic>
      <p:pic>
        <p:nvPicPr>
          <p:cNvPr id="35" name="Graphic 34" descr="Group of men with solid fill">
            <a:extLst>
              <a:ext uri="{FF2B5EF4-FFF2-40B4-BE49-F238E27FC236}">
                <a16:creationId xmlns:a16="http://schemas.microsoft.com/office/drawing/2014/main" id="{99AF9B09-D8F2-1652-3E66-DE7CD204D9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730" y="2664306"/>
            <a:ext cx="514986" cy="514986"/>
          </a:xfrm>
          <a:prstGeom prst="rect">
            <a:avLst/>
          </a:prstGeom>
        </p:spPr>
      </p:pic>
      <p:pic>
        <p:nvPicPr>
          <p:cNvPr id="36" name="Graphic 35" descr="Group of men with solid fill">
            <a:extLst>
              <a:ext uri="{FF2B5EF4-FFF2-40B4-BE49-F238E27FC236}">
                <a16:creationId xmlns:a16="http://schemas.microsoft.com/office/drawing/2014/main" id="{DF8A29AE-2F61-55D5-C886-4DA4687951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2361" y="3773781"/>
            <a:ext cx="514986" cy="514986"/>
          </a:xfrm>
          <a:prstGeom prst="rect">
            <a:avLst/>
          </a:prstGeom>
        </p:spPr>
      </p:pic>
      <p:pic>
        <p:nvPicPr>
          <p:cNvPr id="37" name="Graphic 36" descr="Group of men with solid fill">
            <a:extLst>
              <a:ext uri="{FF2B5EF4-FFF2-40B4-BE49-F238E27FC236}">
                <a16:creationId xmlns:a16="http://schemas.microsoft.com/office/drawing/2014/main" id="{D75AD545-BCFA-A10B-41E7-43F5B2A31F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2361" y="3220742"/>
            <a:ext cx="514986" cy="514986"/>
          </a:xfrm>
          <a:prstGeom prst="rect">
            <a:avLst/>
          </a:prstGeom>
        </p:spPr>
      </p:pic>
      <p:pic>
        <p:nvPicPr>
          <p:cNvPr id="38" name="Graphic 37" descr="Group of men with solid fill">
            <a:extLst>
              <a:ext uri="{FF2B5EF4-FFF2-40B4-BE49-F238E27FC236}">
                <a16:creationId xmlns:a16="http://schemas.microsoft.com/office/drawing/2014/main" id="{C50289E4-ED70-2EA6-D672-B98199F7E5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2361" y="2664306"/>
            <a:ext cx="514986" cy="514986"/>
          </a:xfrm>
          <a:prstGeom prst="rect">
            <a:avLst/>
          </a:prstGeom>
        </p:spPr>
      </p:pic>
      <p:pic>
        <p:nvPicPr>
          <p:cNvPr id="39" name="Graphic 38" descr="Group of men with solid fill">
            <a:extLst>
              <a:ext uri="{FF2B5EF4-FFF2-40B4-BE49-F238E27FC236}">
                <a16:creationId xmlns:a16="http://schemas.microsoft.com/office/drawing/2014/main" id="{0CF7D4C0-A14F-5D6B-662B-D98828B71B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1168" y="3773781"/>
            <a:ext cx="514986" cy="514986"/>
          </a:xfrm>
          <a:prstGeom prst="rect">
            <a:avLst/>
          </a:prstGeom>
        </p:spPr>
      </p:pic>
      <p:pic>
        <p:nvPicPr>
          <p:cNvPr id="40" name="Graphic 39" descr="Group of men with solid fill">
            <a:extLst>
              <a:ext uri="{FF2B5EF4-FFF2-40B4-BE49-F238E27FC236}">
                <a16:creationId xmlns:a16="http://schemas.microsoft.com/office/drawing/2014/main" id="{76C4900B-6024-E912-859F-7965E67BB4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81168" y="3220742"/>
            <a:ext cx="514986" cy="514986"/>
          </a:xfrm>
          <a:prstGeom prst="rect">
            <a:avLst/>
          </a:prstGeom>
        </p:spPr>
      </p:pic>
      <p:pic>
        <p:nvPicPr>
          <p:cNvPr id="41" name="Graphic 40" descr="Group of men with solid fill">
            <a:extLst>
              <a:ext uri="{FF2B5EF4-FFF2-40B4-BE49-F238E27FC236}">
                <a16:creationId xmlns:a16="http://schemas.microsoft.com/office/drawing/2014/main" id="{A7A6C1A4-F732-4844-6239-A46BFEACAF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81168" y="2664306"/>
            <a:ext cx="514986" cy="514986"/>
          </a:xfrm>
          <a:prstGeom prst="rect">
            <a:avLst/>
          </a:prstGeom>
        </p:spPr>
      </p:pic>
      <p:pic>
        <p:nvPicPr>
          <p:cNvPr id="42" name="Graphic 41" descr="Group of men with solid fill">
            <a:extLst>
              <a:ext uri="{FF2B5EF4-FFF2-40B4-BE49-F238E27FC236}">
                <a16:creationId xmlns:a16="http://schemas.microsoft.com/office/drawing/2014/main" id="{30F48FB4-23B6-C414-863F-706D91CD8FC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76830" y="3485174"/>
            <a:ext cx="514986" cy="514986"/>
          </a:xfrm>
          <a:prstGeom prst="rect">
            <a:avLst/>
          </a:prstGeom>
        </p:spPr>
      </p:pic>
      <p:pic>
        <p:nvPicPr>
          <p:cNvPr id="43" name="Graphic 42" descr="Group of men with solid fill">
            <a:extLst>
              <a:ext uri="{FF2B5EF4-FFF2-40B4-BE49-F238E27FC236}">
                <a16:creationId xmlns:a16="http://schemas.microsoft.com/office/drawing/2014/main" id="{2505F6FA-FC1F-B7EE-C531-3C92DEA443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91816" y="3484211"/>
            <a:ext cx="514986" cy="514986"/>
          </a:xfrm>
          <a:prstGeom prst="rect">
            <a:avLst/>
          </a:prstGeom>
        </p:spPr>
      </p:pic>
      <p:pic>
        <p:nvPicPr>
          <p:cNvPr id="7" name="Graphic 6" descr="Group of men with solid fill">
            <a:extLst>
              <a:ext uri="{FF2B5EF4-FFF2-40B4-BE49-F238E27FC236}">
                <a16:creationId xmlns:a16="http://schemas.microsoft.com/office/drawing/2014/main" id="{8B932E9D-9725-5F22-ABB8-18235D12A2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98025" y="2992774"/>
            <a:ext cx="514986" cy="514986"/>
          </a:xfrm>
          <a:prstGeom prst="rect">
            <a:avLst/>
          </a:prstGeom>
        </p:spPr>
      </p:pic>
      <p:pic>
        <p:nvPicPr>
          <p:cNvPr id="8" name="Graphic 7" descr="Group of men with solid fill">
            <a:extLst>
              <a:ext uri="{FF2B5EF4-FFF2-40B4-BE49-F238E27FC236}">
                <a16:creationId xmlns:a16="http://schemas.microsoft.com/office/drawing/2014/main" id="{EB84CA71-CF40-E644-79AE-74E78D92CD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98025" y="2436338"/>
            <a:ext cx="514986" cy="514986"/>
          </a:xfrm>
          <a:prstGeom prst="rect">
            <a:avLst/>
          </a:prstGeom>
        </p:spPr>
      </p:pic>
      <p:sp>
        <p:nvSpPr>
          <p:cNvPr id="3" name="TextBox 2">
            <a:extLst>
              <a:ext uri="{FF2B5EF4-FFF2-40B4-BE49-F238E27FC236}">
                <a16:creationId xmlns:a16="http://schemas.microsoft.com/office/drawing/2014/main" id="{55970C61-22FD-F8A7-7853-B11D3735B81D}"/>
              </a:ext>
            </a:extLst>
          </p:cNvPr>
          <p:cNvSpPr txBox="1"/>
          <p:nvPr/>
        </p:nvSpPr>
        <p:spPr>
          <a:xfrm>
            <a:off x="1819176" y="4729163"/>
            <a:ext cx="5794408" cy="369332"/>
          </a:xfrm>
          <a:prstGeom prst="rect">
            <a:avLst/>
          </a:prstGeom>
          <a:noFill/>
        </p:spPr>
        <p:txBody>
          <a:bodyPr wrap="square" rtlCol="0">
            <a:spAutoFit/>
          </a:bodyPr>
          <a:lstStyle/>
          <a:p>
            <a:r>
              <a:rPr lang="en-US" dirty="0"/>
              <a:t>Example of PWH in practice with HIV viral suppression</a:t>
            </a:r>
          </a:p>
        </p:txBody>
      </p:sp>
    </p:spTree>
    <p:extLst>
      <p:ext uri="{BB962C8B-B14F-4D97-AF65-F5344CB8AC3E}">
        <p14:creationId xmlns:p14="http://schemas.microsoft.com/office/powerpoint/2010/main" val="4020189110"/>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Two:</a:t>
            </a:r>
            <a:r>
              <a:rPr lang="en-US" dirty="0"/>
              <a:t> </a:t>
            </a:r>
            <a:r>
              <a:rPr lang="en-US" b="1" dirty="0">
                <a:solidFill>
                  <a:schemeClr val="bg1"/>
                </a:solidFill>
              </a:rPr>
              <a:t>Assess Reasons</a:t>
            </a:r>
          </a:p>
        </p:txBody>
      </p:sp>
      <p:sp>
        <p:nvSpPr>
          <p:cNvPr id="9" name="Content Placeholder 8">
            <a:extLst>
              <a:ext uri="{FF2B5EF4-FFF2-40B4-BE49-F238E27FC236}">
                <a16:creationId xmlns:a16="http://schemas.microsoft.com/office/drawing/2014/main" id="{78280BD4-45B8-CB82-A588-BE1E4BEFC529}"/>
              </a:ext>
            </a:extLst>
          </p:cNvPr>
          <p:cNvSpPr>
            <a:spLocks noGrp="1"/>
          </p:cNvSpPr>
          <p:nvPr>
            <p:ph idx="1"/>
          </p:nvPr>
        </p:nvSpPr>
        <p:spPr>
          <a:xfrm>
            <a:off x="628651" y="1369219"/>
            <a:ext cx="4938866" cy="3263504"/>
          </a:xfrm>
        </p:spPr>
        <p:txBody>
          <a:bodyPr>
            <a:normAutofit/>
          </a:bodyPr>
          <a:lstStyle/>
          <a:p>
            <a:pPr marL="0" indent="0">
              <a:spcBef>
                <a:spcPts val="1200"/>
              </a:spcBef>
              <a:buNone/>
            </a:pPr>
            <a:r>
              <a:rPr lang="en-US" dirty="0"/>
              <a:t>Prepare client data for the team to review </a:t>
            </a:r>
          </a:p>
          <a:p>
            <a:pPr marL="0" indent="0">
              <a:spcBef>
                <a:spcPts val="1200"/>
              </a:spcBef>
              <a:buNone/>
            </a:pPr>
            <a:r>
              <a:rPr lang="en-US" dirty="0"/>
              <a:t>Convene the multi-disciplinary team to identify client barriers</a:t>
            </a:r>
          </a:p>
          <a:p>
            <a:pPr marL="0" indent="0">
              <a:spcBef>
                <a:spcPts val="1200"/>
              </a:spcBef>
              <a:buNone/>
            </a:pPr>
            <a:r>
              <a:rPr lang="en-US" dirty="0"/>
              <a:t>Discuss potential barriers and document the discussion and findings using a standardized tool</a:t>
            </a:r>
          </a:p>
        </p:txBody>
      </p:sp>
      <p:sp>
        <p:nvSpPr>
          <p:cNvPr id="4" name="Slide Number Placeholder 3"/>
          <p:cNvSpPr>
            <a:spLocks noGrp="1"/>
          </p:cNvSpPr>
          <p:nvPr>
            <p:ph type="sldNum" sz="quarter" idx="12"/>
          </p:nvPr>
        </p:nvSpPr>
        <p:spPr>
          <a:xfrm>
            <a:off x="10653822" y="6356350"/>
            <a:ext cx="69997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Nova"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B1E97-E80B-4E38-974D-B2E1BACDBD63}" type="slidenum">
              <a:rPr lang="en-US" smtClean="0"/>
              <a:pPr/>
              <a:t>15</a:t>
            </a:fld>
            <a:endParaRPr lang="en-US" dirty="0">
              <a:solidFill>
                <a:prstClr val="white"/>
              </a:solidFill>
            </a:endParaRPr>
          </a:p>
        </p:txBody>
      </p:sp>
      <p:pic>
        <p:nvPicPr>
          <p:cNvPr id="2050" name="Picture 2" descr="Team Dynamics">
            <a:extLst>
              <a:ext uri="{FF2B5EF4-FFF2-40B4-BE49-F238E27FC236}">
                <a16:creationId xmlns:a16="http://schemas.microsoft.com/office/drawing/2014/main" id="{4F462387-4BCF-10F2-F7AE-D07CF8DB0D77}"/>
              </a:ext>
            </a:extLst>
          </p:cNvPr>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6020991" y="1622823"/>
            <a:ext cx="3123009" cy="31825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FDB9996-9CFA-F3B5-4F63-85867AF70BA4}"/>
              </a:ext>
            </a:extLst>
          </p:cNvPr>
          <p:cNvSpPr txBox="1"/>
          <p:nvPr/>
        </p:nvSpPr>
        <p:spPr>
          <a:xfrm>
            <a:off x="1482292" y="4800990"/>
            <a:ext cx="6949439" cy="246221"/>
          </a:xfrm>
          <a:prstGeom prst="rect">
            <a:avLst/>
          </a:prstGeom>
          <a:noFill/>
        </p:spPr>
        <p:txBody>
          <a:bodyPr wrap="square" rtlCol="0">
            <a:spAutoFit/>
          </a:bodyPr>
          <a:lstStyle/>
          <a:p>
            <a:r>
              <a:rPr lang="en-US" sz="1000" dirty="0">
                <a:hlinkClick r:id="rId4"/>
              </a:rPr>
              <a:t>http://www.hivguidelines.org/wp-content/uploads/2015/04/drilling-down-data-to-understand-barriers-to-care-03-31-2015</a:t>
            </a:r>
            <a:r>
              <a:rPr lang="en-US" sz="1000" dirty="0">
                <a:solidFill>
                  <a:schemeClr val="bg1"/>
                </a:solidFill>
              </a:rPr>
              <a:t> </a:t>
            </a:r>
          </a:p>
        </p:txBody>
      </p:sp>
    </p:spTree>
    <p:extLst>
      <p:ext uri="{BB962C8B-B14F-4D97-AF65-F5344CB8AC3E}">
        <p14:creationId xmlns:p14="http://schemas.microsoft.com/office/powerpoint/2010/main" val="1146035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Drill Down Sessions</a:t>
            </a:r>
          </a:p>
        </p:txBody>
      </p:sp>
      <p:sp>
        <p:nvSpPr>
          <p:cNvPr id="5" name="Text Placeholder 4">
            <a:extLst>
              <a:ext uri="{FF2B5EF4-FFF2-40B4-BE49-F238E27FC236}">
                <a16:creationId xmlns:a16="http://schemas.microsoft.com/office/drawing/2014/main" id="{89F2A7AA-0C91-FC8E-C2C2-439B260C5FE5}"/>
              </a:ext>
            </a:extLst>
          </p:cNvPr>
          <p:cNvSpPr>
            <a:spLocks noGrp="1"/>
          </p:cNvSpPr>
          <p:nvPr>
            <p:ph type="body" idx="1"/>
          </p:nvPr>
        </p:nvSpPr>
        <p:spPr/>
        <p:txBody>
          <a:bodyPr/>
          <a:lstStyle/>
          <a:p>
            <a:r>
              <a:rPr lang="en-US" b="1" u="sng" dirty="0"/>
              <a:t>Preparations</a:t>
            </a:r>
          </a:p>
        </p:txBody>
      </p:sp>
      <p:sp>
        <p:nvSpPr>
          <p:cNvPr id="6" name="Content Placeholder 5">
            <a:extLst>
              <a:ext uri="{FF2B5EF4-FFF2-40B4-BE49-F238E27FC236}">
                <a16:creationId xmlns:a16="http://schemas.microsoft.com/office/drawing/2014/main" id="{FC44F99A-ECAC-CEAD-670F-52CD78C10B9A}"/>
              </a:ext>
            </a:extLst>
          </p:cNvPr>
          <p:cNvSpPr>
            <a:spLocks noGrp="1"/>
          </p:cNvSpPr>
          <p:nvPr>
            <p:ph sz="half" idx="2"/>
          </p:nvPr>
        </p:nvSpPr>
        <p:spPr>
          <a:xfrm>
            <a:off x="373191" y="1806543"/>
            <a:ext cx="4266186" cy="2967588"/>
          </a:xfrm>
        </p:spPr>
        <p:txBody>
          <a:bodyPr>
            <a:normAutofit fontScale="85000" lnSpcReduction="10000"/>
          </a:bodyPr>
          <a:lstStyle/>
          <a:p>
            <a:r>
              <a:rPr lang="en-US" dirty="0"/>
              <a:t>Staff prepared a case review tool which included a mix of client data (demographic, clinical, service utilization, psychosocial) </a:t>
            </a:r>
          </a:p>
          <a:p>
            <a:r>
              <a:rPr lang="en-US" dirty="0"/>
              <a:t>Staff were assigned to present the client to the team</a:t>
            </a:r>
          </a:p>
          <a:p>
            <a:r>
              <a:rPr lang="en-US" dirty="0"/>
              <a:t>The team asked questions and documented identified barriers and potential strategies</a:t>
            </a:r>
          </a:p>
        </p:txBody>
      </p:sp>
      <p:sp>
        <p:nvSpPr>
          <p:cNvPr id="7" name="Text Placeholder 6">
            <a:extLst>
              <a:ext uri="{FF2B5EF4-FFF2-40B4-BE49-F238E27FC236}">
                <a16:creationId xmlns:a16="http://schemas.microsoft.com/office/drawing/2014/main" id="{A5BB0762-8ADA-FE5E-02B1-75A78B7C7B82}"/>
              </a:ext>
            </a:extLst>
          </p:cNvPr>
          <p:cNvSpPr>
            <a:spLocks noGrp="1"/>
          </p:cNvSpPr>
          <p:nvPr>
            <p:ph type="body" sz="quarter" idx="3"/>
          </p:nvPr>
        </p:nvSpPr>
        <p:spPr/>
        <p:txBody>
          <a:bodyPr/>
          <a:lstStyle/>
          <a:p>
            <a:r>
              <a:rPr lang="en-US" b="1" u="sng" dirty="0"/>
              <a:t>Multidisciplinary Team</a:t>
            </a:r>
          </a:p>
        </p:txBody>
      </p:sp>
      <p:sp>
        <p:nvSpPr>
          <p:cNvPr id="3" name="Content Placeholder 2">
            <a:extLst>
              <a:ext uri="{FF2B5EF4-FFF2-40B4-BE49-F238E27FC236}">
                <a16:creationId xmlns:a16="http://schemas.microsoft.com/office/drawing/2014/main" id="{3C70DF0F-8E4F-1FD7-CB22-66A737A586A3}"/>
              </a:ext>
            </a:extLst>
          </p:cNvPr>
          <p:cNvSpPr>
            <a:spLocks noGrp="1"/>
          </p:cNvSpPr>
          <p:nvPr>
            <p:ph sz="quarter" idx="4"/>
          </p:nvPr>
        </p:nvSpPr>
        <p:spPr/>
        <p:txBody>
          <a:bodyPr>
            <a:normAutofit/>
          </a:bodyPr>
          <a:lstStyle/>
          <a:p>
            <a:r>
              <a:rPr lang="en-US" dirty="0"/>
              <a:t>Physician</a:t>
            </a:r>
          </a:p>
          <a:p>
            <a:r>
              <a:rPr lang="en-US" dirty="0"/>
              <a:t>Nurse Care Manager</a:t>
            </a:r>
          </a:p>
          <a:p>
            <a:r>
              <a:rPr lang="en-US" dirty="0"/>
              <a:t>Medical Case Manager</a:t>
            </a:r>
          </a:p>
          <a:p>
            <a:r>
              <a:rPr lang="en-US" dirty="0"/>
              <a:t>Patient Navigator</a:t>
            </a:r>
          </a:p>
          <a:p>
            <a:r>
              <a:rPr lang="en-US" dirty="0"/>
              <a:t>Linkage Specialist </a:t>
            </a:r>
          </a:p>
          <a:p>
            <a:r>
              <a:rPr lang="en-US" dirty="0"/>
              <a:t>Client (Person with HIV)</a:t>
            </a:r>
          </a:p>
          <a:p>
            <a:endParaRPr lang="en-US" dirty="0"/>
          </a:p>
        </p:txBody>
      </p:sp>
      <p:sp>
        <p:nvSpPr>
          <p:cNvPr id="4" name="Slide Number Placeholder 3"/>
          <p:cNvSpPr>
            <a:spLocks noGrp="1"/>
          </p:cNvSpPr>
          <p:nvPr>
            <p:ph type="sldNum" sz="quarter" idx="12"/>
          </p:nvPr>
        </p:nvSpPr>
        <p:spPr>
          <a:xfrm>
            <a:off x="10653822" y="6356350"/>
            <a:ext cx="69997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Nova"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B1E97-E80B-4E38-974D-B2E1BACDBD63}" type="slidenum">
              <a:rPr lang="en-US" smtClean="0"/>
              <a:pPr/>
              <a:t>16</a:t>
            </a:fld>
            <a:endParaRPr lang="en-US" dirty="0">
              <a:solidFill>
                <a:prstClr val="white"/>
              </a:solidFill>
            </a:endParaRPr>
          </a:p>
        </p:txBody>
      </p:sp>
    </p:spTree>
    <p:extLst>
      <p:ext uri="{BB962C8B-B14F-4D97-AF65-F5344CB8AC3E}">
        <p14:creationId xmlns:p14="http://schemas.microsoft.com/office/powerpoint/2010/main" val="265178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13" y="205979"/>
            <a:ext cx="5029187" cy="857250"/>
          </a:xfrm>
        </p:spPr>
        <p:txBody>
          <a:bodyPr/>
          <a:lstStyle/>
          <a:p>
            <a:r>
              <a:rPr lang="en-US" dirty="0"/>
              <a:t>Case Review Tool</a:t>
            </a:r>
          </a:p>
        </p:txBody>
      </p:sp>
      <p:sp>
        <p:nvSpPr>
          <p:cNvPr id="10" name="Content Placeholder 9"/>
          <p:cNvSpPr>
            <a:spLocks noGrp="1"/>
          </p:cNvSpPr>
          <p:nvPr>
            <p:ph idx="1"/>
          </p:nvPr>
        </p:nvSpPr>
        <p:spPr/>
        <p:txBody>
          <a:bodyPr>
            <a:normAutofit/>
          </a:bodyPr>
          <a:lstStyle/>
          <a:p>
            <a:pPr marL="0" indent="0">
              <a:buNone/>
            </a:pPr>
            <a:r>
              <a:rPr lang="en-US" sz="3000" b="1" dirty="0"/>
              <a:t>Document Important Data</a:t>
            </a:r>
          </a:p>
          <a:p>
            <a:pPr marL="342900" lvl="1" indent="0">
              <a:buNone/>
            </a:pPr>
            <a:r>
              <a:rPr lang="en-US" sz="2400" dirty="0"/>
              <a:t>Next Medical Visit</a:t>
            </a:r>
          </a:p>
          <a:p>
            <a:pPr marL="342900" lvl="1" indent="0">
              <a:buNone/>
            </a:pPr>
            <a:r>
              <a:rPr lang="en-US" sz="2400" dirty="0"/>
              <a:t>Most Recent Viral Load</a:t>
            </a:r>
          </a:p>
          <a:p>
            <a:pPr marL="0" indent="0">
              <a:buNone/>
            </a:pPr>
            <a:r>
              <a:rPr lang="en-US" sz="3000" b="1" dirty="0"/>
              <a:t>Track Identified Barriers</a:t>
            </a:r>
          </a:p>
          <a:p>
            <a:pPr marL="0" indent="0">
              <a:buNone/>
            </a:pPr>
            <a:r>
              <a:rPr lang="en-US" dirty="0"/>
              <a:t>Document discussions for follow-up</a:t>
            </a:r>
          </a:p>
        </p:txBody>
      </p:sp>
      <p:sp>
        <p:nvSpPr>
          <p:cNvPr id="4" name="Slide Number Placeholder 3"/>
          <p:cNvSpPr>
            <a:spLocks noGrp="1"/>
          </p:cNvSpPr>
          <p:nvPr>
            <p:ph type="sldNum" sz="quarter" idx="12"/>
          </p:nvPr>
        </p:nvSpPr>
        <p:spPr>
          <a:xfrm>
            <a:off x="10653822" y="6356350"/>
            <a:ext cx="69997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Nova"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B1E97-E80B-4E38-974D-B2E1BACDBD63}" type="slidenum">
              <a:rPr lang="en-US" smtClean="0"/>
              <a:pPr/>
              <a:t>17</a:t>
            </a:fld>
            <a:endParaRPr lang="en-US" dirty="0"/>
          </a:p>
        </p:txBody>
      </p:sp>
      <p:pic>
        <p:nvPicPr>
          <p:cNvPr id="3074" name="Picture 2"/>
          <p:cNvPicPr>
            <a:picLocks noGrp="1" noChangeAspect="1" noChangeArrowheads="1"/>
          </p:cNvPicPr>
          <p:nvPr>
            <p:ph sz="half" idx="4294967295"/>
          </p:nvPr>
        </p:nvPicPr>
        <p:blipFill rotWithShape="1">
          <a:blip r:embed="rId2">
            <a:extLst>
              <a:ext uri="{28A0092B-C50C-407E-A947-70E740481C1C}">
                <a14:useLocalDpi xmlns:a14="http://schemas.microsoft.com/office/drawing/2010/main" val="0"/>
              </a:ext>
            </a:extLst>
          </a:blip>
          <a:srcRect l="8093" t="1010" r="7890" b="6702"/>
          <a:stretch/>
        </p:blipFill>
        <p:spPr>
          <a:xfrm>
            <a:off x="5486400" y="16140"/>
            <a:ext cx="3286383" cy="46359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5759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0D63-B249-A649-52E5-3CD2149D3B9F}"/>
              </a:ext>
            </a:extLst>
          </p:cNvPr>
          <p:cNvSpPr>
            <a:spLocks noGrp="1"/>
          </p:cNvSpPr>
          <p:nvPr>
            <p:ph type="title"/>
          </p:nvPr>
        </p:nvSpPr>
        <p:spPr/>
        <p:txBody>
          <a:bodyPr/>
          <a:lstStyle/>
          <a:p>
            <a:r>
              <a:rPr lang="en-US" dirty="0"/>
              <a:t>Standardize the Collection of Barriers</a:t>
            </a:r>
          </a:p>
        </p:txBody>
      </p:sp>
      <p:sp>
        <p:nvSpPr>
          <p:cNvPr id="29" name="Content Placeholder 28">
            <a:extLst>
              <a:ext uri="{FF2B5EF4-FFF2-40B4-BE49-F238E27FC236}">
                <a16:creationId xmlns:a16="http://schemas.microsoft.com/office/drawing/2014/main" id="{35F4A6A6-DE8D-6CBE-85BF-DBD9A61A4400}"/>
              </a:ext>
            </a:extLst>
          </p:cNvPr>
          <p:cNvSpPr>
            <a:spLocks noGrp="1"/>
          </p:cNvSpPr>
          <p:nvPr>
            <p:ph idx="1"/>
          </p:nvPr>
        </p:nvSpPr>
        <p:spPr>
          <a:xfrm>
            <a:off x="628651" y="1072759"/>
            <a:ext cx="3346040" cy="3263504"/>
          </a:xfrm>
        </p:spPr>
        <p:txBody>
          <a:bodyPr>
            <a:normAutofit fontScale="92500" lnSpcReduction="20000"/>
          </a:bodyPr>
          <a:lstStyle/>
          <a:p>
            <a:pPr marL="0" indent="0">
              <a:buNone/>
            </a:pPr>
            <a:r>
              <a:rPr lang="en-US" dirty="0"/>
              <a:t>Using a prepared template with common barriers can increase Drill Down Session efficiency and save time aggregating the data. </a:t>
            </a:r>
          </a:p>
          <a:p>
            <a:pPr marL="0" indent="0">
              <a:buNone/>
            </a:pPr>
            <a:endParaRPr lang="en-US" dirty="0"/>
          </a:p>
          <a:p>
            <a:pPr marL="0" indent="0">
              <a:buNone/>
            </a:pPr>
            <a:r>
              <a:rPr lang="en-US" dirty="0"/>
              <a:t>As teams discover new barriers, revise the template to include the new categories.</a:t>
            </a:r>
          </a:p>
        </p:txBody>
      </p:sp>
      <p:sp>
        <p:nvSpPr>
          <p:cNvPr id="10" name="Rectangle 9">
            <a:extLst>
              <a:ext uri="{FF2B5EF4-FFF2-40B4-BE49-F238E27FC236}">
                <a16:creationId xmlns:a16="http://schemas.microsoft.com/office/drawing/2014/main" id="{B54FB4FB-734E-E722-0D6C-C075023585EE}"/>
              </a:ext>
            </a:extLst>
          </p:cNvPr>
          <p:cNvSpPr/>
          <p:nvPr/>
        </p:nvSpPr>
        <p:spPr>
          <a:xfrm>
            <a:off x="4680461" y="992011"/>
            <a:ext cx="356621" cy="34528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25F5329D-73A1-25D2-AE65-B50794770629}"/>
              </a:ext>
            </a:extLst>
          </p:cNvPr>
          <p:cNvSpPr/>
          <p:nvPr/>
        </p:nvSpPr>
        <p:spPr>
          <a:xfrm>
            <a:off x="4680461" y="1447751"/>
            <a:ext cx="356621" cy="34528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42BBF44B-AD74-2959-7E80-3E53A6AADCA5}"/>
              </a:ext>
            </a:extLst>
          </p:cNvPr>
          <p:cNvSpPr/>
          <p:nvPr/>
        </p:nvSpPr>
        <p:spPr>
          <a:xfrm>
            <a:off x="4680460" y="1903491"/>
            <a:ext cx="356621" cy="34528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54FD1A3E-FD5B-9443-0CE7-70E65441B0BA}"/>
              </a:ext>
            </a:extLst>
          </p:cNvPr>
          <p:cNvSpPr/>
          <p:nvPr/>
        </p:nvSpPr>
        <p:spPr>
          <a:xfrm>
            <a:off x="4680460" y="2359230"/>
            <a:ext cx="356621" cy="34528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2A4EC5EA-F897-8809-6CAA-E7E706914FFF}"/>
              </a:ext>
            </a:extLst>
          </p:cNvPr>
          <p:cNvSpPr/>
          <p:nvPr/>
        </p:nvSpPr>
        <p:spPr>
          <a:xfrm>
            <a:off x="4680460" y="2814970"/>
            <a:ext cx="356621" cy="34528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1EF028C7-648D-EF99-062E-F195E222CC48}"/>
              </a:ext>
            </a:extLst>
          </p:cNvPr>
          <p:cNvSpPr/>
          <p:nvPr/>
        </p:nvSpPr>
        <p:spPr>
          <a:xfrm>
            <a:off x="4680459" y="3270710"/>
            <a:ext cx="356621" cy="34528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381CB4B4-5371-E0AC-EBA3-A9A4804DE9D9}"/>
              </a:ext>
            </a:extLst>
          </p:cNvPr>
          <p:cNvSpPr/>
          <p:nvPr/>
        </p:nvSpPr>
        <p:spPr>
          <a:xfrm>
            <a:off x="4680459" y="3726450"/>
            <a:ext cx="356621" cy="34528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1B4E841A-F8F3-5364-AAFB-600271332240}"/>
              </a:ext>
            </a:extLst>
          </p:cNvPr>
          <p:cNvSpPr/>
          <p:nvPr/>
        </p:nvSpPr>
        <p:spPr>
          <a:xfrm>
            <a:off x="4680459" y="4182189"/>
            <a:ext cx="356621" cy="34528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extBox 17">
            <a:extLst>
              <a:ext uri="{FF2B5EF4-FFF2-40B4-BE49-F238E27FC236}">
                <a16:creationId xmlns:a16="http://schemas.microsoft.com/office/drawing/2014/main" id="{93CE8C80-C7DB-64BC-C3AF-0EF18C21078E}"/>
              </a:ext>
            </a:extLst>
          </p:cNvPr>
          <p:cNvSpPr txBox="1"/>
          <p:nvPr/>
        </p:nvSpPr>
        <p:spPr>
          <a:xfrm>
            <a:off x="5037080" y="1003068"/>
            <a:ext cx="3478269" cy="346249"/>
          </a:xfrm>
          <a:prstGeom prst="rect">
            <a:avLst/>
          </a:prstGeom>
          <a:noFill/>
        </p:spPr>
        <p:txBody>
          <a:bodyPr wrap="square" rtlCol="0">
            <a:spAutoFit/>
          </a:bodyPr>
          <a:lstStyle/>
          <a:p>
            <a:r>
              <a:rPr lang="en-US" sz="1650" dirty="0">
                <a:solidFill>
                  <a:schemeClr val="bg1"/>
                </a:solidFill>
                <a:latin typeface="Arial" panose="020B0604020202020204" pitchFamily="34" charset="0"/>
                <a:cs typeface="Arial" panose="020B0604020202020204" pitchFamily="34" charset="0"/>
              </a:rPr>
              <a:t>Untreated Mental Health Disorder</a:t>
            </a:r>
          </a:p>
        </p:txBody>
      </p:sp>
      <p:sp>
        <p:nvSpPr>
          <p:cNvPr id="19" name="TextBox 18">
            <a:extLst>
              <a:ext uri="{FF2B5EF4-FFF2-40B4-BE49-F238E27FC236}">
                <a16:creationId xmlns:a16="http://schemas.microsoft.com/office/drawing/2014/main" id="{1E381D7A-8ACF-19CE-3B07-2BC44D132652}"/>
              </a:ext>
            </a:extLst>
          </p:cNvPr>
          <p:cNvSpPr txBox="1"/>
          <p:nvPr/>
        </p:nvSpPr>
        <p:spPr>
          <a:xfrm>
            <a:off x="5037080" y="1458809"/>
            <a:ext cx="3478269" cy="346249"/>
          </a:xfrm>
          <a:prstGeom prst="rect">
            <a:avLst/>
          </a:prstGeom>
          <a:noFill/>
        </p:spPr>
        <p:txBody>
          <a:bodyPr wrap="square" rtlCol="0">
            <a:spAutoFit/>
          </a:bodyPr>
          <a:lstStyle/>
          <a:p>
            <a:r>
              <a:rPr lang="en-US" sz="1650" dirty="0">
                <a:solidFill>
                  <a:schemeClr val="bg1"/>
                </a:solidFill>
                <a:latin typeface="Arial" panose="020B0604020202020204" pitchFamily="34" charset="0"/>
                <a:cs typeface="Arial" panose="020B0604020202020204" pitchFamily="34" charset="0"/>
              </a:rPr>
              <a:t>Active Substance Use </a:t>
            </a:r>
          </a:p>
        </p:txBody>
      </p:sp>
      <p:sp>
        <p:nvSpPr>
          <p:cNvPr id="20" name="TextBox 19">
            <a:extLst>
              <a:ext uri="{FF2B5EF4-FFF2-40B4-BE49-F238E27FC236}">
                <a16:creationId xmlns:a16="http://schemas.microsoft.com/office/drawing/2014/main" id="{5ABE52B5-32B1-613D-D008-B7BD414C0D15}"/>
              </a:ext>
            </a:extLst>
          </p:cNvPr>
          <p:cNvSpPr txBox="1"/>
          <p:nvPr/>
        </p:nvSpPr>
        <p:spPr>
          <a:xfrm>
            <a:off x="5037080" y="1914548"/>
            <a:ext cx="3478269" cy="346249"/>
          </a:xfrm>
          <a:prstGeom prst="rect">
            <a:avLst/>
          </a:prstGeom>
          <a:noFill/>
        </p:spPr>
        <p:txBody>
          <a:bodyPr wrap="square" rtlCol="0">
            <a:spAutoFit/>
          </a:bodyPr>
          <a:lstStyle/>
          <a:p>
            <a:r>
              <a:rPr lang="en-US" sz="1650" dirty="0">
                <a:solidFill>
                  <a:schemeClr val="bg1"/>
                </a:solidFill>
                <a:latin typeface="Arial" panose="020B0604020202020204" pitchFamily="34" charset="0"/>
                <a:cs typeface="Arial" panose="020B0604020202020204" pitchFamily="34" charset="0"/>
              </a:rPr>
              <a:t>Unstably Housed</a:t>
            </a:r>
          </a:p>
        </p:txBody>
      </p:sp>
      <p:sp>
        <p:nvSpPr>
          <p:cNvPr id="21" name="TextBox 20">
            <a:extLst>
              <a:ext uri="{FF2B5EF4-FFF2-40B4-BE49-F238E27FC236}">
                <a16:creationId xmlns:a16="http://schemas.microsoft.com/office/drawing/2014/main" id="{2048F0F2-6722-5A05-3084-75CA86A0EFFA}"/>
              </a:ext>
            </a:extLst>
          </p:cNvPr>
          <p:cNvSpPr txBox="1"/>
          <p:nvPr/>
        </p:nvSpPr>
        <p:spPr>
          <a:xfrm>
            <a:off x="5037080" y="2370288"/>
            <a:ext cx="3478269" cy="346249"/>
          </a:xfrm>
          <a:prstGeom prst="rect">
            <a:avLst/>
          </a:prstGeom>
          <a:noFill/>
        </p:spPr>
        <p:txBody>
          <a:bodyPr wrap="square" rtlCol="0">
            <a:spAutoFit/>
          </a:bodyPr>
          <a:lstStyle/>
          <a:p>
            <a:r>
              <a:rPr lang="en-US" sz="1650" dirty="0">
                <a:solidFill>
                  <a:schemeClr val="bg1"/>
                </a:solidFill>
                <a:latin typeface="Arial" panose="020B0604020202020204" pitchFamily="34" charset="0"/>
                <a:cs typeface="Arial" panose="020B0604020202020204" pitchFamily="34" charset="0"/>
              </a:rPr>
              <a:t>Un-/Underinsured</a:t>
            </a:r>
          </a:p>
        </p:txBody>
      </p:sp>
      <p:sp>
        <p:nvSpPr>
          <p:cNvPr id="22" name="TextBox 21">
            <a:extLst>
              <a:ext uri="{FF2B5EF4-FFF2-40B4-BE49-F238E27FC236}">
                <a16:creationId xmlns:a16="http://schemas.microsoft.com/office/drawing/2014/main" id="{192B7F1A-3152-0F2B-08CB-42555F58AA35}"/>
              </a:ext>
            </a:extLst>
          </p:cNvPr>
          <p:cNvSpPr txBox="1"/>
          <p:nvPr/>
        </p:nvSpPr>
        <p:spPr>
          <a:xfrm>
            <a:off x="5037080" y="2814970"/>
            <a:ext cx="3478269" cy="346249"/>
          </a:xfrm>
          <a:prstGeom prst="rect">
            <a:avLst/>
          </a:prstGeom>
          <a:noFill/>
        </p:spPr>
        <p:txBody>
          <a:bodyPr wrap="square" rtlCol="0">
            <a:spAutoFit/>
          </a:bodyPr>
          <a:lstStyle/>
          <a:p>
            <a:r>
              <a:rPr lang="en-US" sz="1650" dirty="0">
                <a:solidFill>
                  <a:schemeClr val="bg1"/>
                </a:solidFill>
                <a:latin typeface="Arial" panose="020B0604020202020204" pitchFamily="34" charset="0"/>
                <a:cs typeface="Arial" panose="020B0604020202020204" pitchFamily="34" charset="0"/>
              </a:rPr>
              <a:t>Transportation</a:t>
            </a:r>
          </a:p>
        </p:txBody>
      </p:sp>
      <p:sp>
        <p:nvSpPr>
          <p:cNvPr id="23" name="TextBox 22">
            <a:extLst>
              <a:ext uri="{FF2B5EF4-FFF2-40B4-BE49-F238E27FC236}">
                <a16:creationId xmlns:a16="http://schemas.microsoft.com/office/drawing/2014/main" id="{ABE68E3B-813E-B2CD-D6C4-4353EC07CF45}"/>
              </a:ext>
            </a:extLst>
          </p:cNvPr>
          <p:cNvSpPr txBox="1"/>
          <p:nvPr/>
        </p:nvSpPr>
        <p:spPr>
          <a:xfrm>
            <a:off x="5037080" y="3288661"/>
            <a:ext cx="3478269" cy="346249"/>
          </a:xfrm>
          <a:prstGeom prst="rect">
            <a:avLst/>
          </a:prstGeom>
          <a:noFill/>
        </p:spPr>
        <p:txBody>
          <a:bodyPr wrap="square" rtlCol="0">
            <a:spAutoFit/>
          </a:bodyPr>
          <a:lstStyle/>
          <a:p>
            <a:r>
              <a:rPr lang="en-US" sz="1650" dirty="0">
                <a:solidFill>
                  <a:schemeClr val="bg1"/>
                </a:solidFill>
                <a:latin typeface="Arial" panose="020B0604020202020204" pitchFamily="34" charset="0"/>
                <a:cs typeface="Arial" panose="020B0604020202020204" pitchFamily="34" charset="0"/>
              </a:rPr>
              <a:t>No Next Medical Visit Scheduled</a:t>
            </a:r>
          </a:p>
        </p:txBody>
      </p:sp>
      <p:sp>
        <p:nvSpPr>
          <p:cNvPr id="24" name="TextBox 23">
            <a:extLst>
              <a:ext uri="{FF2B5EF4-FFF2-40B4-BE49-F238E27FC236}">
                <a16:creationId xmlns:a16="http://schemas.microsoft.com/office/drawing/2014/main" id="{D86082F8-D35C-28BF-66B2-5C23C2386FD4}"/>
              </a:ext>
            </a:extLst>
          </p:cNvPr>
          <p:cNvSpPr txBox="1"/>
          <p:nvPr/>
        </p:nvSpPr>
        <p:spPr>
          <a:xfrm>
            <a:off x="5037080" y="3737507"/>
            <a:ext cx="3478269" cy="346249"/>
          </a:xfrm>
          <a:prstGeom prst="rect">
            <a:avLst/>
          </a:prstGeom>
          <a:noFill/>
        </p:spPr>
        <p:txBody>
          <a:bodyPr wrap="square" rtlCol="0">
            <a:spAutoFit/>
          </a:bodyPr>
          <a:lstStyle/>
          <a:p>
            <a:r>
              <a:rPr lang="en-US" sz="1650" dirty="0">
                <a:solidFill>
                  <a:schemeClr val="bg1"/>
                </a:solidFill>
                <a:latin typeface="Arial" panose="020B0604020202020204" pitchFamily="34" charset="0"/>
                <a:cs typeface="Arial" panose="020B0604020202020204" pitchFamily="34" charset="0"/>
              </a:rPr>
              <a:t>No Laboratory Test Ordered</a:t>
            </a:r>
          </a:p>
        </p:txBody>
      </p:sp>
      <p:sp>
        <p:nvSpPr>
          <p:cNvPr id="25" name="TextBox 24">
            <a:extLst>
              <a:ext uri="{FF2B5EF4-FFF2-40B4-BE49-F238E27FC236}">
                <a16:creationId xmlns:a16="http://schemas.microsoft.com/office/drawing/2014/main" id="{F3ABCA61-566C-C7A5-EA33-84D7BCC86590}"/>
              </a:ext>
            </a:extLst>
          </p:cNvPr>
          <p:cNvSpPr txBox="1"/>
          <p:nvPr/>
        </p:nvSpPr>
        <p:spPr>
          <a:xfrm>
            <a:off x="5037080" y="4193246"/>
            <a:ext cx="3478269" cy="346249"/>
          </a:xfrm>
          <a:prstGeom prst="rect">
            <a:avLst/>
          </a:prstGeom>
          <a:noFill/>
        </p:spPr>
        <p:txBody>
          <a:bodyPr wrap="square" rtlCol="0">
            <a:spAutoFit/>
          </a:bodyPr>
          <a:lstStyle/>
          <a:p>
            <a:r>
              <a:rPr lang="en-US" sz="1650" dirty="0">
                <a:solidFill>
                  <a:schemeClr val="bg1"/>
                </a:solidFill>
                <a:latin typeface="Arial" panose="020B0604020202020204" pitchFamily="34" charset="0"/>
                <a:cs typeface="Arial" panose="020B0604020202020204" pitchFamily="34" charset="0"/>
              </a:rPr>
              <a:t>Multi-Drug Resistant Virus</a:t>
            </a:r>
          </a:p>
        </p:txBody>
      </p:sp>
      <p:pic>
        <p:nvPicPr>
          <p:cNvPr id="30" name="Content Placeholder 26" descr="Checkmark with solid fill">
            <a:extLst>
              <a:ext uri="{FF2B5EF4-FFF2-40B4-BE49-F238E27FC236}">
                <a16:creationId xmlns:a16="http://schemas.microsoft.com/office/drawing/2014/main" id="{55498D6C-FB61-0E4E-8C77-F1FCAD97564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27523" y="1052683"/>
            <a:ext cx="262493" cy="262493"/>
          </a:xfrm>
          <a:prstGeom prst="rect">
            <a:avLst/>
          </a:prstGeom>
        </p:spPr>
      </p:pic>
      <p:pic>
        <p:nvPicPr>
          <p:cNvPr id="31" name="Content Placeholder 26" descr="Checkmark with solid fill">
            <a:extLst>
              <a:ext uri="{FF2B5EF4-FFF2-40B4-BE49-F238E27FC236}">
                <a16:creationId xmlns:a16="http://schemas.microsoft.com/office/drawing/2014/main" id="{C860F90B-415F-F095-E898-471A876505E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3664" y="2856364"/>
            <a:ext cx="262493" cy="262493"/>
          </a:xfrm>
          <a:prstGeom prst="rect">
            <a:avLst/>
          </a:prstGeom>
        </p:spPr>
      </p:pic>
      <p:pic>
        <p:nvPicPr>
          <p:cNvPr id="32" name="Content Placeholder 26" descr="Checkmark with solid fill">
            <a:extLst>
              <a:ext uri="{FF2B5EF4-FFF2-40B4-BE49-F238E27FC236}">
                <a16:creationId xmlns:a16="http://schemas.microsoft.com/office/drawing/2014/main" id="{0379B6F2-9B08-A6A5-D32A-158307F66C2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27982" y="1949106"/>
            <a:ext cx="262493" cy="262493"/>
          </a:xfrm>
          <a:prstGeom prst="rect">
            <a:avLst/>
          </a:prstGeom>
        </p:spPr>
      </p:pic>
    </p:spTree>
    <p:extLst>
      <p:ext uri="{BB962C8B-B14F-4D97-AF65-F5344CB8AC3E}">
        <p14:creationId xmlns:p14="http://schemas.microsoft.com/office/powerpoint/2010/main" val="212002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Step 3:</a:t>
            </a:r>
            <a:r>
              <a:rPr lang="en-US" dirty="0"/>
              <a:t> </a:t>
            </a:r>
            <a:r>
              <a:rPr lang="en-US" b="1" dirty="0"/>
              <a:t>Create a Table</a:t>
            </a:r>
          </a:p>
        </p:txBody>
      </p:sp>
      <p:sp>
        <p:nvSpPr>
          <p:cNvPr id="2" name="Content Placeholder 1">
            <a:extLst>
              <a:ext uri="{FF2B5EF4-FFF2-40B4-BE49-F238E27FC236}">
                <a16:creationId xmlns:a16="http://schemas.microsoft.com/office/drawing/2014/main" id="{7E867E6A-E16D-A4EB-41A7-94FC00EA359C}"/>
              </a:ext>
            </a:extLst>
          </p:cNvPr>
          <p:cNvSpPr>
            <a:spLocks noGrp="1"/>
          </p:cNvSpPr>
          <p:nvPr>
            <p:ph idx="1"/>
          </p:nvPr>
        </p:nvSpPr>
        <p:spPr>
          <a:xfrm>
            <a:off x="628650" y="1205932"/>
            <a:ext cx="3808596" cy="3431381"/>
          </a:xfrm>
        </p:spPr>
        <p:txBody>
          <a:bodyPr>
            <a:normAutofit fontScale="92500" lnSpcReduction="20000"/>
          </a:bodyPr>
          <a:lstStyle/>
          <a:p>
            <a:pPr marL="0" indent="0">
              <a:buNone/>
            </a:pPr>
            <a:r>
              <a:rPr lang="en-US" dirty="0"/>
              <a:t>Using data collected during the sessions, the team creates a table which lists the barriers, the number of times it was present, and what percentage of all barriers it represents.</a:t>
            </a:r>
          </a:p>
          <a:p>
            <a:pPr marL="0" indent="0">
              <a:spcBef>
                <a:spcPts val="1200"/>
              </a:spcBef>
              <a:buNone/>
            </a:pPr>
            <a:r>
              <a:rPr lang="en-US" dirty="0"/>
              <a:t>This helps the team better identify those barriers which are causing most of the problems. </a:t>
            </a:r>
          </a:p>
        </p:txBody>
      </p:sp>
      <p:sp>
        <p:nvSpPr>
          <p:cNvPr id="5" name="Slide Number Placeholder 4"/>
          <p:cNvSpPr>
            <a:spLocks noGrp="1"/>
          </p:cNvSpPr>
          <p:nvPr>
            <p:ph type="sldNum" sz="quarter" idx="12"/>
          </p:nvPr>
        </p:nvSpPr>
        <p:spPr>
          <a:xfrm>
            <a:off x="10653822" y="6356350"/>
            <a:ext cx="69997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Nova"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B1E97-E80B-4E38-974D-B2E1BACDBD63}" type="slidenum">
              <a:rPr lang="en-US" smtClean="0"/>
              <a:pPr/>
              <a:t>19</a:t>
            </a:fld>
            <a:endParaRPr lang="en-US" dirty="0">
              <a:solidFill>
                <a:srgbClr val="1F497D"/>
              </a:solidFill>
            </a:endParaRPr>
          </a:p>
        </p:txBody>
      </p:sp>
      <p:graphicFrame>
        <p:nvGraphicFramePr>
          <p:cNvPr id="8" name="Table 8">
            <a:extLst>
              <a:ext uri="{FF2B5EF4-FFF2-40B4-BE49-F238E27FC236}">
                <a16:creationId xmlns:a16="http://schemas.microsoft.com/office/drawing/2014/main" id="{E69B3DE8-495B-7AD5-77C7-05643D800C43}"/>
              </a:ext>
            </a:extLst>
          </p:cNvPr>
          <p:cNvGraphicFramePr>
            <a:graphicFrameLocks noGrp="1"/>
          </p:cNvGraphicFramePr>
          <p:nvPr>
            <p:ph sz="half" idx="4294967295"/>
            <p:extLst>
              <p:ext uri="{D42A27DB-BD31-4B8C-83A1-F6EECF244321}">
                <p14:modId xmlns:p14="http://schemas.microsoft.com/office/powerpoint/2010/main" val="2976581640"/>
              </p:ext>
            </p:extLst>
          </p:nvPr>
        </p:nvGraphicFramePr>
        <p:xfrm>
          <a:off x="4572000" y="1130072"/>
          <a:ext cx="3943350" cy="3263508"/>
        </p:xfrm>
        <a:graphic>
          <a:graphicData uri="http://schemas.openxmlformats.org/drawingml/2006/table">
            <a:tbl>
              <a:tblPr firstRow="1" bandRow="1">
                <a:tableStyleId>{073A0DAA-6AF3-43AB-8588-CEC1D06C72B9}</a:tableStyleId>
              </a:tblPr>
              <a:tblGrid>
                <a:gridCol w="2345614">
                  <a:extLst>
                    <a:ext uri="{9D8B030D-6E8A-4147-A177-3AD203B41FA5}">
                      <a16:colId xmlns:a16="http://schemas.microsoft.com/office/drawing/2014/main" val="3651065649"/>
                    </a:ext>
                  </a:extLst>
                </a:gridCol>
                <a:gridCol w="851859">
                  <a:extLst>
                    <a:ext uri="{9D8B030D-6E8A-4147-A177-3AD203B41FA5}">
                      <a16:colId xmlns:a16="http://schemas.microsoft.com/office/drawing/2014/main" val="938887213"/>
                    </a:ext>
                  </a:extLst>
                </a:gridCol>
                <a:gridCol w="745877">
                  <a:extLst>
                    <a:ext uri="{9D8B030D-6E8A-4147-A177-3AD203B41FA5}">
                      <a16:colId xmlns:a16="http://schemas.microsoft.com/office/drawing/2014/main" val="2773507839"/>
                    </a:ext>
                  </a:extLst>
                </a:gridCol>
              </a:tblGrid>
              <a:tr h="362612">
                <a:tc>
                  <a:txBody>
                    <a:bodyPr/>
                    <a:lstStyle/>
                    <a:p>
                      <a:pPr algn="ctr"/>
                      <a:r>
                        <a:rPr lang="en-US" sz="1400" dirty="0"/>
                        <a:t>Barrier</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400" dirty="0"/>
                        <a:t>Number</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400" dirty="0"/>
                        <a:t>%</a:t>
                      </a:r>
                      <a:endParaRPr lang="en-US" sz="14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682260926"/>
                  </a:ext>
                </a:extLst>
              </a:tr>
              <a:tr h="362612">
                <a:tc>
                  <a:txBody>
                    <a:bodyPr/>
                    <a:lstStyle/>
                    <a:p>
                      <a:r>
                        <a:rPr lang="en-US" sz="1400" b="1" dirty="0">
                          <a:solidFill>
                            <a:srgbClr val="FF0000"/>
                          </a:solidFill>
                          <a:highlight>
                            <a:srgbClr val="FFFF00"/>
                          </a:highlight>
                        </a:rPr>
                        <a:t>Barrier</a:t>
                      </a:r>
                      <a:endParaRPr lang="en-US" sz="1400" b="1" i="1"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400" dirty="0">
                          <a:solidFill>
                            <a:srgbClr val="FF0000"/>
                          </a:solidFill>
                          <a:highlight>
                            <a:srgbClr val="FFFF00"/>
                          </a:highlight>
                        </a:rPr>
                        <a:t>#</a:t>
                      </a:r>
                      <a:endParaRPr lang="en-US" sz="1400"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400" dirty="0">
                          <a:solidFill>
                            <a:srgbClr val="FF0000"/>
                          </a:solidFill>
                          <a:highlight>
                            <a:srgbClr val="FFFF00"/>
                          </a:highlight>
                        </a:rPr>
                        <a:t>X%</a:t>
                      </a:r>
                      <a:endParaRPr lang="en-US" sz="1400"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4057122451"/>
                  </a:ext>
                </a:extLst>
              </a:tr>
              <a:tr h="362612">
                <a:tc>
                  <a:txBody>
                    <a:bodyPr/>
                    <a:lstStyle/>
                    <a:p>
                      <a:r>
                        <a:rPr lang="en-US" sz="1400" b="1" dirty="0">
                          <a:solidFill>
                            <a:srgbClr val="FF0000"/>
                          </a:solidFill>
                          <a:highlight>
                            <a:srgbClr val="FFFF00"/>
                          </a:highlight>
                        </a:rPr>
                        <a:t>Barrier</a:t>
                      </a:r>
                      <a:endParaRPr lang="en-US" sz="1400" b="1" i="1"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400" dirty="0">
                          <a:solidFill>
                            <a:srgbClr val="FF0000"/>
                          </a:solidFill>
                          <a:highlight>
                            <a:srgbClr val="FFFF00"/>
                          </a:highlight>
                        </a:rPr>
                        <a:t>#</a:t>
                      </a:r>
                      <a:endParaRPr lang="en-US" sz="1400"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F0000"/>
                          </a:solidFill>
                          <a:effectLst/>
                          <a:highlight>
                            <a:srgbClr val="FFFF00"/>
                          </a:highlight>
                          <a:uLnTx/>
                          <a:uFillTx/>
                        </a:rPr>
                        <a:t>X%</a:t>
                      </a:r>
                      <a:endParaRPr kumimoji="0" lang="en-US" sz="1400" b="0"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val="3977524984"/>
                  </a:ext>
                </a:extLst>
              </a:tr>
              <a:tr h="362612">
                <a:tc>
                  <a:txBody>
                    <a:bodyPr/>
                    <a:lstStyle/>
                    <a:p>
                      <a:r>
                        <a:rPr lang="en-US" sz="1400" b="1" dirty="0">
                          <a:solidFill>
                            <a:srgbClr val="FF0000"/>
                          </a:solidFill>
                          <a:highlight>
                            <a:srgbClr val="FFFF00"/>
                          </a:highlight>
                        </a:rPr>
                        <a:t>Barrier</a:t>
                      </a:r>
                      <a:endParaRPr lang="en-US" sz="1400" b="1" i="1"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400" dirty="0">
                          <a:solidFill>
                            <a:srgbClr val="FF0000"/>
                          </a:solidFill>
                          <a:highlight>
                            <a:srgbClr val="FFFF00"/>
                          </a:highlight>
                        </a:rPr>
                        <a:t>#</a:t>
                      </a:r>
                      <a:endParaRPr lang="en-US" sz="1400"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F0000"/>
                          </a:solidFill>
                          <a:effectLst/>
                          <a:highlight>
                            <a:srgbClr val="FFFF00"/>
                          </a:highlight>
                          <a:uLnTx/>
                          <a:uFillTx/>
                        </a:rPr>
                        <a:t>X%</a:t>
                      </a:r>
                      <a:endParaRPr kumimoji="0" lang="en-US" sz="1400" b="0"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val="2870189587"/>
                  </a:ext>
                </a:extLst>
              </a:tr>
              <a:tr h="362612">
                <a:tc>
                  <a:txBody>
                    <a:bodyPr/>
                    <a:lstStyle/>
                    <a:p>
                      <a:r>
                        <a:rPr lang="en-US" sz="1400" b="1" dirty="0">
                          <a:solidFill>
                            <a:srgbClr val="FF0000"/>
                          </a:solidFill>
                          <a:highlight>
                            <a:srgbClr val="FFFF00"/>
                          </a:highlight>
                        </a:rPr>
                        <a:t>Barrier</a:t>
                      </a:r>
                      <a:endParaRPr lang="en-US" sz="1400" b="1" i="1"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400" dirty="0">
                          <a:solidFill>
                            <a:srgbClr val="FF0000"/>
                          </a:solidFill>
                          <a:highlight>
                            <a:srgbClr val="FFFF00"/>
                          </a:highlight>
                        </a:rPr>
                        <a:t>#</a:t>
                      </a:r>
                      <a:endParaRPr lang="en-US" sz="1400"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F0000"/>
                          </a:solidFill>
                          <a:effectLst/>
                          <a:highlight>
                            <a:srgbClr val="FFFF00"/>
                          </a:highlight>
                          <a:uLnTx/>
                          <a:uFillTx/>
                        </a:rPr>
                        <a:t>X%</a:t>
                      </a:r>
                      <a:endParaRPr kumimoji="0" lang="en-US" sz="1400" b="0"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val="2673503088"/>
                  </a:ext>
                </a:extLst>
              </a:tr>
              <a:tr h="362612">
                <a:tc>
                  <a:txBody>
                    <a:bodyPr/>
                    <a:lstStyle/>
                    <a:p>
                      <a:r>
                        <a:rPr lang="en-US" sz="1400" b="1" dirty="0">
                          <a:solidFill>
                            <a:srgbClr val="FF0000"/>
                          </a:solidFill>
                          <a:highlight>
                            <a:srgbClr val="FFFF00"/>
                          </a:highlight>
                        </a:rPr>
                        <a:t>Barrier</a:t>
                      </a:r>
                      <a:endParaRPr lang="en-US" sz="1400" b="1" i="1"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400" dirty="0">
                          <a:solidFill>
                            <a:srgbClr val="FF0000"/>
                          </a:solidFill>
                          <a:highlight>
                            <a:srgbClr val="FFFF00"/>
                          </a:highlight>
                        </a:rPr>
                        <a:t>#</a:t>
                      </a:r>
                      <a:endParaRPr lang="en-US" sz="1400"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F0000"/>
                          </a:solidFill>
                          <a:effectLst/>
                          <a:highlight>
                            <a:srgbClr val="FFFF00"/>
                          </a:highlight>
                          <a:uLnTx/>
                          <a:uFillTx/>
                        </a:rPr>
                        <a:t>X%</a:t>
                      </a:r>
                      <a:endParaRPr kumimoji="0" lang="en-US" sz="1400" b="0"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val="623889989"/>
                  </a:ext>
                </a:extLst>
              </a:tr>
              <a:tr h="362612">
                <a:tc>
                  <a:txBody>
                    <a:bodyPr/>
                    <a:lstStyle/>
                    <a:p>
                      <a:r>
                        <a:rPr lang="en-US" sz="1400" b="1" dirty="0">
                          <a:solidFill>
                            <a:srgbClr val="FF0000"/>
                          </a:solidFill>
                          <a:highlight>
                            <a:srgbClr val="FFFF00"/>
                          </a:highlight>
                        </a:rPr>
                        <a:t>Barrier</a:t>
                      </a:r>
                      <a:endParaRPr lang="en-US" sz="1400" b="1" i="1"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400" dirty="0">
                          <a:solidFill>
                            <a:srgbClr val="FF0000"/>
                          </a:solidFill>
                          <a:highlight>
                            <a:srgbClr val="FFFF00"/>
                          </a:highlight>
                        </a:rPr>
                        <a:t>#</a:t>
                      </a:r>
                      <a:endParaRPr lang="en-US" sz="1400"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F0000"/>
                          </a:solidFill>
                          <a:effectLst/>
                          <a:highlight>
                            <a:srgbClr val="FFFF00"/>
                          </a:highlight>
                          <a:uLnTx/>
                          <a:uFillTx/>
                        </a:rPr>
                        <a:t>X%</a:t>
                      </a:r>
                      <a:endParaRPr kumimoji="0" lang="en-US" sz="1400" b="0"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val="454514747"/>
                  </a:ext>
                </a:extLst>
              </a:tr>
              <a:tr h="362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highlight>
                            <a:srgbClr val="FFFF00"/>
                          </a:highlight>
                        </a:rPr>
                        <a:t>Barrier</a:t>
                      </a:r>
                      <a:endParaRPr lang="en-US" sz="1400" b="1" i="1"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400" dirty="0">
                          <a:solidFill>
                            <a:srgbClr val="FF0000"/>
                          </a:solidFill>
                          <a:highlight>
                            <a:srgbClr val="FFFF00"/>
                          </a:highlight>
                        </a:rPr>
                        <a:t>#</a:t>
                      </a:r>
                      <a:endParaRPr lang="en-US" sz="1400"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F0000"/>
                          </a:solidFill>
                          <a:effectLst/>
                          <a:highlight>
                            <a:srgbClr val="FFFF00"/>
                          </a:highlight>
                          <a:uLnTx/>
                          <a:uFillTx/>
                        </a:rPr>
                        <a:t>X%</a:t>
                      </a:r>
                      <a:endParaRPr kumimoji="0" lang="en-US" sz="1400" b="0"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val="3778255409"/>
                  </a:ext>
                </a:extLst>
              </a:tr>
              <a:tr h="362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Total</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highlight>
                            <a:srgbClr val="FFFF00"/>
                          </a:highlight>
                        </a:rPr>
                        <a:t>#</a:t>
                      </a:r>
                      <a:endParaRPr lang="en-US" sz="1400" dirty="0">
                        <a:solidFill>
                          <a:srgbClr val="FF0000"/>
                        </a:solidFill>
                        <a:highlight>
                          <a:srgbClr val="FFFF00"/>
                        </a:highlight>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400" dirty="0"/>
                        <a:t>100%</a:t>
                      </a:r>
                      <a:endParaRPr lang="en-US" sz="14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068745846"/>
                  </a:ext>
                </a:extLst>
              </a:tr>
            </a:tbl>
          </a:graphicData>
        </a:graphic>
      </p:graphicFrame>
      <p:sp>
        <p:nvSpPr>
          <p:cNvPr id="3" name="TextBox 2">
            <a:extLst>
              <a:ext uri="{FF2B5EF4-FFF2-40B4-BE49-F238E27FC236}">
                <a16:creationId xmlns:a16="http://schemas.microsoft.com/office/drawing/2014/main" id="{3B441F8B-7140-89C4-93CF-62719E16AB99}"/>
              </a:ext>
            </a:extLst>
          </p:cNvPr>
          <p:cNvSpPr txBox="1"/>
          <p:nvPr/>
        </p:nvSpPr>
        <p:spPr>
          <a:xfrm>
            <a:off x="1366787" y="4800990"/>
            <a:ext cx="7148563" cy="246221"/>
          </a:xfrm>
          <a:prstGeom prst="rect">
            <a:avLst/>
          </a:prstGeom>
          <a:noFill/>
        </p:spPr>
        <p:txBody>
          <a:bodyPr wrap="square" rtlCol="0">
            <a:spAutoFit/>
          </a:bodyPr>
          <a:lstStyle/>
          <a:p>
            <a:r>
              <a:rPr lang="en-US" sz="1000" dirty="0">
                <a:solidFill>
                  <a:schemeClr val="tx2">
                    <a:lumMod val="75000"/>
                  </a:schemeClr>
                </a:solidFill>
                <a:hlinkClick r:id="rId3">
                  <a:extLst>
                    <a:ext uri="{A12FA001-AC4F-418D-AE19-62706E023703}">
                      <ahyp:hlinkClr xmlns:ahyp="http://schemas.microsoft.com/office/drawing/2018/hyperlinkcolor" val="tx"/>
                    </a:ext>
                  </a:extLst>
                </a:hlinkClick>
              </a:rPr>
              <a:t>http://www.hivguidelines.org/wp-content/uploads/2015/04/drilling-down-data-to-understand-barriers-to-care-03-31-2015</a:t>
            </a:r>
            <a:r>
              <a:rPr lang="en-US" sz="1000" dirty="0">
                <a:solidFill>
                  <a:schemeClr val="tx2">
                    <a:lumMod val="75000"/>
                  </a:schemeClr>
                </a:solidFill>
              </a:rPr>
              <a:t> </a:t>
            </a:r>
          </a:p>
        </p:txBody>
      </p:sp>
    </p:spTree>
    <p:extLst>
      <p:ext uri="{BB962C8B-B14F-4D97-AF65-F5344CB8AC3E}">
        <p14:creationId xmlns:p14="http://schemas.microsoft.com/office/powerpoint/2010/main" val="55677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a:effectLst>
            <a:outerShdw blurRad="50800" dist="50800" dir="5400000" algn="ctr" rotWithShape="0">
              <a:schemeClr val="tx2"/>
            </a:outerShdw>
          </a:effectLst>
        </p:spPr>
        <p:txBody>
          <a:bodyPr/>
          <a:lstStyle/>
          <a:p>
            <a:pPr algn="ctr"/>
            <a:r>
              <a:rPr lang="en-US" sz="3600" dirty="0">
                <a:solidFill>
                  <a:schemeClr val="bg1"/>
                </a:solidFill>
                <a:effectLst>
                  <a:outerShdw blurRad="50800" dist="38100" dir="18900000" algn="bl" rotWithShape="0">
                    <a:schemeClr val="tx2">
                      <a:alpha val="40000"/>
                    </a:schemeClr>
                  </a:outerShdw>
                </a:effectLst>
              </a:rPr>
              <a:t>Conflict of Interest Disclosure Statement</a:t>
            </a:r>
          </a:p>
        </p:txBody>
      </p:sp>
      <p:sp>
        <p:nvSpPr>
          <p:cNvPr id="3" name="Content Placeholder 2"/>
          <p:cNvSpPr>
            <a:spLocks noGrp="1"/>
          </p:cNvSpPr>
          <p:nvPr>
            <p:ph idx="1"/>
          </p:nvPr>
        </p:nvSpPr>
        <p:spPr>
          <a:xfrm>
            <a:off x="414214" y="1162051"/>
            <a:ext cx="8315569" cy="495300"/>
          </a:xfrm>
        </p:spPr>
        <p:txBody>
          <a:bodyPr>
            <a:normAutofit/>
          </a:bodyPr>
          <a:lstStyle/>
          <a:p>
            <a:pPr indent="-342900">
              <a:buClr>
                <a:schemeClr val="bg1"/>
              </a:buClr>
            </a:pPr>
            <a:r>
              <a:rPr lang="en-US" dirty="0"/>
              <a:t>Speaker has nothing to disclose</a:t>
            </a:r>
          </a:p>
          <a:p>
            <a:pPr marL="114300" indent="0">
              <a:buNone/>
            </a:pPr>
            <a:endParaRPr lang="en-US" dirty="0"/>
          </a:p>
        </p:txBody>
      </p:sp>
      <p:sp>
        <p:nvSpPr>
          <p:cNvPr id="6" name="TextBox 5"/>
          <p:cNvSpPr txBox="1"/>
          <p:nvPr/>
        </p:nvSpPr>
        <p:spPr>
          <a:xfrm>
            <a:off x="414213" y="3574408"/>
            <a:ext cx="8315569" cy="938719"/>
          </a:xfrm>
          <a:prstGeom prst="rect">
            <a:avLst/>
          </a:prstGeom>
          <a:noFill/>
        </p:spPr>
        <p:txBody>
          <a:bodyPr wrap="square" lIns="91440" tIns="45720" rIns="91440" bIns="45720" rtlCol="0" anchor="t">
            <a:spAutoFit/>
          </a:bodyPr>
          <a:lstStyle/>
          <a:p>
            <a:pPr algn="just"/>
            <a:r>
              <a:rPr lang="en-US" sz="1100" dirty="0">
                <a:solidFill>
                  <a:schemeClr val="bg1"/>
                </a:solidFill>
                <a:effectLst>
                  <a:outerShdw blurRad="50800" dist="38100" dir="16200000" rotWithShape="0">
                    <a:prstClr val="black">
                      <a:alpha val="40000"/>
                    </a:prstClr>
                  </a:outerShdw>
                </a:effectLst>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HRSA.gov. </a:t>
            </a:r>
            <a:r>
              <a:rPr lang="en-US" sz="1100" i="1" dirty="0">
                <a:solidFill>
                  <a:schemeClr val="bg1"/>
                </a:solidFill>
                <a:effectLst>
                  <a:outerShdw blurRad="50800" dist="38100" dir="16200000" rotWithShape="0">
                    <a:prstClr val="black">
                      <a:alpha val="40000"/>
                    </a:prstClr>
                  </a:outerShdw>
                </a:effectLst>
                <a:ea typeface="Calibri" panose="020F0502020204030204" pitchFamily="34" charset="0"/>
                <a:cs typeface="Calibri"/>
              </a:rPr>
              <a:t>Any trade/brand names for products mentioned during this presentation are for training and identification purposes only.</a:t>
            </a:r>
            <a:endParaRPr lang="en-US" sz="1100" dirty="0">
              <a:solidFill>
                <a:schemeClr val="bg1"/>
              </a:solidFill>
              <a:effectLst>
                <a:outerShdw blurRad="50800" dist="38100" dir="16200000" rotWithShape="0">
                  <a:prstClr val="black">
                    <a:alpha val="40000"/>
                  </a:prstClr>
                </a:outerShdw>
              </a:effectLst>
              <a:ea typeface="Calibri" panose="020F0502020204030204" pitchFamily="34" charset="0"/>
              <a:cs typeface="Calibri"/>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674463-C063-3B3E-4915-BBC518BF9C46}"/>
              </a:ext>
            </a:extLst>
          </p:cNvPr>
          <p:cNvSpPr>
            <a:spLocks noGrp="1"/>
          </p:cNvSpPr>
          <p:nvPr>
            <p:ph type="title"/>
          </p:nvPr>
        </p:nvSpPr>
        <p:spPr/>
        <p:txBody>
          <a:bodyPr/>
          <a:lstStyle/>
          <a:p>
            <a:r>
              <a:rPr lang="en-US" dirty="0"/>
              <a:t>Table of Barriers</a:t>
            </a:r>
          </a:p>
        </p:txBody>
      </p:sp>
      <p:graphicFrame>
        <p:nvGraphicFramePr>
          <p:cNvPr id="5" name="Table 5">
            <a:extLst>
              <a:ext uri="{FF2B5EF4-FFF2-40B4-BE49-F238E27FC236}">
                <a16:creationId xmlns:a16="http://schemas.microsoft.com/office/drawing/2014/main" id="{B5ECC7D9-7306-A18D-63C5-F89CCC41CFEA}"/>
              </a:ext>
            </a:extLst>
          </p:cNvPr>
          <p:cNvGraphicFramePr>
            <a:graphicFrameLocks noGrp="1"/>
          </p:cNvGraphicFramePr>
          <p:nvPr>
            <p:ph idx="1"/>
            <p:extLst>
              <p:ext uri="{D42A27DB-BD31-4B8C-83A1-F6EECF244321}">
                <p14:modId xmlns:p14="http://schemas.microsoft.com/office/powerpoint/2010/main" val="1928831204"/>
              </p:ext>
            </p:extLst>
          </p:nvPr>
        </p:nvGraphicFramePr>
        <p:xfrm>
          <a:off x="277585" y="1063229"/>
          <a:ext cx="8556171" cy="3467957"/>
        </p:xfrm>
        <a:graphic>
          <a:graphicData uri="http://schemas.openxmlformats.org/drawingml/2006/table">
            <a:tbl>
              <a:tblPr firstRow="1" bandRow="1">
                <a:tableStyleId>{073A0DAA-6AF3-43AB-8588-CEC1D06C72B9}</a:tableStyleId>
              </a:tblPr>
              <a:tblGrid>
                <a:gridCol w="4866391">
                  <a:extLst>
                    <a:ext uri="{9D8B030D-6E8A-4147-A177-3AD203B41FA5}">
                      <a16:colId xmlns:a16="http://schemas.microsoft.com/office/drawing/2014/main" val="1983148654"/>
                    </a:ext>
                  </a:extLst>
                </a:gridCol>
                <a:gridCol w="1696108">
                  <a:extLst>
                    <a:ext uri="{9D8B030D-6E8A-4147-A177-3AD203B41FA5}">
                      <a16:colId xmlns:a16="http://schemas.microsoft.com/office/drawing/2014/main" val="3241815640"/>
                    </a:ext>
                  </a:extLst>
                </a:gridCol>
                <a:gridCol w="1993672">
                  <a:extLst>
                    <a:ext uri="{9D8B030D-6E8A-4147-A177-3AD203B41FA5}">
                      <a16:colId xmlns:a16="http://schemas.microsoft.com/office/drawing/2014/main" val="1545383806"/>
                    </a:ext>
                  </a:extLst>
                </a:gridCol>
              </a:tblGrid>
              <a:tr h="452341">
                <a:tc>
                  <a:txBody>
                    <a:bodyPr/>
                    <a:lstStyle/>
                    <a:p>
                      <a:pPr algn="ctr"/>
                      <a:r>
                        <a:rPr lang="en-US" sz="1800" dirty="0"/>
                        <a:t>Barrier</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Frequency</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Percentage</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2996236333"/>
                  </a:ext>
                </a:extLst>
              </a:tr>
              <a:tr h="376952">
                <a:tc>
                  <a:txBody>
                    <a:bodyPr/>
                    <a:lstStyle/>
                    <a:p>
                      <a:r>
                        <a:rPr lang="en-US" sz="1800" b="1" dirty="0"/>
                        <a:t>No Scheduled Medical Visit</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39</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49%</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349681325"/>
                  </a:ext>
                </a:extLst>
              </a:tr>
              <a:tr h="376952">
                <a:tc>
                  <a:txBody>
                    <a:bodyPr/>
                    <a:lstStyle/>
                    <a:p>
                      <a:r>
                        <a:rPr lang="en-US" sz="1800" b="1" dirty="0"/>
                        <a:t>Untreated Mental Health Disorder</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12</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15%</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845532978"/>
                  </a:ext>
                </a:extLst>
              </a:tr>
              <a:tr h="376952">
                <a:tc>
                  <a:txBody>
                    <a:bodyPr/>
                    <a:lstStyle/>
                    <a:p>
                      <a:r>
                        <a:rPr lang="en-US" sz="1800" b="1" dirty="0"/>
                        <a:t>Insurance (un/under-insured)</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9</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11%</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93458409"/>
                  </a:ext>
                </a:extLst>
              </a:tr>
              <a:tr h="376952">
                <a:tc>
                  <a:txBody>
                    <a:bodyPr/>
                    <a:lstStyle/>
                    <a:p>
                      <a:r>
                        <a:rPr lang="en-US" sz="1800" b="1" dirty="0"/>
                        <a:t>Lost to Care &amp; Follow-up</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8</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10%</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820147247"/>
                  </a:ext>
                </a:extLst>
              </a:tr>
              <a:tr h="376952">
                <a:tc>
                  <a:txBody>
                    <a:bodyPr/>
                    <a:lstStyle/>
                    <a:p>
                      <a:r>
                        <a:rPr lang="en-US" sz="1800" b="1" dirty="0"/>
                        <a:t>Active Substance Use Disorder</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7</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9%</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85528970"/>
                  </a:ext>
                </a:extLst>
              </a:tr>
              <a:tr h="376952">
                <a:tc>
                  <a:txBody>
                    <a:bodyPr/>
                    <a:lstStyle/>
                    <a:p>
                      <a:r>
                        <a:rPr lang="en-US" sz="1800" b="1" dirty="0"/>
                        <a:t>Multi-Drug Resistant Virus</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2</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3%</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728265797"/>
                  </a:ext>
                </a:extLst>
              </a:tr>
              <a:tr h="376952">
                <a:tc>
                  <a:txBody>
                    <a:bodyPr/>
                    <a:lstStyle/>
                    <a:p>
                      <a:r>
                        <a:rPr lang="en-US" sz="1800" b="1" dirty="0"/>
                        <a:t>Long-Term Non-Progressor</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997945748"/>
                  </a:ext>
                </a:extLst>
              </a:tr>
              <a:tr h="376952">
                <a:tc>
                  <a:txBody>
                    <a:bodyPr/>
                    <a:lstStyle/>
                    <a:p>
                      <a:r>
                        <a:rPr lang="en-US" sz="1800" b="1" dirty="0"/>
                        <a:t>Declined Treatment</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439644884"/>
                  </a:ext>
                </a:extLst>
              </a:tr>
            </a:tbl>
          </a:graphicData>
        </a:graphic>
      </p:graphicFrame>
    </p:spTree>
    <p:extLst>
      <p:ext uri="{BB962C8B-B14F-4D97-AF65-F5344CB8AC3E}">
        <p14:creationId xmlns:p14="http://schemas.microsoft.com/office/powerpoint/2010/main" val="1248777281"/>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31D7-5B06-9878-198F-550317D3CB6C}"/>
              </a:ext>
            </a:extLst>
          </p:cNvPr>
          <p:cNvSpPr>
            <a:spLocks noGrp="1"/>
          </p:cNvSpPr>
          <p:nvPr>
            <p:ph type="title"/>
          </p:nvPr>
        </p:nvSpPr>
        <p:spPr>
          <a:xfrm>
            <a:off x="414324" y="117919"/>
            <a:ext cx="8315325" cy="857250"/>
          </a:xfrm>
        </p:spPr>
        <p:txBody>
          <a:bodyPr/>
          <a:lstStyle/>
          <a:p>
            <a:r>
              <a:rPr lang="en-US" dirty="0"/>
              <a:t>Remember the Pareto Principle</a:t>
            </a:r>
          </a:p>
        </p:txBody>
      </p:sp>
      <p:sp>
        <p:nvSpPr>
          <p:cNvPr id="28" name="Rectangle 27">
            <a:extLst>
              <a:ext uri="{FF2B5EF4-FFF2-40B4-BE49-F238E27FC236}">
                <a16:creationId xmlns:a16="http://schemas.microsoft.com/office/drawing/2014/main" id="{BAE1A0C7-A6D7-060E-BCA7-908AB42CB408}"/>
              </a:ext>
            </a:extLst>
          </p:cNvPr>
          <p:cNvSpPr/>
          <p:nvPr/>
        </p:nvSpPr>
        <p:spPr>
          <a:xfrm>
            <a:off x="628637" y="907199"/>
            <a:ext cx="7886700" cy="37020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200" dirty="0">
              <a:solidFill>
                <a:prstClr val="white"/>
              </a:solidFill>
              <a:latin typeface="Calibri" panose="020F0502020204030204"/>
            </a:endParaRPr>
          </a:p>
        </p:txBody>
      </p:sp>
      <p:sp>
        <p:nvSpPr>
          <p:cNvPr id="31" name="Flowchart: Connector 30">
            <a:extLst>
              <a:ext uri="{FF2B5EF4-FFF2-40B4-BE49-F238E27FC236}">
                <a16:creationId xmlns:a16="http://schemas.microsoft.com/office/drawing/2014/main" id="{ED85FC0C-FAF7-F10E-B909-93E139D34076}"/>
              </a:ext>
            </a:extLst>
          </p:cNvPr>
          <p:cNvSpPr/>
          <p:nvPr/>
        </p:nvSpPr>
        <p:spPr>
          <a:xfrm>
            <a:off x="4571987" y="1124075"/>
            <a:ext cx="3291840" cy="3291840"/>
          </a:xfrm>
          <a:prstGeom prst="flowChartConnector">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2" name="Flowchart: Connector 31">
            <a:extLst>
              <a:ext uri="{FF2B5EF4-FFF2-40B4-BE49-F238E27FC236}">
                <a16:creationId xmlns:a16="http://schemas.microsoft.com/office/drawing/2014/main" id="{A546A250-651E-18EC-C04E-9DEB3CAD4F99}"/>
              </a:ext>
            </a:extLst>
          </p:cNvPr>
          <p:cNvSpPr/>
          <p:nvPr/>
        </p:nvSpPr>
        <p:spPr>
          <a:xfrm>
            <a:off x="4979433" y="2926439"/>
            <a:ext cx="1303020" cy="1303020"/>
          </a:xfrm>
          <a:prstGeom prst="flowChartConnector">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cxnSp>
        <p:nvCxnSpPr>
          <p:cNvPr id="33" name="Straight Arrow Connector 32">
            <a:extLst>
              <a:ext uri="{FF2B5EF4-FFF2-40B4-BE49-F238E27FC236}">
                <a16:creationId xmlns:a16="http://schemas.microsoft.com/office/drawing/2014/main" id="{72C80CCF-8AFD-9253-6B03-3BD8542B26F7}"/>
              </a:ext>
            </a:extLst>
          </p:cNvPr>
          <p:cNvCxnSpPr>
            <a:cxnSpLocks/>
          </p:cNvCxnSpPr>
          <p:nvPr/>
        </p:nvCxnSpPr>
        <p:spPr>
          <a:xfrm>
            <a:off x="4342042" y="3567751"/>
            <a:ext cx="1297305" cy="0"/>
          </a:xfrm>
          <a:prstGeom prst="straightConnector1">
            <a:avLst/>
          </a:prstGeom>
          <a:ln w="13335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34" name="Flowchart: Connector 33">
            <a:extLst>
              <a:ext uri="{FF2B5EF4-FFF2-40B4-BE49-F238E27FC236}">
                <a16:creationId xmlns:a16="http://schemas.microsoft.com/office/drawing/2014/main" id="{1D98C28B-A3FC-4027-6047-7D9DF58A2808}"/>
              </a:ext>
            </a:extLst>
          </p:cNvPr>
          <p:cNvSpPr/>
          <p:nvPr/>
        </p:nvSpPr>
        <p:spPr>
          <a:xfrm>
            <a:off x="1280147" y="1124075"/>
            <a:ext cx="3291840" cy="3291840"/>
          </a:xfrm>
          <a:prstGeom prst="flowChartConnector">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5" name="Flowchart: Connector 34">
            <a:extLst>
              <a:ext uri="{FF2B5EF4-FFF2-40B4-BE49-F238E27FC236}">
                <a16:creationId xmlns:a16="http://schemas.microsoft.com/office/drawing/2014/main" id="{B3A791D5-E35C-3444-80DE-79E1721802A9}"/>
              </a:ext>
            </a:extLst>
          </p:cNvPr>
          <p:cNvSpPr/>
          <p:nvPr/>
        </p:nvSpPr>
        <p:spPr>
          <a:xfrm>
            <a:off x="1936027" y="3112895"/>
            <a:ext cx="1980081" cy="1303020"/>
          </a:xfrm>
          <a:prstGeom prst="flowChartConnector">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r>
              <a:rPr lang="en-US" sz="2700" b="1" dirty="0">
                <a:solidFill>
                  <a:prstClr val="white"/>
                </a:solidFill>
                <a:latin typeface="Arial" panose="020B0604020202020204" pitchFamily="34" charset="0"/>
                <a:cs typeface="Arial" panose="020B0604020202020204" pitchFamily="34" charset="0"/>
              </a:rPr>
              <a:t>Useful Many</a:t>
            </a:r>
          </a:p>
        </p:txBody>
      </p:sp>
      <p:cxnSp>
        <p:nvCxnSpPr>
          <p:cNvPr id="36" name="Straight Arrow Connector 35">
            <a:extLst>
              <a:ext uri="{FF2B5EF4-FFF2-40B4-BE49-F238E27FC236}">
                <a16:creationId xmlns:a16="http://schemas.microsoft.com/office/drawing/2014/main" id="{DB0FC325-04A2-B054-EB10-7DED5A62A1A3}"/>
              </a:ext>
            </a:extLst>
          </p:cNvPr>
          <p:cNvCxnSpPr>
            <a:cxnSpLocks/>
          </p:cNvCxnSpPr>
          <p:nvPr/>
        </p:nvCxnSpPr>
        <p:spPr>
          <a:xfrm>
            <a:off x="4147397" y="2017027"/>
            <a:ext cx="2046305" cy="0"/>
          </a:xfrm>
          <a:prstGeom prst="straightConnector1">
            <a:avLst/>
          </a:prstGeom>
          <a:ln w="133350">
            <a:solidFill>
              <a:schemeClr val="bg1"/>
            </a:solidFill>
            <a:tailEnd type="ova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21F22303-DFF4-CEBD-BE8B-50CCBDBC6508}"/>
              </a:ext>
            </a:extLst>
          </p:cNvPr>
          <p:cNvGrpSpPr/>
          <p:nvPr/>
        </p:nvGrpSpPr>
        <p:grpSpPr>
          <a:xfrm>
            <a:off x="2926067" y="1362267"/>
            <a:ext cx="1303020" cy="1307347"/>
            <a:chOff x="3314253" y="2681849"/>
            <a:chExt cx="1737360" cy="1743129"/>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grpSpPr>
        <p:sp>
          <p:nvSpPr>
            <p:cNvPr id="38" name="Flowchart: Connector 37">
              <a:extLst>
                <a:ext uri="{FF2B5EF4-FFF2-40B4-BE49-F238E27FC236}">
                  <a16:creationId xmlns:a16="http://schemas.microsoft.com/office/drawing/2014/main" id="{D991A27D-C09E-184F-5EDF-8E987F2FF047}"/>
                </a:ext>
              </a:extLst>
            </p:cNvPr>
            <p:cNvSpPr/>
            <p:nvPr/>
          </p:nvSpPr>
          <p:spPr>
            <a:xfrm>
              <a:off x="3314253" y="2687618"/>
              <a:ext cx="1737360" cy="1737360"/>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9" name="Flowchart: Connector 38">
              <a:extLst>
                <a:ext uri="{FF2B5EF4-FFF2-40B4-BE49-F238E27FC236}">
                  <a16:creationId xmlns:a16="http://schemas.microsoft.com/office/drawing/2014/main" id="{82E72046-44EE-57E8-1127-93FEEFE5B9D7}"/>
                </a:ext>
              </a:extLst>
            </p:cNvPr>
            <p:cNvSpPr/>
            <p:nvPr/>
          </p:nvSpPr>
          <p:spPr>
            <a:xfrm>
              <a:off x="3314253" y="2681849"/>
              <a:ext cx="1737360" cy="1743128"/>
            </a:xfrm>
            <a:prstGeom prst="flowChartConnector">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r>
                <a:rPr lang="en-US" sz="2700" b="1" dirty="0">
                  <a:solidFill>
                    <a:prstClr val="white"/>
                  </a:solidFill>
                  <a:latin typeface="Arial" panose="020B0604020202020204" pitchFamily="34" charset="0"/>
                  <a:cs typeface="Arial" panose="020B0604020202020204" pitchFamily="34" charset="0"/>
                </a:rPr>
                <a:t>Vital Few</a:t>
              </a:r>
            </a:p>
          </p:txBody>
        </p:sp>
      </p:grpSp>
      <p:sp>
        <p:nvSpPr>
          <p:cNvPr id="40" name="Rectangle 39">
            <a:extLst>
              <a:ext uri="{FF2B5EF4-FFF2-40B4-BE49-F238E27FC236}">
                <a16:creationId xmlns:a16="http://schemas.microsoft.com/office/drawing/2014/main" id="{276BC6F0-7755-A42C-8193-4F6A3E2C2C38}"/>
              </a:ext>
            </a:extLst>
          </p:cNvPr>
          <p:cNvSpPr/>
          <p:nvPr/>
        </p:nvSpPr>
        <p:spPr>
          <a:xfrm>
            <a:off x="971537" y="1683512"/>
            <a:ext cx="1205530" cy="580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dirty="0">
                <a:solidFill>
                  <a:prstClr val="black"/>
                </a:solidFill>
                <a:latin typeface="Arial" panose="020B0604020202020204" pitchFamily="34" charset="0"/>
                <a:cs typeface="Arial" panose="020B0604020202020204" pitchFamily="34" charset="0"/>
              </a:rPr>
              <a:t>Causes</a:t>
            </a:r>
          </a:p>
        </p:txBody>
      </p:sp>
      <p:sp>
        <p:nvSpPr>
          <p:cNvPr id="41" name="Rectangle 40">
            <a:extLst>
              <a:ext uri="{FF2B5EF4-FFF2-40B4-BE49-F238E27FC236}">
                <a16:creationId xmlns:a16="http://schemas.microsoft.com/office/drawing/2014/main" id="{175DFC2C-D675-FD6D-6375-C074152A7C30}"/>
              </a:ext>
            </a:extLst>
          </p:cNvPr>
          <p:cNvSpPr/>
          <p:nvPr/>
        </p:nvSpPr>
        <p:spPr>
          <a:xfrm>
            <a:off x="6839833" y="3287492"/>
            <a:ext cx="1205530" cy="580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dirty="0">
                <a:solidFill>
                  <a:prstClr val="black"/>
                </a:solidFill>
                <a:latin typeface="Arial" panose="020B0604020202020204" pitchFamily="34" charset="0"/>
                <a:cs typeface="Arial" panose="020B0604020202020204" pitchFamily="34" charset="0"/>
              </a:rPr>
              <a:t>Effects</a:t>
            </a:r>
          </a:p>
        </p:txBody>
      </p:sp>
    </p:spTree>
    <p:extLst>
      <p:ext uri="{BB962C8B-B14F-4D97-AF65-F5344CB8AC3E}">
        <p14:creationId xmlns:p14="http://schemas.microsoft.com/office/powerpoint/2010/main" val="1300910555"/>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74D4-BFBE-7F63-F5CA-A26CFDDD973F}"/>
              </a:ext>
            </a:extLst>
          </p:cNvPr>
          <p:cNvSpPr>
            <a:spLocks noGrp="1"/>
          </p:cNvSpPr>
          <p:nvPr>
            <p:ph type="title"/>
          </p:nvPr>
        </p:nvSpPr>
        <p:spPr/>
        <p:txBody>
          <a:bodyPr/>
          <a:lstStyle/>
          <a:p>
            <a:r>
              <a:rPr lang="en-US" dirty="0"/>
              <a:t>The Pareto Chart</a:t>
            </a:r>
          </a:p>
        </p:txBody>
      </p:sp>
      <p:sp>
        <p:nvSpPr>
          <p:cNvPr id="5" name="Content Placeholder 4">
            <a:extLst>
              <a:ext uri="{FF2B5EF4-FFF2-40B4-BE49-F238E27FC236}">
                <a16:creationId xmlns:a16="http://schemas.microsoft.com/office/drawing/2014/main" id="{69E4F31E-1C4B-346B-70ED-20A437E852EE}"/>
              </a:ext>
            </a:extLst>
          </p:cNvPr>
          <p:cNvSpPr>
            <a:spLocks noGrp="1"/>
          </p:cNvSpPr>
          <p:nvPr>
            <p:ph idx="1"/>
          </p:nvPr>
        </p:nvSpPr>
        <p:spPr>
          <a:xfrm>
            <a:off x="457213" y="1197461"/>
            <a:ext cx="2873816" cy="3407196"/>
          </a:xfrm>
        </p:spPr>
        <p:txBody>
          <a:bodyPr>
            <a:normAutofit fontScale="92500" lnSpcReduction="10000"/>
          </a:bodyPr>
          <a:lstStyle/>
          <a:p>
            <a:pPr marL="0" indent="0">
              <a:buNone/>
            </a:pPr>
            <a:r>
              <a:rPr lang="en-US" dirty="0"/>
              <a:t>A pareto chart is a specialized bar graph with a run chart. </a:t>
            </a:r>
          </a:p>
          <a:p>
            <a:pPr marL="0" indent="0">
              <a:spcBef>
                <a:spcPts val="1200"/>
              </a:spcBef>
              <a:buNone/>
            </a:pPr>
            <a:r>
              <a:rPr lang="en-US" dirty="0"/>
              <a:t>The bars indicate the frequency of an event.</a:t>
            </a:r>
          </a:p>
          <a:p>
            <a:pPr marL="0" indent="0">
              <a:spcBef>
                <a:spcPts val="1200"/>
              </a:spcBef>
              <a:buNone/>
            </a:pPr>
            <a:r>
              <a:rPr lang="en-US" dirty="0"/>
              <a:t>The run line represents the cumulative total. </a:t>
            </a:r>
          </a:p>
        </p:txBody>
      </p:sp>
      <p:sp>
        <p:nvSpPr>
          <p:cNvPr id="7" name="Footer Placeholder 6">
            <a:extLst>
              <a:ext uri="{FF2B5EF4-FFF2-40B4-BE49-F238E27FC236}">
                <a16:creationId xmlns:a16="http://schemas.microsoft.com/office/drawing/2014/main" id="{C43D33AD-21BD-8BC3-7DCD-E1C5C5D4A3D8}"/>
              </a:ext>
            </a:extLst>
          </p:cNvPr>
          <p:cNvSpPr>
            <a:spLocks noGrp="1"/>
          </p:cNvSpPr>
          <p:nvPr>
            <p:ph type="ftr" sz="quarter" idx="11"/>
          </p:nvPr>
        </p:nvSpPr>
        <p:spPr>
          <a:xfrm>
            <a:off x="838200" y="6356350"/>
            <a:ext cx="9815622"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Nova"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6" name="Picture 2">
            <a:extLst>
              <a:ext uri="{FF2B5EF4-FFF2-40B4-BE49-F238E27FC236}">
                <a16:creationId xmlns:a16="http://schemas.microsoft.com/office/drawing/2014/main" id="{6A89F674-D4A7-9865-BCC2-C982B92FC29B}"/>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3415367" y="1197461"/>
            <a:ext cx="5666556" cy="30884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435789"/>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3B99-9AEE-36D2-DEDF-8B0094F767DB}"/>
              </a:ext>
            </a:extLst>
          </p:cNvPr>
          <p:cNvSpPr>
            <a:spLocks noGrp="1"/>
          </p:cNvSpPr>
          <p:nvPr>
            <p:ph type="title"/>
          </p:nvPr>
        </p:nvSpPr>
        <p:spPr/>
        <p:txBody>
          <a:bodyPr/>
          <a:lstStyle/>
          <a:p>
            <a:r>
              <a:rPr lang="en-US" dirty="0"/>
              <a:t>Pareto Chart</a:t>
            </a:r>
          </a:p>
        </p:txBody>
      </p:sp>
      <p:sp>
        <p:nvSpPr>
          <p:cNvPr id="3" name="Content Placeholder 2">
            <a:extLst>
              <a:ext uri="{FF2B5EF4-FFF2-40B4-BE49-F238E27FC236}">
                <a16:creationId xmlns:a16="http://schemas.microsoft.com/office/drawing/2014/main" id="{6952165C-C8AA-4726-2A48-1FF0161D2962}"/>
              </a:ext>
            </a:extLst>
          </p:cNvPr>
          <p:cNvSpPr>
            <a:spLocks noGrp="1"/>
          </p:cNvSpPr>
          <p:nvPr>
            <p:ph idx="1"/>
          </p:nvPr>
        </p:nvSpPr>
        <p:spPr>
          <a:xfrm>
            <a:off x="457213" y="1200151"/>
            <a:ext cx="8315569" cy="3404506"/>
          </a:xfrm>
        </p:spPr>
        <p:txBody>
          <a:bodyPr>
            <a:normAutofit/>
          </a:bodyPr>
          <a:lstStyle/>
          <a:p>
            <a:pPr marL="0" indent="0">
              <a:buNone/>
            </a:pPr>
            <a:r>
              <a:rPr lang="en-US" dirty="0"/>
              <a:t>A pareto chart can help to </a:t>
            </a:r>
            <a:r>
              <a:rPr lang="en-US" b="1" dirty="0"/>
              <a:t>distinguish between those causes that are affecting a lot of patients and those which might only be affecting a few patients</a:t>
            </a:r>
          </a:p>
          <a:p>
            <a:pPr marL="0" indent="0">
              <a:spcBef>
                <a:spcPts val="1200"/>
              </a:spcBef>
              <a:buNone/>
            </a:pPr>
            <a:r>
              <a:rPr lang="en-US" dirty="0"/>
              <a:t>Causes affecting a lot of patients indicate potential </a:t>
            </a:r>
            <a:r>
              <a:rPr lang="en-US" b="1" dirty="0"/>
              <a:t>systems issues </a:t>
            </a:r>
          </a:p>
          <a:p>
            <a:pPr marL="0" indent="0">
              <a:spcBef>
                <a:spcPts val="1200"/>
              </a:spcBef>
              <a:buNone/>
            </a:pPr>
            <a:r>
              <a:rPr lang="en-US" dirty="0"/>
              <a:t>Causes affecting a few clients might represent intersectional barriers unique to the client’s experience which might be best mitigated through </a:t>
            </a:r>
            <a:r>
              <a:rPr lang="en-US" b="1" dirty="0"/>
              <a:t>tailored care and treatment</a:t>
            </a:r>
          </a:p>
        </p:txBody>
      </p:sp>
      <p:sp>
        <p:nvSpPr>
          <p:cNvPr id="4" name="Footer Placeholder 3">
            <a:extLst>
              <a:ext uri="{FF2B5EF4-FFF2-40B4-BE49-F238E27FC236}">
                <a16:creationId xmlns:a16="http://schemas.microsoft.com/office/drawing/2014/main" id="{6F7E6C58-8F6E-487C-FD39-44647D165390}"/>
              </a:ext>
            </a:extLst>
          </p:cNvPr>
          <p:cNvSpPr>
            <a:spLocks noGrp="1"/>
          </p:cNvSpPr>
          <p:nvPr>
            <p:ph type="ftr" sz="quarter" idx="11"/>
          </p:nvPr>
        </p:nvSpPr>
        <p:spPr>
          <a:xfrm>
            <a:off x="838200" y="6356350"/>
            <a:ext cx="9815622"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Nova"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481119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674463-C063-3B3E-4915-BBC518BF9C46}"/>
              </a:ext>
            </a:extLst>
          </p:cNvPr>
          <p:cNvSpPr>
            <a:spLocks noGrp="1"/>
          </p:cNvSpPr>
          <p:nvPr>
            <p:ph type="title"/>
          </p:nvPr>
        </p:nvSpPr>
        <p:spPr>
          <a:xfrm>
            <a:off x="5557686" y="459072"/>
            <a:ext cx="3722914" cy="857250"/>
          </a:xfrm>
        </p:spPr>
        <p:txBody>
          <a:bodyPr/>
          <a:lstStyle/>
          <a:p>
            <a:r>
              <a:rPr lang="en-US" dirty="0"/>
              <a:t>Table of Identified Barriers</a:t>
            </a:r>
          </a:p>
        </p:txBody>
      </p:sp>
      <p:graphicFrame>
        <p:nvGraphicFramePr>
          <p:cNvPr id="5" name="Table 5">
            <a:extLst>
              <a:ext uri="{FF2B5EF4-FFF2-40B4-BE49-F238E27FC236}">
                <a16:creationId xmlns:a16="http://schemas.microsoft.com/office/drawing/2014/main" id="{B5ECC7D9-7306-A18D-63C5-F89CCC41CFEA}"/>
              </a:ext>
            </a:extLst>
          </p:cNvPr>
          <p:cNvGraphicFramePr>
            <a:graphicFrameLocks noGrp="1"/>
          </p:cNvGraphicFramePr>
          <p:nvPr>
            <p:ph sz="half" idx="1"/>
            <p:extLst>
              <p:ext uri="{D42A27DB-BD31-4B8C-83A1-F6EECF244321}">
                <p14:modId xmlns:p14="http://schemas.microsoft.com/office/powerpoint/2010/main" val="3211390917"/>
              </p:ext>
            </p:extLst>
          </p:nvPr>
        </p:nvGraphicFramePr>
        <p:xfrm>
          <a:off x="73479" y="214146"/>
          <a:ext cx="5698671" cy="4194528"/>
        </p:xfrm>
        <a:graphic>
          <a:graphicData uri="http://schemas.openxmlformats.org/drawingml/2006/table">
            <a:tbl>
              <a:tblPr firstRow="1" bandRow="1">
                <a:tableStyleId>{073A0DAA-6AF3-43AB-8588-CEC1D06C72B9}</a:tableStyleId>
              </a:tblPr>
              <a:tblGrid>
                <a:gridCol w="3200399">
                  <a:extLst>
                    <a:ext uri="{9D8B030D-6E8A-4147-A177-3AD203B41FA5}">
                      <a16:colId xmlns:a16="http://schemas.microsoft.com/office/drawing/2014/main" val="1983148654"/>
                    </a:ext>
                  </a:extLst>
                </a:gridCol>
                <a:gridCol w="1085851">
                  <a:extLst>
                    <a:ext uri="{9D8B030D-6E8A-4147-A177-3AD203B41FA5}">
                      <a16:colId xmlns:a16="http://schemas.microsoft.com/office/drawing/2014/main" val="3241815640"/>
                    </a:ext>
                  </a:extLst>
                </a:gridCol>
                <a:gridCol w="1412421">
                  <a:extLst>
                    <a:ext uri="{9D8B030D-6E8A-4147-A177-3AD203B41FA5}">
                      <a16:colId xmlns:a16="http://schemas.microsoft.com/office/drawing/2014/main" val="1545383806"/>
                    </a:ext>
                  </a:extLst>
                </a:gridCol>
              </a:tblGrid>
              <a:tr h="386093">
                <a:tc>
                  <a:txBody>
                    <a:bodyPr/>
                    <a:lstStyle/>
                    <a:p>
                      <a:r>
                        <a:rPr lang="en-US" sz="1800" dirty="0"/>
                        <a:t>Barrier</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1800" dirty="0"/>
                        <a:t>Freq.</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Percentage</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2996236333"/>
                  </a:ext>
                </a:extLst>
              </a:tr>
              <a:tr h="391355">
                <a:tc>
                  <a:txBody>
                    <a:bodyPr/>
                    <a:lstStyle/>
                    <a:p>
                      <a:r>
                        <a:rPr lang="en-US" sz="1800" b="1" dirty="0"/>
                        <a:t>No Scheduled Medical Visit</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39</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49%</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349681325"/>
                  </a:ext>
                </a:extLst>
              </a:tr>
              <a:tr h="391355">
                <a:tc>
                  <a:txBody>
                    <a:bodyPr/>
                    <a:lstStyle/>
                    <a:p>
                      <a:r>
                        <a:rPr lang="en-US" sz="1800" b="1" dirty="0"/>
                        <a:t>Untreated Mental Health Disorder</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12</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15%</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845532978"/>
                  </a:ext>
                </a:extLst>
              </a:tr>
              <a:tr h="391355">
                <a:tc>
                  <a:txBody>
                    <a:bodyPr/>
                    <a:lstStyle/>
                    <a:p>
                      <a:r>
                        <a:rPr lang="en-US" sz="1800" b="1" dirty="0"/>
                        <a:t>Insurance                          (un/under-insured)</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9</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11%</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93458409"/>
                  </a:ext>
                </a:extLst>
              </a:tr>
              <a:tr h="391355">
                <a:tc>
                  <a:txBody>
                    <a:bodyPr/>
                    <a:lstStyle/>
                    <a:p>
                      <a:r>
                        <a:rPr lang="en-US" sz="1800" b="1" dirty="0"/>
                        <a:t>Lost to Care &amp; Follow-up</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8</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10%</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820147247"/>
                  </a:ext>
                </a:extLst>
              </a:tr>
              <a:tr h="391355">
                <a:tc>
                  <a:txBody>
                    <a:bodyPr/>
                    <a:lstStyle/>
                    <a:p>
                      <a:r>
                        <a:rPr lang="en-US" sz="1800" b="1" dirty="0"/>
                        <a:t>Active Substance Use Disorder</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7</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9%</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85528970"/>
                  </a:ext>
                </a:extLst>
              </a:tr>
              <a:tr h="391355">
                <a:tc>
                  <a:txBody>
                    <a:bodyPr/>
                    <a:lstStyle/>
                    <a:p>
                      <a:r>
                        <a:rPr lang="en-US" sz="1800" b="1" dirty="0"/>
                        <a:t>Multi-Drug Resistant Virus</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2</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3%</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728265797"/>
                  </a:ext>
                </a:extLst>
              </a:tr>
              <a:tr h="391355">
                <a:tc>
                  <a:txBody>
                    <a:bodyPr/>
                    <a:lstStyle/>
                    <a:p>
                      <a:r>
                        <a:rPr lang="en-US" sz="1800" b="1" dirty="0"/>
                        <a:t>Long-Term Non-Progressor</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997945748"/>
                  </a:ext>
                </a:extLst>
              </a:tr>
              <a:tr h="391355">
                <a:tc>
                  <a:txBody>
                    <a:bodyPr/>
                    <a:lstStyle/>
                    <a:p>
                      <a:r>
                        <a:rPr lang="en-US" sz="1800" b="1" dirty="0"/>
                        <a:t>Declined Treatment</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1%</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439644884"/>
                  </a:ext>
                </a:extLst>
              </a:tr>
            </a:tbl>
          </a:graphicData>
        </a:graphic>
      </p:graphicFrame>
      <p:pic>
        <p:nvPicPr>
          <p:cNvPr id="7" name="Picture 6">
            <a:extLst>
              <a:ext uri="{FF2B5EF4-FFF2-40B4-BE49-F238E27FC236}">
                <a16:creationId xmlns:a16="http://schemas.microsoft.com/office/drawing/2014/main" id="{5136720A-0690-8115-EA49-4EEEEBBE1C4C}"/>
              </a:ext>
            </a:extLst>
          </p:cNvPr>
          <p:cNvPicPr>
            <a:picLocks noChangeAspect="1"/>
          </p:cNvPicPr>
          <p:nvPr/>
        </p:nvPicPr>
        <p:blipFill rotWithShape="1">
          <a:blip r:embed="rId3"/>
          <a:srcRect b="32399"/>
          <a:stretch/>
        </p:blipFill>
        <p:spPr>
          <a:xfrm>
            <a:off x="5857572" y="1839811"/>
            <a:ext cx="3123142" cy="1562777"/>
          </a:xfrm>
          <a:prstGeom prst="rect">
            <a:avLst/>
          </a:prstGeom>
          <a:ln>
            <a:noFill/>
          </a:ln>
          <a:effectLst>
            <a:outerShdw blurRad="292100" dist="139700" dir="2700000" algn="tl" rotWithShape="0">
              <a:srgbClr val="333333">
                <a:alpha val="65000"/>
              </a:srgbClr>
            </a:outerShdw>
          </a:effectLst>
        </p:spPr>
      </p:pic>
      <p:pic>
        <p:nvPicPr>
          <p:cNvPr id="2050" name="Picture 2">
            <a:extLst>
              <a:ext uri="{FF2B5EF4-FFF2-40B4-BE49-F238E27FC236}">
                <a16:creationId xmlns:a16="http://schemas.microsoft.com/office/drawing/2014/main" id="{EF1A55D8-6FC1-7863-0B40-7C8C62F275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3114" y="3283028"/>
            <a:ext cx="1437252" cy="133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21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811A-ABA7-B2E3-E751-C143B79A4D2C}"/>
              </a:ext>
            </a:extLst>
          </p:cNvPr>
          <p:cNvSpPr>
            <a:spLocks noGrp="1"/>
          </p:cNvSpPr>
          <p:nvPr>
            <p:ph type="title"/>
          </p:nvPr>
        </p:nvSpPr>
        <p:spPr/>
        <p:txBody>
          <a:bodyPr/>
          <a:lstStyle/>
          <a:p>
            <a:r>
              <a:rPr lang="en-US" dirty="0">
                <a:solidFill>
                  <a:schemeClr val="bg1"/>
                </a:solidFill>
              </a:rPr>
              <a:t>Input Data into Database</a:t>
            </a:r>
          </a:p>
        </p:txBody>
      </p:sp>
      <p:pic>
        <p:nvPicPr>
          <p:cNvPr id="5" name="Content Placeholder 4">
            <a:extLst>
              <a:ext uri="{FF2B5EF4-FFF2-40B4-BE49-F238E27FC236}">
                <a16:creationId xmlns:a16="http://schemas.microsoft.com/office/drawing/2014/main" id="{5A7F0F15-C022-3C30-37F8-4F0BCCFE649E}"/>
              </a:ext>
            </a:extLst>
          </p:cNvPr>
          <p:cNvPicPr>
            <a:picLocks noGrp="1" noChangeAspect="1"/>
          </p:cNvPicPr>
          <p:nvPr>
            <p:ph idx="1"/>
          </p:nvPr>
        </p:nvPicPr>
        <p:blipFill rotWithShape="1">
          <a:blip r:embed="rId4"/>
          <a:srcRect t="43875" r="9945"/>
          <a:stretch/>
        </p:blipFill>
        <p:spPr>
          <a:xfrm>
            <a:off x="726053" y="1063229"/>
            <a:ext cx="7777888" cy="3437842"/>
          </a:xfrm>
          <a:prstGeom prst="rect">
            <a:avLst/>
          </a:prstGeom>
          <a:ln>
            <a:noFill/>
          </a:ln>
          <a:effectLst>
            <a:outerShdw blurRad="292100" dist="139700" dir="2700000" algn="tl" rotWithShape="0">
              <a:srgbClr val="333333">
                <a:alpha val="65000"/>
              </a:srgbClr>
            </a:outerShdw>
          </a:effectLst>
        </p:spPr>
      </p:pic>
      <p:sp>
        <p:nvSpPr>
          <p:cNvPr id="6" name="Callout: Left Arrow 5">
            <a:extLst>
              <a:ext uri="{FF2B5EF4-FFF2-40B4-BE49-F238E27FC236}">
                <a16:creationId xmlns:a16="http://schemas.microsoft.com/office/drawing/2014/main" id="{8D09AEEF-F0BE-A0E5-49AD-0CEDB3E53BDE}"/>
              </a:ext>
            </a:extLst>
          </p:cNvPr>
          <p:cNvSpPr/>
          <p:nvPr/>
        </p:nvSpPr>
        <p:spPr>
          <a:xfrm>
            <a:off x="6874328" y="2628901"/>
            <a:ext cx="2016579" cy="1691950"/>
          </a:xfrm>
          <a:prstGeom prst="leftArrowCallout">
            <a:avLst>
              <a:gd name="adj1" fmla="val 25000"/>
              <a:gd name="adj2" fmla="val 25000"/>
              <a:gd name="adj3" fmla="val 25000"/>
              <a:gd name="adj4" fmla="val 675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Percent of all the barriers it represents</a:t>
            </a:r>
          </a:p>
        </p:txBody>
      </p:sp>
      <p:sp>
        <p:nvSpPr>
          <p:cNvPr id="7" name="Callout: Right Arrow 6">
            <a:extLst>
              <a:ext uri="{FF2B5EF4-FFF2-40B4-BE49-F238E27FC236}">
                <a16:creationId xmlns:a16="http://schemas.microsoft.com/office/drawing/2014/main" id="{CDBF5995-D47F-B11D-2AC0-0FBE8B368D76}"/>
              </a:ext>
            </a:extLst>
          </p:cNvPr>
          <p:cNvSpPr/>
          <p:nvPr/>
        </p:nvSpPr>
        <p:spPr>
          <a:xfrm>
            <a:off x="3141685" y="2424406"/>
            <a:ext cx="1846694" cy="1140176"/>
          </a:xfrm>
          <a:prstGeom prst="rightArrowCallout">
            <a:avLst>
              <a:gd name="adj1" fmla="val 25000"/>
              <a:gd name="adj2" fmla="val 25000"/>
              <a:gd name="adj3" fmla="val 25000"/>
              <a:gd name="adj4" fmla="val 723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Number of times the barrier was listed</a:t>
            </a:r>
          </a:p>
        </p:txBody>
      </p:sp>
      <p:sp>
        <p:nvSpPr>
          <p:cNvPr id="8" name="Callout: Right Arrow 7">
            <a:extLst>
              <a:ext uri="{FF2B5EF4-FFF2-40B4-BE49-F238E27FC236}">
                <a16:creationId xmlns:a16="http://schemas.microsoft.com/office/drawing/2014/main" id="{7822A358-7DED-3597-3125-322D32DFF07D}"/>
              </a:ext>
            </a:extLst>
          </p:cNvPr>
          <p:cNvSpPr/>
          <p:nvPr/>
        </p:nvSpPr>
        <p:spPr>
          <a:xfrm>
            <a:off x="178062" y="1526502"/>
            <a:ext cx="1537799" cy="897904"/>
          </a:xfrm>
          <a:prstGeom prst="rightArrowCallout">
            <a:avLst>
              <a:gd name="adj1" fmla="val 25000"/>
              <a:gd name="adj2" fmla="val 25000"/>
              <a:gd name="adj3" fmla="val 25000"/>
              <a:gd name="adj4" fmla="val 678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List of barriers</a:t>
            </a:r>
          </a:p>
        </p:txBody>
      </p:sp>
    </p:spTree>
    <p:extLst>
      <p:ext uri="{BB962C8B-B14F-4D97-AF65-F5344CB8AC3E}">
        <p14:creationId xmlns:p14="http://schemas.microsoft.com/office/powerpoint/2010/main" val="253698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AA528-68CA-FBC2-0638-331151A8CC90}"/>
              </a:ext>
            </a:extLst>
          </p:cNvPr>
          <p:cNvSpPr>
            <a:spLocks noGrp="1"/>
          </p:cNvSpPr>
          <p:nvPr>
            <p:ph type="title"/>
          </p:nvPr>
        </p:nvSpPr>
        <p:spPr/>
        <p:txBody>
          <a:bodyPr/>
          <a:lstStyle/>
          <a:p>
            <a:r>
              <a:rPr lang="en-US" dirty="0">
                <a:solidFill>
                  <a:schemeClr val="bg1"/>
                </a:solidFill>
              </a:rPr>
              <a:t>Highlight the Data in Database</a:t>
            </a:r>
          </a:p>
        </p:txBody>
      </p:sp>
      <p:pic>
        <p:nvPicPr>
          <p:cNvPr id="6" name="Content Placeholder 8">
            <a:extLst>
              <a:ext uri="{FF2B5EF4-FFF2-40B4-BE49-F238E27FC236}">
                <a16:creationId xmlns:a16="http://schemas.microsoft.com/office/drawing/2014/main" id="{1A93AC5D-7F45-8976-2465-20ACA70B3C87}"/>
              </a:ext>
            </a:extLst>
          </p:cNvPr>
          <p:cNvPicPr>
            <a:picLocks noChangeAspect="1"/>
          </p:cNvPicPr>
          <p:nvPr/>
        </p:nvPicPr>
        <p:blipFill rotWithShape="1">
          <a:blip r:embed="rId2"/>
          <a:srcRect t="9672" b="9672"/>
          <a:stretch/>
        </p:blipFill>
        <p:spPr>
          <a:xfrm>
            <a:off x="855429" y="1001382"/>
            <a:ext cx="7433141" cy="3549867"/>
          </a:xfrm>
          <a:prstGeom prst="rect">
            <a:avLst/>
          </a:prstGeom>
          <a:ln>
            <a:noFill/>
          </a:ln>
          <a:effectLst>
            <a:outerShdw blurRad="292100" dist="139700" dir="2700000" algn="tl" rotWithShape="0">
              <a:srgbClr val="333333">
                <a:alpha val="65000"/>
              </a:srgbClr>
            </a:outerShdw>
          </a:effectLst>
        </p:spPr>
      </p:pic>
      <p:sp>
        <p:nvSpPr>
          <p:cNvPr id="7" name="Callout: Left Arrow 6">
            <a:extLst>
              <a:ext uri="{FF2B5EF4-FFF2-40B4-BE49-F238E27FC236}">
                <a16:creationId xmlns:a16="http://schemas.microsoft.com/office/drawing/2014/main" id="{AD64B2B7-F4CA-79A5-76B6-DCF9D0A53AEE}"/>
              </a:ext>
            </a:extLst>
          </p:cNvPr>
          <p:cNvSpPr/>
          <p:nvPr/>
        </p:nvSpPr>
        <p:spPr>
          <a:xfrm>
            <a:off x="3724262" y="2151598"/>
            <a:ext cx="1985004" cy="1249436"/>
          </a:xfrm>
          <a:prstGeom prst="leftArrowCallo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Highlight the Data</a:t>
            </a:r>
          </a:p>
        </p:txBody>
      </p:sp>
    </p:spTree>
    <p:extLst>
      <p:ext uri="{BB962C8B-B14F-4D97-AF65-F5344CB8AC3E}">
        <p14:creationId xmlns:p14="http://schemas.microsoft.com/office/powerpoint/2010/main" val="33576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EE15395B-C86B-2E80-259F-5E1F7A6A88FA}"/>
              </a:ext>
            </a:extLst>
          </p:cNvPr>
          <p:cNvPicPr>
            <a:picLocks noChangeAspect="1"/>
          </p:cNvPicPr>
          <p:nvPr/>
        </p:nvPicPr>
        <p:blipFill>
          <a:blip r:embed="rId2"/>
          <a:stretch>
            <a:fillRect/>
          </a:stretch>
        </p:blipFill>
        <p:spPr>
          <a:xfrm>
            <a:off x="518295" y="1063229"/>
            <a:ext cx="8168492" cy="341405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DAD0BC8C-8B79-977C-3B76-D3ECA5FB97FE}"/>
              </a:ext>
            </a:extLst>
          </p:cNvPr>
          <p:cNvSpPr>
            <a:spLocks noGrp="1"/>
          </p:cNvSpPr>
          <p:nvPr>
            <p:ph type="title"/>
          </p:nvPr>
        </p:nvSpPr>
        <p:spPr/>
        <p:txBody>
          <a:bodyPr/>
          <a:lstStyle/>
          <a:p>
            <a:r>
              <a:rPr lang="en-US" dirty="0"/>
              <a:t>Select the Insert Tab from the Toolbar</a:t>
            </a:r>
          </a:p>
        </p:txBody>
      </p:sp>
      <p:sp>
        <p:nvSpPr>
          <p:cNvPr id="8" name="Callout: Left Arrow 7">
            <a:extLst>
              <a:ext uri="{FF2B5EF4-FFF2-40B4-BE49-F238E27FC236}">
                <a16:creationId xmlns:a16="http://schemas.microsoft.com/office/drawing/2014/main" id="{066B689D-F984-55CD-7A50-7ACE4E427478}"/>
              </a:ext>
            </a:extLst>
          </p:cNvPr>
          <p:cNvSpPr/>
          <p:nvPr/>
        </p:nvSpPr>
        <p:spPr>
          <a:xfrm>
            <a:off x="2357281" y="1405912"/>
            <a:ext cx="1378835" cy="843292"/>
          </a:xfrm>
          <a:prstGeom prst="leftArrowCallo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Insert Tab</a:t>
            </a:r>
          </a:p>
        </p:txBody>
      </p:sp>
      <p:sp>
        <p:nvSpPr>
          <p:cNvPr id="3" name="TextBox 2">
            <a:extLst>
              <a:ext uri="{FF2B5EF4-FFF2-40B4-BE49-F238E27FC236}">
                <a16:creationId xmlns:a16="http://schemas.microsoft.com/office/drawing/2014/main" id="{7D6219B4-C68F-0590-A54D-E4610888E042}"/>
              </a:ext>
            </a:extLst>
          </p:cNvPr>
          <p:cNvSpPr txBox="1"/>
          <p:nvPr/>
        </p:nvSpPr>
        <p:spPr>
          <a:xfrm>
            <a:off x="2011680" y="4745255"/>
            <a:ext cx="5091764" cy="307777"/>
          </a:xfrm>
          <a:prstGeom prst="rect">
            <a:avLst/>
          </a:prstGeom>
          <a:noFill/>
        </p:spPr>
        <p:txBody>
          <a:bodyPr wrap="square" rtlCol="0">
            <a:spAutoFit/>
          </a:bodyPr>
          <a:lstStyle/>
          <a:p>
            <a:pPr algn="ctr"/>
            <a:r>
              <a:rPr lang="en-US" sz="1400" dirty="0"/>
              <a:t>Example database show here = Excel</a:t>
            </a:r>
          </a:p>
        </p:txBody>
      </p:sp>
    </p:spTree>
    <p:extLst>
      <p:ext uri="{BB962C8B-B14F-4D97-AF65-F5344CB8AC3E}">
        <p14:creationId xmlns:p14="http://schemas.microsoft.com/office/powerpoint/2010/main" val="42443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BC8C-8B79-977C-3B76-D3ECA5FB97FE}"/>
              </a:ext>
            </a:extLst>
          </p:cNvPr>
          <p:cNvSpPr>
            <a:spLocks noGrp="1"/>
          </p:cNvSpPr>
          <p:nvPr>
            <p:ph type="title"/>
          </p:nvPr>
        </p:nvSpPr>
        <p:spPr/>
        <p:txBody>
          <a:bodyPr/>
          <a:lstStyle/>
          <a:p>
            <a:r>
              <a:rPr lang="en-US" dirty="0"/>
              <a:t>Click on “Recommended Charts” </a:t>
            </a:r>
          </a:p>
        </p:txBody>
      </p:sp>
      <p:pic>
        <p:nvPicPr>
          <p:cNvPr id="7" name="Content Placeholder 5">
            <a:extLst>
              <a:ext uri="{FF2B5EF4-FFF2-40B4-BE49-F238E27FC236}">
                <a16:creationId xmlns:a16="http://schemas.microsoft.com/office/drawing/2014/main" id="{E56C1342-D325-056D-ADA6-249F4618835F}"/>
              </a:ext>
            </a:extLst>
          </p:cNvPr>
          <p:cNvPicPr>
            <a:picLocks noChangeAspect="1"/>
          </p:cNvPicPr>
          <p:nvPr/>
        </p:nvPicPr>
        <p:blipFill rotWithShape="1">
          <a:blip r:embed="rId2"/>
          <a:stretch/>
        </p:blipFill>
        <p:spPr>
          <a:xfrm>
            <a:off x="1379668" y="1063229"/>
            <a:ext cx="6384664" cy="3373478"/>
          </a:xfrm>
          <a:prstGeom prst="rect">
            <a:avLst/>
          </a:prstGeom>
          <a:ln>
            <a:no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7A397D88-2110-4AE3-BE6C-15247DE81DB1}"/>
              </a:ext>
            </a:extLst>
          </p:cNvPr>
          <p:cNvSpPr/>
          <p:nvPr/>
        </p:nvSpPr>
        <p:spPr>
          <a:xfrm>
            <a:off x="3331029" y="1418703"/>
            <a:ext cx="2042136" cy="16102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Magical Charts Button</a:t>
            </a:r>
          </a:p>
        </p:txBody>
      </p:sp>
    </p:spTree>
    <p:extLst>
      <p:ext uri="{BB962C8B-B14F-4D97-AF65-F5344CB8AC3E}">
        <p14:creationId xmlns:p14="http://schemas.microsoft.com/office/powerpoint/2010/main" val="310527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44411-BBEF-9DA2-9949-ACC59F5D289E}"/>
              </a:ext>
            </a:extLst>
          </p:cNvPr>
          <p:cNvSpPr>
            <a:spLocks noGrp="1"/>
          </p:cNvSpPr>
          <p:nvPr>
            <p:ph type="title"/>
          </p:nvPr>
        </p:nvSpPr>
        <p:spPr/>
        <p:txBody>
          <a:bodyPr/>
          <a:lstStyle/>
          <a:p>
            <a:endParaRPr lang="en-US"/>
          </a:p>
        </p:txBody>
      </p:sp>
      <p:pic>
        <p:nvPicPr>
          <p:cNvPr id="12" name="Content Placeholder 11">
            <a:extLst>
              <a:ext uri="{FF2B5EF4-FFF2-40B4-BE49-F238E27FC236}">
                <a16:creationId xmlns:a16="http://schemas.microsoft.com/office/drawing/2014/main" id="{72C083BE-B0F5-84AC-49EE-C22BAB5DA618}"/>
              </a:ext>
            </a:extLst>
          </p:cNvPr>
          <p:cNvPicPr>
            <a:picLocks noGrp="1" noChangeAspect="1"/>
          </p:cNvPicPr>
          <p:nvPr>
            <p:ph idx="1"/>
          </p:nvPr>
        </p:nvPicPr>
        <p:blipFill rotWithShape="1">
          <a:blip r:embed="rId2"/>
          <a:stretch/>
        </p:blipFill>
        <p:spPr>
          <a:xfrm>
            <a:off x="293928" y="168014"/>
            <a:ext cx="8235267" cy="4417350"/>
          </a:xfrm>
          <a:prstGeom prst="rect">
            <a:avLst/>
          </a:prstGeom>
          <a:ln>
            <a:noFill/>
          </a:ln>
          <a:effectLst>
            <a:outerShdw blurRad="292100" dist="139700" dir="2700000" algn="tl" rotWithShape="0">
              <a:srgbClr val="333333">
                <a:alpha val="65000"/>
              </a:srgbClr>
            </a:outerShdw>
          </a:effectLst>
        </p:spPr>
      </p:pic>
      <p:sp>
        <p:nvSpPr>
          <p:cNvPr id="14" name="Callout: Right Arrow 13">
            <a:extLst>
              <a:ext uri="{FF2B5EF4-FFF2-40B4-BE49-F238E27FC236}">
                <a16:creationId xmlns:a16="http://schemas.microsoft.com/office/drawing/2014/main" id="{E1F637A2-191A-2C57-A4DD-40025E69D095}"/>
              </a:ext>
            </a:extLst>
          </p:cNvPr>
          <p:cNvSpPr/>
          <p:nvPr/>
        </p:nvSpPr>
        <p:spPr>
          <a:xfrm>
            <a:off x="547007" y="2960321"/>
            <a:ext cx="2452575" cy="1330214"/>
          </a:xfrm>
          <a:prstGeom prst="rightArrowCallout">
            <a:avLst>
              <a:gd name="adj1" fmla="val 25000"/>
              <a:gd name="adj2" fmla="val 25000"/>
              <a:gd name="adj3" fmla="val 25000"/>
              <a:gd name="adj4" fmla="val 775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Scroll down the list of charts and select the Pareto Chart</a:t>
            </a:r>
          </a:p>
        </p:txBody>
      </p:sp>
      <p:sp>
        <p:nvSpPr>
          <p:cNvPr id="15" name="Callout: Left Arrow 14">
            <a:extLst>
              <a:ext uri="{FF2B5EF4-FFF2-40B4-BE49-F238E27FC236}">
                <a16:creationId xmlns:a16="http://schemas.microsoft.com/office/drawing/2014/main" id="{D644739C-3781-FD6F-A620-81CE7B0859D2}"/>
              </a:ext>
            </a:extLst>
          </p:cNvPr>
          <p:cNvSpPr/>
          <p:nvPr/>
        </p:nvSpPr>
        <p:spPr>
          <a:xfrm>
            <a:off x="6735569" y="3830658"/>
            <a:ext cx="1083170" cy="754706"/>
          </a:xfrm>
          <a:prstGeom prst="leftArrowCallout">
            <a:avLst>
              <a:gd name="adj1" fmla="val 25000"/>
              <a:gd name="adj2" fmla="val 25000"/>
              <a:gd name="adj3" fmla="val 25000"/>
              <a:gd name="adj4" fmla="val 741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Click OK</a:t>
            </a:r>
          </a:p>
        </p:txBody>
      </p:sp>
      <p:sp>
        <p:nvSpPr>
          <p:cNvPr id="16" name="Callout: Left Arrow 15">
            <a:extLst>
              <a:ext uri="{FF2B5EF4-FFF2-40B4-BE49-F238E27FC236}">
                <a16:creationId xmlns:a16="http://schemas.microsoft.com/office/drawing/2014/main" id="{0B458824-B201-95EE-49C2-7DB27152A993}"/>
              </a:ext>
            </a:extLst>
          </p:cNvPr>
          <p:cNvSpPr/>
          <p:nvPr/>
        </p:nvSpPr>
        <p:spPr>
          <a:xfrm>
            <a:off x="4957352" y="363986"/>
            <a:ext cx="1925140" cy="883543"/>
          </a:xfrm>
          <a:prstGeom prst="leftArrowCallout">
            <a:avLst>
              <a:gd name="adj1" fmla="val 25000"/>
              <a:gd name="adj2" fmla="val 25000"/>
              <a:gd name="adj3" fmla="val 25000"/>
              <a:gd name="adj4" fmla="val 7402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Chart Type: Pareto</a:t>
            </a:r>
          </a:p>
        </p:txBody>
      </p:sp>
    </p:spTree>
    <p:extLst>
      <p:ext uri="{BB962C8B-B14F-4D97-AF65-F5344CB8AC3E}">
        <p14:creationId xmlns:p14="http://schemas.microsoft.com/office/powerpoint/2010/main" val="207198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dirty="0">
                <a:effectLst>
                  <a:outerShdw blurRad="50800" dist="38100" dir="18900000" algn="bl" rotWithShape="0">
                    <a:prstClr val="black">
                      <a:alpha val="40000"/>
                    </a:prstClr>
                  </a:outerShdw>
                </a:effectLst>
              </a:rPr>
              <a:t>Learning Objectives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457213" y="1150882"/>
            <a:ext cx="8315569" cy="3421117"/>
          </a:xfrm>
        </p:spPr>
        <p:txBody>
          <a:bodyPr>
            <a:normAutofit/>
          </a:bodyPr>
          <a:lstStyle/>
          <a:p>
            <a:pPr marL="571500" indent="-457200">
              <a:buFont typeface="+mj-lt"/>
              <a:buAutoNum type="arabicPeriod"/>
            </a:pPr>
            <a:r>
              <a:rPr lang="en-US" dirty="0">
                <a:effectLst>
                  <a:outerShdw blurRad="50800" dist="38100" dir="16200000" rotWithShape="0">
                    <a:prstClr val="black">
                      <a:alpha val="40000"/>
                    </a:prstClr>
                  </a:outerShdw>
                </a:effectLst>
                <a:ea typeface="Times New Roman" panose="02020603050405020304" pitchFamily="18" charset="0"/>
              </a:rPr>
              <a:t>Define “pareto principle”  in the context of health services delivery and HIV care.</a:t>
            </a:r>
          </a:p>
          <a:p>
            <a:pPr marL="571500" indent="-457200">
              <a:spcBef>
                <a:spcPts val="1800"/>
              </a:spcBef>
              <a:buFont typeface="+mj-lt"/>
              <a:buAutoNum type="arabicPeriod"/>
            </a:pPr>
            <a:r>
              <a:rPr lang="en-US" dirty="0">
                <a:effectLst>
                  <a:outerShdw blurRad="50800" dist="38100" dir="16200000" rotWithShape="0">
                    <a:prstClr val="black">
                      <a:alpha val="40000"/>
                    </a:prstClr>
                  </a:outerShdw>
                </a:effectLst>
                <a:ea typeface="Times New Roman" panose="02020603050405020304" pitchFamily="18" charset="0"/>
              </a:rPr>
              <a:t>Demonstrate a method for using clinical and health services data to identify improvement opportunities. </a:t>
            </a:r>
          </a:p>
          <a:p>
            <a:pPr marL="571500" indent="-457200">
              <a:spcBef>
                <a:spcPts val="1800"/>
              </a:spcBef>
              <a:buFont typeface="+mj-lt"/>
              <a:buAutoNum type="arabicPeriod"/>
            </a:pPr>
            <a:r>
              <a:rPr lang="en-US" dirty="0">
                <a:effectLst>
                  <a:outerShdw blurRad="50800" dist="38100" dir="16200000" rotWithShape="0">
                    <a:prstClr val="black">
                      <a:alpha val="40000"/>
                    </a:prstClr>
                  </a:outerShdw>
                </a:effectLst>
                <a:ea typeface="Times New Roman" panose="02020603050405020304" pitchFamily="18" charset="0"/>
              </a:rPr>
              <a:t>Demonstrate the generation of pareto charts to prioritize areas for improvement .</a:t>
            </a:r>
          </a:p>
          <a:p>
            <a:pPr marL="571500" indent="-457200">
              <a:buFont typeface="+mj-lt"/>
              <a:buAutoNum type="arabicPeriod"/>
            </a:pPr>
            <a:endParaRPr lang="en-US" dirty="0">
              <a:effectLst>
                <a:outerShdw blurRad="50800" dist="38100" dir="16200000" rotWithShape="0">
                  <a:prstClr val="black">
                    <a:alpha val="40000"/>
                  </a:prstClr>
                </a:outerShdw>
              </a:effectLst>
              <a:ea typeface="Times New Roman" panose="02020603050405020304" pitchFamily="18" charset="0"/>
            </a:endParaRPr>
          </a:p>
        </p:txBody>
      </p:sp>
    </p:spTree>
    <p:extLst>
      <p:ext uri="{BB962C8B-B14F-4D97-AF65-F5344CB8AC3E}">
        <p14:creationId xmlns:p14="http://schemas.microsoft.com/office/powerpoint/2010/main" val="2981208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306F-3EEC-4006-D83E-0ECB5F599113}"/>
              </a:ext>
            </a:extLst>
          </p:cNvPr>
          <p:cNvSpPr>
            <a:spLocks noGrp="1"/>
          </p:cNvSpPr>
          <p:nvPr>
            <p:ph type="title"/>
          </p:nvPr>
        </p:nvSpPr>
        <p:spPr/>
        <p:txBody>
          <a:bodyPr/>
          <a:lstStyle/>
          <a:p>
            <a:r>
              <a:rPr lang="en-US" dirty="0">
                <a:solidFill>
                  <a:schemeClr val="bg1"/>
                </a:solidFill>
              </a:rPr>
              <a:t>Magical Charts Button</a:t>
            </a:r>
          </a:p>
        </p:txBody>
      </p:sp>
      <p:sp>
        <p:nvSpPr>
          <p:cNvPr id="3" name="Content Placeholder 2">
            <a:extLst>
              <a:ext uri="{FF2B5EF4-FFF2-40B4-BE49-F238E27FC236}">
                <a16:creationId xmlns:a16="http://schemas.microsoft.com/office/drawing/2014/main" id="{F07ACE9A-C7BF-81DE-2951-E7FFC1A383DB}"/>
              </a:ext>
            </a:extLst>
          </p:cNvPr>
          <p:cNvSpPr>
            <a:spLocks noGrp="1"/>
          </p:cNvSpPr>
          <p:nvPr>
            <p:ph idx="1"/>
          </p:nvPr>
        </p:nvSpPr>
        <p:spPr/>
        <p:txBody>
          <a:bodyPr/>
          <a:lstStyle/>
          <a:p>
            <a:endParaRPr lang="en-US"/>
          </a:p>
        </p:txBody>
      </p:sp>
      <p:pic>
        <p:nvPicPr>
          <p:cNvPr id="4" name="Content Placeholder 8">
            <a:extLst>
              <a:ext uri="{FF2B5EF4-FFF2-40B4-BE49-F238E27FC236}">
                <a16:creationId xmlns:a16="http://schemas.microsoft.com/office/drawing/2014/main" id="{89E1711C-E994-CA0C-F7C5-E1BDC71AF8AE}"/>
              </a:ext>
            </a:extLst>
          </p:cNvPr>
          <p:cNvPicPr>
            <a:picLocks noChangeAspect="1"/>
          </p:cNvPicPr>
          <p:nvPr/>
        </p:nvPicPr>
        <p:blipFill rotWithShape="1">
          <a:blip r:embed="rId2"/>
          <a:srcRect t="5361" b="5112"/>
          <a:stretch/>
        </p:blipFill>
        <p:spPr>
          <a:xfrm>
            <a:off x="436840" y="1105784"/>
            <a:ext cx="8270321" cy="3490710"/>
          </a:xfrm>
          <a:prstGeom prst="rect">
            <a:avLst/>
          </a:prstGeom>
          <a:ln>
            <a:noFill/>
          </a:ln>
          <a:effectLst>
            <a:outerShdw blurRad="292100" dist="139700" dir="2700000" algn="tl" rotWithShape="0">
              <a:srgbClr val="333333">
                <a:alpha val="65000"/>
              </a:srgbClr>
            </a:outerShdw>
          </a:effectLst>
        </p:spPr>
      </p:pic>
      <p:pic>
        <p:nvPicPr>
          <p:cNvPr id="6" name="Picture 2" descr="Yay! Badge Banner Text PNG &amp; SVG Design For T-Shirts">
            <a:extLst>
              <a:ext uri="{FF2B5EF4-FFF2-40B4-BE49-F238E27FC236}">
                <a16:creationId xmlns:a16="http://schemas.microsoft.com/office/drawing/2014/main" id="{8352701E-BC25-9160-BC9B-5FF33AF8A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458" y="2384815"/>
            <a:ext cx="2466191" cy="2466191"/>
          </a:xfrm>
          <a:prstGeom prst="rect">
            <a:avLst/>
          </a:prstGeom>
          <a:noFill/>
          <a:extLst>
            <a:ext uri="{909E8E84-426E-40DD-AFC4-6F175D3DCCD1}">
              <a14:hiddenFill xmlns:a14="http://schemas.microsoft.com/office/drawing/2010/main">
                <a:solidFill>
                  <a:srgbClr val="FFFFFF"/>
                </a:solidFill>
              </a14:hiddenFill>
            </a:ext>
          </a:extLst>
        </p:spPr>
      </p:pic>
      <p:sp>
        <p:nvSpPr>
          <p:cNvPr id="7" name="Callout: Down Arrow 6">
            <a:extLst>
              <a:ext uri="{FF2B5EF4-FFF2-40B4-BE49-F238E27FC236}">
                <a16:creationId xmlns:a16="http://schemas.microsoft.com/office/drawing/2014/main" id="{4D407AEA-E325-22EB-DC5D-4B45CB242A64}"/>
              </a:ext>
            </a:extLst>
          </p:cNvPr>
          <p:cNvSpPr/>
          <p:nvPr/>
        </p:nvSpPr>
        <p:spPr>
          <a:xfrm>
            <a:off x="4628577" y="1002221"/>
            <a:ext cx="1998280" cy="1757975"/>
          </a:xfrm>
          <a:prstGeom prst="downArrowCallo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latin typeface="Arial" panose="020B0604020202020204" pitchFamily="34" charset="0"/>
                <a:cs typeface="Arial" panose="020B0604020202020204" pitchFamily="34" charset="0"/>
              </a:rPr>
              <a:t>Pareto Chart</a:t>
            </a:r>
          </a:p>
        </p:txBody>
      </p:sp>
    </p:spTree>
    <p:extLst>
      <p:ext uri="{BB962C8B-B14F-4D97-AF65-F5344CB8AC3E}">
        <p14:creationId xmlns:p14="http://schemas.microsoft.com/office/powerpoint/2010/main" val="381699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Pareto Chart</a:t>
            </a:r>
          </a:p>
        </p:txBody>
      </p:sp>
      <mc:AlternateContent xmlns:mc="http://schemas.openxmlformats.org/markup-compatibility/2006" xmlns:cx1="http://schemas.microsoft.com/office/drawing/2015/9/8/chartex">
        <mc:Choice Requires="cx1">
          <p:graphicFrame>
            <p:nvGraphicFramePr>
              <p:cNvPr id="9" name="Content Placeholder 8">
                <a:extLst>
                  <a:ext uri="{FF2B5EF4-FFF2-40B4-BE49-F238E27FC236}">
                    <a16:creationId xmlns:a16="http://schemas.microsoft.com/office/drawing/2014/main" id="{F81E1DA4-F228-C934-C30F-824E47038F6C}"/>
                  </a:ext>
                </a:extLst>
              </p:cNvPr>
              <p:cNvGraphicFramePr>
                <a:graphicFrameLocks noGrp="1"/>
              </p:cNvGraphicFramePr>
              <p:nvPr>
                <p:ph idx="1"/>
                <p:extLst>
                  <p:ext uri="{D42A27DB-BD31-4B8C-83A1-F6EECF244321}">
                    <p14:modId xmlns:p14="http://schemas.microsoft.com/office/powerpoint/2010/main" val="2876595452"/>
                  </p:ext>
                </p:extLst>
              </p:nvPr>
            </p:nvGraphicFramePr>
            <p:xfrm>
              <a:off x="671647" y="980795"/>
              <a:ext cx="7886700" cy="3574196"/>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9" name="Content Placeholder 8">
                <a:extLst>
                  <a:ext uri="{FF2B5EF4-FFF2-40B4-BE49-F238E27FC236}">
                    <a16:creationId xmlns:a16="http://schemas.microsoft.com/office/drawing/2014/main" id="{F81E1DA4-F228-C934-C30F-824E47038F6C}"/>
                  </a:ext>
                </a:extLst>
              </p:cNvPr>
              <p:cNvPicPr>
                <a:picLocks noGrp="1" noRot="1" noChangeAspect="1" noMove="1" noResize="1" noEditPoints="1" noAdjustHandles="1" noChangeArrowheads="1" noChangeShapeType="1"/>
              </p:cNvPicPr>
              <p:nvPr/>
            </p:nvPicPr>
            <p:blipFill>
              <a:blip r:embed="rId5"/>
              <a:stretch>
                <a:fillRect/>
              </a:stretch>
            </p:blipFill>
            <p:spPr>
              <a:xfrm>
                <a:off x="671647" y="980795"/>
                <a:ext cx="7886700" cy="3574196"/>
              </a:xfrm>
              <a:prstGeom prst="rect">
                <a:avLst/>
              </a:prstGeom>
            </p:spPr>
          </p:pic>
        </mc:Fallback>
      </mc:AlternateContent>
      <p:sp>
        <p:nvSpPr>
          <p:cNvPr id="3" name="Slide Number Placeholder 2"/>
          <p:cNvSpPr>
            <a:spLocks noGrp="1"/>
          </p:cNvSpPr>
          <p:nvPr>
            <p:ph type="sldNum" sz="quarter" idx="12"/>
          </p:nvPr>
        </p:nvSpPr>
        <p:spPr>
          <a:xfrm>
            <a:off x="10653822" y="6356350"/>
            <a:ext cx="69997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Nova"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B1E97-E80B-4E38-974D-B2E1BACDBD63}" type="slidenum">
              <a:rPr lang="en-US" smtClean="0"/>
              <a:pPr/>
              <a:t>31</a:t>
            </a:fld>
            <a:endParaRPr lang="en-US">
              <a:solidFill>
                <a:prstClr val="white"/>
              </a:solidFill>
            </a:endParaRPr>
          </a:p>
        </p:txBody>
      </p:sp>
    </p:spTree>
    <p:extLst>
      <p:ext uri="{BB962C8B-B14F-4D97-AF65-F5344CB8AC3E}">
        <p14:creationId xmlns:p14="http://schemas.microsoft.com/office/powerpoint/2010/main" val="3122616139"/>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Interpreting Pareto Charts</a:t>
            </a:r>
          </a:p>
        </p:txBody>
      </p:sp>
      <mc:AlternateContent xmlns:mc="http://schemas.openxmlformats.org/markup-compatibility/2006" xmlns:cx1="http://schemas.microsoft.com/office/drawing/2015/9/8/chartex">
        <mc:Choice Requires="cx1">
          <p:graphicFrame>
            <p:nvGraphicFramePr>
              <p:cNvPr id="20" name="Content Placeholder 19">
                <a:extLst>
                  <a:ext uri="{FF2B5EF4-FFF2-40B4-BE49-F238E27FC236}">
                    <a16:creationId xmlns:a16="http://schemas.microsoft.com/office/drawing/2014/main" id="{46FA4131-AA30-4E41-8B74-897F430A93E8}"/>
                  </a:ext>
                </a:extLst>
              </p:cNvPr>
              <p:cNvGraphicFramePr>
                <a:graphicFrameLocks noGrp="1"/>
              </p:cNvGraphicFramePr>
              <p:nvPr>
                <p:ph idx="1"/>
                <p:extLst>
                  <p:ext uri="{D42A27DB-BD31-4B8C-83A1-F6EECF244321}">
                    <p14:modId xmlns:p14="http://schemas.microsoft.com/office/powerpoint/2010/main" val="258831162"/>
                  </p:ext>
                </p:extLst>
              </p:nvPr>
            </p:nvGraphicFramePr>
            <p:xfrm>
              <a:off x="671647" y="1014150"/>
              <a:ext cx="7886700" cy="3545903"/>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20" name="Content Placeholder 19">
                <a:extLst>
                  <a:ext uri="{FF2B5EF4-FFF2-40B4-BE49-F238E27FC236}">
                    <a16:creationId xmlns:a16="http://schemas.microsoft.com/office/drawing/2014/main" id="{46FA4131-AA30-4E41-8B74-897F430A93E8}"/>
                  </a:ext>
                </a:extLst>
              </p:cNvPr>
              <p:cNvPicPr>
                <a:picLocks noGrp="1" noRot="1" noChangeAspect="1" noMove="1" noResize="1" noEditPoints="1" noAdjustHandles="1" noChangeArrowheads="1" noChangeShapeType="1"/>
              </p:cNvPicPr>
              <p:nvPr/>
            </p:nvPicPr>
            <p:blipFill>
              <a:blip r:embed="rId5"/>
              <a:stretch>
                <a:fillRect/>
              </a:stretch>
            </p:blipFill>
            <p:spPr>
              <a:xfrm>
                <a:off x="671647" y="1014150"/>
                <a:ext cx="7886700" cy="3545903"/>
              </a:xfrm>
              <a:prstGeom prst="rect">
                <a:avLst/>
              </a:prstGeom>
            </p:spPr>
          </p:pic>
        </mc:Fallback>
      </mc:AlternateContent>
      <p:sp>
        <p:nvSpPr>
          <p:cNvPr id="3" name="Slide Number Placeholder 2"/>
          <p:cNvSpPr>
            <a:spLocks noGrp="1"/>
          </p:cNvSpPr>
          <p:nvPr>
            <p:ph type="sldNum" sz="quarter" idx="12"/>
          </p:nvPr>
        </p:nvSpPr>
        <p:spPr>
          <a:xfrm>
            <a:off x="10653822" y="6356350"/>
            <a:ext cx="69997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Nova"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B1E97-E80B-4E38-974D-B2E1BACDBD63}" type="slidenum">
              <a:rPr lang="en-US" smtClean="0"/>
              <a:pPr/>
              <a:t>32</a:t>
            </a:fld>
            <a:endParaRPr lang="en-US">
              <a:solidFill>
                <a:prstClr val="white"/>
              </a:solidFill>
            </a:endParaRPr>
          </a:p>
        </p:txBody>
      </p:sp>
      <p:sp>
        <p:nvSpPr>
          <p:cNvPr id="2" name="Arrow: Left 1">
            <a:extLst>
              <a:ext uri="{FF2B5EF4-FFF2-40B4-BE49-F238E27FC236}">
                <a16:creationId xmlns:a16="http://schemas.microsoft.com/office/drawing/2014/main" id="{5B918D98-360A-45A8-DB5E-652F0884CE7C}"/>
              </a:ext>
            </a:extLst>
          </p:cNvPr>
          <p:cNvSpPr/>
          <p:nvPr/>
        </p:nvSpPr>
        <p:spPr>
          <a:xfrm>
            <a:off x="4289156" y="1739610"/>
            <a:ext cx="2670586" cy="70152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Cumulative Line</a:t>
            </a:r>
          </a:p>
        </p:txBody>
      </p:sp>
    </p:spTree>
    <p:extLst>
      <p:ext uri="{BB962C8B-B14F-4D97-AF65-F5344CB8AC3E}">
        <p14:creationId xmlns:p14="http://schemas.microsoft.com/office/powerpoint/2010/main" val="711215752"/>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3B99-9AEE-36D2-DEDF-8B0094F767DB}"/>
              </a:ext>
            </a:extLst>
          </p:cNvPr>
          <p:cNvSpPr>
            <a:spLocks noGrp="1"/>
          </p:cNvSpPr>
          <p:nvPr>
            <p:ph type="title"/>
          </p:nvPr>
        </p:nvSpPr>
        <p:spPr/>
        <p:txBody>
          <a:bodyPr/>
          <a:lstStyle/>
          <a:p>
            <a:r>
              <a:rPr lang="en-US" dirty="0"/>
              <a:t>The Cumulative Line</a:t>
            </a:r>
          </a:p>
        </p:txBody>
      </p:sp>
      <p:sp>
        <p:nvSpPr>
          <p:cNvPr id="3" name="Content Placeholder 2">
            <a:extLst>
              <a:ext uri="{FF2B5EF4-FFF2-40B4-BE49-F238E27FC236}">
                <a16:creationId xmlns:a16="http://schemas.microsoft.com/office/drawing/2014/main" id="{6952165C-C8AA-4726-2A48-1FF0161D2962}"/>
              </a:ext>
            </a:extLst>
          </p:cNvPr>
          <p:cNvSpPr>
            <a:spLocks noGrp="1"/>
          </p:cNvSpPr>
          <p:nvPr>
            <p:ph idx="1"/>
          </p:nvPr>
        </p:nvSpPr>
        <p:spPr>
          <a:xfrm>
            <a:off x="457213" y="1200150"/>
            <a:ext cx="8315569" cy="3420835"/>
          </a:xfrm>
        </p:spPr>
        <p:txBody>
          <a:bodyPr>
            <a:normAutofit lnSpcReduction="10000"/>
          </a:bodyPr>
          <a:lstStyle/>
          <a:p>
            <a:pPr marL="0" indent="0">
              <a:buNone/>
            </a:pPr>
            <a:r>
              <a:rPr lang="en-US" dirty="0"/>
              <a:t>If the cumulative line is steep, with a lot of arch to it, this shows that the first few problem areas rapidly add to a high percentage of the total problems. </a:t>
            </a:r>
          </a:p>
          <a:p>
            <a:pPr marL="0" indent="0">
              <a:spcBef>
                <a:spcPts val="1200"/>
              </a:spcBef>
              <a:buNone/>
            </a:pPr>
            <a:r>
              <a:rPr lang="en-US" dirty="0"/>
              <a:t>If the cumulative line is straight, it is telling us that the contribution from each successive bar (after the first) is about even. </a:t>
            </a:r>
          </a:p>
          <a:p>
            <a:pPr marL="342900" lvl="1" indent="0">
              <a:spcBef>
                <a:spcPts val="1200"/>
              </a:spcBef>
              <a:buNone/>
            </a:pPr>
            <a:r>
              <a:rPr lang="en-US" sz="2100" b="1" dirty="0"/>
              <a:t>This says that no problems stand out as being more bothersome than the rest, which does not help much for problem solving</a:t>
            </a:r>
            <a:r>
              <a:rPr lang="en-US" sz="2100" dirty="0"/>
              <a:t>.</a:t>
            </a:r>
          </a:p>
        </p:txBody>
      </p:sp>
      <p:sp>
        <p:nvSpPr>
          <p:cNvPr id="4" name="Footer Placeholder 3">
            <a:extLst>
              <a:ext uri="{FF2B5EF4-FFF2-40B4-BE49-F238E27FC236}">
                <a16:creationId xmlns:a16="http://schemas.microsoft.com/office/drawing/2014/main" id="{6F7E6C58-8F6E-487C-FD39-44647D165390}"/>
              </a:ext>
            </a:extLst>
          </p:cNvPr>
          <p:cNvSpPr>
            <a:spLocks noGrp="1"/>
          </p:cNvSpPr>
          <p:nvPr>
            <p:ph type="ftr" sz="quarter" idx="11"/>
          </p:nvPr>
        </p:nvSpPr>
        <p:spPr>
          <a:xfrm>
            <a:off x="838200" y="6356350"/>
            <a:ext cx="9815622"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Nova"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25" dirty="0"/>
          </a:p>
        </p:txBody>
      </p:sp>
    </p:spTree>
    <p:extLst>
      <p:ext uri="{BB962C8B-B14F-4D97-AF65-F5344CB8AC3E}">
        <p14:creationId xmlns:p14="http://schemas.microsoft.com/office/powerpoint/2010/main" val="1854560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Interpreting Pareto Charts</a:t>
            </a:r>
          </a:p>
        </p:txBody>
      </p:sp>
      <p:sp>
        <p:nvSpPr>
          <p:cNvPr id="3" name="Slide Number Placeholder 2"/>
          <p:cNvSpPr>
            <a:spLocks noGrp="1"/>
          </p:cNvSpPr>
          <p:nvPr>
            <p:ph type="sldNum" sz="quarter" idx="12"/>
          </p:nvPr>
        </p:nvSpPr>
        <p:spPr>
          <a:xfrm>
            <a:off x="10653822" y="6356350"/>
            <a:ext cx="69997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Nova"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B1E97-E80B-4E38-974D-B2E1BACDBD63}" type="slidenum">
              <a:rPr lang="en-US" smtClean="0"/>
              <a:pPr/>
              <a:t>34</a:t>
            </a:fld>
            <a:endParaRPr lang="en-US">
              <a:solidFill>
                <a:prstClr val="white"/>
              </a:solidFill>
            </a:endParaRPr>
          </a:p>
        </p:txBody>
      </p:sp>
      <p:sp>
        <p:nvSpPr>
          <p:cNvPr id="7" name="TextBox 6"/>
          <p:cNvSpPr txBox="1"/>
          <p:nvPr/>
        </p:nvSpPr>
        <p:spPr>
          <a:xfrm>
            <a:off x="2377440" y="4800601"/>
            <a:ext cx="4834890" cy="246221"/>
          </a:xfrm>
          <a:prstGeom prst="rect">
            <a:avLst/>
          </a:prstGeom>
          <a:noFill/>
        </p:spPr>
        <p:txBody>
          <a:bodyPr wrap="square" rtlCol="0">
            <a:spAutoFit/>
          </a:bodyPr>
          <a:lstStyle/>
          <a:p>
            <a:r>
              <a:rPr lang="en-US" sz="1000" dirty="0"/>
              <a:t>Data from Kennedy EIP Quality Management Team Viral Load Suppression Plans</a:t>
            </a:r>
          </a:p>
        </p:txBody>
      </p:sp>
      <mc:AlternateContent xmlns:mc="http://schemas.openxmlformats.org/markup-compatibility/2006" xmlns:cx1="http://schemas.microsoft.com/office/drawing/2015/9/8/chartex">
        <mc:Choice Requires="cx1">
          <p:graphicFrame>
            <p:nvGraphicFramePr>
              <p:cNvPr id="9" name="Content Placeholder 19">
                <a:extLst>
                  <a:ext uri="{FF2B5EF4-FFF2-40B4-BE49-F238E27FC236}">
                    <a16:creationId xmlns:a16="http://schemas.microsoft.com/office/drawing/2014/main" id="{4FF5BF2F-BBE5-0417-387E-5EB9DC8DBD82}"/>
                  </a:ext>
                </a:extLst>
              </p:cNvPr>
              <p:cNvGraphicFramePr>
                <a:graphicFrameLocks noGrp="1"/>
              </p:cNvGraphicFramePr>
              <p:nvPr>
                <p:ph idx="1"/>
                <p:extLst>
                  <p:ext uri="{D42A27DB-BD31-4B8C-83A1-F6EECF244321}">
                    <p14:modId xmlns:p14="http://schemas.microsoft.com/office/powerpoint/2010/main" val="814775852"/>
                  </p:ext>
                </p:extLst>
              </p:nvPr>
            </p:nvGraphicFramePr>
            <p:xfrm>
              <a:off x="175022" y="976653"/>
              <a:ext cx="8793956" cy="356949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9" name="Content Placeholder 19">
                <a:extLst>
                  <a:ext uri="{FF2B5EF4-FFF2-40B4-BE49-F238E27FC236}">
                    <a16:creationId xmlns:a16="http://schemas.microsoft.com/office/drawing/2014/main" id="{4FF5BF2F-BBE5-0417-387E-5EB9DC8DBD82}"/>
                  </a:ext>
                </a:extLst>
              </p:cNvPr>
              <p:cNvPicPr>
                <a:picLocks noGrp="1" noRot="1" noChangeAspect="1" noMove="1" noResize="1" noEditPoints="1" noAdjustHandles="1" noChangeArrowheads="1" noChangeShapeType="1"/>
              </p:cNvPicPr>
              <p:nvPr/>
            </p:nvPicPr>
            <p:blipFill>
              <a:blip r:embed="rId4"/>
              <a:stretch>
                <a:fillRect/>
              </a:stretch>
            </p:blipFill>
            <p:spPr>
              <a:xfrm>
                <a:off x="175022" y="976653"/>
                <a:ext cx="8793956" cy="3569494"/>
              </a:xfrm>
              <a:prstGeom prst="rect">
                <a:avLst/>
              </a:prstGeom>
            </p:spPr>
          </p:pic>
        </mc:Fallback>
      </mc:AlternateContent>
      <p:cxnSp>
        <p:nvCxnSpPr>
          <p:cNvPr id="10" name="Straight Connector 9">
            <a:extLst>
              <a:ext uri="{FF2B5EF4-FFF2-40B4-BE49-F238E27FC236}">
                <a16:creationId xmlns:a16="http://schemas.microsoft.com/office/drawing/2014/main" id="{EF7670FF-5A61-0CFB-DB79-88E23DAAB748}"/>
              </a:ext>
            </a:extLst>
          </p:cNvPr>
          <p:cNvCxnSpPr>
            <a:cxnSpLocks/>
          </p:cNvCxnSpPr>
          <p:nvPr/>
        </p:nvCxnSpPr>
        <p:spPr>
          <a:xfrm>
            <a:off x="3420399" y="1898717"/>
            <a:ext cx="5049532" cy="0"/>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5AE3A7-2450-C442-4287-3BE04B2E5D4F}"/>
              </a:ext>
            </a:extLst>
          </p:cNvPr>
          <p:cNvCxnSpPr>
            <a:cxnSpLocks/>
          </p:cNvCxnSpPr>
          <p:nvPr/>
        </p:nvCxnSpPr>
        <p:spPr>
          <a:xfrm flipH="1">
            <a:off x="3420399" y="1913173"/>
            <a:ext cx="8069" cy="1920392"/>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4" name="Graphic 13" descr="Close with solid fill">
            <a:extLst>
              <a:ext uri="{FF2B5EF4-FFF2-40B4-BE49-F238E27FC236}">
                <a16:creationId xmlns:a16="http://schemas.microsoft.com/office/drawing/2014/main" id="{77255E37-AD0B-A091-A742-CBB4397E84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7173" y="1641878"/>
            <a:ext cx="542589" cy="542589"/>
          </a:xfrm>
          <a:prstGeom prst="rect">
            <a:avLst/>
          </a:prstGeom>
        </p:spPr>
      </p:pic>
      <p:pic>
        <p:nvPicPr>
          <p:cNvPr id="15" name="Picture 2" descr="80% Pie Chart Circle transparent PNG - StickPNG">
            <a:extLst>
              <a:ext uri="{FF2B5EF4-FFF2-40B4-BE49-F238E27FC236}">
                <a16:creationId xmlns:a16="http://schemas.microsoft.com/office/drawing/2014/main" id="{0BE44D00-0C82-1B02-5139-27135F875B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5281" y="2184467"/>
            <a:ext cx="1234256" cy="123425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1F67671-7A8E-4C36-F19A-A2483D0DE650}"/>
              </a:ext>
            </a:extLst>
          </p:cNvPr>
          <p:cNvSpPr/>
          <p:nvPr/>
        </p:nvSpPr>
        <p:spPr>
          <a:xfrm>
            <a:off x="358140" y="1309684"/>
            <a:ext cx="3070328" cy="31273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1804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833CF6-6245-91D0-AD77-B273DFB3984D}"/>
              </a:ext>
            </a:extLst>
          </p:cNvPr>
          <p:cNvSpPr>
            <a:spLocks noGrp="1"/>
          </p:cNvSpPr>
          <p:nvPr>
            <p:ph type="title"/>
          </p:nvPr>
        </p:nvSpPr>
        <p:spPr/>
        <p:txBody>
          <a:bodyPr/>
          <a:lstStyle/>
          <a:p>
            <a:r>
              <a:rPr lang="en-US" dirty="0"/>
              <a:t>Interpreting a Pareto Chart</a:t>
            </a:r>
          </a:p>
        </p:txBody>
      </p:sp>
      <p:sp>
        <p:nvSpPr>
          <p:cNvPr id="5" name="Content Placeholder 4">
            <a:extLst>
              <a:ext uri="{FF2B5EF4-FFF2-40B4-BE49-F238E27FC236}">
                <a16:creationId xmlns:a16="http://schemas.microsoft.com/office/drawing/2014/main" id="{13D4D9D6-BD9D-BF5D-0D0C-C90B149FBDC3}"/>
              </a:ext>
            </a:extLst>
          </p:cNvPr>
          <p:cNvSpPr>
            <a:spLocks noGrp="1"/>
          </p:cNvSpPr>
          <p:nvPr>
            <p:ph sz="half" idx="1"/>
          </p:nvPr>
        </p:nvSpPr>
        <p:spPr/>
        <p:txBody>
          <a:bodyPr>
            <a:normAutofit/>
          </a:bodyPr>
          <a:lstStyle/>
          <a:p>
            <a:pPr marL="0" indent="0">
              <a:buNone/>
            </a:pPr>
            <a:r>
              <a:rPr lang="en-US" sz="2700" dirty="0"/>
              <a:t>The pareto chart is telling us that if we address:</a:t>
            </a:r>
          </a:p>
          <a:p>
            <a:pPr marL="728663" lvl="1" indent="-385763">
              <a:buAutoNum type="arabicParenBoth"/>
            </a:pPr>
            <a:r>
              <a:rPr lang="en-US" dirty="0"/>
              <a:t>No Medical Visit</a:t>
            </a:r>
          </a:p>
          <a:p>
            <a:pPr marL="728663" lvl="1" indent="-385763">
              <a:buAutoNum type="arabicParenBoth"/>
            </a:pPr>
            <a:r>
              <a:rPr lang="en-US" dirty="0"/>
              <a:t>Mental Health </a:t>
            </a:r>
          </a:p>
          <a:p>
            <a:pPr marL="728663" lvl="1" indent="-385763">
              <a:buAutoNum type="arabicParenBoth"/>
            </a:pPr>
            <a:r>
              <a:rPr lang="en-US" dirty="0"/>
              <a:t>Insurance</a:t>
            </a:r>
          </a:p>
          <a:p>
            <a:pPr marL="0" indent="0">
              <a:buNone/>
            </a:pPr>
            <a:r>
              <a:rPr lang="en-US" sz="2700" dirty="0"/>
              <a:t>that </a:t>
            </a:r>
            <a:r>
              <a:rPr lang="en-US" sz="2700" b="1" dirty="0"/>
              <a:t>we will address 80% of our problem</a:t>
            </a:r>
            <a:r>
              <a:rPr lang="en-US" sz="2700" dirty="0"/>
              <a:t> </a:t>
            </a:r>
          </a:p>
        </p:txBody>
      </p:sp>
      <p:pic>
        <p:nvPicPr>
          <p:cNvPr id="7" name="Content Placeholder 6">
            <a:extLst>
              <a:ext uri="{FF2B5EF4-FFF2-40B4-BE49-F238E27FC236}">
                <a16:creationId xmlns:a16="http://schemas.microsoft.com/office/drawing/2014/main" id="{9EC9257B-577A-8AB1-7367-F2EE6E88AD5A}"/>
              </a:ext>
            </a:extLst>
          </p:cNvPr>
          <p:cNvPicPr>
            <a:picLocks noGrp="1" noChangeAspect="1"/>
          </p:cNvPicPr>
          <p:nvPr>
            <p:ph sz="half" idx="2"/>
          </p:nvPr>
        </p:nvPicPr>
        <p:blipFill>
          <a:blip r:embed="rId3"/>
          <a:stretch>
            <a:fillRect/>
          </a:stretch>
        </p:blipFill>
        <p:spPr>
          <a:xfrm>
            <a:off x="5611761" y="1268016"/>
            <a:ext cx="3033412" cy="3238590"/>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202BFF6B-0001-CF7C-E4D0-576985E4ADE0}"/>
              </a:ext>
            </a:extLst>
          </p:cNvPr>
          <p:cNvSpPr/>
          <p:nvPr/>
        </p:nvSpPr>
        <p:spPr>
          <a:xfrm>
            <a:off x="4053964" y="3672280"/>
            <a:ext cx="1978126" cy="834326"/>
          </a:xfrm>
          <a:prstGeom prst="rightArrow">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23263905"/>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674463-C063-3B3E-4915-BBC518BF9C46}"/>
              </a:ext>
            </a:extLst>
          </p:cNvPr>
          <p:cNvSpPr>
            <a:spLocks noGrp="1"/>
          </p:cNvSpPr>
          <p:nvPr>
            <p:ph type="title"/>
          </p:nvPr>
        </p:nvSpPr>
        <p:spPr>
          <a:xfrm>
            <a:off x="414215" y="82880"/>
            <a:ext cx="8315569" cy="857250"/>
          </a:xfrm>
        </p:spPr>
        <p:txBody>
          <a:bodyPr/>
          <a:lstStyle/>
          <a:p>
            <a:r>
              <a:rPr lang="en-US" dirty="0"/>
              <a:t>Categorize Thoughtfully</a:t>
            </a:r>
          </a:p>
        </p:txBody>
      </p:sp>
      <p:graphicFrame>
        <p:nvGraphicFramePr>
          <p:cNvPr id="5" name="Table 5">
            <a:extLst>
              <a:ext uri="{FF2B5EF4-FFF2-40B4-BE49-F238E27FC236}">
                <a16:creationId xmlns:a16="http://schemas.microsoft.com/office/drawing/2014/main" id="{B5ECC7D9-7306-A18D-63C5-F89CCC41CFEA}"/>
              </a:ext>
            </a:extLst>
          </p:cNvPr>
          <p:cNvGraphicFramePr>
            <a:graphicFrameLocks noGrp="1"/>
          </p:cNvGraphicFramePr>
          <p:nvPr>
            <p:ph sz="half" idx="1"/>
            <p:extLst>
              <p:ext uri="{D42A27DB-BD31-4B8C-83A1-F6EECF244321}">
                <p14:modId xmlns:p14="http://schemas.microsoft.com/office/powerpoint/2010/main" val="3804765846"/>
              </p:ext>
            </p:extLst>
          </p:nvPr>
        </p:nvGraphicFramePr>
        <p:xfrm>
          <a:off x="138793" y="928347"/>
          <a:ext cx="4882243" cy="3757716"/>
        </p:xfrm>
        <a:graphic>
          <a:graphicData uri="http://schemas.openxmlformats.org/drawingml/2006/table">
            <a:tbl>
              <a:tblPr firstRow="1" bandRow="1">
                <a:tableStyleId>{073A0DAA-6AF3-43AB-8588-CEC1D06C72B9}</a:tableStyleId>
              </a:tblPr>
              <a:tblGrid>
                <a:gridCol w="2865664">
                  <a:extLst>
                    <a:ext uri="{9D8B030D-6E8A-4147-A177-3AD203B41FA5}">
                      <a16:colId xmlns:a16="http://schemas.microsoft.com/office/drawing/2014/main" val="1983148654"/>
                    </a:ext>
                  </a:extLst>
                </a:gridCol>
                <a:gridCol w="1077686">
                  <a:extLst>
                    <a:ext uri="{9D8B030D-6E8A-4147-A177-3AD203B41FA5}">
                      <a16:colId xmlns:a16="http://schemas.microsoft.com/office/drawing/2014/main" val="3241815640"/>
                    </a:ext>
                  </a:extLst>
                </a:gridCol>
                <a:gridCol w="938893">
                  <a:extLst>
                    <a:ext uri="{9D8B030D-6E8A-4147-A177-3AD203B41FA5}">
                      <a16:colId xmlns:a16="http://schemas.microsoft.com/office/drawing/2014/main" val="1545383806"/>
                    </a:ext>
                  </a:extLst>
                </a:gridCol>
              </a:tblGrid>
              <a:tr h="400182">
                <a:tc>
                  <a:txBody>
                    <a:bodyPr/>
                    <a:lstStyle/>
                    <a:p>
                      <a:pPr algn="ctr"/>
                      <a:r>
                        <a:rPr lang="en-US" sz="1800" dirty="0"/>
                        <a:t>Barrier</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1800" dirty="0"/>
                        <a:t>Number</a:t>
                      </a:r>
                      <a:endParaRPr lang="en-US" sz="18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t>%</a:t>
                      </a:r>
                      <a:endParaRPr lang="en-US" sz="18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2996236333"/>
                  </a:ext>
                </a:extLst>
              </a:tr>
              <a:tr h="400182">
                <a:tc>
                  <a:txBody>
                    <a:bodyPr/>
                    <a:lstStyle/>
                    <a:p>
                      <a:r>
                        <a:rPr lang="en-US" sz="1600" b="1" dirty="0"/>
                        <a:t>No Scheduled Medical Visit</a:t>
                      </a:r>
                      <a:endParaRPr lang="en-US" sz="16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fontAlgn="b"/>
                      <a:r>
                        <a:rPr lang="en-US" sz="1800" b="1" u="none" strike="noStrike" dirty="0">
                          <a:solidFill>
                            <a:srgbClr val="000000"/>
                          </a:solidFill>
                          <a:effectLst/>
                        </a:rPr>
                        <a:t>39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n-US" sz="1800" b="1" u="none" strike="noStrike" dirty="0">
                          <a:solidFill>
                            <a:srgbClr val="000000"/>
                          </a:solidFill>
                          <a:effectLst/>
                        </a:rPr>
                        <a:t>49%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349681325"/>
                  </a:ext>
                </a:extLst>
              </a:tr>
              <a:tr h="400182">
                <a:tc>
                  <a:txBody>
                    <a:bodyPr/>
                    <a:lstStyle/>
                    <a:p>
                      <a:r>
                        <a:rPr lang="en-US" sz="1600" b="1" dirty="0">
                          <a:solidFill>
                            <a:srgbClr val="C00000"/>
                          </a:solidFill>
                        </a:rPr>
                        <a:t>Behavioral Health Disorders</a:t>
                      </a:r>
                      <a:endParaRPr lang="en-US" sz="1600" b="1" dirty="0">
                        <a:solidFill>
                          <a:srgbClr val="C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fontAlgn="b"/>
                      <a:r>
                        <a:rPr lang="en-US" sz="1800" b="1" u="none" strike="noStrike" dirty="0">
                          <a:solidFill>
                            <a:srgbClr val="C00000"/>
                          </a:solidFill>
                          <a:effectLst/>
                        </a:rPr>
                        <a:t>19</a:t>
                      </a:r>
                      <a:endParaRPr lang="en-US" sz="1800" b="1" i="0" u="none" strike="noStrike" dirty="0">
                        <a:solidFill>
                          <a:srgbClr val="C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n-US" sz="1800" b="1" u="none" strike="noStrike" dirty="0">
                          <a:solidFill>
                            <a:srgbClr val="C00000"/>
                          </a:solidFill>
                          <a:effectLst/>
                        </a:rPr>
                        <a:t>24%</a:t>
                      </a:r>
                      <a:endParaRPr lang="en-US" sz="1800" b="1" i="0" u="none" strike="noStrike" dirty="0">
                        <a:solidFill>
                          <a:srgbClr val="C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845532978"/>
                  </a:ext>
                </a:extLst>
              </a:tr>
              <a:tr h="400182">
                <a:tc>
                  <a:txBody>
                    <a:bodyPr/>
                    <a:lstStyle/>
                    <a:p>
                      <a:r>
                        <a:rPr lang="en-US" sz="1600" b="1" dirty="0"/>
                        <a:t>Insurance (un/under-insured)</a:t>
                      </a:r>
                      <a:endParaRPr lang="en-US" sz="16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fontAlgn="b"/>
                      <a:r>
                        <a:rPr lang="en-US" sz="1800" b="1" u="none" strike="noStrike">
                          <a:solidFill>
                            <a:srgbClr val="000000"/>
                          </a:solidFill>
                          <a:effectLst/>
                        </a:rPr>
                        <a:t>9</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n-US" sz="1800" b="1" u="none" strike="noStrike" dirty="0">
                          <a:solidFill>
                            <a:srgbClr val="000000"/>
                          </a:solidFill>
                          <a:effectLst/>
                        </a:rPr>
                        <a:t>11%</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93458409"/>
                  </a:ext>
                </a:extLst>
              </a:tr>
              <a:tr h="400182">
                <a:tc>
                  <a:txBody>
                    <a:bodyPr/>
                    <a:lstStyle/>
                    <a:p>
                      <a:r>
                        <a:rPr lang="en-US" sz="1600" b="1" dirty="0"/>
                        <a:t>Lost to Care &amp; Follow-up</a:t>
                      </a:r>
                      <a:endParaRPr lang="en-US" sz="16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fontAlgn="b"/>
                      <a:r>
                        <a:rPr lang="en-US" sz="1800" b="1" u="none" strike="noStrike">
                          <a:solidFill>
                            <a:srgbClr val="000000"/>
                          </a:solidFill>
                          <a:effectLst/>
                        </a:rPr>
                        <a:t>8</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n-US" sz="1800" b="1" u="none" strike="noStrike" dirty="0">
                          <a:solidFill>
                            <a:srgbClr val="000000"/>
                          </a:solidFill>
                          <a:effectLst/>
                        </a:rPr>
                        <a:t>10%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820147247"/>
                  </a:ext>
                </a:extLst>
              </a:tr>
              <a:tr h="400182">
                <a:tc>
                  <a:txBody>
                    <a:bodyPr/>
                    <a:lstStyle/>
                    <a:p>
                      <a:r>
                        <a:rPr lang="en-US" sz="1600" b="1" dirty="0"/>
                        <a:t>Multi-Drug Resistant Virus</a:t>
                      </a:r>
                      <a:endParaRPr lang="en-US" sz="16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fontAlgn="b"/>
                      <a:r>
                        <a:rPr lang="en-US" sz="1800" b="1" u="none" strike="noStrike">
                          <a:solidFill>
                            <a:srgbClr val="000000"/>
                          </a:solidFill>
                          <a:effectLst/>
                        </a:rPr>
                        <a:t>2</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n-US" sz="1800" b="1" u="none" strike="noStrike" dirty="0">
                          <a:solidFill>
                            <a:srgbClr val="000000"/>
                          </a:solidFill>
                          <a:effectLst/>
                        </a:rPr>
                        <a:t>3%</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728265797"/>
                  </a:ext>
                </a:extLst>
              </a:tr>
              <a:tr h="400182">
                <a:tc>
                  <a:txBody>
                    <a:bodyPr/>
                    <a:lstStyle/>
                    <a:p>
                      <a:r>
                        <a:rPr lang="en-US" sz="1600" b="1" dirty="0"/>
                        <a:t>Long-Term Non-Progressor</a:t>
                      </a:r>
                      <a:endParaRPr lang="en-US" sz="16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fontAlgn="b"/>
                      <a:r>
                        <a:rPr lang="en-US" sz="1800" b="1" u="none" strike="noStrike">
                          <a:solidFill>
                            <a:srgbClr val="000000"/>
                          </a:solidFill>
                          <a:effectLst/>
                        </a:rPr>
                        <a:t>1</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n-US" sz="1800" b="1" u="none" strike="noStrike" dirty="0">
                          <a:solidFill>
                            <a:srgbClr val="000000"/>
                          </a:solidFill>
                          <a:effectLst/>
                        </a:rPr>
                        <a:t>1%</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997945748"/>
                  </a:ext>
                </a:extLst>
              </a:tr>
              <a:tr h="400182">
                <a:tc>
                  <a:txBody>
                    <a:bodyPr/>
                    <a:lstStyle/>
                    <a:p>
                      <a:r>
                        <a:rPr lang="en-US" sz="1600" b="1" dirty="0"/>
                        <a:t>Declined Treatment</a:t>
                      </a:r>
                      <a:endParaRPr lang="en-US" sz="16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fontAlgn="b"/>
                      <a:r>
                        <a:rPr lang="en-US" sz="1800" b="1" u="none" strike="noStrike">
                          <a:solidFill>
                            <a:srgbClr val="000000"/>
                          </a:solidFill>
                          <a:effectLst/>
                        </a:rPr>
                        <a:t>1</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n-US" sz="1800" b="1" u="none" strike="noStrike" dirty="0">
                          <a:solidFill>
                            <a:srgbClr val="000000"/>
                          </a:solidFill>
                          <a:effectLst/>
                        </a:rPr>
                        <a:t>1%</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439644884"/>
                  </a:ext>
                </a:extLst>
              </a:tr>
              <a:tr h="400182">
                <a:tc>
                  <a:txBody>
                    <a:bodyPr/>
                    <a:lstStyle/>
                    <a:p>
                      <a:r>
                        <a:rPr lang="en-US" sz="1800" b="1" dirty="0"/>
                        <a:t>Total</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b="1" dirty="0"/>
                        <a:t>79</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b="1" dirty="0"/>
                        <a:t>100%</a:t>
                      </a:r>
                      <a:endParaRPr lang="en-US" sz="1800" b="1"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45308629"/>
                  </a:ext>
                </a:extLst>
              </a:tr>
            </a:tbl>
          </a:graphicData>
        </a:graphic>
      </p:graphicFrame>
      <p:sp>
        <p:nvSpPr>
          <p:cNvPr id="2" name="Rectangle 1">
            <a:extLst>
              <a:ext uri="{FF2B5EF4-FFF2-40B4-BE49-F238E27FC236}">
                <a16:creationId xmlns:a16="http://schemas.microsoft.com/office/drawing/2014/main" id="{FC2C9F59-B309-E24D-AE6D-B0152717C45B}"/>
              </a:ext>
            </a:extLst>
          </p:cNvPr>
          <p:cNvSpPr/>
          <p:nvPr/>
        </p:nvSpPr>
        <p:spPr>
          <a:xfrm>
            <a:off x="138793" y="1703672"/>
            <a:ext cx="4680585" cy="42351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lowchart: Document 3">
            <a:extLst>
              <a:ext uri="{FF2B5EF4-FFF2-40B4-BE49-F238E27FC236}">
                <a16:creationId xmlns:a16="http://schemas.microsoft.com/office/drawing/2014/main" id="{C3E3CB95-F0B6-E2D7-DC37-961CC7B506C9}"/>
              </a:ext>
            </a:extLst>
          </p:cNvPr>
          <p:cNvSpPr/>
          <p:nvPr/>
        </p:nvSpPr>
        <p:spPr>
          <a:xfrm>
            <a:off x="5301071" y="2882001"/>
            <a:ext cx="3308985" cy="1602406"/>
          </a:xfrm>
          <a:prstGeom prst="flowChart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700" dirty="0">
                <a:latin typeface="Arial" panose="020B0604020202020204" pitchFamily="34" charset="0"/>
                <a:cs typeface="Arial" panose="020B0604020202020204" pitchFamily="34" charset="0"/>
              </a:rPr>
              <a:t>How barriers are categorized affects the results</a:t>
            </a:r>
          </a:p>
        </p:txBody>
      </p:sp>
      <p:sp>
        <p:nvSpPr>
          <p:cNvPr id="6" name="Arrow: Left 5">
            <a:extLst>
              <a:ext uri="{FF2B5EF4-FFF2-40B4-BE49-F238E27FC236}">
                <a16:creationId xmlns:a16="http://schemas.microsoft.com/office/drawing/2014/main" id="{BB271BC6-ACCC-CEDD-1B81-BB061C87A64E}"/>
              </a:ext>
            </a:extLst>
          </p:cNvPr>
          <p:cNvSpPr/>
          <p:nvPr/>
        </p:nvSpPr>
        <p:spPr>
          <a:xfrm>
            <a:off x="4863874" y="1025558"/>
            <a:ext cx="3746182" cy="1868685"/>
          </a:xfrm>
          <a:prstGeom prst="lef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Mental Health &amp; Substance Use Disorder Recategorized as Behavioral Health</a:t>
            </a:r>
          </a:p>
        </p:txBody>
      </p:sp>
    </p:spTree>
    <p:extLst>
      <p:ext uri="{BB962C8B-B14F-4D97-AF65-F5344CB8AC3E}">
        <p14:creationId xmlns:p14="http://schemas.microsoft.com/office/powerpoint/2010/main" val="1678948059"/>
      </p:ext>
    </p:extLst>
  </p:cSld>
  <p:clrMapOvr>
    <a:masterClrMapping/>
  </p:clrMapOvr>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BB7F-62E0-0B89-3AF9-4F8A7D18CFA4}"/>
              </a:ext>
            </a:extLst>
          </p:cNvPr>
          <p:cNvSpPr>
            <a:spLocks noGrp="1"/>
          </p:cNvSpPr>
          <p:nvPr>
            <p:ph type="title"/>
          </p:nvPr>
        </p:nvSpPr>
        <p:spPr>
          <a:xfrm>
            <a:off x="468018" y="91058"/>
            <a:ext cx="8315569" cy="857250"/>
          </a:xfrm>
        </p:spPr>
        <p:txBody>
          <a:bodyPr/>
          <a:lstStyle/>
          <a:p>
            <a:r>
              <a:rPr lang="en-US" dirty="0"/>
              <a:t>New Pareto Chart</a:t>
            </a:r>
          </a:p>
        </p:txBody>
      </p:sp>
      <mc:AlternateContent xmlns:mc="http://schemas.openxmlformats.org/markup-compatibility/2006" xmlns:cx1="http://schemas.microsoft.com/office/drawing/2015/9/8/chartex">
        <mc:Choice Requires="cx1">
          <p:graphicFrame>
            <p:nvGraphicFramePr>
              <p:cNvPr id="11" name="Content Placeholder 3">
                <a:extLst>
                  <a:ext uri="{FF2B5EF4-FFF2-40B4-BE49-F238E27FC236}">
                    <a16:creationId xmlns:a16="http://schemas.microsoft.com/office/drawing/2014/main" id="{2607338C-2750-56AE-6495-3273DCC996D9}"/>
                  </a:ext>
                </a:extLst>
              </p:cNvPr>
              <p:cNvGraphicFramePr>
                <a:graphicFrameLocks/>
              </p:cNvGraphicFramePr>
              <p:nvPr>
                <p:extLst>
                  <p:ext uri="{D42A27DB-BD31-4B8C-83A1-F6EECF244321}">
                    <p14:modId xmlns:p14="http://schemas.microsoft.com/office/powerpoint/2010/main" val="3384965344"/>
                  </p:ext>
                </p:extLst>
              </p:nvPr>
            </p:nvGraphicFramePr>
            <p:xfrm>
              <a:off x="166092" y="915592"/>
              <a:ext cx="8811815" cy="358497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1" name="Content Placeholder 3">
                <a:extLst>
                  <a:ext uri="{FF2B5EF4-FFF2-40B4-BE49-F238E27FC236}">
                    <a16:creationId xmlns:a16="http://schemas.microsoft.com/office/drawing/2014/main" id="{2607338C-2750-56AE-6495-3273DCC996D9}"/>
                  </a:ext>
                </a:extLst>
              </p:cNvPr>
              <p:cNvPicPr>
                <a:picLocks noGrp="1" noRot="1" noChangeAspect="1" noMove="1" noResize="1" noEditPoints="1" noAdjustHandles="1" noChangeArrowheads="1" noChangeShapeType="1"/>
              </p:cNvPicPr>
              <p:nvPr/>
            </p:nvPicPr>
            <p:blipFill>
              <a:blip r:embed="rId4"/>
              <a:stretch>
                <a:fillRect/>
              </a:stretch>
            </p:blipFill>
            <p:spPr>
              <a:xfrm>
                <a:off x="166092" y="915592"/>
                <a:ext cx="8811815" cy="3584972"/>
              </a:xfrm>
              <a:prstGeom prst="rect">
                <a:avLst/>
              </a:prstGeom>
            </p:spPr>
          </p:pic>
        </mc:Fallback>
      </mc:AlternateContent>
      <p:cxnSp>
        <p:nvCxnSpPr>
          <p:cNvPr id="12" name="Straight Connector 11">
            <a:extLst>
              <a:ext uri="{FF2B5EF4-FFF2-40B4-BE49-F238E27FC236}">
                <a16:creationId xmlns:a16="http://schemas.microsoft.com/office/drawing/2014/main" id="{26C92EA8-C75A-8EA9-3824-644BD80AA02C}"/>
              </a:ext>
            </a:extLst>
          </p:cNvPr>
          <p:cNvCxnSpPr>
            <a:cxnSpLocks/>
          </p:cNvCxnSpPr>
          <p:nvPr/>
        </p:nvCxnSpPr>
        <p:spPr>
          <a:xfrm flipV="1">
            <a:off x="2850830" y="1719389"/>
            <a:ext cx="5585224" cy="11517"/>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F53CAF-ED2F-C686-90E0-C4F76C8D3E15}"/>
              </a:ext>
            </a:extLst>
          </p:cNvPr>
          <p:cNvCxnSpPr>
            <a:cxnSpLocks/>
          </p:cNvCxnSpPr>
          <p:nvPr/>
        </p:nvCxnSpPr>
        <p:spPr>
          <a:xfrm flipH="1">
            <a:off x="2834692" y="1730905"/>
            <a:ext cx="16138" cy="1929782"/>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4" name="Graphic 13" descr="Close with solid fill">
            <a:extLst>
              <a:ext uri="{FF2B5EF4-FFF2-40B4-BE49-F238E27FC236}">
                <a16:creationId xmlns:a16="http://schemas.microsoft.com/office/drawing/2014/main" id="{7585BB41-B56B-5670-C2DD-AA74D87416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63397" y="1448094"/>
            <a:ext cx="542589" cy="542589"/>
          </a:xfrm>
          <a:prstGeom prst="rect">
            <a:avLst/>
          </a:prstGeom>
        </p:spPr>
      </p:pic>
      <p:sp>
        <p:nvSpPr>
          <p:cNvPr id="15" name="Rectangle 14">
            <a:extLst>
              <a:ext uri="{FF2B5EF4-FFF2-40B4-BE49-F238E27FC236}">
                <a16:creationId xmlns:a16="http://schemas.microsoft.com/office/drawing/2014/main" id="{79E247D6-412C-AA98-D534-0763A013897E}"/>
              </a:ext>
            </a:extLst>
          </p:cNvPr>
          <p:cNvSpPr/>
          <p:nvPr/>
        </p:nvSpPr>
        <p:spPr>
          <a:xfrm>
            <a:off x="468018" y="1114903"/>
            <a:ext cx="2374743" cy="346900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8507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71264-BAEF-1D7E-1E5E-FE0038D834F1}"/>
              </a:ext>
            </a:extLst>
          </p:cNvPr>
          <p:cNvSpPr>
            <a:spLocks noGrp="1"/>
          </p:cNvSpPr>
          <p:nvPr>
            <p:ph type="title"/>
          </p:nvPr>
        </p:nvSpPr>
        <p:spPr/>
        <p:txBody>
          <a:bodyPr/>
          <a:lstStyle/>
          <a:p>
            <a:r>
              <a:rPr lang="en-US" dirty="0"/>
              <a:t>Acting on Pareto Chart Findings</a:t>
            </a:r>
          </a:p>
        </p:txBody>
      </p:sp>
      <p:sp>
        <p:nvSpPr>
          <p:cNvPr id="3" name="Content Placeholder 2">
            <a:extLst>
              <a:ext uri="{FF2B5EF4-FFF2-40B4-BE49-F238E27FC236}">
                <a16:creationId xmlns:a16="http://schemas.microsoft.com/office/drawing/2014/main" id="{83732551-F3AF-A8F6-FB63-CAF900B73645}"/>
              </a:ext>
            </a:extLst>
          </p:cNvPr>
          <p:cNvSpPr>
            <a:spLocks noGrp="1"/>
          </p:cNvSpPr>
          <p:nvPr>
            <p:ph idx="1"/>
          </p:nvPr>
        </p:nvSpPr>
        <p:spPr>
          <a:xfrm>
            <a:off x="457213" y="1200150"/>
            <a:ext cx="8315569" cy="3428999"/>
          </a:xfrm>
        </p:spPr>
        <p:txBody>
          <a:bodyPr>
            <a:normAutofit fontScale="92500" lnSpcReduction="20000"/>
          </a:bodyPr>
          <a:lstStyle/>
          <a:p>
            <a:pPr marL="0" indent="0">
              <a:buNone/>
            </a:pPr>
            <a:r>
              <a:rPr lang="en-US" dirty="0"/>
              <a:t>For those causes which affected most patients, address through traditional quality improvement efforts</a:t>
            </a:r>
          </a:p>
          <a:p>
            <a:pPr lvl="1"/>
            <a:r>
              <a:rPr lang="en-US" dirty="0"/>
              <a:t>The most prevalent causes of an outcome are the “vital few” causes that when addressed should improve system performance</a:t>
            </a:r>
          </a:p>
          <a:p>
            <a:pPr marL="0" indent="0">
              <a:spcBef>
                <a:spcPts val="1200"/>
              </a:spcBef>
              <a:buNone/>
            </a:pPr>
            <a:r>
              <a:rPr lang="en-US" dirty="0"/>
              <a:t>For those causes which affected only a few patients address through tailored plans designed to address the specific barriers of the patient or subpopulation. </a:t>
            </a:r>
          </a:p>
          <a:p>
            <a:pPr lvl="1"/>
            <a:r>
              <a:rPr lang="en-US" dirty="0"/>
              <a:t>These less prevalent causes from a systems perspective are the “useful many” because solutions to these problems are likely not systems-level issues but are useful in addressing individual client barriers </a:t>
            </a:r>
          </a:p>
        </p:txBody>
      </p:sp>
    </p:spTree>
    <p:extLst>
      <p:ext uri="{BB962C8B-B14F-4D97-AF65-F5344CB8AC3E}">
        <p14:creationId xmlns:p14="http://schemas.microsoft.com/office/powerpoint/2010/main" val="1603428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a:t>Step 4</a:t>
            </a:r>
            <a:r>
              <a:rPr lang="en-US"/>
              <a:t>  </a:t>
            </a:r>
            <a:r>
              <a:rPr lang="en-US" b="1">
                <a:solidFill>
                  <a:schemeClr val="bg1"/>
                </a:solidFill>
              </a:rPr>
              <a:t>Develop a Targeted Plan</a:t>
            </a:r>
            <a:endParaRPr lang="en-US" b="1" dirty="0">
              <a:solidFill>
                <a:schemeClr val="bg1"/>
              </a:solidFill>
            </a:endParaRPr>
          </a:p>
        </p:txBody>
      </p:sp>
      <p:pic>
        <p:nvPicPr>
          <p:cNvPr id="8" name="Content Placeholder 4">
            <a:extLst>
              <a:ext uri="{FF2B5EF4-FFF2-40B4-BE49-F238E27FC236}">
                <a16:creationId xmlns:a16="http://schemas.microsoft.com/office/drawing/2014/main" id="{E29E0298-2E64-5C0C-326B-C0E69E3898C4}"/>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28651" y="1922284"/>
            <a:ext cx="3326717" cy="1879700"/>
          </a:xfrm>
        </p:spPr>
      </p:pic>
      <p:sp>
        <p:nvSpPr>
          <p:cNvPr id="5" name="Slide Number Placeholder 4"/>
          <p:cNvSpPr>
            <a:spLocks noGrp="1"/>
          </p:cNvSpPr>
          <p:nvPr>
            <p:ph type="sldNum" sz="quarter" idx="4294967295"/>
          </p:nvPr>
        </p:nvSpPr>
        <p:spPr>
          <a:xfrm>
            <a:off x="10653822" y="6356350"/>
            <a:ext cx="69997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Nova"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B1E97-E80B-4E38-974D-B2E1BACDBD63}" type="slidenum">
              <a:rPr lang="en-US" smtClean="0"/>
              <a:pPr/>
              <a:t>39</a:t>
            </a:fld>
            <a:endParaRPr lang="en-US" dirty="0">
              <a:solidFill>
                <a:srgbClr val="1F497D"/>
              </a:solidFill>
            </a:endParaRPr>
          </a:p>
        </p:txBody>
      </p:sp>
      <p:sp>
        <p:nvSpPr>
          <p:cNvPr id="2" name="Content Placeholder 1">
            <a:extLst>
              <a:ext uri="{FF2B5EF4-FFF2-40B4-BE49-F238E27FC236}">
                <a16:creationId xmlns:a16="http://schemas.microsoft.com/office/drawing/2014/main" id="{E9F97FB4-886B-BE42-C8CE-2E9D752AE49B}"/>
              </a:ext>
            </a:extLst>
          </p:cNvPr>
          <p:cNvSpPr>
            <a:spLocks noGrp="1"/>
          </p:cNvSpPr>
          <p:nvPr>
            <p:ph sz="half" idx="4294967295"/>
          </p:nvPr>
        </p:nvSpPr>
        <p:spPr>
          <a:xfrm>
            <a:off x="4065814" y="1369219"/>
            <a:ext cx="5078186" cy="3263504"/>
          </a:xfrm>
        </p:spPr>
        <p:txBody>
          <a:bodyPr>
            <a:normAutofit lnSpcReduction="10000"/>
          </a:bodyPr>
          <a:lstStyle/>
          <a:p>
            <a:pPr marL="0" indent="0">
              <a:buNone/>
            </a:pPr>
            <a:r>
              <a:rPr lang="en-US" dirty="0">
                <a:solidFill>
                  <a:schemeClr val="bg1"/>
                </a:solidFill>
              </a:rPr>
              <a:t>Now that the team knows which barriers are causing most of the problems, they can begin to address the specific barrier with a targeted plan to:</a:t>
            </a:r>
            <a:endParaRPr lang="en-US" sz="2200" dirty="0">
              <a:solidFill>
                <a:schemeClr val="bg1"/>
              </a:solidFill>
            </a:endParaRPr>
          </a:p>
          <a:p>
            <a:pPr marL="0" indent="0">
              <a:buNone/>
            </a:pPr>
            <a:r>
              <a:rPr lang="en-US" sz="2200" dirty="0">
                <a:solidFill>
                  <a:schemeClr val="bg1"/>
                </a:solidFill>
              </a:rPr>
              <a:t>	</a:t>
            </a:r>
            <a:r>
              <a:rPr lang="en-US" sz="1900" b="1" dirty="0">
                <a:solidFill>
                  <a:schemeClr val="bg1"/>
                </a:solidFill>
              </a:rPr>
              <a:t>address those currently 	experiencing the barrier </a:t>
            </a:r>
          </a:p>
          <a:p>
            <a:pPr marL="0" indent="0">
              <a:buNone/>
            </a:pPr>
            <a:r>
              <a:rPr lang="en-US" sz="2100" b="1" dirty="0">
                <a:solidFill>
                  <a:schemeClr val="bg1"/>
                </a:solidFill>
              </a:rPr>
              <a:t>	prevent others from 	experiencing it in the future</a:t>
            </a:r>
          </a:p>
        </p:txBody>
      </p:sp>
      <p:sp>
        <p:nvSpPr>
          <p:cNvPr id="3" name="TextBox 2">
            <a:extLst>
              <a:ext uri="{FF2B5EF4-FFF2-40B4-BE49-F238E27FC236}">
                <a16:creationId xmlns:a16="http://schemas.microsoft.com/office/drawing/2014/main" id="{4A410BEA-64A8-81D0-8E60-4500EBA46EAB}"/>
              </a:ext>
            </a:extLst>
          </p:cNvPr>
          <p:cNvSpPr txBox="1"/>
          <p:nvPr/>
        </p:nvSpPr>
        <p:spPr>
          <a:xfrm>
            <a:off x="1434164" y="4800990"/>
            <a:ext cx="7007192" cy="246221"/>
          </a:xfrm>
          <a:prstGeom prst="rect">
            <a:avLst/>
          </a:prstGeom>
          <a:noFill/>
        </p:spPr>
        <p:txBody>
          <a:bodyPr wrap="square" rtlCol="0">
            <a:spAutoFit/>
          </a:bodyPr>
          <a:lstStyle/>
          <a:p>
            <a:pPr algn="ctr"/>
            <a:r>
              <a:rPr lang="en-US" sz="1000" dirty="0">
                <a:solidFill>
                  <a:schemeClr val="tx2">
                    <a:lumMod val="75000"/>
                  </a:schemeClr>
                </a:solidFill>
                <a:hlinkClick r:id="rId5">
                  <a:extLst>
                    <a:ext uri="{A12FA001-AC4F-418D-AE19-62706E023703}">
                      <ahyp:hlinkClr xmlns:ahyp="http://schemas.microsoft.com/office/drawing/2018/hyperlinkcolor" val="tx"/>
                    </a:ext>
                  </a:extLst>
                </a:hlinkClick>
              </a:rPr>
              <a:t>http://www.hivguidelines.org/wp-content/uploads/2015/04/drilling-down-data-to-understand-barriers-to-care-03-31-2015</a:t>
            </a:r>
            <a:r>
              <a:rPr lang="en-US" sz="1000" dirty="0">
                <a:solidFill>
                  <a:schemeClr val="tx2">
                    <a:lumMod val="75000"/>
                  </a:schemeClr>
                </a:solidFill>
              </a:rPr>
              <a:t> </a:t>
            </a:r>
          </a:p>
        </p:txBody>
      </p:sp>
    </p:spTree>
    <p:extLst>
      <p:ext uri="{BB962C8B-B14F-4D97-AF65-F5344CB8AC3E}">
        <p14:creationId xmlns:p14="http://schemas.microsoft.com/office/powerpoint/2010/main" val="1537374101"/>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ChangeAspect="1"/>
          </p:cNvPicPr>
          <p:nvPr/>
        </p:nvPicPr>
        <p:blipFill rotWithShape="1">
          <a:blip r:embed="rId3">
            <a:alphaModFix/>
            <a:extLst>
              <a:ext uri="{28A0092B-C50C-407E-A947-70E740481C1C}">
                <a14:useLocalDpi xmlns:a14="http://schemas.microsoft.com/office/drawing/2010/main" val="0"/>
              </a:ext>
            </a:extLst>
          </a:blip>
          <a:srcRect l="9511" r="4593" b="14104"/>
          <a:stretch/>
        </p:blipFill>
        <p:spPr>
          <a:xfrm>
            <a:off x="-1" y="8"/>
            <a:ext cx="9144001" cy="4653636"/>
          </a:xfrm>
          <a:prstGeom prst="rect">
            <a:avLst/>
          </a:prstGeom>
        </p:spPr>
      </p:pic>
      <p:sp>
        <p:nvSpPr>
          <p:cNvPr id="4" name="Title 3"/>
          <p:cNvSpPr>
            <a:spLocks noGrp="1"/>
          </p:cNvSpPr>
          <p:nvPr>
            <p:ph type="title"/>
          </p:nvPr>
        </p:nvSpPr>
        <p:spPr>
          <a:xfrm>
            <a:off x="174955" y="187777"/>
            <a:ext cx="2298824" cy="1542778"/>
          </a:xfrm>
        </p:spPr>
        <p:txBody>
          <a:bodyPr>
            <a:normAutofit/>
          </a:bodyPr>
          <a:lstStyle/>
          <a:p>
            <a:r>
              <a:rPr lang="en-US" sz="3600" b="1" u="sng" dirty="0">
                <a:solidFill>
                  <a:srgbClr val="FFFFFF"/>
                </a:solidFill>
              </a:rPr>
              <a:t>Too Much</a:t>
            </a:r>
            <a:r>
              <a:rPr lang="en-US" sz="3600" b="1" dirty="0">
                <a:solidFill>
                  <a:srgbClr val="FFFFFF"/>
                </a:solidFill>
              </a:rPr>
              <a:t> Data</a:t>
            </a:r>
          </a:p>
        </p:txBody>
      </p:sp>
      <p:sp>
        <p:nvSpPr>
          <p:cNvPr id="3" name="Slide Number Placeholder 2"/>
          <p:cNvSpPr>
            <a:spLocks noGrp="1"/>
          </p:cNvSpPr>
          <p:nvPr>
            <p:ph type="sldNum" sz="quarter" idx="4294967295"/>
          </p:nvPr>
        </p:nvSpPr>
        <p:spPr>
          <a:xfrm>
            <a:off x="10653822" y="6356350"/>
            <a:ext cx="699977"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Arial Nova"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362B1E97-E80B-4E38-974D-B2E1BACDBD63}" type="slidenum">
              <a:rPr lang="en-US" smtClean="0"/>
              <a:pPr>
                <a:spcAft>
                  <a:spcPts val="450"/>
                </a:spcAft>
              </a:pPr>
              <a:t>4</a:t>
            </a:fld>
            <a:endParaRPr lang="en-US" dirty="0">
              <a:solidFill>
                <a:srgbClr val="FFFFFF"/>
              </a:solidFill>
            </a:endParaRPr>
          </a:p>
        </p:txBody>
      </p:sp>
      <p:sp>
        <p:nvSpPr>
          <p:cNvPr id="2" name="TextBox 1">
            <a:extLst>
              <a:ext uri="{FF2B5EF4-FFF2-40B4-BE49-F238E27FC236}">
                <a16:creationId xmlns:a16="http://schemas.microsoft.com/office/drawing/2014/main" id="{8BC4ED51-EB19-56B3-D218-06E093DA53F2}"/>
              </a:ext>
            </a:extLst>
          </p:cNvPr>
          <p:cNvSpPr txBox="1"/>
          <p:nvPr/>
        </p:nvSpPr>
        <p:spPr>
          <a:xfrm>
            <a:off x="2651760" y="4800601"/>
            <a:ext cx="4560570" cy="219291"/>
          </a:xfrm>
          <a:prstGeom prst="rect">
            <a:avLst/>
          </a:prstGeom>
          <a:noFill/>
        </p:spPr>
        <p:txBody>
          <a:bodyPr wrap="square" rtlCol="0">
            <a:spAutoFit/>
          </a:bodyPr>
          <a:lstStyle/>
          <a:p>
            <a:pPr algn="ctr"/>
            <a:r>
              <a:rPr lang="en-US" sz="825" dirty="0"/>
              <a:t>Image: </a:t>
            </a:r>
            <a:r>
              <a:rPr lang="en-US" sz="800" dirty="0"/>
              <a:t>https://epmonthly.com/article/like-drinking-from-a-firehose/</a:t>
            </a:r>
          </a:p>
        </p:txBody>
      </p:sp>
    </p:spTree>
    <p:extLst>
      <p:ext uri="{BB962C8B-B14F-4D97-AF65-F5344CB8AC3E}">
        <p14:creationId xmlns:p14="http://schemas.microsoft.com/office/powerpoint/2010/main" val="1828842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Addressing No Scheduled Medical Visit</a:t>
            </a:r>
          </a:p>
        </p:txBody>
      </p:sp>
      <p:sp>
        <p:nvSpPr>
          <p:cNvPr id="4" name="Text Placeholder 3"/>
          <p:cNvSpPr>
            <a:spLocks noGrp="1"/>
          </p:cNvSpPr>
          <p:nvPr>
            <p:ph type="body" idx="1"/>
          </p:nvPr>
        </p:nvSpPr>
        <p:spPr/>
        <p:txBody>
          <a:bodyPr/>
          <a:lstStyle/>
          <a:p>
            <a:r>
              <a:rPr lang="en-US" b="1" dirty="0"/>
              <a:t>Fix</a:t>
            </a:r>
          </a:p>
        </p:txBody>
      </p:sp>
      <p:sp>
        <p:nvSpPr>
          <p:cNvPr id="5" name="Content Placeholder 4"/>
          <p:cNvSpPr>
            <a:spLocks noGrp="1"/>
          </p:cNvSpPr>
          <p:nvPr>
            <p:ph sz="half" idx="2"/>
          </p:nvPr>
        </p:nvSpPr>
        <p:spPr>
          <a:xfrm>
            <a:off x="457200" y="1806543"/>
            <a:ext cx="4038598" cy="2847100"/>
          </a:xfrm>
        </p:spPr>
        <p:txBody>
          <a:bodyPr>
            <a:normAutofit fontScale="92500" lnSpcReduction="20000"/>
          </a:bodyPr>
          <a:lstStyle/>
          <a:p>
            <a:r>
              <a:rPr lang="en-US" dirty="0"/>
              <a:t>Create “not-in-numerator” report of clients with no next medical visit</a:t>
            </a:r>
          </a:p>
          <a:p>
            <a:r>
              <a:rPr lang="en-US" dirty="0"/>
              <a:t>Refer clients to Linkage to Care Coordinator (LTCC)</a:t>
            </a:r>
          </a:p>
          <a:p>
            <a:r>
              <a:rPr lang="en-US" dirty="0"/>
              <a:t>LTCC schedules visits for clients</a:t>
            </a:r>
          </a:p>
          <a:p>
            <a:r>
              <a:rPr lang="en-US" dirty="0"/>
              <a:t>LTCC supports or refers as appropriate</a:t>
            </a:r>
          </a:p>
        </p:txBody>
      </p:sp>
      <p:sp>
        <p:nvSpPr>
          <p:cNvPr id="6" name="Text Placeholder 5"/>
          <p:cNvSpPr>
            <a:spLocks noGrp="1"/>
          </p:cNvSpPr>
          <p:nvPr>
            <p:ph type="body" sz="quarter" idx="3"/>
          </p:nvPr>
        </p:nvSpPr>
        <p:spPr/>
        <p:txBody>
          <a:bodyPr/>
          <a:lstStyle/>
          <a:p>
            <a:r>
              <a:rPr lang="en-US" b="1" dirty="0"/>
              <a:t>Prevent</a:t>
            </a:r>
          </a:p>
        </p:txBody>
      </p:sp>
      <p:sp>
        <p:nvSpPr>
          <p:cNvPr id="7" name="Content Placeholder 6"/>
          <p:cNvSpPr>
            <a:spLocks noGrp="1"/>
          </p:cNvSpPr>
          <p:nvPr>
            <p:ph sz="quarter" idx="4"/>
          </p:nvPr>
        </p:nvSpPr>
        <p:spPr/>
        <p:txBody>
          <a:bodyPr>
            <a:normAutofit lnSpcReduction="10000"/>
          </a:bodyPr>
          <a:lstStyle/>
          <a:p>
            <a:r>
              <a:rPr lang="en-US" dirty="0"/>
              <a:t>Create “Cue to Action” for client and provider</a:t>
            </a:r>
          </a:p>
          <a:p>
            <a:r>
              <a:rPr lang="en-US" dirty="0"/>
              <a:t>Physician Cues </a:t>
            </a:r>
          </a:p>
          <a:p>
            <a:r>
              <a:rPr lang="en-US" dirty="0"/>
              <a:t>Client Cues</a:t>
            </a:r>
          </a:p>
          <a:p>
            <a:r>
              <a:rPr lang="en-US" dirty="0"/>
              <a:t>Quality Team will review Not-in-Numerator Report bi-monthly</a:t>
            </a:r>
          </a:p>
        </p:txBody>
      </p:sp>
      <p:sp>
        <p:nvSpPr>
          <p:cNvPr id="3" name="Slide Number Placeholder 2"/>
          <p:cNvSpPr>
            <a:spLocks noGrp="1"/>
          </p:cNvSpPr>
          <p:nvPr>
            <p:ph type="sldNum" sz="quarter" idx="12"/>
          </p:nvPr>
        </p:nvSpPr>
        <p:spPr>
          <a:xfrm>
            <a:off x="10653822" y="6356350"/>
            <a:ext cx="69997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Nova"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B1E97-E80B-4E38-974D-B2E1BACDBD63}" type="slidenum">
              <a:rPr lang="en-US" smtClean="0"/>
              <a:pPr/>
              <a:t>40</a:t>
            </a:fld>
            <a:endParaRPr lang="en-US"/>
          </a:p>
        </p:txBody>
      </p:sp>
    </p:spTree>
    <p:extLst>
      <p:ext uri="{BB962C8B-B14F-4D97-AF65-F5344CB8AC3E}">
        <p14:creationId xmlns:p14="http://schemas.microsoft.com/office/powerpoint/2010/main" val="1560378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dirty="0">
                <a:solidFill>
                  <a:schemeClr val="bg1"/>
                </a:solidFill>
              </a:rPr>
              <a:t>Performance Improvement</a:t>
            </a:r>
          </a:p>
        </p:txBody>
      </p:sp>
      <p:pic>
        <p:nvPicPr>
          <p:cNvPr id="5" name="Content Placeholder 9">
            <a:extLst>
              <a:ext uri="{FF2B5EF4-FFF2-40B4-BE49-F238E27FC236}">
                <a16:creationId xmlns:a16="http://schemas.microsoft.com/office/drawing/2014/main" id="{D56D863D-7216-D3B6-06B9-2FE7FCB8711B}"/>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b="26174"/>
          <a:stretch/>
        </p:blipFill>
        <p:spPr>
          <a:xfrm>
            <a:off x="819660" y="1677291"/>
            <a:ext cx="3569494" cy="2635192"/>
          </a:xfrm>
          <a:prstGeom prst="rect">
            <a:avLst/>
          </a:prstGeom>
        </p:spPr>
      </p:pic>
      <p:pic>
        <p:nvPicPr>
          <p:cNvPr id="6" name="Content Placeholder 10">
            <a:extLst>
              <a:ext uri="{FF2B5EF4-FFF2-40B4-BE49-F238E27FC236}">
                <a16:creationId xmlns:a16="http://schemas.microsoft.com/office/drawing/2014/main" id="{DA8F2912-4CAC-CE18-AD87-389D416CE53E}"/>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479905" y="634604"/>
            <a:ext cx="4326203" cy="3677879"/>
          </a:xfrm>
          <a:prstGeom prst="rect">
            <a:avLst/>
          </a:prstGeom>
        </p:spPr>
      </p:pic>
    </p:spTree>
    <p:extLst>
      <p:ext uri="{BB962C8B-B14F-4D97-AF65-F5344CB8AC3E}">
        <p14:creationId xmlns:p14="http://schemas.microsoft.com/office/powerpoint/2010/main" val="371990636"/>
      </p:ext>
    </p:extLst>
  </p:cSld>
  <p:clrMapOvr>
    <a:masterClrMapping/>
  </p:clrMapOvr>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B0E5-2383-9D80-82B3-988016F2C1BF}"/>
              </a:ext>
            </a:extLst>
          </p:cNvPr>
          <p:cNvSpPr>
            <a:spLocks noGrp="1"/>
          </p:cNvSpPr>
          <p:nvPr>
            <p:ph type="title"/>
          </p:nvPr>
        </p:nvSpPr>
        <p:spPr/>
        <p:txBody>
          <a:bodyPr/>
          <a:lstStyle/>
          <a:p>
            <a:pPr algn="l"/>
            <a:r>
              <a:rPr lang="en-US" dirty="0"/>
              <a:t>Drilling Down Data</a:t>
            </a:r>
          </a:p>
        </p:txBody>
      </p:sp>
      <p:sp>
        <p:nvSpPr>
          <p:cNvPr id="4" name="Text Placeholder 3">
            <a:extLst>
              <a:ext uri="{FF2B5EF4-FFF2-40B4-BE49-F238E27FC236}">
                <a16:creationId xmlns:a16="http://schemas.microsoft.com/office/drawing/2014/main" id="{D8184142-C6CE-94B3-7E65-D4403896BA40}"/>
              </a:ext>
            </a:extLst>
          </p:cNvPr>
          <p:cNvSpPr>
            <a:spLocks noGrp="1"/>
          </p:cNvSpPr>
          <p:nvPr>
            <p:ph type="body" idx="1"/>
          </p:nvPr>
        </p:nvSpPr>
        <p:spPr/>
        <p:txBody>
          <a:bodyPr/>
          <a:lstStyle/>
          <a:p>
            <a:r>
              <a:rPr lang="en-US" dirty="0"/>
              <a:t>Version 2.0 </a:t>
            </a:r>
          </a:p>
        </p:txBody>
      </p:sp>
    </p:spTree>
    <p:extLst>
      <p:ext uri="{BB962C8B-B14F-4D97-AF65-F5344CB8AC3E}">
        <p14:creationId xmlns:p14="http://schemas.microsoft.com/office/powerpoint/2010/main" val="2396920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DED99-A58A-4EEB-9D4F-23D5951D7BFA}"/>
              </a:ext>
            </a:extLst>
          </p:cNvPr>
          <p:cNvSpPr>
            <a:spLocks noGrp="1"/>
          </p:cNvSpPr>
          <p:nvPr>
            <p:ph type="title"/>
          </p:nvPr>
        </p:nvSpPr>
        <p:spPr/>
        <p:txBody>
          <a:bodyPr>
            <a:normAutofit/>
          </a:bodyPr>
          <a:lstStyle/>
          <a:p>
            <a:r>
              <a:rPr lang="en-US" dirty="0"/>
              <a:t>Clinic Viral Load Suppression</a:t>
            </a:r>
          </a:p>
        </p:txBody>
      </p:sp>
      <p:graphicFrame>
        <p:nvGraphicFramePr>
          <p:cNvPr id="6" name="Content Placeholder 5" descr="A run chart showing the clinic-level aggregate viral load suppression rate from September of 2018 to May of 2019 demonstrating improvement from 77% to 87%. ">
            <a:extLst>
              <a:ext uri="{FF2B5EF4-FFF2-40B4-BE49-F238E27FC236}">
                <a16:creationId xmlns:a16="http://schemas.microsoft.com/office/drawing/2014/main" id="{321CAB76-48D1-4B41-A4DF-BA38E558B42B}"/>
              </a:ext>
            </a:extLst>
          </p:cNvPr>
          <p:cNvGraphicFramePr>
            <a:graphicFrameLocks noGrp="1"/>
          </p:cNvGraphicFramePr>
          <p:nvPr>
            <p:ph idx="1"/>
            <p:extLst>
              <p:ext uri="{D42A27DB-BD31-4B8C-83A1-F6EECF244321}">
                <p14:modId xmlns:p14="http://schemas.microsoft.com/office/powerpoint/2010/main" val="1049133922"/>
              </p:ext>
            </p:extLst>
          </p:nvPr>
        </p:nvGraphicFramePr>
        <p:xfrm>
          <a:off x="628650" y="1165112"/>
          <a:ext cx="7886700" cy="3263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3125007"/>
      </p:ext>
    </p:extLst>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DED99-A58A-4EEB-9D4F-23D5951D7BFA}"/>
              </a:ext>
            </a:extLst>
          </p:cNvPr>
          <p:cNvSpPr>
            <a:spLocks noGrp="1"/>
          </p:cNvSpPr>
          <p:nvPr>
            <p:ph type="title"/>
          </p:nvPr>
        </p:nvSpPr>
        <p:spPr/>
        <p:txBody>
          <a:bodyPr>
            <a:normAutofit/>
          </a:bodyPr>
          <a:lstStyle/>
          <a:p>
            <a:r>
              <a:rPr lang="en-US" dirty="0"/>
              <a:t>Panel Suppression Rates</a:t>
            </a:r>
          </a:p>
        </p:txBody>
      </p:sp>
      <p:graphicFrame>
        <p:nvGraphicFramePr>
          <p:cNvPr id="6" name="Content Placeholder 5" descr="A run chart comparing the aggregate clinic performance to the individual care team panel performance.  The chart shows that one panel performs lower than the other care team panels indicating a disparity between the care team panel outcomes. ">
            <a:extLst>
              <a:ext uri="{FF2B5EF4-FFF2-40B4-BE49-F238E27FC236}">
                <a16:creationId xmlns:a16="http://schemas.microsoft.com/office/drawing/2014/main" id="{321CAB76-48D1-4B41-A4DF-BA38E558B42B}"/>
              </a:ext>
            </a:extLst>
          </p:cNvPr>
          <p:cNvGraphicFramePr>
            <a:graphicFrameLocks noGrp="1"/>
          </p:cNvGraphicFramePr>
          <p:nvPr>
            <p:ph idx="1"/>
            <p:extLst>
              <p:ext uri="{D42A27DB-BD31-4B8C-83A1-F6EECF244321}">
                <p14:modId xmlns:p14="http://schemas.microsoft.com/office/powerpoint/2010/main" val="2747727688"/>
              </p:ext>
            </p:extLst>
          </p:nvPr>
        </p:nvGraphicFramePr>
        <p:xfrm>
          <a:off x="628650" y="1148783"/>
          <a:ext cx="7886700" cy="3263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4920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8C78F6-9A41-4B13-980D-4B1252EC891A}"/>
              </a:ext>
            </a:extLst>
          </p:cNvPr>
          <p:cNvSpPr>
            <a:spLocks noGrp="1"/>
          </p:cNvSpPr>
          <p:nvPr>
            <p:ph type="title"/>
          </p:nvPr>
        </p:nvSpPr>
        <p:spPr/>
        <p:txBody>
          <a:bodyPr/>
          <a:lstStyle/>
          <a:p>
            <a:r>
              <a:rPr lang="en-US" dirty="0"/>
              <a:t>Panel Comparison </a:t>
            </a:r>
          </a:p>
        </p:txBody>
      </p:sp>
      <p:sp>
        <p:nvSpPr>
          <p:cNvPr id="2" name="Text Placeholder 1">
            <a:extLst>
              <a:ext uri="{FF2B5EF4-FFF2-40B4-BE49-F238E27FC236}">
                <a16:creationId xmlns:a16="http://schemas.microsoft.com/office/drawing/2014/main" id="{4BD4B1A9-1443-4BAF-874E-E16494B0D76C}"/>
              </a:ext>
            </a:extLst>
          </p:cNvPr>
          <p:cNvSpPr>
            <a:spLocks noGrp="1"/>
          </p:cNvSpPr>
          <p:nvPr>
            <p:ph type="body" idx="1"/>
          </p:nvPr>
        </p:nvSpPr>
        <p:spPr>
          <a:xfrm>
            <a:off x="457213" y="988526"/>
            <a:ext cx="4038599" cy="479822"/>
          </a:xfrm>
        </p:spPr>
        <p:txBody>
          <a:bodyPr>
            <a:normAutofit/>
          </a:bodyPr>
          <a:lstStyle/>
          <a:p>
            <a:r>
              <a:rPr lang="en-US" sz="1950" u="sng" dirty="0"/>
              <a:t>Intervention Panel</a:t>
            </a:r>
            <a:r>
              <a:rPr lang="en-US" sz="1950" dirty="0"/>
              <a:t>	</a:t>
            </a:r>
          </a:p>
        </p:txBody>
      </p:sp>
      <p:sp>
        <p:nvSpPr>
          <p:cNvPr id="3" name="Content Placeholder 2">
            <a:extLst>
              <a:ext uri="{FF2B5EF4-FFF2-40B4-BE49-F238E27FC236}">
                <a16:creationId xmlns:a16="http://schemas.microsoft.com/office/drawing/2014/main" id="{2BE8A057-E632-4BC3-B531-0F99D7953478}"/>
              </a:ext>
            </a:extLst>
          </p:cNvPr>
          <p:cNvSpPr>
            <a:spLocks noGrp="1"/>
          </p:cNvSpPr>
          <p:nvPr>
            <p:ph sz="half" idx="2"/>
          </p:nvPr>
        </p:nvSpPr>
        <p:spPr>
          <a:xfrm>
            <a:off x="457213" y="1561615"/>
            <a:ext cx="4204593" cy="3108356"/>
          </a:xfrm>
        </p:spPr>
        <p:txBody>
          <a:bodyPr>
            <a:normAutofit fontScale="92500" lnSpcReduction="10000"/>
          </a:bodyPr>
          <a:lstStyle/>
          <a:p>
            <a:r>
              <a:rPr lang="en-US" sz="1950" dirty="0"/>
              <a:t>More likely to be African American (67%)</a:t>
            </a:r>
          </a:p>
          <a:p>
            <a:r>
              <a:rPr lang="en-US" sz="1950" dirty="0"/>
              <a:t>Higher percentage of female clients (37%)</a:t>
            </a:r>
          </a:p>
          <a:p>
            <a:r>
              <a:rPr lang="en-US" sz="1950" dirty="0"/>
              <a:t>Higher percentage below 100% federal poverty level (FPL) (46%)</a:t>
            </a:r>
          </a:p>
          <a:p>
            <a:r>
              <a:rPr lang="en-US" sz="1950" dirty="0"/>
              <a:t>Twice as likely to have unstable housing (14%)</a:t>
            </a:r>
          </a:p>
          <a:p>
            <a:r>
              <a:rPr lang="en-US" sz="1950" dirty="0"/>
              <a:t>Less likely to be Gay, Bisexual, or other Men who have Sex with Men (MSM) (36%)</a:t>
            </a:r>
          </a:p>
          <a:p>
            <a:endParaRPr lang="en-US" dirty="0"/>
          </a:p>
        </p:txBody>
      </p:sp>
      <p:sp>
        <p:nvSpPr>
          <p:cNvPr id="4" name="Text Placeholder 3">
            <a:extLst>
              <a:ext uri="{FF2B5EF4-FFF2-40B4-BE49-F238E27FC236}">
                <a16:creationId xmlns:a16="http://schemas.microsoft.com/office/drawing/2014/main" id="{8AE1113E-55F7-4813-8B93-C7E0D53D120A}"/>
              </a:ext>
            </a:extLst>
          </p:cNvPr>
          <p:cNvSpPr>
            <a:spLocks noGrp="1"/>
          </p:cNvSpPr>
          <p:nvPr>
            <p:ph type="body" sz="quarter" idx="3"/>
          </p:nvPr>
        </p:nvSpPr>
        <p:spPr>
          <a:xfrm>
            <a:off x="4732225" y="988526"/>
            <a:ext cx="4038599" cy="479822"/>
          </a:xfrm>
        </p:spPr>
        <p:txBody>
          <a:bodyPr>
            <a:normAutofit/>
          </a:bodyPr>
          <a:lstStyle/>
          <a:p>
            <a:r>
              <a:rPr lang="en-US" sz="1950" u="sng" dirty="0"/>
              <a:t>All Other Provider Panels</a:t>
            </a:r>
          </a:p>
        </p:txBody>
      </p:sp>
      <p:sp>
        <p:nvSpPr>
          <p:cNvPr id="5" name="Content Placeholder 4">
            <a:extLst>
              <a:ext uri="{FF2B5EF4-FFF2-40B4-BE49-F238E27FC236}">
                <a16:creationId xmlns:a16="http://schemas.microsoft.com/office/drawing/2014/main" id="{60C9FA6A-FA95-455D-82AF-6EB7641101CF}"/>
              </a:ext>
            </a:extLst>
          </p:cNvPr>
          <p:cNvSpPr>
            <a:spLocks noGrp="1"/>
          </p:cNvSpPr>
          <p:nvPr>
            <p:ph sz="quarter" idx="4"/>
          </p:nvPr>
        </p:nvSpPr>
        <p:spPr>
          <a:xfrm>
            <a:off x="4661807" y="1561615"/>
            <a:ext cx="4109018" cy="3108356"/>
          </a:xfrm>
        </p:spPr>
        <p:txBody>
          <a:bodyPr>
            <a:noAutofit/>
          </a:bodyPr>
          <a:lstStyle/>
          <a:p>
            <a:r>
              <a:rPr lang="en-US" sz="1800" dirty="0"/>
              <a:t>Less likely to be African American (43%)</a:t>
            </a:r>
          </a:p>
          <a:p>
            <a:r>
              <a:rPr lang="en-US" sz="1800" dirty="0"/>
              <a:t>Lower percentage of female clients (24%)</a:t>
            </a:r>
          </a:p>
          <a:p>
            <a:r>
              <a:rPr lang="en-US" sz="1800" dirty="0"/>
              <a:t>Lower percentage below 100% FPL (33%)</a:t>
            </a:r>
          </a:p>
          <a:p>
            <a:r>
              <a:rPr lang="en-US" sz="1800" dirty="0"/>
              <a:t>Predominantly stable housing (92%)</a:t>
            </a:r>
          </a:p>
          <a:p>
            <a:r>
              <a:rPr lang="en-US" sz="1800" dirty="0"/>
              <a:t>More likely to be Gay, Bisexual, or other MSM (51%)</a:t>
            </a:r>
          </a:p>
        </p:txBody>
      </p:sp>
    </p:spTree>
    <p:extLst>
      <p:ext uri="{BB962C8B-B14F-4D97-AF65-F5344CB8AC3E}">
        <p14:creationId xmlns:p14="http://schemas.microsoft.com/office/powerpoint/2010/main" val="1837223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CF6C08-F9C8-44EA-8102-CB81F24EB047}"/>
              </a:ext>
            </a:extLst>
          </p:cNvPr>
          <p:cNvSpPr>
            <a:spLocks noGrp="1"/>
          </p:cNvSpPr>
          <p:nvPr>
            <p:ph type="title"/>
          </p:nvPr>
        </p:nvSpPr>
        <p:spPr/>
        <p:txBody>
          <a:bodyPr>
            <a:normAutofit/>
          </a:bodyPr>
          <a:lstStyle/>
          <a:p>
            <a:r>
              <a:rPr lang="en-US" dirty="0"/>
              <a:t>Drilling Down the Data (Client-Level)</a:t>
            </a:r>
          </a:p>
        </p:txBody>
      </p:sp>
      <p:sp>
        <p:nvSpPr>
          <p:cNvPr id="9" name="Content Placeholder 8">
            <a:extLst>
              <a:ext uri="{FF2B5EF4-FFF2-40B4-BE49-F238E27FC236}">
                <a16:creationId xmlns:a16="http://schemas.microsoft.com/office/drawing/2014/main" id="{9431891E-B5F4-4CE6-8C41-67D88DABFAD0}"/>
              </a:ext>
            </a:extLst>
          </p:cNvPr>
          <p:cNvSpPr>
            <a:spLocks noGrp="1"/>
          </p:cNvSpPr>
          <p:nvPr>
            <p:ph idx="1"/>
          </p:nvPr>
        </p:nvSpPr>
        <p:spPr>
          <a:xfrm>
            <a:off x="628650" y="1369219"/>
            <a:ext cx="7040511" cy="3263504"/>
          </a:xfrm>
        </p:spPr>
        <p:txBody>
          <a:bodyPr>
            <a:normAutofit fontScale="92500" lnSpcReduction="10000"/>
          </a:bodyPr>
          <a:lstStyle/>
          <a:p>
            <a:r>
              <a:rPr lang="en-US" b="1" dirty="0"/>
              <a:t>Identify Area of Interest </a:t>
            </a:r>
          </a:p>
          <a:p>
            <a:r>
              <a:rPr lang="en-US" b="1" dirty="0"/>
              <a:t>Determine Measure(s)</a:t>
            </a:r>
          </a:p>
          <a:p>
            <a:r>
              <a:rPr lang="en-US" b="1" dirty="0"/>
              <a:t>Convene Multi-disciplinary Team</a:t>
            </a:r>
          </a:p>
          <a:p>
            <a:pPr lvl="1"/>
            <a:r>
              <a:rPr lang="en-US" dirty="0"/>
              <a:t>Hypothesize about Key Drivers of Outcome</a:t>
            </a:r>
          </a:p>
          <a:p>
            <a:pPr lvl="1"/>
            <a:r>
              <a:rPr lang="en-US" dirty="0"/>
              <a:t>Create a List of Potential Interventions</a:t>
            </a:r>
          </a:p>
          <a:p>
            <a:pPr lvl="1"/>
            <a:r>
              <a:rPr lang="en-US" dirty="0"/>
              <a:t>Prioritize and Select Intervention</a:t>
            </a:r>
          </a:p>
          <a:p>
            <a:r>
              <a:rPr lang="en-US" b="1" dirty="0"/>
              <a:t>Implement Intervention</a:t>
            </a:r>
          </a:p>
          <a:p>
            <a:r>
              <a:rPr lang="en-US" b="1" dirty="0"/>
              <a:t>Evaluate Outcome</a:t>
            </a:r>
          </a:p>
          <a:p>
            <a:pPr lvl="1"/>
            <a:r>
              <a:rPr lang="en-US" dirty="0"/>
              <a:t>Additional or Different Strategies</a:t>
            </a:r>
          </a:p>
        </p:txBody>
      </p:sp>
      <p:sp>
        <p:nvSpPr>
          <p:cNvPr id="7" name="Slide Number Placeholder 6">
            <a:extLst>
              <a:ext uri="{FF2B5EF4-FFF2-40B4-BE49-F238E27FC236}">
                <a16:creationId xmlns:a16="http://schemas.microsoft.com/office/drawing/2014/main" id="{E1084EDF-2C05-4C31-8980-7A8C35AA6DA2}"/>
              </a:ext>
            </a:extLst>
          </p:cNvPr>
          <p:cNvSpPr>
            <a:spLocks noGrp="1"/>
          </p:cNvSpPr>
          <p:nvPr>
            <p:ph type="sldNum" sz="quarter" idx="12"/>
          </p:nvPr>
        </p:nvSpPr>
        <p:spPr>
          <a:xfrm>
            <a:off x="10653822" y="6356350"/>
            <a:ext cx="69997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Nova"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B1E97-E80B-4E38-974D-B2E1BACDBD63}" type="slidenum">
              <a:rPr lang="en-US" smtClean="0"/>
              <a:pPr/>
              <a:t>46</a:t>
            </a:fld>
            <a:endParaRPr lang="en-US">
              <a:solidFill>
                <a:srgbClr val="FFFFFF"/>
              </a:solidFill>
            </a:endParaRPr>
          </a:p>
        </p:txBody>
      </p:sp>
    </p:spTree>
    <p:extLst>
      <p:ext uri="{BB962C8B-B14F-4D97-AF65-F5344CB8AC3E}">
        <p14:creationId xmlns:p14="http://schemas.microsoft.com/office/powerpoint/2010/main" val="3746951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DED99-A58A-4EEB-9D4F-23D5951D7BFA}"/>
              </a:ext>
            </a:extLst>
          </p:cNvPr>
          <p:cNvSpPr>
            <a:spLocks noGrp="1"/>
          </p:cNvSpPr>
          <p:nvPr>
            <p:ph type="title"/>
          </p:nvPr>
        </p:nvSpPr>
        <p:spPr/>
        <p:txBody>
          <a:bodyPr>
            <a:normAutofit/>
          </a:bodyPr>
          <a:lstStyle/>
          <a:p>
            <a:r>
              <a:rPr lang="en-US" dirty="0"/>
              <a:t>Suppression in Intervention Panel</a:t>
            </a:r>
          </a:p>
        </p:txBody>
      </p:sp>
      <p:graphicFrame>
        <p:nvGraphicFramePr>
          <p:cNvPr id="6" name="Content Placeholder 5" descr="A run chart showing the intervention care team panel viral load suppression rate from September of 2018 to March of 2020 demonstrating improvement from 74% to 90%. ">
            <a:extLst>
              <a:ext uri="{FF2B5EF4-FFF2-40B4-BE49-F238E27FC236}">
                <a16:creationId xmlns:a16="http://schemas.microsoft.com/office/drawing/2014/main" id="{321CAB76-48D1-4B41-A4DF-BA38E558B42B}"/>
              </a:ext>
            </a:extLst>
          </p:cNvPr>
          <p:cNvGraphicFramePr>
            <a:graphicFrameLocks noGrp="1"/>
          </p:cNvGraphicFramePr>
          <p:nvPr>
            <p:ph idx="1"/>
            <p:extLst>
              <p:ext uri="{D42A27DB-BD31-4B8C-83A1-F6EECF244321}">
                <p14:modId xmlns:p14="http://schemas.microsoft.com/office/powerpoint/2010/main" val="2037124846"/>
              </p:ext>
            </p:extLst>
          </p:nvPr>
        </p:nvGraphicFramePr>
        <p:xfrm>
          <a:off x="628650" y="1148784"/>
          <a:ext cx="7886700" cy="3263504"/>
        </p:xfrm>
        <a:graphic>
          <a:graphicData uri="http://schemas.openxmlformats.org/drawingml/2006/chart">
            <c:chart xmlns:c="http://schemas.openxmlformats.org/drawingml/2006/chart" xmlns:r="http://schemas.openxmlformats.org/officeDocument/2006/relationships" r:id="rId3"/>
          </a:graphicData>
        </a:graphic>
      </p:graphicFrame>
      <p:pic>
        <p:nvPicPr>
          <p:cNvPr id="7" name="Graphic 1" descr="Mining tools">
            <a:extLst>
              <a:ext uri="{FF2B5EF4-FFF2-40B4-BE49-F238E27FC236}">
                <a16:creationId xmlns:a16="http://schemas.microsoft.com/office/drawing/2014/main" id="{8F6833B7-0D88-4153-A7DC-07BBF60A2B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16540" y="3413775"/>
            <a:ext cx="719894" cy="704335"/>
          </a:xfrm>
          <a:prstGeom prst="rect">
            <a:avLst/>
          </a:prstGeom>
        </p:spPr>
      </p:pic>
      <p:pic>
        <p:nvPicPr>
          <p:cNvPr id="8" name="Graphic 1" descr="Mining tools">
            <a:extLst>
              <a:ext uri="{FF2B5EF4-FFF2-40B4-BE49-F238E27FC236}">
                <a16:creationId xmlns:a16="http://schemas.microsoft.com/office/drawing/2014/main" id="{2DD64FBE-C984-4774-A121-06839B430D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91071" y="3413775"/>
            <a:ext cx="719894" cy="704335"/>
          </a:xfrm>
          <a:prstGeom prst="rect">
            <a:avLst/>
          </a:prstGeom>
        </p:spPr>
      </p:pic>
    </p:spTree>
    <p:extLst>
      <p:ext uri="{BB962C8B-B14F-4D97-AF65-F5344CB8AC3E}">
        <p14:creationId xmlns:p14="http://schemas.microsoft.com/office/powerpoint/2010/main" val="30137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DED99-A58A-4EEB-9D4F-23D5951D7BFA}"/>
              </a:ext>
            </a:extLst>
          </p:cNvPr>
          <p:cNvSpPr>
            <a:spLocks noGrp="1"/>
          </p:cNvSpPr>
          <p:nvPr>
            <p:ph type="title"/>
          </p:nvPr>
        </p:nvSpPr>
        <p:spPr/>
        <p:txBody>
          <a:bodyPr>
            <a:normAutofit fontScale="90000"/>
          </a:bodyPr>
          <a:lstStyle/>
          <a:p>
            <a:r>
              <a:rPr lang="en-US" dirty="0"/>
              <a:t>Change in Viral Load Suppression Rates</a:t>
            </a:r>
          </a:p>
        </p:txBody>
      </p:sp>
      <p:graphicFrame>
        <p:nvGraphicFramePr>
          <p:cNvPr id="6" name="Content Placeholder 5" descr="A run chart comparing the intervention panel to all other panels showing controlled performance in other panels with improved performance in the intervention panel.">
            <a:extLst>
              <a:ext uri="{FF2B5EF4-FFF2-40B4-BE49-F238E27FC236}">
                <a16:creationId xmlns:a16="http://schemas.microsoft.com/office/drawing/2014/main" id="{321CAB76-48D1-4B41-A4DF-BA38E558B42B}"/>
              </a:ext>
            </a:extLst>
          </p:cNvPr>
          <p:cNvGraphicFramePr>
            <a:graphicFrameLocks noGrp="1"/>
          </p:cNvGraphicFramePr>
          <p:nvPr>
            <p:ph idx="1"/>
            <p:extLst>
              <p:ext uri="{D42A27DB-BD31-4B8C-83A1-F6EECF244321}">
                <p14:modId xmlns:p14="http://schemas.microsoft.com/office/powerpoint/2010/main" val="3049279554"/>
              </p:ext>
            </p:extLst>
          </p:nvPr>
        </p:nvGraphicFramePr>
        <p:xfrm>
          <a:off x="628650" y="1173276"/>
          <a:ext cx="7886700" cy="3263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2498213"/>
      </p:ext>
    </p:extLst>
  </p:cSld>
  <p:clrMapOvr>
    <a:masterClrMapping/>
  </p:clrMapOvr>
  <p:extLst>
    <p:ext uri="{6950BFC3-D8DA-4A85-94F7-54DA5524770B}">
      <p188:commentRel xmlns:p188="http://schemas.microsoft.com/office/powerpoint/2018/8/main" r:id="rId2"/>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C3A8-66B5-3257-C072-54E497317C44}"/>
              </a:ext>
            </a:extLst>
          </p:cNvPr>
          <p:cNvSpPr>
            <a:spLocks noGrp="1"/>
          </p:cNvSpPr>
          <p:nvPr>
            <p:ph type="title"/>
          </p:nvPr>
        </p:nvSpPr>
        <p:spPr/>
        <p:txBody>
          <a:bodyPr/>
          <a:lstStyle/>
          <a:p>
            <a:r>
              <a:rPr lang="en-US" dirty="0"/>
              <a:t>Questions or Comments</a:t>
            </a:r>
          </a:p>
        </p:txBody>
      </p:sp>
      <p:sp>
        <p:nvSpPr>
          <p:cNvPr id="17" name="Speech Bubble: Rectangle with Corners Rounded 16">
            <a:extLst>
              <a:ext uri="{FF2B5EF4-FFF2-40B4-BE49-F238E27FC236}">
                <a16:creationId xmlns:a16="http://schemas.microsoft.com/office/drawing/2014/main" id="{167ECAF0-6EA0-9FEF-6C44-2D79331CFFC2}"/>
              </a:ext>
            </a:extLst>
          </p:cNvPr>
          <p:cNvSpPr/>
          <p:nvPr/>
        </p:nvSpPr>
        <p:spPr>
          <a:xfrm>
            <a:off x="824606" y="1702763"/>
            <a:ext cx="2800350" cy="1600200"/>
          </a:xfrm>
          <a:prstGeom prst="wedgeRoundRectCallou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8" name="Speech Bubble: Rectangle with Corners Rounded 17">
            <a:extLst>
              <a:ext uri="{FF2B5EF4-FFF2-40B4-BE49-F238E27FC236}">
                <a16:creationId xmlns:a16="http://schemas.microsoft.com/office/drawing/2014/main" id="{79462E78-C822-629A-FEDC-70AE5C300041}"/>
              </a:ext>
            </a:extLst>
          </p:cNvPr>
          <p:cNvSpPr/>
          <p:nvPr/>
        </p:nvSpPr>
        <p:spPr>
          <a:xfrm>
            <a:off x="2552713" y="2502863"/>
            <a:ext cx="1643730" cy="1600200"/>
          </a:xfrm>
          <a:prstGeom prst="wedgeRoundRectCallou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9" name="Speech Bubble: Rectangle with Corners Rounded 18">
            <a:extLst>
              <a:ext uri="{FF2B5EF4-FFF2-40B4-BE49-F238E27FC236}">
                <a16:creationId xmlns:a16="http://schemas.microsoft.com/office/drawing/2014/main" id="{C935AAB9-1B91-4F9C-668E-EDE1036B176E}"/>
              </a:ext>
            </a:extLst>
          </p:cNvPr>
          <p:cNvSpPr/>
          <p:nvPr/>
        </p:nvSpPr>
        <p:spPr>
          <a:xfrm>
            <a:off x="4015475" y="1144872"/>
            <a:ext cx="2800350" cy="2005691"/>
          </a:xfrm>
          <a:prstGeom prst="wedgeRoundRectCallou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Speech Bubble: Rectangle with Corners Rounded 19">
            <a:extLst>
              <a:ext uri="{FF2B5EF4-FFF2-40B4-BE49-F238E27FC236}">
                <a16:creationId xmlns:a16="http://schemas.microsoft.com/office/drawing/2014/main" id="{D226601D-B566-56FD-0963-F8B928646432}"/>
              </a:ext>
            </a:extLst>
          </p:cNvPr>
          <p:cNvSpPr/>
          <p:nvPr/>
        </p:nvSpPr>
        <p:spPr>
          <a:xfrm>
            <a:off x="6025242" y="2350463"/>
            <a:ext cx="2413907" cy="1600200"/>
          </a:xfrm>
          <a:prstGeom prst="wedgeRoundRectCallou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38617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7E6F1402-6499-F66D-044B-05FCBF610CDF}"/>
              </a:ext>
            </a:extLst>
          </p:cNvPr>
          <p:cNvSpPr/>
          <p:nvPr/>
        </p:nvSpPr>
        <p:spPr>
          <a:xfrm>
            <a:off x="7111331" y="2619059"/>
            <a:ext cx="1882100" cy="17468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87B50DA-2441-24AB-302E-95B5004069E1}"/>
              </a:ext>
            </a:extLst>
          </p:cNvPr>
          <p:cNvSpPr/>
          <p:nvPr/>
        </p:nvSpPr>
        <p:spPr>
          <a:xfrm>
            <a:off x="4958711" y="2847217"/>
            <a:ext cx="1882100" cy="17468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6E61CC10-4B34-E34A-4150-5E5CC4E5CB83}"/>
              </a:ext>
            </a:extLst>
          </p:cNvPr>
          <p:cNvSpPr/>
          <p:nvPr/>
        </p:nvSpPr>
        <p:spPr>
          <a:xfrm>
            <a:off x="6848285" y="438813"/>
            <a:ext cx="1882100" cy="17468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C824B44-88F2-1112-3C57-DEB38599EB7E}"/>
              </a:ext>
            </a:extLst>
          </p:cNvPr>
          <p:cNvSpPr/>
          <p:nvPr/>
        </p:nvSpPr>
        <p:spPr>
          <a:xfrm>
            <a:off x="3229236" y="1804514"/>
            <a:ext cx="1882100" cy="17468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79D8C58-ABB1-6AF0-68F0-E6D3831C534E}"/>
              </a:ext>
            </a:extLst>
          </p:cNvPr>
          <p:cNvSpPr/>
          <p:nvPr/>
        </p:nvSpPr>
        <p:spPr>
          <a:xfrm>
            <a:off x="4821785" y="304363"/>
            <a:ext cx="1882100" cy="17468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313E5267-8F8F-A955-9F3D-7BB3B48932D6}"/>
              </a:ext>
            </a:extLst>
          </p:cNvPr>
          <p:cNvSpPr/>
          <p:nvPr/>
        </p:nvSpPr>
        <p:spPr>
          <a:xfrm>
            <a:off x="2440117" y="44612"/>
            <a:ext cx="1882100" cy="17468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42178" y="234284"/>
            <a:ext cx="1077977" cy="1077977"/>
          </a:xfrm>
          <a:prstGeom prst="rect">
            <a:avLst/>
          </a:prstGeom>
        </p:spPr>
      </p:pic>
      <p:pic>
        <p:nvPicPr>
          <p:cNvPr id="19" name="Picture 18"/>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222193" y="438177"/>
            <a:ext cx="1077977" cy="1077977"/>
          </a:xfrm>
          <a:prstGeom prst="rect">
            <a:avLst/>
          </a:prstGeom>
        </p:spPr>
      </p:pic>
      <p:pic>
        <p:nvPicPr>
          <p:cNvPr id="22" name="Picture 21"/>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7250347" y="586123"/>
            <a:ext cx="1077977" cy="1077977"/>
          </a:xfrm>
          <a:prstGeom prst="rect">
            <a:avLst/>
          </a:prstGeom>
        </p:spPr>
      </p:pic>
      <p:sp>
        <p:nvSpPr>
          <p:cNvPr id="2" name="Thought Bubble: Cloud 1">
            <a:extLst>
              <a:ext uri="{FF2B5EF4-FFF2-40B4-BE49-F238E27FC236}">
                <a16:creationId xmlns:a16="http://schemas.microsoft.com/office/drawing/2014/main" id="{82D2843E-AE78-D48E-C660-0D78F5262002}"/>
              </a:ext>
            </a:extLst>
          </p:cNvPr>
          <p:cNvSpPr/>
          <p:nvPr/>
        </p:nvSpPr>
        <p:spPr>
          <a:xfrm>
            <a:off x="155977" y="2322321"/>
            <a:ext cx="2915674" cy="1634927"/>
          </a:xfrm>
          <a:prstGeom prst="cloudCallout">
            <a:avLst>
              <a:gd name="adj1" fmla="val -27946"/>
              <a:gd name="adj2" fmla="val 827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latin typeface="Arial" panose="020B0604020202020204" pitchFamily="34" charset="0"/>
                <a:cs typeface="Arial" panose="020B0604020202020204" pitchFamily="34" charset="0"/>
              </a:rPr>
              <a:t>Which barrier to address first?</a:t>
            </a:r>
          </a:p>
        </p:txBody>
      </p:sp>
      <p:sp>
        <p:nvSpPr>
          <p:cNvPr id="3" name="TextBox 2">
            <a:extLst>
              <a:ext uri="{FF2B5EF4-FFF2-40B4-BE49-F238E27FC236}">
                <a16:creationId xmlns:a16="http://schemas.microsoft.com/office/drawing/2014/main" id="{489065FE-C092-DC22-066F-8224009D032D}"/>
              </a:ext>
            </a:extLst>
          </p:cNvPr>
          <p:cNvSpPr txBox="1"/>
          <p:nvPr/>
        </p:nvSpPr>
        <p:spPr>
          <a:xfrm>
            <a:off x="2687736" y="1334528"/>
            <a:ext cx="1378744" cy="369332"/>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Costs</a:t>
            </a:r>
          </a:p>
        </p:txBody>
      </p:sp>
      <p:sp>
        <p:nvSpPr>
          <p:cNvPr id="10" name="TextBox 9">
            <a:extLst>
              <a:ext uri="{FF2B5EF4-FFF2-40B4-BE49-F238E27FC236}">
                <a16:creationId xmlns:a16="http://schemas.microsoft.com/office/drawing/2014/main" id="{ABF3E5EE-B713-C36A-8B2D-136284975A31}"/>
              </a:ext>
            </a:extLst>
          </p:cNvPr>
          <p:cNvSpPr txBox="1"/>
          <p:nvPr/>
        </p:nvSpPr>
        <p:spPr>
          <a:xfrm>
            <a:off x="5071808" y="1516154"/>
            <a:ext cx="1378744" cy="369332"/>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Medication</a:t>
            </a:r>
          </a:p>
        </p:txBody>
      </p:sp>
      <p:sp>
        <p:nvSpPr>
          <p:cNvPr id="11" name="TextBox 10">
            <a:extLst>
              <a:ext uri="{FF2B5EF4-FFF2-40B4-BE49-F238E27FC236}">
                <a16:creationId xmlns:a16="http://schemas.microsoft.com/office/drawing/2014/main" id="{AF7886C7-9362-CC5A-A8C1-521461629E5B}"/>
              </a:ext>
            </a:extLst>
          </p:cNvPr>
          <p:cNvSpPr txBox="1"/>
          <p:nvPr/>
        </p:nvSpPr>
        <p:spPr>
          <a:xfrm>
            <a:off x="7111331" y="1664100"/>
            <a:ext cx="1411102" cy="369332"/>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Experience</a:t>
            </a:r>
            <a:endParaRPr lang="en-US" sz="1500" b="1" dirty="0">
              <a:solidFill>
                <a:srgbClr val="C00000"/>
              </a:solidFill>
              <a:latin typeface="Arial" panose="020B0604020202020204" pitchFamily="34" charset="0"/>
              <a:cs typeface="Arial" panose="020B0604020202020204" pitchFamily="34" charset="0"/>
            </a:endParaRPr>
          </a:p>
        </p:txBody>
      </p:sp>
      <p:pic>
        <p:nvPicPr>
          <p:cNvPr id="1026" name="Picture 2" descr="Subway - Free transport icons">
            <a:extLst>
              <a:ext uri="{FF2B5EF4-FFF2-40B4-BE49-F238E27FC236}">
                <a16:creationId xmlns:a16="http://schemas.microsoft.com/office/drawing/2014/main" id="{6D6AC8A3-2FAD-32D2-6A1E-684973D4E5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0772" y="3002193"/>
            <a:ext cx="1104331" cy="11043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FAF8939-45CD-0C6A-1A11-B4A3C79846E6}"/>
              </a:ext>
            </a:extLst>
          </p:cNvPr>
          <p:cNvSpPr txBox="1"/>
          <p:nvPr/>
        </p:nvSpPr>
        <p:spPr>
          <a:xfrm>
            <a:off x="5147208" y="4131322"/>
            <a:ext cx="1553648" cy="323165"/>
          </a:xfrm>
          <a:prstGeom prst="rect">
            <a:avLst/>
          </a:prstGeom>
          <a:noFill/>
        </p:spPr>
        <p:txBody>
          <a:bodyPr wrap="square" rtlCol="0">
            <a:spAutoFit/>
          </a:bodyPr>
          <a:lstStyle/>
          <a:p>
            <a:pPr algn="ctr"/>
            <a:r>
              <a:rPr lang="en-US" sz="1500" b="1" dirty="0">
                <a:solidFill>
                  <a:srgbClr val="C00000"/>
                </a:solidFill>
                <a:latin typeface="Arial" panose="020B0604020202020204" pitchFamily="34" charset="0"/>
                <a:cs typeface="Arial" panose="020B0604020202020204" pitchFamily="34" charset="0"/>
              </a:rPr>
              <a:t>Transportation</a:t>
            </a:r>
          </a:p>
        </p:txBody>
      </p:sp>
      <p:pic>
        <p:nvPicPr>
          <p:cNvPr id="1028" name="Picture 4" descr="Mental health - Free healthcare and medical icons">
            <a:extLst>
              <a:ext uri="{FF2B5EF4-FFF2-40B4-BE49-F238E27FC236}">
                <a16:creationId xmlns:a16="http://schemas.microsoft.com/office/drawing/2014/main" id="{FB9322CF-E426-CC6C-EC2E-E4F25FDA73F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4407" y="1791507"/>
            <a:ext cx="1278486" cy="127848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8C16476-EA90-8A58-5B0B-6B7836F94A78}"/>
              </a:ext>
            </a:extLst>
          </p:cNvPr>
          <p:cNvSpPr txBox="1"/>
          <p:nvPr/>
        </p:nvSpPr>
        <p:spPr>
          <a:xfrm>
            <a:off x="3494278" y="2918032"/>
            <a:ext cx="1378744" cy="646331"/>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Mental Health</a:t>
            </a:r>
          </a:p>
        </p:txBody>
      </p:sp>
      <p:pic>
        <p:nvPicPr>
          <p:cNvPr id="1030" name="Picture 6" descr="Drug - Free medical icons">
            <a:extLst>
              <a:ext uri="{FF2B5EF4-FFF2-40B4-BE49-F238E27FC236}">
                <a16:creationId xmlns:a16="http://schemas.microsoft.com/office/drawing/2014/main" id="{3A77409A-BC88-AEAD-AE38-D4A8EA26C4E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4015" y="2797350"/>
            <a:ext cx="1092506" cy="109250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B53F15F-7630-6F3B-4378-4D184F324A0D}"/>
              </a:ext>
            </a:extLst>
          </p:cNvPr>
          <p:cNvSpPr txBox="1"/>
          <p:nvPr/>
        </p:nvSpPr>
        <p:spPr>
          <a:xfrm>
            <a:off x="7322237" y="3834230"/>
            <a:ext cx="1553648" cy="323165"/>
          </a:xfrm>
          <a:prstGeom prst="rect">
            <a:avLst/>
          </a:prstGeom>
          <a:noFill/>
        </p:spPr>
        <p:txBody>
          <a:bodyPr wrap="square" rtlCol="0">
            <a:spAutoFit/>
          </a:bodyPr>
          <a:lstStyle/>
          <a:p>
            <a:pPr algn="ctr"/>
            <a:r>
              <a:rPr lang="en-US" sz="1500" b="1" dirty="0">
                <a:solidFill>
                  <a:srgbClr val="C00000"/>
                </a:solidFill>
                <a:latin typeface="Arial" panose="020B0604020202020204" pitchFamily="34" charset="0"/>
                <a:cs typeface="Arial" panose="020B0604020202020204" pitchFamily="34" charset="0"/>
              </a:rPr>
              <a:t>Polypharmacy</a:t>
            </a:r>
          </a:p>
        </p:txBody>
      </p:sp>
    </p:spTree>
    <p:extLst>
      <p:ext uri="{BB962C8B-B14F-4D97-AF65-F5344CB8AC3E}">
        <p14:creationId xmlns:p14="http://schemas.microsoft.com/office/powerpoint/2010/main" val="4141846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a:effectLst>
                  <a:outerShdw blurRad="50800" dist="38100" dir="18900000" algn="bl" rotWithShape="0">
                    <a:prstClr val="black">
                      <a:alpha val="40000"/>
                    </a:prstClr>
                  </a:outerShdw>
                </a:effectLst>
              </a:rPr>
              <a:t>Resources</a:t>
            </a:r>
            <a:endParaRPr lang="en-US" dirty="0">
              <a:effectLst>
                <a:outerShdw blurRad="50800" dist="38100" dir="18900000" algn="bl" rotWithShape="0">
                  <a:prstClr val="black">
                    <a:alpha val="40000"/>
                  </a:prstClr>
                </a:outerShdw>
              </a:effectLst>
            </a:endParaRPr>
          </a:p>
        </p:txBody>
      </p:sp>
      <p:sp>
        <p:nvSpPr>
          <p:cNvPr id="6" name="Content Placeholder 5"/>
          <p:cNvSpPr>
            <a:spLocks noGrp="1"/>
          </p:cNvSpPr>
          <p:nvPr>
            <p:ph sz="half" idx="1"/>
          </p:nvPr>
        </p:nvSpPr>
        <p:spPr>
          <a:xfrm>
            <a:off x="292172" y="895350"/>
            <a:ext cx="4451278" cy="3771900"/>
          </a:xfrm>
        </p:spPr>
        <p:txBody>
          <a:bodyPr>
            <a:normAutofit fontScale="85000" lnSpcReduction="20000"/>
          </a:bodyPr>
          <a:lstStyle/>
          <a:p>
            <a:pPr marL="117475" indent="-3175">
              <a:buNone/>
            </a:pPr>
            <a:r>
              <a:rPr lang="en-US" b="1" dirty="0"/>
              <a:t>National Clinician </a:t>
            </a:r>
          </a:p>
          <a:p>
            <a:pPr marL="117475" indent="-3175">
              <a:buNone/>
            </a:pPr>
            <a:r>
              <a:rPr lang="en-US" b="1" dirty="0"/>
              <a:t>Consultation Center</a:t>
            </a:r>
            <a:r>
              <a:rPr lang="en-US" dirty="0"/>
              <a:t> </a:t>
            </a:r>
          </a:p>
          <a:p>
            <a:pPr marL="982980" lvl="1" indent="-571500">
              <a:buNone/>
            </a:pPr>
            <a:r>
              <a:rPr lang="en-US" sz="1900" dirty="0">
                <a:solidFill>
                  <a:schemeClr val="accent1"/>
                </a:solidFill>
                <a:hlinkClick r:id="rId3">
                  <a:extLst>
                    <a:ext uri="{A12FA001-AC4F-418D-AE19-62706E023703}">
                      <ahyp:hlinkClr xmlns:ahyp="http://schemas.microsoft.com/office/drawing/2018/hyperlinkcolor" val="tx"/>
                    </a:ext>
                  </a:extLst>
                </a:hlinkClick>
              </a:rPr>
              <a:t>http://nccc.ucsf.edu/</a:t>
            </a:r>
            <a:endParaRPr lang="en-US" sz="1900" dirty="0">
              <a:solidFill>
                <a:schemeClr val="accent1"/>
              </a:solidFill>
            </a:endParaRPr>
          </a:p>
          <a:p>
            <a:pPr marL="741363" lvl="1"/>
            <a:r>
              <a:rPr lang="en-US" dirty="0"/>
              <a:t>HIV Management</a:t>
            </a:r>
          </a:p>
          <a:p>
            <a:pPr marL="741363" lvl="1"/>
            <a:r>
              <a:rPr lang="en-US" dirty="0"/>
              <a:t>Perinatal HIV </a:t>
            </a:r>
          </a:p>
          <a:p>
            <a:pPr marL="741363" lvl="1"/>
            <a:r>
              <a:rPr lang="en-US" dirty="0"/>
              <a:t>HIV PrEP </a:t>
            </a:r>
          </a:p>
          <a:p>
            <a:pPr marL="741363" lvl="1"/>
            <a:r>
              <a:rPr lang="en-US" dirty="0"/>
              <a:t>HIV PEP line</a:t>
            </a:r>
          </a:p>
          <a:p>
            <a:pPr marL="741363" lvl="1"/>
            <a:r>
              <a:rPr lang="en-US" dirty="0"/>
              <a:t>HCV Management</a:t>
            </a:r>
          </a:p>
          <a:p>
            <a:pPr marL="741363" lvl="1"/>
            <a:r>
              <a:rPr lang="en-US" dirty="0"/>
              <a:t>Substance Use Management</a:t>
            </a:r>
          </a:p>
          <a:p>
            <a:pPr lvl="1"/>
            <a:endParaRPr lang="en-US" sz="1000" dirty="0"/>
          </a:p>
          <a:p>
            <a:pPr marL="114300" indent="0">
              <a:buNone/>
            </a:pPr>
            <a:r>
              <a:rPr lang="en-US" b="1" dirty="0"/>
              <a:t>Present on ECHO</a:t>
            </a:r>
            <a:endParaRPr lang="en-US" sz="600" b="1" dirty="0"/>
          </a:p>
          <a:p>
            <a:pPr marL="401638" indent="0" algn="l" rtl="0" fontAlgn="base">
              <a:buNone/>
            </a:pPr>
            <a:r>
              <a:rPr lang="en-US" sz="1900" b="0" i="0" u="sng" strike="noStrike" dirty="0">
                <a:solidFill>
                  <a:schemeClr val="accent1"/>
                </a:solidFill>
                <a:effectLst/>
                <a:latin typeface="Arial" panose="020B0604020202020204" pitchFamily="34" charset="0"/>
                <a:hlinkClick r:id="rId4">
                  <a:extLst>
                    <a:ext uri="{A12FA001-AC4F-418D-AE19-62706E023703}">
                      <ahyp:hlinkClr xmlns:ahyp="http://schemas.microsoft.com/office/drawing/2018/hyperlinkcolor" val="tx"/>
                    </a:ext>
                  </a:extLst>
                </a:hlinkClick>
              </a:rPr>
              <a:t>https://hsc.unm.edu/scaetc/programs-services/echo.html</a:t>
            </a:r>
            <a:r>
              <a:rPr lang="en-US" sz="1900" b="0" i="0" dirty="0">
                <a:solidFill>
                  <a:schemeClr val="accent1"/>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pPr marL="346075" indent="-231775">
              <a:buNone/>
            </a:pPr>
            <a:r>
              <a:rPr lang="en-US" sz="2000" b="1" dirty="0"/>
              <a:t>AETC National HIV Curriculum </a:t>
            </a:r>
            <a:r>
              <a:rPr lang="en-US" sz="1600" dirty="0">
                <a:solidFill>
                  <a:schemeClr val="accent1"/>
                </a:solidFill>
                <a:hlinkClick r:id="rId5">
                  <a:extLst>
                    <a:ext uri="{A12FA001-AC4F-418D-AE19-62706E023703}">
                      <ahyp:hlinkClr xmlns:ahyp="http://schemas.microsoft.com/office/drawing/2018/hyperlinkcolor" val="tx"/>
                    </a:ext>
                  </a:extLst>
                </a:hlinkClick>
              </a:rPr>
              <a:t>https://aidsetc.org/nhc</a:t>
            </a:r>
            <a:endParaRPr lang="en-US" sz="1600" dirty="0">
              <a:solidFill>
                <a:schemeClr val="accent1"/>
              </a:solidFill>
            </a:endParaRPr>
          </a:p>
          <a:p>
            <a:pPr marL="346075" indent="-231775">
              <a:buNone/>
            </a:pPr>
            <a:r>
              <a:rPr lang="en-US" sz="2000" b="1" dirty="0"/>
              <a:t>AETC National Coordinating</a:t>
            </a:r>
          </a:p>
          <a:p>
            <a:pPr marL="346075" indent="-231775">
              <a:spcBef>
                <a:spcPts val="0"/>
              </a:spcBef>
              <a:buNone/>
            </a:pPr>
            <a:r>
              <a:rPr lang="en-US" sz="2000" b="1" dirty="0"/>
              <a:t>Resource Center </a:t>
            </a:r>
            <a:r>
              <a:rPr lang="en-US" sz="1600" dirty="0">
                <a:solidFill>
                  <a:schemeClr val="accent1"/>
                </a:solidFill>
                <a:hlinkClick r:id="rId6">
                  <a:extLst>
                    <a:ext uri="{A12FA001-AC4F-418D-AE19-62706E023703}">
                      <ahyp:hlinkClr xmlns:ahyp="http://schemas.microsoft.com/office/drawing/2018/hyperlinkcolor" val="tx"/>
                    </a:ext>
                  </a:extLst>
                </a:hlinkClick>
              </a:rPr>
              <a:t>https://targethiv.org/library/aetc-national-coordinating-resource-center-0</a:t>
            </a:r>
            <a:endParaRPr lang="en-US" sz="1600" dirty="0">
              <a:solidFill>
                <a:schemeClr val="accent1"/>
              </a:solidFill>
            </a:endParaRPr>
          </a:p>
          <a:p>
            <a:pPr marL="346075" indent="-231775">
              <a:buNone/>
            </a:pPr>
            <a:r>
              <a:rPr lang="en-US" sz="2000" b="1" dirty="0"/>
              <a:t>HIVMA Resource Directory </a:t>
            </a:r>
            <a:r>
              <a:rPr lang="en-US" sz="1600" b="0" i="0" u="sng" strike="noStrike" dirty="0">
                <a:solidFill>
                  <a:schemeClr val="accent1"/>
                </a:solidFill>
                <a:effectLst/>
                <a:hlinkClick r:id="rId7">
                  <a:extLst>
                    <a:ext uri="{A12FA001-AC4F-418D-AE19-62706E023703}">
                      <ahyp:hlinkClr xmlns:ahyp="http://schemas.microsoft.com/office/drawing/2018/hyperlinkcolor" val="tx"/>
                    </a:ext>
                  </a:extLst>
                </a:hlinkClick>
              </a:rPr>
              <a:t>https://www.hivma.org/globalassets/ektron-import/hivma/hivma-resource-directory.pdf</a:t>
            </a:r>
            <a:r>
              <a:rPr lang="en-US" sz="1600" b="0" i="0" u="none" strike="noStrike" dirty="0">
                <a:solidFill>
                  <a:schemeClr val="accent1"/>
                </a:solidFill>
                <a:effectLst/>
              </a:rPr>
              <a:t> </a:t>
            </a:r>
          </a:p>
          <a:p>
            <a:pPr marL="346075" indent="-231775">
              <a:buNone/>
            </a:pPr>
            <a:r>
              <a:rPr lang="en-US" sz="2000" b="1" dirty="0"/>
              <a:t>Additional trainings </a:t>
            </a:r>
            <a:r>
              <a:rPr lang="en-US" sz="2000" dirty="0">
                <a:solidFill>
                  <a:schemeClr val="accent1"/>
                </a:solidFill>
                <a:hlinkClick r:id="rId8">
                  <a:extLst>
                    <a:ext uri="{A12FA001-AC4F-418D-AE19-62706E023703}">
                      <ahyp:hlinkClr xmlns:ahyp="http://schemas.microsoft.com/office/drawing/2018/hyperlinkcolor" val="tx"/>
                    </a:ext>
                  </a:extLst>
                </a:hlinkClick>
              </a:rPr>
              <a:t>scaetcecho@salud.unm.edu</a:t>
            </a:r>
            <a:endParaRPr lang="en-US" sz="2000" dirty="0">
              <a:solidFill>
                <a:schemeClr val="accent1"/>
              </a:solidFill>
            </a:endParaRPr>
          </a:p>
          <a:p>
            <a:pPr marL="346075" indent="0">
              <a:buNone/>
            </a:pPr>
            <a:r>
              <a:rPr lang="en-US" sz="2000" dirty="0">
                <a:solidFill>
                  <a:schemeClr val="accent1"/>
                </a:solidFill>
                <a:hlinkClick r:id="rId9">
                  <a:extLst>
                    <a:ext uri="{A12FA001-AC4F-418D-AE19-62706E023703}">
                      <ahyp:hlinkClr xmlns:ahyp="http://schemas.microsoft.com/office/drawing/2018/hyperlinkcolor" val="tx"/>
                    </a:ext>
                  </a:extLst>
                </a:hlinkClick>
              </a:rPr>
              <a:t>www.scaetc.org</a:t>
            </a:r>
            <a:endParaRPr lang="en-US" sz="2000" dirty="0">
              <a:solidFill>
                <a:schemeClr val="accent1"/>
              </a:solidFill>
            </a:endParaRPr>
          </a:p>
        </p:txBody>
      </p:sp>
    </p:spTree>
    <p:extLst>
      <p:ext uri="{BB962C8B-B14F-4D97-AF65-F5344CB8AC3E}">
        <p14:creationId xmlns:p14="http://schemas.microsoft.com/office/powerpoint/2010/main" val="1232202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r code with red white and blue ribbons&#10;&#10;Description automatically generated">
            <a:extLst>
              <a:ext uri="{FF2B5EF4-FFF2-40B4-BE49-F238E27FC236}">
                <a16:creationId xmlns:a16="http://schemas.microsoft.com/office/drawing/2014/main" id="{7A9007CF-C431-36CC-132A-A6E5A91F6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12" y="283764"/>
            <a:ext cx="8229575" cy="4162754"/>
          </a:xfrm>
          <a:prstGeom prst="rect">
            <a:avLst/>
          </a:prstGeom>
        </p:spPr>
      </p:pic>
    </p:spTree>
    <p:extLst>
      <p:ext uri="{BB962C8B-B14F-4D97-AF65-F5344CB8AC3E}">
        <p14:creationId xmlns:p14="http://schemas.microsoft.com/office/powerpoint/2010/main" val="3651671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84902D-6AF5-F007-AE02-2DC7AABA7A24}"/>
              </a:ext>
            </a:extLst>
          </p:cNvPr>
          <p:cNvSpPr/>
          <p:nvPr/>
        </p:nvSpPr>
        <p:spPr>
          <a:xfrm>
            <a:off x="628649" y="835040"/>
            <a:ext cx="7886700" cy="37020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lowchart: Connector 4">
            <a:extLst>
              <a:ext uri="{FF2B5EF4-FFF2-40B4-BE49-F238E27FC236}">
                <a16:creationId xmlns:a16="http://schemas.microsoft.com/office/drawing/2014/main" id="{5ACFCDB6-A684-B428-75E2-BDA6FA0A8D1F}"/>
              </a:ext>
            </a:extLst>
          </p:cNvPr>
          <p:cNvSpPr/>
          <p:nvPr/>
        </p:nvSpPr>
        <p:spPr>
          <a:xfrm>
            <a:off x="4571999" y="1040129"/>
            <a:ext cx="3291840" cy="3291840"/>
          </a:xfrm>
          <a:prstGeom prst="flowChartConnector">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13" name="Flowchart: Connector 12">
            <a:extLst>
              <a:ext uri="{FF2B5EF4-FFF2-40B4-BE49-F238E27FC236}">
                <a16:creationId xmlns:a16="http://schemas.microsoft.com/office/drawing/2014/main" id="{407015DA-0A03-AE5A-D8A9-6AD3E639BA33}"/>
              </a:ext>
            </a:extLst>
          </p:cNvPr>
          <p:cNvSpPr/>
          <p:nvPr/>
        </p:nvSpPr>
        <p:spPr>
          <a:xfrm>
            <a:off x="4979444" y="2842493"/>
            <a:ext cx="1303020" cy="1303020"/>
          </a:xfrm>
          <a:prstGeom prst="flowChartConnector">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cxnSp>
        <p:nvCxnSpPr>
          <p:cNvPr id="17" name="Straight Arrow Connector 16">
            <a:extLst>
              <a:ext uri="{FF2B5EF4-FFF2-40B4-BE49-F238E27FC236}">
                <a16:creationId xmlns:a16="http://schemas.microsoft.com/office/drawing/2014/main" id="{8529FA57-F8A4-5481-19D9-9AE40FC1698C}"/>
              </a:ext>
            </a:extLst>
          </p:cNvPr>
          <p:cNvCxnSpPr>
            <a:cxnSpLocks/>
          </p:cNvCxnSpPr>
          <p:nvPr/>
        </p:nvCxnSpPr>
        <p:spPr>
          <a:xfrm>
            <a:off x="4342053" y="3483806"/>
            <a:ext cx="1297305" cy="0"/>
          </a:xfrm>
          <a:prstGeom prst="straightConnector1">
            <a:avLst/>
          </a:prstGeom>
          <a:ln w="13335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4" name="Flowchart: Connector 3">
            <a:extLst>
              <a:ext uri="{FF2B5EF4-FFF2-40B4-BE49-F238E27FC236}">
                <a16:creationId xmlns:a16="http://schemas.microsoft.com/office/drawing/2014/main" id="{80C93958-7813-6A67-D636-38FCCD94101C}"/>
              </a:ext>
            </a:extLst>
          </p:cNvPr>
          <p:cNvSpPr/>
          <p:nvPr/>
        </p:nvSpPr>
        <p:spPr>
          <a:xfrm>
            <a:off x="1280159" y="1040129"/>
            <a:ext cx="3291840" cy="3291840"/>
          </a:xfrm>
          <a:prstGeom prst="flowChartConnector">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E9C31D7-5B06-9878-198F-550317D3CB6C}"/>
              </a:ext>
            </a:extLst>
          </p:cNvPr>
          <p:cNvSpPr>
            <a:spLocks noGrp="1"/>
          </p:cNvSpPr>
          <p:nvPr>
            <p:ph type="title"/>
          </p:nvPr>
        </p:nvSpPr>
        <p:spPr>
          <a:xfrm>
            <a:off x="414215" y="68579"/>
            <a:ext cx="8315569" cy="857250"/>
          </a:xfrm>
        </p:spPr>
        <p:txBody>
          <a:bodyPr/>
          <a:lstStyle/>
          <a:p>
            <a:r>
              <a:rPr lang="en-US" dirty="0"/>
              <a:t>Pareto Principle</a:t>
            </a:r>
          </a:p>
        </p:txBody>
      </p:sp>
      <p:sp>
        <p:nvSpPr>
          <p:cNvPr id="10" name="Flowchart: Connector 9">
            <a:extLst>
              <a:ext uri="{FF2B5EF4-FFF2-40B4-BE49-F238E27FC236}">
                <a16:creationId xmlns:a16="http://schemas.microsoft.com/office/drawing/2014/main" id="{44E2F635-6B05-5178-FC29-131B0CC6FFAE}"/>
              </a:ext>
            </a:extLst>
          </p:cNvPr>
          <p:cNvSpPr/>
          <p:nvPr/>
        </p:nvSpPr>
        <p:spPr>
          <a:xfrm>
            <a:off x="6217919" y="1289801"/>
            <a:ext cx="1303020" cy="1303020"/>
          </a:xfrm>
          <a:prstGeom prst="flowChartConnector">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80%</a:t>
            </a:r>
          </a:p>
        </p:txBody>
      </p:sp>
      <p:cxnSp>
        <p:nvCxnSpPr>
          <p:cNvPr id="21" name="Straight Arrow Connector 20">
            <a:extLst>
              <a:ext uri="{FF2B5EF4-FFF2-40B4-BE49-F238E27FC236}">
                <a16:creationId xmlns:a16="http://schemas.microsoft.com/office/drawing/2014/main" id="{DF0029B4-5B46-8871-2C32-171C07045F18}"/>
              </a:ext>
            </a:extLst>
          </p:cNvPr>
          <p:cNvCxnSpPr>
            <a:cxnSpLocks/>
          </p:cNvCxnSpPr>
          <p:nvPr/>
        </p:nvCxnSpPr>
        <p:spPr>
          <a:xfrm>
            <a:off x="4147408" y="1933082"/>
            <a:ext cx="2046305" cy="0"/>
          </a:xfrm>
          <a:prstGeom prst="straightConnector1">
            <a:avLst/>
          </a:prstGeom>
          <a:ln w="133350">
            <a:solidFill>
              <a:schemeClr val="bg1"/>
            </a:solidFill>
            <a:tailEnd type="ova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124C015-A161-D7CD-88B2-2E1607CD3D83}"/>
              </a:ext>
            </a:extLst>
          </p:cNvPr>
          <p:cNvGrpSpPr/>
          <p:nvPr/>
        </p:nvGrpSpPr>
        <p:grpSpPr>
          <a:xfrm>
            <a:off x="2926079" y="1282649"/>
            <a:ext cx="1303020" cy="1303020"/>
            <a:chOff x="3314253" y="2687618"/>
            <a:chExt cx="1737360" cy="173736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grpSpPr>
        <p:sp>
          <p:nvSpPr>
            <p:cNvPr id="6" name="Flowchart: Connector 5">
              <a:extLst>
                <a:ext uri="{FF2B5EF4-FFF2-40B4-BE49-F238E27FC236}">
                  <a16:creationId xmlns:a16="http://schemas.microsoft.com/office/drawing/2014/main" id="{E6FC0F6F-4CE2-524C-25BC-6A5CD3D7853C}"/>
                </a:ext>
              </a:extLst>
            </p:cNvPr>
            <p:cNvSpPr/>
            <p:nvPr/>
          </p:nvSpPr>
          <p:spPr>
            <a:xfrm>
              <a:off x="3314253" y="2687618"/>
              <a:ext cx="1737360" cy="1737360"/>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8" name="Flowchart: Connector 7">
              <a:extLst>
                <a:ext uri="{FF2B5EF4-FFF2-40B4-BE49-F238E27FC236}">
                  <a16:creationId xmlns:a16="http://schemas.microsoft.com/office/drawing/2014/main" id="{46A8B930-02EF-02EE-8752-A720873526AD}"/>
                </a:ext>
              </a:extLst>
            </p:cNvPr>
            <p:cNvSpPr/>
            <p:nvPr/>
          </p:nvSpPr>
          <p:spPr>
            <a:xfrm>
              <a:off x="3314253" y="2687618"/>
              <a:ext cx="1737360" cy="1737360"/>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20%</a:t>
              </a:r>
            </a:p>
          </p:txBody>
        </p:sp>
      </p:grpSp>
      <p:sp>
        <p:nvSpPr>
          <p:cNvPr id="29" name="Rectangle: Rounded Corners 28">
            <a:extLst>
              <a:ext uri="{FF2B5EF4-FFF2-40B4-BE49-F238E27FC236}">
                <a16:creationId xmlns:a16="http://schemas.microsoft.com/office/drawing/2014/main" id="{BB99AF17-B96E-9673-E6C9-BD46136B76B4}"/>
              </a:ext>
            </a:extLst>
          </p:cNvPr>
          <p:cNvSpPr/>
          <p:nvPr/>
        </p:nvSpPr>
        <p:spPr>
          <a:xfrm>
            <a:off x="1284891" y="1650854"/>
            <a:ext cx="1205530" cy="5809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Arial" panose="020B0604020202020204" pitchFamily="34" charset="0"/>
                <a:cs typeface="Arial" panose="020B0604020202020204" pitchFamily="34" charset="0"/>
              </a:rPr>
              <a:t>Causes</a:t>
            </a:r>
          </a:p>
        </p:txBody>
      </p:sp>
      <p:sp>
        <p:nvSpPr>
          <p:cNvPr id="30" name="Rectangle: Rounded Corners 29">
            <a:extLst>
              <a:ext uri="{FF2B5EF4-FFF2-40B4-BE49-F238E27FC236}">
                <a16:creationId xmlns:a16="http://schemas.microsoft.com/office/drawing/2014/main" id="{421661FA-CCAF-B6B1-1885-696ECAE57958}"/>
              </a:ext>
            </a:extLst>
          </p:cNvPr>
          <p:cNvSpPr/>
          <p:nvPr/>
        </p:nvSpPr>
        <p:spPr>
          <a:xfrm>
            <a:off x="6658309" y="3203546"/>
            <a:ext cx="1205530" cy="5809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Arial" panose="020B0604020202020204" pitchFamily="34" charset="0"/>
                <a:cs typeface="Arial" panose="020B0604020202020204" pitchFamily="34" charset="0"/>
              </a:rPr>
              <a:t>Effects</a:t>
            </a:r>
          </a:p>
        </p:txBody>
      </p:sp>
    </p:spTree>
    <p:extLst>
      <p:ext uri="{BB962C8B-B14F-4D97-AF65-F5344CB8AC3E}">
        <p14:creationId xmlns:p14="http://schemas.microsoft.com/office/powerpoint/2010/main" val="3546985130"/>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32186A-68A6-F85D-FB4A-1B710D2A2CB1}"/>
              </a:ext>
            </a:extLst>
          </p:cNvPr>
          <p:cNvSpPr>
            <a:spLocks noGrp="1"/>
          </p:cNvSpPr>
          <p:nvPr>
            <p:ph type="title"/>
          </p:nvPr>
        </p:nvSpPr>
        <p:spPr/>
        <p:txBody>
          <a:bodyPr/>
          <a:lstStyle/>
          <a:p>
            <a:r>
              <a:rPr lang="en-US" dirty="0"/>
              <a:t>The Pareto Principle</a:t>
            </a:r>
          </a:p>
        </p:txBody>
      </p:sp>
      <p:sp>
        <p:nvSpPr>
          <p:cNvPr id="5" name="Content Placeholder 4">
            <a:extLst>
              <a:ext uri="{FF2B5EF4-FFF2-40B4-BE49-F238E27FC236}">
                <a16:creationId xmlns:a16="http://schemas.microsoft.com/office/drawing/2014/main" id="{A566CDA2-5FEA-F309-C747-1BF18E7D20D6}"/>
              </a:ext>
            </a:extLst>
          </p:cNvPr>
          <p:cNvSpPr>
            <a:spLocks noGrp="1"/>
          </p:cNvSpPr>
          <p:nvPr>
            <p:ph idx="1"/>
          </p:nvPr>
        </p:nvSpPr>
        <p:spPr/>
        <p:txBody>
          <a:bodyPr>
            <a:normAutofit fontScale="92500" lnSpcReduction="20000"/>
          </a:bodyPr>
          <a:lstStyle/>
          <a:p>
            <a:pPr marL="0" indent="0">
              <a:buNone/>
            </a:pPr>
            <a:r>
              <a:rPr lang="en-US" dirty="0">
                <a:effectLst>
                  <a:outerShdw blurRad="50800" dist="38100" dir="16200000" rotWithShape="0">
                    <a:prstClr val="black">
                      <a:alpha val="40000"/>
                    </a:prstClr>
                  </a:outerShdw>
                </a:effectLst>
              </a:rPr>
              <a:t>The </a:t>
            </a:r>
            <a:r>
              <a:rPr lang="en-US" b="1" dirty="0">
                <a:effectLst>
                  <a:outerShdw blurRad="50800" dist="38100" dir="16200000" rotWithShape="0">
                    <a:prstClr val="black">
                      <a:alpha val="40000"/>
                    </a:prstClr>
                  </a:outerShdw>
                </a:effectLst>
              </a:rPr>
              <a:t>Pareto Principle </a:t>
            </a:r>
            <a:r>
              <a:rPr lang="en-US" dirty="0">
                <a:effectLst>
                  <a:outerShdw blurRad="50800" dist="38100" dir="16200000" rotWithShape="0">
                    <a:prstClr val="black">
                      <a:alpha val="40000"/>
                    </a:prstClr>
                  </a:outerShdw>
                </a:effectLst>
              </a:rPr>
              <a:t>states that roughly 80% of consequences come from 20% of causes</a:t>
            </a:r>
          </a:p>
          <a:p>
            <a:pPr lvl="1">
              <a:buFont typeface="Wingdings" panose="05000000000000000000" pitchFamily="2" charset="2"/>
              <a:buChar char="Ø"/>
            </a:pPr>
            <a:r>
              <a:rPr lang="en-US" dirty="0">
                <a:effectLst>
                  <a:outerShdw blurRad="50800" dist="38100" dir="16200000" rotWithShape="0">
                    <a:prstClr val="black">
                      <a:alpha val="40000"/>
                    </a:prstClr>
                  </a:outerShdw>
                </a:effectLst>
              </a:rPr>
              <a:t>The 20% of causes are known as the "</a:t>
            </a:r>
            <a:r>
              <a:rPr lang="en-US" b="1" dirty="0">
                <a:effectLst>
                  <a:outerShdw blurRad="50800" dist="38100" dir="16200000" rotWithShape="0">
                    <a:prstClr val="black">
                      <a:alpha val="40000"/>
                    </a:prstClr>
                  </a:outerShdw>
                </a:effectLst>
              </a:rPr>
              <a:t>vital few</a:t>
            </a:r>
            <a:r>
              <a:rPr lang="en-US" dirty="0">
                <a:effectLst>
                  <a:outerShdw blurRad="50800" dist="38100" dir="16200000" rotWithShape="0">
                    <a:prstClr val="black">
                      <a:alpha val="40000"/>
                    </a:prstClr>
                  </a:outerShdw>
                </a:effectLst>
              </a:rPr>
              <a:t>“ </a:t>
            </a:r>
          </a:p>
          <a:p>
            <a:pPr lvl="1">
              <a:buFont typeface="Wingdings" panose="05000000000000000000" pitchFamily="2" charset="2"/>
              <a:buChar char="Ø"/>
            </a:pPr>
            <a:r>
              <a:rPr lang="en-US" dirty="0">
                <a:effectLst>
                  <a:outerShdw blurRad="50800" dist="38100" dir="16200000" rotWithShape="0">
                    <a:prstClr val="black">
                      <a:alpha val="40000"/>
                    </a:prstClr>
                  </a:outerShdw>
                </a:effectLst>
              </a:rPr>
              <a:t>The remaining 80% are known as the “</a:t>
            </a:r>
            <a:r>
              <a:rPr lang="en-US" b="1" dirty="0">
                <a:effectLst>
                  <a:outerShdw blurRad="50800" dist="38100" dir="16200000" rotWithShape="0">
                    <a:prstClr val="black">
                      <a:alpha val="40000"/>
                    </a:prstClr>
                  </a:outerShdw>
                </a:effectLst>
              </a:rPr>
              <a:t>useful many</a:t>
            </a:r>
            <a:r>
              <a:rPr lang="en-US" dirty="0">
                <a:effectLst>
                  <a:outerShdw blurRad="50800" dist="38100" dir="16200000" rotWithShape="0">
                    <a:prstClr val="black">
                      <a:alpha val="40000"/>
                    </a:prstClr>
                  </a:outerShdw>
                </a:effectLst>
              </a:rPr>
              <a:t>”</a:t>
            </a:r>
          </a:p>
          <a:p>
            <a:pPr marL="342900" lvl="1" indent="0">
              <a:buNone/>
            </a:pPr>
            <a:endParaRPr lang="en-US" dirty="0">
              <a:effectLst>
                <a:outerShdw blurRad="50800" dist="38100" dir="16200000" rotWithShape="0">
                  <a:prstClr val="black">
                    <a:alpha val="40000"/>
                  </a:prstClr>
                </a:outerShdw>
              </a:effectLst>
            </a:endParaRPr>
          </a:p>
          <a:p>
            <a:pPr marL="0" indent="0">
              <a:buNone/>
            </a:pPr>
            <a:r>
              <a:rPr lang="en-US" dirty="0">
                <a:effectLst>
                  <a:outerShdw blurRad="50800" dist="38100" dir="16200000" rotWithShape="0">
                    <a:prstClr val="black">
                      <a:alpha val="40000"/>
                    </a:prstClr>
                  </a:outerShdw>
                </a:effectLst>
              </a:rPr>
              <a:t>The “</a:t>
            </a:r>
            <a:r>
              <a:rPr lang="en-US" b="1" dirty="0">
                <a:effectLst>
                  <a:outerShdw blurRad="50800" dist="38100" dir="16200000" rotWithShape="0">
                    <a:prstClr val="black">
                      <a:alpha val="40000"/>
                    </a:prstClr>
                  </a:outerShdw>
                </a:effectLst>
              </a:rPr>
              <a:t>vital few</a:t>
            </a:r>
            <a:r>
              <a:rPr lang="en-US" dirty="0">
                <a:effectLst>
                  <a:outerShdw blurRad="50800" dist="38100" dir="16200000" rotWithShape="0">
                    <a:prstClr val="black">
                      <a:alpha val="40000"/>
                    </a:prstClr>
                  </a:outerShdw>
                </a:effectLst>
              </a:rPr>
              <a:t>” causes are important to address at the systems-level because they are having such an effect (80%)</a:t>
            </a:r>
          </a:p>
          <a:p>
            <a:pPr marL="0" indent="0">
              <a:buNone/>
            </a:pPr>
            <a:endParaRPr lang="en-US" dirty="0">
              <a:effectLst>
                <a:outerShdw blurRad="50800" dist="38100" dir="16200000" rotWithShape="0">
                  <a:prstClr val="black">
                    <a:alpha val="40000"/>
                  </a:prstClr>
                </a:outerShdw>
              </a:effectLst>
            </a:endParaRPr>
          </a:p>
          <a:p>
            <a:pPr marL="0" indent="0">
              <a:buNone/>
            </a:pPr>
            <a:r>
              <a:rPr lang="en-US" dirty="0">
                <a:effectLst>
                  <a:outerShdw blurRad="50800" dist="38100" dir="16200000" rotWithShape="0">
                    <a:prstClr val="black">
                      <a:alpha val="40000"/>
                    </a:prstClr>
                  </a:outerShdw>
                </a:effectLst>
              </a:rPr>
              <a:t>The “</a:t>
            </a:r>
            <a:r>
              <a:rPr lang="en-US" b="1" dirty="0">
                <a:effectLst>
                  <a:outerShdw blurRad="50800" dist="38100" dir="16200000" rotWithShape="0">
                    <a:prstClr val="black">
                      <a:alpha val="40000"/>
                    </a:prstClr>
                  </a:outerShdw>
                </a:effectLst>
              </a:rPr>
              <a:t>useful many</a:t>
            </a:r>
            <a:r>
              <a:rPr lang="en-US" dirty="0">
                <a:effectLst>
                  <a:outerShdw blurRad="50800" dist="38100" dir="16200000" rotWithShape="0">
                    <a:prstClr val="black">
                      <a:alpha val="40000"/>
                    </a:prstClr>
                  </a:outerShdw>
                </a:effectLst>
              </a:rPr>
              <a:t>” still describe barriers to care and should be addressed but they are not likely caused by the system</a:t>
            </a:r>
          </a:p>
        </p:txBody>
      </p:sp>
    </p:spTree>
    <p:extLst>
      <p:ext uri="{BB962C8B-B14F-4D97-AF65-F5344CB8AC3E}">
        <p14:creationId xmlns:p14="http://schemas.microsoft.com/office/powerpoint/2010/main" val="73772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06F2-0580-53F8-60D9-49DA4B9BBA44}"/>
              </a:ext>
            </a:extLst>
          </p:cNvPr>
          <p:cNvSpPr>
            <a:spLocks noGrp="1"/>
          </p:cNvSpPr>
          <p:nvPr>
            <p:ph type="title"/>
          </p:nvPr>
        </p:nvSpPr>
        <p:spPr/>
        <p:txBody>
          <a:bodyPr/>
          <a:lstStyle/>
          <a:p>
            <a:r>
              <a:rPr lang="en-US" dirty="0"/>
              <a:t>Causal “Sorting Hat”</a:t>
            </a:r>
          </a:p>
        </p:txBody>
      </p:sp>
      <p:sp>
        <p:nvSpPr>
          <p:cNvPr id="14" name="Content Placeholder 7">
            <a:extLst>
              <a:ext uri="{FF2B5EF4-FFF2-40B4-BE49-F238E27FC236}">
                <a16:creationId xmlns:a16="http://schemas.microsoft.com/office/drawing/2014/main" id="{A9A703F0-1567-DF39-9275-3158309469FD}"/>
              </a:ext>
            </a:extLst>
          </p:cNvPr>
          <p:cNvSpPr txBox="1">
            <a:spLocks noGrp="1"/>
          </p:cNvSpPr>
          <p:nvPr>
            <p:ph idx="1"/>
          </p:nvPr>
        </p:nvSpPr>
        <p:spPr>
          <a:xfrm>
            <a:off x="628650" y="1356851"/>
            <a:ext cx="7886700" cy="2220382"/>
          </a:xfrm>
          <a:prstGeom prst="wedgeRectCallout">
            <a:avLst>
              <a:gd name="adj1" fmla="val 4197"/>
              <a:gd name="adj2" fmla="val 78286"/>
            </a:avLst>
          </a:prstGeom>
          <a:ln/>
          <a:effectLst/>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3600" b="1" dirty="0">
                <a:solidFill>
                  <a:schemeClr val="tx1"/>
                </a:solidFill>
                <a:effectLst/>
                <a:latin typeface="Arial" panose="020B0604020202020204" pitchFamily="34" charset="0"/>
                <a:cs typeface="Arial" panose="020B0604020202020204" pitchFamily="34" charset="0"/>
              </a:rPr>
              <a:t>How can we determine which causes are our biggest problems?</a:t>
            </a:r>
          </a:p>
        </p:txBody>
      </p:sp>
      <p:pic>
        <p:nvPicPr>
          <p:cNvPr id="13" name="Content Placeholder 8">
            <a:extLst>
              <a:ext uri="{FF2B5EF4-FFF2-40B4-BE49-F238E27FC236}">
                <a16:creationId xmlns:a16="http://schemas.microsoft.com/office/drawing/2014/main" id="{C7F99A96-1A2D-5C42-1E95-E4174231FD51}"/>
              </a:ext>
            </a:extLst>
          </p:cNvPr>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350333" y="3142789"/>
            <a:ext cx="2093119" cy="1670447"/>
          </a:xfrm>
        </p:spPr>
      </p:pic>
    </p:spTree>
    <p:extLst>
      <p:ext uri="{BB962C8B-B14F-4D97-AF65-F5344CB8AC3E}">
        <p14:creationId xmlns:p14="http://schemas.microsoft.com/office/powerpoint/2010/main" val="1121623865"/>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8AD211-5D6D-B1E2-9579-ECAE00B551BA}"/>
              </a:ext>
            </a:extLst>
          </p:cNvPr>
          <p:cNvSpPr>
            <a:spLocks noGrp="1"/>
          </p:cNvSpPr>
          <p:nvPr>
            <p:ph type="title"/>
          </p:nvPr>
        </p:nvSpPr>
        <p:spPr>
          <a:xfrm>
            <a:off x="722328" y="2390378"/>
            <a:ext cx="7659687" cy="876300"/>
          </a:xfrm>
        </p:spPr>
        <p:txBody>
          <a:bodyPr/>
          <a:lstStyle/>
          <a:p>
            <a:pPr algn="l"/>
            <a:r>
              <a:rPr lang="en-US" dirty="0"/>
              <a:t>Drilling Down Data</a:t>
            </a:r>
          </a:p>
        </p:txBody>
      </p:sp>
    </p:spTree>
    <p:extLst>
      <p:ext uri="{BB962C8B-B14F-4D97-AF65-F5344CB8AC3E}">
        <p14:creationId xmlns:p14="http://schemas.microsoft.com/office/powerpoint/2010/main" val="15682801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844583CB62841A6E152F314B72CCE" ma:contentTypeVersion="4" ma:contentTypeDescription="Create a new document." ma:contentTypeScope="" ma:versionID="178c5bef98f1f547dc86696c11c23cf9">
  <xsd:schema xmlns:xsd="http://www.w3.org/2001/XMLSchema" xmlns:xs="http://www.w3.org/2001/XMLSchema" xmlns:p="http://schemas.microsoft.com/office/2006/metadata/properties" xmlns:ns3="56e3e579-c81a-40a6-8caa-ba1793305fea" targetNamespace="http://schemas.microsoft.com/office/2006/metadata/properties" ma:root="true" ma:fieldsID="ec42fd4a930a01aaf279f9afa84b37dd" ns3:_="">
    <xsd:import namespace="56e3e579-c81a-40a6-8caa-ba1793305f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3e579-c81a-40a6-8caa-ba179330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5903F3-6975-4F7B-97E5-3805A91F98FE}">
  <ds:schemaRefs>
    <ds:schemaRef ds:uri="56e3e579-c81a-40a6-8caa-ba1793305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5FA245-53A8-4468-A099-CCAEA7AFB7FB}">
  <ds:schemaRefs>
    <ds:schemaRef ds:uri="http://schemas.microsoft.com/sharepoint/v3/contenttype/forms"/>
  </ds:schemaRefs>
</ds:datastoreItem>
</file>

<file path=customXml/itemProps3.xml><?xml version="1.0" encoding="utf-8"?>
<ds:datastoreItem xmlns:ds="http://schemas.openxmlformats.org/officeDocument/2006/customXml" ds:itemID="{B8F736C2-BB8A-40BB-AF6D-102F19FECF53}">
  <ds:schemaRefs>
    <ds:schemaRef ds:uri="56e3e579-c81a-40a6-8caa-ba1793305f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AETC-BLANK-MASTER</Template>
  <TotalTime>5642</TotalTime>
  <Words>2163</Words>
  <Application>Microsoft Office PowerPoint</Application>
  <PresentationFormat>On-screen Show (16:9)</PresentationFormat>
  <Paragraphs>406</Paragraphs>
  <Slides>51</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ITC Avant Garde Std Bk</vt:lpstr>
      <vt:lpstr>Times New Roman</vt:lpstr>
      <vt:lpstr>Wingdings</vt:lpstr>
      <vt:lpstr>AETC-BLANK-MASTER</vt:lpstr>
      <vt:lpstr>Drilling Down the Data Using Data to Make Meaningful Changes in a Clinic Setting</vt:lpstr>
      <vt:lpstr>Conflict of Interest Disclosure Statement</vt:lpstr>
      <vt:lpstr>Learning Objectives</vt:lpstr>
      <vt:lpstr>Too Much Data</vt:lpstr>
      <vt:lpstr>PowerPoint Presentation</vt:lpstr>
      <vt:lpstr>Pareto Principle</vt:lpstr>
      <vt:lpstr>The Pareto Principle</vt:lpstr>
      <vt:lpstr>Causal “Sorting Hat”</vt:lpstr>
      <vt:lpstr>Drilling Down Data</vt:lpstr>
      <vt:lpstr>What is Drilling Down Data?</vt:lpstr>
      <vt:lpstr>Steps to Drilling Down Data</vt:lpstr>
      <vt:lpstr>Drilling Down Data In Action </vt:lpstr>
      <vt:lpstr>Step One: Identify Clients</vt:lpstr>
      <vt:lpstr>Denominator Development</vt:lpstr>
      <vt:lpstr>Step Two: Assess Reasons</vt:lpstr>
      <vt:lpstr>Drill Down Sessions</vt:lpstr>
      <vt:lpstr>Case Review Tool</vt:lpstr>
      <vt:lpstr>Standardize the Collection of Barriers</vt:lpstr>
      <vt:lpstr>Step 3: Create a Table</vt:lpstr>
      <vt:lpstr>Table of Barriers</vt:lpstr>
      <vt:lpstr>Remember the Pareto Principle</vt:lpstr>
      <vt:lpstr>The Pareto Chart</vt:lpstr>
      <vt:lpstr>Pareto Chart</vt:lpstr>
      <vt:lpstr>Table of Identified Barriers</vt:lpstr>
      <vt:lpstr>Input Data into Database</vt:lpstr>
      <vt:lpstr>Highlight the Data in Database</vt:lpstr>
      <vt:lpstr>Select the Insert Tab from the Toolbar</vt:lpstr>
      <vt:lpstr>Click on “Recommended Charts” </vt:lpstr>
      <vt:lpstr>PowerPoint Presentation</vt:lpstr>
      <vt:lpstr>Magical Charts Button</vt:lpstr>
      <vt:lpstr>Pareto Chart</vt:lpstr>
      <vt:lpstr>Interpreting Pareto Charts</vt:lpstr>
      <vt:lpstr>The Cumulative Line</vt:lpstr>
      <vt:lpstr>Interpreting Pareto Charts</vt:lpstr>
      <vt:lpstr>Interpreting a Pareto Chart</vt:lpstr>
      <vt:lpstr>Categorize Thoughtfully</vt:lpstr>
      <vt:lpstr>New Pareto Chart</vt:lpstr>
      <vt:lpstr>Acting on Pareto Chart Findings</vt:lpstr>
      <vt:lpstr>Step 4  Develop a Targeted Plan</vt:lpstr>
      <vt:lpstr>Addressing No Scheduled Medical Visit</vt:lpstr>
      <vt:lpstr>Performance Improvement</vt:lpstr>
      <vt:lpstr>Drilling Down Data</vt:lpstr>
      <vt:lpstr>Clinic Viral Load Suppression</vt:lpstr>
      <vt:lpstr>Panel Suppression Rates</vt:lpstr>
      <vt:lpstr>Panel Comparison </vt:lpstr>
      <vt:lpstr>Drilling Down the Data (Client-Level)</vt:lpstr>
      <vt:lpstr>Suppression in Intervention Panel</vt:lpstr>
      <vt:lpstr>Change in Viral Load Suppression Rates</vt:lpstr>
      <vt:lpstr>Questions or Comments</vt:lpstr>
      <vt:lpstr>Resources</vt:lpstr>
      <vt:lpstr>PowerPoint Presentation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Minerva Layug-Gomez</cp:lastModifiedBy>
  <cp:revision>44</cp:revision>
  <cp:lastPrinted>2013-10-17T16:37:33Z</cp:lastPrinted>
  <dcterms:created xsi:type="dcterms:W3CDTF">2016-03-30T16:09:11Z</dcterms:created>
  <dcterms:modified xsi:type="dcterms:W3CDTF">2024-04-18T19:29:40Z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