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0"/>
  </p:notesMasterIdLst>
  <p:handoutMasterIdLst>
    <p:handoutMasterId r:id="rId41"/>
  </p:handoutMasterIdLst>
  <p:sldIdLst>
    <p:sldId id="542" r:id="rId5"/>
    <p:sldId id="393" r:id="rId6"/>
    <p:sldId id="557" r:id="rId7"/>
    <p:sldId id="549" r:id="rId8"/>
    <p:sldId id="559" r:id="rId9"/>
    <p:sldId id="547" r:id="rId10"/>
    <p:sldId id="551" r:id="rId11"/>
    <p:sldId id="560" r:id="rId12"/>
    <p:sldId id="561" r:id="rId13"/>
    <p:sldId id="562" r:id="rId14"/>
    <p:sldId id="552" r:id="rId15"/>
    <p:sldId id="563" r:id="rId16"/>
    <p:sldId id="564" r:id="rId17"/>
    <p:sldId id="565" r:id="rId18"/>
    <p:sldId id="566" r:id="rId19"/>
    <p:sldId id="567" r:id="rId20"/>
    <p:sldId id="568" r:id="rId21"/>
    <p:sldId id="569" r:id="rId22"/>
    <p:sldId id="570" r:id="rId23"/>
    <p:sldId id="571" r:id="rId24"/>
    <p:sldId id="572" r:id="rId25"/>
    <p:sldId id="573" r:id="rId26"/>
    <p:sldId id="574" r:id="rId27"/>
    <p:sldId id="575" r:id="rId28"/>
    <p:sldId id="576" r:id="rId29"/>
    <p:sldId id="577" r:id="rId30"/>
    <p:sldId id="578" r:id="rId31"/>
    <p:sldId id="579" r:id="rId32"/>
    <p:sldId id="581" r:id="rId33"/>
    <p:sldId id="558" r:id="rId34"/>
    <p:sldId id="582" r:id="rId35"/>
    <p:sldId id="584" r:id="rId36"/>
    <p:sldId id="299" r:id="rId37"/>
    <p:sldId id="585" r:id="rId38"/>
    <p:sldId id="583" r:id="rId39"/>
  </p:sldIdLst>
  <p:sldSz cx="9144000" cy="5143500" type="screen16x9"/>
  <p:notesSz cx="7023100" cy="93091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557"/>
            <p14:sldId id="549"/>
            <p14:sldId id="559"/>
            <p14:sldId id="547"/>
            <p14:sldId id="551"/>
            <p14:sldId id="560"/>
            <p14:sldId id="561"/>
            <p14:sldId id="562"/>
            <p14:sldId id="552"/>
            <p14:sldId id="563"/>
            <p14:sldId id="564"/>
            <p14:sldId id="565"/>
            <p14:sldId id="566"/>
            <p14:sldId id="567"/>
            <p14:sldId id="568"/>
            <p14:sldId id="569"/>
            <p14:sldId id="570"/>
            <p14:sldId id="571"/>
            <p14:sldId id="572"/>
            <p14:sldId id="573"/>
            <p14:sldId id="574"/>
            <p14:sldId id="575"/>
            <p14:sldId id="576"/>
            <p14:sldId id="577"/>
            <p14:sldId id="578"/>
            <p14:sldId id="579"/>
            <p14:sldId id="581"/>
            <p14:sldId id="558"/>
            <p14:sldId id="582"/>
            <p14:sldId id="584"/>
            <p14:sldId id="299"/>
            <p14:sldId id="585"/>
            <p14:sldId id="58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0CF"/>
    <a:srgbClr val="CBCDE1"/>
    <a:srgbClr val="007C89"/>
    <a:srgbClr val="CB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74" d="100"/>
          <a:sy n="74" d="100"/>
        </p:scale>
        <p:origin x="106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4/18/2024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4/18/2024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date_02/2024</a:t>
            </a:r>
          </a:p>
          <a:p>
            <a:r>
              <a:rPr lang="en-US" dirty="0"/>
              <a:t>Target audience: clinical members of the healthcare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158643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a:p>
        </p:txBody>
      </p:sp>
    </p:spTree>
    <p:extLst>
      <p:ext uri="{BB962C8B-B14F-4D97-AF65-F5344CB8AC3E}">
        <p14:creationId xmlns:p14="http://schemas.microsoft.com/office/powerpoint/2010/main" val="318117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31043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92186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a:p>
        </p:txBody>
      </p:sp>
    </p:spTree>
    <p:extLst>
      <p:ext uri="{BB962C8B-B14F-4D97-AF65-F5344CB8AC3E}">
        <p14:creationId xmlns:p14="http://schemas.microsoft.com/office/powerpoint/2010/main" val="3771627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4">
                    <a:lumMod val="75000"/>
                  </a:schemeClr>
                </a:solidFill>
                <a:cs typeface="Arial" pitchFamily="34" charset="0"/>
              </a:rPr>
              <a:t>Note:</a:t>
            </a:r>
            <a:r>
              <a:rPr lang="en-US" sz="1200" dirty="0">
                <a:solidFill>
                  <a:schemeClr val="accent4">
                    <a:lumMod val="75000"/>
                  </a:schemeClr>
                </a:solidFill>
                <a:cs typeface="Arial" pitchFamily="34" charset="0"/>
              </a:rPr>
              <a:t> Data on cause of death among persons with diagnosed HIV infection are from the National HIV Surveillance System (NHSS) and presented for persons with a known cause of death.</a:t>
            </a:r>
            <a:endParaRPr lang="en-US" sz="1200" dirty="0">
              <a:solidFill>
                <a:schemeClr val="accent4">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a:p>
        </p:txBody>
      </p:sp>
    </p:spTree>
    <p:extLst>
      <p:ext uri="{BB962C8B-B14F-4D97-AF65-F5344CB8AC3E}">
        <p14:creationId xmlns:p14="http://schemas.microsoft.com/office/powerpoint/2010/main" val="193837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a:t>https://www.hivprep.uw.edu/</a:t>
            </a:r>
            <a:endParaRPr lang="en-US" sz="1000" dirty="0"/>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TW" sz="1200" dirty="0">
                <a:solidFill>
                  <a:schemeClr val="accent4">
                    <a:lumMod val="50000"/>
                  </a:schemeClr>
                </a:solidFill>
                <a:latin typeface="Helvetica" pitchFamily="84" charset="0"/>
                <a:cs typeface="Arial" charset="0"/>
              </a:rPr>
              <a:t>This talk acknowledges these incredibly important challenges but does not elaborate on them</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a:p>
        </p:txBody>
      </p:sp>
    </p:spTree>
    <p:extLst>
      <p:ext uri="{BB962C8B-B14F-4D97-AF65-F5344CB8AC3E}">
        <p14:creationId xmlns:p14="http://schemas.microsoft.com/office/powerpoint/2010/main" val="300143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352151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a:p>
        </p:txBody>
      </p:sp>
    </p:spTree>
    <p:extLst>
      <p:ext uri="{BB962C8B-B14F-4D97-AF65-F5344CB8AC3E}">
        <p14:creationId xmlns:p14="http://schemas.microsoft.com/office/powerpoint/2010/main" val="317378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417158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75000"/>
                  </a:schemeClr>
                </a:solidFill>
                <a:latin typeface="Helvetica" panose="020B0604020202020204" pitchFamily="34" charset="0"/>
                <a:cs typeface="Helvetica" panose="020B0604020202020204" pitchFamily="34" charset="0"/>
              </a:rPr>
              <a:t>https://www.va.gov/WHOLEHEALTH/circle-of-health/index.asp</a:t>
            </a:r>
            <a:endParaRPr lang="en-GB" altLang="zh-TW" sz="1200" dirty="0">
              <a:solidFill>
                <a:schemeClr val="accent4">
                  <a:lumMod val="75000"/>
                </a:schemeClr>
              </a:solidFill>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4088645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lgn="ctr">
              <a:defRPr sz="4200">
                <a:ln>
                  <a:noFill/>
                </a:ln>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chemeClr val="bg1"/>
                </a:solidFill>
                <a:effectLst>
                  <a:outerShdw blurRad="50800" dist="38100" dir="18900000" algn="b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pic>
        <p:nvPicPr>
          <p:cNvPr id="9" name="Picture 8">
            <a:extLst>
              <a:ext uri="{FF2B5EF4-FFF2-40B4-BE49-F238E27FC236}">
                <a16:creationId xmlns:a16="http://schemas.microsoft.com/office/drawing/2014/main" id="{AC4ABCEC-D257-06A5-82D0-DF52EDC1DCB6}"/>
              </a:ext>
            </a:extLst>
          </p:cNvPr>
          <p:cNvPicPr>
            <a:picLocks noChangeAspect="1"/>
          </p:cNvPicPr>
          <p:nvPr userDrawn="1"/>
        </p:nvPicPr>
        <p:blipFill rotWithShape="1">
          <a:blip r:embed="rId2"/>
          <a:srcRect t="9572" b="14048"/>
          <a:stretch/>
        </p:blipFill>
        <p:spPr>
          <a:xfrm>
            <a:off x="7166043" y="1"/>
            <a:ext cx="1977957" cy="1069208"/>
          </a:xfrm>
          <a:prstGeom prst="rect">
            <a:avLst/>
          </a:prstGeom>
          <a:effectLst>
            <a:outerShdw blurRad="63500" sx="102000" sy="102000" algn="ctr" rotWithShape="0">
              <a:prstClr val="black">
                <a:alpha val="40000"/>
              </a:prstClr>
            </a:outerShdw>
          </a:effectLst>
        </p:spPr>
      </p:pic>
      <p:pic>
        <p:nvPicPr>
          <p:cNvPr id="14" name="Picture 13" descr="A black background with white text&#10;&#10;Description automatically generated">
            <a:extLst>
              <a:ext uri="{FF2B5EF4-FFF2-40B4-BE49-F238E27FC236}">
                <a16:creationId xmlns:a16="http://schemas.microsoft.com/office/drawing/2014/main" id="{609459D0-228D-AF48-65CE-8150694CB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25" y="109856"/>
            <a:ext cx="2321668" cy="953699"/>
          </a:xfrm>
          <a:prstGeom prst="rect">
            <a:avLst/>
          </a:prstGeom>
          <a:effectLst>
            <a:outerShdw blurRad="63500" sx="102000" sy="102000" algn="ctr" rotWithShape="0">
              <a:prstClr val="black">
                <a:alpha val="40000"/>
              </a:prstClr>
            </a:outerShdw>
          </a:effectLst>
        </p:spPr>
      </p:pic>
      <p:pic>
        <p:nvPicPr>
          <p:cNvPr id="4" name="Picture 3" descr="A black background with white text&#10;&#10;Description automatically generated">
            <a:extLst>
              <a:ext uri="{FF2B5EF4-FFF2-40B4-BE49-F238E27FC236}">
                <a16:creationId xmlns:a16="http://schemas.microsoft.com/office/drawing/2014/main" id="{7EF28839-1DCC-29CA-B0D5-F188C3CD83D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233" b="48291"/>
          <a:stretch/>
        </p:blipFill>
        <p:spPr>
          <a:xfrm>
            <a:off x="2280401" y="119387"/>
            <a:ext cx="4764781" cy="11185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vl2pPr>
              <a:buClr>
                <a:schemeClr val="bg1"/>
              </a:buClr>
              <a:defRPr>
                <a:solidFill>
                  <a:schemeClr val="bg1"/>
                </a:solidFill>
                <a:effectLst>
                  <a:outerShdw blurRad="50800" dist="38100" dir="18900000" algn="bl" rotWithShape="0">
                    <a:prstClr val="black">
                      <a:alpha val="40000"/>
                    </a:prstClr>
                  </a:outerShdw>
                </a:effectLst>
              </a:defRPr>
            </a:lvl2pPr>
            <a:lvl3pPr>
              <a:buClr>
                <a:schemeClr val="bg1"/>
              </a:buClr>
              <a:defRPr>
                <a:solidFill>
                  <a:schemeClr val="bg1"/>
                </a:solidFill>
                <a:effectLst>
                  <a:outerShdw blurRad="50800" dist="38100" dir="18900000" algn="bl" rotWithShape="0">
                    <a:prstClr val="black">
                      <a:alpha val="40000"/>
                    </a:prstClr>
                  </a:outerShdw>
                </a:effectLst>
              </a:defRPr>
            </a:lvl3pPr>
            <a:lvl4pPr>
              <a:buClr>
                <a:schemeClr val="bg1"/>
              </a:buClr>
              <a:defRPr>
                <a:solidFill>
                  <a:schemeClr val="bg1"/>
                </a:solidFill>
                <a:effectLst>
                  <a:outerShdw blurRad="50800" dist="38100" dir="18900000" algn="bl" rotWithShape="0">
                    <a:prstClr val="black">
                      <a:alpha val="40000"/>
                    </a:prstClr>
                  </a:outerShdw>
                </a:effectLst>
              </a:defRPr>
            </a:lvl4pPr>
            <a:lvl5pPr>
              <a:buClr>
                <a:schemeClr val="bg1"/>
              </a:buClr>
              <a:defRPr>
                <a:solidFill>
                  <a:schemeClr val="bg1"/>
                </a:solidFill>
                <a:effectLst>
                  <a:outerShdw blurRad="50800" dist="38100" dir="18900000" algn="bl"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7">
            <a:extLst>
              <a:ext uri="{FF2B5EF4-FFF2-40B4-BE49-F238E27FC236}">
                <a16:creationId xmlns:a16="http://schemas.microsoft.com/office/drawing/2014/main" id="{252E8433-DC53-29F1-68BB-ACB6042E306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182B2EFE-7F6B-2BCD-8D63-098909FA1964}"/>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ctr">
              <a:defRPr sz="3600" b="0" cap="all">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chemeClr val="bg1"/>
                </a:solidFill>
                <a:effectLst>
                  <a:outerShdw blurRad="50800" dist="38100" dir="18900000" algn="b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reeform 7">
            <a:extLst>
              <a:ext uri="{FF2B5EF4-FFF2-40B4-BE49-F238E27FC236}">
                <a16:creationId xmlns:a16="http://schemas.microsoft.com/office/drawing/2014/main" id="{93277E15-2815-5463-4947-7A75F668F9D4}"/>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FC3D2E0-7A47-1985-820D-E4F68AD766CB}"/>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sz="half" idx="1"/>
          </p:nvPr>
        </p:nvSpPr>
        <p:spPr>
          <a:xfrm>
            <a:off x="457212" y="1152144"/>
            <a:ext cx="4071079"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1703" y="1152144"/>
            <a:ext cx="4071080"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7">
            <a:extLst>
              <a:ext uri="{FF2B5EF4-FFF2-40B4-BE49-F238E27FC236}">
                <a16:creationId xmlns:a16="http://schemas.microsoft.com/office/drawing/2014/main" id="{6597FB0F-7F93-7FBB-2F1E-391DF9BAE7D6}"/>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5B2CD3ED-6502-E355-46B5-9F31B6B6A997}"/>
              </a:ext>
            </a:extLst>
          </p:cNvPr>
          <p:cNvPicPr>
            <a:picLocks noChangeAspect="1"/>
          </p:cNvPicPr>
          <p:nvPr userDrawn="1"/>
        </p:nvPicPr>
        <p:blipFill rotWithShape="1">
          <a:blip r:embed="rId3"/>
          <a:srcRect b="29403"/>
          <a:stretch/>
        </p:blipFill>
        <p:spPr>
          <a:xfrm>
            <a:off x="6823268" y="3041515"/>
            <a:ext cx="2320732" cy="16383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57199"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06543"/>
            <a:ext cx="4038598"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AEDD15D5-2452-0A92-A62B-5E25212BA749}"/>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10" name="Picture 9">
            <a:extLst>
              <a:ext uri="{FF2B5EF4-FFF2-40B4-BE49-F238E27FC236}">
                <a16:creationId xmlns:a16="http://schemas.microsoft.com/office/drawing/2014/main" id="{8FE92670-B6BD-621C-6AB4-8EB1CA481DF6}"/>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10" name="SmartArt Placeholder 9"/>
          <p:cNvSpPr>
            <a:spLocks noGrp="1"/>
          </p:cNvSpPr>
          <p:nvPr>
            <p:ph type="dgm"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SmartArt graphic</a:t>
            </a:r>
          </a:p>
        </p:txBody>
      </p:sp>
      <p:sp>
        <p:nvSpPr>
          <p:cNvPr id="4" name="Freeform 7">
            <a:extLst>
              <a:ext uri="{FF2B5EF4-FFF2-40B4-BE49-F238E27FC236}">
                <a16:creationId xmlns:a16="http://schemas.microsoft.com/office/drawing/2014/main" id="{AF9EEC03-1BAE-B250-0307-BF2F580A14E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6" name="Picture 5">
            <a:extLst>
              <a:ext uri="{FF2B5EF4-FFF2-40B4-BE49-F238E27FC236}">
                <a16:creationId xmlns:a16="http://schemas.microsoft.com/office/drawing/2014/main" id="{150EE47F-028E-E8FF-79CF-77338633758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table</a:t>
            </a:r>
          </a:p>
        </p:txBody>
      </p:sp>
      <p:sp>
        <p:nvSpPr>
          <p:cNvPr id="4" name="Freeform 7">
            <a:extLst>
              <a:ext uri="{FF2B5EF4-FFF2-40B4-BE49-F238E27FC236}">
                <a16:creationId xmlns:a16="http://schemas.microsoft.com/office/drawing/2014/main" id="{7FE05504-7B2A-976C-E666-D7D92EF502AF}"/>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E69FB67-7F8D-EB9B-0BEF-55DA186FD1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15" name="Media Placeholder 14"/>
          <p:cNvSpPr>
            <a:spLocks noGrp="1"/>
          </p:cNvSpPr>
          <p:nvPr>
            <p:ph type="media" sz="quarter" idx="13"/>
          </p:nvPr>
        </p:nvSpPr>
        <p:spPr>
          <a:xfrm>
            <a:off x="457200" y="1085850"/>
            <a:ext cx="8315568"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media</a:t>
            </a:r>
          </a:p>
        </p:txBody>
      </p:sp>
      <p:sp>
        <p:nvSpPr>
          <p:cNvPr id="16" name="Title 15"/>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Freeform 7">
            <a:extLst>
              <a:ext uri="{FF2B5EF4-FFF2-40B4-BE49-F238E27FC236}">
                <a16:creationId xmlns:a16="http://schemas.microsoft.com/office/drawing/2014/main" id="{79B083EA-6E79-754D-3248-146002C01C1D}"/>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5" name="Picture 4">
            <a:extLst>
              <a:ext uri="{FF2B5EF4-FFF2-40B4-BE49-F238E27FC236}">
                <a16:creationId xmlns:a16="http://schemas.microsoft.com/office/drawing/2014/main" id="{398EA51D-F4D4-6869-1693-E57856C684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0" name="Freeform 2">
            <a:extLst>
              <a:ext uri="{FF2B5EF4-FFF2-40B4-BE49-F238E27FC236}">
                <a16:creationId xmlns:a16="http://schemas.microsoft.com/office/drawing/2014/main" id="{E632C59F-8AB9-80EB-EB3D-F57CFFA7F79C}"/>
              </a:ext>
            </a:extLst>
          </p:cNvPr>
          <p:cNvSpPr/>
          <p:nvPr userDrawn="1"/>
        </p:nvSpPr>
        <p:spPr>
          <a:xfrm>
            <a:off x="0" y="0"/>
            <a:ext cx="9144000" cy="4663970"/>
          </a:xfrm>
          <a:custGeom>
            <a:avLst/>
            <a:gdLst/>
            <a:ahLst/>
            <a:cxnLst/>
            <a:rect l="l" t="t" r="r" b="b"/>
            <a:pathLst>
              <a:path w="33542950" h="20754700">
                <a:moveTo>
                  <a:pt x="0" y="0"/>
                </a:moveTo>
                <a:lnTo>
                  <a:pt x="33542950" y="0"/>
                </a:lnTo>
                <a:lnTo>
                  <a:pt x="33542950" y="20754700"/>
                </a:lnTo>
                <a:lnTo>
                  <a:pt x="0" y="20754700"/>
                </a:lnTo>
                <a:lnTo>
                  <a:pt x="0" y="0"/>
                </a:lnTo>
                <a:close/>
              </a:path>
            </a:pathLst>
          </a:custGeom>
          <a:blipFill>
            <a:blip r:embed="rId10">
              <a:alphaModFix/>
            </a:blip>
            <a:stretch>
              <a:fillRect l="-18334" r="-285174" b="-345760"/>
            </a:stretch>
          </a:blipFill>
        </p:spPr>
        <p:txBody>
          <a:bodyPr/>
          <a:lstStyle/>
          <a:p>
            <a:endParaRPr lang="en-US"/>
          </a:p>
        </p:txBody>
      </p:sp>
      <p:sp>
        <p:nvSpPr>
          <p:cNvPr id="6" name="Slide Number Placeholder 5">
            <a:extLst>
              <a:ext uri="{FF2B5EF4-FFF2-40B4-BE49-F238E27FC236}">
                <a16:creationId xmlns:a16="http://schemas.microsoft.com/office/drawing/2014/main" id="{1BDB5361-1731-FFA6-7F11-EF003B848F51}"/>
              </a:ext>
            </a:extLst>
          </p:cNvPr>
          <p:cNvSpPr txBox="1">
            <a:spLocks/>
          </p:cNvSpPr>
          <p:nvPr userDrawn="1"/>
        </p:nvSpPr>
        <p:spPr>
          <a:xfrm>
            <a:off x="8531788" y="4721359"/>
            <a:ext cx="548640" cy="297180"/>
          </a:xfrm>
          <a:prstGeom prst="bracketPair">
            <a:avLst>
              <a:gd name="adj" fmla="val 17949"/>
            </a:avLst>
          </a:prstGeom>
        </p:spPr>
        <p:txBody>
          <a:bodyPr/>
          <a:lstStyle>
            <a:defPPr>
              <a:defRPr lang="en-US"/>
            </a:defPPr>
            <a:lvl1pPr marL="0" algn="l" defTabSz="914400" rtl="0" eaLnBrk="1" latinLnBrk="0" hangingPunct="1">
              <a:defRPr sz="1800" b="0" i="0" kern="1200">
                <a:solidFill>
                  <a:schemeClr val="tx1"/>
                </a:solidFill>
                <a:latin typeface="ITC Avant Garde Std Bk"/>
                <a:ea typeface="+mn-ea"/>
                <a:cs typeface="ITC Avant Garde Std B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accent4"/>
                </a:solidFill>
                <a:effectLst>
                  <a:outerShdw blurRad="50800" dist="38100" dir="16200000" rotWithShape="0">
                    <a:schemeClr val="bg1">
                      <a:alpha val="40000"/>
                    </a:schemeClr>
                  </a:outerShdw>
                </a:effectLst>
              </a:rPr>
              <a:pPr/>
              <a:t>‹#›</a:t>
            </a:fld>
            <a:endParaRPr lang="en-US" dirty="0">
              <a:solidFill>
                <a:schemeClr val="accent4"/>
              </a:solidFill>
              <a:effectLst>
                <a:outerShdw blurRad="50800" dist="38100" dir="16200000" rotWithShape="0">
                  <a:schemeClr val="bg1">
                    <a:alpha val="40000"/>
                  </a:schemeClr>
                </a:outerShdw>
              </a:effectLst>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org/toc/science/382/6667?adobe_mc=MCMID%3D50511502877536589061908526597429330373%7CMCORGID%3D242B6472541199F70A4C98A6%2540AdobeOrg%7CTS%3D1697806468" TargetMode="External"/><Relationship Id="rId2" Type="http://schemas.openxmlformats.org/officeDocument/2006/relationships/hyperlink" Target="https://www.science.org/toc/sciadv/9/41?adobe_mc=MCMID%3D50511502877536589061908526597429330373%7CMCORGID%3D242B6472541199F70A4C98A6%2540AdobeOrg%7CTS%3D1697806468" TargetMode="External"/><Relationship Id="rId1" Type="http://schemas.openxmlformats.org/officeDocument/2006/relationships/slideLayout" Target="../slideLayouts/slideLayout2.xml"/><Relationship Id="rId4" Type="http://schemas.openxmlformats.org/officeDocument/2006/relationships/hyperlink" Target="https://www.science.org/doi/10.1126/scitranslmed.ade1283?adobe_mc=MCMID%3D50511502877536589061908526597429330373%7CMCORGID%3D242B6472541199F70A4C98A6%2540AdobeOrg%7CTS%3D169780646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323" y="3292552"/>
            <a:ext cx="7985235" cy="1338828"/>
          </a:xfrm>
          <a:prstGeom prst="rect">
            <a:avLst/>
          </a:prstGeom>
          <a:effectLst>
            <a:outerShdw blurRad="63500" sx="102000" sy="102000" algn="ctr" rotWithShape="0">
              <a:prstClr val="black">
                <a:alpha val="0"/>
              </a:prstClr>
            </a:outerShdw>
          </a:effectLst>
        </p:spPr>
        <p:txBody>
          <a:bodyPr wrap="square">
            <a:spAutoFit/>
          </a:bodyPr>
          <a:lstStyle/>
          <a:p>
            <a:pPr algn="ctr" defTabSz="914150" fontAlgn="base">
              <a:spcBef>
                <a:spcPct val="20000"/>
              </a:spcBef>
              <a:spcAft>
                <a:spcPct val="0"/>
              </a:spcAft>
            </a:pPr>
            <a:r>
              <a:rPr lang="en-US" sz="2800" b="1" dirty="0">
                <a:solidFill>
                  <a:schemeClr val="bg1"/>
                </a:solidFill>
                <a:effectLst>
                  <a:outerShdw blurRad="50800" dist="38100" dir="18900000" algn="bl" rotWithShape="0">
                    <a:prstClr val="black">
                      <a:alpha val="40000"/>
                    </a:prstClr>
                  </a:outerShdw>
                </a:effectLst>
                <a:latin typeface="Calibri"/>
                <a:ea typeface="ＭＳ Ｐゴシック" charset="0"/>
              </a:rPr>
              <a:t>Francine </a:t>
            </a:r>
            <a:r>
              <a:rPr lang="en-US" sz="2800" b="1" dirty="0" err="1">
                <a:solidFill>
                  <a:schemeClr val="bg1"/>
                </a:solidFill>
                <a:effectLst>
                  <a:outerShdw blurRad="50800" dist="38100" dir="18900000" algn="bl" rotWithShape="0">
                    <a:prstClr val="black">
                      <a:alpha val="40000"/>
                    </a:prstClr>
                  </a:outerShdw>
                </a:effectLst>
                <a:latin typeface="Calibri"/>
                <a:ea typeface="ＭＳ Ｐゴシック" charset="0"/>
              </a:rPr>
              <a:t>Cournos</a:t>
            </a:r>
            <a:r>
              <a:rPr lang="en-US" sz="2800" b="1" dirty="0">
                <a:solidFill>
                  <a:schemeClr val="bg1"/>
                </a:solidFill>
                <a:effectLst>
                  <a:outerShdw blurRad="50800" dist="38100" dir="18900000" algn="bl" rotWithShape="0">
                    <a:prstClr val="black">
                      <a:alpha val="40000"/>
                    </a:prstClr>
                  </a:outerShdw>
                </a:effectLst>
                <a:latin typeface="Calibri"/>
                <a:ea typeface="ＭＳ Ｐゴシック" charset="0"/>
              </a:rPr>
              <a:t>, </a:t>
            </a:r>
            <a:r>
              <a:rPr lang="en-US" sz="2800" b="1">
                <a:solidFill>
                  <a:schemeClr val="bg1"/>
                </a:solidFill>
                <a:effectLst>
                  <a:outerShdw blurRad="50800" dist="38100" dir="18900000" algn="bl" rotWithShape="0">
                    <a:prstClr val="black">
                      <a:alpha val="40000"/>
                    </a:prstClr>
                  </a:outerShdw>
                </a:effectLst>
                <a:latin typeface="Calibri"/>
                <a:ea typeface="ＭＳ Ｐゴシック" charset="0"/>
              </a:rPr>
              <a:t>MD </a:t>
            </a:r>
            <a:r>
              <a:rPr lang="en-US" sz="2800">
                <a:solidFill>
                  <a:schemeClr val="bg1"/>
                </a:solidFill>
                <a:effectLst>
                  <a:outerShdw blurRad="50800" dist="38100" dir="18900000" algn="bl" rotWithShape="0">
                    <a:prstClr val="black">
                      <a:alpha val="40000"/>
                    </a:prstClr>
                  </a:outerShdw>
                </a:effectLst>
                <a:latin typeface="Calibri"/>
                <a:ea typeface="ＭＳ Ｐゴシック" charset="0"/>
              </a:rPr>
              <a:t>(she/hers)</a:t>
            </a:r>
            <a:endParaRPr lang="en-US" sz="2800" dirty="0">
              <a:solidFill>
                <a:schemeClr val="bg1"/>
              </a:solidFill>
              <a:effectLst>
                <a:outerShdw blurRad="50800" dist="38100" dir="18900000" algn="bl" rotWithShape="0">
                  <a:prstClr val="black">
                    <a:alpha val="40000"/>
                  </a:prstClr>
                </a:outerShdw>
              </a:effectLst>
              <a:latin typeface="Calibri"/>
              <a:ea typeface="ＭＳ Ｐゴシック" charset="0"/>
            </a:endParaRPr>
          </a:p>
          <a:p>
            <a:pPr algn="ctr" defTabSz="914150" fontAlgn="base">
              <a:spcBef>
                <a:spcPts val="600"/>
              </a:spcBef>
              <a:spcAft>
                <a:spcPct val="0"/>
              </a:spcAft>
            </a:pPr>
            <a:r>
              <a:rPr lang="en-US" sz="2400" dirty="0">
                <a:solidFill>
                  <a:schemeClr val="bg1"/>
                </a:solidFill>
                <a:effectLst>
                  <a:outerShdw blurRad="50800" dist="38100" dir="18900000" algn="bl" rotWithShape="0">
                    <a:prstClr val="black">
                      <a:alpha val="40000"/>
                    </a:prstClr>
                  </a:outerShdw>
                </a:effectLst>
                <a:latin typeface="Calibri"/>
                <a:ea typeface="ＭＳ Ｐゴシック" charset="0"/>
              </a:rPr>
              <a:t>Co-Principal Investigator | NECA AETC</a:t>
            </a:r>
          </a:p>
          <a:p>
            <a:pPr algn="ctr" defTabSz="914150" fontAlgn="base">
              <a:spcAft>
                <a:spcPct val="0"/>
              </a:spcAft>
            </a:pPr>
            <a:r>
              <a:rPr lang="en-US" sz="2400" dirty="0">
                <a:solidFill>
                  <a:schemeClr val="bg1"/>
                </a:solidFill>
                <a:effectLst>
                  <a:outerShdw blurRad="50800" dist="38100" dir="18900000" algn="bl" rotWithShape="0">
                    <a:prstClr val="black">
                      <a:alpha val="40000"/>
                    </a:prstClr>
                  </a:outerShdw>
                </a:effectLst>
                <a:latin typeface="Calibri"/>
                <a:ea typeface="ＭＳ Ｐゴシック" charset="0"/>
              </a:rPr>
              <a:t>Professor of Clinical Psychiatry | Columbia University</a:t>
            </a:r>
          </a:p>
        </p:txBody>
      </p:sp>
      <p:sp>
        <p:nvSpPr>
          <p:cNvPr id="2" name="Title 1"/>
          <p:cNvSpPr>
            <a:spLocks noGrp="1"/>
          </p:cNvSpPr>
          <p:nvPr>
            <p:ph type="ctrTitle"/>
          </p:nvPr>
        </p:nvSpPr>
        <p:spPr>
          <a:xfrm>
            <a:off x="281940" y="1467320"/>
            <a:ext cx="8580119" cy="1709432"/>
          </a:xfrm>
        </p:spPr>
        <p:txBody>
          <a:bodyPr/>
          <a:lstStyle/>
          <a:p>
            <a:pPr algn="ctr"/>
            <a:r>
              <a:rPr lang="en-US" sz="3800" b="1" dirty="0">
                <a:solidFill>
                  <a:schemeClr val="bg1"/>
                </a:solidFill>
                <a:effectLst>
                  <a:outerShdw blurRad="50800" dist="38100" dir="18900000" algn="bl" rotWithShape="0">
                    <a:prstClr val="black">
                      <a:alpha val="40000"/>
                    </a:prstClr>
                  </a:outerShdw>
                </a:effectLst>
              </a:rPr>
              <a:t>Beyond Viral Suppression: </a:t>
            </a:r>
            <a:br>
              <a:rPr lang="en-US" sz="3600" b="1" dirty="0">
                <a:solidFill>
                  <a:schemeClr val="bg1"/>
                </a:solidFill>
                <a:effectLst>
                  <a:outerShdw blurRad="50800" dist="38100" dir="18900000" algn="bl" rotWithShape="0">
                    <a:prstClr val="black">
                      <a:alpha val="40000"/>
                    </a:prstClr>
                  </a:outerShdw>
                </a:effectLst>
              </a:rPr>
            </a:br>
            <a:r>
              <a:rPr lang="en-US" sz="3200" dirty="0">
                <a:solidFill>
                  <a:schemeClr val="bg1"/>
                </a:solidFill>
                <a:effectLst>
                  <a:outerShdw blurRad="50800" dist="38100" dir="18900000" algn="bl" rotWithShape="0">
                    <a:prstClr val="black">
                      <a:alpha val="40000"/>
                    </a:prstClr>
                  </a:outerShdw>
                </a:effectLst>
              </a:rPr>
              <a:t>How Addressing Mental Health Directly Reduces Morbidity and Mortality in People with HIV</a:t>
            </a:r>
            <a:endParaRPr lang="en-US" sz="3600" dirty="0">
              <a:solidFill>
                <a:schemeClr val="bg1"/>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D64001-7592-D8BA-FE39-FA77D62F7CFB}"/>
              </a:ext>
            </a:extLst>
          </p:cNvPr>
          <p:cNvSpPr>
            <a:spLocks noGrp="1"/>
          </p:cNvSpPr>
          <p:nvPr>
            <p:ph type="title"/>
          </p:nvPr>
        </p:nvSpPr>
        <p:spPr/>
        <p:txBody>
          <a:bodyPr/>
          <a:lstStyle/>
          <a:p>
            <a:r>
              <a:rPr lang="en-US" b="1" dirty="0"/>
              <a:t>Mental Wellness vs. Mental Illness</a:t>
            </a:r>
          </a:p>
        </p:txBody>
      </p:sp>
      <p:sp>
        <p:nvSpPr>
          <p:cNvPr id="7" name="Content Placeholder 6">
            <a:extLst>
              <a:ext uri="{FF2B5EF4-FFF2-40B4-BE49-F238E27FC236}">
                <a16:creationId xmlns:a16="http://schemas.microsoft.com/office/drawing/2014/main" id="{86938FED-492A-C6F1-BB55-A02ADCDCF19C}"/>
              </a:ext>
            </a:extLst>
          </p:cNvPr>
          <p:cNvSpPr>
            <a:spLocks noGrp="1"/>
          </p:cNvSpPr>
          <p:nvPr>
            <p:ph idx="1"/>
          </p:nvPr>
        </p:nvSpPr>
        <p:spPr/>
        <p:txBody>
          <a:bodyPr>
            <a:normAutofit fontScale="85000" lnSpcReduction="20000"/>
          </a:bodyPr>
          <a:lstStyle/>
          <a:p>
            <a:pPr>
              <a:lnSpc>
                <a:spcPct val="120000"/>
              </a:lnSpc>
            </a:pPr>
            <a:r>
              <a:rPr lang="en-US" dirty="0"/>
              <a:t>Focus on “mental wellness” increased dramatically in the US during early responses to the COVID-19 pandemic due to universally high levels of distress. Both clinicians and their patients were under duress and suggestions for mental wellness were widely disseminated. </a:t>
            </a:r>
          </a:p>
          <a:p>
            <a:pPr>
              <a:lnSpc>
                <a:spcPct val="120000"/>
              </a:lnSpc>
            </a:pPr>
            <a:endParaRPr lang="en-US" dirty="0"/>
          </a:p>
          <a:p>
            <a:pPr>
              <a:lnSpc>
                <a:spcPct val="120000"/>
              </a:lnSpc>
            </a:pPr>
            <a:r>
              <a:rPr lang="en-US" b="1" dirty="0"/>
              <a:t>Mental wellness is the province of all HCPs </a:t>
            </a:r>
            <a:r>
              <a:rPr lang="en-US" dirty="0"/>
              <a:t>because it’s linked to all cause morbidity and mortality and affects whether patients engage in care and adhere to recommended medical advice. </a:t>
            </a:r>
            <a:r>
              <a:rPr lang="en-US" b="1" dirty="0"/>
              <a:t>It cannot be viewed as the province of behavioral health care providers</a:t>
            </a:r>
            <a:r>
              <a:rPr lang="en-US" dirty="0"/>
              <a:t>.</a:t>
            </a:r>
          </a:p>
        </p:txBody>
      </p:sp>
    </p:spTree>
    <p:extLst>
      <p:ext uri="{BB962C8B-B14F-4D97-AF65-F5344CB8AC3E}">
        <p14:creationId xmlns:p14="http://schemas.microsoft.com/office/powerpoint/2010/main" val="299814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5C96-52B5-ACDD-3A41-3EF74D57A2B8}"/>
              </a:ext>
            </a:extLst>
          </p:cNvPr>
          <p:cNvSpPr>
            <a:spLocks noGrp="1"/>
          </p:cNvSpPr>
          <p:nvPr>
            <p:ph type="title"/>
          </p:nvPr>
        </p:nvSpPr>
        <p:spPr>
          <a:xfrm>
            <a:off x="70945" y="205979"/>
            <a:ext cx="8978462" cy="857250"/>
          </a:xfrm>
        </p:spPr>
        <p:txBody>
          <a:bodyPr/>
          <a:lstStyle/>
          <a:p>
            <a:r>
              <a:rPr lang="en-US" b="1" dirty="0"/>
              <a:t>Brain and Body Cannot Be Separated</a:t>
            </a:r>
          </a:p>
        </p:txBody>
      </p:sp>
      <p:sp>
        <p:nvSpPr>
          <p:cNvPr id="3" name="Content Placeholder 2">
            <a:extLst>
              <a:ext uri="{FF2B5EF4-FFF2-40B4-BE49-F238E27FC236}">
                <a16:creationId xmlns:a16="http://schemas.microsoft.com/office/drawing/2014/main" id="{BAE17610-D07D-50E8-B00A-9687B2FCFF65}"/>
              </a:ext>
            </a:extLst>
          </p:cNvPr>
          <p:cNvSpPr>
            <a:spLocks noGrp="1"/>
          </p:cNvSpPr>
          <p:nvPr>
            <p:ph idx="1"/>
          </p:nvPr>
        </p:nvSpPr>
        <p:spPr>
          <a:xfrm>
            <a:off x="457213" y="1253358"/>
            <a:ext cx="8315569" cy="3358055"/>
          </a:xfrm>
        </p:spPr>
        <p:txBody>
          <a:bodyPr>
            <a:normAutofit fontScale="85000" lnSpcReduction="20000"/>
          </a:bodyPr>
          <a:lstStyle/>
          <a:p>
            <a:pPr>
              <a:lnSpc>
                <a:spcPct val="120000"/>
              </a:lnSpc>
              <a:spcBef>
                <a:spcPts val="1200"/>
              </a:spcBef>
            </a:pPr>
            <a:r>
              <a:rPr lang="en-US" dirty="0"/>
              <a:t>We know this, and it’s reflected in such everyday expressions as “chills ran down my spine”; “my heart skipped a beat”; “I had a knot in my stomach”</a:t>
            </a:r>
          </a:p>
          <a:p>
            <a:pPr>
              <a:lnSpc>
                <a:spcPct val="120000"/>
              </a:lnSpc>
              <a:spcBef>
                <a:spcPts val="1200"/>
              </a:spcBef>
            </a:pPr>
            <a:r>
              <a:rPr lang="en-US" dirty="0"/>
              <a:t>The brain is the master organ that pilots the body and records and responds to the body’s feedback</a:t>
            </a:r>
          </a:p>
          <a:p>
            <a:pPr>
              <a:lnSpc>
                <a:spcPct val="120000"/>
              </a:lnSpc>
              <a:spcBef>
                <a:spcPts val="1200"/>
              </a:spcBef>
            </a:pPr>
            <a:r>
              <a:rPr lang="en-US" dirty="0"/>
              <a:t>With an estimated 86 billion neurons and 100 trillion synaptic connections, the mind resides within the brain and is utterly unique from one person to another</a:t>
            </a:r>
          </a:p>
          <a:p>
            <a:pPr>
              <a:lnSpc>
                <a:spcPct val="120000"/>
              </a:lnSpc>
              <a:spcBef>
                <a:spcPts val="1200"/>
              </a:spcBef>
            </a:pPr>
            <a:r>
              <a:rPr lang="en-US" dirty="0"/>
              <a:t>Brain death = death</a:t>
            </a:r>
          </a:p>
        </p:txBody>
      </p:sp>
    </p:spTree>
    <p:extLst>
      <p:ext uri="{BB962C8B-B14F-4D97-AF65-F5344CB8AC3E}">
        <p14:creationId xmlns:p14="http://schemas.microsoft.com/office/powerpoint/2010/main" val="172733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FEA5-4003-0BEB-C041-C29C2FB9FF68}"/>
              </a:ext>
            </a:extLst>
          </p:cNvPr>
          <p:cNvSpPr>
            <a:spLocks noGrp="1"/>
          </p:cNvSpPr>
          <p:nvPr>
            <p:ph type="title"/>
          </p:nvPr>
        </p:nvSpPr>
        <p:spPr/>
        <p:txBody>
          <a:bodyPr/>
          <a:lstStyle/>
          <a:p>
            <a:r>
              <a:rPr lang="en-US" b="1" dirty="0"/>
              <a:t>Addressing Mental Health is Part of Every HCP’s Job</a:t>
            </a:r>
          </a:p>
        </p:txBody>
      </p:sp>
      <p:sp>
        <p:nvSpPr>
          <p:cNvPr id="3" name="Content Placeholder 2">
            <a:extLst>
              <a:ext uri="{FF2B5EF4-FFF2-40B4-BE49-F238E27FC236}">
                <a16:creationId xmlns:a16="http://schemas.microsoft.com/office/drawing/2014/main" id="{1F64465C-48A8-D5BE-AAED-496D43C0198B}"/>
              </a:ext>
            </a:extLst>
          </p:cNvPr>
          <p:cNvSpPr>
            <a:spLocks noGrp="1"/>
          </p:cNvSpPr>
          <p:nvPr>
            <p:ph idx="1"/>
          </p:nvPr>
        </p:nvSpPr>
        <p:spPr>
          <a:xfrm>
            <a:off x="457213" y="1308538"/>
            <a:ext cx="8315569" cy="3326524"/>
          </a:xfrm>
        </p:spPr>
        <p:txBody>
          <a:bodyPr>
            <a:noAutofit/>
          </a:bodyPr>
          <a:lstStyle/>
          <a:p>
            <a:pPr marL="228600">
              <a:spcBef>
                <a:spcPts val="1000"/>
              </a:spcBef>
            </a:pPr>
            <a:r>
              <a:rPr lang="en-US" dirty="0"/>
              <a:t>Non-adherence is the #1 cause of treatment failure in medical care</a:t>
            </a:r>
          </a:p>
          <a:p>
            <a:pPr marL="228600">
              <a:spcBef>
                <a:spcPts val="1000"/>
              </a:spcBef>
            </a:pPr>
            <a:r>
              <a:rPr lang="en-US" dirty="0"/>
              <a:t>Unhealthy behaviors are the #1 cause of premature death</a:t>
            </a:r>
          </a:p>
          <a:p>
            <a:pPr marL="228600">
              <a:spcBef>
                <a:spcPts val="1000"/>
              </a:spcBef>
            </a:pPr>
            <a:r>
              <a:rPr lang="en-US" dirty="0"/>
              <a:t>Clinicians without mental health training are on the front lines of addressing adherence and unhealthy behaviors </a:t>
            </a:r>
          </a:p>
          <a:p>
            <a:pPr marL="228600">
              <a:spcBef>
                <a:spcPts val="1000"/>
              </a:spcBef>
            </a:pPr>
            <a:r>
              <a:rPr lang="en-US" dirty="0"/>
              <a:t>There’s much that must be (and is) done to address these medical problems without specialized mental health training</a:t>
            </a:r>
          </a:p>
        </p:txBody>
      </p:sp>
    </p:spTree>
    <p:extLst>
      <p:ext uri="{BB962C8B-B14F-4D97-AF65-F5344CB8AC3E}">
        <p14:creationId xmlns:p14="http://schemas.microsoft.com/office/powerpoint/2010/main" val="422497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DE98-34E9-00C0-91DB-28D79A079CFD}"/>
              </a:ext>
            </a:extLst>
          </p:cNvPr>
          <p:cNvSpPr>
            <a:spLocks noGrp="1"/>
          </p:cNvSpPr>
          <p:nvPr>
            <p:ph type="title"/>
          </p:nvPr>
        </p:nvSpPr>
        <p:spPr>
          <a:xfrm>
            <a:off x="0" y="205979"/>
            <a:ext cx="9144000" cy="857250"/>
          </a:xfrm>
        </p:spPr>
        <p:txBody>
          <a:bodyPr/>
          <a:lstStyle/>
          <a:p>
            <a:r>
              <a:rPr lang="en-US" sz="3700" b="1" dirty="0"/>
              <a:t>Care for Minimal/Mild Distress Symptoms</a:t>
            </a:r>
          </a:p>
        </p:txBody>
      </p:sp>
      <p:sp>
        <p:nvSpPr>
          <p:cNvPr id="3" name="Content Placeholder 2">
            <a:extLst>
              <a:ext uri="{FF2B5EF4-FFF2-40B4-BE49-F238E27FC236}">
                <a16:creationId xmlns:a16="http://schemas.microsoft.com/office/drawing/2014/main" id="{8E62B3ED-8E23-C7F1-2DDE-FA05CCF44B25}"/>
              </a:ext>
            </a:extLst>
          </p:cNvPr>
          <p:cNvSpPr>
            <a:spLocks noGrp="1"/>
          </p:cNvSpPr>
          <p:nvPr>
            <p:ph idx="1"/>
          </p:nvPr>
        </p:nvSpPr>
        <p:spPr>
          <a:xfrm>
            <a:off x="457213" y="969579"/>
            <a:ext cx="8315569" cy="3657600"/>
          </a:xfrm>
        </p:spPr>
        <p:txBody>
          <a:bodyPr>
            <a:normAutofit fontScale="92500" lnSpcReduction="20000"/>
          </a:bodyPr>
          <a:lstStyle/>
          <a:p>
            <a:pPr marL="0" indent="0">
              <a:lnSpc>
                <a:spcPct val="120000"/>
              </a:lnSpc>
              <a:buNone/>
            </a:pPr>
            <a:r>
              <a:rPr lang="en-US" sz="2600" dirty="0"/>
              <a:t>Health care providers can review advice and/or employ behavioral change strategies with their patients focused on wellness and self care:  </a:t>
            </a:r>
          </a:p>
          <a:p>
            <a:pPr>
              <a:lnSpc>
                <a:spcPct val="120000"/>
              </a:lnSpc>
              <a:spcBef>
                <a:spcPts val="0"/>
              </a:spcBef>
            </a:pPr>
            <a:r>
              <a:rPr lang="en-US" sz="2000" dirty="0"/>
              <a:t>Identifying and utilizing pre-existing coping strategies </a:t>
            </a:r>
          </a:p>
          <a:p>
            <a:pPr>
              <a:lnSpc>
                <a:spcPct val="120000"/>
              </a:lnSpc>
              <a:spcBef>
                <a:spcPts val="0"/>
              </a:spcBef>
            </a:pPr>
            <a:r>
              <a:rPr lang="en-US" sz="2000" dirty="0"/>
              <a:t>Reaching out to social supports</a:t>
            </a:r>
          </a:p>
          <a:p>
            <a:pPr>
              <a:lnSpc>
                <a:spcPct val="120000"/>
              </a:lnSpc>
              <a:spcBef>
                <a:spcPts val="0"/>
              </a:spcBef>
            </a:pPr>
            <a:r>
              <a:rPr lang="en-US" sz="2000" dirty="0"/>
              <a:t>Physical activity, exercise, eating and sleeping well </a:t>
            </a:r>
          </a:p>
          <a:p>
            <a:pPr>
              <a:lnSpc>
                <a:spcPct val="120000"/>
              </a:lnSpc>
              <a:spcBef>
                <a:spcPts val="0"/>
              </a:spcBef>
            </a:pPr>
            <a:r>
              <a:rPr lang="en-US" sz="2000" dirty="0"/>
              <a:t>Mindfulness and meditation, listening to music </a:t>
            </a:r>
          </a:p>
          <a:p>
            <a:pPr>
              <a:lnSpc>
                <a:spcPct val="120000"/>
              </a:lnSpc>
              <a:spcBef>
                <a:spcPts val="0"/>
              </a:spcBef>
            </a:pPr>
            <a:r>
              <a:rPr lang="en-US" sz="2000" dirty="0"/>
              <a:t>Productive and pleasurable activities</a:t>
            </a:r>
          </a:p>
          <a:p>
            <a:pPr>
              <a:lnSpc>
                <a:spcPct val="120000"/>
              </a:lnSpc>
              <a:spcBef>
                <a:spcPts val="0"/>
              </a:spcBef>
            </a:pPr>
            <a:r>
              <a:rPr lang="en-US" sz="2000" dirty="0"/>
              <a:t>Reducing negative stimuli (interpersonal conflict, excessive exposure to distressing news)</a:t>
            </a:r>
          </a:p>
          <a:p>
            <a:pPr>
              <a:lnSpc>
                <a:spcPct val="120000"/>
              </a:lnSpc>
              <a:spcBef>
                <a:spcPts val="0"/>
              </a:spcBef>
            </a:pPr>
            <a:r>
              <a:rPr lang="en-US" sz="2000" dirty="0"/>
              <a:t>Caution about using alcohol and other substances for coping</a:t>
            </a:r>
            <a:endParaRPr lang="en-US" sz="1800" dirty="0"/>
          </a:p>
        </p:txBody>
      </p:sp>
    </p:spTree>
    <p:extLst>
      <p:ext uri="{BB962C8B-B14F-4D97-AF65-F5344CB8AC3E}">
        <p14:creationId xmlns:p14="http://schemas.microsoft.com/office/powerpoint/2010/main" val="269757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D99E-9B10-0612-A7E9-43D4E5CD5990}"/>
              </a:ext>
            </a:extLst>
          </p:cNvPr>
          <p:cNvSpPr>
            <a:spLocks noGrp="1"/>
          </p:cNvSpPr>
          <p:nvPr>
            <p:ph type="title"/>
          </p:nvPr>
        </p:nvSpPr>
        <p:spPr>
          <a:xfrm>
            <a:off x="5383924" y="638504"/>
            <a:ext cx="3760076" cy="3089401"/>
          </a:xfrm>
        </p:spPr>
        <p:txBody>
          <a:bodyPr/>
          <a:lstStyle/>
          <a:p>
            <a:r>
              <a:rPr lang="en-US" b="1" dirty="0"/>
              <a:t>Veteran’s Administration (VA)</a:t>
            </a:r>
            <a:br>
              <a:rPr lang="en-US" b="1" dirty="0"/>
            </a:br>
            <a:r>
              <a:rPr lang="en-US" b="1" dirty="0"/>
              <a:t>Whole Health Approach</a:t>
            </a:r>
          </a:p>
        </p:txBody>
      </p:sp>
      <p:pic>
        <p:nvPicPr>
          <p:cNvPr id="4" name="Picture 3">
            <a:extLst>
              <a:ext uri="{FF2B5EF4-FFF2-40B4-BE49-F238E27FC236}">
                <a16:creationId xmlns:a16="http://schemas.microsoft.com/office/drawing/2014/main" id="{CFC31C62-F86E-7D85-408A-7AE8CE576601}"/>
              </a:ext>
            </a:extLst>
          </p:cNvPr>
          <p:cNvPicPr>
            <a:picLocks noChangeAspect="1"/>
          </p:cNvPicPr>
          <p:nvPr/>
        </p:nvPicPr>
        <p:blipFill rotWithShape="1">
          <a:blip r:embed="rId3"/>
          <a:srcRect l="6871" r="6395"/>
          <a:stretch/>
        </p:blipFill>
        <p:spPr>
          <a:xfrm>
            <a:off x="55179" y="85061"/>
            <a:ext cx="5257800" cy="4524184"/>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E6DF7382-C583-62F2-1363-AA081C9848A1}"/>
              </a:ext>
            </a:extLst>
          </p:cNvPr>
          <p:cNvSpPr txBox="1"/>
          <p:nvPr/>
        </p:nvSpPr>
        <p:spPr>
          <a:xfrm>
            <a:off x="1497724" y="4767217"/>
            <a:ext cx="6944710" cy="276999"/>
          </a:xfrm>
          <a:prstGeom prst="rect">
            <a:avLst/>
          </a:prstGeom>
          <a:noFill/>
        </p:spPr>
        <p:txBody>
          <a:bodyPr wrap="square" rtlCol="0">
            <a:spAutoFit/>
          </a:bodyPr>
          <a:lstStyle/>
          <a:p>
            <a:pPr algn="ctr"/>
            <a:r>
              <a:rPr lang="en-US" sz="1200" dirty="0"/>
              <a:t>https://www.va.gov/WHOLEHEALTH/circle-of-health/index.asp</a:t>
            </a:r>
          </a:p>
        </p:txBody>
      </p:sp>
    </p:spTree>
    <p:extLst>
      <p:ext uri="{BB962C8B-B14F-4D97-AF65-F5344CB8AC3E}">
        <p14:creationId xmlns:p14="http://schemas.microsoft.com/office/powerpoint/2010/main" val="105372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EF00-CD7F-7BC9-D2F6-1F11C41C974E}"/>
              </a:ext>
            </a:extLst>
          </p:cNvPr>
          <p:cNvSpPr>
            <a:spLocks noGrp="1"/>
          </p:cNvSpPr>
          <p:nvPr>
            <p:ph type="title"/>
          </p:nvPr>
        </p:nvSpPr>
        <p:spPr/>
        <p:txBody>
          <a:bodyPr/>
          <a:lstStyle/>
          <a:p>
            <a:r>
              <a:rPr lang="en-US" b="1" dirty="0"/>
              <a:t>VA’s Whole Health Library </a:t>
            </a:r>
            <a:br>
              <a:rPr lang="en-US" b="1" dirty="0"/>
            </a:br>
            <a:r>
              <a:rPr lang="en-US" b="1" dirty="0"/>
              <a:t>Excellent Resources for Clinicians</a:t>
            </a:r>
          </a:p>
        </p:txBody>
      </p:sp>
      <p:sp>
        <p:nvSpPr>
          <p:cNvPr id="4" name="Content Placeholder 3">
            <a:extLst>
              <a:ext uri="{FF2B5EF4-FFF2-40B4-BE49-F238E27FC236}">
                <a16:creationId xmlns:a16="http://schemas.microsoft.com/office/drawing/2014/main" id="{64B33DA6-6792-59DC-FB43-AA939B87B768}"/>
              </a:ext>
            </a:extLst>
          </p:cNvPr>
          <p:cNvSpPr>
            <a:spLocks noGrp="1"/>
          </p:cNvSpPr>
          <p:nvPr>
            <p:ph sz="half" idx="1"/>
          </p:nvPr>
        </p:nvSpPr>
        <p:spPr>
          <a:xfrm>
            <a:off x="567559" y="1560786"/>
            <a:ext cx="3960732" cy="2914838"/>
          </a:xfrm>
        </p:spPr>
        <p:txBody>
          <a:bodyPr>
            <a:normAutofit fontScale="92500" lnSpcReduction="20000"/>
          </a:bodyPr>
          <a:lstStyle/>
          <a:p>
            <a:pPr>
              <a:spcBef>
                <a:spcPts val="1800"/>
              </a:spcBef>
            </a:pPr>
            <a:r>
              <a:rPr lang="en-US" dirty="0"/>
              <a:t>Grief Reactions</a:t>
            </a:r>
          </a:p>
          <a:p>
            <a:pPr>
              <a:spcBef>
                <a:spcPts val="1800"/>
              </a:spcBef>
            </a:pPr>
            <a:r>
              <a:rPr lang="en-US" dirty="0"/>
              <a:t>Practicing Mindful Awareness</a:t>
            </a:r>
          </a:p>
          <a:p>
            <a:pPr>
              <a:spcBef>
                <a:spcPts val="1800"/>
              </a:spcBef>
            </a:pPr>
            <a:r>
              <a:rPr lang="en-US" dirty="0"/>
              <a:t>Prescribing Movement </a:t>
            </a:r>
          </a:p>
          <a:p>
            <a:pPr>
              <a:spcBef>
                <a:spcPts val="1800"/>
              </a:spcBef>
            </a:pPr>
            <a:r>
              <a:rPr lang="en-US" dirty="0"/>
              <a:t>Tai Chi and Qi Gong</a:t>
            </a:r>
          </a:p>
          <a:p>
            <a:pPr>
              <a:spcBef>
                <a:spcPts val="1800"/>
              </a:spcBef>
            </a:pPr>
            <a:r>
              <a:rPr lang="en-US" dirty="0"/>
              <a:t>Yoga</a:t>
            </a:r>
          </a:p>
        </p:txBody>
      </p:sp>
      <p:sp>
        <p:nvSpPr>
          <p:cNvPr id="5" name="Content Placeholder 4">
            <a:extLst>
              <a:ext uri="{FF2B5EF4-FFF2-40B4-BE49-F238E27FC236}">
                <a16:creationId xmlns:a16="http://schemas.microsoft.com/office/drawing/2014/main" id="{2A2FF56A-C2FE-19B7-5546-6EC5252CAAA3}"/>
              </a:ext>
            </a:extLst>
          </p:cNvPr>
          <p:cNvSpPr>
            <a:spLocks noGrp="1"/>
          </p:cNvSpPr>
          <p:nvPr>
            <p:ph sz="half" idx="2"/>
          </p:nvPr>
        </p:nvSpPr>
        <p:spPr>
          <a:xfrm>
            <a:off x="4445876" y="1560786"/>
            <a:ext cx="4326907" cy="2914838"/>
          </a:xfrm>
        </p:spPr>
        <p:txBody>
          <a:bodyPr>
            <a:normAutofit fontScale="92500" lnSpcReduction="20000"/>
          </a:bodyPr>
          <a:lstStyle/>
          <a:p>
            <a:pPr>
              <a:spcBef>
                <a:spcPts val="1800"/>
              </a:spcBef>
            </a:pPr>
            <a:r>
              <a:rPr lang="en-US" dirty="0"/>
              <a:t>Diaphragmatic Breathing</a:t>
            </a:r>
          </a:p>
          <a:p>
            <a:pPr>
              <a:spcBef>
                <a:spcPts val="1800"/>
              </a:spcBef>
            </a:pPr>
            <a:r>
              <a:rPr lang="en-US" dirty="0"/>
              <a:t>Guided Imagery</a:t>
            </a:r>
          </a:p>
          <a:p>
            <a:pPr>
              <a:spcBef>
                <a:spcPts val="1800"/>
              </a:spcBef>
            </a:pPr>
            <a:r>
              <a:rPr lang="en-US" dirty="0"/>
              <a:t>Progressive Muscle Relaxation</a:t>
            </a:r>
          </a:p>
          <a:p>
            <a:pPr>
              <a:spcBef>
                <a:spcPts val="1800"/>
              </a:spcBef>
            </a:pPr>
            <a:r>
              <a:rPr lang="en-US" dirty="0"/>
              <a:t>Therapeutic Journaling</a:t>
            </a:r>
          </a:p>
          <a:p>
            <a:pPr>
              <a:spcBef>
                <a:spcPts val="1800"/>
              </a:spcBef>
            </a:pPr>
            <a:r>
              <a:rPr lang="en-US" dirty="0"/>
              <a:t>Reducing Relapse Risk</a:t>
            </a:r>
          </a:p>
        </p:txBody>
      </p:sp>
      <p:sp>
        <p:nvSpPr>
          <p:cNvPr id="6" name="TextBox 5">
            <a:extLst>
              <a:ext uri="{FF2B5EF4-FFF2-40B4-BE49-F238E27FC236}">
                <a16:creationId xmlns:a16="http://schemas.microsoft.com/office/drawing/2014/main" id="{460931E9-0F95-B0B7-0F82-E91E7F6202FD}"/>
              </a:ext>
            </a:extLst>
          </p:cNvPr>
          <p:cNvSpPr txBox="1"/>
          <p:nvPr/>
        </p:nvSpPr>
        <p:spPr>
          <a:xfrm>
            <a:off x="1497724" y="4767217"/>
            <a:ext cx="6944710" cy="276999"/>
          </a:xfrm>
          <a:prstGeom prst="rect">
            <a:avLst/>
          </a:prstGeom>
          <a:noFill/>
        </p:spPr>
        <p:txBody>
          <a:bodyPr wrap="square" rtlCol="0">
            <a:spAutoFit/>
          </a:bodyPr>
          <a:lstStyle/>
          <a:p>
            <a:pPr algn="ctr"/>
            <a:r>
              <a:rPr lang="en-US" sz="1200" dirty="0"/>
              <a:t>https://www.va.gov/WHOLEHEALTHLIBRARY/tools/index.asp</a:t>
            </a:r>
          </a:p>
        </p:txBody>
      </p:sp>
    </p:spTree>
    <p:extLst>
      <p:ext uri="{BB962C8B-B14F-4D97-AF65-F5344CB8AC3E}">
        <p14:creationId xmlns:p14="http://schemas.microsoft.com/office/powerpoint/2010/main" val="91692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488E-08C1-C3BC-2EC0-61DD94857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89CE8-4325-2A37-41A7-81053F9F6645}"/>
              </a:ext>
            </a:extLst>
          </p:cNvPr>
          <p:cNvSpPr>
            <a:spLocks noGrp="1"/>
          </p:cNvSpPr>
          <p:nvPr>
            <p:ph type="title"/>
          </p:nvPr>
        </p:nvSpPr>
        <p:spPr/>
        <p:txBody>
          <a:bodyPr/>
          <a:lstStyle/>
          <a:p>
            <a:r>
              <a:rPr lang="en-US" b="1" dirty="0"/>
              <a:t>VA’s Whole Health Library </a:t>
            </a:r>
            <a:br>
              <a:rPr lang="en-US" b="1" dirty="0"/>
            </a:br>
            <a:r>
              <a:rPr lang="en-US" b="1" dirty="0"/>
              <a:t>Excellent Handouts for Patients</a:t>
            </a:r>
          </a:p>
        </p:txBody>
      </p:sp>
      <p:sp>
        <p:nvSpPr>
          <p:cNvPr id="4" name="Content Placeholder 3">
            <a:extLst>
              <a:ext uri="{FF2B5EF4-FFF2-40B4-BE49-F238E27FC236}">
                <a16:creationId xmlns:a16="http://schemas.microsoft.com/office/drawing/2014/main" id="{2A49190A-0D92-579B-A123-937B7392E520}"/>
              </a:ext>
            </a:extLst>
          </p:cNvPr>
          <p:cNvSpPr>
            <a:spLocks noGrp="1"/>
          </p:cNvSpPr>
          <p:nvPr>
            <p:ph sz="half" idx="1"/>
          </p:nvPr>
        </p:nvSpPr>
        <p:spPr>
          <a:xfrm>
            <a:off x="457212" y="1552903"/>
            <a:ext cx="4071079" cy="2922720"/>
          </a:xfrm>
        </p:spPr>
        <p:txBody>
          <a:bodyPr>
            <a:normAutofit/>
          </a:bodyPr>
          <a:lstStyle/>
          <a:p>
            <a:pPr>
              <a:spcBef>
                <a:spcPts val="1200"/>
              </a:spcBef>
            </a:pPr>
            <a:r>
              <a:rPr lang="en-US" sz="2400" dirty="0"/>
              <a:t>Introduction to Mindful Awareness</a:t>
            </a:r>
          </a:p>
          <a:p>
            <a:pPr>
              <a:spcBef>
                <a:spcPts val="1200"/>
              </a:spcBef>
            </a:pPr>
            <a:r>
              <a:rPr lang="en-US" sz="2400" dirty="0"/>
              <a:t>Breathing and Health </a:t>
            </a:r>
          </a:p>
          <a:p>
            <a:pPr>
              <a:spcBef>
                <a:spcPts val="1200"/>
              </a:spcBef>
            </a:pPr>
            <a:r>
              <a:rPr lang="en-US" sz="2400" dirty="0"/>
              <a:t>Change Your Habits to Sleep Better</a:t>
            </a:r>
          </a:p>
          <a:p>
            <a:pPr>
              <a:spcBef>
                <a:spcPts val="1200"/>
              </a:spcBef>
            </a:pPr>
            <a:r>
              <a:rPr lang="en-US" sz="2400" dirty="0"/>
              <a:t>Compassion Practice </a:t>
            </a:r>
          </a:p>
        </p:txBody>
      </p:sp>
      <p:sp>
        <p:nvSpPr>
          <p:cNvPr id="5" name="Content Placeholder 4">
            <a:extLst>
              <a:ext uri="{FF2B5EF4-FFF2-40B4-BE49-F238E27FC236}">
                <a16:creationId xmlns:a16="http://schemas.microsoft.com/office/drawing/2014/main" id="{52A2FE95-BEC5-A067-7026-2CCAEFF7D843}"/>
              </a:ext>
            </a:extLst>
          </p:cNvPr>
          <p:cNvSpPr>
            <a:spLocks noGrp="1"/>
          </p:cNvSpPr>
          <p:nvPr>
            <p:ph sz="half" idx="2"/>
          </p:nvPr>
        </p:nvSpPr>
        <p:spPr>
          <a:xfrm>
            <a:off x="4615711" y="1552903"/>
            <a:ext cx="4157072" cy="2922720"/>
          </a:xfrm>
        </p:spPr>
        <p:txBody>
          <a:bodyPr>
            <a:normAutofit/>
          </a:bodyPr>
          <a:lstStyle/>
          <a:p>
            <a:pPr>
              <a:spcBef>
                <a:spcPts val="1200"/>
              </a:spcBef>
            </a:pPr>
            <a:r>
              <a:rPr lang="en-US" sz="2400" dirty="0"/>
              <a:t>Coping with Grief Following a Death</a:t>
            </a:r>
          </a:p>
          <a:p>
            <a:pPr>
              <a:spcBef>
                <a:spcPts val="1200"/>
              </a:spcBef>
            </a:pPr>
            <a:r>
              <a:rPr lang="en-US" sz="2400" dirty="0"/>
              <a:t>Create a Gratitude Practice </a:t>
            </a:r>
          </a:p>
          <a:p>
            <a:pPr>
              <a:spcBef>
                <a:spcPts val="1200"/>
              </a:spcBef>
            </a:pPr>
            <a:r>
              <a:rPr lang="en-US" sz="2400" dirty="0"/>
              <a:t>Mindful Eating</a:t>
            </a:r>
          </a:p>
          <a:p>
            <a:pPr>
              <a:spcBef>
                <a:spcPts val="1200"/>
              </a:spcBef>
            </a:pPr>
            <a:r>
              <a:rPr lang="en-US" sz="2400" dirty="0"/>
              <a:t>Seated Meditation</a:t>
            </a:r>
          </a:p>
        </p:txBody>
      </p:sp>
      <p:sp>
        <p:nvSpPr>
          <p:cNvPr id="6" name="TextBox 5">
            <a:extLst>
              <a:ext uri="{FF2B5EF4-FFF2-40B4-BE49-F238E27FC236}">
                <a16:creationId xmlns:a16="http://schemas.microsoft.com/office/drawing/2014/main" id="{1AAD6F76-DBBF-E42E-4E88-3405AA19F5DA}"/>
              </a:ext>
            </a:extLst>
          </p:cNvPr>
          <p:cNvSpPr txBox="1"/>
          <p:nvPr/>
        </p:nvSpPr>
        <p:spPr>
          <a:xfrm>
            <a:off x="1497724" y="4767217"/>
            <a:ext cx="6944710" cy="276999"/>
          </a:xfrm>
          <a:prstGeom prst="rect">
            <a:avLst/>
          </a:prstGeom>
          <a:noFill/>
        </p:spPr>
        <p:txBody>
          <a:bodyPr wrap="square" rtlCol="0">
            <a:spAutoFit/>
          </a:bodyPr>
          <a:lstStyle/>
          <a:p>
            <a:pPr algn="ctr"/>
            <a:r>
              <a:rPr lang="en-US" sz="1200" dirty="0"/>
              <a:t>https://www.va.gov/WHOLEHEALTH/veteran-handouts/index.asp</a:t>
            </a:r>
          </a:p>
        </p:txBody>
      </p:sp>
    </p:spTree>
    <p:extLst>
      <p:ext uri="{BB962C8B-B14F-4D97-AF65-F5344CB8AC3E}">
        <p14:creationId xmlns:p14="http://schemas.microsoft.com/office/powerpoint/2010/main" val="2920460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8C95-DC62-8224-DED3-89D705D7FA5A}"/>
              </a:ext>
            </a:extLst>
          </p:cNvPr>
          <p:cNvSpPr>
            <a:spLocks noGrp="1"/>
          </p:cNvSpPr>
          <p:nvPr>
            <p:ph type="title"/>
          </p:nvPr>
        </p:nvSpPr>
        <p:spPr>
          <a:xfrm>
            <a:off x="0" y="205979"/>
            <a:ext cx="9143999" cy="857250"/>
          </a:xfrm>
        </p:spPr>
        <p:txBody>
          <a:bodyPr/>
          <a:lstStyle/>
          <a:p>
            <a:r>
              <a:rPr lang="en-US" sz="3800" b="1" dirty="0"/>
              <a:t>Prioritize Referrals- Distinguish Between Mental Distress &amp; Mental Disorders </a:t>
            </a:r>
          </a:p>
        </p:txBody>
      </p:sp>
      <p:sp>
        <p:nvSpPr>
          <p:cNvPr id="4" name="AutoShape 7">
            <a:extLst>
              <a:ext uri="{FF2B5EF4-FFF2-40B4-BE49-F238E27FC236}">
                <a16:creationId xmlns:a16="http://schemas.microsoft.com/office/drawing/2014/main" id="{B0896BB4-980B-E673-4447-DAA1B37636B3}"/>
              </a:ext>
            </a:extLst>
          </p:cNvPr>
          <p:cNvSpPr txBox="1">
            <a:spLocks noChangeArrowheads="1"/>
          </p:cNvSpPr>
          <p:nvPr/>
        </p:nvSpPr>
        <p:spPr bwMode="auto">
          <a:xfrm>
            <a:off x="164860" y="1292772"/>
            <a:ext cx="4305342" cy="3226242"/>
          </a:xfrm>
          <a:prstGeom prst="roundRect">
            <a:avLst>
              <a:gd name="adj" fmla="val 16667"/>
            </a:avLst>
          </a:prstGeom>
          <a:solidFill>
            <a:schemeClr val="bg1"/>
          </a:solidFill>
          <a:ln w="9525">
            <a:solidFill>
              <a:schemeClr val="tx1"/>
            </a:solidFill>
            <a:round/>
            <a:headEnd/>
            <a:tailEnd/>
          </a:ln>
          <a:effectLst>
            <a:outerShdw blurRad="63500" sx="102000" sy="102000" algn="ctr" rotWithShape="0">
              <a:prstClr val="black">
                <a:alpha val="40000"/>
              </a:prstClr>
            </a:outerShdw>
          </a:effectLst>
        </p:spPr>
        <p:txBody>
          <a:bodyPr vert="horz" wrap="square" lIns="68580" tIns="137160" rIns="68580" bIns="3429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ctr" eaLnBrk="1" hangingPunct="1">
              <a:lnSpc>
                <a:spcPct val="90000"/>
              </a:lnSpc>
              <a:buFont typeface="Arial" charset="0"/>
              <a:buNone/>
            </a:pPr>
            <a:r>
              <a:rPr lang="en-US" sz="3000" b="1" kern="0" dirty="0">
                <a:solidFill>
                  <a:schemeClr val="tx2"/>
                </a:solidFill>
                <a:latin typeface="Arial" panose="020B0604020202020204" pitchFamily="34" charset="0"/>
                <a:cs typeface="Arial" panose="020B0604020202020204" pitchFamily="34" charset="0"/>
              </a:rPr>
              <a:t>Mental Distress</a:t>
            </a:r>
          </a:p>
          <a:p>
            <a:pPr marL="228600" indent="-228600" eaLnBrk="1" hangingPunct="1">
              <a:lnSpc>
                <a:spcPct val="110000"/>
              </a:lnSpc>
              <a:buFont typeface="Arial" panose="020B0604020202020204" pitchFamily="34" charset="0"/>
              <a:buChar char="•"/>
            </a:pPr>
            <a:r>
              <a:rPr lang="en-US" sz="2200" kern="0" dirty="0">
                <a:solidFill>
                  <a:schemeClr val="accent4">
                    <a:lumMod val="50000"/>
                  </a:schemeClr>
                </a:solidFill>
                <a:latin typeface="Helvetica" panose="020B0604020202020204" pitchFamily="34" charset="0"/>
                <a:cs typeface="Helvetica" panose="020B0604020202020204" pitchFamily="34" charset="0"/>
              </a:rPr>
              <a:t>Can occur in response to any adversity</a:t>
            </a:r>
          </a:p>
          <a:p>
            <a:pPr marL="228600" indent="-228600" eaLnBrk="1" hangingPunct="1">
              <a:lnSpc>
                <a:spcPct val="110000"/>
              </a:lnSpc>
              <a:buFont typeface="Arial" panose="020B0604020202020204" pitchFamily="34" charset="0"/>
              <a:buChar char="•"/>
            </a:pPr>
            <a:r>
              <a:rPr lang="en-US" sz="2200" kern="0" dirty="0">
                <a:solidFill>
                  <a:schemeClr val="accent4">
                    <a:lumMod val="50000"/>
                  </a:schemeClr>
                </a:solidFill>
                <a:latin typeface="Helvetica" panose="020B0604020202020204" pitchFamily="34" charset="0"/>
                <a:cs typeface="Helvetica" panose="020B0604020202020204" pitchFamily="34" charset="0"/>
              </a:rPr>
              <a:t>Often does not meet criteria for a psychiatric diagnosis or require specialized mental health interventions</a:t>
            </a:r>
          </a:p>
          <a:p>
            <a:pPr marL="228600" indent="-228600" defTabSz="3886200" eaLnBrk="1" hangingPunct="1">
              <a:lnSpc>
                <a:spcPct val="110000"/>
              </a:lnSpc>
              <a:buFont typeface="Arial" panose="020B0604020202020204" pitchFamily="34" charset="0"/>
              <a:buChar char="•"/>
            </a:pPr>
            <a:r>
              <a:rPr lang="en-US" sz="2200" kern="0" dirty="0">
                <a:solidFill>
                  <a:schemeClr val="accent4">
                    <a:lumMod val="50000"/>
                  </a:schemeClr>
                </a:solidFill>
                <a:latin typeface="Helvetica" panose="020B0604020202020204" pitchFamily="34" charset="0"/>
                <a:cs typeface="Helvetica" panose="020B0604020202020204" pitchFamily="34" charset="0"/>
              </a:rPr>
              <a:t>Often responds well to supportive strategies</a:t>
            </a:r>
          </a:p>
        </p:txBody>
      </p:sp>
      <p:sp>
        <p:nvSpPr>
          <p:cNvPr id="3" name="AutoShape 7">
            <a:extLst>
              <a:ext uri="{FF2B5EF4-FFF2-40B4-BE49-F238E27FC236}">
                <a16:creationId xmlns:a16="http://schemas.microsoft.com/office/drawing/2014/main" id="{497B1C53-6976-49B1-635C-7A51A6777221}"/>
              </a:ext>
            </a:extLst>
          </p:cNvPr>
          <p:cNvSpPr txBox="1">
            <a:spLocks noChangeArrowheads="1"/>
          </p:cNvSpPr>
          <p:nvPr/>
        </p:nvSpPr>
        <p:spPr bwMode="auto">
          <a:xfrm>
            <a:off x="4572000" y="1292772"/>
            <a:ext cx="4407140" cy="3226242"/>
          </a:xfrm>
          <a:prstGeom prst="roundRect">
            <a:avLst>
              <a:gd name="adj" fmla="val 16667"/>
            </a:avLst>
          </a:prstGeom>
          <a:solidFill>
            <a:schemeClr val="bg1"/>
          </a:solidFill>
          <a:ln w="9525">
            <a:solidFill>
              <a:schemeClr val="tx1"/>
            </a:solidFill>
            <a:round/>
            <a:headEnd/>
            <a:tailEnd/>
          </a:ln>
          <a:effectLst>
            <a:outerShdw blurRad="63500" sx="102000" sy="102000" algn="ctr" rotWithShape="0">
              <a:prstClr val="black">
                <a:alpha val="40000"/>
              </a:prstClr>
            </a:outerShdw>
          </a:effectLst>
        </p:spPr>
        <p:txBody>
          <a:bodyPr vert="horz" wrap="square" lIns="68580" tIns="137160" rIns="68580" bIns="3429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spcBef>
                <a:spcPts val="672"/>
              </a:spcBef>
              <a:buFont typeface="Arial" charset="0"/>
              <a:buNone/>
            </a:pPr>
            <a:r>
              <a:rPr lang="en-US" sz="4500" b="1" kern="0" dirty="0">
                <a:solidFill>
                  <a:schemeClr val="tx2"/>
                </a:solidFill>
                <a:latin typeface="Arial" panose="020B0604020202020204" pitchFamily="34" charset="0"/>
                <a:cs typeface="Arial" panose="020B0604020202020204" pitchFamily="34" charset="0"/>
              </a:rPr>
              <a:t>Mental Disorders</a:t>
            </a:r>
          </a:p>
          <a:p>
            <a:pPr marL="228600" indent="-228600" eaLnBrk="1" hangingPunct="1">
              <a:spcBef>
                <a:spcPts val="672"/>
              </a:spcBef>
              <a:buFont typeface="Arial" panose="020B0604020202020204" pitchFamily="34" charset="0"/>
              <a:buChar char="•"/>
            </a:pPr>
            <a:r>
              <a:rPr lang="en-US" sz="3200" kern="0" dirty="0">
                <a:solidFill>
                  <a:schemeClr val="accent4">
                    <a:lumMod val="50000"/>
                  </a:schemeClr>
                </a:solidFill>
                <a:latin typeface="Helvetica" panose="020B0604020202020204" pitchFamily="34" charset="0"/>
                <a:cs typeface="Helvetica" panose="020B0604020202020204" pitchFamily="34" charset="0"/>
              </a:rPr>
              <a:t>Usually cause either persistent severe subjective distress and/or functional impairment</a:t>
            </a:r>
          </a:p>
          <a:p>
            <a:pPr marL="228600" indent="-228600" eaLnBrk="1" hangingPunct="1">
              <a:spcBef>
                <a:spcPts val="672"/>
              </a:spcBef>
              <a:buFont typeface="Arial" panose="020B0604020202020204" pitchFamily="34" charset="0"/>
              <a:buChar char="•"/>
            </a:pPr>
            <a:r>
              <a:rPr lang="en-US" sz="3200" kern="0" dirty="0">
                <a:solidFill>
                  <a:schemeClr val="accent4">
                    <a:lumMod val="50000"/>
                  </a:schemeClr>
                </a:solidFill>
                <a:latin typeface="Helvetica" panose="020B0604020202020204" pitchFamily="34" charset="0"/>
                <a:cs typeface="Helvetica" panose="020B0604020202020204" pitchFamily="34" charset="0"/>
              </a:rPr>
              <a:t>Meet recognized diagnostic criteria (ICD, DSM)</a:t>
            </a:r>
          </a:p>
          <a:p>
            <a:pPr marL="228600" indent="-228600" eaLnBrk="1" hangingPunct="1">
              <a:spcBef>
                <a:spcPts val="672"/>
              </a:spcBef>
              <a:buFont typeface="Arial" panose="020B0604020202020204" pitchFamily="34" charset="0"/>
              <a:buChar char="•"/>
            </a:pPr>
            <a:r>
              <a:rPr lang="en-US" sz="3200" kern="0" dirty="0">
                <a:solidFill>
                  <a:schemeClr val="accent4">
                    <a:lumMod val="50000"/>
                  </a:schemeClr>
                </a:solidFill>
                <a:latin typeface="Helvetica" panose="020B0604020202020204" pitchFamily="34" charset="0"/>
                <a:cs typeface="Helvetica" panose="020B0604020202020204" pitchFamily="34" charset="0"/>
              </a:rPr>
              <a:t>Call for evidenced informed mental health interventions such as medication &amp; psychotherapy</a:t>
            </a:r>
          </a:p>
        </p:txBody>
      </p:sp>
      <p:sp>
        <p:nvSpPr>
          <p:cNvPr id="5" name="TextBox 4">
            <a:extLst>
              <a:ext uri="{FF2B5EF4-FFF2-40B4-BE49-F238E27FC236}">
                <a16:creationId xmlns:a16="http://schemas.microsoft.com/office/drawing/2014/main" id="{FC5EF9C6-732E-F7C1-7B7F-D8DF7A18BD58}"/>
              </a:ext>
            </a:extLst>
          </p:cNvPr>
          <p:cNvSpPr txBox="1"/>
          <p:nvPr/>
        </p:nvSpPr>
        <p:spPr>
          <a:xfrm>
            <a:off x="1555846" y="4783632"/>
            <a:ext cx="7124130" cy="307777"/>
          </a:xfrm>
          <a:prstGeom prst="rect">
            <a:avLst/>
          </a:prstGeom>
          <a:noFill/>
        </p:spPr>
        <p:txBody>
          <a:bodyPr wrap="square" rtlCol="0">
            <a:spAutoFit/>
          </a:bodyPr>
          <a:lstStyle/>
          <a:p>
            <a:r>
              <a:rPr lang="en-US" sz="1400" dirty="0"/>
              <a:t>ICD = International Classification of Diseases, DSM = Diagnostic and Statistical Manual </a:t>
            </a:r>
          </a:p>
        </p:txBody>
      </p:sp>
    </p:spTree>
    <p:extLst>
      <p:ext uri="{BB962C8B-B14F-4D97-AF65-F5344CB8AC3E}">
        <p14:creationId xmlns:p14="http://schemas.microsoft.com/office/powerpoint/2010/main" val="267774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B65B-CA13-794B-387F-CCDFA6C4D6C3}"/>
              </a:ext>
            </a:extLst>
          </p:cNvPr>
          <p:cNvSpPr>
            <a:spLocks noGrp="1"/>
          </p:cNvSpPr>
          <p:nvPr>
            <p:ph type="title"/>
          </p:nvPr>
        </p:nvSpPr>
        <p:spPr>
          <a:xfrm>
            <a:off x="204952" y="205979"/>
            <a:ext cx="8939047" cy="857250"/>
          </a:xfrm>
        </p:spPr>
        <p:txBody>
          <a:bodyPr/>
          <a:lstStyle/>
          <a:p>
            <a:pPr algn="l"/>
            <a:r>
              <a:rPr lang="en-US" b="1" dirty="0"/>
              <a:t>The Diagnostic and Statistical Manual</a:t>
            </a:r>
            <a:br>
              <a:rPr lang="en-US" b="1" dirty="0"/>
            </a:br>
            <a:r>
              <a:rPr lang="en-US" b="1" dirty="0"/>
              <a:t>			    of Mental Disorders</a:t>
            </a:r>
          </a:p>
        </p:txBody>
      </p:sp>
      <p:sp>
        <p:nvSpPr>
          <p:cNvPr id="3" name="Content Placeholder 2">
            <a:extLst>
              <a:ext uri="{FF2B5EF4-FFF2-40B4-BE49-F238E27FC236}">
                <a16:creationId xmlns:a16="http://schemas.microsoft.com/office/drawing/2014/main" id="{84994C9D-E8BD-04C1-E805-83AA0D8AD15E}"/>
              </a:ext>
            </a:extLst>
          </p:cNvPr>
          <p:cNvSpPr>
            <a:spLocks noGrp="1"/>
          </p:cNvSpPr>
          <p:nvPr>
            <p:ph idx="1"/>
          </p:nvPr>
        </p:nvSpPr>
        <p:spPr>
          <a:xfrm>
            <a:off x="3531476" y="1332188"/>
            <a:ext cx="5510047" cy="3381703"/>
          </a:xfrm>
        </p:spPr>
        <p:txBody>
          <a:bodyPr>
            <a:normAutofit fontScale="92500" lnSpcReduction="20000"/>
          </a:bodyPr>
          <a:lstStyle/>
          <a:p>
            <a:pPr marL="231775" indent="-231775"/>
            <a:r>
              <a:rPr lang="en-US" dirty="0"/>
              <a:t>1,050 pages, describes all “mental disorders” including substance-related, neurocognitive, and every other recognized mental disorder</a:t>
            </a:r>
          </a:p>
          <a:p>
            <a:pPr marL="231775" indent="-231775">
              <a:spcBef>
                <a:spcPts val="1800"/>
              </a:spcBef>
            </a:pPr>
            <a:r>
              <a:rPr lang="en-US" dirty="0"/>
              <a:t>Created separate categories for: </a:t>
            </a:r>
          </a:p>
          <a:p>
            <a:pPr marL="528955" lvl="1" indent="-231775"/>
            <a:r>
              <a:rPr lang="en-US" dirty="0"/>
              <a:t>depressive disorders</a:t>
            </a:r>
          </a:p>
          <a:p>
            <a:pPr marL="528955" lvl="1" indent="-231775"/>
            <a:r>
              <a:rPr lang="en-US" dirty="0"/>
              <a:t>bipolar &amp; related disorders</a:t>
            </a:r>
          </a:p>
          <a:p>
            <a:pPr marL="528955" lvl="1" indent="-231775"/>
            <a:r>
              <a:rPr lang="en-US" dirty="0"/>
              <a:t>anxiety disorders</a:t>
            </a:r>
          </a:p>
          <a:p>
            <a:pPr marL="528955" lvl="1" indent="-231775"/>
            <a:r>
              <a:rPr lang="en-US" dirty="0"/>
              <a:t>obsessive-compulsive &amp; related disorders</a:t>
            </a:r>
          </a:p>
          <a:p>
            <a:pPr marL="528955" lvl="1" indent="-231775"/>
            <a:r>
              <a:rPr lang="en-US" dirty="0"/>
              <a:t>trauma- and stressor-related disorders</a:t>
            </a:r>
          </a:p>
        </p:txBody>
      </p:sp>
      <p:pic>
        <p:nvPicPr>
          <p:cNvPr id="4" name="Picture 3">
            <a:extLst>
              <a:ext uri="{FF2B5EF4-FFF2-40B4-BE49-F238E27FC236}">
                <a16:creationId xmlns:a16="http://schemas.microsoft.com/office/drawing/2014/main" id="{D92BD91B-7C7C-E76D-82F6-09D3EACD5EA5}"/>
              </a:ext>
            </a:extLst>
          </p:cNvPr>
          <p:cNvPicPr>
            <a:picLocks noChangeAspect="1"/>
          </p:cNvPicPr>
          <p:nvPr/>
        </p:nvPicPr>
        <p:blipFill rotWithShape="1">
          <a:blip r:embed="rId3">
            <a:extLst>
              <a:ext uri="{28A0092B-C50C-407E-A947-70E740481C1C}">
                <a14:useLocalDpi xmlns:a14="http://schemas.microsoft.com/office/drawing/2010/main" val="0"/>
              </a:ext>
            </a:extLst>
          </a:blip>
          <a:srcRect t="3839" b="3748"/>
          <a:stretch/>
        </p:blipFill>
        <p:spPr>
          <a:xfrm>
            <a:off x="378386" y="693682"/>
            <a:ext cx="3012842" cy="38862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4034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E397-DE31-57E5-BB24-5C5FFC04DFD9}"/>
              </a:ext>
            </a:extLst>
          </p:cNvPr>
          <p:cNvSpPr>
            <a:spLocks noGrp="1"/>
          </p:cNvSpPr>
          <p:nvPr>
            <p:ph type="title"/>
          </p:nvPr>
        </p:nvSpPr>
        <p:spPr/>
        <p:txBody>
          <a:bodyPr/>
          <a:lstStyle/>
          <a:p>
            <a:r>
              <a:rPr lang="en-US" b="1" dirty="0"/>
              <a:t>Despite Our Elaborate Diagnostic Criteria, the Brain is a Mystery</a:t>
            </a:r>
          </a:p>
        </p:txBody>
      </p:sp>
      <p:sp>
        <p:nvSpPr>
          <p:cNvPr id="3" name="Content Placeholder 2">
            <a:extLst>
              <a:ext uri="{FF2B5EF4-FFF2-40B4-BE49-F238E27FC236}">
                <a16:creationId xmlns:a16="http://schemas.microsoft.com/office/drawing/2014/main" id="{96649C4D-C5C1-0E79-01FA-69D138B578FC}"/>
              </a:ext>
            </a:extLst>
          </p:cNvPr>
          <p:cNvSpPr>
            <a:spLocks noGrp="1"/>
          </p:cNvSpPr>
          <p:nvPr>
            <p:ph idx="1"/>
          </p:nvPr>
        </p:nvSpPr>
        <p:spPr>
          <a:xfrm>
            <a:off x="354724" y="1340071"/>
            <a:ext cx="8607972" cy="3373820"/>
          </a:xfrm>
        </p:spPr>
        <p:txBody>
          <a:bodyPr>
            <a:normAutofit fontScale="92500" lnSpcReduction="20000"/>
          </a:bodyPr>
          <a:lstStyle/>
          <a:p>
            <a:pPr marL="0" indent="0">
              <a:buNone/>
            </a:pPr>
            <a:r>
              <a:rPr lang="en-US" sz="2200" b="1" i="1" dirty="0">
                <a:latin typeface="Helvetica" panose="020B0604020202020204" pitchFamily="34" charset="0"/>
                <a:cs typeface="Helvetica" panose="020B0604020202020204" pitchFamily="34" charset="0"/>
              </a:rPr>
              <a:t>The New York Times </a:t>
            </a:r>
            <a:r>
              <a:rPr lang="en-US" sz="2200" dirty="0">
                <a:latin typeface="Helvetica" panose="020B0604020202020204" pitchFamily="34" charset="0"/>
                <a:cs typeface="Helvetica" panose="020B0604020202020204" pitchFamily="34" charset="0"/>
              </a:rPr>
              <a:t>Carl Zimmer October 12, 2023:</a:t>
            </a:r>
          </a:p>
          <a:p>
            <a:pPr marL="0" indent="0">
              <a:buNone/>
            </a:pPr>
            <a:r>
              <a:rPr lang="en-US" sz="2200" b="1" dirty="0">
                <a:latin typeface="Helvetica" panose="020B0604020202020204" pitchFamily="34" charset="0"/>
                <a:cs typeface="Helvetica" panose="020B0604020202020204" pitchFamily="34" charset="0"/>
              </a:rPr>
              <a:t>The Human Brain Has a Dizzying Array of Mystery Cells</a:t>
            </a:r>
          </a:p>
          <a:p>
            <a:r>
              <a:rPr lang="en-US" sz="1900" dirty="0">
                <a:latin typeface="Helvetica" panose="020B0604020202020204" pitchFamily="34" charset="0"/>
                <a:cs typeface="Helvetica" panose="020B0604020202020204" pitchFamily="34" charset="0"/>
              </a:rPr>
              <a:t>Researchers identified some 3,300 types of brain cells, an order of magnitude more than previously known, &amp; have only a dim notion of what most of them do.</a:t>
            </a:r>
          </a:p>
          <a:p>
            <a:pPr marL="0" indent="0">
              <a:lnSpc>
                <a:spcPct val="120000"/>
              </a:lnSpc>
              <a:spcBef>
                <a:spcPts val="1200"/>
              </a:spcBef>
              <a:buNone/>
            </a:pPr>
            <a:r>
              <a:rPr lang="en-US" sz="1900" dirty="0">
                <a:latin typeface="Helvetica" panose="020B0604020202020204" pitchFamily="34" charset="0"/>
                <a:cs typeface="Helvetica" panose="020B0604020202020204" pitchFamily="34" charset="0"/>
              </a:rPr>
              <a:t>See October 2023 issues of </a:t>
            </a:r>
            <a:r>
              <a:rPr lang="en-US" sz="1900" i="1" dirty="0">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Science Advances</a:t>
            </a:r>
            <a:r>
              <a:rPr lang="en-US" sz="1900" dirty="0">
                <a:latin typeface="Helvetica" panose="020B0604020202020204" pitchFamily="34" charset="0"/>
                <a:cs typeface="Helvetica" panose="020B0604020202020204" pitchFamily="34" charset="0"/>
              </a:rPr>
              <a:t>, </a:t>
            </a:r>
            <a:r>
              <a:rPr lang="en-US" sz="1900" i="1" dirty="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Science</a:t>
            </a:r>
            <a:r>
              <a:rPr lang="en-US" sz="1900" dirty="0">
                <a:latin typeface="Helvetica" panose="020B0604020202020204" pitchFamily="34" charset="0"/>
                <a:cs typeface="Helvetica" panose="020B0604020202020204" pitchFamily="34" charset="0"/>
              </a:rPr>
              <a:t>, and </a:t>
            </a:r>
            <a:r>
              <a:rPr lang="en-US" sz="1900" i="1"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Science Translational Medicine</a:t>
            </a:r>
            <a:r>
              <a:rPr lang="en-US" sz="1900" dirty="0">
                <a:latin typeface="Helvetica" panose="020B0604020202020204" pitchFamily="34" charset="0"/>
                <a:cs typeface="Helvetica" panose="020B0604020202020204" pitchFamily="34" charset="0"/>
              </a:rPr>
              <a:t> for a collection of studies that provide a breakthrough in our understanding of brain cell types in humans &amp; nonhuman primates. Studies performed through a large international consortium brought together through the National Institutes of Health’s Brain Research through Advancing Innovative </a:t>
            </a:r>
            <a:r>
              <a:rPr lang="en-US" sz="1900" dirty="0" err="1">
                <a:latin typeface="Helvetica" panose="020B0604020202020204" pitchFamily="34" charset="0"/>
                <a:cs typeface="Helvetica" panose="020B0604020202020204" pitchFamily="34" charset="0"/>
              </a:rPr>
              <a:t>Neurotechnologies</a:t>
            </a:r>
            <a:r>
              <a:rPr lang="en-US" sz="1900" dirty="0">
                <a:latin typeface="Helvetica" panose="020B0604020202020204" pitchFamily="34" charset="0"/>
                <a:cs typeface="Helvetica" panose="020B0604020202020204" pitchFamily="34" charset="0"/>
              </a:rPr>
              <a:t> (BRAIN) Initiative Cell Census Network (BICCN), launched in 2017 with the aim of developing a comprehensive description of brain cell types.</a:t>
            </a:r>
          </a:p>
        </p:txBody>
      </p:sp>
    </p:spTree>
    <p:extLst>
      <p:ext uri="{BB962C8B-B14F-4D97-AF65-F5344CB8AC3E}">
        <p14:creationId xmlns:p14="http://schemas.microsoft.com/office/powerpoint/2010/main" val="31680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080"/>
            <a:ext cx="8584323" cy="857250"/>
          </a:xfrm>
          <a:effectLst>
            <a:outerShdw blurRad="50800" dist="50800" dir="5400000" algn="ctr" rotWithShape="0">
              <a:schemeClr val="tx2"/>
            </a:outerShdw>
          </a:effectLst>
        </p:spPr>
        <p:txBody>
          <a:bodyPr/>
          <a:lstStyle/>
          <a:p>
            <a:pPr algn="ctr"/>
            <a:r>
              <a:rPr lang="en-US" sz="3600" b="1" dirty="0">
                <a:solidFill>
                  <a:schemeClr val="bg1"/>
                </a:solidFill>
                <a:effectLst>
                  <a:outerShdw blurRad="50800" dist="38100" dir="18900000" algn="bl" rotWithShape="0">
                    <a:schemeClr val="tx2">
                      <a:alpha val="40000"/>
                    </a:schemeClr>
                  </a:outerShdw>
                </a:effectLst>
              </a:rPr>
              <a:t>Conflict of Interest Disclosure Statement</a:t>
            </a:r>
          </a:p>
        </p:txBody>
      </p:sp>
      <p:sp>
        <p:nvSpPr>
          <p:cNvPr id="3" name="Content Placeholder 2"/>
          <p:cNvSpPr>
            <a:spLocks noGrp="1"/>
          </p:cNvSpPr>
          <p:nvPr>
            <p:ph idx="1"/>
          </p:nvPr>
        </p:nvSpPr>
        <p:spPr>
          <a:xfrm>
            <a:off x="414214" y="1162051"/>
            <a:ext cx="8315569" cy="495300"/>
          </a:xfrm>
          <a:effectLst>
            <a:outerShdw blurRad="63500" sx="102000" sy="102000" algn="ctr" rotWithShape="0">
              <a:prstClr val="black">
                <a:alpha val="40000"/>
              </a:prstClr>
            </a:outerShdw>
          </a:effectLst>
        </p:spPr>
        <p:txBody>
          <a:bodyPr>
            <a:normAutofit/>
          </a:bodyPr>
          <a:lstStyle/>
          <a:p>
            <a:pPr indent="-342900">
              <a:buClr>
                <a:schemeClr val="bg1"/>
              </a:buClr>
            </a:pPr>
            <a:r>
              <a:rPr lang="en-US" dirty="0"/>
              <a:t>Speaker has nothing to disclose</a:t>
            </a:r>
          </a:p>
          <a:p>
            <a:pPr marL="114300" indent="0">
              <a:buNone/>
            </a:pPr>
            <a:endParaRPr lang="en-US" dirty="0"/>
          </a:p>
        </p:txBody>
      </p:sp>
      <p:sp>
        <p:nvSpPr>
          <p:cNvPr id="6" name="TextBox 5"/>
          <p:cNvSpPr txBox="1"/>
          <p:nvPr/>
        </p:nvSpPr>
        <p:spPr>
          <a:xfrm>
            <a:off x="228600" y="3230382"/>
            <a:ext cx="8694683" cy="938719"/>
          </a:xfrm>
          <a:prstGeom prst="rect">
            <a:avLst/>
          </a:prstGeom>
          <a:noFill/>
        </p:spPr>
        <p:txBody>
          <a:bodyPr wrap="square" lIns="91440" tIns="45720" rIns="91440" bIns="45720" rtlCol="0" anchor="t">
            <a:spAutoFit/>
          </a:bodyPr>
          <a:lstStyle/>
          <a:p>
            <a:pPr algn="just"/>
            <a:r>
              <a:rPr lang="en-US" sz="1100" dirty="0">
                <a:solidFill>
                  <a:schemeClr val="bg1"/>
                </a:solidFill>
                <a:effectLst>
                  <a:outerShdw blurRad="50800" dist="38100" dir="16200000" rotWithShape="0">
                    <a:prstClr val="black">
                      <a:alpha val="40000"/>
                    </a:prstClr>
                  </a:outerShdw>
                </a:effectLst>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HRSA.gov. </a:t>
            </a:r>
            <a:r>
              <a:rPr lang="en-US" sz="1100" i="1" dirty="0">
                <a:solidFill>
                  <a:schemeClr val="bg1"/>
                </a:solidFill>
                <a:effectLst>
                  <a:outerShdw blurRad="50800" dist="38100" dir="16200000" rotWithShape="0">
                    <a:prstClr val="black">
                      <a:alpha val="40000"/>
                    </a:prstClr>
                  </a:outerShdw>
                </a:effectLst>
                <a:ea typeface="Calibri" panose="020F0502020204030204" pitchFamily="34" charset="0"/>
                <a:cs typeface="Calibri"/>
              </a:rPr>
              <a:t>Any trade/brand names for products mentioned during this presentation are for training and identification purposes only.</a:t>
            </a:r>
            <a:endParaRPr lang="en-US" sz="1100" dirty="0">
              <a:solidFill>
                <a:schemeClr val="bg1"/>
              </a:solidFill>
              <a:effectLst>
                <a:outerShdw blurRad="50800" dist="38100" dir="16200000" rotWithShape="0">
                  <a:prstClr val="black">
                    <a:alpha val="40000"/>
                  </a:prstClr>
                </a:outerShdw>
              </a:effectLst>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AC55-325B-FDE0-58A6-77FDB614794F}"/>
              </a:ext>
            </a:extLst>
          </p:cNvPr>
          <p:cNvSpPr>
            <a:spLocks noGrp="1"/>
          </p:cNvSpPr>
          <p:nvPr>
            <p:ph type="title"/>
          </p:nvPr>
        </p:nvSpPr>
        <p:spPr>
          <a:xfrm>
            <a:off x="0" y="205979"/>
            <a:ext cx="9144000" cy="857250"/>
          </a:xfrm>
        </p:spPr>
        <p:txBody>
          <a:bodyPr/>
          <a:lstStyle/>
          <a:p>
            <a:r>
              <a:rPr lang="en-US" sz="3900" b="1" dirty="0"/>
              <a:t>Challenges Posed by Mysteries of Brain</a:t>
            </a:r>
          </a:p>
        </p:txBody>
      </p:sp>
      <p:sp>
        <p:nvSpPr>
          <p:cNvPr id="3" name="Content Placeholder 2">
            <a:extLst>
              <a:ext uri="{FF2B5EF4-FFF2-40B4-BE49-F238E27FC236}">
                <a16:creationId xmlns:a16="http://schemas.microsoft.com/office/drawing/2014/main" id="{487A510D-8D80-DD03-64A1-47B6CF01E23C}"/>
              </a:ext>
            </a:extLst>
          </p:cNvPr>
          <p:cNvSpPr>
            <a:spLocks noGrp="1"/>
          </p:cNvSpPr>
          <p:nvPr>
            <p:ph idx="1"/>
          </p:nvPr>
        </p:nvSpPr>
        <p:spPr>
          <a:xfrm>
            <a:off x="457213" y="1200150"/>
            <a:ext cx="8458187" cy="3466443"/>
          </a:xfrm>
        </p:spPr>
        <p:txBody>
          <a:bodyPr>
            <a:noAutofit/>
          </a:bodyPr>
          <a:lstStyle/>
          <a:p>
            <a:pPr marL="228600">
              <a:spcBef>
                <a:spcPts val="1300"/>
              </a:spcBef>
            </a:pPr>
            <a:r>
              <a:rPr lang="en-US" sz="2000" dirty="0"/>
              <a:t>Most mental disorders cannot be identified by biological tests</a:t>
            </a:r>
          </a:p>
          <a:p>
            <a:pPr marL="228600">
              <a:spcBef>
                <a:spcPts val="1300"/>
              </a:spcBef>
            </a:pPr>
            <a:r>
              <a:rPr lang="en-US" sz="2000" dirty="0"/>
              <a:t>With little in the way of objective measures, people often receive multiple psychiatric diagnoses that change over time</a:t>
            </a:r>
          </a:p>
          <a:p>
            <a:pPr marL="228600">
              <a:spcBef>
                <a:spcPts val="1300"/>
              </a:spcBef>
            </a:pPr>
            <a:r>
              <a:rPr lang="en-US" sz="2000" dirty="0"/>
              <a:t>Psychotropic meds are not targeted. They treat symptoms across diagnostic criteria &amp; cause undesirable side effects throughout body.</a:t>
            </a:r>
          </a:p>
          <a:p>
            <a:pPr marL="228600">
              <a:spcBef>
                <a:spcPts val="1300"/>
              </a:spcBef>
            </a:pPr>
            <a:r>
              <a:rPr lang="en-US" sz="2000" dirty="0"/>
              <a:t>Finding efficacious &amp; tolerable meds often requires trial and error</a:t>
            </a:r>
          </a:p>
          <a:p>
            <a:pPr marL="228600">
              <a:spcBef>
                <a:spcPts val="1300"/>
              </a:spcBef>
            </a:pPr>
            <a:r>
              <a:rPr lang="en-US" sz="2000" dirty="0"/>
              <a:t>This is frustrating, given incredible biological progress in HIV: PEP, </a:t>
            </a:r>
            <a:r>
              <a:rPr lang="en-US" sz="2000" dirty="0" err="1"/>
              <a:t>PrEP</a:t>
            </a:r>
            <a:r>
              <a:rPr lang="en-US" sz="2000" dirty="0"/>
              <a:t>, HIV testing, viral load, resistance mutations, CD4 cell counts, etc. </a:t>
            </a:r>
          </a:p>
        </p:txBody>
      </p:sp>
      <p:sp>
        <p:nvSpPr>
          <p:cNvPr id="4" name="TextBox 3">
            <a:extLst>
              <a:ext uri="{FF2B5EF4-FFF2-40B4-BE49-F238E27FC236}">
                <a16:creationId xmlns:a16="http://schemas.microsoft.com/office/drawing/2014/main" id="{561DBC02-CA4D-C7D5-B268-F7061246F5C6}"/>
              </a:ext>
            </a:extLst>
          </p:cNvPr>
          <p:cNvSpPr txBox="1"/>
          <p:nvPr/>
        </p:nvSpPr>
        <p:spPr>
          <a:xfrm>
            <a:off x="1473958" y="4752855"/>
            <a:ext cx="6687403" cy="307777"/>
          </a:xfrm>
          <a:prstGeom prst="rect">
            <a:avLst/>
          </a:prstGeom>
          <a:noFill/>
        </p:spPr>
        <p:txBody>
          <a:bodyPr wrap="square" rtlCol="0">
            <a:spAutoFit/>
          </a:bodyPr>
          <a:lstStyle/>
          <a:p>
            <a:pPr algn="ctr"/>
            <a:r>
              <a:rPr lang="en-US" sz="1400" dirty="0"/>
              <a:t>PEP = Post Exposure Prophylaxis, </a:t>
            </a:r>
            <a:r>
              <a:rPr lang="en-US" sz="1400" dirty="0" err="1"/>
              <a:t>PrEP</a:t>
            </a:r>
            <a:r>
              <a:rPr lang="en-US" sz="1400" dirty="0"/>
              <a:t> = Pre-Exposure Prophylaxis</a:t>
            </a:r>
          </a:p>
        </p:txBody>
      </p:sp>
    </p:spTree>
    <p:extLst>
      <p:ext uri="{BB962C8B-B14F-4D97-AF65-F5344CB8AC3E}">
        <p14:creationId xmlns:p14="http://schemas.microsoft.com/office/powerpoint/2010/main" val="306122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24AD-1C8F-ADAB-FE4D-EB6A683D8925}"/>
              </a:ext>
            </a:extLst>
          </p:cNvPr>
          <p:cNvSpPr>
            <a:spLocks noGrp="1"/>
          </p:cNvSpPr>
          <p:nvPr>
            <p:ph type="title"/>
          </p:nvPr>
        </p:nvSpPr>
        <p:spPr>
          <a:xfrm>
            <a:off x="0" y="205979"/>
            <a:ext cx="9143999" cy="857250"/>
          </a:xfrm>
        </p:spPr>
        <p:txBody>
          <a:bodyPr/>
          <a:lstStyle/>
          <a:p>
            <a:r>
              <a:rPr lang="en-US" b="1" dirty="0"/>
              <a:t>Advocating for Mental Health Services</a:t>
            </a:r>
          </a:p>
        </p:txBody>
      </p:sp>
      <p:sp>
        <p:nvSpPr>
          <p:cNvPr id="3" name="Content Placeholder 2">
            <a:extLst>
              <a:ext uri="{FF2B5EF4-FFF2-40B4-BE49-F238E27FC236}">
                <a16:creationId xmlns:a16="http://schemas.microsoft.com/office/drawing/2014/main" id="{BAA4F890-1D0B-3522-B4D5-1FEF0560E371}"/>
              </a:ext>
            </a:extLst>
          </p:cNvPr>
          <p:cNvSpPr>
            <a:spLocks noGrp="1"/>
          </p:cNvSpPr>
          <p:nvPr>
            <p:ph idx="1"/>
          </p:nvPr>
        </p:nvSpPr>
        <p:spPr>
          <a:xfrm>
            <a:off x="457213" y="1200151"/>
            <a:ext cx="8403008" cy="3419146"/>
          </a:xfrm>
        </p:spPr>
        <p:txBody>
          <a:bodyPr>
            <a:normAutofit fontScale="85000" lnSpcReduction="10000"/>
          </a:bodyPr>
          <a:lstStyle/>
          <a:p>
            <a:pPr marL="228600">
              <a:lnSpc>
                <a:spcPct val="110000"/>
              </a:lnSpc>
              <a:spcBef>
                <a:spcPts val="1200"/>
              </a:spcBef>
            </a:pPr>
            <a:r>
              <a:rPr lang="en-US" dirty="0"/>
              <a:t>Despite the frustrations of diagnosing and treating mental illnesses, we must persist, since these illnesses are among the most painful and disabling of all medical conditions</a:t>
            </a:r>
          </a:p>
          <a:p>
            <a:pPr marL="228600">
              <a:lnSpc>
                <a:spcPct val="110000"/>
              </a:lnSpc>
              <a:spcBef>
                <a:spcPts val="1200"/>
              </a:spcBef>
            </a:pPr>
            <a:r>
              <a:rPr lang="en-US" dirty="0"/>
              <a:t>Dante Alighieri captured this agony in his description of depression in the Divine Comedy: “I did not die, and yet I lost life’s breath”</a:t>
            </a:r>
          </a:p>
          <a:p>
            <a:pPr marL="228600">
              <a:lnSpc>
                <a:spcPct val="110000"/>
              </a:lnSpc>
              <a:spcBef>
                <a:spcPts val="1200"/>
              </a:spcBef>
            </a:pPr>
            <a:r>
              <a:rPr lang="en-US" dirty="0"/>
              <a:t>However, advocating for mental health services based on disability has been less effective than advocating for such services based on mortality</a:t>
            </a:r>
          </a:p>
          <a:p>
            <a:pPr marL="228600">
              <a:lnSpc>
                <a:spcPct val="110000"/>
              </a:lnSpc>
              <a:spcBef>
                <a:spcPts val="1200"/>
              </a:spcBef>
            </a:pPr>
            <a:r>
              <a:rPr lang="en-US" dirty="0"/>
              <a:t>Therefore, this presentation emphasizes the mortality of mental illness</a:t>
            </a:r>
          </a:p>
        </p:txBody>
      </p:sp>
    </p:spTree>
    <p:extLst>
      <p:ext uri="{BB962C8B-B14F-4D97-AF65-F5344CB8AC3E}">
        <p14:creationId xmlns:p14="http://schemas.microsoft.com/office/powerpoint/2010/main" val="30170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13DD-34FF-2B00-414F-7486546730F7}"/>
              </a:ext>
            </a:extLst>
          </p:cNvPr>
          <p:cNvSpPr>
            <a:spLocks noGrp="1"/>
          </p:cNvSpPr>
          <p:nvPr>
            <p:ph type="title"/>
          </p:nvPr>
        </p:nvSpPr>
        <p:spPr/>
        <p:txBody>
          <a:bodyPr/>
          <a:lstStyle/>
          <a:p>
            <a:r>
              <a:rPr lang="en-US" b="1" dirty="0"/>
              <a:t>Mental Health Problems Directly Linked to Mortality Among PWH</a:t>
            </a:r>
          </a:p>
        </p:txBody>
      </p:sp>
      <p:sp>
        <p:nvSpPr>
          <p:cNvPr id="3" name="Content Placeholder 2">
            <a:extLst>
              <a:ext uri="{FF2B5EF4-FFF2-40B4-BE49-F238E27FC236}">
                <a16:creationId xmlns:a16="http://schemas.microsoft.com/office/drawing/2014/main" id="{CC8BEB3D-58FC-57CE-AC70-9738C065A95F}"/>
              </a:ext>
            </a:extLst>
          </p:cNvPr>
          <p:cNvSpPr>
            <a:spLocks noGrp="1"/>
          </p:cNvSpPr>
          <p:nvPr>
            <p:ph idx="1"/>
          </p:nvPr>
        </p:nvSpPr>
        <p:spPr>
          <a:xfrm>
            <a:off x="457213" y="1300655"/>
            <a:ext cx="8315569" cy="3302876"/>
          </a:xfrm>
        </p:spPr>
        <p:txBody>
          <a:bodyPr>
            <a:normAutofit fontScale="92500"/>
          </a:bodyPr>
          <a:lstStyle/>
          <a:p>
            <a:pPr>
              <a:spcBef>
                <a:spcPts val="1200"/>
              </a:spcBef>
            </a:pPr>
            <a:r>
              <a:rPr lang="en-US" dirty="0"/>
              <a:t>Unrecognized delirium caused by life-threatening medical conditions</a:t>
            </a:r>
          </a:p>
          <a:p>
            <a:pPr>
              <a:spcBef>
                <a:spcPts val="1200"/>
              </a:spcBef>
            </a:pPr>
            <a:r>
              <a:rPr lang="en-US" dirty="0"/>
              <a:t>Tobacco smoking</a:t>
            </a:r>
          </a:p>
          <a:p>
            <a:pPr>
              <a:spcBef>
                <a:spcPts val="1200"/>
              </a:spcBef>
            </a:pPr>
            <a:r>
              <a:rPr lang="en-US" dirty="0"/>
              <a:t>Suicide</a:t>
            </a:r>
          </a:p>
          <a:p>
            <a:pPr>
              <a:spcBef>
                <a:spcPts val="1200"/>
              </a:spcBef>
            </a:pPr>
            <a:r>
              <a:rPr lang="en-US" dirty="0"/>
              <a:t>Intentional and unintentional overdoses  </a:t>
            </a:r>
          </a:p>
          <a:p>
            <a:pPr>
              <a:spcBef>
                <a:spcPts val="1200"/>
              </a:spcBef>
            </a:pPr>
            <a:r>
              <a:rPr lang="en-US" dirty="0"/>
              <a:t>Accidental death </a:t>
            </a:r>
          </a:p>
          <a:p>
            <a:pPr>
              <a:spcBef>
                <a:spcPts val="1200"/>
              </a:spcBef>
            </a:pPr>
            <a:r>
              <a:rPr lang="en-US" dirty="0"/>
              <a:t>End-organ damage due to alcohol and other substance use</a:t>
            </a:r>
          </a:p>
        </p:txBody>
      </p:sp>
    </p:spTree>
    <p:extLst>
      <p:ext uri="{BB962C8B-B14F-4D97-AF65-F5344CB8AC3E}">
        <p14:creationId xmlns:p14="http://schemas.microsoft.com/office/powerpoint/2010/main" val="271904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A5E5-1AA2-CE85-64A6-66DA7461E45F}"/>
              </a:ext>
            </a:extLst>
          </p:cNvPr>
          <p:cNvSpPr>
            <a:spLocks noGrp="1"/>
          </p:cNvSpPr>
          <p:nvPr>
            <p:ph type="title"/>
          </p:nvPr>
        </p:nvSpPr>
        <p:spPr/>
        <p:txBody>
          <a:bodyPr/>
          <a:lstStyle/>
          <a:p>
            <a:r>
              <a:rPr lang="en-US" b="1" dirty="0"/>
              <a:t>Unrecognized Delirium</a:t>
            </a:r>
          </a:p>
        </p:txBody>
      </p:sp>
      <p:sp>
        <p:nvSpPr>
          <p:cNvPr id="3" name="Content Placeholder 2">
            <a:extLst>
              <a:ext uri="{FF2B5EF4-FFF2-40B4-BE49-F238E27FC236}">
                <a16:creationId xmlns:a16="http://schemas.microsoft.com/office/drawing/2014/main" id="{8D693392-2169-B8F2-30A0-9A066587C3EE}"/>
              </a:ext>
            </a:extLst>
          </p:cNvPr>
          <p:cNvSpPr>
            <a:spLocks noGrp="1"/>
          </p:cNvSpPr>
          <p:nvPr>
            <p:ph idx="1"/>
          </p:nvPr>
        </p:nvSpPr>
        <p:spPr>
          <a:xfrm>
            <a:off x="457213" y="1200151"/>
            <a:ext cx="8315569" cy="3427028"/>
          </a:xfrm>
        </p:spPr>
        <p:txBody>
          <a:bodyPr>
            <a:normAutofit fontScale="92500" lnSpcReduction="10000"/>
          </a:bodyPr>
          <a:lstStyle/>
          <a:p>
            <a:pPr marL="228600">
              <a:spcBef>
                <a:spcPts val="1200"/>
              </a:spcBef>
            </a:pPr>
            <a:r>
              <a:rPr lang="en-US" dirty="0"/>
              <a:t>Delirium is a sudden change in mental status, often accompanied by agitation and confusion</a:t>
            </a:r>
          </a:p>
          <a:p>
            <a:pPr marL="228600">
              <a:spcBef>
                <a:spcPts val="1200"/>
              </a:spcBef>
            </a:pPr>
            <a:r>
              <a:rPr lang="en-US" dirty="0"/>
              <a:t>Delirium signals potentially life-threatening conditions such as organ failure (liver, kidney, heart, lungs), low blood sugar, severe infection, poisoning, etc. </a:t>
            </a:r>
          </a:p>
          <a:p>
            <a:pPr marL="228600">
              <a:spcBef>
                <a:spcPts val="1200"/>
              </a:spcBef>
            </a:pPr>
            <a:r>
              <a:rPr lang="en-US" dirty="0"/>
              <a:t>Identifying and treating delirium can prevent death</a:t>
            </a:r>
          </a:p>
          <a:p>
            <a:pPr marL="525780" lvl="1">
              <a:spcBef>
                <a:spcPts val="600"/>
              </a:spcBef>
            </a:pPr>
            <a:r>
              <a:rPr lang="en-US" dirty="0"/>
              <a:t>Every health care provider must achieve comfort in being with and assessing agitated and/or confused people</a:t>
            </a:r>
          </a:p>
          <a:p>
            <a:pPr marL="525780" lvl="1">
              <a:spcBef>
                <a:spcPts val="1200"/>
              </a:spcBef>
            </a:pPr>
            <a:r>
              <a:rPr lang="en-US" dirty="0"/>
              <a:t>Referral of disturbed patients to mental health care can be </a:t>
            </a:r>
            <a:r>
              <a:rPr lang="en-US" b="1" dirty="0"/>
              <a:t>fatal</a:t>
            </a:r>
          </a:p>
        </p:txBody>
      </p:sp>
    </p:spTree>
    <p:extLst>
      <p:ext uri="{BB962C8B-B14F-4D97-AF65-F5344CB8AC3E}">
        <p14:creationId xmlns:p14="http://schemas.microsoft.com/office/powerpoint/2010/main" val="346851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0AE7-2AE3-3211-35B9-FEAD3F242195}"/>
              </a:ext>
            </a:extLst>
          </p:cNvPr>
          <p:cNvSpPr>
            <a:spLocks noGrp="1"/>
          </p:cNvSpPr>
          <p:nvPr>
            <p:ph type="title"/>
          </p:nvPr>
        </p:nvSpPr>
        <p:spPr/>
        <p:txBody>
          <a:bodyPr/>
          <a:lstStyle/>
          <a:p>
            <a:r>
              <a:rPr lang="en-US" b="1" dirty="0"/>
              <a:t>Changing Patterns of Mortality </a:t>
            </a:r>
            <a:br>
              <a:rPr lang="en-US" b="1" dirty="0"/>
            </a:br>
            <a:r>
              <a:rPr lang="en-US" b="1" dirty="0"/>
              <a:t>Among PWH</a:t>
            </a:r>
          </a:p>
        </p:txBody>
      </p:sp>
      <p:sp>
        <p:nvSpPr>
          <p:cNvPr id="3" name="Content Placeholder 2">
            <a:extLst>
              <a:ext uri="{FF2B5EF4-FFF2-40B4-BE49-F238E27FC236}">
                <a16:creationId xmlns:a16="http://schemas.microsoft.com/office/drawing/2014/main" id="{7D74D929-BFD0-CE99-F08B-3FA1C8720753}"/>
              </a:ext>
            </a:extLst>
          </p:cNvPr>
          <p:cNvSpPr>
            <a:spLocks noGrp="1"/>
          </p:cNvSpPr>
          <p:nvPr>
            <p:ph idx="1"/>
          </p:nvPr>
        </p:nvSpPr>
        <p:spPr>
          <a:xfrm>
            <a:off x="457213" y="1277007"/>
            <a:ext cx="8315569" cy="3373820"/>
          </a:xfrm>
        </p:spPr>
        <p:txBody>
          <a:bodyPr>
            <a:normAutofit fontScale="92500" lnSpcReduction="10000"/>
          </a:bodyPr>
          <a:lstStyle/>
          <a:p>
            <a:r>
              <a:rPr lang="en-US" dirty="0"/>
              <a:t>HIV as a cause of death among PWH has been declining</a:t>
            </a:r>
          </a:p>
          <a:p>
            <a:pPr>
              <a:spcBef>
                <a:spcPts val="1200"/>
              </a:spcBef>
            </a:pPr>
            <a:r>
              <a:rPr lang="en-US" dirty="0"/>
              <a:t>Other causes of death among PWH are expanding, and many of them are directly or linked to mental health problems</a:t>
            </a:r>
          </a:p>
          <a:p>
            <a:pPr>
              <a:spcBef>
                <a:spcPts val="1200"/>
              </a:spcBef>
            </a:pPr>
            <a:r>
              <a:rPr lang="en-US" dirty="0"/>
              <a:t>These include: </a:t>
            </a:r>
          </a:p>
          <a:p>
            <a:pPr lvl="1">
              <a:spcAft>
                <a:spcPts val="300"/>
              </a:spcAft>
            </a:pPr>
            <a:r>
              <a:rPr lang="en-US" dirty="0"/>
              <a:t>Intentional or accidental overdose, including suicide</a:t>
            </a:r>
          </a:p>
          <a:p>
            <a:pPr lvl="1">
              <a:spcAft>
                <a:spcPts val="300"/>
              </a:spcAft>
            </a:pPr>
            <a:r>
              <a:rPr lang="en-US" dirty="0"/>
              <a:t>Intentional or accidental injury, including suicide</a:t>
            </a:r>
          </a:p>
          <a:p>
            <a:pPr lvl="1">
              <a:spcAft>
                <a:spcPts val="300"/>
              </a:spcAft>
            </a:pPr>
            <a:r>
              <a:rPr lang="en-US" dirty="0"/>
              <a:t>Damage to bodily organs caused by alcohol and other substance use (including liver failure, cardiovascular disease, and cancer of the lung and gastrointestinal tract)</a:t>
            </a:r>
          </a:p>
        </p:txBody>
      </p:sp>
    </p:spTree>
    <p:extLst>
      <p:ext uri="{BB962C8B-B14F-4D97-AF65-F5344CB8AC3E}">
        <p14:creationId xmlns:p14="http://schemas.microsoft.com/office/powerpoint/2010/main" val="3212799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B133-15A2-FD7F-0C03-FA8377AA5754}"/>
              </a:ext>
            </a:extLst>
          </p:cNvPr>
          <p:cNvSpPr>
            <a:spLocks noGrp="1"/>
          </p:cNvSpPr>
          <p:nvPr>
            <p:ph type="title"/>
          </p:nvPr>
        </p:nvSpPr>
        <p:spPr>
          <a:xfrm>
            <a:off x="0" y="205979"/>
            <a:ext cx="9144000" cy="857250"/>
          </a:xfrm>
        </p:spPr>
        <p:txBody>
          <a:bodyPr/>
          <a:lstStyle/>
          <a:p>
            <a:r>
              <a:rPr lang="en-US" sz="2650" b="1" dirty="0"/>
              <a:t>Early Mortality Attributable to Smoking is Greater than Early Mortality Attributable to HIV Among PWH (Denmark Study)</a:t>
            </a:r>
          </a:p>
        </p:txBody>
      </p:sp>
      <p:sp>
        <p:nvSpPr>
          <p:cNvPr id="3" name="Content Placeholder 2">
            <a:extLst>
              <a:ext uri="{FF2B5EF4-FFF2-40B4-BE49-F238E27FC236}">
                <a16:creationId xmlns:a16="http://schemas.microsoft.com/office/drawing/2014/main" id="{E65DC67C-8B91-1B61-0156-1639371C1D79}"/>
              </a:ext>
            </a:extLst>
          </p:cNvPr>
          <p:cNvSpPr>
            <a:spLocks noGrp="1"/>
          </p:cNvSpPr>
          <p:nvPr>
            <p:ph idx="1"/>
          </p:nvPr>
        </p:nvSpPr>
        <p:spPr>
          <a:xfrm>
            <a:off x="457213" y="1200151"/>
            <a:ext cx="8315569" cy="3379732"/>
          </a:xfrm>
        </p:spPr>
        <p:txBody>
          <a:bodyPr>
            <a:normAutofit/>
          </a:bodyPr>
          <a:lstStyle/>
          <a:p>
            <a:pPr>
              <a:spcBef>
                <a:spcPts val="1200"/>
              </a:spcBef>
            </a:pPr>
            <a:r>
              <a:rPr lang="en-US" dirty="0"/>
              <a:t>Conducted from 1995-2010 in Denmark where HIV care and treatment is free</a:t>
            </a:r>
          </a:p>
          <a:p>
            <a:pPr>
              <a:spcBef>
                <a:spcPts val="1800"/>
              </a:spcBef>
            </a:pPr>
            <a:r>
              <a:rPr lang="en-US" dirty="0"/>
              <a:t>2,921 PWH ages 35 or over were followed for 14,281 person-years and compared to controls</a:t>
            </a:r>
          </a:p>
          <a:p>
            <a:pPr>
              <a:spcBef>
                <a:spcPts val="1800"/>
              </a:spcBef>
            </a:pPr>
            <a:r>
              <a:rPr lang="en-US" dirty="0"/>
              <a:t>Number of life-years lost in association with HIV was 5.1</a:t>
            </a:r>
          </a:p>
          <a:p>
            <a:pPr>
              <a:spcBef>
                <a:spcPts val="1800"/>
              </a:spcBef>
            </a:pPr>
            <a:r>
              <a:rPr lang="en-US" dirty="0"/>
              <a:t>The number of life-years lost in association with smoking among people with HIV was 12.3</a:t>
            </a:r>
          </a:p>
        </p:txBody>
      </p:sp>
      <p:sp>
        <p:nvSpPr>
          <p:cNvPr id="4" name="TextBox 3">
            <a:extLst>
              <a:ext uri="{FF2B5EF4-FFF2-40B4-BE49-F238E27FC236}">
                <a16:creationId xmlns:a16="http://schemas.microsoft.com/office/drawing/2014/main" id="{2FCB3086-E78C-6D62-E064-5C786749F67A}"/>
              </a:ext>
            </a:extLst>
          </p:cNvPr>
          <p:cNvSpPr txBox="1"/>
          <p:nvPr/>
        </p:nvSpPr>
        <p:spPr>
          <a:xfrm>
            <a:off x="1497724" y="4767217"/>
            <a:ext cx="6944710" cy="276999"/>
          </a:xfrm>
          <a:prstGeom prst="rect">
            <a:avLst/>
          </a:prstGeom>
          <a:noFill/>
        </p:spPr>
        <p:txBody>
          <a:bodyPr wrap="square" rtlCol="0">
            <a:spAutoFit/>
          </a:bodyPr>
          <a:lstStyle/>
          <a:p>
            <a:pPr algn="ctr"/>
            <a:r>
              <a:rPr lang="fr-FR" sz="1200" dirty="0" err="1"/>
              <a:t>Helleberg</a:t>
            </a:r>
            <a:r>
              <a:rPr lang="fr-FR" sz="1200" dirty="0"/>
              <a:t> M et al. Clin Infect Dis. 2013;56:727-734</a:t>
            </a:r>
          </a:p>
        </p:txBody>
      </p:sp>
    </p:spTree>
    <p:extLst>
      <p:ext uri="{BB962C8B-B14F-4D97-AF65-F5344CB8AC3E}">
        <p14:creationId xmlns:p14="http://schemas.microsoft.com/office/powerpoint/2010/main" val="3807550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D9DE9-A77D-3080-4027-FB20FB2D40BB}"/>
              </a:ext>
            </a:extLst>
          </p:cNvPr>
          <p:cNvSpPr>
            <a:spLocks noGrp="1"/>
          </p:cNvSpPr>
          <p:nvPr>
            <p:ph idx="1"/>
          </p:nvPr>
        </p:nvSpPr>
        <p:spPr>
          <a:xfrm>
            <a:off x="212848" y="1200151"/>
            <a:ext cx="3231917" cy="3275474"/>
          </a:xfrm>
        </p:spPr>
        <p:txBody>
          <a:bodyPr/>
          <a:lstStyle/>
          <a:p>
            <a:pPr marL="0" indent="0">
              <a:buNone/>
            </a:pPr>
            <a:r>
              <a:rPr lang="en-US" dirty="0"/>
              <a:t>Kaplan-Meier curve showing survival by age, stratified by HIV and smoking status for all study subjects</a:t>
            </a:r>
          </a:p>
          <a:p>
            <a:endParaRPr lang="en-US" dirty="0"/>
          </a:p>
        </p:txBody>
      </p:sp>
      <p:pic>
        <p:nvPicPr>
          <p:cNvPr id="4" name="Picture 3">
            <a:extLst>
              <a:ext uri="{FF2B5EF4-FFF2-40B4-BE49-F238E27FC236}">
                <a16:creationId xmlns:a16="http://schemas.microsoft.com/office/drawing/2014/main" id="{E93940A8-2403-FA2A-0AF6-1CC4BD3A141C}"/>
              </a:ext>
            </a:extLst>
          </p:cNvPr>
          <p:cNvPicPr>
            <a:picLocks noChangeAspect="1" noChangeArrowheads="1"/>
          </p:cNvPicPr>
          <p:nvPr/>
        </p:nvPicPr>
        <p:blipFill rotWithShape="1">
          <a:blip r:embed="rId3"/>
          <a:srcRect t="2388" r="52543" b="50391"/>
          <a:stretch/>
        </p:blipFill>
        <p:spPr bwMode="auto">
          <a:xfrm>
            <a:off x="3280603" y="275142"/>
            <a:ext cx="5794807" cy="420048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E02BCBEB-635B-9A85-A859-8954B4014CFE}"/>
              </a:ext>
            </a:extLst>
          </p:cNvPr>
          <p:cNvSpPr txBox="1"/>
          <p:nvPr/>
        </p:nvSpPr>
        <p:spPr>
          <a:xfrm>
            <a:off x="1497724" y="4767217"/>
            <a:ext cx="6944710" cy="276999"/>
          </a:xfrm>
          <a:prstGeom prst="rect">
            <a:avLst/>
          </a:prstGeom>
          <a:noFill/>
        </p:spPr>
        <p:txBody>
          <a:bodyPr wrap="square" rtlCol="0">
            <a:spAutoFit/>
          </a:bodyPr>
          <a:lstStyle/>
          <a:p>
            <a:pPr algn="ctr"/>
            <a:r>
              <a:rPr lang="fr-FR" sz="1200" dirty="0" err="1"/>
              <a:t>Helleberg</a:t>
            </a:r>
            <a:r>
              <a:rPr lang="fr-FR" sz="1200" dirty="0"/>
              <a:t> M et al. Clin Infect Dis. 2013;56:727-734</a:t>
            </a:r>
          </a:p>
        </p:txBody>
      </p:sp>
    </p:spTree>
    <p:extLst>
      <p:ext uri="{BB962C8B-B14F-4D97-AF65-F5344CB8AC3E}">
        <p14:creationId xmlns:p14="http://schemas.microsoft.com/office/powerpoint/2010/main" val="195628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0CF7-55E8-1278-EF2A-BF4CD7B0EA41}"/>
              </a:ext>
            </a:extLst>
          </p:cNvPr>
          <p:cNvSpPr>
            <a:spLocks noGrp="1"/>
          </p:cNvSpPr>
          <p:nvPr>
            <p:ph type="title"/>
          </p:nvPr>
        </p:nvSpPr>
        <p:spPr/>
        <p:txBody>
          <a:bodyPr/>
          <a:lstStyle/>
          <a:p>
            <a:r>
              <a:rPr lang="en-US" b="1" dirty="0"/>
              <a:t>Suicidal Behavior Among PWH</a:t>
            </a:r>
          </a:p>
        </p:txBody>
      </p:sp>
      <p:sp>
        <p:nvSpPr>
          <p:cNvPr id="3" name="Content Placeholder 2">
            <a:extLst>
              <a:ext uri="{FF2B5EF4-FFF2-40B4-BE49-F238E27FC236}">
                <a16:creationId xmlns:a16="http://schemas.microsoft.com/office/drawing/2014/main" id="{162F9773-7190-89EF-0DC3-B7DB0DFB8D51}"/>
              </a:ext>
            </a:extLst>
          </p:cNvPr>
          <p:cNvSpPr>
            <a:spLocks noGrp="1"/>
          </p:cNvSpPr>
          <p:nvPr>
            <p:ph idx="1"/>
          </p:nvPr>
        </p:nvSpPr>
        <p:spPr>
          <a:xfrm>
            <a:off x="457213" y="1203158"/>
            <a:ext cx="8315569" cy="3471318"/>
          </a:xfrm>
        </p:spPr>
        <p:txBody>
          <a:bodyPr>
            <a:normAutofit fontScale="85000" lnSpcReduction="20000"/>
          </a:bodyPr>
          <a:lstStyle/>
          <a:p>
            <a:pPr marL="228600">
              <a:spcBef>
                <a:spcPts val="1200"/>
              </a:spcBef>
            </a:pPr>
            <a:r>
              <a:rPr lang="en-US" dirty="0"/>
              <a:t>A scoping review of suicidal behavior among PWH was published by Yi-Tseng Tsai, et al., in PLOS One, on March 20, 2023</a:t>
            </a:r>
          </a:p>
          <a:p>
            <a:pPr marL="228600">
              <a:spcBef>
                <a:spcPts val="1200"/>
              </a:spcBef>
            </a:pPr>
            <a:r>
              <a:rPr lang="en-US" dirty="0"/>
              <a:t>93 studies from 49 countries published between 1988 and 2021 were included in the review. There were 53 U.S. studies.</a:t>
            </a:r>
          </a:p>
          <a:p>
            <a:pPr marL="228600">
              <a:spcBef>
                <a:spcPts val="1200"/>
              </a:spcBef>
            </a:pPr>
            <a:r>
              <a:rPr lang="en-US" dirty="0"/>
              <a:t>Globally, most common risk factors for suicidal behavior were depression, substance use, low quality of life, and low social support</a:t>
            </a:r>
          </a:p>
          <a:p>
            <a:pPr marL="228600">
              <a:spcBef>
                <a:spcPts val="1200"/>
              </a:spcBef>
            </a:pPr>
            <a:r>
              <a:rPr lang="en-US" dirty="0"/>
              <a:t>Looking only at studies conducted in the U.S. between 1997 and 2021 (after effective antiretroviral treatment for HIV was available), the authors found:</a:t>
            </a:r>
          </a:p>
          <a:p>
            <a:pPr lvl="1"/>
            <a:r>
              <a:rPr lang="en-US" dirty="0"/>
              <a:t>An attempted suicide rate of 17% to 21%</a:t>
            </a:r>
          </a:p>
          <a:p>
            <a:pPr lvl="1"/>
            <a:r>
              <a:rPr lang="en-US" dirty="0"/>
              <a:t>A completed suicide rate of 7.6% to 8.7%</a:t>
            </a:r>
          </a:p>
        </p:txBody>
      </p:sp>
    </p:spTree>
    <p:extLst>
      <p:ext uri="{BB962C8B-B14F-4D97-AF65-F5344CB8AC3E}">
        <p14:creationId xmlns:p14="http://schemas.microsoft.com/office/powerpoint/2010/main" val="411959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A9DE-7EDF-0760-FDCC-C54F42E74CDD}"/>
              </a:ext>
            </a:extLst>
          </p:cNvPr>
          <p:cNvSpPr>
            <a:spLocks noGrp="1"/>
          </p:cNvSpPr>
          <p:nvPr>
            <p:ph type="title"/>
          </p:nvPr>
        </p:nvSpPr>
        <p:spPr>
          <a:xfrm>
            <a:off x="228600" y="205979"/>
            <a:ext cx="8686799" cy="1197152"/>
          </a:xfrm>
        </p:spPr>
        <p:txBody>
          <a:bodyPr/>
          <a:lstStyle/>
          <a:p>
            <a:r>
              <a:rPr lang="en-US" sz="3200" dirty="0"/>
              <a:t>Overdose as a Growing Cause of Death among Persons Aged 25–44 Years with Diagnosed HIV Infection, 2010–2021—United States </a:t>
            </a:r>
          </a:p>
        </p:txBody>
      </p:sp>
      <p:pic>
        <p:nvPicPr>
          <p:cNvPr id="6" name="Picture 5">
            <a:extLst>
              <a:ext uri="{FF2B5EF4-FFF2-40B4-BE49-F238E27FC236}">
                <a16:creationId xmlns:a16="http://schemas.microsoft.com/office/drawing/2014/main" id="{A350B07B-9A92-7492-3183-40D23CED5AA9}"/>
              </a:ext>
            </a:extLst>
          </p:cNvPr>
          <p:cNvPicPr>
            <a:picLocks noChangeAspect="1"/>
          </p:cNvPicPr>
          <p:nvPr/>
        </p:nvPicPr>
        <p:blipFill>
          <a:blip r:embed="rId3"/>
          <a:stretch>
            <a:fillRect/>
          </a:stretch>
        </p:blipFill>
        <p:spPr>
          <a:xfrm>
            <a:off x="228600" y="1593809"/>
            <a:ext cx="8544181" cy="3049136"/>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0E3E543A-9D58-D2DD-13D2-736A8813B19F}"/>
              </a:ext>
            </a:extLst>
          </p:cNvPr>
          <p:cNvSpPr txBox="1"/>
          <p:nvPr/>
        </p:nvSpPr>
        <p:spPr>
          <a:xfrm>
            <a:off x="1489841" y="4642945"/>
            <a:ext cx="6944710" cy="461665"/>
          </a:xfrm>
          <a:prstGeom prst="rect">
            <a:avLst/>
          </a:prstGeom>
          <a:noFill/>
        </p:spPr>
        <p:txBody>
          <a:bodyPr wrap="square" rtlCol="0">
            <a:spAutoFit/>
          </a:bodyPr>
          <a:lstStyle/>
          <a:p>
            <a:pPr algn="ctr"/>
            <a:r>
              <a:rPr lang="en-US" sz="1200" dirty="0"/>
              <a:t>Note: Data on cause of death among persons with diagnosed HIV infection are from the National HIV Surveillance System (NHSS) and presented for persons with a known cause of death.</a:t>
            </a:r>
          </a:p>
        </p:txBody>
      </p:sp>
    </p:spTree>
    <p:extLst>
      <p:ext uri="{BB962C8B-B14F-4D97-AF65-F5344CB8AC3E}">
        <p14:creationId xmlns:p14="http://schemas.microsoft.com/office/powerpoint/2010/main" val="65613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4EBD-3FF6-359C-DF72-D3E84586B500}"/>
              </a:ext>
            </a:extLst>
          </p:cNvPr>
          <p:cNvSpPr>
            <a:spLocks noGrp="1"/>
          </p:cNvSpPr>
          <p:nvPr>
            <p:ph type="title"/>
          </p:nvPr>
        </p:nvSpPr>
        <p:spPr/>
        <p:txBody>
          <a:bodyPr/>
          <a:lstStyle/>
          <a:p>
            <a:r>
              <a:rPr lang="en-US" b="1" dirty="0"/>
              <a:t>Treatment of Mental Disorders in Primary/HIV Care</a:t>
            </a:r>
          </a:p>
        </p:txBody>
      </p:sp>
      <p:sp>
        <p:nvSpPr>
          <p:cNvPr id="3" name="Content Placeholder 2">
            <a:extLst>
              <a:ext uri="{FF2B5EF4-FFF2-40B4-BE49-F238E27FC236}">
                <a16:creationId xmlns:a16="http://schemas.microsoft.com/office/drawing/2014/main" id="{C24270A1-08F4-9AE0-DC72-0C0407ACF93D}"/>
              </a:ext>
            </a:extLst>
          </p:cNvPr>
          <p:cNvSpPr>
            <a:spLocks noGrp="1"/>
          </p:cNvSpPr>
          <p:nvPr>
            <p:ph idx="1"/>
          </p:nvPr>
        </p:nvSpPr>
        <p:spPr>
          <a:xfrm>
            <a:off x="457213" y="1300655"/>
            <a:ext cx="8521249" cy="3318642"/>
          </a:xfrm>
        </p:spPr>
        <p:txBody>
          <a:bodyPr>
            <a:normAutofit fontScale="77500" lnSpcReduction="20000"/>
          </a:bodyPr>
          <a:lstStyle/>
          <a:p>
            <a:pPr marL="0" indent="0">
              <a:buNone/>
            </a:pPr>
            <a:r>
              <a:rPr lang="en-US" sz="2800" dirty="0"/>
              <a:t>Very wide range of treatments for mental disorders</a:t>
            </a:r>
          </a:p>
          <a:p>
            <a:r>
              <a:rPr lang="en-US" sz="2600" dirty="0"/>
              <a:t>Multiple psychotherapies</a:t>
            </a:r>
          </a:p>
          <a:p>
            <a:r>
              <a:rPr lang="en-US" sz="2600" dirty="0"/>
              <a:t>Multiple psychotropic medications and psychoactive agents</a:t>
            </a:r>
          </a:p>
          <a:p>
            <a:r>
              <a:rPr lang="en-US" sz="2600" dirty="0"/>
              <a:t>Multiple brain stimulation treatments  </a:t>
            </a:r>
          </a:p>
          <a:p>
            <a:pPr marL="0" indent="0">
              <a:spcBef>
                <a:spcPts val="1200"/>
              </a:spcBef>
              <a:buNone/>
            </a:pPr>
            <a:r>
              <a:rPr lang="en-US" sz="2800" dirty="0"/>
              <a:t>Some need to be routinely integrated into HIV/primary care. Examples include:</a:t>
            </a:r>
          </a:p>
          <a:p>
            <a:r>
              <a:rPr lang="en-US" sz="2600" dirty="0"/>
              <a:t>Motivational interviewing</a:t>
            </a:r>
          </a:p>
          <a:p>
            <a:r>
              <a:rPr lang="en-US" sz="2600" dirty="0"/>
              <a:t>Brief behavioral health interventions that require limited training</a:t>
            </a:r>
          </a:p>
          <a:p>
            <a:r>
              <a:rPr lang="en-US" sz="2600" dirty="0"/>
              <a:t>Medications for opioid addiction and tobacco smoking</a:t>
            </a:r>
          </a:p>
          <a:p>
            <a:r>
              <a:rPr lang="en-US" sz="2600" dirty="0"/>
              <a:t>Participation in the prescription of other psychotropic medications</a:t>
            </a:r>
          </a:p>
        </p:txBody>
      </p:sp>
    </p:spTree>
    <p:extLst>
      <p:ext uri="{BB962C8B-B14F-4D97-AF65-F5344CB8AC3E}">
        <p14:creationId xmlns:p14="http://schemas.microsoft.com/office/powerpoint/2010/main" val="240022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a:effectLst>
            <a:outerShdw blurRad="63500" sx="102000" sy="102000" algn="ctr" rotWithShape="0">
              <a:prstClr val="black">
                <a:alpha val="40000"/>
              </a:prstClr>
            </a:outerShdw>
          </a:effectLst>
        </p:spPr>
        <p:txBody>
          <a:bodyPr/>
          <a:lstStyle/>
          <a:p>
            <a:pPr algn="ctr"/>
            <a:r>
              <a:rPr lang="en-US" b="1" dirty="0">
                <a:solidFill>
                  <a:schemeClr val="bg1"/>
                </a:solidFill>
                <a:effectLst>
                  <a:outerShdw blurRad="50800" dist="38100" dir="18900000" algn="bl" rotWithShape="0">
                    <a:prstClr val="black">
                      <a:alpha val="40000"/>
                    </a:prstClr>
                  </a:outerShdw>
                </a:effectLst>
              </a:rPr>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a:xfrm>
            <a:off x="457214" y="1063229"/>
            <a:ext cx="8229574" cy="3412396"/>
          </a:xfrm>
        </p:spPr>
        <p:txBody>
          <a:bodyPr>
            <a:normAutofit fontScale="92500"/>
          </a:bodyPr>
          <a:lstStyle/>
          <a:p>
            <a:pPr marL="230188">
              <a:spcAft>
                <a:spcPts val="600"/>
              </a:spcAft>
              <a:buClr>
                <a:schemeClr val="bg1"/>
              </a:buClr>
            </a:pPr>
            <a:r>
              <a:rPr lang="en-US" dirty="0"/>
              <a:t>SCAETC recognizes that language is constantly evolving, and while we make every effort to avoid bias and stigmatizing terms, we acknowledge that unintentional lapses may occur in our presentations.</a:t>
            </a:r>
          </a:p>
          <a:p>
            <a:pPr marL="230188">
              <a:spcAft>
                <a:spcPts val="600"/>
              </a:spcAft>
              <a:buClr>
                <a:schemeClr val="bg1"/>
              </a:buClr>
            </a:pPr>
            <a:r>
              <a:rPr lang="en-US" dirty="0"/>
              <a:t>We value your feedback and encourage you to share any concerns related to language, images, or concepts that may be offensive or stigmatizing. </a:t>
            </a:r>
          </a:p>
          <a:p>
            <a:pPr marL="230188">
              <a:spcAft>
                <a:spcPts val="600"/>
              </a:spcAft>
              <a:buClr>
                <a:schemeClr val="bg1"/>
              </a:buClr>
            </a:pPr>
            <a:r>
              <a:rPr lang="en-US" dirty="0"/>
              <a:t>Your input will help us refine and improve our presentations, ensuring they remain inclusive and respectful to participants.</a:t>
            </a:r>
          </a:p>
        </p:txBody>
      </p:sp>
    </p:spTree>
    <p:extLst>
      <p:ext uri="{BB962C8B-B14F-4D97-AF65-F5344CB8AC3E}">
        <p14:creationId xmlns:p14="http://schemas.microsoft.com/office/powerpoint/2010/main" val="8629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581210-4BBA-8A5F-4F6C-1339726AA72D}"/>
              </a:ext>
            </a:extLst>
          </p:cNvPr>
          <p:cNvSpPr>
            <a:spLocks noGrp="1"/>
          </p:cNvSpPr>
          <p:nvPr>
            <p:ph type="title"/>
          </p:nvPr>
        </p:nvSpPr>
        <p:spPr/>
        <p:txBody>
          <a:bodyPr/>
          <a:lstStyle/>
          <a:p>
            <a:pPr algn="ctr"/>
            <a:r>
              <a:rPr lang="en-US" b="1" dirty="0"/>
              <a:t>Summary</a:t>
            </a:r>
          </a:p>
        </p:txBody>
      </p:sp>
      <p:sp>
        <p:nvSpPr>
          <p:cNvPr id="8" name="Content Placeholder 7">
            <a:extLst>
              <a:ext uri="{FF2B5EF4-FFF2-40B4-BE49-F238E27FC236}">
                <a16:creationId xmlns:a16="http://schemas.microsoft.com/office/drawing/2014/main" id="{5B914F59-D85A-F448-C1DA-FE3A403DCFC3}"/>
              </a:ext>
            </a:extLst>
          </p:cNvPr>
          <p:cNvSpPr>
            <a:spLocks noGrp="1"/>
          </p:cNvSpPr>
          <p:nvPr>
            <p:ph idx="1"/>
          </p:nvPr>
        </p:nvSpPr>
        <p:spPr>
          <a:xfrm>
            <a:off x="457213" y="1200150"/>
            <a:ext cx="8315569" cy="3395497"/>
          </a:xfrm>
        </p:spPr>
        <p:txBody>
          <a:bodyPr>
            <a:normAutofit fontScale="92500" lnSpcReduction="10000"/>
          </a:bodyPr>
          <a:lstStyle/>
          <a:p>
            <a:pPr marL="228600">
              <a:spcBef>
                <a:spcPts val="1800"/>
              </a:spcBef>
            </a:pPr>
            <a:r>
              <a:rPr lang="en-US" dirty="0"/>
              <a:t>Among PWH, death from HIV disease is diminishing, while death due to the direct effects of mental disorders are increasing</a:t>
            </a:r>
          </a:p>
          <a:p>
            <a:pPr marL="228600">
              <a:spcBef>
                <a:spcPts val="1800"/>
              </a:spcBef>
            </a:pPr>
            <a:r>
              <a:rPr lang="en-US" dirty="0"/>
              <a:t>There is a great need to better integrate mental health and substance use services into HIV prevention, care, and treatment</a:t>
            </a:r>
          </a:p>
          <a:p>
            <a:pPr marL="228600">
              <a:spcBef>
                <a:spcPts val="1800"/>
              </a:spcBef>
            </a:pPr>
            <a:r>
              <a:rPr lang="en-US" dirty="0"/>
              <a:t>Addressing mental wellness and mental illness is the job of every health care provider who works with people with or at risk for HIV</a:t>
            </a:r>
          </a:p>
          <a:p>
            <a:pPr>
              <a:spcBef>
                <a:spcPts val="1800"/>
              </a:spcBef>
            </a:pPr>
            <a:endParaRPr lang="en-US" dirty="0"/>
          </a:p>
        </p:txBody>
      </p:sp>
    </p:spTree>
    <p:extLst>
      <p:ext uri="{BB962C8B-B14F-4D97-AF65-F5344CB8AC3E}">
        <p14:creationId xmlns:p14="http://schemas.microsoft.com/office/powerpoint/2010/main" val="113153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48470-470A-B56F-EF01-0D9EE3363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3DBBB-BCDC-3448-62E1-B99ABD28C240}"/>
              </a:ext>
            </a:extLst>
          </p:cNvPr>
          <p:cNvSpPr>
            <a:spLocks noGrp="1"/>
          </p:cNvSpPr>
          <p:nvPr>
            <p:ph type="title"/>
          </p:nvPr>
        </p:nvSpPr>
        <p:spPr/>
        <p:txBody>
          <a:bodyPr/>
          <a:lstStyle/>
          <a:p>
            <a:r>
              <a:rPr lang="en-US" b="1" dirty="0"/>
              <a:t>Poll Question</a:t>
            </a:r>
          </a:p>
        </p:txBody>
      </p:sp>
      <p:sp>
        <p:nvSpPr>
          <p:cNvPr id="3" name="Content Placeholder 2">
            <a:extLst>
              <a:ext uri="{FF2B5EF4-FFF2-40B4-BE49-F238E27FC236}">
                <a16:creationId xmlns:a16="http://schemas.microsoft.com/office/drawing/2014/main" id="{E675363B-B902-A04A-2916-15741C969F75}"/>
              </a:ext>
            </a:extLst>
          </p:cNvPr>
          <p:cNvSpPr>
            <a:spLocks noGrp="1"/>
          </p:cNvSpPr>
          <p:nvPr>
            <p:ph idx="1"/>
          </p:nvPr>
        </p:nvSpPr>
        <p:spPr/>
        <p:txBody>
          <a:bodyPr>
            <a:normAutofit fontScale="92500" lnSpcReduction="10000"/>
          </a:bodyPr>
          <a:lstStyle/>
          <a:p>
            <a:r>
              <a:rPr lang="en-US" dirty="0"/>
              <a:t>In 2021, the leading cause of death in the U.S. among PWH ages 25-44 was HIV disease, listed as the cause of mortality in 33% of those who died. The next most common cause of death in PWH ages 25-44 was:</a:t>
            </a:r>
          </a:p>
          <a:p>
            <a:r>
              <a:rPr lang="en-US" dirty="0"/>
              <a:t>A. cancer</a:t>
            </a:r>
          </a:p>
          <a:p>
            <a:r>
              <a:rPr lang="en-US" dirty="0"/>
              <a:t>B. heart disease</a:t>
            </a:r>
          </a:p>
          <a:p>
            <a:r>
              <a:rPr lang="en-US" dirty="0"/>
              <a:t>C. overdose</a:t>
            </a:r>
          </a:p>
          <a:p>
            <a:r>
              <a:rPr lang="en-US" dirty="0"/>
              <a:t>D. COVID-19</a:t>
            </a:r>
          </a:p>
          <a:p>
            <a:r>
              <a:rPr lang="en-US" dirty="0"/>
              <a:t>E. hepatitis C</a:t>
            </a:r>
          </a:p>
        </p:txBody>
      </p:sp>
    </p:spTree>
    <p:extLst>
      <p:ext uri="{BB962C8B-B14F-4D97-AF65-F5344CB8AC3E}">
        <p14:creationId xmlns:p14="http://schemas.microsoft.com/office/powerpoint/2010/main" val="3599104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BB6E-5161-2611-AAF0-11C7BD40ED2F}"/>
              </a:ext>
            </a:extLst>
          </p:cNvPr>
          <p:cNvSpPr>
            <a:spLocks noGrp="1"/>
          </p:cNvSpPr>
          <p:nvPr>
            <p:ph type="title"/>
          </p:nvPr>
        </p:nvSpPr>
        <p:spPr/>
        <p:txBody>
          <a:bodyPr/>
          <a:lstStyle/>
          <a:p>
            <a:r>
              <a:rPr lang="en-US" b="1" dirty="0"/>
              <a:t>Suggested Readings</a:t>
            </a:r>
          </a:p>
        </p:txBody>
      </p:sp>
      <p:sp>
        <p:nvSpPr>
          <p:cNvPr id="3" name="Content Placeholder 2">
            <a:extLst>
              <a:ext uri="{FF2B5EF4-FFF2-40B4-BE49-F238E27FC236}">
                <a16:creationId xmlns:a16="http://schemas.microsoft.com/office/drawing/2014/main" id="{C366E04A-B34C-7D64-4200-32228AF7101F}"/>
              </a:ext>
            </a:extLst>
          </p:cNvPr>
          <p:cNvSpPr>
            <a:spLocks noGrp="1"/>
          </p:cNvSpPr>
          <p:nvPr>
            <p:ph idx="1"/>
          </p:nvPr>
        </p:nvSpPr>
        <p:spPr>
          <a:xfrm>
            <a:off x="457213" y="1200151"/>
            <a:ext cx="8315569" cy="3403380"/>
          </a:xfrm>
        </p:spPr>
        <p:txBody>
          <a:bodyPr>
            <a:normAutofit lnSpcReduction="10000"/>
          </a:bodyPr>
          <a:lstStyle/>
          <a:p>
            <a:pPr>
              <a:lnSpc>
                <a:spcPct val="120000"/>
              </a:lnSpc>
              <a:spcBef>
                <a:spcPts val="600"/>
              </a:spcBef>
            </a:pPr>
            <a:r>
              <a:rPr lang="en-US" sz="1600" dirty="0"/>
              <a:t>AIDS Education and Training Center Program. National HIV curriculum. </a:t>
            </a:r>
            <a:r>
              <a:rPr lang="en-US" sz="1600" b="1" dirty="0"/>
              <a:t>https://aidsetc.org/nhc</a:t>
            </a:r>
            <a:r>
              <a:rPr lang="en-US" sz="1600" dirty="0"/>
              <a:t>. See automatic mental health and substance use screening tool calculators and chapters 5 and 6.</a:t>
            </a:r>
          </a:p>
          <a:p>
            <a:pPr>
              <a:lnSpc>
                <a:spcPct val="120000"/>
              </a:lnSpc>
              <a:spcBef>
                <a:spcPts val="600"/>
              </a:spcBef>
            </a:pPr>
            <a:r>
              <a:rPr lang="en-US" sz="1600" b="1" dirty="0"/>
              <a:t>https://www.va.gov/WHOLEHEALTH/circle-of-health/index.asp </a:t>
            </a:r>
          </a:p>
          <a:p>
            <a:pPr>
              <a:lnSpc>
                <a:spcPct val="120000"/>
              </a:lnSpc>
              <a:spcBef>
                <a:spcPts val="600"/>
              </a:spcBef>
            </a:pPr>
            <a:r>
              <a:rPr lang="en-US" sz="1600" dirty="0" err="1"/>
              <a:t>mhGAP</a:t>
            </a:r>
            <a:r>
              <a:rPr lang="en-US" sz="1600" dirty="0"/>
              <a:t> Intervention Guide for mental, neurological and substance use disorders in non-specialized health settings. Version 2.0, World Health Organization, 24 June 2019</a:t>
            </a:r>
          </a:p>
          <a:p>
            <a:pPr>
              <a:lnSpc>
                <a:spcPct val="120000"/>
              </a:lnSpc>
              <a:spcBef>
                <a:spcPts val="600"/>
              </a:spcBef>
            </a:pPr>
            <a:r>
              <a:rPr lang="en-US" sz="1600" dirty="0" err="1"/>
              <a:t>Fuenmayor</a:t>
            </a:r>
            <a:r>
              <a:rPr lang="en-US" sz="1600" dirty="0"/>
              <a:t> A, </a:t>
            </a:r>
            <a:r>
              <a:rPr lang="en-US" sz="1600" dirty="0" err="1"/>
              <a:t>Cournos</a:t>
            </a:r>
            <a:r>
              <a:rPr lang="en-US" sz="1600" dirty="0"/>
              <a:t> F. Addressing depressive disorders among people with HIV, Topics in Antiviral Medicine, 2022 April/May 30(2): 454-463 </a:t>
            </a:r>
          </a:p>
          <a:p>
            <a:pPr>
              <a:lnSpc>
                <a:spcPct val="120000"/>
              </a:lnSpc>
              <a:spcBef>
                <a:spcPts val="600"/>
              </a:spcBef>
            </a:pPr>
            <a:r>
              <a:rPr lang="en-US" sz="1600" dirty="0" err="1"/>
              <a:t>Cournos</a:t>
            </a:r>
            <a:r>
              <a:rPr lang="en-US" sz="1600" dirty="0"/>
              <a:t> F, McKinnon K, </a:t>
            </a:r>
            <a:r>
              <a:rPr lang="en-US" sz="1600" dirty="0" err="1"/>
              <a:t>Wainberg</a:t>
            </a:r>
            <a:r>
              <a:rPr lang="en-US" sz="1600" dirty="0"/>
              <a:t> M. (2017) Epidemiology of psychiatric disorders associated with HIV and AIDS, in Comprehensive Textbook of AIDS Psychiatry, Second Edition, Cohen MA, Gorman JM (eds.), New York, Oxford University, pp 29-45</a:t>
            </a:r>
          </a:p>
        </p:txBody>
      </p:sp>
    </p:spTree>
    <p:extLst>
      <p:ext uri="{BB962C8B-B14F-4D97-AF65-F5344CB8AC3E}">
        <p14:creationId xmlns:p14="http://schemas.microsoft.com/office/powerpoint/2010/main" val="2710134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b="1" dirty="0">
                <a:effectLst>
                  <a:outerShdw blurRad="50800" dist="38100" dir="18900000" algn="bl" rotWithShape="0">
                    <a:prstClr val="black">
                      <a:alpha val="40000"/>
                    </a:prstClr>
                  </a:outerShdw>
                </a:effectLst>
              </a:rPr>
              <a:t>Resources</a:t>
            </a:r>
          </a:p>
        </p:txBody>
      </p:sp>
      <p:sp>
        <p:nvSpPr>
          <p:cNvPr id="6" name="Content Placeholder 5"/>
          <p:cNvSpPr>
            <a:spLocks noGrp="1"/>
          </p:cNvSpPr>
          <p:nvPr>
            <p:ph sz="half" idx="1"/>
          </p:nvPr>
        </p:nvSpPr>
        <p:spPr>
          <a:xfrm>
            <a:off x="292172" y="895350"/>
            <a:ext cx="4451278" cy="3771900"/>
          </a:xfrm>
        </p:spPr>
        <p:txBody>
          <a:bodyPr>
            <a:normAutofit fontScale="85000" lnSpcReduction="20000"/>
          </a:bodyPr>
          <a:lstStyle/>
          <a:p>
            <a:pPr marL="117475" indent="-3175">
              <a:buNone/>
            </a:pPr>
            <a:r>
              <a:rPr lang="en-US" b="1" dirty="0"/>
              <a:t>National Clinician </a:t>
            </a:r>
          </a:p>
          <a:p>
            <a:pPr marL="117475" indent="-3175">
              <a:buNone/>
            </a:pPr>
            <a:r>
              <a:rPr lang="en-US" b="1" dirty="0"/>
              <a:t>Consultation Center</a:t>
            </a:r>
            <a:r>
              <a:rPr lang="en-US" dirty="0"/>
              <a:t> </a:t>
            </a:r>
          </a:p>
          <a:p>
            <a:pPr marL="982980" lvl="1" indent="-571500">
              <a:buNone/>
            </a:pPr>
            <a:r>
              <a:rPr lang="en-US" sz="1900" dirty="0">
                <a:solidFill>
                  <a:schemeClr val="accent1"/>
                </a:solidFill>
                <a:hlinkClick r:id="rId3">
                  <a:extLst>
                    <a:ext uri="{A12FA001-AC4F-418D-AE19-62706E023703}">
                      <ahyp:hlinkClr xmlns:ahyp="http://schemas.microsoft.com/office/drawing/2018/hyperlinkcolor" val="tx"/>
                    </a:ext>
                  </a:extLst>
                </a:hlinkClick>
              </a:rPr>
              <a:t>http://nccc.ucsf.edu/</a:t>
            </a:r>
            <a:endParaRPr lang="en-US" sz="1900" dirty="0">
              <a:solidFill>
                <a:schemeClr val="accent1"/>
              </a:solidFill>
            </a:endParaRPr>
          </a:p>
          <a:p>
            <a:pPr marL="741363" lvl="1"/>
            <a:r>
              <a:rPr lang="en-US" dirty="0"/>
              <a:t>HIV Management</a:t>
            </a:r>
          </a:p>
          <a:p>
            <a:pPr marL="741363" lvl="1"/>
            <a:r>
              <a:rPr lang="en-US" dirty="0"/>
              <a:t>Perinatal HIV </a:t>
            </a:r>
          </a:p>
          <a:p>
            <a:pPr marL="741363" lvl="1"/>
            <a:r>
              <a:rPr lang="en-US" dirty="0"/>
              <a:t>HIV PrEP </a:t>
            </a:r>
          </a:p>
          <a:p>
            <a:pPr marL="741363" lvl="1"/>
            <a:r>
              <a:rPr lang="en-US" dirty="0"/>
              <a:t>HIV PEP line</a:t>
            </a:r>
          </a:p>
          <a:p>
            <a:pPr marL="741363" lvl="1"/>
            <a:r>
              <a:rPr lang="en-US" dirty="0"/>
              <a:t>HCV Management</a:t>
            </a:r>
          </a:p>
          <a:p>
            <a:pPr marL="741363" lvl="1"/>
            <a:r>
              <a:rPr lang="en-US" dirty="0"/>
              <a:t>Substance Use Management</a:t>
            </a:r>
          </a:p>
          <a:p>
            <a:pPr lvl="1"/>
            <a:endParaRPr lang="en-US" sz="1000" dirty="0"/>
          </a:p>
          <a:p>
            <a:pPr marL="114300" indent="0">
              <a:buNone/>
            </a:pPr>
            <a:r>
              <a:rPr lang="en-US" b="1" dirty="0"/>
              <a:t>Present on ECHO</a:t>
            </a:r>
            <a:endParaRPr lang="en-US" sz="600" b="1" dirty="0"/>
          </a:p>
          <a:p>
            <a:pPr marL="401638" indent="0" algn="l" rtl="0" fontAlgn="base">
              <a:buNone/>
            </a:pPr>
            <a:r>
              <a:rPr lang="en-US" sz="1900" b="0" i="0" u="sng" strike="noStrike" dirty="0">
                <a:solidFill>
                  <a:schemeClr val="accent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https://hsc.unm.edu/scaetc/programs-services/echo.html</a:t>
            </a:r>
            <a:r>
              <a:rPr lang="en-US" sz="1900" b="0" i="0" dirty="0">
                <a:solidFill>
                  <a:schemeClr val="accent1"/>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pPr marL="346075" indent="-231775">
              <a:buNone/>
            </a:pPr>
            <a:r>
              <a:rPr lang="en-US" sz="2000" b="1" dirty="0"/>
              <a:t>AETC National HIV Curriculum </a:t>
            </a:r>
            <a:r>
              <a:rPr lang="en-US" sz="1600" dirty="0">
                <a:solidFill>
                  <a:schemeClr val="accent1"/>
                </a:solidFill>
                <a:hlinkClick r:id="rId5">
                  <a:extLst>
                    <a:ext uri="{A12FA001-AC4F-418D-AE19-62706E023703}">
                      <ahyp:hlinkClr xmlns:ahyp="http://schemas.microsoft.com/office/drawing/2018/hyperlinkcolor" val="tx"/>
                    </a:ext>
                  </a:extLst>
                </a:hlinkClick>
              </a:rPr>
              <a:t>https://aidsetc.org/nhc</a:t>
            </a:r>
            <a:endParaRPr lang="en-US" sz="1600" dirty="0">
              <a:solidFill>
                <a:schemeClr val="accent1"/>
              </a:solidFill>
            </a:endParaRPr>
          </a:p>
          <a:p>
            <a:pPr marL="346075" indent="-231775">
              <a:buNone/>
            </a:pPr>
            <a:r>
              <a:rPr lang="en-US" sz="2000" b="1" dirty="0"/>
              <a:t>AETC National Coordinating</a:t>
            </a:r>
          </a:p>
          <a:p>
            <a:pPr marL="346075" indent="-231775">
              <a:spcBef>
                <a:spcPts val="0"/>
              </a:spcBef>
              <a:buNone/>
            </a:pPr>
            <a:r>
              <a:rPr lang="en-US" sz="2000" b="1" dirty="0"/>
              <a:t>Resource Center </a:t>
            </a:r>
            <a:r>
              <a:rPr lang="en-US" sz="1600" dirty="0">
                <a:solidFill>
                  <a:schemeClr val="accent1"/>
                </a:solidFill>
                <a:hlinkClick r:id="rId6">
                  <a:extLst>
                    <a:ext uri="{A12FA001-AC4F-418D-AE19-62706E023703}">
                      <ahyp:hlinkClr xmlns:ahyp="http://schemas.microsoft.com/office/drawing/2018/hyperlinkcolor" val="tx"/>
                    </a:ext>
                  </a:extLst>
                </a:hlinkClick>
              </a:rPr>
              <a:t>https://targethiv.org/library/aetc-national-coordinating-resource-center-0</a:t>
            </a:r>
            <a:endParaRPr lang="en-US" sz="1600" dirty="0">
              <a:solidFill>
                <a:schemeClr val="accent1"/>
              </a:solidFill>
            </a:endParaRPr>
          </a:p>
          <a:p>
            <a:pPr marL="346075" indent="-231775">
              <a:buNone/>
            </a:pPr>
            <a:r>
              <a:rPr lang="en-US" sz="2000" b="1" dirty="0"/>
              <a:t>HIVMA Resource Directory </a:t>
            </a:r>
            <a:r>
              <a:rPr lang="en-US" sz="1600" b="0" i="0" u="sng" strike="noStrike" dirty="0">
                <a:solidFill>
                  <a:schemeClr val="accent1"/>
                </a:solidFill>
                <a:effectLst/>
                <a:hlinkClick r:id="rId7">
                  <a:extLst>
                    <a:ext uri="{A12FA001-AC4F-418D-AE19-62706E023703}">
                      <ahyp:hlinkClr xmlns:ahyp="http://schemas.microsoft.com/office/drawing/2018/hyperlinkcolor" val="tx"/>
                    </a:ext>
                  </a:extLst>
                </a:hlinkClick>
              </a:rPr>
              <a:t>https://www.hivma.org/globalassets/ektron-import/hivma/hivma-resource-directory.pdf</a:t>
            </a:r>
            <a:r>
              <a:rPr lang="en-US" sz="1600" b="0" i="0" u="none" strike="noStrike" dirty="0">
                <a:solidFill>
                  <a:schemeClr val="accent1"/>
                </a:solidFill>
                <a:effectLst/>
              </a:rPr>
              <a:t> </a:t>
            </a:r>
          </a:p>
          <a:p>
            <a:pPr marL="346075" indent="-231775">
              <a:buNone/>
            </a:pPr>
            <a:r>
              <a:rPr lang="en-US" sz="2000" b="1" dirty="0"/>
              <a:t>Additional trainings </a:t>
            </a:r>
            <a:r>
              <a:rPr lang="en-US" sz="2000" dirty="0">
                <a:solidFill>
                  <a:schemeClr val="accent1"/>
                </a:solidFill>
                <a:hlinkClick r:id="rId8">
                  <a:extLst>
                    <a:ext uri="{A12FA001-AC4F-418D-AE19-62706E023703}">
                      <ahyp:hlinkClr xmlns:ahyp="http://schemas.microsoft.com/office/drawing/2018/hyperlinkcolor" val="tx"/>
                    </a:ext>
                  </a:extLst>
                </a:hlinkClick>
              </a:rPr>
              <a:t>scaetcecho@salud.unm.edu</a:t>
            </a:r>
            <a:endParaRPr lang="en-US" sz="2000" dirty="0">
              <a:solidFill>
                <a:schemeClr val="accent1"/>
              </a:solidFill>
            </a:endParaRPr>
          </a:p>
          <a:p>
            <a:pPr marL="346075" indent="0">
              <a:buNone/>
            </a:pPr>
            <a:r>
              <a:rPr lang="en-US" sz="2000" dirty="0">
                <a:solidFill>
                  <a:schemeClr val="accent1"/>
                </a:solidFill>
                <a:hlinkClick r:id="rId9">
                  <a:extLst>
                    <a:ext uri="{A12FA001-AC4F-418D-AE19-62706E023703}">
                      <ahyp:hlinkClr xmlns:ahyp="http://schemas.microsoft.com/office/drawing/2018/hyperlinkcolor" val="tx"/>
                    </a:ext>
                  </a:extLst>
                </a:hlinkClick>
              </a:rPr>
              <a:t>www.scaetc.org</a:t>
            </a:r>
            <a:endParaRPr lang="en-US" sz="2000" dirty="0">
              <a:solidFill>
                <a:schemeClr val="accent1"/>
              </a:solidFill>
            </a:endParaRPr>
          </a:p>
        </p:txBody>
      </p:sp>
    </p:spTree>
    <p:extLst>
      <p:ext uri="{BB962C8B-B14F-4D97-AF65-F5344CB8AC3E}">
        <p14:creationId xmlns:p14="http://schemas.microsoft.com/office/powerpoint/2010/main" val="1232202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with red white and blue ribbons&#10;&#10;Description automatically generated">
            <a:extLst>
              <a:ext uri="{FF2B5EF4-FFF2-40B4-BE49-F238E27FC236}">
                <a16:creationId xmlns:a16="http://schemas.microsoft.com/office/drawing/2014/main" id="{7A9007CF-C431-36CC-132A-A6E5A91F6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12" y="283764"/>
            <a:ext cx="8229575" cy="4162754"/>
          </a:xfrm>
          <a:prstGeom prst="rect">
            <a:avLst/>
          </a:prstGeom>
        </p:spPr>
      </p:pic>
    </p:spTree>
    <p:extLst>
      <p:ext uri="{BB962C8B-B14F-4D97-AF65-F5344CB8AC3E}">
        <p14:creationId xmlns:p14="http://schemas.microsoft.com/office/powerpoint/2010/main" val="3651671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05AFF-FEEF-8D39-D964-988BDDD240C9}"/>
              </a:ext>
            </a:extLst>
          </p:cNvPr>
          <p:cNvSpPr>
            <a:spLocks noGrp="1"/>
          </p:cNvSpPr>
          <p:nvPr>
            <p:ph type="title"/>
          </p:nvPr>
        </p:nvSpPr>
        <p:spPr>
          <a:xfrm>
            <a:off x="742156" y="1334089"/>
            <a:ext cx="7659687" cy="876300"/>
          </a:xfrm>
        </p:spPr>
        <p:txBody>
          <a:bodyPr/>
          <a:lstStyle/>
          <a:p>
            <a:r>
              <a:rPr lang="en-US" sz="6000" cap="none" dirty="0"/>
              <a:t>Question and Answer Session</a:t>
            </a:r>
          </a:p>
        </p:txBody>
      </p:sp>
    </p:spTree>
    <p:extLst>
      <p:ext uri="{BB962C8B-B14F-4D97-AF65-F5344CB8AC3E}">
        <p14:creationId xmlns:p14="http://schemas.microsoft.com/office/powerpoint/2010/main" val="45015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b="1" dirty="0">
                <a:effectLst>
                  <a:outerShdw blurRad="50800" dist="38100" dir="18900000" algn="bl" rotWithShape="0">
                    <a:prstClr val="black">
                      <a:alpha val="40000"/>
                    </a:prstClr>
                  </a:outerShdw>
                </a:effectLst>
              </a:rPr>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150882"/>
            <a:ext cx="8315569" cy="3421117"/>
          </a:xfrm>
        </p:spPr>
        <p:txBody>
          <a:bodyPr>
            <a:normAutofit/>
          </a:bodyPr>
          <a:lstStyle/>
          <a:p>
            <a:pPr marL="571500" indent="-457200">
              <a:spcBef>
                <a:spcPts val="2400"/>
              </a:spcBef>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Identify 3 causes of death that are direct outcomes of poor mental health among people with HIV (PWH).</a:t>
            </a:r>
          </a:p>
          <a:p>
            <a:pPr marL="571500" indent="-457200">
              <a:spcBef>
                <a:spcPts val="2400"/>
              </a:spcBef>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Describe various life-threatening emergencies that present as changes in mental status among PWH.</a:t>
            </a:r>
          </a:p>
          <a:p>
            <a:pPr marL="571500" indent="-457200">
              <a:spcBef>
                <a:spcPts val="2400"/>
              </a:spcBef>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Address mental health problems as a component of all HIV-related prevention, care, and treatment approaches.</a:t>
            </a:r>
          </a:p>
        </p:txBody>
      </p:sp>
    </p:spTree>
    <p:extLst>
      <p:ext uri="{BB962C8B-B14F-4D97-AF65-F5344CB8AC3E}">
        <p14:creationId xmlns:p14="http://schemas.microsoft.com/office/powerpoint/2010/main" val="298120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4DF5-62F8-6003-C97E-F710E3CE73D6}"/>
              </a:ext>
            </a:extLst>
          </p:cNvPr>
          <p:cNvSpPr>
            <a:spLocks noGrp="1"/>
          </p:cNvSpPr>
          <p:nvPr>
            <p:ph type="title"/>
          </p:nvPr>
        </p:nvSpPr>
        <p:spPr/>
        <p:txBody>
          <a:bodyPr/>
          <a:lstStyle/>
          <a:p>
            <a:r>
              <a:rPr lang="en-US" b="1" dirty="0"/>
              <a:t>Poll Question</a:t>
            </a:r>
          </a:p>
        </p:txBody>
      </p:sp>
      <p:sp>
        <p:nvSpPr>
          <p:cNvPr id="3" name="Content Placeholder 2">
            <a:extLst>
              <a:ext uri="{FF2B5EF4-FFF2-40B4-BE49-F238E27FC236}">
                <a16:creationId xmlns:a16="http://schemas.microsoft.com/office/drawing/2014/main" id="{26A76426-9E63-9C9F-63BD-05E41FDE85C6}"/>
              </a:ext>
            </a:extLst>
          </p:cNvPr>
          <p:cNvSpPr>
            <a:spLocks noGrp="1"/>
          </p:cNvSpPr>
          <p:nvPr>
            <p:ph idx="1"/>
          </p:nvPr>
        </p:nvSpPr>
        <p:spPr/>
        <p:txBody>
          <a:bodyPr>
            <a:normAutofit lnSpcReduction="10000"/>
          </a:bodyPr>
          <a:lstStyle/>
          <a:p>
            <a:pPr marL="114300" indent="0">
              <a:buNone/>
            </a:pPr>
            <a:r>
              <a:rPr lang="en-US" dirty="0"/>
              <a:t>In 2021, the leading cause of death in the U.S. among PWH ages 25-44 was HIV disease, listed as the cause of mortality in 33% of those who died. The next most common cause of death in PWH ages 25-44 was:</a:t>
            </a:r>
          </a:p>
          <a:p>
            <a:pPr lvl="1"/>
            <a:r>
              <a:rPr lang="en-US" dirty="0"/>
              <a:t>A. cancer</a:t>
            </a:r>
          </a:p>
          <a:p>
            <a:pPr lvl="1"/>
            <a:r>
              <a:rPr lang="en-US" dirty="0"/>
              <a:t>B. heart disease</a:t>
            </a:r>
          </a:p>
          <a:p>
            <a:pPr lvl="1"/>
            <a:r>
              <a:rPr lang="en-US" dirty="0"/>
              <a:t>C. overdose</a:t>
            </a:r>
          </a:p>
          <a:p>
            <a:pPr lvl="1"/>
            <a:r>
              <a:rPr lang="en-US" dirty="0"/>
              <a:t>D. COVID-19</a:t>
            </a:r>
          </a:p>
          <a:p>
            <a:pPr lvl="1"/>
            <a:r>
              <a:rPr lang="en-US" dirty="0"/>
              <a:t>E. hepatitis C</a:t>
            </a:r>
          </a:p>
        </p:txBody>
      </p:sp>
    </p:spTree>
    <p:extLst>
      <p:ext uri="{BB962C8B-B14F-4D97-AF65-F5344CB8AC3E}">
        <p14:creationId xmlns:p14="http://schemas.microsoft.com/office/powerpoint/2010/main" val="418835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p:txBody>
          <a:bodyPr/>
          <a:lstStyle/>
          <a:p>
            <a:pPr algn="ctr"/>
            <a:r>
              <a:rPr lang="en-US" b="1" dirty="0">
                <a:effectLst>
                  <a:outerShdw blurRad="50800" dist="38100" dir="18900000" algn="bl" rotWithShape="0">
                    <a:prstClr val="black">
                      <a:alpha val="40000"/>
                    </a:prstClr>
                  </a:outerShdw>
                </a:effectLst>
              </a:rPr>
              <a:t>Mental Health Problems Impact HIV in Every Domain</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idx="1"/>
          </p:nvPr>
        </p:nvSpPr>
        <p:spPr>
          <a:xfrm>
            <a:off x="457213" y="1261241"/>
            <a:ext cx="8315569" cy="3393014"/>
          </a:xfrm>
        </p:spPr>
        <p:txBody>
          <a:bodyPr>
            <a:normAutofit fontScale="85000" lnSpcReduction="20000"/>
          </a:bodyPr>
          <a:lstStyle/>
          <a:p>
            <a:pPr>
              <a:lnSpc>
                <a:spcPct val="120000"/>
              </a:lnSpc>
              <a:spcBef>
                <a:spcPts val="1200"/>
              </a:spcBef>
            </a:pPr>
            <a:r>
              <a:rPr lang="en-US" dirty="0"/>
              <a:t>As a </a:t>
            </a:r>
            <a:r>
              <a:rPr lang="en-US" b="1" dirty="0"/>
              <a:t>risk factor </a:t>
            </a:r>
            <a:r>
              <a:rPr lang="en-US" dirty="0"/>
              <a:t>for acquiring HIV infection. Key populations at risk for HIV in the U.S. have higher rates of pre-existing mental health problems when compared to the general U.S. population.</a:t>
            </a:r>
          </a:p>
          <a:p>
            <a:pPr>
              <a:lnSpc>
                <a:spcPct val="120000"/>
              </a:lnSpc>
              <a:spcBef>
                <a:spcPts val="1200"/>
              </a:spcBef>
            </a:pPr>
            <a:r>
              <a:rPr lang="en-US" dirty="0"/>
              <a:t>As an </a:t>
            </a:r>
            <a:r>
              <a:rPr lang="en-US" b="1" dirty="0"/>
              <a:t>outcome</a:t>
            </a:r>
            <a:r>
              <a:rPr lang="en-US" dirty="0"/>
              <a:t> of being newly diagnosed with HIV infection and managing the associated stressors.</a:t>
            </a:r>
          </a:p>
          <a:p>
            <a:pPr>
              <a:lnSpc>
                <a:spcPct val="120000"/>
              </a:lnSpc>
              <a:spcBef>
                <a:spcPts val="1200"/>
              </a:spcBef>
            </a:pPr>
            <a:r>
              <a:rPr lang="en-US" dirty="0"/>
              <a:t>As a </a:t>
            </a:r>
            <a:r>
              <a:rPr lang="en-US" b="1" dirty="0"/>
              <a:t>co-morbidity</a:t>
            </a:r>
            <a:r>
              <a:rPr lang="en-US" dirty="0"/>
              <a:t> of HIV infection (rates of mental illness increase as the number of medical illnesses increases).</a:t>
            </a:r>
          </a:p>
          <a:p>
            <a:pPr>
              <a:lnSpc>
                <a:spcPct val="120000"/>
              </a:lnSpc>
              <a:spcBef>
                <a:spcPts val="1200"/>
              </a:spcBef>
            </a:pPr>
            <a:r>
              <a:rPr lang="en-US" dirty="0"/>
              <a:t>As a </a:t>
            </a:r>
            <a:r>
              <a:rPr lang="en-US" b="1" dirty="0"/>
              <a:t>cause of morbidity and mortality </a:t>
            </a:r>
            <a:r>
              <a:rPr lang="en-US" dirty="0"/>
              <a:t>in people with or at risk for HIV infection.</a:t>
            </a:r>
          </a:p>
        </p:txBody>
      </p:sp>
    </p:spTree>
    <p:extLst>
      <p:ext uri="{BB962C8B-B14F-4D97-AF65-F5344CB8AC3E}">
        <p14:creationId xmlns:p14="http://schemas.microsoft.com/office/powerpoint/2010/main" val="422248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DBD14-664E-37CB-A8B6-EAD69570E825}"/>
              </a:ext>
            </a:extLst>
          </p:cNvPr>
          <p:cNvSpPr>
            <a:spLocks noGrp="1"/>
          </p:cNvSpPr>
          <p:nvPr>
            <p:ph type="title"/>
          </p:nvPr>
        </p:nvSpPr>
        <p:spPr/>
        <p:txBody>
          <a:bodyPr/>
          <a:lstStyle/>
          <a:p>
            <a:r>
              <a:rPr lang="en-US" b="1" dirty="0">
                <a:effectLst>
                  <a:outerShdw blurRad="50800" dist="38100" dir="18900000" algn="bl" rotWithShape="0">
                    <a:prstClr val="black">
                      <a:alpha val="40000"/>
                    </a:prstClr>
                  </a:outerShdw>
                </a:effectLst>
              </a:rPr>
              <a:t>Expanding Our Current HIV-related </a:t>
            </a:r>
            <a:br>
              <a:rPr lang="en-US" b="1" dirty="0">
                <a:effectLst>
                  <a:outerShdw blurRad="50800" dist="38100" dir="18900000" algn="bl" rotWithShape="0">
                    <a:prstClr val="black">
                      <a:alpha val="40000"/>
                    </a:prstClr>
                  </a:outerShdw>
                </a:effectLst>
              </a:rPr>
            </a:br>
            <a:r>
              <a:rPr lang="en-US" b="1" dirty="0">
                <a:effectLst>
                  <a:outerShdw blurRad="50800" dist="38100" dir="18900000" algn="bl" rotWithShape="0">
                    <a:prstClr val="black">
                      <a:alpha val="40000"/>
                    </a:prstClr>
                  </a:outerShdw>
                </a:effectLst>
              </a:rPr>
              <a:t>Approaches to Mental Health</a:t>
            </a:r>
          </a:p>
        </p:txBody>
      </p:sp>
      <p:sp>
        <p:nvSpPr>
          <p:cNvPr id="2" name="Content Placeholder 1">
            <a:extLst>
              <a:ext uri="{FF2B5EF4-FFF2-40B4-BE49-F238E27FC236}">
                <a16:creationId xmlns:a16="http://schemas.microsoft.com/office/drawing/2014/main" id="{B91E5A5A-56BA-4254-547E-21941A8656F4}"/>
              </a:ext>
            </a:extLst>
          </p:cNvPr>
          <p:cNvSpPr>
            <a:spLocks noGrp="1"/>
          </p:cNvSpPr>
          <p:nvPr>
            <p:ph idx="1"/>
          </p:nvPr>
        </p:nvSpPr>
        <p:spPr>
          <a:xfrm>
            <a:off x="457213" y="1292771"/>
            <a:ext cx="8315569" cy="3326525"/>
          </a:xfrm>
        </p:spPr>
        <p:txBody>
          <a:bodyPr>
            <a:normAutofit fontScale="92500"/>
          </a:bodyPr>
          <a:lstStyle/>
          <a:p>
            <a:pPr marL="228600"/>
            <a:r>
              <a:rPr lang="en-US" dirty="0"/>
              <a:t>We have unduly focused on addressing mental health among PWH as a means of achieving improved viral load suppression </a:t>
            </a:r>
          </a:p>
          <a:p>
            <a:pPr marL="228600">
              <a:spcBef>
                <a:spcPts val="1200"/>
              </a:spcBef>
            </a:pPr>
            <a:r>
              <a:rPr lang="en-US" dirty="0"/>
              <a:t>This narrow focus is a poor match for many of our HIV goals</a:t>
            </a:r>
          </a:p>
          <a:p>
            <a:pPr lvl="1"/>
            <a:r>
              <a:rPr lang="en-US" dirty="0"/>
              <a:t>Preventing new HIV infections (VLS is not relevant)</a:t>
            </a:r>
          </a:p>
          <a:p>
            <a:pPr lvl="1"/>
            <a:r>
              <a:rPr lang="en-US" dirty="0"/>
              <a:t>Promoting the well being of people aging with HIV (many of whom have achieved VLS and feel their other problems are undertreated)</a:t>
            </a:r>
          </a:p>
          <a:p>
            <a:pPr lvl="1"/>
            <a:r>
              <a:rPr lang="en-US" dirty="0"/>
              <a:t>Narrowing the morbidity and mortality gap between people with or at risk for HIV and the general population</a:t>
            </a:r>
          </a:p>
        </p:txBody>
      </p:sp>
      <p:sp>
        <p:nvSpPr>
          <p:cNvPr id="8" name="TextBox 7">
            <a:extLst>
              <a:ext uri="{FF2B5EF4-FFF2-40B4-BE49-F238E27FC236}">
                <a16:creationId xmlns:a16="http://schemas.microsoft.com/office/drawing/2014/main" id="{527BCC4E-7DF0-2EA0-B941-D124D95368E8}"/>
              </a:ext>
            </a:extLst>
          </p:cNvPr>
          <p:cNvSpPr txBox="1"/>
          <p:nvPr/>
        </p:nvSpPr>
        <p:spPr>
          <a:xfrm>
            <a:off x="2560320" y="4729412"/>
            <a:ext cx="4389120" cy="276999"/>
          </a:xfrm>
          <a:prstGeom prst="rect">
            <a:avLst/>
          </a:prstGeom>
          <a:noFill/>
        </p:spPr>
        <p:txBody>
          <a:bodyPr wrap="square" rtlCol="0">
            <a:spAutoFit/>
          </a:bodyPr>
          <a:lstStyle/>
          <a:p>
            <a:pPr algn="ctr"/>
            <a:r>
              <a:rPr lang="en-US" sz="1200" dirty="0">
                <a:solidFill>
                  <a:schemeClr val="bg1"/>
                </a:solidFill>
              </a:rPr>
              <a:t>Reference</a:t>
            </a:r>
            <a:endParaRPr lang="en-US" dirty="0"/>
          </a:p>
        </p:txBody>
      </p:sp>
      <p:sp>
        <p:nvSpPr>
          <p:cNvPr id="4" name="TextBox 3">
            <a:extLst>
              <a:ext uri="{FF2B5EF4-FFF2-40B4-BE49-F238E27FC236}">
                <a16:creationId xmlns:a16="http://schemas.microsoft.com/office/drawing/2014/main" id="{22ACBB15-C181-0622-4844-4A08BC621393}"/>
              </a:ext>
            </a:extLst>
          </p:cNvPr>
          <p:cNvSpPr txBox="1"/>
          <p:nvPr/>
        </p:nvSpPr>
        <p:spPr>
          <a:xfrm>
            <a:off x="1497724" y="4767217"/>
            <a:ext cx="6944710" cy="307777"/>
          </a:xfrm>
          <a:prstGeom prst="rect">
            <a:avLst/>
          </a:prstGeom>
          <a:noFill/>
        </p:spPr>
        <p:txBody>
          <a:bodyPr wrap="square" rtlCol="0">
            <a:spAutoFit/>
          </a:bodyPr>
          <a:lstStyle/>
          <a:p>
            <a:pPr algn="ctr"/>
            <a:r>
              <a:rPr lang="en-US" sz="1400" dirty="0"/>
              <a:t>VLS = viral load suppression</a:t>
            </a:r>
          </a:p>
        </p:txBody>
      </p:sp>
    </p:spTree>
    <p:extLst>
      <p:ext uri="{BB962C8B-B14F-4D97-AF65-F5344CB8AC3E}">
        <p14:creationId xmlns:p14="http://schemas.microsoft.com/office/powerpoint/2010/main" val="300158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21F8-BD50-959C-5E5F-31788FD41745}"/>
              </a:ext>
            </a:extLst>
          </p:cNvPr>
          <p:cNvSpPr>
            <a:spLocks noGrp="1"/>
          </p:cNvSpPr>
          <p:nvPr>
            <p:ph type="title"/>
          </p:nvPr>
        </p:nvSpPr>
        <p:spPr>
          <a:xfrm>
            <a:off x="134007" y="205979"/>
            <a:ext cx="8899634" cy="857250"/>
          </a:xfrm>
        </p:spPr>
        <p:txBody>
          <a:bodyPr/>
          <a:lstStyle/>
          <a:p>
            <a:r>
              <a:rPr lang="en-US" sz="3700" b="1" dirty="0"/>
              <a:t>Two Major Challenges to Addressing Mental Disorders among PWH in the US</a:t>
            </a:r>
          </a:p>
        </p:txBody>
      </p:sp>
      <p:sp>
        <p:nvSpPr>
          <p:cNvPr id="3" name="Content Placeholder 2">
            <a:extLst>
              <a:ext uri="{FF2B5EF4-FFF2-40B4-BE49-F238E27FC236}">
                <a16:creationId xmlns:a16="http://schemas.microsoft.com/office/drawing/2014/main" id="{C7B46560-FB4D-4264-D5C8-EB5BFDA8AC12}"/>
              </a:ext>
            </a:extLst>
          </p:cNvPr>
          <p:cNvSpPr>
            <a:spLocks noGrp="1"/>
          </p:cNvSpPr>
          <p:nvPr>
            <p:ph sz="half" idx="1"/>
          </p:nvPr>
        </p:nvSpPr>
        <p:spPr>
          <a:xfrm>
            <a:off x="457212" y="1395248"/>
            <a:ext cx="4311857" cy="3270503"/>
          </a:xfrm>
        </p:spPr>
        <p:txBody>
          <a:bodyPr>
            <a:normAutofit fontScale="85000" lnSpcReduction="20000"/>
          </a:bodyPr>
          <a:lstStyle/>
          <a:p>
            <a:pPr marL="0" indent="0">
              <a:buNone/>
            </a:pPr>
            <a:r>
              <a:rPr lang="en-US" sz="3100" b="1" u="sng" dirty="0"/>
              <a:t>Structural problems</a:t>
            </a:r>
          </a:p>
          <a:p>
            <a:pPr marL="401638" lvl="1"/>
            <a:r>
              <a:rPr lang="en-US" dirty="0"/>
              <a:t>Lack of universal access to basic health care </a:t>
            </a:r>
          </a:p>
          <a:p>
            <a:pPr marL="401638" lvl="1"/>
            <a:r>
              <a:rPr lang="en-US" dirty="0"/>
              <a:t>Unaddressed adverse social determinants of health</a:t>
            </a:r>
          </a:p>
          <a:p>
            <a:pPr marL="401638" lvl="1"/>
            <a:r>
              <a:rPr lang="en-US" dirty="0"/>
              <a:t>Shortage of HCPs with expertise to treat mental disorders</a:t>
            </a:r>
          </a:p>
          <a:p>
            <a:pPr marL="401638" lvl="1"/>
            <a:r>
              <a:rPr lang="en-US" dirty="0"/>
              <a:t>Siloed care</a:t>
            </a:r>
          </a:p>
          <a:p>
            <a:pPr marL="401638" lvl="1"/>
            <a:r>
              <a:rPr lang="en-US" dirty="0"/>
              <a:t>Fragmented access to medical records</a:t>
            </a:r>
          </a:p>
          <a:p>
            <a:pPr marL="401638" lvl="1"/>
            <a:r>
              <a:rPr lang="en-US" dirty="0"/>
              <a:t>Poor reimbursement, etc.</a:t>
            </a:r>
          </a:p>
        </p:txBody>
      </p:sp>
      <p:sp>
        <p:nvSpPr>
          <p:cNvPr id="4" name="Content Placeholder 3">
            <a:extLst>
              <a:ext uri="{FF2B5EF4-FFF2-40B4-BE49-F238E27FC236}">
                <a16:creationId xmlns:a16="http://schemas.microsoft.com/office/drawing/2014/main" id="{44A3F990-E98E-092E-6526-D7831492C440}"/>
              </a:ext>
            </a:extLst>
          </p:cNvPr>
          <p:cNvSpPr>
            <a:spLocks noGrp="1"/>
          </p:cNvSpPr>
          <p:nvPr>
            <p:ph sz="half" idx="2"/>
          </p:nvPr>
        </p:nvSpPr>
        <p:spPr>
          <a:xfrm>
            <a:off x="4701703" y="1387343"/>
            <a:ext cx="4071080" cy="3088280"/>
          </a:xfrm>
        </p:spPr>
        <p:txBody>
          <a:bodyPr>
            <a:normAutofit fontScale="92500" lnSpcReduction="20000"/>
          </a:bodyPr>
          <a:lstStyle/>
          <a:p>
            <a:pPr marL="114300" indent="0">
              <a:spcBef>
                <a:spcPts val="1200"/>
              </a:spcBef>
              <a:buNone/>
            </a:pPr>
            <a:r>
              <a:rPr lang="en-US" b="1" u="sng" dirty="0"/>
              <a:t>Stigma</a:t>
            </a:r>
            <a:r>
              <a:rPr lang="en-US" dirty="0"/>
              <a:t> </a:t>
            </a:r>
          </a:p>
          <a:p>
            <a:pPr lvl="1"/>
            <a:r>
              <a:rPr lang="en-US" dirty="0"/>
              <a:t>A persistent barrier to the prevention, diagnosis, and treatment of mental illness</a:t>
            </a:r>
          </a:p>
          <a:p>
            <a:pPr lvl="1"/>
            <a:r>
              <a:rPr lang="en-US" dirty="0"/>
              <a:t>Stigma pervades HCP training</a:t>
            </a:r>
          </a:p>
          <a:p>
            <a:pPr lvl="1"/>
            <a:r>
              <a:rPr lang="en-US" dirty="0"/>
              <a:t>Most clinicians do not feel empowered to assess and treat people who behave in unusual ways</a:t>
            </a:r>
          </a:p>
          <a:p>
            <a:pPr marL="0" indent="0">
              <a:buNone/>
            </a:pPr>
            <a:endParaRPr lang="en-US" dirty="0"/>
          </a:p>
        </p:txBody>
      </p:sp>
      <p:sp>
        <p:nvSpPr>
          <p:cNvPr id="5" name="TextBox 4">
            <a:extLst>
              <a:ext uri="{FF2B5EF4-FFF2-40B4-BE49-F238E27FC236}">
                <a16:creationId xmlns:a16="http://schemas.microsoft.com/office/drawing/2014/main" id="{C26F5D2D-A02A-ED91-CEC1-C5DF1553B341}"/>
              </a:ext>
            </a:extLst>
          </p:cNvPr>
          <p:cNvSpPr txBox="1"/>
          <p:nvPr/>
        </p:nvSpPr>
        <p:spPr>
          <a:xfrm>
            <a:off x="1497724" y="4767217"/>
            <a:ext cx="6944710" cy="307777"/>
          </a:xfrm>
          <a:prstGeom prst="rect">
            <a:avLst/>
          </a:prstGeom>
          <a:noFill/>
        </p:spPr>
        <p:txBody>
          <a:bodyPr wrap="square" rtlCol="0">
            <a:spAutoFit/>
          </a:bodyPr>
          <a:lstStyle/>
          <a:p>
            <a:pPr algn="ctr"/>
            <a:r>
              <a:rPr lang="en-US" sz="1400" dirty="0"/>
              <a:t>HCPs = health care providers</a:t>
            </a:r>
          </a:p>
        </p:txBody>
      </p:sp>
    </p:spTree>
    <p:extLst>
      <p:ext uri="{BB962C8B-B14F-4D97-AF65-F5344CB8AC3E}">
        <p14:creationId xmlns:p14="http://schemas.microsoft.com/office/powerpoint/2010/main" val="167387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0725-E94C-5BCE-E49A-490E112C5781}"/>
              </a:ext>
            </a:extLst>
          </p:cNvPr>
          <p:cNvSpPr>
            <a:spLocks noGrp="1"/>
          </p:cNvSpPr>
          <p:nvPr>
            <p:ph type="title"/>
          </p:nvPr>
        </p:nvSpPr>
        <p:spPr>
          <a:xfrm>
            <a:off x="228601" y="205979"/>
            <a:ext cx="8694682" cy="857250"/>
          </a:xfrm>
        </p:spPr>
        <p:txBody>
          <a:bodyPr/>
          <a:lstStyle/>
          <a:p>
            <a:r>
              <a:rPr lang="en-US" sz="3900" b="1" dirty="0"/>
              <a:t>Mental Health Conditions Often Precede HIV Infection</a:t>
            </a:r>
          </a:p>
        </p:txBody>
      </p:sp>
      <p:sp>
        <p:nvSpPr>
          <p:cNvPr id="4" name="Content Placeholder 3">
            <a:extLst>
              <a:ext uri="{FF2B5EF4-FFF2-40B4-BE49-F238E27FC236}">
                <a16:creationId xmlns:a16="http://schemas.microsoft.com/office/drawing/2014/main" id="{F9A22391-94DD-90EC-D60F-F5C67E7F5484}"/>
              </a:ext>
            </a:extLst>
          </p:cNvPr>
          <p:cNvSpPr>
            <a:spLocks noGrp="1"/>
          </p:cNvSpPr>
          <p:nvPr>
            <p:ph sz="half" idx="2"/>
          </p:nvPr>
        </p:nvSpPr>
        <p:spPr>
          <a:xfrm>
            <a:off x="370622" y="1264591"/>
            <a:ext cx="3939498" cy="2188057"/>
          </a:xfrm>
        </p:spPr>
        <p:txBody>
          <a:bodyPr>
            <a:normAutofit fontScale="77500" lnSpcReduction="20000"/>
          </a:bodyPr>
          <a:lstStyle/>
          <a:p>
            <a:r>
              <a:rPr lang="en-US" dirty="0"/>
              <a:t>4295 MSM from 6 US cities</a:t>
            </a:r>
          </a:p>
          <a:p>
            <a:r>
              <a:rPr lang="en-US" dirty="0"/>
              <a:t>Co-occurring conditions </a:t>
            </a:r>
          </a:p>
          <a:p>
            <a:pPr lvl="1"/>
            <a:r>
              <a:rPr lang="en-US" dirty="0"/>
              <a:t>Depressive symptoms</a:t>
            </a:r>
          </a:p>
          <a:p>
            <a:pPr lvl="1"/>
            <a:r>
              <a:rPr lang="en-US" dirty="0"/>
              <a:t>Heavy alcohol use</a:t>
            </a:r>
          </a:p>
          <a:p>
            <a:pPr lvl="1"/>
            <a:r>
              <a:rPr lang="en-US" dirty="0"/>
              <a:t>Stimulant use</a:t>
            </a:r>
          </a:p>
          <a:p>
            <a:pPr lvl="1"/>
            <a:r>
              <a:rPr lang="en-US" dirty="0"/>
              <a:t>Poly drug use</a:t>
            </a:r>
          </a:p>
          <a:p>
            <a:pPr lvl="1"/>
            <a:r>
              <a:rPr lang="en-US" dirty="0"/>
              <a:t>Childhood sexual abuse </a:t>
            </a:r>
          </a:p>
        </p:txBody>
      </p:sp>
      <p:pic>
        <p:nvPicPr>
          <p:cNvPr id="5" name="Shape 181">
            <a:extLst>
              <a:ext uri="{FF2B5EF4-FFF2-40B4-BE49-F238E27FC236}">
                <a16:creationId xmlns:a16="http://schemas.microsoft.com/office/drawing/2014/main" id="{CDE9AD81-5B84-4AE1-6469-C1DA44302ABE}"/>
              </a:ext>
            </a:extLst>
          </p:cNvPr>
          <p:cNvPicPr preferRelativeResize="0"/>
          <p:nvPr/>
        </p:nvPicPr>
        <p:blipFill rotWithShape="1">
          <a:blip r:embed="rId3">
            <a:alphaModFix/>
          </a:blip>
          <a:srcRect l="6319" t="5722" r="4346" b="3013"/>
          <a:stretch/>
        </p:blipFill>
        <p:spPr>
          <a:xfrm>
            <a:off x="5001962" y="1293509"/>
            <a:ext cx="4071081" cy="3296906"/>
          </a:xfrm>
          <a:prstGeom prst="rect">
            <a:avLst/>
          </a:prstGeom>
          <a:noFill/>
          <a:ln>
            <a:noFill/>
          </a:ln>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27D73726-B09E-3D57-7403-E1E8DAACF6FD}"/>
              </a:ext>
            </a:extLst>
          </p:cNvPr>
          <p:cNvSpPr txBox="1"/>
          <p:nvPr/>
        </p:nvSpPr>
        <p:spPr>
          <a:xfrm rot="16200000">
            <a:off x="3020089" y="2490719"/>
            <a:ext cx="3214176" cy="646331"/>
          </a:xfrm>
          <a:prstGeom prst="rect">
            <a:avLst/>
          </a:prstGeom>
          <a:noFill/>
        </p:spPr>
        <p:txBody>
          <a:bodyPr wrap="square" rtlCol="0">
            <a:spAutoFit/>
          </a:bodyPr>
          <a:lstStyle/>
          <a:p>
            <a:pPr algn="ctr"/>
            <a:r>
              <a:rPr lang="en-US" b="1" dirty="0">
                <a:solidFill>
                  <a:schemeClr val="bg1"/>
                </a:solidFill>
                <a:effectLst>
                  <a:outerShdw blurRad="50800" dist="38100" dir="16200000" rotWithShape="0">
                    <a:prstClr val="black">
                      <a:alpha val="40000"/>
                    </a:prstClr>
                  </a:outerShdw>
                </a:effectLst>
              </a:rPr>
              <a:t>Probability of remaining HIV seronegative</a:t>
            </a:r>
          </a:p>
        </p:txBody>
      </p:sp>
      <p:sp>
        <p:nvSpPr>
          <p:cNvPr id="6" name="TextBox 5">
            <a:extLst>
              <a:ext uri="{FF2B5EF4-FFF2-40B4-BE49-F238E27FC236}">
                <a16:creationId xmlns:a16="http://schemas.microsoft.com/office/drawing/2014/main" id="{B13D2FED-C614-7A29-43AC-9333FB59E246}"/>
              </a:ext>
            </a:extLst>
          </p:cNvPr>
          <p:cNvSpPr txBox="1"/>
          <p:nvPr/>
        </p:nvSpPr>
        <p:spPr>
          <a:xfrm flipH="1">
            <a:off x="7528061" y="1390905"/>
            <a:ext cx="1632884" cy="369332"/>
          </a:xfrm>
          <a:prstGeom prst="rect">
            <a:avLst/>
          </a:prstGeom>
          <a:noFill/>
        </p:spPr>
        <p:txBody>
          <a:bodyPr wrap="square" rtlCol="0">
            <a:spAutoFit/>
          </a:bodyPr>
          <a:lstStyle/>
          <a:p>
            <a:r>
              <a:rPr lang="en-US" b="1" dirty="0">
                <a:solidFill>
                  <a:schemeClr val="tx2"/>
                </a:solidFill>
                <a:cs typeface="Helvetica" panose="020B0604020202020204" pitchFamily="34" charset="0"/>
              </a:rPr>
              <a:t>0 conditions</a:t>
            </a:r>
          </a:p>
        </p:txBody>
      </p:sp>
      <p:sp>
        <p:nvSpPr>
          <p:cNvPr id="12" name="TextBox 11">
            <a:extLst>
              <a:ext uri="{FF2B5EF4-FFF2-40B4-BE49-F238E27FC236}">
                <a16:creationId xmlns:a16="http://schemas.microsoft.com/office/drawing/2014/main" id="{14185067-5ED7-50DD-4664-09CF9FB979FD}"/>
              </a:ext>
            </a:extLst>
          </p:cNvPr>
          <p:cNvSpPr txBox="1"/>
          <p:nvPr/>
        </p:nvSpPr>
        <p:spPr>
          <a:xfrm flipH="1">
            <a:off x="7743839" y="1793620"/>
            <a:ext cx="1632884" cy="369332"/>
          </a:xfrm>
          <a:prstGeom prst="rect">
            <a:avLst/>
          </a:prstGeom>
          <a:noFill/>
        </p:spPr>
        <p:txBody>
          <a:bodyPr wrap="square" rtlCol="0">
            <a:spAutoFit/>
          </a:bodyPr>
          <a:lstStyle/>
          <a:p>
            <a:r>
              <a:rPr lang="en-US" b="1" dirty="0">
                <a:solidFill>
                  <a:schemeClr val="tx2"/>
                </a:solidFill>
                <a:cs typeface="Helvetica" panose="020B0604020202020204" pitchFamily="34" charset="0"/>
              </a:rPr>
              <a:t>1 condition</a:t>
            </a:r>
          </a:p>
        </p:txBody>
      </p:sp>
      <p:sp>
        <p:nvSpPr>
          <p:cNvPr id="13" name="TextBox 12">
            <a:extLst>
              <a:ext uri="{FF2B5EF4-FFF2-40B4-BE49-F238E27FC236}">
                <a16:creationId xmlns:a16="http://schemas.microsoft.com/office/drawing/2014/main" id="{8A9F1F6B-B6D6-4B40-33D2-80E68DB84A25}"/>
              </a:ext>
            </a:extLst>
          </p:cNvPr>
          <p:cNvSpPr txBox="1"/>
          <p:nvPr/>
        </p:nvSpPr>
        <p:spPr>
          <a:xfrm flipH="1">
            <a:off x="7598112" y="2499787"/>
            <a:ext cx="1632884" cy="369332"/>
          </a:xfrm>
          <a:prstGeom prst="rect">
            <a:avLst/>
          </a:prstGeom>
          <a:noFill/>
        </p:spPr>
        <p:txBody>
          <a:bodyPr wrap="square" rtlCol="0">
            <a:spAutoFit/>
          </a:bodyPr>
          <a:lstStyle/>
          <a:p>
            <a:r>
              <a:rPr lang="en-US" b="1" dirty="0">
                <a:solidFill>
                  <a:schemeClr val="tx2"/>
                </a:solidFill>
                <a:cs typeface="Helvetica" panose="020B0604020202020204" pitchFamily="34" charset="0"/>
              </a:rPr>
              <a:t>2 conditions</a:t>
            </a:r>
          </a:p>
        </p:txBody>
      </p:sp>
      <p:sp>
        <p:nvSpPr>
          <p:cNvPr id="14" name="TextBox 13">
            <a:extLst>
              <a:ext uri="{FF2B5EF4-FFF2-40B4-BE49-F238E27FC236}">
                <a16:creationId xmlns:a16="http://schemas.microsoft.com/office/drawing/2014/main" id="{F0F4AB0A-BEBC-A0D2-677A-D9AB58A69F37}"/>
              </a:ext>
            </a:extLst>
          </p:cNvPr>
          <p:cNvSpPr txBox="1"/>
          <p:nvPr/>
        </p:nvSpPr>
        <p:spPr>
          <a:xfrm flipH="1">
            <a:off x="7598112" y="3346396"/>
            <a:ext cx="1632884" cy="369332"/>
          </a:xfrm>
          <a:prstGeom prst="rect">
            <a:avLst/>
          </a:prstGeom>
          <a:noFill/>
        </p:spPr>
        <p:txBody>
          <a:bodyPr wrap="square" rtlCol="0">
            <a:spAutoFit/>
          </a:bodyPr>
          <a:lstStyle/>
          <a:p>
            <a:r>
              <a:rPr lang="en-US" b="1" dirty="0">
                <a:solidFill>
                  <a:schemeClr val="tx2"/>
                </a:solidFill>
                <a:cs typeface="Helvetica" panose="020B0604020202020204" pitchFamily="34" charset="0"/>
              </a:rPr>
              <a:t>3 conditions</a:t>
            </a:r>
          </a:p>
        </p:txBody>
      </p:sp>
      <p:sp>
        <p:nvSpPr>
          <p:cNvPr id="15" name="TextBox 14">
            <a:extLst>
              <a:ext uri="{FF2B5EF4-FFF2-40B4-BE49-F238E27FC236}">
                <a16:creationId xmlns:a16="http://schemas.microsoft.com/office/drawing/2014/main" id="{4243D233-6463-A043-BD0A-E611BE795210}"/>
              </a:ext>
            </a:extLst>
          </p:cNvPr>
          <p:cNvSpPr txBox="1"/>
          <p:nvPr/>
        </p:nvSpPr>
        <p:spPr>
          <a:xfrm flipH="1">
            <a:off x="6386114" y="3783739"/>
            <a:ext cx="1725270" cy="369332"/>
          </a:xfrm>
          <a:prstGeom prst="rect">
            <a:avLst/>
          </a:prstGeom>
          <a:noFill/>
        </p:spPr>
        <p:txBody>
          <a:bodyPr wrap="square" rtlCol="0">
            <a:spAutoFit/>
          </a:bodyPr>
          <a:lstStyle/>
          <a:p>
            <a:r>
              <a:rPr lang="en-US" b="1" dirty="0">
                <a:solidFill>
                  <a:schemeClr val="tx2"/>
                </a:solidFill>
                <a:cs typeface="Helvetica" panose="020B0604020202020204" pitchFamily="34" charset="0"/>
              </a:rPr>
              <a:t>4+ conditions</a:t>
            </a:r>
          </a:p>
        </p:txBody>
      </p:sp>
      <p:sp>
        <p:nvSpPr>
          <p:cNvPr id="16" name="TextBox 15">
            <a:extLst>
              <a:ext uri="{FF2B5EF4-FFF2-40B4-BE49-F238E27FC236}">
                <a16:creationId xmlns:a16="http://schemas.microsoft.com/office/drawing/2014/main" id="{3848B3F4-CB15-54E5-FB85-4BCDDA6DCC70}"/>
              </a:ext>
            </a:extLst>
          </p:cNvPr>
          <p:cNvSpPr txBox="1"/>
          <p:nvPr/>
        </p:nvSpPr>
        <p:spPr>
          <a:xfrm>
            <a:off x="1497724" y="4767217"/>
            <a:ext cx="6944710" cy="276999"/>
          </a:xfrm>
          <a:prstGeom prst="rect">
            <a:avLst/>
          </a:prstGeom>
          <a:noFill/>
        </p:spPr>
        <p:txBody>
          <a:bodyPr wrap="square" rtlCol="0">
            <a:spAutoFit/>
          </a:bodyPr>
          <a:lstStyle/>
          <a:p>
            <a:pPr algn="ctr"/>
            <a:r>
              <a:rPr lang="en-US" sz="1200" dirty="0"/>
              <a:t>MSM = men who have sex with men. Source: </a:t>
            </a:r>
            <a:r>
              <a:rPr lang="en-US" sz="1200" dirty="0" err="1"/>
              <a:t>Mimiaga</a:t>
            </a:r>
            <a:r>
              <a:rPr lang="en-US" sz="1200" dirty="0"/>
              <a:t> et al. JAIDS, 2015</a:t>
            </a:r>
          </a:p>
        </p:txBody>
      </p:sp>
      <p:sp>
        <p:nvSpPr>
          <p:cNvPr id="7" name="TextBox 6">
            <a:extLst>
              <a:ext uri="{FF2B5EF4-FFF2-40B4-BE49-F238E27FC236}">
                <a16:creationId xmlns:a16="http://schemas.microsoft.com/office/drawing/2014/main" id="{A217630F-C1AF-5014-19DB-10B3BDFCA213}"/>
              </a:ext>
            </a:extLst>
          </p:cNvPr>
          <p:cNvSpPr txBox="1"/>
          <p:nvPr/>
        </p:nvSpPr>
        <p:spPr>
          <a:xfrm>
            <a:off x="70957" y="3503637"/>
            <a:ext cx="4291770" cy="1200329"/>
          </a:xfrm>
          <a:prstGeom prst="rect">
            <a:avLst/>
          </a:prstGeom>
          <a:noFill/>
        </p:spPr>
        <p:txBody>
          <a:bodyPr wrap="square">
            <a:spAutoFit/>
          </a:bodyPr>
          <a:lstStyle/>
          <a:p>
            <a:pPr marL="0" indent="0" algn="ctr">
              <a:spcBef>
                <a:spcPts val="1200"/>
              </a:spcBef>
              <a:buNone/>
            </a:pPr>
            <a:r>
              <a:rPr lang="en-US" sz="2400" b="1" dirty="0">
                <a:solidFill>
                  <a:schemeClr val="bg1"/>
                </a:solidFill>
                <a:effectLst>
                  <a:outerShdw blurRad="50800" dist="38100" dir="16200000" rotWithShape="0">
                    <a:prstClr val="black">
                      <a:alpha val="40000"/>
                    </a:prstClr>
                  </a:outerShdw>
                </a:effectLst>
              </a:rPr>
              <a:t>Probability of staying HIV negative goes down as # of conditions increases</a:t>
            </a:r>
          </a:p>
        </p:txBody>
      </p:sp>
    </p:spTree>
    <p:extLst>
      <p:ext uri="{BB962C8B-B14F-4D97-AF65-F5344CB8AC3E}">
        <p14:creationId xmlns:p14="http://schemas.microsoft.com/office/powerpoint/2010/main" val="161632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AETC-BLANK-MASTER</Template>
  <TotalTime>19046</TotalTime>
  <Words>2820</Words>
  <Application>Microsoft Office PowerPoint</Application>
  <PresentationFormat>On-screen Show (16:9)</PresentationFormat>
  <Paragraphs>258</Paragraphs>
  <Slides>35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Helvetica</vt:lpstr>
      <vt:lpstr>ITC Avant Garde Std Bk</vt:lpstr>
      <vt:lpstr>Times New Roman</vt:lpstr>
      <vt:lpstr>Wingdings</vt:lpstr>
      <vt:lpstr>AETC-BLANK-MASTER</vt:lpstr>
      <vt:lpstr>Beyond Viral Suppression:  How Addressing Mental Health Directly Reduces Morbidity and Mortality in People with HIV</vt:lpstr>
      <vt:lpstr>Conflict of Interest Disclosure Statement</vt:lpstr>
      <vt:lpstr>Unconscious Bias Disclosure</vt:lpstr>
      <vt:lpstr>Learning Objectives</vt:lpstr>
      <vt:lpstr>Poll Question</vt:lpstr>
      <vt:lpstr>Mental Health Problems Impact HIV in Every Domain</vt:lpstr>
      <vt:lpstr>Expanding Our Current HIV-related  Approaches to Mental Health</vt:lpstr>
      <vt:lpstr>Two Major Challenges to Addressing Mental Disorders among PWH in the US</vt:lpstr>
      <vt:lpstr>Mental Health Conditions Often Precede HIV Infection</vt:lpstr>
      <vt:lpstr>Mental Wellness vs. Mental Illness</vt:lpstr>
      <vt:lpstr>Brain and Body Cannot Be Separated</vt:lpstr>
      <vt:lpstr>Addressing Mental Health is Part of Every HCP’s Job</vt:lpstr>
      <vt:lpstr>Care for Minimal/Mild Distress Symptoms</vt:lpstr>
      <vt:lpstr>Veteran’s Administration (VA) Whole Health Approach</vt:lpstr>
      <vt:lpstr>VA’s Whole Health Library  Excellent Resources for Clinicians</vt:lpstr>
      <vt:lpstr>VA’s Whole Health Library  Excellent Handouts for Patients</vt:lpstr>
      <vt:lpstr>Prioritize Referrals- Distinguish Between Mental Distress &amp; Mental Disorders </vt:lpstr>
      <vt:lpstr>The Diagnostic and Statistical Manual        of Mental Disorders</vt:lpstr>
      <vt:lpstr>Despite Our Elaborate Diagnostic Criteria, the Brain is a Mystery</vt:lpstr>
      <vt:lpstr>Challenges Posed by Mysteries of Brain</vt:lpstr>
      <vt:lpstr>Advocating for Mental Health Services</vt:lpstr>
      <vt:lpstr>Mental Health Problems Directly Linked to Mortality Among PWH</vt:lpstr>
      <vt:lpstr>Unrecognized Delirium</vt:lpstr>
      <vt:lpstr>Changing Patterns of Mortality  Among PWH</vt:lpstr>
      <vt:lpstr>Early Mortality Attributable to Smoking is Greater than Early Mortality Attributable to HIV Among PWH (Denmark Study)</vt:lpstr>
      <vt:lpstr>PowerPoint Presentation</vt:lpstr>
      <vt:lpstr>Suicidal Behavior Among PWH</vt:lpstr>
      <vt:lpstr>Overdose as a Growing Cause of Death among Persons Aged 25–44 Years with Diagnosed HIV Infection, 2010–2021—United States </vt:lpstr>
      <vt:lpstr>Treatment of Mental Disorders in Primary/HIV Care</vt:lpstr>
      <vt:lpstr>Summary</vt:lpstr>
      <vt:lpstr>Poll Question</vt:lpstr>
      <vt:lpstr>Suggested Readings</vt:lpstr>
      <vt:lpstr>Resources</vt:lpstr>
      <vt:lpstr>PowerPoint Presentation</vt:lpstr>
      <vt:lpstr>Question and Answer Session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Minerva Layug-Gomez</cp:lastModifiedBy>
  <cp:revision>41</cp:revision>
  <cp:lastPrinted>2013-10-17T16:37:33Z</cp:lastPrinted>
  <dcterms:created xsi:type="dcterms:W3CDTF">2016-03-30T16:09:11Z</dcterms:created>
  <dcterms:modified xsi:type="dcterms:W3CDTF">2024-04-18T19:40:28Z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