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9" r:id="rId2"/>
    <p:sldId id="430" r:id="rId3"/>
    <p:sldId id="262" r:id="rId4"/>
    <p:sldId id="266" r:id="rId5"/>
    <p:sldId id="432" r:id="rId6"/>
    <p:sldId id="435" r:id="rId7"/>
    <p:sldId id="440" r:id="rId8"/>
    <p:sldId id="442" r:id="rId9"/>
    <p:sldId id="314" r:id="rId10"/>
    <p:sldId id="303" r:id="rId11"/>
    <p:sldId id="329" r:id="rId12"/>
    <p:sldId id="298" r:id="rId13"/>
    <p:sldId id="300" r:id="rId14"/>
    <p:sldId id="328" r:id="rId15"/>
    <p:sldId id="257" r:id="rId16"/>
    <p:sldId id="274" r:id="rId17"/>
    <p:sldId id="441" r:id="rId18"/>
  </p:sldIdLst>
  <p:sldSz cx="9144000" cy="6858000" type="screen4x3"/>
  <p:notesSz cx="6858000" cy="9144000"/>
  <p:defaultTextStyle>
    <a:defPPr>
      <a:defRPr lang="en-US"/>
    </a:defPPr>
    <a:lvl1pPr marL="0" algn="l" defTabSz="456449" rtl="0" eaLnBrk="1" latinLnBrk="0" hangingPunct="1">
      <a:defRPr sz="1800" kern="1200">
        <a:solidFill>
          <a:schemeClr val="tx1"/>
        </a:solidFill>
        <a:latin typeface="+mn-lt"/>
        <a:ea typeface="+mn-ea"/>
        <a:cs typeface="+mn-cs"/>
      </a:defRPr>
    </a:lvl1pPr>
    <a:lvl2pPr marL="456449" algn="l" defTabSz="456449" rtl="0" eaLnBrk="1" latinLnBrk="0" hangingPunct="1">
      <a:defRPr sz="1800" kern="1200">
        <a:solidFill>
          <a:schemeClr val="tx1"/>
        </a:solidFill>
        <a:latin typeface="+mn-lt"/>
        <a:ea typeface="+mn-ea"/>
        <a:cs typeface="+mn-cs"/>
      </a:defRPr>
    </a:lvl2pPr>
    <a:lvl3pPr marL="912899" algn="l" defTabSz="456449" rtl="0" eaLnBrk="1" latinLnBrk="0" hangingPunct="1">
      <a:defRPr sz="1800" kern="1200">
        <a:solidFill>
          <a:schemeClr val="tx1"/>
        </a:solidFill>
        <a:latin typeface="+mn-lt"/>
        <a:ea typeface="+mn-ea"/>
        <a:cs typeface="+mn-cs"/>
      </a:defRPr>
    </a:lvl3pPr>
    <a:lvl4pPr marL="1369349" algn="l" defTabSz="456449" rtl="0" eaLnBrk="1" latinLnBrk="0" hangingPunct="1">
      <a:defRPr sz="1800" kern="1200">
        <a:solidFill>
          <a:schemeClr val="tx1"/>
        </a:solidFill>
        <a:latin typeface="+mn-lt"/>
        <a:ea typeface="+mn-ea"/>
        <a:cs typeface="+mn-cs"/>
      </a:defRPr>
    </a:lvl4pPr>
    <a:lvl5pPr marL="1825798" algn="l" defTabSz="456449" rtl="0" eaLnBrk="1" latinLnBrk="0" hangingPunct="1">
      <a:defRPr sz="1800" kern="1200">
        <a:solidFill>
          <a:schemeClr val="tx1"/>
        </a:solidFill>
        <a:latin typeface="+mn-lt"/>
        <a:ea typeface="+mn-ea"/>
        <a:cs typeface="+mn-cs"/>
      </a:defRPr>
    </a:lvl5pPr>
    <a:lvl6pPr marL="2282248" algn="l" defTabSz="456449" rtl="0" eaLnBrk="1" latinLnBrk="0" hangingPunct="1">
      <a:defRPr sz="1800" kern="1200">
        <a:solidFill>
          <a:schemeClr val="tx1"/>
        </a:solidFill>
        <a:latin typeface="+mn-lt"/>
        <a:ea typeface="+mn-ea"/>
        <a:cs typeface="+mn-cs"/>
      </a:defRPr>
    </a:lvl6pPr>
    <a:lvl7pPr marL="2738697" algn="l" defTabSz="456449" rtl="0" eaLnBrk="1" latinLnBrk="0" hangingPunct="1">
      <a:defRPr sz="1800" kern="1200">
        <a:solidFill>
          <a:schemeClr val="tx1"/>
        </a:solidFill>
        <a:latin typeface="+mn-lt"/>
        <a:ea typeface="+mn-ea"/>
        <a:cs typeface="+mn-cs"/>
      </a:defRPr>
    </a:lvl7pPr>
    <a:lvl8pPr marL="3195147" algn="l" defTabSz="456449" rtl="0" eaLnBrk="1" latinLnBrk="0" hangingPunct="1">
      <a:defRPr sz="1800" kern="1200">
        <a:solidFill>
          <a:schemeClr val="tx1"/>
        </a:solidFill>
        <a:latin typeface="+mn-lt"/>
        <a:ea typeface="+mn-ea"/>
        <a:cs typeface="+mn-cs"/>
      </a:defRPr>
    </a:lvl8pPr>
    <a:lvl9pPr marL="3651597" algn="l" defTabSz="456449"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378124-FB39-4DFE-BD6F-80C50126C8DA}" v="1" dt="2024-04-17T23:23:33.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77551" autoAdjust="0"/>
  </p:normalViewPr>
  <p:slideViewPr>
    <p:cSldViewPr snapToGrid="0" snapToObjects="1">
      <p:cViewPr varScale="1">
        <p:scale>
          <a:sx n="98" d="100"/>
          <a:sy n="98" d="100"/>
        </p:scale>
        <p:origin x="1256" y="1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p:cViewPr varScale="1">
        <p:scale>
          <a:sx n="95" d="100"/>
          <a:sy n="95" d="100"/>
        </p:scale>
        <p:origin x="-393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Abascal" clId="Web-{15378124-FB39-4DFE-BD6F-80C50126C8DA}"/>
    <pc:docChg chg="modSld">
      <pc:chgData name="Brian Abascal" userId="" providerId="" clId="Web-{15378124-FB39-4DFE-BD6F-80C50126C8DA}" dt="2024-04-17T23:23:33.118" v="0" actId="20577"/>
      <pc:docMkLst>
        <pc:docMk/>
      </pc:docMkLst>
      <pc:sldChg chg="modSp">
        <pc:chgData name="Brian Abascal" userId="" providerId="" clId="Web-{15378124-FB39-4DFE-BD6F-80C50126C8DA}" dt="2024-04-17T23:23:33.118" v="0" actId="20577"/>
        <pc:sldMkLst>
          <pc:docMk/>
          <pc:sldMk cId="4183897570" sldId="262"/>
        </pc:sldMkLst>
        <pc:spChg chg="mod">
          <ac:chgData name="Brian Abascal" userId="" providerId="" clId="Web-{15378124-FB39-4DFE-BD6F-80C50126C8DA}" dt="2024-04-17T23:23:33.118" v="0" actId="20577"/>
          <ac:spMkLst>
            <pc:docMk/>
            <pc:sldMk cId="4183897570" sldId="262"/>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Sheet1!$B$2:$B$10</c:f>
              <c:numCache>
                <c:formatCode>General</c:formatCode>
                <c:ptCount val="9"/>
                <c:pt idx="0">
                  <c:v>382</c:v>
                </c:pt>
                <c:pt idx="1">
                  <c:v>437</c:v>
                </c:pt>
                <c:pt idx="2">
                  <c:v>457</c:v>
                </c:pt>
                <c:pt idx="3">
                  <c:v>448</c:v>
                </c:pt>
                <c:pt idx="4">
                  <c:v>453</c:v>
                </c:pt>
                <c:pt idx="5">
                  <c:v>452</c:v>
                </c:pt>
                <c:pt idx="6">
                  <c:v>346</c:v>
                </c:pt>
                <c:pt idx="7">
                  <c:v>448</c:v>
                </c:pt>
                <c:pt idx="8">
                  <c:v>488</c:v>
                </c:pt>
              </c:numCache>
            </c:numRef>
          </c:val>
          <c:extLst>
            <c:ext xmlns:c16="http://schemas.microsoft.com/office/drawing/2014/chart" uri="{C3380CC4-5D6E-409C-BE32-E72D297353CC}">
              <c16:uniqueId val="{00000000-DA41-4CB9-825A-F92BC8608D9F}"/>
            </c:ext>
          </c:extLst>
        </c:ser>
        <c:dLbls>
          <c:showLegendKey val="0"/>
          <c:showVal val="0"/>
          <c:showCatName val="0"/>
          <c:showSerName val="0"/>
          <c:showPercent val="0"/>
          <c:showBubbleSize val="0"/>
        </c:dLbls>
        <c:gapWidth val="219"/>
        <c:overlap val="-27"/>
        <c:axId val="486654224"/>
        <c:axId val="486654552"/>
      </c:barChart>
      <c:catAx>
        <c:axId val="486654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6654552"/>
        <c:crosses val="autoZero"/>
        <c:auto val="1"/>
        <c:lblAlgn val="ctr"/>
        <c:lblOffset val="100"/>
        <c:noMultiLvlLbl val="0"/>
      </c:catAx>
      <c:valAx>
        <c:axId val="486654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No. of Cases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66542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spPr>
            <a:solidFill>
              <a:schemeClr val="accent4"/>
            </a:solidFill>
            <a:ln>
              <a:solidFill>
                <a:schemeClr val="accent4"/>
              </a:solidFill>
            </a:ln>
          </c:spPr>
          <c:invertIfNegative val="0"/>
          <c:dPt>
            <c:idx val="0"/>
            <c:invertIfNegative val="0"/>
            <c:bubble3D val="0"/>
            <c:extLst>
              <c:ext xmlns:c16="http://schemas.microsoft.com/office/drawing/2014/chart" uri="{C3380CC4-5D6E-409C-BE32-E72D297353CC}">
                <c16:uniqueId val="{00000000-088A-4B02-830D-EACB1B78E39E}"/>
              </c:ext>
            </c:extLst>
          </c:dPt>
          <c:dPt>
            <c:idx val="1"/>
            <c:invertIfNegative val="0"/>
            <c:bubble3D val="0"/>
            <c:extLst>
              <c:ext xmlns:c16="http://schemas.microsoft.com/office/drawing/2014/chart" uri="{C3380CC4-5D6E-409C-BE32-E72D297353CC}">
                <c16:uniqueId val="{00000001-088A-4B02-830D-EACB1B78E39E}"/>
              </c:ext>
            </c:extLst>
          </c:dPt>
          <c:dPt>
            <c:idx val="2"/>
            <c:invertIfNegative val="0"/>
            <c:bubble3D val="0"/>
            <c:extLst>
              <c:ext xmlns:c16="http://schemas.microsoft.com/office/drawing/2014/chart" uri="{C3380CC4-5D6E-409C-BE32-E72D297353CC}">
                <c16:uniqueId val="{00000002-088A-4B02-830D-EACB1B78E39E}"/>
              </c:ext>
            </c:extLst>
          </c:dPt>
          <c:dPt>
            <c:idx val="3"/>
            <c:invertIfNegative val="0"/>
            <c:bubble3D val="0"/>
            <c:spPr>
              <a:solidFill>
                <a:schemeClr val="accent6"/>
              </a:solidFill>
              <a:ln>
                <a:solidFill>
                  <a:schemeClr val="accent6"/>
                </a:solidFill>
              </a:ln>
            </c:spPr>
            <c:extLst>
              <c:ext xmlns:c16="http://schemas.microsoft.com/office/drawing/2014/chart" uri="{C3380CC4-5D6E-409C-BE32-E72D297353CC}">
                <c16:uniqueId val="{00000003-D085-4BA8-923D-B0E9667A6703}"/>
              </c:ext>
            </c:extLst>
          </c:dPt>
          <c:dPt>
            <c:idx val="4"/>
            <c:invertIfNegative val="0"/>
            <c:bubble3D val="0"/>
            <c:spPr>
              <a:solidFill>
                <a:schemeClr val="accent3"/>
              </a:solidFill>
              <a:ln>
                <a:solidFill>
                  <a:schemeClr val="accent3"/>
                </a:solidFill>
              </a:ln>
            </c:spPr>
            <c:extLst>
              <c:ext xmlns:c16="http://schemas.microsoft.com/office/drawing/2014/chart" uri="{C3380CC4-5D6E-409C-BE32-E72D297353CC}">
                <c16:uniqueId val="{00000004-D085-4BA8-923D-B0E9667A6703}"/>
              </c:ext>
            </c:extLst>
          </c:dPt>
          <c:dLbls>
            <c:spPr>
              <a:noFill/>
              <a:ln>
                <a:noFill/>
              </a:ln>
              <a:effectLst/>
            </c:spPr>
            <c:txPr>
              <a:bodyPr wrap="square" lIns="38100" tIns="19050" rIns="38100" bIns="19050" anchor="ctr">
                <a:spAutoFit/>
              </a:bodyPr>
              <a:lstStyle/>
              <a:p>
                <a:pPr>
                  <a:defRPr>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Clark County</c:v>
                </c:pt>
                <c:pt idx="1">
                  <c:v>#8: NV*</c:v>
                </c:pt>
                <c:pt idx="2">
                  <c:v>US*</c:v>
                </c:pt>
                <c:pt idx="3">
                  <c:v>#1: NM*</c:v>
                </c:pt>
                <c:pt idx="4">
                  <c:v>#47: UT*</c:v>
                </c:pt>
              </c:strCache>
            </c:strRef>
          </c:cat>
          <c:val>
            <c:numRef>
              <c:f>Sheet1!$B$2:$F$2</c:f>
              <c:numCache>
                <c:formatCode>0.0</c:formatCode>
                <c:ptCount val="5"/>
                <c:pt idx="0" formatCode="General">
                  <c:v>197.2</c:v>
                </c:pt>
                <c:pt idx="1">
                  <c:v>193</c:v>
                </c:pt>
                <c:pt idx="2" formatCode="General">
                  <c:v>102.5</c:v>
                </c:pt>
                <c:pt idx="3" formatCode="General">
                  <c:v>355.3</c:v>
                </c:pt>
                <c:pt idx="4">
                  <c:v>15</c:v>
                </c:pt>
              </c:numCache>
            </c:numRef>
          </c:val>
          <c:extLst>
            <c:ext xmlns:c16="http://schemas.microsoft.com/office/drawing/2014/chart" uri="{C3380CC4-5D6E-409C-BE32-E72D297353CC}">
              <c16:uniqueId val="{00000000-3AB8-41D8-98AC-B06A4C5B6BB6}"/>
            </c:ext>
          </c:extLst>
        </c:ser>
        <c:dLbls>
          <c:showLegendKey val="0"/>
          <c:showVal val="0"/>
          <c:showCatName val="0"/>
          <c:showSerName val="0"/>
          <c:showPercent val="0"/>
          <c:showBubbleSize val="0"/>
        </c:dLbls>
        <c:gapWidth val="150"/>
        <c:axId val="88124416"/>
        <c:axId val="88134400"/>
      </c:barChart>
      <c:catAx>
        <c:axId val="88124416"/>
        <c:scaling>
          <c:orientation val="minMax"/>
        </c:scaling>
        <c:delete val="0"/>
        <c:axPos val="b"/>
        <c:numFmt formatCode="General" sourceLinked="1"/>
        <c:majorTickMark val="none"/>
        <c:minorTickMark val="none"/>
        <c:tickLblPos val="nextTo"/>
        <c:crossAx val="88134400"/>
        <c:crosses val="autoZero"/>
        <c:auto val="1"/>
        <c:lblAlgn val="ctr"/>
        <c:lblOffset val="100"/>
        <c:noMultiLvlLbl val="0"/>
      </c:catAx>
      <c:valAx>
        <c:axId val="88134400"/>
        <c:scaling>
          <c:orientation val="minMax"/>
          <c:min val="0"/>
        </c:scaling>
        <c:delete val="0"/>
        <c:axPos val="l"/>
        <c:majorGridlines/>
        <c:title>
          <c:tx>
            <c:rich>
              <a:bodyPr/>
              <a:lstStyle/>
              <a:p>
                <a:pPr>
                  <a:defRPr b="0"/>
                </a:pPr>
                <a:r>
                  <a:rPr lang="en-US" b="0" dirty="0"/>
                  <a:t>Rate per 100,000 live</a:t>
                </a:r>
                <a:r>
                  <a:rPr lang="en-US" b="0" baseline="0" dirty="0"/>
                  <a:t> births</a:t>
                </a:r>
                <a:endParaRPr lang="en-US" b="0" dirty="0"/>
              </a:p>
            </c:rich>
          </c:tx>
          <c:layout>
            <c:manualLayout>
              <c:xMode val="edge"/>
              <c:yMode val="edge"/>
              <c:x val="8.5763293310463125E-3"/>
              <c:y val="0.13178576734511957"/>
            </c:manualLayout>
          </c:layout>
          <c:overlay val="0"/>
        </c:title>
        <c:numFmt formatCode="General" sourceLinked="1"/>
        <c:majorTickMark val="out"/>
        <c:minorTickMark val="none"/>
        <c:tickLblPos val="nextTo"/>
        <c:crossAx val="88124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Sheet1!$C$1</c:f>
              <c:strCache>
                <c:ptCount val="1"/>
                <c:pt idx="0">
                  <c:v>CS Cases</c:v>
                </c:pt>
              </c:strCache>
            </c:strRef>
          </c:tx>
          <c:spPr>
            <a:solidFill>
              <a:schemeClr val="accent2"/>
            </a:solidFill>
            <a:ln>
              <a:solidFill>
                <a:schemeClr val="accent2"/>
              </a:solidFill>
            </a:ln>
            <a:effectLst/>
          </c:spPr>
          <c:invertIfNegative val="0"/>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Sheet1!$C$2:$C$11</c:f>
              <c:numCache>
                <c:formatCode>General</c:formatCode>
                <c:ptCount val="10"/>
                <c:pt idx="0">
                  <c:v>3</c:v>
                </c:pt>
                <c:pt idx="1">
                  <c:v>6</c:v>
                </c:pt>
                <c:pt idx="2">
                  <c:v>9</c:v>
                </c:pt>
                <c:pt idx="3">
                  <c:v>20</c:v>
                </c:pt>
                <c:pt idx="4">
                  <c:v>24</c:v>
                </c:pt>
                <c:pt idx="5">
                  <c:v>38</c:v>
                </c:pt>
                <c:pt idx="6">
                  <c:v>43</c:v>
                </c:pt>
                <c:pt idx="7">
                  <c:v>35</c:v>
                </c:pt>
                <c:pt idx="8">
                  <c:v>50</c:v>
                </c:pt>
                <c:pt idx="9">
                  <c:v>53</c:v>
                </c:pt>
              </c:numCache>
            </c:numRef>
          </c:val>
          <c:extLst>
            <c:ext xmlns:c16="http://schemas.microsoft.com/office/drawing/2014/chart" uri="{C3380CC4-5D6E-409C-BE32-E72D297353CC}">
              <c16:uniqueId val="{00000004-04E7-48BC-A5C0-B7BD3B6AE427}"/>
            </c:ext>
          </c:extLst>
        </c:ser>
        <c:dLbls>
          <c:showLegendKey val="0"/>
          <c:showVal val="0"/>
          <c:showCatName val="0"/>
          <c:showSerName val="0"/>
          <c:showPercent val="0"/>
          <c:showBubbleSize val="0"/>
        </c:dLbls>
        <c:gapWidth val="150"/>
        <c:axId val="1725584447"/>
        <c:axId val="1725590687"/>
      </c:barChart>
      <c:lineChart>
        <c:grouping val="standard"/>
        <c:varyColors val="0"/>
        <c:ser>
          <c:idx val="0"/>
          <c:order val="0"/>
          <c:tx>
            <c:strRef>
              <c:f>Sheet1!$B$1</c:f>
              <c:strCache>
                <c:ptCount val="1"/>
                <c:pt idx="0">
                  <c:v>3</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Sheet1!$B$2:$B$11</c:f>
              <c:numCache>
                <c:formatCode>General</c:formatCode>
                <c:ptCount val="10"/>
                <c:pt idx="3">
                  <c:v>7.3</c:v>
                </c:pt>
                <c:pt idx="4">
                  <c:v>8.8000000000000007</c:v>
                </c:pt>
                <c:pt idx="5">
                  <c:v>14.3</c:v>
                </c:pt>
                <c:pt idx="6">
                  <c:v>16.8</c:v>
                </c:pt>
                <c:pt idx="7">
                  <c:v>13.7</c:v>
                </c:pt>
                <c:pt idx="8">
                  <c:v>19.7</c:v>
                </c:pt>
                <c:pt idx="9">
                  <c:v>21.9</c:v>
                </c:pt>
              </c:numCache>
            </c:numRef>
          </c:val>
          <c:smooth val="0"/>
          <c:extLst>
            <c:ext xmlns:c16="http://schemas.microsoft.com/office/drawing/2014/chart" uri="{C3380CC4-5D6E-409C-BE32-E72D297353CC}">
              <c16:uniqueId val="{00000000-04E7-48BC-A5C0-B7BD3B6AE427}"/>
            </c:ext>
          </c:extLst>
        </c:ser>
        <c:dLbls>
          <c:showLegendKey val="0"/>
          <c:showVal val="0"/>
          <c:showCatName val="0"/>
          <c:showSerName val="0"/>
          <c:showPercent val="0"/>
          <c:showBubbleSize val="0"/>
        </c:dLbls>
        <c:marker val="1"/>
        <c:smooth val="0"/>
        <c:axId val="1553157711"/>
        <c:axId val="1553155631"/>
      </c:lineChart>
      <c:catAx>
        <c:axId val="1725584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25590687"/>
        <c:crosses val="autoZero"/>
        <c:auto val="1"/>
        <c:lblAlgn val="ctr"/>
        <c:lblOffset val="100"/>
        <c:noMultiLvlLbl val="0"/>
      </c:catAx>
      <c:valAx>
        <c:axId val="17255906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a:t>Number</a:t>
                </a:r>
                <a:r>
                  <a:rPr lang="en-US" b="1" baseline="0"/>
                  <a:t> </a:t>
                </a:r>
                <a:r>
                  <a:rPr lang="en-US" b="1"/>
                  <a:t> of CS Cases</a:t>
                </a:r>
              </a:p>
            </c:rich>
          </c:tx>
          <c:layout>
            <c:manualLayout>
              <c:xMode val="edge"/>
              <c:yMode val="edge"/>
              <c:x val="1.2267015796588086E-2"/>
              <c:y val="0.32915339447312064"/>
            </c:manualLayout>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25584447"/>
        <c:crosses val="autoZero"/>
        <c:crossBetween val="between"/>
      </c:valAx>
      <c:valAx>
        <c:axId val="1553155631"/>
        <c:scaling>
          <c:orientation val="minMax"/>
        </c:scaling>
        <c:delete val="0"/>
        <c:axPos val="r"/>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a:t>Congenital</a:t>
                </a:r>
                <a:r>
                  <a:rPr lang="en-US" b="1" baseline="0"/>
                  <a:t> Syphilis Rate per 10,000 Live Births</a:t>
                </a:r>
                <a:endParaRPr lang="en-US" b="1"/>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53157711"/>
        <c:crosses val="max"/>
        <c:crossBetween val="between"/>
      </c:valAx>
      <c:catAx>
        <c:axId val="1553157711"/>
        <c:scaling>
          <c:orientation val="minMax"/>
        </c:scaling>
        <c:delete val="1"/>
        <c:axPos val="b"/>
        <c:numFmt formatCode="General" sourceLinked="1"/>
        <c:majorTickMark val="out"/>
        <c:minorTickMark val="none"/>
        <c:tickLblPos val="nextTo"/>
        <c:crossAx val="1553155631"/>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2400" b="1" baseline="0" dirty="0">
                <a:solidFill>
                  <a:schemeClr val="tx1"/>
                </a:solidFill>
              </a:rPr>
              <a:t>Congenital Syphilis Prevention Cascade, Clark County, NV, 2020-2022</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2022</c:v>
                </c:pt>
              </c:strCache>
            </c:strRef>
          </c:tx>
          <c:spPr>
            <a:solidFill>
              <a:schemeClr val="accent3"/>
            </a:solidFill>
            <a:ln>
              <a:solidFill>
                <a:schemeClr val="bg2">
                  <a:lumMod val="7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Potential CS cases averted</c:v>
                </c:pt>
                <c:pt idx="1">
                  <c:v>Received adequate treatment regimen that began ≥ 30 days prior to delivery</c:v>
                </c:pt>
                <c:pt idx="2">
                  <c:v>Tested for syphilis  ≥ 30 days prior to delivery</c:v>
                </c:pt>
                <c:pt idx="3">
                  <c:v>Received any prenatal care  ≥ 30 days prior to delivery</c:v>
                </c:pt>
              </c:strCache>
            </c:strRef>
          </c:cat>
          <c:val>
            <c:numRef>
              <c:f>Sheet1!$B$2:$B$5</c:f>
              <c:numCache>
                <c:formatCode>0.0%</c:formatCode>
                <c:ptCount val="4"/>
                <c:pt idx="0">
                  <c:v>0.60299999999999998</c:v>
                </c:pt>
                <c:pt idx="1">
                  <c:v>0.56200000000000006</c:v>
                </c:pt>
                <c:pt idx="2">
                  <c:v>0.66100000000000003</c:v>
                </c:pt>
                <c:pt idx="3">
                  <c:v>0.39700000000000002</c:v>
                </c:pt>
              </c:numCache>
            </c:numRef>
          </c:val>
          <c:extLst>
            <c:ext xmlns:c16="http://schemas.microsoft.com/office/drawing/2014/chart" uri="{C3380CC4-5D6E-409C-BE32-E72D297353CC}">
              <c16:uniqueId val="{00000000-5BB2-49D5-8519-5BC8F2114804}"/>
            </c:ext>
          </c:extLst>
        </c:ser>
        <c:ser>
          <c:idx val="1"/>
          <c:order val="1"/>
          <c:tx>
            <c:strRef>
              <c:f>Sheet1!$C$1</c:f>
              <c:strCache>
                <c:ptCount val="1"/>
                <c:pt idx="0">
                  <c:v>2021</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Potential CS cases averted</c:v>
                </c:pt>
                <c:pt idx="1">
                  <c:v>Received adequate treatment regimen that began ≥ 30 days prior to delivery</c:v>
                </c:pt>
                <c:pt idx="2">
                  <c:v>Tested for syphilis  ≥ 30 days prior to delivery</c:v>
                </c:pt>
                <c:pt idx="3">
                  <c:v>Received any prenatal care  ≥ 30 days prior to delivery</c:v>
                </c:pt>
              </c:strCache>
            </c:strRef>
          </c:cat>
          <c:val>
            <c:numRef>
              <c:f>Sheet1!$C$2:$C$5</c:f>
              <c:numCache>
                <c:formatCode>0.0%</c:formatCode>
                <c:ptCount val="4"/>
                <c:pt idx="0">
                  <c:v>0.52</c:v>
                </c:pt>
                <c:pt idx="1">
                  <c:v>0.50700000000000001</c:v>
                </c:pt>
                <c:pt idx="2">
                  <c:v>0.69299999999999995</c:v>
                </c:pt>
                <c:pt idx="3">
                  <c:v>0.53300000000000003</c:v>
                </c:pt>
              </c:numCache>
            </c:numRef>
          </c:val>
          <c:extLst>
            <c:ext xmlns:c16="http://schemas.microsoft.com/office/drawing/2014/chart" uri="{C3380CC4-5D6E-409C-BE32-E72D297353CC}">
              <c16:uniqueId val="{00000003-708F-45E9-86AF-BE7D48A057CD}"/>
            </c:ext>
          </c:extLst>
        </c:ser>
        <c:ser>
          <c:idx val="2"/>
          <c:order val="2"/>
          <c:tx>
            <c:strRef>
              <c:f>Sheet1!$D$1</c:f>
              <c:strCache>
                <c:ptCount val="1"/>
                <c:pt idx="0">
                  <c:v>2020</c:v>
                </c:pt>
              </c:strCache>
            </c:strRef>
          </c:tx>
          <c:spPr>
            <a:solidFill>
              <a:schemeClr val="accent1"/>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Potential CS cases averted</c:v>
                </c:pt>
                <c:pt idx="1">
                  <c:v>Received adequate treatment regimen that began ≥ 30 days prior to delivery</c:v>
                </c:pt>
                <c:pt idx="2">
                  <c:v>Tested for syphilis  ≥ 30 days prior to delivery</c:v>
                </c:pt>
                <c:pt idx="3">
                  <c:v>Received any prenatal care  ≥ 30 days prior to delivery</c:v>
                </c:pt>
              </c:strCache>
            </c:strRef>
          </c:cat>
          <c:val>
            <c:numRef>
              <c:f>Sheet1!$D$2:$D$5</c:f>
              <c:numCache>
                <c:formatCode>0.0%</c:formatCode>
                <c:ptCount val="4"/>
                <c:pt idx="0">
                  <c:v>0.47599999999999998</c:v>
                </c:pt>
                <c:pt idx="1">
                  <c:v>0.5</c:v>
                </c:pt>
                <c:pt idx="2">
                  <c:v>0.45600000000000002</c:v>
                </c:pt>
                <c:pt idx="3">
                  <c:v>0.51200000000000001</c:v>
                </c:pt>
              </c:numCache>
            </c:numRef>
          </c:val>
          <c:extLst>
            <c:ext xmlns:c16="http://schemas.microsoft.com/office/drawing/2014/chart" uri="{C3380CC4-5D6E-409C-BE32-E72D297353CC}">
              <c16:uniqueId val="{00000001-8CB4-4607-AD34-C6B5875FF241}"/>
            </c:ext>
          </c:extLst>
        </c:ser>
        <c:dLbls>
          <c:showLegendKey val="0"/>
          <c:showVal val="0"/>
          <c:showCatName val="0"/>
          <c:showSerName val="0"/>
          <c:showPercent val="0"/>
          <c:showBubbleSize val="0"/>
        </c:dLbls>
        <c:gapWidth val="182"/>
        <c:axId val="354670352"/>
        <c:axId val="354670680"/>
      </c:barChart>
      <c:catAx>
        <c:axId val="354670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354670680"/>
        <c:crosses val="autoZero"/>
        <c:auto val="1"/>
        <c:lblAlgn val="ctr"/>
        <c:lblOffset val="100"/>
        <c:noMultiLvlLbl val="0"/>
      </c:catAx>
      <c:valAx>
        <c:axId val="35467068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4670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Male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Sheet1!$B$2:$B$10</c:f>
              <c:numCache>
                <c:formatCode>0.0</c:formatCode>
                <c:ptCount val="9"/>
                <c:pt idx="0">
                  <c:v>32.11523021523935</c:v>
                </c:pt>
                <c:pt idx="1">
                  <c:v>35.305913975963733</c:v>
                </c:pt>
                <c:pt idx="2">
                  <c:v>35.938307748022702</c:v>
                </c:pt>
                <c:pt idx="3">
                  <c:v>35.965491338690221</c:v>
                </c:pt>
                <c:pt idx="4">
                  <c:v>34.991025778794551</c:v>
                </c:pt>
                <c:pt idx="5">
                  <c:v>33.762179902691635</c:v>
                </c:pt>
                <c:pt idx="6">
                  <c:v>25.441478175580464</c:v>
                </c:pt>
                <c:pt idx="7">
                  <c:v>33.34346882644811</c:v>
                </c:pt>
                <c:pt idx="8">
                  <c:v>34.838686708659573</c:v>
                </c:pt>
              </c:numCache>
            </c:numRef>
          </c:val>
          <c:smooth val="0"/>
          <c:extLst>
            <c:ext xmlns:c16="http://schemas.microsoft.com/office/drawing/2014/chart" uri="{C3380CC4-5D6E-409C-BE32-E72D297353CC}">
              <c16:uniqueId val="{00000000-9FEB-4EF6-ADE6-0273551A0371}"/>
            </c:ext>
          </c:extLst>
        </c:ser>
        <c:ser>
          <c:idx val="1"/>
          <c:order val="1"/>
          <c:tx>
            <c:strRef>
              <c:f>Sheet1!$C$1</c:f>
              <c:strCache>
                <c:ptCount val="1"/>
                <c:pt idx="0">
                  <c:v>Female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Sheet1!$C$2:$C$10</c:f>
              <c:numCache>
                <c:formatCode>0.0</c:formatCode>
                <c:ptCount val="9"/>
                <c:pt idx="0">
                  <c:v>4.662706604043926</c:v>
                </c:pt>
                <c:pt idx="1">
                  <c:v>5.8700558980806807</c:v>
                </c:pt>
                <c:pt idx="2">
                  <c:v>6.1980565854813756</c:v>
                </c:pt>
                <c:pt idx="3">
                  <c:v>4.8377836378855053</c:v>
                </c:pt>
                <c:pt idx="4">
                  <c:v>5.2436380894315811</c:v>
                </c:pt>
                <c:pt idx="5">
                  <c:v>5.6662755483647134</c:v>
                </c:pt>
                <c:pt idx="6">
                  <c:v>4.1879447020362814</c:v>
                </c:pt>
                <c:pt idx="7">
                  <c:v>5.0735100004041609</c:v>
                </c:pt>
                <c:pt idx="8">
                  <c:v>6.486674096856996</c:v>
                </c:pt>
              </c:numCache>
            </c:numRef>
          </c:val>
          <c:smooth val="0"/>
          <c:extLst>
            <c:ext xmlns:c16="http://schemas.microsoft.com/office/drawing/2014/chart" uri="{C3380CC4-5D6E-409C-BE32-E72D297353CC}">
              <c16:uniqueId val="{00000001-9FEB-4EF6-ADE6-0273551A0371}"/>
            </c:ext>
          </c:extLst>
        </c:ser>
        <c:ser>
          <c:idx val="2"/>
          <c:order val="2"/>
          <c:tx>
            <c:strRef>
              <c:f>Sheet1!$D$1</c:f>
              <c:strCache>
                <c:ptCount val="1"/>
                <c:pt idx="0">
                  <c:v>Total</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Sheet1!$D$2:$D$10</c:f>
              <c:numCache>
                <c:formatCode>0.0</c:formatCode>
                <c:ptCount val="9"/>
                <c:pt idx="0">
                  <c:v>18.459010848293026</c:v>
                </c:pt>
                <c:pt idx="1">
                  <c:v>20.629234126701263</c:v>
                </c:pt>
                <c:pt idx="2">
                  <c:v>21.097075631400386</c:v>
                </c:pt>
                <c:pt idx="3">
                  <c:v>20.421019428229691</c:v>
                </c:pt>
                <c:pt idx="4">
                  <c:v>20.122824747076528</c:v>
                </c:pt>
                <c:pt idx="5">
                  <c:v>19.708806740760735</c:v>
                </c:pt>
                <c:pt idx="6">
                  <c:v>14.802708981308371</c:v>
                </c:pt>
                <c:pt idx="7">
                  <c:v>19.176480068742293</c:v>
                </c:pt>
                <c:pt idx="8">
                  <c:v>20.618791916250522</c:v>
                </c:pt>
              </c:numCache>
            </c:numRef>
          </c:val>
          <c:smooth val="0"/>
          <c:extLst>
            <c:ext xmlns:c16="http://schemas.microsoft.com/office/drawing/2014/chart" uri="{C3380CC4-5D6E-409C-BE32-E72D297353CC}">
              <c16:uniqueId val="{00000002-9FEB-4EF6-ADE6-0273551A0371}"/>
            </c:ext>
          </c:extLst>
        </c:ser>
        <c:dLbls>
          <c:showLegendKey val="0"/>
          <c:showVal val="0"/>
          <c:showCatName val="0"/>
          <c:showSerName val="0"/>
          <c:showPercent val="0"/>
          <c:showBubbleSize val="0"/>
        </c:dLbls>
        <c:marker val="1"/>
        <c:smooth val="0"/>
        <c:axId val="1193505464"/>
        <c:axId val="1193498576"/>
      </c:lineChart>
      <c:catAx>
        <c:axId val="119350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93498576"/>
        <c:crosses val="autoZero"/>
        <c:auto val="1"/>
        <c:lblAlgn val="ctr"/>
        <c:lblOffset val="100"/>
        <c:noMultiLvlLbl val="0"/>
      </c:catAx>
      <c:valAx>
        <c:axId val="1193498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Rate</a:t>
                </a:r>
                <a:r>
                  <a:rPr lang="en-US" baseline="0" dirty="0"/>
                  <a:t> per 100,000 population</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9350546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PLWH (not Stage 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Sheet1!$B$2:$B$10</c:f>
              <c:numCache>
                <c:formatCode>General</c:formatCode>
                <c:ptCount val="9"/>
                <c:pt idx="0">
                  <c:v>4693</c:v>
                </c:pt>
                <c:pt idx="1">
                  <c:v>5002</c:v>
                </c:pt>
                <c:pt idx="2">
                  <c:v>5401</c:v>
                </c:pt>
                <c:pt idx="3">
                  <c:v>6122</c:v>
                </c:pt>
                <c:pt idx="4">
                  <c:v>6390</c:v>
                </c:pt>
                <c:pt idx="5">
                  <c:v>6281</c:v>
                </c:pt>
                <c:pt idx="6">
                  <c:v>6673</c:v>
                </c:pt>
                <c:pt idx="7">
                  <c:v>7101</c:v>
                </c:pt>
                <c:pt idx="8">
                  <c:v>6483</c:v>
                </c:pt>
              </c:numCache>
            </c:numRef>
          </c:val>
          <c:extLst>
            <c:ext xmlns:c16="http://schemas.microsoft.com/office/drawing/2014/chart" uri="{C3380CC4-5D6E-409C-BE32-E72D297353CC}">
              <c16:uniqueId val="{00000000-2D99-4CE2-8AA1-EA837C43FA59}"/>
            </c:ext>
          </c:extLst>
        </c:ser>
        <c:ser>
          <c:idx val="1"/>
          <c:order val="1"/>
          <c:tx>
            <c:strRef>
              <c:f>Sheet1!$C$1</c:f>
              <c:strCache>
                <c:ptCount val="1"/>
                <c:pt idx="0">
                  <c:v>PLWS3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Sheet1!$C$2:$C$10</c:f>
              <c:numCache>
                <c:formatCode>General</c:formatCode>
                <c:ptCount val="9"/>
                <c:pt idx="0">
                  <c:v>5015</c:v>
                </c:pt>
                <c:pt idx="1">
                  <c:v>5081</c:v>
                </c:pt>
                <c:pt idx="2">
                  <c:v>5331</c:v>
                </c:pt>
                <c:pt idx="3">
                  <c:v>5635</c:v>
                </c:pt>
                <c:pt idx="4">
                  <c:v>5730</c:v>
                </c:pt>
                <c:pt idx="5">
                  <c:v>5470</c:v>
                </c:pt>
                <c:pt idx="6">
                  <c:v>5733</c:v>
                </c:pt>
                <c:pt idx="7">
                  <c:v>5819</c:v>
                </c:pt>
                <c:pt idx="8">
                  <c:v>5035</c:v>
                </c:pt>
              </c:numCache>
            </c:numRef>
          </c:val>
          <c:extLst>
            <c:ext xmlns:c16="http://schemas.microsoft.com/office/drawing/2014/chart" uri="{C3380CC4-5D6E-409C-BE32-E72D297353CC}">
              <c16:uniqueId val="{00000001-2D99-4CE2-8AA1-EA837C43FA59}"/>
            </c:ext>
          </c:extLst>
        </c:ser>
        <c:dLbls>
          <c:dLblPos val="ctr"/>
          <c:showLegendKey val="0"/>
          <c:showVal val="1"/>
          <c:showCatName val="0"/>
          <c:showSerName val="0"/>
          <c:showPercent val="0"/>
          <c:showBubbleSize val="0"/>
        </c:dLbls>
        <c:gapWidth val="219"/>
        <c:overlap val="100"/>
        <c:axId val="490947040"/>
        <c:axId val="490938512"/>
      </c:barChart>
      <c:catAx>
        <c:axId val="49094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0938512"/>
        <c:crosses val="autoZero"/>
        <c:auto val="1"/>
        <c:lblAlgn val="ctr"/>
        <c:lblOffset val="100"/>
        <c:noMultiLvlLbl val="0"/>
      </c:catAx>
      <c:valAx>
        <c:axId val="490938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No. of</a:t>
                </a:r>
                <a:r>
                  <a:rPr lang="en-US" baseline="0" dirty="0"/>
                  <a:t> Cases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0947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spPr>
            <a:solidFill>
              <a:schemeClr val="accent1"/>
            </a:solidFill>
            <a:ln>
              <a:solidFill>
                <a:schemeClr val="accent1"/>
              </a:solidFill>
            </a:ln>
          </c:spPr>
          <c:invertIfNegative val="0"/>
          <c:dPt>
            <c:idx val="3"/>
            <c:invertIfNegative val="0"/>
            <c:bubble3D val="0"/>
            <c:spPr>
              <a:solidFill>
                <a:schemeClr val="accent6"/>
              </a:solidFill>
              <a:ln>
                <a:solidFill>
                  <a:schemeClr val="accent1"/>
                </a:solidFill>
              </a:ln>
            </c:spPr>
            <c:extLst>
              <c:ext xmlns:c16="http://schemas.microsoft.com/office/drawing/2014/chart" uri="{C3380CC4-5D6E-409C-BE32-E72D297353CC}">
                <c16:uniqueId val="{00000000-F0B0-4D31-9B13-44EE579B88C2}"/>
              </c:ext>
            </c:extLst>
          </c:dPt>
          <c:dPt>
            <c:idx val="4"/>
            <c:invertIfNegative val="0"/>
            <c:bubble3D val="0"/>
            <c:spPr>
              <a:solidFill>
                <a:schemeClr val="accent3"/>
              </a:solidFill>
              <a:ln>
                <a:solidFill>
                  <a:schemeClr val="accent1"/>
                </a:solidFill>
              </a:ln>
            </c:spPr>
            <c:extLst>
              <c:ext xmlns:c16="http://schemas.microsoft.com/office/drawing/2014/chart" uri="{C3380CC4-5D6E-409C-BE32-E72D297353CC}">
                <c16:uniqueId val="{00000001-F0B0-4D31-9B13-44EE579B88C2}"/>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Clark County</c:v>
                </c:pt>
                <c:pt idx="1">
                  <c:v>#17: NV*</c:v>
                </c:pt>
                <c:pt idx="2">
                  <c:v>US*</c:v>
                </c:pt>
                <c:pt idx="3">
                  <c:v>#1: LA*</c:v>
                </c:pt>
                <c:pt idx="4">
                  <c:v>#50: VT*</c:v>
                </c:pt>
              </c:strCache>
            </c:strRef>
          </c:cat>
          <c:val>
            <c:numRef>
              <c:f>Sheet1!$B$2:$F$2</c:f>
              <c:numCache>
                <c:formatCode>0.0</c:formatCode>
                <c:ptCount val="5"/>
                <c:pt idx="0">
                  <c:v>548.70000000000005</c:v>
                </c:pt>
                <c:pt idx="1">
                  <c:v>509.4</c:v>
                </c:pt>
                <c:pt idx="2">
                  <c:v>495</c:v>
                </c:pt>
                <c:pt idx="3" formatCode="General">
                  <c:v>788.6</c:v>
                </c:pt>
                <c:pt idx="4">
                  <c:v>198</c:v>
                </c:pt>
              </c:numCache>
            </c:numRef>
          </c:val>
          <c:extLst>
            <c:ext xmlns:c16="http://schemas.microsoft.com/office/drawing/2014/chart" uri="{C3380CC4-5D6E-409C-BE32-E72D297353CC}">
              <c16:uniqueId val="{00000000-0ECD-4C61-BBE8-809EB91B4F9C}"/>
            </c:ext>
          </c:extLst>
        </c:ser>
        <c:dLbls>
          <c:showLegendKey val="0"/>
          <c:showVal val="0"/>
          <c:showCatName val="0"/>
          <c:showSerName val="0"/>
          <c:showPercent val="0"/>
          <c:showBubbleSize val="0"/>
        </c:dLbls>
        <c:gapWidth val="150"/>
        <c:axId val="89420544"/>
        <c:axId val="99490816"/>
      </c:barChart>
      <c:catAx>
        <c:axId val="89420544"/>
        <c:scaling>
          <c:orientation val="minMax"/>
        </c:scaling>
        <c:delete val="0"/>
        <c:axPos val="b"/>
        <c:numFmt formatCode="General" sourceLinked="1"/>
        <c:majorTickMark val="none"/>
        <c:minorTickMark val="none"/>
        <c:tickLblPos val="nextTo"/>
        <c:crossAx val="99490816"/>
        <c:crosses val="autoZero"/>
        <c:auto val="1"/>
        <c:lblAlgn val="ctr"/>
        <c:lblOffset val="100"/>
        <c:noMultiLvlLbl val="0"/>
      </c:catAx>
      <c:valAx>
        <c:axId val="99490816"/>
        <c:scaling>
          <c:orientation val="minMax"/>
          <c:min val="0"/>
        </c:scaling>
        <c:delete val="0"/>
        <c:axPos val="l"/>
        <c:majorGridlines/>
        <c:title>
          <c:tx>
            <c:rich>
              <a:bodyPr/>
              <a:lstStyle/>
              <a:p>
                <a:pPr>
                  <a:defRPr b="0"/>
                </a:pPr>
                <a:r>
                  <a:rPr lang="en-US" b="0" dirty="0"/>
                  <a:t>Rate per 100,000 population</a:t>
                </a:r>
              </a:p>
            </c:rich>
          </c:tx>
          <c:layout>
            <c:manualLayout>
              <c:xMode val="edge"/>
              <c:yMode val="edge"/>
              <c:x val="3.0864197530864218E-3"/>
              <c:y val="0.12960026407639666"/>
            </c:manualLayout>
          </c:layout>
          <c:overlay val="0"/>
        </c:title>
        <c:numFmt formatCode="0.0" sourceLinked="1"/>
        <c:majorTickMark val="out"/>
        <c:minorTickMark val="none"/>
        <c:tickLblPos val="nextTo"/>
        <c:crossAx val="894205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Male</c:v>
                </c:pt>
              </c:strCache>
            </c:strRef>
          </c:tx>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Sheet1!$B$2:$B$10</c:f>
              <c:numCache>
                <c:formatCode>0.0</c:formatCode>
                <c:ptCount val="9"/>
                <c:pt idx="0">
                  <c:v>292.69090052451674</c:v>
                </c:pt>
                <c:pt idx="1">
                  <c:v>298.33138927181011</c:v>
                </c:pt>
                <c:pt idx="2">
                  <c:v>339.69018996563318</c:v>
                </c:pt>
                <c:pt idx="3">
                  <c:v>403.40199607658877</c:v>
                </c:pt>
                <c:pt idx="4">
                  <c:v>454.34712156297581</c:v>
                </c:pt>
                <c:pt idx="5">
                  <c:v>454.00099280001882</c:v>
                </c:pt>
                <c:pt idx="6">
                  <c:v>423.76765163163822</c:v>
                </c:pt>
                <c:pt idx="7">
                  <c:v>452.64190842121263</c:v>
                </c:pt>
                <c:pt idx="8">
                  <c:v>461.27567530449858</c:v>
                </c:pt>
              </c:numCache>
            </c:numRef>
          </c:val>
          <c:smooth val="0"/>
          <c:extLst>
            <c:ext xmlns:c16="http://schemas.microsoft.com/office/drawing/2014/chart" uri="{C3380CC4-5D6E-409C-BE32-E72D297353CC}">
              <c16:uniqueId val="{00000000-1A2D-4377-8CDE-AC27ADD2FBAD}"/>
            </c:ext>
          </c:extLst>
        </c:ser>
        <c:ser>
          <c:idx val="1"/>
          <c:order val="1"/>
          <c:tx>
            <c:strRef>
              <c:f>Sheet1!$C$1</c:f>
              <c:strCache>
                <c:ptCount val="1"/>
                <c:pt idx="0">
                  <c:v>Female</c:v>
                </c:pt>
              </c:strCache>
            </c:strRef>
          </c:tx>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Sheet1!$C$2:$C$10</c:f>
              <c:numCache>
                <c:formatCode>0.0</c:formatCode>
                <c:ptCount val="9"/>
                <c:pt idx="0">
                  <c:v>688.04064325923196</c:v>
                </c:pt>
                <c:pt idx="1">
                  <c:v>650.75860640496353</c:v>
                </c:pt>
                <c:pt idx="2">
                  <c:v>717.19763065842483</c:v>
                </c:pt>
                <c:pt idx="3">
                  <c:v>735.55760409001755</c:v>
                </c:pt>
                <c:pt idx="4">
                  <c:v>779.46783531086044</c:v>
                </c:pt>
                <c:pt idx="5">
                  <c:v>768.43413782822995</c:v>
                </c:pt>
                <c:pt idx="6">
                  <c:v>699.30129698083374</c:v>
                </c:pt>
                <c:pt idx="7">
                  <c:v>662.05005920528197</c:v>
                </c:pt>
                <c:pt idx="8">
                  <c:v>634.47438702852367</c:v>
                </c:pt>
              </c:numCache>
            </c:numRef>
          </c:val>
          <c:smooth val="0"/>
          <c:extLst>
            <c:ext xmlns:c16="http://schemas.microsoft.com/office/drawing/2014/chart" uri="{C3380CC4-5D6E-409C-BE32-E72D297353CC}">
              <c16:uniqueId val="{00000001-1A2D-4377-8CDE-AC27ADD2FBAD}"/>
            </c:ext>
          </c:extLst>
        </c:ser>
        <c:ser>
          <c:idx val="2"/>
          <c:order val="2"/>
          <c:tx>
            <c:strRef>
              <c:f>Sheet1!$D$1</c:f>
              <c:strCache>
                <c:ptCount val="1"/>
                <c:pt idx="0">
                  <c:v>Total</c:v>
                </c:pt>
              </c:strCache>
            </c:strRef>
          </c:tx>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Sheet1!$D$2:$D$10</c:f>
              <c:numCache>
                <c:formatCode>0.0</c:formatCode>
                <c:ptCount val="9"/>
                <c:pt idx="0">
                  <c:v>490.46848196380677</c:v>
                </c:pt>
                <c:pt idx="1">
                  <c:v>476.03019893285017</c:v>
                </c:pt>
                <c:pt idx="2">
                  <c:v>531.02672399028529</c:v>
                </c:pt>
                <c:pt idx="3">
                  <c:v>572.70254799225438</c:v>
                </c:pt>
                <c:pt idx="4">
                  <c:v>620.48949777307735</c:v>
                </c:pt>
                <c:pt idx="5">
                  <c:v>613.72003291196313</c:v>
                </c:pt>
                <c:pt idx="6">
                  <c:v>563.23024202001363</c:v>
                </c:pt>
                <c:pt idx="7">
                  <c:v>560.03940443455031</c:v>
                </c:pt>
                <c:pt idx="8">
                  <c:v>548.68704736740142</c:v>
                </c:pt>
              </c:numCache>
            </c:numRef>
          </c:val>
          <c:smooth val="0"/>
          <c:extLst>
            <c:ext xmlns:c16="http://schemas.microsoft.com/office/drawing/2014/chart" uri="{C3380CC4-5D6E-409C-BE32-E72D297353CC}">
              <c16:uniqueId val="{00000002-1A2D-4377-8CDE-AC27ADD2FBAD}"/>
            </c:ext>
          </c:extLst>
        </c:ser>
        <c:dLbls>
          <c:showLegendKey val="0"/>
          <c:showVal val="0"/>
          <c:showCatName val="0"/>
          <c:showSerName val="0"/>
          <c:showPercent val="0"/>
          <c:showBubbleSize val="0"/>
        </c:dLbls>
        <c:marker val="1"/>
        <c:smooth val="0"/>
        <c:axId val="116293632"/>
        <c:axId val="116295168"/>
      </c:lineChart>
      <c:catAx>
        <c:axId val="116293632"/>
        <c:scaling>
          <c:orientation val="minMax"/>
        </c:scaling>
        <c:delete val="0"/>
        <c:axPos val="b"/>
        <c:numFmt formatCode="General" sourceLinked="1"/>
        <c:majorTickMark val="out"/>
        <c:minorTickMark val="none"/>
        <c:tickLblPos val="nextTo"/>
        <c:crossAx val="116295168"/>
        <c:crosses val="autoZero"/>
        <c:auto val="1"/>
        <c:lblAlgn val="ctr"/>
        <c:lblOffset val="100"/>
        <c:noMultiLvlLbl val="0"/>
      </c:catAx>
      <c:valAx>
        <c:axId val="116295168"/>
        <c:scaling>
          <c:orientation val="minMax"/>
          <c:max val="1000"/>
        </c:scaling>
        <c:delete val="0"/>
        <c:axPos val="l"/>
        <c:majorGridlines/>
        <c:title>
          <c:tx>
            <c:rich>
              <a:bodyPr rot="-5400000" vert="horz"/>
              <a:lstStyle/>
              <a:p>
                <a:pPr>
                  <a:defRPr sz="1800" b="0"/>
                </a:pPr>
                <a:r>
                  <a:rPr lang="en-US" sz="1800" b="0" dirty="0"/>
                  <a:t>Rate per 100,000 population</a:t>
                </a:r>
              </a:p>
            </c:rich>
          </c:tx>
          <c:overlay val="0"/>
        </c:title>
        <c:numFmt formatCode="0.0" sourceLinked="1"/>
        <c:majorTickMark val="out"/>
        <c:minorTickMark val="none"/>
        <c:tickLblPos val="nextTo"/>
        <c:crossAx val="116293632"/>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1"/>
          <c:order val="0"/>
          <c:spPr>
            <a:solidFill>
              <a:schemeClr val="accent2"/>
            </a:solidFill>
            <a:ln>
              <a:solidFill>
                <a:schemeClr val="accent2"/>
              </a:solidFill>
            </a:ln>
          </c:spPr>
          <c:invertIfNegative val="0"/>
          <c:dPt>
            <c:idx val="0"/>
            <c:invertIfNegative val="0"/>
            <c:bubble3D val="0"/>
            <c:extLst>
              <c:ext xmlns:c16="http://schemas.microsoft.com/office/drawing/2014/chart" uri="{C3380CC4-5D6E-409C-BE32-E72D297353CC}">
                <c16:uniqueId val="{00000000-21AE-44F4-888F-9DB186E906AD}"/>
              </c:ext>
            </c:extLst>
          </c:dPt>
          <c:dPt>
            <c:idx val="1"/>
            <c:invertIfNegative val="0"/>
            <c:bubble3D val="0"/>
            <c:extLst>
              <c:ext xmlns:c16="http://schemas.microsoft.com/office/drawing/2014/chart" uri="{C3380CC4-5D6E-409C-BE32-E72D297353CC}">
                <c16:uniqueId val="{00000001-21AE-44F4-888F-9DB186E906AD}"/>
              </c:ext>
            </c:extLst>
          </c:dPt>
          <c:dPt>
            <c:idx val="2"/>
            <c:invertIfNegative val="0"/>
            <c:bubble3D val="0"/>
            <c:extLst>
              <c:ext xmlns:c16="http://schemas.microsoft.com/office/drawing/2014/chart" uri="{C3380CC4-5D6E-409C-BE32-E72D297353CC}">
                <c16:uniqueId val="{00000002-21AE-44F4-888F-9DB186E906AD}"/>
              </c:ext>
            </c:extLst>
          </c:dPt>
          <c:dPt>
            <c:idx val="3"/>
            <c:invertIfNegative val="0"/>
            <c:bubble3D val="0"/>
            <c:spPr>
              <a:solidFill>
                <a:schemeClr val="accent6"/>
              </a:solidFill>
              <a:ln>
                <a:solidFill>
                  <a:schemeClr val="accent6"/>
                </a:solidFill>
              </a:ln>
            </c:spPr>
            <c:extLst>
              <c:ext xmlns:c16="http://schemas.microsoft.com/office/drawing/2014/chart" uri="{C3380CC4-5D6E-409C-BE32-E72D297353CC}">
                <c16:uniqueId val="{00000003-DBEE-4436-8DC6-3B90BBB9CE06}"/>
              </c:ext>
            </c:extLst>
          </c:dPt>
          <c:dPt>
            <c:idx val="4"/>
            <c:invertIfNegative val="0"/>
            <c:bubble3D val="0"/>
            <c:spPr>
              <a:solidFill>
                <a:schemeClr val="accent3"/>
              </a:solidFill>
              <a:ln>
                <a:solidFill>
                  <a:schemeClr val="accent3"/>
                </a:solidFill>
              </a:ln>
            </c:spPr>
            <c:extLst>
              <c:ext xmlns:c16="http://schemas.microsoft.com/office/drawing/2014/chart" uri="{C3380CC4-5D6E-409C-BE32-E72D297353CC}">
                <c16:uniqueId val="{00000004-DBEE-4436-8DC6-3B90BBB9CE06}"/>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Clark County</c:v>
                </c:pt>
                <c:pt idx="1">
                  <c:v>#10: NV*</c:v>
                </c:pt>
                <c:pt idx="2">
                  <c:v>US*</c:v>
                </c:pt>
                <c:pt idx="3">
                  <c:v>#1: MS*</c:v>
                </c:pt>
                <c:pt idx="4">
                  <c:v>#50: VT*</c:v>
                </c:pt>
              </c:strCache>
            </c:strRef>
          </c:cat>
          <c:val>
            <c:numRef>
              <c:f>Sheet1!$B$2:$F$2</c:f>
              <c:numCache>
                <c:formatCode>0.0</c:formatCode>
                <c:ptCount val="5"/>
                <c:pt idx="0">
                  <c:v>274.2</c:v>
                </c:pt>
                <c:pt idx="1">
                  <c:v>232.6</c:v>
                </c:pt>
                <c:pt idx="2">
                  <c:v>194.4</c:v>
                </c:pt>
                <c:pt idx="3">
                  <c:v>371.9</c:v>
                </c:pt>
                <c:pt idx="4">
                  <c:v>26.9</c:v>
                </c:pt>
              </c:numCache>
            </c:numRef>
          </c:val>
          <c:extLst>
            <c:ext xmlns:c16="http://schemas.microsoft.com/office/drawing/2014/chart" uri="{C3380CC4-5D6E-409C-BE32-E72D297353CC}">
              <c16:uniqueId val="{00000003-21AE-44F4-888F-9DB186E906AD}"/>
            </c:ext>
          </c:extLst>
        </c:ser>
        <c:dLbls>
          <c:showLegendKey val="0"/>
          <c:showVal val="0"/>
          <c:showCatName val="0"/>
          <c:showSerName val="0"/>
          <c:showPercent val="0"/>
          <c:showBubbleSize val="0"/>
        </c:dLbls>
        <c:gapWidth val="150"/>
        <c:axId val="116494720"/>
        <c:axId val="116496256"/>
      </c:barChart>
      <c:catAx>
        <c:axId val="116494720"/>
        <c:scaling>
          <c:orientation val="minMax"/>
        </c:scaling>
        <c:delete val="0"/>
        <c:axPos val="b"/>
        <c:numFmt formatCode="General" sourceLinked="1"/>
        <c:majorTickMark val="none"/>
        <c:minorTickMark val="none"/>
        <c:tickLblPos val="nextTo"/>
        <c:crossAx val="116496256"/>
        <c:crosses val="autoZero"/>
        <c:auto val="1"/>
        <c:lblAlgn val="ctr"/>
        <c:lblOffset val="100"/>
        <c:noMultiLvlLbl val="0"/>
      </c:catAx>
      <c:valAx>
        <c:axId val="116496256"/>
        <c:scaling>
          <c:orientation val="minMax"/>
          <c:min val="0"/>
        </c:scaling>
        <c:delete val="0"/>
        <c:axPos val="l"/>
        <c:majorGridlines/>
        <c:title>
          <c:tx>
            <c:rich>
              <a:bodyPr/>
              <a:lstStyle/>
              <a:p>
                <a:pPr>
                  <a:defRPr b="0"/>
                </a:pPr>
                <a:r>
                  <a:rPr lang="en-US" b="0"/>
                  <a:t>Rate per 100,000 population</a:t>
                </a:r>
              </a:p>
            </c:rich>
          </c:tx>
          <c:layout>
            <c:manualLayout>
              <c:xMode val="edge"/>
              <c:yMode val="edge"/>
              <c:x val="3.0864197530864235E-3"/>
              <c:y val="0.12960026407639672"/>
            </c:manualLayout>
          </c:layout>
          <c:overlay val="0"/>
        </c:title>
        <c:numFmt formatCode="0.0" sourceLinked="1"/>
        <c:majorTickMark val="out"/>
        <c:minorTickMark val="none"/>
        <c:tickLblPos val="nextTo"/>
        <c:crossAx val="1164947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290581791126538"/>
          <c:y val="5.4336043360433607E-2"/>
          <c:w val="0.80709418208873462"/>
          <c:h val="0.6856242664788853"/>
        </c:manualLayout>
      </c:layout>
      <c:lineChart>
        <c:grouping val="standard"/>
        <c:varyColors val="0"/>
        <c:ser>
          <c:idx val="0"/>
          <c:order val="0"/>
          <c:tx>
            <c:strRef>
              <c:f>Sheet1!$B$1</c:f>
              <c:strCache>
                <c:ptCount val="1"/>
                <c:pt idx="0">
                  <c:v>Male</c:v>
                </c:pt>
              </c:strCache>
            </c:strRef>
          </c:tx>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Sheet1!$B$2:$B$10</c:f>
              <c:numCache>
                <c:formatCode>0.0</c:formatCode>
                <c:ptCount val="9"/>
                <c:pt idx="0">
                  <c:v>156.73001572107825</c:v>
                </c:pt>
                <c:pt idx="1">
                  <c:v>175.06021541211578</c:v>
                </c:pt>
                <c:pt idx="2">
                  <c:v>213.87900849688018</c:v>
                </c:pt>
                <c:pt idx="3">
                  <c:v>273.13962480780589</c:v>
                </c:pt>
                <c:pt idx="4">
                  <c:v>299.18653850680118</c:v>
                </c:pt>
                <c:pt idx="5">
                  <c:v>298.97413572745285</c:v>
                </c:pt>
                <c:pt idx="6">
                  <c:v>308.63853827143572</c:v>
                </c:pt>
                <c:pt idx="7">
                  <c:v>391.397039514602</c:v>
                </c:pt>
                <c:pt idx="8">
                  <c:v>360.5915727491996</c:v>
                </c:pt>
              </c:numCache>
            </c:numRef>
          </c:val>
          <c:smooth val="0"/>
          <c:extLst>
            <c:ext xmlns:c16="http://schemas.microsoft.com/office/drawing/2014/chart" uri="{C3380CC4-5D6E-409C-BE32-E72D297353CC}">
              <c16:uniqueId val="{00000000-D087-465C-9679-BD62349BDB83}"/>
            </c:ext>
          </c:extLst>
        </c:ser>
        <c:ser>
          <c:idx val="1"/>
          <c:order val="1"/>
          <c:tx>
            <c:strRef>
              <c:f>Sheet1!$C$1</c:f>
              <c:strCache>
                <c:ptCount val="1"/>
                <c:pt idx="0">
                  <c:v>Female</c:v>
                </c:pt>
              </c:strCache>
            </c:strRef>
          </c:tx>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Sheet1!$C$2:$C$10</c:f>
              <c:numCache>
                <c:formatCode>0.0</c:formatCode>
                <c:ptCount val="9"/>
                <c:pt idx="0">
                  <c:v>109.76788463686744</c:v>
                </c:pt>
                <c:pt idx="1">
                  <c:v>106.48263655150662</c:v>
                </c:pt>
                <c:pt idx="2">
                  <c:v>123.47999808329556</c:v>
                </c:pt>
                <c:pt idx="3">
                  <c:v>143.15426285128643</c:v>
                </c:pt>
                <c:pt idx="4">
                  <c:v>176.67093726915917</c:v>
                </c:pt>
                <c:pt idx="5">
                  <c:v>174.69563382958285</c:v>
                </c:pt>
                <c:pt idx="6">
                  <c:v>187.00455118480374</c:v>
                </c:pt>
                <c:pt idx="7">
                  <c:v>223.7503901873157</c:v>
                </c:pt>
                <c:pt idx="8">
                  <c:v>179.95101854322363</c:v>
                </c:pt>
              </c:numCache>
            </c:numRef>
          </c:val>
          <c:smooth val="0"/>
          <c:extLst>
            <c:ext xmlns:c16="http://schemas.microsoft.com/office/drawing/2014/chart" uri="{C3380CC4-5D6E-409C-BE32-E72D297353CC}">
              <c16:uniqueId val="{00000001-D087-465C-9679-BD62349BDB83}"/>
            </c:ext>
          </c:extLst>
        </c:ser>
        <c:ser>
          <c:idx val="2"/>
          <c:order val="2"/>
          <c:tx>
            <c:strRef>
              <c:f>Sheet1!$D$1</c:f>
              <c:strCache>
                <c:ptCount val="1"/>
                <c:pt idx="0">
                  <c:v>Total</c:v>
                </c:pt>
              </c:strCache>
            </c:strRef>
          </c:tx>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Sheet1!$D$2:$D$10</c:f>
              <c:numCache>
                <c:formatCode>0.0</c:formatCode>
                <c:ptCount val="9"/>
                <c:pt idx="0">
                  <c:v>133.56205755152337</c:v>
                </c:pt>
                <c:pt idx="1">
                  <c:v>141.05297842238758</c:v>
                </c:pt>
                <c:pt idx="2">
                  <c:v>169.65341308043972</c:v>
                </c:pt>
                <c:pt idx="3">
                  <c:v>209.66226709137771</c:v>
                </c:pt>
                <c:pt idx="4">
                  <c:v>239.2935367222847</c:v>
                </c:pt>
                <c:pt idx="5">
                  <c:v>238.33703018804903</c:v>
                </c:pt>
                <c:pt idx="6">
                  <c:v>248.05233142666452</c:v>
                </c:pt>
                <c:pt idx="7">
                  <c:v>309.40927391813409</c:v>
                </c:pt>
                <c:pt idx="8">
                  <c:v>274.23660049261656</c:v>
                </c:pt>
              </c:numCache>
            </c:numRef>
          </c:val>
          <c:smooth val="0"/>
          <c:extLst>
            <c:ext xmlns:c16="http://schemas.microsoft.com/office/drawing/2014/chart" uri="{C3380CC4-5D6E-409C-BE32-E72D297353CC}">
              <c16:uniqueId val="{00000002-D087-465C-9679-BD62349BDB83}"/>
            </c:ext>
          </c:extLst>
        </c:ser>
        <c:dLbls>
          <c:showLegendKey val="0"/>
          <c:showVal val="0"/>
          <c:showCatName val="0"/>
          <c:showSerName val="0"/>
          <c:showPercent val="0"/>
          <c:showBubbleSize val="0"/>
        </c:dLbls>
        <c:marker val="1"/>
        <c:smooth val="0"/>
        <c:axId val="121048448"/>
        <c:axId val="121070720"/>
      </c:lineChart>
      <c:catAx>
        <c:axId val="121048448"/>
        <c:scaling>
          <c:orientation val="minMax"/>
        </c:scaling>
        <c:delete val="0"/>
        <c:axPos val="b"/>
        <c:numFmt formatCode="General" sourceLinked="1"/>
        <c:majorTickMark val="out"/>
        <c:minorTickMark val="none"/>
        <c:tickLblPos val="nextTo"/>
        <c:crossAx val="121070720"/>
        <c:crosses val="autoZero"/>
        <c:auto val="1"/>
        <c:lblAlgn val="ctr"/>
        <c:lblOffset val="100"/>
        <c:noMultiLvlLbl val="0"/>
      </c:catAx>
      <c:valAx>
        <c:axId val="121070720"/>
        <c:scaling>
          <c:orientation val="minMax"/>
        </c:scaling>
        <c:delete val="0"/>
        <c:axPos val="l"/>
        <c:majorGridlines/>
        <c:title>
          <c:tx>
            <c:rich>
              <a:bodyPr rot="-5400000" vert="horz"/>
              <a:lstStyle/>
              <a:p>
                <a:pPr>
                  <a:defRPr b="0"/>
                </a:pPr>
                <a:r>
                  <a:rPr lang="en-US" b="0" dirty="0"/>
                  <a:t>Rate per 100,000 population</a:t>
                </a:r>
              </a:p>
            </c:rich>
          </c:tx>
          <c:overlay val="0"/>
        </c:title>
        <c:numFmt formatCode="0.0" sourceLinked="1"/>
        <c:majorTickMark val="out"/>
        <c:minorTickMark val="none"/>
        <c:tickLblPos val="nextTo"/>
        <c:crossAx val="121048448"/>
        <c:crosses val="autoZero"/>
        <c:crossBetween val="between"/>
        <c:majorUnit val="50"/>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spPr>
            <a:solidFill>
              <a:schemeClr val="accent5"/>
            </a:solidFill>
            <a:ln>
              <a:solidFill>
                <a:schemeClr val="accent5"/>
              </a:solidFill>
            </a:ln>
          </c:spPr>
          <c:invertIfNegative val="0"/>
          <c:dPt>
            <c:idx val="3"/>
            <c:invertIfNegative val="0"/>
            <c:bubble3D val="0"/>
            <c:spPr>
              <a:solidFill>
                <a:schemeClr val="accent6"/>
              </a:solidFill>
              <a:ln>
                <a:solidFill>
                  <a:schemeClr val="accent6"/>
                </a:solidFill>
              </a:ln>
            </c:spPr>
            <c:extLst>
              <c:ext xmlns:c16="http://schemas.microsoft.com/office/drawing/2014/chart" uri="{C3380CC4-5D6E-409C-BE32-E72D297353CC}">
                <c16:uniqueId val="{00000001-7101-476A-BFEC-8AA9733A17C2}"/>
              </c:ext>
            </c:extLst>
          </c:dPt>
          <c:dPt>
            <c:idx val="4"/>
            <c:invertIfNegative val="0"/>
            <c:bubble3D val="0"/>
            <c:spPr>
              <a:solidFill>
                <a:schemeClr val="accent3"/>
              </a:solidFill>
              <a:ln>
                <a:solidFill>
                  <a:schemeClr val="accent3"/>
                </a:solidFill>
              </a:ln>
            </c:spPr>
            <c:extLst>
              <c:ext xmlns:c16="http://schemas.microsoft.com/office/drawing/2014/chart" uri="{C3380CC4-5D6E-409C-BE32-E72D297353CC}">
                <c16:uniqueId val="{00000002-7101-476A-BFEC-8AA9733A17C2}"/>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Clark County</c:v>
                </c:pt>
                <c:pt idx="1">
                  <c:v>#8: NV*</c:v>
                </c:pt>
                <c:pt idx="2">
                  <c:v>US*</c:v>
                </c:pt>
                <c:pt idx="3">
                  <c:v>#1: SD*</c:v>
                </c:pt>
                <c:pt idx="4">
                  <c:v>#50: VT*</c:v>
                </c:pt>
              </c:strCache>
            </c:strRef>
          </c:cat>
          <c:val>
            <c:numRef>
              <c:f>Sheet1!$B$2:$F$2</c:f>
              <c:numCache>
                <c:formatCode>0.0</c:formatCode>
                <c:ptCount val="5"/>
                <c:pt idx="0" formatCode="General">
                  <c:v>30.6</c:v>
                </c:pt>
                <c:pt idx="1">
                  <c:v>28.4</c:v>
                </c:pt>
                <c:pt idx="2" formatCode="General">
                  <c:v>17.7</c:v>
                </c:pt>
                <c:pt idx="3" formatCode="General">
                  <c:v>84.3</c:v>
                </c:pt>
                <c:pt idx="4" formatCode="General">
                  <c:v>0.5</c:v>
                </c:pt>
              </c:numCache>
            </c:numRef>
          </c:val>
          <c:extLst>
            <c:ext xmlns:c16="http://schemas.microsoft.com/office/drawing/2014/chart" uri="{C3380CC4-5D6E-409C-BE32-E72D297353CC}">
              <c16:uniqueId val="{00000000-3AB8-41D8-98AC-B06A4C5B6BB6}"/>
            </c:ext>
          </c:extLst>
        </c:ser>
        <c:dLbls>
          <c:showLegendKey val="0"/>
          <c:showVal val="0"/>
          <c:showCatName val="0"/>
          <c:showSerName val="0"/>
          <c:showPercent val="0"/>
          <c:showBubbleSize val="0"/>
        </c:dLbls>
        <c:gapWidth val="150"/>
        <c:axId val="88124416"/>
        <c:axId val="88134400"/>
      </c:barChart>
      <c:catAx>
        <c:axId val="88124416"/>
        <c:scaling>
          <c:orientation val="minMax"/>
        </c:scaling>
        <c:delete val="0"/>
        <c:axPos val="b"/>
        <c:numFmt formatCode="General" sourceLinked="1"/>
        <c:majorTickMark val="none"/>
        <c:minorTickMark val="none"/>
        <c:tickLblPos val="nextTo"/>
        <c:crossAx val="88134400"/>
        <c:crosses val="autoZero"/>
        <c:auto val="1"/>
        <c:lblAlgn val="ctr"/>
        <c:lblOffset val="100"/>
        <c:noMultiLvlLbl val="0"/>
      </c:catAx>
      <c:valAx>
        <c:axId val="88134400"/>
        <c:scaling>
          <c:orientation val="minMax"/>
          <c:min val="0"/>
        </c:scaling>
        <c:delete val="0"/>
        <c:axPos val="l"/>
        <c:majorGridlines/>
        <c:title>
          <c:tx>
            <c:rich>
              <a:bodyPr/>
              <a:lstStyle/>
              <a:p>
                <a:pPr>
                  <a:defRPr b="0"/>
                </a:pPr>
                <a:r>
                  <a:rPr lang="en-US" b="0" dirty="0"/>
                  <a:t>Rate per 100,000 population</a:t>
                </a:r>
              </a:p>
            </c:rich>
          </c:tx>
          <c:overlay val="0"/>
        </c:title>
        <c:numFmt formatCode="General" sourceLinked="1"/>
        <c:majorTickMark val="out"/>
        <c:minorTickMark val="none"/>
        <c:tickLblPos val="nextTo"/>
        <c:crossAx val="88124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Male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Sheet1!$B$2:$B$10</c:f>
              <c:numCache>
                <c:formatCode>General</c:formatCode>
                <c:ptCount val="9"/>
                <c:pt idx="0">
                  <c:v>47.4</c:v>
                </c:pt>
                <c:pt idx="1">
                  <c:v>55.8</c:v>
                </c:pt>
                <c:pt idx="2">
                  <c:v>65.3</c:v>
                </c:pt>
                <c:pt idx="3">
                  <c:v>77.3</c:v>
                </c:pt>
                <c:pt idx="4">
                  <c:v>76.599999999999994</c:v>
                </c:pt>
                <c:pt idx="5">
                  <c:v>74.5</c:v>
                </c:pt>
                <c:pt idx="6" formatCode="0.0">
                  <c:v>74.439880587809498</c:v>
                </c:pt>
                <c:pt idx="7" formatCode="0.0">
                  <c:v>99.771260348568831</c:v>
                </c:pt>
                <c:pt idx="8" formatCode="0.0">
                  <c:v>95.36235118408969</c:v>
                </c:pt>
              </c:numCache>
            </c:numRef>
          </c:val>
          <c:smooth val="0"/>
          <c:extLst>
            <c:ext xmlns:c16="http://schemas.microsoft.com/office/drawing/2014/chart" uri="{C3380CC4-5D6E-409C-BE32-E72D297353CC}">
              <c16:uniqueId val="{00000000-85C7-4B08-B3B9-85022FE32F3D}"/>
            </c:ext>
          </c:extLst>
        </c:ser>
        <c:ser>
          <c:idx val="1"/>
          <c:order val="1"/>
          <c:tx>
            <c:strRef>
              <c:f>Sheet1!$C$1</c:f>
              <c:strCache>
                <c:ptCount val="1"/>
                <c:pt idx="0">
                  <c:v>Female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Sheet1!$C$2:$C$10</c:f>
              <c:numCache>
                <c:formatCode>General</c:formatCode>
                <c:ptCount val="9"/>
                <c:pt idx="0">
                  <c:v>5.9</c:v>
                </c:pt>
                <c:pt idx="1">
                  <c:v>7.5</c:v>
                </c:pt>
                <c:pt idx="2">
                  <c:v>10.199999999999999</c:v>
                </c:pt>
                <c:pt idx="3">
                  <c:v>11.2</c:v>
                </c:pt>
                <c:pt idx="4" formatCode="0.0">
                  <c:v>13</c:v>
                </c:pt>
                <c:pt idx="5">
                  <c:v>15.4</c:v>
                </c:pt>
                <c:pt idx="6" formatCode="0.0">
                  <c:v>15.384286660541441</c:v>
                </c:pt>
                <c:pt idx="7" formatCode="0.0">
                  <c:v>20.294040001616644</c:v>
                </c:pt>
                <c:pt idx="8" formatCode="0.0">
                  <c:v>28.471643862357503</c:v>
                </c:pt>
              </c:numCache>
            </c:numRef>
          </c:val>
          <c:smooth val="0"/>
          <c:extLst>
            <c:ext xmlns:c16="http://schemas.microsoft.com/office/drawing/2014/chart" uri="{C3380CC4-5D6E-409C-BE32-E72D297353CC}">
              <c16:uniqueId val="{00000001-85C7-4B08-B3B9-85022FE32F3D}"/>
            </c:ext>
          </c:extLst>
        </c:ser>
        <c:ser>
          <c:idx val="2"/>
          <c:order val="2"/>
          <c:tx>
            <c:strRef>
              <c:f>Sheet1!$D$1</c:f>
              <c:strCache>
                <c:ptCount val="1"/>
                <c:pt idx="0">
                  <c:v>Total</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Sheet1!$D$2:$D$10</c:f>
              <c:numCache>
                <c:formatCode>General</c:formatCode>
                <c:ptCount val="9"/>
                <c:pt idx="0">
                  <c:v>27.2</c:v>
                </c:pt>
                <c:pt idx="1">
                  <c:v>24.9</c:v>
                </c:pt>
                <c:pt idx="2">
                  <c:v>29.4</c:v>
                </c:pt>
                <c:pt idx="3">
                  <c:v>44.3</c:v>
                </c:pt>
                <c:pt idx="4">
                  <c:v>45.5</c:v>
                </c:pt>
                <c:pt idx="5">
                  <c:v>45.4</c:v>
                </c:pt>
                <c:pt idx="6" formatCode="0.0">
                  <c:v>44.878733298822198</c:v>
                </c:pt>
                <c:pt idx="7" formatCode="0.0">
                  <c:v>60.028846597209025</c:v>
                </c:pt>
                <c:pt idx="8" formatCode="0.0">
                  <c:v>61.801604446636134</c:v>
                </c:pt>
              </c:numCache>
            </c:numRef>
          </c:val>
          <c:smooth val="0"/>
          <c:extLst>
            <c:ext xmlns:c16="http://schemas.microsoft.com/office/drawing/2014/chart" uri="{C3380CC4-5D6E-409C-BE32-E72D297353CC}">
              <c16:uniqueId val="{00000002-85C7-4B08-B3B9-85022FE32F3D}"/>
            </c:ext>
          </c:extLst>
        </c:ser>
        <c:dLbls>
          <c:dLblPos val="t"/>
          <c:showLegendKey val="0"/>
          <c:showVal val="1"/>
          <c:showCatName val="0"/>
          <c:showSerName val="0"/>
          <c:showPercent val="0"/>
          <c:showBubbleSize val="0"/>
        </c:dLbls>
        <c:marker val="1"/>
        <c:smooth val="0"/>
        <c:axId val="424340008"/>
        <c:axId val="13257528"/>
      </c:lineChart>
      <c:catAx>
        <c:axId val="424340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257528"/>
        <c:crosses val="autoZero"/>
        <c:auto val="1"/>
        <c:lblAlgn val="ctr"/>
        <c:lblOffset val="100"/>
        <c:noMultiLvlLbl val="0"/>
      </c:catAx>
      <c:valAx>
        <c:axId val="13257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Rate</a:t>
                </a:r>
                <a:r>
                  <a:rPr lang="en-US" baseline="0" dirty="0"/>
                  <a:t> per 100,000 population</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4340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C63AD5-C5A9-42EE-AA95-3182A3A8C05C}" type="doc">
      <dgm:prSet loTypeId="urn:microsoft.com/office/officeart/2005/8/layout/default" loCatId="list" qsTypeId="urn:microsoft.com/office/officeart/2005/8/quickstyle/simple2" qsCatId="simple" csTypeId="urn:microsoft.com/office/officeart/2005/8/colors/accent2_2" csCatId="accent2" phldr="1"/>
      <dgm:spPr/>
      <dgm:t>
        <a:bodyPr/>
        <a:lstStyle/>
        <a:p>
          <a:endParaRPr lang="en-US"/>
        </a:p>
      </dgm:t>
    </dgm:pt>
    <dgm:pt modelId="{FDB06DDA-8F93-425D-8659-0B9914630BD5}">
      <dgm:prSet custT="1"/>
      <dgm:spPr/>
      <dgm:t>
        <a:bodyPr/>
        <a:lstStyle/>
        <a:p>
          <a:r>
            <a:rPr lang="en-US" sz="4400" b="1" i="0" dirty="0"/>
            <a:t># 8</a:t>
          </a:r>
          <a:r>
            <a:rPr lang="en-US" sz="2700" b="1" i="0" dirty="0"/>
            <a:t> </a:t>
          </a:r>
        </a:p>
        <a:p>
          <a:r>
            <a:rPr lang="en-US" sz="2700" b="1" i="0" dirty="0" err="1"/>
            <a:t>Pri</a:t>
          </a:r>
          <a:r>
            <a:rPr lang="en-US" sz="2700" b="1" i="0" dirty="0"/>
            <a:t> and Sec Syphilis</a:t>
          </a:r>
          <a:endParaRPr lang="en-US" sz="2700" dirty="0"/>
        </a:p>
      </dgm:t>
    </dgm:pt>
    <dgm:pt modelId="{AEEC9E12-6B97-4204-A4E0-AFD3396C9539}" type="parTrans" cxnId="{207FD056-DF5F-4761-BC18-F67858AD1F4F}">
      <dgm:prSet/>
      <dgm:spPr/>
      <dgm:t>
        <a:bodyPr/>
        <a:lstStyle/>
        <a:p>
          <a:endParaRPr lang="en-US"/>
        </a:p>
      </dgm:t>
    </dgm:pt>
    <dgm:pt modelId="{08CC2605-51AF-4930-BC2F-7B4B70848762}" type="sibTrans" cxnId="{207FD056-DF5F-4761-BC18-F67858AD1F4F}">
      <dgm:prSet/>
      <dgm:spPr/>
      <dgm:t>
        <a:bodyPr/>
        <a:lstStyle/>
        <a:p>
          <a:endParaRPr lang="en-US"/>
        </a:p>
      </dgm:t>
    </dgm:pt>
    <dgm:pt modelId="{0271DE3A-707B-446A-84DE-114E129278D4}">
      <dgm:prSet custT="1"/>
      <dgm:spPr/>
      <dgm:t>
        <a:bodyPr/>
        <a:lstStyle/>
        <a:p>
          <a:r>
            <a:rPr lang="en-US" sz="4400" b="1" i="0" dirty="0"/>
            <a:t># 8</a:t>
          </a:r>
          <a:r>
            <a:rPr lang="en-US" sz="2700" b="1" i="0" dirty="0"/>
            <a:t>  Congenital Syphilis*</a:t>
          </a:r>
          <a:endParaRPr lang="en-US" sz="2700" dirty="0"/>
        </a:p>
      </dgm:t>
    </dgm:pt>
    <dgm:pt modelId="{85D9760A-885E-40C5-9B8F-B2178AE4FA50}" type="parTrans" cxnId="{356E09EE-A492-4B58-8C0E-215974D5180F}">
      <dgm:prSet/>
      <dgm:spPr/>
      <dgm:t>
        <a:bodyPr/>
        <a:lstStyle/>
        <a:p>
          <a:endParaRPr lang="en-US"/>
        </a:p>
      </dgm:t>
    </dgm:pt>
    <dgm:pt modelId="{3D5D7A77-CB9B-4B5F-B14F-5A9A271AB040}" type="sibTrans" cxnId="{356E09EE-A492-4B58-8C0E-215974D5180F}">
      <dgm:prSet/>
      <dgm:spPr/>
      <dgm:t>
        <a:bodyPr/>
        <a:lstStyle/>
        <a:p>
          <a:endParaRPr lang="en-US"/>
        </a:p>
      </dgm:t>
    </dgm:pt>
    <dgm:pt modelId="{ADA79A5E-B084-4594-99C3-2A5774A81263}">
      <dgm:prSet custT="1"/>
      <dgm:spPr/>
      <dgm:t>
        <a:bodyPr/>
        <a:lstStyle/>
        <a:p>
          <a:r>
            <a:rPr lang="en-US" sz="4400" b="1" i="0" dirty="0"/>
            <a:t># 17</a:t>
          </a:r>
          <a:r>
            <a:rPr lang="en-US" sz="3700" b="1" i="0" dirty="0"/>
            <a:t> Chlamydia</a:t>
          </a:r>
          <a:endParaRPr lang="en-US" sz="3700" dirty="0"/>
        </a:p>
      </dgm:t>
    </dgm:pt>
    <dgm:pt modelId="{8C42BF50-EE9D-4733-8FD5-FC6362A8F9CB}" type="parTrans" cxnId="{AC9F83F9-A606-4DC9-99B6-15AAA64BF2C1}">
      <dgm:prSet/>
      <dgm:spPr/>
      <dgm:t>
        <a:bodyPr/>
        <a:lstStyle/>
        <a:p>
          <a:endParaRPr lang="en-US"/>
        </a:p>
      </dgm:t>
    </dgm:pt>
    <dgm:pt modelId="{9DB8F1CF-B44B-47D8-BF40-DA9E1D51F167}" type="sibTrans" cxnId="{AC9F83F9-A606-4DC9-99B6-15AAA64BF2C1}">
      <dgm:prSet/>
      <dgm:spPr/>
      <dgm:t>
        <a:bodyPr/>
        <a:lstStyle/>
        <a:p>
          <a:endParaRPr lang="en-US"/>
        </a:p>
      </dgm:t>
    </dgm:pt>
    <dgm:pt modelId="{3D63EED4-2220-492C-8A59-400428B629EF}">
      <dgm:prSet custT="1"/>
      <dgm:spPr/>
      <dgm:t>
        <a:bodyPr/>
        <a:lstStyle/>
        <a:p>
          <a:r>
            <a:rPr lang="en-US" sz="4400" b="1" i="0" dirty="0"/>
            <a:t># 10</a:t>
          </a:r>
          <a:r>
            <a:rPr lang="en-US" sz="3700" b="1" i="0" dirty="0"/>
            <a:t> Gonorrhea</a:t>
          </a:r>
          <a:endParaRPr lang="en-US" sz="3700" dirty="0"/>
        </a:p>
      </dgm:t>
    </dgm:pt>
    <dgm:pt modelId="{269DB4B3-AE14-4C65-B46C-599D92C90C70}" type="parTrans" cxnId="{1F8B1A8C-1B15-4FA9-8B26-F78B3D769640}">
      <dgm:prSet/>
      <dgm:spPr/>
      <dgm:t>
        <a:bodyPr/>
        <a:lstStyle/>
        <a:p>
          <a:endParaRPr lang="en-US"/>
        </a:p>
      </dgm:t>
    </dgm:pt>
    <dgm:pt modelId="{795957F7-CFD7-4CBF-8439-342BCF87E626}" type="sibTrans" cxnId="{1F8B1A8C-1B15-4FA9-8B26-F78B3D769640}">
      <dgm:prSet/>
      <dgm:spPr/>
      <dgm:t>
        <a:bodyPr/>
        <a:lstStyle/>
        <a:p>
          <a:endParaRPr lang="en-US"/>
        </a:p>
      </dgm:t>
    </dgm:pt>
    <dgm:pt modelId="{D40AE4C5-7A14-45CC-B787-DBD1C2647FE2}" type="pres">
      <dgm:prSet presAssocID="{F1C63AD5-C5A9-42EE-AA95-3182A3A8C05C}" presName="diagram" presStyleCnt="0">
        <dgm:presLayoutVars>
          <dgm:dir/>
          <dgm:resizeHandles val="exact"/>
        </dgm:presLayoutVars>
      </dgm:prSet>
      <dgm:spPr/>
    </dgm:pt>
    <dgm:pt modelId="{4B522409-07AE-47C4-A72A-559F3DFE2AD3}" type="pres">
      <dgm:prSet presAssocID="{FDB06DDA-8F93-425D-8659-0B9914630BD5}" presName="node" presStyleLbl="node1" presStyleIdx="0" presStyleCnt="4" custScaleX="109455" custScaleY="102662">
        <dgm:presLayoutVars>
          <dgm:bulletEnabled val="1"/>
        </dgm:presLayoutVars>
      </dgm:prSet>
      <dgm:spPr/>
    </dgm:pt>
    <dgm:pt modelId="{CF91111A-E209-4445-B55C-5BA22B2B140E}" type="pres">
      <dgm:prSet presAssocID="{08CC2605-51AF-4930-BC2F-7B4B70848762}" presName="sibTrans" presStyleCnt="0"/>
      <dgm:spPr/>
    </dgm:pt>
    <dgm:pt modelId="{4875B3D3-9B76-45E1-AF54-75D10A9A7323}" type="pres">
      <dgm:prSet presAssocID="{0271DE3A-707B-446A-84DE-114E129278D4}" presName="node" presStyleLbl="node1" presStyleIdx="1" presStyleCnt="4" custScaleX="111069" custScaleY="98321">
        <dgm:presLayoutVars>
          <dgm:bulletEnabled val="1"/>
        </dgm:presLayoutVars>
      </dgm:prSet>
      <dgm:spPr/>
    </dgm:pt>
    <dgm:pt modelId="{EB4268F0-6F62-4E57-A7E5-11EFBDEC8D5E}" type="pres">
      <dgm:prSet presAssocID="{3D5D7A77-CB9B-4B5F-B14F-5A9A271AB040}" presName="sibTrans" presStyleCnt="0"/>
      <dgm:spPr/>
    </dgm:pt>
    <dgm:pt modelId="{9CF94D7E-D862-4349-A36A-54FF3C93F204}" type="pres">
      <dgm:prSet presAssocID="{ADA79A5E-B084-4594-99C3-2A5774A81263}" presName="node" presStyleLbl="node1" presStyleIdx="2" presStyleCnt="4" custScaleX="107533" custScaleY="103794">
        <dgm:presLayoutVars>
          <dgm:bulletEnabled val="1"/>
        </dgm:presLayoutVars>
      </dgm:prSet>
      <dgm:spPr/>
    </dgm:pt>
    <dgm:pt modelId="{9A6C945B-D145-4013-888B-FF4306EC1415}" type="pres">
      <dgm:prSet presAssocID="{9DB8F1CF-B44B-47D8-BF40-DA9E1D51F167}" presName="sibTrans" presStyleCnt="0"/>
      <dgm:spPr/>
    </dgm:pt>
    <dgm:pt modelId="{7C9DB8AC-FF6F-4848-B135-F6EDBF445875}" type="pres">
      <dgm:prSet presAssocID="{3D63EED4-2220-492C-8A59-400428B629EF}" presName="node" presStyleLbl="node1" presStyleIdx="3" presStyleCnt="4" custScaleX="102949" custScaleY="95026">
        <dgm:presLayoutVars>
          <dgm:bulletEnabled val="1"/>
        </dgm:presLayoutVars>
      </dgm:prSet>
      <dgm:spPr/>
    </dgm:pt>
  </dgm:ptLst>
  <dgm:cxnLst>
    <dgm:cxn modelId="{7BE3CE3A-8D34-432C-AA16-77DE4C12317E}" type="presOf" srcId="{ADA79A5E-B084-4594-99C3-2A5774A81263}" destId="{9CF94D7E-D862-4349-A36A-54FF3C93F204}" srcOrd="0" destOrd="0" presId="urn:microsoft.com/office/officeart/2005/8/layout/default"/>
    <dgm:cxn modelId="{207FD056-DF5F-4761-BC18-F67858AD1F4F}" srcId="{F1C63AD5-C5A9-42EE-AA95-3182A3A8C05C}" destId="{FDB06DDA-8F93-425D-8659-0B9914630BD5}" srcOrd="0" destOrd="0" parTransId="{AEEC9E12-6B97-4204-A4E0-AFD3396C9539}" sibTransId="{08CC2605-51AF-4930-BC2F-7B4B70848762}"/>
    <dgm:cxn modelId="{BFBA055A-EB49-4B89-84DE-7F438AEB8204}" type="presOf" srcId="{0271DE3A-707B-446A-84DE-114E129278D4}" destId="{4875B3D3-9B76-45E1-AF54-75D10A9A7323}" srcOrd="0" destOrd="0" presId="urn:microsoft.com/office/officeart/2005/8/layout/default"/>
    <dgm:cxn modelId="{A470A67C-E43B-4894-B3BB-1781E362A0D4}" type="presOf" srcId="{FDB06DDA-8F93-425D-8659-0B9914630BD5}" destId="{4B522409-07AE-47C4-A72A-559F3DFE2AD3}" srcOrd="0" destOrd="0" presId="urn:microsoft.com/office/officeart/2005/8/layout/default"/>
    <dgm:cxn modelId="{014DF87C-B64E-436B-8135-676B3D65D894}" type="presOf" srcId="{3D63EED4-2220-492C-8A59-400428B629EF}" destId="{7C9DB8AC-FF6F-4848-B135-F6EDBF445875}" srcOrd="0" destOrd="0" presId="urn:microsoft.com/office/officeart/2005/8/layout/default"/>
    <dgm:cxn modelId="{DADAEE8A-85B6-48E9-B22A-6747248135CA}" type="presOf" srcId="{F1C63AD5-C5A9-42EE-AA95-3182A3A8C05C}" destId="{D40AE4C5-7A14-45CC-B787-DBD1C2647FE2}" srcOrd="0" destOrd="0" presId="urn:microsoft.com/office/officeart/2005/8/layout/default"/>
    <dgm:cxn modelId="{1F8B1A8C-1B15-4FA9-8B26-F78B3D769640}" srcId="{F1C63AD5-C5A9-42EE-AA95-3182A3A8C05C}" destId="{3D63EED4-2220-492C-8A59-400428B629EF}" srcOrd="3" destOrd="0" parTransId="{269DB4B3-AE14-4C65-B46C-599D92C90C70}" sibTransId="{795957F7-CFD7-4CBF-8439-342BCF87E626}"/>
    <dgm:cxn modelId="{356E09EE-A492-4B58-8C0E-215974D5180F}" srcId="{F1C63AD5-C5A9-42EE-AA95-3182A3A8C05C}" destId="{0271DE3A-707B-446A-84DE-114E129278D4}" srcOrd="1" destOrd="0" parTransId="{85D9760A-885E-40C5-9B8F-B2178AE4FA50}" sibTransId="{3D5D7A77-CB9B-4B5F-B14F-5A9A271AB040}"/>
    <dgm:cxn modelId="{AC9F83F9-A606-4DC9-99B6-15AAA64BF2C1}" srcId="{F1C63AD5-C5A9-42EE-AA95-3182A3A8C05C}" destId="{ADA79A5E-B084-4594-99C3-2A5774A81263}" srcOrd="2" destOrd="0" parTransId="{8C42BF50-EE9D-4733-8FD5-FC6362A8F9CB}" sibTransId="{9DB8F1CF-B44B-47D8-BF40-DA9E1D51F167}"/>
    <dgm:cxn modelId="{8326A854-C528-48B8-8E2A-2020AC04F15F}" type="presParOf" srcId="{D40AE4C5-7A14-45CC-B787-DBD1C2647FE2}" destId="{4B522409-07AE-47C4-A72A-559F3DFE2AD3}" srcOrd="0" destOrd="0" presId="urn:microsoft.com/office/officeart/2005/8/layout/default"/>
    <dgm:cxn modelId="{DE2F5791-498F-48E6-894C-3E0919426C3B}" type="presParOf" srcId="{D40AE4C5-7A14-45CC-B787-DBD1C2647FE2}" destId="{CF91111A-E209-4445-B55C-5BA22B2B140E}" srcOrd="1" destOrd="0" presId="urn:microsoft.com/office/officeart/2005/8/layout/default"/>
    <dgm:cxn modelId="{8734E588-59DB-4189-BD1D-AB3EE958EF84}" type="presParOf" srcId="{D40AE4C5-7A14-45CC-B787-DBD1C2647FE2}" destId="{4875B3D3-9B76-45E1-AF54-75D10A9A7323}" srcOrd="2" destOrd="0" presId="urn:microsoft.com/office/officeart/2005/8/layout/default"/>
    <dgm:cxn modelId="{376CDBA6-F7DD-4F94-9857-CE9629298503}" type="presParOf" srcId="{D40AE4C5-7A14-45CC-B787-DBD1C2647FE2}" destId="{EB4268F0-6F62-4E57-A7E5-11EFBDEC8D5E}" srcOrd="3" destOrd="0" presId="urn:microsoft.com/office/officeart/2005/8/layout/default"/>
    <dgm:cxn modelId="{DF7B818F-FECE-4738-A5C4-B2FF7F615A77}" type="presParOf" srcId="{D40AE4C5-7A14-45CC-B787-DBD1C2647FE2}" destId="{9CF94D7E-D862-4349-A36A-54FF3C93F204}" srcOrd="4" destOrd="0" presId="urn:microsoft.com/office/officeart/2005/8/layout/default"/>
    <dgm:cxn modelId="{A642DBC0-DA33-426D-9EFE-D3900BDA9D03}" type="presParOf" srcId="{D40AE4C5-7A14-45CC-B787-DBD1C2647FE2}" destId="{9A6C945B-D145-4013-888B-FF4306EC1415}" srcOrd="5" destOrd="0" presId="urn:microsoft.com/office/officeart/2005/8/layout/default"/>
    <dgm:cxn modelId="{BAEB2DD5-C7D1-4F8B-86C8-49EFC3E94E01}" type="presParOf" srcId="{D40AE4C5-7A14-45CC-B787-DBD1C2647FE2}" destId="{7C9DB8AC-FF6F-4848-B135-F6EDBF445875}"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22409-07AE-47C4-A72A-559F3DFE2AD3}">
      <dsp:nvSpPr>
        <dsp:cNvPr id="0" name=""/>
        <dsp:cNvSpPr/>
      </dsp:nvSpPr>
      <dsp:spPr>
        <a:xfrm>
          <a:off x="1092368" y="530"/>
          <a:ext cx="2910978" cy="1638190"/>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b="1" i="0" kern="1200" dirty="0"/>
            <a:t># 8</a:t>
          </a:r>
          <a:r>
            <a:rPr lang="en-US" sz="2700" b="1" i="0" kern="1200" dirty="0"/>
            <a:t> </a:t>
          </a:r>
        </a:p>
        <a:p>
          <a:pPr marL="0" lvl="0" indent="0" algn="ctr" defTabSz="1955800">
            <a:lnSpc>
              <a:spcPct val="90000"/>
            </a:lnSpc>
            <a:spcBef>
              <a:spcPct val="0"/>
            </a:spcBef>
            <a:spcAft>
              <a:spcPct val="35000"/>
            </a:spcAft>
            <a:buNone/>
          </a:pPr>
          <a:r>
            <a:rPr lang="en-US" sz="2700" b="1" i="0" kern="1200" dirty="0" err="1"/>
            <a:t>Pri</a:t>
          </a:r>
          <a:r>
            <a:rPr lang="en-US" sz="2700" b="1" i="0" kern="1200" dirty="0"/>
            <a:t> and Sec Syphilis</a:t>
          </a:r>
          <a:endParaRPr lang="en-US" sz="2700" kern="1200" dirty="0"/>
        </a:p>
      </dsp:txBody>
      <dsp:txXfrm>
        <a:off x="1092368" y="530"/>
        <a:ext cx="2910978" cy="1638190"/>
      </dsp:txXfrm>
    </dsp:sp>
    <dsp:sp modelId="{4875B3D3-9B76-45E1-AF54-75D10A9A7323}">
      <dsp:nvSpPr>
        <dsp:cNvPr id="0" name=""/>
        <dsp:cNvSpPr/>
      </dsp:nvSpPr>
      <dsp:spPr>
        <a:xfrm>
          <a:off x="4269298" y="35165"/>
          <a:ext cx="2953902" cy="1568920"/>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b="1" i="0" kern="1200" dirty="0"/>
            <a:t># 8</a:t>
          </a:r>
          <a:r>
            <a:rPr lang="en-US" sz="2700" b="1" i="0" kern="1200" dirty="0"/>
            <a:t>  Congenital Syphilis*</a:t>
          </a:r>
          <a:endParaRPr lang="en-US" sz="2700" kern="1200" dirty="0"/>
        </a:p>
      </dsp:txBody>
      <dsp:txXfrm>
        <a:off x="4269298" y="35165"/>
        <a:ext cx="2953902" cy="1568920"/>
      </dsp:txXfrm>
    </dsp:sp>
    <dsp:sp modelId="{9CF94D7E-D862-4349-A36A-54FF3C93F204}">
      <dsp:nvSpPr>
        <dsp:cNvPr id="0" name=""/>
        <dsp:cNvSpPr/>
      </dsp:nvSpPr>
      <dsp:spPr>
        <a:xfrm>
          <a:off x="1225902" y="1904672"/>
          <a:ext cx="2859862" cy="165625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b="1" i="0" kern="1200" dirty="0"/>
            <a:t># 17</a:t>
          </a:r>
          <a:r>
            <a:rPr lang="en-US" sz="3700" b="1" i="0" kern="1200" dirty="0"/>
            <a:t> Chlamydia</a:t>
          </a:r>
          <a:endParaRPr lang="en-US" sz="3700" kern="1200" dirty="0"/>
        </a:p>
      </dsp:txBody>
      <dsp:txXfrm>
        <a:off x="1225902" y="1904672"/>
        <a:ext cx="2859862" cy="1656253"/>
      </dsp:txXfrm>
    </dsp:sp>
    <dsp:sp modelId="{7C9DB8AC-FF6F-4848-B135-F6EDBF445875}">
      <dsp:nvSpPr>
        <dsp:cNvPr id="0" name=""/>
        <dsp:cNvSpPr/>
      </dsp:nvSpPr>
      <dsp:spPr>
        <a:xfrm>
          <a:off x="4351716" y="1974628"/>
          <a:ext cx="2737949" cy="151634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b="1" i="0" kern="1200" dirty="0"/>
            <a:t># 10</a:t>
          </a:r>
          <a:r>
            <a:rPr lang="en-US" sz="3700" b="1" i="0" kern="1200" dirty="0"/>
            <a:t> Gonorrhea</a:t>
          </a:r>
          <a:endParaRPr lang="en-US" sz="3700" kern="1200" dirty="0"/>
        </a:p>
      </dsp:txBody>
      <dsp:txXfrm>
        <a:off x="4351716" y="1974628"/>
        <a:ext cx="2737949" cy="151634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0.15639</cdr:x>
      <cdr:y>0.93305</cdr:y>
    </cdr:from>
    <cdr:to>
      <cdr:x>0.21407</cdr:x>
      <cdr:y>1</cdr:y>
    </cdr:to>
    <cdr:sp macro="" textlink="">
      <cdr:nvSpPr>
        <cdr:cNvPr id="2" name="TextBox 3">
          <a:extLst xmlns:a="http://schemas.openxmlformats.org/drawingml/2006/main">
            <a:ext uri="{FF2B5EF4-FFF2-40B4-BE49-F238E27FC236}">
              <a16:creationId xmlns:a16="http://schemas.microsoft.com/office/drawing/2014/main" id="{FCAF5460-6ECF-0829-F3DB-2630D65004C2}"/>
            </a:ext>
          </a:extLst>
        </cdr:cNvPr>
        <cdr:cNvSpPr txBox="1"/>
      </cdr:nvSpPr>
      <cdr:spPr>
        <a:xfrm xmlns:a="http://schemas.openxmlformats.org/drawingml/2006/main">
          <a:off x="1300434" y="4074828"/>
          <a:ext cx="479618" cy="29238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300" dirty="0">
              <a:solidFill>
                <a:schemeClr val="bg2">
                  <a:lumMod val="50000"/>
                </a:schemeClr>
              </a:solidFill>
            </a:rPr>
            <a:t>NA*</a:t>
          </a:r>
        </a:p>
      </cdr:txBody>
    </cdr:sp>
  </cdr:relSizeAnchor>
  <cdr:relSizeAnchor xmlns:cdr="http://schemas.openxmlformats.org/drawingml/2006/chartDrawing">
    <cdr:from>
      <cdr:x>0.30877</cdr:x>
      <cdr:y>0.93305</cdr:y>
    </cdr:from>
    <cdr:to>
      <cdr:x>0.36645</cdr:x>
      <cdr:y>1</cdr:y>
    </cdr:to>
    <cdr:sp macro="" textlink="">
      <cdr:nvSpPr>
        <cdr:cNvPr id="3" name="TextBox 3">
          <a:extLst xmlns:a="http://schemas.openxmlformats.org/drawingml/2006/main">
            <a:ext uri="{FF2B5EF4-FFF2-40B4-BE49-F238E27FC236}">
              <a16:creationId xmlns:a16="http://schemas.microsoft.com/office/drawing/2014/main" id="{FCAF5460-6ECF-0829-F3DB-2630D65004C2}"/>
            </a:ext>
          </a:extLst>
        </cdr:cNvPr>
        <cdr:cNvSpPr txBox="1"/>
      </cdr:nvSpPr>
      <cdr:spPr>
        <a:xfrm xmlns:a="http://schemas.openxmlformats.org/drawingml/2006/main">
          <a:off x="2567523" y="4074828"/>
          <a:ext cx="479618" cy="29238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300" dirty="0">
              <a:solidFill>
                <a:schemeClr val="bg2">
                  <a:lumMod val="50000"/>
                </a:schemeClr>
              </a:solidFill>
            </a:rPr>
            <a:t>NA*</a:t>
          </a:r>
        </a:p>
      </cdr:txBody>
    </cdr:sp>
  </cdr:relSizeAnchor>
  <cdr:relSizeAnchor xmlns:cdr="http://schemas.openxmlformats.org/drawingml/2006/chartDrawing">
    <cdr:from>
      <cdr:x>0.23478</cdr:x>
      <cdr:y>0.93305</cdr:y>
    </cdr:from>
    <cdr:to>
      <cdr:x>0.29246</cdr:x>
      <cdr:y>1</cdr:y>
    </cdr:to>
    <cdr:sp macro="" textlink="">
      <cdr:nvSpPr>
        <cdr:cNvPr id="4" name="TextBox 3">
          <a:extLst xmlns:a="http://schemas.openxmlformats.org/drawingml/2006/main">
            <a:ext uri="{FF2B5EF4-FFF2-40B4-BE49-F238E27FC236}">
              <a16:creationId xmlns:a16="http://schemas.microsoft.com/office/drawing/2014/main" id="{8371FFCF-823C-AF7B-46E7-B5228134E0AF}"/>
            </a:ext>
          </a:extLst>
        </cdr:cNvPr>
        <cdr:cNvSpPr txBox="1"/>
      </cdr:nvSpPr>
      <cdr:spPr>
        <a:xfrm xmlns:a="http://schemas.openxmlformats.org/drawingml/2006/main">
          <a:off x="1952272" y="4074828"/>
          <a:ext cx="479618" cy="292388"/>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300" dirty="0">
              <a:solidFill>
                <a:schemeClr val="bg2">
                  <a:lumMod val="50000"/>
                </a:schemeClr>
              </a:solidFill>
            </a:rPr>
            <a:t>NA*</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355C59-C1FD-6442-AEB5-D92696AF80D8}" type="datetimeFigureOut">
              <a:rPr lang="en-US" smtClean="0"/>
              <a:t>4/17/2024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7E4F94-7953-2847-870B-5C6DE618401D}" type="slidenum">
              <a:rPr lang="en-US" smtClean="0"/>
              <a:t>‹#›</a:t>
            </a:fld>
            <a:endParaRPr lang="en-US"/>
          </a:p>
        </p:txBody>
      </p:sp>
    </p:spTree>
    <p:extLst>
      <p:ext uri="{BB962C8B-B14F-4D97-AF65-F5344CB8AC3E}">
        <p14:creationId xmlns:p14="http://schemas.microsoft.com/office/powerpoint/2010/main" val="3793806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9A58B-C66D-0E4D-9CF4-D0A97D2815BD}" type="datetimeFigureOut">
              <a:rPr lang="en-US" smtClean="0"/>
              <a:t>4/17/2024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F3D7C-E79C-464D-870B-78CB3C2428AA}" type="slidenum">
              <a:rPr lang="en-US" smtClean="0"/>
              <a:t>‹#›</a:t>
            </a:fld>
            <a:endParaRPr lang="en-US"/>
          </a:p>
        </p:txBody>
      </p:sp>
    </p:spTree>
    <p:extLst>
      <p:ext uri="{BB962C8B-B14F-4D97-AF65-F5344CB8AC3E}">
        <p14:creationId xmlns:p14="http://schemas.microsoft.com/office/powerpoint/2010/main" val="990912024"/>
      </p:ext>
    </p:extLst>
  </p:cSld>
  <p:clrMap bg1="lt1" tx1="dk1" bg2="lt2" tx2="dk2" accent1="accent1" accent2="accent2" accent3="accent3" accent4="accent4" accent5="accent5" accent6="accent6" hlink="hlink" folHlink="folHlink"/>
  <p:notesStyle>
    <a:lvl1pPr marL="0" algn="l" defTabSz="456449" rtl="0" eaLnBrk="1" latinLnBrk="0" hangingPunct="1">
      <a:defRPr sz="1200" kern="1200">
        <a:solidFill>
          <a:schemeClr val="tx1"/>
        </a:solidFill>
        <a:latin typeface="+mn-lt"/>
        <a:ea typeface="+mn-ea"/>
        <a:cs typeface="+mn-cs"/>
      </a:defRPr>
    </a:lvl1pPr>
    <a:lvl2pPr marL="456449" algn="l" defTabSz="456449" rtl="0" eaLnBrk="1" latinLnBrk="0" hangingPunct="1">
      <a:defRPr sz="1200" kern="1200">
        <a:solidFill>
          <a:schemeClr val="tx1"/>
        </a:solidFill>
        <a:latin typeface="+mn-lt"/>
        <a:ea typeface="+mn-ea"/>
        <a:cs typeface="+mn-cs"/>
      </a:defRPr>
    </a:lvl2pPr>
    <a:lvl3pPr marL="912899" algn="l" defTabSz="456449" rtl="0" eaLnBrk="1" latinLnBrk="0" hangingPunct="1">
      <a:defRPr sz="1200" kern="1200">
        <a:solidFill>
          <a:schemeClr val="tx1"/>
        </a:solidFill>
        <a:latin typeface="+mn-lt"/>
        <a:ea typeface="+mn-ea"/>
        <a:cs typeface="+mn-cs"/>
      </a:defRPr>
    </a:lvl3pPr>
    <a:lvl4pPr marL="1369349" algn="l" defTabSz="456449" rtl="0" eaLnBrk="1" latinLnBrk="0" hangingPunct="1">
      <a:defRPr sz="1200" kern="1200">
        <a:solidFill>
          <a:schemeClr val="tx1"/>
        </a:solidFill>
        <a:latin typeface="+mn-lt"/>
        <a:ea typeface="+mn-ea"/>
        <a:cs typeface="+mn-cs"/>
      </a:defRPr>
    </a:lvl4pPr>
    <a:lvl5pPr marL="1825798" algn="l" defTabSz="456449" rtl="0" eaLnBrk="1" latinLnBrk="0" hangingPunct="1">
      <a:defRPr sz="1200" kern="1200">
        <a:solidFill>
          <a:schemeClr val="tx1"/>
        </a:solidFill>
        <a:latin typeface="+mn-lt"/>
        <a:ea typeface="+mn-ea"/>
        <a:cs typeface="+mn-cs"/>
      </a:defRPr>
    </a:lvl5pPr>
    <a:lvl6pPr marL="2282248" algn="l" defTabSz="456449" rtl="0" eaLnBrk="1" latinLnBrk="0" hangingPunct="1">
      <a:defRPr sz="1200" kern="1200">
        <a:solidFill>
          <a:schemeClr val="tx1"/>
        </a:solidFill>
        <a:latin typeface="+mn-lt"/>
        <a:ea typeface="+mn-ea"/>
        <a:cs typeface="+mn-cs"/>
      </a:defRPr>
    </a:lvl6pPr>
    <a:lvl7pPr marL="2738697" algn="l" defTabSz="456449" rtl="0" eaLnBrk="1" latinLnBrk="0" hangingPunct="1">
      <a:defRPr sz="1200" kern="1200">
        <a:solidFill>
          <a:schemeClr val="tx1"/>
        </a:solidFill>
        <a:latin typeface="+mn-lt"/>
        <a:ea typeface="+mn-ea"/>
        <a:cs typeface="+mn-cs"/>
      </a:defRPr>
    </a:lvl7pPr>
    <a:lvl8pPr marL="3195147" algn="l" defTabSz="456449" rtl="0" eaLnBrk="1" latinLnBrk="0" hangingPunct="1">
      <a:defRPr sz="1200" kern="1200">
        <a:solidFill>
          <a:schemeClr val="tx1"/>
        </a:solidFill>
        <a:latin typeface="+mn-lt"/>
        <a:ea typeface="+mn-ea"/>
        <a:cs typeface="+mn-cs"/>
      </a:defRPr>
    </a:lvl8pPr>
    <a:lvl9pPr marL="3651597" algn="l" defTabSz="45644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AF3D7C-E79C-464D-870B-78CB3C2428AA}" type="slidenum">
              <a:rPr lang="en-US" smtClean="0"/>
              <a:t>4</a:t>
            </a:fld>
            <a:endParaRPr lang="en-US"/>
          </a:p>
        </p:txBody>
      </p:sp>
    </p:spTree>
    <p:extLst>
      <p:ext uri="{BB962C8B-B14F-4D97-AF65-F5344CB8AC3E}">
        <p14:creationId xmlns:p14="http://schemas.microsoft.com/office/powerpoint/2010/main" val="1406098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47 states because   ID, VT, WY had 0 cases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2021, NV was #9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963B60-E70B-43D8-8375-CC003FDA126F}"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8422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755B81-1F9D-490B-AC42-ED16EB6155D6}" type="slidenum">
              <a:rPr lang="en-US" smtClean="0"/>
              <a:t>15</a:t>
            </a:fld>
            <a:endParaRPr lang="en-US"/>
          </a:p>
        </p:txBody>
      </p:sp>
    </p:spTree>
    <p:extLst>
      <p:ext uri="{BB962C8B-B14F-4D97-AF65-F5344CB8AC3E}">
        <p14:creationId xmlns:p14="http://schemas.microsoft.com/office/powerpoint/2010/main" val="112614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E3C073-3B86-4431-80D9-B8FB5D4C65CB}" type="slidenum">
              <a:rPr lang="en-US" smtClean="0"/>
              <a:t>16</a:t>
            </a:fld>
            <a:endParaRPr lang="en-US"/>
          </a:p>
        </p:txBody>
      </p:sp>
    </p:spTree>
    <p:extLst>
      <p:ext uri="{BB962C8B-B14F-4D97-AF65-F5344CB8AC3E}">
        <p14:creationId xmlns:p14="http://schemas.microsoft.com/office/powerpoint/2010/main" val="2504999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6</a:t>
            </a:fld>
            <a:endParaRPr lang="en-US"/>
          </a:p>
        </p:txBody>
      </p:sp>
    </p:spTree>
    <p:extLst>
      <p:ext uri="{BB962C8B-B14F-4D97-AF65-F5344CB8AC3E}">
        <p14:creationId xmlns:p14="http://schemas.microsoft.com/office/powerpoint/2010/main" val="88532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F3D7C-E79C-464D-870B-78CB3C2428AA}" type="slidenum">
              <a:rPr lang="en-US" smtClean="0"/>
              <a:t>7</a:t>
            </a:fld>
            <a:endParaRPr lang="en-US"/>
          </a:p>
        </p:txBody>
      </p:sp>
    </p:spTree>
    <p:extLst>
      <p:ext uri="{BB962C8B-B14F-4D97-AF65-F5344CB8AC3E}">
        <p14:creationId xmlns:p14="http://schemas.microsoft.com/office/powerpoint/2010/main" val="342514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FC963B60-E70B-43D8-8375-CC003FDA126F}" type="slidenum">
              <a:rPr lang="en-US" smtClean="0"/>
              <a:pPr/>
              <a:t>8</a:t>
            </a:fld>
            <a:endParaRPr lang="en-US"/>
          </a:p>
        </p:txBody>
      </p:sp>
    </p:spTree>
    <p:extLst>
      <p:ext uri="{BB962C8B-B14F-4D97-AF65-F5344CB8AC3E}">
        <p14:creationId xmlns:p14="http://schemas.microsoft.com/office/powerpoint/2010/main" val="2094140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18BFFB-089F-4A85-8465-F9AC644982BA}"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FC963B60-E70B-43D8-8375-CC003FDA126F}"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18BFFB-089F-4A85-8465-F9AC644982BA}"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963B60-E70B-43D8-8375-CC003FDA126F}"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62AA16-344A-41DB-BD5D-72C2AF12F78F}" type="slidenum">
              <a:rPr kumimoji="0" lang="en-US"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4766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3" y="2025526"/>
            <a:ext cx="77723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t>‹#›</a:t>
            </a:fld>
            <a:endParaRPr lang="en-US"/>
          </a:p>
        </p:txBody>
      </p:sp>
      <p:sp>
        <p:nvSpPr>
          <p:cNvPr id="11" name="Date Placeholder 3"/>
          <p:cNvSpPr>
            <a:spLocks noGrp="1"/>
          </p:cNvSpPr>
          <p:nvPr>
            <p:ph type="dt" sz="half" idx="10"/>
          </p:nvPr>
        </p:nvSpPr>
        <p:spPr>
          <a:xfrm>
            <a:off x="7719760" y="6352708"/>
            <a:ext cx="738443" cy="365760"/>
          </a:xfrm>
          <a:prstGeom prst="rect">
            <a:avLst/>
          </a:prstGeom>
        </p:spPr>
        <p:txBody>
          <a:bodyPr anchor="ctr"/>
          <a:lstStyle>
            <a:lvl1pPr>
              <a:defRPr sz="1200" b="0" i="0">
                <a:solidFill>
                  <a:srgbClr val="88A7DF"/>
                </a:solidFill>
                <a:latin typeface="+mn-lt"/>
                <a:cs typeface="ITC Avant Garde Std Bk Cn"/>
              </a:defRPr>
            </a:lvl1pPr>
          </a:lstStyle>
          <a:p>
            <a:fld id="{20B397DD-A1F4-BD42-8C23-B4EC6E2FB771}" type="datetime1">
              <a:rPr lang="en-US" smtClean="0"/>
              <a:t>4/17/2024</a:t>
            </a:fld>
            <a:endParaRPr lang="en-US" dirty="0"/>
          </a:p>
        </p:txBody>
      </p:sp>
      <p:sp>
        <p:nvSpPr>
          <p:cNvPr id="12" name="Footer Placeholder 4"/>
          <p:cNvSpPr>
            <a:spLocks noGrp="1"/>
          </p:cNvSpPr>
          <p:nvPr>
            <p:ph type="ftr" sz="quarter" idx="11"/>
          </p:nvPr>
        </p:nvSpPr>
        <p:spPr>
          <a:xfrm>
            <a:off x="3352459" y="6352708"/>
            <a:ext cx="4367298"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r>
              <a:rPr lang="en-US" dirty="0" err="1"/>
              <a:t>paetc.org</a:t>
            </a:r>
            <a:endParaRPr lang="en-US" dirty="0"/>
          </a:p>
        </p:txBody>
      </p:sp>
      <p:pic>
        <p:nvPicPr>
          <p:cNvPr id="4" name="Picture 3" descr="image00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248" y="349494"/>
            <a:ext cx="2956560" cy="100584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CA979852-C97B-B14C-9B2A-62C7CA124200}" type="datetime1">
              <a:rPr lang="en-US" smtClean="0"/>
              <a:t>4/17/2024</a:t>
            </a:fld>
            <a:endParaRPr lang="en-US"/>
          </a:p>
        </p:txBody>
      </p:sp>
      <p:pic>
        <p:nvPicPr>
          <p:cNvPr id="7" name="Picture 6"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3187172"/>
            <a:ext cx="7659687"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7" y="1553633"/>
            <a:ext cx="6135687"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D37B11F5-7D46-2840-9E1A-95A154789C1D}" type="datetime1">
              <a:rPr lang="en-US" smtClean="0"/>
              <a:t>4/17/2024</a:t>
            </a:fld>
            <a:endParaRPr lang="en-US"/>
          </a:p>
        </p:txBody>
      </p:sp>
      <p:pic>
        <p:nvPicPr>
          <p:cNvPr id="10" name="Picture 9"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AD7814A4-20F2-9A4C-873E-2AC2AA7D0C4C}" type="datetime1">
              <a:rPr lang="en-US" smtClean="0"/>
              <a:t>4/17/2024</a:t>
            </a:fld>
            <a:endParaRPr lang="en-US"/>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44605"/>
            <a:ext cx="3890108"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2210" y="1644605"/>
            <a:ext cx="40385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t>‹#›</a:t>
            </a:fld>
            <a:endParaRPr lang="en-US"/>
          </a:p>
        </p:txBody>
      </p:sp>
      <p:sp>
        <p:nvSpPr>
          <p:cNvPr id="11" name="Date Placeholder 3"/>
          <p:cNvSpPr>
            <a:spLocks noGrp="1"/>
          </p:cNvSpPr>
          <p:nvPr>
            <p:ph type="dt" sz="half" idx="13"/>
          </p:nvPr>
        </p:nvSpPr>
        <p:spPr>
          <a:xfrm>
            <a:off x="7719760" y="6352708"/>
            <a:ext cx="738443" cy="365760"/>
          </a:xfrm>
          <a:prstGeom prst="rect">
            <a:avLst/>
          </a:prstGeom>
        </p:spPr>
        <p:txBody>
          <a:bodyPr anchor="ctr"/>
          <a:lstStyle>
            <a:lvl1pPr>
              <a:defRPr sz="1200">
                <a:solidFill>
                  <a:srgbClr val="88A7DF"/>
                </a:solidFill>
              </a:defRPr>
            </a:lvl1pPr>
          </a:lstStyle>
          <a:p>
            <a:fld id="{F0400BDD-C64E-A646-BB04-4897CB59B8FE}" type="datetime1">
              <a:rPr lang="en-US" smtClean="0"/>
              <a:t>4/17/2024</a:t>
            </a:fld>
            <a:endParaRPr lang="en-US"/>
          </a:p>
        </p:txBody>
      </p:sp>
      <p:pic>
        <p:nvPicPr>
          <p:cNvPr id="13" name="Picture 12"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t>‹#›</a:t>
            </a:fld>
            <a:endParaRPr lang="en-US"/>
          </a:p>
        </p:txBody>
      </p:sp>
      <p:sp>
        <p:nvSpPr>
          <p:cNvPr id="7"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AC92D7CF-0488-4941-A8F0-D24EE9D7CD5E}" type="datetime1">
              <a:rPr lang="en-US" smtClean="0"/>
              <a:t>4/17/2024</a:t>
            </a:fld>
            <a:endParaRPr lang="en-US"/>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t>‹#›</a:t>
            </a:fld>
            <a:endParaRPr lang="en-US"/>
          </a:p>
        </p:txBody>
      </p:sp>
      <p:sp>
        <p:nvSpPr>
          <p:cNvPr id="6"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8AEC8834-0501-BB49-990B-CAD068FB829A}" type="datetime1">
              <a:rPr lang="en-US" smtClean="0"/>
              <a:t>4/17/2024</a:t>
            </a:fld>
            <a:endParaRPr lang="en-US"/>
          </a:p>
        </p:txBody>
      </p:sp>
      <p:pic>
        <p:nvPicPr>
          <p:cNvPr id="8" name="Picture 7"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3" y="5495544"/>
            <a:ext cx="8516815"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Content Placeholder 8"/>
          <p:cNvSpPr>
            <a:spLocks noGrp="1"/>
          </p:cNvSpPr>
          <p:nvPr>
            <p:ph sz="quarter" idx="13"/>
          </p:nvPr>
        </p:nvSpPr>
        <p:spPr>
          <a:xfrm>
            <a:off x="304803" y="381001"/>
            <a:ext cx="8516815"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7719760" y="6352708"/>
            <a:ext cx="738443" cy="365760"/>
          </a:xfrm>
          <a:prstGeom prst="rect">
            <a:avLst/>
          </a:prstGeom>
        </p:spPr>
        <p:txBody>
          <a:bodyPr anchor="ctr"/>
          <a:lstStyle>
            <a:lvl1pPr>
              <a:defRPr sz="1200">
                <a:solidFill>
                  <a:srgbClr val="88A7DF"/>
                </a:solidFill>
              </a:defRPr>
            </a:lvl1pPr>
          </a:lstStyle>
          <a:p>
            <a:fld id="{3DF25ED4-1B54-B240-AA6E-2A9FD224D82B}" type="datetime1">
              <a:rPr lang="en-US" smtClean="0"/>
              <a:t>4/17/2024</a:t>
            </a:fld>
            <a:endParaRPr lang="en-US"/>
          </a:p>
        </p:txBody>
      </p:sp>
      <p:pic>
        <p:nvPicPr>
          <p:cNvPr id="11" name="Picture 10"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006831"/>
            <a:ext cx="8588248"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9144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5607552"/>
            <a:ext cx="8588248"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t>‹#›</a:t>
            </a:fld>
            <a:endParaRPr lang="en-US"/>
          </a:p>
        </p:txBody>
      </p:sp>
      <p:sp>
        <p:nvSpPr>
          <p:cNvPr id="10" name="Date Placeholder 3"/>
          <p:cNvSpPr>
            <a:spLocks noGrp="1"/>
          </p:cNvSpPr>
          <p:nvPr>
            <p:ph type="dt" sz="half" idx="12"/>
          </p:nvPr>
        </p:nvSpPr>
        <p:spPr>
          <a:xfrm>
            <a:off x="7719760" y="6352708"/>
            <a:ext cx="738443" cy="365760"/>
          </a:xfrm>
          <a:prstGeom prst="rect">
            <a:avLst/>
          </a:prstGeom>
        </p:spPr>
        <p:txBody>
          <a:bodyPr anchor="ctr"/>
          <a:lstStyle>
            <a:lvl1pPr>
              <a:defRPr sz="1200">
                <a:solidFill>
                  <a:srgbClr val="88A7DF"/>
                </a:solidFill>
              </a:defRPr>
            </a:lvl1pPr>
          </a:lstStyle>
          <a:p>
            <a:fld id="{DB92A167-D0BA-D142-B00A-6148A0612FF1}" type="datetime1">
              <a:rPr lang="en-US" smtClean="0"/>
              <a:t>4/17/2024</a:t>
            </a:fld>
            <a:endParaRPr lang="en-US"/>
          </a:p>
        </p:txBody>
      </p:sp>
      <p:pic>
        <p:nvPicPr>
          <p:cNvPr id="12" name="Picture 11" descr="PAETCLogo_Reverse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2" y="6274522"/>
            <a:ext cx="1364551" cy="5521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Rectangle 6"/>
          <p:cNvSpPr/>
          <p:nvPr/>
        </p:nvSpPr>
        <p:spPr>
          <a:xfrm>
            <a:off x="4" y="6223069"/>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p>
        </p:txBody>
      </p:sp>
      <p:sp>
        <p:nvSpPr>
          <p:cNvPr id="2" name="Title Placeholder 1"/>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2" y="1600203"/>
            <a:ext cx="8315569"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8458200" y="6223069"/>
            <a:ext cx="6858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a:p>
        </p:txBody>
      </p:sp>
      <p:sp>
        <p:nvSpPr>
          <p:cNvPr id="15" name="Date Placeholder 3"/>
          <p:cNvSpPr>
            <a:spLocks noGrp="1"/>
          </p:cNvSpPr>
          <p:nvPr>
            <p:ph type="dt" sz="half" idx="2"/>
          </p:nvPr>
        </p:nvSpPr>
        <p:spPr>
          <a:xfrm>
            <a:off x="7719760" y="6352708"/>
            <a:ext cx="738443" cy="365760"/>
          </a:xfrm>
          <a:prstGeom prst="rect">
            <a:avLst/>
          </a:prstGeom>
        </p:spPr>
        <p:txBody>
          <a:bodyPr lIns="91290" tIns="45645" rIns="91290" bIns="45645" anchor="ctr"/>
          <a:lstStyle>
            <a:lvl1pPr>
              <a:defRPr sz="1200">
                <a:solidFill>
                  <a:srgbClr val="88A7DF"/>
                </a:solidFill>
              </a:defRPr>
            </a:lvl1pPr>
          </a:lstStyle>
          <a:p>
            <a:fld id="{A80AFE23-E95D-354B-B4BC-DF054F2C9ECF}" type="datetime1">
              <a:rPr lang="en-US" smtClean="0"/>
              <a:t>4/17/2024</a:t>
            </a:fld>
            <a:endParaRPr lang="en-US"/>
          </a:p>
        </p:txBody>
      </p:sp>
      <p:sp>
        <p:nvSpPr>
          <p:cNvPr id="10" name="Footer Placeholder 4"/>
          <p:cNvSpPr>
            <a:spLocks noGrp="1"/>
          </p:cNvSpPr>
          <p:nvPr>
            <p:ph type="ftr" sz="quarter" idx="3"/>
          </p:nvPr>
        </p:nvSpPr>
        <p:spPr>
          <a:xfrm>
            <a:off x="3352459" y="6352708"/>
            <a:ext cx="4367298"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r>
              <a:rPr lang="en-US" dirty="0" err="1"/>
              <a:t>paetc.org</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c.gov/std/statistics/2022/default.htm" TargetMode="External"/><Relationship Id="rId2" Type="http://schemas.openxmlformats.org/officeDocument/2006/relationships/hyperlink" Target="https://www.cdc.gov/std/statistics/2022/tables/2022-STI-Surveillance-State-Ranking-Table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HIV and STI Mini Epidemiological Profile, Clark County, Nevada</a:t>
            </a:r>
          </a:p>
        </p:txBody>
      </p:sp>
      <p:sp>
        <p:nvSpPr>
          <p:cNvPr id="3" name="Subtitle 2"/>
          <p:cNvSpPr>
            <a:spLocks noGrp="1"/>
          </p:cNvSpPr>
          <p:nvPr>
            <p:ph type="subTitle" idx="1"/>
          </p:nvPr>
        </p:nvSpPr>
        <p:spPr/>
        <p:txBody>
          <a:bodyPr>
            <a:normAutofit fontScale="77500" lnSpcReduction="20000"/>
          </a:bodyPr>
          <a:lstStyle/>
          <a:p>
            <a:r>
              <a:rPr lang="en-US" dirty="0"/>
              <a:t>Angel Stachnik, MPH</a:t>
            </a:r>
          </a:p>
          <a:p>
            <a:r>
              <a:rPr lang="en-US" dirty="0"/>
              <a:t>Sr. Epidemiologist, SNHD</a:t>
            </a:r>
          </a:p>
          <a:p>
            <a:r>
              <a:rPr lang="en-US" dirty="0"/>
              <a:t>05/16/2024</a:t>
            </a:r>
          </a:p>
        </p:txBody>
      </p:sp>
      <p:sp>
        <p:nvSpPr>
          <p:cNvPr id="6" name="Footer Placeholder 5">
            <a:extLst>
              <a:ext uri="{FF2B5EF4-FFF2-40B4-BE49-F238E27FC236}">
                <a16:creationId xmlns:a16="http://schemas.microsoft.com/office/drawing/2014/main" id="{0FA991CC-2E07-544A-B9E6-2A6EE21EF0D9}"/>
              </a:ext>
            </a:extLst>
          </p:cNvPr>
          <p:cNvSpPr>
            <a:spLocks noGrp="1"/>
          </p:cNvSpPr>
          <p:nvPr>
            <p:ph type="ftr" sz="quarter" idx="11"/>
          </p:nvPr>
        </p:nvSpPr>
        <p:spPr/>
        <p:txBody>
          <a:bodyPr/>
          <a:lstStyle/>
          <a:p>
            <a:r>
              <a:rPr lang="en-US"/>
              <a:t>paetc.org</a:t>
            </a:r>
            <a:endParaRPr lang="en-US" dirty="0"/>
          </a:p>
        </p:txBody>
      </p:sp>
      <p:sp>
        <p:nvSpPr>
          <p:cNvPr id="7" name="Slide Number Placeholder 6">
            <a:extLst>
              <a:ext uri="{FF2B5EF4-FFF2-40B4-BE49-F238E27FC236}">
                <a16:creationId xmlns:a16="http://schemas.microsoft.com/office/drawing/2014/main" id="{3774EE2A-C187-1A40-847B-1861A2B09B9D}"/>
              </a:ext>
            </a:extLst>
          </p:cNvPr>
          <p:cNvSpPr>
            <a:spLocks noGrp="1"/>
          </p:cNvSpPr>
          <p:nvPr>
            <p:ph type="sldNum" sz="quarter" idx="12"/>
          </p:nvPr>
        </p:nvSpPr>
        <p:spPr/>
        <p:txBody>
          <a:bodyPr/>
          <a:lstStyle/>
          <a:p>
            <a:fld id="{1D2EA5EF-C699-AF4C-BA42-C0A1CAAB713C}" type="slidenum">
              <a:rPr lang="en-US" smtClean="0"/>
              <a:t>1</a:t>
            </a:fld>
            <a:endParaRPr lang="en-US"/>
          </a:p>
        </p:txBody>
      </p:sp>
    </p:spTree>
    <p:extLst>
      <p:ext uri="{BB962C8B-B14F-4D97-AF65-F5344CB8AC3E}">
        <p14:creationId xmlns:p14="http://schemas.microsoft.com/office/powerpoint/2010/main" val="3351003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25237" y="151713"/>
            <a:ext cx="6504288" cy="914400"/>
          </a:xfrm>
        </p:spPr>
        <p:txBody>
          <a:bodyPr>
            <a:normAutofit/>
          </a:bodyPr>
          <a:lstStyle/>
          <a:p>
            <a:r>
              <a:rPr lang="en-US" sz="2700" b="1" dirty="0">
                <a:solidFill>
                  <a:schemeClr val="tx1"/>
                </a:solidFill>
              </a:rPr>
              <a:t>Gonorrhea Rate, Clark County vs. NV, US,  highest and lowest states, 2022</a:t>
            </a:r>
          </a:p>
        </p:txBody>
      </p:sp>
      <p:graphicFrame>
        <p:nvGraphicFramePr>
          <p:cNvPr id="6" name="Content Placeholder 5" descr="Bar graph of Gonorrhea Rate, Clark county vs. NV, US &#10;highest and lowest states 2022&#10;&#10;highest is MS&#10;lowest is VT&#10;Nevada #10&#10;"/>
          <p:cNvGraphicFramePr>
            <a:graphicFrameLocks noGrp="1"/>
          </p:cNvGraphicFramePr>
          <p:nvPr>
            <p:ph idx="1"/>
            <p:extLst>
              <p:ext uri="{D42A27DB-BD31-4B8C-83A1-F6EECF244321}">
                <p14:modId xmlns:p14="http://schemas.microsoft.com/office/powerpoint/2010/main" val="2759362282"/>
              </p:ext>
            </p:extLst>
          </p:nvPr>
        </p:nvGraphicFramePr>
        <p:xfrm>
          <a:off x="1125237" y="1152866"/>
          <a:ext cx="6893525" cy="427638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314450" y="5516003"/>
            <a:ext cx="6704312" cy="923330"/>
          </a:xfrm>
          <a:prstGeom prst="rect">
            <a:avLst/>
          </a:prstGeom>
          <a:noFill/>
        </p:spPr>
        <p:txBody>
          <a:bodyPr wrap="square" rtlCol="0">
            <a:spAutoFit/>
          </a:bodyPr>
          <a:lstStyle/>
          <a:p>
            <a:r>
              <a:rPr lang="en-US" sz="900" dirty="0"/>
              <a:t>*</a:t>
            </a:r>
            <a:r>
              <a:rPr lang="en-US" sz="1200" dirty="0"/>
              <a:t>Source: Centers for Disease Control and Prevention. Sexually Transmitted Infections Surveillance 2022. Atlanta: U.S. Department of Health and Human Services; 2024. Available at https://www.cdc.gov/std/statistics/2022/default.htm. </a:t>
            </a:r>
          </a:p>
          <a:p>
            <a:r>
              <a:rPr lang="en-US" sz="900" dirty="0"/>
              <a:t>. </a:t>
            </a:r>
          </a:p>
          <a:p>
            <a:endParaRPr lang="en-US" sz="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19075"/>
            <a:ext cx="6172200" cy="800100"/>
          </a:xfrm>
        </p:spPr>
        <p:txBody>
          <a:bodyPr>
            <a:noAutofit/>
          </a:bodyPr>
          <a:lstStyle/>
          <a:p>
            <a:r>
              <a:rPr lang="en-US" sz="2800" b="1" dirty="0">
                <a:solidFill>
                  <a:schemeClr val="tx1"/>
                </a:solidFill>
              </a:rPr>
              <a:t>Gonorrhea Rates, Clark County, 2014-2022</a:t>
            </a:r>
          </a:p>
        </p:txBody>
      </p:sp>
      <p:graphicFrame>
        <p:nvGraphicFramePr>
          <p:cNvPr id="5" name="Content Placeholder 4" descr="Line graph of Gonorrhea rates, Clark county 2014-2022&#10;&#10;Male in 2022 was 360.6&#10;Female in 2022 was 180.0"/>
          <p:cNvGraphicFramePr>
            <a:graphicFrameLocks noGrp="1"/>
          </p:cNvGraphicFramePr>
          <p:nvPr>
            <p:ph idx="1"/>
            <p:extLst>
              <p:ext uri="{D42A27DB-BD31-4B8C-83A1-F6EECF244321}">
                <p14:modId xmlns:p14="http://schemas.microsoft.com/office/powerpoint/2010/main" val="1916283826"/>
              </p:ext>
            </p:extLst>
          </p:nvPr>
        </p:nvGraphicFramePr>
        <p:xfrm>
          <a:off x="785813" y="1019175"/>
          <a:ext cx="7572374" cy="46863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4EE1B22F-C822-5889-A6F8-E176C3D1492C}"/>
              </a:ext>
            </a:extLst>
          </p:cNvPr>
          <p:cNvSpPr txBox="1"/>
          <p:nvPr/>
        </p:nvSpPr>
        <p:spPr>
          <a:xfrm>
            <a:off x="2442755" y="6274742"/>
            <a:ext cx="4572000" cy="461665"/>
          </a:xfrm>
          <a:prstGeom prst="rect">
            <a:avLst/>
          </a:prstGeom>
          <a:noFill/>
        </p:spPr>
        <p:txBody>
          <a:bodyPr wrap="square">
            <a:spAutoFit/>
          </a:bodyPr>
          <a:lstStyle/>
          <a:p>
            <a:r>
              <a:rPr lang="en-US" sz="1200" b="0" i="1" dirty="0">
                <a:solidFill>
                  <a:schemeClr val="bg1"/>
                </a:solidFill>
                <a:effectLst/>
                <a:latin typeface="Open Sans" panose="020B0606030504020204" pitchFamily="34" charset="0"/>
              </a:rPr>
              <a:t>Sexually Transmitted Infections Surveillance 2022</a:t>
            </a:r>
            <a:r>
              <a:rPr lang="en-US" sz="1200" b="0" i="0" dirty="0">
                <a:solidFill>
                  <a:schemeClr val="bg1"/>
                </a:solidFill>
                <a:effectLst/>
                <a:latin typeface="Open Sans" panose="020B0606030504020204" pitchFamily="34" charset="0"/>
              </a:rPr>
              <a:t>. Atlanta: US Department of Health and Human Services; 2024.</a:t>
            </a:r>
            <a:endParaRPr lang="en-US" sz="12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1050" y="222295"/>
            <a:ext cx="6457950" cy="1229753"/>
          </a:xfrm>
        </p:spPr>
        <p:txBody>
          <a:bodyPr>
            <a:normAutofit/>
          </a:bodyPr>
          <a:lstStyle/>
          <a:p>
            <a:r>
              <a:rPr lang="en-US" sz="2800" b="1" dirty="0">
                <a:solidFill>
                  <a:schemeClr val="tx1"/>
                </a:solidFill>
              </a:rPr>
              <a:t>Primary and Secondary Syphilis Rate, Clark County vs. NV and US, 2022</a:t>
            </a:r>
          </a:p>
        </p:txBody>
      </p:sp>
      <p:graphicFrame>
        <p:nvGraphicFramePr>
          <p:cNvPr id="6" name="Content Placeholder 5" descr="Bar graph of Primary and Secondary Syphilis Rate, Clark county vs NV and US 2022&#10;&#10;highest SD&#10;lowest VT&#10;Nevada #8 "/>
          <p:cNvGraphicFramePr>
            <a:graphicFrameLocks noGrp="1"/>
          </p:cNvGraphicFramePr>
          <p:nvPr>
            <p:ph idx="1"/>
            <p:extLst>
              <p:ext uri="{D42A27DB-BD31-4B8C-83A1-F6EECF244321}">
                <p14:modId xmlns:p14="http://schemas.microsoft.com/office/powerpoint/2010/main" val="3321518893"/>
              </p:ext>
            </p:extLst>
          </p:nvPr>
        </p:nvGraphicFramePr>
        <p:xfrm>
          <a:off x="990600" y="1452049"/>
          <a:ext cx="6686550" cy="397720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695450" y="5405951"/>
            <a:ext cx="5543550" cy="784830"/>
          </a:xfrm>
          <a:prstGeom prst="rect">
            <a:avLst/>
          </a:prstGeom>
          <a:noFill/>
        </p:spPr>
        <p:txBody>
          <a:bodyPr wrap="square" rtlCol="0">
            <a:spAutoFit/>
          </a:bodyPr>
          <a:lstStyle/>
          <a:p>
            <a:pPr defTabSz="685800">
              <a:defRPr/>
            </a:pPr>
            <a:r>
              <a:rPr lang="en-US" sz="1200" dirty="0">
                <a:solidFill>
                  <a:prstClr val="black"/>
                </a:solidFill>
                <a:latin typeface="Calibri" panose="020F0502020204030204"/>
              </a:rPr>
              <a:t>*Source:Centers for Disease Control and Prevention. Sexually Transmitted Disease Surveillance 2021. Atlanta: U.S. Department of Health and Human Services; 2023. Available at http://www.cdc.gov/std/stats. </a:t>
            </a:r>
          </a:p>
          <a:p>
            <a:pPr defTabSz="685800">
              <a:defRPr/>
            </a:pPr>
            <a:endParaRPr lang="en-US" sz="900" dirty="0">
              <a:solidFill>
                <a:prstClr val="black"/>
              </a:solidFill>
              <a:latin typeface="Calibri" panose="020F050202020403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6D48E-70F5-4E11-A0E0-04D0DF6D09BB}"/>
              </a:ext>
            </a:extLst>
          </p:cNvPr>
          <p:cNvSpPr>
            <a:spLocks noGrp="1"/>
          </p:cNvSpPr>
          <p:nvPr>
            <p:ph type="title"/>
          </p:nvPr>
        </p:nvSpPr>
        <p:spPr/>
        <p:txBody>
          <a:bodyPr/>
          <a:lstStyle/>
          <a:p>
            <a:r>
              <a:rPr lang="en-US" sz="2800" b="1" dirty="0">
                <a:solidFill>
                  <a:schemeClr val="tx1"/>
                </a:solidFill>
              </a:rPr>
              <a:t>Infectious Syphilis Rate by Sex at Birth, Clark County, 2014-2022</a:t>
            </a:r>
            <a:endParaRPr lang="en-US" sz="2800" dirty="0">
              <a:solidFill>
                <a:schemeClr val="tx1"/>
              </a:solidFill>
            </a:endParaRPr>
          </a:p>
        </p:txBody>
      </p:sp>
      <p:graphicFrame>
        <p:nvGraphicFramePr>
          <p:cNvPr id="6" name="Content Placeholder 5" descr="Infectious Syphilis Rate by Sex at Birth, Clark County 2014-2022&#10;&#10;Male in 2022 was 95.4&#10;Female in 2022 was 61.8">
            <a:extLst>
              <a:ext uri="{FF2B5EF4-FFF2-40B4-BE49-F238E27FC236}">
                <a16:creationId xmlns:a16="http://schemas.microsoft.com/office/drawing/2014/main" id="{3E928B34-165A-4118-A800-6AF807E959C3}"/>
              </a:ext>
            </a:extLst>
          </p:cNvPr>
          <p:cNvGraphicFramePr>
            <a:graphicFrameLocks noGrp="1"/>
          </p:cNvGraphicFramePr>
          <p:nvPr>
            <p:ph idx="1"/>
            <p:extLst>
              <p:ext uri="{D42A27DB-BD31-4B8C-83A1-F6EECF244321}">
                <p14:modId xmlns:p14="http://schemas.microsoft.com/office/powerpoint/2010/main" val="3719132165"/>
              </p:ext>
            </p:extLst>
          </p:nvPr>
        </p:nvGraphicFramePr>
        <p:xfrm>
          <a:off x="314325" y="1619250"/>
          <a:ext cx="8201025" cy="42386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D381395-0962-807E-09F6-D1503BF3FFC2}"/>
              </a:ext>
            </a:extLst>
          </p:cNvPr>
          <p:cNvSpPr txBox="1"/>
          <p:nvPr/>
        </p:nvSpPr>
        <p:spPr>
          <a:xfrm>
            <a:off x="2455817" y="6352528"/>
            <a:ext cx="4572000" cy="461665"/>
          </a:xfrm>
          <a:prstGeom prst="rect">
            <a:avLst/>
          </a:prstGeom>
          <a:noFill/>
        </p:spPr>
        <p:txBody>
          <a:bodyPr wrap="square">
            <a:spAutoFit/>
          </a:bodyPr>
          <a:lstStyle/>
          <a:p>
            <a:r>
              <a:rPr lang="en-US" sz="1200" b="0" i="1" dirty="0">
                <a:solidFill>
                  <a:schemeClr val="bg1"/>
                </a:solidFill>
                <a:effectLst/>
                <a:latin typeface="Open Sans" panose="020B0606030504020204" pitchFamily="34" charset="0"/>
              </a:rPr>
              <a:t>Sexually Transmitted Infections Surveillance 2022</a:t>
            </a:r>
            <a:r>
              <a:rPr lang="en-US" sz="1200" b="0" i="0" dirty="0">
                <a:solidFill>
                  <a:schemeClr val="bg1"/>
                </a:solidFill>
                <a:effectLst/>
                <a:latin typeface="Open Sans" panose="020B0606030504020204" pitchFamily="34" charset="0"/>
              </a:rPr>
              <a:t>. Atlanta: US Department of Health and Human Services; 2024.</a:t>
            </a:r>
            <a:endParaRPr lang="en-US" sz="1200" dirty="0">
              <a:solidFill>
                <a:schemeClr val="bg1"/>
              </a:solidFill>
            </a:endParaRPr>
          </a:p>
        </p:txBody>
      </p:sp>
    </p:spTree>
    <p:extLst>
      <p:ext uri="{BB962C8B-B14F-4D97-AF65-F5344CB8AC3E}">
        <p14:creationId xmlns:p14="http://schemas.microsoft.com/office/powerpoint/2010/main" val="2869539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5362" y="246625"/>
            <a:ext cx="6940323" cy="886852"/>
          </a:xfrm>
        </p:spPr>
        <p:txBody>
          <a:bodyPr>
            <a:noAutofit/>
          </a:bodyPr>
          <a:lstStyle/>
          <a:p>
            <a:r>
              <a:rPr lang="en-US" sz="2800" b="1" dirty="0">
                <a:solidFill>
                  <a:schemeClr val="tx1"/>
                </a:solidFill>
              </a:rPr>
              <a:t>Congenital Syphilis Rate, Clark County vs. NV, US, highest and lowest states, 2022</a:t>
            </a:r>
          </a:p>
        </p:txBody>
      </p:sp>
      <p:graphicFrame>
        <p:nvGraphicFramePr>
          <p:cNvPr id="6" name="Content Placeholder 5" descr="Bar graph of congenital syphilis rate, Clark county vs. NV, highest and lowest states 2022&#10;&#10;Highest NM&#10;Lowest UT&#10;Nevada #8"/>
          <p:cNvGraphicFramePr>
            <a:graphicFrameLocks noGrp="1"/>
          </p:cNvGraphicFramePr>
          <p:nvPr>
            <p:ph idx="1"/>
            <p:extLst>
              <p:ext uri="{D42A27DB-BD31-4B8C-83A1-F6EECF244321}">
                <p14:modId xmlns:p14="http://schemas.microsoft.com/office/powerpoint/2010/main" val="1444413969"/>
              </p:ext>
            </p:extLst>
          </p:nvPr>
        </p:nvGraphicFramePr>
        <p:xfrm>
          <a:off x="995363" y="1390650"/>
          <a:ext cx="6510337"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314450" y="5372101"/>
            <a:ext cx="6045906" cy="784830"/>
          </a:xfrm>
          <a:prstGeom prst="rect">
            <a:avLst/>
          </a:prstGeom>
          <a:noFill/>
        </p:spPr>
        <p:txBody>
          <a:bodyPr wrap="square" rtlCol="0">
            <a:spAutoFit/>
          </a:bodyPr>
          <a:lstStyle/>
          <a:p>
            <a:pPr defTabSz="685800">
              <a:defRPr/>
            </a:pPr>
            <a:r>
              <a:rPr lang="en-US" sz="1200" dirty="0">
                <a:solidFill>
                  <a:prstClr val="black"/>
                </a:solidFill>
                <a:latin typeface="Calibri" panose="020F0502020204030204"/>
              </a:rPr>
              <a:t>*Source: Centers for Disease Control and Prevention. Sexually Transmitted Disease Surveillance 2021. Atlanta: U.S. Department of Health and Human Services; 2024. Available at http://www.cdc.gov/std/stats. </a:t>
            </a:r>
          </a:p>
          <a:p>
            <a:pPr defTabSz="685800">
              <a:defRPr/>
            </a:pPr>
            <a:endParaRPr lang="en-US" sz="900" dirty="0">
              <a:solidFill>
                <a:prstClr val="black"/>
              </a:solidFill>
              <a:latin typeface="Calibri" panose="020F0502020204030204"/>
            </a:endParaRPr>
          </a:p>
        </p:txBody>
      </p:sp>
    </p:spTree>
    <p:extLst>
      <p:ext uri="{BB962C8B-B14F-4D97-AF65-F5344CB8AC3E}">
        <p14:creationId xmlns:p14="http://schemas.microsoft.com/office/powerpoint/2010/main" val="1674071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02CB6-08A1-49AF-9C60-E35D062FA12F}"/>
              </a:ext>
            </a:extLst>
          </p:cNvPr>
          <p:cNvSpPr>
            <a:spLocks noGrp="1"/>
          </p:cNvSpPr>
          <p:nvPr>
            <p:ph type="title"/>
          </p:nvPr>
        </p:nvSpPr>
        <p:spPr/>
        <p:txBody>
          <a:bodyPr>
            <a:normAutofit/>
          </a:bodyPr>
          <a:lstStyle/>
          <a:p>
            <a:r>
              <a:rPr lang="en-US" sz="2700" b="1" dirty="0">
                <a:solidFill>
                  <a:schemeClr val="tx1"/>
                </a:solidFill>
              </a:rPr>
              <a:t>Congenital Syphilis (CS) Cases and Rates, Clark County, NV, 2014-2023</a:t>
            </a:r>
          </a:p>
        </p:txBody>
      </p:sp>
      <p:graphicFrame>
        <p:nvGraphicFramePr>
          <p:cNvPr id="8" name="Content Placeholder 7" descr="Bar graph of congenital syphilis cases and rates, Clark county, NV 2014-2023&#10;&#10;2022 rare 50&#10;2023 rate 53&#10;">
            <a:extLst>
              <a:ext uri="{FF2B5EF4-FFF2-40B4-BE49-F238E27FC236}">
                <a16:creationId xmlns:a16="http://schemas.microsoft.com/office/drawing/2014/main" id="{5FFC81ED-F29E-4050-983D-297F1AD4C6D3}"/>
              </a:ext>
            </a:extLst>
          </p:cNvPr>
          <p:cNvGraphicFramePr>
            <a:graphicFrameLocks noGrp="1"/>
          </p:cNvGraphicFramePr>
          <p:nvPr>
            <p:ph idx="1"/>
            <p:extLst>
              <p:ext uri="{D42A27DB-BD31-4B8C-83A1-F6EECF244321}">
                <p14:modId xmlns:p14="http://schemas.microsoft.com/office/powerpoint/2010/main" val="3695075123"/>
              </p:ext>
            </p:extLst>
          </p:nvPr>
        </p:nvGraphicFramePr>
        <p:xfrm>
          <a:off x="457200" y="1291173"/>
          <a:ext cx="8315325" cy="43672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BD065E1A-92D3-EAE9-2D7E-CE6FD4104785}"/>
              </a:ext>
            </a:extLst>
          </p:cNvPr>
          <p:cNvSpPr txBox="1"/>
          <p:nvPr/>
        </p:nvSpPr>
        <p:spPr>
          <a:xfrm>
            <a:off x="1077220" y="5658386"/>
            <a:ext cx="5213287" cy="461665"/>
          </a:xfrm>
          <a:prstGeom prst="rect">
            <a:avLst/>
          </a:prstGeom>
          <a:noFill/>
        </p:spPr>
        <p:txBody>
          <a:bodyPr wrap="none" rtlCol="0">
            <a:spAutoFit/>
          </a:bodyPr>
          <a:lstStyle/>
          <a:p>
            <a:r>
              <a:rPr lang="en-US" sz="1200" dirty="0"/>
              <a:t>*Rates are suppressed for counts &lt; 12 due to high relative standard error</a:t>
            </a:r>
          </a:p>
          <a:p>
            <a:endParaRPr lang="en-US" sz="1200" dirty="0"/>
          </a:p>
        </p:txBody>
      </p:sp>
    </p:spTree>
    <p:extLst>
      <p:ext uri="{BB962C8B-B14F-4D97-AF65-F5344CB8AC3E}">
        <p14:creationId xmlns:p14="http://schemas.microsoft.com/office/powerpoint/2010/main" val="3544482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13AC2-EF7A-45AB-9582-50485361F212}"/>
              </a:ext>
            </a:extLst>
          </p:cNvPr>
          <p:cNvSpPr>
            <a:spLocks noGrp="1"/>
          </p:cNvSpPr>
          <p:nvPr>
            <p:ph type="title"/>
          </p:nvPr>
        </p:nvSpPr>
        <p:spPr>
          <a:xfrm>
            <a:off x="628650" y="1339850"/>
            <a:ext cx="2213404" cy="4178300"/>
          </a:xfrm>
        </p:spPr>
        <p:txBody>
          <a:bodyPr>
            <a:normAutofit/>
          </a:bodyPr>
          <a:lstStyle/>
          <a:p>
            <a:r>
              <a:rPr lang="en-US" dirty="0">
                <a:solidFill>
                  <a:srgbClr val="FFFFFF"/>
                </a:solidFill>
              </a:rPr>
              <a:t>CS Prevention Cascade</a:t>
            </a:r>
          </a:p>
        </p:txBody>
      </p:sp>
      <p:graphicFrame>
        <p:nvGraphicFramePr>
          <p:cNvPr id="8" name="Content Placeholder 7" descr="Congenital Syphilis Prevention Cascade, Clark County NV 2020-2022&#10;&#10;Received any prenatal care &gt;30 days prior to delivery &#10;2022 39.7%&#10;&#10;Tested for syphilis &gt; 30 days prior to delivery &#10;2022 66.1%&#10;&#10;Received adequate treatment regimen that began &gt; 30 days prior to delivery &#10;2022 56.2%&#10;&#10;Potential CS cases averted &#10;2022 60.3%&#10;">
            <a:extLst>
              <a:ext uri="{FF2B5EF4-FFF2-40B4-BE49-F238E27FC236}">
                <a16:creationId xmlns:a16="http://schemas.microsoft.com/office/drawing/2014/main" id="{E2C548F9-0553-4E06-8914-0DC3DD50EE94}"/>
              </a:ext>
            </a:extLst>
          </p:cNvPr>
          <p:cNvGraphicFramePr>
            <a:graphicFrameLocks noGrp="1"/>
          </p:cNvGraphicFramePr>
          <p:nvPr>
            <p:ph idx="1"/>
            <p:extLst>
              <p:ext uri="{D42A27DB-BD31-4B8C-83A1-F6EECF244321}">
                <p14:modId xmlns:p14="http://schemas.microsoft.com/office/powerpoint/2010/main" val="2467982633"/>
              </p:ext>
            </p:extLst>
          </p:nvPr>
        </p:nvGraphicFramePr>
        <p:xfrm>
          <a:off x="142875" y="352425"/>
          <a:ext cx="8915400" cy="556259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7710B9FC-80BA-A729-6137-6D131B7871A6}"/>
              </a:ext>
            </a:extLst>
          </p:cNvPr>
          <p:cNvSpPr txBox="1"/>
          <p:nvPr/>
        </p:nvSpPr>
        <p:spPr>
          <a:xfrm>
            <a:off x="2638697" y="6274742"/>
            <a:ext cx="4572000" cy="461665"/>
          </a:xfrm>
          <a:prstGeom prst="rect">
            <a:avLst/>
          </a:prstGeom>
          <a:noFill/>
        </p:spPr>
        <p:txBody>
          <a:bodyPr wrap="square">
            <a:spAutoFit/>
          </a:bodyPr>
          <a:lstStyle/>
          <a:p>
            <a:r>
              <a:rPr lang="en-US" sz="1200" b="0" i="1" dirty="0">
                <a:solidFill>
                  <a:schemeClr val="bg1"/>
                </a:solidFill>
                <a:effectLst/>
                <a:latin typeface="Open Sans" panose="020B0606030504020204" pitchFamily="34" charset="0"/>
              </a:rPr>
              <a:t>Sexually Transmitted Infections Surveillance 2022</a:t>
            </a:r>
            <a:r>
              <a:rPr lang="en-US" sz="1200" b="0" i="0" dirty="0">
                <a:solidFill>
                  <a:schemeClr val="bg1"/>
                </a:solidFill>
                <a:effectLst/>
                <a:latin typeface="Open Sans" panose="020B0606030504020204" pitchFamily="34" charset="0"/>
              </a:rPr>
              <a:t>. Atlanta: US Department of Health and Human Services; 2024.</a:t>
            </a:r>
            <a:endParaRPr lang="en-US" sz="1200" dirty="0">
              <a:solidFill>
                <a:schemeClr val="bg1"/>
              </a:solidFill>
            </a:endParaRPr>
          </a:p>
        </p:txBody>
      </p:sp>
    </p:spTree>
    <p:extLst>
      <p:ext uri="{BB962C8B-B14F-4D97-AF65-F5344CB8AC3E}">
        <p14:creationId xmlns:p14="http://schemas.microsoft.com/office/powerpoint/2010/main" val="3711695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8FF5E-B6EC-0271-EBF2-3FBC00BE723A}"/>
              </a:ext>
            </a:extLst>
          </p:cNvPr>
          <p:cNvSpPr>
            <a:spLocks noGrp="1"/>
          </p:cNvSpPr>
          <p:nvPr>
            <p:ph type="title"/>
          </p:nvPr>
        </p:nvSpPr>
        <p:spPr/>
        <p:txBody>
          <a:bodyPr/>
          <a:lstStyle/>
          <a:p>
            <a:r>
              <a:rPr lang="en-US" b="1" dirty="0">
                <a:solidFill>
                  <a:schemeClr val="tx1"/>
                </a:solidFill>
              </a:rPr>
              <a:t>References</a:t>
            </a:r>
          </a:p>
        </p:txBody>
      </p:sp>
      <p:sp>
        <p:nvSpPr>
          <p:cNvPr id="3" name="Content Placeholder 2">
            <a:extLst>
              <a:ext uri="{FF2B5EF4-FFF2-40B4-BE49-F238E27FC236}">
                <a16:creationId xmlns:a16="http://schemas.microsoft.com/office/drawing/2014/main" id="{69C453B5-F5F0-7DDD-A975-A5FB9D1D4924}"/>
              </a:ext>
            </a:extLst>
          </p:cNvPr>
          <p:cNvSpPr>
            <a:spLocks noGrp="1"/>
          </p:cNvSpPr>
          <p:nvPr>
            <p:ph idx="1"/>
          </p:nvPr>
        </p:nvSpPr>
        <p:spPr/>
        <p:txBody>
          <a:bodyPr>
            <a:normAutofit/>
          </a:bodyPr>
          <a:lstStyle/>
          <a:p>
            <a:pPr marL="571312" indent="-457200">
              <a:buAutoNum type="arabicPeriod"/>
            </a:pPr>
            <a:r>
              <a:rPr lang="en-US" sz="2000" b="0" i="1" dirty="0">
                <a:effectLst/>
                <a:latin typeface="Calibri" panose="020F0502020204030204" pitchFamily="34" charset="0"/>
                <a:cs typeface="Calibri" panose="020F0502020204030204" pitchFamily="34" charset="0"/>
              </a:rPr>
              <a:t>Sexually Transmitted Infections Surveillance 2022</a:t>
            </a:r>
            <a:r>
              <a:rPr lang="en-US" sz="2000" b="0" i="0" dirty="0">
                <a:effectLst/>
                <a:latin typeface="Calibri" panose="020F0502020204030204" pitchFamily="34" charset="0"/>
                <a:cs typeface="Calibri" panose="020F0502020204030204" pitchFamily="34" charset="0"/>
              </a:rPr>
              <a:t>. Atlanta: US Department of Health and Human Services; 2024.</a:t>
            </a:r>
          </a:p>
          <a:p>
            <a:pPr marL="571312" indent="-457200">
              <a:buAutoNum type="arabicPeriod"/>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hlinkClick r:id="rId2"/>
              </a:rPr>
              <a:t>https://www.cdc.gov/std/statistics/2022/tables/2022-STI-Surveillance-State-Ranking-Tables.pdf</a:t>
            </a:r>
            <a:endParaRPr lang="en-US" sz="2000" dirty="0">
              <a:latin typeface="Calibri" panose="020F0502020204030204" pitchFamily="34" charset="0"/>
              <a:cs typeface="Calibri" panose="020F0502020204030204" pitchFamily="34" charset="0"/>
            </a:endParaRPr>
          </a:p>
          <a:p>
            <a:pPr marL="571312" indent="-457200">
              <a:buFont typeface="Wingdings" charset="2"/>
              <a:buAutoNum type="arabicPeriod"/>
            </a:pPr>
            <a:r>
              <a:rPr lang="en-US" sz="2000" dirty="0">
                <a:latin typeface="Calibri" panose="020F0502020204030204" pitchFamily="34" charset="0"/>
                <a:cs typeface="Calibri" panose="020F0502020204030204" pitchFamily="34" charset="0"/>
              </a:rPr>
              <a:t>Centers for Disease Control and Prevention. Sexually Transmitted Infections Surveillance 2022. Atlanta: U.S.  Department of Health and Human Services; 2024. Available at </a:t>
            </a:r>
            <a:r>
              <a:rPr lang="en-US" sz="2000" dirty="0">
                <a:latin typeface="Calibri" panose="020F0502020204030204" pitchFamily="34" charset="0"/>
                <a:cs typeface="Calibri" panose="020F0502020204030204" pitchFamily="34" charset="0"/>
                <a:hlinkClick r:id="rId3"/>
              </a:rPr>
              <a:t>https://www.cdc.gov/std/statistics/2022/default.htm</a:t>
            </a:r>
            <a:r>
              <a:rPr lang="en-US" sz="2000" dirty="0">
                <a:latin typeface="Calibri" panose="020F0502020204030204" pitchFamily="34" charset="0"/>
                <a:cs typeface="Calibri" panose="020F0502020204030204" pitchFamily="34" charset="0"/>
              </a:rPr>
              <a:t>.</a:t>
            </a:r>
          </a:p>
          <a:p>
            <a:pPr marL="571312" indent="-457200">
              <a:buFont typeface="Wingdings" charset="2"/>
              <a:buAutoNum type="arabicPeriod"/>
            </a:pPr>
            <a:r>
              <a:rPr lang="en-US" sz="2000" dirty="0">
                <a:solidFill>
                  <a:prstClr val="black"/>
                </a:solidFill>
                <a:latin typeface="Calibri" panose="020F0502020204030204" pitchFamily="34" charset="0"/>
                <a:cs typeface="Calibri" panose="020F0502020204030204" pitchFamily="34" charset="0"/>
              </a:rPr>
              <a:t>Centers for Disease Control and Prevention. Sexually Transmitted Disease Surveillance 2021. Atlanta: U.S.             Department of Health and Human Services; 2023. Available at http://www.cdc.gov/std/stats. </a:t>
            </a:r>
          </a:p>
          <a:p>
            <a:pPr marL="114112" indent="0">
              <a:buNone/>
            </a:pPr>
            <a:endParaRPr lang="en-US" sz="2400" dirty="0"/>
          </a:p>
          <a:p>
            <a:pPr marL="571312" indent="-457200">
              <a:buAutoNum type="arabicPeriod"/>
            </a:pPr>
            <a:endParaRPr lang="en-US" b="0" i="0" dirty="0">
              <a:effectLst/>
              <a:latin typeface="Open Sans" panose="020B0606030504020204" pitchFamily="34" charset="0"/>
            </a:endParaRPr>
          </a:p>
        </p:txBody>
      </p:sp>
      <p:sp>
        <p:nvSpPr>
          <p:cNvPr id="4" name="Slide Number Placeholder 3">
            <a:extLst>
              <a:ext uri="{FF2B5EF4-FFF2-40B4-BE49-F238E27FC236}">
                <a16:creationId xmlns:a16="http://schemas.microsoft.com/office/drawing/2014/main" id="{D479CACC-84F1-D3C8-EC86-B8BC3B6EB285}"/>
              </a:ext>
            </a:extLst>
          </p:cNvPr>
          <p:cNvSpPr>
            <a:spLocks noGrp="1"/>
          </p:cNvSpPr>
          <p:nvPr>
            <p:ph type="sldNum" sz="quarter" idx="12"/>
          </p:nvPr>
        </p:nvSpPr>
        <p:spPr/>
        <p:txBody>
          <a:bodyPr/>
          <a:lstStyle/>
          <a:p>
            <a:fld id="{1D2EA5EF-C699-AF4C-BA42-C0A1CAAB713C}" type="slidenum">
              <a:rPr lang="en-US" smtClean="0"/>
              <a:t>17</a:t>
            </a:fld>
            <a:endParaRPr lang="en-US" dirty="0"/>
          </a:p>
        </p:txBody>
      </p:sp>
    </p:spTree>
    <p:extLst>
      <p:ext uri="{BB962C8B-B14F-4D97-AF65-F5344CB8AC3E}">
        <p14:creationId xmlns:p14="http://schemas.microsoft.com/office/powerpoint/2010/main" val="293846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457202" y="1262271"/>
            <a:ext cx="8315569" cy="4705232"/>
          </a:xfrm>
        </p:spPr>
        <p:txBody>
          <a:bodyPr vert="horz" lIns="91290" tIns="45645" rIns="91290" bIns="45645" rtlCol="0" anchor="t">
            <a:normAutofit fontScale="62500" lnSpcReduction="20000"/>
          </a:bodyPr>
          <a:lstStyle/>
          <a:p>
            <a:pPr marL="113665" indent="0">
              <a:buNone/>
            </a:pPr>
            <a:r>
              <a:rPr lang="en-US" sz="2300" dirty="0">
                <a:ea typeface="+mn-lt"/>
                <a:cs typeface="+mn-lt"/>
              </a:rPr>
              <a:t>The views and opinions expressed in this presentation are not necessarily those of the Pacific AIDS Education &amp; Training Center (Pacific AETC) or its eight local partner sites in HRSA Region 9, the Regents of the University of California or its San Francisco campus (UCSF or collectively, University) nor of our funder the Health Resources and Services Administration (HRSA). Neither Pacific AETC, University, HRSA nor any of their officers, board members, agents, employees, students, or volunteers make any warranty, express or implied, including the warranties of merchantability and fitness for a particular purpose; nor assume any legal liability or responsibility for the accuracy, completeness or usefulness of information, product or process assessed or described; nor represent that its use would not infringe privately owned rights. </a:t>
            </a:r>
          </a:p>
          <a:p>
            <a:pPr marL="113665" indent="0">
              <a:buNone/>
            </a:pPr>
            <a:endParaRPr lang="en-US" sz="2300" dirty="0">
              <a:ea typeface="+mn-lt"/>
              <a:cs typeface="+mn-lt"/>
            </a:endParaRPr>
          </a:p>
          <a:p>
            <a:pPr marL="113665" indent="0">
              <a:buNone/>
            </a:pPr>
            <a:r>
              <a:rPr lang="en-US" sz="2300" b="1" dirty="0">
                <a:ea typeface="+mn-lt"/>
                <a:cs typeface="+mn-lt"/>
              </a:rPr>
              <a:t>HRSA Acknowledgement Statement </a:t>
            </a:r>
            <a:br>
              <a:rPr lang="en-US" sz="2300" b="1" dirty="0">
                <a:ea typeface="+mn-lt"/>
                <a:cs typeface="+mn-lt"/>
              </a:rPr>
            </a:br>
            <a:r>
              <a:rPr lang="en-US" sz="2300" dirty="0">
                <a:ea typeface="+mn-lt"/>
                <a:cs typeface="+mn-lt"/>
              </a:rPr>
              <a:t>The Pacific AETC is supported by the Health Resources and Services Administration (HRSA) of the U.S. Department of Health and Human Services (HHS) as part of an award totaling $4,377,449.00. The contents are those of the author(s) and do not necessarily represent the official views of, nor an endorsement, by HRSA, HHS, or the U.S. Government. For more information, please visit </a:t>
            </a:r>
            <a:r>
              <a:rPr lang="en-US" sz="2300" dirty="0" err="1">
                <a:ea typeface="+mn-lt"/>
                <a:cs typeface="+mn-lt"/>
              </a:rPr>
              <a:t>HRSA.gov</a:t>
            </a:r>
            <a:r>
              <a:rPr lang="en-US" sz="2300" dirty="0">
                <a:ea typeface="+mn-lt"/>
                <a:cs typeface="+mn-lt"/>
              </a:rPr>
              <a:t>. </a:t>
            </a:r>
          </a:p>
          <a:p>
            <a:pPr marL="113665" indent="0">
              <a:buNone/>
            </a:pPr>
            <a:endParaRPr lang="en-US" sz="2300" dirty="0">
              <a:ea typeface="+mn-lt"/>
              <a:cs typeface="+mn-lt"/>
            </a:endParaRPr>
          </a:p>
          <a:p>
            <a:pPr marL="113665" indent="0">
              <a:buNone/>
            </a:pPr>
            <a:r>
              <a:rPr lang="en-US" sz="2300" b="1" dirty="0">
                <a:ea typeface="+mn-lt"/>
                <a:cs typeface="+mn-lt"/>
              </a:rPr>
              <a:t>Trade Name Disclosure Statement </a:t>
            </a:r>
            <a:br>
              <a:rPr lang="en-US" sz="2300" b="1" dirty="0">
                <a:ea typeface="+mn-lt"/>
                <a:cs typeface="+mn-lt"/>
              </a:rPr>
            </a:br>
            <a:r>
              <a:rPr lang="en-US" sz="2300" dirty="0">
                <a:ea typeface="+mn-lt"/>
                <a:cs typeface="+mn-lt"/>
              </a:rPr>
              <a:t>Funding for this presentation was made possible by 5 U1OHA29292‐08‐00 from the Human Resources and Services Administration HIV/AIDS Bureau. The views expressed do not necessarily reflect the official policies of the Department of Health and Human Services nor does mention of trade names, commercial practices, or organizations imply endorsement by the U.S. Government. Any trade/brand names for products mentioned during this presentation are for training and identification purposes only.</a:t>
            </a:r>
          </a:p>
          <a:p>
            <a:pPr marL="113665" indent="0">
              <a:buNone/>
            </a:pPr>
            <a:endParaRPr lang="en-US" sz="2300" dirty="0">
              <a:ea typeface="+mn-lt"/>
              <a:cs typeface="+mn-lt"/>
            </a:endParaRPr>
          </a:p>
          <a:p>
            <a:pPr marL="114112" indent="0">
              <a:buNone/>
            </a:pPr>
            <a:endParaRPr lang="en-US" dirty="0"/>
          </a:p>
        </p:txBody>
      </p:sp>
      <p:sp>
        <p:nvSpPr>
          <p:cNvPr id="5" name="Footer Placeholder 4"/>
          <p:cNvSpPr>
            <a:spLocks noGrp="1"/>
          </p:cNvSpPr>
          <p:nvPr>
            <p:ph type="ftr" sz="quarter" idx="11"/>
          </p:nvPr>
        </p:nvSpPr>
        <p:spPr>
          <a:xfrm>
            <a:off x="3352459" y="6352708"/>
            <a:ext cx="4367298" cy="365760"/>
          </a:xfrm>
          <a:prstGeom prst="rect">
            <a:avLst/>
          </a:prstGeom>
        </p:spPr>
        <p:txBody>
          <a:bodyPr anchor="ctr"/>
          <a:lstStyle>
            <a:defPPr>
              <a:defRPr lang="en-US"/>
            </a:defPPr>
            <a:lvl1pPr marL="0" algn="l" defTabSz="456449" rtl="0" eaLnBrk="1" latinLnBrk="0" hangingPunct="1">
              <a:defRPr sz="1200" b="0" i="0" kern="1200">
                <a:solidFill>
                  <a:schemeClr val="tx2">
                    <a:lumMod val="40000"/>
                    <a:lumOff val="60000"/>
                  </a:schemeClr>
                </a:solidFill>
                <a:latin typeface="+mn-lt"/>
                <a:ea typeface="+mn-ea"/>
                <a:cs typeface="ITC Avant Garde Std Bk Cn"/>
              </a:defRPr>
            </a:lvl1pPr>
            <a:lvl2pPr marL="456449" algn="l" defTabSz="456449" rtl="0" eaLnBrk="1" latinLnBrk="0" hangingPunct="1">
              <a:defRPr sz="1800" kern="1200">
                <a:solidFill>
                  <a:schemeClr val="tx1"/>
                </a:solidFill>
                <a:latin typeface="+mn-lt"/>
                <a:ea typeface="+mn-ea"/>
                <a:cs typeface="+mn-cs"/>
              </a:defRPr>
            </a:lvl2pPr>
            <a:lvl3pPr marL="912899" algn="l" defTabSz="456449" rtl="0" eaLnBrk="1" latinLnBrk="0" hangingPunct="1">
              <a:defRPr sz="1800" kern="1200">
                <a:solidFill>
                  <a:schemeClr val="tx1"/>
                </a:solidFill>
                <a:latin typeface="+mn-lt"/>
                <a:ea typeface="+mn-ea"/>
                <a:cs typeface="+mn-cs"/>
              </a:defRPr>
            </a:lvl3pPr>
            <a:lvl4pPr marL="1369349" algn="l" defTabSz="456449" rtl="0" eaLnBrk="1" latinLnBrk="0" hangingPunct="1">
              <a:defRPr sz="1800" kern="1200">
                <a:solidFill>
                  <a:schemeClr val="tx1"/>
                </a:solidFill>
                <a:latin typeface="+mn-lt"/>
                <a:ea typeface="+mn-ea"/>
                <a:cs typeface="+mn-cs"/>
              </a:defRPr>
            </a:lvl4pPr>
            <a:lvl5pPr marL="1825798" algn="l" defTabSz="456449" rtl="0" eaLnBrk="1" latinLnBrk="0" hangingPunct="1">
              <a:defRPr sz="1800" kern="1200">
                <a:solidFill>
                  <a:schemeClr val="tx1"/>
                </a:solidFill>
                <a:latin typeface="+mn-lt"/>
                <a:ea typeface="+mn-ea"/>
                <a:cs typeface="+mn-cs"/>
              </a:defRPr>
            </a:lvl5pPr>
            <a:lvl6pPr marL="2282248" algn="l" defTabSz="456449" rtl="0" eaLnBrk="1" latinLnBrk="0" hangingPunct="1">
              <a:defRPr sz="1800" kern="1200">
                <a:solidFill>
                  <a:schemeClr val="tx1"/>
                </a:solidFill>
                <a:latin typeface="+mn-lt"/>
                <a:ea typeface="+mn-ea"/>
                <a:cs typeface="+mn-cs"/>
              </a:defRPr>
            </a:lvl6pPr>
            <a:lvl7pPr marL="2738697" algn="l" defTabSz="456449" rtl="0" eaLnBrk="1" latinLnBrk="0" hangingPunct="1">
              <a:defRPr sz="1800" kern="1200">
                <a:solidFill>
                  <a:schemeClr val="tx1"/>
                </a:solidFill>
                <a:latin typeface="+mn-lt"/>
                <a:ea typeface="+mn-ea"/>
                <a:cs typeface="+mn-cs"/>
              </a:defRPr>
            </a:lvl7pPr>
            <a:lvl8pPr marL="3195147" algn="l" defTabSz="456449" rtl="0" eaLnBrk="1" latinLnBrk="0" hangingPunct="1">
              <a:defRPr sz="1800" kern="1200">
                <a:solidFill>
                  <a:schemeClr val="tx1"/>
                </a:solidFill>
                <a:latin typeface="+mn-lt"/>
                <a:ea typeface="+mn-ea"/>
                <a:cs typeface="+mn-cs"/>
              </a:defRPr>
            </a:lvl8pPr>
            <a:lvl9pPr marL="3651597" algn="l" defTabSz="456449" rtl="0" eaLnBrk="1" latinLnBrk="0" hangingPunct="1">
              <a:defRPr sz="1800" kern="1200">
                <a:solidFill>
                  <a:schemeClr val="tx1"/>
                </a:solidFill>
                <a:latin typeface="+mn-lt"/>
                <a:ea typeface="+mn-ea"/>
                <a:cs typeface="+mn-cs"/>
              </a:defRPr>
            </a:lvl9pPr>
          </a:lstStyle>
          <a:p>
            <a:r>
              <a:rPr lang="en-US"/>
              <a:t>paetc.org</a:t>
            </a: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t>2</a:t>
            </a:fld>
            <a:endParaRPr lang="en-US"/>
          </a:p>
        </p:txBody>
      </p:sp>
    </p:spTree>
    <p:extLst>
      <p:ext uri="{BB962C8B-B14F-4D97-AF65-F5344CB8AC3E}">
        <p14:creationId xmlns:p14="http://schemas.microsoft.com/office/powerpoint/2010/main" val="2321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vert="horz" lIns="91290" tIns="45645" rIns="91290" bIns="45645" rtlCol="0" anchor="t">
            <a:normAutofit/>
          </a:bodyPr>
          <a:lstStyle/>
          <a:p>
            <a:pPr marL="114112" indent="0">
              <a:buNone/>
            </a:pPr>
            <a:r>
              <a:rPr lang="en-US" dirty="0"/>
              <a:t>At the completion of this presentation, participants will be able to:</a:t>
            </a:r>
          </a:p>
          <a:p>
            <a:pPr marL="570865" indent="-457200">
              <a:buAutoNum type="arabicPeriod"/>
            </a:pPr>
            <a:r>
              <a:rPr lang="en-US">
                <a:latin typeface="Calibri"/>
                <a:ea typeface="Calibri"/>
              </a:rPr>
              <a:t>D</a:t>
            </a:r>
            <a:r>
              <a:rPr lang="en-US">
                <a:latin typeface="Calibri"/>
                <a:ea typeface="Times New Roman" panose="02020603050405020304" pitchFamily="18" charset="0"/>
              </a:rPr>
              <a:t>escribe</a:t>
            </a:r>
            <a:r>
              <a:rPr lang="en-US">
                <a:effectLst/>
                <a:latin typeface="Calibri"/>
                <a:ea typeface="Times New Roman" panose="02020603050405020304" pitchFamily="18" charset="0"/>
              </a:rPr>
              <a:t> the current epidemiology of STIs </a:t>
            </a:r>
            <a:r>
              <a:rPr lang="en-US" dirty="0">
                <a:effectLst/>
                <a:latin typeface="Calibri"/>
                <a:ea typeface="Times New Roman" panose="02020603050405020304" pitchFamily="18" charset="0"/>
              </a:rPr>
              <a:t>and HIV in Clark County, NV</a:t>
            </a:r>
          </a:p>
          <a:p>
            <a:pPr marL="571312" indent="-457200">
              <a:buAutoNum type="arabicPeriod"/>
            </a:pPr>
            <a:r>
              <a:rPr lang="en-US" dirty="0">
                <a:latin typeface="Calibri" panose="020F0502020204030204" pitchFamily="34" charset="0"/>
              </a:rPr>
              <a:t>Identify at risk population for STIs and HIV in Clark County, NV</a:t>
            </a:r>
            <a:endParaRPr lang="en-US" dirty="0"/>
          </a:p>
          <a:p>
            <a:pPr marL="571312" indent="-457200">
              <a:buFont typeface="+mj-lt"/>
              <a:buAutoNum type="arabicPeriod"/>
            </a:pPr>
            <a:endParaRPr lang="en-US" dirty="0"/>
          </a:p>
        </p:txBody>
      </p:sp>
      <p:sp>
        <p:nvSpPr>
          <p:cNvPr id="5" name="Slide Number Placeholder 4">
            <a:extLst>
              <a:ext uri="{FF2B5EF4-FFF2-40B4-BE49-F238E27FC236}">
                <a16:creationId xmlns:a16="http://schemas.microsoft.com/office/drawing/2014/main" id="{28E0DCEA-557F-864B-92D0-81398D378B90}"/>
              </a:ext>
            </a:extLst>
          </p:cNvPr>
          <p:cNvSpPr>
            <a:spLocks noGrp="1"/>
          </p:cNvSpPr>
          <p:nvPr>
            <p:ph type="sldNum" sz="quarter" idx="12"/>
          </p:nvPr>
        </p:nvSpPr>
        <p:spPr/>
        <p:txBody>
          <a:bodyPr/>
          <a:lstStyle/>
          <a:p>
            <a:fld id="{1D2EA5EF-C699-AF4C-BA42-C0A1CAAB713C}" type="slidenum">
              <a:rPr lang="en-US" smtClean="0"/>
              <a:t>3</a:t>
            </a:fld>
            <a:endParaRPr lang="en-US"/>
          </a:p>
        </p:txBody>
      </p:sp>
    </p:spTree>
    <p:extLst>
      <p:ext uri="{BB962C8B-B14F-4D97-AF65-F5344CB8AC3E}">
        <p14:creationId xmlns:p14="http://schemas.microsoft.com/office/powerpoint/2010/main" val="4183897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4BEC416-956F-30B4-1B50-0F7606A7FD01}"/>
              </a:ext>
            </a:extLst>
          </p:cNvPr>
          <p:cNvSpPr>
            <a:spLocks noGrp="1"/>
          </p:cNvSpPr>
          <p:nvPr>
            <p:ph type="title"/>
          </p:nvPr>
        </p:nvSpPr>
        <p:spPr>
          <a:xfrm>
            <a:off x="289293" y="155878"/>
            <a:ext cx="8532445" cy="603504"/>
          </a:xfrm>
        </p:spPr>
        <p:txBody>
          <a:bodyPr/>
          <a:lstStyle/>
          <a:p>
            <a:br>
              <a:rPr lang="en-US" sz="2400" dirty="0">
                <a:solidFill>
                  <a:schemeClr val="tx1"/>
                </a:solidFill>
              </a:rPr>
            </a:br>
            <a:br>
              <a:rPr lang="en-US" sz="2400" dirty="0">
                <a:solidFill>
                  <a:schemeClr val="tx1"/>
                </a:solidFill>
              </a:rPr>
            </a:br>
            <a:br>
              <a:rPr lang="en-US" sz="2400" dirty="0">
                <a:solidFill>
                  <a:schemeClr val="tx1"/>
                </a:solidFill>
              </a:rPr>
            </a:br>
            <a:br>
              <a:rPr lang="en-US" sz="2400" dirty="0"/>
            </a:br>
            <a:r>
              <a:rPr lang="en-US" sz="2800" b="1" dirty="0">
                <a:solidFill>
                  <a:schemeClr val="tx1"/>
                </a:solidFill>
              </a:rPr>
              <a:t>New</a:t>
            </a:r>
            <a:r>
              <a:rPr lang="en-US" sz="2800" b="1" baseline="0" dirty="0">
                <a:solidFill>
                  <a:schemeClr val="tx1"/>
                </a:solidFill>
              </a:rPr>
              <a:t> HIV Diagnoses, Clark County, NV, 2014-2022</a:t>
            </a:r>
            <a:endParaRPr lang="en-US" sz="2800" b="1" dirty="0"/>
          </a:p>
        </p:txBody>
      </p:sp>
      <p:graphicFrame>
        <p:nvGraphicFramePr>
          <p:cNvPr id="5" name="Content Placeholder 4" descr="Bar chart showing number of new HIV diagnsoses from 2014 to 2022.">
            <a:extLst>
              <a:ext uri="{FF2B5EF4-FFF2-40B4-BE49-F238E27FC236}">
                <a16:creationId xmlns:a16="http://schemas.microsoft.com/office/drawing/2014/main" id="{C9814971-4E5F-E9BD-2558-952AA62540C2}"/>
              </a:ext>
            </a:extLst>
          </p:cNvPr>
          <p:cNvGraphicFramePr>
            <a:graphicFrameLocks noGrp="1"/>
          </p:cNvGraphicFramePr>
          <p:nvPr>
            <p:ph sz="quarter" idx="13"/>
            <p:extLst>
              <p:ext uri="{D42A27DB-BD31-4B8C-83A1-F6EECF244321}">
                <p14:modId xmlns:p14="http://schemas.microsoft.com/office/powerpoint/2010/main" val="1631930361"/>
              </p:ext>
            </p:extLst>
          </p:nvPr>
        </p:nvGraphicFramePr>
        <p:xfrm>
          <a:off x="304800" y="851154"/>
          <a:ext cx="8516938" cy="49434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9828DF1-202B-1212-3B1F-A84279DF2CD0}"/>
              </a:ext>
            </a:extLst>
          </p:cNvPr>
          <p:cNvSpPr txBox="1"/>
          <p:nvPr/>
        </p:nvSpPr>
        <p:spPr>
          <a:xfrm>
            <a:off x="2168434" y="6273169"/>
            <a:ext cx="5486399" cy="461665"/>
          </a:xfrm>
          <a:prstGeom prst="rect">
            <a:avLst/>
          </a:prstGeom>
          <a:noFill/>
        </p:spPr>
        <p:txBody>
          <a:bodyPr wrap="square">
            <a:spAutoFit/>
          </a:bodyPr>
          <a:lstStyle/>
          <a:p>
            <a:r>
              <a:rPr lang="en-US" sz="1200" b="0" i="1" dirty="0">
                <a:solidFill>
                  <a:schemeClr val="bg1"/>
                </a:solidFill>
                <a:effectLst/>
                <a:latin typeface="Open Sans" panose="020B0606030504020204" pitchFamily="34" charset="0"/>
              </a:rPr>
              <a:t>Sexually Transmitted Infections Surveillance 2022</a:t>
            </a:r>
            <a:r>
              <a:rPr lang="en-US" sz="1200" b="0" i="0" dirty="0">
                <a:solidFill>
                  <a:schemeClr val="bg1"/>
                </a:solidFill>
                <a:effectLst/>
                <a:latin typeface="Open Sans" panose="020B0606030504020204" pitchFamily="34" charset="0"/>
              </a:rPr>
              <a:t>. Atlanta: US Department of Health and Human Services; 2024.</a:t>
            </a:r>
            <a:endParaRPr lang="en-US" sz="1200" dirty="0">
              <a:solidFill>
                <a:schemeClr val="bg1"/>
              </a:solidFill>
            </a:endParaRPr>
          </a:p>
        </p:txBody>
      </p:sp>
      <p:sp>
        <p:nvSpPr>
          <p:cNvPr id="2" name="Slide Number Placeholder 1">
            <a:extLst>
              <a:ext uri="{FF2B5EF4-FFF2-40B4-BE49-F238E27FC236}">
                <a16:creationId xmlns:a16="http://schemas.microsoft.com/office/drawing/2014/main" id="{B2AF0410-A2AD-734D-AF53-45D2A6F5AA74}"/>
              </a:ext>
              <a:ext uri="{C183D7F6-B498-43B3-948B-1728B52AA6E4}">
                <adec:decorative xmlns:adec="http://schemas.microsoft.com/office/drawing/2017/decorative" val="0"/>
              </a:ext>
            </a:extLst>
          </p:cNvPr>
          <p:cNvSpPr>
            <a:spLocks noGrp="1"/>
          </p:cNvSpPr>
          <p:nvPr>
            <p:ph type="sldNum" sz="quarter" idx="12"/>
          </p:nvPr>
        </p:nvSpPr>
        <p:spPr/>
        <p:txBody>
          <a:bodyPr/>
          <a:lstStyle/>
          <a:p>
            <a:fld id="{1D2EA5EF-C699-AF4C-BA42-C0A1CAAB713C}" type="slidenum">
              <a:rPr lang="en-US" smtClean="0"/>
              <a:t>4</a:t>
            </a:fld>
            <a:endParaRPr lang="en-US"/>
          </a:p>
        </p:txBody>
      </p:sp>
    </p:spTree>
    <p:extLst>
      <p:ext uri="{BB962C8B-B14F-4D97-AF65-F5344CB8AC3E}">
        <p14:creationId xmlns:p14="http://schemas.microsoft.com/office/powerpoint/2010/main" val="3156925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6E67C-383E-DB68-AE2B-2E6A3C6F3A6C}"/>
              </a:ext>
            </a:extLst>
          </p:cNvPr>
          <p:cNvSpPr>
            <a:spLocks noGrp="1"/>
          </p:cNvSpPr>
          <p:nvPr>
            <p:ph type="title"/>
          </p:nvPr>
        </p:nvSpPr>
        <p:spPr/>
        <p:txBody>
          <a:bodyPr/>
          <a:lstStyle/>
          <a:p>
            <a:r>
              <a:rPr lang="en-US" sz="4000" b="1" dirty="0">
                <a:solidFill>
                  <a:schemeClr val="tx1"/>
                </a:solidFill>
              </a:rPr>
              <a:t>New HIV Diagnosis Rates, by Birth Sex, Clark County, 2014-2022</a:t>
            </a:r>
            <a:endParaRPr lang="en-US" dirty="0">
              <a:solidFill>
                <a:schemeClr val="tx1"/>
              </a:solidFill>
            </a:endParaRPr>
          </a:p>
        </p:txBody>
      </p:sp>
      <p:graphicFrame>
        <p:nvGraphicFramePr>
          <p:cNvPr id="7" name="Content Placeholder 6" descr="Graph of new HIV diagnosis rates by birth sex, Clark county 2014-2022.&#10;&#10;Rates dropped in 2020  in both male and female and have increased in 2021 and 2022&#10;&#10;Male in 2021 was 33.3&#10;Female in 2021 was 5.1&#10;&#10;Male in 2022 was 34.8&#10;Female in 2022 was 6.5">
            <a:extLst>
              <a:ext uri="{FF2B5EF4-FFF2-40B4-BE49-F238E27FC236}">
                <a16:creationId xmlns:a16="http://schemas.microsoft.com/office/drawing/2014/main" id="{9A88DB87-A32D-03CB-76CF-D5A5D344B459}"/>
              </a:ext>
            </a:extLst>
          </p:cNvPr>
          <p:cNvGraphicFramePr>
            <a:graphicFrameLocks noGrp="1"/>
          </p:cNvGraphicFramePr>
          <p:nvPr>
            <p:ph idx="1"/>
            <p:extLst>
              <p:ext uri="{D42A27DB-BD31-4B8C-83A1-F6EECF244321}">
                <p14:modId xmlns:p14="http://schemas.microsoft.com/office/powerpoint/2010/main" val="4191346387"/>
              </p:ext>
            </p:extLst>
          </p:nvPr>
        </p:nvGraphicFramePr>
        <p:xfrm>
          <a:off x="457200" y="1600200"/>
          <a:ext cx="8315325" cy="43672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82E373C-B14D-4708-7141-E12B94123267}"/>
              </a:ext>
            </a:extLst>
          </p:cNvPr>
          <p:cNvSpPr txBox="1"/>
          <p:nvPr/>
        </p:nvSpPr>
        <p:spPr>
          <a:xfrm>
            <a:off x="2312126" y="6305882"/>
            <a:ext cx="5368834" cy="461665"/>
          </a:xfrm>
          <a:prstGeom prst="rect">
            <a:avLst/>
          </a:prstGeom>
          <a:noFill/>
        </p:spPr>
        <p:txBody>
          <a:bodyPr wrap="square">
            <a:spAutoFit/>
          </a:bodyPr>
          <a:lstStyle/>
          <a:p>
            <a:r>
              <a:rPr lang="en-US" sz="1200" b="0" i="1" dirty="0">
                <a:solidFill>
                  <a:schemeClr val="bg1"/>
                </a:solidFill>
                <a:effectLst/>
                <a:latin typeface="Open Sans" panose="020B0606030504020204" pitchFamily="34" charset="0"/>
              </a:rPr>
              <a:t>Sexually Transmitted Infections Surveillance 2022</a:t>
            </a:r>
            <a:r>
              <a:rPr lang="en-US" sz="1200" b="0" i="0" dirty="0">
                <a:solidFill>
                  <a:schemeClr val="bg1"/>
                </a:solidFill>
                <a:effectLst/>
                <a:latin typeface="Open Sans" panose="020B0606030504020204" pitchFamily="34" charset="0"/>
              </a:rPr>
              <a:t>. Atlanta: US Department of Health and Human Services; 2024.</a:t>
            </a:r>
            <a:endParaRPr lang="en-US" sz="1200" dirty="0">
              <a:solidFill>
                <a:schemeClr val="bg1"/>
              </a:solidFill>
            </a:endParaRPr>
          </a:p>
        </p:txBody>
      </p:sp>
      <p:sp>
        <p:nvSpPr>
          <p:cNvPr id="4" name="Slide Number Placeholder 3">
            <a:extLst>
              <a:ext uri="{FF2B5EF4-FFF2-40B4-BE49-F238E27FC236}">
                <a16:creationId xmlns:a16="http://schemas.microsoft.com/office/drawing/2014/main" id="{4ADCF0FA-DEBE-1138-B45F-6018CF9F0B47}"/>
              </a:ext>
            </a:extLst>
          </p:cNvPr>
          <p:cNvSpPr>
            <a:spLocks noGrp="1"/>
          </p:cNvSpPr>
          <p:nvPr>
            <p:ph type="sldNum" sz="quarter" idx="12"/>
          </p:nvPr>
        </p:nvSpPr>
        <p:spPr/>
        <p:txBody>
          <a:bodyPr/>
          <a:lstStyle/>
          <a:p>
            <a:fld id="{1D2EA5EF-C699-AF4C-BA42-C0A1CAAB713C}" type="slidenum">
              <a:rPr lang="en-US" smtClean="0"/>
              <a:t>5</a:t>
            </a:fld>
            <a:endParaRPr lang="en-US"/>
          </a:p>
        </p:txBody>
      </p:sp>
    </p:spTree>
    <p:extLst>
      <p:ext uri="{BB962C8B-B14F-4D97-AF65-F5344CB8AC3E}">
        <p14:creationId xmlns:p14="http://schemas.microsoft.com/office/powerpoint/2010/main" val="1000400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85572-94A2-C54E-A733-86C74DDD5B2A}"/>
              </a:ext>
            </a:extLst>
          </p:cNvPr>
          <p:cNvSpPr>
            <a:spLocks noGrp="1"/>
          </p:cNvSpPr>
          <p:nvPr>
            <p:ph type="title"/>
          </p:nvPr>
        </p:nvSpPr>
        <p:spPr/>
        <p:txBody>
          <a:bodyPr/>
          <a:lstStyle/>
          <a:p>
            <a:r>
              <a:rPr lang="en-US" b="1" dirty="0">
                <a:solidFill>
                  <a:schemeClr val="tx1"/>
                </a:solidFill>
              </a:rPr>
              <a:t>Persons with HIV, Clark County, 2014-2022</a:t>
            </a:r>
          </a:p>
        </p:txBody>
      </p:sp>
      <p:graphicFrame>
        <p:nvGraphicFramePr>
          <p:cNvPr id="7" name="Content Placeholder 6" descr="Bar graph of persons living with HIV in Clark County 2014-2022.&#10;&#10;PLWH (not stage 3) in 2022 was 5035.&#10;PLWH stage 3 in 2022 was 6483.">
            <a:extLst>
              <a:ext uri="{FF2B5EF4-FFF2-40B4-BE49-F238E27FC236}">
                <a16:creationId xmlns:a16="http://schemas.microsoft.com/office/drawing/2014/main" id="{9504E16A-A61A-1ADA-3CD7-1DB43DF3A50F}"/>
              </a:ext>
            </a:extLst>
          </p:cNvPr>
          <p:cNvGraphicFramePr>
            <a:graphicFrameLocks noGrp="1"/>
          </p:cNvGraphicFramePr>
          <p:nvPr>
            <p:ph idx="1"/>
            <p:extLst>
              <p:ext uri="{D42A27DB-BD31-4B8C-83A1-F6EECF244321}">
                <p14:modId xmlns:p14="http://schemas.microsoft.com/office/powerpoint/2010/main" val="126524552"/>
              </p:ext>
            </p:extLst>
          </p:nvPr>
        </p:nvGraphicFramePr>
        <p:xfrm>
          <a:off x="457200" y="1600200"/>
          <a:ext cx="8315325" cy="43672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CA9ABAE3-5EB0-64A2-D53E-3DA9403FAF34}"/>
              </a:ext>
            </a:extLst>
          </p:cNvPr>
          <p:cNvSpPr txBox="1"/>
          <p:nvPr/>
        </p:nvSpPr>
        <p:spPr>
          <a:xfrm>
            <a:off x="2573382" y="6352528"/>
            <a:ext cx="4572000" cy="461665"/>
          </a:xfrm>
          <a:prstGeom prst="rect">
            <a:avLst/>
          </a:prstGeom>
          <a:noFill/>
        </p:spPr>
        <p:txBody>
          <a:bodyPr wrap="square">
            <a:spAutoFit/>
          </a:bodyPr>
          <a:lstStyle/>
          <a:p>
            <a:r>
              <a:rPr lang="en-US" sz="1200" b="0" i="1" dirty="0">
                <a:solidFill>
                  <a:schemeClr val="bg1"/>
                </a:solidFill>
                <a:effectLst/>
                <a:latin typeface="Open Sans" panose="020B0606030504020204" pitchFamily="34" charset="0"/>
              </a:rPr>
              <a:t>Sexually Transmitted Infections Surveillance 2022</a:t>
            </a:r>
            <a:r>
              <a:rPr lang="en-US" sz="1200" b="0" i="0" dirty="0">
                <a:solidFill>
                  <a:schemeClr val="bg1"/>
                </a:solidFill>
                <a:effectLst/>
                <a:latin typeface="Open Sans" panose="020B0606030504020204" pitchFamily="34" charset="0"/>
              </a:rPr>
              <a:t>. Atlanta: US Department of Health and Human Services; 2024.</a:t>
            </a:r>
            <a:endParaRPr lang="en-US" sz="1200" dirty="0">
              <a:solidFill>
                <a:schemeClr val="bg1"/>
              </a:solidFill>
            </a:endParaRPr>
          </a:p>
        </p:txBody>
      </p:sp>
      <p:sp>
        <p:nvSpPr>
          <p:cNvPr id="4" name="Slide Number Placeholder 3">
            <a:extLst>
              <a:ext uri="{FF2B5EF4-FFF2-40B4-BE49-F238E27FC236}">
                <a16:creationId xmlns:a16="http://schemas.microsoft.com/office/drawing/2014/main" id="{574E19FB-63D9-967E-C9C0-5F981A7A462E}"/>
              </a:ext>
            </a:extLst>
          </p:cNvPr>
          <p:cNvSpPr>
            <a:spLocks noGrp="1"/>
          </p:cNvSpPr>
          <p:nvPr>
            <p:ph type="sldNum" sz="quarter" idx="12"/>
          </p:nvPr>
        </p:nvSpPr>
        <p:spPr/>
        <p:txBody>
          <a:bodyPr/>
          <a:lstStyle/>
          <a:p>
            <a:fld id="{1D2EA5EF-C699-AF4C-BA42-C0A1CAAB713C}" type="slidenum">
              <a:rPr lang="en-US" smtClean="0"/>
              <a:t>6</a:t>
            </a:fld>
            <a:endParaRPr lang="en-US"/>
          </a:p>
        </p:txBody>
      </p:sp>
    </p:spTree>
    <p:extLst>
      <p:ext uri="{BB962C8B-B14F-4D97-AF65-F5344CB8AC3E}">
        <p14:creationId xmlns:p14="http://schemas.microsoft.com/office/powerpoint/2010/main" val="373509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A95F1-51E3-A8DB-E49B-F40DDB90DF6B}"/>
              </a:ext>
            </a:extLst>
          </p:cNvPr>
          <p:cNvSpPr>
            <a:spLocks noGrp="1"/>
          </p:cNvSpPr>
          <p:nvPr>
            <p:ph type="title"/>
          </p:nvPr>
        </p:nvSpPr>
        <p:spPr>
          <a:xfrm>
            <a:off x="457202" y="274639"/>
            <a:ext cx="8315569" cy="1143000"/>
          </a:xfrm>
        </p:spPr>
        <p:txBody>
          <a:bodyPr anchor="ctr">
            <a:normAutofit/>
          </a:bodyPr>
          <a:lstStyle/>
          <a:p>
            <a:pPr>
              <a:lnSpc>
                <a:spcPct val="90000"/>
              </a:lnSpc>
            </a:pPr>
            <a:r>
              <a:rPr lang="en-US" sz="3700" b="1" dirty="0">
                <a:solidFill>
                  <a:schemeClr val="tx1"/>
                </a:solidFill>
              </a:rPr>
              <a:t>2022 STD State Ranking by Rates per 100,000 population/live births*</a:t>
            </a:r>
          </a:p>
        </p:txBody>
      </p:sp>
      <p:graphicFrame>
        <p:nvGraphicFramePr>
          <p:cNvPr id="6" name="Content Placeholder 2" descr="2022 STD State Ranking by Rates per 100,00 population/live births&#10;&#10;#8 Primary and Secondary Syphilis&#10;#8 Congenital Syphilis&#10;#17 Chlamydia&#10;#10 Gonorrhea">
            <a:extLst>
              <a:ext uri="{FF2B5EF4-FFF2-40B4-BE49-F238E27FC236}">
                <a16:creationId xmlns:a16="http://schemas.microsoft.com/office/drawing/2014/main" id="{220D5293-0C76-48E1-F4BD-46E1A3808ED3}"/>
              </a:ext>
            </a:extLst>
          </p:cNvPr>
          <p:cNvGraphicFramePr>
            <a:graphicFrameLocks noGrp="1"/>
          </p:cNvGraphicFramePr>
          <p:nvPr>
            <p:ph idx="1"/>
            <p:extLst>
              <p:ext uri="{D42A27DB-BD31-4B8C-83A1-F6EECF244321}">
                <p14:modId xmlns:p14="http://schemas.microsoft.com/office/powerpoint/2010/main" val="1828272685"/>
              </p:ext>
            </p:extLst>
          </p:nvPr>
        </p:nvGraphicFramePr>
        <p:xfrm>
          <a:off x="490539" y="1586095"/>
          <a:ext cx="8315569" cy="35614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A1EE15C2-7A3B-A60B-F50F-356CC9C78AA2}"/>
              </a:ext>
            </a:extLst>
          </p:cNvPr>
          <p:cNvSpPr txBox="1"/>
          <p:nvPr/>
        </p:nvSpPr>
        <p:spPr>
          <a:xfrm>
            <a:off x="358923" y="5440538"/>
            <a:ext cx="8571432" cy="646331"/>
          </a:xfrm>
          <a:prstGeom prst="rect">
            <a:avLst/>
          </a:prstGeom>
          <a:noFill/>
        </p:spPr>
        <p:txBody>
          <a:bodyPr wrap="square" rtlCol="0">
            <a:spAutoFit/>
          </a:bodyPr>
          <a:lstStyle/>
          <a:p>
            <a:r>
              <a:rPr lang="en-US" dirty="0"/>
              <a:t>*Source: https://www.cdc.gov/std/statistics/2022/tables/2022-STI-Surveillance-State-Ranking-Tables.pdf</a:t>
            </a:r>
          </a:p>
        </p:txBody>
      </p:sp>
      <p:sp>
        <p:nvSpPr>
          <p:cNvPr id="4" name="Slide Number Placeholder 3">
            <a:extLst>
              <a:ext uri="{FF2B5EF4-FFF2-40B4-BE49-F238E27FC236}">
                <a16:creationId xmlns:a16="http://schemas.microsoft.com/office/drawing/2014/main" id="{A3F0F6D2-B67A-2E4C-8982-5EEB57B31C57}"/>
              </a:ext>
            </a:extLst>
          </p:cNvPr>
          <p:cNvSpPr>
            <a:spLocks noGrp="1"/>
          </p:cNvSpPr>
          <p:nvPr>
            <p:ph type="sldNum" sz="quarter" idx="12"/>
          </p:nvPr>
        </p:nvSpPr>
        <p:spPr>
          <a:xfrm>
            <a:off x="8531788" y="6305882"/>
            <a:ext cx="548640" cy="396240"/>
          </a:xfrm>
        </p:spPr>
        <p:txBody>
          <a:bodyPr anchor="ctr">
            <a:normAutofit/>
          </a:bodyPr>
          <a:lstStyle/>
          <a:p>
            <a:pPr>
              <a:spcAft>
                <a:spcPts val="600"/>
              </a:spcAft>
            </a:pPr>
            <a:fld id="{1D2EA5EF-C699-AF4C-BA42-C0A1CAAB713C}" type="slidenum">
              <a:rPr lang="en-US" smtClean="0"/>
              <a:pPr>
                <a:spcAft>
                  <a:spcPts val="600"/>
                </a:spcAft>
              </a:pPr>
              <a:t>7</a:t>
            </a:fld>
            <a:endParaRPr lang="en-US"/>
          </a:p>
        </p:txBody>
      </p:sp>
    </p:spTree>
    <p:extLst>
      <p:ext uri="{BB962C8B-B14F-4D97-AF65-F5344CB8AC3E}">
        <p14:creationId xmlns:p14="http://schemas.microsoft.com/office/powerpoint/2010/main" val="970504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7750" y="235118"/>
            <a:ext cx="7462266" cy="971550"/>
          </a:xfrm>
        </p:spPr>
        <p:txBody>
          <a:bodyPr>
            <a:noAutofit/>
          </a:bodyPr>
          <a:lstStyle/>
          <a:p>
            <a:r>
              <a:rPr lang="en-US" sz="3200" b="1" dirty="0">
                <a:solidFill>
                  <a:schemeClr val="tx1"/>
                </a:solidFill>
              </a:rPr>
              <a:t>Chlamydia Rate, Clark County vs. NV, US, highest and lowest states, 2022</a:t>
            </a:r>
          </a:p>
        </p:txBody>
      </p:sp>
      <p:graphicFrame>
        <p:nvGraphicFramePr>
          <p:cNvPr id="6" name="Content Placeholder 5" descr="Chlamydia Rate, Clark County vs NV, US highest and lowest states.&#10;&#10;Highest is Louisiana&#10;Lowest is Vermont&#10;&#10;Nevada is #17 "/>
          <p:cNvGraphicFramePr>
            <a:graphicFrameLocks noGrp="1"/>
          </p:cNvGraphicFramePr>
          <p:nvPr>
            <p:ph idx="1"/>
            <p:extLst>
              <p:ext uri="{D42A27DB-BD31-4B8C-83A1-F6EECF244321}">
                <p14:modId xmlns:p14="http://schemas.microsoft.com/office/powerpoint/2010/main" val="1337974818"/>
              </p:ext>
            </p:extLst>
          </p:nvPr>
        </p:nvGraphicFramePr>
        <p:xfrm>
          <a:off x="704851" y="1438275"/>
          <a:ext cx="6858000" cy="39909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314450" y="5429251"/>
            <a:ext cx="6429728" cy="784830"/>
          </a:xfrm>
          <a:prstGeom prst="rect">
            <a:avLst/>
          </a:prstGeom>
          <a:noFill/>
        </p:spPr>
        <p:txBody>
          <a:bodyPr wrap="square" rtlCol="0">
            <a:spAutoFit/>
          </a:bodyPr>
          <a:lstStyle/>
          <a:p>
            <a:r>
              <a:rPr lang="en-US" sz="1200" dirty="0"/>
              <a:t>*Source: Centers for Disease Control and Prevention. Sexually Transmitted Infections Surveillance 2022. Atlanta: U.S.  Department of Health and Human Services; 2024. Available at https://www.cdc.gov/std/statistics/2022/default.htm. </a:t>
            </a:r>
          </a:p>
          <a:p>
            <a:endParaRPr lang="en-US" sz="900" dirty="0"/>
          </a:p>
        </p:txBody>
      </p:sp>
    </p:spTree>
    <p:extLst>
      <p:ext uri="{BB962C8B-B14F-4D97-AF65-F5344CB8AC3E}">
        <p14:creationId xmlns:p14="http://schemas.microsoft.com/office/powerpoint/2010/main" val="132647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962" y="133351"/>
            <a:ext cx="6172200" cy="800100"/>
          </a:xfrm>
        </p:spPr>
        <p:txBody>
          <a:bodyPr>
            <a:noAutofit/>
          </a:bodyPr>
          <a:lstStyle/>
          <a:p>
            <a:r>
              <a:rPr lang="en-US" sz="2800" b="1" dirty="0">
                <a:solidFill>
                  <a:schemeClr val="tx1"/>
                </a:solidFill>
              </a:rPr>
              <a:t>Chlamydia Rates, Clark County, 2014-2022</a:t>
            </a:r>
          </a:p>
        </p:txBody>
      </p:sp>
      <p:graphicFrame>
        <p:nvGraphicFramePr>
          <p:cNvPr id="5" name="Content Placeholder 4" descr="line graph of Chlamydia rates, Clark county 2014-2022&#10;Male in 2022 was 461.3&#10;Female in 2022 was 634.5"/>
          <p:cNvGraphicFramePr>
            <a:graphicFrameLocks noGrp="1"/>
          </p:cNvGraphicFramePr>
          <p:nvPr>
            <p:ph idx="1"/>
            <p:extLst>
              <p:ext uri="{D42A27DB-BD31-4B8C-83A1-F6EECF244321}">
                <p14:modId xmlns:p14="http://schemas.microsoft.com/office/powerpoint/2010/main" val="3459813740"/>
              </p:ext>
            </p:extLst>
          </p:nvPr>
        </p:nvGraphicFramePr>
        <p:xfrm>
          <a:off x="647700" y="1095375"/>
          <a:ext cx="7595152" cy="468629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8B774F8-CFDA-C63E-C3E2-091CCDE9E93E}"/>
              </a:ext>
            </a:extLst>
          </p:cNvPr>
          <p:cNvSpPr txBox="1"/>
          <p:nvPr/>
        </p:nvSpPr>
        <p:spPr>
          <a:xfrm>
            <a:off x="2286000" y="6315233"/>
            <a:ext cx="4572000" cy="461665"/>
          </a:xfrm>
          <a:prstGeom prst="rect">
            <a:avLst/>
          </a:prstGeom>
          <a:noFill/>
        </p:spPr>
        <p:txBody>
          <a:bodyPr wrap="square">
            <a:spAutoFit/>
          </a:bodyPr>
          <a:lstStyle/>
          <a:p>
            <a:r>
              <a:rPr lang="en-US" sz="1200" b="0" i="1" dirty="0">
                <a:solidFill>
                  <a:schemeClr val="bg1"/>
                </a:solidFill>
                <a:effectLst/>
                <a:latin typeface="Open Sans" panose="020B0606030504020204" pitchFamily="34" charset="0"/>
              </a:rPr>
              <a:t>Sexually Transmitted Infections Surveillance 2022</a:t>
            </a:r>
            <a:r>
              <a:rPr lang="en-US" sz="1200" b="0" i="0" dirty="0">
                <a:solidFill>
                  <a:schemeClr val="bg1"/>
                </a:solidFill>
                <a:effectLst/>
                <a:latin typeface="Open Sans" panose="020B0606030504020204" pitchFamily="34" charset="0"/>
              </a:rPr>
              <a:t>. Atlanta: US Department of Health and Human Services; 2024.</a:t>
            </a:r>
            <a:endParaRPr lang="en-US" sz="1200"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 Program master slide template 4x3">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43569</TotalTime>
  <Words>1161</Words>
  <Application>Microsoft Office PowerPoint</Application>
  <PresentationFormat>On-screen Show (4:3)</PresentationFormat>
  <Paragraphs>95</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AETC Program master slide template 4x3</vt:lpstr>
      <vt:lpstr>HIV and STI Mini Epidemiological Profile, Clark County, Nevada</vt:lpstr>
      <vt:lpstr>Disclaimer</vt:lpstr>
      <vt:lpstr>Learning Objectives</vt:lpstr>
      <vt:lpstr>    New HIV Diagnoses, Clark County, NV, 2014-2022</vt:lpstr>
      <vt:lpstr>New HIV Diagnosis Rates, by Birth Sex, Clark County, 2014-2022</vt:lpstr>
      <vt:lpstr>Persons with HIV, Clark County, 2014-2022</vt:lpstr>
      <vt:lpstr>2022 STD State Ranking by Rates per 100,000 population/live births*</vt:lpstr>
      <vt:lpstr>Chlamydia Rate, Clark County vs. NV, US, highest and lowest states, 2022</vt:lpstr>
      <vt:lpstr>Chlamydia Rates, Clark County, 2014-2022</vt:lpstr>
      <vt:lpstr>Gonorrhea Rate, Clark County vs. NV, US,  highest and lowest states, 2022</vt:lpstr>
      <vt:lpstr>Gonorrhea Rates, Clark County, 2014-2022</vt:lpstr>
      <vt:lpstr>Primary and Secondary Syphilis Rate, Clark County vs. NV and US, 2022</vt:lpstr>
      <vt:lpstr>Infectious Syphilis Rate by Sex at Birth, Clark County, 2014-2022</vt:lpstr>
      <vt:lpstr>Congenital Syphilis Rate, Clark County vs. NV, US, highest and lowest states, 2022</vt:lpstr>
      <vt:lpstr>Congenital Syphilis (CS) Cases and Rates, Clark County, NV, 2014-2023</vt:lpstr>
      <vt:lpstr>CS Prevention Cascade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Maya Gil-Cantu</dc:creator>
  <cp:lastModifiedBy>Abascal, Brian</cp:lastModifiedBy>
  <cp:revision>97</cp:revision>
  <dcterms:created xsi:type="dcterms:W3CDTF">2020-11-12T22:58:33Z</dcterms:created>
  <dcterms:modified xsi:type="dcterms:W3CDTF">2024-04-17T23:23:33Z</dcterms:modified>
</cp:coreProperties>
</file>