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2"/>
  </p:notesMasterIdLst>
  <p:sldIdLst>
    <p:sldId id="256" r:id="rId5"/>
    <p:sldId id="291" r:id="rId6"/>
    <p:sldId id="257" r:id="rId7"/>
    <p:sldId id="292" r:id="rId8"/>
    <p:sldId id="296" r:id="rId9"/>
    <p:sldId id="429" r:id="rId10"/>
    <p:sldId id="430" r:id="rId11"/>
    <p:sldId id="431" r:id="rId12"/>
    <p:sldId id="434" r:id="rId13"/>
    <p:sldId id="432" r:id="rId14"/>
    <p:sldId id="442" r:id="rId15"/>
    <p:sldId id="433" r:id="rId16"/>
    <p:sldId id="435" r:id="rId17"/>
    <p:sldId id="436" r:id="rId18"/>
    <p:sldId id="444" r:id="rId19"/>
    <p:sldId id="447" r:id="rId20"/>
    <p:sldId id="448" r:id="rId21"/>
    <p:sldId id="449" r:id="rId22"/>
    <p:sldId id="450" r:id="rId23"/>
    <p:sldId id="446" r:id="rId24"/>
    <p:sldId id="295" r:id="rId25"/>
    <p:sldId id="357" r:id="rId26"/>
    <p:sldId id="399" r:id="rId27"/>
    <p:sldId id="451" r:id="rId28"/>
    <p:sldId id="437" r:id="rId29"/>
    <p:sldId id="410" r:id="rId30"/>
    <p:sldId id="264" r:id="rId31"/>
    <p:sldId id="438" r:id="rId32"/>
    <p:sldId id="439" r:id="rId33"/>
    <p:sldId id="412" r:id="rId34"/>
    <p:sldId id="420" r:id="rId35"/>
    <p:sldId id="440" r:id="rId36"/>
    <p:sldId id="424" r:id="rId37"/>
    <p:sldId id="441" r:id="rId38"/>
    <p:sldId id="288" r:id="rId39"/>
    <p:sldId id="272" r:id="rId40"/>
    <p:sldId id="42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AF2B10-3CA4-F112-3B9B-55EB884BC422}" name="Waters, Janine, DOH" initials="JW" userId="S::Janine.Waters@doh.nm.gov::92ffab99-76f6-4ea3-84fc-a366e9f1f74f" providerId="AD"/>
  <p188:author id="{DB3BB3B0-F0FE-C050-24EB-B30EE25A7E01}" name="Snow, Laine, DOH" initials="LS" userId="S::LaineM.Snow@doh.nm.gov::7ae39dfe-e3c7-420f-b716-15a71cebad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82F10-DDB2-4B2A-95F4-3310181E7F16}" v="271" dt="2024-03-30T22:12:21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2456" autoAdjust="0"/>
  </p:normalViewPr>
  <p:slideViewPr>
    <p:cSldViewPr snapToGrid="0" showGuides="1">
      <p:cViewPr varScale="1">
        <p:scale>
          <a:sx n="55" d="100"/>
          <a:sy n="55" d="100"/>
        </p:scale>
        <p:origin x="111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depirunm001\IDEpiB\HIV%20and%20Hepatitis\SDMS%20Database\J.%20Graphs%20for%20slides%20and%20reports\Excel%20workbooks\new%20dx%20and%20treatment%20cascade%202021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depirunm001\IDEpiB\HIV%20and%20Hepatitis\SDMS%20Database\J.%20Graphs%20for%20slides%20and%20reports\Excel%20workbooks\new%20dx%20and%20treatment%20cascade%202021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depirunm001\IDEpiB\HIV%20and%20Hepatitis\SDMS%20Database\J.%20Graphs%20for%20slides%20and%20reports\Excel%20workbooks\new%20dx%20and%20treatment%20cascade%202021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depirunm001\IDEpiB\HIV%20and%20Hepatitis\SDMS%20Database\J.%20Graphs%20for%20slides%20and%20reports\Excel%20workbooks\new%20dx%20and%20treatment%20cascade%202021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8080759108395"/>
          <c:y val="4.6296334321408263E-2"/>
          <c:w val="0.88380796150481189"/>
          <c:h val="0.73614173228346458"/>
        </c:manualLayout>
      </c:layout>
      <c:lineChart>
        <c:grouping val="standard"/>
        <c:varyColors val="0"/>
        <c:ser>
          <c:idx val="0"/>
          <c:order val="0"/>
          <c:tx>
            <c:strRef>
              <c:f>'new dx by race eth'!$A$36</c:f>
              <c:strCache>
                <c:ptCount val="1"/>
                <c:pt idx="0">
                  <c:v>American Indian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eth'!$B$35:$I$35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eth'!$B$36:$I$36</c:f>
              <c:numCache>
                <c:formatCode>0.0</c:formatCode>
                <c:ptCount val="8"/>
                <c:pt idx="0">
                  <c:v>10.492298652788852</c:v>
                </c:pt>
                <c:pt idx="1">
                  <c:v>18.913026346896427</c:v>
                </c:pt>
                <c:pt idx="2">
                  <c:v>15.698340685389555</c:v>
                </c:pt>
                <c:pt idx="3">
                  <c:v>13.64507071820305</c:v>
                </c:pt>
                <c:pt idx="4">
                  <c:v>14.675206239059108</c:v>
                </c:pt>
                <c:pt idx="5">
                  <c:v>16.280315523018267</c:v>
                </c:pt>
                <c:pt idx="6">
                  <c:v>11.073905133546022</c:v>
                </c:pt>
                <c:pt idx="7">
                  <c:v>8.4372610541303033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1E-48B7-A73F-F192C694B54F}"/>
            </c:ext>
          </c:extLst>
        </c:ser>
        <c:ser>
          <c:idx val="1"/>
          <c:order val="1"/>
          <c:tx>
            <c:strRef>
              <c:f>'new dx by race eth'!$A$37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eth'!$B$35:$I$35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eth'!$B$37:$I$37</c:f>
              <c:numCache>
                <c:formatCode>0.0</c:formatCode>
                <c:ptCount val="8"/>
                <c:pt idx="0">
                  <c:v>0</c:v>
                </c:pt>
                <c:pt idx="1">
                  <c:v>2.8312570781426953</c:v>
                </c:pt>
                <c:pt idx="2">
                  <c:v>2.7808676307007789</c:v>
                </c:pt>
                <c:pt idx="3">
                  <c:v>2.7173913043478262</c:v>
                </c:pt>
                <c:pt idx="4">
                  <c:v>2.7012425715829282</c:v>
                </c:pt>
                <c:pt idx="5">
                  <c:v>7.6974393185200389</c:v>
                </c:pt>
                <c:pt idx="6">
                  <c:v>2.5604916143899628</c:v>
                </c:pt>
                <c:pt idx="7">
                  <c:v>2.5604916143899628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1E-48B7-A73F-F192C694B54F}"/>
            </c:ext>
          </c:extLst>
        </c:ser>
        <c:ser>
          <c:idx val="2"/>
          <c:order val="2"/>
          <c:tx>
            <c:strRef>
              <c:f>'new dx by race eth'!$A$38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eth'!$B$35:$I$35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eth'!$B$38:$I$38</c:f>
              <c:numCache>
                <c:formatCode>0.0</c:formatCode>
                <c:ptCount val="8"/>
                <c:pt idx="0">
                  <c:v>17.875097754440844</c:v>
                </c:pt>
                <c:pt idx="1">
                  <c:v>22.137607367395734</c:v>
                </c:pt>
                <c:pt idx="2">
                  <c:v>37.176347095871243</c:v>
                </c:pt>
                <c:pt idx="3">
                  <c:v>10.790047260407</c:v>
                </c:pt>
                <c:pt idx="4">
                  <c:v>25.187859451744259</c:v>
                </c:pt>
                <c:pt idx="5">
                  <c:v>12.304915813867641</c:v>
                </c:pt>
                <c:pt idx="6">
                  <c:v>12.289038177945274</c:v>
                </c:pt>
                <c:pt idx="7">
                  <c:v>10.240865148287728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1E-48B7-A73F-F192C694B54F}"/>
            </c:ext>
          </c:extLst>
        </c:ser>
        <c:ser>
          <c:idx val="3"/>
          <c:order val="3"/>
          <c:tx>
            <c:strRef>
              <c:f>'new dx by race eth'!$A$39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eth'!$B$35:$I$35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eth'!$B$39:$I$39</c:f>
              <c:numCache>
                <c:formatCode>0.0</c:formatCode>
                <c:ptCount val="8"/>
                <c:pt idx="0">
                  <c:v>11.34922553871813</c:v>
                </c:pt>
                <c:pt idx="1">
                  <c:v>11.168904203132977</c:v>
                </c:pt>
                <c:pt idx="2">
                  <c:v>10.043606805469963</c:v>
                </c:pt>
                <c:pt idx="3">
                  <c:v>11.141305664142919</c:v>
                </c:pt>
                <c:pt idx="4">
                  <c:v>11.295987703786377</c:v>
                </c:pt>
                <c:pt idx="5">
                  <c:v>8.2710941421639461</c:v>
                </c:pt>
                <c:pt idx="6">
                  <c:v>8.6411382753047672</c:v>
                </c:pt>
                <c:pt idx="7">
                  <c:v>8.6411382753047672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1E-48B7-A73F-F192C694B54F}"/>
            </c:ext>
          </c:extLst>
        </c:ser>
        <c:ser>
          <c:idx val="4"/>
          <c:order val="4"/>
          <c:tx>
            <c:strRef>
              <c:f>'new dx by race eth'!$A$40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eth'!$B$35:$I$35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eth'!$B$40:$I$40</c:f>
              <c:numCache>
                <c:formatCode>0.0</c:formatCode>
                <c:ptCount val="8"/>
                <c:pt idx="0">
                  <c:v>6.7139409490582782</c:v>
                </c:pt>
                <c:pt idx="1">
                  <c:v>6.403483495021292</c:v>
                </c:pt>
                <c:pt idx="2">
                  <c:v>6.0929965356962557</c:v>
                </c:pt>
                <c:pt idx="3">
                  <c:v>6.6595380291034374</c:v>
                </c:pt>
                <c:pt idx="4">
                  <c:v>5.5595497270134731</c:v>
                </c:pt>
                <c:pt idx="5">
                  <c:v>3.81055447378148</c:v>
                </c:pt>
                <c:pt idx="6">
                  <c:v>4.6860830931188033</c:v>
                </c:pt>
                <c:pt idx="7">
                  <c:v>4.6860830931188033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1E-48B7-A73F-F192C694B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848943"/>
        <c:axId val="420845583"/>
      </c:lineChart>
      <c:catAx>
        <c:axId val="42084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45583"/>
        <c:crosses val="autoZero"/>
        <c:auto val="1"/>
        <c:lblAlgn val="ctr"/>
        <c:lblOffset val="100"/>
        <c:noMultiLvlLbl val="0"/>
      </c:catAx>
      <c:valAx>
        <c:axId val="42084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4894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'new dx by race eth'!$K$19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eth'!$L$18:$S$18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eth'!$L$19:$S$19</c:f>
              <c:numCache>
                <c:formatCode>0.0</c:formatCode>
                <c:ptCount val="8"/>
                <c:pt idx="0">
                  <c:v>18.399999999999999</c:v>
                </c:pt>
                <c:pt idx="1">
                  <c:v>19.2</c:v>
                </c:pt>
                <c:pt idx="2">
                  <c:v>18.399999999999999</c:v>
                </c:pt>
                <c:pt idx="3">
                  <c:v>19.100000000000001</c:v>
                </c:pt>
                <c:pt idx="4">
                  <c:v>20.758312695149762</c:v>
                </c:pt>
                <c:pt idx="5">
                  <c:v>14.6</c:v>
                </c:pt>
                <c:pt idx="6">
                  <c:v>14.6</c:v>
                </c:pt>
                <c:pt idx="7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5F-44DF-AD97-2FB0881C4CE7}"/>
            </c:ext>
          </c:extLst>
        </c:ser>
        <c:ser>
          <c:idx val="1"/>
          <c:order val="1"/>
          <c:tx>
            <c:strRef>
              <c:f>'new dx by race eth'!$K$20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'new dx by race eth'!$L$18:$S$18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eth'!$L$20:$S$20</c:f>
              <c:numCache>
                <c:formatCode>0.0</c:formatCode>
                <c:ptCount val="8"/>
                <c:pt idx="0">
                  <c:v>1.2243602482249132</c:v>
                </c:pt>
                <c:pt idx="1">
                  <c:v>2.7</c:v>
                </c:pt>
                <c:pt idx="2">
                  <c:v>2.2999999999999998</c:v>
                </c:pt>
                <c:pt idx="3">
                  <c:v>2.5443614124032909</c:v>
                </c:pt>
                <c:pt idx="4">
                  <c:v>2.5421119677923829</c:v>
                </c:pt>
                <c:pt idx="5">
                  <c:v>1.4962514226077979</c:v>
                </c:pt>
                <c:pt idx="6">
                  <c:v>1.9584528222704063</c:v>
                </c:pt>
                <c:pt idx="7">
                  <c:v>2.9843090625072857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5F-44DF-AD97-2FB0881C4CE7}"/>
            </c:ext>
          </c:extLst>
        </c:ser>
        <c:ser>
          <c:idx val="2"/>
          <c:order val="2"/>
          <c:tx>
            <c:strRef>
              <c:f>'new dx by race eth'!$K$21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5F-44DF-AD97-2FB0881C4CE7}"/>
                </c:ext>
              </c:extLst>
            </c:dLbl>
            <c:dLbl>
              <c:idx val="1"/>
              <c:layout>
                <c:manualLayout>
                  <c:x val="-3.611111111111110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F-44DF-AD97-2FB0881C4CE7}"/>
                </c:ext>
              </c:extLst>
            </c:dLbl>
            <c:dLbl>
              <c:idx val="2"/>
              <c:layout>
                <c:manualLayout>
                  <c:x val="-5.0925337632079971E-17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5F-44DF-AD97-2FB0881C4CE7}"/>
                </c:ext>
              </c:extLst>
            </c:dLbl>
            <c:dLbl>
              <c:idx val="3"/>
              <c:layout>
                <c:manualLayout>
                  <c:x val="-1.0185067526415994E-16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5F-44DF-AD97-2FB0881C4CE7}"/>
                </c:ext>
              </c:extLst>
            </c:dLbl>
            <c:dLbl>
              <c:idx val="4"/>
              <c:layout>
                <c:manualLayout>
                  <c:x val="0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5F-44DF-AD97-2FB0881C4CE7}"/>
                </c:ext>
              </c:extLst>
            </c:dLbl>
            <c:dLbl>
              <c:idx val="5"/>
              <c:layout>
                <c:manualLayout>
                  <c:x val="-1.0185067526415994E-16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5F-44DF-AD97-2FB0881C4CE7}"/>
                </c:ext>
              </c:extLst>
            </c:dLbl>
            <c:dLbl>
              <c:idx val="6"/>
              <c:layout>
                <c:manualLayout>
                  <c:x val="2.7777777777777779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5F-44DF-AD97-2FB0881C4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dx by race eth'!$L$18:$S$18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'new dx by race eth'!$L$21:$S$21</c:f>
              <c:numCache>
                <c:formatCode>0.0</c:formatCode>
                <c:ptCount val="8"/>
                <c:pt idx="0">
                  <c:v>9.6999999999999993</c:v>
                </c:pt>
                <c:pt idx="1">
                  <c:v>11.979543503331929</c:v>
                </c:pt>
                <c:pt idx="2">
                  <c:v>10.653876941062657</c:v>
                </c:pt>
                <c:pt idx="3">
                  <c:v>10.895785852607139</c:v>
                </c:pt>
                <c:pt idx="4">
                  <c:v>11.55681195592622</c:v>
                </c:pt>
                <c:pt idx="5">
                  <c:v>8.0763541353766968</c:v>
                </c:pt>
                <c:pt idx="6">
                  <c:v>8.2539850239695731</c:v>
                </c:pt>
                <c:pt idx="7">
                  <c:v>9.7161195139298968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55F-44DF-AD97-2FB0881C4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075135"/>
        <c:axId val="628102495"/>
      </c:lineChart>
      <c:catAx>
        <c:axId val="62807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02495"/>
        <c:crosses val="autoZero"/>
        <c:auto val="1"/>
        <c:lblAlgn val="ctr"/>
        <c:lblOffset val="100"/>
        <c:noMultiLvlLbl val="0"/>
      </c:catAx>
      <c:valAx>
        <c:axId val="62810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92D050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7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5046470640446"/>
          <c:y val="8.5816067675595201E-2"/>
          <c:w val="0.44802109881192387"/>
          <c:h val="0.81088074934813448"/>
        </c:manualLayout>
      </c:layout>
      <c:pieChart>
        <c:varyColors val="1"/>
        <c:ser>
          <c:idx val="0"/>
          <c:order val="0"/>
          <c:tx>
            <c:strRef>
              <c:f>'linkage time pds years'!$A$2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61-4758-BC49-F40EA4AE03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1-4758-BC49-F40EA4AE031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61-4758-BC49-F40EA4AE03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61-4758-BC49-F40EA4AE03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61-4758-BC49-F40EA4AE031C}"/>
              </c:ext>
            </c:extLst>
          </c:dPt>
          <c:dLbls>
            <c:dLbl>
              <c:idx val="0"/>
              <c:layout>
                <c:manualLayout>
                  <c:x val="2.1628754738990959E-2"/>
                  <c:y val="-3.20851847415050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69% Linked</a:t>
                    </a:r>
                    <a:r>
                      <a:rPr lang="en-US" baseline="0" dirty="0"/>
                      <a:t> within 30 days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61-4758-BC49-F40EA4AE031C}"/>
                </c:ext>
              </c:extLst>
            </c:dLbl>
            <c:dLbl>
              <c:idx val="1"/>
              <c:layout>
                <c:manualLayout>
                  <c:x val="-7.7350476118021483E-2"/>
                  <c:y val="-5.42431039491964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11% Linked</a:t>
                    </a:r>
                  </a:p>
                  <a:p>
                    <a:r>
                      <a:rPr lang="en-US" dirty="0"/>
                      <a:t>Between</a:t>
                    </a:r>
                    <a:r>
                      <a:rPr lang="en-US" baseline="0" dirty="0"/>
                      <a:t> 31-60 days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61-4758-BC49-F40EA4AE0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'linkage time pds years'!$B$1:$F$1</c:f>
              <c:strCache>
                <c:ptCount val="5"/>
                <c:pt idx="0">
                  <c:v>&lt;= 30 Days</c:v>
                </c:pt>
                <c:pt idx="1">
                  <c:v>31-60 days</c:v>
                </c:pt>
                <c:pt idx="2">
                  <c:v>61-90 days</c:v>
                </c:pt>
                <c:pt idx="3">
                  <c:v>91+ days</c:v>
                </c:pt>
                <c:pt idx="4">
                  <c:v>unlinked</c:v>
                </c:pt>
              </c:strCache>
            </c:strRef>
          </c:cat>
          <c:val>
            <c:numRef>
              <c:f>'linkage time pds years'!$B$2:$F$2</c:f>
              <c:numCache>
                <c:formatCode>General</c:formatCode>
                <c:ptCount val="5"/>
                <c:pt idx="0">
                  <c:v>0.69</c:v>
                </c:pt>
                <c:pt idx="1">
                  <c:v>0.11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61-4758-BC49-F40EA4AE0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08059507177072"/>
          <c:y val="3.0012433752060245E-2"/>
          <c:w val="0.23442672470356371"/>
          <c:h val="0.6048051930765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50281433479706E-2"/>
          <c:y val="8.7962962962962965E-2"/>
          <c:w val="0.89035364748502643"/>
          <c:h val="0.64361840186643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'cascade graphs'!$I$15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542829376648619E-2"/>
                  <c:y val="4.6296296296296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3,973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A1-4672-9E28-0F0115350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'cascade graphs'!$H$16:$H$19</c:f>
              <c:strCache>
                <c:ptCount val="4"/>
                <c:pt idx="0">
                  <c:v>Diagnosed </c:v>
                </c:pt>
                <c:pt idx="1">
                  <c:v>Evidence of Care</c:v>
                </c:pt>
                <c:pt idx="2">
                  <c:v>Retained or Suppressed</c:v>
                </c:pt>
                <c:pt idx="3">
                  <c:v>Suppressed</c:v>
                </c:pt>
              </c:strCache>
            </c:strRef>
          </c:cat>
          <c:val>
            <c:numRef>
              <c:f>'cascade graphs'!$I$16:$I$19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75.912408759124077</c:v>
                </c:pt>
                <c:pt idx="2">
                  <c:v>61.112509438711307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1-4672-9E28-0F0115350D59}"/>
            </c:ext>
          </c:extLst>
        </c:ser>
        <c:ser>
          <c:idx val="1"/>
          <c:order val="1"/>
          <c:tx>
            <c:strRef>
              <c:f>'cascade graphs'!$J$15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4,123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A1-4672-9E28-0F0115350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'cascade graphs'!$H$16:$H$19</c:f>
              <c:strCache>
                <c:ptCount val="4"/>
                <c:pt idx="0">
                  <c:v>Diagnosed </c:v>
                </c:pt>
                <c:pt idx="1">
                  <c:v>Evidence of Care</c:v>
                </c:pt>
                <c:pt idx="2">
                  <c:v>Retained or Suppressed</c:v>
                </c:pt>
                <c:pt idx="3">
                  <c:v>Suppressed</c:v>
                </c:pt>
              </c:strCache>
            </c:strRef>
          </c:cat>
          <c:val>
            <c:numRef>
              <c:f>'cascade graphs'!$J$16:$J$19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72.811059907834093</c:v>
                </c:pt>
                <c:pt idx="2">
                  <c:v>67.450885277710398</c:v>
                </c:pt>
                <c:pt idx="3">
                  <c:v>65.413533834586474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1-4672-9E28-0F0115350D59}"/>
            </c:ext>
          </c:extLst>
        </c:ser>
        <c:ser>
          <c:idx val="2"/>
          <c:order val="2"/>
          <c:tx>
            <c:strRef>
              <c:f>'cascade graphs'!$K$15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979175343606831E-2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3,975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A1-4672-9E28-0F0115350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'cascade graphs'!$H$16:$H$19</c:f>
              <c:strCache>
                <c:ptCount val="4"/>
                <c:pt idx="0">
                  <c:v>Diagnosed </c:v>
                </c:pt>
                <c:pt idx="1">
                  <c:v>Evidence of Care</c:v>
                </c:pt>
                <c:pt idx="2">
                  <c:v>Retained or Suppressed</c:v>
                </c:pt>
                <c:pt idx="3">
                  <c:v>Suppressed</c:v>
                </c:pt>
              </c:strCache>
            </c:strRef>
          </c:cat>
          <c:val>
            <c:numRef>
              <c:f>'cascade graphs'!$K$16:$K$19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76.327044025157235</c:v>
                </c:pt>
                <c:pt idx="2">
                  <c:v>70.364779874213838</c:v>
                </c:pt>
                <c:pt idx="3">
                  <c:v>67.84905660377359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A1-4672-9E28-0F0115350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467935"/>
        <c:axId val="702462655"/>
      </c:barChart>
      <c:catAx>
        <c:axId val="70246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62655"/>
        <c:crosses val="autoZero"/>
        <c:auto val="1"/>
        <c:lblAlgn val="ctr"/>
        <c:lblOffset val="100"/>
        <c:noMultiLvlLbl val="0"/>
      </c:catAx>
      <c:valAx>
        <c:axId val="702462655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679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86210903457E-2"/>
          <c:y val="2.9255395976291582E-2"/>
          <c:w val="0.9281253263815038"/>
          <c:h val="0.752503337075336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Payers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D-4C09-8179-5273028644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Uninsured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Payers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D-4C09-8179-5273028644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Payers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D-4C09-8179-5273028644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Medicare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Payers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D-4C09-8179-5273028644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Corrections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Payers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FD-4C09-8179-527302864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4685176"/>
        <c:axId val="694681568"/>
      </c:barChart>
      <c:catAx>
        <c:axId val="694685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4681568"/>
        <c:crosses val="autoZero"/>
        <c:auto val="1"/>
        <c:lblAlgn val="ctr"/>
        <c:lblOffset val="100"/>
        <c:noMultiLvlLbl val="0"/>
      </c:catAx>
      <c:valAx>
        <c:axId val="694681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85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536A9-5826-4A42-AA31-9E07AECDAE54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7537E-E7AA-4B06-BB79-AC2697CC7F57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bg1"/>
              </a:solidFill>
            </a:rPr>
            <a:t>Screen</a:t>
          </a:r>
        </a:p>
      </dgm:t>
    </dgm:pt>
    <dgm:pt modelId="{BD0012F3-79C9-465A-B38B-71DABD75EC13}" type="parTrans" cxnId="{FDA78463-9BDF-4C56-B879-63278EB4BCF8}">
      <dgm:prSet/>
      <dgm:spPr/>
      <dgm:t>
        <a:bodyPr/>
        <a:lstStyle/>
        <a:p>
          <a:endParaRPr lang="en-US"/>
        </a:p>
      </dgm:t>
    </dgm:pt>
    <dgm:pt modelId="{86865175-8CB8-4604-8785-33AB01A87E00}" type="sibTrans" cxnId="{FDA78463-9BDF-4C56-B879-63278EB4BCF8}">
      <dgm:prSet/>
      <dgm:spPr/>
      <dgm:t>
        <a:bodyPr/>
        <a:lstStyle/>
        <a:p>
          <a:endParaRPr lang="en-US"/>
        </a:p>
      </dgm:t>
    </dgm:pt>
    <dgm:pt modelId="{47BA0D09-7B0D-4EAF-B6E5-F5C80F22FBE0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bg1"/>
              </a:solidFill>
            </a:rPr>
            <a:t>T</a:t>
          </a:r>
          <a:r>
            <a:rPr lang="en-US" sz="2400" dirty="0"/>
            <a:t>reat</a:t>
          </a:r>
        </a:p>
      </dgm:t>
    </dgm:pt>
    <dgm:pt modelId="{F284A708-99C2-445B-AF6D-4A8ABC11258E}" type="parTrans" cxnId="{CF98C9F4-4E5B-4A6A-A5F9-6AE8DCAED9CA}">
      <dgm:prSet/>
      <dgm:spPr/>
      <dgm:t>
        <a:bodyPr/>
        <a:lstStyle/>
        <a:p>
          <a:endParaRPr lang="en-US"/>
        </a:p>
      </dgm:t>
    </dgm:pt>
    <dgm:pt modelId="{C71F11E2-9992-4999-8460-28FC15782104}" type="sibTrans" cxnId="{CF98C9F4-4E5B-4A6A-A5F9-6AE8DCAED9CA}">
      <dgm:prSet/>
      <dgm:spPr/>
      <dgm:t>
        <a:bodyPr/>
        <a:lstStyle/>
        <a:p>
          <a:endParaRPr lang="en-US"/>
        </a:p>
      </dgm:t>
    </dgm:pt>
    <dgm:pt modelId="{2B776553-19E0-4911-8682-0FA8A37B501D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bg1"/>
              </a:solidFill>
            </a:rPr>
            <a:t>R</a:t>
          </a:r>
          <a:r>
            <a:rPr lang="en-US" sz="2400" dirty="0"/>
            <a:t>eport</a:t>
          </a:r>
        </a:p>
      </dgm:t>
    </dgm:pt>
    <dgm:pt modelId="{8AA7A309-D06D-4D19-B613-FEAEAB5923D6}" type="parTrans" cxnId="{65C9B62C-2D5C-4185-B068-CD09EB7BF42E}">
      <dgm:prSet/>
      <dgm:spPr/>
      <dgm:t>
        <a:bodyPr/>
        <a:lstStyle/>
        <a:p>
          <a:endParaRPr lang="en-US"/>
        </a:p>
      </dgm:t>
    </dgm:pt>
    <dgm:pt modelId="{DA8EAF40-6BD0-4304-A39A-D30609AD7853}" type="sibTrans" cxnId="{65C9B62C-2D5C-4185-B068-CD09EB7BF42E}">
      <dgm:prSet/>
      <dgm:spPr/>
      <dgm:t>
        <a:bodyPr/>
        <a:lstStyle/>
        <a:p>
          <a:endParaRPr lang="en-US"/>
        </a:p>
      </dgm:t>
    </dgm:pt>
    <dgm:pt modelId="{9B55D80D-89DD-4684-A90A-102BBB38EA5E}">
      <dgm:prSet phldrT="[Text]" custT="1"/>
      <dgm:spPr/>
      <dgm:t>
        <a:bodyPr/>
        <a:lstStyle/>
        <a:p>
          <a:pPr algn="l"/>
          <a:r>
            <a:rPr lang="en-US" sz="2200" dirty="0">
              <a:solidFill>
                <a:schemeClr val="bg1"/>
              </a:solidFill>
            </a:rPr>
            <a:t>I</a:t>
          </a:r>
          <a:r>
            <a:rPr lang="en-US" sz="2200" dirty="0"/>
            <a:t>nvestigate</a:t>
          </a:r>
        </a:p>
      </dgm:t>
    </dgm:pt>
    <dgm:pt modelId="{76AC03EF-4684-448B-92CD-3F9A55C1D81E}" type="parTrans" cxnId="{27831B54-3573-49E0-9E2F-DC05FFAA6718}">
      <dgm:prSet/>
      <dgm:spPr/>
      <dgm:t>
        <a:bodyPr/>
        <a:lstStyle/>
        <a:p>
          <a:endParaRPr lang="en-US"/>
        </a:p>
      </dgm:t>
    </dgm:pt>
    <dgm:pt modelId="{2ED13EFF-9FEF-435A-B415-D45479C802EF}" type="sibTrans" cxnId="{27831B54-3573-49E0-9E2F-DC05FFAA6718}">
      <dgm:prSet/>
      <dgm:spPr/>
      <dgm:t>
        <a:bodyPr/>
        <a:lstStyle/>
        <a:p>
          <a:endParaRPr lang="en-US"/>
        </a:p>
      </dgm:t>
    </dgm:pt>
    <dgm:pt modelId="{EB8B732B-2DEB-462F-ACA9-7F3BC3D8ABC1}">
      <dgm:prSet phldrT="[Text]" custT="1"/>
      <dgm:spPr/>
      <dgm:t>
        <a:bodyPr/>
        <a:lstStyle/>
        <a:p>
          <a:pPr algn="l"/>
          <a:r>
            <a:rPr lang="en-US" sz="2800" dirty="0">
              <a:solidFill>
                <a:schemeClr val="bg1"/>
              </a:solidFill>
            </a:rPr>
            <a:t>V</a:t>
          </a:r>
          <a:r>
            <a:rPr lang="en-US" sz="2800" dirty="0"/>
            <a:t>iew</a:t>
          </a:r>
        </a:p>
      </dgm:t>
    </dgm:pt>
    <dgm:pt modelId="{CF5E89CB-2FE2-4B23-97C6-175F973B4254}" type="parTrans" cxnId="{7192B455-CBB2-4AB3-9C99-515F379AB711}">
      <dgm:prSet/>
      <dgm:spPr/>
      <dgm:t>
        <a:bodyPr/>
        <a:lstStyle/>
        <a:p>
          <a:endParaRPr lang="en-US"/>
        </a:p>
      </dgm:t>
    </dgm:pt>
    <dgm:pt modelId="{88EB8D64-64D8-4D9D-AC76-38116B1900AF}" type="sibTrans" cxnId="{7192B455-CBB2-4AB3-9C99-515F379AB711}">
      <dgm:prSet/>
      <dgm:spPr/>
      <dgm:t>
        <a:bodyPr/>
        <a:lstStyle/>
        <a:p>
          <a:endParaRPr lang="en-US"/>
        </a:p>
      </dgm:t>
    </dgm:pt>
    <dgm:pt modelId="{62D055C0-F316-4E70-81FD-52B528AA779E}">
      <dgm:prSet phldrT="[Text]" custT="1"/>
      <dgm:spPr/>
      <dgm:t>
        <a:bodyPr/>
        <a:lstStyle/>
        <a:p>
          <a:pPr algn="l"/>
          <a:r>
            <a:rPr lang="en-US" sz="2800" dirty="0">
              <a:solidFill>
                <a:schemeClr val="bg1"/>
              </a:solidFill>
            </a:rPr>
            <a:t>E</a:t>
          </a:r>
          <a:r>
            <a:rPr lang="en-US" sz="2800" dirty="0"/>
            <a:t>ngage</a:t>
          </a:r>
          <a:r>
            <a:rPr lang="en-US" sz="2900" dirty="0"/>
            <a:t> </a:t>
          </a:r>
        </a:p>
      </dgm:t>
    </dgm:pt>
    <dgm:pt modelId="{3AA80E83-D332-4D09-8682-83FC17BCDB86}" type="parTrans" cxnId="{F9005F6F-9ACB-415A-9ACC-AB09403D1CDF}">
      <dgm:prSet/>
      <dgm:spPr/>
      <dgm:t>
        <a:bodyPr/>
        <a:lstStyle/>
        <a:p>
          <a:endParaRPr lang="en-US"/>
        </a:p>
      </dgm:t>
    </dgm:pt>
    <dgm:pt modelId="{EB63FE6A-5F58-4BC1-A6F3-148B73000990}" type="sibTrans" cxnId="{F9005F6F-9ACB-415A-9ACC-AB09403D1CDF}">
      <dgm:prSet/>
      <dgm:spPr/>
      <dgm:t>
        <a:bodyPr/>
        <a:lstStyle/>
        <a:p>
          <a:endParaRPr lang="en-US"/>
        </a:p>
      </dgm:t>
    </dgm:pt>
    <dgm:pt modelId="{99F2B7E8-B980-4958-AC82-43EC77E85199}" type="pres">
      <dgm:prSet presAssocID="{FAD536A9-5826-4A42-AA31-9E07AECDAE54}" presName="Name0" presStyleCnt="0">
        <dgm:presLayoutVars>
          <dgm:dir/>
          <dgm:animLvl val="lvl"/>
          <dgm:resizeHandles/>
        </dgm:presLayoutVars>
      </dgm:prSet>
      <dgm:spPr/>
    </dgm:pt>
    <dgm:pt modelId="{285F2829-3C0E-4C79-8470-44CA551EE004}" type="pres">
      <dgm:prSet presAssocID="{B2D7537E-E7AA-4B06-BB79-AC2697CC7F57}" presName="linNode" presStyleCnt="0"/>
      <dgm:spPr/>
    </dgm:pt>
    <dgm:pt modelId="{077F2D65-A8C8-4E6B-8428-74E6A313E074}" type="pres">
      <dgm:prSet presAssocID="{B2D7537E-E7AA-4B06-BB79-AC2697CC7F57}" presName="parentShp" presStyleLbl="node1" presStyleIdx="0" presStyleCnt="6" custScaleX="153959" custScaleY="168750" custLinFactNeighborX="-70" custLinFactNeighborY="5169">
        <dgm:presLayoutVars>
          <dgm:bulletEnabled val="1"/>
        </dgm:presLayoutVars>
      </dgm:prSet>
      <dgm:spPr/>
    </dgm:pt>
    <dgm:pt modelId="{44B97731-D5E4-49AD-A4CA-2AB17D145C8C}" type="pres">
      <dgm:prSet presAssocID="{B2D7537E-E7AA-4B06-BB79-AC2697CC7F57}" presName="childShp" presStyleLbl="bgAccFollowNode1" presStyleIdx="0" presStyleCnt="6">
        <dgm:presLayoutVars>
          <dgm:bulletEnabled val="1"/>
        </dgm:presLayoutVars>
      </dgm:prSet>
      <dgm:spPr/>
    </dgm:pt>
    <dgm:pt modelId="{9E51275E-0149-4968-A4FD-0F00C115B667}" type="pres">
      <dgm:prSet presAssocID="{86865175-8CB8-4604-8785-33AB01A87E00}" presName="spacing" presStyleCnt="0"/>
      <dgm:spPr/>
    </dgm:pt>
    <dgm:pt modelId="{9016EB1B-691D-4461-B441-9678C5A32AEE}" type="pres">
      <dgm:prSet presAssocID="{47BA0D09-7B0D-4EAF-B6E5-F5C80F22FBE0}" presName="linNode" presStyleCnt="0"/>
      <dgm:spPr/>
    </dgm:pt>
    <dgm:pt modelId="{5C1403AC-64B6-4E0D-AD15-D0908797AB90}" type="pres">
      <dgm:prSet presAssocID="{47BA0D09-7B0D-4EAF-B6E5-F5C80F22FBE0}" presName="parentShp" presStyleLbl="node1" presStyleIdx="1" presStyleCnt="6" custScaleX="155831" custScaleY="123737" custLinFactNeighborY="2624">
        <dgm:presLayoutVars>
          <dgm:bulletEnabled val="1"/>
        </dgm:presLayoutVars>
      </dgm:prSet>
      <dgm:spPr/>
    </dgm:pt>
    <dgm:pt modelId="{EAE7C121-CDE7-40F2-BDED-298E23A2F4C0}" type="pres">
      <dgm:prSet presAssocID="{47BA0D09-7B0D-4EAF-B6E5-F5C80F22FBE0}" presName="childShp" presStyleLbl="bgAccFollowNode1" presStyleIdx="1" presStyleCnt="6" custLinFactNeighborY="0">
        <dgm:presLayoutVars>
          <dgm:bulletEnabled val="1"/>
        </dgm:presLayoutVars>
      </dgm:prSet>
      <dgm:spPr/>
    </dgm:pt>
    <dgm:pt modelId="{E4DADDD1-1FCD-435D-8BE0-E6C00B393F46}" type="pres">
      <dgm:prSet presAssocID="{C71F11E2-9992-4999-8460-28FC15782104}" presName="spacing" presStyleCnt="0"/>
      <dgm:spPr/>
    </dgm:pt>
    <dgm:pt modelId="{496338B2-4826-4178-86E1-53D461948FE2}" type="pres">
      <dgm:prSet presAssocID="{2B776553-19E0-4911-8682-0FA8A37B501D}" presName="linNode" presStyleCnt="0"/>
      <dgm:spPr/>
    </dgm:pt>
    <dgm:pt modelId="{FD683893-FFA6-43FE-AD33-7FB4ACE29DEB}" type="pres">
      <dgm:prSet presAssocID="{2B776553-19E0-4911-8682-0FA8A37B501D}" presName="parentShp" presStyleLbl="node1" presStyleIdx="2" presStyleCnt="6" custScaleX="157684" custScaleY="89399" custLinFactNeighborY="-1397">
        <dgm:presLayoutVars>
          <dgm:bulletEnabled val="1"/>
        </dgm:presLayoutVars>
      </dgm:prSet>
      <dgm:spPr/>
    </dgm:pt>
    <dgm:pt modelId="{C3FEAE65-DED1-4003-B592-2E59B0679A87}" type="pres">
      <dgm:prSet presAssocID="{2B776553-19E0-4911-8682-0FA8A37B501D}" presName="childShp" presStyleLbl="bgAccFollowNode1" presStyleIdx="2" presStyleCnt="6" custLinFactNeighborY="3749">
        <dgm:presLayoutVars>
          <dgm:bulletEnabled val="1"/>
        </dgm:presLayoutVars>
      </dgm:prSet>
      <dgm:spPr/>
    </dgm:pt>
    <dgm:pt modelId="{588DC71C-7C00-498B-BFDD-5072FA5963AB}" type="pres">
      <dgm:prSet presAssocID="{DA8EAF40-6BD0-4304-A39A-D30609AD7853}" presName="spacing" presStyleCnt="0"/>
      <dgm:spPr/>
    </dgm:pt>
    <dgm:pt modelId="{9E848A2A-5280-428B-886D-C6038BD5B2E6}" type="pres">
      <dgm:prSet presAssocID="{9B55D80D-89DD-4684-A90A-102BBB38EA5E}" presName="linNode" presStyleCnt="0"/>
      <dgm:spPr/>
    </dgm:pt>
    <dgm:pt modelId="{068C6969-D12E-4A7E-8622-80C97A41CD8B}" type="pres">
      <dgm:prSet presAssocID="{9B55D80D-89DD-4684-A90A-102BBB38EA5E}" presName="parentShp" presStyleLbl="node1" presStyleIdx="3" presStyleCnt="6" custScaleX="157852" custLinFactNeighborX="-4343" custLinFactNeighborY="-6226">
        <dgm:presLayoutVars>
          <dgm:bulletEnabled val="1"/>
        </dgm:presLayoutVars>
      </dgm:prSet>
      <dgm:spPr/>
    </dgm:pt>
    <dgm:pt modelId="{F7875F2C-398F-4463-A93E-88795F7D9174}" type="pres">
      <dgm:prSet presAssocID="{9B55D80D-89DD-4684-A90A-102BBB38EA5E}" presName="childShp" presStyleLbl="bgAccFollowNode1" presStyleIdx="3" presStyleCnt="6" custLinFactNeighborY="-5248">
        <dgm:presLayoutVars>
          <dgm:bulletEnabled val="1"/>
        </dgm:presLayoutVars>
      </dgm:prSet>
      <dgm:spPr/>
    </dgm:pt>
    <dgm:pt modelId="{6336FDC7-3A38-42E4-891A-FB8AA50145A4}" type="pres">
      <dgm:prSet presAssocID="{2ED13EFF-9FEF-435A-B415-D45479C802EF}" presName="spacing" presStyleCnt="0"/>
      <dgm:spPr/>
    </dgm:pt>
    <dgm:pt modelId="{42E75FB2-1F96-451C-90F5-A3BA892A666A}" type="pres">
      <dgm:prSet presAssocID="{EB8B732B-2DEB-462F-ACA9-7F3BC3D8ABC1}" presName="linNode" presStyleCnt="0"/>
      <dgm:spPr/>
    </dgm:pt>
    <dgm:pt modelId="{0106258B-C225-4348-8DE3-4C556B94B946}" type="pres">
      <dgm:prSet presAssocID="{EB8B732B-2DEB-462F-ACA9-7F3BC3D8ABC1}" presName="parentShp" presStyleLbl="node1" presStyleIdx="4" presStyleCnt="6" custScaleX="157473" custLinFactNeighborY="-3936">
        <dgm:presLayoutVars>
          <dgm:bulletEnabled val="1"/>
        </dgm:presLayoutVars>
      </dgm:prSet>
      <dgm:spPr/>
    </dgm:pt>
    <dgm:pt modelId="{5D81EBCF-0473-4D20-A849-23929E9941D3}" type="pres">
      <dgm:prSet presAssocID="{EB8B732B-2DEB-462F-ACA9-7F3BC3D8ABC1}" presName="childShp" presStyleLbl="bgAccFollowNode1" presStyleIdx="4" presStyleCnt="6" custLinFactNeighborY="-5248">
        <dgm:presLayoutVars>
          <dgm:bulletEnabled val="1"/>
        </dgm:presLayoutVars>
      </dgm:prSet>
      <dgm:spPr/>
    </dgm:pt>
    <dgm:pt modelId="{F6B9062B-40A3-48C4-9C5E-61F6D7567E3E}" type="pres">
      <dgm:prSet presAssocID="{88EB8D64-64D8-4D9D-AC76-38116B1900AF}" presName="spacing" presStyleCnt="0"/>
      <dgm:spPr/>
    </dgm:pt>
    <dgm:pt modelId="{9F727F20-4148-4A93-89C2-5016E6639A76}" type="pres">
      <dgm:prSet presAssocID="{62D055C0-F316-4E70-81FD-52B528AA779E}" presName="linNode" presStyleCnt="0"/>
      <dgm:spPr/>
    </dgm:pt>
    <dgm:pt modelId="{E9D08513-8F90-4E98-8696-D4D39AE6D0DC}" type="pres">
      <dgm:prSet presAssocID="{62D055C0-F316-4E70-81FD-52B528AA779E}" presName="parentShp" presStyleLbl="node1" presStyleIdx="5" presStyleCnt="6" custScaleX="150383">
        <dgm:presLayoutVars>
          <dgm:bulletEnabled val="1"/>
        </dgm:presLayoutVars>
      </dgm:prSet>
      <dgm:spPr/>
    </dgm:pt>
    <dgm:pt modelId="{0C4F60BA-508A-4B3C-97CA-B1320E954F71}" type="pres">
      <dgm:prSet presAssocID="{62D055C0-F316-4E70-81FD-52B528AA779E}" presName="childShp" presStyleLbl="bgAccFollowNode1" presStyleIdx="5" presStyleCnt="6" custLinFactNeighborY="-1312">
        <dgm:presLayoutVars>
          <dgm:bulletEnabled val="1"/>
        </dgm:presLayoutVars>
      </dgm:prSet>
      <dgm:spPr/>
    </dgm:pt>
  </dgm:ptLst>
  <dgm:cxnLst>
    <dgm:cxn modelId="{9176C000-4358-4D34-B027-C822707BBE16}" type="presOf" srcId="{FAD536A9-5826-4A42-AA31-9E07AECDAE54}" destId="{99F2B7E8-B980-4958-AC82-43EC77E85199}" srcOrd="0" destOrd="0" presId="urn:microsoft.com/office/officeart/2005/8/layout/vList6"/>
    <dgm:cxn modelId="{3274FD1E-E438-461D-825B-8BDC696C07E3}" type="presOf" srcId="{47BA0D09-7B0D-4EAF-B6E5-F5C80F22FBE0}" destId="{5C1403AC-64B6-4E0D-AD15-D0908797AB90}" srcOrd="0" destOrd="0" presId="urn:microsoft.com/office/officeart/2005/8/layout/vList6"/>
    <dgm:cxn modelId="{65C9B62C-2D5C-4185-B068-CD09EB7BF42E}" srcId="{FAD536A9-5826-4A42-AA31-9E07AECDAE54}" destId="{2B776553-19E0-4911-8682-0FA8A37B501D}" srcOrd="2" destOrd="0" parTransId="{8AA7A309-D06D-4D19-B613-FEAEAB5923D6}" sibTransId="{DA8EAF40-6BD0-4304-A39A-D30609AD7853}"/>
    <dgm:cxn modelId="{FDA78463-9BDF-4C56-B879-63278EB4BCF8}" srcId="{FAD536A9-5826-4A42-AA31-9E07AECDAE54}" destId="{B2D7537E-E7AA-4B06-BB79-AC2697CC7F57}" srcOrd="0" destOrd="0" parTransId="{BD0012F3-79C9-465A-B38B-71DABD75EC13}" sibTransId="{86865175-8CB8-4604-8785-33AB01A87E00}"/>
    <dgm:cxn modelId="{4ED3986D-C723-40DD-939B-64966E38820F}" type="presOf" srcId="{9B55D80D-89DD-4684-A90A-102BBB38EA5E}" destId="{068C6969-D12E-4A7E-8622-80C97A41CD8B}" srcOrd="0" destOrd="0" presId="urn:microsoft.com/office/officeart/2005/8/layout/vList6"/>
    <dgm:cxn modelId="{F9005F6F-9ACB-415A-9ACC-AB09403D1CDF}" srcId="{FAD536A9-5826-4A42-AA31-9E07AECDAE54}" destId="{62D055C0-F316-4E70-81FD-52B528AA779E}" srcOrd="5" destOrd="0" parTransId="{3AA80E83-D332-4D09-8682-83FC17BCDB86}" sibTransId="{EB63FE6A-5F58-4BC1-A6F3-148B73000990}"/>
    <dgm:cxn modelId="{00303973-E58C-4222-8BCF-B1D07C5D9531}" type="presOf" srcId="{62D055C0-F316-4E70-81FD-52B528AA779E}" destId="{E9D08513-8F90-4E98-8696-D4D39AE6D0DC}" srcOrd="0" destOrd="0" presId="urn:microsoft.com/office/officeart/2005/8/layout/vList6"/>
    <dgm:cxn modelId="{27831B54-3573-49E0-9E2F-DC05FFAA6718}" srcId="{FAD536A9-5826-4A42-AA31-9E07AECDAE54}" destId="{9B55D80D-89DD-4684-A90A-102BBB38EA5E}" srcOrd="3" destOrd="0" parTransId="{76AC03EF-4684-448B-92CD-3F9A55C1D81E}" sibTransId="{2ED13EFF-9FEF-435A-B415-D45479C802EF}"/>
    <dgm:cxn modelId="{7192B455-CBB2-4AB3-9C99-515F379AB711}" srcId="{FAD536A9-5826-4A42-AA31-9E07AECDAE54}" destId="{EB8B732B-2DEB-462F-ACA9-7F3BC3D8ABC1}" srcOrd="4" destOrd="0" parTransId="{CF5E89CB-2FE2-4B23-97C6-175F973B4254}" sibTransId="{88EB8D64-64D8-4D9D-AC76-38116B1900AF}"/>
    <dgm:cxn modelId="{85B57CC2-8409-4F41-9EB7-B7FCC10333B3}" type="presOf" srcId="{B2D7537E-E7AA-4B06-BB79-AC2697CC7F57}" destId="{077F2D65-A8C8-4E6B-8428-74E6A313E074}" srcOrd="0" destOrd="0" presId="urn:microsoft.com/office/officeart/2005/8/layout/vList6"/>
    <dgm:cxn modelId="{8810FDD2-7540-48B4-BD3B-3F387ADC2990}" type="presOf" srcId="{2B776553-19E0-4911-8682-0FA8A37B501D}" destId="{FD683893-FFA6-43FE-AD33-7FB4ACE29DEB}" srcOrd="0" destOrd="0" presId="urn:microsoft.com/office/officeart/2005/8/layout/vList6"/>
    <dgm:cxn modelId="{CF98C9F4-4E5B-4A6A-A5F9-6AE8DCAED9CA}" srcId="{FAD536A9-5826-4A42-AA31-9E07AECDAE54}" destId="{47BA0D09-7B0D-4EAF-B6E5-F5C80F22FBE0}" srcOrd="1" destOrd="0" parTransId="{F284A708-99C2-445B-AF6D-4A8ABC11258E}" sibTransId="{C71F11E2-9992-4999-8460-28FC15782104}"/>
    <dgm:cxn modelId="{7D8B0FFC-C0CA-40C6-BE3F-FA092BEC347D}" type="presOf" srcId="{EB8B732B-2DEB-462F-ACA9-7F3BC3D8ABC1}" destId="{0106258B-C225-4348-8DE3-4C556B94B946}" srcOrd="0" destOrd="0" presId="urn:microsoft.com/office/officeart/2005/8/layout/vList6"/>
    <dgm:cxn modelId="{0615AA47-764C-4380-845C-2A621AEB5764}" type="presParOf" srcId="{99F2B7E8-B980-4958-AC82-43EC77E85199}" destId="{285F2829-3C0E-4C79-8470-44CA551EE004}" srcOrd="0" destOrd="0" presId="urn:microsoft.com/office/officeart/2005/8/layout/vList6"/>
    <dgm:cxn modelId="{2E9CA7E7-63B4-4D7D-98B0-B1B2FE4D2404}" type="presParOf" srcId="{285F2829-3C0E-4C79-8470-44CA551EE004}" destId="{077F2D65-A8C8-4E6B-8428-74E6A313E074}" srcOrd="0" destOrd="0" presId="urn:microsoft.com/office/officeart/2005/8/layout/vList6"/>
    <dgm:cxn modelId="{693DAD95-1FB1-42AB-BAAD-6FF0B6EFF50F}" type="presParOf" srcId="{285F2829-3C0E-4C79-8470-44CA551EE004}" destId="{44B97731-D5E4-49AD-A4CA-2AB17D145C8C}" srcOrd="1" destOrd="0" presId="urn:microsoft.com/office/officeart/2005/8/layout/vList6"/>
    <dgm:cxn modelId="{1C4F9555-5ADA-475A-9EE0-46CBC9927A2D}" type="presParOf" srcId="{99F2B7E8-B980-4958-AC82-43EC77E85199}" destId="{9E51275E-0149-4968-A4FD-0F00C115B667}" srcOrd="1" destOrd="0" presId="urn:microsoft.com/office/officeart/2005/8/layout/vList6"/>
    <dgm:cxn modelId="{0D680BC5-DE08-4BBC-9F55-B2E2EED9DEA7}" type="presParOf" srcId="{99F2B7E8-B980-4958-AC82-43EC77E85199}" destId="{9016EB1B-691D-4461-B441-9678C5A32AEE}" srcOrd="2" destOrd="0" presId="urn:microsoft.com/office/officeart/2005/8/layout/vList6"/>
    <dgm:cxn modelId="{191571CD-AB39-40E0-B1A1-831B0DF4D0FE}" type="presParOf" srcId="{9016EB1B-691D-4461-B441-9678C5A32AEE}" destId="{5C1403AC-64B6-4E0D-AD15-D0908797AB90}" srcOrd="0" destOrd="0" presId="urn:microsoft.com/office/officeart/2005/8/layout/vList6"/>
    <dgm:cxn modelId="{EFAA2340-70A6-4252-B144-CA78B4DBF6AD}" type="presParOf" srcId="{9016EB1B-691D-4461-B441-9678C5A32AEE}" destId="{EAE7C121-CDE7-40F2-BDED-298E23A2F4C0}" srcOrd="1" destOrd="0" presId="urn:microsoft.com/office/officeart/2005/8/layout/vList6"/>
    <dgm:cxn modelId="{8A6344CA-279D-489C-B8C3-42C367300FDD}" type="presParOf" srcId="{99F2B7E8-B980-4958-AC82-43EC77E85199}" destId="{E4DADDD1-1FCD-435D-8BE0-E6C00B393F46}" srcOrd="3" destOrd="0" presId="urn:microsoft.com/office/officeart/2005/8/layout/vList6"/>
    <dgm:cxn modelId="{1D643BC4-6513-40AC-B287-C379A7EB0965}" type="presParOf" srcId="{99F2B7E8-B980-4958-AC82-43EC77E85199}" destId="{496338B2-4826-4178-86E1-53D461948FE2}" srcOrd="4" destOrd="0" presId="urn:microsoft.com/office/officeart/2005/8/layout/vList6"/>
    <dgm:cxn modelId="{F78569F6-C569-44FA-8911-C5A35E6105FE}" type="presParOf" srcId="{496338B2-4826-4178-86E1-53D461948FE2}" destId="{FD683893-FFA6-43FE-AD33-7FB4ACE29DEB}" srcOrd="0" destOrd="0" presId="urn:microsoft.com/office/officeart/2005/8/layout/vList6"/>
    <dgm:cxn modelId="{C7D5189B-4929-4ABE-A214-4C18EB11BF3A}" type="presParOf" srcId="{496338B2-4826-4178-86E1-53D461948FE2}" destId="{C3FEAE65-DED1-4003-B592-2E59B0679A87}" srcOrd="1" destOrd="0" presId="urn:microsoft.com/office/officeart/2005/8/layout/vList6"/>
    <dgm:cxn modelId="{DC3E10CD-9AC0-46B2-BF73-70445053C385}" type="presParOf" srcId="{99F2B7E8-B980-4958-AC82-43EC77E85199}" destId="{588DC71C-7C00-498B-BFDD-5072FA5963AB}" srcOrd="5" destOrd="0" presId="urn:microsoft.com/office/officeart/2005/8/layout/vList6"/>
    <dgm:cxn modelId="{F603F2FF-2530-4244-B9B2-5A2648BAFBD8}" type="presParOf" srcId="{99F2B7E8-B980-4958-AC82-43EC77E85199}" destId="{9E848A2A-5280-428B-886D-C6038BD5B2E6}" srcOrd="6" destOrd="0" presId="urn:microsoft.com/office/officeart/2005/8/layout/vList6"/>
    <dgm:cxn modelId="{4E62771D-FAF4-4C93-ACF4-75D591D993E9}" type="presParOf" srcId="{9E848A2A-5280-428B-886D-C6038BD5B2E6}" destId="{068C6969-D12E-4A7E-8622-80C97A41CD8B}" srcOrd="0" destOrd="0" presId="urn:microsoft.com/office/officeart/2005/8/layout/vList6"/>
    <dgm:cxn modelId="{566947F9-AD17-4E03-81C0-A9A9AB6D21B2}" type="presParOf" srcId="{9E848A2A-5280-428B-886D-C6038BD5B2E6}" destId="{F7875F2C-398F-4463-A93E-88795F7D9174}" srcOrd="1" destOrd="0" presId="urn:microsoft.com/office/officeart/2005/8/layout/vList6"/>
    <dgm:cxn modelId="{B4A01781-7484-4AD6-809C-092972D6811B}" type="presParOf" srcId="{99F2B7E8-B980-4958-AC82-43EC77E85199}" destId="{6336FDC7-3A38-42E4-891A-FB8AA50145A4}" srcOrd="7" destOrd="0" presId="urn:microsoft.com/office/officeart/2005/8/layout/vList6"/>
    <dgm:cxn modelId="{08E1671E-9539-495B-A1C8-614E85C1E8FF}" type="presParOf" srcId="{99F2B7E8-B980-4958-AC82-43EC77E85199}" destId="{42E75FB2-1F96-451C-90F5-A3BA892A666A}" srcOrd="8" destOrd="0" presId="urn:microsoft.com/office/officeart/2005/8/layout/vList6"/>
    <dgm:cxn modelId="{D963CCC5-FC76-4DA4-8651-0FF2A6BAD8E8}" type="presParOf" srcId="{42E75FB2-1F96-451C-90F5-A3BA892A666A}" destId="{0106258B-C225-4348-8DE3-4C556B94B946}" srcOrd="0" destOrd="0" presId="urn:microsoft.com/office/officeart/2005/8/layout/vList6"/>
    <dgm:cxn modelId="{D31FAE9E-0B01-4C20-92B7-6A7A579C84A4}" type="presParOf" srcId="{42E75FB2-1F96-451C-90F5-A3BA892A666A}" destId="{5D81EBCF-0473-4D20-A849-23929E9941D3}" srcOrd="1" destOrd="0" presId="urn:microsoft.com/office/officeart/2005/8/layout/vList6"/>
    <dgm:cxn modelId="{7CCAD164-5B19-4DFF-BD04-112542CED291}" type="presParOf" srcId="{99F2B7E8-B980-4958-AC82-43EC77E85199}" destId="{F6B9062B-40A3-48C4-9C5E-61F6D7567E3E}" srcOrd="9" destOrd="0" presId="urn:microsoft.com/office/officeart/2005/8/layout/vList6"/>
    <dgm:cxn modelId="{8EE6C18D-AFB7-4F00-8FFB-2AB3D7BBC639}" type="presParOf" srcId="{99F2B7E8-B980-4958-AC82-43EC77E85199}" destId="{9F727F20-4148-4A93-89C2-5016E6639A76}" srcOrd="10" destOrd="0" presId="urn:microsoft.com/office/officeart/2005/8/layout/vList6"/>
    <dgm:cxn modelId="{2F443416-74FA-455F-A9C6-CBE849E96317}" type="presParOf" srcId="{9F727F20-4148-4A93-89C2-5016E6639A76}" destId="{E9D08513-8F90-4E98-8696-D4D39AE6D0DC}" srcOrd="0" destOrd="0" presId="urn:microsoft.com/office/officeart/2005/8/layout/vList6"/>
    <dgm:cxn modelId="{9B60DFE9-2668-408D-8EA3-BD8D812074D1}" type="presParOf" srcId="{9F727F20-4148-4A93-89C2-5016E6639A76}" destId="{0C4F60BA-508A-4B3C-97CA-B1320E954F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5411A-F91B-42AB-A966-5A2C429B7071}" type="doc">
      <dgm:prSet loTypeId="urn:diagrams.loki3.com/VaryingWidthList" loCatId="list" qsTypeId="urn:microsoft.com/office/officeart/2005/8/quickstyle/3d1" qsCatId="3D" csTypeId="urn:microsoft.com/office/officeart/2005/8/colors/accent1_2" csCatId="accent1" phldr="1"/>
      <dgm:spPr/>
    </dgm:pt>
    <dgm:pt modelId="{3881F5D9-EC5B-443B-9970-C4056A4F6A47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S</a:t>
          </a:r>
        </a:p>
      </dgm:t>
    </dgm:pt>
    <dgm:pt modelId="{CCBDDA9D-99C3-410E-A565-FFD28136D1C1}" type="parTrans" cxnId="{59C5C23E-8D53-4438-B548-BF0F7586A0B0}">
      <dgm:prSet/>
      <dgm:spPr/>
      <dgm:t>
        <a:bodyPr/>
        <a:lstStyle/>
        <a:p>
          <a:endParaRPr lang="en-US"/>
        </a:p>
      </dgm:t>
    </dgm:pt>
    <dgm:pt modelId="{9382DC9D-A22F-41C6-BB6D-CAA4C490A332}" type="sibTrans" cxnId="{59C5C23E-8D53-4438-B548-BF0F7586A0B0}">
      <dgm:prSet/>
      <dgm:spPr/>
      <dgm:t>
        <a:bodyPr/>
        <a:lstStyle/>
        <a:p>
          <a:endParaRPr lang="en-US"/>
        </a:p>
      </dgm:t>
    </dgm:pt>
    <dgm:pt modelId="{7AF6C926-1A62-4704-8873-71FA83EEF09F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T</a:t>
          </a:r>
        </a:p>
      </dgm:t>
    </dgm:pt>
    <dgm:pt modelId="{A44A885B-3890-4452-BEFC-75C55DAF7C45}" type="parTrans" cxnId="{80B97062-A0CF-4030-9BB6-1168DE0FD565}">
      <dgm:prSet/>
      <dgm:spPr/>
      <dgm:t>
        <a:bodyPr/>
        <a:lstStyle/>
        <a:p>
          <a:endParaRPr lang="en-US"/>
        </a:p>
      </dgm:t>
    </dgm:pt>
    <dgm:pt modelId="{4E14187A-5266-409E-92FB-ED6FE440A325}" type="sibTrans" cxnId="{80B97062-A0CF-4030-9BB6-1168DE0FD565}">
      <dgm:prSet/>
      <dgm:spPr/>
      <dgm:t>
        <a:bodyPr/>
        <a:lstStyle/>
        <a:p>
          <a:endParaRPr lang="en-US"/>
        </a:p>
      </dgm:t>
    </dgm:pt>
    <dgm:pt modelId="{11C4703E-4BCC-4D6C-8E85-749A15E112DD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R</a:t>
          </a:r>
        </a:p>
      </dgm:t>
    </dgm:pt>
    <dgm:pt modelId="{D993A81E-2162-47B0-8B6C-B2BE708CE97B}" type="parTrans" cxnId="{E7DEE7DF-E7B7-48B2-A89A-3E2D3AE467B6}">
      <dgm:prSet/>
      <dgm:spPr/>
      <dgm:t>
        <a:bodyPr/>
        <a:lstStyle/>
        <a:p>
          <a:endParaRPr lang="en-US"/>
        </a:p>
      </dgm:t>
    </dgm:pt>
    <dgm:pt modelId="{9342ED77-8B42-4BB3-8C8B-986DD614DCDA}" type="sibTrans" cxnId="{E7DEE7DF-E7B7-48B2-A89A-3E2D3AE467B6}">
      <dgm:prSet/>
      <dgm:spPr/>
      <dgm:t>
        <a:bodyPr/>
        <a:lstStyle/>
        <a:p>
          <a:endParaRPr lang="en-US"/>
        </a:p>
      </dgm:t>
    </dgm:pt>
    <dgm:pt modelId="{04C173E4-CE99-4DE3-943F-676DF88E5EAF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I</a:t>
          </a:r>
        </a:p>
      </dgm:t>
    </dgm:pt>
    <dgm:pt modelId="{B5E10E4F-3E6C-4538-B6A7-556CD989B35A}" type="parTrans" cxnId="{EC12FD7D-D319-4C40-8140-7EC979AA3A93}">
      <dgm:prSet/>
      <dgm:spPr/>
      <dgm:t>
        <a:bodyPr/>
        <a:lstStyle/>
        <a:p>
          <a:endParaRPr lang="en-US"/>
        </a:p>
      </dgm:t>
    </dgm:pt>
    <dgm:pt modelId="{585E4FDD-6649-4414-B9C1-151AFB07A05F}" type="sibTrans" cxnId="{EC12FD7D-D319-4C40-8140-7EC979AA3A93}">
      <dgm:prSet/>
      <dgm:spPr/>
      <dgm:t>
        <a:bodyPr/>
        <a:lstStyle/>
        <a:p>
          <a:endParaRPr lang="en-US"/>
        </a:p>
      </dgm:t>
    </dgm:pt>
    <dgm:pt modelId="{B681C434-4CBC-4AE9-B8B5-45F93830ED57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V</a:t>
          </a:r>
        </a:p>
      </dgm:t>
    </dgm:pt>
    <dgm:pt modelId="{76B986CE-B9E8-471E-A6AC-0DD85BB8824C}" type="parTrans" cxnId="{057D7345-B8D9-4749-A6CC-3DBB61252DAD}">
      <dgm:prSet/>
      <dgm:spPr/>
      <dgm:t>
        <a:bodyPr/>
        <a:lstStyle/>
        <a:p>
          <a:endParaRPr lang="en-US"/>
        </a:p>
      </dgm:t>
    </dgm:pt>
    <dgm:pt modelId="{E397DB8F-9DEC-45AB-B9B3-1D53425EF8A7}" type="sibTrans" cxnId="{057D7345-B8D9-4749-A6CC-3DBB61252DAD}">
      <dgm:prSet/>
      <dgm:spPr/>
      <dgm:t>
        <a:bodyPr/>
        <a:lstStyle/>
        <a:p>
          <a:endParaRPr lang="en-US"/>
        </a:p>
      </dgm:t>
    </dgm:pt>
    <dgm:pt modelId="{EF149946-EE23-4423-8F6C-16989CF7A590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E</a:t>
          </a:r>
        </a:p>
      </dgm:t>
    </dgm:pt>
    <dgm:pt modelId="{0C605B11-0B64-411B-B8EA-71C83B5D061F}" type="parTrans" cxnId="{53A5FB0E-73E5-4CCC-88FC-FC6834656CB2}">
      <dgm:prSet/>
      <dgm:spPr/>
      <dgm:t>
        <a:bodyPr/>
        <a:lstStyle/>
        <a:p>
          <a:endParaRPr lang="en-US"/>
        </a:p>
      </dgm:t>
    </dgm:pt>
    <dgm:pt modelId="{03812B2E-74B4-4199-8701-542831CCE876}" type="sibTrans" cxnId="{53A5FB0E-73E5-4CCC-88FC-FC6834656CB2}">
      <dgm:prSet/>
      <dgm:spPr/>
      <dgm:t>
        <a:bodyPr/>
        <a:lstStyle/>
        <a:p>
          <a:endParaRPr lang="en-US"/>
        </a:p>
      </dgm:t>
    </dgm:pt>
    <dgm:pt modelId="{19B1FE66-ED09-4B7C-AFEE-F383ECD4989B}" type="pres">
      <dgm:prSet presAssocID="{CE05411A-F91B-42AB-A966-5A2C429B7071}" presName="Name0" presStyleCnt="0">
        <dgm:presLayoutVars>
          <dgm:resizeHandles/>
        </dgm:presLayoutVars>
      </dgm:prSet>
      <dgm:spPr/>
    </dgm:pt>
    <dgm:pt modelId="{1F5D7C0E-6645-4A87-BE37-04C564C84A24}" type="pres">
      <dgm:prSet presAssocID="{3881F5D9-EC5B-443B-9970-C4056A4F6A47}" presName="text" presStyleLbl="node1" presStyleIdx="0" presStyleCnt="6" custScaleY="164216">
        <dgm:presLayoutVars>
          <dgm:bulletEnabled val="1"/>
        </dgm:presLayoutVars>
      </dgm:prSet>
      <dgm:spPr/>
    </dgm:pt>
    <dgm:pt modelId="{FC6C346D-6A68-46E6-8B21-710708A475F5}" type="pres">
      <dgm:prSet presAssocID="{9382DC9D-A22F-41C6-BB6D-CAA4C490A332}" presName="space" presStyleCnt="0"/>
      <dgm:spPr/>
    </dgm:pt>
    <dgm:pt modelId="{FD031330-6997-4141-8960-B5CAA51B54F6}" type="pres">
      <dgm:prSet presAssocID="{7AF6C926-1A62-4704-8873-71FA83EEF09F}" presName="text" presStyleLbl="node1" presStyleIdx="1" presStyleCnt="6" custScaleY="120788">
        <dgm:presLayoutVars>
          <dgm:bulletEnabled val="1"/>
        </dgm:presLayoutVars>
      </dgm:prSet>
      <dgm:spPr/>
    </dgm:pt>
    <dgm:pt modelId="{EA7B2DA0-1B6A-4F43-AC41-400E9C755D9E}" type="pres">
      <dgm:prSet presAssocID="{4E14187A-5266-409E-92FB-ED6FE440A325}" presName="space" presStyleCnt="0"/>
      <dgm:spPr/>
    </dgm:pt>
    <dgm:pt modelId="{F14D784D-5C1D-4358-8552-50EC2CDD18AE}" type="pres">
      <dgm:prSet presAssocID="{11C4703E-4BCC-4D6C-8E85-749A15E112DD}" presName="text" presStyleLbl="node1" presStyleIdx="2" presStyleCnt="6" custScaleY="89816">
        <dgm:presLayoutVars>
          <dgm:bulletEnabled val="1"/>
        </dgm:presLayoutVars>
      </dgm:prSet>
      <dgm:spPr/>
    </dgm:pt>
    <dgm:pt modelId="{2F26A0B8-CB9D-474A-9742-CE23C8445306}" type="pres">
      <dgm:prSet presAssocID="{9342ED77-8B42-4BB3-8C8B-986DD614DCDA}" presName="space" presStyleCnt="0"/>
      <dgm:spPr/>
    </dgm:pt>
    <dgm:pt modelId="{039CE4E9-573A-47F2-9862-C63F1B6B46F9}" type="pres">
      <dgm:prSet presAssocID="{04C173E4-CE99-4DE3-943F-676DF88E5EAF}" presName="text" presStyleLbl="node1" presStyleIdx="3" presStyleCnt="6">
        <dgm:presLayoutVars>
          <dgm:bulletEnabled val="1"/>
        </dgm:presLayoutVars>
      </dgm:prSet>
      <dgm:spPr/>
    </dgm:pt>
    <dgm:pt modelId="{2BDED756-10C7-422E-A990-1633D5E8386C}" type="pres">
      <dgm:prSet presAssocID="{585E4FDD-6649-4414-B9C1-151AFB07A05F}" presName="space" presStyleCnt="0"/>
      <dgm:spPr/>
    </dgm:pt>
    <dgm:pt modelId="{479E6844-B0E4-40EC-92AF-13C5F3E5A923}" type="pres">
      <dgm:prSet presAssocID="{B681C434-4CBC-4AE9-B8B5-45F93830ED57}" presName="text" presStyleLbl="node1" presStyleIdx="4" presStyleCnt="6">
        <dgm:presLayoutVars>
          <dgm:bulletEnabled val="1"/>
        </dgm:presLayoutVars>
      </dgm:prSet>
      <dgm:spPr/>
    </dgm:pt>
    <dgm:pt modelId="{0EA84AC5-3264-49D3-AE4D-82DFB94A93A5}" type="pres">
      <dgm:prSet presAssocID="{E397DB8F-9DEC-45AB-B9B3-1D53425EF8A7}" presName="space" presStyleCnt="0"/>
      <dgm:spPr/>
    </dgm:pt>
    <dgm:pt modelId="{F68FD159-B76F-41C8-BBC4-35CDAC2B4763}" type="pres">
      <dgm:prSet presAssocID="{EF149946-EE23-4423-8F6C-16989CF7A590}" presName="text" presStyleLbl="node1" presStyleIdx="5" presStyleCnt="6">
        <dgm:presLayoutVars>
          <dgm:bulletEnabled val="1"/>
        </dgm:presLayoutVars>
      </dgm:prSet>
      <dgm:spPr/>
    </dgm:pt>
  </dgm:ptLst>
  <dgm:cxnLst>
    <dgm:cxn modelId="{53A5FB0E-73E5-4CCC-88FC-FC6834656CB2}" srcId="{CE05411A-F91B-42AB-A966-5A2C429B7071}" destId="{EF149946-EE23-4423-8F6C-16989CF7A590}" srcOrd="5" destOrd="0" parTransId="{0C605B11-0B64-411B-B8EA-71C83B5D061F}" sibTransId="{03812B2E-74B4-4199-8701-542831CCE876}"/>
    <dgm:cxn modelId="{B5DE3519-B7FC-4E67-A97C-38C9DE096F05}" type="presOf" srcId="{3881F5D9-EC5B-443B-9970-C4056A4F6A47}" destId="{1F5D7C0E-6645-4A87-BE37-04C564C84A24}" srcOrd="0" destOrd="0" presId="urn:diagrams.loki3.com/VaryingWidthList"/>
    <dgm:cxn modelId="{59C5C23E-8D53-4438-B548-BF0F7586A0B0}" srcId="{CE05411A-F91B-42AB-A966-5A2C429B7071}" destId="{3881F5D9-EC5B-443B-9970-C4056A4F6A47}" srcOrd="0" destOrd="0" parTransId="{CCBDDA9D-99C3-410E-A565-FFD28136D1C1}" sibTransId="{9382DC9D-A22F-41C6-BB6D-CAA4C490A332}"/>
    <dgm:cxn modelId="{80B97062-A0CF-4030-9BB6-1168DE0FD565}" srcId="{CE05411A-F91B-42AB-A966-5A2C429B7071}" destId="{7AF6C926-1A62-4704-8873-71FA83EEF09F}" srcOrd="1" destOrd="0" parTransId="{A44A885B-3890-4452-BEFC-75C55DAF7C45}" sibTransId="{4E14187A-5266-409E-92FB-ED6FE440A325}"/>
    <dgm:cxn modelId="{A5FEA163-FFC6-4972-A1A9-199686AF66C9}" type="presOf" srcId="{B681C434-4CBC-4AE9-B8B5-45F93830ED57}" destId="{479E6844-B0E4-40EC-92AF-13C5F3E5A923}" srcOrd="0" destOrd="0" presId="urn:diagrams.loki3.com/VaryingWidthList"/>
    <dgm:cxn modelId="{3222D563-5C54-4A65-A0F5-16D26F0A4096}" type="presOf" srcId="{7AF6C926-1A62-4704-8873-71FA83EEF09F}" destId="{FD031330-6997-4141-8960-B5CAA51B54F6}" srcOrd="0" destOrd="0" presId="urn:diagrams.loki3.com/VaryingWidthList"/>
    <dgm:cxn modelId="{057D7345-B8D9-4749-A6CC-3DBB61252DAD}" srcId="{CE05411A-F91B-42AB-A966-5A2C429B7071}" destId="{B681C434-4CBC-4AE9-B8B5-45F93830ED57}" srcOrd="4" destOrd="0" parTransId="{76B986CE-B9E8-471E-A6AC-0DD85BB8824C}" sibTransId="{E397DB8F-9DEC-45AB-B9B3-1D53425EF8A7}"/>
    <dgm:cxn modelId="{F8D9C64A-0598-4042-9D2A-AF19FC95022D}" type="presOf" srcId="{CE05411A-F91B-42AB-A966-5A2C429B7071}" destId="{19B1FE66-ED09-4B7C-AFEE-F383ECD4989B}" srcOrd="0" destOrd="0" presId="urn:diagrams.loki3.com/VaryingWidthList"/>
    <dgm:cxn modelId="{EEDE3371-BEB3-4E63-B420-05334F26BD08}" type="presOf" srcId="{04C173E4-CE99-4DE3-943F-676DF88E5EAF}" destId="{039CE4E9-573A-47F2-9862-C63F1B6B46F9}" srcOrd="0" destOrd="0" presId="urn:diagrams.loki3.com/VaryingWidthList"/>
    <dgm:cxn modelId="{EC12FD7D-D319-4C40-8140-7EC979AA3A93}" srcId="{CE05411A-F91B-42AB-A966-5A2C429B7071}" destId="{04C173E4-CE99-4DE3-943F-676DF88E5EAF}" srcOrd="3" destOrd="0" parTransId="{B5E10E4F-3E6C-4538-B6A7-556CD989B35A}" sibTransId="{585E4FDD-6649-4414-B9C1-151AFB07A05F}"/>
    <dgm:cxn modelId="{E7DEE7DF-E7B7-48B2-A89A-3E2D3AE467B6}" srcId="{CE05411A-F91B-42AB-A966-5A2C429B7071}" destId="{11C4703E-4BCC-4D6C-8E85-749A15E112DD}" srcOrd="2" destOrd="0" parTransId="{D993A81E-2162-47B0-8B6C-B2BE708CE97B}" sibTransId="{9342ED77-8B42-4BB3-8C8B-986DD614DCDA}"/>
    <dgm:cxn modelId="{B6CE3BE5-D19D-4E16-A23B-94C5D9609727}" type="presOf" srcId="{11C4703E-4BCC-4D6C-8E85-749A15E112DD}" destId="{F14D784D-5C1D-4358-8552-50EC2CDD18AE}" srcOrd="0" destOrd="0" presId="urn:diagrams.loki3.com/VaryingWidthList"/>
    <dgm:cxn modelId="{7260CAF8-0E60-4A37-B75E-4D522B4AEF3F}" type="presOf" srcId="{EF149946-EE23-4423-8F6C-16989CF7A590}" destId="{F68FD159-B76F-41C8-BBC4-35CDAC2B4763}" srcOrd="0" destOrd="0" presId="urn:diagrams.loki3.com/VaryingWidthList"/>
    <dgm:cxn modelId="{C2E60744-1992-4DE9-B340-67F606B4A3B8}" type="presParOf" srcId="{19B1FE66-ED09-4B7C-AFEE-F383ECD4989B}" destId="{1F5D7C0E-6645-4A87-BE37-04C564C84A24}" srcOrd="0" destOrd="0" presId="urn:diagrams.loki3.com/VaryingWidthList"/>
    <dgm:cxn modelId="{96CF7F86-A075-44C0-8949-C76B0CA1D878}" type="presParOf" srcId="{19B1FE66-ED09-4B7C-AFEE-F383ECD4989B}" destId="{FC6C346D-6A68-46E6-8B21-710708A475F5}" srcOrd="1" destOrd="0" presId="urn:diagrams.loki3.com/VaryingWidthList"/>
    <dgm:cxn modelId="{740DC86B-97D0-4303-BCFA-66BDF0B9C69C}" type="presParOf" srcId="{19B1FE66-ED09-4B7C-AFEE-F383ECD4989B}" destId="{FD031330-6997-4141-8960-B5CAA51B54F6}" srcOrd="2" destOrd="0" presId="urn:diagrams.loki3.com/VaryingWidthList"/>
    <dgm:cxn modelId="{BA25AF06-8BBF-4E09-BD10-1C0A29E5F444}" type="presParOf" srcId="{19B1FE66-ED09-4B7C-AFEE-F383ECD4989B}" destId="{EA7B2DA0-1B6A-4F43-AC41-400E9C755D9E}" srcOrd="3" destOrd="0" presId="urn:diagrams.loki3.com/VaryingWidthList"/>
    <dgm:cxn modelId="{380FF80D-1177-471B-A943-9547AD0A0D12}" type="presParOf" srcId="{19B1FE66-ED09-4B7C-AFEE-F383ECD4989B}" destId="{F14D784D-5C1D-4358-8552-50EC2CDD18AE}" srcOrd="4" destOrd="0" presId="urn:diagrams.loki3.com/VaryingWidthList"/>
    <dgm:cxn modelId="{7EEFDF70-8BB3-4F6E-9683-C2297A8C7E1D}" type="presParOf" srcId="{19B1FE66-ED09-4B7C-AFEE-F383ECD4989B}" destId="{2F26A0B8-CB9D-474A-9742-CE23C8445306}" srcOrd="5" destOrd="0" presId="urn:diagrams.loki3.com/VaryingWidthList"/>
    <dgm:cxn modelId="{EFF8024A-253B-425A-9B01-82A5FFCFCE63}" type="presParOf" srcId="{19B1FE66-ED09-4B7C-AFEE-F383ECD4989B}" destId="{039CE4E9-573A-47F2-9862-C63F1B6B46F9}" srcOrd="6" destOrd="0" presId="urn:diagrams.loki3.com/VaryingWidthList"/>
    <dgm:cxn modelId="{B6DED4AF-DF11-4278-8702-4CAEF8544BE4}" type="presParOf" srcId="{19B1FE66-ED09-4B7C-AFEE-F383ECD4989B}" destId="{2BDED756-10C7-422E-A990-1633D5E8386C}" srcOrd="7" destOrd="0" presId="urn:diagrams.loki3.com/VaryingWidthList"/>
    <dgm:cxn modelId="{687647EA-A87F-412F-B326-3A069B29C549}" type="presParOf" srcId="{19B1FE66-ED09-4B7C-AFEE-F383ECD4989B}" destId="{479E6844-B0E4-40EC-92AF-13C5F3E5A923}" srcOrd="8" destOrd="0" presId="urn:diagrams.loki3.com/VaryingWidthList"/>
    <dgm:cxn modelId="{5358B798-ABB9-4427-A069-EEFC45EE7966}" type="presParOf" srcId="{19B1FE66-ED09-4B7C-AFEE-F383ECD4989B}" destId="{0EA84AC5-3264-49D3-AE4D-82DFB94A93A5}" srcOrd="9" destOrd="0" presId="urn:diagrams.loki3.com/VaryingWidthList"/>
    <dgm:cxn modelId="{DC6A9E87-D1EF-4E5D-854D-D046034C8C0F}" type="presParOf" srcId="{19B1FE66-ED09-4B7C-AFEE-F383ECD4989B}" destId="{F68FD159-B76F-41C8-BBC4-35CDAC2B4763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97731-D5E4-49AD-A4CA-2AB17D145C8C}">
      <dsp:nvSpPr>
        <dsp:cNvPr id="0" name=""/>
        <dsp:cNvSpPr/>
      </dsp:nvSpPr>
      <dsp:spPr>
        <a:xfrm>
          <a:off x="1545950" y="245187"/>
          <a:ext cx="1505810" cy="704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7F2D65-A8C8-4E6B-8428-74E6A313E074}">
      <dsp:nvSpPr>
        <dsp:cNvPr id="0" name=""/>
        <dsp:cNvSpPr/>
      </dsp:nvSpPr>
      <dsp:spPr>
        <a:xfrm>
          <a:off x="0" y="39527"/>
          <a:ext cx="1545553" cy="1188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Screen</a:t>
          </a:r>
        </a:p>
      </dsp:txBody>
      <dsp:txXfrm>
        <a:off x="58007" y="97534"/>
        <a:ext cx="1429539" cy="1072272"/>
      </dsp:txXfrm>
    </dsp:sp>
    <dsp:sp modelId="{EAE7C121-CDE7-40F2-BDED-298E23A2F4C0}">
      <dsp:nvSpPr>
        <dsp:cNvPr id="0" name=""/>
        <dsp:cNvSpPr/>
      </dsp:nvSpPr>
      <dsp:spPr>
        <a:xfrm>
          <a:off x="1555172" y="1345406"/>
          <a:ext cx="1496868" cy="704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403AC-64B6-4E0D-AD15-D0908797AB90}">
      <dsp:nvSpPr>
        <dsp:cNvPr id="0" name=""/>
        <dsp:cNvSpPr/>
      </dsp:nvSpPr>
      <dsp:spPr>
        <a:xfrm>
          <a:off x="115" y="1280309"/>
          <a:ext cx="1555056" cy="8713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</a:t>
          </a:r>
          <a:r>
            <a:rPr lang="en-US" sz="2400" kern="1200" dirty="0"/>
            <a:t>reat</a:t>
          </a:r>
        </a:p>
      </dsp:txBody>
      <dsp:txXfrm>
        <a:off x="42649" y="1322843"/>
        <a:ext cx="1469988" cy="786250"/>
      </dsp:txXfrm>
    </dsp:sp>
    <dsp:sp modelId="{C3FEAE65-DED1-4003-B592-2E59B0679A87}">
      <dsp:nvSpPr>
        <dsp:cNvPr id="0" name=""/>
        <dsp:cNvSpPr/>
      </dsp:nvSpPr>
      <dsp:spPr>
        <a:xfrm>
          <a:off x="1564189" y="2229967"/>
          <a:ext cx="1487926" cy="704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683893-FFA6-43FE-AD33-7FB4ACE29DEB}">
      <dsp:nvSpPr>
        <dsp:cNvPr id="0" name=""/>
        <dsp:cNvSpPr/>
      </dsp:nvSpPr>
      <dsp:spPr>
        <a:xfrm>
          <a:off x="41" y="2231055"/>
          <a:ext cx="1564148" cy="629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R</a:t>
          </a:r>
          <a:r>
            <a:rPr lang="en-US" sz="2400" kern="1200" dirty="0"/>
            <a:t>eport</a:t>
          </a:r>
        </a:p>
      </dsp:txBody>
      <dsp:txXfrm>
        <a:off x="30772" y="2261786"/>
        <a:ext cx="1502686" cy="568058"/>
      </dsp:txXfrm>
    </dsp:sp>
    <dsp:sp modelId="{F7875F2C-398F-4463-A93E-88795F7D9174}">
      <dsp:nvSpPr>
        <dsp:cNvPr id="0" name=""/>
        <dsp:cNvSpPr/>
      </dsp:nvSpPr>
      <dsp:spPr>
        <a:xfrm>
          <a:off x="1564975" y="2941199"/>
          <a:ext cx="1486138" cy="704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8C6969-D12E-4A7E-8622-80C97A41CD8B}">
      <dsp:nvSpPr>
        <dsp:cNvPr id="0" name=""/>
        <dsp:cNvSpPr/>
      </dsp:nvSpPr>
      <dsp:spPr>
        <a:xfrm>
          <a:off x="0" y="2934313"/>
          <a:ext cx="1563932" cy="7041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I</a:t>
          </a:r>
          <a:r>
            <a:rPr lang="en-US" sz="2200" kern="1200" dirty="0"/>
            <a:t>nvestigate</a:t>
          </a:r>
        </a:p>
      </dsp:txBody>
      <dsp:txXfrm>
        <a:off x="34375" y="2968688"/>
        <a:ext cx="1495182" cy="635419"/>
      </dsp:txXfrm>
    </dsp:sp>
    <dsp:sp modelId="{5D81EBCF-0473-4D20-A849-23929E9941D3}">
      <dsp:nvSpPr>
        <dsp:cNvPr id="0" name=""/>
        <dsp:cNvSpPr/>
      </dsp:nvSpPr>
      <dsp:spPr>
        <a:xfrm>
          <a:off x="1563142" y="3715786"/>
          <a:ext cx="1487926" cy="704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06258B-C225-4348-8DE3-4C556B94B946}">
      <dsp:nvSpPr>
        <dsp:cNvPr id="0" name=""/>
        <dsp:cNvSpPr/>
      </dsp:nvSpPr>
      <dsp:spPr>
        <a:xfrm>
          <a:off x="1087" y="3725025"/>
          <a:ext cx="1562055" cy="7041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</a:t>
          </a:r>
          <a:r>
            <a:rPr lang="en-US" sz="2800" kern="1200" dirty="0"/>
            <a:t>iew</a:t>
          </a:r>
        </a:p>
      </dsp:txBody>
      <dsp:txXfrm>
        <a:off x="35462" y="3759400"/>
        <a:ext cx="1493305" cy="635419"/>
      </dsp:txXfrm>
    </dsp:sp>
    <dsp:sp modelId="{0C4F60BA-508A-4B3C-97CA-B1320E954F71}">
      <dsp:nvSpPr>
        <dsp:cNvPr id="0" name=""/>
        <dsp:cNvSpPr/>
      </dsp:nvSpPr>
      <dsp:spPr>
        <a:xfrm>
          <a:off x="1528023" y="4518089"/>
          <a:ext cx="1523694" cy="704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08513-8F90-4E98-8696-D4D39AE6D0DC}">
      <dsp:nvSpPr>
        <dsp:cNvPr id="0" name=""/>
        <dsp:cNvSpPr/>
      </dsp:nvSpPr>
      <dsp:spPr>
        <a:xfrm>
          <a:off x="439" y="4527328"/>
          <a:ext cx="1527584" cy="7041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E</a:t>
          </a:r>
          <a:r>
            <a:rPr lang="en-US" sz="2800" kern="1200" dirty="0"/>
            <a:t>ngage</a:t>
          </a:r>
          <a:r>
            <a:rPr lang="en-US" sz="2900" kern="1200" dirty="0"/>
            <a:t> </a:t>
          </a:r>
        </a:p>
      </dsp:txBody>
      <dsp:txXfrm>
        <a:off x="34814" y="4561703"/>
        <a:ext cx="1458834" cy="635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7C0E-6645-4A87-BE37-04C564C84A24}">
      <dsp:nvSpPr>
        <dsp:cNvPr id="0" name=""/>
        <dsp:cNvSpPr/>
      </dsp:nvSpPr>
      <dsp:spPr>
        <a:xfrm>
          <a:off x="97199" y="1311"/>
          <a:ext cx="720000" cy="1227714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</a:t>
          </a:r>
        </a:p>
      </dsp:txBody>
      <dsp:txXfrm>
        <a:off x="97199" y="1311"/>
        <a:ext cx="720000" cy="1227714"/>
      </dsp:txXfrm>
    </dsp:sp>
    <dsp:sp modelId="{FD031330-6997-4141-8960-B5CAA51B54F6}">
      <dsp:nvSpPr>
        <dsp:cNvPr id="0" name=""/>
        <dsp:cNvSpPr/>
      </dsp:nvSpPr>
      <dsp:spPr>
        <a:xfrm>
          <a:off x="97199" y="1266406"/>
          <a:ext cx="720000" cy="903036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</a:t>
          </a:r>
        </a:p>
      </dsp:txBody>
      <dsp:txXfrm>
        <a:off x="97199" y="1266406"/>
        <a:ext cx="720000" cy="903036"/>
      </dsp:txXfrm>
    </dsp:sp>
    <dsp:sp modelId="{F14D784D-5C1D-4358-8552-50EC2CDD18AE}">
      <dsp:nvSpPr>
        <dsp:cNvPr id="0" name=""/>
        <dsp:cNvSpPr/>
      </dsp:nvSpPr>
      <dsp:spPr>
        <a:xfrm>
          <a:off x="97199" y="2206824"/>
          <a:ext cx="720000" cy="671483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</a:t>
          </a:r>
        </a:p>
      </dsp:txBody>
      <dsp:txXfrm>
        <a:off x="97199" y="2206824"/>
        <a:ext cx="720000" cy="671483"/>
      </dsp:txXfrm>
    </dsp:sp>
    <dsp:sp modelId="{039CE4E9-573A-47F2-9862-C63F1B6B46F9}">
      <dsp:nvSpPr>
        <dsp:cNvPr id="0" name=""/>
        <dsp:cNvSpPr/>
      </dsp:nvSpPr>
      <dsp:spPr>
        <a:xfrm>
          <a:off x="97199" y="2915689"/>
          <a:ext cx="720000" cy="747621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</a:t>
          </a:r>
        </a:p>
      </dsp:txBody>
      <dsp:txXfrm>
        <a:off x="97199" y="2915689"/>
        <a:ext cx="720000" cy="747621"/>
      </dsp:txXfrm>
    </dsp:sp>
    <dsp:sp modelId="{479E6844-B0E4-40EC-92AF-13C5F3E5A923}">
      <dsp:nvSpPr>
        <dsp:cNvPr id="0" name=""/>
        <dsp:cNvSpPr/>
      </dsp:nvSpPr>
      <dsp:spPr>
        <a:xfrm>
          <a:off x="97199" y="3700692"/>
          <a:ext cx="720000" cy="747621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V</a:t>
          </a:r>
        </a:p>
      </dsp:txBody>
      <dsp:txXfrm>
        <a:off x="97199" y="3700692"/>
        <a:ext cx="720000" cy="747621"/>
      </dsp:txXfrm>
    </dsp:sp>
    <dsp:sp modelId="{F68FD159-B76F-41C8-BBC4-35CDAC2B4763}">
      <dsp:nvSpPr>
        <dsp:cNvPr id="0" name=""/>
        <dsp:cNvSpPr/>
      </dsp:nvSpPr>
      <dsp:spPr>
        <a:xfrm>
          <a:off x="97199" y="4485694"/>
          <a:ext cx="720000" cy="747621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</a:t>
          </a:r>
        </a:p>
      </dsp:txBody>
      <dsp:txXfrm>
        <a:off x="97199" y="4485694"/>
        <a:ext cx="720000" cy="747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E6F9-A7DA-4303-9885-7B84F8554726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CA8B-E0EA-4C18-903A-E9EC50CB2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4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hocpartners.or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hocpartners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date_03 2024</a:t>
            </a:r>
          </a:p>
          <a:p>
            <a:r>
              <a:rPr lang="en-US" dirty="0"/>
              <a:t>Target audience: members of the healthcare team who care for people in New Mexico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2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HelveticaNeue"/>
              </a:rPr>
              <a:t>TakeMeHome</a:t>
            </a:r>
            <a:r>
              <a:rPr lang="en-US" b="0" i="0" dirty="0">
                <a:effectLst/>
                <a:latin typeface="HelveticaNeue"/>
              </a:rPr>
              <a:t> is a partnership between </a:t>
            </a:r>
            <a:r>
              <a:rPr lang="en-US" b="0" i="0" u="sng" dirty="0">
                <a:effectLst/>
                <a:latin typeface="Helvetica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Healthy Online Communities</a:t>
            </a:r>
            <a:r>
              <a:rPr lang="en-US" b="0" i="0" dirty="0">
                <a:effectLst/>
                <a:latin typeface="HelveticaNeue"/>
              </a:rPr>
              <a:t> (based at Springboard </a:t>
            </a:r>
            <a:r>
              <a:rPr lang="en-US" b="0" i="0" dirty="0" err="1">
                <a:effectLst/>
                <a:latin typeface="HelveticaNeue"/>
              </a:rPr>
              <a:t>HealthLab</a:t>
            </a:r>
            <a:r>
              <a:rPr lang="en-US" b="0" i="0" dirty="0">
                <a:effectLst/>
                <a:latin typeface="HelveticaNeue"/>
              </a:rPr>
              <a:t>), NASTAD, and Emory University. </a:t>
            </a:r>
            <a:r>
              <a:rPr lang="en-US" b="0" i="0" dirty="0" err="1">
                <a:effectLst/>
                <a:latin typeface="HelveticaNeue"/>
              </a:rPr>
              <a:t>TakeMeHome</a:t>
            </a:r>
            <a:r>
              <a:rPr lang="en-US" b="0" i="0" dirty="0">
                <a:effectLst/>
                <a:latin typeface="HelveticaNeue"/>
              </a:rPr>
              <a:t> enables state and local health departments to offer free in-home sexual health tests to eligible community members. HIV, sexually transmitted infection (STI), &amp; </a:t>
            </a:r>
            <a:r>
              <a:rPr lang="en-US" b="0" i="0" dirty="0" err="1">
                <a:effectLst/>
                <a:latin typeface="HelveticaNeue"/>
              </a:rPr>
              <a:t>PrEP</a:t>
            </a:r>
            <a:r>
              <a:rPr lang="en-US" b="0" i="0" dirty="0">
                <a:effectLst/>
                <a:latin typeface="HelveticaNeue"/>
              </a:rPr>
              <a:t> tests.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0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U.S. Ending the HIV Epidemic Pillars https://www.cdc.gov/endhiv/about-ehe/index.html </a:t>
            </a:r>
          </a:p>
          <a:p>
            <a:r>
              <a:rPr lang="en-US" dirty="0"/>
              <a:t>4 pillars/key strategies: (1) diagnose, (2) treat, (3) prevent, (4) respond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4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10869663e0_0_3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210869663e0_0_300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7" name="Google Shape;917;g210869663e0_0_300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5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U.S. Ending the HIV Epidemic Pillars https://www.cdc.gov/endhiv/about-ehe/index.html </a:t>
            </a:r>
          </a:p>
          <a:p>
            <a:r>
              <a:rPr lang="en-US" dirty="0"/>
              <a:t>4 pillars/key strategies: (1) diagnose, (2) treat, (3) prevent, (4) respond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U.S. Ending the HIV Epidemic Pillars https://www.cdc.gov/endhiv/about-ehe/index.html </a:t>
            </a:r>
          </a:p>
          <a:p>
            <a:r>
              <a:rPr lang="en-US" dirty="0"/>
              <a:t>4 pillars/key strategies: (1) diagnose, (2) treat, (3) prevent, (4) respond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4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Care Continuum</a:t>
            </a:r>
          </a:p>
          <a:p>
            <a:r>
              <a:rPr lang="en-US" dirty="0"/>
              <a:t>https://www.cdc.gov/hiv/pdf/library/factsheets/cdc-hiv-care-continuum.pdf</a:t>
            </a:r>
          </a:p>
          <a:p>
            <a:r>
              <a:rPr lang="en-US" dirty="0"/>
              <a:t>https://www.hiv.gov/federal-response/policies-issues/hiv-aids-care-continuum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1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U.S. Ending the HIV Epidemic Pillars https://www.cdc.gov/endhiv/about-ehe/index.html </a:t>
            </a:r>
          </a:p>
          <a:p>
            <a:r>
              <a:rPr lang="en-US" dirty="0"/>
              <a:t>4 pillars/key strategies: (1) diagnose, (2) treat, (3) prevent, (4) respond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err="1"/>
              <a:t>PrEP</a:t>
            </a:r>
            <a:r>
              <a:rPr lang="en-US" dirty="0"/>
              <a:t> users, 2022: 1980</a:t>
            </a:r>
          </a:p>
          <a:p>
            <a:r>
              <a:rPr lang="en-US" dirty="0"/>
              <a:t>Rate of </a:t>
            </a:r>
            <a:r>
              <a:rPr lang="en-US" dirty="0" err="1"/>
              <a:t>PrEP</a:t>
            </a:r>
            <a:r>
              <a:rPr lang="en-US" dirty="0"/>
              <a:t> users per 100,000 population,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4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HelveticaNeue"/>
              </a:rPr>
              <a:t>TakeMeHome</a:t>
            </a:r>
            <a:r>
              <a:rPr lang="en-US" b="0" i="0" dirty="0">
                <a:effectLst/>
                <a:latin typeface="HelveticaNeue"/>
              </a:rPr>
              <a:t> is a partnership between </a:t>
            </a:r>
            <a:r>
              <a:rPr lang="en-US" b="0" i="0" u="sng" dirty="0">
                <a:effectLst/>
                <a:latin typeface="Helvetica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Healthy Online Communities</a:t>
            </a:r>
            <a:r>
              <a:rPr lang="en-US" b="0" i="0" dirty="0">
                <a:effectLst/>
                <a:latin typeface="HelveticaNeue"/>
              </a:rPr>
              <a:t> (based at Springboard </a:t>
            </a:r>
            <a:r>
              <a:rPr lang="en-US" b="0" i="0" dirty="0" err="1">
                <a:effectLst/>
                <a:latin typeface="HelveticaNeue"/>
              </a:rPr>
              <a:t>HealthLab</a:t>
            </a:r>
            <a:r>
              <a:rPr lang="en-US" b="0" i="0" dirty="0">
                <a:effectLst/>
                <a:latin typeface="HelveticaNeue"/>
              </a:rPr>
              <a:t>), NASTAD, and Emory University. </a:t>
            </a:r>
            <a:r>
              <a:rPr lang="en-US" b="0" i="0" dirty="0" err="1">
                <a:effectLst/>
                <a:latin typeface="HelveticaNeue"/>
              </a:rPr>
              <a:t>TakeMeHome</a:t>
            </a:r>
            <a:r>
              <a:rPr lang="en-US" b="0" i="0" dirty="0">
                <a:effectLst/>
                <a:latin typeface="HelveticaNeue"/>
              </a:rPr>
              <a:t> enables state and local health departments to offer free in-home sexual health tests to eligible community members. HIV, sexually transmitted infection (STI), &amp; </a:t>
            </a:r>
            <a:r>
              <a:rPr lang="en-US" b="0" i="0" dirty="0" err="1">
                <a:effectLst/>
                <a:latin typeface="HelveticaNeue"/>
              </a:rPr>
              <a:t>PrEP</a:t>
            </a:r>
            <a:r>
              <a:rPr lang="en-US" b="0" i="0" dirty="0">
                <a:effectLst/>
                <a:latin typeface="HelveticaNeue"/>
              </a:rPr>
              <a:t> tests.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hivguide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hivguide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hivguide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069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253" y="415966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 userDrawn="1"/>
        </p:nvSpPr>
        <p:spPr>
          <a:xfrm>
            <a:off x="893291" y="6375511"/>
            <a:ext cx="73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Franklin Gothic Book" panose="020B0503020102020204" pitchFamily="34" charset="0"/>
              </a:rPr>
              <a:t>HIV, STD and Hepatitis Section </a:t>
            </a:r>
            <a:r>
              <a:rPr lang="en-US" sz="1000" dirty="0">
                <a:latin typeface="Franklin Gothic Book" panose="020B0503020102020204" pitchFamily="34" charset="0"/>
              </a:rPr>
              <a:t>• </a:t>
            </a:r>
            <a:r>
              <a:rPr lang="en-US" sz="1000" b="1" dirty="0">
                <a:latin typeface="Franklin Gothic Book" panose="020B0503020102020204" pitchFamily="34" charset="0"/>
              </a:rPr>
              <a:t>Public Health Division </a:t>
            </a:r>
            <a:r>
              <a:rPr lang="en-US" sz="1000" dirty="0">
                <a:latin typeface="Franklin Gothic Book" panose="020B0503020102020204" pitchFamily="34" charset="0"/>
              </a:rPr>
              <a:t>• 1190 S. St. Francis Drive, Suite S1300, Santa Fe, NM 87505 </a:t>
            </a:r>
            <a:br>
              <a:rPr lang="en-US" sz="1000" dirty="0">
                <a:latin typeface="Franklin Gothic Book" panose="020B0503020102020204" pitchFamily="34" charset="0"/>
              </a:rPr>
            </a:br>
            <a:r>
              <a:rPr lang="en-US" sz="1000" dirty="0">
                <a:latin typeface="Franklin Gothic Book" panose="020B0503020102020204" pitchFamily="34" charset="0"/>
                <a:hlinkClick r:id="rId3"/>
              </a:rPr>
              <a:t>www.nmhivguide.org</a:t>
            </a:r>
            <a:r>
              <a:rPr lang="en-US" sz="1000" dirty="0">
                <a:latin typeface="Franklin Gothic Book" panose="020B0503020102020204" pitchFamily="34" charset="0"/>
              </a:rPr>
              <a:t> 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39405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 userDrawn="1"/>
        </p:nvSpPr>
        <p:spPr>
          <a:xfrm>
            <a:off x="1564105" y="6454943"/>
            <a:ext cx="725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Franklin Gothic Book" panose="020B0503020102020204" pitchFamily="34" charset="0"/>
              </a:rPr>
              <a:t>HIV, STD and Hepatitis Section </a:t>
            </a:r>
            <a:r>
              <a:rPr lang="en-US" sz="1000" dirty="0">
                <a:latin typeface="Franklin Gothic Book" panose="020B0503020102020204" pitchFamily="34" charset="0"/>
              </a:rPr>
              <a:t>• </a:t>
            </a:r>
            <a:r>
              <a:rPr lang="en-US" sz="1000" b="1" dirty="0">
                <a:latin typeface="Franklin Gothic Book" panose="020B0503020102020204" pitchFamily="34" charset="0"/>
              </a:rPr>
              <a:t>Public Health Division </a:t>
            </a:r>
            <a:r>
              <a:rPr lang="en-US" sz="1000" dirty="0">
                <a:latin typeface="Franklin Gothic Book" panose="020B0503020102020204" pitchFamily="34" charset="0"/>
              </a:rPr>
              <a:t>• 1190 S. St. Francis Drive, Suite S1300, Santa Fe, NM 87505 </a:t>
            </a:r>
            <a:br>
              <a:rPr lang="en-US" sz="1000" dirty="0">
                <a:latin typeface="Franklin Gothic Book" panose="020B0503020102020204" pitchFamily="34" charset="0"/>
              </a:rPr>
            </a:br>
            <a:r>
              <a:rPr lang="en-US" sz="1000" dirty="0">
                <a:latin typeface="Franklin Gothic Book" panose="020B0503020102020204" pitchFamily="34" charset="0"/>
                <a:hlinkClick r:id="rId3"/>
              </a:rPr>
              <a:t>www.nmhivguide.org</a:t>
            </a:r>
            <a:r>
              <a:rPr lang="en-US" sz="1000" dirty="0">
                <a:latin typeface="Franklin Gothic Book" panose="020B0503020102020204" pitchFamily="34" charset="0"/>
              </a:rPr>
              <a:t>  • nmhealth.org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90727-1B84-677C-019C-34B6D64918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06" y="5792381"/>
            <a:ext cx="1981513" cy="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 userDrawn="1"/>
        </p:nvSpPr>
        <p:spPr>
          <a:xfrm>
            <a:off x="1618246" y="6454943"/>
            <a:ext cx="703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Franklin Gothic Book" panose="020B0503020102020204" pitchFamily="34" charset="0"/>
              </a:rPr>
              <a:t>HIV, STD and Hepatitis Section </a:t>
            </a:r>
            <a:r>
              <a:rPr lang="en-US" sz="1000" dirty="0">
                <a:latin typeface="Franklin Gothic Book" panose="020B0503020102020204" pitchFamily="34" charset="0"/>
              </a:rPr>
              <a:t>• </a:t>
            </a:r>
            <a:r>
              <a:rPr lang="en-US" sz="1000" b="1" dirty="0">
                <a:latin typeface="Franklin Gothic Book" panose="020B0503020102020204" pitchFamily="34" charset="0"/>
              </a:rPr>
              <a:t>Public Health Division </a:t>
            </a:r>
            <a:r>
              <a:rPr lang="en-US" sz="1000" dirty="0">
                <a:latin typeface="Franklin Gothic Book" panose="020B0503020102020204" pitchFamily="34" charset="0"/>
              </a:rPr>
              <a:t>• 1190 S. St. Francis Drive, Suite S1300, Santa Fe, NM 87505 </a:t>
            </a:r>
            <a:br>
              <a:rPr lang="en-US" sz="1000" dirty="0">
                <a:latin typeface="Franklin Gothic Book" panose="020B0503020102020204" pitchFamily="34" charset="0"/>
              </a:rPr>
            </a:br>
            <a:r>
              <a:rPr lang="en-US" sz="1000" dirty="0">
                <a:latin typeface="Franklin Gothic Book" panose="020B0503020102020204" pitchFamily="34" charset="0"/>
                <a:hlinkClick r:id="rId3"/>
              </a:rPr>
              <a:t>www.nmhivguide.org</a:t>
            </a:r>
            <a:r>
              <a:rPr lang="en-US" sz="1000" dirty="0">
                <a:latin typeface="Franklin Gothic Book" panose="020B0503020102020204" pitchFamily="34" charset="0"/>
              </a:rPr>
              <a:t> 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16807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272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takemehome.org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mehom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health.org/publication/view/rules/8505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nmhivguide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anine.Waters@doh.nm.gov" TargetMode="External"/><Relationship Id="rId2" Type="http://schemas.openxmlformats.org/officeDocument/2006/relationships/hyperlink" Target="mailto:LaineM.Snow@doh.nm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na.Manning@doh.nm.gov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scaetcecho@salud.unm.edu" TargetMode="External"/><Relationship Id="rId3" Type="http://schemas.openxmlformats.org/officeDocument/2006/relationships/hyperlink" Target="mailto:hivecho@salud.unm.edu" TargetMode="External"/><Relationship Id="rId7" Type="http://schemas.openxmlformats.org/officeDocument/2006/relationships/hyperlink" Target="https://www.hivma.org/globalassets/ektron-import/hivma/hivma-resource-directory.pdf" TargetMode="External"/><Relationship Id="rId2" Type="http://schemas.openxmlformats.org/officeDocument/2006/relationships/hyperlink" Target="http://nccc.ucsf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dsetc.org/nhc" TargetMode="External"/><Relationship Id="rId5" Type="http://schemas.openxmlformats.org/officeDocument/2006/relationships/hyperlink" Target="https://www.hivprep.uw.edu/" TargetMode="External"/><Relationship Id="rId4" Type="http://schemas.openxmlformats.org/officeDocument/2006/relationships/hyperlink" Target="https://www.std.uw.edu/" TargetMode="External"/><Relationship Id="rId9" Type="http://schemas.openxmlformats.org/officeDocument/2006/relationships/hyperlink" Target="http://www.scaetc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D521D-7C07-444B-B8E3-CC3503E053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0629" y="1557338"/>
            <a:ext cx="8659041" cy="15811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New Mexico Innovations and Plans for HIV, </a:t>
            </a:r>
            <a:br>
              <a:rPr lang="en-US" sz="2800" b="1" dirty="0"/>
            </a:br>
            <a:r>
              <a:rPr lang="en-US" sz="2800" b="1" dirty="0"/>
              <a:t>Hepatitis C Virus, &amp; Sexually Transmitted Infections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15020D-72F2-4511-A27E-04F71B570D3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9860" y="3221531"/>
            <a:ext cx="6858000" cy="240420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/>
              <a:t>Laine Snow</a:t>
            </a:r>
            <a:br>
              <a:rPr lang="en-US" sz="2400" dirty="0"/>
            </a:br>
            <a:r>
              <a:rPr lang="en-US" sz="2400" dirty="0"/>
              <a:t>HIV, STD and Hepatitis Section Manager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/>
              <a:t>and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/>
              <a:t>Janine Waters</a:t>
            </a:r>
            <a:br>
              <a:rPr lang="en-US" sz="2400" dirty="0"/>
            </a:br>
            <a:r>
              <a:rPr lang="en-US" sz="2400" dirty="0"/>
              <a:t>STD Program Manager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9D08D-B4A9-6092-D584-24E46CB16726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77B0C525-5962-E193-F38F-F0AF7AF81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5" y="4967369"/>
            <a:ext cx="3870225" cy="12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2EE6-F1AD-44FE-C14B-4527923C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835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People newly with HIV (all stages) 13 years and older by Public Health Region, 2012-2021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545AE1-20CC-9302-2168-E2D240A1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88" r="80962"/>
          <a:stretch/>
        </p:blipFill>
        <p:spPr>
          <a:xfrm>
            <a:off x="440082" y="1761043"/>
            <a:ext cx="2022764" cy="3335914"/>
          </a:xfr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0CEDBB5A-02A6-FC3B-A32B-1A7B4926E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3" t="5837" r="3651" b="2187"/>
          <a:stretch/>
        </p:blipFill>
        <p:spPr>
          <a:xfrm>
            <a:off x="2462846" y="1013691"/>
            <a:ext cx="4482899" cy="50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1411-DC13-13CD-9324-D8F3860D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308"/>
          </a:xfrm>
        </p:spPr>
        <p:txBody>
          <a:bodyPr/>
          <a:lstStyle/>
          <a:p>
            <a:r>
              <a:rPr lang="en-US" dirty="0"/>
              <a:t>Pillar # 2 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FCDA-B544-7FE4-77A3-8DA6982F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27267"/>
            <a:ext cx="8247495" cy="4988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 Treat people with HIV rapidly and effectively to reach sustained viral suppression</a:t>
            </a:r>
          </a:p>
          <a:p>
            <a:pPr marL="0" indent="0">
              <a:buNone/>
            </a:pPr>
            <a:r>
              <a:rPr lang="en-US" u="sng" dirty="0"/>
              <a:t>Outcome Targets</a:t>
            </a:r>
            <a:r>
              <a:rPr lang="en-US" dirty="0"/>
              <a:t>:</a:t>
            </a:r>
          </a:p>
          <a:p>
            <a:r>
              <a:rPr lang="en-US" dirty="0"/>
              <a:t>Ensure that 90% of persons diagnosed with HIV and are linked to and retained in care.</a:t>
            </a:r>
          </a:p>
          <a:p>
            <a:r>
              <a:rPr lang="en-US" dirty="0"/>
              <a:t>Ensure that 90% of persons who are linked and retained in care are utilizing anti-retroviral therapy (ART).</a:t>
            </a:r>
          </a:p>
          <a:p>
            <a:r>
              <a:rPr lang="en-US" dirty="0"/>
              <a:t>Ensure that 90% of persons who are utilizing ART achieve viral suppression.</a:t>
            </a:r>
          </a:p>
          <a:p>
            <a:r>
              <a:rPr lang="en-US" dirty="0"/>
              <a:t>Ensure health equity in these goals for different risk populations, ethnic/racial groups and geographic regions.</a:t>
            </a:r>
          </a:p>
        </p:txBody>
      </p:sp>
    </p:spTree>
    <p:extLst>
      <p:ext uri="{BB962C8B-B14F-4D97-AF65-F5344CB8AC3E}">
        <p14:creationId xmlns:p14="http://schemas.microsoft.com/office/powerpoint/2010/main" val="181082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4167AF-AA09-6C96-F355-0766BF4B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781280"/>
            <a:ext cx="8839200" cy="1389778"/>
          </a:xfrm>
        </p:spPr>
        <p:txBody>
          <a:bodyPr>
            <a:normAutofit/>
          </a:bodyPr>
          <a:lstStyle/>
          <a:p>
            <a:r>
              <a:rPr lang="en-US" sz="1400" b="0" i="1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Data Sources</a:t>
            </a:r>
            <a:r>
              <a:rPr lang="en-US" sz="1400" b="0" i="0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: NM Electronic HIV &amp; AIDS Reporting System (</a:t>
            </a:r>
            <a:r>
              <a:rPr lang="en-US" sz="1400" b="0" i="0" dirty="0" err="1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eHARS</a:t>
            </a:r>
            <a:r>
              <a:rPr lang="en-US" sz="1400" b="0" i="0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) database. HIV Surveillance &amp; Epidemiology Program, Infectious Disease Epidemiology Bureau, Epidemiology &amp; Response Division, New Mexico Department of Health.</a:t>
            </a:r>
            <a:r>
              <a:rPr lang="en-US" sz="1400" dirty="0">
                <a:solidFill>
                  <a:srgbClr val="282828"/>
                </a:solidFill>
                <a:latin typeface="Roboto" panose="02000000000000000000" pitchFamily="2" charset="0"/>
              </a:rPr>
              <a:t> </a:t>
            </a:r>
            <a:r>
              <a:rPr lang="en-US" sz="1400" dirty="0"/>
              <a:t>NM IBIS: 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Complete Health Indicator Report of HIV-1 Infections (Newly Diagnosed, All Stages) in Individuals aged 13 and above, New Mexico</a:t>
            </a:r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810CAF-25BE-3437-1FE7-2AD0B602F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786" r="1019"/>
          <a:stretch/>
        </p:blipFill>
        <p:spPr>
          <a:xfrm>
            <a:off x="9236" y="-92598"/>
            <a:ext cx="9134764" cy="5220183"/>
          </a:xfrm>
        </p:spPr>
      </p:pic>
    </p:spTree>
    <p:extLst>
      <p:ext uri="{BB962C8B-B14F-4D97-AF65-F5344CB8AC3E}">
        <p14:creationId xmlns:p14="http://schemas.microsoft.com/office/powerpoint/2010/main" val="245389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Linkage to Care, diagnosed 2021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3A14767-7DBD-03B4-40F6-81DD42AB01E7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282B473-BFDE-A477-5B7E-934B4F423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09696"/>
              </p:ext>
            </p:extLst>
          </p:nvPr>
        </p:nvGraphicFramePr>
        <p:xfrm>
          <a:off x="129309" y="1327115"/>
          <a:ext cx="8885382" cy="435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98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HIV Care Continuum, 2021-2023</a:t>
            </a: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B1187CC-0EB2-8AAF-977B-D1C201CA14FB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76B70B-1B56-505E-9396-2B26AAF64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685170"/>
              </p:ext>
            </p:extLst>
          </p:nvPr>
        </p:nvGraphicFramePr>
        <p:xfrm>
          <a:off x="0" y="1136073"/>
          <a:ext cx="9144000" cy="45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26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3269-0208-6FD8-9CA8-0C3C6830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0044"/>
          </a:xfrm>
        </p:spPr>
        <p:txBody>
          <a:bodyPr>
            <a:normAutofit fontScale="90000"/>
          </a:bodyPr>
          <a:lstStyle/>
          <a:p>
            <a:r>
              <a:rPr lang="en-US" dirty="0"/>
              <a:t>Pillar # 3: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FA59-931D-BD27-F847-159ACC90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15998"/>
            <a:ext cx="8025823" cy="4693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 Prevent new HIV transmissions by using proven interventions, including pre-exposure prophylaxis (</a:t>
            </a:r>
            <a:r>
              <a:rPr lang="en-US" dirty="0" err="1"/>
              <a:t>PrEP</a:t>
            </a:r>
            <a:r>
              <a:rPr lang="en-US" dirty="0"/>
              <a:t>) and syringe service programs</a:t>
            </a:r>
          </a:p>
          <a:p>
            <a:pPr marL="0" indent="0">
              <a:buNone/>
            </a:pPr>
            <a:r>
              <a:rPr lang="en-US" u="sng" dirty="0"/>
              <a:t>Outcome Targets</a:t>
            </a:r>
            <a:r>
              <a:rPr lang="en-US" dirty="0"/>
              <a:t>:</a:t>
            </a:r>
          </a:p>
          <a:p>
            <a:r>
              <a:rPr lang="en-US" dirty="0"/>
              <a:t>Increase utilization of HIV </a:t>
            </a:r>
            <a:r>
              <a:rPr lang="en-US" dirty="0" err="1"/>
              <a:t>PrEP</a:t>
            </a:r>
            <a:r>
              <a:rPr lang="en-US" dirty="0"/>
              <a:t> and post-exposure prophylaxis (PEP) statewide.</a:t>
            </a:r>
          </a:p>
          <a:p>
            <a:r>
              <a:rPr lang="en-US" dirty="0"/>
              <a:t>Improve access to new medications and options including injectable PrEP.</a:t>
            </a:r>
          </a:p>
          <a:p>
            <a:r>
              <a:rPr lang="en-US" dirty="0"/>
              <a:t>Sustain evidence-based behavioral interventions as they help reduce stigma, build trust in organizations, and engage in at-risk persons in HIV testing, </a:t>
            </a:r>
            <a:r>
              <a:rPr lang="en-US" dirty="0" err="1"/>
              <a:t>PrEP</a:t>
            </a:r>
            <a:r>
              <a:rPr lang="en-US" dirty="0"/>
              <a:t> and PEP and HIV care and support.</a:t>
            </a:r>
          </a:p>
        </p:txBody>
      </p:sp>
    </p:spTree>
    <p:extLst>
      <p:ext uri="{BB962C8B-B14F-4D97-AF65-F5344CB8AC3E}">
        <p14:creationId xmlns:p14="http://schemas.microsoft.com/office/powerpoint/2010/main" val="280991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11CB0F-A63A-CFA5-AACD-40F68158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86" y="814301"/>
            <a:ext cx="4984431" cy="1072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0100C-F6D4-59B7-CDFD-B8E2C2FC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680"/>
            <a:ext cx="9144000" cy="907968"/>
          </a:xfrm>
        </p:spPr>
        <p:txBody>
          <a:bodyPr>
            <a:no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15F">
                    <a:lumMod val="60000"/>
                    <a:lumOff val="40000"/>
                  </a:srgbClr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New Mexico’s Innovations in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15F">
                    <a:lumMod val="60000"/>
                    <a:lumOff val="40000"/>
                  </a:srgbClr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15F">
                    <a:lumMod val="60000"/>
                    <a:lumOff val="40000"/>
                  </a:srgbClr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HIV Prevention &amp; Care Services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F534-2C1C-0778-BB7C-C98460B8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" y="2130725"/>
            <a:ext cx="8282437" cy="40462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10F434-E838-FF45-42BE-4BE500B3A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23604"/>
              </p:ext>
            </p:extLst>
          </p:nvPr>
        </p:nvGraphicFramePr>
        <p:xfrm>
          <a:off x="4769142" y="1852930"/>
          <a:ext cx="4356385" cy="3003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437">
                  <a:extLst>
                    <a:ext uri="{9D8B030D-6E8A-4147-A177-3AD203B41FA5}">
                      <a16:colId xmlns:a16="http://schemas.microsoft.com/office/drawing/2014/main" val="1856541860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1232201958"/>
                    </a:ext>
                  </a:extLst>
                </a:gridCol>
                <a:gridCol w="2287439">
                  <a:extLst>
                    <a:ext uri="{9D8B030D-6E8A-4147-A177-3AD203B41FA5}">
                      <a16:colId xmlns:a16="http://schemas.microsoft.com/office/drawing/2014/main" val="3708661318"/>
                    </a:ext>
                  </a:extLst>
                </a:gridCol>
              </a:tblGrid>
              <a:tr h="273257">
                <a:tc gridSpan="3">
                  <a:txBody>
                    <a:bodyPr/>
                    <a:lstStyle/>
                    <a:p>
                      <a:pPr marL="105410" marR="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Project SPICY Numbers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48734"/>
                  </a:ext>
                </a:extLst>
              </a:tr>
              <a:tr h="575946">
                <a:tc>
                  <a:txBody>
                    <a:bodyPr/>
                    <a:lstStyle/>
                    <a:p>
                      <a:pPr marL="0" marR="142240" indent="0" algn="ctr" defTabSz="969963" eaLnBrk="0" hangingPunct="0">
                        <a:lnSpc>
                          <a:spcPct val="11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" dirty="0">
                          <a:effectLst/>
                        </a:rPr>
                        <a:t>Cal. </a:t>
                      </a:r>
                      <a:r>
                        <a:rPr lang="en-US" sz="1800" b="1" kern="0" spc="-20" dirty="0">
                          <a:effectLst/>
                        </a:rPr>
                        <a:t>Year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0" algn="ctr" eaLnBrk="0" hangingPunct="0">
                        <a:lnSpc>
                          <a:spcPct val="107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" dirty="0">
                          <a:effectLst/>
                        </a:rPr>
                        <a:t>Prescriptions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5880" indent="0" algn="ctr" eaLnBrk="0" hangingPunct="0">
                        <a:lnSpc>
                          <a:spcPct val="11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" dirty="0">
                          <a:effectLst/>
                        </a:rPr>
                        <a:t>Unduplicated Clients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1612484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0" marR="4826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>
                          <a:effectLst/>
                        </a:rPr>
                        <a:t>2019</a:t>
                      </a:r>
                      <a:endParaRPr lang="en-US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254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227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874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30" dirty="0">
                          <a:effectLst/>
                        </a:rPr>
                        <a:t>82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8870939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0" marR="4826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>
                          <a:effectLst/>
                        </a:rPr>
                        <a:t>2020</a:t>
                      </a:r>
                      <a:endParaRPr lang="en-US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254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674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6835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144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4390843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0" marR="4826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>
                          <a:effectLst/>
                        </a:rPr>
                        <a:t>2021</a:t>
                      </a:r>
                      <a:endParaRPr lang="en-US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254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763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6835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148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465756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0" marR="4826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>
                          <a:effectLst/>
                        </a:rPr>
                        <a:t>2022</a:t>
                      </a:r>
                      <a:endParaRPr lang="en-US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127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1,627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6835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311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2648609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0" marR="4826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>
                          <a:effectLst/>
                        </a:rPr>
                        <a:t>2023</a:t>
                      </a:r>
                      <a:endParaRPr lang="en-US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127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2,707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8740" algn="ctr" eaLnBrk="0" hangingPunct="0">
                        <a:lnSpc>
                          <a:spcPct val="107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419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440266"/>
                  </a:ext>
                </a:extLst>
              </a:tr>
              <a:tr h="710102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 </a:t>
                      </a:r>
                      <a:endParaRPr lang="en-US" sz="1800" b="1" kern="100">
                        <a:effectLst/>
                      </a:endParaRPr>
                    </a:p>
                    <a:p>
                      <a:pPr marL="635" marR="4826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">
                          <a:effectLst/>
                        </a:rPr>
                        <a:t>Total</a:t>
                      </a:r>
                      <a:endParaRPr lang="en-US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 </a:t>
                      </a:r>
                      <a:endParaRPr lang="en-US" sz="1800" b="1" kern="100" dirty="0">
                        <a:effectLst/>
                      </a:endParaRPr>
                    </a:p>
                    <a:p>
                      <a:pPr marL="6350" marR="12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5,998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76835" indent="0" algn="ctr" eaLnBrk="0" hangingPunct="0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effectLst/>
                        </a:rPr>
                        <a:t>720</a:t>
                      </a:r>
                      <a:r>
                        <a:rPr lang="en-US" sz="1800" b="1" kern="100" spc="0" dirty="0">
                          <a:effectLst/>
                        </a:rPr>
                        <a:t> </a:t>
                      </a:r>
                      <a:r>
                        <a:rPr lang="en-US" sz="1800" b="1" kern="0" spc="-10" dirty="0">
                          <a:effectLst/>
                        </a:rPr>
                        <a:t>(duplicated </a:t>
                      </a:r>
                      <a:r>
                        <a:rPr lang="en-US" sz="1800" b="1" kern="0" dirty="0">
                          <a:effectLst/>
                        </a:rPr>
                        <a:t>figure over 5-yr </a:t>
                      </a:r>
                      <a:r>
                        <a:rPr lang="en-US" sz="1800" b="1" kern="0" spc="-10" dirty="0">
                          <a:effectLst/>
                        </a:rPr>
                        <a:t>period)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93802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02F4BB6-6DBA-CC8A-D95C-1DA46DBA1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" r="1810"/>
          <a:stretch/>
        </p:blipFill>
        <p:spPr>
          <a:xfrm>
            <a:off x="0" y="1835927"/>
            <a:ext cx="4802288" cy="3078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652B94-4FA2-F6B7-4C04-F1D56D4EFDD6}"/>
              </a:ext>
            </a:extLst>
          </p:cNvPr>
          <p:cNvSpPr txBox="1"/>
          <p:nvPr/>
        </p:nvSpPr>
        <p:spPr>
          <a:xfrm>
            <a:off x="84764" y="4950027"/>
            <a:ext cx="8974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of clients enrolled in SPICY(%). Note: Majority fall within highest risk age group (25-34) of new HIV infections in NM.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7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72B398-92B5-5AF9-8148-9A1931EF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71" t="19326" r="1687"/>
          <a:stretch/>
        </p:blipFill>
        <p:spPr>
          <a:xfrm>
            <a:off x="0" y="81023"/>
            <a:ext cx="9028253" cy="5790235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7724D-B9A9-0118-767D-F0AC100D6F0A}"/>
              </a:ext>
            </a:extLst>
          </p:cNvPr>
          <p:cNvSpPr txBox="1"/>
          <p:nvPr/>
        </p:nvSpPr>
        <p:spPr>
          <a:xfrm>
            <a:off x="1006995" y="5803939"/>
            <a:ext cx="6261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https://aidsvu.org/local-data/united-states/west/new-mexico/#prep</a:t>
            </a:r>
          </a:p>
        </p:txBody>
      </p:sp>
    </p:spTree>
    <p:extLst>
      <p:ext uri="{BB962C8B-B14F-4D97-AF65-F5344CB8AC3E}">
        <p14:creationId xmlns:p14="http://schemas.microsoft.com/office/powerpoint/2010/main" val="29789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CD72-ED73-2426-3904-A3B277F4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9" y="105308"/>
            <a:ext cx="8467871" cy="880360"/>
          </a:xfrm>
        </p:spPr>
        <p:txBody>
          <a:bodyPr>
            <a:normAutofit fontScale="90000"/>
          </a:bodyPr>
          <a:lstStyle/>
          <a:p>
            <a:br>
              <a:rPr lang="en-US" u="none" strike="noStrike" dirty="0">
                <a:effectLst/>
                <a:latin typeface="FuturaStd-CondensedBold"/>
                <a:hlinkClick r:id="rId3"/>
              </a:rPr>
            </a:br>
            <a:br>
              <a:rPr lang="en-US" u="none" strike="noStrike" dirty="0">
                <a:effectLst/>
                <a:latin typeface="FuturaStd-CondensedBold"/>
                <a:hlinkClick r:id="rId3"/>
              </a:rPr>
            </a:br>
            <a:r>
              <a:rPr lang="en-US" u="none" strike="noStrike" dirty="0">
                <a:effectLst/>
                <a:latin typeface="FuturaStd-CondensedBold"/>
                <a:hlinkClick r:id="rId3"/>
              </a:rPr>
              <a:t>TAKEMEHOME</a:t>
            </a:r>
            <a:br>
              <a:rPr lang="en-US" dirty="0">
                <a:effectLst/>
              </a:rPr>
            </a:br>
            <a:br>
              <a:rPr lang="en-US" b="0" i="0" dirty="0">
                <a:solidFill>
                  <a:srgbClr val="212529"/>
                </a:solidFill>
                <a:effectLst/>
                <a:latin typeface="system-ui"/>
              </a:rPr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B6B7C9-244F-7E20-658B-E3725F804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05" t="3900" b="1928"/>
          <a:stretch/>
        </p:blipFill>
        <p:spPr>
          <a:xfrm>
            <a:off x="0" y="1053294"/>
            <a:ext cx="9116058" cy="4710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0CE8E3-49AB-2EB3-903F-1F1338FE4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060" y="219819"/>
            <a:ext cx="610073" cy="610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F91F1E-1899-0F0E-8297-7D5F61640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779" y="334607"/>
            <a:ext cx="1247775" cy="276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0E35E7-C929-7599-E00E-5587E412D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323" y="296374"/>
            <a:ext cx="1685925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8C10DE-21D1-F41F-9289-87A1B95A5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595" y="237509"/>
            <a:ext cx="1685926" cy="5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9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DBD4-C0FA-C79A-E415-5D3664A4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255"/>
            <a:ext cx="7886700" cy="635538"/>
          </a:xfrm>
        </p:spPr>
        <p:txBody>
          <a:bodyPr>
            <a:normAutofit fontScale="90000"/>
          </a:bodyPr>
          <a:lstStyle/>
          <a:p>
            <a:r>
              <a:rPr lang="en-US" u="none" strike="noStrike" dirty="0">
                <a:effectLst/>
                <a:latin typeface="FuturaStd-CondensedBold"/>
                <a:hlinkClick r:id="rId3"/>
              </a:rPr>
              <a:t>TAKEMEHOME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0D59-3BD3-F2CC-4D2E-68D839ED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99" y="936240"/>
            <a:ext cx="8191259" cy="490897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 of January 2024, 182 test kits ordered from various regions in the state</a:t>
            </a:r>
            <a:endParaRPr lang="en-US" dirty="0"/>
          </a:p>
          <a:p>
            <a:pPr marL="742950" lvl="1" indent="-285750"/>
            <a:r>
              <a:rPr lang="en-US" sz="2600" dirty="0"/>
              <a:t>By 3/2024, 53 (40%) have been submitted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 the test kits ordered, 79 were assigned male at birth and 103 assigned female at birth</a:t>
            </a:r>
            <a:endParaRPr lang="en-US" dirty="0"/>
          </a:p>
          <a:p>
            <a:pPr marL="742950" lvl="1" indent="-285750"/>
            <a:r>
              <a:rPr lang="en-US" sz="2600" dirty="0"/>
              <a:t>Gender identity information is not provided.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Age ranges vary from 21-79 </a:t>
            </a:r>
            <a:r>
              <a:rPr lang="en-US" sz="2800" dirty="0" err="1"/>
              <a:t>yo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Positives for Gonorrhoeae (GC) or Chlamydia (CT) are provided with information to contact the DOH Help line.  </a:t>
            </a:r>
          </a:p>
          <a:p>
            <a:pPr marL="285750" indent="-285750"/>
            <a:r>
              <a:rPr lang="en-US" sz="2800" dirty="0"/>
              <a:t>Positives for syphilis or HIV are provided the same information and will receive a call from HIV Prevention or Surveillance, to help coordinate, answer questions, and ensure treatment delivery.</a:t>
            </a:r>
          </a:p>
        </p:txBody>
      </p:sp>
    </p:spTree>
    <p:extLst>
      <p:ext uri="{BB962C8B-B14F-4D97-AF65-F5344CB8AC3E}">
        <p14:creationId xmlns:p14="http://schemas.microsoft.com/office/powerpoint/2010/main" val="69515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 of Interest Disclosure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9899-116F-47C7-9F66-4199CD8C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1"/>
            <a:ext cx="8284122" cy="4472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Speakers have nothing to disclose.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900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609CC67-8379-1E85-CE2B-9EE905E72670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556D8-6EBF-849D-6FEA-1132667C6D05}"/>
              </a:ext>
            </a:extLst>
          </p:cNvPr>
          <p:cNvSpPr txBox="1"/>
          <p:nvPr/>
        </p:nvSpPr>
        <p:spPr>
          <a:xfrm>
            <a:off x="560070" y="4239537"/>
            <a:ext cx="82296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Calibri"/>
                <a:ea typeface="Calibri" panose="020F0502020204030204" pitchFamily="34" charset="0"/>
                <a:cs typeface="Times New Roman"/>
              </a:rPr>
              <a:t>This program is supported by the Health Resources and Services Administration (HRSA) of the U.S. Department of Health and Human Services (HHS) as part of an award totaling $4,205,743 with 0% financed with non-governmental sources. The contents are those of the author(s) and do not necessarily represent the official views of, nor</a:t>
            </a:r>
            <a:r>
              <a:rPr lang="en-US" sz="1400" dirty="0">
                <a:ea typeface="Calibri" panose="020F0502020204030204" pitchFamily="34" charset="0"/>
                <a:cs typeface="Times New Roman"/>
              </a:rPr>
              <a:t> does mention of trade names, commercial practices, or organizations imply </a:t>
            </a:r>
            <a:r>
              <a:rPr lang="en-US" sz="1400" dirty="0">
                <a:solidFill>
                  <a:srgbClr val="222222"/>
                </a:solidFill>
                <a:latin typeface="Calibri"/>
                <a:ea typeface="Calibri" panose="020F0502020204030204" pitchFamily="34" charset="0"/>
                <a:cs typeface="Times New Roman"/>
              </a:rPr>
              <a:t>an endorsement by HRSA, HHS, or the U.S. Government. For more information, please visit HRSA.gov. </a:t>
            </a:r>
            <a:r>
              <a:rPr lang="en-US" sz="1400" i="1" dirty="0">
                <a:latin typeface="Calibri"/>
                <a:ea typeface="Calibri" panose="020F0502020204030204" pitchFamily="34" charset="0"/>
                <a:cs typeface="Calibri"/>
              </a:rPr>
              <a:t>Any trade/brand names for products mentioned during this presentation are for training and identification purposes only.</a:t>
            </a:r>
            <a:endParaRPr lang="en-US" sz="1400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25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F78F-6E87-87F4-3F05-B9A41AAF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#4: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503B-3707-BD1E-21EE-C636FC22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571"/>
            <a:ext cx="7886700" cy="423464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 Respond quickly to potential HIV Outbreaks to get needed prevention and treatment services to people who need them.</a:t>
            </a:r>
          </a:p>
          <a:p>
            <a:pPr marL="0" indent="0">
              <a:buNone/>
            </a:pPr>
            <a:r>
              <a:rPr lang="en-US" u="sng" dirty="0"/>
              <a:t>Outcome Targets</a:t>
            </a:r>
            <a:r>
              <a:rPr lang="en-US" dirty="0"/>
              <a:t>:</a:t>
            </a:r>
          </a:p>
          <a:p>
            <a:r>
              <a:rPr lang="en-US" dirty="0"/>
              <a:t>Review potential time-space clusters on a quarterly basis to identify risk trends and service gaps.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6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05E8F474-1884-D502-5A09-14207B772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883769"/>
            <a:ext cx="3846862" cy="497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85D1D16-6B10-4BA0-96E4-1DCA0BB9F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r="8364" b="2400"/>
          <a:stretch/>
        </p:blipFill>
        <p:spPr bwMode="auto">
          <a:xfrm>
            <a:off x="4473388" y="705798"/>
            <a:ext cx="4240306" cy="509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77F5C8D-C4AE-DCA3-BEFF-0DF2BB2C781D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9665"/>
            <a:ext cx="9112437" cy="6788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EndHepC-NM: Eliminating HCV by 2030</a:t>
            </a:r>
          </a:p>
        </p:txBody>
      </p:sp>
    </p:spTree>
    <p:extLst>
      <p:ext uri="{BB962C8B-B14F-4D97-AF65-F5344CB8AC3E}">
        <p14:creationId xmlns:p14="http://schemas.microsoft.com/office/powerpoint/2010/main" val="366730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FF4918-1E33-37DA-0329-DF247575C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5"/>
          <a:stretch/>
        </p:blipFill>
        <p:spPr>
          <a:xfrm>
            <a:off x="1033742" y="3630706"/>
            <a:ext cx="6850549" cy="214116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93BD50-DC78-F267-7D6D-FACC8E41BD8F}"/>
              </a:ext>
            </a:extLst>
          </p:cNvPr>
          <p:cNvSpPr txBox="1"/>
          <p:nvPr/>
        </p:nvSpPr>
        <p:spPr>
          <a:xfrm>
            <a:off x="486696" y="1086125"/>
            <a:ext cx="8420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  <a:ea typeface="HGPMinchoE" panose="020B0400000000000000" pitchFamily="18" charset="-128"/>
              </a:rPr>
              <a:t>Prevent new infections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  <a:ea typeface="HGPMinchoE" panose="020B0400000000000000" pitchFamily="18" charset="-128"/>
              </a:rPr>
              <a:t>Diagnose cases of hepatitis C virus (HCV)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  <a:ea typeface="HGPMinchoE" panose="020B0400000000000000" pitchFamily="18" charset="-128"/>
              </a:rPr>
              <a:t>Expand access to curative treatment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  <a:ea typeface="HGPMinchoE" panose="020B0400000000000000" pitchFamily="18" charset="-128"/>
              </a:rPr>
              <a:t>Reduce health disparities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0" u="none" strike="noStrike" baseline="0" dirty="0">
                <a:latin typeface="+mj-lt"/>
                <a:ea typeface="HGPMinchoE" panose="020B0400000000000000" pitchFamily="18" charset="-128"/>
              </a:rPr>
              <a:t>Enhance HCV </a:t>
            </a:r>
            <a:r>
              <a:rPr lang="en-US" sz="2400" dirty="0">
                <a:latin typeface="+mj-lt"/>
                <a:ea typeface="HGPMinchoE" panose="020B0400000000000000" pitchFamily="18" charset="-128"/>
              </a:rPr>
              <a:t>s</a:t>
            </a:r>
            <a:r>
              <a:rPr lang="en-US" sz="2400" i="0" u="none" strike="noStrike" baseline="0" dirty="0">
                <a:latin typeface="+mj-lt"/>
                <a:ea typeface="HGPMinchoE" panose="020B0400000000000000" pitchFamily="18" charset="-128"/>
              </a:rPr>
              <a:t>urveillance  data and utilize data to direct public health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  <a:ea typeface="HGPMinchoE" panose="020B0400000000000000" pitchFamily="18" charset="-128"/>
              </a:rPr>
              <a:t>Ensure engagement of impacted communities.</a:t>
            </a:r>
            <a:endParaRPr lang="en-US" sz="2400" i="0" u="none" strike="noStrike" baseline="0" dirty="0">
              <a:latin typeface="+mj-lt"/>
              <a:ea typeface="HGPMinchoE" panose="020B0400000000000000" pitchFamily="18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E91F9-A0A3-04EE-E6D2-5FA6F0012D9B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7D4323-F819-44AE-EF95-1B553EB1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9664"/>
            <a:ext cx="9112437" cy="10795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EndHepC-NM: Eliminating HCV by 2030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8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C42F1D4-F580-4D25-991F-CEF1B3FCB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415225"/>
              </p:ext>
            </p:extLst>
          </p:nvPr>
        </p:nvGraphicFramePr>
        <p:xfrm>
          <a:off x="1430207" y="2256495"/>
          <a:ext cx="4598893" cy="491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06E597DF-1160-4CFC-B227-E20BB4D68A93}"/>
              </a:ext>
            </a:extLst>
          </p:cNvPr>
          <p:cNvSpPr/>
          <p:nvPr/>
        </p:nvSpPr>
        <p:spPr>
          <a:xfrm>
            <a:off x="4624790" y="2498174"/>
            <a:ext cx="2409993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Medical Cures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448EA4-1A66-425C-88FA-7B4D440E4700}"/>
              </a:ext>
            </a:extLst>
          </p:cNvPr>
          <p:cNvSpPr/>
          <p:nvPr/>
        </p:nvSpPr>
        <p:spPr>
          <a:xfrm>
            <a:off x="4620128" y="3707930"/>
            <a:ext cx="2409993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Deaths</a:t>
            </a:r>
          </a:p>
        </p:txBody>
      </p:sp>
      <p:sp>
        <p:nvSpPr>
          <p:cNvPr id="9" name="Arrow: Right 8" title="New Infections/Yr ">
            <a:extLst>
              <a:ext uri="{FF2B5EF4-FFF2-40B4-BE49-F238E27FC236}">
                <a16:creationId xmlns:a16="http://schemas.microsoft.com/office/drawing/2014/main" id="{B70E80C0-E029-41F0-A56E-28009271DC8A}"/>
              </a:ext>
            </a:extLst>
          </p:cNvPr>
          <p:cNvSpPr/>
          <p:nvPr/>
        </p:nvSpPr>
        <p:spPr>
          <a:xfrm>
            <a:off x="349625" y="3523129"/>
            <a:ext cx="2475838" cy="7686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4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New/Re- Infections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2E417-47D1-4C29-96E1-F0A42A0E8BB9}"/>
              </a:ext>
            </a:extLst>
          </p:cNvPr>
          <p:cNvSpPr txBox="1"/>
          <p:nvPr/>
        </p:nvSpPr>
        <p:spPr>
          <a:xfrm>
            <a:off x="4761053" y="2885733"/>
            <a:ext cx="2053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4500 in 2021, declining to 1800 by 2030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70EDE-B16D-4C87-AF78-C670894182DB}"/>
              </a:ext>
            </a:extLst>
          </p:cNvPr>
          <p:cNvSpPr txBox="1"/>
          <p:nvPr/>
        </p:nvSpPr>
        <p:spPr>
          <a:xfrm>
            <a:off x="4761053" y="4095605"/>
            <a:ext cx="14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200 per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EA780-315D-400D-B3E4-08E4859057E6}"/>
              </a:ext>
            </a:extLst>
          </p:cNvPr>
          <p:cNvSpPr txBox="1"/>
          <p:nvPr/>
        </p:nvSpPr>
        <p:spPr>
          <a:xfrm>
            <a:off x="347838" y="4155804"/>
            <a:ext cx="245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3,000 in 2021, declining by 90% to 300 in 2030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E0D8570-23CB-4317-BDD3-20785A83F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18400"/>
              </p:ext>
            </p:extLst>
          </p:nvPr>
        </p:nvGraphicFramePr>
        <p:xfrm>
          <a:off x="7269929" y="1229954"/>
          <a:ext cx="174811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43">
                  <a:extLst>
                    <a:ext uri="{9D8B030D-6E8A-4147-A177-3AD203B41FA5}">
                      <a16:colId xmlns:a16="http://schemas.microsoft.com/office/drawing/2014/main" val="2168220334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358934332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8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 Cases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4756303"/>
                  </a:ext>
                </a:extLst>
              </a:tr>
              <a:tr h="215164">
                <a:tc>
                  <a:txBody>
                    <a:bodyPr/>
                    <a:lstStyle/>
                    <a:p>
                      <a:r>
                        <a:rPr lang="en-US" sz="18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25,800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2016174"/>
                  </a:ext>
                </a:extLst>
              </a:tr>
              <a:tr h="194993">
                <a:tc>
                  <a:txBody>
                    <a:bodyPr/>
                    <a:lstStyle/>
                    <a:p>
                      <a:r>
                        <a:rPr lang="en-US" sz="1800" dirty="0"/>
                        <a:t>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23,350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2790615"/>
                  </a:ext>
                </a:extLst>
              </a:tr>
              <a:tr h="174823">
                <a:tc>
                  <a:txBody>
                    <a:bodyPr/>
                    <a:lstStyle/>
                    <a:p>
                      <a:r>
                        <a:rPr lang="en-US" sz="1800" dirty="0"/>
                        <a:t>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20,900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384461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18,450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5551559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5749118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13,550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3171973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11,100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91188524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8,650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1621509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6,200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8785064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3,750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184727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800" dirty="0"/>
                        <a:t>2031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1,300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5423495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36B8A49C-5E3F-4408-B278-B5CE6A8E2E93}"/>
              </a:ext>
            </a:extLst>
          </p:cNvPr>
          <p:cNvSpPr/>
          <p:nvPr/>
        </p:nvSpPr>
        <p:spPr>
          <a:xfrm>
            <a:off x="4620128" y="4446125"/>
            <a:ext cx="2409993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Cleared Infection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805183-8046-493B-A747-E99CB4E5CE10}"/>
              </a:ext>
            </a:extLst>
          </p:cNvPr>
          <p:cNvSpPr txBox="1"/>
          <p:nvPr/>
        </p:nvSpPr>
        <p:spPr>
          <a:xfrm>
            <a:off x="4546733" y="4951483"/>
            <a:ext cx="258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750 cases, declining to 75 cases by 2030 (25% of yearly infection rate)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687C87-BDA0-41F6-A328-32250A5D9674}"/>
              </a:ext>
            </a:extLst>
          </p:cNvPr>
          <p:cNvSpPr txBox="1"/>
          <p:nvPr/>
        </p:nvSpPr>
        <p:spPr>
          <a:xfrm>
            <a:off x="3015545" y="2372615"/>
            <a:ext cx="1454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Corrections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37C1E-026D-4098-AE5F-E0C4F105E77C}"/>
              </a:ext>
            </a:extLst>
          </p:cNvPr>
          <p:cNvSpPr txBox="1"/>
          <p:nvPr/>
        </p:nvSpPr>
        <p:spPr>
          <a:xfrm>
            <a:off x="3094245" y="480639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Medicaid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881C3-9B4B-49B5-ABBB-1AE862BE8E08}"/>
              </a:ext>
            </a:extLst>
          </p:cNvPr>
          <p:cNvSpPr txBox="1"/>
          <p:nvPr/>
        </p:nvSpPr>
        <p:spPr>
          <a:xfrm>
            <a:off x="3091910" y="3507348"/>
            <a:ext cx="116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Private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Insurance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E078EA-9826-4B81-AC33-1A89D40F6FFF}"/>
              </a:ext>
            </a:extLst>
          </p:cNvPr>
          <p:cNvSpPr txBox="1"/>
          <p:nvPr/>
        </p:nvSpPr>
        <p:spPr>
          <a:xfrm>
            <a:off x="3075715" y="4123148"/>
            <a:ext cx="118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Uninsured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63BB78-68F8-4F9F-AA04-5C20EF367AE7}"/>
              </a:ext>
            </a:extLst>
          </p:cNvPr>
          <p:cNvSpPr txBox="1"/>
          <p:nvPr/>
        </p:nvSpPr>
        <p:spPr>
          <a:xfrm>
            <a:off x="3074327" y="292772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Medicare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C38A8-CA36-E4C3-CB13-C83D0AD0ADC6}"/>
              </a:ext>
            </a:extLst>
          </p:cNvPr>
          <p:cNvSpPr txBox="1"/>
          <p:nvPr/>
        </p:nvSpPr>
        <p:spPr>
          <a:xfrm>
            <a:off x="256391" y="1228956"/>
            <a:ext cx="694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Globally, ~71 million people are chronically infected with HCV.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j-lt"/>
              </a:rPr>
              <a:t>In 2020, approximately 3.1% of the NM population (63,823 persons) have had exposure to HCV infection.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AE458A-ACD8-A50A-14AA-2181D7E10E98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0A6294-4D87-DD94-0EE2-054F0611DC14}"/>
              </a:ext>
            </a:extLst>
          </p:cNvPr>
          <p:cNvSpPr txBox="1">
            <a:spLocks/>
          </p:cNvSpPr>
          <p:nvPr/>
        </p:nvSpPr>
        <p:spPr>
          <a:xfrm>
            <a:off x="-1" y="139664"/>
            <a:ext cx="9112437" cy="1079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EndHepC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-NM: Eliminating HCV by 2030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Targets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DE994C27-92AA-A366-C6A2-F4916A0D9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2AD37D-80A5-12B0-B39B-1A5A5C91BEAF}"/>
              </a:ext>
            </a:extLst>
          </p:cNvPr>
          <p:cNvSpPr txBox="1"/>
          <p:nvPr/>
        </p:nvSpPr>
        <p:spPr>
          <a:xfrm>
            <a:off x="1033266" y="607752"/>
            <a:ext cx="799825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Project </a:t>
            </a:r>
            <a:r>
              <a:rPr lang="en-US" sz="4000" b="1" u="sng" dirty="0">
                <a:solidFill>
                  <a:srgbClr val="FF0000"/>
                </a:solidFill>
              </a:rPr>
              <a:t>HEAT</a:t>
            </a:r>
          </a:p>
          <a:p>
            <a:r>
              <a:rPr lang="en-US" sz="2800" dirty="0"/>
              <a:t>Hepatitis Elimination Access to Treatment</a:t>
            </a:r>
          </a:p>
          <a:p>
            <a:r>
              <a:rPr lang="en-US" sz="2800" dirty="0"/>
              <a:t>2022 – 2023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Total patients</a:t>
            </a:r>
            <a:r>
              <a:rPr lang="en-US" sz="2800" dirty="0"/>
              <a:t>:  19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dirty="0"/>
              <a:t>Sustained virologic response (SVR) achieved:  9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dirty="0"/>
              <a:t>Treatment in progress:  4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dirty="0"/>
              <a:t>Lost to follow up: 1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dirty="0"/>
              <a:t>Deceased: 1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dirty="0"/>
              <a:t>Cleared without treatment: 1</a:t>
            </a:r>
          </a:p>
          <a:p>
            <a:pPr marL="684213" indent="-457200">
              <a:buFont typeface="Arial" panose="020B0604020202020204" pitchFamily="34" charset="0"/>
              <a:buChar char="•"/>
            </a:pPr>
            <a:r>
              <a:rPr lang="en-US" sz="2800" dirty="0"/>
              <a:t>New patient/treatment not yet started: 3</a:t>
            </a:r>
          </a:p>
          <a:p>
            <a:endParaRPr lang="en-US" dirty="0"/>
          </a:p>
        </p:txBody>
      </p:sp>
      <p:pic>
        <p:nvPicPr>
          <p:cNvPr id="3" name="Picture 2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41EF87FE-023B-D9B4-5F7A-764153F00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1EC52-7476-5F4A-DCE6-EB8D63DB5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EFF75-1535-DEB6-F301-7F9CF73E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2847"/>
            <a:ext cx="9144000" cy="166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521B22-38A2-D424-8860-6E213181C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6"/>
          <a:stretch/>
        </p:blipFill>
        <p:spPr>
          <a:xfrm>
            <a:off x="101600" y="2071868"/>
            <a:ext cx="9010836" cy="2060978"/>
          </a:xfrm>
          <a:prstGeom prst="rect">
            <a:avLst/>
          </a:prstGeom>
        </p:spPr>
      </p:pic>
      <p:pic>
        <p:nvPicPr>
          <p:cNvPr id="3" name="Picture 2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7EFBBAE1-FB5B-D948-95DA-DDEA349C3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464F1DC-7384-557F-E093-D9695DEE3364}"/>
              </a:ext>
            </a:extLst>
          </p:cNvPr>
          <p:cNvSpPr txBox="1">
            <a:spLocks/>
          </p:cNvSpPr>
          <p:nvPr/>
        </p:nvSpPr>
        <p:spPr>
          <a:xfrm>
            <a:off x="-1" y="36945"/>
            <a:ext cx="9112437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STI Data Overview: National 2021 vs.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601E2-F8EF-4D4E-1369-E57996864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18" y="646545"/>
            <a:ext cx="2069453" cy="1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B36C3-D8AC-5F2C-074D-C59B6921E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5835303"/>
            <a:ext cx="5387789" cy="341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www.cdc.gov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596542-195F-3DCD-30EE-E8AA6394B63D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A2F7E-9832-DCDF-E98B-495F26E4C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" r="1295"/>
          <a:stretch/>
        </p:blipFill>
        <p:spPr>
          <a:xfrm>
            <a:off x="184727" y="932872"/>
            <a:ext cx="8672946" cy="47701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0B12FA-A8B8-F348-7639-E32EB15E188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12437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Syphilis Data Overview</a:t>
            </a:r>
          </a:p>
        </p:txBody>
      </p:sp>
    </p:spTree>
    <p:extLst>
      <p:ext uri="{BB962C8B-B14F-4D97-AF65-F5344CB8AC3E}">
        <p14:creationId xmlns:p14="http://schemas.microsoft.com/office/powerpoint/2010/main" val="1079121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E0E4EE1-659C-BD93-DD76-F8D1B883A5A4}"/>
              </a:ext>
            </a:extLst>
          </p:cNvPr>
          <p:cNvSpPr txBox="1">
            <a:spLocks/>
          </p:cNvSpPr>
          <p:nvPr/>
        </p:nvSpPr>
        <p:spPr>
          <a:xfrm>
            <a:off x="1532964" y="5835303"/>
            <a:ext cx="5387789" cy="341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/>
              <a:t>https://www.nmhealth.org/about/phd/idb/std/data/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203F9-45F8-B6C6-FABA-BDA88E5C0915}"/>
              </a:ext>
            </a:extLst>
          </p:cNvPr>
          <p:cNvSpPr txBox="1">
            <a:spLocks/>
          </p:cNvSpPr>
          <p:nvPr/>
        </p:nvSpPr>
        <p:spPr>
          <a:xfrm>
            <a:off x="0" y="73891"/>
            <a:ext cx="9144000" cy="1427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646FBA"/>
                </a:solidFill>
              </a:rPr>
              <a:t>Syphilis Data Overview: Rates of Primary &amp; Secondary Syphilis New Mexico &amp; US, 2000 - 2022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F6EB167-8986-39A1-88F1-1D4678FBC6CA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8CD2F-F266-D30D-83E8-5412591FE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" t="2450" r="1104" b="3448"/>
          <a:stretch/>
        </p:blipFill>
        <p:spPr>
          <a:xfrm>
            <a:off x="0" y="1157598"/>
            <a:ext cx="9144000" cy="4533995"/>
          </a:xfrm>
          <a:prstGeom prst="rect">
            <a:avLst/>
          </a:prstGeom>
        </p:spPr>
      </p:pic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CA580E5A-7B7F-275D-1313-4659F2537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71739-9C78-470E-AC97-18AB21ACC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8" t="4119" r="-173"/>
          <a:stretch/>
        </p:blipFill>
        <p:spPr>
          <a:xfrm>
            <a:off x="0" y="-1"/>
            <a:ext cx="6437745" cy="5943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535A8-33B3-45E8-CFC5-7731C26F2395}"/>
              </a:ext>
            </a:extLst>
          </p:cNvPr>
          <p:cNvSpPr txBox="1"/>
          <p:nvPr/>
        </p:nvSpPr>
        <p:spPr>
          <a:xfrm>
            <a:off x="5336973" y="1451397"/>
            <a:ext cx="36945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Primary, Secondary, and Early Latent Syphilis Rates per 100,000 population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by County, New Mexico, 2022</a:t>
            </a:r>
            <a:endParaRPr lang="en-US" sz="2800" dirty="0"/>
          </a:p>
        </p:txBody>
      </p:sp>
      <p:pic>
        <p:nvPicPr>
          <p:cNvPr id="4" name="Picture 3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CA448A77-E6AD-100B-A3A0-5D2CD829B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F61EE-ED21-1B1E-2237-12333060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1257548"/>
            <a:ext cx="8754427" cy="5041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3CE48-6726-0E62-3285-C127C3C0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2" y="670658"/>
            <a:ext cx="7888908" cy="55459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BA3B209-ADE1-74B4-9A7E-993CAC86B5A8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71558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3CB7D-A661-9FD1-9C9B-B8603F26AF80}"/>
              </a:ext>
            </a:extLst>
          </p:cNvPr>
          <p:cNvSpPr txBox="1"/>
          <p:nvPr/>
        </p:nvSpPr>
        <p:spPr>
          <a:xfrm>
            <a:off x="0" y="0"/>
            <a:ext cx="9143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/>
              <a:t>Congenital Syphilis rates in infants&lt;1 year, per 100,000 live births, NM &amp; US, and Primary &amp; Secondary Syphilis rates in women aged 15 - 44, per 100,000 population NM, 2000 - 2022</a:t>
            </a:r>
          </a:p>
        </p:txBody>
      </p:sp>
      <p:pic>
        <p:nvPicPr>
          <p:cNvPr id="3" name="Picture 2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E4AEA165-6805-3FDE-D4D6-4C2A4FEA9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100" b="1" dirty="0"/>
              <a:t>Learning Objectives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9899-116F-47C7-9F66-4199CD8C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6345"/>
            <a:ext cx="8284122" cy="44774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Identify the core elements of New Mexico’s Integrated HIV Plan for 2022 – 2026.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Identify New Mexico innovations and plan for Hepatitis C Virus (HCV) elimination.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Understand key data and trends on reportable sexually transmitted infections (STIs), particularly early and congenital syphilis.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Recognize strategies, innovations, and plans to turn the curve on syphilis in New Mexico.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9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FFB728C-AD26-B204-1206-86C2D4AB1AC0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110"/>
            <a:ext cx="9144000" cy="6710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646FBA"/>
                </a:solidFill>
              </a:rPr>
              <a:t>STD Program Plans and Innovations:</a:t>
            </a:r>
            <a:br>
              <a:rPr lang="en-US" sz="3200" b="1" dirty="0">
                <a:solidFill>
                  <a:srgbClr val="646FBA"/>
                </a:solidFill>
              </a:rPr>
            </a:br>
            <a:r>
              <a:rPr lang="en-US" sz="3200" b="1" dirty="0"/>
              <a:t>Education on New CDC 2021 Treatment Guidelines</a:t>
            </a:r>
          </a:p>
        </p:txBody>
      </p:sp>
      <p:pic>
        <p:nvPicPr>
          <p:cNvPr id="3" name="Google Shape;1084;g2145c26f8d7_1_264">
            <a:extLst>
              <a:ext uri="{FF2B5EF4-FFF2-40B4-BE49-F238E27FC236}">
                <a16:creationId xmlns:a16="http://schemas.microsoft.com/office/drawing/2014/main" id="{D28BDE57-6CE0-6A4F-F3D0-FB2F6A0370E2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39896"/>
            <a:ext cx="8503024" cy="4697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6A1CF0A-5202-F520-CF6B-AE434C3A6771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BCAE2-9CCB-C765-9838-B0610814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5835303"/>
            <a:ext cx="5387789" cy="341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STI = sexually transmitted infection, www.cdc.gov</a:t>
            </a:r>
          </a:p>
        </p:txBody>
      </p:sp>
    </p:spTree>
    <p:extLst>
      <p:ext uri="{BB962C8B-B14F-4D97-AF65-F5344CB8AC3E}">
        <p14:creationId xmlns:p14="http://schemas.microsoft.com/office/powerpoint/2010/main" val="26541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46FBA"/>
                </a:solidFill>
              </a:rPr>
              <a:t>STD Program Plans and Innovations:</a:t>
            </a:r>
            <a:br>
              <a:rPr lang="en-US" sz="3200" b="1" dirty="0">
                <a:solidFill>
                  <a:srgbClr val="646FBA"/>
                </a:solidFill>
              </a:rPr>
            </a:br>
            <a:r>
              <a:rPr lang="en-US" sz="3200" b="1" dirty="0"/>
              <a:t>Outreach, Education and Marketing</a:t>
            </a:r>
            <a:endParaRPr lang="en-US" sz="3200" b="1" dirty="0">
              <a:solidFill>
                <a:srgbClr val="646FB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AD9869-6B6A-2660-3E4D-BF0CF242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7389"/>
            <a:ext cx="4454014" cy="31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DA51EC4-6229-CC97-AE80-04EB2E97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20" y="2474259"/>
            <a:ext cx="4681979" cy="32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3AE3000-B791-7CC6-CC28-A7154BDC7724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15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3DAD4-A089-4290-CC17-9D9EAA60F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1" b="2913"/>
          <a:stretch/>
        </p:blipFill>
        <p:spPr>
          <a:xfrm>
            <a:off x="1488874" y="0"/>
            <a:ext cx="6166251" cy="5774498"/>
          </a:xfrm>
          <a:prstGeom prst="rect">
            <a:avLst/>
          </a:prstGeom>
        </p:spPr>
      </p:pic>
      <p:pic>
        <p:nvPicPr>
          <p:cNvPr id="4" name="Picture 3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C95499CC-0A99-F57A-08F2-32A5CDF89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42E3D8B-9D1A-40C7-5425-C40EA67686F4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3B786999-4D32-1B8E-0011-22C852820B73}"/>
              </a:ext>
            </a:extLst>
          </p:cNvPr>
          <p:cNvSpPr txBox="1">
            <a:spLocks/>
          </p:cNvSpPr>
          <p:nvPr/>
        </p:nvSpPr>
        <p:spPr>
          <a:xfrm>
            <a:off x="387947" y="923638"/>
            <a:ext cx="8401723" cy="161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MEXICO DEPARTMENT OF HEALTH, OCTOBER 16, 2023 </a:t>
            </a:r>
          </a:p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Syphilis Testing in All Pregnant People and Adults Ages 18 to 50 to Prevent Congenital Syphilis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4FA06-A327-E4F9-DFC0-A62B0359B8B9}"/>
              </a:ext>
            </a:extLst>
          </p:cNvPr>
          <p:cNvSpPr/>
          <p:nvPr/>
        </p:nvSpPr>
        <p:spPr>
          <a:xfrm>
            <a:off x="462578" y="4399877"/>
            <a:ext cx="8401723" cy="1839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7F634-D2E6-9704-8E95-B4364A7CD7E0}"/>
              </a:ext>
            </a:extLst>
          </p:cNvPr>
          <p:cNvSpPr/>
          <p:nvPr/>
        </p:nvSpPr>
        <p:spPr>
          <a:xfrm>
            <a:off x="344246" y="2581153"/>
            <a:ext cx="4227754" cy="337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Adults aged 18 to 50 </a:t>
            </a:r>
            <a:r>
              <a:rPr lang="en-US" sz="2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 be tested for syphilis </a:t>
            </a:r>
            <a:r>
              <a:rPr lang="en-US" sz="2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least once </a:t>
            </a:r>
            <a:r>
              <a:rPr lang="en-US" sz="2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next 12 months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Syphilis testing for </a:t>
            </a: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pregnant people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their</a:t>
            </a:r>
            <a:r>
              <a:rPr lang="en-US" sz="2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1st</a:t>
            </a:r>
            <a:r>
              <a:rPr lang="en-US" sz="2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trimester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Syphilis testing for </a:t>
            </a: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pregnant people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their </a:t>
            </a:r>
            <a:r>
              <a:rPr lang="en-US" sz="2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3rd</a:t>
            </a:r>
            <a:r>
              <a:rPr lang="en-US" sz="2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trimester  (28-32 weeks)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EA7C9-844D-FC04-114C-52F82AA44D66}"/>
              </a:ext>
            </a:extLst>
          </p:cNvPr>
          <p:cNvSpPr/>
          <p:nvPr/>
        </p:nvSpPr>
        <p:spPr>
          <a:xfrm>
            <a:off x="4593517" y="2764678"/>
            <a:ext cx="4550483" cy="2998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delivery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Urgent care/ED if no prior prenatal care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care of intrauterine fetal demise at any gestational 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Pregnant individuals in correctional facilities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7A67B-7595-9782-2DE3-AFBEFC0EA68E}"/>
              </a:ext>
            </a:extLst>
          </p:cNvPr>
          <p:cNvSpPr/>
          <p:nvPr/>
        </p:nvSpPr>
        <p:spPr>
          <a:xfrm>
            <a:off x="2008668" y="5580492"/>
            <a:ext cx="4860090" cy="79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https://www.nmhealth.org/publication/view/rules/8505/</a:t>
            </a:r>
            <a:endParaRPr lang="en-US" sz="1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50CF6E-F7D8-AAFD-16B9-7664F395B3C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12437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Updated Public Health 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86FD9-5ACE-90AA-961F-5216876DCCB1}"/>
              </a:ext>
            </a:extLst>
          </p:cNvPr>
          <p:cNvSpPr txBox="1"/>
          <p:nvPr/>
        </p:nvSpPr>
        <p:spPr>
          <a:xfrm>
            <a:off x="2210210" y="2215054"/>
            <a:ext cx="5428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Testing for syphilis is required:</a:t>
            </a:r>
          </a:p>
        </p:txBody>
      </p:sp>
    </p:spTree>
    <p:extLst>
      <p:ext uri="{BB962C8B-B14F-4D97-AF65-F5344CB8AC3E}">
        <p14:creationId xmlns:p14="http://schemas.microsoft.com/office/powerpoint/2010/main" val="640593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1D8713-A837-2602-F9A1-F68BCBDBC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477562"/>
              </p:ext>
            </p:extLst>
          </p:nvPr>
        </p:nvGraphicFramePr>
        <p:xfrm>
          <a:off x="1076501" y="9236"/>
          <a:ext cx="3052157" cy="523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64CCB6C-F163-E6BD-D8BF-C20634FE28D6}"/>
              </a:ext>
            </a:extLst>
          </p:cNvPr>
          <p:cNvSpPr txBox="1"/>
          <p:nvPr/>
        </p:nvSpPr>
        <p:spPr>
          <a:xfrm>
            <a:off x="4128658" y="2331084"/>
            <a:ext cx="4922982" cy="6537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reporting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for action/prioritization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D8915F-B40F-BD1A-0796-486730F937B6}"/>
              </a:ext>
            </a:extLst>
          </p:cNvPr>
          <p:cNvSpPr txBox="1"/>
          <p:nvPr/>
        </p:nvSpPr>
        <p:spPr>
          <a:xfrm>
            <a:off x="4128659" y="3587357"/>
            <a:ext cx="4922982" cy="8568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Babies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Culturally Specific – Tribal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Humor/Old School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F7D03B-4660-7E6E-EA11-6EC6CE545A80}"/>
              </a:ext>
            </a:extLst>
          </p:cNvPr>
          <p:cNvSpPr txBox="1"/>
          <p:nvPr/>
        </p:nvSpPr>
        <p:spPr>
          <a:xfrm>
            <a:off x="4128659" y="4444251"/>
            <a:ext cx="4922982" cy="861127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Providers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disparities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5F5DE-DF15-0E1B-A2EB-F71347B3A505}"/>
              </a:ext>
            </a:extLst>
          </p:cNvPr>
          <p:cNvSpPr txBox="1"/>
          <p:nvPr/>
        </p:nvSpPr>
        <p:spPr>
          <a:xfrm>
            <a:off x="4128658" y="9236"/>
            <a:ext cx="4922982" cy="11730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guidelines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Law/policy–public health order, OSI outreach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reduction sites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testing options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AA834-0485-7C41-AB73-D478F917A0CA}"/>
              </a:ext>
            </a:extLst>
          </p:cNvPr>
          <p:cNvSpPr txBox="1"/>
          <p:nvPr/>
        </p:nvSpPr>
        <p:spPr>
          <a:xfrm>
            <a:off x="4128658" y="3003914"/>
            <a:ext cx="4922982" cy="58344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Intervention Specialists (DIS)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technology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1CDF7-2588-D492-DE2C-FF1D655A2D2D}"/>
              </a:ext>
            </a:extLst>
          </p:cNvPr>
          <p:cNvSpPr txBox="1"/>
          <p:nvPr/>
        </p:nvSpPr>
        <p:spPr>
          <a:xfrm>
            <a:off x="4128658" y="1163255"/>
            <a:ext cx="4922982" cy="1173018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340B in corrections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care/emergency departments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 hotline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DOXY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/PEP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8FD17-10AD-12AC-F33F-71F44161F8DA}"/>
              </a:ext>
            </a:extLst>
          </p:cNvPr>
          <p:cNvSpPr/>
          <p:nvPr/>
        </p:nvSpPr>
        <p:spPr>
          <a:xfrm>
            <a:off x="1467181" y="5234628"/>
            <a:ext cx="5428537" cy="7562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500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Eliminate Syphilis</a:t>
            </a:r>
            <a:endParaRPr lang="en-US" sz="14925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070B43B-7D22-86AB-E42A-07FFC8A02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946741"/>
              </p:ext>
            </p:extLst>
          </p:nvPr>
        </p:nvGraphicFramePr>
        <p:xfrm>
          <a:off x="95816" y="9236"/>
          <a:ext cx="914400" cy="523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5B9B8665-0AFF-4F87-AE2F-B82BA03AC0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83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2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resources: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b="1" dirty="0"/>
              <a:t>Statewide resource guide website</a:t>
            </a:r>
            <a:br>
              <a:rPr lang="en-US" sz="4000" b="1" dirty="0"/>
            </a:br>
            <a:r>
              <a:rPr lang="en-US" sz="2000" b="1" dirty="0">
                <a:hlinkClick r:id="rId2"/>
              </a:rPr>
              <a:t>https://nmhivguide.org/</a:t>
            </a:r>
            <a:r>
              <a:rPr lang="en-US" sz="20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0CCEB-0387-41BF-B8F8-1DD6835A92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" b="3525"/>
          <a:stretch/>
        </p:blipFill>
        <p:spPr bwMode="auto">
          <a:xfrm>
            <a:off x="699247" y="1470949"/>
            <a:ext cx="7816103" cy="4280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05C7661-641E-C363-1073-11843BC463F7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NMDOH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9899-116F-47C7-9F66-4199CD8C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08" y="1216653"/>
            <a:ext cx="4341091" cy="2495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effectLst/>
              </a:rPr>
              <a:t>Laine Snow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HIV, STD and Hepatitis Section Manager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Public Health Division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New Mexico Department of Health (NMDOH)</a:t>
            </a:r>
            <a:br>
              <a:rPr lang="en-US" sz="2400" dirty="0">
                <a:effectLst/>
              </a:rPr>
            </a:br>
            <a:r>
              <a:rPr lang="en-US" sz="2400" dirty="0">
                <a:solidFill>
                  <a:srgbClr val="0070C0"/>
                </a:solidFill>
                <a:hlinkClick r:id="rId2"/>
              </a:rPr>
              <a:t>LaineM.Snow@doh.nm.gov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(505) 479-1187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1A79F9C-769C-C178-3BCF-A47DDE6DC090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3CFCC4-AF0D-314F-16D6-8B26A39E5225}"/>
              </a:ext>
            </a:extLst>
          </p:cNvPr>
          <p:cNvSpPr txBox="1">
            <a:spLocks/>
          </p:cNvSpPr>
          <p:nvPr/>
        </p:nvSpPr>
        <p:spPr>
          <a:xfrm>
            <a:off x="4722899" y="1208690"/>
            <a:ext cx="4341091" cy="249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Janine Waters</a:t>
            </a:r>
            <a:br>
              <a:rPr lang="en-US" sz="2200" dirty="0"/>
            </a:br>
            <a:r>
              <a:rPr lang="en-US" sz="2200" dirty="0"/>
              <a:t>STD Program Manager</a:t>
            </a:r>
            <a:br>
              <a:rPr lang="en-US" sz="2200" dirty="0"/>
            </a:br>
            <a:r>
              <a:rPr lang="en-US" sz="2200" dirty="0"/>
              <a:t>Public Health Division</a:t>
            </a:r>
            <a:br>
              <a:rPr lang="en-US" sz="2200" dirty="0"/>
            </a:br>
            <a:r>
              <a:rPr lang="en-US" sz="2200" dirty="0"/>
              <a:t>New Mexico Department of Health (NMDOH)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Janine.Waters@doh.nm.gov</a:t>
            </a:r>
            <a:br>
              <a:rPr lang="en-US" sz="2200" dirty="0"/>
            </a:br>
            <a:r>
              <a:rPr lang="en-US" sz="2200" dirty="0"/>
              <a:t>(505) 490-1066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5D64A-21C0-5042-9626-33211C821FBD}"/>
              </a:ext>
            </a:extLst>
          </p:cNvPr>
          <p:cNvSpPr txBox="1"/>
          <p:nvPr/>
        </p:nvSpPr>
        <p:spPr>
          <a:xfrm>
            <a:off x="2627745" y="4033436"/>
            <a:ext cx="457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b="1" dirty="0">
                <a:effectLst/>
              </a:rPr>
              <a:t>Rena Manning, PhD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HIV and Hepatitis Program Manager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Epidemiology &amp; Response Division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New Mexico Department of Health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u="sng" dirty="0">
                <a:solidFill>
                  <a:srgbClr val="1F4E79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Rena.Manning@doh.nm.gov</a:t>
            </a:r>
            <a:endParaRPr lang="en-US" sz="22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64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AETC Resources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1A79F9C-769C-C178-3BCF-A47DDE6DC090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888141B-DC71-C17C-587B-06052400980B}"/>
              </a:ext>
            </a:extLst>
          </p:cNvPr>
          <p:cNvSpPr txBox="1">
            <a:spLocks/>
          </p:cNvSpPr>
          <p:nvPr/>
        </p:nvSpPr>
        <p:spPr>
          <a:xfrm>
            <a:off x="173255" y="1322902"/>
            <a:ext cx="4743450" cy="4120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Clinician  Consultation Center </a:t>
            </a:r>
            <a:r>
              <a:rPr lang="en-US" sz="2600" dirty="0">
                <a:hlinkClick r:id="rId2"/>
              </a:rPr>
              <a:t>http://nccc.ucsf.edu/</a:t>
            </a:r>
            <a:endParaRPr lang="en-US" sz="2600" dirty="0"/>
          </a:p>
          <a:p>
            <a:pPr lvl="1"/>
            <a:r>
              <a:rPr lang="en-US" dirty="0"/>
              <a:t>HIV Management</a:t>
            </a:r>
          </a:p>
          <a:p>
            <a:pPr lvl="1"/>
            <a:r>
              <a:rPr lang="en-US" dirty="0"/>
              <a:t>Perinatal HIV </a:t>
            </a:r>
          </a:p>
          <a:p>
            <a:pPr lvl="1"/>
            <a:r>
              <a:rPr lang="en-US" dirty="0"/>
              <a:t>HIV PrEP </a:t>
            </a:r>
          </a:p>
          <a:p>
            <a:pPr lvl="1"/>
            <a:r>
              <a:rPr lang="en-US" dirty="0"/>
              <a:t>HIV PEP line</a:t>
            </a:r>
          </a:p>
          <a:p>
            <a:pPr lvl="1"/>
            <a:r>
              <a:rPr lang="en-US" dirty="0"/>
              <a:t>HCV Management</a:t>
            </a:r>
          </a:p>
          <a:p>
            <a:pPr lvl="1"/>
            <a:r>
              <a:rPr lang="en-US" dirty="0"/>
              <a:t>Substance Use Management</a:t>
            </a:r>
          </a:p>
          <a:p>
            <a:pPr lvl="1"/>
            <a:endParaRPr lang="en-US" sz="600" dirty="0"/>
          </a:p>
          <a:p>
            <a:r>
              <a:rPr lang="en-US" dirty="0"/>
              <a:t>Present case on ECHO   </a:t>
            </a:r>
            <a:r>
              <a:rPr lang="en-US" sz="2600" dirty="0">
                <a:hlinkClick r:id="rId3"/>
              </a:rPr>
              <a:t>hivecho@salud.unm.edu</a:t>
            </a:r>
            <a:r>
              <a:rPr lang="en-US" sz="2600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514060F-73DA-08C9-156C-5760D834D902}"/>
              </a:ext>
            </a:extLst>
          </p:cNvPr>
          <p:cNvSpPr txBox="1">
            <a:spLocks/>
          </p:cNvSpPr>
          <p:nvPr/>
        </p:nvSpPr>
        <p:spPr>
          <a:xfrm>
            <a:off x="4353212" y="1309255"/>
            <a:ext cx="4617533" cy="47567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500" dirty="0"/>
              <a:t>National STD Curriculum </a:t>
            </a:r>
            <a:r>
              <a:rPr lang="en-US" sz="2500" dirty="0">
                <a:hlinkClick r:id="rId4"/>
              </a:rPr>
              <a:t>https://www.std.uw.edu/</a:t>
            </a:r>
            <a:endParaRPr lang="en-US" sz="2500" dirty="0"/>
          </a:p>
          <a:p>
            <a:pPr>
              <a:spcBef>
                <a:spcPts val="1200"/>
              </a:spcBef>
            </a:pPr>
            <a:r>
              <a:rPr lang="en-US" sz="2500" dirty="0"/>
              <a:t>National </a:t>
            </a:r>
            <a:r>
              <a:rPr lang="en-US" sz="2500" dirty="0" err="1"/>
              <a:t>PrEP</a:t>
            </a:r>
            <a:r>
              <a:rPr lang="en-US" sz="2500" dirty="0"/>
              <a:t> Curriculum </a:t>
            </a:r>
            <a:r>
              <a:rPr lang="en-US" sz="2500" dirty="0">
                <a:hlinkClick r:id="rId5"/>
              </a:rPr>
              <a:t>https://www.hivprep.uw.edu/</a:t>
            </a:r>
            <a:r>
              <a:rPr lang="en-US" sz="25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National HIV Curriculum </a:t>
            </a:r>
            <a:r>
              <a:rPr lang="en-US" sz="2500" dirty="0">
                <a:hlinkClick r:id="rId6"/>
              </a:rPr>
              <a:t>https://aidsetc.org/nhc</a:t>
            </a:r>
            <a:endParaRPr lang="en-US" sz="2500" dirty="0"/>
          </a:p>
          <a:p>
            <a:pPr>
              <a:spcBef>
                <a:spcPts val="1200"/>
              </a:spcBef>
            </a:pPr>
            <a:r>
              <a:rPr lang="en-US" sz="2500" dirty="0"/>
              <a:t>HIVMA Resource Directory </a:t>
            </a:r>
            <a:r>
              <a:rPr lang="en-US" sz="2500" b="0" i="0" u="sng" strike="noStrike" dirty="0">
                <a:solidFill>
                  <a:schemeClr val="accent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https://www.hivma.org/globalassets/ektron-import/hivma/hivma-resource-directory.pdf</a:t>
            </a:r>
            <a:r>
              <a:rPr lang="en-US" sz="2500" b="0" i="0" u="none" strike="noStrike" dirty="0">
                <a:solidFill>
                  <a:schemeClr val="accent1"/>
                </a:solidFill>
                <a:effectLst/>
              </a:rPr>
              <a:t> 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Additional trainings </a:t>
            </a:r>
            <a:r>
              <a:rPr lang="en-US" sz="2500" dirty="0">
                <a:hlinkClick r:id="rId8"/>
              </a:rPr>
              <a:t>scaetcecho@salud.unm.edu</a:t>
            </a:r>
            <a:endParaRPr lang="en-US" sz="2500" dirty="0"/>
          </a:p>
          <a:p>
            <a:pPr marL="230188" indent="0">
              <a:buNone/>
            </a:pPr>
            <a:r>
              <a:rPr lang="en-US" sz="2500" dirty="0">
                <a:hlinkClick r:id="rId9"/>
              </a:rPr>
              <a:t>www.scaetc.org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1847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44" y="1733199"/>
            <a:ext cx="3943350" cy="22140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Mexico Integrated Plan for HIV Prevention and Care: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Year 1 Update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73D4842-8CF5-73D5-0E33-995E0440D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301" r="1594" b="1685"/>
          <a:stretch/>
        </p:blipFill>
        <p:spPr>
          <a:xfrm>
            <a:off x="4697507" y="0"/>
            <a:ext cx="4446494" cy="5680419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E6B8585-C478-1BD3-6C3D-7303522C789F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0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F233-BA4A-6B21-0321-AA0E5807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F357EC51-7AE5-4041-7332-D75B544C9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362" r="9543" b="1634"/>
          <a:stretch/>
        </p:blipFill>
        <p:spPr>
          <a:xfrm>
            <a:off x="78377" y="1208690"/>
            <a:ext cx="4479129" cy="4674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FE984-A3F6-2D12-317B-C838287D9B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250"/>
            <a:ext cx="9159170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Mexico Integrated Plan for HIV Prevention 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Care: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Goals</a:t>
            </a:r>
          </a:p>
        </p:txBody>
      </p:sp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EA627F56-10C2-2FC2-7107-718C323F0B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776" r="11493" b="1188"/>
          <a:stretch/>
        </p:blipFill>
        <p:spPr>
          <a:xfrm>
            <a:off x="4405746" y="1208690"/>
            <a:ext cx="4753424" cy="4961201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A783457-9715-9CC3-C94E-9554C64F44A1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2A596059-2945-9665-0346-5905AD2C0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5" y="5793859"/>
            <a:ext cx="2090535" cy="6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2B87D-075F-B76B-1BD6-619D3D98F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379A-8C42-68C8-F957-38791F25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1714"/>
          </a:xfrm>
        </p:spPr>
        <p:txBody>
          <a:bodyPr/>
          <a:lstStyle/>
          <a:p>
            <a:r>
              <a:rPr lang="en-US" dirty="0"/>
              <a:t>Pillar # 1: Diagnose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E3FE-CCF6-B86C-FA31-61F94B87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10" y="146766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 Diagnose all people with HIV (PWH) as early as possible.</a:t>
            </a:r>
          </a:p>
          <a:p>
            <a:pPr marL="0" indent="0">
              <a:buNone/>
            </a:pPr>
            <a:r>
              <a:rPr lang="en-US" u="sng" dirty="0"/>
              <a:t>Outcome Targets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at least 6,500 targeted tests per year in 2022 and increasing to 8,000 in 2026.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at least 40 persons with newly diagnosed  HIV infection.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Reduce the proportion of persons who are diagnosed late in their HIV Infection.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5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082F-54B5-0249-0B41-8C2B0EE8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9D44-7658-8AAC-4F0B-6B7E037A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9825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 Targets: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C718-844D-E149-9202-9B7C2798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3178"/>
            <a:ext cx="7886700" cy="4784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Provided 9,706 valid HIV tests</a:t>
            </a:r>
          </a:p>
          <a:p>
            <a:pPr marL="0" indent="0">
              <a:buNone/>
            </a:pPr>
            <a:r>
              <a:rPr lang="en-US" dirty="0"/>
              <a:t>Priority Populations</a:t>
            </a:r>
          </a:p>
          <a:p>
            <a:r>
              <a:rPr lang="en-US" dirty="0"/>
              <a:t>Men Who Have Sex with Men (MSM) -  2,811</a:t>
            </a:r>
          </a:p>
          <a:p>
            <a:r>
              <a:rPr lang="en-US" dirty="0"/>
              <a:t>Sex with Male -  2,527</a:t>
            </a:r>
          </a:p>
          <a:p>
            <a:r>
              <a:rPr lang="en-US" dirty="0"/>
              <a:t>Sex with Female -  2,964</a:t>
            </a:r>
          </a:p>
          <a:p>
            <a:r>
              <a:rPr lang="en-US" dirty="0"/>
              <a:t>Sex with a Transgender person - 300</a:t>
            </a:r>
          </a:p>
          <a:p>
            <a:r>
              <a:rPr lang="en-US" dirty="0"/>
              <a:t>Persons engaged in injection drug use -  569</a:t>
            </a:r>
          </a:p>
          <a:p>
            <a:pPr marL="0" indent="0">
              <a:buNone/>
            </a:pPr>
            <a:r>
              <a:rPr lang="en-US" dirty="0"/>
              <a:t>44 positive</a:t>
            </a:r>
          </a:p>
          <a:p>
            <a:r>
              <a:rPr lang="en-US" dirty="0"/>
              <a:t>31 newly diagnosed, 13 previously diagnosed</a:t>
            </a:r>
          </a:p>
        </p:txBody>
      </p:sp>
    </p:spTree>
    <p:extLst>
      <p:ext uri="{BB962C8B-B14F-4D97-AF65-F5344CB8AC3E}">
        <p14:creationId xmlns:p14="http://schemas.microsoft.com/office/powerpoint/2010/main" val="25795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9666"/>
            <a:ext cx="9144000" cy="106902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Rates of New HIV Diagnoses, by Race Ethnicity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Mexico, 2015-2022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639FC29-3A31-5F24-814C-465809F65EBF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823D4-94E6-3EF8-31F1-81B9CBD5C542}"/>
              </a:ext>
            </a:extLst>
          </p:cNvPr>
          <p:cNvSpPr txBox="1"/>
          <p:nvPr/>
        </p:nvSpPr>
        <p:spPr>
          <a:xfrm>
            <a:off x="203200" y="5196862"/>
            <a:ext cx="88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Data Sources</a:t>
            </a:r>
            <a:r>
              <a:rPr lang="en-US" sz="1200" dirty="0"/>
              <a:t>: cases, </a:t>
            </a:r>
            <a:r>
              <a:rPr lang="en-US" sz="1200" dirty="0" err="1"/>
              <a:t>eHARS</a:t>
            </a:r>
            <a:r>
              <a:rPr lang="en-US" sz="1200" dirty="0"/>
              <a:t> application, electronic lab repository. </a:t>
            </a:r>
            <a:r>
              <a:rPr lang="en-US" sz="1200" i="1" dirty="0"/>
              <a:t>Population estimates</a:t>
            </a:r>
            <a:r>
              <a:rPr lang="en-US" sz="1200" dirty="0"/>
              <a:t>: NM IBIS, University of New Mexico Global Population Studies (GPS) Program *rates for 2022 use population estimates for 2021. ** due to lower numbers of Blacks and Asians in NM, rates are more affected by any variation year to year</a:t>
            </a:r>
            <a:r>
              <a:rPr lang="en-US" sz="1600" dirty="0"/>
              <a:t>.</a:t>
            </a:r>
            <a:r>
              <a:rPr lang="en-US" sz="1400" dirty="0"/>
              <a:t>	        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12CB25-8DA7-7CDA-E08F-ACBD67014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3322"/>
              </p:ext>
            </p:extLst>
          </p:nvPr>
        </p:nvGraphicFramePr>
        <p:xfrm>
          <a:off x="203200" y="1134804"/>
          <a:ext cx="8691418" cy="363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673"/>
            <a:ext cx="9144000" cy="987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Rates of New HIV Diagnoses, by Birth Sex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Mexico, 2015-2022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639FC29-3A31-5F24-814C-465809F65EBF}"/>
              </a:ext>
            </a:extLst>
          </p:cNvPr>
          <p:cNvSpPr txBox="1">
            <a:spLocks/>
          </p:cNvSpPr>
          <p:nvPr/>
        </p:nvSpPr>
        <p:spPr>
          <a:xfrm>
            <a:off x="8515350" y="6421155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823D4-94E6-3EF8-31F1-81B9CBD5C542}"/>
              </a:ext>
            </a:extLst>
          </p:cNvPr>
          <p:cNvSpPr txBox="1"/>
          <p:nvPr/>
        </p:nvSpPr>
        <p:spPr>
          <a:xfrm>
            <a:off x="163137" y="5115678"/>
            <a:ext cx="8980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282828"/>
                </a:solidFill>
                <a:effectLst/>
              </a:rPr>
              <a:t>Data Sources</a:t>
            </a:r>
            <a:r>
              <a:rPr lang="en-US" sz="1200" b="0" i="0" dirty="0">
                <a:solidFill>
                  <a:srgbClr val="282828"/>
                </a:solidFill>
                <a:effectLst/>
              </a:rPr>
              <a:t>:</a:t>
            </a:r>
            <a:r>
              <a:rPr lang="en-US" sz="1200" dirty="0">
                <a:solidFill>
                  <a:srgbClr val="282828"/>
                </a:solidFill>
              </a:rPr>
              <a:t> </a:t>
            </a:r>
            <a:r>
              <a:rPr lang="en-US" sz="1200" b="0" i="0" dirty="0">
                <a:solidFill>
                  <a:srgbClr val="282828"/>
                </a:solidFill>
                <a:effectLst/>
              </a:rPr>
              <a:t>NM Electronic HIV &amp; AIDS Reporting System (</a:t>
            </a:r>
            <a:r>
              <a:rPr lang="en-US" sz="1200" b="0" i="0" dirty="0" err="1">
                <a:solidFill>
                  <a:srgbClr val="282828"/>
                </a:solidFill>
                <a:effectLst/>
              </a:rPr>
              <a:t>eHARS</a:t>
            </a:r>
            <a:r>
              <a:rPr lang="en-US" sz="1200" b="0" i="0" dirty="0">
                <a:solidFill>
                  <a:srgbClr val="282828"/>
                </a:solidFill>
                <a:effectLst/>
              </a:rPr>
              <a:t>) database. HIV Surveillance &amp; Epidemiology Program, Infectious Disease Epidemiology Bureau, Epidemiology &amp; Response Division, New Mexico Department of Health</a:t>
            </a:r>
            <a:r>
              <a:rPr lang="en-US" sz="1200" dirty="0">
                <a:solidFill>
                  <a:srgbClr val="282828"/>
                </a:solidFill>
              </a:rPr>
              <a:t>. </a:t>
            </a:r>
            <a:r>
              <a:rPr lang="en-US" sz="1200" i="1" dirty="0"/>
              <a:t>Population estimates</a:t>
            </a:r>
            <a:r>
              <a:rPr lang="en-US" sz="1200" dirty="0"/>
              <a:t>: NM IBIS, University of New Mexico Global Population Studies (GPS) Program. *rates for 2022 use population estimates for 2021.  </a:t>
            </a:r>
          </a:p>
          <a:p>
            <a:r>
              <a:rPr lang="en-US" sz="2800" dirty="0"/>
              <a:t>	        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A3EF76-12C8-4F1F-AC14-CFD93851C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787973"/>
              </p:ext>
            </p:extLst>
          </p:nvPr>
        </p:nvGraphicFramePr>
        <p:xfrm>
          <a:off x="83127" y="1208691"/>
          <a:ext cx="8980863" cy="357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06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" id="{780ADCA6-5CD0-4B46-94F7-34209DC81E88}" vid="{54028512-844A-44A8-BE2A-642953C30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30F336301A24B99B0F452AB3D45A2" ma:contentTypeVersion="0" ma:contentTypeDescription="Create a new document." ma:contentTypeScope="" ma:versionID="f3604dafa58c8d523674f9f65274a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ac1d618640bc2c24c6bd9b51890d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46DEE-86D7-4704-B9AF-D9E8B9037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BE8CA9-6916-4997-A32A-A813FA41C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94D62-B771-41D3-BDBE-D56479D46289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DOH branding 2029 PPT-template reg</Template>
  <TotalTime>6979</TotalTime>
  <Words>2266</Words>
  <Application>Microsoft Office PowerPoint</Application>
  <PresentationFormat>On-screen Show (4:3)</PresentationFormat>
  <Paragraphs>271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Aptos</vt:lpstr>
      <vt:lpstr>Arial</vt:lpstr>
      <vt:lpstr>Calibri</vt:lpstr>
      <vt:lpstr>Calibri Light</vt:lpstr>
      <vt:lpstr>Franklin Gothic Book</vt:lpstr>
      <vt:lpstr>Franklin Gothic Medium</vt:lpstr>
      <vt:lpstr>FuturaStd-CondensedBold</vt:lpstr>
      <vt:lpstr>HelveticaNeue</vt:lpstr>
      <vt:lpstr>Roboto</vt:lpstr>
      <vt:lpstr>system-ui</vt:lpstr>
      <vt:lpstr>Wingdings</vt:lpstr>
      <vt:lpstr>Office Theme</vt:lpstr>
      <vt:lpstr>New Mexico Innovations and Plans for HIV,  Hepatitis C Virus, &amp; Sexually Transmitted Infections</vt:lpstr>
      <vt:lpstr>Conflict of Interest Disclosure Statement</vt:lpstr>
      <vt:lpstr> Learning Objectives </vt:lpstr>
      <vt:lpstr>New Mexico Integrated Plan for HIV Prevention and Care: Year 1 Update</vt:lpstr>
      <vt:lpstr>New Mexico Integrated Plan for HIV Prevention  and Care: Goals</vt:lpstr>
      <vt:lpstr>Pillar # 1: Diagnose</vt:lpstr>
      <vt:lpstr>Outcome Targets: </vt:lpstr>
      <vt:lpstr>Rates of New HIV Diagnoses, by Race Ethnicity New Mexico, 2015-2022</vt:lpstr>
      <vt:lpstr>Rates of New HIV Diagnoses, by Birth Sex New Mexico, 2015-2022</vt:lpstr>
      <vt:lpstr>People newly with HIV (all stages) 13 years and older by Public Health Region, 2012-2021</vt:lpstr>
      <vt:lpstr>Pillar # 2 Treat</vt:lpstr>
      <vt:lpstr>Data Sources: NM Electronic HIV &amp; AIDS Reporting System (eHARS) database. HIV Surveillance &amp; Epidemiology Program, Infectious Disease Epidemiology Bureau, Epidemiology &amp; Response Division, New Mexico Department of Health. NM IBIS: Complete Health Indicator Report of HIV-1 Infections (Newly Diagnosed, All Stages) in Individuals aged 13 and above, New Mexico</vt:lpstr>
      <vt:lpstr>Linkage to Care, diagnosed 2021</vt:lpstr>
      <vt:lpstr>HIV Care Continuum, 2021-2023</vt:lpstr>
      <vt:lpstr>Pillar # 3: Prevent</vt:lpstr>
      <vt:lpstr>New Mexico’s Innovations in  HIV Prevention &amp; Care Services</vt:lpstr>
      <vt:lpstr>PowerPoint Presentation</vt:lpstr>
      <vt:lpstr>  TAKEMEHOME  </vt:lpstr>
      <vt:lpstr>TAKEMEHOME</vt:lpstr>
      <vt:lpstr>Pillar #4: Respond</vt:lpstr>
      <vt:lpstr>EndHepC-NM: Eliminating HCV by 2030</vt:lpstr>
      <vt:lpstr>EndHepC-NM: Eliminating HCV by 2030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STD Program Plans and Innovations: Education on New CDC 2021 Treatment Guidelines</vt:lpstr>
      <vt:lpstr>STD Program Plans and Innovations: Outreach, Education and Marketing</vt:lpstr>
      <vt:lpstr>PowerPoint Presentation</vt:lpstr>
      <vt:lpstr>PowerPoint Presentation</vt:lpstr>
      <vt:lpstr>PowerPoint Presentation</vt:lpstr>
      <vt:lpstr>Key resources: Statewide resource guide website https://nmhivguide.org/ </vt:lpstr>
      <vt:lpstr>NMDOH Contact Information</vt:lpstr>
      <vt:lpstr>AETC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Gans</dc:creator>
  <cp:lastModifiedBy>Minerva Layug-Gomez</cp:lastModifiedBy>
  <cp:revision>87</cp:revision>
  <dcterms:created xsi:type="dcterms:W3CDTF">2021-02-17T19:43:23Z</dcterms:created>
  <dcterms:modified xsi:type="dcterms:W3CDTF">2024-04-22T18:33:07Z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0x010100F2230F336301A24B99B0F452AB3D45A2</vt:lpwstr>
  </property>
</Properties>
</file>