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427" r:id="rId2"/>
    <p:sldId id="428" r:id="rId3"/>
    <p:sldId id="456" r:id="rId4"/>
    <p:sldId id="430" r:id="rId5"/>
    <p:sldId id="431" r:id="rId6"/>
    <p:sldId id="441" r:id="rId7"/>
    <p:sldId id="442" r:id="rId8"/>
    <p:sldId id="443" r:id="rId9"/>
    <p:sldId id="444" r:id="rId10"/>
    <p:sldId id="445" r:id="rId11"/>
    <p:sldId id="270" r:id="rId12"/>
    <p:sldId id="282" r:id="rId13"/>
    <p:sldId id="446" r:id="rId14"/>
    <p:sldId id="261" r:id="rId15"/>
    <p:sldId id="447" r:id="rId16"/>
    <p:sldId id="448" r:id="rId17"/>
    <p:sldId id="297" r:id="rId18"/>
    <p:sldId id="449" r:id="rId19"/>
    <p:sldId id="450" r:id="rId20"/>
    <p:sldId id="451" r:id="rId21"/>
    <p:sldId id="452" r:id="rId22"/>
    <p:sldId id="276" r:id="rId23"/>
    <p:sldId id="453" r:id="rId24"/>
    <p:sldId id="454" r:id="rId25"/>
    <p:sldId id="455" r:id="rId26"/>
  </p:sldIdLst>
  <p:sldSz cx="12192000" cy="6858000"/>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A0DE9-3B97-4869-A0A9-549C402010D3}" v="29" dt="2024-02-14T18:41:36.681"/>
    <p1510:client id="{786FD718-2572-4119-B437-B91FDD2310D4}" v="7" dt="2024-02-14T19:40:36.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94" autoAdjust="0"/>
  </p:normalViewPr>
  <p:slideViewPr>
    <p:cSldViewPr snapToGrid="0" snapToObjects="1">
      <p:cViewPr varScale="1">
        <p:scale>
          <a:sx n="108" d="100"/>
          <a:sy n="108" d="100"/>
        </p:scale>
        <p:origin x="6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EEC687-5D68-4237-A777-5FCF9A6629E6}"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E3C9CE0-5662-4798-85D6-661599EB412D}">
      <dgm:prSet/>
      <dgm:spPr/>
      <dgm:t>
        <a:bodyPr/>
        <a:lstStyle/>
        <a:p>
          <a:pPr>
            <a:defRPr cap="all"/>
          </a:pPr>
          <a:r>
            <a:rPr lang="en-US" b="0" i="0" dirty="0"/>
            <a:t>BIOMEDICAL</a:t>
          </a:r>
          <a:endParaRPr lang="en-US" dirty="0"/>
        </a:p>
      </dgm:t>
    </dgm:pt>
    <dgm:pt modelId="{4B686B38-2B99-4418-A271-67CC1EE224CA}" type="parTrans" cxnId="{4238127C-A4CB-468A-A46B-E3225D8FAAC3}">
      <dgm:prSet/>
      <dgm:spPr/>
      <dgm:t>
        <a:bodyPr/>
        <a:lstStyle/>
        <a:p>
          <a:endParaRPr lang="en-US"/>
        </a:p>
      </dgm:t>
    </dgm:pt>
    <dgm:pt modelId="{C196715F-DCBA-498B-878F-99FA4CE5C04B}" type="sibTrans" cxnId="{4238127C-A4CB-468A-A46B-E3225D8FAAC3}">
      <dgm:prSet/>
      <dgm:spPr/>
      <dgm:t>
        <a:bodyPr/>
        <a:lstStyle/>
        <a:p>
          <a:endParaRPr lang="en-US"/>
        </a:p>
      </dgm:t>
    </dgm:pt>
    <dgm:pt modelId="{C01E4DD0-A227-468D-AAD4-5C17DD43B2D0}">
      <dgm:prSet/>
      <dgm:spPr/>
      <dgm:t>
        <a:bodyPr/>
        <a:lstStyle/>
        <a:p>
          <a:pPr>
            <a:defRPr cap="all"/>
          </a:pPr>
          <a:r>
            <a:rPr lang="en-US" b="0" i="0" dirty="0"/>
            <a:t>BEHAVIORAL</a:t>
          </a:r>
          <a:endParaRPr lang="en-US" dirty="0"/>
        </a:p>
      </dgm:t>
    </dgm:pt>
    <dgm:pt modelId="{2347461B-AB44-4095-BF5C-34859803E438}" type="parTrans" cxnId="{BB1B4A0F-7BE9-49F2-8E47-919AE2272FE8}">
      <dgm:prSet/>
      <dgm:spPr/>
      <dgm:t>
        <a:bodyPr/>
        <a:lstStyle/>
        <a:p>
          <a:endParaRPr lang="en-US"/>
        </a:p>
      </dgm:t>
    </dgm:pt>
    <dgm:pt modelId="{748D9E07-1F4F-4973-96A0-06700F4EED25}" type="sibTrans" cxnId="{BB1B4A0F-7BE9-49F2-8E47-919AE2272FE8}">
      <dgm:prSet/>
      <dgm:spPr/>
      <dgm:t>
        <a:bodyPr/>
        <a:lstStyle/>
        <a:p>
          <a:endParaRPr lang="en-US"/>
        </a:p>
      </dgm:t>
    </dgm:pt>
    <dgm:pt modelId="{A5346F50-A97E-450B-8D54-AAD9AAFE9F0E}">
      <dgm:prSet/>
      <dgm:spPr/>
      <dgm:t>
        <a:bodyPr/>
        <a:lstStyle/>
        <a:p>
          <a:pPr>
            <a:defRPr cap="all"/>
          </a:pPr>
          <a:r>
            <a:rPr lang="en-US" b="0" i="0" dirty="0"/>
            <a:t>STRUCTURAL</a:t>
          </a:r>
        </a:p>
      </dgm:t>
    </dgm:pt>
    <dgm:pt modelId="{42AD8806-3607-4958-9BCC-FC4B70D1DFE5}" type="parTrans" cxnId="{5B41B99E-BA20-49AF-A8B3-4D12F1353278}">
      <dgm:prSet/>
      <dgm:spPr/>
      <dgm:t>
        <a:bodyPr/>
        <a:lstStyle/>
        <a:p>
          <a:endParaRPr lang="en-US"/>
        </a:p>
      </dgm:t>
    </dgm:pt>
    <dgm:pt modelId="{A6B78409-F802-4F49-8D17-875C4B87F66F}" type="sibTrans" cxnId="{5B41B99E-BA20-49AF-A8B3-4D12F1353278}">
      <dgm:prSet/>
      <dgm:spPr/>
      <dgm:t>
        <a:bodyPr/>
        <a:lstStyle/>
        <a:p>
          <a:endParaRPr lang="en-US"/>
        </a:p>
      </dgm:t>
    </dgm:pt>
    <dgm:pt modelId="{DA7DA0C7-F44B-4C89-81DC-4786C1CF2545}" type="pres">
      <dgm:prSet presAssocID="{DFEEC687-5D68-4237-A777-5FCF9A6629E6}" presName="root" presStyleCnt="0">
        <dgm:presLayoutVars>
          <dgm:dir/>
          <dgm:resizeHandles val="exact"/>
        </dgm:presLayoutVars>
      </dgm:prSet>
      <dgm:spPr/>
    </dgm:pt>
    <dgm:pt modelId="{708FE434-1C29-4623-8867-ADF1CBE12D09}" type="pres">
      <dgm:prSet presAssocID="{FE3C9CE0-5662-4798-85D6-661599EB412D}" presName="compNode" presStyleCnt="0"/>
      <dgm:spPr/>
    </dgm:pt>
    <dgm:pt modelId="{BDB9800E-8F67-41BB-A190-383AAF3B1C77}" type="pres">
      <dgm:prSet presAssocID="{FE3C9CE0-5662-4798-85D6-661599EB412D}" presName="iconBgRect" presStyleLbl="bgShp" presStyleIdx="0" presStyleCnt="3"/>
      <dgm:spPr/>
    </dgm:pt>
    <dgm:pt modelId="{EFC02735-DF5C-41DB-B864-D3D2C9427268}" type="pres">
      <dgm:prSet presAssocID="{FE3C9CE0-5662-4798-85D6-661599EB41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2D3E4473-A98E-468A-A22C-07BDDFC05BFC}" type="pres">
      <dgm:prSet presAssocID="{FE3C9CE0-5662-4798-85D6-661599EB412D}" presName="spaceRect" presStyleCnt="0"/>
      <dgm:spPr/>
    </dgm:pt>
    <dgm:pt modelId="{6B008655-174B-4498-B723-E8365F13E1CD}" type="pres">
      <dgm:prSet presAssocID="{FE3C9CE0-5662-4798-85D6-661599EB412D}" presName="textRect" presStyleLbl="revTx" presStyleIdx="0" presStyleCnt="3">
        <dgm:presLayoutVars>
          <dgm:chMax val="1"/>
          <dgm:chPref val="1"/>
        </dgm:presLayoutVars>
      </dgm:prSet>
      <dgm:spPr/>
    </dgm:pt>
    <dgm:pt modelId="{0219BB26-A390-4BFC-B643-A5BBF9C7DB8C}" type="pres">
      <dgm:prSet presAssocID="{C196715F-DCBA-498B-878F-99FA4CE5C04B}" presName="sibTrans" presStyleCnt="0"/>
      <dgm:spPr/>
    </dgm:pt>
    <dgm:pt modelId="{99B730ED-1F73-421B-9F5D-C91A21E6DF44}" type="pres">
      <dgm:prSet presAssocID="{C01E4DD0-A227-468D-AAD4-5C17DD43B2D0}" presName="compNode" presStyleCnt="0"/>
      <dgm:spPr/>
    </dgm:pt>
    <dgm:pt modelId="{AA5669CF-11EA-4794-ABFB-D6D827F12BFB}" type="pres">
      <dgm:prSet presAssocID="{C01E4DD0-A227-468D-AAD4-5C17DD43B2D0}" presName="iconBgRect" presStyleLbl="bgShp" presStyleIdx="1" presStyleCnt="3"/>
      <dgm:spPr/>
    </dgm:pt>
    <dgm:pt modelId="{7DC10EAE-098D-4639-AC69-5655AC764B1D}" type="pres">
      <dgm:prSet presAssocID="{C01E4DD0-A227-468D-AAD4-5C17DD43B2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E0E4C0C-F379-4031-B8A6-C5276CDED4F9}" type="pres">
      <dgm:prSet presAssocID="{C01E4DD0-A227-468D-AAD4-5C17DD43B2D0}" presName="spaceRect" presStyleCnt="0"/>
      <dgm:spPr/>
    </dgm:pt>
    <dgm:pt modelId="{9E29620D-6DA5-4E92-ABCE-BB27A39A5537}" type="pres">
      <dgm:prSet presAssocID="{C01E4DD0-A227-468D-AAD4-5C17DD43B2D0}" presName="textRect" presStyleLbl="revTx" presStyleIdx="1" presStyleCnt="3">
        <dgm:presLayoutVars>
          <dgm:chMax val="1"/>
          <dgm:chPref val="1"/>
        </dgm:presLayoutVars>
      </dgm:prSet>
      <dgm:spPr/>
    </dgm:pt>
    <dgm:pt modelId="{FF506D91-1D25-4625-A501-15035004BC70}" type="pres">
      <dgm:prSet presAssocID="{748D9E07-1F4F-4973-96A0-06700F4EED25}" presName="sibTrans" presStyleCnt="0"/>
      <dgm:spPr/>
    </dgm:pt>
    <dgm:pt modelId="{EE1457F3-2815-4823-A69E-22A91EA2A5AB}" type="pres">
      <dgm:prSet presAssocID="{A5346F50-A97E-450B-8D54-AAD9AAFE9F0E}" presName="compNode" presStyleCnt="0"/>
      <dgm:spPr/>
    </dgm:pt>
    <dgm:pt modelId="{91D6D03F-AF60-451C-8E68-61556033BF95}" type="pres">
      <dgm:prSet presAssocID="{A5346F50-A97E-450B-8D54-AAD9AAFE9F0E}" presName="iconBgRect" presStyleLbl="bgShp" presStyleIdx="2" presStyleCnt="3"/>
      <dgm:spPr/>
    </dgm:pt>
    <dgm:pt modelId="{36C56363-2080-49BF-8DE5-BF371AC291ED}" type="pres">
      <dgm:prSet presAssocID="{A5346F50-A97E-450B-8D54-AAD9AAFE9F0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DBC135A5-C2B1-4524-B9A9-D7EF58CE1EDE}" type="pres">
      <dgm:prSet presAssocID="{A5346F50-A97E-450B-8D54-AAD9AAFE9F0E}" presName="spaceRect" presStyleCnt="0"/>
      <dgm:spPr/>
    </dgm:pt>
    <dgm:pt modelId="{19C185E7-B330-447A-8D25-9514E7C58A7B}" type="pres">
      <dgm:prSet presAssocID="{A5346F50-A97E-450B-8D54-AAD9AAFE9F0E}" presName="textRect" presStyleLbl="revTx" presStyleIdx="2" presStyleCnt="3">
        <dgm:presLayoutVars>
          <dgm:chMax val="1"/>
          <dgm:chPref val="1"/>
        </dgm:presLayoutVars>
      </dgm:prSet>
      <dgm:spPr/>
    </dgm:pt>
  </dgm:ptLst>
  <dgm:cxnLst>
    <dgm:cxn modelId="{BB1B4A0F-7BE9-49F2-8E47-919AE2272FE8}" srcId="{DFEEC687-5D68-4237-A777-5FCF9A6629E6}" destId="{C01E4DD0-A227-468D-AAD4-5C17DD43B2D0}" srcOrd="1" destOrd="0" parTransId="{2347461B-AB44-4095-BF5C-34859803E438}" sibTransId="{748D9E07-1F4F-4973-96A0-06700F4EED25}"/>
    <dgm:cxn modelId="{48705737-753B-401D-8448-F538AAED41F9}" type="presOf" srcId="{FE3C9CE0-5662-4798-85D6-661599EB412D}" destId="{6B008655-174B-4498-B723-E8365F13E1CD}" srcOrd="0" destOrd="0" presId="urn:microsoft.com/office/officeart/2018/5/layout/IconCircleLabelList"/>
    <dgm:cxn modelId="{C7C5AA5E-9FC4-45C7-844C-59E283CB971A}" type="presOf" srcId="{A5346F50-A97E-450B-8D54-AAD9AAFE9F0E}" destId="{19C185E7-B330-447A-8D25-9514E7C58A7B}" srcOrd="0" destOrd="0" presId="urn:microsoft.com/office/officeart/2018/5/layout/IconCircleLabelList"/>
    <dgm:cxn modelId="{4238127C-A4CB-468A-A46B-E3225D8FAAC3}" srcId="{DFEEC687-5D68-4237-A777-5FCF9A6629E6}" destId="{FE3C9CE0-5662-4798-85D6-661599EB412D}" srcOrd="0" destOrd="0" parTransId="{4B686B38-2B99-4418-A271-67CC1EE224CA}" sibTransId="{C196715F-DCBA-498B-878F-99FA4CE5C04B}"/>
    <dgm:cxn modelId="{29D47C83-D16D-414B-99BA-68CD0C2FB528}" type="presOf" srcId="{DFEEC687-5D68-4237-A777-5FCF9A6629E6}" destId="{DA7DA0C7-F44B-4C89-81DC-4786C1CF2545}" srcOrd="0" destOrd="0" presId="urn:microsoft.com/office/officeart/2018/5/layout/IconCircleLabelList"/>
    <dgm:cxn modelId="{09BBD69B-40B3-4DAB-BCD7-3D82B38253F0}" type="presOf" srcId="{C01E4DD0-A227-468D-AAD4-5C17DD43B2D0}" destId="{9E29620D-6DA5-4E92-ABCE-BB27A39A5537}" srcOrd="0" destOrd="0" presId="urn:microsoft.com/office/officeart/2018/5/layout/IconCircleLabelList"/>
    <dgm:cxn modelId="{5B41B99E-BA20-49AF-A8B3-4D12F1353278}" srcId="{DFEEC687-5D68-4237-A777-5FCF9A6629E6}" destId="{A5346F50-A97E-450B-8D54-AAD9AAFE9F0E}" srcOrd="2" destOrd="0" parTransId="{42AD8806-3607-4958-9BCC-FC4B70D1DFE5}" sibTransId="{A6B78409-F802-4F49-8D17-875C4B87F66F}"/>
    <dgm:cxn modelId="{E9B216DB-BD5E-40E4-8749-E77B6AC9923A}" type="presParOf" srcId="{DA7DA0C7-F44B-4C89-81DC-4786C1CF2545}" destId="{708FE434-1C29-4623-8867-ADF1CBE12D09}" srcOrd="0" destOrd="0" presId="urn:microsoft.com/office/officeart/2018/5/layout/IconCircleLabelList"/>
    <dgm:cxn modelId="{D522C6AB-C9DF-4DCF-A994-F3882499FC17}" type="presParOf" srcId="{708FE434-1C29-4623-8867-ADF1CBE12D09}" destId="{BDB9800E-8F67-41BB-A190-383AAF3B1C77}" srcOrd="0" destOrd="0" presId="urn:microsoft.com/office/officeart/2018/5/layout/IconCircleLabelList"/>
    <dgm:cxn modelId="{53E0DDE5-5C89-41EE-B918-63552BCC8EC1}" type="presParOf" srcId="{708FE434-1C29-4623-8867-ADF1CBE12D09}" destId="{EFC02735-DF5C-41DB-B864-D3D2C9427268}" srcOrd="1" destOrd="0" presId="urn:microsoft.com/office/officeart/2018/5/layout/IconCircleLabelList"/>
    <dgm:cxn modelId="{D8E5F2D4-3965-4E3D-85F7-6C43111387B7}" type="presParOf" srcId="{708FE434-1C29-4623-8867-ADF1CBE12D09}" destId="{2D3E4473-A98E-468A-A22C-07BDDFC05BFC}" srcOrd="2" destOrd="0" presId="urn:microsoft.com/office/officeart/2018/5/layout/IconCircleLabelList"/>
    <dgm:cxn modelId="{8206D2C4-35B7-4B75-BE8C-AE85D6C8500E}" type="presParOf" srcId="{708FE434-1C29-4623-8867-ADF1CBE12D09}" destId="{6B008655-174B-4498-B723-E8365F13E1CD}" srcOrd="3" destOrd="0" presId="urn:microsoft.com/office/officeart/2018/5/layout/IconCircleLabelList"/>
    <dgm:cxn modelId="{88E84AE6-C035-4804-B502-486199D17EAD}" type="presParOf" srcId="{DA7DA0C7-F44B-4C89-81DC-4786C1CF2545}" destId="{0219BB26-A390-4BFC-B643-A5BBF9C7DB8C}" srcOrd="1" destOrd="0" presId="urn:microsoft.com/office/officeart/2018/5/layout/IconCircleLabelList"/>
    <dgm:cxn modelId="{2BEF3054-99DF-4C2C-97EA-D0EC898AC552}" type="presParOf" srcId="{DA7DA0C7-F44B-4C89-81DC-4786C1CF2545}" destId="{99B730ED-1F73-421B-9F5D-C91A21E6DF44}" srcOrd="2" destOrd="0" presId="urn:microsoft.com/office/officeart/2018/5/layout/IconCircleLabelList"/>
    <dgm:cxn modelId="{BEF854FB-095D-488C-83A3-4A3CD5101CF0}" type="presParOf" srcId="{99B730ED-1F73-421B-9F5D-C91A21E6DF44}" destId="{AA5669CF-11EA-4794-ABFB-D6D827F12BFB}" srcOrd="0" destOrd="0" presId="urn:microsoft.com/office/officeart/2018/5/layout/IconCircleLabelList"/>
    <dgm:cxn modelId="{5C29830F-E91D-4B50-A481-3A11BD0D35AE}" type="presParOf" srcId="{99B730ED-1F73-421B-9F5D-C91A21E6DF44}" destId="{7DC10EAE-098D-4639-AC69-5655AC764B1D}" srcOrd="1" destOrd="0" presId="urn:microsoft.com/office/officeart/2018/5/layout/IconCircleLabelList"/>
    <dgm:cxn modelId="{B704D6E7-3A01-490A-AF2C-61232D7F8404}" type="presParOf" srcId="{99B730ED-1F73-421B-9F5D-C91A21E6DF44}" destId="{BE0E4C0C-F379-4031-B8A6-C5276CDED4F9}" srcOrd="2" destOrd="0" presId="urn:microsoft.com/office/officeart/2018/5/layout/IconCircleLabelList"/>
    <dgm:cxn modelId="{811B9E18-C1A6-4BE6-ADE3-EFFA2E2809D4}" type="presParOf" srcId="{99B730ED-1F73-421B-9F5D-C91A21E6DF44}" destId="{9E29620D-6DA5-4E92-ABCE-BB27A39A5537}" srcOrd="3" destOrd="0" presId="urn:microsoft.com/office/officeart/2018/5/layout/IconCircleLabelList"/>
    <dgm:cxn modelId="{BFFA66CF-F278-4C13-A876-8B2C5832F2F7}" type="presParOf" srcId="{DA7DA0C7-F44B-4C89-81DC-4786C1CF2545}" destId="{FF506D91-1D25-4625-A501-15035004BC70}" srcOrd="3" destOrd="0" presId="urn:microsoft.com/office/officeart/2018/5/layout/IconCircleLabelList"/>
    <dgm:cxn modelId="{CF9E20E6-9866-4D4F-A595-7C658AA63582}" type="presParOf" srcId="{DA7DA0C7-F44B-4C89-81DC-4786C1CF2545}" destId="{EE1457F3-2815-4823-A69E-22A91EA2A5AB}" srcOrd="4" destOrd="0" presId="urn:microsoft.com/office/officeart/2018/5/layout/IconCircleLabelList"/>
    <dgm:cxn modelId="{45DEB249-2928-4C45-BBB7-9B7DC967BC6F}" type="presParOf" srcId="{EE1457F3-2815-4823-A69E-22A91EA2A5AB}" destId="{91D6D03F-AF60-451C-8E68-61556033BF95}" srcOrd="0" destOrd="0" presId="urn:microsoft.com/office/officeart/2018/5/layout/IconCircleLabelList"/>
    <dgm:cxn modelId="{15F0722D-32B1-4127-8530-D59CE370A8F8}" type="presParOf" srcId="{EE1457F3-2815-4823-A69E-22A91EA2A5AB}" destId="{36C56363-2080-49BF-8DE5-BF371AC291ED}" srcOrd="1" destOrd="0" presId="urn:microsoft.com/office/officeart/2018/5/layout/IconCircleLabelList"/>
    <dgm:cxn modelId="{ADC84867-EBE8-4DA9-B222-E890AC2F853B}" type="presParOf" srcId="{EE1457F3-2815-4823-A69E-22A91EA2A5AB}" destId="{DBC135A5-C2B1-4524-B9A9-D7EF58CE1EDE}" srcOrd="2" destOrd="0" presId="urn:microsoft.com/office/officeart/2018/5/layout/IconCircleLabelList"/>
    <dgm:cxn modelId="{A7E8284E-425E-4526-A0C3-55118273CFD9}" type="presParOf" srcId="{EE1457F3-2815-4823-A69E-22A91EA2A5AB}" destId="{19C185E7-B330-447A-8D25-9514E7C58A7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9800E-8F67-41BB-A190-383AAF3B1C77}">
      <dsp:nvSpPr>
        <dsp:cNvPr id="0" name=""/>
        <dsp:cNvSpPr/>
      </dsp:nvSpPr>
      <dsp:spPr>
        <a:xfrm>
          <a:off x="715212" y="5186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02735-DF5C-41DB-B864-D3D2C9427268}">
      <dsp:nvSpPr>
        <dsp:cNvPr id="0" name=""/>
        <dsp:cNvSpPr/>
      </dsp:nvSpPr>
      <dsp:spPr>
        <a:xfrm>
          <a:off x="1139337" y="942774"/>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008655-174B-4498-B723-E8365F13E1CD}">
      <dsp:nvSpPr>
        <dsp:cNvPr id="0" name=""/>
        <dsp:cNvSpPr/>
      </dsp:nvSpPr>
      <dsp:spPr>
        <a:xfrm>
          <a:off x="79025"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b="0" i="0" kern="1200" dirty="0"/>
            <a:t>BIOMEDICAL</a:t>
          </a:r>
          <a:endParaRPr lang="en-US" sz="3800" kern="1200" dirty="0"/>
        </a:p>
      </dsp:txBody>
      <dsp:txXfrm>
        <a:off x="79025" y="3128649"/>
        <a:ext cx="3262500" cy="720000"/>
      </dsp:txXfrm>
    </dsp:sp>
    <dsp:sp modelId="{AA5669CF-11EA-4794-ABFB-D6D827F12BFB}">
      <dsp:nvSpPr>
        <dsp:cNvPr id="0" name=""/>
        <dsp:cNvSpPr/>
      </dsp:nvSpPr>
      <dsp:spPr>
        <a:xfrm>
          <a:off x="4548650" y="5186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C10EAE-098D-4639-AC69-5655AC764B1D}">
      <dsp:nvSpPr>
        <dsp:cNvPr id="0" name=""/>
        <dsp:cNvSpPr/>
      </dsp:nvSpPr>
      <dsp:spPr>
        <a:xfrm>
          <a:off x="4972775" y="942774"/>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29620D-6DA5-4E92-ABCE-BB27A39A5537}">
      <dsp:nvSpPr>
        <dsp:cNvPr id="0" name=""/>
        <dsp:cNvSpPr/>
      </dsp:nvSpPr>
      <dsp:spPr>
        <a:xfrm>
          <a:off x="3912462"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b="0" i="0" kern="1200" dirty="0"/>
            <a:t>BEHAVIORAL</a:t>
          </a:r>
          <a:endParaRPr lang="en-US" sz="3800" kern="1200" dirty="0"/>
        </a:p>
      </dsp:txBody>
      <dsp:txXfrm>
        <a:off x="3912462" y="3128649"/>
        <a:ext cx="3262500" cy="720000"/>
      </dsp:txXfrm>
    </dsp:sp>
    <dsp:sp modelId="{91D6D03F-AF60-451C-8E68-61556033BF95}">
      <dsp:nvSpPr>
        <dsp:cNvPr id="0" name=""/>
        <dsp:cNvSpPr/>
      </dsp:nvSpPr>
      <dsp:spPr>
        <a:xfrm>
          <a:off x="8382087" y="518649"/>
          <a:ext cx="1990125" cy="19901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56363-2080-49BF-8DE5-BF371AC291ED}">
      <dsp:nvSpPr>
        <dsp:cNvPr id="0" name=""/>
        <dsp:cNvSpPr/>
      </dsp:nvSpPr>
      <dsp:spPr>
        <a:xfrm>
          <a:off x="8806212" y="942774"/>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C185E7-B330-447A-8D25-9514E7C58A7B}">
      <dsp:nvSpPr>
        <dsp:cNvPr id="0" name=""/>
        <dsp:cNvSpPr/>
      </dsp:nvSpPr>
      <dsp:spPr>
        <a:xfrm>
          <a:off x="7745900"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b="0" i="0" kern="1200" dirty="0"/>
            <a:t>STRUCTURAL</a:t>
          </a:r>
        </a:p>
      </dsp:txBody>
      <dsp:txXfrm>
        <a:off x="7745900" y="3128649"/>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3/27/2024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3/27/2024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3434571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5</a:t>
            </a:fld>
            <a:endParaRPr lang="en-US"/>
          </a:p>
        </p:txBody>
      </p:sp>
    </p:spTree>
    <p:extLst>
      <p:ext uri="{BB962C8B-B14F-4D97-AF65-F5344CB8AC3E}">
        <p14:creationId xmlns:p14="http://schemas.microsoft.com/office/powerpoint/2010/main" val="48646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01770-C403-894A-90D1-B562FE4447F0}" type="slidenum">
              <a:rPr lang="en-US" smtClean="0"/>
              <a:t>11</a:t>
            </a:fld>
            <a:endParaRPr lang="en-US"/>
          </a:p>
        </p:txBody>
      </p:sp>
    </p:spTree>
    <p:extLst>
      <p:ext uri="{BB962C8B-B14F-4D97-AF65-F5344CB8AC3E}">
        <p14:creationId xmlns:p14="http://schemas.microsoft.com/office/powerpoint/2010/main" val="314178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601770-C403-894A-90D1-B562FE4447F0}" type="slidenum">
              <a:rPr lang="en-US" smtClean="0"/>
              <a:t>12</a:t>
            </a:fld>
            <a:endParaRPr lang="en-US"/>
          </a:p>
        </p:txBody>
      </p:sp>
    </p:spTree>
    <p:extLst>
      <p:ext uri="{BB962C8B-B14F-4D97-AF65-F5344CB8AC3E}">
        <p14:creationId xmlns:p14="http://schemas.microsoft.com/office/powerpoint/2010/main" val="11033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9601770-C403-894A-90D1-B562FE4447F0}" type="slidenum">
              <a:rPr lang="en-US" smtClean="0"/>
              <a:t>14</a:t>
            </a:fld>
            <a:endParaRPr lang="en-US"/>
          </a:p>
        </p:txBody>
      </p:sp>
    </p:spTree>
    <p:extLst>
      <p:ext uri="{BB962C8B-B14F-4D97-AF65-F5344CB8AC3E}">
        <p14:creationId xmlns:p14="http://schemas.microsoft.com/office/powerpoint/2010/main" val="166840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15</a:t>
            </a:fld>
            <a:endParaRPr lang="en-US"/>
          </a:p>
        </p:txBody>
      </p:sp>
    </p:spTree>
    <p:extLst>
      <p:ext uri="{BB962C8B-B14F-4D97-AF65-F5344CB8AC3E}">
        <p14:creationId xmlns:p14="http://schemas.microsoft.com/office/powerpoint/2010/main" val="116235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01770-C403-894A-90D1-B562FE4447F0}" type="slidenum">
              <a:rPr lang="en-US" smtClean="0"/>
              <a:t>17</a:t>
            </a:fld>
            <a:endParaRPr lang="en-US"/>
          </a:p>
        </p:txBody>
      </p:sp>
    </p:spTree>
    <p:extLst>
      <p:ext uri="{BB962C8B-B14F-4D97-AF65-F5344CB8AC3E}">
        <p14:creationId xmlns:p14="http://schemas.microsoft.com/office/powerpoint/2010/main" val="216045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01770-C403-894A-90D1-B562FE4447F0}" type="slidenum">
              <a:rPr lang="en-US" smtClean="0"/>
              <a:t>22</a:t>
            </a:fld>
            <a:endParaRPr lang="en-US"/>
          </a:p>
        </p:txBody>
      </p:sp>
    </p:spTree>
    <p:extLst>
      <p:ext uri="{BB962C8B-B14F-4D97-AF65-F5344CB8AC3E}">
        <p14:creationId xmlns:p14="http://schemas.microsoft.com/office/powerpoint/2010/main" val="1970943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3" y="1159523"/>
            <a:ext cx="10363199" cy="2099212"/>
          </a:xfrm>
        </p:spPr>
        <p:txBody>
          <a:bodyPr anchor="t"/>
          <a:lstStyle>
            <a:lvl1pPr>
              <a:defRPr sz="5400">
                <a:ln>
                  <a:noFill/>
                </a:ln>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914395" y="3295240"/>
            <a:ext cx="10363197" cy="1074336"/>
          </a:xfrm>
        </p:spPr>
        <p:txBody>
          <a:bodyPr anchor="t">
            <a:noAutofit/>
          </a:bodyPr>
          <a:lstStyle>
            <a:lvl1pPr marL="0" indent="0" algn="l">
              <a:buNone/>
              <a:defRPr sz="1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dirty="0"/>
              <a:t>Speaker Name, Degree(s)</a:t>
            </a:r>
          </a:p>
          <a:p>
            <a:r>
              <a:rPr lang="en-US" dirty="0"/>
              <a:t>Speaker Title, Organization</a:t>
            </a:r>
          </a:p>
          <a:p>
            <a:r>
              <a:rPr lang="en-US" dirty="0"/>
              <a:t>Date of Presentation</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t>3/27/2024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p:cNvPicPr>
            <a:picLocks noChangeAspect="1"/>
          </p:cNvPicPr>
          <p:nvPr userDrawn="1"/>
        </p:nvPicPr>
        <p:blipFill>
          <a:blip r:embed="rId2"/>
          <a:srcRect/>
          <a:stretch/>
        </p:blipFill>
        <p:spPr>
          <a:xfrm>
            <a:off x="914402" y="331443"/>
            <a:ext cx="5233554" cy="791575"/>
          </a:xfrm>
          <a:prstGeom prst="rect">
            <a:avLst/>
          </a:prstGeom>
        </p:spPr>
      </p:pic>
      <p:sp>
        <p:nvSpPr>
          <p:cNvPr id="8" name="TextBox 7">
            <a:extLst>
              <a:ext uri="{FF2B5EF4-FFF2-40B4-BE49-F238E27FC236}">
                <a16:creationId xmlns:a16="http://schemas.microsoft.com/office/drawing/2014/main" id="{2AED3469-850F-462A-8C15-380D3A5B7F5C}"/>
              </a:ext>
            </a:extLst>
          </p:cNvPr>
          <p:cNvSpPr txBox="1"/>
          <p:nvPr userDrawn="1"/>
        </p:nvSpPr>
        <p:spPr>
          <a:xfrm>
            <a:off x="914396" y="4369576"/>
            <a:ext cx="10363208" cy="1785104"/>
          </a:xfrm>
          <a:prstGeom prst="rect">
            <a:avLst/>
          </a:prstGeom>
          <a:noFill/>
        </p:spPr>
        <p:txBody>
          <a:bodyPr wrap="square" rtlCol="0">
            <a:spAutoFit/>
          </a:bodyPr>
          <a:lstStyle/>
          <a:p>
            <a:pPr algn="l"/>
            <a:r>
              <a:rPr lang="en-US" sz="1100" b="1" dirty="0">
                <a:solidFill>
                  <a:srgbClr val="000000"/>
                </a:solidFill>
                <a:latin typeface="Calibri" panose="020F0502020204030204" pitchFamily="34" charset="0"/>
              </a:rPr>
              <a:t>Physicians: </a:t>
            </a:r>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This activity has been planned and implemented in accordance with the Essential Areas and Policies of the Accreditation Council for Continuing Medical Education through the joint </a:t>
            </a:r>
            <a:r>
              <a:rPr lang="en-US" sz="1100" dirty="0" err="1">
                <a:solidFill>
                  <a:srgbClr val="000000"/>
                </a:solidFill>
                <a:latin typeface="Calibri" panose="020F0502020204030204" pitchFamily="34" charset="0"/>
              </a:rPr>
              <a:t>providership</a:t>
            </a:r>
            <a:r>
              <a:rPr lang="en-US" sz="1100" dirty="0">
                <a:solidFill>
                  <a:srgbClr val="000000"/>
                </a:solidFill>
                <a:latin typeface="Calibri" panose="020F0502020204030204" pitchFamily="34" charset="0"/>
              </a:rPr>
              <a:t> of the University of Nevada School of Medicine and the Pacific AIDS Education and Training Center. The University of Nevada, Reno School of Medicine is accredited by the ACCME to provide continuing medical education to physicians. </a:t>
            </a:r>
          </a:p>
          <a:p>
            <a:pPr algn="l"/>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The University of Nevada, Reno School of Medicine designates this live activity for a maximum of 1.00 </a:t>
            </a:r>
            <a:r>
              <a:rPr lang="en-US" sz="1100" i="1" dirty="0">
                <a:solidFill>
                  <a:srgbClr val="000000"/>
                </a:solidFill>
                <a:latin typeface="Calibri" panose="020F0502020204030204" pitchFamily="34" charset="0"/>
              </a:rPr>
              <a:t>AMA PRA Category 1 Credits</a:t>
            </a:r>
            <a:r>
              <a:rPr lang="en-US" sz="1100" dirty="0">
                <a:solidFill>
                  <a:srgbClr val="000000"/>
                </a:solidFill>
                <a:latin typeface="Calibri" panose="020F0502020204030204" pitchFamily="34" charset="0"/>
              </a:rPr>
              <a:t>™. Physicians should claim only the credit commensurate with the extent of their participation in the activity. </a:t>
            </a:r>
          </a:p>
          <a:p>
            <a:pPr algn="l"/>
            <a:endParaRPr lang="en-US" sz="1100" b="1" dirty="0">
              <a:solidFill>
                <a:srgbClr val="000000"/>
              </a:solidFill>
              <a:latin typeface="Calibri" panose="020F0502020204030204" pitchFamily="34" charset="0"/>
            </a:endParaRPr>
          </a:p>
          <a:p>
            <a:pPr algn="l"/>
            <a:r>
              <a:rPr lang="en-US" sz="1100" b="1" dirty="0">
                <a:solidFill>
                  <a:srgbClr val="000000"/>
                </a:solidFill>
                <a:latin typeface="Calibri" panose="020F0502020204030204" pitchFamily="34" charset="0"/>
              </a:rPr>
              <a:t>Nurses: </a:t>
            </a:r>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Nurses may receive continuing education credit for this educational activity as the ANCC accepts </a:t>
            </a:r>
            <a:r>
              <a:rPr lang="en-US" sz="1100" i="1" dirty="0">
                <a:solidFill>
                  <a:srgbClr val="000000"/>
                </a:solidFill>
                <a:latin typeface="Calibri" panose="020F0502020204030204" pitchFamily="34" charset="0"/>
              </a:rPr>
              <a:t>AMA PRA Category 1 Credits</a:t>
            </a:r>
            <a:r>
              <a:rPr lang="en-US" sz="1100" dirty="0">
                <a:solidFill>
                  <a:srgbClr val="000000"/>
                </a:solidFill>
                <a:latin typeface="Calibri" panose="020F0502020204030204" pitchFamily="34" charset="0"/>
              </a:rPr>
              <a:t>™ through its reciprocity agreement. </a:t>
            </a:r>
            <a:endParaRPr lang="en-US" sz="11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1261E5BC-08B7-4BD8-9508-A1F94543A3C3}" type="datetime1">
              <a:rPr lang="en-US" smtClean="0"/>
              <a:t>3/27/2024</a:t>
            </a:fld>
            <a:endParaRPr lang="en-US"/>
          </a:p>
        </p:txBody>
      </p:sp>
      <p:pic>
        <p:nvPicPr>
          <p:cNvPr id="7" name="Picture 6"/>
          <p:cNvPicPr>
            <a:picLocks noChangeAspect="1"/>
          </p:cNvPicPr>
          <p:nvPr userDrawn="1"/>
        </p:nvPicPr>
        <p:blipFill>
          <a:blip r:embed="rId2"/>
          <a:srcRect/>
          <a:stretch/>
        </p:blipFill>
        <p:spPr>
          <a:xfrm>
            <a:off x="219511" y="6350926"/>
            <a:ext cx="2430031" cy="367542"/>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9E31B356-F8F2-4D1C-AA30-66C6EA6FC45C}" type="datetime1">
              <a:rPr lang="en-US" smtClean="0"/>
              <a:t>3/27/2024</a:t>
            </a:fld>
            <a:endParaRPr lang="en-US"/>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9" name="Picture 8">
            <a:extLst>
              <a:ext uri="{FF2B5EF4-FFF2-40B4-BE49-F238E27FC236}">
                <a16:creationId xmlns:a16="http://schemas.microsoft.com/office/drawing/2014/main" id="{1B19959D-2453-477F-B565-42157B9DF1B8}"/>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04E1AD41-7450-4C20-98AC-BA3A2CE86848}" type="datetime1">
              <a:rPr lang="en-US" smtClean="0"/>
              <a:t>3/27/2024</a:t>
            </a:fld>
            <a:endParaRPr lang="en-US"/>
          </a:p>
        </p:txBody>
      </p:sp>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0" name="Picture 9">
            <a:extLst>
              <a:ext uri="{FF2B5EF4-FFF2-40B4-BE49-F238E27FC236}">
                <a16:creationId xmlns:a16="http://schemas.microsoft.com/office/drawing/2014/main" id="{C86B443D-33F9-4BDE-8B3E-3FCA6E14BD4D}"/>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1C9532FA-937A-4545-A066-536A6CAA06F8}" type="datetime1">
              <a:rPr lang="en-US" smtClean="0"/>
              <a:t>3/27/2024</a:t>
            </a:fld>
            <a:endParaRPr lang="en-US"/>
          </a:p>
        </p:txBody>
      </p:sp>
      <p:sp>
        <p:nvSpPr>
          <p:cNvPr id="15"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2" name="Picture 11">
            <a:extLst>
              <a:ext uri="{FF2B5EF4-FFF2-40B4-BE49-F238E27FC236}">
                <a16:creationId xmlns:a16="http://schemas.microsoft.com/office/drawing/2014/main" id="{8E94C297-886E-473D-9F07-EA51FD3D4193}"/>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EAC9CF96-5E95-418A-9B75-8299A6BE2C91}" type="datetime1">
              <a:rPr lang="en-US" smtClean="0"/>
              <a:t>3/27/2024</a:t>
            </a:fld>
            <a:endParaRPr lang="en-US"/>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8" name="Picture 7">
            <a:extLst>
              <a:ext uri="{FF2B5EF4-FFF2-40B4-BE49-F238E27FC236}">
                <a16:creationId xmlns:a16="http://schemas.microsoft.com/office/drawing/2014/main" id="{A9ADBA66-4EEF-4792-A3BD-936AECAADCC1}"/>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0D11340E-A6FC-4254-B857-73CD0F2C069E}" type="datetime1">
              <a:rPr lang="en-US" smtClean="0"/>
              <a:t>3/27/2024</a:t>
            </a:fld>
            <a:endParaRPr lang="en-US"/>
          </a:p>
        </p:txBody>
      </p:sp>
      <p:sp>
        <p:nvSpPr>
          <p:cNvPr id="10"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7" name="Picture 6">
            <a:extLst>
              <a:ext uri="{FF2B5EF4-FFF2-40B4-BE49-F238E27FC236}">
                <a16:creationId xmlns:a16="http://schemas.microsoft.com/office/drawing/2014/main" id="{8B083AD1-01DF-4CB5-8480-102DC33AE79B}"/>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4CAC5020-38B4-4487-9E75-DC25FB77E42C}" type="datetime1">
              <a:rPr lang="en-US" smtClean="0"/>
              <a:t>3/27/2024</a:t>
            </a:fld>
            <a:endParaRPr lang="en-US"/>
          </a:p>
        </p:txBody>
      </p:sp>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0" name="Picture 9">
            <a:extLst>
              <a:ext uri="{FF2B5EF4-FFF2-40B4-BE49-F238E27FC236}">
                <a16:creationId xmlns:a16="http://schemas.microsoft.com/office/drawing/2014/main" id="{9821AE9A-8A47-444D-9250-CF2FD32798D4}"/>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1323594A-D5B9-4FAC-9799-5AEC4780B6BF}" type="datetime1">
              <a:rPr lang="en-US" smtClean="0"/>
              <a:t>3/27/2024</a:t>
            </a:fld>
            <a:endParaRPr lang="en-US"/>
          </a:p>
        </p:txBody>
      </p:sp>
      <p:sp>
        <p:nvSpPr>
          <p:cNvPr id="14" name="Footer Placeholder 4"/>
          <p:cNvSpPr>
            <a:spLocks noGrp="1"/>
          </p:cNvSpPr>
          <p:nvPr>
            <p:ph type="ftr" sz="quarter" idx="1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1" name="Picture 10">
            <a:extLst>
              <a:ext uri="{FF2B5EF4-FFF2-40B4-BE49-F238E27FC236}">
                <a16:creationId xmlns:a16="http://schemas.microsoft.com/office/drawing/2014/main" id="{27D9493D-6AE5-4FD9-8320-A76D2B6EFC4A}"/>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t>3/27/2024</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hr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rPr>
              <a:t>More than Pushing Pills: Black AIDS Activism in the Bay Area</a:t>
            </a:r>
          </a:p>
        </p:txBody>
      </p:sp>
      <p:sp>
        <p:nvSpPr>
          <p:cNvPr id="3" name="Subtitle 2"/>
          <p:cNvSpPr>
            <a:spLocks noGrp="1"/>
          </p:cNvSpPr>
          <p:nvPr>
            <p:ph type="subTitle" idx="1"/>
          </p:nvPr>
        </p:nvSpPr>
        <p:spPr/>
        <p:txBody>
          <a:bodyPr>
            <a:normAutofit/>
          </a:bodyPr>
          <a:lstStyle/>
          <a:p>
            <a:r>
              <a:rPr lang="en-US" dirty="0"/>
              <a:t>Antoine S. Johnson, Ph.D. </a:t>
            </a:r>
          </a:p>
          <a:p>
            <a:r>
              <a:rPr lang="en-US" dirty="0"/>
              <a:t>Postdoctoral Fellow, Department of the History of Medicine, Johns Hopkins University </a:t>
            </a:r>
          </a:p>
          <a:p>
            <a:r>
              <a:rPr lang="en-US" dirty="0"/>
              <a:t>February 22, 2024</a:t>
            </a:r>
          </a:p>
        </p:txBody>
      </p:sp>
      <p:sp>
        <p:nvSpPr>
          <p:cNvPr id="6" name="Footer Placeholder 5">
            <a:extLst>
              <a:ext uri="{FF2B5EF4-FFF2-40B4-BE49-F238E27FC236}">
                <a16:creationId xmlns:a16="http://schemas.microsoft.com/office/drawing/2014/main" id="{0FA991CC-2E07-544A-B9E6-2A6EE21EF0D9}"/>
              </a:ext>
            </a:extLst>
          </p:cNvPr>
          <p:cNvSpPr>
            <a:spLocks noGrp="1"/>
          </p:cNvSpPr>
          <p:nvPr>
            <p:ph type="ftr" sz="quarter" idx="11"/>
          </p:nvPr>
        </p:nvSpPr>
        <p:spPr/>
        <p:txBody>
          <a:bodyPr/>
          <a:lstStyle/>
          <a:p>
            <a:r>
              <a:rPr lang="en-US"/>
              <a:t>paetc.org</a:t>
            </a:r>
            <a:endParaRPr lang="en-US" dirty="0"/>
          </a:p>
        </p:txBody>
      </p:sp>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167387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3198-9DE9-A077-F671-020B2FECC4DF}"/>
              </a:ext>
            </a:extLst>
          </p:cNvPr>
          <p:cNvSpPr>
            <a:spLocks noGrp="1"/>
          </p:cNvSpPr>
          <p:nvPr>
            <p:ph type="title"/>
          </p:nvPr>
        </p:nvSpPr>
        <p:spPr/>
        <p:txBody>
          <a:bodyPr/>
          <a:lstStyle/>
          <a:p>
            <a:pPr algn="ctr"/>
            <a:r>
              <a:rPr lang="en-US">
                <a:latin typeface="Georgia" panose="02040502050405020303" pitchFamily="18" charset="0"/>
              </a:rPr>
              <a:t>COYOTE (Call Off Your Old Tired Ethics)</a:t>
            </a:r>
            <a:endParaRPr lang="en-US" dirty="0">
              <a:latin typeface="Georgia" panose="02040502050405020303" pitchFamily="18" charset="0"/>
            </a:endParaRPr>
          </a:p>
        </p:txBody>
      </p:sp>
      <p:pic>
        <p:nvPicPr>
          <p:cNvPr id="6" name="Content Placeholder 4" descr="A page from Earth News, June 28 1979 announcing the first National Hooker's Convention.">
            <a:extLst>
              <a:ext uri="{FF2B5EF4-FFF2-40B4-BE49-F238E27FC236}">
                <a16:creationId xmlns:a16="http://schemas.microsoft.com/office/drawing/2014/main" id="{209B8914-B0C4-E529-8D2D-A3641F85C9B4}"/>
              </a:ext>
            </a:extLst>
          </p:cNvPr>
          <p:cNvPicPr>
            <a:picLocks noChangeAspect="1"/>
          </p:cNvPicPr>
          <p:nvPr/>
        </p:nvPicPr>
        <p:blipFill rotWithShape="1">
          <a:blip r:embed="rId2"/>
          <a:srcRect t="4847" r="-1" b="32503"/>
          <a:stretch/>
        </p:blipFill>
        <p:spPr>
          <a:xfrm>
            <a:off x="389823" y="1628979"/>
            <a:ext cx="3758184" cy="3171016"/>
          </a:xfrm>
          <a:prstGeom prst="rect">
            <a:avLst/>
          </a:prstGeom>
        </p:spPr>
      </p:pic>
      <p:pic>
        <p:nvPicPr>
          <p:cNvPr id="7" name="Picture 6" descr="A close-up of a COYOTE document">
            <a:extLst>
              <a:ext uri="{FF2B5EF4-FFF2-40B4-BE49-F238E27FC236}">
                <a16:creationId xmlns:a16="http://schemas.microsoft.com/office/drawing/2014/main" id="{75F77676-BB5E-F0E9-CD64-527E8E496C95}"/>
              </a:ext>
            </a:extLst>
          </p:cNvPr>
          <p:cNvPicPr>
            <a:picLocks noChangeAspect="1"/>
          </p:cNvPicPr>
          <p:nvPr/>
        </p:nvPicPr>
        <p:blipFill>
          <a:blip r:embed="rId3"/>
          <a:stretch>
            <a:fillRect/>
          </a:stretch>
        </p:blipFill>
        <p:spPr>
          <a:xfrm>
            <a:off x="4946010" y="1628979"/>
            <a:ext cx="2700030" cy="3600041"/>
          </a:xfrm>
          <a:prstGeom prst="rect">
            <a:avLst/>
          </a:prstGeom>
        </p:spPr>
      </p:pic>
      <p:pic>
        <p:nvPicPr>
          <p:cNvPr id="8" name="Content Placeholder 7" descr="A Cartoon Depicting a man approaching a woman sitting at a counter that says, &quot;Yes, Margo, I'm new on this beat - but how did you know that I'm an under-cover cop?">
            <a:extLst>
              <a:ext uri="{FF2B5EF4-FFF2-40B4-BE49-F238E27FC236}">
                <a16:creationId xmlns:a16="http://schemas.microsoft.com/office/drawing/2014/main" id="{E258A985-2C82-D56A-98DA-7ED9F23D9940}"/>
              </a:ext>
            </a:extLst>
          </p:cNvPr>
          <p:cNvPicPr>
            <a:picLocks noGrp="1" noChangeAspect="1"/>
          </p:cNvPicPr>
          <p:nvPr>
            <p:ph idx="1"/>
          </p:nvPr>
        </p:nvPicPr>
        <p:blipFill rotWithShape="1">
          <a:blip r:embed="rId4"/>
          <a:srcRect b="11111"/>
          <a:stretch/>
        </p:blipFill>
        <p:spPr>
          <a:xfrm rot="16200000">
            <a:off x="7694741" y="1766892"/>
            <a:ext cx="4470406" cy="3771900"/>
          </a:xfrm>
          <a:prstGeom prst="rect">
            <a:avLst/>
          </a:prstGeom>
        </p:spPr>
      </p:pic>
      <p:sp>
        <p:nvSpPr>
          <p:cNvPr id="5" name="Footer Placeholder 4">
            <a:extLst>
              <a:ext uri="{FF2B5EF4-FFF2-40B4-BE49-F238E27FC236}">
                <a16:creationId xmlns:a16="http://schemas.microsoft.com/office/drawing/2014/main" id="{64FB50BF-DB95-AC21-A330-FD277E7E69C3}"/>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0441C953-54A4-ADA6-9E23-F0ADDD91BEA4}"/>
              </a:ext>
            </a:extLst>
          </p:cNvPr>
          <p:cNvSpPr>
            <a:spLocks noGrp="1"/>
          </p:cNvSpPr>
          <p:nvPr>
            <p:ph type="sldNum" sz="quarter" idx="12"/>
          </p:nvPr>
        </p:nvSpPr>
        <p:spPr/>
        <p:txBody>
          <a:bodyPr/>
          <a:lstStyle/>
          <a:p>
            <a:fld id="{1D2EA5EF-C699-AF4C-BA42-C0A1CAAB713C}" type="slidenum">
              <a:rPr lang="en-US" smtClean="0"/>
              <a:t>10</a:t>
            </a:fld>
            <a:endParaRPr lang="en-US"/>
          </a:p>
        </p:txBody>
      </p:sp>
    </p:spTree>
    <p:extLst>
      <p:ext uri="{BB962C8B-B14F-4D97-AF65-F5344CB8AC3E}">
        <p14:creationId xmlns:p14="http://schemas.microsoft.com/office/powerpoint/2010/main" val="90859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92C0-AE17-B346-B722-FBF416CBF9E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COYOTE &amp; Gloria Lockett</a:t>
            </a:r>
          </a:p>
        </p:txBody>
      </p:sp>
      <p:pic>
        <p:nvPicPr>
          <p:cNvPr id="1028" name="Picture 4" descr="Prostitution Issues-Biography: Carol Leigh aka Scarlot Harlot">
            <a:extLst>
              <a:ext uri="{FF2B5EF4-FFF2-40B4-BE49-F238E27FC236}">
                <a16:creationId xmlns:a16="http://schemas.microsoft.com/office/drawing/2014/main" id="{A3DE9CAB-0D0C-9848-B1F6-81106F8A5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65" r="2" b="14494"/>
          <a:stretch/>
        </p:blipFill>
        <p:spPr bwMode="auto">
          <a:xfrm>
            <a:off x="4038600" y="1114425"/>
            <a:ext cx="3059113" cy="2744788"/>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Legendary SF sex worker activist Margo St. James dies at age 83">
            <a:extLst>
              <a:ext uri="{FF2B5EF4-FFF2-40B4-BE49-F238E27FC236}">
                <a16:creationId xmlns:a16="http://schemas.microsoft.com/office/drawing/2014/main" id="{CA64FBAB-37CE-8D41-9127-C3932A73F8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04" r="-1" b="-1"/>
          <a:stretch/>
        </p:blipFill>
        <p:spPr bwMode="auto">
          <a:xfrm>
            <a:off x="4038600" y="3914775"/>
            <a:ext cx="3059113" cy="1822450"/>
          </a:xfrm>
          <a:prstGeom prst="rect">
            <a:avLst/>
          </a:prstGeom>
          <a:extLst>
            <a:ext uri="{909E8E84-426E-40DD-AFC4-6F175D3DCCD1}">
              <a14:hiddenFill xmlns:a14="http://schemas.microsoft.com/office/drawing/2010/main">
                <a:solidFill>
                  <a:srgbClr val="FFFFFF"/>
                </a:solidFill>
              </a14:hiddenFill>
            </a:ext>
          </a:extLst>
        </p:spPr>
      </p:pic>
      <p:pic>
        <p:nvPicPr>
          <p:cNvPr id="4098" name="Picture 2" descr="UnderTheRedUmbrella on X: &quot;Back in April we got together with Gloria Lockett,  Executive Director and co-founder of @CAL_PEP (The California Prostitutes  Education Project), which has been serving their base since 1984. Cal-PEP">
            <a:extLst>
              <a:ext uri="{FF2B5EF4-FFF2-40B4-BE49-F238E27FC236}">
                <a16:creationId xmlns:a16="http://schemas.microsoft.com/office/drawing/2014/main" id="{94A88DE9-ED2A-36AA-543A-1AE6B49C6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863" y="1114425"/>
            <a:ext cx="4070350" cy="2589213"/>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News clipping from the Hartford Courant 10/29/74, titled: Hookers' Ball Raises Fund for Organization.">
            <a:extLst>
              <a:ext uri="{FF2B5EF4-FFF2-40B4-BE49-F238E27FC236}">
                <a16:creationId xmlns:a16="http://schemas.microsoft.com/office/drawing/2014/main" id="{9E7BFEDC-BECC-E55A-EC9D-52FAE291388A}"/>
              </a:ext>
            </a:extLst>
          </p:cNvPr>
          <p:cNvPicPr>
            <a:picLocks noChangeAspect="1"/>
          </p:cNvPicPr>
          <p:nvPr/>
        </p:nvPicPr>
        <p:blipFill rotWithShape="1">
          <a:blip r:embed="rId6"/>
          <a:srcRect t="33355" b="29745"/>
          <a:stretch/>
        </p:blipFill>
        <p:spPr>
          <a:xfrm>
            <a:off x="7154863" y="3760788"/>
            <a:ext cx="4070350" cy="1976438"/>
          </a:xfrm>
          <a:prstGeom prst="rect">
            <a:avLst/>
          </a:prstGeom>
        </p:spPr>
      </p:pic>
      <p:sp>
        <p:nvSpPr>
          <p:cNvPr id="3" name="Slide Number Placeholder 3">
            <a:extLst>
              <a:ext uri="{FF2B5EF4-FFF2-40B4-BE49-F238E27FC236}">
                <a16:creationId xmlns:a16="http://schemas.microsoft.com/office/drawing/2014/main" id="{0E941785-E70E-6F26-2695-D3F5E81B312B}"/>
              </a:ext>
            </a:extLst>
          </p:cNvPr>
          <p:cNvSpPr>
            <a:spLocks noGrp="1"/>
          </p:cNvSpPr>
          <p:nvPr>
            <p:ph type="sldNum" sz="quarter" idx="12"/>
          </p:nvPr>
        </p:nvSpPr>
        <p:spPr>
          <a:xfrm>
            <a:off x="11375717" y="6305882"/>
            <a:ext cx="731520" cy="396240"/>
          </a:xfrm>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3082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FE23-B85B-0B49-953E-758CC53ADF1A}"/>
              </a:ext>
            </a:extLst>
          </p:cNvPr>
          <p:cNvSpPr>
            <a:spLocks noGrp="1"/>
          </p:cNvSpPr>
          <p:nvPr>
            <p:ph type="title"/>
          </p:nvPr>
        </p:nvSpPr>
        <p:spPr>
          <a:xfrm>
            <a:off x="609604" y="274639"/>
            <a:ext cx="11087425" cy="1143000"/>
          </a:xfrm>
        </p:spPr>
        <p:txBody>
          <a:bodyPr vert="horz" lIns="91440" tIns="45720" rIns="91440" bIns="45720" rtlCol="0" anchor="ctr">
            <a:normAutofit/>
          </a:bodyPr>
          <a:lstStyle/>
          <a:p>
            <a:pPr algn="ctr"/>
            <a:r>
              <a:rPr lang="en-US" kern="1200" dirty="0"/>
              <a:t>June 5, 1981. CDC </a:t>
            </a:r>
            <a:r>
              <a:rPr lang="en-US" i="1" kern="1200" dirty="0"/>
              <a:t>MMWR</a:t>
            </a:r>
            <a:endParaRPr lang="en-US" kern="1200" dirty="0"/>
          </a:p>
        </p:txBody>
      </p:sp>
      <p:pic>
        <p:nvPicPr>
          <p:cNvPr id="2050" name="Picture 2" descr="Photo of the CDC MMWR report from June 5, 1981, which reports Pneumocystis: Pneumonia - Los Angeles.">
            <a:extLst>
              <a:ext uri="{FF2B5EF4-FFF2-40B4-BE49-F238E27FC236}">
                <a16:creationId xmlns:a16="http://schemas.microsoft.com/office/drawing/2014/main" id="{3E215781-0F7C-8647-BE20-B82EFFB51D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4762" y="1600203"/>
            <a:ext cx="3057109" cy="4367299"/>
          </a:xfrm>
          <a:prstGeom prst="rect">
            <a:avLst/>
          </a:prstGeom>
          <a:solidFill>
            <a:srgbClr val="FFFFFF"/>
          </a:solidFill>
        </p:spPr>
      </p:pic>
      <p:sp>
        <p:nvSpPr>
          <p:cNvPr id="2057" name="Footer Placeholder 4">
            <a:extLst>
              <a:ext uri="{FF2B5EF4-FFF2-40B4-BE49-F238E27FC236}">
                <a16:creationId xmlns:a16="http://schemas.microsoft.com/office/drawing/2014/main" id="{90106C01-3E4B-E31E-C2A6-CA4B0D5103AA}"/>
              </a:ext>
            </a:extLst>
          </p:cNvPr>
          <p:cNvSpPr>
            <a:spLocks noGrp="1"/>
          </p:cNvSpPr>
          <p:nvPr>
            <p:ph type="ftr" sz="quarter" idx="11"/>
          </p:nvPr>
        </p:nvSpPr>
        <p:spPr>
          <a:xfrm>
            <a:off x="4469945" y="6352708"/>
            <a:ext cx="5823064" cy="365760"/>
          </a:xfrm>
        </p:spPr>
        <p:txBody>
          <a:bodyPr/>
          <a:lstStyle/>
          <a:p>
            <a:pPr>
              <a:spcAft>
                <a:spcPts val="600"/>
              </a:spcAft>
            </a:pPr>
            <a:r>
              <a:rPr lang="en-US" err="1"/>
              <a:t>paetc.org</a:t>
            </a:r>
            <a:endParaRPr lang="en-US"/>
          </a:p>
        </p:txBody>
      </p:sp>
      <p:sp>
        <p:nvSpPr>
          <p:cNvPr id="2055" name="Slide Number Placeholder 3">
            <a:extLst>
              <a:ext uri="{FF2B5EF4-FFF2-40B4-BE49-F238E27FC236}">
                <a16:creationId xmlns:a16="http://schemas.microsoft.com/office/drawing/2014/main" id="{BEE50CFC-A6DD-886C-D53E-DA0A4F485750}"/>
              </a:ext>
            </a:extLst>
          </p:cNvPr>
          <p:cNvSpPr>
            <a:spLocks noGrp="1"/>
          </p:cNvSpPr>
          <p:nvPr>
            <p:ph type="sldNum" sz="quarter" idx="12"/>
          </p:nvPr>
        </p:nvSpPr>
        <p:spPr>
          <a:xfrm>
            <a:off x="11375717" y="6305882"/>
            <a:ext cx="731520" cy="396240"/>
          </a:xfrm>
        </p:spPr>
        <p:txBody>
          <a:bodyPr/>
          <a:lstStyle/>
          <a:p>
            <a:pPr>
              <a:spcAft>
                <a:spcPts val="600"/>
              </a:spcAft>
            </a:pPr>
            <a:fld id="{1D2EA5EF-C699-AF4C-BA42-C0A1CAAB713C}" type="slidenum">
              <a:rPr lang="en-US" smtClean="0"/>
              <a:pPr>
                <a:spcAft>
                  <a:spcPts val="600"/>
                </a:spcAft>
              </a:pPr>
              <a:t>12</a:t>
            </a:fld>
            <a:endParaRPr lang="en-US"/>
          </a:p>
        </p:txBody>
      </p:sp>
    </p:spTree>
    <p:extLst>
      <p:ext uri="{BB962C8B-B14F-4D97-AF65-F5344CB8AC3E}">
        <p14:creationId xmlns:p14="http://schemas.microsoft.com/office/powerpoint/2010/main" val="98885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7E82-B5F2-6CAF-B162-0AA66444868F}"/>
              </a:ext>
            </a:extLst>
          </p:cNvPr>
          <p:cNvSpPr>
            <a:spLocks noGrp="1"/>
          </p:cNvSpPr>
          <p:nvPr>
            <p:ph type="title"/>
          </p:nvPr>
        </p:nvSpPr>
        <p:spPr/>
        <p:txBody>
          <a:bodyPr/>
          <a:lstStyle/>
          <a:p>
            <a:pPr algn="ctr"/>
            <a:r>
              <a:rPr lang="en-US" dirty="0">
                <a:latin typeface="Georgia" panose="02040502050405020303" pitchFamily="18" charset="0"/>
              </a:rPr>
              <a:t>Scapegoating Sex Workers</a:t>
            </a:r>
          </a:p>
        </p:txBody>
      </p:sp>
      <p:pic>
        <p:nvPicPr>
          <p:cNvPr id="6" name="Content Placeholder 7" descr="Copy of the National Task Force on Prostitution Op-Ed on decriminalization of prostitution.">
            <a:extLst>
              <a:ext uri="{FF2B5EF4-FFF2-40B4-BE49-F238E27FC236}">
                <a16:creationId xmlns:a16="http://schemas.microsoft.com/office/drawing/2014/main" id="{B8C9DB9E-E366-AFDB-2842-23C434EADD96}"/>
              </a:ext>
            </a:extLst>
          </p:cNvPr>
          <p:cNvPicPr>
            <a:picLocks noChangeAspect="1"/>
          </p:cNvPicPr>
          <p:nvPr/>
        </p:nvPicPr>
        <p:blipFill>
          <a:blip r:embed="rId2"/>
          <a:stretch>
            <a:fillRect/>
          </a:stretch>
        </p:blipFill>
        <p:spPr>
          <a:xfrm>
            <a:off x="1300210" y="1243012"/>
            <a:ext cx="3552825" cy="4764088"/>
          </a:xfrm>
          <a:prstGeom prst="rect">
            <a:avLst/>
          </a:prstGeom>
        </p:spPr>
      </p:pic>
      <p:pic>
        <p:nvPicPr>
          <p:cNvPr id="7" name="Content Placeholder 6" descr="Copy of the National Task Force on Prostitution Op-Ed on decriminalization of prostitution.">
            <a:extLst>
              <a:ext uri="{FF2B5EF4-FFF2-40B4-BE49-F238E27FC236}">
                <a16:creationId xmlns:a16="http://schemas.microsoft.com/office/drawing/2014/main" id="{B67AD8BA-AF9E-67BE-3363-64CA0989ADDC}"/>
              </a:ext>
            </a:extLst>
          </p:cNvPr>
          <p:cNvPicPr>
            <a:picLocks noGrp="1" noChangeAspect="1"/>
          </p:cNvPicPr>
          <p:nvPr>
            <p:ph idx="1"/>
          </p:nvPr>
        </p:nvPicPr>
        <p:blipFill>
          <a:blip r:embed="rId3"/>
          <a:stretch>
            <a:fillRect/>
          </a:stretch>
        </p:blipFill>
        <p:spPr>
          <a:xfrm>
            <a:off x="5679306" y="1417639"/>
            <a:ext cx="3404341" cy="4367213"/>
          </a:xfrm>
          <a:prstGeom prst="rect">
            <a:avLst/>
          </a:prstGeom>
        </p:spPr>
      </p:pic>
      <p:sp>
        <p:nvSpPr>
          <p:cNvPr id="5" name="Footer Placeholder 4">
            <a:extLst>
              <a:ext uri="{FF2B5EF4-FFF2-40B4-BE49-F238E27FC236}">
                <a16:creationId xmlns:a16="http://schemas.microsoft.com/office/drawing/2014/main" id="{23F998B0-6E41-BB8B-4392-A296F6C6AACD}"/>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67AE44C-3054-EA3B-2562-AE3C17475A35}"/>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425301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8A8-6CA1-6D43-A3D1-341F62E2B8BE}"/>
              </a:ext>
            </a:extLst>
          </p:cNvPr>
          <p:cNvSpPr>
            <a:spLocks noGrp="1"/>
          </p:cNvSpPr>
          <p:nvPr>
            <p:ph type="title"/>
          </p:nvPr>
        </p:nvSpPr>
        <p:spPr>
          <a:xfrm>
            <a:off x="609604" y="274639"/>
            <a:ext cx="11087425" cy="1143000"/>
          </a:xfrm>
        </p:spPr>
        <p:txBody>
          <a:bodyPr vert="horz" lIns="91290" tIns="45645" rIns="91290" bIns="45645" rtlCol="0" anchor="ctr">
            <a:normAutofit/>
          </a:bodyPr>
          <a:lstStyle/>
          <a:p>
            <a:pPr algn="ctr"/>
            <a:r>
              <a:rPr lang="en-US" b="0" i="0" kern="1200" cap="none" spc="-100" baseline="0" dirty="0">
                <a:ln>
                  <a:noFill/>
                </a:ln>
                <a:effectLst/>
                <a:latin typeface="+mj-lt"/>
                <a:ea typeface="+mj-ea"/>
                <a:cs typeface="ITC Avant Garde Std Md"/>
              </a:rPr>
              <a:t>California Prostitutes Education Project</a:t>
            </a:r>
          </a:p>
        </p:txBody>
      </p:sp>
      <p:pic>
        <p:nvPicPr>
          <p:cNvPr id="4098" name="Picture 2" descr="CALPEP - Bay Area&amp;#39;s primary health outreach program reaching the hard to  serve since 1984">
            <a:extLst>
              <a:ext uri="{FF2B5EF4-FFF2-40B4-BE49-F238E27FC236}">
                <a16:creationId xmlns:a16="http://schemas.microsoft.com/office/drawing/2014/main" id="{BD7811B6-087A-8B49-96C7-6D67CFE42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20" b="-2"/>
          <a:stretch/>
        </p:blipFill>
        <p:spPr bwMode="auto">
          <a:xfrm>
            <a:off x="609600" y="2342255"/>
            <a:ext cx="4876800" cy="2819182"/>
          </a:xfrm>
          <a:prstGeom prst="rect">
            <a:avLst/>
          </a:prstGeom>
          <a:solidFill>
            <a:srgbClr val="FFFFFF"/>
          </a:solidFill>
        </p:spPr>
      </p:pic>
      <p:sp>
        <p:nvSpPr>
          <p:cNvPr id="4" name="TextBox 3">
            <a:extLst>
              <a:ext uri="{FF2B5EF4-FFF2-40B4-BE49-F238E27FC236}">
                <a16:creationId xmlns:a16="http://schemas.microsoft.com/office/drawing/2014/main" id="{30248381-86A7-03BA-7D3D-9525385F51F1}"/>
              </a:ext>
            </a:extLst>
          </p:cNvPr>
          <p:cNvSpPr txBox="1"/>
          <p:nvPr/>
        </p:nvSpPr>
        <p:spPr>
          <a:xfrm>
            <a:off x="5892803" y="1536192"/>
            <a:ext cx="5384799" cy="4431308"/>
          </a:xfrm>
          <a:prstGeom prst="rect">
            <a:avLst/>
          </a:prstGeom>
        </p:spPr>
        <p:txBody>
          <a:bodyPr vert="horz" lIns="91290" tIns="45645" rIns="91290" bIns="45645" rtlCol="0">
            <a:normAutofit/>
          </a:bodyPr>
          <a:lstStyle/>
          <a:p>
            <a:pPr marL="342337" indent="-228225" defTabSz="912899">
              <a:lnSpc>
                <a:spcPct val="90000"/>
              </a:lnSpc>
              <a:spcBef>
                <a:spcPct val="20000"/>
              </a:spcBef>
              <a:spcAft>
                <a:spcPts val="600"/>
              </a:spcAft>
              <a:buClr>
                <a:schemeClr val="accent6"/>
              </a:buClr>
              <a:buFont typeface="Wingdings" charset="2"/>
              <a:buChar char="§"/>
            </a:pPr>
            <a:r>
              <a:rPr lang="en-US" sz="1500" dirty="0">
                <a:effectLst/>
              </a:rPr>
              <a:t>“Women working indoors are a little less likely to get busted… The Women… are wise enough to know how to take care of themselves; they know that they have to use condoms… Some of the addicted prostitutes live from day to day. They’ll pay their room for one day, and then they have to go out and turn a date before they can get another room. And so, for instance, if it’s 2:00 and they haven’t had a date, and a guy comes along and says, ‘Here, I want to date you, but you can’t use a condom,’ they’re not going to use a condom. And they’ve told us that over and over again. So what CAL-PEP tried to do is work with them by telling them the games that they can play, what they can do to protect themselves and still get the money. We also try to make them understand what the risks are, because some of them really don’t know or haven’t paid enough attention… That’s why we’ve been concentrating on addicted prostitutes because the career prostitutes don’t need us to tell them much.” – Gloria Lockett</a:t>
            </a:r>
          </a:p>
          <a:p>
            <a:pPr marL="114112" defTabSz="912899">
              <a:lnSpc>
                <a:spcPct val="90000"/>
              </a:lnSpc>
              <a:spcBef>
                <a:spcPct val="20000"/>
              </a:spcBef>
              <a:spcAft>
                <a:spcPts val="600"/>
              </a:spcAft>
              <a:buClr>
                <a:schemeClr val="accent6"/>
              </a:buClr>
            </a:pPr>
            <a:r>
              <a:rPr lang="en-US" sz="1500" dirty="0"/>
              <a:t>				(Lockett, 1993)</a:t>
            </a:r>
          </a:p>
        </p:txBody>
      </p:sp>
      <p:sp>
        <p:nvSpPr>
          <p:cNvPr id="4105" name="Footer Placeholder 5">
            <a:extLst>
              <a:ext uri="{FF2B5EF4-FFF2-40B4-BE49-F238E27FC236}">
                <a16:creationId xmlns:a16="http://schemas.microsoft.com/office/drawing/2014/main" id="{BA1E74AC-1F9C-4E60-3BD8-9A3312D3D24F}"/>
              </a:ext>
            </a:extLst>
          </p:cNvPr>
          <p:cNvSpPr>
            <a:spLocks noGrp="1"/>
          </p:cNvSpPr>
          <p:nvPr>
            <p:ph type="ftr" sz="quarter" idx="11"/>
          </p:nvPr>
        </p:nvSpPr>
        <p:spPr>
          <a:xfrm>
            <a:off x="4469945" y="6352708"/>
            <a:ext cx="5823064" cy="365760"/>
          </a:xfrm>
        </p:spPr>
        <p:txBody>
          <a:bodyPr/>
          <a:lstStyle/>
          <a:p>
            <a:pPr>
              <a:spcAft>
                <a:spcPts val="600"/>
              </a:spcAft>
            </a:pPr>
            <a:r>
              <a:rPr lang="en-US" err="1"/>
              <a:t>paetc.org</a:t>
            </a:r>
            <a:endParaRPr lang="en-US"/>
          </a:p>
        </p:txBody>
      </p:sp>
      <p:sp>
        <p:nvSpPr>
          <p:cNvPr id="4103" name="Slide Number Placeholder 4">
            <a:extLst>
              <a:ext uri="{FF2B5EF4-FFF2-40B4-BE49-F238E27FC236}">
                <a16:creationId xmlns:a16="http://schemas.microsoft.com/office/drawing/2014/main" id="{A619BF65-AFCE-D90B-A47A-E3CBEEDF9611}"/>
              </a:ext>
            </a:extLst>
          </p:cNvPr>
          <p:cNvSpPr>
            <a:spLocks noGrp="1"/>
          </p:cNvSpPr>
          <p:nvPr>
            <p:ph type="sldNum" sz="quarter" idx="12"/>
          </p:nvPr>
        </p:nvSpPr>
        <p:spPr>
          <a:xfrm>
            <a:off x="11375717" y="6305882"/>
            <a:ext cx="731520" cy="396240"/>
          </a:xfrm>
        </p:spPr>
        <p:txBody>
          <a:bodyPr/>
          <a:lstStyle/>
          <a:p>
            <a:pPr>
              <a:spcAft>
                <a:spcPts val="600"/>
              </a:spcAft>
            </a:pPr>
            <a:fld id="{1D2EA5EF-C699-AF4C-BA42-C0A1CAAB713C}" type="slidenum">
              <a:rPr lang="en-US" smtClean="0"/>
              <a:pPr>
                <a:spcAft>
                  <a:spcPts val="600"/>
                </a:spcAft>
              </a:pPr>
              <a:t>14</a:t>
            </a:fld>
            <a:endParaRPr lang="en-US"/>
          </a:p>
        </p:txBody>
      </p:sp>
    </p:spTree>
    <p:extLst>
      <p:ext uri="{BB962C8B-B14F-4D97-AF65-F5344CB8AC3E}">
        <p14:creationId xmlns:p14="http://schemas.microsoft.com/office/powerpoint/2010/main" val="106872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4620-8122-4FD1-6013-ABE9A197540E}"/>
              </a:ext>
            </a:extLst>
          </p:cNvPr>
          <p:cNvSpPr>
            <a:spLocks noGrp="1"/>
          </p:cNvSpPr>
          <p:nvPr>
            <p:ph type="title"/>
          </p:nvPr>
        </p:nvSpPr>
        <p:spPr/>
        <p:txBody>
          <a:bodyPr/>
          <a:lstStyle/>
          <a:p>
            <a:pPr algn="ctr"/>
            <a:r>
              <a:rPr lang="en-US" dirty="0">
                <a:latin typeface="Georgia" panose="02040502050405020303" pitchFamily="18" charset="0"/>
              </a:rPr>
              <a:t>Stigma &amp; Police Surveillance </a:t>
            </a:r>
          </a:p>
        </p:txBody>
      </p:sp>
      <p:sp>
        <p:nvSpPr>
          <p:cNvPr id="3" name="Content Placeholder 2">
            <a:extLst>
              <a:ext uri="{FF2B5EF4-FFF2-40B4-BE49-F238E27FC236}">
                <a16:creationId xmlns:a16="http://schemas.microsoft.com/office/drawing/2014/main" id="{0110551D-9D7B-AABA-FFD9-E40E277A467E}"/>
              </a:ext>
            </a:extLst>
          </p:cNvPr>
          <p:cNvSpPr>
            <a:spLocks noGrp="1"/>
          </p:cNvSpPr>
          <p:nvPr>
            <p:ph idx="1"/>
          </p:nvPr>
        </p:nvSpPr>
        <p:spPr>
          <a:xfrm>
            <a:off x="609604" y="1417639"/>
            <a:ext cx="4528453" cy="4549863"/>
          </a:xfrm>
        </p:spPr>
        <p:txBody>
          <a:bodyPr/>
          <a:lstStyle/>
          <a:p>
            <a:r>
              <a:rPr lang="en-US" dirty="0"/>
              <a:t>“In San Jose, the police drive you around and leave you off in dark areas” – Gloria Lockett </a:t>
            </a:r>
          </a:p>
          <a:p>
            <a:pPr marL="114112" indent="0">
              <a:buNone/>
            </a:pPr>
            <a:r>
              <a:rPr lang="en-US" dirty="0"/>
              <a:t>		(Lockett, 1987)</a:t>
            </a:r>
          </a:p>
        </p:txBody>
      </p:sp>
      <p:pic>
        <p:nvPicPr>
          <p:cNvPr id="6" name="Picture 5" descr="Copy of the COYOTE publication: Sex Work: Writings by Women in the Sex Industry">
            <a:extLst>
              <a:ext uri="{FF2B5EF4-FFF2-40B4-BE49-F238E27FC236}">
                <a16:creationId xmlns:a16="http://schemas.microsoft.com/office/drawing/2014/main" id="{C62B7541-C8E0-A16D-5A02-1998D436E97A}"/>
              </a:ext>
            </a:extLst>
          </p:cNvPr>
          <p:cNvPicPr>
            <a:picLocks noChangeAspect="1"/>
          </p:cNvPicPr>
          <p:nvPr/>
        </p:nvPicPr>
        <p:blipFill>
          <a:blip r:embed="rId3"/>
          <a:stretch>
            <a:fillRect/>
          </a:stretch>
        </p:blipFill>
        <p:spPr>
          <a:xfrm>
            <a:off x="5972175" y="1214438"/>
            <a:ext cx="3711364" cy="4867364"/>
          </a:xfrm>
          <a:prstGeom prst="rect">
            <a:avLst/>
          </a:prstGeom>
        </p:spPr>
      </p:pic>
      <p:sp>
        <p:nvSpPr>
          <p:cNvPr id="5" name="Footer Placeholder 4">
            <a:extLst>
              <a:ext uri="{FF2B5EF4-FFF2-40B4-BE49-F238E27FC236}">
                <a16:creationId xmlns:a16="http://schemas.microsoft.com/office/drawing/2014/main" id="{CE384224-3C44-DE0F-42A2-CF6C57E8516E}"/>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F5E96DD-4CA1-5DAC-9F3F-5E4AFEE09AC0}"/>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270052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A998-E513-5CF5-D2B0-056D538F709F}"/>
              </a:ext>
            </a:extLst>
          </p:cNvPr>
          <p:cNvSpPr>
            <a:spLocks noGrp="1"/>
          </p:cNvSpPr>
          <p:nvPr>
            <p:ph type="title"/>
          </p:nvPr>
        </p:nvSpPr>
        <p:spPr>
          <a:xfrm>
            <a:off x="609604" y="274639"/>
            <a:ext cx="11087425" cy="1143000"/>
          </a:xfrm>
        </p:spPr>
        <p:txBody>
          <a:bodyPr anchor="ctr">
            <a:normAutofit/>
          </a:bodyPr>
          <a:lstStyle/>
          <a:p>
            <a:pPr algn="ctr"/>
            <a:r>
              <a:rPr lang="en-US" dirty="0"/>
              <a:t>CAL-PEP’s Street Outreach</a:t>
            </a:r>
          </a:p>
        </p:txBody>
      </p:sp>
      <p:pic>
        <p:nvPicPr>
          <p:cNvPr id="7" name="Content Placeholder 4" descr="Photocopy of flyer for a Safe Sex Contest, which offered a grand prize of $100 for the person that got the most answers right to a quiz on the safety of sexual practices. Included facts on condoms, and 2nd prize was 100 condoms.">
            <a:extLst>
              <a:ext uri="{FF2B5EF4-FFF2-40B4-BE49-F238E27FC236}">
                <a16:creationId xmlns:a16="http://schemas.microsoft.com/office/drawing/2014/main" id="{366072E4-0F92-1330-8DE9-0595E10E6428}"/>
              </a:ext>
            </a:extLst>
          </p:cNvPr>
          <p:cNvPicPr>
            <a:picLocks noChangeAspect="1"/>
          </p:cNvPicPr>
          <p:nvPr/>
        </p:nvPicPr>
        <p:blipFill rotWithShape="1">
          <a:blip r:embed="rId2"/>
          <a:srcRect t="6242" r="-3" b="20382"/>
          <a:stretch/>
        </p:blipFill>
        <p:spPr>
          <a:xfrm>
            <a:off x="609600" y="1536192"/>
            <a:ext cx="4876800" cy="4431308"/>
          </a:xfrm>
          <a:prstGeom prst="rect">
            <a:avLst/>
          </a:prstGeom>
          <a:noFill/>
        </p:spPr>
      </p:pic>
      <p:pic>
        <p:nvPicPr>
          <p:cNvPr id="6" name="Picture 5" descr="The other side of the Safe Sex Contest quiz sheet with the questions on what is considered safe, possibly safe, or not safe for acquiring HIV. ">
            <a:extLst>
              <a:ext uri="{FF2B5EF4-FFF2-40B4-BE49-F238E27FC236}">
                <a16:creationId xmlns:a16="http://schemas.microsoft.com/office/drawing/2014/main" id="{8128B47C-8ADC-30B4-B0F8-A227C8E659CE}"/>
              </a:ext>
            </a:extLst>
          </p:cNvPr>
          <p:cNvPicPr>
            <a:picLocks noChangeAspect="1"/>
          </p:cNvPicPr>
          <p:nvPr/>
        </p:nvPicPr>
        <p:blipFill rotWithShape="1">
          <a:blip r:embed="rId3"/>
          <a:srcRect r="3" b="36430"/>
          <a:stretch/>
        </p:blipFill>
        <p:spPr>
          <a:xfrm>
            <a:off x="5990918" y="1213346"/>
            <a:ext cx="5384799" cy="4431308"/>
          </a:xfrm>
          <a:prstGeom prst="rect">
            <a:avLst/>
          </a:prstGeom>
          <a:noFill/>
        </p:spPr>
      </p:pic>
      <p:sp>
        <p:nvSpPr>
          <p:cNvPr id="5" name="Footer Placeholder 4">
            <a:extLst>
              <a:ext uri="{FF2B5EF4-FFF2-40B4-BE49-F238E27FC236}">
                <a16:creationId xmlns:a16="http://schemas.microsoft.com/office/drawing/2014/main" id="{3DDA6A3B-0092-DB0E-F916-12928485580E}"/>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a:t>paetc.org</a:t>
            </a:r>
          </a:p>
        </p:txBody>
      </p:sp>
      <p:sp>
        <p:nvSpPr>
          <p:cNvPr id="4" name="Slide Number Placeholder 3">
            <a:extLst>
              <a:ext uri="{FF2B5EF4-FFF2-40B4-BE49-F238E27FC236}">
                <a16:creationId xmlns:a16="http://schemas.microsoft.com/office/drawing/2014/main" id="{4DC020A4-BC7E-CA3D-A7C6-CC51610FD249}"/>
              </a:ext>
            </a:extLst>
          </p:cNvPr>
          <p:cNvSpPr>
            <a:spLocks noGrp="1"/>
          </p:cNvSpPr>
          <p:nvPr>
            <p:ph type="sldNum" sz="quarter" idx="12"/>
          </p:nvPr>
        </p:nvSpPr>
        <p:spPr>
          <a:xfrm>
            <a:off x="11375717" y="6305882"/>
            <a:ext cx="731520" cy="396240"/>
          </a:xfrm>
        </p:spPr>
        <p:txBody>
          <a:bodyPr anchor="ctr">
            <a:normAutofit/>
          </a:bodyPr>
          <a:lstStyle/>
          <a:p>
            <a:pPr>
              <a:spcAft>
                <a:spcPts val="600"/>
              </a:spcAft>
            </a:pPr>
            <a:fld id="{1D2EA5EF-C699-AF4C-BA42-C0A1CAAB713C}" type="slidenum">
              <a:rPr lang="en-US" smtClean="0"/>
              <a:pPr>
                <a:spcAft>
                  <a:spcPts val="600"/>
                </a:spcAft>
              </a:pPr>
              <a:t>16</a:t>
            </a:fld>
            <a:endParaRPr lang="en-US"/>
          </a:p>
        </p:txBody>
      </p:sp>
    </p:spTree>
    <p:extLst>
      <p:ext uri="{BB962C8B-B14F-4D97-AF65-F5344CB8AC3E}">
        <p14:creationId xmlns:p14="http://schemas.microsoft.com/office/powerpoint/2010/main" val="339180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1AC1-7BFE-3DB6-2D4F-C8FEE1536EFF}"/>
              </a:ext>
            </a:extLst>
          </p:cNvPr>
          <p:cNvSpPr>
            <a:spLocks noGrp="1"/>
          </p:cNvSpPr>
          <p:nvPr>
            <p:ph type="title"/>
          </p:nvPr>
        </p:nvSpPr>
        <p:spPr>
          <a:xfrm>
            <a:off x="649270" y="4615840"/>
            <a:ext cx="3885141" cy="1526741"/>
          </a:xfrm>
        </p:spPr>
        <p:txBody>
          <a:bodyPr>
            <a:normAutofit/>
          </a:bodyPr>
          <a:lstStyle/>
          <a:p>
            <a:pPr algn="r"/>
            <a:r>
              <a:rPr lang="en-US" sz="3000" dirty="0">
                <a:solidFill>
                  <a:schemeClr val="tx1"/>
                </a:solidFill>
                <a:latin typeface="Georgia" panose="02040502050405020303" pitchFamily="18" charset="0"/>
              </a:rPr>
              <a:t>CAL-PEP and Project AWARE</a:t>
            </a:r>
          </a:p>
        </p:txBody>
      </p:sp>
      <p:pic>
        <p:nvPicPr>
          <p:cNvPr id="4" name="Picture 2" descr="Other Organizations: Project AWARE (Association for Women's AIDS Research and Education), UCSF at San Francisco General">
            <a:extLst>
              <a:ext uri="{FF2B5EF4-FFF2-40B4-BE49-F238E27FC236}">
                <a16:creationId xmlns:a16="http://schemas.microsoft.com/office/drawing/2014/main" id="{CDF9608C-C237-C491-2F02-12DBC5B81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9609"/>
          <a:stretch/>
        </p:blipFill>
        <p:spPr bwMode="auto">
          <a:xfrm>
            <a:off x="393308" y="352931"/>
            <a:ext cx="4141103"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document from Project AWARE on Women and HIV">
            <a:extLst>
              <a:ext uri="{FF2B5EF4-FFF2-40B4-BE49-F238E27FC236}">
                <a16:creationId xmlns:a16="http://schemas.microsoft.com/office/drawing/2014/main" id="{BD5CD68E-9F1C-17CA-35A2-ADAAAD2FA7FB}"/>
              </a:ext>
            </a:extLst>
          </p:cNvPr>
          <p:cNvPicPr>
            <a:picLocks noChangeAspect="1"/>
          </p:cNvPicPr>
          <p:nvPr/>
        </p:nvPicPr>
        <p:blipFill rotWithShape="1">
          <a:blip r:embed="rId4"/>
          <a:srcRect t="6412" r="-2" b="6409"/>
          <a:stretch/>
        </p:blipFill>
        <p:spPr>
          <a:xfrm>
            <a:off x="4945336" y="357013"/>
            <a:ext cx="6853355" cy="3749040"/>
          </a:xfrm>
          <a:prstGeom prst="rect">
            <a:avLst/>
          </a:prstGeom>
        </p:spPr>
      </p:pic>
      <p:sp>
        <p:nvSpPr>
          <p:cNvPr id="3" name="Content Placeholder 2">
            <a:extLst>
              <a:ext uri="{FF2B5EF4-FFF2-40B4-BE49-F238E27FC236}">
                <a16:creationId xmlns:a16="http://schemas.microsoft.com/office/drawing/2014/main" id="{D6FCED6D-C8F6-2624-0EBD-1A9FFD3A9C9B}"/>
              </a:ext>
            </a:extLst>
          </p:cNvPr>
          <p:cNvSpPr>
            <a:spLocks noGrp="1"/>
          </p:cNvSpPr>
          <p:nvPr>
            <p:ph idx="1"/>
          </p:nvPr>
        </p:nvSpPr>
        <p:spPr>
          <a:xfrm>
            <a:off x="4945336" y="4615840"/>
            <a:ext cx="6609921" cy="1526741"/>
          </a:xfrm>
        </p:spPr>
        <p:txBody>
          <a:bodyPr anchor="ctr">
            <a:normAutofit fontScale="92500" lnSpcReduction="10000"/>
          </a:bodyPr>
          <a:lstStyle/>
          <a:p>
            <a:r>
              <a:rPr lang="en-US" sz="1700" dirty="0">
                <a:latin typeface="Georgia" panose="02040502050405020303" pitchFamily="18" charset="0"/>
              </a:rPr>
              <a:t>“To evaluate street prostitutes, interviewers with past experience as prostitutes and health educators go into the street and invite women to briefly interrupt their street work and obtain antibody tests, counseling, and education. Interviewers return to the same street site two to four weeks later to give test results and further counseling to the participants.” – AWARE	(Wofsy, 1985)</a:t>
            </a:r>
          </a:p>
        </p:txBody>
      </p:sp>
    </p:spTree>
    <p:extLst>
      <p:ext uri="{BB962C8B-B14F-4D97-AF65-F5344CB8AC3E}">
        <p14:creationId xmlns:p14="http://schemas.microsoft.com/office/powerpoint/2010/main" val="117839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9F08D-B2DD-80BA-DF67-F0C04029CEA2}"/>
              </a:ext>
            </a:extLst>
          </p:cNvPr>
          <p:cNvSpPr>
            <a:spLocks noGrp="1"/>
          </p:cNvSpPr>
          <p:nvPr>
            <p:ph type="title"/>
          </p:nvPr>
        </p:nvSpPr>
        <p:spPr/>
        <p:txBody>
          <a:bodyPr/>
          <a:lstStyle/>
          <a:p>
            <a:pPr algn="ctr"/>
            <a:r>
              <a:rPr lang="en-US" u="sng" dirty="0">
                <a:latin typeface="Georgia" panose="02040502050405020303" pitchFamily="18" charset="0"/>
              </a:rPr>
              <a:t>More Street Outreach</a:t>
            </a:r>
          </a:p>
        </p:txBody>
      </p:sp>
      <p:pic>
        <p:nvPicPr>
          <p:cNvPr id="7" name="Content Placeholder 4" descr="Copy of a pamphlet from CAL-PEP. &quot;CAL-PEP is in the streets to help keep our people safe and to support HIV+ brothers and sisters. Together we can stop the spread of AIDS in our African-American community. Spread the word. Spread the Word&quot;">
            <a:extLst>
              <a:ext uri="{FF2B5EF4-FFF2-40B4-BE49-F238E27FC236}">
                <a16:creationId xmlns:a16="http://schemas.microsoft.com/office/drawing/2014/main" id="{6515F90D-D110-ED97-B518-B3381CBE0B8E}"/>
              </a:ext>
            </a:extLst>
          </p:cNvPr>
          <p:cNvPicPr>
            <a:picLocks noChangeAspect="1"/>
          </p:cNvPicPr>
          <p:nvPr/>
        </p:nvPicPr>
        <p:blipFill>
          <a:blip r:embed="rId2"/>
          <a:stretch>
            <a:fillRect/>
          </a:stretch>
        </p:blipFill>
        <p:spPr>
          <a:xfrm>
            <a:off x="1901464" y="1536191"/>
            <a:ext cx="2568481" cy="3997637"/>
          </a:xfrm>
          <a:prstGeom prst="rect">
            <a:avLst/>
          </a:prstGeom>
        </p:spPr>
      </p:pic>
      <p:pic>
        <p:nvPicPr>
          <p:cNvPr id="8" name="Picture 7" descr="Another page of the pamphlet from CAL-PEP and what services they offer. ">
            <a:extLst>
              <a:ext uri="{FF2B5EF4-FFF2-40B4-BE49-F238E27FC236}">
                <a16:creationId xmlns:a16="http://schemas.microsoft.com/office/drawing/2014/main" id="{2B4FA81E-9B22-658B-DF13-2F50DF7E7BDF}"/>
              </a:ext>
            </a:extLst>
          </p:cNvPr>
          <p:cNvPicPr>
            <a:picLocks noChangeAspect="1"/>
          </p:cNvPicPr>
          <p:nvPr/>
        </p:nvPicPr>
        <p:blipFill>
          <a:blip r:embed="rId3"/>
          <a:stretch>
            <a:fillRect/>
          </a:stretch>
        </p:blipFill>
        <p:spPr>
          <a:xfrm>
            <a:off x="6019402" y="1536190"/>
            <a:ext cx="5260050" cy="3997637"/>
          </a:xfrm>
          <a:prstGeom prst="rect">
            <a:avLst/>
          </a:prstGeom>
        </p:spPr>
      </p:pic>
      <p:sp>
        <p:nvSpPr>
          <p:cNvPr id="6" name="Footer Placeholder 5">
            <a:extLst>
              <a:ext uri="{FF2B5EF4-FFF2-40B4-BE49-F238E27FC236}">
                <a16:creationId xmlns:a16="http://schemas.microsoft.com/office/drawing/2014/main" id="{E8739F4E-8BF1-8DDE-64BF-22382EE6771B}"/>
              </a:ext>
            </a:extLst>
          </p:cNvPr>
          <p:cNvSpPr>
            <a:spLocks noGrp="1"/>
          </p:cNvSpPr>
          <p:nvPr>
            <p:ph type="ftr" sz="quarter" idx="11"/>
          </p:nvPr>
        </p:nvSpPr>
        <p:spPr/>
        <p:txBody>
          <a:bodyPr/>
          <a:lstStyle/>
          <a:p>
            <a:r>
              <a:rPr lang="en-US" dirty="0"/>
              <a:t>paetc.org</a:t>
            </a:r>
          </a:p>
        </p:txBody>
      </p:sp>
      <p:sp>
        <p:nvSpPr>
          <p:cNvPr id="5" name="Slide Number Placeholder 4">
            <a:extLst>
              <a:ext uri="{FF2B5EF4-FFF2-40B4-BE49-F238E27FC236}">
                <a16:creationId xmlns:a16="http://schemas.microsoft.com/office/drawing/2014/main" id="{B26994DF-CB1A-3B10-ACF2-9106499E0181}"/>
              </a:ext>
            </a:extLst>
          </p:cNvPr>
          <p:cNvSpPr>
            <a:spLocks noGrp="1"/>
          </p:cNvSpPr>
          <p:nvPr>
            <p:ph type="sldNum" sz="quarter" idx="12"/>
          </p:nvPr>
        </p:nvSpPr>
        <p:spPr/>
        <p:txBody>
          <a:bodyPr/>
          <a:lstStyle/>
          <a:p>
            <a:fld id="{1D2EA5EF-C699-AF4C-BA42-C0A1CAAB713C}" type="slidenum">
              <a:rPr lang="en-US" dirty="0" smtClean="0"/>
              <a:t>18</a:t>
            </a:fld>
            <a:endParaRPr lang="en-US" dirty="0"/>
          </a:p>
        </p:txBody>
      </p:sp>
    </p:spTree>
    <p:extLst>
      <p:ext uri="{BB962C8B-B14F-4D97-AF65-F5344CB8AC3E}">
        <p14:creationId xmlns:p14="http://schemas.microsoft.com/office/powerpoint/2010/main" val="334102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052D-4341-6F2C-808B-DDD69F6998CF}"/>
              </a:ext>
            </a:extLst>
          </p:cNvPr>
          <p:cNvSpPr>
            <a:spLocks noGrp="1"/>
          </p:cNvSpPr>
          <p:nvPr>
            <p:ph type="title"/>
          </p:nvPr>
        </p:nvSpPr>
        <p:spPr/>
        <p:txBody>
          <a:bodyPr/>
          <a:lstStyle/>
          <a:p>
            <a:pPr algn="ctr"/>
            <a:r>
              <a:rPr lang="en-US" dirty="0">
                <a:latin typeface="Georgia" panose="02040502050405020303" pitchFamily="18" charset="0"/>
              </a:rPr>
              <a:t>Gloria’s Story</a:t>
            </a:r>
          </a:p>
        </p:txBody>
      </p:sp>
      <p:sp>
        <p:nvSpPr>
          <p:cNvPr id="3" name="Content Placeholder 2">
            <a:extLst>
              <a:ext uri="{FF2B5EF4-FFF2-40B4-BE49-F238E27FC236}">
                <a16:creationId xmlns:a16="http://schemas.microsoft.com/office/drawing/2014/main" id="{99D1BE13-8997-CF01-C8E0-530B6097238D}"/>
              </a:ext>
            </a:extLst>
          </p:cNvPr>
          <p:cNvSpPr>
            <a:spLocks noGrp="1"/>
          </p:cNvSpPr>
          <p:nvPr>
            <p:ph sz="half" idx="1"/>
          </p:nvPr>
        </p:nvSpPr>
        <p:spPr/>
        <p:txBody>
          <a:bodyPr>
            <a:normAutofit fontScale="70000" lnSpcReduction="20000"/>
          </a:bodyPr>
          <a:lstStyle/>
          <a:p>
            <a:r>
              <a:rPr lang="en-US" sz="2800" kern="1200" dirty="0">
                <a:latin typeface="Georgia" panose="02040502050405020303" pitchFamily="18" charset="0"/>
              </a:rPr>
              <a:t>“The man took my number, disappeared for a minute, then came back and said, ‘Your test is positive. Next please.’ I said, ‘But how much time do I have?’ He said, ‘Next please. You can make an appointment and come back and talk to me later if you like.</a:t>
            </a:r>
            <a:br>
              <a:rPr lang="en-US" sz="2800" kern="1200" dirty="0">
                <a:latin typeface="Georgia" panose="02040502050405020303" pitchFamily="18" charset="0"/>
              </a:rPr>
            </a:br>
            <a:r>
              <a:rPr lang="en-US" sz="2800" kern="1200" dirty="0">
                <a:latin typeface="Georgia" panose="02040502050405020303" pitchFamily="18" charset="0"/>
              </a:rPr>
              <a:t>“So here I am, told that I’ve tested positive for AIDS and that’s all. I don’t know what to do, where to go and I have no one to talk to. I walked around that way for about a month.” – Gloria</a:t>
            </a:r>
          </a:p>
          <a:p>
            <a:pPr marL="114112" indent="0">
              <a:buNone/>
            </a:pPr>
            <a:r>
              <a:rPr lang="en-US" sz="2800" kern="1200" dirty="0">
                <a:latin typeface="Georgia" panose="02040502050405020303" pitchFamily="18" charset="0"/>
              </a:rPr>
              <a:t>			(Cole, 1989)</a:t>
            </a:r>
            <a:br>
              <a:rPr lang="en-US" sz="2800" kern="1200" dirty="0">
                <a:latin typeface="Georgia" panose="02040502050405020303" pitchFamily="18" charset="0"/>
              </a:rPr>
            </a:br>
            <a:endParaRPr lang="en-US" dirty="0"/>
          </a:p>
        </p:txBody>
      </p:sp>
      <p:pic>
        <p:nvPicPr>
          <p:cNvPr id="12" name="Content Placeholder 11" descr="News clipping titled: Gloria: Turning A Life Around, by Janet Cole in Winter 1998 publication of JWA Voice">
            <a:extLst>
              <a:ext uri="{FF2B5EF4-FFF2-40B4-BE49-F238E27FC236}">
                <a16:creationId xmlns:a16="http://schemas.microsoft.com/office/drawing/2014/main" id="{29EC90C1-E85B-BE1A-4F23-63F808EA730A}"/>
              </a:ext>
            </a:extLst>
          </p:cNvPr>
          <p:cNvPicPr>
            <a:picLocks noGrp="1" noChangeAspect="1"/>
          </p:cNvPicPr>
          <p:nvPr>
            <p:ph sz="half" idx="2"/>
          </p:nvPr>
        </p:nvPicPr>
        <p:blipFill>
          <a:blip r:embed="rId2"/>
          <a:stretch>
            <a:fillRect/>
          </a:stretch>
        </p:blipFill>
        <p:spPr>
          <a:xfrm>
            <a:off x="6873334" y="1536700"/>
            <a:ext cx="3423732" cy="4430713"/>
          </a:xfrm>
        </p:spPr>
      </p:pic>
      <p:sp>
        <p:nvSpPr>
          <p:cNvPr id="6" name="Footer Placeholder 5">
            <a:extLst>
              <a:ext uri="{FF2B5EF4-FFF2-40B4-BE49-F238E27FC236}">
                <a16:creationId xmlns:a16="http://schemas.microsoft.com/office/drawing/2014/main" id="{6C71D829-5A44-1946-BF64-7E5CBE3B9CC1}"/>
              </a:ext>
            </a:extLst>
          </p:cNvPr>
          <p:cNvSpPr>
            <a:spLocks noGrp="1"/>
          </p:cNvSpPr>
          <p:nvPr>
            <p:ph type="ftr" sz="quarter" idx="11"/>
          </p:nvPr>
        </p:nvSpPr>
        <p:spPr/>
        <p:txBody>
          <a:bodyPr/>
          <a:lstStyle/>
          <a:p>
            <a:r>
              <a:rPr lang="en-US" dirty="0"/>
              <a:t>paetc.org</a:t>
            </a:r>
          </a:p>
        </p:txBody>
      </p:sp>
      <p:sp>
        <p:nvSpPr>
          <p:cNvPr id="5" name="Slide Number Placeholder 4">
            <a:extLst>
              <a:ext uri="{FF2B5EF4-FFF2-40B4-BE49-F238E27FC236}">
                <a16:creationId xmlns:a16="http://schemas.microsoft.com/office/drawing/2014/main" id="{62899A6D-6BB0-F71B-C280-588789C4E05F}"/>
              </a:ext>
            </a:extLst>
          </p:cNvPr>
          <p:cNvSpPr>
            <a:spLocks noGrp="1"/>
          </p:cNvSpPr>
          <p:nvPr>
            <p:ph type="sldNum" sz="quarter" idx="12"/>
          </p:nvPr>
        </p:nvSpPr>
        <p:spPr/>
        <p:txBody>
          <a:bodyPr/>
          <a:lstStyle/>
          <a:p>
            <a:fld id="{1D2EA5EF-C699-AF4C-BA42-C0A1CAAB713C}" type="slidenum">
              <a:rPr lang="en-US" dirty="0" smtClean="0"/>
              <a:t>19</a:t>
            </a:fld>
            <a:endParaRPr lang="en-US" dirty="0"/>
          </a:p>
        </p:txBody>
      </p:sp>
    </p:spTree>
    <p:extLst>
      <p:ext uri="{BB962C8B-B14F-4D97-AF65-F5344CB8AC3E}">
        <p14:creationId xmlns:p14="http://schemas.microsoft.com/office/powerpoint/2010/main" val="351597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609604" y="1240221"/>
            <a:ext cx="11087425" cy="4727281"/>
          </a:xfrm>
        </p:spPr>
        <p:txBody>
          <a:bodyPr vert="horz" lIns="91290" tIns="45645" rIns="91290" bIns="45645" rtlCol="0" anchor="t">
            <a:normAutofit fontScale="70000" lnSpcReduction="20000"/>
          </a:bodyPr>
          <a:lstStyle/>
          <a:p>
            <a:pPr marL="114112" indent="0">
              <a:buNone/>
            </a:pPr>
            <a:r>
              <a:rPr lang="en-US" dirty="0">
                <a:solidFill>
                  <a:srgbClr val="1D1C1D"/>
                </a:solidFill>
                <a:latin typeface="Slack-Lato"/>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a:t>
            </a:r>
          </a:p>
          <a:p>
            <a:pPr marL="114112" indent="0">
              <a:buNone/>
            </a:pPr>
            <a:endParaRPr lang="en-US" dirty="0">
              <a:solidFill>
                <a:srgbClr val="1D1C1D"/>
              </a:solidFill>
              <a:latin typeface="Slack-Lato"/>
            </a:endParaRPr>
          </a:p>
          <a:p>
            <a:pPr marL="114112" indent="0">
              <a:buNone/>
            </a:pPr>
            <a:r>
              <a:rPr lang="en-US" b="1" dirty="0">
                <a:solidFill>
                  <a:srgbClr val="1D1C1D"/>
                </a:solidFill>
                <a:latin typeface="Slack-Lato"/>
              </a:rPr>
              <a:t>HRSA Acknowledgement Statement</a:t>
            </a:r>
            <a:br>
              <a:rPr lang="en-US" dirty="0">
                <a:solidFill>
                  <a:srgbClr val="1D1C1D"/>
                </a:solidFill>
                <a:latin typeface="Slack-Lato"/>
              </a:rPr>
            </a:br>
            <a:r>
              <a:rPr lang="en-US" sz="2400" dirty="0">
                <a:solidFill>
                  <a:srgbClr val="1D1C1D"/>
                </a:solidFill>
                <a:latin typeface="Slack-Lato"/>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a:t>
            </a:r>
            <a:r>
              <a:rPr lang="en-US" sz="2400" dirty="0">
                <a:solidFill>
                  <a:srgbClr val="1D1C1D"/>
                </a:solidFill>
                <a:latin typeface="Slack-Lato"/>
                <a:hlinkClick r:id="rId3"/>
              </a:rPr>
              <a:t>HRSA.gov</a:t>
            </a:r>
            <a:r>
              <a:rPr lang="en-US" sz="2400">
                <a:solidFill>
                  <a:srgbClr val="1D1C1D"/>
                </a:solidFill>
                <a:latin typeface="Slack-Lato"/>
              </a:rPr>
              <a:t>.</a:t>
            </a:r>
          </a:p>
          <a:p>
            <a:pPr marL="114112" indent="0">
              <a:buNone/>
            </a:pPr>
            <a:endParaRPr lang="en-US" b="1" dirty="0">
              <a:solidFill>
                <a:srgbClr val="1D1C1D"/>
              </a:solidFill>
              <a:latin typeface="Slack-Lato"/>
            </a:endParaRPr>
          </a:p>
          <a:p>
            <a:pPr marL="114112" indent="0">
              <a:buNone/>
            </a:pPr>
            <a:r>
              <a:rPr lang="en-US" b="1" dirty="0">
                <a:solidFill>
                  <a:srgbClr val="1D1C1D"/>
                </a:solidFill>
                <a:latin typeface="Slack-Lato"/>
              </a:rPr>
              <a:t>Trade Name Disclosure Statement</a:t>
            </a:r>
            <a:br>
              <a:rPr lang="en-US" dirty="0">
                <a:solidFill>
                  <a:srgbClr val="1D1C1D"/>
                </a:solidFill>
                <a:latin typeface="Slack-Lato"/>
              </a:rPr>
            </a:br>
            <a:r>
              <a:rPr lang="en-US" dirty="0">
                <a:solidFill>
                  <a:srgbClr val="1D1C1D"/>
                </a:solidFill>
                <a:latin typeface="Slack-Lato"/>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t>
            </a:r>
            <a:r>
              <a:rPr lang="en-US" i="1" dirty="0">
                <a:solidFill>
                  <a:srgbClr val="1D1C1D"/>
                </a:solidFill>
                <a:latin typeface="Slack-Lato"/>
              </a:rPr>
              <a:t>Any trade/brand names for products mentioned during this presentation are for training and identification purposes only.</a:t>
            </a:r>
            <a:endParaRPr lang="en-US" dirty="0">
              <a:solidFill>
                <a:srgbClr val="1D1C1D"/>
              </a:solidFill>
              <a:latin typeface="Slack-Lato"/>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7FDA-9AFB-0D91-DD0D-A4B6E5BDE400}"/>
              </a:ext>
            </a:extLst>
          </p:cNvPr>
          <p:cNvSpPr>
            <a:spLocks noGrp="1"/>
          </p:cNvSpPr>
          <p:nvPr>
            <p:ph type="title"/>
          </p:nvPr>
        </p:nvSpPr>
        <p:spPr/>
        <p:txBody>
          <a:bodyPr/>
          <a:lstStyle/>
          <a:p>
            <a:pPr algn="ctr"/>
            <a:r>
              <a:rPr lang="en-US" dirty="0"/>
              <a:t>Dr. Calu Lester &amp; KWIC-FAN</a:t>
            </a:r>
          </a:p>
        </p:txBody>
      </p:sp>
      <p:pic>
        <p:nvPicPr>
          <p:cNvPr id="11" name="Picture 10" descr="Statement of Purpose for Kapuna West Inner-City Child/Family AIDS Network, made up of Black individuals from AIDS risk groups and Black professionals. ">
            <a:extLst>
              <a:ext uri="{FF2B5EF4-FFF2-40B4-BE49-F238E27FC236}">
                <a16:creationId xmlns:a16="http://schemas.microsoft.com/office/drawing/2014/main" id="{7E3BD75F-1778-A49E-6448-39F06CCABFAD}"/>
              </a:ext>
            </a:extLst>
          </p:cNvPr>
          <p:cNvPicPr>
            <a:picLocks noChangeAspect="1"/>
          </p:cNvPicPr>
          <p:nvPr/>
        </p:nvPicPr>
        <p:blipFill rotWithShape="1">
          <a:blip r:embed="rId2"/>
          <a:srcRect t="17456" r="-2" b="19128"/>
          <a:stretch/>
        </p:blipFill>
        <p:spPr>
          <a:xfrm>
            <a:off x="-42991" y="1536192"/>
            <a:ext cx="6181981"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7" name="Picture 6" descr="A newspaper clipping titled &quot;SF Loses $2.6M Due to Low Minority Involvement&quot;, but Marcy Rein. Reported that San Francisco lost a Robert Wood Johnson grant for lack of involvement of racial minorities in their HIV prevention activities.">
            <a:extLst>
              <a:ext uri="{FF2B5EF4-FFF2-40B4-BE49-F238E27FC236}">
                <a16:creationId xmlns:a16="http://schemas.microsoft.com/office/drawing/2014/main" id="{F6A08E7D-5E4E-D995-2729-1504BF7FC37F}"/>
              </a:ext>
            </a:extLst>
          </p:cNvPr>
          <p:cNvPicPr>
            <a:picLocks noChangeAspect="1"/>
          </p:cNvPicPr>
          <p:nvPr/>
        </p:nvPicPr>
        <p:blipFill rotWithShape="1">
          <a:blip r:embed="rId3"/>
          <a:srcRect l="9365" r="2" b="1"/>
          <a:stretch/>
        </p:blipFill>
        <p:spPr>
          <a:xfrm>
            <a:off x="5892803" y="1536192"/>
            <a:ext cx="6096002"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
        <p:nvSpPr>
          <p:cNvPr id="6" name="Footer Placeholder 5">
            <a:extLst>
              <a:ext uri="{FF2B5EF4-FFF2-40B4-BE49-F238E27FC236}">
                <a16:creationId xmlns:a16="http://schemas.microsoft.com/office/drawing/2014/main" id="{985F5337-0AA8-CC46-5655-5C601BC5E20F}"/>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333C2181-E95A-5AB7-E3B7-651A30EDFDED}"/>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208153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64FE-E104-7A2D-9FD8-6D4CB801ECB2}"/>
              </a:ext>
            </a:extLst>
          </p:cNvPr>
          <p:cNvSpPr>
            <a:spLocks noGrp="1"/>
          </p:cNvSpPr>
          <p:nvPr>
            <p:ph type="title"/>
          </p:nvPr>
        </p:nvSpPr>
        <p:spPr>
          <a:xfrm>
            <a:off x="609604" y="274639"/>
            <a:ext cx="11087425" cy="1143000"/>
          </a:xfrm>
        </p:spPr>
        <p:txBody>
          <a:bodyPr anchor="ctr">
            <a:normAutofit/>
          </a:bodyPr>
          <a:lstStyle/>
          <a:p>
            <a:r>
              <a:rPr lang="en-US"/>
              <a:t>Race(ism) &amp; the San Francisco Model of Care</a:t>
            </a:r>
          </a:p>
        </p:txBody>
      </p:sp>
      <p:pic>
        <p:nvPicPr>
          <p:cNvPr id="7" name="Picture 2" descr="Ward 5B: How One Nurse Revolutionized Patient Care During the AIDS Crisis |  Johnson &amp;amp; Johnson">
            <a:extLst>
              <a:ext uri="{FF2B5EF4-FFF2-40B4-BE49-F238E27FC236}">
                <a16:creationId xmlns:a16="http://schemas.microsoft.com/office/drawing/2014/main" id="{94CDC94A-69CF-11BF-4723-E573746BE6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4" y="1075444"/>
            <a:ext cx="6981829" cy="3508200"/>
          </a:xfrm>
          <a:prstGeom prst="rect">
            <a:avLst/>
          </a:prstGeom>
          <a:solidFill>
            <a:srgbClr val="FFFFFF"/>
          </a:solidFill>
        </p:spPr>
      </p:pic>
      <p:pic>
        <p:nvPicPr>
          <p:cNvPr id="9" name="Picture 8" descr="Quote&quot; The patients were exactly our age. Almost strangely...They were really us. It made it impossible to really separate oneself, which added to the commitment that all of us had.&quot; - Paul Volberding, MD, UCSF Professor and AIDS Researcher">
            <a:extLst>
              <a:ext uri="{FF2B5EF4-FFF2-40B4-BE49-F238E27FC236}">
                <a16:creationId xmlns:a16="http://schemas.microsoft.com/office/drawing/2014/main" id="{39208E11-D48C-CF12-E39B-9347F5F03CF4}"/>
              </a:ext>
            </a:extLst>
          </p:cNvPr>
          <p:cNvPicPr>
            <a:picLocks noChangeAspect="1"/>
          </p:cNvPicPr>
          <p:nvPr/>
        </p:nvPicPr>
        <p:blipFill>
          <a:blip r:embed="rId3"/>
          <a:stretch>
            <a:fillRect/>
          </a:stretch>
        </p:blipFill>
        <p:spPr>
          <a:xfrm>
            <a:off x="7591432" y="1465132"/>
            <a:ext cx="4600567" cy="2007418"/>
          </a:xfrm>
          <a:prstGeom prst="rect">
            <a:avLst/>
          </a:prstGeom>
        </p:spPr>
      </p:pic>
      <p:sp>
        <p:nvSpPr>
          <p:cNvPr id="6" name="Footer Placeholder 5">
            <a:extLst>
              <a:ext uri="{FF2B5EF4-FFF2-40B4-BE49-F238E27FC236}">
                <a16:creationId xmlns:a16="http://schemas.microsoft.com/office/drawing/2014/main" id="{C6C59B97-F508-6C32-C023-DB83E439C36A}"/>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a:t>paetc.org</a:t>
            </a:r>
          </a:p>
        </p:txBody>
      </p:sp>
      <p:sp>
        <p:nvSpPr>
          <p:cNvPr id="5" name="Slide Number Placeholder 4">
            <a:extLst>
              <a:ext uri="{FF2B5EF4-FFF2-40B4-BE49-F238E27FC236}">
                <a16:creationId xmlns:a16="http://schemas.microsoft.com/office/drawing/2014/main" id="{395BE257-1EFC-682F-C50B-0853A365B5DB}"/>
              </a:ext>
            </a:extLst>
          </p:cNvPr>
          <p:cNvSpPr>
            <a:spLocks noGrp="1"/>
          </p:cNvSpPr>
          <p:nvPr>
            <p:ph type="sldNum" sz="quarter" idx="12"/>
          </p:nvPr>
        </p:nvSpPr>
        <p:spPr>
          <a:xfrm>
            <a:off x="11375717" y="6305882"/>
            <a:ext cx="731520" cy="396240"/>
          </a:xfrm>
        </p:spPr>
        <p:txBody>
          <a:bodyPr anchor="ctr">
            <a:normAutofit/>
          </a:bodyPr>
          <a:lstStyle/>
          <a:p>
            <a:pPr>
              <a:spcAft>
                <a:spcPts val="600"/>
              </a:spcAft>
            </a:pPr>
            <a:fld id="{1D2EA5EF-C699-AF4C-BA42-C0A1CAAB713C}" type="slidenum">
              <a:rPr lang="en-US" smtClean="0"/>
              <a:pPr>
                <a:spcAft>
                  <a:spcPts val="600"/>
                </a:spcAft>
              </a:pPr>
              <a:t>21</a:t>
            </a:fld>
            <a:endParaRPr lang="en-US"/>
          </a:p>
        </p:txBody>
      </p:sp>
    </p:spTree>
    <p:extLst>
      <p:ext uri="{BB962C8B-B14F-4D97-AF65-F5344CB8AC3E}">
        <p14:creationId xmlns:p14="http://schemas.microsoft.com/office/powerpoint/2010/main" val="220884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8CA1-5137-024C-993A-91AB3EEDE96C}"/>
              </a:ext>
            </a:extLst>
          </p:cNvPr>
          <p:cNvSpPr>
            <a:spLocks noGrp="1"/>
          </p:cNvSpPr>
          <p:nvPr>
            <p:ph type="title"/>
          </p:nvPr>
        </p:nvSpPr>
        <p:spPr>
          <a:xfrm>
            <a:off x="406402" y="163750"/>
            <a:ext cx="11355753" cy="594360"/>
          </a:xfrm>
        </p:spPr>
        <p:txBody>
          <a:bodyPr vert="horz" lIns="91440" tIns="45720" rIns="91440" bIns="45720" rtlCol="0" anchor="b">
            <a:normAutofit/>
          </a:bodyPr>
          <a:lstStyle/>
          <a:p>
            <a:r>
              <a:rPr lang="en-US" dirty="0"/>
              <a:t>APEB &amp; The North Face AIDS Fundraiser</a:t>
            </a:r>
          </a:p>
        </p:txBody>
      </p:sp>
      <p:pic>
        <p:nvPicPr>
          <p:cNvPr id="5" name="Content Placeholder 4" descr="Copy of a flyer for The North Face Benefit, which donated 20% of proceeds to San Francisco AIDS Foundation and ADS Project East Bay, announcing a $1M sale and canned food drive for people with AIDS.">
            <a:extLst>
              <a:ext uri="{FF2B5EF4-FFF2-40B4-BE49-F238E27FC236}">
                <a16:creationId xmlns:a16="http://schemas.microsoft.com/office/drawing/2014/main" id="{6D040A3E-79F5-D548-8CFB-F0208997E782}"/>
              </a:ext>
            </a:extLst>
          </p:cNvPr>
          <p:cNvPicPr>
            <a:picLocks noGrp="1" noChangeAspect="1"/>
          </p:cNvPicPr>
          <p:nvPr>
            <p:ph sz="quarter" idx="13"/>
          </p:nvPr>
        </p:nvPicPr>
        <p:blipFill rotWithShape="1">
          <a:blip r:embed="rId3"/>
          <a:stretch/>
        </p:blipFill>
        <p:spPr>
          <a:xfrm>
            <a:off x="4076251" y="975362"/>
            <a:ext cx="4016057" cy="4942841"/>
          </a:xfrm>
          <a:prstGeom prst="rect">
            <a:avLst/>
          </a:prstGeom>
          <a:noFill/>
        </p:spPr>
      </p:pic>
      <p:sp>
        <p:nvSpPr>
          <p:cNvPr id="18" name="Footer Placeholder 5">
            <a:extLst>
              <a:ext uri="{FF2B5EF4-FFF2-40B4-BE49-F238E27FC236}">
                <a16:creationId xmlns:a16="http://schemas.microsoft.com/office/drawing/2014/main" id="{18DF8C80-8A8E-48D7-1042-FF1E3F560D2F}"/>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17" name="Slide Number Placeholder 4">
            <a:extLst>
              <a:ext uri="{FF2B5EF4-FFF2-40B4-BE49-F238E27FC236}">
                <a16:creationId xmlns:a16="http://schemas.microsoft.com/office/drawing/2014/main" id="{FEFA1B7D-C3D8-8413-807A-741BE5687CBD}"/>
              </a:ext>
            </a:extLst>
          </p:cNvPr>
          <p:cNvSpPr>
            <a:spLocks noGrp="1"/>
          </p:cNvSpPr>
          <p:nvPr>
            <p:ph type="sldNum" sz="quarter" idx="12"/>
          </p:nvPr>
        </p:nvSpPr>
        <p:spPr>
          <a:xfrm>
            <a:off x="11375717" y="6305882"/>
            <a:ext cx="731520" cy="396240"/>
          </a:xfrm>
        </p:spPr>
        <p:txBody>
          <a:bodyPr anchor="ctr">
            <a:normAutofit/>
          </a:bodyPr>
          <a:lstStyle/>
          <a:p>
            <a:pPr>
              <a:spcAft>
                <a:spcPts val="600"/>
              </a:spcAft>
            </a:pPr>
            <a:fld id="{1D2EA5EF-C699-AF4C-BA42-C0A1CAAB713C}" type="slidenum">
              <a:rPr lang="en-US" smtClean="0"/>
              <a:pPr>
                <a:spcAft>
                  <a:spcPts val="600"/>
                </a:spcAft>
              </a:pPr>
              <a:t>22</a:t>
            </a:fld>
            <a:endParaRPr lang="en-US"/>
          </a:p>
        </p:txBody>
      </p:sp>
    </p:spTree>
    <p:extLst>
      <p:ext uri="{BB962C8B-B14F-4D97-AF65-F5344CB8AC3E}">
        <p14:creationId xmlns:p14="http://schemas.microsoft.com/office/powerpoint/2010/main" val="301599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9B70-8548-2BB9-D568-24DEB2E2EC3E}"/>
              </a:ext>
            </a:extLst>
          </p:cNvPr>
          <p:cNvSpPr>
            <a:spLocks noGrp="1"/>
          </p:cNvSpPr>
          <p:nvPr>
            <p:ph type="title"/>
          </p:nvPr>
        </p:nvSpPr>
        <p:spPr/>
        <p:txBody>
          <a:bodyPr/>
          <a:lstStyle/>
          <a:p>
            <a:pPr algn="ctr"/>
            <a:r>
              <a:rPr lang="en-US" dirty="0">
                <a:latin typeface="Georgia" panose="02040502050405020303" pitchFamily="18" charset="0"/>
              </a:rPr>
              <a:t>What is to be Done?</a:t>
            </a:r>
          </a:p>
        </p:txBody>
      </p:sp>
      <p:pic>
        <p:nvPicPr>
          <p:cNvPr id="6" name="Picture 5" descr="A comic book open on a table &quot;The AIDS Antibody Test. How does it work?&quot; Which has cartoon depictions of the test and what happens if you test positive or negative. ">
            <a:extLst>
              <a:ext uri="{FF2B5EF4-FFF2-40B4-BE49-F238E27FC236}">
                <a16:creationId xmlns:a16="http://schemas.microsoft.com/office/drawing/2014/main" id="{F4302DB3-3C98-D8AF-AD1A-BCDE6BFACF4B}"/>
              </a:ext>
            </a:extLst>
          </p:cNvPr>
          <p:cNvPicPr>
            <a:picLocks noChangeAspect="1"/>
          </p:cNvPicPr>
          <p:nvPr/>
        </p:nvPicPr>
        <p:blipFill>
          <a:blip r:embed="rId2"/>
          <a:stretch>
            <a:fillRect/>
          </a:stretch>
        </p:blipFill>
        <p:spPr>
          <a:xfrm>
            <a:off x="609604" y="1600203"/>
            <a:ext cx="5956300" cy="4449763"/>
          </a:xfrm>
          <a:prstGeom prst="rect">
            <a:avLst/>
          </a:prstGeom>
        </p:spPr>
      </p:pic>
      <p:pic>
        <p:nvPicPr>
          <p:cNvPr id="7" name="Content Placeholder 8" descr="Coverage of Prostitutes Prevent AIDS: A Manual for Health Educators, by Priscilla Alexander of the California Prostitutes Education Project (CAL-PEP)">
            <a:extLst>
              <a:ext uri="{FF2B5EF4-FFF2-40B4-BE49-F238E27FC236}">
                <a16:creationId xmlns:a16="http://schemas.microsoft.com/office/drawing/2014/main" id="{FA5FA407-9517-172D-843D-914F297A4184}"/>
              </a:ext>
            </a:extLst>
          </p:cNvPr>
          <p:cNvPicPr>
            <a:picLocks noGrp="1" noChangeAspect="1"/>
          </p:cNvPicPr>
          <p:nvPr>
            <p:ph idx="1"/>
          </p:nvPr>
        </p:nvPicPr>
        <p:blipFill>
          <a:blip r:embed="rId3"/>
          <a:stretch>
            <a:fillRect/>
          </a:stretch>
        </p:blipFill>
        <p:spPr>
          <a:xfrm>
            <a:off x="6805710" y="1600203"/>
            <a:ext cx="3266880" cy="4367213"/>
          </a:xfrm>
          <a:prstGeom prst="rect">
            <a:avLst/>
          </a:prstGeom>
        </p:spPr>
      </p:pic>
      <p:sp>
        <p:nvSpPr>
          <p:cNvPr id="5" name="Footer Placeholder 4">
            <a:extLst>
              <a:ext uri="{FF2B5EF4-FFF2-40B4-BE49-F238E27FC236}">
                <a16:creationId xmlns:a16="http://schemas.microsoft.com/office/drawing/2014/main" id="{D83F1788-D9BD-A3DB-1521-41DBAC65AB67}"/>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A06893F2-23C3-10C4-1C5D-036C19A42167}"/>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45515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6E33-D4BA-F0EC-2B33-ADE084FFC07A}"/>
              </a:ext>
            </a:extLst>
          </p:cNvPr>
          <p:cNvSpPr>
            <a:spLocks noGrp="1"/>
          </p:cNvSpPr>
          <p:nvPr>
            <p:ph type="title"/>
          </p:nvPr>
        </p:nvSpPr>
        <p:spPr/>
        <p:txBody>
          <a:bodyPr/>
          <a:lstStyle/>
          <a:p>
            <a:pPr algn="ctr"/>
            <a:r>
              <a:rPr lang="en-US" dirty="0">
                <a:latin typeface="Georgia" panose="02040502050405020303" pitchFamily="18" charset="0"/>
              </a:rPr>
              <a:t>Racism = a Public Health Crisis</a:t>
            </a:r>
          </a:p>
        </p:txBody>
      </p:sp>
      <p:sp>
        <p:nvSpPr>
          <p:cNvPr id="8" name="Content Placeholder 7">
            <a:extLst>
              <a:ext uri="{FF2B5EF4-FFF2-40B4-BE49-F238E27FC236}">
                <a16:creationId xmlns:a16="http://schemas.microsoft.com/office/drawing/2014/main" id="{9B6F49C1-74A0-8525-17B4-B81CAAB872A6}"/>
              </a:ext>
            </a:extLst>
          </p:cNvPr>
          <p:cNvSpPr>
            <a:spLocks noGrp="1"/>
          </p:cNvSpPr>
          <p:nvPr>
            <p:ph idx="1"/>
          </p:nvPr>
        </p:nvSpPr>
        <p:spPr>
          <a:xfrm>
            <a:off x="609605" y="1417639"/>
            <a:ext cx="6534146" cy="4549863"/>
          </a:xfrm>
        </p:spPr>
        <p:txBody>
          <a:bodyPr/>
          <a:lstStyle/>
          <a:p>
            <a:r>
              <a:rPr lang="en-US" dirty="0"/>
              <a:t>“Racism is a serious public health threat that directly affects the well-being of millions of Americans. As a result, it affects the health of our entire nation.” -  former CDC Director Rochelle </a:t>
            </a:r>
            <a:r>
              <a:rPr lang="en-US" dirty="0" err="1"/>
              <a:t>Walensky</a:t>
            </a:r>
            <a:endParaRPr lang="en-US" dirty="0"/>
          </a:p>
          <a:p>
            <a:pPr marL="114112" indent="0">
              <a:buNone/>
            </a:pPr>
            <a:r>
              <a:rPr lang="en-US" dirty="0"/>
              <a:t>					(NPR, 2021)</a:t>
            </a:r>
          </a:p>
        </p:txBody>
      </p:sp>
      <p:pic>
        <p:nvPicPr>
          <p:cNvPr id="7" name="Picture 2" descr="A crisis within a crisis&amp;#39;: Black Americans face higher rates of coronavirus  deaths - Los Angeles Times">
            <a:extLst>
              <a:ext uri="{FF2B5EF4-FFF2-40B4-BE49-F238E27FC236}">
                <a16:creationId xmlns:a16="http://schemas.microsoft.com/office/drawing/2014/main" id="{1EFD55D9-E1D0-2B64-3EF8-0A5C2A6200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1214" y="1600203"/>
            <a:ext cx="3775085" cy="398425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0AC3F2B-6BF0-AAB2-A571-F39F583802FD}"/>
              </a:ext>
            </a:extLst>
          </p:cNvPr>
          <p:cNvSpPr>
            <a:spLocks noGrp="1"/>
          </p:cNvSpPr>
          <p:nvPr>
            <p:ph type="ftr" sz="quarter" idx="11"/>
          </p:nvPr>
        </p:nvSpPr>
        <p:spPr/>
        <p:txBody>
          <a:bodyPr/>
          <a:lstStyle/>
          <a:p>
            <a:r>
              <a:rPr lang="en-US" dirty="0" err="1"/>
              <a:t>paetc.org</a:t>
            </a:r>
            <a:endParaRPr lang="en-US" dirty="0"/>
          </a:p>
        </p:txBody>
      </p:sp>
      <p:sp>
        <p:nvSpPr>
          <p:cNvPr id="4" name="Slide Number Placeholder 3">
            <a:extLst>
              <a:ext uri="{FF2B5EF4-FFF2-40B4-BE49-F238E27FC236}">
                <a16:creationId xmlns:a16="http://schemas.microsoft.com/office/drawing/2014/main" id="{B0C0C98C-D2D2-2325-7425-D448303E3AA8}"/>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3268718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26A4-00CE-0670-FBDD-287299D843A6}"/>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DC53A83F-9E6F-E2A5-7F93-FD3E46C693ED}"/>
              </a:ext>
            </a:extLst>
          </p:cNvPr>
          <p:cNvSpPr>
            <a:spLocks noGrp="1"/>
          </p:cNvSpPr>
          <p:nvPr>
            <p:ph idx="1"/>
          </p:nvPr>
        </p:nvSpPr>
        <p:spPr/>
        <p:txBody>
          <a:bodyPr/>
          <a:lstStyle/>
          <a:p>
            <a:r>
              <a:rPr lang="en-US" sz="1800" dirty="0">
                <a:effectLst/>
                <a:latin typeface="TimesNewRomanPSMT"/>
              </a:rPr>
              <a:t>Box 1, Folder 72, MSS 95-04. Women’s AIDS Network (WAN) Records. Archives and Special Collections. University of California, San Francisco. </a:t>
            </a:r>
          </a:p>
          <a:p>
            <a:r>
              <a:rPr lang="en-US" sz="1800" dirty="0">
                <a:effectLst/>
                <a:latin typeface="TimesNewRomanPSMT"/>
              </a:rPr>
              <a:t>Box 1, Folder 3, MSS 98-51. Constance Wofsy Papers. Archives and Special Collections. University of California, San Francisco. </a:t>
            </a:r>
          </a:p>
          <a:p>
            <a:r>
              <a:rPr lang="en-US" sz="1800" dirty="0">
                <a:effectLst/>
                <a:latin typeface="TimesNewRomanPSMT"/>
              </a:rPr>
              <a:t>Box 5, Folder 35, MSS 2000-6. Nancy Stoller Papers. Archives and Special Collections. University of California, San Francisco. </a:t>
            </a:r>
          </a:p>
          <a:p>
            <a:r>
              <a:rPr lang="en-US" sz="1800" dirty="0">
                <a:effectLst/>
                <a:latin typeface="TimesNewRomanPSMT"/>
              </a:rPr>
              <a:t>Cole, Janet. “Gloria: Turning a Life Around.” </a:t>
            </a:r>
            <a:r>
              <a:rPr lang="en-US" sz="1800" i="1" dirty="0">
                <a:effectLst/>
                <a:latin typeface="TimesNewRomanPS"/>
              </a:rPr>
              <a:t>PWA Voice </a:t>
            </a:r>
            <a:r>
              <a:rPr lang="en-US" sz="1800" dirty="0">
                <a:effectLst/>
                <a:latin typeface="TimesNewRomanPSMT"/>
              </a:rPr>
              <a:t>2, no. 1 (Winter 1989): 12-13. </a:t>
            </a:r>
            <a:endParaRPr lang="en-US" dirty="0"/>
          </a:p>
          <a:p>
            <a:r>
              <a:rPr lang="en-US" sz="1800" dirty="0">
                <a:latin typeface="Times New Roman" panose="02020603050405020304" pitchFamily="18" charset="0"/>
                <a:cs typeface="Times New Roman" panose="02020603050405020304" pitchFamily="18" charset="0"/>
              </a:rPr>
              <a:t>Lockett, Gloria. </a:t>
            </a:r>
            <a:r>
              <a:rPr lang="en-US" sz="1800" dirty="0">
                <a:effectLst/>
                <a:latin typeface="TimesNewRomanPSMT"/>
              </a:rPr>
              <a:t>“Destroying Condoms.” In </a:t>
            </a:r>
            <a:r>
              <a:rPr lang="en-US" sz="1800" i="1" dirty="0">
                <a:effectLst/>
                <a:latin typeface="TimesNewRomanPS"/>
              </a:rPr>
              <a:t>Sex Work: Writings by Women in the Sex Industry</a:t>
            </a:r>
            <a:r>
              <a:rPr lang="en-US" sz="1800" dirty="0">
                <a:effectLst/>
                <a:latin typeface="TimesNewRomanPSMT"/>
              </a:rPr>
              <a:t>, edited by </a:t>
            </a:r>
            <a:r>
              <a:rPr lang="en-US" sz="1800" dirty="0" err="1">
                <a:effectLst/>
                <a:latin typeface="TimesNewRomanPSMT"/>
              </a:rPr>
              <a:t>Frédérique</a:t>
            </a:r>
            <a:r>
              <a:rPr lang="en-US" sz="1800" dirty="0">
                <a:effectLst/>
                <a:latin typeface="TimesNewRomanPSMT"/>
              </a:rPr>
              <a:t> Delacoste and Priscilla Alexander, 158. San Francisco: Cleis Press, 1987. </a:t>
            </a:r>
          </a:p>
          <a:p>
            <a:r>
              <a:rPr lang="en-US" sz="1800" dirty="0">
                <a:latin typeface="TimesNewRomanPSMT"/>
              </a:rPr>
              <a:t>Mendenhall, Emily. </a:t>
            </a:r>
            <a:r>
              <a:rPr lang="en-US" sz="1800" i="1" dirty="0">
                <a:latin typeface="TimesNewRomanPSMT"/>
              </a:rPr>
              <a:t>Syndemic Suffering: Social Distress, Depression, and Diabetes among Mexican Immigrant Women</a:t>
            </a:r>
            <a:r>
              <a:rPr lang="en-US" sz="1800" dirty="0">
                <a:latin typeface="TimesNewRomanPSMT"/>
              </a:rPr>
              <a:t>. New York: Routledge, 2012.</a:t>
            </a:r>
            <a:endParaRPr lang="en-US" sz="1400" dirty="0"/>
          </a:p>
          <a:p>
            <a:endParaRPr lang="en-US" sz="18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69B6CE9-5884-D5E5-77D6-EA2B00C5A422}"/>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7DFD3219-33B5-F643-F990-17F72C0C3608}"/>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2018691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221F-D2FA-2BCE-A62E-2496DEBC4449}"/>
              </a:ext>
            </a:extLst>
          </p:cNvPr>
          <p:cNvSpPr>
            <a:spLocks noGrp="1"/>
          </p:cNvSpPr>
          <p:nvPr>
            <p:ph type="title"/>
          </p:nvPr>
        </p:nvSpPr>
        <p:spPr/>
        <p:txBody>
          <a:bodyPr/>
          <a:lstStyle/>
          <a:p>
            <a:r>
              <a:rPr lang="en-US" dirty="0"/>
              <a:t>Image Sources</a:t>
            </a:r>
          </a:p>
        </p:txBody>
      </p:sp>
      <p:sp>
        <p:nvSpPr>
          <p:cNvPr id="3" name="Content Placeholder 2">
            <a:extLst>
              <a:ext uri="{FF2B5EF4-FFF2-40B4-BE49-F238E27FC236}">
                <a16:creationId xmlns:a16="http://schemas.microsoft.com/office/drawing/2014/main" id="{F226574A-785C-5395-FCC9-F0E0A44AC2AC}"/>
              </a:ext>
            </a:extLst>
          </p:cNvPr>
          <p:cNvSpPr>
            <a:spLocks noGrp="1"/>
          </p:cNvSpPr>
          <p:nvPr>
            <p:ph idx="1"/>
          </p:nvPr>
        </p:nvSpPr>
        <p:spPr/>
        <p:txBody>
          <a:bodyPr vert="horz" lIns="91290" tIns="45645" rIns="91290" bIns="45645" rtlCol="0" anchor="t">
            <a:normAutofit/>
          </a:bodyPr>
          <a:lstStyle/>
          <a:p>
            <a:pPr marL="342265" indent="-227965"/>
            <a:r>
              <a:rPr lang="en-US" dirty="0">
                <a:solidFill>
                  <a:srgbClr val="222222"/>
                </a:solidFill>
                <a:ea typeface="+mn-lt"/>
                <a:cs typeface="+mn-lt"/>
              </a:rPr>
              <a:t>Unless otherwise noted, all images in this presentation were obtained as part of Dr. Johnson’s research, and permission has been granted to use them for educational purposes.</a:t>
            </a:r>
            <a:endParaRPr lang="en-US" dirty="0">
              <a:solidFill>
                <a:srgbClr val="222222"/>
              </a:solidFill>
            </a:endParaRPr>
          </a:p>
        </p:txBody>
      </p:sp>
      <p:sp>
        <p:nvSpPr>
          <p:cNvPr id="5" name="Footer Placeholder 4">
            <a:extLst>
              <a:ext uri="{FF2B5EF4-FFF2-40B4-BE49-F238E27FC236}">
                <a16:creationId xmlns:a16="http://schemas.microsoft.com/office/drawing/2014/main" id="{C5E2DCD6-CA51-0F49-8A9C-BA1E3C21C156}"/>
              </a:ext>
            </a:extLst>
          </p:cNvPr>
          <p:cNvSpPr>
            <a:spLocks noGrp="1"/>
          </p:cNvSpPr>
          <p:nvPr>
            <p:ph type="ftr" sz="quarter" idx="11"/>
          </p:nvPr>
        </p:nvSpPr>
        <p:spPr/>
        <p:txBody>
          <a:bodyPr/>
          <a:lstStyle/>
          <a:p>
            <a:r>
              <a:rPr lang="en-US" dirty="0" err="1"/>
              <a:t>paetc.org</a:t>
            </a:r>
            <a:endParaRPr lang="en-US" dirty="0"/>
          </a:p>
        </p:txBody>
      </p:sp>
      <p:sp>
        <p:nvSpPr>
          <p:cNvPr id="4" name="Slide Number Placeholder 3">
            <a:extLst>
              <a:ext uri="{FF2B5EF4-FFF2-40B4-BE49-F238E27FC236}">
                <a16:creationId xmlns:a16="http://schemas.microsoft.com/office/drawing/2014/main" id="{4BA1582F-2F71-5F3B-DE3D-C924D1E9690B}"/>
              </a:ext>
            </a:extLst>
          </p:cNvPr>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416565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vert="horz" lIns="91290" tIns="45645" rIns="91290" bIns="45645" rtlCol="0" anchor="t">
            <a:normAutofit/>
          </a:bodyPr>
          <a:lstStyle/>
          <a:p>
            <a:pPr marL="113665" indent="0">
              <a:buNone/>
            </a:pPr>
            <a:r>
              <a:rPr lang="en-US" dirty="0"/>
              <a:t>At the completion of this presentation, participants will be able to:</a:t>
            </a:r>
            <a:endParaRPr lang="en-US"/>
          </a:p>
          <a:p>
            <a:pPr marL="342265" indent="-227965" algn="l">
              <a:buFont typeface="+mj-lt"/>
              <a:buAutoNum type="arabicPeriod"/>
            </a:pPr>
            <a:r>
              <a:rPr lang="en-US" b="1" i="0" dirty="0">
                <a:solidFill>
                  <a:srgbClr val="212529"/>
                </a:solidFill>
                <a:effectLst/>
                <a:latin typeface="Arial"/>
              </a:rPr>
              <a:t>Explain</a:t>
            </a:r>
            <a:r>
              <a:rPr lang="en-US" b="0" i="0" dirty="0">
                <a:solidFill>
                  <a:srgbClr val="212529"/>
                </a:solidFill>
                <a:effectLst/>
                <a:latin typeface="Arial"/>
              </a:rPr>
              <a:t> the ways in which structural forces increase and create "at risk" populations and their susceptibility to diseases, including HIV.</a:t>
            </a:r>
          </a:p>
          <a:p>
            <a:pPr marL="342265" indent="-227965" algn="l">
              <a:buFont typeface="+mj-lt"/>
              <a:buAutoNum type="arabicPeriod"/>
            </a:pPr>
            <a:r>
              <a:rPr lang="en-US" b="1" i="0" dirty="0">
                <a:solidFill>
                  <a:srgbClr val="212529"/>
                </a:solidFill>
                <a:effectLst/>
                <a:latin typeface="Arial"/>
              </a:rPr>
              <a:t>Describe</a:t>
            </a:r>
            <a:r>
              <a:rPr lang="en-US" b="0" i="0" dirty="0">
                <a:solidFill>
                  <a:srgbClr val="212529"/>
                </a:solidFill>
                <a:effectLst/>
                <a:latin typeface="Arial"/>
              </a:rPr>
              <a:t> how Black organizers implemented multiple approaches of harm reduction and HIV/AIDS care that often times ran counter to biomedicine.</a:t>
            </a:r>
          </a:p>
          <a:p>
            <a:pPr marL="342265" indent="-227965" algn="l">
              <a:buFont typeface="+mj-lt"/>
              <a:buAutoNum type="arabicPeriod"/>
            </a:pPr>
            <a:r>
              <a:rPr lang="en-US" b="1" i="0" dirty="0">
                <a:solidFill>
                  <a:srgbClr val="212529"/>
                </a:solidFill>
                <a:effectLst/>
                <a:latin typeface="Arial"/>
              </a:rPr>
              <a:t>Identify </a:t>
            </a:r>
            <a:r>
              <a:rPr lang="en-US" b="0" i="0" dirty="0">
                <a:solidFill>
                  <a:srgbClr val="212529"/>
                </a:solidFill>
                <a:effectLst/>
                <a:latin typeface="Arial"/>
              </a:rPr>
              <a:t>ways in which healthcare workers' efforts have both hindered and helped marginalized groups during the early AIDS crisis.</a:t>
            </a:r>
          </a:p>
          <a:p>
            <a:pPr marL="570865"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85033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a:t>
            </a:r>
            <a:endParaRPr lang="en-US" sz="3600" dirty="0"/>
          </a:p>
        </p:txBody>
      </p:sp>
      <p:sp>
        <p:nvSpPr>
          <p:cNvPr id="3" name="Content Placeholder 2"/>
          <p:cNvSpPr>
            <a:spLocks noGrp="1"/>
          </p:cNvSpPr>
          <p:nvPr>
            <p:ph idx="1"/>
          </p:nvPr>
        </p:nvSpPr>
        <p:spPr/>
        <p:txBody>
          <a:bodyPr vert="horz" lIns="91290" tIns="45645" rIns="91290" bIns="45645" rtlCol="0" anchor="t">
            <a:normAutofit/>
          </a:bodyPr>
          <a:lstStyle/>
          <a:p>
            <a:pPr marL="113665" indent="0">
              <a:buNone/>
            </a:pPr>
            <a:r>
              <a:rPr lang="en-US" sz="2200" dirty="0"/>
              <a:t>What comes to mind when you think about who is “at risk” to diseases like HIV/AIDS, and what makes them vulnerable to infection? [write freely in the chat]</a:t>
            </a:r>
            <a:endParaRPr lang="en-US" dirty="0"/>
          </a:p>
          <a:p>
            <a:pPr marL="113665" indent="0">
              <a:buNone/>
            </a:pPr>
            <a:endParaRPr lang="en-US" sz="2200" dirty="0"/>
          </a:p>
          <a:p>
            <a:pPr marL="113665" indent="0">
              <a:buNone/>
            </a:pPr>
            <a:endParaRPr lang="en-US" sz="2000" dirty="0"/>
          </a:p>
          <a:p>
            <a:pPr marL="570865" indent="-457200">
              <a:buFont typeface="+mj-lt"/>
              <a:buAutoNum type="alphaUcPeriod"/>
            </a:pPr>
            <a:endParaRPr lang="en-US" dirty="0"/>
          </a:p>
          <a:p>
            <a:pPr marL="570865" indent="-457200">
              <a:buFont typeface="+mj-lt"/>
              <a:buAutoNum type="alphaUcPeriod"/>
            </a:pPr>
            <a:endParaRPr lang="en-US" dirty="0"/>
          </a:p>
        </p:txBody>
      </p:sp>
      <p:sp>
        <p:nvSpPr>
          <p:cNvPr id="5" name="Slide Number Placeholder 4">
            <a:extLst>
              <a:ext uri="{FF2B5EF4-FFF2-40B4-BE49-F238E27FC236}">
                <a16:creationId xmlns:a16="http://schemas.microsoft.com/office/drawing/2014/main" id="{8874064C-A83F-0046-AEF8-B946442B57A2}"/>
              </a:ext>
            </a:extLst>
          </p:cNvPr>
          <p:cNvSpPr>
            <a:spLocks noGrp="1"/>
          </p:cNvSpPr>
          <p:nvPr>
            <p:ph type="sldNum" sz="quarter" idx="12"/>
          </p:nvPr>
        </p:nvSpPr>
        <p:spPr/>
        <p:txBody>
          <a:bodyPr/>
          <a:lstStyle/>
          <a:p>
            <a:fld id="{1D2EA5EF-C699-AF4C-BA42-C0A1CAAB713C}" type="slidenum">
              <a:rPr lang="en-US" smtClean="0"/>
              <a:t>5</a:t>
            </a:fld>
            <a:endParaRPr lang="en-US"/>
          </a:p>
        </p:txBody>
      </p:sp>
    </p:spTree>
    <p:extLst>
      <p:ext uri="{BB962C8B-B14F-4D97-AF65-F5344CB8AC3E}">
        <p14:creationId xmlns:p14="http://schemas.microsoft.com/office/powerpoint/2010/main" val="36062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CF65-7C42-D17F-5B47-22D2311D11D3}"/>
              </a:ext>
            </a:extLst>
          </p:cNvPr>
          <p:cNvSpPr>
            <a:spLocks noGrp="1"/>
          </p:cNvSpPr>
          <p:nvPr>
            <p:ph type="title"/>
          </p:nvPr>
        </p:nvSpPr>
        <p:spPr/>
        <p:txBody>
          <a:bodyPr/>
          <a:lstStyle/>
          <a:p>
            <a:pPr algn="ctr"/>
            <a:r>
              <a:rPr lang="en-US" dirty="0">
                <a:latin typeface="Georgia" panose="02040502050405020303" pitchFamily="18" charset="0"/>
              </a:rPr>
              <a:t>The Guerrilla Clinic</a:t>
            </a:r>
          </a:p>
        </p:txBody>
      </p:sp>
      <p:pic>
        <p:nvPicPr>
          <p:cNvPr id="7" name="Content Placeholder 6" descr="A person applying ointment to Karposi sarcoma lesions on a patients back, circa late 1980's">
            <a:extLst>
              <a:ext uri="{FF2B5EF4-FFF2-40B4-BE49-F238E27FC236}">
                <a16:creationId xmlns:a16="http://schemas.microsoft.com/office/drawing/2014/main" id="{8E688344-1A9A-C302-02AB-7E8427DA5B4A}"/>
              </a:ext>
            </a:extLst>
          </p:cNvPr>
          <p:cNvPicPr>
            <a:picLocks noGrp="1" noChangeAspect="1"/>
          </p:cNvPicPr>
          <p:nvPr>
            <p:ph idx="1"/>
          </p:nvPr>
        </p:nvPicPr>
        <p:blipFill>
          <a:blip r:embed="rId2"/>
          <a:stretch>
            <a:fillRect/>
          </a:stretch>
        </p:blipFill>
        <p:spPr>
          <a:xfrm>
            <a:off x="2901950" y="1669256"/>
            <a:ext cx="6502400" cy="4229100"/>
          </a:xfrm>
        </p:spPr>
      </p:pic>
      <p:sp>
        <p:nvSpPr>
          <p:cNvPr id="5" name="Footer Placeholder 4">
            <a:extLst>
              <a:ext uri="{FF2B5EF4-FFF2-40B4-BE49-F238E27FC236}">
                <a16:creationId xmlns:a16="http://schemas.microsoft.com/office/drawing/2014/main" id="{7E0DFA00-2D38-8CDB-F929-5C1F248A9349}"/>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E625C9D9-951C-7F0D-8D09-02844AE14C3B}"/>
              </a:ext>
            </a:extLst>
          </p:cNvPr>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3325188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AD1E-E326-693E-2F01-0BEFC364CF35}"/>
              </a:ext>
            </a:extLst>
          </p:cNvPr>
          <p:cNvSpPr>
            <a:spLocks noGrp="1"/>
          </p:cNvSpPr>
          <p:nvPr>
            <p:ph type="title"/>
          </p:nvPr>
        </p:nvSpPr>
        <p:spPr/>
        <p:txBody>
          <a:bodyPr/>
          <a:lstStyle/>
          <a:p>
            <a:pPr algn="ctr"/>
            <a:r>
              <a:rPr lang="en-US" dirty="0">
                <a:latin typeface="Georgia" panose="02040502050405020303" pitchFamily="18" charset="0"/>
              </a:rPr>
              <a:t>Syndemic Theory</a:t>
            </a:r>
          </a:p>
        </p:txBody>
      </p:sp>
      <p:sp>
        <p:nvSpPr>
          <p:cNvPr id="3" name="Content Placeholder 2">
            <a:extLst>
              <a:ext uri="{FF2B5EF4-FFF2-40B4-BE49-F238E27FC236}">
                <a16:creationId xmlns:a16="http://schemas.microsoft.com/office/drawing/2014/main" id="{656B3616-5E81-0874-D23E-0C37138F1030}"/>
              </a:ext>
            </a:extLst>
          </p:cNvPr>
          <p:cNvSpPr>
            <a:spLocks noGrp="1"/>
          </p:cNvSpPr>
          <p:nvPr>
            <p:ph idx="1"/>
          </p:nvPr>
        </p:nvSpPr>
        <p:spPr/>
        <p:txBody>
          <a:bodyPr/>
          <a:lstStyle/>
          <a:p>
            <a:r>
              <a:rPr lang="en-US" sz="2000" dirty="0">
                <a:latin typeface="Georgia" panose="02040502050405020303" pitchFamily="18" charset="0"/>
              </a:rPr>
              <a:t>3 implicit rules of syndemic suffering:</a:t>
            </a:r>
          </a:p>
          <a:p>
            <a:pPr lvl="1"/>
            <a:r>
              <a:rPr lang="en-US" sz="2000" dirty="0">
                <a:latin typeface="Georgia" panose="02040502050405020303" pitchFamily="18" charset="0"/>
              </a:rPr>
              <a:t>1) The clustering of two diseases exist within a population</a:t>
            </a:r>
          </a:p>
          <a:p>
            <a:pPr lvl="1"/>
            <a:r>
              <a:rPr lang="en-US" sz="2000" dirty="0">
                <a:latin typeface="Georgia" panose="02040502050405020303" pitchFamily="18" charset="0"/>
              </a:rPr>
              <a:t>2) Contextual and social factors are co-constructed with that cluster</a:t>
            </a:r>
          </a:p>
          <a:p>
            <a:pPr lvl="1"/>
            <a:r>
              <a:rPr lang="en-US" sz="2000" dirty="0">
                <a:latin typeface="Georgia" panose="02040502050405020303" pitchFamily="18" charset="0"/>
              </a:rPr>
              <a:t>3) The disease cluster creates the potential for adverse disease interaction, increasing the burden of said population</a:t>
            </a:r>
          </a:p>
          <a:p>
            <a:pPr marL="1049834" lvl="3" indent="0">
              <a:buNone/>
            </a:pPr>
            <a:r>
              <a:rPr lang="en-US" sz="1600" dirty="0">
                <a:latin typeface="Georgia" panose="02040502050405020303" pitchFamily="18" charset="0"/>
              </a:rPr>
              <a:t>								(Mendenhall, 2012)</a:t>
            </a:r>
          </a:p>
          <a:p>
            <a:pPr marL="114112" indent="0">
              <a:buNone/>
            </a:pPr>
            <a:endParaRPr lang="en-US" dirty="0"/>
          </a:p>
        </p:txBody>
      </p:sp>
      <p:sp>
        <p:nvSpPr>
          <p:cNvPr id="5" name="Footer Placeholder 4">
            <a:extLst>
              <a:ext uri="{FF2B5EF4-FFF2-40B4-BE49-F238E27FC236}">
                <a16:creationId xmlns:a16="http://schemas.microsoft.com/office/drawing/2014/main" id="{4CABEC5B-A01D-CCF3-7845-CECB9F1EDC49}"/>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CEAE9BE4-430E-D9D0-2597-FFD97634D144}"/>
              </a:ext>
            </a:extLst>
          </p:cNvPr>
          <p:cNvSpPr>
            <a:spLocks noGrp="1"/>
          </p:cNvSpPr>
          <p:nvPr>
            <p:ph type="sldNum" sz="quarter" idx="12"/>
          </p:nvPr>
        </p:nvSpPr>
        <p:spPr/>
        <p:txBody>
          <a:bodyPr/>
          <a:lstStyle/>
          <a:p>
            <a:fld id="{1D2EA5EF-C699-AF4C-BA42-C0A1CAAB713C}" type="slidenum">
              <a:rPr lang="en-US" smtClean="0"/>
              <a:t>7</a:t>
            </a:fld>
            <a:endParaRPr lang="en-US"/>
          </a:p>
        </p:txBody>
      </p:sp>
    </p:spTree>
    <p:extLst>
      <p:ext uri="{BB962C8B-B14F-4D97-AF65-F5344CB8AC3E}">
        <p14:creationId xmlns:p14="http://schemas.microsoft.com/office/powerpoint/2010/main" val="355723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BC57-D09D-EB44-8264-F6B7B481EB5C}"/>
              </a:ext>
            </a:extLst>
          </p:cNvPr>
          <p:cNvSpPr>
            <a:spLocks noGrp="1"/>
          </p:cNvSpPr>
          <p:nvPr>
            <p:ph type="title"/>
          </p:nvPr>
        </p:nvSpPr>
        <p:spPr/>
        <p:txBody>
          <a:bodyPr/>
          <a:lstStyle/>
          <a:p>
            <a:pPr algn="ctr"/>
            <a:r>
              <a:rPr lang="en-US" sz="3200" i="1" dirty="0">
                <a:latin typeface="Georgia" panose="02040502050405020303" pitchFamily="18" charset="0"/>
              </a:rPr>
              <a:t>More than Pushing Pills: Black AIDS Activism in the Bay Area</a:t>
            </a:r>
            <a:br>
              <a:rPr lang="en-US" sz="3200" i="1" dirty="0">
                <a:latin typeface="Georgia" panose="02040502050405020303" pitchFamily="18" charset="0"/>
              </a:rPr>
            </a:br>
            <a:br>
              <a:rPr lang="en-US" sz="3200" i="1" dirty="0">
                <a:latin typeface="Georgia" panose="02040502050405020303" pitchFamily="18" charset="0"/>
              </a:rPr>
            </a:br>
            <a:r>
              <a:rPr lang="en-US" sz="3200" i="1" dirty="0">
                <a:latin typeface="Georgia" panose="02040502050405020303" pitchFamily="18" charset="0"/>
              </a:rPr>
              <a:t>Chapter Outline</a:t>
            </a:r>
          </a:p>
        </p:txBody>
      </p:sp>
      <p:sp>
        <p:nvSpPr>
          <p:cNvPr id="3" name="Content Placeholder 2">
            <a:extLst>
              <a:ext uri="{FF2B5EF4-FFF2-40B4-BE49-F238E27FC236}">
                <a16:creationId xmlns:a16="http://schemas.microsoft.com/office/drawing/2014/main" id="{6BA68D31-5405-7618-D224-0190FB83A11E}"/>
              </a:ext>
            </a:extLst>
          </p:cNvPr>
          <p:cNvSpPr>
            <a:spLocks noGrp="1"/>
          </p:cNvSpPr>
          <p:nvPr>
            <p:ph idx="1"/>
          </p:nvPr>
        </p:nvSpPr>
        <p:spPr/>
        <p:txBody>
          <a:bodyPr/>
          <a:lstStyle/>
          <a:p>
            <a:r>
              <a:rPr lang="en-US" dirty="0"/>
              <a:t>Chapter 1: Framing AIDS: Accounting for and Dismissing Black Susceptibility</a:t>
            </a:r>
          </a:p>
          <a:p>
            <a:r>
              <a:rPr lang="en-US" dirty="0"/>
              <a:t>Chapter 2: Tricking the System: Gloria Lockett and CAL-PEP’s Fight against AIDS</a:t>
            </a:r>
          </a:p>
          <a:p>
            <a:r>
              <a:rPr lang="en-US" dirty="0"/>
              <a:t>Chapter 3: Dr. Robert C. Scott, AIDS Project of the East Bay, and the Politics of Outreach</a:t>
            </a:r>
          </a:p>
          <a:p>
            <a:r>
              <a:rPr lang="en-US" dirty="0"/>
              <a:t>Chapter 4: Radical Inclusion: Bishop Yvette Flunder and Black Church Responses to the AIDS Epidemic, 1981-1996</a:t>
            </a:r>
          </a:p>
          <a:p>
            <a:r>
              <a:rPr lang="en-US" dirty="0"/>
              <a:t>Chapter 5: A Working Coalition: KWIC-FAN and the Radical Vision of Dr. Calu Lester (</a:t>
            </a:r>
            <a:r>
              <a:rPr lang="en-US" i="1" dirty="0"/>
              <a:t>forthcoming</a:t>
            </a:r>
            <a:r>
              <a:rPr lang="en-US" dirty="0"/>
              <a:t>)</a:t>
            </a:r>
          </a:p>
          <a:p>
            <a:pPr marL="114112" indent="0">
              <a:buNone/>
            </a:pPr>
            <a:endParaRPr lang="en-US" dirty="0"/>
          </a:p>
          <a:p>
            <a:pPr marL="114112" indent="0">
              <a:buNone/>
            </a:pPr>
            <a:endParaRPr lang="en-US" dirty="0"/>
          </a:p>
        </p:txBody>
      </p:sp>
      <p:sp>
        <p:nvSpPr>
          <p:cNvPr id="5" name="Footer Placeholder 4">
            <a:extLst>
              <a:ext uri="{FF2B5EF4-FFF2-40B4-BE49-F238E27FC236}">
                <a16:creationId xmlns:a16="http://schemas.microsoft.com/office/drawing/2014/main" id="{1C066F7F-AE90-5986-1597-EFA725DF6165}"/>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3F539AE7-3583-7819-08B5-4E62C528520E}"/>
              </a:ext>
            </a:extLst>
          </p:cNvPr>
          <p:cNvSpPr>
            <a:spLocks noGrp="1"/>
          </p:cNvSpPr>
          <p:nvPr>
            <p:ph type="sldNum" sz="quarter" idx="12"/>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321862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4F3A-795F-FE2C-4853-10EA3EDB5CF4}"/>
              </a:ext>
            </a:extLst>
          </p:cNvPr>
          <p:cNvSpPr>
            <a:spLocks noGrp="1"/>
          </p:cNvSpPr>
          <p:nvPr>
            <p:ph type="title"/>
          </p:nvPr>
        </p:nvSpPr>
        <p:spPr>
          <a:xfrm>
            <a:off x="609604" y="274639"/>
            <a:ext cx="11087425" cy="1143000"/>
          </a:xfrm>
        </p:spPr>
        <p:txBody>
          <a:bodyPr anchor="ctr">
            <a:normAutofit/>
          </a:bodyPr>
          <a:lstStyle/>
          <a:p>
            <a:pPr algn="ctr"/>
            <a:r>
              <a:rPr lang="en-US" dirty="0"/>
              <a:t>Traditional Approaches to Care</a:t>
            </a:r>
          </a:p>
        </p:txBody>
      </p:sp>
      <p:graphicFrame>
        <p:nvGraphicFramePr>
          <p:cNvPr id="7" name="Content Placeholder 2" descr="BIOMEDICAL&#10;BEHAVIORAL&#10;STRUCTURAL&#10;&#10;All three are traditional approaches to care&#10;">
            <a:extLst>
              <a:ext uri="{FF2B5EF4-FFF2-40B4-BE49-F238E27FC236}">
                <a16:creationId xmlns:a16="http://schemas.microsoft.com/office/drawing/2014/main" id="{65CFF230-63CD-873A-FCD4-80D0D211AB72}"/>
              </a:ext>
            </a:extLst>
          </p:cNvPr>
          <p:cNvGraphicFramePr>
            <a:graphicFrameLocks noGrp="1"/>
          </p:cNvGraphicFramePr>
          <p:nvPr>
            <p:ph idx="1"/>
            <p:extLst>
              <p:ext uri="{D42A27DB-BD31-4B8C-83A1-F6EECF244321}">
                <p14:modId xmlns:p14="http://schemas.microsoft.com/office/powerpoint/2010/main" val="4174124270"/>
              </p:ext>
            </p:extLst>
          </p:nvPr>
        </p:nvGraphicFramePr>
        <p:xfrm>
          <a:off x="609604" y="1600203"/>
          <a:ext cx="11087425" cy="436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26895223-8DC1-AB40-1960-0F0E892C1C59}"/>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a:t>paetc.org</a:t>
            </a:r>
          </a:p>
        </p:txBody>
      </p:sp>
      <p:sp>
        <p:nvSpPr>
          <p:cNvPr id="4" name="Slide Number Placeholder 3">
            <a:extLst>
              <a:ext uri="{FF2B5EF4-FFF2-40B4-BE49-F238E27FC236}">
                <a16:creationId xmlns:a16="http://schemas.microsoft.com/office/drawing/2014/main" id="{245D761F-0AD2-5301-E9B9-CB430AA16A20}"/>
              </a:ext>
            </a:extLst>
          </p:cNvPr>
          <p:cNvSpPr>
            <a:spLocks noGrp="1"/>
          </p:cNvSpPr>
          <p:nvPr>
            <p:ph type="sldNum" sz="quarter" idx="12"/>
          </p:nvPr>
        </p:nvSpPr>
        <p:spPr>
          <a:xfrm>
            <a:off x="11375717" y="6305882"/>
            <a:ext cx="731520" cy="396240"/>
          </a:xfrm>
        </p:spPr>
        <p:txBody>
          <a:bodyPr anchor="ctr">
            <a:normAutofit/>
          </a:bodyPr>
          <a:lstStyle/>
          <a:p>
            <a:pPr>
              <a:spcAft>
                <a:spcPts val="600"/>
              </a:spcAft>
            </a:pPr>
            <a:fld id="{1D2EA5EF-C699-AF4C-BA42-C0A1CAAB713C}" type="slidenum">
              <a:rPr lang="en-US" smtClean="0"/>
              <a:pPr>
                <a:spcAft>
                  <a:spcPts val="600"/>
                </a:spcAft>
              </a:pPr>
              <a:t>9</a:t>
            </a:fld>
            <a:endParaRPr lang="en-US"/>
          </a:p>
        </p:txBody>
      </p:sp>
    </p:spTree>
    <p:extLst>
      <p:ext uri="{BB962C8B-B14F-4D97-AF65-F5344CB8AC3E}">
        <p14:creationId xmlns:p14="http://schemas.microsoft.com/office/powerpoint/2010/main" val="4112923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 Program master slide template 4x3.potx</Template>
  <TotalTime>1815</TotalTime>
  <Words>1520</Words>
  <Application>Microsoft Office PowerPoint</Application>
  <PresentationFormat>Widescreen</PresentationFormat>
  <Paragraphs>125</Paragraphs>
  <Slides>25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Georgia</vt:lpstr>
      <vt:lpstr>ITC Avant Garde Std Bk</vt:lpstr>
      <vt:lpstr>Slack-Lato</vt:lpstr>
      <vt:lpstr>Times New Roman</vt:lpstr>
      <vt:lpstr>TimesNewRomanPS</vt:lpstr>
      <vt:lpstr>TimesNewRomanPSMT</vt:lpstr>
      <vt:lpstr>Wingdings</vt:lpstr>
      <vt:lpstr>AETC Program master slide template 4x3</vt:lpstr>
      <vt:lpstr>More than Pushing Pills: Black AIDS Activism in the Bay Area</vt:lpstr>
      <vt:lpstr>Disclaimer</vt:lpstr>
      <vt:lpstr>Image Sources</vt:lpstr>
      <vt:lpstr>Learning Objectives</vt:lpstr>
      <vt:lpstr>Polling Question #1</vt:lpstr>
      <vt:lpstr>The Guerrilla Clinic</vt:lpstr>
      <vt:lpstr>Syndemic Theory</vt:lpstr>
      <vt:lpstr>More than Pushing Pills: Black AIDS Activism in the Bay Area  Chapter Outline</vt:lpstr>
      <vt:lpstr>Traditional Approaches to Care</vt:lpstr>
      <vt:lpstr>COYOTE (Call Off Your Old Tired Ethics)</vt:lpstr>
      <vt:lpstr>COYOTE &amp; Gloria Lockett</vt:lpstr>
      <vt:lpstr>June 5, 1981. CDC MMWR</vt:lpstr>
      <vt:lpstr>Scapegoating Sex Workers</vt:lpstr>
      <vt:lpstr>California Prostitutes Education Project</vt:lpstr>
      <vt:lpstr>Stigma &amp; Police Surveillance </vt:lpstr>
      <vt:lpstr>CAL-PEP’s Street Outreach</vt:lpstr>
      <vt:lpstr>CAL-PEP and Project AWARE</vt:lpstr>
      <vt:lpstr>More Street Outreach</vt:lpstr>
      <vt:lpstr>Gloria’s Story</vt:lpstr>
      <vt:lpstr>Dr. Calu Lester &amp; KWIC-FAN</vt:lpstr>
      <vt:lpstr>Race(ism) &amp; the San Francisco Model of Care</vt:lpstr>
      <vt:lpstr>APEB &amp; The North Face AIDS Fundraiser</vt:lpstr>
      <vt:lpstr>What is to be Done?</vt:lpstr>
      <vt:lpstr>Racism = a Public Health Crisis</vt:lpstr>
      <vt:lpstr>References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69</cp:revision>
  <dcterms:created xsi:type="dcterms:W3CDTF">2016-05-10T21:03:54Z</dcterms:created>
  <dcterms:modified xsi:type="dcterms:W3CDTF">2024-03-27T15:44:27Z</dcterms:modified>
</cp:coreProperties>
</file>