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4"/>
  </p:sldMasterIdLst>
  <p:notesMasterIdLst>
    <p:notesMasterId r:id="rId52"/>
  </p:notesMasterIdLst>
  <p:handoutMasterIdLst>
    <p:handoutMasterId r:id="rId53"/>
  </p:handoutMasterIdLst>
  <p:sldIdLst>
    <p:sldId id="542" r:id="rId5"/>
    <p:sldId id="393" r:id="rId6"/>
    <p:sldId id="381" r:id="rId7"/>
    <p:sldId id="557" r:id="rId8"/>
    <p:sldId id="549" r:id="rId9"/>
    <p:sldId id="559" r:id="rId10"/>
    <p:sldId id="560" r:id="rId11"/>
    <p:sldId id="601" r:id="rId12"/>
    <p:sldId id="561" r:id="rId13"/>
    <p:sldId id="562" r:id="rId14"/>
    <p:sldId id="563" r:id="rId15"/>
    <p:sldId id="564" r:id="rId16"/>
    <p:sldId id="565" r:id="rId17"/>
    <p:sldId id="566" r:id="rId18"/>
    <p:sldId id="567" r:id="rId19"/>
    <p:sldId id="568" r:id="rId20"/>
    <p:sldId id="569" r:id="rId21"/>
    <p:sldId id="570" r:id="rId22"/>
    <p:sldId id="571" r:id="rId23"/>
    <p:sldId id="572" r:id="rId24"/>
    <p:sldId id="594" r:id="rId25"/>
    <p:sldId id="574" r:id="rId26"/>
    <p:sldId id="575" r:id="rId27"/>
    <p:sldId id="576" r:id="rId28"/>
    <p:sldId id="577" r:id="rId29"/>
    <p:sldId id="578" r:id="rId30"/>
    <p:sldId id="579" r:id="rId31"/>
    <p:sldId id="580" r:id="rId32"/>
    <p:sldId id="581" r:id="rId33"/>
    <p:sldId id="582" r:id="rId34"/>
    <p:sldId id="583" r:id="rId35"/>
    <p:sldId id="584" r:id="rId36"/>
    <p:sldId id="595" r:id="rId37"/>
    <p:sldId id="585" r:id="rId38"/>
    <p:sldId id="596" r:id="rId39"/>
    <p:sldId id="597" r:id="rId40"/>
    <p:sldId id="586" r:id="rId41"/>
    <p:sldId id="587" r:id="rId42"/>
    <p:sldId id="588" r:id="rId43"/>
    <p:sldId id="589" r:id="rId44"/>
    <p:sldId id="598" r:id="rId45"/>
    <p:sldId id="603" r:id="rId46"/>
    <p:sldId id="604" r:id="rId47"/>
    <p:sldId id="600" r:id="rId48"/>
    <p:sldId id="593" r:id="rId49"/>
    <p:sldId id="299" r:id="rId50"/>
    <p:sldId id="550" r:id="rId51"/>
  </p:sldIdLst>
  <p:sldSz cx="9144000" cy="5143500" type="screen16x9"/>
  <p:notesSz cx="7023100" cy="93091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542"/>
            <p14:sldId id="393"/>
            <p14:sldId id="381"/>
            <p14:sldId id="557"/>
            <p14:sldId id="549"/>
            <p14:sldId id="559"/>
            <p14:sldId id="560"/>
            <p14:sldId id="601"/>
            <p14:sldId id="561"/>
            <p14:sldId id="562"/>
            <p14:sldId id="563"/>
            <p14:sldId id="564"/>
            <p14:sldId id="565"/>
            <p14:sldId id="566"/>
            <p14:sldId id="567"/>
            <p14:sldId id="568"/>
            <p14:sldId id="569"/>
            <p14:sldId id="570"/>
            <p14:sldId id="571"/>
            <p14:sldId id="572"/>
            <p14:sldId id="594"/>
            <p14:sldId id="574"/>
            <p14:sldId id="575"/>
            <p14:sldId id="576"/>
            <p14:sldId id="577"/>
            <p14:sldId id="578"/>
            <p14:sldId id="579"/>
            <p14:sldId id="580"/>
            <p14:sldId id="581"/>
            <p14:sldId id="582"/>
            <p14:sldId id="583"/>
            <p14:sldId id="584"/>
            <p14:sldId id="595"/>
            <p14:sldId id="585"/>
            <p14:sldId id="596"/>
            <p14:sldId id="597"/>
            <p14:sldId id="586"/>
            <p14:sldId id="587"/>
            <p14:sldId id="588"/>
            <p14:sldId id="589"/>
            <p14:sldId id="598"/>
            <p14:sldId id="603"/>
            <p14:sldId id="604"/>
            <p14:sldId id="600"/>
            <p14:sldId id="593"/>
            <p14:sldId id="299"/>
            <p14:sldId id="55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4F5100-F54D-861A-6831-0DBCD4829E40}" name="Tracy Jungwirth" initials="TJ" userId="OZvAFcjQagjkfhDOL6Q9YPFofpUBFCEJmUpVenuuZ+M=" providerId="None"/>
  <p188:author id="{05513321-2468-75CF-F0BB-A89CC999431D}" name="Michelle J Iandiorio" initials="MJI" userId="S::MIandiorio@health.unm.edu::a88d1e84-8054-4dfd-a2f3-64e12be5a899" providerId="AD"/>
  <p188:author id="{102C5FA4-8CE5-1F6D-071C-54D0785B2EBE}" name="Tracy Jungwirth" initials="TJ" userId="Tracy Jungwirth" providerId="None"/>
  <p188:author id="{0E2BB6AE-DFD5-BA38-96A0-839281F44C71}" name="Michelle Iandiorio" initials="MI" userId="gW2cI/ax/hXNF0x6AUCfZLYduZsUi8MQzuM00F5+dSo=" providerId="None"/>
  <p188:author id="{15A31BB9-A651-7186-479C-A9069289293C}" name="Mary E Farias" initials="MEF" userId="S::MeFarias@health.unm.edu::25361758-243d-463c-bb04-2d341f22c03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ay, Dana N." initials="GN" lastIdx="2" clrIdx="1"/>
  <p:cmAuthor id="2" name="Jennifer Lim" initials="JL" lastIdx="12" clrIdx="2">
    <p:extLst>
      <p:ext uri="{19B8F6BF-5375-455C-9EA6-DF929625EA0E}">
        <p15:presenceInfo xmlns:p15="http://schemas.microsoft.com/office/powerpoint/2012/main" userId="S-1-5-21-3639515735-3000443172-754303046-3156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B10"/>
    <a:srgbClr val="F9D0CF"/>
    <a:srgbClr val="CBCDE1"/>
    <a:srgbClr val="007C89"/>
    <a:srgbClr val="CBD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81"/>
    <p:restoredTop sz="83536" autoAdjust="0"/>
  </p:normalViewPr>
  <p:slideViewPr>
    <p:cSldViewPr snapToGrid="0">
      <p:cViewPr varScale="1">
        <p:scale>
          <a:sx n="74" d="100"/>
          <a:sy n="74" d="100"/>
        </p:scale>
        <p:origin x="864" y="36"/>
      </p:cViewPr>
      <p:guideLst>
        <p:guide orient="horz" pos="1620"/>
        <p:guide pos="2880"/>
      </p:guideLst>
    </p:cSldViewPr>
  </p:slideViewPr>
  <p:notesTextViewPr>
    <p:cViewPr>
      <p:scale>
        <a:sx n="1" d="1"/>
        <a:sy n="1" d="1"/>
      </p:scale>
      <p:origin x="0" y="-316"/>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71660346655327"/>
          <c:y val="0.23590332598176733"/>
          <c:w val="0.61946581830164527"/>
          <c:h val="0.48767659035481953"/>
        </c:manualLayout>
      </c:layout>
      <c:barChart>
        <c:barDir val="col"/>
        <c:grouping val="clustered"/>
        <c:varyColors val="0"/>
        <c:ser>
          <c:idx val="0"/>
          <c:order val="0"/>
          <c:tx>
            <c:strRef>
              <c:f>Sheet1!$B$1</c:f>
              <c:strCache>
                <c:ptCount val="1"/>
                <c:pt idx="0">
                  <c:v>40-59 years</c:v>
                </c:pt>
              </c:strCache>
            </c:strRef>
          </c:tx>
          <c:spPr>
            <a:solidFill>
              <a:schemeClr val="accent1"/>
            </a:solidFill>
            <a:ln>
              <a:noFill/>
            </a:ln>
            <a:effectLst/>
          </c:spPr>
          <c:invertIfNegative val="0"/>
          <c:dLbls>
            <c:dLbl>
              <c:idx val="1"/>
              <c:layout>
                <c:manualLayout>
                  <c:x val="0"/>
                  <c:y val="0"/>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7.1664830168376548E-2"/>
                      <c:h val="0.11787740793641964"/>
                    </c:manualLayout>
                  </c15:layout>
                </c:ext>
                <c:ext xmlns:c16="http://schemas.microsoft.com/office/drawing/2014/chart" uri="{C3380CC4-5D6E-409C-BE32-E72D297353CC}">
                  <c16:uniqueId val="{00000005-5DF0-4512-A47A-31BFEDA9D7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 1 medication</c:v>
                </c:pt>
                <c:pt idx="1">
                  <c:v>≥ 5 medications</c:v>
                </c:pt>
              </c:strCache>
            </c:strRef>
          </c:cat>
          <c:val>
            <c:numRef>
              <c:f>Sheet1!$B$2:$B$3</c:f>
              <c:numCache>
                <c:formatCode>General</c:formatCode>
                <c:ptCount val="2"/>
                <c:pt idx="0">
                  <c:v>59.5</c:v>
                </c:pt>
                <c:pt idx="1">
                  <c:v>14.5</c:v>
                </c:pt>
              </c:numCache>
            </c:numRef>
          </c:val>
          <c:extLst>
            <c:ext xmlns:c16="http://schemas.microsoft.com/office/drawing/2014/chart" uri="{C3380CC4-5D6E-409C-BE32-E72D297353CC}">
              <c16:uniqueId val="{00000000-5DF0-4512-A47A-31BFEDA9D78C}"/>
            </c:ext>
          </c:extLst>
        </c:ser>
        <c:ser>
          <c:idx val="1"/>
          <c:order val="1"/>
          <c:tx>
            <c:strRef>
              <c:f>Sheet1!$C$1</c:f>
              <c:strCache>
                <c:ptCount val="1"/>
                <c:pt idx="0">
                  <c:v>60-79 years</c:v>
                </c:pt>
              </c:strCache>
            </c:strRef>
          </c:tx>
          <c:spPr>
            <a:solidFill>
              <a:schemeClr val="accent2"/>
            </a:solidFill>
            <a:ln>
              <a:noFill/>
            </a:ln>
            <a:effectLst/>
          </c:spPr>
          <c:invertIfNegative val="0"/>
          <c:dLbls>
            <c:dLbl>
              <c:idx val="0"/>
              <c:layout>
                <c:manualLayout>
                  <c:x val="0"/>
                  <c:y val="3.4978459328314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DF0-4512-A47A-31BFEDA9D78C}"/>
                </c:ext>
              </c:extLst>
            </c:dLbl>
            <c:dLbl>
              <c:idx val="1"/>
              <c:layout>
                <c:manualLayout>
                  <c:x val="-1.2808579499500742E-16"/>
                  <c:y val="-1.74892296641572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DF0-4512-A47A-31BFEDA9D7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 1 medication</c:v>
                </c:pt>
                <c:pt idx="1">
                  <c:v>≥ 5 medications</c:v>
                </c:pt>
              </c:strCache>
            </c:strRef>
          </c:cat>
          <c:val>
            <c:numRef>
              <c:f>Sheet1!$C$2:$C$3</c:f>
              <c:numCache>
                <c:formatCode>General</c:formatCode>
                <c:ptCount val="2"/>
                <c:pt idx="0">
                  <c:v>83.6</c:v>
                </c:pt>
                <c:pt idx="1">
                  <c:v>34.5</c:v>
                </c:pt>
              </c:numCache>
            </c:numRef>
          </c:val>
          <c:extLst>
            <c:ext xmlns:c16="http://schemas.microsoft.com/office/drawing/2014/chart" uri="{C3380CC4-5D6E-409C-BE32-E72D297353CC}">
              <c16:uniqueId val="{00000001-5DF0-4512-A47A-31BFEDA9D78C}"/>
            </c:ext>
          </c:extLst>
        </c:ser>
        <c:dLbls>
          <c:dLblPos val="outEnd"/>
          <c:showLegendKey val="0"/>
          <c:showVal val="1"/>
          <c:showCatName val="0"/>
          <c:showSerName val="0"/>
          <c:showPercent val="0"/>
          <c:showBubbleSize val="0"/>
        </c:dLbls>
        <c:gapWidth val="219"/>
        <c:overlap val="-27"/>
        <c:axId val="1069362720"/>
        <c:axId val="1450168432"/>
      </c:barChart>
      <c:catAx>
        <c:axId val="106936272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r>
                  <a:rPr lang="en-US" sz="2200" baseline="0" dirty="0">
                    <a:solidFill>
                      <a:schemeClr val="bg1"/>
                    </a:solidFill>
                  </a:rPr>
                  <a:t>Use of prescription drugs in past 30 days</a:t>
                </a:r>
              </a:p>
            </c:rich>
          </c:tx>
          <c:layout>
            <c:manualLayout>
              <c:xMode val="edge"/>
              <c:yMode val="edge"/>
              <c:x val="0.1082384689820665"/>
              <c:y val="0.8735165854661207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1450168432"/>
        <c:crosses val="autoZero"/>
        <c:auto val="1"/>
        <c:lblAlgn val="ctr"/>
        <c:lblOffset val="100"/>
        <c:noMultiLvlLbl val="0"/>
      </c:catAx>
      <c:valAx>
        <c:axId val="145016843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800" b="0" i="0" u="none" strike="noStrike" kern="1200" baseline="0">
                    <a:solidFill>
                      <a:schemeClr val="bg1"/>
                    </a:solidFill>
                    <a:latin typeface="+mn-lt"/>
                    <a:ea typeface="+mn-ea"/>
                    <a:cs typeface="+mn-cs"/>
                  </a:defRPr>
                </a:pPr>
                <a:r>
                  <a:rPr lang="en-US" sz="1800" baseline="0">
                    <a:solidFill>
                      <a:schemeClr val="bg1"/>
                    </a:solidFill>
                  </a:rPr>
                  <a:t>Percent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title>
        <c:numFmt formatCode="General" sourceLinked="1"/>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1069362720"/>
        <c:crosses val="autoZero"/>
        <c:crossBetween val="between"/>
      </c:valAx>
      <c:spPr>
        <a:noFill/>
        <a:ln>
          <a:noFill/>
        </a:ln>
        <a:effectLst/>
      </c:spPr>
    </c:plotArea>
    <c:legend>
      <c:legendPos val="tr"/>
      <c:legendEntry>
        <c:idx val="0"/>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legendEntry>
      <c:layout>
        <c:manualLayout>
          <c:xMode val="edge"/>
          <c:yMode val="edge"/>
          <c:x val="0.77791564503999677"/>
          <c:y val="0.20637291003705513"/>
          <c:w val="0.20811119772512598"/>
          <c:h val="0.1827945579894115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8B82BC-2AE0-4B0A-B9FA-A7DA025499FD}"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7AB307D9-FB3E-40C4-9F01-B054F229D23E}">
      <dgm:prSet phldrT="[Text]" custT="1"/>
      <dgm:spPr/>
      <dgm:t>
        <a:bodyPr/>
        <a:lstStyle/>
        <a:p>
          <a:r>
            <a:rPr lang="en-US" sz="1800" dirty="0"/>
            <a:t>Polypharmacy</a:t>
          </a:r>
        </a:p>
      </dgm:t>
    </dgm:pt>
    <dgm:pt modelId="{83646A77-CBEA-4E54-87F1-9092AC679AA6}" type="parTrans" cxnId="{CE32BD5E-5EC4-4805-A8B3-5EBC6A375F07}">
      <dgm:prSet/>
      <dgm:spPr/>
      <dgm:t>
        <a:bodyPr/>
        <a:lstStyle/>
        <a:p>
          <a:endParaRPr lang="en-US"/>
        </a:p>
      </dgm:t>
    </dgm:pt>
    <dgm:pt modelId="{984B8E09-C6D5-4749-955C-08133F9218DE}" type="sibTrans" cxnId="{CE32BD5E-5EC4-4805-A8B3-5EBC6A375F07}">
      <dgm:prSet/>
      <dgm:spPr/>
      <dgm:t>
        <a:bodyPr/>
        <a:lstStyle/>
        <a:p>
          <a:endParaRPr lang="en-US"/>
        </a:p>
      </dgm:t>
    </dgm:pt>
    <dgm:pt modelId="{984D2ABD-990C-4B1D-919B-C9783C2C7A32}">
      <dgm:prSet phldrT="[Text]" custT="1"/>
      <dgm:spPr/>
      <dgm:t>
        <a:bodyPr/>
        <a:lstStyle/>
        <a:p>
          <a:r>
            <a:rPr lang="en-US" sz="1800" dirty="0"/>
            <a:t>Initial drug therapy</a:t>
          </a:r>
          <a:endParaRPr lang="en-US" sz="1700" dirty="0"/>
        </a:p>
      </dgm:t>
    </dgm:pt>
    <dgm:pt modelId="{F744ABCF-00E6-4D6B-B0FA-FEA7577308BC}" type="parTrans" cxnId="{9DAC1CB5-7B46-499A-841B-5FB2B8216B03}">
      <dgm:prSet/>
      <dgm:spPr/>
      <dgm:t>
        <a:bodyPr/>
        <a:lstStyle/>
        <a:p>
          <a:endParaRPr lang="en-US"/>
        </a:p>
      </dgm:t>
    </dgm:pt>
    <dgm:pt modelId="{C98AC578-E2F3-4A71-B520-9E666CD8F908}" type="sibTrans" cxnId="{9DAC1CB5-7B46-499A-841B-5FB2B8216B03}">
      <dgm:prSet/>
      <dgm:spPr/>
      <dgm:t>
        <a:bodyPr/>
        <a:lstStyle/>
        <a:p>
          <a:endParaRPr lang="en-US"/>
        </a:p>
      </dgm:t>
    </dgm:pt>
    <dgm:pt modelId="{CCDAAC61-092D-472B-B319-5EC2FC672180}">
      <dgm:prSet phldrT="[Text]" custT="1"/>
      <dgm:spPr/>
      <dgm:t>
        <a:bodyPr/>
        <a:lstStyle/>
        <a:p>
          <a:r>
            <a:rPr lang="en-US" sz="1800" dirty="0"/>
            <a:t>Adverse Drug Event (ADE)</a:t>
          </a:r>
        </a:p>
      </dgm:t>
    </dgm:pt>
    <dgm:pt modelId="{AC867CE0-790D-449C-BAFC-F29334FC4F17}" type="parTrans" cxnId="{650AE611-7AC5-481B-96EC-95D3BF7FB9B3}">
      <dgm:prSet/>
      <dgm:spPr/>
      <dgm:t>
        <a:bodyPr/>
        <a:lstStyle/>
        <a:p>
          <a:endParaRPr lang="en-US"/>
        </a:p>
      </dgm:t>
    </dgm:pt>
    <dgm:pt modelId="{58119082-01B9-4F72-9D9C-4DB38C7EA4BB}" type="sibTrans" cxnId="{650AE611-7AC5-481B-96EC-95D3BF7FB9B3}">
      <dgm:prSet/>
      <dgm:spPr/>
      <dgm:t>
        <a:bodyPr/>
        <a:lstStyle/>
        <a:p>
          <a:endParaRPr lang="en-US"/>
        </a:p>
      </dgm:t>
    </dgm:pt>
    <dgm:pt modelId="{2001B946-4CF7-4A4E-8592-EB905D408CF9}">
      <dgm:prSet phldrT="[Text]" custT="1"/>
      <dgm:spPr/>
      <dgm:t>
        <a:bodyPr/>
        <a:lstStyle/>
        <a:p>
          <a:r>
            <a:rPr lang="en-US" sz="1800" dirty="0"/>
            <a:t>Subsequent Drug Therapy</a:t>
          </a:r>
        </a:p>
      </dgm:t>
    </dgm:pt>
    <dgm:pt modelId="{B6A40F19-85AB-432B-8B5C-0AAEDA20975C}" type="parTrans" cxnId="{9A47D9C7-5B9B-434F-8BE6-313B2253DA48}">
      <dgm:prSet/>
      <dgm:spPr/>
      <dgm:t>
        <a:bodyPr/>
        <a:lstStyle/>
        <a:p>
          <a:endParaRPr lang="en-US"/>
        </a:p>
      </dgm:t>
    </dgm:pt>
    <dgm:pt modelId="{A5062E54-F77E-408F-93FC-3B983515E8F3}" type="sibTrans" cxnId="{9A47D9C7-5B9B-434F-8BE6-313B2253DA48}">
      <dgm:prSet/>
      <dgm:spPr/>
      <dgm:t>
        <a:bodyPr/>
        <a:lstStyle/>
        <a:p>
          <a:endParaRPr lang="en-US"/>
        </a:p>
      </dgm:t>
    </dgm:pt>
    <dgm:pt modelId="{0D9E252F-2A14-4483-AF99-906B0E89E4D4}">
      <dgm:prSet phldrT="[Text]" custT="1"/>
      <dgm:spPr/>
      <dgm:t>
        <a:bodyPr/>
        <a:lstStyle/>
        <a:p>
          <a:r>
            <a:rPr lang="en-US" sz="1800" dirty="0"/>
            <a:t>Increased ADEs</a:t>
          </a:r>
        </a:p>
      </dgm:t>
    </dgm:pt>
    <dgm:pt modelId="{EBEE185C-0A75-45B3-825B-5DBE0CC2517D}" type="parTrans" cxnId="{160BAD06-741E-4046-91C7-54FCF740CC0E}">
      <dgm:prSet/>
      <dgm:spPr/>
      <dgm:t>
        <a:bodyPr/>
        <a:lstStyle/>
        <a:p>
          <a:endParaRPr lang="en-US"/>
        </a:p>
      </dgm:t>
    </dgm:pt>
    <dgm:pt modelId="{D8778638-6C5C-4351-810B-7A9FEEF5E395}" type="sibTrans" cxnId="{160BAD06-741E-4046-91C7-54FCF740CC0E}">
      <dgm:prSet/>
      <dgm:spPr/>
      <dgm:t>
        <a:bodyPr/>
        <a:lstStyle/>
        <a:p>
          <a:endParaRPr lang="en-US"/>
        </a:p>
      </dgm:t>
    </dgm:pt>
    <dgm:pt modelId="{4664255D-802A-458D-8D8B-67095BDF5C73}" type="pres">
      <dgm:prSet presAssocID="{B08B82BC-2AE0-4B0A-B9FA-A7DA025499FD}" presName="Name0" presStyleCnt="0">
        <dgm:presLayoutVars>
          <dgm:dir/>
          <dgm:resizeHandles val="exact"/>
        </dgm:presLayoutVars>
      </dgm:prSet>
      <dgm:spPr/>
    </dgm:pt>
    <dgm:pt modelId="{9E212C7E-956B-411D-9AB4-B99363C33436}" type="pres">
      <dgm:prSet presAssocID="{B08B82BC-2AE0-4B0A-B9FA-A7DA025499FD}" presName="cycle" presStyleCnt="0"/>
      <dgm:spPr/>
    </dgm:pt>
    <dgm:pt modelId="{F1D6938B-C452-4E0D-B862-7CA820A75A93}" type="pres">
      <dgm:prSet presAssocID="{7AB307D9-FB3E-40C4-9F01-B054F229D23E}" presName="nodeFirstNode" presStyleLbl="node1" presStyleIdx="0" presStyleCnt="5" custScaleX="106024">
        <dgm:presLayoutVars>
          <dgm:bulletEnabled val="1"/>
        </dgm:presLayoutVars>
      </dgm:prSet>
      <dgm:spPr/>
    </dgm:pt>
    <dgm:pt modelId="{A75E8208-0F27-4436-BEE9-A4D67D04BDCE}" type="pres">
      <dgm:prSet presAssocID="{984B8E09-C6D5-4749-955C-08133F9218DE}" presName="sibTransFirstNode" presStyleLbl="bgShp" presStyleIdx="0" presStyleCnt="1"/>
      <dgm:spPr/>
    </dgm:pt>
    <dgm:pt modelId="{446FE004-9117-4D33-A935-3AE598E09A7E}" type="pres">
      <dgm:prSet presAssocID="{984D2ABD-990C-4B1D-919B-C9783C2C7A32}" presName="nodeFollowingNodes" presStyleLbl="node1" presStyleIdx="1" presStyleCnt="5">
        <dgm:presLayoutVars>
          <dgm:bulletEnabled val="1"/>
        </dgm:presLayoutVars>
      </dgm:prSet>
      <dgm:spPr/>
    </dgm:pt>
    <dgm:pt modelId="{EBB34683-4084-4F7B-A697-12251F19CC73}" type="pres">
      <dgm:prSet presAssocID="{CCDAAC61-092D-472B-B319-5EC2FC672180}" presName="nodeFollowingNodes" presStyleLbl="node1" presStyleIdx="2" presStyleCnt="5">
        <dgm:presLayoutVars>
          <dgm:bulletEnabled val="1"/>
        </dgm:presLayoutVars>
      </dgm:prSet>
      <dgm:spPr/>
    </dgm:pt>
    <dgm:pt modelId="{CB1594C6-54A4-4DD4-B986-4085644284B7}" type="pres">
      <dgm:prSet presAssocID="{2001B946-4CF7-4A4E-8592-EB905D408CF9}" presName="nodeFollowingNodes" presStyleLbl="node1" presStyleIdx="3" presStyleCnt="5">
        <dgm:presLayoutVars>
          <dgm:bulletEnabled val="1"/>
        </dgm:presLayoutVars>
      </dgm:prSet>
      <dgm:spPr/>
    </dgm:pt>
    <dgm:pt modelId="{A313DAC4-0DBC-4DBD-B2DE-69BD81C0A1B6}" type="pres">
      <dgm:prSet presAssocID="{0D9E252F-2A14-4483-AF99-906B0E89E4D4}" presName="nodeFollowingNodes" presStyleLbl="node1" presStyleIdx="4" presStyleCnt="5">
        <dgm:presLayoutVars>
          <dgm:bulletEnabled val="1"/>
        </dgm:presLayoutVars>
      </dgm:prSet>
      <dgm:spPr/>
    </dgm:pt>
  </dgm:ptLst>
  <dgm:cxnLst>
    <dgm:cxn modelId="{160BAD06-741E-4046-91C7-54FCF740CC0E}" srcId="{B08B82BC-2AE0-4B0A-B9FA-A7DA025499FD}" destId="{0D9E252F-2A14-4483-AF99-906B0E89E4D4}" srcOrd="4" destOrd="0" parTransId="{EBEE185C-0A75-45B3-825B-5DBE0CC2517D}" sibTransId="{D8778638-6C5C-4351-810B-7A9FEEF5E395}"/>
    <dgm:cxn modelId="{650AE611-7AC5-481B-96EC-95D3BF7FB9B3}" srcId="{B08B82BC-2AE0-4B0A-B9FA-A7DA025499FD}" destId="{CCDAAC61-092D-472B-B319-5EC2FC672180}" srcOrd="2" destOrd="0" parTransId="{AC867CE0-790D-449C-BAFC-F29334FC4F17}" sibTransId="{58119082-01B9-4F72-9D9C-4DB38C7EA4BB}"/>
    <dgm:cxn modelId="{4652BD3C-CEE1-413C-8C5A-87D0617759E1}" type="presOf" srcId="{984B8E09-C6D5-4749-955C-08133F9218DE}" destId="{A75E8208-0F27-4436-BEE9-A4D67D04BDCE}" srcOrd="0" destOrd="0" presId="urn:microsoft.com/office/officeart/2005/8/layout/cycle3"/>
    <dgm:cxn modelId="{CE32BD5E-5EC4-4805-A8B3-5EBC6A375F07}" srcId="{B08B82BC-2AE0-4B0A-B9FA-A7DA025499FD}" destId="{7AB307D9-FB3E-40C4-9F01-B054F229D23E}" srcOrd="0" destOrd="0" parTransId="{83646A77-CBEA-4E54-87F1-9092AC679AA6}" sibTransId="{984B8E09-C6D5-4749-955C-08133F9218DE}"/>
    <dgm:cxn modelId="{C13E784B-5256-40D4-959C-970A9FBEDD01}" type="presOf" srcId="{0D9E252F-2A14-4483-AF99-906B0E89E4D4}" destId="{A313DAC4-0DBC-4DBD-B2DE-69BD81C0A1B6}" srcOrd="0" destOrd="0" presId="urn:microsoft.com/office/officeart/2005/8/layout/cycle3"/>
    <dgm:cxn modelId="{93CFC58B-A9D1-4157-AC10-DBD08B03CB02}" type="presOf" srcId="{CCDAAC61-092D-472B-B319-5EC2FC672180}" destId="{EBB34683-4084-4F7B-A697-12251F19CC73}" srcOrd="0" destOrd="0" presId="urn:microsoft.com/office/officeart/2005/8/layout/cycle3"/>
    <dgm:cxn modelId="{9DAC1CB5-7B46-499A-841B-5FB2B8216B03}" srcId="{B08B82BC-2AE0-4B0A-B9FA-A7DA025499FD}" destId="{984D2ABD-990C-4B1D-919B-C9783C2C7A32}" srcOrd="1" destOrd="0" parTransId="{F744ABCF-00E6-4D6B-B0FA-FEA7577308BC}" sibTransId="{C98AC578-E2F3-4A71-B520-9E666CD8F908}"/>
    <dgm:cxn modelId="{78EEF6BD-EE2F-4CB1-AAEA-4240218F5C6A}" type="presOf" srcId="{984D2ABD-990C-4B1D-919B-C9783C2C7A32}" destId="{446FE004-9117-4D33-A935-3AE598E09A7E}" srcOrd="0" destOrd="0" presId="urn:microsoft.com/office/officeart/2005/8/layout/cycle3"/>
    <dgm:cxn modelId="{141BAAC7-196C-400B-9654-F40A3D3E98D3}" type="presOf" srcId="{2001B946-4CF7-4A4E-8592-EB905D408CF9}" destId="{CB1594C6-54A4-4DD4-B986-4085644284B7}" srcOrd="0" destOrd="0" presId="urn:microsoft.com/office/officeart/2005/8/layout/cycle3"/>
    <dgm:cxn modelId="{9A47D9C7-5B9B-434F-8BE6-313B2253DA48}" srcId="{B08B82BC-2AE0-4B0A-B9FA-A7DA025499FD}" destId="{2001B946-4CF7-4A4E-8592-EB905D408CF9}" srcOrd="3" destOrd="0" parTransId="{B6A40F19-85AB-432B-8B5C-0AAEDA20975C}" sibTransId="{A5062E54-F77E-408F-93FC-3B983515E8F3}"/>
    <dgm:cxn modelId="{41B045CD-29C1-4BCC-AECE-4B302291AC3F}" type="presOf" srcId="{B08B82BC-2AE0-4B0A-B9FA-A7DA025499FD}" destId="{4664255D-802A-458D-8D8B-67095BDF5C73}" srcOrd="0" destOrd="0" presId="urn:microsoft.com/office/officeart/2005/8/layout/cycle3"/>
    <dgm:cxn modelId="{3DCC47E1-7E18-43F1-95E7-F29D01426DDA}" type="presOf" srcId="{7AB307D9-FB3E-40C4-9F01-B054F229D23E}" destId="{F1D6938B-C452-4E0D-B862-7CA820A75A93}" srcOrd="0" destOrd="0" presId="urn:microsoft.com/office/officeart/2005/8/layout/cycle3"/>
    <dgm:cxn modelId="{7B2D4C96-219C-4DF5-AACA-D257807C5A3F}" type="presParOf" srcId="{4664255D-802A-458D-8D8B-67095BDF5C73}" destId="{9E212C7E-956B-411D-9AB4-B99363C33436}" srcOrd="0" destOrd="0" presId="urn:microsoft.com/office/officeart/2005/8/layout/cycle3"/>
    <dgm:cxn modelId="{BDAA88D2-03C4-43C7-8FE6-31BC7A94AE36}" type="presParOf" srcId="{9E212C7E-956B-411D-9AB4-B99363C33436}" destId="{F1D6938B-C452-4E0D-B862-7CA820A75A93}" srcOrd="0" destOrd="0" presId="urn:microsoft.com/office/officeart/2005/8/layout/cycle3"/>
    <dgm:cxn modelId="{3C5CEA92-4FF9-4F5B-B5A3-C72FDC35FA7E}" type="presParOf" srcId="{9E212C7E-956B-411D-9AB4-B99363C33436}" destId="{A75E8208-0F27-4436-BEE9-A4D67D04BDCE}" srcOrd="1" destOrd="0" presId="urn:microsoft.com/office/officeart/2005/8/layout/cycle3"/>
    <dgm:cxn modelId="{3327C7E6-A426-4862-84C4-BB8A4029185F}" type="presParOf" srcId="{9E212C7E-956B-411D-9AB4-B99363C33436}" destId="{446FE004-9117-4D33-A935-3AE598E09A7E}" srcOrd="2" destOrd="0" presId="urn:microsoft.com/office/officeart/2005/8/layout/cycle3"/>
    <dgm:cxn modelId="{5656F1CE-5150-4D37-88ED-C3A43D27357D}" type="presParOf" srcId="{9E212C7E-956B-411D-9AB4-B99363C33436}" destId="{EBB34683-4084-4F7B-A697-12251F19CC73}" srcOrd="3" destOrd="0" presId="urn:microsoft.com/office/officeart/2005/8/layout/cycle3"/>
    <dgm:cxn modelId="{30B081E1-A424-4320-A7BE-E9998955DC70}" type="presParOf" srcId="{9E212C7E-956B-411D-9AB4-B99363C33436}" destId="{CB1594C6-54A4-4DD4-B986-4085644284B7}" srcOrd="4" destOrd="0" presId="urn:microsoft.com/office/officeart/2005/8/layout/cycle3"/>
    <dgm:cxn modelId="{44360A0A-A6F2-47ED-A992-43B2B8C1887F}" type="presParOf" srcId="{9E212C7E-956B-411D-9AB4-B99363C33436}" destId="{A313DAC4-0DBC-4DBD-B2DE-69BD81C0A1B6}"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E8208-0F27-4436-BEE9-A4D67D04BDCE}">
      <dsp:nvSpPr>
        <dsp:cNvPr id="0" name=""/>
        <dsp:cNvSpPr/>
      </dsp:nvSpPr>
      <dsp:spPr>
        <a:xfrm>
          <a:off x="851761" y="-47746"/>
          <a:ext cx="3511649" cy="3511649"/>
        </a:xfrm>
        <a:prstGeom prst="circularArrow">
          <a:avLst>
            <a:gd name="adj1" fmla="val 5544"/>
            <a:gd name="adj2" fmla="val 330680"/>
            <a:gd name="adj3" fmla="val 13711107"/>
            <a:gd name="adj4" fmla="val 17425540"/>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D6938B-C452-4E0D-B862-7CA820A75A93}">
      <dsp:nvSpPr>
        <dsp:cNvPr id="0" name=""/>
        <dsp:cNvSpPr/>
      </dsp:nvSpPr>
      <dsp:spPr>
        <a:xfrm>
          <a:off x="1762526" y="1356"/>
          <a:ext cx="1690119" cy="7970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Polypharmacy</a:t>
          </a:r>
        </a:p>
      </dsp:txBody>
      <dsp:txXfrm>
        <a:off x="1801435" y="40265"/>
        <a:ext cx="1612301" cy="719227"/>
      </dsp:txXfrm>
    </dsp:sp>
    <dsp:sp modelId="{446FE004-9117-4D33-A935-3AE598E09A7E}">
      <dsp:nvSpPr>
        <dsp:cNvPr id="0" name=""/>
        <dsp:cNvSpPr/>
      </dsp:nvSpPr>
      <dsp:spPr>
        <a:xfrm>
          <a:off x="3234753" y="1036106"/>
          <a:ext cx="1594090" cy="7970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Initial drug therapy</a:t>
          </a:r>
          <a:endParaRPr lang="en-US" sz="1700" kern="1200" dirty="0"/>
        </a:p>
      </dsp:txBody>
      <dsp:txXfrm>
        <a:off x="3273662" y="1075015"/>
        <a:ext cx="1516272" cy="719227"/>
      </dsp:txXfrm>
    </dsp:sp>
    <dsp:sp modelId="{EBB34683-4084-4F7B-A697-12251F19CC73}">
      <dsp:nvSpPr>
        <dsp:cNvPr id="0" name=""/>
        <dsp:cNvSpPr/>
      </dsp:nvSpPr>
      <dsp:spPr>
        <a:xfrm>
          <a:off x="2690752" y="2710368"/>
          <a:ext cx="1594090" cy="7970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Adverse Drug Event (ADE)</a:t>
          </a:r>
        </a:p>
      </dsp:txBody>
      <dsp:txXfrm>
        <a:off x="2729661" y="2749277"/>
        <a:ext cx="1516272" cy="719227"/>
      </dsp:txXfrm>
    </dsp:sp>
    <dsp:sp modelId="{CB1594C6-54A4-4DD4-B986-4085644284B7}">
      <dsp:nvSpPr>
        <dsp:cNvPr id="0" name=""/>
        <dsp:cNvSpPr/>
      </dsp:nvSpPr>
      <dsp:spPr>
        <a:xfrm>
          <a:off x="930329" y="2710368"/>
          <a:ext cx="1594090" cy="7970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Subsequent Drug Therapy</a:t>
          </a:r>
        </a:p>
      </dsp:txBody>
      <dsp:txXfrm>
        <a:off x="969238" y="2749277"/>
        <a:ext cx="1516272" cy="719227"/>
      </dsp:txXfrm>
    </dsp:sp>
    <dsp:sp modelId="{A313DAC4-0DBC-4DBD-B2DE-69BD81C0A1B6}">
      <dsp:nvSpPr>
        <dsp:cNvPr id="0" name=""/>
        <dsp:cNvSpPr/>
      </dsp:nvSpPr>
      <dsp:spPr>
        <a:xfrm>
          <a:off x="386328" y="1036106"/>
          <a:ext cx="1594090" cy="7970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Increased ADEs</a:t>
          </a:r>
        </a:p>
      </dsp:txBody>
      <dsp:txXfrm>
        <a:off x="425237" y="1075015"/>
        <a:ext cx="1516272" cy="71922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3EF21F7-98FD-41A7-A4CE-714FDED71D4E}" type="datetimeFigureOut">
              <a:rPr lang="en-US" smtClean="0"/>
              <a:t>4/13/2024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85959707-24D2-46CE-984F-5B71E66ECA7D}" type="slidenum">
              <a:rPr lang="en-US" smtClean="0"/>
              <a:t>‹#›</a:t>
            </a:fld>
            <a:endParaRPr lang="en-US"/>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16BC46E-AFF4-4598-8970-9842EB7E8193}" type="datetimeFigureOut">
              <a:rPr lang="en-US" smtClean="0"/>
              <a:t>4/13/2024</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264BA1E-6AC7-4534-AA62-D6AA5C834DC4}" type="slidenum">
              <a:rPr lang="en-US" smtClean="0"/>
              <a:t>‹#›</a:t>
            </a:fld>
            <a:endParaRPr lang="en-US"/>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Version date_01/2024</a:t>
            </a:r>
          </a:p>
          <a:p>
            <a:r>
              <a:rPr lang="en-US" dirty="0"/>
              <a:t>Target audience: nurses, pharmacists, prescribing providers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331D5-CC8E-5542-9972-4FCE376784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6662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ADEs (adverse drug event)</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22</a:t>
            </a:fld>
            <a:endParaRPr lang="en-US"/>
          </a:p>
        </p:txBody>
      </p:sp>
    </p:spTree>
    <p:extLst>
      <p:ext uri="{BB962C8B-B14F-4D97-AF65-F5344CB8AC3E}">
        <p14:creationId xmlns:p14="http://schemas.microsoft.com/office/powerpoint/2010/main" val="1648036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23</a:t>
            </a:fld>
            <a:endParaRPr lang="en-US"/>
          </a:p>
        </p:txBody>
      </p:sp>
    </p:spTree>
    <p:extLst>
      <p:ext uri="{BB962C8B-B14F-4D97-AF65-F5344CB8AC3E}">
        <p14:creationId xmlns:p14="http://schemas.microsoft.com/office/powerpoint/2010/main" val="1652033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30</a:t>
            </a:fld>
            <a:endParaRPr lang="en-US"/>
          </a:p>
        </p:txBody>
      </p:sp>
    </p:spTree>
    <p:extLst>
      <p:ext uri="{BB962C8B-B14F-4D97-AF65-F5344CB8AC3E}">
        <p14:creationId xmlns:p14="http://schemas.microsoft.com/office/powerpoint/2010/main" val="953330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Pentazocine-confusion/hallucinations</a:t>
            </a:r>
          </a:p>
          <a:p>
            <a:r>
              <a:rPr lang="en-US" dirty="0"/>
              <a:t>NSAIDs: naproxen, </a:t>
            </a:r>
            <a:r>
              <a:rPr lang="en-US" dirty="0" err="1"/>
              <a:t>oxaprozin</a:t>
            </a:r>
            <a:r>
              <a:rPr lang="en-US" dirty="0"/>
              <a:t>. piroxicam</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31</a:t>
            </a:fld>
            <a:endParaRPr lang="en-US"/>
          </a:p>
        </p:txBody>
      </p:sp>
    </p:spTree>
    <p:extLst>
      <p:ext uri="{BB962C8B-B14F-4D97-AF65-F5344CB8AC3E}">
        <p14:creationId xmlns:p14="http://schemas.microsoft.com/office/powerpoint/2010/main" val="4005147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 BZD: lorazepam (Ativan) 3 mg, oxazepam (Serax) 60 mg, alprazolam (Xanax) 2 mg, temazepam (Restoril) 15 mg, triazolam (Halcion) 0.25 mg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 sleep= rapid eye movement</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32</a:t>
            </a:fld>
            <a:endParaRPr lang="en-US"/>
          </a:p>
        </p:txBody>
      </p:sp>
    </p:spTree>
    <p:extLst>
      <p:ext uri="{BB962C8B-B14F-4D97-AF65-F5344CB8AC3E}">
        <p14:creationId xmlns:p14="http://schemas.microsoft.com/office/powerpoint/2010/main" val="692671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 BZD: lorazepam (Ativan) 3 mg, oxazepam (</a:t>
            </a:r>
            <a:r>
              <a:rPr lang="en-US" dirty="0" err="1"/>
              <a:t>Serax</a:t>
            </a:r>
            <a:r>
              <a:rPr lang="en-US" dirty="0"/>
              <a:t>) 60 mg, alprazolam (Xanax) 2 mg, temazepam (Restoril) 15 mg, triazolam (Halcion) 0.25 mg</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33</a:t>
            </a:fld>
            <a:endParaRPr lang="en-US"/>
          </a:p>
        </p:txBody>
      </p:sp>
    </p:spTree>
    <p:extLst>
      <p:ext uri="{BB962C8B-B14F-4D97-AF65-F5344CB8AC3E}">
        <p14:creationId xmlns:p14="http://schemas.microsoft.com/office/powerpoint/2010/main" val="1536319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Amiodarone-lack of efficacy in older adults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HFrEF</a:t>
            </a:r>
            <a:r>
              <a:rPr lang="en-US" dirty="0"/>
              <a:t>=heart failure with reduced ejection fraction</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34</a:t>
            </a:fld>
            <a:endParaRPr lang="en-US"/>
          </a:p>
        </p:txBody>
      </p:sp>
    </p:spTree>
    <p:extLst>
      <p:ext uri="{BB962C8B-B14F-4D97-AF65-F5344CB8AC3E}">
        <p14:creationId xmlns:p14="http://schemas.microsoft.com/office/powerpoint/2010/main" val="4060452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Amiodarone-lack of efficacy in older adults</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35</a:t>
            </a:fld>
            <a:endParaRPr lang="en-US"/>
          </a:p>
        </p:txBody>
      </p:sp>
    </p:spTree>
    <p:extLst>
      <p:ext uri="{BB962C8B-B14F-4D97-AF65-F5344CB8AC3E}">
        <p14:creationId xmlns:p14="http://schemas.microsoft.com/office/powerpoint/2010/main" val="2776540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SIADH=syndrome of inappropriate antidiuretic hormone</a:t>
            </a:r>
          </a:p>
        </p:txBody>
      </p:sp>
      <p:sp>
        <p:nvSpPr>
          <p:cNvPr id="4" name="Slide Number Placeholder 3"/>
          <p:cNvSpPr>
            <a:spLocks noGrp="1"/>
          </p:cNvSpPr>
          <p:nvPr>
            <p:ph type="sldNum" sz="quarter" idx="5"/>
          </p:nvPr>
        </p:nvSpPr>
        <p:spPr/>
        <p:txBody>
          <a:bodyPr/>
          <a:lstStyle/>
          <a:p>
            <a:fld id="{F264BA1E-6AC7-4534-AA62-D6AA5C834DC4}" type="slidenum">
              <a:rPr lang="en-US" smtClean="0"/>
              <a:t>39</a:t>
            </a:fld>
            <a:endParaRPr lang="en-US"/>
          </a:p>
        </p:txBody>
      </p:sp>
    </p:spTree>
    <p:extLst>
      <p:ext uri="{BB962C8B-B14F-4D97-AF65-F5344CB8AC3E}">
        <p14:creationId xmlns:p14="http://schemas.microsoft.com/office/powerpoint/2010/main" val="4164383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FB234-4AA8-A843-F99B-CC4B4FDCFB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E33B34-03E7-35DF-FCDE-ABD7D20D45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DB9E50-ED97-749B-00F3-74261EC19E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7119AB-ED45-8B39-DC3A-978FB742FFAC}"/>
              </a:ext>
            </a:extLst>
          </p:cNvPr>
          <p:cNvSpPr>
            <a:spLocks noGrp="1"/>
          </p:cNvSpPr>
          <p:nvPr>
            <p:ph type="sldNum" sz="quarter" idx="5"/>
          </p:nvPr>
        </p:nvSpPr>
        <p:spPr/>
        <p:txBody>
          <a:bodyPr/>
          <a:lstStyle/>
          <a:p>
            <a:fld id="{F264BA1E-6AC7-4534-AA62-D6AA5C834DC4}" type="slidenum">
              <a:rPr lang="en-US" smtClean="0"/>
              <a:t>42</a:t>
            </a:fld>
            <a:endParaRPr lang="en-US"/>
          </a:p>
        </p:txBody>
      </p:sp>
    </p:spTree>
    <p:extLst>
      <p:ext uri="{BB962C8B-B14F-4D97-AF65-F5344CB8AC3E}">
        <p14:creationId xmlns:p14="http://schemas.microsoft.com/office/powerpoint/2010/main" val="2305123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F264BA1E-6AC7-4534-AA62-D6AA5C834DC4}" type="slidenum">
              <a:rPr lang="en-US" smtClean="0"/>
              <a:t>2</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r>
              <a:rPr lang="en-US" sz="1000" dirty="0"/>
              <a:t>National HIV </a:t>
            </a:r>
            <a:r>
              <a:rPr lang="en-US" sz="1000" dirty="0" err="1"/>
              <a:t>PrEP</a:t>
            </a:r>
            <a:r>
              <a:rPr lang="en-US" sz="1000" dirty="0"/>
              <a:t> Curriculum: https://www.hivprep.uw.edu/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46</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BA1E-6AC7-4534-AA62-D6AA5C834D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8928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F264BA1E-6AC7-4534-AA62-D6AA5C834DC4}" type="slidenum">
              <a:rPr lang="en-US" smtClean="0"/>
              <a:t>5</a:t>
            </a:fld>
            <a:endParaRPr lang="en-US"/>
          </a:p>
        </p:txBody>
      </p:sp>
    </p:spTree>
    <p:extLst>
      <p:ext uri="{BB962C8B-B14F-4D97-AF65-F5344CB8AC3E}">
        <p14:creationId xmlns:p14="http://schemas.microsoft.com/office/powerpoint/2010/main" val="1180652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7</a:t>
            </a:fld>
            <a:endParaRPr lang="en-US"/>
          </a:p>
        </p:txBody>
      </p:sp>
    </p:spTree>
    <p:extLst>
      <p:ext uri="{BB962C8B-B14F-4D97-AF65-F5344CB8AC3E}">
        <p14:creationId xmlns:p14="http://schemas.microsoft.com/office/powerpoint/2010/main" val="158723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controlled</a:t>
            </a:r>
          </a:p>
        </p:txBody>
      </p:sp>
      <p:sp>
        <p:nvSpPr>
          <p:cNvPr id="4" name="Slide Number Placeholder 3"/>
          <p:cNvSpPr>
            <a:spLocks noGrp="1"/>
          </p:cNvSpPr>
          <p:nvPr>
            <p:ph type="sldNum" sz="quarter" idx="5"/>
          </p:nvPr>
        </p:nvSpPr>
        <p:spPr/>
        <p:txBody>
          <a:bodyPr/>
          <a:lstStyle/>
          <a:p>
            <a:fld id="{F264BA1E-6AC7-4534-AA62-D6AA5C834DC4}" type="slidenum">
              <a:rPr lang="en-US" smtClean="0"/>
              <a:t>9</a:t>
            </a:fld>
            <a:endParaRPr lang="en-US"/>
          </a:p>
        </p:txBody>
      </p:sp>
    </p:spTree>
    <p:extLst>
      <p:ext uri="{BB962C8B-B14F-4D97-AF65-F5344CB8AC3E}">
        <p14:creationId xmlns:p14="http://schemas.microsoft.com/office/powerpoint/2010/main" val="2852213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10</a:t>
            </a:fld>
            <a:endParaRPr lang="en-US"/>
          </a:p>
        </p:txBody>
      </p:sp>
    </p:spTree>
    <p:extLst>
      <p:ext uri="{BB962C8B-B14F-4D97-AF65-F5344CB8AC3E}">
        <p14:creationId xmlns:p14="http://schemas.microsoft.com/office/powerpoint/2010/main" val="2466506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Polypharmacy leads to increased incidence of ADEs (adverse drug event)</a:t>
            </a:r>
          </a:p>
          <a:p>
            <a:endParaRPr lang="en-US" dirty="0"/>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20</a:t>
            </a:fld>
            <a:endParaRPr lang="en-US"/>
          </a:p>
        </p:txBody>
      </p:sp>
    </p:spTree>
    <p:extLst>
      <p:ext uri="{BB962C8B-B14F-4D97-AF65-F5344CB8AC3E}">
        <p14:creationId xmlns:p14="http://schemas.microsoft.com/office/powerpoint/2010/main" val="1407412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NSAIDs=nonsteroid anti-inflammatory drugs</a:t>
            </a:r>
          </a:p>
        </p:txBody>
      </p:sp>
      <p:sp>
        <p:nvSpPr>
          <p:cNvPr id="4" name="Slide Number Placeholder 3"/>
          <p:cNvSpPr>
            <a:spLocks noGrp="1"/>
          </p:cNvSpPr>
          <p:nvPr>
            <p:ph type="sldNum" sz="quarter" idx="5"/>
          </p:nvPr>
        </p:nvSpPr>
        <p:spPr/>
        <p:txBody>
          <a:bodyPr/>
          <a:lstStyle/>
          <a:p>
            <a:fld id="{F264BA1E-6AC7-4534-AA62-D6AA5C834DC4}" type="slidenum">
              <a:rPr lang="en-US" smtClean="0"/>
              <a:t>21</a:t>
            </a:fld>
            <a:endParaRPr lang="en-US"/>
          </a:p>
        </p:txBody>
      </p:sp>
    </p:spTree>
    <p:extLst>
      <p:ext uri="{BB962C8B-B14F-4D97-AF65-F5344CB8AC3E}">
        <p14:creationId xmlns:p14="http://schemas.microsoft.com/office/powerpoint/2010/main" val="3803191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13" y="1519148"/>
            <a:ext cx="7772399" cy="1909859"/>
          </a:xfrm>
        </p:spPr>
        <p:txBody>
          <a:bodyPr anchor="t"/>
          <a:lstStyle>
            <a:lvl1pPr algn="ctr">
              <a:defRPr sz="4200">
                <a:ln>
                  <a:noFill/>
                </a:ln>
                <a:solidFill>
                  <a:schemeClr val="bg1"/>
                </a:solidFill>
                <a:effectLst>
                  <a:outerShdw blurRad="50800" dist="38100" dir="18900000" algn="bl" rotWithShape="0">
                    <a:prstClr val="black">
                      <a:alpha val="40000"/>
                    </a:prstClr>
                  </a:outerShdw>
                </a:effectLst>
              </a:defRPr>
            </a:lvl1pPr>
          </a:lstStyle>
          <a:p>
            <a:r>
              <a:rPr lang="en-US" dirty="0"/>
              <a:t>Click to edit Master title style</a:t>
            </a:r>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chemeClr val="bg1"/>
                </a:solidFill>
                <a:effectLst>
                  <a:outerShdw blurRad="50800" dist="38100" dir="18900000" algn="b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2 style</a:t>
            </a:r>
          </a:p>
        </p:txBody>
      </p:sp>
      <p:pic>
        <p:nvPicPr>
          <p:cNvPr id="9" name="Picture 8">
            <a:extLst>
              <a:ext uri="{FF2B5EF4-FFF2-40B4-BE49-F238E27FC236}">
                <a16:creationId xmlns:a16="http://schemas.microsoft.com/office/drawing/2014/main" id="{AC4ABCEC-D257-06A5-82D0-DF52EDC1DCB6}"/>
              </a:ext>
            </a:extLst>
          </p:cNvPr>
          <p:cNvPicPr>
            <a:picLocks noChangeAspect="1"/>
          </p:cNvPicPr>
          <p:nvPr userDrawn="1"/>
        </p:nvPicPr>
        <p:blipFill rotWithShape="1">
          <a:blip r:embed="rId2"/>
          <a:srcRect t="9572" b="14048"/>
          <a:stretch/>
        </p:blipFill>
        <p:spPr>
          <a:xfrm>
            <a:off x="7166043" y="1"/>
            <a:ext cx="1977957" cy="1069208"/>
          </a:xfrm>
          <a:prstGeom prst="rect">
            <a:avLst/>
          </a:prstGeom>
        </p:spPr>
      </p:pic>
      <p:pic>
        <p:nvPicPr>
          <p:cNvPr id="14" name="Picture 13" descr="A black background with white text&#10;&#10;Description automatically generated">
            <a:extLst>
              <a:ext uri="{FF2B5EF4-FFF2-40B4-BE49-F238E27FC236}">
                <a16:creationId xmlns:a16="http://schemas.microsoft.com/office/drawing/2014/main" id="{609459D0-228D-AF48-65CE-8150694CB5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425" y="109856"/>
            <a:ext cx="2321668" cy="953699"/>
          </a:xfrm>
          <a:prstGeom prst="rect">
            <a:avLst/>
          </a:prstGeom>
        </p:spPr>
      </p:pic>
      <p:pic>
        <p:nvPicPr>
          <p:cNvPr id="4" name="Picture 3" descr="A black background with white text&#10;&#10;Description automatically generated">
            <a:extLst>
              <a:ext uri="{FF2B5EF4-FFF2-40B4-BE49-F238E27FC236}">
                <a16:creationId xmlns:a16="http://schemas.microsoft.com/office/drawing/2014/main" id="{7EF28839-1DCC-29CA-B0D5-F188C3CD83D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8233" b="48291"/>
          <a:stretch/>
        </p:blipFill>
        <p:spPr>
          <a:xfrm>
            <a:off x="2280401" y="119387"/>
            <a:ext cx="4764781" cy="111857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effectLst>
                  <a:outerShdw blurRad="50800" dist="38100" dir="18900000" algn="b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bg1"/>
              </a:buClr>
              <a:defRPr>
                <a:solidFill>
                  <a:schemeClr val="bg1"/>
                </a:solidFill>
                <a:effectLst>
                  <a:outerShdw blurRad="50800" dist="38100" dir="18900000" algn="bl" rotWithShape="0">
                    <a:prstClr val="black">
                      <a:alpha val="40000"/>
                    </a:prstClr>
                  </a:outerShdw>
                </a:effectLst>
              </a:defRPr>
            </a:lvl1pPr>
            <a:lvl2pPr>
              <a:buClr>
                <a:schemeClr val="bg1"/>
              </a:buClr>
              <a:defRPr>
                <a:solidFill>
                  <a:schemeClr val="bg1"/>
                </a:solidFill>
                <a:effectLst>
                  <a:outerShdw blurRad="50800" dist="38100" dir="18900000" algn="bl" rotWithShape="0">
                    <a:prstClr val="black">
                      <a:alpha val="40000"/>
                    </a:prstClr>
                  </a:outerShdw>
                </a:effectLst>
              </a:defRPr>
            </a:lvl2pPr>
            <a:lvl3pPr>
              <a:buClr>
                <a:schemeClr val="bg1"/>
              </a:buClr>
              <a:defRPr>
                <a:solidFill>
                  <a:schemeClr val="bg1"/>
                </a:solidFill>
                <a:effectLst>
                  <a:outerShdw blurRad="50800" dist="38100" dir="18900000" algn="bl" rotWithShape="0">
                    <a:prstClr val="black">
                      <a:alpha val="40000"/>
                    </a:prstClr>
                  </a:outerShdw>
                </a:effectLst>
              </a:defRPr>
            </a:lvl3pPr>
            <a:lvl4pPr>
              <a:buClr>
                <a:schemeClr val="bg1"/>
              </a:buClr>
              <a:defRPr>
                <a:solidFill>
                  <a:schemeClr val="bg1"/>
                </a:solidFill>
                <a:effectLst>
                  <a:outerShdw blurRad="50800" dist="38100" dir="18900000" algn="bl" rotWithShape="0">
                    <a:prstClr val="black">
                      <a:alpha val="40000"/>
                    </a:prstClr>
                  </a:outerShdw>
                </a:effectLst>
              </a:defRPr>
            </a:lvl4pPr>
            <a:lvl5pPr>
              <a:buClr>
                <a:schemeClr val="bg1"/>
              </a:buClr>
              <a:defRPr>
                <a:solidFill>
                  <a:schemeClr val="bg1"/>
                </a:solidFill>
                <a:effectLst>
                  <a:outerShdw blurRad="50800" dist="38100" dir="18900000" algn="bl" rotWithShape="0">
                    <a:prstClr val="black">
                      <a:alpha val="40000"/>
                    </a:prst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reeform 7">
            <a:extLst>
              <a:ext uri="{FF2B5EF4-FFF2-40B4-BE49-F238E27FC236}">
                <a16:creationId xmlns:a16="http://schemas.microsoft.com/office/drawing/2014/main" id="{252E8433-DC53-29F1-68BB-ACB6042E3062}"/>
              </a:ext>
            </a:extLst>
          </p:cNvPr>
          <p:cNvSpPr/>
          <p:nvPr userDrawn="1"/>
        </p:nvSpPr>
        <p:spPr>
          <a:xfrm>
            <a:off x="7951" y="4679872"/>
            <a:ext cx="1447137" cy="467139"/>
          </a:xfrm>
          <a:custGeom>
            <a:avLst/>
            <a:gdLst/>
            <a:ahLst/>
            <a:cxnLst/>
            <a:rect l="l" t="t" r="r" b="b"/>
            <a:pathLst>
              <a:path w="3245735" h="1085282">
                <a:moveTo>
                  <a:pt x="0" y="0"/>
                </a:moveTo>
                <a:lnTo>
                  <a:pt x="3245735" y="0"/>
                </a:lnTo>
                <a:lnTo>
                  <a:pt x="3245735" y="1085282"/>
                </a:lnTo>
                <a:lnTo>
                  <a:pt x="0" y="1085282"/>
                </a:lnTo>
                <a:lnTo>
                  <a:pt x="0" y="0"/>
                </a:lnTo>
                <a:close/>
              </a:path>
            </a:pathLst>
          </a:custGeom>
          <a:blipFill>
            <a:blip r:embed="rId2"/>
            <a:stretch>
              <a:fillRect/>
            </a:stretch>
          </a:blipFill>
        </p:spPr>
        <p:txBody>
          <a:bodyPr/>
          <a:lstStyle/>
          <a:p>
            <a:endParaRPr lang="en-US"/>
          </a:p>
        </p:txBody>
      </p:sp>
      <p:pic>
        <p:nvPicPr>
          <p:cNvPr id="9" name="Picture 8">
            <a:extLst>
              <a:ext uri="{FF2B5EF4-FFF2-40B4-BE49-F238E27FC236}">
                <a16:creationId xmlns:a16="http://schemas.microsoft.com/office/drawing/2014/main" id="{182B2EFE-7F6B-2BCD-8D63-098909FA1964}"/>
              </a:ext>
            </a:extLst>
          </p:cNvPr>
          <p:cNvPicPr>
            <a:picLocks noChangeAspect="1"/>
          </p:cNvPicPr>
          <p:nvPr userDrawn="1"/>
        </p:nvPicPr>
        <p:blipFill rotWithShape="1">
          <a:blip r:embed="rId3"/>
          <a:srcRect b="29403"/>
          <a:stretch/>
        </p:blipFill>
        <p:spPr>
          <a:xfrm>
            <a:off x="6823268" y="3482502"/>
            <a:ext cx="2320732" cy="11973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8" y="2390378"/>
            <a:ext cx="7659687" cy="876300"/>
          </a:xfrm>
        </p:spPr>
        <p:txBody>
          <a:bodyPr anchor="t"/>
          <a:lstStyle>
            <a:lvl1pPr algn="ctr">
              <a:defRPr sz="3600" b="0" cap="all">
                <a:solidFill>
                  <a:schemeClr val="bg1"/>
                </a:solidFill>
                <a:effectLst>
                  <a:outerShdw blurRad="50800" dist="38100" dir="18900000" algn="b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722325" y="1165225"/>
            <a:ext cx="6135687" cy="1225154"/>
          </a:xfrm>
        </p:spPr>
        <p:txBody>
          <a:bodyPr anchor="b"/>
          <a:lstStyle>
            <a:lvl1pPr marL="0" indent="0">
              <a:buNone/>
              <a:defRPr sz="2000">
                <a:solidFill>
                  <a:schemeClr val="bg1"/>
                </a:solidFill>
                <a:effectLst>
                  <a:outerShdw blurRad="50800" dist="38100" dir="18900000" algn="b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reeform 7">
            <a:extLst>
              <a:ext uri="{FF2B5EF4-FFF2-40B4-BE49-F238E27FC236}">
                <a16:creationId xmlns:a16="http://schemas.microsoft.com/office/drawing/2014/main" id="{93277E15-2815-5463-4947-7A75F668F9D4}"/>
              </a:ext>
            </a:extLst>
          </p:cNvPr>
          <p:cNvSpPr/>
          <p:nvPr userDrawn="1"/>
        </p:nvSpPr>
        <p:spPr>
          <a:xfrm>
            <a:off x="7951" y="4679872"/>
            <a:ext cx="1447137" cy="467139"/>
          </a:xfrm>
          <a:custGeom>
            <a:avLst/>
            <a:gdLst/>
            <a:ahLst/>
            <a:cxnLst/>
            <a:rect l="l" t="t" r="r" b="b"/>
            <a:pathLst>
              <a:path w="3245735" h="1085282">
                <a:moveTo>
                  <a:pt x="0" y="0"/>
                </a:moveTo>
                <a:lnTo>
                  <a:pt x="3245735" y="0"/>
                </a:lnTo>
                <a:lnTo>
                  <a:pt x="3245735" y="1085282"/>
                </a:lnTo>
                <a:lnTo>
                  <a:pt x="0" y="1085282"/>
                </a:lnTo>
                <a:lnTo>
                  <a:pt x="0" y="0"/>
                </a:lnTo>
                <a:close/>
              </a:path>
            </a:pathLst>
          </a:custGeom>
          <a:blipFill>
            <a:blip r:embed="rId2"/>
            <a:stretch>
              <a:fillRect/>
            </a:stretch>
          </a:blipFill>
        </p:spPr>
        <p:txBody>
          <a:bodyPr/>
          <a:lstStyle/>
          <a:p>
            <a:endParaRPr lang="en-US"/>
          </a:p>
        </p:txBody>
      </p:sp>
      <p:pic>
        <p:nvPicPr>
          <p:cNvPr id="7" name="Picture 6">
            <a:extLst>
              <a:ext uri="{FF2B5EF4-FFF2-40B4-BE49-F238E27FC236}">
                <a16:creationId xmlns:a16="http://schemas.microsoft.com/office/drawing/2014/main" id="{BFC3D2E0-7A47-1985-820D-E4F68AD766CB}"/>
              </a:ext>
            </a:extLst>
          </p:cNvPr>
          <p:cNvPicPr>
            <a:picLocks noChangeAspect="1"/>
          </p:cNvPicPr>
          <p:nvPr userDrawn="1"/>
        </p:nvPicPr>
        <p:blipFill rotWithShape="1">
          <a:blip r:embed="rId3"/>
          <a:srcRect b="29403"/>
          <a:stretch/>
        </p:blipFill>
        <p:spPr>
          <a:xfrm>
            <a:off x="6823268" y="3482502"/>
            <a:ext cx="2320732" cy="119737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effectLst>
                  <a:outerShdw blurRad="50800" dist="38100" dir="18900000" algn="b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sz="half" idx="1"/>
          </p:nvPr>
        </p:nvSpPr>
        <p:spPr>
          <a:xfrm>
            <a:off x="457212" y="1152144"/>
            <a:ext cx="4071079" cy="3323480"/>
          </a:xfrm>
        </p:spPr>
        <p:txBody>
          <a:bodyPr/>
          <a:lstStyle>
            <a:lvl1pPr marL="228600" indent="-228600">
              <a:buClr>
                <a:schemeClr val="bg1"/>
              </a:buClr>
              <a:defRPr sz="2800">
                <a:solidFill>
                  <a:schemeClr val="bg1"/>
                </a:solidFill>
                <a:effectLst>
                  <a:outerShdw blurRad="50800" dist="38100" dir="18900000" algn="bl" rotWithShape="0">
                    <a:prstClr val="black">
                      <a:alpha val="40000"/>
                    </a:prstClr>
                  </a:outerShdw>
                </a:effectLst>
              </a:defRPr>
            </a:lvl1pPr>
            <a:lvl2pPr marL="512763" indent="-228600">
              <a:buClr>
                <a:schemeClr val="bg1"/>
              </a:buClr>
              <a:defRPr sz="2400">
                <a:solidFill>
                  <a:schemeClr val="bg1"/>
                </a:solidFill>
                <a:effectLst>
                  <a:outerShdw blurRad="50800" dist="38100" dir="18900000" algn="bl" rotWithShape="0">
                    <a:prstClr val="black">
                      <a:alpha val="40000"/>
                    </a:prstClr>
                  </a:outerShdw>
                </a:effectLst>
              </a:defRPr>
            </a:lvl2pPr>
            <a:lvl3pPr marL="914400" indent="-228600">
              <a:buClr>
                <a:schemeClr val="bg1"/>
              </a:buClr>
              <a:defRPr sz="2000">
                <a:solidFill>
                  <a:schemeClr val="bg1"/>
                </a:solidFill>
                <a:effectLst>
                  <a:outerShdw blurRad="50800" dist="38100" dir="18900000" algn="bl" rotWithShape="0">
                    <a:prstClr val="black">
                      <a:alpha val="40000"/>
                    </a:prstClr>
                  </a:outerShdw>
                </a:effectLst>
              </a:defRPr>
            </a:lvl3pPr>
            <a:lvl4pPr marL="1141413" indent="-228600">
              <a:buClr>
                <a:schemeClr val="bg1"/>
              </a:buClr>
              <a:defRPr sz="1800">
                <a:solidFill>
                  <a:schemeClr val="bg1"/>
                </a:solidFill>
                <a:effectLst>
                  <a:outerShdw blurRad="50800" dist="38100" dir="18900000" algn="bl" rotWithShape="0">
                    <a:prstClr val="black">
                      <a:alpha val="40000"/>
                    </a:prstClr>
                  </a:outerShdw>
                </a:effectLst>
              </a:defRPr>
            </a:lvl4pPr>
            <a:lvl5pPr marL="1427163" indent="-228600">
              <a:buClr>
                <a:schemeClr val="bg1"/>
              </a:buClr>
              <a:defRPr sz="1800">
                <a:solidFill>
                  <a:schemeClr val="bg1"/>
                </a:solidFill>
                <a:effectLst>
                  <a:outerShdw blurRad="50800" dist="38100" dir="18900000" algn="bl" rotWithShape="0">
                    <a:prstClr val="black">
                      <a:alpha val="40000"/>
                    </a:prstClr>
                  </a:outerShdw>
                </a:effectLs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01703" y="1152144"/>
            <a:ext cx="4071080" cy="3323480"/>
          </a:xfrm>
        </p:spPr>
        <p:txBody>
          <a:bodyPr/>
          <a:lstStyle>
            <a:lvl1pPr marL="228600" indent="-228600">
              <a:buClr>
                <a:schemeClr val="bg1"/>
              </a:buClr>
              <a:defRPr sz="2800">
                <a:solidFill>
                  <a:schemeClr val="bg1"/>
                </a:solidFill>
                <a:effectLst>
                  <a:outerShdw blurRad="50800" dist="38100" dir="18900000" algn="bl" rotWithShape="0">
                    <a:prstClr val="black">
                      <a:alpha val="40000"/>
                    </a:prstClr>
                  </a:outerShdw>
                </a:effectLst>
              </a:defRPr>
            </a:lvl1pPr>
            <a:lvl2pPr marL="512763" indent="-228600">
              <a:buClr>
                <a:schemeClr val="bg1"/>
              </a:buClr>
              <a:defRPr sz="2400">
                <a:solidFill>
                  <a:schemeClr val="bg1"/>
                </a:solidFill>
                <a:effectLst>
                  <a:outerShdw blurRad="50800" dist="38100" dir="18900000" algn="bl" rotWithShape="0">
                    <a:prstClr val="black">
                      <a:alpha val="40000"/>
                    </a:prstClr>
                  </a:outerShdw>
                </a:effectLst>
              </a:defRPr>
            </a:lvl2pPr>
            <a:lvl3pPr marL="914400" indent="-228600">
              <a:buClr>
                <a:schemeClr val="bg1"/>
              </a:buClr>
              <a:defRPr sz="2000">
                <a:solidFill>
                  <a:schemeClr val="bg1"/>
                </a:solidFill>
                <a:effectLst>
                  <a:outerShdw blurRad="50800" dist="38100" dir="18900000" algn="bl" rotWithShape="0">
                    <a:prstClr val="black">
                      <a:alpha val="40000"/>
                    </a:prstClr>
                  </a:outerShdw>
                </a:effectLst>
              </a:defRPr>
            </a:lvl3pPr>
            <a:lvl4pPr marL="1141413" indent="-228600">
              <a:buClr>
                <a:schemeClr val="bg1"/>
              </a:buClr>
              <a:defRPr sz="1800">
                <a:solidFill>
                  <a:schemeClr val="bg1"/>
                </a:solidFill>
                <a:effectLst>
                  <a:outerShdw blurRad="50800" dist="38100" dir="18900000" algn="bl" rotWithShape="0">
                    <a:prstClr val="black">
                      <a:alpha val="40000"/>
                    </a:prstClr>
                  </a:outerShdw>
                </a:effectLst>
              </a:defRPr>
            </a:lvl4pPr>
            <a:lvl5pPr marL="1427163" indent="-228600">
              <a:buClr>
                <a:schemeClr val="bg1"/>
              </a:buClr>
              <a:defRPr sz="1800">
                <a:solidFill>
                  <a:schemeClr val="bg1"/>
                </a:solidFill>
                <a:effectLst>
                  <a:outerShdw blurRad="50800" dist="38100" dir="18900000" algn="bl" rotWithShape="0">
                    <a:prstClr val="black">
                      <a:alpha val="40000"/>
                    </a:prstClr>
                  </a:outerShdw>
                </a:effectLs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7">
            <a:extLst>
              <a:ext uri="{FF2B5EF4-FFF2-40B4-BE49-F238E27FC236}">
                <a16:creationId xmlns:a16="http://schemas.microsoft.com/office/drawing/2014/main" id="{6597FB0F-7F93-7FBB-2F1E-391DF9BAE7D6}"/>
              </a:ext>
            </a:extLst>
          </p:cNvPr>
          <p:cNvSpPr/>
          <p:nvPr userDrawn="1"/>
        </p:nvSpPr>
        <p:spPr>
          <a:xfrm>
            <a:off x="7951" y="4679872"/>
            <a:ext cx="1447137" cy="467139"/>
          </a:xfrm>
          <a:custGeom>
            <a:avLst/>
            <a:gdLst/>
            <a:ahLst/>
            <a:cxnLst/>
            <a:rect l="l" t="t" r="r" b="b"/>
            <a:pathLst>
              <a:path w="3245735" h="1085282">
                <a:moveTo>
                  <a:pt x="0" y="0"/>
                </a:moveTo>
                <a:lnTo>
                  <a:pt x="3245735" y="0"/>
                </a:lnTo>
                <a:lnTo>
                  <a:pt x="3245735" y="1085282"/>
                </a:lnTo>
                <a:lnTo>
                  <a:pt x="0" y="1085282"/>
                </a:lnTo>
                <a:lnTo>
                  <a:pt x="0" y="0"/>
                </a:lnTo>
                <a:close/>
              </a:path>
            </a:pathLst>
          </a:custGeom>
          <a:blipFill>
            <a:blip r:embed="rId2"/>
            <a:stretch>
              <a:fillRect/>
            </a:stretch>
          </a:blipFill>
        </p:spPr>
        <p:txBody>
          <a:bodyPr/>
          <a:lstStyle/>
          <a:p>
            <a:endParaRPr lang="en-US"/>
          </a:p>
        </p:txBody>
      </p:sp>
      <p:pic>
        <p:nvPicPr>
          <p:cNvPr id="7" name="Picture 6">
            <a:extLst>
              <a:ext uri="{FF2B5EF4-FFF2-40B4-BE49-F238E27FC236}">
                <a16:creationId xmlns:a16="http://schemas.microsoft.com/office/drawing/2014/main" id="{5B2CD3ED-6502-E355-46B5-9F31B6B6A997}"/>
              </a:ext>
            </a:extLst>
          </p:cNvPr>
          <p:cNvPicPr>
            <a:picLocks noChangeAspect="1"/>
          </p:cNvPicPr>
          <p:nvPr userDrawn="1"/>
        </p:nvPicPr>
        <p:blipFill rotWithShape="1">
          <a:blip r:embed="rId3"/>
          <a:srcRect b="29403"/>
          <a:stretch/>
        </p:blipFill>
        <p:spPr>
          <a:xfrm>
            <a:off x="6823268" y="3041515"/>
            <a:ext cx="2320732" cy="163835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effectLst>
                  <a:outerShdw blurRad="50800" dist="38100" dir="18900000" algn="b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457199" y="1233454"/>
            <a:ext cx="4038599" cy="479822"/>
          </a:xfrm>
        </p:spPr>
        <p:txBody>
          <a:bodyPr anchor="b">
            <a:noAutofit/>
          </a:bodyPr>
          <a:lstStyle>
            <a:lvl1pPr marL="0" indent="0" algn="l">
              <a:buNone/>
              <a:defRPr sz="2800" b="0">
                <a:solidFill>
                  <a:schemeClr val="bg1"/>
                </a:solidFill>
                <a:effectLst>
                  <a:outerShdw blurRad="50800" dist="38100" dir="18900000" algn="bl"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06543"/>
            <a:ext cx="4038598" cy="2669087"/>
          </a:xfrm>
        </p:spPr>
        <p:txBody>
          <a:bodyPr/>
          <a:lstStyle>
            <a:lvl1pPr>
              <a:buClr>
                <a:schemeClr val="bg1"/>
              </a:buClr>
              <a:defRPr sz="2400">
                <a:solidFill>
                  <a:schemeClr val="bg1"/>
                </a:solidFill>
                <a:effectLst>
                  <a:outerShdw blurRad="50800" dist="38100" dir="18900000" algn="bl" rotWithShape="0">
                    <a:prstClr val="black">
                      <a:alpha val="40000"/>
                    </a:prstClr>
                  </a:outerShdw>
                </a:effectLst>
              </a:defRPr>
            </a:lvl1pPr>
            <a:lvl2pPr>
              <a:buClr>
                <a:schemeClr val="bg1"/>
              </a:buClr>
              <a:defRPr sz="2000">
                <a:solidFill>
                  <a:schemeClr val="bg1"/>
                </a:solidFill>
                <a:effectLst>
                  <a:outerShdw blurRad="50800" dist="38100" dir="18900000" algn="bl" rotWithShape="0">
                    <a:prstClr val="black">
                      <a:alpha val="40000"/>
                    </a:prstClr>
                  </a:outerShdw>
                </a:effectLst>
              </a:defRPr>
            </a:lvl2pPr>
            <a:lvl3pPr>
              <a:buClr>
                <a:schemeClr val="bg1"/>
              </a:buClr>
              <a:defRPr sz="1800">
                <a:solidFill>
                  <a:schemeClr val="bg1"/>
                </a:solidFill>
                <a:effectLst>
                  <a:outerShdw blurRad="50800" dist="38100" dir="18900000" algn="bl" rotWithShape="0">
                    <a:prstClr val="black">
                      <a:alpha val="40000"/>
                    </a:prstClr>
                  </a:outerShdw>
                </a:effectLst>
              </a:defRPr>
            </a:lvl3pPr>
            <a:lvl4pPr>
              <a:buClr>
                <a:schemeClr val="bg1"/>
              </a:buClr>
              <a:defRPr sz="1600">
                <a:solidFill>
                  <a:schemeClr val="bg1"/>
                </a:solidFill>
                <a:effectLst>
                  <a:outerShdw blurRad="50800" dist="38100" dir="18900000" algn="bl" rotWithShape="0">
                    <a:prstClr val="black">
                      <a:alpha val="40000"/>
                    </a:prstClr>
                  </a:outerShdw>
                </a:effectLst>
              </a:defRPr>
            </a:lvl4pPr>
            <a:lvl5pPr>
              <a:buClr>
                <a:schemeClr val="bg1"/>
              </a:buClr>
              <a:defRPr sz="1600">
                <a:solidFill>
                  <a:schemeClr val="bg1"/>
                </a:solidFill>
                <a:effectLst>
                  <a:outerShdw blurRad="50800" dist="38100" dir="18900000" algn="bl" rotWithShape="0">
                    <a:prstClr val="black">
                      <a:alpha val="40000"/>
                    </a:prstClr>
                  </a:outerShdw>
                </a:effectLs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32211" y="1233454"/>
            <a:ext cx="4038599" cy="479822"/>
          </a:xfrm>
        </p:spPr>
        <p:txBody>
          <a:bodyPr anchor="b">
            <a:noAutofit/>
          </a:bodyPr>
          <a:lstStyle>
            <a:lvl1pPr marL="0" indent="0" algn="l">
              <a:buNone/>
              <a:defRPr sz="2800" b="0">
                <a:solidFill>
                  <a:schemeClr val="bg1"/>
                </a:solidFill>
                <a:effectLst>
                  <a:outerShdw blurRad="50800" dist="38100" dir="18900000" algn="bl"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32211" y="1806543"/>
            <a:ext cx="4038599" cy="2669087"/>
          </a:xfrm>
        </p:spPr>
        <p:txBody>
          <a:bodyPr/>
          <a:lstStyle>
            <a:lvl1pPr>
              <a:buClr>
                <a:schemeClr val="bg1"/>
              </a:buClr>
              <a:defRPr sz="2400">
                <a:solidFill>
                  <a:schemeClr val="bg1"/>
                </a:solidFill>
                <a:effectLst>
                  <a:outerShdw blurRad="50800" dist="38100" dir="18900000" algn="bl" rotWithShape="0">
                    <a:prstClr val="black">
                      <a:alpha val="40000"/>
                    </a:prstClr>
                  </a:outerShdw>
                </a:effectLst>
              </a:defRPr>
            </a:lvl1pPr>
            <a:lvl2pPr>
              <a:buClr>
                <a:schemeClr val="bg1"/>
              </a:buClr>
              <a:defRPr sz="2000">
                <a:solidFill>
                  <a:schemeClr val="bg1"/>
                </a:solidFill>
                <a:effectLst>
                  <a:outerShdw blurRad="50800" dist="38100" dir="18900000" algn="bl" rotWithShape="0">
                    <a:prstClr val="black">
                      <a:alpha val="40000"/>
                    </a:prstClr>
                  </a:outerShdw>
                </a:effectLst>
              </a:defRPr>
            </a:lvl2pPr>
            <a:lvl3pPr>
              <a:buClr>
                <a:schemeClr val="bg1"/>
              </a:buClr>
              <a:defRPr sz="1800">
                <a:solidFill>
                  <a:schemeClr val="bg1"/>
                </a:solidFill>
                <a:effectLst>
                  <a:outerShdw blurRad="50800" dist="38100" dir="18900000" algn="bl" rotWithShape="0">
                    <a:prstClr val="black">
                      <a:alpha val="40000"/>
                    </a:prstClr>
                  </a:outerShdw>
                </a:effectLst>
              </a:defRPr>
            </a:lvl3pPr>
            <a:lvl4pPr>
              <a:buClr>
                <a:schemeClr val="bg1"/>
              </a:buClr>
              <a:defRPr sz="1600">
                <a:solidFill>
                  <a:schemeClr val="bg1"/>
                </a:solidFill>
                <a:effectLst>
                  <a:outerShdw blurRad="50800" dist="38100" dir="18900000" algn="bl" rotWithShape="0">
                    <a:prstClr val="black">
                      <a:alpha val="40000"/>
                    </a:prstClr>
                  </a:outerShdw>
                </a:effectLst>
              </a:defRPr>
            </a:lvl4pPr>
            <a:lvl5pPr>
              <a:buClr>
                <a:schemeClr val="bg1"/>
              </a:buClr>
              <a:defRPr sz="1600">
                <a:solidFill>
                  <a:schemeClr val="bg1"/>
                </a:solidFill>
                <a:effectLst>
                  <a:outerShdw blurRad="50800" dist="38100" dir="18900000" algn="bl" rotWithShape="0">
                    <a:prstClr val="black">
                      <a:alpha val="40000"/>
                    </a:prstClr>
                  </a:outerShdw>
                </a:effectLs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reeform 7">
            <a:extLst>
              <a:ext uri="{FF2B5EF4-FFF2-40B4-BE49-F238E27FC236}">
                <a16:creationId xmlns:a16="http://schemas.microsoft.com/office/drawing/2014/main" id="{AEDD15D5-2452-0A92-A62B-5E25212BA749}"/>
              </a:ext>
            </a:extLst>
          </p:cNvPr>
          <p:cNvSpPr/>
          <p:nvPr userDrawn="1"/>
        </p:nvSpPr>
        <p:spPr>
          <a:xfrm>
            <a:off x="7951" y="4679872"/>
            <a:ext cx="1447137" cy="467139"/>
          </a:xfrm>
          <a:custGeom>
            <a:avLst/>
            <a:gdLst/>
            <a:ahLst/>
            <a:cxnLst/>
            <a:rect l="l" t="t" r="r" b="b"/>
            <a:pathLst>
              <a:path w="3245735" h="1085282">
                <a:moveTo>
                  <a:pt x="0" y="0"/>
                </a:moveTo>
                <a:lnTo>
                  <a:pt x="3245735" y="0"/>
                </a:lnTo>
                <a:lnTo>
                  <a:pt x="3245735" y="1085282"/>
                </a:lnTo>
                <a:lnTo>
                  <a:pt x="0" y="1085282"/>
                </a:lnTo>
                <a:lnTo>
                  <a:pt x="0" y="0"/>
                </a:lnTo>
                <a:close/>
              </a:path>
            </a:pathLst>
          </a:custGeom>
          <a:blipFill>
            <a:blip r:embed="rId2"/>
            <a:stretch>
              <a:fillRect/>
            </a:stretch>
          </a:blipFill>
        </p:spPr>
        <p:txBody>
          <a:bodyPr/>
          <a:lstStyle/>
          <a:p>
            <a:endParaRPr lang="en-US"/>
          </a:p>
        </p:txBody>
      </p:sp>
      <p:pic>
        <p:nvPicPr>
          <p:cNvPr id="10" name="Picture 9">
            <a:extLst>
              <a:ext uri="{FF2B5EF4-FFF2-40B4-BE49-F238E27FC236}">
                <a16:creationId xmlns:a16="http://schemas.microsoft.com/office/drawing/2014/main" id="{8FE92670-B6BD-621C-6AB4-8EB1CA481DF6}"/>
              </a:ext>
            </a:extLst>
          </p:cNvPr>
          <p:cNvPicPr>
            <a:picLocks noChangeAspect="1"/>
          </p:cNvPicPr>
          <p:nvPr userDrawn="1"/>
        </p:nvPicPr>
        <p:blipFill rotWithShape="1">
          <a:blip r:embed="rId3"/>
          <a:srcRect b="29403"/>
          <a:stretch/>
        </p:blipFill>
        <p:spPr>
          <a:xfrm>
            <a:off x="6823268" y="3482502"/>
            <a:ext cx="2320732" cy="119737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effectLst>
                  <a:outerShdw blurRad="50800" dist="38100" dir="18900000" algn="bl" rotWithShape="0">
                    <a:prstClr val="black">
                      <a:alpha val="40000"/>
                    </a:prstClr>
                  </a:outerShdw>
                </a:effectLst>
              </a:defRPr>
            </a:lvl1pPr>
          </a:lstStyle>
          <a:p>
            <a:r>
              <a:rPr lang="en-US" dirty="0"/>
              <a:t>Click to edit Master title style</a:t>
            </a:r>
          </a:p>
        </p:txBody>
      </p:sp>
      <p:sp>
        <p:nvSpPr>
          <p:cNvPr id="10" name="SmartArt Placeholder 9"/>
          <p:cNvSpPr>
            <a:spLocks noGrp="1"/>
          </p:cNvSpPr>
          <p:nvPr>
            <p:ph type="dgm" sz="quarter" idx="13"/>
          </p:nvPr>
        </p:nvSpPr>
        <p:spPr>
          <a:xfrm>
            <a:off x="457200" y="1143000"/>
            <a:ext cx="8305800" cy="3371850"/>
          </a:xfrm>
        </p:spPr>
        <p:txBody>
          <a:bodyPr/>
          <a:lstStyle>
            <a:lvl1pPr>
              <a:buClr>
                <a:schemeClr val="bg1"/>
              </a:buClr>
              <a:defRPr>
                <a:solidFill>
                  <a:schemeClr val="bg1"/>
                </a:solidFill>
                <a:effectLst>
                  <a:outerShdw blurRad="50800" dist="38100" dir="18900000" algn="bl" rotWithShape="0">
                    <a:prstClr val="black">
                      <a:alpha val="40000"/>
                    </a:prstClr>
                  </a:outerShdw>
                </a:effectLst>
              </a:defRPr>
            </a:lvl1pPr>
          </a:lstStyle>
          <a:p>
            <a:r>
              <a:rPr lang="en-US" dirty="0"/>
              <a:t>Click icon to add SmartArt graphic</a:t>
            </a:r>
          </a:p>
        </p:txBody>
      </p:sp>
      <p:sp>
        <p:nvSpPr>
          <p:cNvPr id="4" name="Freeform 7">
            <a:extLst>
              <a:ext uri="{FF2B5EF4-FFF2-40B4-BE49-F238E27FC236}">
                <a16:creationId xmlns:a16="http://schemas.microsoft.com/office/drawing/2014/main" id="{AF9EEC03-1BAE-B250-0307-BF2F580A14E2}"/>
              </a:ext>
            </a:extLst>
          </p:cNvPr>
          <p:cNvSpPr/>
          <p:nvPr userDrawn="1"/>
        </p:nvSpPr>
        <p:spPr>
          <a:xfrm>
            <a:off x="7951" y="4679872"/>
            <a:ext cx="1447137" cy="467139"/>
          </a:xfrm>
          <a:custGeom>
            <a:avLst/>
            <a:gdLst/>
            <a:ahLst/>
            <a:cxnLst/>
            <a:rect l="l" t="t" r="r" b="b"/>
            <a:pathLst>
              <a:path w="3245735" h="1085282">
                <a:moveTo>
                  <a:pt x="0" y="0"/>
                </a:moveTo>
                <a:lnTo>
                  <a:pt x="3245735" y="0"/>
                </a:lnTo>
                <a:lnTo>
                  <a:pt x="3245735" y="1085282"/>
                </a:lnTo>
                <a:lnTo>
                  <a:pt x="0" y="1085282"/>
                </a:lnTo>
                <a:lnTo>
                  <a:pt x="0" y="0"/>
                </a:lnTo>
                <a:close/>
              </a:path>
            </a:pathLst>
          </a:custGeom>
          <a:blipFill>
            <a:blip r:embed="rId2"/>
            <a:stretch>
              <a:fillRect/>
            </a:stretch>
          </a:blipFill>
        </p:spPr>
        <p:txBody>
          <a:bodyPr/>
          <a:lstStyle/>
          <a:p>
            <a:endParaRPr lang="en-US"/>
          </a:p>
        </p:txBody>
      </p:sp>
      <p:pic>
        <p:nvPicPr>
          <p:cNvPr id="6" name="Picture 5">
            <a:extLst>
              <a:ext uri="{FF2B5EF4-FFF2-40B4-BE49-F238E27FC236}">
                <a16:creationId xmlns:a16="http://schemas.microsoft.com/office/drawing/2014/main" id="{150EE47F-028E-E8FF-79CF-77338633758C}"/>
              </a:ext>
            </a:extLst>
          </p:cNvPr>
          <p:cNvPicPr>
            <a:picLocks noChangeAspect="1"/>
          </p:cNvPicPr>
          <p:nvPr userDrawn="1"/>
        </p:nvPicPr>
        <p:blipFill rotWithShape="1">
          <a:blip r:embed="rId3"/>
          <a:srcRect b="29403"/>
          <a:stretch/>
        </p:blipFill>
        <p:spPr>
          <a:xfrm>
            <a:off x="6823268" y="3482502"/>
            <a:ext cx="2320732" cy="119737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effectLst>
                  <a:outerShdw blurRad="50800" dist="38100" dir="18900000" algn="bl" rotWithShape="0">
                    <a:prstClr val="black">
                      <a:alpha val="40000"/>
                    </a:prstClr>
                  </a:outerShdw>
                </a:effectLst>
              </a:defRPr>
            </a:lvl1pPr>
          </a:lstStyle>
          <a:p>
            <a:r>
              <a:rPr lang="en-US" dirty="0"/>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lvl1pPr>
              <a:buClr>
                <a:schemeClr val="bg1"/>
              </a:buClr>
              <a:defRPr>
                <a:solidFill>
                  <a:schemeClr val="bg1"/>
                </a:solidFill>
                <a:effectLst>
                  <a:outerShdw blurRad="50800" dist="38100" dir="18900000" algn="bl" rotWithShape="0">
                    <a:prstClr val="black">
                      <a:alpha val="40000"/>
                    </a:prstClr>
                  </a:outerShdw>
                </a:effectLst>
              </a:defRPr>
            </a:lvl1pPr>
          </a:lstStyle>
          <a:p>
            <a:r>
              <a:rPr lang="en-US" dirty="0"/>
              <a:t>Click icon to add table</a:t>
            </a:r>
          </a:p>
        </p:txBody>
      </p:sp>
      <p:sp>
        <p:nvSpPr>
          <p:cNvPr id="4" name="Freeform 7">
            <a:extLst>
              <a:ext uri="{FF2B5EF4-FFF2-40B4-BE49-F238E27FC236}">
                <a16:creationId xmlns:a16="http://schemas.microsoft.com/office/drawing/2014/main" id="{7FE05504-7B2A-976C-E666-D7D92EF502AF}"/>
              </a:ext>
            </a:extLst>
          </p:cNvPr>
          <p:cNvSpPr/>
          <p:nvPr userDrawn="1"/>
        </p:nvSpPr>
        <p:spPr>
          <a:xfrm>
            <a:off x="7951" y="4679872"/>
            <a:ext cx="1447137" cy="467139"/>
          </a:xfrm>
          <a:custGeom>
            <a:avLst/>
            <a:gdLst/>
            <a:ahLst/>
            <a:cxnLst/>
            <a:rect l="l" t="t" r="r" b="b"/>
            <a:pathLst>
              <a:path w="3245735" h="1085282">
                <a:moveTo>
                  <a:pt x="0" y="0"/>
                </a:moveTo>
                <a:lnTo>
                  <a:pt x="3245735" y="0"/>
                </a:lnTo>
                <a:lnTo>
                  <a:pt x="3245735" y="1085282"/>
                </a:lnTo>
                <a:lnTo>
                  <a:pt x="0" y="1085282"/>
                </a:lnTo>
                <a:lnTo>
                  <a:pt x="0" y="0"/>
                </a:lnTo>
                <a:close/>
              </a:path>
            </a:pathLst>
          </a:custGeom>
          <a:blipFill>
            <a:blip r:embed="rId2"/>
            <a:stretch>
              <a:fillRect/>
            </a:stretch>
          </a:blipFill>
        </p:spPr>
        <p:txBody>
          <a:bodyPr/>
          <a:lstStyle/>
          <a:p>
            <a:endParaRPr lang="en-US"/>
          </a:p>
        </p:txBody>
      </p:sp>
      <p:pic>
        <p:nvPicPr>
          <p:cNvPr id="7" name="Picture 6">
            <a:extLst>
              <a:ext uri="{FF2B5EF4-FFF2-40B4-BE49-F238E27FC236}">
                <a16:creationId xmlns:a16="http://schemas.microsoft.com/office/drawing/2014/main" id="{BE69FB67-7F8D-EB9B-0BEF-55DA186FD16C}"/>
              </a:ext>
            </a:extLst>
          </p:cNvPr>
          <p:cNvPicPr>
            <a:picLocks noChangeAspect="1"/>
          </p:cNvPicPr>
          <p:nvPr userDrawn="1"/>
        </p:nvPicPr>
        <p:blipFill rotWithShape="1">
          <a:blip r:embed="rId3"/>
          <a:srcRect b="29403"/>
          <a:stretch/>
        </p:blipFill>
        <p:spPr>
          <a:xfrm>
            <a:off x="6823268" y="3482502"/>
            <a:ext cx="2320732" cy="119737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15" name="Media Placeholder 14"/>
          <p:cNvSpPr>
            <a:spLocks noGrp="1"/>
          </p:cNvSpPr>
          <p:nvPr>
            <p:ph type="media" sz="quarter" idx="13"/>
          </p:nvPr>
        </p:nvSpPr>
        <p:spPr>
          <a:xfrm>
            <a:off x="457200" y="1085850"/>
            <a:ext cx="8315568" cy="3371850"/>
          </a:xfrm>
        </p:spPr>
        <p:txBody>
          <a:bodyPr/>
          <a:lstStyle>
            <a:lvl1pPr>
              <a:buClr>
                <a:schemeClr val="bg1"/>
              </a:buClr>
              <a:defRPr>
                <a:solidFill>
                  <a:schemeClr val="bg1"/>
                </a:solidFill>
                <a:effectLst>
                  <a:outerShdw blurRad="50800" dist="38100" dir="18900000" algn="bl" rotWithShape="0">
                    <a:prstClr val="black">
                      <a:alpha val="40000"/>
                    </a:prstClr>
                  </a:outerShdw>
                </a:effectLst>
              </a:defRPr>
            </a:lvl1pPr>
          </a:lstStyle>
          <a:p>
            <a:r>
              <a:rPr lang="en-US" dirty="0"/>
              <a:t>Click icon to add media</a:t>
            </a:r>
          </a:p>
        </p:txBody>
      </p:sp>
      <p:sp>
        <p:nvSpPr>
          <p:cNvPr id="16" name="Title 15"/>
          <p:cNvSpPr>
            <a:spLocks noGrp="1"/>
          </p:cNvSpPr>
          <p:nvPr>
            <p:ph type="title"/>
          </p:nvPr>
        </p:nvSpPr>
        <p:spPr/>
        <p:txBody>
          <a:bodyPr/>
          <a:lstStyle>
            <a:lvl1pPr algn="ctr">
              <a:defRPr>
                <a:solidFill>
                  <a:schemeClr val="bg1"/>
                </a:solidFill>
                <a:effectLst>
                  <a:outerShdw blurRad="50800" dist="38100" dir="18900000" algn="bl" rotWithShape="0">
                    <a:prstClr val="black">
                      <a:alpha val="40000"/>
                    </a:prstClr>
                  </a:outerShdw>
                </a:effectLst>
              </a:defRPr>
            </a:lvl1pPr>
          </a:lstStyle>
          <a:p>
            <a:r>
              <a:rPr lang="en-US" dirty="0"/>
              <a:t>Click to edit Master title style</a:t>
            </a:r>
          </a:p>
        </p:txBody>
      </p:sp>
      <p:sp>
        <p:nvSpPr>
          <p:cNvPr id="3" name="Freeform 7">
            <a:extLst>
              <a:ext uri="{FF2B5EF4-FFF2-40B4-BE49-F238E27FC236}">
                <a16:creationId xmlns:a16="http://schemas.microsoft.com/office/drawing/2014/main" id="{79B083EA-6E79-754D-3248-146002C01C1D}"/>
              </a:ext>
            </a:extLst>
          </p:cNvPr>
          <p:cNvSpPr/>
          <p:nvPr userDrawn="1"/>
        </p:nvSpPr>
        <p:spPr>
          <a:xfrm>
            <a:off x="7951" y="4679872"/>
            <a:ext cx="1447137" cy="467139"/>
          </a:xfrm>
          <a:custGeom>
            <a:avLst/>
            <a:gdLst/>
            <a:ahLst/>
            <a:cxnLst/>
            <a:rect l="l" t="t" r="r" b="b"/>
            <a:pathLst>
              <a:path w="3245735" h="1085282">
                <a:moveTo>
                  <a:pt x="0" y="0"/>
                </a:moveTo>
                <a:lnTo>
                  <a:pt x="3245735" y="0"/>
                </a:lnTo>
                <a:lnTo>
                  <a:pt x="3245735" y="1085282"/>
                </a:lnTo>
                <a:lnTo>
                  <a:pt x="0" y="1085282"/>
                </a:lnTo>
                <a:lnTo>
                  <a:pt x="0" y="0"/>
                </a:lnTo>
                <a:close/>
              </a:path>
            </a:pathLst>
          </a:custGeom>
          <a:blipFill>
            <a:blip r:embed="rId2"/>
            <a:stretch>
              <a:fillRect/>
            </a:stretch>
          </a:blipFill>
        </p:spPr>
        <p:txBody>
          <a:bodyPr/>
          <a:lstStyle/>
          <a:p>
            <a:endParaRPr lang="en-US"/>
          </a:p>
        </p:txBody>
      </p:sp>
      <p:pic>
        <p:nvPicPr>
          <p:cNvPr id="5" name="Picture 4">
            <a:extLst>
              <a:ext uri="{FF2B5EF4-FFF2-40B4-BE49-F238E27FC236}">
                <a16:creationId xmlns:a16="http://schemas.microsoft.com/office/drawing/2014/main" id="{398EA51D-F4D4-6869-1693-E57856C6846C}"/>
              </a:ext>
            </a:extLst>
          </p:cNvPr>
          <p:cNvPicPr>
            <a:picLocks noChangeAspect="1"/>
          </p:cNvPicPr>
          <p:nvPr userDrawn="1"/>
        </p:nvPicPr>
        <p:blipFill rotWithShape="1">
          <a:blip r:embed="rId3"/>
          <a:srcRect b="29403"/>
          <a:stretch/>
        </p:blipFill>
        <p:spPr>
          <a:xfrm>
            <a:off x="6823268" y="3482502"/>
            <a:ext cx="2320732" cy="1197370"/>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13" y="205979"/>
            <a:ext cx="8315569" cy="85725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13"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0" name="Freeform 2">
            <a:extLst>
              <a:ext uri="{FF2B5EF4-FFF2-40B4-BE49-F238E27FC236}">
                <a16:creationId xmlns:a16="http://schemas.microsoft.com/office/drawing/2014/main" id="{E632C59F-8AB9-80EB-EB3D-F57CFFA7F79C}"/>
              </a:ext>
            </a:extLst>
          </p:cNvPr>
          <p:cNvSpPr/>
          <p:nvPr userDrawn="1"/>
        </p:nvSpPr>
        <p:spPr>
          <a:xfrm>
            <a:off x="0" y="0"/>
            <a:ext cx="9144000" cy="4663970"/>
          </a:xfrm>
          <a:custGeom>
            <a:avLst/>
            <a:gdLst/>
            <a:ahLst/>
            <a:cxnLst/>
            <a:rect l="l" t="t" r="r" b="b"/>
            <a:pathLst>
              <a:path w="33542950" h="20754700">
                <a:moveTo>
                  <a:pt x="0" y="0"/>
                </a:moveTo>
                <a:lnTo>
                  <a:pt x="33542950" y="0"/>
                </a:lnTo>
                <a:lnTo>
                  <a:pt x="33542950" y="20754700"/>
                </a:lnTo>
                <a:lnTo>
                  <a:pt x="0" y="20754700"/>
                </a:lnTo>
                <a:lnTo>
                  <a:pt x="0" y="0"/>
                </a:lnTo>
                <a:close/>
              </a:path>
            </a:pathLst>
          </a:custGeom>
          <a:blipFill>
            <a:blip r:embed="rId10">
              <a:alphaModFix/>
            </a:blip>
            <a:stretch>
              <a:fillRect l="-18334" r="-285174" b="-345760"/>
            </a:stretch>
          </a:blipFill>
        </p:spPr>
        <p:txBody>
          <a:bodyPr/>
          <a:lstStyle/>
          <a:p>
            <a:endParaRPr lang="en-US"/>
          </a:p>
        </p:txBody>
      </p:sp>
      <p:sp>
        <p:nvSpPr>
          <p:cNvPr id="6" name="Slide Number Placeholder 5">
            <a:extLst>
              <a:ext uri="{FF2B5EF4-FFF2-40B4-BE49-F238E27FC236}">
                <a16:creationId xmlns:a16="http://schemas.microsoft.com/office/drawing/2014/main" id="{1BDB5361-1731-FFA6-7F11-EF003B848F51}"/>
              </a:ext>
            </a:extLst>
          </p:cNvPr>
          <p:cNvSpPr txBox="1">
            <a:spLocks/>
          </p:cNvSpPr>
          <p:nvPr userDrawn="1"/>
        </p:nvSpPr>
        <p:spPr>
          <a:xfrm>
            <a:off x="8531788" y="4721359"/>
            <a:ext cx="548640" cy="297180"/>
          </a:xfrm>
          <a:prstGeom prst="bracketPair">
            <a:avLst>
              <a:gd name="adj" fmla="val 17949"/>
            </a:avLst>
          </a:prstGeom>
        </p:spPr>
        <p:txBody>
          <a:bodyPr/>
          <a:lstStyle>
            <a:defPPr>
              <a:defRPr lang="en-US"/>
            </a:defPPr>
            <a:lvl1pPr marL="0" algn="l" defTabSz="914400" rtl="0" eaLnBrk="1" latinLnBrk="0" hangingPunct="1">
              <a:defRPr sz="1800" b="0" i="0" kern="1200">
                <a:solidFill>
                  <a:schemeClr val="tx1"/>
                </a:solidFill>
                <a:latin typeface="ITC Avant Garde Std Bk"/>
                <a:ea typeface="+mn-ea"/>
                <a:cs typeface="ITC Avant Garde Std B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2D2B3B-882E-40F3-A32F-6DD516915044}" type="slidenum">
              <a:rPr lang="en-US" smtClean="0">
                <a:solidFill>
                  <a:schemeClr val="accent4"/>
                </a:solidFill>
                <a:effectLst>
                  <a:outerShdw blurRad="50800" dist="38100" dir="16200000" rotWithShape="0">
                    <a:schemeClr val="bg1">
                      <a:alpha val="40000"/>
                    </a:schemeClr>
                  </a:outerShdw>
                </a:effectLst>
              </a:rPr>
              <a:pPr/>
              <a:t>‹#›</a:t>
            </a:fld>
            <a:endParaRPr lang="en-US" dirty="0">
              <a:solidFill>
                <a:schemeClr val="accent4"/>
              </a:solidFill>
              <a:effectLst>
                <a:outerShdw blurRad="50800" dist="38100" dir="16200000" rotWithShape="0">
                  <a:schemeClr val="bg1">
                    <a:alpha val="40000"/>
                  </a:schemeClr>
                </a:outerShdw>
              </a:effectLst>
            </a:endParaRPr>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targethiv.org/library/aetc-national-coordinating-resource-center-0"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aidsetc.org/nhc" TargetMode="External"/><Relationship Id="rId5" Type="http://schemas.openxmlformats.org/officeDocument/2006/relationships/hyperlink" Target="https://education.aahivm.org/product_bundles/" TargetMode="External"/><Relationship Id="rId4" Type="http://schemas.openxmlformats.org/officeDocument/2006/relationships/hyperlink" Target="https://hsc.unm.edu/scaetc/programs-services/echo.html" TargetMode="External"/><Relationship Id="rId9" Type="http://schemas.openxmlformats.org/officeDocument/2006/relationships/hyperlink" Target="http://www.scaetc.org/"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3236764"/>
            <a:ext cx="9143999" cy="1261884"/>
          </a:xfrm>
          <a:prstGeom prst="rect">
            <a:avLst/>
          </a:prstGeom>
          <a:effectLst>
            <a:outerShdw blurRad="63500" sx="102000" sy="102000" algn="ctr" rotWithShape="0">
              <a:prstClr val="black">
                <a:alpha val="40000"/>
              </a:prstClr>
            </a:outerShdw>
          </a:effectLst>
        </p:spPr>
        <p:txBody>
          <a:bodyPr wrap="square">
            <a:spAutoFit/>
          </a:bodyPr>
          <a:lstStyle/>
          <a:p>
            <a:pPr algn="ctr" defTabSz="914150" fontAlgn="base">
              <a:spcBef>
                <a:spcPct val="20000"/>
              </a:spcBef>
              <a:spcAft>
                <a:spcPct val="0"/>
              </a:spcAft>
            </a:pPr>
            <a:r>
              <a:rPr lang="en-US" sz="2800" dirty="0">
                <a:solidFill>
                  <a:schemeClr val="bg1"/>
                </a:solidFill>
                <a:effectLst>
                  <a:outerShdw blurRad="50800" dist="38100" dir="18900000" algn="bl" rotWithShape="0">
                    <a:prstClr val="black">
                      <a:alpha val="40000"/>
                    </a:prstClr>
                  </a:outerShdw>
                </a:effectLst>
                <a:latin typeface="Calibri"/>
                <a:ea typeface="ＭＳ Ｐゴシック" charset="0"/>
              </a:rPr>
              <a:t>Melanie A. Dodd, PharmD, PhC, BCPS, FASHP (she/her/hers)</a:t>
            </a:r>
          </a:p>
          <a:p>
            <a:pPr algn="ctr" defTabSz="914150" fontAlgn="base">
              <a:spcAft>
                <a:spcPct val="0"/>
              </a:spcAft>
            </a:pPr>
            <a:r>
              <a:rPr lang="en-US" sz="2400" dirty="0">
                <a:solidFill>
                  <a:schemeClr val="bg1"/>
                </a:solidFill>
                <a:effectLst>
                  <a:outerShdw blurRad="50800" dist="38100" dir="18900000" algn="bl" rotWithShape="0">
                    <a:prstClr val="black">
                      <a:alpha val="40000"/>
                    </a:prstClr>
                  </a:outerShdw>
                </a:effectLst>
                <a:latin typeface="Calibri"/>
                <a:ea typeface="ＭＳ Ｐゴシック" charset="0"/>
              </a:rPr>
              <a:t>Associate Dean for Clinical and Professor in Geriatrics</a:t>
            </a:r>
          </a:p>
          <a:p>
            <a:pPr algn="ctr" defTabSz="914150" fontAlgn="base">
              <a:spcAft>
                <a:spcPct val="0"/>
              </a:spcAft>
            </a:pPr>
            <a:r>
              <a:rPr lang="en-US" sz="2400" dirty="0">
                <a:solidFill>
                  <a:schemeClr val="bg1"/>
                </a:solidFill>
                <a:effectLst>
                  <a:outerShdw blurRad="50800" dist="38100" dir="18900000" algn="bl" rotWithShape="0">
                    <a:prstClr val="black">
                      <a:alpha val="40000"/>
                    </a:prstClr>
                  </a:outerShdw>
                </a:effectLst>
                <a:latin typeface="Calibri"/>
                <a:ea typeface="ＭＳ Ｐゴシック" charset="0"/>
              </a:rPr>
              <a:t>University of New Mexico – College of Pharmacy | Albuquerque, NM</a:t>
            </a:r>
          </a:p>
        </p:txBody>
      </p:sp>
      <p:sp>
        <p:nvSpPr>
          <p:cNvPr id="2" name="Title 1"/>
          <p:cNvSpPr>
            <a:spLocks noGrp="1"/>
          </p:cNvSpPr>
          <p:nvPr>
            <p:ph type="ctrTitle"/>
          </p:nvPr>
        </p:nvSpPr>
        <p:spPr>
          <a:xfrm>
            <a:off x="281940" y="1368675"/>
            <a:ext cx="8580119" cy="1650569"/>
          </a:xfrm>
        </p:spPr>
        <p:txBody>
          <a:bodyPr/>
          <a:lstStyle/>
          <a:p>
            <a:pPr algn="ctr"/>
            <a:r>
              <a:rPr lang="en-US" sz="3600" b="1" dirty="0">
                <a:solidFill>
                  <a:schemeClr val="bg1"/>
                </a:solidFill>
                <a:effectLst>
                  <a:outerShdw blurRad="50800" dist="38100" dir="18900000" algn="bl" rotWithShape="0">
                    <a:prstClr val="black">
                      <a:alpha val="40000"/>
                    </a:prstClr>
                  </a:outerShdw>
                </a:effectLst>
              </a:rPr>
              <a:t>How to Identify and Manage </a:t>
            </a:r>
            <a:br>
              <a:rPr lang="en-US" sz="3600" b="1" dirty="0">
                <a:solidFill>
                  <a:schemeClr val="bg1"/>
                </a:solidFill>
                <a:effectLst>
                  <a:outerShdw blurRad="50800" dist="38100" dir="18900000" algn="bl" rotWithShape="0">
                    <a:prstClr val="black">
                      <a:alpha val="40000"/>
                    </a:prstClr>
                  </a:outerShdw>
                </a:effectLst>
              </a:rPr>
            </a:br>
            <a:r>
              <a:rPr lang="en-US" sz="3600" b="1" dirty="0">
                <a:solidFill>
                  <a:schemeClr val="bg1"/>
                </a:solidFill>
                <a:effectLst>
                  <a:outerShdw blurRad="50800" dist="38100" dir="18900000" algn="bl" rotWithShape="0">
                    <a:prstClr val="black">
                      <a:alpha val="40000"/>
                    </a:prstClr>
                  </a:outerShdw>
                </a:effectLst>
              </a:rPr>
              <a:t>Potentially Inappropriate Medications </a:t>
            </a:r>
            <a:br>
              <a:rPr lang="en-US" sz="3600" b="1" dirty="0">
                <a:solidFill>
                  <a:schemeClr val="bg1"/>
                </a:solidFill>
                <a:effectLst>
                  <a:outerShdw blurRad="50800" dist="38100" dir="18900000" algn="bl" rotWithShape="0">
                    <a:prstClr val="black">
                      <a:alpha val="40000"/>
                    </a:prstClr>
                  </a:outerShdw>
                </a:effectLst>
              </a:rPr>
            </a:br>
            <a:r>
              <a:rPr lang="en-US" sz="3600" b="1" dirty="0">
                <a:solidFill>
                  <a:schemeClr val="bg1"/>
                </a:solidFill>
                <a:effectLst>
                  <a:outerShdw blurRad="50800" dist="38100" dir="18900000" algn="bl" rotWithShape="0">
                    <a:prstClr val="black">
                      <a:alpha val="40000"/>
                    </a:prstClr>
                  </a:outerShdw>
                </a:effectLst>
              </a:rPr>
              <a:t>in Older Adults with HIV</a:t>
            </a:r>
          </a:p>
        </p:txBody>
      </p:sp>
    </p:spTree>
    <p:extLst>
      <p:ext uri="{BB962C8B-B14F-4D97-AF65-F5344CB8AC3E}">
        <p14:creationId xmlns:p14="http://schemas.microsoft.com/office/powerpoint/2010/main" val="2669415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24B27-8EC9-B09A-CF91-297D7B28F1A3}"/>
              </a:ext>
            </a:extLst>
          </p:cNvPr>
          <p:cNvSpPr>
            <a:spLocks noGrp="1"/>
          </p:cNvSpPr>
          <p:nvPr>
            <p:ph type="title"/>
          </p:nvPr>
        </p:nvSpPr>
        <p:spPr/>
        <p:txBody>
          <a:bodyPr/>
          <a:lstStyle/>
          <a:p>
            <a:r>
              <a:rPr lang="en-US" dirty="0"/>
              <a:t>Why is medication management important in older adults?</a:t>
            </a:r>
          </a:p>
        </p:txBody>
      </p:sp>
      <p:sp>
        <p:nvSpPr>
          <p:cNvPr id="3" name="Content Placeholder 2">
            <a:extLst>
              <a:ext uri="{FF2B5EF4-FFF2-40B4-BE49-F238E27FC236}">
                <a16:creationId xmlns:a16="http://schemas.microsoft.com/office/drawing/2014/main" id="{993E0623-C94E-91D6-FA47-578598058B09}"/>
              </a:ext>
            </a:extLst>
          </p:cNvPr>
          <p:cNvSpPr>
            <a:spLocks noGrp="1"/>
          </p:cNvSpPr>
          <p:nvPr>
            <p:ph idx="1"/>
          </p:nvPr>
        </p:nvSpPr>
        <p:spPr>
          <a:xfrm>
            <a:off x="226754" y="1253577"/>
            <a:ext cx="8315569" cy="3350173"/>
          </a:xfrm>
        </p:spPr>
        <p:txBody>
          <a:bodyPr>
            <a:normAutofit/>
          </a:bodyPr>
          <a:lstStyle/>
          <a:p>
            <a:pPr lvl="1"/>
            <a:endParaRPr lang="en-US" dirty="0"/>
          </a:p>
          <a:p>
            <a:pPr lvl="1"/>
            <a:endParaRPr lang="en-US" dirty="0"/>
          </a:p>
          <a:p>
            <a:pPr lvl="1">
              <a:spcBef>
                <a:spcPts val="1200"/>
              </a:spcBef>
            </a:pPr>
            <a:endParaRPr lang="en-US" dirty="0"/>
          </a:p>
        </p:txBody>
      </p:sp>
      <p:sp>
        <p:nvSpPr>
          <p:cNvPr id="4" name="TextBox 3">
            <a:extLst>
              <a:ext uri="{FF2B5EF4-FFF2-40B4-BE49-F238E27FC236}">
                <a16:creationId xmlns:a16="http://schemas.microsoft.com/office/drawing/2014/main" id="{ED50D669-6079-85F0-B5DD-67FCB9242A0E}"/>
              </a:ext>
            </a:extLst>
          </p:cNvPr>
          <p:cNvSpPr txBox="1"/>
          <p:nvPr/>
        </p:nvSpPr>
        <p:spPr>
          <a:xfrm>
            <a:off x="1347953" y="4722705"/>
            <a:ext cx="7253436" cy="369332"/>
          </a:xfrm>
          <a:prstGeom prst="rect">
            <a:avLst/>
          </a:prstGeom>
          <a:noFill/>
        </p:spPr>
        <p:txBody>
          <a:bodyPr wrap="square" rtlCol="0">
            <a:spAutoFit/>
          </a:bodyPr>
          <a:lstStyle/>
          <a:p>
            <a:pPr algn="ctr"/>
            <a:r>
              <a:rPr lang="en-US" sz="900" dirty="0"/>
              <a:t>Hales CM, Servais J, Martin CB, Kohen D. Prescription drug use among adults aged 40–79 in the United States and Canada. NCHS Data Brief, no 347. Hyattsville, MD: National Center for Health Statistics. 2019.</a:t>
            </a:r>
          </a:p>
        </p:txBody>
      </p:sp>
      <p:graphicFrame>
        <p:nvGraphicFramePr>
          <p:cNvPr id="7" name="Chart 6">
            <a:extLst>
              <a:ext uri="{FF2B5EF4-FFF2-40B4-BE49-F238E27FC236}">
                <a16:creationId xmlns:a16="http://schemas.microsoft.com/office/drawing/2014/main" id="{5E8573EB-DB3A-4831-9D96-ACB82C13E336}"/>
              </a:ext>
            </a:extLst>
          </p:cNvPr>
          <p:cNvGraphicFramePr/>
          <p:nvPr>
            <p:extLst>
              <p:ext uri="{D42A27DB-BD31-4B8C-83A1-F6EECF244321}">
                <p14:modId xmlns:p14="http://schemas.microsoft.com/office/powerpoint/2010/main" val="2245532876"/>
              </p:ext>
            </p:extLst>
          </p:nvPr>
        </p:nvGraphicFramePr>
        <p:xfrm>
          <a:off x="1033346" y="1003611"/>
          <a:ext cx="7271084" cy="36001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2335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ED777-221A-56E7-B98F-FA7E5C2D1432}"/>
              </a:ext>
            </a:extLst>
          </p:cNvPr>
          <p:cNvSpPr>
            <a:spLocks noGrp="1"/>
          </p:cNvSpPr>
          <p:nvPr>
            <p:ph type="title"/>
          </p:nvPr>
        </p:nvSpPr>
        <p:spPr/>
        <p:txBody>
          <a:bodyPr/>
          <a:lstStyle/>
          <a:p>
            <a:r>
              <a:rPr lang="en-US" dirty="0"/>
              <a:t>Adverse Drug Events in Older Adults</a:t>
            </a:r>
          </a:p>
        </p:txBody>
      </p:sp>
      <p:sp>
        <p:nvSpPr>
          <p:cNvPr id="3" name="Content Placeholder 2">
            <a:extLst>
              <a:ext uri="{FF2B5EF4-FFF2-40B4-BE49-F238E27FC236}">
                <a16:creationId xmlns:a16="http://schemas.microsoft.com/office/drawing/2014/main" id="{524C317B-3F3A-9912-4D3A-BC9874466ED0}"/>
              </a:ext>
            </a:extLst>
          </p:cNvPr>
          <p:cNvSpPr>
            <a:spLocks noGrp="1"/>
          </p:cNvSpPr>
          <p:nvPr>
            <p:ph idx="1"/>
          </p:nvPr>
        </p:nvSpPr>
        <p:spPr>
          <a:xfrm>
            <a:off x="100360" y="1201250"/>
            <a:ext cx="8943280" cy="3275474"/>
          </a:xfrm>
        </p:spPr>
        <p:txBody>
          <a:bodyPr>
            <a:normAutofit fontScale="92500"/>
          </a:bodyPr>
          <a:lstStyle/>
          <a:p>
            <a:pPr marL="114300" indent="0">
              <a:buNone/>
            </a:pPr>
            <a:r>
              <a:rPr lang="en-US" dirty="0"/>
              <a:t>National Electronic Injury Surveillance System-Cooperative Adverse Drug Event (ADE) Surveillance project (2013-2014)</a:t>
            </a:r>
            <a:r>
              <a:rPr lang="en-US" baseline="30000" dirty="0"/>
              <a:t>1</a:t>
            </a:r>
          </a:p>
          <a:p>
            <a:r>
              <a:rPr lang="en-US" sz="2200" dirty="0"/>
              <a:t>Overall, ADEs responsible for 4/1000 emergency department (ED) visits</a:t>
            </a:r>
          </a:p>
          <a:p>
            <a:r>
              <a:rPr lang="en-US" sz="2200" dirty="0"/>
              <a:t>34.5% of ADE-related ED visits in older adults (</a:t>
            </a:r>
            <a:r>
              <a:rPr lang="en-US" sz="2200" dirty="0">
                <a:effectLst/>
              </a:rPr>
              <a:t>≥ 65 years old)</a:t>
            </a:r>
          </a:p>
          <a:p>
            <a:pPr lvl="1"/>
            <a:r>
              <a:rPr lang="en-US" dirty="0">
                <a:effectLst/>
              </a:rPr>
              <a:t>25.6 % in 2005-2006</a:t>
            </a:r>
          </a:p>
          <a:p>
            <a:r>
              <a:rPr lang="en-US" sz="2200" dirty="0">
                <a:effectLst/>
              </a:rPr>
              <a:t>Older adults: highest hospitalization rates (43.6%)</a:t>
            </a:r>
          </a:p>
          <a:p>
            <a:endParaRPr lang="en-US" dirty="0"/>
          </a:p>
          <a:p>
            <a:pPr marL="114300" indent="0">
              <a:buNone/>
            </a:pPr>
            <a:r>
              <a:rPr lang="en-US" sz="2200" dirty="0"/>
              <a:t>In nursing homes, $1.33 spent on ADEs/$1.00 spent on medications</a:t>
            </a:r>
            <a:r>
              <a:rPr lang="en-US" sz="2200" baseline="30000" dirty="0"/>
              <a:t>2</a:t>
            </a:r>
          </a:p>
          <a:p>
            <a:pPr marL="114300" indent="0">
              <a:buNone/>
            </a:pPr>
            <a:endParaRPr lang="en-US" sz="2200" baseline="30000" dirty="0"/>
          </a:p>
          <a:p>
            <a:endParaRPr lang="en-US" dirty="0"/>
          </a:p>
          <a:p>
            <a:endParaRPr lang="en-US" dirty="0"/>
          </a:p>
        </p:txBody>
      </p:sp>
      <p:sp>
        <p:nvSpPr>
          <p:cNvPr id="4" name="TextBox 3">
            <a:extLst>
              <a:ext uri="{FF2B5EF4-FFF2-40B4-BE49-F238E27FC236}">
                <a16:creationId xmlns:a16="http://schemas.microsoft.com/office/drawing/2014/main" id="{7FCB0D30-1F3A-4814-C2A3-1259723A4C2A}"/>
              </a:ext>
            </a:extLst>
          </p:cNvPr>
          <p:cNvSpPr txBox="1"/>
          <p:nvPr/>
        </p:nvSpPr>
        <p:spPr>
          <a:xfrm>
            <a:off x="1430383" y="4683605"/>
            <a:ext cx="7225244" cy="507831"/>
          </a:xfrm>
          <a:prstGeom prst="rect">
            <a:avLst/>
          </a:prstGeom>
          <a:noFill/>
        </p:spPr>
        <p:txBody>
          <a:bodyPr wrap="square" rtlCol="0">
            <a:spAutoFit/>
          </a:bodyPr>
          <a:lstStyle/>
          <a:p>
            <a:pPr marL="114300" algn="ctr"/>
            <a:r>
              <a:rPr lang="en-US" sz="900" dirty="0"/>
              <a:t>Shehab N, et al. US Emergency Department Visits for Outpatient Adverse Drug Events, 2013-2014. JAMA. 2016;316(20):2115-2125. Bootman JL, et al. The health care cost of drug-related morbidity and mortality in nursing facilities. Arch Intern Med. 1997;157:2089-2096.</a:t>
            </a:r>
          </a:p>
        </p:txBody>
      </p:sp>
    </p:spTree>
    <p:extLst>
      <p:ext uri="{BB962C8B-B14F-4D97-AF65-F5344CB8AC3E}">
        <p14:creationId xmlns:p14="http://schemas.microsoft.com/office/powerpoint/2010/main" val="799743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AAF2-4FB2-D2DD-9A60-5A06881AA044}"/>
              </a:ext>
            </a:extLst>
          </p:cNvPr>
          <p:cNvSpPr>
            <a:spLocks noGrp="1"/>
          </p:cNvSpPr>
          <p:nvPr>
            <p:ph type="title"/>
          </p:nvPr>
        </p:nvSpPr>
        <p:spPr/>
        <p:txBody>
          <a:bodyPr/>
          <a:lstStyle/>
          <a:p>
            <a:r>
              <a:rPr lang="en-US" dirty="0"/>
              <a:t>Risk Factors for ADEs in Older Adults</a:t>
            </a:r>
          </a:p>
        </p:txBody>
      </p:sp>
      <p:sp>
        <p:nvSpPr>
          <p:cNvPr id="3" name="Content Placeholder 2">
            <a:extLst>
              <a:ext uri="{FF2B5EF4-FFF2-40B4-BE49-F238E27FC236}">
                <a16:creationId xmlns:a16="http://schemas.microsoft.com/office/drawing/2014/main" id="{AE508530-D66F-47C4-62D6-B4B9F76D62C1}"/>
              </a:ext>
            </a:extLst>
          </p:cNvPr>
          <p:cNvSpPr>
            <a:spLocks noGrp="1"/>
          </p:cNvSpPr>
          <p:nvPr>
            <p:ph idx="1"/>
          </p:nvPr>
        </p:nvSpPr>
        <p:spPr>
          <a:xfrm>
            <a:off x="457213" y="1200150"/>
            <a:ext cx="8315569" cy="3411263"/>
          </a:xfrm>
        </p:spPr>
        <p:txBody>
          <a:bodyPr>
            <a:normAutofit/>
          </a:bodyPr>
          <a:lstStyle/>
          <a:p>
            <a:r>
              <a:rPr lang="en-US" dirty="0"/>
              <a:t>Increased risk of adverse drug events</a:t>
            </a:r>
          </a:p>
          <a:p>
            <a:pPr lvl="1"/>
            <a:r>
              <a:rPr lang="en-US" dirty="0"/>
              <a:t>Multiple medications</a:t>
            </a:r>
          </a:p>
          <a:p>
            <a:pPr lvl="2"/>
            <a:r>
              <a:rPr lang="en-US" dirty="0"/>
              <a:t>Increased frequency of drug-drug interactions</a:t>
            </a:r>
          </a:p>
          <a:p>
            <a:pPr lvl="2"/>
            <a:r>
              <a:rPr lang="en-US" dirty="0"/>
              <a:t>Decreased medication adherence</a:t>
            </a:r>
          </a:p>
          <a:p>
            <a:pPr lvl="1"/>
            <a:r>
              <a:rPr lang="en-US" dirty="0"/>
              <a:t>Multiple comorbidities</a:t>
            </a:r>
          </a:p>
          <a:p>
            <a:pPr lvl="1"/>
            <a:r>
              <a:rPr lang="en-US" dirty="0"/>
              <a:t>Age-related changes in drug pharmacokinetics</a:t>
            </a:r>
          </a:p>
          <a:p>
            <a:pPr lvl="1"/>
            <a:r>
              <a:rPr lang="en-US" dirty="0"/>
              <a:t>Age-related changes in drug pharmacodynamics</a:t>
            </a:r>
          </a:p>
          <a:p>
            <a:endParaRPr lang="en-US" dirty="0"/>
          </a:p>
          <a:p>
            <a:endParaRPr lang="en-US" dirty="0"/>
          </a:p>
        </p:txBody>
      </p:sp>
      <p:sp>
        <p:nvSpPr>
          <p:cNvPr id="4" name="TextBox 3">
            <a:extLst>
              <a:ext uri="{FF2B5EF4-FFF2-40B4-BE49-F238E27FC236}">
                <a16:creationId xmlns:a16="http://schemas.microsoft.com/office/drawing/2014/main" id="{988964AA-B422-C007-C3CE-F50B1842ACDA}"/>
              </a:ext>
            </a:extLst>
          </p:cNvPr>
          <p:cNvSpPr txBox="1"/>
          <p:nvPr/>
        </p:nvSpPr>
        <p:spPr>
          <a:xfrm>
            <a:off x="1402774" y="4728002"/>
            <a:ext cx="7218712" cy="415498"/>
          </a:xfrm>
          <a:prstGeom prst="rect">
            <a:avLst/>
          </a:prstGeom>
          <a:noFill/>
        </p:spPr>
        <p:txBody>
          <a:bodyPr wrap="square" rtlCol="0">
            <a:spAutoFit/>
          </a:bodyPr>
          <a:lstStyle/>
          <a:p>
            <a:pPr algn="ctr"/>
            <a:r>
              <a:rPr lang="en-US" sz="1000" dirty="0" err="1"/>
              <a:t>Ruscin</a:t>
            </a:r>
            <a:r>
              <a:rPr lang="en-US" sz="1000" dirty="0"/>
              <a:t> JM, </a:t>
            </a:r>
            <a:r>
              <a:rPr lang="en-US" sz="1000" dirty="0" err="1"/>
              <a:t>Linnebur</a:t>
            </a:r>
            <a:r>
              <a:rPr lang="en-US" sz="1000" dirty="0"/>
              <a:t> SA. Drug-related problems in older adults. Merck Manual 2021. Available at: https://www.merckmanuals.com/professional/geriatrics/drug-therapy-in-older-adults/drug-related-problems-in-older-adults.</a:t>
            </a:r>
          </a:p>
        </p:txBody>
      </p:sp>
    </p:spTree>
    <p:extLst>
      <p:ext uri="{BB962C8B-B14F-4D97-AF65-F5344CB8AC3E}">
        <p14:creationId xmlns:p14="http://schemas.microsoft.com/office/powerpoint/2010/main" val="3431073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41F06-6690-F88C-B2E2-05E23E8E404C}"/>
              </a:ext>
            </a:extLst>
          </p:cNvPr>
          <p:cNvSpPr>
            <a:spLocks noGrp="1"/>
          </p:cNvSpPr>
          <p:nvPr>
            <p:ph type="title"/>
          </p:nvPr>
        </p:nvSpPr>
        <p:spPr/>
        <p:txBody>
          <a:bodyPr/>
          <a:lstStyle/>
          <a:p>
            <a:r>
              <a:rPr lang="en-US" dirty="0"/>
              <a:t>Pharmacokinetics</a:t>
            </a:r>
          </a:p>
        </p:txBody>
      </p:sp>
      <p:sp>
        <p:nvSpPr>
          <p:cNvPr id="3" name="Content Placeholder 2">
            <a:extLst>
              <a:ext uri="{FF2B5EF4-FFF2-40B4-BE49-F238E27FC236}">
                <a16:creationId xmlns:a16="http://schemas.microsoft.com/office/drawing/2014/main" id="{1A5D1342-1BF3-A1A1-F737-792472576BF5}"/>
              </a:ext>
            </a:extLst>
          </p:cNvPr>
          <p:cNvSpPr>
            <a:spLocks noGrp="1"/>
          </p:cNvSpPr>
          <p:nvPr>
            <p:ph idx="1"/>
          </p:nvPr>
        </p:nvSpPr>
        <p:spPr>
          <a:xfrm>
            <a:off x="5060734" y="1214802"/>
            <a:ext cx="3916999" cy="3275474"/>
          </a:xfrm>
        </p:spPr>
        <p:txBody>
          <a:bodyPr>
            <a:normAutofit/>
          </a:bodyPr>
          <a:lstStyle/>
          <a:p>
            <a:r>
              <a:rPr lang="en-US" dirty="0"/>
              <a:t>Absorption</a:t>
            </a:r>
          </a:p>
          <a:p>
            <a:endParaRPr lang="en-US" dirty="0"/>
          </a:p>
          <a:p>
            <a:r>
              <a:rPr lang="en-US" dirty="0"/>
              <a:t>Distribution</a:t>
            </a:r>
          </a:p>
          <a:p>
            <a:endParaRPr lang="en-US" dirty="0"/>
          </a:p>
          <a:p>
            <a:r>
              <a:rPr lang="en-US" dirty="0"/>
              <a:t>Metabolism</a:t>
            </a:r>
          </a:p>
          <a:p>
            <a:endParaRPr lang="en-US" dirty="0"/>
          </a:p>
          <a:p>
            <a:r>
              <a:rPr lang="en-US" dirty="0"/>
              <a:t>Elimination</a:t>
            </a:r>
          </a:p>
          <a:p>
            <a:endParaRPr lang="en-US" dirty="0"/>
          </a:p>
          <a:p>
            <a:endParaRPr lang="en-US" dirty="0"/>
          </a:p>
        </p:txBody>
      </p:sp>
      <p:pic>
        <p:nvPicPr>
          <p:cNvPr id="4" name="Picture 4" descr="HM00270_[1]">
            <a:extLst>
              <a:ext uri="{FF2B5EF4-FFF2-40B4-BE49-F238E27FC236}">
                <a16:creationId xmlns:a16="http://schemas.microsoft.com/office/drawing/2014/main" id="{59AAAD7A-8457-D2B4-54AF-00E2AD0752B7}"/>
              </a:ext>
            </a:extLst>
          </p:cNvPr>
          <p:cNvPicPr>
            <a:picLocks noChangeAspect="1" noChangeArrowheads="1"/>
          </p:cNvPicPr>
          <p:nvPr/>
        </p:nvPicPr>
        <p:blipFill>
          <a:blip r:embed="rId2" cstate="print"/>
          <a:srcRect/>
          <a:stretch>
            <a:fillRect/>
          </a:stretch>
        </p:blipFill>
        <p:spPr bwMode="auto">
          <a:xfrm>
            <a:off x="1232376" y="1265279"/>
            <a:ext cx="3382621" cy="2946096"/>
          </a:xfrm>
          <a:prstGeom prst="rect">
            <a:avLst/>
          </a:prstGeom>
          <a:noFill/>
          <a:ln w="9525">
            <a:noFill/>
            <a:miter lim="800000"/>
            <a:headEnd/>
            <a:tailEnd/>
          </a:ln>
        </p:spPr>
      </p:pic>
      <p:sp>
        <p:nvSpPr>
          <p:cNvPr id="7" name="TextBox 6">
            <a:extLst>
              <a:ext uri="{FF2B5EF4-FFF2-40B4-BE49-F238E27FC236}">
                <a16:creationId xmlns:a16="http://schemas.microsoft.com/office/drawing/2014/main" id="{492A69D3-9DDD-F3E7-8A56-527248B0B997}"/>
              </a:ext>
            </a:extLst>
          </p:cNvPr>
          <p:cNvSpPr txBox="1"/>
          <p:nvPr/>
        </p:nvSpPr>
        <p:spPr>
          <a:xfrm>
            <a:off x="1347953" y="4769177"/>
            <a:ext cx="7253436" cy="253916"/>
          </a:xfrm>
          <a:prstGeom prst="rect">
            <a:avLst/>
          </a:prstGeom>
          <a:noFill/>
        </p:spPr>
        <p:txBody>
          <a:bodyPr wrap="square" rtlCol="0">
            <a:spAutoFit/>
          </a:bodyPr>
          <a:lstStyle/>
          <a:p>
            <a:pPr algn="ctr"/>
            <a:r>
              <a:rPr lang="en-US" sz="1050" dirty="0"/>
              <a:t>Image: stock</a:t>
            </a:r>
          </a:p>
        </p:txBody>
      </p:sp>
    </p:spTree>
    <p:extLst>
      <p:ext uri="{BB962C8B-B14F-4D97-AF65-F5344CB8AC3E}">
        <p14:creationId xmlns:p14="http://schemas.microsoft.com/office/powerpoint/2010/main" val="488017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5F91C-EB93-1379-F67B-B852BAA36AFC}"/>
              </a:ext>
            </a:extLst>
          </p:cNvPr>
          <p:cNvSpPr>
            <a:spLocks noGrp="1"/>
          </p:cNvSpPr>
          <p:nvPr>
            <p:ph type="title"/>
          </p:nvPr>
        </p:nvSpPr>
        <p:spPr/>
        <p:txBody>
          <a:bodyPr/>
          <a:lstStyle/>
          <a:p>
            <a:r>
              <a:rPr lang="en-US" dirty="0"/>
              <a:t>Pharmacodynamics</a:t>
            </a:r>
          </a:p>
        </p:txBody>
      </p:sp>
      <p:sp>
        <p:nvSpPr>
          <p:cNvPr id="3" name="Content Placeholder 2">
            <a:extLst>
              <a:ext uri="{FF2B5EF4-FFF2-40B4-BE49-F238E27FC236}">
                <a16:creationId xmlns:a16="http://schemas.microsoft.com/office/drawing/2014/main" id="{17FE68A2-67F6-8DB2-D644-36CABED9E149}"/>
              </a:ext>
            </a:extLst>
          </p:cNvPr>
          <p:cNvSpPr>
            <a:spLocks noGrp="1"/>
          </p:cNvSpPr>
          <p:nvPr>
            <p:ph idx="1"/>
          </p:nvPr>
        </p:nvSpPr>
        <p:spPr>
          <a:xfrm>
            <a:off x="457213" y="1200151"/>
            <a:ext cx="8315569" cy="3419146"/>
          </a:xfrm>
        </p:spPr>
        <p:txBody>
          <a:bodyPr>
            <a:normAutofit/>
          </a:bodyPr>
          <a:lstStyle/>
          <a:p>
            <a:pPr marL="114300" indent="0">
              <a:buNone/>
            </a:pPr>
            <a:r>
              <a:rPr lang="en-US" sz="2800" dirty="0"/>
              <a:t>Definition</a:t>
            </a:r>
          </a:p>
          <a:p>
            <a:pPr marL="574675"/>
            <a:r>
              <a:rPr lang="en-US" dirty="0"/>
              <a:t>Time course and intensity of pharmacologic effect of a drug</a:t>
            </a:r>
          </a:p>
          <a:p>
            <a:pPr marL="574675"/>
            <a:r>
              <a:rPr lang="en-US" dirty="0"/>
              <a:t>Impairment varies considerably from person to person</a:t>
            </a:r>
          </a:p>
          <a:p>
            <a:pPr marL="574675"/>
            <a:r>
              <a:rPr lang="en-US" dirty="0"/>
              <a:t>All organ systems are affected</a:t>
            </a:r>
          </a:p>
          <a:p>
            <a:pPr marL="574675"/>
            <a:r>
              <a:rPr lang="en-US" dirty="0"/>
              <a:t>Kidneys, liver, gastrointestinal (GI), central nervous system (CNS), cardiovascular (CV), genitourinary (GU)</a:t>
            </a:r>
          </a:p>
        </p:txBody>
      </p:sp>
    </p:spTree>
    <p:extLst>
      <p:ext uri="{BB962C8B-B14F-4D97-AF65-F5344CB8AC3E}">
        <p14:creationId xmlns:p14="http://schemas.microsoft.com/office/powerpoint/2010/main" val="1318980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D8E13-F246-89DB-8D40-A6454CFAF301}"/>
              </a:ext>
            </a:extLst>
          </p:cNvPr>
          <p:cNvSpPr>
            <a:spLocks noGrp="1"/>
          </p:cNvSpPr>
          <p:nvPr>
            <p:ph type="title"/>
          </p:nvPr>
        </p:nvSpPr>
        <p:spPr>
          <a:xfrm>
            <a:off x="126124" y="205979"/>
            <a:ext cx="8907517" cy="857250"/>
          </a:xfrm>
        </p:spPr>
        <p:txBody>
          <a:bodyPr/>
          <a:lstStyle/>
          <a:p>
            <a:r>
              <a:rPr lang="en-US" dirty="0"/>
              <a:t>Altered Pharmacodynamic Mechanisms</a:t>
            </a:r>
          </a:p>
        </p:txBody>
      </p:sp>
      <p:sp>
        <p:nvSpPr>
          <p:cNvPr id="3" name="Content Placeholder 2">
            <a:extLst>
              <a:ext uri="{FF2B5EF4-FFF2-40B4-BE49-F238E27FC236}">
                <a16:creationId xmlns:a16="http://schemas.microsoft.com/office/drawing/2014/main" id="{CCB73D42-0278-DB26-D911-811F50314EE0}"/>
              </a:ext>
            </a:extLst>
          </p:cNvPr>
          <p:cNvSpPr>
            <a:spLocks noGrp="1"/>
          </p:cNvSpPr>
          <p:nvPr>
            <p:ph idx="1"/>
          </p:nvPr>
        </p:nvSpPr>
        <p:spPr/>
        <p:txBody>
          <a:bodyPr/>
          <a:lstStyle/>
          <a:p>
            <a:pPr>
              <a:spcBef>
                <a:spcPts val="1800"/>
              </a:spcBef>
            </a:pPr>
            <a:r>
              <a:rPr lang="en-US" dirty="0"/>
              <a:t>Change in receptor numbers</a:t>
            </a:r>
          </a:p>
          <a:p>
            <a:pPr>
              <a:spcBef>
                <a:spcPts val="1800"/>
              </a:spcBef>
            </a:pPr>
            <a:r>
              <a:rPr lang="en-US" dirty="0"/>
              <a:t>Change in receptor affinity</a:t>
            </a:r>
          </a:p>
          <a:p>
            <a:pPr>
              <a:spcBef>
                <a:spcPts val="1800"/>
              </a:spcBef>
            </a:pPr>
            <a:r>
              <a:rPr lang="en-US" dirty="0"/>
              <a:t>Post-receptor alterations</a:t>
            </a:r>
          </a:p>
          <a:p>
            <a:pPr>
              <a:spcBef>
                <a:spcPts val="1800"/>
              </a:spcBef>
            </a:pPr>
            <a:r>
              <a:rPr lang="en-US" dirty="0"/>
              <a:t>Age-related impairment of homeostatic mechanisms</a:t>
            </a:r>
          </a:p>
        </p:txBody>
      </p:sp>
    </p:spTree>
    <p:extLst>
      <p:ext uri="{BB962C8B-B14F-4D97-AF65-F5344CB8AC3E}">
        <p14:creationId xmlns:p14="http://schemas.microsoft.com/office/powerpoint/2010/main" val="3295613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D734E-CA90-CDE7-38FA-E47954460D97}"/>
              </a:ext>
            </a:extLst>
          </p:cNvPr>
          <p:cNvSpPr>
            <a:spLocks noGrp="1"/>
          </p:cNvSpPr>
          <p:nvPr>
            <p:ph type="title"/>
          </p:nvPr>
        </p:nvSpPr>
        <p:spPr/>
        <p:txBody>
          <a:bodyPr/>
          <a:lstStyle/>
          <a:p>
            <a:r>
              <a:rPr lang="en-US" dirty="0"/>
              <a:t>Central Nervous System</a:t>
            </a:r>
          </a:p>
        </p:txBody>
      </p:sp>
      <p:sp>
        <p:nvSpPr>
          <p:cNvPr id="3" name="Content Placeholder 2">
            <a:extLst>
              <a:ext uri="{FF2B5EF4-FFF2-40B4-BE49-F238E27FC236}">
                <a16:creationId xmlns:a16="http://schemas.microsoft.com/office/drawing/2014/main" id="{79180046-48F0-A59E-E665-C9AFF4FE578E}"/>
              </a:ext>
            </a:extLst>
          </p:cNvPr>
          <p:cNvSpPr>
            <a:spLocks noGrp="1"/>
          </p:cNvSpPr>
          <p:nvPr>
            <p:ph idx="1"/>
          </p:nvPr>
        </p:nvSpPr>
        <p:spPr/>
        <p:txBody>
          <a:bodyPr>
            <a:normAutofit/>
          </a:bodyPr>
          <a:lstStyle/>
          <a:p>
            <a:r>
              <a:rPr lang="en-US" dirty="0"/>
              <a:t>Changes are significant, yet idiosyncratic</a:t>
            </a:r>
          </a:p>
          <a:p>
            <a:pPr marL="741363" lvl="1"/>
            <a:r>
              <a:rPr lang="en-US" dirty="0"/>
              <a:t>Decrease in weight and volume of brain</a:t>
            </a:r>
          </a:p>
          <a:p>
            <a:pPr marL="741363" lvl="1"/>
            <a:r>
              <a:rPr lang="en-US" dirty="0"/>
              <a:t>Alterations in cognition</a:t>
            </a:r>
          </a:p>
          <a:p>
            <a:endParaRPr lang="en-US" dirty="0"/>
          </a:p>
          <a:p>
            <a:r>
              <a:rPr lang="en-US" dirty="0"/>
              <a:t>Increased sensitivity to medications</a:t>
            </a:r>
          </a:p>
          <a:p>
            <a:pPr marL="741363" lvl="1"/>
            <a:r>
              <a:rPr lang="en-US" dirty="0"/>
              <a:t>Benzodiazepines, opioids, anticholinergics, non-steroidal anti-inflammatory drugs (NSAIDs)</a:t>
            </a:r>
          </a:p>
        </p:txBody>
      </p:sp>
    </p:spTree>
    <p:extLst>
      <p:ext uri="{BB962C8B-B14F-4D97-AF65-F5344CB8AC3E}">
        <p14:creationId xmlns:p14="http://schemas.microsoft.com/office/powerpoint/2010/main" val="1666201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135F8-E437-7383-B117-C5F6C84872BC}"/>
              </a:ext>
            </a:extLst>
          </p:cNvPr>
          <p:cNvSpPr>
            <a:spLocks noGrp="1"/>
          </p:cNvSpPr>
          <p:nvPr>
            <p:ph type="title"/>
          </p:nvPr>
        </p:nvSpPr>
        <p:spPr/>
        <p:txBody>
          <a:bodyPr/>
          <a:lstStyle/>
          <a:p>
            <a:r>
              <a:rPr lang="en-US" dirty="0"/>
              <a:t>Central Nervous System</a:t>
            </a:r>
          </a:p>
        </p:txBody>
      </p:sp>
      <p:sp>
        <p:nvSpPr>
          <p:cNvPr id="3" name="Content Placeholder 2">
            <a:extLst>
              <a:ext uri="{FF2B5EF4-FFF2-40B4-BE49-F238E27FC236}">
                <a16:creationId xmlns:a16="http://schemas.microsoft.com/office/drawing/2014/main" id="{0576213E-510D-97A6-C564-461D128F9E17}"/>
              </a:ext>
            </a:extLst>
          </p:cNvPr>
          <p:cNvSpPr>
            <a:spLocks noGrp="1"/>
          </p:cNvSpPr>
          <p:nvPr>
            <p:ph idx="1"/>
          </p:nvPr>
        </p:nvSpPr>
        <p:spPr/>
        <p:txBody>
          <a:bodyPr>
            <a:normAutofit/>
          </a:bodyPr>
          <a:lstStyle/>
          <a:p>
            <a:r>
              <a:rPr lang="en-US" dirty="0"/>
              <a:t>Cholinergic blockade </a:t>
            </a:r>
          </a:p>
          <a:p>
            <a:pPr marL="741363" lvl="1"/>
            <a:r>
              <a:rPr lang="en-US" dirty="0"/>
              <a:t>Sedation, confusion, and reduced ability to recall</a:t>
            </a:r>
          </a:p>
          <a:p>
            <a:pPr marL="1087438" lvl="2"/>
            <a:r>
              <a:rPr lang="en-US" dirty="0"/>
              <a:t>Tricyclic antidepressants (TCAs), diphenhydramine, antispasmodics, antipsychotics</a:t>
            </a:r>
          </a:p>
          <a:p>
            <a:endParaRPr lang="en-US" dirty="0"/>
          </a:p>
          <a:p>
            <a:r>
              <a:rPr lang="en-US" dirty="0"/>
              <a:t>Benzodiazepines can cause severe CNS depression</a:t>
            </a:r>
          </a:p>
          <a:p>
            <a:pPr marL="741363" lvl="1"/>
            <a:r>
              <a:rPr lang="en-US" dirty="0"/>
              <a:t>Leads to falls and hip fractures</a:t>
            </a:r>
          </a:p>
          <a:p>
            <a:pPr marL="741363" lvl="1"/>
            <a:r>
              <a:rPr lang="en-US" dirty="0"/>
              <a:t>Use caution and small dosages</a:t>
            </a:r>
          </a:p>
        </p:txBody>
      </p:sp>
      <p:sp>
        <p:nvSpPr>
          <p:cNvPr id="4" name="TextBox 3">
            <a:extLst>
              <a:ext uri="{FF2B5EF4-FFF2-40B4-BE49-F238E27FC236}">
                <a16:creationId xmlns:a16="http://schemas.microsoft.com/office/drawing/2014/main" id="{FF152FD8-5991-0CB4-7DB6-C48D8D1F6250}"/>
              </a:ext>
            </a:extLst>
          </p:cNvPr>
          <p:cNvSpPr txBox="1"/>
          <p:nvPr/>
        </p:nvSpPr>
        <p:spPr>
          <a:xfrm>
            <a:off x="1671145" y="4704430"/>
            <a:ext cx="6375575" cy="276999"/>
          </a:xfrm>
          <a:prstGeom prst="rect">
            <a:avLst/>
          </a:prstGeom>
          <a:noFill/>
        </p:spPr>
        <p:txBody>
          <a:bodyPr wrap="square" rtlCol="0">
            <a:spAutoFit/>
          </a:bodyPr>
          <a:lstStyle/>
          <a:p>
            <a:pPr algn="ctr"/>
            <a:r>
              <a:rPr lang="en-US" sz="1200" dirty="0"/>
              <a:t>CNS = Central Nervous System</a:t>
            </a:r>
          </a:p>
        </p:txBody>
      </p:sp>
    </p:spTree>
    <p:extLst>
      <p:ext uri="{BB962C8B-B14F-4D97-AF65-F5344CB8AC3E}">
        <p14:creationId xmlns:p14="http://schemas.microsoft.com/office/powerpoint/2010/main" val="1422843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A9A45-822B-483C-CA5F-C2B5B018D0AD}"/>
              </a:ext>
            </a:extLst>
          </p:cNvPr>
          <p:cNvSpPr>
            <a:spLocks noGrp="1"/>
          </p:cNvSpPr>
          <p:nvPr>
            <p:ph type="title"/>
          </p:nvPr>
        </p:nvSpPr>
        <p:spPr/>
        <p:txBody>
          <a:bodyPr/>
          <a:lstStyle/>
          <a:p>
            <a:r>
              <a:rPr lang="en-US" dirty="0"/>
              <a:t>Cardiovascular</a:t>
            </a:r>
          </a:p>
        </p:txBody>
      </p:sp>
      <p:sp>
        <p:nvSpPr>
          <p:cNvPr id="3" name="Content Placeholder 2">
            <a:extLst>
              <a:ext uri="{FF2B5EF4-FFF2-40B4-BE49-F238E27FC236}">
                <a16:creationId xmlns:a16="http://schemas.microsoft.com/office/drawing/2014/main" id="{86AAB218-789F-B1B9-CE7E-7C96477993C6}"/>
              </a:ext>
            </a:extLst>
          </p:cNvPr>
          <p:cNvSpPr>
            <a:spLocks noGrp="1"/>
          </p:cNvSpPr>
          <p:nvPr>
            <p:ph idx="1"/>
          </p:nvPr>
        </p:nvSpPr>
        <p:spPr/>
        <p:txBody>
          <a:bodyPr/>
          <a:lstStyle/>
          <a:p>
            <a:r>
              <a:rPr lang="en-US" dirty="0"/>
              <a:t>Decreased baroreceptor responsiveness</a:t>
            </a:r>
          </a:p>
          <a:p>
            <a:pPr lvl="1"/>
            <a:r>
              <a:rPr lang="en-US" dirty="0"/>
              <a:t>Results in orthostatic hypotension</a:t>
            </a:r>
          </a:p>
          <a:p>
            <a:pPr lvl="2"/>
            <a:r>
              <a:rPr lang="en-US" dirty="0"/>
              <a:t>Antihypertensives</a:t>
            </a:r>
          </a:p>
          <a:p>
            <a:endParaRPr lang="en-US" dirty="0"/>
          </a:p>
          <a:p>
            <a:endParaRPr lang="en-US" dirty="0"/>
          </a:p>
        </p:txBody>
      </p:sp>
    </p:spTree>
    <p:extLst>
      <p:ext uri="{BB962C8B-B14F-4D97-AF65-F5344CB8AC3E}">
        <p14:creationId xmlns:p14="http://schemas.microsoft.com/office/powerpoint/2010/main" val="3318496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801BB-BE9F-2107-C7BB-B9E8BBCD260A}"/>
              </a:ext>
            </a:extLst>
          </p:cNvPr>
          <p:cNvSpPr>
            <a:spLocks noGrp="1"/>
          </p:cNvSpPr>
          <p:nvPr>
            <p:ph type="title"/>
          </p:nvPr>
        </p:nvSpPr>
        <p:spPr/>
        <p:txBody>
          <a:bodyPr/>
          <a:lstStyle/>
          <a:p>
            <a:r>
              <a:rPr lang="en-US" dirty="0"/>
              <a:t>Genitourinary</a:t>
            </a:r>
          </a:p>
        </p:txBody>
      </p:sp>
      <p:sp>
        <p:nvSpPr>
          <p:cNvPr id="3" name="Content Placeholder 2">
            <a:extLst>
              <a:ext uri="{FF2B5EF4-FFF2-40B4-BE49-F238E27FC236}">
                <a16:creationId xmlns:a16="http://schemas.microsoft.com/office/drawing/2014/main" id="{024E1E63-5517-B1DD-3658-A1C7C234F619}"/>
              </a:ext>
            </a:extLst>
          </p:cNvPr>
          <p:cNvSpPr>
            <a:spLocks noGrp="1"/>
          </p:cNvSpPr>
          <p:nvPr>
            <p:ph idx="1"/>
          </p:nvPr>
        </p:nvSpPr>
        <p:spPr/>
        <p:txBody>
          <a:bodyPr/>
          <a:lstStyle/>
          <a:p>
            <a:pPr marL="114300" indent="0">
              <a:buNone/>
            </a:pPr>
            <a:r>
              <a:rPr lang="en-US" dirty="0"/>
              <a:t>Urinary incontinence in older adults (</a:t>
            </a:r>
            <a:r>
              <a:rPr lang="en-US" dirty="0">
                <a:effectLst/>
              </a:rPr>
              <a:t>≥ 65 years)</a:t>
            </a:r>
          </a:p>
          <a:p>
            <a:r>
              <a:rPr lang="en-US" dirty="0"/>
              <a:t> Community-dwellers</a:t>
            </a:r>
            <a:r>
              <a:rPr lang="en-US" baseline="30000" dirty="0"/>
              <a:t>1</a:t>
            </a:r>
          </a:p>
          <a:p>
            <a:pPr lvl="2"/>
            <a:r>
              <a:rPr lang="en-US" dirty="0"/>
              <a:t>Men: 11.2%</a:t>
            </a:r>
          </a:p>
          <a:p>
            <a:pPr lvl="2"/>
            <a:r>
              <a:rPr lang="en-US" dirty="0"/>
              <a:t>Women: 21.6%</a:t>
            </a:r>
          </a:p>
          <a:p>
            <a:r>
              <a:rPr lang="en-US" dirty="0"/>
              <a:t>50% of nursing home residents</a:t>
            </a:r>
          </a:p>
          <a:p>
            <a:r>
              <a:rPr lang="en-US" dirty="0"/>
              <a:t>Enlarged prostate, urine retention</a:t>
            </a:r>
          </a:p>
          <a:p>
            <a:endParaRPr lang="en-US" dirty="0"/>
          </a:p>
          <a:p>
            <a:endParaRPr lang="en-US" dirty="0"/>
          </a:p>
        </p:txBody>
      </p:sp>
      <p:sp>
        <p:nvSpPr>
          <p:cNvPr id="4" name="TextBox 3">
            <a:extLst>
              <a:ext uri="{FF2B5EF4-FFF2-40B4-BE49-F238E27FC236}">
                <a16:creationId xmlns:a16="http://schemas.microsoft.com/office/drawing/2014/main" id="{7BD7CE1F-82BA-3CE9-6064-EB3BA94247A7}"/>
              </a:ext>
            </a:extLst>
          </p:cNvPr>
          <p:cNvSpPr txBox="1"/>
          <p:nvPr/>
        </p:nvSpPr>
        <p:spPr>
          <a:xfrm>
            <a:off x="1489165" y="4728002"/>
            <a:ext cx="7112223" cy="415498"/>
          </a:xfrm>
          <a:prstGeom prst="rect">
            <a:avLst/>
          </a:prstGeom>
          <a:noFill/>
        </p:spPr>
        <p:txBody>
          <a:bodyPr wrap="square" rtlCol="0">
            <a:spAutoFit/>
          </a:bodyPr>
          <a:lstStyle/>
          <a:p>
            <a:pPr algn="ctr"/>
            <a:r>
              <a:rPr lang="en-US" sz="1000" dirty="0"/>
              <a:t>Maggi S, et al. Prevalence rate of urinary incontinence in community-dwelling elderly individuals: The Veneto Study. J </a:t>
            </a:r>
            <a:r>
              <a:rPr lang="en-US" sz="1000" dirty="0" err="1"/>
              <a:t>Geront</a:t>
            </a:r>
            <a:r>
              <a:rPr lang="en-US" sz="1000" dirty="0"/>
              <a:t>. 2001;M14-M18.</a:t>
            </a:r>
          </a:p>
        </p:txBody>
      </p:sp>
    </p:spTree>
    <p:extLst>
      <p:ext uri="{BB962C8B-B14F-4D97-AF65-F5344CB8AC3E}">
        <p14:creationId xmlns:p14="http://schemas.microsoft.com/office/powerpoint/2010/main" val="1483115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15" y="250080"/>
            <a:ext cx="8315569" cy="857250"/>
          </a:xfrm>
          <a:effectLst>
            <a:outerShdw blurRad="50800" dist="50800" dir="5400000" algn="ctr" rotWithShape="0">
              <a:schemeClr val="tx2"/>
            </a:outerShdw>
          </a:effectLst>
        </p:spPr>
        <p:txBody>
          <a:bodyPr/>
          <a:lstStyle/>
          <a:p>
            <a:pPr algn="ctr"/>
            <a:r>
              <a:rPr lang="en-US" sz="3600" dirty="0">
                <a:solidFill>
                  <a:schemeClr val="bg1"/>
                </a:solidFill>
                <a:effectLst>
                  <a:outerShdw blurRad="50800" dist="38100" dir="18900000" algn="bl" rotWithShape="0">
                    <a:schemeClr val="tx2">
                      <a:alpha val="40000"/>
                    </a:schemeClr>
                  </a:outerShdw>
                </a:effectLst>
              </a:rPr>
              <a:t>Conflict of Interest Disclosure Statement</a:t>
            </a:r>
          </a:p>
        </p:txBody>
      </p:sp>
      <p:sp>
        <p:nvSpPr>
          <p:cNvPr id="3" name="Content Placeholder 2"/>
          <p:cNvSpPr>
            <a:spLocks noGrp="1"/>
          </p:cNvSpPr>
          <p:nvPr>
            <p:ph idx="1"/>
          </p:nvPr>
        </p:nvSpPr>
        <p:spPr>
          <a:xfrm>
            <a:off x="414214" y="1162051"/>
            <a:ext cx="8315569" cy="495300"/>
          </a:xfrm>
        </p:spPr>
        <p:txBody>
          <a:bodyPr>
            <a:normAutofit/>
          </a:bodyPr>
          <a:lstStyle/>
          <a:p>
            <a:pPr indent="-342900">
              <a:buClr>
                <a:schemeClr val="bg1"/>
              </a:buClr>
            </a:pPr>
            <a:r>
              <a:rPr lang="en-US" dirty="0"/>
              <a:t>Speaker has nothing to disclose</a:t>
            </a:r>
          </a:p>
          <a:p>
            <a:pPr marL="114300" indent="0">
              <a:buNone/>
            </a:pPr>
            <a:endParaRPr lang="en-US" dirty="0"/>
          </a:p>
        </p:txBody>
      </p:sp>
      <p:sp>
        <p:nvSpPr>
          <p:cNvPr id="6" name="TextBox 5"/>
          <p:cNvSpPr txBox="1"/>
          <p:nvPr/>
        </p:nvSpPr>
        <p:spPr>
          <a:xfrm>
            <a:off x="414214" y="3427451"/>
            <a:ext cx="8381074" cy="938719"/>
          </a:xfrm>
          <a:prstGeom prst="rect">
            <a:avLst/>
          </a:prstGeom>
          <a:noFill/>
        </p:spPr>
        <p:txBody>
          <a:bodyPr wrap="square" lIns="91440" tIns="45720" rIns="91440" bIns="45720" rtlCol="0" anchor="t">
            <a:spAutoFit/>
          </a:bodyPr>
          <a:lstStyle/>
          <a:p>
            <a:pPr algn="just"/>
            <a:r>
              <a:rPr lang="en-US" sz="1100" dirty="0">
                <a:solidFill>
                  <a:schemeClr val="bg1"/>
                </a:solidFill>
                <a:effectLst>
                  <a:outerShdw blurRad="50800" dist="38100" dir="16200000" rotWithShape="0">
                    <a:prstClr val="black">
                      <a:alpha val="40000"/>
                    </a:prstClr>
                  </a:outerShdw>
                </a:effectLst>
                <a:ea typeface="Calibri" panose="020F0502020204030204" pitchFamily="34" charset="0"/>
                <a:cs typeface="Times New Roman"/>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 does mention of trade names, commercial practices, or organizations imply an endorsement by HRSA, HHS, or the U.S. Government. For more information, please visit HRSA.gov. </a:t>
            </a:r>
            <a:r>
              <a:rPr lang="en-US" sz="1100" i="1" dirty="0">
                <a:solidFill>
                  <a:schemeClr val="bg1"/>
                </a:solidFill>
                <a:effectLst>
                  <a:outerShdw blurRad="50800" dist="38100" dir="16200000" rotWithShape="0">
                    <a:prstClr val="black">
                      <a:alpha val="40000"/>
                    </a:prstClr>
                  </a:outerShdw>
                </a:effectLst>
                <a:ea typeface="Calibri" panose="020F0502020204030204" pitchFamily="34" charset="0"/>
                <a:cs typeface="Calibri"/>
              </a:rPr>
              <a:t>Any trade/brand names for products mentioned during this presentation are for training and identification purposes only.</a:t>
            </a:r>
            <a:endParaRPr lang="en-US" sz="1100" dirty="0">
              <a:solidFill>
                <a:schemeClr val="bg1"/>
              </a:solidFill>
              <a:effectLst>
                <a:outerShdw blurRad="50800" dist="38100" dir="16200000" rotWithShape="0">
                  <a:prstClr val="black">
                    <a:alpha val="40000"/>
                  </a:prstClr>
                </a:outerShdw>
              </a:effectLst>
              <a:ea typeface="Calibri" panose="020F0502020204030204" pitchFamily="34" charset="0"/>
              <a:cs typeface="Calibri"/>
            </a:endParaRPr>
          </a:p>
        </p:txBody>
      </p:sp>
    </p:spTree>
    <p:extLst>
      <p:ext uri="{BB962C8B-B14F-4D97-AF65-F5344CB8AC3E}">
        <p14:creationId xmlns:p14="http://schemas.microsoft.com/office/powerpoint/2010/main" val="3436601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8828F-391B-BDBB-3A24-2A31A13FD4D7}"/>
              </a:ext>
            </a:extLst>
          </p:cNvPr>
          <p:cNvSpPr>
            <a:spLocks noGrp="1"/>
          </p:cNvSpPr>
          <p:nvPr>
            <p:ph type="title"/>
          </p:nvPr>
        </p:nvSpPr>
        <p:spPr/>
        <p:txBody>
          <a:bodyPr/>
          <a:lstStyle/>
          <a:p>
            <a:r>
              <a:rPr lang="en-US" dirty="0"/>
              <a:t>Prescribing Cascades</a:t>
            </a:r>
          </a:p>
        </p:txBody>
      </p:sp>
      <p:sp>
        <p:nvSpPr>
          <p:cNvPr id="3" name="Content Placeholder 2">
            <a:extLst>
              <a:ext uri="{FF2B5EF4-FFF2-40B4-BE49-F238E27FC236}">
                <a16:creationId xmlns:a16="http://schemas.microsoft.com/office/drawing/2014/main" id="{0978ABFF-47CD-5390-C091-CA9E0772F48B}"/>
              </a:ext>
            </a:extLst>
          </p:cNvPr>
          <p:cNvSpPr>
            <a:spLocks noGrp="1"/>
          </p:cNvSpPr>
          <p:nvPr>
            <p:ph idx="1"/>
          </p:nvPr>
        </p:nvSpPr>
        <p:spPr>
          <a:xfrm>
            <a:off x="457214" y="1200150"/>
            <a:ext cx="4043842" cy="3463087"/>
          </a:xfrm>
        </p:spPr>
        <p:txBody>
          <a:bodyPr>
            <a:normAutofit fontScale="92500"/>
          </a:bodyPr>
          <a:lstStyle/>
          <a:p>
            <a:r>
              <a:rPr lang="en-US" dirty="0"/>
              <a:t>First reported in 1995</a:t>
            </a:r>
          </a:p>
          <a:p>
            <a:pPr>
              <a:spcBef>
                <a:spcPts val="1200"/>
              </a:spcBef>
            </a:pPr>
            <a:r>
              <a:rPr lang="en-US" dirty="0"/>
              <a:t>Definition: </a:t>
            </a:r>
          </a:p>
          <a:p>
            <a:pPr lvl="1"/>
            <a:r>
              <a:rPr lang="en-US" dirty="0"/>
              <a:t>An ADE misinterpreted as a new medical condition resulting in a new medication being prescribed to treat the ADE</a:t>
            </a:r>
          </a:p>
          <a:p>
            <a:pPr>
              <a:spcBef>
                <a:spcPts val="1200"/>
              </a:spcBef>
            </a:pPr>
            <a:r>
              <a:rPr lang="en-US" dirty="0"/>
              <a:t>People of all ages can be affected</a:t>
            </a:r>
          </a:p>
          <a:p>
            <a:endParaRPr lang="en-US" dirty="0"/>
          </a:p>
          <a:p>
            <a:endParaRPr lang="en-US" dirty="0"/>
          </a:p>
        </p:txBody>
      </p:sp>
      <p:graphicFrame>
        <p:nvGraphicFramePr>
          <p:cNvPr id="4" name="Diagram 3">
            <a:extLst>
              <a:ext uri="{FF2B5EF4-FFF2-40B4-BE49-F238E27FC236}">
                <a16:creationId xmlns:a16="http://schemas.microsoft.com/office/drawing/2014/main" id="{5B266659-8328-1AB2-661B-D5B02A27AA00}"/>
              </a:ext>
            </a:extLst>
          </p:cNvPr>
          <p:cNvGraphicFramePr/>
          <p:nvPr>
            <p:extLst>
              <p:ext uri="{D42A27DB-BD31-4B8C-83A1-F6EECF244321}">
                <p14:modId xmlns:p14="http://schemas.microsoft.com/office/powerpoint/2010/main" val="689658514"/>
              </p:ext>
            </p:extLst>
          </p:nvPr>
        </p:nvGraphicFramePr>
        <p:xfrm>
          <a:off x="4162097" y="1063229"/>
          <a:ext cx="5215173" cy="3508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33CB2A2-41D4-1EFC-D3A7-9C571968FF34}"/>
              </a:ext>
            </a:extLst>
          </p:cNvPr>
          <p:cNvSpPr txBox="1"/>
          <p:nvPr/>
        </p:nvSpPr>
        <p:spPr>
          <a:xfrm>
            <a:off x="1561012" y="4702186"/>
            <a:ext cx="7033845" cy="430887"/>
          </a:xfrm>
          <a:prstGeom prst="rect">
            <a:avLst/>
          </a:prstGeom>
          <a:noFill/>
        </p:spPr>
        <p:txBody>
          <a:bodyPr wrap="square" rtlCol="0">
            <a:spAutoFit/>
          </a:bodyPr>
          <a:lstStyle/>
          <a:p>
            <a:pPr algn="ctr"/>
            <a:r>
              <a:rPr lang="en-US" sz="1100" dirty="0" err="1"/>
              <a:t>Trenaman</a:t>
            </a:r>
            <a:r>
              <a:rPr lang="en-US" sz="1100" dirty="0"/>
              <a:t>, S.C., Bowles, S.K., Kirkland, S. </a:t>
            </a:r>
            <a:r>
              <a:rPr lang="en-US" sz="1100" i="1" dirty="0"/>
              <a:t>et al.</a:t>
            </a:r>
            <a:r>
              <a:rPr lang="en-US" sz="1100" dirty="0"/>
              <a:t> An examination of three prescribing cascades in a cohort of older adults with dementia. </a:t>
            </a:r>
            <a:r>
              <a:rPr lang="en-US" sz="1100" i="1" dirty="0"/>
              <a:t>BMC </a:t>
            </a:r>
            <a:r>
              <a:rPr lang="en-US" sz="1100" i="1" dirty="0" err="1"/>
              <a:t>Geriatr</a:t>
            </a:r>
            <a:r>
              <a:rPr lang="en-US" sz="1100" dirty="0"/>
              <a:t> </a:t>
            </a:r>
            <a:r>
              <a:rPr lang="en-US" sz="1100" b="1" dirty="0"/>
              <a:t>21, </a:t>
            </a:r>
            <a:r>
              <a:rPr lang="en-US" sz="1100" dirty="0"/>
              <a:t>297 (2021).</a:t>
            </a:r>
          </a:p>
        </p:txBody>
      </p:sp>
    </p:spTree>
    <p:extLst>
      <p:ext uri="{BB962C8B-B14F-4D97-AF65-F5344CB8AC3E}">
        <p14:creationId xmlns:p14="http://schemas.microsoft.com/office/powerpoint/2010/main" val="2080271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6AA7A4-0626-BCA6-04B3-1E13A2EA7763}"/>
              </a:ext>
            </a:extLst>
          </p:cNvPr>
          <p:cNvSpPr>
            <a:spLocks noGrp="1"/>
          </p:cNvSpPr>
          <p:nvPr>
            <p:ph type="title"/>
          </p:nvPr>
        </p:nvSpPr>
        <p:spPr/>
        <p:txBody>
          <a:bodyPr/>
          <a:lstStyle/>
          <a:p>
            <a:r>
              <a:rPr lang="en-US" dirty="0"/>
              <a:t>Examples of Prescribing Cascades</a:t>
            </a:r>
          </a:p>
        </p:txBody>
      </p:sp>
      <p:graphicFrame>
        <p:nvGraphicFramePr>
          <p:cNvPr id="6" name="Content Placeholder 5">
            <a:extLst>
              <a:ext uri="{FF2B5EF4-FFF2-40B4-BE49-F238E27FC236}">
                <a16:creationId xmlns:a16="http://schemas.microsoft.com/office/drawing/2014/main" id="{9EBF0CB1-5D6E-274F-3BA2-5862E053854A}"/>
              </a:ext>
            </a:extLst>
          </p:cNvPr>
          <p:cNvGraphicFramePr>
            <a:graphicFrameLocks noGrp="1"/>
          </p:cNvGraphicFramePr>
          <p:nvPr>
            <p:ph idx="1"/>
            <p:extLst>
              <p:ext uri="{D42A27DB-BD31-4B8C-83A1-F6EECF244321}">
                <p14:modId xmlns:p14="http://schemas.microsoft.com/office/powerpoint/2010/main" val="3874763251"/>
              </p:ext>
            </p:extLst>
          </p:nvPr>
        </p:nvGraphicFramePr>
        <p:xfrm>
          <a:off x="188828" y="1342040"/>
          <a:ext cx="8852338" cy="28956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878045115"/>
                    </a:ext>
                  </a:extLst>
                </a:gridCol>
                <a:gridCol w="2672255">
                  <a:extLst>
                    <a:ext uri="{9D8B030D-6E8A-4147-A177-3AD203B41FA5}">
                      <a16:colId xmlns:a16="http://schemas.microsoft.com/office/drawing/2014/main" val="2717885763"/>
                    </a:ext>
                  </a:extLst>
                </a:gridCol>
                <a:gridCol w="3436883">
                  <a:extLst>
                    <a:ext uri="{9D8B030D-6E8A-4147-A177-3AD203B41FA5}">
                      <a16:colId xmlns:a16="http://schemas.microsoft.com/office/drawing/2014/main" val="1485922709"/>
                    </a:ext>
                  </a:extLst>
                </a:gridCol>
              </a:tblGrid>
              <a:tr h="370840">
                <a:tc>
                  <a:txBody>
                    <a:bodyPr/>
                    <a:lstStyle/>
                    <a:p>
                      <a:r>
                        <a:rPr lang="en-US" sz="2000" dirty="0"/>
                        <a:t>Initial Drug Therapy</a:t>
                      </a:r>
                    </a:p>
                  </a:txBody>
                  <a:tcPr/>
                </a:tc>
                <a:tc>
                  <a:txBody>
                    <a:bodyPr/>
                    <a:lstStyle/>
                    <a:p>
                      <a:r>
                        <a:rPr lang="en-US" sz="2000" dirty="0"/>
                        <a:t>Adverse Drug Event</a:t>
                      </a:r>
                    </a:p>
                  </a:txBody>
                  <a:tcPr/>
                </a:tc>
                <a:tc>
                  <a:txBody>
                    <a:bodyPr/>
                    <a:lstStyle/>
                    <a:p>
                      <a:r>
                        <a:rPr lang="en-US" sz="2000" dirty="0"/>
                        <a:t>Subsequent Drug Therapy</a:t>
                      </a:r>
                    </a:p>
                  </a:txBody>
                  <a:tcPr/>
                </a:tc>
                <a:extLst>
                  <a:ext uri="{0D108BD9-81ED-4DB2-BD59-A6C34878D82A}">
                    <a16:rowId xmlns:a16="http://schemas.microsoft.com/office/drawing/2014/main" val="2253277215"/>
                  </a:ext>
                </a:extLst>
              </a:tr>
              <a:tr h="370840">
                <a:tc>
                  <a:txBody>
                    <a:bodyPr/>
                    <a:lstStyle/>
                    <a:p>
                      <a:r>
                        <a:rPr lang="en-US" sz="2000" dirty="0"/>
                        <a:t>Antipsychotics</a:t>
                      </a:r>
                    </a:p>
                  </a:txBody>
                  <a:tcPr/>
                </a:tc>
                <a:tc>
                  <a:txBody>
                    <a:bodyPr/>
                    <a:lstStyle/>
                    <a:p>
                      <a:r>
                        <a:rPr lang="en-US" sz="2000" dirty="0"/>
                        <a:t>Extrapyramidal signs and symptoms</a:t>
                      </a:r>
                    </a:p>
                  </a:txBody>
                  <a:tcPr/>
                </a:tc>
                <a:tc>
                  <a:txBody>
                    <a:bodyPr/>
                    <a:lstStyle/>
                    <a:p>
                      <a:r>
                        <a:rPr lang="en-US" sz="2000" dirty="0"/>
                        <a:t>Antiparkinsonian therapy</a:t>
                      </a:r>
                    </a:p>
                  </a:txBody>
                  <a:tcPr/>
                </a:tc>
                <a:extLst>
                  <a:ext uri="{0D108BD9-81ED-4DB2-BD59-A6C34878D82A}">
                    <a16:rowId xmlns:a16="http://schemas.microsoft.com/office/drawing/2014/main" val="2811492811"/>
                  </a:ext>
                </a:extLst>
              </a:tr>
              <a:tr h="370840">
                <a:tc>
                  <a:txBody>
                    <a:bodyPr/>
                    <a:lstStyle/>
                    <a:p>
                      <a:r>
                        <a:rPr lang="en-US" sz="2000" dirty="0"/>
                        <a:t>Cholinesterase inhibitors</a:t>
                      </a:r>
                    </a:p>
                  </a:txBody>
                  <a:tcPr/>
                </a:tc>
                <a:tc>
                  <a:txBody>
                    <a:bodyPr/>
                    <a:lstStyle/>
                    <a:p>
                      <a:r>
                        <a:rPr lang="en-US" sz="2000" dirty="0"/>
                        <a:t>Urinary incontinence</a:t>
                      </a:r>
                    </a:p>
                  </a:txBody>
                  <a:tcPr/>
                </a:tc>
                <a:tc>
                  <a:txBody>
                    <a:bodyPr/>
                    <a:lstStyle/>
                    <a:p>
                      <a:r>
                        <a:rPr lang="en-US" sz="2000" dirty="0"/>
                        <a:t>Incontinence treatment</a:t>
                      </a:r>
                    </a:p>
                  </a:txBody>
                  <a:tcPr/>
                </a:tc>
                <a:extLst>
                  <a:ext uri="{0D108BD9-81ED-4DB2-BD59-A6C34878D82A}">
                    <a16:rowId xmlns:a16="http://schemas.microsoft.com/office/drawing/2014/main" val="4120366766"/>
                  </a:ext>
                </a:extLst>
              </a:tr>
              <a:tr h="370840">
                <a:tc>
                  <a:txBody>
                    <a:bodyPr/>
                    <a:lstStyle/>
                    <a:p>
                      <a:r>
                        <a:rPr lang="en-US" sz="2000" dirty="0"/>
                        <a:t>Thiazide diuretics</a:t>
                      </a:r>
                    </a:p>
                  </a:txBody>
                  <a:tcPr/>
                </a:tc>
                <a:tc>
                  <a:txBody>
                    <a:bodyPr/>
                    <a:lstStyle/>
                    <a:p>
                      <a:r>
                        <a:rPr lang="en-US" sz="2000" dirty="0"/>
                        <a:t>Hyperuricemia</a:t>
                      </a:r>
                    </a:p>
                  </a:txBody>
                  <a:tcPr/>
                </a:tc>
                <a:tc>
                  <a:txBody>
                    <a:bodyPr/>
                    <a:lstStyle/>
                    <a:p>
                      <a:r>
                        <a:rPr lang="en-US" sz="2000" dirty="0"/>
                        <a:t>Gout treatment</a:t>
                      </a:r>
                    </a:p>
                  </a:txBody>
                  <a:tcPr/>
                </a:tc>
                <a:extLst>
                  <a:ext uri="{0D108BD9-81ED-4DB2-BD59-A6C34878D82A}">
                    <a16:rowId xmlns:a16="http://schemas.microsoft.com/office/drawing/2014/main" val="4254179246"/>
                  </a:ext>
                </a:extLst>
              </a:tr>
              <a:tr h="370840">
                <a:tc>
                  <a:txBody>
                    <a:bodyPr/>
                    <a:lstStyle/>
                    <a:p>
                      <a:r>
                        <a:rPr lang="en-US" sz="2000" dirty="0"/>
                        <a:t>NSAIDs</a:t>
                      </a:r>
                    </a:p>
                  </a:txBody>
                  <a:tcPr/>
                </a:tc>
                <a:tc>
                  <a:txBody>
                    <a:bodyPr/>
                    <a:lstStyle/>
                    <a:p>
                      <a:r>
                        <a:rPr lang="en-US" sz="2000" dirty="0"/>
                        <a:t>Increased blood pressure</a:t>
                      </a:r>
                    </a:p>
                  </a:txBody>
                  <a:tcPr/>
                </a:tc>
                <a:tc>
                  <a:txBody>
                    <a:bodyPr/>
                    <a:lstStyle/>
                    <a:p>
                      <a:r>
                        <a:rPr lang="en-US" sz="2000" dirty="0"/>
                        <a:t>Antihypertensive therapy</a:t>
                      </a:r>
                    </a:p>
                  </a:txBody>
                  <a:tcPr/>
                </a:tc>
                <a:extLst>
                  <a:ext uri="{0D108BD9-81ED-4DB2-BD59-A6C34878D82A}">
                    <a16:rowId xmlns:a16="http://schemas.microsoft.com/office/drawing/2014/main" val="2215985847"/>
                  </a:ext>
                </a:extLst>
              </a:tr>
            </a:tbl>
          </a:graphicData>
        </a:graphic>
      </p:graphicFrame>
    </p:spTree>
    <p:extLst>
      <p:ext uri="{BB962C8B-B14F-4D97-AF65-F5344CB8AC3E}">
        <p14:creationId xmlns:p14="http://schemas.microsoft.com/office/powerpoint/2010/main" val="2042309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049B9-3694-FBDD-DE6E-CCD7E591B854}"/>
              </a:ext>
            </a:extLst>
          </p:cNvPr>
          <p:cNvSpPr>
            <a:spLocks noGrp="1"/>
          </p:cNvSpPr>
          <p:nvPr>
            <p:ph type="title"/>
          </p:nvPr>
        </p:nvSpPr>
        <p:spPr/>
        <p:txBody>
          <a:bodyPr/>
          <a:lstStyle/>
          <a:p>
            <a:r>
              <a:rPr lang="en-US" dirty="0"/>
              <a:t>Successful Drug Therapy</a:t>
            </a:r>
          </a:p>
        </p:txBody>
      </p:sp>
      <p:sp>
        <p:nvSpPr>
          <p:cNvPr id="3" name="Content Placeholder 2">
            <a:extLst>
              <a:ext uri="{FF2B5EF4-FFF2-40B4-BE49-F238E27FC236}">
                <a16:creationId xmlns:a16="http://schemas.microsoft.com/office/drawing/2014/main" id="{97C8FC4F-914D-C96D-352D-4EBF037BA946}"/>
              </a:ext>
            </a:extLst>
          </p:cNvPr>
          <p:cNvSpPr>
            <a:spLocks noGrp="1"/>
          </p:cNvSpPr>
          <p:nvPr>
            <p:ph sz="half" idx="1"/>
          </p:nvPr>
        </p:nvSpPr>
        <p:spPr>
          <a:xfrm>
            <a:off x="457212" y="1152143"/>
            <a:ext cx="4303986" cy="3490801"/>
          </a:xfrm>
        </p:spPr>
        <p:txBody>
          <a:bodyPr>
            <a:normAutofit/>
          </a:bodyPr>
          <a:lstStyle/>
          <a:p>
            <a:pPr>
              <a:spcBef>
                <a:spcPts val="3000"/>
              </a:spcBef>
            </a:pPr>
            <a:r>
              <a:rPr lang="en-US" sz="2600" dirty="0"/>
              <a:t>Uses correct drug appropriately</a:t>
            </a:r>
          </a:p>
          <a:p>
            <a:pPr>
              <a:spcBef>
                <a:spcPts val="3000"/>
              </a:spcBef>
            </a:pPr>
            <a:r>
              <a:rPr lang="en-US" sz="2600" dirty="0"/>
              <a:t>Prescribes correct dosage</a:t>
            </a:r>
          </a:p>
          <a:p>
            <a:pPr>
              <a:spcBef>
                <a:spcPts val="3000"/>
              </a:spcBef>
            </a:pPr>
            <a:r>
              <a:rPr lang="en-US" sz="2600" dirty="0"/>
              <a:t>Targets correct condition</a:t>
            </a:r>
          </a:p>
        </p:txBody>
      </p:sp>
      <p:sp>
        <p:nvSpPr>
          <p:cNvPr id="4" name="Content Placeholder 3">
            <a:extLst>
              <a:ext uri="{FF2B5EF4-FFF2-40B4-BE49-F238E27FC236}">
                <a16:creationId xmlns:a16="http://schemas.microsoft.com/office/drawing/2014/main" id="{AB5E7380-6C2D-F4B9-9A8D-58B49B7500B9}"/>
              </a:ext>
            </a:extLst>
          </p:cNvPr>
          <p:cNvSpPr>
            <a:spLocks noGrp="1"/>
          </p:cNvSpPr>
          <p:nvPr>
            <p:ph sz="half" idx="2"/>
          </p:nvPr>
        </p:nvSpPr>
        <p:spPr>
          <a:xfrm>
            <a:off x="4761198" y="1152144"/>
            <a:ext cx="4114788" cy="3490800"/>
          </a:xfrm>
        </p:spPr>
        <p:txBody>
          <a:bodyPr>
            <a:normAutofit/>
          </a:bodyPr>
          <a:lstStyle/>
          <a:p>
            <a:pPr>
              <a:spcBef>
                <a:spcPts val="3000"/>
              </a:spcBef>
            </a:pPr>
            <a:r>
              <a:rPr lang="en-US" sz="2600" dirty="0"/>
              <a:t>Is appropriate for the person</a:t>
            </a:r>
          </a:p>
          <a:p>
            <a:pPr>
              <a:spcBef>
                <a:spcPts val="3000"/>
              </a:spcBef>
            </a:pPr>
            <a:r>
              <a:rPr lang="en-US" sz="2600" dirty="0"/>
              <a:t>Considers goals of care</a:t>
            </a:r>
          </a:p>
          <a:p>
            <a:pPr>
              <a:spcBef>
                <a:spcPts val="3000"/>
              </a:spcBef>
            </a:pPr>
            <a:r>
              <a:rPr lang="en-US" sz="2600" dirty="0"/>
              <a:t>Failure in any one of these can result in ADEs</a:t>
            </a:r>
          </a:p>
        </p:txBody>
      </p:sp>
    </p:spTree>
    <p:extLst>
      <p:ext uri="{BB962C8B-B14F-4D97-AF65-F5344CB8AC3E}">
        <p14:creationId xmlns:p14="http://schemas.microsoft.com/office/powerpoint/2010/main" val="3979008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D9319-1FB9-6316-97F9-39289191CD0E}"/>
              </a:ext>
            </a:extLst>
          </p:cNvPr>
          <p:cNvSpPr>
            <a:spLocks noGrp="1"/>
          </p:cNvSpPr>
          <p:nvPr>
            <p:ph type="title"/>
          </p:nvPr>
        </p:nvSpPr>
        <p:spPr/>
        <p:txBody>
          <a:bodyPr/>
          <a:lstStyle/>
          <a:p>
            <a:r>
              <a:rPr lang="en-US" dirty="0"/>
              <a:t>Steps to Reduce Polypharmacy</a:t>
            </a:r>
          </a:p>
        </p:txBody>
      </p:sp>
      <p:sp>
        <p:nvSpPr>
          <p:cNvPr id="3" name="Content Placeholder 2">
            <a:extLst>
              <a:ext uri="{FF2B5EF4-FFF2-40B4-BE49-F238E27FC236}">
                <a16:creationId xmlns:a16="http://schemas.microsoft.com/office/drawing/2014/main" id="{1448A95D-00D4-A096-670F-3B977624BD8D}"/>
              </a:ext>
            </a:extLst>
          </p:cNvPr>
          <p:cNvSpPr>
            <a:spLocks noGrp="1"/>
          </p:cNvSpPr>
          <p:nvPr>
            <p:ph idx="1"/>
          </p:nvPr>
        </p:nvSpPr>
        <p:spPr>
          <a:xfrm>
            <a:off x="457213" y="1200150"/>
            <a:ext cx="8315569" cy="3474325"/>
          </a:xfrm>
        </p:spPr>
        <p:txBody>
          <a:bodyPr>
            <a:normAutofit fontScale="92500"/>
          </a:bodyPr>
          <a:lstStyle/>
          <a:p>
            <a:pPr marL="571500" indent="-457200">
              <a:spcBef>
                <a:spcPts val="1200"/>
              </a:spcBef>
              <a:buFont typeface="+mj-lt"/>
              <a:buAutoNum type="arabicPeriod"/>
            </a:pPr>
            <a:r>
              <a:rPr lang="en-US" dirty="0"/>
              <a:t>Have patients keep an accurate record of all medications, including OTCs, herbals, and other alternative medicines</a:t>
            </a:r>
          </a:p>
          <a:p>
            <a:pPr marL="571500" indent="-457200">
              <a:spcBef>
                <a:spcPts val="1200"/>
              </a:spcBef>
              <a:buFont typeface="+mj-lt"/>
              <a:buAutoNum type="arabicPeriod"/>
            </a:pPr>
            <a:r>
              <a:rPr lang="en-US" dirty="0"/>
              <a:t>Identify drugs by generic name and drug class</a:t>
            </a:r>
          </a:p>
          <a:p>
            <a:pPr marL="571500" indent="-457200">
              <a:spcBef>
                <a:spcPts val="1200"/>
              </a:spcBef>
              <a:buFont typeface="+mj-lt"/>
              <a:buAutoNum type="arabicPeriod"/>
            </a:pPr>
            <a:r>
              <a:rPr lang="en-US" dirty="0"/>
              <a:t>Be aware of the prescribing cascade</a:t>
            </a:r>
          </a:p>
          <a:p>
            <a:pPr marL="571500" indent="-457200">
              <a:spcBef>
                <a:spcPts val="1200"/>
              </a:spcBef>
              <a:buFont typeface="+mj-lt"/>
              <a:buAutoNum type="arabicPeriod"/>
            </a:pPr>
            <a:r>
              <a:rPr lang="en-US" dirty="0"/>
              <a:t>Encourage patients to use one pharmacy and one primary care provider</a:t>
            </a:r>
          </a:p>
          <a:p>
            <a:pPr marL="571500" indent="-457200">
              <a:spcBef>
                <a:spcPts val="1200"/>
              </a:spcBef>
              <a:buFont typeface="+mj-lt"/>
              <a:buAutoNum type="arabicPeriod"/>
            </a:pPr>
            <a:r>
              <a:rPr lang="en-US" dirty="0"/>
              <a:t>Consider deprescribing when medications are potentially inappropriate or unnecessary</a:t>
            </a:r>
          </a:p>
        </p:txBody>
      </p:sp>
      <p:sp>
        <p:nvSpPr>
          <p:cNvPr id="4" name="TextBox 3">
            <a:extLst>
              <a:ext uri="{FF2B5EF4-FFF2-40B4-BE49-F238E27FC236}">
                <a16:creationId xmlns:a16="http://schemas.microsoft.com/office/drawing/2014/main" id="{EECB3093-A447-CC46-E15E-09DFAC5915F8}"/>
              </a:ext>
            </a:extLst>
          </p:cNvPr>
          <p:cNvSpPr txBox="1"/>
          <p:nvPr/>
        </p:nvSpPr>
        <p:spPr>
          <a:xfrm>
            <a:off x="2553419" y="4770408"/>
            <a:ext cx="4114800" cy="307777"/>
          </a:xfrm>
          <a:prstGeom prst="rect">
            <a:avLst/>
          </a:prstGeom>
          <a:noFill/>
        </p:spPr>
        <p:txBody>
          <a:bodyPr wrap="square" rtlCol="0">
            <a:spAutoFit/>
          </a:bodyPr>
          <a:lstStyle/>
          <a:p>
            <a:pPr algn="ctr"/>
            <a:r>
              <a:rPr lang="en-US" sz="1400" dirty="0"/>
              <a:t>OTCs=over the counter agents</a:t>
            </a:r>
          </a:p>
        </p:txBody>
      </p:sp>
    </p:spTree>
    <p:extLst>
      <p:ext uri="{BB962C8B-B14F-4D97-AF65-F5344CB8AC3E}">
        <p14:creationId xmlns:p14="http://schemas.microsoft.com/office/powerpoint/2010/main" val="3676756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1CE58-680F-92D3-68A6-A9D66C6E803A}"/>
              </a:ext>
            </a:extLst>
          </p:cNvPr>
          <p:cNvSpPr>
            <a:spLocks noGrp="1"/>
          </p:cNvSpPr>
          <p:nvPr>
            <p:ph type="title"/>
          </p:nvPr>
        </p:nvSpPr>
        <p:spPr/>
        <p:txBody>
          <a:bodyPr/>
          <a:lstStyle/>
          <a:p>
            <a:r>
              <a:rPr lang="en-US" dirty="0"/>
              <a:t>Comprehensive Medication Reconciliation and Review</a:t>
            </a:r>
          </a:p>
        </p:txBody>
      </p:sp>
      <p:sp>
        <p:nvSpPr>
          <p:cNvPr id="3" name="Content Placeholder 2">
            <a:extLst>
              <a:ext uri="{FF2B5EF4-FFF2-40B4-BE49-F238E27FC236}">
                <a16:creationId xmlns:a16="http://schemas.microsoft.com/office/drawing/2014/main" id="{0B935201-03A4-AA31-53F3-31DF33A196CB}"/>
              </a:ext>
            </a:extLst>
          </p:cNvPr>
          <p:cNvSpPr>
            <a:spLocks noGrp="1"/>
          </p:cNvSpPr>
          <p:nvPr>
            <p:ph sz="half" idx="1"/>
          </p:nvPr>
        </p:nvSpPr>
        <p:spPr>
          <a:xfrm>
            <a:off x="457212" y="1450430"/>
            <a:ext cx="4071079" cy="3200401"/>
          </a:xfrm>
        </p:spPr>
        <p:txBody>
          <a:bodyPr>
            <a:normAutofit fontScale="85000" lnSpcReduction="20000"/>
          </a:bodyPr>
          <a:lstStyle/>
          <a:p>
            <a:pPr marL="346075" indent="-342900">
              <a:spcBef>
                <a:spcPts val="1200"/>
              </a:spcBef>
              <a:buFont typeface="+mj-lt"/>
              <a:buAutoNum type="arabicPeriod"/>
            </a:pPr>
            <a:r>
              <a:rPr lang="en-US" dirty="0"/>
              <a:t>Medication adherence</a:t>
            </a:r>
          </a:p>
          <a:p>
            <a:pPr marL="346075" indent="-342900">
              <a:spcBef>
                <a:spcPts val="1200"/>
              </a:spcBef>
              <a:buFont typeface="+mj-lt"/>
              <a:buAutoNum type="arabicPeriod"/>
            </a:pPr>
            <a:r>
              <a:rPr lang="en-US" dirty="0"/>
              <a:t>Therapeutic duplication</a:t>
            </a:r>
          </a:p>
          <a:p>
            <a:pPr marL="346075" indent="-342900">
              <a:spcBef>
                <a:spcPts val="1200"/>
              </a:spcBef>
              <a:buFont typeface="+mj-lt"/>
              <a:buAutoNum type="arabicPeriod"/>
            </a:pPr>
            <a:r>
              <a:rPr lang="en-US" dirty="0"/>
              <a:t>Drug interactions</a:t>
            </a:r>
          </a:p>
          <a:p>
            <a:pPr marL="346075" indent="-342900">
              <a:spcBef>
                <a:spcPts val="1200"/>
              </a:spcBef>
              <a:buFont typeface="+mj-lt"/>
              <a:buAutoNum type="arabicPeriod"/>
            </a:pPr>
            <a:r>
              <a:rPr lang="en-US" dirty="0"/>
              <a:t>Drug-disease contraindications</a:t>
            </a:r>
          </a:p>
          <a:p>
            <a:pPr marL="346075" indent="-342900">
              <a:spcBef>
                <a:spcPts val="1200"/>
              </a:spcBef>
              <a:buFont typeface="+mj-lt"/>
              <a:buAutoNum type="arabicPeriod"/>
            </a:pPr>
            <a:r>
              <a:rPr lang="en-US" dirty="0"/>
              <a:t>Potentially inappropriate medication in older adults (e.g., Beers’ criteria)</a:t>
            </a:r>
          </a:p>
        </p:txBody>
      </p:sp>
      <p:sp>
        <p:nvSpPr>
          <p:cNvPr id="4" name="Content Placeholder 3">
            <a:extLst>
              <a:ext uri="{FF2B5EF4-FFF2-40B4-BE49-F238E27FC236}">
                <a16:creationId xmlns:a16="http://schemas.microsoft.com/office/drawing/2014/main" id="{80B14176-C738-96A6-BC35-436F2C9392DB}"/>
              </a:ext>
            </a:extLst>
          </p:cNvPr>
          <p:cNvSpPr>
            <a:spLocks noGrp="1"/>
          </p:cNvSpPr>
          <p:nvPr>
            <p:ph sz="half" idx="2"/>
          </p:nvPr>
        </p:nvSpPr>
        <p:spPr>
          <a:xfrm>
            <a:off x="4615711" y="1450430"/>
            <a:ext cx="4157072" cy="3200401"/>
          </a:xfrm>
        </p:spPr>
        <p:txBody>
          <a:bodyPr>
            <a:normAutofit fontScale="85000" lnSpcReduction="10000"/>
          </a:bodyPr>
          <a:lstStyle/>
          <a:p>
            <a:pPr marL="346075" indent="-346075">
              <a:spcBef>
                <a:spcPts val="1200"/>
              </a:spcBef>
              <a:buFont typeface="+mj-lt"/>
              <a:buAutoNum type="arabicPeriod" startAt="6"/>
            </a:pPr>
            <a:r>
              <a:rPr lang="en-US" dirty="0"/>
              <a:t>Pharmacokinetics of aging</a:t>
            </a:r>
          </a:p>
          <a:p>
            <a:pPr lvl="1">
              <a:spcBef>
                <a:spcPts val="600"/>
              </a:spcBef>
              <a:buFont typeface="Wingdings" panose="05000000000000000000" pitchFamily="2" charset="2"/>
              <a:buChar char="§"/>
            </a:pPr>
            <a:r>
              <a:rPr lang="en-US" dirty="0"/>
              <a:t>absorption, distribution, metabolism, and elimination</a:t>
            </a:r>
          </a:p>
          <a:p>
            <a:pPr marL="346075" indent="-346075">
              <a:spcBef>
                <a:spcPts val="1200"/>
              </a:spcBef>
              <a:buFont typeface="+mj-lt"/>
              <a:buAutoNum type="arabicPeriod" startAt="6"/>
            </a:pPr>
            <a:r>
              <a:rPr lang="en-US" dirty="0"/>
              <a:t>Pharmacodynamics of aging</a:t>
            </a:r>
          </a:p>
          <a:p>
            <a:pPr marL="346075" indent="-346075">
              <a:spcBef>
                <a:spcPts val="1200"/>
              </a:spcBef>
              <a:buFont typeface="+mj-lt"/>
              <a:buAutoNum type="arabicPeriod" startAt="6"/>
            </a:pPr>
            <a:r>
              <a:rPr lang="en-US" dirty="0"/>
              <a:t>Chronic disease state management in older adults</a:t>
            </a:r>
          </a:p>
        </p:txBody>
      </p:sp>
    </p:spTree>
    <p:extLst>
      <p:ext uri="{BB962C8B-B14F-4D97-AF65-F5344CB8AC3E}">
        <p14:creationId xmlns:p14="http://schemas.microsoft.com/office/powerpoint/2010/main" val="3172571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329D8-C20B-343E-D110-4FDE08BAA4EB}"/>
              </a:ext>
            </a:extLst>
          </p:cNvPr>
          <p:cNvSpPr>
            <a:spLocks noGrp="1"/>
          </p:cNvSpPr>
          <p:nvPr>
            <p:ph type="title"/>
          </p:nvPr>
        </p:nvSpPr>
        <p:spPr/>
        <p:txBody>
          <a:bodyPr/>
          <a:lstStyle/>
          <a:p>
            <a:r>
              <a:rPr lang="en-US" dirty="0"/>
              <a:t>Assess Each Medication, and Ask:</a:t>
            </a:r>
          </a:p>
        </p:txBody>
      </p:sp>
      <p:sp>
        <p:nvSpPr>
          <p:cNvPr id="3" name="Content Placeholder 2">
            <a:extLst>
              <a:ext uri="{FF2B5EF4-FFF2-40B4-BE49-F238E27FC236}">
                <a16:creationId xmlns:a16="http://schemas.microsoft.com/office/drawing/2014/main" id="{30F77401-A131-72D1-412F-FEC04DFA00F1}"/>
              </a:ext>
            </a:extLst>
          </p:cNvPr>
          <p:cNvSpPr>
            <a:spLocks noGrp="1"/>
          </p:cNvSpPr>
          <p:nvPr>
            <p:ph idx="1"/>
          </p:nvPr>
        </p:nvSpPr>
        <p:spPr>
          <a:xfrm>
            <a:off x="457213" y="1200152"/>
            <a:ext cx="8450304" cy="3316670"/>
          </a:xfrm>
        </p:spPr>
        <p:txBody>
          <a:bodyPr>
            <a:normAutofit fontScale="85000" lnSpcReduction="20000"/>
          </a:bodyPr>
          <a:lstStyle/>
          <a:p>
            <a:pPr marL="228600">
              <a:spcBef>
                <a:spcPts val="1200"/>
              </a:spcBef>
            </a:pPr>
            <a:r>
              <a:rPr lang="en-US" dirty="0"/>
              <a:t>What are the goals of care?</a:t>
            </a:r>
          </a:p>
          <a:p>
            <a:pPr marL="228600">
              <a:spcBef>
                <a:spcPts val="1200"/>
              </a:spcBef>
            </a:pPr>
            <a:r>
              <a:rPr lang="en-US" dirty="0"/>
              <a:t>Is this medication necessary?</a:t>
            </a:r>
          </a:p>
          <a:p>
            <a:pPr marL="228600">
              <a:spcBef>
                <a:spcPts val="1200"/>
              </a:spcBef>
            </a:pPr>
            <a:r>
              <a:rPr lang="en-US" dirty="0"/>
              <a:t>What are the therapeutic end points?</a:t>
            </a:r>
          </a:p>
          <a:p>
            <a:pPr marL="228600">
              <a:spcBef>
                <a:spcPts val="1200"/>
              </a:spcBef>
            </a:pPr>
            <a:r>
              <a:rPr lang="en-US" dirty="0"/>
              <a:t>Do the benefits outweigh the risks?</a:t>
            </a:r>
          </a:p>
          <a:p>
            <a:pPr marL="228600">
              <a:spcBef>
                <a:spcPts val="1200"/>
              </a:spcBef>
            </a:pPr>
            <a:r>
              <a:rPr lang="en-US" dirty="0"/>
              <a:t>Is it used to treat effects of another drug?</a:t>
            </a:r>
          </a:p>
          <a:p>
            <a:pPr marL="228600">
              <a:spcBef>
                <a:spcPts val="1200"/>
              </a:spcBef>
            </a:pPr>
            <a:r>
              <a:rPr lang="en-US" dirty="0"/>
              <a:t>Could 1 drug be used to treat 2 conditions?</a:t>
            </a:r>
          </a:p>
          <a:p>
            <a:pPr marL="228600">
              <a:spcBef>
                <a:spcPts val="1200"/>
              </a:spcBef>
            </a:pPr>
            <a:r>
              <a:rPr lang="en-US" dirty="0"/>
              <a:t>Could it interact with diseases, other drugs?</a:t>
            </a:r>
          </a:p>
          <a:p>
            <a:pPr marL="228600">
              <a:spcBef>
                <a:spcPts val="1200"/>
              </a:spcBef>
            </a:pPr>
            <a:r>
              <a:rPr lang="en-US" dirty="0"/>
              <a:t>Does person know what it’s for, how to take it, &amp; what ADEs to look for?</a:t>
            </a:r>
          </a:p>
        </p:txBody>
      </p:sp>
    </p:spTree>
    <p:extLst>
      <p:ext uri="{BB962C8B-B14F-4D97-AF65-F5344CB8AC3E}">
        <p14:creationId xmlns:p14="http://schemas.microsoft.com/office/powerpoint/2010/main" val="2543942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C0952-CCC4-906D-8A41-2BC61429C01B}"/>
              </a:ext>
            </a:extLst>
          </p:cNvPr>
          <p:cNvSpPr>
            <a:spLocks noGrp="1"/>
          </p:cNvSpPr>
          <p:nvPr>
            <p:ph type="title"/>
          </p:nvPr>
        </p:nvSpPr>
        <p:spPr/>
        <p:txBody>
          <a:bodyPr/>
          <a:lstStyle/>
          <a:p>
            <a:r>
              <a:rPr lang="en-US" dirty="0"/>
              <a:t>Role of Culture on Medication Use</a:t>
            </a:r>
          </a:p>
        </p:txBody>
      </p:sp>
      <p:sp>
        <p:nvSpPr>
          <p:cNvPr id="3" name="Content Placeholder 2">
            <a:extLst>
              <a:ext uri="{FF2B5EF4-FFF2-40B4-BE49-F238E27FC236}">
                <a16:creationId xmlns:a16="http://schemas.microsoft.com/office/drawing/2014/main" id="{8D27D04A-6D06-24FC-F859-F891B0DECCA5}"/>
              </a:ext>
            </a:extLst>
          </p:cNvPr>
          <p:cNvSpPr>
            <a:spLocks noGrp="1"/>
          </p:cNvSpPr>
          <p:nvPr>
            <p:ph idx="1"/>
          </p:nvPr>
        </p:nvSpPr>
        <p:spPr>
          <a:xfrm>
            <a:off x="457213" y="1200150"/>
            <a:ext cx="8315569" cy="3491119"/>
          </a:xfrm>
        </p:spPr>
        <p:txBody>
          <a:bodyPr>
            <a:normAutofit fontScale="77500" lnSpcReduction="20000"/>
          </a:bodyPr>
          <a:lstStyle/>
          <a:p>
            <a:pPr>
              <a:spcBef>
                <a:spcPts val="1200"/>
              </a:spcBef>
            </a:pPr>
            <a:r>
              <a:rPr lang="en-US" dirty="0"/>
              <a:t>The role of family</a:t>
            </a:r>
          </a:p>
          <a:p>
            <a:pPr>
              <a:spcBef>
                <a:spcPts val="1200"/>
              </a:spcBef>
            </a:pPr>
            <a:r>
              <a:rPr lang="en-US" dirty="0"/>
              <a:t>Sex-related norms</a:t>
            </a:r>
          </a:p>
          <a:p>
            <a:pPr>
              <a:spcBef>
                <a:spcPts val="1200"/>
              </a:spcBef>
            </a:pPr>
            <a:r>
              <a:rPr lang="en-US" dirty="0"/>
              <a:t>Role of religion, spirituality, related rituals</a:t>
            </a:r>
          </a:p>
          <a:p>
            <a:pPr>
              <a:spcBef>
                <a:spcPts val="1200"/>
              </a:spcBef>
            </a:pPr>
            <a:r>
              <a:rPr lang="en-US" dirty="0"/>
              <a:t>Media choices/health literacy</a:t>
            </a:r>
          </a:p>
          <a:p>
            <a:pPr>
              <a:spcBef>
                <a:spcPts val="1200"/>
              </a:spcBef>
            </a:pPr>
            <a:r>
              <a:rPr lang="en-US" dirty="0"/>
              <a:t>Use of indigenous healing practices</a:t>
            </a:r>
          </a:p>
          <a:p>
            <a:pPr>
              <a:spcBef>
                <a:spcPts val="1200"/>
              </a:spcBef>
            </a:pPr>
            <a:r>
              <a:rPr lang="en-US" dirty="0"/>
              <a:t>Use of western medicine</a:t>
            </a:r>
          </a:p>
          <a:p>
            <a:pPr>
              <a:spcBef>
                <a:spcPts val="1200"/>
              </a:spcBef>
            </a:pPr>
            <a:r>
              <a:rPr lang="en-US" dirty="0"/>
              <a:t>How patients infer the meaning of their illness, death, and dying</a:t>
            </a:r>
          </a:p>
          <a:p>
            <a:pPr>
              <a:spcBef>
                <a:spcPts val="1200"/>
              </a:spcBef>
            </a:pPr>
            <a:r>
              <a:rPr lang="en-US" dirty="0"/>
              <a:t>Advanced directives</a:t>
            </a:r>
          </a:p>
          <a:p>
            <a:pPr>
              <a:spcBef>
                <a:spcPts val="1200"/>
              </a:spcBef>
            </a:pPr>
            <a:r>
              <a:rPr lang="en-US" dirty="0"/>
              <a:t>End-of-life care/Hospice care/symptom management</a:t>
            </a:r>
          </a:p>
        </p:txBody>
      </p:sp>
    </p:spTree>
    <p:extLst>
      <p:ext uri="{BB962C8B-B14F-4D97-AF65-F5344CB8AC3E}">
        <p14:creationId xmlns:p14="http://schemas.microsoft.com/office/powerpoint/2010/main" val="1678849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038AD-35AA-496F-0243-092B9FFAE826}"/>
              </a:ext>
            </a:extLst>
          </p:cNvPr>
          <p:cNvSpPr>
            <a:spLocks noGrp="1"/>
          </p:cNvSpPr>
          <p:nvPr>
            <p:ph type="title"/>
          </p:nvPr>
        </p:nvSpPr>
        <p:spPr/>
        <p:txBody>
          <a:bodyPr/>
          <a:lstStyle/>
          <a:p>
            <a:r>
              <a:rPr lang="en-US" dirty="0"/>
              <a:t>Role of Social Determinants of Health on Medication Use</a:t>
            </a:r>
          </a:p>
        </p:txBody>
      </p:sp>
      <p:sp>
        <p:nvSpPr>
          <p:cNvPr id="3" name="Content Placeholder 2">
            <a:extLst>
              <a:ext uri="{FF2B5EF4-FFF2-40B4-BE49-F238E27FC236}">
                <a16:creationId xmlns:a16="http://schemas.microsoft.com/office/drawing/2014/main" id="{BC467413-F906-4D2B-86A4-0C7B27168CE6}"/>
              </a:ext>
            </a:extLst>
          </p:cNvPr>
          <p:cNvSpPr>
            <a:spLocks noGrp="1"/>
          </p:cNvSpPr>
          <p:nvPr>
            <p:ph idx="1"/>
          </p:nvPr>
        </p:nvSpPr>
        <p:spPr>
          <a:xfrm>
            <a:off x="457213" y="1447136"/>
            <a:ext cx="8315569" cy="3196425"/>
          </a:xfrm>
        </p:spPr>
        <p:txBody>
          <a:bodyPr>
            <a:normAutofit fontScale="92500" lnSpcReduction="20000"/>
          </a:bodyPr>
          <a:lstStyle/>
          <a:p>
            <a:pPr marL="114300" indent="0">
              <a:buNone/>
            </a:pPr>
            <a:r>
              <a:rPr lang="en-US" dirty="0"/>
              <a:t>Nonmedical factors that impact health outcomes</a:t>
            </a:r>
          </a:p>
          <a:p>
            <a:pPr lvl="1">
              <a:spcBef>
                <a:spcPts val="600"/>
              </a:spcBef>
            </a:pPr>
            <a:r>
              <a:rPr lang="en-US" dirty="0"/>
              <a:t>Conditions in which people are born, live, learn, work, play, worship and age</a:t>
            </a:r>
          </a:p>
          <a:p>
            <a:pPr lvl="1">
              <a:spcBef>
                <a:spcPts val="600"/>
              </a:spcBef>
            </a:pPr>
            <a:r>
              <a:rPr lang="en-US" dirty="0"/>
              <a:t>Activities of daily living (ADLs)/instrumental activities of daily living (IADLs)</a:t>
            </a:r>
          </a:p>
          <a:p>
            <a:pPr lvl="1">
              <a:spcBef>
                <a:spcPts val="600"/>
              </a:spcBef>
            </a:pPr>
            <a:r>
              <a:rPr lang="en-US" dirty="0"/>
              <a:t>Economics</a:t>
            </a:r>
          </a:p>
          <a:p>
            <a:pPr lvl="1">
              <a:spcBef>
                <a:spcPts val="600"/>
              </a:spcBef>
            </a:pPr>
            <a:r>
              <a:rPr lang="en-US" dirty="0"/>
              <a:t>Housing</a:t>
            </a:r>
          </a:p>
          <a:p>
            <a:pPr lvl="1">
              <a:spcBef>
                <a:spcPts val="600"/>
              </a:spcBef>
            </a:pPr>
            <a:r>
              <a:rPr lang="en-US" dirty="0"/>
              <a:t>Transportation</a:t>
            </a:r>
          </a:p>
          <a:p>
            <a:pPr lvl="1">
              <a:spcBef>
                <a:spcPts val="600"/>
              </a:spcBef>
            </a:pPr>
            <a:r>
              <a:rPr lang="en-US" dirty="0"/>
              <a:t>Access to food</a:t>
            </a:r>
          </a:p>
          <a:p>
            <a:pPr lvl="1">
              <a:spcBef>
                <a:spcPts val="600"/>
              </a:spcBef>
            </a:pPr>
            <a:r>
              <a:rPr lang="en-US" dirty="0"/>
              <a:t>Social isolation</a:t>
            </a:r>
          </a:p>
          <a:p>
            <a:endParaRPr lang="en-US" dirty="0"/>
          </a:p>
          <a:p>
            <a:endParaRPr lang="en-US" dirty="0"/>
          </a:p>
        </p:txBody>
      </p:sp>
    </p:spTree>
    <p:extLst>
      <p:ext uri="{BB962C8B-B14F-4D97-AF65-F5344CB8AC3E}">
        <p14:creationId xmlns:p14="http://schemas.microsoft.com/office/powerpoint/2010/main" val="441427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8FB7F-A34B-8CAA-39CC-844D68A24645}"/>
              </a:ext>
            </a:extLst>
          </p:cNvPr>
          <p:cNvSpPr>
            <a:spLocks noGrp="1"/>
          </p:cNvSpPr>
          <p:nvPr>
            <p:ph type="title"/>
          </p:nvPr>
        </p:nvSpPr>
        <p:spPr/>
        <p:txBody>
          <a:bodyPr/>
          <a:lstStyle/>
          <a:p>
            <a:r>
              <a:rPr lang="en-US" dirty="0"/>
              <a:t>Assessment of Risks and Benefits</a:t>
            </a:r>
          </a:p>
        </p:txBody>
      </p:sp>
      <p:sp>
        <p:nvSpPr>
          <p:cNvPr id="3" name="Content Placeholder 2">
            <a:extLst>
              <a:ext uri="{FF2B5EF4-FFF2-40B4-BE49-F238E27FC236}">
                <a16:creationId xmlns:a16="http://schemas.microsoft.com/office/drawing/2014/main" id="{F6EB7651-1AF4-7216-D4A7-2F4579EDC451}"/>
              </a:ext>
            </a:extLst>
          </p:cNvPr>
          <p:cNvSpPr>
            <a:spLocks noGrp="1"/>
          </p:cNvSpPr>
          <p:nvPr>
            <p:ph sz="half" idx="1"/>
          </p:nvPr>
        </p:nvSpPr>
        <p:spPr>
          <a:xfrm>
            <a:off x="457212" y="1152144"/>
            <a:ext cx="4071079" cy="3475514"/>
          </a:xfrm>
        </p:spPr>
        <p:txBody>
          <a:bodyPr>
            <a:normAutofit fontScale="77500" lnSpcReduction="20000"/>
          </a:bodyPr>
          <a:lstStyle/>
          <a:p>
            <a:pPr marL="0" indent="0">
              <a:buNone/>
            </a:pPr>
            <a:r>
              <a:rPr lang="en-US" b="1" dirty="0"/>
              <a:t>Cardiovascular disease</a:t>
            </a:r>
          </a:p>
          <a:p>
            <a:pPr marL="396875"/>
            <a:r>
              <a:rPr lang="en-US" sz="2600" dirty="0"/>
              <a:t>Renal dysfunction</a:t>
            </a:r>
          </a:p>
          <a:p>
            <a:pPr marL="396875"/>
            <a:r>
              <a:rPr lang="en-US" sz="2600" dirty="0"/>
              <a:t>Low blood pressures</a:t>
            </a:r>
          </a:p>
          <a:p>
            <a:pPr marL="396875"/>
            <a:r>
              <a:rPr lang="en-US" sz="2600" dirty="0"/>
              <a:t>Urinary incontinence</a:t>
            </a:r>
            <a:endParaRPr lang="en-US" dirty="0"/>
          </a:p>
          <a:p>
            <a:pPr marL="0" indent="0">
              <a:spcBef>
                <a:spcPts val="1200"/>
              </a:spcBef>
              <a:buNone/>
            </a:pPr>
            <a:r>
              <a:rPr lang="en-US" b="1" dirty="0"/>
              <a:t>Anticoagulation: </a:t>
            </a:r>
          </a:p>
          <a:p>
            <a:pPr marL="396875"/>
            <a:r>
              <a:rPr lang="en-US" sz="2600" dirty="0"/>
              <a:t>Fall/bleed risk</a:t>
            </a:r>
          </a:p>
          <a:p>
            <a:pPr marL="0" indent="0">
              <a:spcBef>
                <a:spcPts val="1200"/>
              </a:spcBef>
              <a:buNone/>
            </a:pPr>
            <a:r>
              <a:rPr lang="en-US" b="1" dirty="0"/>
              <a:t>Chronic opioid therapy </a:t>
            </a:r>
          </a:p>
          <a:p>
            <a:pPr marL="396875"/>
            <a:r>
              <a:rPr lang="en-US" sz="2600" dirty="0"/>
              <a:t>Falls</a:t>
            </a:r>
          </a:p>
          <a:p>
            <a:pPr marL="396875"/>
            <a:r>
              <a:rPr lang="en-US" sz="2600" dirty="0"/>
              <a:t>Cognitive impairment</a:t>
            </a:r>
          </a:p>
          <a:p>
            <a:pPr marL="396875"/>
            <a:r>
              <a:rPr lang="en-US" sz="2600" dirty="0"/>
              <a:t>Constipation</a:t>
            </a:r>
          </a:p>
          <a:p>
            <a:pPr marL="114300" indent="0">
              <a:buNone/>
            </a:pPr>
            <a:endParaRPr lang="en-US" dirty="0"/>
          </a:p>
          <a:p>
            <a:endParaRPr lang="en-US" dirty="0"/>
          </a:p>
          <a:p>
            <a:endParaRPr lang="en-US" dirty="0"/>
          </a:p>
        </p:txBody>
      </p:sp>
      <p:sp>
        <p:nvSpPr>
          <p:cNvPr id="4" name="Content Placeholder 3">
            <a:extLst>
              <a:ext uri="{FF2B5EF4-FFF2-40B4-BE49-F238E27FC236}">
                <a16:creationId xmlns:a16="http://schemas.microsoft.com/office/drawing/2014/main" id="{761721C2-4DE2-5CB6-80FD-6D2F6FA27046}"/>
              </a:ext>
            </a:extLst>
          </p:cNvPr>
          <p:cNvSpPr>
            <a:spLocks noGrp="1"/>
          </p:cNvSpPr>
          <p:nvPr>
            <p:ph sz="half" idx="2"/>
          </p:nvPr>
        </p:nvSpPr>
        <p:spPr>
          <a:xfrm>
            <a:off x="4701703" y="1152143"/>
            <a:ext cx="4071080" cy="3475515"/>
          </a:xfrm>
        </p:spPr>
        <p:txBody>
          <a:bodyPr>
            <a:normAutofit fontScale="85000" lnSpcReduction="20000"/>
          </a:bodyPr>
          <a:lstStyle/>
          <a:p>
            <a:pPr marL="0" indent="0">
              <a:buNone/>
            </a:pPr>
            <a:r>
              <a:rPr lang="en-US" b="1" dirty="0"/>
              <a:t>HIV in older adults:</a:t>
            </a:r>
          </a:p>
          <a:p>
            <a:pPr>
              <a:spcBef>
                <a:spcPts val="1200"/>
              </a:spcBef>
            </a:pPr>
            <a:r>
              <a:rPr lang="en-US" dirty="0"/>
              <a:t>Geriatric syndromes may occur at younger age </a:t>
            </a:r>
          </a:p>
          <a:p>
            <a:pPr>
              <a:spcBef>
                <a:spcPts val="1200"/>
              </a:spcBef>
            </a:pPr>
            <a:r>
              <a:rPr lang="en-US" dirty="0"/>
              <a:t>Frailty, falls, osteoporosis, neurocognitive, social isolation</a:t>
            </a:r>
          </a:p>
          <a:p>
            <a:pPr>
              <a:spcBef>
                <a:spcPts val="1200"/>
              </a:spcBef>
            </a:pPr>
            <a:r>
              <a:rPr lang="en-US" dirty="0"/>
              <a:t>Polypharmacy, drug-drug interactions, liver and renal dysfunction</a:t>
            </a:r>
          </a:p>
        </p:txBody>
      </p:sp>
    </p:spTree>
    <p:extLst>
      <p:ext uri="{BB962C8B-B14F-4D97-AF65-F5344CB8AC3E}">
        <p14:creationId xmlns:p14="http://schemas.microsoft.com/office/powerpoint/2010/main" val="3312936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7B607-54D4-AB45-05D1-4E5BBE8E5E56}"/>
              </a:ext>
            </a:extLst>
          </p:cNvPr>
          <p:cNvSpPr>
            <a:spLocks noGrp="1"/>
          </p:cNvSpPr>
          <p:nvPr>
            <p:ph type="title"/>
          </p:nvPr>
        </p:nvSpPr>
        <p:spPr/>
        <p:txBody>
          <a:bodyPr/>
          <a:lstStyle/>
          <a:p>
            <a:r>
              <a:rPr lang="en-US" dirty="0"/>
              <a:t>Framework for Treatment Older Adults with Diabetes</a:t>
            </a:r>
          </a:p>
        </p:txBody>
      </p:sp>
      <p:graphicFrame>
        <p:nvGraphicFramePr>
          <p:cNvPr id="4" name="Content Placeholder 3">
            <a:extLst>
              <a:ext uri="{FF2B5EF4-FFF2-40B4-BE49-F238E27FC236}">
                <a16:creationId xmlns:a16="http://schemas.microsoft.com/office/drawing/2014/main" id="{6EAAD32C-3C1C-9A65-5E1A-E12E99D54DE1}"/>
              </a:ext>
            </a:extLst>
          </p:cNvPr>
          <p:cNvGraphicFramePr>
            <a:graphicFrameLocks noGrp="1"/>
          </p:cNvGraphicFramePr>
          <p:nvPr>
            <p:ph idx="1"/>
            <p:extLst>
              <p:ext uri="{D42A27DB-BD31-4B8C-83A1-F6EECF244321}">
                <p14:modId xmlns:p14="http://schemas.microsoft.com/office/powerpoint/2010/main" val="642826887"/>
              </p:ext>
            </p:extLst>
          </p:nvPr>
        </p:nvGraphicFramePr>
        <p:xfrm>
          <a:off x="186120" y="1386294"/>
          <a:ext cx="8857754" cy="3161988"/>
        </p:xfrm>
        <a:graphic>
          <a:graphicData uri="http://schemas.openxmlformats.org/drawingml/2006/table">
            <a:tbl>
              <a:tblPr firstRow="1" bandRow="1">
                <a:tableStyleId>{5C22544A-7EE6-4342-B048-85BDC9FD1C3A}</a:tableStyleId>
              </a:tblPr>
              <a:tblGrid>
                <a:gridCol w="1113183">
                  <a:extLst>
                    <a:ext uri="{9D8B030D-6E8A-4147-A177-3AD203B41FA5}">
                      <a16:colId xmlns:a16="http://schemas.microsoft.com/office/drawing/2014/main" val="3400444221"/>
                    </a:ext>
                  </a:extLst>
                </a:gridCol>
                <a:gridCol w="1642680">
                  <a:extLst>
                    <a:ext uri="{9D8B030D-6E8A-4147-A177-3AD203B41FA5}">
                      <a16:colId xmlns:a16="http://schemas.microsoft.com/office/drawing/2014/main" val="4152023894"/>
                    </a:ext>
                  </a:extLst>
                </a:gridCol>
                <a:gridCol w="1622066">
                  <a:extLst>
                    <a:ext uri="{9D8B030D-6E8A-4147-A177-3AD203B41FA5}">
                      <a16:colId xmlns:a16="http://schemas.microsoft.com/office/drawing/2014/main" val="2666321228"/>
                    </a:ext>
                  </a:extLst>
                </a:gridCol>
                <a:gridCol w="1625306">
                  <a:extLst>
                    <a:ext uri="{9D8B030D-6E8A-4147-A177-3AD203B41FA5}">
                      <a16:colId xmlns:a16="http://schemas.microsoft.com/office/drawing/2014/main" val="1901862514"/>
                    </a:ext>
                  </a:extLst>
                </a:gridCol>
                <a:gridCol w="1526651">
                  <a:extLst>
                    <a:ext uri="{9D8B030D-6E8A-4147-A177-3AD203B41FA5}">
                      <a16:colId xmlns:a16="http://schemas.microsoft.com/office/drawing/2014/main" val="2256660098"/>
                    </a:ext>
                  </a:extLst>
                </a:gridCol>
                <a:gridCol w="1327868">
                  <a:extLst>
                    <a:ext uri="{9D8B030D-6E8A-4147-A177-3AD203B41FA5}">
                      <a16:colId xmlns:a16="http://schemas.microsoft.com/office/drawing/2014/main" val="743684493"/>
                    </a:ext>
                  </a:extLst>
                </a:gridCol>
              </a:tblGrid>
              <a:tr h="1086562">
                <a:tc>
                  <a:txBody>
                    <a:bodyPr/>
                    <a:lstStyle/>
                    <a:p>
                      <a:r>
                        <a:rPr lang="en-US" sz="2000" dirty="0"/>
                        <a:t>Health status</a:t>
                      </a:r>
                    </a:p>
                  </a:txBody>
                  <a:tcPr/>
                </a:tc>
                <a:tc>
                  <a:txBody>
                    <a:bodyPr/>
                    <a:lstStyle/>
                    <a:p>
                      <a:r>
                        <a:rPr lang="en-US" sz="2000" dirty="0"/>
                        <a:t>Rationale</a:t>
                      </a:r>
                    </a:p>
                  </a:txBody>
                  <a:tcPr/>
                </a:tc>
                <a:tc>
                  <a:txBody>
                    <a:bodyPr/>
                    <a:lstStyle/>
                    <a:p>
                      <a:r>
                        <a:rPr lang="en-US" sz="2000" dirty="0"/>
                        <a:t>Reasonable A1C goal</a:t>
                      </a:r>
                    </a:p>
                  </a:txBody>
                  <a:tcPr/>
                </a:tc>
                <a:tc>
                  <a:txBody>
                    <a:bodyPr/>
                    <a:lstStyle/>
                    <a:p>
                      <a:r>
                        <a:rPr lang="en-US" sz="2000" dirty="0"/>
                        <a:t>Fasting or </a:t>
                      </a:r>
                      <a:r>
                        <a:rPr lang="en-US" sz="2000" dirty="0" err="1"/>
                        <a:t>preprandial</a:t>
                      </a:r>
                      <a:r>
                        <a:rPr lang="en-US" sz="2000" dirty="0"/>
                        <a:t> glucose</a:t>
                      </a:r>
                    </a:p>
                  </a:txBody>
                  <a:tcPr/>
                </a:tc>
                <a:tc>
                  <a:txBody>
                    <a:bodyPr/>
                    <a:lstStyle/>
                    <a:p>
                      <a:r>
                        <a:rPr lang="en-US" sz="2000" dirty="0"/>
                        <a:t>Bedtime glucose</a:t>
                      </a:r>
                    </a:p>
                  </a:txBody>
                  <a:tcPr/>
                </a:tc>
                <a:tc>
                  <a:txBody>
                    <a:bodyPr/>
                    <a:lstStyle/>
                    <a:p>
                      <a:r>
                        <a:rPr lang="en-US" sz="2000" dirty="0"/>
                        <a:t>Blood pressure </a:t>
                      </a:r>
                    </a:p>
                  </a:txBody>
                  <a:tcPr/>
                </a:tc>
                <a:extLst>
                  <a:ext uri="{0D108BD9-81ED-4DB2-BD59-A6C34878D82A}">
                    <a16:rowId xmlns:a16="http://schemas.microsoft.com/office/drawing/2014/main" val="280396501"/>
                  </a:ext>
                </a:extLst>
              </a:tr>
              <a:tr h="496851">
                <a:tc>
                  <a:txBody>
                    <a:bodyPr/>
                    <a:lstStyle/>
                    <a:p>
                      <a:r>
                        <a:rPr lang="en-US" sz="1800" dirty="0"/>
                        <a:t>Healthy</a:t>
                      </a:r>
                    </a:p>
                  </a:txBody>
                  <a:tcPr/>
                </a:tc>
                <a:tc>
                  <a:txBody>
                    <a:bodyPr/>
                    <a:lstStyle/>
                    <a:p>
                      <a:r>
                        <a:rPr lang="en-US" sz="1800" dirty="0"/>
                        <a:t>Longer life-expectancy</a:t>
                      </a:r>
                    </a:p>
                  </a:txBody>
                  <a:tcPr/>
                </a:tc>
                <a:tc>
                  <a:txBody>
                    <a:bodyPr/>
                    <a:lstStyle/>
                    <a:p>
                      <a:r>
                        <a:rPr lang="en-US" sz="1800" dirty="0"/>
                        <a:t>&lt;7.0–7.5%</a:t>
                      </a:r>
                    </a:p>
                  </a:txBody>
                  <a:tcPr/>
                </a:tc>
                <a:tc>
                  <a:txBody>
                    <a:bodyPr/>
                    <a:lstStyle/>
                    <a:p>
                      <a:r>
                        <a:rPr lang="en-US" sz="1800" dirty="0"/>
                        <a:t>80–130 mg/dL </a:t>
                      </a:r>
                    </a:p>
                  </a:txBody>
                  <a:tcPr/>
                </a:tc>
                <a:tc>
                  <a:txBody>
                    <a:bodyPr/>
                    <a:lstStyle/>
                    <a:p>
                      <a:r>
                        <a:rPr lang="en-US" sz="1800" dirty="0"/>
                        <a:t>80–180 mg/dL</a:t>
                      </a:r>
                    </a:p>
                  </a:txBody>
                  <a:tcPr/>
                </a:tc>
                <a:tc>
                  <a:txBody>
                    <a:bodyPr/>
                    <a:lstStyle/>
                    <a:p>
                      <a:r>
                        <a:rPr lang="en-US" sz="1800" dirty="0"/>
                        <a:t>&lt;130/80 mmHg</a:t>
                      </a:r>
                    </a:p>
                  </a:txBody>
                  <a:tcPr/>
                </a:tc>
                <a:extLst>
                  <a:ext uri="{0D108BD9-81ED-4DB2-BD59-A6C34878D82A}">
                    <a16:rowId xmlns:a16="http://schemas.microsoft.com/office/drawing/2014/main" val="1795081509"/>
                  </a:ext>
                </a:extLst>
              </a:tr>
              <a:tr h="717673">
                <a:tc>
                  <a:txBody>
                    <a:bodyPr/>
                    <a:lstStyle/>
                    <a:p>
                      <a:r>
                        <a:rPr lang="en-US" sz="1800" dirty="0"/>
                        <a:t>Complex</a:t>
                      </a:r>
                    </a:p>
                  </a:txBody>
                  <a:tcPr/>
                </a:tc>
                <a:tc>
                  <a:txBody>
                    <a:bodyPr/>
                    <a:lstStyle/>
                    <a:p>
                      <a:r>
                        <a:rPr lang="en-US" sz="1800" dirty="0"/>
                        <a:t>Hypoglycemia/Fall Risk</a:t>
                      </a:r>
                    </a:p>
                  </a:txBody>
                  <a:tcPr/>
                </a:tc>
                <a:tc>
                  <a:txBody>
                    <a:bodyPr/>
                    <a:lstStyle/>
                    <a:p>
                      <a:r>
                        <a:rPr lang="en-US" sz="1800" dirty="0"/>
                        <a:t>&lt;8.0%</a:t>
                      </a:r>
                    </a:p>
                  </a:txBody>
                  <a:tcPr/>
                </a:tc>
                <a:tc>
                  <a:txBody>
                    <a:bodyPr/>
                    <a:lstStyle/>
                    <a:p>
                      <a:r>
                        <a:rPr lang="en-US" sz="1800" dirty="0"/>
                        <a:t>90–150 mg/dL </a:t>
                      </a:r>
                    </a:p>
                  </a:txBody>
                  <a:tcPr/>
                </a:tc>
                <a:tc>
                  <a:txBody>
                    <a:bodyPr/>
                    <a:lstStyle/>
                    <a:p>
                      <a:r>
                        <a:rPr lang="en-US" sz="1800" dirty="0"/>
                        <a:t>100–180 mg/dL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&lt;130/80 mmHg</a:t>
                      </a:r>
                    </a:p>
                  </a:txBody>
                  <a:tcPr/>
                </a:tc>
                <a:extLst>
                  <a:ext uri="{0D108BD9-81ED-4DB2-BD59-A6C34878D82A}">
                    <a16:rowId xmlns:a16="http://schemas.microsoft.com/office/drawing/2014/main" val="83651690"/>
                  </a:ext>
                </a:extLst>
              </a:tr>
              <a:tr h="717673">
                <a:tc>
                  <a:txBody>
                    <a:bodyPr/>
                    <a:lstStyle/>
                    <a:p>
                      <a:r>
                        <a:rPr lang="en-US" sz="1800" dirty="0"/>
                        <a:t>Very complex</a:t>
                      </a:r>
                    </a:p>
                  </a:txBody>
                  <a:tcPr/>
                </a:tc>
                <a:tc>
                  <a:txBody>
                    <a:bodyPr/>
                    <a:lstStyle/>
                    <a:p>
                      <a:r>
                        <a:rPr lang="en-US" sz="1800" dirty="0"/>
                        <a:t>Limited life-expectancy</a:t>
                      </a:r>
                    </a:p>
                  </a:txBody>
                  <a:tcPr/>
                </a:tc>
                <a:tc>
                  <a:txBody>
                    <a:bodyPr/>
                    <a:lstStyle/>
                    <a:p>
                      <a:r>
                        <a:rPr lang="en-US" sz="1800" dirty="0"/>
                        <a:t>Avoid reliance on A1C</a:t>
                      </a:r>
                    </a:p>
                  </a:txBody>
                  <a:tcPr/>
                </a:tc>
                <a:tc>
                  <a:txBody>
                    <a:bodyPr/>
                    <a:lstStyle/>
                    <a:p>
                      <a:r>
                        <a:rPr lang="en-US" sz="1800" dirty="0"/>
                        <a:t>100–180 mg/dL</a:t>
                      </a:r>
                    </a:p>
                  </a:txBody>
                  <a:tcPr/>
                </a:tc>
                <a:tc>
                  <a:txBody>
                    <a:bodyPr/>
                    <a:lstStyle/>
                    <a:p>
                      <a:r>
                        <a:rPr lang="en-US" sz="1800" dirty="0"/>
                        <a:t>110–200 mg/dL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&lt;140/90 mmHg</a:t>
                      </a:r>
                    </a:p>
                  </a:txBody>
                  <a:tcPr/>
                </a:tc>
                <a:extLst>
                  <a:ext uri="{0D108BD9-81ED-4DB2-BD59-A6C34878D82A}">
                    <a16:rowId xmlns:a16="http://schemas.microsoft.com/office/drawing/2014/main" val="2575405509"/>
                  </a:ext>
                </a:extLst>
              </a:tr>
            </a:tbl>
          </a:graphicData>
        </a:graphic>
      </p:graphicFrame>
      <p:sp>
        <p:nvSpPr>
          <p:cNvPr id="3" name="TextBox 2">
            <a:extLst>
              <a:ext uri="{FF2B5EF4-FFF2-40B4-BE49-F238E27FC236}">
                <a16:creationId xmlns:a16="http://schemas.microsoft.com/office/drawing/2014/main" id="{D3E6E799-A1AA-9E20-8F24-9F3193A2573E}"/>
              </a:ext>
            </a:extLst>
          </p:cNvPr>
          <p:cNvSpPr txBox="1"/>
          <p:nvPr/>
        </p:nvSpPr>
        <p:spPr>
          <a:xfrm>
            <a:off x="1347952" y="4684211"/>
            <a:ext cx="7228977" cy="492443"/>
          </a:xfrm>
          <a:prstGeom prst="rect">
            <a:avLst/>
          </a:prstGeom>
          <a:noFill/>
        </p:spPr>
        <p:txBody>
          <a:bodyPr wrap="square" rtlCol="0">
            <a:spAutoFit/>
          </a:bodyPr>
          <a:lstStyle/>
          <a:p>
            <a:pPr algn="ctr"/>
            <a:r>
              <a:rPr lang="en-US" sz="1200" dirty="0"/>
              <a:t>American Diabetes Association Professional Practice Committee. 13. Older Adults: Standards of Care in Diabetes-2024. Diabetes Care. 2024 Jan 1;47(Suppl 1):S244-S257.</a:t>
            </a:r>
            <a:r>
              <a:rPr lang="en-US" sz="1400" dirty="0"/>
              <a:t> </a:t>
            </a:r>
          </a:p>
        </p:txBody>
      </p:sp>
    </p:spTree>
    <p:extLst>
      <p:ext uri="{BB962C8B-B14F-4D97-AF65-F5344CB8AC3E}">
        <p14:creationId xmlns:p14="http://schemas.microsoft.com/office/powerpoint/2010/main" val="376148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9A5B-B2D3-4EA3-A299-125CFB7E71CC}"/>
              </a:ext>
            </a:extLst>
          </p:cNvPr>
          <p:cNvSpPr>
            <a:spLocks noGrp="1"/>
          </p:cNvSpPr>
          <p:nvPr>
            <p:ph type="title"/>
          </p:nvPr>
        </p:nvSpPr>
        <p:spPr/>
        <p:txBody>
          <a:bodyPr/>
          <a:lstStyle/>
          <a:p>
            <a:pPr algn="ctr"/>
            <a:r>
              <a:rPr lang="en-US" dirty="0">
                <a:solidFill>
                  <a:schemeClr val="bg1"/>
                </a:solidFill>
                <a:effectLst>
                  <a:outerShdw blurRad="50800" dist="38100" dir="18900000" algn="bl" rotWithShape="0">
                    <a:prstClr val="black">
                      <a:alpha val="40000"/>
                    </a:prstClr>
                  </a:outerShdw>
                </a:effectLst>
              </a:rPr>
              <a:t>Use of Trade/Brand Names</a:t>
            </a:r>
          </a:p>
        </p:txBody>
      </p:sp>
      <p:sp>
        <p:nvSpPr>
          <p:cNvPr id="3" name="Content Placeholder 2">
            <a:extLst>
              <a:ext uri="{FF2B5EF4-FFF2-40B4-BE49-F238E27FC236}">
                <a16:creationId xmlns:a16="http://schemas.microsoft.com/office/drawing/2014/main" id="{F2CDBED2-F37B-4958-BED9-2C8460F26CD1}"/>
              </a:ext>
            </a:extLst>
          </p:cNvPr>
          <p:cNvSpPr>
            <a:spLocks noGrp="1"/>
          </p:cNvSpPr>
          <p:nvPr>
            <p:ph idx="1"/>
          </p:nvPr>
        </p:nvSpPr>
        <p:spPr/>
        <p:txBody>
          <a:bodyPr/>
          <a:lstStyle/>
          <a:p>
            <a:endParaRPr lang="en-US" dirty="0"/>
          </a:p>
          <a:p>
            <a:pPr marL="114297" indent="0">
              <a:buNone/>
            </a:pPr>
            <a:endParaRPr lang="en-US" dirty="0"/>
          </a:p>
          <a:p>
            <a:endParaRPr lang="en-US" dirty="0"/>
          </a:p>
          <a:p>
            <a:endParaRPr lang="en-US" dirty="0"/>
          </a:p>
        </p:txBody>
      </p:sp>
      <p:sp>
        <p:nvSpPr>
          <p:cNvPr id="5" name="TextBox 4">
            <a:extLst>
              <a:ext uri="{FF2B5EF4-FFF2-40B4-BE49-F238E27FC236}">
                <a16:creationId xmlns:a16="http://schemas.microsoft.com/office/drawing/2014/main" id="{F0BEDD42-78D0-43EE-8998-2C3555A31481}"/>
              </a:ext>
            </a:extLst>
          </p:cNvPr>
          <p:cNvSpPr txBox="1"/>
          <p:nvPr/>
        </p:nvSpPr>
        <p:spPr>
          <a:xfrm>
            <a:off x="669192" y="1063230"/>
            <a:ext cx="7891585" cy="3477875"/>
          </a:xfrm>
          <a:prstGeom prst="rect">
            <a:avLst/>
          </a:prstGeom>
          <a:noFill/>
        </p:spPr>
        <p:txBody>
          <a:bodyPr wrap="square" rtlCol="0">
            <a:spAutoFit/>
          </a:bodyPr>
          <a:lstStyle/>
          <a:p>
            <a:pPr algn="just" defTabSz="914378"/>
            <a:r>
              <a:rPr lang="en-US" sz="2000" dirty="0">
                <a:solidFill>
                  <a:schemeClr val="bg1"/>
                </a:solidFill>
                <a:effectLst>
                  <a:outerShdw blurRad="50800" dist="38100" dir="16200000" rotWithShape="0">
                    <a:prstClr val="black">
                      <a:alpha val="40000"/>
                    </a:prstClr>
                  </a:outerShdw>
                </a:effectLst>
                <a:latin typeface="Arial"/>
                <a:ea typeface="Calibri" panose="020F0502020204030204" pitchFamily="34" charset="0"/>
                <a:cs typeface="Times New Roman" panose="02020603050405020304" pitchFamily="18" charset="0"/>
              </a:rPr>
              <a:t>This program is supported by the Health Resources and Services Administration (HRSA) of the U.S. </a:t>
            </a:r>
            <a:r>
              <a:rPr lang="en-US" sz="2000" dirty="0">
                <a:solidFill>
                  <a:schemeClr val="bg1"/>
                </a:solidFill>
                <a:effectLst>
                  <a:outerShdw blurRad="50800" dist="38100" dir="16200000" rotWithShape="0">
                    <a:prstClr val="black">
                      <a:alpha val="40000"/>
                    </a:prstClr>
                  </a:outerShdw>
                </a:effectLst>
                <a:ea typeface="Calibri" panose="020F0502020204030204" pitchFamily="34" charset="0"/>
                <a:cs typeface="Times New Roman" panose="02020603050405020304" pitchFamily="18" charset="0"/>
              </a:rPr>
              <a:t>Department of Health and Human Services (HHS) as part of an award totaling $</a:t>
            </a:r>
            <a:r>
              <a:rPr lang="en-US" sz="2000" dirty="0">
                <a:solidFill>
                  <a:schemeClr val="bg1"/>
                </a:solidFill>
                <a:effectLst>
                  <a:outerShdw blurRad="50800" dist="38100" dir="16200000" rotWithShape="0">
                    <a:prstClr val="black">
                      <a:alpha val="40000"/>
                    </a:prstClr>
                  </a:outerShdw>
                </a:effectLst>
                <a:ea typeface="Calibri" panose="020F0502020204030204" pitchFamily="34" charset="0"/>
                <a:cs typeface="Times New Roman"/>
              </a:rPr>
              <a:t>4,205,743</a:t>
            </a:r>
            <a:r>
              <a:rPr lang="en-US" sz="2000" dirty="0">
                <a:solidFill>
                  <a:schemeClr val="bg1"/>
                </a:solidFill>
                <a:effectLst>
                  <a:outerShdw blurRad="50800" dist="38100" dir="16200000" rotWithShape="0">
                    <a:prstClr val="black">
                      <a:alpha val="40000"/>
                    </a:prstClr>
                  </a:outerShdw>
                </a:effectLst>
                <a:ea typeface="Calibri" panose="020F0502020204030204" pitchFamily="34" charset="0"/>
                <a:cs typeface="Times New Roman" panose="02020603050405020304" pitchFamily="18" charset="0"/>
              </a:rPr>
              <a:t>, with 0% financed with non-governmental sources. </a:t>
            </a:r>
          </a:p>
          <a:p>
            <a:pPr algn="just" defTabSz="914378"/>
            <a:endParaRPr lang="en-US" sz="2000" dirty="0">
              <a:solidFill>
                <a:schemeClr val="bg1"/>
              </a:solidFill>
              <a:effectLst>
                <a:outerShdw blurRad="50800" dist="38100" dir="16200000" rotWithShape="0">
                  <a:prstClr val="black">
                    <a:alpha val="40000"/>
                  </a:prstClr>
                </a:outerShdw>
              </a:effectLst>
              <a:latin typeface="Arial"/>
              <a:ea typeface="Calibri" panose="020F0502020204030204" pitchFamily="34" charset="0"/>
              <a:cs typeface="Times New Roman" panose="02020603050405020304" pitchFamily="18" charset="0"/>
            </a:endParaRPr>
          </a:p>
          <a:p>
            <a:pPr algn="just" defTabSz="914378"/>
            <a:r>
              <a:rPr lang="en-US" sz="2000" dirty="0">
                <a:solidFill>
                  <a:schemeClr val="bg1"/>
                </a:solidFill>
                <a:effectLst>
                  <a:outerShdw blurRad="50800" dist="38100" dir="16200000" rotWithShape="0">
                    <a:prstClr val="black">
                      <a:alpha val="40000"/>
                    </a:prstClr>
                  </a:outerShdw>
                </a:effectLst>
                <a:latin typeface="Arial"/>
                <a:ea typeface="Calibri" panose="020F0502020204030204" pitchFamily="34" charset="0"/>
                <a:cs typeface="Times New Roman" panose="02020603050405020304" pitchFamily="18" charset="0"/>
              </a:rPr>
              <a:t>The views expressed do not necessarily reflect the official policies of the  Department of Health and Human Services, nor does mention of trade names, commercial practices, or organizations imply endorsement by the U.S. Government. </a:t>
            </a:r>
            <a:r>
              <a:rPr lang="en-US" sz="2000" i="1" dirty="0">
                <a:solidFill>
                  <a:schemeClr val="bg1"/>
                </a:solidFill>
                <a:effectLst>
                  <a:outerShdw blurRad="50800" dist="38100" dir="16200000" rotWithShape="0">
                    <a:prstClr val="black">
                      <a:alpha val="40000"/>
                    </a:prstClr>
                  </a:outerShdw>
                </a:effectLst>
                <a:latin typeface="Arial"/>
                <a:ea typeface="Calibri" panose="020F0502020204030204" pitchFamily="34" charset="0"/>
                <a:cs typeface="Times New Roman" panose="02020603050405020304" pitchFamily="18" charset="0"/>
              </a:rPr>
              <a:t>Any trade/brand names for products mentioned during this presentation are for training and identification purposes only.</a:t>
            </a:r>
            <a:endParaRPr lang="en-US" sz="2000" dirty="0">
              <a:solidFill>
                <a:schemeClr val="bg1"/>
              </a:solidFill>
              <a:effectLst>
                <a:outerShdw blurRad="50800" dist="38100" dir="16200000" rotWithShape="0">
                  <a:prstClr val="black">
                    <a:alpha val="40000"/>
                  </a:prstClr>
                </a:outerShdw>
              </a:effectLst>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889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34756-9EAD-8678-FECA-B47354649C3F}"/>
              </a:ext>
            </a:extLst>
          </p:cNvPr>
          <p:cNvSpPr>
            <a:spLocks noGrp="1"/>
          </p:cNvSpPr>
          <p:nvPr>
            <p:ph type="title"/>
          </p:nvPr>
        </p:nvSpPr>
        <p:spPr/>
        <p:txBody>
          <a:bodyPr/>
          <a:lstStyle/>
          <a:p>
            <a:r>
              <a:rPr lang="en-US" sz="3600" dirty="0"/>
              <a:t>Beers</a:t>
            </a:r>
            <a:r>
              <a:rPr lang="en-US" sz="3600"/>
              <a:t>’ Criteria</a:t>
            </a:r>
            <a:r>
              <a:rPr lang="en-US" sz="3600" dirty="0"/>
              <a:t>: Potentially Inappropriate Medication Use in Older Adults</a:t>
            </a:r>
          </a:p>
        </p:txBody>
      </p:sp>
      <p:sp>
        <p:nvSpPr>
          <p:cNvPr id="3" name="Content Placeholder 2">
            <a:extLst>
              <a:ext uri="{FF2B5EF4-FFF2-40B4-BE49-F238E27FC236}">
                <a16:creationId xmlns:a16="http://schemas.microsoft.com/office/drawing/2014/main" id="{FCC4412D-D625-63A2-688F-C97FD0619FD9}"/>
              </a:ext>
            </a:extLst>
          </p:cNvPr>
          <p:cNvSpPr>
            <a:spLocks noGrp="1"/>
          </p:cNvSpPr>
          <p:nvPr>
            <p:ph idx="1"/>
          </p:nvPr>
        </p:nvSpPr>
        <p:spPr>
          <a:xfrm>
            <a:off x="457213" y="1415331"/>
            <a:ext cx="8315569" cy="3060293"/>
          </a:xfrm>
        </p:spPr>
        <p:txBody>
          <a:bodyPr>
            <a:normAutofit/>
          </a:bodyPr>
          <a:lstStyle/>
          <a:p>
            <a:pPr marL="571500" indent="-457200">
              <a:buFont typeface="+mj-lt"/>
              <a:buAutoNum type="arabicPeriod"/>
            </a:pPr>
            <a:r>
              <a:rPr lang="en-US" dirty="0"/>
              <a:t>Medications or classes to avoid in older adults</a:t>
            </a:r>
          </a:p>
          <a:p>
            <a:pPr marL="571500" indent="-457200">
              <a:buFont typeface="+mj-lt"/>
              <a:buAutoNum type="arabicPeriod"/>
            </a:pPr>
            <a:endParaRPr lang="en-US" dirty="0"/>
          </a:p>
          <a:p>
            <a:pPr marL="571500" indent="-457200">
              <a:buFont typeface="+mj-lt"/>
              <a:buAutoNum type="arabicPeriod"/>
            </a:pPr>
            <a:r>
              <a:rPr lang="en-US" dirty="0"/>
              <a:t>Diseases/conditions and medications to avoid in older adults with these diseases</a:t>
            </a:r>
          </a:p>
          <a:p>
            <a:pPr marL="571500" indent="-457200">
              <a:buFont typeface="+mj-lt"/>
              <a:buAutoNum type="arabicPeriod"/>
            </a:pPr>
            <a:endParaRPr lang="en-US" dirty="0"/>
          </a:p>
          <a:p>
            <a:pPr marL="571500" indent="-457200">
              <a:buFont typeface="+mj-lt"/>
              <a:buAutoNum type="arabicPeriod"/>
            </a:pPr>
            <a:r>
              <a:rPr lang="en-US" dirty="0"/>
              <a:t>Medications to be used with caution</a:t>
            </a:r>
          </a:p>
          <a:p>
            <a:endParaRPr lang="en-US" dirty="0"/>
          </a:p>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A9416738-F792-1CA7-C47A-635A7138296E}"/>
              </a:ext>
            </a:extLst>
          </p:cNvPr>
          <p:cNvSpPr txBox="1"/>
          <p:nvPr/>
        </p:nvSpPr>
        <p:spPr>
          <a:xfrm>
            <a:off x="1730010" y="4722711"/>
            <a:ext cx="5769974" cy="307777"/>
          </a:xfrm>
          <a:prstGeom prst="rect">
            <a:avLst/>
          </a:prstGeom>
          <a:noFill/>
        </p:spPr>
        <p:txBody>
          <a:bodyPr wrap="square">
            <a:spAutoFit/>
          </a:bodyPr>
          <a:lstStyle/>
          <a:p>
            <a:pPr marL="114300" indent="0" algn="ctr">
              <a:buNone/>
            </a:pPr>
            <a:r>
              <a:rPr lang="en-US" sz="1400" dirty="0"/>
              <a:t>2023 Beers’ criteria. J Am Geriatric Soc. May 2023.</a:t>
            </a:r>
          </a:p>
        </p:txBody>
      </p:sp>
    </p:spTree>
    <p:extLst>
      <p:ext uri="{BB962C8B-B14F-4D97-AF65-F5344CB8AC3E}">
        <p14:creationId xmlns:p14="http://schemas.microsoft.com/office/powerpoint/2010/main" val="2958957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3ED0-FF78-8962-A2BE-AFC287F573CC}"/>
              </a:ext>
            </a:extLst>
          </p:cNvPr>
          <p:cNvSpPr>
            <a:spLocks noGrp="1"/>
          </p:cNvSpPr>
          <p:nvPr>
            <p:ph type="title"/>
          </p:nvPr>
        </p:nvSpPr>
        <p:spPr>
          <a:xfrm>
            <a:off x="0" y="205979"/>
            <a:ext cx="9143999" cy="857250"/>
          </a:xfrm>
        </p:spPr>
        <p:txBody>
          <a:bodyPr/>
          <a:lstStyle/>
          <a:p>
            <a:r>
              <a:rPr lang="en-US" dirty="0"/>
              <a:t>Beers’ Criteria: Independent of Diagnosis </a:t>
            </a:r>
            <a:br>
              <a:rPr lang="en-US" dirty="0"/>
            </a:br>
            <a:r>
              <a:rPr lang="en-US" sz="3600" dirty="0"/>
              <a:t>Analgesics</a:t>
            </a:r>
            <a:endParaRPr lang="en-US" dirty="0"/>
          </a:p>
        </p:txBody>
      </p:sp>
      <p:sp>
        <p:nvSpPr>
          <p:cNvPr id="3" name="Content Placeholder 2">
            <a:extLst>
              <a:ext uri="{FF2B5EF4-FFF2-40B4-BE49-F238E27FC236}">
                <a16:creationId xmlns:a16="http://schemas.microsoft.com/office/drawing/2014/main" id="{7D915F4F-A993-B020-280F-FF25A21C79C3}"/>
              </a:ext>
            </a:extLst>
          </p:cNvPr>
          <p:cNvSpPr>
            <a:spLocks noGrp="1"/>
          </p:cNvSpPr>
          <p:nvPr>
            <p:ph idx="1"/>
          </p:nvPr>
        </p:nvSpPr>
        <p:spPr>
          <a:xfrm>
            <a:off x="457213" y="1359673"/>
            <a:ext cx="8315569" cy="3315694"/>
          </a:xfrm>
        </p:spPr>
        <p:txBody>
          <a:bodyPr>
            <a:normAutofit fontScale="92500" lnSpcReduction="10000"/>
          </a:bodyPr>
          <a:lstStyle/>
          <a:p>
            <a:r>
              <a:rPr lang="en-US" dirty="0"/>
              <a:t>Meperidine (long t1/2 metabolite, CNS)-     avoid</a:t>
            </a:r>
          </a:p>
          <a:p>
            <a:r>
              <a:rPr lang="en-US" dirty="0"/>
              <a:t>Non-COX-selective NSAIDs, oral</a:t>
            </a:r>
          </a:p>
          <a:p>
            <a:pPr lvl="1"/>
            <a:r>
              <a:rPr lang="en-US" dirty="0"/>
              <a:t>Indomethacin (CNS)-      avoid</a:t>
            </a:r>
          </a:p>
          <a:p>
            <a:pPr lvl="1"/>
            <a:r>
              <a:rPr lang="en-US" dirty="0"/>
              <a:t>Ketorolac- (GI bleeds)-      avoid</a:t>
            </a:r>
          </a:p>
          <a:p>
            <a:pPr lvl="1"/>
            <a:r>
              <a:rPr lang="en-US" dirty="0"/>
              <a:t>Avoid chronic use of all others unless alternatives are not effective and person can take gastroprotective agent</a:t>
            </a:r>
          </a:p>
          <a:p>
            <a:pPr lvl="2"/>
            <a:r>
              <a:rPr lang="en-US" dirty="0"/>
              <a:t>Aspirin &gt;325 mg/day</a:t>
            </a:r>
          </a:p>
          <a:p>
            <a:r>
              <a:rPr lang="en-US" dirty="0"/>
              <a:t>Skeletal muscle relaxants</a:t>
            </a:r>
          </a:p>
          <a:p>
            <a:pPr lvl="1"/>
            <a:r>
              <a:rPr lang="en-US" dirty="0"/>
              <a:t>? effectiveness/anticholinergic side effects-      avoid</a:t>
            </a:r>
          </a:p>
          <a:p>
            <a:endParaRPr lang="en-US" dirty="0"/>
          </a:p>
          <a:p>
            <a:endParaRPr lang="en-US" dirty="0"/>
          </a:p>
        </p:txBody>
      </p:sp>
      <p:sp>
        <p:nvSpPr>
          <p:cNvPr id="4" name="TextBox 3">
            <a:extLst>
              <a:ext uri="{FF2B5EF4-FFF2-40B4-BE49-F238E27FC236}">
                <a16:creationId xmlns:a16="http://schemas.microsoft.com/office/drawing/2014/main" id="{D1F63DB2-9256-C044-DE5C-E90F8C39A852}"/>
              </a:ext>
            </a:extLst>
          </p:cNvPr>
          <p:cNvSpPr txBox="1"/>
          <p:nvPr/>
        </p:nvSpPr>
        <p:spPr>
          <a:xfrm>
            <a:off x="1340002" y="4686329"/>
            <a:ext cx="7253436" cy="415498"/>
          </a:xfrm>
          <a:prstGeom prst="rect">
            <a:avLst/>
          </a:prstGeom>
          <a:noFill/>
        </p:spPr>
        <p:txBody>
          <a:bodyPr wrap="square" rtlCol="0">
            <a:spAutoFit/>
          </a:bodyPr>
          <a:lstStyle/>
          <a:p>
            <a:pPr algn="ctr"/>
            <a:r>
              <a:rPr lang="en-US" sz="1050" dirty="0"/>
              <a:t>t1/2 = half-life GI = Gastrointestinal</a:t>
            </a:r>
          </a:p>
          <a:p>
            <a:pPr algn="ctr"/>
            <a:r>
              <a:rPr lang="en-US" sz="1050" dirty="0"/>
              <a:t>2023 Beers’ criteria. J Am Geriatric Soc. May 2023</a:t>
            </a:r>
          </a:p>
        </p:txBody>
      </p:sp>
      <p:pic>
        <p:nvPicPr>
          <p:cNvPr id="5" name="Graphic 4" descr="Checkbox Crossed with solid fill">
            <a:extLst>
              <a:ext uri="{FF2B5EF4-FFF2-40B4-BE49-F238E27FC236}">
                <a16:creationId xmlns:a16="http://schemas.microsoft.com/office/drawing/2014/main" id="{38EF80F4-B5CD-0E01-352D-CF5333D684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14558" y="1289716"/>
            <a:ext cx="535164" cy="535164"/>
          </a:xfrm>
          <a:prstGeom prst="rect">
            <a:avLst/>
          </a:prstGeom>
        </p:spPr>
      </p:pic>
      <p:pic>
        <p:nvPicPr>
          <p:cNvPr id="8" name="Graphic 7" descr="Checkbox Crossed with solid fill">
            <a:extLst>
              <a:ext uri="{FF2B5EF4-FFF2-40B4-BE49-F238E27FC236}">
                <a16:creationId xmlns:a16="http://schemas.microsoft.com/office/drawing/2014/main" id="{C5876549-14AC-382D-A83A-0C43DD5D8D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21324" y="2000862"/>
            <a:ext cx="535164" cy="535164"/>
          </a:xfrm>
          <a:prstGeom prst="rect">
            <a:avLst/>
          </a:prstGeom>
        </p:spPr>
      </p:pic>
      <p:pic>
        <p:nvPicPr>
          <p:cNvPr id="9" name="Graphic 8" descr="Checkbox Crossed with solid fill">
            <a:extLst>
              <a:ext uri="{FF2B5EF4-FFF2-40B4-BE49-F238E27FC236}">
                <a16:creationId xmlns:a16="http://schemas.microsoft.com/office/drawing/2014/main" id="{EB18E37E-ABB9-64A8-C239-BACD1EB73F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71472" y="2362254"/>
            <a:ext cx="535164" cy="535164"/>
          </a:xfrm>
          <a:prstGeom prst="rect">
            <a:avLst/>
          </a:prstGeom>
        </p:spPr>
      </p:pic>
      <p:pic>
        <p:nvPicPr>
          <p:cNvPr id="10" name="Graphic 9" descr="Checkbox Crossed with solid fill">
            <a:extLst>
              <a:ext uri="{FF2B5EF4-FFF2-40B4-BE49-F238E27FC236}">
                <a16:creationId xmlns:a16="http://schemas.microsoft.com/office/drawing/2014/main" id="{7EF3D1A2-A144-1959-1895-522E665E64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1997" y="3975183"/>
            <a:ext cx="535164" cy="535164"/>
          </a:xfrm>
          <a:prstGeom prst="rect">
            <a:avLst/>
          </a:prstGeom>
        </p:spPr>
      </p:pic>
    </p:spTree>
    <p:extLst>
      <p:ext uri="{BB962C8B-B14F-4D97-AF65-F5344CB8AC3E}">
        <p14:creationId xmlns:p14="http://schemas.microsoft.com/office/powerpoint/2010/main" val="1556368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0BAF13-213A-9F90-9E32-3187E0936036}"/>
              </a:ext>
            </a:extLst>
          </p:cNvPr>
          <p:cNvSpPr>
            <a:spLocks noGrp="1"/>
          </p:cNvSpPr>
          <p:nvPr>
            <p:ph idx="1"/>
          </p:nvPr>
        </p:nvSpPr>
        <p:spPr>
          <a:xfrm>
            <a:off x="457213" y="1296063"/>
            <a:ext cx="8315569" cy="3387254"/>
          </a:xfrm>
        </p:spPr>
        <p:txBody>
          <a:bodyPr>
            <a:normAutofit/>
          </a:bodyPr>
          <a:lstStyle/>
          <a:p>
            <a:pPr marL="230188"/>
            <a:r>
              <a:rPr lang="en-US" dirty="0"/>
              <a:t>Antidepressants (anticholinergic, orthostasis)</a:t>
            </a:r>
          </a:p>
          <a:p>
            <a:pPr marL="517525" lvl="1"/>
            <a:r>
              <a:rPr lang="en-US" dirty="0"/>
              <a:t>Amitriptyline, doxepin &gt;6 mg/day, clomipramine, nortriptyline, paroxetine</a:t>
            </a:r>
          </a:p>
          <a:p>
            <a:pPr marL="230188"/>
            <a:r>
              <a:rPr lang="en-US" dirty="0"/>
              <a:t>Hypnotics/anxiolytics</a:t>
            </a:r>
          </a:p>
          <a:p>
            <a:pPr marL="517525" lvl="1"/>
            <a:r>
              <a:rPr lang="en-US" dirty="0"/>
              <a:t>Benzodiazepines (↑CNS/falls/motor vehicle accidents [MVAs],↓ metabolism)</a:t>
            </a:r>
          </a:p>
          <a:p>
            <a:pPr lvl="2"/>
            <a:r>
              <a:rPr lang="en-US" dirty="0"/>
              <a:t>Short, intermediate, and long-acting</a:t>
            </a:r>
          </a:p>
          <a:p>
            <a:pPr lvl="2"/>
            <a:r>
              <a:rPr lang="en-US" dirty="0"/>
              <a:t>Long-acting may be appropriate for seizures/REM sleep</a:t>
            </a:r>
          </a:p>
        </p:txBody>
      </p:sp>
      <p:sp>
        <p:nvSpPr>
          <p:cNvPr id="7" name="Title 1">
            <a:extLst>
              <a:ext uri="{FF2B5EF4-FFF2-40B4-BE49-F238E27FC236}">
                <a16:creationId xmlns:a16="http://schemas.microsoft.com/office/drawing/2014/main" id="{F9BF05F9-3F73-0434-1F76-76737D2F46FF}"/>
              </a:ext>
            </a:extLst>
          </p:cNvPr>
          <p:cNvSpPr>
            <a:spLocks noGrp="1"/>
          </p:cNvSpPr>
          <p:nvPr>
            <p:ph type="title"/>
          </p:nvPr>
        </p:nvSpPr>
        <p:spPr>
          <a:xfrm>
            <a:off x="0" y="205979"/>
            <a:ext cx="9143999" cy="857250"/>
          </a:xfrm>
        </p:spPr>
        <p:txBody>
          <a:bodyPr/>
          <a:lstStyle/>
          <a:p>
            <a:r>
              <a:rPr lang="en-US" dirty="0"/>
              <a:t>Beers’ Criteria: Independent of Diagnosis </a:t>
            </a:r>
            <a:br>
              <a:rPr lang="en-US" dirty="0"/>
            </a:br>
            <a:r>
              <a:rPr lang="en-US" sz="3600" dirty="0"/>
              <a:t>Psychiatric/CNS</a:t>
            </a:r>
            <a:endParaRPr lang="en-US" dirty="0"/>
          </a:p>
        </p:txBody>
      </p:sp>
      <p:sp>
        <p:nvSpPr>
          <p:cNvPr id="10" name="TextBox 9">
            <a:extLst>
              <a:ext uri="{FF2B5EF4-FFF2-40B4-BE49-F238E27FC236}">
                <a16:creationId xmlns:a16="http://schemas.microsoft.com/office/drawing/2014/main" id="{AC68B07D-DA7C-45B5-34EF-A7E6729B5313}"/>
              </a:ext>
            </a:extLst>
          </p:cNvPr>
          <p:cNvSpPr txBox="1"/>
          <p:nvPr/>
        </p:nvSpPr>
        <p:spPr>
          <a:xfrm>
            <a:off x="1340002" y="4773091"/>
            <a:ext cx="7253436" cy="253916"/>
          </a:xfrm>
          <a:prstGeom prst="rect">
            <a:avLst/>
          </a:prstGeom>
          <a:noFill/>
        </p:spPr>
        <p:txBody>
          <a:bodyPr wrap="square" rtlCol="0">
            <a:spAutoFit/>
          </a:bodyPr>
          <a:lstStyle/>
          <a:p>
            <a:pPr algn="ctr"/>
            <a:r>
              <a:rPr lang="en-US" sz="1050" dirty="0"/>
              <a:t>2023 Beers’ criteria. J Am Geriatric Soc. May 2023</a:t>
            </a:r>
          </a:p>
        </p:txBody>
      </p:sp>
    </p:spTree>
    <p:extLst>
      <p:ext uri="{BB962C8B-B14F-4D97-AF65-F5344CB8AC3E}">
        <p14:creationId xmlns:p14="http://schemas.microsoft.com/office/powerpoint/2010/main" val="49219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0BAF13-213A-9F90-9E32-3187E0936036}"/>
              </a:ext>
            </a:extLst>
          </p:cNvPr>
          <p:cNvSpPr>
            <a:spLocks noGrp="1"/>
          </p:cNvSpPr>
          <p:nvPr>
            <p:ph idx="1"/>
          </p:nvPr>
        </p:nvSpPr>
        <p:spPr>
          <a:xfrm>
            <a:off x="457213" y="1311965"/>
            <a:ext cx="8315569" cy="3371352"/>
          </a:xfrm>
        </p:spPr>
        <p:txBody>
          <a:bodyPr>
            <a:normAutofit/>
          </a:bodyPr>
          <a:lstStyle/>
          <a:p>
            <a:pPr marL="230188"/>
            <a:r>
              <a:rPr lang="en-US" dirty="0"/>
              <a:t>Nonbenzodiazepine hypnotics</a:t>
            </a:r>
          </a:p>
          <a:p>
            <a:pPr marL="517525" lvl="1"/>
            <a:r>
              <a:rPr lang="en-US" dirty="0"/>
              <a:t>Eszopiclone, zolpidem, zaleplon (CNS, falls, minimal improvement in sleep latency/duration, MVAs)</a:t>
            </a:r>
          </a:p>
          <a:p>
            <a:pPr marL="230188"/>
            <a:r>
              <a:rPr lang="en-US" dirty="0"/>
              <a:t>Antipsychotics</a:t>
            </a:r>
          </a:p>
          <a:p>
            <a:pPr marL="517525" lvl="1"/>
            <a:r>
              <a:rPr lang="en-US" dirty="0"/>
              <a:t>All 1st and 2nd generation antipsychotics-     avoid </a:t>
            </a:r>
          </a:p>
          <a:p>
            <a:pPr lvl="2"/>
            <a:r>
              <a:rPr lang="en-US" dirty="0"/>
              <a:t>↑ stroke, cognitive decline, mortality in dementia</a:t>
            </a:r>
          </a:p>
          <a:p>
            <a:pPr marL="517525" lvl="1"/>
            <a:r>
              <a:rPr lang="en-US" dirty="0"/>
              <a:t>Except in schizophrenia, bipolar, and short-term use with chemotherapy</a:t>
            </a:r>
          </a:p>
        </p:txBody>
      </p:sp>
      <p:sp>
        <p:nvSpPr>
          <p:cNvPr id="7" name="Title 1">
            <a:extLst>
              <a:ext uri="{FF2B5EF4-FFF2-40B4-BE49-F238E27FC236}">
                <a16:creationId xmlns:a16="http://schemas.microsoft.com/office/drawing/2014/main" id="{F9BF05F9-3F73-0434-1F76-76737D2F46FF}"/>
              </a:ext>
            </a:extLst>
          </p:cNvPr>
          <p:cNvSpPr>
            <a:spLocks noGrp="1"/>
          </p:cNvSpPr>
          <p:nvPr>
            <p:ph type="title"/>
          </p:nvPr>
        </p:nvSpPr>
        <p:spPr>
          <a:xfrm>
            <a:off x="0" y="205979"/>
            <a:ext cx="9143999" cy="857250"/>
          </a:xfrm>
        </p:spPr>
        <p:txBody>
          <a:bodyPr/>
          <a:lstStyle/>
          <a:p>
            <a:r>
              <a:rPr lang="en-US" dirty="0"/>
              <a:t>Beers’ Criteria: Independent of Diagnosis </a:t>
            </a:r>
            <a:br>
              <a:rPr lang="en-US" dirty="0"/>
            </a:br>
            <a:r>
              <a:rPr lang="en-US" sz="3600" dirty="0"/>
              <a:t>Psychiatric/CNS</a:t>
            </a:r>
            <a:endParaRPr lang="en-US" dirty="0"/>
          </a:p>
        </p:txBody>
      </p:sp>
      <p:pic>
        <p:nvPicPr>
          <p:cNvPr id="8" name="Graphic 7" descr="Checkbox Crossed with solid fill">
            <a:extLst>
              <a:ext uri="{FF2B5EF4-FFF2-40B4-BE49-F238E27FC236}">
                <a16:creationId xmlns:a16="http://schemas.microsoft.com/office/drawing/2014/main" id="{F88D1169-F41B-97B9-E08C-BB240D7AFC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5886" y="2935936"/>
            <a:ext cx="447305" cy="447305"/>
          </a:xfrm>
          <a:prstGeom prst="rect">
            <a:avLst/>
          </a:prstGeom>
        </p:spPr>
      </p:pic>
      <p:sp>
        <p:nvSpPr>
          <p:cNvPr id="4" name="TextBox 3">
            <a:extLst>
              <a:ext uri="{FF2B5EF4-FFF2-40B4-BE49-F238E27FC236}">
                <a16:creationId xmlns:a16="http://schemas.microsoft.com/office/drawing/2014/main" id="{5EFBE0C8-553E-D4F2-DA27-94E3552D3D9A}"/>
              </a:ext>
            </a:extLst>
          </p:cNvPr>
          <p:cNvSpPr txBox="1"/>
          <p:nvPr/>
        </p:nvSpPr>
        <p:spPr>
          <a:xfrm>
            <a:off x="1340002" y="4773091"/>
            <a:ext cx="7253436" cy="253916"/>
          </a:xfrm>
          <a:prstGeom prst="rect">
            <a:avLst/>
          </a:prstGeom>
          <a:noFill/>
        </p:spPr>
        <p:txBody>
          <a:bodyPr wrap="square" rtlCol="0">
            <a:spAutoFit/>
          </a:bodyPr>
          <a:lstStyle/>
          <a:p>
            <a:pPr algn="ctr"/>
            <a:r>
              <a:rPr lang="en-US" sz="1050" dirty="0"/>
              <a:t>2023 Beers’ criteria. J Am Geriatric Soc. May 2023</a:t>
            </a:r>
          </a:p>
        </p:txBody>
      </p:sp>
    </p:spTree>
    <p:extLst>
      <p:ext uri="{BB962C8B-B14F-4D97-AF65-F5344CB8AC3E}">
        <p14:creationId xmlns:p14="http://schemas.microsoft.com/office/powerpoint/2010/main" val="824833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42515-869C-35B5-15D3-5B8831C1DFF0}"/>
              </a:ext>
            </a:extLst>
          </p:cNvPr>
          <p:cNvSpPr>
            <a:spLocks noGrp="1"/>
          </p:cNvSpPr>
          <p:nvPr>
            <p:ph type="title"/>
          </p:nvPr>
        </p:nvSpPr>
        <p:spPr>
          <a:xfrm>
            <a:off x="0" y="205979"/>
            <a:ext cx="9143999" cy="857250"/>
          </a:xfrm>
        </p:spPr>
        <p:txBody>
          <a:bodyPr/>
          <a:lstStyle/>
          <a:p>
            <a:r>
              <a:rPr lang="en-US" dirty="0"/>
              <a:t>Beers’ Criteria: Independent of Diagnosis</a:t>
            </a:r>
            <a:br>
              <a:rPr lang="en-US" sz="3600" dirty="0"/>
            </a:br>
            <a:r>
              <a:rPr lang="en-US" sz="3600" dirty="0"/>
              <a:t>Cardiovascular</a:t>
            </a:r>
          </a:p>
        </p:txBody>
      </p:sp>
      <p:sp>
        <p:nvSpPr>
          <p:cNvPr id="3" name="Content Placeholder 2">
            <a:extLst>
              <a:ext uri="{FF2B5EF4-FFF2-40B4-BE49-F238E27FC236}">
                <a16:creationId xmlns:a16="http://schemas.microsoft.com/office/drawing/2014/main" id="{DA99FB39-9136-C59A-5C57-525554E2B94B}"/>
              </a:ext>
            </a:extLst>
          </p:cNvPr>
          <p:cNvSpPr>
            <a:spLocks noGrp="1"/>
          </p:cNvSpPr>
          <p:nvPr>
            <p:ph idx="1"/>
          </p:nvPr>
        </p:nvSpPr>
        <p:spPr>
          <a:xfrm>
            <a:off x="457213" y="1200150"/>
            <a:ext cx="8315569" cy="3459313"/>
          </a:xfrm>
        </p:spPr>
        <p:txBody>
          <a:bodyPr>
            <a:normAutofit/>
          </a:bodyPr>
          <a:lstStyle/>
          <a:p>
            <a:r>
              <a:rPr lang="en-US" dirty="0"/>
              <a:t>Alpha blockers for hypertension (orthostasis)</a:t>
            </a:r>
          </a:p>
          <a:p>
            <a:pPr lvl="1"/>
            <a:r>
              <a:rPr lang="en-US" dirty="0"/>
              <a:t>Doxazosin, prazosin, terazosin</a:t>
            </a:r>
          </a:p>
          <a:p>
            <a:r>
              <a:rPr lang="en-US" dirty="0"/>
              <a:t>Alpha agonists, central (CNS/bradycardia/orthostasis)</a:t>
            </a:r>
          </a:p>
          <a:p>
            <a:pPr lvl="1"/>
            <a:r>
              <a:rPr lang="en-US" dirty="0"/>
              <a:t>Clonidine</a:t>
            </a:r>
          </a:p>
          <a:p>
            <a:r>
              <a:rPr lang="en-US" dirty="0"/>
              <a:t>Amiodarone (greater toxicities)</a:t>
            </a:r>
          </a:p>
          <a:p>
            <a:pPr lvl="1"/>
            <a:r>
              <a:rPr lang="en-US" dirty="0"/>
              <a:t>Avoid 1st-line atrial fib unless has heart failure</a:t>
            </a:r>
          </a:p>
          <a:p>
            <a:r>
              <a:rPr lang="en-US" dirty="0"/>
              <a:t>Dronedarone (worse outcomes)</a:t>
            </a:r>
          </a:p>
          <a:p>
            <a:pPr lvl="1"/>
            <a:r>
              <a:rPr lang="en-US" dirty="0"/>
              <a:t>Avoid permanent atrial fib/severe heart failure (</a:t>
            </a:r>
            <a:r>
              <a:rPr lang="en-US" dirty="0" err="1"/>
              <a:t>HFrEF</a:t>
            </a:r>
            <a:r>
              <a:rPr lang="en-US" dirty="0"/>
              <a:t>)</a:t>
            </a:r>
          </a:p>
        </p:txBody>
      </p:sp>
      <p:sp>
        <p:nvSpPr>
          <p:cNvPr id="4" name="TextBox 3">
            <a:extLst>
              <a:ext uri="{FF2B5EF4-FFF2-40B4-BE49-F238E27FC236}">
                <a16:creationId xmlns:a16="http://schemas.microsoft.com/office/drawing/2014/main" id="{6EAB1E2F-EF6C-79E3-255A-003DC4C89351}"/>
              </a:ext>
            </a:extLst>
          </p:cNvPr>
          <p:cNvSpPr txBox="1"/>
          <p:nvPr/>
        </p:nvSpPr>
        <p:spPr>
          <a:xfrm>
            <a:off x="1332051" y="4786710"/>
            <a:ext cx="7253436" cy="415498"/>
          </a:xfrm>
          <a:prstGeom prst="rect">
            <a:avLst/>
          </a:prstGeom>
          <a:noFill/>
        </p:spPr>
        <p:txBody>
          <a:bodyPr wrap="square" rtlCol="0">
            <a:spAutoFit/>
          </a:bodyPr>
          <a:lstStyle/>
          <a:p>
            <a:pPr algn="ctr"/>
            <a:r>
              <a:rPr lang="en-US" sz="1050" dirty="0" err="1"/>
              <a:t>HFrEF</a:t>
            </a:r>
            <a:r>
              <a:rPr lang="en-US" sz="1050" dirty="0"/>
              <a:t> = heart failure with reduced ejection fraction. </a:t>
            </a:r>
          </a:p>
          <a:p>
            <a:pPr algn="ctr"/>
            <a:r>
              <a:rPr lang="en-US" sz="1050" dirty="0"/>
              <a:t>2023 Beers’ criteria. J Am Geriatric Soc. May 2023</a:t>
            </a:r>
          </a:p>
        </p:txBody>
      </p:sp>
    </p:spTree>
    <p:extLst>
      <p:ext uri="{BB962C8B-B14F-4D97-AF65-F5344CB8AC3E}">
        <p14:creationId xmlns:p14="http://schemas.microsoft.com/office/powerpoint/2010/main" val="491301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42515-869C-35B5-15D3-5B8831C1DFF0}"/>
              </a:ext>
            </a:extLst>
          </p:cNvPr>
          <p:cNvSpPr>
            <a:spLocks noGrp="1"/>
          </p:cNvSpPr>
          <p:nvPr>
            <p:ph type="title"/>
          </p:nvPr>
        </p:nvSpPr>
        <p:spPr>
          <a:xfrm>
            <a:off x="0" y="205979"/>
            <a:ext cx="9143999" cy="857250"/>
          </a:xfrm>
        </p:spPr>
        <p:txBody>
          <a:bodyPr/>
          <a:lstStyle/>
          <a:p>
            <a:r>
              <a:rPr lang="en-US" dirty="0"/>
              <a:t>Beers’ Criteria: Independent of Diagnosis</a:t>
            </a:r>
            <a:br>
              <a:rPr lang="en-US" sz="3600" dirty="0"/>
            </a:br>
            <a:r>
              <a:rPr lang="en-US" sz="3600" dirty="0"/>
              <a:t>Cardiovascular</a:t>
            </a:r>
          </a:p>
        </p:txBody>
      </p:sp>
      <p:sp>
        <p:nvSpPr>
          <p:cNvPr id="3" name="Content Placeholder 2">
            <a:extLst>
              <a:ext uri="{FF2B5EF4-FFF2-40B4-BE49-F238E27FC236}">
                <a16:creationId xmlns:a16="http://schemas.microsoft.com/office/drawing/2014/main" id="{DA99FB39-9136-C59A-5C57-525554E2B94B}"/>
              </a:ext>
            </a:extLst>
          </p:cNvPr>
          <p:cNvSpPr>
            <a:spLocks noGrp="1"/>
          </p:cNvSpPr>
          <p:nvPr>
            <p:ph idx="1"/>
          </p:nvPr>
        </p:nvSpPr>
        <p:spPr>
          <a:xfrm>
            <a:off x="457213" y="1264257"/>
            <a:ext cx="8535712" cy="3395206"/>
          </a:xfrm>
        </p:spPr>
        <p:txBody>
          <a:bodyPr>
            <a:normAutofit fontScale="92500"/>
          </a:bodyPr>
          <a:lstStyle/>
          <a:p>
            <a:r>
              <a:rPr lang="en-US" dirty="0"/>
              <a:t>Digoxin-     avoid 1st-line atrial fib/heart failure</a:t>
            </a:r>
          </a:p>
          <a:p>
            <a:pPr>
              <a:spcBef>
                <a:spcPts val="1200"/>
              </a:spcBef>
            </a:pPr>
            <a:r>
              <a:rPr lang="en-US" dirty="0"/>
              <a:t>Dipyridamole, oral short-acting (orthostasis)</a:t>
            </a:r>
            <a:r>
              <a:rPr lang="en-US" b="1" dirty="0"/>
              <a:t>*</a:t>
            </a:r>
          </a:p>
          <a:p>
            <a:pPr>
              <a:spcBef>
                <a:spcPts val="1200"/>
              </a:spcBef>
            </a:pPr>
            <a:r>
              <a:rPr lang="en-US" dirty="0"/>
              <a:t>Nifedipine IR (hypotension, ↑ MI)</a:t>
            </a:r>
            <a:r>
              <a:rPr lang="en-US" b="1" dirty="0"/>
              <a:t>*</a:t>
            </a:r>
          </a:p>
          <a:p>
            <a:pPr>
              <a:spcBef>
                <a:spcPts val="1200"/>
              </a:spcBef>
            </a:pPr>
            <a:r>
              <a:rPr lang="en-US" dirty="0"/>
              <a:t>Rivaroxaban-long-term for a. fib/VTE (↑ major/GI bleed)</a:t>
            </a:r>
            <a:r>
              <a:rPr lang="en-US" b="1" dirty="0"/>
              <a:t>*</a:t>
            </a:r>
          </a:p>
          <a:p>
            <a:pPr>
              <a:spcBef>
                <a:spcPts val="1200"/>
              </a:spcBef>
            </a:pPr>
            <a:r>
              <a:rPr lang="en-US" dirty="0"/>
              <a:t>Warfarin- atrial fib/VTE (compared w/DOACs, ↑ major/GI bleed)</a:t>
            </a:r>
            <a:r>
              <a:rPr lang="en-US" b="1" dirty="0"/>
              <a:t>*</a:t>
            </a:r>
          </a:p>
          <a:p>
            <a:pPr>
              <a:spcBef>
                <a:spcPts val="1200"/>
              </a:spcBef>
            </a:pPr>
            <a:r>
              <a:rPr lang="en-US" dirty="0"/>
              <a:t>Aspirin for primary prevention</a:t>
            </a:r>
            <a:r>
              <a:rPr lang="en-US" b="1" dirty="0"/>
              <a:t>*</a:t>
            </a:r>
          </a:p>
          <a:p>
            <a:pPr marL="684213" indent="0">
              <a:buNone/>
            </a:pPr>
            <a:r>
              <a:rPr lang="en-US" b="1" i="1" dirty="0"/>
              <a:t>*</a:t>
            </a:r>
            <a:r>
              <a:rPr lang="en-US" i="1" dirty="0"/>
              <a:t>moved/added to     “Avoid” in 2023 criteria</a:t>
            </a:r>
          </a:p>
        </p:txBody>
      </p:sp>
      <p:sp>
        <p:nvSpPr>
          <p:cNvPr id="4" name="TextBox 3">
            <a:extLst>
              <a:ext uri="{FF2B5EF4-FFF2-40B4-BE49-F238E27FC236}">
                <a16:creationId xmlns:a16="http://schemas.microsoft.com/office/drawing/2014/main" id="{594C2D8C-1F68-98CD-FB5D-A358903D82AB}"/>
              </a:ext>
            </a:extLst>
          </p:cNvPr>
          <p:cNvSpPr txBox="1"/>
          <p:nvPr/>
        </p:nvSpPr>
        <p:spPr>
          <a:xfrm>
            <a:off x="1332051" y="4705919"/>
            <a:ext cx="7253436" cy="415498"/>
          </a:xfrm>
          <a:prstGeom prst="rect">
            <a:avLst/>
          </a:prstGeom>
          <a:noFill/>
        </p:spPr>
        <p:txBody>
          <a:bodyPr wrap="square" rtlCol="0">
            <a:spAutoFit/>
          </a:bodyPr>
          <a:lstStyle/>
          <a:p>
            <a:pPr algn="ctr"/>
            <a:r>
              <a:rPr lang="en-US" sz="1050" dirty="0"/>
              <a:t>MI = myocardial infarction, VTE = </a:t>
            </a:r>
            <a:r>
              <a:rPr lang="en-US" sz="1050" dirty="0" err="1"/>
              <a:t>venothromboembolism</a:t>
            </a:r>
            <a:r>
              <a:rPr lang="en-US" sz="1050" dirty="0"/>
              <a:t>, DOAC = direct oral anticoagulant</a:t>
            </a:r>
          </a:p>
          <a:p>
            <a:pPr algn="ctr"/>
            <a:r>
              <a:rPr lang="en-US" sz="1050" dirty="0"/>
              <a:t>2023 Beers’ criteria. J Am Geriatric Soc. May 2023</a:t>
            </a:r>
          </a:p>
        </p:txBody>
      </p:sp>
      <p:pic>
        <p:nvPicPr>
          <p:cNvPr id="5" name="Graphic 4" descr="Checkbox Crossed with solid fill">
            <a:extLst>
              <a:ext uri="{FF2B5EF4-FFF2-40B4-BE49-F238E27FC236}">
                <a16:creationId xmlns:a16="http://schemas.microsoft.com/office/drawing/2014/main" id="{B0D668EE-F38F-7646-65AF-6CCB48F488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05708" y="4059826"/>
            <a:ext cx="534772" cy="534772"/>
          </a:xfrm>
          <a:prstGeom prst="rect">
            <a:avLst/>
          </a:prstGeom>
        </p:spPr>
      </p:pic>
      <p:pic>
        <p:nvPicPr>
          <p:cNvPr id="6" name="Graphic 5" descr="Checkbox Crossed with solid fill">
            <a:extLst>
              <a:ext uri="{FF2B5EF4-FFF2-40B4-BE49-F238E27FC236}">
                <a16:creationId xmlns:a16="http://schemas.microsoft.com/office/drawing/2014/main" id="{4D79162A-F611-CBB5-4F40-3F593E6AF4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43995" y="1233703"/>
            <a:ext cx="534772" cy="534772"/>
          </a:xfrm>
          <a:prstGeom prst="rect">
            <a:avLst/>
          </a:prstGeom>
        </p:spPr>
      </p:pic>
    </p:spTree>
    <p:extLst>
      <p:ext uri="{BB962C8B-B14F-4D97-AF65-F5344CB8AC3E}">
        <p14:creationId xmlns:p14="http://schemas.microsoft.com/office/powerpoint/2010/main" val="2512489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1F1F5-7E97-91D3-6A46-0B7C847421B2}"/>
              </a:ext>
            </a:extLst>
          </p:cNvPr>
          <p:cNvSpPr>
            <a:spLocks noGrp="1"/>
          </p:cNvSpPr>
          <p:nvPr>
            <p:ph type="title"/>
          </p:nvPr>
        </p:nvSpPr>
        <p:spPr>
          <a:xfrm>
            <a:off x="0" y="205979"/>
            <a:ext cx="9143999" cy="857250"/>
          </a:xfrm>
        </p:spPr>
        <p:txBody>
          <a:bodyPr/>
          <a:lstStyle/>
          <a:p>
            <a:r>
              <a:rPr lang="en-US" dirty="0"/>
              <a:t>Beers’ Criteria: Independent of Diagnosis</a:t>
            </a:r>
            <a:br>
              <a:rPr lang="en-US" sz="3600" dirty="0"/>
            </a:br>
            <a:r>
              <a:rPr lang="en-US" sz="3600" dirty="0"/>
              <a:t>Endocrine and GI</a:t>
            </a:r>
          </a:p>
        </p:txBody>
      </p:sp>
      <p:sp>
        <p:nvSpPr>
          <p:cNvPr id="3" name="Content Placeholder 2">
            <a:extLst>
              <a:ext uri="{FF2B5EF4-FFF2-40B4-BE49-F238E27FC236}">
                <a16:creationId xmlns:a16="http://schemas.microsoft.com/office/drawing/2014/main" id="{36001D64-402D-CB36-8968-BFFC70C9AFF3}"/>
              </a:ext>
            </a:extLst>
          </p:cNvPr>
          <p:cNvSpPr>
            <a:spLocks noGrp="1"/>
          </p:cNvSpPr>
          <p:nvPr>
            <p:ph idx="1"/>
          </p:nvPr>
        </p:nvSpPr>
        <p:spPr>
          <a:xfrm>
            <a:off x="457213" y="1200151"/>
            <a:ext cx="8315569" cy="3475216"/>
          </a:xfrm>
        </p:spPr>
        <p:txBody>
          <a:bodyPr>
            <a:normAutofit fontScale="92500"/>
          </a:bodyPr>
          <a:lstStyle/>
          <a:p>
            <a:r>
              <a:rPr lang="en-US" dirty="0"/>
              <a:t>Sulfonylureas, long-duration (hypoglycemia/symptoms of inappropriate </a:t>
            </a:r>
            <a:r>
              <a:rPr lang="en-US" dirty="0" err="1"/>
              <a:t>antiduretic</a:t>
            </a:r>
            <a:r>
              <a:rPr lang="en-US" dirty="0"/>
              <a:t> hormone secretion [SIADH])</a:t>
            </a:r>
          </a:p>
          <a:p>
            <a:pPr lvl="1"/>
            <a:r>
              <a:rPr lang="en-US" dirty="0"/>
              <a:t>Glyburide, glimepiride</a:t>
            </a:r>
          </a:p>
          <a:p>
            <a:pPr>
              <a:spcBef>
                <a:spcPts val="1200"/>
              </a:spcBef>
            </a:pPr>
            <a:r>
              <a:rPr lang="en-US" dirty="0"/>
              <a:t>Insulin, sliding scale</a:t>
            </a:r>
          </a:p>
          <a:p>
            <a:pPr>
              <a:spcBef>
                <a:spcPts val="1200"/>
              </a:spcBef>
            </a:pPr>
            <a:r>
              <a:rPr lang="en-US" dirty="0"/>
              <a:t>Megestrol (↑ thrombotic events)</a:t>
            </a:r>
          </a:p>
          <a:p>
            <a:pPr>
              <a:spcBef>
                <a:spcPts val="1200"/>
              </a:spcBef>
            </a:pPr>
            <a:r>
              <a:rPr lang="en-US" dirty="0"/>
              <a:t>Growth hormone</a:t>
            </a:r>
          </a:p>
          <a:p>
            <a:pPr>
              <a:spcBef>
                <a:spcPts val="1200"/>
              </a:spcBef>
            </a:pPr>
            <a:r>
              <a:rPr lang="en-US" dirty="0"/>
              <a:t>Estrogen- oral and topical patch </a:t>
            </a:r>
          </a:p>
          <a:p>
            <a:pPr lvl="1"/>
            <a:r>
              <a:rPr lang="en-US" dirty="0"/>
              <a:t>↑ breast/endometrium cancer/clots, lack CV or cognitive protection</a:t>
            </a:r>
          </a:p>
          <a:p>
            <a:endParaRPr lang="en-US" dirty="0"/>
          </a:p>
        </p:txBody>
      </p:sp>
      <p:sp>
        <p:nvSpPr>
          <p:cNvPr id="4" name="TextBox 3">
            <a:extLst>
              <a:ext uri="{FF2B5EF4-FFF2-40B4-BE49-F238E27FC236}">
                <a16:creationId xmlns:a16="http://schemas.microsoft.com/office/drawing/2014/main" id="{F2B15393-CC4F-7EA9-3B5C-E2BB9BC4EADD}"/>
              </a:ext>
            </a:extLst>
          </p:cNvPr>
          <p:cNvSpPr txBox="1"/>
          <p:nvPr/>
        </p:nvSpPr>
        <p:spPr>
          <a:xfrm>
            <a:off x="1332051" y="4786710"/>
            <a:ext cx="7253436" cy="253916"/>
          </a:xfrm>
          <a:prstGeom prst="rect">
            <a:avLst/>
          </a:prstGeom>
          <a:noFill/>
        </p:spPr>
        <p:txBody>
          <a:bodyPr wrap="square" rtlCol="0">
            <a:spAutoFit/>
          </a:bodyPr>
          <a:lstStyle/>
          <a:p>
            <a:pPr algn="ctr"/>
            <a:r>
              <a:rPr lang="en-US" sz="1050" dirty="0"/>
              <a:t>2023 Beers’ criteria. J Am Geriatric Soc. May 2023  CV = Cardiovascular</a:t>
            </a:r>
          </a:p>
        </p:txBody>
      </p:sp>
    </p:spTree>
    <p:extLst>
      <p:ext uri="{BB962C8B-B14F-4D97-AF65-F5344CB8AC3E}">
        <p14:creationId xmlns:p14="http://schemas.microsoft.com/office/powerpoint/2010/main" val="4024282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1F1F5-7E97-91D3-6A46-0B7C847421B2}"/>
              </a:ext>
            </a:extLst>
          </p:cNvPr>
          <p:cNvSpPr>
            <a:spLocks noGrp="1"/>
          </p:cNvSpPr>
          <p:nvPr>
            <p:ph type="title"/>
          </p:nvPr>
        </p:nvSpPr>
        <p:spPr>
          <a:xfrm>
            <a:off x="0" y="205979"/>
            <a:ext cx="9143999" cy="857250"/>
          </a:xfrm>
        </p:spPr>
        <p:txBody>
          <a:bodyPr/>
          <a:lstStyle/>
          <a:p>
            <a:r>
              <a:rPr lang="en-US" dirty="0"/>
              <a:t>Beers’ Criteria: Independent of Diagnosis</a:t>
            </a:r>
            <a:br>
              <a:rPr lang="en-US" sz="3600" dirty="0"/>
            </a:br>
            <a:r>
              <a:rPr lang="en-US" sz="3600" dirty="0"/>
              <a:t>Endocrine and GI</a:t>
            </a:r>
          </a:p>
        </p:txBody>
      </p:sp>
      <p:sp>
        <p:nvSpPr>
          <p:cNvPr id="3" name="Content Placeholder 2">
            <a:extLst>
              <a:ext uri="{FF2B5EF4-FFF2-40B4-BE49-F238E27FC236}">
                <a16:creationId xmlns:a16="http://schemas.microsoft.com/office/drawing/2014/main" id="{36001D64-402D-CB36-8968-BFFC70C9AFF3}"/>
              </a:ext>
            </a:extLst>
          </p:cNvPr>
          <p:cNvSpPr>
            <a:spLocks noGrp="1"/>
          </p:cNvSpPr>
          <p:nvPr>
            <p:ph idx="1"/>
          </p:nvPr>
        </p:nvSpPr>
        <p:spPr>
          <a:xfrm>
            <a:off x="457213" y="1247857"/>
            <a:ext cx="8315569" cy="3475216"/>
          </a:xfrm>
        </p:spPr>
        <p:txBody>
          <a:bodyPr>
            <a:normAutofit lnSpcReduction="10000"/>
          </a:bodyPr>
          <a:lstStyle/>
          <a:p>
            <a:r>
              <a:rPr lang="en-US" dirty="0"/>
              <a:t>Androgens: testosterone (cardiac effects)</a:t>
            </a:r>
          </a:p>
          <a:p>
            <a:pPr>
              <a:spcBef>
                <a:spcPts val="1200"/>
              </a:spcBef>
            </a:pPr>
            <a:r>
              <a:rPr lang="en-US" dirty="0" err="1"/>
              <a:t>Dessicated</a:t>
            </a:r>
            <a:r>
              <a:rPr lang="en-US" dirty="0"/>
              <a:t> thyroid (cardiac effects)</a:t>
            </a:r>
          </a:p>
          <a:p>
            <a:pPr>
              <a:spcBef>
                <a:spcPts val="1200"/>
              </a:spcBef>
            </a:pPr>
            <a:r>
              <a:rPr lang="en-US" dirty="0"/>
              <a:t>Metoclopramide (extrapyramidal symptoms [EPS]) (not to exceed 12 weeks)</a:t>
            </a:r>
          </a:p>
          <a:p>
            <a:pPr>
              <a:spcBef>
                <a:spcPts val="1200"/>
              </a:spcBef>
            </a:pPr>
            <a:r>
              <a:rPr lang="en-US" dirty="0"/>
              <a:t>Mineral oil, oral (aspiration)</a:t>
            </a:r>
          </a:p>
          <a:p>
            <a:pPr>
              <a:spcBef>
                <a:spcPts val="1200"/>
              </a:spcBef>
            </a:pPr>
            <a:r>
              <a:rPr lang="en-US" dirty="0"/>
              <a:t>Proton pump inhibitors (C. difficile/bone loss/bone fractures)</a:t>
            </a:r>
          </a:p>
          <a:p>
            <a:pPr lvl="1">
              <a:spcBef>
                <a:spcPts val="0"/>
              </a:spcBef>
            </a:pPr>
            <a:r>
              <a:rPr lang="en-US" dirty="0"/>
              <a:t>    Avoid use &gt;8 weeks, unless high-risk</a:t>
            </a:r>
          </a:p>
          <a:p>
            <a:endParaRPr lang="en-US" dirty="0"/>
          </a:p>
        </p:txBody>
      </p:sp>
      <p:sp>
        <p:nvSpPr>
          <p:cNvPr id="4" name="TextBox 3">
            <a:extLst>
              <a:ext uri="{FF2B5EF4-FFF2-40B4-BE49-F238E27FC236}">
                <a16:creationId xmlns:a16="http://schemas.microsoft.com/office/drawing/2014/main" id="{991ADE65-CB7F-391C-65F1-A7F7506A09B3}"/>
              </a:ext>
            </a:extLst>
          </p:cNvPr>
          <p:cNvSpPr txBox="1"/>
          <p:nvPr/>
        </p:nvSpPr>
        <p:spPr>
          <a:xfrm>
            <a:off x="1332051" y="4786710"/>
            <a:ext cx="7253436" cy="253916"/>
          </a:xfrm>
          <a:prstGeom prst="rect">
            <a:avLst/>
          </a:prstGeom>
          <a:noFill/>
        </p:spPr>
        <p:txBody>
          <a:bodyPr wrap="square" rtlCol="0">
            <a:spAutoFit/>
          </a:bodyPr>
          <a:lstStyle/>
          <a:p>
            <a:pPr algn="ctr"/>
            <a:r>
              <a:rPr lang="en-US" sz="1050" dirty="0"/>
              <a:t>2023 Beers’ criteria. J Am Geriatric Soc. May 2023</a:t>
            </a:r>
          </a:p>
        </p:txBody>
      </p:sp>
      <p:pic>
        <p:nvPicPr>
          <p:cNvPr id="5" name="Graphic 4" descr="Checkbox Crossed with solid fill">
            <a:extLst>
              <a:ext uri="{FF2B5EF4-FFF2-40B4-BE49-F238E27FC236}">
                <a16:creationId xmlns:a16="http://schemas.microsoft.com/office/drawing/2014/main" id="{9FF6EB77-4A30-A23A-39ED-AC50926C97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2861" y="4083681"/>
            <a:ext cx="534772" cy="534772"/>
          </a:xfrm>
          <a:prstGeom prst="rect">
            <a:avLst/>
          </a:prstGeom>
        </p:spPr>
      </p:pic>
    </p:spTree>
    <p:extLst>
      <p:ext uri="{BB962C8B-B14F-4D97-AF65-F5344CB8AC3E}">
        <p14:creationId xmlns:p14="http://schemas.microsoft.com/office/powerpoint/2010/main" val="1300631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80158-FEF5-21F1-AC58-19E03F3BF40A}"/>
              </a:ext>
            </a:extLst>
          </p:cNvPr>
          <p:cNvSpPr>
            <a:spLocks noGrp="1"/>
          </p:cNvSpPr>
          <p:nvPr>
            <p:ph type="title"/>
          </p:nvPr>
        </p:nvSpPr>
        <p:spPr>
          <a:xfrm>
            <a:off x="0" y="205979"/>
            <a:ext cx="9143999" cy="857250"/>
          </a:xfrm>
        </p:spPr>
        <p:txBody>
          <a:bodyPr/>
          <a:lstStyle/>
          <a:p>
            <a:r>
              <a:rPr lang="en-US" dirty="0"/>
              <a:t>Beers’ Criteria: Independent of Diagnosis</a:t>
            </a:r>
            <a:br>
              <a:rPr lang="en-US" sz="3600" dirty="0"/>
            </a:br>
            <a:r>
              <a:rPr lang="en-US" sz="3600" dirty="0"/>
              <a:t>Anticholinergics and Anti-infective</a:t>
            </a:r>
          </a:p>
        </p:txBody>
      </p:sp>
      <p:sp>
        <p:nvSpPr>
          <p:cNvPr id="3" name="Content Placeholder 2">
            <a:extLst>
              <a:ext uri="{FF2B5EF4-FFF2-40B4-BE49-F238E27FC236}">
                <a16:creationId xmlns:a16="http://schemas.microsoft.com/office/drawing/2014/main" id="{6DCE689C-6BDA-79D1-5BC0-BC6DE63A22DA}"/>
              </a:ext>
            </a:extLst>
          </p:cNvPr>
          <p:cNvSpPr>
            <a:spLocks noGrp="1"/>
          </p:cNvSpPr>
          <p:nvPr>
            <p:ph idx="1"/>
          </p:nvPr>
        </p:nvSpPr>
        <p:spPr>
          <a:xfrm>
            <a:off x="457213" y="1255807"/>
            <a:ext cx="8315569" cy="3435459"/>
          </a:xfrm>
        </p:spPr>
        <p:txBody>
          <a:bodyPr>
            <a:normAutofit fontScale="92500" lnSpcReduction="10000"/>
          </a:bodyPr>
          <a:lstStyle/>
          <a:p>
            <a:r>
              <a:rPr lang="en-US" dirty="0"/>
              <a:t>1st-generation antihistamines (anticholinergic)</a:t>
            </a:r>
          </a:p>
          <a:p>
            <a:pPr lvl="1"/>
            <a:r>
              <a:rPr lang="en-US" dirty="0"/>
              <a:t>Diphenhydramine, oral (confusion/sedation)</a:t>
            </a:r>
          </a:p>
          <a:p>
            <a:pPr lvl="1"/>
            <a:r>
              <a:rPr lang="en-US" dirty="0"/>
              <a:t>Chlorpheniramine, meclizine, promethazine, hydroxyzine</a:t>
            </a:r>
          </a:p>
          <a:p>
            <a:r>
              <a:rPr lang="en-US" dirty="0" err="1"/>
              <a:t>Antiparkinson</a:t>
            </a:r>
            <a:r>
              <a:rPr lang="en-US" dirty="0"/>
              <a:t> agents</a:t>
            </a:r>
          </a:p>
          <a:p>
            <a:pPr lvl="1"/>
            <a:r>
              <a:rPr lang="en-US" dirty="0"/>
              <a:t>Benztropine, trihexyphenidyl</a:t>
            </a:r>
          </a:p>
          <a:p>
            <a:r>
              <a:rPr lang="en-US" dirty="0"/>
              <a:t>Antispasmodics-     avoid, except palliative care</a:t>
            </a:r>
          </a:p>
          <a:p>
            <a:pPr lvl="1"/>
            <a:r>
              <a:rPr lang="en-US" dirty="0"/>
              <a:t>Dicyclomine, hyoscyamine, scopolamine</a:t>
            </a:r>
          </a:p>
          <a:p>
            <a:r>
              <a:rPr lang="en-US" dirty="0"/>
              <a:t>Nitrofurantoin</a:t>
            </a:r>
          </a:p>
          <a:p>
            <a:pPr lvl="1"/>
            <a:r>
              <a:rPr lang="en-US" dirty="0"/>
              <a:t>    Avoid long-term suppression and </a:t>
            </a:r>
            <a:r>
              <a:rPr lang="en-US" dirty="0" err="1"/>
              <a:t>CrCl</a:t>
            </a:r>
            <a:r>
              <a:rPr lang="en-US" dirty="0"/>
              <a:t>&lt;30 mL/min</a:t>
            </a:r>
          </a:p>
        </p:txBody>
      </p:sp>
      <p:sp>
        <p:nvSpPr>
          <p:cNvPr id="4" name="TextBox 3">
            <a:extLst>
              <a:ext uri="{FF2B5EF4-FFF2-40B4-BE49-F238E27FC236}">
                <a16:creationId xmlns:a16="http://schemas.microsoft.com/office/drawing/2014/main" id="{BB7D75BF-1653-8A71-6B9E-63ED4CF68F40}"/>
              </a:ext>
            </a:extLst>
          </p:cNvPr>
          <p:cNvSpPr txBox="1"/>
          <p:nvPr/>
        </p:nvSpPr>
        <p:spPr>
          <a:xfrm>
            <a:off x="1332051" y="4786710"/>
            <a:ext cx="7253436" cy="253916"/>
          </a:xfrm>
          <a:prstGeom prst="rect">
            <a:avLst/>
          </a:prstGeom>
          <a:noFill/>
        </p:spPr>
        <p:txBody>
          <a:bodyPr wrap="square" rtlCol="0">
            <a:spAutoFit/>
          </a:bodyPr>
          <a:lstStyle/>
          <a:p>
            <a:pPr algn="ctr"/>
            <a:r>
              <a:rPr lang="en-US" sz="1050" dirty="0"/>
              <a:t>2023 Beers’ criteria. J Am Geriatric Soc. May 2023</a:t>
            </a:r>
          </a:p>
        </p:txBody>
      </p:sp>
      <p:pic>
        <p:nvPicPr>
          <p:cNvPr id="5" name="Graphic 4" descr="Checkbox Crossed with solid fill">
            <a:extLst>
              <a:ext uri="{FF2B5EF4-FFF2-40B4-BE49-F238E27FC236}">
                <a16:creationId xmlns:a16="http://schemas.microsoft.com/office/drawing/2014/main" id="{8053B8F3-B949-DDB9-394F-46F6E96324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84289" y="2938692"/>
            <a:ext cx="502967" cy="502967"/>
          </a:xfrm>
          <a:prstGeom prst="rect">
            <a:avLst/>
          </a:prstGeom>
        </p:spPr>
      </p:pic>
      <p:pic>
        <p:nvPicPr>
          <p:cNvPr id="6" name="Graphic 5" descr="Checkbox Crossed with solid fill">
            <a:extLst>
              <a:ext uri="{FF2B5EF4-FFF2-40B4-BE49-F238E27FC236}">
                <a16:creationId xmlns:a16="http://schemas.microsoft.com/office/drawing/2014/main" id="{F95A8619-8ACE-B20D-4B0C-93EF853381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5008" y="3987258"/>
            <a:ext cx="502967" cy="502967"/>
          </a:xfrm>
          <a:prstGeom prst="rect">
            <a:avLst/>
          </a:prstGeom>
        </p:spPr>
      </p:pic>
    </p:spTree>
    <p:extLst>
      <p:ext uri="{BB962C8B-B14F-4D97-AF65-F5344CB8AC3E}">
        <p14:creationId xmlns:p14="http://schemas.microsoft.com/office/powerpoint/2010/main" val="2744787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D626-604C-9D0E-28F9-EC51CB91244A}"/>
              </a:ext>
            </a:extLst>
          </p:cNvPr>
          <p:cNvSpPr>
            <a:spLocks noGrp="1"/>
          </p:cNvSpPr>
          <p:nvPr>
            <p:ph type="title"/>
          </p:nvPr>
        </p:nvSpPr>
        <p:spPr>
          <a:xfrm>
            <a:off x="457214" y="205979"/>
            <a:ext cx="7855876" cy="857250"/>
          </a:xfrm>
        </p:spPr>
        <p:txBody>
          <a:bodyPr/>
          <a:lstStyle/>
          <a:p>
            <a:r>
              <a:rPr lang="en-US" dirty="0"/>
              <a:t>To Be Used With Caution</a:t>
            </a:r>
          </a:p>
        </p:txBody>
      </p:sp>
      <p:sp>
        <p:nvSpPr>
          <p:cNvPr id="3" name="Content Placeholder 2">
            <a:extLst>
              <a:ext uri="{FF2B5EF4-FFF2-40B4-BE49-F238E27FC236}">
                <a16:creationId xmlns:a16="http://schemas.microsoft.com/office/drawing/2014/main" id="{63D07974-49D1-3A4E-ED64-EA76FEF88634}"/>
              </a:ext>
            </a:extLst>
          </p:cNvPr>
          <p:cNvSpPr>
            <a:spLocks noGrp="1"/>
          </p:cNvSpPr>
          <p:nvPr>
            <p:ph idx="1"/>
          </p:nvPr>
        </p:nvSpPr>
        <p:spPr>
          <a:xfrm>
            <a:off x="457213" y="1200150"/>
            <a:ext cx="8315569" cy="3459313"/>
          </a:xfrm>
        </p:spPr>
        <p:txBody>
          <a:bodyPr>
            <a:normAutofit fontScale="85000" lnSpcReduction="10000"/>
          </a:bodyPr>
          <a:lstStyle/>
          <a:p>
            <a:r>
              <a:rPr lang="en-US" dirty="0"/>
              <a:t>May cause SIADH/hyponatremia</a:t>
            </a:r>
          </a:p>
          <a:p>
            <a:pPr lvl="1"/>
            <a:r>
              <a:rPr lang="en-US" dirty="0"/>
              <a:t>Antipsychotics, diuretics, SSRIs, SNRIs, TCAs, mirtazapine, tramadol</a:t>
            </a:r>
          </a:p>
          <a:p>
            <a:pPr>
              <a:spcBef>
                <a:spcPts val="1200"/>
              </a:spcBef>
            </a:pPr>
            <a:r>
              <a:rPr lang="en-US" dirty="0"/>
              <a:t>Dextromethorphan/quinidine (</a:t>
            </a:r>
            <a:r>
              <a:rPr lang="en-US" dirty="0" err="1"/>
              <a:t>Nuedexta</a:t>
            </a:r>
            <a:r>
              <a:rPr lang="en-US" dirty="0"/>
              <a:t>™)</a:t>
            </a:r>
          </a:p>
          <a:p>
            <a:pPr lvl="1"/>
            <a:r>
              <a:rPr lang="en-US" dirty="0"/>
              <a:t>? effectiveness in dementia</a:t>
            </a:r>
          </a:p>
          <a:p>
            <a:pPr>
              <a:spcBef>
                <a:spcPts val="1200"/>
              </a:spcBef>
            </a:pPr>
            <a:r>
              <a:rPr lang="en-US" dirty="0"/>
              <a:t>Trimethoprim/sulfamethoxazole (Bactrim™)</a:t>
            </a:r>
          </a:p>
          <a:p>
            <a:pPr lvl="1"/>
            <a:r>
              <a:rPr lang="en-US" dirty="0"/>
              <a:t>↑ hyperkalemia in combo with ACEI/ARBs in people with CKD</a:t>
            </a:r>
          </a:p>
          <a:p>
            <a:pPr>
              <a:spcBef>
                <a:spcPts val="1200"/>
              </a:spcBef>
            </a:pPr>
            <a:r>
              <a:rPr lang="en-US" dirty="0"/>
              <a:t>Sodium glucose co-transporter-2 inhibitors (SGLT2)*</a:t>
            </a:r>
          </a:p>
          <a:p>
            <a:pPr lvl="1"/>
            <a:r>
              <a:rPr lang="en-US" dirty="0"/>
              <a:t>Increased risk urogenital infections</a:t>
            </a:r>
          </a:p>
          <a:p>
            <a:pPr marL="0" indent="0">
              <a:spcBef>
                <a:spcPts val="1200"/>
              </a:spcBef>
              <a:buNone/>
            </a:pPr>
            <a:r>
              <a:rPr lang="en-US" i="1" dirty="0"/>
              <a:t>*Added in 2023 criteria</a:t>
            </a:r>
          </a:p>
        </p:txBody>
      </p:sp>
      <p:sp>
        <p:nvSpPr>
          <p:cNvPr id="4" name="TextBox 3">
            <a:extLst>
              <a:ext uri="{FF2B5EF4-FFF2-40B4-BE49-F238E27FC236}">
                <a16:creationId xmlns:a16="http://schemas.microsoft.com/office/drawing/2014/main" id="{E11B41B8-69F1-E66C-BBC8-C28302D7D8C2}"/>
              </a:ext>
            </a:extLst>
          </p:cNvPr>
          <p:cNvSpPr txBox="1"/>
          <p:nvPr/>
        </p:nvSpPr>
        <p:spPr>
          <a:xfrm>
            <a:off x="1316149" y="4696198"/>
            <a:ext cx="7253436" cy="400110"/>
          </a:xfrm>
          <a:prstGeom prst="rect">
            <a:avLst/>
          </a:prstGeom>
          <a:noFill/>
        </p:spPr>
        <p:txBody>
          <a:bodyPr wrap="square" rtlCol="0">
            <a:spAutoFit/>
          </a:bodyPr>
          <a:lstStyle/>
          <a:p>
            <a:pPr algn="ctr"/>
            <a:r>
              <a:rPr lang="en-US" sz="1000" dirty="0"/>
              <a:t>SSRI = selective serotonin reuptake inhibitor, SNRI = serotonin and norepinephrine reuptake inhibitor, ACEI = angiotensin converting enzyme inhibitor, ARB = angiotensin receptor blocker. 2023 Beers’ criteria. J Am Geriatric Soc. May 2023</a:t>
            </a:r>
          </a:p>
        </p:txBody>
      </p:sp>
      <p:pic>
        <p:nvPicPr>
          <p:cNvPr id="6" name="Graphic 5" descr="Warning with solid fill">
            <a:extLst>
              <a:ext uri="{FF2B5EF4-FFF2-40B4-BE49-F238E27FC236}">
                <a16:creationId xmlns:a16="http://schemas.microsoft.com/office/drawing/2014/main" id="{A0B77542-631B-58F6-99DA-70733FE7FF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98689" y="148829"/>
            <a:ext cx="914400" cy="914400"/>
          </a:xfrm>
          <a:prstGeom prst="rect">
            <a:avLst/>
          </a:prstGeom>
        </p:spPr>
      </p:pic>
    </p:spTree>
    <p:extLst>
      <p:ext uri="{BB962C8B-B14F-4D97-AF65-F5344CB8AC3E}">
        <p14:creationId xmlns:p14="http://schemas.microsoft.com/office/powerpoint/2010/main" val="1348450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8ED0A-DB30-C93F-A9AD-F61F609C7175}"/>
              </a:ext>
            </a:extLst>
          </p:cNvPr>
          <p:cNvSpPr>
            <a:spLocks noGrp="1"/>
          </p:cNvSpPr>
          <p:nvPr>
            <p:ph type="title"/>
          </p:nvPr>
        </p:nvSpPr>
        <p:spPr/>
        <p:txBody>
          <a:bodyPr/>
          <a:lstStyle/>
          <a:p>
            <a:pPr algn="ctr"/>
            <a:r>
              <a:rPr lang="en-US" dirty="0">
                <a:solidFill>
                  <a:schemeClr val="bg1"/>
                </a:solidFill>
                <a:effectLst>
                  <a:outerShdw blurRad="50800" dist="38100" dir="18900000" algn="bl" rotWithShape="0">
                    <a:prstClr val="black">
                      <a:alpha val="40000"/>
                    </a:prstClr>
                  </a:outerShdw>
                </a:effectLst>
              </a:rPr>
              <a:t>Unconscious Bias Disclosure</a:t>
            </a:r>
          </a:p>
        </p:txBody>
      </p:sp>
      <p:sp>
        <p:nvSpPr>
          <p:cNvPr id="3" name="Content Placeholder 2">
            <a:extLst>
              <a:ext uri="{FF2B5EF4-FFF2-40B4-BE49-F238E27FC236}">
                <a16:creationId xmlns:a16="http://schemas.microsoft.com/office/drawing/2014/main" id="{3FF913B5-B8AA-4FF0-7E4F-A2DCC2A52012}"/>
              </a:ext>
            </a:extLst>
          </p:cNvPr>
          <p:cNvSpPr>
            <a:spLocks noGrp="1"/>
          </p:cNvSpPr>
          <p:nvPr>
            <p:ph idx="1"/>
          </p:nvPr>
        </p:nvSpPr>
        <p:spPr>
          <a:xfrm>
            <a:off x="457214" y="1063229"/>
            <a:ext cx="8229574" cy="3412396"/>
          </a:xfrm>
        </p:spPr>
        <p:txBody>
          <a:bodyPr>
            <a:normAutofit fontScale="92500"/>
          </a:bodyPr>
          <a:lstStyle/>
          <a:p>
            <a:pPr marL="230188">
              <a:spcAft>
                <a:spcPts val="600"/>
              </a:spcAft>
              <a:buClr>
                <a:schemeClr val="bg1"/>
              </a:buClr>
            </a:pPr>
            <a:r>
              <a:rPr lang="en-US" dirty="0"/>
              <a:t>SCAETC recognizes that language is constantly evolving, and while we make every effort to avoid bias and stigmatizing terms, we acknowledge that unintentional lapses may occur in our presentations.</a:t>
            </a:r>
          </a:p>
          <a:p>
            <a:pPr marL="230188">
              <a:spcAft>
                <a:spcPts val="600"/>
              </a:spcAft>
              <a:buClr>
                <a:schemeClr val="bg1"/>
              </a:buClr>
            </a:pPr>
            <a:r>
              <a:rPr lang="en-US" dirty="0"/>
              <a:t>We value your feedback and encourage you to share any concerns related to language, images, or concepts that may be offensive or stigmatizing. </a:t>
            </a:r>
          </a:p>
          <a:p>
            <a:pPr marL="230188">
              <a:spcAft>
                <a:spcPts val="600"/>
              </a:spcAft>
              <a:buClr>
                <a:schemeClr val="bg1"/>
              </a:buClr>
            </a:pPr>
            <a:r>
              <a:rPr lang="en-US" dirty="0"/>
              <a:t>Your input will help us refine and improve our presentations, ensuring they remain inclusive and respectful to participants.</a:t>
            </a:r>
          </a:p>
        </p:txBody>
      </p:sp>
    </p:spTree>
    <p:extLst>
      <p:ext uri="{BB962C8B-B14F-4D97-AF65-F5344CB8AC3E}">
        <p14:creationId xmlns:p14="http://schemas.microsoft.com/office/powerpoint/2010/main" val="8629752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1FB7-B27C-8F92-76ED-0FFEBB4C59F8}"/>
              </a:ext>
            </a:extLst>
          </p:cNvPr>
          <p:cNvSpPr>
            <a:spLocks noGrp="1"/>
          </p:cNvSpPr>
          <p:nvPr>
            <p:ph type="title"/>
          </p:nvPr>
        </p:nvSpPr>
        <p:spPr/>
        <p:txBody>
          <a:bodyPr/>
          <a:lstStyle/>
          <a:p>
            <a:r>
              <a:rPr lang="en-US" dirty="0"/>
              <a:t>Other Beers’ Criteria Tables</a:t>
            </a:r>
          </a:p>
        </p:txBody>
      </p:sp>
      <p:sp>
        <p:nvSpPr>
          <p:cNvPr id="3" name="Content Placeholder 2">
            <a:extLst>
              <a:ext uri="{FF2B5EF4-FFF2-40B4-BE49-F238E27FC236}">
                <a16:creationId xmlns:a16="http://schemas.microsoft.com/office/drawing/2014/main" id="{472F3B98-ECF4-3287-5A88-54BED46FE691}"/>
              </a:ext>
            </a:extLst>
          </p:cNvPr>
          <p:cNvSpPr>
            <a:spLocks noGrp="1"/>
          </p:cNvSpPr>
          <p:nvPr>
            <p:ph idx="1"/>
          </p:nvPr>
        </p:nvSpPr>
        <p:spPr/>
        <p:txBody>
          <a:bodyPr/>
          <a:lstStyle/>
          <a:p>
            <a:r>
              <a:rPr lang="en-US" dirty="0"/>
              <a:t>Considering diagnoses (drug-disease and drug-syndrome interactions)</a:t>
            </a:r>
          </a:p>
          <a:p>
            <a:pPr>
              <a:spcBef>
                <a:spcPts val="2400"/>
              </a:spcBef>
            </a:pPr>
            <a:r>
              <a:rPr lang="en-US" dirty="0"/>
              <a:t>Drug-drug interactions</a:t>
            </a:r>
          </a:p>
          <a:p>
            <a:pPr>
              <a:spcBef>
                <a:spcPts val="2400"/>
              </a:spcBef>
            </a:pPr>
            <a:r>
              <a:rPr lang="en-US" dirty="0"/>
              <a:t>Drug to be avoided or dose reduced due to renal function</a:t>
            </a:r>
          </a:p>
        </p:txBody>
      </p:sp>
      <p:sp>
        <p:nvSpPr>
          <p:cNvPr id="4" name="TextBox 3">
            <a:extLst>
              <a:ext uri="{FF2B5EF4-FFF2-40B4-BE49-F238E27FC236}">
                <a16:creationId xmlns:a16="http://schemas.microsoft.com/office/drawing/2014/main" id="{613E958A-3832-1C5E-649E-6C89C2FA8DE9}"/>
              </a:ext>
            </a:extLst>
          </p:cNvPr>
          <p:cNvSpPr txBox="1"/>
          <p:nvPr/>
        </p:nvSpPr>
        <p:spPr>
          <a:xfrm>
            <a:off x="1332051" y="4786710"/>
            <a:ext cx="7253436" cy="253916"/>
          </a:xfrm>
          <a:prstGeom prst="rect">
            <a:avLst/>
          </a:prstGeom>
          <a:noFill/>
        </p:spPr>
        <p:txBody>
          <a:bodyPr wrap="square" rtlCol="0">
            <a:spAutoFit/>
          </a:bodyPr>
          <a:lstStyle/>
          <a:p>
            <a:pPr algn="ctr"/>
            <a:r>
              <a:rPr lang="en-US" sz="1050" dirty="0"/>
              <a:t>2023 Beers’ criteria. J Am Geriatric Soc. May 2023</a:t>
            </a:r>
          </a:p>
        </p:txBody>
      </p:sp>
    </p:spTree>
    <p:extLst>
      <p:ext uri="{BB962C8B-B14F-4D97-AF65-F5344CB8AC3E}">
        <p14:creationId xmlns:p14="http://schemas.microsoft.com/office/powerpoint/2010/main" val="641826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A5966-CBD0-FAC8-5D3B-A1B73486EA7A}"/>
              </a:ext>
            </a:extLst>
          </p:cNvPr>
          <p:cNvSpPr>
            <a:spLocks noGrp="1"/>
          </p:cNvSpPr>
          <p:nvPr>
            <p:ph type="title"/>
          </p:nvPr>
        </p:nvSpPr>
        <p:spPr/>
        <p:txBody>
          <a:bodyPr/>
          <a:lstStyle/>
          <a:p>
            <a:r>
              <a:rPr lang="en-US" dirty="0"/>
              <a:t>Case: 70-year-old Cisgender Female</a:t>
            </a:r>
          </a:p>
        </p:txBody>
      </p:sp>
      <p:sp>
        <p:nvSpPr>
          <p:cNvPr id="3" name="Text Placeholder 2">
            <a:extLst>
              <a:ext uri="{FF2B5EF4-FFF2-40B4-BE49-F238E27FC236}">
                <a16:creationId xmlns:a16="http://schemas.microsoft.com/office/drawing/2014/main" id="{05C12F9B-FA4F-7651-36A9-BBDD67C6F417}"/>
              </a:ext>
            </a:extLst>
          </p:cNvPr>
          <p:cNvSpPr>
            <a:spLocks noGrp="1"/>
          </p:cNvSpPr>
          <p:nvPr>
            <p:ph type="body" idx="1"/>
          </p:nvPr>
        </p:nvSpPr>
        <p:spPr/>
        <p:txBody>
          <a:bodyPr/>
          <a:lstStyle/>
          <a:p>
            <a:r>
              <a:rPr lang="en-US" u="sng" dirty="0"/>
              <a:t>Problem List</a:t>
            </a:r>
          </a:p>
        </p:txBody>
      </p:sp>
      <p:sp>
        <p:nvSpPr>
          <p:cNvPr id="4" name="Content Placeholder 3">
            <a:extLst>
              <a:ext uri="{FF2B5EF4-FFF2-40B4-BE49-F238E27FC236}">
                <a16:creationId xmlns:a16="http://schemas.microsoft.com/office/drawing/2014/main" id="{CE659AE5-A94B-40E2-26CC-7FF760B6F96B}"/>
              </a:ext>
            </a:extLst>
          </p:cNvPr>
          <p:cNvSpPr>
            <a:spLocks noGrp="1"/>
          </p:cNvSpPr>
          <p:nvPr>
            <p:ph sz="half" idx="2"/>
          </p:nvPr>
        </p:nvSpPr>
        <p:spPr>
          <a:xfrm>
            <a:off x="457200" y="1806543"/>
            <a:ext cx="4038598" cy="2812754"/>
          </a:xfrm>
        </p:spPr>
        <p:txBody>
          <a:bodyPr>
            <a:normAutofit fontScale="92500" lnSpcReduction="20000"/>
          </a:bodyPr>
          <a:lstStyle/>
          <a:p>
            <a:pPr marL="571500" indent="-457200">
              <a:buFont typeface="+mj-lt"/>
              <a:buAutoNum type="arabicPeriod"/>
            </a:pPr>
            <a:r>
              <a:rPr lang="en-US" dirty="0"/>
              <a:t>Osteoarthritis</a:t>
            </a:r>
          </a:p>
          <a:p>
            <a:pPr marL="571500" indent="-457200">
              <a:buFont typeface="+mj-lt"/>
              <a:buAutoNum type="arabicPeriod"/>
            </a:pPr>
            <a:r>
              <a:rPr lang="en-US" dirty="0"/>
              <a:t>Diabetes, type 2</a:t>
            </a:r>
          </a:p>
          <a:p>
            <a:pPr marL="571500" indent="-457200">
              <a:buFont typeface="+mj-lt"/>
              <a:buAutoNum type="arabicPeriod"/>
            </a:pPr>
            <a:r>
              <a:rPr lang="en-US" dirty="0"/>
              <a:t>Peripheral neuropathy</a:t>
            </a:r>
          </a:p>
          <a:p>
            <a:pPr marL="571500" indent="-457200">
              <a:buFont typeface="+mj-lt"/>
              <a:buAutoNum type="arabicPeriod"/>
            </a:pPr>
            <a:r>
              <a:rPr lang="en-US" dirty="0"/>
              <a:t>Coronary artery disease</a:t>
            </a:r>
          </a:p>
          <a:p>
            <a:pPr marL="571500" indent="-457200">
              <a:buFont typeface="+mj-lt"/>
              <a:buAutoNum type="arabicPeriod"/>
            </a:pPr>
            <a:r>
              <a:rPr lang="en-US" dirty="0"/>
              <a:t>Hypertension</a:t>
            </a:r>
          </a:p>
          <a:p>
            <a:pPr marL="571500" indent="-457200">
              <a:buFont typeface="+mj-lt"/>
              <a:buAutoNum type="arabicPeriod"/>
            </a:pPr>
            <a:r>
              <a:rPr lang="en-US" dirty="0"/>
              <a:t>Hypothyroidism</a:t>
            </a:r>
          </a:p>
          <a:p>
            <a:pPr marL="571500" indent="-457200">
              <a:buFont typeface="+mj-lt"/>
              <a:buAutoNum type="arabicPeriod"/>
            </a:pPr>
            <a:r>
              <a:rPr lang="en-US" dirty="0"/>
              <a:t>Hypercholesterolemia</a:t>
            </a:r>
          </a:p>
          <a:p>
            <a:pPr marL="571500" indent="-457200">
              <a:buFont typeface="+mj-lt"/>
              <a:buAutoNum type="arabicPeriod"/>
            </a:pPr>
            <a:r>
              <a:rPr lang="en-US" dirty="0"/>
              <a:t>Osteopenia</a:t>
            </a:r>
          </a:p>
          <a:p>
            <a:endParaRPr lang="en-US" dirty="0"/>
          </a:p>
        </p:txBody>
      </p:sp>
      <p:sp>
        <p:nvSpPr>
          <p:cNvPr id="6" name="Content Placeholder 5">
            <a:extLst>
              <a:ext uri="{FF2B5EF4-FFF2-40B4-BE49-F238E27FC236}">
                <a16:creationId xmlns:a16="http://schemas.microsoft.com/office/drawing/2014/main" id="{165FE4EF-E136-2F72-BD63-D621D281DED3}"/>
              </a:ext>
            </a:extLst>
          </p:cNvPr>
          <p:cNvSpPr>
            <a:spLocks noGrp="1"/>
          </p:cNvSpPr>
          <p:nvPr>
            <p:ph sz="quarter" idx="4"/>
          </p:nvPr>
        </p:nvSpPr>
        <p:spPr>
          <a:xfrm>
            <a:off x="4732210" y="1806543"/>
            <a:ext cx="4247887" cy="2669087"/>
          </a:xfrm>
        </p:spPr>
        <p:txBody>
          <a:bodyPr>
            <a:normAutofit fontScale="92500" lnSpcReduction="20000"/>
          </a:bodyPr>
          <a:lstStyle/>
          <a:p>
            <a:pPr marL="571500" indent="-457200">
              <a:buFont typeface="+mj-lt"/>
              <a:buAutoNum type="arabicPeriod" startAt="9"/>
            </a:pPr>
            <a:r>
              <a:rPr lang="en-US" dirty="0"/>
              <a:t>Urinary incontinence</a:t>
            </a:r>
          </a:p>
          <a:p>
            <a:pPr marL="571500" indent="-457200">
              <a:buFont typeface="+mj-lt"/>
              <a:buAutoNum type="arabicPeriod" startAt="9"/>
            </a:pPr>
            <a:r>
              <a:rPr lang="en-US" dirty="0"/>
              <a:t>Atrophic vaginitis</a:t>
            </a:r>
          </a:p>
          <a:p>
            <a:pPr marL="571500" indent="-457200">
              <a:buFont typeface="+mj-lt"/>
              <a:buAutoNum type="arabicPeriod" startAt="9"/>
            </a:pPr>
            <a:r>
              <a:rPr lang="en-US" dirty="0"/>
              <a:t>COPD</a:t>
            </a:r>
          </a:p>
          <a:p>
            <a:pPr marL="571500" indent="-457200">
              <a:buFont typeface="+mj-lt"/>
              <a:buAutoNum type="arabicPeriod" startAt="9"/>
            </a:pPr>
            <a:r>
              <a:rPr lang="en-US" dirty="0"/>
              <a:t>Frequent falls</a:t>
            </a:r>
          </a:p>
          <a:p>
            <a:pPr marL="571500" indent="-457200">
              <a:buFont typeface="+mj-lt"/>
              <a:buAutoNum type="arabicPeriod" startAt="9"/>
            </a:pPr>
            <a:r>
              <a:rPr lang="en-US" dirty="0"/>
              <a:t>Stage 1 well-controlled HIV</a:t>
            </a:r>
          </a:p>
          <a:p>
            <a:pPr marL="114300" indent="0">
              <a:buNone/>
            </a:pPr>
            <a:endParaRPr lang="en-US" dirty="0"/>
          </a:p>
          <a:p>
            <a:pPr marL="114300" indent="0">
              <a:buNone/>
            </a:pPr>
            <a:r>
              <a:rPr lang="en-US" u="sng" dirty="0"/>
              <a:t>Social history</a:t>
            </a:r>
            <a:r>
              <a:rPr lang="en-US" dirty="0"/>
              <a:t>: Widowed, lives alone, in new relationship</a:t>
            </a:r>
          </a:p>
          <a:p>
            <a:endParaRPr lang="en-US" dirty="0"/>
          </a:p>
          <a:p>
            <a:endParaRPr lang="en-US" dirty="0"/>
          </a:p>
        </p:txBody>
      </p:sp>
    </p:spTree>
    <p:extLst>
      <p:ext uri="{BB962C8B-B14F-4D97-AF65-F5344CB8AC3E}">
        <p14:creationId xmlns:p14="http://schemas.microsoft.com/office/powerpoint/2010/main" val="514588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AC73A-4127-ACCE-A261-B518CB0D5B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EE08B3-CEB7-F7DC-FD8E-F4D5FD68BC89}"/>
              </a:ext>
            </a:extLst>
          </p:cNvPr>
          <p:cNvSpPr>
            <a:spLocks noGrp="1"/>
          </p:cNvSpPr>
          <p:nvPr>
            <p:ph type="title"/>
          </p:nvPr>
        </p:nvSpPr>
        <p:spPr/>
        <p:txBody>
          <a:bodyPr/>
          <a:lstStyle/>
          <a:p>
            <a:r>
              <a:rPr lang="en-US" dirty="0"/>
              <a:t>Medication List</a:t>
            </a:r>
          </a:p>
        </p:txBody>
      </p:sp>
      <p:sp>
        <p:nvSpPr>
          <p:cNvPr id="3" name="Content Placeholder 2">
            <a:extLst>
              <a:ext uri="{FF2B5EF4-FFF2-40B4-BE49-F238E27FC236}">
                <a16:creationId xmlns:a16="http://schemas.microsoft.com/office/drawing/2014/main" id="{5C3D8F7D-8340-AF66-4FB6-7E072D6FDFB8}"/>
              </a:ext>
            </a:extLst>
          </p:cNvPr>
          <p:cNvSpPr>
            <a:spLocks noGrp="1"/>
          </p:cNvSpPr>
          <p:nvPr>
            <p:ph sz="half" idx="1"/>
          </p:nvPr>
        </p:nvSpPr>
        <p:spPr/>
        <p:txBody>
          <a:bodyPr>
            <a:noAutofit/>
          </a:bodyPr>
          <a:lstStyle/>
          <a:p>
            <a:pPr>
              <a:buFont typeface="Wingdings" panose="05000000000000000000" pitchFamily="2" charset="2"/>
              <a:buChar char="§"/>
            </a:pPr>
            <a:r>
              <a:rPr lang="en-US" sz="2000" dirty="0"/>
              <a:t>levothyroxine 75 mcg daily</a:t>
            </a:r>
          </a:p>
          <a:p>
            <a:pPr>
              <a:buFont typeface="Wingdings" panose="05000000000000000000" pitchFamily="2" charset="2"/>
              <a:buChar char="§"/>
            </a:pPr>
            <a:r>
              <a:rPr lang="en-US" sz="2000" dirty="0"/>
              <a:t>lovastatin 10 mg, 2 tablets QHS</a:t>
            </a:r>
          </a:p>
          <a:p>
            <a:pPr>
              <a:buFont typeface="Wingdings" panose="05000000000000000000" pitchFamily="2" charset="2"/>
              <a:buChar char="§"/>
            </a:pPr>
            <a:r>
              <a:rPr lang="en-US" sz="2000" dirty="0"/>
              <a:t>nitroglycerin SL tabs 0.4mg PRN</a:t>
            </a:r>
          </a:p>
          <a:p>
            <a:pPr>
              <a:buFont typeface="Wingdings" panose="05000000000000000000" pitchFamily="2" charset="2"/>
              <a:buChar char="§"/>
            </a:pPr>
            <a:r>
              <a:rPr lang="en-US" sz="2000" dirty="0"/>
              <a:t>amlodipine 10 mg daily</a:t>
            </a:r>
          </a:p>
          <a:p>
            <a:pPr>
              <a:buFont typeface="Wingdings" panose="05000000000000000000" pitchFamily="2" charset="2"/>
              <a:buChar char="§"/>
            </a:pPr>
            <a:r>
              <a:rPr lang="en-US" sz="2000" dirty="0"/>
              <a:t>furosemide 20 mg daily</a:t>
            </a:r>
          </a:p>
          <a:p>
            <a:pPr>
              <a:buFont typeface="Wingdings" panose="05000000000000000000" pitchFamily="2" charset="2"/>
              <a:buChar char="§"/>
            </a:pPr>
            <a:r>
              <a:rPr lang="en-US" sz="2000" dirty="0"/>
              <a:t>potassium 10 </a:t>
            </a:r>
            <a:r>
              <a:rPr lang="en-US" sz="2000" dirty="0" err="1"/>
              <a:t>mEq</a:t>
            </a:r>
            <a:r>
              <a:rPr lang="en-US" sz="2000" dirty="0"/>
              <a:t>, 2 tablets BID</a:t>
            </a:r>
          </a:p>
        </p:txBody>
      </p:sp>
      <p:sp>
        <p:nvSpPr>
          <p:cNvPr id="4" name="Content Placeholder 3">
            <a:extLst>
              <a:ext uri="{FF2B5EF4-FFF2-40B4-BE49-F238E27FC236}">
                <a16:creationId xmlns:a16="http://schemas.microsoft.com/office/drawing/2014/main" id="{F144E159-0A89-CD97-8025-1EACEEFA2F80}"/>
              </a:ext>
            </a:extLst>
          </p:cNvPr>
          <p:cNvSpPr>
            <a:spLocks noGrp="1"/>
          </p:cNvSpPr>
          <p:nvPr>
            <p:ph sz="half" idx="2"/>
          </p:nvPr>
        </p:nvSpPr>
        <p:spPr/>
        <p:txBody>
          <a:bodyPr>
            <a:normAutofit/>
          </a:bodyPr>
          <a:lstStyle/>
          <a:p>
            <a:pPr>
              <a:buFont typeface="Wingdings" panose="05000000000000000000" pitchFamily="2" charset="2"/>
              <a:buChar char="§"/>
            </a:pPr>
            <a:r>
              <a:rPr lang="en-US" sz="2000" dirty="0"/>
              <a:t>conj. estrogen vaginal cream 2x </a:t>
            </a:r>
            <a:r>
              <a:rPr lang="en-US" sz="2000" dirty="0" err="1"/>
              <a:t>wkly</a:t>
            </a:r>
            <a:endParaRPr lang="en-US" sz="2000" dirty="0"/>
          </a:p>
          <a:p>
            <a:pPr>
              <a:buFont typeface="Wingdings" panose="05000000000000000000" pitchFamily="2" charset="2"/>
              <a:buChar char="§"/>
            </a:pPr>
            <a:r>
              <a:rPr lang="en-US" sz="2000" dirty="0"/>
              <a:t>clonidine 0.2 mg, 2 tablets BID</a:t>
            </a:r>
          </a:p>
          <a:p>
            <a:pPr>
              <a:buFont typeface="Wingdings" panose="05000000000000000000" pitchFamily="2" charset="2"/>
              <a:buChar char="§"/>
            </a:pPr>
            <a:r>
              <a:rPr lang="en-US" sz="2000" dirty="0"/>
              <a:t>metoprolol 50 mg BID</a:t>
            </a:r>
          </a:p>
          <a:p>
            <a:pPr>
              <a:buFont typeface="Wingdings" panose="05000000000000000000" pitchFamily="2" charset="2"/>
              <a:buChar char="§"/>
            </a:pPr>
            <a:r>
              <a:rPr lang="en-US" sz="2000" dirty="0"/>
              <a:t>Novolin 70/30 vials, 25 units </a:t>
            </a:r>
            <a:r>
              <a:rPr lang="en-US" sz="2000" dirty="0" err="1"/>
              <a:t>qAM</a:t>
            </a:r>
            <a:r>
              <a:rPr lang="en-US" sz="2000" dirty="0"/>
              <a:t>, 15 units </a:t>
            </a:r>
            <a:r>
              <a:rPr lang="en-US" sz="2000" dirty="0" err="1"/>
              <a:t>qPM</a:t>
            </a:r>
            <a:endParaRPr lang="en-US" sz="2000" dirty="0"/>
          </a:p>
          <a:p>
            <a:pPr>
              <a:buFont typeface="Wingdings" panose="05000000000000000000" pitchFamily="2" charset="2"/>
              <a:buChar char="§"/>
            </a:pPr>
            <a:r>
              <a:rPr lang="en-US" sz="2000" dirty="0"/>
              <a:t>glipizide IR 10 mg BID</a:t>
            </a:r>
          </a:p>
          <a:p>
            <a:pPr>
              <a:buFont typeface="Wingdings" panose="05000000000000000000" pitchFamily="2" charset="2"/>
              <a:buChar char="§"/>
            </a:pPr>
            <a:r>
              <a:rPr lang="en-US" sz="2000" dirty="0"/>
              <a:t>tenofovir AF/emtricitabine, dolutegravir 1 tab po BID</a:t>
            </a:r>
          </a:p>
        </p:txBody>
      </p:sp>
      <p:sp>
        <p:nvSpPr>
          <p:cNvPr id="5" name="TextBox 4">
            <a:extLst>
              <a:ext uri="{FF2B5EF4-FFF2-40B4-BE49-F238E27FC236}">
                <a16:creationId xmlns:a16="http://schemas.microsoft.com/office/drawing/2014/main" id="{3AC5B67F-DE07-BD8F-C43D-A55421CB7E8C}"/>
              </a:ext>
            </a:extLst>
          </p:cNvPr>
          <p:cNvSpPr txBox="1"/>
          <p:nvPr/>
        </p:nvSpPr>
        <p:spPr>
          <a:xfrm>
            <a:off x="1567543" y="4663237"/>
            <a:ext cx="7033845" cy="502573"/>
          </a:xfrm>
          <a:prstGeom prst="rect">
            <a:avLst/>
          </a:prstGeom>
          <a:noFill/>
        </p:spPr>
        <p:txBody>
          <a:bodyPr wrap="square" rtlCol="0">
            <a:spAutoFit/>
          </a:bodyPr>
          <a:lstStyle/>
          <a:p>
            <a:pPr algn="ctr"/>
            <a:r>
              <a:rPr lang="en-US" sz="1333" dirty="0"/>
              <a:t>QHS = every night at bedtime, PRN = as needed, BID = twice daily, IR = immediate release, TID = three times a day, MDI = metered dose inhaler</a:t>
            </a:r>
          </a:p>
        </p:txBody>
      </p:sp>
    </p:spTree>
    <p:extLst>
      <p:ext uri="{BB962C8B-B14F-4D97-AF65-F5344CB8AC3E}">
        <p14:creationId xmlns:p14="http://schemas.microsoft.com/office/powerpoint/2010/main" val="21889333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750B4-AF2C-BC54-E326-43B8E0AAD8CE}"/>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51692A2-17F4-2CA2-BA28-32AC34F94258}"/>
              </a:ext>
            </a:extLst>
          </p:cNvPr>
          <p:cNvSpPr>
            <a:spLocks noGrp="1"/>
          </p:cNvSpPr>
          <p:nvPr>
            <p:ph type="title"/>
          </p:nvPr>
        </p:nvSpPr>
        <p:spPr>
          <a:xfrm>
            <a:off x="457200" y="206375"/>
            <a:ext cx="8315325" cy="857250"/>
          </a:xfrm>
        </p:spPr>
        <p:txBody>
          <a:bodyPr/>
          <a:lstStyle/>
          <a:p>
            <a:r>
              <a:rPr lang="en-US" dirty="0"/>
              <a:t>Medication List</a:t>
            </a:r>
          </a:p>
        </p:txBody>
      </p:sp>
      <p:sp>
        <p:nvSpPr>
          <p:cNvPr id="6" name="Content Placeholder 3">
            <a:extLst>
              <a:ext uri="{FF2B5EF4-FFF2-40B4-BE49-F238E27FC236}">
                <a16:creationId xmlns:a16="http://schemas.microsoft.com/office/drawing/2014/main" id="{3EC13FCF-C32A-B8BB-96FD-6750EDD6019B}"/>
              </a:ext>
            </a:extLst>
          </p:cNvPr>
          <p:cNvSpPr>
            <a:spLocks noGrp="1"/>
          </p:cNvSpPr>
          <p:nvPr>
            <p:ph sz="half" idx="2"/>
          </p:nvPr>
        </p:nvSpPr>
        <p:spPr>
          <a:xfrm>
            <a:off x="457201" y="910431"/>
            <a:ext cx="8229600" cy="3322638"/>
          </a:xfrm>
        </p:spPr>
        <p:txBody>
          <a:bodyPr>
            <a:noAutofit/>
          </a:bodyPr>
          <a:lstStyle/>
          <a:p>
            <a:pPr>
              <a:spcBef>
                <a:spcPts val="200"/>
              </a:spcBef>
            </a:pPr>
            <a:r>
              <a:rPr lang="en-US" sz="1800" dirty="0"/>
              <a:t>gabapentin 300 mg TID</a:t>
            </a:r>
          </a:p>
          <a:p>
            <a:pPr>
              <a:spcBef>
                <a:spcPts val="200"/>
              </a:spcBef>
            </a:pPr>
            <a:r>
              <a:rPr lang="en-US" sz="1800" dirty="0"/>
              <a:t>amitriptyline 10 mg QHS</a:t>
            </a:r>
          </a:p>
          <a:p>
            <a:pPr>
              <a:spcBef>
                <a:spcPts val="200"/>
              </a:spcBef>
            </a:pPr>
            <a:r>
              <a:rPr lang="en-US" sz="1800" dirty="0"/>
              <a:t>hydrocodone/acetaminophen 5/325mg q4-6 </a:t>
            </a:r>
            <a:r>
              <a:rPr lang="en-US" sz="1800" dirty="0" err="1"/>
              <a:t>hrs</a:t>
            </a:r>
            <a:r>
              <a:rPr lang="en-US" sz="1800" dirty="0"/>
              <a:t> PRN pain (uses 3-4 tabs/day)</a:t>
            </a:r>
          </a:p>
          <a:p>
            <a:pPr>
              <a:spcBef>
                <a:spcPts val="200"/>
              </a:spcBef>
            </a:pPr>
            <a:r>
              <a:rPr lang="en-US" sz="1800" dirty="0"/>
              <a:t>tolterodine 4 mg QHS</a:t>
            </a:r>
          </a:p>
          <a:p>
            <a:pPr>
              <a:spcBef>
                <a:spcPts val="200"/>
              </a:spcBef>
            </a:pPr>
            <a:r>
              <a:rPr lang="en-US" sz="1800" dirty="0"/>
              <a:t>albuterol MDI with chamber 1x weekly</a:t>
            </a:r>
          </a:p>
          <a:p>
            <a:pPr>
              <a:spcBef>
                <a:spcPts val="200"/>
              </a:spcBef>
            </a:pPr>
            <a:r>
              <a:rPr lang="en-US" sz="1800" dirty="0"/>
              <a:t>docusate 100 mg BID</a:t>
            </a:r>
          </a:p>
          <a:p>
            <a:pPr>
              <a:spcBef>
                <a:spcPts val="200"/>
              </a:spcBef>
            </a:pPr>
            <a:r>
              <a:rPr lang="en-US" sz="1800" dirty="0"/>
              <a:t>mineral oil prn constipation  </a:t>
            </a:r>
          </a:p>
          <a:p>
            <a:pPr>
              <a:spcBef>
                <a:spcPts val="200"/>
              </a:spcBef>
            </a:pPr>
            <a:r>
              <a:rPr lang="en-US" sz="1800" dirty="0"/>
              <a:t>aspirin 81 mg daily</a:t>
            </a:r>
          </a:p>
          <a:p>
            <a:pPr>
              <a:spcBef>
                <a:spcPts val="200"/>
              </a:spcBef>
            </a:pPr>
            <a:r>
              <a:rPr lang="en-US" sz="1800" dirty="0"/>
              <a:t>diphenhydramine 25 mg QHS for sleep (uses 3-4x/week)</a:t>
            </a:r>
          </a:p>
          <a:p>
            <a:pPr>
              <a:spcBef>
                <a:spcPts val="200"/>
              </a:spcBef>
            </a:pPr>
            <a:r>
              <a:rPr lang="en-US" sz="1800" dirty="0"/>
              <a:t>glucosamine 2 caps daily</a:t>
            </a:r>
          </a:p>
          <a:p>
            <a:pPr>
              <a:spcBef>
                <a:spcPts val="200"/>
              </a:spcBef>
            </a:pPr>
            <a:r>
              <a:rPr lang="en-US" sz="1800" dirty="0"/>
              <a:t>metformin 1000 mg BID</a:t>
            </a:r>
          </a:p>
        </p:txBody>
      </p:sp>
      <p:sp>
        <p:nvSpPr>
          <p:cNvPr id="7" name="TextBox 6">
            <a:extLst>
              <a:ext uri="{FF2B5EF4-FFF2-40B4-BE49-F238E27FC236}">
                <a16:creationId xmlns:a16="http://schemas.microsoft.com/office/drawing/2014/main" id="{138CD7F2-77F4-FE71-8D41-2D3020187730}"/>
              </a:ext>
            </a:extLst>
          </p:cNvPr>
          <p:cNvSpPr txBox="1"/>
          <p:nvPr/>
        </p:nvSpPr>
        <p:spPr>
          <a:xfrm>
            <a:off x="1567543" y="4663237"/>
            <a:ext cx="7033845" cy="502573"/>
          </a:xfrm>
          <a:prstGeom prst="rect">
            <a:avLst/>
          </a:prstGeom>
          <a:noFill/>
        </p:spPr>
        <p:txBody>
          <a:bodyPr wrap="square" rtlCol="0">
            <a:spAutoFit/>
          </a:bodyPr>
          <a:lstStyle/>
          <a:p>
            <a:pPr algn="ctr"/>
            <a:r>
              <a:rPr lang="en-US" sz="1333" dirty="0"/>
              <a:t>QHS = every night at bedtime, PRN = as needed, BID = twice daily, IR = immediate release, TID = three times a day, MDI = metered dose inhaler</a:t>
            </a:r>
          </a:p>
        </p:txBody>
      </p:sp>
      <p:sp>
        <p:nvSpPr>
          <p:cNvPr id="2" name="TextBox 1">
            <a:extLst>
              <a:ext uri="{FF2B5EF4-FFF2-40B4-BE49-F238E27FC236}">
                <a16:creationId xmlns:a16="http://schemas.microsoft.com/office/drawing/2014/main" id="{7F8DC956-08B4-360F-1235-F2541B498EA8}"/>
              </a:ext>
            </a:extLst>
          </p:cNvPr>
          <p:cNvSpPr txBox="1"/>
          <p:nvPr/>
        </p:nvSpPr>
        <p:spPr>
          <a:xfrm>
            <a:off x="6832120" y="2441273"/>
            <a:ext cx="2070339" cy="369332"/>
          </a:xfrm>
          <a:prstGeom prst="rect">
            <a:avLst/>
          </a:prstGeom>
          <a:noFill/>
        </p:spPr>
        <p:txBody>
          <a:bodyPr wrap="square" rtlCol="0">
            <a:spAutoFit/>
          </a:bodyPr>
          <a:lstStyle/>
          <a:p>
            <a:r>
              <a:rPr lang="en-US" dirty="0">
                <a:solidFill>
                  <a:srgbClr val="FFC000"/>
                </a:solidFill>
              </a:rPr>
              <a:t>#24 medications</a:t>
            </a:r>
          </a:p>
        </p:txBody>
      </p:sp>
    </p:spTree>
    <p:extLst>
      <p:ext uri="{BB962C8B-B14F-4D97-AF65-F5344CB8AC3E}">
        <p14:creationId xmlns:p14="http://schemas.microsoft.com/office/powerpoint/2010/main" val="26854698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E937D-7695-BFF3-8C05-D1FDBD6EBCF9}"/>
              </a:ext>
            </a:extLst>
          </p:cNvPr>
          <p:cNvSpPr>
            <a:spLocks noGrp="1"/>
          </p:cNvSpPr>
          <p:nvPr>
            <p:ph type="title"/>
          </p:nvPr>
        </p:nvSpPr>
        <p:spPr/>
        <p:txBody>
          <a:bodyPr/>
          <a:lstStyle/>
          <a:p>
            <a:r>
              <a:rPr lang="en-US" dirty="0"/>
              <a:t>Objective</a:t>
            </a:r>
          </a:p>
        </p:txBody>
      </p:sp>
      <p:sp>
        <p:nvSpPr>
          <p:cNvPr id="3" name="Content Placeholder 2">
            <a:extLst>
              <a:ext uri="{FF2B5EF4-FFF2-40B4-BE49-F238E27FC236}">
                <a16:creationId xmlns:a16="http://schemas.microsoft.com/office/drawing/2014/main" id="{5C4387DD-E56F-BDA3-D97F-D770E0DD5F86}"/>
              </a:ext>
            </a:extLst>
          </p:cNvPr>
          <p:cNvSpPr>
            <a:spLocks noGrp="1"/>
          </p:cNvSpPr>
          <p:nvPr>
            <p:ph sz="half" idx="1"/>
          </p:nvPr>
        </p:nvSpPr>
        <p:spPr>
          <a:xfrm>
            <a:off x="457212" y="1152144"/>
            <a:ext cx="4071079" cy="3482918"/>
          </a:xfrm>
        </p:spPr>
        <p:txBody>
          <a:bodyPr>
            <a:normAutofit fontScale="92500" lnSpcReduction="10000"/>
          </a:bodyPr>
          <a:lstStyle/>
          <a:p>
            <a:pPr marL="0" indent="0">
              <a:buNone/>
            </a:pPr>
            <a:r>
              <a:rPr lang="en-US" dirty="0"/>
              <a:t>Vital Signs:</a:t>
            </a:r>
          </a:p>
          <a:p>
            <a:pPr marL="457200"/>
            <a:r>
              <a:rPr lang="en-US" sz="2600" dirty="0"/>
              <a:t>BP 168/63   HR  79  </a:t>
            </a:r>
          </a:p>
          <a:p>
            <a:pPr marL="457200"/>
            <a:r>
              <a:rPr lang="en-US" sz="2600" dirty="0"/>
              <a:t>RR  24      Temp. 97.8˚F </a:t>
            </a:r>
          </a:p>
          <a:p>
            <a:pPr marL="457200"/>
            <a:r>
              <a:rPr lang="en-US" sz="2600" dirty="0"/>
              <a:t>Weight 177.9 </a:t>
            </a:r>
            <a:r>
              <a:rPr lang="en-US" sz="2600" dirty="0" err="1"/>
              <a:t>lbs</a:t>
            </a:r>
            <a:r>
              <a:rPr lang="en-US" sz="2600" dirty="0"/>
              <a:t> </a:t>
            </a:r>
          </a:p>
          <a:p>
            <a:pPr marL="457200"/>
            <a:r>
              <a:rPr lang="en-US" sz="2600" dirty="0"/>
              <a:t>Pain 1/10</a:t>
            </a:r>
          </a:p>
          <a:p>
            <a:pPr>
              <a:spcBef>
                <a:spcPts val="1200"/>
              </a:spcBef>
            </a:pPr>
            <a:r>
              <a:rPr lang="en-US" dirty="0"/>
              <a:t>Physical Exam: bilateral LE edema</a:t>
            </a:r>
          </a:p>
          <a:p>
            <a:pPr>
              <a:spcBef>
                <a:spcPts val="1200"/>
              </a:spcBef>
            </a:pPr>
            <a:r>
              <a:rPr lang="en-US" dirty="0"/>
              <a:t>HIV status: stage 1</a:t>
            </a:r>
          </a:p>
        </p:txBody>
      </p:sp>
      <p:sp>
        <p:nvSpPr>
          <p:cNvPr id="4" name="Content Placeholder 3">
            <a:extLst>
              <a:ext uri="{FF2B5EF4-FFF2-40B4-BE49-F238E27FC236}">
                <a16:creationId xmlns:a16="http://schemas.microsoft.com/office/drawing/2014/main" id="{93D971ED-6FD3-DC25-A38F-254560420F3E}"/>
              </a:ext>
            </a:extLst>
          </p:cNvPr>
          <p:cNvSpPr>
            <a:spLocks noGrp="1"/>
          </p:cNvSpPr>
          <p:nvPr>
            <p:ph sz="half" idx="2"/>
          </p:nvPr>
        </p:nvSpPr>
        <p:spPr>
          <a:xfrm>
            <a:off x="4572000" y="1152144"/>
            <a:ext cx="4572000" cy="3482918"/>
          </a:xfrm>
        </p:spPr>
        <p:txBody>
          <a:bodyPr>
            <a:normAutofit fontScale="92500" lnSpcReduction="10000"/>
          </a:bodyPr>
          <a:lstStyle/>
          <a:p>
            <a:pPr marL="0" indent="0">
              <a:spcBef>
                <a:spcPts val="1200"/>
              </a:spcBef>
              <a:buNone/>
            </a:pPr>
            <a:r>
              <a:rPr lang="en-US" dirty="0"/>
              <a:t>Lab Values:</a:t>
            </a:r>
          </a:p>
          <a:p>
            <a:pPr marL="457200"/>
            <a:r>
              <a:rPr lang="en-US" sz="2400" dirty="0"/>
              <a:t>CD4 600, HIV VL undetectable</a:t>
            </a:r>
          </a:p>
          <a:p>
            <a:pPr marL="457200"/>
            <a:r>
              <a:rPr lang="en-US" sz="2400" dirty="0"/>
              <a:t>Na 140     K 4.8     Cl 104</a:t>
            </a:r>
          </a:p>
          <a:p>
            <a:pPr marL="457200"/>
            <a:r>
              <a:rPr lang="en-US" sz="2400" dirty="0"/>
              <a:t>BUN  25    </a:t>
            </a:r>
            <a:r>
              <a:rPr lang="en-US" sz="2400" dirty="0" err="1"/>
              <a:t>Scr</a:t>
            </a:r>
            <a:r>
              <a:rPr lang="en-US" sz="2400" dirty="0"/>
              <a:t> 1.3 </a:t>
            </a:r>
          </a:p>
          <a:p>
            <a:pPr marL="457200"/>
            <a:r>
              <a:rPr lang="en-US" sz="2400" dirty="0"/>
              <a:t>HbA1c 6.8%, mean BG 164.8</a:t>
            </a:r>
          </a:p>
          <a:p>
            <a:pPr marL="457200"/>
            <a:r>
              <a:rPr lang="en-US" sz="2400" dirty="0"/>
              <a:t>TSH 5.680</a:t>
            </a:r>
          </a:p>
          <a:p>
            <a:pPr marL="457200"/>
            <a:r>
              <a:rPr lang="en-US" sz="2400" dirty="0"/>
              <a:t>Lipids </a:t>
            </a:r>
          </a:p>
          <a:p>
            <a:pPr marL="741363" lvl="1"/>
            <a:r>
              <a:rPr lang="en-US" sz="2200" dirty="0"/>
              <a:t>TC  144    TG  258</a:t>
            </a:r>
          </a:p>
          <a:p>
            <a:pPr marL="741363" lvl="1"/>
            <a:r>
              <a:rPr lang="en-US" sz="2200" dirty="0"/>
              <a:t>HDL  39    LDL  53</a:t>
            </a:r>
          </a:p>
        </p:txBody>
      </p:sp>
      <p:sp>
        <p:nvSpPr>
          <p:cNvPr id="5" name="TextBox 4">
            <a:extLst>
              <a:ext uri="{FF2B5EF4-FFF2-40B4-BE49-F238E27FC236}">
                <a16:creationId xmlns:a16="http://schemas.microsoft.com/office/drawing/2014/main" id="{5E7FAF46-406E-93B7-1625-D05B9A94D078}"/>
              </a:ext>
            </a:extLst>
          </p:cNvPr>
          <p:cNvSpPr txBox="1"/>
          <p:nvPr/>
        </p:nvSpPr>
        <p:spPr>
          <a:xfrm>
            <a:off x="1347953" y="4631705"/>
            <a:ext cx="7253436" cy="577081"/>
          </a:xfrm>
          <a:prstGeom prst="rect">
            <a:avLst/>
          </a:prstGeom>
          <a:noFill/>
        </p:spPr>
        <p:txBody>
          <a:bodyPr wrap="square" rtlCol="0">
            <a:spAutoFit/>
          </a:bodyPr>
          <a:lstStyle/>
          <a:p>
            <a:pPr algn="ctr"/>
            <a:r>
              <a:rPr lang="en-US" sz="1050" dirty="0"/>
              <a:t>BP = blood pressure, HR = heart rate, RR = respiratory rate, LE = lower extremity, Na = sodium, K = potassium, Cl = chloride, BUN = blood urea nitrogen, HbA1c = hemoglobin A1c, BG = blood glucose, TSH = </a:t>
            </a:r>
            <a:r>
              <a:rPr lang="en-US" sz="1050" dirty="0" err="1"/>
              <a:t>thydroid</a:t>
            </a:r>
            <a:r>
              <a:rPr lang="en-US" sz="1050" dirty="0"/>
              <a:t> stimulating hormone, TC = total cholesterol, TG = triglyceride, HDL = high-density lipoprotein, LDL = low density lipoprotein</a:t>
            </a:r>
          </a:p>
        </p:txBody>
      </p:sp>
    </p:spTree>
    <p:extLst>
      <p:ext uri="{BB962C8B-B14F-4D97-AF65-F5344CB8AC3E}">
        <p14:creationId xmlns:p14="http://schemas.microsoft.com/office/powerpoint/2010/main" val="2244662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73B6-BD6B-D45B-FD6D-B21E753D5398}"/>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7D6323A1-EDD5-4993-92CB-101D766BB516}"/>
              </a:ext>
            </a:extLst>
          </p:cNvPr>
          <p:cNvSpPr>
            <a:spLocks noGrp="1"/>
          </p:cNvSpPr>
          <p:nvPr>
            <p:ph idx="1"/>
          </p:nvPr>
        </p:nvSpPr>
        <p:spPr>
          <a:xfrm>
            <a:off x="457213" y="970059"/>
            <a:ext cx="8448248" cy="3697358"/>
          </a:xfrm>
        </p:spPr>
        <p:txBody>
          <a:bodyPr>
            <a:noAutofit/>
          </a:bodyPr>
          <a:lstStyle/>
          <a:p>
            <a:pPr marL="230188"/>
            <a:r>
              <a:rPr lang="en-US" sz="1800" dirty="0"/>
              <a:t>Age alters:</a:t>
            </a:r>
          </a:p>
          <a:p>
            <a:pPr lvl="1">
              <a:spcBef>
                <a:spcPts val="200"/>
              </a:spcBef>
            </a:pPr>
            <a:r>
              <a:rPr lang="en-US" sz="1800" dirty="0"/>
              <a:t>pharmacokinetics (drug absorption, distribution, metabolism, &amp; elimination)</a:t>
            </a:r>
          </a:p>
          <a:p>
            <a:pPr lvl="1">
              <a:spcBef>
                <a:spcPts val="200"/>
              </a:spcBef>
            </a:pPr>
            <a:r>
              <a:rPr lang="en-US" sz="1800" dirty="0"/>
              <a:t>pharmacodynamics</a:t>
            </a:r>
          </a:p>
          <a:p>
            <a:pPr marL="228600">
              <a:spcBef>
                <a:spcPts val="600"/>
              </a:spcBef>
            </a:pPr>
            <a:r>
              <a:rPr lang="en-US" sz="1800" dirty="0"/>
              <a:t>Evaluate for geriatric syndromes</a:t>
            </a:r>
          </a:p>
          <a:p>
            <a:pPr marL="228600">
              <a:spcBef>
                <a:spcPts val="600"/>
              </a:spcBef>
            </a:pPr>
            <a:r>
              <a:rPr lang="en-US" sz="1800" dirty="0"/>
              <a:t>Adverse drug events are common among older people</a:t>
            </a:r>
          </a:p>
          <a:p>
            <a:pPr marL="228600">
              <a:spcBef>
                <a:spcPts val="600"/>
              </a:spcBef>
            </a:pPr>
            <a:r>
              <a:rPr lang="en-US" sz="1800" dirty="0"/>
              <a:t>Successful drug therapy means:</a:t>
            </a:r>
          </a:p>
          <a:p>
            <a:pPr lvl="1">
              <a:spcBef>
                <a:spcPts val="200"/>
              </a:spcBef>
            </a:pPr>
            <a:r>
              <a:rPr lang="en-US" sz="1800" dirty="0"/>
              <a:t>Assess risks and benefits</a:t>
            </a:r>
          </a:p>
          <a:p>
            <a:pPr lvl="1">
              <a:spcBef>
                <a:spcPts val="200"/>
              </a:spcBef>
            </a:pPr>
            <a:r>
              <a:rPr lang="en-US" sz="1800" dirty="0"/>
              <a:t>Choosing correct dosage of correct drug for condition and individual person</a:t>
            </a:r>
          </a:p>
          <a:p>
            <a:pPr lvl="1">
              <a:spcBef>
                <a:spcPts val="200"/>
              </a:spcBef>
            </a:pPr>
            <a:r>
              <a:rPr lang="en-US" sz="1800" dirty="0"/>
              <a:t>Monitoring the therapy</a:t>
            </a:r>
          </a:p>
          <a:p>
            <a:pPr marL="230188">
              <a:spcBef>
                <a:spcPts val="600"/>
              </a:spcBef>
            </a:pPr>
            <a:r>
              <a:rPr lang="en-US" sz="1800" dirty="0"/>
              <a:t>Consider </a:t>
            </a:r>
            <a:r>
              <a:rPr lang="en-US" sz="1800" b="1" dirty="0"/>
              <a:t>deprescribing</a:t>
            </a:r>
            <a:r>
              <a:rPr lang="en-US" sz="1800" dirty="0"/>
              <a:t> when meds are potentially inappropriate or unnecessary</a:t>
            </a:r>
          </a:p>
        </p:txBody>
      </p:sp>
    </p:spTree>
    <p:extLst>
      <p:ext uri="{BB962C8B-B14F-4D97-AF65-F5344CB8AC3E}">
        <p14:creationId xmlns:p14="http://schemas.microsoft.com/office/powerpoint/2010/main" val="21907177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8190" y="205978"/>
            <a:ext cx="4123425" cy="536972"/>
          </a:xfrm>
        </p:spPr>
        <p:txBody>
          <a:bodyPr/>
          <a:lstStyle/>
          <a:p>
            <a:pPr algn="l"/>
            <a:r>
              <a:rPr lang="en-US" dirty="0">
                <a:effectLst>
                  <a:outerShdw blurRad="50800" dist="38100" dir="18900000" algn="bl" rotWithShape="0">
                    <a:prstClr val="black">
                      <a:alpha val="40000"/>
                    </a:prstClr>
                  </a:outerShdw>
                </a:effectLst>
              </a:rPr>
              <a:t>Resources</a:t>
            </a:r>
          </a:p>
        </p:txBody>
      </p:sp>
      <p:sp>
        <p:nvSpPr>
          <p:cNvPr id="6" name="Content Placeholder 5"/>
          <p:cNvSpPr>
            <a:spLocks noGrp="1"/>
          </p:cNvSpPr>
          <p:nvPr>
            <p:ph sz="half" idx="1"/>
          </p:nvPr>
        </p:nvSpPr>
        <p:spPr>
          <a:xfrm>
            <a:off x="292172" y="895350"/>
            <a:ext cx="4451278" cy="3771900"/>
          </a:xfrm>
        </p:spPr>
        <p:txBody>
          <a:bodyPr>
            <a:normAutofit fontScale="85000" lnSpcReduction="20000"/>
          </a:bodyPr>
          <a:lstStyle/>
          <a:p>
            <a:pPr marL="117475" indent="-3175">
              <a:buNone/>
            </a:pPr>
            <a:r>
              <a:rPr lang="en-US" b="1" dirty="0"/>
              <a:t>National Clinician </a:t>
            </a:r>
          </a:p>
          <a:p>
            <a:pPr marL="117475" indent="-3175">
              <a:buNone/>
            </a:pPr>
            <a:r>
              <a:rPr lang="en-US" b="1" dirty="0"/>
              <a:t>Consultation Center</a:t>
            </a:r>
            <a:r>
              <a:rPr lang="en-US" dirty="0"/>
              <a:t> </a:t>
            </a:r>
          </a:p>
          <a:p>
            <a:pPr marL="982980" lvl="1" indent="-571500">
              <a:buNone/>
            </a:pPr>
            <a:r>
              <a:rPr lang="en-US" sz="1900" dirty="0">
                <a:solidFill>
                  <a:schemeClr val="accent1"/>
                </a:solidFill>
                <a:hlinkClick r:id="rId3">
                  <a:extLst>
                    <a:ext uri="{A12FA001-AC4F-418D-AE19-62706E023703}">
                      <ahyp:hlinkClr xmlns:ahyp="http://schemas.microsoft.com/office/drawing/2018/hyperlinkcolor" val="tx"/>
                    </a:ext>
                  </a:extLst>
                </a:hlinkClick>
              </a:rPr>
              <a:t>http://nccc.ucsf.edu/</a:t>
            </a:r>
            <a:endParaRPr lang="en-US" sz="1900" dirty="0">
              <a:solidFill>
                <a:schemeClr val="accent1"/>
              </a:solidFill>
            </a:endParaRPr>
          </a:p>
          <a:p>
            <a:pPr marL="741363" lvl="1"/>
            <a:r>
              <a:rPr lang="en-US" dirty="0"/>
              <a:t>HIV Management</a:t>
            </a:r>
          </a:p>
          <a:p>
            <a:pPr marL="741363" lvl="1"/>
            <a:r>
              <a:rPr lang="en-US" dirty="0"/>
              <a:t>Perinatal HIV </a:t>
            </a:r>
          </a:p>
          <a:p>
            <a:pPr marL="741363" lvl="1"/>
            <a:r>
              <a:rPr lang="en-US" dirty="0"/>
              <a:t>HIV PrEP </a:t>
            </a:r>
          </a:p>
          <a:p>
            <a:pPr marL="741363" lvl="1"/>
            <a:r>
              <a:rPr lang="en-US" dirty="0"/>
              <a:t>HIV PEP line</a:t>
            </a:r>
          </a:p>
          <a:p>
            <a:pPr marL="741363" lvl="1"/>
            <a:r>
              <a:rPr lang="en-US" dirty="0"/>
              <a:t>HCV Management</a:t>
            </a:r>
          </a:p>
          <a:p>
            <a:pPr marL="741363" lvl="1"/>
            <a:r>
              <a:rPr lang="en-US" dirty="0"/>
              <a:t>Substance Use Management</a:t>
            </a:r>
          </a:p>
          <a:p>
            <a:pPr lvl="1"/>
            <a:endParaRPr lang="en-US" sz="1000" dirty="0"/>
          </a:p>
          <a:p>
            <a:pPr marL="114300" indent="0">
              <a:buNone/>
            </a:pPr>
            <a:r>
              <a:rPr lang="en-US" b="1" dirty="0"/>
              <a:t>Present on ECHO</a:t>
            </a:r>
            <a:endParaRPr lang="en-US" sz="600" b="1" dirty="0"/>
          </a:p>
          <a:p>
            <a:pPr marL="401638" indent="0" algn="l" rtl="0" fontAlgn="base">
              <a:buNone/>
            </a:pPr>
            <a:r>
              <a:rPr lang="en-US" sz="1900" b="0" i="0" u="sng" strike="noStrike" dirty="0">
                <a:solidFill>
                  <a:schemeClr val="accent1"/>
                </a:solidFill>
                <a:effectLst/>
                <a:latin typeface="Arial" panose="020B0604020202020204" pitchFamily="34" charset="0"/>
                <a:hlinkClick r:id="rId4">
                  <a:extLst>
                    <a:ext uri="{A12FA001-AC4F-418D-AE19-62706E023703}">
                      <ahyp:hlinkClr xmlns:ahyp="http://schemas.microsoft.com/office/drawing/2018/hyperlinkcolor" val="tx"/>
                    </a:ext>
                  </a:extLst>
                </a:hlinkClick>
              </a:rPr>
              <a:t>https://hsc.unm.edu/scaetc/programs-services/echo.html</a:t>
            </a:r>
            <a:r>
              <a:rPr lang="en-US" sz="1900" b="0" i="0" dirty="0">
                <a:solidFill>
                  <a:schemeClr val="accent1"/>
                </a:solidFill>
                <a:effectLst/>
                <a:latin typeface="Arial" panose="020B0604020202020204" pitchFamily="34" charset="0"/>
              </a:rPr>
              <a:t>​</a:t>
            </a:r>
          </a:p>
          <a:p>
            <a:pPr algn="l" rtl="0" fontAlgn="base">
              <a:buFont typeface="Arial" panose="020B0604020202020204" pitchFamily="34" charset="0"/>
              <a:buChar char="•"/>
            </a:pPr>
            <a:endParaRPr lang="en-US" b="0" i="0" dirty="0">
              <a:solidFill>
                <a:srgbClr val="222222"/>
              </a:solidFill>
              <a:effectLst/>
              <a:latin typeface="Arial" panose="020B0604020202020204" pitchFamily="34" charset="0"/>
            </a:endParaRPr>
          </a:p>
        </p:txBody>
      </p:sp>
      <p:sp>
        <p:nvSpPr>
          <p:cNvPr id="7" name="Content Placeholder 6"/>
          <p:cNvSpPr>
            <a:spLocks noGrp="1"/>
          </p:cNvSpPr>
          <p:nvPr>
            <p:ph sz="half" idx="2"/>
          </p:nvPr>
        </p:nvSpPr>
        <p:spPr>
          <a:xfrm>
            <a:off x="4629150" y="248369"/>
            <a:ext cx="4451278" cy="3771900"/>
          </a:xfrm>
        </p:spPr>
        <p:txBody>
          <a:bodyPr>
            <a:noAutofit/>
          </a:bodyPr>
          <a:lstStyle/>
          <a:p>
            <a:pPr marL="346075" indent="-231775">
              <a:buNone/>
            </a:pPr>
            <a:r>
              <a:rPr lang="en-US" sz="2000" b="1" dirty="0"/>
              <a:t>HIVMA- National HIV Aging Initiative </a:t>
            </a:r>
            <a:r>
              <a:rPr lang="en-US" sz="1800" dirty="0">
                <a:solidFill>
                  <a:srgbClr val="F09B10"/>
                </a:solidFill>
                <a:effectLst/>
                <a:hlinkClick r:id="rId5">
                  <a:extLst>
                    <a:ext uri="{A12FA001-AC4F-418D-AE19-62706E023703}">
                      <ahyp:hlinkClr xmlns:ahyp="http://schemas.microsoft.com/office/drawing/2018/hyperlinkcolor" val="tx"/>
                    </a:ext>
                  </a:extLst>
                </a:hlinkClick>
              </a:rPr>
              <a:t>https://education.aahivm.org/product_bundles/</a:t>
            </a:r>
            <a:endParaRPr lang="en-US" sz="1800" dirty="0">
              <a:solidFill>
                <a:srgbClr val="F09B10"/>
              </a:solidFill>
              <a:effectLst/>
            </a:endParaRPr>
          </a:p>
          <a:p>
            <a:pPr marL="346075" indent="-231775">
              <a:buNone/>
            </a:pPr>
            <a:r>
              <a:rPr lang="en-US" sz="2000" b="1" dirty="0"/>
              <a:t>AETC National HIV Curriculum </a:t>
            </a:r>
            <a:r>
              <a:rPr lang="en-US" sz="1600" dirty="0">
                <a:solidFill>
                  <a:schemeClr val="accent1"/>
                </a:solidFill>
                <a:hlinkClick r:id="rId6">
                  <a:extLst>
                    <a:ext uri="{A12FA001-AC4F-418D-AE19-62706E023703}">
                      <ahyp:hlinkClr xmlns:ahyp="http://schemas.microsoft.com/office/drawing/2018/hyperlinkcolor" val="tx"/>
                    </a:ext>
                  </a:extLst>
                </a:hlinkClick>
              </a:rPr>
              <a:t>https://aidsetc.org/nhc</a:t>
            </a:r>
            <a:endParaRPr lang="en-US" sz="1600" dirty="0">
              <a:solidFill>
                <a:schemeClr val="accent1"/>
              </a:solidFill>
            </a:endParaRPr>
          </a:p>
          <a:p>
            <a:pPr marL="346075" indent="-231775">
              <a:buNone/>
            </a:pPr>
            <a:r>
              <a:rPr lang="en-US" sz="2000" b="1" dirty="0"/>
              <a:t>AETC National Coordinating</a:t>
            </a:r>
          </a:p>
          <a:p>
            <a:pPr marL="346075" indent="-231775">
              <a:spcBef>
                <a:spcPts val="0"/>
              </a:spcBef>
              <a:buNone/>
            </a:pPr>
            <a:r>
              <a:rPr lang="en-US" sz="2000" b="1" dirty="0"/>
              <a:t>Resource Center </a:t>
            </a:r>
            <a:r>
              <a:rPr lang="en-US" sz="1600" dirty="0">
                <a:solidFill>
                  <a:schemeClr val="accent1"/>
                </a:solidFill>
                <a:hlinkClick r:id="rId7">
                  <a:extLst>
                    <a:ext uri="{A12FA001-AC4F-418D-AE19-62706E023703}">
                      <ahyp:hlinkClr xmlns:ahyp="http://schemas.microsoft.com/office/drawing/2018/hyperlinkcolor" val="tx"/>
                    </a:ext>
                  </a:extLst>
                </a:hlinkClick>
              </a:rPr>
              <a:t>https://targethiv.org/library/aetc-national-coordinating-resource-center-0</a:t>
            </a:r>
            <a:endParaRPr lang="en-US" sz="1600" dirty="0">
              <a:solidFill>
                <a:schemeClr val="accent1"/>
              </a:solidFill>
            </a:endParaRPr>
          </a:p>
          <a:p>
            <a:pPr marL="346075" indent="-231775">
              <a:buNone/>
            </a:pPr>
            <a:r>
              <a:rPr lang="en-US" sz="2000" b="1" dirty="0"/>
              <a:t>Additional trainings </a:t>
            </a:r>
            <a:r>
              <a:rPr lang="en-US" sz="2000" dirty="0">
                <a:solidFill>
                  <a:schemeClr val="accent1"/>
                </a:solidFill>
                <a:hlinkClick r:id="rId8">
                  <a:extLst>
                    <a:ext uri="{A12FA001-AC4F-418D-AE19-62706E023703}">
                      <ahyp:hlinkClr xmlns:ahyp="http://schemas.microsoft.com/office/drawing/2018/hyperlinkcolor" val="tx"/>
                    </a:ext>
                  </a:extLst>
                </a:hlinkClick>
              </a:rPr>
              <a:t>scaetcecho@salud.unm.edu</a:t>
            </a:r>
            <a:endParaRPr lang="en-US" sz="2000" dirty="0">
              <a:solidFill>
                <a:schemeClr val="accent1"/>
              </a:solidFill>
            </a:endParaRPr>
          </a:p>
          <a:p>
            <a:pPr marL="346075" indent="0">
              <a:buNone/>
            </a:pPr>
            <a:r>
              <a:rPr lang="en-US" sz="2000" dirty="0">
                <a:solidFill>
                  <a:schemeClr val="accent1"/>
                </a:solidFill>
                <a:hlinkClick r:id="rId9">
                  <a:extLst>
                    <a:ext uri="{A12FA001-AC4F-418D-AE19-62706E023703}">
                      <ahyp:hlinkClr xmlns:ahyp="http://schemas.microsoft.com/office/drawing/2018/hyperlinkcolor" val="tx"/>
                    </a:ext>
                  </a:extLst>
                </a:hlinkClick>
              </a:rPr>
              <a:t>www.scaetc.org</a:t>
            </a:r>
            <a:endParaRPr lang="en-US" sz="2000" dirty="0">
              <a:solidFill>
                <a:schemeClr val="accent1"/>
              </a:solidFill>
            </a:endParaRPr>
          </a:p>
        </p:txBody>
      </p:sp>
    </p:spTree>
    <p:extLst>
      <p:ext uri="{BB962C8B-B14F-4D97-AF65-F5344CB8AC3E}">
        <p14:creationId xmlns:p14="http://schemas.microsoft.com/office/powerpoint/2010/main" val="12322020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r code with red white and blue ribbons&#10;&#10;Description automatically generated">
            <a:extLst>
              <a:ext uri="{FF2B5EF4-FFF2-40B4-BE49-F238E27FC236}">
                <a16:creationId xmlns:a16="http://schemas.microsoft.com/office/drawing/2014/main" id="{D12ADA74-B6EE-480A-9D29-BEFD0794283C}"/>
              </a:ext>
            </a:extLst>
          </p:cNvPr>
          <p:cNvPicPr>
            <a:picLocks noChangeAspect="1"/>
          </p:cNvPicPr>
          <p:nvPr/>
        </p:nvPicPr>
        <p:blipFill>
          <a:blip r:embed="rId2"/>
          <a:stretch>
            <a:fillRect/>
          </a:stretch>
        </p:blipFill>
        <p:spPr>
          <a:xfrm>
            <a:off x="0" y="-1"/>
            <a:ext cx="9144000" cy="5157177"/>
          </a:xfrm>
          <a:prstGeom prst="rect">
            <a:avLst/>
          </a:prstGeom>
        </p:spPr>
      </p:pic>
    </p:spTree>
    <p:extLst>
      <p:ext uri="{BB962C8B-B14F-4D97-AF65-F5344CB8AC3E}">
        <p14:creationId xmlns:p14="http://schemas.microsoft.com/office/powerpoint/2010/main" val="2466460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18F78-E064-7357-A503-47FA98595D0C}"/>
              </a:ext>
            </a:extLst>
          </p:cNvPr>
          <p:cNvSpPr>
            <a:spLocks noGrp="1"/>
          </p:cNvSpPr>
          <p:nvPr>
            <p:ph type="title"/>
          </p:nvPr>
        </p:nvSpPr>
        <p:spPr/>
        <p:txBody>
          <a:bodyPr/>
          <a:lstStyle/>
          <a:p>
            <a:pPr algn="ctr"/>
            <a:r>
              <a:rPr lang="en-US" dirty="0">
                <a:effectLst>
                  <a:outerShdw blurRad="50800" dist="38100" dir="18900000" algn="bl" rotWithShape="0">
                    <a:prstClr val="black">
                      <a:alpha val="40000"/>
                    </a:prstClr>
                  </a:outerShdw>
                </a:effectLst>
              </a:rPr>
              <a:t>Learning Objectives</a:t>
            </a:r>
          </a:p>
        </p:txBody>
      </p:sp>
      <p:sp>
        <p:nvSpPr>
          <p:cNvPr id="3" name="Content Placeholder 2">
            <a:extLst>
              <a:ext uri="{FF2B5EF4-FFF2-40B4-BE49-F238E27FC236}">
                <a16:creationId xmlns:a16="http://schemas.microsoft.com/office/drawing/2014/main" id="{A29D2BEE-4DDE-2985-6FB4-9B3D8175B16F}"/>
              </a:ext>
            </a:extLst>
          </p:cNvPr>
          <p:cNvSpPr>
            <a:spLocks noGrp="1"/>
          </p:cNvSpPr>
          <p:nvPr>
            <p:ph idx="1"/>
          </p:nvPr>
        </p:nvSpPr>
        <p:spPr>
          <a:xfrm>
            <a:off x="457213" y="1150882"/>
            <a:ext cx="8315569" cy="3421117"/>
          </a:xfrm>
        </p:spPr>
        <p:txBody>
          <a:bodyPr>
            <a:normAutofit lnSpcReduction="10000"/>
          </a:bodyPr>
          <a:lstStyle/>
          <a:p>
            <a:pPr marL="571500" indent="-457200">
              <a:buFont typeface="+mj-lt"/>
              <a:buAutoNum type="arabicPeriod"/>
            </a:pPr>
            <a:r>
              <a:rPr lang="en-US" dirty="0">
                <a:effectLst>
                  <a:outerShdw blurRad="50800" dist="38100" dir="16200000" rotWithShape="0">
                    <a:prstClr val="black">
                      <a:alpha val="40000"/>
                    </a:prstClr>
                  </a:outerShdw>
                </a:effectLst>
                <a:ea typeface="Times New Roman" panose="02020603050405020304" pitchFamily="18" charset="0"/>
              </a:rPr>
              <a:t>Describe the effects of aging on pharmacokinetic (PK) and pharmacodynamic (PD) parameters.</a:t>
            </a:r>
          </a:p>
          <a:p>
            <a:pPr marL="571500" indent="-457200">
              <a:buFont typeface="+mj-lt"/>
              <a:buAutoNum type="arabicPeriod"/>
            </a:pPr>
            <a:endParaRPr lang="en-US" dirty="0">
              <a:effectLst>
                <a:outerShdw blurRad="50800" dist="38100" dir="16200000" rotWithShape="0">
                  <a:prstClr val="black">
                    <a:alpha val="40000"/>
                  </a:prstClr>
                </a:outerShdw>
              </a:effectLst>
              <a:ea typeface="Times New Roman" panose="02020603050405020304" pitchFamily="18" charset="0"/>
            </a:endParaRPr>
          </a:p>
          <a:p>
            <a:pPr marL="571500" indent="-457200">
              <a:buFont typeface="+mj-lt"/>
              <a:buAutoNum type="arabicPeriod"/>
            </a:pPr>
            <a:r>
              <a:rPr lang="en-US" dirty="0">
                <a:effectLst>
                  <a:outerShdw blurRad="50800" dist="38100" dir="16200000" rotWithShape="0">
                    <a:prstClr val="black">
                      <a:alpha val="40000"/>
                    </a:prstClr>
                  </a:outerShdw>
                </a:effectLst>
                <a:ea typeface="Times New Roman" panose="02020603050405020304" pitchFamily="18" charset="0"/>
              </a:rPr>
              <a:t>Discuss principles of prescribing and de-prescribing to avoid adverse drug effects .</a:t>
            </a:r>
          </a:p>
          <a:p>
            <a:pPr marL="571500" indent="-457200">
              <a:buFont typeface="+mj-lt"/>
              <a:buAutoNum type="arabicPeriod"/>
            </a:pPr>
            <a:endParaRPr lang="en-US" dirty="0">
              <a:effectLst>
                <a:outerShdw blurRad="50800" dist="38100" dir="16200000" rotWithShape="0">
                  <a:prstClr val="black">
                    <a:alpha val="40000"/>
                  </a:prstClr>
                </a:outerShdw>
              </a:effectLst>
              <a:ea typeface="Times New Roman" panose="02020603050405020304" pitchFamily="18" charset="0"/>
            </a:endParaRPr>
          </a:p>
          <a:p>
            <a:pPr marL="571500" indent="-457200">
              <a:buFont typeface="+mj-lt"/>
              <a:buAutoNum type="arabicPeriod"/>
            </a:pPr>
            <a:r>
              <a:rPr lang="en-US" dirty="0">
                <a:effectLst>
                  <a:outerShdw blurRad="50800" dist="38100" dir="16200000" rotWithShape="0">
                    <a:prstClr val="black">
                      <a:alpha val="40000"/>
                    </a:prstClr>
                  </a:outerShdw>
                </a:effectLst>
                <a:ea typeface="Times New Roman" panose="02020603050405020304" pitchFamily="18" charset="0"/>
              </a:rPr>
              <a:t>Identify and discuss management techniques for potentially inappropriate medications in a given older adult based on 2023 Beers’ Criteria.</a:t>
            </a:r>
          </a:p>
          <a:p>
            <a:pPr marL="571500" indent="-457200">
              <a:buFont typeface="+mj-lt"/>
              <a:buAutoNum type="arabicPeriod"/>
            </a:pPr>
            <a:endParaRPr lang="en-US" dirty="0">
              <a:effectLst>
                <a:outerShdw blurRad="50800" dist="38100" dir="16200000" rotWithShape="0">
                  <a:prstClr val="black">
                    <a:alpha val="40000"/>
                  </a:prstClr>
                </a:outerShdw>
              </a:effectLst>
              <a:ea typeface="Times New Roman" panose="02020603050405020304" pitchFamily="18" charset="0"/>
            </a:endParaRPr>
          </a:p>
        </p:txBody>
      </p:sp>
    </p:spTree>
    <p:extLst>
      <p:ext uri="{BB962C8B-B14F-4D97-AF65-F5344CB8AC3E}">
        <p14:creationId xmlns:p14="http://schemas.microsoft.com/office/powerpoint/2010/main" val="2981208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A5966-CBD0-FAC8-5D3B-A1B73486EA7A}"/>
              </a:ext>
            </a:extLst>
          </p:cNvPr>
          <p:cNvSpPr>
            <a:spLocks noGrp="1"/>
          </p:cNvSpPr>
          <p:nvPr>
            <p:ph type="title"/>
          </p:nvPr>
        </p:nvSpPr>
        <p:spPr/>
        <p:txBody>
          <a:bodyPr/>
          <a:lstStyle/>
          <a:p>
            <a:r>
              <a:rPr lang="en-US" dirty="0"/>
              <a:t>Case: 70-year-old Cisgender Female</a:t>
            </a:r>
          </a:p>
        </p:txBody>
      </p:sp>
      <p:sp>
        <p:nvSpPr>
          <p:cNvPr id="3" name="Text Placeholder 2">
            <a:extLst>
              <a:ext uri="{FF2B5EF4-FFF2-40B4-BE49-F238E27FC236}">
                <a16:creationId xmlns:a16="http://schemas.microsoft.com/office/drawing/2014/main" id="{05C12F9B-FA4F-7651-36A9-BBDD67C6F417}"/>
              </a:ext>
            </a:extLst>
          </p:cNvPr>
          <p:cNvSpPr>
            <a:spLocks noGrp="1"/>
          </p:cNvSpPr>
          <p:nvPr>
            <p:ph type="body" idx="1"/>
          </p:nvPr>
        </p:nvSpPr>
        <p:spPr/>
        <p:txBody>
          <a:bodyPr/>
          <a:lstStyle/>
          <a:p>
            <a:r>
              <a:rPr lang="en-US" u="sng" dirty="0"/>
              <a:t>Problem List</a:t>
            </a:r>
          </a:p>
        </p:txBody>
      </p:sp>
      <p:sp>
        <p:nvSpPr>
          <p:cNvPr id="4" name="Content Placeholder 3">
            <a:extLst>
              <a:ext uri="{FF2B5EF4-FFF2-40B4-BE49-F238E27FC236}">
                <a16:creationId xmlns:a16="http://schemas.microsoft.com/office/drawing/2014/main" id="{CE659AE5-A94B-40E2-26CC-7FF760B6F96B}"/>
              </a:ext>
            </a:extLst>
          </p:cNvPr>
          <p:cNvSpPr>
            <a:spLocks noGrp="1"/>
          </p:cNvSpPr>
          <p:nvPr>
            <p:ph sz="half" idx="2"/>
          </p:nvPr>
        </p:nvSpPr>
        <p:spPr>
          <a:xfrm>
            <a:off x="457200" y="1806543"/>
            <a:ext cx="4038598" cy="2812754"/>
          </a:xfrm>
        </p:spPr>
        <p:txBody>
          <a:bodyPr>
            <a:normAutofit fontScale="92500" lnSpcReduction="20000"/>
          </a:bodyPr>
          <a:lstStyle/>
          <a:p>
            <a:pPr marL="571500" indent="-457200">
              <a:buFont typeface="+mj-lt"/>
              <a:buAutoNum type="arabicPeriod"/>
            </a:pPr>
            <a:r>
              <a:rPr lang="en-US" dirty="0"/>
              <a:t>Osteoarthritis</a:t>
            </a:r>
          </a:p>
          <a:p>
            <a:pPr marL="571500" indent="-457200">
              <a:buFont typeface="+mj-lt"/>
              <a:buAutoNum type="arabicPeriod"/>
            </a:pPr>
            <a:r>
              <a:rPr lang="en-US" dirty="0"/>
              <a:t>Diabetes, type 2</a:t>
            </a:r>
          </a:p>
          <a:p>
            <a:pPr marL="571500" indent="-457200">
              <a:buFont typeface="+mj-lt"/>
              <a:buAutoNum type="arabicPeriod"/>
            </a:pPr>
            <a:r>
              <a:rPr lang="en-US" dirty="0"/>
              <a:t>Peripheral neuropathy</a:t>
            </a:r>
          </a:p>
          <a:p>
            <a:pPr marL="571500" indent="-457200">
              <a:buFont typeface="+mj-lt"/>
              <a:buAutoNum type="arabicPeriod"/>
            </a:pPr>
            <a:r>
              <a:rPr lang="en-US" dirty="0"/>
              <a:t>Coronary artery disease</a:t>
            </a:r>
          </a:p>
          <a:p>
            <a:pPr marL="571500" indent="-457200">
              <a:buFont typeface="+mj-lt"/>
              <a:buAutoNum type="arabicPeriod"/>
            </a:pPr>
            <a:r>
              <a:rPr lang="en-US" dirty="0"/>
              <a:t>Hypertension</a:t>
            </a:r>
          </a:p>
          <a:p>
            <a:pPr marL="571500" indent="-457200">
              <a:buFont typeface="+mj-lt"/>
              <a:buAutoNum type="arabicPeriod"/>
            </a:pPr>
            <a:r>
              <a:rPr lang="en-US" dirty="0"/>
              <a:t>Hypothyroidism</a:t>
            </a:r>
          </a:p>
          <a:p>
            <a:pPr marL="571500" indent="-457200">
              <a:buFont typeface="+mj-lt"/>
              <a:buAutoNum type="arabicPeriod"/>
            </a:pPr>
            <a:r>
              <a:rPr lang="en-US" dirty="0"/>
              <a:t>Hypercholesterolemia</a:t>
            </a:r>
          </a:p>
          <a:p>
            <a:pPr marL="571500" indent="-457200">
              <a:buFont typeface="+mj-lt"/>
              <a:buAutoNum type="arabicPeriod"/>
            </a:pPr>
            <a:r>
              <a:rPr lang="en-US" dirty="0"/>
              <a:t>Osteopenia</a:t>
            </a:r>
          </a:p>
          <a:p>
            <a:endParaRPr lang="en-US" dirty="0"/>
          </a:p>
        </p:txBody>
      </p:sp>
      <p:sp>
        <p:nvSpPr>
          <p:cNvPr id="6" name="Content Placeholder 5">
            <a:extLst>
              <a:ext uri="{FF2B5EF4-FFF2-40B4-BE49-F238E27FC236}">
                <a16:creationId xmlns:a16="http://schemas.microsoft.com/office/drawing/2014/main" id="{165FE4EF-E136-2F72-BD63-D621D281DED3}"/>
              </a:ext>
            </a:extLst>
          </p:cNvPr>
          <p:cNvSpPr>
            <a:spLocks noGrp="1"/>
          </p:cNvSpPr>
          <p:nvPr>
            <p:ph sz="quarter" idx="4"/>
          </p:nvPr>
        </p:nvSpPr>
        <p:spPr/>
        <p:txBody>
          <a:bodyPr>
            <a:normAutofit fontScale="85000" lnSpcReduction="10000"/>
          </a:bodyPr>
          <a:lstStyle/>
          <a:p>
            <a:pPr marL="571500" indent="-457200">
              <a:buFont typeface="+mj-lt"/>
              <a:buAutoNum type="arabicPeriod" startAt="9"/>
            </a:pPr>
            <a:r>
              <a:rPr lang="en-US" dirty="0"/>
              <a:t>Urinary incontinence</a:t>
            </a:r>
          </a:p>
          <a:p>
            <a:pPr marL="571500" indent="-457200">
              <a:buFont typeface="+mj-lt"/>
              <a:buAutoNum type="arabicPeriod" startAt="9"/>
            </a:pPr>
            <a:r>
              <a:rPr lang="en-US" dirty="0"/>
              <a:t>Atrophic vaginitis</a:t>
            </a:r>
          </a:p>
          <a:p>
            <a:pPr marL="571500" indent="-457200">
              <a:buFont typeface="+mj-lt"/>
              <a:buAutoNum type="arabicPeriod" startAt="9"/>
            </a:pPr>
            <a:r>
              <a:rPr lang="en-US" dirty="0"/>
              <a:t>COPD</a:t>
            </a:r>
          </a:p>
          <a:p>
            <a:pPr marL="571500" indent="-457200">
              <a:buFont typeface="+mj-lt"/>
              <a:buAutoNum type="arabicPeriod" startAt="9"/>
            </a:pPr>
            <a:r>
              <a:rPr lang="en-US" dirty="0"/>
              <a:t>Frequent falls</a:t>
            </a:r>
          </a:p>
          <a:p>
            <a:pPr marL="571500" indent="-457200">
              <a:buFont typeface="+mj-lt"/>
              <a:buAutoNum type="arabicPeriod" startAt="9"/>
            </a:pPr>
            <a:r>
              <a:rPr lang="en-US" dirty="0"/>
              <a:t>Stage 1 well-controlled HIV</a:t>
            </a:r>
          </a:p>
          <a:p>
            <a:pPr marL="114300" indent="0">
              <a:buNone/>
            </a:pPr>
            <a:endParaRPr lang="en-US" dirty="0"/>
          </a:p>
          <a:p>
            <a:pPr marL="114300" indent="0">
              <a:buNone/>
            </a:pPr>
            <a:r>
              <a:rPr lang="en-US" u="sng" dirty="0"/>
              <a:t>Social history</a:t>
            </a:r>
            <a:r>
              <a:rPr lang="en-US" dirty="0"/>
              <a:t>: Widowed, lives alone, in new relationship</a:t>
            </a:r>
          </a:p>
          <a:p>
            <a:endParaRPr lang="en-US" dirty="0"/>
          </a:p>
          <a:p>
            <a:endParaRPr lang="en-US" dirty="0"/>
          </a:p>
        </p:txBody>
      </p:sp>
    </p:spTree>
    <p:extLst>
      <p:ext uri="{BB962C8B-B14F-4D97-AF65-F5344CB8AC3E}">
        <p14:creationId xmlns:p14="http://schemas.microsoft.com/office/powerpoint/2010/main" val="3834808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F13B0-3316-4CD6-0687-30925E019A1F}"/>
              </a:ext>
            </a:extLst>
          </p:cNvPr>
          <p:cNvSpPr>
            <a:spLocks noGrp="1"/>
          </p:cNvSpPr>
          <p:nvPr>
            <p:ph type="title"/>
          </p:nvPr>
        </p:nvSpPr>
        <p:spPr/>
        <p:txBody>
          <a:bodyPr/>
          <a:lstStyle/>
          <a:p>
            <a:r>
              <a:rPr lang="en-US" dirty="0"/>
              <a:t>Medication List</a:t>
            </a:r>
          </a:p>
        </p:txBody>
      </p:sp>
      <p:sp>
        <p:nvSpPr>
          <p:cNvPr id="3" name="Content Placeholder 2">
            <a:extLst>
              <a:ext uri="{FF2B5EF4-FFF2-40B4-BE49-F238E27FC236}">
                <a16:creationId xmlns:a16="http://schemas.microsoft.com/office/drawing/2014/main" id="{F570DC70-53AD-BC0F-F81E-4CC097A035BD}"/>
              </a:ext>
            </a:extLst>
          </p:cNvPr>
          <p:cNvSpPr>
            <a:spLocks noGrp="1"/>
          </p:cNvSpPr>
          <p:nvPr>
            <p:ph sz="half" idx="1"/>
          </p:nvPr>
        </p:nvSpPr>
        <p:spPr/>
        <p:txBody>
          <a:bodyPr>
            <a:noAutofit/>
          </a:bodyPr>
          <a:lstStyle/>
          <a:p>
            <a:pPr>
              <a:buFont typeface="Wingdings" panose="05000000000000000000" pitchFamily="2" charset="2"/>
              <a:buChar char="§"/>
            </a:pPr>
            <a:r>
              <a:rPr lang="en-US" sz="2000" dirty="0"/>
              <a:t>levothyroxine 75 mcg daily</a:t>
            </a:r>
          </a:p>
          <a:p>
            <a:pPr>
              <a:buFont typeface="Wingdings" panose="05000000000000000000" pitchFamily="2" charset="2"/>
              <a:buChar char="§"/>
            </a:pPr>
            <a:r>
              <a:rPr lang="en-US" sz="2000" dirty="0"/>
              <a:t>lovastatin 10 mg, 2 tablets QHS</a:t>
            </a:r>
          </a:p>
          <a:p>
            <a:pPr>
              <a:buFont typeface="Wingdings" panose="05000000000000000000" pitchFamily="2" charset="2"/>
              <a:buChar char="§"/>
            </a:pPr>
            <a:r>
              <a:rPr lang="en-US" sz="2000" dirty="0"/>
              <a:t>nitroglycerin SL tabs 0.4mg PRN</a:t>
            </a:r>
          </a:p>
          <a:p>
            <a:pPr>
              <a:buFont typeface="Wingdings" panose="05000000000000000000" pitchFamily="2" charset="2"/>
              <a:buChar char="§"/>
            </a:pPr>
            <a:r>
              <a:rPr lang="en-US" sz="2000" dirty="0"/>
              <a:t>amlodipine 10 mg daily</a:t>
            </a:r>
          </a:p>
          <a:p>
            <a:pPr>
              <a:buFont typeface="Wingdings" panose="05000000000000000000" pitchFamily="2" charset="2"/>
              <a:buChar char="§"/>
            </a:pPr>
            <a:r>
              <a:rPr lang="en-US" sz="2000" dirty="0"/>
              <a:t>furosemide 20 mg daily</a:t>
            </a:r>
          </a:p>
          <a:p>
            <a:pPr>
              <a:buFont typeface="Wingdings" panose="05000000000000000000" pitchFamily="2" charset="2"/>
              <a:buChar char="§"/>
            </a:pPr>
            <a:r>
              <a:rPr lang="en-US" sz="2000" dirty="0"/>
              <a:t>potassium 10 </a:t>
            </a:r>
            <a:r>
              <a:rPr lang="en-US" sz="2000" dirty="0" err="1"/>
              <a:t>mEq</a:t>
            </a:r>
            <a:r>
              <a:rPr lang="en-US" sz="2000" dirty="0"/>
              <a:t>, 2 tablets BID</a:t>
            </a:r>
          </a:p>
        </p:txBody>
      </p:sp>
      <p:sp>
        <p:nvSpPr>
          <p:cNvPr id="4" name="Content Placeholder 3">
            <a:extLst>
              <a:ext uri="{FF2B5EF4-FFF2-40B4-BE49-F238E27FC236}">
                <a16:creationId xmlns:a16="http://schemas.microsoft.com/office/drawing/2014/main" id="{C3337B2C-C564-3C56-5FBB-418DAC67DE03}"/>
              </a:ext>
            </a:extLst>
          </p:cNvPr>
          <p:cNvSpPr>
            <a:spLocks noGrp="1"/>
          </p:cNvSpPr>
          <p:nvPr>
            <p:ph sz="half" idx="2"/>
          </p:nvPr>
        </p:nvSpPr>
        <p:spPr/>
        <p:txBody>
          <a:bodyPr>
            <a:normAutofit/>
          </a:bodyPr>
          <a:lstStyle/>
          <a:p>
            <a:pPr>
              <a:buFont typeface="Wingdings" panose="05000000000000000000" pitchFamily="2" charset="2"/>
              <a:buChar char="§"/>
            </a:pPr>
            <a:r>
              <a:rPr lang="en-US" sz="2000" dirty="0"/>
              <a:t>conj. estrogen vaginal cream 2x </a:t>
            </a:r>
            <a:r>
              <a:rPr lang="en-US" sz="2000" dirty="0" err="1"/>
              <a:t>wkly</a:t>
            </a:r>
            <a:endParaRPr lang="en-US" sz="2000" dirty="0"/>
          </a:p>
          <a:p>
            <a:pPr>
              <a:buFont typeface="Wingdings" panose="05000000000000000000" pitchFamily="2" charset="2"/>
              <a:buChar char="§"/>
            </a:pPr>
            <a:r>
              <a:rPr lang="en-US" sz="2000" dirty="0"/>
              <a:t>clonidine 0.2 mg, 2 tablets BID</a:t>
            </a:r>
          </a:p>
          <a:p>
            <a:pPr>
              <a:buFont typeface="Wingdings" panose="05000000000000000000" pitchFamily="2" charset="2"/>
              <a:buChar char="§"/>
            </a:pPr>
            <a:r>
              <a:rPr lang="en-US" sz="2000" dirty="0"/>
              <a:t>metoprolol 50 mg BID</a:t>
            </a:r>
          </a:p>
          <a:p>
            <a:pPr>
              <a:buFont typeface="Wingdings" panose="05000000000000000000" pitchFamily="2" charset="2"/>
              <a:buChar char="§"/>
            </a:pPr>
            <a:r>
              <a:rPr lang="en-US" sz="2000" dirty="0"/>
              <a:t>Novolin 70/30 vials, 25 units </a:t>
            </a:r>
            <a:r>
              <a:rPr lang="en-US" sz="2000" dirty="0" err="1"/>
              <a:t>qAM</a:t>
            </a:r>
            <a:r>
              <a:rPr lang="en-US" sz="2000" dirty="0"/>
              <a:t>, 15 units </a:t>
            </a:r>
            <a:r>
              <a:rPr lang="en-US" sz="2000" dirty="0" err="1"/>
              <a:t>qPM</a:t>
            </a:r>
            <a:endParaRPr lang="en-US" sz="2000" dirty="0"/>
          </a:p>
          <a:p>
            <a:pPr>
              <a:buFont typeface="Wingdings" panose="05000000000000000000" pitchFamily="2" charset="2"/>
              <a:buChar char="§"/>
            </a:pPr>
            <a:r>
              <a:rPr lang="en-US" sz="2000" dirty="0"/>
              <a:t>glipizide IR 10 mg BID</a:t>
            </a:r>
          </a:p>
          <a:p>
            <a:pPr>
              <a:buFont typeface="Wingdings" panose="05000000000000000000" pitchFamily="2" charset="2"/>
              <a:buChar char="§"/>
            </a:pPr>
            <a:r>
              <a:rPr lang="en-US" sz="2000" dirty="0"/>
              <a:t>tenofovir AF/emtricitabine, dolutegravir 1 tab po BID</a:t>
            </a:r>
          </a:p>
        </p:txBody>
      </p:sp>
      <p:sp>
        <p:nvSpPr>
          <p:cNvPr id="5" name="TextBox 4">
            <a:extLst>
              <a:ext uri="{FF2B5EF4-FFF2-40B4-BE49-F238E27FC236}">
                <a16:creationId xmlns:a16="http://schemas.microsoft.com/office/drawing/2014/main" id="{C339F075-D2D9-1289-D023-2F2A06A1CA19}"/>
              </a:ext>
            </a:extLst>
          </p:cNvPr>
          <p:cNvSpPr txBox="1"/>
          <p:nvPr/>
        </p:nvSpPr>
        <p:spPr>
          <a:xfrm>
            <a:off x="1567543" y="4663237"/>
            <a:ext cx="7033845" cy="502573"/>
          </a:xfrm>
          <a:prstGeom prst="rect">
            <a:avLst/>
          </a:prstGeom>
          <a:noFill/>
        </p:spPr>
        <p:txBody>
          <a:bodyPr wrap="square" rtlCol="0">
            <a:spAutoFit/>
          </a:bodyPr>
          <a:lstStyle/>
          <a:p>
            <a:pPr algn="ctr"/>
            <a:r>
              <a:rPr lang="en-US" sz="1333" dirty="0"/>
              <a:t>QHS = every night at bedtime, PRN = as needed, BID = twice daily, IR = immediate release, TID = three times a day, MDI = metered dose inhaler</a:t>
            </a:r>
          </a:p>
        </p:txBody>
      </p:sp>
    </p:spTree>
    <p:extLst>
      <p:ext uri="{BB962C8B-B14F-4D97-AF65-F5344CB8AC3E}">
        <p14:creationId xmlns:p14="http://schemas.microsoft.com/office/powerpoint/2010/main" val="3884763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67749F-1A5E-FD40-56EC-0F93A8A5C3B5}"/>
              </a:ext>
            </a:extLst>
          </p:cNvPr>
          <p:cNvSpPr>
            <a:spLocks noGrp="1"/>
          </p:cNvSpPr>
          <p:nvPr>
            <p:ph type="title"/>
          </p:nvPr>
        </p:nvSpPr>
        <p:spPr>
          <a:xfrm>
            <a:off x="457200" y="206375"/>
            <a:ext cx="8315325" cy="857250"/>
          </a:xfrm>
        </p:spPr>
        <p:txBody>
          <a:bodyPr/>
          <a:lstStyle/>
          <a:p>
            <a:r>
              <a:rPr lang="en-US" dirty="0"/>
              <a:t>Medication List</a:t>
            </a:r>
          </a:p>
        </p:txBody>
      </p:sp>
      <p:sp>
        <p:nvSpPr>
          <p:cNvPr id="6" name="Content Placeholder 3">
            <a:extLst>
              <a:ext uri="{FF2B5EF4-FFF2-40B4-BE49-F238E27FC236}">
                <a16:creationId xmlns:a16="http://schemas.microsoft.com/office/drawing/2014/main" id="{A673E313-3C29-6F9B-D2AB-2D749FA54613}"/>
              </a:ext>
            </a:extLst>
          </p:cNvPr>
          <p:cNvSpPr>
            <a:spLocks noGrp="1"/>
          </p:cNvSpPr>
          <p:nvPr>
            <p:ph sz="half" idx="2"/>
          </p:nvPr>
        </p:nvSpPr>
        <p:spPr>
          <a:xfrm>
            <a:off x="457201" y="910431"/>
            <a:ext cx="8229600" cy="3322638"/>
          </a:xfrm>
        </p:spPr>
        <p:txBody>
          <a:bodyPr>
            <a:noAutofit/>
          </a:bodyPr>
          <a:lstStyle/>
          <a:p>
            <a:pPr>
              <a:spcBef>
                <a:spcPts val="200"/>
              </a:spcBef>
            </a:pPr>
            <a:r>
              <a:rPr lang="en-US" sz="1800" dirty="0"/>
              <a:t>gabapentin 300 mg TID</a:t>
            </a:r>
          </a:p>
          <a:p>
            <a:pPr>
              <a:spcBef>
                <a:spcPts val="200"/>
              </a:spcBef>
            </a:pPr>
            <a:r>
              <a:rPr lang="en-US" sz="1800" dirty="0"/>
              <a:t>amitriptyline 10 mg QHS</a:t>
            </a:r>
          </a:p>
          <a:p>
            <a:pPr>
              <a:spcBef>
                <a:spcPts val="200"/>
              </a:spcBef>
            </a:pPr>
            <a:r>
              <a:rPr lang="en-US" sz="1800" dirty="0"/>
              <a:t>hydrocodone/acetaminophen 5/325mg q4-6 </a:t>
            </a:r>
            <a:r>
              <a:rPr lang="en-US" sz="1800" dirty="0" err="1"/>
              <a:t>hrs</a:t>
            </a:r>
            <a:r>
              <a:rPr lang="en-US" sz="1800" dirty="0"/>
              <a:t> PRN pain (uses 3-4 tabs/day)</a:t>
            </a:r>
          </a:p>
          <a:p>
            <a:pPr>
              <a:spcBef>
                <a:spcPts val="200"/>
              </a:spcBef>
            </a:pPr>
            <a:r>
              <a:rPr lang="en-US" sz="1800" dirty="0"/>
              <a:t>tolterodine 4 mg QHS</a:t>
            </a:r>
          </a:p>
          <a:p>
            <a:pPr>
              <a:spcBef>
                <a:spcPts val="200"/>
              </a:spcBef>
            </a:pPr>
            <a:r>
              <a:rPr lang="en-US" sz="1800" dirty="0"/>
              <a:t>albuterol MDI with chamber 1x weekly</a:t>
            </a:r>
          </a:p>
          <a:p>
            <a:pPr>
              <a:spcBef>
                <a:spcPts val="200"/>
              </a:spcBef>
            </a:pPr>
            <a:r>
              <a:rPr lang="en-US" sz="1800" dirty="0"/>
              <a:t>docusate 100 mg BID</a:t>
            </a:r>
          </a:p>
          <a:p>
            <a:pPr>
              <a:spcBef>
                <a:spcPts val="200"/>
              </a:spcBef>
            </a:pPr>
            <a:r>
              <a:rPr lang="en-US" sz="1800" dirty="0"/>
              <a:t>mineral oil prn constipation  </a:t>
            </a:r>
          </a:p>
          <a:p>
            <a:pPr>
              <a:spcBef>
                <a:spcPts val="200"/>
              </a:spcBef>
            </a:pPr>
            <a:r>
              <a:rPr lang="en-US" sz="1800" dirty="0"/>
              <a:t>aspirin 81 mg daily</a:t>
            </a:r>
          </a:p>
          <a:p>
            <a:pPr>
              <a:spcBef>
                <a:spcPts val="200"/>
              </a:spcBef>
            </a:pPr>
            <a:r>
              <a:rPr lang="en-US" sz="1800" dirty="0"/>
              <a:t>diphenhydramine 25 mg QHS for sleep (uses 3-4x/week)</a:t>
            </a:r>
          </a:p>
          <a:p>
            <a:pPr>
              <a:spcBef>
                <a:spcPts val="200"/>
              </a:spcBef>
            </a:pPr>
            <a:r>
              <a:rPr lang="en-US" sz="1800" dirty="0"/>
              <a:t>glucosamine 2 caps daily</a:t>
            </a:r>
          </a:p>
          <a:p>
            <a:pPr>
              <a:spcBef>
                <a:spcPts val="200"/>
              </a:spcBef>
            </a:pPr>
            <a:r>
              <a:rPr lang="en-US" sz="1800" dirty="0"/>
              <a:t>metformin 1000 mg BID</a:t>
            </a:r>
          </a:p>
        </p:txBody>
      </p:sp>
      <p:sp>
        <p:nvSpPr>
          <p:cNvPr id="7" name="TextBox 6">
            <a:extLst>
              <a:ext uri="{FF2B5EF4-FFF2-40B4-BE49-F238E27FC236}">
                <a16:creationId xmlns:a16="http://schemas.microsoft.com/office/drawing/2014/main" id="{1CF9B1C8-F149-152C-6EBC-7C976742080A}"/>
              </a:ext>
            </a:extLst>
          </p:cNvPr>
          <p:cNvSpPr txBox="1"/>
          <p:nvPr/>
        </p:nvSpPr>
        <p:spPr>
          <a:xfrm>
            <a:off x="1567543" y="4663237"/>
            <a:ext cx="7033845" cy="502573"/>
          </a:xfrm>
          <a:prstGeom prst="rect">
            <a:avLst/>
          </a:prstGeom>
          <a:noFill/>
        </p:spPr>
        <p:txBody>
          <a:bodyPr wrap="square" rtlCol="0">
            <a:spAutoFit/>
          </a:bodyPr>
          <a:lstStyle/>
          <a:p>
            <a:pPr algn="ctr"/>
            <a:r>
              <a:rPr lang="en-US" sz="1333" dirty="0"/>
              <a:t>QHS = every night at bedtime, PRN = as needed, BID = twice daily, IR = immediate release, TID = three times a day, MDI = metered dose inhaler</a:t>
            </a:r>
          </a:p>
        </p:txBody>
      </p:sp>
      <p:sp>
        <p:nvSpPr>
          <p:cNvPr id="2" name="TextBox 1">
            <a:extLst>
              <a:ext uri="{FF2B5EF4-FFF2-40B4-BE49-F238E27FC236}">
                <a16:creationId xmlns:a16="http://schemas.microsoft.com/office/drawing/2014/main" id="{0BDDD34F-BE9F-099E-28DB-022E7FC32420}"/>
              </a:ext>
            </a:extLst>
          </p:cNvPr>
          <p:cNvSpPr txBox="1"/>
          <p:nvPr/>
        </p:nvSpPr>
        <p:spPr>
          <a:xfrm>
            <a:off x="6832120" y="2441273"/>
            <a:ext cx="2070339" cy="369332"/>
          </a:xfrm>
          <a:prstGeom prst="rect">
            <a:avLst/>
          </a:prstGeom>
          <a:noFill/>
        </p:spPr>
        <p:txBody>
          <a:bodyPr wrap="square" rtlCol="0">
            <a:spAutoFit/>
          </a:bodyPr>
          <a:lstStyle/>
          <a:p>
            <a:r>
              <a:rPr lang="en-US" dirty="0">
                <a:solidFill>
                  <a:srgbClr val="FFC000"/>
                </a:solidFill>
              </a:rPr>
              <a:t>#24 medications</a:t>
            </a:r>
          </a:p>
        </p:txBody>
      </p:sp>
    </p:spTree>
    <p:extLst>
      <p:ext uri="{BB962C8B-B14F-4D97-AF65-F5344CB8AC3E}">
        <p14:creationId xmlns:p14="http://schemas.microsoft.com/office/powerpoint/2010/main" val="2060423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E937D-7695-BFF3-8C05-D1FDBD6EBCF9}"/>
              </a:ext>
            </a:extLst>
          </p:cNvPr>
          <p:cNvSpPr>
            <a:spLocks noGrp="1"/>
          </p:cNvSpPr>
          <p:nvPr>
            <p:ph type="title"/>
          </p:nvPr>
        </p:nvSpPr>
        <p:spPr/>
        <p:txBody>
          <a:bodyPr/>
          <a:lstStyle/>
          <a:p>
            <a:r>
              <a:rPr lang="en-US" dirty="0"/>
              <a:t>Objective</a:t>
            </a:r>
          </a:p>
        </p:txBody>
      </p:sp>
      <p:sp>
        <p:nvSpPr>
          <p:cNvPr id="3" name="Content Placeholder 2">
            <a:extLst>
              <a:ext uri="{FF2B5EF4-FFF2-40B4-BE49-F238E27FC236}">
                <a16:creationId xmlns:a16="http://schemas.microsoft.com/office/drawing/2014/main" id="{5C4387DD-E56F-BDA3-D97F-D770E0DD5F86}"/>
              </a:ext>
            </a:extLst>
          </p:cNvPr>
          <p:cNvSpPr>
            <a:spLocks noGrp="1"/>
          </p:cNvSpPr>
          <p:nvPr>
            <p:ph sz="half" idx="1"/>
          </p:nvPr>
        </p:nvSpPr>
        <p:spPr>
          <a:xfrm>
            <a:off x="457212" y="1152144"/>
            <a:ext cx="4071079" cy="3482918"/>
          </a:xfrm>
        </p:spPr>
        <p:txBody>
          <a:bodyPr>
            <a:normAutofit fontScale="92500" lnSpcReduction="10000"/>
          </a:bodyPr>
          <a:lstStyle/>
          <a:p>
            <a:pPr marL="0" indent="0">
              <a:buNone/>
            </a:pPr>
            <a:r>
              <a:rPr lang="en-US" dirty="0"/>
              <a:t>Vital Signs:</a:t>
            </a:r>
          </a:p>
          <a:p>
            <a:pPr marL="457200"/>
            <a:r>
              <a:rPr lang="en-US" sz="2600" dirty="0"/>
              <a:t>BP 168/63   HR  79  </a:t>
            </a:r>
          </a:p>
          <a:p>
            <a:pPr marL="457200"/>
            <a:r>
              <a:rPr lang="en-US" sz="2600" dirty="0"/>
              <a:t>RR  24      Temp. 97.8˚F </a:t>
            </a:r>
          </a:p>
          <a:p>
            <a:pPr marL="457200"/>
            <a:r>
              <a:rPr lang="en-US" sz="2600" dirty="0"/>
              <a:t>Weight 177.9 </a:t>
            </a:r>
            <a:r>
              <a:rPr lang="en-US" sz="2600" dirty="0" err="1"/>
              <a:t>lbs</a:t>
            </a:r>
            <a:r>
              <a:rPr lang="en-US" sz="2600" dirty="0"/>
              <a:t> </a:t>
            </a:r>
          </a:p>
          <a:p>
            <a:pPr marL="457200"/>
            <a:r>
              <a:rPr lang="en-US" sz="2600" dirty="0"/>
              <a:t>Pain 1/10</a:t>
            </a:r>
          </a:p>
          <a:p>
            <a:pPr>
              <a:spcBef>
                <a:spcPts val="1200"/>
              </a:spcBef>
            </a:pPr>
            <a:r>
              <a:rPr lang="en-US" dirty="0"/>
              <a:t>Physical Exam: bilateral lower extremity edema</a:t>
            </a:r>
          </a:p>
          <a:p>
            <a:pPr>
              <a:spcBef>
                <a:spcPts val="1200"/>
              </a:spcBef>
            </a:pPr>
            <a:r>
              <a:rPr lang="en-US" dirty="0"/>
              <a:t>HIV status: stage 1</a:t>
            </a:r>
          </a:p>
        </p:txBody>
      </p:sp>
      <p:sp>
        <p:nvSpPr>
          <p:cNvPr id="4" name="Content Placeholder 3">
            <a:extLst>
              <a:ext uri="{FF2B5EF4-FFF2-40B4-BE49-F238E27FC236}">
                <a16:creationId xmlns:a16="http://schemas.microsoft.com/office/drawing/2014/main" id="{93D971ED-6FD3-DC25-A38F-254560420F3E}"/>
              </a:ext>
            </a:extLst>
          </p:cNvPr>
          <p:cNvSpPr>
            <a:spLocks noGrp="1"/>
          </p:cNvSpPr>
          <p:nvPr>
            <p:ph sz="half" idx="2"/>
          </p:nvPr>
        </p:nvSpPr>
        <p:spPr>
          <a:xfrm>
            <a:off x="4615711" y="1152144"/>
            <a:ext cx="4354868" cy="3482918"/>
          </a:xfrm>
        </p:spPr>
        <p:txBody>
          <a:bodyPr>
            <a:normAutofit fontScale="92500" lnSpcReduction="20000"/>
          </a:bodyPr>
          <a:lstStyle/>
          <a:p>
            <a:pPr marL="0" indent="0">
              <a:spcBef>
                <a:spcPts val="1200"/>
              </a:spcBef>
              <a:buNone/>
            </a:pPr>
            <a:r>
              <a:rPr lang="en-US" dirty="0"/>
              <a:t>Lab Values:</a:t>
            </a:r>
          </a:p>
          <a:p>
            <a:pPr marL="457200"/>
            <a:r>
              <a:rPr lang="en-US" sz="2400" dirty="0"/>
              <a:t>CD4 600, HIV VL undetectable</a:t>
            </a:r>
          </a:p>
          <a:p>
            <a:pPr marL="457200"/>
            <a:r>
              <a:rPr lang="en-US" sz="2400" dirty="0"/>
              <a:t>Na 140     K 4.8     Cl 104</a:t>
            </a:r>
          </a:p>
          <a:p>
            <a:pPr marL="457200"/>
            <a:r>
              <a:rPr lang="en-US" sz="2400" dirty="0"/>
              <a:t>BUN  25    </a:t>
            </a:r>
            <a:r>
              <a:rPr lang="en-US" sz="2400" dirty="0" err="1"/>
              <a:t>Scr</a:t>
            </a:r>
            <a:r>
              <a:rPr lang="en-US" sz="2400" dirty="0"/>
              <a:t> 1.3 </a:t>
            </a:r>
          </a:p>
          <a:p>
            <a:pPr marL="457200"/>
            <a:r>
              <a:rPr lang="en-US" sz="2400" dirty="0"/>
              <a:t>HbA1c 6.8%, mean BG 164.8</a:t>
            </a:r>
          </a:p>
          <a:p>
            <a:pPr marL="457200"/>
            <a:r>
              <a:rPr lang="en-US" sz="2400" dirty="0"/>
              <a:t>TSH 5.680</a:t>
            </a:r>
          </a:p>
          <a:p>
            <a:pPr marL="457200"/>
            <a:r>
              <a:rPr lang="en-US" sz="2400" dirty="0"/>
              <a:t>Lipids </a:t>
            </a:r>
          </a:p>
          <a:p>
            <a:pPr marL="741363" lvl="1"/>
            <a:r>
              <a:rPr lang="en-US" sz="2200" dirty="0"/>
              <a:t>TC  144    TG  258</a:t>
            </a:r>
          </a:p>
          <a:p>
            <a:pPr marL="741363" lvl="1"/>
            <a:r>
              <a:rPr lang="en-US" sz="2200" dirty="0"/>
              <a:t>HDL  39    LDL  53</a:t>
            </a:r>
          </a:p>
        </p:txBody>
      </p:sp>
      <p:sp>
        <p:nvSpPr>
          <p:cNvPr id="5" name="TextBox 4">
            <a:extLst>
              <a:ext uri="{FF2B5EF4-FFF2-40B4-BE49-F238E27FC236}">
                <a16:creationId xmlns:a16="http://schemas.microsoft.com/office/drawing/2014/main" id="{5E7FAF46-406E-93B7-1625-D05B9A94D078}"/>
              </a:ext>
            </a:extLst>
          </p:cNvPr>
          <p:cNvSpPr txBox="1"/>
          <p:nvPr/>
        </p:nvSpPr>
        <p:spPr>
          <a:xfrm>
            <a:off x="1399429" y="4631705"/>
            <a:ext cx="7201959" cy="553998"/>
          </a:xfrm>
          <a:prstGeom prst="rect">
            <a:avLst/>
          </a:prstGeom>
          <a:noFill/>
        </p:spPr>
        <p:txBody>
          <a:bodyPr wrap="square" rtlCol="0">
            <a:spAutoFit/>
          </a:bodyPr>
          <a:lstStyle/>
          <a:p>
            <a:pPr algn="ctr"/>
            <a:r>
              <a:rPr lang="en-US" sz="1000" dirty="0"/>
              <a:t>BP = blood pressure, HR = heart rate, RR = respiratory rate, LE = lower extremity, Na = sodium, K = potassium, Cl = chloride, BUN = blood urea nitrogen, HbA1c = hemoglobin A1c, BG = blood glucose, TSH = thyroid stimulating hormone, TC = total cholesterol, TG = triglyceride, HDL = high-density lipoprotein, LDL = low density lipoprotein</a:t>
            </a:r>
          </a:p>
        </p:txBody>
      </p:sp>
    </p:spTree>
    <p:extLst>
      <p:ext uri="{BB962C8B-B14F-4D97-AF65-F5344CB8AC3E}">
        <p14:creationId xmlns:p14="http://schemas.microsoft.com/office/powerpoint/2010/main" val="9742765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13844583CB62841A6E152F314B72CCE" ma:contentTypeVersion="4" ma:contentTypeDescription="Create a new document." ma:contentTypeScope="" ma:versionID="178c5bef98f1f547dc86696c11c23cf9">
  <xsd:schema xmlns:xsd="http://www.w3.org/2001/XMLSchema" xmlns:xs="http://www.w3.org/2001/XMLSchema" xmlns:p="http://schemas.microsoft.com/office/2006/metadata/properties" xmlns:ns3="56e3e579-c81a-40a6-8caa-ba1793305fea" targetNamespace="http://schemas.microsoft.com/office/2006/metadata/properties" ma:root="true" ma:fieldsID="ec42fd4a930a01aaf279f9afa84b37dd" ns3:_="">
    <xsd:import namespace="56e3e579-c81a-40a6-8caa-ba1793305fe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e3e579-c81a-40a6-8caa-ba1793305f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5FA245-53A8-4468-A099-CCAEA7AFB7FB}">
  <ds:schemaRefs>
    <ds:schemaRef ds:uri="http://schemas.microsoft.com/sharepoint/v3/contenttype/forms"/>
  </ds:schemaRefs>
</ds:datastoreItem>
</file>

<file path=customXml/itemProps2.xml><?xml version="1.0" encoding="utf-8"?>
<ds:datastoreItem xmlns:ds="http://schemas.openxmlformats.org/officeDocument/2006/customXml" ds:itemID="{F55903F3-6975-4F7B-97E5-3805A91F98FE}">
  <ds:schemaRefs>
    <ds:schemaRef ds:uri="56e3e579-c81a-40a6-8caa-ba1793305f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8F736C2-BB8A-40BB-AF6D-102F19FECF53}">
  <ds:schemaRefs>
    <ds:schemaRef ds:uri="http://purl.org/dc/dcmitype/"/>
    <ds:schemaRef ds:uri="http://purl.org/dc/terms/"/>
    <ds:schemaRef ds:uri="http://purl.org/dc/elements/1.1/"/>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56e3e579-c81a-40a6-8caa-ba1793305fea"/>
  </ds:schemaRefs>
</ds:datastoreItem>
</file>

<file path=docProps/app.xml><?xml version="1.0" encoding="utf-8"?>
<Properties xmlns="http://schemas.openxmlformats.org/officeDocument/2006/extended-properties" xmlns:vt="http://schemas.openxmlformats.org/officeDocument/2006/docPropsVTypes">
  <Template>AETC-BLANK-MASTER</Template>
  <TotalTime>14211</TotalTime>
  <Words>3618</Words>
  <Application>Microsoft Office PowerPoint</Application>
  <PresentationFormat>On-screen Show (16:9)</PresentationFormat>
  <Paragraphs>519</Paragraphs>
  <Slides>47</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ITC Avant Garde Std Bk</vt:lpstr>
      <vt:lpstr>Times New Roman</vt:lpstr>
      <vt:lpstr>Wingdings</vt:lpstr>
      <vt:lpstr>AETC-BLANK-MASTER</vt:lpstr>
      <vt:lpstr>How to Identify and Manage  Potentially Inappropriate Medications  in Older Adults with HIV</vt:lpstr>
      <vt:lpstr>Conflict of Interest Disclosure Statement</vt:lpstr>
      <vt:lpstr>Use of Trade/Brand Names</vt:lpstr>
      <vt:lpstr>Unconscious Bias Disclosure</vt:lpstr>
      <vt:lpstr>Learning Objectives</vt:lpstr>
      <vt:lpstr>Case: 70-year-old Cisgender Female</vt:lpstr>
      <vt:lpstr>Medication List</vt:lpstr>
      <vt:lpstr>Medication List</vt:lpstr>
      <vt:lpstr>Objective</vt:lpstr>
      <vt:lpstr>Why is medication management important in older adults?</vt:lpstr>
      <vt:lpstr>Adverse Drug Events in Older Adults</vt:lpstr>
      <vt:lpstr>Risk Factors for ADEs in Older Adults</vt:lpstr>
      <vt:lpstr>Pharmacokinetics</vt:lpstr>
      <vt:lpstr>Pharmacodynamics</vt:lpstr>
      <vt:lpstr>Altered Pharmacodynamic Mechanisms</vt:lpstr>
      <vt:lpstr>Central Nervous System</vt:lpstr>
      <vt:lpstr>Central Nervous System</vt:lpstr>
      <vt:lpstr>Cardiovascular</vt:lpstr>
      <vt:lpstr>Genitourinary</vt:lpstr>
      <vt:lpstr>Prescribing Cascades</vt:lpstr>
      <vt:lpstr>Examples of Prescribing Cascades</vt:lpstr>
      <vt:lpstr>Successful Drug Therapy</vt:lpstr>
      <vt:lpstr>Steps to Reduce Polypharmacy</vt:lpstr>
      <vt:lpstr>Comprehensive Medication Reconciliation and Review</vt:lpstr>
      <vt:lpstr>Assess Each Medication, and Ask:</vt:lpstr>
      <vt:lpstr>Role of Culture on Medication Use</vt:lpstr>
      <vt:lpstr>Role of Social Determinants of Health on Medication Use</vt:lpstr>
      <vt:lpstr>Assessment of Risks and Benefits</vt:lpstr>
      <vt:lpstr>Framework for Treatment Older Adults with Diabetes</vt:lpstr>
      <vt:lpstr>Beers’ Criteria: Potentially Inappropriate Medication Use in Older Adults</vt:lpstr>
      <vt:lpstr>Beers’ Criteria: Independent of Diagnosis  Analgesics</vt:lpstr>
      <vt:lpstr>Beers’ Criteria: Independent of Diagnosis  Psychiatric/CNS</vt:lpstr>
      <vt:lpstr>Beers’ Criteria: Independent of Diagnosis  Psychiatric/CNS</vt:lpstr>
      <vt:lpstr>Beers’ Criteria: Independent of Diagnosis Cardiovascular</vt:lpstr>
      <vt:lpstr>Beers’ Criteria: Independent of Diagnosis Cardiovascular</vt:lpstr>
      <vt:lpstr>Beers’ Criteria: Independent of Diagnosis Endocrine and GI</vt:lpstr>
      <vt:lpstr>Beers’ Criteria: Independent of Diagnosis Endocrine and GI</vt:lpstr>
      <vt:lpstr>Beers’ Criteria: Independent of Diagnosis Anticholinergics and Anti-infective</vt:lpstr>
      <vt:lpstr>To Be Used With Caution</vt:lpstr>
      <vt:lpstr>Other Beers’ Criteria Tables</vt:lpstr>
      <vt:lpstr>Case: 70-year-old Cisgender Female</vt:lpstr>
      <vt:lpstr>Medication List</vt:lpstr>
      <vt:lpstr>Medication List</vt:lpstr>
      <vt:lpstr>Objective</vt:lpstr>
      <vt:lpstr>Conclusions</vt:lpstr>
      <vt:lpstr>Resources</vt:lpstr>
      <vt:lpstr>PowerPoint Presentation</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Michelle J Iandiorio</cp:lastModifiedBy>
  <cp:revision>58</cp:revision>
  <cp:lastPrinted>2013-10-17T16:37:33Z</cp:lastPrinted>
  <dcterms:created xsi:type="dcterms:W3CDTF">2016-03-30T16:09:11Z</dcterms:created>
  <dcterms:modified xsi:type="dcterms:W3CDTF">2024-04-13T20:46:02Z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D40DFBA8-277C-4D0B-A63D-FA8CB45F9D94</vt:lpwstr>
  </property>
  <property fmtid="{D5CDD505-2E9C-101B-9397-08002B2CF9AE}" pid="3" name="ArticulatePath">
    <vt:lpwstr>SCAETC Orientation_v0520</vt:lpwstr>
  </property>
  <property fmtid="{D5CDD505-2E9C-101B-9397-08002B2CF9AE}" pid="4" name="ContentTypeId">
    <vt:lpwstr>0x010100C13844583CB62841A6E152F314B72CCE</vt:lpwstr>
  </property>
</Properties>
</file>