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52"/>
  </p:notesMasterIdLst>
  <p:handoutMasterIdLst>
    <p:handoutMasterId r:id="rId53"/>
  </p:handoutMasterIdLst>
  <p:sldIdLst>
    <p:sldId id="542" r:id="rId5"/>
    <p:sldId id="393" r:id="rId6"/>
    <p:sldId id="381" r:id="rId7"/>
    <p:sldId id="557" r:id="rId8"/>
    <p:sldId id="549" r:id="rId9"/>
    <p:sldId id="559" r:id="rId10"/>
    <p:sldId id="560" r:id="rId11"/>
    <p:sldId id="601" r:id="rId12"/>
    <p:sldId id="561" r:id="rId13"/>
    <p:sldId id="562" r:id="rId14"/>
    <p:sldId id="563" r:id="rId15"/>
    <p:sldId id="564" r:id="rId16"/>
    <p:sldId id="565" r:id="rId17"/>
    <p:sldId id="566" r:id="rId18"/>
    <p:sldId id="567" r:id="rId19"/>
    <p:sldId id="568" r:id="rId20"/>
    <p:sldId id="569" r:id="rId21"/>
    <p:sldId id="570" r:id="rId22"/>
    <p:sldId id="571" r:id="rId23"/>
    <p:sldId id="572" r:id="rId24"/>
    <p:sldId id="594" r:id="rId25"/>
    <p:sldId id="574" r:id="rId26"/>
    <p:sldId id="575" r:id="rId27"/>
    <p:sldId id="576" r:id="rId28"/>
    <p:sldId id="577" r:id="rId29"/>
    <p:sldId id="578" r:id="rId30"/>
    <p:sldId id="579" r:id="rId31"/>
    <p:sldId id="580" r:id="rId32"/>
    <p:sldId id="581" r:id="rId33"/>
    <p:sldId id="582" r:id="rId34"/>
    <p:sldId id="583" r:id="rId35"/>
    <p:sldId id="584" r:id="rId36"/>
    <p:sldId id="595" r:id="rId37"/>
    <p:sldId id="585" r:id="rId38"/>
    <p:sldId id="596" r:id="rId39"/>
    <p:sldId id="597" r:id="rId40"/>
    <p:sldId id="586" r:id="rId41"/>
    <p:sldId id="587" r:id="rId42"/>
    <p:sldId id="588" r:id="rId43"/>
    <p:sldId id="589" r:id="rId44"/>
    <p:sldId id="598" r:id="rId45"/>
    <p:sldId id="603" r:id="rId46"/>
    <p:sldId id="604" r:id="rId47"/>
    <p:sldId id="600" r:id="rId48"/>
    <p:sldId id="593" r:id="rId49"/>
    <p:sldId id="299" r:id="rId50"/>
    <p:sldId id="550" r:id="rId51"/>
  </p:sldIdLst>
  <p:sldSz cx="9144000" cy="5143500" type="screen16x9"/>
  <p:notesSz cx="7023100" cy="9309100"/>
  <p:custDataLst>
    <p:tags r:id="rId5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381"/>
            <p14:sldId id="557"/>
            <p14:sldId id="549"/>
            <p14:sldId id="559"/>
            <p14:sldId id="560"/>
            <p14:sldId id="601"/>
            <p14:sldId id="561"/>
            <p14:sldId id="562"/>
            <p14:sldId id="563"/>
            <p14:sldId id="564"/>
            <p14:sldId id="565"/>
            <p14:sldId id="566"/>
            <p14:sldId id="567"/>
            <p14:sldId id="568"/>
            <p14:sldId id="569"/>
            <p14:sldId id="570"/>
            <p14:sldId id="571"/>
            <p14:sldId id="572"/>
            <p14:sldId id="594"/>
            <p14:sldId id="574"/>
            <p14:sldId id="575"/>
            <p14:sldId id="576"/>
            <p14:sldId id="577"/>
            <p14:sldId id="578"/>
            <p14:sldId id="579"/>
            <p14:sldId id="580"/>
            <p14:sldId id="581"/>
            <p14:sldId id="582"/>
            <p14:sldId id="583"/>
            <p14:sldId id="584"/>
            <p14:sldId id="595"/>
            <p14:sldId id="585"/>
            <p14:sldId id="596"/>
            <p14:sldId id="597"/>
            <p14:sldId id="586"/>
            <p14:sldId id="587"/>
            <p14:sldId id="588"/>
            <p14:sldId id="589"/>
            <p14:sldId id="598"/>
            <p14:sldId id="603"/>
            <p14:sldId id="604"/>
            <p14:sldId id="600"/>
            <p14:sldId id="593"/>
            <p14:sldId id="299"/>
            <p14:sldId id="55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9B10"/>
    <a:srgbClr val="F9D0CF"/>
    <a:srgbClr val="CBCDE1"/>
    <a:srgbClr val="007C89"/>
    <a:srgbClr val="CBD1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81"/>
    <p:restoredTop sz="83536" autoAdjust="0"/>
  </p:normalViewPr>
  <p:slideViewPr>
    <p:cSldViewPr snapToGrid="0">
      <p:cViewPr varScale="1">
        <p:scale>
          <a:sx n="74" d="100"/>
          <a:sy n="74" d="100"/>
        </p:scale>
        <p:origin x="864" y="36"/>
      </p:cViewPr>
      <p:guideLst>
        <p:guide orient="horz" pos="1620"/>
        <p:guide pos="2880"/>
      </p:guideLst>
    </p:cSldViewPr>
  </p:slideViewPr>
  <p:notesTextViewPr>
    <p:cViewPr>
      <p:scale>
        <a:sx n="1" d="1"/>
        <a:sy n="1" d="1"/>
      </p:scale>
      <p:origin x="0" y="-316"/>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71660346655327"/>
          <c:y val="0.23590332598176733"/>
          <c:w val="0.61946581830164527"/>
          <c:h val="0.48767659035481953"/>
        </c:manualLayout>
      </c:layout>
      <c:barChart>
        <c:barDir val="col"/>
        <c:grouping val="clustered"/>
        <c:varyColors val="0"/>
        <c:ser>
          <c:idx val="0"/>
          <c:order val="0"/>
          <c:tx>
            <c:strRef>
              <c:f>Sheet1!$B$1</c:f>
              <c:strCache>
                <c:ptCount val="1"/>
                <c:pt idx="0">
                  <c:v>40-59 years</c:v>
                </c:pt>
              </c:strCache>
            </c:strRef>
          </c:tx>
          <c:spPr>
            <a:solidFill>
              <a:schemeClr val="accent1"/>
            </a:solidFill>
            <a:ln>
              <a:noFill/>
            </a:ln>
            <a:effectLst/>
          </c:spPr>
          <c:invertIfNegative val="0"/>
          <c:dLbls>
            <c:dLbl>
              <c:idx val="1"/>
              <c:layout>
                <c:manualLayout>
                  <c:x val="0"/>
                  <c:y val="0"/>
                </c:manualLayout>
              </c:layout>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15:layout>
                    <c:manualLayout>
                      <c:w val="7.1664830168376548E-2"/>
                      <c:h val="0.11787740793641964"/>
                    </c:manualLayout>
                  </c15:layout>
                </c:ext>
                <c:ext xmlns:c16="http://schemas.microsoft.com/office/drawing/2014/chart" uri="{C3380CC4-5D6E-409C-BE32-E72D297353CC}">
                  <c16:uniqueId val="{00000005-5DF0-4512-A47A-31BFEDA9D78C}"/>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 1 medication</c:v>
                </c:pt>
                <c:pt idx="1">
                  <c:v>≥ 5 medications</c:v>
                </c:pt>
              </c:strCache>
            </c:strRef>
          </c:cat>
          <c:val>
            <c:numRef>
              <c:f>Sheet1!$B$2:$B$3</c:f>
              <c:numCache>
                <c:formatCode>General</c:formatCode>
                <c:ptCount val="2"/>
                <c:pt idx="0">
                  <c:v>59.5</c:v>
                </c:pt>
                <c:pt idx="1">
                  <c:v>14.5</c:v>
                </c:pt>
              </c:numCache>
            </c:numRef>
          </c:val>
          <c:extLst>
            <c:ext xmlns:c16="http://schemas.microsoft.com/office/drawing/2014/chart" uri="{C3380CC4-5D6E-409C-BE32-E72D297353CC}">
              <c16:uniqueId val="{00000000-5DF0-4512-A47A-31BFEDA9D78C}"/>
            </c:ext>
          </c:extLst>
        </c:ser>
        <c:ser>
          <c:idx val="1"/>
          <c:order val="1"/>
          <c:tx>
            <c:strRef>
              <c:f>Sheet1!$C$1</c:f>
              <c:strCache>
                <c:ptCount val="1"/>
                <c:pt idx="0">
                  <c:v>60-79 years</c:v>
                </c:pt>
              </c:strCache>
            </c:strRef>
          </c:tx>
          <c:spPr>
            <a:solidFill>
              <a:schemeClr val="accent2"/>
            </a:solidFill>
            <a:ln>
              <a:noFill/>
            </a:ln>
            <a:effectLst/>
          </c:spPr>
          <c:invertIfNegative val="0"/>
          <c:dLbls>
            <c:dLbl>
              <c:idx val="0"/>
              <c:layout>
                <c:manualLayout>
                  <c:x val="0"/>
                  <c:y val="3.49784593283144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DF0-4512-A47A-31BFEDA9D78C}"/>
                </c:ext>
              </c:extLst>
            </c:dLbl>
            <c:dLbl>
              <c:idx val="1"/>
              <c:layout>
                <c:manualLayout>
                  <c:x val="-1.2808579499500742E-16"/>
                  <c:y val="-1.748922966415721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DF0-4512-A47A-31BFEDA9D78C}"/>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 1 medication</c:v>
                </c:pt>
                <c:pt idx="1">
                  <c:v>≥ 5 medications</c:v>
                </c:pt>
              </c:strCache>
            </c:strRef>
          </c:cat>
          <c:val>
            <c:numRef>
              <c:f>Sheet1!$C$2:$C$3</c:f>
              <c:numCache>
                <c:formatCode>General</c:formatCode>
                <c:ptCount val="2"/>
                <c:pt idx="0">
                  <c:v>83.6</c:v>
                </c:pt>
                <c:pt idx="1">
                  <c:v>34.5</c:v>
                </c:pt>
              </c:numCache>
            </c:numRef>
          </c:val>
          <c:extLst>
            <c:ext xmlns:c16="http://schemas.microsoft.com/office/drawing/2014/chart" uri="{C3380CC4-5D6E-409C-BE32-E72D297353CC}">
              <c16:uniqueId val="{00000001-5DF0-4512-A47A-31BFEDA9D78C}"/>
            </c:ext>
          </c:extLst>
        </c:ser>
        <c:dLbls>
          <c:dLblPos val="outEnd"/>
          <c:showLegendKey val="0"/>
          <c:showVal val="1"/>
          <c:showCatName val="0"/>
          <c:showSerName val="0"/>
          <c:showPercent val="0"/>
          <c:showBubbleSize val="0"/>
        </c:dLbls>
        <c:gapWidth val="219"/>
        <c:overlap val="-27"/>
        <c:axId val="1069362720"/>
        <c:axId val="1450168432"/>
      </c:barChart>
      <c:catAx>
        <c:axId val="1069362720"/>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r>
                  <a:rPr lang="en-US" sz="2200" baseline="0" dirty="0">
                    <a:solidFill>
                      <a:schemeClr val="bg1"/>
                    </a:solidFill>
                  </a:rPr>
                  <a:t>Use of prescription drugs in past 30 days</a:t>
                </a:r>
              </a:p>
            </c:rich>
          </c:tx>
          <c:layout>
            <c:manualLayout>
              <c:xMode val="edge"/>
              <c:yMode val="edge"/>
              <c:x val="0.1082384689820665"/>
              <c:y val="0.8735165854661207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crossAx val="1450168432"/>
        <c:crosses val="autoZero"/>
        <c:auto val="1"/>
        <c:lblAlgn val="ctr"/>
        <c:lblOffset val="100"/>
        <c:noMultiLvlLbl val="0"/>
      </c:catAx>
      <c:valAx>
        <c:axId val="1450168432"/>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800" b="0" i="0" u="none" strike="noStrike" kern="1200" baseline="0">
                    <a:solidFill>
                      <a:schemeClr val="bg1"/>
                    </a:solidFill>
                    <a:latin typeface="+mn-lt"/>
                    <a:ea typeface="+mn-ea"/>
                    <a:cs typeface="+mn-cs"/>
                  </a:defRPr>
                </a:pPr>
                <a:r>
                  <a:rPr lang="en-US" sz="1800" baseline="0">
                    <a:solidFill>
                      <a:schemeClr val="bg1"/>
                    </a:solidFill>
                  </a:rPr>
                  <a:t>Percent</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title>
        <c:numFmt formatCode="General" sourceLinked="1"/>
        <c:majorTickMark val="out"/>
        <c:minorTickMark val="none"/>
        <c:tickLblPos val="nextTo"/>
        <c:spPr>
          <a:noFill/>
          <a:ln>
            <a:solidFill>
              <a:schemeClr val="bg1"/>
            </a:solidFill>
          </a:ln>
          <a:effectLst/>
        </c:spPr>
        <c:txPr>
          <a:bodyPr rot="-6000000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crossAx val="1069362720"/>
        <c:crosses val="autoZero"/>
        <c:crossBetween val="between"/>
      </c:valAx>
      <c:spPr>
        <a:noFill/>
        <a:ln>
          <a:noFill/>
        </a:ln>
        <a:effectLst/>
      </c:spPr>
    </c:plotArea>
    <c:legend>
      <c:legendPos val="tr"/>
      <c:legendEntry>
        <c:idx val="0"/>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legendEntry>
      <c:legendEntry>
        <c:idx val="1"/>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legendEntry>
      <c:layout>
        <c:manualLayout>
          <c:xMode val="edge"/>
          <c:yMode val="edge"/>
          <c:x val="0.77791564503999677"/>
          <c:y val="0.20637291003705513"/>
          <c:w val="0.20811119772512598"/>
          <c:h val="0.1827945579894115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8B82BC-2AE0-4B0A-B9FA-A7DA025499FD}"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7AB307D9-FB3E-40C4-9F01-B054F229D23E}">
      <dgm:prSet phldrT="[Text]" custT="1"/>
      <dgm:spPr/>
      <dgm:t>
        <a:bodyPr/>
        <a:lstStyle/>
        <a:p>
          <a:r>
            <a:rPr lang="en-US" sz="1800" dirty="0"/>
            <a:t>Polypharmacy</a:t>
          </a:r>
        </a:p>
      </dgm:t>
    </dgm:pt>
    <dgm:pt modelId="{83646A77-CBEA-4E54-87F1-9092AC679AA6}" type="parTrans" cxnId="{CE32BD5E-5EC4-4805-A8B3-5EBC6A375F07}">
      <dgm:prSet/>
      <dgm:spPr/>
      <dgm:t>
        <a:bodyPr/>
        <a:lstStyle/>
        <a:p>
          <a:endParaRPr lang="en-US"/>
        </a:p>
      </dgm:t>
    </dgm:pt>
    <dgm:pt modelId="{984B8E09-C6D5-4749-955C-08133F9218DE}" type="sibTrans" cxnId="{CE32BD5E-5EC4-4805-A8B3-5EBC6A375F07}">
      <dgm:prSet/>
      <dgm:spPr/>
      <dgm:t>
        <a:bodyPr/>
        <a:lstStyle/>
        <a:p>
          <a:endParaRPr lang="en-US"/>
        </a:p>
      </dgm:t>
    </dgm:pt>
    <dgm:pt modelId="{984D2ABD-990C-4B1D-919B-C9783C2C7A32}">
      <dgm:prSet phldrT="[Text]" custT="1"/>
      <dgm:spPr/>
      <dgm:t>
        <a:bodyPr/>
        <a:lstStyle/>
        <a:p>
          <a:r>
            <a:rPr lang="en-US" sz="1800" dirty="0"/>
            <a:t>Initial drug therapy</a:t>
          </a:r>
          <a:endParaRPr lang="en-US" sz="1700" dirty="0"/>
        </a:p>
      </dgm:t>
    </dgm:pt>
    <dgm:pt modelId="{F744ABCF-00E6-4D6B-B0FA-FEA7577308BC}" type="parTrans" cxnId="{9DAC1CB5-7B46-499A-841B-5FB2B8216B03}">
      <dgm:prSet/>
      <dgm:spPr/>
      <dgm:t>
        <a:bodyPr/>
        <a:lstStyle/>
        <a:p>
          <a:endParaRPr lang="en-US"/>
        </a:p>
      </dgm:t>
    </dgm:pt>
    <dgm:pt modelId="{C98AC578-E2F3-4A71-B520-9E666CD8F908}" type="sibTrans" cxnId="{9DAC1CB5-7B46-499A-841B-5FB2B8216B03}">
      <dgm:prSet/>
      <dgm:spPr/>
      <dgm:t>
        <a:bodyPr/>
        <a:lstStyle/>
        <a:p>
          <a:endParaRPr lang="en-US"/>
        </a:p>
      </dgm:t>
    </dgm:pt>
    <dgm:pt modelId="{CCDAAC61-092D-472B-B319-5EC2FC672180}">
      <dgm:prSet phldrT="[Text]" custT="1"/>
      <dgm:spPr/>
      <dgm:t>
        <a:bodyPr/>
        <a:lstStyle/>
        <a:p>
          <a:r>
            <a:rPr lang="en-US" sz="1800" dirty="0"/>
            <a:t>Adverse Drug Event (ADE)</a:t>
          </a:r>
        </a:p>
      </dgm:t>
    </dgm:pt>
    <dgm:pt modelId="{AC867CE0-790D-449C-BAFC-F29334FC4F17}" type="parTrans" cxnId="{650AE611-7AC5-481B-96EC-95D3BF7FB9B3}">
      <dgm:prSet/>
      <dgm:spPr/>
      <dgm:t>
        <a:bodyPr/>
        <a:lstStyle/>
        <a:p>
          <a:endParaRPr lang="en-US"/>
        </a:p>
      </dgm:t>
    </dgm:pt>
    <dgm:pt modelId="{58119082-01B9-4F72-9D9C-4DB38C7EA4BB}" type="sibTrans" cxnId="{650AE611-7AC5-481B-96EC-95D3BF7FB9B3}">
      <dgm:prSet/>
      <dgm:spPr/>
      <dgm:t>
        <a:bodyPr/>
        <a:lstStyle/>
        <a:p>
          <a:endParaRPr lang="en-US"/>
        </a:p>
      </dgm:t>
    </dgm:pt>
    <dgm:pt modelId="{2001B946-4CF7-4A4E-8592-EB905D408CF9}">
      <dgm:prSet phldrT="[Text]" custT="1"/>
      <dgm:spPr/>
      <dgm:t>
        <a:bodyPr/>
        <a:lstStyle/>
        <a:p>
          <a:r>
            <a:rPr lang="en-US" sz="1800" dirty="0"/>
            <a:t>Subsequent Drug Therapy</a:t>
          </a:r>
        </a:p>
      </dgm:t>
    </dgm:pt>
    <dgm:pt modelId="{B6A40F19-85AB-432B-8B5C-0AAEDA20975C}" type="parTrans" cxnId="{9A47D9C7-5B9B-434F-8BE6-313B2253DA48}">
      <dgm:prSet/>
      <dgm:spPr/>
      <dgm:t>
        <a:bodyPr/>
        <a:lstStyle/>
        <a:p>
          <a:endParaRPr lang="en-US"/>
        </a:p>
      </dgm:t>
    </dgm:pt>
    <dgm:pt modelId="{A5062E54-F77E-408F-93FC-3B983515E8F3}" type="sibTrans" cxnId="{9A47D9C7-5B9B-434F-8BE6-313B2253DA48}">
      <dgm:prSet/>
      <dgm:spPr/>
      <dgm:t>
        <a:bodyPr/>
        <a:lstStyle/>
        <a:p>
          <a:endParaRPr lang="en-US"/>
        </a:p>
      </dgm:t>
    </dgm:pt>
    <dgm:pt modelId="{0D9E252F-2A14-4483-AF99-906B0E89E4D4}">
      <dgm:prSet phldrT="[Text]" custT="1"/>
      <dgm:spPr/>
      <dgm:t>
        <a:bodyPr/>
        <a:lstStyle/>
        <a:p>
          <a:r>
            <a:rPr lang="en-US" sz="1800" dirty="0"/>
            <a:t>Increased ADEs</a:t>
          </a:r>
        </a:p>
      </dgm:t>
    </dgm:pt>
    <dgm:pt modelId="{EBEE185C-0A75-45B3-825B-5DBE0CC2517D}" type="parTrans" cxnId="{160BAD06-741E-4046-91C7-54FCF740CC0E}">
      <dgm:prSet/>
      <dgm:spPr/>
      <dgm:t>
        <a:bodyPr/>
        <a:lstStyle/>
        <a:p>
          <a:endParaRPr lang="en-US"/>
        </a:p>
      </dgm:t>
    </dgm:pt>
    <dgm:pt modelId="{D8778638-6C5C-4351-810B-7A9FEEF5E395}" type="sibTrans" cxnId="{160BAD06-741E-4046-91C7-54FCF740CC0E}">
      <dgm:prSet/>
      <dgm:spPr/>
      <dgm:t>
        <a:bodyPr/>
        <a:lstStyle/>
        <a:p>
          <a:endParaRPr lang="en-US"/>
        </a:p>
      </dgm:t>
    </dgm:pt>
    <dgm:pt modelId="{4664255D-802A-458D-8D8B-67095BDF5C73}" type="pres">
      <dgm:prSet presAssocID="{B08B82BC-2AE0-4B0A-B9FA-A7DA025499FD}" presName="Name0" presStyleCnt="0">
        <dgm:presLayoutVars>
          <dgm:dir/>
          <dgm:resizeHandles val="exact"/>
        </dgm:presLayoutVars>
      </dgm:prSet>
      <dgm:spPr/>
    </dgm:pt>
    <dgm:pt modelId="{9E212C7E-956B-411D-9AB4-B99363C33436}" type="pres">
      <dgm:prSet presAssocID="{B08B82BC-2AE0-4B0A-B9FA-A7DA025499FD}" presName="cycle" presStyleCnt="0"/>
      <dgm:spPr/>
    </dgm:pt>
    <dgm:pt modelId="{F1D6938B-C452-4E0D-B862-7CA820A75A93}" type="pres">
      <dgm:prSet presAssocID="{7AB307D9-FB3E-40C4-9F01-B054F229D23E}" presName="nodeFirstNode" presStyleLbl="node1" presStyleIdx="0" presStyleCnt="5" custScaleX="106024">
        <dgm:presLayoutVars>
          <dgm:bulletEnabled val="1"/>
        </dgm:presLayoutVars>
      </dgm:prSet>
      <dgm:spPr/>
    </dgm:pt>
    <dgm:pt modelId="{A75E8208-0F27-4436-BEE9-A4D67D04BDCE}" type="pres">
      <dgm:prSet presAssocID="{984B8E09-C6D5-4749-955C-08133F9218DE}" presName="sibTransFirstNode" presStyleLbl="bgShp" presStyleIdx="0" presStyleCnt="1"/>
      <dgm:spPr/>
    </dgm:pt>
    <dgm:pt modelId="{446FE004-9117-4D33-A935-3AE598E09A7E}" type="pres">
      <dgm:prSet presAssocID="{984D2ABD-990C-4B1D-919B-C9783C2C7A32}" presName="nodeFollowingNodes" presStyleLbl="node1" presStyleIdx="1" presStyleCnt="5">
        <dgm:presLayoutVars>
          <dgm:bulletEnabled val="1"/>
        </dgm:presLayoutVars>
      </dgm:prSet>
      <dgm:spPr/>
    </dgm:pt>
    <dgm:pt modelId="{EBB34683-4084-4F7B-A697-12251F19CC73}" type="pres">
      <dgm:prSet presAssocID="{CCDAAC61-092D-472B-B319-5EC2FC672180}" presName="nodeFollowingNodes" presStyleLbl="node1" presStyleIdx="2" presStyleCnt="5">
        <dgm:presLayoutVars>
          <dgm:bulletEnabled val="1"/>
        </dgm:presLayoutVars>
      </dgm:prSet>
      <dgm:spPr/>
    </dgm:pt>
    <dgm:pt modelId="{CB1594C6-54A4-4DD4-B986-4085644284B7}" type="pres">
      <dgm:prSet presAssocID="{2001B946-4CF7-4A4E-8592-EB905D408CF9}" presName="nodeFollowingNodes" presStyleLbl="node1" presStyleIdx="3" presStyleCnt="5">
        <dgm:presLayoutVars>
          <dgm:bulletEnabled val="1"/>
        </dgm:presLayoutVars>
      </dgm:prSet>
      <dgm:spPr/>
    </dgm:pt>
    <dgm:pt modelId="{A313DAC4-0DBC-4DBD-B2DE-69BD81C0A1B6}" type="pres">
      <dgm:prSet presAssocID="{0D9E252F-2A14-4483-AF99-906B0E89E4D4}" presName="nodeFollowingNodes" presStyleLbl="node1" presStyleIdx="4" presStyleCnt="5">
        <dgm:presLayoutVars>
          <dgm:bulletEnabled val="1"/>
        </dgm:presLayoutVars>
      </dgm:prSet>
      <dgm:spPr/>
    </dgm:pt>
  </dgm:ptLst>
  <dgm:cxnLst>
    <dgm:cxn modelId="{160BAD06-741E-4046-91C7-54FCF740CC0E}" srcId="{B08B82BC-2AE0-4B0A-B9FA-A7DA025499FD}" destId="{0D9E252F-2A14-4483-AF99-906B0E89E4D4}" srcOrd="4" destOrd="0" parTransId="{EBEE185C-0A75-45B3-825B-5DBE0CC2517D}" sibTransId="{D8778638-6C5C-4351-810B-7A9FEEF5E395}"/>
    <dgm:cxn modelId="{650AE611-7AC5-481B-96EC-95D3BF7FB9B3}" srcId="{B08B82BC-2AE0-4B0A-B9FA-A7DA025499FD}" destId="{CCDAAC61-092D-472B-B319-5EC2FC672180}" srcOrd="2" destOrd="0" parTransId="{AC867CE0-790D-449C-BAFC-F29334FC4F17}" sibTransId="{58119082-01B9-4F72-9D9C-4DB38C7EA4BB}"/>
    <dgm:cxn modelId="{4652BD3C-CEE1-413C-8C5A-87D0617759E1}" type="presOf" srcId="{984B8E09-C6D5-4749-955C-08133F9218DE}" destId="{A75E8208-0F27-4436-BEE9-A4D67D04BDCE}" srcOrd="0" destOrd="0" presId="urn:microsoft.com/office/officeart/2005/8/layout/cycle3"/>
    <dgm:cxn modelId="{CE32BD5E-5EC4-4805-A8B3-5EBC6A375F07}" srcId="{B08B82BC-2AE0-4B0A-B9FA-A7DA025499FD}" destId="{7AB307D9-FB3E-40C4-9F01-B054F229D23E}" srcOrd="0" destOrd="0" parTransId="{83646A77-CBEA-4E54-87F1-9092AC679AA6}" sibTransId="{984B8E09-C6D5-4749-955C-08133F9218DE}"/>
    <dgm:cxn modelId="{C13E784B-5256-40D4-959C-970A9FBEDD01}" type="presOf" srcId="{0D9E252F-2A14-4483-AF99-906B0E89E4D4}" destId="{A313DAC4-0DBC-4DBD-B2DE-69BD81C0A1B6}" srcOrd="0" destOrd="0" presId="urn:microsoft.com/office/officeart/2005/8/layout/cycle3"/>
    <dgm:cxn modelId="{93CFC58B-A9D1-4157-AC10-DBD08B03CB02}" type="presOf" srcId="{CCDAAC61-092D-472B-B319-5EC2FC672180}" destId="{EBB34683-4084-4F7B-A697-12251F19CC73}" srcOrd="0" destOrd="0" presId="urn:microsoft.com/office/officeart/2005/8/layout/cycle3"/>
    <dgm:cxn modelId="{9DAC1CB5-7B46-499A-841B-5FB2B8216B03}" srcId="{B08B82BC-2AE0-4B0A-B9FA-A7DA025499FD}" destId="{984D2ABD-990C-4B1D-919B-C9783C2C7A32}" srcOrd="1" destOrd="0" parTransId="{F744ABCF-00E6-4D6B-B0FA-FEA7577308BC}" sibTransId="{C98AC578-E2F3-4A71-B520-9E666CD8F908}"/>
    <dgm:cxn modelId="{78EEF6BD-EE2F-4CB1-AAEA-4240218F5C6A}" type="presOf" srcId="{984D2ABD-990C-4B1D-919B-C9783C2C7A32}" destId="{446FE004-9117-4D33-A935-3AE598E09A7E}" srcOrd="0" destOrd="0" presId="urn:microsoft.com/office/officeart/2005/8/layout/cycle3"/>
    <dgm:cxn modelId="{141BAAC7-196C-400B-9654-F40A3D3E98D3}" type="presOf" srcId="{2001B946-4CF7-4A4E-8592-EB905D408CF9}" destId="{CB1594C6-54A4-4DD4-B986-4085644284B7}" srcOrd="0" destOrd="0" presId="urn:microsoft.com/office/officeart/2005/8/layout/cycle3"/>
    <dgm:cxn modelId="{9A47D9C7-5B9B-434F-8BE6-313B2253DA48}" srcId="{B08B82BC-2AE0-4B0A-B9FA-A7DA025499FD}" destId="{2001B946-4CF7-4A4E-8592-EB905D408CF9}" srcOrd="3" destOrd="0" parTransId="{B6A40F19-85AB-432B-8B5C-0AAEDA20975C}" sibTransId="{A5062E54-F77E-408F-93FC-3B983515E8F3}"/>
    <dgm:cxn modelId="{41B045CD-29C1-4BCC-AECE-4B302291AC3F}" type="presOf" srcId="{B08B82BC-2AE0-4B0A-B9FA-A7DA025499FD}" destId="{4664255D-802A-458D-8D8B-67095BDF5C73}" srcOrd="0" destOrd="0" presId="urn:microsoft.com/office/officeart/2005/8/layout/cycle3"/>
    <dgm:cxn modelId="{3DCC47E1-7E18-43F1-95E7-F29D01426DDA}" type="presOf" srcId="{7AB307D9-FB3E-40C4-9F01-B054F229D23E}" destId="{F1D6938B-C452-4E0D-B862-7CA820A75A93}" srcOrd="0" destOrd="0" presId="urn:microsoft.com/office/officeart/2005/8/layout/cycle3"/>
    <dgm:cxn modelId="{7B2D4C96-219C-4DF5-AACA-D257807C5A3F}" type="presParOf" srcId="{4664255D-802A-458D-8D8B-67095BDF5C73}" destId="{9E212C7E-956B-411D-9AB4-B99363C33436}" srcOrd="0" destOrd="0" presId="urn:microsoft.com/office/officeart/2005/8/layout/cycle3"/>
    <dgm:cxn modelId="{BDAA88D2-03C4-43C7-8FE6-31BC7A94AE36}" type="presParOf" srcId="{9E212C7E-956B-411D-9AB4-B99363C33436}" destId="{F1D6938B-C452-4E0D-B862-7CA820A75A93}" srcOrd="0" destOrd="0" presId="urn:microsoft.com/office/officeart/2005/8/layout/cycle3"/>
    <dgm:cxn modelId="{3C5CEA92-4FF9-4F5B-B5A3-C72FDC35FA7E}" type="presParOf" srcId="{9E212C7E-956B-411D-9AB4-B99363C33436}" destId="{A75E8208-0F27-4436-BEE9-A4D67D04BDCE}" srcOrd="1" destOrd="0" presId="urn:microsoft.com/office/officeart/2005/8/layout/cycle3"/>
    <dgm:cxn modelId="{3327C7E6-A426-4862-84C4-BB8A4029185F}" type="presParOf" srcId="{9E212C7E-956B-411D-9AB4-B99363C33436}" destId="{446FE004-9117-4D33-A935-3AE598E09A7E}" srcOrd="2" destOrd="0" presId="urn:microsoft.com/office/officeart/2005/8/layout/cycle3"/>
    <dgm:cxn modelId="{5656F1CE-5150-4D37-88ED-C3A43D27357D}" type="presParOf" srcId="{9E212C7E-956B-411D-9AB4-B99363C33436}" destId="{EBB34683-4084-4F7B-A697-12251F19CC73}" srcOrd="3" destOrd="0" presId="urn:microsoft.com/office/officeart/2005/8/layout/cycle3"/>
    <dgm:cxn modelId="{30B081E1-A424-4320-A7BE-E9998955DC70}" type="presParOf" srcId="{9E212C7E-956B-411D-9AB4-B99363C33436}" destId="{CB1594C6-54A4-4DD4-B986-4085644284B7}" srcOrd="4" destOrd="0" presId="urn:microsoft.com/office/officeart/2005/8/layout/cycle3"/>
    <dgm:cxn modelId="{44360A0A-A6F2-47ED-A992-43B2B8C1887F}" type="presParOf" srcId="{9E212C7E-956B-411D-9AB4-B99363C33436}" destId="{A313DAC4-0DBC-4DBD-B2DE-69BD81C0A1B6}"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E8208-0F27-4436-BEE9-A4D67D04BDCE}">
      <dsp:nvSpPr>
        <dsp:cNvPr id="0" name=""/>
        <dsp:cNvSpPr/>
      </dsp:nvSpPr>
      <dsp:spPr>
        <a:xfrm>
          <a:off x="851761" y="-47746"/>
          <a:ext cx="3511649" cy="3511649"/>
        </a:xfrm>
        <a:prstGeom prst="circularArrow">
          <a:avLst>
            <a:gd name="adj1" fmla="val 5544"/>
            <a:gd name="adj2" fmla="val 330680"/>
            <a:gd name="adj3" fmla="val 13711107"/>
            <a:gd name="adj4" fmla="val 17425540"/>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D6938B-C452-4E0D-B862-7CA820A75A93}">
      <dsp:nvSpPr>
        <dsp:cNvPr id="0" name=""/>
        <dsp:cNvSpPr/>
      </dsp:nvSpPr>
      <dsp:spPr>
        <a:xfrm>
          <a:off x="1762526" y="1356"/>
          <a:ext cx="1690119" cy="7970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Polypharmacy</a:t>
          </a:r>
        </a:p>
      </dsp:txBody>
      <dsp:txXfrm>
        <a:off x="1801435" y="40265"/>
        <a:ext cx="1612301" cy="719227"/>
      </dsp:txXfrm>
    </dsp:sp>
    <dsp:sp modelId="{446FE004-9117-4D33-A935-3AE598E09A7E}">
      <dsp:nvSpPr>
        <dsp:cNvPr id="0" name=""/>
        <dsp:cNvSpPr/>
      </dsp:nvSpPr>
      <dsp:spPr>
        <a:xfrm>
          <a:off x="3234753" y="1036106"/>
          <a:ext cx="1594090" cy="7970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Initial drug therapy</a:t>
          </a:r>
          <a:endParaRPr lang="en-US" sz="1700" kern="1200" dirty="0"/>
        </a:p>
      </dsp:txBody>
      <dsp:txXfrm>
        <a:off x="3273662" y="1075015"/>
        <a:ext cx="1516272" cy="719227"/>
      </dsp:txXfrm>
    </dsp:sp>
    <dsp:sp modelId="{EBB34683-4084-4F7B-A697-12251F19CC73}">
      <dsp:nvSpPr>
        <dsp:cNvPr id="0" name=""/>
        <dsp:cNvSpPr/>
      </dsp:nvSpPr>
      <dsp:spPr>
        <a:xfrm>
          <a:off x="2690752" y="2710368"/>
          <a:ext cx="1594090" cy="7970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Adverse Drug Event (ADE)</a:t>
          </a:r>
        </a:p>
      </dsp:txBody>
      <dsp:txXfrm>
        <a:off x="2729661" y="2749277"/>
        <a:ext cx="1516272" cy="719227"/>
      </dsp:txXfrm>
    </dsp:sp>
    <dsp:sp modelId="{CB1594C6-54A4-4DD4-B986-4085644284B7}">
      <dsp:nvSpPr>
        <dsp:cNvPr id="0" name=""/>
        <dsp:cNvSpPr/>
      </dsp:nvSpPr>
      <dsp:spPr>
        <a:xfrm>
          <a:off x="930329" y="2710368"/>
          <a:ext cx="1594090" cy="7970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Subsequent Drug Therapy</a:t>
          </a:r>
        </a:p>
      </dsp:txBody>
      <dsp:txXfrm>
        <a:off x="969238" y="2749277"/>
        <a:ext cx="1516272" cy="719227"/>
      </dsp:txXfrm>
    </dsp:sp>
    <dsp:sp modelId="{A313DAC4-0DBC-4DBD-B2DE-69BD81C0A1B6}">
      <dsp:nvSpPr>
        <dsp:cNvPr id="0" name=""/>
        <dsp:cNvSpPr/>
      </dsp:nvSpPr>
      <dsp:spPr>
        <a:xfrm>
          <a:off x="386328" y="1036106"/>
          <a:ext cx="1594090" cy="79704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Increased ADEs</a:t>
          </a:r>
        </a:p>
      </dsp:txBody>
      <dsp:txXfrm>
        <a:off x="425237" y="1075015"/>
        <a:ext cx="1516272" cy="71922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4/13/2024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4/13/2024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date_01/2024</a:t>
            </a:r>
          </a:p>
          <a:p>
            <a:r>
              <a:rPr lang="en-US" dirty="0"/>
              <a:t>Target audience: nurses, pharmacists, prescribing providers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ADEs (adverse drug event)</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a:p>
        </p:txBody>
      </p:sp>
    </p:spTree>
    <p:extLst>
      <p:ext uri="{BB962C8B-B14F-4D97-AF65-F5344CB8AC3E}">
        <p14:creationId xmlns:p14="http://schemas.microsoft.com/office/powerpoint/2010/main" val="1648036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a:p>
        </p:txBody>
      </p:sp>
    </p:spTree>
    <p:extLst>
      <p:ext uri="{BB962C8B-B14F-4D97-AF65-F5344CB8AC3E}">
        <p14:creationId xmlns:p14="http://schemas.microsoft.com/office/powerpoint/2010/main" val="1652033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a:p>
        </p:txBody>
      </p:sp>
    </p:spTree>
    <p:extLst>
      <p:ext uri="{BB962C8B-B14F-4D97-AF65-F5344CB8AC3E}">
        <p14:creationId xmlns:p14="http://schemas.microsoft.com/office/powerpoint/2010/main" val="953330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Pentazocine-confusion/hallucinations</a:t>
            </a:r>
          </a:p>
          <a:p>
            <a:r>
              <a:rPr lang="en-US" dirty="0"/>
              <a:t>NSAIDs: naproxen, </a:t>
            </a:r>
            <a:r>
              <a:rPr lang="en-US" dirty="0" err="1"/>
              <a:t>oxaprozin</a:t>
            </a:r>
            <a:r>
              <a:rPr lang="en-US" dirty="0"/>
              <a:t>. piroxicam</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a:p>
        </p:txBody>
      </p:sp>
    </p:spTree>
    <p:extLst>
      <p:ext uri="{BB962C8B-B14F-4D97-AF65-F5344CB8AC3E}">
        <p14:creationId xmlns:p14="http://schemas.microsoft.com/office/powerpoint/2010/main" val="4005147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 BZD: lorazepam (Ativan) 3 mg, oxazepam (Serax) 60 mg, alprazolam (Xanax) 2 mg, temazepam (Restoril) 15 mg, triazolam (Halcion) 0.25 mg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 sleep= rapid eye movement</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a:p>
        </p:txBody>
      </p:sp>
    </p:spTree>
    <p:extLst>
      <p:ext uri="{BB962C8B-B14F-4D97-AF65-F5344CB8AC3E}">
        <p14:creationId xmlns:p14="http://schemas.microsoft.com/office/powerpoint/2010/main" val="6926713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 BZD: lorazepam (Ativan) 3 mg, oxazepam (</a:t>
            </a:r>
            <a:r>
              <a:rPr lang="en-US" dirty="0" err="1"/>
              <a:t>Serax</a:t>
            </a:r>
            <a:r>
              <a:rPr lang="en-US" dirty="0"/>
              <a:t>) 60 mg, alprazolam (Xanax) 2 mg, temazepam (Restoril) 15 mg, triazolam (Halcion) 0.25 mg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33</a:t>
            </a:fld>
            <a:endParaRPr lang="en-US"/>
          </a:p>
        </p:txBody>
      </p:sp>
    </p:spTree>
    <p:extLst>
      <p:ext uri="{BB962C8B-B14F-4D97-AF65-F5344CB8AC3E}">
        <p14:creationId xmlns:p14="http://schemas.microsoft.com/office/powerpoint/2010/main" val="1536319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Amiodarone-lack of efficacy in older adults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HFrEF</a:t>
            </a:r>
            <a:r>
              <a:rPr lang="en-US" dirty="0"/>
              <a:t>=heart failure with reduced ejection fraction</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34</a:t>
            </a:fld>
            <a:endParaRPr lang="en-US"/>
          </a:p>
        </p:txBody>
      </p:sp>
    </p:spTree>
    <p:extLst>
      <p:ext uri="{BB962C8B-B14F-4D97-AF65-F5344CB8AC3E}">
        <p14:creationId xmlns:p14="http://schemas.microsoft.com/office/powerpoint/2010/main" val="40604526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Amiodarone-lack of efficacy in older adults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35</a:t>
            </a:fld>
            <a:endParaRPr lang="en-US"/>
          </a:p>
        </p:txBody>
      </p:sp>
    </p:spTree>
    <p:extLst>
      <p:ext uri="{BB962C8B-B14F-4D97-AF65-F5344CB8AC3E}">
        <p14:creationId xmlns:p14="http://schemas.microsoft.com/office/powerpoint/2010/main" val="2776540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SIADH=syndrome of inappropriate antidiuretic hormone</a:t>
            </a:r>
          </a:p>
        </p:txBody>
      </p:sp>
      <p:sp>
        <p:nvSpPr>
          <p:cNvPr id="4" name="Slide Number Placeholder 3"/>
          <p:cNvSpPr>
            <a:spLocks noGrp="1"/>
          </p:cNvSpPr>
          <p:nvPr>
            <p:ph type="sldNum" sz="quarter" idx="5"/>
          </p:nvPr>
        </p:nvSpPr>
        <p:spPr/>
        <p:txBody>
          <a:bodyPr/>
          <a:lstStyle/>
          <a:p>
            <a:fld id="{F264BA1E-6AC7-4534-AA62-D6AA5C834DC4}" type="slidenum">
              <a:rPr lang="en-US" smtClean="0"/>
              <a:t>39</a:t>
            </a:fld>
            <a:endParaRPr lang="en-US"/>
          </a:p>
        </p:txBody>
      </p:sp>
    </p:spTree>
    <p:extLst>
      <p:ext uri="{BB962C8B-B14F-4D97-AF65-F5344CB8AC3E}">
        <p14:creationId xmlns:p14="http://schemas.microsoft.com/office/powerpoint/2010/main" val="4164383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FB234-4AA8-A843-F99B-CC4B4FDCFB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33B34-03E7-35DF-FCDE-ABD7D20D45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DB9E50-ED97-749B-00F3-74261EC19E3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7119AB-ED45-8B39-DC3A-978FB742FFAC}"/>
              </a:ext>
            </a:extLst>
          </p:cNvPr>
          <p:cNvSpPr>
            <a:spLocks noGrp="1"/>
          </p:cNvSpPr>
          <p:nvPr>
            <p:ph type="sldNum" sz="quarter" idx="5"/>
          </p:nvPr>
        </p:nvSpPr>
        <p:spPr/>
        <p:txBody>
          <a:bodyPr/>
          <a:lstStyle/>
          <a:p>
            <a:fld id="{F264BA1E-6AC7-4534-AA62-D6AA5C834DC4}" type="slidenum">
              <a:rPr lang="en-US" smtClean="0"/>
              <a:t>42</a:t>
            </a:fld>
            <a:endParaRPr lang="en-US"/>
          </a:p>
        </p:txBody>
      </p:sp>
    </p:spTree>
    <p:extLst>
      <p:ext uri="{BB962C8B-B14F-4D97-AF65-F5344CB8AC3E}">
        <p14:creationId xmlns:p14="http://schemas.microsoft.com/office/powerpoint/2010/main" val="2305123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r>
              <a:rPr lang="en-US" sz="1000" dirty="0"/>
              <a:t>National HIV </a:t>
            </a:r>
            <a:r>
              <a:rPr lang="en-US" sz="1000" dirty="0" err="1"/>
              <a:t>PrEP</a:t>
            </a:r>
            <a:r>
              <a:rPr lang="en-US" sz="1000" dirty="0"/>
              <a:t> Curriculum: https://www.hivprep.uw.edu/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46</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a:p>
        </p:txBody>
      </p:sp>
    </p:spTree>
    <p:extLst>
      <p:ext uri="{BB962C8B-B14F-4D97-AF65-F5344CB8AC3E}">
        <p14:creationId xmlns:p14="http://schemas.microsoft.com/office/powerpoint/2010/main" val="158723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controlled</a:t>
            </a:r>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2852213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a:p>
        </p:txBody>
      </p:sp>
    </p:spTree>
    <p:extLst>
      <p:ext uri="{BB962C8B-B14F-4D97-AF65-F5344CB8AC3E}">
        <p14:creationId xmlns:p14="http://schemas.microsoft.com/office/powerpoint/2010/main" val="2466506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Polypharmacy leads to increased incidence of ADEs (adverse drug event)</a:t>
            </a:r>
          </a:p>
          <a:p>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20</a:t>
            </a:fld>
            <a:endParaRPr lang="en-US"/>
          </a:p>
        </p:txBody>
      </p:sp>
    </p:spTree>
    <p:extLst>
      <p:ext uri="{BB962C8B-B14F-4D97-AF65-F5344CB8AC3E}">
        <p14:creationId xmlns:p14="http://schemas.microsoft.com/office/powerpoint/2010/main" val="1407412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NSAIDs=nonsteroid anti-inflammatory drugs</a:t>
            </a:r>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a:p>
        </p:txBody>
      </p:sp>
    </p:spTree>
    <p:extLst>
      <p:ext uri="{BB962C8B-B14F-4D97-AF65-F5344CB8AC3E}">
        <p14:creationId xmlns:p14="http://schemas.microsoft.com/office/powerpoint/2010/main" val="3803191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lgn="ctr">
              <a:defRPr sz="4200">
                <a:ln>
                  <a:noFill/>
                </a:ln>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chemeClr val="bg1"/>
                </a:solidFill>
                <a:effectLst>
                  <a:outerShdw blurRad="50800" dist="38100" dir="18900000" algn="b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pic>
        <p:nvPicPr>
          <p:cNvPr id="9" name="Picture 8">
            <a:extLst>
              <a:ext uri="{FF2B5EF4-FFF2-40B4-BE49-F238E27FC236}">
                <a16:creationId xmlns:a16="http://schemas.microsoft.com/office/drawing/2014/main" id="{AC4ABCEC-D257-06A5-82D0-DF52EDC1DCB6}"/>
              </a:ext>
            </a:extLst>
          </p:cNvPr>
          <p:cNvPicPr>
            <a:picLocks noChangeAspect="1"/>
          </p:cNvPicPr>
          <p:nvPr userDrawn="1"/>
        </p:nvPicPr>
        <p:blipFill rotWithShape="1">
          <a:blip r:embed="rId2"/>
          <a:srcRect t="9572" b="14048"/>
          <a:stretch/>
        </p:blipFill>
        <p:spPr>
          <a:xfrm>
            <a:off x="7166043" y="1"/>
            <a:ext cx="1977957" cy="1069208"/>
          </a:xfrm>
          <a:prstGeom prst="rect">
            <a:avLst/>
          </a:prstGeom>
        </p:spPr>
      </p:pic>
      <p:pic>
        <p:nvPicPr>
          <p:cNvPr id="14" name="Picture 13" descr="A black background with white text&#10;&#10;Description automatically generated">
            <a:extLst>
              <a:ext uri="{FF2B5EF4-FFF2-40B4-BE49-F238E27FC236}">
                <a16:creationId xmlns:a16="http://schemas.microsoft.com/office/drawing/2014/main" id="{609459D0-228D-AF48-65CE-8150694CB5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425" y="109856"/>
            <a:ext cx="2321668" cy="953699"/>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7EF28839-1DCC-29CA-B0D5-F188C3CD83D4}"/>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28233" b="48291"/>
          <a:stretch/>
        </p:blipFill>
        <p:spPr>
          <a:xfrm>
            <a:off x="2280401" y="119387"/>
            <a:ext cx="4764781" cy="11185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vl2pPr>
              <a:buClr>
                <a:schemeClr val="bg1"/>
              </a:buClr>
              <a:defRPr>
                <a:solidFill>
                  <a:schemeClr val="bg1"/>
                </a:solidFill>
                <a:effectLst>
                  <a:outerShdw blurRad="50800" dist="38100" dir="18900000" algn="bl" rotWithShape="0">
                    <a:prstClr val="black">
                      <a:alpha val="40000"/>
                    </a:prstClr>
                  </a:outerShdw>
                </a:effectLst>
              </a:defRPr>
            </a:lvl2pPr>
            <a:lvl3pPr>
              <a:buClr>
                <a:schemeClr val="bg1"/>
              </a:buClr>
              <a:defRPr>
                <a:solidFill>
                  <a:schemeClr val="bg1"/>
                </a:solidFill>
                <a:effectLst>
                  <a:outerShdw blurRad="50800" dist="38100" dir="18900000" algn="bl" rotWithShape="0">
                    <a:prstClr val="black">
                      <a:alpha val="40000"/>
                    </a:prstClr>
                  </a:outerShdw>
                </a:effectLst>
              </a:defRPr>
            </a:lvl3pPr>
            <a:lvl4pPr>
              <a:buClr>
                <a:schemeClr val="bg1"/>
              </a:buClr>
              <a:defRPr>
                <a:solidFill>
                  <a:schemeClr val="bg1"/>
                </a:solidFill>
                <a:effectLst>
                  <a:outerShdw blurRad="50800" dist="38100" dir="18900000" algn="bl" rotWithShape="0">
                    <a:prstClr val="black">
                      <a:alpha val="40000"/>
                    </a:prstClr>
                  </a:outerShdw>
                </a:effectLst>
              </a:defRPr>
            </a:lvl4pPr>
            <a:lvl5pPr>
              <a:buClr>
                <a:schemeClr val="bg1"/>
              </a:buClr>
              <a:defRPr>
                <a:solidFill>
                  <a:schemeClr val="bg1"/>
                </a:solidFill>
                <a:effectLst>
                  <a:outerShdw blurRad="50800" dist="38100" dir="18900000" algn="bl" rotWithShape="0">
                    <a:prstClr val="black">
                      <a:alpha val="40000"/>
                    </a:prstClr>
                  </a:outerShd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reeform 7">
            <a:extLst>
              <a:ext uri="{FF2B5EF4-FFF2-40B4-BE49-F238E27FC236}">
                <a16:creationId xmlns:a16="http://schemas.microsoft.com/office/drawing/2014/main" id="{252E8433-DC53-29F1-68BB-ACB6042E306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9" name="Picture 8">
            <a:extLst>
              <a:ext uri="{FF2B5EF4-FFF2-40B4-BE49-F238E27FC236}">
                <a16:creationId xmlns:a16="http://schemas.microsoft.com/office/drawing/2014/main" id="{182B2EFE-7F6B-2BCD-8D63-098909FA1964}"/>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ctr">
              <a:defRPr sz="3600" b="0" cap="all">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chemeClr val="bg1"/>
                </a:solidFill>
                <a:effectLst>
                  <a:outerShdw blurRad="50800" dist="38100" dir="18900000" algn="bl" rotWithShape="0">
                    <a:prstClr val="black">
                      <a:alpha val="40000"/>
                    </a:prst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Freeform 7">
            <a:extLst>
              <a:ext uri="{FF2B5EF4-FFF2-40B4-BE49-F238E27FC236}">
                <a16:creationId xmlns:a16="http://schemas.microsoft.com/office/drawing/2014/main" id="{93277E15-2815-5463-4947-7A75F668F9D4}"/>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FC3D2E0-7A47-1985-820D-E4F68AD766CB}"/>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sz="half" idx="1"/>
          </p:nvPr>
        </p:nvSpPr>
        <p:spPr>
          <a:xfrm>
            <a:off x="457212" y="1152144"/>
            <a:ext cx="4071079"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01703" y="1152144"/>
            <a:ext cx="4071080" cy="3323480"/>
          </a:xfrm>
        </p:spPr>
        <p:txBody>
          <a:bodyPr/>
          <a:lstStyle>
            <a:lvl1pPr marL="228600" indent="-228600">
              <a:buClr>
                <a:schemeClr val="bg1"/>
              </a:buClr>
              <a:defRPr sz="2800">
                <a:solidFill>
                  <a:schemeClr val="bg1"/>
                </a:solidFill>
                <a:effectLst>
                  <a:outerShdw blurRad="50800" dist="38100" dir="18900000" algn="bl" rotWithShape="0">
                    <a:prstClr val="black">
                      <a:alpha val="40000"/>
                    </a:prstClr>
                  </a:outerShdw>
                </a:effectLst>
              </a:defRPr>
            </a:lvl1pPr>
            <a:lvl2pPr marL="512763" indent="-228600">
              <a:buClr>
                <a:schemeClr val="bg1"/>
              </a:buClr>
              <a:defRPr sz="2400">
                <a:solidFill>
                  <a:schemeClr val="bg1"/>
                </a:solidFill>
                <a:effectLst>
                  <a:outerShdw blurRad="50800" dist="38100" dir="18900000" algn="bl" rotWithShape="0">
                    <a:prstClr val="black">
                      <a:alpha val="40000"/>
                    </a:prstClr>
                  </a:outerShdw>
                </a:effectLst>
              </a:defRPr>
            </a:lvl2pPr>
            <a:lvl3pPr marL="914400" indent="-228600">
              <a:buClr>
                <a:schemeClr val="bg1"/>
              </a:buClr>
              <a:defRPr sz="2000">
                <a:solidFill>
                  <a:schemeClr val="bg1"/>
                </a:solidFill>
                <a:effectLst>
                  <a:outerShdw blurRad="50800" dist="38100" dir="18900000" algn="bl" rotWithShape="0">
                    <a:prstClr val="black">
                      <a:alpha val="40000"/>
                    </a:prstClr>
                  </a:outerShdw>
                </a:effectLst>
              </a:defRPr>
            </a:lvl3pPr>
            <a:lvl4pPr marL="1141413" indent="-228600">
              <a:buClr>
                <a:schemeClr val="bg1"/>
              </a:buClr>
              <a:defRPr sz="1800">
                <a:solidFill>
                  <a:schemeClr val="bg1"/>
                </a:solidFill>
                <a:effectLst>
                  <a:outerShdw blurRad="50800" dist="38100" dir="18900000" algn="bl" rotWithShape="0">
                    <a:prstClr val="black">
                      <a:alpha val="40000"/>
                    </a:prstClr>
                  </a:outerShdw>
                </a:effectLst>
              </a:defRPr>
            </a:lvl4pPr>
            <a:lvl5pPr marL="1427163" indent="-228600">
              <a:buClr>
                <a:schemeClr val="bg1"/>
              </a:buClr>
              <a:defRPr sz="1800">
                <a:solidFill>
                  <a:schemeClr val="bg1"/>
                </a:solidFill>
                <a:effectLst>
                  <a:outerShdw blurRad="50800" dist="38100" dir="18900000" algn="bl" rotWithShape="0">
                    <a:prstClr val="black">
                      <a:alpha val="40000"/>
                    </a:prstClr>
                  </a:outerShdw>
                </a:effectLs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reeform 7">
            <a:extLst>
              <a:ext uri="{FF2B5EF4-FFF2-40B4-BE49-F238E27FC236}">
                <a16:creationId xmlns:a16="http://schemas.microsoft.com/office/drawing/2014/main" id="{6597FB0F-7F93-7FBB-2F1E-391DF9BAE7D6}"/>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5B2CD3ED-6502-E355-46B5-9F31B6B6A997}"/>
              </a:ext>
            </a:extLst>
          </p:cNvPr>
          <p:cNvPicPr>
            <a:picLocks noChangeAspect="1"/>
          </p:cNvPicPr>
          <p:nvPr userDrawn="1"/>
        </p:nvPicPr>
        <p:blipFill rotWithShape="1">
          <a:blip r:embed="rId3"/>
          <a:srcRect b="29403"/>
          <a:stretch/>
        </p:blipFill>
        <p:spPr>
          <a:xfrm>
            <a:off x="6823268" y="3041515"/>
            <a:ext cx="2320732" cy="163835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457199"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806543"/>
            <a:ext cx="4038598"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bg1"/>
                </a:solidFill>
                <a:effectLst>
                  <a:outerShdw blurRad="50800" dist="38100" dir="18900000" algn="bl" rotWithShape="0">
                    <a:prstClr val="black">
                      <a:alpha val="40000"/>
                    </a:prstClr>
                  </a:outerShdw>
                </a:effectLs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buClr>
                <a:schemeClr val="bg1"/>
              </a:buClr>
              <a:defRPr sz="2400">
                <a:solidFill>
                  <a:schemeClr val="bg1"/>
                </a:solidFill>
                <a:effectLst>
                  <a:outerShdw blurRad="50800" dist="38100" dir="18900000" algn="bl" rotWithShape="0">
                    <a:prstClr val="black">
                      <a:alpha val="40000"/>
                    </a:prstClr>
                  </a:outerShdw>
                </a:effectLst>
              </a:defRPr>
            </a:lvl1pPr>
            <a:lvl2pPr>
              <a:buClr>
                <a:schemeClr val="bg1"/>
              </a:buClr>
              <a:defRPr sz="2000">
                <a:solidFill>
                  <a:schemeClr val="bg1"/>
                </a:solidFill>
                <a:effectLst>
                  <a:outerShdw blurRad="50800" dist="38100" dir="18900000" algn="bl" rotWithShape="0">
                    <a:prstClr val="black">
                      <a:alpha val="40000"/>
                    </a:prstClr>
                  </a:outerShdw>
                </a:effectLst>
              </a:defRPr>
            </a:lvl2pPr>
            <a:lvl3pPr>
              <a:buClr>
                <a:schemeClr val="bg1"/>
              </a:buClr>
              <a:defRPr sz="1800">
                <a:solidFill>
                  <a:schemeClr val="bg1"/>
                </a:solidFill>
                <a:effectLst>
                  <a:outerShdw blurRad="50800" dist="38100" dir="18900000" algn="bl" rotWithShape="0">
                    <a:prstClr val="black">
                      <a:alpha val="40000"/>
                    </a:prstClr>
                  </a:outerShdw>
                </a:effectLst>
              </a:defRPr>
            </a:lvl3pPr>
            <a:lvl4pPr>
              <a:buClr>
                <a:schemeClr val="bg1"/>
              </a:buClr>
              <a:defRPr sz="1600">
                <a:solidFill>
                  <a:schemeClr val="bg1"/>
                </a:solidFill>
                <a:effectLst>
                  <a:outerShdw blurRad="50800" dist="38100" dir="18900000" algn="bl" rotWithShape="0">
                    <a:prstClr val="black">
                      <a:alpha val="40000"/>
                    </a:prstClr>
                  </a:outerShdw>
                </a:effectLst>
              </a:defRPr>
            </a:lvl4pPr>
            <a:lvl5pPr>
              <a:buClr>
                <a:schemeClr val="bg1"/>
              </a:buClr>
              <a:defRPr sz="1600">
                <a:solidFill>
                  <a:schemeClr val="bg1"/>
                </a:solidFill>
                <a:effectLst>
                  <a:outerShdw blurRad="50800" dist="38100" dir="18900000" algn="bl" rotWithShape="0">
                    <a:prstClr val="black">
                      <a:alpha val="40000"/>
                    </a:prstClr>
                  </a:outerShdw>
                </a:effectLs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reeform 7">
            <a:extLst>
              <a:ext uri="{FF2B5EF4-FFF2-40B4-BE49-F238E27FC236}">
                <a16:creationId xmlns:a16="http://schemas.microsoft.com/office/drawing/2014/main" id="{AEDD15D5-2452-0A92-A62B-5E25212BA749}"/>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10" name="Picture 9">
            <a:extLst>
              <a:ext uri="{FF2B5EF4-FFF2-40B4-BE49-F238E27FC236}">
                <a16:creationId xmlns:a16="http://schemas.microsoft.com/office/drawing/2014/main" id="{8FE92670-B6BD-621C-6AB4-8EB1CA481DF6}"/>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10" name="SmartArt Placeholder 9"/>
          <p:cNvSpPr>
            <a:spLocks noGrp="1"/>
          </p:cNvSpPr>
          <p:nvPr>
            <p:ph type="dgm"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SmartArt graphic</a:t>
            </a:r>
          </a:p>
        </p:txBody>
      </p:sp>
      <p:sp>
        <p:nvSpPr>
          <p:cNvPr id="4" name="Freeform 7">
            <a:extLst>
              <a:ext uri="{FF2B5EF4-FFF2-40B4-BE49-F238E27FC236}">
                <a16:creationId xmlns:a16="http://schemas.microsoft.com/office/drawing/2014/main" id="{AF9EEC03-1BAE-B250-0307-BF2F580A14E2}"/>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6" name="Picture 5">
            <a:extLst>
              <a:ext uri="{FF2B5EF4-FFF2-40B4-BE49-F238E27FC236}">
                <a16:creationId xmlns:a16="http://schemas.microsoft.com/office/drawing/2014/main" id="{150EE47F-028E-E8FF-79CF-77338633758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table</a:t>
            </a:r>
          </a:p>
        </p:txBody>
      </p:sp>
      <p:sp>
        <p:nvSpPr>
          <p:cNvPr id="4" name="Freeform 7">
            <a:extLst>
              <a:ext uri="{FF2B5EF4-FFF2-40B4-BE49-F238E27FC236}">
                <a16:creationId xmlns:a16="http://schemas.microsoft.com/office/drawing/2014/main" id="{7FE05504-7B2A-976C-E666-D7D92EF502AF}"/>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7" name="Picture 6">
            <a:extLst>
              <a:ext uri="{FF2B5EF4-FFF2-40B4-BE49-F238E27FC236}">
                <a16:creationId xmlns:a16="http://schemas.microsoft.com/office/drawing/2014/main" id="{BE69FB67-7F8D-EB9B-0BEF-55DA186FD1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15" name="Media Placeholder 14"/>
          <p:cNvSpPr>
            <a:spLocks noGrp="1"/>
          </p:cNvSpPr>
          <p:nvPr>
            <p:ph type="media" sz="quarter" idx="13"/>
          </p:nvPr>
        </p:nvSpPr>
        <p:spPr>
          <a:xfrm>
            <a:off x="457200" y="1085850"/>
            <a:ext cx="8315568" cy="3371850"/>
          </a:xfrm>
        </p:spPr>
        <p:txBody>
          <a:bodyPr/>
          <a:lstStyle>
            <a:lvl1pPr>
              <a:buClr>
                <a:schemeClr val="bg1"/>
              </a:buClr>
              <a:defRPr>
                <a:solidFill>
                  <a:schemeClr val="bg1"/>
                </a:solidFill>
                <a:effectLst>
                  <a:outerShdw blurRad="50800" dist="38100" dir="18900000" algn="bl" rotWithShape="0">
                    <a:prstClr val="black">
                      <a:alpha val="40000"/>
                    </a:prstClr>
                  </a:outerShdw>
                </a:effectLst>
              </a:defRPr>
            </a:lvl1pPr>
          </a:lstStyle>
          <a:p>
            <a:r>
              <a:rPr lang="en-US" dirty="0"/>
              <a:t>Click icon to add media</a:t>
            </a:r>
          </a:p>
        </p:txBody>
      </p:sp>
      <p:sp>
        <p:nvSpPr>
          <p:cNvPr id="16" name="Title 15"/>
          <p:cNvSpPr>
            <a:spLocks noGrp="1"/>
          </p:cNvSpPr>
          <p:nvPr>
            <p:ph type="title"/>
          </p:nvPr>
        </p:nvSpPr>
        <p:spPr/>
        <p:txBody>
          <a:bodyPr/>
          <a:lstStyle>
            <a:lvl1pPr algn="ctr">
              <a:defRPr>
                <a:solidFill>
                  <a:schemeClr val="bg1"/>
                </a:solidFill>
                <a:effectLst>
                  <a:outerShdw blurRad="50800" dist="38100" dir="18900000" algn="bl" rotWithShape="0">
                    <a:prstClr val="black">
                      <a:alpha val="40000"/>
                    </a:prstClr>
                  </a:outerShdw>
                </a:effectLst>
              </a:defRPr>
            </a:lvl1pPr>
          </a:lstStyle>
          <a:p>
            <a:r>
              <a:rPr lang="en-US" dirty="0"/>
              <a:t>Click to edit Master title style</a:t>
            </a:r>
          </a:p>
        </p:txBody>
      </p:sp>
      <p:sp>
        <p:nvSpPr>
          <p:cNvPr id="3" name="Freeform 7">
            <a:extLst>
              <a:ext uri="{FF2B5EF4-FFF2-40B4-BE49-F238E27FC236}">
                <a16:creationId xmlns:a16="http://schemas.microsoft.com/office/drawing/2014/main" id="{79B083EA-6E79-754D-3248-146002C01C1D}"/>
              </a:ext>
            </a:extLst>
          </p:cNvPr>
          <p:cNvSpPr/>
          <p:nvPr userDrawn="1"/>
        </p:nvSpPr>
        <p:spPr>
          <a:xfrm>
            <a:off x="7951" y="4679872"/>
            <a:ext cx="1447137" cy="467139"/>
          </a:xfrm>
          <a:custGeom>
            <a:avLst/>
            <a:gdLst/>
            <a:ahLst/>
            <a:cxnLst/>
            <a:rect l="l" t="t" r="r" b="b"/>
            <a:pathLst>
              <a:path w="3245735" h="1085282">
                <a:moveTo>
                  <a:pt x="0" y="0"/>
                </a:moveTo>
                <a:lnTo>
                  <a:pt x="3245735" y="0"/>
                </a:lnTo>
                <a:lnTo>
                  <a:pt x="3245735" y="1085282"/>
                </a:lnTo>
                <a:lnTo>
                  <a:pt x="0" y="1085282"/>
                </a:lnTo>
                <a:lnTo>
                  <a:pt x="0" y="0"/>
                </a:lnTo>
                <a:close/>
              </a:path>
            </a:pathLst>
          </a:custGeom>
          <a:blipFill>
            <a:blip r:embed="rId2"/>
            <a:stretch>
              <a:fillRect/>
            </a:stretch>
          </a:blipFill>
        </p:spPr>
        <p:txBody>
          <a:bodyPr/>
          <a:lstStyle/>
          <a:p>
            <a:endParaRPr lang="en-US"/>
          </a:p>
        </p:txBody>
      </p:sp>
      <p:pic>
        <p:nvPicPr>
          <p:cNvPr id="5" name="Picture 4">
            <a:extLst>
              <a:ext uri="{FF2B5EF4-FFF2-40B4-BE49-F238E27FC236}">
                <a16:creationId xmlns:a16="http://schemas.microsoft.com/office/drawing/2014/main" id="{398EA51D-F4D4-6869-1693-E57856C6846C}"/>
              </a:ext>
            </a:extLst>
          </p:cNvPr>
          <p:cNvPicPr>
            <a:picLocks noChangeAspect="1"/>
          </p:cNvPicPr>
          <p:nvPr userDrawn="1"/>
        </p:nvPicPr>
        <p:blipFill rotWithShape="1">
          <a:blip r:embed="rId3"/>
          <a:srcRect b="29403"/>
          <a:stretch/>
        </p:blipFill>
        <p:spPr>
          <a:xfrm>
            <a:off x="6823268" y="3482502"/>
            <a:ext cx="2320732" cy="1197370"/>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0" name="Freeform 2">
            <a:extLst>
              <a:ext uri="{FF2B5EF4-FFF2-40B4-BE49-F238E27FC236}">
                <a16:creationId xmlns:a16="http://schemas.microsoft.com/office/drawing/2014/main" id="{E632C59F-8AB9-80EB-EB3D-F57CFFA7F79C}"/>
              </a:ext>
            </a:extLst>
          </p:cNvPr>
          <p:cNvSpPr/>
          <p:nvPr userDrawn="1"/>
        </p:nvSpPr>
        <p:spPr>
          <a:xfrm>
            <a:off x="0" y="0"/>
            <a:ext cx="9144000" cy="4663970"/>
          </a:xfrm>
          <a:custGeom>
            <a:avLst/>
            <a:gdLst/>
            <a:ahLst/>
            <a:cxnLst/>
            <a:rect l="l" t="t" r="r" b="b"/>
            <a:pathLst>
              <a:path w="33542950" h="20754700">
                <a:moveTo>
                  <a:pt x="0" y="0"/>
                </a:moveTo>
                <a:lnTo>
                  <a:pt x="33542950" y="0"/>
                </a:lnTo>
                <a:lnTo>
                  <a:pt x="33542950" y="20754700"/>
                </a:lnTo>
                <a:lnTo>
                  <a:pt x="0" y="20754700"/>
                </a:lnTo>
                <a:lnTo>
                  <a:pt x="0" y="0"/>
                </a:lnTo>
                <a:close/>
              </a:path>
            </a:pathLst>
          </a:custGeom>
          <a:blipFill>
            <a:blip r:embed="rId10">
              <a:alphaModFix/>
            </a:blip>
            <a:stretch>
              <a:fillRect l="-18334" r="-285174" b="-345760"/>
            </a:stretch>
          </a:blipFill>
        </p:spPr>
        <p:txBody>
          <a:bodyPr/>
          <a:lstStyle/>
          <a:p>
            <a:endParaRPr lang="en-US"/>
          </a:p>
        </p:txBody>
      </p:sp>
      <p:sp>
        <p:nvSpPr>
          <p:cNvPr id="6" name="Slide Number Placeholder 5">
            <a:extLst>
              <a:ext uri="{FF2B5EF4-FFF2-40B4-BE49-F238E27FC236}">
                <a16:creationId xmlns:a16="http://schemas.microsoft.com/office/drawing/2014/main" id="{1BDB5361-1731-FFA6-7F11-EF003B848F51}"/>
              </a:ext>
            </a:extLst>
          </p:cNvPr>
          <p:cNvSpPr txBox="1">
            <a:spLocks/>
          </p:cNvSpPr>
          <p:nvPr userDrawn="1"/>
        </p:nvSpPr>
        <p:spPr>
          <a:xfrm>
            <a:off x="8531788" y="4721359"/>
            <a:ext cx="548640" cy="297180"/>
          </a:xfrm>
          <a:prstGeom prst="bracketPair">
            <a:avLst>
              <a:gd name="adj" fmla="val 17949"/>
            </a:avLst>
          </a:prstGeom>
        </p:spPr>
        <p:txBody>
          <a:bodyPr/>
          <a:lstStyle>
            <a:defPPr>
              <a:defRPr lang="en-US"/>
            </a:defPPr>
            <a:lvl1pPr marL="0" algn="l" defTabSz="914400" rtl="0" eaLnBrk="1" latinLnBrk="0" hangingPunct="1">
              <a:defRPr sz="1800" b="0" i="0" kern="1200">
                <a:solidFill>
                  <a:schemeClr val="tx1"/>
                </a:solidFill>
                <a:latin typeface="ITC Avant Garde Std Bk"/>
                <a:ea typeface="+mn-ea"/>
                <a:cs typeface="ITC Avant Garde Std Bk"/>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solidFill>
                  <a:schemeClr val="accent4"/>
                </a:solidFill>
                <a:effectLst>
                  <a:outerShdw blurRad="50800" dist="38100" dir="16200000" rotWithShape="0">
                    <a:schemeClr val="bg1">
                      <a:alpha val="40000"/>
                    </a:schemeClr>
                  </a:outerShdw>
                </a:effectLst>
              </a:rPr>
              <a:pPr/>
              <a:t>‹#›</a:t>
            </a:fld>
            <a:endParaRPr lang="en-US" dirty="0">
              <a:solidFill>
                <a:schemeClr val="accent4"/>
              </a:solidFill>
              <a:effectLst>
                <a:outerShdw blurRad="50800" dist="38100" dir="16200000" rotWithShape="0">
                  <a:schemeClr val="bg1">
                    <a:alpha val="40000"/>
                  </a:schemeClr>
                </a:outerShdw>
              </a:effectLst>
            </a:endParaRPr>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targethiv.org/library/aetc-national-coordinating-resource-center-0"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https://aidsetc.org/nhc" TargetMode="External"/><Relationship Id="rId5" Type="http://schemas.openxmlformats.org/officeDocument/2006/relationships/hyperlink" Target="https://education.aahivm.org/product_bundles/"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3236764"/>
            <a:ext cx="9143999" cy="1261884"/>
          </a:xfrm>
          <a:prstGeom prst="rect">
            <a:avLst/>
          </a:prstGeom>
          <a:effectLst>
            <a:outerShdw blurRad="63500" sx="102000" sy="102000" algn="ctr" rotWithShape="0">
              <a:prstClr val="black">
                <a:alpha val="40000"/>
              </a:prstClr>
            </a:outerShdw>
          </a:effectLst>
        </p:spPr>
        <p:txBody>
          <a:bodyPr wrap="square">
            <a:spAutoFit/>
          </a:bodyPr>
          <a:lstStyle/>
          <a:p>
            <a:pPr algn="ctr" defTabSz="914150" fontAlgn="base">
              <a:spcBef>
                <a:spcPct val="20000"/>
              </a:spcBef>
              <a:spcAft>
                <a:spcPct val="0"/>
              </a:spcAft>
            </a:pPr>
            <a:r>
              <a:rPr lang="en-US" sz="2800" dirty="0">
                <a:solidFill>
                  <a:schemeClr val="bg1"/>
                </a:solidFill>
                <a:effectLst>
                  <a:outerShdw blurRad="50800" dist="38100" dir="18900000" algn="bl" rotWithShape="0">
                    <a:prstClr val="black">
                      <a:alpha val="40000"/>
                    </a:prstClr>
                  </a:outerShdw>
                </a:effectLst>
                <a:latin typeface="Calibri"/>
                <a:ea typeface="ＭＳ Ｐゴシック" charset="0"/>
              </a:rPr>
              <a:t>Melanie A. Dodd, PharmD, PhC, BCPS, FASHP (she/her/hers)</a:t>
            </a:r>
          </a:p>
          <a:p>
            <a:pPr algn="ctr" defTabSz="914150" fontAlgn="base">
              <a:spcAft>
                <a:spcPct val="0"/>
              </a:spcAft>
            </a:pPr>
            <a:r>
              <a:rPr lang="en-US" sz="2400" dirty="0">
                <a:solidFill>
                  <a:schemeClr val="bg1"/>
                </a:solidFill>
                <a:effectLst>
                  <a:outerShdw blurRad="50800" dist="38100" dir="18900000" algn="bl" rotWithShape="0">
                    <a:prstClr val="black">
                      <a:alpha val="40000"/>
                    </a:prstClr>
                  </a:outerShdw>
                </a:effectLst>
                <a:latin typeface="Calibri"/>
                <a:ea typeface="ＭＳ Ｐゴシック" charset="0"/>
              </a:rPr>
              <a:t>Associate Dean for Clinical and Professor in Geriatrics</a:t>
            </a:r>
          </a:p>
          <a:p>
            <a:pPr algn="ctr" defTabSz="914150" fontAlgn="base">
              <a:spcAft>
                <a:spcPct val="0"/>
              </a:spcAft>
            </a:pPr>
            <a:r>
              <a:rPr lang="en-US" sz="2400" dirty="0">
                <a:solidFill>
                  <a:schemeClr val="bg1"/>
                </a:solidFill>
                <a:effectLst>
                  <a:outerShdw blurRad="50800" dist="38100" dir="18900000" algn="bl" rotWithShape="0">
                    <a:prstClr val="black">
                      <a:alpha val="40000"/>
                    </a:prstClr>
                  </a:outerShdw>
                </a:effectLst>
                <a:latin typeface="Calibri"/>
                <a:ea typeface="ＭＳ Ｐゴシック" charset="0"/>
              </a:rPr>
              <a:t>University of New Mexico – College of Pharmacy | Albuquerque, NM</a:t>
            </a:r>
          </a:p>
        </p:txBody>
      </p:sp>
      <p:sp>
        <p:nvSpPr>
          <p:cNvPr id="2" name="Title 1"/>
          <p:cNvSpPr>
            <a:spLocks noGrp="1"/>
          </p:cNvSpPr>
          <p:nvPr>
            <p:ph type="ctrTitle"/>
          </p:nvPr>
        </p:nvSpPr>
        <p:spPr>
          <a:xfrm>
            <a:off x="281940" y="1368675"/>
            <a:ext cx="8580119" cy="1650569"/>
          </a:xfrm>
        </p:spPr>
        <p:txBody>
          <a:bodyPr/>
          <a:lstStyle/>
          <a:p>
            <a:pPr algn="ctr"/>
            <a:r>
              <a:rPr lang="en-US" sz="3600" b="1" dirty="0">
                <a:solidFill>
                  <a:schemeClr val="bg1"/>
                </a:solidFill>
                <a:effectLst>
                  <a:outerShdw blurRad="50800" dist="38100" dir="18900000" algn="bl" rotWithShape="0">
                    <a:prstClr val="black">
                      <a:alpha val="40000"/>
                    </a:prstClr>
                  </a:outerShdw>
                </a:effectLst>
              </a:rPr>
              <a:t>How to Identify and Manage </a:t>
            </a:r>
            <a:br>
              <a:rPr lang="en-US" sz="3600" b="1" dirty="0">
                <a:solidFill>
                  <a:schemeClr val="bg1"/>
                </a:solidFill>
                <a:effectLst>
                  <a:outerShdw blurRad="50800" dist="38100" dir="18900000" algn="bl" rotWithShape="0">
                    <a:prstClr val="black">
                      <a:alpha val="40000"/>
                    </a:prstClr>
                  </a:outerShdw>
                </a:effectLst>
              </a:rPr>
            </a:br>
            <a:r>
              <a:rPr lang="en-US" sz="3600" b="1" dirty="0">
                <a:solidFill>
                  <a:schemeClr val="bg1"/>
                </a:solidFill>
                <a:effectLst>
                  <a:outerShdw blurRad="50800" dist="38100" dir="18900000" algn="bl" rotWithShape="0">
                    <a:prstClr val="black">
                      <a:alpha val="40000"/>
                    </a:prstClr>
                  </a:outerShdw>
                </a:effectLst>
              </a:rPr>
              <a:t>Potentially Inappropriate Medications </a:t>
            </a:r>
            <a:br>
              <a:rPr lang="en-US" sz="3600" b="1" dirty="0">
                <a:solidFill>
                  <a:schemeClr val="bg1"/>
                </a:solidFill>
                <a:effectLst>
                  <a:outerShdw blurRad="50800" dist="38100" dir="18900000" algn="bl" rotWithShape="0">
                    <a:prstClr val="black">
                      <a:alpha val="40000"/>
                    </a:prstClr>
                  </a:outerShdw>
                </a:effectLst>
              </a:rPr>
            </a:br>
            <a:r>
              <a:rPr lang="en-US" sz="3600" b="1" dirty="0">
                <a:solidFill>
                  <a:schemeClr val="bg1"/>
                </a:solidFill>
                <a:effectLst>
                  <a:outerShdw blurRad="50800" dist="38100" dir="18900000" algn="bl" rotWithShape="0">
                    <a:prstClr val="black">
                      <a:alpha val="40000"/>
                    </a:prstClr>
                  </a:outerShdw>
                </a:effectLst>
              </a:rPr>
              <a:t>in Older Adults with HIV</a:t>
            </a:r>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24B27-8EC9-B09A-CF91-297D7B28F1A3}"/>
              </a:ext>
            </a:extLst>
          </p:cNvPr>
          <p:cNvSpPr>
            <a:spLocks noGrp="1"/>
          </p:cNvSpPr>
          <p:nvPr>
            <p:ph type="title"/>
          </p:nvPr>
        </p:nvSpPr>
        <p:spPr/>
        <p:txBody>
          <a:bodyPr/>
          <a:lstStyle/>
          <a:p>
            <a:r>
              <a:rPr lang="en-US" dirty="0"/>
              <a:t>Why is medication management important in older adults?</a:t>
            </a:r>
          </a:p>
        </p:txBody>
      </p:sp>
      <p:sp>
        <p:nvSpPr>
          <p:cNvPr id="3" name="Content Placeholder 2">
            <a:extLst>
              <a:ext uri="{FF2B5EF4-FFF2-40B4-BE49-F238E27FC236}">
                <a16:creationId xmlns:a16="http://schemas.microsoft.com/office/drawing/2014/main" id="{993E0623-C94E-91D6-FA47-578598058B09}"/>
              </a:ext>
            </a:extLst>
          </p:cNvPr>
          <p:cNvSpPr>
            <a:spLocks noGrp="1"/>
          </p:cNvSpPr>
          <p:nvPr>
            <p:ph idx="1"/>
          </p:nvPr>
        </p:nvSpPr>
        <p:spPr>
          <a:xfrm>
            <a:off x="226754" y="1253577"/>
            <a:ext cx="8315569" cy="3350173"/>
          </a:xfrm>
        </p:spPr>
        <p:txBody>
          <a:bodyPr>
            <a:normAutofit/>
          </a:bodyPr>
          <a:lstStyle/>
          <a:p>
            <a:pPr lvl="1"/>
            <a:endParaRPr lang="en-US" dirty="0"/>
          </a:p>
          <a:p>
            <a:pPr lvl="1"/>
            <a:endParaRPr lang="en-US" dirty="0"/>
          </a:p>
          <a:p>
            <a:pPr lvl="1">
              <a:spcBef>
                <a:spcPts val="1200"/>
              </a:spcBef>
            </a:pPr>
            <a:endParaRPr lang="en-US" dirty="0"/>
          </a:p>
        </p:txBody>
      </p:sp>
      <p:sp>
        <p:nvSpPr>
          <p:cNvPr id="4" name="TextBox 3">
            <a:extLst>
              <a:ext uri="{FF2B5EF4-FFF2-40B4-BE49-F238E27FC236}">
                <a16:creationId xmlns:a16="http://schemas.microsoft.com/office/drawing/2014/main" id="{ED50D669-6079-85F0-B5DD-67FCB9242A0E}"/>
              </a:ext>
            </a:extLst>
          </p:cNvPr>
          <p:cNvSpPr txBox="1"/>
          <p:nvPr/>
        </p:nvSpPr>
        <p:spPr>
          <a:xfrm>
            <a:off x="1347953" y="4722705"/>
            <a:ext cx="7253436" cy="369332"/>
          </a:xfrm>
          <a:prstGeom prst="rect">
            <a:avLst/>
          </a:prstGeom>
          <a:noFill/>
        </p:spPr>
        <p:txBody>
          <a:bodyPr wrap="square" rtlCol="0">
            <a:spAutoFit/>
          </a:bodyPr>
          <a:lstStyle/>
          <a:p>
            <a:pPr algn="ctr"/>
            <a:r>
              <a:rPr lang="en-US" sz="900" dirty="0"/>
              <a:t>Hales CM, Servais J, Martin CB, Kohen D. Prescription drug use among adults aged 40–79 in the United States and Canada. NCHS Data Brief, no 347. Hyattsville, MD: National Center for Health Statistics. 2019.</a:t>
            </a:r>
          </a:p>
        </p:txBody>
      </p:sp>
      <p:graphicFrame>
        <p:nvGraphicFramePr>
          <p:cNvPr id="7" name="Chart 6">
            <a:extLst>
              <a:ext uri="{FF2B5EF4-FFF2-40B4-BE49-F238E27FC236}">
                <a16:creationId xmlns:a16="http://schemas.microsoft.com/office/drawing/2014/main" id="{5E8573EB-DB3A-4831-9D96-ACB82C13E336}"/>
              </a:ext>
            </a:extLst>
          </p:cNvPr>
          <p:cNvGraphicFramePr/>
          <p:nvPr>
            <p:extLst>
              <p:ext uri="{D42A27DB-BD31-4B8C-83A1-F6EECF244321}">
                <p14:modId xmlns:p14="http://schemas.microsoft.com/office/powerpoint/2010/main" val="2245532876"/>
              </p:ext>
            </p:extLst>
          </p:nvPr>
        </p:nvGraphicFramePr>
        <p:xfrm>
          <a:off x="1033346" y="1003611"/>
          <a:ext cx="7271084" cy="36001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2335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ED777-221A-56E7-B98F-FA7E5C2D1432}"/>
              </a:ext>
            </a:extLst>
          </p:cNvPr>
          <p:cNvSpPr>
            <a:spLocks noGrp="1"/>
          </p:cNvSpPr>
          <p:nvPr>
            <p:ph type="title"/>
          </p:nvPr>
        </p:nvSpPr>
        <p:spPr/>
        <p:txBody>
          <a:bodyPr/>
          <a:lstStyle/>
          <a:p>
            <a:r>
              <a:rPr lang="en-US" dirty="0"/>
              <a:t>Adverse Drug Events in Older Adults</a:t>
            </a:r>
          </a:p>
        </p:txBody>
      </p:sp>
      <p:sp>
        <p:nvSpPr>
          <p:cNvPr id="3" name="Content Placeholder 2">
            <a:extLst>
              <a:ext uri="{FF2B5EF4-FFF2-40B4-BE49-F238E27FC236}">
                <a16:creationId xmlns:a16="http://schemas.microsoft.com/office/drawing/2014/main" id="{524C317B-3F3A-9912-4D3A-BC9874466ED0}"/>
              </a:ext>
            </a:extLst>
          </p:cNvPr>
          <p:cNvSpPr>
            <a:spLocks noGrp="1"/>
          </p:cNvSpPr>
          <p:nvPr>
            <p:ph idx="1"/>
          </p:nvPr>
        </p:nvSpPr>
        <p:spPr>
          <a:xfrm>
            <a:off x="100360" y="1201250"/>
            <a:ext cx="8943280" cy="3275474"/>
          </a:xfrm>
        </p:spPr>
        <p:txBody>
          <a:bodyPr>
            <a:normAutofit fontScale="92500"/>
          </a:bodyPr>
          <a:lstStyle/>
          <a:p>
            <a:pPr marL="114300" indent="0">
              <a:buNone/>
            </a:pPr>
            <a:r>
              <a:rPr lang="en-US" dirty="0"/>
              <a:t>National Electronic Injury Surveillance System-Cooperative Adverse Drug Event (ADE) Surveillance project (2013-2014)</a:t>
            </a:r>
            <a:r>
              <a:rPr lang="en-US" baseline="30000" dirty="0"/>
              <a:t>1</a:t>
            </a:r>
          </a:p>
          <a:p>
            <a:r>
              <a:rPr lang="en-US" sz="2200" dirty="0"/>
              <a:t>Overall, ADEs responsible for 4/1000 emergency department (ED) visits</a:t>
            </a:r>
          </a:p>
          <a:p>
            <a:r>
              <a:rPr lang="en-US" sz="2200" dirty="0"/>
              <a:t>34.5% of ADE-related ED visits in older adults (</a:t>
            </a:r>
            <a:r>
              <a:rPr lang="en-US" sz="2200" dirty="0">
                <a:effectLst/>
              </a:rPr>
              <a:t>≥ 65 years old)</a:t>
            </a:r>
          </a:p>
          <a:p>
            <a:pPr lvl="1"/>
            <a:r>
              <a:rPr lang="en-US" dirty="0">
                <a:effectLst/>
              </a:rPr>
              <a:t>25.6 % in 2005-2006</a:t>
            </a:r>
          </a:p>
          <a:p>
            <a:r>
              <a:rPr lang="en-US" sz="2200" dirty="0">
                <a:effectLst/>
              </a:rPr>
              <a:t>Older adults: highest hospitalization rates (43.6%)</a:t>
            </a:r>
          </a:p>
          <a:p>
            <a:endParaRPr lang="en-US" dirty="0"/>
          </a:p>
          <a:p>
            <a:pPr marL="114300" indent="0">
              <a:buNone/>
            </a:pPr>
            <a:r>
              <a:rPr lang="en-US" sz="2200" dirty="0"/>
              <a:t>In nursing homes, $1.33 spent on ADEs/$1.00 spent on medications</a:t>
            </a:r>
            <a:r>
              <a:rPr lang="en-US" sz="2200" baseline="30000" dirty="0"/>
              <a:t>2</a:t>
            </a:r>
          </a:p>
          <a:p>
            <a:pPr marL="114300" indent="0">
              <a:buNone/>
            </a:pPr>
            <a:endParaRPr lang="en-US" sz="2200" baseline="30000" dirty="0"/>
          </a:p>
          <a:p>
            <a:endParaRPr lang="en-US" dirty="0"/>
          </a:p>
          <a:p>
            <a:endParaRPr lang="en-US" dirty="0"/>
          </a:p>
        </p:txBody>
      </p:sp>
      <p:sp>
        <p:nvSpPr>
          <p:cNvPr id="4" name="TextBox 3">
            <a:extLst>
              <a:ext uri="{FF2B5EF4-FFF2-40B4-BE49-F238E27FC236}">
                <a16:creationId xmlns:a16="http://schemas.microsoft.com/office/drawing/2014/main" id="{7FCB0D30-1F3A-4814-C2A3-1259723A4C2A}"/>
              </a:ext>
            </a:extLst>
          </p:cNvPr>
          <p:cNvSpPr txBox="1"/>
          <p:nvPr/>
        </p:nvSpPr>
        <p:spPr>
          <a:xfrm>
            <a:off x="1430383" y="4683605"/>
            <a:ext cx="7225244" cy="507831"/>
          </a:xfrm>
          <a:prstGeom prst="rect">
            <a:avLst/>
          </a:prstGeom>
          <a:noFill/>
        </p:spPr>
        <p:txBody>
          <a:bodyPr wrap="square" rtlCol="0">
            <a:spAutoFit/>
          </a:bodyPr>
          <a:lstStyle/>
          <a:p>
            <a:pPr marL="114300" algn="ctr"/>
            <a:r>
              <a:rPr lang="en-US" sz="900" dirty="0"/>
              <a:t>Shehab N, et al. US Emergency Department Visits for Outpatient Adverse Drug Events, 2013-2014. JAMA. 2016;316(20):2115-2125. Bootman JL, et al. The health care cost of drug-related morbidity and mortality in nursing facilities. Arch Intern Med. 1997;157:2089-2096.</a:t>
            </a:r>
          </a:p>
        </p:txBody>
      </p:sp>
    </p:spTree>
    <p:extLst>
      <p:ext uri="{BB962C8B-B14F-4D97-AF65-F5344CB8AC3E}">
        <p14:creationId xmlns:p14="http://schemas.microsoft.com/office/powerpoint/2010/main" val="799743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DAAF2-4FB2-D2DD-9A60-5A06881AA044}"/>
              </a:ext>
            </a:extLst>
          </p:cNvPr>
          <p:cNvSpPr>
            <a:spLocks noGrp="1"/>
          </p:cNvSpPr>
          <p:nvPr>
            <p:ph type="title"/>
          </p:nvPr>
        </p:nvSpPr>
        <p:spPr/>
        <p:txBody>
          <a:bodyPr/>
          <a:lstStyle/>
          <a:p>
            <a:r>
              <a:rPr lang="en-US" dirty="0"/>
              <a:t>Risk Factors for ADEs in Older Adults</a:t>
            </a:r>
          </a:p>
        </p:txBody>
      </p:sp>
      <p:sp>
        <p:nvSpPr>
          <p:cNvPr id="3" name="Content Placeholder 2">
            <a:extLst>
              <a:ext uri="{FF2B5EF4-FFF2-40B4-BE49-F238E27FC236}">
                <a16:creationId xmlns:a16="http://schemas.microsoft.com/office/drawing/2014/main" id="{AE508530-D66F-47C4-62D6-B4B9F76D62C1}"/>
              </a:ext>
            </a:extLst>
          </p:cNvPr>
          <p:cNvSpPr>
            <a:spLocks noGrp="1"/>
          </p:cNvSpPr>
          <p:nvPr>
            <p:ph idx="1"/>
          </p:nvPr>
        </p:nvSpPr>
        <p:spPr>
          <a:xfrm>
            <a:off x="457213" y="1200150"/>
            <a:ext cx="8315569" cy="3411263"/>
          </a:xfrm>
        </p:spPr>
        <p:txBody>
          <a:bodyPr>
            <a:normAutofit/>
          </a:bodyPr>
          <a:lstStyle/>
          <a:p>
            <a:r>
              <a:rPr lang="en-US" dirty="0"/>
              <a:t>Increased risk of adverse drug events</a:t>
            </a:r>
          </a:p>
          <a:p>
            <a:pPr lvl="1"/>
            <a:r>
              <a:rPr lang="en-US" dirty="0"/>
              <a:t>Multiple medications</a:t>
            </a:r>
          </a:p>
          <a:p>
            <a:pPr lvl="2"/>
            <a:r>
              <a:rPr lang="en-US" dirty="0"/>
              <a:t>Increased frequency of drug-drug interactions</a:t>
            </a:r>
          </a:p>
          <a:p>
            <a:pPr lvl="2"/>
            <a:r>
              <a:rPr lang="en-US" dirty="0"/>
              <a:t>Decreased medication adherence</a:t>
            </a:r>
          </a:p>
          <a:p>
            <a:pPr lvl="1"/>
            <a:r>
              <a:rPr lang="en-US" dirty="0"/>
              <a:t>Multiple comorbidities</a:t>
            </a:r>
          </a:p>
          <a:p>
            <a:pPr lvl="1"/>
            <a:r>
              <a:rPr lang="en-US" dirty="0"/>
              <a:t>Age-related changes in drug pharmacokinetics</a:t>
            </a:r>
          </a:p>
          <a:p>
            <a:pPr lvl="1"/>
            <a:r>
              <a:rPr lang="en-US" dirty="0"/>
              <a:t>Age-related changes in drug pharmacodynamics</a:t>
            </a:r>
          </a:p>
          <a:p>
            <a:endParaRPr lang="en-US" dirty="0"/>
          </a:p>
          <a:p>
            <a:endParaRPr lang="en-US" dirty="0"/>
          </a:p>
        </p:txBody>
      </p:sp>
      <p:sp>
        <p:nvSpPr>
          <p:cNvPr id="4" name="TextBox 3">
            <a:extLst>
              <a:ext uri="{FF2B5EF4-FFF2-40B4-BE49-F238E27FC236}">
                <a16:creationId xmlns:a16="http://schemas.microsoft.com/office/drawing/2014/main" id="{988964AA-B422-C007-C3CE-F50B1842ACDA}"/>
              </a:ext>
            </a:extLst>
          </p:cNvPr>
          <p:cNvSpPr txBox="1"/>
          <p:nvPr/>
        </p:nvSpPr>
        <p:spPr>
          <a:xfrm>
            <a:off x="1402774" y="4728002"/>
            <a:ext cx="7218712" cy="415498"/>
          </a:xfrm>
          <a:prstGeom prst="rect">
            <a:avLst/>
          </a:prstGeom>
          <a:noFill/>
        </p:spPr>
        <p:txBody>
          <a:bodyPr wrap="square" rtlCol="0">
            <a:spAutoFit/>
          </a:bodyPr>
          <a:lstStyle/>
          <a:p>
            <a:pPr algn="ctr"/>
            <a:r>
              <a:rPr lang="en-US" sz="1000" dirty="0" err="1"/>
              <a:t>Ruscin</a:t>
            </a:r>
            <a:r>
              <a:rPr lang="en-US" sz="1000" dirty="0"/>
              <a:t> JM, </a:t>
            </a:r>
            <a:r>
              <a:rPr lang="en-US" sz="1000" dirty="0" err="1"/>
              <a:t>Linnebur</a:t>
            </a:r>
            <a:r>
              <a:rPr lang="en-US" sz="1000" dirty="0"/>
              <a:t> SA. Drug-related problems in older adults. Merck Manual 2021. Available at: https://www.merckmanuals.com/professional/geriatrics/drug-therapy-in-older-adults/drug-related-problems-in-older-adults.</a:t>
            </a:r>
          </a:p>
        </p:txBody>
      </p:sp>
    </p:spTree>
    <p:extLst>
      <p:ext uri="{BB962C8B-B14F-4D97-AF65-F5344CB8AC3E}">
        <p14:creationId xmlns:p14="http://schemas.microsoft.com/office/powerpoint/2010/main" val="3431073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41F06-6690-F88C-B2E2-05E23E8E404C}"/>
              </a:ext>
            </a:extLst>
          </p:cNvPr>
          <p:cNvSpPr>
            <a:spLocks noGrp="1"/>
          </p:cNvSpPr>
          <p:nvPr>
            <p:ph type="title"/>
          </p:nvPr>
        </p:nvSpPr>
        <p:spPr/>
        <p:txBody>
          <a:bodyPr/>
          <a:lstStyle/>
          <a:p>
            <a:r>
              <a:rPr lang="en-US" dirty="0"/>
              <a:t>Pharmacokinetics</a:t>
            </a:r>
          </a:p>
        </p:txBody>
      </p:sp>
      <p:sp>
        <p:nvSpPr>
          <p:cNvPr id="3" name="Content Placeholder 2">
            <a:extLst>
              <a:ext uri="{FF2B5EF4-FFF2-40B4-BE49-F238E27FC236}">
                <a16:creationId xmlns:a16="http://schemas.microsoft.com/office/drawing/2014/main" id="{1A5D1342-1BF3-A1A1-F737-792472576BF5}"/>
              </a:ext>
            </a:extLst>
          </p:cNvPr>
          <p:cNvSpPr>
            <a:spLocks noGrp="1"/>
          </p:cNvSpPr>
          <p:nvPr>
            <p:ph idx="1"/>
          </p:nvPr>
        </p:nvSpPr>
        <p:spPr>
          <a:xfrm>
            <a:off x="5060734" y="1214802"/>
            <a:ext cx="3916999" cy="3275474"/>
          </a:xfrm>
        </p:spPr>
        <p:txBody>
          <a:bodyPr>
            <a:normAutofit/>
          </a:bodyPr>
          <a:lstStyle/>
          <a:p>
            <a:r>
              <a:rPr lang="en-US" dirty="0"/>
              <a:t>Absorption</a:t>
            </a:r>
          </a:p>
          <a:p>
            <a:endParaRPr lang="en-US" dirty="0"/>
          </a:p>
          <a:p>
            <a:r>
              <a:rPr lang="en-US" dirty="0"/>
              <a:t>Distribution</a:t>
            </a:r>
          </a:p>
          <a:p>
            <a:endParaRPr lang="en-US" dirty="0"/>
          </a:p>
          <a:p>
            <a:r>
              <a:rPr lang="en-US" dirty="0"/>
              <a:t>Metabolism</a:t>
            </a:r>
          </a:p>
          <a:p>
            <a:endParaRPr lang="en-US" dirty="0"/>
          </a:p>
          <a:p>
            <a:r>
              <a:rPr lang="en-US" dirty="0"/>
              <a:t>Elimination</a:t>
            </a:r>
          </a:p>
          <a:p>
            <a:endParaRPr lang="en-US" dirty="0"/>
          </a:p>
          <a:p>
            <a:endParaRPr lang="en-US" dirty="0"/>
          </a:p>
        </p:txBody>
      </p:sp>
      <p:pic>
        <p:nvPicPr>
          <p:cNvPr id="4" name="Picture 4" descr="HM00270_[1]">
            <a:extLst>
              <a:ext uri="{FF2B5EF4-FFF2-40B4-BE49-F238E27FC236}">
                <a16:creationId xmlns:a16="http://schemas.microsoft.com/office/drawing/2014/main" id="{59AAAD7A-8457-D2B4-54AF-00E2AD0752B7}"/>
              </a:ext>
            </a:extLst>
          </p:cNvPr>
          <p:cNvPicPr>
            <a:picLocks noChangeAspect="1" noChangeArrowheads="1"/>
          </p:cNvPicPr>
          <p:nvPr/>
        </p:nvPicPr>
        <p:blipFill>
          <a:blip r:embed="rId2" cstate="print"/>
          <a:srcRect/>
          <a:stretch>
            <a:fillRect/>
          </a:stretch>
        </p:blipFill>
        <p:spPr bwMode="auto">
          <a:xfrm>
            <a:off x="1232376" y="1265279"/>
            <a:ext cx="3382621" cy="2946096"/>
          </a:xfrm>
          <a:prstGeom prst="rect">
            <a:avLst/>
          </a:prstGeom>
          <a:noFill/>
          <a:ln w="9525">
            <a:noFill/>
            <a:miter lim="800000"/>
            <a:headEnd/>
            <a:tailEnd/>
          </a:ln>
        </p:spPr>
      </p:pic>
      <p:sp>
        <p:nvSpPr>
          <p:cNvPr id="7" name="TextBox 6">
            <a:extLst>
              <a:ext uri="{FF2B5EF4-FFF2-40B4-BE49-F238E27FC236}">
                <a16:creationId xmlns:a16="http://schemas.microsoft.com/office/drawing/2014/main" id="{492A69D3-9DDD-F3E7-8A56-527248B0B997}"/>
              </a:ext>
            </a:extLst>
          </p:cNvPr>
          <p:cNvSpPr txBox="1"/>
          <p:nvPr/>
        </p:nvSpPr>
        <p:spPr>
          <a:xfrm>
            <a:off x="1347953" y="4769177"/>
            <a:ext cx="7253436" cy="253916"/>
          </a:xfrm>
          <a:prstGeom prst="rect">
            <a:avLst/>
          </a:prstGeom>
          <a:noFill/>
        </p:spPr>
        <p:txBody>
          <a:bodyPr wrap="square" rtlCol="0">
            <a:spAutoFit/>
          </a:bodyPr>
          <a:lstStyle/>
          <a:p>
            <a:pPr algn="ctr"/>
            <a:r>
              <a:rPr lang="en-US" sz="1050" dirty="0"/>
              <a:t>Image: stock</a:t>
            </a:r>
          </a:p>
        </p:txBody>
      </p:sp>
    </p:spTree>
    <p:extLst>
      <p:ext uri="{BB962C8B-B14F-4D97-AF65-F5344CB8AC3E}">
        <p14:creationId xmlns:p14="http://schemas.microsoft.com/office/powerpoint/2010/main" val="488017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5F91C-EB93-1379-F67B-B852BAA36AFC}"/>
              </a:ext>
            </a:extLst>
          </p:cNvPr>
          <p:cNvSpPr>
            <a:spLocks noGrp="1"/>
          </p:cNvSpPr>
          <p:nvPr>
            <p:ph type="title"/>
          </p:nvPr>
        </p:nvSpPr>
        <p:spPr/>
        <p:txBody>
          <a:bodyPr/>
          <a:lstStyle/>
          <a:p>
            <a:r>
              <a:rPr lang="en-US" dirty="0"/>
              <a:t>Pharmacodynamics</a:t>
            </a:r>
          </a:p>
        </p:txBody>
      </p:sp>
      <p:sp>
        <p:nvSpPr>
          <p:cNvPr id="3" name="Content Placeholder 2">
            <a:extLst>
              <a:ext uri="{FF2B5EF4-FFF2-40B4-BE49-F238E27FC236}">
                <a16:creationId xmlns:a16="http://schemas.microsoft.com/office/drawing/2014/main" id="{17FE68A2-67F6-8DB2-D644-36CABED9E149}"/>
              </a:ext>
            </a:extLst>
          </p:cNvPr>
          <p:cNvSpPr>
            <a:spLocks noGrp="1"/>
          </p:cNvSpPr>
          <p:nvPr>
            <p:ph idx="1"/>
          </p:nvPr>
        </p:nvSpPr>
        <p:spPr>
          <a:xfrm>
            <a:off x="457213" y="1200151"/>
            <a:ext cx="8315569" cy="3419146"/>
          </a:xfrm>
        </p:spPr>
        <p:txBody>
          <a:bodyPr>
            <a:normAutofit/>
          </a:bodyPr>
          <a:lstStyle/>
          <a:p>
            <a:pPr marL="114300" indent="0">
              <a:buNone/>
            </a:pPr>
            <a:r>
              <a:rPr lang="en-US" sz="2800" dirty="0"/>
              <a:t>Definition</a:t>
            </a:r>
          </a:p>
          <a:p>
            <a:pPr marL="574675"/>
            <a:r>
              <a:rPr lang="en-US" dirty="0"/>
              <a:t>Time course and intensity of pharmacologic effect of a drug</a:t>
            </a:r>
          </a:p>
          <a:p>
            <a:pPr marL="574675"/>
            <a:r>
              <a:rPr lang="en-US" dirty="0"/>
              <a:t>Impairment varies considerably from person to person</a:t>
            </a:r>
          </a:p>
          <a:p>
            <a:pPr marL="574675"/>
            <a:r>
              <a:rPr lang="en-US" dirty="0"/>
              <a:t>All organ systems are affected</a:t>
            </a:r>
          </a:p>
          <a:p>
            <a:pPr marL="574675"/>
            <a:r>
              <a:rPr lang="en-US" dirty="0"/>
              <a:t>Kidneys, liver, gastrointestinal (GI), central nervous system (CNS), cardiovascular (CV), genitourinary (GU)</a:t>
            </a:r>
          </a:p>
        </p:txBody>
      </p:sp>
    </p:spTree>
    <p:extLst>
      <p:ext uri="{BB962C8B-B14F-4D97-AF65-F5344CB8AC3E}">
        <p14:creationId xmlns:p14="http://schemas.microsoft.com/office/powerpoint/2010/main" val="1318980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D8E13-F246-89DB-8D40-A6454CFAF301}"/>
              </a:ext>
            </a:extLst>
          </p:cNvPr>
          <p:cNvSpPr>
            <a:spLocks noGrp="1"/>
          </p:cNvSpPr>
          <p:nvPr>
            <p:ph type="title"/>
          </p:nvPr>
        </p:nvSpPr>
        <p:spPr>
          <a:xfrm>
            <a:off x="126124" y="205979"/>
            <a:ext cx="8907517" cy="857250"/>
          </a:xfrm>
        </p:spPr>
        <p:txBody>
          <a:bodyPr/>
          <a:lstStyle/>
          <a:p>
            <a:r>
              <a:rPr lang="en-US" dirty="0"/>
              <a:t>Altered Pharmacodynamic Mechanisms</a:t>
            </a:r>
          </a:p>
        </p:txBody>
      </p:sp>
      <p:sp>
        <p:nvSpPr>
          <p:cNvPr id="3" name="Content Placeholder 2">
            <a:extLst>
              <a:ext uri="{FF2B5EF4-FFF2-40B4-BE49-F238E27FC236}">
                <a16:creationId xmlns:a16="http://schemas.microsoft.com/office/drawing/2014/main" id="{CCB73D42-0278-DB26-D911-811F50314EE0}"/>
              </a:ext>
            </a:extLst>
          </p:cNvPr>
          <p:cNvSpPr>
            <a:spLocks noGrp="1"/>
          </p:cNvSpPr>
          <p:nvPr>
            <p:ph idx="1"/>
          </p:nvPr>
        </p:nvSpPr>
        <p:spPr/>
        <p:txBody>
          <a:bodyPr/>
          <a:lstStyle/>
          <a:p>
            <a:pPr>
              <a:spcBef>
                <a:spcPts val="1800"/>
              </a:spcBef>
            </a:pPr>
            <a:r>
              <a:rPr lang="en-US" dirty="0"/>
              <a:t>Change in receptor numbers</a:t>
            </a:r>
          </a:p>
          <a:p>
            <a:pPr>
              <a:spcBef>
                <a:spcPts val="1800"/>
              </a:spcBef>
            </a:pPr>
            <a:r>
              <a:rPr lang="en-US" dirty="0"/>
              <a:t>Change in receptor affinity</a:t>
            </a:r>
          </a:p>
          <a:p>
            <a:pPr>
              <a:spcBef>
                <a:spcPts val="1800"/>
              </a:spcBef>
            </a:pPr>
            <a:r>
              <a:rPr lang="en-US" dirty="0"/>
              <a:t>Post-receptor alterations</a:t>
            </a:r>
          </a:p>
          <a:p>
            <a:pPr>
              <a:spcBef>
                <a:spcPts val="1800"/>
              </a:spcBef>
            </a:pPr>
            <a:r>
              <a:rPr lang="en-US" dirty="0"/>
              <a:t>Age-related impairment of homeostatic mechanisms</a:t>
            </a:r>
          </a:p>
        </p:txBody>
      </p:sp>
    </p:spTree>
    <p:extLst>
      <p:ext uri="{BB962C8B-B14F-4D97-AF65-F5344CB8AC3E}">
        <p14:creationId xmlns:p14="http://schemas.microsoft.com/office/powerpoint/2010/main" val="3295613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D734E-CA90-CDE7-38FA-E47954460D97}"/>
              </a:ext>
            </a:extLst>
          </p:cNvPr>
          <p:cNvSpPr>
            <a:spLocks noGrp="1"/>
          </p:cNvSpPr>
          <p:nvPr>
            <p:ph type="title"/>
          </p:nvPr>
        </p:nvSpPr>
        <p:spPr/>
        <p:txBody>
          <a:bodyPr/>
          <a:lstStyle/>
          <a:p>
            <a:r>
              <a:rPr lang="en-US" dirty="0"/>
              <a:t>Central Nervous System</a:t>
            </a:r>
          </a:p>
        </p:txBody>
      </p:sp>
      <p:sp>
        <p:nvSpPr>
          <p:cNvPr id="3" name="Content Placeholder 2">
            <a:extLst>
              <a:ext uri="{FF2B5EF4-FFF2-40B4-BE49-F238E27FC236}">
                <a16:creationId xmlns:a16="http://schemas.microsoft.com/office/drawing/2014/main" id="{79180046-48F0-A59E-E665-C9AFF4FE578E}"/>
              </a:ext>
            </a:extLst>
          </p:cNvPr>
          <p:cNvSpPr>
            <a:spLocks noGrp="1"/>
          </p:cNvSpPr>
          <p:nvPr>
            <p:ph idx="1"/>
          </p:nvPr>
        </p:nvSpPr>
        <p:spPr/>
        <p:txBody>
          <a:bodyPr>
            <a:normAutofit/>
          </a:bodyPr>
          <a:lstStyle/>
          <a:p>
            <a:r>
              <a:rPr lang="en-US" dirty="0"/>
              <a:t>Changes are significant, yet idiosyncratic</a:t>
            </a:r>
          </a:p>
          <a:p>
            <a:pPr marL="741363" lvl="1"/>
            <a:r>
              <a:rPr lang="en-US" dirty="0"/>
              <a:t>Decrease in weight and volume of brain</a:t>
            </a:r>
          </a:p>
          <a:p>
            <a:pPr marL="741363" lvl="1"/>
            <a:r>
              <a:rPr lang="en-US" dirty="0"/>
              <a:t>Alterations in cognition</a:t>
            </a:r>
          </a:p>
          <a:p>
            <a:endParaRPr lang="en-US" dirty="0"/>
          </a:p>
          <a:p>
            <a:r>
              <a:rPr lang="en-US" dirty="0"/>
              <a:t>Increased sensitivity to medications</a:t>
            </a:r>
          </a:p>
          <a:p>
            <a:pPr marL="741363" lvl="1"/>
            <a:r>
              <a:rPr lang="en-US" dirty="0"/>
              <a:t>Benzodiazepines, opioids, anticholinergics, non-steroidal anti-inflammatory drugs (NSAIDs)</a:t>
            </a:r>
          </a:p>
        </p:txBody>
      </p:sp>
    </p:spTree>
    <p:extLst>
      <p:ext uri="{BB962C8B-B14F-4D97-AF65-F5344CB8AC3E}">
        <p14:creationId xmlns:p14="http://schemas.microsoft.com/office/powerpoint/2010/main" val="1666201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135F8-E437-7383-B117-C5F6C84872BC}"/>
              </a:ext>
            </a:extLst>
          </p:cNvPr>
          <p:cNvSpPr>
            <a:spLocks noGrp="1"/>
          </p:cNvSpPr>
          <p:nvPr>
            <p:ph type="title"/>
          </p:nvPr>
        </p:nvSpPr>
        <p:spPr/>
        <p:txBody>
          <a:bodyPr/>
          <a:lstStyle/>
          <a:p>
            <a:r>
              <a:rPr lang="en-US" dirty="0"/>
              <a:t>Central Nervous System</a:t>
            </a:r>
          </a:p>
        </p:txBody>
      </p:sp>
      <p:sp>
        <p:nvSpPr>
          <p:cNvPr id="3" name="Content Placeholder 2">
            <a:extLst>
              <a:ext uri="{FF2B5EF4-FFF2-40B4-BE49-F238E27FC236}">
                <a16:creationId xmlns:a16="http://schemas.microsoft.com/office/drawing/2014/main" id="{0576213E-510D-97A6-C564-461D128F9E17}"/>
              </a:ext>
            </a:extLst>
          </p:cNvPr>
          <p:cNvSpPr>
            <a:spLocks noGrp="1"/>
          </p:cNvSpPr>
          <p:nvPr>
            <p:ph idx="1"/>
          </p:nvPr>
        </p:nvSpPr>
        <p:spPr/>
        <p:txBody>
          <a:bodyPr>
            <a:normAutofit/>
          </a:bodyPr>
          <a:lstStyle/>
          <a:p>
            <a:r>
              <a:rPr lang="en-US" dirty="0"/>
              <a:t>Cholinergic blockade </a:t>
            </a:r>
          </a:p>
          <a:p>
            <a:pPr marL="741363" lvl="1"/>
            <a:r>
              <a:rPr lang="en-US" dirty="0"/>
              <a:t>Sedation, confusion, and reduced ability to recall</a:t>
            </a:r>
          </a:p>
          <a:p>
            <a:pPr marL="1087438" lvl="2"/>
            <a:r>
              <a:rPr lang="en-US" dirty="0"/>
              <a:t>Tricyclic antidepressants (TCAs), diphenhydramine, antispasmodics, antipsychotics</a:t>
            </a:r>
          </a:p>
          <a:p>
            <a:endParaRPr lang="en-US" dirty="0"/>
          </a:p>
          <a:p>
            <a:r>
              <a:rPr lang="en-US" dirty="0"/>
              <a:t>Benzodiazepines can cause severe CNS depression</a:t>
            </a:r>
          </a:p>
          <a:p>
            <a:pPr marL="741363" lvl="1"/>
            <a:r>
              <a:rPr lang="en-US" dirty="0"/>
              <a:t>Leads to falls and hip fractures</a:t>
            </a:r>
          </a:p>
          <a:p>
            <a:pPr marL="741363" lvl="1"/>
            <a:r>
              <a:rPr lang="en-US" dirty="0"/>
              <a:t>Use caution and small dosages</a:t>
            </a:r>
          </a:p>
        </p:txBody>
      </p:sp>
      <p:sp>
        <p:nvSpPr>
          <p:cNvPr id="4" name="TextBox 3">
            <a:extLst>
              <a:ext uri="{FF2B5EF4-FFF2-40B4-BE49-F238E27FC236}">
                <a16:creationId xmlns:a16="http://schemas.microsoft.com/office/drawing/2014/main" id="{FF152FD8-5991-0CB4-7DB6-C48D8D1F6250}"/>
              </a:ext>
            </a:extLst>
          </p:cNvPr>
          <p:cNvSpPr txBox="1"/>
          <p:nvPr/>
        </p:nvSpPr>
        <p:spPr>
          <a:xfrm>
            <a:off x="1671145" y="4704430"/>
            <a:ext cx="6375575" cy="276999"/>
          </a:xfrm>
          <a:prstGeom prst="rect">
            <a:avLst/>
          </a:prstGeom>
          <a:noFill/>
        </p:spPr>
        <p:txBody>
          <a:bodyPr wrap="square" rtlCol="0">
            <a:spAutoFit/>
          </a:bodyPr>
          <a:lstStyle/>
          <a:p>
            <a:pPr algn="ctr"/>
            <a:r>
              <a:rPr lang="en-US" sz="1200" dirty="0"/>
              <a:t>CNS = Central Nervous System</a:t>
            </a:r>
          </a:p>
        </p:txBody>
      </p:sp>
    </p:spTree>
    <p:extLst>
      <p:ext uri="{BB962C8B-B14F-4D97-AF65-F5344CB8AC3E}">
        <p14:creationId xmlns:p14="http://schemas.microsoft.com/office/powerpoint/2010/main" val="1422843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A9A45-822B-483C-CA5F-C2B5B018D0AD}"/>
              </a:ext>
            </a:extLst>
          </p:cNvPr>
          <p:cNvSpPr>
            <a:spLocks noGrp="1"/>
          </p:cNvSpPr>
          <p:nvPr>
            <p:ph type="title"/>
          </p:nvPr>
        </p:nvSpPr>
        <p:spPr/>
        <p:txBody>
          <a:bodyPr/>
          <a:lstStyle/>
          <a:p>
            <a:r>
              <a:rPr lang="en-US" dirty="0"/>
              <a:t>Cardiovascular</a:t>
            </a:r>
          </a:p>
        </p:txBody>
      </p:sp>
      <p:sp>
        <p:nvSpPr>
          <p:cNvPr id="3" name="Content Placeholder 2">
            <a:extLst>
              <a:ext uri="{FF2B5EF4-FFF2-40B4-BE49-F238E27FC236}">
                <a16:creationId xmlns:a16="http://schemas.microsoft.com/office/drawing/2014/main" id="{86AAB218-789F-B1B9-CE7E-7C96477993C6}"/>
              </a:ext>
            </a:extLst>
          </p:cNvPr>
          <p:cNvSpPr>
            <a:spLocks noGrp="1"/>
          </p:cNvSpPr>
          <p:nvPr>
            <p:ph idx="1"/>
          </p:nvPr>
        </p:nvSpPr>
        <p:spPr/>
        <p:txBody>
          <a:bodyPr/>
          <a:lstStyle/>
          <a:p>
            <a:r>
              <a:rPr lang="en-US" dirty="0"/>
              <a:t>Decreased baroreceptor responsiveness</a:t>
            </a:r>
          </a:p>
          <a:p>
            <a:pPr lvl="1"/>
            <a:r>
              <a:rPr lang="en-US" dirty="0"/>
              <a:t>Results in orthostatic hypotension</a:t>
            </a:r>
          </a:p>
          <a:p>
            <a:pPr lvl="2"/>
            <a:r>
              <a:rPr lang="en-US" dirty="0"/>
              <a:t>Antihypertensives</a:t>
            </a:r>
          </a:p>
          <a:p>
            <a:endParaRPr lang="en-US" dirty="0"/>
          </a:p>
          <a:p>
            <a:endParaRPr lang="en-US" dirty="0"/>
          </a:p>
        </p:txBody>
      </p:sp>
    </p:spTree>
    <p:extLst>
      <p:ext uri="{BB962C8B-B14F-4D97-AF65-F5344CB8AC3E}">
        <p14:creationId xmlns:p14="http://schemas.microsoft.com/office/powerpoint/2010/main" val="3318496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801BB-BE9F-2107-C7BB-B9E8BBCD260A}"/>
              </a:ext>
            </a:extLst>
          </p:cNvPr>
          <p:cNvSpPr>
            <a:spLocks noGrp="1"/>
          </p:cNvSpPr>
          <p:nvPr>
            <p:ph type="title"/>
          </p:nvPr>
        </p:nvSpPr>
        <p:spPr/>
        <p:txBody>
          <a:bodyPr/>
          <a:lstStyle/>
          <a:p>
            <a:r>
              <a:rPr lang="en-US" dirty="0"/>
              <a:t>Genitourinary</a:t>
            </a:r>
          </a:p>
        </p:txBody>
      </p:sp>
      <p:sp>
        <p:nvSpPr>
          <p:cNvPr id="3" name="Content Placeholder 2">
            <a:extLst>
              <a:ext uri="{FF2B5EF4-FFF2-40B4-BE49-F238E27FC236}">
                <a16:creationId xmlns:a16="http://schemas.microsoft.com/office/drawing/2014/main" id="{024E1E63-5517-B1DD-3658-A1C7C234F619}"/>
              </a:ext>
            </a:extLst>
          </p:cNvPr>
          <p:cNvSpPr>
            <a:spLocks noGrp="1"/>
          </p:cNvSpPr>
          <p:nvPr>
            <p:ph idx="1"/>
          </p:nvPr>
        </p:nvSpPr>
        <p:spPr/>
        <p:txBody>
          <a:bodyPr/>
          <a:lstStyle/>
          <a:p>
            <a:pPr marL="114300" indent="0">
              <a:buNone/>
            </a:pPr>
            <a:r>
              <a:rPr lang="en-US" dirty="0"/>
              <a:t>Urinary incontinence in older adults (</a:t>
            </a:r>
            <a:r>
              <a:rPr lang="en-US" dirty="0">
                <a:effectLst/>
              </a:rPr>
              <a:t>≥ 65 years)</a:t>
            </a:r>
          </a:p>
          <a:p>
            <a:r>
              <a:rPr lang="en-US" dirty="0"/>
              <a:t> Community-dwellers</a:t>
            </a:r>
            <a:r>
              <a:rPr lang="en-US" baseline="30000" dirty="0"/>
              <a:t>1</a:t>
            </a:r>
          </a:p>
          <a:p>
            <a:pPr lvl="2"/>
            <a:r>
              <a:rPr lang="en-US" dirty="0"/>
              <a:t>Men: 11.2%</a:t>
            </a:r>
          </a:p>
          <a:p>
            <a:pPr lvl="2"/>
            <a:r>
              <a:rPr lang="en-US" dirty="0"/>
              <a:t>Women: 21.6%</a:t>
            </a:r>
          </a:p>
          <a:p>
            <a:r>
              <a:rPr lang="en-US" dirty="0"/>
              <a:t>50% of nursing home residents</a:t>
            </a:r>
          </a:p>
          <a:p>
            <a:r>
              <a:rPr lang="en-US" dirty="0"/>
              <a:t>Enlarged prostate, urine retention</a:t>
            </a:r>
          </a:p>
          <a:p>
            <a:endParaRPr lang="en-US" dirty="0"/>
          </a:p>
          <a:p>
            <a:endParaRPr lang="en-US" dirty="0"/>
          </a:p>
        </p:txBody>
      </p:sp>
      <p:sp>
        <p:nvSpPr>
          <p:cNvPr id="4" name="TextBox 3">
            <a:extLst>
              <a:ext uri="{FF2B5EF4-FFF2-40B4-BE49-F238E27FC236}">
                <a16:creationId xmlns:a16="http://schemas.microsoft.com/office/drawing/2014/main" id="{7BD7CE1F-82BA-3CE9-6064-EB3BA94247A7}"/>
              </a:ext>
            </a:extLst>
          </p:cNvPr>
          <p:cNvSpPr txBox="1"/>
          <p:nvPr/>
        </p:nvSpPr>
        <p:spPr>
          <a:xfrm>
            <a:off x="1489165" y="4728002"/>
            <a:ext cx="7112223" cy="415498"/>
          </a:xfrm>
          <a:prstGeom prst="rect">
            <a:avLst/>
          </a:prstGeom>
          <a:noFill/>
        </p:spPr>
        <p:txBody>
          <a:bodyPr wrap="square" rtlCol="0">
            <a:spAutoFit/>
          </a:bodyPr>
          <a:lstStyle/>
          <a:p>
            <a:pPr algn="ctr"/>
            <a:r>
              <a:rPr lang="en-US" sz="1000" dirty="0"/>
              <a:t>Maggi S, et al. Prevalence rate of urinary incontinence in community-dwelling elderly individuals: The Veneto Study. J </a:t>
            </a:r>
            <a:r>
              <a:rPr lang="en-US" sz="1000" dirty="0" err="1"/>
              <a:t>Geront</a:t>
            </a:r>
            <a:r>
              <a:rPr lang="en-US" sz="1000" dirty="0"/>
              <a:t>. 2001;M14-M18.</a:t>
            </a:r>
          </a:p>
        </p:txBody>
      </p:sp>
    </p:spTree>
    <p:extLst>
      <p:ext uri="{BB962C8B-B14F-4D97-AF65-F5344CB8AC3E}">
        <p14:creationId xmlns:p14="http://schemas.microsoft.com/office/powerpoint/2010/main" val="1483115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a:effectLst>
            <a:outerShdw blurRad="50800" dist="50800" dir="5400000" algn="ctr" rotWithShape="0">
              <a:schemeClr val="tx2"/>
            </a:outerShdw>
          </a:effectLst>
        </p:spPr>
        <p:txBody>
          <a:bodyPr/>
          <a:lstStyle/>
          <a:p>
            <a:pPr algn="ctr"/>
            <a:r>
              <a:rPr lang="en-US" sz="3600" dirty="0">
                <a:solidFill>
                  <a:schemeClr val="bg1"/>
                </a:solidFill>
                <a:effectLst>
                  <a:outerShdw blurRad="50800" dist="38100" dir="18900000" algn="bl" rotWithShape="0">
                    <a:schemeClr val="tx2">
                      <a:alpha val="40000"/>
                    </a:schemeClr>
                  </a:outerShdw>
                </a:effectLst>
              </a:rPr>
              <a:t>Conflict of Interest Disclosure Statement</a:t>
            </a:r>
          </a:p>
        </p:txBody>
      </p:sp>
      <p:sp>
        <p:nvSpPr>
          <p:cNvPr id="3" name="Content Placeholder 2"/>
          <p:cNvSpPr>
            <a:spLocks noGrp="1"/>
          </p:cNvSpPr>
          <p:nvPr>
            <p:ph idx="1"/>
          </p:nvPr>
        </p:nvSpPr>
        <p:spPr>
          <a:xfrm>
            <a:off x="414214" y="1162051"/>
            <a:ext cx="8315569" cy="495300"/>
          </a:xfrm>
        </p:spPr>
        <p:txBody>
          <a:bodyPr>
            <a:normAutofit/>
          </a:bodyPr>
          <a:lstStyle/>
          <a:p>
            <a:pPr indent="-342900">
              <a:buClr>
                <a:schemeClr val="bg1"/>
              </a:buClr>
            </a:pPr>
            <a:r>
              <a:rPr lang="en-US" dirty="0"/>
              <a:t>Speaker has nothing to disclose</a:t>
            </a:r>
          </a:p>
          <a:p>
            <a:pPr marL="114300" indent="0">
              <a:buNone/>
            </a:pPr>
            <a:endParaRPr lang="en-US" dirty="0"/>
          </a:p>
        </p:txBody>
      </p:sp>
      <p:sp>
        <p:nvSpPr>
          <p:cNvPr id="6" name="TextBox 5"/>
          <p:cNvSpPr txBox="1"/>
          <p:nvPr/>
        </p:nvSpPr>
        <p:spPr>
          <a:xfrm>
            <a:off x="414214" y="3427451"/>
            <a:ext cx="8381074" cy="938719"/>
          </a:xfrm>
          <a:prstGeom prst="rect">
            <a:avLst/>
          </a:prstGeom>
          <a:noFill/>
        </p:spPr>
        <p:txBody>
          <a:bodyPr wrap="square" lIns="91440" tIns="45720" rIns="91440" bIns="45720" rtlCol="0" anchor="t">
            <a:spAutoFit/>
          </a:bodyPr>
          <a:lstStyle/>
          <a:p>
            <a:pPr algn="just"/>
            <a:r>
              <a:rPr lang="en-US" sz="11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HRSA.gov. </a:t>
            </a:r>
            <a:r>
              <a:rPr lang="en-US" sz="1100" i="1" dirty="0">
                <a:solidFill>
                  <a:schemeClr val="bg1"/>
                </a:solidFill>
                <a:effectLst>
                  <a:outerShdw blurRad="50800" dist="38100" dir="16200000" rotWithShape="0">
                    <a:prstClr val="black">
                      <a:alpha val="40000"/>
                    </a:prstClr>
                  </a:outerShdw>
                </a:effectLst>
                <a:ea typeface="Calibri" panose="020F0502020204030204" pitchFamily="34" charset="0"/>
                <a:cs typeface="Calibri"/>
              </a:rPr>
              <a:t>Any trade/brand names for products mentioned during this presentation are for training and identification purposes only.</a:t>
            </a:r>
            <a:endParaRPr lang="en-US" sz="1100" dirty="0">
              <a:solidFill>
                <a:schemeClr val="bg1"/>
              </a:solidFill>
              <a:effectLst>
                <a:outerShdw blurRad="50800" dist="38100" dir="16200000" rotWithShape="0">
                  <a:prstClr val="black">
                    <a:alpha val="40000"/>
                  </a:prstClr>
                </a:outerShdw>
              </a:effectLst>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828F-391B-BDBB-3A24-2A31A13FD4D7}"/>
              </a:ext>
            </a:extLst>
          </p:cNvPr>
          <p:cNvSpPr>
            <a:spLocks noGrp="1"/>
          </p:cNvSpPr>
          <p:nvPr>
            <p:ph type="title"/>
          </p:nvPr>
        </p:nvSpPr>
        <p:spPr/>
        <p:txBody>
          <a:bodyPr/>
          <a:lstStyle/>
          <a:p>
            <a:r>
              <a:rPr lang="en-US" dirty="0"/>
              <a:t>Prescribing Cascades</a:t>
            </a:r>
          </a:p>
        </p:txBody>
      </p:sp>
      <p:sp>
        <p:nvSpPr>
          <p:cNvPr id="3" name="Content Placeholder 2">
            <a:extLst>
              <a:ext uri="{FF2B5EF4-FFF2-40B4-BE49-F238E27FC236}">
                <a16:creationId xmlns:a16="http://schemas.microsoft.com/office/drawing/2014/main" id="{0978ABFF-47CD-5390-C091-CA9E0772F48B}"/>
              </a:ext>
            </a:extLst>
          </p:cNvPr>
          <p:cNvSpPr>
            <a:spLocks noGrp="1"/>
          </p:cNvSpPr>
          <p:nvPr>
            <p:ph idx="1"/>
          </p:nvPr>
        </p:nvSpPr>
        <p:spPr>
          <a:xfrm>
            <a:off x="457214" y="1200150"/>
            <a:ext cx="4043842" cy="3463087"/>
          </a:xfrm>
        </p:spPr>
        <p:txBody>
          <a:bodyPr>
            <a:normAutofit fontScale="92500"/>
          </a:bodyPr>
          <a:lstStyle/>
          <a:p>
            <a:r>
              <a:rPr lang="en-US" dirty="0"/>
              <a:t>First reported in 1995</a:t>
            </a:r>
          </a:p>
          <a:p>
            <a:pPr>
              <a:spcBef>
                <a:spcPts val="1200"/>
              </a:spcBef>
            </a:pPr>
            <a:r>
              <a:rPr lang="en-US" dirty="0"/>
              <a:t>Definition: </a:t>
            </a:r>
          </a:p>
          <a:p>
            <a:pPr lvl="1"/>
            <a:r>
              <a:rPr lang="en-US" dirty="0"/>
              <a:t>An ADE misinterpreted as a new medical condition resulting in a new medication being prescribed to treat the ADE</a:t>
            </a:r>
          </a:p>
          <a:p>
            <a:pPr>
              <a:spcBef>
                <a:spcPts val="1200"/>
              </a:spcBef>
            </a:pPr>
            <a:r>
              <a:rPr lang="en-US" dirty="0"/>
              <a:t>People of all ages can be affected</a:t>
            </a:r>
          </a:p>
          <a:p>
            <a:endParaRPr lang="en-US" dirty="0"/>
          </a:p>
          <a:p>
            <a:endParaRPr lang="en-US" dirty="0"/>
          </a:p>
        </p:txBody>
      </p:sp>
      <p:graphicFrame>
        <p:nvGraphicFramePr>
          <p:cNvPr id="4" name="Diagram 3">
            <a:extLst>
              <a:ext uri="{FF2B5EF4-FFF2-40B4-BE49-F238E27FC236}">
                <a16:creationId xmlns:a16="http://schemas.microsoft.com/office/drawing/2014/main" id="{5B266659-8328-1AB2-661B-D5B02A27AA00}"/>
              </a:ext>
            </a:extLst>
          </p:cNvPr>
          <p:cNvGraphicFramePr/>
          <p:nvPr>
            <p:extLst>
              <p:ext uri="{D42A27DB-BD31-4B8C-83A1-F6EECF244321}">
                <p14:modId xmlns:p14="http://schemas.microsoft.com/office/powerpoint/2010/main" val="689658514"/>
              </p:ext>
            </p:extLst>
          </p:nvPr>
        </p:nvGraphicFramePr>
        <p:xfrm>
          <a:off x="4162097" y="1063229"/>
          <a:ext cx="5215173" cy="3508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333CB2A2-41D4-1EFC-D3A7-9C571968FF34}"/>
              </a:ext>
            </a:extLst>
          </p:cNvPr>
          <p:cNvSpPr txBox="1"/>
          <p:nvPr/>
        </p:nvSpPr>
        <p:spPr>
          <a:xfrm>
            <a:off x="1561012" y="4702186"/>
            <a:ext cx="7033845" cy="430887"/>
          </a:xfrm>
          <a:prstGeom prst="rect">
            <a:avLst/>
          </a:prstGeom>
          <a:noFill/>
        </p:spPr>
        <p:txBody>
          <a:bodyPr wrap="square" rtlCol="0">
            <a:spAutoFit/>
          </a:bodyPr>
          <a:lstStyle/>
          <a:p>
            <a:pPr algn="ctr"/>
            <a:r>
              <a:rPr lang="en-US" sz="1100" dirty="0" err="1"/>
              <a:t>Trenaman</a:t>
            </a:r>
            <a:r>
              <a:rPr lang="en-US" sz="1100" dirty="0"/>
              <a:t>, S.C., Bowles, S.K., Kirkland, S. </a:t>
            </a:r>
            <a:r>
              <a:rPr lang="en-US" sz="1100" i="1" dirty="0"/>
              <a:t>et al.</a:t>
            </a:r>
            <a:r>
              <a:rPr lang="en-US" sz="1100" dirty="0"/>
              <a:t> An examination of three prescribing cascades in a cohort of older adults with dementia. </a:t>
            </a:r>
            <a:r>
              <a:rPr lang="en-US" sz="1100" i="1" dirty="0"/>
              <a:t>BMC </a:t>
            </a:r>
            <a:r>
              <a:rPr lang="en-US" sz="1100" i="1" dirty="0" err="1"/>
              <a:t>Geriatr</a:t>
            </a:r>
            <a:r>
              <a:rPr lang="en-US" sz="1100" dirty="0"/>
              <a:t> </a:t>
            </a:r>
            <a:r>
              <a:rPr lang="en-US" sz="1100" b="1" dirty="0"/>
              <a:t>21, </a:t>
            </a:r>
            <a:r>
              <a:rPr lang="en-US" sz="1100" dirty="0"/>
              <a:t>297 (2021).</a:t>
            </a:r>
          </a:p>
        </p:txBody>
      </p:sp>
    </p:spTree>
    <p:extLst>
      <p:ext uri="{BB962C8B-B14F-4D97-AF65-F5344CB8AC3E}">
        <p14:creationId xmlns:p14="http://schemas.microsoft.com/office/powerpoint/2010/main" val="2080271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6AA7A4-0626-BCA6-04B3-1E13A2EA7763}"/>
              </a:ext>
            </a:extLst>
          </p:cNvPr>
          <p:cNvSpPr>
            <a:spLocks noGrp="1"/>
          </p:cNvSpPr>
          <p:nvPr>
            <p:ph type="title"/>
          </p:nvPr>
        </p:nvSpPr>
        <p:spPr/>
        <p:txBody>
          <a:bodyPr/>
          <a:lstStyle/>
          <a:p>
            <a:r>
              <a:rPr lang="en-US" dirty="0"/>
              <a:t>Examples of Prescribing Cascades</a:t>
            </a:r>
          </a:p>
        </p:txBody>
      </p:sp>
      <p:graphicFrame>
        <p:nvGraphicFramePr>
          <p:cNvPr id="6" name="Content Placeholder 5">
            <a:extLst>
              <a:ext uri="{FF2B5EF4-FFF2-40B4-BE49-F238E27FC236}">
                <a16:creationId xmlns:a16="http://schemas.microsoft.com/office/drawing/2014/main" id="{9EBF0CB1-5D6E-274F-3BA2-5862E053854A}"/>
              </a:ext>
            </a:extLst>
          </p:cNvPr>
          <p:cNvGraphicFramePr>
            <a:graphicFrameLocks noGrp="1"/>
          </p:cNvGraphicFramePr>
          <p:nvPr>
            <p:ph idx="1"/>
            <p:extLst>
              <p:ext uri="{D42A27DB-BD31-4B8C-83A1-F6EECF244321}">
                <p14:modId xmlns:p14="http://schemas.microsoft.com/office/powerpoint/2010/main" val="3874763251"/>
              </p:ext>
            </p:extLst>
          </p:nvPr>
        </p:nvGraphicFramePr>
        <p:xfrm>
          <a:off x="188828" y="1342040"/>
          <a:ext cx="8852338" cy="28956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878045115"/>
                    </a:ext>
                  </a:extLst>
                </a:gridCol>
                <a:gridCol w="2672255">
                  <a:extLst>
                    <a:ext uri="{9D8B030D-6E8A-4147-A177-3AD203B41FA5}">
                      <a16:colId xmlns:a16="http://schemas.microsoft.com/office/drawing/2014/main" val="2717885763"/>
                    </a:ext>
                  </a:extLst>
                </a:gridCol>
                <a:gridCol w="3436883">
                  <a:extLst>
                    <a:ext uri="{9D8B030D-6E8A-4147-A177-3AD203B41FA5}">
                      <a16:colId xmlns:a16="http://schemas.microsoft.com/office/drawing/2014/main" val="1485922709"/>
                    </a:ext>
                  </a:extLst>
                </a:gridCol>
              </a:tblGrid>
              <a:tr h="370840">
                <a:tc>
                  <a:txBody>
                    <a:bodyPr/>
                    <a:lstStyle/>
                    <a:p>
                      <a:r>
                        <a:rPr lang="en-US" sz="2000" dirty="0"/>
                        <a:t>Initial Drug Therapy</a:t>
                      </a:r>
                    </a:p>
                  </a:txBody>
                  <a:tcPr/>
                </a:tc>
                <a:tc>
                  <a:txBody>
                    <a:bodyPr/>
                    <a:lstStyle/>
                    <a:p>
                      <a:r>
                        <a:rPr lang="en-US" sz="2000" dirty="0"/>
                        <a:t>Adverse Drug Event</a:t>
                      </a:r>
                    </a:p>
                  </a:txBody>
                  <a:tcPr/>
                </a:tc>
                <a:tc>
                  <a:txBody>
                    <a:bodyPr/>
                    <a:lstStyle/>
                    <a:p>
                      <a:r>
                        <a:rPr lang="en-US" sz="2000" dirty="0"/>
                        <a:t>Subsequent Drug Therapy</a:t>
                      </a:r>
                    </a:p>
                  </a:txBody>
                  <a:tcPr/>
                </a:tc>
                <a:extLst>
                  <a:ext uri="{0D108BD9-81ED-4DB2-BD59-A6C34878D82A}">
                    <a16:rowId xmlns:a16="http://schemas.microsoft.com/office/drawing/2014/main" val="2253277215"/>
                  </a:ext>
                </a:extLst>
              </a:tr>
              <a:tr h="370840">
                <a:tc>
                  <a:txBody>
                    <a:bodyPr/>
                    <a:lstStyle/>
                    <a:p>
                      <a:r>
                        <a:rPr lang="en-US" sz="2000" dirty="0"/>
                        <a:t>Antipsychotics</a:t>
                      </a:r>
                    </a:p>
                  </a:txBody>
                  <a:tcPr/>
                </a:tc>
                <a:tc>
                  <a:txBody>
                    <a:bodyPr/>
                    <a:lstStyle/>
                    <a:p>
                      <a:r>
                        <a:rPr lang="en-US" sz="2000" dirty="0"/>
                        <a:t>Extrapyramidal signs and symptoms</a:t>
                      </a:r>
                    </a:p>
                  </a:txBody>
                  <a:tcPr/>
                </a:tc>
                <a:tc>
                  <a:txBody>
                    <a:bodyPr/>
                    <a:lstStyle/>
                    <a:p>
                      <a:r>
                        <a:rPr lang="en-US" sz="2000" dirty="0"/>
                        <a:t>Antiparkinsonian therapy</a:t>
                      </a:r>
                    </a:p>
                  </a:txBody>
                  <a:tcPr/>
                </a:tc>
                <a:extLst>
                  <a:ext uri="{0D108BD9-81ED-4DB2-BD59-A6C34878D82A}">
                    <a16:rowId xmlns:a16="http://schemas.microsoft.com/office/drawing/2014/main" val="2811492811"/>
                  </a:ext>
                </a:extLst>
              </a:tr>
              <a:tr h="370840">
                <a:tc>
                  <a:txBody>
                    <a:bodyPr/>
                    <a:lstStyle/>
                    <a:p>
                      <a:r>
                        <a:rPr lang="en-US" sz="2000" dirty="0"/>
                        <a:t>Cholinesterase inhibitors</a:t>
                      </a:r>
                    </a:p>
                  </a:txBody>
                  <a:tcPr/>
                </a:tc>
                <a:tc>
                  <a:txBody>
                    <a:bodyPr/>
                    <a:lstStyle/>
                    <a:p>
                      <a:r>
                        <a:rPr lang="en-US" sz="2000" dirty="0"/>
                        <a:t>Urinary incontinence</a:t>
                      </a:r>
                    </a:p>
                  </a:txBody>
                  <a:tcPr/>
                </a:tc>
                <a:tc>
                  <a:txBody>
                    <a:bodyPr/>
                    <a:lstStyle/>
                    <a:p>
                      <a:r>
                        <a:rPr lang="en-US" sz="2000" dirty="0"/>
                        <a:t>Incontinence treatment</a:t>
                      </a:r>
                    </a:p>
                  </a:txBody>
                  <a:tcPr/>
                </a:tc>
                <a:extLst>
                  <a:ext uri="{0D108BD9-81ED-4DB2-BD59-A6C34878D82A}">
                    <a16:rowId xmlns:a16="http://schemas.microsoft.com/office/drawing/2014/main" val="4120366766"/>
                  </a:ext>
                </a:extLst>
              </a:tr>
              <a:tr h="370840">
                <a:tc>
                  <a:txBody>
                    <a:bodyPr/>
                    <a:lstStyle/>
                    <a:p>
                      <a:r>
                        <a:rPr lang="en-US" sz="2000" dirty="0"/>
                        <a:t>Thiazide diuretics</a:t>
                      </a:r>
                    </a:p>
                  </a:txBody>
                  <a:tcPr/>
                </a:tc>
                <a:tc>
                  <a:txBody>
                    <a:bodyPr/>
                    <a:lstStyle/>
                    <a:p>
                      <a:r>
                        <a:rPr lang="en-US" sz="2000" dirty="0"/>
                        <a:t>Hyperuricemia</a:t>
                      </a:r>
                    </a:p>
                  </a:txBody>
                  <a:tcPr/>
                </a:tc>
                <a:tc>
                  <a:txBody>
                    <a:bodyPr/>
                    <a:lstStyle/>
                    <a:p>
                      <a:r>
                        <a:rPr lang="en-US" sz="2000" dirty="0"/>
                        <a:t>Gout treatment</a:t>
                      </a:r>
                    </a:p>
                  </a:txBody>
                  <a:tcPr/>
                </a:tc>
                <a:extLst>
                  <a:ext uri="{0D108BD9-81ED-4DB2-BD59-A6C34878D82A}">
                    <a16:rowId xmlns:a16="http://schemas.microsoft.com/office/drawing/2014/main" val="4254179246"/>
                  </a:ext>
                </a:extLst>
              </a:tr>
              <a:tr h="370840">
                <a:tc>
                  <a:txBody>
                    <a:bodyPr/>
                    <a:lstStyle/>
                    <a:p>
                      <a:r>
                        <a:rPr lang="en-US" sz="2000" dirty="0"/>
                        <a:t>NSAIDs</a:t>
                      </a:r>
                    </a:p>
                  </a:txBody>
                  <a:tcPr/>
                </a:tc>
                <a:tc>
                  <a:txBody>
                    <a:bodyPr/>
                    <a:lstStyle/>
                    <a:p>
                      <a:r>
                        <a:rPr lang="en-US" sz="2000" dirty="0"/>
                        <a:t>Increased blood pressure</a:t>
                      </a:r>
                    </a:p>
                  </a:txBody>
                  <a:tcPr/>
                </a:tc>
                <a:tc>
                  <a:txBody>
                    <a:bodyPr/>
                    <a:lstStyle/>
                    <a:p>
                      <a:r>
                        <a:rPr lang="en-US" sz="2000" dirty="0"/>
                        <a:t>Antihypertensive therapy</a:t>
                      </a:r>
                    </a:p>
                  </a:txBody>
                  <a:tcPr/>
                </a:tc>
                <a:extLst>
                  <a:ext uri="{0D108BD9-81ED-4DB2-BD59-A6C34878D82A}">
                    <a16:rowId xmlns:a16="http://schemas.microsoft.com/office/drawing/2014/main" val="2215985847"/>
                  </a:ext>
                </a:extLst>
              </a:tr>
            </a:tbl>
          </a:graphicData>
        </a:graphic>
      </p:graphicFrame>
    </p:spTree>
    <p:extLst>
      <p:ext uri="{BB962C8B-B14F-4D97-AF65-F5344CB8AC3E}">
        <p14:creationId xmlns:p14="http://schemas.microsoft.com/office/powerpoint/2010/main" val="2042309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049B9-3694-FBDD-DE6E-CCD7E591B854}"/>
              </a:ext>
            </a:extLst>
          </p:cNvPr>
          <p:cNvSpPr>
            <a:spLocks noGrp="1"/>
          </p:cNvSpPr>
          <p:nvPr>
            <p:ph type="title"/>
          </p:nvPr>
        </p:nvSpPr>
        <p:spPr/>
        <p:txBody>
          <a:bodyPr/>
          <a:lstStyle/>
          <a:p>
            <a:r>
              <a:rPr lang="en-US" dirty="0"/>
              <a:t>Successful Drug Therapy</a:t>
            </a:r>
          </a:p>
        </p:txBody>
      </p:sp>
      <p:sp>
        <p:nvSpPr>
          <p:cNvPr id="3" name="Content Placeholder 2">
            <a:extLst>
              <a:ext uri="{FF2B5EF4-FFF2-40B4-BE49-F238E27FC236}">
                <a16:creationId xmlns:a16="http://schemas.microsoft.com/office/drawing/2014/main" id="{97C8FC4F-914D-C96D-352D-4EBF037BA946}"/>
              </a:ext>
            </a:extLst>
          </p:cNvPr>
          <p:cNvSpPr>
            <a:spLocks noGrp="1"/>
          </p:cNvSpPr>
          <p:nvPr>
            <p:ph sz="half" idx="1"/>
          </p:nvPr>
        </p:nvSpPr>
        <p:spPr>
          <a:xfrm>
            <a:off x="457212" y="1152143"/>
            <a:ext cx="4303986" cy="3490801"/>
          </a:xfrm>
        </p:spPr>
        <p:txBody>
          <a:bodyPr>
            <a:normAutofit/>
          </a:bodyPr>
          <a:lstStyle/>
          <a:p>
            <a:pPr>
              <a:spcBef>
                <a:spcPts val="3000"/>
              </a:spcBef>
            </a:pPr>
            <a:r>
              <a:rPr lang="en-US" sz="2600" dirty="0"/>
              <a:t>Uses correct drug appropriately</a:t>
            </a:r>
          </a:p>
          <a:p>
            <a:pPr>
              <a:spcBef>
                <a:spcPts val="3000"/>
              </a:spcBef>
            </a:pPr>
            <a:r>
              <a:rPr lang="en-US" sz="2600" dirty="0"/>
              <a:t>Prescribes correct dosage</a:t>
            </a:r>
          </a:p>
          <a:p>
            <a:pPr>
              <a:spcBef>
                <a:spcPts val="3000"/>
              </a:spcBef>
            </a:pPr>
            <a:r>
              <a:rPr lang="en-US" sz="2600" dirty="0"/>
              <a:t>Targets correct condition</a:t>
            </a:r>
          </a:p>
        </p:txBody>
      </p:sp>
      <p:sp>
        <p:nvSpPr>
          <p:cNvPr id="4" name="Content Placeholder 3">
            <a:extLst>
              <a:ext uri="{FF2B5EF4-FFF2-40B4-BE49-F238E27FC236}">
                <a16:creationId xmlns:a16="http://schemas.microsoft.com/office/drawing/2014/main" id="{AB5E7380-6C2D-F4B9-9A8D-58B49B7500B9}"/>
              </a:ext>
            </a:extLst>
          </p:cNvPr>
          <p:cNvSpPr>
            <a:spLocks noGrp="1"/>
          </p:cNvSpPr>
          <p:nvPr>
            <p:ph sz="half" idx="2"/>
          </p:nvPr>
        </p:nvSpPr>
        <p:spPr>
          <a:xfrm>
            <a:off x="4761198" y="1152144"/>
            <a:ext cx="4114788" cy="3490800"/>
          </a:xfrm>
        </p:spPr>
        <p:txBody>
          <a:bodyPr>
            <a:normAutofit/>
          </a:bodyPr>
          <a:lstStyle/>
          <a:p>
            <a:pPr>
              <a:spcBef>
                <a:spcPts val="3000"/>
              </a:spcBef>
            </a:pPr>
            <a:r>
              <a:rPr lang="en-US" sz="2600" dirty="0"/>
              <a:t>Is appropriate for the person</a:t>
            </a:r>
          </a:p>
          <a:p>
            <a:pPr>
              <a:spcBef>
                <a:spcPts val="3000"/>
              </a:spcBef>
            </a:pPr>
            <a:r>
              <a:rPr lang="en-US" sz="2600" dirty="0"/>
              <a:t>Considers goals of care</a:t>
            </a:r>
          </a:p>
          <a:p>
            <a:pPr>
              <a:spcBef>
                <a:spcPts val="3000"/>
              </a:spcBef>
            </a:pPr>
            <a:r>
              <a:rPr lang="en-US" sz="2600" dirty="0"/>
              <a:t>Failure in any one of these can result in ADEs</a:t>
            </a:r>
          </a:p>
        </p:txBody>
      </p:sp>
    </p:spTree>
    <p:extLst>
      <p:ext uri="{BB962C8B-B14F-4D97-AF65-F5344CB8AC3E}">
        <p14:creationId xmlns:p14="http://schemas.microsoft.com/office/powerpoint/2010/main" val="3979008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D9319-1FB9-6316-97F9-39289191CD0E}"/>
              </a:ext>
            </a:extLst>
          </p:cNvPr>
          <p:cNvSpPr>
            <a:spLocks noGrp="1"/>
          </p:cNvSpPr>
          <p:nvPr>
            <p:ph type="title"/>
          </p:nvPr>
        </p:nvSpPr>
        <p:spPr/>
        <p:txBody>
          <a:bodyPr/>
          <a:lstStyle/>
          <a:p>
            <a:r>
              <a:rPr lang="en-US" dirty="0"/>
              <a:t>Steps to Reduce Polypharmacy</a:t>
            </a:r>
          </a:p>
        </p:txBody>
      </p:sp>
      <p:sp>
        <p:nvSpPr>
          <p:cNvPr id="3" name="Content Placeholder 2">
            <a:extLst>
              <a:ext uri="{FF2B5EF4-FFF2-40B4-BE49-F238E27FC236}">
                <a16:creationId xmlns:a16="http://schemas.microsoft.com/office/drawing/2014/main" id="{1448A95D-00D4-A096-670F-3B977624BD8D}"/>
              </a:ext>
            </a:extLst>
          </p:cNvPr>
          <p:cNvSpPr>
            <a:spLocks noGrp="1"/>
          </p:cNvSpPr>
          <p:nvPr>
            <p:ph idx="1"/>
          </p:nvPr>
        </p:nvSpPr>
        <p:spPr>
          <a:xfrm>
            <a:off x="457213" y="1200150"/>
            <a:ext cx="8315569" cy="3474325"/>
          </a:xfrm>
        </p:spPr>
        <p:txBody>
          <a:bodyPr>
            <a:normAutofit fontScale="92500"/>
          </a:bodyPr>
          <a:lstStyle/>
          <a:p>
            <a:pPr marL="571500" indent="-457200">
              <a:spcBef>
                <a:spcPts val="1200"/>
              </a:spcBef>
              <a:buFont typeface="+mj-lt"/>
              <a:buAutoNum type="arabicPeriod"/>
            </a:pPr>
            <a:r>
              <a:rPr lang="en-US" dirty="0"/>
              <a:t>Have patients keep an accurate record of all medications, including OTCs, herbals, and other alternative medicines</a:t>
            </a:r>
          </a:p>
          <a:p>
            <a:pPr marL="571500" indent="-457200">
              <a:spcBef>
                <a:spcPts val="1200"/>
              </a:spcBef>
              <a:buFont typeface="+mj-lt"/>
              <a:buAutoNum type="arabicPeriod"/>
            </a:pPr>
            <a:r>
              <a:rPr lang="en-US" dirty="0"/>
              <a:t>Identify drugs by generic name and drug class</a:t>
            </a:r>
          </a:p>
          <a:p>
            <a:pPr marL="571500" indent="-457200">
              <a:spcBef>
                <a:spcPts val="1200"/>
              </a:spcBef>
              <a:buFont typeface="+mj-lt"/>
              <a:buAutoNum type="arabicPeriod"/>
            </a:pPr>
            <a:r>
              <a:rPr lang="en-US" dirty="0"/>
              <a:t>Be aware of the prescribing cascade</a:t>
            </a:r>
          </a:p>
          <a:p>
            <a:pPr marL="571500" indent="-457200">
              <a:spcBef>
                <a:spcPts val="1200"/>
              </a:spcBef>
              <a:buFont typeface="+mj-lt"/>
              <a:buAutoNum type="arabicPeriod"/>
            </a:pPr>
            <a:r>
              <a:rPr lang="en-US" dirty="0"/>
              <a:t>Encourage patients to use one pharmacy and one primary care provider</a:t>
            </a:r>
          </a:p>
          <a:p>
            <a:pPr marL="571500" indent="-457200">
              <a:spcBef>
                <a:spcPts val="1200"/>
              </a:spcBef>
              <a:buFont typeface="+mj-lt"/>
              <a:buAutoNum type="arabicPeriod"/>
            </a:pPr>
            <a:r>
              <a:rPr lang="en-US" dirty="0"/>
              <a:t>Consider deprescribing when medications are potentially inappropriate or unnecessary</a:t>
            </a:r>
          </a:p>
        </p:txBody>
      </p:sp>
      <p:sp>
        <p:nvSpPr>
          <p:cNvPr id="4" name="TextBox 3">
            <a:extLst>
              <a:ext uri="{FF2B5EF4-FFF2-40B4-BE49-F238E27FC236}">
                <a16:creationId xmlns:a16="http://schemas.microsoft.com/office/drawing/2014/main" id="{EECB3093-A447-CC46-E15E-09DFAC5915F8}"/>
              </a:ext>
            </a:extLst>
          </p:cNvPr>
          <p:cNvSpPr txBox="1"/>
          <p:nvPr/>
        </p:nvSpPr>
        <p:spPr>
          <a:xfrm>
            <a:off x="2553419" y="4770408"/>
            <a:ext cx="4114800" cy="307777"/>
          </a:xfrm>
          <a:prstGeom prst="rect">
            <a:avLst/>
          </a:prstGeom>
          <a:noFill/>
        </p:spPr>
        <p:txBody>
          <a:bodyPr wrap="square" rtlCol="0">
            <a:spAutoFit/>
          </a:bodyPr>
          <a:lstStyle/>
          <a:p>
            <a:pPr algn="ctr"/>
            <a:r>
              <a:rPr lang="en-US" sz="1400" dirty="0"/>
              <a:t>OTCs=over the counter agents</a:t>
            </a:r>
          </a:p>
        </p:txBody>
      </p:sp>
    </p:spTree>
    <p:extLst>
      <p:ext uri="{BB962C8B-B14F-4D97-AF65-F5344CB8AC3E}">
        <p14:creationId xmlns:p14="http://schemas.microsoft.com/office/powerpoint/2010/main" val="36767562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1CE58-680F-92D3-68A6-A9D66C6E803A}"/>
              </a:ext>
            </a:extLst>
          </p:cNvPr>
          <p:cNvSpPr>
            <a:spLocks noGrp="1"/>
          </p:cNvSpPr>
          <p:nvPr>
            <p:ph type="title"/>
          </p:nvPr>
        </p:nvSpPr>
        <p:spPr/>
        <p:txBody>
          <a:bodyPr/>
          <a:lstStyle/>
          <a:p>
            <a:r>
              <a:rPr lang="en-US" dirty="0"/>
              <a:t>Comprehensive Medication Reconciliation and Review</a:t>
            </a:r>
          </a:p>
        </p:txBody>
      </p:sp>
      <p:sp>
        <p:nvSpPr>
          <p:cNvPr id="3" name="Content Placeholder 2">
            <a:extLst>
              <a:ext uri="{FF2B5EF4-FFF2-40B4-BE49-F238E27FC236}">
                <a16:creationId xmlns:a16="http://schemas.microsoft.com/office/drawing/2014/main" id="{0B935201-03A4-AA31-53F3-31DF33A196CB}"/>
              </a:ext>
            </a:extLst>
          </p:cNvPr>
          <p:cNvSpPr>
            <a:spLocks noGrp="1"/>
          </p:cNvSpPr>
          <p:nvPr>
            <p:ph sz="half" idx="1"/>
          </p:nvPr>
        </p:nvSpPr>
        <p:spPr>
          <a:xfrm>
            <a:off x="457212" y="1450430"/>
            <a:ext cx="4071079" cy="3200401"/>
          </a:xfrm>
        </p:spPr>
        <p:txBody>
          <a:bodyPr>
            <a:normAutofit fontScale="85000" lnSpcReduction="20000"/>
          </a:bodyPr>
          <a:lstStyle/>
          <a:p>
            <a:pPr marL="346075" indent="-342900">
              <a:spcBef>
                <a:spcPts val="1200"/>
              </a:spcBef>
              <a:buFont typeface="+mj-lt"/>
              <a:buAutoNum type="arabicPeriod"/>
            </a:pPr>
            <a:r>
              <a:rPr lang="en-US" dirty="0"/>
              <a:t>Medication adherence</a:t>
            </a:r>
          </a:p>
          <a:p>
            <a:pPr marL="346075" indent="-342900">
              <a:spcBef>
                <a:spcPts val="1200"/>
              </a:spcBef>
              <a:buFont typeface="+mj-lt"/>
              <a:buAutoNum type="arabicPeriod"/>
            </a:pPr>
            <a:r>
              <a:rPr lang="en-US" dirty="0"/>
              <a:t>Therapeutic duplication</a:t>
            </a:r>
          </a:p>
          <a:p>
            <a:pPr marL="346075" indent="-342900">
              <a:spcBef>
                <a:spcPts val="1200"/>
              </a:spcBef>
              <a:buFont typeface="+mj-lt"/>
              <a:buAutoNum type="arabicPeriod"/>
            </a:pPr>
            <a:r>
              <a:rPr lang="en-US" dirty="0"/>
              <a:t>Drug interactions</a:t>
            </a:r>
          </a:p>
          <a:p>
            <a:pPr marL="346075" indent="-342900">
              <a:spcBef>
                <a:spcPts val="1200"/>
              </a:spcBef>
              <a:buFont typeface="+mj-lt"/>
              <a:buAutoNum type="arabicPeriod"/>
            </a:pPr>
            <a:r>
              <a:rPr lang="en-US" dirty="0"/>
              <a:t>Drug-disease contraindications</a:t>
            </a:r>
          </a:p>
          <a:p>
            <a:pPr marL="346075" indent="-342900">
              <a:spcBef>
                <a:spcPts val="1200"/>
              </a:spcBef>
              <a:buFont typeface="+mj-lt"/>
              <a:buAutoNum type="arabicPeriod"/>
            </a:pPr>
            <a:r>
              <a:rPr lang="en-US" dirty="0"/>
              <a:t>Potentially inappropriate medication in older adults (e.g., Beers’ criteria)</a:t>
            </a:r>
          </a:p>
        </p:txBody>
      </p:sp>
      <p:sp>
        <p:nvSpPr>
          <p:cNvPr id="4" name="Content Placeholder 3">
            <a:extLst>
              <a:ext uri="{FF2B5EF4-FFF2-40B4-BE49-F238E27FC236}">
                <a16:creationId xmlns:a16="http://schemas.microsoft.com/office/drawing/2014/main" id="{80B14176-C738-96A6-BC35-436F2C9392DB}"/>
              </a:ext>
            </a:extLst>
          </p:cNvPr>
          <p:cNvSpPr>
            <a:spLocks noGrp="1"/>
          </p:cNvSpPr>
          <p:nvPr>
            <p:ph sz="half" idx="2"/>
          </p:nvPr>
        </p:nvSpPr>
        <p:spPr>
          <a:xfrm>
            <a:off x="4615711" y="1450430"/>
            <a:ext cx="4157072" cy="3200401"/>
          </a:xfrm>
        </p:spPr>
        <p:txBody>
          <a:bodyPr>
            <a:normAutofit fontScale="85000" lnSpcReduction="10000"/>
          </a:bodyPr>
          <a:lstStyle/>
          <a:p>
            <a:pPr marL="346075" indent="-346075">
              <a:spcBef>
                <a:spcPts val="1200"/>
              </a:spcBef>
              <a:buFont typeface="+mj-lt"/>
              <a:buAutoNum type="arabicPeriod" startAt="6"/>
            </a:pPr>
            <a:r>
              <a:rPr lang="en-US" dirty="0"/>
              <a:t>Pharmacokinetics of aging</a:t>
            </a:r>
          </a:p>
          <a:p>
            <a:pPr lvl="1">
              <a:spcBef>
                <a:spcPts val="600"/>
              </a:spcBef>
              <a:buFont typeface="Wingdings" panose="05000000000000000000" pitchFamily="2" charset="2"/>
              <a:buChar char="§"/>
            </a:pPr>
            <a:r>
              <a:rPr lang="en-US" dirty="0"/>
              <a:t>absorption, distribution, metabolism, and elimination</a:t>
            </a:r>
          </a:p>
          <a:p>
            <a:pPr marL="346075" indent="-346075">
              <a:spcBef>
                <a:spcPts val="1200"/>
              </a:spcBef>
              <a:buFont typeface="+mj-lt"/>
              <a:buAutoNum type="arabicPeriod" startAt="6"/>
            </a:pPr>
            <a:r>
              <a:rPr lang="en-US" dirty="0"/>
              <a:t>Pharmacodynamics of aging</a:t>
            </a:r>
          </a:p>
          <a:p>
            <a:pPr marL="346075" indent="-346075">
              <a:spcBef>
                <a:spcPts val="1200"/>
              </a:spcBef>
              <a:buFont typeface="+mj-lt"/>
              <a:buAutoNum type="arabicPeriod" startAt="6"/>
            </a:pPr>
            <a:r>
              <a:rPr lang="en-US" dirty="0"/>
              <a:t>Chronic disease state management in older adults</a:t>
            </a:r>
          </a:p>
        </p:txBody>
      </p:sp>
    </p:spTree>
    <p:extLst>
      <p:ext uri="{BB962C8B-B14F-4D97-AF65-F5344CB8AC3E}">
        <p14:creationId xmlns:p14="http://schemas.microsoft.com/office/powerpoint/2010/main" val="3172571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329D8-C20B-343E-D110-4FDE08BAA4EB}"/>
              </a:ext>
            </a:extLst>
          </p:cNvPr>
          <p:cNvSpPr>
            <a:spLocks noGrp="1"/>
          </p:cNvSpPr>
          <p:nvPr>
            <p:ph type="title"/>
          </p:nvPr>
        </p:nvSpPr>
        <p:spPr/>
        <p:txBody>
          <a:bodyPr/>
          <a:lstStyle/>
          <a:p>
            <a:r>
              <a:rPr lang="en-US" dirty="0"/>
              <a:t>Assess Each Medication, and Ask:</a:t>
            </a:r>
          </a:p>
        </p:txBody>
      </p:sp>
      <p:sp>
        <p:nvSpPr>
          <p:cNvPr id="3" name="Content Placeholder 2">
            <a:extLst>
              <a:ext uri="{FF2B5EF4-FFF2-40B4-BE49-F238E27FC236}">
                <a16:creationId xmlns:a16="http://schemas.microsoft.com/office/drawing/2014/main" id="{30F77401-A131-72D1-412F-FEC04DFA00F1}"/>
              </a:ext>
            </a:extLst>
          </p:cNvPr>
          <p:cNvSpPr>
            <a:spLocks noGrp="1"/>
          </p:cNvSpPr>
          <p:nvPr>
            <p:ph idx="1"/>
          </p:nvPr>
        </p:nvSpPr>
        <p:spPr>
          <a:xfrm>
            <a:off x="457213" y="1200152"/>
            <a:ext cx="8450304" cy="3316670"/>
          </a:xfrm>
        </p:spPr>
        <p:txBody>
          <a:bodyPr>
            <a:normAutofit fontScale="85000" lnSpcReduction="20000"/>
          </a:bodyPr>
          <a:lstStyle/>
          <a:p>
            <a:pPr marL="228600">
              <a:spcBef>
                <a:spcPts val="1200"/>
              </a:spcBef>
            </a:pPr>
            <a:r>
              <a:rPr lang="en-US" dirty="0"/>
              <a:t>What are the goals of care?</a:t>
            </a:r>
          </a:p>
          <a:p>
            <a:pPr marL="228600">
              <a:spcBef>
                <a:spcPts val="1200"/>
              </a:spcBef>
            </a:pPr>
            <a:r>
              <a:rPr lang="en-US" dirty="0"/>
              <a:t>Is this medication necessary?</a:t>
            </a:r>
          </a:p>
          <a:p>
            <a:pPr marL="228600">
              <a:spcBef>
                <a:spcPts val="1200"/>
              </a:spcBef>
            </a:pPr>
            <a:r>
              <a:rPr lang="en-US" dirty="0"/>
              <a:t>What are the therapeutic end points?</a:t>
            </a:r>
          </a:p>
          <a:p>
            <a:pPr marL="228600">
              <a:spcBef>
                <a:spcPts val="1200"/>
              </a:spcBef>
            </a:pPr>
            <a:r>
              <a:rPr lang="en-US" dirty="0"/>
              <a:t>Do the benefits outweigh the risks?</a:t>
            </a:r>
          </a:p>
          <a:p>
            <a:pPr marL="228600">
              <a:spcBef>
                <a:spcPts val="1200"/>
              </a:spcBef>
            </a:pPr>
            <a:r>
              <a:rPr lang="en-US" dirty="0"/>
              <a:t>Is it used to treat effects of another drug?</a:t>
            </a:r>
          </a:p>
          <a:p>
            <a:pPr marL="228600">
              <a:spcBef>
                <a:spcPts val="1200"/>
              </a:spcBef>
            </a:pPr>
            <a:r>
              <a:rPr lang="en-US" dirty="0"/>
              <a:t>Could 1 drug be used to treat 2 conditions?</a:t>
            </a:r>
          </a:p>
          <a:p>
            <a:pPr marL="228600">
              <a:spcBef>
                <a:spcPts val="1200"/>
              </a:spcBef>
            </a:pPr>
            <a:r>
              <a:rPr lang="en-US" dirty="0"/>
              <a:t>Could it interact with diseases, other drugs?</a:t>
            </a:r>
          </a:p>
          <a:p>
            <a:pPr marL="228600">
              <a:spcBef>
                <a:spcPts val="1200"/>
              </a:spcBef>
            </a:pPr>
            <a:r>
              <a:rPr lang="en-US" dirty="0"/>
              <a:t>Does person know what it’s for, how to take it, &amp; what ADEs to look for?</a:t>
            </a:r>
          </a:p>
        </p:txBody>
      </p:sp>
    </p:spTree>
    <p:extLst>
      <p:ext uri="{BB962C8B-B14F-4D97-AF65-F5344CB8AC3E}">
        <p14:creationId xmlns:p14="http://schemas.microsoft.com/office/powerpoint/2010/main" val="2543942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C0952-CCC4-906D-8A41-2BC61429C01B}"/>
              </a:ext>
            </a:extLst>
          </p:cNvPr>
          <p:cNvSpPr>
            <a:spLocks noGrp="1"/>
          </p:cNvSpPr>
          <p:nvPr>
            <p:ph type="title"/>
          </p:nvPr>
        </p:nvSpPr>
        <p:spPr/>
        <p:txBody>
          <a:bodyPr/>
          <a:lstStyle/>
          <a:p>
            <a:r>
              <a:rPr lang="en-US" dirty="0"/>
              <a:t>Role of Culture on Medication Use</a:t>
            </a:r>
          </a:p>
        </p:txBody>
      </p:sp>
      <p:sp>
        <p:nvSpPr>
          <p:cNvPr id="3" name="Content Placeholder 2">
            <a:extLst>
              <a:ext uri="{FF2B5EF4-FFF2-40B4-BE49-F238E27FC236}">
                <a16:creationId xmlns:a16="http://schemas.microsoft.com/office/drawing/2014/main" id="{8D27D04A-6D06-24FC-F859-F891B0DECCA5}"/>
              </a:ext>
            </a:extLst>
          </p:cNvPr>
          <p:cNvSpPr>
            <a:spLocks noGrp="1"/>
          </p:cNvSpPr>
          <p:nvPr>
            <p:ph idx="1"/>
          </p:nvPr>
        </p:nvSpPr>
        <p:spPr>
          <a:xfrm>
            <a:off x="457213" y="1200150"/>
            <a:ext cx="8315569" cy="3491119"/>
          </a:xfrm>
        </p:spPr>
        <p:txBody>
          <a:bodyPr>
            <a:normAutofit fontScale="77500" lnSpcReduction="20000"/>
          </a:bodyPr>
          <a:lstStyle/>
          <a:p>
            <a:pPr>
              <a:spcBef>
                <a:spcPts val="1200"/>
              </a:spcBef>
            </a:pPr>
            <a:r>
              <a:rPr lang="en-US" dirty="0"/>
              <a:t>The role of family</a:t>
            </a:r>
          </a:p>
          <a:p>
            <a:pPr>
              <a:spcBef>
                <a:spcPts val="1200"/>
              </a:spcBef>
            </a:pPr>
            <a:r>
              <a:rPr lang="en-US" dirty="0"/>
              <a:t>Sex-related norms</a:t>
            </a:r>
          </a:p>
          <a:p>
            <a:pPr>
              <a:spcBef>
                <a:spcPts val="1200"/>
              </a:spcBef>
            </a:pPr>
            <a:r>
              <a:rPr lang="en-US" dirty="0"/>
              <a:t>Role of religion, spirituality, related rituals</a:t>
            </a:r>
          </a:p>
          <a:p>
            <a:pPr>
              <a:spcBef>
                <a:spcPts val="1200"/>
              </a:spcBef>
            </a:pPr>
            <a:r>
              <a:rPr lang="en-US" dirty="0"/>
              <a:t>Media choices/health literacy</a:t>
            </a:r>
          </a:p>
          <a:p>
            <a:pPr>
              <a:spcBef>
                <a:spcPts val="1200"/>
              </a:spcBef>
            </a:pPr>
            <a:r>
              <a:rPr lang="en-US" dirty="0"/>
              <a:t>Use of indigenous healing practices</a:t>
            </a:r>
          </a:p>
          <a:p>
            <a:pPr>
              <a:spcBef>
                <a:spcPts val="1200"/>
              </a:spcBef>
            </a:pPr>
            <a:r>
              <a:rPr lang="en-US" dirty="0"/>
              <a:t>Use of western medicine</a:t>
            </a:r>
          </a:p>
          <a:p>
            <a:pPr>
              <a:spcBef>
                <a:spcPts val="1200"/>
              </a:spcBef>
            </a:pPr>
            <a:r>
              <a:rPr lang="en-US" dirty="0"/>
              <a:t>How patients infer the meaning of their illness, death, and dying</a:t>
            </a:r>
          </a:p>
          <a:p>
            <a:pPr>
              <a:spcBef>
                <a:spcPts val="1200"/>
              </a:spcBef>
            </a:pPr>
            <a:r>
              <a:rPr lang="en-US" dirty="0"/>
              <a:t>Advanced directives</a:t>
            </a:r>
          </a:p>
          <a:p>
            <a:pPr>
              <a:spcBef>
                <a:spcPts val="1200"/>
              </a:spcBef>
            </a:pPr>
            <a:r>
              <a:rPr lang="en-US" dirty="0"/>
              <a:t>End-of-life care/Hospice care/symptom management</a:t>
            </a:r>
          </a:p>
        </p:txBody>
      </p:sp>
    </p:spTree>
    <p:extLst>
      <p:ext uri="{BB962C8B-B14F-4D97-AF65-F5344CB8AC3E}">
        <p14:creationId xmlns:p14="http://schemas.microsoft.com/office/powerpoint/2010/main" val="1678849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038AD-35AA-496F-0243-092B9FFAE826}"/>
              </a:ext>
            </a:extLst>
          </p:cNvPr>
          <p:cNvSpPr>
            <a:spLocks noGrp="1"/>
          </p:cNvSpPr>
          <p:nvPr>
            <p:ph type="title"/>
          </p:nvPr>
        </p:nvSpPr>
        <p:spPr/>
        <p:txBody>
          <a:bodyPr/>
          <a:lstStyle/>
          <a:p>
            <a:r>
              <a:rPr lang="en-US" dirty="0"/>
              <a:t>Role of Social Determinants of Health on Medication Use</a:t>
            </a:r>
          </a:p>
        </p:txBody>
      </p:sp>
      <p:sp>
        <p:nvSpPr>
          <p:cNvPr id="3" name="Content Placeholder 2">
            <a:extLst>
              <a:ext uri="{FF2B5EF4-FFF2-40B4-BE49-F238E27FC236}">
                <a16:creationId xmlns:a16="http://schemas.microsoft.com/office/drawing/2014/main" id="{BC467413-F906-4D2B-86A4-0C7B27168CE6}"/>
              </a:ext>
            </a:extLst>
          </p:cNvPr>
          <p:cNvSpPr>
            <a:spLocks noGrp="1"/>
          </p:cNvSpPr>
          <p:nvPr>
            <p:ph idx="1"/>
          </p:nvPr>
        </p:nvSpPr>
        <p:spPr>
          <a:xfrm>
            <a:off x="457213" y="1447136"/>
            <a:ext cx="8315569" cy="3196425"/>
          </a:xfrm>
        </p:spPr>
        <p:txBody>
          <a:bodyPr>
            <a:normAutofit fontScale="92500" lnSpcReduction="20000"/>
          </a:bodyPr>
          <a:lstStyle/>
          <a:p>
            <a:pPr marL="114300" indent="0">
              <a:buNone/>
            </a:pPr>
            <a:r>
              <a:rPr lang="en-US" dirty="0"/>
              <a:t>Nonmedical factors that impact health outcomes</a:t>
            </a:r>
          </a:p>
          <a:p>
            <a:pPr lvl="1">
              <a:spcBef>
                <a:spcPts val="600"/>
              </a:spcBef>
            </a:pPr>
            <a:r>
              <a:rPr lang="en-US" dirty="0"/>
              <a:t>Conditions in which people are born, live, learn, work, play, worship and age</a:t>
            </a:r>
          </a:p>
          <a:p>
            <a:pPr lvl="1">
              <a:spcBef>
                <a:spcPts val="600"/>
              </a:spcBef>
            </a:pPr>
            <a:r>
              <a:rPr lang="en-US" dirty="0"/>
              <a:t>Activities of daily living (ADLs)/instrumental activities of daily living (IADLs)</a:t>
            </a:r>
          </a:p>
          <a:p>
            <a:pPr lvl="1">
              <a:spcBef>
                <a:spcPts val="600"/>
              </a:spcBef>
            </a:pPr>
            <a:r>
              <a:rPr lang="en-US" dirty="0"/>
              <a:t>Economics</a:t>
            </a:r>
          </a:p>
          <a:p>
            <a:pPr lvl="1">
              <a:spcBef>
                <a:spcPts val="600"/>
              </a:spcBef>
            </a:pPr>
            <a:r>
              <a:rPr lang="en-US" dirty="0"/>
              <a:t>Housing</a:t>
            </a:r>
          </a:p>
          <a:p>
            <a:pPr lvl="1">
              <a:spcBef>
                <a:spcPts val="600"/>
              </a:spcBef>
            </a:pPr>
            <a:r>
              <a:rPr lang="en-US" dirty="0"/>
              <a:t>Transportation</a:t>
            </a:r>
          </a:p>
          <a:p>
            <a:pPr lvl="1">
              <a:spcBef>
                <a:spcPts val="600"/>
              </a:spcBef>
            </a:pPr>
            <a:r>
              <a:rPr lang="en-US" dirty="0"/>
              <a:t>Access to food</a:t>
            </a:r>
          </a:p>
          <a:p>
            <a:pPr lvl="1">
              <a:spcBef>
                <a:spcPts val="600"/>
              </a:spcBef>
            </a:pPr>
            <a:r>
              <a:rPr lang="en-US" dirty="0"/>
              <a:t>Social isolation</a:t>
            </a:r>
          </a:p>
          <a:p>
            <a:endParaRPr lang="en-US" dirty="0"/>
          </a:p>
          <a:p>
            <a:endParaRPr lang="en-US" dirty="0"/>
          </a:p>
        </p:txBody>
      </p:sp>
    </p:spTree>
    <p:extLst>
      <p:ext uri="{BB962C8B-B14F-4D97-AF65-F5344CB8AC3E}">
        <p14:creationId xmlns:p14="http://schemas.microsoft.com/office/powerpoint/2010/main" val="441427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8FB7F-A34B-8CAA-39CC-844D68A24645}"/>
              </a:ext>
            </a:extLst>
          </p:cNvPr>
          <p:cNvSpPr>
            <a:spLocks noGrp="1"/>
          </p:cNvSpPr>
          <p:nvPr>
            <p:ph type="title"/>
          </p:nvPr>
        </p:nvSpPr>
        <p:spPr/>
        <p:txBody>
          <a:bodyPr/>
          <a:lstStyle/>
          <a:p>
            <a:r>
              <a:rPr lang="en-US" dirty="0"/>
              <a:t>Assessment of Risks and Benefits</a:t>
            </a:r>
          </a:p>
        </p:txBody>
      </p:sp>
      <p:sp>
        <p:nvSpPr>
          <p:cNvPr id="3" name="Content Placeholder 2">
            <a:extLst>
              <a:ext uri="{FF2B5EF4-FFF2-40B4-BE49-F238E27FC236}">
                <a16:creationId xmlns:a16="http://schemas.microsoft.com/office/drawing/2014/main" id="{F6EB7651-1AF4-7216-D4A7-2F4579EDC451}"/>
              </a:ext>
            </a:extLst>
          </p:cNvPr>
          <p:cNvSpPr>
            <a:spLocks noGrp="1"/>
          </p:cNvSpPr>
          <p:nvPr>
            <p:ph sz="half" idx="1"/>
          </p:nvPr>
        </p:nvSpPr>
        <p:spPr>
          <a:xfrm>
            <a:off x="457212" y="1152144"/>
            <a:ext cx="4071079" cy="3475514"/>
          </a:xfrm>
        </p:spPr>
        <p:txBody>
          <a:bodyPr>
            <a:normAutofit fontScale="77500" lnSpcReduction="20000"/>
          </a:bodyPr>
          <a:lstStyle/>
          <a:p>
            <a:pPr marL="0" indent="0">
              <a:buNone/>
            </a:pPr>
            <a:r>
              <a:rPr lang="en-US" b="1" dirty="0"/>
              <a:t>Cardiovascular disease</a:t>
            </a:r>
          </a:p>
          <a:p>
            <a:pPr marL="396875"/>
            <a:r>
              <a:rPr lang="en-US" sz="2600" dirty="0"/>
              <a:t>Renal dysfunction</a:t>
            </a:r>
          </a:p>
          <a:p>
            <a:pPr marL="396875"/>
            <a:r>
              <a:rPr lang="en-US" sz="2600" dirty="0"/>
              <a:t>Low blood pressures</a:t>
            </a:r>
          </a:p>
          <a:p>
            <a:pPr marL="396875"/>
            <a:r>
              <a:rPr lang="en-US" sz="2600" dirty="0"/>
              <a:t>Urinary incontinence</a:t>
            </a:r>
            <a:endParaRPr lang="en-US" dirty="0"/>
          </a:p>
          <a:p>
            <a:pPr marL="0" indent="0">
              <a:spcBef>
                <a:spcPts val="1200"/>
              </a:spcBef>
              <a:buNone/>
            </a:pPr>
            <a:r>
              <a:rPr lang="en-US" b="1" dirty="0"/>
              <a:t>Anticoagulation: </a:t>
            </a:r>
          </a:p>
          <a:p>
            <a:pPr marL="396875"/>
            <a:r>
              <a:rPr lang="en-US" sz="2600" dirty="0"/>
              <a:t>Fall/bleed risk</a:t>
            </a:r>
          </a:p>
          <a:p>
            <a:pPr marL="0" indent="0">
              <a:spcBef>
                <a:spcPts val="1200"/>
              </a:spcBef>
              <a:buNone/>
            </a:pPr>
            <a:r>
              <a:rPr lang="en-US" b="1" dirty="0"/>
              <a:t>Chronic opioid therapy </a:t>
            </a:r>
          </a:p>
          <a:p>
            <a:pPr marL="396875"/>
            <a:r>
              <a:rPr lang="en-US" sz="2600" dirty="0"/>
              <a:t>Falls</a:t>
            </a:r>
          </a:p>
          <a:p>
            <a:pPr marL="396875"/>
            <a:r>
              <a:rPr lang="en-US" sz="2600" dirty="0"/>
              <a:t>Cognitive impairment</a:t>
            </a:r>
          </a:p>
          <a:p>
            <a:pPr marL="396875"/>
            <a:r>
              <a:rPr lang="en-US" sz="2600" dirty="0"/>
              <a:t>Constipation</a:t>
            </a:r>
          </a:p>
          <a:p>
            <a:pPr marL="114300" indent="0">
              <a:buNone/>
            </a:pPr>
            <a:endParaRPr lang="en-US" dirty="0"/>
          </a:p>
          <a:p>
            <a:endParaRPr lang="en-US" dirty="0"/>
          </a:p>
          <a:p>
            <a:endParaRPr lang="en-US" dirty="0"/>
          </a:p>
        </p:txBody>
      </p:sp>
      <p:sp>
        <p:nvSpPr>
          <p:cNvPr id="4" name="Content Placeholder 3">
            <a:extLst>
              <a:ext uri="{FF2B5EF4-FFF2-40B4-BE49-F238E27FC236}">
                <a16:creationId xmlns:a16="http://schemas.microsoft.com/office/drawing/2014/main" id="{761721C2-4DE2-5CB6-80FD-6D2F6FA27046}"/>
              </a:ext>
            </a:extLst>
          </p:cNvPr>
          <p:cNvSpPr>
            <a:spLocks noGrp="1"/>
          </p:cNvSpPr>
          <p:nvPr>
            <p:ph sz="half" idx="2"/>
          </p:nvPr>
        </p:nvSpPr>
        <p:spPr>
          <a:xfrm>
            <a:off x="4701703" y="1152143"/>
            <a:ext cx="4071080" cy="3475515"/>
          </a:xfrm>
        </p:spPr>
        <p:txBody>
          <a:bodyPr>
            <a:normAutofit fontScale="85000" lnSpcReduction="20000"/>
          </a:bodyPr>
          <a:lstStyle/>
          <a:p>
            <a:pPr marL="0" indent="0">
              <a:buNone/>
            </a:pPr>
            <a:r>
              <a:rPr lang="en-US" b="1" dirty="0"/>
              <a:t>HIV in older adults:</a:t>
            </a:r>
          </a:p>
          <a:p>
            <a:pPr>
              <a:spcBef>
                <a:spcPts val="1200"/>
              </a:spcBef>
            </a:pPr>
            <a:r>
              <a:rPr lang="en-US" dirty="0"/>
              <a:t>Geriatric syndromes may occur at younger age </a:t>
            </a:r>
          </a:p>
          <a:p>
            <a:pPr>
              <a:spcBef>
                <a:spcPts val="1200"/>
              </a:spcBef>
            </a:pPr>
            <a:r>
              <a:rPr lang="en-US" dirty="0"/>
              <a:t>Frailty, falls, osteoporosis, neurocognitive, social isolation</a:t>
            </a:r>
          </a:p>
          <a:p>
            <a:pPr>
              <a:spcBef>
                <a:spcPts val="1200"/>
              </a:spcBef>
            </a:pPr>
            <a:r>
              <a:rPr lang="en-US" dirty="0"/>
              <a:t>Polypharmacy, drug-drug interactions, liver and renal dysfunction</a:t>
            </a:r>
          </a:p>
        </p:txBody>
      </p:sp>
    </p:spTree>
    <p:extLst>
      <p:ext uri="{BB962C8B-B14F-4D97-AF65-F5344CB8AC3E}">
        <p14:creationId xmlns:p14="http://schemas.microsoft.com/office/powerpoint/2010/main" val="3312936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B607-54D4-AB45-05D1-4E5BBE8E5E56}"/>
              </a:ext>
            </a:extLst>
          </p:cNvPr>
          <p:cNvSpPr>
            <a:spLocks noGrp="1"/>
          </p:cNvSpPr>
          <p:nvPr>
            <p:ph type="title"/>
          </p:nvPr>
        </p:nvSpPr>
        <p:spPr/>
        <p:txBody>
          <a:bodyPr/>
          <a:lstStyle/>
          <a:p>
            <a:r>
              <a:rPr lang="en-US" dirty="0"/>
              <a:t>Framework for Treatment Older Adults with Diabetes</a:t>
            </a:r>
          </a:p>
        </p:txBody>
      </p:sp>
      <p:graphicFrame>
        <p:nvGraphicFramePr>
          <p:cNvPr id="4" name="Content Placeholder 3">
            <a:extLst>
              <a:ext uri="{FF2B5EF4-FFF2-40B4-BE49-F238E27FC236}">
                <a16:creationId xmlns:a16="http://schemas.microsoft.com/office/drawing/2014/main" id="{6EAAD32C-3C1C-9A65-5E1A-E12E99D54DE1}"/>
              </a:ext>
            </a:extLst>
          </p:cNvPr>
          <p:cNvGraphicFramePr>
            <a:graphicFrameLocks noGrp="1"/>
          </p:cNvGraphicFramePr>
          <p:nvPr>
            <p:ph idx="1"/>
            <p:extLst>
              <p:ext uri="{D42A27DB-BD31-4B8C-83A1-F6EECF244321}">
                <p14:modId xmlns:p14="http://schemas.microsoft.com/office/powerpoint/2010/main" val="642826887"/>
              </p:ext>
            </p:extLst>
          </p:nvPr>
        </p:nvGraphicFramePr>
        <p:xfrm>
          <a:off x="186120" y="1386294"/>
          <a:ext cx="8857754" cy="3161988"/>
        </p:xfrm>
        <a:graphic>
          <a:graphicData uri="http://schemas.openxmlformats.org/drawingml/2006/table">
            <a:tbl>
              <a:tblPr firstRow="1" bandRow="1">
                <a:tableStyleId>{5C22544A-7EE6-4342-B048-85BDC9FD1C3A}</a:tableStyleId>
              </a:tblPr>
              <a:tblGrid>
                <a:gridCol w="1113183">
                  <a:extLst>
                    <a:ext uri="{9D8B030D-6E8A-4147-A177-3AD203B41FA5}">
                      <a16:colId xmlns:a16="http://schemas.microsoft.com/office/drawing/2014/main" val="3400444221"/>
                    </a:ext>
                  </a:extLst>
                </a:gridCol>
                <a:gridCol w="1642680">
                  <a:extLst>
                    <a:ext uri="{9D8B030D-6E8A-4147-A177-3AD203B41FA5}">
                      <a16:colId xmlns:a16="http://schemas.microsoft.com/office/drawing/2014/main" val="4152023894"/>
                    </a:ext>
                  </a:extLst>
                </a:gridCol>
                <a:gridCol w="1622066">
                  <a:extLst>
                    <a:ext uri="{9D8B030D-6E8A-4147-A177-3AD203B41FA5}">
                      <a16:colId xmlns:a16="http://schemas.microsoft.com/office/drawing/2014/main" val="2666321228"/>
                    </a:ext>
                  </a:extLst>
                </a:gridCol>
                <a:gridCol w="1625306">
                  <a:extLst>
                    <a:ext uri="{9D8B030D-6E8A-4147-A177-3AD203B41FA5}">
                      <a16:colId xmlns:a16="http://schemas.microsoft.com/office/drawing/2014/main" val="1901862514"/>
                    </a:ext>
                  </a:extLst>
                </a:gridCol>
                <a:gridCol w="1526651">
                  <a:extLst>
                    <a:ext uri="{9D8B030D-6E8A-4147-A177-3AD203B41FA5}">
                      <a16:colId xmlns:a16="http://schemas.microsoft.com/office/drawing/2014/main" val="2256660098"/>
                    </a:ext>
                  </a:extLst>
                </a:gridCol>
                <a:gridCol w="1327868">
                  <a:extLst>
                    <a:ext uri="{9D8B030D-6E8A-4147-A177-3AD203B41FA5}">
                      <a16:colId xmlns:a16="http://schemas.microsoft.com/office/drawing/2014/main" val="743684493"/>
                    </a:ext>
                  </a:extLst>
                </a:gridCol>
              </a:tblGrid>
              <a:tr h="1086562">
                <a:tc>
                  <a:txBody>
                    <a:bodyPr/>
                    <a:lstStyle/>
                    <a:p>
                      <a:r>
                        <a:rPr lang="en-US" sz="2000" dirty="0"/>
                        <a:t>Health status</a:t>
                      </a:r>
                    </a:p>
                  </a:txBody>
                  <a:tcPr/>
                </a:tc>
                <a:tc>
                  <a:txBody>
                    <a:bodyPr/>
                    <a:lstStyle/>
                    <a:p>
                      <a:r>
                        <a:rPr lang="en-US" sz="2000" dirty="0"/>
                        <a:t>Rationale</a:t>
                      </a:r>
                    </a:p>
                  </a:txBody>
                  <a:tcPr/>
                </a:tc>
                <a:tc>
                  <a:txBody>
                    <a:bodyPr/>
                    <a:lstStyle/>
                    <a:p>
                      <a:r>
                        <a:rPr lang="en-US" sz="2000" dirty="0"/>
                        <a:t>Reasonable A1C goal</a:t>
                      </a:r>
                    </a:p>
                  </a:txBody>
                  <a:tcPr/>
                </a:tc>
                <a:tc>
                  <a:txBody>
                    <a:bodyPr/>
                    <a:lstStyle/>
                    <a:p>
                      <a:r>
                        <a:rPr lang="en-US" sz="2000" dirty="0"/>
                        <a:t>Fasting or </a:t>
                      </a:r>
                      <a:r>
                        <a:rPr lang="en-US" sz="2000" dirty="0" err="1"/>
                        <a:t>preprandial</a:t>
                      </a:r>
                      <a:r>
                        <a:rPr lang="en-US" sz="2000" dirty="0"/>
                        <a:t> glucose</a:t>
                      </a:r>
                    </a:p>
                  </a:txBody>
                  <a:tcPr/>
                </a:tc>
                <a:tc>
                  <a:txBody>
                    <a:bodyPr/>
                    <a:lstStyle/>
                    <a:p>
                      <a:r>
                        <a:rPr lang="en-US" sz="2000" dirty="0"/>
                        <a:t>Bedtime glucose</a:t>
                      </a:r>
                    </a:p>
                  </a:txBody>
                  <a:tcPr/>
                </a:tc>
                <a:tc>
                  <a:txBody>
                    <a:bodyPr/>
                    <a:lstStyle/>
                    <a:p>
                      <a:r>
                        <a:rPr lang="en-US" sz="2000" dirty="0"/>
                        <a:t>Blood pressure </a:t>
                      </a:r>
                    </a:p>
                  </a:txBody>
                  <a:tcPr/>
                </a:tc>
                <a:extLst>
                  <a:ext uri="{0D108BD9-81ED-4DB2-BD59-A6C34878D82A}">
                    <a16:rowId xmlns:a16="http://schemas.microsoft.com/office/drawing/2014/main" val="280396501"/>
                  </a:ext>
                </a:extLst>
              </a:tr>
              <a:tr h="496851">
                <a:tc>
                  <a:txBody>
                    <a:bodyPr/>
                    <a:lstStyle/>
                    <a:p>
                      <a:r>
                        <a:rPr lang="en-US" sz="1800" dirty="0"/>
                        <a:t>Healthy</a:t>
                      </a:r>
                    </a:p>
                  </a:txBody>
                  <a:tcPr/>
                </a:tc>
                <a:tc>
                  <a:txBody>
                    <a:bodyPr/>
                    <a:lstStyle/>
                    <a:p>
                      <a:r>
                        <a:rPr lang="en-US" sz="1800" dirty="0"/>
                        <a:t>Longer life-expectancy</a:t>
                      </a:r>
                    </a:p>
                  </a:txBody>
                  <a:tcPr/>
                </a:tc>
                <a:tc>
                  <a:txBody>
                    <a:bodyPr/>
                    <a:lstStyle/>
                    <a:p>
                      <a:r>
                        <a:rPr lang="en-US" sz="1800" dirty="0"/>
                        <a:t>&lt;7.0–7.5%</a:t>
                      </a:r>
                    </a:p>
                  </a:txBody>
                  <a:tcPr/>
                </a:tc>
                <a:tc>
                  <a:txBody>
                    <a:bodyPr/>
                    <a:lstStyle/>
                    <a:p>
                      <a:r>
                        <a:rPr lang="en-US" sz="1800" dirty="0"/>
                        <a:t>80–130 mg/dL </a:t>
                      </a:r>
                    </a:p>
                  </a:txBody>
                  <a:tcPr/>
                </a:tc>
                <a:tc>
                  <a:txBody>
                    <a:bodyPr/>
                    <a:lstStyle/>
                    <a:p>
                      <a:r>
                        <a:rPr lang="en-US" sz="1800" dirty="0"/>
                        <a:t>80–180 mg/dL</a:t>
                      </a:r>
                    </a:p>
                  </a:txBody>
                  <a:tcPr/>
                </a:tc>
                <a:tc>
                  <a:txBody>
                    <a:bodyPr/>
                    <a:lstStyle/>
                    <a:p>
                      <a:r>
                        <a:rPr lang="en-US" sz="1800" dirty="0"/>
                        <a:t>&lt;130/80 mmHg</a:t>
                      </a:r>
                    </a:p>
                  </a:txBody>
                  <a:tcPr/>
                </a:tc>
                <a:extLst>
                  <a:ext uri="{0D108BD9-81ED-4DB2-BD59-A6C34878D82A}">
                    <a16:rowId xmlns:a16="http://schemas.microsoft.com/office/drawing/2014/main" val="1795081509"/>
                  </a:ext>
                </a:extLst>
              </a:tr>
              <a:tr h="717673">
                <a:tc>
                  <a:txBody>
                    <a:bodyPr/>
                    <a:lstStyle/>
                    <a:p>
                      <a:r>
                        <a:rPr lang="en-US" sz="1800" dirty="0"/>
                        <a:t>Complex</a:t>
                      </a:r>
                    </a:p>
                  </a:txBody>
                  <a:tcPr/>
                </a:tc>
                <a:tc>
                  <a:txBody>
                    <a:bodyPr/>
                    <a:lstStyle/>
                    <a:p>
                      <a:r>
                        <a:rPr lang="en-US" sz="1800" dirty="0"/>
                        <a:t>Hypoglycemia/Fall Risk</a:t>
                      </a:r>
                    </a:p>
                  </a:txBody>
                  <a:tcPr/>
                </a:tc>
                <a:tc>
                  <a:txBody>
                    <a:bodyPr/>
                    <a:lstStyle/>
                    <a:p>
                      <a:r>
                        <a:rPr lang="en-US" sz="1800" dirty="0"/>
                        <a:t>&lt;8.0%</a:t>
                      </a:r>
                    </a:p>
                  </a:txBody>
                  <a:tcPr/>
                </a:tc>
                <a:tc>
                  <a:txBody>
                    <a:bodyPr/>
                    <a:lstStyle/>
                    <a:p>
                      <a:r>
                        <a:rPr lang="en-US" sz="1800" dirty="0"/>
                        <a:t>90–150 mg/dL </a:t>
                      </a:r>
                    </a:p>
                  </a:txBody>
                  <a:tcPr/>
                </a:tc>
                <a:tc>
                  <a:txBody>
                    <a:bodyPr/>
                    <a:lstStyle/>
                    <a:p>
                      <a:r>
                        <a:rPr lang="en-US" sz="1800" dirty="0"/>
                        <a:t>100–180 mg/dL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&lt;130/80 mmHg</a:t>
                      </a:r>
                    </a:p>
                  </a:txBody>
                  <a:tcPr/>
                </a:tc>
                <a:extLst>
                  <a:ext uri="{0D108BD9-81ED-4DB2-BD59-A6C34878D82A}">
                    <a16:rowId xmlns:a16="http://schemas.microsoft.com/office/drawing/2014/main" val="83651690"/>
                  </a:ext>
                </a:extLst>
              </a:tr>
              <a:tr h="717673">
                <a:tc>
                  <a:txBody>
                    <a:bodyPr/>
                    <a:lstStyle/>
                    <a:p>
                      <a:r>
                        <a:rPr lang="en-US" sz="1800" dirty="0"/>
                        <a:t>Very complex</a:t>
                      </a:r>
                    </a:p>
                  </a:txBody>
                  <a:tcPr/>
                </a:tc>
                <a:tc>
                  <a:txBody>
                    <a:bodyPr/>
                    <a:lstStyle/>
                    <a:p>
                      <a:r>
                        <a:rPr lang="en-US" sz="1800" dirty="0"/>
                        <a:t>Limited life-expectancy</a:t>
                      </a:r>
                    </a:p>
                  </a:txBody>
                  <a:tcPr/>
                </a:tc>
                <a:tc>
                  <a:txBody>
                    <a:bodyPr/>
                    <a:lstStyle/>
                    <a:p>
                      <a:r>
                        <a:rPr lang="en-US" sz="1800" dirty="0"/>
                        <a:t>Avoid reliance on A1C</a:t>
                      </a:r>
                    </a:p>
                  </a:txBody>
                  <a:tcPr/>
                </a:tc>
                <a:tc>
                  <a:txBody>
                    <a:bodyPr/>
                    <a:lstStyle/>
                    <a:p>
                      <a:r>
                        <a:rPr lang="en-US" sz="1800" dirty="0"/>
                        <a:t>100–180 mg/dL</a:t>
                      </a:r>
                    </a:p>
                  </a:txBody>
                  <a:tcPr/>
                </a:tc>
                <a:tc>
                  <a:txBody>
                    <a:bodyPr/>
                    <a:lstStyle/>
                    <a:p>
                      <a:r>
                        <a:rPr lang="en-US" sz="1800" dirty="0"/>
                        <a:t>110–200 mg/dL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&lt;140/90 mmHg</a:t>
                      </a:r>
                    </a:p>
                  </a:txBody>
                  <a:tcPr/>
                </a:tc>
                <a:extLst>
                  <a:ext uri="{0D108BD9-81ED-4DB2-BD59-A6C34878D82A}">
                    <a16:rowId xmlns:a16="http://schemas.microsoft.com/office/drawing/2014/main" val="2575405509"/>
                  </a:ext>
                </a:extLst>
              </a:tr>
            </a:tbl>
          </a:graphicData>
        </a:graphic>
      </p:graphicFrame>
      <p:sp>
        <p:nvSpPr>
          <p:cNvPr id="3" name="TextBox 2">
            <a:extLst>
              <a:ext uri="{FF2B5EF4-FFF2-40B4-BE49-F238E27FC236}">
                <a16:creationId xmlns:a16="http://schemas.microsoft.com/office/drawing/2014/main" id="{D3E6E799-A1AA-9E20-8F24-9F3193A2573E}"/>
              </a:ext>
            </a:extLst>
          </p:cNvPr>
          <p:cNvSpPr txBox="1"/>
          <p:nvPr/>
        </p:nvSpPr>
        <p:spPr>
          <a:xfrm>
            <a:off x="1347952" y="4684211"/>
            <a:ext cx="7228977" cy="492443"/>
          </a:xfrm>
          <a:prstGeom prst="rect">
            <a:avLst/>
          </a:prstGeom>
          <a:noFill/>
        </p:spPr>
        <p:txBody>
          <a:bodyPr wrap="square" rtlCol="0">
            <a:spAutoFit/>
          </a:bodyPr>
          <a:lstStyle/>
          <a:p>
            <a:pPr algn="ctr"/>
            <a:r>
              <a:rPr lang="en-US" sz="1200" dirty="0"/>
              <a:t>American Diabetes Association Professional Practice Committee. 13. Older Adults: Standards of Care in Diabetes-2024. Diabetes Care. 2024 Jan 1;47(Suppl 1):S244-S257.</a:t>
            </a:r>
            <a:r>
              <a:rPr lang="en-US" sz="1400" dirty="0"/>
              <a:t> </a:t>
            </a:r>
          </a:p>
        </p:txBody>
      </p:sp>
    </p:spTree>
    <p:extLst>
      <p:ext uri="{BB962C8B-B14F-4D97-AF65-F5344CB8AC3E}">
        <p14:creationId xmlns:p14="http://schemas.microsoft.com/office/powerpoint/2010/main" val="376148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solidFill>
                  <a:schemeClr val="bg1"/>
                </a:solidFill>
                <a:effectLst>
                  <a:outerShdw blurRad="50800" dist="38100" dir="18900000" algn="bl" rotWithShape="0">
                    <a:prstClr val="black">
                      <a:alpha val="40000"/>
                    </a:prstClr>
                  </a:outerShdw>
                </a:effectLst>
              </a:rPr>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297" indent="0">
              <a:buNone/>
            </a:pPr>
            <a:endParaRPr lang="en-US" dirty="0"/>
          </a:p>
          <a:p>
            <a:endParaRPr lang="en-US" dirty="0"/>
          </a:p>
          <a:p>
            <a:endParaRPr lang="en-US" dirty="0"/>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algn="just" defTabSz="914378"/>
            <a:r>
              <a:rPr lang="en-US" sz="2000"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panose="02020603050405020304" pitchFamily="18" charset="0"/>
              </a:rPr>
              <a:t>Department of Health and Human Services (HHS) as part of an award totaling $</a:t>
            </a:r>
            <a:r>
              <a:rPr lang="en-US" sz="20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a:rPr>
              <a:t>4,205,743</a:t>
            </a:r>
            <a:r>
              <a:rPr lang="en-US" sz="2000" dirty="0">
                <a:solidFill>
                  <a:schemeClr val="bg1"/>
                </a:solidFill>
                <a:effectLst>
                  <a:outerShdw blurRad="50800" dist="38100" dir="16200000" rotWithShape="0">
                    <a:prstClr val="black">
                      <a:alpha val="40000"/>
                    </a:prstClr>
                  </a:outerShdw>
                </a:effectLst>
                <a:ea typeface="Calibri" panose="020F0502020204030204" pitchFamily="34" charset="0"/>
                <a:cs typeface="Times New Roman" panose="02020603050405020304" pitchFamily="18" charset="0"/>
              </a:rPr>
              <a:t>, with 0% financed with non-governmental sources. </a:t>
            </a:r>
          </a:p>
          <a:p>
            <a:pPr algn="just" defTabSz="914378"/>
            <a:endParaRPr lang="en-US" sz="2000"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endParaRPr>
          </a:p>
          <a:p>
            <a:pPr algn="just" defTabSz="914378"/>
            <a:r>
              <a:rPr lang="en-US" sz="2000"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solidFill>
                <a:schemeClr val="bg1"/>
              </a:solidFill>
              <a:effectLst>
                <a:outerShdw blurRad="50800" dist="38100" dir="16200000" rotWithShape="0">
                  <a:prstClr val="black">
                    <a:alpha val="40000"/>
                  </a:prstClr>
                </a:outerShdw>
              </a:effectLst>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34756-9EAD-8678-FECA-B47354649C3F}"/>
              </a:ext>
            </a:extLst>
          </p:cNvPr>
          <p:cNvSpPr>
            <a:spLocks noGrp="1"/>
          </p:cNvSpPr>
          <p:nvPr>
            <p:ph type="title"/>
          </p:nvPr>
        </p:nvSpPr>
        <p:spPr/>
        <p:txBody>
          <a:bodyPr/>
          <a:lstStyle/>
          <a:p>
            <a:r>
              <a:rPr lang="en-US" sz="3600" dirty="0"/>
              <a:t>Beers</a:t>
            </a:r>
            <a:r>
              <a:rPr lang="en-US" sz="3600"/>
              <a:t>’ Criteria</a:t>
            </a:r>
            <a:r>
              <a:rPr lang="en-US" sz="3600" dirty="0"/>
              <a:t>: Potentially Inappropriate Medication Use in Older Adults</a:t>
            </a:r>
          </a:p>
        </p:txBody>
      </p:sp>
      <p:sp>
        <p:nvSpPr>
          <p:cNvPr id="3" name="Content Placeholder 2">
            <a:extLst>
              <a:ext uri="{FF2B5EF4-FFF2-40B4-BE49-F238E27FC236}">
                <a16:creationId xmlns:a16="http://schemas.microsoft.com/office/drawing/2014/main" id="{FCC4412D-D625-63A2-688F-C97FD0619FD9}"/>
              </a:ext>
            </a:extLst>
          </p:cNvPr>
          <p:cNvSpPr>
            <a:spLocks noGrp="1"/>
          </p:cNvSpPr>
          <p:nvPr>
            <p:ph idx="1"/>
          </p:nvPr>
        </p:nvSpPr>
        <p:spPr>
          <a:xfrm>
            <a:off x="457213" y="1415331"/>
            <a:ext cx="8315569" cy="3060293"/>
          </a:xfrm>
        </p:spPr>
        <p:txBody>
          <a:bodyPr>
            <a:normAutofit/>
          </a:bodyPr>
          <a:lstStyle/>
          <a:p>
            <a:pPr marL="571500" indent="-457200">
              <a:buFont typeface="+mj-lt"/>
              <a:buAutoNum type="arabicPeriod"/>
            </a:pPr>
            <a:r>
              <a:rPr lang="en-US" dirty="0"/>
              <a:t>Medications or classes to avoid in older adults</a:t>
            </a:r>
          </a:p>
          <a:p>
            <a:pPr marL="571500" indent="-457200">
              <a:buFont typeface="+mj-lt"/>
              <a:buAutoNum type="arabicPeriod"/>
            </a:pPr>
            <a:endParaRPr lang="en-US" dirty="0"/>
          </a:p>
          <a:p>
            <a:pPr marL="571500" indent="-457200">
              <a:buFont typeface="+mj-lt"/>
              <a:buAutoNum type="arabicPeriod"/>
            </a:pPr>
            <a:r>
              <a:rPr lang="en-US" dirty="0"/>
              <a:t>Diseases/conditions and medications to avoid in older adults with these diseases</a:t>
            </a:r>
          </a:p>
          <a:p>
            <a:pPr marL="571500" indent="-457200">
              <a:buFont typeface="+mj-lt"/>
              <a:buAutoNum type="arabicPeriod"/>
            </a:pPr>
            <a:endParaRPr lang="en-US" dirty="0"/>
          </a:p>
          <a:p>
            <a:pPr marL="571500" indent="-457200">
              <a:buFont typeface="+mj-lt"/>
              <a:buAutoNum type="arabicPeriod"/>
            </a:pPr>
            <a:r>
              <a:rPr lang="en-US" dirty="0"/>
              <a:t>Medications to be used with caution</a:t>
            </a:r>
          </a:p>
          <a:p>
            <a:endParaRPr lang="en-US" dirty="0"/>
          </a:p>
          <a:p>
            <a:endParaRPr lang="en-US" dirty="0"/>
          </a:p>
          <a:p>
            <a:endParaRPr lang="en-US" dirty="0"/>
          </a:p>
          <a:p>
            <a:endParaRPr lang="en-US" dirty="0"/>
          </a:p>
          <a:p>
            <a:endParaRPr lang="en-US" dirty="0"/>
          </a:p>
        </p:txBody>
      </p:sp>
      <p:sp>
        <p:nvSpPr>
          <p:cNvPr id="5" name="TextBox 4">
            <a:extLst>
              <a:ext uri="{FF2B5EF4-FFF2-40B4-BE49-F238E27FC236}">
                <a16:creationId xmlns:a16="http://schemas.microsoft.com/office/drawing/2014/main" id="{A9416738-F792-1CA7-C47A-635A7138296E}"/>
              </a:ext>
            </a:extLst>
          </p:cNvPr>
          <p:cNvSpPr txBox="1"/>
          <p:nvPr/>
        </p:nvSpPr>
        <p:spPr>
          <a:xfrm>
            <a:off x="1730010" y="4722711"/>
            <a:ext cx="5769974" cy="307777"/>
          </a:xfrm>
          <a:prstGeom prst="rect">
            <a:avLst/>
          </a:prstGeom>
          <a:noFill/>
        </p:spPr>
        <p:txBody>
          <a:bodyPr wrap="square">
            <a:spAutoFit/>
          </a:bodyPr>
          <a:lstStyle/>
          <a:p>
            <a:pPr marL="114300" indent="0" algn="ctr">
              <a:buNone/>
            </a:pPr>
            <a:r>
              <a:rPr lang="en-US" sz="1400" dirty="0"/>
              <a:t>2023 Beers’ criteria. J Am Geriatric Soc. May 2023.</a:t>
            </a:r>
          </a:p>
        </p:txBody>
      </p:sp>
    </p:spTree>
    <p:extLst>
      <p:ext uri="{BB962C8B-B14F-4D97-AF65-F5344CB8AC3E}">
        <p14:creationId xmlns:p14="http://schemas.microsoft.com/office/powerpoint/2010/main" val="2958957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93ED0-FF78-8962-A2BE-AFC287F573CC}"/>
              </a:ext>
            </a:extLst>
          </p:cNvPr>
          <p:cNvSpPr>
            <a:spLocks noGrp="1"/>
          </p:cNvSpPr>
          <p:nvPr>
            <p:ph type="title"/>
          </p:nvPr>
        </p:nvSpPr>
        <p:spPr>
          <a:xfrm>
            <a:off x="0" y="205979"/>
            <a:ext cx="9143999" cy="857250"/>
          </a:xfrm>
        </p:spPr>
        <p:txBody>
          <a:bodyPr/>
          <a:lstStyle/>
          <a:p>
            <a:r>
              <a:rPr lang="en-US" dirty="0"/>
              <a:t>Beers’ Criteria: Independent of Diagnosis </a:t>
            </a:r>
            <a:br>
              <a:rPr lang="en-US" dirty="0"/>
            </a:br>
            <a:r>
              <a:rPr lang="en-US" sz="3600" dirty="0"/>
              <a:t>Analgesics</a:t>
            </a:r>
            <a:endParaRPr lang="en-US" dirty="0"/>
          </a:p>
        </p:txBody>
      </p:sp>
      <p:sp>
        <p:nvSpPr>
          <p:cNvPr id="3" name="Content Placeholder 2">
            <a:extLst>
              <a:ext uri="{FF2B5EF4-FFF2-40B4-BE49-F238E27FC236}">
                <a16:creationId xmlns:a16="http://schemas.microsoft.com/office/drawing/2014/main" id="{7D915F4F-A993-B020-280F-FF25A21C79C3}"/>
              </a:ext>
            </a:extLst>
          </p:cNvPr>
          <p:cNvSpPr>
            <a:spLocks noGrp="1"/>
          </p:cNvSpPr>
          <p:nvPr>
            <p:ph idx="1"/>
          </p:nvPr>
        </p:nvSpPr>
        <p:spPr>
          <a:xfrm>
            <a:off x="457213" y="1359673"/>
            <a:ext cx="8315569" cy="3315694"/>
          </a:xfrm>
        </p:spPr>
        <p:txBody>
          <a:bodyPr>
            <a:normAutofit fontScale="92500" lnSpcReduction="10000"/>
          </a:bodyPr>
          <a:lstStyle/>
          <a:p>
            <a:r>
              <a:rPr lang="en-US" dirty="0"/>
              <a:t>Meperidine (long t1/2 metabolite, CNS)-     avoid</a:t>
            </a:r>
          </a:p>
          <a:p>
            <a:r>
              <a:rPr lang="en-US" dirty="0"/>
              <a:t>Non-COX-selective NSAIDs, oral</a:t>
            </a:r>
          </a:p>
          <a:p>
            <a:pPr lvl="1"/>
            <a:r>
              <a:rPr lang="en-US" dirty="0"/>
              <a:t>Indomethacin (CNS)-      avoid</a:t>
            </a:r>
          </a:p>
          <a:p>
            <a:pPr lvl="1"/>
            <a:r>
              <a:rPr lang="en-US" dirty="0"/>
              <a:t>Ketorolac- (GI bleeds)-      avoid</a:t>
            </a:r>
          </a:p>
          <a:p>
            <a:pPr lvl="1"/>
            <a:r>
              <a:rPr lang="en-US" dirty="0"/>
              <a:t>Avoid chronic use of all others unless alternatives are not effective and person can take gastroprotective agent</a:t>
            </a:r>
          </a:p>
          <a:p>
            <a:pPr lvl="2"/>
            <a:r>
              <a:rPr lang="en-US" dirty="0"/>
              <a:t>Aspirin &gt;325 mg/day</a:t>
            </a:r>
          </a:p>
          <a:p>
            <a:r>
              <a:rPr lang="en-US" dirty="0"/>
              <a:t>Skeletal muscle relaxants</a:t>
            </a:r>
          </a:p>
          <a:p>
            <a:pPr lvl="1"/>
            <a:r>
              <a:rPr lang="en-US" dirty="0"/>
              <a:t>? effectiveness/anticholinergic side effects-      avoid</a:t>
            </a:r>
          </a:p>
          <a:p>
            <a:endParaRPr lang="en-US" dirty="0"/>
          </a:p>
          <a:p>
            <a:endParaRPr lang="en-US" dirty="0"/>
          </a:p>
        </p:txBody>
      </p:sp>
      <p:sp>
        <p:nvSpPr>
          <p:cNvPr id="4" name="TextBox 3">
            <a:extLst>
              <a:ext uri="{FF2B5EF4-FFF2-40B4-BE49-F238E27FC236}">
                <a16:creationId xmlns:a16="http://schemas.microsoft.com/office/drawing/2014/main" id="{D1F63DB2-9256-C044-DE5C-E90F8C39A852}"/>
              </a:ext>
            </a:extLst>
          </p:cNvPr>
          <p:cNvSpPr txBox="1"/>
          <p:nvPr/>
        </p:nvSpPr>
        <p:spPr>
          <a:xfrm>
            <a:off x="1340002" y="4686329"/>
            <a:ext cx="7253436" cy="415498"/>
          </a:xfrm>
          <a:prstGeom prst="rect">
            <a:avLst/>
          </a:prstGeom>
          <a:noFill/>
        </p:spPr>
        <p:txBody>
          <a:bodyPr wrap="square" rtlCol="0">
            <a:spAutoFit/>
          </a:bodyPr>
          <a:lstStyle/>
          <a:p>
            <a:pPr algn="ctr"/>
            <a:r>
              <a:rPr lang="en-US" sz="1050" dirty="0"/>
              <a:t>t1/2 = half-life GI = Gastrointestinal</a:t>
            </a:r>
          </a:p>
          <a:p>
            <a:pPr algn="ctr"/>
            <a:r>
              <a:rPr lang="en-US" sz="1050" dirty="0"/>
              <a:t>2023 Beers’ criteria. J Am Geriatric Soc. May 2023</a:t>
            </a:r>
          </a:p>
        </p:txBody>
      </p:sp>
      <p:pic>
        <p:nvPicPr>
          <p:cNvPr id="5" name="Graphic 4" descr="Checkbox Crossed with solid fill">
            <a:extLst>
              <a:ext uri="{FF2B5EF4-FFF2-40B4-BE49-F238E27FC236}">
                <a16:creationId xmlns:a16="http://schemas.microsoft.com/office/drawing/2014/main" id="{38EF80F4-B5CD-0E01-352D-CF5333D684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14558" y="1289716"/>
            <a:ext cx="535164" cy="535164"/>
          </a:xfrm>
          <a:prstGeom prst="rect">
            <a:avLst/>
          </a:prstGeom>
        </p:spPr>
      </p:pic>
      <p:pic>
        <p:nvPicPr>
          <p:cNvPr id="8" name="Graphic 7" descr="Checkbox Crossed with solid fill">
            <a:extLst>
              <a:ext uri="{FF2B5EF4-FFF2-40B4-BE49-F238E27FC236}">
                <a16:creationId xmlns:a16="http://schemas.microsoft.com/office/drawing/2014/main" id="{C5876549-14AC-382D-A83A-0C43DD5D8D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21324" y="2000862"/>
            <a:ext cx="535164" cy="535164"/>
          </a:xfrm>
          <a:prstGeom prst="rect">
            <a:avLst/>
          </a:prstGeom>
        </p:spPr>
      </p:pic>
      <p:pic>
        <p:nvPicPr>
          <p:cNvPr id="9" name="Graphic 8" descr="Checkbox Crossed with solid fill">
            <a:extLst>
              <a:ext uri="{FF2B5EF4-FFF2-40B4-BE49-F238E27FC236}">
                <a16:creationId xmlns:a16="http://schemas.microsoft.com/office/drawing/2014/main" id="{EB18E37E-ABB9-64A8-C239-BACD1EB73F1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71472" y="2362254"/>
            <a:ext cx="535164" cy="535164"/>
          </a:xfrm>
          <a:prstGeom prst="rect">
            <a:avLst/>
          </a:prstGeom>
        </p:spPr>
      </p:pic>
      <p:pic>
        <p:nvPicPr>
          <p:cNvPr id="10" name="Graphic 9" descr="Checkbox Crossed with solid fill">
            <a:extLst>
              <a:ext uri="{FF2B5EF4-FFF2-40B4-BE49-F238E27FC236}">
                <a16:creationId xmlns:a16="http://schemas.microsoft.com/office/drawing/2014/main" id="{7EF3D1A2-A144-1959-1895-522E665E648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51997" y="3975183"/>
            <a:ext cx="535164" cy="535164"/>
          </a:xfrm>
          <a:prstGeom prst="rect">
            <a:avLst/>
          </a:prstGeom>
        </p:spPr>
      </p:pic>
    </p:spTree>
    <p:extLst>
      <p:ext uri="{BB962C8B-B14F-4D97-AF65-F5344CB8AC3E}">
        <p14:creationId xmlns:p14="http://schemas.microsoft.com/office/powerpoint/2010/main" val="1556368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0BAF13-213A-9F90-9E32-3187E0936036}"/>
              </a:ext>
            </a:extLst>
          </p:cNvPr>
          <p:cNvSpPr>
            <a:spLocks noGrp="1"/>
          </p:cNvSpPr>
          <p:nvPr>
            <p:ph idx="1"/>
          </p:nvPr>
        </p:nvSpPr>
        <p:spPr>
          <a:xfrm>
            <a:off x="457213" y="1296063"/>
            <a:ext cx="8315569" cy="3387254"/>
          </a:xfrm>
        </p:spPr>
        <p:txBody>
          <a:bodyPr>
            <a:normAutofit/>
          </a:bodyPr>
          <a:lstStyle/>
          <a:p>
            <a:pPr marL="230188"/>
            <a:r>
              <a:rPr lang="en-US" dirty="0"/>
              <a:t>Antidepressants (anticholinergic, orthostasis)</a:t>
            </a:r>
          </a:p>
          <a:p>
            <a:pPr marL="517525" lvl="1"/>
            <a:r>
              <a:rPr lang="en-US" dirty="0"/>
              <a:t>Amitriptyline, doxepin &gt;6 mg/day, clomipramine, nortriptyline, paroxetine</a:t>
            </a:r>
          </a:p>
          <a:p>
            <a:pPr marL="230188"/>
            <a:r>
              <a:rPr lang="en-US" dirty="0"/>
              <a:t>Hypnotics/anxiolytics</a:t>
            </a:r>
          </a:p>
          <a:p>
            <a:pPr marL="517525" lvl="1"/>
            <a:r>
              <a:rPr lang="en-US" dirty="0"/>
              <a:t>Benzodiazepines (↑CNS/falls/motor vehicle accidents [MVAs],↓ metabolism)</a:t>
            </a:r>
          </a:p>
          <a:p>
            <a:pPr lvl="2"/>
            <a:r>
              <a:rPr lang="en-US" dirty="0"/>
              <a:t>Short, intermediate, and long-acting</a:t>
            </a:r>
          </a:p>
          <a:p>
            <a:pPr lvl="2"/>
            <a:r>
              <a:rPr lang="en-US" dirty="0"/>
              <a:t>Long-acting may be appropriate for seizures/REM sleep</a:t>
            </a:r>
          </a:p>
        </p:txBody>
      </p:sp>
      <p:sp>
        <p:nvSpPr>
          <p:cNvPr id="7" name="Title 1">
            <a:extLst>
              <a:ext uri="{FF2B5EF4-FFF2-40B4-BE49-F238E27FC236}">
                <a16:creationId xmlns:a16="http://schemas.microsoft.com/office/drawing/2014/main" id="{F9BF05F9-3F73-0434-1F76-76737D2F46FF}"/>
              </a:ext>
            </a:extLst>
          </p:cNvPr>
          <p:cNvSpPr>
            <a:spLocks noGrp="1"/>
          </p:cNvSpPr>
          <p:nvPr>
            <p:ph type="title"/>
          </p:nvPr>
        </p:nvSpPr>
        <p:spPr>
          <a:xfrm>
            <a:off x="0" y="205979"/>
            <a:ext cx="9143999" cy="857250"/>
          </a:xfrm>
        </p:spPr>
        <p:txBody>
          <a:bodyPr/>
          <a:lstStyle/>
          <a:p>
            <a:r>
              <a:rPr lang="en-US" dirty="0"/>
              <a:t>Beers’ Criteria: Independent of Diagnosis </a:t>
            </a:r>
            <a:br>
              <a:rPr lang="en-US" dirty="0"/>
            </a:br>
            <a:r>
              <a:rPr lang="en-US" sz="3600" dirty="0"/>
              <a:t>Psychiatric/CNS</a:t>
            </a:r>
            <a:endParaRPr lang="en-US" dirty="0"/>
          </a:p>
        </p:txBody>
      </p:sp>
      <p:sp>
        <p:nvSpPr>
          <p:cNvPr id="10" name="TextBox 9">
            <a:extLst>
              <a:ext uri="{FF2B5EF4-FFF2-40B4-BE49-F238E27FC236}">
                <a16:creationId xmlns:a16="http://schemas.microsoft.com/office/drawing/2014/main" id="{AC68B07D-DA7C-45B5-34EF-A7E6729B5313}"/>
              </a:ext>
            </a:extLst>
          </p:cNvPr>
          <p:cNvSpPr txBox="1"/>
          <p:nvPr/>
        </p:nvSpPr>
        <p:spPr>
          <a:xfrm>
            <a:off x="1340002" y="4773091"/>
            <a:ext cx="7253436" cy="253916"/>
          </a:xfrm>
          <a:prstGeom prst="rect">
            <a:avLst/>
          </a:prstGeom>
          <a:noFill/>
        </p:spPr>
        <p:txBody>
          <a:bodyPr wrap="square" rtlCol="0">
            <a:spAutoFit/>
          </a:bodyPr>
          <a:lstStyle/>
          <a:p>
            <a:pPr algn="ctr"/>
            <a:r>
              <a:rPr lang="en-US" sz="1050" dirty="0"/>
              <a:t>2023 Beers’ criteria. J Am Geriatric Soc. May 2023</a:t>
            </a:r>
          </a:p>
        </p:txBody>
      </p:sp>
    </p:spTree>
    <p:extLst>
      <p:ext uri="{BB962C8B-B14F-4D97-AF65-F5344CB8AC3E}">
        <p14:creationId xmlns:p14="http://schemas.microsoft.com/office/powerpoint/2010/main" val="49219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0BAF13-213A-9F90-9E32-3187E0936036}"/>
              </a:ext>
            </a:extLst>
          </p:cNvPr>
          <p:cNvSpPr>
            <a:spLocks noGrp="1"/>
          </p:cNvSpPr>
          <p:nvPr>
            <p:ph idx="1"/>
          </p:nvPr>
        </p:nvSpPr>
        <p:spPr>
          <a:xfrm>
            <a:off x="457213" y="1311965"/>
            <a:ext cx="8315569" cy="3371352"/>
          </a:xfrm>
        </p:spPr>
        <p:txBody>
          <a:bodyPr>
            <a:normAutofit/>
          </a:bodyPr>
          <a:lstStyle/>
          <a:p>
            <a:pPr marL="230188"/>
            <a:r>
              <a:rPr lang="en-US" dirty="0"/>
              <a:t>Nonbenzodiazepine hypnotics</a:t>
            </a:r>
          </a:p>
          <a:p>
            <a:pPr marL="517525" lvl="1"/>
            <a:r>
              <a:rPr lang="en-US" dirty="0"/>
              <a:t>Eszopiclone, zolpidem, zaleplon (CNS, falls, minimal improvement in sleep latency/duration, MVAs)</a:t>
            </a:r>
          </a:p>
          <a:p>
            <a:pPr marL="230188"/>
            <a:r>
              <a:rPr lang="en-US" dirty="0"/>
              <a:t>Antipsychotics</a:t>
            </a:r>
          </a:p>
          <a:p>
            <a:pPr marL="517525" lvl="1"/>
            <a:r>
              <a:rPr lang="en-US" dirty="0"/>
              <a:t>All 1st and 2nd generation antipsychotics-     avoid </a:t>
            </a:r>
          </a:p>
          <a:p>
            <a:pPr lvl="2"/>
            <a:r>
              <a:rPr lang="en-US" dirty="0"/>
              <a:t>↑ stroke, cognitive decline, mortality in dementia</a:t>
            </a:r>
          </a:p>
          <a:p>
            <a:pPr marL="517525" lvl="1"/>
            <a:r>
              <a:rPr lang="en-US" dirty="0"/>
              <a:t>Except in schizophrenia, bipolar, and short-term use with chemotherapy</a:t>
            </a:r>
          </a:p>
        </p:txBody>
      </p:sp>
      <p:sp>
        <p:nvSpPr>
          <p:cNvPr id="7" name="Title 1">
            <a:extLst>
              <a:ext uri="{FF2B5EF4-FFF2-40B4-BE49-F238E27FC236}">
                <a16:creationId xmlns:a16="http://schemas.microsoft.com/office/drawing/2014/main" id="{F9BF05F9-3F73-0434-1F76-76737D2F46FF}"/>
              </a:ext>
            </a:extLst>
          </p:cNvPr>
          <p:cNvSpPr>
            <a:spLocks noGrp="1"/>
          </p:cNvSpPr>
          <p:nvPr>
            <p:ph type="title"/>
          </p:nvPr>
        </p:nvSpPr>
        <p:spPr>
          <a:xfrm>
            <a:off x="0" y="205979"/>
            <a:ext cx="9143999" cy="857250"/>
          </a:xfrm>
        </p:spPr>
        <p:txBody>
          <a:bodyPr/>
          <a:lstStyle/>
          <a:p>
            <a:r>
              <a:rPr lang="en-US" dirty="0"/>
              <a:t>Beers’ Criteria: Independent of Diagnosis </a:t>
            </a:r>
            <a:br>
              <a:rPr lang="en-US" dirty="0"/>
            </a:br>
            <a:r>
              <a:rPr lang="en-US" sz="3600" dirty="0"/>
              <a:t>Psychiatric/CNS</a:t>
            </a:r>
            <a:endParaRPr lang="en-US" dirty="0"/>
          </a:p>
        </p:txBody>
      </p:sp>
      <p:pic>
        <p:nvPicPr>
          <p:cNvPr id="8" name="Graphic 7" descr="Checkbox Crossed with solid fill">
            <a:extLst>
              <a:ext uri="{FF2B5EF4-FFF2-40B4-BE49-F238E27FC236}">
                <a16:creationId xmlns:a16="http://schemas.microsoft.com/office/drawing/2014/main" id="{F88D1169-F41B-97B9-E08C-BB240D7AFC5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15886" y="2935936"/>
            <a:ext cx="447305" cy="447305"/>
          </a:xfrm>
          <a:prstGeom prst="rect">
            <a:avLst/>
          </a:prstGeom>
        </p:spPr>
      </p:pic>
      <p:sp>
        <p:nvSpPr>
          <p:cNvPr id="4" name="TextBox 3">
            <a:extLst>
              <a:ext uri="{FF2B5EF4-FFF2-40B4-BE49-F238E27FC236}">
                <a16:creationId xmlns:a16="http://schemas.microsoft.com/office/drawing/2014/main" id="{5EFBE0C8-553E-D4F2-DA27-94E3552D3D9A}"/>
              </a:ext>
            </a:extLst>
          </p:cNvPr>
          <p:cNvSpPr txBox="1"/>
          <p:nvPr/>
        </p:nvSpPr>
        <p:spPr>
          <a:xfrm>
            <a:off x="1340002" y="4773091"/>
            <a:ext cx="7253436" cy="253916"/>
          </a:xfrm>
          <a:prstGeom prst="rect">
            <a:avLst/>
          </a:prstGeom>
          <a:noFill/>
        </p:spPr>
        <p:txBody>
          <a:bodyPr wrap="square" rtlCol="0">
            <a:spAutoFit/>
          </a:bodyPr>
          <a:lstStyle/>
          <a:p>
            <a:pPr algn="ctr"/>
            <a:r>
              <a:rPr lang="en-US" sz="1050" dirty="0"/>
              <a:t>2023 Beers’ criteria. J Am Geriatric Soc. May 2023</a:t>
            </a:r>
          </a:p>
        </p:txBody>
      </p:sp>
    </p:spTree>
    <p:extLst>
      <p:ext uri="{BB962C8B-B14F-4D97-AF65-F5344CB8AC3E}">
        <p14:creationId xmlns:p14="http://schemas.microsoft.com/office/powerpoint/2010/main" val="824833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42515-869C-35B5-15D3-5B8831C1DFF0}"/>
              </a:ext>
            </a:extLst>
          </p:cNvPr>
          <p:cNvSpPr>
            <a:spLocks noGrp="1"/>
          </p:cNvSpPr>
          <p:nvPr>
            <p:ph type="title"/>
          </p:nvPr>
        </p:nvSpPr>
        <p:spPr>
          <a:xfrm>
            <a:off x="0" y="205979"/>
            <a:ext cx="9143999" cy="857250"/>
          </a:xfrm>
        </p:spPr>
        <p:txBody>
          <a:bodyPr/>
          <a:lstStyle/>
          <a:p>
            <a:r>
              <a:rPr lang="en-US" dirty="0"/>
              <a:t>Beers’ Criteria: Independent of Diagnosis</a:t>
            </a:r>
            <a:br>
              <a:rPr lang="en-US" sz="3600" dirty="0"/>
            </a:br>
            <a:r>
              <a:rPr lang="en-US" sz="3600" dirty="0"/>
              <a:t>Cardiovascular</a:t>
            </a:r>
          </a:p>
        </p:txBody>
      </p:sp>
      <p:sp>
        <p:nvSpPr>
          <p:cNvPr id="3" name="Content Placeholder 2">
            <a:extLst>
              <a:ext uri="{FF2B5EF4-FFF2-40B4-BE49-F238E27FC236}">
                <a16:creationId xmlns:a16="http://schemas.microsoft.com/office/drawing/2014/main" id="{DA99FB39-9136-C59A-5C57-525554E2B94B}"/>
              </a:ext>
            </a:extLst>
          </p:cNvPr>
          <p:cNvSpPr>
            <a:spLocks noGrp="1"/>
          </p:cNvSpPr>
          <p:nvPr>
            <p:ph idx="1"/>
          </p:nvPr>
        </p:nvSpPr>
        <p:spPr>
          <a:xfrm>
            <a:off x="457213" y="1200150"/>
            <a:ext cx="8315569" cy="3459313"/>
          </a:xfrm>
        </p:spPr>
        <p:txBody>
          <a:bodyPr>
            <a:normAutofit/>
          </a:bodyPr>
          <a:lstStyle/>
          <a:p>
            <a:r>
              <a:rPr lang="en-US" dirty="0"/>
              <a:t>Alpha blockers for hypertension (orthostasis)</a:t>
            </a:r>
          </a:p>
          <a:p>
            <a:pPr lvl="1"/>
            <a:r>
              <a:rPr lang="en-US" dirty="0"/>
              <a:t>Doxazosin, prazosin, terazosin</a:t>
            </a:r>
          </a:p>
          <a:p>
            <a:r>
              <a:rPr lang="en-US" dirty="0"/>
              <a:t>Alpha agonists, central (CNS/bradycardia/orthostasis)</a:t>
            </a:r>
          </a:p>
          <a:p>
            <a:pPr lvl="1"/>
            <a:r>
              <a:rPr lang="en-US" dirty="0"/>
              <a:t>Clonidine</a:t>
            </a:r>
          </a:p>
          <a:p>
            <a:r>
              <a:rPr lang="en-US" dirty="0"/>
              <a:t>Amiodarone (greater toxicities)</a:t>
            </a:r>
          </a:p>
          <a:p>
            <a:pPr lvl="1"/>
            <a:r>
              <a:rPr lang="en-US" dirty="0"/>
              <a:t>Avoid 1st-line atrial fib unless has heart failure</a:t>
            </a:r>
          </a:p>
          <a:p>
            <a:r>
              <a:rPr lang="en-US" dirty="0"/>
              <a:t>Dronedarone (worse outcomes)</a:t>
            </a:r>
          </a:p>
          <a:p>
            <a:pPr lvl="1"/>
            <a:r>
              <a:rPr lang="en-US" dirty="0"/>
              <a:t>Avoid permanent atrial fib/severe heart failure (</a:t>
            </a:r>
            <a:r>
              <a:rPr lang="en-US" dirty="0" err="1"/>
              <a:t>HFrEF</a:t>
            </a:r>
            <a:r>
              <a:rPr lang="en-US" dirty="0"/>
              <a:t>)</a:t>
            </a:r>
          </a:p>
        </p:txBody>
      </p:sp>
      <p:sp>
        <p:nvSpPr>
          <p:cNvPr id="4" name="TextBox 3">
            <a:extLst>
              <a:ext uri="{FF2B5EF4-FFF2-40B4-BE49-F238E27FC236}">
                <a16:creationId xmlns:a16="http://schemas.microsoft.com/office/drawing/2014/main" id="{6EAB1E2F-EF6C-79E3-255A-003DC4C89351}"/>
              </a:ext>
            </a:extLst>
          </p:cNvPr>
          <p:cNvSpPr txBox="1"/>
          <p:nvPr/>
        </p:nvSpPr>
        <p:spPr>
          <a:xfrm>
            <a:off x="1332051" y="4786710"/>
            <a:ext cx="7253436" cy="415498"/>
          </a:xfrm>
          <a:prstGeom prst="rect">
            <a:avLst/>
          </a:prstGeom>
          <a:noFill/>
        </p:spPr>
        <p:txBody>
          <a:bodyPr wrap="square" rtlCol="0">
            <a:spAutoFit/>
          </a:bodyPr>
          <a:lstStyle/>
          <a:p>
            <a:pPr algn="ctr"/>
            <a:r>
              <a:rPr lang="en-US" sz="1050" dirty="0" err="1"/>
              <a:t>HFrEF</a:t>
            </a:r>
            <a:r>
              <a:rPr lang="en-US" sz="1050" dirty="0"/>
              <a:t> = heart failure with reduced ejection fraction. </a:t>
            </a:r>
          </a:p>
          <a:p>
            <a:pPr algn="ctr"/>
            <a:r>
              <a:rPr lang="en-US" sz="1050" dirty="0"/>
              <a:t>2023 Beers’ criteria. J Am Geriatric Soc. May 2023</a:t>
            </a:r>
          </a:p>
        </p:txBody>
      </p:sp>
    </p:spTree>
    <p:extLst>
      <p:ext uri="{BB962C8B-B14F-4D97-AF65-F5344CB8AC3E}">
        <p14:creationId xmlns:p14="http://schemas.microsoft.com/office/powerpoint/2010/main" val="491301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42515-869C-35B5-15D3-5B8831C1DFF0}"/>
              </a:ext>
            </a:extLst>
          </p:cNvPr>
          <p:cNvSpPr>
            <a:spLocks noGrp="1"/>
          </p:cNvSpPr>
          <p:nvPr>
            <p:ph type="title"/>
          </p:nvPr>
        </p:nvSpPr>
        <p:spPr>
          <a:xfrm>
            <a:off x="0" y="205979"/>
            <a:ext cx="9143999" cy="857250"/>
          </a:xfrm>
        </p:spPr>
        <p:txBody>
          <a:bodyPr/>
          <a:lstStyle/>
          <a:p>
            <a:r>
              <a:rPr lang="en-US" dirty="0"/>
              <a:t>Beers’ Criteria: Independent of Diagnosis</a:t>
            </a:r>
            <a:br>
              <a:rPr lang="en-US" sz="3600" dirty="0"/>
            </a:br>
            <a:r>
              <a:rPr lang="en-US" sz="3600" dirty="0"/>
              <a:t>Cardiovascular</a:t>
            </a:r>
          </a:p>
        </p:txBody>
      </p:sp>
      <p:sp>
        <p:nvSpPr>
          <p:cNvPr id="3" name="Content Placeholder 2">
            <a:extLst>
              <a:ext uri="{FF2B5EF4-FFF2-40B4-BE49-F238E27FC236}">
                <a16:creationId xmlns:a16="http://schemas.microsoft.com/office/drawing/2014/main" id="{DA99FB39-9136-C59A-5C57-525554E2B94B}"/>
              </a:ext>
            </a:extLst>
          </p:cNvPr>
          <p:cNvSpPr>
            <a:spLocks noGrp="1"/>
          </p:cNvSpPr>
          <p:nvPr>
            <p:ph idx="1"/>
          </p:nvPr>
        </p:nvSpPr>
        <p:spPr>
          <a:xfrm>
            <a:off x="457213" y="1264257"/>
            <a:ext cx="8535712" cy="3395206"/>
          </a:xfrm>
        </p:spPr>
        <p:txBody>
          <a:bodyPr>
            <a:normAutofit fontScale="92500"/>
          </a:bodyPr>
          <a:lstStyle/>
          <a:p>
            <a:r>
              <a:rPr lang="en-US" dirty="0"/>
              <a:t>Digoxin-     avoid 1st-line atrial fib/heart failure</a:t>
            </a:r>
          </a:p>
          <a:p>
            <a:pPr>
              <a:spcBef>
                <a:spcPts val="1200"/>
              </a:spcBef>
            </a:pPr>
            <a:r>
              <a:rPr lang="en-US" dirty="0"/>
              <a:t>Dipyridamole, oral short-acting (orthostasis)</a:t>
            </a:r>
            <a:r>
              <a:rPr lang="en-US" b="1" dirty="0"/>
              <a:t>*</a:t>
            </a:r>
          </a:p>
          <a:p>
            <a:pPr>
              <a:spcBef>
                <a:spcPts val="1200"/>
              </a:spcBef>
            </a:pPr>
            <a:r>
              <a:rPr lang="en-US" dirty="0"/>
              <a:t>Nifedipine IR (hypotension, ↑ MI)</a:t>
            </a:r>
            <a:r>
              <a:rPr lang="en-US" b="1" dirty="0"/>
              <a:t>*</a:t>
            </a:r>
          </a:p>
          <a:p>
            <a:pPr>
              <a:spcBef>
                <a:spcPts val="1200"/>
              </a:spcBef>
            </a:pPr>
            <a:r>
              <a:rPr lang="en-US" dirty="0"/>
              <a:t>Rivaroxaban-long-term for a. fib/VTE (↑ major/GI bleed)</a:t>
            </a:r>
            <a:r>
              <a:rPr lang="en-US" b="1" dirty="0"/>
              <a:t>*</a:t>
            </a:r>
          </a:p>
          <a:p>
            <a:pPr>
              <a:spcBef>
                <a:spcPts val="1200"/>
              </a:spcBef>
            </a:pPr>
            <a:r>
              <a:rPr lang="en-US" dirty="0"/>
              <a:t>Warfarin- atrial fib/VTE (compared w/DOACs, ↑ major/GI bleed)</a:t>
            </a:r>
            <a:r>
              <a:rPr lang="en-US" b="1" dirty="0"/>
              <a:t>*</a:t>
            </a:r>
          </a:p>
          <a:p>
            <a:pPr>
              <a:spcBef>
                <a:spcPts val="1200"/>
              </a:spcBef>
            </a:pPr>
            <a:r>
              <a:rPr lang="en-US" dirty="0"/>
              <a:t>Aspirin for primary prevention</a:t>
            </a:r>
            <a:r>
              <a:rPr lang="en-US" b="1" dirty="0"/>
              <a:t>*</a:t>
            </a:r>
          </a:p>
          <a:p>
            <a:pPr marL="684213" indent="0">
              <a:buNone/>
            </a:pPr>
            <a:r>
              <a:rPr lang="en-US" b="1" i="1" dirty="0"/>
              <a:t>*</a:t>
            </a:r>
            <a:r>
              <a:rPr lang="en-US" i="1" dirty="0"/>
              <a:t>moved/added to     “Avoid” in 2023 criteria</a:t>
            </a:r>
          </a:p>
        </p:txBody>
      </p:sp>
      <p:sp>
        <p:nvSpPr>
          <p:cNvPr id="4" name="TextBox 3">
            <a:extLst>
              <a:ext uri="{FF2B5EF4-FFF2-40B4-BE49-F238E27FC236}">
                <a16:creationId xmlns:a16="http://schemas.microsoft.com/office/drawing/2014/main" id="{594C2D8C-1F68-98CD-FB5D-A358903D82AB}"/>
              </a:ext>
            </a:extLst>
          </p:cNvPr>
          <p:cNvSpPr txBox="1"/>
          <p:nvPr/>
        </p:nvSpPr>
        <p:spPr>
          <a:xfrm>
            <a:off x="1332051" y="4705919"/>
            <a:ext cx="7253436" cy="415498"/>
          </a:xfrm>
          <a:prstGeom prst="rect">
            <a:avLst/>
          </a:prstGeom>
          <a:noFill/>
        </p:spPr>
        <p:txBody>
          <a:bodyPr wrap="square" rtlCol="0">
            <a:spAutoFit/>
          </a:bodyPr>
          <a:lstStyle/>
          <a:p>
            <a:pPr algn="ctr"/>
            <a:r>
              <a:rPr lang="en-US" sz="1050" dirty="0"/>
              <a:t>MI = myocardial infarction, VTE = </a:t>
            </a:r>
            <a:r>
              <a:rPr lang="en-US" sz="1050" dirty="0" err="1"/>
              <a:t>venothromboembolism</a:t>
            </a:r>
            <a:r>
              <a:rPr lang="en-US" sz="1050" dirty="0"/>
              <a:t>, DOAC = direct oral anticoagulant</a:t>
            </a:r>
          </a:p>
          <a:p>
            <a:pPr algn="ctr"/>
            <a:r>
              <a:rPr lang="en-US" sz="1050" dirty="0"/>
              <a:t>2023 Beers’ criteria. J Am Geriatric Soc. May 2023</a:t>
            </a:r>
          </a:p>
        </p:txBody>
      </p:sp>
      <p:pic>
        <p:nvPicPr>
          <p:cNvPr id="5" name="Graphic 4" descr="Checkbox Crossed with solid fill">
            <a:extLst>
              <a:ext uri="{FF2B5EF4-FFF2-40B4-BE49-F238E27FC236}">
                <a16:creationId xmlns:a16="http://schemas.microsoft.com/office/drawing/2014/main" id="{B0D668EE-F38F-7646-65AF-6CCB48F488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05708" y="4059826"/>
            <a:ext cx="534772" cy="534772"/>
          </a:xfrm>
          <a:prstGeom prst="rect">
            <a:avLst/>
          </a:prstGeom>
        </p:spPr>
      </p:pic>
      <p:pic>
        <p:nvPicPr>
          <p:cNvPr id="6" name="Graphic 5" descr="Checkbox Crossed with solid fill">
            <a:extLst>
              <a:ext uri="{FF2B5EF4-FFF2-40B4-BE49-F238E27FC236}">
                <a16:creationId xmlns:a16="http://schemas.microsoft.com/office/drawing/2014/main" id="{4D79162A-F611-CBB5-4F40-3F593E6AF4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43995" y="1233703"/>
            <a:ext cx="534772" cy="534772"/>
          </a:xfrm>
          <a:prstGeom prst="rect">
            <a:avLst/>
          </a:prstGeom>
        </p:spPr>
      </p:pic>
    </p:spTree>
    <p:extLst>
      <p:ext uri="{BB962C8B-B14F-4D97-AF65-F5344CB8AC3E}">
        <p14:creationId xmlns:p14="http://schemas.microsoft.com/office/powerpoint/2010/main" val="251248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1F1F5-7E97-91D3-6A46-0B7C847421B2}"/>
              </a:ext>
            </a:extLst>
          </p:cNvPr>
          <p:cNvSpPr>
            <a:spLocks noGrp="1"/>
          </p:cNvSpPr>
          <p:nvPr>
            <p:ph type="title"/>
          </p:nvPr>
        </p:nvSpPr>
        <p:spPr>
          <a:xfrm>
            <a:off x="0" y="205979"/>
            <a:ext cx="9143999" cy="857250"/>
          </a:xfrm>
        </p:spPr>
        <p:txBody>
          <a:bodyPr/>
          <a:lstStyle/>
          <a:p>
            <a:r>
              <a:rPr lang="en-US" dirty="0"/>
              <a:t>Beers’ Criteria: Independent of Diagnosis</a:t>
            </a:r>
            <a:br>
              <a:rPr lang="en-US" sz="3600" dirty="0"/>
            </a:br>
            <a:r>
              <a:rPr lang="en-US" sz="3600" dirty="0"/>
              <a:t>Endocrine and GI</a:t>
            </a:r>
          </a:p>
        </p:txBody>
      </p:sp>
      <p:sp>
        <p:nvSpPr>
          <p:cNvPr id="3" name="Content Placeholder 2">
            <a:extLst>
              <a:ext uri="{FF2B5EF4-FFF2-40B4-BE49-F238E27FC236}">
                <a16:creationId xmlns:a16="http://schemas.microsoft.com/office/drawing/2014/main" id="{36001D64-402D-CB36-8968-BFFC70C9AFF3}"/>
              </a:ext>
            </a:extLst>
          </p:cNvPr>
          <p:cNvSpPr>
            <a:spLocks noGrp="1"/>
          </p:cNvSpPr>
          <p:nvPr>
            <p:ph idx="1"/>
          </p:nvPr>
        </p:nvSpPr>
        <p:spPr>
          <a:xfrm>
            <a:off x="457213" y="1200151"/>
            <a:ext cx="8315569" cy="3475216"/>
          </a:xfrm>
        </p:spPr>
        <p:txBody>
          <a:bodyPr>
            <a:normAutofit fontScale="92500"/>
          </a:bodyPr>
          <a:lstStyle/>
          <a:p>
            <a:r>
              <a:rPr lang="en-US" dirty="0"/>
              <a:t>Sulfonylureas, long-duration (hypoglycemia/symptoms of inappropriate </a:t>
            </a:r>
            <a:r>
              <a:rPr lang="en-US" dirty="0" err="1"/>
              <a:t>antiduretic</a:t>
            </a:r>
            <a:r>
              <a:rPr lang="en-US" dirty="0"/>
              <a:t> hormone secretion [SIADH])</a:t>
            </a:r>
          </a:p>
          <a:p>
            <a:pPr lvl="1"/>
            <a:r>
              <a:rPr lang="en-US" dirty="0"/>
              <a:t>Glyburide, glimepiride</a:t>
            </a:r>
          </a:p>
          <a:p>
            <a:pPr>
              <a:spcBef>
                <a:spcPts val="1200"/>
              </a:spcBef>
            </a:pPr>
            <a:r>
              <a:rPr lang="en-US" dirty="0"/>
              <a:t>Insulin, sliding scale</a:t>
            </a:r>
          </a:p>
          <a:p>
            <a:pPr>
              <a:spcBef>
                <a:spcPts val="1200"/>
              </a:spcBef>
            </a:pPr>
            <a:r>
              <a:rPr lang="en-US" dirty="0"/>
              <a:t>Megestrol (↑ thrombotic events)</a:t>
            </a:r>
          </a:p>
          <a:p>
            <a:pPr>
              <a:spcBef>
                <a:spcPts val="1200"/>
              </a:spcBef>
            </a:pPr>
            <a:r>
              <a:rPr lang="en-US" dirty="0"/>
              <a:t>Growth hormone</a:t>
            </a:r>
          </a:p>
          <a:p>
            <a:pPr>
              <a:spcBef>
                <a:spcPts val="1200"/>
              </a:spcBef>
            </a:pPr>
            <a:r>
              <a:rPr lang="en-US" dirty="0"/>
              <a:t>Estrogen- oral and topical patch </a:t>
            </a:r>
          </a:p>
          <a:p>
            <a:pPr lvl="1"/>
            <a:r>
              <a:rPr lang="en-US" dirty="0"/>
              <a:t>↑ breast/endometrium cancer/clots, lack CV or cognitive protection</a:t>
            </a:r>
          </a:p>
          <a:p>
            <a:endParaRPr lang="en-US" dirty="0"/>
          </a:p>
        </p:txBody>
      </p:sp>
      <p:sp>
        <p:nvSpPr>
          <p:cNvPr id="4" name="TextBox 3">
            <a:extLst>
              <a:ext uri="{FF2B5EF4-FFF2-40B4-BE49-F238E27FC236}">
                <a16:creationId xmlns:a16="http://schemas.microsoft.com/office/drawing/2014/main" id="{F2B15393-CC4F-7EA9-3B5C-E2BB9BC4EADD}"/>
              </a:ext>
            </a:extLst>
          </p:cNvPr>
          <p:cNvSpPr txBox="1"/>
          <p:nvPr/>
        </p:nvSpPr>
        <p:spPr>
          <a:xfrm>
            <a:off x="1332051" y="4786710"/>
            <a:ext cx="7253436" cy="253916"/>
          </a:xfrm>
          <a:prstGeom prst="rect">
            <a:avLst/>
          </a:prstGeom>
          <a:noFill/>
        </p:spPr>
        <p:txBody>
          <a:bodyPr wrap="square" rtlCol="0">
            <a:spAutoFit/>
          </a:bodyPr>
          <a:lstStyle/>
          <a:p>
            <a:pPr algn="ctr"/>
            <a:r>
              <a:rPr lang="en-US" sz="1050" dirty="0"/>
              <a:t>2023 Beers’ criteria. J Am Geriatric Soc. May 2023  CV = Cardiovascular</a:t>
            </a:r>
          </a:p>
        </p:txBody>
      </p:sp>
    </p:spTree>
    <p:extLst>
      <p:ext uri="{BB962C8B-B14F-4D97-AF65-F5344CB8AC3E}">
        <p14:creationId xmlns:p14="http://schemas.microsoft.com/office/powerpoint/2010/main" val="40242821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1F1F5-7E97-91D3-6A46-0B7C847421B2}"/>
              </a:ext>
            </a:extLst>
          </p:cNvPr>
          <p:cNvSpPr>
            <a:spLocks noGrp="1"/>
          </p:cNvSpPr>
          <p:nvPr>
            <p:ph type="title"/>
          </p:nvPr>
        </p:nvSpPr>
        <p:spPr>
          <a:xfrm>
            <a:off x="0" y="205979"/>
            <a:ext cx="9143999" cy="857250"/>
          </a:xfrm>
        </p:spPr>
        <p:txBody>
          <a:bodyPr/>
          <a:lstStyle/>
          <a:p>
            <a:r>
              <a:rPr lang="en-US" dirty="0"/>
              <a:t>Beers’ Criteria: Independent of Diagnosis</a:t>
            </a:r>
            <a:br>
              <a:rPr lang="en-US" sz="3600" dirty="0"/>
            </a:br>
            <a:r>
              <a:rPr lang="en-US" sz="3600" dirty="0"/>
              <a:t>Endocrine and GI</a:t>
            </a:r>
          </a:p>
        </p:txBody>
      </p:sp>
      <p:sp>
        <p:nvSpPr>
          <p:cNvPr id="3" name="Content Placeholder 2">
            <a:extLst>
              <a:ext uri="{FF2B5EF4-FFF2-40B4-BE49-F238E27FC236}">
                <a16:creationId xmlns:a16="http://schemas.microsoft.com/office/drawing/2014/main" id="{36001D64-402D-CB36-8968-BFFC70C9AFF3}"/>
              </a:ext>
            </a:extLst>
          </p:cNvPr>
          <p:cNvSpPr>
            <a:spLocks noGrp="1"/>
          </p:cNvSpPr>
          <p:nvPr>
            <p:ph idx="1"/>
          </p:nvPr>
        </p:nvSpPr>
        <p:spPr>
          <a:xfrm>
            <a:off x="457213" y="1247857"/>
            <a:ext cx="8315569" cy="3475216"/>
          </a:xfrm>
        </p:spPr>
        <p:txBody>
          <a:bodyPr>
            <a:normAutofit lnSpcReduction="10000"/>
          </a:bodyPr>
          <a:lstStyle/>
          <a:p>
            <a:r>
              <a:rPr lang="en-US" dirty="0"/>
              <a:t>Androgens: testosterone (cardiac effects)</a:t>
            </a:r>
          </a:p>
          <a:p>
            <a:pPr>
              <a:spcBef>
                <a:spcPts val="1200"/>
              </a:spcBef>
            </a:pPr>
            <a:r>
              <a:rPr lang="en-US" dirty="0" err="1"/>
              <a:t>Dessicated</a:t>
            </a:r>
            <a:r>
              <a:rPr lang="en-US" dirty="0"/>
              <a:t> thyroid (cardiac effects)</a:t>
            </a:r>
          </a:p>
          <a:p>
            <a:pPr>
              <a:spcBef>
                <a:spcPts val="1200"/>
              </a:spcBef>
            </a:pPr>
            <a:r>
              <a:rPr lang="en-US" dirty="0"/>
              <a:t>Metoclopramide (extrapyramidal symptoms [EPS]) (not to exceed 12 weeks)</a:t>
            </a:r>
          </a:p>
          <a:p>
            <a:pPr>
              <a:spcBef>
                <a:spcPts val="1200"/>
              </a:spcBef>
            </a:pPr>
            <a:r>
              <a:rPr lang="en-US" dirty="0"/>
              <a:t>Mineral oil, oral (aspiration)</a:t>
            </a:r>
          </a:p>
          <a:p>
            <a:pPr>
              <a:spcBef>
                <a:spcPts val="1200"/>
              </a:spcBef>
            </a:pPr>
            <a:r>
              <a:rPr lang="en-US" dirty="0"/>
              <a:t>Proton pump inhibitors (C. difficile/bone loss/bone fractures)</a:t>
            </a:r>
          </a:p>
          <a:p>
            <a:pPr lvl="1">
              <a:spcBef>
                <a:spcPts val="0"/>
              </a:spcBef>
            </a:pPr>
            <a:r>
              <a:rPr lang="en-US" dirty="0"/>
              <a:t>    Avoid use &gt;8 weeks, unless high-risk</a:t>
            </a:r>
          </a:p>
          <a:p>
            <a:endParaRPr lang="en-US" dirty="0"/>
          </a:p>
        </p:txBody>
      </p:sp>
      <p:sp>
        <p:nvSpPr>
          <p:cNvPr id="4" name="TextBox 3">
            <a:extLst>
              <a:ext uri="{FF2B5EF4-FFF2-40B4-BE49-F238E27FC236}">
                <a16:creationId xmlns:a16="http://schemas.microsoft.com/office/drawing/2014/main" id="{991ADE65-CB7F-391C-65F1-A7F7506A09B3}"/>
              </a:ext>
            </a:extLst>
          </p:cNvPr>
          <p:cNvSpPr txBox="1"/>
          <p:nvPr/>
        </p:nvSpPr>
        <p:spPr>
          <a:xfrm>
            <a:off x="1332051" y="4786710"/>
            <a:ext cx="7253436" cy="253916"/>
          </a:xfrm>
          <a:prstGeom prst="rect">
            <a:avLst/>
          </a:prstGeom>
          <a:noFill/>
        </p:spPr>
        <p:txBody>
          <a:bodyPr wrap="square" rtlCol="0">
            <a:spAutoFit/>
          </a:bodyPr>
          <a:lstStyle/>
          <a:p>
            <a:pPr algn="ctr"/>
            <a:r>
              <a:rPr lang="en-US" sz="1050" dirty="0"/>
              <a:t>2023 Beers’ criteria. J Am Geriatric Soc. May 2023</a:t>
            </a:r>
          </a:p>
        </p:txBody>
      </p:sp>
      <p:pic>
        <p:nvPicPr>
          <p:cNvPr id="5" name="Graphic 4" descr="Checkbox Crossed with solid fill">
            <a:extLst>
              <a:ext uri="{FF2B5EF4-FFF2-40B4-BE49-F238E27FC236}">
                <a16:creationId xmlns:a16="http://schemas.microsoft.com/office/drawing/2014/main" id="{9FF6EB77-4A30-A23A-39ED-AC50926C97B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2861" y="4083681"/>
            <a:ext cx="534772" cy="534772"/>
          </a:xfrm>
          <a:prstGeom prst="rect">
            <a:avLst/>
          </a:prstGeom>
        </p:spPr>
      </p:pic>
    </p:spTree>
    <p:extLst>
      <p:ext uri="{BB962C8B-B14F-4D97-AF65-F5344CB8AC3E}">
        <p14:creationId xmlns:p14="http://schemas.microsoft.com/office/powerpoint/2010/main" val="13006315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80158-FEF5-21F1-AC58-19E03F3BF40A}"/>
              </a:ext>
            </a:extLst>
          </p:cNvPr>
          <p:cNvSpPr>
            <a:spLocks noGrp="1"/>
          </p:cNvSpPr>
          <p:nvPr>
            <p:ph type="title"/>
          </p:nvPr>
        </p:nvSpPr>
        <p:spPr>
          <a:xfrm>
            <a:off x="0" y="205979"/>
            <a:ext cx="9143999" cy="857250"/>
          </a:xfrm>
        </p:spPr>
        <p:txBody>
          <a:bodyPr/>
          <a:lstStyle/>
          <a:p>
            <a:r>
              <a:rPr lang="en-US" dirty="0"/>
              <a:t>Beers’ Criteria: Independent of Diagnosis</a:t>
            </a:r>
            <a:br>
              <a:rPr lang="en-US" sz="3600" dirty="0"/>
            </a:br>
            <a:r>
              <a:rPr lang="en-US" sz="3600" dirty="0"/>
              <a:t>Anticholinergics and Anti-infective</a:t>
            </a:r>
          </a:p>
        </p:txBody>
      </p:sp>
      <p:sp>
        <p:nvSpPr>
          <p:cNvPr id="3" name="Content Placeholder 2">
            <a:extLst>
              <a:ext uri="{FF2B5EF4-FFF2-40B4-BE49-F238E27FC236}">
                <a16:creationId xmlns:a16="http://schemas.microsoft.com/office/drawing/2014/main" id="{6DCE689C-6BDA-79D1-5BC0-BC6DE63A22DA}"/>
              </a:ext>
            </a:extLst>
          </p:cNvPr>
          <p:cNvSpPr>
            <a:spLocks noGrp="1"/>
          </p:cNvSpPr>
          <p:nvPr>
            <p:ph idx="1"/>
          </p:nvPr>
        </p:nvSpPr>
        <p:spPr>
          <a:xfrm>
            <a:off x="457213" y="1255807"/>
            <a:ext cx="8315569" cy="3435459"/>
          </a:xfrm>
        </p:spPr>
        <p:txBody>
          <a:bodyPr>
            <a:normAutofit fontScale="92500" lnSpcReduction="10000"/>
          </a:bodyPr>
          <a:lstStyle/>
          <a:p>
            <a:r>
              <a:rPr lang="en-US" dirty="0"/>
              <a:t>1st-generation antihistamines (anticholinergic)</a:t>
            </a:r>
          </a:p>
          <a:p>
            <a:pPr lvl="1"/>
            <a:r>
              <a:rPr lang="en-US" dirty="0"/>
              <a:t>Diphenhydramine, oral (confusion/sedation)</a:t>
            </a:r>
          </a:p>
          <a:p>
            <a:pPr lvl="1"/>
            <a:r>
              <a:rPr lang="en-US" dirty="0"/>
              <a:t>Chlorpheniramine, meclizine, promethazine, hydroxyzine</a:t>
            </a:r>
          </a:p>
          <a:p>
            <a:r>
              <a:rPr lang="en-US" dirty="0" err="1"/>
              <a:t>Antiparkinson</a:t>
            </a:r>
            <a:r>
              <a:rPr lang="en-US" dirty="0"/>
              <a:t> agents</a:t>
            </a:r>
          </a:p>
          <a:p>
            <a:pPr lvl="1"/>
            <a:r>
              <a:rPr lang="en-US" dirty="0"/>
              <a:t>Benztropine, trihexyphenidyl</a:t>
            </a:r>
          </a:p>
          <a:p>
            <a:r>
              <a:rPr lang="en-US" dirty="0"/>
              <a:t>Antispasmodics-     avoid, except palliative care</a:t>
            </a:r>
          </a:p>
          <a:p>
            <a:pPr lvl="1"/>
            <a:r>
              <a:rPr lang="en-US" dirty="0"/>
              <a:t>Dicyclomine, hyoscyamine, scopolamine</a:t>
            </a:r>
          </a:p>
          <a:p>
            <a:r>
              <a:rPr lang="en-US" dirty="0"/>
              <a:t>Nitrofurantoin</a:t>
            </a:r>
          </a:p>
          <a:p>
            <a:pPr lvl="1"/>
            <a:r>
              <a:rPr lang="en-US" dirty="0"/>
              <a:t>    Avoid long-term suppression and </a:t>
            </a:r>
            <a:r>
              <a:rPr lang="en-US" dirty="0" err="1"/>
              <a:t>CrCl</a:t>
            </a:r>
            <a:r>
              <a:rPr lang="en-US" dirty="0"/>
              <a:t>&lt;30 mL/min</a:t>
            </a:r>
          </a:p>
        </p:txBody>
      </p:sp>
      <p:sp>
        <p:nvSpPr>
          <p:cNvPr id="4" name="TextBox 3">
            <a:extLst>
              <a:ext uri="{FF2B5EF4-FFF2-40B4-BE49-F238E27FC236}">
                <a16:creationId xmlns:a16="http://schemas.microsoft.com/office/drawing/2014/main" id="{BB7D75BF-1653-8A71-6B9E-63ED4CF68F40}"/>
              </a:ext>
            </a:extLst>
          </p:cNvPr>
          <p:cNvSpPr txBox="1"/>
          <p:nvPr/>
        </p:nvSpPr>
        <p:spPr>
          <a:xfrm>
            <a:off x="1332051" y="4786710"/>
            <a:ext cx="7253436" cy="253916"/>
          </a:xfrm>
          <a:prstGeom prst="rect">
            <a:avLst/>
          </a:prstGeom>
          <a:noFill/>
        </p:spPr>
        <p:txBody>
          <a:bodyPr wrap="square" rtlCol="0">
            <a:spAutoFit/>
          </a:bodyPr>
          <a:lstStyle/>
          <a:p>
            <a:pPr algn="ctr"/>
            <a:r>
              <a:rPr lang="en-US" sz="1050" dirty="0"/>
              <a:t>2023 Beers’ criteria. J Am Geriatric Soc. May 2023</a:t>
            </a:r>
          </a:p>
        </p:txBody>
      </p:sp>
      <p:pic>
        <p:nvPicPr>
          <p:cNvPr id="5" name="Graphic 4" descr="Checkbox Crossed with solid fill">
            <a:extLst>
              <a:ext uri="{FF2B5EF4-FFF2-40B4-BE49-F238E27FC236}">
                <a16:creationId xmlns:a16="http://schemas.microsoft.com/office/drawing/2014/main" id="{8053B8F3-B949-DDB9-394F-46F6E96324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84289" y="2938692"/>
            <a:ext cx="502967" cy="502967"/>
          </a:xfrm>
          <a:prstGeom prst="rect">
            <a:avLst/>
          </a:prstGeom>
        </p:spPr>
      </p:pic>
      <p:pic>
        <p:nvPicPr>
          <p:cNvPr id="6" name="Graphic 5" descr="Checkbox Crossed with solid fill">
            <a:extLst>
              <a:ext uri="{FF2B5EF4-FFF2-40B4-BE49-F238E27FC236}">
                <a16:creationId xmlns:a16="http://schemas.microsoft.com/office/drawing/2014/main" id="{F95A8619-8ACE-B20D-4B0C-93EF853381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5008" y="3987258"/>
            <a:ext cx="502967" cy="502967"/>
          </a:xfrm>
          <a:prstGeom prst="rect">
            <a:avLst/>
          </a:prstGeom>
        </p:spPr>
      </p:pic>
    </p:spTree>
    <p:extLst>
      <p:ext uri="{BB962C8B-B14F-4D97-AF65-F5344CB8AC3E}">
        <p14:creationId xmlns:p14="http://schemas.microsoft.com/office/powerpoint/2010/main" val="27447875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1D626-604C-9D0E-28F9-EC51CB91244A}"/>
              </a:ext>
            </a:extLst>
          </p:cNvPr>
          <p:cNvSpPr>
            <a:spLocks noGrp="1"/>
          </p:cNvSpPr>
          <p:nvPr>
            <p:ph type="title"/>
          </p:nvPr>
        </p:nvSpPr>
        <p:spPr>
          <a:xfrm>
            <a:off x="457214" y="205979"/>
            <a:ext cx="7855876" cy="857250"/>
          </a:xfrm>
        </p:spPr>
        <p:txBody>
          <a:bodyPr/>
          <a:lstStyle/>
          <a:p>
            <a:r>
              <a:rPr lang="en-US" dirty="0"/>
              <a:t>To Be Used With Caution</a:t>
            </a:r>
          </a:p>
        </p:txBody>
      </p:sp>
      <p:sp>
        <p:nvSpPr>
          <p:cNvPr id="3" name="Content Placeholder 2">
            <a:extLst>
              <a:ext uri="{FF2B5EF4-FFF2-40B4-BE49-F238E27FC236}">
                <a16:creationId xmlns:a16="http://schemas.microsoft.com/office/drawing/2014/main" id="{63D07974-49D1-3A4E-ED64-EA76FEF88634}"/>
              </a:ext>
            </a:extLst>
          </p:cNvPr>
          <p:cNvSpPr>
            <a:spLocks noGrp="1"/>
          </p:cNvSpPr>
          <p:nvPr>
            <p:ph idx="1"/>
          </p:nvPr>
        </p:nvSpPr>
        <p:spPr>
          <a:xfrm>
            <a:off x="457213" y="1200150"/>
            <a:ext cx="8315569" cy="3459313"/>
          </a:xfrm>
        </p:spPr>
        <p:txBody>
          <a:bodyPr>
            <a:normAutofit fontScale="85000" lnSpcReduction="10000"/>
          </a:bodyPr>
          <a:lstStyle/>
          <a:p>
            <a:r>
              <a:rPr lang="en-US" dirty="0"/>
              <a:t>May cause SIADH/hyponatremia</a:t>
            </a:r>
          </a:p>
          <a:p>
            <a:pPr lvl="1"/>
            <a:r>
              <a:rPr lang="en-US" dirty="0"/>
              <a:t>Antipsychotics, diuretics, SSRIs, SNRIs, TCAs, mirtazapine, tramadol</a:t>
            </a:r>
          </a:p>
          <a:p>
            <a:pPr>
              <a:spcBef>
                <a:spcPts val="1200"/>
              </a:spcBef>
            </a:pPr>
            <a:r>
              <a:rPr lang="en-US" dirty="0"/>
              <a:t>Dextromethorphan/quinidine (</a:t>
            </a:r>
            <a:r>
              <a:rPr lang="en-US" dirty="0" err="1"/>
              <a:t>Nuedexta</a:t>
            </a:r>
            <a:r>
              <a:rPr lang="en-US" dirty="0"/>
              <a:t>™)</a:t>
            </a:r>
          </a:p>
          <a:p>
            <a:pPr lvl="1"/>
            <a:r>
              <a:rPr lang="en-US" dirty="0"/>
              <a:t>? effectiveness in dementia</a:t>
            </a:r>
          </a:p>
          <a:p>
            <a:pPr>
              <a:spcBef>
                <a:spcPts val="1200"/>
              </a:spcBef>
            </a:pPr>
            <a:r>
              <a:rPr lang="en-US" dirty="0"/>
              <a:t>Trimethoprim/sulfamethoxazole (Bactrim™)</a:t>
            </a:r>
          </a:p>
          <a:p>
            <a:pPr lvl="1"/>
            <a:r>
              <a:rPr lang="en-US" dirty="0"/>
              <a:t>↑ hyperkalemia in combo with ACEI/ARBs in people with CKD</a:t>
            </a:r>
          </a:p>
          <a:p>
            <a:pPr>
              <a:spcBef>
                <a:spcPts val="1200"/>
              </a:spcBef>
            </a:pPr>
            <a:r>
              <a:rPr lang="en-US" dirty="0"/>
              <a:t>Sodium glucose co-transporter-2 inhibitors (SGLT2)*</a:t>
            </a:r>
          </a:p>
          <a:p>
            <a:pPr lvl="1"/>
            <a:r>
              <a:rPr lang="en-US" dirty="0"/>
              <a:t>Increased risk urogenital infections</a:t>
            </a:r>
          </a:p>
          <a:p>
            <a:pPr marL="0" indent="0">
              <a:spcBef>
                <a:spcPts val="1200"/>
              </a:spcBef>
              <a:buNone/>
            </a:pPr>
            <a:r>
              <a:rPr lang="en-US" i="1" dirty="0"/>
              <a:t>*Added in 2023 criteria</a:t>
            </a:r>
          </a:p>
        </p:txBody>
      </p:sp>
      <p:sp>
        <p:nvSpPr>
          <p:cNvPr id="4" name="TextBox 3">
            <a:extLst>
              <a:ext uri="{FF2B5EF4-FFF2-40B4-BE49-F238E27FC236}">
                <a16:creationId xmlns:a16="http://schemas.microsoft.com/office/drawing/2014/main" id="{E11B41B8-69F1-E66C-BBC8-C28302D7D8C2}"/>
              </a:ext>
            </a:extLst>
          </p:cNvPr>
          <p:cNvSpPr txBox="1"/>
          <p:nvPr/>
        </p:nvSpPr>
        <p:spPr>
          <a:xfrm>
            <a:off x="1316149" y="4696198"/>
            <a:ext cx="7253436" cy="400110"/>
          </a:xfrm>
          <a:prstGeom prst="rect">
            <a:avLst/>
          </a:prstGeom>
          <a:noFill/>
        </p:spPr>
        <p:txBody>
          <a:bodyPr wrap="square" rtlCol="0">
            <a:spAutoFit/>
          </a:bodyPr>
          <a:lstStyle/>
          <a:p>
            <a:pPr algn="ctr"/>
            <a:r>
              <a:rPr lang="en-US" sz="1000" dirty="0"/>
              <a:t>SSRI = selective serotonin reuptake inhibitor, SNRI = serotonin and norepinephrine reuptake inhibitor, ACEI = angiotensin converting enzyme inhibitor, ARB = angiotensin receptor blocker. 2023 Beers’ criteria. J Am Geriatric Soc. May 2023</a:t>
            </a:r>
          </a:p>
        </p:txBody>
      </p:sp>
      <p:pic>
        <p:nvPicPr>
          <p:cNvPr id="6" name="Graphic 5" descr="Warning with solid fill">
            <a:extLst>
              <a:ext uri="{FF2B5EF4-FFF2-40B4-BE49-F238E27FC236}">
                <a16:creationId xmlns:a16="http://schemas.microsoft.com/office/drawing/2014/main" id="{A0B77542-631B-58F6-99DA-70733FE7FFC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98689" y="148829"/>
            <a:ext cx="914400" cy="914400"/>
          </a:xfrm>
          <a:prstGeom prst="rect">
            <a:avLst/>
          </a:prstGeom>
        </p:spPr>
      </p:pic>
    </p:spTree>
    <p:extLst>
      <p:ext uri="{BB962C8B-B14F-4D97-AF65-F5344CB8AC3E}">
        <p14:creationId xmlns:p14="http://schemas.microsoft.com/office/powerpoint/2010/main" val="1348450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solidFill>
                  <a:schemeClr val="bg1"/>
                </a:solidFill>
                <a:effectLst>
                  <a:outerShdw blurRad="50800" dist="38100" dir="18900000" algn="bl" rotWithShape="0">
                    <a:prstClr val="black">
                      <a:alpha val="40000"/>
                    </a:prstClr>
                  </a:outerShdw>
                </a:effectLst>
              </a:rPr>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a:xfrm>
            <a:off x="457214" y="1063229"/>
            <a:ext cx="8229574" cy="3412396"/>
          </a:xfrm>
        </p:spPr>
        <p:txBody>
          <a:bodyPr>
            <a:normAutofit fontScale="92500"/>
          </a:bodyPr>
          <a:lstStyle/>
          <a:p>
            <a:pPr marL="230188">
              <a:spcAft>
                <a:spcPts val="600"/>
              </a:spcAft>
              <a:buClr>
                <a:schemeClr val="bg1"/>
              </a:buClr>
            </a:pPr>
            <a:r>
              <a:rPr lang="en-US" dirty="0"/>
              <a:t>SCAETC recognizes that language is constantly evolving, and while we make every effort to avoid bias and stigmatizing terms, we acknowledge that unintentional lapses may occur in our presentations.</a:t>
            </a:r>
          </a:p>
          <a:p>
            <a:pPr marL="230188">
              <a:spcAft>
                <a:spcPts val="600"/>
              </a:spcAft>
              <a:buClr>
                <a:schemeClr val="bg1"/>
              </a:buClr>
            </a:pPr>
            <a:r>
              <a:rPr lang="en-US" dirty="0"/>
              <a:t>We value your feedback and encourage you to share any concerns related to language, images, or concepts that may be offensive or stigmatizing. </a:t>
            </a:r>
          </a:p>
          <a:p>
            <a:pPr marL="230188">
              <a:spcAft>
                <a:spcPts val="600"/>
              </a:spcAft>
              <a:buClr>
                <a:schemeClr val="bg1"/>
              </a:buClr>
            </a:pPr>
            <a:r>
              <a:rPr lang="en-US" dirty="0"/>
              <a:t>Your input will help us refine and improve our presentations, ensuring they remain inclusive and respectful to participants.</a:t>
            </a:r>
          </a:p>
        </p:txBody>
      </p:sp>
    </p:spTree>
    <p:extLst>
      <p:ext uri="{BB962C8B-B14F-4D97-AF65-F5344CB8AC3E}">
        <p14:creationId xmlns:p14="http://schemas.microsoft.com/office/powerpoint/2010/main" val="862975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11FB7-B27C-8F92-76ED-0FFEBB4C59F8}"/>
              </a:ext>
            </a:extLst>
          </p:cNvPr>
          <p:cNvSpPr>
            <a:spLocks noGrp="1"/>
          </p:cNvSpPr>
          <p:nvPr>
            <p:ph type="title"/>
          </p:nvPr>
        </p:nvSpPr>
        <p:spPr/>
        <p:txBody>
          <a:bodyPr/>
          <a:lstStyle/>
          <a:p>
            <a:r>
              <a:rPr lang="en-US" dirty="0"/>
              <a:t>Other Beers’ Criteria Tables</a:t>
            </a:r>
          </a:p>
        </p:txBody>
      </p:sp>
      <p:sp>
        <p:nvSpPr>
          <p:cNvPr id="3" name="Content Placeholder 2">
            <a:extLst>
              <a:ext uri="{FF2B5EF4-FFF2-40B4-BE49-F238E27FC236}">
                <a16:creationId xmlns:a16="http://schemas.microsoft.com/office/drawing/2014/main" id="{472F3B98-ECF4-3287-5A88-54BED46FE691}"/>
              </a:ext>
            </a:extLst>
          </p:cNvPr>
          <p:cNvSpPr>
            <a:spLocks noGrp="1"/>
          </p:cNvSpPr>
          <p:nvPr>
            <p:ph idx="1"/>
          </p:nvPr>
        </p:nvSpPr>
        <p:spPr/>
        <p:txBody>
          <a:bodyPr/>
          <a:lstStyle/>
          <a:p>
            <a:r>
              <a:rPr lang="en-US" dirty="0"/>
              <a:t>Considering diagnoses (drug-disease and drug-syndrome interactions)</a:t>
            </a:r>
          </a:p>
          <a:p>
            <a:pPr>
              <a:spcBef>
                <a:spcPts val="2400"/>
              </a:spcBef>
            </a:pPr>
            <a:r>
              <a:rPr lang="en-US" dirty="0"/>
              <a:t>Drug-drug interactions</a:t>
            </a:r>
          </a:p>
          <a:p>
            <a:pPr>
              <a:spcBef>
                <a:spcPts val="2400"/>
              </a:spcBef>
            </a:pPr>
            <a:r>
              <a:rPr lang="en-US" dirty="0"/>
              <a:t>Drug to be avoided or dose reduced due to renal function</a:t>
            </a:r>
          </a:p>
        </p:txBody>
      </p:sp>
      <p:sp>
        <p:nvSpPr>
          <p:cNvPr id="4" name="TextBox 3">
            <a:extLst>
              <a:ext uri="{FF2B5EF4-FFF2-40B4-BE49-F238E27FC236}">
                <a16:creationId xmlns:a16="http://schemas.microsoft.com/office/drawing/2014/main" id="{613E958A-3832-1C5E-649E-6C89C2FA8DE9}"/>
              </a:ext>
            </a:extLst>
          </p:cNvPr>
          <p:cNvSpPr txBox="1"/>
          <p:nvPr/>
        </p:nvSpPr>
        <p:spPr>
          <a:xfrm>
            <a:off x="1332051" y="4786710"/>
            <a:ext cx="7253436" cy="253916"/>
          </a:xfrm>
          <a:prstGeom prst="rect">
            <a:avLst/>
          </a:prstGeom>
          <a:noFill/>
        </p:spPr>
        <p:txBody>
          <a:bodyPr wrap="square" rtlCol="0">
            <a:spAutoFit/>
          </a:bodyPr>
          <a:lstStyle/>
          <a:p>
            <a:pPr algn="ctr"/>
            <a:r>
              <a:rPr lang="en-US" sz="1050" dirty="0"/>
              <a:t>2023 Beers’ criteria. J Am Geriatric Soc. May 2023</a:t>
            </a:r>
          </a:p>
        </p:txBody>
      </p:sp>
    </p:spTree>
    <p:extLst>
      <p:ext uri="{BB962C8B-B14F-4D97-AF65-F5344CB8AC3E}">
        <p14:creationId xmlns:p14="http://schemas.microsoft.com/office/powerpoint/2010/main" val="641826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A5966-CBD0-FAC8-5D3B-A1B73486EA7A}"/>
              </a:ext>
            </a:extLst>
          </p:cNvPr>
          <p:cNvSpPr>
            <a:spLocks noGrp="1"/>
          </p:cNvSpPr>
          <p:nvPr>
            <p:ph type="title"/>
          </p:nvPr>
        </p:nvSpPr>
        <p:spPr/>
        <p:txBody>
          <a:bodyPr/>
          <a:lstStyle/>
          <a:p>
            <a:r>
              <a:rPr lang="en-US" dirty="0"/>
              <a:t>Case: 70-year-old Cisgender Female</a:t>
            </a:r>
          </a:p>
        </p:txBody>
      </p:sp>
      <p:sp>
        <p:nvSpPr>
          <p:cNvPr id="3" name="Text Placeholder 2">
            <a:extLst>
              <a:ext uri="{FF2B5EF4-FFF2-40B4-BE49-F238E27FC236}">
                <a16:creationId xmlns:a16="http://schemas.microsoft.com/office/drawing/2014/main" id="{05C12F9B-FA4F-7651-36A9-BBDD67C6F417}"/>
              </a:ext>
            </a:extLst>
          </p:cNvPr>
          <p:cNvSpPr>
            <a:spLocks noGrp="1"/>
          </p:cNvSpPr>
          <p:nvPr>
            <p:ph type="body" idx="1"/>
          </p:nvPr>
        </p:nvSpPr>
        <p:spPr/>
        <p:txBody>
          <a:bodyPr/>
          <a:lstStyle/>
          <a:p>
            <a:r>
              <a:rPr lang="en-US" u="sng" dirty="0"/>
              <a:t>Problem List</a:t>
            </a:r>
          </a:p>
        </p:txBody>
      </p:sp>
      <p:sp>
        <p:nvSpPr>
          <p:cNvPr id="4" name="Content Placeholder 3">
            <a:extLst>
              <a:ext uri="{FF2B5EF4-FFF2-40B4-BE49-F238E27FC236}">
                <a16:creationId xmlns:a16="http://schemas.microsoft.com/office/drawing/2014/main" id="{CE659AE5-A94B-40E2-26CC-7FF760B6F96B}"/>
              </a:ext>
            </a:extLst>
          </p:cNvPr>
          <p:cNvSpPr>
            <a:spLocks noGrp="1"/>
          </p:cNvSpPr>
          <p:nvPr>
            <p:ph sz="half" idx="2"/>
          </p:nvPr>
        </p:nvSpPr>
        <p:spPr>
          <a:xfrm>
            <a:off x="457200" y="1806543"/>
            <a:ext cx="4038598" cy="2812754"/>
          </a:xfrm>
        </p:spPr>
        <p:txBody>
          <a:bodyPr>
            <a:normAutofit fontScale="92500" lnSpcReduction="20000"/>
          </a:bodyPr>
          <a:lstStyle/>
          <a:p>
            <a:pPr marL="571500" indent="-457200">
              <a:buFont typeface="+mj-lt"/>
              <a:buAutoNum type="arabicPeriod"/>
            </a:pPr>
            <a:r>
              <a:rPr lang="en-US" dirty="0"/>
              <a:t>Osteoarthritis</a:t>
            </a:r>
          </a:p>
          <a:p>
            <a:pPr marL="571500" indent="-457200">
              <a:buFont typeface="+mj-lt"/>
              <a:buAutoNum type="arabicPeriod"/>
            </a:pPr>
            <a:r>
              <a:rPr lang="en-US" dirty="0"/>
              <a:t>Diabetes, type 2</a:t>
            </a:r>
          </a:p>
          <a:p>
            <a:pPr marL="571500" indent="-457200">
              <a:buFont typeface="+mj-lt"/>
              <a:buAutoNum type="arabicPeriod"/>
            </a:pPr>
            <a:r>
              <a:rPr lang="en-US" dirty="0"/>
              <a:t>Peripheral neuropathy</a:t>
            </a:r>
          </a:p>
          <a:p>
            <a:pPr marL="571500" indent="-457200">
              <a:buFont typeface="+mj-lt"/>
              <a:buAutoNum type="arabicPeriod"/>
            </a:pPr>
            <a:r>
              <a:rPr lang="en-US" dirty="0"/>
              <a:t>Coronary artery disease</a:t>
            </a:r>
          </a:p>
          <a:p>
            <a:pPr marL="571500" indent="-457200">
              <a:buFont typeface="+mj-lt"/>
              <a:buAutoNum type="arabicPeriod"/>
            </a:pPr>
            <a:r>
              <a:rPr lang="en-US" dirty="0"/>
              <a:t>Hypertension</a:t>
            </a:r>
          </a:p>
          <a:p>
            <a:pPr marL="571500" indent="-457200">
              <a:buFont typeface="+mj-lt"/>
              <a:buAutoNum type="arabicPeriod"/>
            </a:pPr>
            <a:r>
              <a:rPr lang="en-US" dirty="0"/>
              <a:t>Hypothyroidism</a:t>
            </a:r>
          </a:p>
          <a:p>
            <a:pPr marL="571500" indent="-457200">
              <a:buFont typeface="+mj-lt"/>
              <a:buAutoNum type="arabicPeriod"/>
            </a:pPr>
            <a:r>
              <a:rPr lang="en-US" dirty="0"/>
              <a:t>Hypercholesterolemia</a:t>
            </a:r>
          </a:p>
          <a:p>
            <a:pPr marL="571500" indent="-457200">
              <a:buFont typeface="+mj-lt"/>
              <a:buAutoNum type="arabicPeriod"/>
            </a:pPr>
            <a:r>
              <a:rPr lang="en-US" dirty="0"/>
              <a:t>Osteopenia</a:t>
            </a:r>
          </a:p>
          <a:p>
            <a:endParaRPr lang="en-US" dirty="0"/>
          </a:p>
        </p:txBody>
      </p:sp>
      <p:sp>
        <p:nvSpPr>
          <p:cNvPr id="6" name="Content Placeholder 5">
            <a:extLst>
              <a:ext uri="{FF2B5EF4-FFF2-40B4-BE49-F238E27FC236}">
                <a16:creationId xmlns:a16="http://schemas.microsoft.com/office/drawing/2014/main" id="{165FE4EF-E136-2F72-BD63-D621D281DED3}"/>
              </a:ext>
            </a:extLst>
          </p:cNvPr>
          <p:cNvSpPr>
            <a:spLocks noGrp="1"/>
          </p:cNvSpPr>
          <p:nvPr>
            <p:ph sz="quarter" idx="4"/>
          </p:nvPr>
        </p:nvSpPr>
        <p:spPr>
          <a:xfrm>
            <a:off x="4732210" y="1806543"/>
            <a:ext cx="4247887" cy="2669087"/>
          </a:xfrm>
        </p:spPr>
        <p:txBody>
          <a:bodyPr>
            <a:normAutofit fontScale="92500" lnSpcReduction="20000"/>
          </a:bodyPr>
          <a:lstStyle/>
          <a:p>
            <a:pPr marL="571500" indent="-457200">
              <a:buFont typeface="+mj-lt"/>
              <a:buAutoNum type="arabicPeriod" startAt="9"/>
            </a:pPr>
            <a:r>
              <a:rPr lang="en-US" dirty="0"/>
              <a:t>Urinary incontinence</a:t>
            </a:r>
          </a:p>
          <a:p>
            <a:pPr marL="571500" indent="-457200">
              <a:buFont typeface="+mj-lt"/>
              <a:buAutoNum type="arabicPeriod" startAt="9"/>
            </a:pPr>
            <a:r>
              <a:rPr lang="en-US" dirty="0"/>
              <a:t>Atrophic vaginitis</a:t>
            </a:r>
          </a:p>
          <a:p>
            <a:pPr marL="571500" indent="-457200">
              <a:buFont typeface="+mj-lt"/>
              <a:buAutoNum type="arabicPeriod" startAt="9"/>
            </a:pPr>
            <a:r>
              <a:rPr lang="en-US" dirty="0"/>
              <a:t>COPD</a:t>
            </a:r>
          </a:p>
          <a:p>
            <a:pPr marL="571500" indent="-457200">
              <a:buFont typeface="+mj-lt"/>
              <a:buAutoNum type="arabicPeriod" startAt="9"/>
            </a:pPr>
            <a:r>
              <a:rPr lang="en-US" dirty="0"/>
              <a:t>Frequent falls</a:t>
            </a:r>
          </a:p>
          <a:p>
            <a:pPr marL="571500" indent="-457200">
              <a:buFont typeface="+mj-lt"/>
              <a:buAutoNum type="arabicPeriod" startAt="9"/>
            </a:pPr>
            <a:r>
              <a:rPr lang="en-US" dirty="0"/>
              <a:t>Stage 1 well-controlled HIV</a:t>
            </a:r>
          </a:p>
          <a:p>
            <a:pPr marL="114300" indent="0">
              <a:buNone/>
            </a:pPr>
            <a:endParaRPr lang="en-US" dirty="0"/>
          </a:p>
          <a:p>
            <a:pPr marL="114300" indent="0">
              <a:buNone/>
            </a:pPr>
            <a:r>
              <a:rPr lang="en-US" u="sng" dirty="0"/>
              <a:t>Social history</a:t>
            </a:r>
            <a:r>
              <a:rPr lang="en-US" dirty="0"/>
              <a:t>: Widowed, lives alone, in new relationship</a:t>
            </a:r>
          </a:p>
          <a:p>
            <a:endParaRPr lang="en-US" dirty="0"/>
          </a:p>
          <a:p>
            <a:endParaRPr lang="en-US" dirty="0"/>
          </a:p>
        </p:txBody>
      </p:sp>
    </p:spTree>
    <p:extLst>
      <p:ext uri="{BB962C8B-B14F-4D97-AF65-F5344CB8AC3E}">
        <p14:creationId xmlns:p14="http://schemas.microsoft.com/office/powerpoint/2010/main" val="514588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AC73A-4127-ACCE-A261-B518CB0D5B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E08B3-CEB7-F7DC-FD8E-F4D5FD68BC89}"/>
              </a:ext>
            </a:extLst>
          </p:cNvPr>
          <p:cNvSpPr>
            <a:spLocks noGrp="1"/>
          </p:cNvSpPr>
          <p:nvPr>
            <p:ph type="title"/>
          </p:nvPr>
        </p:nvSpPr>
        <p:spPr/>
        <p:txBody>
          <a:bodyPr/>
          <a:lstStyle/>
          <a:p>
            <a:r>
              <a:rPr lang="en-US" dirty="0"/>
              <a:t>Medication List</a:t>
            </a:r>
          </a:p>
        </p:txBody>
      </p:sp>
      <p:sp>
        <p:nvSpPr>
          <p:cNvPr id="3" name="Content Placeholder 2">
            <a:extLst>
              <a:ext uri="{FF2B5EF4-FFF2-40B4-BE49-F238E27FC236}">
                <a16:creationId xmlns:a16="http://schemas.microsoft.com/office/drawing/2014/main" id="{5C3D8F7D-8340-AF66-4FB6-7E072D6FDFB8}"/>
              </a:ext>
            </a:extLst>
          </p:cNvPr>
          <p:cNvSpPr>
            <a:spLocks noGrp="1"/>
          </p:cNvSpPr>
          <p:nvPr>
            <p:ph sz="half" idx="1"/>
          </p:nvPr>
        </p:nvSpPr>
        <p:spPr/>
        <p:txBody>
          <a:bodyPr>
            <a:noAutofit/>
          </a:bodyPr>
          <a:lstStyle/>
          <a:p>
            <a:pPr>
              <a:buFont typeface="Wingdings" panose="05000000000000000000" pitchFamily="2" charset="2"/>
              <a:buChar char="§"/>
            </a:pPr>
            <a:r>
              <a:rPr lang="en-US" sz="2000" dirty="0"/>
              <a:t>levothyroxine 75 mcg daily</a:t>
            </a:r>
          </a:p>
          <a:p>
            <a:pPr>
              <a:buFont typeface="Wingdings" panose="05000000000000000000" pitchFamily="2" charset="2"/>
              <a:buChar char="§"/>
            </a:pPr>
            <a:r>
              <a:rPr lang="en-US" sz="2000" dirty="0"/>
              <a:t>lovastatin 10 mg, 2 tablets QHS</a:t>
            </a:r>
          </a:p>
          <a:p>
            <a:pPr>
              <a:buFont typeface="Wingdings" panose="05000000000000000000" pitchFamily="2" charset="2"/>
              <a:buChar char="§"/>
            </a:pPr>
            <a:r>
              <a:rPr lang="en-US" sz="2000" dirty="0"/>
              <a:t>nitroglycerin SL tabs 0.4mg PRN</a:t>
            </a:r>
          </a:p>
          <a:p>
            <a:pPr>
              <a:buFont typeface="Wingdings" panose="05000000000000000000" pitchFamily="2" charset="2"/>
              <a:buChar char="§"/>
            </a:pPr>
            <a:r>
              <a:rPr lang="en-US" sz="2000" dirty="0"/>
              <a:t>amlodipine 10 mg daily</a:t>
            </a:r>
          </a:p>
          <a:p>
            <a:pPr>
              <a:buFont typeface="Wingdings" panose="05000000000000000000" pitchFamily="2" charset="2"/>
              <a:buChar char="§"/>
            </a:pPr>
            <a:r>
              <a:rPr lang="en-US" sz="2000" dirty="0"/>
              <a:t>furosemide 20 mg daily</a:t>
            </a:r>
          </a:p>
          <a:p>
            <a:pPr>
              <a:buFont typeface="Wingdings" panose="05000000000000000000" pitchFamily="2" charset="2"/>
              <a:buChar char="§"/>
            </a:pPr>
            <a:r>
              <a:rPr lang="en-US" sz="2000" dirty="0"/>
              <a:t>potassium 10 </a:t>
            </a:r>
            <a:r>
              <a:rPr lang="en-US" sz="2000" dirty="0" err="1"/>
              <a:t>mEq</a:t>
            </a:r>
            <a:r>
              <a:rPr lang="en-US" sz="2000" dirty="0"/>
              <a:t>, 2 tablets BID</a:t>
            </a:r>
          </a:p>
        </p:txBody>
      </p:sp>
      <p:sp>
        <p:nvSpPr>
          <p:cNvPr id="4" name="Content Placeholder 3">
            <a:extLst>
              <a:ext uri="{FF2B5EF4-FFF2-40B4-BE49-F238E27FC236}">
                <a16:creationId xmlns:a16="http://schemas.microsoft.com/office/drawing/2014/main" id="{F144E159-0A89-CD97-8025-1EACEEFA2F80}"/>
              </a:ext>
            </a:extLst>
          </p:cNvPr>
          <p:cNvSpPr>
            <a:spLocks noGrp="1"/>
          </p:cNvSpPr>
          <p:nvPr>
            <p:ph sz="half" idx="2"/>
          </p:nvPr>
        </p:nvSpPr>
        <p:spPr/>
        <p:txBody>
          <a:bodyPr>
            <a:normAutofit/>
          </a:bodyPr>
          <a:lstStyle/>
          <a:p>
            <a:pPr>
              <a:buFont typeface="Wingdings" panose="05000000000000000000" pitchFamily="2" charset="2"/>
              <a:buChar char="§"/>
            </a:pPr>
            <a:r>
              <a:rPr lang="en-US" sz="2000" dirty="0"/>
              <a:t>conj. estrogen vaginal cream 2x </a:t>
            </a:r>
            <a:r>
              <a:rPr lang="en-US" sz="2000" dirty="0" err="1"/>
              <a:t>wkly</a:t>
            </a:r>
            <a:endParaRPr lang="en-US" sz="2000" dirty="0"/>
          </a:p>
          <a:p>
            <a:pPr>
              <a:buFont typeface="Wingdings" panose="05000000000000000000" pitchFamily="2" charset="2"/>
              <a:buChar char="§"/>
            </a:pPr>
            <a:r>
              <a:rPr lang="en-US" sz="2000" dirty="0"/>
              <a:t>clonidine 0.2 mg, 2 tablets BID</a:t>
            </a:r>
          </a:p>
          <a:p>
            <a:pPr>
              <a:buFont typeface="Wingdings" panose="05000000000000000000" pitchFamily="2" charset="2"/>
              <a:buChar char="§"/>
            </a:pPr>
            <a:r>
              <a:rPr lang="en-US" sz="2000" dirty="0"/>
              <a:t>metoprolol 50 mg BID</a:t>
            </a:r>
          </a:p>
          <a:p>
            <a:pPr>
              <a:buFont typeface="Wingdings" panose="05000000000000000000" pitchFamily="2" charset="2"/>
              <a:buChar char="§"/>
            </a:pPr>
            <a:r>
              <a:rPr lang="en-US" sz="2000" dirty="0"/>
              <a:t>Novolin 70/30 vials, 25 units </a:t>
            </a:r>
            <a:r>
              <a:rPr lang="en-US" sz="2000" dirty="0" err="1"/>
              <a:t>qAM</a:t>
            </a:r>
            <a:r>
              <a:rPr lang="en-US" sz="2000" dirty="0"/>
              <a:t>, 15 units </a:t>
            </a:r>
            <a:r>
              <a:rPr lang="en-US" sz="2000" dirty="0" err="1"/>
              <a:t>qPM</a:t>
            </a:r>
            <a:endParaRPr lang="en-US" sz="2000" dirty="0"/>
          </a:p>
          <a:p>
            <a:pPr>
              <a:buFont typeface="Wingdings" panose="05000000000000000000" pitchFamily="2" charset="2"/>
              <a:buChar char="§"/>
            </a:pPr>
            <a:r>
              <a:rPr lang="en-US" sz="2000" dirty="0"/>
              <a:t>glipizide IR 10 mg BID</a:t>
            </a:r>
          </a:p>
          <a:p>
            <a:pPr>
              <a:buFont typeface="Wingdings" panose="05000000000000000000" pitchFamily="2" charset="2"/>
              <a:buChar char="§"/>
            </a:pPr>
            <a:r>
              <a:rPr lang="en-US" sz="2000" dirty="0"/>
              <a:t>tenofovir AF/emtricitabine, dolutegravir 1 tab po BID</a:t>
            </a:r>
          </a:p>
        </p:txBody>
      </p:sp>
      <p:sp>
        <p:nvSpPr>
          <p:cNvPr id="5" name="TextBox 4">
            <a:extLst>
              <a:ext uri="{FF2B5EF4-FFF2-40B4-BE49-F238E27FC236}">
                <a16:creationId xmlns:a16="http://schemas.microsoft.com/office/drawing/2014/main" id="{3AC5B67F-DE07-BD8F-C43D-A55421CB7E8C}"/>
              </a:ext>
            </a:extLst>
          </p:cNvPr>
          <p:cNvSpPr txBox="1"/>
          <p:nvPr/>
        </p:nvSpPr>
        <p:spPr>
          <a:xfrm>
            <a:off x="1567543" y="4663237"/>
            <a:ext cx="7033845" cy="502573"/>
          </a:xfrm>
          <a:prstGeom prst="rect">
            <a:avLst/>
          </a:prstGeom>
          <a:noFill/>
        </p:spPr>
        <p:txBody>
          <a:bodyPr wrap="square" rtlCol="0">
            <a:spAutoFit/>
          </a:bodyPr>
          <a:lstStyle/>
          <a:p>
            <a:pPr algn="ctr"/>
            <a:r>
              <a:rPr lang="en-US" sz="1333" dirty="0"/>
              <a:t>QHS = every night at bedtime, PRN = as needed, BID = twice daily, IR = immediate release, TID = three times a day, MDI = metered dose inhaler</a:t>
            </a:r>
          </a:p>
        </p:txBody>
      </p:sp>
    </p:spTree>
    <p:extLst>
      <p:ext uri="{BB962C8B-B14F-4D97-AF65-F5344CB8AC3E}">
        <p14:creationId xmlns:p14="http://schemas.microsoft.com/office/powerpoint/2010/main" val="21889333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750B4-AF2C-BC54-E326-43B8E0AAD8C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51692A2-17F4-2CA2-BA28-32AC34F94258}"/>
              </a:ext>
            </a:extLst>
          </p:cNvPr>
          <p:cNvSpPr>
            <a:spLocks noGrp="1"/>
          </p:cNvSpPr>
          <p:nvPr>
            <p:ph type="title"/>
          </p:nvPr>
        </p:nvSpPr>
        <p:spPr>
          <a:xfrm>
            <a:off x="457200" y="206375"/>
            <a:ext cx="8315325" cy="857250"/>
          </a:xfrm>
        </p:spPr>
        <p:txBody>
          <a:bodyPr/>
          <a:lstStyle/>
          <a:p>
            <a:r>
              <a:rPr lang="en-US" dirty="0"/>
              <a:t>Medication List</a:t>
            </a:r>
          </a:p>
        </p:txBody>
      </p:sp>
      <p:sp>
        <p:nvSpPr>
          <p:cNvPr id="6" name="Content Placeholder 3">
            <a:extLst>
              <a:ext uri="{FF2B5EF4-FFF2-40B4-BE49-F238E27FC236}">
                <a16:creationId xmlns:a16="http://schemas.microsoft.com/office/drawing/2014/main" id="{3EC13FCF-C32A-B8BB-96FD-6750EDD6019B}"/>
              </a:ext>
            </a:extLst>
          </p:cNvPr>
          <p:cNvSpPr>
            <a:spLocks noGrp="1"/>
          </p:cNvSpPr>
          <p:nvPr>
            <p:ph sz="half" idx="2"/>
          </p:nvPr>
        </p:nvSpPr>
        <p:spPr>
          <a:xfrm>
            <a:off x="457201" y="910431"/>
            <a:ext cx="8229600" cy="3322638"/>
          </a:xfrm>
        </p:spPr>
        <p:txBody>
          <a:bodyPr>
            <a:noAutofit/>
          </a:bodyPr>
          <a:lstStyle/>
          <a:p>
            <a:pPr>
              <a:spcBef>
                <a:spcPts val="200"/>
              </a:spcBef>
            </a:pPr>
            <a:r>
              <a:rPr lang="en-US" sz="1800" dirty="0"/>
              <a:t>gabapentin 300 mg TID</a:t>
            </a:r>
          </a:p>
          <a:p>
            <a:pPr>
              <a:spcBef>
                <a:spcPts val="200"/>
              </a:spcBef>
            </a:pPr>
            <a:r>
              <a:rPr lang="en-US" sz="1800" dirty="0"/>
              <a:t>amitriptyline 10 mg QHS</a:t>
            </a:r>
          </a:p>
          <a:p>
            <a:pPr>
              <a:spcBef>
                <a:spcPts val="200"/>
              </a:spcBef>
            </a:pPr>
            <a:r>
              <a:rPr lang="en-US" sz="1800" dirty="0"/>
              <a:t>hydrocodone/acetaminophen 5/325mg q4-6 </a:t>
            </a:r>
            <a:r>
              <a:rPr lang="en-US" sz="1800" dirty="0" err="1"/>
              <a:t>hrs</a:t>
            </a:r>
            <a:r>
              <a:rPr lang="en-US" sz="1800" dirty="0"/>
              <a:t> PRN pain (uses 3-4 tabs/day)</a:t>
            </a:r>
          </a:p>
          <a:p>
            <a:pPr>
              <a:spcBef>
                <a:spcPts val="200"/>
              </a:spcBef>
            </a:pPr>
            <a:r>
              <a:rPr lang="en-US" sz="1800" dirty="0"/>
              <a:t>tolterodine 4 mg QHS</a:t>
            </a:r>
          </a:p>
          <a:p>
            <a:pPr>
              <a:spcBef>
                <a:spcPts val="200"/>
              </a:spcBef>
            </a:pPr>
            <a:r>
              <a:rPr lang="en-US" sz="1800" dirty="0"/>
              <a:t>albuterol MDI with chamber 1x weekly</a:t>
            </a:r>
          </a:p>
          <a:p>
            <a:pPr>
              <a:spcBef>
                <a:spcPts val="200"/>
              </a:spcBef>
            </a:pPr>
            <a:r>
              <a:rPr lang="en-US" sz="1800" dirty="0"/>
              <a:t>docusate 100 mg BID</a:t>
            </a:r>
          </a:p>
          <a:p>
            <a:pPr>
              <a:spcBef>
                <a:spcPts val="200"/>
              </a:spcBef>
            </a:pPr>
            <a:r>
              <a:rPr lang="en-US" sz="1800" dirty="0"/>
              <a:t>mineral oil prn constipation  </a:t>
            </a:r>
          </a:p>
          <a:p>
            <a:pPr>
              <a:spcBef>
                <a:spcPts val="200"/>
              </a:spcBef>
            </a:pPr>
            <a:r>
              <a:rPr lang="en-US" sz="1800" dirty="0"/>
              <a:t>aspirin 81 mg daily</a:t>
            </a:r>
          </a:p>
          <a:p>
            <a:pPr>
              <a:spcBef>
                <a:spcPts val="200"/>
              </a:spcBef>
            </a:pPr>
            <a:r>
              <a:rPr lang="en-US" sz="1800" dirty="0"/>
              <a:t>diphenhydramine 25 mg QHS for sleep (uses 3-4x/week)</a:t>
            </a:r>
          </a:p>
          <a:p>
            <a:pPr>
              <a:spcBef>
                <a:spcPts val="200"/>
              </a:spcBef>
            </a:pPr>
            <a:r>
              <a:rPr lang="en-US" sz="1800" dirty="0"/>
              <a:t>glucosamine 2 caps daily</a:t>
            </a:r>
          </a:p>
          <a:p>
            <a:pPr>
              <a:spcBef>
                <a:spcPts val="200"/>
              </a:spcBef>
            </a:pPr>
            <a:r>
              <a:rPr lang="en-US" sz="1800" dirty="0"/>
              <a:t>metformin 1000 mg BID</a:t>
            </a:r>
          </a:p>
        </p:txBody>
      </p:sp>
      <p:sp>
        <p:nvSpPr>
          <p:cNvPr id="7" name="TextBox 6">
            <a:extLst>
              <a:ext uri="{FF2B5EF4-FFF2-40B4-BE49-F238E27FC236}">
                <a16:creationId xmlns:a16="http://schemas.microsoft.com/office/drawing/2014/main" id="{138CD7F2-77F4-FE71-8D41-2D3020187730}"/>
              </a:ext>
            </a:extLst>
          </p:cNvPr>
          <p:cNvSpPr txBox="1"/>
          <p:nvPr/>
        </p:nvSpPr>
        <p:spPr>
          <a:xfrm>
            <a:off x="1567543" y="4663237"/>
            <a:ext cx="7033845" cy="502573"/>
          </a:xfrm>
          <a:prstGeom prst="rect">
            <a:avLst/>
          </a:prstGeom>
          <a:noFill/>
        </p:spPr>
        <p:txBody>
          <a:bodyPr wrap="square" rtlCol="0">
            <a:spAutoFit/>
          </a:bodyPr>
          <a:lstStyle/>
          <a:p>
            <a:pPr algn="ctr"/>
            <a:r>
              <a:rPr lang="en-US" sz="1333" dirty="0"/>
              <a:t>QHS = every night at bedtime, PRN = as needed, BID = twice daily, IR = immediate release, TID = three times a day, MDI = metered dose inhaler</a:t>
            </a:r>
          </a:p>
        </p:txBody>
      </p:sp>
      <p:sp>
        <p:nvSpPr>
          <p:cNvPr id="2" name="TextBox 1">
            <a:extLst>
              <a:ext uri="{FF2B5EF4-FFF2-40B4-BE49-F238E27FC236}">
                <a16:creationId xmlns:a16="http://schemas.microsoft.com/office/drawing/2014/main" id="{7F8DC956-08B4-360F-1235-F2541B498EA8}"/>
              </a:ext>
            </a:extLst>
          </p:cNvPr>
          <p:cNvSpPr txBox="1"/>
          <p:nvPr/>
        </p:nvSpPr>
        <p:spPr>
          <a:xfrm>
            <a:off x="6832120" y="2441273"/>
            <a:ext cx="2070339" cy="369332"/>
          </a:xfrm>
          <a:prstGeom prst="rect">
            <a:avLst/>
          </a:prstGeom>
          <a:noFill/>
        </p:spPr>
        <p:txBody>
          <a:bodyPr wrap="square" rtlCol="0">
            <a:spAutoFit/>
          </a:bodyPr>
          <a:lstStyle/>
          <a:p>
            <a:r>
              <a:rPr lang="en-US" dirty="0">
                <a:solidFill>
                  <a:srgbClr val="FFC000"/>
                </a:solidFill>
              </a:rPr>
              <a:t>#24 medications</a:t>
            </a:r>
          </a:p>
        </p:txBody>
      </p:sp>
    </p:spTree>
    <p:extLst>
      <p:ext uri="{BB962C8B-B14F-4D97-AF65-F5344CB8AC3E}">
        <p14:creationId xmlns:p14="http://schemas.microsoft.com/office/powerpoint/2010/main" val="26854698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E937D-7695-BFF3-8C05-D1FDBD6EBCF9}"/>
              </a:ext>
            </a:extLst>
          </p:cNvPr>
          <p:cNvSpPr>
            <a:spLocks noGrp="1"/>
          </p:cNvSpPr>
          <p:nvPr>
            <p:ph type="title"/>
          </p:nvPr>
        </p:nvSpPr>
        <p:spPr/>
        <p:txBody>
          <a:bodyPr/>
          <a:lstStyle/>
          <a:p>
            <a:r>
              <a:rPr lang="en-US" dirty="0"/>
              <a:t>Objective</a:t>
            </a:r>
          </a:p>
        </p:txBody>
      </p:sp>
      <p:sp>
        <p:nvSpPr>
          <p:cNvPr id="3" name="Content Placeholder 2">
            <a:extLst>
              <a:ext uri="{FF2B5EF4-FFF2-40B4-BE49-F238E27FC236}">
                <a16:creationId xmlns:a16="http://schemas.microsoft.com/office/drawing/2014/main" id="{5C4387DD-E56F-BDA3-D97F-D770E0DD5F86}"/>
              </a:ext>
            </a:extLst>
          </p:cNvPr>
          <p:cNvSpPr>
            <a:spLocks noGrp="1"/>
          </p:cNvSpPr>
          <p:nvPr>
            <p:ph sz="half" idx="1"/>
          </p:nvPr>
        </p:nvSpPr>
        <p:spPr>
          <a:xfrm>
            <a:off x="457212" y="1152144"/>
            <a:ext cx="4071079" cy="3482918"/>
          </a:xfrm>
        </p:spPr>
        <p:txBody>
          <a:bodyPr>
            <a:normAutofit fontScale="92500" lnSpcReduction="10000"/>
          </a:bodyPr>
          <a:lstStyle/>
          <a:p>
            <a:pPr marL="0" indent="0">
              <a:buNone/>
            </a:pPr>
            <a:r>
              <a:rPr lang="en-US" dirty="0"/>
              <a:t>Vital Signs:</a:t>
            </a:r>
          </a:p>
          <a:p>
            <a:pPr marL="457200"/>
            <a:r>
              <a:rPr lang="en-US" sz="2600" dirty="0"/>
              <a:t>BP 168/63   HR  79  </a:t>
            </a:r>
          </a:p>
          <a:p>
            <a:pPr marL="457200"/>
            <a:r>
              <a:rPr lang="en-US" sz="2600" dirty="0"/>
              <a:t>RR  24      Temp. 97.8˚F </a:t>
            </a:r>
          </a:p>
          <a:p>
            <a:pPr marL="457200"/>
            <a:r>
              <a:rPr lang="en-US" sz="2600" dirty="0"/>
              <a:t>Weight 177.9 </a:t>
            </a:r>
            <a:r>
              <a:rPr lang="en-US" sz="2600" dirty="0" err="1"/>
              <a:t>lbs</a:t>
            </a:r>
            <a:r>
              <a:rPr lang="en-US" sz="2600" dirty="0"/>
              <a:t> </a:t>
            </a:r>
          </a:p>
          <a:p>
            <a:pPr marL="457200"/>
            <a:r>
              <a:rPr lang="en-US" sz="2600" dirty="0"/>
              <a:t>Pain 1/10</a:t>
            </a:r>
          </a:p>
          <a:p>
            <a:pPr>
              <a:spcBef>
                <a:spcPts val="1200"/>
              </a:spcBef>
            </a:pPr>
            <a:r>
              <a:rPr lang="en-US" dirty="0"/>
              <a:t>Physical Exam: bilateral LE edema</a:t>
            </a:r>
          </a:p>
          <a:p>
            <a:pPr>
              <a:spcBef>
                <a:spcPts val="1200"/>
              </a:spcBef>
            </a:pPr>
            <a:r>
              <a:rPr lang="en-US" dirty="0"/>
              <a:t>HIV status: stage 1</a:t>
            </a:r>
          </a:p>
        </p:txBody>
      </p:sp>
      <p:sp>
        <p:nvSpPr>
          <p:cNvPr id="4" name="Content Placeholder 3">
            <a:extLst>
              <a:ext uri="{FF2B5EF4-FFF2-40B4-BE49-F238E27FC236}">
                <a16:creationId xmlns:a16="http://schemas.microsoft.com/office/drawing/2014/main" id="{93D971ED-6FD3-DC25-A38F-254560420F3E}"/>
              </a:ext>
            </a:extLst>
          </p:cNvPr>
          <p:cNvSpPr>
            <a:spLocks noGrp="1"/>
          </p:cNvSpPr>
          <p:nvPr>
            <p:ph sz="half" idx="2"/>
          </p:nvPr>
        </p:nvSpPr>
        <p:spPr>
          <a:xfrm>
            <a:off x="4572000" y="1152144"/>
            <a:ext cx="4572000" cy="3482918"/>
          </a:xfrm>
        </p:spPr>
        <p:txBody>
          <a:bodyPr>
            <a:normAutofit fontScale="92500" lnSpcReduction="10000"/>
          </a:bodyPr>
          <a:lstStyle/>
          <a:p>
            <a:pPr marL="0" indent="0">
              <a:spcBef>
                <a:spcPts val="1200"/>
              </a:spcBef>
              <a:buNone/>
            </a:pPr>
            <a:r>
              <a:rPr lang="en-US" dirty="0"/>
              <a:t>Lab Values:</a:t>
            </a:r>
          </a:p>
          <a:p>
            <a:pPr marL="457200"/>
            <a:r>
              <a:rPr lang="en-US" sz="2400" dirty="0"/>
              <a:t>CD4 600, HIV VL undetectable</a:t>
            </a:r>
          </a:p>
          <a:p>
            <a:pPr marL="457200"/>
            <a:r>
              <a:rPr lang="en-US" sz="2400" dirty="0"/>
              <a:t>Na 140     K 4.8     Cl 104</a:t>
            </a:r>
          </a:p>
          <a:p>
            <a:pPr marL="457200"/>
            <a:r>
              <a:rPr lang="en-US" sz="2400" dirty="0"/>
              <a:t>BUN  25    </a:t>
            </a:r>
            <a:r>
              <a:rPr lang="en-US" sz="2400" dirty="0" err="1"/>
              <a:t>Scr</a:t>
            </a:r>
            <a:r>
              <a:rPr lang="en-US" sz="2400" dirty="0"/>
              <a:t> 1.3 </a:t>
            </a:r>
          </a:p>
          <a:p>
            <a:pPr marL="457200"/>
            <a:r>
              <a:rPr lang="en-US" sz="2400" dirty="0"/>
              <a:t>HbA1c 6.8%, mean BG 164.8</a:t>
            </a:r>
          </a:p>
          <a:p>
            <a:pPr marL="457200"/>
            <a:r>
              <a:rPr lang="en-US" sz="2400" dirty="0"/>
              <a:t>TSH 5.680</a:t>
            </a:r>
          </a:p>
          <a:p>
            <a:pPr marL="457200"/>
            <a:r>
              <a:rPr lang="en-US" sz="2400" dirty="0"/>
              <a:t>Lipids </a:t>
            </a:r>
          </a:p>
          <a:p>
            <a:pPr marL="741363" lvl="1"/>
            <a:r>
              <a:rPr lang="en-US" sz="2200" dirty="0"/>
              <a:t>TC  144    TG  258</a:t>
            </a:r>
          </a:p>
          <a:p>
            <a:pPr marL="741363" lvl="1"/>
            <a:r>
              <a:rPr lang="en-US" sz="2200" dirty="0"/>
              <a:t>HDL  39    LDL  53</a:t>
            </a:r>
          </a:p>
        </p:txBody>
      </p:sp>
      <p:sp>
        <p:nvSpPr>
          <p:cNvPr id="5" name="TextBox 4">
            <a:extLst>
              <a:ext uri="{FF2B5EF4-FFF2-40B4-BE49-F238E27FC236}">
                <a16:creationId xmlns:a16="http://schemas.microsoft.com/office/drawing/2014/main" id="{5E7FAF46-406E-93B7-1625-D05B9A94D078}"/>
              </a:ext>
            </a:extLst>
          </p:cNvPr>
          <p:cNvSpPr txBox="1"/>
          <p:nvPr/>
        </p:nvSpPr>
        <p:spPr>
          <a:xfrm>
            <a:off x="1347953" y="4631705"/>
            <a:ext cx="7253436" cy="577081"/>
          </a:xfrm>
          <a:prstGeom prst="rect">
            <a:avLst/>
          </a:prstGeom>
          <a:noFill/>
        </p:spPr>
        <p:txBody>
          <a:bodyPr wrap="square" rtlCol="0">
            <a:spAutoFit/>
          </a:bodyPr>
          <a:lstStyle/>
          <a:p>
            <a:pPr algn="ctr"/>
            <a:r>
              <a:rPr lang="en-US" sz="1050" dirty="0"/>
              <a:t>BP = blood pressure, HR = heart rate, RR = respiratory rate, LE = lower extremity, Na = sodium, K = potassium, Cl = chloride, BUN = blood urea nitrogen, HbA1c = hemoglobin A1c, BG = blood glucose, TSH = </a:t>
            </a:r>
            <a:r>
              <a:rPr lang="en-US" sz="1050" dirty="0" err="1"/>
              <a:t>thydroid</a:t>
            </a:r>
            <a:r>
              <a:rPr lang="en-US" sz="1050" dirty="0"/>
              <a:t> stimulating hormone, TC = total cholesterol, TG = triglyceride, HDL = high-density lipoprotein, LDL = low density lipoprotein</a:t>
            </a:r>
          </a:p>
        </p:txBody>
      </p:sp>
    </p:spTree>
    <p:extLst>
      <p:ext uri="{BB962C8B-B14F-4D97-AF65-F5344CB8AC3E}">
        <p14:creationId xmlns:p14="http://schemas.microsoft.com/office/powerpoint/2010/main" val="22446629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73B6-BD6B-D45B-FD6D-B21E753D5398}"/>
              </a:ext>
            </a:extLst>
          </p:cNvPr>
          <p:cNvSpPr>
            <a:spLocks noGrp="1"/>
          </p:cNvSpPr>
          <p:nvPr>
            <p:ph type="title"/>
          </p:nvPr>
        </p:nvSpPr>
        <p:spPr/>
        <p:txBody>
          <a:bodyPr/>
          <a:lstStyle/>
          <a:p>
            <a:r>
              <a:rPr lang="en-US" dirty="0"/>
              <a:t>Conclusions</a:t>
            </a:r>
          </a:p>
        </p:txBody>
      </p:sp>
      <p:sp>
        <p:nvSpPr>
          <p:cNvPr id="3" name="Content Placeholder 2">
            <a:extLst>
              <a:ext uri="{FF2B5EF4-FFF2-40B4-BE49-F238E27FC236}">
                <a16:creationId xmlns:a16="http://schemas.microsoft.com/office/drawing/2014/main" id="{7D6323A1-EDD5-4993-92CB-101D766BB516}"/>
              </a:ext>
            </a:extLst>
          </p:cNvPr>
          <p:cNvSpPr>
            <a:spLocks noGrp="1"/>
          </p:cNvSpPr>
          <p:nvPr>
            <p:ph idx="1"/>
          </p:nvPr>
        </p:nvSpPr>
        <p:spPr>
          <a:xfrm>
            <a:off x="457213" y="970059"/>
            <a:ext cx="8448248" cy="3697358"/>
          </a:xfrm>
        </p:spPr>
        <p:txBody>
          <a:bodyPr>
            <a:noAutofit/>
          </a:bodyPr>
          <a:lstStyle/>
          <a:p>
            <a:pPr marL="230188"/>
            <a:r>
              <a:rPr lang="en-US" sz="1800" dirty="0"/>
              <a:t>Age alters:</a:t>
            </a:r>
          </a:p>
          <a:p>
            <a:pPr lvl="1">
              <a:spcBef>
                <a:spcPts val="200"/>
              </a:spcBef>
            </a:pPr>
            <a:r>
              <a:rPr lang="en-US" sz="1800" dirty="0"/>
              <a:t>pharmacokinetics (drug absorption, distribution, metabolism, &amp; elimination)</a:t>
            </a:r>
          </a:p>
          <a:p>
            <a:pPr lvl="1">
              <a:spcBef>
                <a:spcPts val="200"/>
              </a:spcBef>
            </a:pPr>
            <a:r>
              <a:rPr lang="en-US" sz="1800" dirty="0"/>
              <a:t>pharmacodynamics</a:t>
            </a:r>
          </a:p>
          <a:p>
            <a:pPr marL="228600">
              <a:spcBef>
                <a:spcPts val="600"/>
              </a:spcBef>
            </a:pPr>
            <a:r>
              <a:rPr lang="en-US" sz="1800" dirty="0"/>
              <a:t>Evaluate for geriatric syndromes</a:t>
            </a:r>
          </a:p>
          <a:p>
            <a:pPr marL="228600">
              <a:spcBef>
                <a:spcPts val="600"/>
              </a:spcBef>
            </a:pPr>
            <a:r>
              <a:rPr lang="en-US" sz="1800" dirty="0"/>
              <a:t>Adverse drug events are common among older people</a:t>
            </a:r>
          </a:p>
          <a:p>
            <a:pPr marL="228600">
              <a:spcBef>
                <a:spcPts val="600"/>
              </a:spcBef>
            </a:pPr>
            <a:r>
              <a:rPr lang="en-US" sz="1800" dirty="0"/>
              <a:t>Successful drug therapy means:</a:t>
            </a:r>
          </a:p>
          <a:p>
            <a:pPr lvl="1">
              <a:spcBef>
                <a:spcPts val="200"/>
              </a:spcBef>
            </a:pPr>
            <a:r>
              <a:rPr lang="en-US" sz="1800" dirty="0"/>
              <a:t>Assess risks and benefits</a:t>
            </a:r>
          </a:p>
          <a:p>
            <a:pPr lvl="1">
              <a:spcBef>
                <a:spcPts val="200"/>
              </a:spcBef>
            </a:pPr>
            <a:r>
              <a:rPr lang="en-US" sz="1800" dirty="0"/>
              <a:t>Choosing correct dosage of correct drug for condition and individual person</a:t>
            </a:r>
          </a:p>
          <a:p>
            <a:pPr lvl="1">
              <a:spcBef>
                <a:spcPts val="200"/>
              </a:spcBef>
            </a:pPr>
            <a:r>
              <a:rPr lang="en-US" sz="1800" dirty="0"/>
              <a:t>Monitoring the therapy</a:t>
            </a:r>
          </a:p>
          <a:p>
            <a:pPr marL="230188">
              <a:spcBef>
                <a:spcPts val="600"/>
              </a:spcBef>
            </a:pPr>
            <a:r>
              <a:rPr lang="en-US" sz="1800" dirty="0"/>
              <a:t>Consider </a:t>
            </a:r>
            <a:r>
              <a:rPr lang="en-US" sz="1800" b="1" dirty="0"/>
              <a:t>deprescribing</a:t>
            </a:r>
            <a:r>
              <a:rPr lang="en-US" sz="1800" dirty="0"/>
              <a:t> when meds are potentially inappropriate or unnecessary</a:t>
            </a:r>
          </a:p>
        </p:txBody>
      </p:sp>
    </p:spTree>
    <p:extLst>
      <p:ext uri="{BB962C8B-B14F-4D97-AF65-F5344CB8AC3E}">
        <p14:creationId xmlns:p14="http://schemas.microsoft.com/office/powerpoint/2010/main" val="21907177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8190" y="205978"/>
            <a:ext cx="4123425" cy="536972"/>
          </a:xfrm>
        </p:spPr>
        <p:txBody>
          <a:bodyPr/>
          <a:lstStyle/>
          <a:p>
            <a:pPr algn="l"/>
            <a:r>
              <a:rPr lang="en-US" dirty="0">
                <a:effectLst>
                  <a:outerShdw blurRad="50800" dist="38100" dir="18900000" algn="bl" rotWithShape="0">
                    <a:prstClr val="black">
                      <a:alpha val="40000"/>
                    </a:prstClr>
                  </a:outerShdw>
                </a:effectLst>
              </a:rPr>
              <a:t>Resources</a:t>
            </a:r>
          </a:p>
        </p:txBody>
      </p:sp>
      <p:sp>
        <p:nvSpPr>
          <p:cNvPr id="6" name="Content Placeholder 5"/>
          <p:cNvSpPr>
            <a:spLocks noGrp="1"/>
          </p:cNvSpPr>
          <p:nvPr>
            <p:ph sz="half" idx="1"/>
          </p:nvPr>
        </p:nvSpPr>
        <p:spPr>
          <a:xfrm>
            <a:off x="292172" y="895350"/>
            <a:ext cx="4451278" cy="3771900"/>
          </a:xfrm>
        </p:spPr>
        <p:txBody>
          <a:bodyPr>
            <a:normAutofit fontScale="85000" lnSpcReduction="20000"/>
          </a:bodyPr>
          <a:lstStyle/>
          <a:p>
            <a:pPr marL="117475" indent="-3175">
              <a:buNone/>
            </a:pPr>
            <a:r>
              <a:rPr lang="en-US" b="1" dirty="0"/>
              <a:t>National Clinician </a:t>
            </a:r>
          </a:p>
          <a:p>
            <a:pPr marL="117475" indent="-3175">
              <a:buNone/>
            </a:pPr>
            <a:r>
              <a:rPr lang="en-US" b="1" dirty="0"/>
              <a:t>Consultation Center</a:t>
            </a:r>
            <a:r>
              <a:rPr lang="en-US" dirty="0"/>
              <a:t> </a:t>
            </a:r>
          </a:p>
          <a:p>
            <a:pPr marL="982980" lvl="1" indent="-571500">
              <a:buNone/>
            </a:pPr>
            <a:r>
              <a:rPr lang="en-US" sz="1900" dirty="0">
                <a:solidFill>
                  <a:schemeClr val="accent1"/>
                </a:solidFill>
                <a:hlinkClick r:id="rId3">
                  <a:extLst>
                    <a:ext uri="{A12FA001-AC4F-418D-AE19-62706E023703}">
                      <ahyp:hlinkClr xmlns:ahyp="http://schemas.microsoft.com/office/drawing/2018/hyperlinkcolor" val="tx"/>
                    </a:ext>
                  </a:extLst>
                </a:hlinkClick>
              </a:rPr>
              <a:t>http://nccc.ucsf.edu/</a:t>
            </a:r>
            <a:endParaRPr lang="en-US" sz="1900" dirty="0">
              <a:solidFill>
                <a:schemeClr val="accent1"/>
              </a:solidFill>
            </a:endParaRPr>
          </a:p>
          <a:p>
            <a:pPr marL="741363" lvl="1"/>
            <a:r>
              <a:rPr lang="en-US" dirty="0"/>
              <a:t>HIV Management</a:t>
            </a:r>
          </a:p>
          <a:p>
            <a:pPr marL="741363" lvl="1"/>
            <a:r>
              <a:rPr lang="en-US" dirty="0"/>
              <a:t>Perinatal HIV </a:t>
            </a:r>
          </a:p>
          <a:p>
            <a:pPr marL="741363" lvl="1"/>
            <a:r>
              <a:rPr lang="en-US" dirty="0"/>
              <a:t>HIV PrEP </a:t>
            </a:r>
          </a:p>
          <a:p>
            <a:pPr marL="741363" lvl="1"/>
            <a:r>
              <a:rPr lang="en-US" dirty="0"/>
              <a:t>HIV PEP line</a:t>
            </a:r>
          </a:p>
          <a:p>
            <a:pPr marL="741363" lvl="1"/>
            <a:r>
              <a:rPr lang="en-US" dirty="0"/>
              <a:t>HCV Management</a:t>
            </a:r>
          </a:p>
          <a:p>
            <a:pPr marL="741363" lvl="1"/>
            <a:r>
              <a:rPr lang="en-US" dirty="0"/>
              <a:t>Substance Use Management</a:t>
            </a:r>
          </a:p>
          <a:p>
            <a:pPr lvl="1"/>
            <a:endParaRPr lang="en-US" sz="1000" dirty="0"/>
          </a:p>
          <a:p>
            <a:pPr marL="114300" indent="0">
              <a:buNone/>
            </a:pPr>
            <a:r>
              <a:rPr lang="en-US" b="1" dirty="0"/>
              <a:t>Present on ECHO</a:t>
            </a:r>
            <a:endParaRPr lang="en-US" sz="600" b="1" dirty="0"/>
          </a:p>
          <a:p>
            <a:pPr marL="401638" indent="0" algn="l" rtl="0" fontAlgn="base">
              <a:buNone/>
            </a:pPr>
            <a:r>
              <a:rPr lang="en-US" sz="1900" b="0" i="0" u="sng" strike="noStrike" dirty="0">
                <a:solidFill>
                  <a:schemeClr val="accent1"/>
                </a:solidFill>
                <a:effectLst/>
                <a:latin typeface="Arial" panose="020B0604020202020204" pitchFamily="34" charset="0"/>
                <a:hlinkClick r:id="rId4">
                  <a:extLst>
                    <a:ext uri="{A12FA001-AC4F-418D-AE19-62706E023703}">
                      <ahyp:hlinkClr xmlns:ahyp="http://schemas.microsoft.com/office/drawing/2018/hyperlinkcolor" val="tx"/>
                    </a:ext>
                  </a:extLst>
                </a:hlinkClick>
              </a:rPr>
              <a:t>https://hsc.unm.edu/scaetc/programs-services/echo.html</a:t>
            </a:r>
            <a:r>
              <a:rPr lang="en-US" sz="1900" b="0" i="0" dirty="0">
                <a:solidFill>
                  <a:schemeClr val="accent1"/>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248369"/>
            <a:ext cx="4451278" cy="3771900"/>
          </a:xfrm>
        </p:spPr>
        <p:txBody>
          <a:bodyPr>
            <a:noAutofit/>
          </a:bodyPr>
          <a:lstStyle/>
          <a:p>
            <a:pPr marL="346075" indent="-231775">
              <a:buNone/>
            </a:pPr>
            <a:r>
              <a:rPr lang="en-US" sz="2000" b="1" dirty="0"/>
              <a:t>HIVMA- National HIV Aging Initiative </a:t>
            </a:r>
            <a:r>
              <a:rPr lang="en-US" sz="1800" dirty="0">
                <a:solidFill>
                  <a:srgbClr val="F09B10"/>
                </a:solidFill>
                <a:effectLst/>
                <a:hlinkClick r:id="rId5">
                  <a:extLst>
                    <a:ext uri="{A12FA001-AC4F-418D-AE19-62706E023703}">
                      <ahyp:hlinkClr xmlns:ahyp="http://schemas.microsoft.com/office/drawing/2018/hyperlinkcolor" val="tx"/>
                    </a:ext>
                  </a:extLst>
                </a:hlinkClick>
              </a:rPr>
              <a:t>https://education.aahivm.org/product_bundles/</a:t>
            </a:r>
            <a:endParaRPr lang="en-US" sz="1800" dirty="0">
              <a:solidFill>
                <a:srgbClr val="F09B10"/>
              </a:solidFill>
              <a:effectLst/>
            </a:endParaRPr>
          </a:p>
          <a:p>
            <a:pPr marL="346075" indent="-231775">
              <a:buNone/>
            </a:pPr>
            <a:r>
              <a:rPr lang="en-US" sz="2000" b="1" dirty="0"/>
              <a:t>AETC National HIV Curriculum </a:t>
            </a:r>
            <a:r>
              <a:rPr lang="en-US" sz="1600" dirty="0">
                <a:solidFill>
                  <a:schemeClr val="accent1"/>
                </a:solidFill>
                <a:hlinkClick r:id="rId6">
                  <a:extLst>
                    <a:ext uri="{A12FA001-AC4F-418D-AE19-62706E023703}">
                      <ahyp:hlinkClr xmlns:ahyp="http://schemas.microsoft.com/office/drawing/2018/hyperlinkcolor" val="tx"/>
                    </a:ext>
                  </a:extLst>
                </a:hlinkClick>
              </a:rPr>
              <a:t>https://aidsetc.org/nhc</a:t>
            </a:r>
            <a:endParaRPr lang="en-US" sz="1600" dirty="0">
              <a:solidFill>
                <a:schemeClr val="accent1"/>
              </a:solidFill>
            </a:endParaRPr>
          </a:p>
          <a:p>
            <a:pPr marL="346075" indent="-231775">
              <a:buNone/>
            </a:pPr>
            <a:r>
              <a:rPr lang="en-US" sz="2000" b="1" dirty="0"/>
              <a:t>AETC National Coordinating</a:t>
            </a:r>
          </a:p>
          <a:p>
            <a:pPr marL="346075" indent="-231775">
              <a:spcBef>
                <a:spcPts val="0"/>
              </a:spcBef>
              <a:buNone/>
            </a:pPr>
            <a:r>
              <a:rPr lang="en-US" sz="2000" b="1" dirty="0"/>
              <a:t>Resource Center </a:t>
            </a:r>
            <a:r>
              <a:rPr lang="en-US" sz="1600" dirty="0">
                <a:solidFill>
                  <a:schemeClr val="accent1"/>
                </a:solidFill>
                <a:hlinkClick r:id="rId7">
                  <a:extLst>
                    <a:ext uri="{A12FA001-AC4F-418D-AE19-62706E023703}">
                      <ahyp:hlinkClr xmlns:ahyp="http://schemas.microsoft.com/office/drawing/2018/hyperlinkcolor" val="tx"/>
                    </a:ext>
                  </a:extLst>
                </a:hlinkClick>
              </a:rPr>
              <a:t>https://targethiv.org/library/aetc-national-coordinating-resource-center-0</a:t>
            </a:r>
            <a:endParaRPr lang="en-US" sz="1600" dirty="0">
              <a:solidFill>
                <a:schemeClr val="accent1"/>
              </a:solidFill>
            </a:endParaRPr>
          </a:p>
          <a:p>
            <a:pPr marL="346075" indent="-231775">
              <a:buNone/>
            </a:pPr>
            <a:r>
              <a:rPr lang="en-US" sz="2000" b="1" dirty="0"/>
              <a:t>Additional trainings </a:t>
            </a:r>
            <a:r>
              <a:rPr lang="en-US" sz="2000" dirty="0">
                <a:solidFill>
                  <a:schemeClr val="accent1"/>
                </a:solidFill>
                <a:hlinkClick r:id="rId8">
                  <a:extLst>
                    <a:ext uri="{A12FA001-AC4F-418D-AE19-62706E023703}">
                      <ahyp:hlinkClr xmlns:ahyp="http://schemas.microsoft.com/office/drawing/2018/hyperlinkcolor" val="tx"/>
                    </a:ext>
                  </a:extLst>
                </a:hlinkClick>
              </a:rPr>
              <a:t>scaetcecho@salud.unm.edu</a:t>
            </a:r>
            <a:endParaRPr lang="en-US" sz="2000" dirty="0">
              <a:solidFill>
                <a:schemeClr val="accent1"/>
              </a:solidFill>
            </a:endParaRPr>
          </a:p>
          <a:p>
            <a:pPr marL="346075" indent="0">
              <a:buNone/>
            </a:pPr>
            <a:r>
              <a:rPr lang="en-US" sz="2000" dirty="0">
                <a:solidFill>
                  <a:schemeClr val="accent1"/>
                </a:solidFill>
                <a:hlinkClick r:id="rId9">
                  <a:extLst>
                    <a:ext uri="{A12FA001-AC4F-418D-AE19-62706E023703}">
                      <ahyp:hlinkClr xmlns:ahyp="http://schemas.microsoft.com/office/drawing/2018/hyperlinkcolor" val="tx"/>
                    </a:ext>
                  </a:extLst>
                </a:hlinkClick>
              </a:rPr>
              <a:t>www.scaetc.org</a:t>
            </a:r>
            <a:endParaRPr lang="en-US" sz="2000" dirty="0">
              <a:solidFill>
                <a:schemeClr val="accent1"/>
              </a:solidFill>
            </a:endParaRPr>
          </a:p>
        </p:txBody>
      </p:sp>
    </p:spTree>
    <p:extLst>
      <p:ext uri="{BB962C8B-B14F-4D97-AF65-F5344CB8AC3E}">
        <p14:creationId xmlns:p14="http://schemas.microsoft.com/office/powerpoint/2010/main" val="12322020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qr code with red white and blue ribbons&#10;&#10;Description automatically generated">
            <a:extLst>
              <a:ext uri="{FF2B5EF4-FFF2-40B4-BE49-F238E27FC236}">
                <a16:creationId xmlns:a16="http://schemas.microsoft.com/office/drawing/2014/main" id="{D12ADA74-B6EE-480A-9D29-BEFD0794283C}"/>
              </a:ext>
            </a:extLst>
          </p:cNvPr>
          <p:cNvPicPr>
            <a:picLocks noChangeAspect="1"/>
          </p:cNvPicPr>
          <p:nvPr/>
        </p:nvPicPr>
        <p:blipFill>
          <a:blip r:embed="rId2"/>
          <a:stretch>
            <a:fillRect/>
          </a:stretch>
        </p:blipFill>
        <p:spPr>
          <a:xfrm>
            <a:off x="0" y="-1"/>
            <a:ext cx="9144000" cy="5157177"/>
          </a:xfrm>
          <a:prstGeom prst="rect">
            <a:avLst/>
          </a:prstGeom>
        </p:spPr>
      </p:pic>
    </p:spTree>
    <p:extLst>
      <p:ext uri="{BB962C8B-B14F-4D97-AF65-F5344CB8AC3E}">
        <p14:creationId xmlns:p14="http://schemas.microsoft.com/office/powerpoint/2010/main" val="2466460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dirty="0">
                <a:effectLst>
                  <a:outerShdw blurRad="50800" dist="38100" dir="18900000" algn="bl" rotWithShape="0">
                    <a:prstClr val="black">
                      <a:alpha val="40000"/>
                    </a:prstClr>
                  </a:outerShdw>
                </a:effectLst>
              </a:rPr>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3" y="1150882"/>
            <a:ext cx="8315569" cy="3421117"/>
          </a:xfrm>
        </p:spPr>
        <p:txBody>
          <a:bodyPr>
            <a:normAutofit lnSpcReduction="10000"/>
          </a:bodyPr>
          <a:lstStyle/>
          <a:p>
            <a:pPr marL="571500" indent="-457200">
              <a:buFont typeface="+mj-lt"/>
              <a:buAutoNum type="arabicPeriod"/>
            </a:pPr>
            <a:r>
              <a:rPr lang="en-US" dirty="0">
                <a:effectLst>
                  <a:outerShdw blurRad="50800" dist="38100" dir="16200000" rotWithShape="0">
                    <a:prstClr val="black">
                      <a:alpha val="40000"/>
                    </a:prstClr>
                  </a:outerShdw>
                </a:effectLst>
                <a:ea typeface="Times New Roman" panose="02020603050405020304" pitchFamily="18" charset="0"/>
              </a:rPr>
              <a:t>Describe the effects of aging on pharmacokinetic (PK) and pharmacodynamic (PD) parameters.</a:t>
            </a:r>
          </a:p>
          <a:p>
            <a:pPr marL="571500" indent="-457200">
              <a:buFont typeface="+mj-lt"/>
              <a:buAutoNum type="arabicPeriod"/>
            </a:pPr>
            <a:endParaRPr lang="en-US" dirty="0">
              <a:effectLst>
                <a:outerShdw blurRad="50800" dist="38100" dir="16200000" rotWithShape="0">
                  <a:prstClr val="black">
                    <a:alpha val="40000"/>
                  </a:prstClr>
                </a:outerShdw>
              </a:effectLst>
              <a:ea typeface="Times New Roman" panose="02020603050405020304" pitchFamily="18" charset="0"/>
            </a:endParaRPr>
          </a:p>
          <a:p>
            <a:pPr marL="571500" indent="-457200">
              <a:buFont typeface="+mj-lt"/>
              <a:buAutoNum type="arabicPeriod"/>
            </a:pPr>
            <a:r>
              <a:rPr lang="en-US" dirty="0">
                <a:effectLst>
                  <a:outerShdw blurRad="50800" dist="38100" dir="16200000" rotWithShape="0">
                    <a:prstClr val="black">
                      <a:alpha val="40000"/>
                    </a:prstClr>
                  </a:outerShdw>
                </a:effectLst>
                <a:ea typeface="Times New Roman" panose="02020603050405020304" pitchFamily="18" charset="0"/>
              </a:rPr>
              <a:t>Discuss principles of prescribing and de-prescribing to avoid adverse drug effects .</a:t>
            </a:r>
          </a:p>
          <a:p>
            <a:pPr marL="571500" indent="-457200">
              <a:buFont typeface="+mj-lt"/>
              <a:buAutoNum type="arabicPeriod"/>
            </a:pPr>
            <a:endParaRPr lang="en-US" dirty="0">
              <a:effectLst>
                <a:outerShdw blurRad="50800" dist="38100" dir="16200000" rotWithShape="0">
                  <a:prstClr val="black">
                    <a:alpha val="40000"/>
                  </a:prstClr>
                </a:outerShdw>
              </a:effectLst>
              <a:ea typeface="Times New Roman" panose="02020603050405020304" pitchFamily="18" charset="0"/>
            </a:endParaRPr>
          </a:p>
          <a:p>
            <a:pPr marL="571500" indent="-457200">
              <a:buFont typeface="+mj-lt"/>
              <a:buAutoNum type="arabicPeriod"/>
            </a:pPr>
            <a:r>
              <a:rPr lang="en-US" dirty="0">
                <a:effectLst>
                  <a:outerShdw blurRad="50800" dist="38100" dir="16200000" rotWithShape="0">
                    <a:prstClr val="black">
                      <a:alpha val="40000"/>
                    </a:prstClr>
                  </a:outerShdw>
                </a:effectLst>
                <a:ea typeface="Times New Roman" panose="02020603050405020304" pitchFamily="18" charset="0"/>
              </a:rPr>
              <a:t>Identify and discuss management techniques for potentially inappropriate medications in a given older adult based on 2023 Beers’ Criteria.</a:t>
            </a:r>
          </a:p>
          <a:p>
            <a:pPr marL="571500" indent="-457200">
              <a:buFont typeface="+mj-lt"/>
              <a:buAutoNum type="arabicPeriod"/>
            </a:pPr>
            <a:endParaRPr lang="en-US" dirty="0">
              <a:effectLst>
                <a:outerShdw blurRad="50800" dist="38100" dir="16200000" rotWithShape="0">
                  <a:prstClr val="black">
                    <a:alpha val="40000"/>
                  </a:prstClr>
                </a:outerShdw>
              </a:effectLst>
              <a:ea typeface="Times New Roman" panose="02020603050405020304" pitchFamily="18" charset="0"/>
            </a:endParaRPr>
          </a:p>
        </p:txBody>
      </p:sp>
    </p:spTree>
    <p:extLst>
      <p:ext uri="{BB962C8B-B14F-4D97-AF65-F5344CB8AC3E}">
        <p14:creationId xmlns:p14="http://schemas.microsoft.com/office/powerpoint/2010/main" val="2981208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A5966-CBD0-FAC8-5D3B-A1B73486EA7A}"/>
              </a:ext>
            </a:extLst>
          </p:cNvPr>
          <p:cNvSpPr>
            <a:spLocks noGrp="1"/>
          </p:cNvSpPr>
          <p:nvPr>
            <p:ph type="title"/>
          </p:nvPr>
        </p:nvSpPr>
        <p:spPr/>
        <p:txBody>
          <a:bodyPr/>
          <a:lstStyle/>
          <a:p>
            <a:r>
              <a:rPr lang="en-US" dirty="0"/>
              <a:t>Case: 70-year-old Cisgender Female</a:t>
            </a:r>
          </a:p>
        </p:txBody>
      </p:sp>
      <p:sp>
        <p:nvSpPr>
          <p:cNvPr id="3" name="Text Placeholder 2">
            <a:extLst>
              <a:ext uri="{FF2B5EF4-FFF2-40B4-BE49-F238E27FC236}">
                <a16:creationId xmlns:a16="http://schemas.microsoft.com/office/drawing/2014/main" id="{05C12F9B-FA4F-7651-36A9-BBDD67C6F417}"/>
              </a:ext>
            </a:extLst>
          </p:cNvPr>
          <p:cNvSpPr>
            <a:spLocks noGrp="1"/>
          </p:cNvSpPr>
          <p:nvPr>
            <p:ph type="body" idx="1"/>
          </p:nvPr>
        </p:nvSpPr>
        <p:spPr/>
        <p:txBody>
          <a:bodyPr/>
          <a:lstStyle/>
          <a:p>
            <a:r>
              <a:rPr lang="en-US" u="sng" dirty="0"/>
              <a:t>Problem List</a:t>
            </a:r>
          </a:p>
        </p:txBody>
      </p:sp>
      <p:sp>
        <p:nvSpPr>
          <p:cNvPr id="4" name="Content Placeholder 3">
            <a:extLst>
              <a:ext uri="{FF2B5EF4-FFF2-40B4-BE49-F238E27FC236}">
                <a16:creationId xmlns:a16="http://schemas.microsoft.com/office/drawing/2014/main" id="{CE659AE5-A94B-40E2-26CC-7FF760B6F96B}"/>
              </a:ext>
            </a:extLst>
          </p:cNvPr>
          <p:cNvSpPr>
            <a:spLocks noGrp="1"/>
          </p:cNvSpPr>
          <p:nvPr>
            <p:ph sz="half" idx="2"/>
          </p:nvPr>
        </p:nvSpPr>
        <p:spPr>
          <a:xfrm>
            <a:off x="457200" y="1806543"/>
            <a:ext cx="4038598" cy="2812754"/>
          </a:xfrm>
        </p:spPr>
        <p:txBody>
          <a:bodyPr>
            <a:normAutofit fontScale="92500" lnSpcReduction="20000"/>
          </a:bodyPr>
          <a:lstStyle/>
          <a:p>
            <a:pPr marL="571500" indent="-457200">
              <a:buFont typeface="+mj-lt"/>
              <a:buAutoNum type="arabicPeriod"/>
            </a:pPr>
            <a:r>
              <a:rPr lang="en-US" dirty="0"/>
              <a:t>Osteoarthritis</a:t>
            </a:r>
          </a:p>
          <a:p>
            <a:pPr marL="571500" indent="-457200">
              <a:buFont typeface="+mj-lt"/>
              <a:buAutoNum type="arabicPeriod"/>
            </a:pPr>
            <a:r>
              <a:rPr lang="en-US" dirty="0"/>
              <a:t>Diabetes, type 2</a:t>
            </a:r>
          </a:p>
          <a:p>
            <a:pPr marL="571500" indent="-457200">
              <a:buFont typeface="+mj-lt"/>
              <a:buAutoNum type="arabicPeriod"/>
            </a:pPr>
            <a:r>
              <a:rPr lang="en-US" dirty="0"/>
              <a:t>Peripheral neuropathy</a:t>
            </a:r>
          </a:p>
          <a:p>
            <a:pPr marL="571500" indent="-457200">
              <a:buFont typeface="+mj-lt"/>
              <a:buAutoNum type="arabicPeriod"/>
            </a:pPr>
            <a:r>
              <a:rPr lang="en-US" dirty="0"/>
              <a:t>Coronary artery disease</a:t>
            </a:r>
          </a:p>
          <a:p>
            <a:pPr marL="571500" indent="-457200">
              <a:buFont typeface="+mj-lt"/>
              <a:buAutoNum type="arabicPeriod"/>
            </a:pPr>
            <a:r>
              <a:rPr lang="en-US" dirty="0"/>
              <a:t>Hypertension</a:t>
            </a:r>
          </a:p>
          <a:p>
            <a:pPr marL="571500" indent="-457200">
              <a:buFont typeface="+mj-lt"/>
              <a:buAutoNum type="arabicPeriod"/>
            </a:pPr>
            <a:r>
              <a:rPr lang="en-US" dirty="0"/>
              <a:t>Hypothyroidism</a:t>
            </a:r>
          </a:p>
          <a:p>
            <a:pPr marL="571500" indent="-457200">
              <a:buFont typeface="+mj-lt"/>
              <a:buAutoNum type="arabicPeriod"/>
            </a:pPr>
            <a:r>
              <a:rPr lang="en-US" dirty="0"/>
              <a:t>Hypercholesterolemia</a:t>
            </a:r>
          </a:p>
          <a:p>
            <a:pPr marL="571500" indent="-457200">
              <a:buFont typeface="+mj-lt"/>
              <a:buAutoNum type="arabicPeriod"/>
            </a:pPr>
            <a:r>
              <a:rPr lang="en-US" dirty="0"/>
              <a:t>Osteopenia</a:t>
            </a:r>
          </a:p>
          <a:p>
            <a:endParaRPr lang="en-US" dirty="0"/>
          </a:p>
        </p:txBody>
      </p:sp>
      <p:sp>
        <p:nvSpPr>
          <p:cNvPr id="6" name="Content Placeholder 5">
            <a:extLst>
              <a:ext uri="{FF2B5EF4-FFF2-40B4-BE49-F238E27FC236}">
                <a16:creationId xmlns:a16="http://schemas.microsoft.com/office/drawing/2014/main" id="{165FE4EF-E136-2F72-BD63-D621D281DED3}"/>
              </a:ext>
            </a:extLst>
          </p:cNvPr>
          <p:cNvSpPr>
            <a:spLocks noGrp="1"/>
          </p:cNvSpPr>
          <p:nvPr>
            <p:ph sz="quarter" idx="4"/>
          </p:nvPr>
        </p:nvSpPr>
        <p:spPr/>
        <p:txBody>
          <a:bodyPr>
            <a:normAutofit fontScale="85000" lnSpcReduction="10000"/>
          </a:bodyPr>
          <a:lstStyle/>
          <a:p>
            <a:pPr marL="571500" indent="-457200">
              <a:buFont typeface="+mj-lt"/>
              <a:buAutoNum type="arabicPeriod" startAt="9"/>
            </a:pPr>
            <a:r>
              <a:rPr lang="en-US" dirty="0"/>
              <a:t>Urinary incontinence</a:t>
            </a:r>
          </a:p>
          <a:p>
            <a:pPr marL="571500" indent="-457200">
              <a:buFont typeface="+mj-lt"/>
              <a:buAutoNum type="arabicPeriod" startAt="9"/>
            </a:pPr>
            <a:r>
              <a:rPr lang="en-US" dirty="0"/>
              <a:t>Atrophic vaginitis</a:t>
            </a:r>
          </a:p>
          <a:p>
            <a:pPr marL="571500" indent="-457200">
              <a:buFont typeface="+mj-lt"/>
              <a:buAutoNum type="arabicPeriod" startAt="9"/>
            </a:pPr>
            <a:r>
              <a:rPr lang="en-US" dirty="0"/>
              <a:t>COPD</a:t>
            </a:r>
          </a:p>
          <a:p>
            <a:pPr marL="571500" indent="-457200">
              <a:buFont typeface="+mj-lt"/>
              <a:buAutoNum type="arabicPeriod" startAt="9"/>
            </a:pPr>
            <a:r>
              <a:rPr lang="en-US" dirty="0"/>
              <a:t>Frequent falls</a:t>
            </a:r>
          </a:p>
          <a:p>
            <a:pPr marL="571500" indent="-457200">
              <a:buFont typeface="+mj-lt"/>
              <a:buAutoNum type="arabicPeriod" startAt="9"/>
            </a:pPr>
            <a:r>
              <a:rPr lang="en-US" dirty="0"/>
              <a:t>Stage 1 well-controlled HIV</a:t>
            </a:r>
          </a:p>
          <a:p>
            <a:pPr marL="114300" indent="0">
              <a:buNone/>
            </a:pPr>
            <a:endParaRPr lang="en-US" dirty="0"/>
          </a:p>
          <a:p>
            <a:pPr marL="114300" indent="0">
              <a:buNone/>
            </a:pPr>
            <a:r>
              <a:rPr lang="en-US" u="sng" dirty="0"/>
              <a:t>Social history</a:t>
            </a:r>
            <a:r>
              <a:rPr lang="en-US" dirty="0"/>
              <a:t>: Widowed, lives alone, in new relationship</a:t>
            </a:r>
          </a:p>
          <a:p>
            <a:endParaRPr lang="en-US" dirty="0"/>
          </a:p>
          <a:p>
            <a:endParaRPr lang="en-US" dirty="0"/>
          </a:p>
        </p:txBody>
      </p:sp>
    </p:spTree>
    <p:extLst>
      <p:ext uri="{BB962C8B-B14F-4D97-AF65-F5344CB8AC3E}">
        <p14:creationId xmlns:p14="http://schemas.microsoft.com/office/powerpoint/2010/main" val="3834808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F13B0-3316-4CD6-0687-30925E019A1F}"/>
              </a:ext>
            </a:extLst>
          </p:cNvPr>
          <p:cNvSpPr>
            <a:spLocks noGrp="1"/>
          </p:cNvSpPr>
          <p:nvPr>
            <p:ph type="title"/>
          </p:nvPr>
        </p:nvSpPr>
        <p:spPr/>
        <p:txBody>
          <a:bodyPr/>
          <a:lstStyle/>
          <a:p>
            <a:r>
              <a:rPr lang="en-US" dirty="0"/>
              <a:t>Medication List</a:t>
            </a:r>
          </a:p>
        </p:txBody>
      </p:sp>
      <p:sp>
        <p:nvSpPr>
          <p:cNvPr id="3" name="Content Placeholder 2">
            <a:extLst>
              <a:ext uri="{FF2B5EF4-FFF2-40B4-BE49-F238E27FC236}">
                <a16:creationId xmlns:a16="http://schemas.microsoft.com/office/drawing/2014/main" id="{F570DC70-53AD-BC0F-F81E-4CC097A035BD}"/>
              </a:ext>
            </a:extLst>
          </p:cNvPr>
          <p:cNvSpPr>
            <a:spLocks noGrp="1"/>
          </p:cNvSpPr>
          <p:nvPr>
            <p:ph sz="half" idx="1"/>
          </p:nvPr>
        </p:nvSpPr>
        <p:spPr/>
        <p:txBody>
          <a:bodyPr>
            <a:noAutofit/>
          </a:bodyPr>
          <a:lstStyle/>
          <a:p>
            <a:pPr>
              <a:buFont typeface="Wingdings" panose="05000000000000000000" pitchFamily="2" charset="2"/>
              <a:buChar char="§"/>
            </a:pPr>
            <a:r>
              <a:rPr lang="en-US" sz="2000" dirty="0"/>
              <a:t>levothyroxine 75 mcg daily</a:t>
            </a:r>
          </a:p>
          <a:p>
            <a:pPr>
              <a:buFont typeface="Wingdings" panose="05000000000000000000" pitchFamily="2" charset="2"/>
              <a:buChar char="§"/>
            </a:pPr>
            <a:r>
              <a:rPr lang="en-US" sz="2000" dirty="0"/>
              <a:t>lovastatin 10 mg, 2 tablets QHS</a:t>
            </a:r>
          </a:p>
          <a:p>
            <a:pPr>
              <a:buFont typeface="Wingdings" panose="05000000000000000000" pitchFamily="2" charset="2"/>
              <a:buChar char="§"/>
            </a:pPr>
            <a:r>
              <a:rPr lang="en-US" sz="2000" dirty="0"/>
              <a:t>nitroglycerin SL tabs 0.4mg PRN</a:t>
            </a:r>
          </a:p>
          <a:p>
            <a:pPr>
              <a:buFont typeface="Wingdings" panose="05000000000000000000" pitchFamily="2" charset="2"/>
              <a:buChar char="§"/>
            </a:pPr>
            <a:r>
              <a:rPr lang="en-US" sz="2000" dirty="0"/>
              <a:t>amlodipine 10 mg daily</a:t>
            </a:r>
          </a:p>
          <a:p>
            <a:pPr>
              <a:buFont typeface="Wingdings" panose="05000000000000000000" pitchFamily="2" charset="2"/>
              <a:buChar char="§"/>
            </a:pPr>
            <a:r>
              <a:rPr lang="en-US" sz="2000" dirty="0"/>
              <a:t>furosemide 20 mg daily</a:t>
            </a:r>
          </a:p>
          <a:p>
            <a:pPr>
              <a:buFont typeface="Wingdings" panose="05000000000000000000" pitchFamily="2" charset="2"/>
              <a:buChar char="§"/>
            </a:pPr>
            <a:r>
              <a:rPr lang="en-US" sz="2000" dirty="0"/>
              <a:t>potassium 10 </a:t>
            </a:r>
            <a:r>
              <a:rPr lang="en-US" sz="2000" dirty="0" err="1"/>
              <a:t>mEq</a:t>
            </a:r>
            <a:r>
              <a:rPr lang="en-US" sz="2000" dirty="0"/>
              <a:t>, 2 tablets BID</a:t>
            </a:r>
          </a:p>
        </p:txBody>
      </p:sp>
      <p:sp>
        <p:nvSpPr>
          <p:cNvPr id="4" name="Content Placeholder 3">
            <a:extLst>
              <a:ext uri="{FF2B5EF4-FFF2-40B4-BE49-F238E27FC236}">
                <a16:creationId xmlns:a16="http://schemas.microsoft.com/office/drawing/2014/main" id="{C3337B2C-C564-3C56-5FBB-418DAC67DE03}"/>
              </a:ext>
            </a:extLst>
          </p:cNvPr>
          <p:cNvSpPr>
            <a:spLocks noGrp="1"/>
          </p:cNvSpPr>
          <p:nvPr>
            <p:ph sz="half" idx="2"/>
          </p:nvPr>
        </p:nvSpPr>
        <p:spPr/>
        <p:txBody>
          <a:bodyPr>
            <a:normAutofit/>
          </a:bodyPr>
          <a:lstStyle/>
          <a:p>
            <a:pPr>
              <a:buFont typeface="Wingdings" panose="05000000000000000000" pitchFamily="2" charset="2"/>
              <a:buChar char="§"/>
            </a:pPr>
            <a:r>
              <a:rPr lang="en-US" sz="2000" dirty="0"/>
              <a:t>conj. estrogen vaginal cream 2x </a:t>
            </a:r>
            <a:r>
              <a:rPr lang="en-US" sz="2000" dirty="0" err="1"/>
              <a:t>wkly</a:t>
            </a:r>
            <a:endParaRPr lang="en-US" sz="2000" dirty="0"/>
          </a:p>
          <a:p>
            <a:pPr>
              <a:buFont typeface="Wingdings" panose="05000000000000000000" pitchFamily="2" charset="2"/>
              <a:buChar char="§"/>
            </a:pPr>
            <a:r>
              <a:rPr lang="en-US" sz="2000" dirty="0"/>
              <a:t>clonidine 0.2 mg, 2 tablets BID</a:t>
            </a:r>
          </a:p>
          <a:p>
            <a:pPr>
              <a:buFont typeface="Wingdings" panose="05000000000000000000" pitchFamily="2" charset="2"/>
              <a:buChar char="§"/>
            </a:pPr>
            <a:r>
              <a:rPr lang="en-US" sz="2000" dirty="0"/>
              <a:t>metoprolol 50 mg BID</a:t>
            </a:r>
          </a:p>
          <a:p>
            <a:pPr>
              <a:buFont typeface="Wingdings" panose="05000000000000000000" pitchFamily="2" charset="2"/>
              <a:buChar char="§"/>
            </a:pPr>
            <a:r>
              <a:rPr lang="en-US" sz="2000" dirty="0"/>
              <a:t>Novolin 70/30 vials, 25 units </a:t>
            </a:r>
            <a:r>
              <a:rPr lang="en-US" sz="2000" dirty="0" err="1"/>
              <a:t>qAM</a:t>
            </a:r>
            <a:r>
              <a:rPr lang="en-US" sz="2000" dirty="0"/>
              <a:t>, 15 units </a:t>
            </a:r>
            <a:r>
              <a:rPr lang="en-US" sz="2000" dirty="0" err="1"/>
              <a:t>qPM</a:t>
            </a:r>
            <a:endParaRPr lang="en-US" sz="2000" dirty="0"/>
          </a:p>
          <a:p>
            <a:pPr>
              <a:buFont typeface="Wingdings" panose="05000000000000000000" pitchFamily="2" charset="2"/>
              <a:buChar char="§"/>
            </a:pPr>
            <a:r>
              <a:rPr lang="en-US" sz="2000" dirty="0"/>
              <a:t>glipizide IR 10 mg BID</a:t>
            </a:r>
          </a:p>
          <a:p>
            <a:pPr>
              <a:buFont typeface="Wingdings" panose="05000000000000000000" pitchFamily="2" charset="2"/>
              <a:buChar char="§"/>
            </a:pPr>
            <a:r>
              <a:rPr lang="en-US" sz="2000" dirty="0"/>
              <a:t>tenofovir AF/emtricitabine, dolutegravir 1 tab po BID</a:t>
            </a:r>
          </a:p>
        </p:txBody>
      </p:sp>
      <p:sp>
        <p:nvSpPr>
          <p:cNvPr id="5" name="TextBox 4">
            <a:extLst>
              <a:ext uri="{FF2B5EF4-FFF2-40B4-BE49-F238E27FC236}">
                <a16:creationId xmlns:a16="http://schemas.microsoft.com/office/drawing/2014/main" id="{C339F075-D2D9-1289-D023-2F2A06A1CA19}"/>
              </a:ext>
            </a:extLst>
          </p:cNvPr>
          <p:cNvSpPr txBox="1"/>
          <p:nvPr/>
        </p:nvSpPr>
        <p:spPr>
          <a:xfrm>
            <a:off x="1567543" y="4663237"/>
            <a:ext cx="7033845" cy="502573"/>
          </a:xfrm>
          <a:prstGeom prst="rect">
            <a:avLst/>
          </a:prstGeom>
          <a:noFill/>
        </p:spPr>
        <p:txBody>
          <a:bodyPr wrap="square" rtlCol="0">
            <a:spAutoFit/>
          </a:bodyPr>
          <a:lstStyle/>
          <a:p>
            <a:pPr algn="ctr"/>
            <a:r>
              <a:rPr lang="en-US" sz="1333" dirty="0"/>
              <a:t>QHS = every night at bedtime, PRN = as needed, BID = twice daily, IR = immediate release, TID = three times a day, MDI = metered dose inhaler</a:t>
            </a:r>
          </a:p>
        </p:txBody>
      </p:sp>
    </p:spTree>
    <p:extLst>
      <p:ext uri="{BB962C8B-B14F-4D97-AF65-F5344CB8AC3E}">
        <p14:creationId xmlns:p14="http://schemas.microsoft.com/office/powerpoint/2010/main" val="3884763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367749F-1A5E-FD40-56EC-0F93A8A5C3B5}"/>
              </a:ext>
            </a:extLst>
          </p:cNvPr>
          <p:cNvSpPr>
            <a:spLocks noGrp="1"/>
          </p:cNvSpPr>
          <p:nvPr>
            <p:ph type="title"/>
          </p:nvPr>
        </p:nvSpPr>
        <p:spPr>
          <a:xfrm>
            <a:off x="457200" y="206375"/>
            <a:ext cx="8315325" cy="857250"/>
          </a:xfrm>
        </p:spPr>
        <p:txBody>
          <a:bodyPr/>
          <a:lstStyle/>
          <a:p>
            <a:r>
              <a:rPr lang="en-US" dirty="0"/>
              <a:t>Medication List</a:t>
            </a:r>
          </a:p>
        </p:txBody>
      </p:sp>
      <p:sp>
        <p:nvSpPr>
          <p:cNvPr id="6" name="Content Placeholder 3">
            <a:extLst>
              <a:ext uri="{FF2B5EF4-FFF2-40B4-BE49-F238E27FC236}">
                <a16:creationId xmlns:a16="http://schemas.microsoft.com/office/drawing/2014/main" id="{A673E313-3C29-6F9B-D2AB-2D749FA54613}"/>
              </a:ext>
            </a:extLst>
          </p:cNvPr>
          <p:cNvSpPr>
            <a:spLocks noGrp="1"/>
          </p:cNvSpPr>
          <p:nvPr>
            <p:ph sz="half" idx="2"/>
          </p:nvPr>
        </p:nvSpPr>
        <p:spPr>
          <a:xfrm>
            <a:off x="457201" y="910431"/>
            <a:ext cx="8229600" cy="3322638"/>
          </a:xfrm>
        </p:spPr>
        <p:txBody>
          <a:bodyPr>
            <a:noAutofit/>
          </a:bodyPr>
          <a:lstStyle/>
          <a:p>
            <a:pPr>
              <a:spcBef>
                <a:spcPts val="200"/>
              </a:spcBef>
            </a:pPr>
            <a:r>
              <a:rPr lang="en-US" sz="1800" dirty="0"/>
              <a:t>gabapentin 300 mg TID</a:t>
            </a:r>
          </a:p>
          <a:p>
            <a:pPr>
              <a:spcBef>
                <a:spcPts val="200"/>
              </a:spcBef>
            </a:pPr>
            <a:r>
              <a:rPr lang="en-US" sz="1800" dirty="0"/>
              <a:t>amitriptyline 10 mg QHS</a:t>
            </a:r>
          </a:p>
          <a:p>
            <a:pPr>
              <a:spcBef>
                <a:spcPts val="200"/>
              </a:spcBef>
            </a:pPr>
            <a:r>
              <a:rPr lang="en-US" sz="1800" dirty="0"/>
              <a:t>hydrocodone/acetaminophen 5/325mg q4-6 </a:t>
            </a:r>
            <a:r>
              <a:rPr lang="en-US" sz="1800" dirty="0" err="1"/>
              <a:t>hrs</a:t>
            </a:r>
            <a:r>
              <a:rPr lang="en-US" sz="1800" dirty="0"/>
              <a:t> PRN pain (uses 3-4 tabs/day)</a:t>
            </a:r>
          </a:p>
          <a:p>
            <a:pPr>
              <a:spcBef>
                <a:spcPts val="200"/>
              </a:spcBef>
            </a:pPr>
            <a:r>
              <a:rPr lang="en-US" sz="1800" dirty="0"/>
              <a:t>tolterodine 4 mg QHS</a:t>
            </a:r>
          </a:p>
          <a:p>
            <a:pPr>
              <a:spcBef>
                <a:spcPts val="200"/>
              </a:spcBef>
            </a:pPr>
            <a:r>
              <a:rPr lang="en-US" sz="1800" dirty="0"/>
              <a:t>albuterol MDI with chamber 1x weekly</a:t>
            </a:r>
          </a:p>
          <a:p>
            <a:pPr>
              <a:spcBef>
                <a:spcPts val="200"/>
              </a:spcBef>
            </a:pPr>
            <a:r>
              <a:rPr lang="en-US" sz="1800" dirty="0"/>
              <a:t>docusate 100 mg BID</a:t>
            </a:r>
          </a:p>
          <a:p>
            <a:pPr>
              <a:spcBef>
                <a:spcPts val="200"/>
              </a:spcBef>
            </a:pPr>
            <a:r>
              <a:rPr lang="en-US" sz="1800" dirty="0"/>
              <a:t>mineral oil prn constipation  </a:t>
            </a:r>
          </a:p>
          <a:p>
            <a:pPr>
              <a:spcBef>
                <a:spcPts val="200"/>
              </a:spcBef>
            </a:pPr>
            <a:r>
              <a:rPr lang="en-US" sz="1800" dirty="0"/>
              <a:t>aspirin 81 mg daily</a:t>
            </a:r>
          </a:p>
          <a:p>
            <a:pPr>
              <a:spcBef>
                <a:spcPts val="200"/>
              </a:spcBef>
            </a:pPr>
            <a:r>
              <a:rPr lang="en-US" sz="1800" dirty="0"/>
              <a:t>diphenhydramine 25 mg QHS for sleep (uses 3-4x/week)</a:t>
            </a:r>
          </a:p>
          <a:p>
            <a:pPr>
              <a:spcBef>
                <a:spcPts val="200"/>
              </a:spcBef>
            </a:pPr>
            <a:r>
              <a:rPr lang="en-US" sz="1800" dirty="0"/>
              <a:t>glucosamine 2 caps daily</a:t>
            </a:r>
          </a:p>
          <a:p>
            <a:pPr>
              <a:spcBef>
                <a:spcPts val="200"/>
              </a:spcBef>
            </a:pPr>
            <a:r>
              <a:rPr lang="en-US" sz="1800" dirty="0"/>
              <a:t>metformin 1000 mg BID</a:t>
            </a:r>
          </a:p>
        </p:txBody>
      </p:sp>
      <p:sp>
        <p:nvSpPr>
          <p:cNvPr id="7" name="TextBox 6">
            <a:extLst>
              <a:ext uri="{FF2B5EF4-FFF2-40B4-BE49-F238E27FC236}">
                <a16:creationId xmlns:a16="http://schemas.microsoft.com/office/drawing/2014/main" id="{1CF9B1C8-F149-152C-6EBC-7C976742080A}"/>
              </a:ext>
            </a:extLst>
          </p:cNvPr>
          <p:cNvSpPr txBox="1"/>
          <p:nvPr/>
        </p:nvSpPr>
        <p:spPr>
          <a:xfrm>
            <a:off x="1567543" y="4663237"/>
            <a:ext cx="7033845" cy="502573"/>
          </a:xfrm>
          <a:prstGeom prst="rect">
            <a:avLst/>
          </a:prstGeom>
          <a:noFill/>
        </p:spPr>
        <p:txBody>
          <a:bodyPr wrap="square" rtlCol="0">
            <a:spAutoFit/>
          </a:bodyPr>
          <a:lstStyle/>
          <a:p>
            <a:pPr algn="ctr"/>
            <a:r>
              <a:rPr lang="en-US" sz="1333" dirty="0"/>
              <a:t>QHS = every night at bedtime, PRN = as needed, BID = twice daily, IR = immediate release, TID = three times a day, MDI = metered dose inhaler</a:t>
            </a:r>
          </a:p>
        </p:txBody>
      </p:sp>
      <p:sp>
        <p:nvSpPr>
          <p:cNvPr id="2" name="TextBox 1">
            <a:extLst>
              <a:ext uri="{FF2B5EF4-FFF2-40B4-BE49-F238E27FC236}">
                <a16:creationId xmlns:a16="http://schemas.microsoft.com/office/drawing/2014/main" id="{0BDDD34F-BE9F-099E-28DB-022E7FC32420}"/>
              </a:ext>
            </a:extLst>
          </p:cNvPr>
          <p:cNvSpPr txBox="1"/>
          <p:nvPr/>
        </p:nvSpPr>
        <p:spPr>
          <a:xfrm>
            <a:off x="6832120" y="2441273"/>
            <a:ext cx="2070339" cy="369332"/>
          </a:xfrm>
          <a:prstGeom prst="rect">
            <a:avLst/>
          </a:prstGeom>
          <a:noFill/>
        </p:spPr>
        <p:txBody>
          <a:bodyPr wrap="square" rtlCol="0">
            <a:spAutoFit/>
          </a:bodyPr>
          <a:lstStyle/>
          <a:p>
            <a:r>
              <a:rPr lang="en-US" dirty="0">
                <a:solidFill>
                  <a:srgbClr val="FFC000"/>
                </a:solidFill>
              </a:rPr>
              <a:t>#24 medications</a:t>
            </a:r>
          </a:p>
        </p:txBody>
      </p:sp>
    </p:spTree>
    <p:extLst>
      <p:ext uri="{BB962C8B-B14F-4D97-AF65-F5344CB8AC3E}">
        <p14:creationId xmlns:p14="http://schemas.microsoft.com/office/powerpoint/2010/main" val="206042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E937D-7695-BFF3-8C05-D1FDBD6EBCF9}"/>
              </a:ext>
            </a:extLst>
          </p:cNvPr>
          <p:cNvSpPr>
            <a:spLocks noGrp="1"/>
          </p:cNvSpPr>
          <p:nvPr>
            <p:ph type="title"/>
          </p:nvPr>
        </p:nvSpPr>
        <p:spPr/>
        <p:txBody>
          <a:bodyPr/>
          <a:lstStyle/>
          <a:p>
            <a:r>
              <a:rPr lang="en-US" dirty="0"/>
              <a:t>Objective</a:t>
            </a:r>
          </a:p>
        </p:txBody>
      </p:sp>
      <p:sp>
        <p:nvSpPr>
          <p:cNvPr id="3" name="Content Placeholder 2">
            <a:extLst>
              <a:ext uri="{FF2B5EF4-FFF2-40B4-BE49-F238E27FC236}">
                <a16:creationId xmlns:a16="http://schemas.microsoft.com/office/drawing/2014/main" id="{5C4387DD-E56F-BDA3-D97F-D770E0DD5F86}"/>
              </a:ext>
            </a:extLst>
          </p:cNvPr>
          <p:cNvSpPr>
            <a:spLocks noGrp="1"/>
          </p:cNvSpPr>
          <p:nvPr>
            <p:ph sz="half" idx="1"/>
          </p:nvPr>
        </p:nvSpPr>
        <p:spPr>
          <a:xfrm>
            <a:off x="457212" y="1152144"/>
            <a:ext cx="4071079" cy="3482918"/>
          </a:xfrm>
        </p:spPr>
        <p:txBody>
          <a:bodyPr>
            <a:normAutofit fontScale="92500" lnSpcReduction="10000"/>
          </a:bodyPr>
          <a:lstStyle/>
          <a:p>
            <a:pPr marL="0" indent="0">
              <a:buNone/>
            </a:pPr>
            <a:r>
              <a:rPr lang="en-US" dirty="0"/>
              <a:t>Vital Signs:</a:t>
            </a:r>
          </a:p>
          <a:p>
            <a:pPr marL="457200"/>
            <a:r>
              <a:rPr lang="en-US" sz="2600" dirty="0"/>
              <a:t>BP 168/63   HR  79  </a:t>
            </a:r>
          </a:p>
          <a:p>
            <a:pPr marL="457200"/>
            <a:r>
              <a:rPr lang="en-US" sz="2600" dirty="0"/>
              <a:t>RR  24      Temp. 97.8˚F </a:t>
            </a:r>
          </a:p>
          <a:p>
            <a:pPr marL="457200"/>
            <a:r>
              <a:rPr lang="en-US" sz="2600" dirty="0"/>
              <a:t>Weight 177.9 </a:t>
            </a:r>
            <a:r>
              <a:rPr lang="en-US" sz="2600" dirty="0" err="1"/>
              <a:t>lbs</a:t>
            </a:r>
            <a:r>
              <a:rPr lang="en-US" sz="2600" dirty="0"/>
              <a:t> </a:t>
            </a:r>
          </a:p>
          <a:p>
            <a:pPr marL="457200"/>
            <a:r>
              <a:rPr lang="en-US" sz="2600" dirty="0"/>
              <a:t>Pain 1/10</a:t>
            </a:r>
          </a:p>
          <a:p>
            <a:pPr>
              <a:spcBef>
                <a:spcPts val="1200"/>
              </a:spcBef>
            </a:pPr>
            <a:r>
              <a:rPr lang="en-US" dirty="0"/>
              <a:t>Physical Exam: bilateral lower extremity edema</a:t>
            </a:r>
          </a:p>
          <a:p>
            <a:pPr>
              <a:spcBef>
                <a:spcPts val="1200"/>
              </a:spcBef>
            </a:pPr>
            <a:r>
              <a:rPr lang="en-US" dirty="0"/>
              <a:t>HIV status: stage 1</a:t>
            </a:r>
          </a:p>
        </p:txBody>
      </p:sp>
      <p:sp>
        <p:nvSpPr>
          <p:cNvPr id="4" name="Content Placeholder 3">
            <a:extLst>
              <a:ext uri="{FF2B5EF4-FFF2-40B4-BE49-F238E27FC236}">
                <a16:creationId xmlns:a16="http://schemas.microsoft.com/office/drawing/2014/main" id="{93D971ED-6FD3-DC25-A38F-254560420F3E}"/>
              </a:ext>
            </a:extLst>
          </p:cNvPr>
          <p:cNvSpPr>
            <a:spLocks noGrp="1"/>
          </p:cNvSpPr>
          <p:nvPr>
            <p:ph sz="half" idx="2"/>
          </p:nvPr>
        </p:nvSpPr>
        <p:spPr>
          <a:xfrm>
            <a:off x="4615711" y="1152144"/>
            <a:ext cx="4354868" cy="3482918"/>
          </a:xfrm>
        </p:spPr>
        <p:txBody>
          <a:bodyPr>
            <a:normAutofit fontScale="92500" lnSpcReduction="20000"/>
          </a:bodyPr>
          <a:lstStyle/>
          <a:p>
            <a:pPr marL="0" indent="0">
              <a:spcBef>
                <a:spcPts val="1200"/>
              </a:spcBef>
              <a:buNone/>
            </a:pPr>
            <a:r>
              <a:rPr lang="en-US" dirty="0"/>
              <a:t>Lab Values:</a:t>
            </a:r>
          </a:p>
          <a:p>
            <a:pPr marL="457200"/>
            <a:r>
              <a:rPr lang="en-US" sz="2400" dirty="0"/>
              <a:t>CD4 600, HIV VL undetectable</a:t>
            </a:r>
          </a:p>
          <a:p>
            <a:pPr marL="457200"/>
            <a:r>
              <a:rPr lang="en-US" sz="2400" dirty="0"/>
              <a:t>Na 140     K 4.8     Cl 104</a:t>
            </a:r>
          </a:p>
          <a:p>
            <a:pPr marL="457200"/>
            <a:r>
              <a:rPr lang="en-US" sz="2400" dirty="0"/>
              <a:t>BUN  25    </a:t>
            </a:r>
            <a:r>
              <a:rPr lang="en-US" sz="2400" dirty="0" err="1"/>
              <a:t>Scr</a:t>
            </a:r>
            <a:r>
              <a:rPr lang="en-US" sz="2400" dirty="0"/>
              <a:t> 1.3 </a:t>
            </a:r>
          </a:p>
          <a:p>
            <a:pPr marL="457200"/>
            <a:r>
              <a:rPr lang="en-US" sz="2400" dirty="0"/>
              <a:t>HbA1c 6.8%, mean BG 164.8</a:t>
            </a:r>
          </a:p>
          <a:p>
            <a:pPr marL="457200"/>
            <a:r>
              <a:rPr lang="en-US" sz="2400" dirty="0"/>
              <a:t>TSH 5.680</a:t>
            </a:r>
          </a:p>
          <a:p>
            <a:pPr marL="457200"/>
            <a:r>
              <a:rPr lang="en-US" sz="2400" dirty="0"/>
              <a:t>Lipids </a:t>
            </a:r>
          </a:p>
          <a:p>
            <a:pPr marL="741363" lvl="1"/>
            <a:r>
              <a:rPr lang="en-US" sz="2200" dirty="0"/>
              <a:t>TC  144    TG  258</a:t>
            </a:r>
          </a:p>
          <a:p>
            <a:pPr marL="741363" lvl="1"/>
            <a:r>
              <a:rPr lang="en-US" sz="2200" dirty="0"/>
              <a:t>HDL  39    LDL  53</a:t>
            </a:r>
          </a:p>
        </p:txBody>
      </p:sp>
      <p:sp>
        <p:nvSpPr>
          <p:cNvPr id="5" name="TextBox 4">
            <a:extLst>
              <a:ext uri="{FF2B5EF4-FFF2-40B4-BE49-F238E27FC236}">
                <a16:creationId xmlns:a16="http://schemas.microsoft.com/office/drawing/2014/main" id="{5E7FAF46-406E-93B7-1625-D05B9A94D078}"/>
              </a:ext>
            </a:extLst>
          </p:cNvPr>
          <p:cNvSpPr txBox="1"/>
          <p:nvPr/>
        </p:nvSpPr>
        <p:spPr>
          <a:xfrm>
            <a:off x="1399429" y="4631705"/>
            <a:ext cx="7201959" cy="553998"/>
          </a:xfrm>
          <a:prstGeom prst="rect">
            <a:avLst/>
          </a:prstGeom>
          <a:noFill/>
        </p:spPr>
        <p:txBody>
          <a:bodyPr wrap="square" rtlCol="0">
            <a:spAutoFit/>
          </a:bodyPr>
          <a:lstStyle/>
          <a:p>
            <a:pPr algn="ctr"/>
            <a:r>
              <a:rPr lang="en-US" sz="1000" dirty="0"/>
              <a:t>BP = blood pressure, HR = heart rate, RR = respiratory rate, LE = lower extremity, Na = sodium, K = potassium, Cl = chloride, BUN = blood urea nitrogen, HbA1c = hemoglobin A1c, BG = blood glucose, TSH = thyroid stimulating hormone, TC = total cholesterol, TG = triglyceride, HDL = high-density lipoprotein, LDL = low density lipoprotein</a:t>
            </a:r>
          </a:p>
        </p:txBody>
      </p:sp>
    </p:spTree>
    <p:extLst>
      <p:ext uri="{BB962C8B-B14F-4D97-AF65-F5344CB8AC3E}">
        <p14:creationId xmlns:p14="http://schemas.microsoft.com/office/powerpoint/2010/main" val="9742765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2.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F736C2-BB8A-40BB-AF6D-102F19FECF53}">
  <ds:schemaRefs>
    <ds:schemaRef ds:uri="http://purl.org/dc/dcmitype/"/>
    <ds:schemaRef ds:uri="http://purl.org/dc/terms/"/>
    <ds:schemaRef ds:uri="http://purl.org/dc/elements/1.1/"/>
    <ds:schemaRef ds:uri="http://www.w3.org/XML/1998/namespac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56e3e579-c81a-40a6-8caa-ba1793305fea"/>
  </ds:schemaRefs>
</ds:datastoreItem>
</file>

<file path=docProps/app.xml><?xml version="1.0" encoding="utf-8"?>
<Properties xmlns="http://schemas.openxmlformats.org/officeDocument/2006/extended-properties" xmlns:vt="http://schemas.openxmlformats.org/officeDocument/2006/docPropsVTypes">
  <Template>AETC-BLANK-MASTER</Template>
  <TotalTime>14211</TotalTime>
  <Words>3618</Words>
  <Application>Microsoft Office PowerPoint</Application>
  <PresentationFormat>On-screen Show (16:9)</PresentationFormat>
  <Paragraphs>519</Paragraphs>
  <Slides>47</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Calibri</vt:lpstr>
      <vt:lpstr>ITC Avant Garde Std Bk</vt:lpstr>
      <vt:lpstr>Times New Roman</vt:lpstr>
      <vt:lpstr>Wingdings</vt:lpstr>
      <vt:lpstr>AETC-BLANK-MASTER</vt:lpstr>
      <vt:lpstr>How to Identify and Manage  Potentially Inappropriate Medications  in Older Adults with HIV</vt:lpstr>
      <vt:lpstr>Conflict of Interest Disclosure Statement</vt:lpstr>
      <vt:lpstr>Use of Trade/Brand Names</vt:lpstr>
      <vt:lpstr>Unconscious Bias Disclosure</vt:lpstr>
      <vt:lpstr>Learning Objectives</vt:lpstr>
      <vt:lpstr>Case: 70-year-old Cisgender Female</vt:lpstr>
      <vt:lpstr>Medication List</vt:lpstr>
      <vt:lpstr>Medication List</vt:lpstr>
      <vt:lpstr>Objective</vt:lpstr>
      <vt:lpstr>Why is medication management important in older adults?</vt:lpstr>
      <vt:lpstr>Adverse Drug Events in Older Adults</vt:lpstr>
      <vt:lpstr>Risk Factors for ADEs in Older Adults</vt:lpstr>
      <vt:lpstr>Pharmacokinetics</vt:lpstr>
      <vt:lpstr>Pharmacodynamics</vt:lpstr>
      <vt:lpstr>Altered Pharmacodynamic Mechanisms</vt:lpstr>
      <vt:lpstr>Central Nervous System</vt:lpstr>
      <vt:lpstr>Central Nervous System</vt:lpstr>
      <vt:lpstr>Cardiovascular</vt:lpstr>
      <vt:lpstr>Genitourinary</vt:lpstr>
      <vt:lpstr>Prescribing Cascades</vt:lpstr>
      <vt:lpstr>Examples of Prescribing Cascades</vt:lpstr>
      <vt:lpstr>Successful Drug Therapy</vt:lpstr>
      <vt:lpstr>Steps to Reduce Polypharmacy</vt:lpstr>
      <vt:lpstr>Comprehensive Medication Reconciliation and Review</vt:lpstr>
      <vt:lpstr>Assess Each Medication, and Ask:</vt:lpstr>
      <vt:lpstr>Role of Culture on Medication Use</vt:lpstr>
      <vt:lpstr>Role of Social Determinants of Health on Medication Use</vt:lpstr>
      <vt:lpstr>Assessment of Risks and Benefits</vt:lpstr>
      <vt:lpstr>Framework for Treatment Older Adults with Diabetes</vt:lpstr>
      <vt:lpstr>Beers’ Criteria: Potentially Inappropriate Medication Use in Older Adults</vt:lpstr>
      <vt:lpstr>Beers’ Criteria: Independent of Diagnosis  Analgesics</vt:lpstr>
      <vt:lpstr>Beers’ Criteria: Independent of Diagnosis  Psychiatric/CNS</vt:lpstr>
      <vt:lpstr>Beers’ Criteria: Independent of Diagnosis  Psychiatric/CNS</vt:lpstr>
      <vt:lpstr>Beers’ Criteria: Independent of Diagnosis Cardiovascular</vt:lpstr>
      <vt:lpstr>Beers’ Criteria: Independent of Diagnosis Cardiovascular</vt:lpstr>
      <vt:lpstr>Beers’ Criteria: Independent of Diagnosis Endocrine and GI</vt:lpstr>
      <vt:lpstr>Beers’ Criteria: Independent of Diagnosis Endocrine and GI</vt:lpstr>
      <vt:lpstr>Beers’ Criteria: Independent of Diagnosis Anticholinergics and Anti-infective</vt:lpstr>
      <vt:lpstr>To Be Used With Caution</vt:lpstr>
      <vt:lpstr>Other Beers’ Criteria Tables</vt:lpstr>
      <vt:lpstr>Case: 70-year-old Cisgender Female</vt:lpstr>
      <vt:lpstr>Medication List</vt:lpstr>
      <vt:lpstr>Medication List</vt:lpstr>
      <vt:lpstr>Objective</vt:lpstr>
      <vt:lpstr>Conclusions</vt:lpstr>
      <vt:lpstr>Resources</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Michelle J Iandiorio</cp:lastModifiedBy>
  <cp:revision>58</cp:revision>
  <cp:lastPrinted>2013-10-17T16:37:33Z</cp:lastPrinted>
  <dcterms:created xsi:type="dcterms:W3CDTF">2016-03-30T16:09:11Z</dcterms:created>
  <dcterms:modified xsi:type="dcterms:W3CDTF">2024-04-13T20:46:02Z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