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249_5C03E02C.xml" ContentType="application/vnd.ms-powerpoint.comments+xml"/>
  <Override PartName="/ppt/notesSlides/notesSlide10.xml" ContentType="application/vnd.openxmlformats-officedocument.presentationml.notesSlide+xml"/>
  <Override PartName="/ppt/comments/modernComment_24F_F6A035CC.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4"/>
  </p:sldMasterIdLst>
  <p:notesMasterIdLst>
    <p:notesMasterId r:id="rId37"/>
  </p:notesMasterIdLst>
  <p:handoutMasterIdLst>
    <p:handoutMasterId r:id="rId38"/>
  </p:handoutMasterIdLst>
  <p:sldIdLst>
    <p:sldId id="542" r:id="rId5"/>
    <p:sldId id="393" r:id="rId6"/>
    <p:sldId id="381" r:id="rId7"/>
    <p:sldId id="557" r:id="rId8"/>
    <p:sldId id="549" r:id="rId9"/>
    <p:sldId id="566" r:id="rId10"/>
    <p:sldId id="576" r:id="rId11"/>
    <p:sldId id="547" r:id="rId12"/>
    <p:sldId id="573" r:id="rId13"/>
    <p:sldId id="575" r:id="rId14"/>
    <p:sldId id="574" r:id="rId15"/>
    <p:sldId id="577" r:id="rId16"/>
    <p:sldId id="585" r:id="rId17"/>
    <p:sldId id="571" r:id="rId18"/>
    <p:sldId id="586" r:id="rId19"/>
    <p:sldId id="587" r:id="rId20"/>
    <p:sldId id="592" r:id="rId21"/>
    <p:sldId id="588" r:id="rId22"/>
    <p:sldId id="589" r:id="rId23"/>
    <p:sldId id="590" r:id="rId24"/>
    <p:sldId id="591" r:id="rId25"/>
    <p:sldId id="578" r:id="rId26"/>
    <p:sldId id="579" r:id="rId27"/>
    <p:sldId id="580" r:id="rId28"/>
    <p:sldId id="567" r:id="rId29"/>
    <p:sldId id="584" r:id="rId30"/>
    <p:sldId id="581" r:id="rId31"/>
    <p:sldId id="582" r:id="rId32"/>
    <p:sldId id="569" r:id="rId33"/>
    <p:sldId id="583" r:id="rId34"/>
    <p:sldId id="299" r:id="rId35"/>
    <p:sldId id="550" r:id="rId36"/>
  </p:sldIdLst>
  <p:sldSz cx="9144000" cy="5143500" type="screen16x9"/>
  <p:notesSz cx="7023100" cy="93091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542"/>
            <p14:sldId id="393"/>
            <p14:sldId id="381"/>
            <p14:sldId id="557"/>
            <p14:sldId id="549"/>
            <p14:sldId id="566"/>
            <p14:sldId id="576"/>
            <p14:sldId id="547"/>
            <p14:sldId id="573"/>
            <p14:sldId id="575"/>
            <p14:sldId id="574"/>
            <p14:sldId id="577"/>
            <p14:sldId id="585"/>
            <p14:sldId id="571"/>
            <p14:sldId id="586"/>
            <p14:sldId id="587"/>
            <p14:sldId id="592"/>
            <p14:sldId id="588"/>
            <p14:sldId id="589"/>
            <p14:sldId id="590"/>
            <p14:sldId id="591"/>
            <p14:sldId id="578"/>
            <p14:sldId id="579"/>
            <p14:sldId id="580"/>
            <p14:sldId id="567"/>
            <p14:sldId id="584"/>
            <p14:sldId id="581"/>
            <p14:sldId id="582"/>
            <p14:sldId id="569"/>
            <p14:sldId id="583"/>
            <p14:sldId id="299"/>
            <p14:sldId id="550"/>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4F5100-F54D-861A-6831-0DBCD4829E40}" name="Tracy Jungwirth" initials="TJ" userId="OZvAFcjQagjkfhDOL6Q9YPFofpUBFCEJmUpVenuuZ+M=" providerId="None"/>
  <p188:author id="{6833D70C-5984-EE08-B2C9-CF27DCEDB748}" name="Michael J Dominguez" initials="MD" userId="S::mjdominguez@health.unm.edu::307b977c-51dd-44f6-9a48-2a195947bb7c" providerId="AD"/>
  <p188:author id="{05513321-2468-75CF-F0BB-A89CC999431D}" name="Michelle J Iandiorio" initials="MJI" userId="S::MIandiorio@health.unm.edu::a88d1e84-8054-4dfd-a2f3-64e12be5a899" providerId="AD"/>
  <p188:author id="{102C5FA4-8CE5-1F6D-071C-54D0785B2EBE}" name="Tracy Jungwirth" initials="TJ" userId="Tracy Jungwirth" providerId="None"/>
  <p188:author id="{0E2BB6AE-DFD5-BA38-96A0-839281F44C71}" name="Michelle Iandiorio" initials="MI" userId="gW2cI/ax/hXNF0x6AUCfZLYduZsUi8MQzuM00F5+dSo=" providerId="None"/>
  <p188:author id="{15A31BB9-A651-7186-479C-A9069289293C}" name="Mary E Farias" initials="MEF" userId="S::MeFarias@health.unm.edu::25361758-243d-463c-bb04-2d341f22c033" providerId="AD"/>
  <p188:author id="{CE6F8ED8-B9E1-1BA4-34C6-7837F13B244E}" name="Michelle J Iandiorio" initials="MI" userId="S::miandiorio@health.unm.edu::a88d1e84-8054-4dfd-a2f3-64e12be5a89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ray, Dana N." initials="GN" lastIdx="2" clrIdx="1"/>
  <p:cmAuthor id="2" name="Jennifer Lim" initials="JL" lastIdx="12" clrIdx="2">
    <p:extLst>
      <p:ext uri="{19B8F6BF-5375-455C-9EA6-DF929625EA0E}">
        <p15:presenceInfo xmlns:p15="http://schemas.microsoft.com/office/powerpoint/2012/main" userId="S-1-5-21-3639515735-3000443172-754303046-3156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D0CF"/>
    <a:srgbClr val="CBCDE1"/>
    <a:srgbClr val="007C89"/>
    <a:srgbClr val="CBD1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8" d="100"/>
          <a:sy n="158" d="100"/>
        </p:scale>
        <p:origin x="264"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gs" Target="tags/tag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commentAuthors" Target="commentAuthor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presProps" Target="presProps.xml"/></Relationships>
</file>

<file path=ppt/comments/modernComment_249_5C03E02C.xml><?xml version="1.0" encoding="utf-8"?>
<p188:cmLst xmlns:a="http://schemas.openxmlformats.org/drawingml/2006/main" xmlns:r="http://schemas.openxmlformats.org/officeDocument/2006/relationships" xmlns:p188="http://schemas.microsoft.com/office/powerpoint/2018/8/main">
  <p188:cm id="{3412109D-C992-4C0F-8A89-3FA0D7B7F933}" authorId="{6833D70C-5984-EE08-B2C9-CF27DCEDB748}" created="2024-04-11T16:57:51.276">
    <pc:sldMkLst xmlns:pc="http://schemas.microsoft.com/office/powerpoint/2013/main/command">
      <pc:docMk/>
      <pc:sldMk cId="1543757868" sldId="585"/>
    </pc:sldMkLst>
    <p188:txBody>
      <a:bodyPr/>
      <a:lstStyle/>
      <a:p>
        <a:r>
          <a:rPr lang="en-US"/>
          <a:t>Needs Image Source Reference</a:t>
        </a:r>
      </a:p>
    </p188:txBody>
  </p188:cm>
</p188:cmLst>
</file>

<file path=ppt/comments/modernComment_24F_F6A035CC.xml><?xml version="1.0" encoding="utf-8"?>
<p188:cmLst xmlns:a="http://schemas.openxmlformats.org/drawingml/2006/main" xmlns:r="http://schemas.openxmlformats.org/officeDocument/2006/relationships" xmlns:p188="http://schemas.microsoft.com/office/powerpoint/2018/8/main">
  <p188:cm id="{6324E673-1BF7-4013-A459-E031E8EBEDE0}" authorId="{6833D70C-5984-EE08-B2C9-CF27DCEDB748}" created="2024-04-11T17:33:36.764">
    <pc:sldMkLst xmlns:pc="http://schemas.microsoft.com/office/powerpoint/2013/main/command">
      <pc:docMk/>
      <pc:sldMk cId="4137694668" sldId="591"/>
    </pc:sldMkLst>
    <p188:txBody>
      <a:bodyPr/>
      <a:lstStyle/>
      <a:p>
        <a:r>
          <a:rPr lang="en-US"/>
          <a:t>Image Reference Needed</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A3EF21F7-98FD-41A7-A4CE-714FDED71D4E}" type="datetimeFigureOut">
              <a:rPr lang="en-US" smtClean="0"/>
              <a:t>4/22/2024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85959707-24D2-46CE-984F-5B71E66ECA7D}" type="slidenum">
              <a:rPr lang="en-US" smtClean="0"/>
              <a:t>‹#›</a:t>
            </a:fld>
            <a:endParaRPr lang="en-US"/>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16BC46E-AFF4-4598-8970-9842EB7E8193}" type="datetimeFigureOut">
              <a:rPr lang="en-US" smtClean="0"/>
              <a:t>4/22/2024</a:t>
            </a:fld>
            <a:endParaRPr lang="en-US"/>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264BA1E-6AC7-4534-AA62-D6AA5C834DC4}" type="slidenum">
              <a:rPr lang="en-US" smtClean="0"/>
              <a:t>‹#›</a:t>
            </a:fld>
            <a:endParaRPr lang="en-US"/>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dirty="0"/>
              <a:t>Version date_04/2024</a:t>
            </a:r>
          </a:p>
          <a:p>
            <a:r>
              <a:rPr lang="en-US" dirty="0"/>
              <a:t>Target audience: members of the healthcare team who are planning to launch or who have already launched successful HIV </a:t>
            </a:r>
            <a:r>
              <a:rPr lang="en-US" dirty="0" err="1"/>
              <a:t>PrEP</a:t>
            </a:r>
            <a:r>
              <a:rPr lang="en-US" dirty="0"/>
              <a:t> programs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331D5-CC8E-5542-9972-4FCE376784B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6662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15</a:t>
            </a:fld>
            <a:endParaRPr lang="en-US"/>
          </a:p>
        </p:txBody>
      </p:sp>
    </p:spTree>
    <p:extLst>
      <p:ext uri="{BB962C8B-B14F-4D97-AF65-F5344CB8AC3E}">
        <p14:creationId xmlns:p14="http://schemas.microsoft.com/office/powerpoint/2010/main" val="262811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ECHO model: clarifying questions</a:t>
            </a:r>
          </a:p>
        </p:txBody>
      </p:sp>
      <p:sp>
        <p:nvSpPr>
          <p:cNvPr id="4" name="Slide Number Placeholder 3"/>
          <p:cNvSpPr>
            <a:spLocks noGrp="1"/>
          </p:cNvSpPr>
          <p:nvPr>
            <p:ph type="sldNum" sz="quarter" idx="5"/>
          </p:nvPr>
        </p:nvSpPr>
        <p:spPr/>
        <p:txBody>
          <a:bodyPr/>
          <a:lstStyle/>
          <a:p>
            <a:fld id="{F264BA1E-6AC7-4534-AA62-D6AA5C834DC4}" type="slidenum">
              <a:rPr lang="en-US" smtClean="0"/>
              <a:t>22</a:t>
            </a:fld>
            <a:endParaRPr lang="en-US"/>
          </a:p>
        </p:txBody>
      </p:sp>
    </p:spTree>
    <p:extLst>
      <p:ext uri="{BB962C8B-B14F-4D97-AF65-F5344CB8AC3E}">
        <p14:creationId xmlns:p14="http://schemas.microsoft.com/office/powerpoint/2010/main" val="1856543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Panelists then participants from large group</a:t>
            </a:r>
          </a:p>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23</a:t>
            </a:fld>
            <a:endParaRPr lang="en-US"/>
          </a:p>
        </p:txBody>
      </p:sp>
    </p:spTree>
    <p:extLst>
      <p:ext uri="{BB962C8B-B14F-4D97-AF65-F5344CB8AC3E}">
        <p14:creationId xmlns:p14="http://schemas.microsoft.com/office/powerpoint/2010/main" val="42753019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24</a:t>
            </a:fld>
            <a:endParaRPr lang="en-US"/>
          </a:p>
        </p:txBody>
      </p:sp>
    </p:spTree>
    <p:extLst>
      <p:ext uri="{BB962C8B-B14F-4D97-AF65-F5344CB8AC3E}">
        <p14:creationId xmlns:p14="http://schemas.microsoft.com/office/powerpoint/2010/main" val="35746849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Room set up in round tables (up to 10 people/table, up to 45 tables)</a:t>
            </a:r>
          </a:p>
          <a:p>
            <a:r>
              <a:rPr lang="en-US"/>
              <a:t>Several tables with these 9 groups and also a few </a:t>
            </a:r>
            <a:r>
              <a:rPr lang="en-US" err="1"/>
              <a:t>misc</a:t>
            </a:r>
            <a:r>
              <a:rPr lang="en-US"/>
              <a:t> where the groups come up with their own related discussion points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Examples: injectable formulary, insurances, workforce, STI testing</a:t>
            </a:r>
          </a:p>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a:p>
        </p:txBody>
      </p:sp>
    </p:spTree>
    <p:extLst>
      <p:ext uri="{BB962C8B-B14F-4D97-AF65-F5344CB8AC3E}">
        <p14:creationId xmlns:p14="http://schemas.microsoft.com/office/powerpoint/2010/main" val="41886846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28</a:t>
            </a:fld>
            <a:endParaRPr lang="en-US"/>
          </a:p>
        </p:txBody>
      </p:sp>
    </p:spTree>
    <p:extLst>
      <p:ext uri="{BB962C8B-B14F-4D97-AF65-F5344CB8AC3E}">
        <p14:creationId xmlns:p14="http://schemas.microsoft.com/office/powerpoint/2010/main" val="19881369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Summary</a:t>
            </a:r>
          </a:p>
          <a:p>
            <a:r>
              <a:rPr lang="en-US"/>
              <a:t>Key point 1</a:t>
            </a:r>
          </a:p>
          <a:p>
            <a:r>
              <a:rPr lang="en-US"/>
              <a:t>Key point 2</a:t>
            </a:r>
          </a:p>
          <a:p>
            <a:r>
              <a:rPr lang="en-US"/>
              <a:t>Key point 3</a:t>
            </a:r>
          </a:p>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29</a:t>
            </a:fld>
            <a:endParaRPr lang="en-US"/>
          </a:p>
        </p:txBody>
      </p:sp>
    </p:spTree>
    <p:extLst>
      <p:ext uri="{BB962C8B-B14F-4D97-AF65-F5344CB8AC3E}">
        <p14:creationId xmlns:p14="http://schemas.microsoft.com/office/powerpoint/2010/main" val="4300674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18DE6-FE05-7206-86D3-0629D259DB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006EA2-485C-1CA9-CF14-F0A6957621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2336A8-F49E-3138-F3F4-053CA3B935D4}"/>
              </a:ext>
            </a:extLst>
          </p:cNvPr>
          <p:cNvSpPr>
            <a:spLocks noGrp="1"/>
          </p:cNvSpPr>
          <p:nvPr>
            <p:ph type="body" idx="1"/>
          </p:nvPr>
        </p:nvSpPr>
        <p:spPr/>
        <p:txBody>
          <a:bodyPr/>
          <a:lstStyle/>
          <a:p>
            <a:r>
              <a:rPr lang="en-US"/>
              <a:t>Summary</a:t>
            </a:r>
          </a:p>
          <a:p>
            <a:r>
              <a:rPr lang="en-US"/>
              <a:t>Key point 1</a:t>
            </a:r>
          </a:p>
          <a:p>
            <a:r>
              <a:rPr lang="en-US"/>
              <a:t>Key point 2</a:t>
            </a:r>
          </a:p>
          <a:p>
            <a:r>
              <a:rPr lang="en-US"/>
              <a:t>Key point 3</a:t>
            </a:r>
          </a:p>
          <a:p>
            <a:endParaRPr lang="en-US"/>
          </a:p>
        </p:txBody>
      </p:sp>
      <p:sp>
        <p:nvSpPr>
          <p:cNvPr id="4" name="Slide Number Placeholder 3">
            <a:extLst>
              <a:ext uri="{FF2B5EF4-FFF2-40B4-BE49-F238E27FC236}">
                <a16:creationId xmlns:a16="http://schemas.microsoft.com/office/drawing/2014/main" id="{57CAC18B-E0F3-B12D-B9D0-257C98CC684A}"/>
              </a:ext>
            </a:extLst>
          </p:cNvPr>
          <p:cNvSpPr>
            <a:spLocks noGrp="1"/>
          </p:cNvSpPr>
          <p:nvPr>
            <p:ph type="sldNum" sz="quarter" idx="5"/>
          </p:nvPr>
        </p:nvSpPr>
        <p:spPr/>
        <p:txBody>
          <a:bodyPr/>
          <a:lstStyle/>
          <a:p>
            <a:fld id="{F264BA1E-6AC7-4534-AA62-D6AA5C834DC4}" type="slidenum">
              <a:rPr lang="en-US" smtClean="0"/>
              <a:t>30</a:t>
            </a:fld>
            <a:endParaRPr lang="en-US"/>
          </a:p>
        </p:txBody>
      </p:sp>
    </p:spTree>
    <p:extLst>
      <p:ext uri="{BB962C8B-B14F-4D97-AF65-F5344CB8AC3E}">
        <p14:creationId xmlns:p14="http://schemas.microsoft.com/office/powerpoint/2010/main" val="14521534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a:t>IDEA Platform: Infectious Diseases Education &amp; Assessment. https://idea.medicine.uw.edu/</a:t>
            </a:r>
          </a:p>
          <a:p>
            <a:r>
              <a:rPr lang="en-US" sz="1000"/>
              <a:t>AETC National HIV Curriculum: 6 core modules for self study; regularly updated; CME, CNE</a:t>
            </a:r>
          </a:p>
          <a:p>
            <a:r>
              <a:rPr lang="en-US" sz="1000"/>
              <a:t>Hepatitis C Online Curriculum: https://www.hepatitisc.uw.edu/</a:t>
            </a:r>
          </a:p>
          <a:p>
            <a:r>
              <a:rPr lang="en-US" sz="1000"/>
              <a:t>Hepatitis B Online Curriculum: https://www.hepatitisb.uw.edu/</a:t>
            </a:r>
          </a:p>
          <a:p>
            <a:r>
              <a:rPr lang="en-US" sz="1000"/>
              <a:t>National STD Curriculum: https://www.std.uw.edu/</a:t>
            </a:r>
          </a:p>
          <a:p>
            <a:endParaRPr lang="en-US" sz="1000"/>
          </a:p>
          <a:p>
            <a:pPr defTabSz="912937">
              <a:defRPr/>
            </a:pPr>
            <a:endParaRPr lang="en-US"/>
          </a:p>
          <a:p>
            <a:endParaRPr lang="en-US"/>
          </a:p>
        </p:txBody>
      </p:sp>
      <p:sp>
        <p:nvSpPr>
          <p:cNvPr id="4" name="Slide Number Placeholder 3"/>
          <p:cNvSpPr>
            <a:spLocks noGrp="1"/>
          </p:cNvSpPr>
          <p:nvPr>
            <p:ph type="sldNum" sz="quarter" idx="10"/>
          </p:nvPr>
        </p:nvSpPr>
        <p:spPr/>
        <p:txBody>
          <a:bodyPr/>
          <a:lstStyle/>
          <a:p>
            <a:fld id="{F264BA1E-6AC7-4534-AA62-D6AA5C834DC4}" type="slidenum">
              <a:rPr lang="en-US" smtClean="0"/>
              <a:t>31</a:t>
            </a:fld>
            <a:endParaRPr lang="en-US"/>
          </a:p>
        </p:txBody>
      </p:sp>
    </p:spTree>
    <p:extLst>
      <p:ext uri="{BB962C8B-B14F-4D97-AF65-F5344CB8AC3E}">
        <p14:creationId xmlns:p14="http://schemas.microsoft.com/office/powerpoint/2010/main" val="2532559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a:p>
        </p:txBody>
      </p:sp>
    </p:spTree>
    <p:extLst>
      <p:ext uri="{BB962C8B-B14F-4D97-AF65-F5344CB8AC3E}">
        <p14:creationId xmlns:p14="http://schemas.microsoft.com/office/powerpoint/2010/main" val="3918570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a:solidFill>
                  <a:srgbClr val="FF0000"/>
                </a:solidFill>
                <a:effectLst/>
                <a:latin typeface="+mn-lt"/>
                <a:ea typeface="+mn-ea"/>
                <a:cs typeface="+mn-cs"/>
              </a:rPr>
              <a:t>NOTE</a:t>
            </a:r>
            <a:r>
              <a:rPr lang="en-US" sz="1200" i="1" kern="1200">
                <a:solidFill>
                  <a:schemeClr val="tx1"/>
                </a:solidFill>
                <a:effectLst/>
                <a:latin typeface="+mn-lt"/>
                <a:ea typeface="+mn-ea"/>
                <a:cs typeface="+mn-cs"/>
              </a:rPr>
              <a:t>: THIS SLIDE </a:t>
            </a:r>
            <a:r>
              <a:rPr lang="en-US" sz="1200" b="1" i="1" kern="1200">
                <a:solidFill>
                  <a:schemeClr val="tx1"/>
                </a:solidFill>
                <a:effectLst/>
                <a:latin typeface="+mn-lt"/>
                <a:ea typeface="+mn-ea"/>
                <a:cs typeface="+mn-cs"/>
              </a:rPr>
              <a:t>MUST BE INCLUDED IF TRADE AND/OR BRAND NAMES FOR MEDICATIONS ARE USED </a:t>
            </a:r>
            <a:r>
              <a:rPr lang="en-US" sz="1200" i="1" kern="1200">
                <a:solidFill>
                  <a:schemeClr val="tx1"/>
                </a:solidFill>
                <a:effectLst/>
                <a:latin typeface="+mn-lt"/>
                <a:ea typeface="+mn-ea"/>
                <a:cs typeface="+mn-cs"/>
              </a:rPr>
              <a:t>IN THE PRESENTATION.</a:t>
            </a:r>
          </a:p>
          <a:p>
            <a:r>
              <a:rPr lang="en-US" sz="1200" b="1" i="1" kern="1200">
                <a:solidFill>
                  <a:schemeClr val="tx1"/>
                </a:solidFill>
                <a:effectLst/>
                <a:latin typeface="+mn-lt"/>
                <a:ea typeface="+mn-ea"/>
                <a:cs typeface="+mn-cs"/>
              </a:rPr>
              <a:t>IT MAY BE DELETED IF THERE IS NO REFERENCE TO TRADE NAMES, </a:t>
            </a:r>
            <a:r>
              <a:rPr lang="en-US" sz="1200" i="1" kern="1200">
                <a:solidFill>
                  <a:schemeClr val="tx1"/>
                </a:solidFill>
                <a:effectLst/>
                <a:latin typeface="+mn-lt"/>
                <a:ea typeface="+mn-ea"/>
                <a:cs typeface="+mn-cs"/>
              </a:rPr>
              <a:t>INCLUDING PRESENTATIONS IN WHICH ONLY GENERIC MEDICATION NAMES ARE MENTIONED. </a:t>
            </a:r>
          </a:p>
          <a:p>
            <a:r>
              <a:rPr lang="en-US" sz="1200" b="1" i="1" kern="1200">
                <a:solidFill>
                  <a:schemeClr val="tx1"/>
                </a:solidFill>
                <a:effectLst/>
                <a:latin typeface="+mn-lt"/>
                <a:ea typeface="+mn-ea"/>
                <a:cs typeface="+mn-cs"/>
              </a:rPr>
              <a:t>TRADE NAMES MUST BE PUT IN PARENTHESES AFTER THE GENERIC NAME THE FIRST TIME IT IS MENTIONED</a:t>
            </a:r>
            <a:r>
              <a:rPr lang="en-US" sz="1200" i="1" kern="1200">
                <a:solidFill>
                  <a:schemeClr val="tx1"/>
                </a:solidFill>
                <a:effectLst/>
                <a:latin typeface="+mn-lt"/>
                <a:ea typeface="+mn-ea"/>
                <a:cs typeface="+mn-cs"/>
              </a:rPr>
              <a:t> - E.G., FLUOXETINE (PROZAC). </a:t>
            </a:r>
            <a:r>
              <a:rPr lang="en-US" sz="1200" b="1" i="1" kern="1200">
                <a:solidFill>
                  <a:schemeClr val="tx1"/>
                </a:solidFill>
                <a:effectLst/>
                <a:latin typeface="+mn-lt"/>
                <a:ea typeface="+mn-ea"/>
                <a:cs typeface="+mn-cs"/>
              </a:rPr>
              <a:t>TRADE NAMES SHOULD ONLY BE MENTIONED FOR THE INITIAL REFERENCE AND THE GENERIC NAME ONLY SHOULD BE USED AFTER THAT. </a:t>
            </a:r>
            <a:r>
              <a:rPr lang="en-US" sz="1200" i="1" kern="1200">
                <a:solidFill>
                  <a:schemeClr val="tx1"/>
                </a:solidFill>
                <a:effectLst/>
                <a:latin typeface="+mn-lt"/>
                <a:ea typeface="+mn-ea"/>
                <a:cs typeface="+mn-cs"/>
              </a:rPr>
              <a:t>THIS APPLIES EQUALLY TO ALL MEDICATIONS OR PRODUCTS MENTIONED IN THIS PRESENTATION.</a:t>
            </a: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4BA1E-6AC7-4534-AA62-D6AA5C834D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892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a:p>
        </p:txBody>
      </p:sp>
      <p:sp>
        <p:nvSpPr>
          <p:cNvPr id="4" name="Slide Number Placeholder 3"/>
          <p:cNvSpPr>
            <a:spLocks noGrp="1"/>
          </p:cNvSpPr>
          <p:nvPr>
            <p:ph type="sldNum" sz="quarter" idx="5"/>
          </p:nvPr>
        </p:nvSpPr>
        <p:spPr/>
        <p:txBody>
          <a:bodyPr/>
          <a:lstStyle/>
          <a:p>
            <a:fld id="{F264BA1E-6AC7-4534-AA62-D6AA5C834DC4}" type="slidenum">
              <a:rPr lang="en-US" smtClean="0"/>
              <a:t>5</a:t>
            </a:fld>
            <a:endParaRPr lang="en-US"/>
          </a:p>
        </p:txBody>
      </p:sp>
    </p:spTree>
    <p:extLst>
      <p:ext uri="{BB962C8B-B14F-4D97-AF65-F5344CB8AC3E}">
        <p14:creationId xmlns:p14="http://schemas.microsoft.com/office/powerpoint/2010/main" val="1180652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Total session 90min</a:t>
            </a:r>
          </a:p>
        </p:txBody>
      </p:sp>
      <p:sp>
        <p:nvSpPr>
          <p:cNvPr id="4" name="Slide Number Placeholder 3"/>
          <p:cNvSpPr>
            <a:spLocks noGrp="1"/>
          </p:cNvSpPr>
          <p:nvPr>
            <p:ph type="sldNum" sz="quarter" idx="5"/>
          </p:nvPr>
        </p:nvSpPr>
        <p:spPr/>
        <p:txBody>
          <a:bodyPr/>
          <a:lstStyle/>
          <a:p>
            <a:fld id="{F264BA1E-6AC7-4534-AA62-D6AA5C834DC4}" type="slidenum">
              <a:rPr lang="en-US" smtClean="0"/>
              <a:t>6</a:t>
            </a:fld>
            <a:endParaRPr lang="en-US"/>
          </a:p>
        </p:txBody>
      </p:sp>
    </p:spTree>
    <p:extLst>
      <p:ext uri="{BB962C8B-B14F-4D97-AF65-F5344CB8AC3E}">
        <p14:creationId xmlns:p14="http://schemas.microsoft.com/office/powerpoint/2010/main" val="2277534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8</a:t>
            </a:fld>
            <a:endParaRPr lang="en-US"/>
          </a:p>
        </p:txBody>
      </p:sp>
    </p:spTree>
    <p:extLst>
      <p:ext uri="{BB962C8B-B14F-4D97-AF65-F5344CB8AC3E}">
        <p14:creationId xmlns:p14="http://schemas.microsoft.com/office/powerpoint/2010/main" val="2340799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9</a:t>
            </a:fld>
            <a:endParaRPr lang="en-US"/>
          </a:p>
        </p:txBody>
      </p:sp>
    </p:spTree>
    <p:extLst>
      <p:ext uri="{BB962C8B-B14F-4D97-AF65-F5344CB8AC3E}">
        <p14:creationId xmlns:p14="http://schemas.microsoft.com/office/powerpoint/2010/main" val="857212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797BD-B5DC-CF8E-BBE4-DC89DF2B13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E147A6-A1B1-3D02-737F-7A787886CC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24A4C9-FBEA-E84D-CAC8-0FEC284E1AC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059AFB6-2F6F-8775-AA06-26675ED3A16E}"/>
              </a:ext>
            </a:extLst>
          </p:cNvPr>
          <p:cNvSpPr>
            <a:spLocks noGrp="1"/>
          </p:cNvSpPr>
          <p:nvPr>
            <p:ph type="sldNum" sz="quarter" idx="5"/>
          </p:nvPr>
        </p:nvSpPr>
        <p:spPr/>
        <p:txBody>
          <a:bodyPr/>
          <a:lstStyle/>
          <a:p>
            <a:fld id="{F264BA1E-6AC7-4534-AA62-D6AA5C834DC4}" type="slidenum">
              <a:rPr lang="en-US" smtClean="0"/>
              <a:t>10</a:t>
            </a:fld>
            <a:endParaRPr lang="en-US"/>
          </a:p>
        </p:txBody>
      </p:sp>
    </p:spTree>
    <p:extLst>
      <p:ext uri="{BB962C8B-B14F-4D97-AF65-F5344CB8AC3E}">
        <p14:creationId xmlns:p14="http://schemas.microsoft.com/office/powerpoint/2010/main" val="1630012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11</a:t>
            </a:fld>
            <a:endParaRPr lang="en-US"/>
          </a:p>
        </p:txBody>
      </p:sp>
    </p:spTree>
    <p:extLst>
      <p:ext uri="{BB962C8B-B14F-4D97-AF65-F5344CB8AC3E}">
        <p14:creationId xmlns:p14="http://schemas.microsoft.com/office/powerpoint/2010/main" val="22425094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13" y="1519148"/>
            <a:ext cx="7772399" cy="1909859"/>
          </a:xfrm>
        </p:spPr>
        <p:txBody>
          <a:bodyPr anchor="t"/>
          <a:lstStyle>
            <a:lvl1pPr algn="ctr">
              <a:defRPr sz="4200">
                <a:ln>
                  <a:noFill/>
                </a:ln>
                <a:solidFill>
                  <a:schemeClr val="bg1"/>
                </a:solidFill>
                <a:effectLst>
                  <a:outerShdw blurRad="50800" dist="38100" dir="18900000" algn="bl" rotWithShape="0">
                    <a:prstClr val="black">
                      <a:alpha val="40000"/>
                    </a:prstClr>
                  </a:outerShdw>
                </a:effectLst>
              </a:defRPr>
            </a:lvl1pPr>
          </a:lstStyle>
          <a:p>
            <a:r>
              <a:rPr lang="en-US"/>
              <a:t>Click to edit Master title style</a:t>
            </a:r>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chemeClr val="bg1"/>
                </a:solidFill>
                <a:effectLst>
                  <a:outerShdw blurRad="50800" dist="38100" dir="18900000" algn="bl" rotWithShape="0">
                    <a:prstClr val="black">
                      <a:alpha val="40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2 style</a:t>
            </a:r>
          </a:p>
        </p:txBody>
      </p:sp>
      <p:pic>
        <p:nvPicPr>
          <p:cNvPr id="9" name="Picture 8">
            <a:extLst>
              <a:ext uri="{FF2B5EF4-FFF2-40B4-BE49-F238E27FC236}">
                <a16:creationId xmlns:a16="http://schemas.microsoft.com/office/drawing/2014/main" id="{AC4ABCEC-D257-06A5-82D0-DF52EDC1DCB6}"/>
              </a:ext>
            </a:extLst>
          </p:cNvPr>
          <p:cNvPicPr>
            <a:picLocks noChangeAspect="1"/>
          </p:cNvPicPr>
          <p:nvPr userDrawn="1"/>
        </p:nvPicPr>
        <p:blipFill rotWithShape="1">
          <a:blip r:embed="rId2"/>
          <a:srcRect t="9572" b="14048"/>
          <a:stretch/>
        </p:blipFill>
        <p:spPr>
          <a:xfrm>
            <a:off x="7166043" y="1"/>
            <a:ext cx="1977957" cy="1069208"/>
          </a:xfrm>
          <a:prstGeom prst="rect">
            <a:avLst/>
          </a:prstGeom>
        </p:spPr>
      </p:pic>
      <p:pic>
        <p:nvPicPr>
          <p:cNvPr id="14" name="Picture 13" descr="A black background with white text&#10;&#10;Description automatically generated">
            <a:extLst>
              <a:ext uri="{FF2B5EF4-FFF2-40B4-BE49-F238E27FC236}">
                <a16:creationId xmlns:a16="http://schemas.microsoft.com/office/drawing/2014/main" id="{609459D0-228D-AF48-65CE-8150694CB54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425" y="109856"/>
            <a:ext cx="2321668" cy="953699"/>
          </a:xfrm>
          <a:prstGeom prst="rect">
            <a:avLst/>
          </a:prstGeom>
        </p:spPr>
      </p:pic>
      <p:pic>
        <p:nvPicPr>
          <p:cNvPr id="4" name="Picture 3" descr="A black background with white text&#10;&#10;Description automatically generated">
            <a:extLst>
              <a:ext uri="{FF2B5EF4-FFF2-40B4-BE49-F238E27FC236}">
                <a16:creationId xmlns:a16="http://schemas.microsoft.com/office/drawing/2014/main" id="{7EF28839-1DCC-29CA-B0D5-F188C3CD83D4}"/>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28233" b="48291"/>
          <a:stretch/>
        </p:blipFill>
        <p:spPr>
          <a:xfrm>
            <a:off x="2280401" y="119387"/>
            <a:ext cx="4764781" cy="111857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a:t>Click to edit Master title style</a:t>
            </a:r>
          </a:p>
        </p:txBody>
      </p:sp>
      <p:sp>
        <p:nvSpPr>
          <p:cNvPr id="3" name="Content Placeholder 2"/>
          <p:cNvSpPr>
            <a:spLocks noGrp="1"/>
          </p:cNvSpPr>
          <p:nvPr>
            <p:ph idx="1"/>
          </p:nvPr>
        </p:nvSpPr>
        <p:spPr/>
        <p:txBody>
          <a:bodyPr/>
          <a:lstStyle>
            <a:lvl1pPr>
              <a:buClr>
                <a:schemeClr val="bg1"/>
              </a:buClr>
              <a:defRPr>
                <a:solidFill>
                  <a:schemeClr val="bg1"/>
                </a:solidFill>
                <a:effectLst>
                  <a:outerShdw blurRad="50800" dist="38100" dir="18900000" algn="bl" rotWithShape="0">
                    <a:prstClr val="black">
                      <a:alpha val="40000"/>
                    </a:prstClr>
                  </a:outerShdw>
                </a:effectLst>
              </a:defRPr>
            </a:lvl1pPr>
            <a:lvl2pPr>
              <a:buClr>
                <a:schemeClr val="bg1"/>
              </a:buClr>
              <a:defRPr>
                <a:solidFill>
                  <a:schemeClr val="bg1"/>
                </a:solidFill>
                <a:effectLst>
                  <a:outerShdw blurRad="50800" dist="38100" dir="18900000" algn="bl" rotWithShape="0">
                    <a:prstClr val="black">
                      <a:alpha val="40000"/>
                    </a:prstClr>
                  </a:outerShdw>
                </a:effectLst>
              </a:defRPr>
            </a:lvl2pPr>
            <a:lvl3pPr>
              <a:buClr>
                <a:schemeClr val="bg1"/>
              </a:buClr>
              <a:defRPr>
                <a:solidFill>
                  <a:schemeClr val="bg1"/>
                </a:solidFill>
                <a:effectLst>
                  <a:outerShdw blurRad="50800" dist="38100" dir="18900000" algn="bl" rotWithShape="0">
                    <a:prstClr val="black">
                      <a:alpha val="40000"/>
                    </a:prstClr>
                  </a:outerShdw>
                </a:effectLst>
              </a:defRPr>
            </a:lvl3pPr>
            <a:lvl4pPr>
              <a:buClr>
                <a:schemeClr val="bg1"/>
              </a:buClr>
              <a:defRPr>
                <a:solidFill>
                  <a:schemeClr val="bg1"/>
                </a:solidFill>
                <a:effectLst>
                  <a:outerShdw blurRad="50800" dist="38100" dir="18900000" algn="bl" rotWithShape="0">
                    <a:prstClr val="black">
                      <a:alpha val="40000"/>
                    </a:prstClr>
                  </a:outerShdw>
                </a:effectLst>
              </a:defRPr>
            </a:lvl4pPr>
            <a:lvl5pPr>
              <a:buClr>
                <a:schemeClr val="bg1"/>
              </a:buClr>
              <a:defRPr>
                <a:solidFill>
                  <a:schemeClr val="bg1"/>
                </a:solidFill>
                <a:effectLst>
                  <a:outerShdw blurRad="50800" dist="38100" dir="18900000" algn="bl" rotWithShape="0">
                    <a:prstClr val="black">
                      <a:alpha val="40000"/>
                    </a:prstClr>
                  </a:outerShdw>
                </a:effect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reeform 7">
            <a:extLst>
              <a:ext uri="{FF2B5EF4-FFF2-40B4-BE49-F238E27FC236}">
                <a16:creationId xmlns:a16="http://schemas.microsoft.com/office/drawing/2014/main" id="{252E8433-DC53-29F1-68BB-ACB6042E3062}"/>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9" name="Picture 8">
            <a:extLst>
              <a:ext uri="{FF2B5EF4-FFF2-40B4-BE49-F238E27FC236}">
                <a16:creationId xmlns:a16="http://schemas.microsoft.com/office/drawing/2014/main" id="{182B2EFE-7F6B-2BCD-8D63-098909FA1964}"/>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28" y="2390378"/>
            <a:ext cx="7659687" cy="876300"/>
          </a:xfrm>
        </p:spPr>
        <p:txBody>
          <a:bodyPr anchor="t"/>
          <a:lstStyle>
            <a:lvl1pPr algn="ctr">
              <a:defRPr sz="3600" b="0" cap="all">
                <a:solidFill>
                  <a:schemeClr val="bg1"/>
                </a:solidFill>
                <a:effectLst>
                  <a:outerShdw blurRad="50800" dist="38100" dir="18900000" algn="bl" rotWithShape="0">
                    <a:prstClr val="black">
                      <a:alpha val="40000"/>
                    </a:prstClr>
                  </a:outerShdw>
                </a:effectLst>
              </a:defRPr>
            </a:lvl1pPr>
          </a:lstStyle>
          <a:p>
            <a:r>
              <a:rPr lang="en-US"/>
              <a:t>Click to edit Master title style</a:t>
            </a:r>
          </a:p>
        </p:txBody>
      </p:sp>
      <p:sp>
        <p:nvSpPr>
          <p:cNvPr id="3" name="Text Placeholder 2"/>
          <p:cNvSpPr>
            <a:spLocks noGrp="1"/>
          </p:cNvSpPr>
          <p:nvPr>
            <p:ph type="body" idx="1"/>
          </p:nvPr>
        </p:nvSpPr>
        <p:spPr>
          <a:xfrm>
            <a:off x="722325" y="1165225"/>
            <a:ext cx="6135687" cy="1225154"/>
          </a:xfrm>
        </p:spPr>
        <p:txBody>
          <a:bodyPr anchor="b"/>
          <a:lstStyle>
            <a:lvl1pPr marL="0" indent="0">
              <a:buNone/>
              <a:defRPr sz="2000">
                <a:solidFill>
                  <a:schemeClr val="bg1"/>
                </a:solidFill>
                <a:effectLst>
                  <a:outerShdw blurRad="50800" dist="38100" dir="18900000" algn="bl" rotWithShape="0">
                    <a:prstClr val="black">
                      <a:alpha val="40000"/>
                    </a:prstClr>
                  </a:outerShdw>
                </a:effectLs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reeform 7">
            <a:extLst>
              <a:ext uri="{FF2B5EF4-FFF2-40B4-BE49-F238E27FC236}">
                <a16:creationId xmlns:a16="http://schemas.microsoft.com/office/drawing/2014/main" id="{93277E15-2815-5463-4947-7A75F668F9D4}"/>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7" name="Picture 6">
            <a:extLst>
              <a:ext uri="{FF2B5EF4-FFF2-40B4-BE49-F238E27FC236}">
                <a16:creationId xmlns:a16="http://schemas.microsoft.com/office/drawing/2014/main" id="{BFC3D2E0-7A47-1985-820D-E4F68AD766CB}"/>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a:t>Click to edit Master title style</a:t>
            </a:r>
          </a:p>
        </p:txBody>
      </p:sp>
      <p:sp>
        <p:nvSpPr>
          <p:cNvPr id="3" name="Content Placeholder 2"/>
          <p:cNvSpPr>
            <a:spLocks noGrp="1"/>
          </p:cNvSpPr>
          <p:nvPr>
            <p:ph sz="half" idx="1"/>
          </p:nvPr>
        </p:nvSpPr>
        <p:spPr>
          <a:xfrm>
            <a:off x="457212" y="1152144"/>
            <a:ext cx="4071079" cy="3323480"/>
          </a:xfrm>
        </p:spPr>
        <p:txBody>
          <a:bodyPr/>
          <a:lstStyle>
            <a:lvl1pPr marL="228600" indent="-228600">
              <a:buClr>
                <a:schemeClr val="bg1"/>
              </a:buClr>
              <a:defRPr sz="2800">
                <a:solidFill>
                  <a:schemeClr val="bg1"/>
                </a:solidFill>
                <a:effectLst>
                  <a:outerShdw blurRad="50800" dist="38100" dir="18900000" algn="bl" rotWithShape="0">
                    <a:prstClr val="black">
                      <a:alpha val="40000"/>
                    </a:prstClr>
                  </a:outerShdw>
                </a:effectLst>
              </a:defRPr>
            </a:lvl1pPr>
            <a:lvl2pPr marL="512763" indent="-228600">
              <a:buClr>
                <a:schemeClr val="bg1"/>
              </a:buClr>
              <a:defRPr sz="2400">
                <a:solidFill>
                  <a:schemeClr val="bg1"/>
                </a:solidFill>
                <a:effectLst>
                  <a:outerShdw blurRad="50800" dist="38100" dir="18900000" algn="bl" rotWithShape="0">
                    <a:prstClr val="black">
                      <a:alpha val="40000"/>
                    </a:prstClr>
                  </a:outerShdw>
                </a:effectLst>
              </a:defRPr>
            </a:lvl2pPr>
            <a:lvl3pPr marL="914400" indent="-228600">
              <a:buClr>
                <a:schemeClr val="bg1"/>
              </a:buClr>
              <a:defRPr sz="2000">
                <a:solidFill>
                  <a:schemeClr val="bg1"/>
                </a:solidFill>
                <a:effectLst>
                  <a:outerShdw blurRad="50800" dist="38100" dir="18900000" algn="bl" rotWithShape="0">
                    <a:prstClr val="black">
                      <a:alpha val="40000"/>
                    </a:prstClr>
                  </a:outerShdw>
                </a:effectLst>
              </a:defRPr>
            </a:lvl3pPr>
            <a:lvl4pPr marL="1141413" indent="-228600">
              <a:buClr>
                <a:schemeClr val="bg1"/>
              </a:buClr>
              <a:defRPr sz="1800">
                <a:solidFill>
                  <a:schemeClr val="bg1"/>
                </a:solidFill>
                <a:effectLst>
                  <a:outerShdw blurRad="50800" dist="38100" dir="18900000" algn="bl" rotWithShape="0">
                    <a:prstClr val="black">
                      <a:alpha val="40000"/>
                    </a:prstClr>
                  </a:outerShdw>
                </a:effectLst>
              </a:defRPr>
            </a:lvl4pPr>
            <a:lvl5pPr marL="1427163" indent="-228600">
              <a:buClr>
                <a:schemeClr val="bg1"/>
              </a:buClr>
              <a:defRPr sz="1800">
                <a:solidFill>
                  <a:schemeClr val="bg1"/>
                </a:solidFill>
                <a:effectLst>
                  <a:outerShdw blurRad="50800" dist="38100" dir="18900000" algn="bl" rotWithShape="0">
                    <a:prstClr val="black">
                      <a:alpha val="40000"/>
                    </a:prstClr>
                  </a:outerShdw>
                </a:effectLs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01703" y="1152144"/>
            <a:ext cx="4071080" cy="3323480"/>
          </a:xfrm>
        </p:spPr>
        <p:txBody>
          <a:bodyPr/>
          <a:lstStyle>
            <a:lvl1pPr marL="228600" indent="-228600">
              <a:buClr>
                <a:schemeClr val="bg1"/>
              </a:buClr>
              <a:defRPr sz="2800">
                <a:solidFill>
                  <a:schemeClr val="bg1"/>
                </a:solidFill>
                <a:effectLst>
                  <a:outerShdw blurRad="50800" dist="38100" dir="18900000" algn="bl" rotWithShape="0">
                    <a:prstClr val="black">
                      <a:alpha val="40000"/>
                    </a:prstClr>
                  </a:outerShdw>
                </a:effectLst>
              </a:defRPr>
            </a:lvl1pPr>
            <a:lvl2pPr marL="512763" indent="-228600">
              <a:buClr>
                <a:schemeClr val="bg1"/>
              </a:buClr>
              <a:defRPr sz="2400">
                <a:solidFill>
                  <a:schemeClr val="bg1"/>
                </a:solidFill>
                <a:effectLst>
                  <a:outerShdw blurRad="50800" dist="38100" dir="18900000" algn="bl" rotWithShape="0">
                    <a:prstClr val="black">
                      <a:alpha val="40000"/>
                    </a:prstClr>
                  </a:outerShdw>
                </a:effectLst>
              </a:defRPr>
            </a:lvl2pPr>
            <a:lvl3pPr marL="914400" indent="-228600">
              <a:buClr>
                <a:schemeClr val="bg1"/>
              </a:buClr>
              <a:defRPr sz="2000">
                <a:solidFill>
                  <a:schemeClr val="bg1"/>
                </a:solidFill>
                <a:effectLst>
                  <a:outerShdw blurRad="50800" dist="38100" dir="18900000" algn="bl" rotWithShape="0">
                    <a:prstClr val="black">
                      <a:alpha val="40000"/>
                    </a:prstClr>
                  </a:outerShdw>
                </a:effectLst>
              </a:defRPr>
            </a:lvl3pPr>
            <a:lvl4pPr marL="1141413" indent="-228600">
              <a:buClr>
                <a:schemeClr val="bg1"/>
              </a:buClr>
              <a:defRPr sz="1800">
                <a:solidFill>
                  <a:schemeClr val="bg1"/>
                </a:solidFill>
                <a:effectLst>
                  <a:outerShdw blurRad="50800" dist="38100" dir="18900000" algn="bl" rotWithShape="0">
                    <a:prstClr val="black">
                      <a:alpha val="40000"/>
                    </a:prstClr>
                  </a:outerShdw>
                </a:effectLst>
              </a:defRPr>
            </a:lvl4pPr>
            <a:lvl5pPr marL="1427163" indent="-228600">
              <a:buClr>
                <a:schemeClr val="bg1"/>
              </a:buClr>
              <a:defRPr sz="1800">
                <a:solidFill>
                  <a:schemeClr val="bg1"/>
                </a:solidFill>
                <a:effectLst>
                  <a:outerShdw blurRad="50800" dist="38100" dir="18900000" algn="bl" rotWithShape="0">
                    <a:prstClr val="black">
                      <a:alpha val="40000"/>
                    </a:prstClr>
                  </a:outerShdw>
                </a:effectLs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reeform 7">
            <a:extLst>
              <a:ext uri="{FF2B5EF4-FFF2-40B4-BE49-F238E27FC236}">
                <a16:creationId xmlns:a16="http://schemas.microsoft.com/office/drawing/2014/main" id="{6597FB0F-7F93-7FBB-2F1E-391DF9BAE7D6}"/>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7" name="Picture 6">
            <a:extLst>
              <a:ext uri="{FF2B5EF4-FFF2-40B4-BE49-F238E27FC236}">
                <a16:creationId xmlns:a16="http://schemas.microsoft.com/office/drawing/2014/main" id="{5B2CD3ED-6502-E355-46B5-9F31B6B6A997}"/>
              </a:ext>
            </a:extLst>
          </p:cNvPr>
          <p:cNvPicPr>
            <a:picLocks noChangeAspect="1"/>
          </p:cNvPicPr>
          <p:nvPr userDrawn="1"/>
        </p:nvPicPr>
        <p:blipFill rotWithShape="1">
          <a:blip r:embed="rId3"/>
          <a:srcRect b="29403"/>
          <a:stretch/>
        </p:blipFill>
        <p:spPr>
          <a:xfrm>
            <a:off x="6823268" y="3041515"/>
            <a:ext cx="2320732" cy="1638357"/>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a:t>Click to edit Master title style</a:t>
            </a:r>
          </a:p>
        </p:txBody>
      </p:sp>
      <p:sp>
        <p:nvSpPr>
          <p:cNvPr id="3" name="Text Placeholder 2"/>
          <p:cNvSpPr>
            <a:spLocks noGrp="1"/>
          </p:cNvSpPr>
          <p:nvPr>
            <p:ph type="body" idx="1"/>
          </p:nvPr>
        </p:nvSpPr>
        <p:spPr>
          <a:xfrm>
            <a:off x="457199" y="1233454"/>
            <a:ext cx="4038599" cy="479822"/>
          </a:xfrm>
        </p:spPr>
        <p:txBody>
          <a:bodyPr anchor="b">
            <a:noAutofit/>
          </a:bodyPr>
          <a:lstStyle>
            <a:lvl1pPr marL="0" indent="0" algn="l">
              <a:buNone/>
              <a:defRPr sz="2800" b="0">
                <a:solidFill>
                  <a:schemeClr val="bg1"/>
                </a:solidFill>
                <a:effectLst>
                  <a:outerShdw blurRad="50800" dist="38100" dir="18900000" algn="bl" rotWithShape="0">
                    <a:prstClr val="black">
                      <a:alpha val="40000"/>
                    </a:prstClr>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43"/>
            <a:ext cx="4038598" cy="2669087"/>
          </a:xfrm>
        </p:spPr>
        <p:txBody>
          <a:bodyPr/>
          <a:lstStyle>
            <a:lvl1pPr>
              <a:buClr>
                <a:schemeClr val="bg1"/>
              </a:buClr>
              <a:defRPr sz="2400">
                <a:solidFill>
                  <a:schemeClr val="bg1"/>
                </a:solidFill>
                <a:effectLst>
                  <a:outerShdw blurRad="50800" dist="38100" dir="18900000" algn="bl" rotWithShape="0">
                    <a:prstClr val="black">
                      <a:alpha val="40000"/>
                    </a:prstClr>
                  </a:outerShdw>
                </a:effectLst>
              </a:defRPr>
            </a:lvl1pPr>
            <a:lvl2pPr>
              <a:buClr>
                <a:schemeClr val="bg1"/>
              </a:buClr>
              <a:defRPr sz="2000">
                <a:solidFill>
                  <a:schemeClr val="bg1"/>
                </a:solidFill>
                <a:effectLst>
                  <a:outerShdw blurRad="50800" dist="38100" dir="18900000" algn="bl" rotWithShape="0">
                    <a:prstClr val="black">
                      <a:alpha val="40000"/>
                    </a:prstClr>
                  </a:outerShdw>
                </a:effectLst>
              </a:defRPr>
            </a:lvl2pPr>
            <a:lvl3pPr>
              <a:buClr>
                <a:schemeClr val="bg1"/>
              </a:buClr>
              <a:defRPr sz="1800">
                <a:solidFill>
                  <a:schemeClr val="bg1"/>
                </a:solidFill>
                <a:effectLst>
                  <a:outerShdw blurRad="50800" dist="38100" dir="18900000" algn="bl" rotWithShape="0">
                    <a:prstClr val="black">
                      <a:alpha val="40000"/>
                    </a:prstClr>
                  </a:outerShdw>
                </a:effectLst>
              </a:defRPr>
            </a:lvl3pPr>
            <a:lvl4pPr>
              <a:buClr>
                <a:schemeClr val="bg1"/>
              </a:buClr>
              <a:defRPr sz="1600">
                <a:solidFill>
                  <a:schemeClr val="bg1"/>
                </a:solidFill>
                <a:effectLst>
                  <a:outerShdw blurRad="50800" dist="38100" dir="18900000" algn="bl" rotWithShape="0">
                    <a:prstClr val="black">
                      <a:alpha val="40000"/>
                    </a:prstClr>
                  </a:outerShdw>
                </a:effectLst>
              </a:defRPr>
            </a:lvl4pPr>
            <a:lvl5pPr>
              <a:buClr>
                <a:schemeClr val="bg1"/>
              </a:buClr>
              <a:defRPr sz="1600">
                <a:solidFill>
                  <a:schemeClr val="bg1"/>
                </a:solidFill>
                <a:effectLst>
                  <a:outerShdw blurRad="50800" dist="38100" dir="18900000" algn="bl" rotWithShape="0">
                    <a:prstClr val="black">
                      <a:alpha val="40000"/>
                    </a:prstClr>
                  </a:outerShdw>
                </a:effectLs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32211" y="1233454"/>
            <a:ext cx="4038599" cy="479822"/>
          </a:xfrm>
        </p:spPr>
        <p:txBody>
          <a:bodyPr anchor="b">
            <a:noAutofit/>
          </a:bodyPr>
          <a:lstStyle>
            <a:lvl1pPr marL="0" indent="0" algn="l">
              <a:buNone/>
              <a:defRPr sz="2800" b="0">
                <a:solidFill>
                  <a:schemeClr val="bg1"/>
                </a:solidFill>
                <a:effectLst>
                  <a:outerShdw blurRad="50800" dist="38100" dir="18900000" algn="bl" rotWithShape="0">
                    <a:prstClr val="black">
                      <a:alpha val="40000"/>
                    </a:prstClr>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11" y="1806543"/>
            <a:ext cx="4038599" cy="2669087"/>
          </a:xfrm>
        </p:spPr>
        <p:txBody>
          <a:bodyPr/>
          <a:lstStyle>
            <a:lvl1pPr>
              <a:buClr>
                <a:schemeClr val="bg1"/>
              </a:buClr>
              <a:defRPr sz="2400">
                <a:solidFill>
                  <a:schemeClr val="bg1"/>
                </a:solidFill>
                <a:effectLst>
                  <a:outerShdw blurRad="50800" dist="38100" dir="18900000" algn="bl" rotWithShape="0">
                    <a:prstClr val="black">
                      <a:alpha val="40000"/>
                    </a:prstClr>
                  </a:outerShdw>
                </a:effectLst>
              </a:defRPr>
            </a:lvl1pPr>
            <a:lvl2pPr>
              <a:buClr>
                <a:schemeClr val="bg1"/>
              </a:buClr>
              <a:defRPr sz="2000">
                <a:solidFill>
                  <a:schemeClr val="bg1"/>
                </a:solidFill>
                <a:effectLst>
                  <a:outerShdw blurRad="50800" dist="38100" dir="18900000" algn="bl" rotWithShape="0">
                    <a:prstClr val="black">
                      <a:alpha val="40000"/>
                    </a:prstClr>
                  </a:outerShdw>
                </a:effectLst>
              </a:defRPr>
            </a:lvl2pPr>
            <a:lvl3pPr>
              <a:buClr>
                <a:schemeClr val="bg1"/>
              </a:buClr>
              <a:defRPr sz="1800">
                <a:solidFill>
                  <a:schemeClr val="bg1"/>
                </a:solidFill>
                <a:effectLst>
                  <a:outerShdw blurRad="50800" dist="38100" dir="18900000" algn="bl" rotWithShape="0">
                    <a:prstClr val="black">
                      <a:alpha val="40000"/>
                    </a:prstClr>
                  </a:outerShdw>
                </a:effectLst>
              </a:defRPr>
            </a:lvl3pPr>
            <a:lvl4pPr>
              <a:buClr>
                <a:schemeClr val="bg1"/>
              </a:buClr>
              <a:defRPr sz="1600">
                <a:solidFill>
                  <a:schemeClr val="bg1"/>
                </a:solidFill>
                <a:effectLst>
                  <a:outerShdw blurRad="50800" dist="38100" dir="18900000" algn="bl" rotWithShape="0">
                    <a:prstClr val="black">
                      <a:alpha val="40000"/>
                    </a:prstClr>
                  </a:outerShdw>
                </a:effectLst>
              </a:defRPr>
            </a:lvl4pPr>
            <a:lvl5pPr>
              <a:buClr>
                <a:schemeClr val="bg1"/>
              </a:buClr>
              <a:defRPr sz="1600">
                <a:solidFill>
                  <a:schemeClr val="bg1"/>
                </a:solidFill>
                <a:effectLst>
                  <a:outerShdw blurRad="50800" dist="38100" dir="18900000" algn="bl" rotWithShape="0">
                    <a:prstClr val="black">
                      <a:alpha val="40000"/>
                    </a:prstClr>
                  </a:outerShdw>
                </a:effectLs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AEDD15D5-2452-0A92-A62B-5E25212BA749}"/>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10" name="Picture 9">
            <a:extLst>
              <a:ext uri="{FF2B5EF4-FFF2-40B4-BE49-F238E27FC236}">
                <a16:creationId xmlns:a16="http://schemas.microsoft.com/office/drawing/2014/main" id="{8FE92670-B6BD-621C-6AB4-8EB1CA481DF6}"/>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a:t>Click to edit Master title style</a:t>
            </a:r>
          </a:p>
        </p:txBody>
      </p:sp>
      <p:sp>
        <p:nvSpPr>
          <p:cNvPr id="10" name="SmartArt Placeholder 9"/>
          <p:cNvSpPr>
            <a:spLocks noGrp="1"/>
          </p:cNvSpPr>
          <p:nvPr>
            <p:ph type="dgm" sz="quarter" idx="13"/>
          </p:nvPr>
        </p:nvSpPr>
        <p:spPr>
          <a:xfrm>
            <a:off x="457200" y="1143000"/>
            <a:ext cx="8305800" cy="3371850"/>
          </a:xfrm>
        </p:spPr>
        <p:txBody>
          <a:bodyPr/>
          <a:lstStyle>
            <a:lvl1pPr>
              <a:buClr>
                <a:schemeClr val="bg1"/>
              </a:buClr>
              <a:defRPr>
                <a:solidFill>
                  <a:schemeClr val="bg1"/>
                </a:solidFill>
                <a:effectLst>
                  <a:outerShdw blurRad="50800" dist="38100" dir="18900000" algn="bl" rotWithShape="0">
                    <a:prstClr val="black">
                      <a:alpha val="40000"/>
                    </a:prstClr>
                  </a:outerShdw>
                </a:effectLst>
              </a:defRPr>
            </a:lvl1pPr>
          </a:lstStyle>
          <a:p>
            <a:r>
              <a:rPr lang="en-US"/>
              <a:t>Click icon to add SmartArt graphic</a:t>
            </a:r>
          </a:p>
        </p:txBody>
      </p:sp>
      <p:sp>
        <p:nvSpPr>
          <p:cNvPr id="4" name="Freeform 7">
            <a:extLst>
              <a:ext uri="{FF2B5EF4-FFF2-40B4-BE49-F238E27FC236}">
                <a16:creationId xmlns:a16="http://schemas.microsoft.com/office/drawing/2014/main" id="{AF9EEC03-1BAE-B250-0307-BF2F580A14E2}"/>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6" name="Picture 5">
            <a:extLst>
              <a:ext uri="{FF2B5EF4-FFF2-40B4-BE49-F238E27FC236}">
                <a16:creationId xmlns:a16="http://schemas.microsoft.com/office/drawing/2014/main" id="{150EE47F-028E-E8FF-79CF-77338633758C}"/>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lvl1pPr>
              <a:buClr>
                <a:schemeClr val="bg1"/>
              </a:buClr>
              <a:defRPr>
                <a:solidFill>
                  <a:schemeClr val="bg1"/>
                </a:solidFill>
                <a:effectLst>
                  <a:outerShdw blurRad="50800" dist="38100" dir="18900000" algn="bl" rotWithShape="0">
                    <a:prstClr val="black">
                      <a:alpha val="40000"/>
                    </a:prstClr>
                  </a:outerShdw>
                </a:effectLst>
              </a:defRPr>
            </a:lvl1pPr>
          </a:lstStyle>
          <a:p>
            <a:r>
              <a:rPr lang="en-US"/>
              <a:t>Click icon to add table</a:t>
            </a:r>
          </a:p>
        </p:txBody>
      </p:sp>
      <p:sp>
        <p:nvSpPr>
          <p:cNvPr id="4" name="Freeform 7">
            <a:extLst>
              <a:ext uri="{FF2B5EF4-FFF2-40B4-BE49-F238E27FC236}">
                <a16:creationId xmlns:a16="http://schemas.microsoft.com/office/drawing/2014/main" id="{7FE05504-7B2A-976C-E666-D7D92EF502AF}"/>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7" name="Picture 6">
            <a:extLst>
              <a:ext uri="{FF2B5EF4-FFF2-40B4-BE49-F238E27FC236}">
                <a16:creationId xmlns:a16="http://schemas.microsoft.com/office/drawing/2014/main" id="{BE69FB67-7F8D-EB9B-0BEF-55DA186FD16C}"/>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15" name="Media Placeholder 14"/>
          <p:cNvSpPr>
            <a:spLocks noGrp="1"/>
          </p:cNvSpPr>
          <p:nvPr>
            <p:ph type="media" sz="quarter" idx="13"/>
          </p:nvPr>
        </p:nvSpPr>
        <p:spPr>
          <a:xfrm>
            <a:off x="457200" y="1085850"/>
            <a:ext cx="8315568" cy="3371850"/>
          </a:xfrm>
        </p:spPr>
        <p:txBody>
          <a:bodyPr/>
          <a:lstStyle>
            <a:lvl1pPr>
              <a:buClr>
                <a:schemeClr val="bg1"/>
              </a:buClr>
              <a:defRPr>
                <a:solidFill>
                  <a:schemeClr val="bg1"/>
                </a:solidFill>
                <a:effectLst>
                  <a:outerShdw blurRad="50800" dist="38100" dir="18900000" algn="bl" rotWithShape="0">
                    <a:prstClr val="black">
                      <a:alpha val="40000"/>
                    </a:prstClr>
                  </a:outerShdw>
                </a:effectLst>
              </a:defRPr>
            </a:lvl1pPr>
          </a:lstStyle>
          <a:p>
            <a:r>
              <a:rPr lang="en-US"/>
              <a:t>Click icon to add media</a:t>
            </a:r>
          </a:p>
        </p:txBody>
      </p:sp>
      <p:sp>
        <p:nvSpPr>
          <p:cNvPr id="16" name="Title 15"/>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a:t>Click to edit Master title style</a:t>
            </a:r>
          </a:p>
        </p:txBody>
      </p:sp>
      <p:sp>
        <p:nvSpPr>
          <p:cNvPr id="3" name="Freeform 7">
            <a:extLst>
              <a:ext uri="{FF2B5EF4-FFF2-40B4-BE49-F238E27FC236}">
                <a16:creationId xmlns:a16="http://schemas.microsoft.com/office/drawing/2014/main" id="{79B083EA-6E79-754D-3248-146002C01C1D}"/>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5" name="Picture 4">
            <a:extLst>
              <a:ext uri="{FF2B5EF4-FFF2-40B4-BE49-F238E27FC236}">
                <a16:creationId xmlns:a16="http://schemas.microsoft.com/office/drawing/2014/main" id="{398EA51D-F4D4-6869-1693-E57856C6846C}"/>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13" y="205979"/>
            <a:ext cx="8315569" cy="85725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57213"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10" name="Freeform 2">
            <a:extLst>
              <a:ext uri="{FF2B5EF4-FFF2-40B4-BE49-F238E27FC236}">
                <a16:creationId xmlns:a16="http://schemas.microsoft.com/office/drawing/2014/main" id="{E632C59F-8AB9-80EB-EB3D-F57CFFA7F79C}"/>
              </a:ext>
            </a:extLst>
          </p:cNvPr>
          <p:cNvSpPr/>
          <p:nvPr userDrawn="1"/>
        </p:nvSpPr>
        <p:spPr>
          <a:xfrm>
            <a:off x="0" y="0"/>
            <a:ext cx="9144000" cy="4663970"/>
          </a:xfrm>
          <a:custGeom>
            <a:avLst/>
            <a:gdLst/>
            <a:ahLst/>
            <a:cxnLst/>
            <a:rect l="l" t="t" r="r" b="b"/>
            <a:pathLst>
              <a:path w="33542950" h="20754700">
                <a:moveTo>
                  <a:pt x="0" y="0"/>
                </a:moveTo>
                <a:lnTo>
                  <a:pt x="33542950" y="0"/>
                </a:lnTo>
                <a:lnTo>
                  <a:pt x="33542950" y="20754700"/>
                </a:lnTo>
                <a:lnTo>
                  <a:pt x="0" y="20754700"/>
                </a:lnTo>
                <a:lnTo>
                  <a:pt x="0" y="0"/>
                </a:lnTo>
                <a:close/>
              </a:path>
            </a:pathLst>
          </a:custGeom>
          <a:blipFill>
            <a:blip r:embed="rId10">
              <a:alphaModFix/>
            </a:blip>
            <a:stretch>
              <a:fillRect l="-18334" r="-285174" b="-345760"/>
            </a:stretch>
          </a:blipFill>
        </p:spPr>
        <p:txBody>
          <a:bodyPr/>
          <a:lstStyle/>
          <a:p>
            <a:endParaRPr lang="en-US"/>
          </a:p>
        </p:txBody>
      </p:sp>
      <p:sp>
        <p:nvSpPr>
          <p:cNvPr id="6" name="Slide Number Placeholder 5">
            <a:extLst>
              <a:ext uri="{FF2B5EF4-FFF2-40B4-BE49-F238E27FC236}">
                <a16:creationId xmlns:a16="http://schemas.microsoft.com/office/drawing/2014/main" id="{1BDB5361-1731-FFA6-7F11-EF003B848F51}"/>
              </a:ext>
            </a:extLst>
          </p:cNvPr>
          <p:cNvSpPr txBox="1">
            <a:spLocks/>
          </p:cNvSpPr>
          <p:nvPr userDrawn="1"/>
        </p:nvSpPr>
        <p:spPr>
          <a:xfrm>
            <a:off x="8531788" y="4721359"/>
            <a:ext cx="548640" cy="297180"/>
          </a:xfrm>
          <a:prstGeom prst="bracketPair">
            <a:avLst>
              <a:gd name="adj" fmla="val 17949"/>
            </a:avLst>
          </a:prstGeom>
        </p:spPr>
        <p:txBody>
          <a:bodyPr/>
          <a:lstStyle>
            <a:defPPr>
              <a:defRPr lang="en-US"/>
            </a:defPPr>
            <a:lvl1pPr marL="0" algn="l" defTabSz="914400" rtl="0" eaLnBrk="1" latinLnBrk="0" hangingPunct="1">
              <a:defRPr sz="1800" b="0" i="0" kern="1200">
                <a:solidFill>
                  <a:schemeClr val="tx1"/>
                </a:solidFill>
                <a:latin typeface="ITC Avant Garde Std Bk"/>
                <a:ea typeface="+mn-ea"/>
                <a:cs typeface="ITC Avant Garde Std B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E2D2B3B-882E-40F3-A32F-6DD516915044}" type="slidenum">
              <a:rPr lang="en-US" smtClean="0">
                <a:solidFill>
                  <a:schemeClr val="accent4"/>
                </a:solidFill>
                <a:effectLst>
                  <a:outerShdw blurRad="50800" dist="38100" dir="16200000" rotWithShape="0">
                    <a:schemeClr val="bg1">
                      <a:alpha val="40000"/>
                    </a:schemeClr>
                  </a:outerShdw>
                </a:effectLst>
              </a:rPr>
              <a:pPr/>
              <a:t>‹#›</a:t>
            </a:fld>
            <a:endParaRPr lang="en-US">
              <a:solidFill>
                <a:schemeClr val="accent4"/>
              </a:solidFill>
              <a:effectLst>
                <a:outerShdw blurRad="50800" dist="38100" dir="16200000" rotWithShape="0">
                  <a:schemeClr val="bg1">
                    <a:alpha val="40000"/>
                  </a:schemeClr>
                </a:outerShdw>
              </a:effectLst>
            </a:endParaRPr>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8/10/relationships/comments" Target="../comments/modernComment_249_5C03E02C.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microsoft.com/office/2018/10/relationships/comments" Target="../comments/modernComment_24F_F6A035CC.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hsc.unm.edu/scaetc/programs-services/echo.html"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s://nastad.org/resources/billing-coding-guide-hiv-prevention"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1938" y="1786461"/>
            <a:ext cx="8580119" cy="1803405"/>
          </a:xfrm>
        </p:spPr>
        <p:txBody>
          <a:bodyPr/>
          <a:lstStyle/>
          <a:p>
            <a:pPr algn="ctr"/>
            <a:r>
              <a:rPr lang="en-US" sz="4800" b="1">
                <a:solidFill>
                  <a:schemeClr val="bg1"/>
                </a:solidFill>
                <a:effectLst>
                  <a:outerShdw blurRad="50800" dist="38100" dir="18900000" algn="bl" rotWithShape="0">
                    <a:prstClr val="black">
                      <a:alpha val="40000"/>
                    </a:prstClr>
                  </a:outerShdw>
                </a:effectLst>
              </a:rPr>
              <a:t>HIV </a:t>
            </a:r>
            <a:r>
              <a:rPr lang="en-US" sz="4800" b="1" err="1">
                <a:solidFill>
                  <a:schemeClr val="bg1"/>
                </a:solidFill>
                <a:effectLst>
                  <a:outerShdw blurRad="50800" dist="38100" dir="18900000" algn="bl" rotWithShape="0">
                    <a:prstClr val="black">
                      <a:alpha val="40000"/>
                    </a:prstClr>
                  </a:outerShdw>
                </a:effectLst>
              </a:rPr>
              <a:t>PrEP</a:t>
            </a:r>
            <a:r>
              <a:rPr lang="en-US" sz="4800" b="1">
                <a:solidFill>
                  <a:schemeClr val="bg1"/>
                </a:solidFill>
                <a:effectLst>
                  <a:outerShdw blurRad="50800" dist="38100" dir="18900000" algn="bl" rotWithShape="0">
                    <a:prstClr val="black">
                      <a:alpha val="40000"/>
                    </a:prstClr>
                  </a:outerShdw>
                </a:effectLst>
              </a:rPr>
              <a:t> Implementation</a:t>
            </a:r>
            <a:br>
              <a:rPr lang="en-US" sz="4800" b="1">
                <a:solidFill>
                  <a:schemeClr val="bg1"/>
                </a:solidFill>
                <a:effectLst>
                  <a:outerShdw blurRad="50800" dist="38100" dir="18900000" algn="bl" rotWithShape="0">
                    <a:prstClr val="black">
                      <a:alpha val="40000"/>
                    </a:prstClr>
                  </a:outerShdw>
                </a:effectLst>
              </a:rPr>
            </a:br>
            <a:r>
              <a:rPr lang="en-US" sz="4800" b="1">
                <a:solidFill>
                  <a:schemeClr val="bg1"/>
                </a:solidFill>
                <a:effectLst>
                  <a:outerShdw blurRad="50800" dist="38100" dir="18900000" algn="bl" rotWithShape="0">
                    <a:prstClr val="black">
                      <a:alpha val="40000"/>
                    </a:prstClr>
                  </a:outerShdw>
                </a:effectLst>
              </a:rPr>
              <a:t>Workshop</a:t>
            </a:r>
          </a:p>
        </p:txBody>
      </p:sp>
    </p:spTree>
    <p:extLst>
      <p:ext uri="{BB962C8B-B14F-4D97-AF65-F5344CB8AC3E}">
        <p14:creationId xmlns:p14="http://schemas.microsoft.com/office/powerpoint/2010/main" val="2669415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4738F-0DCE-88B1-6153-03D2F2A7A5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861964-6D0B-DF63-2A2C-CD19BA5BC626}"/>
              </a:ext>
            </a:extLst>
          </p:cNvPr>
          <p:cNvSpPr>
            <a:spLocks noGrp="1"/>
          </p:cNvSpPr>
          <p:nvPr>
            <p:ph type="title"/>
          </p:nvPr>
        </p:nvSpPr>
        <p:spPr>
          <a:xfrm>
            <a:off x="169333" y="205979"/>
            <a:ext cx="8847667" cy="857250"/>
          </a:xfrm>
        </p:spPr>
        <p:txBody>
          <a:bodyPr/>
          <a:lstStyle/>
          <a:p>
            <a:pPr algn="ctr"/>
            <a:r>
              <a:rPr lang="en-US" sz="3600">
                <a:effectLst>
                  <a:outerShdw blurRad="50800" dist="38100" dir="18900000" algn="bl" rotWithShape="0">
                    <a:prstClr val="black">
                      <a:alpha val="40000"/>
                    </a:prstClr>
                  </a:outerShdw>
                </a:effectLst>
              </a:rPr>
              <a:t>Panelist Introduction &amp; Practice Description</a:t>
            </a:r>
          </a:p>
        </p:txBody>
      </p:sp>
      <p:sp>
        <p:nvSpPr>
          <p:cNvPr id="4" name="Text Placeholder 3">
            <a:extLst>
              <a:ext uri="{FF2B5EF4-FFF2-40B4-BE49-F238E27FC236}">
                <a16:creationId xmlns:a16="http://schemas.microsoft.com/office/drawing/2014/main" id="{5CC51AFF-2261-3844-B632-5A33FBBA0BC8}"/>
              </a:ext>
            </a:extLst>
          </p:cNvPr>
          <p:cNvSpPr>
            <a:spLocks noGrp="1"/>
          </p:cNvSpPr>
          <p:nvPr>
            <p:ph type="body" idx="1"/>
          </p:nvPr>
        </p:nvSpPr>
        <p:spPr>
          <a:xfrm>
            <a:off x="457199" y="1233454"/>
            <a:ext cx="8313611" cy="479822"/>
          </a:xfrm>
        </p:spPr>
        <p:txBody>
          <a:bodyPr/>
          <a:lstStyle/>
          <a:p>
            <a:r>
              <a:rPr lang="en-US" b="1">
                <a:effectLst>
                  <a:outerShdw blurRad="50800" dist="38100" dir="16200000" rotWithShape="0">
                    <a:prstClr val="black">
                      <a:alpha val="40000"/>
                    </a:prstClr>
                  </a:outerShdw>
                </a:effectLst>
              </a:rPr>
              <a:t>Gina Fullbright </a:t>
            </a:r>
            <a:r>
              <a:rPr lang="en-US" sz="2800">
                <a:effectLst>
                  <a:outerShdw blurRad="50800" dist="38100" dir="16200000" rotWithShape="0">
                    <a:prstClr val="black">
                      <a:alpha val="40000"/>
                    </a:prstClr>
                  </a:outerShdw>
                </a:effectLst>
              </a:rPr>
              <a:t>(</a:t>
            </a:r>
            <a:r>
              <a:rPr lang="en-US">
                <a:effectLst>
                  <a:outerShdw blurRad="50800" dist="38100" dir="16200000" rotWithShape="0">
                    <a:prstClr val="black">
                      <a:alpha val="40000"/>
                    </a:prstClr>
                  </a:outerShdw>
                </a:effectLst>
              </a:rPr>
              <a:t>she/her</a:t>
            </a:r>
            <a:r>
              <a:rPr lang="en-US" sz="2800">
                <a:effectLst>
                  <a:outerShdw blurRad="50800" dist="38100" dir="16200000" rotWithShape="0">
                    <a:prstClr val="black">
                      <a:alpha val="40000"/>
                    </a:prstClr>
                  </a:outerShdw>
                </a:effectLst>
              </a:rPr>
              <a:t>), </a:t>
            </a:r>
            <a:r>
              <a:rPr lang="en-US">
                <a:effectLst>
                  <a:outerShdw blurRad="50800" dist="38100" dir="16200000" rotWithShape="0">
                    <a:prstClr val="black">
                      <a:alpha val="40000"/>
                    </a:prstClr>
                  </a:outerShdw>
                </a:effectLst>
              </a:rPr>
              <a:t>DNP, WHNP-BC</a:t>
            </a:r>
            <a:endParaRPr lang="en-US" sz="2800">
              <a:effectLst>
                <a:outerShdw blurRad="50800" dist="38100" dir="16200000" rotWithShape="0">
                  <a:prstClr val="black">
                    <a:alpha val="40000"/>
                  </a:prstClr>
                </a:outerShdw>
              </a:effectLst>
            </a:endParaRPr>
          </a:p>
        </p:txBody>
      </p:sp>
      <p:sp>
        <p:nvSpPr>
          <p:cNvPr id="3" name="Content Placeholder 2">
            <a:extLst>
              <a:ext uri="{FF2B5EF4-FFF2-40B4-BE49-F238E27FC236}">
                <a16:creationId xmlns:a16="http://schemas.microsoft.com/office/drawing/2014/main" id="{BE66644F-ABD9-5FAA-0314-C8C9EF3BBD33}"/>
              </a:ext>
            </a:extLst>
          </p:cNvPr>
          <p:cNvSpPr>
            <a:spLocks noGrp="1"/>
          </p:cNvSpPr>
          <p:nvPr>
            <p:ph sz="half" idx="2"/>
          </p:nvPr>
        </p:nvSpPr>
        <p:spPr>
          <a:xfrm>
            <a:off x="457199" y="1730339"/>
            <a:ext cx="4275012" cy="3009824"/>
          </a:xfrm>
          <a:effectLst>
            <a:outerShdw blurRad="63500" sx="102000" sy="102000" algn="ctr" rotWithShape="0">
              <a:prstClr val="black">
                <a:alpha val="40000"/>
              </a:prstClr>
            </a:outerShdw>
          </a:effectLst>
        </p:spPr>
        <p:txBody>
          <a:bodyPr vert="horz" lIns="91440" tIns="45720" rIns="91440" bIns="45720" rtlCol="0" anchor="t">
            <a:normAutofit/>
          </a:bodyPr>
          <a:lstStyle/>
          <a:p>
            <a:pPr marL="0" indent="0">
              <a:buNone/>
            </a:pPr>
            <a:r>
              <a:rPr lang="en-US" dirty="0">
                <a:effectLst>
                  <a:outerShdw blurRad="50800" dist="38100" dir="16200000" rotWithShape="0">
                    <a:prstClr val="black">
                      <a:alpha val="40000"/>
                    </a:prstClr>
                  </a:outerShdw>
                </a:effectLst>
              </a:rPr>
              <a:t>New Mexico Department of Health Project SPICY</a:t>
            </a:r>
            <a:endParaRPr lang="en-US" dirty="0"/>
          </a:p>
          <a:p>
            <a:pPr marL="512445" lvl="1">
              <a:lnSpc>
                <a:spcPct val="110000"/>
              </a:lnSpc>
              <a:spcBef>
                <a:spcPts val="0"/>
              </a:spcBef>
            </a:pPr>
            <a:r>
              <a:rPr lang="en-US" dirty="0">
                <a:effectLst>
                  <a:outerShdw blurRad="50800" dist="38100" dir="16200000" rotWithShape="0">
                    <a:prstClr val="black">
                      <a:alpha val="40000"/>
                    </a:prstClr>
                  </a:outerShdw>
                </a:effectLst>
              </a:rPr>
              <a:t>Las Cruces, NM</a:t>
            </a:r>
          </a:p>
          <a:p>
            <a:pPr marL="512445" lvl="1">
              <a:lnSpc>
                <a:spcPct val="110000"/>
              </a:lnSpc>
              <a:spcBef>
                <a:spcPts val="0"/>
              </a:spcBef>
            </a:pPr>
            <a:r>
              <a:rPr lang="en-US" dirty="0">
                <a:effectLst>
                  <a:outerShdw blurRad="50800" dist="38100" dir="16200000" rotWithShape="0">
                    <a:prstClr val="black">
                      <a:alpha val="40000"/>
                    </a:prstClr>
                  </a:outerShdw>
                </a:effectLst>
              </a:rPr>
              <a:t>Public Health entity</a:t>
            </a:r>
          </a:p>
          <a:p>
            <a:pPr marL="512763" lvl="1">
              <a:lnSpc>
                <a:spcPct val="110000"/>
              </a:lnSpc>
            </a:pPr>
            <a:r>
              <a:rPr lang="en-US" dirty="0">
                <a:effectLst>
                  <a:outerShdw blurRad="50800" dist="38100" dir="16200000" rotWithShape="0">
                    <a:prstClr val="black">
                      <a:alpha val="40000"/>
                    </a:prstClr>
                  </a:outerShdw>
                </a:effectLst>
              </a:rPr>
              <a:t>Funding/primary payers: </a:t>
            </a:r>
          </a:p>
          <a:p>
            <a:pPr marL="878205" lvl="2">
              <a:lnSpc>
                <a:spcPct val="110000"/>
              </a:lnSpc>
            </a:pPr>
            <a:r>
              <a:rPr lang="en-US" dirty="0">
                <a:effectLst>
                  <a:outerShdw blurRad="50800" dist="38100" dir="16200000" rotWithShape="0">
                    <a:prstClr val="black">
                      <a:alpha val="40000"/>
                    </a:prstClr>
                  </a:outerShdw>
                </a:effectLst>
              </a:rPr>
              <a:t>State and Federal</a:t>
            </a:r>
          </a:p>
          <a:p>
            <a:pPr marL="878205" lvl="2">
              <a:lnSpc>
                <a:spcPct val="110000"/>
              </a:lnSpc>
            </a:pPr>
            <a:r>
              <a:rPr lang="en-US" dirty="0">
                <a:effectLst>
                  <a:outerShdw blurRad="50800" dist="38100" dir="16200000" rotWithShape="0">
                    <a:prstClr val="black">
                      <a:alpha val="40000"/>
                    </a:prstClr>
                  </a:outerShdw>
                </a:effectLst>
              </a:rPr>
              <a:t>Contract pharmacy- no costs to patient</a:t>
            </a:r>
          </a:p>
        </p:txBody>
      </p:sp>
      <p:sp>
        <p:nvSpPr>
          <p:cNvPr id="7" name="Content Placeholder 6">
            <a:extLst>
              <a:ext uri="{FF2B5EF4-FFF2-40B4-BE49-F238E27FC236}">
                <a16:creationId xmlns:a16="http://schemas.microsoft.com/office/drawing/2014/main" id="{9CE18CCB-81B1-32A5-FA48-B77BE9387781}"/>
              </a:ext>
            </a:extLst>
          </p:cNvPr>
          <p:cNvSpPr>
            <a:spLocks noGrp="1"/>
          </p:cNvSpPr>
          <p:nvPr>
            <p:ph sz="quarter" idx="4"/>
          </p:nvPr>
        </p:nvSpPr>
        <p:spPr>
          <a:xfrm>
            <a:off x="4642945" y="1688007"/>
            <a:ext cx="4127865" cy="2828518"/>
          </a:xfrm>
        </p:spPr>
        <p:txBody>
          <a:bodyPr vert="horz" lIns="91440" tIns="45720" rIns="91440" bIns="45720" rtlCol="0" anchor="t">
            <a:normAutofit lnSpcReduction="10000"/>
          </a:bodyPr>
          <a:lstStyle/>
          <a:p>
            <a:pPr marL="0" indent="0">
              <a:lnSpc>
                <a:spcPct val="150000"/>
              </a:lnSpc>
              <a:spcBef>
                <a:spcPts val="0"/>
              </a:spcBef>
              <a:buNone/>
            </a:pPr>
            <a:r>
              <a:rPr lang="en-US" dirty="0" err="1">
                <a:effectLst>
                  <a:outerShdw blurRad="50800" dist="38100" dir="16200000" rotWithShape="0">
                    <a:prstClr val="black">
                      <a:alpha val="40000"/>
                    </a:prstClr>
                  </a:outerShdw>
                </a:effectLst>
              </a:rPr>
              <a:t>PrEP</a:t>
            </a:r>
            <a:r>
              <a:rPr lang="en-US" dirty="0">
                <a:effectLst>
                  <a:outerShdw blurRad="50800" dist="38100" dir="16200000" rotWithShape="0">
                    <a:prstClr val="black">
                      <a:alpha val="40000"/>
                    </a:prstClr>
                  </a:outerShdw>
                </a:effectLst>
              </a:rPr>
              <a:t> services since 2019</a:t>
            </a:r>
          </a:p>
          <a:p>
            <a:pPr marL="512445" lvl="1">
              <a:lnSpc>
                <a:spcPct val="120000"/>
              </a:lnSpc>
              <a:spcBef>
                <a:spcPts val="0"/>
              </a:spcBef>
            </a:pPr>
            <a:r>
              <a:rPr lang="en-US" dirty="0">
                <a:effectLst>
                  <a:outerShdw blurRad="50800" dist="38100" dir="16200000" rotWithShape="0">
                    <a:prstClr val="black">
                      <a:alpha val="40000"/>
                    </a:prstClr>
                  </a:outerShdw>
                </a:effectLst>
              </a:rPr>
              <a:t>Clinician-run</a:t>
            </a:r>
          </a:p>
          <a:p>
            <a:pPr marL="512445" lvl="1">
              <a:lnSpc>
                <a:spcPct val="120000"/>
              </a:lnSpc>
              <a:spcBef>
                <a:spcPts val="0"/>
              </a:spcBef>
            </a:pPr>
            <a:r>
              <a:rPr lang="en-US" dirty="0">
                <a:effectLst>
                  <a:outerShdw blurRad="50800" dist="38100" dir="16200000" rotWithShape="0">
                    <a:prstClr val="black">
                      <a:alpha val="40000"/>
                    </a:prstClr>
                  </a:outerShdw>
                </a:effectLst>
              </a:rPr>
              <a:t>Occasional support from nursing with history, vitals, etc.</a:t>
            </a:r>
          </a:p>
          <a:p>
            <a:pPr marL="0" lvl="1" indent="0">
              <a:lnSpc>
                <a:spcPct val="120000"/>
              </a:lnSpc>
              <a:spcBef>
                <a:spcPts val="600"/>
              </a:spcBef>
              <a:buNone/>
            </a:pPr>
            <a:r>
              <a:rPr lang="en-US" sz="2400" dirty="0">
                <a:effectLst>
                  <a:outerShdw blurRad="50800" dist="38100" dir="16200000" rotWithShape="0">
                    <a:prstClr val="black">
                      <a:alpha val="40000"/>
                    </a:prstClr>
                  </a:outerShdw>
                </a:effectLst>
              </a:rPr>
              <a:t>2023: served 419 clients</a:t>
            </a:r>
          </a:p>
          <a:p>
            <a:pPr marL="342900" lvl="1" indent="-342900">
              <a:lnSpc>
                <a:spcPct val="120000"/>
              </a:lnSpc>
              <a:spcBef>
                <a:spcPts val="0"/>
              </a:spcBef>
            </a:pPr>
            <a:r>
              <a:rPr lang="en-US" dirty="0">
                <a:effectLst>
                  <a:outerShdw blurRad="50800" dist="38100" dir="16200000" rotWithShape="0">
                    <a:prstClr val="black">
                      <a:alpha val="40000"/>
                    </a:prstClr>
                  </a:outerShdw>
                </a:effectLst>
              </a:rPr>
              <a:t>&gt;1,000 </a:t>
            </a:r>
            <a:r>
              <a:rPr lang="en-US" dirty="0" err="1">
                <a:effectLst>
                  <a:outerShdw blurRad="50800" dist="38100" dir="16200000" rotWithShape="0">
                    <a:prstClr val="black">
                      <a:alpha val="40000"/>
                    </a:prstClr>
                  </a:outerShdw>
                </a:effectLst>
              </a:rPr>
              <a:t>PrEP</a:t>
            </a:r>
            <a:r>
              <a:rPr lang="en-US" dirty="0">
                <a:effectLst>
                  <a:outerShdw blurRad="50800" dist="38100" dir="16200000" rotWithShape="0">
                    <a:prstClr val="black">
                      <a:alpha val="40000"/>
                    </a:prstClr>
                  </a:outerShdw>
                </a:effectLst>
              </a:rPr>
              <a:t> </a:t>
            </a:r>
            <a:r>
              <a:rPr lang="en-US" dirty="0" err="1">
                <a:effectLst>
                  <a:outerShdw blurRad="50800" dist="38100" dir="16200000" rotWithShape="0">
                    <a:prstClr val="black">
                      <a:alpha val="40000"/>
                    </a:prstClr>
                  </a:outerShdw>
                </a:effectLst>
              </a:rPr>
              <a:t>rxs</a:t>
            </a:r>
            <a:r>
              <a:rPr lang="en-US" dirty="0">
                <a:effectLst>
                  <a:outerShdw blurRad="50800" dist="38100" dir="16200000" rotWithShape="0">
                    <a:prstClr val="black">
                      <a:alpha val="40000"/>
                    </a:prstClr>
                  </a:outerShdw>
                </a:effectLst>
              </a:rPr>
              <a:t> 2023 (double from 2022)</a:t>
            </a:r>
          </a:p>
        </p:txBody>
      </p:sp>
    </p:spTree>
    <p:extLst>
      <p:ext uri="{BB962C8B-B14F-4D97-AF65-F5344CB8AC3E}">
        <p14:creationId xmlns:p14="http://schemas.microsoft.com/office/powerpoint/2010/main" val="3896846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A4B15-0907-32EF-C3D0-BA62C1325522}"/>
              </a:ext>
            </a:extLst>
          </p:cNvPr>
          <p:cNvSpPr>
            <a:spLocks noGrp="1"/>
          </p:cNvSpPr>
          <p:nvPr>
            <p:ph type="title"/>
          </p:nvPr>
        </p:nvSpPr>
        <p:spPr>
          <a:xfrm>
            <a:off x="177801" y="205979"/>
            <a:ext cx="8822266" cy="857250"/>
          </a:xfrm>
        </p:spPr>
        <p:txBody>
          <a:bodyPr/>
          <a:lstStyle/>
          <a:p>
            <a:pPr algn="ctr"/>
            <a:r>
              <a:rPr lang="en-US" sz="3600">
                <a:effectLst>
                  <a:outerShdw blurRad="50800" dist="38100" dir="18900000" algn="bl" rotWithShape="0">
                    <a:prstClr val="black">
                      <a:alpha val="40000"/>
                    </a:prstClr>
                  </a:outerShdw>
                </a:effectLst>
              </a:rPr>
              <a:t>Panelist Introduction &amp; Practice Description</a:t>
            </a:r>
          </a:p>
        </p:txBody>
      </p:sp>
      <p:sp>
        <p:nvSpPr>
          <p:cNvPr id="4" name="Text Placeholder 3">
            <a:extLst>
              <a:ext uri="{FF2B5EF4-FFF2-40B4-BE49-F238E27FC236}">
                <a16:creationId xmlns:a16="http://schemas.microsoft.com/office/drawing/2014/main" id="{A45F2EF9-DF7E-4C94-824E-6A4F7C6D1B87}"/>
              </a:ext>
            </a:extLst>
          </p:cNvPr>
          <p:cNvSpPr>
            <a:spLocks noGrp="1"/>
          </p:cNvSpPr>
          <p:nvPr>
            <p:ph type="body" idx="1"/>
          </p:nvPr>
        </p:nvSpPr>
        <p:spPr>
          <a:xfrm>
            <a:off x="457199" y="1233454"/>
            <a:ext cx="8313611" cy="479822"/>
          </a:xfrm>
        </p:spPr>
        <p:txBody>
          <a:bodyPr/>
          <a:lstStyle/>
          <a:p>
            <a:r>
              <a:rPr lang="en-US" b="1" dirty="0">
                <a:effectLst>
                  <a:outerShdw blurRad="50800" dist="38100" dir="16200000" rotWithShape="0">
                    <a:prstClr val="black">
                      <a:alpha val="40000"/>
                    </a:prstClr>
                  </a:outerShdw>
                </a:effectLst>
              </a:rPr>
              <a:t>Shawna Frost </a:t>
            </a:r>
            <a:r>
              <a:rPr lang="en-US" dirty="0">
                <a:effectLst>
                  <a:outerShdw blurRad="50800" dist="38100" dir="16200000" rotWithShape="0">
                    <a:prstClr val="black">
                      <a:alpha val="40000"/>
                    </a:prstClr>
                  </a:outerShdw>
                </a:effectLst>
              </a:rPr>
              <a:t>(no pronouns), DNP, FNP-BC</a:t>
            </a:r>
          </a:p>
        </p:txBody>
      </p:sp>
      <p:sp>
        <p:nvSpPr>
          <p:cNvPr id="3" name="Content Placeholder 2">
            <a:extLst>
              <a:ext uri="{FF2B5EF4-FFF2-40B4-BE49-F238E27FC236}">
                <a16:creationId xmlns:a16="http://schemas.microsoft.com/office/drawing/2014/main" id="{7801920F-4D70-1619-BB17-26825FAAF1DC}"/>
              </a:ext>
            </a:extLst>
          </p:cNvPr>
          <p:cNvSpPr>
            <a:spLocks noGrp="1"/>
          </p:cNvSpPr>
          <p:nvPr>
            <p:ph sz="half" idx="2"/>
          </p:nvPr>
        </p:nvSpPr>
        <p:spPr>
          <a:xfrm>
            <a:off x="457199" y="1806543"/>
            <a:ext cx="4275012" cy="2955238"/>
          </a:xfrm>
          <a:effectLst>
            <a:outerShdw blurRad="63500" sx="102000" sy="102000" algn="ctr" rotWithShape="0">
              <a:prstClr val="black">
                <a:alpha val="40000"/>
              </a:prstClr>
            </a:outerShdw>
          </a:effectLst>
        </p:spPr>
        <p:txBody>
          <a:bodyPr>
            <a:normAutofit lnSpcReduction="10000"/>
          </a:bodyPr>
          <a:lstStyle/>
          <a:p>
            <a:pPr marL="0" indent="0">
              <a:buNone/>
            </a:pPr>
            <a:r>
              <a:rPr lang="en-US" dirty="0">
                <a:effectLst>
                  <a:outerShdw blurRad="50800" dist="38100" dir="16200000" rotWithShape="0">
                    <a:prstClr val="black">
                      <a:alpha val="40000"/>
                    </a:prstClr>
                  </a:outerShdw>
                </a:effectLst>
              </a:rPr>
              <a:t>San Juan Health Partners</a:t>
            </a:r>
          </a:p>
          <a:p>
            <a:pPr marL="512763" lvl="1">
              <a:lnSpc>
                <a:spcPct val="110000"/>
              </a:lnSpc>
              <a:spcBef>
                <a:spcPts val="0"/>
              </a:spcBef>
            </a:pPr>
            <a:r>
              <a:rPr lang="en-US" sz="2200" dirty="0">
                <a:effectLst>
                  <a:outerShdw blurRad="50800" dist="38100" dir="16200000" rotWithShape="0">
                    <a:prstClr val="black">
                      <a:alpha val="40000"/>
                    </a:prstClr>
                  </a:outerShdw>
                </a:effectLst>
              </a:rPr>
              <a:t>Farmington, NM</a:t>
            </a:r>
          </a:p>
          <a:p>
            <a:pPr marL="512763" lvl="1">
              <a:lnSpc>
                <a:spcPct val="110000"/>
              </a:lnSpc>
              <a:spcBef>
                <a:spcPts val="0"/>
              </a:spcBef>
            </a:pPr>
            <a:r>
              <a:rPr lang="en-US" sz="2200" dirty="0">
                <a:effectLst>
                  <a:outerShdw blurRad="50800" dist="38100" dir="16200000" rotWithShape="0">
                    <a:prstClr val="black">
                      <a:alpha val="40000"/>
                    </a:prstClr>
                  </a:outerShdw>
                </a:effectLst>
              </a:rPr>
              <a:t>Group internal medicine practice</a:t>
            </a:r>
          </a:p>
          <a:p>
            <a:pPr marL="512763" lvl="1">
              <a:lnSpc>
                <a:spcPct val="120000"/>
              </a:lnSpc>
              <a:spcBef>
                <a:spcPts val="0"/>
              </a:spcBef>
            </a:pPr>
            <a:r>
              <a:rPr lang="en-US" sz="2200" dirty="0">
                <a:effectLst>
                  <a:outerShdw blurRad="50800" dist="38100" dir="16200000" rotWithShape="0">
                    <a:prstClr val="black">
                      <a:alpha val="40000"/>
                    </a:prstClr>
                  </a:outerShdw>
                </a:effectLst>
              </a:rPr>
              <a:t>Funding/primary payers: </a:t>
            </a:r>
          </a:p>
          <a:p>
            <a:pPr marL="878523" lvl="2">
              <a:lnSpc>
                <a:spcPct val="120000"/>
              </a:lnSpc>
              <a:spcBef>
                <a:spcPts val="0"/>
              </a:spcBef>
            </a:pPr>
            <a:r>
              <a:rPr lang="en-US" sz="2000" dirty="0">
                <a:effectLst>
                  <a:outerShdw blurRad="50800" dist="38100" dir="16200000" rotWithShape="0">
                    <a:prstClr val="black">
                      <a:alpha val="40000"/>
                    </a:prstClr>
                  </a:outerShdw>
                </a:effectLst>
              </a:rPr>
              <a:t>Medicare</a:t>
            </a:r>
          </a:p>
          <a:p>
            <a:pPr marL="878523" lvl="2">
              <a:lnSpc>
                <a:spcPct val="120000"/>
              </a:lnSpc>
              <a:spcBef>
                <a:spcPts val="0"/>
              </a:spcBef>
            </a:pPr>
            <a:r>
              <a:rPr lang="en-US" sz="2000" dirty="0">
                <a:effectLst>
                  <a:outerShdw blurRad="50800" dist="38100" dir="16200000" rotWithShape="0">
                    <a:prstClr val="black">
                      <a:alpha val="40000"/>
                    </a:prstClr>
                  </a:outerShdw>
                </a:effectLst>
              </a:rPr>
              <a:t>Medicaid</a:t>
            </a:r>
          </a:p>
          <a:p>
            <a:pPr marL="878523" lvl="2">
              <a:lnSpc>
                <a:spcPct val="120000"/>
              </a:lnSpc>
              <a:spcBef>
                <a:spcPts val="0"/>
              </a:spcBef>
            </a:pPr>
            <a:r>
              <a:rPr lang="en-US" sz="2000" dirty="0">
                <a:effectLst>
                  <a:outerShdw blurRad="50800" dist="38100" dir="16200000" rotWithShape="0">
                    <a:prstClr val="black">
                      <a:alpha val="40000"/>
                    </a:prstClr>
                  </a:outerShdw>
                </a:effectLst>
              </a:rPr>
              <a:t>Some commercial</a:t>
            </a:r>
          </a:p>
        </p:txBody>
      </p:sp>
      <p:sp>
        <p:nvSpPr>
          <p:cNvPr id="7" name="Content Placeholder 6">
            <a:extLst>
              <a:ext uri="{FF2B5EF4-FFF2-40B4-BE49-F238E27FC236}">
                <a16:creationId xmlns:a16="http://schemas.microsoft.com/office/drawing/2014/main" id="{0B0FFF81-871A-B46C-7E99-A18A5EA8D9CF}"/>
              </a:ext>
            </a:extLst>
          </p:cNvPr>
          <p:cNvSpPr>
            <a:spLocks noGrp="1"/>
          </p:cNvSpPr>
          <p:nvPr>
            <p:ph sz="quarter" idx="4"/>
          </p:nvPr>
        </p:nvSpPr>
        <p:spPr>
          <a:xfrm>
            <a:off x="4642945" y="1713276"/>
            <a:ext cx="4127865" cy="2762355"/>
          </a:xfrm>
        </p:spPr>
        <p:txBody>
          <a:bodyPr>
            <a:normAutofit/>
          </a:bodyPr>
          <a:lstStyle/>
          <a:p>
            <a:pPr marL="0" indent="0">
              <a:lnSpc>
                <a:spcPct val="150000"/>
              </a:lnSpc>
              <a:spcBef>
                <a:spcPts val="0"/>
              </a:spcBef>
              <a:buNone/>
            </a:pPr>
            <a:r>
              <a:rPr lang="en-US" dirty="0" err="1">
                <a:effectLst>
                  <a:outerShdw blurRad="50800" dist="38100" dir="16200000" rotWithShape="0">
                    <a:prstClr val="black">
                      <a:alpha val="40000"/>
                    </a:prstClr>
                  </a:outerShdw>
                </a:effectLst>
              </a:rPr>
              <a:t>PrEP</a:t>
            </a:r>
            <a:r>
              <a:rPr lang="en-US" dirty="0">
                <a:effectLst>
                  <a:outerShdw blurRad="50800" dist="38100" dir="16200000" rotWithShape="0">
                    <a:prstClr val="black">
                      <a:alpha val="40000"/>
                    </a:prstClr>
                  </a:outerShdw>
                </a:effectLst>
              </a:rPr>
              <a:t> services x 7 years</a:t>
            </a:r>
          </a:p>
          <a:p>
            <a:pPr marL="512763" lvl="1">
              <a:lnSpc>
                <a:spcPct val="120000"/>
              </a:lnSpc>
              <a:spcBef>
                <a:spcPts val="0"/>
              </a:spcBef>
            </a:pPr>
            <a:r>
              <a:rPr lang="en-US" dirty="0">
                <a:effectLst>
                  <a:outerShdw blurRad="50800" dist="38100" dir="16200000" rotWithShape="0">
                    <a:prstClr val="black">
                      <a:alpha val="40000"/>
                    </a:prstClr>
                  </a:outerShdw>
                </a:effectLst>
              </a:rPr>
              <a:t>Clinician</a:t>
            </a:r>
          </a:p>
          <a:p>
            <a:pPr marL="512763" lvl="1">
              <a:lnSpc>
                <a:spcPct val="120000"/>
              </a:lnSpc>
              <a:spcBef>
                <a:spcPts val="0"/>
              </a:spcBef>
            </a:pPr>
            <a:r>
              <a:rPr lang="en-US" dirty="0">
                <a:effectLst>
                  <a:outerShdw blurRad="50800" dist="38100" dir="16200000" rotWithShape="0">
                    <a:prstClr val="black">
                      <a:alpha val="40000"/>
                    </a:prstClr>
                  </a:outerShdw>
                </a:effectLst>
              </a:rPr>
              <a:t>Medical assistant</a:t>
            </a:r>
          </a:p>
          <a:p>
            <a:pPr marL="512763" lvl="1">
              <a:lnSpc>
                <a:spcPct val="120000"/>
              </a:lnSpc>
              <a:spcBef>
                <a:spcPts val="0"/>
              </a:spcBef>
            </a:pPr>
            <a:r>
              <a:rPr lang="en-US" dirty="0">
                <a:effectLst>
                  <a:outerShdw blurRad="50800" dist="38100" dir="16200000" rotWithShape="0">
                    <a:prstClr val="black">
                      <a:alpha val="40000"/>
                    </a:prstClr>
                  </a:outerShdw>
                </a:effectLst>
              </a:rPr>
              <a:t>Nurse</a:t>
            </a:r>
          </a:p>
        </p:txBody>
      </p:sp>
    </p:spTree>
    <p:extLst>
      <p:ext uri="{BB962C8B-B14F-4D97-AF65-F5344CB8AC3E}">
        <p14:creationId xmlns:p14="http://schemas.microsoft.com/office/powerpoint/2010/main" val="437167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D4BA1-BC32-AF06-973A-95E00AF176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9C777A-3F55-B5EE-2718-1B6F2332A10A}"/>
              </a:ext>
            </a:extLst>
          </p:cNvPr>
          <p:cNvSpPr>
            <a:spLocks noGrp="1"/>
          </p:cNvSpPr>
          <p:nvPr>
            <p:ph type="title"/>
          </p:nvPr>
        </p:nvSpPr>
        <p:spPr/>
        <p:txBody>
          <a:bodyPr/>
          <a:lstStyle/>
          <a:p>
            <a:r>
              <a:rPr lang="en-US" sz="3600" b="0" i="0">
                <a:solidFill>
                  <a:srgbClr val="FFFFFF"/>
                </a:solidFill>
                <a:effectLst>
                  <a:outerShdw blurRad="50800" dist="38100" dir="16200000" rotWithShape="0">
                    <a:prstClr val="black">
                      <a:alpha val="40000"/>
                    </a:prstClr>
                  </a:outerShdw>
                </a:effectLst>
              </a:rPr>
              <a:t>Case presentation</a:t>
            </a:r>
            <a:endParaRPr lang="en-US"/>
          </a:p>
        </p:txBody>
      </p:sp>
      <p:sp>
        <p:nvSpPr>
          <p:cNvPr id="3" name="Text Placeholder 2">
            <a:extLst>
              <a:ext uri="{FF2B5EF4-FFF2-40B4-BE49-F238E27FC236}">
                <a16:creationId xmlns:a16="http://schemas.microsoft.com/office/drawing/2014/main" id="{6CC4572A-062F-A1EF-9782-45068793BEE0}"/>
              </a:ext>
            </a:extLst>
          </p:cNvPr>
          <p:cNvSpPr>
            <a:spLocks noGrp="1"/>
          </p:cNvSpPr>
          <p:nvPr>
            <p:ph type="body" idx="1"/>
          </p:nvPr>
        </p:nvSpPr>
        <p:spPr>
          <a:xfrm>
            <a:off x="722325" y="2211434"/>
            <a:ext cx="7828551" cy="1339074"/>
          </a:xfrm>
        </p:spPr>
        <p:txBody>
          <a:bodyPr/>
          <a:lstStyle/>
          <a:p>
            <a:pPr algn="ctr"/>
            <a:r>
              <a:rPr lang="en-US" sz="2000" b="0" i="0">
                <a:solidFill>
                  <a:srgbClr val="FFFFFF"/>
                </a:solidFill>
                <a:effectLst>
                  <a:outerShdw blurRad="50800" dist="38100" dir="16200000" rotWithShape="0">
                    <a:prstClr val="black">
                      <a:alpha val="40000"/>
                    </a:prstClr>
                  </a:outerShdw>
                </a:effectLst>
              </a:rPr>
              <a:t>(5-10 min)</a:t>
            </a:r>
          </a:p>
        </p:txBody>
      </p:sp>
    </p:spTree>
    <p:extLst>
      <p:ext uri="{BB962C8B-B14F-4D97-AF65-F5344CB8AC3E}">
        <p14:creationId xmlns:p14="http://schemas.microsoft.com/office/powerpoint/2010/main" val="2595040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393C2BF-3CF5-672C-79F6-3C56782BBDE0}"/>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36721"/>
          <a:stretch/>
        </p:blipFill>
        <p:spPr bwMode="auto">
          <a:xfrm>
            <a:off x="0" y="1"/>
            <a:ext cx="4572000" cy="464169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0C6BADA-D480-0959-4AA2-0A6E5CA50A1C}"/>
              </a:ext>
            </a:extLst>
          </p:cNvPr>
          <p:cNvSpPr txBox="1"/>
          <p:nvPr/>
        </p:nvSpPr>
        <p:spPr>
          <a:xfrm>
            <a:off x="4744381" y="1318326"/>
            <a:ext cx="4267199" cy="2862322"/>
          </a:xfrm>
          <a:prstGeom prst="rect">
            <a:avLst/>
          </a:prstGeom>
          <a:noFill/>
        </p:spPr>
        <p:txBody>
          <a:bodyPr wrap="square">
            <a:spAutoFit/>
          </a:bodyPr>
          <a:lstStyle/>
          <a:p>
            <a:r>
              <a:rPr lang="en-US" b="1" dirty="0">
                <a:solidFill>
                  <a:schemeClr val="bg1"/>
                </a:solidFill>
              </a:rPr>
              <a:t>Mission</a:t>
            </a:r>
          </a:p>
          <a:p>
            <a:r>
              <a:rPr lang="en-US" dirty="0">
                <a:solidFill>
                  <a:schemeClr val="bg1"/>
                </a:solidFill>
              </a:rPr>
              <a:t>Fueled by compassion and driven by equity, we lead boldly, create exceptional health care experiences, and raise voices to end homelessness.</a:t>
            </a:r>
          </a:p>
          <a:p>
            <a:endParaRPr lang="en-US" dirty="0">
              <a:solidFill>
                <a:schemeClr val="bg1"/>
              </a:solidFill>
            </a:endParaRPr>
          </a:p>
          <a:p>
            <a:endParaRPr lang="en-US" b="1" dirty="0">
              <a:solidFill>
                <a:schemeClr val="bg1"/>
              </a:solidFill>
            </a:endParaRPr>
          </a:p>
          <a:p>
            <a:r>
              <a:rPr lang="en-US" b="1" dirty="0">
                <a:solidFill>
                  <a:schemeClr val="bg1"/>
                </a:solidFill>
              </a:rPr>
              <a:t>Vision</a:t>
            </a:r>
          </a:p>
          <a:p>
            <a:r>
              <a:rPr lang="en-US" dirty="0">
                <a:solidFill>
                  <a:schemeClr val="bg1"/>
                </a:solidFill>
              </a:rPr>
              <a:t>To live in a world that is just and without homelessness.</a:t>
            </a:r>
          </a:p>
        </p:txBody>
      </p:sp>
      <p:sp>
        <p:nvSpPr>
          <p:cNvPr id="11" name="Title 1">
            <a:extLst>
              <a:ext uri="{FF2B5EF4-FFF2-40B4-BE49-F238E27FC236}">
                <a16:creationId xmlns:a16="http://schemas.microsoft.com/office/drawing/2014/main" id="{46B1B62A-EC42-6AC5-5F64-3D2BD15DBBA6}"/>
              </a:ext>
            </a:extLst>
          </p:cNvPr>
          <p:cNvSpPr>
            <a:spLocks noGrp="1"/>
          </p:cNvSpPr>
          <p:nvPr>
            <p:ph type="title"/>
          </p:nvPr>
        </p:nvSpPr>
        <p:spPr>
          <a:xfrm>
            <a:off x="4038922" y="228600"/>
            <a:ext cx="5678116" cy="857250"/>
          </a:xfrm>
        </p:spPr>
        <p:txBody>
          <a:bodyPr/>
          <a:lstStyle/>
          <a:p>
            <a:r>
              <a:rPr lang="en-US" sz="2400" dirty="0"/>
              <a:t>Albuquerque Health Care </a:t>
            </a:r>
            <a:br>
              <a:rPr lang="en-US" sz="2400" dirty="0"/>
            </a:br>
            <a:r>
              <a:rPr lang="en-US" sz="2400" dirty="0"/>
              <a:t>for the Homeless</a:t>
            </a:r>
          </a:p>
        </p:txBody>
      </p:sp>
    </p:spTree>
    <p:extLst>
      <p:ext uri="{BB962C8B-B14F-4D97-AF65-F5344CB8AC3E}">
        <p14:creationId xmlns:p14="http://schemas.microsoft.com/office/powerpoint/2010/main" val="1543757868"/>
      </p:ext>
    </p:extLst>
  </p:cSld>
  <p:clrMapOvr>
    <a:masterClrMapping/>
  </p:clrMapOvr>
  <p:extLst>
    <p:ext uri="{6950BFC3-D8DA-4A85-94F7-54DA5524770B}">
      <p188:commentRel xmlns:p188="http://schemas.microsoft.com/office/powerpoint/2018/8/main" r:id="rId2"/>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E913C4E1-AAAA-2B5C-4862-5624D5648F55}"/>
              </a:ext>
            </a:extLst>
          </p:cNvPr>
          <p:cNvSpPr>
            <a:spLocks noGrp="1"/>
          </p:cNvSpPr>
          <p:nvPr>
            <p:ph type="title"/>
          </p:nvPr>
        </p:nvSpPr>
        <p:spPr/>
        <p:txBody>
          <a:bodyPr/>
          <a:lstStyle/>
          <a:p>
            <a:r>
              <a:rPr lang="en-US" dirty="0"/>
              <a:t>Case Presentation:</a:t>
            </a:r>
            <a:br>
              <a:rPr lang="en-US" dirty="0"/>
            </a:br>
            <a:r>
              <a:rPr lang="en-US" sz="3600" dirty="0"/>
              <a:t>Organization Overview</a:t>
            </a:r>
            <a:endParaRPr lang="en-US" dirty="0"/>
          </a:p>
        </p:txBody>
      </p:sp>
      <p:sp>
        <p:nvSpPr>
          <p:cNvPr id="3" name="Content Placeholder 2">
            <a:extLst>
              <a:ext uri="{FF2B5EF4-FFF2-40B4-BE49-F238E27FC236}">
                <a16:creationId xmlns:a16="http://schemas.microsoft.com/office/drawing/2014/main" id="{024EF204-2E1F-3D5F-D934-D00C3CF19E3E}"/>
              </a:ext>
            </a:extLst>
          </p:cNvPr>
          <p:cNvSpPr>
            <a:spLocks noGrp="1"/>
          </p:cNvSpPr>
          <p:nvPr>
            <p:ph idx="1"/>
          </p:nvPr>
        </p:nvSpPr>
        <p:spPr>
          <a:xfrm>
            <a:off x="457213" y="1367404"/>
            <a:ext cx="8315569" cy="3317807"/>
          </a:xfrm>
        </p:spPr>
        <p:txBody>
          <a:bodyPr numCol="1">
            <a:normAutofit/>
          </a:bodyPr>
          <a:lstStyle/>
          <a:p>
            <a:pPr marL="228600" lvl="1"/>
            <a:r>
              <a:rPr lang="en-US" dirty="0"/>
              <a:t>Federally Qualified Health Center (FQHC) with Hospital Community Health (HCH) specific designation serving people experiencing homelessness (PEH)</a:t>
            </a:r>
          </a:p>
          <a:p>
            <a:pPr marL="228600" lvl="1">
              <a:spcBef>
                <a:spcPts val="1800"/>
              </a:spcBef>
            </a:pPr>
            <a:r>
              <a:rPr lang="en-US" dirty="0"/>
              <a:t>Located downtown at 1</a:t>
            </a:r>
            <a:r>
              <a:rPr lang="en-US" baseline="30000" dirty="0"/>
              <a:t>st</a:t>
            </a:r>
            <a:r>
              <a:rPr lang="en-US" dirty="0"/>
              <a:t> Street and Mountain</a:t>
            </a:r>
          </a:p>
          <a:p>
            <a:pPr marL="228600" lvl="1">
              <a:spcBef>
                <a:spcPts val="1800"/>
              </a:spcBef>
            </a:pPr>
            <a:r>
              <a:rPr lang="en-US" dirty="0"/>
              <a:t>Services offered: primary care, substance use treatment, psychiatry, mental health, pharmacy, dental, outreach, harm reduction, housing navigation, case management, benefits enrollment, resource center with hot showers, computers, etc.</a:t>
            </a:r>
          </a:p>
        </p:txBody>
      </p:sp>
    </p:spTree>
    <p:extLst>
      <p:ext uri="{BB962C8B-B14F-4D97-AF65-F5344CB8AC3E}">
        <p14:creationId xmlns:p14="http://schemas.microsoft.com/office/powerpoint/2010/main" val="3233051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D5F7A7-6F43-F431-5478-4ECB53E13531}"/>
              </a:ext>
            </a:extLst>
          </p:cNvPr>
          <p:cNvSpPr>
            <a:spLocks noGrp="1"/>
          </p:cNvSpPr>
          <p:nvPr>
            <p:ph type="title"/>
          </p:nvPr>
        </p:nvSpPr>
        <p:spPr/>
        <p:txBody>
          <a:bodyPr/>
          <a:lstStyle/>
          <a:p>
            <a:r>
              <a:rPr lang="en-US" dirty="0"/>
              <a:t>Case Presentation:</a:t>
            </a:r>
            <a:br>
              <a:rPr lang="en-US" dirty="0"/>
            </a:br>
            <a:r>
              <a:rPr lang="en-US" sz="3600" dirty="0"/>
              <a:t>Organization Overview- Workforce</a:t>
            </a:r>
            <a:endParaRPr lang="en-US" dirty="0"/>
          </a:p>
        </p:txBody>
      </p:sp>
      <p:sp>
        <p:nvSpPr>
          <p:cNvPr id="5" name="Content Placeholder 4">
            <a:extLst>
              <a:ext uri="{FF2B5EF4-FFF2-40B4-BE49-F238E27FC236}">
                <a16:creationId xmlns:a16="http://schemas.microsoft.com/office/drawing/2014/main" id="{22C171E5-18AB-D402-BF28-8FA049D0FA23}"/>
              </a:ext>
            </a:extLst>
          </p:cNvPr>
          <p:cNvSpPr>
            <a:spLocks noGrp="1"/>
          </p:cNvSpPr>
          <p:nvPr>
            <p:ph sz="half" idx="1"/>
          </p:nvPr>
        </p:nvSpPr>
        <p:spPr>
          <a:xfrm>
            <a:off x="457212" y="1249960"/>
            <a:ext cx="4071079" cy="3540154"/>
          </a:xfrm>
        </p:spPr>
        <p:txBody>
          <a:bodyPr>
            <a:normAutofit lnSpcReduction="10000"/>
          </a:bodyPr>
          <a:lstStyle/>
          <a:p>
            <a:pPr marL="228600" lvl="2"/>
            <a:r>
              <a:rPr lang="en-US" dirty="0"/>
              <a:t>Medical providers</a:t>
            </a:r>
          </a:p>
          <a:p>
            <a:pPr marL="569913" lvl="3"/>
            <a:r>
              <a:rPr lang="en-US" dirty="0"/>
              <a:t>4 Nurse Practitioners </a:t>
            </a:r>
          </a:p>
          <a:p>
            <a:pPr marL="569913" lvl="3"/>
            <a:r>
              <a:rPr lang="en-US" dirty="0"/>
              <a:t>2 Psych nurse Practitioners </a:t>
            </a:r>
          </a:p>
          <a:p>
            <a:pPr marL="569913" lvl="3"/>
            <a:r>
              <a:rPr lang="en-US" dirty="0"/>
              <a:t>1 MD </a:t>
            </a:r>
          </a:p>
          <a:p>
            <a:pPr marL="569913" lvl="3"/>
            <a:r>
              <a:rPr lang="en-US" dirty="0"/>
              <a:t>2 Pharmacist Clinicians</a:t>
            </a:r>
          </a:p>
          <a:p>
            <a:pPr marL="228600" lvl="2">
              <a:spcBef>
                <a:spcPts val="1200"/>
              </a:spcBef>
            </a:pPr>
            <a:r>
              <a:rPr lang="en-US" dirty="0"/>
              <a:t>Pharmacy Team</a:t>
            </a:r>
          </a:p>
          <a:p>
            <a:pPr marL="569913" lvl="3"/>
            <a:r>
              <a:rPr lang="en-US" dirty="0"/>
              <a:t>1 Pharmacist</a:t>
            </a:r>
          </a:p>
          <a:p>
            <a:pPr marL="569913" lvl="3"/>
            <a:r>
              <a:rPr lang="en-US" dirty="0"/>
              <a:t>1 Pharmacy Technicians</a:t>
            </a:r>
          </a:p>
          <a:p>
            <a:pPr marL="228600" lvl="2">
              <a:spcBef>
                <a:spcPts val="1200"/>
              </a:spcBef>
            </a:pPr>
            <a:r>
              <a:rPr lang="en-US" dirty="0"/>
              <a:t>Behavioral health</a:t>
            </a:r>
          </a:p>
          <a:p>
            <a:pPr marL="569913" lvl="3"/>
            <a:r>
              <a:rPr lang="en-US" dirty="0"/>
              <a:t>5 Therapists</a:t>
            </a:r>
          </a:p>
        </p:txBody>
      </p:sp>
      <p:sp>
        <p:nvSpPr>
          <p:cNvPr id="6" name="Content Placeholder 5">
            <a:extLst>
              <a:ext uri="{FF2B5EF4-FFF2-40B4-BE49-F238E27FC236}">
                <a16:creationId xmlns:a16="http://schemas.microsoft.com/office/drawing/2014/main" id="{FE8DC1EF-0EDB-3206-0C4B-02603A285A74}"/>
              </a:ext>
            </a:extLst>
          </p:cNvPr>
          <p:cNvSpPr>
            <a:spLocks noGrp="1"/>
          </p:cNvSpPr>
          <p:nvPr>
            <p:ph sz="half" idx="2"/>
          </p:nvPr>
        </p:nvSpPr>
        <p:spPr>
          <a:xfrm>
            <a:off x="4429387" y="1249960"/>
            <a:ext cx="4343396" cy="3481429"/>
          </a:xfrm>
        </p:spPr>
        <p:txBody>
          <a:bodyPr>
            <a:normAutofit lnSpcReduction="10000"/>
          </a:bodyPr>
          <a:lstStyle/>
          <a:p>
            <a:pPr marL="228600" lvl="2"/>
            <a:r>
              <a:rPr lang="en-US" dirty="0"/>
              <a:t>Clinical Team</a:t>
            </a:r>
          </a:p>
          <a:p>
            <a:pPr marL="569913" lvl="3"/>
            <a:r>
              <a:rPr lang="en-US" dirty="0"/>
              <a:t>3 Nurses</a:t>
            </a:r>
          </a:p>
          <a:p>
            <a:pPr marL="569913" lvl="3"/>
            <a:r>
              <a:rPr lang="en-US" dirty="0"/>
              <a:t>9 Medical Assistants</a:t>
            </a:r>
          </a:p>
          <a:p>
            <a:pPr marL="569913" lvl="3"/>
            <a:r>
              <a:rPr lang="en-US" dirty="0"/>
              <a:t>3 Patient Access (front desk)</a:t>
            </a:r>
          </a:p>
          <a:p>
            <a:pPr marL="569913" lvl="3"/>
            <a:r>
              <a:rPr lang="en-US" dirty="0"/>
              <a:t>1 Referral Specialist</a:t>
            </a:r>
          </a:p>
          <a:p>
            <a:pPr marL="569913" lvl="3"/>
            <a:r>
              <a:rPr lang="en-US" dirty="0"/>
              <a:t>2 Community Health Workers</a:t>
            </a:r>
          </a:p>
          <a:p>
            <a:pPr marL="228600" lvl="2">
              <a:spcBef>
                <a:spcPts val="1200"/>
              </a:spcBef>
            </a:pPr>
            <a:r>
              <a:rPr lang="en-US" dirty="0"/>
              <a:t>Social Services</a:t>
            </a:r>
          </a:p>
          <a:p>
            <a:pPr marL="569913" lvl="3"/>
            <a:r>
              <a:rPr lang="en-US" dirty="0"/>
              <a:t>2 engagement specialists</a:t>
            </a:r>
          </a:p>
          <a:p>
            <a:pPr marL="569913" lvl="3"/>
            <a:r>
              <a:rPr lang="en-US" dirty="0"/>
              <a:t>Housing support, resource center, harm reduction</a:t>
            </a:r>
          </a:p>
          <a:p>
            <a:pPr marL="569913" lvl="3"/>
            <a:r>
              <a:rPr lang="en-US" dirty="0"/>
              <a:t>Art Street: community art space</a:t>
            </a:r>
          </a:p>
        </p:txBody>
      </p:sp>
    </p:spTree>
    <p:extLst>
      <p:ext uri="{BB962C8B-B14F-4D97-AF65-F5344CB8AC3E}">
        <p14:creationId xmlns:p14="http://schemas.microsoft.com/office/powerpoint/2010/main" val="8698971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039A5A-E174-9D44-2424-F4146E1E6F2E}"/>
              </a:ext>
            </a:extLst>
          </p:cNvPr>
          <p:cNvSpPr>
            <a:spLocks noGrp="1"/>
          </p:cNvSpPr>
          <p:nvPr>
            <p:ph sz="half" idx="1"/>
          </p:nvPr>
        </p:nvSpPr>
        <p:spPr>
          <a:xfrm>
            <a:off x="1543050" y="1226365"/>
            <a:ext cx="6272213" cy="3481430"/>
          </a:xfrm>
        </p:spPr>
        <p:txBody>
          <a:bodyPr>
            <a:normAutofit fontScale="92500" lnSpcReduction="10000"/>
          </a:bodyPr>
          <a:lstStyle/>
          <a:p>
            <a:pPr marL="0" indent="0">
              <a:buNone/>
            </a:pPr>
            <a:r>
              <a:rPr lang="en-US" sz="2400" dirty="0"/>
              <a:t>Rates of:</a:t>
            </a:r>
          </a:p>
          <a:p>
            <a:pPr lvl="1"/>
            <a:r>
              <a:rPr lang="en-US" sz="2100" dirty="0"/>
              <a:t>HIV testing – 38% of adult patients</a:t>
            </a:r>
          </a:p>
          <a:p>
            <a:pPr lvl="1"/>
            <a:r>
              <a:rPr lang="en-US" sz="2100" dirty="0"/>
              <a:t>SUD screening – all patients are screened</a:t>
            </a:r>
          </a:p>
          <a:p>
            <a:pPr lvl="2"/>
            <a:r>
              <a:rPr lang="en-US" sz="2100" dirty="0"/>
              <a:t>Opioid use disorder 25% of all AHCH patients</a:t>
            </a:r>
          </a:p>
          <a:p>
            <a:pPr lvl="2"/>
            <a:r>
              <a:rPr lang="en-US" sz="2100" dirty="0"/>
              <a:t>Stimulant use disorder 17% of all AHCH patients</a:t>
            </a:r>
          </a:p>
          <a:p>
            <a:pPr lvl="1">
              <a:spcBef>
                <a:spcPts val="1200"/>
              </a:spcBef>
            </a:pPr>
            <a:r>
              <a:rPr lang="en-US" sz="2100" dirty="0"/>
              <a:t>STI screening – no data on screening rates</a:t>
            </a:r>
          </a:p>
          <a:p>
            <a:pPr lvl="2"/>
            <a:r>
              <a:rPr lang="en-US" sz="2100" dirty="0"/>
              <a:t>Gonorrhea 10% positivity (186 tests)</a:t>
            </a:r>
          </a:p>
          <a:p>
            <a:pPr lvl="2"/>
            <a:r>
              <a:rPr lang="en-US" sz="2100" dirty="0"/>
              <a:t>Chlamydia 4% positivity (186 tests)</a:t>
            </a:r>
          </a:p>
          <a:p>
            <a:pPr lvl="2"/>
            <a:r>
              <a:rPr lang="en-US" sz="2100" dirty="0"/>
              <a:t>Syphilis 9% positivity (416 tests)</a:t>
            </a:r>
          </a:p>
        </p:txBody>
      </p:sp>
      <p:sp>
        <p:nvSpPr>
          <p:cNvPr id="5" name="Title 3">
            <a:extLst>
              <a:ext uri="{FF2B5EF4-FFF2-40B4-BE49-F238E27FC236}">
                <a16:creationId xmlns:a16="http://schemas.microsoft.com/office/drawing/2014/main" id="{2A9A035A-A72F-B1AD-4B87-EB296FF5F330}"/>
              </a:ext>
            </a:extLst>
          </p:cNvPr>
          <p:cNvSpPr>
            <a:spLocks noGrp="1"/>
          </p:cNvSpPr>
          <p:nvPr>
            <p:ph type="title"/>
          </p:nvPr>
        </p:nvSpPr>
        <p:spPr>
          <a:xfrm>
            <a:off x="457200" y="206375"/>
            <a:ext cx="8315325" cy="857250"/>
          </a:xfrm>
        </p:spPr>
        <p:txBody>
          <a:bodyPr/>
          <a:lstStyle/>
          <a:p>
            <a:r>
              <a:rPr lang="en-US" dirty="0"/>
              <a:t>Case Presentation:</a:t>
            </a:r>
            <a:br>
              <a:rPr lang="en-US" dirty="0"/>
            </a:br>
            <a:r>
              <a:rPr lang="en-US" sz="3600" dirty="0"/>
              <a:t>Performance Data</a:t>
            </a:r>
            <a:endParaRPr lang="en-US" dirty="0"/>
          </a:p>
        </p:txBody>
      </p:sp>
    </p:spTree>
    <p:extLst>
      <p:ext uri="{BB962C8B-B14F-4D97-AF65-F5344CB8AC3E}">
        <p14:creationId xmlns:p14="http://schemas.microsoft.com/office/powerpoint/2010/main" val="936864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3">
            <a:extLst>
              <a:ext uri="{FF2B5EF4-FFF2-40B4-BE49-F238E27FC236}">
                <a16:creationId xmlns:a16="http://schemas.microsoft.com/office/drawing/2014/main" id="{4C2EF294-D4AE-BD13-856B-E24246169DBD}"/>
              </a:ext>
            </a:extLst>
          </p:cNvPr>
          <p:cNvSpPr txBox="1">
            <a:spLocks/>
          </p:cNvSpPr>
          <p:nvPr/>
        </p:nvSpPr>
        <p:spPr>
          <a:xfrm>
            <a:off x="1682488" y="1254941"/>
            <a:ext cx="5865018" cy="3481429"/>
          </a:xfrm>
          <a:prstGeom prst="rect">
            <a:avLst/>
          </a:prstGeom>
        </p:spPr>
        <p:txBody>
          <a:bodyPr vert="horz" lIns="91440" tIns="45720" rIns="91440" bIns="45720" rtlCol="0">
            <a:normAutofit/>
          </a:bodyPr>
          <a:lstStyle>
            <a:lvl1pPr marL="228600" indent="-228600" algn="l" defTabSz="914400" rtl="0" eaLnBrk="1" latinLnBrk="0" hangingPunct="1">
              <a:spcBef>
                <a:spcPct val="20000"/>
              </a:spcBef>
              <a:buClr>
                <a:schemeClr val="bg1"/>
              </a:buClr>
              <a:buFont typeface="Wingdings" charset="2"/>
              <a:buChar char="§"/>
              <a:defRPr sz="2800" b="0" i="0" kern="1200">
                <a:solidFill>
                  <a:schemeClr val="bg1"/>
                </a:solidFill>
                <a:effectLst>
                  <a:outerShdw blurRad="50800" dist="38100" dir="18900000" algn="bl" rotWithShape="0">
                    <a:prstClr val="black">
                      <a:alpha val="40000"/>
                    </a:prstClr>
                  </a:outerShdw>
                </a:effectLst>
                <a:latin typeface="+mn-lt"/>
                <a:ea typeface="+mn-ea"/>
                <a:cs typeface="ITC Avant Garde Std Md"/>
              </a:defRPr>
            </a:lvl1pPr>
            <a:lvl2pPr marL="512763" indent="-228600" algn="l" defTabSz="914400" rtl="0" eaLnBrk="1" latinLnBrk="0" hangingPunct="1">
              <a:spcBef>
                <a:spcPct val="20000"/>
              </a:spcBef>
              <a:buClr>
                <a:schemeClr val="bg1"/>
              </a:buClr>
              <a:buFont typeface="Wingdings" charset="2"/>
              <a:buChar char="§"/>
              <a:defRPr sz="2400" b="0" i="0" kern="1200">
                <a:solidFill>
                  <a:schemeClr val="bg1"/>
                </a:solidFill>
                <a:effectLst>
                  <a:outerShdw blurRad="50800" dist="38100" dir="18900000" algn="bl" rotWithShape="0">
                    <a:prstClr val="black">
                      <a:alpha val="40000"/>
                    </a:prstClr>
                  </a:outerShdw>
                </a:effectLst>
                <a:latin typeface="+mn-lt"/>
                <a:ea typeface="+mn-ea"/>
                <a:cs typeface="ITC Avant Garde Std Md"/>
              </a:defRPr>
            </a:lvl2pPr>
            <a:lvl3pPr marL="914400" indent="-228600" algn="l" defTabSz="914400" rtl="0" eaLnBrk="1" latinLnBrk="0" hangingPunct="1">
              <a:spcBef>
                <a:spcPct val="20000"/>
              </a:spcBef>
              <a:buClr>
                <a:schemeClr val="bg1"/>
              </a:buClr>
              <a:buFont typeface="Wingdings" charset="2"/>
              <a:buChar char="§"/>
              <a:defRPr sz="2000" b="0" i="0" kern="1200">
                <a:solidFill>
                  <a:schemeClr val="bg1"/>
                </a:solidFill>
                <a:effectLst>
                  <a:outerShdw blurRad="50800" dist="38100" dir="18900000" algn="bl" rotWithShape="0">
                    <a:prstClr val="black">
                      <a:alpha val="40000"/>
                    </a:prstClr>
                  </a:outerShdw>
                </a:effectLst>
                <a:latin typeface="+mn-lt"/>
                <a:ea typeface="+mn-ea"/>
                <a:cs typeface="ITC Avant Garde Std Md"/>
              </a:defRPr>
            </a:lvl3pPr>
            <a:lvl4pPr marL="1141413" indent="-228600" algn="l" defTabSz="914400" rtl="0" eaLnBrk="1" latinLnBrk="0" hangingPunct="1">
              <a:spcBef>
                <a:spcPct val="20000"/>
              </a:spcBef>
              <a:buClr>
                <a:schemeClr val="bg1"/>
              </a:buClr>
              <a:buFont typeface="Wingdings" charset="2"/>
              <a:buChar char="§"/>
              <a:defRPr sz="1800" b="0" i="0" kern="1200">
                <a:solidFill>
                  <a:schemeClr val="bg1"/>
                </a:solidFill>
                <a:effectLst>
                  <a:outerShdw blurRad="50800" dist="38100" dir="18900000" algn="bl" rotWithShape="0">
                    <a:prstClr val="black">
                      <a:alpha val="40000"/>
                    </a:prstClr>
                  </a:outerShdw>
                </a:effectLst>
                <a:latin typeface="+mn-lt"/>
                <a:ea typeface="+mn-ea"/>
                <a:cs typeface="ITC Avant Garde Std Md"/>
              </a:defRPr>
            </a:lvl4pPr>
            <a:lvl5pPr marL="1427163" indent="-228600" algn="l" defTabSz="914400" rtl="0" eaLnBrk="1" latinLnBrk="0" hangingPunct="1">
              <a:spcBef>
                <a:spcPct val="20000"/>
              </a:spcBef>
              <a:buClr>
                <a:schemeClr val="bg1"/>
              </a:buClr>
              <a:buFont typeface="Wingdings" charset="2"/>
              <a:buChar char="§"/>
              <a:defRPr sz="1800" b="0" i="0" kern="1200" baseline="0">
                <a:solidFill>
                  <a:schemeClr val="bg1"/>
                </a:solidFill>
                <a:effectLst>
                  <a:outerShdw blurRad="50800" dist="38100" dir="18900000" algn="bl" rotWithShape="0">
                    <a:prstClr val="black">
                      <a:alpha val="40000"/>
                    </a:prstClr>
                  </a:outerShdw>
                </a:effectLst>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8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8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800" kern="1200">
                <a:solidFill>
                  <a:schemeClr val="tx1"/>
                </a:solidFill>
                <a:latin typeface="+mn-lt"/>
                <a:ea typeface="+mn-ea"/>
                <a:cs typeface="+mn-cs"/>
              </a:defRPr>
            </a:lvl9pPr>
          </a:lstStyle>
          <a:p>
            <a:pPr marL="0" lvl="1" indent="0">
              <a:buFont typeface="Wingdings" charset="2"/>
              <a:buNone/>
            </a:pPr>
            <a:r>
              <a:rPr lang="en-US" sz="1900" dirty="0"/>
              <a:t>Number of </a:t>
            </a:r>
            <a:r>
              <a:rPr lang="en-US" sz="1900" dirty="0" err="1"/>
              <a:t>PrEP</a:t>
            </a:r>
            <a:r>
              <a:rPr lang="en-US" sz="1900" dirty="0"/>
              <a:t> referrals, </a:t>
            </a:r>
            <a:r>
              <a:rPr lang="en-US" sz="1900" dirty="0" err="1"/>
              <a:t>PrEP</a:t>
            </a:r>
            <a:r>
              <a:rPr lang="en-US" sz="1900" dirty="0"/>
              <a:t> NPV, retention on </a:t>
            </a:r>
            <a:r>
              <a:rPr lang="en-US" sz="1900" dirty="0" err="1"/>
              <a:t>PrEP</a:t>
            </a:r>
            <a:endParaRPr lang="en-US" sz="1900" dirty="0"/>
          </a:p>
          <a:p>
            <a:pPr marL="569913" lvl="2">
              <a:spcBef>
                <a:spcPts val="0"/>
              </a:spcBef>
            </a:pPr>
            <a:r>
              <a:rPr lang="en-US" sz="1900" i="1" dirty="0"/>
              <a:t>data not available</a:t>
            </a:r>
          </a:p>
          <a:p>
            <a:pPr marL="0" lvl="1" indent="0">
              <a:spcBef>
                <a:spcPts val="1200"/>
              </a:spcBef>
              <a:buFont typeface="Wingdings" charset="2"/>
              <a:buNone/>
            </a:pPr>
            <a:r>
              <a:rPr lang="en-US" sz="1900" dirty="0"/>
              <a:t>What successful systems are in place to potentially allow for tracking?</a:t>
            </a:r>
          </a:p>
          <a:p>
            <a:pPr marL="569913" lvl="2"/>
            <a:r>
              <a:rPr lang="en-US" sz="1900" dirty="0"/>
              <a:t>We track HIV testing (UDS requirement )</a:t>
            </a:r>
          </a:p>
          <a:p>
            <a:pPr marL="0" lvl="1" indent="0">
              <a:spcBef>
                <a:spcPts val="1200"/>
              </a:spcBef>
              <a:buFont typeface="Wingdings" charset="2"/>
              <a:buNone/>
            </a:pPr>
            <a:r>
              <a:rPr lang="en-US" sz="1900" dirty="0"/>
              <a:t>Does tracking data help with programmatic planning/retention?</a:t>
            </a:r>
          </a:p>
          <a:p>
            <a:pPr marL="569913" lvl="2"/>
            <a:r>
              <a:rPr lang="en-US" sz="1900" dirty="0"/>
              <a:t>Each fiscal year we identify quality goals to address, track, and report out quarterly</a:t>
            </a:r>
          </a:p>
        </p:txBody>
      </p:sp>
      <p:sp>
        <p:nvSpPr>
          <p:cNvPr id="6" name="Title 3">
            <a:extLst>
              <a:ext uri="{FF2B5EF4-FFF2-40B4-BE49-F238E27FC236}">
                <a16:creationId xmlns:a16="http://schemas.microsoft.com/office/drawing/2014/main" id="{2D44E065-5597-095F-8ED9-C413EE6D0530}"/>
              </a:ext>
            </a:extLst>
          </p:cNvPr>
          <p:cNvSpPr>
            <a:spLocks noGrp="1"/>
          </p:cNvSpPr>
          <p:nvPr>
            <p:ph type="title"/>
          </p:nvPr>
        </p:nvSpPr>
        <p:spPr>
          <a:xfrm>
            <a:off x="457200" y="206375"/>
            <a:ext cx="8315325" cy="857250"/>
          </a:xfrm>
        </p:spPr>
        <p:txBody>
          <a:bodyPr/>
          <a:lstStyle/>
          <a:p>
            <a:r>
              <a:rPr lang="en-US" dirty="0"/>
              <a:t>Case Presentation:</a:t>
            </a:r>
            <a:br>
              <a:rPr lang="en-US" dirty="0"/>
            </a:br>
            <a:r>
              <a:rPr lang="en-US" sz="3600" dirty="0"/>
              <a:t>Performance Data</a:t>
            </a:r>
            <a:endParaRPr lang="en-US" dirty="0"/>
          </a:p>
        </p:txBody>
      </p:sp>
    </p:spTree>
    <p:extLst>
      <p:ext uri="{BB962C8B-B14F-4D97-AF65-F5344CB8AC3E}">
        <p14:creationId xmlns:p14="http://schemas.microsoft.com/office/powerpoint/2010/main" val="3575765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8E3E2-6664-9C32-0BAF-56DBF7D6E4B9}"/>
              </a:ext>
            </a:extLst>
          </p:cNvPr>
          <p:cNvSpPr>
            <a:spLocks noGrp="1"/>
          </p:cNvSpPr>
          <p:nvPr>
            <p:ph type="title"/>
          </p:nvPr>
        </p:nvSpPr>
        <p:spPr/>
        <p:txBody>
          <a:bodyPr/>
          <a:lstStyle/>
          <a:p>
            <a:r>
              <a:rPr lang="en-US" dirty="0"/>
              <a:t>Case Presentation</a:t>
            </a:r>
          </a:p>
        </p:txBody>
      </p:sp>
      <p:sp>
        <p:nvSpPr>
          <p:cNvPr id="3" name="Content Placeholder 2">
            <a:extLst>
              <a:ext uri="{FF2B5EF4-FFF2-40B4-BE49-F238E27FC236}">
                <a16:creationId xmlns:a16="http://schemas.microsoft.com/office/drawing/2014/main" id="{D6FCB833-A9FE-CB63-BF4F-46BDD81E3DCA}"/>
              </a:ext>
            </a:extLst>
          </p:cNvPr>
          <p:cNvSpPr>
            <a:spLocks noGrp="1"/>
          </p:cNvSpPr>
          <p:nvPr>
            <p:ph idx="1"/>
          </p:nvPr>
        </p:nvSpPr>
        <p:spPr>
          <a:xfrm>
            <a:off x="457213" y="1200151"/>
            <a:ext cx="8315569" cy="3564796"/>
          </a:xfrm>
        </p:spPr>
        <p:txBody>
          <a:bodyPr/>
          <a:lstStyle/>
          <a:p>
            <a:pPr marL="0" indent="0">
              <a:buNone/>
            </a:pPr>
            <a:r>
              <a:rPr lang="en-US" b="1" dirty="0"/>
              <a:t>Root Causes</a:t>
            </a:r>
          </a:p>
          <a:p>
            <a:r>
              <a:rPr lang="en-US" dirty="0"/>
              <a:t>What are the main factors that contribute to disparity?</a:t>
            </a:r>
          </a:p>
          <a:p>
            <a:pPr lvl="1"/>
            <a:r>
              <a:rPr lang="en-US" dirty="0"/>
              <a:t>Provider education/reminders needed</a:t>
            </a:r>
          </a:p>
          <a:p>
            <a:pPr lvl="1"/>
            <a:r>
              <a:rPr lang="en-US" dirty="0"/>
              <a:t>Pharmacy stocking of </a:t>
            </a:r>
            <a:r>
              <a:rPr lang="en-US" dirty="0" err="1"/>
              <a:t>PrEP</a:t>
            </a:r>
            <a:r>
              <a:rPr lang="en-US" dirty="0"/>
              <a:t>/PEP medications</a:t>
            </a:r>
          </a:p>
          <a:p>
            <a:pPr>
              <a:spcBef>
                <a:spcPts val="1200"/>
              </a:spcBef>
            </a:pPr>
            <a:r>
              <a:rPr lang="en-US" dirty="0"/>
              <a:t>Did you utilize any tools to identify these factors?</a:t>
            </a:r>
          </a:p>
          <a:p>
            <a:pPr lvl="2"/>
            <a:r>
              <a:rPr lang="en-US" dirty="0"/>
              <a:t>Evaluating pharmacy model</a:t>
            </a:r>
          </a:p>
          <a:p>
            <a:pPr lvl="2"/>
            <a:r>
              <a:rPr lang="en-US" dirty="0"/>
              <a:t>Creating templates and reminders for providers</a:t>
            </a:r>
          </a:p>
        </p:txBody>
      </p:sp>
    </p:spTree>
    <p:extLst>
      <p:ext uri="{BB962C8B-B14F-4D97-AF65-F5344CB8AC3E}">
        <p14:creationId xmlns:p14="http://schemas.microsoft.com/office/powerpoint/2010/main" val="409566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D75D6-F0E5-3AD2-3323-ECCB89F45AB5}"/>
              </a:ext>
            </a:extLst>
          </p:cNvPr>
          <p:cNvSpPr>
            <a:spLocks noGrp="1"/>
          </p:cNvSpPr>
          <p:nvPr>
            <p:ph type="title"/>
          </p:nvPr>
        </p:nvSpPr>
        <p:spPr/>
        <p:txBody>
          <a:bodyPr/>
          <a:lstStyle/>
          <a:p>
            <a:r>
              <a:rPr lang="en-US" dirty="0"/>
              <a:t>Case Presentation</a:t>
            </a:r>
          </a:p>
        </p:txBody>
      </p:sp>
      <p:sp>
        <p:nvSpPr>
          <p:cNvPr id="3" name="Content Placeholder 2">
            <a:extLst>
              <a:ext uri="{FF2B5EF4-FFF2-40B4-BE49-F238E27FC236}">
                <a16:creationId xmlns:a16="http://schemas.microsoft.com/office/drawing/2014/main" id="{0E153948-69F8-6FEC-09BB-0C9AFEAFBD2A}"/>
              </a:ext>
            </a:extLst>
          </p:cNvPr>
          <p:cNvSpPr>
            <a:spLocks noGrp="1"/>
          </p:cNvSpPr>
          <p:nvPr>
            <p:ph idx="1"/>
          </p:nvPr>
        </p:nvSpPr>
        <p:spPr>
          <a:xfrm>
            <a:off x="164307" y="1200151"/>
            <a:ext cx="8858250" cy="3531240"/>
          </a:xfrm>
        </p:spPr>
        <p:txBody>
          <a:bodyPr vert="horz" lIns="91440" tIns="45720" rIns="91440" bIns="45720" rtlCol="0" anchor="t">
            <a:normAutofit fontScale="92500" lnSpcReduction="20000"/>
          </a:bodyPr>
          <a:lstStyle/>
          <a:p>
            <a:pPr marL="0" indent="0">
              <a:buNone/>
            </a:pPr>
            <a:r>
              <a:rPr lang="en-US" b="1" dirty="0"/>
              <a:t>Aims/Change Ideas</a:t>
            </a:r>
          </a:p>
          <a:p>
            <a:pPr marL="461963" lvl="1"/>
            <a:r>
              <a:rPr lang="en-US" dirty="0"/>
              <a:t>What are your change ideas that you are planning on implementing?</a:t>
            </a:r>
          </a:p>
          <a:p>
            <a:pPr marL="796925" lvl="2"/>
            <a:r>
              <a:rPr lang="en-US" dirty="0"/>
              <a:t>We are a practice transformation site with AETC to increase HIV testing</a:t>
            </a:r>
          </a:p>
          <a:p>
            <a:pPr marL="796925" lvl="2"/>
            <a:r>
              <a:rPr lang="en-US" dirty="0"/>
              <a:t>Friday night outreach, medical services</a:t>
            </a:r>
          </a:p>
          <a:p>
            <a:pPr marL="796925" lvl="2"/>
            <a:r>
              <a:rPr lang="en-US" dirty="0"/>
              <a:t>Building in HIV/STI testing into chart templates</a:t>
            </a:r>
          </a:p>
          <a:p>
            <a:pPr marL="796925" lvl="2"/>
            <a:r>
              <a:rPr lang="en-US" dirty="0"/>
              <a:t>Pharmacy service evaluation</a:t>
            </a:r>
          </a:p>
          <a:p>
            <a:pPr marL="461963" lvl="1">
              <a:spcBef>
                <a:spcPts val="1200"/>
              </a:spcBef>
            </a:pPr>
            <a:r>
              <a:rPr lang="en-US" dirty="0"/>
              <a:t>Are you/how are you engaging consumers to reach aims?</a:t>
            </a:r>
          </a:p>
          <a:p>
            <a:pPr marL="796925" lvl="2"/>
            <a:r>
              <a:rPr lang="en-US" dirty="0"/>
              <a:t>Outreach</a:t>
            </a:r>
          </a:p>
          <a:p>
            <a:pPr marL="461963" lvl="1">
              <a:spcBef>
                <a:spcPts val="1200"/>
              </a:spcBef>
            </a:pPr>
            <a:r>
              <a:rPr lang="en-US" dirty="0"/>
              <a:t>What hasn’t worked so far (lessons learned)?</a:t>
            </a:r>
          </a:p>
          <a:p>
            <a:pPr marL="796925" lvl="2"/>
            <a:r>
              <a:rPr lang="en-US" dirty="0"/>
              <a:t>Lab testing is a barrier</a:t>
            </a:r>
          </a:p>
          <a:p>
            <a:pPr marL="796925" lvl="2"/>
            <a:r>
              <a:rPr lang="en-US" dirty="0"/>
              <a:t>Follow-up is difficult</a:t>
            </a:r>
          </a:p>
        </p:txBody>
      </p:sp>
    </p:spTree>
    <p:extLst>
      <p:ext uri="{BB962C8B-B14F-4D97-AF65-F5344CB8AC3E}">
        <p14:creationId xmlns:p14="http://schemas.microsoft.com/office/powerpoint/2010/main" val="2515956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215" y="250080"/>
            <a:ext cx="8315569" cy="857250"/>
          </a:xfrm>
          <a:effectLst>
            <a:outerShdw blurRad="50800" dist="50800" dir="5400000" algn="ctr" rotWithShape="0">
              <a:schemeClr val="tx2"/>
            </a:outerShdw>
          </a:effectLst>
        </p:spPr>
        <p:txBody>
          <a:bodyPr/>
          <a:lstStyle/>
          <a:p>
            <a:pPr algn="ctr"/>
            <a:r>
              <a:rPr lang="en-US" sz="3600">
                <a:solidFill>
                  <a:schemeClr val="bg1"/>
                </a:solidFill>
                <a:effectLst>
                  <a:outerShdw blurRad="50800" dist="38100" dir="18900000" algn="bl" rotWithShape="0">
                    <a:schemeClr val="tx2">
                      <a:alpha val="40000"/>
                    </a:schemeClr>
                  </a:outerShdw>
                </a:effectLst>
              </a:rPr>
              <a:t>Conflict of Interest Disclosure Statement</a:t>
            </a:r>
          </a:p>
        </p:txBody>
      </p:sp>
      <p:sp>
        <p:nvSpPr>
          <p:cNvPr id="3" name="Content Placeholder 2"/>
          <p:cNvSpPr>
            <a:spLocks noGrp="1"/>
          </p:cNvSpPr>
          <p:nvPr>
            <p:ph idx="1"/>
          </p:nvPr>
        </p:nvSpPr>
        <p:spPr>
          <a:xfrm>
            <a:off x="414214" y="1162050"/>
            <a:ext cx="8315569" cy="2125059"/>
          </a:xfrm>
        </p:spPr>
        <p:txBody>
          <a:bodyPr>
            <a:normAutofit/>
          </a:bodyPr>
          <a:lstStyle/>
          <a:p>
            <a:pPr indent="-342900">
              <a:buClr>
                <a:schemeClr val="bg1"/>
              </a:buClr>
            </a:pPr>
            <a:r>
              <a:rPr lang="en-US"/>
              <a:t>Co-facilitators (Carly Floyd, Michelle Iandiorio) participate in a clinical research trial for </a:t>
            </a:r>
            <a:r>
              <a:rPr lang="en-US" err="1"/>
              <a:t>Abbvie</a:t>
            </a:r>
            <a:r>
              <a:rPr lang="en-US"/>
              <a:t>.</a:t>
            </a:r>
          </a:p>
          <a:p>
            <a:pPr indent="-342900">
              <a:spcBef>
                <a:spcPts val="1200"/>
              </a:spcBef>
              <a:buClr>
                <a:schemeClr val="bg1"/>
              </a:buClr>
            </a:pPr>
            <a:r>
              <a:rPr lang="en-US"/>
              <a:t>Panelists have nothing to disclose. </a:t>
            </a:r>
          </a:p>
        </p:txBody>
      </p:sp>
      <p:sp>
        <p:nvSpPr>
          <p:cNvPr id="6" name="TextBox 5"/>
          <p:cNvSpPr txBox="1"/>
          <p:nvPr/>
        </p:nvSpPr>
        <p:spPr>
          <a:xfrm>
            <a:off x="414214" y="3427451"/>
            <a:ext cx="8381074" cy="938719"/>
          </a:xfrm>
          <a:prstGeom prst="rect">
            <a:avLst/>
          </a:prstGeom>
          <a:noFill/>
        </p:spPr>
        <p:txBody>
          <a:bodyPr wrap="square" lIns="91440" tIns="45720" rIns="91440" bIns="45720" rtlCol="0" anchor="t">
            <a:spAutoFit/>
          </a:bodyPr>
          <a:lstStyle/>
          <a:p>
            <a:pPr algn="just"/>
            <a:r>
              <a:rPr lang="en-US" sz="1100">
                <a:solidFill>
                  <a:schemeClr val="bg1"/>
                </a:solidFill>
                <a:effectLst>
                  <a:outerShdw blurRad="50800" dist="38100" dir="16200000" rotWithShape="0">
                    <a:prstClr val="black">
                      <a:alpha val="40000"/>
                    </a:prstClr>
                  </a:outerShdw>
                </a:effectLst>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 does mention of trade names, commercial practices, or organizations imply an endorsement by HRSA, HHS, or the U.S. Government. For more information, please visit HRSA.gov. </a:t>
            </a:r>
            <a:r>
              <a:rPr lang="en-US" sz="1100" i="1">
                <a:solidFill>
                  <a:schemeClr val="bg1"/>
                </a:solidFill>
                <a:effectLst>
                  <a:outerShdw blurRad="50800" dist="38100" dir="16200000" rotWithShape="0">
                    <a:prstClr val="black">
                      <a:alpha val="40000"/>
                    </a:prstClr>
                  </a:outerShdw>
                </a:effectLst>
                <a:ea typeface="Calibri" panose="020F0502020204030204" pitchFamily="34" charset="0"/>
                <a:cs typeface="Calibri"/>
              </a:rPr>
              <a:t>Any trade/brand names for products mentioned during this presentation are for training and identification purposes only.</a:t>
            </a:r>
            <a:endParaRPr lang="en-US" sz="1100">
              <a:solidFill>
                <a:schemeClr val="bg1"/>
              </a:solidFill>
              <a:effectLst>
                <a:outerShdw blurRad="50800" dist="38100" dir="16200000" rotWithShape="0">
                  <a:prstClr val="black">
                    <a:alpha val="40000"/>
                  </a:prstClr>
                </a:outerShdw>
              </a:effectLst>
              <a:ea typeface="Calibri" panose="020F0502020204030204" pitchFamily="34" charset="0"/>
              <a:cs typeface="Calibri"/>
            </a:endParaRPr>
          </a:p>
        </p:txBody>
      </p:sp>
    </p:spTree>
    <p:extLst>
      <p:ext uri="{BB962C8B-B14F-4D97-AF65-F5344CB8AC3E}">
        <p14:creationId xmlns:p14="http://schemas.microsoft.com/office/powerpoint/2010/main" val="3436601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F750F-5E7D-BE7D-CF82-963A6B24B336}"/>
              </a:ext>
            </a:extLst>
          </p:cNvPr>
          <p:cNvSpPr>
            <a:spLocks noGrp="1"/>
          </p:cNvSpPr>
          <p:nvPr>
            <p:ph type="title"/>
          </p:nvPr>
        </p:nvSpPr>
        <p:spPr/>
        <p:txBody>
          <a:bodyPr/>
          <a:lstStyle/>
          <a:p>
            <a:r>
              <a:rPr lang="en-US" dirty="0"/>
              <a:t>Group Consultation Questions</a:t>
            </a:r>
          </a:p>
        </p:txBody>
      </p:sp>
      <p:sp>
        <p:nvSpPr>
          <p:cNvPr id="3" name="Content Placeholder 2">
            <a:extLst>
              <a:ext uri="{FF2B5EF4-FFF2-40B4-BE49-F238E27FC236}">
                <a16:creationId xmlns:a16="http://schemas.microsoft.com/office/drawing/2014/main" id="{3392AC51-E30E-806F-C74F-49C081717741}"/>
              </a:ext>
            </a:extLst>
          </p:cNvPr>
          <p:cNvSpPr>
            <a:spLocks noGrp="1"/>
          </p:cNvSpPr>
          <p:nvPr>
            <p:ph idx="1"/>
          </p:nvPr>
        </p:nvSpPr>
        <p:spPr/>
        <p:txBody>
          <a:bodyPr>
            <a:normAutofit/>
          </a:bodyPr>
          <a:lstStyle/>
          <a:p>
            <a:pPr marL="0" indent="0">
              <a:buNone/>
            </a:pPr>
            <a:r>
              <a:rPr lang="en-US" b="1" dirty="0"/>
              <a:t>What input would you like from the group?</a:t>
            </a:r>
          </a:p>
          <a:p>
            <a:pPr lvl="1"/>
            <a:r>
              <a:rPr lang="en-US" dirty="0"/>
              <a:t>Does anyone have experience using point-of-care STI tests?</a:t>
            </a:r>
          </a:p>
          <a:p>
            <a:pPr lvl="1"/>
            <a:r>
              <a:rPr lang="en-US" dirty="0"/>
              <a:t>Is anyone successfully offering </a:t>
            </a:r>
            <a:r>
              <a:rPr lang="en-US" dirty="0" err="1"/>
              <a:t>PrEP</a:t>
            </a:r>
            <a:r>
              <a:rPr lang="en-US" dirty="0"/>
              <a:t> on outreach/street medicine?</a:t>
            </a:r>
          </a:p>
          <a:p>
            <a:pPr lvl="1"/>
            <a:r>
              <a:rPr lang="en-US" dirty="0"/>
              <a:t>How can we start using long-acting </a:t>
            </a:r>
            <a:r>
              <a:rPr lang="en-US" dirty="0" err="1"/>
              <a:t>PrEP</a:t>
            </a:r>
            <a:r>
              <a:rPr lang="en-US" dirty="0"/>
              <a:t>?</a:t>
            </a:r>
          </a:p>
          <a:p>
            <a:pPr lvl="1"/>
            <a:r>
              <a:rPr lang="en-US" dirty="0"/>
              <a:t>Is anyone using </a:t>
            </a:r>
            <a:r>
              <a:rPr lang="en-US" dirty="0" err="1"/>
              <a:t>eClinical</a:t>
            </a:r>
            <a:r>
              <a:rPr lang="en-US" dirty="0"/>
              <a:t> Works (electronic medical record system) and open to sharing workflow best practices?</a:t>
            </a:r>
          </a:p>
        </p:txBody>
      </p:sp>
    </p:spTree>
    <p:extLst>
      <p:ext uri="{BB962C8B-B14F-4D97-AF65-F5344CB8AC3E}">
        <p14:creationId xmlns:p14="http://schemas.microsoft.com/office/powerpoint/2010/main" val="3765989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F750F-5E7D-BE7D-CF82-963A6B24B336}"/>
              </a:ext>
            </a:extLst>
          </p:cNvPr>
          <p:cNvSpPr>
            <a:spLocks noGrp="1"/>
          </p:cNvSpPr>
          <p:nvPr>
            <p:ph type="title"/>
          </p:nvPr>
        </p:nvSpPr>
        <p:spPr/>
        <p:txBody>
          <a:bodyPr/>
          <a:lstStyle/>
          <a:p>
            <a:r>
              <a:rPr lang="en-US" dirty="0"/>
              <a:t>Thank you!</a:t>
            </a:r>
          </a:p>
        </p:txBody>
      </p:sp>
      <p:pic>
        <p:nvPicPr>
          <p:cNvPr id="7" name="Content Placeholder 6" descr="A building with colorful mural on the side">
            <a:extLst>
              <a:ext uri="{FF2B5EF4-FFF2-40B4-BE49-F238E27FC236}">
                <a16:creationId xmlns:a16="http://schemas.microsoft.com/office/drawing/2014/main" id="{53989C08-2591-1EFB-A8FB-F23F679D154F}"/>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21867" b="24326"/>
          <a:stretch/>
        </p:blipFill>
        <p:spPr>
          <a:xfrm>
            <a:off x="1038715" y="1372945"/>
            <a:ext cx="7324160" cy="2955707"/>
          </a:xfrm>
        </p:spPr>
      </p:pic>
    </p:spTree>
    <p:extLst>
      <p:ext uri="{BB962C8B-B14F-4D97-AF65-F5344CB8AC3E}">
        <p14:creationId xmlns:p14="http://schemas.microsoft.com/office/powerpoint/2010/main" val="4137694668"/>
      </p:ext>
    </p:extLst>
  </p:cSld>
  <p:clrMapOvr>
    <a:masterClrMapping/>
  </p:clrMapOvr>
  <p:extLst>
    <p:ext uri="{6950BFC3-D8DA-4A85-94F7-54DA5524770B}">
      <p188:commentRel xmlns:p188="http://schemas.microsoft.com/office/powerpoint/2018/8/main" r:id="rId2"/>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8B9EE-FE18-E217-60C6-E051F77C64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318EFA-3DE3-5942-DFC0-764D47621F52}"/>
              </a:ext>
            </a:extLst>
          </p:cNvPr>
          <p:cNvSpPr>
            <a:spLocks noGrp="1"/>
          </p:cNvSpPr>
          <p:nvPr>
            <p:ph type="title"/>
          </p:nvPr>
        </p:nvSpPr>
        <p:spPr>
          <a:xfrm>
            <a:off x="722328" y="1853514"/>
            <a:ext cx="7659687" cy="1552416"/>
          </a:xfrm>
        </p:spPr>
        <p:txBody>
          <a:bodyPr/>
          <a:lstStyle/>
          <a:p>
            <a:pPr>
              <a:spcBef>
                <a:spcPts val="1800"/>
              </a:spcBef>
            </a:pPr>
            <a:r>
              <a:rPr lang="en-US" sz="3600" b="0" i="0" dirty="0">
                <a:solidFill>
                  <a:srgbClr val="FFFFFF"/>
                </a:solidFill>
                <a:effectLst>
                  <a:outerShdw blurRad="50800" dist="38100" dir="16200000" rotWithShape="0">
                    <a:prstClr val="black">
                      <a:alpha val="40000"/>
                    </a:prstClr>
                  </a:outerShdw>
                </a:effectLst>
              </a:rPr>
              <a:t>Clarifying questions</a:t>
            </a:r>
            <a:br>
              <a:rPr lang="en-US" sz="3600" b="0" i="0" dirty="0">
                <a:solidFill>
                  <a:srgbClr val="FFFFFF"/>
                </a:solidFill>
                <a:effectLst>
                  <a:outerShdw blurRad="50800" dist="38100" dir="16200000" rotWithShape="0">
                    <a:prstClr val="black">
                      <a:alpha val="40000"/>
                    </a:prstClr>
                  </a:outerShdw>
                </a:effectLst>
              </a:rPr>
            </a:br>
            <a:r>
              <a:rPr lang="en-US" sz="800" b="0" i="0" dirty="0">
                <a:solidFill>
                  <a:srgbClr val="FFFFFF"/>
                </a:solidFill>
                <a:effectLst>
                  <a:outerShdw blurRad="50800" dist="38100" dir="16200000" rotWithShape="0">
                    <a:prstClr val="black">
                      <a:alpha val="40000"/>
                    </a:prstClr>
                  </a:outerShdw>
                </a:effectLst>
              </a:rPr>
              <a:t> </a:t>
            </a:r>
            <a:br>
              <a:rPr lang="en-US" sz="3600" b="0" i="0" dirty="0">
                <a:solidFill>
                  <a:srgbClr val="FFFFFF"/>
                </a:solidFill>
                <a:effectLst>
                  <a:outerShdw blurRad="50800" dist="38100" dir="16200000" rotWithShape="0">
                    <a:prstClr val="black">
                      <a:alpha val="40000"/>
                    </a:prstClr>
                  </a:outerShdw>
                </a:effectLst>
              </a:rPr>
            </a:br>
            <a:r>
              <a:rPr lang="en-US" sz="2000" b="0" i="0" dirty="0">
                <a:solidFill>
                  <a:srgbClr val="FFFFFF"/>
                </a:solidFill>
                <a:effectLst>
                  <a:outerShdw blurRad="50800" dist="38100" dir="16200000" rotWithShape="0">
                    <a:prstClr val="black">
                      <a:alpha val="40000"/>
                    </a:prstClr>
                  </a:outerShdw>
                </a:effectLst>
              </a:rPr>
              <a:t>1- Large Group Participants </a:t>
            </a:r>
            <a:br>
              <a:rPr lang="en-US" sz="2000" b="0" i="0" dirty="0">
                <a:solidFill>
                  <a:srgbClr val="FFFFFF"/>
                </a:solidFill>
                <a:effectLst>
                  <a:outerShdw blurRad="50800" dist="38100" dir="16200000" rotWithShape="0">
                    <a:prstClr val="black">
                      <a:alpha val="40000"/>
                    </a:prstClr>
                  </a:outerShdw>
                </a:effectLst>
              </a:rPr>
            </a:br>
            <a:r>
              <a:rPr lang="en-US" sz="2000" b="0" i="0" dirty="0">
                <a:solidFill>
                  <a:srgbClr val="FFFFFF"/>
                </a:solidFill>
                <a:effectLst>
                  <a:outerShdw blurRad="50800" dist="38100" dir="16200000" rotWithShape="0">
                    <a:prstClr val="black">
                      <a:alpha val="40000"/>
                    </a:prstClr>
                  </a:outerShdw>
                </a:effectLst>
              </a:rPr>
              <a:t>2- Panelists</a:t>
            </a:r>
            <a:endParaRPr lang="en-US" sz="2000" dirty="0"/>
          </a:p>
        </p:txBody>
      </p:sp>
      <p:sp>
        <p:nvSpPr>
          <p:cNvPr id="3" name="Text Placeholder 2">
            <a:extLst>
              <a:ext uri="{FF2B5EF4-FFF2-40B4-BE49-F238E27FC236}">
                <a16:creationId xmlns:a16="http://schemas.microsoft.com/office/drawing/2014/main" id="{FFC7174B-0857-38E5-C6F5-6FB7CACA7901}"/>
              </a:ext>
            </a:extLst>
          </p:cNvPr>
          <p:cNvSpPr>
            <a:spLocks noGrp="1"/>
          </p:cNvSpPr>
          <p:nvPr>
            <p:ph type="body" idx="1"/>
          </p:nvPr>
        </p:nvSpPr>
        <p:spPr>
          <a:xfrm>
            <a:off x="722328" y="2560096"/>
            <a:ext cx="7828551" cy="1289647"/>
          </a:xfrm>
        </p:spPr>
        <p:txBody>
          <a:bodyPr/>
          <a:lstStyle/>
          <a:p>
            <a:pPr algn="ctr"/>
            <a:r>
              <a:rPr lang="en-US" sz="2000" b="0" i="0" dirty="0">
                <a:solidFill>
                  <a:srgbClr val="FFFFFF"/>
                </a:solidFill>
                <a:effectLst>
                  <a:outerShdw blurRad="50800" dist="38100" dir="16200000" rotWithShape="0">
                    <a:prstClr val="black">
                      <a:alpha val="40000"/>
                    </a:prstClr>
                  </a:outerShdw>
                </a:effectLst>
              </a:rPr>
              <a:t>(5 min)</a:t>
            </a:r>
          </a:p>
        </p:txBody>
      </p:sp>
    </p:spTree>
    <p:extLst>
      <p:ext uri="{BB962C8B-B14F-4D97-AF65-F5344CB8AC3E}">
        <p14:creationId xmlns:p14="http://schemas.microsoft.com/office/powerpoint/2010/main" val="12759921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1B489-D89B-2024-F18B-28847EFDE7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F6ECA4-D845-F303-5FFB-29C18A1D034D}"/>
              </a:ext>
            </a:extLst>
          </p:cNvPr>
          <p:cNvSpPr>
            <a:spLocks noGrp="1"/>
          </p:cNvSpPr>
          <p:nvPr>
            <p:ph type="title"/>
          </p:nvPr>
        </p:nvSpPr>
        <p:spPr>
          <a:xfrm>
            <a:off x="593124" y="2390378"/>
            <a:ext cx="8410833" cy="876300"/>
          </a:xfrm>
        </p:spPr>
        <p:txBody>
          <a:bodyPr/>
          <a:lstStyle/>
          <a:p>
            <a:pPr lvl="1" fontAlgn="base"/>
            <a:r>
              <a:rPr lang="en-US" sz="3600" b="0" i="0" dirty="0">
                <a:solidFill>
                  <a:srgbClr val="FFFFFF"/>
                </a:solidFill>
                <a:effectLst>
                  <a:outerShdw blurRad="50800" dist="38100" dir="16200000" rotWithShape="0">
                    <a:prstClr val="black">
                      <a:alpha val="40000"/>
                    </a:prstClr>
                  </a:outerShdw>
                </a:effectLst>
              </a:rPr>
              <a:t>Panel Discussion &amp; Recommendations </a:t>
            </a:r>
            <a:r>
              <a:rPr lang="en-US" sz="3600" b="0" i="0" dirty="0">
                <a:solidFill>
                  <a:srgbClr val="000000"/>
                </a:solidFill>
                <a:effectLst>
                  <a:outerShdw blurRad="50800" dist="38100" dir="16200000" rotWithShape="0">
                    <a:prstClr val="black">
                      <a:alpha val="40000"/>
                    </a:prstClr>
                  </a:outerShdw>
                </a:effectLst>
              </a:rPr>
              <a:t> </a:t>
            </a:r>
            <a:endParaRPr lang="en-US" sz="4400" b="0" i="0" dirty="0">
              <a:solidFill>
                <a:srgbClr val="000000"/>
              </a:solidFill>
              <a:effectLst>
                <a:outerShdw blurRad="50800" dist="38100" dir="16200000" rotWithShape="0">
                  <a:prstClr val="black">
                    <a:alpha val="40000"/>
                  </a:prstClr>
                </a:outerShdw>
              </a:effectLst>
            </a:endParaRPr>
          </a:p>
        </p:txBody>
      </p:sp>
      <p:sp>
        <p:nvSpPr>
          <p:cNvPr id="3" name="Text Placeholder 2">
            <a:extLst>
              <a:ext uri="{FF2B5EF4-FFF2-40B4-BE49-F238E27FC236}">
                <a16:creationId xmlns:a16="http://schemas.microsoft.com/office/drawing/2014/main" id="{A3EC9131-DCAE-8BE6-FCF9-5EA28E5448CF}"/>
              </a:ext>
            </a:extLst>
          </p:cNvPr>
          <p:cNvSpPr>
            <a:spLocks noGrp="1"/>
          </p:cNvSpPr>
          <p:nvPr>
            <p:ph type="body" idx="1"/>
          </p:nvPr>
        </p:nvSpPr>
        <p:spPr>
          <a:xfrm>
            <a:off x="722325" y="3047999"/>
            <a:ext cx="7828551" cy="584887"/>
          </a:xfrm>
        </p:spPr>
        <p:txBody>
          <a:bodyPr/>
          <a:lstStyle/>
          <a:p>
            <a:pPr algn="ctr"/>
            <a:r>
              <a:rPr lang="en-US" sz="2000" b="0" i="0">
                <a:solidFill>
                  <a:srgbClr val="FFFFFF"/>
                </a:solidFill>
                <a:effectLst>
                  <a:outerShdw blurRad="50800" dist="38100" dir="16200000" rotWithShape="0">
                    <a:prstClr val="black">
                      <a:alpha val="40000"/>
                    </a:prstClr>
                  </a:outerShdw>
                </a:effectLst>
              </a:rPr>
              <a:t>(15-20 min)</a:t>
            </a:r>
          </a:p>
        </p:txBody>
      </p:sp>
    </p:spTree>
    <p:extLst>
      <p:ext uri="{BB962C8B-B14F-4D97-AF65-F5344CB8AC3E}">
        <p14:creationId xmlns:p14="http://schemas.microsoft.com/office/powerpoint/2010/main" val="799422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18ED3-3BE5-1D75-2A13-85CCC0DEE8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0762A4-3CEF-B84D-C4B2-F57EE3E9B3F7}"/>
              </a:ext>
            </a:extLst>
          </p:cNvPr>
          <p:cNvSpPr>
            <a:spLocks noGrp="1"/>
          </p:cNvSpPr>
          <p:nvPr>
            <p:ph type="title"/>
          </p:nvPr>
        </p:nvSpPr>
        <p:spPr>
          <a:xfrm>
            <a:off x="722328" y="2390378"/>
            <a:ext cx="7699347" cy="876300"/>
          </a:xfrm>
        </p:spPr>
        <p:txBody>
          <a:bodyPr/>
          <a:lstStyle/>
          <a:p>
            <a:pPr lvl="1" algn="ctr" fontAlgn="base"/>
            <a:r>
              <a:rPr lang="en-US" sz="3600" b="0" i="0" dirty="0">
                <a:solidFill>
                  <a:srgbClr val="FFFFFF"/>
                </a:solidFill>
                <a:effectLst>
                  <a:outerShdw blurRad="50800" dist="38100" dir="16200000" rotWithShape="0">
                    <a:prstClr val="black">
                      <a:alpha val="40000"/>
                    </a:prstClr>
                  </a:outerShdw>
                </a:effectLst>
              </a:rPr>
              <a:t>Interactive </a:t>
            </a:r>
            <a:r>
              <a:rPr lang="en-US" sz="3600" dirty="0">
                <a:solidFill>
                  <a:srgbClr val="FFFFFF"/>
                </a:solidFill>
                <a:effectLst>
                  <a:outerShdw blurRad="50800" dist="38100" dir="16200000" rotWithShape="0">
                    <a:prstClr val="black">
                      <a:alpha val="40000"/>
                    </a:prstClr>
                  </a:outerShdw>
                </a:effectLst>
              </a:rPr>
              <a:t>B</a:t>
            </a:r>
            <a:r>
              <a:rPr lang="en-US" sz="3600" b="0" i="0" dirty="0">
                <a:solidFill>
                  <a:srgbClr val="FFFFFF"/>
                </a:solidFill>
                <a:effectLst>
                  <a:outerShdw blurRad="50800" dist="38100" dir="16200000" rotWithShape="0">
                    <a:prstClr val="black">
                      <a:alpha val="40000"/>
                    </a:prstClr>
                  </a:outerShdw>
                </a:effectLst>
              </a:rPr>
              <a:t>reakout at Tables</a:t>
            </a:r>
            <a:endParaRPr lang="en-US" sz="4400" b="0" i="0" dirty="0">
              <a:solidFill>
                <a:srgbClr val="000000"/>
              </a:solidFill>
              <a:effectLst>
                <a:outerShdw blurRad="50800" dist="38100" dir="16200000" rotWithShape="0">
                  <a:prstClr val="black">
                    <a:alpha val="40000"/>
                  </a:prstClr>
                </a:outerShdw>
              </a:effectLst>
            </a:endParaRPr>
          </a:p>
        </p:txBody>
      </p:sp>
      <p:sp>
        <p:nvSpPr>
          <p:cNvPr id="3" name="Text Placeholder 2">
            <a:extLst>
              <a:ext uri="{FF2B5EF4-FFF2-40B4-BE49-F238E27FC236}">
                <a16:creationId xmlns:a16="http://schemas.microsoft.com/office/drawing/2014/main" id="{C79F66BB-1DEC-6040-1F54-ECA66DFE7BA3}"/>
              </a:ext>
            </a:extLst>
          </p:cNvPr>
          <p:cNvSpPr>
            <a:spLocks noGrp="1"/>
          </p:cNvSpPr>
          <p:nvPr>
            <p:ph type="body" idx="1"/>
          </p:nvPr>
        </p:nvSpPr>
        <p:spPr>
          <a:xfrm>
            <a:off x="722325" y="3047999"/>
            <a:ext cx="7699347" cy="584887"/>
          </a:xfrm>
        </p:spPr>
        <p:txBody>
          <a:bodyPr/>
          <a:lstStyle/>
          <a:p>
            <a:pPr algn="ctr"/>
            <a:r>
              <a:rPr lang="en-US" sz="2000" b="0" i="0">
                <a:solidFill>
                  <a:srgbClr val="FFFFFF"/>
                </a:solidFill>
                <a:effectLst>
                  <a:outerShdw blurRad="50800" dist="38100" dir="16200000" rotWithShape="0">
                    <a:prstClr val="black">
                      <a:alpha val="40000"/>
                    </a:prstClr>
                  </a:outerShdw>
                </a:effectLst>
              </a:rPr>
              <a:t>(20 min)</a:t>
            </a:r>
          </a:p>
        </p:txBody>
      </p:sp>
    </p:spTree>
    <p:extLst>
      <p:ext uri="{BB962C8B-B14F-4D97-AF65-F5344CB8AC3E}">
        <p14:creationId xmlns:p14="http://schemas.microsoft.com/office/powerpoint/2010/main" val="36956731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72AE3-3BDD-0E20-ED1A-04D3309FBC8A}"/>
              </a:ext>
            </a:extLst>
          </p:cNvPr>
          <p:cNvSpPr>
            <a:spLocks noGrp="1"/>
          </p:cNvSpPr>
          <p:nvPr>
            <p:ph type="title"/>
          </p:nvPr>
        </p:nvSpPr>
        <p:spPr/>
        <p:txBody>
          <a:bodyPr/>
          <a:lstStyle/>
          <a:p>
            <a:r>
              <a:rPr lang="en-US"/>
              <a:t>Breakout Tables</a:t>
            </a:r>
          </a:p>
        </p:txBody>
      </p:sp>
      <p:sp>
        <p:nvSpPr>
          <p:cNvPr id="3" name="Content Placeholder 2">
            <a:extLst>
              <a:ext uri="{FF2B5EF4-FFF2-40B4-BE49-F238E27FC236}">
                <a16:creationId xmlns:a16="http://schemas.microsoft.com/office/drawing/2014/main" id="{71A614E5-0030-37BF-585A-8A3866D55D91}"/>
              </a:ext>
            </a:extLst>
          </p:cNvPr>
          <p:cNvSpPr>
            <a:spLocks noGrp="1"/>
          </p:cNvSpPr>
          <p:nvPr>
            <p:ph sz="half" idx="1"/>
          </p:nvPr>
        </p:nvSpPr>
        <p:spPr>
          <a:xfrm>
            <a:off x="457213" y="1235675"/>
            <a:ext cx="4252728" cy="3484605"/>
          </a:xfrm>
        </p:spPr>
        <p:txBody>
          <a:bodyPr vert="horz" lIns="91440" tIns="45720" rIns="91440" bIns="45720" rtlCol="0" anchor="t">
            <a:normAutofit fontScale="85000" lnSpcReduction="20000"/>
          </a:bodyPr>
          <a:lstStyle/>
          <a:p>
            <a:pPr>
              <a:spcBef>
                <a:spcPts val="0"/>
              </a:spcBef>
              <a:buClrTx/>
              <a:defRPr/>
            </a:pPr>
            <a:r>
              <a:rPr lang="en-US" dirty="0"/>
              <a:t>How to add medications to formulary in governmental funded agencies (i.e., IHS, VA)</a:t>
            </a:r>
          </a:p>
          <a:p>
            <a:pPr>
              <a:spcBef>
                <a:spcPts val="1200"/>
              </a:spcBef>
              <a:buClrTx/>
              <a:defRPr/>
            </a:pPr>
            <a:r>
              <a:rPr lang="en-US" dirty="0"/>
              <a:t>How to utilize team-based practice for </a:t>
            </a:r>
            <a:r>
              <a:rPr lang="en-US" dirty="0" err="1"/>
              <a:t>PrEP</a:t>
            </a:r>
            <a:r>
              <a:rPr lang="en-US" dirty="0"/>
              <a:t> implementation</a:t>
            </a:r>
          </a:p>
          <a:p>
            <a:pPr>
              <a:spcBef>
                <a:spcPts val="1200"/>
              </a:spcBef>
              <a:buClrTx/>
              <a:defRPr/>
            </a:pPr>
            <a:r>
              <a:rPr lang="en-US" dirty="0"/>
              <a:t>Rural setting or sole provider without team</a:t>
            </a:r>
          </a:p>
          <a:p>
            <a:pPr>
              <a:spcBef>
                <a:spcPts val="1200"/>
              </a:spcBef>
              <a:buClrTx/>
              <a:defRPr/>
            </a:pPr>
            <a:r>
              <a:rPr lang="en-US" dirty="0"/>
              <a:t>Outreach to most at risk</a:t>
            </a:r>
          </a:p>
          <a:p>
            <a:endParaRPr lang="en-US" dirty="0"/>
          </a:p>
        </p:txBody>
      </p:sp>
      <p:sp>
        <p:nvSpPr>
          <p:cNvPr id="4" name="Content Placeholder 3">
            <a:extLst>
              <a:ext uri="{FF2B5EF4-FFF2-40B4-BE49-F238E27FC236}">
                <a16:creationId xmlns:a16="http://schemas.microsoft.com/office/drawing/2014/main" id="{140C099C-FA8A-B03D-8F6D-8BD57BA5B6D0}"/>
              </a:ext>
            </a:extLst>
          </p:cNvPr>
          <p:cNvSpPr>
            <a:spLocks noGrp="1"/>
          </p:cNvSpPr>
          <p:nvPr>
            <p:ph sz="half" idx="2"/>
          </p:nvPr>
        </p:nvSpPr>
        <p:spPr>
          <a:xfrm>
            <a:off x="4709941" y="1235675"/>
            <a:ext cx="4252728" cy="3484605"/>
          </a:xfrm>
        </p:spPr>
        <p:txBody>
          <a:bodyPr>
            <a:normAutofit fontScale="85000" lnSpcReduction="20000"/>
          </a:bodyPr>
          <a:lstStyle/>
          <a:p>
            <a:pPr>
              <a:spcBef>
                <a:spcPts val="1200"/>
              </a:spcBef>
            </a:pPr>
            <a:r>
              <a:rPr lang="en-US" dirty="0"/>
              <a:t>Addressing payer challenges</a:t>
            </a:r>
          </a:p>
          <a:p>
            <a:pPr>
              <a:spcBef>
                <a:spcPts val="1200"/>
              </a:spcBef>
            </a:pPr>
            <a:r>
              <a:rPr lang="en-US" dirty="0"/>
              <a:t>Implementing telemedicine program</a:t>
            </a:r>
          </a:p>
          <a:p>
            <a:pPr>
              <a:spcBef>
                <a:spcPts val="1200"/>
              </a:spcBef>
            </a:pPr>
            <a:r>
              <a:rPr lang="en-US" dirty="0"/>
              <a:t>Implementing long-acting injectable program</a:t>
            </a:r>
          </a:p>
          <a:p>
            <a:pPr>
              <a:spcBef>
                <a:spcPts val="1200"/>
              </a:spcBef>
            </a:pPr>
            <a:r>
              <a:rPr lang="en-US" dirty="0"/>
              <a:t>Ensuring access for frequent visits</a:t>
            </a:r>
          </a:p>
          <a:p>
            <a:pPr>
              <a:spcBef>
                <a:spcPts val="1200"/>
              </a:spcBef>
            </a:pPr>
            <a:r>
              <a:rPr lang="en-US" dirty="0"/>
              <a:t>Retention </a:t>
            </a:r>
          </a:p>
          <a:p>
            <a:endParaRPr lang="en-US" dirty="0"/>
          </a:p>
        </p:txBody>
      </p:sp>
    </p:spTree>
    <p:extLst>
      <p:ext uri="{BB962C8B-B14F-4D97-AF65-F5344CB8AC3E}">
        <p14:creationId xmlns:p14="http://schemas.microsoft.com/office/powerpoint/2010/main" val="3706813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B976D-5B65-66C7-0E79-553CFCBA0B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F90ABB-CC3B-C47C-0225-F6016381079B}"/>
              </a:ext>
            </a:extLst>
          </p:cNvPr>
          <p:cNvSpPr>
            <a:spLocks noGrp="1"/>
          </p:cNvSpPr>
          <p:nvPr>
            <p:ph type="title"/>
          </p:nvPr>
        </p:nvSpPr>
        <p:spPr/>
        <p:txBody>
          <a:bodyPr/>
          <a:lstStyle/>
          <a:p>
            <a:r>
              <a:rPr lang="en-US"/>
              <a:t>Breakout</a:t>
            </a:r>
          </a:p>
        </p:txBody>
      </p:sp>
      <p:sp>
        <p:nvSpPr>
          <p:cNvPr id="3" name="Content Placeholder 2">
            <a:extLst>
              <a:ext uri="{FF2B5EF4-FFF2-40B4-BE49-F238E27FC236}">
                <a16:creationId xmlns:a16="http://schemas.microsoft.com/office/drawing/2014/main" id="{5CDF6745-A846-EA3D-C526-3F718126A1E4}"/>
              </a:ext>
            </a:extLst>
          </p:cNvPr>
          <p:cNvSpPr>
            <a:spLocks noGrp="1"/>
          </p:cNvSpPr>
          <p:nvPr>
            <p:ph idx="1"/>
          </p:nvPr>
        </p:nvSpPr>
        <p:spPr>
          <a:xfrm>
            <a:off x="457213" y="1200151"/>
            <a:ext cx="8315569" cy="3427028"/>
          </a:xfrm>
        </p:spPr>
        <p:txBody>
          <a:bodyPr vert="horz" lIns="91440" tIns="45720" rIns="91440" bIns="45720" rtlCol="0" anchor="t">
            <a:normAutofit/>
          </a:bodyPr>
          <a:lstStyle/>
          <a:p>
            <a:r>
              <a:rPr lang="en-US"/>
              <a:t>Discuss current challenges around HIV </a:t>
            </a:r>
            <a:r>
              <a:rPr lang="en-US" err="1"/>
              <a:t>PrEP</a:t>
            </a:r>
            <a:r>
              <a:rPr lang="en-US"/>
              <a:t> &amp; current and potential future strategies to address these challenges</a:t>
            </a:r>
          </a:p>
          <a:p>
            <a:pPr lvl="1"/>
            <a:r>
              <a:rPr lang="en-US"/>
              <a:t>Have a person take notes to share with the large group (challenges &amp; solutions presented)</a:t>
            </a:r>
          </a:p>
        </p:txBody>
      </p:sp>
    </p:spTree>
    <p:extLst>
      <p:ext uri="{BB962C8B-B14F-4D97-AF65-F5344CB8AC3E}">
        <p14:creationId xmlns:p14="http://schemas.microsoft.com/office/powerpoint/2010/main" val="18435411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D4C3C-A56A-D3C3-A355-DCE319068A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5298FD-5153-7522-5256-6FC1867D0605}"/>
              </a:ext>
            </a:extLst>
          </p:cNvPr>
          <p:cNvSpPr>
            <a:spLocks noGrp="1"/>
          </p:cNvSpPr>
          <p:nvPr>
            <p:ph type="title"/>
          </p:nvPr>
        </p:nvSpPr>
        <p:spPr>
          <a:xfrm>
            <a:off x="722328" y="2390378"/>
            <a:ext cx="7548461" cy="876300"/>
          </a:xfrm>
        </p:spPr>
        <p:txBody>
          <a:bodyPr/>
          <a:lstStyle/>
          <a:p>
            <a:pPr lvl="1" algn="ctr" fontAlgn="base"/>
            <a:r>
              <a:rPr lang="en-US" sz="3600" b="0" i="0">
                <a:solidFill>
                  <a:srgbClr val="FFFFFF"/>
                </a:solidFill>
                <a:effectLst>
                  <a:outerShdw blurRad="50800" dist="38100" dir="16200000" rotWithShape="0">
                    <a:prstClr val="black">
                      <a:alpha val="40000"/>
                    </a:prstClr>
                  </a:outerShdw>
                </a:effectLst>
              </a:rPr>
              <a:t>Group share</a:t>
            </a:r>
            <a:endParaRPr lang="en-US" sz="4400" b="0" i="0">
              <a:solidFill>
                <a:srgbClr val="000000"/>
              </a:solidFill>
              <a:effectLst>
                <a:outerShdw blurRad="50800" dist="38100" dir="16200000" rotWithShape="0">
                  <a:prstClr val="black">
                    <a:alpha val="40000"/>
                  </a:prstClr>
                </a:outerShdw>
              </a:effectLst>
            </a:endParaRPr>
          </a:p>
        </p:txBody>
      </p:sp>
      <p:sp>
        <p:nvSpPr>
          <p:cNvPr id="3" name="Text Placeholder 2">
            <a:extLst>
              <a:ext uri="{FF2B5EF4-FFF2-40B4-BE49-F238E27FC236}">
                <a16:creationId xmlns:a16="http://schemas.microsoft.com/office/drawing/2014/main" id="{BF387BC6-B0F8-9D0B-6158-9BED3F00B674}"/>
              </a:ext>
            </a:extLst>
          </p:cNvPr>
          <p:cNvSpPr>
            <a:spLocks noGrp="1"/>
          </p:cNvSpPr>
          <p:nvPr>
            <p:ph type="body" idx="1"/>
          </p:nvPr>
        </p:nvSpPr>
        <p:spPr>
          <a:xfrm>
            <a:off x="722325" y="3047999"/>
            <a:ext cx="7699347" cy="584887"/>
          </a:xfrm>
        </p:spPr>
        <p:txBody>
          <a:bodyPr/>
          <a:lstStyle/>
          <a:p>
            <a:pPr algn="ctr"/>
            <a:r>
              <a:rPr lang="en-US" sz="2000" b="0" i="0">
                <a:solidFill>
                  <a:srgbClr val="FFFFFF"/>
                </a:solidFill>
                <a:effectLst>
                  <a:outerShdw blurRad="50800" dist="38100" dir="16200000" rotWithShape="0">
                    <a:prstClr val="black">
                      <a:alpha val="40000"/>
                    </a:prstClr>
                  </a:outerShdw>
                </a:effectLst>
              </a:rPr>
              <a:t>(15-20 min)</a:t>
            </a:r>
          </a:p>
        </p:txBody>
      </p:sp>
    </p:spTree>
    <p:extLst>
      <p:ext uri="{BB962C8B-B14F-4D97-AF65-F5344CB8AC3E}">
        <p14:creationId xmlns:p14="http://schemas.microsoft.com/office/powerpoint/2010/main" val="42720700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13F73-57C8-C7D0-F07F-F43B531AFB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E47AF5-3C55-C66B-E941-DE6720A8ECD5}"/>
              </a:ext>
            </a:extLst>
          </p:cNvPr>
          <p:cNvSpPr>
            <a:spLocks noGrp="1"/>
          </p:cNvSpPr>
          <p:nvPr>
            <p:ph type="title"/>
          </p:nvPr>
        </p:nvSpPr>
        <p:spPr>
          <a:xfrm>
            <a:off x="722328" y="2390378"/>
            <a:ext cx="7548461" cy="876300"/>
          </a:xfrm>
        </p:spPr>
        <p:txBody>
          <a:bodyPr/>
          <a:lstStyle/>
          <a:p>
            <a:pPr lvl="1" algn="ctr" fontAlgn="base"/>
            <a:r>
              <a:rPr lang="en-US" sz="3600" b="0" i="0">
                <a:solidFill>
                  <a:srgbClr val="FFFFFF"/>
                </a:solidFill>
                <a:effectLst>
                  <a:outerShdw blurRad="50800" dist="38100" dir="16200000" rotWithShape="0">
                    <a:prstClr val="black">
                      <a:alpha val="40000"/>
                    </a:prstClr>
                  </a:outerShdw>
                </a:effectLst>
              </a:rPr>
              <a:t>Session Wrap Up</a:t>
            </a:r>
            <a:endParaRPr lang="en-US" sz="4400" b="0" i="0">
              <a:solidFill>
                <a:srgbClr val="000000"/>
              </a:solidFill>
              <a:effectLst>
                <a:outerShdw blurRad="50800" dist="38100" dir="16200000" rotWithShape="0">
                  <a:prstClr val="black">
                    <a:alpha val="40000"/>
                  </a:prstClr>
                </a:outerShdw>
              </a:effectLst>
            </a:endParaRPr>
          </a:p>
        </p:txBody>
      </p:sp>
      <p:sp>
        <p:nvSpPr>
          <p:cNvPr id="3" name="Text Placeholder 2">
            <a:extLst>
              <a:ext uri="{FF2B5EF4-FFF2-40B4-BE49-F238E27FC236}">
                <a16:creationId xmlns:a16="http://schemas.microsoft.com/office/drawing/2014/main" id="{FDF6E8CD-EE0F-EE51-C4D0-7ED0715CBA97}"/>
              </a:ext>
            </a:extLst>
          </p:cNvPr>
          <p:cNvSpPr>
            <a:spLocks noGrp="1"/>
          </p:cNvSpPr>
          <p:nvPr>
            <p:ph type="body" idx="1"/>
          </p:nvPr>
        </p:nvSpPr>
        <p:spPr>
          <a:xfrm>
            <a:off x="722325" y="3047999"/>
            <a:ext cx="7699347" cy="584887"/>
          </a:xfrm>
        </p:spPr>
        <p:txBody>
          <a:bodyPr/>
          <a:lstStyle/>
          <a:p>
            <a:pPr algn="ctr"/>
            <a:r>
              <a:rPr lang="en-US" sz="2000" b="0" i="0">
                <a:solidFill>
                  <a:srgbClr val="FFFFFF"/>
                </a:solidFill>
                <a:effectLst>
                  <a:outerShdw blurRad="50800" dist="38100" dir="16200000" rotWithShape="0">
                    <a:prstClr val="black">
                      <a:alpha val="40000"/>
                    </a:prstClr>
                  </a:outerShdw>
                </a:effectLst>
              </a:rPr>
              <a:t>(5 min)</a:t>
            </a:r>
          </a:p>
        </p:txBody>
      </p:sp>
    </p:spTree>
    <p:extLst>
      <p:ext uri="{BB962C8B-B14F-4D97-AF65-F5344CB8AC3E}">
        <p14:creationId xmlns:p14="http://schemas.microsoft.com/office/powerpoint/2010/main" val="37196407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555CE2C-E624-2151-97A0-EB55FED70581}"/>
              </a:ext>
            </a:extLst>
          </p:cNvPr>
          <p:cNvSpPr>
            <a:spLocks noGrp="1"/>
          </p:cNvSpPr>
          <p:nvPr>
            <p:ph type="title"/>
          </p:nvPr>
        </p:nvSpPr>
        <p:spPr/>
        <p:txBody>
          <a:bodyPr/>
          <a:lstStyle/>
          <a:p>
            <a:r>
              <a:rPr lang="en-US"/>
              <a:t>Wrap up</a:t>
            </a:r>
          </a:p>
        </p:txBody>
      </p:sp>
      <p:sp>
        <p:nvSpPr>
          <p:cNvPr id="5" name="Content Placeholder 4">
            <a:extLst>
              <a:ext uri="{FF2B5EF4-FFF2-40B4-BE49-F238E27FC236}">
                <a16:creationId xmlns:a16="http://schemas.microsoft.com/office/drawing/2014/main" id="{1FA849FB-ABFD-F59A-19A8-8AC209721685}"/>
              </a:ext>
            </a:extLst>
          </p:cNvPr>
          <p:cNvSpPr>
            <a:spLocks noGrp="1"/>
          </p:cNvSpPr>
          <p:nvPr>
            <p:ph sz="half" idx="1"/>
          </p:nvPr>
        </p:nvSpPr>
        <p:spPr/>
        <p:txBody>
          <a:bodyPr>
            <a:normAutofit/>
          </a:bodyPr>
          <a:lstStyle/>
          <a:p>
            <a:r>
              <a:rPr lang="en-US"/>
              <a:t>Identified challenges</a:t>
            </a:r>
          </a:p>
          <a:p>
            <a:endParaRPr lang="en-US"/>
          </a:p>
          <a:p>
            <a:endParaRPr lang="en-US"/>
          </a:p>
          <a:p>
            <a:r>
              <a:rPr lang="en-US"/>
              <a:t>Potential solutions</a:t>
            </a:r>
          </a:p>
        </p:txBody>
      </p:sp>
      <p:sp>
        <p:nvSpPr>
          <p:cNvPr id="2" name="Content Placeholder 1">
            <a:extLst>
              <a:ext uri="{FF2B5EF4-FFF2-40B4-BE49-F238E27FC236}">
                <a16:creationId xmlns:a16="http://schemas.microsoft.com/office/drawing/2014/main" id="{D18DDB24-F5EC-5F84-070A-2BB3EC093678}"/>
              </a:ext>
            </a:extLst>
          </p:cNvPr>
          <p:cNvSpPr>
            <a:spLocks noGrp="1"/>
          </p:cNvSpPr>
          <p:nvPr>
            <p:ph sz="half" idx="2"/>
          </p:nvPr>
        </p:nvSpPr>
        <p:spPr>
          <a:xfrm>
            <a:off x="4415481" y="1152144"/>
            <a:ext cx="4456670" cy="3323480"/>
          </a:xfrm>
        </p:spPr>
        <p:txBody>
          <a:bodyPr>
            <a:normAutofit/>
          </a:bodyPr>
          <a:lstStyle/>
          <a:p>
            <a:r>
              <a:rPr lang="en-US"/>
              <a:t>Lessons learned</a:t>
            </a:r>
          </a:p>
          <a:p>
            <a:pPr lvl="1"/>
            <a:r>
              <a:rPr lang="en-US"/>
              <a:t>1-</a:t>
            </a:r>
          </a:p>
          <a:p>
            <a:pPr lvl="1"/>
            <a:r>
              <a:rPr lang="en-US"/>
              <a:t>2-</a:t>
            </a:r>
          </a:p>
          <a:p>
            <a:pPr lvl="1"/>
            <a:r>
              <a:rPr lang="en-US"/>
              <a:t>3-</a:t>
            </a:r>
          </a:p>
        </p:txBody>
      </p:sp>
    </p:spTree>
    <p:extLst>
      <p:ext uri="{BB962C8B-B14F-4D97-AF65-F5344CB8AC3E}">
        <p14:creationId xmlns:p14="http://schemas.microsoft.com/office/powerpoint/2010/main" val="3929968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89A5B-B2D3-4EA3-A299-125CFB7E71CC}"/>
              </a:ext>
            </a:extLst>
          </p:cNvPr>
          <p:cNvSpPr>
            <a:spLocks noGrp="1"/>
          </p:cNvSpPr>
          <p:nvPr>
            <p:ph type="title"/>
          </p:nvPr>
        </p:nvSpPr>
        <p:spPr/>
        <p:txBody>
          <a:bodyPr/>
          <a:lstStyle/>
          <a:p>
            <a:pPr algn="ctr"/>
            <a:r>
              <a:rPr lang="en-US">
                <a:solidFill>
                  <a:schemeClr val="bg1"/>
                </a:solidFill>
                <a:effectLst>
                  <a:outerShdw blurRad="50800" dist="38100" dir="18900000" algn="bl" rotWithShape="0">
                    <a:prstClr val="black">
                      <a:alpha val="40000"/>
                    </a:prstClr>
                  </a:outerShdw>
                </a:effectLst>
              </a:rPr>
              <a:t>Use of Trade/Brand Names</a:t>
            </a:r>
          </a:p>
        </p:txBody>
      </p:sp>
      <p:sp>
        <p:nvSpPr>
          <p:cNvPr id="3" name="Content Placeholder 2">
            <a:extLst>
              <a:ext uri="{FF2B5EF4-FFF2-40B4-BE49-F238E27FC236}">
                <a16:creationId xmlns:a16="http://schemas.microsoft.com/office/drawing/2014/main" id="{F2CDBED2-F37B-4958-BED9-2C8460F26CD1}"/>
              </a:ext>
            </a:extLst>
          </p:cNvPr>
          <p:cNvSpPr>
            <a:spLocks noGrp="1"/>
          </p:cNvSpPr>
          <p:nvPr>
            <p:ph idx="1"/>
          </p:nvPr>
        </p:nvSpPr>
        <p:spPr/>
        <p:txBody>
          <a:bodyPr/>
          <a:lstStyle/>
          <a:p>
            <a:endParaRPr lang="en-US"/>
          </a:p>
          <a:p>
            <a:pPr marL="114297" indent="0">
              <a:buNone/>
            </a:pPr>
            <a:endParaRPr lang="en-US"/>
          </a:p>
          <a:p>
            <a:endParaRPr lang="en-US"/>
          </a:p>
          <a:p>
            <a:endParaRPr lang="en-US"/>
          </a:p>
        </p:txBody>
      </p:sp>
      <p:sp>
        <p:nvSpPr>
          <p:cNvPr id="5" name="TextBox 4">
            <a:extLst>
              <a:ext uri="{FF2B5EF4-FFF2-40B4-BE49-F238E27FC236}">
                <a16:creationId xmlns:a16="http://schemas.microsoft.com/office/drawing/2014/main" id="{F0BEDD42-78D0-43EE-8998-2C3555A31481}"/>
              </a:ext>
            </a:extLst>
          </p:cNvPr>
          <p:cNvSpPr txBox="1"/>
          <p:nvPr/>
        </p:nvSpPr>
        <p:spPr>
          <a:xfrm>
            <a:off x="669192" y="1063230"/>
            <a:ext cx="7891585" cy="3477875"/>
          </a:xfrm>
          <a:prstGeom prst="rect">
            <a:avLst/>
          </a:prstGeom>
          <a:noFill/>
        </p:spPr>
        <p:txBody>
          <a:bodyPr wrap="square" rtlCol="0">
            <a:spAutoFit/>
          </a:bodyPr>
          <a:lstStyle/>
          <a:p>
            <a:pPr algn="just" defTabSz="914378"/>
            <a:r>
              <a:rPr lang="en-US" sz="2000">
                <a:solidFill>
                  <a:schemeClr val="bg1"/>
                </a:solidFill>
                <a:effectLst>
                  <a:outerShdw blurRad="50800" dist="38100" dir="16200000" rotWithShape="0">
                    <a:prstClr val="black">
                      <a:alpha val="40000"/>
                    </a:prstClr>
                  </a:outerShdw>
                </a:effectLst>
                <a:latin typeface="Arial"/>
                <a:ea typeface="Calibri" panose="020F0502020204030204" pitchFamily="34" charset="0"/>
                <a:cs typeface="Times New Roman" panose="02020603050405020304" pitchFamily="18" charset="0"/>
              </a:rPr>
              <a:t>This program is supported by the Health Resources and Services Administration (HRSA) of the U.S. </a:t>
            </a:r>
            <a:r>
              <a:rPr lang="en-US" sz="2000">
                <a:solidFill>
                  <a:schemeClr val="bg1"/>
                </a:solidFill>
                <a:effectLst>
                  <a:outerShdw blurRad="50800" dist="38100" dir="16200000" rotWithShape="0">
                    <a:prstClr val="black">
                      <a:alpha val="40000"/>
                    </a:prstClr>
                  </a:outerShdw>
                </a:effectLst>
                <a:ea typeface="Calibri" panose="020F0502020204030204" pitchFamily="34" charset="0"/>
                <a:cs typeface="Times New Roman" panose="02020603050405020304" pitchFamily="18" charset="0"/>
              </a:rPr>
              <a:t>Department of Health and Human Services (HHS) as part of an award totaling $</a:t>
            </a:r>
            <a:r>
              <a:rPr lang="en-US" sz="2000">
                <a:solidFill>
                  <a:schemeClr val="bg1"/>
                </a:solidFill>
                <a:effectLst>
                  <a:outerShdw blurRad="50800" dist="38100" dir="16200000" rotWithShape="0">
                    <a:prstClr val="black">
                      <a:alpha val="40000"/>
                    </a:prstClr>
                  </a:outerShdw>
                </a:effectLst>
                <a:ea typeface="Calibri" panose="020F0502020204030204" pitchFamily="34" charset="0"/>
                <a:cs typeface="Times New Roman"/>
              </a:rPr>
              <a:t>4,205,743</a:t>
            </a:r>
            <a:r>
              <a:rPr lang="en-US" sz="2000">
                <a:solidFill>
                  <a:schemeClr val="bg1"/>
                </a:solidFill>
                <a:effectLst>
                  <a:outerShdw blurRad="50800" dist="38100" dir="16200000" rotWithShape="0">
                    <a:prstClr val="black">
                      <a:alpha val="40000"/>
                    </a:prstClr>
                  </a:outerShdw>
                </a:effectLst>
                <a:ea typeface="Calibri" panose="020F0502020204030204" pitchFamily="34" charset="0"/>
                <a:cs typeface="Times New Roman" panose="02020603050405020304" pitchFamily="18" charset="0"/>
              </a:rPr>
              <a:t>, with 0% financed with non-governmental sources. </a:t>
            </a:r>
          </a:p>
          <a:p>
            <a:pPr algn="just" defTabSz="914378"/>
            <a:endParaRPr lang="en-US" sz="2000">
              <a:solidFill>
                <a:schemeClr val="bg1"/>
              </a:solidFill>
              <a:effectLst>
                <a:outerShdw blurRad="50800" dist="38100" dir="16200000" rotWithShape="0">
                  <a:prstClr val="black">
                    <a:alpha val="40000"/>
                  </a:prstClr>
                </a:outerShdw>
              </a:effectLst>
              <a:latin typeface="Arial"/>
              <a:ea typeface="Calibri" panose="020F0502020204030204" pitchFamily="34" charset="0"/>
              <a:cs typeface="Times New Roman" panose="02020603050405020304" pitchFamily="18" charset="0"/>
            </a:endParaRPr>
          </a:p>
          <a:p>
            <a:pPr algn="just" defTabSz="914378"/>
            <a:r>
              <a:rPr lang="en-US" sz="2000">
                <a:solidFill>
                  <a:schemeClr val="bg1"/>
                </a:solidFill>
                <a:effectLst>
                  <a:outerShdw blurRad="50800" dist="38100" dir="16200000" rotWithShape="0">
                    <a:prstClr val="black">
                      <a:alpha val="40000"/>
                    </a:prstClr>
                  </a:outerShdw>
                </a:effectLst>
                <a:latin typeface="Arial"/>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2000" i="1">
                <a:solidFill>
                  <a:schemeClr val="bg1"/>
                </a:solidFill>
                <a:effectLst>
                  <a:outerShdw blurRad="50800" dist="38100" dir="16200000" rotWithShape="0">
                    <a:prstClr val="black">
                      <a:alpha val="40000"/>
                    </a:prstClr>
                  </a:outerShdw>
                </a:effectLst>
                <a:latin typeface="Arial"/>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2000">
              <a:solidFill>
                <a:schemeClr val="bg1"/>
              </a:solidFill>
              <a:effectLst>
                <a:outerShdw blurRad="50800" dist="38100" dir="16200000" rotWithShape="0">
                  <a:prstClr val="black">
                    <a:alpha val="40000"/>
                  </a:prstClr>
                </a:outerShdw>
              </a:effectLst>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889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50D98-F6C5-52F6-3315-93549FB0CC7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CF1DC02-1248-5AB0-A1B0-0EDF3A2DE27E}"/>
              </a:ext>
            </a:extLst>
          </p:cNvPr>
          <p:cNvSpPr>
            <a:spLocks noGrp="1"/>
          </p:cNvSpPr>
          <p:nvPr>
            <p:ph type="title"/>
          </p:nvPr>
        </p:nvSpPr>
        <p:spPr>
          <a:xfrm>
            <a:off x="457213" y="115361"/>
            <a:ext cx="8315569" cy="857250"/>
          </a:xfrm>
        </p:spPr>
        <p:txBody>
          <a:bodyPr/>
          <a:lstStyle/>
          <a:p>
            <a:r>
              <a:rPr lang="en-US"/>
              <a:t>HIV </a:t>
            </a:r>
            <a:r>
              <a:rPr lang="en-US" err="1"/>
              <a:t>PrEP</a:t>
            </a:r>
            <a:r>
              <a:rPr lang="en-US"/>
              <a:t> Resources </a:t>
            </a:r>
          </a:p>
        </p:txBody>
      </p:sp>
      <p:sp>
        <p:nvSpPr>
          <p:cNvPr id="2" name="Content Placeholder 1">
            <a:extLst>
              <a:ext uri="{FF2B5EF4-FFF2-40B4-BE49-F238E27FC236}">
                <a16:creationId xmlns:a16="http://schemas.microsoft.com/office/drawing/2014/main" id="{8D20FF9A-DB06-BF28-029C-76F76E1FE597}"/>
              </a:ext>
            </a:extLst>
          </p:cNvPr>
          <p:cNvSpPr>
            <a:spLocks noGrp="1"/>
          </p:cNvSpPr>
          <p:nvPr>
            <p:ph sz="half" idx="2"/>
          </p:nvPr>
        </p:nvSpPr>
        <p:spPr>
          <a:xfrm>
            <a:off x="556582" y="1029125"/>
            <a:ext cx="8315569" cy="3685488"/>
          </a:xfrm>
        </p:spPr>
        <p:txBody>
          <a:bodyPr>
            <a:normAutofit fontScale="77500" lnSpcReduction="20000"/>
          </a:bodyPr>
          <a:lstStyle/>
          <a:p>
            <a:r>
              <a:rPr lang="en-US" dirty="0"/>
              <a:t>Present case at HIV Prevention ECHO</a:t>
            </a:r>
          </a:p>
          <a:p>
            <a:pPr lvl="1"/>
            <a:r>
              <a:rPr lang="en-US" dirty="0"/>
              <a:t>First Tues 12-1pm MT</a:t>
            </a:r>
          </a:p>
          <a:p>
            <a:pPr lvl="1"/>
            <a:r>
              <a:rPr lang="en-US" u="sng" dirty="0">
                <a:solidFill>
                  <a:schemeClr val="accent1"/>
                </a:solidFill>
              </a:rPr>
              <a:t>HIVECHO@salud.unm.edu</a:t>
            </a:r>
          </a:p>
          <a:p>
            <a:pPr lvl="1"/>
            <a:r>
              <a:rPr lang="en-US" dirty="0">
                <a:solidFill>
                  <a:schemeClr val="accent1"/>
                </a:solidFill>
                <a:hlinkClick r:id="rId3">
                  <a:extLst>
                    <a:ext uri="{A12FA001-AC4F-418D-AE19-62706E023703}">
                      <ahyp:hlinkClr xmlns:ahyp="http://schemas.microsoft.com/office/drawing/2018/hyperlinkcolor" val="tx"/>
                    </a:ext>
                  </a:extLst>
                </a:hlinkClick>
              </a:rPr>
              <a:t>https://hsc.unm.edu/scaetc/programs-services/echo.html</a:t>
            </a:r>
            <a:r>
              <a:rPr lang="en-US" dirty="0">
                <a:solidFill>
                  <a:schemeClr val="accent1"/>
                </a:solidFill>
              </a:rPr>
              <a:t> </a:t>
            </a:r>
          </a:p>
          <a:p>
            <a:pPr>
              <a:spcBef>
                <a:spcPts val="1200"/>
              </a:spcBef>
            </a:pPr>
            <a:r>
              <a:rPr lang="en-US" dirty="0"/>
              <a:t>NASTAD Billing Guide</a:t>
            </a:r>
          </a:p>
          <a:p>
            <a:pPr lvl="1"/>
            <a:r>
              <a:rPr lang="en-US" dirty="0">
                <a:solidFill>
                  <a:schemeClr val="accent1"/>
                </a:solidFill>
                <a:hlinkClick r:id="rId4">
                  <a:extLst>
                    <a:ext uri="{A12FA001-AC4F-418D-AE19-62706E023703}">
                      <ahyp:hlinkClr xmlns:ahyp="http://schemas.microsoft.com/office/drawing/2018/hyperlinkcolor" val="tx"/>
                    </a:ext>
                  </a:extLst>
                </a:hlinkClick>
              </a:rPr>
              <a:t>https://nastad.org/resources/billing-coding-guide-hiv-prevention</a:t>
            </a:r>
            <a:r>
              <a:rPr lang="en-US" dirty="0">
                <a:solidFill>
                  <a:schemeClr val="accent1"/>
                </a:solidFill>
              </a:rPr>
              <a:t> </a:t>
            </a:r>
          </a:p>
          <a:p>
            <a:pPr>
              <a:spcBef>
                <a:spcPts val="1200"/>
              </a:spcBef>
            </a:pPr>
            <a:r>
              <a:rPr lang="en-US" dirty="0"/>
              <a:t>National Clinical Consultation Center</a:t>
            </a:r>
          </a:p>
          <a:p>
            <a:pPr lvl="1"/>
            <a:r>
              <a:rPr lang="en-US" dirty="0"/>
              <a:t>HIV </a:t>
            </a:r>
            <a:r>
              <a:rPr lang="en-US" dirty="0" err="1"/>
              <a:t>PrEP</a:t>
            </a:r>
            <a:r>
              <a:rPr lang="en-US" dirty="0"/>
              <a:t> (855)HIV-PREP, HIV PEP (888)448-4911 </a:t>
            </a:r>
          </a:p>
          <a:p>
            <a:pPr lvl="1"/>
            <a:r>
              <a:rPr lang="en-US" dirty="0">
                <a:solidFill>
                  <a:schemeClr val="accent1"/>
                </a:solidFill>
              </a:rPr>
              <a:t>http://nccc.ucsf.edu/</a:t>
            </a:r>
          </a:p>
          <a:p>
            <a:pPr>
              <a:spcBef>
                <a:spcPts val="1200"/>
              </a:spcBef>
            </a:pPr>
            <a:r>
              <a:rPr lang="en-US" dirty="0"/>
              <a:t>National HIV </a:t>
            </a:r>
            <a:r>
              <a:rPr lang="en-US" dirty="0" err="1"/>
              <a:t>PrEP</a:t>
            </a:r>
            <a:r>
              <a:rPr lang="en-US" dirty="0"/>
              <a:t> Curriculum</a:t>
            </a:r>
          </a:p>
          <a:p>
            <a:pPr lvl="1"/>
            <a:r>
              <a:rPr lang="en-US" dirty="0">
                <a:solidFill>
                  <a:schemeClr val="accent1"/>
                </a:solidFill>
              </a:rPr>
              <a:t>https://www.hivprep.uw.edu/</a:t>
            </a:r>
          </a:p>
        </p:txBody>
      </p:sp>
    </p:spTree>
    <p:extLst>
      <p:ext uri="{BB962C8B-B14F-4D97-AF65-F5344CB8AC3E}">
        <p14:creationId xmlns:p14="http://schemas.microsoft.com/office/powerpoint/2010/main" val="27756628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a:effectLst>
                  <a:outerShdw blurRad="50800" dist="38100" dir="18900000" algn="bl" rotWithShape="0">
                    <a:prstClr val="black">
                      <a:alpha val="40000"/>
                    </a:prstClr>
                  </a:outerShdw>
                </a:effectLst>
              </a:rPr>
              <a:t>Additional Resources</a:t>
            </a:r>
          </a:p>
        </p:txBody>
      </p:sp>
      <p:sp>
        <p:nvSpPr>
          <p:cNvPr id="6" name="Content Placeholder 5"/>
          <p:cNvSpPr>
            <a:spLocks noGrp="1"/>
          </p:cNvSpPr>
          <p:nvPr>
            <p:ph sz="half" idx="1"/>
          </p:nvPr>
        </p:nvSpPr>
        <p:spPr>
          <a:xfrm>
            <a:off x="292172" y="895350"/>
            <a:ext cx="4451278" cy="3771900"/>
          </a:xfrm>
        </p:spPr>
        <p:txBody>
          <a:bodyPr>
            <a:normAutofit fontScale="85000" lnSpcReduction="20000"/>
          </a:bodyPr>
          <a:lstStyle/>
          <a:p>
            <a:pPr marL="117475" indent="-3175">
              <a:buNone/>
            </a:pPr>
            <a:r>
              <a:rPr lang="en-US" b="1">
                <a:effectLst>
                  <a:outerShdw blurRad="50800" dist="38100" dir="16200000" rotWithShape="0">
                    <a:prstClr val="black">
                      <a:alpha val="40000"/>
                    </a:prstClr>
                  </a:outerShdw>
                </a:effectLst>
              </a:rPr>
              <a:t>National Clinician </a:t>
            </a:r>
          </a:p>
          <a:p>
            <a:pPr marL="117475" indent="-3175">
              <a:buNone/>
            </a:pPr>
            <a:r>
              <a:rPr lang="en-US" b="1">
                <a:effectLst>
                  <a:outerShdw blurRad="50800" dist="38100" dir="16200000" rotWithShape="0">
                    <a:prstClr val="black">
                      <a:alpha val="40000"/>
                    </a:prstClr>
                  </a:outerShdw>
                </a:effectLst>
              </a:rPr>
              <a:t>Consultation Center</a:t>
            </a:r>
            <a:r>
              <a:rPr lang="en-US">
                <a:effectLst>
                  <a:outerShdw blurRad="50800" dist="38100" dir="16200000" rotWithShape="0">
                    <a:prstClr val="black">
                      <a:alpha val="40000"/>
                    </a:prstClr>
                  </a:outerShdw>
                </a:effectLst>
              </a:rPr>
              <a:t> </a:t>
            </a:r>
          </a:p>
          <a:p>
            <a:pPr marL="982980" lvl="1" indent="-571500">
              <a:buNone/>
            </a:pPr>
            <a:r>
              <a:rPr lang="en-US" sz="1900">
                <a:solidFill>
                  <a:schemeClr val="accent1"/>
                </a:solidFill>
                <a:effectLst>
                  <a:outerShdw blurRad="50800" dist="38100" dir="16200000" rotWithShape="0">
                    <a:prstClr val="black">
                      <a:alpha val="40000"/>
                    </a:prstClr>
                  </a:outerShdw>
                </a:effectLst>
                <a:hlinkClick r:id="rId3">
                  <a:extLst>
                    <a:ext uri="{A12FA001-AC4F-418D-AE19-62706E023703}">
                      <ahyp:hlinkClr xmlns:ahyp="http://schemas.microsoft.com/office/drawing/2018/hyperlinkcolor" val="tx"/>
                    </a:ext>
                  </a:extLst>
                </a:hlinkClick>
              </a:rPr>
              <a:t>http://nccc.ucsf.edu/</a:t>
            </a:r>
            <a:endParaRPr lang="en-US" sz="1900">
              <a:solidFill>
                <a:schemeClr val="accent1"/>
              </a:solidFill>
              <a:effectLst>
                <a:outerShdw blurRad="50800" dist="38100" dir="16200000" rotWithShape="0">
                  <a:prstClr val="black">
                    <a:alpha val="40000"/>
                  </a:prstClr>
                </a:outerShdw>
              </a:effectLst>
            </a:endParaRPr>
          </a:p>
          <a:p>
            <a:pPr marL="741363" lvl="1"/>
            <a:r>
              <a:rPr lang="en-US">
                <a:effectLst>
                  <a:outerShdw blurRad="50800" dist="38100" dir="16200000" rotWithShape="0">
                    <a:prstClr val="black">
                      <a:alpha val="40000"/>
                    </a:prstClr>
                  </a:outerShdw>
                </a:effectLst>
              </a:rPr>
              <a:t>HIV Management</a:t>
            </a:r>
          </a:p>
          <a:p>
            <a:pPr marL="741363" lvl="1"/>
            <a:r>
              <a:rPr lang="en-US">
                <a:effectLst>
                  <a:outerShdw blurRad="50800" dist="38100" dir="16200000" rotWithShape="0">
                    <a:prstClr val="black">
                      <a:alpha val="40000"/>
                    </a:prstClr>
                  </a:outerShdw>
                </a:effectLst>
              </a:rPr>
              <a:t>Perinatal HIV </a:t>
            </a:r>
          </a:p>
          <a:p>
            <a:pPr marL="741363" lvl="1"/>
            <a:r>
              <a:rPr lang="en-US">
                <a:effectLst>
                  <a:outerShdw blurRad="50800" dist="38100" dir="16200000" rotWithShape="0">
                    <a:prstClr val="black">
                      <a:alpha val="40000"/>
                    </a:prstClr>
                  </a:outerShdw>
                </a:effectLst>
              </a:rPr>
              <a:t>HIV PrEP </a:t>
            </a:r>
          </a:p>
          <a:p>
            <a:pPr marL="741363" lvl="1"/>
            <a:r>
              <a:rPr lang="en-US">
                <a:effectLst>
                  <a:outerShdw blurRad="50800" dist="38100" dir="16200000" rotWithShape="0">
                    <a:prstClr val="black">
                      <a:alpha val="40000"/>
                    </a:prstClr>
                  </a:outerShdw>
                </a:effectLst>
              </a:rPr>
              <a:t>HIV PEP line</a:t>
            </a:r>
          </a:p>
          <a:p>
            <a:pPr marL="741363" lvl="1"/>
            <a:r>
              <a:rPr lang="en-US">
                <a:effectLst>
                  <a:outerShdw blurRad="50800" dist="38100" dir="16200000" rotWithShape="0">
                    <a:prstClr val="black">
                      <a:alpha val="40000"/>
                    </a:prstClr>
                  </a:outerShdw>
                </a:effectLst>
              </a:rPr>
              <a:t>HCV Management</a:t>
            </a:r>
          </a:p>
          <a:p>
            <a:pPr marL="741363" lvl="1"/>
            <a:r>
              <a:rPr lang="en-US">
                <a:effectLst>
                  <a:outerShdw blurRad="50800" dist="38100" dir="16200000" rotWithShape="0">
                    <a:prstClr val="black">
                      <a:alpha val="40000"/>
                    </a:prstClr>
                  </a:outerShdw>
                </a:effectLst>
              </a:rPr>
              <a:t>Substance Use Management</a:t>
            </a:r>
          </a:p>
          <a:p>
            <a:pPr lvl="1"/>
            <a:endParaRPr lang="en-US" sz="1000">
              <a:effectLst>
                <a:outerShdw blurRad="50800" dist="38100" dir="16200000" rotWithShape="0">
                  <a:prstClr val="black">
                    <a:alpha val="40000"/>
                  </a:prstClr>
                </a:outerShdw>
              </a:effectLst>
            </a:endParaRPr>
          </a:p>
          <a:p>
            <a:pPr marL="114300" indent="0">
              <a:buNone/>
            </a:pPr>
            <a:r>
              <a:rPr lang="en-US" b="1">
                <a:effectLst>
                  <a:outerShdw blurRad="50800" dist="38100" dir="16200000" rotWithShape="0">
                    <a:prstClr val="black">
                      <a:alpha val="40000"/>
                    </a:prstClr>
                  </a:outerShdw>
                </a:effectLst>
              </a:rPr>
              <a:t>Present on ECHO</a:t>
            </a:r>
            <a:endParaRPr lang="en-US" sz="600" b="1">
              <a:effectLst>
                <a:outerShdw blurRad="50800" dist="38100" dir="16200000" rotWithShape="0">
                  <a:prstClr val="black">
                    <a:alpha val="40000"/>
                  </a:prstClr>
                </a:outerShdw>
              </a:effectLst>
            </a:endParaRPr>
          </a:p>
          <a:p>
            <a:pPr marL="401638" indent="0" algn="l" rtl="0" fontAlgn="base">
              <a:buNone/>
            </a:pPr>
            <a:r>
              <a:rPr lang="en-US" sz="1900" b="0" i="0" u="sng" strike="noStrike">
                <a:solidFill>
                  <a:schemeClr val="accent1"/>
                </a:solidFill>
                <a:effectLst>
                  <a:outerShdw blurRad="50800" dist="38100" dir="16200000" rotWithShape="0">
                    <a:prstClr val="black">
                      <a:alpha val="40000"/>
                    </a:prstClr>
                  </a:outerShdw>
                </a:effectLst>
                <a:latin typeface="Arial" panose="020B0604020202020204" pitchFamily="34" charset="0"/>
                <a:hlinkClick r:id="rId4">
                  <a:extLst>
                    <a:ext uri="{A12FA001-AC4F-418D-AE19-62706E023703}">
                      <ahyp:hlinkClr xmlns:ahyp="http://schemas.microsoft.com/office/drawing/2018/hyperlinkcolor" val="tx"/>
                    </a:ext>
                  </a:extLst>
                </a:hlinkClick>
              </a:rPr>
              <a:t>https://hsc.unm.edu/scaetc/programs-services/echo.html</a:t>
            </a:r>
            <a:r>
              <a:rPr lang="en-US" sz="1900" b="0" i="0">
                <a:solidFill>
                  <a:schemeClr val="accent1"/>
                </a:solidFill>
                <a:effectLst>
                  <a:outerShdw blurRad="50800" dist="38100" dir="16200000" rotWithShape="0">
                    <a:prstClr val="black">
                      <a:alpha val="40000"/>
                    </a:prstClr>
                  </a:outerShdw>
                </a:effectLst>
                <a:latin typeface="Arial" panose="020B0604020202020204" pitchFamily="34" charset="0"/>
              </a:rPr>
              <a:t>​</a:t>
            </a:r>
          </a:p>
          <a:p>
            <a:pPr algn="l" rtl="0" fontAlgn="base">
              <a:buFont typeface="Arial" panose="020B0604020202020204" pitchFamily="34" charset="0"/>
              <a:buChar char="•"/>
            </a:pPr>
            <a:endParaRPr lang="en-US" b="0" i="0">
              <a:solidFill>
                <a:srgbClr val="222222"/>
              </a:solidFill>
              <a:effectLst>
                <a:outerShdw blurRad="50800" dist="38100" dir="16200000" rotWithShape="0">
                  <a:prstClr val="black">
                    <a:alpha val="40000"/>
                  </a:prstClr>
                </a:outerShdw>
              </a:effectLst>
              <a:latin typeface="Arial" panose="020B0604020202020204" pitchFamily="34" charset="0"/>
            </a:endParaRPr>
          </a:p>
        </p:txBody>
      </p:sp>
      <p:sp>
        <p:nvSpPr>
          <p:cNvPr id="7" name="Content Placeholder 6"/>
          <p:cNvSpPr>
            <a:spLocks noGrp="1"/>
          </p:cNvSpPr>
          <p:nvPr>
            <p:ph sz="half" idx="2"/>
          </p:nvPr>
        </p:nvSpPr>
        <p:spPr>
          <a:xfrm>
            <a:off x="4629150" y="895350"/>
            <a:ext cx="4451278" cy="3771900"/>
          </a:xfrm>
        </p:spPr>
        <p:txBody>
          <a:bodyPr>
            <a:noAutofit/>
          </a:bodyPr>
          <a:lstStyle/>
          <a:p>
            <a:pPr marL="346075" indent="-231775">
              <a:buNone/>
            </a:pPr>
            <a:r>
              <a:rPr lang="en-US" sz="2000" b="1">
                <a:effectLst>
                  <a:outerShdw blurRad="50800" dist="38100" dir="16200000" rotWithShape="0">
                    <a:prstClr val="black">
                      <a:alpha val="40000"/>
                    </a:prstClr>
                  </a:outerShdw>
                </a:effectLst>
              </a:rPr>
              <a:t>AETC National HIV Curriculum </a:t>
            </a:r>
            <a:r>
              <a:rPr lang="en-US" sz="1600">
                <a:solidFill>
                  <a:schemeClr val="accent1"/>
                </a:solidFill>
                <a:effectLst>
                  <a:outerShdw blurRad="50800" dist="38100" dir="16200000" rotWithShape="0">
                    <a:prstClr val="black">
                      <a:alpha val="40000"/>
                    </a:prstClr>
                  </a:outerShdw>
                </a:effectLst>
                <a:hlinkClick r:id="rId5">
                  <a:extLst>
                    <a:ext uri="{A12FA001-AC4F-418D-AE19-62706E023703}">
                      <ahyp:hlinkClr xmlns:ahyp="http://schemas.microsoft.com/office/drawing/2018/hyperlinkcolor" val="tx"/>
                    </a:ext>
                  </a:extLst>
                </a:hlinkClick>
              </a:rPr>
              <a:t>https://aidsetc.org/nhc</a:t>
            </a:r>
            <a:endParaRPr lang="en-US" sz="1600">
              <a:solidFill>
                <a:schemeClr val="accent1"/>
              </a:solidFill>
              <a:effectLst>
                <a:outerShdw blurRad="50800" dist="38100" dir="16200000" rotWithShape="0">
                  <a:prstClr val="black">
                    <a:alpha val="40000"/>
                  </a:prstClr>
                </a:outerShdw>
              </a:effectLst>
            </a:endParaRPr>
          </a:p>
          <a:p>
            <a:pPr marL="346075" indent="-231775">
              <a:buNone/>
            </a:pPr>
            <a:r>
              <a:rPr lang="en-US" sz="2000" b="1">
                <a:effectLst>
                  <a:outerShdw blurRad="50800" dist="38100" dir="16200000" rotWithShape="0">
                    <a:prstClr val="black">
                      <a:alpha val="40000"/>
                    </a:prstClr>
                  </a:outerShdw>
                </a:effectLst>
              </a:rPr>
              <a:t>AETC National Coordinating</a:t>
            </a:r>
          </a:p>
          <a:p>
            <a:pPr marL="346075" indent="-231775">
              <a:spcBef>
                <a:spcPts val="0"/>
              </a:spcBef>
              <a:buNone/>
            </a:pPr>
            <a:r>
              <a:rPr lang="en-US" sz="2000" b="1">
                <a:effectLst>
                  <a:outerShdw blurRad="50800" dist="38100" dir="16200000" rotWithShape="0">
                    <a:prstClr val="black">
                      <a:alpha val="40000"/>
                    </a:prstClr>
                  </a:outerShdw>
                </a:effectLst>
              </a:rPr>
              <a:t>Resource Center </a:t>
            </a:r>
            <a:r>
              <a:rPr lang="en-US" sz="1600">
                <a:solidFill>
                  <a:schemeClr val="accent1"/>
                </a:solidFill>
                <a:effectLst>
                  <a:outerShdw blurRad="50800" dist="38100" dir="16200000" rotWithShape="0">
                    <a:prstClr val="black">
                      <a:alpha val="40000"/>
                    </a:prstClr>
                  </a:outerShdw>
                </a:effectLst>
                <a:hlinkClick r:id="rId6">
                  <a:extLst>
                    <a:ext uri="{A12FA001-AC4F-418D-AE19-62706E023703}">
                      <ahyp:hlinkClr xmlns:ahyp="http://schemas.microsoft.com/office/drawing/2018/hyperlinkcolor" val="tx"/>
                    </a:ext>
                  </a:extLst>
                </a:hlinkClick>
              </a:rPr>
              <a:t>https://targethiv.org/library/aetc-national-coordinating-resource-center-0</a:t>
            </a:r>
            <a:endParaRPr lang="en-US" sz="1600">
              <a:solidFill>
                <a:schemeClr val="accent1"/>
              </a:solidFill>
              <a:effectLst>
                <a:outerShdw blurRad="50800" dist="38100" dir="16200000" rotWithShape="0">
                  <a:prstClr val="black">
                    <a:alpha val="40000"/>
                  </a:prstClr>
                </a:outerShdw>
              </a:effectLst>
            </a:endParaRPr>
          </a:p>
          <a:p>
            <a:pPr marL="346075" indent="-231775">
              <a:buNone/>
            </a:pPr>
            <a:r>
              <a:rPr lang="en-US" sz="2000" b="1">
                <a:effectLst>
                  <a:outerShdw blurRad="50800" dist="38100" dir="16200000" rotWithShape="0">
                    <a:prstClr val="black">
                      <a:alpha val="40000"/>
                    </a:prstClr>
                  </a:outerShdw>
                </a:effectLst>
              </a:rPr>
              <a:t>HIVMA Resource Directory </a:t>
            </a:r>
            <a:r>
              <a:rPr lang="en-US" sz="1600" b="0" i="0" u="sng" strike="noStrike">
                <a:solidFill>
                  <a:schemeClr val="accent1"/>
                </a:solidFill>
                <a:effectLst>
                  <a:outerShdw blurRad="50800" dist="38100" dir="16200000" rotWithShape="0">
                    <a:prstClr val="black">
                      <a:alpha val="40000"/>
                    </a:prstClr>
                  </a:outerShdw>
                </a:effectLst>
                <a:hlinkClick r:id="rId7">
                  <a:extLst>
                    <a:ext uri="{A12FA001-AC4F-418D-AE19-62706E023703}">
                      <ahyp:hlinkClr xmlns:ahyp="http://schemas.microsoft.com/office/drawing/2018/hyperlinkcolor" val="tx"/>
                    </a:ext>
                  </a:extLst>
                </a:hlinkClick>
              </a:rPr>
              <a:t>https://www.hivma.org/globalassets/ektron-import/hivma/hivma-resource-directory.pdf</a:t>
            </a:r>
            <a:r>
              <a:rPr lang="en-US" sz="1600" b="0" i="0" u="none" strike="noStrike">
                <a:solidFill>
                  <a:schemeClr val="accent1"/>
                </a:solidFill>
                <a:effectLst>
                  <a:outerShdw blurRad="50800" dist="38100" dir="16200000" rotWithShape="0">
                    <a:prstClr val="black">
                      <a:alpha val="40000"/>
                    </a:prstClr>
                  </a:outerShdw>
                </a:effectLst>
              </a:rPr>
              <a:t> </a:t>
            </a:r>
          </a:p>
          <a:p>
            <a:pPr marL="346075" indent="-231775">
              <a:buNone/>
            </a:pPr>
            <a:r>
              <a:rPr lang="en-US" sz="2000" b="1">
                <a:effectLst>
                  <a:outerShdw blurRad="50800" dist="38100" dir="16200000" rotWithShape="0">
                    <a:prstClr val="black">
                      <a:alpha val="40000"/>
                    </a:prstClr>
                  </a:outerShdw>
                </a:effectLst>
              </a:rPr>
              <a:t>Additional trainings </a:t>
            </a:r>
            <a:r>
              <a:rPr lang="en-US" sz="2000">
                <a:solidFill>
                  <a:schemeClr val="accent1"/>
                </a:solidFill>
                <a:effectLst>
                  <a:outerShdw blurRad="50800" dist="38100" dir="16200000" rotWithShape="0">
                    <a:prstClr val="black">
                      <a:alpha val="40000"/>
                    </a:prstClr>
                  </a:outerShdw>
                </a:effectLst>
                <a:hlinkClick r:id="rId8">
                  <a:extLst>
                    <a:ext uri="{A12FA001-AC4F-418D-AE19-62706E023703}">
                      <ahyp:hlinkClr xmlns:ahyp="http://schemas.microsoft.com/office/drawing/2018/hyperlinkcolor" val="tx"/>
                    </a:ext>
                  </a:extLst>
                </a:hlinkClick>
              </a:rPr>
              <a:t>scaetcecho@salud.unm.edu</a:t>
            </a:r>
            <a:endParaRPr lang="en-US" sz="2000">
              <a:solidFill>
                <a:schemeClr val="accent1"/>
              </a:solidFill>
              <a:effectLst>
                <a:outerShdw blurRad="50800" dist="38100" dir="16200000" rotWithShape="0">
                  <a:prstClr val="black">
                    <a:alpha val="40000"/>
                  </a:prstClr>
                </a:outerShdw>
              </a:effectLst>
            </a:endParaRPr>
          </a:p>
          <a:p>
            <a:pPr marL="346075" indent="0">
              <a:buNone/>
            </a:pPr>
            <a:r>
              <a:rPr lang="en-US" sz="2000">
                <a:solidFill>
                  <a:schemeClr val="accent1"/>
                </a:solidFill>
                <a:effectLst>
                  <a:outerShdw blurRad="50800" dist="38100" dir="16200000" rotWithShape="0">
                    <a:prstClr val="black">
                      <a:alpha val="40000"/>
                    </a:prstClr>
                  </a:outerShdw>
                </a:effectLst>
                <a:hlinkClick r:id="rId9">
                  <a:extLst>
                    <a:ext uri="{A12FA001-AC4F-418D-AE19-62706E023703}">
                      <ahyp:hlinkClr xmlns:ahyp="http://schemas.microsoft.com/office/drawing/2018/hyperlinkcolor" val="tx"/>
                    </a:ext>
                  </a:extLst>
                </a:hlinkClick>
              </a:rPr>
              <a:t>www.scaetc.org</a:t>
            </a:r>
            <a:endParaRPr lang="en-US" sz="2000">
              <a:solidFill>
                <a:schemeClr val="accent1"/>
              </a:solidFill>
              <a:effectLst>
                <a:outerShdw blurRad="50800" dist="38100" dir="16200000" rotWithShape="0">
                  <a:prstClr val="black">
                    <a:alpha val="40000"/>
                  </a:prstClr>
                </a:outerShdw>
              </a:effectLst>
            </a:endParaRPr>
          </a:p>
        </p:txBody>
      </p:sp>
    </p:spTree>
    <p:extLst>
      <p:ext uri="{BB962C8B-B14F-4D97-AF65-F5344CB8AC3E}">
        <p14:creationId xmlns:p14="http://schemas.microsoft.com/office/powerpoint/2010/main" val="1232202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A qr code with red white and blue ribbons&#10;&#10;Description automatically generated">
            <a:extLst>
              <a:ext uri="{FF2B5EF4-FFF2-40B4-BE49-F238E27FC236}">
                <a16:creationId xmlns:a16="http://schemas.microsoft.com/office/drawing/2014/main" id="{D12ADA74-B6EE-480A-9D29-BEFD0794283C}"/>
              </a:ext>
            </a:extLst>
          </p:cNvPr>
          <p:cNvPicPr>
            <a:picLocks noChangeAspect="1"/>
          </p:cNvPicPr>
          <p:nvPr/>
        </p:nvPicPr>
        <p:blipFill>
          <a:blip r:embed="rId2"/>
          <a:stretch>
            <a:fillRect/>
          </a:stretch>
        </p:blipFill>
        <p:spPr>
          <a:xfrm>
            <a:off x="0" y="-1"/>
            <a:ext cx="9144000" cy="5157177"/>
          </a:xfrm>
          <a:prstGeom prst="rect">
            <a:avLst/>
          </a:prstGeom>
        </p:spPr>
      </p:pic>
    </p:spTree>
    <p:extLst>
      <p:ext uri="{BB962C8B-B14F-4D97-AF65-F5344CB8AC3E}">
        <p14:creationId xmlns:p14="http://schemas.microsoft.com/office/powerpoint/2010/main" val="2466460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p:txBody>
          <a:bodyPr/>
          <a:lstStyle/>
          <a:p>
            <a:pPr algn="ctr"/>
            <a:r>
              <a:rPr lang="en-US">
                <a:solidFill>
                  <a:schemeClr val="bg1"/>
                </a:solidFill>
                <a:effectLst>
                  <a:outerShdw blurRad="50800" dist="38100" dir="18900000" algn="bl" rotWithShape="0">
                    <a:prstClr val="black">
                      <a:alpha val="40000"/>
                    </a:prstClr>
                  </a:outerShdw>
                </a:effectLst>
              </a:rPr>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idx="1"/>
          </p:nvPr>
        </p:nvSpPr>
        <p:spPr>
          <a:xfrm>
            <a:off x="457214" y="1063229"/>
            <a:ext cx="8229574" cy="3412396"/>
          </a:xfrm>
          <a:effectLst>
            <a:outerShdw blurRad="63500" sx="102000" sy="102000" algn="ctr" rotWithShape="0">
              <a:prstClr val="black">
                <a:alpha val="40000"/>
              </a:prstClr>
            </a:outerShdw>
          </a:effectLst>
        </p:spPr>
        <p:txBody>
          <a:bodyPr>
            <a:normAutofit fontScale="92500"/>
          </a:bodyPr>
          <a:lstStyle/>
          <a:p>
            <a:pPr marL="230188">
              <a:spcAft>
                <a:spcPts val="600"/>
              </a:spcAft>
              <a:buClr>
                <a:schemeClr val="bg1"/>
              </a:buClr>
            </a:pPr>
            <a:r>
              <a:rPr lang="en-US">
                <a:effectLst>
                  <a:outerShdw blurRad="50800" dist="38100" dir="16200000" rotWithShape="0">
                    <a:prstClr val="black">
                      <a:alpha val="40000"/>
                    </a:prstClr>
                  </a:outerShdw>
                </a:effectLst>
              </a:rPr>
              <a:t>SCAETC recognizes that language is constantly evolving, and while we make every effort to avoid bias and stigmatizing terms, we acknowledge that unintentional lapses may occur in our presentations.</a:t>
            </a:r>
          </a:p>
          <a:p>
            <a:pPr marL="230188">
              <a:spcAft>
                <a:spcPts val="600"/>
              </a:spcAft>
              <a:buClr>
                <a:schemeClr val="bg1"/>
              </a:buClr>
            </a:pPr>
            <a:r>
              <a:rPr lang="en-US">
                <a:effectLst>
                  <a:outerShdw blurRad="50800" dist="38100" dir="16200000" rotWithShape="0">
                    <a:prstClr val="black">
                      <a:alpha val="40000"/>
                    </a:prstClr>
                  </a:outerShdw>
                </a:effectLst>
              </a:rPr>
              <a:t>We value your feedback and encourage you to share any concerns related to language, images, or concepts that may be offensive or stigmatizing. </a:t>
            </a:r>
          </a:p>
          <a:p>
            <a:pPr marL="230188">
              <a:spcAft>
                <a:spcPts val="600"/>
              </a:spcAft>
              <a:buClr>
                <a:schemeClr val="bg1"/>
              </a:buClr>
            </a:pPr>
            <a:r>
              <a:rPr lang="en-US">
                <a:effectLst>
                  <a:outerShdw blurRad="50800" dist="38100" dir="16200000" rotWithShape="0">
                    <a:prstClr val="black">
                      <a:alpha val="40000"/>
                    </a:prstClr>
                  </a:outerShdw>
                </a:effectLst>
              </a:rPr>
              <a:t>Your input will help us refine and improve our presentations, ensuring they remain inclusive and respectful to participants.</a:t>
            </a:r>
          </a:p>
        </p:txBody>
      </p:sp>
    </p:spTree>
    <p:extLst>
      <p:ext uri="{BB962C8B-B14F-4D97-AF65-F5344CB8AC3E}">
        <p14:creationId xmlns:p14="http://schemas.microsoft.com/office/powerpoint/2010/main" val="862975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18F78-E064-7357-A503-47FA98595D0C}"/>
              </a:ext>
            </a:extLst>
          </p:cNvPr>
          <p:cNvSpPr>
            <a:spLocks noGrp="1"/>
          </p:cNvSpPr>
          <p:nvPr>
            <p:ph type="title"/>
          </p:nvPr>
        </p:nvSpPr>
        <p:spPr/>
        <p:txBody>
          <a:bodyPr/>
          <a:lstStyle/>
          <a:p>
            <a:pPr algn="ctr"/>
            <a:r>
              <a:rPr lang="en-US">
                <a:effectLst>
                  <a:outerShdw blurRad="50800" dist="38100" dir="18900000" algn="bl" rotWithShape="0">
                    <a:prstClr val="black">
                      <a:alpha val="40000"/>
                    </a:prstClr>
                  </a:outerShdw>
                </a:effectLst>
              </a:rPr>
              <a:t>Learning Objectives</a:t>
            </a:r>
          </a:p>
        </p:txBody>
      </p:sp>
      <p:sp>
        <p:nvSpPr>
          <p:cNvPr id="3" name="Content Placeholder 2">
            <a:extLst>
              <a:ext uri="{FF2B5EF4-FFF2-40B4-BE49-F238E27FC236}">
                <a16:creationId xmlns:a16="http://schemas.microsoft.com/office/drawing/2014/main" id="{A29D2BEE-4DDE-2985-6FB4-9B3D8175B16F}"/>
              </a:ext>
            </a:extLst>
          </p:cNvPr>
          <p:cNvSpPr>
            <a:spLocks noGrp="1"/>
          </p:cNvSpPr>
          <p:nvPr>
            <p:ph idx="1"/>
          </p:nvPr>
        </p:nvSpPr>
        <p:spPr>
          <a:xfrm>
            <a:off x="457213" y="1150882"/>
            <a:ext cx="8315569" cy="3421117"/>
          </a:xfrm>
        </p:spPr>
        <p:txBody>
          <a:bodyPr>
            <a:normAutofit/>
          </a:bodyPr>
          <a:lstStyle/>
          <a:p>
            <a:pPr marL="571500" indent="-457200">
              <a:buFont typeface="+mj-lt"/>
              <a:buAutoNum type="arabicPeriod"/>
            </a:pPr>
            <a:r>
              <a:rPr lang="en-US">
                <a:effectLst>
                  <a:outerShdw blurRad="50800" dist="38100" dir="16200000" rotWithShape="0">
                    <a:prstClr val="black">
                      <a:alpha val="40000"/>
                    </a:prstClr>
                  </a:outerShdw>
                </a:effectLst>
                <a:ea typeface="Times New Roman" panose="02020603050405020304" pitchFamily="18" charset="0"/>
              </a:rPr>
              <a:t>Identify barriers and challenges to HIV pre-exposure prophylaxis (</a:t>
            </a:r>
            <a:r>
              <a:rPr lang="en-US" err="1">
                <a:effectLst>
                  <a:outerShdw blurRad="50800" dist="38100" dir="16200000" rotWithShape="0">
                    <a:prstClr val="black">
                      <a:alpha val="40000"/>
                    </a:prstClr>
                  </a:outerShdw>
                </a:effectLst>
                <a:ea typeface="Times New Roman" panose="02020603050405020304" pitchFamily="18" charset="0"/>
              </a:rPr>
              <a:t>PrEP</a:t>
            </a:r>
            <a:r>
              <a:rPr lang="en-US">
                <a:effectLst>
                  <a:outerShdw blurRad="50800" dist="38100" dir="16200000" rotWithShape="0">
                    <a:prstClr val="black">
                      <a:alpha val="40000"/>
                    </a:prstClr>
                  </a:outerShdw>
                </a:effectLst>
                <a:ea typeface="Times New Roman" panose="02020603050405020304" pitchFamily="18" charset="0"/>
              </a:rPr>
              <a:t>) implementation in a variety of practice settings.</a:t>
            </a:r>
          </a:p>
          <a:p>
            <a:pPr marL="571500" indent="-457200">
              <a:buFont typeface="+mj-lt"/>
              <a:buAutoNum type="arabicPeriod"/>
            </a:pPr>
            <a:endParaRPr lang="en-US" sz="800">
              <a:effectLst>
                <a:outerShdw blurRad="50800" dist="38100" dir="16200000" rotWithShape="0">
                  <a:prstClr val="black">
                    <a:alpha val="40000"/>
                  </a:prstClr>
                </a:outerShdw>
              </a:effectLst>
              <a:ea typeface="Times New Roman" panose="02020603050405020304" pitchFamily="18" charset="0"/>
            </a:endParaRPr>
          </a:p>
          <a:p>
            <a:pPr marL="571500" indent="-457200">
              <a:buFont typeface="+mj-lt"/>
              <a:buAutoNum type="arabicPeriod"/>
            </a:pPr>
            <a:r>
              <a:rPr lang="en-US">
                <a:effectLst>
                  <a:outerShdw blurRad="50800" dist="38100" dir="16200000" rotWithShape="0">
                    <a:prstClr val="black">
                      <a:alpha val="40000"/>
                    </a:prstClr>
                  </a:outerShdw>
                </a:effectLst>
                <a:ea typeface="Times New Roman" panose="02020603050405020304" pitchFamily="18" charset="0"/>
              </a:rPr>
              <a:t>Discuss currently applied &amp; potential future solutions presented from community providers across New Mexico and El Paso, TX to address the challenges to successful implementation of an HIV </a:t>
            </a:r>
            <a:r>
              <a:rPr lang="en-US" err="1">
                <a:effectLst>
                  <a:outerShdw blurRad="50800" dist="38100" dir="16200000" rotWithShape="0">
                    <a:prstClr val="black">
                      <a:alpha val="40000"/>
                    </a:prstClr>
                  </a:outerShdw>
                </a:effectLst>
                <a:ea typeface="Times New Roman" panose="02020603050405020304" pitchFamily="18" charset="0"/>
              </a:rPr>
              <a:t>PrEP</a:t>
            </a:r>
            <a:r>
              <a:rPr lang="en-US">
                <a:effectLst>
                  <a:outerShdw blurRad="50800" dist="38100" dir="16200000" rotWithShape="0">
                    <a:prstClr val="black">
                      <a:alpha val="40000"/>
                    </a:prstClr>
                  </a:outerShdw>
                </a:effectLst>
                <a:ea typeface="Times New Roman" panose="02020603050405020304" pitchFamily="18" charset="0"/>
              </a:rPr>
              <a:t> program.</a:t>
            </a:r>
          </a:p>
        </p:txBody>
      </p:sp>
    </p:spTree>
    <p:extLst>
      <p:ext uri="{BB962C8B-B14F-4D97-AF65-F5344CB8AC3E}">
        <p14:creationId xmlns:p14="http://schemas.microsoft.com/office/powerpoint/2010/main" val="2981208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B793D-5976-D379-ECFD-7BB6F5B28B18}"/>
              </a:ext>
            </a:extLst>
          </p:cNvPr>
          <p:cNvSpPr>
            <a:spLocks noGrp="1"/>
          </p:cNvSpPr>
          <p:nvPr>
            <p:ph type="title"/>
          </p:nvPr>
        </p:nvSpPr>
        <p:spPr/>
        <p:txBody>
          <a:bodyPr/>
          <a:lstStyle/>
          <a:p>
            <a:r>
              <a:rPr lang="en-US">
                <a:effectLst>
                  <a:outerShdw blurRad="63500" sx="102000" sy="102000" algn="ctr" rotWithShape="0">
                    <a:prstClr val="black">
                      <a:alpha val="40000"/>
                    </a:prstClr>
                  </a:outerShdw>
                </a:effectLst>
              </a:rPr>
              <a:t>Session Overview: 90 minutes</a:t>
            </a:r>
          </a:p>
        </p:txBody>
      </p:sp>
      <p:sp>
        <p:nvSpPr>
          <p:cNvPr id="3" name="Content Placeholder 2">
            <a:extLst>
              <a:ext uri="{FF2B5EF4-FFF2-40B4-BE49-F238E27FC236}">
                <a16:creationId xmlns:a16="http://schemas.microsoft.com/office/drawing/2014/main" id="{D50C4B67-A275-AB49-38A8-D2BF1C9FB368}"/>
              </a:ext>
            </a:extLst>
          </p:cNvPr>
          <p:cNvSpPr>
            <a:spLocks noGrp="1"/>
          </p:cNvSpPr>
          <p:nvPr>
            <p:ph idx="1"/>
          </p:nvPr>
        </p:nvSpPr>
        <p:spPr>
          <a:xfrm>
            <a:off x="457213" y="1123947"/>
            <a:ext cx="8315569" cy="3474325"/>
          </a:xfrm>
          <a:effectLst>
            <a:outerShdw blurRad="63500" sx="102000" sy="102000" algn="ctr" rotWithShape="0">
              <a:prstClr val="black">
                <a:alpha val="40000"/>
              </a:prstClr>
            </a:outerShdw>
          </a:effectLst>
        </p:spPr>
        <p:txBody>
          <a:bodyPr>
            <a:normAutofit/>
          </a:bodyPr>
          <a:lstStyle/>
          <a:p>
            <a:pPr rtl="0" fontAlgn="base"/>
            <a:r>
              <a:rPr lang="en-US" sz="2800" b="0" i="0">
                <a:solidFill>
                  <a:srgbClr val="FFFFFF"/>
                </a:solidFill>
                <a:effectLst>
                  <a:outerShdw blurRad="50800" dist="38100" dir="16200000" rotWithShape="0">
                    <a:prstClr val="black">
                      <a:alpha val="40000"/>
                    </a:prstClr>
                  </a:outerShdw>
                </a:effectLst>
              </a:rPr>
              <a:t>Panel introductions (5 min)</a:t>
            </a:r>
          </a:p>
          <a:p>
            <a:pPr rtl="0" fontAlgn="base"/>
            <a:r>
              <a:rPr lang="en-US" sz="2800" b="0" i="0">
                <a:solidFill>
                  <a:srgbClr val="FFFFFF"/>
                </a:solidFill>
                <a:effectLst>
                  <a:outerShdw blurRad="50800" dist="38100" dir="16200000" rotWithShape="0">
                    <a:prstClr val="black">
                      <a:alpha val="40000"/>
                    </a:prstClr>
                  </a:outerShdw>
                </a:effectLst>
              </a:rPr>
              <a:t>Case presentation (5-10 min)</a:t>
            </a:r>
          </a:p>
          <a:p>
            <a:pPr lvl="1" fontAlgn="base"/>
            <a:r>
              <a:rPr lang="en-US" sz="2400">
                <a:solidFill>
                  <a:srgbClr val="FFFFFF"/>
                </a:solidFill>
                <a:effectLst>
                  <a:outerShdw blurRad="50800" dist="38100" dir="16200000" rotWithShape="0">
                    <a:prstClr val="black">
                      <a:alpha val="40000"/>
                    </a:prstClr>
                  </a:outerShdw>
                </a:effectLst>
              </a:rPr>
              <a:t>Clarifying questions (5 min)</a:t>
            </a:r>
          </a:p>
          <a:p>
            <a:pPr lvl="1" fontAlgn="base"/>
            <a:r>
              <a:rPr lang="en-US" sz="2400" b="0" i="0">
                <a:solidFill>
                  <a:srgbClr val="FFFFFF"/>
                </a:solidFill>
                <a:effectLst>
                  <a:outerShdw blurRad="50800" dist="38100" dir="16200000" rotWithShape="0">
                    <a:prstClr val="black">
                      <a:alpha val="40000"/>
                    </a:prstClr>
                  </a:outerShdw>
                </a:effectLst>
              </a:rPr>
              <a:t>Panel discussion and recommendations (15-20 min)</a:t>
            </a:r>
            <a:r>
              <a:rPr lang="en-US" sz="2400" b="0" i="0">
                <a:solidFill>
                  <a:srgbClr val="000000"/>
                </a:solidFill>
                <a:effectLst>
                  <a:outerShdw blurRad="50800" dist="38100" dir="16200000" rotWithShape="0">
                    <a:prstClr val="black">
                      <a:alpha val="40000"/>
                    </a:prstClr>
                  </a:outerShdw>
                </a:effectLst>
              </a:rPr>
              <a:t> </a:t>
            </a:r>
            <a:endParaRPr lang="en-US" sz="3200" b="0" i="0">
              <a:solidFill>
                <a:srgbClr val="000000"/>
              </a:solidFill>
              <a:effectLst>
                <a:outerShdw blurRad="50800" dist="38100" dir="16200000" rotWithShape="0">
                  <a:prstClr val="black">
                    <a:alpha val="40000"/>
                  </a:prstClr>
                </a:outerShdw>
              </a:effectLst>
            </a:endParaRPr>
          </a:p>
          <a:p>
            <a:pPr rtl="0" fontAlgn="base"/>
            <a:r>
              <a:rPr lang="en-US" sz="2800" b="0" i="0">
                <a:solidFill>
                  <a:srgbClr val="FFFFFF"/>
                </a:solidFill>
                <a:effectLst>
                  <a:outerShdw blurRad="50800" dist="38100" dir="16200000" rotWithShape="0">
                    <a:prstClr val="black">
                      <a:alpha val="40000"/>
                    </a:prstClr>
                  </a:outerShdw>
                </a:effectLst>
              </a:rPr>
              <a:t>Interactive </a:t>
            </a:r>
            <a:r>
              <a:rPr lang="en-US" sz="2800">
                <a:solidFill>
                  <a:srgbClr val="FFFFFF"/>
                </a:solidFill>
                <a:effectLst>
                  <a:outerShdw blurRad="50800" dist="38100" dir="16200000" rotWithShape="0">
                    <a:prstClr val="black">
                      <a:alpha val="40000"/>
                    </a:prstClr>
                  </a:outerShdw>
                </a:effectLst>
              </a:rPr>
              <a:t>b</a:t>
            </a:r>
            <a:r>
              <a:rPr lang="en-US" sz="2800" b="0" i="0">
                <a:solidFill>
                  <a:srgbClr val="FFFFFF"/>
                </a:solidFill>
                <a:effectLst>
                  <a:outerShdw blurRad="50800" dist="38100" dir="16200000" rotWithShape="0">
                    <a:prstClr val="black">
                      <a:alpha val="40000"/>
                    </a:prstClr>
                  </a:outerShdw>
                </a:effectLst>
              </a:rPr>
              <a:t>reakout at tables (20 min)</a:t>
            </a:r>
            <a:r>
              <a:rPr lang="en-US" sz="2800" b="0" i="0">
                <a:solidFill>
                  <a:srgbClr val="000000"/>
                </a:solidFill>
                <a:effectLst>
                  <a:outerShdw blurRad="50800" dist="38100" dir="16200000" rotWithShape="0">
                    <a:prstClr val="black">
                      <a:alpha val="40000"/>
                    </a:prstClr>
                  </a:outerShdw>
                </a:effectLst>
              </a:rPr>
              <a:t> </a:t>
            </a:r>
            <a:endParaRPr lang="en-US" sz="3600" b="0" i="0">
              <a:solidFill>
                <a:srgbClr val="000000"/>
              </a:solidFill>
              <a:effectLst>
                <a:outerShdw blurRad="50800" dist="38100" dir="16200000" rotWithShape="0">
                  <a:prstClr val="black">
                    <a:alpha val="40000"/>
                  </a:prstClr>
                </a:outerShdw>
              </a:effectLst>
            </a:endParaRPr>
          </a:p>
          <a:p>
            <a:pPr rtl="0" fontAlgn="base"/>
            <a:r>
              <a:rPr lang="en-US" sz="2800" b="0" i="0">
                <a:solidFill>
                  <a:srgbClr val="FFFFFF"/>
                </a:solidFill>
                <a:effectLst>
                  <a:outerShdw blurRad="50800" dist="38100" dir="16200000" rotWithShape="0">
                    <a:prstClr val="black">
                      <a:alpha val="40000"/>
                    </a:prstClr>
                  </a:outerShdw>
                </a:effectLst>
              </a:rPr>
              <a:t>Group share (15-20 min)</a:t>
            </a:r>
            <a:r>
              <a:rPr lang="en-US" sz="2800" b="0" i="0">
                <a:solidFill>
                  <a:srgbClr val="000000"/>
                </a:solidFill>
                <a:effectLst>
                  <a:outerShdw blurRad="50800" dist="38100" dir="16200000" rotWithShape="0">
                    <a:prstClr val="black">
                      <a:alpha val="40000"/>
                    </a:prstClr>
                  </a:outerShdw>
                </a:effectLst>
              </a:rPr>
              <a:t> </a:t>
            </a:r>
            <a:endParaRPr lang="en-US" sz="3600" b="0" i="0">
              <a:solidFill>
                <a:srgbClr val="000000"/>
              </a:solidFill>
              <a:effectLst>
                <a:outerShdw blurRad="50800" dist="38100" dir="16200000" rotWithShape="0">
                  <a:prstClr val="black">
                    <a:alpha val="40000"/>
                  </a:prstClr>
                </a:outerShdw>
              </a:effectLst>
            </a:endParaRPr>
          </a:p>
          <a:p>
            <a:pPr rtl="0" fontAlgn="base"/>
            <a:r>
              <a:rPr lang="en-US" sz="2800" b="0" i="0">
                <a:solidFill>
                  <a:srgbClr val="FFFFFF"/>
                </a:solidFill>
                <a:effectLst>
                  <a:outerShdw blurRad="50800" dist="38100" dir="16200000" rotWithShape="0">
                    <a:prstClr val="black">
                      <a:alpha val="40000"/>
                    </a:prstClr>
                  </a:outerShdw>
                </a:effectLst>
              </a:rPr>
              <a:t>Session wrap up (5 min)</a:t>
            </a:r>
            <a:r>
              <a:rPr lang="en-US" sz="2800" b="0" i="0">
                <a:solidFill>
                  <a:srgbClr val="000000"/>
                </a:solidFill>
                <a:effectLst>
                  <a:outerShdw blurRad="50800" dist="38100" dir="16200000" rotWithShape="0">
                    <a:prstClr val="black">
                      <a:alpha val="40000"/>
                    </a:prstClr>
                  </a:outerShdw>
                </a:effectLst>
              </a:rPr>
              <a:t> </a:t>
            </a:r>
            <a:endParaRPr lang="en-US" sz="3600" b="0" i="0">
              <a:solidFill>
                <a:srgbClr val="000000"/>
              </a:solidFill>
              <a:effectLst>
                <a:outerShdw blurRad="50800" dist="38100" dir="16200000" rotWithShape="0">
                  <a:prstClr val="black">
                    <a:alpha val="40000"/>
                  </a:prstClr>
                </a:outerShdw>
              </a:effectLst>
            </a:endParaRPr>
          </a:p>
        </p:txBody>
      </p:sp>
    </p:spTree>
    <p:extLst>
      <p:ext uri="{BB962C8B-B14F-4D97-AF65-F5344CB8AC3E}">
        <p14:creationId xmlns:p14="http://schemas.microsoft.com/office/powerpoint/2010/main" val="2883368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090C7-9C65-D607-2B5B-5D892F26BB5A}"/>
              </a:ext>
            </a:extLst>
          </p:cNvPr>
          <p:cNvSpPr>
            <a:spLocks noGrp="1"/>
          </p:cNvSpPr>
          <p:nvPr>
            <p:ph type="title"/>
          </p:nvPr>
        </p:nvSpPr>
        <p:spPr/>
        <p:txBody>
          <a:bodyPr/>
          <a:lstStyle/>
          <a:p>
            <a:r>
              <a:rPr lang="en-US" sz="3600" b="0" i="0">
                <a:solidFill>
                  <a:srgbClr val="FFFFFF"/>
                </a:solidFill>
                <a:effectLst>
                  <a:outerShdw blurRad="50800" dist="38100" dir="16200000" rotWithShape="0">
                    <a:prstClr val="black">
                      <a:alpha val="40000"/>
                    </a:prstClr>
                  </a:outerShdw>
                </a:effectLst>
              </a:rPr>
              <a:t>Panel introductions</a:t>
            </a:r>
            <a:endParaRPr lang="en-US"/>
          </a:p>
        </p:txBody>
      </p:sp>
      <p:sp>
        <p:nvSpPr>
          <p:cNvPr id="3" name="Text Placeholder 2">
            <a:extLst>
              <a:ext uri="{FF2B5EF4-FFF2-40B4-BE49-F238E27FC236}">
                <a16:creationId xmlns:a16="http://schemas.microsoft.com/office/drawing/2014/main" id="{D6523932-DD00-B426-926F-CC359A349B3E}"/>
              </a:ext>
            </a:extLst>
          </p:cNvPr>
          <p:cNvSpPr>
            <a:spLocks noGrp="1"/>
          </p:cNvSpPr>
          <p:nvPr>
            <p:ph type="body" idx="1"/>
          </p:nvPr>
        </p:nvSpPr>
        <p:spPr>
          <a:xfrm>
            <a:off x="722325" y="2211434"/>
            <a:ext cx="7828551" cy="1339074"/>
          </a:xfrm>
        </p:spPr>
        <p:txBody>
          <a:bodyPr/>
          <a:lstStyle/>
          <a:p>
            <a:pPr algn="ctr"/>
            <a:r>
              <a:rPr lang="en-US" sz="2000" b="0" i="0">
                <a:solidFill>
                  <a:srgbClr val="FFFFFF"/>
                </a:solidFill>
                <a:effectLst>
                  <a:outerShdw blurRad="50800" dist="38100" dir="16200000" rotWithShape="0">
                    <a:prstClr val="black">
                      <a:alpha val="40000"/>
                    </a:prstClr>
                  </a:outerShdw>
                </a:effectLst>
              </a:rPr>
              <a:t>(5 min)</a:t>
            </a:r>
          </a:p>
        </p:txBody>
      </p:sp>
    </p:spTree>
    <p:extLst>
      <p:ext uri="{BB962C8B-B14F-4D97-AF65-F5344CB8AC3E}">
        <p14:creationId xmlns:p14="http://schemas.microsoft.com/office/powerpoint/2010/main" val="1445807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A4B15-0907-32EF-C3D0-BA62C1325522}"/>
              </a:ext>
            </a:extLst>
          </p:cNvPr>
          <p:cNvSpPr>
            <a:spLocks noGrp="1"/>
          </p:cNvSpPr>
          <p:nvPr>
            <p:ph type="title"/>
          </p:nvPr>
        </p:nvSpPr>
        <p:spPr>
          <a:xfrm>
            <a:off x="143933" y="205979"/>
            <a:ext cx="8864600" cy="857250"/>
          </a:xfrm>
        </p:spPr>
        <p:txBody>
          <a:bodyPr/>
          <a:lstStyle/>
          <a:p>
            <a:pPr algn="ctr"/>
            <a:r>
              <a:rPr lang="en-US" sz="3600">
                <a:effectLst>
                  <a:outerShdw blurRad="50800" dist="38100" dir="18900000" algn="bl" rotWithShape="0">
                    <a:prstClr val="black">
                      <a:alpha val="40000"/>
                    </a:prstClr>
                  </a:outerShdw>
                </a:effectLst>
              </a:rPr>
              <a:t>Panelist Introduction &amp; Practice Description</a:t>
            </a:r>
          </a:p>
        </p:txBody>
      </p:sp>
      <p:sp>
        <p:nvSpPr>
          <p:cNvPr id="4" name="Text Placeholder 3">
            <a:extLst>
              <a:ext uri="{FF2B5EF4-FFF2-40B4-BE49-F238E27FC236}">
                <a16:creationId xmlns:a16="http://schemas.microsoft.com/office/drawing/2014/main" id="{A45F2EF9-DF7E-4C94-824E-6A4F7C6D1B87}"/>
              </a:ext>
            </a:extLst>
          </p:cNvPr>
          <p:cNvSpPr>
            <a:spLocks noGrp="1"/>
          </p:cNvSpPr>
          <p:nvPr>
            <p:ph type="body" idx="1"/>
          </p:nvPr>
        </p:nvSpPr>
        <p:spPr>
          <a:xfrm>
            <a:off x="457199" y="1114035"/>
            <a:ext cx="8313611" cy="653805"/>
          </a:xfrm>
        </p:spPr>
        <p:txBody>
          <a:bodyPr/>
          <a:lstStyle/>
          <a:p>
            <a:r>
              <a:rPr lang="en-US" sz="2700" b="1">
                <a:effectLst>
                  <a:outerShdw blurRad="50800" dist="38100" dir="16200000" rotWithShape="0">
                    <a:prstClr val="black">
                      <a:alpha val="40000"/>
                    </a:prstClr>
                  </a:outerShdw>
                </a:effectLst>
              </a:rPr>
              <a:t>Alithea Gabrellas </a:t>
            </a:r>
            <a:r>
              <a:rPr lang="en-US" sz="2700">
                <a:effectLst>
                  <a:outerShdw blurRad="50800" dist="38100" dir="16200000" rotWithShape="0">
                    <a:prstClr val="black">
                      <a:alpha val="40000"/>
                    </a:prstClr>
                  </a:outerShdw>
                </a:effectLst>
              </a:rPr>
              <a:t>(she/her), MD; Infectious Disease</a:t>
            </a:r>
          </a:p>
        </p:txBody>
      </p:sp>
      <p:sp>
        <p:nvSpPr>
          <p:cNvPr id="3" name="Content Placeholder 2">
            <a:extLst>
              <a:ext uri="{FF2B5EF4-FFF2-40B4-BE49-F238E27FC236}">
                <a16:creationId xmlns:a16="http://schemas.microsoft.com/office/drawing/2014/main" id="{7801920F-4D70-1619-BB17-26825FAAF1DC}"/>
              </a:ext>
            </a:extLst>
          </p:cNvPr>
          <p:cNvSpPr>
            <a:spLocks noGrp="1"/>
          </p:cNvSpPr>
          <p:nvPr>
            <p:ph sz="half" idx="2"/>
          </p:nvPr>
        </p:nvSpPr>
        <p:spPr>
          <a:xfrm>
            <a:off x="457199" y="1984346"/>
            <a:ext cx="4275012" cy="2660621"/>
          </a:xfrm>
          <a:effectLst>
            <a:outerShdw blurRad="63500" sx="102000" sy="102000" algn="ctr" rotWithShape="0">
              <a:prstClr val="black">
                <a:alpha val="40000"/>
              </a:prstClr>
            </a:outerShdw>
          </a:effectLst>
        </p:spPr>
        <p:txBody>
          <a:bodyPr>
            <a:normAutofit fontScale="92500" lnSpcReduction="20000"/>
          </a:bodyPr>
          <a:lstStyle/>
          <a:p>
            <a:pPr marL="0" indent="0">
              <a:lnSpc>
                <a:spcPct val="150000"/>
              </a:lnSpc>
              <a:buNone/>
            </a:pPr>
            <a:r>
              <a:rPr lang="en-US">
                <a:effectLst>
                  <a:outerShdw blurRad="50800" dist="38100" dir="16200000" rotWithShape="0">
                    <a:prstClr val="black">
                      <a:alpha val="40000"/>
                    </a:prstClr>
                  </a:outerShdw>
                </a:effectLst>
              </a:rPr>
              <a:t>Gallup Indian Medical Center</a:t>
            </a:r>
          </a:p>
          <a:p>
            <a:pPr marL="512763" lvl="1">
              <a:lnSpc>
                <a:spcPct val="110000"/>
              </a:lnSpc>
              <a:spcBef>
                <a:spcPts val="0"/>
              </a:spcBef>
            </a:pPr>
            <a:r>
              <a:rPr lang="en-US" sz="2200">
                <a:effectLst>
                  <a:outerShdw blurRad="50800" dist="38100" dir="16200000" rotWithShape="0">
                    <a:prstClr val="black">
                      <a:alpha val="40000"/>
                    </a:prstClr>
                  </a:outerShdw>
                </a:effectLst>
              </a:rPr>
              <a:t>Gallup, NM</a:t>
            </a:r>
          </a:p>
          <a:p>
            <a:pPr marL="512763" lvl="1">
              <a:lnSpc>
                <a:spcPct val="110000"/>
              </a:lnSpc>
              <a:spcBef>
                <a:spcPts val="0"/>
              </a:spcBef>
            </a:pPr>
            <a:r>
              <a:rPr lang="en-US" sz="2200">
                <a:effectLst>
                  <a:outerShdw blurRad="50800" dist="38100" dir="16200000" rotWithShape="0">
                    <a:prstClr val="black">
                      <a:alpha val="40000"/>
                    </a:prstClr>
                  </a:outerShdw>
                </a:effectLst>
              </a:rPr>
              <a:t>Indian Health Service (IHS) facility</a:t>
            </a:r>
          </a:p>
          <a:p>
            <a:pPr marL="512763" lvl="1">
              <a:lnSpc>
                <a:spcPct val="110000"/>
              </a:lnSpc>
            </a:pPr>
            <a:r>
              <a:rPr lang="en-US" sz="2200">
                <a:effectLst>
                  <a:outerShdw blurRad="50800" dist="38100" dir="16200000" rotWithShape="0">
                    <a:prstClr val="black">
                      <a:alpha val="40000"/>
                    </a:prstClr>
                  </a:outerShdw>
                </a:effectLst>
              </a:rPr>
              <a:t>Funding/primary payers: </a:t>
            </a:r>
          </a:p>
          <a:p>
            <a:pPr marL="878523" lvl="2">
              <a:lnSpc>
                <a:spcPct val="110000"/>
              </a:lnSpc>
            </a:pPr>
            <a:r>
              <a:rPr lang="en-US" sz="1900">
                <a:effectLst>
                  <a:outerShdw blurRad="50800" dist="38100" dir="16200000" rotWithShape="0">
                    <a:prstClr val="black">
                      <a:alpha val="40000"/>
                    </a:prstClr>
                  </a:outerShdw>
                </a:effectLst>
              </a:rPr>
              <a:t>Indian Health Service</a:t>
            </a:r>
          </a:p>
          <a:p>
            <a:pPr marL="878523" lvl="2">
              <a:lnSpc>
                <a:spcPct val="110000"/>
              </a:lnSpc>
            </a:pPr>
            <a:r>
              <a:rPr lang="en-US" sz="1900">
                <a:effectLst>
                  <a:outerShdw blurRad="50800" dist="38100" dir="16200000" rotWithShape="0">
                    <a:prstClr val="black">
                      <a:alpha val="40000"/>
                    </a:prstClr>
                  </a:outerShdw>
                </a:effectLst>
              </a:rPr>
              <a:t>Medicaid/Medicare</a:t>
            </a:r>
          </a:p>
          <a:p>
            <a:pPr marL="878523" lvl="2">
              <a:lnSpc>
                <a:spcPct val="110000"/>
              </a:lnSpc>
            </a:pPr>
            <a:r>
              <a:rPr lang="en-US" sz="1900">
                <a:effectLst>
                  <a:outerShdw blurRad="50800" dist="38100" dir="16200000" rotWithShape="0">
                    <a:prstClr val="black">
                      <a:alpha val="40000"/>
                    </a:prstClr>
                  </a:outerShdw>
                </a:effectLst>
              </a:rPr>
              <a:t>Private insurance</a:t>
            </a:r>
          </a:p>
        </p:txBody>
      </p:sp>
      <p:sp>
        <p:nvSpPr>
          <p:cNvPr id="7" name="Content Placeholder 6">
            <a:extLst>
              <a:ext uri="{FF2B5EF4-FFF2-40B4-BE49-F238E27FC236}">
                <a16:creationId xmlns:a16="http://schemas.microsoft.com/office/drawing/2014/main" id="{0B0FFF81-871A-B46C-7E99-A18A5EA8D9CF}"/>
              </a:ext>
            </a:extLst>
          </p:cNvPr>
          <p:cNvSpPr>
            <a:spLocks noGrp="1"/>
          </p:cNvSpPr>
          <p:nvPr>
            <p:ph sz="quarter" idx="4"/>
          </p:nvPr>
        </p:nvSpPr>
        <p:spPr>
          <a:xfrm>
            <a:off x="4642945" y="1933540"/>
            <a:ext cx="4127865" cy="2669088"/>
          </a:xfrm>
        </p:spPr>
        <p:txBody>
          <a:bodyPr>
            <a:normAutofit lnSpcReduction="10000"/>
          </a:bodyPr>
          <a:lstStyle/>
          <a:p>
            <a:pPr marL="0" indent="0">
              <a:lnSpc>
                <a:spcPct val="150000"/>
              </a:lnSpc>
              <a:spcBef>
                <a:spcPts val="0"/>
              </a:spcBef>
              <a:buNone/>
            </a:pPr>
            <a:r>
              <a:rPr lang="en-US" err="1">
                <a:effectLst>
                  <a:outerShdw blurRad="50800" dist="38100" dir="16200000" rotWithShape="0">
                    <a:prstClr val="black">
                      <a:alpha val="40000"/>
                    </a:prstClr>
                  </a:outerShdw>
                </a:effectLst>
              </a:rPr>
              <a:t>PrEP</a:t>
            </a:r>
            <a:r>
              <a:rPr lang="en-US">
                <a:effectLst>
                  <a:outerShdw blurRad="50800" dist="38100" dir="16200000" rotWithShape="0">
                    <a:prstClr val="black">
                      <a:alpha val="40000"/>
                    </a:prstClr>
                  </a:outerShdw>
                </a:effectLst>
              </a:rPr>
              <a:t> services x 10 years</a:t>
            </a:r>
          </a:p>
          <a:p>
            <a:pPr marL="512763" lvl="1">
              <a:lnSpc>
                <a:spcPct val="120000"/>
              </a:lnSpc>
              <a:spcBef>
                <a:spcPts val="0"/>
              </a:spcBef>
            </a:pPr>
            <a:r>
              <a:rPr lang="en-US">
                <a:effectLst>
                  <a:outerShdw blurRad="50800" dist="38100" dir="16200000" rotWithShape="0">
                    <a:prstClr val="black">
                      <a:alpha val="40000"/>
                    </a:prstClr>
                  </a:outerShdw>
                </a:effectLst>
              </a:rPr>
              <a:t>Pharmacy-led collaborative practice agreement</a:t>
            </a:r>
          </a:p>
          <a:p>
            <a:pPr marL="512763" lvl="1">
              <a:lnSpc>
                <a:spcPct val="120000"/>
              </a:lnSpc>
              <a:spcBef>
                <a:spcPts val="0"/>
              </a:spcBef>
            </a:pPr>
            <a:r>
              <a:rPr lang="en-US">
                <a:effectLst>
                  <a:outerShdw blurRad="50800" dist="38100" dir="16200000" rotWithShape="0">
                    <a:prstClr val="black">
                      <a:alpha val="40000"/>
                    </a:prstClr>
                  </a:outerShdw>
                </a:effectLst>
              </a:rPr>
              <a:t>3 Infectious Disease-boarded  physicians</a:t>
            </a:r>
          </a:p>
          <a:p>
            <a:pPr marL="512763" lvl="1">
              <a:lnSpc>
                <a:spcPct val="120000"/>
              </a:lnSpc>
              <a:spcBef>
                <a:spcPts val="0"/>
              </a:spcBef>
            </a:pPr>
            <a:r>
              <a:rPr lang="en-US">
                <a:effectLst>
                  <a:outerShdw blurRad="50800" dist="38100" dir="16200000" rotWithShape="0">
                    <a:prstClr val="black">
                      <a:alpha val="40000"/>
                    </a:prstClr>
                  </a:outerShdw>
                </a:effectLst>
              </a:rPr>
              <a:t>Multiple primary care providers</a:t>
            </a:r>
          </a:p>
        </p:txBody>
      </p:sp>
    </p:spTree>
    <p:extLst>
      <p:ext uri="{BB962C8B-B14F-4D97-AF65-F5344CB8AC3E}">
        <p14:creationId xmlns:p14="http://schemas.microsoft.com/office/powerpoint/2010/main" val="4222482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A4B15-0907-32EF-C3D0-BA62C1325522}"/>
              </a:ext>
            </a:extLst>
          </p:cNvPr>
          <p:cNvSpPr>
            <a:spLocks noGrp="1"/>
          </p:cNvSpPr>
          <p:nvPr>
            <p:ph type="title"/>
          </p:nvPr>
        </p:nvSpPr>
        <p:spPr>
          <a:xfrm>
            <a:off x="169333" y="205979"/>
            <a:ext cx="8847667" cy="857250"/>
          </a:xfrm>
        </p:spPr>
        <p:txBody>
          <a:bodyPr/>
          <a:lstStyle/>
          <a:p>
            <a:pPr algn="ctr"/>
            <a:r>
              <a:rPr lang="en-US" sz="3600">
                <a:effectLst>
                  <a:outerShdw blurRad="50800" dist="38100" dir="18900000" algn="bl" rotWithShape="0">
                    <a:prstClr val="black">
                      <a:alpha val="40000"/>
                    </a:prstClr>
                  </a:outerShdw>
                </a:effectLst>
              </a:rPr>
              <a:t>Panelist Introduction &amp; Practice Description</a:t>
            </a:r>
          </a:p>
        </p:txBody>
      </p:sp>
      <p:sp>
        <p:nvSpPr>
          <p:cNvPr id="4" name="Text Placeholder 3">
            <a:extLst>
              <a:ext uri="{FF2B5EF4-FFF2-40B4-BE49-F238E27FC236}">
                <a16:creationId xmlns:a16="http://schemas.microsoft.com/office/drawing/2014/main" id="{A45F2EF9-DF7E-4C94-824E-6A4F7C6D1B87}"/>
              </a:ext>
            </a:extLst>
          </p:cNvPr>
          <p:cNvSpPr>
            <a:spLocks noGrp="1"/>
          </p:cNvSpPr>
          <p:nvPr>
            <p:ph type="body" idx="1"/>
          </p:nvPr>
        </p:nvSpPr>
        <p:spPr>
          <a:xfrm>
            <a:off x="457199" y="1233454"/>
            <a:ext cx="8313611" cy="479822"/>
          </a:xfrm>
        </p:spPr>
        <p:txBody>
          <a:bodyPr/>
          <a:lstStyle/>
          <a:p>
            <a:r>
              <a:rPr lang="en-US" b="1">
                <a:effectLst>
                  <a:outerShdw blurRad="50800" dist="38100" dir="16200000" rotWithShape="0">
                    <a:prstClr val="black">
                      <a:alpha val="40000"/>
                    </a:prstClr>
                  </a:outerShdw>
                </a:effectLst>
              </a:rPr>
              <a:t>Jasmine Peralta </a:t>
            </a:r>
            <a:r>
              <a:rPr lang="en-US">
                <a:effectLst>
                  <a:outerShdw blurRad="50800" dist="38100" dir="16200000" rotWithShape="0">
                    <a:prstClr val="black">
                      <a:alpha val="40000"/>
                    </a:prstClr>
                  </a:outerShdw>
                </a:effectLst>
              </a:rPr>
              <a:t>(she/her), PA-C; AAHIVS</a:t>
            </a:r>
          </a:p>
        </p:txBody>
      </p:sp>
      <p:sp>
        <p:nvSpPr>
          <p:cNvPr id="3" name="Content Placeholder 2">
            <a:extLst>
              <a:ext uri="{FF2B5EF4-FFF2-40B4-BE49-F238E27FC236}">
                <a16:creationId xmlns:a16="http://schemas.microsoft.com/office/drawing/2014/main" id="{7801920F-4D70-1619-BB17-26825FAAF1DC}"/>
              </a:ext>
            </a:extLst>
          </p:cNvPr>
          <p:cNvSpPr>
            <a:spLocks noGrp="1"/>
          </p:cNvSpPr>
          <p:nvPr>
            <p:ph sz="half" idx="2"/>
          </p:nvPr>
        </p:nvSpPr>
        <p:spPr>
          <a:xfrm>
            <a:off x="457199" y="1730339"/>
            <a:ext cx="4275012" cy="3009824"/>
          </a:xfrm>
          <a:effectLst>
            <a:outerShdw blurRad="63500" sx="102000" sy="102000" algn="ctr" rotWithShape="0">
              <a:prstClr val="black">
                <a:alpha val="40000"/>
              </a:prstClr>
            </a:outerShdw>
          </a:effectLst>
        </p:spPr>
        <p:txBody>
          <a:bodyPr>
            <a:normAutofit fontScale="92500" lnSpcReduction="10000"/>
          </a:bodyPr>
          <a:lstStyle/>
          <a:p>
            <a:pPr marL="0" indent="0">
              <a:lnSpc>
                <a:spcPct val="150000"/>
              </a:lnSpc>
              <a:buNone/>
            </a:pPr>
            <a:r>
              <a:rPr lang="en-US">
                <a:effectLst>
                  <a:outerShdw blurRad="50800" dist="38100" dir="16200000" rotWithShape="0">
                    <a:prstClr val="black">
                      <a:alpha val="40000"/>
                    </a:prstClr>
                  </a:outerShdw>
                </a:effectLst>
              </a:rPr>
              <a:t>Project Vida Health Center</a:t>
            </a:r>
          </a:p>
          <a:p>
            <a:pPr marL="512763" lvl="1">
              <a:lnSpc>
                <a:spcPct val="110000"/>
              </a:lnSpc>
              <a:spcBef>
                <a:spcPts val="0"/>
              </a:spcBef>
            </a:pPr>
            <a:r>
              <a:rPr lang="en-US">
                <a:effectLst>
                  <a:outerShdw blurRad="50800" dist="38100" dir="16200000" rotWithShape="0">
                    <a:prstClr val="black">
                      <a:alpha val="40000"/>
                    </a:prstClr>
                  </a:outerShdw>
                </a:effectLst>
              </a:rPr>
              <a:t>El Paso, TX</a:t>
            </a:r>
          </a:p>
          <a:p>
            <a:pPr marL="512763" lvl="1">
              <a:lnSpc>
                <a:spcPct val="110000"/>
              </a:lnSpc>
              <a:spcBef>
                <a:spcPts val="0"/>
              </a:spcBef>
            </a:pPr>
            <a:r>
              <a:rPr lang="en-US">
                <a:effectLst>
                  <a:outerShdw blurRad="50800" dist="38100" dir="16200000" rotWithShape="0">
                    <a:prstClr val="black">
                      <a:alpha val="40000"/>
                    </a:prstClr>
                  </a:outerShdw>
                </a:effectLst>
              </a:rPr>
              <a:t>Federally Qualified Health Center (FQHC)</a:t>
            </a:r>
          </a:p>
          <a:p>
            <a:pPr marL="512763" lvl="1">
              <a:lnSpc>
                <a:spcPct val="110000"/>
              </a:lnSpc>
            </a:pPr>
            <a:r>
              <a:rPr lang="en-US">
                <a:effectLst>
                  <a:outerShdw blurRad="50800" dist="38100" dir="16200000" rotWithShape="0">
                    <a:prstClr val="black">
                      <a:alpha val="40000"/>
                    </a:prstClr>
                  </a:outerShdw>
                </a:effectLst>
              </a:rPr>
              <a:t>Funding/primary payers: </a:t>
            </a:r>
          </a:p>
          <a:p>
            <a:pPr marL="878523" lvl="2">
              <a:lnSpc>
                <a:spcPct val="110000"/>
              </a:lnSpc>
            </a:pPr>
            <a:r>
              <a:rPr lang="en-US">
                <a:effectLst>
                  <a:outerShdw blurRad="50800" dist="38100" dir="16200000" rotWithShape="0">
                    <a:prstClr val="black">
                      <a:alpha val="40000"/>
                    </a:prstClr>
                  </a:outerShdw>
                </a:effectLst>
              </a:rPr>
              <a:t>Ryan White</a:t>
            </a:r>
          </a:p>
          <a:p>
            <a:pPr marL="878523" lvl="2">
              <a:lnSpc>
                <a:spcPct val="110000"/>
              </a:lnSpc>
            </a:pPr>
            <a:r>
              <a:rPr lang="en-US">
                <a:effectLst>
                  <a:outerShdw blurRad="50800" dist="38100" dir="16200000" rotWithShape="0">
                    <a:prstClr val="black">
                      <a:alpha val="40000"/>
                    </a:prstClr>
                  </a:outerShdw>
                </a:effectLst>
              </a:rPr>
              <a:t>Private insurance</a:t>
            </a:r>
          </a:p>
          <a:p>
            <a:pPr marL="878523" lvl="2">
              <a:lnSpc>
                <a:spcPct val="110000"/>
              </a:lnSpc>
            </a:pPr>
            <a:r>
              <a:rPr lang="en-US">
                <a:effectLst>
                  <a:outerShdw blurRad="50800" dist="38100" dir="16200000" rotWithShape="0">
                    <a:prstClr val="black">
                      <a:alpha val="40000"/>
                    </a:prstClr>
                  </a:outerShdw>
                </a:effectLst>
              </a:rPr>
              <a:t>Medicaid/Medicare</a:t>
            </a:r>
          </a:p>
          <a:p>
            <a:pPr marL="878523" lvl="2">
              <a:lnSpc>
                <a:spcPct val="110000"/>
              </a:lnSpc>
              <a:spcBef>
                <a:spcPts val="0"/>
              </a:spcBef>
            </a:pPr>
            <a:r>
              <a:rPr lang="en-US">
                <a:effectLst>
                  <a:outerShdw blurRad="50800" dist="38100" dir="16200000" rotWithShape="0">
                    <a:prstClr val="black">
                      <a:alpha val="40000"/>
                    </a:prstClr>
                  </a:outerShdw>
                </a:effectLst>
              </a:rPr>
              <a:t>Uninsured</a:t>
            </a:r>
          </a:p>
        </p:txBody>
      </p:sp>
      <p:sp>
        <p:nvSpPr>
          <p:cNvPr id="7" name="Content Placeholder 6">
            <a:extLst>
              <a:ext uri="{FF2B5EF4-FFF2-40B4-BE49-F238E27FC236}">
                <a16:creationId xmlns:a16="http://schemas.microsoft.com/office/drawing/2014/main" id="{0B0FFF81-871A-B46C-7E99-A18A5EA8D9CF}"/>
              </a:ext>
            </a:extLst>
          </p:cNvPr>
          <p:cNvSpPr>
            <a:spLocks noGrp="1"/>
          </p:cNvSpPr>
          <p:nvPr>
            <p:ph sz="quarter" idx="4"/>
          </p:nvPr>
        </p:nvSpPr>
        <p:spPr>
          <a:xfrm>
            <a:off x="4642945" y="1688007"/>
            <a:ext cx="4127865" cy="2828518"/>
          </a:xfrm>
        </p:spPr>
        <p:txBody>
          <a:bodyPr>
            <a:normAutofit/>
          </a:bodyPr>
          <a:lstStyle/>
          <a:p>
            <a:pPr marL="0" indent="0">
              <a:lnSpc>
                <a:spcPct val="150000"/>
              </a:lnSpc>
              <a:spcBef>
                <a:spcPts val="0"/>
              </a:spcBef>
              <a:buNone/>
            </a:pPr>
            <a:r>
              <a:rPr lang="en-US" err="1">
                <a:effectLst>
                  <a:outerShdw blurRad="50800" dist="38100" dir="16200000" rotWithShape="0">
                    <a:prstClr val="black">
                      <a:alpha val="40000"/>
                    </a:prstClr>
                  </a:outerShdw>
                </a:effectLst>
              </a:rPr>
              <a:t>PrEP</a:t>
            </a:r>
            <a:r>
              <a:rPr lang="en-US">
                <a:effectLst>
                  <a:outerShdw blurRad="50800" dist="38100" dir="16200000" rotWithShape="0">
                    <a:prstClr val="black">
                      <a:alpha val="40000"/>
                    </a:prstClr>
                  </a:outerShdw>
                </a:effectLst>
              </a:rPr>
              <a:t> services since 2020</a:t>
            </a:r>
          </a:p>
          <a:p>
            <a:pPr marL="512763" lvl="1">
              <a:lnSpc>
                <a:spcPct val="120000"/>
              </a:lnSpc>
              <a:spcBef>
                <a:spcPts val="0"/>
              </a:spcBef>
            </a:pPr>
            <a:r>
              <a:rPr lang="en-US">
                <a:effectLst>
                  <a:outerShdw blurRad="50800" dist="38100" dir="16200000" rotWithShape="0">
                    <a:prstClr val="black">
                      <a:alpha val="40000"/>
                    </a:prstClr>
                  </a:outerShdw>
                </a:effectLst>
              </a:rPr>
              <a:t>Physician Assistant (PA)</a:t>
            </a:r>
          </a:p>
          <a:p>
            <a:pPr marL="512763" lvl="1">
              <a:lnSpc>
                <a:spcPct val="120000"/>
              </a:lnSpc>
              <a:spcBef>
                <a:spcPts val="0"/>
              </a:spcBef>
            </a:pPr>
            <a:r>
              <a:rPr lang="en-US">
                <a:effectLst>
                  <a:outerShdw blurRad="50800" dist="38100" dir="16200000" rotWithShape="0">
                    <a:prstClr val="black">
                      <a:alpha val="40000"/>
                    </a:prstClr>
                  </a:outerShdw>
                </a:effectLst>
              </a:rPr>
              <a:t>Nurse Practitioner (NP)</a:t>
            </a:r>
          </a:p>
          <a:p>
            <a:pPr marL="512763" lvl="1">
              <a:lnSpc>
                <a:spcPct val="120000"/>
              </a:lnSpc>
              <a:spcBef>
                <a:spcPts val="0"/>
              </a:spcBef>
            </a:pPr>
            <a:r>
              <a:rPr lang="en-US">
                <a:effectLst>
                  <a:outerShdw blurRad="50800" dist="38100" dir="16200000" rotWithShape="0">
                    <a:prstClr val="black">
                      <a:alpha val="40000"/>
                    </a:prstClr>
                  </a:outerShdw>
                </a:effectLst>
              </a:rPr>
              <a:t>Physician (MD)</a:t>
            </a:r>
          </a:p>
          <a:p>
            <a:pPr marL="512763" lvl="1">
              <a:lnSpc>
                <a:spcPct val="120000"/>
              </a:lnSpc>
              <a:spcBef>
                <a:spcPts val="0"/>
              </a:spcBef>
            </a:pPr>
            <a:r>
              <a:rPr lang="en-US">
                <a:effectLst>
                  <a:outerShdw blurRad="50800" dist="38100" dir="16200000" rotWithShape="0">
                    <a:prstClr val="black">
                      <a:alpha val="40000"/>
                    </a:prstClr>
                  </a:outerShdw>
                </a:effectLst>
              </a:rPr>
              <a:t>2 case managers</a:t>
            </a:r>
          </a:p>
          <a:p>
            <a:pPr marL="512763" lvl="1">
              <a:lnSpc>
                <a:spcPct val="120000"/>
              </a:lnSpc>
              <a:spcBef>
                <a:spcPts val="0"/>
              </a:spcBef>
            </a:pPr>
            <a:r>
              <a:rPr lang="en-US">
                <a:effectLst>
                  <a:outerShdw blurRad="50800" dist="38100" dir="16200000" rotWithShape="0">
                    <a:prstClr val="black">
                      <a:alpha val="40000"/>
                    </a:prstClr>
                  </a:outerShdw>
                </a:effectLst>
              </a:rPr>
              <a:t>1 patient navigator</a:t>
            </a:r>
          </a:p>
        </p:txBody>
      </p:sp>
    </p:spTree>
    <p:extLst>
      <p:ext uri="{BB962C8B-B14F-4D97-AF65-F5344CB8AC3E}">
        <p14:creationId xmlns:p14="http://schemas.microsoft.com/office/powerpoint/2010/main" val="3937558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13844583CB62841A6E152F314B72CCE" ma:contentTypeVersion="4" ma:contentTypeDescription="Create a new document." ma:contentTypeScope="" ma:versionID="178c5bef98f1f547dc86696c11c23cf9">
  <xsd:schema xmlns:xsd="http://www.w3.org/2001/XMLSchema" xmlns:xs="http://www.w3.org/2001/XMLSchema" xmlns:p="http://schemas.microsoft.com/office/2006/metadata/properties" xmlns:ns3="56e3e579-c81a-40a6-8caa-ba1793305fea" targetNamespace="http://schemas.microsoft.com/office/2006/metadata/properties" ma:root="true" ma:fieldsID="ec42fd4a930a01aaf279f9afa84b37dd" ns3:_="">
    <xsd:import namespace="56e3e579-c81a-40a6-8caa-ba1793305fe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e3e579-c81a-40a6-8caa-ba1793305f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05FA245-53A8-4468-A099-CCAEA7AFB7FB}">
  <ds:schemaRefs>
    <ds:schemaRef ds:uri="http://schemas.microsoft.com/sharepoint/v3/contenttype/forms"/>
  </ds:schemaRefs>
</ds:datastoreItem>
</file>

<file path=customXml/itemProps2.xml><?xml version="1.0" encoding="utf-8"?>
<ds:datastoreItem xmlns:ds="http://schemas.openxmlformats.org/officeDocument/2006/customXml" ds:itemID="{F55903F3-6975-4F7B-97E5-3805A91F98FE}">
  <ds:schemaRefs>
    <ds:schemaRef ds:uri="56e3e579-c81a-40a6-8caa-ba1793305fe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8F736C2-BB8A-40BB-AF6D-102F19FECF53}">
  <ds:schemaRefs>
    <ds:schemaRef ds:uri="56e3e579-c81a-40a6-8caa-ba1793305fe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AETC-BLANK-MASTER</Template>
  <TotalTime>110</TotalTime>
  <Words>1885</Words>
  <Application>Microsoft Office PowerPoint</Application>
  <PresentationFormat>On-screen Show (16:9)</PresentationFormat>
  <Paragraphs>268</Paragraphs>
  <Slides>32</Slides>
  <Notes>18</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ITC Avant Garde Std Bk</vt:lpstr>
      <vt:lpstr>Times New Roman</vt:lpstr>
      <vt:lpstr>Wingdings</vt:lpstr>
      <vt:lpstr>AETC-BLANK-MASTER</vt:lpstr>
      <vt:lpstr>HIV PrEP Implementation Workshop</vt:lpstr>
      <vt:lpstr>Conflict of Interest Disclosure Statement</vt:lpstr>
      <vt:lpstr>Use of Trade/Brand Names</vt:lpstr>
      <vt:lpstr>Unconscious Bias Disclosure</vt:lpstr>
      <vt:lpstr>Learning Objectives</vt:lpstr>
      <vt:lpstr>Session Overview: 90 minutes</vt:lpstr>
      <vt:lpstr>Panel introductions</vt:lpstr>
      <vt:lpstr>Panelist Introduction &amp; Practice Description</vt:lpstr>
      <vt:lpstr>Panelist Introduction &amp; Practice Description</vt:lpstr>
      <vt:lpstr>Panelist Introduction &amp; Practice Description</vt:lpstr>
      <vt:lpstr>Panelist Introduction &amp; Practice Description</vt:lpstr>
      <vt:lpstr>Case presentation</vt:lpstr>
      <vt:lpstr>Albuquerque Health Care  for the Homeless</vt:lpstr>
      <vt:lpstr>Case Presentation: Organization Overview</vt:lpstr>
      <vt:lpstr>Case Presentation: Organization Overview- Workforce</vt:lpstr>
      <vt:lpstr>Case Presentation: Performance Data</vt:lpstr>
      <vt:lpstr>Case Presentation: Performance Data</vt:lpstr>
      <vt:lpstr>Case Presentation</vt:lpstr>
      <vt:lpstr>Case Presentation</vt:lpstr>
      <vt:lpstr>Group Consultation Questions</vt:lpstr>
      <vt:lpstr>Thank you!</vt:lpstr>
      <vt:lpstr>Clarifying questions   1- Large Group Participants  2- Panelists</vt:lpstr>
      <vt:lpstr>Panel Discussion &amp; Recommendations  </vt:lpstr>
      <vt:lpstr>Interactive Breakout at Tables</vt:lpstr>
      <vt:lpstr>Breakout Tables</vt:lpstr>
      <vt:lpstr>Breakout</vt:lpstr>
      <vt:lpstr>Group share</vt:lpstr>
      <vt:lpstr>Session Wrap Up</vt:lpstr>
      <vt:lpstr>Wrap up</vt:lpstr>
      <vt:lpstr>HIV PrEP Resources </vt:lpstr>
      <vt:lpstr>Additional Resources</vt:lpstr>
      <vt:lpstr>PowerPoint Presentation</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Michael J Dominguez</cp:lastModifiedBy>
  <cp:revision>7</cp:revision>
  <cp:lastPrinted>2013-10-17T16:37:33Z</cp:lastPrinted>
  <dcterms:created xsi:type="dcterms:W3CDTF">2016-03-30T16:09:11Z</dcterms:created>
  <dcterms:modified xsi:type="dcterms:W3CDTF">2024-04-22T17:33:23Z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D40DFBA8-277C-4D0B-A63D-FA8CB45F9D94</vt:lpwstr>
  </property>
  <property fmtid="{D5CDD505-2E9C-101B-9397-08002B2CF9AE}" pid="3" name="ArticulatePath">
    <vt:lpwstr>SCAETC Orientation_v0520</vt:lpwstr>
  </property>
  <property fmtid="{D5CDD505-2E9C-101B-9397-08002B2CF9AE}" pid="4" name="ContentTypeId">
    <vt:lpwstr>0x010100C13844583CB62841A6E152F314B72CCE</vt:lpwstr>
  </property>
</Properties>
</file>