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249_5C03E02C.xml" ContentType="application/vnd.ms-powerpoint.comments+xml"/>
  <Override PartName="/ppt/notesSlides/notesSlide10.xml" ContentType="application/vnd.openxmlformats-officedocument.presentationml.notesSlide+xml"/>
  <Override PartName="/ppt/comments/modernComment_24F_F6A035CC.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4"/>
  </p:sldMasterIdLst>
  <p:notesMasterIdLst>
    <p:notesMasterId r:id="rId37"/>
  </p:notesMasterIdLst>
  <p:handoutMasterIdLst>
    <p:handoutMasterId r:id="rId38"/>
  </p:handoutMasterIdLst>
  <p:sldIdLst>
    <p:sldId id="542" r:id="rId5"/>
    <p:sldId id="393" r:id="rId6"/>
    <p:sldId id="381" r:id="rId7"/>
    <p:sldId id="557" r:id="rId8"/>
    <p:sldId id="549" r:id="rId9"/>
    <p:sldId id="566" r:id="rId10"/>
    <p:sldId id="576" r:id="rId11"/>
    <p:sldId id="547" r:id="rId12"/>
    <p:sldId id="573" r:id="rId13"/>
    <p:sldId id="575" r:id="rId14"/>
    <p:sldId id="574" r:id="rId15"/>
    <p:sldId id="577" r:id="rId16"/>
    <p:sldId id="585" r:id="rId17"/>
    <p:sldId id="571" r:id="rId18"/>
    <p:sldId id="586" r:id="rId19"/>
    <p:sldId id="587" r:id="rId20"/>
    <p:sldId id="592" r:id="rId21"/>
    <p:sldId id="588" r:id="rId22"/>
    <p:sldId id="589" r:id="rId23"/>
    <p:sldId id="590" r:id="rId24"/>
    <p:sldId id="591" r:id="rId25"/>
    <p:sldId id="578" r:id="rId26"/>
    <p:sldId id="579" r:id="rId27"/>
    <p:sldId id="580" r:id="rId28"/>
    <p:sldId id="567" r:id="rId29"/>
    <p:sldId id="584" r:id="rId30"/>
    <p:sldId id="581" r:id="rId31"/>
    <p:sldId id="582" r:id="rId32"/>
    <p:sldId id="569" r:id="rId33"/>
    <p:sldId id="583" r:id="rId34"/>
    <p:sldId id="299" r:id="rId35"/>
    <p:sldId id="550" r:id="rId36"/>
  </p:sldIdLst>
  <p:sldSz cx="9144000" cy="5143500" type="screen16x9"/>
  <p:notesSz cx="7023100" cy="93091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id="{5D26188A-8877-D343-ABC4-7579CEC42C0C}">
          <p14:sldIdLst>
            <p14:sldId id="542"/>
            <p14:sldId id="393"/>
            <p14:sldId id="381"/>
            <p14:sldId id="557"/>
            <p14:sldId id="549"/>
            <p14:sldId id="566"/>
            <p14:sldId id="576"/>
            <p14:sldId id="547"/>
            <p14:sldId id="573"/>
            <p14:sldId id="575"/>
            <p14:sldId id="574"/>
            <p14:sldId id="577"/>
            <p14:sldId id="585"/>
            <p14:sldId id="571"/>
            <p14:sldId id="586"/>
            <p14:sldId id="587"/>
            <p14:sldId id="592"/>
            <p14:sldId id="588"/>
            <p14:sldId id="589"/>
            <p14:sldId id="590"/>
            <p14:sldId id="591"/>
            <p14:sldId id="578"/>
            <p14:sldId id="579"/>
            <p14:sldId id="580"/>
            <p14:sldId id="567"/>
            <p14:sldId id="584"/>
            <p14:sldId id="581"/>
            <p14:sldId id="582"/>
            <p14:sldId id="569"/>
            <p14:sldId id="583"/>
            <p14:sldId id="299"/>
            <p14:sldId id="550"/>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4F5100-F54D-861A-6831-0DBCD4829E40}" name="Tracy Jungwirth" initials="TJ" userId="OZvAFcjQagjkfhDOL6Q9YPFofpUBFCEJmUpVenuuZ+M=" providerId="None"/>
  <p188:author id="{6833D70C-5984-EE08-B2C9-CF27DCEDB748}" name="Michael J Dominguez" initials="MD" userId="S::mjdominguez@health.unm.edu::307b977c-51dd-44f6-9a48-2a195947bb7c" providerId="AD"/>
  <p188:author id="{05513321-2468-75CF-F0BB-A89CC999431D}" name="Michelle J Iandiorio" initials="MJI" userId="S::MIandiorio@health.unm.edu::a88d1e84-8054-4dfd-a2f3-64e12be5a899" providerId="AD"/>
  <p188:author id="{102C5FA4-8CE5-1F6D-071C-54D0785B2EBE}" name="Tracy Jungwirth" initials="TJ" userId="Tracy Jungwirth" providerId="None"/>
  <p188:author id="{0E2BB6AE-DFD5-BA38-96A0-839281F44C71}" name="Michelle Iandiorio" initials="MI" userId="gW2cI/ax/hXNF0x6AUCfZLYduZsUi8MQzuM00F5+dSo=" providerId="None"/>
  <p188:author id="{15A31BB9-A651-7186-479C-A9069289293C}" name="Mary E Farias" initials="MEF" userId="S::MeFarias@health.unm.edu::25361758-243d-463c-bb04-2d341f22c033" providerId="AD"/>
  <p188:author id="{CE6F8ED8-B9E1-1BA4-34C6-7837F13B244E}" name="Michelle J Iandiorio" initials="MI" userId="S::miandiorio@health.unm.edu::a88d1e84-8054-4dfd-a2f3-64e12be5a89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ray, Dana N." initials="GN" lastIdx="2" clrIdx="1"/>
  <p:cmAuthor id="2" name="Jennifer Lim" initials="JL" lastIdx="12" clrIdx="2">
    <p:extLst>
      <p:ext uri="{19B8F6BF-5375-455C-9EA6-DF929625EA0E}">
        <p15:presenceInfo xmlns:p15="http://schemas.microsoft.com/office/powerpoint/2012/main" userId="S-1-5-21-3639515735-3000443172-754303046-3156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D0CF"/>
    <a:srgbClr val="CBCDE1"/>
    <a:srgbClr val="007C89"/>
    <a:srgbClr val="CBD1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8" d="100"/>
          <a:sy n="158" d="100"/>
        </p:scale>
        <p:origin x="26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gs" Target="tags/tag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commentAuthors" Target="commentAuthor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presProps" Target="presProps.xml"/></Relationships>
</file>

<file path=ppt/comments/modernComment_249_5C03E02C.xml><?xml version="1.0" encoding="utf-8"?>
<p188:cmLst xmlns:a="http://schemas.openxmlformats.org/drawingml/2006/main" xmlns:r="http://schemas.openxmlformats.org/officeDocument/2006/relationships" xmlns:p188="http://schemas.microsoft.com/office/powerpoint/2018/8/main">
  <p188:cm id="{3412109D-C992-4C0F-8A89-3FA0D7B7F933}" authorId="{6833D70C-5984-EE08-B2C9-CF27DCEDB748}" created="2024-04-11T16:57:51.276">
    <pc:sldMkLst xmlns:pc="http://schemas.microsoft.com/office/powerpoint/2013/main/command">
      <pc:docMk/>
      <pc:sldMk cId="1543757868" sldId="585"/>
    </pc:sldMkLst>
    <p188:txBody>
      <a:bodyPr/>
      <a:lstStyle/>
      <a:p>
        <a:r>
          <a:rPr lang="en-US"/>
          <a:t>Needs Image Source Reference</a:t>
        </a:r>
      </a:p>
    </p188:txBody>
  </p188:cm>
</p188:cmLst>
</file>

<file path=ppt/comments/modernComment_24F_F6A035CC.xml><?xml version="1.0" encoding="utf-8"?>
<p188:cmLst xmlns:a="http://schemas.openxmlformats.org/drawingml/2006/main" xmlns:r="http://schemas.openxmlformats.org/officeDocument/2006/relationships" xmlns:p188="http://schemas.microsoft.com/office/powerpoint/2018/8/main">
  <p188:cm id="{6324E673-1BF7-4013-A459-E031E8EBEDE0}" authorId="{6833D70C-5984-EE08-B2C9-CF27DCEDB748}" created="2024-04-11T17:33:36.764">
    <pc:sldMkLst xmlns:pc="http://schemas.microsoft.com/office/powerpoint/2013/main/command">
      <pc:docMk/>
      <pc:sldMk cId="4137694668" sldId="591"/>
    </pc:sldMkLst>
    <p188:txBody>
      <a:bodyPr/>
      <a:lstStyle/>
      <a:p>
        <a:r>
          <a:rPr lang="en-US"/>
          <a:t>Image Reference Needed</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A3EF21F7-98FD-41A7-A4CE-714FDED71D4E}" type="datetimeFigureOut">
              <a:rPr lang="en-US" smtClean="0"/>
              <a:t>4/22/2024</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85959707-24D2-46CE-984F-5B71E66ECA7D}" type="slidenum">
              <a:rPr lang="en-US" smtClean="0"/>
              <a:t>‹#›</a:t>
            </a:fld>
            <a:endParaRPr lang="en-US"/>
          </a:p>
        </p:txBody>
      </p:sp>
    </p:spTree>
    <p:extLst>
      <p:ext uri="{BB962C8B-B14F-4D97-AF65-F5344CB8AC3E}">
        <p14:creationId xmlns:p14="http://schemas.microsoft.com/office/powerpoint/2010/main" val="31606767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F16BC46E-AFF4-4598-8970-9842EB7E8193}" type="datetimeFigureOut">
              <a:rPr lang="en-US" smtClean="0"/>
              <a:t>4/22/2024</a:t>
            </a:fld>
            <a:endParaRPr lang="en-US"/>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F264BA1E-6AC7-4534-AA62-D6AA5C834DC4}" type="slidenum">
              <a:rPr lang="en-US" smtClean="0"/>
              <a:t>‹#›</a:t>
            </a:fld>
            <a:endParaRPr lang="en-US"/>
          </a:p>
        </p:txBody>
      </p:sp>
    </p:spTree>
    <p:extLst>
      <p:ext uri="{BB962C8B-B14F-4D97-AF65-F5344CB8AC3E}">
        <p14:creationId xmlns:p14="http://schemas.microsoft.com/office/powerpoint/2010/main" val="15315472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Version date_04/2024</a:t>
            </a:r>
          </a:p>
          <a:p>
            <a:r>
              <a:rPr lang="en-US" dirty="0"/>
              <a:t>Target audience: members of the healthcare team who are planning to launch or who have already launched successful HIV </a:t>
            </a:r>
            <a:r>
              <a:rPr lang="en-US" dirty="0" err="1"/>
              <a:t>PrEP</a:t>
            </a:r>
            <a:r>
              <a:rPr lang="en-US" dirty="0"/>
              <a:t> programs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331D5-CC8E-5542-9972-4FCE376784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6662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15</a:t>
            </a:fld>
            <a:endParaRPr lang="en-US"/>
          </a:p>
        </p:txBody>
      </p:sp>
    </p:spTree>
    <p:extLst>
      <p:ext uri="{BB962C8B-B14F-4D97-AF65-F5344CB8AC3E}">
        <p14:creationId xmlns:p14="http://schemas.microsoft.com/office/powerpoint/2010/main" val="262811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ECHO model: clarifying questions</a:t>
            </a:r>
          </a:p>
        </p:txBody>
      </p:sp>
      <p:sp>
        <p:nvSpPr>
          <p:cNvPr id="4" name="Slide Number Placeholder 3"/>
          <p:cNvSpPr>
            <a:spLocks noGrp="1"/>
          </p:cNvSpPr>
          <p:nvPr>
            <p:ph type="sldNum" sz="quarter" idx="5"/>
          </p:nvPr>
        </p:nvSpPr>
        <p:spPr/>
        <p:txBody>
          <a:bodyPr/>
          <a:lstStyle/>
          <a:p>
            <a:fld id="{F264BA1E-6AC7-4534-AA62-D6AA5C834DC4}" type="slidenum">
              <a:rPr lang="en-US" smtClean="0"/>
              <a:t>22</a:t>
            </a:fld>
            <a:endParaRPr lang="en-US"/>
          </a:p>
        </p:txBody>
      </p:sp>
    </p:spTree>
    <p:extLst>
      <p:ext uri="{BB962C8B-B14F-4D97-AF65-F5344CB8AC3E}">
        <p14:creationId xmlns:p14="http://schemas.microsoft.com/office/powerpoint/2010/main" val="1856543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Panelists then participants from large group</a:t>
            </a:r>
          </a:p>
          <a:p>
            <a:endParaRPr lang="en-US"/>
          </a:p>
        </p:txBody>
      </p:sp>
      <p:sp>
        <p:nvSpPr>
          <p:cNvPr id="4" name="Slide Number Placeholder 3"/>
          <p:cNvSpPr>
            <a:spLocks noGrp="1"/>
          </p:cNvSpPr>
          <p:nvPr>
            <p:ph type="sldNum" sz="quarter" idx="5"/>
          </p:nvPr>
        </p:nvSpPr>
        <p:spPr/>
        <p:txBody>
          <a:bodyPr/>
          <a:lstStyle/>
          <a:p>
            <a:fld id="{F264BA1E-6AC7-4534-AA62-D6AA5C834DC4}" type="slidenum">
              <a:rPr lang="en-US" smtClean="0"/>
              <a:t>23</a:t>
            </a:fld>
            <a:endParaRPr lang="en-US"/>
          </a:p>
        </p:txBody>
      </p:sp>
    </p:spTree>
    <p:extLst>
      <p:ext uri="{BB962C8B-B14F-4D97-AF65-F5344CB8AC3E}">
        <p14:creationId xmlns:p14="http://schemas.microsoft.com/office/powerpoint/2010/main" val="4275301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64BA1E-6AC7-4534-AA62-D6AA5C834DC4}" type="slidenum">
              <a:rPr lang="en-US" smtClean="0"/>
              <a:t>24</a:t>
            </a:fld>
            <a:endParaRPr lang="en-US"/>
          </a:p>
        </p:txBody>
      </p:sp>
    </p:spTree>
    <p:extLst>
      <p:ext uri="{BB962C8B-B14F-4D97-AF65-F5344CB8AC3E}">
        <p14:creationId xmlns:p14="http://schemas.microsoft.com/office/powerpoint/2010/main" val="3574684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Room set up in round tables (up to 10 people/table, up to 45 tables)</a:t>
            </a:r>
          </a:p>
          <a:p>
            <a:r>
              <a:rPr lang="en-US"/>
              <a:t>Several tables with these 9 groups and also a few </a:t>
            </a:r>
            <a:r>
              <a:rPr lang="en-US" err="1"/>
              <a:t>misc</a:t>
            </a:r>
            <a:r>
              <a:rPr lang="en-US"/>
              <a:t> where the groups come up with their own related discussion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Examples: injectable formulary, insurances, workforce, STI testing</a:t>
            </a:r>
          </a:p>
          <a:p>
            <a:endParaRPr lang="en-US"/>
          </a:p>
        </p:txBody>
      </p:sp>
      <p:sp>
        <p:nvSpPr>
          <p:cNvPr id="4" name="Slide Number Placeholder 3"/>
          <p:cNvSpPr>
            <a:spLocks noGrp="1"/>
          </p:cNvSpPr>
          <p:nvPr>
            <p:ph type="sldNum" sz="quarter" idx="5"/>
          </p:nvPr>
        </p:nvSpPr>
        <p:spPr/>
        <p:txBody>
          <a:bodyPr/>
          <a:lstStyle/>
          <a:p>
            <a:fld id="{F264BA1E-6AC7-4534-AA62-D6AA5C834DC4}" type="slidenum">
              <a:rPr lang="en-US" smtClean="0"/>
              <a:t>25</a:t>
            </a:fld>
            <a:endParaRPr lang="en-US"/>
          </a:p>
        </p:txBody>
      </p:sp>
    </p:spTree>
    <p:extLst>
      <p:ext uri="{BB962C8B-B14F-4D97-AF65-F5344CB8AC3E}">
        <p14:creationId xmlns:p14="http://schemas.microsoft.com/office/powerpoint/2010/main" val="4188684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64BA1E-6AC7-4534-AA62-D6AA5C834DC4}" type="slidenum">
              <a:rPr lang="en-US" smtClean="0"/>
              <a:t>28</a:t>
            </a:fld>
            <a:endParaRPr lang="en-US"/>
          </a:p>
        </p:txBody>
      </p:sp>
    </p:spTree>
    <p:extLst>
      <p:ext uri="{BB962C8B-B14F-4D97-AF65-F5344CB8AC3E}">
        <p14:creationId xmlns:p14="http://schemas.microsoft.com/office/powerpoint/2010/main" val="1988136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Summary</a:t>
            </a:r>
          </a:p>
          <a:p>
            <a:r>
              <a:rPr lang="en-US"/>
              <a:t>Key point 1</a:t>
            </a:r>
          </a:p>
          <a:p>
            <a:r>
              <a:rPr lang="en-US"/>
              <a:t>Key point 2</a:t>
            </a:r>
          </a:p>
          <a:p>
            <a:r>
              <a:rPr lang="en-US"/>
              <a:t>Key point 3</a:t>
            </a:r>
          </a:p>
          <a:p>
            <a:endParaRPr lang="en-US"/>
          </a:p>
        </p:txBody>
      </p:sp>
      <p:sp>
        <p:nvSpPr>
          <p:cNvPr id="4" name="Slide Number Placeholder 3"/>
          <p:cNvSpPr>
            <a:spLocks noGrp="1"/>
          </p:cNvSpPr>
          <p:nvPr>
            <p:ph type="sldNum" sz="quarter" idx="5"/>
          </p:nvPr>
        </p:nvSpPr>
        <p:spPr/>
        <p:txBody>
          <a:bodyPr/>
          <a:lstStyle/>
          <a:p>
            <a:fld id="{F264BA1E-6AC7-4534-AA62-D6AA5C834DC4}" type="slidenum">
              <a:rPr lang="en-US" smtClean="0"/>
              <a:t>29</a:t>
            </a:fld>
            <a:endParaRPr lang="en-US"/>
          </a:p>
        </p:txBody>
      </p:sp>
    </p:spTree>
    <p:extLst>
      <p:ext uri="{BB962C8B-B14F-4D97-AF65-F5344CB8AC3E}">
        <p14:creationId xmlns:p14="http://schemas.microsoft.com/office/powerpoint/2010/main" val="430067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18DE6-FE05-7206-86D3-0629D259DB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006EA2-485C-1CA9-CF14-F0A6957621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2336A8-F49E-3138-F3F4-053CA3B935D4}"/>
              </a:ext>
            </a:extLst>
          </p:cNvPr>
          <p:cNvSpPr>
            <a:spLocks noGrp="1"/>
          </p:cNvSpPr>
          <p:nvPr>
            <p:ph type="body" idx="1"/>
          </p:nvPr>
        </p:nvSpPr>
        <p:spPr/>
        <p:txBody>
          <a:bodyPr/>
          <a:lstStyle/>
          <a:p>
            <a:r>
              <a:rPr lang="en-US"/>
              <a:t>Summary</a:t>
            </a:r>
          </a:p>
          <a:p>
            <a:r>
              <a:rPr lang="en-US"/>
              <a:t>Key point 1</a:t>
            </a:r>
          </a:p>
          <a:p>
            <a:r>
              <a:rPr lang="en-US"/>
              <a:t>Key point 2</a:t>
            </a:r>
          </a:p>
          <a:p>
            <a:r>
              <a:rPr lang="en-US"/>
              <a:t>Key point 3</a:t>
            </a:r>
          </a:p>
          <a:p>
            <a:endParaRPr lang="en-US"/>
          </a:p>
        </p:txBody>
      </p:sp>
      <p:sp>
        <p:nvSpPr>
          <p:cNvPr id="4" name="Slide Number Placeholder 3">
            <a:extLst>
              <a:ext uri="{FF2B5EF4-FFF2-40B4-BE49-F238E27FC236}">
                <a16:creationId xmlns:a16="http://schemas.microsoft.com/office/drawing/2014/main" id="{57CAC18B-E0F3-B12D-B9D0-257C98CC684A}"/>
              </a:ext>
            </a:extLst>
          </p:cNvPr>
          <p:cNvSpPr>
            <a:spLocks noGrp="1"/>
          </p:cNvSpPr>
          <p:nvPr>
            <p:ph type="sldNum" sz="quarter" idx="5"/>
          </p:nvPr>
        </p:nvSpPr>
        <p:spPr/>
        <p:txBody>
          <a:bodyPr/>
          <a:lstStyle/>
          <a:p>
            <a:fld id="{F264BA1E-6AC7-4534-AA62-D6AA5C834DC4}" type="slidenum">
              <a:rPr lang="en-US" smtClean="0"/>
              <a:t>30</a:t>
            </a:fld>
            <a:endParaRPr lang="en-US"/>
          </a:p>
        </p:txBody>
      </p:sp>
    </p:spTree>
    <p:extLst>
      <p:ext uri="{BB962C8B-B14F-4D97-AF65-F5344CB8AC3E}">
        <p14:creationId xmlns:p14="http://schemas.microsoft.com/office/powerpoint/2010/main" val="1452153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t>IDEA Platform: Infectious Diseases Education &amp; Assessment. https://idea.medicine.uw.edu/</a:t>
            </a:r>
          </a:p>
          <a:p>
            <a:r>
              <a:rPr lang="en-US" sz="1000"/>
              <a:t>AETC National HIV Curriculum: 6 core modules for self study; regularly updated; CME, CNE</a:t>
            </a:r>
          </a:p>
          <a:p>
            <a:r>
              <a:rPr lang="en-US" sz="1000"/>
              <a:t>Hepatitis C Online Curriculum: https://www.hepatitisc.uw.edu/</a:t>
            </a:r>
          </a:p>
          <a:p>
            <a:r>
              <a:rPr lang="en-US" sz="1000"/>
              <a:t>Hepatitis B Online Curriculum: https://www.hepatitisb.uw.edu/</a:t>
            </a:r>
          </a:p>
          <a:p>
            <a:r>
              <a:rPr lang="en-US" sz="1000"/>
              <a:t>National STD Curriculum: https://www.std.uw.edu/</a:t>
            </a:r>
          </a:p>
          <a:p>
            <a:endParaRPr lang="en-US" sz="1000"/>
          </a:p>
          <a:p>
            <a:pPr defTabSz="912937">
              <a:defRPr/>
            </a:pPr>
            <a:endParaRPr lang="en-US"/>
          </a:p>
          <a:p>
            <a:endParaRPr lang="en-US"/>
          </a:p>
        </p:txBody>
      </p:sp>
      <p:sp>
        <p:nvSpPr>
          <p:cNvPr id="4" name="Slide Number Placeholder 3"/>
          <p:cNvSpPr>
            <a:spLocks noGrp="1"/>
          </p:cNvSpPr>
          <p:nvPr>
            <p:ph type="sldNum" sz="quarter" idx="10"/>
          </p:nvPr>
        </p:nvSpPr>
        <p:spPr/>
        <p:txBody>
          <a:bodyPr/>
          <a:lstStyle/>
          <a:p>
            <a:fld id="{F264BA1E-6AC7-4534-AA62-D6AA5C834DC4}" type="slidenum">
              <a:rPr lang="en-US" smtClean="0"/>
              <a:t>31</a:t>
            </a:fld>
            <a:endParaRPr lang="en-US"/>
          </a:p>
        </p:txBody>
      </p:sp>
    </p:spTree>
    <p:extLst>
      <p:ext uri="{BB962C8B-B14F-4D97-AF65-F5344CB8AC3E}">
        <p14:creationId xmlns:p14="http://schemas.microsoft.com/office/powerpoint/2010/main" val="2532559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p>
        </p:txBody>
      </p:sp>
      <p:sp>
        <p:nvSpPr>
          <p:cNvPr id="4" name="Slide Number Placeholder 3"/>
          <p:cNvSpPr>
            <a:spLocks noGrp="1"/>
          </p:cNvSpPr>
          <p:nvPr>
            <p:ph type="sldNum" sz="quarter" idx="10"/>
          </p:nvPr>
        </p:nvSpPr>
        <p:spPr/>
        <p:txBody>
          <a:bodyPr/>
          <a:lstStyle/>
          <a:p>
            <a:fld id="{F264BA1E-6AC7-4534-AA62-D6AA5C834DC4}" type="slidenum">
              <a:rPr lang="en-US" smtClean="0"/>
              <a:t>2</a:t>
            </a:fld>
            <a:endParaRPr lang="en-US"/>
          </a:p>
        </p:txBody>
      </p:sp>
    </p:spTree>
    <p:extLst>
      <p:ext uri="{BB962C8B-B14F-4D97-AF65-F5344CB8AC3E}">
        <p14:creationId xmlns:p14="http://schemas.microsoft.com/office/powerpoint/2010/main" val="3918570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a:solidFill>
                  <a:srgbClr val="FF0000"/>
                </a:solidFill>
                <a:effectLst/>
                <a:latin typeface="+mn-lt"/>
                <a:ea typeface="+mn-ea"/>
                <a:cs typeface="+mn-cs"/>
              </a:rPr>
              <a:t>NOTE</a:t>
            </a:r>
            <a:r>
              <a:rPr lang="en-US" sz="1200" i="1" kern="1200">
                <a:solidFill>
                  <a:schemeClr val="tx1"/>
                </a:solidFill>
                <a:effectLst/>
                <a:latin typeface="+mn-lt"/>
                <a:ea typeface="+mn-ea"/>
                <a:cs typeface="+mn-cs"/>
              </a:rPr>
              <a:t>: THIS SLIDE </a:t>
            </a:r>
            <a:r>
              <a:rPr lang="en-US" sz="1200" b="1" i="1" kern="1200">
                <a:solidFill>
                  <a:schemeClr val="tx1"/>
                </a:solidFill>
                <a:effectLst/>
                <a:latin typeface="+mn-lt"/>
                <a:ea typeface="+mn-ea"/>
                <a:cs typeface="+mn-cs"/>
              </a:rPr>
              <a:t>MUST BE INCLUDED IF TRADE AND/OR BRAND NAMES FOR MEDICATIONS ARE USED </a:t>
            </a:r>
            <a:r>
              <a:rPr lang="en-US" sz="1200" i="1" kern="1200">
                <a:solidFill>
                  <a:schemeClr val="tx1"/>
                </a:solidFill>
                <a:effectLst/>
                <a:latin typeface="+mn-lt"/>
                <a:ea typeface="+mn-ea"/>
                <a:cs typeface="+mn-cs"/>
              </a:rPr>
              <a:t>IN THE PRESENTATION.</a:t>
            </a:r>
          </a:p>
          <a:p>
            <a:r>
              <a:rPr lang="en-US" sz="1200" b="1" i="1" kern="1200">
                <a:solidFill>
                  <a:schemeClr val="tx1"/>
                </a:solidFill>
                <a:effectLst/>
                <a:latin typeface="+mn-lt"/>
                <a:ea typeface="+mn-ea"/>
                <a:cs typeface="+mn-cs"/>
              </a:rPr>
              <a:t>IT MAY BE DELETED IF THERE IS NO REFERENCE TO TRADE NAMES, </a:t>
            </a:r>
            <a:r>
              <a:rPr lang="en-US" sz="1200" i="1" kern="1200">
                <a:solidFill>
                  <a:schemeClr val="tx1"/>
                </a:solidFill>
                <a:effectLst/>
                <a:latin typeface="+mn-lt"/>
                <a:ea typeface="+mn-ea"/>
                <a:cs typeface="+mn-cs"/>
              </a:rPr>
              <a:t>INCLUDING PRESENTATIONS IN WHICH ONLY GENERIC MEDICATION NAMES ARE MENTIONED. </a:t>
            </a:r>
          </a:p>
          <a:p>
            <a:r>
              <a:rPr lang="en-US" sz="1200" b="1" i="1" kern="1200">
                <a:solidFill>
                  <a:schemeClr val="tx1"/>
                </a:solidFill>
                <a:effectLst/>
                <a:latin typeface="+mn-lt"/>
                <a:ea typeface="+mn-ea"/>
                <a:cs typeface="+mn-cs"/>
              </a:rPr>
              <a:t>TRADE NAMES MUST BE PUT IN PARENTHESES AFTER THE GENERIC NAME THE FIRST TIME IT IS MENTIONED</a:t>
            </a:r>
            <a:r>
              <a:rPr lang="en-US" sz="1200" i="1" kern="1200">
                <a:solidFill>
                  <a:schemeClr val="tx1"/>
                </a:solidFill>
                <a:effectLst/>
                <a:latin typeface="+mn-lt"/>
                <a:ea typeface="+mn-ea"/>
                <a:cs typeface="+mn-cs"/>
              </a:rPr>
              <a:t> - E.G., FLUOXETINE (PROZAC). </a:t>
            </a:r>
            <a:r>
              <a:rPr lang="en-US" sz="1200" b="1" i="1" kern="1200">
                <a:solidFill>
                  <a:schemeClr val="tx1"/>
                </a:solidFill>
                <a:effectLst/>
                <a:latin typeface="+mn-lt"/>
                <a:ea typeface="+mn-ea"/>
                <a:cs typeface="+mn-cs"/>
              </a:rPr>
              <a:t>TRADE NAMES SHOULD ONLY BE MENTIONED FOR THE INITIAL REFERENCE AND THE GENERIC NAME ONLY SHOULD BE USED AFTER THAT. </a:t>
            </a:r>
            <a:r>
              <a:rPr lang="en-US" sz="1200" i="1" kern="1200">
                <a:solidFill>
                  <a:schemeClr val="tx1"/>
                </a:solidFill>
                <a:effectLst/>
                <a:latin typeface="+mn-lt"/>
                <a:ea typeface="+mn-ea"/>
                <a:cs typeface="+mn-cs"/>
              </a:rPr>
              <a:t>THIS APPLIES EQUALLY TO ALL MEDICATIONS OR PRODUCTS MENTIONED IN THIS PRESENTATION.</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4BA1E-6AC7-4534-AA62-D6AA5C834DC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8928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p>
        </p:txBody>
      </p:sp>
      <p:sp>
        <p:nvSpPr>
          <p:cNvPr id="4" name="Slide Number Placeholder 3"/>
          <p:cNvSpPr>
            <a:spLocks noGrp="1"/>
          </p:cNvSpPr>
          <p:nvPr>
            <p:ph type="sldNum" sz="quarter" idx="5"/>
          </p:nvPr>
        </p:nvSpPr>
        <p:spPr/>
        <p:txBody>
          <a:bodyPr/>
          <a:lstStyle/>
          <a:p>
            <a:fld id="{F264BA1E-6AC7-4534-AA62-D6AA5C834DC4}" type="slidenum">
              <a:rPr lang="en-US" smtClean="0"/>
              <a:t>5</a:t>
            </a:fld>
            <a:endParaRPr lang="en-US"/>
          </a:p>
        </p:txBody>
      </p:sp>
    </p:spTree>
    <p:extLst>
      <p:ext uri="{BB962C8B-B14F-4D97-AF65-F5344CB8AC3E}">
        <p14:creationId xmlns:p14="http://schemas.microsoft.com/office/powerpoint/2010/main" val="1180652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Total session 90min</a:t>
            </a:r>
          </a:p>
        </p:txBody>
      </p:sp>
      <p:sp>
        <p:nvSpPr>
          <p:cNvPr id="4" name="Slide Number Placeholder 3"/>
          <p:cNvSpPr>
            <a:spLocks noGrp="1"/>
          </p:cNvSpPr>
          <p:nvPr>
            <p:ph type="sldNum" sz="quarter" idx="5"/>
          </p:nvPr>
        </p:nvSpPr>
        <p:spPr/>
        <p:txBody>
          <a:bodyPr/>
          <a:lstStyle/>
          <a:p>
            <a:fld id="{F264BA1E-6AC7-4534-AA62-D6AA5C834DC4}" type="slidenum">
              <a:rPr lang="en-US" smtClean="0"/>
              <a:t>6</a:t>
            </a:fld>
            <a:endParaRPr lang="en-US"/>
          </a:p>
        </p:txBody>
      </p:sp>
    </p:spTree>
    <p:extLst>
      <p:ext uri="{BB962C8B-B14F-4D97-AF65-F5344CB8AC3E}">
        <p14:creationId xmlns:p14="http://schemas.microsoft.com/office/powerpoint/2010/main" val="2277534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64BA1E-6AC7-4534-AA62-D6AA5C834DC4}" type="slidenum">
              <a:rPr lang="en-US" smtClean="0"/>
              <a:t>8</a:t>
            </a:fld>
            <a:endParaRPr lang="en-US"/>
          </a:p>
        </p:txBody>
      </p:sp>
    </p:spTree>
    <p:extLst>
      <p:ext uri="{BB962C8B-B14F-4D97-AF65-F5344CB8AC3E}">
        <p14:creationId xmlns:p14="http://schemas.microsoft.com/office/powerpoint/2010/main" val="2340799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64BA1E-6AC7-4534-AA62-D6AA5C834DC4}" type="slidenum">
              <a:rPr lang="en-US" smtClean="0"/>
              <a:t>9</a:t>
            </a:fld>
            <a:endParaRPr lang="en-US"/>
          </a:p>
        </p:txBody>
      </p:sp>
    </p:spTree>
    <p:extLst>
      <p:ext uri="{BB962C8B-B14F-4D97-AF65-F5344CB8AC3E}">
        <p14:creationId xmlns:p14="http://schemas.microsoft.com/office/powerpoint/2010/main" val="857212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797BD-B5DC-CF8E-BBE4-DC89DF2B13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E147A6-A1B1-3D02-737F-7A787886CC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24A4C9-FBEA-E84D-CAC8-0FEC284E1AC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059AFB6-2F6F-8775-AA06-26675ED3A16E}"/>
              </a:ext>
            </a:extLst>
          </p:cNvPr>
          <p:cNvSpPr>
            <a:spLocks noGrp="1"/>
          </p:cNvSpPr>
          <p:nvPr>
            <p:ph type="sldNum" sz="quarter" idx="5"/>
          </p:nvPr>
        </p:nvSpPr>
        <p:spPr/>
        <p:txBody>
          <a:bodyPr/>
          <a:lstStyle/>
          <a:p>
            <a:fld id="{F264BA1E-6AC7-4534-AA62-D6AA5C834DC4}" type="slidenum">
              <a:rPr lang="en-US" smtClean="0"/>
              <a:t>10</a:t>
            </a:fld>
            <a:endParaRPr lang="en-US"/>
          </a:p>
        </p:txBody>
      </p:sp>
    </p:spTree>
    <p:extLst>
      <p:ext uri="{BB962C8B-B14F-4D97-AF65-F5344CB8AC3E}">
        <p14:creationId xmlns:p14="http://schemas.microsoft.com/office/powerpoint/2010/main" val="1630012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64BA1E-6AC7-4534-AA62-D6AA5C834DC4}" type="slidenum">
              <a:rPr lang="en-US" smtClean="0"/>
              <a:t>11</a:t>
            </a:fld>
            <a:endParaRPr lang="en-US"/>
          </a:p>
        </p:txBody>
      </p:sp>
    </p:spTree>
    <p:extLst>
      <p:ext uri="{BB962C8B-B14F-4D97-AF65-F5344CB8AC3E}">
        <p14:creationId xmlns:p14="http://schemas.microsoft.com/office/powerpoint/2010/main" val="22425094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13" y="1519148"/>
            <a:ext cx="7772399" cy="1909859"/>
          </a:xfrm>
        </p:spPr>
        <p:txBody>
          <a:bodyPr anchor="t"/>
          <a:lstStyle>
            <a:lvl1pPr algn="ctr">
              <a:defRPr sz="4200">
                <a:ln>
                  <a:noFill/>
                </a:ln>
                <a:solidFill>
                  <a:schemeClr val="bg1"/>
                </a:solidFill>
                <a:effectLst>
                  <a:outerShdw blurRad="50800" dist="38100" dir="18900000" algn="bl" rotWithShape="0">
                    <a:prstClr val="black">
                      <a:alpha val="40000"/>
                    </a:prstClr>
                  </a:outerShdw>
                </a:effectLst>
              </a:defRPr>
            </a:lvl1pPr>
          </a:lstStyle>
          <a:p>
            <a:r>
              <a:rPr lang="en-US"/>
              <a:t>Click to edit Master title style</a:t>
            </a:r>
          </a:p>
        </p:txBody>
      </p:sp>
      <p:sp>
        <p:nvSpPr>
          <p:cNvPr id="3" name="Subtitle 2"/>
          <p:cNvSpPr>
            <a:spLocks noGrp="1"/>
          </p:cNvSpPr>
          <p:nvPr>
            <p:ph type="subTitle" idx="1" hasCustomPrompt="1"/>
          </p:nvPr>
        </p:nvSpPr>
        <p:spPr>
          <a:xfrm>
            <a:off x="685800" y="3511263"/>
            <a:ext cx="7772398" cy="800100"/>
          </a:xfrm>
        </p:spPr>
        <p:txBody>
          <a:bodyPr anchor="t">
            <a:normAutofit/>
          </a:bodyPr>
          <a:lstStyle>
            <a:lvl1pPr marL="0" indent="0" algn="l">
              <a:buNone/>
              <a:defRPr sz="2000">
                <a:solidFill>
                  <a:schemeClr val="bg1"/>
                </a:solidFill>
                <a:effectLst>
                  <a:outerShdw blurRad="50800" dist="38100" dir="18900000" algn="b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2 style</a:t>
            </a:r>
          </a:p>
        </p:txBody>
      </p:sp>
      <p:pic>
        <p:nvPicPr>
          <p:cNvPr id="9" name="Picture 8">
            <a:extLst>
              <a:ext uri="{FF2B5EF4-FFF2-40B4-BE49-F238E27FC236}">
                <a16:creationId xmlns:a16="http://schemas.microsoft.com/office/drawing/2014/main" id="{AC4ABCEC-D257-06A5-82D0-DF52EDC1DCB6}"/>
              </a:ext>
            </a:extLst>
          </p:cNvPr>
          <p:cNvPicPr>
            <a:picLocks noChangeAspect="1"/>
          </p:cNvPicPr>
          <p:nvPr userDrawn="1"/>
        </p:nvPicPr>
        <p:blipFill rotWithShape="1">
          <a:blip r:embed="rId2"/>
          <a:srcRect t="9572" b="14048"/>
          <a:stretch/>
        </p:blipFill>
        <p:spPr>
          <a:xfrm>
            <a:off x="7166043" y="1"/>
            <a:ext cx="1977957" cy="1069208"/>
          </a:xfrm>
          <a:prstGeom prst="rect">
            <a:avLst/>
          </a:prstGeom>
        </p:spPr>
      </p:pic>
      <p:pic>
        <p:nvPicPr>
          <p:cNvPr id="14" name="Picture 13" descr="A black background with white text&#10;&#10;Description automatically generated">
            <a:extLst>
              <a:ext uri="{FF2B5EF4-FFF2-40B4-BE49-F238E27FC236}">
                <a16:creationId xmlns:a16="http://schemas.microsoft.com/office/drawing/2014/main" id="{609459D0-228D-AF48-65CE-8150694CB54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425" y="109856"/>
            <a:ext cx="2321668" cy="953699"/>
          </a:xfrm>
          <a:prstGeom prst="rect">
            <a:avLst/>
          </a:prstGeom>
        </p:spPr>
      </p:pic>
      <p:pic>
        <p:nvPicPr>
          <p:cNvPr id="4" name="Picture 3" descr="A black background with white text&#10;&#10;Description automatically generated">
            <a:extLst>
              <a:ext uri="{FF2B5EF4-FFF2-40B4-BE49-F238E27FC236}">
                <a16:creationId xmlns:a16="http://schemas.microsoft.com/office/drawing/2014/main" id="{7EF28839-1DCC-29CA-B0D5-F188C3CD83D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8233" b="48291"/>
          <a:stretch/>
        </p:blipFill>
        <p:spPr>
          <a:xfrm>
            <a:off x="2280401" y="119387"/>
            <a:ext cx="4764781" cy="111857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bg1"/>
                </a:solidFill>
                <a:effectLst>
                  <a:outerShdw blurRad="50800" dist="38100" dir="18900000" algn="bl" rotWithShape="0">
                    <a:prstClr val="black">
                      <a:alpha val="40000"/>
                    </a:prstClr>
                  </a:outerShdw>
                </a:effectLst>
              </a:defRPr>
            </a:lvl1pPr>
          </a:lstStyle>
          <a:p>
            <a:r>
              <a:rPr lang="en-US"/>
              <a:t>Click to edit Master title style</a:t>
            </a:r>
          </a:p>
        </p:txBody>
      </p:sp>
      <p:sp>
        <p:nvSpPr>
          <p:cNvPr id="3" name="Content Placeholder 2"/>
          <p:cNvSpPr>
            <a:spLocks noGrp="1"/>
          </p:cNvSpPr>
          <p:nvPr>
            <p:ph idx="1"/>
          </p:nvPr>
        </p:nvSpPr>
        <p:spPr/>
        <p:txBody>
          <a:bodyPr/>
          <a:lstStyle>
            <a:lvl1pPr>
              <a:buClr>
                <a:schemeClr val="bg1"/>
              </a:buClr>
              <a:defRPr>
                <a:solidFill>
                  <a:schemeClr val="bg1"/>
                </a:solidFill>
                <a:effectLst>
                  <a:outerShdw blurRad="50800" dist="38100" dir="18900000" algn="bl" rotWithShape="0">
                    <a:prstClr val="black">
                      <a:alpha val="40000"/>
                    </a:prstClr>
                  </a:outerShdw>
                </a:effectLst>
              </a:defRPr>
            </a:lvl1pPr>
            <a:lvl2pPr>
              <a:buClr>
                <a:schemeClr val="bg1"/>
              </a:buClr>
              <a:defRPr>
                <a:solidFill>
                  <a:schemeClr val="bg1"/>
                </a:solidFill>
                <a:effectLst>
                  <a:outerShdw blurRad="50800" dist="38100" dir="18900000" algn="bl" rotWithShape="0">
                    <a:prstClr val="black">
                      <a:alpha val="40000"/>
                    </a:prstClr>
                  </a:outerShdw>
                </a:effectLst>
              </a:defRPr>
            </a:lvl2pPr>
            <a:lvl3pPr>
              <a:buClr>
                <a:schemeClr val="bg1"/>
              </a:buClr>
              <a:defRPr>
                <a:solidFill>
                  <a:schemeClr val="bg1"/>
                </a:solidFill>
                <a:effectLst>
                  <a:outerShdw blurRad="50800" dist="38100" dir="18900000" algn="bl" rotWithShape="0">
                    <a:prstClr val="black">
                      <a:alpha val="40000"/>
                    </a:prstClr>
                  </a:outerShdw>
                </a:effectLst>
              </a:defRPr>
            </a:lvl3pPr>
            <a:lvl4pPr>
              <a:buClr>
                <a:schemeClr val="bg1"/>
              </a:buClr>
              <a:defRPr>
                <a:solidFill>
                  <a:schemeClr val="bg1"/>
                </a:solidFill>
                <a:effectLst>
                  <a:outerShdw blurRad="50800" dist="38100" dir="18900000" algn="bl" rotWithShape="0">
                    <a:prstClr val="black">
                      <a:alpha val="40000"/>
                    </a:prstClr>
                  </a:outerShdw>
                </a:effectLst>
              </a:defRPr>
            </a:lvl4pPr>
            <a:lvl5pPr>
              <a:buClr>
                <a:schemeClr val="bg1"/>
              </a:buClr>
              <a:defRPr>
                <a:solidFill>
                  <a:schemeClr val="bg1"/>
                </a:solidFill>
                <a:effectLst>
                  <a:outerShdw blurRad="50800" dist="38100" dir="18900000" algn="bl" rotWithShape="0">
                    <a:prstClr val="black">
                      <a:alpha val="40000"/>
                    </a:prstClr>
                  </a:outerShdw>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reeform 7">
            <a:extLst>
              <a:ext uri="{FF2B5EF4-FFF2-40B4-BE49-F238E27FC236}">
                <a16:creationId xmlns:a16="http://schemas.microsoft.com/office/drawing/2014/main" id="{252E8433-DC53-29F1-68BB-ACB6042E3062}"/>
              </a:ext>
            </a:extLst>
          </p:cNvPr>
          <p:cNvSpPr/>
          <p:nvPr userDrawn="1"/>
        </p:nvSpPr>
        <p:spPr>
          <a:xfrm>
            <a:off x="7951" y="4679872"/>
            <a:ext cx="1447137" cy="467139"/>
          </a:xfrm>
          <a:custGeom>
            <a:avLst/>
            <a:gdLst/>
            <a:ahLst/>
            <a:cxnLst/>
            <a:rect l="l" t="t" r="r" b="b"/>
            <a:pathLst>
              <a:path w="3245735" h="1085282">
                <a:moveTo>
                  <a:pt x="0" y="0"/>
                </a:moveTo>
                <a:lnTo>
                  <a:pt x="3245735" y="0"/>
                </a:lnTo>
                <a:lnTo>
                  <a:pt x="3245735" y="1085282"/>
                </a:lnTo>
                <a:lnTo>
                  <a:pt x="0" y="1085282"/>
                </a:lnTo>
                <a:lnTo>
                  <a:pt x="0" y="0"/>
                </a:lnTo>
                <a:close/>
              </a:path>
            </a:pathLst>
          </a:custGeom>
          <a:blipFill>
            <a:blip r:embed="rId2"/>
            <a:stretch>
              <a:fillRect/>
            </a:stretch>
          </a:blipFill>
        </p:spPr>
        <p:txBody>
          <a:bodyPr/>
          <a:lstStyle/>
          <a:p>
            <a:endParaRPr lang="en-US"/>
          </a:p>
        </p:txBody>
      </p:sp>
      <p:pic>
        <p:nvPicPr>
          <p:cNvPr id="9" name="Picture 8">
            <a:extLst>
              <a:ext uri="{FF2B5EF4-FFF2-40B4-BE49-F238E27FC236}">
                <a16:creationId xmlns:a16="http://schemas.microsoft.com/office/drawing/2014/main" id="{182B2EFE-7F6B-2BCD-8D63-098909FA1964}"/>
              </a:ext>
            </a:extLst>
          </p:cNvPr>
          <p:cNvPicPr>
            <a:picLocks noChangeAspect="1"/>
          </p:cNvPicPr>
          <p:nvPr userDrawn="1"/>
        </p:nvPicPr>
        <p:blipFill rotWithShape="1">
          <a:blip r:embed="rId3"/>
          <a:srcRect b="29403"/>
          <a:stretch/>
        </p:blipFill>
        <p:spPr>
          <a:xfrm>
            <a:off x="6823268" y="3482502"/>
            <a:ext cx="2320732" cy="11973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28" y="2390378"/>
            <a:ext cx="7659687" cy="876300"/>
          </a:xfrm>
        </p:spPr>
        <p:txBody>
          <a:bodyPr anchor="t"/>
          <a:lstStyle>
            <a:lvl1pPr algn="ctr">
              <a:defRPr sz="3600" b="0" cap="all">
                <a:solidFill>
                  <a:schemeClr val="bg1"/>
                </a:solidFill>
                <a:effectLst>
                  <a:outerShdw blurRad="50800" dist="38100" dir="18900000" algn="bl" rotWithShape="0">
                    <a:prstClr val="black">
                      <a:alpha val="40000"/>
                    </a:prstClr>
                  </a:outerShdw>
                </a:effectLst>
              </a:defRPr>
            </a:lvl1pPr>
          </a:lstStyle>
          <a:p>
            <a:r>
              <a:rPr lang="en-US"/>
              <a:t>Click to edit Master title style</a:t>
            </a:r>
          </a:p>
        </p:txBody>
      </p:sp>
      <p:sp>
        <p:nvSpPr>
          <p:cNvPr id="3" name="Text Placeholder 2"/>
          <p:cNvSpPr>
            <a:spLocks noGrp="1"/>
          </p:cNvSpPr>
          <p:nvPr>
            <p:ph type="body" idx="1"/>
          </p:nvPr>
        </p:nvSpPr>
        <p:spPr>
          <a:xfrm>
            <a:off x="722325" y="1165225"/>
            <a:ext cx="6135687" cy="1225154"/>
          </a:xfrm>
        </p:spPr>
        <p:txBody>
          <a:bodyPr anchor="b"/>
          <a:lstStyle>
            <a:lvl1pPr marL="0" indent="0">
              <a:buNone/>
              <a:defRPr sz="2000">
                <a:solidFill>
                  <a:schemeClr val="bg1"/>
                </a:solidFill>
                <a:effectLst>
                  <a:outerShdw blurRad="50800" dist="38100" dir="18900000" algn="bl" rotWithShape="0">
                    <a:prstClr val="black">
                      <a:alpha val="40000"/>
                    </a:prst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reeform 7">
            <a:extLst>
              <a:ext uri="{FF2B5EF4-FFF2-40B4-BE49-F238E27FC236}">
                <a16:creationId xmlns:a16="http://schemas.microsoft.com/office/drawing/2014/main" id="{93277E15-2815-5463-4947-7A75F668F9D4}"/>
              </a:ext>
            </a:extLst>
          </p:cNvPr>
          <p:cNvSpPr/>
          <p:nvPr userDrawn="1"/>
        </p:nvSpPr>
        <p:spPr>
          <a:xfrm>
            <a:off x="7951" y="4679872"/>
            <a:ext cx="1447137" cy="467139"/>
          </a:xfrm>
          <a:custGeom>
            <a:avLst/>
            <a:gdLst/>
            <a:ahLst/>
            <a:cxnLst/>
            <a:rect l="l" t="t" r="r" b="b"/>
            <a:pathLst>
              <a:path w="3245735" h="1085282">
                <a:moveTo>
                  <a:pt x="0" y="0"/>
                </a:moveTo>
                <a:lnTo>
                  <a:pt x="3245735" y="0"/>
                </a:lnTo>
                <a:lnTo>
                  <a:pt x="3245735" y="1085282"/>
                </a:lnTo>
                <a:lnTo>
                  <a:pt x="0" y="1085282"/>
                </a:lnTo>
                <a:lnTo>
                  <a:pt x="0" y="0"/>
                </a:lnTo>
                <a:close/>
              </a:path>
            </a:pathLst>
          </a:custGeom>
          <a:blipFill>
            <a:blip r:embed="rId2"/>
            <a:stretch>
              <a:fillRect/>
            </a:stretch>
          </a:blipFill>
        </p:spPr>
        <p:txBody>
          <a:bodyPr/>
          <a:lstStyle/>
          <a:p>
            <a:endParaRPr lang="en-US"/>
          </a:p>
        </p:txBody>
      </p:sp>
      <p:pic>
        <p:nvPicPr>
          <p:cNvPr id="7" name="Picture 6">
            <a:extLst>
              <a:ext uri="{FF2B5EF4-FFF2-40B4-BE49-F238E27FC236}">
                <a16:creationId xmlns:a16="http://schemas.microsoft.com/office/drawing/2014/main" id="{BFC3D2E0-7A47-1985-820D-E4F68AD766CB}"/>
              </a:ext>
            </a:extLst>
          </p:cNvPr>
          <p:cNvPicPr>
            <a:picLocks noChangeAspect="1"/>
          </p:cNvPicPr>
          <p:nvPr userDrawn="1"/>
        </p:nvPicPr>
        <p:blipFill rotWithShape="1">
          <a:blip r:embed="rId3"/>
          <a:srcRect b="29403"/>
          <a:stretch/>
        </p:blipFill>
        <p:spPr>
          <a:xfrm>
            <a:off x="6823268" y="3482502"/>
            <a:ext cx="2320732" cy="119737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bg1"/>
                </a:solidFill>
                <a:effectLst>
                  <a:outerShdw blurRad="50800" dist="38100" dir="18900000" algn="bl" rotWithShape="0">
                    <a:prstClr val="black">
                      <a:alpha val="40000"/>
                    </a:prstClr>
                  </a:outerShdw>
                </a:effectLst>
              </a:defRPr>
            </a:lvl1pPr>
          </a:lstStyle>
          <a:p>
            <a:r>
              <a:rPr lang="en-US"/>
              <a:t>Click to edit Master title style</a:t>
            </a:r>
          </a:p>
        </p:txBody>
      </p:sp>
      <p:sp>
        <p:nvSpPr>
          <p:cNvPr id="3" name="Content Placeholder 2"/>
          <p:cNvSpPr>
            <a:spLocks noGrp="1"/>
          </p:cNvSpPr>
          <p:nvPr>
            <p:ph sz="half" idx="1"/>
          </p:nvPr>
        </p:nvSpPr>
        <p:spPr>
          <a:xfrm>
            <a:off x="457212" y="1152144"/>
            <a:ext cx="4071079" cy="3323480"/>
          </a:xfrm>
        </p:spPr>
        <p:txBody>
          <a:bodyPr/>
          <a:lstStyle>
            <a:lvl1pPr marL="228600" indent="-228600">
              <a:buClr>
                <a:schemeClr val="bg1"/>
              </a:buClr>
              <a:defRPr sz="2800">
                <a:solidFill>
                  <a:schemeClr val="bg1"/>
                </a:solidFill>
                <a:effectLst>
                  <a:outerShdw blurRad="50800" dist="38100" dir="18900000" algn="bl" rotWithShape="0">
                    <a:prstClr val="black">
                      <a:alpha val="40000"/>
                    </a:prstClr>
                  </a:outerShdw>
                </a:effectLst>
              </a:defRPr>
            </a:lvl1pPr>
            <a:lvl2pPr marL="512763" indent="-228600">
              <a:buClr>
                <a:schemeClr val="bg1"/>
              </a:buClr>
              <a:defRPr sz="2400">
                <a:solidFill>
                  <a:schemeClr val="bg1"/>
                </a:solidFill>
                <a:effectLst>
                  <a:outerShdw blurRad="50800" dist="38100" dir="18900000" algn="bl" rotWithShape="0">
                    <a:prstClr val="black">
                      <a:alpha val="40000"/>
                    </a:prstClr>
                  </a:outerShdw>
                </a:effectLst>
              </a:defRPr>
            </a:lvl2pPr>
            <a:lvl3pPr marL="914400" indent="-228600">
              <a:buClr>
                <a:schemeClr val="bg1"/>
              </a:buClr>
              <a:defRPr sz="2000">
                <a:solidFill>
                  <a:schemeClr val="bg1"/>
                </a:solidFill>
                <a:effectLst>
                  <a:outerShdw blurRad="50800" dist="38100" dir="18900000" algn="bl" rotWithShape="0">
                    <a:prstClr val="black">
                      <a:alpha val="40000"/>
                    </a:prstClr>
                  </a:outerShdw>
                </a:effectLst>
              </a:defRPr>
            </a:lvl3pPr>
            <a:lvl4pPr marL="1141413" indent="-228600">
              <a:buClr>
                <a:schemeClr val="bg1"/>
              </a:buClr>
              <a:defRPr sz="1800">
                <a:solidFill>
                  <a:schemeClr val="bg1"/>
                </a:solidFill>
                <a:effectLst>
                  <a:outerShdw blurRad="50800" dist="38100" dir="18900000" algn="bl" rotWithShape="0">
                    <a:prstClr val="black">
                      <a:alpha val="40000"/>
                    </a:prstClr>
                  </a:outerShdw>
                </a:effectLst>
              </a:defRPr>
            </a:lvl4pPr>
            <a:lvl5pPr marL="1427163" indent="-228600">
              <a:buClr>
                <a:schemeClr val="bg1"/>
              </a:buClr>
              <a:defRPr sz="1800">
                <a:solidFill>
                  <a:schemeClr val="bg1"/>
                </a:solidFill>
                <a:effectLst>
                  <a:outerShdw blurRad="50800" dist="38100" dir="18900000" algn="bl" rotWithShape="0">
                    <a:prstClr val="black">
                      <a:alpha val="40000"/>
                    </a:prstClr>
                  </a:outerShdw>
                </a:effectLs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1703" y="1152144"/>
            <a:ext cx="4071080" cy="3323480"/>
          </a:xfrm>
        </p:spPr>
        <p:txBody>
          <a:bodyPr/>
          <a:lstStyle>
            <a:lvl1pPr marL="228600" indent="-228600">
              <a:buClr>
                <a:schemeClr val="bg1"/>
              </a:buClr>
              <a:defRPr sz="2800">
                <a:solidFill>
                  <a:schemeClr val="bg1"/>
                </a:solidFill>
                <a:effectLst>
                  <a:outerShdw blurRad="50800" dist="38100" dir="18900000" algn="bl" rotWithShape="0">
                    <a:prstClr val="black">
                      <a:alpha val="40000"/>
                    </a:prstClr>
                  </a:outerShdw>
                </a:effectLst>
              </a:defRPr>
            </a:lvl1pPr>
            <a:lvl2pPr marL="512763" indent="-228600">
              <a:buClr>
                <a:schemeClr val="bg1"/>
              </a:buClr>
              <a:defRPr sz="2400">
                <a:solidFill>
                  <a:schemeClr val="bg1"/>
                </a:solidFill>
                <a:effectLst>
                  <a:outerShdw blurRad="50800" dist="38100" dir="18900000" algn="bl" rotWithShape="0">
                    <a:prstClr val="black">
                      <a:alpha val="40000"/>
                    </a:prstClr>
                  </a:outerShdw>
                </a:effectLst>
              </a:defRPr>
            </a:lvl2pPr>
            <a:lvl3pPr marL="914400" indent="-228600">
              <a:buClr>
                <a:schemeClr val="bg1"/>
              </a:buClr>
              <a:defRPr sz="2000">
                <a:solidFill>
                  <a:schemeClr val="bg1"/>
                </a:solidFill>
                <a:effectLst>
                  <a:outerShdw blurRad="50800" dist="38100" dir="18900000" algn="bl" rotWithShape="0">
                    <a:prstClr val="black">
                      <a:alpha val="40000"/>
                    </a:prstClr>
                  </a:outerShdw>
                </a:effectLst>
              </a:defRPr>
            </a:lvl3pPr>
            <a:lvl4pPr marL="1141413" indent="-228600">
              <a:buClr>
                <a:schemeClr val="bg1"/>
              </a:buClr>
              <a:defRPr sz="1800">
                <a:solidFill>
                  <a:schemeClr val="bg1"/>
                </a:solidFill>
                <a:effectLst>
                  <a:outerShdw blurRad="50800" dist="38100" dir="18900000" algn="bl" rotWithShape="0">
                    <a:prstClr val="black">
                      <a:alpha val="40000"/>
                    </a:prstClr>
                  </a:outerShdw>
                </a:effectLst>
              </a:defRPr>
            </a:lvl4pPr>
            <a:lvl5pPr marL="1427163" indent="-228600">
              <a:buClr>
                <a:schemeClr val="bg1"/>
              </a:buClr>
              <a:defRPr sz="1800">
                <a:solidFill>
                  <a:schemeClr val="bg1"/>
                </a:solidFill>
                <a:effectLst>
                  <a:outerShdw blurRad="50800" dist="38100" dir="18900000" algn="bl" rotWithShape="0">
                    <a:prstClr val="black">
                      <a:alpha val="40000"/>
                    </a:prstClr>
                  </a:outerShdw>
                </a:effectLs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reeform 7">
            <a:extLst>
              <a:ext uri="{FF2B5EF4-FFF2-40B4-BE49-F238E27FC236}">
                <a16:creationId xmlns:a16="http://schemas.microsoft.com/office/drawing/2014/main" id="{6597FB0F-7F93-7FBB-2F1E-391DF9BAE7D6}"/>
              </a:ext>
            </a:extLst>
          </p:cNvPr>
          <p:cNvSpPr/>
          <p:nvPr userDrawn="1"/>
        </p:nvSpPr>
        <p:spPr>
          <a:xfrm>
            <a:off x="7951" y="4679872"/>
            <a:ext cx="1447137" cy="467139"/>
          </a:xfrm>
          <a:custGeom>
            <a:avLst/>
            <a:gdLst/>
            <a:ahLst/>
            <a:cxnLst/>
            <a:rect l="l" t="t" r="r" b="b"/>
            <a:pathLst>
              <a:path w="3245735" h="1085282">
                <a:moveTo>
                  <a:pt x="0" y="0"/>
                </a:moveTo>
                <a:lnTo>
                  <a:pt x="3245735" y="0"/>
                </a:lnTo>
                <a:lnTo>
                  <a:pt x="3245735" y="1085282"/>
                </a:lnTo>
                <a:lnTo>
                  <a:pt x="0" y="1085282"/>
                </a:lnTo>
                <a:lnTo>
                  <a:pt x="0" y="0"/>
                </a:lnTo>
                <a:close/>
              </a:path>
            </a:pathLst>
          </a:custGeom>
          <a:blipFill>
            <a:blip r:embed="rId2"/>
            <a:stretch>
              <a:fillRect/>
            </a:stretch>
          </a:blipFill>
        </p:spPr>
        <p:txBody>
          <a:bodyPr/>
          <a:lstStyle/>
          <a:p>
            <a:endParaRPr lang="en-US"/>
          </a:p>
        </p:txBody>
      </p:sp>
      <p:pic>
        <p:nvPicPr>
          <p:cNvPr id="7" name="Picture 6">
            <a:extLst>
              <a:ext uri="{FF2B5EF4-FFF2-40B4-BE49-F238E27FC236}">
                <a16:creationId xmlns:a16="http://schemas.microsoft.com/office/drawing/2014/main" id="{5B2CD3ED-6502-E355-46B5-9F31B6B6A997}"/>
              </a:ext>
            </a:extLst>
          </p:cNvPr>
          <p:cNvPicPr>
            <a:picLocks noChangeAspect="1"/>
          </p:cNvPicPr>
          <p:nvPr userDrawn="1"/>
        </p:nvPicPr>
        <p:blipFill rotWithShape="1">
          <a:blip r:embed="rId3"/>
          <a:srcRect b="29403"/>
          <a:stretch/>
        </p:blipFill>
        <p:spPr>
          <a:xfrm>
            <a:off x="6823268" y="3041515"/>
            <a:ext cx="2320732" cy="163835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bg1"/>
                </a:solidFill>
                <a:effectLst>
                  <a:outerShdw blurRad="50800" dist="38100" dir="18900000" algn="bl" rotWithShape="0">
                    <a:prstClr val="black">
                      <a:alpha val="40000"/>
                    </a:prstClr>
                  </a:outerShdw>
                </a:effectLst>
              </a:defRPr>
            </a:lvl1pPr>
          </a:lstStyle>
          <a:p>
            <a:r>
              <a:rPr lang="en-US"/>
              <a:t>Click to edit Master title style</a:t>
            </a:r>
          </a:p>
        </p:txBody>
      </p:sp>
      <p:sp>
        <p:nvSpPr>
          <p:cNvPr id="3" name="Text Placeholder 2"/>
          <p:cNvSpPr>
            <a:spLocks noGrp="1"/>
          </p:cNvSpPr>
          <p:nvPr>
            <p:ph type="body" idx="1"/>
          </p:nvPr>
        </p:nvSpPr>
        <p:spPr>
          <a:xfrm>
            <a:off x="457199" y="1233454"/>
            <a:ext cx="4038599" cy="479822"/>
          </a:xfrm>
        </p:spPr>
        <p:txBody>
          <a:bodyPr anchor="b">
            <a:noAutofit/>
          </a:bodyPr>
          <a:lstStyle>
            <a:lvl1pPr marL="0" indent="0" algn="l">
              <a:buNone/>
              <a:defRPr sz="2800" b="0">
                <a:solidFill>
                  <a:schemeClr val="bg1"/>
                </a:solidFill>
                <a:effectLst>
                  <a:outerShdw blurRad="50800" dist="38100" dir="18900000" algn="bl"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06543"/>
            <a:ext cx="4038598" cy="2669087"/>
          </a:xfrm>
        </p:spPr>
        <p:txBody>
          <a:bodyPr/>
          <a:lstStyle>
            <a:lvl1pPr>
              <a:buClr>
                <a:schemeClr val="bg1"/>
              </a:buClr>
              <a:defRPr sz="2400">
                <a:solidFill>
                  <a:schemeClr val="bg1"/>
                </a:solidFill>
                <a:effectLst>
                  <a:outerShdw blurRad="50800" dist="38100" dir="18900000" algn="bl" rotWithShape="0">
                    <a:prstClr val="black">
                      <a:alpha val="40000"/>
                    </a:prstClr>
                  </a:outerShdw>
                </a:effectLst>
              </a:defRPr>
            </a:lvl1pPr>
            <a:lvl2pPr>
              <a:buClr>
                <a:schemeClr val="bg1"/>
              </a:buClr>
              <a:defRPr sz="2000">
                <a:solidFill>
                  <a:schemeClr val="bg1"/>
                </a:solidFill>
                <a:effectLst>
                  <a:outerShdw blurRad="50800" dist="38100" dir="18900000" algn="bl" rotWithShape="0">
                    <a:prstClr val="black">
                      <a:alpha val="40000"/>
                    </a:prstClr>
                  </a:outerShdw>
                </a:effectLst>
              </a:defRPr>
            </a:lvl2pPr>
            <a:lvl3pPr>
              <a:buClr>
                <a:schemeClr val="bg1"/>
              </a:buClr>
              <a:defRPr sz="1800">
                <a:solidFill>
                  <a:schemeClr val="bg1"/>
                </a:solidFill>
                <a:effectLst>
                  <a:outerShdw blurRad="50800" dist="38100" dir="18900000" algn="bl" rotWithShape="0">
                    <a:prstClr val="black">
                      <a:alpha val="40000"/>
                    </a:prstClr>
                  </a:outerShdw>
                </a:effectLst>
              </a:defRPr>
            </a:lvl3pPr>
            <a:lvl4pPr>
              <a:buClr>
                <a:schemeClr val="bg1"/>
              </a:buClr>
              <a:defRPr sz="1600">
                <a:solidFill>
                  <a:schemeClr val="bg1"/>
                </a:solidFill>
                <a:effectLst>
                  <a:outerShdw blurRad="50800" dist="38100" dir="18900000" algn="bl" rotWithShape="0">
                    <a:prstClr val="black">
                      <a:alpha val="40000"/>
                    </a:prstClr>
                  </a:outerShdw>
                </a:effectLst>
              </a:defRPr>
            </a:lvl4pPr>
            <a:lvl5pPr>
              <a:buClr>
                <a:schemeClr val="bg1"/>
              </a:buClr>
              <a:defRPr sz="1600">
                <a:solidFill>
                  <a:schemeClr val="bg1"/>
                </a:solidFill>
                <a:effectLst>
                  <a:outerShdw blurRad="50800" dist="38100" dir="18900000" algn="bl" rotWithShape="0">
                    <a:prstClr val="black">
                      <a:alpha val="40000"/>
                    </a:prstClr>
                  </a:outerShdw>
                </a:effectLs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32211" y="1233454"/>
            <a:ext cx="4038599" cy="479822"/>
          </a:xfrm>
        </p:spPr>
        <p:txBody>
          <a:bodyPr anchor="b">
            <a:noAutofit/>
          </a:bodyPr>
          <a:lstStyle>
            <a:lvl1pPr marL="0" indent="0" algn="l">
              <a:buNone/>
              <a:defRPr sz="2800" b="0">
                <a:solidFill>
                  <a:schemeClr val="bg1"/>
                </a:solidFill>
                <a:effectLst>
                  <a:outerShdw blurRad="50800" dist="38100" dir="18900000" algn="bl"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32211" y="1806543"/>
            <a:ext cx="4038599" cy="2669087"/>
          </a:xfrm>
        </p:spPr>
        <p:txBody>
          <a:bodyPr/>
          <a:lstStyle>
            <a:lvl1pPr>
              <a:buClr>
                <a:schemeClr val="bg1"/>
              </a:buClr>
              <a:defRPr sz="2400">
                <a:solidFill>
                  <a:schemeClr val="bg1"/>
                </a:solidFill>
                <a:effectLst>
                  <a:outerShdw blurRad="50800" dist="38100" dir="18900000" algn="bl" rotWithShape="0">
                    <a:prstClr val="black">
                      <a:alpha val="40000"/>
                    </a:prstClr>
                  </a:outerShdw>
                </a:effectLst>
              </a:defRPr>
            </a:lvl1pPr>
            <a:lvl2pPr>
              <a:buClr>
                <a:schemeClr val="bg1"/>
              </a:buClr>
              <a:defRPr sz="2000">
                <a:solidFill>
                  <a:schemeClr val="bg1"/>
                </a:solidFill>
                <a:effectLst>
                  <a:outerShdw blurRad="50800" dist="38100" dir="18900000" algn="bl" rotWithShape="0">
                    <a:prstClr val="black">
                      <a:alpha val="40000"/>
                    </a:prstClr>
                  </a:outerShdw>
                </a:effectLst>
              </a:defRPr>
            </a:lvl2pPr>
            <a:lvl3pPr>
              <a:buClr>
                <a:schemeClr val="bg1"/>
              </a:buClr>
              <a:defRPr sz="1800">
                <a:solidFill>
                  <a:schemeClr val="bg1"/>
                </a:solidFill>
                <a:effectLst>
                  <a:outerShdw blurRad="50800" dist="38100" dir="18900000" algn="bl" rotWithShape="0">
                    <a:prstClr val="black">
                      <a:alpha val="40000"/>
                    </a:prstClr>
                  </a:outerShdw>
                </a:effectLst>
              </a:defRPr>
            </a:lvl3pPr>
            <a:lvl4pPr>
              <a:buClr>
                <a:schemeClr val="bg1"/>
              </a:buClr>
              <a:defRPr sz="1600">
                <a:solidFill>
                  <a:schemeClr val="bg1"/>
                </a:solidFill>
                <a:effectLst>
                  <a:outerShdw blurRad="50800" dist="38100" dir="18900000" algn="bl" rotWithShape="0">
                    <a:prstClr val="black">
                      <a:alpha val="40000"/>
                    </a:prstClr>
                  </a:outerShdw>
                </a:effectLst>
              </a:defRPr>
            </a:lvl4pPr>
            <a:lvl5pPr>
              <a:buClr>
                <a:schemeClr val="bg1"/>
              </a:buClr>
              <a:defRPr sz="1600">
                <a:solidFill>
                  <a:schemeClr val="bg1"/>
                </a:solidFill>
                <a:effectLst>
                  <a:outerShdw blurRad="50800" dist="38100" dir="18900000" algn="bl" rotWithShape="0">
                    <a:prstClr val="black">
                      <a:alpha val="40000"/>
                    </a:prstClr>
                  </a:outerShdw>
                </a:effectLs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a:extLst>
              <a:ext uri="{FF2B5EF4-FFF2-40B4-BE49-F238E27FC236}">
                <a16:creationId xmlns:a16="http://schemas.microsoft.com/office/drawing/2014/main" id="{AEDD15D5-2452-0A92-A62B-5E25212BA749}"/>
              </a:ext>
            </a:extLst>
          </p:cNvPr>
          <p:cNvSpPr/>
          <p:nvPr userDrawn="1"/>
        </p:nvSpPr>
        <p:spPr>
          <a:xfrm>
            <a:off x="7951" y="4679872"/>
            <a:ext cx="1447137" cy="467139"/>
          </a:xfrm>
          <a:custGeom>
            <a:avLst/>
            <a:gdLst/>
            <a:ahLst/>
            <a:cxnLst/>
            <a:rect l="l" t="t" r="r" b="b"/>
            <a:pathLst>
              <a:path w="3245735" h="1085282">
                <a:moveTo>
                  <a:pt x="0" y="0"/>
                </a:moveTo>
                <a:lnTo>
                  <a:pt x="3245735" y="0"/>
                </a:lnTo>
                <a:lnTo>
                  <a:pt x="3245735" y="1085282"/>
                </a:lnTo>
                <a:lnTo>
                  <a:pt x="0" y="1085282"/>
                </a:lnTo>
                <a:lnTo>
                  <a:pt x="0" y="0"/>
                </a:lnTo>
                <a:close/>
              </a:path>
            </a:pathLst>
          </a:custGeom>
          <a:blipFill>
            <a:blip r:embed="rId2"/>
            <a:stretch>
              <a:fillRect/>
            </a:stretch>
          </a:blipFill>
        </p:spPr>
        <p:txBody>
          <a:bodyPr/>
          <a:lstStyle/>
          <a:p>
            <a:endParaRPr lang="en-US"/>
          </a:p>
        </p:txBody>
      </p:sp>
      <p:pic>
        <p:nvPicPr>
          <p:cNvPr id="10" name="Picture 9">
            <a:extLst>
              <a:ext uri="{FF2B5EF4-FFF2-40B4-BE49-F238E27FC236}">
                <a16:creationId xmlns:a16="http://schemas.microsoft.com/office/drawing/2014/main" id="{8FE92670-B6BD-621C-6AB4-8EB1CA481DF6}"/>
              </a:ext>
            </a:extLst>
          </p:cNvPr>
          <p:cNvPicPr>
            <a:picLocks noChangeAspect="1"/>
          </p:cNvPicPr>
          <p:nvPr userDrawn="1"/>
        </p:nvPicPr>
        <p:blipFill rotWithShape="1">
          <a:blip r:embed="rId3"/>
          <a:srcRect b="29403"/>
          <a:stretch/>
        </p:blipFill>
        <p:spPr>
          <a:xfrm>
            <a:off x="6823268" y="3482502"/>
            <a:ext cx="2320732" cy="119737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martArt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bg1"/>
                </a:solidFill>
                <a:effectLst>
                  <a:outerShdw blurRad="50800" dist="38100" dir="18900000" algn="bl" rotWithShape="0">
                    <a:prstClr val="black">
                      <a:alpha val="40000"/>
                    </a:prstClr>
                  </a:outerShdw>
                </a:effectLst>
              </a:defRPr>
            </a:lvl1pPr>
          </a:lstStyle>
          <a:p>
            <a:r>
              <a:rPr lang="en-US"/>
              <a:t>Click to edit Master title style</a:t>
            </a:r>
          </a:p>
        </p:txBody>
      </p:sp>
      <p:sp>
        <p:nvSpPr>
          <p:cNvPr id="10" name="SmartArt Placeholder 9"/>
          <p:cNvSpPr>
            <a:spLocks noGrp="1"/>
          </p:cNvSpPr>
          <p:nvPr>
            <p:ph type="dgm" sz="quarter" idx="13"/>
          </p:nvPr>
        </p:nvSpPr>
        <p:spPr>
          <a:xfrm>
            <a:off x="457200" y="1143000"/>
            <a:ext cx="8305800" cy="3371850"/>
          </a:xfrm>
        </p:spPr>
        <p:txBody>
          <a:bodyPr/>
          <a:lstStyle>
            <a:lvl1pPr>
              <a:buClr>
                <a:schemeClr val="bg1"/>
              </a:buClr>
              <a:defRPr>
                <a:solidFill>
                  <a:schemeClr val="bg1"/>
                </a:solidFill>
                <a:effectLst>
                  <a:outerShdw blurRad="50800" dist="38100" dir="18900000" algn="bl" rotWithShape="0">
                    <a:prstClr val="black">
                      <a:alpha val="40000"/>
                    </a:prstClr>
                  </a:outerShdw>
                </a:effectLst>
              </a:defRPr>
            </a:lvl1pPr>
          </a:lstStyle>
          <a:p>
            <a:r>
              <a:rPr lang="en-US"/>
              <a:t>Click icon to add SmartArt graphic</a:t>
            </a:r>
          </a:p>
        </p:txBody>
      </p:sp>
      <p:sp>
        <p:nvSpPr>
          <p:cNvPr id="4" name="Freeform 7">
            <a:extLst>
              <a:ext uri="{FF2B5EF4-FFF2-40B4-BE49-F238E27FC236}">
                <a16:creationId xmlns:a16="http://schemas.microsoft.com/office/drawing/2014/main" id="{AF9EEC03-1BAE-B250-0307-BF2F580A14E2}"/>
              </a:ext>
            </a:extLst>
          </p:cNvPr>
          <p:cNvSpPr/>
          <p:nvPr userDrawn="1"/>
        </p:nvSpPr>
        <p:spPr>
          <a:xfrm>
            <a:off x="7951" y="4679872"/>
            <a:ext cx="1447137" cy="467139"/>
          </a:xfrm>
          <a:custGeom>
            <a:avLst/>
            <a:gdLst/>
            <a:ahLst/>
            <a:cxnLst/>
            <a:rect l="l" t="t" r="r" b="b"/>
            <a:pathLst>
              <a:path w="3245735" h="1085282">
                <a:moveTo>
                  <a:pt x="0" y="0"/>
                </a:moveTo>
                <a:lnTo>
                  <a:pt x="3245735" y="0"/>
                </a:lnTo>
                <a:lnTo>
                  <a:pt x="3245735" y="1085282"/>
                </a:lnTo>
                <a:lnTo>
                  <a:pt x="0" y="1085282"/>
                </a:lnTo>
                <a:lnTo>
                  <a:pt x="0" y="0"/>
                </a:lnTo>
                <a:close/>
              </a:path>
            </a:pathLst>
          </a:custGeom>
          <a:blipFill>
            <a:blip r:embed="rId2"/>
            <a:stretch>
              <a:fillRect/>
            </a:stretch>
          </a:blipFill>
        </p:spPr>
        <p:txBody>
          <a:bodyPr/>
          <a:lstStyle/>
          <a:p>
            <a:endParaRPr lang="en-US"/>
          </a:p>
        </p:txBody>
      </p:sp>
      <p:pic>
        <p:nvPicPr>
          <p:cNvPr id="6" name="Picture 5">
            <a:extLst>
              <a:ext uri="{FF2B5EF4-FFF2-40B4-BE49-F238E27FC236}">
                <a16:creationId xmlns:a16="http://schemas.microsoft.com/office/drawing/2014/main" id="{150EE47F-028E-E8FF-79CF-77338633758C}"/>
              </a:ext>
            </a:extLst>
          </p:cNvPr>
          <p:cNvPicPr>
            <a:picLocks noChangeAspect="1"/>
          </p:cNvPicPr>
          <p:nvPr userDrawn="1"/>
        </p:nvPicPr>
        <p:blipFill rotWithShape="1">
          <a:blip r:embed="rId3"/>
          <a:srcRect b="29403"/>
          <a:stretch/>
        </p:blipFill>
        <p:spPr>
          <a:xfrm>
            <a:off x="6823268" y="3482502"/>
            <a:ext cx="2320732" cy="119737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bg1"/>
                </a:solidFill>
                <a:effectLst>
                  <a:outerShdw blurRad="50800" dist="38100" dir="18900000" algn="bl" rotWithShape="0">
                    <a:prstClr val="black">
                      <a:alpha val="40000"/>
                    </a:prstClr>
                  </a:outerShdw>
                </a:effectLst>
              </a:defRPr>
            </a:lvl1pPr>
          </a:lstStyle>
          <a:p>
            <a:r>
              <a:rPr lang="en-US"/>
              <a:t>Click to edit Master title style</a:t>
            </a:r>
          </a:p>
        </p:txBody>
      </p:sp>
      <p:sp>
        <p:nvSpPr>
          <p:cNvPr id="5" name="Table Placeholder 4"/>
          <p:cNvSpPr>
            <a:spLocks noGrp="1"/>
          </p:cNvSpPr>
          <p:nvPr>
            <p:ph type="tbl" sz="quarter" idx="13"/>
          </p:nvPr>
        </p:nvSpPr>
        <p:spPr>
          <a:xfrm>
            <a:off x="457200" y="1143000"/>
            <a:ext cx="8305800" cy="3371850"/>
          </a:xfrm>
        </p:spPr>
        <p:txBody>
          <a:bodyPr/>
          <a:lstStyle>
            <a:lvl1pPr>
              <a:buClr>
                <a:schemeClr val="bg1"/>
              </a:buClr>
              <a:defRPr>
                <a:solidFill>
                  <a:schemeClr val="bg1"/>
                </a:solidFill>
                <a:effectLst>
                  <a:outerShdw blurRad="50800" dist="38100" dir="18900000" algn="bl" rotWithShape="0">
                    <a:prstClr val="black">
                      <a:alpha val="40000"/>
                    </a:prstClr>
                  </a:outerShdw>
                </a:effectLst>
              </a:defRPr>
            </a:lvl1pPr>
          </a:lstStyle>
          <a:p>
            <a:r>
              <a:rPr lang="en-US"/>
              <a:t>Click icon to add table</a:t>
            </a:r>
          </a:p>
        </p:txBody>
      </p:sp>
      <p:sp>
        <p:nvSpPr>
          <p:cNvPr id="4" name="Freeform 7">
            <a:extLst>
              <a:ext uri="{FF2B5EF4-FFF2-40B4-BE49-F238E27FC236}">
                <a16:creationId xmlns:a16="http://schemas.microsoft.com/office/drawing/2014/main" id="{7FE05504-7B2A-976C-E666-D7D92EF502AF}"/>
              </a:ext>
            </a:extLst>
          </p:cNvPr>
          <p:cNvSpPr/>
          <p:nvPr userDrawn="1"/>
        </p:nvSpPr>
        <p:spPr>
          <a:xfrm>
            <a:off x="7951" y="4679872"/>
            <a:ext cx="1447137" cy="467139"/>
          </a:xfrm>
          <a:custGeom>
            <a:avLst/>
            <a:gdLst/>
            <a:ahLst/>
            <a:cxnLst/>
            <a:rect l="l" t="t" r="r" b="b"/>
            <a:pathLst>
              <a:path w="3245735" h="1085282">
                <a:moveTo>
                  <a:pt x="0" y="0"/>
                </a:moveTo>
                <a:lnTo>
                  <a:pt x="3245735" y="0"/>
                </a:lnTo>
                <a:lnTo>
                  <a:pt x="3245735" y="1085282"/>
                </a:lnTo>
                <a:lnTo>
                  <a:pt x="0" y="1085282"/>
                </a:lnTo>
                <a:lnTo>
                  <a:pt x="0" y="0"/>
                </a:lnTo>
                <a:close/>
              </a:path>
            </a:pathLst>
          </a:custGeom>
          <a:blipFill>
            <a:blip r:embed="rId2"/>
            <a:stretch>
              <a:fillRect/>
            </a:stretch>
          </a:blipFill>
        </p:spPr>
        <p:txBody>
          <a:bodyPr/>
          <a:lstStyle/>
          <a:p>
            <a:endParaRPr lang="en-US"/>
          </a:p>
        </p:txBody>
      </p:sp>
      <p:pic>
        <p:nvPicPr>
          <p:cNvPr id="7" name="Picture 6">
            <a:extLst>
              <a:ext uri="{FF2B5EF4-FFF2-40B4-BE49-F238E27FC236}">
                <a16:creationId xmlns:a16="http://schemas.microsoft.com/office/drawing/2014/main" id="{BE69FB67-7F8D-EB9B-0BEF-55DA186FD16C}"/>
              </a:ext>
            </a:extLst>
          </p:cNvPr>
          <p:cNvPicPr>
            <a:picLocks noChangeAspect="1"/>
          </p:cNvPicPr>
          <p:nvPr userDrawn="1"/>
        </p:nvPicPr>
        <p:blipFill rotWithShape="1">
          <a:blip r:embed="rId3"/>
          <a:srcRect b="29403"/>
          <a:stretch/>
        </p:blipFill>
        <p:spPr>
          <a:xfrm>
            <a:off x="6823268" y="3482502"/>
            <a:ext cx="2320732" cy="119737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Media">
    <p:spTree>
      <p:nvGrpSpPr>
        <p:cNvPr id="1" name=""/>
        <p:cNvGrpSpPr/>
        <p:nvPr/>
      </p:nvGrpSpPr>
      <p:grpSpPr>
        <a:xfrm>
          <a:off x="0" y="0"/>
          <a:ext cx="0" cy="0"/>
          <a:chOff x="0" y="0"/>
          <a:chExt cx="0" cy="0"/>
        </a:xfrm>
      </p:grpSpPr>
      <p:sp>
        <p:nvSpPr>
          <p:cNvPr id="15" name="Media Placeholder 14"/>
          <p:cNvSpPr>
            <a:spLocks noGrp="1"/>
          </p:cNvSpPr>
          <p:nvPr>
            <p:ph type="media" sz="quarter" idx="13"/>
          </p:nvPr>
        </p:nvSpPr>
        <p:spPr>
          <a:xfrm>
            <a:off x="457200" y="1085850"/>
            <a:ext cx="8315568" cy="3371850"/>
          </a:xfrm>
        </p:spPr>
        <p:txBody>
          <a:bodyPr/>
          <a:lstStyle>
            <a:lvl1pPr>
              <a:buClr>
                <a:schemeClr val="bg1"/>
              </a:buClr>
              <a:defRPr>
                <a:solidFill>
                  <a:schemeClr val="bg1"/>
                </a:solidFill>
                <a:effectLst>
                  <a:outerShdw blurRad="50800" dist="38100" dir="18900000" algn="bl" rotWithShape="0">
                    <a:prstClr val="black">
                      <a:alpha val="40000"/>
                    </a:prstClr>
                  </a:outerShdw>
                </a:effectLst>
              </a:defRPr>
            </a:lvl1pPr>
          </a:lstStyle>
          <a:p>
            <a:r>
              <a:rPr lang="en-US"/>
              <a:t>Click icon to add media</a:t>
            </a:r>
          </a:p>
        </p:txBody>
      </p:sp>
      <p:sp>
        <p:nvSpPr>
          <p:cNvPr id="16" name="Title 15"/>
          <p:cNvSpPr>
            <a:spLocks noGrp="1"/>
          </p:cNvSpPr>
          <p:nvPr>
            <p:ph type="title"/>
          </p:nvPr>
        </p:nvSpPr>
        <p:spPr/>
        <p:txBody>
          <a:bodyPr/>
          <a:lstStyle>
            <a:lvl1pPr algn="ctr">
              <a:defRPr>
                <a:solidFill>
                  <a:schemeClr val="bg1"/>
                </a:solidFill>
                <a:effectLst>
                  <a:outerShdw blurRad="50800" dist="38100" dir="18900000" algn="bl" rotWithShape="0">
                    <a:prstClr val="black">
                      <a:alpha val="40000"/>
                    </a:prstClr>
                  </a:outerShdw>
                </a:effectLst>
              </a:defRPr>
            </a:lvl1pPr>
          </a:lstStyle>
          <a:p>
            <a:r>
              <a:rPr lang="en-US"/>
              <a:t>Click to edit Master title style</a:t>
            </a:r>
          </a:p>
        </p:txBody>
      </p:sp>
      <p:sp>
        <p:nvSpPr>
          <p:cNvPr id="3" name="Freeform 7">
            <a:extLst>
              <a:ext uri="{FF2B5EF4-FFF2-40B4-BE49-F238E27FC236}">
                <a16:creationId xmlns:a16="http://schemas.microsoft.com/office/drawing/2014/main" id="{79B083EA-6E79-754D-3248-146002C01C1D}"/>
              </a:ext>
            </a:extLst>
          </p:cNvPr>
          <p:cNvSpPr/>
          <p:nvPr userDrawn="1"/>
        </p:nvSpPr>
        <p:spPr>
          <a:xfrm>
            <a:off x="7951" y="4679872"/>
            <a:ext cx="1447137" cy="467139"/>
          </a:xfrm>
          <a:custGeom>
            <a:avLst/>
            <a:gdLst/>
            <a:ahLst/>
            <a:cxnLst/>
            <a:rect l="l" t="t" r="r" b="b"/>
            <a:pathLst>
              <a:path w="3245735" h="1085282">
                <a:moveTo>
                  <a:pt x="0" y="0"/>
                </a:moveTo>
                <a:lnTo>
                  <a:pt x="3245735" y="0"/>
                </a:lnTo>
                <a:lnTo>
                  <a:pt x="3245735" y="1085282"/>
                </a:lnTo>
                <a:lnTo>
                  <a:pt x="0" y="1085282"/>
                </a:lnTo>
                <a:lnTo>
                  <a:pt x="0" y="0"/>
                </a:lnTo>
                <a:close/>
              </a:path>
            </a:pathLst>
          </a:custGeom>
          <a:blipFill>
            <a:blip r:embed="rId2"/>
            <a:stretch>
              <a:fillRect/>
            </a:stretch>
          </a:blipFill>
        </p:spPr>
        <p:txBody>
          <a:bodyPr/>
          <a:lstStyle/>
          <a:p>
            <a:endParaRPr lang="en-US"/>
          </a:p>
        </p:txBody>
      </p:sp>
      <p:pic>
        <p:nvPicPr>
          <p:cNvPr id="5" name="Picture 4">
            <a:extLst>
              <a:ext uri="{FF2B5EF4-FFF2-40B4-BE49-F238E27FC236}">
                <a16:creationId xmlns:a16="http://schemas.microsoft.com/office/drawing/2014/main" id="{398EA51D-F4D4-6869-1693-E57856C6846C}"/>
              </a:ext>
            </a:extLst>
          </p:cNvPr>
          <p:cNvPicPr>
            <a:picLocks noChangeAspect="1"/>
          </p:cNvPicPr>
          <p:nvPr userDrawn="1"/>
        </p:nvPicPr>
        <p:blipFill rotWithShape="1">
          <a:blip r:embed="rId3"/>
          <a:srcRect b="29403"/>
          <a:stretch/>
        </p:blipFill>
        <p:spPr>
          <a:xfrm>
            <a:off x="6823268" y="3482502"/>
            <a:ext cx="2320732" cy="1197370"/>
          </a:xfrm>
          <a:prstGeom prst="rect">
            <a:avLst/>
          </a:prstGeom>
        </p:spPr>
      </p:pic>
    </p:spTree>
    <p:extLst>
      <p:ext uri="{BB962C8B-B14F-4D97-AF65-F5344CB8AC3E}">
        <p14:creationId xmlns:p14="http://schemas.microsoft.com/office/powerpoint/2010/main" val="1333701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13" y="205979"/>
            <a:ext cx="8315569" cy="85725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57213" y="1200151"/>
            <a:ext cx="8315569" cy="32754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8531788" y="4729412"/>
            <a:ext cx="548640" cy="29718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a:solidFill>
                <a:srgbClr val="FFFFFF"/>
              </a:solidFill>
              <a:ea typeface="ＭＳ Ｐゴシック" charset="0"/>
            </a:endParaRPr>
          </a:p>
        </p:txBody>
      </p:sp>
      <p:sp>
        <p:nvSpPr>
          <p:cNvPr id="10" name="Freeform 2">
            <a:extLst>
              <a:ext uri="{FF2B5EF4-FFF2-40B4-BE49-F238E27FC236}">
                <a16:creationId xmlns:a16="http://schemas.microsoft.com/office/drawing/2014/main" id="{E632C59F-8AB9-80EB-EB3D-F57CFFA7F79C}"/>
              </a:ext>
            </a:extLst>
          </p:cNvPr>
          <p:cNvSpPr/>
          <p:nvPr userDrawn="1"/>
        </p:nvSpPr>
        <p:spPr>
          <a:xfrm>
            <a:off x="0" y="0"/>
            <a:ext cx="9144000" cy="4663970"/>
          </a:xfrm>
          <a:custGeom>
            <a:avLst/>
            <a:gdLst/>
            <a:ahLst/>
            <a:cxnLst/>
            <a:rect l="l" t="t" r="r" b="b"/>
            <a:pathLst>
              <a:path w="33542950" h="20754700">
                <a:moveTo>
                  <a:pt x="0" y="0"/>
                </a:moveTo>
                <a:lnTo>
                  <a:pt x="33542950" y="0"/>
                </a:lnTo>
                <a:lnTo>
                  <a:pt x="33542950" y="20754700"/>
                </a:lnTo>
                <a:lnTo>
                  <a:pt x="0" y="20754700"/>
                </a:lnTo>
                <a:lnTo>
                  <a:pt x="0" y="0"/>
                </a:lnTo>
                <a:close/>
              </a:path>
            </a:pathLst>
          </a:custGeom>
          <a:blipFill>
            <a:blip r:embed="rId10">
              <a:alphaModFix/>
            </a:blip>
            <a:stretch>
              <a:fillRect l="-18334" r="-285174" b="-345760"/>
            </a:stretch>
          </a:blipFill>
        </p:spPr>
        <p:txBody>
          <a:bodyPr/>
          <a:lstStyle/>
          <a:p>
            <a:endParaRPr lang="en-US"/>
          </a:p>
        </p:txBody>
      </p:sp>
      <p:sp>
        <p:nvSpPr>
          <p:cNvPr id="6" name="Slide Number Placeholder 5">
            <a:extLst>
              <a:ext uri="{FF2B5EF4-FFF2-40B4-BE49-F238E27FC236}">
                <a16:creationId xmlns:a16="http://schemas.microsoft.com/office/drawing/2014/main" id="{1BDB5361-1731-FFA6-7F11-EF003B848F51}"/>
              </a:ext>
            </a:extLst>
          </p:cNvPr>
          <p:cNvSpPr txBox="1">
            <a:spLocks/>
          </p:cNvSpPr>
          <p:nvPr userDrawn="1"/>
        </p:nvSpPr>
        <p:spPr>
          <a:xfrm>
            <a:off x="8531788" y="4721359"/>
            <a:ext cx="548640" cy="297180"/>
          </a:xfrm>
          <a:prstGeom prst="bracketPair">
            <a:avLst>
              <a:gd name="adj" fmla="val 17949"/>
            </a:avLst>
          </a:prstGeom>
        </p:spPr>
        <p:txBody>
          <a:bodyPr/>
          <a:lstStyle>
            <a:defPPr>
              <a:defRPr lang="en-US"/>
            </a:defPPr>
            <a:lvl1pPr marL="0" algn="l" defTabSz="914400" rtl="0" eaLnBrk="1" latinLnBrk="0" hangingPunct="1">
              <a:defRPr sz="1800" b="0" i="0" kern="1200">
                <a:solidFill>
                  <a:schemeClr val="tx1"/>
                </a:solidFill>
                <a:latin typeface="ITC Avant Garde Std Bk"/>
                <a:ea typeface="+mn-ea"/>
                <a:cs typeface="ITC Avant Garde Std B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2D2B3B-882E-40F3-A32F-6DD516915044}" type="slidenum">
              <a:rPr lang="en-US" smtClean="0">
                <a:solidFill>
                  <a:schemeClr val="accent4"/>
                </a:solidFill>
                <a:effectLst>
                  <a:outerShdw blurRad="50800" dist="38100" dir="16200000" rotWithShape="0">
                    <a:schemeClr val="bg1">
                      <a:alpha val="40000"/>
                    </a:schemeClr>
                  </a:outerShdw>
                </a:effectLst>
              </a:rPr>
              <a:pPr/>
              <a:t>‹#›</a:t>
            </a:fld>
            <a:endParaRPr lang="en-US">
              <a:solidFill>
                <a:schemeClr val="accent4"/>
              </a:solidFill>
              <a:effectLst>
                <a:outerShdw blurRad="50800" dist="38100" dir="16200000" rotWithShape="0">
                  <a:schemeClr val="bg1">
                    <a:alpha val="40000"/>
                  </a:schemeClr>
                </a:outerShdw>
              </a:effectLst>
            </a:endParaRPr>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9" r:id="rId8"/>
  </p:sldLayoutIdLst>
  <p:hf hdr="0" ftr="0" dt="0"/>
  <p:txStyles>
    <p:title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microsoft.com/office/2018/10/relationships/comments" Target="../comments/modernComment_249_5C03E02C.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microsoft.com/office/2018/10/relationships/comments" Target="../comments/modernComment_24F_F6A035CC.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hsc.unm.edu/scaetc/programs-services/echo.html"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nastad.org/resources/billing-coding-guide-hiv-prevention"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mailto:scaetcecho@salud.unm.edu" TargetMode="External"/><Relationship Id="rId3" Type="http://schemas.openxmlformats.org/officeDocument/2006/relationships/hyperlink" Target="http://nccc.ucsf.edu/" TargetMode="External"/><Relationship Id="rId7" Type="http://schemas.openxmlformats.org/officeDocument/2006/relationships/hyperlink" Target="https://www.hivma.org/globalassets/ektron-import/hivma/hivma-resource-directory.pdf"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https://targethiv.org/library/aetc-national-coordinating-resource-center-0" TargetMode="External"/><Relationship Id="rId5" Type="http://schemas.openxmlformats.org/officeDocument/2006/relationships/hyperlink" Target="https://aidsetc.org/nhc" TargetMode="External"/><Relationship Id="rId4" Type="http://schemas.openxmlformats.org/officeDocument/2006/relationships/hyperlink" Target="https://hsc.unm.edu/scaetc/programs-services/echo.html" TargetMode="External"/><Relationship Id="rId9" Type="http://schemas.openxmlformats.org/officeDocument/2006/relationships/hyperlink" Target="http://www.scaetc.org/"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938" y="1786461"/>
            <a:ext cx="8580119" cy="1803405"/>
          </a:xfrm>
        </p:spPr>
        <p:txBody>
          <a:bodyPr/>
          <a:lstStyle/>
          <a:p>
            <a:pPr algn="ctr"/>
            <a:r>
              <a:rPr lang="en-US" sz="4800" b="1">
                <a:solidFill>
                  <a:schemeClr val="bg1"/>
                </a:solidFill>
                <a:effectLst>
                  <a:outerShdw blurRad="50800" dist="38100" dir="18900000" algn="bl" rotWithShape="0">
                    <a:prstClr val="black">
                      <a:alpha val="40000"/>
                    </a:prstClr>
                  </a:outerShdw>
                </a:effectLst>
              </a:rPr>
              <a:t>HIV </a:t>
            </a:r>
            <a:r>
              <a:rPr lang="en-US" sz="4800" b="1" err="1">
                <a:solidFill>
                  <a:schemeClr val="bg1"/>
                </a:solidFill>
                <a:effectLst>
                  <a:outerShdw blurRad="50800" dist="38100" dir="18900000" algn="bl" rotWithShape="0">
                    <a:prstClr val="black">
                      <a:alpha val="40000"/>
                    </a:prstClr>
                  </a:outerShdw>
                </a:effectLst>
              </a:rPr>
              <a:t>PrEP</a:t>
            </a:r>
            <a:r>
              <a:rPr lang="en-US" sz="4800" b="1">
                <a:solidFill>
                  <a:schemeClr val="bg1"/>
                </a:solidFill>
                <a:effectLst>
                  <a:outerShdw blurRad="50800" dist="38100" dir="18900000" algn="bl" rotWithShape="0">
                    <a:prstClr val="black">
                      <a:alpha val="40000"/>
                    </a:prstClr>
                  </a:outerShdw>
                </a:effectLst>
              </a:rPr>
              <a:t> Implementation</a:t>
            </a:r>
            <a:br>
              <a:rPr lang="en-US" sz="4800" b="1">
                <a:solidFill>
                  <a:schemeClr val="bg1"/>
                </a:solidFill>
                <a:effectLst>
                  <a:outerShdw blurRad="50800" dist="38100" dir="18900000" algn="bl" rotWithShape="0">
                    <a:prstClr val="black">
                      <a:alpha val="40000"/>
                    </a:prstClr>
                  </a:outerShdw>
                </a:effectLst>
              </a:rPr>
            </a:br>
            <a:r>
              <a:rPr lang="en-US" sz="4800" b="1">
                <a:solidFill>
                  <a:schemeClr val="bg1"/>
                </a:solidFill>
                <a:effectLst>
                  <a:outerShdw blurRad="50800" dist="38100" dir="18900000" algn="bl" rotWithShape="0">
                    <a:prstClr val="black">
                      <a:alpha val="40000"/>
                    </a:prstClr>
                  </a:outerShdw>
                </a:effectLst>
              </a:rPr>
              <a:t>Workshop</a:t>
            </a:r>
          </a:p>
        </p:txBody>
      </p:sp>
    </p:spTree>
    <p:extLst>
      <p:ext uri="{BB962C8B-B14F-4D97-AF65-F5344CB8AC3E}">
        <p14:creationId xmlns:p14="http://schemas.microsoft.com/office/powerpoint/2010/main" val="2669415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4738F-0DCE-88B1-6153-03D2F2A7A5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861964-6D0B-DF63-2A2C-CD19BA5BC626}"/>
              </a:ext>
            </a:extLst>
          </p:cNvPr>
          <p:cNvSpPr>
            <a:spLocks noGrp="1"/>
          </p:cNvSpPr>
          <p:nvPr>
            <p:ph type="title"/>
          </p:nvPr>
        </p:nvSpPr>
        <p:spPr>
          <a:xfrm>
            <a:off x="169333" y="205979"/>
            <a:ext cx="8847667" cy="857250"/>
          </a:xfrm>
        </p:spPr>
        <p:txBody>
          <a:bodyPr/>
          <a:lstStyle/>
          <a:p>
            <a:pPr algn="ctr"/>
            <a:r>
              <a:rPr lang="en-US" sz="3600">
                <a:effectLst>
                  <a:outerShdw blurRad="50800" dist="38100" dir="18900000" algn="bl" rotWithShape="0">
                    <a:prstClr val="black">
                      <a:alpha val="40000"/>
                    </a:prstClr>
                  </a:outerShdw>
                </a:effectLst>
              </a:rPr>
              <a:t>Panelist Introduction &amp; Practice Description</a:t>
            </a:r>
          </a:p>
        </p:txBody>
      </p:sp>
      <p:sp>
        <p:nvSpPr>
          <p:cNvPr id="4" name="Text Placeholder 3">
            <a:extLst>
              <a:ext uri="{FF2B5EF4-FFF2-40B4-BE49-F238E27FC236}">
                <a16:creationId xmlns:a16="http://schemas.microsoft.com/office/drawing/2014/main" id="{5CC51AFF-2261-3844-B632-5A33FBBA0BC8}"/>
              </a:ext>
            </a:extLst>
          </p:cNvPr>
          <p:cNvSpPr>
            <a:spLocks noGrp="1"/>
          </p:cNvSpPr>
          <p:nvPr>
            <p:ph type="body" idx="1"/>
          </p:nvPr>
        </p:nvSpPr>
        <p:spPr>
          <a:xfrm>
            <a:off x="457199" y="1233454"/>
            <a:ext cx="8313611" cy="479822"/>
          </a:xfrm>
        </p:spPr>
        <p:txBody>
          <a:bodyPr/>
          <a:lstStyle/>
          <a:p>
            <a:r>
              <a:rPr lang="en-US" b="1">
                <a:effectLst>
                  <a:outerShdw blurRad="50800" dist="38100" dir="16200000" rotWithShape="0">
                    <a:prstClr val="black">
                      <a:alpha val="40000"/>
                    </a:prstClr>
                  </a:outerShdw>
                </a:effectLst>
              </a:rPr>
              <a:t>Gina Fullbright </a:t>
            </a:r>
            <a:r>
              <a:rPr lang="en-US" sz="2800">
                <a:effectLst>
                  <a:outerShdw blurRad="50800" dist="38100" dir="16200000" rotWithShape="0">
                    <a:prstClr val="black">
                      <a:alpha val="40000"/>
                    </a:prstClr>
                  </a:outerShdw>
                </a:effectLst>
              </a:rPr>
              <a:t>(</a:t>
            </a:r>
            <a:r>
              <a:rPr lang="en-US">
                <a:effectLst>
                  <a:outerShdw blurRad="50800" dist="38100" dir="16200000" rotWithShape="0">
                    <a:prstClr val="black">
                      <a:alpha val="40000"/>
                    </a:prstClr>
                  </a:outerShdw>
                </a:effectLst>
              </a:rPr>
              <a:t>she/her</a:t>
            </a:r>
            <a:r>
              <a:rPr lang="en-US" sz="2800">
                <a:effectLst>
                  <a:outerShdw blurRad="50800" dist="38100" dir="16200000" rotWithShape="0">
                    <a:prstClr val="black">
                      <a:alpha val="40000"/>
                    </a:prstClr>
                  </a:outerShdw>
                </a:effectLst>
              </a:rPr>
              <a:t>), </a:t>
            </a:r>
            <a:r>
              <a:rPr lang="en-US">
                <a:effectLst>
                  <a:outerShdw blurRad="50800" dist="38100" dir="16200000" rotWithShape="0">
                    <a:prstClr val="black">
                      <a:alpha val="40000"/>
                    </a:prstClr>
                  </a:outerShdw>
                </a:effectLst>
              </a:rPr>
              <a:t>DNP, WHNP-BC</a:t>
            </a:r>
            <a:endParaRPr lang="en-US" sz="2800">
              <a:effectLst>
                <a:outerShdw blurRad="50800" dist="38100" dir="16200000" rotWithShape="0">
                  <a:prstClr val="black">
                    <a:alpha val="40000"/>
                  </a:prstClr>
                </a:outerShdw>
              </a:effectLst>
            </a:endParaRPr>
          </a:p>
        </p:txBody>
      </p:sp>
      <p:sp>
        <p:nvSpPr>
          <p:cNvPr id="3" name="Content Placeholder 2">
            <a:extLst>
              <a:ext uri="{FF2B5EF4-FFF2-40B4-BE49-F238E27FC236}">
                <a16:creationId xmlns:a16="http://schemas.microsoft.com/office/drawing/2014/main" id="{BE66644F-ABD9-5FAA-0314-C8C9EF3BBD33}"/>
              </a:ext>
            </a:extLst>
          </p:cNvPr>
          <p:cNvSpPr>
            <a:spLocks noGrp="1"/>
          </p:cNvSpPr>
          <p:nvPr>
            <p:ph sz="half" idx="2"/>
          </p:nvPr>
        </p:nvSpPr>
        <p:spPr>
          <a:xfrm>
            <a:off x="457199" y="1730339"/>
            <a:ext cx="4275012" cy="3009824"/>
          </a:xfrm>
          <a:effectLst>
            <a:outerShdw blurRad="63500" sx="102000" sy="102000" algn="ctr" rotWithShape="0">
              <a:prstClr val="black">
                <a:alpha val="40000"/>
              </a:prstClr>
            </a:outerShdw>
          </a:effectLst>
        </p:spPr>
        <p:txBody>
          <a:bodyPr vert="horz" lIns="91440" tIns="45720" rIns="91440" bIns="45720" rtlCol="0" anchor="t">
            <a:normAutofit/>
          </a:bodyPr>
          <a:lstStyle/>
          <a:p>
            <a:pPr marL="0" indent="0">
              <a:buNone/>
            </a:pPr>
            <a:r>
              <a:rPr lang="en-US" dirty="0">
                <a:effectLst>
                  <a:outerShdw blurRad="50800" dist="38100" dir="16200000" rotWithShape="0">
                    <a:prstClr val="black">
                      <a:alpha val="40000"/>
                    </a:prstClr>
                  </a:outerShdw>
                </a:effectLst>
              </a:rPr>
              <a:t>New Mexico Department of Health Project SPICY</a:t>
            </a:r>
            <a:endParaRPr lang="en-US" dirty="0"/>
          </a:p>
          <a:p>
            <a:pPr marL="512445" lvl="1">
              <a:lnSpc>
                <a:spcPct val="110000"/>
              </a:lnSpc>
              <a:spcBef>
                <a:spcPts val="0"/>
              </a:spcBef>
            </a:pPr>
            <a:r>
              <a:rPr lang="en-US" dirty="0">
                <a:effectLst>
                  <a:outerShdw blurRad="50800" dist="38100" dir="16200000" rotWithShape="0">
                    <a:prstClr val="black">
                      <a:alpha val="40000"/>
                    </a:prstClr>
                  </a:outerShdw>
                </a:effectLst>
              </a:rPr>
              <a:t>Las Cruces, NM</a:t>
            </a:r>
          </a:p>
          <a:p>
            <a:pPr marL="512445" lvl="1">
              <a:lnSpc>
                <a:spcPct val="110000"/>
              </a:lnSpc>
              <a:spcBef>
                <a:spcPts val="0"/>
              </a:spcBef>
            </a:pPr>
            <a:r>
              <a:rPr lang="en-US" dirty="0">
                <a:effectLst>
                  <a:outerShdw blurRad="50800" dist="38100" dir="16200000" rotWithShape="0">
                    <a:prstClr val="black">
                      <a:alpha val="40000"/>
                    </a:prstClr>
                  </a:outerShdw>
                </a:effectLst>
              </a:rPr>
              <a:t>Public Health entity</a:t>
            </a:r>
          </a:p>
          <a:p>
            <a:pPr marL="512763" lvl="1">
              <a:lnSpc>
                <a:spcPct val="110000"/>
              </a:lnSpc>
            </a:pPr>
            <a:r>
              <a:rPr lang="en-US" dirty="0">
                <a:effectLst>
                  <a:outerShdw blurRad="50800" dist="38100" dir="16200000" rotWithShape="0">
                    <a:prstClr val="black">
                      <a:alpha val="40000"/>
                    </a:prstClr>
                  </a:outerShdw>
                </a:effectLst>
              </a:rPr>
              <a:t>Funding/primary payers: </a:t>
            </a:r>
          </a:p>
          <a:p>
            <a:pPr marL="878205" lvl="2">
              <a:lnSpc>
                <a:spcPct val="110000"/>
              </a:lnSpc>
            </a:pPr>
            <a:r>
              <a:rPr lang="en-US" dirty="0">
                <a:effectLst>
                  <a:outerShdw blurRad="50800" dist="38100" dir="16200000" rotWithShape="0">
                    <a:prstClr val="black">
                      <a:alpha val="40000"/>
                    </a:prstClr>
                  </a:outerShdw>
                </a:effectLst>
              </a:rPr>
              <a:t>State and Federal</a:t>
            </a:r>
          </a:p>
          <a:p>
            <a:pPr marL="878205" lvl="2">
              <a:lnSpc>
                <a:spcPct val="110000"/>
              </a:lnSpc>
            </a:pPr>
            <a:r>
              <a:rPr lang="en-US" dirty="0">
                <a:effectLst>
                  <a:outerShdw blurRad="50800" dist="38100" dir="16200000" rotWithShape="0">
                    <a:prstClr val="black">
                      <a:alpha val="40000"/>
                    </a:prstClr>
                  </a:outerShdw>
                </a:effectLst>
              </a:rPr>
              <a:t>Contract pharmacy- no costs to patient</a:t>
            </a:r>
          </a:p>
        </p:txBody>
      </p:sp>
      <p:sp>
        <p:nvSpPr>
          <p:cNvPr id="7" name="Content Placeholder 6">
            <a:extLst>
              <a:ext uri="{FF2B5EF4-FFF2-40B4-BE49-F238E27FC236}">
                <a16:creationId xmlns:a16="http://schemas.microsoft.com/office/drawing/2014/main" id="{9CE18CCB-81B1-32A5-FA48-B77BE9387781}"/>
              </a:ext>
            </a:extLst>
          </p:cNvPr>
          <p:cNvSpPr>
            <a:spLocks noGrp="1"/>
          </p:cNvSpPr>
          <p:nvPr>
            <p:ph sz="quarter" idx="4"/>
          </p:nvPr>
        </p:nvSpPr>
        <p:spPr>
          <a:xfrm>
            <a:off x="4642945" y="1688007"/>
            <a:ext cx="4127865" cy="2828518"/>
          </a:xfrm>
        </p:spPr>
        <p:txBody>
          <a:bodyPr vert="horz" lIns="91440" tIns="45720" rIns="91440" bIns="45720" rtlCol="0" anchor="t">
            <a:normAutofit lnSpcReduction="10000"/>
          </a:bodyPr>
          <a:lstStyle/>
          <a:p>
            <a:pPr marL="0" indent="0">
              <a:lnSpc>
                <a:spcPct val="150000"/>
              </a:lnSpc>
              <a:spcBef>
                <a:spcPts val="0"/>
              </a:spcBef>
              <a:buNone/>
            </a:pPr>
            <a:r>
              <a:rPr lang="en-US" dirty="0" err="1">
                <a:effectLst>
                  <a:outerShdw blurRad="50800" dist="38100" dir="16200000" rotWithShape="0">
                    <a:prstClr val="black">
                      <a:alpha val="40000"/>
                    </a:prstClr>
                  </a:outerShdw>
                </a:effectLst>
              </a:rPr>
              <a:t>PrEP</a:t>
            </a:r>
            <a:r>
              <a:rPr lang="en-US" dirty="0">
                <a:effectLst>
                  <a:outerShdw blurRad="50800" dist="38100" dir="16200000" rotWithShape="0">
                    <a:prstClr val="black">
                      <a:alpha val="40000"/>
                    </a:prstClr>
                  </a:outerShdw>
                </a:effectLst>
              </a:rPr>
              <a:t> services since 2019</a:t>
            </a:r>
          </a:p>
          <a:p>
            <a:pPr marL="512445" lvl="1">
              <a:lnSpc>
                <a:spcPct val="120000"/>
              </a:lnSpc>
              <a:spcBef>
                <a:spcPts val="0"/>
              </a:spcBef>
            </a:pPr>
            <a:r>
              <a:rPr lang="en-US" dirty="0">
                <a:effectLst>
                  <a:outerShdw blurRad="50800" dist="38100" dir="16200000" rotWithShape="0">
                    <a:prstClr val="black">
                      <a:alpha val="40000"/>
                    </a:prstClr>
                  </a:outerShdw>
                </a:effectLst>
              </a:rPr>
              <a:t>Clinician-run</a:t>
            </a:r>
          </a:p>
          <a:p>
            <a:pPr marL="512445" lvl="1">
              <a:lnSpc>
                <a:spcPct val="120000"/>
              </a:lnSpc>
              <a:spcBef>
                <a:spcPts val="0"/>
              </a:spcBef>
            </a:pPr>
            <a:r>
              <a:rPr lang="en-US" dirty="0">
                <a:effectLst>
                  <a:outerShdw blurRad="50800" dist="38100" dir="16200000" rotWithShape="0">
                    <a:prstClr val="black">
                      <a:alpha val="40000"/>
                    </a:prstClr>
                  </a:outerShdw>
                </a:effectLst>
              </a:rPr>
              <a:t>Occasional support from nursing with history, vitals, etc.</a:t>
            </a:r>
          </a:p>
          <a:p>
            <a:pPr marL="0" lvl="1" indent="0">
              <a:lnSpc>
                <a:spcPct val="120000"/>
              </a:lnSpc>
              <a:spcBef>
                <a:spcPts val="600"/>
              </a:spcBef>
              <a:buNone/>
            </a:pPr>
            <a:r>
              <a:rPr lang="en-US" sz="2400" dirty="0">
                <a:effectLst>
                  <a:outerShdw blurRad="50800" dist="38100" dir="16200000" rotWithShape="0">
                    <a:prstClr val="black">
                      <a:alpha val="40000"/>
                    </a:prstClr>
                  </a:outerShdw>
                </a:effectLst>
              </a:rPr>
              <a:t>2023: served 419 clients</a:t>
            </a:r>
          </a:p>
          <a:p>
            <a:pPr marL="342900" lvl="1" indent="-342900">
              <a:lnSpc>
                <a:spcPct val="120000"/>
              </a:lnSpc>
              <a:spcBef>
                <a:spcPts val="0"/>
              </a:spcBef>
            </a:pPr>
            <a:r>
              <a:rPr lang="en-US" dirty="0">
                <a:effectLst>
                  <a:outerShdw blurRad="50800" dist="38100" dir="16200000" rotWithShape="0">
                    <a:prstClr val="black">
                      <a:alpha val="40000"/>
                    </a:prstClr>
                  </a:outerShdw>
                </a:effectLst>
              </a:rPr>
              <a:t>&gt;1,000 </a:t>
            </a:r>
            <a:r>
              <a:rPr lang="en-US" dirty="0" err="1">
                <a:effectLst>
                  <a:outerShdw blurRad="50800" dist="38100" dir="16200000" rotWithShape="0">
                    <a:prstClr val="black">
                      <a:alpha val="40000"/>
                    </a:prstClr>
                  </a:outerShdw>
                </a:effectLst>
              </a:rPr>
              <a:t>PrEP</a:t>
            </a:r>
            <a:r>
              <a:rPr lang="en-US" dirty="0">
                <a:effectLst>
                  <a:outerShdw blurRad="50800" dist="38100" dir="16200000" rotWithShape="0">
                    <a:prstClr val="black">
                      <a:alpha val="40000"/>
                    </a:prstClr>
                  </a:outerShdw>
                </a:effectLst>
              </a:rPr>
              <a:t> </a:t>
            </a:r>
            <a:r>
              <a:rPr lang="en-US" dirty="0" err="1">
                <a:effectLst>
                  <a:outerShdw blurRad="50800" dist="38100" dir="16200000" rotWithShape="0">
                    <a:prstClr val="black">
                      <a:alpha val="40000"/>
                    </a:prstClr>
                  </a:outerShdw>
                </a:effectLst>
              </a:rPr>
              <a:t>rxs</a:t>
            </a:r>
            <a:r>
              <a:rPr lang="en-US" dirty="0">
                <a:effectLst>
                  <a:outerShdw blurRad="50800" dist="38100" dir="16200000" rotWithShape="0">
                    <a:prstClr val="black">
                      <a:alpha val="40000"/>
                    </a:prstClr>
                  </a:outerShdw>
                </a:effectLst>
              </a:rPr>
              <a:t> 2023 (double from 2022)</a:t>
            </a:r>
          </a:p>
        </p:txBody>
      </p:sp>
    </p:spTree>
    <p:extLst>
      <p:ext uri="{BB962C8B-B14F-4D97-AF65-F5344CB8AC3E}">
        <p14:creationId xmlns:p14="http://schemas.microsoft.com/office/powerpoint/2010/main" val="3896846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A4B15-0907-32EF-C3D0-BA62C1325522}"/>
              </a:ext>
            </a:extLst>
          </p:cNvPr>
          <p:cNvSpPr>
            <a:spLocks noGrp="1"/>
          </p:cNvSpPr>
          <p:nvPr>
            <p:ph type="title"/>
          </p:nvPr>
        </p:nvSpPr>
        <p:spPr>
          <a:xfrm>
            <a:off x="177801" y="205979"/>
            <a:ext cx="8822266" cy="857250"/>
          </a:xfrm>
        </p:spPr>
        <p:txBody>
          <a:bodyPr/>
          <a:lstStyle/>
          <a:p>
            <a:pPr algn="ctr"/>
            <a:r>
              <a:rPr lang="en-US" sz="3600">
                <a:effectLst>
                  <a:outerShdw blurRad="50800" dist="38100" dir="18900000" algn="bl" rotWithShape="0">
                    <a:prstClr val="black">
                      <a:alpha val="40000"/>
                    </a:prstClr>
                  </a:outerShdw>
                </a:effectLst>
              </a:rPr>
              <a:t>Panelist Introduction &amp; Practice Description</a:t>
            </a:r>
          </a:p>
        </p:txBody>
      </p:sp>
      <p:sp>
        <p:nvSpPr>
          <p:cNvPr id="4" name="Text Placeholder 3">
            <a:extLst>
              <a:ext uri="{FF2B5EF4-FFF2-40B4-BE49-F238E27FC236}">
                <a16:creationId xmlns:a16="http://schemas.microsoft.com/office/drawing/2014/main" id="{A45F2EF9-DF7E-4C94-824E-6A4F7C6D1B87}"/>
              </a:ext>
            </a:extLst>
          </p:cNvPr>
          <p:cNvSpPr>
            <a:spLocks noGrp="1"/>
          </p:cNvSpPr>
          <p:nvPr>
            <p:ph type="body" idx="1"/>
          </p:nvPr>
        </p:nvSpPr>
        <p:spPr>
          <a:xfrm>
            <a:off x="457199" y="1233454"/>
            <a:ext cx="8313611" cy="479822"/>
          </a:xfrm>
        </p:spPr>
        <p:txBody>
          <a:bodyPr/>
          <a:lstStyle/>
          <a:p>
            <a:r>
              <a:rPr lang="en-US" b="1" dirty="0">
                <a:effectLst>
                  <a:outerShdw blurRad="50800" dist="38100" dir="16200000" rotWithShape="0">
                    <a:prstClr val="black">
                      <a:alpha val="40000"/>
                    </a:prstClr>
                  </a:outerShdw>
                </a:effectLst>
              </a:rPr>
              <a:t>Shawna Frost </a:t>
            </a:r>
            <a:r>
              <a:rPr lang="en-US" dirty="0">
                <a:effectLst>
                  <a:outerShdw blurRad="50800" dist="38100" dir="16200000" rotWithShape="0">
                    <a:prstClr val="black">
                      <a:alpha val="40000"/>
                    </a:prstClr>
                  </a:outerShdw>
                </a:effectLst>
              </a:rPr>
              <a:t>(no pronouns), DNP, FNP-BC</a:t>
            </a:r>
          </a:p>
        </p:txBody>
      </p:sp>
      <p:sp>
        <p:nvSpPr>
          <p:cNvPr id="3" name="Content Placeholder 2">
            <a:extLst>
              <a:ext uri="{FF2B5EF4-FFF2-40B4-BE49-F238E27FC236}">
                <a16:creationId xmlns:a16="http://schemas.microsoft.com/office/drawing/2014/main" id="{7801920F-4D70-1619-BB17-26825FAAF1DC}"/>
              </a:ext>
            </a:extLst>
          </p:cNvPr>
          <p:cNvSpPr>
            <a:spLocks noGrp="1"/>
          </p:cNvSpPr>
          <p:nvPr>
            <p:ph sz="half" idx="2"/>
          </p:nvPr>
        </p:nvSpPr>
        <p:spPr>
          <a:xfrm>
            <a:off x="457199" y="1806543"/>
            <a:ext cx="4275012" cy="2955238"/>
          </a:xfrm>
          <a:effectLst>
            <a:outerShdw blurRad="63500" sx="102000" sy="102000" algn="ctr" rotWithShape="0">
              <a:prstClr val="black">
                <a:alpha val="40000"/>
              </a:prstClr>
            </a:outerShdw>
          </a:effectLst>
        </p:spPr>
        <p:txBody>
          <a:bodyPr>
            <a:normAutofit lnSpcReduction="10000"/>
          </a:bodyPr>
          <a:lstStyle/>
          <a:p>
            <a:pPr marL="0" indent="0">
              <a:buNone/>
            </a:pPr>
            <a:r>
              <a:rPr lang="en-US" dirty="0">
                <a:effectLst>
                  <a:outerShdw blurRad="50800" dist="38100" dir="16200000" rotWithShape="0">
                    <a:prstClr val="black">
                      <a:alpha val="40000"/>
                    </a:prstClr>
                  </a:outerShdw>
                </a:effectLst>
              </a:rPr>
              <a:t>San Juan Health Partners</a:t>
            </a:r>
          </a:p>
          <a:p>
            <a:pPr marL="512763" lvl="1">
              <a:lnSpc>
                <a:spcPct val="110000"/>
              </a:lnSpc>
              <a:spcBef>
                <a:spcPts val="0"/>
              </a:spcBef>
            </a:pPr>
            <a:r>
              <a:rPr lang="en-US" sz="2200" dirty="0">
                <a:effectLst>
                  <a:outerShdw blurRad="50800" dist="38100" dir="16200000" rotWithShape="0">
                    <a:prstClr val="black">
                      <a:alpha val="40000"/>
                    </a:prstClr>
                  </a:outerShdw>
                </a:effectLst>
              </a:rPr>
              <a:t>Farmington, NM</a:t>
            </a:r>
          </a:p>
          <a:p>
            <a:pPr marL="512763" lvl="1">
              <a:lnSpc>
                <a:spcPct val="110000"/>
              </a:lnSpc>
              <a:spcBef>
                <a:spcPts val="0"/>
              </a:spcBef>
            </a:pPr>
            <a:r>
              <a:rPr lang="en-US" sz="2200" dirty="0">
                <a:effectLst>
                  <a:outerShdw blurRad="50800" dist="38100" dir="16200000" rotWithShape="0">
                    <a:prstClr val="black">
                      <a:alpha val="40000"/>
                    </a:prstClr>
                  </a:outerShdw>
                </a:effectLst>
              </a:rPr>
              <a:t>Group internal medicine practice</a:t>
            </a:r>
          </a:p>
          <a:p>
            <a:pPr marL="512763" lvl="1">
              <a:lnSpc>
                <a:spcPct val="120000"/>
              </a:lnSpc>
              <a:spcBef>
                <a:spcPts val="0"/>
              </a:spcBef>
            </a:pPr>
            <a:r>
              <a:rPr lang="en-US" sz="2200" dirty="0">
                <a:effectLst>
                  <a:outerShdw blurRad="50800" dist="38100" dir="16200000" rotWithShape="0">
                    <a:prstClr val="black">
                      <a:alpha val="40000"/>
                    </a:prstClr>
                  </a:outerShdw>
                </a:effectLst>
              </a:rPr>
              <a:t>Funding/primary payers: </a:t>
            </a:r>
          </a:p>
          <a:p>
            <a:pPr marL="878523" lvl="2">
              <a:lnSpc>
                <a:spcPct val="120000"/>
              </a:lnSpc>
              <a:spcBef>
                <a:spcPts val="0"/>
              </a:spcBef>
            </a:pPr>
            <a:r>
              <a:rPr lang="en-US" sz="2000" dirty="0">
                <a:effectLst>
                  <a:outerShdw blurRad="50800" dist="38100" dir="16200000" rotWithShape="0">
                    <a:prstClr val="black">
                      <a:alpha val="40000"/>
                    </a:prstClr>
                  </a:outerShdw>
                </a:effectLst>
              </a:rPr>
              <a:t>Medicare</a:t>
            </a:r>
          </a:p>
          <a:p>
            <a:pPr marL="878523" lvl="2">
              <a:lnSpc>
                <a:spcPct val="120000"/>
              </a:lnSpc>
              <a:spcBef>
                <a:spcPts val="0"/>
              </a:spcBef>
            </a:pPr>
            <a:r>
              <a:rPr lang="en-US" sz="2000" dirty="0">
                <a:effectLst>
                  <a:outerShdw blurRad="50800" dist="38100" dir="16200000" rotWithShape="0">
                    <a:prstClr val="black">
                      <a:alpha val="40000"/>
                    </a:prstClr>
                  </a:outerShdw>
                </a:effectLst>
              </a:rPr>
              <a:t>Medicaid</a:t>
            </a:r>
          </a:p>
          <a:p>
            <a:pPr marL="878523" lvl="2">
              <a:lnSpc>
                <a:spcPct val="120000"/>
              </a:lnSpc>
              <a:spcBef>
                <a:spcPts val="0"/>
              </a:spcBef>
            </a:pPr>
            <a:r>
              <a:rPr lang="en-US" sz="2000" dirty="0">
                <a:effectLst>
                  <a:outerShdw blurRad="50800" dist="38100" dir="16200000" rotWithShape="0">
                    <a:prstClr val="black">
                      <a:alpha val="40000"/>
                    </a:prstClr>
                  </a:outerShdw>
                </a:effectLst>
              </a:rPr>
              <a:t>Some commercial</a:t>
            </a:r>
          </a:p>
        </p:txBody>
      </p:sp>
      <p:sp>
        <p:nvSpPr>
          <p:cNvPr id="7" name="Content Placeholder 6">
            <a:extLst>
              <a:ext uri="{FF2B5EF4-FFF2-40B4-BE49-F238E27FC236}">
                <a16:creationId xmlns:a16="http://schemas.microsoft.com/office/drawing/2014/main" id="{0B0FFF81-871A-B46C-7E99-A18A5EA8D9CF}"/>
              </a:ext>
            </a:extLst>
          </p:cNvPr>
          <p:cNvSpPr>
            <a:spLocks noGrp="1"/>
          </p:cNvSpPr>
          <p:nvPr>
            <p:ph sz="quarter" idx="4"/>
          </p:nvPr>
        </p:nvSpPr>
        <p:spPr>
          <a:xfrm>
            <a:off x="4642945" y="1713276"/>
            <a:ext cx="4127865" cy="2762355"/>
          </a:xfrm>
        </p:spPr>
        <p:txBody>
          <a:bodyPr>
            <a:normAutofit/>
          </a:bodyPr>
          <a:lstStyle/>
          <a:p>
            <a:pPr marL="0" indent="0">
              <a:lnSpc>
                <a:spcPct val="150000"/>
              </a:lnSpc>
              <a:spcBef>
                <a:spcPts val="0"/>
              </a:spcBef>
              <a:buNone/>
            </a:pPr>
            <a:r>
              <a:rPr lang="en-US" dirty="0" err="1">
                <a:effectLst>
                  <a:outerShdw blurRad="50800" dist="38100" dir="16200000" rotWithShape="0">
                    <a:prstClr val="black">
                      <a:alpha val="40000"/>
                    </a:prstClr>
                  </a:outerShdw>
                </a:effectLst>
              </a:rPr>
              <a:t>PrEP</a:t>
            </a:r>
            <a:r>
              <a:rPr lang="en-US" dirty="0">
                <a:effectLst>
                  <a:outerShdw blurRad="50800" dist="38100" dir="16200000" rotWithShape="0">
                    <a:prstClr val="black">
                      <a:alpha val="40000"/>
                    </a:prstClr>
                  </a:outerShdw>
                </a:effectLst>
              </a:rPr>
              <a:t> services x 7 years</a:t>
            </a:r>
          </a:p>
          <a:p>
            <a:pPr marL="512763" lvl="1">
              <a:lnSpc>
                <a:spcPct val="120000"/>
              </a:lnSpc>
              <a:spcBef>
                <a:spcPts val="0"/>
              </a:spcBef>
            </a:pPr>
            <a:r>
              <a:rPr lang="en-US" dirty="0">
                <a:effectLst>
                  <a:outerShdw blurRad="50800" dist="38100" dir="16200000" rotWithShape="0">
                    <a:prstClr val="black">
                      <a:alpha val="40000"/>
                    </a:prstClr>
                  </a:outerShdw>
                </a:effectLst>
              </a:rPr>
              <a:t>Clinician</a:t>
            </a:r>
          </a:p>
          <a:p>
            <a:pPr marL="512763" lvl="1">
              <a:lnSpc>
                <a:spcPct val="120000"/>
              </a:lnSpc>
              <a:spcBef>
                <a:spcPts val="0"/>
              </a:spcBef>
            </a:pPr>
            <a:r>
              <a:rPr lang="en-US" dirty="0">
                <a:effectLst>
                  <a:outerShdw blurRad="50800" dist="38100" dir="16200000" rotWithShape="0">
                    <a:prstClr val="black">
                      <a:alpha val="40000"/>
                    </a:prstClr>
                  </a:outerShdw>
                </a:effectLst>
              </a:rPr>
              <a:t>Medical assistant</a:t>
            </a:r>
          </a:p>
          <a:p>
            <a:pPr marL="512763" lvl="1">
              <a:lnSpc>
                <a:spcPct val="120000"/>
              </a:lnSpc>
              <a:spcBef>
                <a:spcPts val="0"/>
              </a:spcBef>
            </a:pPr>
            <a:r>
              <a:rPr lang="en-US" dirty="0">
                <a:effectLst>
                  <a:outerShdw blurRad="50800" dist="38100" dir="16200000" rotWithShape="0">
                    <a:prstClr val="black">
                      <a:alpha val="40000"/>
                    </a:prstClr>
                  </a:outerShdw>
                </a:effectLst>
              </a:rPr>
              <a:t>Nurse</a:t>
            </a:r>
          </a:p>
        </p:txBody>
      </p:sp>
    </p:spTree>
    <p:extLst>
      <p:ext uri="{BB962C8B-B14F-4D97-AF65-F5344CB8AC3E}">
        <p14:creationId xmlns:p14="http://schemas.microsoft.com/office/powerpoint/2010/main" val="437167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D4BA1-BC32-AF06-973A-95E00AF176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9C777A-3F55-B5EE-2718-1B6F2332A10A}"/>
              </a:ext>
            </a:extLst>
          </p:cNvPr>
          <p:cNvSpPr>
            <a:spLocks noGrp="1"/>
          </p:cNvSpPr>
          <p:nvPr>
            <p:ph type="title"/>
          </p:nvPr>
        </p:nvSpPr>
        <p:spPr/>
        <p:txBody>
          <a:bodyPr/>
          <a:lstStyle/>
          <a:p>
            <a:r>
              <a:rPr lang="en-US" sz="3600" b="0" i="0">
                <a:solidFill>
                  <a:srgbClr val="FFFFFF"/>
                </a:solidFill>
                <a:effectLst>
                  <a:outerShdw blurRad="50800" dist="38100" dir="16200000" rotWithShape="0">
                    <a:prstClr val="black">
                      <a:alpha val="40000"/>
                    </a:prstClr>
                  </a:outerShdw>
                </a:effectLst>
              </a:rPr>
              <a:t>Case presentation</a:t>
            </a:r>
            <a:endParaRPr lang="en-US"/>
          </a:p>
        </p:txBody>
      </p:sp>
      <p:sp>
        <p:nvSpPr>
          <p:cNvPr id="3" name="Text Placeholder 2">
            <a:extLst>
              <a:ext uri="{FF2B5EF4-FFF2-40B4-BE49-F238E27FC236}">
                <a16:creationId xmlns:a16="http://schemas.microsoft.com/office/drawing/2014/main" id="{6CC4572A-062F-A1EF-9782-45068793BEE0}"/>
              </a:ext>
            </a:extLst>
          </p:cNvPr>
          <p:cNvSpPr>
            <a:spLocks noGrp="1"/>
          </p:cNvSpPr>
          <p:nvPr>
            <p:ph type="body" idx="1"/>
          </p:nvPr>
        </p:nvSpPr>
        <p:spPr>
          <a:xfrm>
            <a:off x="722325" y="2211434"/>
            <a:ext cx="7828551" cy="1339074"/>
          </a:xfrm>
        </p:spPr>
        <p:txBody>
          <a:bodyPr/>
          <a:lstStyle/>
          <a:p>
            <a:pPr algn="ctr"/>
            <a:r>
              <a:rPr lang="en-US" sz="2000" b="0" i="0">
                <a:solidFill>
                  <a:srgbClr val="FFFFFF"/>
                </a:solidFill>
                <a:effectLst>
                  <a:outerShdw blurRad="50800" dist="38100" dir="16200000" rotWithShape="0">
                    <a:prstClr val="black">
                      <a:alpha val="40000"/>
                    </a:prstClr>
                  </a:outerShdw>
                </a:effectLst>
              </a:rPr>
              <a:t>(5-10 min)</a:t>
            </a:r>
          </a:p>
        </p:txBody>
      </p:sp>
    </p:spTree>
    <p:extLst>
      <p:ext uri="{BB962C8B-B14F-4D97-AF65-F5344CB8AC3E}">
        <p14:creationId xmlns:p14="http://schemas.microsoft.com/office/powerpoint/2010/main" val="2595040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393C2BF-3CF5-672C-79F6-3C56782BBDE0}"/>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36721"/>
          <a:stretch/>
        </p:blipFill>
        <p:spPr bwMode="auto">
          <a:xfrm>
            <a:off x="0" y="1"/>
            <a:ext cx="4572000" cy="464169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0C6BADA-D480-0959-4AA2-0A6E5CA50A1C}"/>
              </a:ext>
            </a:extLst>
          </p:cNvPr>
          <p:cNvSpPr txBox="1"/>
          <p:nvPr/>
        </p:nvSpPr>
        <p:spPr>
          <a:xfrm>
            <a:off x="4744381" y="1318326"/>
            <a:ext cx="4267199" cy="2862322"/>
          </a:xfrm>
          <a:prstGeom prst="rect">
            <a:avLst/>
          </a:prstGeom>
          <a:noFill/>
        </p:spPr>
        <p:txBody>
          <a:bodyPr wrap="square">
            <a:spAutoFit/>
          </a:bodyPr>
          <a:lstStyle/>
          <a:p>
            <a:r>
              <a:rPr lang="en-US" b="1" dirty="0">
                <a:solidFill>
                  <a:schemeClr val="bg1"/>
                </a:solidFill>
              </a:rPr>
              <a:t>Mission</a:t>
            </a:r>
          </a:p>
          <a:p>
            <a:r>
              <a:rPr lang="en-US" dirty="0">
                <a:solidFill>
                  <a:schemeClr val="bg1"/>
                </a:solidFill>
              </a:rPr>
              <a:t>Fueled by compassion and driven by equity, we lead boldly, create exceptional health care experiences, and raise voices to end homelessness.</a:t>
            </a:r>
          </a:p>
          <a:p>
            <a:endParaRPr lang="en-US" dirty="0">
              <a:solidFill>
                <a:schemeClr val="bg1"/>
              </a:solidFill>
            </a:endParaRPr>
          </a:p>
          <a:p>
            <a:endParaRPr lang="en-US" b="1" dirty="0">
              <a:solidFill>
                <a:schemeClr val="bg1"/>
              </a:solidFill>
            </a:endParaRPr>
          </a:p>
          <a:p>
            <a:r>
              <a:rPr lang="en-US" b="1" dirty="0">
                <a:solidFill>
                  <a:schemeClr val="bg1"/>
                </a:solidFill>
              </a:rPr>
              <a:t>Vision</a:t>
            </a:r>
          </a:p>
          <a:p>
            <a:r>
              <a:rPr lang="en-US" dirty="0">
                <a:solidFill>
                  <a:schemeClr val="bg1"/>
                </a:solidFill>
              </a:rPr>
              <a:t>To live in a world that is just and without homelessness.</a:t>
            </a:r>
          </a:p>
        </p:txBody>
      </p:sp>
      <p:sp>
        <p:nvSpPr>
          <p:cNvPr id="11" name="Title 1">
            <a:extLst>
              <a:ext uri="{FF2B5EF4-FFF2-40B4-BE49-F238E27FC236}">
                <a16:creationId xmlns:a16="http://schemas.microsoft.com/office/drawing/2014/main" id="{46B1B62A-EC42-6AC5-5F64-3D2BD15DBBA6}"/>
              </a:ext>
            </a:extLst>
          </p:cNvPr>
          <p:cNvSpPr>
            <a:spLocks noGrp="1"/>
          </p:cNvSpPr>
          <p:nvPr>
            <p:ph type="title"/>
          </p:nvPr>
        </p:nvSpPr>
        <p:spPr>
          <a:xfrm>
            <a:off x="4038922" y="228600"/>
            <a:ext cx="5678116" cy="857250"/>
          </a:xfrm>
        </p:spPr>
        <p:txBody>
          <a:bodyPr/>
          <a:lstStyle/>
          <a:p>
            <a:r>
              <a:rPr lang="en-US" sz="2400" dirty="0"/>
              <a:t>Albuquerque Health Care </a:t>
            </a:r>
            <a:br>
              <a:rPr lang="en-US" sz="2400" dirty="0"/>
            </a:br>
            <a:r>
              <a:rPr lang="en-US" sz="2400" dirty="0"/>
              <a:t>for the Homeless</a:t>
            </a:r>
          </a:p>
        </p:txBody>
      </p:sp>
    </p:spTree>
    <p:extLst>
      <p:ext uri="{BB962C8B-B14F-4D97-AF65-F5344CB8AC3E}">
        <p14:creationId xmlns:p14="http://schemas.microsoft.com/office/powerpoint/2010/main" val="1543757868"/>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E913C4E1-AAAA-2B5C-4862-5624D5648F55}"/>
              </a:ext>
            </a:extLst>
          </p:cNvPr>
          <p:cNvSpPr>
            <a:spLocks noGrp="1"/>
          </p:cNvSpPr>
          <p:nvPr>
            <p:ph type="title"/>
          </p:nvPr>
        </p:nvSpPr>
        <p:spPr/>
        <p:txBody>
          <a:bodyPr/>
          <a:lstStyle/>
          <a:p>
            <a:r>
              <a:rPr lang="en-US" dirty="0"/>
              <a:t>Case Presentation:</a:t>
            </a:r>
            <a:br>
              <a:rPr lang="en-US" dirty="0"/>
            </a:br>
            <a:r>
              <a:rPr lang="en-US" sz="3600" dirty="0"/>
              <a:t>Organization Overview</a:t>
            </a:r>
            <a:endParaRPr lang="en-US" dirty="0"/>
          </a:p>
        </p:txBody>
      </p:sp>
      <p:sp>
        <p:nvSpPr>
          <p:cNvPr id="3" name="Content Placeholder 2">
            <a:extLst>
              <a:ext uri="{FF2B5EF4-FFF2-40B4-BE49-F238E27FC236}">
                <a16:creationId xmlns:a16="http://schemas.microsoft.com/office/drawing/2014/main" id="{024EF204-2E1F-3D5F-D934-D00C3CF19E3E}"/>
              </a:ext>
            </a:extLst>
          </p:cNvPr>
          <p:cNvSpPr>
            <a:spLocks noGrp="1"/>
          </p:cNvSpPr>
          <p:nvPr>
            <p:ph idx="1"/>
          </p:nvPr>
        </p:nvSpPr>
        <p:spPr>
          <a:xfrm>
            <a:off x="457213" y="1367404"/>
            <a:ext cx="8315569" cy="3317807"/>
          </a:xfrm>
        </p:spPr>
        <p:txBody>
          <a:bodyPr numCol="1">
            <a:normAutofit/>
          </a:bodyPr>
          <a:lstStyle/>
          <a:p>
            <a:pPr marL="228600" lvl="1"/>
            <a:r>
              <a:rPr lang="en-US" dirty="0"/>
              <a:t>Federally Qualified Health Center (FQHC) with Hospital Community Health (HCH) specific designation serving people experiencing homelessness (PEH)</a:t>
            </a:r>
          </a:p>
          <a:p>
            <a:pPr marL="228600" lvl="1">
              <a:spcBef>
                <a:spcPts val="1800"/>
              </a:spcBef>
            </a:pPr>
            <a:r>
              <a:rPr lang="en-US" dirty="0"/>
              <a:t>Located downtown at 1</a:t>
            </a:r>
            <a:r>
              <a:rPr lang="en-US" baseline="30000" dirty="0"/>
              <a:t>st</a:t>
            </a:r>
            <a:r>
              <a:rPr lang="en-US" dirty="0"/>
              <a:t> Street and Mountain</a:t>
            </a:r>
          </a:p>
          <a:p>
            <a:pPr marL="228600" lvl="1">
              <a:spcBef>
                <a:spcPts val="1800"/>
              </a:spcBef>
            </a:pPr>
            <a:r>
              <a:rPr lang="en-US" dirty="0"/>
              <a:t>Services offered: primary care, substance use treatment, psychiatry, mental health, pharmacy, dental, outreach, harm reduction, housing navigation, case management, benefits enrollment, resource center with hot showers, computers, etc.</a:t>
            </a:r>
          </a:p>
        </p:txBody>
      </p:sp>
    </p:spTree>
    <p:extLst>
      <p:ext uri="{BB962C8B-B14F-4D97-AF65-F5344CB8AC3E}">
        <p14:creationId xmlns:p14="http://schemas.microsoft.com/office/powerpoint/2010/main" val="3233051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D5F7A7-6F43-F431-5478-4ECB53E13531}"/>
              </a:ext>
            </a:extLst>
          </p:cNvPr>
          <p:cNvSpPr>
            <a:spLocks noGrp="1"/>
          </p:cNvSpPr>
          <p:nvPr>
            <p:ph type="title"/>
          </p:nvPr>
        </p:nvSpPr>
        <p:spPr/>
        <p:txBody>
          <a:bodyPr/>
          <a:lstStyle/>
          <a:p>
            <a:r>
              <a:rPr lang="en-US" dirty="0"/>
              <a:t>Case Presentation:</a:t>
            </a:r>
            <a:br>
              <a:rPr lang="en-US" dirty="0"/>
            </a:br>
            <a:r>
              <a:rPr lang="en-US" sz="3600" dirty="0"/>
              <a:t>Organization Overview- Workforce</a:t>
            </a:r>
            <a:endParaRPr lang="en-US" dirty="0"/>
          </a:p>
        </p:txBody>
      </p:sp>
      <p:sp>
        <p:nvSpPr>
          <p:cNvPr id="5" name="Content Placeholder 4">
            <a:extLst>
              <a:ext uri="{FF2B5EF4-FFF2-40B4-BE49-F238E27FC236}">
                <a16:creationId xmlns:a16="http://schemas.microsoft.com/office/drawing/2014/main" id="{22C171E5-18AB-D402-BF28-8FA049D0FA23}"/>
              </a:ext>
            </a:extLst>
          </p:cNvPr>
          <p:cNvSpPr>
            <a:spLocks noGrp="1"/>
          </p:cNvSpPr>
          <p:nvPr>
            <p:ph sz="half" idx="1"/>
          </p:nvPr>
        </p:nvSpPr>
        <p:spPr>
          <a:xfrm>
            <a:off x="457212" y="1249960"/>
            <a:ext cx="4071079" cy="3540154"/>
          </a:xfrm>
        </p:spPr>
        <p:txBody>
          <a:bodyPr>
            <a:normAutofit lnSpcReduction="10000"/>
          </a:bodyPr>
          <a:lstStyle/>
          <a:p>
            <a:pPr marL="228600" lvl="2"/>
            <a:r>
              <a:rPr lang="en-US" dirty="0"/>
              <a:t>Medical providers</a:t>
            </a:r>
          </a:p>
          <a:p>
            <a:pPr marL="569913" lvl="3"/>
            <a:r>
              <a:rPr lang="en-US" dirty="0"/>
              <a:t>4 Nurse Practitioners </a:t>
            </a:r>
          </a:p>
          <a:p>
            <a:pPr marL="569913" lvl="3"/>
            <a:r>
              <a:rPr lang="en-US" dirty="0"/>
              <a:t>2 Psych nurse Practitioners </a:t>
            </a:r>
          </a:p>
          <a:p>
            <a:pPr marL="569913" lvl="3"/>
            <a:r>
              <a:rPr lang="en-US" dirty="0"/>
              <a:t>1 MD </a:t>
            </a:r>
          </a:p>
          <a:p>
            <a:pPr marL="569913" lvl="3"/>
            <a:r>
              <a:rPr lang="en-US" dirty="0"/>
              <a:t>2 Pharmacist Clinicians</a:t>
            </a:r>
          </a:p>
          <a:p>
            <a:pPr marL="228600" lvl="2">
              <a:spcBef>
                <a:spcPts val="1200"/>
              </a:spcBef>
            </a:pPr>
            <a:r>
              <a:rPr lang="en-US" dirty="0"/>
              <a:t>Pharmacy Team</a:t>
            </a:r>
          </a:p>
          <a:p>
            <a:pPr marL="569913" lvl="3"/>
            <a:r>
              <a:rPr lang="en-US" dirty="0"/>
              <a:t>1 Pharmacist</a:t>
            </a:r>
          </a:p>
          <a:p>
            <a:pPr marL="569913" lvl="3"/>
            <a:r>
              <a:rPr lang="en-US" dirty="0"/>
              <a:t>1 Pharmacy Technicians</a:t>
            </a:r>
          </a:p>
          <a:p>
            <a:pPr marL="228600" lvl="2">
              <a:spcBef>
                <a:spcPts val="1200"/>
              </a:spcBef>
            </a:pPr>
            <a:r>
              <a:rPr lang="en-US" dirty="0"/>
              <a:t>Behavioral health</a:t>
            </a:r>
          </a:p>
          <a:p>
            <a:pPr marL="569913" lvl="3"/>
            <a:r>
              <a:rPr lang="en-US" dirty="0"/>
              <a:t>5 Therapists</a:t>
            </a:r>
          </a:p>
        </p:txBody>
      </p:sp>
      <p:sp>
        <p:nvSpPr>
          <p:cNvPr id="6" name="Content Placeholder 5">
            <a:extLst>
              <a:ext uri="{FF2B5EF4-FFF2-40B4-BE49-F238E27FC236}">
                <a16:creationId xmlns:a16="http://schemas.microsoft.com/office/drawing/2014/main" id="{FE8DC1EF-0EDB-3206-0C4B-02603A285A74}"/>
              </a:ext>
            </a:extLst>
          </p:cNvPr>
          <p:cNvSpPr>
            <a:spLocks noGrp="1"/>
          </p:cNvSpPr>
          <p:nvPr>
            <p:ph sz="half" idx="2"/>
          </p:nvPr>
        </p:nvSpPr>
        <p:spPr>
          <a:xfrm>
            <a:off x="4429387" y="1249960"/>
            <a:ext cx="4343396" cy="3481429"/>
          </a:xfrm>
        </p:spPr>
        <p:txBody>
          <a:bodyPr>
            <a:normAutofit lnSpcReduction="10000"/>
          </a:bodyPr>
          <a:lstStyle/>
          <a:p>
            <a:pPr marL="228600" lvl="2"/>
            <a:r>
              <a:rPr lang="en-US" dirty="0"/>
              <a:t>Clinical Team</a:t>
            </a:r>
          </a:p>
          <a:p>
            <a:pPr marL="569913" lvl="3"/>
            <a:r>
              <a:rPr lang="en-US" dirty="0"/>
              <a:t>3 Nurses</a:t>
            </a:r>
          </a:p>
          <a:p>
            <a:pPr marL="569913" lvl="3"/>
            <a:r>
              <a:rPr lang="en-US" dirty="0"/>
              <a:t>9 Medical Assistants</a:t>
            </a:r>
          </a:p>
          <a:p>
            <a:pPr marL="569913" lvl="3"/>
            <a:r>
              <a:rPr lang="en-US" dirty="0"/>
              <a:t>3 Patient Access (front desk)</a:t>
            </a:r>
          </a:p>
          <a:p>
            <a:pPr marL="569913" lvl="3"/>
            <a:r>
              <a:rPr lang="en-US" dirty="0"/>
              <a:t>1 Referral Specialist</a:t>
            </a:r>
          </a:p>
          <a:p>
            <a:pPr marL="569913" lvl="3"/>
            <a:r>
              <a:rPr lang="en-US" dirty="0"/>
              <a:t>2 Community Health Workers</a:t>
            </a:r>
          </a:p>
          <a:p>
            <a:pPr marL="228600" lvl="2">
              <a:spcBef>
                <a:spcPts val="1200"/>
              </a:spcBef>
            </a:pPr>
            <a:r>
              <a:rPr lang="en-US" dirty="0"/>
              <a:t>Social Services</a:t>
            </a:r>
          </a:p>
          <a:p>
            <a:pPr marL="569913" lvl="3"/>
            <a:r>
              <a:rPr lang="en-US" dirty="0"/>
              <a:t>2 engagement specialists</a:t>
            </a:r>
          </a:p>
          <a:p>
            <a:pPr marL="569913" lvl="3"/>
            <a:r>
              <a:rPr lang="en-US" dirty="0"/>
              <a:t>Housing support, resource center, harm reduction</a:t>
            </a:r>
          </a:p>
          <a:p>
            <a:pPr marL="569913" lvl="3"/>
            <a:r>
              <a:rPr lang="en-US" dirty="0"/>
              <a:t>Art Street: community art space</a:t>
            </a:r>
          </a:p>
        </p:txBody>
      </p:sp>
    </p:spTree>
    <p:extLst>
      <p:ext uri="{BB962C8B-B14F-4D97-AF65-F5344CB8AC3E}">
        <p14:creationId xmlns:p14="http://schemas.microsoft.com/office/powerpoint/2010/main" val="869897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039A5A-E174-9D44-2424-F4146E1E6F2E}"/>
              </a:ext>
            </a:extLst>
          </p:cNvPr>
          <p:cNvSpPr>
            <a:spLocks noGrp="1"/>
          </p:cNvSpPr>
          <p:nvPr>
            <p:ph sz="half" idx="1"/>
          </p:nvPr>
        </p:nvSpPr>
        <p:spPr>
          <a:xfrm>
            <a:off x="1543050" y="1226365"/>
            <a:ext cx="6272213" cy="3481430"/>
          </a:xfrm>
        </p:spPr>
        <p:txBody>
          <a:bodyPr>
            <a:normAutofit fontScale="92500" lnSpcReduction="10000"/>
          </a:bodyPr>
          <a:lstStyle/>
          <a:p>
            <a:pPr marL="0" indent="0">
              <a:buNone/>
            </a:pPr>
            <a:r>
              <a:rPr lang="en-US" sz="2400" dirty="0"/>
              <a:t>Rates of:</a:t>
            </a:r>
          </a:p>
          <a:p>
            <a:pPr lvl="1"/>
            <a:r>
              <a:rPr lang="en-US" sz="2100" dirty="0"/>
              <a:t>HIV testing – 38% of adult patients</a:t>
            </a:r>
          </a:p>
          <a:p>
            <a:pPr lvl="1"/>
            <a:r>
              <a:rPr lang="en-US" sz="2100" dirty="0"/>
              <a:t>SUD screening – all patients are screened</a:t>
            </a:r>
          </a:p>
          <a:p>
            <a:pPr lvl="2"/>
            <a:r>
              <a:rPr lang="en-US" sz="2100" dirty="0"/>
              <a:t>Opioid use disorder 25% of all AHCH patients</a:t>
            </a:r>
          </a:p>
          <a:p>
            <a:pPr lvl="2"/>
            <a:r>
              <a:rPr lang="en-US" sz="2100" dirty="0"/>
              <a:t>Stimulant use disorder 17% of all AHCH patients</a:t>
            </a:r>
          </a:p>
          <a:p>
            <a:pPr lvl="1">
              <a:spcBef>
                <a:spcPts val="1200"/>
              </a:spcBef>
            </a:pPr>
            <a:r>
              <a:rPr lang="en-US" sz="2100" dirty="0"/>
              <a:t>STI screening – no data on screening rates</a:t>
            </a:r>
          </a:p>
          <a:p>
            <a:pPr lvl="2"/>
            <a:r>
              <a:rPr lang="en-US" sz="2100" dirty="0"/>
              <a:t>Gonorrhea 10% positivity (186 tests)</a:t>
            </a:r>
          </a:p>
          <a:p>
            <a:pPr lvl="2"/>
            <a:r>
              <a:rPr lang="en-US" sz="2100" dirty="0"/>
              <a:t>Chlamydia 4% positivity (186 tests)</a:t>
            </a:r>
          </a:p>
          <a:p>
            <a:pPr lvl="2"/>
            <a:r>
              <a:rPr lang="en-US" sz="2100" dirty="0"/>
              <a:t>Syphilis 9% positivity (416 tests)</a:t>
            </a:r>
          </a:p>
        </p:txBody>
      </p:sp>
      <p:sp>
        <p:nvSpPr>
          <p:cNvPr id="5" name="Title 3">
            <a:extLst>
              <a:ext uri="{FF2B5EF4-FFF2-40B4-BE49-F238E27FC236}">
                <a16:creationId xmlns:a16="http://schemas.microsoft.com/office/drawing/2014/main" id="{2A9A035A-A72F-B1AD-4B87-EB296FF5F330}"/>
              </a:ext>
            </a:extLst>
          </p:cNvPr>
          <p:cNvSpPr>
            <a:spLocks noGrp="1"/>
          </p:cNvSpPr>
          <p:nvPr>
            <p:ph type="title"/>
          </p:nvPr>
        </p:nvSpPr>
        <p:spPr>
          <a:xfrm>
            <a:off x="457200" y="206375"/>
            <a:ext cx="8315325" cy="857250"/>
          </a:xfrm>
        </p:spPr>
        <p:txBody>
          <a:bodyPr/>
          <a:lstStyle/>
          <a:p>
            <a:r>
              <a:rPr lang="en-US" dirty="0"/>
              <a:t>Case Presentation:</a:t>
            </a:r>
            <a:br>
              <a:rPr lang="en-US" dirty="0"/>
            </a:br>
            <a:r>
              <a:rPr lang="en-US" sz="3600" dirty="0"/>
              <a:t>Performance Data</a:t>
            </a:r>
            <a:endParaRPr lang="en-US" dirty="0"/>
          </a:p>
        </p:txBody>
      </p:sp>
    </p:spTree>
    <p:extLst>
      <p:ext uri="{BB962C8B-B14F-4D97-AF65-F5344CB8AC3E}">
        <p14:creationId xmlns:p14="http://schemas.microsoft.com/office/powerpoint/2010/main" val="936864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4C2EF294-D4AE-BD13-856B-E24246169DBD}"/>
              </a:ext>
            </a:extLst>
          </p:cNvPr>
          <p:cNvSpPr txBox="1">
            <a:spLocks/>
          </p:cNvSpPr>
          <p:nvPr/>
        </p:nvSpPr>
        <p:spPr>
          <a:xfrm>
            <a:off x="1682488" y="1254941"/>
            <a:ext cx="5865018" cy="3481429"/>
          </a:xfrm>
          <a:prstGeom prst="rect">
            <a:avLst/>
          </a:prstGeom>
        </p:spPr>
        <p:txBody>
          <a:bodyPr vert="horz" lIns="91440" tIns="45720" rIns="91440" bIns="45720" rtlCol="0">
            <a:normAutofit/>
          </a:bodyPr>
          <a:lstStyle>
            <a:lvl1pPr marL="228600" indent="-228600" algn="l" defTabSz="914400" rtl="0" eaLnBrk="1" latinLnBrk="0" hangingPunct="1">
              <a:spcBef>
                <a:spcPct val="20000"/>
              </a:spcBef>
              <a:buClr>
                <a:schemeClr val="bg1"/>
              </a:buClr>
              <a:buFont typeface="Wingdings" charset="2"/>
              <a:buChar char="§"/>
              <a:defRPr sz="2800" b="0" i="0" kern="1200">
                <a:solidFill>
                  <a:schemeClr val="bg1"/>
                </a:solidFill>
                <a:effectLst>
                  <a:outerShdw blurRad="50800" dist="38100" dir="18900000" algn="bl" rotWithShape="0">
                    <a:prstClr val="black">
                      <a:alpha val="40000"/>
                    </a:prstClr>
                  </a:outerShdw>
                </a:effectLst>
                <a:latin typeface="+mn-lt"/>
                <a:ea typeface="+mn-ea"/>
                <a:cs typeface="ITC Avant Garde Std Md"/>
              </a:defRPr>
            </a:lvl1pPr>
            <a:lvl2pPr marL="512763" indent="-228600" algn="l" defTabSz="914400" rtl="0" eaLnBrk="1" latinLnBrk="0" hangingPunct="1">
              <a:spcBef>
                <a:spcPct val="20000"/>
              </a:spcBef>
              <a:buClr>
                <a:schemeClr val="bg1"/>
              </a:buClr>
              <a:buFont typeface="Wingdings" charset="2"/>
              <a:buChar char="§"/>
              <a:defRPr sz="2400" b="0" i="0" kern="1200">
                <a:solidFill>
                  <a:schemeClr val="bg1"/>
                </a:solidFill>
                <a:effectLst>
                  <a:outerShdw blurRad="50800" dist="38100" dir="18900000" algn="bl" rotWithShape="0">
                    <a:prstClr val="black">
                      <a:alpha val="40000"/>
                    </a:prstClr>
                  </a:outerShdw>
                </a:effectLst>
                <a:latin typeface="+mn-lt"/>
                <a:ea typeface="+mn-ea"/>
                <a:cs typeface="ITC Avant Garde Std Md"/>
              </a:defRPr>
            </a:lvl2pPr>
            <a:lvl3pPr marL="914400" indent="-228600" algn="l" defTabSz="914400" rtl="0" eaLnBrk="1" latinLnBrk="0" hangingPunct="1">
              <a:spcBef>
                <a:spcPct val="20000"/>
              </a:spcBef>
              <a:buClr>
                <a:schemeClr val="bg1"/>
              </a:buClr>
              <a:buFont typeface="Wingdings" charset="2"/>
              <a:buChar char="§"/>
              <a:defRPr sz="2000" b="0" i="0" kern="1200">
                <a:solidFill>
                  <a:schemeClr val="bg1"/>
                </a:solidFill>
                <a:effectLst>
                  <a:outerShdw blurRad="50800" dist="38100" dir="18900000" algn="bl" rotWithShape="0">
                    <a:prstClr val="black">
                      <a:alpha val="40000"/>
                    </a:prstClr>
                  </a:outerShdw>
                </a:effectLst>
                <a:latin typeface="+mn-lt"/>
                <a:ea typeface="+mn-ea"/>
                <a:cs typeface="ITC Avant Garde Std Md"/>
              </a:defRPr>
            </a:lvl3pPr>
            <a:lvl4pPr marL="1141413" indent="-228600" algn="l" defTabSz="914400" rtl="0" eaLnBrk="1" latinLnBrk="0" hangingPunct="1">
              <a:spcBef>
                <a:spcPct val="20000"/>
              </a:spcBef>
              <a:buClr>
                <a:schemeClr val="bg1"/>
              </a:buClr>
              <a:buFont typeface="Wingdings" charset="2"/>
              <a:buChar char="§"/>
              <a:defRPr sz="1800" b="0" i="0" kern="1200">
                <a:solidFill>
                  <a:schemeClr val="bg1"/>
                </a:solidFill>
                <a:effectLst>
                  <a:outerShdw blurRad="50800" dist="38100" dir="18900000" algn="bl" rotWithShape="0">
                    <a:prstClr val="black">
                      <a:alpha val="40000"/>
                    </a:prstClr>
                  </a:outerShdw>
                </a:effectLst>
                <a:latin typeface="+mn-lt"/>
                <a:ea typeface="+mn-ea"/>
                <a:cs typeface="ITC Avant Garde Std Md"/>
              </a:defRPr>
            </a:lvl4pPr>
            <a:lvl5pPr marL="1427163" indent="-228600" algn="l" defTabSz="914400" rtl="0" eaLnBrk="1" latinLnBrk="0" hangingPunct="1">
              <a:spcBef>
                <a:spcPct val="20000"/>
              </a:spcBef>
              <a:buClr>
                <a:schemeClr val="bg1"/>
              </a:buClr>
              <a:buFont typeface="Wingdings" charset="2"/>
              <a:buChar char="§"/>
              <a:defRPr sz="1800" b="0" i="0" kern="1200" baseline="0">
                <a:solidFill>
                  <a:schemeClr val="bg1"/>
                </a:solidFill>
                <a:effectLst>
                  <a:outerShdw blurRad="50800" dist="38100" dir="18900000" algn="bl" rotWithShape="0">
                    <a:prstClr val="black">
                      <a:alpha val="40000"/>
                    </a:prstClr>
                  </a:outerShdw>
                </a:effectLst>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8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9pPr>
          </a:lstStyle>
          <a:p>
            <a:pPr marL="0" lvl="1" indent="0">
              <a:buFont typeface="Wingdings" charset="2"/>
              <a:buNone/>
            </a:pPr>
            <a:r>
              <a:rPr lang="en-US" sz="1900" dirty="0"/>
              <a:t>Number of </a:t>
            </a:r>
            <a:r>
              <a:rPr lang="en-US" sz="1900" dirty="0" err="1"/>
              <a:t>PrEP</a:t>
            </a:r>
            <a:r>
              <a:rPr lang="en-US" sz="1900" dirty="0"/>
              <a:t> referrals, </a:t>
            </a:r>
            <a:r>
              <a:rPr lang="en-US" sz="1900" dirty="0" err="1"/>
              <a:t>PrEP</a:t>
            </a:r>
            <a:r>
              <a:rPr lang="en-US" sz="1900" dirty="0"/>
              <a:t> NPV, retention on </a:t>
            </a:r>
            <a:r>
              <a:rPr lang="en-US" sz="1900" dirty="0" err="1"/>
              <a:t>PrEP</a:t>
            </a:r>
            <a:endParaRPr lang="en-US" sz="1900" dirty="0"/>
          </a:p>
          <a:p>
            <a:pPr marL="569913" lvl="2">
              <a:spcBef>
                <a:spcPts val="0"/>
              </a:spcBef>
            </a:pPr>
            <a:r>
              <a:rPr lang="en-US" sz="1900" i="1" dirty="0"/>
              <a:t>data not available</a:t>
            </a:r>
          </a:p>
          <a:p>
            <a:pPr marL="0" lvl="1" indent="0">
              <a:spcBef>
                <a:spcPts val="1200"/>
              </a:spcBef>
              <a:buFont typeface="Wingdings" charset="2"/>
              <a:buNone/>
            </a:pPr>
            <a:r>
              <a:rPr lang="en-US" sz="1900" dirty="0"/>
              <a:t>What successful systems are in place to potentially allow for tracking?</a:t>
            </a:r>
          </a:p>
          <a:p>
            <a:pPr marL="569913" lvl="2"/>
            <a:r>
              <a:rPr lang="en-US" sz="1900" dirty="0"/>
              <a:t>We track HIV testing (UDS requirement )</a:t>
            </a:r>
          </a:p>
          <a:p>
            <a:pPr marL="0" lvl="1" indent="0">
              <a:spcBef>
                <a:spcPts val="1200"/>
              </a:spcBef>
              <a:buFont typeface="Wingdings" charset="2"/>
              <a:buNone/>
            </a:pPr>
            <a:r>
              <a:rPr lang="en-US" sz="1900" dirty="0"/>
              <a:t>Does tracking data help with programmatic planning/retention?</a:t>
            </a:r>
          </a:p>
          <a:p>
            <a:pPr marL="569913" lvl="2"/>
            <a:r>
              <a:rPr lang="en-US" sz="1900" dirty="0"/>
              <a:t>Each fiscal year we identify quality goals to address, track, and report out quarterly</a:t>
            </a:r>
          </a:p>
        </p:txBody>
      </p:sp>
      <p:sp>
        <p:nvSpPr>
          <p:cNvPr id="6" name="Title 3">
            <a:extLst>
              <a:ext uri="{FF2B5EF4-FFF2-40B4-BE49-F238E27FC236}">
                <a16:creationId xmlns:a16="http://schemas.microsoft.com/office/drawing/2014/main" id="{2D44E065-5597-095F-8ED9-C413EE6D0530}"/>
              </a:ext>
            </a:extLst>
          </p:cNvPr>
          <p:cNvSpPr>
            <a:spLocks noGrp="1"/>
          </p:cNvSpPr>
          <p:nvPr>
            <p:ph type="title"/>
          </p:nvPr>
        </p:nvSpPr>
        <p:spPr>
          <a:xfrm>
            <a:off x="457200" y="206375"/>
            <a:ext cx="8315325" cy="857250"/>
          </a:xfrm>
        </p:spPr>
        <p:txBody>
          <a:bodyPr/>
          <a:lstStyle/>
          <a:p>
            <a:r>
              <a:rPr lang="en-US" dirty="0"/>
              <a:t>Case Presentation:</a:t>
            </a:r>
            <a:br>
              <a:rPr lang="en-US" dirty="0"/>
            </a:br>
            <a:r>
              <a:rPr lang="en-US" sz="3600" dirty="0"/>
              <a:t>Performance Data</a:t>
            </a:r>
            <a:endParaRPr lang="en-US" dirty="0"/>
          </a:p>
        </p:txBody>
      </p:sp>
    </p:spTree>
    <p:extLst>
      <p:ext uri="{BB962C8B-B14F-4D97-AF65-F5344CB8AC3E}">
        <p14:creationId xmlns:p14="http://schemas.microsoft.com/office/powerpoint/2010/main" val="3575765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8E3E2-6664-9C32-0BAF-56DBF7D6E4B9}"/>
              </a:ext>
            </a:extLst>
          </p:cNvPr>
          <p:cNvSpPr>
            <a:spLocks noGrp="1"/>
          </p:cNvSpPr>
          <p:nvPr>
            <p:ph type="title"/>
          </p:nvPr>
        </p:nvSpPr>
        <p:spPr/>
        <p:txBody>
          <a:bodyPr/>
          <a:lstStyle/>
          <a:p>
            <a:r>
              <a:rPr lang="en-US" dirty="0"/>
              <a:t>Case Presentation</a:t>
            </a:r>
          </a:p>
        </p:txBody>
      </p:sp>
      <p:sp>
        <p:nvSpPr>
          <p:cNvPr id="3" name="Content Placeholder 2">
            <a:extLst>
              <a:ext uri="{FF2B5EF4-FFF2-40B4-BE49-F238E27FC236}">
                <a16:creationId xmlns:a16="http://schemas.microsoft.com/office/drawing/2014/main" id="{D6FCB833-A9FE-CB63-BF4F-46BDD81E3DCA}"/>
              </a:ext>
            </a:extLst>
          </p:cNvPr>
          <p:cNvSpPr>
            <a:spLocks noGrp="1"/>
          </p:cNvSpPr>
          <p:nvPr>
            <p:ph idx="1"/>
          </p:nvPr>
        </p:nvSpPr>
        <p:spPr>
          <a:xfrm>
            <a:off x="457213" y="1200151"/>
            <a:ext cx="8315569" cy="3564796"/>
          </a:xfrm>
        </p:spPr>
        <p:txBody>
          <a:bodyPr/>
          <a:lstStyle/>
          <a:p>
            <a:pPr marL="0" indent="0">
              <a:buNone/>
            </a:pPr>
            <a:r>
              <a:rPr lang="en-US" b="1" dirty="0"/>
              <a:t>Root Causes</a:t>
            </a:r>
          </a:p>
          <a:p>
            <a:r>
              <a:rPr lang="en-US" dirty="0"/>
              <a:t>What are the main factors that contribute to disparity?</a:t>
            </a:r>
          </a:p>
          <a:p>
            <a:pPr lvl="1"/>
            <a:r>
              <a:rPr lang="en-US" dirty="0"/>
              <a:t>Provider education/reminders needed</a:t>
            </a:r>
          </a:p>
          <a:p>
            <a:pPr lvl="1"/>
            <a:r>
              <a:rPr lang="en-US" dirty="0"/>
              <a:t>Pharmacy stocking of </a:t>
            </a:r>
            <a:r>
              <a:rPr lang="en-US" dirty="0" err="1"/>
              <a:t>PrEP</a:t>
            </a:r>
            <a:r>
              <a:rPr lang="en-US" dirty="0"/>
              <a:t>/PEP medications</a:t>
            </a:r>
          </a:p>
          <a:p>
            <a:pPr>
              <a:spcBef>
                <a:spcPts val="1200"/>
              </a:spcBef>
            </a:pPr>
            <a:r>
              <a:rPr lang="en-US" dirty="0"/>
              <a:t>Did you utilize any tools to identify these factors?</a:t>
            </a:r>
          </a:p>
          <a:p>
            <a:pPr lvl="2"/>
            <a:r>
              <a:rPr lang="en-US" dirty="0"/>
              <a:t>Evaluating pharmacy model</a:t>
            </a:r>
          </a:p>
          <a:p>
            <a:pPr lvl="2"/>
            <a:r>
              <a:rPr lang="en-US" dirty="0"/>
              <a:t>Creating templates and reminders for providers</a:t>
            </a:r>
          </a:p>
        </p:txBody>
      </p:sp>
    </p:spTree>
    <p:extLst>
      <p:ext uri="{BB962C8B-B14F-4D97-AF65-F5344CB8AC3E}">
        <p14:creationId xmlns:p14="http://schemas.microsoft.com/office/powerpoint/2010/main" val="409566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D75D6-F0E5-3AD2-3323-ECCB89F45AB5}"/>
              </a:ext>
            </a:extLst>
          </p:cNvPr>
          <p:cNvSpPr>
            <a:spLocks noGrp="1"/>
          </p:cNvSpPr>
          <p:nvPr>
            <p:ph type="title"/>
          </p:nvPr>
        </p:nvSpPr>
        <p:spPr/>
        <p:txBody>
          <a:bodyPr/>
          <a:lstStyle/>
          <a:p>
            <a:r>
              <a:rPr lang="en-US" dirty="0"/>
              <a:t>Case Presentation</a:t>
            </a:r>
          </a:p>
        </p:txBody>
      </p:sp>
      <p:sp>
        <p:nvSpPr>
          <p:cNvPr id="3" name="Content Placeholder 2">
            <a:extLst>
              <a:ext uri="{FF2B5EF4-FFF2-40B4-BE49-F238E27FC236}">
                <a16:creationId xmlns:a16="http://schemas.microsoft.com/office/drawing/2014/main" id="{0E153948-69F8-6FEC-09BB-0C9AFEAFBD2A}"/>
              </a:ext>
            </a:extLst>
          </p:cNvPr>
          <p:cNvSpPr>
            <a:spLocks noGrp="1"/>
          </p:cNvSpPr>
          <p:nvPr>
            <p:ph idx="1"/>
          </p:nvPr>
        </p:nvSpPr>
        <p:spPr>
          <a:xfrm>
            <a:off x="164307" y="1200151"/>
            <a:ext cx="8858250" cy="3531240"/>
          </a:xfrm>
        </p:spPr>
        <p:txBody>
          <a:bodyPr vert="horz" lIns="91440" tIns="45720" rIns="91440" bIns="45720" rtlCol="0" anchor="t">
            <a:normAutofit fontScale="92500" lnSpcReduction="20000"/>
          </a:bodyPr>
          <a:lstStyle/>
          <a:p>
            <a:pPr marL="0" indent="0">
              <a:buNone/>
            </a:pPr>
            <a:r>
              <a:rPr lang="en-US" b="1" dirty="0"/>
              <a:t>Aims/Change Ideas</a:t>
            </a:r>
          </a:p>
          <a:p>
            <a:pPr marL="461963" lvl="1"/>
            <a:r>
              <a:rPr lang="en-US" dirty="0"/>
              <a:t>What are your change ideas that you are planning on implementing?</a:t>
            </a:r>
          </a:p>
          <a:p>
            <a:pPr marL="796925" lvl="2"/>
            <a:r>
              <a:rPr lang="en-US" dirty="0"/>
              <a:t>We are a practice transformation site with AETC to increase HIV testing</a:t>
            </a:r>
          </a:p>
          <a:p>
            <a:pPr marL="796925" lvl="2"/>
            <a:r>
              <a:rPr lang="en-US" dirty="0"/>
              <a:t>Friday night outreach, medical services</a:t>
            </a:r>
          </a:p>
          <a:p>
            <a:pPr marL="796925" lvl="2"/>
            <a:r>
              <a:rPr lang="en-US" dirty="0"/>
              <a:t>Building in HIV/STI testing into chart templates</a:t>
            </a:r>
          </a:p>
          <a:p>
            <a:pPr marL="796925" lvl="2"/>
            <a:r>
              <a:rPr lang="en-US" dirty="0"/>
              <a:t>Pharmacy service evaluation</a:t>
            </a:r>
          </a:p>
          <a:p>
            <a:pPr marL="461963" lvl="1">
              <a:spcBef>
                <a:spcPts val="1200"/>
              </a:spcBef>
            </a:pPr>
            <a:r>
              <a:rPr lang="en-US" dirty="0"/>
              <a:t>Are you/how are you engaging consumers to reach aims?</a:t>
            </a:r>
          </a:p>
          <a:p>
            <a:pPr marL="796925" lvl="2"/>
            <a:r>
              <a:rPr lang="en-US" dirty="0"/>
              <a:t>Outreach</a:t>
            </a:r>
          </a:p>
          <a:p>
            <a:pPr marL="461963" lvl="1">
              <a:spcBef>
                <a:spcPts val="1200"/>
              </a:spcBef>
            </a:pPr>
            <a:r>
              <a:rPr lang="en-US" dirty="0"/>
              <a:t>What hasn’t worked so far (lessons learned)?</a:t>
            </a:r>
          </a:p>
          <a:p>
            <a:pPr marL="796925" lvl="2"/>
            <a:r>
              <a:rPr lang="en-US" dirty="0"/>
              <a:t>Lab testing is a barrier</a:t>
            </a:r>
          </a:p>
          <a:p>
            <a:pPr marL="796925" lvl="2"/>
            <a:r>
              <a:rPr lang="en-US" dirty="0"/>
              <a:t>Follow-up is difficult</a:t>
            </a:r>
          </a:p>
        </p:txBody>
      </p:sp>
    </p:spTree>
    <p:extLst>
      <p:ext uri="{BB962C8B-B14F-4D97-AF65-F5344CB8AC3E}">
        <p14:creationId xmlns:p14="http://schemas.microsoft.com/office/powerpoint/2010/main" val="2515956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215" y="250080"/>
            <a:ext cx="8315569" cy="857250"/>
          </a:xfrm>
          <a:effectLst>
            <a:outerShdw blurRad="50800" dist="50800" dir="5400000" algn="ctr" rotWithShape="0">
              <a:schemeClr val="tx2"/>
            </a:outerShdw>
          </a:effectLst>
        </p:spPr>
        <p:txBody>
          <a:bodyPr/>
          <a:lstStyle/>
          <a:p>
            <a:pPr algn="ctr"/>
            <a:r>
              <a:rPr lang="en-US" sz="3600">
                <a:solidFill>
                  <a:schemeClr val="bg1"/>
                </a:solidFill>
                <a:effectLst>
                  <a:outerShdw blurRad="50800" dist="38100" dir="18900000" algn="bl" rotWithShape="0">
                    <a:schemeClr val="tx2">
                      <a:alpha val="40000"/>
                    </a:schemeClr>
                  </a:outerShdw>
                </a:effectLst>
              </a:rPr>
              <a:t>Conflict of Interest Disclosure Statement</a:t>
            </a:r>
          </a:p>
        </p:txBody>
      </p:sp>
      <p:sp>
        <p:nvSpPr>
          <p:cNvPr id="3" name="Content Placeholder 2"/>
          <p:cNvSpPr>
            <a:spLocks noGrp="1"/>
          </p:cNvSpPr>
          <p:nvPr>
            <p:ph idx="1"/>
          </p:nvPr>
        </p:nvSpPr>
        <p:spPr>
          <a:xfrm>
            <a:off x="414214" y="1162050"/>
            <a:ext cx="8315569" cy="2125059"/>
          </a:xfrm>
        </p:spPr>
        <p:txBody>
          <a:bodyPr>
            <a:normAutofit/>
          </a:bodyPr>
          <a:lstStyle/>
          <a:p>
            <a:pPr indent="-342900">
              <a:buClr>
                <a:schemeClr val="bg1"/>
              </a:buClr>
            </a:pPr>
            <a:r>
              <a:rPr lang="en-US"/>
              <a:t>Co-facilitators (Carly Floyd, Michelle Iandiorio) participate in a clinical research trial for </a:t>
            </a:r>
            <a:r>
              <a:rPr lang="en-US" err="1"/>
              <a:t>Abbvie</a:t>
            </a:r>
            <a:r>
              <a:rPr lang="en-US"/>
              <a:t>.</a:t>
            </a:r>
          </a:p>
          <a:p>
            <a:pPr indent="-342900">
              <a:spcBef>
                <a:spcPts val="1200"/>
              </a:spcBef>
              <a:buClr>
                <a:schemeClr val="bg1"/>
              </a:buClr>
            </a:pPr>
            <a:r>
              <a:rPr lang="en-US"/>
              <a:t>Panelists have nothing to disclose. </a:t>
            </a:r>
          </a:p>
        </p:txBody>
      </p:sp>
      <p:sp>
        <p:nvSpPr>
          <p:cNvPr id="6" name="TextBox 5"/>
          <p:cNvSpPr txBox="1"/>
          <p:nvPr/>
        </p:nvSpPr>
        <p:spPr>
          <a:xfrm>
            <a:off x="414214" y="3427451"/>
            <a:ext cx="8381074" cy="938719"/>
          </a:xfrm>
          <a:prstGeom prst="rect">
            <a:avLst/>
          </a:prstGeom>
          <a:noFill/>
        </p:spPr>
        <p:txBody>
          <a:bodyPr wrap="square" lIns="91440" tIns="45720" rIns="91440" bIns="45720" rtlCol="0" anchor="t">
            <a:spAutoFit/>
          </a:bodyPr>
          <a:lstStyle/>
          <a:p>
            <a:pPr algn="just"/>
            <a:r>
              <a:rPr lang="en-US" sz="1100">
                <a:solidFill>
                  <a:schemeClr val="bg1"/>
                </a:solidFill>
                <a:effectLst>
                  <a:outerShdw blurRad="50800" dist="38100" dir="16200000" rotWithShape="0">
                    <a:prstClr val="black">
                      <a:alpha val="40000"/>
                    </a:prstClr>
                  </a:outerShdw>
                </a:effectLst>
                <a:ea typeface="Calibri" panose="020F0502020204030204" pitchFamily="34" charset="0"/>
                <a:cs typeface="Times New Roman"/>
              </a:rPr>
              <a:t>This program is supported by the Health Resources and Services Administration (HRSA) of the U.S. Department of Health and Human Services (HHS) as part of an award totaling $4,205,743 with 0% financed with non-governmental sources. The contents are those of the author(s) and do not necessarily represent the official views of, nor does mention of trade names, commercial practices, or organizations imply an endorsement by HRSA, HHS, or the U.S. Government. For more information, please visit HRSA.gov. </a:t>
            </a:r>
            <a:r>
              <a:rPr lang="en-US" sz="1100" i="1">
                <a:solidFill>
                  <a:schemeClr val="bg1"/>
                </a:solidFill>
                <a:effectLst>
                  <a:outerShdw blurRad="50800" dist="38100" dir="16200000" rotWithShape="0">
                    <a:prstClr val="black">
                      <a:alpha val="40000"/>
                    </a:prstClr>
                  </a:outerShdw>
                </a:effectLst>
                <a:ea typeface="Calibri" panose="020F0502020204030204" pitchFamily="34" charset="0"/>
                <a:cs typeface="Calibri"/>
              </a:rPr>
              <a:t>Any trade/brand names for products mentioned during this presentation are for training and identification purposes only.</a:t>
            </a:r>
            <a:endParaRPr lang="en-US" sz="1100">
              <a:solidFill>
                <a:schemeClr val="bg1"/>
              </a:solidFill>
              <a:effectLst>
                <a:outerShdw blurRad="50800" dist="38100" dir="16200000" rotWithShape="0">
                  <a:prstClr val="black">
                    <a:alpha val="40000"/>
                  </a:prstClr>
                </a:outerShdw>
              </a:effectLst>
              <a:ea typeface="Calibri" panose="020F0502020204030204" pitchFamily="34" charset="0"/>
              <a:cs typeface="Calibri"/>
            </a:endParaRPr>
          </a:p>
        </p:txBody>
      </p:sp>
    </p:spTree>
    <p:extLst>
      <p:ext uri="{BB962C8B-B14F-4D97-AF65-F5344CB8AC3E}">
        <p14:creationId xmlns:p14="http://schemas.microsoft.com/office/powerpoint/2010/main" val="3436601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F750F-5E7D-BE7D-CF82-963A6B24B336}"/>
              </a:ext>
            </a:extLst>
          </p:cNvPr>
          <p:cNvSpPr>
            <a:spLocks noGrp="1"/>
          </p:cNvSpPr>
          <p:nvPr>
            <p:ph type="title"/>
          </p:nvPr>
        </p:nvSpPr>
        <p:spPr/>
        <p:txBody>
          <a:bodyPr/>
          <a:lstStyle/>
          <a:p>
            <a:r>
              <a:rPr lang="en-US" dirty="0"/>
              <a:t>Group Consultation Questions</a:t>
            </a:r>
          </a:p>
        </p:txBody>
      </p:sp>
      <p:sp>
        <p:nvSpPr>
          <p:cNvPr id="3" name="Content Placeholder 2">
            <a:extLst>
              <a:ext uri="{FF2B5EF4-FFF2-40B4-BE49-F238E27FC236}">
                <a16:creationId xmlns:a16="http://schemas.microsoft.com/office/drawing/2014/main" id="{3392AC51-E30E-806F-C74F-49C081717741}"/>
              </a:ext>
            </a:extLst>
          </p:cNvPr>
          <p:cNvSpPr>
            <a:spLocks noGrp="1"/>
          </p:cNvSpPr>
          <p:nvPr>
            <p:ph idx="1"/>
          </p:nvPr>
        </p:nvSpPr>
        <p:spPr/>
        <p:txBody>
          <a:bodyPr>
            <a:normAutofit/>
          </a:bodyPr>
          <a:lstStyle/>
          <a:p>
            <a:pPr marL="0" indent="0">
              <a:buNone/>
            </a:pPr>
            <a:r>
              <a:rPr lang="en-US" b="1" dirty="0"/>
              <a:t>What input would you like from the group?</a:t>
            </a:r>
          </a:p>
          <a:p>
            <a:pPr lvl="1"/>
            <a:r>
              <a:rPr lang="en-US" dirty="0"/>
              <a:t>Does anyone have experience using point-of-care STI tests?</a:t>
            </a:r>
          </a:p>
          <a:p>
            <a:pPr lvl="1"/>
            <a:r>
              <a:rPr lang="en-US" dirty="0"/>
              <a:t>Is anyone successfully offering </a:t>
            </a:r>
            <a:r>
              <a:rPr lang="en-US" dirty="0" err="1"/>
              <a:t>PrEP</a:t>
            </a:r>
            <a:r>
              <a:rPr lang="en-US" dirty="0"/>
              <a:t> on outreach/street medicine?</a:t>
            </a:r>
          </a:p>
          <a:p>
            <a:pPr lvl="1"/>
            <a:r>
              <a:rPr lang="en-US" dirty="0"/>
              <a:t>How can we start using long-acting </a:t>
            </a:r>
            <a:r>
              <a:rPr lang="en-US" dirty="0" err="1"/>
              <a:t>PrEP</a:t>
            </a:r>
            <a:r>
              <a:rPr lang="en-US" dirty="0"/>
              <a:t>?</a:t>
            </a:r>
          </a:p>
          <a:p>
            <a:pPr lvl="1"/>
            <a:r>
              <a:rPr lang="en-US" dirty="0"/>
              <a:t>Is anyone using </a:t>
            </a:r>
            <a:r>
              <a:rPr lang="en-US" dirty="0" err="1"/>
              <a:t>eClinical</a:t>
            </a:r>
            <a:r>
              <a:rPr lang="en-US" dirty="0"/>
              <a:t> Works (electronic medical record system) and open to sharing workflow best practices?</a:t>
            </a:r>
          </a:p>
        </p:txBody>
      </p:sp>
    </p:spTree>
    <p:extLst>
      <p:ext uri="{BB962C8B-B14F-4D97-AF65-F5344CB8AC3E}">
        <p14:creationId xmlns:p14="http://schemas.microsoft.com/office/powerpoint/2010/main" val="3765989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F750F-5E7D-BE7D-CF82-963A6B24B336}"/>
              </a:ext>
            </a:extLst>
          </p:cNvPr>
          <p:cNvSpPr>
            <a:spLocks noGrp="1"/>
          </p:cNvSpPr>
          <p:nvPr>
            <p:ph type="title"/>
          </p:nvPr>
        </p:nvSpPr>
        <p:spPr/>
        <p:txBody>
          <a:bodyPr/>
          <a:lstStyle/>
          <a:p>
            <a:r>
              <a:rPr lang="en-US" dirty="0"/>
              <a:t>Thank you!</a:t>
            </a:r>
          </a:p>
        </p:txBody>
      </p:sp>
      <p:pic>
        <p:nvPicPr>
          <p:cNvPr id="7" name="Content Placeholder 6" descr="A building with colorful mural on the side">
            <a:extLst>
              <a:ext uri="{FF2B5EF4-FFF2-40B4-BE49-F238E27FC236}">
                <a16:creationId xmlns:a16="http://schemas.microsoft.com/office/drawing/2014/main" id="{53989C08-2591-1EFB-A8FB-F23F679D154F}"/>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21867" b="24326"/>
          <a:stretch/>
        </p:blipFill>
        <p:spPr>
          <a:xfrm>
            <a:off x="1038715" y="1372945"/>
            <a:ext cx="7324160" cy="2955707"/>
          </a:xfrm>
        </p:spPr>
      </p:pic>
    </p:spTree>
    <p:extLst>
      <p:ext uri="{BB962C8B-B14F-4D97-AF65-F5344CB8AC3E}">
        <p14:creationId xmlns:p14="http://schemas.microsoft.com/office/powerpoint/2010/main" val="4137694668"/>
      </p:ext>
    </p:extLst>
  </p:cSld>
  <p:clrMapOvr>
    <a:masterClrMapping/>
  </p:clrMapOvr>
  <p:extLst>
    <p:ext uri="{6950BFC3-D8DA-4A85-94F7-54DA5524770B}">
      <p188:commentRel xmlns:p188="http://schemas.microsoft.com/office/powerpoint/2018/8/main" r:id="rId2"/>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8B9EE-FE18-E217-60C6-E051F77C64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318EFA-3DE3-5942-DFC0-764D47621F52}"/>
              </a:ext>
            </a:extLst>
          </p:cNvPr>
          <p:cNvSpPr>
            <a:spLocks noGrp="1"/>
          </p:cNvSpPr>
          <p:nvPr>
            <p:ph type="title"/>
          </p:nvPr>
        </p:nvSpPr>
        <p:spPr>
          <a:xfrm>
            <a:off x="722328" y="1853514"/>
            <a:ext cx="7659687" cy="1552416"/>
          </a:xfrm>
        </p:spPr>
        <p:txBody>
          <a:bodyPr/>
          <a:lstStyle/>
          <a:p>
            <a:pPr>
              <a:spcBef>
                <a:spcPts val="1800"/>
              </a:spcBef>
            </a:pPr>
            <a:r>
              <a:rPr lang="en-US" sz="3600" b="0" i="0" dirty="0">
                <a:solidFill>
                  <a:srgbClr val="FFFFFF"/>
                </a:solidFill>
                <a:effectLst>
                  <a:outerShdw blurRad="50800" dist="38100" dir="16200000" rotWithShape="0">
                    <a:prstClr val="black">
                      <a:alpha val="40000"/>
                    </a:prstClr>
                  </a:outerShdw>
                </a:effectLst>
              </a:rPr>
              <a:t>Clarifying questions</a:t>
            </a:r>
            <a:br>
              <a:rPr lang="en-US" sz="3600" b="0" i="0" dirty="0">
                <a:solidFill>
                  <a:srgbClr val="FFFFFF"/>
                </a:solidFill>
                <a:effectLst>
                  <a:outerShdw blurRad="50800" dist="38100" dir="16200000" rotWithShape="0">
                    <a:prstClr val="black">
                      <a:alpha val="40000"/>
                    </a:prstClr>
                  </a:outerShdw>
                </a:effectLst>
              </a:rPr>
            </a:br>
            <a:r>
              <a:rPr lang="en-US" sz="800" b="0" i="0" dirty="0">
                <a:solidFill>
                  <a:srgbClr val="FFFFFF"/>
                </a:solidFill>
                <a:effectLst>
                  <a:outerShdw blurRad="50800" dist="38100" dir="16200000" rotWithShape="0">
                    <a:prstClr val="black">
                      <a:alpha val="40000"/>
                    </a:prstClr>
                  </a:outerShdw>
                </a:effectLst>
              </a:rPr>
              <a:t> </a:t>
            </a:r>
            <a:br>
              <a:rPr lang="en-US" sz="3600" b="0" i="0" dirty="0">
                <a:solidFill>
                  <a:srgbClr val="FFFFFF"/>
                </a:solidFill>
                <a:effectLst>
                  <a:outerShdw blurRad="50800" dist="38100" dir="16200000" rotWithShape="0">
                    <a:prstClr val="black">
                      <a:alpha val="40000"/>
                    </a:prstClr>
                  </a:outerShdw>
                </a:effectLst>
              </a:rPr>
            </a:br>
            <a:r>
              <a:rPr lang="en-US" sz="2000" b="0" i="0" dirty="0">
                <a:solidFill>
                  <a:srgbClr val="FFFFFF"/>
                </a:solidFill>
                <a:effectLst>
                  <a:outerShdw blurRad="50800" dist="38100" dir="16200000" rotWithShape="0">
                    <a:prstClr val="black">
                      <a:alpha val="40000"/>
                    </a:prstClr>
                  </a:outerShdw>
                </a:effectLst>
              </a:rPr>
              <a:t>1- Large Group Participants </a:t>
            </a:r>
            <a:br>
              <a:rPr lang="en-US" sz="2000" b="0" i="0" dirty="0">
                <a:solidFill>
                  <a:srgbClr val="FFFFFF"/>
                </a:solidFill>
                <a:effectLst>
                  <a:outerShdw blurRad="50800" dist="38100" dir="16200000" rotWithShape="0">
                    <a:prstClr val="black">
                      <a:alpha val="40000"/>
                    </a:prstClr>
                  </a:outerShdw>
                </a:effectLst>
              </a:rPr>
            </a:br>
            <a:r>
              <a:rPr lang="en-US" sz="2000" b="0" i="0" dirty="0">
                <a:solidFill>
                  <a:srgbClr val="FFFFFF"/>
                </a:solidFill>
                <a:effectLst>
                  <a:outerShdw blurRad="50800" dist="38100" dir="16200000" rotWithShape="0">
                    <a:prstClr val="black">
                      <a:alpha val="40000"/>
                    </a:prstClr>
                  </a:outerShdw>
                </a:effectLst>
              </a:rPr>
              <a:t>2- Panelists</a:t>
            </a:r>
            <a:endParaRPr lang="en-US" sz="2000" dirty="0"/>
          </a:p>
        </p:txBody>
      </p:sp>
      <p:sp>
        <p:nvSpPr>
          <p:cNvPr id="3" name="Text Placeholder 2">
            <a:extLst>
              <a:ext uri="{FF2B5EF4-FFF2-40B4-BE49-F238E27FC236}">
                <a16:creationId xmlns:a16="http://schemas.microsoft.com/office/drawing/2014/main" id="{FFC7174B-0857-38E5-C6F5-6FB7CACA7901}"/>
              </a:ext>
            </a:extLst>
          </p:cNvPr>
          <p:cNvSpPr>
            <a:spLocks noGrp="1"/>
          </p:cNvSpPr>
          <p:nvPr>
            <p:ph type="body" idx="1"/>
          </p:nvPr>
        </p:nvSpPr>
        <p:spPr>
          <a:xfrm>
            <a:off x="722328" y="2560096"/>
            <a:ext cx="7828551" cy="1289647"/>
          </a:xfrm>
        </p:spPr>
        <p:txBody>
          <a:bodyPr/>
          <a:lstStyle/>
          <a:p>
            <a:pPr algn="ctr"/>
            <a:r>
              <a:rPr lang="en-US" sz="2000" b="0" i="0" dirty="0">
                <a:solidFill>
                  <a:srgbClr val="FFFFFF"/>
                </a:solidFill>
                <a:effectLst>
                  <a:outerShdw blurRad="50800" dist="38100" dir="16200000" rotWithShape="0">
                    <a:prstClr val="black">
                      <a:alpha val="40000"/>
                    </a:prstClr>
                  </a:outerShdw>
                </a:effectLst>
              </a:rPr>
              <a:t>(5 min)</a:t>
            </a:r>
          </a:p>
        </p:txBody>
      </p:sp>
    </p:spTree>
    <p:extLst>
      <p:ext uri="{BB962C8B-B14F-4D97-AF65-F5344CB8AC3E}">
        <p14:creationId xmlns:p14="http://schemas.microsoft.com/office/powerpoint/2010/main" val="127599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1B489-D89B-2024-F18B-28847EFDE7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F6ECA4-D845-F303-5FFB-29C18A1D034D}"/>
              </a:ext>
            </a:extLst>
          </p:cNvPr>
          <p:cNvSpPr>
            <a:spLocks noGrp="1"/>
          </p:cNvSpPr>
          <p:nvPr>
            <p:ph type="title"/>
          </p:nvPr>
        </p:nvSpPr>
        <p:spPr>
          <a:xfrm>
            <a:off x="593124" y="2390378"/>
            <a:ext cx="8410833" cy="876300"/>
          </a:xfrm>
        </p:spPr>
        <p:txBody>
          <a:bodyPr/>
          <a:lstStyle/>
          <a:p>
            <a:pPr lvl="1" fontAlgn="base"/>
            <a:r>
              <a:rPr lang="en-US" sz="3600" b="0" i="0" dirty="0">
                <a:solidFill>
                  <a:srgbClr val="FFFFFF"/>
                </a:solidFill>
                <a:effectLst>
                  <a:outerShdw blurRad="50800" dist="38100" dir="16200000" rotWithShape="0">
                    <a:prstClr val="black">
                      <a:alpha val="40000"/>
                    </a:prstClr>
                  </a:outerShdw>
                </a:effectLst>
              </a:rPr>
              <a:t>Panel Discussion &amp; Recommendations </a:t>
            </a:r>
            <a:r>
              <a:rPr lang="en-US" sz="3600" b="0" i="0" dirty="0">
                <a:solidFill>
                  <a:srgbClr val="000000"/>
                </a:solidFill>
                <a:effectLst>
                  <a:outerShdw blurRad="50800" dist="38100" dir="16200000" rotWithShape="0">
                    <a:prstClr val="black">
                      <a:alpha val="40000"/>
                    </a:prstClr>
                  </a:outerShdw>
                </a:effectLst>
              </a:rPr>
              <a:t> </a:t>
            </a:r>
            <a:endParaRPr lang="en-US" sz="4400" b="0" i="0" dirty="0">
              <a:solidFill>
                <a:srgbClr val="000000"/>
              </a:solidFill>
              <a:effectLst>
                <a:outerShdw blurRad="50800" dist="38100" dir="16200000" rotWithShape="0">
                  <a:prstClr val="black">
                    <a:alpha val="40000"/>
                  </a:prstClr>
                </a:outerShdw>
              </a:effectLst>
            </a:endParaRPr>
          </a:p>
        </p:txBody>
      </p:sp>
      <p:sp>
        <p:nvSpPr>
          <p:cNvPr id="3" name="Text Placeholder 2">
            <a:extLst>
              <a:ext uri="{FF2B5EF4-FFF2-40B4-BE49-F238E27FC236}">
                <a16:creationId xmlns:a16="http://schemas.microsoft.com/office/drawing/2014/main" id="{A3EC9131-DCAE-8BE6-FCF9-5EA28E5448CF}"/>
              </a:ext>
            </a:extLst>
          </p:cNvPr>
          <p:cNvSpPr>
            <a:spLocks noGrp="1"/>
          </p:cNvSpPr>
          <p:nvPr>
            <p:ph type="body" idx="1"/>
          </p:nvPr>
        </p:nvSpPr>
        <p:spPr>
          <a:xfrm>
            <a:off x="722325" y="3047999"/>
            <a:ext cx="7828551" cy="584887"/>
          </a:xfrm>
        </p:spPr>
        <p:txBody>
          <a:bodyPr/>
          <a:lstStyle/>
          <a:p>
            <a:pPr algn="ctr"/>
            <a:r>
              <a:rPr lang="en-US" sz="2000" b="0" i="0">
                <a:solidFill>
                  <a:srgbClr val="FFFFFF"/>
                </a:solidFill>
                <a:effectLst>
                  <a:outerShdw blurRad="50800" dist="38100" dir="16200000" rotWithShape="0">
                    <a:prstClr val="black">
                      <a:alpha val="40000"/>
                    </a:prstClr>
                  </a:outerShdw>
                </a:effectLst>
              </a:rPr>
              <a:t>(15-20 min)</a:t>
            </a:r>
          </a:p>
        </p:txBody>
      </p:sp>
    </p:spTree>
    <p:extLst>
      <p:ext uri="{BB962C8B-B14F-4D97-AF65-F5344CB8AC3E}">
        <p14:creationId xmlns:p14="http://schemas.microsoft.com/office/powerpoint/2010/main" val="799422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18ED3-3BE5-1D75-2A13-85CCC0DEE8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0762A4-3CEF-B84D-C4B2-F57EE3E9B3F7}"/>
              </a:ext>
            </a:extLst>
          </p:cNvPr>
          <p:cNvSpPr>
            <a:spLocks noGrp="1"/>
          </p:cNvSpPr>
          <p:nvPr>
            <p:ph type="title"/>
          </p:nvPr>
        </p:nvSpPr>
        <p:spPr>
          <a:xfrm>
            <a:off x="722328" y="2390378"/>
            <a:ext cx="7699347" cy="876300"/>
          </a:xfrm>
        </p:spPr>
        <p:txBody>
          <a:bodyPr/>
          <a:lstStyle/>
          <a:p>
            <a:pPr lvl="1" algn="ctr" fontAlgn="base"/>
            <a:r>
              <a:rPr lang="en-US" sz="3600" b="0" i="0" dirty="0">
                <a:solidFill>
                  <a:srgbClr val="FFFFFF"/>
                </a:solidFill>
                <a:effectLst>
                  <a:outerShdw blurRad="50800" dist="38100" dir="16200000" rotWithShape="0">
                    <a:prstClr val="black">
                      <a:alpha val="40000"/>
                    </a:prstClr>
                  </a:outerShdw>
                </a:effectLst>
              </a:rPr>
              <a:t>Interactive </a:t>
            </a:r>
            <a:r>
              <a:rPr lang="en-US" sz="3600" dirty="0">
                <a:solidFill>
                  <a:srgbClr val="FFFFFF"/>
                </a:solidFill>
                <a:effectLst>
                  <a:outerShdw blurRad="50800" dist="38100" dir="16200000" rotWithShape="0">
                    <a:prstClr val="black">
                      <a:alpha val="40000"/>
                    </a:prstClr>
                  </a:outerShdw>
                </a:effectLst>
              </a:rPr>
              <a:t>B</a:t>
            </a:r>
            <a:r>
              <a:rPr lang="en-US" sz="3600" b="0" i="0" dirty="0">
                <a:solidFill>
                  <a:srgbClr val="FFFFFF"/>
                </a:solidFill>
                <a:effectLst>
                  <a:outerShdw blurRad="50800" dist="38100" dir="16200000" rotWithShape="0">
                    <a:prstClr val="black">
                      <a:alpha val="40000"/>
                    </a:prstClr>
                  </a:outerShdw>
                </a:effectLst>
              </a:rPr>
              <a:t>reakout at Tables</a:t>
            </a:r>
            <a:endParaRPr lang="en-US" sz="4400" b="0" i="0" dirty="0">
              <a:solidFill>
                <a:srgbClr val="000000"/>
              </a:solidFill>
              <a:effectLst>
                <a:outerShdw blurRad="50800" dist="38100" dir="16200000" rotWithShape="0">
                  <a:prstClr val="black">
                    <a:alpha val="40000"/>
                  </a:prstClr>
                </a:outerShdw>
              </a:effectLst>
            </a:endParaRPr>
          </a:p>
        </p:txBody>
      </p:sp>
      <p:sp>
        <p:nvSpPr>
          <p:cNvPr id="3" name="Text Placeholder 2">
            <a:extLst>
              <a:ext uri="{FF2B5EF4-FFF2-40B4-BE49-F238E27FC236}">
                <a16:creationId xmlns:a16="http://schemas.microsoft.com/office/drawing/2014/main" id="{C79F66BB-1DEC-6040-1F54-ECA66DFE7BA3}"/>
              </a:ext>
            </a:extLst>
          </p:cNvPr>
          <p:cNvSpPr>
            <a:spLocks noGrp="1"/>
          </p:cNvSpPr>
          <p:nvPr>
            <p:ph type="body" idx="1"/>
          </p:nvPr>
        </p:nvSpPr>
        <p:spPr>
          <a:xfrm>
            <a:off x="722325" y="3047999"/>
            <a:ext cx="7699347" cy="584887"/>
          </a:xfrm>
        </p:spPr>
        <p:txBody>
          <a:bodyPr/>
          <a:lstStyle/>
          <a:p>
            <a:pPr algn="ctr"/>
            <a:r>
              <a:rPr lang="en-US" sz="2000" b="0" i="0">
                <a:solidFill>
                  <a:srgbClr val="FFFFFF"/>
                </a:solidFill>
                <a:effectLst>
                  <a:outerShdw blurRad="50800" dist="38100" dir="16200000" rotWithShape="0">
                    <a:prstClr val="black">
                      <a:alpha val="40000"/>
                    </a:prstClr>
                  </a:outerShdw>
                </a:effectLst>
              </a:rPr>
              <a:t>(20 min)</a:t>
            </a:r>
          </a:p>
        </p:txBody>
      </p:sp>
    </p:spTree>
    <p:extLst>
      <p:ext uri="{BB962C8B-B14F-4D97-AF65-F5344CB8AC3E}">
        <p14:creationId xmlns:p14="http://schemas.microsoft.com/office/powerpoint/2010/main" val="3695673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72AE3-3BDD-0E20-ED1A-04D3309FBC8A}"/>
              </a:ext>
            </a:extLst>
          </p:cNvPr>
          <p:cNvSpPr>
            <a:spLocks noGrp="1"/>
          </p:cNvSpPr>
          <p:nvPr>
            <p:ph type="title"/>
          </p:nvPr>
        </p:nvSpPr>
        <p:spPr/>
        <p:txBody>
          <a:bodyPr/>
          <a:lstStyle/>
          <a:p>
            <a:r>
              <a:rPr lang="en-US"/>
              <a:t>Breakout Tables</a:t>
            </a:r>
          </a:p>
        </p:txBody>
      </p:sp>
      <p:sp>
        <p:nvSpPr>
          <p:cNvPr id="3" name="Content Placeholder 2">
            <a:extLst>
              <a:ext uri="{FF2B5EF4-FFF2-40B4-BE49-F238E27FC236}">
                <a16:creationId xmlns:a16="http://schemas.microsoft.com/office/drawing/2014/main" id="{71A614E5-0030-37BF-585A-8A3866D55D91}"/>
              </a:ext>
            </a:extLst>
          </p:cNvPr>
          <p:cNvSpPr>
            <a:spLocks noGrp="1"/>
          </p:cNvSpPr>
          <p:nvPr>
            <p:ph sz="half" idx="1"/>
          </p:nvPr>
        </p:nvSpPr>
        <p:spPr>
          <a:xfrm>
            <a:off x="457213" y="1235675"/>
            <a:ext cx="4252728" cy="3484605"/>
          </a:xfrm>
        </p:spPr>
        <p:txBody>
          <a:bodyPr vert="horz" lIns="91440" tIns="45720" rIns="91440" bIns="45720" rtlCol="0" anchor="t">
            <a:normAutofit fontScale="85000" lnSpcReduction="20000"/>
          </a:bodyPr>
          <a:lstStyle/>
          <a:p>
            <a:pPr>
              <a:spcBef>
                <a:spcPts val="0"/>
              </a:spcBef>
              <a:buClrTx/>
              <a:defRPr/>
            </a:pPr>
            <a:r>
              <a:rPr lang="en-US" dirty="0"/>
              <a:t>How to add medications to formulary in governmental funded agencies (i.e., IHS, VA)</a:t>
            </a:r>
          </a:p>
          <a:p>
            <a:pPr>
              <a:spcBef>
                <a:spcPts val="1200"/>
              </a:spcBef>
              <a:buClrTx/>
              <a:defRPr/>
            </a:pPr>
            <a:r>
              <a:rPr lang="en-US" dirty="0"/>
              <a:t>How to utilize team-based practice for </a:t>
            </a:r>
            <a:r>
              <a:rPr lang="en-US" dirty="0" err="1"/>
              <a:t>PrEP</a:t>
            </a:r>
            <a:r>
              <a:rPr lang="en-US" dirty="0"/>
              <a:t> implementation</a:t>
            </a:r>
          </a:p>
          <a:p>
            <a:pPr>
              <a:spcBef>
                <a:spcPts val="1200"/>
              </a:spcBef>
              <a:buClrTx/>
              <a:defRPr/>
            </a:pPr>
            <a:r>
              <a:rPr lang="en-US" dirty="0"/>
              <a:t>Rural setting or sole provider without team</a:t>
            </a:r>
          </a:p>
          <a:p>
            <a:pPr>
              <a:spcBef>
                <a:spcPts val="1200"/>
              </a:spcBef>
              <a:buClrTx/>
              <a:defRPr/>
            </a:pPr>
            <a:r>
              <a:rPr lang="en-US" dirty="0"/>
              <a:t>Outreach to most at risk</a:t>
            </a:r>
          </a:p>
          <a:p>
            <a:endParaRPr lang="en-US" dirty="0"/>
          </a:p>
        </p:txBody>
      </p:sp>
      <p:sp>
        <p:nvSpPr>
          <p:cNvPr id="4" name="Content Placeholder 3">
            <a:extLst>
              <a:ext uri="{FF2B5EF4-FFF2-40B4-BE49-F238E27FC236}">
                <a16:creationId xmlns:a16="http://schemas.microsoft.com/office/drawing/2014/main" id="{140C099C-FA8A-B03D-8F6D-8BD57BA5B6D0}"/>
              </a:ext>
            </a:extLst>
          </p:cNvPr>
          <p:cNvSpPr>
            <a:spLocks noGrp="1"/>
          </p:cNvSpPr>
          <p:nvPr>
            <p:ph sz="half" idx="2"/>
          </p:nvPr>
        </p:nvSpPr>
        <p:spPr>
          <a:xfrm>
            <a:off x="4709941" y="1235675"/>
            <a:ext cx="4252728" cy="3484605"/>
          </a:xfrm>
        </p:spPr>
        <p:txBody>
          <a:bodyPr>
            <a:normAutofit fontScale="85000" lnSpcReduction="20000"/>
          </a:bodyPr>
          <a:lstStyle/>
          <a:p>
            <a:pPr>
              <a:spcBef>
                <a:spcPts val="1200"/>
              </a:spcBef>
            </a:pPr>
            <a:r>
              <a:rPr lang="en-US" dirty="0"/>
              <a:t>Addressing payer challenges</a:t>
            </a:r>
          </a:p>
          <a:p>
            <a:pPr>
              <a:spcBef>
                <a:spcPts val="1200"/>
              </a:spcBef>
            </a:pPr>
            <a:r>
              <a:rPr lang="en-US" dirty="0"/>
              <a:t>Implementing telemedicine program</a:t>
            </a:r>
          </a:p>
          <a:p>
            <a:pPr>
              <a:spcBef>
                <a:spcPts val="1200"/>
              </a:spcBef>
            </a:pPr>
            <a:r>
              <a:rPr lang="en-US" dirty="0"/>
              <a:t>Implementing long-acting injectable program</a:t>
            </a:r>
          </a:p>
          <a:p>
            <a:pPr>
              <a:spcBef>
                <a:spcPts val="1200"/>
              </a:spcBef>
            </a:pPr>
            <a:r>
              <a:rPr lang="en-US" dirty="0"/>
              <a:t>Ensuring access for frequent visits</a:t>
            </a:r>
          </a:p>
          <a:p>
            <a:pPr>
              <a:spcBef>
                <a:spcPts val="1200"/>
              </a:spcBef>
            </a:pPr>
            <a:r>
              <a:rPr lang="en-US" dirty="0"/>
              <a:t>Retention </a:t>
            </a:r>
          </a:p>
          <a:p>
            <a:endParaRPr lang="en-US" dirty="0"/>
          </a:p>
        </p:txBody>
      </p:sp>
    </p:spTree>
    <p:extLst>
      <p:ext uri="{BB962C8B-B14F-4D97-AF65-F5344CB8AC3E}">
        <p14:creationId xmlns:p14="http://schemas.microsoft.com/office/powerpoint/2010/main" val="3706813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B976D-5B65-66C7-0E79-553CFCBA0B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F90ABB-CC3B-C47C-0225-F6016381079B}"/>
              </a:ext>
            </a:extLst>
          </p:cNvPr>
          <p:cNvSpPr>
            <a:spLocks noGrp="1"/>
          </p:cNvSpPr>
          <p:nvPr>
            <p:ph type="title"/>
          </p:nvPr>
        </p:nvSpPr>
        <p:spPr/>
        <p:txBody>
          <a:bodyPr/>
          <a:lstStyle/>
          <a:p>
            <a:r>
              <a:rPr lang="en-US"/>
              <a:t>Breakout</a:t>
            </a:r>
          </a:p>
        </p:txBody>
      </p:sp>
      <p:sp>
        <p:nvSpPr>
          <p:cNvPr id="3" name="Content Placeholder 2">
            <a:extLst>
              <a:ext uri="{FF2B5EF4-FFF2-40B4-BE49-F238E27FC236}">
                <a16:creationId xmlns:a16="http://schemas.microsoft.com/office/drawing/2014/main" id="{5CDF6745-A846-EA3D-C526-3F718126A1E4}"/>
              </a:ext>
            </a:extLst>
          </p:cNvPr>
          <p:cNvSpPr>
            <a:spLocks noGrp="1"/>
          </p:cNvSpPr>
          <p:nvPr>
            <p:ph idx="1"/>
          </p:nvPr>
        </p:nvSpPr>
        <p:spPr>
          <a:xfrm>
            <a:off x="457213" y="1200151"/>
            <a:ext cx="8315569" cy="3427028"/>
          </a:xfrm>
        </p:spPr>
        <p:txBody>
          <a:bodyPr vert="horz" lIns="91440" tIns="45720" rIns="91440" bIns="45720" rtlCol="0" anchor="t">
            <a:normAutofit/>
          </a:bodyPr>
          <a:lstStyle/>
          <a:p>
            <a:r>
              <a:rPr lang="en-US"/>
              <a:t>Discuss current challenges around HIV </a:t>
            </a:r>
            <a:r>
              <a:rPr lang="en-US" err="1"/>
              <a:t>PrEP</a:t>
            </a:r>
            <a:r>
              <a:rPr lang="en-US"/>
              <a:t> &amp; current and potential future strategies to address these challenges</a:t>
            </a:r>
          </a:p>
          <a:p>
            <a:pPr lvl="1"/>
            <a:r>
              <a:rPr lang="en-US"/>
              <a:t>Have a person take notes to share with the large group (challenges &amp; solutions presented)</a:t>
            </a:r>
          </a:p>
        </p:txBody>
      </p:sp>
    </p:spTree>
    <p:extLst>
      <p:ext uri="{BB962C8B-B14F-4D97-AF65-F5344CB8AC3E}">
        <p14:creationId xmlns:p14="http://schemas.microsoft.com/office/powerpoint/2010/main" val="1843541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D4C3C-A56A-D3C3-A355-DCE319068A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5298FD-5153-7522-5256-6FC1867D0605}"/>
              </a:ext>
            </a:extLst>
          </p:cNvPr>
          <p:cNvSpPr>
            <a:spLocks noGrp="1"/>
          </p:cNvSpPr>
          <p:nvPr>
            <p:ph type="title"/>
          </p:nvPr>
        </p:nvSpPr>
        <p:spPr>
          <a:xfrm>
            <a:off x="722328" y="2390378"/>
            <a:ext cx="7548461" cy="876300"/>
          </a:xfrm>
        </p:spPr>
        <p:txBody>
          <a:bodyPr/>
          <a:lstStyle/>
          <a:p>
            <a:pPr lvl="1" algn="ctr" fontAlgn="base"/>
            <a:r>
              <a:rPr lang="en-US" sz="3600" b="0" i="0">
                <a:solidFill>
                  <a:srgbClr val="FFFFFF"/>
                </a:solidFill>
                <a:effectLst>
                  <a:outerShdw blurRad="50800" dist="38100" dir="16200000" rotWithShape="0">
                    <a:prstClr val="black">
                      <a:alpha val="40000"/>
                    </a:prstClr>
                  </a:outerShdw>
                </a:effectLst>
              </a:rPr>
              <a:t>Group share</a:t>
            </a:r>
            <a:endParaRPr lang="en-US" sz="4400" b="0" i="0">
              <a:solidFill>
                <a:srgbClr val="000000"/>
              </a:solidFill>
              <a:effectLst>
                <a:outerShdw blurRad="50800" dist="38100" dir="16200000" rotWithShape="0">
                  <a:prstClr val="black">
                    <a:alpha val="40000"/>
                  </a:prstClr>
                </a:outerShdw>
              </a:effectLst>
            </a:endParaRPr>
          </a:p>
        </p:txBody>
      </p:sp>
      <p:sp>
        <p:nvSpPr>
          <p:cNvPr id="3" name="Text Placeholder 2">
            <a:extLst>
              <a:ext uri="{FF2B5EF4-FFF2-40B4-BE49-F238E27FC236}">
                <a16:creationId xmlns:a16="http://schemas.microsoft.com/office/drawing/2014/main" id="{BF387BC6-B0F8-9D0B-6158-9BED3F00B674}"/>
              </a:ext>
            </a:extLst>
          </p:cNvPr>
          <p:cNvSpPr>
            <a:spLocks noGrp="1"/>
          </p:cNvSpPr>
          <p:nvPr>
            <p:ph type="body" idx="1"/>
          </p:nvPr>
        </p:nvSpPr>
        <p:spPr>
          <a:xfrm>
            <a:off x="722325" y="3047999"/>
            <a:ext cx="7699347" cy="584887"/>
          </a:xfrm>
        </p:spPr>
        <p:txBody>
          <a:bodyPr/>
          <a:lstStyle/>
          <a:p>
            <a:pPr algn="ctr"/>
            <a:r>
              <a:rPr lang="en-US" sz="2000" b="0" i="0">
                <a:solidFill>
                  <a:srgbClr val="FFFFFF"/>
                </a:solidFill>
                <a:effectLst>
                  <a:outerShdw blurRad="50800" dist="38100" dir="16200000" rotWithShape="0">
                    <a:prstClr val="black">
                      <a:alpha val="40000"/>
                    </a:prstClr>
                  </a:outerShdw>
                </a:effectLst>
              </a:rPr>
              <a:t>(15-20 min)</a:t>
            </a:r>
          </a:p>
        </p:txBody>
      </p:sp>
    </p:spTree>
    <p:extLst>
      <p:ext uri="{BB962C8B-B14F-4D97-AF65-F5344CB8AC3E}">
        <p14:creationId xmlns:p14="http://schemas.microsoft.com/office/powerpoint/2010/main" val="4272070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13F73-57C8-C7D0-F07F-F43B531AFB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E47AF5-3C55-C66B-E941-DE6720A8ECD5}"/>
              </a:ext>
            </a:extLst>
          </p:cNvPr>
          <p:cNvSpPr>
            <a:spLocks noGrp="1"/>
          </p:cNvSpPr>
          <p:nvPr>
            <p:ph type="title"/>
          </p:nvPr>
        </p:nvSpPr>
        <p:spPr>
          <a:xfrm>
            <a:off x="722328" y="2390378"/>
            <a:ext cx="7548461" cy="876300"/>
          </a:xfrm>
        </p:spPr>
        <p:txBody>
          <a:bodyPr/>
          <a:lstStyle/>
          <a:p>
            <a:pPr lvl="1" algn="ctr" fontAlgn="base"/>
            <a:r>
              <a:rPr lang="en-US" sz="3600" b="0" i="0">
                <a:solidFill>
                  <a:srgbClr val="FFFFFF"/>
                </a:solidFill>
                <a:effectLst>
                  <a:outerShdw blurRad="50800" dist="38100" dir="16200000" rotWithShape="0">
                    <a:prstClr val="black">
                      <a:alpha val="40000"/>
                    </a:prstClr>
                  </a:outerShdw>
                </a:effectLst>
              </a:rPr>
              <a:t>Session Wrap Up</a:t>
            </a:r>
            <a:endParaRPr lang="en-US" sz="4400" b="0" i="0">
              <a:solidFill>
                <a:srgbClr val="000000"/>
              </a:solidFill>
              <a:effectLst>
                <a:outerShdw blurRad="50800" dist="38100" dir="16200000" rotWithShape="0">
                  <a:prstClr val="black">
                    <a:alpha val="40000"/>
                  </a:prstClr>
                </a:outerShdw>
              </a:effectLst>
            </a:endParaRPr>
          </a:p>
        </p:txBody>
      </p:sp>
      <p:sp>
        <p:nvSpPr>
          <p:cNvPr id="3" name="Text Placeholder 2">
            <a:extLst>
              <a:ext uri="{FF2B5EF4-FFF2-40B4-BE49-F238E27FC236}">
                <a16:creationId xmlns:a16="http://schemas.microsoft.com/office/drawing/2014/main" id="{FDF6E8CD-EE0F-EE51-C4D0-7ED0715CBA97}"/>
              </a:ext>
            </a:extLst>
          </p:cNvPr>
          <p:cNvSpPr>
            <a:spLocks noGrp="1"/>
          </p:cNvSpPr>
          <p:nvPr>
            <p:ph type="body" idx="1"/>
          </p:nvPr>
        </p:nvSpPr>
        <p:spPr>
          <a:xfrm>
            <a:off x="722325" y="3047999"/>
            <a:ext cx="7699347" cy="584887"/>
          </a:xfrm>
        </p:spPr>
        <p:txBody>
          <a:bodyPr/>
          <a:lstStyle/>
          <a:p>
            <a:pPr algn="ctr"/>
            <a:r>
              <a:rPr lang="en-US" sz="2000" b="0" i="0">
                <a:solidFill>
                  <a:srgbClr val="FFFFFF"/>
                </a:solidFill>
                <a:effectLst>
                  <a:outerShdw blurRad="50800" dist="38100" dir="16200000" rotWithShape="0">
                    <a:prstClr val="black">
                      <a:alpha val="40000"/>
                    </a:prstClr>
                  </a:outerShdw>
                </a:effectLst>
              </a:rPr>
              <a:t>(5 min)</a:t>
            </a:r>
          </a:p>
        </p:txBody>
      </p:sp>
    </p:spTree>
    <p:extLst>
      <p:ext uri="{BB962C8B-B14F-4D97-AF65-F5344CB8AC3E}">
        <p14:creationId xmlns:p14="http://schemas.microsoft.com/office/powerpoint/2010/main" val="37196407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55CE2C-E624-2151-97A0-EB55FED70581}"/>
              </a:ext>
            </a:extLst>
          </p:cNvPr>
          <p:cNvSpPr>
            <a:spLocks noGrp="1"/>
          </p:cNvSpPr>
          <p:nvPr>
            <p:ph type="title"/>
          </p:nvPr>
        </p:nvSpPr>
        <p:spPr/>
        <p:txBody>
          <a:bodyPr/>
          <a:lstStyle/>
          <a:p>
            <a:r>
              <a:rPr lang="en-US"/>
              <a:t>Wrap up</a:t>
            </a:r>
          </a:p>
        </p:txBody>
      </p:sp>
      <p:sp>
        <p:nvSpPr>
          <p:cNvPr id="5" name="Content Placeholder 4">
            <a:extLst>
              <a:ext uri="{FF2B5EF4-FFF2-40B4-BE49-F238E27FC236}">
                <a16:creationId xmlns:a16="http://schemas.microsoft.com/office/drawing/2014/main" id="{1FA849FB-ABFD-F59A-19A8-8AC209721685}"/>
              </a:ext>
            </a:extLst>
          </p:cNvPr>
          <p:cNvSpPr>
            <a:spLocks noGrp="1"/>
          </p:cNvSpPr>
          <p:nvPr>
            <p:ph sz="half" idx="1"/>
          </p:nvPr>
        </p:nvSpPr>
        <p:spPr/>
        <p:txBody>
          <a:bodyPr>
            <a:normAutofit/>
          </a:bodyPr>
          <a:lstStyle/>
          <a:p>
            <a:r>
              <a:rPr lang="en-US"/>
              <a:t>Identified challenges</a:t>
            </a:r>
          </a:p>
          <a:p>
            <a:endParaRPr lang="en-US"/>
          </a:p>
          <a:p>
            <a:endParaRPr lang="en-US"/>
          </a:p>
          <a:p>
            <a:r>
              <a:rPr lang="en-US"/>
              <a:t>Potential solutions</a:t>
            </a:r>
          </a:p>
        </p:txBody>
      </p:sp>
      <p:sp>
        <p:nvSpPr>
          <p:cNvPr id="2" name="Content Placeholder 1">
            <a:extLst>
              <a:ext uri="{FF2B5EF4-FFF2-40B4-BE49-F238E27FC236}">
                <a16:creationId xmlns:a16="http://schemas.microsoft.com/office/drawing/2014/main" id="{D18DDB24-F5EC-5F84-070A-2BB3EC093678}"/>
              </a:ext>
            </a:extLst>
          </p:cNvPr>
          <p:cNvSpPr>
            <a:spLocks noGrp="1"/>
          </p:cNvSpPr>
          <p:nvPr>
            <p:ph sz="half" idx="2"/>
          </p:nvPr>
        </p:nvSpPr>
        <p:spPr>
          <a:xfrm>
            <a:off x="4415481" y="1152144"/>
            <a:ext cx="4456670" cy="3323480"/>
          </a:xfrm>
        </p:spPr>
        <p:txBody>
          <a:bodyPr>
            <a:normAutofit/>
          </a:bodyPr>
          <a:lstStyle/>
          <a:p>
            <a:r>
              <a:rPr lang="en-US"/>
              <a:t>Lessons learned</a:t>
            </a:r>
          </a:p>
          <a:p>
            <a:pPr lvl="1"/>
            <a:r>
              <a:rPr lang="en-US"/>
              <a:t>1-</a:t>
            </a:r>
          </a:p>
          <a:p>
            <a:pPr lvl="1"/>
            <a:r>
              <a:rPr lang="en-US"/>
              <a:t>2-</a:t>
            </a:r>
          </a:p>
          <a:p>
            <a:pPr lvl="1"/>
            <a:r>
              <a:rPr lang="en-US"/>
              <a:t>3-</a:t>
            </a:r>
          </a:p>
        </p:txBody>
      </p:sp>
    </p:spTree>
    <p:extLst>
      <p:ext uri="{BB962C8B-B14F-4D97-AF65-F5344CB8AC3E}">
        <p14:creationId xmlns:p14="http://schemas.microsoft.com/office/powerpoint/2010/main" val="3929968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89A5B-B2D3-4EA3-A299-125CFB7E71CC}"/>
              </a:ext>
            </a:extLst>
          </p:cNvPr>
          <p:cNvSpPr>
            <a:spLocks noGrp="1"/>
          </p:cNvSpPr>
          <p:nvPr>
            <p:ph type="title"/>
          </p:nvPr>
        </p:nvSpPr>
        <p:spPr/>
        <p:txBody>
          <a:bodyPr/>
          <a:lstStyle/>
          <a:p>
            <a:pPr algn="ctr"/>
            <a:r>
              <a:rPr lang="en-US">
                <a:solidFill>
                  <a:schemeClr val="bg1"/>
                </a:solidFill>
                <a:effectLst>
                  <a:outerShdw blurRad="50800" dist="38100" dir="18900000" algn="bl" rotWithShape="0">
                    <a:prstClr val="black">
                      <a:alpha val="40000"/>
                    </a:prstClr>
                  </a:outerShdw>
                </a:effectLst>
              </a:rPr>
              <a:t>Use of Trade/Brand Names</a:t>
            </a:r>
          </a:p>
        </p:txBody>
      </p:sp>
      <p:sp>
        <p:nvSpPr>
          <p:cNvPr id="3" name="Content Placeholder 2">
            <a:extLst>
              <a:ext uri="{FF2B5EF4-FFF2-40B4-BE49-F238E27FC236}">
                <a16:creationId xmlns:a16="http://schemas.microsoft.com/office/drawing/2014/main" id="{F2CDBED2-F37B-4958-BED9-2C8460F26CD1}"/>
              </a:ext>
            </a:extLst>
          </p:cNvPr>
          <p:cNvSpPr>
            <a:spLocks noGrp="1"/>
          </p:cNvSpPr>
          <p:nvPr>
            <p:ph idx="1"/>
          </p:nvPr>
        </p:nvSpPr>
        <p:spPr/>
        <p:txBody>
          <a:bodyPr/>
          <a:lstStyle/>
          <a:p>
            <a:endParaRPr lang="en-US"/>
          </a:p>
          <a:p>
            <a:pPr marL="114297" indent="0">
              <a:buNone/>
            </a:pPr>
            <a:endParaRPr lang="en-US"/>
          </a:p>
          <a:p>
            <a:endParaRPr lang="en-US"/>
          </a:p>
          <a:p>
            <a:endParaRPr lang="en-US"/>
          </a:p>
        </p:txBody>
      </p:sp>
      <p:sp>
        <p:nvSpPr>
          <p:cNvPr id="5" name="TextBox 4">
            <a:extLst>
              <a:ext uri="{FF2B5EF4-FFF2-40B4-BE49-F238E27FC236}">
                <a16:creationId xmlns:a16="http://schemas.microsoft.com/office/drawing/2014/main" id="{F0BEDD42-78D0-43EE-8998-2C3555A31481}"/>
              </a:ext>
            </a:extLst>
          </p:cNvPr>
          <p:cNvSpPr txBox="1"/>
          <p:nvPr/>
        </p:nvSpPr>
        <p:spPr>
          <a:xfrm>
            <a:off x="669192" y="1063230"/>
            <a:ext cx="7891585" cy="3477875"/>
          </a:xfrm>
          <a:prstGeom prst="rect">
            <a:avLst/>
          </a:prstGeom>
          <a:noFill/>
        </p:spPr>
        <p:txBody>
          <a:bodyPr wrap="square" rtlCol="0">
            <a:spAutoFit/>
          </a:bodyPr>
          <a:lstStyle/>
          <a:p>
            <a:pPr algn="just" defTabSz="914378"/>
            <a:r>
              <a:rPr lang="en-US" sz="2000">
                <a:solidFill>
                  <a:schemeClr val="bg1"/>
                </a:solidFill>
                <a:effectLst>
                  <a:outerShdw blurRad="50800" dist="38100" dir="16200000" rotWithShape="0">
                    <a:prstClr val="black">
                      <a:alpha val="40000"/>
                    </a:prstClr>
                  </a:outerShdw>
                </a:effectLst>
                <a:latin typeface="Arial"/>
                <a:ea typeface="Calibri" panose="020F0502020204030204" pitchFamily="34" charset="0"/>
                <a:cs typeface="Times New Roman" panose="02020603050405020304" pitchFamily="18" charset="0"/>
              </a:rPr>
              <a:t>This program is supported by the Health Resources and Services Administration (HRSA) of the U.S. </a:t>
            </a:r>
            <a:r>
              <a:rPr lang="en-US" sz="2000">
                <a:solidFill>
                  <a:schemeClr val="bg1"/>
                </a:solidFill>
                <a:effectLst>
                  <a:outerShdw blurRad="50800" dist="38100" dir="16200000" rotWithShape="0">
                    <a:prstClr val="black">
                      <a:alpha val="40000"/>
                    </a:prstClr>
                  </a:outerShdw>
                </a:effectLst>
                <a:ea typeface="Calibri" panose="020F0502020204030204" pitchFamily="34" charset="0"/>
                <a:cs typeface="Times New Roman" panose="02020603050405020304" pitchFamily="18" charset="0"/>
              </a:rPr>
              <a:t>Department of Health and Human Services (HHS) as part of an award totaling $</a:t>
            </a:r>
            <a:r>
              <a:rPr lang="en-US" sz="2000">
                <a:solidFill>
                  <a:schemeClr val="bg1"/>
                </a:solidFill>
                <a:effectLst>
                  <a:outerShdw blurRad="50800" dist="38100" dir="16200000" rotWithShape="0">
                    <a:prstClr val="black">
                      <a:alpha val="40000"/>
                    </a:prstClr>
                  </a:outerShdw>
                </a:effectLst>
                <a:ea typeface="Calibri" panose="020F0502020204030204" pitchFamily="34" charset="0"/>
                <a:cs typeface="Times New Roman"/>
              </a:rPr>
              <a:t>4,205,743</a:t>
            </a:r>
            <a:r>
              <a:rPr lang="en-US" sz="2000">
                <a:solidFill>
                  <a:schemeClr val="bg1"/>
                </a:solidFill>
                <a:effectLst>
                  <a:outerShdw blurRad="50800" dist="38100" dir="16200000" rotWithShape="0">
                    <a:prstClr val="black">
                      <a:alpha val="40000"/>
                    </a:prstClr>
                  </a:outerShdw>
                </a:effectLst>
                <a:ea typeface="Calibri" panose="020F0502020204030204" pitchFamily="34" charset="0"/>
                <a:cs typeface="Times New Roman" panose="02020603050405020304" pitchFamily="18" charset="0"/>
              </a:rPr>
              <a:t>, with 0% financed with non-governmental sources. </a:t>
            </a:r>
          </a:p>
          <a:p>
            <a:pPr algn="just" defTabSz="914378"/>
            <a:endParaRPr lang="en-US" sz="2000">
              <a:solidFill>
                <a:schemeClr val="bg1"/>
              </a:solidFill>
              <a:effectLst>
                <a:outerShdw blurRad="50800" dist="38100" dir="16200000" rotWithShape="0">
                  <a:prstClr val="black">
                    <a:alpha val="40000"/>
                  </a:prstClr>
                </a:outerShdw>
              </a:effectLst>
              <a:latin typeface="Arial"/>
              <a:ea typeface="Calibri" panose="020F0502020204030204" pitchFamily="34" charset="0"/>
              <a:cs typeface="Times New Roman" panose="02020603050405020304" pitchFamily="18" charset="0"/>
            </a:endParaRPr>
          </a:p>
          <a:p>
            <a:pPr algn="just" defTabSz="914378"/>
            <a:r>
              <a:rPr lang="en-US" sz="2000">
                <a:solidFill>
                  <a:schemeClr val="bg1"/>
                </a:solidFill>
                <a:effectLst>
                  <a:outerShdw blurRad="50800" dist="38100" dir="16200000" rotWithShape="0">
                    <a:prstClr val="black">
                      <a:alpha val="40000"/>
                    </a:prstClr>
                  </a:outerShdw>
                </a:effectLst>
                <a:latin typeface="Arial"/>
                <a:ea typeface="Calibri" panose="020F0502020204030204" pitchFamily="34" charset="0"/>
                <a:cs typeface="Times New Roman" panose="02020603050405020304" pitchFamily="18" charset="0"/>
              </a:rPr>
              <a:t>The views expressed do not necessarily reflect the official policies of the  Department of Health and Human Services, nor does mention of trade names, commercial practices, or organizations imply endorsement by the U.S. Government. </a:t>
            </a:r>
            <a:r>
              <a:rPr lang="en-US" sz="2000" i="1">
                <a:solidFill>
                  <a:schemeClr val="bg1"/>
                </a:solidFill>
                <a:effectLst>
                  <a:outerShdw blurRad="50800" dist="38100" dir="16200000" rotWithShape="0">
                    <a:prstClr val="black">
                      <a:alpha val="40000"/>
                    </a:prstClr>
                  </a:outerShdw>
                </a:effectLst>
                <a:latin typeface="Arial"/>
                <a:ea typeface="Calibri" panose="020F0502020204030204" pitchFamily="34" charset="0"/>
                <a:cs typeface="Times New Roman" panose="02020603050405020304" pitchFamily="18" charset="0"/>
              </a:rPr>
              <a:t>Any trade/brand names for products mentioned during this presentation are for training and identification purposes only.</a:t>
            </a:r>
            <a:endParaRPr lang="en-US" sz="2000">
              <a:solidFill>
                <a:schemeClr val="bg1"/>
              </a:solidFill>
              <a:effectLst>
                <a:outerShdw blurRad="50800" dist="38100" dir="16200000" rotWithShape="0">
                  <a:prstClr val="black">
                    <a:alpha val="40000"/>
                  </a:prstClr>
                </a:outerShdw>
              </a:effectLst>
              <a:latin typeface="Aria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889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50D98-F6C5-52F6-3315-93549FB0CC7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CF1DC02-1248-5AB0-A1B0-0EDF3A2DE27E}"/>
              </a:ext>
            </a:extLst>
          </p:cNvPr>
          <p:cNvSpPr>
            <a:spLocks noGrp="1"/>
          </p:cNvSpPr>
          <p:nvPr>
            <p:ph type="title"/>
          </p:nvPr>
        </p:nvSpPr>
        <p:spPr>
          <a:xfrm>
            <a:off x="457213" y="115361"/>
            <a:ext cx="8315569" cy="857250"/>
          </a:xfrm>
        </p:spPr>
        <p:txBody>
          <a:bodyPr/>
          <a:lstStyle/>
          <a:p>
            <a:r>
              <a:rPr lang="en-US"/>
              <a:t>HIV </a:t>
            </a:r>
            <a:r>
              <a:rPr lang="en-US" err="1"/>
              <a:t>PrEP</a:t>
            </a:r>
            <a:r>
              <a:rPr lang="en-US"/>
              <a:t> Resources </a:t>
            </a:r>
          </a:p>
        </p:txBody>
      </p:sp>
      <p:sp>
        <p:nvSpPr>
          <p:cNvPr id="2" name="Content Placeholder 1">
            <a:extLst>
              <a:ext uri="{FF2B5EF4-FFF2-40B4-BE49-F238E27FC236}">
                <a16:creationId xmlns:a16="http://schemas.microsoft.com/office/drawing/2014/main" id="{8D20FF9A-DB06-BF28-029C-76F76E1FE597}"/>
              </a:ext>
            </a:extLst>
          </p:cNvPr>
          <p:cNvSpPr>
            <a:spLocks noGrp="1"/>
          </p:cNvSpPr>
          <p:nvPr>
            <p:ph sz="half" idx="2"/>
          </p:nvPr>
        </p:nvSpPr>
        <p:spPr>
          <a:xfrm>
            <a:off x="556582" y="1029125"/>
            <a:ext cx="8315569" cy="3685488"/>
          </a:xfrm>
        </p:spPr>
        <p:txBody>
          <a:bodyPr>
            <a:normAutofit fontScale="77500" lnSpcReduction="20000"/>
          </a:bodyPr>
          <a:lstStyle/>
          <a:p>
            <a:r>
              <a:rPr lang="en-US" dirty="0"/>
              <a:t>Present case at HIV Prevention ECHO</a:t>
            </a:r>
          </a:p>
          <a:p>
            <a:pPr lvl="1"/>
            <a:r>
              <a:rPr lang="en-US" dirty="0"/>
              <a:t>First Tues 12-1pm MT</a:t>
            </a:r>
          </a:p>
          <a:p>
            <a:pPr lvl="1"/>
            <a:r>
              <a:rPr lang="en-US" u="sng" dirty="0">
                <a:solidFill>
                  <a:schemeClr val="accent1"/>
                </a:solidFill>
              </a:rPr>
              <a:t>HIVECHO@salud.unm.edu</a:t>
            </a:r>
          </a:p>
          <a:p>
            <a:pPr lvl="1"/>
            <a:r>
              <a:rPr lang="en-US" dirty="0">
                <a:solidFill>
                  <a:schemeClr val="accent1"/>
                </a:solidFill>
                <a:hlinkClick r:id="rId3">
                  <a:extLst>
                    <a:ext uri="{A12FA001-AC4F-418D-AE19-62706E023703}">
                      <ahyp:hlinkClr xmlns:ahyp="http://schemas.microsoft.com/office/drawing/2018/hyperlinkcolor" val="tx"/>
                    </a:ext>
                  </a:extLst>
                </a:hlinkClick>
              </a:rPr>
              <a:t>https://hsc.unm.edu/scaetc/programs-services/echo.html</a:t>
            </a:r>
            <a:r>
              <a:rPr lang="en-US" dirty="0">
                <a:solidFill>
                  <a:schemeClr val="accent1"/>
                </a:solidFill>
              </a:rPr>
              <a:t> </a:t>
            </a:r>
          </a:p>
          <a:p>
            <a:pPr>
              <a:spcBef>
                <a:spcPts val="1200"/>
              </a:spcBef>
            </a:pPr>
            <a:r>
              <a:rPr lang="en-US" dirty="0"/>
              <a:t>NASTAD Billing Guide</a:t>
            </a:r>
          </a:p>
          <a:p>
            <a:pPr lvl="1"/>
            <a:r>
              <a:rPr lang="en-US" dirty="0">
                <a:solidFill>
                  <a:schemeClr val="accent1"/>
                </a:solidFill>
                <a:hlinkClick r:id="rId4">
                  <a:extLst>
                    <a:ext uri="{A12FA001-AC4F-418D-AE19-62706E023703}">
                      <ahyp:hlinkClr xmlns:ahyp="http://schemas.microsoft.com/office/drawing/2018/hyperlinkcolor" val="tx"/>
                    </a:ext>
                  </a:extLst>
                </a:hlinkClick>
              </a:rPr>
              <a:t>https://nastad.org/resources/billing-coding-guide-hiv-prevention</a:t>
            </a:r>
            <a:r>
              <a:rPr lang="en-US" dirty="0">
                <a:solidFill>
                  <a:schemeClr val="accent1"/>
                </a:solidFill>
              </a:rPr>
              <a:t> </a:t>
            </a:r>
          </a:p>
          <a:p>
            <a:pPr>
              <a:spcBef>
                <a:spcPts val="1200"/>
              </a:spcBef>
            </a:pPr>
            <a:r>
              <a:rPr lang="en-US" dirty="0"/>
              <a:t>National Clinical Consultation Center</a:t>
            </a:r>
          </a:p>
          <a:p>
            <a:pPr lvl="1"/>
            <a:r>
              <a:rPr lang="en-US" dirty="0"/>
              <a:t>HIV </a:t>
            </a:r>
            <a:r>
              <a:rPr lang="en-US" dirty="0" err="1"/>
              <a:t>PrEP</a:t>
            </a:r>
            <a:r>
              <a:rPr lang="en-US" dirty="0"/>
              <a:t> (855)HIV-PREP, HIV PEP (888)448-4911 </a:t>
            </a:r>
          </a:p>
          <a:p>
            <a:pPr lvl="1"/>
            <a:r>
              <a:rPr lang="en-US" dirty="0">
                <a:solidFill>
                  <a:schemeClr val="accent1"/>
                </a:solidFill>
              </a:rPr>
              <a:t>http://nccc.ucsf.edu/</a:t>
            </a:r>
          </a:p>
          <a:p>
            <a:pPr>
              <a:spcBef>
                <a:spcPts val="1200"/>
              </a:spcBef>
            </a:pPr>
            <a:r>
              <a:rPr lang="en-US" dirty="0"/>
              <a:t>National HIV </a:t>
            </a:r>
            <a:r>
              <a:rPr lang="en-US" dirty="0" err="1"/>
              <a:t>PrEP</a:t>
            </a:r>
            <a:r>
              <a:rPr lang="en-US" dirty="0"/>
              <a:t> Curriculum</a:t>
            </a:r>
          </a:p>
          <a:p>
            <a:pPr lvl="1"/>
            <a:r>
              <a:rPr lang="en-US" dirty="0">
                <a:solidFill>
                  <a:schemeClr val="accent1"/>
                </a:solidFill>
              </a:rPr>
              <a:t>https://www.hivprep.uw.edu/</a:t>
            </a:r>
          </a:p>
        </p:txBody>
      </p:sp>
    </p:spTree>
    <p:extLst>
      <p:ext uri="{BB962C8B-B14F-4D97-AF65-F5344CB8AC3E}">
        <p14:creationId xmlns:p14="http://schemas.microsoft.com/office/powerpoint/2010/main" val="2775662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5900" y="205978"/>
            <a:ext cx="6236677" cy="536972"/>
          </a:xfrm>
        </p:spPr>
        <p:txBody>
          <a:bodyPr/>
          <a:lstStyle/>
          <a:p>
            <a:pPr algn="ctr"/>
            <a:r>
              <a:rPr lang="en-US">
                <a:effectLst>
                  <a:outerShdw blurRad="50800" dist="38100" dir="18900000" algn="bl" rotWithShape="0">
                    <a:prstClr val="black">
                      <a:alpha val="40000"/>
                    </a:prstClr>
                  </a:outerShdw>
                </a:effectLst>
              </a:rPr>
              <a:t>Additional Resources</a:t>
            </a:r>
          </a:p>
        </p:txBody>
      </p:sp>
      <p:sp>
        <p:nvSpPr>
          <p:cNvPr id="6" name="Content Placeholder 5"/>
          <p:cNvSpPr>
            <a:spLocks noGrp="1"/>
          </p:cNvSpPr>
          <p:nvPr>
            <p:ph sz="half" idx="1"/>
          </p:nvPr>
        </p:nvSpPr>
        <p:spPr>
          <a:xfrm>
            <a:off x="292172" y="895350"/>
            <a:ext cx="4451278" cy="3771900"/>
          </a:xfrm>
        </p:spPr>
        <p:txBody>
          <a:bodyPr>
            <a:normAutofit fontScale="85000" lnSpcReduction="20000"/>
          </a:bodyPr>
          <a:lstStyle/>
          <a:p>
            <a:pPr marL="117475" indent="-3175">
              <a:buNone/>
            </a:pPr>
            <a:r>
              <a:rPr lang="en-US" b="1">
                <a:effectLst>
                  <a:outerShdw blurRad="50800" dist="38100" dir="16200000" rotWithShape="0">
                    <a:prstClr val="black">
                      <a:alpha val="40000"/>
                    </a:prstClr>
                  </a:outerShdw>
                </a:effectLst>
              </a:rPr>
              <a:t>National Clinician </a:t>
            </a:r>
          </a:p>
          <a:p>
            <a:pPr marL="117475" indent="-3175">
              <a:buNone/>
            </a:pPr>
            <a:r>
              <a:rPr lang="en-US" b="1">
                <a:effectLst>
                  <a:outerShdw blurRad="50800" dist="38100" dir="16200000" rotWithShape="0">
                    <a:prstClr val="black">
                      <a:alpha val="40000"/>
                    </a:prstClr>
                  </a:outerShdw>
                </a:effectLst>
              </a:rPr>
              <a:t>Consultation Center</a:t>
            </a:r>
            <a:r>
              <a:rPr lang="en-US">
                <a:effectLst>
                  <a:outerShdw blurRad="50800" dist="38100" dir="16200000" rotWithShape="0">
                    <a:prstClr val="black">
                      <a:alpha val="40000"/>
                    </a:prstClr>
                  </a:outerShdw>
                </a:effectLst>
              </a:rPr>
              <a:t> </a:t>
            </a:r>
          </a:p>
          <a:p>
            <a:pPr marL="982980" lvl="1" indent="-571500">
              <a:buNone/>
            </a:pPr>
            <a:r>
              <a:rPr lang="en-US" sz="1900">
                <a:solidFill>
                  <a:schemeClr val="accent1"/>
                </a:solidFill>
                <a:effectLst>
                  <a:outerShdw blurRad="50800" dist="38100" dir="16200000" rotWithShape="0">
                    <a:prstClr val="black">
                      <a:alpha val="40000"/>
                    </a:prstClr>
                  </a:outerShdw>
                </a:effectLst>
                <a:hlinkClick r:id="rId3">
                  <a:extLst>
                    <a:ext uri="{A12FA001-AC4F-418D-AE19-62706E023703}">
                      <ahyp:hlinkClr xmlns:ahyp="http://schemas.microsoft.com/office/drawing/2018/hyperlinkcolor" val="tx"/>
                    </a:ext>
                  </a:extLst>
                </a:hlinkClick>
              </a:rPr>
              <a:t>http://nccc.ucsf.edu/</a:t>
            </a:r>
            <a:endParaRPr lang="en-US" sz="1900">
              <a:solidFill>
                <a:schemeClr val="accent1"/>
              </a:solidFill>
              <a:effectLst>
                <a:outerShdw blurRad="50800" dist="38100" dir="16200000" rotWithShape="0">
                  <a:prstClr val="black">
                    <a:alpha val="40000"/>
                  </a:prstClr>
                </a:outerShdw>
              </a:effectLst>
            </a:endParaRPr>
          </a:p>
          <a:p>
            <a:pPr marL="741363" lvl="1"/>
            <a:r>
              <a:rPr lang="en-US">
                <a:effectLst>
                  <a:outerShdw blurRad="50800" dist="38100" dir="16200000" rotWithShape="0">
                    <a:prstClr val="black">
                      <a:alpha val="40000"/>
                    </a:prstClr>
                  </a:outerShdw>
                </a:effectLst>
              </a:rPr>
              <a:t>HIV Management</a:t>
            </a:r>
          </a:p>
          <a:p>
            <a:pPr marL="741363" lvl="1"/>
            <a:r>
              <a:rPr lang="en-US">
                <a:effectLst>
                  <a:outerShdw blurRad="50800" dist="38100" dir="16200000" rotWithShape="0">
                    <a:prstClr val="black">
                      <a:alpha val="40000"/>
                    </a:prstClr>
                  </a:outerShdw>
                </a:effectLst>
              </a:rPr>
              <a:t>Perinatal HIV </a:t>
            </a:r>
          </a:p>
          <a:p>
            <a:pPr marL="741363" lvl="1"/>
            <a:r>
              <a:rPr lang="en-US">
                <a:effectLst>
                  <a:outerShdw blurRad="50800" dist="38100" dir="16200000" rotWithShape="0">
                    <a:prstClr val="black">
                      <a:alpha val="40000"/>
                    </a:prstClr>
                  </a:outerShdw>
                </a:effectLst>
              </a:rPr>
              <a:t>HIV PrEP </a:t>
            </a:r>
          </a:p>
          <a:p>
            <a:pPr marL="741363" lvl="1"/>
            <a:r>
              <a:rPr lang="en-US">
                <a:effectLst>
                  <a:outerShdw blurRad="50800" dist="38100" dir="16200000" rotWithShape="0">
                    <a:prstClr val="black">
                      <a:alpha val="40000"/>
                    </a:prstClr>
                  </a:outerShdw>
                </a:effectLst>
              </a:rPr>
              <a:t>HIV PEP line</a:t>
            </a:r>
          </a:p>
          <a:p>
            <a:pPr marL="741363" lvl="1"/>
            <a:r>
              <a:rPr lang="en-US">
                <a:effectLst>
                  <a:outerShdw blurRad="50800" dist="38100" dir="16200000" rotWithShape="0">
                    <a:prstClr val="black">
                      <a:alpha val="40000"/>
                    </a:prstClr>
                  </a:outerShdw>
                </a:effectLst>
              </a:rPr>
              <a:t>HCV Management</a:t>
            </a:r>
          </a:p>
          <a:p>
            <a:pPr marL="741363" lvl="1"/>
            <a:r>
              <a:rPr lang="en-US">
                <a:effectLst>
                  <a:outerShdw blurRad="50800" dist="38100" dir="16200000" rotWithShape="0">
                    <a:prstClr val="black">
                      <a:alpha val="40000"/>
                    </a:prstClr>
                  </a:outerShdw>
                </a:effectLst>
              </a:rPr>
              <a:t>Substance Use Management</a:t>
            </a:r>
          </a:p>
          <a:p>
            <a:pPr lvl="1"/>
            <a:endParaRPr lang="en-US" sz="1000">
              <a:effectLst>
                <a:outerShdw blurRad="50800" dist="38100" dir="16200000" rotWithShape="0">
                  <a:prstClr val="black">
                    <a:alpha val="40000"/>
                  </a:prstClr>
                </a:outerShdw>
              </a:effectLst>
            </a:endParaRPr>
          </a:p>
          <a:p>
            <a:pPr marL="114300" indent="0">
              <a:buNone/>
            </a:pPr>
            <a:r>
              <a:rPr lang="en-US" b="1">
                <a:effectLst>
                  <a:outerShdw blurRad="50800" dist="38100" dir="16200000" rotWithShape="0">
                    <a:prstClr val="black">
                      <a:alpha val="40000"/>
                    </a:prstClr>
                  </a:outerShdw>
                </a:effectLst>
              </a:rPr>
              <a:t>Present on ECHO</a:t>
            </a:r>
            <a:endParaRPr lang="en-US" sz="600" b="1">
              <a:effectLst>
                <a:outerShdw blurRad="50800" dist="38100" dir="16200000" rotWithShape="0">
                  <a:prstClr val="black">
                    <a:alpha val="40000"/>
                  </a:prstClr>
                </a:outerShdw>
              </a:effectLst>
            </a:endParaRPr>
          </a:p>
          <a:p>
            <a:pPr marL="401638" indent="0" algn="l" rtl="0" fontAlgn="base">
              <a:buNone/>
            </a:pPr>
            <a:r>
              <a:rPr lang="en-US" sz="1900" b="0" i="0" u="sng" strike="noStrike">
                <a:solidFill>
                  <a:schemeClr val="accent1"/>
                </a:solidFill>
                <a:effectLst>
                  <a:outerShdw blurRad="50800" dist="38100" dir="16200000" rotWithShape="0">
                    <a:prstClr val="black">
                      <a:alpha val="40000"/>
                    </a:prstClr>
                  </a:outerShdw>
                </a:effectLst>
                <a:latin typeface="Arial" panose="020B0604020202020204" pitchFamily="34" charset="0"/>
                <a:hlinkClick r:id="rId4">
                  <a:extLst>
                    <a:ext uri="{A12FA001-AC4F-418D-AE19-62706E023703}">
                      <ahyp:hlinkClr xmlns:ahyp="http://schemas.microsoft.com/office/drawing/2018/hyperlinkcolor" val="tx"/>
                    </a:ext>
                  </a:extLst>
                </a:hlinkClick>
              </a:rPr>
              <a:t>https://hsc.unm.edu/scaetc/programs-services/echo.html</a:t>
            </a:r>
            <a:r>
              <a:rPr lang="en-US" sz="1900" b="0" i="0">
                <a:solidFill>
                  <a:schemeClr val="accent1"/>
                </a:solidFill>
                <a:effectLst>
                  <a:outerShdw blurRad="50800" dist="38100" dir="16200000" rotWithShape="0">
                    <a:prstClr val="black">
                      <a:alpha val="40000"/>
                    </a:prstClr>
                  </a:outerShdw>
                </a:effectLst>
                <a:latin typeface="Arial" panose="020B0604020202020204" pitchFamily="34" charset="0"/>
              </a:rPr>
              <a:t>​</a:t>
            </a:r>
          </a:p>
          <a:p>
            <a:pPr algn="l" rtl="0" fontAlgn="base">
              <a:buFont typeface="Arial" panose="020B0604020202020204" pitchFamily="34" charset="0"/>
              <a:buChar char="•"/>
            </a:pPr>
            <a:endParaRPr lang="en-US" b="0" i="0">
              <a:solidFill>
                <a:srgbClr val="222222"/>
              </a:solidFill>
              <a:effectLst>
                <a:outerShdw blurRad="50800" dist="38100" dir="16200000" rotWithShape="0">
                  <a:prstClr val="black">
                    <a:alpha val="40000"/>
                  </a:prstClr>
                </a:outerShdw>
              </a:effectLst>
              <a:latin typeface="Arial" panose="020B0604020202020204" pitchFamily="34" charset="0"/>
            </a:endParaRPr>
          </a:p>
        </p:txBody>
      </p:sp>
      <p:sp>
        <p:nvSpPr>
          <p:cNvPr id="7" name="Content Placeholder 6"/>
          <p:cNvSpPr>
            <a:spLocks noGrp="1"/>
          </p:cNvSpPr>
          <p:nvPr>
            <p:ph sz="half" idx="2"/>
          </p:nvPr>
        </p:nvSpPr>
        <p:spPr>
          <a:xfrm>
            <a:off x="4629150" y="895350"/>
            <a:ext cx="4451278" cy="3771900"/>
          </a:xfrm>
        </p:spPr>
        <p:txBody>
          <a:bodyPr>
            <a:noAutofit/>
          </a:bodyPr>
          <a:lstStyle/>
          <a:p>
            <a:pPr marL="346075" indent="-231775">
              <a:buNone/>
            </a:pPr>
            <a:r>
              <a:rPr lang="en-US" sz="2000" b="1">
                <a:effectLst>
                  <a:outerShdw blurRad="50800" dist="38100" dir="16200000" rotWithShape="0">
                    <a:prstClr val="black">
                      <a:alpha val="40000"/>
                    </a:prstClr>
                  </a:outerShdw>
                </a:effectLst>
              </a:rPr>
              <a:t>AETC National HIV Curriculum </a:t>
            </a:r>
            <a:r>
              <a:rPr lang="en-US" sz="1600">
                <a:solidFill>
                  <a:schemeClr val="accent1"/>
                </a:solidFill>
                <a:effectLst>
                  <a:outerShdw blurRad="50800" dist="38100" dir="16200000" rotWithShape="0">
                    <a:prstClr val="black">
                      <a:alpha val="40000"/>
                    </a:prstClr>
                  </a:outerShdw>
                </a:effectLst>
                <a:hlinkClick r:id="rId5">
                  <a:extLst>
                    <a:ext uri="{A12FA001-AC4F-418D-AE19-62706E023703}">
                      <ahyp:hlinkClr xmlns:ahyp="http://schemas.microsoft.com/office/drawing/2018/hyperlinkcolor" val="tx"/>
                    </a:ext>
                  </a:extLst>
                </a:hlinkClick>
              </a:rPr>
              <a:t>https://aidsetc.org/nhc</a:t>
            </a:r>
            <a:endParaRPr lang="en-US" sz="1600">
              <a:solidFill>
                <a:schemeClr val="accent1"/>
              </a:solidFill>
              <a:effectLst>
                <a:outerShdw blurRad="50800" dist="38100" dir="16200000" rotWithShape="0">
                  <a:prstClr val="black">
                    <a:alpha val="40000"/>
                  </a:prstClr>
                </a:outerShdw>
              </a:effectLst>
            </a:endParaRPr>
          </a:p>
          <a:p>
            <a:pPr marL="346075" indent="-231775">
              <a:buNone/>
            </a:pPr>
            <a:r>
              <a:rPr lang="en-US" sz="2000" b="1">
                <a:effectLst>
                  <a:outerShdw blurRad="50800" dist="38100" dir="16200000" rotWithShape="0">
                    <a:prstClr val="black">
                      <a:alpha val="40000"/>
                    </a:prstClr>
                  </a:outerShdw>
                </a:effectLst>
              </a:rPr>
              <a:t>AETC National Coordinating</a:t>
            </a:r>
          </a:p>
          <a:p>
            <a:pPr marL="346075" indent="-231775">
              <a:spcBef>
                <a:spcPts val="0"/>
              </a:spcBef>
              <a:buNone/>
            </a:pPr>
            <a:r>
              <a:rPr lang="en-US" sz="2000" b="1">
                <a:effectLst>
                  <a:outerShdw blurRad="50800" dist="38100" dir="16200000" rotWithShape="0">
                    <a:prstClr val="black">
                      <a:alpha val="40000"/>
                    </a:prstClr>
                  </a:outerShdw>
                </a:effectLst>
              </a:rPr>
              <a:t>Resource Center </a:t>
            </a:r>
            <a:r>
              <a:rPr lang="en-US" sz="1600">
                <a:solidFill>
                  <a:schemeClr val="accent1"/>
                </a:solidFill>
                <a:effectLst>
                  <a:outerShdw blurRad="50800" dist="38100" dir="16200000" rotWithShape="0">
                    <a:prstClr val="black">
                      <a:alpha val="40000"/>
                    </a:prstClr>
                  </a:outerShdw>
                </a:effectLst>
                <a:hlinkClick r:id="rId6">
                  <a:extLst>
                    <a:ext uri="{A12FA001-AC4F-418D-AE19-62706E023703}">
                      <ahyp:hlinkClr xmlns:ahyp="http://schemas.microsoft.com/office/drawing/2018/hyperlinkcolor" val="tx"/>
                    </a:ext>
                  </a:extLst>
                </a:hlinkClick>
              </a:rPr>
              <a:t>https://targethiv.org/library/aetc-national-coordinating-resource-center-0</a:t>
            </a:r>
            <a:endParaRPr lang="en-US" sz="1600">
              <a:solidFill>
                <a:schemeClr val="accent1"/>
              </a:solidFill>
              <a:effectLst>
                <a:outerShdw blurRad="50800" dist="38100" dir="16200000" rotWithShape="0">
                  <a:prstClr val="black">
                    <a:alpha val="40000"/>
                  </a:prstClr>
                </a:outerShdw>
              </a:effectLst>
            </a:endParaRPr>
          </a:p>
          <a:p>
            <a:pPr marL="346075" indent="-231775">
              <a:buNone/>
            </a:pPr>
            <a:r>
              <a:rPr lang="en-US" sz="2000" b="1">
                <a:effectLst>
                  <a:outerShdw blurRad="50800" dist="38100" dir="16200000" rotWithShape="0">
                    <a:prstClr val="black">
                      <a:alpha val="40000"/>
                    </a:prstClr>
                  </a:outerShdw>
                </a:effectLst>
              </a:rPr>
              <a:t>HIVMA Resource Directory </a:t>
            </a:r>
            <a:r>
              <a:rPr lang="en-US" sz="1600" b="0" i="0" u="sng" strike="noStrike">
                <a:solidFill>
                  <a:schemeClr val="accent1"/>
                </a:solidFill>
                <a:effectLst>
                  <a:outerShdw blurRad="50800" dist="38100" dir="16200000" rotWithShape="0">
                    <a:prstClr val="black">
                      <a:alpha val="40000"/>
                    </a:prstClr>
                  </a:outerShdw>
                </a:effectLst>
                <a:hlinkClick r:id="rId7">
                  <a:extLst>
                    <a:ext uri="{A12FA001-AC4F-418D-AE19-62706E023703}">
                      <ahyp:hlinkClr xmlns:ahyp="http://schemas.microsoft.com/office/drawing/2018/hyperlinkcolor" val="tx"/>
                    </a:ext>
                  </a:extLst>
                </a:hlinkClick>
              </a:rPr>
              <a:t>https://www.hivma.org/globalassets/ektron-import/hivma/hivma-resource-directory.pdf</a:t>
            </a:r>
            <a:r>
              <a:rPr lang="en-US" sz="1600" b="0" i="0" u="none" strike="noStrike">
                <a:solidFill>
                  <a:schemeClr val="accent1"/>
                </a:solidFill>
                <a:effectLst>
                  <a:outerShdw blurRad="50800" dist="38100" dir="16200000" rotWithShape="0">
                    <a:prstClr val="black">
                      <a:alpha val="40000"/>
                    </a:prstClr>
                  </a:outerShdw>
                </a:effectLst>
              </a:rPr>
              <a:t> </a:t>
            </a:r>
          </a:p>
          <a:p>
            <a:pPr marL="346075" indent="-231775">
              <a:buNone/>
            </a:pPr>
            <a:r>
              <a:rPr lang="en-US" sz="2000" b="1">
                <a:effectLst>
                  <a:outerShdw blurRad="50800" dist="38100" dir="16200000" rotWithShape="0">
                    <a:prstClr val="black">
                      <a:alpha val="40000"/>
                    </a:prstClr>
                  </a:outerShdw>
                </a:effectLst>
              </a:rPr>
              <a:t>Additional trainings </a:t>
            </a:r>
            <a:r>
              <a:rPr lang="en-US" sz="2000">
                <a:solidFill>
                  <a:schemeClr val="accent1"/>
                </a:solidFill>
                <a:effectLst>
                  <a:outerShdw blurRad="50800" dist="38100" dir="16200000" rotWithShape="0">
                    <a:prstClr val="black">
                      <a:alpha val="40000"/>
                    </a:prstClr>
                  </a:outerShdw>
                </a:effectLst>
                <a:hlinkClick r:id="rId8">
                  <a:extLst>
                    <a:ext uri="{A12FA001-AC4F-418D-AE19-62706E023703}">
                      <ahyp:hlinkClr xmlns:ahyp="http://schemas.microsoft.com/office/drawing/2018/hyperlinkcolor" val="tx"/>
                    </a:ext>
                  </a:extLst>
                </a:hlinkClick>
              </a:rPr>
              <a:t>scaetcecho@salud.unm.edu</a:t>
            </a:r>
            <a:endParaRPr lang="en-US" sz="2000">
              <a:solidFill>
                <a:schemeClr val="accent1"/>
              </a:solidFill>
              <a:effectLst>
                <a:outerShdw blurRad="50800" dist="38100" dir="16200000" rotWithShape="0">
                  <a:prstClr val="black">
                    <a:alpha val="40000"/>
                  </a:prstClr>
                </a:outerShdw>
              </a:effectLst>
            </a:endParaRPr>
          </a:p>
          <a:p>
            <a:pPr marL="346075" indent="0">
              <a:buNone/>
            </a:pPr>
            <a:r>
              <a:rPr lang="en-US" sz="2000">
                <a:solidFill>
                  <a:schemeClr val="accent1"/>
                </a:solidFill>
                <a:effectLst>
                  <a:outerShdw blurRad="50800" dist="38100" dir="16200000" rotWithShape="0">
                    <a:prstClr val="black">
                      <a:alpha val="40000"/>
                    </a:prstClr>
                  </a:outerShdw>
                </a:effectLst>
                <a:hlinkClick r:id="rId9">
                  <a:extLst>
                    <a:ext uri="{A12FA001-AC4F-418D-AE19-62706E023703}">
                      <ahyp:hlinkClr xmlns:ahyp="http://schemas.microsoft.com/office/drawing/2018/hyperlinkcolor" val="tx"/>
                    </a:ext>
                  </a:extLst>
                </a:hlinkClick>
              </a:rPr>
              <a:t>www.scaetc.org</a:t>
            </a:r>
            <a:endParaRPr lang="en-US" sz="2000">
              <a:solidFill>
                <a:schemeClr val="accent1"/>
              </a:solidFill>
              <a:effectLst>
                <a:outerShdw blurRad="50800" dist="38100" dir="16200000" rotWithShape="0">
                  <a:prstClr val="black">
                    <a:alpha val="40000"/>
                  </a:prstClr>
                </a:outerShdw>
              </a:effectLst>
            </a:endParaRPr>
          </a:p>
        </p:txBody>
      </p:sp>
    </p:spTree>
    <p:extLst>
      <p:ext uri="{BB962C8B-B14F-4D97-AF65-F5344CB8AC3E}">
        <p14:creationId xmlns:p14="http://schemas.microsoft.com/office/powerpoint/2010/main" val="12322020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A qr code with red white and blue ribbons&#10;&#10;Description automatically generated">
            <a:extLst>
              <a:ext uri="{FF2B5EF4-FFF2-40B4-BE49-F238E27FC236}">
                <a16:creationId xmlns:a16="http://schemas.microsoft.com/office/drawing/2014/main" id="{D12ADA74-B6EE-480A-9D29-BEFD0794283C}"/>
              </a:ext>
            </a:extLst>
          </p:cNvPr>
          <p:cNvPicPr>
            <a:picLocks noChangeAspect="1"/>
          </p:cNvPicPr>
          <p:nvPr/>
        </p:nvPicPr>
        <p:blipFill>
          <a:blip r:embed="rId2"/>
          <a:stretch>
            <a:fillRect/>
          </a:stretch>
        </p:blipFill>
        <p:spPr>
          <a:xfrm>
            <a:off x="0" y="-1"/>
            <a:ext cx="9144000" cy="5157177"/>
          </a:xfrm>
          <a:prstGeom prst="rect">
            <a:avLst/>
          </a:prstGeom>
        </p:spPr>
      </p:pic>
    </p:spTree>
    <p:extLst>
      <p:ext uri="{BB962C8B-B14F-4D97-AF65-F5344CB8AC3E}">
        <p14:creationId xmlns:p14="http://schemas.microsoft.com/office/powerpoint/2010/main" val="2466460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8ED0A-DB30-C93F-A9AD-F61F609C7175}"/>
              </a:ext>
            </a:extLst>
          </p:cNvPr>
          <p:cNvSpPr>
            <a:spLocks noGrp="1"/>
          </p:cNvSpPr>
          <p:nvPr>
            <p:ph type="title"/>
          </p:nvPr>
        </p:nvSpPr>
        <p:spPr/>
        <p:txBody>
          <a:bodyPr/>
          <a:lstStyle/>
          <a:p>
            <a:pPr algn="ctr"/>
            <a:r>
              <a:rPr lang="en-US">
                <a:solidFill>
                  <a:schemeClr val="bg1"/>
                </a:solidFill>
                <a:effectLst>
                  <a:outerShdw blurRad="50800" dist="38100" dir="18900000" algn="bl" rotWithShape="0">
                    <a:prstClr val="black">
                      <a:alpha val="40000"/>
                    </a:prstClr>
                  </a:outerShdw>
                </a:effectLst>
              </a:rPr>
              <a:t>Unconscious Bias Disclosure</a:t>
            </a:r>
          </a:p>
        </p:txBody>
      </p:sp>
      <p:sp>
        <p:nvSpPr>
          <p:cNvPr id="3" name="Content Placeholder 2">
            <a:extLst>
              <a:ext uri="{FF2B5EF4-FFF2-40B4-BE49-F238E27FC236}">
                <a16:creationId xmlns:a16="http://schemas.microsoft.com/office/drawing/2014/main" id="{3FF913B5-B8AA-4FF0-7E4F-A2DCC2A52012}"/>
              </a:ext>
            </a:extLst>
          </p:cNvPr>
          <p:cNvSpPr>
            <a:spLocks noGrp="1"/>
          </p:cNvSpPr>
          <p:nvPr>
            <p:ph idx="1"/>
          </p:nvPr>
        </p:nvSpPr>
        <p:spPr>
          <a:xfrm>
            <a:off x="457214" y="1063229"/>
            <a:ext cx="8229574" cy="3412396"/>
          </a:xfrm>
          <a:effectLst>
            <a:outerShdw blurRad="63500" sx="102000" sy="102000" algn="ctr" rotWithShape="0">
              <a:prstClr val="black">
                <a:alpha val="40000"/>
              </a:prstClr>
            </a:outerShdw>
          </a:effectLst>
        </p:spPr>
        <p:txBody>
          <a:bodyPr>
            <a:normAutofit fontScale="92500"/>
          </a:bodyPr>
          <a:lstStyle/>
          <a:p>
            <a:pPr marL="230188">
              <a:spcAft>
                <a:spcPts val="600"/>
              </a:spcAft>
              <a:buClr>
                <a:schemeClr val="bg1"/>
              </a:buClr>
            </a:pPr>
            <a:r>
              <a:rPr lang="en-US">
                <a:effectLst>
                  <a:outerShdw blurRad="50800" dist="38100" dir="16200000" rotWithShape="0">
                    <a:prstClr val="black">
                      <a:alpha val="40000"/>
                    </a:prstClr>
                  </a:outerShdw>
                </a:effectLst>
              </a:rPr>
              <a:t>SCAETC recognizes that language is constantly evolving, and while we make every effort to avoid bias and stigmatizing terms, we acknowledge that unintentional lapses may occur in our presentations.</a:t>
            </a:r>
          </a:p>
          <a:p>
            <a:pPr marL="230188">
              <a:spcAft>
                <a:spcPts val="600"/>
              </a:spcAft>
              <a:buClr>
                <a:schemeClr val="bg1"/>
              </a:buClr>
            </a:pPr>
            <a:r>
              <a:rPr lang="en-US">
                <a:effectLst>
                  <a:outerShdw blurRad="50800" dist="38100" dir="16200000" rotWithShape="0">
                    <a:prstClr val="black">
                      <a:alpha val="40000"/>
                    </a:prstClr>
                  </a:outerShdw>
                </a:effectLst>
              </a:rPr>
              <a:t>We value your feedback and encourage you to share any concerns related to language, images, or concepts that may be offensive or stigmatizing. </a:t>
            </a:r>
          </a:p>
          <a:p>
            <a:pPr marL="230188">
              <a:spcAft>
                <a:spcPts val="600"/>
              </a:spcAft>
              <a:buClr>
                <a:schemeClr val="bg1"/>
              </a:buClr>
            </a:pPr>
            <a:r>
              <a:rPr lang="en-US">
                <a:effectLst>
                  <a:outerShdw blurRad="50800" dist="38100" dir="16200000" rotWithShape="0">
                    <a:prstClr val="black">
                      <a:alpha val="40000"/>
                    </a:prstClr>
                  </a:outerShdw>
                </a:effectLst>
              </a:rPr>
              <a:t>Your input will help us refine and improve our presentations, ensuring they remain inclusive and respectful to participants.</a:t>
            </a:r>
          </a:p>
        </p:txBody>
      </p:sp>
    </p:spTree>
    <p:extLst>
      <p:ext uri="{BB962C8B-B14F-4D97-AF65-F5344CB8AC3E}">
        <p14:creationId xmlns:p14="http://schemas.microsoft.com/office/powerpoint/2010/main" val="862975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18F78-E064-7357-A503-47FA98595D0C}"/>
              </a:ext>
            </a:extLst>
          </p:cNvPr>
          <p:cNvSpPr>
            <a:spLocks noGrp="1"/>
          </p:cNvSpPr>
          <p:nvPr>
            <p:ph type="title"/>
          </p:nvPr>
        </p:nvSpPr>
        <p:spPr/>
        <p:txBody>
          <a:bodyPr/>
          <a:lstStyle/>
          <a:p>
            <a:pPr algn="ctr"/>
            <a:r>
              <a:rPr lang="en-US">
                <a:effectLst>
                  <a:outerShdw blurRad="50800" dist="38100" dir="18900000" algn="bl" rotWithShape="0">
                    <a:prstClr val="black">
                      <a:alpha val="40000"/>
                    </a:prstClr>
                  </a:outerShdw>
                </a:effectLst>
              </a:rPr>
              <a:t>Learning Objectives</a:t>
            </a:r>
          </a:p>
        </p:txBody>
      </p:sp>
      <p:sp>
        <p:nvSpPr>
          <p:cNvPr id="3" name="Content Placeholder 2">
            <a:extLst>
              <a:ext uri="{FF2B5EF4-FFF2-40B4-BE49-F238E27FC236}">
                <a16:creationId xmlns:a16="http://schemas.microsoft.com/office/drawing/2014/main" id="{A29D2BEE-4DDE-2985-6FB4-9B3D8175B16F}"/>
              </a:ext>
            </a:extLst>
          </p:cNvPr>
          <p:cNvSpPr>
            <a:spLocks noGrp="1"/>
          </p:cNvSpPr>
          <p:nvPr>
            <p:ph idx="1"/>
          </p:nvPr>
        </p:nvSpPr>
        <p:spPr>
          <a:xfrm>
            <a:off x="457213" y="1150882"/>
            <a:ext cx="8315569" cy="3421117"/>
          </a:xfrm>
        </p:spPr>
        <p:txBody>
          <a:bodyPr>
            <a:normAutofit/>
          </a:bodyPr>
          <a:lstStyle/>
          <a:p>
            <a:pPr marL="571500" indent="-457200">
              <a:buFont typeface="+mj-lt"/>
              <a:buAutoNum type="arabicPeriod"/>
            </a:pPr>
            <a:r>
              <a:rPr lang="en-US">
                <a:effectLst>
                  <a:outerShdw blurRad="50800" dist="38100" dir="16200000" rotWithShape="0">
                    <a:prstClr val="black">
                      <a:alpha val="40000"/>
                    </a:prstClr>
                  </a:outerShdw>
                </a:effectLst>
                <a:ea typeface="Times New Roman" panose="02020603050405020304" pitchFamily="18" charset="0"/>
              </a:rPr>
              <a:t>Identify barriers and challenges to HIV pre-exposure prophylaxis (</a:t>
            </a:r>
            <a:r>
              <a:rPr lang="en-US" err="1">
                <a:effectLst>
                  <a:outerShdw blurRad="50800" dist="38100" dir="16200000" rotWithShape="0">
                    <a:prstClr val="black">
                      <a:alpha val="40000"/>
                    </a:prstClr>
                  </a:outerShdw>
                </a:effectLst>
                <a:ea typeface="Times New Roman" panose="02020603050405020304" pitchFamily="18" charset="0"/>
              </a:rPr>
              <a:t>PrEP</a:t>
            </a:r>
            <a:r>
              <a:rPr lang="en-US">
                <a:effectLst>
                  <a:outerShdw blurRad="50800" dist="38100" dir="16200000" rotWithShape="0">
                    <a:prstClr val="black">
                      <a:alpha val="40000"/>
                    </a:prstClr>
                  </a:outerShdw>
                </a:effectLst>
                <a:ea typeface="Times New Roman" panose="02020603050405020304" pitchFamily="18" charset="0"/>
              </a:rPr>
              <a:t>) implementation in a variety of practice settings.</a:t>
            </a:r>
          </a:p>
          <a:p>
            <a:pPr marL="571500" indent="-457200">
              <a:buFont typeface="+mj-lt"/>
              <a:buAutoNum type="arabicPeriod"/>
            </a:pPr>
            <a:endParaRPr lang="en-US" sz="800">
              <a:effectLst>
                <a:outerShdw blurRad="50800" dist="38100" dir="16200000" rotWithShape="0">
                  <a:prstClr val="black">
                    <a:alpha val="40000"/>
                  </a:prstClr>
                </a:outerShdw>
              </a:effectLst>
              <a:ea typeface="Times New Roman" panose="02020603050405020304" pitchFamily="18" charset="0"/>
            </a:endParaRPr>
          </a:p>
          <a:p>
            <a:pPr marL="571500" indent="-457200">
              <a:buFont typeface="+mj-lt"/>
              <a:buAutoNum type="arabicPeriod"/>
            </a:pPr>
            <a:r>
              <a:rPr lang="en-US">
                <a:effectLst>
                  <a:outerShdw blurRad="50800" dist="38100" dir="16200000" rotWithShape="0">
                    <a:prstClr val="black">
                      <a:alpha val="40000"/>
                    </a:prstClr>
                  </a:outerShdw>
                </a:effectLst>
                <a:ea typeface="Times New Roman" panose="02020603050405020304" pitchFamily="18" charset="0"/>
              </a:rPr>
              <a:t>Discuss currently applied &amp; potential future solutions presented from community providers across New Mexico and El Paso, TX to address the challenges to successful implementation of an HIV </a:t>
            </a:r>
            <a:r>
              <a:rPr lang="en-US" err="1">
                <a:effectLst>
                  <a:outerShdw blurRad="50800" dist="38100" dir="16200000" rotWithShape="0">
                    <a:prstClr val="black">
                      <a:alpha val="40000"/>
                    </a:prstClr>
                  </a:outerShdw>
                </a:effectLst>
                <a:ea typeface="Times New Roman" panose="02020603050405020304" pitchFamily="18" charset="0"/>
              </a:rPr>
              <a:t>PrEP</a:t>
            </a:r>
            <a:r>
              <a:rPr lang="en-US">
                <a:effectLst>
                  <a:outerShdw blurRad="50800" dist="38100" dir="16200000" rotWithShape="0">
                    <a:prstClr val="black">
                      <a:alpha val="40000"/>
                    </a:prstClr>
                  </a:outerShdw>
                </a:effectLst>
                <a:ea typeface="Times New Roman" panose="02020603050405020304" pitchFamily="18" charset="0"/>
              </a:rPr>
              <a:t> program.</a:t>
            </a:r>
          </a:p>
        </p:txBody>
      </p:sp>
    </p:spTree>
    <p:extLst>
      <p:ext uri="{BB962C8B-B14F-4D97-AF65-F5344CB8AC3E}">
        <p14:creationId xmlns:p14="http://schemas.microsoft.com/office/powerpoint/2010/main" val="2981208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B793D-5976-D379-ECFD-7BB6F5B28B18}"/>
              </a:ext>
            </a:extLst>
          </p:cNvPr>
          <p:cNvSpPr>
            <a:spLocks noGrp="1"/>
          </p:cNvSpPr>
          <p:nvPr>
            <p:ph type="title"/>
          </p:nvPr>
        </p:nvSpPr>
        <p:spPr/>
        <p:txBody>
          <a:bodyPr/>
          <a:lstStyle/>
          <a:p>
            <a:r>
              <a:rPr lang="en-US">
                <a:effectLst>
                  <a:outerShdw blurRad="63500" sx="102000" sy="102000" algn="ctr" rotWithShape="0">
                    <a:prstClr val="black">
                      <a:alpha val="40000"/>
                    </a:prstClr>
                  </a:outerShdw>
                </a:effectLst>
              </a:rPr>
              <a:t>Session Overview: 90 minutes</a:t>
            </a:r>
          </a:p>
        </p:txBody>
      </p:sp>
      <p:sp>
        <p:nvSpPr>
          <p:cNvPr id="3" name="Content Placeholder 2">
            <a:extLst>
              <a:ext uri="{FF2B5EF4-FFF2-40B4-BE49-F238E27FC236}">
                <a16:creationId xmlns:a16="http://schemas.microsoft.com/office/drawing/2014/main" id="{D50C4B67-A275-AB49-38A8-D2BF1C9FB368}"/>
              </a:ext>
            </a:extLst>
          </p:cNvPr>
          <p:cNvSpPr>
            <a:spLocks noGrp="1"/>
          </p:cNvSpPr>
          <p:nvPr>
            <p:ph idx="1"/>
          </p:nvPr>
        </p:nvSpPr>
        <p:spPr>
          <a:xfrm>
            <a:off x="457213" y="1123947"/>
            <a:ext cx="8315569" cy="3474325"/>
          </a:xfrm>
          <a:effectLst>
            <a:outerShdw blurRad="63500" sx="102000" sy="102000" algn="ctr" rotWithShape="0">
              <a:prstClr val="black">
                <a:alpha val="40000"/>
              </a:prstClr>
            </a:outerShdw>
          </a:effectLst>
        </p:spPr>
        <p:txBody>
          <a:bodyPr>
            <a:normAutofit/>
          </a:bodyPr>
          <a:lstStyle/>
          <a:p>
            <a:pPr rtl="0" fontAlgn="base"/>
            <a:r>
              <a:rPr lang="en-US" sz="2800" b="0" i="0">
                <a:solidFill>
                  <a:srgbClr val="FFFFFF"/>
                </a:solidFill>
                <a:effectLst>
                  <a:outerShdw blurRad="50800" dist="38100" dir="16200000" rotWithShape="0">
                    <a:prstClr val="black">
                      <a:alpha val="40000"/>
                    </a:prstClr>
                  </a:outerShdw>
                </a:effectLst>
              </a:rPr>
              <a:t>Panel introductions (5 min)</a:t>
            </a:r>
          </a:p>
          <a:p>
            <a:pPr rtl="0" fontAlgn="base"/>
            <a:r>
              <a:rPr lang="en-US" sz="2800" b="0" i="0">
                <a:solidFill>
                  <a:srgbClr val="FFFFFF"/>
                </a:solidFill>
                <a:effectLst>
                  <a:outerShdw blurRad="50800" dist="38100" dir="16200000" rotWithShape="0">
                    <a:prstClr val="black">
                      <a:alpha val="40000"/>
                    </a:prstClr>
                  </a:outerShdw>
                </a:effectLst>
              </a:rPr>
              <a:t>Case presentation (5-10 min)</a:t>
            </a:r>
          </a:p>
          <a:p>
            <a:pPr lvl="1" fontAlgn="base"/>
            <a:r>
              <a:rPr lang="en-US" sz="2400">
                <a:solidFill>
                  <a:srgbClr val="FFFFFF"/>
                </a:solidFill>
                <a:effectLst>
                  <a:outerShdw blurRad="50800" dist="38100" dir="16200000" rotWithShape="0">
                    <a:prstClr val="black">
                      <a:alpha val="40000"/>
                    </a:prstClr>
                  </a:outerShdw>
                </a:effectLst>
              </a:rPr>
              <a:t>Clarifying questions (5 min)</a:t>
            </a:r>
          </a:p>
          <a:p>
            <a:pPr lvl="1" fontAlgn="base"/>
            <a:r>
              <a:rPr lang="en-US" sz="2400" b="0" i="0">
                <a:solidFill>
                  <a:srgbClr val="FFFFFF"/>
                </a:solidFill>
                <a:effectLst>
                  <a:outerShdw blurRad="50800" dist="38100" dir="16200000" rotWithShape="0">
                    <a:prstClr val="black">
                      <a:alpha val="40000"/>
                    </a:prstClr>
                  </a:outerShdw>
                </a:effectLst>
              </a:rPr>
              <a:t>Panel discussion and recommendations (15-20 min)</a:t>
            </a:r>
            <a:r>
              <a:rPr lang="en-US" sz="2400" b="0" i="0">
                <a:solidFill>
                  <a:srgbClr val="000000"/>
                </a:solidFill>
                <a:effectLst>
                  <a:outerShdw blurRad="50800" dist="38100" dir="16200000" rotWithShape="0">
                    <a:prstClr val="black">
                      <a:alpha val="40000"/>
                    </a:prstClr>
                  </a:outerShdw>
                </a:effectLst>
              </a:rPr>
              <a:t> </a:t>
            </a:r>
            <a:endParaRPr lang="en-US" sz="3200" b="0" i="0">
              <a:solidFill>
                <a:srgbClr val="000000"/>
              </a:solidFill>
              <a:effectLst>
                <a:outerShdw blurRad="50800" dist="38100" dir="16200000" rotWithShape="0">
                  <a:prstClr val="black">
                    <a:alpha val="40000"/>
                  </a:prstClr>
                </a:outerShdw>
              </a:effectLst>
            </a:endParaRPr>
          </a:p>
          <a:p>
            <a:pPr rtl="0" fontAlgn="base"/>
            <a:r>
              <a:rPr lang="en-US" sz="2800" b="0" i="0">
                <a:solidFill>
                  <a:srgbClr val="FFFFFF"/>
                </a:solidFill>
                <a:effectLst>
                  <a:outerShdw blurRad="50800" dist="38100" dir="16200000" rotWithShape="0">
                    <a:prstClr val="black">
                      <a:alpha val="40000"/>
                    </a:prstClr>
                  </a:outerShdw>
                </a:effectLst>
              </a:rPr>
              <a:t>Interactive </a:t>
            </a:r>
            <a:r>
              <a:rPr lang="en-US" sz="2800">
                <a:solidFill>
                  <a:srgbClr val="FFFFFF"/>
                </a:solidFill>
                <a:effectLst>
                  <a:outerShdw blurRad="50800" dist="38100" dir="16200000" rotWithShape="0">
                    <a:prstClr val="black">
                      <a:alpha val="40000"/>
                    </a:prstClr>
                  </a:outerShdw>
                </a:effectLst>
              </a:rPr>
              <a:t>b</a:t>
            </a:r>
            <a:r>
              <a:rPr lang="en-US" sz="2800" b="0" i="0">
                <a:solidFill>
                  <a:srgbClr val="FFFFFF"/>
                </a:solidFill>
                <a:effectLst>
                  <a:outerShdw blurRad="50800" dist="38100" dir="16200000" rotWithShape="0">
                    <a:prstClr val="black">
                      <a:alpha val="40000"/>
                    </a:prstClr>
                  </a:outerShdw>
                </a:effectLst>
              </a:rPr>
              <a:t>reakout at tables (20 min)</a:t>
            </a:r>
            <a:r>
              <a:rPr lang="en-US" sz="2800" b="0" i="0">
                <a:solidFill>
                  <a:srgbClr val="000000"/>
                </a:solidFill>
                <a:effectLst>
                  <a:outerShdw blurRad="50800" dist="38100" dir="16200000" rotWithShape="0">
                    <a:prstClr val="black">
                      <a:alpha val="40000"/>
                    </a:prstClr>
                  </a:outerShdw>
                </a:effectLst>
              </a:rPr>
              <a:t> </a:t>
            </a:r>
            <a:endParaRPr lang="en-US" sz="3600" b="0" i="0">
              <a:solidFill>
                <a:srgbClr val="000000"/>
              </a:solidFill>
              <a:effectLst>
                <a:outerShdw blurRad="50800" dist="38100" dir="16200000" rotWithShape="0">
                  <a:prstClr val="black">
                    <a:alpha val="40000"/>
                  </a:prstClr>
                </a:outerShdw>
              </a:effectLst>
            </a:endParaRPr>
          </a:p>
          <a:p>
            <a:pPr rtl="0" fontAlgn="base"/>
            <a:r>
              <a:rPr lang="en-US" sz="2800" b="0" i="0">
                <a:solidFill>
                  <a:srgbClr val="FFFFFF"/>
                </a:solidFill>
                <a:effectLst>
                  <a:outerShdw blurRad="50800" dist="38100" dir="16200000" rotWithShape="0">
                    <a:prstClr val="black">
                      <a:alpha val="40000"/>
                    </a:prstClr>
                  </a:outerShdw>
                </a:effectLst>
              </a:rPr>
              <a:t>Group share (15-20 min)</a:t>
            </a:r>
            <a:r>
              <a:rPr lang="en-US" sz="2800" b="0" i="0">
                <a:solidFill>
                  <a:srgbClr val="000000"/>
                </a:solidFill>
                <a:effectLst>
                  <a:outerShdw blurRad="50800" dist="38100" dir="16200000" rotWithShape="0">
                    <a:prstClr val="black">
                      <a:alpha val="40000"/>
                    </a:prstClr>
                  </a:outerShdw>
                </a:effectLst>
              </a:rPr>
              <a:t> </a:t>
            </a:r>
            <a:endParaRPr lang="en-US" sz="3600" b="0" i="0">
              <a:solidFill>
                <a:srgbClr val="000000"/>
              </a:solidFill>
              <a:effectLst>
                <a:outerShdw blurRad="50800" dist="38100" dir="16200000" rotWithShape="0">
                  <a:prstClr val="black">
                    <a:alpha val="40000"/>
                  </a:prstClr>
                </a:outerShdw>
              </a:effectLst>
            </a:endParaRPr>
          </a:p>
          <a:p>
            <a:pPr rtl="0" fontAlgn="base"/>
            <a:r>
              <a:rPr lang="en-US" sz="2800" b="0" i="0">
                <a:solidFill>
                  <a:srgbClr val="FFFFFF"/>
                </a:solidFill>
                <a:effectLst>
                  <a:outerShdw blurRad="50800" dist="38100" dir="16200000" rotWithShape="0">
                    <a:prstClr val="black">
                      <a:alpha val="40000"/>
                    </a:prstClr>
                  </a:outerShdw>
                </a:effectLst>
              </a:rPr>
              <a:t>Session wrap up (5 min)</a:t>
            </a:r>
            <a:r>
              <a:rPr lang="en-US" sz="2800" b="0" i="0">
                <a:solidFill>
                  <a:srgbClr val="000000"/>
                </a:solidFill>
                <a:effectLst>
                  <a:outerShdw blurRad="50800" dist="38100" dir="16200000" rotWithShape="0">
                    <a:prstClr val="black">
                      <a:alpha val="40000"/>
                    </a:prstClr>
                  </a:outerShdw>
                </a:effectLst>
              </a:rPr>
              <a:t> </a:t>
            </a:r>
            <a:endParaRPr lang="en-US" sz="3600" b="0" i="0">
              <a:solidFill>
                <a:srgbClr val="000000"/>
              </a:solidFill>
              <a:effectLst>
                <a:outerShdw blurRad="50800" dist="38100" dir="16200000" rotWithShape="0">
                  <a:prstClr val="black">
                    <a:alpha val="40000"/>
                  </a:prstClr>
                </a:outerShdw>
              </a:effectLst>
            </a:endParaRPr>
          </a:p>
        </p:txBody>
      </p:sp>
    </p:spTree>
    <p:extLst>
      <p:ext uri="{BB962C8B-B14F-4D97-AF65-F5344CB8AC3E}">
        <p14:creationId xmlns:p14="http://schemas.microsoft.com/office/powerpoint/2010/main" val="2883368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090C7-9C65-D607-2B5B-5D892F26BB5A}"/>
              </a:ext>
            </a:extLst>
          </p:cNvPr>
          <p:cNvSpPr>
            <a:spLocks noGrp="1"/>
          </p:cNvSpPr>
          <p:nvPr>
            <p:ph type="title"/>
          </p:nvPr>
        </p:nvSpPr>
        <p:spPr/>
        <p:txBody>
          <a:bodyPr/>
          <a:lstStyle/>
          <a:p>
            <a:r>
              <a:rPr lang="en-US" sz="3600" b="0" i="0">
                <a:solidFill>
                  <a:srgbClr val="FFFFFF"/>
                </a:solidFill>
                <a:effectLst>
                  <a:outerShdw blurRad="50800" dist="38100" dir="16200000" rotWithShape="0">
                    <a:prstClr val="black">
                      <a:alpha val="40000"/>
                    </a:prstClr>
                  </a:outerShdw>
                </a:effectLst>
              </a:rPr>
              <a:t>Panel introductions</a:t>
            </a:r>
            <a:endParaRPr lang="en-US"/>
          </a:p>
        </p:txBody>
      </p:sp>
      <p:sp>
        <p:nvSpPr>
          <p:cNvPr id="3" name="Text Placeholder 2">
            <a:extLst>
              <a:ext uri="{FF2B5EF4-FFF2-40B4-BE49-F238E27FC236}">
                <a16:creationId xmlns:a16="http://schemas.microsoft.com/office/drawing/2014/main" id="{D6523932-DD00-B426-926F-CC359A349B3E}"/>
              </a:ext>
            </a:extLst>
          </p:cNvPr>
          <p:cNvSpPr>
            <a:spLocks noGrp="1"/>
          </p:cNvSpPr>
          <p:nvPr>
            <p:ph type="body" idx="1"/>
          </p:nvPr>
        </p:nvSpPr>
        <p:spPr>
          <a:xfrm>
            <a:off x="722325" y="2211434"/>
            <a:ext cx="7828551" cy="1339074"/>
          </a:xfrm>
        </p:spPr>
        <p:txBody>
          <a:bodyPr/>
          <a:lstStyle/>
          <a:p>
            <a:pPr algn="ctr"/>
            <a:r>
              <a:rPr lang="en-US" sz="2000" b="0" i="0">
                <a:solidFill>
                  <a:srgbClr val="FFFFFF"/>
                </a:solidFill>
                <a:effectLst>
                  <a:outerShdw blurRad="50800" dist="38100" dir="16200000" rotWithShape="0">
                    <a:prstClr val="black">
                      <a:alpha val="40000"/>
                    </a:prstClr>
                  </a:outerShdw>
                </a:effectLst>
              </a:rPr>
              <a:t>(5 min)</a:t>
            </a:r>
          </a:p>
        </p:txBody>
      </p:sp>
    </p:spTree>
    <p:extLst>
      <p:ext uri="{BB962C8B-B14F-4D97-AF65-F5344CB8AC3E}">
        <p14:creationId xmlns:p14="http://schemas.microsoft.com/office/powerpoint/2010/main" val="1445807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A4B15-0907-32EF-C3D0-BA62C1325522}"/>
              </a:ext>
            </a:extLst>
          </p:cNvPr>
          <p:cNvSpPr>
            <a:spLocks noGrp="1"/>
          </p:cNvSpPr>
          <p:nvPr>
            <p:ph type="title"/>
          </p:nvPr>
        </p:nvSpPr>
        <p:spPr>
          <a:xfrm>
            <a:off x="143933" y="205979"/>
            <a:ext cx="8864600" cy="857250"/>
          </a:xfrm>
        </p:spPr>
        <p:txBody>
          <a:bodyPr/>
          <a:lstStyle/>
          <a:p>
            <a:pPr algn="ctr"/>
            <a:r>
              <a:rPr lang="en-US" sz="3600">
                <a:effectLst>
                  <a:outerShdw blurRad="50800" dist="38100" dir="18900000" algn="bl" rotWithShape="0">
                    <a:prstClr val="black">
                      <a:alpha val="40000"/>
                    </a:prstClr>
                  </a:outerShdw>
                </a:effectLst>
              </a:rPr>
              <a:t>Panelist Introduction &amp; Practice Description</a:t>
            </a:r>
          </a:p>
        </p:txBody>
      </p:sp>
      <p:sp>
        <p:nvSpPr>
          <p:cNvPr id="4" name="Text Placeholder 3">
            <a:extLst>
              <a:ext uri="{FF2B5EF4-FFF2-40B4-BE49-F238E27FC236}">
                <a16:creationId xmlns:a16="http://schemas.microsoft.com/office/drawing/2014/main" id="{A45F2EF9-DF7E-4C94-824E-6A4F7C6D1B87}"/>
              </a:ext>
            </a:extLst>
          </p:cNvPr>
          <p:cNvSpPr>
            <a:spLocks noGrp="1"/>
          </p:cNvSpPr>
          <p:nvPr>
            <p:ph type="body" idx="1"/>
          </p:nvPr>
        </p:nvSpPr>
        <p:spPr>
          <a:xfrm>
            <a:off x="457199" y="1114035"/>
            <a:ext cx="8313611" cy="653805"/>
          </a:xfrm>
        </p:spPr>
        <p:txBody>
          <a:bodyPr/>
          <a:lstStyle/>
          <a:p>
            <a:r>
              <a:rPr lang="en-US" sz="2700" b="1">
                <a:effectLst>
                  <a:outerShdw blurRad="50800" dist="38100" dir="16200000" rotWithShape="0">
                    <a:prstClr val="black">
                      <a:alpha val="40000"/>
                    </a:prstClr>
                  </a:outerShdw>
                </a:effectLst>
              </a:rPr>
              <a:t>Alithea Gabrellas </a:t>
            </a:r>
            <a:r>
              <a:rPr lang="en-US" sz="2700">
                <a:effectLst>
                  <a:outerShdw blurRad="50800" dist="38100" dir="16200000" rotWithShape="0">
                    <a:prstClr val="black">
                      <a:alpha val="40000"/>
                    </a:prstClr>
                  </a:outerShdw>
                </a:effectLst>
              </a:rPr>
              <a:t>(she/her), MD; Infectious Disease</a:t>
            </a:r>
          </a:p>
        </p:txBody>
      </p:sp>
      <p:sp>
        <p:nvSpPr>
          <p:cNvPr id="3" name="Content Placeholder 2">
            <a:extLst>
              <a:ext uri="{FF2B5EF4-FFF2-40B4-BE49-F238E27FC236}">
                <a16:creationId xmlns:a16="http://schemas.microsoft.com/office/drawing/2014/main" id="{7801920F-4D70-1619-BB17-26825FAAF1DC}"/>
              </a:ext>
            </a:extLst>
          </p:cNvPr>
          <p:cNvSpPr>
            <a:spLocks noGrp="1"/>
          </p:cNvSpPr>
          <p:nvPr>
            <p:ph sz="half" idx="2"/>
          </p:nvPr>
        </p:nvSpPr>
        <p:spPr>
          <a:xfrm>
            <a:off x="457199" y="1984346"/>
            <a:ext cx="4275012" cy="2660621"/>
          </a:xfrm>
          <a:effectLst>
            <a:outerShdw blurRad="63500" sx="102000" sy="102000" algn="ctr" rotWithShape="0">
              <a:prstClr val="black">
                <a:alpha val="40000"/>
              </a:prstClr>
            </a:outerShdw>
          </a:effectLst>
        </p:spPr>
        <p:txBody>
          <a:bodyPr>
            <a:normAutofit fontScale="92500" lnSpcReduction="20000"/>
          </a:bodyPr>
          <a:lstStyle/>
          <a:p>
            <a:pPr marL="0" indent="0">
              <a:lnSpc>
                <a:spcPct val="150000"/>
              </a:lnSpc>
              <a:buNone/>
            </a:pPr>
            <a:r>
              <a:rPr lang="en-US">
                <a:effectLst>
                  <a:outerShdw blurRad="50800" dist="38100" dir="16200000" rotWithShape="0">
                    <a:prstClr val="black">
                      <a:alpha val="40000"/>
                    </a:prstClr>
                  </a:outerShdw>
                </a:effectLst>
              </a:rPr>
              <a:t>Gallup Indian Medical Center</a:t>
            </a:r>
          </a:p>
          <a:p>
            <a:pPr marL="512763" lvl="1">
              <a:lnSpc>
                <a:spcPct val="110000"/>
              </a:lnSpc>
              <a:spcBef>
                <a:spcPts val="0"/>
              </a:spcBef>
            </a:pPr>
            <a:r>
              <a:rPr lang="en-US" sz="2200">
                <a:effectLst>
                  <a:outerShdw blurRad="50800" dist="38100" dir="16200000" rotWithShape="0">
                    <a:prstClr val="black">
                      <a:alpha val="40000"/>
                    </a:prstClr>
                  </a:outerShdw>
                </a:effectLst>
              </a:rPr>
              <a:t>Gallup, NM</a:t>
            </a:r>
          </a:p>
          <a:p>
            <a:pPr marL="512763" lvl="1">
              <a:lnSpc>
                <a:spcPct val="110000"/>
              </a:lnSpc>
              <a:spcBef>
                <a:spcPts val="0"/>
              </a:spcBef>
            </a:pPr>
            <a:r>
              <a:rPr lang="en-US" sz="2200">
                <a:effectLst>
                  <a:outerShdw blurRad="50800" dist="38100" dir="16200000" rotWithShape="0">
                    <a:prstClr val="black">
                      <a:alpha val="40000"/>
                    </a:prstClr>
                  </a:outerShdw>
                </a:effectLst>
              </a:rPr>
              <a:t>Indian Health Service (IHS) facility</a:t>
            </a:r>
          </a:p>
          <a:p>
            <a:pPr marL="512763" lvl="1">
              <a:lnSpc>
                <a:spcPct val="110000"/>
              </a:lnSpc>
            </a:pPr>
            <a:r>
              <a:rPr lang="en-US" sz="2200">
                <a:effectLst>
                  <a:outerShdw blurRad="50800" dist="38100" dir="16200000" rotWithShape="0">
                    <a:prstClr val="black">
                      <a:alpha val="40000"/>
                    </a:prstClr>
                  </a:outerShdw>
                </a:effectLst>
              </a:rPr>
              <a:t>Funding/primary payers: </a:t>
            </a:r>
          </a:p>
          <a:p>
            <a:pPr marL="878523" lvl="2">
              <a:lnSpc>
                <a:spcPct val="110000"/>
              </a:lnSpc>
            </a:pPr>
            <a:r>
              <a:rPr lang="en-US" sz="1900">
                <a:effectLst>
                  <a:outerShdw blurRad="50800" dist="38100" dir="16200000" rotWithShape="0">
                    <a:prstClr val="black">
                      <a:alpha val="40000"/>
                    </a:prstClr>
                  </a:outerShdw>
                </a:effectLst>
              </a:rPr>
              <a:t>Indian Health Service</a:t>
            </a:r>
          </a:p>
          <a:p>
            <a:pPr marL="878523" lvl="2">
              <a:lnSpc>
                <a:spcPct val="110000"/>
              </a:lnSpc>
            </a:pPr>
            <a:r>
              <a:rPr lang="en-US" sz="1900">
                <a:effectLst>
                  <a:outerShdw blurRad="50800" dist="38100" dir="16200000" rotWithShape="0">
                    <a:prstClr val="black">
                      <a:alpha val="40000"/>
                    </a:prstClr>
                  </a:outerShdw>
                </a:effectLst>
              </a:rPr>
              <a:t>Medicaid/Medicare</a:t>
            </a:r>
          </a:p>
          <a:p>
            <a:pPr marL="878523" lvl="2">
              <a:lnSpc>
                <a:spcPct val="110000"/>
              </a:lnSpc>
            </a:pPr>
            <a:r>
              <a:rPr lang="en-US" sz="1900">
                <a:effectLst>
                  <a:outerShdw blurRad="50800" dist="38100" dir="16200000" rotWithShape="0">
                    <a:prstClr val="black">
                      <a:alpha val="40000"/>
                    </a:prstClr>
                  </a:outerShdw>
                </a:effectLst>
              </a:rPr>
              <a:t>Private insurance</a:t>
            </a:r>
          </a:p>
        </p:txBody>
      </p:sp>
      <p:sp>
        <p:nvSpPr>
          <p:cNvPr id="7" name="Content Placeholder 6">
            <a:extLst>
              <a:ext uri="{FF2B5EF4-FFF2-40B4-BE49-F238E27FC236}">
                <a16:creationId xmlns:a16="http://schemas.microsoft.com/office/drawing/2014/main" id="{0B0FFF81-871A-B46C-7E99-A18A5EA8D9CF}"/>
              </a:ext>
            </a:extLst>
          </p:cNvPr>
          <p:cNvSpPr>
            <a:spLocks noGrp="1"/>
          </p:cNvSpPr>
          <p:nvPr>
            <p:ph sz="quarter" idx="4"/>
          </p:nvPr>
        </p:nvSpPr>
        <p:spPr>
          <a:xfrm>
            <a:off x="4642945" y="1933540"/>
            <a:ext cx="4127865" cy="2669088"/>
          </a:xfrm>
        </p:spPr>
        <p:txBody>
          <a:bodyPr>
            <a:normAutofit lnSpcReduction="10000"/>
          </a:bodyPr>
          <a:lstStyle/>
          <a:p>
            <a:pPr marL="0" indent="0">
              <a:lnSpc>
                <a:spcPct val="150000"/>
              </a:lnSpc>
              <a:spcBef>
                <a:spcPts val="0"/>
              </a:spcBef>
              <a:buNone/>
            </a:pPr>
            <a:r>
              <a:rPr lang="en-US" err="1">
                <a:effectLst>
                  <a:outerShdw blurRad="50800" dist="38100" dir="16200000" rotWithShape="0">
                    <a:prstClr val="black">
                      <a:alpha val="40000"/>
                    </a:prstClr>
                  </a:outerShdw>
                </a:effectLst>
              </a:rPr>
              <a:t>PrEP</a:t>
            </a:r>
            <a:r>
              <a:rPr lang="en-US">
                <a:effectLst>
                  <a:outerShdw blurRad="50800" dist="38100" dir="16200000" rotWithShape="0">
                    <a:prstClr val="black">
                      <a:alpha val="40000"/>
                    </a:prstClr>
                  </a:outerShdw>
                </a:effectLst>
              </a:rPr>
              <a:t> services x 10 years</a:t>
            </a:r>
          </a:p>
          <a:p>
            <a:pPr marL="512763" lvl="1">
              <a:lnSpc>
                <a:spcPct val="120000"/>
              </a:lnSpc>
              <a:spcBef>
                <a:spcPts val="0"/>
              </a:spcBef>
            </a:pPr>
            <a:r>
              <a:rPr lang="en-US">
                <a:effectLst>
                  <a:outerShdw blurRad="50800" dist="38100" dir="16200000" rotWithShape="0">
                    <a:prstClr val="black">
                      <a:alpha val="40000"/>
                    </a:prstClr>
                  </a:outerShdw>
                </a:effectLst>
              </a:rPr>
              <a:t>Pharmacy-led collaborative practice agreement</a:t>
            </a:r>
          </a:p>
          <a:p>
            <a:pPr marL="512763" lvl="1">
              <a:lnSpc>
                <a:spcPct val="120000"/>
              </a:lnSpc>
              <a:spcBef>
                <a:spcPts val="0"/>
              </a:spcBef>
            </a:pPr>
            <a:r>
              <a:rPr lang="en-US">
                <a:effectLst>
                  <a:outerShdw blurRad="50800" dist="38100" dir="16200000" rotWithShape="0">
                    <a:prstClr val="black">
                      <a:alpha val="40000"/>
                    </a:prstClr>
                  </a:outerShdw>
                </a:effectLst>
              </a:rPr>
              <a:t>3 Infectious Disease-boarded  physicians</a:t>
            </a:r>
          </a:p>
          <a:p>
            <a:pPr marL="512763" lvl="1">
              <a:lnSpc>
                <a:spcPct val="120000"/>
              </a:lnSpc>
              <a:spcBef>
                <a:spcPts val="0"/>
              </a:spcBef>
            </a:pPr>
            <a:r>
              <a:rPr lang="en-US">
                <a:effectLst>
                  <a:outerShdw blurRad="50800" dist="38100" dir="16200000" rotWithShape="0">
                    <a:prstClr val="black">
                      <a:alpha val="40000"/>
                    </a:prstClr>
                  </a:outerShdw>
                </a:effectLst>
              </a:rPr>
              <a:t>Multiple primary care providers</a:t>
            </a:r>
          </a:p>
        </p:txBody>
      </p:sp>
    </p:spTree>
    <p:extLst>
      <p:ext uri="{BB962C8B-B14F-4D97-AF65-F5344CB8AC3E}">
        <p14:creationId xmlns:p14="http://schemas.microsoft.com/office/powerpoint/2010/main" val="4222482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A4B15-0907-32EF-C3D0-BA62C1325522}"/>
              </a:ext>
            </a:extLst>
          </p:cNvPr>
          <p:cNvSpPr>
            <a:spLocks noGrp="1"/>
          </p:cNvSpPr>
          <p:nvPr>
            <p:ph type="title"/>
          </p:nvPr>
        </p:nvSpPr>
        <p:spPr>
          <a:xfrm>
            <a:off x="169333" y="205979"/>
            <a:ext cx="8847667" cy="857250"/>
          </a:xfrm>
        </p:spPr>
        <p:txBody>
          <a:bodyPr/>
          <a:lstStyle/>
          <a:p>
            <a:pPr algn="ctr"/>
            <a:r>
              <a:rPr lang="en-US" sz="3600">
                <a:effectLst>
                  <a:outerShdw blurRad="50800" dist="38100" dir="18900000" algn="bl" rotWithShape="0">
                    <a:prstClr val="black">
                      <a:alpha val="40000"/>
                    </a:prstClr>
                  </a:outerShdw>
                </a:effectLst>
              </a:rPr>
              <a:t>Panelist Introduction &amp; Practice Description</a:t>
            </a:r>
          </a:p>
        </p:txBody>
      </p:sp>
      <p:sp>
        <p:nvSpPr>
          <p:cNvPr id="4" name="Text Placeholder 3">
            <a:extLst>
              <a:ext uri="{FF2B5EF4-FFF2-40B4-BE49-F238E27FC236}">
                <a16:creationId xmlns:a16="http://schemas.microsoft.com/office/drawing/2014/main" id="{A45F2EF9-DF7E-4C94-824E-6A4F7C6D1B87}"/>
              </a:ext>
            </a:extLst>
          </p:cNvPr>
          <p:cNvSpPr>
            <a:spLocks noGrp="1"/>
          </p:cNvSpPr>
          <p:nvPr>
            <p:ph type="body" idx="1"/>
          </p:nvPr>
        </p:nvSpPr>
        <p:spPr>
          <a:xfrm>
            <a:off x="457199" y="1233454"/>
            <a:ext cx="8313611" cy="479822"/>
          </a:xfrm>
        </p:spPr>
        <p:txBody>
          <a:bodyPr/>
          <a:lstStyle/>
          <a:p>
            <a:r>
              <a:rPr lang="en-US" b="1">
                <a:effectLst>
                  <a:outerShdw blurRad="50800" dist="38100" dir="16200000" rotWithShape="0">
                    <a:prstClr val="black">
                      <a:alpha val="40000"/>
                    </a:prstClr>
                  </a:outerShdw>
                </a:effectLst>
              </a:rPr>
              <a:t>Jasmine Peralta </a:t>
            </a:r>
            <a:r>
              <a:rPr lang="en-US">
                <a:effectLst>
                  <a:outerShdw blurRad="50800" dist="38100" dir="16200000" rotWithShape="0">
                    <a:prstClr val="black">
                      <a:alpha val="40000"/>
                    </a:prstClr>
                  </a:outerShdw>
                </a:effectLst>
              </a:rPr>
              <a:t>(she/her), PA-C; AAHIVS</a:t>
            </a:r>
          </a:p>
        </p:txBody>
      </p:sp>
      <p:sp>
        <p:nvSpPr>
          <p:cNvPr id="3" name="Content Placeholder 2">
            <a:extLst>
              <a:ext uri="{FF2B5EF4-FFF2-40B4-BE49-F238E27FC236}">
                <a16:creationId xmlns:a16="http://schemas.microsoft.com/office/drawing/2014/main" id="{7801920F-4D70-1619-BB17-26825FAAF1DC}"/>
              </a:ext>
            </a:extLst>
          </p:cNvPr>
          <p:cNvSpPr>
            <a:spLocks noGrp="1"/>
          </p:cNvSpPr>
          <p:nvPr>
            <p:ph sz="half" idx="2"/>
          </p:nvPr>
        </p:nvSpPr>
        <p:spPr>
          <a:xfrm>
            <a:off x="457199" y="1730339"/>
            <a:ext cx="4275012" cy="3009824"/>
          </a:xfrm>
          <a:effectLst>
            <a:outerShdw blurRad="63500" sx="102000" sy="102000" algn="ctr" rotWithShape="0">
              <a:prstClr val="black">
                <a:alpha val="40000"/>
              </a:prstClr>
            </a:outerShdw>
          </a:effectLst>
        </p:spPr>
        <p:txBody>
          <a:bodyPr>
            <a:normAutofit fontScale="92500" lnSpcReduction="10000"/>
          </a:bodyPr>
          <a:lstStyle/>
          <a:p>
            <a:pPr marL="0" indent="0">
              <a:lnSpc>
                <a:spcPct val="150000"/>
              </a:lnSpc>
              <a:buNone/>
            </a:pPr>
            <a:r>
              <a:rPr lang="en-US">
                <a:effectLst>
                  <a:outerShdw blurRad="50800" dist="38100" dir="16200000" rotWithShape="0">
                    <a:prstClr val="black">
                      <a:alpha val="40000"/>
                    </a:prstClr>
                  </a:outerShdw>
                </a:effectLst>
              </a:rPr>
              <a:t>Project Vida Health Center</a:t>
            </a:r>
          </a:p>
          <a:p>
            <a:pPr marL="512763" lvl="1">
              <a:lnSpc>
                <a:spcPct val="110000"/>
              </a:lnSpc>
              <a:spcBef>
                <a:spcPts val="0"/>
              </a:spcBef>
            </a:pPr>
            <a:r>
              <a:rPr lang="en-US">
                <a:effectLst>
                  <a:outerShdw blurRad="50800" dist="38100" dir="16200000" rotWithShape="0">
                    <a:prstClr val="black">
                      <a:alpha val="40000"/>
                    </a:prstClr>
                  </a:outerShdw>
                </a:effectLst>
              </a:rPr>
              <a:t>El Paso, TX</a:t>
            </a:r>
          </a:p>
          <a:p>
            <a:pPr marL="512763" lvl="1">
              <a:lnSpc>
                <a:spcPct val="110000"/>
              </a:lnSpc>
              <a:spcBef>
                <a:spcPts val="0"/>
              </a:spcBef>
            </a:pPr>
            <a:r>
              <a:rPr lang="en-US">
                <a:effectLst>
                  <a:outerShdw blurRad="50800" dist="38100" dir="16200000" rotWithShape="0">
                    <a:prstClr val="black">
                      <a:alpha val="40000"/>
                    </a:prstClr>
                  </a:outerShdw>
                </a:effectLst>
              </a:rPr>
              <a:t>Federally Qualified Health Center (FQHC)</a:t>
            </a:r>
          </a:p>
          <a:p>
            <a:pPr marL="512763" lvl="1">
              <a:lnSpc>
                <a:spcPct val="110000"/>
              </a:lnSpc>
            </a:pPr>
            <a:r>
              <a:rPr lang="en-US">
                <a:effectLst>
                  <a:outerShdw blurRad="50800" dist="38100" dir="16200000" rotWithShape="0">
                    <a:prstClr val="black">
                      <a:alpha val="40000"/>
                    </a:prstClr>
                  </a:outerShdw>
                </a:effectLst>
              </a:rPr>
              <a:t>Funding/primary payers: </a:t>
            </a:r>
          </a:p>
          <a:p>
            <a:pPr marL="878523" lvl="2">
              <a:lnSpc>
                <a:spcPct val="110000"/>
              </a:lnSpc>
            </a:pPr>
            <a:r>
              <a:rPr lang="en-US">
                <a:effectLst>
                  <a:outerShdw blurRad="50800" dist="38100" dir="16200000" rotWithShape="0">
                    <a:prstClr val="black">
                      <a:alpha val="40000"/>
                    </a:prstClr>
                  </a:outerShdw>
                </a:effectLst>
              </a:rPr>
              <a:t>Ryan White</a:t>
            </a:r>
          </a:p>
          <a:p>
            <a:pPr marL="878523" lvl="2">
              <a:lnSpc>
                <a:spcPct val="110000"/>
              </a:lnSpc>
            </a:pPr>
            <a:r>
              <a:rPr lang="en-US">
                <a:effectLst>
                  <a:outerShdw blurRad="50800" dist="38100" dir="16200000" rotWithShape="0">
                    <a:prstClr val="black">
                      <a:alpha val="40000"/>
                    </a:prstClr>
                  </a:outerShdw>
                </a:effectLst>
              </a:rPr>
              <a:t>Private insurance</a:t>
            </a:r>
          </a:p>
          <a:p>
            <a:pPr marL="878523" lvl="2">
              <a:lnSpc>
                <a:spcPct val="110000"/>
              </a:lnSpc>
            </a:pPr>
            <a:r>
              <a:rPr lang="en-US">
                <a:effectLst>
                  <a:outerShdw blurRad="50800" dist="38100" dir="16200000" rotWithShape="0">
                    <a:prstClr val="black">
                      <a:alpha val="40000"/>
                    </a:prstClr>
                  </a:outerShdw>
                </a:effectLst>
              </a:rPr>
              <a:t>Medicaid/Medicare</a:t>
            </a:r>
          </a:p>
          <a:p>
            <a:pPr marL="878523" lvl="2">
              <a:lnSpc>
                <a:spcPct val="110000"/>
              </a:lnSpc>
              <a:spcBef>
                <a:spcPts val="0"/>
              </a:spcBef>
            </a:pPr>
            <a:r>
              <a:rPr lang="en-US">
                <a:effectLst>
                  <a:outerShdw blurRad="50800" dist="38100" dir="16200000" rotWithShape="0">
                    <a:prstClr val="black">
                      <a:alpha val="40000"/>
                    </a:prstClr>
                  </a:outerShdw>
                </a:effectLst>
              </a:rPr>
              <a:t>Uninsured</a:t>
            </a:r>
          </a:p>
        </p:txBody>
      </p:sp>
      <p:sp>
        <p:nvSpPr>
          <p:cNvPr id="7" name="Content Placeholder 6">
            <a:extLst>
              <a:ext uri="{FF2B5EF4-FFF2-40B4-BE49-F238E27FC236}">
                <a16:creationId xmlns:a16="http://schemas.microsoft.com/office/drawing/2014/main" id="{0B0FFF81-871A-B46C-7E99-A18A5EA8D9CF}"/>
              </a:ext>
            </a:extLst>
          </p:cNvPr>
          <p:cNvSpPr>
            <a:spLocks noGrp="1"/>
          </p:cNvSpPr>
          <p:nvPr>
            <p:ph sz="quarter" idx="4"/>
          </p:nvPr>
        </p:nvSpPr>
        <p:spPr>
          <a:xfrm>
            <a:off x="4642945" y="1688007"/>
            <a:ext cx="4127865" cy="2828518"/>
          </a:xfrm>
        </p:spPr>
        <p:txBody>
          <a:bodyPr>
            <a:normAutofit/>
          </a:bodyPr>
          <a:lstStyle/>
          <a:p>
            <a:pPr marL="0" indent="0">
              <a:lnSpc>
                <a:spcPct val="150000"/>
              </a:lnSpc>
              <a:spcBef>
                <a:spcPts val="0"/>
              </a:spcBef>
              <a:buNone/>
            </a:pPr>
            <a:r>
              <a:rPr lang="en-US" err="1">
                <a:effectLst>
                  <a:outerShdw blurRad="50800" dist="38100" dir="16200000" rotWithShape="0">
                    <a:prstClr val="black">
                      <a:alpha val="40000"/>
                    </a:prstClr>
                  </a:outerShdw>
                </a:effectLst>
              </a:rPr>
              <a:t>PrEP</a:t>
            </a:r>
            <a:r>
              <a:rPr lang="en-US">
                <a:effectLst>
                  <a:outerShdw blurRad="50800" dist="38100" dir="16200000" rotWithShape="0">
                    <a:prstClr val="black">
                      <a:alpha val="40000"/>
                    </a:prstClr>
                  </a:outerShdw>
                </a:effectLst>
              </a:rPr>
              <a:t> services since 2020</a:t>
            </a:r>
          </a:p>
          <a:p>
            <a:pPr marL="512763" lvl="1">
              <a:lnSpc>
                <a:spcPct val="120000"/>
              </a:lnSpc>
              <a:spcBef>
                <a:spcPts val="0"/>
              </a:spcBef>
            </a:pPr>
            <a:r>
              <a:rPr lang="en-US">
                <a:effectLst>
                  <a:outerShdw blurRad="50800" dist="38100" dir="16200000" rotWithShape="0">
                    <a:prstClr val="black">
                      <a:alpha val="40000"/>
                    </a:prstClr>
                  </a:outerShdw>
                </a:effectLst>
              </a:rPr>
              <a:t>Physician Assistant (PA)</a:t>
            </a:r>
          </a:p>
          <a:p>
            <a:pPr marL="512763" lvl="1">
              <a:lnSpc>
                <a:spcPct val="120000"/>
              </a:lnSpc>
              <a:spcBef>
                <a:spcPts val="0"/>
              </a:spcBef>
            </a:pPr>
            <a:r>
              <a:rPr lang="en-US">
                <a:effectLst>
                  <a:outerShdw blurRad="50800" dist="38100" dir="16200000" rotWithShape="0">
                    <a:prstClr val="black">
                      <a:alpha val="40000"/>
                    </a:prstClr>
                  </a:outerShdw>
                </a:effectLst>
              </a:rPr>
              <a:t>Nurse Practitioner (NP)</a:t>
            </a:r>
          </a:p>
          <a:p>
            <a:pPr marL="512763" lvl="1">
              <a:lnSpc>
                <a:spcPct val="120000"/>
              </a:lnSpc>
              <a:spcBef>
                <a:spcPts val="0"/>
              </a:spcBef>
            </a:pPr>
            <a:r>
              <a:rPr lang="en-US">
                <a:effectLst>
                  <a:outerShdw blurRad="50800" dist="38100" dir="16200000" rotWithShape="0">
                    <a:prstClr val="black">
                      <a:alpha val="40000"/>
                    </a:prstClr>
                  </a:outerShdw>
                </a:effectLst>
              </a:rPr>
              <a:t>Physician (MD)</a:t>
            </a:r>
          </a:p>
          <a:p>
            <a:pPr marL="512763" lvl="1">
              <a:lnSpc>
                <a:spcPct val="120000"/>
              </a:lnSpc>
              <a:spcBef>
                <a:spcPts val="0"/>
              </a:spcBef>
            </a:pPr>
            <a:r>
              <a:rPr lang="en-US">
                <a:effectLst>
                  <a:outerShdw blurRad="50800" dist="38100" dir="16200000" rotWithShape="0">
                    <a:prstClr val="black">
                      <a:alpha val="40000"/>
                    </a:prstClr>
                  </a:outerShdw>
                </a:effectLst>
              </a:rPr>
              <a:t>2 case managers</a:t>
            </a:r>
          </a:p>
          <a:p>
            <a:pPr marL="512763" lvl="1">
              <a:lnSpc>
                <a:spcPct val="120000"/>
              </a:lnSpc>
              <a:spcBef>
                <a:spcPts val="0"/>
              </a:spcBef>
            </a:pPr>
            <a:r>
              <a:rPr lang="en-US">
                <a:effectLst>
                  <a:outerShdw blurRad="50800" dist="38100" dir="16200000" rotWithShape="0">
                    <a:prstClr val="black">
                      <a:alpha val="40000"/>
                    </a:prstClr>
                  </a:outerShdw>
                </a:effectLst>
              </a:rPr>
              <a:t>1 patient navigator</a:t>
            </a:r>
          </a:p>
        </p:txBody>
      </p:sp>
    </p:spTree>
    <p:extLst>
      <p:ext uri="{BB962C8B-B14F-4D97-AF65-F5344CB8AC3E}">
        <p14:creationId xmlns:p14="http://schemas.microsoft.com/office/powerpoint/2010/main" val="3937558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8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BLANK-MASTER">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13844583CB62841A6E152F314B72CCE" ma:contentTypeVersion="4" ma:contentTypeDescription="Create a new document." ma:contentTypeScope="" ma:versionID="178c5bef98f1f547dc86696c11c23cf9">
  <xsd:schema xmlns:xsd="http://www.w3.org/2001/XMLSchema" xmlns:xs="http://www.w3.org/2001/XMLSchema" xmlns:p="http://schemas.microsoft.com/office/2006/metadata/properties" xmlns:ns3="56e3e579-c81a-40a6-8caa-ba1793305fea" targetNamespace="http://schemas.microsoft.com/office/2006/metadata/properties" ma:root="true" ma:fieldsID="ec42fd4a930a01aaf279f9afa84b37dd" ns3:_="">
    <xsd:import namespace="56e3e579-c81a-40a6-8caa-ba1793305fe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e3e579-c81a-40a6-8caa-ba1793305f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05FA245-53A8-4468-A099-CCAEA7AFB7FB}">
  <ds:schemaRefs>
    <ds:schemaRef ds:uri="http://schemas.microsoft.com/sharepoint/v3/contenttype/forms"/>
  </ds:schemaRefs>
</ds:datastoreItem>
</file>

<file path=customXml/itemProps2.xml><?xml version="1.0" encoding="utf-8"?>
<ds:datastoreItem xmlns:ds="http://schemas.openxmlformats.org/officeDocument/2006/customXml" ds:itemID="{F55903F3-6975-4F7B-97E5-3805A91F98FE}">
  <ds:schemaRefs>
    <ds:schemaRef ds:uri="56e3e579-c81a-40a6-8caa-ba1793305fe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8F736C2-BB8A-40BB-AF6D-102F19FECF53}">
  <ds:schemaRefs>
    <ds:schemaRef ds:uri="56e3e579-c81a-40a6-8caa-ba1793305fe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AETC-BLANK-MASTER</Template>
  <TotalTime>110</TotalTime>
  <Words>1885</Words>
  <Application>Microsoft Office PowerPoint</Application>
  <PresentationFormat>On-screen Show (16:9)</PresentationFormat>
  <Paragraphs>268</Paragraphs>
  <Slides>32</Slides>
  <Notes>18</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ITC Avant Garde Std Bk</vt:lpstr>
      <vt:lpstr>Times New Roman</vt:lpstr>
      <vt:lpstr>Wingdings</vt:lpstr>
      <vt:lpstr>AETC-BLANK-MASTER</vt:lpstr>
      <vt:lpstr>HIV PrEP Implementation Workshop</vt:lpstr>
      <vt:lpstr>Conflict of Interest Disclosure Statement</vt:lpstr>
      <vt:lpstr>Use of Trade/Brand Names</vt:lpstr>
      <vt:lpstr>Unconscious Bias Disclosure</vt:lpstr>
      <vt:lpstr>Learning Objectives</vt:lpstr>
      <vt:lpstr>Session Overview: 90 minutes</vt:lpstr>
      <vt:lpstr>Panel introductions</vt:lpstr>
      <vt:lpstr>Panelist Introduction &amp; Practice Description</vt:lpstr>
      <vt:lpstr>Panelist Introduction &amp; Practice Description</vt:lpstr>
      <vt:lpstr>Panelist Introduction &amp; Practice Description</vt:lpstr>
      <vt:lpstr>Panelist Introduction &amp; Practice Description</vt:lpstr>
      <vt:lpstr>Case presentation</vt:lpstr>
      <vt:lpstr>Albuquerque Health Care  for the Homeless</vt:lpstr>
      <vt:lpstr>Case Presentation: Organization Overview</vt:lpstr>
      <vt:lpstr>Case Presentation: Organization Overview- Workforce</vt:lpstr>
      <vt:lpstr>Case Presentation: Performance Data</vt:lpstr>
      <vt:lpstr>Case Presentation: Performance Data</vt:lpstr>
      <vt:lpstr>Case Presentation</vt:lpstr>
      <vt:lpstr>Case Presentation</vt:lpstr>
      <vt:lpstr>Group Consultation Questions</vt:lpstr>
      <vt:lpstr>Thank you!</vt:lpstr>
      <vt:lpstr>Clarifying questions   1- Large Group Participants  2- Panelists</vt:lpstr>
      <vt:lpstr>Panel Discussion &amp; Recommendations  </vt:lpstr>
      <vt:lpstr>Interactive Breakout at Tables</vt:lpstr>
      <vt:lpstr>Breakout Tables</vt:lpstr>
      <vt:lpstr>Breakout</vt:lpstr>
      <vt:lpstr>Group share</vt:lpstr>
      <vt:lpstr>Session Wrap Up</vt:lpstr>
      <vt:lpstr>Wrap up</vt:lpstr>
      <vt:lpstr>HIV PrEP Resources </vt:lpstr>
      <vt:lpstr>Additional Resources</vt:lpstr>
      <vt:lpstr>PowerPoint Presentation</vt:lpstr>
    </vt:vector>
  </TitlesOfParts>
  <Company>UMDNJ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UMDNJ</dc:creator>
  <cp:lastModifiedBy>Michael J Dominguez</cp:lastModifiedBy>
  <cp:revision>7</cp:revision>
  <cp:lastPrinted>2013-10-17T16:37:33Z</cp:lastPrinted>
  <dcterms:created xsi:type="dcterms:W3CDTF">2016-03-30T16:09:11Z</dcterms:created>
  <dcterms:modified xsi:type="dcterms:W3CDTF">2024-04-22T17:33:23Z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D40DFBA8-277C-4D0B-A63D-FA8CB45F9D94</vt:lpwstr>
  </property>
  <property fmtid="{D5CDD505-2E9C-101B-9397-08002B2CF9AE}" pid="3" name="ArticulatePath">
    <vt:lpwstr>SCAETC Orientation_v0520</vt:lpwstr>
  </property>
  <property fmtid="{D5CDD505-2E9C-101B-9397-08002B2CF9AE}" pid="4" name="ContentTypeId">
    <vt:lpwstr>0x010100C13844583CB62841A6E152F314B72CCE</vt:lpwstr>
  </property>
</Properties>
</file>