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Lst>
  <p:notesMasterIdLst>
    <p:notesMasterId r:id="rId26"/>
  </p:notesMasterIdLst>
  <p:handoutMasterIdLst>
    <p:handoutMasterId r:id="rId27"/>
  </p:handoutMasterIdLst>
  <p:sldIdLst>
    <p:sldId id="542" r:id="rId5"/>
    <p:sldId id="393" r:id="rId6"/>
    <p:sldId id="381" r:id="rId7"/>
    <p:sldId id="557" r:id="rId8"/>
    <p:sldId id="547" r:id="rId9"/>
    <p:sldId id="569" r:id="rId10"/>
    <p:sldId id="551" r:id="rId11"/>
    <p:sldId id="552" r:id="rId12"/>
    <p:sldId id="553" r:id="rId13"/>
    <p:sldId id="559" r:id="rId14"/>
    <p:sldId id="560" r:id="rId15"/>
    <p:sldId id="561" r:id="rId16"/>
    <p:sldId id="562" r:id="rId17"/>
    <p:sldId id="563" r:id="rId18"/>
    <p:sldId id="565" r:id="rId19"/>
    <p:sldId id="567" r:id="rId20"/>
    <p:sldId id="564" r:id="rId21"/>
    <p:sldId id="566" r:id="rId22"/>
    <p:sldId id="299" r:id="rId23"/>
    <p:sldId id="568" r:id="rId24"/>
    <p:sldId id="558" r:id="rId25"/>
  </p:sldIdLst>
  <p:sldSz cx="9144000" cy="5143500" type="screen16x9"/>
  <p:notesSz cx="7023100" cy="93091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7"/>
            <p14:sldId id="569"/>
            <p14:sldId id="551"/>
            <p14:sldId id="552"/>
            <p14:sldId id="553"/>
            <p14:sldId id="559"/>
            <p14:sldId id="560"/>
            <p14:sldId id="561"/>
            <p14:sldId id="562"/>
            <p14:sldId id="563"/>
            <p14:sldId id="565"/>
            <p14:sldId id="567"/>
            <p14:sldId id="564"/>
            <p14:sldId id="566"/>
            <p14:sldId id="299"/>
            <p14:sldId id="568"/>
            <p14:sldId id="55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6833D70C-5984-EE08-B2C9-CF27DCEDB748}"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1" autoAdjust="0"/>
  </p:normalViewPr>
  <p:slideViewPr>
    <p:cSldViewPr snapToGrid="0">
      <p:cViewPr varScale="1">
        <p:scale>
          <a:sx n="140" d="100"/>
          <a:sy n="140" d="100"/>
        </p:scale>
        <p:origin x="81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8" Type="http://schemas.openxmlformats.org/officeDocument/2006/relationships/hyperlink" Target="https://drdeborahserani.blogspot.com/2017/07/stigma-and-mental-illness.html" TargetMode="External"/><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8" Type="http://schemas.openxmlformats.org/officeDocument/2006/relationships/hyperlink" Target="https://drdeborahserani.blogspot.com/2017/07/stigma-and-mental-illness.html" TargetMode="External"/><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C7405-D08A-4FB5-A49E-5C03C8F641A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2814B6-2DB5-4ABE-96D0-0D5090F04EE8}">
      <dgm:prSet custT="1"/>
      <dgm:spPr/>
      <dgm:t>
        <a:bodyPr/>
        <a:lstStyle/>
        <a:p>
          <a:r>
            <a:rPr lang="en-US" sz="2000" b="0" i="0" dirty="0"/>
            <a:t>SCAETC recognizes that language is constantly evolving, and while we make every effort to avoid bias and stigmatizing terms, we acknowledge that unintentional lapses may occur in our presentations.</a:t>
          </a:r>
          <a:endParaRPr lang="en-US" sz="2000" dirty="0"/>
        </a:p>
      </dgm:t>
    </dgm:pt>
    <dgm:pt modelId="{D0C86A35-416F-4865-979A-BE6148B421D9}" type="parTrans" cxnId="{AAA6A3F9-3E91-4EDC-89A8-E5F3C8DBEF90}">
      <dgm:prSet/>
      <dgm:spPr/>
      <dgm:t>
        <a:bodyPr/>
        <a:lstStyle/>
        <a:p>
          <a:endParaRPr lang="en-US"/>
        </a:p>
      </dgm:t>
    </dgm:pt>
    <dgm:pt modelId="{A50366F6-E3C1-4EE1-879A-4387AE351FE9}" type="sibTrans" cxnId="{AAA6A3F9-3E91-4EDC-89A8-E5F3C8DBEF90}">
      <dgm:prSet/>
      <dgm:spPr/>
      <dgm:t>
        <a:bodyPr/>
        <a:lstStyle/>
        <a:p>
          <a:endParaRPr lang="en-US"/>
        </a:p>
      </dgm:t>
    </dgm:pt>
    <dgm:pt modelId="{D9F44F5B-9AB9-4A09-8579-82AB2C6DF3A3}">
      <dgm:prSet custT="1"/>
      <dgm:spPr/>
      <dgm:t>
        <a:bodyPr/>
        <a:lstStyle/>
        <a:p>
          <a:r>
            <a:rPr lang="en-US" sz="2000" b="0" i="0" dirty="0"/>
            <a:t>We value your feedback and encourage you to share any concerns related to language, images, or concepts that may be offensive or stigmatizing. </a:t>
          </a:r>
          <a:endParaRPr lang="en-US" sz="2000" dirty="0"/>
        </a:p>
      </dgm:t>
    </dgm:pt>
    <dgm:pt modelId="{EA23CAC8-93A5-446B-9008-AE2C945CDD56}" type="parTrans" cxnId="{7D99E829-D7E9-4F6C-86E0-6EFDAA2D6D9F}">
      <dgm:prSet/>
      <dgm:spPr/>
      <dgm:t>
        <a:bodyPr/>
        <a:lstStyle/>
        <a:p>
          <a:endParaRPr lang="en-US"/>
        </a:p>
      </dgm:t>
    </dgm:pt>
    <dgm:pt modelId="{D577A3C9-CFF2-4212-9889-CAE073031FC3}" type="sibTrans" cxnId="{7D99E829-D7E9-4F6C-86E0-6EFDAA2D6D9F}">
      <dgm:prSet/>
      <dgm:spPr/>
      <dgm:t>
        <a:bodyPr/>
        <a:lstStyle/>
        <a:p>
          <a:endParaRPr lang="en-US"/>
        </a:p>
      </dgm:t>
    </dgm:pt>
    <dgm:pt modelId="{3BF4E04F-B068-4C53-A50A-B34F2C1F716A}">
      <dgm:prSet custT="1"/>
      <dgm:spPr/>
      <dgm:t>
        <a:bodyPr/>
        <a:lstStyle/>
        <a:p>
          <a:r>
            <a:rPr lang="en-US" sz="2000" b="0" i="0" dirty="0"/>
            <a:t>Your input will help us refine and improve our presentations, ensuring they remain inclusive and respectful to participants.</a:t>
          </a:r>
          <a:endParaRPr lang="en-US" sz="2000" dirty="0"/>
        </a:p>
      </dgm:t>
    </dgm:pt>
    <dgm:pt modelId="{037462CC-9053-4809-B15E-A1E274390DEE}" type="parTrans" cxnId="{4BF8FD82-A233-4245-BB5F-6B81A996443D}">
      <dgm:prSet/>
      <dgm:spPr/>
      <dgm:t>
        <a:bodyPr/>
        <a:lstStyle/>
        <a:p>
          <a:endParaRPr lang="en-US"/>
        </a:p>
      </dgm:t>
    </dgm:pt>
    <dgm:pt modelId="{9D02085E-8F83-49A9-BD64-38569F702D5B}" type="sibTrans" cxnId="{4BF8FD82-A233-4245-BB5F-6B81A996443D}">
      <dgm:prSet/>
      <dgm:spPr/>
      <dgm:t>
        <a:bodyPr/>
        <a:lstStyle/>
        <a:p>
          <a:endParaRPr lang="en-US"/>
        </a:p>
      </dgm:t>
    </dgm:pt>
    <dgm:pt modelId="{0E1D505A-02D2-494B-A134-1657C660A497}" type="pres">
      <dgm:prSet presAssocID="{DD3C7405-D08A-4FB5-A49E-5C03C8F641AA}" presName="root" presStyleCnt="0">
        <dgm:presLayoutVars>
          <dgm:dir/>
          <dgm:resizeHandles val="exact"/>
        </dgm:presLayoutVars>
      </dgm:prSet>
      <dgm:spPr/>
    </dgm:pt>
    <dgm:pt modelId="{6969BE36-326B-494C-935C-5B9E8BD9890F}" type="pres">
      <dgm:prSet presAssocID="{1F2814B6-2DB5-4ABE-96D0-0D5090F04EE8}" presName="compNode" presStyleCnt="0"/>
      <dgm:spPr/>
    </dgm:pt>
    <dgm:pt modelId="{46D53CB1-425D-43FC-9B53-4F1D25EC99D3}" type="pres">
      <dgm:prSet presAssocID="{1F2814B6-2DB5-4ABE-96D0-0D5090F04EE8}" presName="bgRect" presStyleLbl="bgShp" presStyleIdx="0" presStyleCnt="3"/>
      <dgm:spPr/>
    </dgm:pt>
    <dgm:pt modelId="{2D98E7DC-5CEA-4212-949C-B277031318BC}" type="pres">
      <dgm:prSet presAssocID="{1F2814B6-2DB5-4ABE-96D0-0D5090F04EE8}" presName="iconRect" presStyleLbl="node1" presStyleIdx="0" presStyleCnt="3"/>
      <dgm:spPr>
        <a:prstGeom prst="wedgeEllipseCallou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tificial Intelligence outline"/>
        </a:ext>
      </dgm:extLst>
    </dgm:pt>
    <dgm:pt modelId="{AD22FEED-F60F-4183-BDFB-72FA8451A0E6}" type="pres">
      <dgm:prSet presAssocID="{1F2814B6-2DB5-4ABE-96D0-0D5090F04EE8}" presName="spaceRect" presStyleCnt="0"/>
      <dgm:spPr/>
    </dgm:pt>
    <dgm:pt modelId="{4D05C309-5625-443F-BFE4-22C2B2F4E06B}" type="pres">
      <dgm:prSet presAssocID="{1F2814B6-2DB5-4ABE-96D0-0D5090F04EE8}" presName="parTx" presStyleLbl="revTx" presStyleIdx="0" presStyleCnt="3">
        <dgm:presLayoutVars>
          <dgm:chMax val="0"/>
          <dgm:chPref val="0"/>
        </dgm:presLayoutVars>
      </dgm:prSet>
      <dgm:spPr/>
    </dgm:pt>
    <dgm:pt modelId="{0D45F069-EC29-40B9-9FA2-49C3205AB835}" type="pres">
      <dgm:prSet presAssocID="{A50366F6-E3C1-4EE1-879A-4387AE351FE9}" presName="sibTrans" presStyleCnt="0"/>
      <dgm:spPr/>
    </dgm:pt>
    <dgm:pt modelId="{C41D6E7A-73AF-4C34-89A9-566278458CF3}" type="pres">
      <dgm:prSet presAssocID="{D9F44F5B-9AB9-4A09-8579-82AB2C6DF3A3}" presName="compNode" presStyleCnt="0"/>
      <dgm:spPr/>
    </dgm:pt>
    <dgm:pt modelId="{D06C7F53-3249-4DC8-920B-FCCC8AB2A4F4}" type="pres">
      <dgm:prSet presAssocID="{D9F44F5B-9AB9-4A09-8579-82AB2C6DF3A3}" presName="bgRect" presStyleLbl="bgShp" presStyleIdx="1" presStyleCnt="3"/>
      <dgm:spPr/>
    </dgm:pt>
    <dgm:pt modelId="{02F126FD-1CB6-407B-B4DA-A7AD0D779BA0}" type="pres">
      <dgm:prSet presAssocID="{D9F44F5B-9AB9-4A09-8579-82AB2C6DF3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BFE8AB6D-8EF0-4E8D-B923-6B89ADCC7C91}" type="pres">
      <dgm:prSet presAssocID="{D9F44F5B-9AB9-4A09-8579-82AB2C6DF3A3}" presName="spaceRect" presStyleCnt="0"/>
      <dgm:spPr/>
    </dgm:pt>
    <dgm:pt modelId="{7F80D417-8B19-4B6A-94F4-2D6220D4C65E}" type="pres">
      <dgm:prSet presAssocID="{D9F44F5B-9AB9-4A09-8579-82AB2C6DF3A3}" presName="parTx" presStyleLbl="revTx" presStyleIdx="1" presStyleCnt="3">
        <dgm:presLayoutVars>
          <dgm:chMax val="0"/>
          <dgm:chPref val="0"/>
        </dgm:presLayoutVars>
      </dgm:prSet>
      <dgm:spPr/>
    </dgm:pt>
    <dgm:pt modelId="{937EBABE-0362-4DBF-BABA-4F7307D46C89}" type="pres">
      <dgm:prSet presAssocID="{D577A3C9-CFF2-4212-9889-CAE073031FC3}" presName="sibTrans" presStyleCnt="0"/>
      <dgm:spPr/>
    </dgm:pt>
    <dgm:pt modelId="{9397F46D-269E-4A95-A869-A44E82241540}" type="pres">
      <dgm:prSet presAssocID="{3BF4E04F-B068-4C53-A50A-B34F2C1F716A}" presName="compNode" presStyleCnt="0"/>
      <dgm:spPr/>
    </dgm:pt>
    <dgm:pt modelId="{04078A55-B7CD-4E75-8518-920323F2D26C}" type="pres">
      <dgm:prSet presAssocID="{3BF4E04F-B068-4C53-A50A-B34F2C1F716A}" presName="bgRect" presStyleLbl="bgShp" presStyleIdx="2" presStyleCnt="3"/>
      <dgm:spPr/>
    </dgm:pt>
    <dgm:pt modelId="{9A447237-27D0-42A8-AB16-E52E459A6037}" type="pres">
      <dgm:prSet presAssocID="{3BF4E04F-B068-4C53-A50A-B34F2C1F71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A7CF8742-6F52-4B24-A293-C577C10FF3F2}" type="pres">
      <dgm:prSet presAssocID="{3BF4E04F-B068-4C53-A50A-B34F2C1F716A}" presName="spaceRect" presStyleCnt="0"/>
      <dgm:spPr/>
    </dgm:pt>
    <dgm:pt modelId="{45FFCDAB-99FD-4121-8732-FA83C3D8BF0C}" type="pres">
      <dgm:prSet presAssocID="{3BF4E04F-B068-4C53-A50A-B34F2C1F716A}" presName="parTx" presStyleLbl="revTx" presStyleIdx="2" presStyleCnt="3">
        <dgm:presLayoutVars>
          <dgm:chMax val="0"/>
          <dgm:chPref val="0"/>
        </dgm:presLayoutVars>
      </dgm:prSet>
      <dgm:spPr/>
    </dgm:pt>
  </dgm:ptLst>
  <dgm:cxnLst>
    <dgm:cxn modelId="{7D99E829-D7E9-4F6C-86E0-6EFDAA2D6D9F}" srcId="{DD3C7405-D08A-4FB5-A49E-5C03C8F641AA}" destId="{D9F44F5B-9AB9-4A09-8579-82AB2C6DF3A3}" srcOrd="1" destOrd="0" parTransId="{EA23CAC8-93A5-446B-9008-AE2C945CDD56}" sibTransId="{D577A3C9-CFF2-4212-9889-CAE073031FC3}"/>
    <dgm:cxn modelId="{46A4B42D-30F7-45FC-B876-B1891BFE2C22}" type="presOf" srcId="{DD3C7405-D08A-4FB5-A49E-5C03C8F641AA}" destId="{0E1D505A-02D2-494B-A134-1657C660A497}" srcOrd="0" destOrd="0" presId="urn:microsoft.com/office/officeart/2018/2/layout/IconVerticalSolidList"/>
    <dgm:cxn modelId="{ADF06E47-6994-43D3-B647-7B3F8AB5A500}" type="presOf" srcId="{3BF4E04F-B068-4C53-A50A-B34F2C1F716A}" destId="{45FFCDAB-99FD-4121-8732-FA83C3D8BF0C}" srcOrd="0" destOrd="0" presId="urn:microsoft.com/office/officeart/2018/2/layout/IconVerticalSolidList"/>
    <dgm:cxn modelId="{4BF8FD82-A233-4245-BB5F-6B81A996443D}" srcId="{DD3C7405-D08A-4FB5-A49E-5C03C8F641AA}" destId="{3BF4E04F-B068-4C53-A50A-B34F2C1F716A}" srcOrd="2" destOrd="0" parTransId="{037462CC-9053-4809-B15E-A1E274390DEE}" sibTransId="{9D02085E-8F83-49A9-BD64-38569F702D5B}"/>
    <dgm:cxn modelId="{7A981DC9-5A0C-4C86-9944-C7A71D89A711}" type="presOf" srcId="{D9F44F5B-9AB9-4A09-8579-82AB2C6DF3A3}" destId="{7F80D417-8B19-4B6A-94F4-2D6220D4C65E}" srcOrd="0" destOrd="0" presId="urn:microsoft.com/office/officeart/2018/2/layout/IconVerticalSolidList"/>
    <dgm:cxn modelId="{76F538F6-3C5C-4336-A6CF-65355DD445D0}" type="presOf" srcId="{1F2814B6-2DB5-4ABE-96D0-0D5090F04EE8}" destId="{4D05C309-5625-443F-BFE4-22C2B2F4E06B}" srcOrd="0" destOrd="0" presId="urn:microsoft.com/office/officeart/2018/2/layout/IconVerticalSolidList"/>
    <dgm:cxn modelId="{AAA6A3F9-3E91-4EDC-89A8-E5F3C8DBEF90}" srcId="{DD3C7405-D08A-4FB5-A49E-5C03C8F641AA}" destId="{1F2814B6-2DB5-4ABE-96D0-0D5090F04EE8}" srcOrd="0" destOrd="0" parTransId="{D0C86A35-416F-4865-979A-BE6148B421D9}" sibTransId="{A50366F6-E3C1-4EE1-879A-4387AE351FE9}"/>
    <dgm:cxn modelId="{A339F782-18C8-4CEF-BB27-C1EA3854C344}" type="presParOf" srcId="{0E1D505A-02D2-494B-A134-1657C660A497}" destId="{6969BE36-326B-494C-935C-5B9E8BD9890F}" srcOrd="0" destOrd="0" presId="urn:microsoft.com/office/officeart/2018/2/layout/IconVerticalSolidList"/>
    <dgm:cxn modelId="{0BFF7123-AE9C-4655-AFDC-59470B1B4CF6}" type="presParOf" srcId="{6969BE36-326B-494C-935C-5B9E8BD9890F}" destId="{46D53CB1-425D-43FC-9B53-4F1D25EC99D3}" srcOrd="0" destOrd="0" presId="urn:microsoft.com/office/officeart/2018/2/layout/IconVerticalSolidList"/>
    <dgm:cxn modelId="{29EA3B56-3C3D-48E6-B255-C02F91CF17B5}" type="presParOf" srcId="{6969BE36-326B-494C-935C-5B9E8BD9890F}" destId="{2D98E7DC-5CEA-4212-949C-B277031318BC}" srcOrd="1" destOrd="0" presId="urn:microsoft.com/office/officeart/2018/2/layout/IconVerticalSolidList"/>
    <dgm:cxn modelId="{04821E49-1DE0-41FD-BC6F-C76F3C56BB8A}" type="presParOf" srcId="{6969BE36-326B-494C-935C-5B9E8BD9890F}" destId="{AD22FEED-F60F-4183-BDFB-72FA8451A0E6}" srcOrd="2" destOrd="0" presId="urn:microsoft.com/office/officeart/2018/2/layout/IconVerticalSolidList"/>
    <dgm:cxn modelId="{6A266FF2-4F94-4C26-A3B7-EA289F39579C}" type="presParOf" srcId="{6969BE36-326B-494C-935C-5B9E8BD9890F}" destId="{4D05C309-5625-443F-BFE4-22C2B2F4E06B}" srcOrd="3" destOrd="0" presId="urn:microsoft.com/office/officeart/2018/2/layout/IconVerticalSolidList"/>
    <dgm:cxn modelId="{E42B2D5A-3368-4B13-9D4B-A06F166C91C2}" type="presParOf" srcId="{0E1D505A-02D2-494B-A134-1657C660A497}" destId="{0D45F069-EC29-40B9-9FA2-49C3205AB835}" srcOrd="1" destOrd="0" presId="urn:microsoft.com/office/officeart/2018/2/layout/IconVerticalSolidList"/>
    <dgm:cxn modelId="{DD2CAFAA-94B4-4B4D-BF3E-7225E551D925}" type="presParOf" srcId="{0E1D505A-02D2-494B-A134-1657C660A497}" destId="{C41D6E7A-73AF-4C34-89A9-566278458CF3}" srcOrd="2" destOrd="0" presId="urn:microsoft.com/office/officeart/2018/2/layout/IconVerticalSolidList"/>
    <dgm:cxn modelId="{8134F14C-763B-4442-9006-EB554DDE69BA}" type="presParOf" srcId="{C41D6E7A-73AF-4C34-89A9-566278458CF3}" destId="{D06C7F53-3249-4DC8-920B-FCCC8AB2A4F4}" srcOrd="0" destOrd="0" presId="urn:microsoft.com/office/officeart/2018/2/layout/IconVerticalSolidList"/>
    <dgm:cxn modelId="{0E3D6D80-9E47-4747-9AD1-86B16BD940E3}" type="presParOf" srcId="{C41D6E7A-73AF-4C34-89A9-566278458CF3}" destId="{02F126FD-1CB6-407B-B4DA-A7AD0D779BA0}" srcOrd="1" destOrd="0" presId="urn:microsoft.com/office/officeart/2018/2/layout/IconVerticalSolidList"/>
    <dgm:cxn modelId="{2A2A3C28-DAFE-468F-A912-EDFBAB74DE38}" type="presParOf" srcId="{C41D6E7A-73AF-4C34-89A9-566278458CF3}" destId="{BFE8AB6D-8EF0-4E8D-B923-6B89ADCC7C91}" srcOrd="2" destOrd="0" presId="urn:microsoft.com/office/officeart/2018/2/layout/IconVerticalSolidList"/>
    <dgm:cxn modelId="{074BD03C-42A1-449F-AD9F-EF0979C7AB8A}" type="presParOf" srcId="{C41D6E7A-73AF-4C34-89A9-566278458CF3}" destId="{7F80D417-8B19-4B6A-94F4-2D6220D4C65E}" srcOrd="3" destOrd="0" presId="urn:microsoft.com/office/officeart/2018/2/layout/IconVerticalSolidList"/>
    <dgm:cxn modelId="{1BD37CC7-1CA2-470A-BD7D-C24D1B6BF06A}" type="presParOf" srcId="{0E1D505A-02D2-494B-A134-1657C660A497}" destId="{937EBABE-0362-4DBF-BABA-4F7307D46C89}" srcOrd="3" destOrd="0" presId="urn:microsoft.com/office/officeart/2018/2/layout/IconVerticalSolidList"/>
    <dgm:cxn modelId="{1D07FC0C-F545-42B6-A8AD-F5FFB9828FDD}" type="presParOf" srcId="{0E1D505A-02D2-494B-A134-1657C660A497}" destId="{9397F46D-269E-4A95-A869-A44E82241540}" srcOrd="4" destOrd="0" presId="urn:microsoft.com/office/officeart/2018/2/layout/IconVerticalSolidList"/>
    <dgm:cxn modelId="{1EA2F8A3-70A2-499A-8CFA-FCE1BC068657}" type="presParOf" srcId="{9397F46D-269E-4A95-A869-A44E82241540}" destId="{04078A55-B7CD-4E75-8518-920323F2D26C}" srcOrd="0" destOrd="0" presId="urn:microsoft.com/office/officeart/2018/2/layout/IconVerticalSolidList"/>
    <dgm:cxn modelId="{FAD29E82-8B1A-4D65-9515-8BB747078EDE}" type="presParOf" srcId="{9397F46D-269E-4A95-A869-A44E82241540}" destId="{9A447237-27D0-42A8-AB16-E52E459A6037}" srcOrd="1" destOrd="0" presId="urn:microsoft.com/office/officeart/2018/2/layout/IconVerticalSolidList"/>
    <dgm:cxn modelId="{A26CC695-CB9C-4D3B-B649-A431F5B3C9C0}" type="presParOf" srcId="{9397F46D-269E-4A95-A869-A44E82241540}" destId="{A7CF8742-6F52-4B24-A293-C577C10FF3F2}" srcOrd="2" destOrd="0" presId="urn:microsoft.com/office/officeart/2018/2/layout/IconVerticalSolidList"/>
    <dgm:cxn modelId="{EB754DBB-B1F7-41E3-BF6E-6D85057AB264}" type="presParOf" srcId="{9397F46D-269E-4A95-A869-A44E82241540}" destId="{45FFCDAB-99FD-4121-8732-FA83C3D8BF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7B5826-24C9-4DAB-BA95-B0C8E2BDCB7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E9AB0AB-3EC0-418C-B6DA-E35741E9FEE2}">
      <dgm:prSet custT="1"/>
      <dgm:spPr>
        <a:solidFill>
          <a:srgbClr val="7030A0"/>
        </a:solidFill>
      </dgm:spPr>
      <dgm:t>
        <a:bodyPr/>
        <a:lstStyle/>
        <a:p>
          <a:r>
            <a:rPr lang="en-US" sz="2000" b="0" i="0" dirty="0"/>
            <a:t>Screen for HIV/Syphilis</a:t>
          </a:r>
          <a:endParaRPr lang="en-US" sz="2000" dirty="0"/>
        </a:p>
      </dgm:t>
    </dgm:pt>
    <dgm:pt modelId="{D09A5572-EE07-4708-97FA-EDFB4C2ADFA6}" type="parTrans" cxnId="{D0EAFD77-7887-46A2-B8C0-385AD994F08F}">
      <dgm:prSet/>
      <dgm:spPr/>
      <dgm:t>
        <a:bodyPr/>
        <a:lstStyle/>
        <a:p>
          <a:endParaRPr lang="en-US"/>
        </a:p>
      </dgm:t>
    </dgm:pt>
    <dgm:pt modelId="{98D585B1-50AE-41BC-9ED4-9EE89D8BE96D}" type="sibTrans" cxnId="{D0EAFD77-7887-46A2-B8C0-385AD994F08F}">
      <dgm:prSet/>
      <dgm:spPr/>
      <dgm:t>
        <a:bodyPr/>
        <a:lstStyle/>
        <a:p>
          <a:endParaRPr lang="en-US"/>
        </a:p>
      </dgm:t>
    </dgm:pt>
    <dgm:pt modelId="{E9685C82-A322-46C9-93DD-7F9177E17FB3}">
      <dgm:prSet custT="1"/>
      <dgm:spPr>
        <a:solidFill>
          <a:srgbClr val="7030A0"/>
        </a:solidFill>
      </dgm:spPr>
      <dgm:t>
        <a:bodyPr/>
        <a:lstStyle/>
        <a:p>
          <a:r>
            <a:rPr lang="en-US" sz="2000" b="0" i="0" dirty="0"/>
            <a:t>Offer biomedical prevention linkage</a:t>
          </a:r>
          <a:endParaRPr lang="en-US" sz="2000" dirty="0"/>
        </a:p>
      </dgm:t>
    </dgm:pt>
    <dgm:pt modelId="{0BC66255-D9CF-4642-94DA-2DFE627386DC}" type="parTrans" cxnId="{41D188F7-3E69-44D0-89CF-9971500955F0}">
      <dgm:prSet/>
      <dgm:spPr/>
      <dgm:t>
        <a:bodyPr/>
        <a:lstStyle/>
        <a:p>
          <a:endParaRPr lang="en-US"/>
        </a:p>
      </dgm:t>
    </dgm:pt>
    <dgm:pt modelId="{BD60D569-D0B8-42F2-8161-217AA10794BC}" type="sibTrans" cxnId="{41D188F7-3E69-44D0-89CF-9971500955F0}">
      <dgm:prSet/>
      <dgm:spPr/>
      <dgm:t>
        <a:bodyPr/>
        <a:lstStyle/>
        <a:p>
          <a:endParaRPr lang="en-US"/>
        </a:p>
      </dgm:t>
    </dgm:pt>
    <dgm:pt modelId="{B42F3CBF-92C4-4BF2-B1F8-CFEE3DC60114}">
      <dgm:prSet custT="1"/>
      <dgm:spPr>
        <a:solidFill>
          <a:srgbClr val="7030A0"/>
        </a:solidFill>
      </dgm:spPr>
      <dgm:t>
        <a:bodyPr/>
        <a:lstStyle/>
        <a:p>
          <a:r>
            <a:rPr lang="en-US" sz="2000" b="0" i="0" dirty="0"/>
            <a:t>Offer HIV linkage services</a:t>
          </a:r>
          <a:endParaRPr lang="en-US" sz="2000" dirty="0"/>
        </a:p>
      </dgm:t>
    </dgm:pt>
    <dgm:pt modelId="{9C076164-8356-40C2-9F33-BCF1FA112E42}" type="parTrans" cxnId="{E6A8F516-DD3B-4D74-B6E5-6342B8A2A882}">
      <dgm:prSet/>
      <dgm:spPr/>
      <dgm:t>
        <a:bodyPr/>
        <a:lstStyle/>
        <a:p>
          <a:endParaRPr lang="en-US"/>
        </a:p>
      </dgm:t>
    </dgm:pt>
    <dgm:pt modelId="{C01023AE-7D0B-4048-9A2D-2EDFEA42BF77}" type="sibTrans" cxnId="{E6A8F516-DD3B-4D74-B6E5-6342B8A2A882}">
      <dgm:prSet/>
      <dgm:spPr/>
      <dgm:t>
        <a:bodyPr/>
        <a:lstStyle/>
        <a:p>
          <a:endParaRPr lang="en-US"/>
        </a:p>
      </dgm:t>
    </dgm:pt>
    <dgm:pt modelId="{7B882DC9-BAAE-4208-996C-81911E70B0B8}">
      <dgm:prSet custT="1"/>
      <dgm:spPr>
        <a:solidFill>
          <a:srgbClr val="7030A0"/>
        </a:solidFill>
      </dgm:spPr>
      <dgm:t>
        <a:bodyPr/>
        <a:lstStyle/>
        <a:p>
          <a:r>
            <a:rPr lang="en-US" sz="1600" b="0" i="0" dirty="0"/>
            <a:t>Offer linkage to Medications for opioid use disorder MOUD</a:t>
          </a:r>
          <a:endParaRPr lang="en-US" sz="1600" dirty="0"/>
        </a:p>
      </dgm:t>
    </dgm:pt>
    <dgm:pt modelId="{042F1046-05B1-4914-8E24-6B3FAEDED8A4}" type="parTrans" cxnId="{6BB6835F-5671-4B22-9AC2-C6ED030063B4}">
      <dgm:prSet/>
      <dgm:spPr/>
      <dgm:t>
        <a:bodyPr/>
        <a:lstStyle/>
        <a:p>
          <a:endParaRPr lang="en-US"/>
        </a:p>
      </dgm:t>
    </dgm:pt>
    <dgm:pt modelId="{7BEFE9D3-E5B4-446F-B10E-EE2D6EC9775F}" type="sibTrans" cxnId="{6BB6835F-5671-4B22-9AC2-C6ED030063B4}">
      <dgm:prSet/>
      <dgm:spPr/>
      <dgm:t>
        <a:bodyPr/>
        <a:lstStyle/>
        <a:p>
          <a:endParaRPr lang="en-US"/>
        </a:p>
      </dgm:t>
    </dgm:pt>
    <dgm:pt modelId="{82B47AE7-3DEE-4C37-A23C-4A2C11CA823A}">
      <dgm:prSet custT="1"/>
      <dgm:spPr>
        <a:solidFill>
          <a:srgbClr val="7030A0"/>
        </a:solidFill>
      </dgm:spPr>
      <dgm:t>
        <a:bodyPr/>
        <a:lstStyle/>
        <a:p>
          <a:r>
            <a:rPr lang="en-US" sz="1800" dirty="0"/>
            <a:t>Naloxone/Fentanyl Test Strips (FTS) Xylazine Test Strips (XTS) hygiene kits</a:t>
          </a:r>
        </a:p>
      </dgm:t>
    </dgm:pt>
    <dgm:pt modelId="{6C81B859-C3A2-482D-8C2E-2AFE20B5E427}" type="parTrans" cxnId="{A9648ED9-F753-4826-A794-381D649AB310}">
      <dgm:prSet/>
      <dgm:spPr/>
      <dgm:t>
        <a:bodyPr/>
        <a:lstStyle/>
        <a:p>
          <a:endParaRPr lang="en-US"/>
        </a:p>
      </dgm:t>
    </dgm:pt>
    <dgm:pt modelId="{8D2C446A-26FB-4420-A263-AD8FE70B3EDE}" type="sibTrans" cxnId="{A9648ED9-F753-4826-A794-381D649AB310}">
      <dgm:prSet/>
      <dgm:spPr/>
      <dgm:t>
        <a:bodyPr/>
        <a:lstStyle/>
        <a:p>
          <a:endParaRPr lang="en-US"/>
        </a:p>
      </dgm:t>
    </dgm:pt>
    <dgm:pt modelId="{8B402FCC-3DD8-4F0C-B4C1-BA1B3C9CB852}">
      <dgm:prSet/>
      <dgm:spPr>
        <a:solidFill>
          <a:srgbClr val="7030A0"/>
        </a:solidFill>
      </dgm:spPr>
      <dgm:t>
        <a:bodyPr/>
        <a:lstStyle/>
        <a:p>
          <a:r>
            <a:rPr lang="en-US" b="0" i="0" dirty="0"/>
            <a:t>Harm reduction and education</a:t>
          </a:r>
          <a:endParaRPr lang="en-US" dirty="0"/>
        </a:p>
      </dgm:t>
    </dgm:pt>
    <dgm:pt modelId="{954CEB84-81EC-472D-8774-D241B434DC33}" type="parTrans" cxnId="{EA03A908-A112-4785-9387-63210A249500}">
      <dgm:prSet/>
      <dgm:spPr/>
      <dgm:t>
        <a:bodyPr/>
        <a:lstStyle/>
        <a:p>
          <a:endParaRPr lang="en-US"/>
        </a:p>
      </dgm:t>
    </dgm:pt>
    <dgm:pt modelId="{9DE6D623-67B5-45C0-90C5-22EA18711B1C}" type="sibTrans" cxnId="{EA03A908-A112-4785-9387-63210A249500}">
      <dgm:prSet/>
      <dgm:spPr/>
      <dgm:t>
        <a:bodyPr/>
        <a:lstStyle/>
        <a:p>
          <a:endParaRPr lang="en-US"/>
        </a:p>
      </dgm:t>
    </dgm:pt>
    <dgm:pt modelId="{F7A9B06B-0CFB-4082-BD9F-E5A3D73AB528}">
      <dgm:prSet/>
      <dgm:spPr>
        <a:solidFill>
          <a:srgbClr val="7030A0"/>
        </a:solidFill>
      </dgm:spPr>
      <dgm:t>
        <a:bodyPr/>
        <a:lstStyle/>
        <a:p>
          <a:r>
            <a:rPr lang="en-US" b="0" i="0" dirty="0"/>
            <a:t>All clients assessed for unaddressed needs</a:t>
          </a:r>
          <a:endParaRPr lang="en-US" dirty="0"/>
        </a:p>
      </dgm:t>
    </dgm:pt>
    <dgm:pt modelId="{3A88A0AE-EB12-4168-A964-57375EEE1C06}" type="parTrans" cxnId="{15F67B7D-16BE-4BD4-8D13-AEEAA8C63B62}">
      <dgm:prSet/>
      <dgm:spPr/>
      <dgm:t>
        <a:bodyPr/>
        <a:lstStyle/>
        <a:p>
          <a:endParaRPr lang="en-US"/>
        </a:p>
      </dgm:t>
    </dgm:pt>
    <dgm:pt modelId="{D97A851E-64CE-44CF-B855-50F1D0E24480}" type="sibTrans" cxnId="{15F67B7D-16BE-4BD4-8D13-AEEAA8C63B62}">
      <dgm:prSet/>
      <dgm:spPr/>
      <dgm:t>
        <a:bodyPr/>
        <a:lstStyle/>
        <a:p>
          <a:endParaRPr lang="en-US"/>
        </a:p>
      </dgm:t>
    </dgm:pt>
    <dgm:pt modelId="{037B901A-0CEF-4110-82D7-28AE0655E548}" type="pres">
      <dgm:prSet presAssocID="{407B5826-24C9-4DAB-BA95-B0C8E2BDCB7A}" presName="linearFlow" presStyleCnt="0">
        <dgm:presLayoutVars>
          <dgm:dir/>
          <dgm:resizeHandles val="exact"/>
        </dgm:presLayoutVars>
      </dgm:prSet>
      <dgm:spPr/>
    </dgm:pt>
    <dgm:pt modelId="{20B4FAED-503F-4141-A2DE-324570C85EF2}" type="pres">
      <dgm:prSet presAssocID="{0E9AB0AB-3EC0-418C-B6DA-E35741E9FEE2}" presName="composite" presStyleCnt="0"/>
      <dgm:spPr/>
    </dgm:pt>
    <dgm:pt modelId="{128F1E39-06D7-417E-BF61-748602D98377}" type="pres">
      <dgm:prSet presAssocID="{0E9AB0AB-3EC0-418C-B6DA-E35741E9FEE2}"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Hand holding blood samples"/>
        </a:ext>
      </dgm:extLst>
    </dgm:pt>
    <dgm:pt modelId="{317DFF33-789D-4DC4-989E-ADFB4D2D11B6}" type="pres">
      <dgm:prSet presAssocID="{0E9AB0AB-3EC0-418C-B6DA-E35741E9FEE2}" presName="txShp" presStyleLbl="node1" presStyleIdx="0" presStyleCnt="7" custScaleX="96157">
        <dgm:presLayoutVars>
          <dgm:bulletEnabled val="1"/>
        </dgm:presLayoutVars>
      </dgm:prSet>
      <dgm:spPr/>
    </dgm:pt>
    <dgm:pt modelId="{840B5821-6A1B-4D84-A36A-940051FB2F11}" type="pres">
      <dgm:prSet presAssocID="{98D585B1-50AE-41BC-9ED4-9EE89D8BE96D}" presName="spacing" presStyleCnt="0"/>
      <dgm:spPr/>
    </dgm:pt>
    <dgm:pt modelId="{F32FFEAF-74F1-496D-9547-56609244D9E2}" type="pres">
      <dgm:prSet presAssocID="{E9685C82-A322-46C9-93DD-7F9177E17FB3}" presName="composite" presStyleCnt="0"/>
      <dgm:spPr/>
    </dgm:pt>
    <dgm:pt modelId="{3D764B1D-498B-4092-B40B-7EBBA4F82348}" type="pres">
      <dgm:prSet presAssocID="{E9685C82-A322-46C9-93DD-7F9177E17FB3}"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Assorted pills and tablets"/>
        </a:ext>
      </dgm:extLst>
    </dgm:pt>
    <dgm:pt modelId="{C3E58CC1-BD1E-4CA6-9F3A-D95A3FE0BFAE}" type="pres">
      <dgm:prSet presAssocID="{E9685C82-A322-46C9-93DD-7F9177E17FB3}" presName="txShp" presStyleLbl="node1" presStyleIdx="1" presStyleCnt="7">
        <dgm:presLayoutVars>
          <dgm:bulletEnabled val="1"/>
        </dgm:presLayoutVars>
      </dgm:prSet>
      <dgm:spPr/>
    </dgm:pt>
    <dgm:pt modelId="{8378DF7F-9AED-421C-88F5-F69B743B6731}" type="pres">
      <dgm:prSet presAssocID="{BD60D569-D0B8-42F2-8161-217AA10794BC}" presName="spacing" presStyleCnt="0"/>
      <dgm:spPr/>
    </dgm:pt>
    <dgm:pt modelId="{1735FC29-84F7-440D-AF52-56D42B1DC69D}" type="pres">
      <dgm:prSet presAssocID="{B42F3CBF-92C4-4BF2-B1F8-CFEE3DC60114}" presName="composite" presStyleCnt="0"/>
      <dgm:spPr/>
    </dgm:pt>
    <dgm:pt modelId="{95193FFA-7449-41CB-988A-8C50805F8061}" type="pres">
      <dgm:prSet presAssocID="{B42F3CBF-92C4-4BF2-B1F8-CFEE3DC60114}"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dgm:spPr>
      <dgm:extLst>
        <a:ext uri="{E40237B7-FDA0-4F09-8148-C483321AD2D9}">
          <dgm14:cNvPr xmlns:dgm14="http://schemas.microsoft.com/office/drawing/2010/diagram" id="0" name="" descr="Red ribbon on a white background"/>
        </a:ext>
      </dgm:extLst>
    </dgm:pt>
    <dgm:pt modelId="{BD0C76E0-E41A-4F9D-8181-D87DB2176016}" type="pres">
      <dgm:prSet presAssocID="{B42F3CBF-92C4-4BF2-B1F8-CFEE3DC60114}" presName="txShp" presStyleLbl="node1" presStyleIdx="2" presStyleCnt="7">
        <dgm:presLayoutVars>
          <dgm:bulletEnabled val="1"/>
        </dgm:presLayoutVars>
      </dgm:prSet>
      <dgm:spPr/>
    </dgm:pt>
    <dgm:pt modelId="{B6A8CDCF-5979-4BE9-848A-A2CC9235FEAD}" type="pres">
      <dgm:prSet presAssocID="{C01023AE-7D0B-4048-9A2D-2EDFEA42BF77}" presName="spacing" presStyleCnt="0"/>
      <dgm:spPr/>
    </dgm:pt>
    <dgm:pt modelId="{1E816E2B-5FD1-4485-80F3-98733E15D8FB}" type="pres">
      <dgm:prSet presAssocID="{7B882DC9-BAAE-4208-996C-81911E70B0B8}" presName="composite" presStyleCnt="0"/>
      <dgm:spPr/>
    </dgm:pt>
    <dgm:pt modelId="{A4006311-2E6C-4B9E-8297-B0E3C366D476}" type="pres">
      <dgm:prSet presAssocID="{7B882DC9-BAAE-4208-996C-81911E70B0B8}" presName="imgShp" presStyleLbl="fgImgPlace1" presStyleIdx="3" presStyleCnt="7" custLinFactNeighborX="1390" custLinFactNeighborY="-826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3AFEA552-EBE0-4E44-BE1C-D9AF3F7C6B35}" type="pres">
      <dgm:prSet presAssocID="{7B882DC9-BAAE-4208-996C-81911E70B0B8}" presName="txShp" presStyleLbl="node1" presStyleIdx="3" presStyleCnt="7">
        <dgm:presLayoutVars>
          <dgm:bulletEnabled val="1"/>
        </dgm:presLayoutVars>
      </dgm:prSet>
      <dgm:spPr/>
    </dgm:pt>
    <dgm:pt modelId="{01078DBE-96C5-44DA-8B87-2FFF529EBDB0}" type="pres">
      <dgm:prSet presAssocID="{7BEFE9D3-E5B4-446F-B10E-EE2D6EC9775F}" presName="spacing" presStyleCnt="0"/>
      <dgm:spPr/>
    </dgm:pt>
    <dgm:pt modelId="{E2026FE6-059A-4B0E-9D2E-590B6F6F23CA}" type="pres">
      <dgm:prSet presAssocID="{82B47AE7-3DEE-4C37-A23C-4A2C11CA823A}" presName="composite" presStyleCnt="0"/>
      <dgm:spPr/>
    </dgm:pt>
    <dgm:pt modelId="{F808A481-39C8-4F9E-8F64-00B2639D9790}" type="pres">
      <dgm:prSet presAssocID="{82B47AE7-3DEE-4C37-A23C-4A2C11CA823A}"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8000" b="-28000"/>
          </a:stretch>
        </a:blipFill>
      </dgm:spPr>
    </dgm:pt>
    <dgm:pt modelId="{E7CAAFC0-EF19-4760-8F16-E3B2C034FD3E}" type="pres">
      <dgm:prSet presAssocID="{82B47AE7-3DEE-4C37-A23C-4A2C11CA823A}" presName="txShp" presStyleLbl="node1" presStyleIdx="4" presStyleCnt="7">
        <dgm:presLayoutVars>
          <dgm:bulletEnabled val="1"/>
        </dgm:presLayoutVars>
      </dgm:prSet>
      <dgm:spPr/>
    </dgm:pt>
    <dgm:pt modelId="{173A3DE0-4940-4960-A87D-49CAC71FB30A}" type="pres">
      <dgm:prSet presAssocID="{8D2C446A-26FB-4420-A263-AD8FE70B3EDE}" presName="spacing" presStyleCnt="0"/>
      <dgm:spPr/>
    </dgm:pt>
    <dgm:pt modelId="{1CA3B612-AC99-4E20-B589-8451D6DA2D01}" type="pres">
      <dgm:prSet presAssocID="{8B402FCC-3DD8-4F0C-B4C1-BA1B3C9CB852}" presName="composite" presStyleCnt="0"/>
      <dgm:spPr/>
    </dgm:pt>
    <dgm:pt modelId="{24831CCD-A987-4663-9292-B8593C4E91D1}" type="pres">
      <dgm:prSet presAssocID="{8B402FCC-3DD8-4F0C-B4C1-BA1B3C9CB852}" presName="imgShp" presStyleLbl="fgImgPlace1" presStyleIdx="5" presStyleCnt="7"/>
      <dgm:spPr>
        <a:blipFill rotWithShape="1">
          <a:blip xmlns:r="http://schemas.openxmlformats.org/officeDocument/2006/relationships" r:embed="rId6"/>
          <a:srcRect/>
          <a:stretch>
            <a:fillRect l="-25000" r="-25000"/>
          </a:stretch>
        </a:blipFill>
      </dgm:spPr>
    </dgm:pt>
    <dgm:pt modelId="{692FBEC4-45F5-408F-A157-E2DA810ABE40}" type="pres">
      <dgm:prSet presAssocID="{8B402FCC-3DD8-4F0C-B4C1-BA1B3C9CB852}" presName="txShp" presStyleLbl="node1" presStyleIdx="5" presStyleCnt="7">
        <dgm:presLayoutVars>
          <dgm:bulletEnabled val="1"/>
        </dgm:presLayoutVars>
      </dgm:prSet>
      <dgm:spPr/>
    </dgm:pt>
    <dgm:pt modelId="{4A2FCCF4-AA45-4E12-82F7-856F186A7466}" type="pres">
      <dgm:prSet presAssocID="{9DE6D623-67B5-45C0-90C5-22EA18711B1C}" presName="spacing" presStyleCnt="0"/>
      <dgm:spPr/>
    </dgm:pt>
    <dgm:pt modelId="{A8C01633-94D9-4039-9AE6-ECD8BB8E6784}" type="pres">
      <dgm:prSet presAssocID="{F7A9B06B-0CFB-4082-BD9F-E5A3D73AB528}" presName="composite" presStyleCnt="0"/>
      <dgm:spPr/>
    </dgm:pt>
    <dgm:pt modelId="{A7F115D4-EAD0-4F73-8E9B-CEFA0EDB4B4B}" type="pres">
      <dgm:prSet presAssocID="{F7A9B06B-0CFB-4082-BD9F-E5A3D73AB528}"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000" r="-3000"/>
          </a:stretch>
        </a:blipFill>
      </dgm:spPr>
    </dgm:pt>
    <dgm:pt modelId="{12D944D4-36CD-435E-ADF8-1095865AA45D}" type="pres">
      <dgm:prSet presAssocID="{F7A9B06B-0CFB-4082-BD9F-E5A3D73AB528}" presName="txShp" presStyleLbl="node1" presStyleIdx="6" presStyleCnt="7">
        <dgm:presLayoutVars>
          <dgm:bulletEnabled val="1"/>
        </dgm:presLayoutVars>
      </dgm:prSet>
      <dgm:spPr/>
    </dgm:pt>
  </dgm:ptLst>
  <dgm:cxnLst>
    <dgm:cxn modelId="{B84EFD05-9E7E-411A-8D4C-CB1A6F1299C3}" type="presOf" srcId="{B42F3CBF-92C4-4BF2-B1F8-CFEE3DC60114}" destId="{BD0C76E0-E41A-4F9D-8181-D87DB2176016}" srcOrd="0" destOrd="0" presId="urn:microsoft.com/office/officeart/2005/8/layout/vList3"/>
    <dgm:cxn modelId="{EA03A908-A112-4785-9387-63210A249500}" srcId="{407B5826-24C9-4DAB-BA95-B0C8E2BDCB7A}" destId="{8B402FCC-3DD8-4F0C-B4C1-BA1B3C9CB852}" srcOrd="5" destOrd="0" parTransId="{954CEB84-81EC-472D-8774-D241B434DC33}" sibTransId="{9DE6D623-67B5-45C0-90C5-22EA18711B1C}"/>
    <dgm:cxn modelId="{9A4AC40D-E11C-40A3-90AA-1DF5619D082A}" type="presOf" srcId="{E9685C82-A322-46C9-93DD-7F9177E17FB3}" destId="{C3E58CC1-BD1E-4CA6-9F3A-D95A3FE0BFAE}" srcOrd="0" destOrd="0" presId="urn:microsoft.com/office/officeart/2005/8/layout/vList3"/>
    <dgm:cxn modelId="{E6A8F516-DD3B-4D74-B6E5-6342B8A2A882}" srcId="{407B5826-24C9-4DAB-BA95-B0C8E2BDCB7A}" destId="{B42F3CBF-92C4-4BF2-B1F8-CFEE3DC60114}" srcOrd="2" destOrd="0" parTransId="{9C076164-8356-40C2-9F33-BCF1FA112E42}" sibTransId="{C01023AE-7D0B-4048-9A2D-2EDFEA42BF77}"/>
    <dgm:cxn modelId="{6BB6835F-5671-4B22-9AC2-C6ED030063B4}" srcId="{407B5826-24C9-4DAB-BA95-B0C8E2BDCB7A}" destId="{7B882DC9-BAAE-4208-996C-81911E70B0B8}" srcOrd="3" destOrd="0" parTransId="{042F1046-05B1-4914-8E24-6B3FAEDED8A4}" sibTransId="{7BEFE9D3-E5B4-446F-B10E-EE2D6EC9775F}"/>
    <dgm:cxn modelId="{FE92534C-228F-4625-A295-7B207723697E}" type="presOf" srcId="{F7A9B06B-0CFB-4082-BD9F-E5A3D73AB528}" destId="{12D944D4-36CD-435E-ADF8-1095865AA45D}" srcOrd="0" destOrd="0" presId="urn:microsoft.com/office/officeart/2005/8/layout/vList3"/>
    <dgm:cxn modelId="{FD2F3C74-6546-412D-8B4B-88302CB8D788}" type="presOf" srcId="{8B402FCC-3DD8-4F0C-B4C1-BA1B3C9CB852}" destId="{692FBEC4-45F5-408F-A157-E2DA810ABE40}" srcOrd="0" destOrd="0" presId="urn:microsoft.com/office/officeart/2005/8/layout/vList3"/>
    <dgm:cxn modelId="{F84FA455-4420-439E-A778-E064CA4C83F4}" type="presOf" srcId="{82B47AE7-3DEE-4C37-A23C-4A2C11CA823A}" destId="{E7CAAFC0-EF19-4760-8F16-E3B2C034FD3E}" srcOrd="0" destOrd="0" presId="urn:microsoft.com/office/officeart/2005/8/layout/vList3"/>
    <dgm:cxn modelId="{D0EAFD77-7887-46A2-B8C0-385AD994F08F}" srcId="{407B5826-24C9-4DAB-BA95-B0C8E2BDCB7A}" destId="{0E9AB0AB-3EC0-418C-B6DA-E35741E9FEE2}" srcOrd="0" destOrd="0" parTransId="{D09A5572-EE07-4708-97FA-EDFB4C2ADFA6}" sibTransId="{98D585B1-50AE-41BC-9ED4-9EE89D8BE96D}"/>
    <dgm:cxn modelId="{15F67B7D-16BE-4BD4-8D13-AEEAA8C63B62}" srcId="{407B5826-24C9-4DAB-BA95-B0C8E2BDCB7A}" destId="{F7A9B06B-0CFB-4082-BD9F-E5A3D73AB528}" srcOrd="6" destOrd="0" parTransId="{3A88A0AE-EB12-4168-A964-57375EEE1C06}" sibTransId="{D97A851E-64CE-44CF-B855-50F1D0E24480}"/>
    <dgm:cxn modelId="{C0DECDBA-AE7C-401F-8976-6410FFF5D631}" type="presOf" srcId="{407B5826-24C9-4DAB-BA95-B0C8E2BDCB7A}" destId="{037B901A-0CEF-4110-82D7-28AE0655E548}" srcOrd="0" destOrd="0" presId="urn:microsoft.com/office/officeart/2005/8/layout/vList3"/>
    <dgm:cxn modelId="{844C35C0-BC5E-4266-81AE-4F0B7761E0F8}" type="presOf" srcId="{7B882DC9-BAAE-4208-996C-81911E70B0B8}" destId="{3AFEA552-EBE0-4E44-BE1C-D9AF3F7C6B35}" srcOrd="0" destOrd="0" presId="urn:microsoft.com/office/officeart/2005/8/layout/vList3"/>
    <dgm:cxn modelId="{9B7C18C9-E54E-4A34-8EE7-8CA0014F8CF2}" type="presOf" srcId="{0E9AB0AB-3EC0-418C-B6DA-E35741E9FEE2}" destId="{317DFF33-789D-4DC4-989E-ADFB4D2D11B6}" srcOrd="0" destOrd="0" presId="urn:microsoft.com/office/officeart/2005/8/layout/vList3"/>
    <dgm:cxn modelId="{A9648ED9-F753-4826-A794-381D649AB310}" srcId="{407B5826-24C9-4DAB-BA95-B0C8E2BDCB7A}" destId="{82B47AE7-3DEE-4C37-A23C-4A2C11CA823A}" srcOrd="4" destOrd="0" parTransId="{6C81B859-C3A2-482D-8C2E-2AFE20B5E427}" sibTransId="{8D2C446A-26FB-4420-A263-AD8FE70B3EDE}"/>
    <dgm:cxn modelId="{41D188F7-3E69-44D0-89CF-9971500955F0}" srcId="{407B5826-24C9-4DAB-BA95-B0C8E2BDCB7A}" destId="{E9685C82-A322-46C9-93DD-7F9177E17FB3}" srcOrd="1" destOrd="0" parTransId="{0BC66255-D9CF-4642-94DA-2DFE627386DC}" sibTransId="{BD60D569-D0B8-42F2-8161-217AA10794BC}"/>
    <dgm:cxn modelId="{5269EA9D-BCA3-4518-AB38-AAB4E0FE6F57}" type="presParOf" srcId="{037B901A-0CEF-4110-82D7-28AE0655E548}" destId="{20B4FAED-503F-4141-A2DE-324570C85EF2}" srcOrd="0" destOrd="0" presId="urn:microsoft.com/office/officeart/2005/8/layout/vList3"/>
    <dgm:cxn modelId="{D1BB5554-E7B9-48D0-9F39-672104578E24}" type="presParOf" srcId="{20B4FAED-503F-4141-A2DE-324570C85EF2}" destId="{128F1E39-06D7-417E-BF61-748602D98377}" srcOrd="0" destOrd="0" presId="urn:microsoft.com/office/officeart/2005/8/layout/vList3"/>
    <dgm:cxn modelId="{A5A3D9FB-2F3B-47B6-8CA2-BAD85A1D1351}" type="presParOf" srcId="{20B4FAED-503F-4141-A2DE-324570C85EF2}" destId="{317DFF33-789D-4DC4-989E-ADFB4D2D11B6}" srcOrd="1" destOrd="0" presId="urn:microsoft.com/office/officeart/2005/8/layout/vList3"/>
    <dgm:cxn modelId="{87E95B63-06B9-47CB-A39A-5C69C50EF113}" type="presParOf" srcId="{037B901A-0CEF-4110-82D7-28AE0655E548}" destId="{840B5821-6A1B-4D84-A36A-940051FB2F11}" srcOrd="1" destOrd="0" presId="urn:microsoft.com/office/officeart/2005/8/layout/vList3"/>
    <dgm:cxn modelId="{97E6AA85-4AE9-4867-BC9A-18D6ECBCBEC9}" type="presParOf" srcId="{037B901A-0CEF-4110-82D7-28AE0655E548}" destId="{F32FFEAF-74F1-496D-9547-56609244D9E2}" srcOrd="2" destOrd="0" presId="urn:microsoft.com/office/officeart/2005/8/layout/vList3"/>
    <dgm:cxn modelId="{B4C7B8F7-805B-4102-9B1F-EDB6D1670038}" type="presParOf" srcId="{F32FFEAF-74F1-496D-9547-56609244D9E2}" destId="{3D764B1D-498B-4092-B40B-7EBBA4F82348}" srcOrd="0" destOrd="0" presId="urn:microsoft.com/office/officeart/2005/8/layout/vList3"/>
    <dgm:cxn modelId="{2D86BF15-711A-487C-8AA3-B482D214F791}" type="presParOf" srcId="{F32FFEAF-74F1-496D-9547-56609244D9E2}" destId="{C3E58CC1-BD1E-4CA6-9F3A-D95A3FE0BFAE}" srcOrd="1" destOrd="0" presId="urn:microsoft.com/office/officeart/2005/8/layout/vList3"/>
    <dgm:cxn modelId="{12D3BC91-87E8-48A5-A975-44D453540930}" type="presParOf" srcId="{037B901A-0CEF-4110-82D7-28AE0655E548}" destId="{8378DF7F-9AED-421C-88F5-F69B743B6731}" srcOrd="3" destOrd="0" presId="urn:microsoft.com/office/officeart/2005/8/layout/vList3"/>
    <dgm:cxn modelId="{11184146-FA6C-4BD0-9660-383BEC86B864}" type="presParOf" srcId="{037B901A-0CEF-4110-82D7-28AE0655E548}" destId="{1735FC29-84F7-440D-AF52-56D42B1DC69D}" srcOrd="4" destOrd="0" presId="urn:microsoft.com/office/officeart/2005/8/layout/vList3"/>
    <dgm:cxn modelId="{55614531-1505-46B5-88C9-BC7F7F5521A5}" type="presParOf" srcId="{1735FC29-84F7-440D-AF52-56D42B1DC69D}" destId="{95193FFA-7449-41CB-988A-8C50805F8061}" srcOrd="0" destOrd="0" presId="urn:microsoft.com/office/officeart/2005/8/layout/vList3"/>
    <dgm:cxn modelId="{DEBEA1B4-76FE-4473-957F-E0B717457479}" type="presParOf" srcId="{1735FC29-84F7-440D-AF52-56D42B1DC69D}" destId="{BD0C76E0-E41A-4F9D-8181-D87DB2176016}" srcOrd="1" destOrd="0" presId="urn:microsoft.com/office/officeart/2005/8/layout/vList3"/>
    <dgm:cxn modelId="{E7C73D59-7532-4F90-80A8-9E0D3811F75F}" type="presParOf" srcId="{037B901A-0CEF-4110-82D7-28AE0655E548}" destId="{B6A8CDCF-5979-4BE9-848A-A2CC9235FEAD}" srcOrd="5" destOrd="0" presId="urn:microsoft.com/office/officeart/2005/8/layout/vList3"/>
    <dgm:cxn modelId="{E0D4DEB2-9B14-4428-ACF5-225CE7A182E4}" type="presParOf" srcId="{037B901A-0CEF-4110-82D7-28AE0655E548}" destId="{1E816E2B-5FD1-4485-80F3-98733E15D8FB}" srcOrd="6" destOrd="0" presId="urn:microsoft.com/office/officeart/2005/8/layout/vList3"/>
    <dgm:cxn modelId="{8F18935D-DC5A-4EB9-A9A0-E58CDBC1B23C}" type="presParOf" srcId="{1E816E2B-5FD1-4485-80F3-98733E15D8FB}" destId="{A4006311-2E6C-4B9E-8297-B0E3C366D476}" srcOrd="0" destOrd="0" presId="urn:microsoft.com/office/officeart/2005/8/layout/vList3"/>
    <dgm:cxn modelId="{AACC9F47-88DE-44CD-BE2F-2130582C6954}" type="presParOf" srcId="{1E816E2B-5FD1-4485-80F3-98733E15D8FB}" destId="{3AFEA552-EBE0-4E44-BE1C-D9AF3F7C6B35}" srcOrd="1" destOrd="0" presId="urn:microsoft.com/office/officeart/2005/8/layout/vList3"/>
    <dgm:cxn modelId="{FAE8551B-81E9-484C-8223-3A83FEA9A6C3}" type="presParOf" srcId="{037B901A-0CEF-4110-82D7-28AE0655E548}" destId="{01078DBE-96C5-44DA-8B87-2FFF529EBDB0}" srcOrd="7" destOrd="0" presId="urn:microsoft.com/office/officeart/2005/8/layout/vList3"/>
    <dgm:cxn modelId="{C9D604A0-3CBA-49A0-909B-4C4620129EE0}" type="presParOf" srcId="{037B901A-0CEF-4110-82D7-28AE0655E548}" destId="{E2026FE6-059A-4B0E-9D2E-590B6F6F23CA}" srcOrd="8" destOrd="0" presId="urn:microsoft.com/office/officeart/2005/8/layout/vList3"/>
    <dgm:cxn modelId="{6A4BD5B9-CDF9-493A-B62A-C0589FEF28BA}" type="presParOf" srcId="{E2026FE6-059A-4B0E-9D2E-590B6F6F23CA}" destId="{F808A481-39C8-4F9E-8F64-00B2639D9790}" srcOrd="0" destOrd="0" presId="urn:microsoft.com/office/officeart/2005/8/layout/vList3"/>
    <dgm:cxn modelId="{C04C9938-2475-4ABE-9827-D71D45F3C332}" type="presParOf" srcId="{E2026FE6-059A-4B0E-9D2E-590B6F6F23CA}" destId="{E7CAAFC0-EF19-4760-8F16-E3B2C034FD3E}" srcOrd="1" destOrd="0" presId="urn:microsoft.com/office/officeart/2005/8/layout/vList3"/>
    <dgm:cxn modelId="{2C0CD5E9-AF3F-4401-8E23-BB6209DDCB86}" type="presParOf" srcId="{037B901A-0CEF-4110-82D7-28AE0655E548}" destId="{173A3DE0-4940-4960-A87D-49CAC71FB30A}" srcOrd="9" destOrd="0" presId="urn:microsoft.com/office/officeart/2005/8/layout/vList3"/>
    <dgm:cxn modelId="{55361C4B-F931-4902-8497-86E5250BECD1}" type="presParOf" srcId="{037B901A-0CEF-4110-82D7-28AE0655E548}" destId="{1CA3B612-AC99-4E20-B589-8451D6DA2D01}" srcOrd="10" destOrd="0" presId="urn:microsoft.com/office/officeart/2005/8/layout/vList3"/>
    <dgm:cxn modelId="{724ABD6E-130E-4CEA-BA44-7ACF10EA199D}" type="presParOf" srcId="{1CA3B612-AC99-4E20-B589-8451D6DA2D01}" destId="{24831CCD-A987-4663-9292-B8593C4E91D1}" srcOrd="0" destOrd="0" presId="urn:microsoft.com/office/officeart/2005/8/layout/vList3"/>
    <dgm:cxn modelId="{B9345788-348E-4709-AE76-3EE960549E2F}" type="presParOf" srcId="{1CA3B612-AC99-4E20-B589-8451D6DA2D01}" destId="{692FBEC4-45F5-408F-A157-E2DA810ABE40}" srcOrd="1" destOrd="0" presId="urn:microsoft.com/office/officeart/2005/8/layout/vList3"/>
    <dgm:cxn modelId="{F4BCD2F4-68CC-496F-8602-2725220733B7}" type="presParOf" srcId="{037B901A-0CEF-4110-82D7-28AE0655E548}" destId="{4A2FCCF4-AA45-4E12-82F7-856F186A7466}" srcOrd="11" destOrd="0" presId="urn:microsoft.com/office/officeart/2005/8/layout/vList3"/>
    <dgm:cxn modelId="{B19504C0-EF1F-4A54-A318-92ED6C39BDD1}" type="presParOf" srcId="{037B901A-0CEF-4110-82D7-28AE0655E548}" destId="{A8C01633-94D9-4039-9AE6-ECD8BB8E6784}" srcOrd="12" destOrd="0" presId="urn:microsoft.com/office/officeart/2005/8/layout/vList3"/>
    <dgm:cxn modelId="{0E95137B-3C42-4C84-A6FB-41E674EE31EE}" type="presParOf" srcId="{A8C01633-94D9-4039-9AE6-ECD8BB8E6784}" destId="{A7F115D4-EAD0-4F73-8E9B-CEFA0EDB4B4B}" srcOrd="0" destOrd="0" presId="urn:microsoft.com/office/officeart/2005/8/layout/vList3"/>
    <dgm:cxn modelId="{87ECB16A-B826-491D-A955-81D381C87660}" type="presParOf" srcId="{A8C01633-94D9-4039-9AE6-ECD8BB8E6784}" destId="{12D944D4-36CD-435E-ADF8-1095865AA45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37ECF1-347C-4A71-AFDC-F2ADADB79E47}"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EE20A583-240A-46EC-A148-0856313A403B}">
      <dgm:prSet custT="1"/>
      <dgm:spPr/>
      <dgm:t>
        <a:bodyPr/>
        <a:lstStyle/>
        <a:p>
          <a:r>
            <a:rPr lang="en-US" sz="1600" b="0" i="0" dirty="0"/>
            <a:t>Current integration made possible through existing relationship with CCDC.</a:t>
          </a:r>
          <a:endParaRPr lang="en-US" sz="1600" dirty="0"/>
        </a:p>
      </dgm:t>
    </dgm:pt>
    <dgm:pt modelId="{4C1C2116-0EA1-43AE-B3CE-D49DDA11A443}" type="parTrans" cxnId="{28B9E177-FD2B-4DC0-93DB-CF58B91EF16B}">
      <dgm:prSet/>
      <dgm:spPr/>
      <dgm:t>
        <a:bodyPr/>
        <a:lstStyle/>
        <a:p>
          <a:endParaRPr lang="en-US"/>
        </a:p>
      </dgm:t>
    </dgm:pt>
    <dgm:pt modelId="{F9D309A6-71EB-4FB1-9889-D755D59F3CB6}" type="sibTrans" cxnId="{28B9E177-FD2B-4DC0-93DB-CF58B91EF16B}">
      <dgm:prSet/>
      <dgm:spPr/>
      <dgm:t>
        <a:bodyPr/>
        <a:lstStyle/>
        <a:p>
          <a:endParaRPr lang="en-US"/>
        </a:p>
      </dgm:t>
    </dgm:pt>
    <dgm:pt modelId="{8E137B95-11D3-467A-80BD-87EA8759167B}">
      <dgm:prSet custT="1"/>
      <dgm:spPr>
        <a:solidFill>
          <a:schemeClr val="accent6">
            <a:lumMod val="75000"/>
          </a:schemeClr>
        </a:solidFill>
      </dgm:spPr>
      <dgm:t>
        <a:bodyPr/>
        <a:lstStyle/>
        <a:p>
          <a:r>
            <a:rPr lang="en-US" sz="1600" b="0" i="0" dirty="0"/>
            <a:t>Partnership was established through  meetings with key SNHD and CCDC leadership. </a:t>
          </a:r>
          <a:endParaRPr lang="en-US" sz="1600" dirty="0"/>
        </a:p>
      </dgm:t>
    </dgm:pt>
    <dgm:pt modelId="{D8D23738-CFE2-45D5-9464-75D044E06AB6}" type="parTrans" cxnId="{103F1CB6-74DF-402A-9CB8-7B9F1F7CBB46}">
      <dgm:prSet/>
      <dgm:spPr/>
      <dgm:t>
        <a:bodyPr/>
        <a:lstStyle/>
        <a:p>
          <a:endParaRPr lang="en-US"/>
        </a:p>
      </dgm:t>
    </dgm:pt>
    <dgm:pt modelId="{CCC26B31-44FB-4E00-A652-6B79A75DA22F}" type="sibTrans" cxnId="{103F1CB6-74DF-402A-9CB8-7B9F1F7CBB46}">
      <dgm:prSet/>
      <dgm:spPr/>
      <dgm:t>
        <a:bodyPr/>
        <a:lstStyle/>
        <a:p>
          <a:endParaRPr lang="en-US"/>
        </a:p>
      </dgm:t>
    </dgm:pt>
    <dgm:pt modelId="{E07ABE80-33D6-48ED-9EA3-850D4A12D601}">
      <dgm:prSet custT="1"/>
      <dgm:spPr>
        <a:solidFill>
          <a:schemeClr val="accent6">
            <a:lumMod val="75000"/>
          </a:schemeClr>
        </a:solidFill>
      </dgm:spPr>
      <dgm:t>
        <a:bodyPr/>
        <a:lstStyle/>
        <a:p>
          <a:r>
            <a:rPr lang="en-US" sz="1400" b="0" i="0" dirty="0"/>
            <a:t>CCDC/LVMPD were expanding their collaboration with mental health and associated services. </a:t>
          </a:r>
          <a:endParaRPr lang="en-US" sz="1400" dirty="0"/>
        </a:p>
      </dgm:t>
    </dgm:pt>
    <dgm:pt modelId="{102AD10F-C9E9-4C63-BCBC-44A28C6328EE}" type="parTrans" cxnId="{01BACF6E-8567-4538-B401-3F50C75FBEBE}">
      <dgm:prSet/>
      <dgm:spPr/>
      <dgm:t>
        <a:bodyPr/>
        <a:lstStyle/>
        <a:p>
          <a:endParaRPr lang="en-US"/>
        </a:p>
      </dgm:t>
    </dgm:pt>
    <dgm:pt modelId="{16200BB0-5E6D-4B87-8FE2-4A91169C9EB8}" type="sibTrans" cxnId="{01BACF6E-8567-4538-B401-3F50C75FBEBE}">
      <dgm:prSet/>
      <dgm:spPr/>
      <dgm:t>
        <a:bodyPr/>
        <a:lstStyle/>
        <a:p>
          <a:endParaRPr lang="en-US"/>
        </a:p>
      </dgm:t>
    </dgm:pt>
    <dgm:pt modelId="{45AE28C8-96C8-4A5C-8CCA-4780A96161AD}" type="pres">
      <dgm:prSet presAssocID="{5037ECF1-347C-4A71-AFDC-F2ADADB79E47}" presName="linear" presStyleCnt="0">
        <dgm:presLayoutVars>
          <dgm:animLvl val="lvl"/>
          <dgm:resizeHandles val="exact"/>
        </dgm:presLayoutVars>
      </dgm:prSet>
      <dgm:spPr/>
    </dgm:pt>
    <dgm:pt modelId="{BD25A6DD-17C7-4907-B978-311A6F9FD635}" type="pres">
      <dgm:prSet presAssocID="{EE20A583-240A-46EC-A148-0856313A403B}" presName="parentText" presStyleLbl="node1" presStyleIdx="0" presStyleCnt="3">
        <dgm:presLayoutVars>
          <dgm:chMax val="0"/>
          <dgm:bulletEnabled val="1"/>
        </dgm:presLayoutVars>
      </dgm:prSet>
      <dgm:spPr/>
    </dgm:pt>
    <dgm:pt modelId="{C3981D79-D098-4164-A2D8-C39BE9F22BCF}" type="pres">
      <dgm:prSet presAssocID="{F9D309A6-71EB-4FB1-9889-D755D59F3CB6}" presName="spacer" presStyleCnt="0"/>
      <dgm:spPr/>
    </dgm:pt>
    <dgm:pt modelId="{2306E24B-0024-4E0A-9169-FD0ACA3529D7}" type="pres">
      <dgm:prSet presAssocID="{8E137B95-11D3-467A-80BD-87EA8759167B}" presName="parentText" presStyleLbl="node1" presStyleIdx="1" presStyleCnt="3">
        <dgm:presLayoutVars>
          <dgm:chMax val="0"/>
          <dgm:bulletEnabled val="1"/>
        </dgm:presLayoutVars>
      </dgm:prSet>
      <dgm:spPr/>
    </dgm:pt>
    <dgm:pt modelId="{BDEBDEAF-9CBC-4201-ADB3-61AB3F5E4A3F}" type="pres">
      <dgm:prSet presAssocID="{CCC26B31-44FB-4E00-A652-6B79A75DA22F}" presName="spacer" presStyleCnt="0"/>
      <dgm:spPr/>
    </dgm:pt>
    <dgm:pt modelId="{1D259A1F-A257-45EE-9A36-5BF8A1E58B6F}" type="pres">
      <dgm:prSet presAssocID="{E07ABE80-33D6-48ED-9EA3-850D4A12D601}" presName="parentText" presStyleLbl="node1" presStyleIdx="2" presStyleCnt="3">
        <dgm:presLayoutVars>
          <dgm:chMax val="0"/>
          <dgm:bulletEnabled val="1"/>
        </dgm:presLayoutVars>
      </dgm:prSet>
      <dgm:spPr/>
    </dgm:pt>
  </dgm:ptLst>
  <dgm:cxnLst>
    <dgm:cxn modelId="{EE003A1A-500D-499D-A53A-8873F25E25AF}" type="presOf" srcId="{EE20A583-240A-46EC-A148-0856313A403B}" destId="{BD25A6DD-17C7-4907-B978-311A6F9FD635}" srcOrd="0" destOrd="0" presId="urn:microsoft.com/office/officeart/2005/8/layout/vList2"/>
    <dgm:cxn modelId="{7A8CE134-E255-4C55-BD83-742C053C42E0}" type="presOf" srcId="{5037ECF1-347C-4A71-AFDC-F2ADADB79E47}" destId="{45AE28C8-96C8-4A5C-8CCA-4780A96161AD}" srcOrd="0" destOrd="0" presId="urn:microsoft.com/office/officeart/2005/8/layout/vList2"/>
    <dgm:cxn modelId="{01BACF6E-8567-4538-B401-3F50C75FBEBE}" srcId="{5037ECF1-347C-4A71-AFDC-F2ADADB79E47}" destId="{E07ABE80-33D6-48ED-9EA3-850D4A12D601}" srcOrd="2" destOrd="0" parTransId="{102AD10F-C9E9-4C63-BCBC-44A28C6328EE}" sibTransId="{16200BB0-5E6D-4B87-8FE2-4A91169C9EB8}"/>
    <dgm:cxn modelId="{28B9E177-FD2B-4DC0-93DB-CF58B91EF16B}" srcId="{5037ECF1-347C-4A71-AFDC-F2ADADB79E47}" destId="{EE20A583-240A-46EC-A148-0856313A403B}" srcOrd="0" destOrd="0" parTransId="{4C1C2116-0EA1-43AE-B3CE-D49DDA11A443}" sibTransId="{F9D309A6-71EB-4FB1-9889-D755D59F3CB6}"/>
    <dgm:cxn modelId="{B98D2858-05E0-4438-BDCB-198977A381A9}" type="presOf" srcId="{E07ABE80-33D6-48ED-9EA3-850D4A12D601}" destId="{1D259A1F-A257-45EE-9A36-5BF8A1E58B6F}" srcOrd="0" destOrd="0" presId="urn:microsoft.com/office/officeart/2005/8/layout/vList2"/>
    <dgm:cxn modelId="{103F1CB6-74DF-402A-9CB8-7B9F1F7CBB46}" srcId="{5037ECF1-347C-4A71-AFDC-F2ADADB79E47}" destId="{8E137B95-11D3-467A-80BD-87EA8759167B}" srcOrd="1" destOrd="0" parTransId="{D8D23738-CFE2-45D5-9464-75D044E06AB6}" sibTransId="{CCC26B31-44FB-4E00-A652-6B79A75DA22F}"/>
    <dgm:cxn modelId="{DD324EB6-9E8A-4549-84F6-E297CF8CB982}" type="presOf" srcId="{8E137B95-11D3-467A-80BD-87EA8759167B}" destId="{2306E24B-0024-4E0A-9169-FD0ACA3529D7}" srcOrd="0" destOrd="0" presId="urn:microsoft.com/office/officeart/2005/8/layout/vList2"/>
    <dgm:cxn modelId="{A828F7B1-FA9B-41BE-AA71-2914EAED5AC4}" type="presParOf" srcId="{45AE28C8-96C8-4A5C-8CCA-4780A96161AD}" destId="{BD25A6DD-17C7-4907-B978-311A6F9FD635}" srcOrd="0" destOrd="0" presId="urn:microsoft.com/office/officeart/2005/8/layout/vList2"/>
    <dgm:cxn modelId="{6FEB8129-E784-4DE5-BB45-7F80F7618353}" type="presParOf" srcId="{45AE28C8-96C8-4A5C-8CCA-4780A96161AD}" destId="{C3981D79-D098-4164-A2D8-C39BE9F22BCF}" srcOrd="1" destOrd="0" presId="urn:microsoft.com/office/officeart/2005/8/layout/vList2"/>
    <dgm:cxn modelId="{C0BFFDBA-A68C-4E96-AF52-4F8BEE9B9A97}" type="presParOf" srcId="{45AE28C8-96C8-4A5C-8CCA-4780A96161AD}" destId="{2306E24B-0024-4E0A-9169-FD0ACA3529D7}" srcOrd="2" destOrd="0" presId="urn:microsoft.com/office/officeart/2005/8/layout/vList2"/>
    <dgm:cxn modelId="{18B7F2DA-341A-4B2B-AD93-2DE4FA5BBB1F}" type="presParOf" srcId="{45AE28C8-96C8-4A5C-8CCA-4780A96161AD}" destId="{BDEBDEAF-9CBC-4201-ADB3-61AB3F5E4A3F}" srcOrd="3" destOrd="0" presId="urn:microsoft.com/office/officeart/2005/8/layout/vList2"/>
    <dgm:cxn modelId="{F6FA9D27-0874-4E03-91BE-49A08808BC53}" type="presParOf" srcId="{45AE28C8-96C8-4A5C-8CCA-4780A96161AD}" destId="{1D259A1F-A257-45EE-9A36-5BF8A1E58B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D5989C-CF0E-449C-B8BB-0E711EF3D28F}"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D20D4BCF-4DBB-464A-B497-2D2A2AFEDDC6}">
      <dgm:prSet custT="1"/>
      <dgm:spPr/>
      <dgm:t>
        <a:bodyPr/>
        <a:lstStyle/>
        <a:p>
          <a:r>
            <a:rPr lang="en-US" sz="1800" dirty="0"/>
            <a:t>Staff have access to CCDC internal EMR.</a:t>
          </a:r>
        </a:p>
      </dgm:t>
    </dgm:pt>
    <dgm:pt modelId="{0613FDF0-8DDA-4048-A8DC-9D51D143C985}" type="parTrans" cxnId="{2C87AB78-E681-4199-8685-345E479E7C7D}">
      <dgm:prSet/>
      <dgm:spPr/>
      <dgm:t>
        <a:bodyPr/>
        <a:lstStyle/>
        <a:p>
          <a:endParaRPr lang="en-US"/>
        </a:p>
      </dgm:t>
    </dgm:pt>
    <dgm:pt modelId="{9EEB2261-6405-4BBB-87AE-A9E3A2298D8C}" type="sibTrans" cxnId="{2C87AB78-E681-4199-8685-345E479E7C7D}">
      <dgm:prSet/>
      <dgm:spPr/>
      <dgm:t>
        <a:bodyPr/>
        <a:lstStyle/>
        <a:p>
          <a:endParaRPr lang="en-US"/>
        </a:p>
      </dgm:t>
    </dgm:pt>
    <dgm:pt modelId="{A641FC17-C662-453F-B019-E38EB66E9DA0}">
      <dgm:prSet custT="1"/>
      <dgm:spPr>
        <a:solidFill>
          <a:schemeClr val="accent6">
            <a:lumMod val="75000"/>
          </a:schemeClr>
        </a:solidFill>
      </dgm:spPr>
      <dgm:t>
        <a:bodyPr/>
        <a:lstStyle/>
        <a:p>
          <a:r>
            <a:rPr lang="en-US" sz="1600" dirty="0"/>
            <a:t>L2A is part of Division of Disease Surveillance and Control. </a:t>
          </a:r>
        </a:p>
      </dgm:t>
    </dgm:pt>
    <dgm:pt modelId="{616E738A-A9F1-4464-ADA6-C3D490F6E01F}" type="parTrans" cxnId="{5233DCCE-2726-4C72-989B-D0F5A50B2563}">
      <dgm:prSet/>
      <dgm:spPr/>
      <dgm:t>
        <a:bodyPr/>
        <a:lstStyle/>
        <a:p>
          <a:endParaRPr lang="en-US"/>
        </a:p>
      </dgm:t>
    </dgm:pt>
    <dgm:pt modelId="{B0C05B78-D4B7-4959-ADB8-BD133A7E0B25}" type="sibTrans" cxnId="{5233DCCE-2726-4C72-989B-D0F5A50B2563}">
      <dgm:prSet/>
      <dgm:spPr/>
      <dgm:t>
        <a:bodyPr/>
        <a:lstStyle/>
        <a:p>
          <a:endParaRPr lang="en-US"/>
        </a:p>
      </dgm:t>
    </dgm:pt>
    <dgm:pt modelId="{4910FA8C-DE2C-4600-956F-18607DA318B9}">
      <dgm:prSet/>
      <dgm:spPr>
        <a:solidFill>
          <a:schemeClr val="accent6">
            <a:lumMod val="75000"/>
          </a:schemeClr>
        </a:solidFill>
      </dgm:spPr>
      <dgm:t>
        <a:bodyPr/>
        <a:lstStyle/>
        <a:p>
          <a:r>
            <a:rPr lang="en-US" dirty="0"/>
            <a:t>Existing SNHD data surveillance system is used for case management and to track needed variables. </a:t>
          </a:r>
        </a:p>
      </dgm:t>
    </dgm:pt>
    <dgm:pt modelId="{CA43A043-BCCB-44F7-A9D6-6B98D59AF741}" type="parTrans" cxnId="{21064C8E-3B26-46FA-A634-75506DB22A5E}">
      <dgm:prSet/>
      <dgm:spPr/>
      <dgm:t>
        <a:bodyPr/>
        <a:lstStyle/>
        <a:p>
          <a:endParaRPr lang="en-US"/>
        </a:p>
      </dgm:t>
    </dgm:pt>
    <dgm:pt modelId="{04A88C29-4AC9-4D64-ADA5-5167A8B4F80C}" type="sibTrans" cxnId="{21064C8E-3B26-46FA-A634-75506DB22A5E}">
      <dgm:prSet/>
      <dgm:spPr/>
      <dgm:t>
        <a:bodyPr/>
        <a:lstStyle/>
        <a:p>
          <a:endParaRPr lang="en-US"/>
        </a:p>
      </dgm:t>
    </dgm:pt>
    <dgm:pt modelId="{7D3F0B78-B233-489F-BCB5-29D977D24FC3}" type="pres">
      <dgm:prSet presAssocID="{83D5989C-CF0E-449C-B8BB-0E711EF3D28F}" presName="linear" presStyleCnt="0">
        <dgm:presLayoutVars>
          <dgm:animLvl val="lvl"/>
          <dgm:resizeHandles val="exact"/>
        </dgm:presLayoutVars>
      </dgm:prSet>
      <dgm:spPr/>
    </dgm:pt>
    <dgm:pt modelId="{8D5DF768-4FB1-48E5-9104-6A39C8B4AD35}" type="pres">
      <dgm:prSet presAssocID="{D20D4BCF-4DBB-464A-B497-2D2A2AFEDDC6}" presName="parentText" presStyleLbl="node1" presStyleIdx="0" presStyleCnt="3" custLinFactNeighborX="-1082" custLinFactNeighborY="17225">
        <dgm:presLayoutVars>
          <dgm:chMax val="0"/>
          <dgm:bulletEnabled val="1"/>
        </dgm:presLayoutVars>
      </dgm:prSet>
      <dgm:spPr/>
    </dgm:pt>
    <dgm:pt modelId="{F0E490A2-0BE7-435A-9471-4BD3A5668B80}" type="pres">
      <dgm:prSet presAssocID="{9EEB2261-6405-4BBB-87AE-A9E3A2298D8C}" presName="spacer" presStyleCnt="0"/>
      <dgm:spPr/>
    </dgm:pt>
    <dgm:pt modelId="{9FE51A90-F92B-43D2-AE0D-9AA9C6C32296}" type="pres">
      <dgm:prSet presAssocID="{A641FC17-C662-453F-B019-E38EB66E9DA0}" presName="parentText" presStyleLbl="node1" presStyleIdx="1" presStyleCnt="3">
        <dgm:presLayoutVars>
          <dgm:chMax val="0"/>
          <dgm:bulletEnabled val="1"/>
        </dgm:presLayoutVars>
      </dgm:prSet>
      <dgm:spPr/>
    </dgm:pt>
    <dgm:pt modelId="{914C8A1D-F3D7-40E5-A978-F04C7775D676}" type="pres">
      <dgm:prSet presAssocID="{B0C05B78-D4B7-4959-ADB8-BD133A7E0B25}" presName="spacer" presStyleCnt="0"/>
      <dgm:spPr/>
    </dgm:pt>
    <dgm:pt modelId="{4857E6A3-B663-438C-8075-0B9FBC8E5DA2}" type="pres">
      <dgm:prSet presAssocID="{4910FA8C-DE2C-4600-956F-18607DA318B9}" presName="parentText" presStyleLbl="node1" presStyleIdx="2" presStyleCnt="3">
        <dgm:presLayoutVars>
          <dgm:chMax val="0"/>
          <dgm:bulletEnabled val="1"/>
        </dgm:presLayoutVars>
      </dgm:prSet>
      <dgm:spPr/>
    </dgm:pt>
  </dgm:ptLst>
  <dgm:cxnLst>
    <dgm:cxn modelId="{2C87AB78-E681-4199-8685-345E479E7C7D}" srcId="{83D5989C-CF0E-449C-B8BB-0E711EF3D28F}" destId="{D20D4BCF-4DBB-464A-B497-2D2A2AFEDDC6}" srcOrd="0" destOrd="0" parTransId="{0613FDF0-8DDA-4048-A8DC-9D51D143C985}" sibTransId="{9EEB2261-6405-4BBB-87AE-A9E3A2298D8C}"/>
    <dgm:cxn modelId="{A0F51F7A-CBFF-49BC-9BE4-2437507AF096}" type="presOf" srcId="{D20D4BCF-4DBB-464A-B497-2D2A2AFEDDC6}" destId="{8D5DF768-4FB1-48E5-9104-6A39C8B4AD35}" srcOrd="0" destOrd="0" presId="urn:microsoft.com/office/officeart/2005/8/layout/vList2"/>
    <dgm:cxn modelId="{21064C8E-3B26-46FA-A634-75506DB22A5E}" srcId="{83D5989C-CF0E-449C-B8BB-0E711EF3D28F}" destId="{4910FA8C-DE2C-4600-956F-18607DA318B9}" srcOrd="2" destOrd="0" parTransId="{CA43A043-BCCB-44F7-A9D6-6B98D59AF741}" sibTransId="{04A88C29-4AC9-4D64-ADA5-5167A8B4F80C}"/>
    <dgm:cxn modelId="{708DB8B5-8500-4F72-AE54-1F3032633C9C}" type="presOf" srcId="{4910FA8C-DE2C-4600-956F-18607DA318B9}" destId="{4857E6A3-B663-438C-8075-0B9FBC8E5DA2}" srcOrd="0" destOrd="0" presId="urn:microsoft.com/office/officeart/2005/8/layout/vList2"/>
    <dgm:cxn modelId="{5233DCCE-2726-4C72-989B-D0F5A50B2563}" srcId="{83D5989C-CF0E-449C-B8BB-0E711EF3D28F}" destId="{A641FC17-C662-453F-B019-E38EB66E9DA0}" srcOrd="1" destOrd="0" parTransId="{616E738A-A9F1-4464-ADA6-C3D490F6E01F}" sibTransId="{B0C05B78-D4B7-4959-ADB8-BD133A7E0B25}"/>
    <dgm:cxn modelId="{6224EEE0-8B82-4F95-B503-84313C99B27A}" type="presOf" srcId="{83D5989C-CF0E-449C-B8BB-0E711EF3D28F}" destId="{7D3F0B78-B233-489F-BCB5-29D977D24FC3}" srcOrd="0" destOrd="0" presId="urn:microsoft.com/office/officeart/2005/8/layout/vList2"/>
    <dgm:cxn modelId="{6C70ADFF-1C1C-41DA-8A81-D5EEF55D5446}" type="presOf" srcId="{A641FC17-C662-453F-B019-E38EB66E9DA0}" destId="{9FE51A90-F92B-43D2-AE0D-9AA9C6C32296}" srcOrd="0" destOrd="0" presId="urn:microsoft.com/office/officeart/2005/8/layout/vList2"/>
    <dgm:cxn modelId="{B112F7A4-53AB-40CA-B742-49C9DB23F594}" type="presParOf" srcId="{7D3F0B78-B233-489F-BCB5-29D977D24FC3}" destId="{8D5DF768-4FB1-48E5-9104-6A39C8B4AD35}" srcOrd="0" destOrd="0" presId="urn:microsoft.com/office/officeart/2005/8/layout/vList2"/>
    <dgm:cxn modelId="{C32D0F78-831A-4683-94E0-1E36C91D2212}" type="presParOf" srcId="{7D3F0B78-B233-489F-BCB5-29D977D24FC3}" destId="{F0E490A2-0BE7-435A-9471-4BD3A5668B80}" srcOrd="1" destOrd="0" presId="urn:microsoft.com/office/officeart/2005/8/layout/vList2"/>
    <dgm:cxn modelId="{CCF4A12E-0DC2-4044-AEF5-5B37E3EAF866}" type="presParOf" srcId="{7D3F0B78-B233-489F-BCB5-29D977D24FC3}" destId="{9FE51A90-F92B-43D2-AE0D-9AA9C6C32296}" srcOrd="2" destOrd="0" presId="urn:microsoft.com/office/officeart/2005/8/layout/vList2"/>
    <dgm:cxn modelId="{AD7193EE-C2A6-4BA1-96C6-BC592AD312F1}" type="presParOf" srcId="{7D3F0B78-B233-489F-BCB5-29D977D24FC3}" destId="{914C8A1D-F3D7-40E5-A978-F04C7775D676}" srcOrd="3" destOrd="0" presId="urn:microsoft.com/office/officeart/2005/8/layout/vList2"/>
    <dgm:cxn modelId="{598C1DFB-07FF-4E87-892D-E8941CA20DDD}" type="presParOf" srcId="{7D3F0B78-B233-489F-BCB5-29D977D24FC3}" destId="{4857E6A3-B663-438C-8075-0B9FBC8E5DA2}"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ADFAA2-8964-46D2-9ED8-5C61A26C2AD6}"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n-US"/>
        </a:p>
      </dgm:t>
    </dgm:pt>
    <dgm:pt modelId="{67E34F16-5ED9-478A-BD90-CD5866EB78D0}">
      <dgm:prSet/>
      <dgm:spPr>
        <a:solidFill>
          <a:schemeClr val="accent6">
            <a:lumMod val="75000"/>
            <a:alpha val="90000"/>
          </a:schemeClr>
        </a:solidFill>
      </dgm:spPr>
      <dgm:t>
        <a:bodyPr/>
        <a:lstStyle/>
        <a:p>
          <a:r>
            <a:rPr lang="en-US" dirty="0"/>
            <a:t>Requires extensive integration of staff into CCDC contract employee processes. Peer coordination may not be feasible in-house</a:t>
          </a:r>
        </a:p>
      </dgm:t>
    </dgm:pt>
    <dgm:pt modelId="{1B2CF6A0-DEBB-497E-A48B-060CDC60AFB4}" type="parTrans" cxnId="{1A8DCD90-A6F1-4991-AA0A-717A8ABED525}">
      <dgm:prSet/>
      <dgm:spPr/>
      <dgm:t>
        <a:bodyPr/>
        <a:lstStyle/>
        <a:p>
          <a:endParaRPr lang="en-US"/>
        </a:p>
      </dgm:t>
    </dgm:pt>
    <dgm:pt modelId="{35EB1B49-E60A-4A37-823D-556F02C7E8A1}" type="sibTrans" cxnId="{1A8DCD90-A6F1-4991-AA0A-717A8ABED525}">
      <dgm:prSet/>
      <dgm:spPr/>
      <dgm:t>
        <a:bodyPr/>
        <a:lstStyle/>
        <a:p>
          <a:endParaRPr lang="en-US"/>
        </a:p>
      </dgm:t>
    </dgm:pt>
    <dgm:pt modelId="{A60A4DAC-E20B-41AC-B238-797243EEDCCB}">
      <dgm:prSet custT="1"/>
      <dgm:spPr>
        <a:solidFill>
          <a:srgbClr val="7030A0">
            <a:alpha val="50000"/>
          </a:srgbClr>
        </a:solidFill>
      </dgm:spPr>
      <dgm:t>
        <a:bodyPr/>
        <a:lstStyle/>
        <a:p>
          <a:r>
            <a:rPr lang="en-US" sz="2000" dirty="0"/>
            <a:t>Jurisdictions may need new MOU/Interlocal agreements.</a:t>
          </a:r>
        </a:p>
      </dgm:t>
    </dgm:pt>
    <dgm:pt modelId="{E8BDE4E5-A562-4130-B169-F83F8BCFAB3A}" type="parTrans" cxnId="{B0D406BA-C516-4DA5-BACA-4D1E699D6B21}">
      <dgm:prSet/>
      <dgm:spPr/>
      <dgm:t>
        <a:bodyPr/>
        <a:lstStyle/>
        <a:p>
          <a:endParaRPr lang="en-US"/>
        </a:p>
      </dgm:t>
    </dgm:pt>
    <dgm:pt modelId="{9C1A419D-EBC8-433A-A06F-E759CAAD41AD}" type="sibTrans" cxnId="{B0D406BA-C516-4DA5-BACA-4D1E699D6B21}">
      <dgm:prSet/>
      <dgm:spPr/>
      <dgm:t>
        <a:bodyPr/>
        <a:lstStyle/>
        <a:p>
          <a:endParaRPr lang="en-US"/>
        </a:p>
      </dgm:t>
    </dgm:pt>
    <dgm:pt modelId="{8A553EC1-7493-4C48-8906-2AA5D62E784B}" type="pres">
      <dgm:prSet presAssocID="{59ADFAA2-8964-46D2-9ED8-5C61A26C2AD6}" presName="linear" presStyleCnt="0">
        <dgm:presLayoutVars>
          <dgm:animLvl val="lvl"/>
          <dgm:resizeHandles val="exact"/>
        </dgm:presLayoutVars>
      </dgm:prSet>
      <dgm:spPr/>
    </dgm:pt>
    <dgm:pt modelId="{FA7EFB6A-5E7E-4BCF-9197-BD1745ED7903}" type="pres">
      <dgm:prSet presAssocID="{67E34F16-5ED9-478A-BD90-CD5866EB78D0}" presName="parentText" presStyleLbl="node1" presStyleIdx="0" presStyleCnt="2">
        <dgm:presLayoutVars>
          <dgm:chMax val="0"/>
          <dgm:bulletEnabled val="1"/>
        </dgm:presLayoutVars>
      </dgm:prSet>
      <dgm:spPr/>
    </dgm:pt>
    <dgm:pt modelId="{2881A5E3-15E3-41F1-A29D-09B2CD3D778F}" type="pres">
      <dgm:prSet presAssocID="{35EB1B49-E60A-4A37-823D-556F02C7E8A1}" presName="spacer" presStyleCnt="0"/>
      <dgm:spPr/>
    </dgm:pt>
    <dgm:pt modelId="{E6470D52-2437-4657-9AC2-379845915989}" type="pres">
      <dgm:prSet presAssocID="{A60A4DAC-E20B-41AC-B238-797243EEDCCB}" presName="parentText" presStyleLbl="node1" presStyleIdx="1" presStyleCnt="2">
        <dgm:presLayoutVars>
          <dgm:chMax val="0"/>
          <dgm:bulletEnabled val="1"/>
        </dgm:presLayoutVars>
      </dgm:prSet>
      <dgm:spPr/>
    </dgm:pt>
  </dgm:ptLst>
  <dgm:cxnLst>
    <dgm:cxn modelId="{705A8630-BFDB-4631-9F9E-B99B65C68235}" type="presOf" srcId="{A60A4DAC-E20B-41AC-B238-797243EEDCCB}" destId="{E6470D52-2437-4657-9AC2-379845915989}" srcOrd="0" destOrd="0" presId="urn:microsoft.com/office/officeart/2005/8/layout/vList2"/>
    <dgm:cxn modelId="{0F13EC8A-52E2-4710-A7CD-BFA147E50551}" type="presOf" srcId="{67E34F16-5ED9-478A-BD90-CD5866EB78D0}" destId="{FA7EFB6A-5E7E-4BCF-9197-BD1745ED7903}" srcOrd="0" destOrd="0" presId="urn:microsoft.com/office/officeart/2005/8/layout/vList2"/>
    <dgm:cxn modelId="{1A8DCD90-A6F1-4991-AA0A-717A8ABED525}" srcId="{59ADFAA2-8964-46D2-9ED8-5C61A26C2AD6}" destId="{67E34F16-5ED9-478A-BD90-CD5866EB78D0}" srcOrd="0" destOrd="0" parTransId="{1B2CF6A0-DEBB-497E-A48B-060CDC60AFB4}" sibTransId="{35EB1B49-E60A-4A37-823D-556F02C7E8A1}"/>
    <dgm:cxn modelId="{FCC9DA99-9710-489D-A069-25412996D265}" type="presOf" srcId="{59ADFAA2-8964-46D2-9ED8-5C61A26C2AD6}" destId="{8A553EC1-7493-4C48-8906-2AA5D62E784B}" srcOrd="0" destOrd="0" presId="urn:microsoft.com/office/officeart/2005/8/layout/vList2"/>
    <dgm:cxn modelId="{B0D406BA-C516-4DA5-BACA-4D1E699D6B21}" srcId="{59ADFAA2-8964-46D2-9ED8-5C61A26C2AD6}" destId="{A60A4DAC-E20B-41AC-B238-797243EEDCCB}" srcOrd="1" destOrd="0" parTransId="{E8BDE4E5-A562-4130-B169-F83F8BCFAB3A}" sibTransId="{9C1A419D-EBC8-433A-A06F-E759CAAD41AD}"/>
    <dgm:cxn modelId="{66F8708D-5964-4568-B069-9BED90705B66}" type="presParOf" srcId="{8A553EC1-7493-4C48-8906-2AA5D62E784B}" destId="{FA7EFB6A-5E7E-4BCF-9197-BD1745ED7903}" srcOrd="0" destOrd="0" presId="urn:microsoft.com/office/officeart/2005/8/layout/vList2"/>
    <dgm:cxn modelId="{9AA7387A-256B-4AAC-9A54-471C5A389362}" type="presParOf" srcId="{8A553EC1-7493-4C48-8906-2AA5D62E784B}" destId="{2881A5E3-15E3-41F1-A29D-09B2CD3D778F}" srcOrd="1" destOrd="0" presId="urn:microsoft.com/office/officeart/2005/8/layout/vList2"/>
    <dgm:cxn modelId="{0DDB23BC-9E7D-478F-A0BC-F1C3EB06A107}" type="presParOf" srcId="{8A553EC1-7493-4C48-8906-2AA5D62E784B}" destId="{E6470D52-2437-4657-9AC2-379845915989}"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EEA947-4264-45FE-A43C-16F797297D8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0DADDCD-2187-4415-B3BA-4BCCD0710D63}">
      <dgm:prSet/>
      <dgm:spPr/>
      <dgm:t>
        <a:bodyPr/>
        <a:lstStyle/>
        <a:p>
          <a:r>
            <a:rPr lang="en-US" b="0" i="0"/>
            <a:t>Leave behind programs</a:t>
          </a:r>
          <a:endParaRPr lang="en-US"/>
        </a:p>
      </dgm:t>
    </dgm:pt>
    <dgm:pt modelId="{4CC9A4C9-5E7D-4E6B-A7BA-4FB578485C6D}" type="parTrans" cxnId="{71808A06-C694-4007-9B2C-73F905FEE7CE}">
      <dgm:prSet/>
      <dgm:spPr/>
      <dgm:t>
        <a:bodyPr/>
        <a:lstStyle/>
        <a:p>
          <a:endParaRPr lang="en-US"/>
        </a:p>
      </dgm:t>
    </dgm:pt>
    <dgm:pt modelId="{E8EEB748-5301-4EB3-9887-7793FD1FDDDA}" type="sibTrans" cxnId="{71808A06-C694-4007-9B2C-73F905FEE7CE}">
      <dgm:prSet/>
      <dgm:spPr/>
      <dgm:t>
        <a:bodyPr/>
        <a:lstStyle/>
        <a:p>
          <a:endParaRPr lang="en-US"/>
        </a:p>
      </dgm:t>
    </dgm:pt>
    <dgm:pt modelId="{A482A822-88C0-4FA5-86DB-76F5355C8E0B}">
      <dgm:prSet/>
      <dgm:spPr/>
      <dgm:t>
        <a:bodyPr/>
        <a:lstStyle/>
        <a:p>
          <a:r>
            <a:rPr lang="en-US" b="0" i="0"/>
            <a:t>Offer HIV/STI screening-data sharing with medical staff</a:t>
          </a:r>
          <a:endParaRPr lang="en-US"/>
        </a:p>
      </dgm:t>
    </dgm:pt>
    <dgm:pt modelId="{5188D516-9370-409E-A93C-511298596666}" type="parTrans" cxnId="{E60999E5-BBDB-4379-A337-DC6CA332C184}">
      <dgm:prSet/>
      <dgm:spPr/>
      <dgm:t>
        <a:bodyPr/>
        <a:lstStyle/>
        <a:p>
          <a:endParaRPr lang="en-US"/>
        </a:p>
      </dgm:t>
    </dgm:pt>
    <dgm:pt modelId="{DF75267C-0336-40A6-89F6-FF756C50A7C4}" type="sibTrans" cxnId="{E60999E5-BBDB-4379-A337-DC6CA332C184}">
      <dgm:prSet/>
      <dgm:spPr/>
      <dgm:t>
        <a:bodyPr/>
        <a:lstStyle/>
        <a:p>
          <a:endParaRPr lang="en-US"/>
        </a:p>
      </dgm:t>
    </dgm:pt>
    <dgm:pt modelId="{10D0D8BC-F901-4036-8328-758BF31B9F1D}">
      <dgm:prSet/>
      <dgm:spPr/>
      <dgm:t>
        <a:bodyPr/>
        <a:lstStyle/>
        <a:p>
          <a:r>
            <a:rPr lang="en-US" b="0" i="0"/>
            <a:t>Education programs</a:t>
          </a:r>
          <a:endParaRPr lang="en-US"/>
        </a:p>
      </dgm:t>
    </dgm:pt>
    <dgm:pt modelId="{5B9B301D-FE5D-424F-904E-51ACFC4B2FCD}" type="parTrans" cxnId="{543B97AE-84DB-4AE6-8036-3E4447A10C4B}">
      <dgm:prSet/>
      <dgm:spPr/>
      <dgm:t>
        <a:bodyPr/>
        <a:lstStyle/>
        <a:p>
          <a:endParaRPr lang="en-US"/>
        </a:p>
      </dgm:t>
    </dgm:pt>
    <dgm:pt modelId="{F3CE4605-FF06-46BF-89AD-B9AC227CF21B}" type="sibTrans" cxnId="{543B97AE-84DB-4AE6-8036-3E4447A10C4B}">
      <dgm:prSet/>
      <dgm:spPr/>
      <dgm:t>
        <a:bodyPr/>
        <a:lstStyle/>
        <a:p>
          <a:endParaRPr lang="en-US"/>
        </a:p>
      </dgm:t>
    </dgm:pt>
    <dgm:pt modelId="{4B7EA279-3E2F-4395-80E4-BB8BAF176105}">
      <dgm:prSet/>
      <dgm:spPr/>
      <dgm:t>
        <a:bodyPr/>
        <a:lstStyle/>
        <a:p>
          <a:r>
            <a:rPr lang="en-US" b="0" i="0" dirty="0"/>
            <a:t>Corrections Officer naloxone education </a:t>
          </a:r>
          <a:endParaRPr lang="en-US" dirty="0"/>
        </a:p>
      </dgm:t>
    </dgm:pt>
    <dgm:pt modelId="{887D6A5F-E813-40D2-BEB2-5EE45B26D754}" type="parTrans" cxnId="{8F30A917-4147-4A7C-8A63-471059BE526D}">
      <dgm:prSet/>
      <dgm:spPr/>
      <dgm:t>
        <a:bodyPr/>
        <a:lstStyle/>
        <a:p>
          <a:endParaRPr lang="en-US"/>
        </a:p>
      </dgm:t>
    </dgm:pt>
    <dgm:pt modelId="{9338B81C-1358-4138-90CA-B02286FCCCBC}" type="sibTrans" cxnId="{8F30A917-4147-4A7C-8A63-471059BE526D}">
      <dgm:prSet/>
      <dgm:spPr/>
      <dgm:t>
        <a:bodyPr/>
        <a:lstStyle/>
        <a:p>
          <a:endParaRPr lang="en-US"/>
        </a:p>
      </dgm:t>
    </dgm:pt>
    <dgm:pt modelId="{C5C8726D-6C3D-4B65-9983-14CAB337B97B}">
      <dgm:prSet/>
      <dgm:spPr/>
      <dgm:t>
        <a:bodyPr/>
        <a:lstStyle/>
        <a:p>
          <a:r>
            <a:rPr lang="en-US" b="0" i="0" dirty="0"/>
            <a:t>Warm referrals/Memorandum of understanding (MOU)</a:t>
          </a:r>
          <a:endParaRPr lang="en-US" dirty="0"/>
        </a:p>
      </dgm:t>
    </dgm:pt>
    <dgm:pt modelId="{9E69C653-3ABC-48B0-80EF-4AE427DCF077}" type="parTrans" cxnId="{51A97665-E1BA-4077-9958-D0C12C7FBDDA}">
      <dgm:prSet/>
      <dgm:spPr/>
      <dgm:t>
        <a:bodyPr/>
        <a:lstStyle/>
        <a:p>
          <a:endParaRPr lang="en-US"/>
        </a:p>
      </dgm:t>
    </dgm:pt>
    <dgm:pt modelId="{7E4965AC-BD61-4634-9EF9-A2938399917C}" type="sibTrans" cxnId="{51A97665-E1BA-4077-9958-D0C12C7FBDDA}">
      <dgm:prSet/>
      <dgm:spPr/>
      <dgm:t>
        <a:bodyPr/>
        <a:lstStyle/>
        <a:p>
          <a:endParaRPr lang="en-US"/>
        </a:p>
      </dgm:t>
    </dgm:pt>
    <dgm:pt modelId="{42049916-7F6A-42DF-88D7-CD6BBBD12FD2}" type="pres">
      <dgm:prSet presAssocID="{14EEA947-4264-45FE-A43C-16F797297D8A}" presName="linear" presStyleCnt="0">
        <dgm:presLayoutVars>
          <dgm:animLvl val="lvl"/>
          <dgm:resizeHandles val="exact"/>
        </dgm:presLayoutVars>
      </dgm:prSet>
      <dgm:spPr/>
    </dgm:pt>
    <dgm:pt modelId="{BE1C25AB-83D6-485E-91F6-428E7AA0AAAA}" type="pres">
      <dgm:prSet presAssocID="{00DADDCD-2187-4415-B3BA-4BCCD0710D63}" presName="parentText" presStyleLbl="node1" presStyleIdx="0" presStyleCnt="5">
        <dgm:presLayoutVars>
          <dgm:chMax val="0"/>
          <dgm:bulletEnabled val="1"/>
        </dgm:presLayoutVars>
      </dgm:prSet>
      <dgm:spPr/>
    </dgm:pt>
    <dgm:pt modelId="{3ADAC47B-B6FB-4D3A-80F1-6D0E17CA2A23}" type="pres">
      <dgm:prSet presAssocID="{E8EEB748-5301-4EB3-9887-7793FD1FDDDA}" presName="spacer" presStyleCnt="0"/>
      <dgm:spPr/>
    </dgm:pt>
    <dgm:pt modelId="{A06C1EF2-9252-48C2-95AE-9FFDD5F5FA98}" type="pres">
      <dgm:prSet presAssocID="{A482A822-88C0-4FA5-86DB-76F5355C8E0B}" presName="parentText" presStyleLbl="node1" presStyleIdx="1" presStyleCnt="5">
        <dgm:presLayoutVars>
          <dgm:chMax val="0"/>
          <dgm:bulletEnabled val="1"/>
        </dgm:presLayoutVars>
      </dgm:prSet>
      <dgm:spPr/>
    </dgm:pt>
    <dgm:pt modelId="{6D3BA7CD-AAB7-435E-8FB1-10C6CE9AAAD7}" type="pres">
      <dgm:prSet presAssocID="{DF75267C-0336-40A6-89F6-FF756C50A7C4}" presName="spacer" presStyleCnt="0"/>
      <dgm:spPr/>
    </dgm:pt>
    <dgm:pt modelId="{7D91F405-110B-4404-9F71-474076A6D802}" type="pres">
      <dgm:prSet presAssocID="{10D0D8BC-F901-4036-8328-758BF31B9F1D}" presName="parentText" presStyleLbl="node1" presStyleIdx="2" presStyleCnt="5">
        <dgm:presLayoutVars>
          <dgm:chMax val="0"/>
          <dgm:bulletEnabled val="1"/>
        </dgm:presLayoutVars>
      </dgm:prSet>
      <dgm:spPr/>
    </dgm:pt>
    <dgm:pt modelId="{C27F9E03-CEB0-48D2-A09C-17E106227F08}" type="pres">
      <dgm:prSet presAssocID="{F3CE4605-FF06-46BF-89AD-B9AC227CF21B}" presName="spacer" presStyleCnt="0"/>
      <dgm:spPr/>
    </dgm:pt>
    <dgm:pt modelId="{2157005E-4B4F-445B-9CBA-B844316F7F3D}" type="pres">
      <dgm:prSet presAssocID="{4B7EA279-3E2F-4395-80E4-BB8BAF176105}" presName="parentText" presStyleLbl="node1" presStyleIdx="3" presStyleCnt="5">
        <dgm:presLayoutVars>
          <dgm:chMax val="0"/>
          <dgm:bulletEnabled val="1"/>
        </dgm:presLayoutVars>
      </dgm:prSet>
      <dgm:spPr/>
    </dgm:pt>
    <dgm:pt modelId="{BE9DF426-A7AE-4A3A-9275-2FF33B6C5A10}" type="pres">
      <dgm:prSet presAssocID="{9338B81C-1358-4138-90CA-B02286FCCCBC}" presName="spacer" presStyleCnt="0"/>
      <dgm:spPr/>
    </dgm:pt>
    <dgm:pt modelId="{A9A46F25-B7FF-4D8B-A361-94BA12068F0F}" type="pres">
      <dgm:prSet presAssocID="{C5C8726D-6C3D-4B65-9983-14CAB337B97B}" presName="parentText" presStyleLbl="node1" presStyleIdx="4" presStyleCnt="5">
        <dgm:presLayoutVars>
          <dgm:chMax val="0"/>
          <dgm:bulletEnabled val="1"/>
        </dgm:presLayoutVars>
      </dgm:prSet>
      <dgm:spPr/>
    </dgm:pt>
  </dgm:ptLst>
  <dgm:cxnLst>
    <dgm:cxn modelId="{71808A06-C694-4007-9B2C-73F905FEE7CE}" srcId="{14EEA947-4264-45FE-A43C-16F797297D8A}" destId="{00DADDCD-2187-4415-B3BA-4BCCD0710D63}" srcOrd="0" destOrd="0" parTransId="{4CC9A4C9-5E7D-4E6B-A7BA-4FB578485C6D}" sibTransId="{E8EEB748-5301-4EB3-9887-7793FD1FDDDA}"/>
    <dgm:cxn modelId="{377D9B07-81E2-4926-B168-49A6357B1A8D}" type="presOf" srcId="{A482A822-88C0-4FA5-86DB-76F5355C8E0B}" destId="{A06C1EF2-9252-48C2-95AE-9FFDD5F5FA98}" srcOrd="0" destOrd="0" presId="urn:microsoft.com/office/officeart/2005/8/layout/vList2"/>
    <dgm:cxn modelId="{8F30A917-4147-4A7C-8A63-471059BE526D}" srcId="{14EEA947-4264-45FE-A43C-16F797297D8A}" destId="{4B7EA279-3E2F-4395-80E4-BB8BAF176105}" srcOrd="3" destOrd="0" parTransId="{887D6A5F-E813-40D2-BEB2-5EE45B26D754}" sibTransId="{9338B81C-1358-4138-90CA-B02286FCCCBC}"/>
    <dgm:cxn modelId="{51A97665-E1BA-4077-9958-D0C12C7FBDDA}" srcId="{14EEA947-4264-45FE-A43C-16F797297D8A}" destId="{C5C8726D-6C3D-4B65-9983-14CAB337B97B}" srcOrd="4" destOrd="0" parTransId="{9E69C653-3ABC-48B0-80EF-4AE427DCF077}" sibTransId="{7E4965AC-BD61-4634-9EF9-A2938399917C}"/>
    <dgm:cxn modelId="{543B97AE-84DB-4AE6-8036-3E4447A10C4B}" srcId="{14EEA947-4264-45FE-A43C-16F797297D8A}" destId="{10D0D8BC-F901-4036-8328-758BF31B9F1D}" srcOrd="2" destOrd="0" parTransId="{5B9B301D-FE5D-424F-904E-51ACFC4B2FCD}" sibTransId="{F3CE4605-FF06-46BF-89AD-B9AC227CF21B}"/>
    <dgm:cxn modelId="{F1AF6AAF-3E17-4D00-BA83-65570D26AC74}" type="presOf" srcId="{00DADDCD-2187-4415-B3BA-4BCCD0710D63}" destId="{BE1C25AB-83D6-485E-91F6-428E7AA0AAAA}" srcOrd="0" destOrd="0" presId="urn:microsoft.com/office/officeart/2005/8/layout/vList2"/>
    <dgm:cxn modelId="{9CD65CB2-3691-4080-87D6-1A24791BFE8B}" type="presOf" srcId="{10D0D8BC-F901-4036-8328-758BF31B9F1D}" destId="{7D91F405-110B-4404-9F71-474076A6D802}" srcOrd="0" destOrd="0" presId="urn:microsoft.com/office/officeart/2005/8/layout/vList2"/>
    <dgm:cxn modelId="{867465B5-3A92-43D5-887B-52221DF136D1}" type="presOf" srcId="{C5C8726D-6C3D-4B65-9983-14CAB337B97B}" destId="{A9A46F25-B7FF-4D8B-A361-94BA12068F0F}" srcOrd="0" destOrd="0" presId="urn:microsoft.com/office/officeart/2005/8/layout/vList2"/>
    <dgm:cxn modelId="{7E8317C1-306E-4C40-82CF-9F3C59A6FEB5}" type="presOf" srcId="{14EEA947-4264-45FE-A43C-16F797297D8A}" destId="{42049916-7F6A-42DF-88D7-CD6BBBD12FD2}" srcOrd="0" destOrd="0" presId="urn:microsoft.com/office/officeart/2005/8/layout/vList2"/>
    <dgm:cxn modelId="{E60999E5-BBDB-4379-A337-DC6CA332C184}" srcId="{14EEA947-4264-45FE-A43C-16F797297D8A}" destId="{A482A822-88C0-4FA5-86DB-76F5355C8E0B}" srcOrd="1" destOrd="0" parTransId="{5188D516-9370-409E-A93C-511298596666}" sibTransId="{DF75267C-0336-40A6-89F6-FF756C50A7C4}"/>
    <dgm:cxn modelId="{EDBF92FD-6957-4639-B905-53CE0938BB6F}" type="presOf" srcId="{4B7EA279-3E2F-4395-80E4-BB8BAF176105}" destId="{2157005E-4B4F-445B-9CBA-B844316F7F3D}" srcOrd="0" destOrd="0" presId="urn:microsoft.com/office/officeart/2005/8/layout/vList2"/>
    <dgm:cxn modelId="{4F66C84A-F1D7-4500-BC31-2ECB73613D06}" type="presParOf" srcId="{42049916-7F6A-42DF-88D7-CD6BBBD12FD2}" destId="{BE1C25AB-83D6-485E-91F6-428E7AA0AAAA}" srcOrd="0" destOrd="0" presId="urn:microsoft.com/office/officeart/2005/8/layout/vList2"/>
    <dgm:cxn modelId="{0CF973EA-9E6B-4D0D-9592-060E6DEC17E3}" type="presParOf" srcId="{42049916-7F6A-42DF-88D7-CD6BBBD12FD2}" destId="{3ADAC47B-B6FB-4D3A-80F1-6D0E17CA2A23}" srcOrd="1" destOrd="0" presId="urn:microsoft.com/office/officeart/2005/8/layout/vList2"/>
    <dgm:cxn modelId="{75EE9344-8A4E-430D-B03B-F2E8BD7DC1D1}" type="presParOf" srcId="{42049916-7F6A-42DF-88D7-CD6BBBD12FD2}" destId="{A06C1EF2-9252-48C2-95AE-9FFDD5F5FA98}" srcOrd="2" destOrd="0" presId="urn:microsoft.com/office/officeart/2005/8/layout/vList2"/>
    <dgm:cxn modelId="{A1510620-D4CC-44AB-B2D1-4D9CE1AD333C}" type="presParOf" srcId="{42049916-7F6A-42DF-88D7-CD6BBBD12FD2}" destId="{6D3BA7CD-AAB7-435E-8FB1-10C6CE9AAAD7}" srcOrd="3" destOrd="0" presId="urn:microsoft.com/office/officeart/2005/8/layout/vList2"/>
    <dgm:cxn modelId="{4FF718CE-05DD-474E-A116-AE1DE7CFC798}" type="presParOf" srcId="{42049916-7F6A-42DF-88D7-CD6BBBD12FD2}" destId="{7D91F405-110B-4404-9F71-474076A6D802}" srcOrd="4" destOrd="0" presId="urn:microsoft.com/office/officeart/2005/8/layout/vList2"/>
    <dgm:cxn modelId="{465A8222-AE94-445A-BAEE-DE0C80F81504}" type="presParOf" srcId="{42049916-7F6A-42DF-88D7-CD6BBBD12FD2}" destId="{C27F9E03-CEB0-48D2-A09C-17E106227F08}" srcOrd="5" destOrd="0" presId="urn:microsoft.com/office/officeart/2005/8/layout/vList2"/>
    <dgm:cxn modelId="{264A445F-89ED-4BEA-971B-D6D125D04C36}" type="presParOf" srcId="{42049916-7F6A-42DF-88D7-CD6BBBD12FD2}" destId="{2157005E-4B4F-445B-9CBA-B844316F7F3D}" srcOrd="6" destOrd="0" presId="urn:microsoft.com/office/officeart/2005/8/layout/vList2"/>
    <dgm:cxn modelId="{6B34B074-B4E1-48C3-B53F-5C70E51A6D18}" type="presParOf" srcId="{42049916-7F6A-42DF-88D7-CD6BBBD12FD2}" destId="{BE9DF426-A7AE-4A3A-9275-2FF33B6C5A10}" srcOrd="7" destOrd="0" presId="urn:microsoft.com/office/officeart/2005/8/layout/vList2"/>
    <dgm:cxn modelId="{0ECBD932-94F2-499E-B43E-83C8816327C9}" type="presParOf" srcId="{42049916-7F6A-42DF-88D7-CD6BBBD12FD2}" destId="{A9A46F25-B7FF-4D8B-A361-94BA12068F0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EC415-0889-4189-9365-3DFB9C0D833B}"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6C05047D-5BF3-43D9-BDB5-50A41DEBE532}">
      <dgm:prSet/>
      <dgm:spPr/>
      <dgm:t>
        <a:bodyPr/>
        <a:lstStyle/>
        <a:p>
          <a:r>
            <a:rPr lang="en-US" b="0" i="0"/>
            <a:t>What is a Syndemic?</a:t>
          </a:r>
          <a:endParaRPr lang="en-US"/>
        </a:p>
      </dgm:t>
    </dgm:pt>
    <dgm:pt modelId="{4EE5523A-96E3-4A7F-A725-191C4A54D965}" type="parTrans" cxnId="{283D41E2-4A87-4651-9FAE-6A9B7C1137E1}">
      <dgm:prSet/>
      <dgm:spPr/>
      <dgm:t>
        <a:bodyPr/>
        <a:lstStyle/>
        <a:p>
          <a:endParaRPr lang="en-US"/>
        </a:p>
      </dgm:t>
    </dgm:pt>
    <dgm:pt modelId="{C4934886-3580-4509-AB6C-206E1452CB71}" type="sibTrans" cxnId="{283D41E2-4A87-4651-9FAE-6A9B7C1137E1}">
      <dgm:prSet/>
      <dgm:spPr/>
      <dgm:t>
        <a:bodyPr/>
        <a:lstStyle/>
        <a:p>
          <a:endParaRPr lang="en-US"/>
        </a:p>
      </dgm:t>
    </dgm:pt>
    <dgm:pt modelId="{40AE0991-CA31-4E7A-88DC-D1EDB8ECB5E3}">
      <dgm:prSet/>
      <dgm:spPr/>
      <dgm:t>
        <a:bodyPr/>
        <a:lstStyle/>
        <a:p>
          <a:r>
            <a:rPr lang="en-US" b="0" i="0"/>
            <a:t>About Clark County</a:t>
          </a:r>
          <a:endParaRPr lang="en-US"/>
        </a:p>
      </dgm:t>
    </dgm:pt>
    <dgm:pt modelId="{053BEA44-FC67-463F-834D-C46AB3AD3BE7}" type="parTrans" cxnId="{368A70DD-5BEC-4079-A89F-A1735023CE0F}">
      <dgm:prSet/>
      <dgm:spPr/>
      <dgm:t>
        <a:bodyPr/>
        <a:lstStyle/>
        <a:p>
          <a:endParaRPr lang="en-US"/>
        </a:p>
      </dgm:t>
    </dgm:pt>
    <dgm:pt modelId="{658F9B2B-3B4C-4355-B110-DC495E956104}" type="sibTrans" cxnId="{368A70DD-5BEC-4079-A89F-A1735023CE0F}">
      <dgm:prSet/>
      <dgm:spPr/>
      <dgm:t>
        <a:bodyPr/>
        <a:lstStyle/>
        <a:p>
          <a:endParaRPr lang="en-US"/>
        </a:p>
      </dgm:t>
    </dgm:pt>
    <dgm:pt modelId="{7825F92F-8190-4C03-BA4E-F392B9488854}">
      <dgm:prSet/>
      <dgm:spPr/>
      <dgm:t>
        <a:bodyPr/>
        <a:lstStyle/>
        <a:p>
          <a:r>
            <a:rPr lang="en-US" b="0" i="0" dirty="0"/>
            <a:t>SNHD Jail Activities and Linkage to Action (L2A)</a:t>
          </a:r>
          <a:endParaRPr lang="en-US" dirty="0"/>
        </a:p>
      </dgm:t>
    </dgm:pt>
    <dgm:pt modelId="{09673591-96CE-4A54-ACEA-91521509FD4A}" type="parTrans" cxnId="{2981235A-E73C-401B-8B77-439E7FC3E28B}">
      <dgm:prSet/>
      <dgm:spPr/>
      <dgm:t>
        <a:bodyPr/>
        <a:lstStyle/>
        <a:p>
          <a:endParaRPr lang="en-US"/>
        </a:p>
      </dgm:t>
    </dgm:pt>
    <dgm:pt modelId="{679AB9A4-357C-4B41-AC80-A1D5EF823B82}" type="sibTrans" cxnId="{2981235A-E73C-401B-8B77-439E7FC3E28B}">
      <dgm:prSet/>
      <dgm:spPr/>
      <dgm:t>
        <a:bodyPr/>
        <a:lstStyle/>
        <a:p>
          <a:endParaRPr lang="en-US"/>
        </a:p>
      </dgm:t>
    </dgm:pt>
    <dgm:pt modelId="{5EA817CB-0C4C-485B-8814-C0F3E88CB134}">
      <dgm:prSet/>
      <dgm:spPr/>
      <dgm:t>
        <a:bodyPr/>
        <a:lstStyle/>
        <a:p>
          <a:r>
            <a:rPr lang="en-US" b="0" i="0"/>
            <a:t>What can community partners do? </a:t>
          </a:r>
          <a:endParaRPr lang="en-US"/>
        </a:p>
      </dgm:t>
    </dgm:pt>
    <dgm:pt modelId="{D258076B-936F-496F-8254-B697D815D76A}" type="parTrans" cxnId="{BBD307C1-40D6-4AE7-B0EB-AECEEABEA157}">
      <dgm:prSet/>
      <dgm:spPr/>
      <dgm:t>
        <a:bodyPr/>
        <a:lstStyle/>
        <a:p>
          <a:endParaRPr lang="en-US"/>
        </a:p>
      </dgm:t>
    </dgm:pt>
    <dgm:pt modelId="{3F9A50F9-2B4D-46B7-B648-D380B0E9CECD}" type="sibTrans" cxnId="{BBD307C1-40D6-4AE7-B0EB-AECEEABEA157}">
      <dgm:prSet/>
      <dgm:spPr/>
      <dgm:t>
        <a:bodyPr/>
        <a:lstStyle/>
        <a:p>
          <a:endParaRPr lang="en-US"/>
        </a:p>
      </dgm:t>
    </dgm:pt>
    <dgm:pt modelId="{DAF4167F-1A4B-4ED5-8C44-8E3C2EA5DDA1}" type="pres">
      <dgm:prSet presAssocID="{ECAEC415-0889-4189-9365-3DFB9C0D833B}" presName="outerComposite" presStyleCnt="0">
        <dgm:presLayoutVars>
          <dgm:chMax val="5"/>
          <dgm:dir/>
          <dgm:resizeHandles val="exact"/>
        </dgm:presLayoutVars>
      </dgm:prSet>
      <dgm:spPr/>
    </dgm:pt>
    <dgm:pt modelId="{E434C6C7-4960-4C21-BC9B-31C6B3616527}" type="pres">
      <dgm:prSet presAssocID="{ECAEC415-0889-4189-9365-3DFB9C0D833B}" presName="dummyMaxCanvas" presStyleCnt="0">
        <dgm:presLayoutVars/>
      </dgm:prSet>
      <dgm:spPr/>
    </dgm:pt>
    <dgm:pt modelId="{00F52AEC-3ADE-4C0A-B7F7-9FB7D1E14D7E}" type="pres">
      <dgm:prSet presAssocID="{ECAEC415-0889-4189-9365-3DFB9C0D833B}" presName="FourNodes_1" presStyleLbl="node1" presStyleIdx="0" presStyleCnt="4">
        <dgm:presLayoutVars>
          <dgm:bulletEnabled val="1"/>
        </dgm:presLayoutVars>
      </dgm:prSet>
      <dgm:spPr/>
    </dgm:pt>
    <dgm:pt modelId="{7AC7C6E9-74B4-4738-9C1C-280FD16050FF}" type="pres">
      <dgm:prSet presAssocID="{ECAEC415-0889-4189-9365-3DFB9C0D833B}" presName="FourNodes_2" presStyleLbl="node1" presStyleIdx="1" presStyleCnt="4">
        <dgm:presLayoutVars>
          <dgm:bulletEnabled val="1"/>
        </dgm:presLayoutVars>
      </dgm:prSet>
      <dgm:spPr/>
    </dgm:pt>
    <dgm:pt modelId="{A2CEAC69-F213-4EA8-ACDD-AFEFD09F7F92}" type="pres">
      <dgm:prSet presAssocID="{ECAEC415-0889-4189-9365-3DFB9C0D833B}" presName="FourNodes_3" presStyleLbl="node1" presStyleIdx="2" presStyleCnt="4">
        <dgm:presLayoutVars>
          <dgm:bulletEnabled val="1"/>
        </dgm:presLayoutVars>
      </dgm:prSet>
      <dgm:spPr/>
    </dgm:pt>
    <dgm:pt modelId="{0E701056-1A74-41EF-853C-09C6835C19A5}" type="pres">
      <dgm:prSet presAssocID="{ECAEC415-0889-4189-9365-3DFB9C0D833B}" presName="FourNodes_4" presStyleLbl="node1" presStyleIdx="3" presStyleCnt="4">
        <dgm:presLayoutVars>
          <dgm:bulletEnabled val="1"/>
        </dgm:presLayoutVars>
      </dgm:prSet>
      <dgm:spPr/>
    </dgm:pt>
    <dgm:pt modelId="{D928861C-28AA-48EB-A9A6-F1366C8B336B}" type="pres">
      <dgm:prSet presAssocID="{ECAEC415-0889-4189-9365-3DFB9C0D833B}" presName="FourConn_1-2" presStyleLbl="fgAccFollowNode1" presStyleIdx="0" presStyleCnt="3">
        <dgm:presLayoutVars>
          <dgm:bulletEnabled val="1"/>
        </dgm:presLayoutVars>
      </dgm:prSet>
      <dgm:spPr/>
    </dgm:pt>
    <dgm:pt modelId="{B0B8BE8F-C12F-4D09-9784-28C7065E8E86}" type="pres">
      <dgm:prSet presAssocID="{ECAEC415-0889-4189-9365-3DFB9C0D833B}" presName="FourConn_2-3" presStyleLbl="fgAccFollowNode1" presStyleIdx="1" presStyleCnt="3">
        <dgm:presLayoutVars>
          <dgm:bulletEnabled val="1"/>
        </dgm:presLayoutVars>
      </dgm:prSet>
      <dgm:spPr/>
    </dgm:pt>
    <dgm:pt modelId="{E52D9DD7-C700-4546-AEB8-4FE0C0E637C6}" type="pres">
      <dgm:prSet presAssocID="{ECAEC415-0889-4189-9365-3DFB9C0D833B}" presName="FourConn_3-4" presStyleLbl="fgAccFollowNode1" presStyleIdx="2" presStyleCnt="3">
        <dgm:presLayoutVars>
          <dgm:bulletEnabled val="1"/>
        </dgm:presLayoutVars>
      </dgm:prSet>
      <dgm:spPr/>
    </dgm:pt>
    <dgm:pt modelId="{7FE915EB-0E19-4DB2-AEFB-7436A3AF64A5}" type="pres">
      <dgm:prSet presAssocID="{ECAEC415-0889-4189-9365-3DFB9C0D833B}" presName="FourNodes_1_text" presStyleLbl="node1" presStyleIdx="3" presStyleCnt="4">
        <dgm:presLayoutVars>
          <dgm:bulletEnabled val="1"/>
        </dgm:presLayoutVars>
      </dgm:prSet>
      <dgm:spPr/>
    </dgm:pt>
    <dgm:pt modelId="{8F18C347-3379-4DD7-9016-277D3087E932}" type="pres">
      <dgm:prSet presAssocID="{ECAEC415-0889-4189-9365-3DFB9C0D833B}" presName="FourNodes_2_text" presStyleLbl="node1" presStyleIdx="3" presStyleCnt="4">
        <dgm:presLayoutVars>
          <dgm:bulletEnabled val="1"/>
        </dgm:presLayoutVars>
      </dgm:prSet>
      <dgm:spPr/>
    </dgm:pt>
    <dgm:pt modelId="{F32F5066-ED9F-40C3-B041-5183A7695FB7}" type="pres">
      <dgm:prSet presAssocID="{ECAEC415-0889-4189-9365-3DFB9C0D833B}" presName="FourNodes_3_text" presStyleLbl="node1" presStyleIdx="3" presStyleCnt="4">
        <dgm:presLayoutVars>
          <dgm:bulletEnabled val="1"/>
        </dgm:presLayoutVars>
      </dgm:prSet>
      <dgm:spPr/>
    </dgm:pt>
    <dgm:pt modelId="{1B1D0E3E-0055-49A3-A047-B80732434100}" type="pres">
      <dgm:prSet presAssocID="{ECAEC415-0889-4189-9365-3DFB9C0D833B}" presName="FourNodes_4_text" presStyleLbl="node1" presStyleIdx="3" presStyleCnt="4">
        <dgm:presLayoutVars>
          <dgm:bulletEnabled val="1"/>
        </dgm:presLayoutVars>
      </dgm:prSet>
      <dgm:spPr/>
    </dgm:pt>
  </dgm:ptLst>
  <dgm:cxnLst>
    <dgm:cxn modelId="{CFED9605-3E31-46F1-8CC6-EFBA175142B9}" type="presOf" srcId="{7825F92F-8190-4C03-BA4E-F392B9488854}" destId="{A2CEAC69-F213-4EA8-ACDD-AFEFD09F7F92}" srcOrd="0" destOrd="0" presId="urn:microsoft.com/office/officeart/2005/8/layout/vProcess5"/>
    <dgm:cxn modelId="{2EC65020-2FDE-49F2-B399-F1D35A4E77AA}" type="presOf" srcId="{5EA817CB-0C4C-485B-8814-C0F3E88CB134}" destId="{1B1D0E3E-0055-49A3-A047-B80732434100}" srcOrd="1" destOrd="0" presId="urn:microsoft.com/office/officeart/2005/8/layout/vProcess5"/>
    <dgm:cxn modelId="{B1F27D46-EB54-4914-A5F8-DD6D868911A0}" type="presOf" srcId="{679AB9A4-357C-4B41-AC80-A1D5EF823B82}" destId="{E52D9DD7-C700-4546-AEB8-4FE0C0E637C6}" srcOrd="0" destOrd="0" presId="urn:microsoft.com/office/officeart/2005/8/layout/vProcess5"/>
    <dgm:cxn modelId="{19387152-B093-48F7-B5F7-4CF0644827EC}" type="presOf" srcId="{40AE0991-CA31-4E7A-88DC-D1EDB8ECB5E3}" destId="{8F18C347-3379-4DD7-9016-277D3087E932}" srcOrd="1" destOrd="0" presId="urn:microsoft.com/office/officeart/2005/8/layout/vProcess5"/>
    <dgm:cxn modelId="{33EDD758-6E87-42EF-A449-EA4D27B3717A}" type="presOf" srcId="{7825F92F-8190-4C03-BA4E-F392B9488854}" destId="{F32F5066-ED9F-40C3-B041-5183A7695FB7}" srcOrd="1" destOrd="0" presId="urn:microsoft.com/office/officeart/2005/8/layout/vProcess5"/>
    <dgm:cxn modelId="{2981235A-E73C-401B-8B77-439E7FC3E28B}" srcId="{ECAEC415-0889-4189-9365-3DFB9C0D833B}" destId="{7825F92F-8190-4C03-BA4E-F392B9488854}" srcOrd="2" destOrd="0" parTransId="{09673591-96CE-4A54-ACEA-91521509FD4A}" sibTransId="{679AB9A4-357C-4B41-AC80-A1D5EF823B82}"/>
    <dgm:cxn modelId="{A5A938AE-E504-44EA-85A8-F13563BB8537}" type="presOf" srcId="{6C05047D-5BF3-43D9-BDB5-50A41DEBE532}" destId="{00F52AEC-3ADE-4C0A-B7F7-9FB7D1E14D7E}" srcOrd="0" destOrd="0" presId="urn:microsoft.com/office/officeart/2005/8/layout/vProcess5"/>
    <dgm:cxn modelId="{D30F48B3-237E-47D3-AEDA-06CD00A24D3F}" type="presOf" srcId="{C4934886-3580-4509-AB6C-206E1452CB71}" destId="{D928861C-28AA-48EB-A9A6-F1366C8B336B}" srcOrd="0" destOrd="0" presId="urn:microsoft.com/office/officeart/2005/8/layout/vProcess5"/>
    <dgm:cxn modelId="{BBD307C1-40D6-4AE7-B0EB-AECEEABEA157}" srcId="{ECAEC415-0889-4189-9365-3DFB9C0D833B}" destId="{5EA817CB-0C4C-485B-8814-C0F3E88CB134}" srcOrd="3" destOrd="0" parTransId="{D258076B-936F-496F-8254-B697D815D76A}" sibTransId="{3F9A50F9-2B4D-46B7-B648-D380B0E9CECD}"/>
    <dgm:cxn modelId="{5B79FCD1-3F68-4D4F-AD4E-87BF4B196952}" type="presOf" srcId="{40AE0991-CA31-4E7A-88DC-D1EDB8ECB5E3}" destId="{7AC7C6E9-74B4-4738-9C1C-280FD16050FF}" srcOrd="0" destOrd="0" presId="urn:microsoft.com/office/officeart/2005/8/layout/vProcess5"/>
    <dgm:cxn modelId="{1A8609D4-FBCC-4993-A52C-F1F96BA072E0}" type="presOf" srcId="{6C05047D-5BF3-43D9-BDB5-50A41DEBE532}" destId="{7FE915EB-0E19-4DB2-AEFB-7436A3AF64A5}" srcOrd="1" destOrd="0" presId="urn:microsoft.com/office/officeart/2005/8/layout/vProcess5"/>
    <dgm:cxn modelId="{368A70DD-5BEC-4079-A89F-A1735023CE0F}" srcId="{ECAEC415-0889-4189-9365-3DFB9C0D833B}" destId="{40AE0991-CA31-4E7A-88DC-D1EDB8ECB5E3}" srcOrd="1" destOrd="0" parTransId="{053BEA44-FC67-463F-834D-C46AB3AD3BE7}" sibTransId="{658F9B2B-3B4C-4355-B110-DC495E956104}"/>
    <dgm:cxn modelId="{29F79EE1-F176-4540-BF34-1B2947F17D17}" type="presOf" srcId="{ECAEC415-0889-4189-9365-3DFB9C0D833B}" destId="{DAF4167F-1A4B-4ED5-8C44-8E3C2EA5DDA1}" srcOrd="0" destOrd="0" presId="urn:microsoft.com/office/officeart/2005/8/layout/vProcess5"/>
    <dgm:cxn modelId="{283D41E2-4A87-4651-9FAE-6A9B7C1137E1}" srcId="{ECAEC415-0889-4189-9365-3DFB9C0D833B}" destId="{6C05047D-5BF3-43D9-BDB5-50A41DEBE532}" srcOrd="0" destOrd="0" parTransId="{4EE5523A-96E3-4A7F-A725-191C4A54D965}" sibTransId="{C4934886-3580-4509-AB6C-206E1452CB71}"/>
    <dgm:cxn modelId="{F735BEE5-8D77-42AE-A47C-344F8EE31141}" type="presOf" srcId="{5EA817CB-0C4C-485B-8814-C0F3E88CB134}" destId="{0E701056-1A74-41EF-853C-09C6835C19A5}" srcOrd="0" destOrd="0" presId="urn:microsoft.com/office/officeart/2005/8/layout/vProcess5"/>
    <dgm:cxn modelId="{7B68C4E6-3C39-4E27-A095-D069495668DD}" type="presOf" srcId="{658F9B2B-3B4C-4355-B110-DC495E956104}" destId="{B0B8BE8F-C12F-4D09-9784-28C7065E8E86}" srcOrd="0" destOrd="0" presId="urn:microsoft.com/office/officeart/2005/8/layout/vProcess5"/>
    <dgm:cxn modelId="{6F950210-9FF4-47FF-B8C1-4239F77C9F90}" type="presParOf" srcId="{DAF4167F-1A4B-4ED5-8C44-8E3C2EA5DDA1}" destId="{E434C6C7-4960-4C21-BC9B-31C6B3616527}" srcOrd="0" destOrd="0" presId="urn:microsoft.com/office/officeart/2005/8/layout/vProcess5"/>
    <dgm:cxn modelId="{9D213F88-76D5-4588-A14D-C59A1A8015B6}" type="presParOf" srcId="{DAF4167F-1A4B-4ED5-8C44-8E3C2EA5DDA1}" destId="{00F52AEC-3ADE-4C0A-B7F7-9FB7D1E14D7E}" srcOrd="1" destOrd="0" presId="urn:microsoft.com/office/officeart/2005/8/layout/vProcess5"/>
    <dgm:cxn modelId="{A2272A10-98E1-4BD0-97F4-E7A2E3096C8A}" type="presParOf" srcId="{DAF4167F-1A4B-4ED5-8C44-8E3C2EA5DDA1}" destId="{7AC7C6E9-74B4-4738-9C1C-280FD16050FF}" srcOrd="2" destOrd="0" presId="urn:microsoft.com/office/officeart/2005/8/layout/vProcess5"/>
    <dgm:cxn modelId="{96BBAFBC-2CB2-4B7E-9E4B-C32F446A6640}" type="presParOf" srcId="{DAF4167F-1A4B-4ED5-8C44-8E3C2EA5DDA1}" destId="{A2CEAC69-F213-4EA8-ACDD-AFEFD09F7F92}" srcOrd="3" destOrd="0" presId="urn:microsoft.com/office/officeart/2005/8/layout/vProcess5"/>
    <dgm:cxn modelId="{3977303B-3611-46A3-9793-4195E7EC2955}" type="presParOf" srcId="{DAF4167F-1A4B-4ED5-8C44-8E3C2EA5DDA1}" destId="{0E701056-1A74-41EF-853C-09C6835C19A5}" srcOrd="4" destOrd="0" presId="urn:microsoft.com/office/officeart/2005/8/layout/vProcess5"/>
    <dgm:cxn modelId="{939A25AD-8F85-49B0-B6B0-4A5079BFCE49}" type="presParOf" srcId="{DAF4167F-1A4B-4ED5-8C44-8E3C2EA5DDA1}" destId="{D928861C-28AA-48EB-A9A6-F1366C8B336B}" srcOrd="5" destOrd="0" presId="urn:microsoft.com/office/officeart/2005/8/layout/vProcess5"/>
    <dgm:cxn modelId="{FC6E269A-5E9E-485F-AD95-CFAE690688FF}" type="presParOf" srcId="{DAF4167F-1A4B-4ED5-8C44-8E3C2EA5DDA1}" destId="{B0B8BE8F-C12F-4D09-9784-28C7065E8E86}" srcOrd="6" destOrd="0" presId="urn:microsoft.com/office/officeart/2005/8/layout/vProcess5"/>
    <dgm:cxn modelId="{4B35AE6D-0FC3-4023-BDE6-2CAEF5413D19}" type="presParOf" srcId="{DAF4167F-1A4B-4ED5-8C44-8E3C2EA5DDA1}" destId="{E52D9DD7-C700-4546-AEB8-4FE0C0E637C6}" srcOrd="7" destOrd="0" presId="urn:microsoft.com/office/officeart/2005/8/layout/vProcess5"/>
    <dgm:cxn modelId="{58961D6F-5E9C-4F72-99E7-35A465F808E9}" type="presParOf" srcId="{DAF4167F-1A4B-4ED5-8C44-8E3C2EA5DDA1}" destId="{7FE915EB-0E19-4DB2-AEFB-7436A3AF64A5}" srcOrd="8" destOrd="0" presId="urn:microsoft.com/office/officeart/2005/8/layout/vProcess5"/>
    <dgm:cxn modelId="{0712425B-BFD7-4EC3-807F-1E0ED31CA329}" type="presParOf" srcId="{DAF4167F-1A4B-4ED5-8C44-8E3C2EA5DDA1}" destId="{8F18C347-3379-4DD7-9016-277D3087E932}" srcOrd="9" destOrd="0" presId="urn:microsoft.com/office/officeart/2005/8/layout/vProcess5"/>
    <dgm:cxn modelId="{38458117-059C-458D-B7EF-4DD96F1D0EBA}" type="presParOf" srcId="{DAF4167F-1A4B-4ED5-8C44-8E3C2EA5DDA1}" destId="{F32F5066-ED9F-40C3-B041-5183A7695FB7}" srcOrd="10" destOrd="0" presId="urn:microsoft.com/office/officeart/2005/8/layout/vProcess5"/>
    <dgm:cxn modelId="{6C24986C-486E-49FC-BA0F-D24B38AEB101}" type="presParOf" srcId="{DAF4167F-1A4B-4ED5-8C44-8E3C2EA5DDA1}" destId="{1B1D0E3E-0055-49A3-A047-B8073243410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EB95F-E1B5-418A-96A1-2712801607A8}" type="doc">
      <dgm:prSet loTypeId="urn:microsoft.com/office/officeart/2005/8/layout/rings+Icon" loCatId="officeonline" qsTypeId="urn:microsoft.com/office/officeart/2005/8/quickstyle/simple4" qsCatId="simple" csTypeId="urn:microsoft.com/office/officeart/2005/8/colors/accent2_2" csCatId="accent2" phldr="1"/>
      <dgm:spPr/>
    </dgm:pt>
    <dgm:pt modelId="{19F19D2E-F9E7-4A51-BA37-162C2DDC2D98}" type="pres">
      <dgm:prSet presAssocID="{216EB95F-E1B5-418A-96A1-2712801607A8}" presName="Name0" presStyleCnt="0">
        <dgm:presLayoutVars>
          <dgm:chMax val="7"/>
          <dgm:dir/>
          <dgm:resizeHandles val="exact"/>
        </dgm:presLayoutVars>
      </dgm:prSet>
      <dgm:spPr/>
    </dgm:pt>
  </dgm:ptLst>
  <dgm:cxnLst>
    <dgm:cxn modelId="{EF0E390E-3B88-4E08-AD42-2BE5F204F23E}" type="presOf" srcId="{216EB95F-E1B5-418A-96A1-2712801607A8}" destId="{19F19D2E-F9E7-4A51-BA37-162C2DDC2D98}"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3787A-79D3-45C3-8FB3-EA3A3A3E174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7D33285F-1D89-4C94-BD27-E6067B50C0E6}">
      <dgm:prSet/>
      <dgm:spPr/>
      <dgm:t>
        <a:bodyPr/>
        <a:lstStyle/>
        <a:p>
          <a:r>
            <a:rPr lang="en-US" b="0" i="0"/>
            <a:t>Having effective medical treatment is not enough</a:t>
          </a:r>
          <a:endParaRPr lang="en-US"/>
        </a:p>
      </dgm:t>
    </dgm:pt>
    <dgm:pt modelId="{A77B1B1C-B957-48D3-B321-F566809A24B1}" type="parTrans" cxnId="{50C7F540-749C-4626-8539-07B5AA1BB0AA}">
      <dgm:prSet/>
      <dgm:spPr/>
      <dgm:t>
        <a:bodyPr/>
        <a:lstStyle/>
        <a:p>
          <a:endParaRPr lang="en-US"/>
        </a:p>
      </dgm:t>
    </dgm:pt>
    <dgm:pt modelId="{71AFFC3D-FB6A-4B8A-B267-C3684FFF5584}" type="sibTrans" cxnId="{50C7F540-749C-4626-8539-07B5AA1BB0AA}">
      <dgm:prSet/>
      <dgm:spPr/>
      <dgm:t>
        <a:bodyPr/>
        <a:lstStyle/>
        <a:p>
          <a:endParaRPr lang="en-US"/>
        </a:p>
      </dgm:t>
    </dgm:pt>
    <dgm:pt modelId="{76E4B07A-9227-48E4-922E-69DD1006525C}">
      <dgm:prSet/>
      <dgm:spPr/>
      <dgm:t>
        <a:bodyPr/>
        <a:lstStyle/>
        <a:p>
          <a:r>
            <a:rPr lang="en-US" dirty="0"/>
            <a:t>Acknowledge disparities</a:t>
          </a:r>
        </a:p>
      </dgm:t>
    </dgm:pt>
    <dgm:pt modelId="{B6D6EAB8-184D-4608-8696-2C2BC309C7F5}" type="parTrans" cxnId="{CA1AF8DC-E7F7-4701-9471-EF943E06BB5B}">
      <dgm:prSet/>
      <dgm:spPr/>
      <dgm:t>
        <a:bodyPr/>
        <a:lstStyle/>
        <a:p>
          <a:endParaRPr lang="en-US"/>
        </a:p>
      </dgm:t>
    </dgm:pt>
    <dgm:pt modelId="{751AC4B1-A538-40BA-9FE6-18D08A70DE76}" type="sibTrans" cxnId="{CA1AF8DC-E7F7-4701-9471-EF943E06BB5B}">
      <dgm:prSet/>
      <dgm:spPr/>
      <dgm:t>
        <a:bodyPr/>
        <a:lstStyle/>
        <a:p>
          <a:endParaRPr lang="en-US"/>
        </a:p>
      </dgm:t>
    </dgm:pt>
    <dgm:pt modelId="{B693CCA3-51FF-43F5-A597-F428D263977E}">
      <dgm:prSet/>
      <dgm:spPr/>
      <dgm:t>
        <a:bodyPr/>
        <a:lstStyle/>
        <a:p>
          <a:r>
            <a:rPr lang="en-US" b="0" i="0"/>
            <a:t>Systems level thinking</a:t>
          </a:r>
          <a:endParaRPr lang="en-US"/>
        </a:p>
      </dgm:t>
    </dgm:pt>
    <dgm:pt modelId="{50CE111F-D76C-41D5-8D70-4F4DA7B96070}" type="parTrans" cxnId="{F6CAFF1E-A6F0-419C-84C0-60D48AF9EDD6}">
      <dgm:prSet/>
      <dgm:spPr/>
      <dgm:t>
        <a:bodyPr/>
        <a:lstStyle/>
        <a:p>
          <a:endParaRPr lang="en-US"/>
        </a:p>
      </dgm:t>
    </dgm:pt>
    <dgm:pt modelId="{C478F70D-4EEE-4B1E-9852-6D6591226496}" type="sibTrans" cxnId="{F6CAFF1E-A6F0-419C-84C0-60D48AF9EDD6}">
      <dgm:prSet/>
      <dgm:spPr/>
      <dgm:t>
        <a:bodyPr/>
        <a:lstStyle/>
        <a:p>
          <a:endParaRPr lang="en-US"/>
        </a:p>
      </dgm:t>
    </dgm:pt>
    <dgm:pt modelId="{233640CE-62E5-4B02-812D-94268EF835E2}" type="pres">
      <dgm:prSet presAssocID="{E243787A-79D3-45C3-8FB3-EA3A3A3E1744}" presName="linear" presStyleCnt="0">
        <dgm:presLayoutVars>
          <dgm:animLvl val="lvl"/>
          <dgm:resizeHandles val="exact"/>
        </dgm:presLayoutVars>
      </dgm:prSet>
      <dgm:spPr/>
    </dgm:pt>
    <dgm:pt modelId="{074A14A4-FC96-4E50-B2E8-D1DA22184E0A}" type="pres">
      <dgm:prSet presAssocID="{7D33285F-1D89-4C94-BD27-E6067B50C0E6}" presName="parentText" presStyleLbl="node1" presStyleIdx="0" presStyleCnt="3">
        <dgm:presLayoutVars>
          <dgm:chMax val="0"/>
          <dgm:bulletEnabled val="1"/>
        </dgm:presLayoutVars>
      </dgm:prSet>
      <dgm:spPr/>
    </dgm:pt>
    <dgm:pt modelId="{4EFFBF42-C0B9-4001-BB39-77B02F1DB057}" type="pres">
      <dgm:prSet presAssocID="{71AFFC3D-FB6A-4B8A-B267-C3684FFF5584}" presName="spacer" presStyleCnt="0"/>
      <dgm:spPr/>
    </dgm:pt>
    <dgm:pt modelId="{C54D2318-D96E-4CE7-B945-5313A155E140}" type="pres">
      <dgm:prSet presAssocID="{76E4B07A-9227-48E4-922E-69DD1006525C}" presName="parentText" presStyleLbl="node1" presStyleIdx="1" presStyleCnt="3">
        <dgm:presLayoutVars>
          <dgm:chMax val="0"/>
          <dgm:bulletEnabled val="1"/>
        </dgm:presLayoutVars>
      </dgm:prSet>
      <dgm:spPr/>
    </dgm:pt>
    <dgm:pt modelId="{D789DC6F-A548-434B-95AD-F5E4A8205384}" type="pres">
      <dgm:prSet presAssocID="{751AC4B1-A538-40BA-9FE6-18D08A70DE76}" presName="spacer" presStyleCnt="0"/>
      <dgm:spPr/>
    </dgm:pt>
    <dgm:pt modelId="{035BBF6F-913B-47C9-AB19-4A9D080DC04A}" type="pres">
      <dgm:prSet presAssocID="{B693CCA3-51FF-43F5-A597-F428D263977E}" presName="parentText" presStyleLbl="node1" presStyleIdx="2" presStyleCnt="3">
        <dgm:presLayoutVars>
          <dgm:chMax val="0"/>
          <dgm:bulletEnabled val="1"/>
        </dgm:presLayoutVars>
      </dgm:prSet>
      <dgm:spPr/>
    </dgm:pt>
  </dgm:ptLst>
  <dgm:cxnLst>
    <dgm:cxn modelId="{AE127D0B-9591-48AC-B5EB-5B3502DE11CE}" type="presOf" srcId="{7D33285F-1D89-4C94-BD27-E6067B50C0E6}" destId="{074A14A4-FC96-4E50-B2E8-D1DA22184E0A}" srcOrd="0" destOrd="0" presId="urn:microsoft.com/office/officeart/2005/8/layout/vList2"/>
    <dgm:cxn modelId="{F6CAFF1E-A6F0-419C-84C0-60D48AF9EDD6}" srcId="{E243787A-79D3-45C3-8FB3-EA3A3A3E1744}" destId="{B693CCA3-51FF-43F5-A597-F428D263977E}" srcOrd="2" destOrd="0" parTransId="{50CE111F-D76C-41D5-8D70-4F4DA7B96070}" sibTransId="{C478F70D-4EEE-4B1E-9852-6D6591226496}"/>
    <dgm:cxn modelId="{50C7F540-749C-4626-8539-07B5AA1BB0AA}" srcId="{E243787A-79D3-45C3-8FB3-EA3A3A3E1744}" destId="{7D33285F-1D89-4C94-BD27-E6067B50C0E6}" srcOrd="0" destOrd="0" parTransId="{A77B1B1C-B957-48D3-B321-F566809A24B1}" sibTransId="{71AFFC3D-FB6A-4B8A-B267-C3684FFF5584}"/>
    <dgm:cxn modelId="{49647948-821A-4342-8B32-6B08A202673F}" type="presOf" srcId="{B693CCA3-51FF-43F5-A597-F428D263977E}" destId="{035BBF6F-913B-47C9-AB19-4A9D080DC04A}" srcOrd="0" destOrd="0" presId="urn:microsoft.com/office/officeart/2005/8/layout/vList2"/>
    <dgm:cxn modelId="{EB5B2055-EE7F-4719-BE21-7BEDB410B803}" type="presOf" srcId="{76E4B07A-9227-48E4-922E-69DD1006525C}" destId="{C54D2318-D96E-4CE7-B945-5313A155E140}" srcOrd="0" destOrd="0" presId="urn:microsoft.com/office/officeart/2005/8/layout/vList2"/>
    <dgm:cxn modelId="{60C494B3-4E41-473D-A5A9-96BC9383A30F}" type="presOf" srcId="{E243787A-79D3-45C3-8FB3-EA3A3A3E1744}" destId="{233640CE-62E5-4B02-812D-94268EF835E2}" srcOrd="0" destOrd="0" presId="urn:microsoft.com/office/officeart/2005/8/layout/vList2"/>
    <dgm:cxn modelId="{CA1AF8DC-E7F7-4701-9471-EF943E06BB5B}" srcId="{E243787A-79D3-45C3-8FB3-EA3A3A3E1744}" destId="{76E4B07A-9227-48E4-922E-69DD1006525C}" srcOrd="1" destOrd="0" parTransId="{B6D6EAB8-184D-4608-8696-2C2BC309C7F5}" sibTransId="{751AC4B1-A538-40BA-9FE6-18D08A70DE76}"/>
    <dgm:cxn modelId="{AE5F53FB-87B0-49CF-9947-78178A4779C2}" type="presParOf" srcId="{233640CE-62E5-4B02-812D-94268EF835E2}" destId="{074A14A4-FC96-4E50-B2E8-D1DA22184E0A}" srcOrd="0" destOrd="0" presId="urn:microsoft.com/office/officeart/2005/8/layout/vList2"/>
    <dgm:cxn modelId="{87DD9A69-73AE-48E9-85E8-1D9CCE9E0D5C}" type="presParOf" srcId="{233640CE-62E5-4B02-812D-94268EF835E2}" destId="{4EFFBF42-C0B9-4001-BB39-77B02F1DB057}" srcOrd="1" destOrd="0" presId="urn:microsoft.com/office/officeart/2005/8/layout/vList2"/>
    <dgm:cxn modelId="{E668403B-4B0A-438F-BAA5-7BF928D8525A}" type="presParOf" srcId="{233640CE-62E5-4B02-812D-94268EF835E2}" destId="{C54D2318-D96E-4CE7-B945-5313A155E140}" srcOrd="2" destOrd="0" presId="urn:microsoft.com/office/officeart/2005/8/layout/vList2"/>
    <dgm:cxn modelId="{76C41B25-3077-4E17-ADCF-B381873A7E50}" type="presParOf" srcId="{233640CE-62E5-4B02-812D-94268EF835E2}" destId="{D789DC6F-A548-434B-95AD-F5E4A8205384}" srcOrd="3" destOrd="0" presId="urn:microsoft.com/office/officeart/2005/8/layout/vList2"/>
    <dgm:cxn modelId="{8065EAF2-F3BF-406F-9D92-816DE455F2D1}" type="presParOf" srcId="{233640CE-62E5-4B02-812D-94268EF835E2}" destId="{035BBF6F-913B-47C9-AB19-4A9D080DC04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EBD497-CABC-4D2B-9B86-BD96306C2E1B}"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B4393C3-4090-47C7-A3A4-724C3D264CDD}">
      <dgm:prSet/>
      <dgm:spPr/>
      <dgm:t>
        <a:bodyPr/>
        <a:lstStyle/>
        <a:p>
          <a:r>
            <a:rPr lang="en-US" b="0" i="0" dirty="0"/>
            <a:t>2022 Syphilis Nevada</a:t>
          </a:r>
          <a:endParaRPr lang="en-US" dirty="0"/>
        </a:p>
      </dgm:t>
    </dgm:pt>
    <dgm:pt modelId="{2F4746CF-3780-4E7B-B085-F3AE550D8DF9}" type="parTrans" cxnId="{2772E3C6-0339-44C7-B878-45FC9A39833A}">
      <dgm:prSet/>
      <dgm:spPr/>
      <dgm:t>
        <a:bodyPr/>
        <a:lstStyle/>
        <a:p>
          <a:endParaRPr lang="en-US"/>
        </a:p>
      </dgm:t>
    </dgm:pt>
    <dgm:pt modelId="{9BE87508-B2C3-44B1-B05E-C2447CF60C68}" type="sibTrans" cxnId="{2772E3C6-0339-44C7-B878-45FC9A39833A}">
      <dgm:prSet/>
      <dgm:spPr/>
      <dgm:t>
        <a:bodyPr/>
        <a:lstStyle/>
        <a:p>
          <a:endParaRPr lang="en-US"/>
        </a:p>
      </dgm:t>
    </dgm:pt>
    <dgm:pt modelId="{B8C6B7E1-2068-4C3D-B302-46B10B283FEF}">
      <dgm:prSet/>
      <dgm:spPr/>
      <dgm:t>
        <a:bodyPr/>
        <a:lstStyle/>
        <a:p>
          <a:r>
            <a:rPr lang="en-US" b="0" i="0" dirty="0"/>
            <a:t>902 Primary &amp; Secondary  cases</a:t>
          </a:r>
          <a:endParaRPr lang="en-US" dirty="0"/>
        </a:p>
      </dgm:t>
    </dgm:pt>
    <dgm:pt modelId="{304520AB-4FEB-4620-9390-5BBEC773E304}" type="parTrans" cxnId="{2FB159C4-ED5A-4333-8555-5AE9991CA8F9}">
      <dgm:prSet/>
      <dgm:spPr/>
      <dgm:t>
        <a:bodyPr/>
        <a:lstStyle/>
        <a:p>
          <a:endParaRPr lang="en-US"/>
        </a:p>
      </dgm:t>
    </dgm:pt>
    <dgm:pt modelId="{642ED1DA-2D9A-45FE-AACB-0FB9969FC0CA}" type="sibTrans" cxnId="{2FB159C4-ED5A-4333-8555-5AE9991CA8F9}">
      <dgm:prSet/>
      <dgm:spPr/>
      <dgm:t>
        <a:bodyPr/>
        <a:lstStyle/>
        <a:p>
          <a:endParaRPr lang="en-US"/>
        </a:p>
      </dgm:t>
    </dgm:pt>
    <dgm:pt modelId="{506B2939-C8A8-468B-968B-DD277AAB8750}">
      <dgm:prSet/>
      <dgm:spPr/>
      <dgm:t>
        <a:bodyPr/>
        <a:lstStyle/>
        <a:p>
          <a:r>
            <a:rPr lang="en-US" b="0" i="0" dirty="0"/>
            <a:t>677 resided in Clark County</a:t>
          </a:r>
          <a:endParaRPr lang="en-US" dirty="0"/>
        </a:p>
      </dgm:t>
    </dgm:pt>
    <dgm:pt modelId="{8FA1F7BE-CE7C-4936-8C7C-6A4E26A02A47}" type="parTrans" cxnId="{6BDF4EFB-4B6C-4991-90F1-F2406959F4F1}">
      <dgm:prSet/>
      <dgm:spPr/>
      <dgm:t>
        <a:bodyPr/>
        <a:lstStyle/>
        <a:p>
          <a:endParaRPr lang="en-US"/>
        </a:p>
      </dgm:t>
    </dgm:pt>
    <dgm:pt modelId="{49A82415-49AD-4602-90CD-14B7D2A8D918}" type="sibTrans" cxnId="{6BDF4EFB-4B6C-4991-90F1-F2406959F4F1}">
      <dgm:prSet/>
      <dgm:spPr/>
      <dgm:t>
        <a:bodyPr/>
        <a:lstStyle/>
        <a:p>
          <a:endParaRPr lang="en-US"/>
        </a:p>
      </dgm:t>
    </dgm:pt>
    <dgm:pt modelId="{BE2250A6-2BF3-4D09-9088-671C66909317}">
      <dgm:prSet/>
      <dgm:spPr/>
      <dgm:t>
        <a:bodyPr/>
        <a:lstStyle/>
        <a:p>
          <a:r>
            <a:rPr lang="en-US" b="0" i="0" dirty="0"/>
            <a:t>From 2017-2021, Nevada saw a 53% increase in infectious cases</a:t>
          </a:r>
          <a:endParaRPr lang="en-US" dirty="0"/>
        </a:p>
      </dgm:t>
    </dgm:pt>
    <dgm:pt modelId="{B1AD1343-1D9A-4D88-AC36-5223AF26CD7D}" type="parTrans" cxnId="{B0A4217F-F5B9-402A-97BE-8D8B36BB3F5D}">
      <dgm:prSet/>
      <dgm:spPr/>
      <dgm:t>
        <a:bodyPr/>
        <a:lstStyle/>
        <a:p>
          <a:endParaRPr lang="en-US"/>
        </a:p>
      </dgm:t>
    </dgm:pt>
    <dgm:pt modelId="{F555DBA1-064C-4C1C-A493-1DAAEB65C30D}" type="sibTrans" cxnId="{B0A4217F-F5B9-402A-97BE-8D8B36BB3F5D}">
      <dgm:prSet/>
      <dgm:spPr/>
      <dgm:t>
        <a:bodyPr/>
        <a:lstStyle/>
        <a:p>
          <a:endParaRPr lang="en-US"/>
        </a:p>
      </dgm:t>
    </dgm:pt>
    <dgm:pt modelId="{E5A9E72C-5B73-42D4-AC22-E67170EF4697}">
      <dgm:prSet/>
      <dgm:spPr/>
      <dgm:t>
        <a:bodyPr/>
        <a:lstStyle/>
        <a:p>
          <a:r>
            <a:rPr lang="en-US" b="0" i="0" dirty="0"/>
            <a:t>Nevada ranks #8</a:t>
          </a:r>
          <a:endParaRPr lang="en-US" dirty="0"/>
        </a:p>
      </dgm:t>
    </dgm:pt>
    <dgm:pt modelId="{BFA6D62F-F9DF-4172-875F-59C5380F04A7}" type="parTrans" cxnId="{88ECE6A0-5F39-4BB1-AA90-B2B2F2E95322}">
      <dgm:prSet/>
      <dgm:spPr/>
      <dgm:t>
        <a:bodyPr/>
        <a:lstStyle/>
        <a:p>
          <a:endParaRPr lang="en-US"/>
        </a:p>
      </dgm:t>
    </dgm:pt>
    <dgm:pt modelId="{75C93724-FE63-47F5-B425-00A5F71B3535}" type="sibTrans" cxnId="{88ECE6A0-5F39-4BB1-AA90-B2B2F2E95322}">
      <dgm:prSet/>
      <dgm:spPr/>
      <dgm:t>
        <a:bodyPr/>
        <a:lstStyle/>
        <a:p>
          <a:endParaRPr lang="en-US"/>
        </a:p>
      </dgm:t>
    </dgm:pt>
    <dgm:pt modelId="{91A08B8C-9F47-4B87-8E4C-5FF76CCA3FFB}">
      <dgm:prSet/>
      <dgm:spPr/>
      <dgm:t>
        <a:bodyPr/>
        <a:lstStyle/>
        <a:p>
          <a:r>
            <a:rPr lang="en-US" b="0" i="0"/>
            <a:t>65 congenital cases</a:t>
          </a:r>
          <a:endParaRPr lang="en-US"/>
        </a:p>
      </dgm:t>
    </dgm:pt>
    <dgm:pt modelId="{2A05756C-7B40-43D6-A5B9-842511BDF5FF}" type="parTrans" cxnId="{807258CA-B2BF-4185-ABE6-EDB6C0F4F025}">
      <dgm:prSet/>
      <dgm:spPr/>
      <dgm:t>
        <a:bodyPr/>
        <a:lstStyle/>
        <a:p>
          <a:endParaRPr lang="en-US"/>
        </a:p>
      </dgm:t>
    </dgm:pt>
    <dgm:pt modelId="{C5DAE5C6-15B5-43D4-9A03-DA19D5430706}" type="sibTrans" cxnId="{807258CA-B2BF-4185-ABE6-EDB6C0F4F025}">
      <dgm:prSet/>
      <dgm:spPr/>
      <dgm:t>
        <a:bodyPr/>
        <a:lstStyle/>
        <a:p>
          <a:endParaRPr lang="en-US"/>
        </a:p>
      </dgm:t>
    </dgm:pt>
    <dgm:pt modelId="{6642EC68-6F80-43EC-ADE7-3CA351329A8B}" type="pres">
      <dgm:prSet presAssocID="{9DEBD497-CABC-4D2B-9B86-BD96306C2E1B}" presName="linear" presStyleCnt="0">
        <dgm:presLayoutVars>
          <dgm:animLvl val="lvl"/>
          <dgm:resizeHandles val="exact"/>
        </dgm:presLayoutVars>
      </dgm:prSet>
      <dgm:spPr/>
    </dgm:pt>
    <dgm:pt modelId="{D0B55CB9-C3FF-4EBE-A85F-F1237E78F17D}" type="pres">
      <dgm:prSet presAssocID="{8B4393C3-4090-47C7-A3A4-724C3D264CDD}" presName="parentText" presStyleLbl="node1" presStyleIdx="0" presStyleCnt="1">
        <dgm:presLayoutVars>
          <dgm:chMax val="0"/>
          <dgm:bulletEnabled val="1"/>
        </dgm:presLayoutVars>
      </dgm:prSet>
      <dgm:spPr/>
    </dgm:pt>
    <dgm:pt modelId="{B807A1BB-B01E-4E7A-A3CC-F3A81145C2CC}" type="pres">
      <dgm:prSet presAssocID="{8B4393C3-4090-47C7-A3A4-724C3D264CDD}" presName="childText" presStyleLbl="revTx" presStyleIdx="0" presStyleCnt="1">
        <dgm:presLayoutVars>
          <dgm:bulletEnabled val="1"/>
        </dgm:presLayoutVars>
      </dgm:prSet>
      <dgm:spPr/>
    </dgm:pt>
  </dgm:ptLst>
  <dgm:cxnLst>
    <dgm:cxn modelId="{5B84B422-7609-4821-B8EF-F4DC5AEC5485}" type="presOf" srcId="{E5A9E72C-5B73-42D4-AC22-E67170EF4697}" destId="{B807A1BB-B01E-4E7A-A3CC-F3A81145C2CC}" srcOrd="0" destOrd="3" presId="urn:microsoft.com/office/officeart/2005/8/layout/vList2"/>
    <dgm:cxn modelId="{26E2D341-46F5-4F1C-93AF-A0116D69FFCB}" type="presOf" srcId="{91A08B8C-9F47-4B87-8E4C-5FF76CCA3FFB}" destId="{B807A1BB-B01E-4E7A-A3CC-F3A81145C2CC}" srcOrd="0" destOrd="4" presId="urn:microsoft.com/office/officeart/2005/8/layout/vList2"/>
    <dgm:cxn modelId="{B6DBCE63-21B5-4507-80A2-82168CE36685}" type="presOf" srcId="{8B4393C3-4090-47C7-A3A4-724C3D264CDD}" destId="{D0B55CB9-C3FF-4EBE-A85F-F1237E78F17D}" srcOrd="0" destOrd="0" presId="urn:microsoft.com/office/officeart/2005/8/layout/vList2"/>
    <dgm:cxn modelId="{E3D1B14D-2DAE-4E10-8133-E7C75A0FB4D9}" type="presOf" srcId="{BE2250A6-2BF3-4D09-9088-671C66909317}" destId="{B807A1BB-B01E-4E7A-A3CC-F3A81145C2CC}" srcOrd="0" destOrd="2" presId="urn:microsoft.com/office/officeart/2005/8/layout/vList2"/>
    <dgm:cxn modelId="{B0A4217F-F5B9-402A-97BE-8D8B36BB3F5D}" srcId="{8B4393C3-4090-47C7-A3A4-724C3D264CDD}" destId="{BE2250A6-2BF3-4D09-9088-671C66909317}" srcOrd="2" destOrd="0" parTransId="{B1AD1343-1D9A-4D88-AC36-5223AF26CD7D}" sibTransId="{F555DBA1-064C-4C1C-A493-1DAAEB65C30D}"/>
    <dgm:cxn modelId="{15C3719D-8833-4F87-A142-6FE534711031}" type="presOf" srcId="{9DEBD497-CABC-4D2B-9B86-BD96306C2E1B}" destId="{6642EC68-6F80-43EC-ADE7-3CA351329A8B}" srcOrd="0" destOrd="0" presId="urn:microsoft.com/office/officeart/2005/8/layout/vList2"/>
    <dgm:cxn modelId="{88ECE6A0-5F39-4BB1-AA90-B2B2F2E95322}" srcId="{8B4393C3-4090-47C7-A3A4-724C3D264CDD}" destId="{E5A9E72C-5B73-42D4-AC22-E67170EF4697}" srcOrd="3" destOrd="0" parTransId="{BFA6D62F-F9DF-4172-875F-59C5380F04A7}" sibTransId="{75C93724-FE63-47F5-B425-00A5F71B3535}"/>
    <dgm:cxn modelId="{2FB159C4-ED5A-4333-8555-5AE9991CA8F9}" srcId="{8B4393C3-4090-47C7-A3A4-724C3D264CDD}" destId="{B8C6B7E1-2068-4C3D-B302-46B10B283FEF}" srcOrd="0" destOrd="0" parTransId="{304520AB-4FEB-4620-9390-5BBEC773E304}" sibTransId="{642ED1DA-2D9A-45FE-AACB-0FB9969FC0CA}"/>
    <dgm:cxn modelId="{2772E3C6-0339-44C7-B878-45FC9A39833A}" srcId="{9DEBD497-CABC-4D2B-9B86-BD96306C2E1B}" destId="{8B4393C3-4090-47C7-A3A4-724C3D264CDD}" srcOrd="0" destOrd="0" parTransId="{2F4746CF-3780-4E7B-B085-F3AE550D8DF9}" sibTransId="{9BE87508-B2C3-44B1-B05E-C2447CF60C68}"/>
    <dgm:cxn modelId="{807258CA-B2BF-4185-ABE6-EDB6C0F4F025}" srcId="{8B4393C3-4090-47C7-A3A4-724C3D264CDD}" destId="{91A08B8C-9F47-4B87-8E4C-5FF76CCA3FFB}" srcOrd="4" destOrd="0" parTransId="{2A05756C-7B40-43D6-A5B9-842511BDF5FF}" sibTransId="{C5DAE5C6-15B5-43D4-9A03-DA19D5430706}"/>
    <dgm:cxn modelId="{B44624D7-95B8-4007-B935-6CBB736D99FF}" type="presOf" srcId="{B8C6B7E1-2068-4C3D-B302-46B10B283FEF}" destId="{B807A1BB-B01E-4E7A-A3CC-F3A81145C2CC}" srcOrd="0" destOrd="0" presId="urn:microsoft.com/office/officeart/2005/8/layout/vList2"/>
    <dgm:cxn modelId="{42B79BE9-0125-4EB8-B572-6F4FE3F702D6}" type="presOf" srcId="{506B2939-C8A8-468B-968B-DD277AAB8750}" destId="{B807A1BB-B01E-4E7A-A3CC-F3A81145C2CC}" srcOrd="0" destOrd="1" presId="urn:microsoft.com/office/officeart/2005/8/layout/vList2"/>
    <dgm:cxn modelId="{6BDF4EFB-4B6C-4991-90F1-F2406959F4F1}" srcId="{8B4393C3-4090-47C7-A3A4-724C3D264CDD}" destId="{506B2939-C8A8-468B-968B-DD277AAB8750}" srcOrd="1" destOrd="0" parTransId="{8FA1F7BE-CE7C-4936-8C7C-6A4E26A02A47}" sibTransId="{49A82415-49AD-4602-90CD-14B7D2A8D918}"/>
    <dgm:cxn modelId="{42F633C0-3423-4CA2-97A1-F7C0DF537321}" type="presParOf" srcId="{6642EC68-6F80-43EC-ADE7-3CA351329A8B}" destId="{D0B55CB9-C3FF-4EBE-A85F-F1237E78F17D}" srcOrd="0" destOrd="0" presId="urn:microsoft.com/office/officeart/2005/8/layout/vList2"/>
    <dgm:cxn modelId="{68F7C512-E50E-4D37-A34E-43F04D5B0626}" type="presParOf" srcId="{6642EC68-6F80-43EC-ADE7-3CA351329A8B}" destId="{B807A1BB-B01E-4E7A-A3CC-F3A81145C2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63BE8-6617-4D72-A4CC-77A065938F9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F3521359-87CD-454A-A036-8D64D8345C56}">
      <dgm:prSet/>
      <dgm:spPr/>
      <dgm:t>
        <a:bodyPr/>
        <a:lstStyle/>
        <a:p>
          <a:r>
            <a:rPr lang="en-US" b="0" i="0" dirty="0"/>
            <a:t>L2A provides HIV, Syphilis, Hep-C screening and SUD, HIV, and biomedical prevention linkage and education to our most vulnerable community members</a:t>
          </a:r>
          <a:endParaRPr lang="en-US" dirty="0"/>
        </a:p>
      </dgm:t>
    </dgm:pt>
    <dgm:pt modelId="{13A116D6-2C04-43DA-BEE3-86CEF8AE8AE7}" type="parTrans" cxnId="{2E20DC4D-2D78-4863-87BD-CB878C3E7CCD}">
      <dgm:prSet/>
      <dgm:spPr/>
      <dgm:t>
        <a:bodyPr/>
        <a:lstStyle/>
        <a:p>
          <a:endParaRPr lang="en-US"/>
        </a:p>
      </dgm:t>
    </dgm:pt>
    <dgm:pt modelId="{15E61456-1FB8-4364-AF96-13C3471399A0}" type="sibTrans" cxnId="{2E20DC4D-2D78-4863-87BD-CB878C3E7CCD}">
      <dgm:prSet/>
      <dgm:spPr/>
      <dgm:t>
        <a:bodyPr/>
        <a:lstStyle/>
        <a:p>
          <a:endParaRPr lang="en-US"/>
        </a:p>
      </dgm:t>
    </dgm:pt>
    <dgm:pt modelId="{E91A5ACE-CE65-4956-A3A9-B200B9262F3F}" type="pres">
      <dgm:prSet presAssocID="{63963BE8-6617-4D72-A4CC-77A065938F94}" presName="linear" presStyleCnt="0">
        <dgm:presLayoutVars>
          <dgm:animLvl val="lvl"/>
          <dgm:resizeHandles val="exact"/>
        </dgm:presLayoutVars>
      </dgm:prSet>
      <dgm:spPr/>
    </dgm:pt>
    <dgm:pt modelId="{895B2A3F-B6D5-40E1-A973-E83160C0E30C}" type="pres">
      <dgm:prSet presAssocID="{F3521359-87CD-454A-A036-8D64D8345C56}" presName="parentText" presStyleLbl="node1" presStyleIdx="0" presStyleCnt="1">
        <dgm:presLayoutVars>
          <dgm:chMax val="0"/>
          <dgm:bulletEnabled val="1"/>
        </dgm:presLayoutVars>
      </dgm:prSet>
      <dgm:spPr/>
    </dgm:pt>
  </dgm:ptLst>
  <dgm:cxnLst>
    <dgm:cxn modelId="{2E20DC4D-2D78-4863-87BD-CB878C3E7CCD}" srcId="{63963BE8-6617-4D72-A4CC-77A065938F94}" destId="{F3521359-87CD-454A-A036-8D64D8345C56}" srcOrd="0" destOrd="0" parTransId="{13A116D6-2C04-43DA-BEE3-86CEF8AE8AE7}" sibTransId="{15E61456-1FB8-4364-AF96-13C3471399A0}"/>
    <dgm:cxn modelId="{CDF5C4AF-B59F-44DA-9649-CE224C559383}" type="presOf" srcId="{63963BE8-6617-4D72-A4CC-77A065938F94}" destId="{E91A5ACE-CE65-4956-A3A9-B200B9262F3F}" srcOrd="0" destOrd="0" presId="urn:microsoft.com/office/officeart/2005/8/layout/vList2"/>
    <dgm:cxn modelId="{B26BB0DD-0607-4F76-9712-E96D7ACC1C03}" type="presOf" srcId="{F3521359-87CD-454A-A036-8D64D8345C56}" destId="{895B2A3F-B6D5-40E1-A973-E83160C0E30C}" srcOrd="0" destOrd="0" presId="urn:microsoft.com/office/officeart/2005/8/layout/vList2"/>
    <dgm:cxn modelId="{0B226EC0-5E30-44A2-AE94-9C17D20EA787}" type="presParOf" srcId="{E91A5ACE-CE65-4956-A3A9-B200B9262F3F}" destId="{895B2A3F-B6D5-40E1-A973-E83160C0E30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1EC27E-EB1A-4721-A144-EBD0340A5A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852B4E4-3F3F-483C-984C-F33D75319FEC}">
      <dgm:prSet/>
      <dgm:spPr/>
      <dgm:t>
        <a:bodyPr/>
        <a:lstStyle/>
        <a:p>
          <a:r>
            <a:rPr lang="en-US" b="0" i="0"/>
            <a:t>Integration into Clark County Detention Center is a cornerstone of the mission to provide access to services  </a:t>
          </a:r>
          <a:endParaRPr lang="en-US"/>
        </a:p>
      </dgm:t>
    </dgm:pt>
    <dgm:pt modelId="{822DCA91-E0F1-4207-A41D-C8F01CF3DB07}" type="parTrans" cxnId="{BDF6EC1F-D341-46C9-822C-78332AA0CDD8}">
      <dgm:prSet/>
      <dgm:spPr/>
      <dgm:t>
        <a:bodyPr/>
        <a:lstStyle/>
        <a:p>
          <a:endParaRPr lang="en-US"/>
        </a:p>
      </dgm:t>
    </dgm:pt>
    <dgm:pt modelId="{10832901-F405-458B-9E1D-C49F8B3C5CD5}" type="sibTrans" cxnId="{BDF6EC1F-D341-46C9-822C-78332AA0CDD8}">
      <dgm:prSet/>
      <dgm:spPr/>
      <dgm:t>
        <a:bodyPr/>
        <a:lstStyle/>
        <a:p>
          <a:endParaRPr lang="en-US"/>
        </a:p>
      </dgm:t>
    </dgm:pt>
    <dgm:pt modelId="{30478A9E-C0B8-4F68-A614-5AD011A07840}" type="pres">
      <dgm:prSet presAssocID="{321EC27E-EB1A-4721-A144-EBD0340A5AFA}" presName="linear" presStyleCnt="0">
        <dgm:presLayoutVars>
          <dgm:animLvl val="lvl"/>
          <dgm:resizeHandles val="exact"/>
        </dgm:presLayoutVars>
      </dgm:prSet>
      <dgm:spPr/>
    </dgm:pt>
    <dgm:pt modelId="{DE740C6E-DA66-475A-B8D2-B681A617483E}" type="pres">
      <dgm:prSet presAssocID="{E852B4E4-3F3F-483C-984C-F33D75319FEC}" presName="parentText" presStyleLbl="node1" presStyleIdx="0" presStyleCnt="1">
        <dgm:presLayoutVars>
          <dgm:chMax val="0"/>
          <dgm:bulletEnabled val="1"/>
        </dgm:presLayoutVars>
      </dgm:prSet>
      <dgm:spPr/>
    </dgm:pt>
  </dgm:ptLst>
  <dgm:cxnLst>
    <dgm:cxn modelId="{BDF6EC1F-D341-46C9-822C-78332AA0CDD8}" srcId="{321EC27E-EB1A-4721-A144-EBD0340A5AFA}" destId="{E852B4E4-3F3F-483C-984C-F33D75319FEC}" srcOrd="0" destOrd="0" parTransId="{822DCA91-E0F1-4207-A41D-C8F01CF3DB07}" sibTransId="{10832901-F405-458B-9E1D-C49F8B3C5CD5}"/>
    <dgm:cxn modelId="{5095D663-594F-4D17-B029-4892E6077D2E}" type="presOf" srcId="{321EC27E-EB1A-4721-A144-EBD0340A5AFA}" destId="{30478A9E-C0B8-4F68-A614-5AD011A07840}" srcOrd="0" destOrd="0" presId="urn:microsoft.com/office/officeart/2005/8/layout/vList2"/>
    <dgm:cxn modelId="{65DAF763-4C5D-4CF4-A032-F68AC9B788F0}" type="presOf" srcId="{E852B4E4-3F3F-483C-984C-F33D75319FEC}" destId="{DE740C6E-DA66-475A-B8D2-B681A617483E}" srcOrd="0" destOrd="0" presId="urn:microsoft.com/office/officeart/2005/8/layout/vList2"/>
    <dgm:cxn modelId="{9AC441CE-C066-4B1E-AB0F-148FFBB9B936}" type="presParOf" srcId="{30478A9E-C0B8-4F68-A614-5AD011A07840}" destId="{DE740C6E-DA66-475A-B8D2-B681A617483E}"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C8A72E-6354-4C38-9947-A3718976692B}"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en-US"/>
        </a:p>
      </dgm:t>
    </dgm:pt>
    <dgm:pt modelId="{94751DCB-C2D5-4CED-B6FF-4763C43FC9EE}">
      <dgm:prSet/>
      <dgm:spPr/>
      <dgm:t>
        <a:bodyPr/>
        <a:lstStyle/>
        <a:p>
          <a:r>
            <a:rPr lang="en-US" dirty="0"/>
            <a:t>L2A intervention is based on SNHD previous adoption of HIV continuity of care models such as Transitional Care Coordination (TCC) that facilitates the care of individuals living with HIV during and after incarceration.</a:t>
          </a:r>
        </a:p>
      </dgm:t>
    </dgm:pt>
    <dgm:pt modelId="{7FDE04A2-E647-4F10-B3BB-84AF7993DC27}" type="parTrans" cxnId="{8D077B5F-ECE0-4169-BFB8-BEF50BDE0E2E}">
      <dgm:prSet/>
      <dgm:spPr/>
      <dgm:t>
        <a:bodyPr/>
        <a:lstStyle/>
        <a:p>
          <a:endParaRPr lang="en-US"/>
        </a:p>
      </dgm:t>
    </dgm:pt>
    <dgm:pt modelId="{EB1D2656-E3BB-4ED2-A051-E8AFE47B4BEB}" type="sibTrans" cxnId="{8D077B5F-ECE0-4169-BFB8-BEF50BDE0E2E}">
      <dgm:prSet/>
      <dgm:spPr/>
      <dgm:t>
        <a:bodyPr/>
        <a:lstStyle/>
        <a:p>
          <a:endParaRPr lang="en-US"/>
        </a:p>
      </dgm:t>
    </dgm:pt>
    <dgm:pt modelId="{1B989E6B-B39F-41AA-A148-7A22B8046F81}">
      <dgm:prSet/>
      <dgm:spPr/>
      <dgm:t>
        <a:bodyPr/>
        <a:lstStyle/>
        <a:p>
          <a:r>
            <a:rPr lang="en-US" dirty="0"/>
            <a:t>The need for enhanced linkage services was identified due to the complex needs of incarcerated individuals that are often disproportionally affected by co-occurring conditions.</a:t>
          </a:r>
        </a:p>
      </dgm:t>
    </dgm:pt>
    <dgm:pt modelId="{0855E2E4-8A01-4F59-8715-6AC57C6B20AD}" type="parTrans" cxnId="{69EFA28A-7EC0-40D5-9BB6-7000F8559C6F}">
      <dgm:prSet/>
      <dgm:spPr/>
      <dgm:t>
        <a:bodyPr/>
        <a:lstStyle/>
        <a:p>
          <a:endParaRPr lang="en-US"/>
        </a:p>
      </dgm:t>
    </dgm:pt>
    <dgm:pt modelId="{D39B8AB7-7FEE-46DF-991A-BD5073204C9D}" type="sibTrans" cxnId="{69EFA28A-7EC0-40D5-9BB6-7000F8559C6F}">
      <dgm:prSet/>
      <dgm:spPr/>
      <dgm:t>
        <a:bodyPr/>
        <a:lstStyle/>
        <a:p>
          <a:endParaRPr lang="en-US"/>
        </a:p>
      </dgm:t>
    </dgm:pt>
    <dgm:pt modelId="{414B4FD0-30ED-4D35-950D-35E829566AB2}" type="pres">
      <dgm:prSet presAssocID="{35C8A72E-6354-4C38-9947-A3718976692B}" presName="Name0" presStyleCnt="0">
        <dgm:presLayoutVars>
          <dgm:chMax val="7"/>
          <dgm:dir/>
          <dgm:animLvl val="lvl"/>
          <dgm:resizeHandles val="exact"/>
        </dgm:presLayoutVars>
      </dgm:prSet>
      <dgm:spPr/>
    </dgm:pt>
    <dgm:pt modelId="{79353B2A-CF48-429C-B821-D850D57401E8}" type="pres">
      <dgm:prSet presAssocID="{94751DCB-C2D5-4CED-B6FF-4763C43FC9EE}" presName="circle1" presStyleLbl="node1" presStyleIdx="0" presStyleCnt="2"/>
      <dgm:spPr/>
    </dgm:pt>
    <dgm:pt modelId="{39779ED3-E99D-48B3-A478-A681CC5BD9BB}" type="pres">
      <dgm:prSet presAssocID="{94751DCB-C2D5-4CED-B6FF-4763C43FC9EE}" presName="space" presStyleCnt="0"/>
      <dgm:spPr/>
    </dgm:pt>
    <dgm:pt modelId="{CA4A3A32-2527-45F4-9BAC-80C94ED726AF}" type="pres">
      <dgm:prSet presAssocID="{94751DCB-C2D5-4CED-B6FF-4763C43FC9EE}" presName="rect1" presStyleLbl="alignAcc1" presStyleIdx="0" presStyleCnt="2"/>
      <dgm:spPr/>
    </dgm:pt>
    <dgm:pt modelId="{6EBA0A72-72A8-4E1A-81D5-B121A741EBE7}" type="pres">
      <dgm:prSet presAssocID="{1B989E6B-B39F-41AA-A148-7A22B8046F81}" presName="vertSpace2" presStyleLbl="node1" presStyleIdx="0" presStyleCnt="2"/>
      <dgm:spPr/>
    </dgm:pt>
    <dgm:pt modelId="{EE976D53-6F35-4770-8C0C-46E6F854F3A7}" type="pres">
      <dgm:prSet presAssocID="{1B989E6B-B39F-41AA-A148-7A22B8046F81}" presName="circle2" presStyleLbl="node1" presStyleIdx="1" presStyleCnt="2"/>
      <dgm:spPr/>
    </dgm:pt>
    <dgm:pt modelId="{6BC41CAD-674E-4047-9529-3E7AACB34B84}" type="pres">
      <dgm:prSet presAssocID="{1B989E6B-B39F-41AA-A148-7A22B8046F81}" presName="rect2" presStyleLbl="alignAcc1" presStyleIdx="1" presStyleCnt="2" custScaleX="99446" custScaleY="103808"/>
      <dgm:spPr/>
    </dgm:pt>
    <dgm:pt modelId="{32018BE4-4402-42E9-975F-1B4CA27ACC83}" type="pres">
      <dgm:prSet presAssocID="{94751DCB-C2D5-4CED-B6FF-4763C43FC9EE}" presName="rect1ParTxNoCh" presStyleLbl="alignAcc1" presStyleIdx="1" presStyleCnt="2">
        <dgm:presLayoutVars>
          <dgm:chMax val="1"/>
          <dgm:bulletEnabled val="1"/>
        </dgm:presLayoutVars>
      </dgm:prSet>
      <dgm:spPr/>
    </dgm:pt>
    <dgm:pt modelId="{0434F31C-308B-4622-B36D-0701B8861C32}" type="pres">
      <dgm:prSet presAssocID="{1B989E6B-B39F-41AA-A148-7A22B8046F81}" presName="rect2ParTxNoCh" presStyleLbl="alignAcc1" presStyleIdx="1" presStyleCnt="2">
        <dgm:presLayoutVars>
          <dgm:chMax val="1"/>
          <dgm:bulletEnabled val="1"/>
        </dgm:presLayoutVars>
      </dgm:prSet>
      <dgm:spPr/>
    </dgm:pt>
  </dgm:ptLst>
  <dgm:cxnLst>
    <dgm:cxn modelId="{85940B16-36DA-47A4-A07D-B751E8022167}" type="presOf" srcId="{1B989E6B-B39F-41AA-A148-7A22B8046F81}" destId="{6BC41CAD-674E-4047-9529-3E7AACB34B84}" srcOrd="0" destOrd="0" presId="urn:microsoft.com/office/officeart/2005/8/layout/target3"/>
    <dgm:cxn modelId="{D1960E1C-8E21-48D5-9E2A-C3F7ED9808BF}" type="presOf" srcId="{94751DCB-C2D5-4CED-B6FF-4763C43FC9EE}" destId="{32018BE4-4402-42E9-975F-1B4CA27ACC83}" srcOrd="1" destOrd="0" presId="urn:microsoft.com/office/officeart/2005/8/layout/target3"/>
    <dgm:cxn modelId="{8D077B5F-ECE0-4169-BFB8-BEF50BDE0E2E}" srcId="{35C8A72E-6354-4C38-9947-A3718976692B}" destId="{94751DCB-C2D5-4CED-B6FF-4763C43FC9EE}" srcOrd="0" destOrd="0" parTransId="{7FDE04A2-E647-4F10-B3BB-84AF7993DC27}" sibTransId="{EB1D2656-E3BB-4ED2-A051-E8AFE47B4BEB}"/>
    <dgm:cxn modelId="{4E765B4E-31DA-4891-B3F4-3FD8F2E14377}" type="presOf" srcId="{94751DCB-C2D5-4CED-B6FF-4763C43FC9EE}" destId="{CA4A3A32-2527-45F4-9BAC-80C94ED726AF}" srcOrd="0" destOrd="0" presId="urn:microsoft.com/office/officeart/2005/8/layout/target3"/>
    <dgm:cxn modelId="{69EFA28A-7EC0-40D5-9BB6-7000F8559C6F}" srcId="{35C8A72E-6354-4C38-9947-A3718976692B}" destId="{1B989E6B-B39F-41AA-A148-7A22B8046F81}" srcOrd="1" destOrd="0" parTransId="{0855E2E4-8A01-4F59-8715-6AC57C6B20AD}" sibTransId="{D39B8AB7-7FEE-46DF-991A-BD5073204C9D}"/>
    <dgm:cxn modelId="{28109DDB-2E9E-4EC8-87A3-B79988411E3F}" type="presOf" srcId="{1B989E6B-B39F-41AA-A148-7A22B8046F81}" destId="{0434F31C-308B-4622-B36D-0701B8861C32}" srcOrd="1" destOrd="0" presId="urn:microsoft.com/office/officeart/2005/8/layout/target3"/>
    <dgm:cxn modelId="{E5F061FD-77F0-40FA-87CC-A68B08EC3519}" type="presOf" srcId="{35C8A72E-6354-4C38-9947-A3718976692B}" destId="{414B4FD0-30ED-4D35-950D-35E829566AB2}" srcOrd="0" destOrd="0" presId="urn:microsoft.com/office/officeart/2005/8/layout/target3"/>
    <dgm:cxn modelId="{AB0242A6-80BC-459D-A26A-7B10652CF6D2}" type="presParOf" srcId="{414B4FD0-30ED-4D35-950D-35E829566AB2}" destId="{79353B2A-CF48-429C-B821-D850D57401E8}" srcOrd="0" destOrd="0" presId="urn:microsoft.com/office/officeart/2005/8/layout/target3"/>
    <dgm:cxn modelId="{B62A0DCF-6281-4C2B-B529-394D276E8637}" type="presParOf" srcId="{414B4FD0-30ED-4D35-950D-35E829566AB2}" destId="{39779ED3-E99D-48B3-A478-A681CC5BD9BB}" srcOrd="1" destOrd="0" presId="urn:microsoft.com/office/officeart/2005/8/layout/target3"/>
    <dgm:cxn modelId="{DE1BD0FC-EBA0-4512-AE12-5540CD035455}" type="presParOf" srcId="{414B4FD0-30ED-4D35-950D-35E829566AB2}" destId="{CA4A3A32-2527-45F4-9BAC-80C94ED726AF}" srcOrd="2" destOrd="0" presId="urn:microsoft.com/office/officeart/2005/8/layout/target3"/>
    <dgm:cxn modelId="{B04D9ACE-1F39-44BF-9297-7D9840D51264}" type="presParOf" srcId="{414B4FD0-30ED-4D35-950D-35E829566AB2}" destId="{6EBA0A72-72A8-4E1A-81D5-B121A741EBE7}" srcOrd="3" destOrd="0" presId="urn:microsoft.com/office/officeart/2005/8/layout/target3"/>
    <dgm:cxn modelId="{4F85B023-CBCC-40D5-8D19-98CFFE13713B}" type="presParOf" srcId="{414B4FD0-30ED-4D35-950D-35E829566AB2}" destId="{EE976D53-6F35-4770-8C0C-46E6F854F3A7}" srcOrd="4" destOrd="0" presId="urn:microsoft.com/office/officeart/2005/8/layout/target3"/>
    <dgm:cxn modelId="{6436FDF3-0017-47A3-9433-003757FDC17E}" type="presParOf" srcId="{414B4FD0-30ED-4D35-950D-35E829566AB2}" destId="{6BC41CAD-674E-4047-9529-3E7AACB34B84}" srcOrd="5" destOrd="0" presId="urn:microsoft.com/office/officeart/2005/8/layout/target3"/>
    <dgm:cxn modelId="{0AC1883C-3500-4E7D-A04D-67893C99D338}" type="presParOf" srcId="{414B4FD0-30ED-4D35-950D-35E829566AB2}" destId="{32018BE4-4402-42E9-975F-1B4CA27ACC83}" srcOrd="6" destOrd="0" presId="urn:microsoft.com/office/officeart/2005/8/layout/target3"/>
    <dgm:cxn modelId="{4404DC36-3762-4397-8DBA-6297B78BD133}" type="presParOf" srcId="{414B4FD0-30ED-4D35-950D-35E829566AB2}" destId="{0434F31C-308B-4622-B36D-0701B8861C32}"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96310B-AE4E-47D4-BF8E-A05B6864CDE3}"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19435BD4-D494-45A2-B880-32126DDD3BD1}">
      <dgm:prSet/>
      <dgm:spPr/>
      <dgm:t>
        <a:bodyPr/>
        <a:lstStyle/>
        <a:p>
          <a:r>
            <a:rPr lang="en-US" dirty="0"/>
            <a:t>~4,000 people incarcerated at CCDC</a:t>
          </a:r>
        </a:p>
      </dgm:t>
    </dgm:pt>
    <dgm:pt modelId="{81475F40-FAA4-4507-A9A4-12D074A1A714}" type="parTrans" cxnId="{0CC9EB77-697A-46AE-86EB-C4153794FC90}">
      <dgm:prSet/>
      <dgm:spPr/>
      <dgm:t>
        <a:bodyPr/>
        <a:lstStyle/>
        <a:p>
          <a:endParaRPr lang="en-US"/>
        </a:p>
      </dgm:t>
    </dgm:pt>
    <dgm:pt modelId="{3C4A444D-B132-48BF-8521-4D6E27F87303}" type="sibTrans" cxnId="{0CC9EB77-697A-46AE-86EB-C4153794FC90}">
      <dgm:prSet/>
      <dgm:spPr/>
      <dgm:t>
        <a:bodyPr/>
        <a:lstStyle/>
        <a:p>
          <a:endParaRPr lang="en-US"/>
        </a:p>
      </dgm:t>
    </dgm:pt>
    <dgm:pt modelId="{AB55079E-A2BA-474A-8FF6-EE247328F471}">
      <dgm:prSet/>
      <dgm:spPr/>
      <dgm:t>
        <a:bodyPr/>
        <a:lstStyle/>
        <a:p>
          <a:r>
            <a:rPr lang="en-US"/>
            <a:t>Medical screening at intake</a:t>
          </a:r>
        </a:p>
      </dgm:t>
    </dgm:pt>
    <dgm:pt modelId="{C3909818-CBD6-40FF-8490-A116A5DE327E}" type="parTrans" cxnId="{8399C1FC-FA10-427E-AA2A-DBEC4FD7D1C8}">
      <dgm:prSet/>
      <dgm:spPr/>
      <dgm:t>
        <a:bodyPr/>
        <a:lstStyle/>
        <a:p>
          <a:endParaRPr lang="en-US"/>
        </a:p>
      </dgm:t>
    </dgm:pt>
    <dgm:pt modelId="{ECE42B3C-F50E-4F3F-B937-2118C77EF426}" type="sibTrans" cxnId="{8399C1FC-FA10-427E-AA2A-DBEC4FD7D1C8}">
      <dgm:prSet/>
      <dgm:spPr/>
      <dgm:t>
        <a:bodyPr/>
        <a:lstStyle/>
        <a:p>
          <a:endParaRPr lang="en-US"/>
        </a:p>
      </dgm:t>
    </dgm:pt>
    <dgm:pt modelId="{6290A2FD-4633-40AA-884F-9430C24E496F}">
      <dgm:prSet/>
      <dgm:spPr/>
      <dgm:t>
        <a:bodyPr/>
        <a:lstStyle/>
        <a:p>
          <a:r>
            <a:rPr lang="en-US" dirty="0"/>
            <a:t>L2A uses CCDC Electronic Medical Record (EMR) to identify individuals eligible for services</a:t>
          </a:r>
        </a:p>
      </dgm:t>
    </dgm:pt>
    <dgm:pt modelId="{9AFD0E90-65F8-40EC-89DB-5394896F6976}" type="parTrans" cxnId="{E9EB0DEA-1682-4A54-B5E3-43E465B7221E}">
      <dgm:prSet/>
      <dgm:spPr/>
      <dgm:t>
        <a:bodyPr/>
        <a:lstStyle/>
        <a:p>
          <a:endParaRPr lang="en-US"/>
        </a:p>
      </dgm:t>
    </dgm:pt>
    <dgm:pt modelId="{287D9C09-37F0-416E-8A26-A78E887CFD5E}" type="sibTrans" cxnId="{E9EB0DEA-1682-4A54-B5E3-43E465B7221E}">
      <dgm:prSet/>
      <dgm:spPr/>
      <dgm:t>
        <a:bodyPr/>
        <a:lstStyle/>
        <a:p>
          <a:endParaRPr lang="en-US"/>
        </a:p>
      </dgm:t>
    </dgm:pt>
    <dgm:pt modelId="{50E7657F-E5D5-4AB2-A609-717E517377AD}">
      <dgm:prSet/>
      <dgm:spPr/>
      <dgm:t>
        <a:bodyPr/>
        <a:lstStyle/>
        <a:p>
          <a:r>
            <a:rPr lang="en-US" dirty="0"/>
            <a:t>Priority: People who use opioids, People with HIV (PWH) &amp; OOC, and people with no or insufficient Syphilis treatment history (Txt </a:t>
          </a:r>
          <a:r>
            <a:rPr lang="en-US" dirty="0" err="1"/>
            <a:t>hx</a:t>
          </a:r>
          <a:r>
            <a:rPr lang="en-US" dirty="0"/>
            <a:t>)</a:t>
          </a:r>
        </a:p>
      </dgm:t>
    </dgm:pt>
    <dgm:pt modelId="{23870253-AE35-41B6-8B3A-8FFD8964F8DC}" type="parTrans" cxnId="{F37DCBA4-7755-4078-9CD2-2BB58EFA8E39}">
      <dgm:prSet/>
      <dgm:spPr/>
      <dgm:t>
        <a:bodyPr/>
        <a:lstStyle/>
        <a:p>
          <a:endParaRPr lang="en-US"/>
        </a:p>
      </dgm:t>
    </dgm:pt>
    <dgm:pt modelId="{E51EB453-5030-4BB3-99E9-F3E27E5BBC56}" type="sibTrans" cxnId="{F37DCBA4-7755-4078-9CD2-2BB58EFA8E39}">
      <dgm:prSet/>
      <dgm:spPr/>
      <dgm:t>
        <a:bodyPr/>
        <a:lstStyle/>
        <a:p>
          <a:endParaRPr lang="en-US"/>
        </a:p>
      </dgm:t>
    </dgm:pt>
    <dgm:pt modelId="{19B44BD3-DA09-4598-931D-43256F446D80}">
      <dgm:prSet/>
      <dgm:spPr/>
      <dgm:t>
        <a:bodyPr/>
        <a:lstStyle/>
        <a:p>
          <a:r>
            <a:rPr lang="en-US" dirty="0"/>
            <a:t>CCDC is considered the “largest mental health facility” in Nevada</a:t>
          </a:r>
        </a:p>
      </dgm:t>
    </dgm:pt>
    <dgm:pt modelId="{4FD5AB1E-C6B7-46DC-A46A-C63FB75EED14}" type="parTrans" cxnId="{D4C76E91-8B32-4CC4-B487-3B3C012DAEF7}">
      <dgm:prSet/>
      <dgm:spPr/>
      <dgm:t>
        <a:bodyPr/>
        <a:lstStyle/>
        <a:p>
          <a:endParaRPr lang="en-US"/>
        </a:p>
      </dgm:t>
    </dgm:pt>
    <dgm:pt modelId="{FABDF8E2-55A1-4EDE-B46A-0B75FC699EBE}" type="sibTrans" cxnId="{D4C76E91-8B32-4CC4-B487-3B3C012DAEF7}">
      <dgm:prSet/>
      <dgm:spPr/>
      <dgm:t>
        <a:bodyPr/>
        <a:lstStyle/>
        <a:p>
          <a:endParaRPr lang="en-US"/>
        </a:p>
      </dgm:t>
    </dgm:pt>
    <dgm:pt modelId="{F5F49D9B-3FA5-40A9-BEF6-B2BDE97EC7D1}" type="pres">
      <dgm:prSet presAssocID="{E696310B-AE4E-47D4-BF8E-A05B6864CDE3}" presName="linear" presStyleCnt="0">
        <dgm:presLayoutVars>
          <dgm:animLvl val="lvl"/>
          <dgm:resizeHandles val="exact"/>
        </dgm:presLayoutVars>
      </dgm:prSet>
      <dgm:spPr/>
    </dgm:pt>
    <dgm:pt modelId="{DDE62AED-E166-4A60-97FD-11E54271EA0B}" type="pres">
      <dgm:prSet presAssocID="{19435BD4-D494-45A2-B880-32126DDD3BD1}" presName="parentText" presStyleLbl="node1" presStyleIdx="0" presStyleCnt="5" custScaleY="80324">
        <dgm:presLayoutVars>
          <dgm:chMax val="0"/>
          <dgm:bulletEnabled val="1"/>
        </dgm:presLayoutVars>
      </dgm:prSet>
      <dgm:spPr/>
    </dgm:pt>
    <dgm:pt modelId="{ABBE5240-0A74-4CC8-A8C3-8CE5DADB085D}" type="pres">
      <dgm:prSet presAssocID="{3C4A444D-B132-48BF-8521-4D6E27F87303}" presName="spacer" presStyleCnt="0"/>
      <dgm:spPr/>
    </dgm:pt>
    <dgm:pt modelId="{B12338B3-B2C5-461E-9A22-414E48AB1D1D}" type="pres">
      <dgm:prSet presAssocID="{AB55079E-A2BA-474A-8FF6-EE247328F471}" presName="parentText" presStyleLbl="node1" presStyleIdx="1" presStyleCnt="5" custScaleY="90064">
        <dgm:presLayoutVars>
          <dgm:chMax val="0"/>
          <dgm:bulletEnabled val="1"/>
        </dgm:presLayoutVars>
      </dgm:prSet>
      <dgm:spPr/>
    </dgm:pt>
    <dgm:pt modelId="{05D75B97-00C1-4193-800D-68CA543CC708}" type="pres">
      <dgm:prSet presAssocID="{ECE42B3C-F50E-4F3F-B937-2118C77EF426}" presName="spacer" presStyleCnt="0"/>
      <dgm:spPr/>
    </dgm:pt>
    <dgm:pt modelId="{029F6BEC-2727-4229-9CBC-3BA3C5F036F6}" type="pres">
      <dgm:prSet presAssocID="{6290A2FD-4633-40AA-884F-9430C24E496F}" presName="parentText" presStyleLbl="node1" presStyleIdx="2" presStyleCnt="5">
        <dgm:presLayoutVars>
          <dgm:chMax val="0"/>
          <dgm:bulletEnabled val="1"/>
        </dgm:presLayoutVars>
      </dgm:prSet>
      <dgm:spPr/>
    </dgm:pt>
    <dgm:pt modelId="{562CAA4C-326E-4ED2-A1DD-5253C3E865FA}" type="pres">
      <dgm:prSet presAssocID="{287D9C09-37F0-416E-8A26-A78E887CFD5E}" presName="spacer" presStyleCnt="0"/>
      <dgm:spPr/>
    </dgm:pt>
    <dgm:pt modelId="{804569E6-1C4A-475B-AEA2-17128F299D32}" type="pres">
      <dgm:prSet presAssocID="{50E7657F-E5D5-4AB2-A609-717E517377AD}" presName="parentText" presStyleLbl="node1" presStyleIdx="3" presStyleCnt="5">
        <dgm:presLayoutVars>
          <dgm:chMax val="0"/>
          <dgm:bulletEnabled val="1"/>
        </dgm:presLayoutVars>
      </dgm:prSet>
      <dgm:spPr/>
    </dgm:pt>
    <dgm:pt modelId="{D99EF1C9-FD4E-4E18-BC12-982B8A1CCB01}" type="pres">
      <dgm:prSet presAssocID="{E51EB453-5030-4BB3-99E9-F3E27E5BBC56}" presName="spacer" presStyleCnt="0"/>
      <dgm:spPr/>
    </dgm:pt>
    <dgm:pt modelId="{4F717263-0008-486A-8D88-22B9EA16856C}" type="pres">
      <dgm:prSet presAssocID="{19B44BD3-DA09-4598-931D-43256F446D80}" presName="parentText" presStyleLbl="node1" presStyleIdx="4" presStyleCnt="5" custScaleY="97046">
        <dgm:presLayoutVars>
          <dgm:chMax val="0"/>
          <dgm:bulletEnabled val="1"/>
        </dgm:presLayoutVars>
      </dgm:prSet>
      <dgm:spPr/>
    </dgm:pt>
  </dgm:ptLst>
  <dgm:cxnLst>
    <dgm:cxn modelId="{90A86A14-CB7C-4A39-8462-3A5B5A94D74A}" type="presOf" srcId="{E696310B-AE4E-47D4-BF8E-A05B6864CDE3}" destId="{F5F49D9B-3FA5-40A9-BEF6-B2BDE97EC7D1}" srcOrd="0" destOrd="0" presId="urn:microsoft.com/office/officeart/2005/8/layout/vList2"/>
    <dgm:cxn modelId="{67FA1E1F-E998-4519-B9EF-67450FA78D98}" type="presOf" srcId="{6290A2FD-4633-40AA-884F-9430C24E496F}" destId="{029F6BEC-2727-4229-9CBC-3BA3C5F036F6}" srcOrd="0" destOrd="0" presId="urn:microsoft.com/office/officeart/2005/8/layout/vList2"/>
    <dgm:cxn modelId="{7231FC25-8AFA-4C94-BD78-6B69FE2F9AC8}" type="presOf" srcId="{19435BD4-D494-45A2-B880-32126DDD3BD1}" destId="{DDE62AED-E166-4A60-97FD-11E54271EA0B}" srcOrd="0" destOrd="0" presId="urn:microsoft.com/office/officeart/2005/8/layout/vList2"/>
    <dgm:cxn modelId="{8163F942-66CF-4209-990D-35A9EBD757B7}" type="presOf" srcId="{19B44BD3-DA09-4598-931D-43256F446D80}" destId="{4F717263-0008-486A-8D88-22B9EA16856C}" srcOrd="0" destOrd="0" presId="urn:microsoft.com/office/officeart/2005/8/layout/vList2"/>
    <dgm:cxn modelId="{F69AC654-8A8C-4051-9847-66A720CD99F2}" type="presOf" srcId="{AB55079E-A2BA-474A-8FF6-EE247328F471}" destId="{B12338B3-B2C5-461E-9A22-414E48AB1D1D}" srcOrd="0" destOrd="0" presId="urn:microsoft.com/office/officeart/2005/8/layout/vList2"/>
    <dgm:cxn modelId="{52B0EA57-10E2-49A9-8654-AF66D26811C3}" type="presOf" srcId="{50E7657F-E5D5-4AB2-A609-717E517377AD}" destId="{804569E6-1C4A-475B-AEA2-17128F299D32}" srcOrd="0" destOrd="0" presId="urn:microsoft.com/office/officeart/2005/8/layout/vList2"/>
    <dgm:cxn modelId="{0CC9EB77-697A-46AE-86EB-C4153794FC90}" srcId="{E696310B-AE4E-47D4-BF8E-A05B6864CDE3}" destId="{19435BD4-D494-45A2-B880-32126DDD3BD1}" srcOrd="0" destOrd="0" parTransId="{81475F40-FAA4-4507-A9A4-12D074A1A714}" sibTransId="{3C4A444D-B132-48BF-8521-4D6E27F87303}"/>
    <dgm:cxn modelId="{D4C76E91-8B32-4CC4-B487-3B3C012DAEF7}" srcId="{E696310B-AE4E-47D4-BF8E-A05B6864CDE3}" destId="{19B44BD3-DA09-4598-931D-43256F446D80}" srcOrd="4" destOrd="0" parTransId="{4FD5AB1E-C6B7-46DC-A46A-C63FB75EED14}" sibTransId="{FABDF8E2-55A1-4EDE-B46A-0B75FC699EBE}"/>
    <dgm:cxn modelId="{F37DCBA4-7755-4078-9CD2-2BB58EFA8E39}" srcId="{E696310B-AE4E-47D4-BF8E-A05B6864CDE3}" destId="{50E7657F-E5D5-4AB2-A609-717E517377AD}" srcOrd="3" destOrd="0" parTransId="{23870253-AE35-41B6-8B3A-8FFD8964F8DC}" sibTransId="{E51EB453-5030-4BB3-99E9-F3E27E5BBC56}"/>
    <dgm:cxn modelId="{E9EB0DEA-1682-4A54-B5E3-43E465B7221E}" srcId="{E696310B-AE4E-47D4-BF8E-A05B6864CDE3}" destId="{6290A2FD-4633-40AA-884F-9430C24E496F}" srcOrd="2" destOrd="0" parTransId="{9AFD0E90-65F8-40EC-89DB-5394896F6976}" sibTransId="{287D9C09-37F0-416E-8A26-A78E887CFD5E}"/>
    <dgm:cxn modelId="{8399C1FC-FA10-427E-AA2A-DBEC4FD7D1C8}" srcId="{E696310B-AE4E-47D4-BF8E-A05B6864CDE3}" destId="{AB55079E-A2BA-474A-8FF6-EE247328F471}" srcOrd="1" destOrd="0" parTransId="{C3909818-CBD6-40FF-8490-A116A5DE327E}" sibTransId="{ECE42B3C-F50E-4F3F-B937-2118C77EF426}"/>
    <dgm:cxn modelId="{E7DE1A22-1868-4955-9445-16218F981A19}" type="presParOf" srcId="{F5F49D9B-3FA5-40A9-BEF6-B2BDE97EC7D1}" destId="{DDE62AED-E166-4A60-97FD-11E54271EA0B}" srcOrd="0" destOrd="0" presId="urn:microsoft.com/office/officeart/2005/8/layout/vList2"/>
    <dgm:cxn modelId="{56C28DDD-5EDA-43EC-9379-00CA341A8F07}" type="presParOf" srcId="{F5F49D9B-3FA5-40A9-BEF6-B2BDE97EC7D1}" destId="{ABBE5240-0A74-4CC8-A8C3-8CE5DADB085D}" srcOrd="1" destOrd="0" presId="urn:microsoft.com/office/officeart/2005/8/layout/vList2"/>
    <dgm:cxn modelId="{4DD8ACFA-2504-425C-9E3E-7AF2FBF7CA46}" type="presParOf" srcId="{F5F49D9B-3FA5-40A9-BEF6-B2BDE97EC7D1}" destId="{B12338B3-B2C5-461E-9A22-414E48AB1D1D}" srcOrd="2" destOrd="0" presId="urn:microsoft.com/office/officeart/2005/8/layout/vList2"/>
    <dgm:cxn modelId="{2733B2A7-AA1D-4530-AFC9-9781EB5BA555}" type="presParOf" srcId="{F5F49D9B-3FA5-40A9-BEF6-B2BDE97EC7D1}" destId="{05D75B97-00C1-4193-800D-68CA543CC708}" srcOrd="3" destOrd="0" presId="urn:microsoft.com/office/officeart/2005/8/layout/vList2"/>
    <dgm:cxn modelId="{051E6CE3-B4E0-45B6-9967-4FB6713AA536}" type="presParOf" srcId="{F5F49D9B-3FA5-40A9-BEF6-B2BDE97EC7D1}" destId="{029F6BEC-2727-4229-9CBC-3BA3C5F036F6}" srcOrd="4" destOrd="0" presId="urn:microsoft.com/office/officeart/2005/8/layout/vList2"/>
    <dgm:cxn modelId="{0E0A9DA7-5383-4C94-AA01-865C46BD377C}" type="presParOf" srcId="{F5F49D9B-3FA5-40A9-BEF6-B2BDE97EC7D1}" destId="{562CAA4C-326E-4ED2-A1DD-5253C3E865FA}" srcOrd="5" destOrd="0" presId="urn:microsoft.com/office/officeart/2005/8/layout/vList2"/>
    <dgm:cxn modelId="{1C83269E-F00C-4B05-A08A-7ED71BA3A85C}" type="presParOf" srcId="{F5F49D9B-3FA5-40A9-BEF6-B2BDE97EC7D1}" destId="{804569E6-1C4A-475B-AEA2-17128F299D32}" srcOrd="6" destOrd="0" presId="urn:microsoft.com/office/officeart/2005/8/layout/vList2"/>
    <dgm:cxn modelId="{A816ECD6-71E7-4FEC-87E8-E7BA9615F2BE}" type="presParOf" srcId="{F5F49D9B-3FA5-40A9-BEF6-B2BDE97EC7D1}" destId="{D99EF1C9-FD4E-4E18-BC12-982B8A1CCB01}" srcOrd="7" destOrd="0" presId="urn:microsoft.com/office/officeart/2005/8/layout/vList2"/>
    <dgm:cxn modelId="{B507BCBC-7090-44CF-BF89-695279BB5B75}" type="presParOf" srcId="{F5F49D9B-3FA5-40A9-BEF6-B2BDE97EC7D1}" destId="{4F717263-0008-486A-8D88-22B9EA16856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3CB1-425D-43FC-9B53-4F1D25EC99D3}">
      <dsp:nvSpPr>
        <dsp:cNvPr id="0" name=""/>
        <dsp:cNvSpPr/>
      </dsp:nvSpPr>
      <dsp:spPr>
        <a:xfrm>
          <a:off x="0" y="3505"/>
          <a:ext cx="8315569" cy="1031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8E7DC-5CEA-4212-949C-B277031318BC}">
      <dsp:nvSpPr>
        <dsp:cNvPr id="0" name=""/>
        <dsp:cNvSpPr/>
      </dsp:nvSpPr>
      <dsp:spPr>
        <a:xfrm>
          <a:off x="312145" y="235679"/>
          <a:ext cx="568091" cy="567536"/>
        </a:xfrm>
        <a:prstGeom prst="wedgeEllipseCallou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5C309-5625-443F-BFE4-22C2B2F4E06B}">
      <dsp:nvSpPr>
        <dsp:cNvPr id="0" name=""/>
        <dsp:cNvSpPr/>
      </dsp:nvSpPr>
      <dsp:spPr>
        <a:xfrm>
          <a:off x="1192381" y="3505"/>
          <a:ext cx="6948281" cy="10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15" tIns="109315" rIns="109315" bIns="109315" numCol="1" spcCol="1270" anchor="ctr" anchorCtr="0">
          <a:noAutofit/>
        </a:bodyPr>
        <a:lstStyle/>
        <a:p>
          <a:pPr marL="0" lvl="0" indent="0" algn="l" defTabSz="889000">
            <a:lnSpc>
              <a:spcPct val="90000"/>
            </a:lnSpc>
            <a:spcBef>
              <a:spcPct val="0"/>
            </a:spcBef>
            <a:spcAft>
              <a:spcPct val="35000"/>
            </a:spcAft>
            <a:buNone/>
          </a:pPr>
          <a:r>
            <a:rPr lang="en-US" sz="2000" b="0" i="0" kern="1200" dirty="0"/>
            <a:t>SCAETC recognizes that language is constantly evolving, and while we make every effort to avoid bias and stigmatizing terms, we acknowledge that unintentional lapses may occur in our presentations.</a:t>
          </a:r>
          <a:endParaRPr lang="en-US" sz="2000" kern="1200" dirty="0"/>
        </a:p>
      </dsp:txBody>
      <dsp:txXfrm>
        <a:off x="1192381" y="3505"/>
        <a:ext cx="6948281" cy="1032893"/>
      </dsp:txXfrm>
    </dsp:sp>
    <dsp:sp modelId="{D06C7F53-3249-4DC8-920B-FCCC8AB2A4F4}">
      <dsp:nvSpPr>
        <dsp:cNvPr id="0" name=""/>
        <dsp:cNvSpPr/>
      </dsp:nvSpPr>
      <dsp:spPr>
        <a:xfrm>
          <a:off x="0" y="1237938"/>
          <a:ext cx="8315569" cy="1031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126FD-1CB6-407B-B4DA-A7AD0D779BA0}">
      <dsp:nvSpPr>
        <dsp:cNvPr id="0" name=""/>
        <dsp:cNvSpPr/>
      </dsp:nvSpPr>
      <dsp:spPr>
        <a:xfrm>
          <a:off x="312145" y="1470112"/>
          <a:ext cx="568091" cy="567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80D417-8B19-4B6A-94F4-2D6220D4C65E}">
      <dsp:nvSpPr>
        <dsp:cNvPr id="0" name=""/>
        <dsp:cNvSpPr/>
      </dsp:nvSpPr>
      <dsp:spPr>
        <a:xfrm>
          <a:off x="1192381" y="1237938"/>
          <a:ext cx="6948281" cy="10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15" tIns="109315" rIns="109315" bIns="109315" numCol="1" spcCol="1270" anchor="ctr" anchorCtr="0">
          <a:noAutofit/>
        </a:bodyPr>
        <a:lstStyle/>
        <a:p>
          <a:pPr marL="0" lvl="0" indent="0" algn="l" defTabSz="889000">
            <a:lnSpc>
              <a:spcPct val="90000"/>
            </a:lnSpc>
            <a:spcBef>
              <a:spcPct val="0"/>
            </a:spcBef>
            <a:spcAft>
              <a:spcPct val="35000"/>
            </a:spcAft>
            <a:buNone/>
          </a:pPr>
          <a:r>
            <a:rPr lang="en-US" sz="2000" b="0" i="0" kern="1200" dirty="0"/>
            <a:t>We value your feedback and encourage you to share any concerns related to language, images, or concepts that may be offensive or stigmatizing. </a:t>
          </a:r>
          <a:endParaRPr lang="en-US" sz="2000" kern="1200" dirty="0"/>
        </a:p>
      </dsp:txBody>
      <dsp:txXfrm>
        <a:off x="1192381" y="1237938"/>
        <a:ext cx="6948281" cy="1032893"/>
      </dsp:txXfrm>
    </dsp:sp>
    <dsp:sp modelId="{04078A55-B7CD-4E75-8518-920323F2D26C}">
      <dsp:nvSpPr>
        <dsp:cNvPr id="0" name=""/>
        <dsp:cNvSpPr/>
      </dsp:nvSpPr>
      <dsp:spPr>
        <a:xfrm>
          <a:off x="0" y="2472372"/>
          <a:ext cx="8315569" cy="1031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47237-27D0-42A8-AB16-E52E459A6037}">
      <dsp:nvSpPr>
        <dsp:cNvPr id="0" name=""/>
        <dsp:cNvSpPr/>
      </dsp:nvSpPr>
      <dsp:spPr>
        <a:xfrm>
          <a:off x="312145" y="2704546"/>
          <a:ext cx="568091" cy="567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FFCDAB-99FD-4121-8732-FA83C3D8BF0C}">
      <dsp:nvSpPr>
        <dsp:cNvPr id="0" name=""/>
        <dsp:cNvSpPr/>
      </dsp:nvSpPr>
      <dsp:spPr>
        <a:xfrm>
          <a:off x="1192381" y="2472372"/>
          <a:ext cx="6948281" cy="10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15" tIns="109315" rIns="109315" bIns="109315" numCol="1" spcCol="1270" anchor="ctr" anchorCtr="0">
          <a:noAutofit/>
        </a:bodyPr>
        <a:lstStyle/>
        <a:p>
          <a:pPr marL="0" lvl="0" indent="0" algn="l" defTabSz="889000">
            <a:lnSpc>
              <a:spcPct val="90000"/>
            </a:lnSpc>
            <a:spcBef>
              <a:spcPct val="0"/>
            </a:spcBef>
            <a:spcAft>
              <a:spcPct val="35000"/>
            </a:spcAft>
            <a:buNone/>
          </a:pPr>
          <a:r>
            <a:rPr lang="en-US" sz="2000" b="0" i="0" kern="1200" dirty="0"/>
            <a:t>Your input will help us refine and improve our presentations, ensuring they remain inclusive and respectful to participants.</a:t>
          </a:r>
          <a:endParaRPr lang="en-US" sz="2000" kern="1200" dirty="0"/>
        </a:p>
      </dsp:txBody>
      <dsp:txXfrm>
        <a:off x="1192381" y="2472372"/>
        <a:ext cx="6948281" cy="10328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DFF33-789D-4DC4-989E-ADFB4D2D11B6}">
      <dsp:nvSpPr>
        <dsp:cNvPr id="0" name=""/>
        <dsp:cNvSpPr/>
      </dsp:nvSpPr>
      <dsp:spPr>
        <a:xfrm rot="10800000">
          <a:off x="1765514" y="2147"/>
          <a:ext cx="5611514"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Screen for HIV/Syphilis</a:t>
          </a:r>
          <a:endParaRPr lang="en-US" sz="2000" kern="1200" dirty="0"/>
        </a:p>
      </dsp:txBody>
      <dsp:txXfrm rot="10800000">
        <a:off x="1892911" y="2147"/>
        <a:ext cx="5484117" cy="509589"/>
      </dsp:txXfrm>
    </dsp:sp>
    <dsp:sp modelId="{128F1E39-06D7-417E-BF61-748602D98377}">
      <dsp:nvSpPr>
        <dsp:cNvPr id="0" name=""/>
        <dsp:cNvSpPr/>
      </dsp:nvSpPr>
      <dsp:spPr>
        <a:xfrm>
          <a:off x="1398585" y="2147"/>
          <a:ext cx="509589" cy="50958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58CC1-BD1E-4CA6-9F3A-D95A3FE0BFAE}">
      <dsp:nvSpPr>
        <dsp:cNvPr id="0" name=""/>
        <dsp:cNvSpPr/>
      </dsp:nvSpPr>
      <dsp:spPr>
        <a:xfrm rot="10800000">
          <a:off x="1597312" y="663853"/>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Offer biomedical prevention linkage</a:t>
          </a:r>
          <a:endParaRPr lang="en-US" sz="2000" kern="1200" dirty="0"/>
        </a:p>
      </dsp:txBody>
      <dsp:txXfrm rot="10800000">
        <a:off x="1724709" y="663853"/>
        <a:ext cx="5708386" cy="509589"/>
      </dsp:txXfrm>
    </dsp:sp>
    <dsp:sp modelId="{3D764B1D-498B-4092-B40B-7EBBA4F82348}">
      <dsp:nvSpPr>
        <dsp:cNvPr id="0" name=""/>
        <dsp:cNvSpPr/>
      </dsp:nvSpPr>
      <dsp:spPr>
        <a:xfrm>
          <a:off x="1342517" y="663853"/>
          <a:ext cx="509589" cy="50958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C76E0-E41A-4F9D-8181-D87DB2176016}">
      <dsp:nvSpPr>
        <dsp:cNvPr id="0" name=""/>
        <dsp:cNvSpPr/>
      </dsp:nvSpPr>
      <dsp:spPr>
        <a:xfrm rot="10800000">
          <a:off x="1597312" y="1325559"/>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Offer HIV linkage services</a:t>
          </a:r>
          <a:endParaRPr lang="en-US" sz="2000" kern="1200" dirty="0"/>
        </a:p>
      </dsp:txBody>
      <dsp:txXfrm rot="10800000">
        <a:off x="1724709" y="1325559"/>
        <a:ext cx="5708386" cy="509589"/>
      </dsp:txXfrm>
    </dsp:sp>
    <dsp:sp modelId="{95193FFA-7449-41CB-988A-8C50805F8061}">
      <dsp:nvSpPr>
        <dsp:cNvPr id="0" name=""/>
        <dsp:cNvSpPr/>
      </dsp:nvSpPr>
      <dsp:spPr>
        <a:xfrm>
          <a:off x="1342517" y="1325559"/>
          <a:ext cx="509589" cy="50958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EA552-EBE0-4E44-BE1C-D9AF3F7C6B35}">
      <dsp:nvSpPr>
        <dsp:cNvPr id="0" name=""/>
        <dsp:cNvSpPr/>
      </dsp:nvSpPr>
      <dsp:spPr>
        <a:xfrm rot="10800000">
          <a:off x="1597312" y="1987266"/>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Offer linkage to Medications for opioid use disorder MOUD</a:t>
          </a:r>
          <a:endParaRPr lang="en-US" sz="1600" kern="1200" dirty="0"/>
        </a:p>
      </dsp:txBody>
      <dsp:txXfrm rot="10800000">
        <a:off x="1724709" y="1987266"/>
        <a:ext cx="5708386" cy="509589"/>
      </dsp:txXfrm>
    </dsp:sp>
    <dsp:sp modelId="{A4006311-2E6C-4B9E-8297-B0E3C366D476}">
      <dsp:nvSpPr>
        <dsp:cNvPr id="0" name=""/>
        <dsp:cNvSpPr/>
      </dsp:nvSpPr>
      <dsp:spPr>
        <a:xfrm>
          <a:off x="1349601" y="1945128"/>
          <a:ext cx="509589" cy="50958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AAFC0-EF19-4760-8F16-E3B2C034FD3E}">
      <dsp:nvSpPr>
        <dsp:cNvPr id="0" name=""/>
        <dsp:cNvSpPr/>
      </dsp:nvSpPr>
      <dsp:spPr>
        <a:xfrm rot="10800000">
          <a:off x="1597312" y="2648972"/>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Naloxone/Fentanyl Test Strips (FTS) Xylazine Test Strips (XTS) hygiene kits</a:t>
          </a:r>
        </a:p>
      </dsp:txBody>
      <dsp:txXfrm rot="10800000">
        <a:off x="1724709" y="2648972"/>
        <a:ext cx="5708386" cy="509589"/>
      </dsp:txXfrm>
    </dsp:sp>
    <dsp:sp modelId="{F808A481-39C8-4F9E-8F64-00B2639D9790}">
      <dsp:nvSpPr>
        <dsp:cNvPr id="0" name=""/>
        <dsp:cNvSpPr/>
      </dsp:nvSpPr>
      <dsp:spPr>
        <a:xfrm>
          <a:off x="1342517" y="2648972"/>
          <a:ext cx="509589" cy="50958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FBEC4-45F5-408F-A157-E2DA810ABE40}">
      <dsp:nvSpPr>
        <dsp:cNvPr id="0" name=""/>
        <dsp:cNvSpPr/>
      </dsp:nvSpPr>
      <dsp:spPr>
        <a:xfrm rot="10800000">
          <a:off x="1597312" y="3310678"/>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Harm reduction and education</a:t>
          </a:r>
          <a:endParaRPr lang="en-US" sz="2100" kern="1200" dirty="0"/>
        </a:p>
      </dsp:txBody>
      <dsp:txXfrm rot="10800000">
        <a:off x="1724709" y="3310678"/>
        <a:ext cx="5708386" cy="509589"/>
      </dsp:txXfrm>
    </dsp:sp>
    <dsp:sp modelId="{24831CCD-A987-4663-9292-B8593C4E91D1}">
      <dsp:nvSpPr>
        <dsp:cNvPr id="0" name=""/>
        <dsp:cNvSpPr/>
      </dsp:nvSpPr>
      <dsp:spPr>
        <a:xfrm>
          <a:off x="1342517" y="3310678"/>
          <a:ext cx="509589" cy="509589"/>
        </a:xfrm>
        <a:prstGeom prst="ellipse">
          <a:avLst/>
        </a:prstGeom>
        <a:blipFill rotWithShape="1">
          <a:blip xmlns:r="http://schemas.openxmlformats.org/officeDocument/2006/relationships" r:embed="rId6"/>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944D4-36CD-435E-ADF8-1095865AA45D}">
      <dsp:nvSpPr>
        <dsp:cNvPr id="0" name=""/>
        <dsp:cNvSpPr/>
      </dsp:nvSpPr>
      <dsp:spPr>
        <a:xfrm rot="10800000">
          <a:off x="1597312" y="3972384"/>
          <a:ext cx="5835783" cy="50958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1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All clients assessed for unaddressed needs</a:t>
          </a:r>
          <a:endParaRPr lang="en-US" sz="2100" kern="1200" dirty="0"/>
        </a:p>
      </dsp:txBody>
      <dsp:txXfrm rot="10800000">
        <a:off x="1724709" y="3972384"/>
        <a:ext cx="5708386" cy="509589"/>
      </dsp:txXfrm>
    </dsp:sp>
    <dsp:sp modelId="{A7F115D4-EAD0-4F73-8E9B-CEFA0EDB4B4B}">
      <dsp:nvSpPr>
        <dsp:cNvPr id="0" name=""/>
        <dsp:cNvSpPr/>
      </dsp:nvSpPr>
      <dsp:spPr>
        <a:xfrm>
          <a:off x="1342517" y="3972384"/>
          <a:ext cx="509589" cy="50958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6DD-17C7-4907-B978-311A6F9FD635}">
      <dsp:nvSpPr>
        <dsp:cNvPr id="0" name=""/>
        <dsp:cNvSpPr/>
      </dsp:nvSpPr>
      <dsp:spPr>
        <a:xfrm>
          <a:off x="0" y="1681"/>
          <a:ext cx="2468880" cy="969191"/>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Current integration made possible through existing relationship with CCDC.</a:t>
          </a:r>
          <a:endParaRPr lang="en-US" sz="1600" kern="1200" dirty="0"/>
        </a:p>
      </dsp:txBody>
      <dsp:txXfrm>
        <a:off x="47312" y="48993"/>
        <a:ext cx="2374256" cy="874567"/>
      </dsp:txXfrm>
    </dsp:sp>
    <dsp:sp modelId="{2306E24B-0024-4E0A-9169-FD0ACA3529D7}">
      <dsp:nvSpPr>
        <dsp:cNvPr id="0" name=""/>
        <dsp:cNvSpPr/>
      </dsp:nvSpPr>
      <dsp:spPr>
        <a:xfrm>
          <a:off x="0" y="981476"/>
          <a:ext cx="2468880" cy="96919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Partnership was established through  meetings with key SNHD and CCDC leadership. </a:t>
          </a:r>
          <a:endParaRPr lang="en-US" sz="1600" kern="1200" dirty="0"/>
        </a:p>
      </dsp:txBody>
      <dsp:txXfrm>
        <a:off x="47312" y="1028788"/>
        <a:ext cx="2374256" cy="874567"/>
      </dsp:txXfrm>
    </dsp:sp>
    <dsp:sp modelId="{1D259A1F-A257-45EE-9A36-5BF8A1E58B6F}">
      <dsp:nvSpPr>
        <dsp:cNvPr id="0" name=""/>
        <dsp:cNvSpPr/>
      </dsp:nvSpPr>
      <dsp:spPr>
        <a:xfrm>
          <a:off x="0" y="1961271"/>
          <a:ext cx="2468880" cy="96919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CCDC/LVMPD were expanding their collaboration with mental health and associated services. </a:t>
          </a:r>
          <a:endParaRPr lang="en-US" sz="1400" kern="1200" dirty="0"/>
        </a:p>
      </dsp:txBody>
      <dsp:txXfrm>
        <a:off x="47312" y="2008583"/>
        <a:ext cx="2374256" cy="8745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F768-4FB1-48E5-9104-6A39C8B4AD35}">
      <dsp:nvSpPr>
        <dsp:cNvPr id="0" name=""/>
        <dsp:cNvSpPr/>
      </dsp:nvSpPr>
      <dsp:spPr>
        <a:xfrm>
          <a:off x="0" y="17811"/>
          <a:ext cx="2468880" cy="943257"/>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Staff have access to CCDC internal EMR.</a:t>
          </a:r>
        </a:p>
      </dsp:txBody>
      <dsp:txXfrm>
        <a:off x="46046" y="63857"/>
        <a:ext cx="2376788" cy="851165"/>
      </dsp:txXfrm>
    </dsp:sp>
    <dsp:sp modelId="{9FE51A90-F92B-43D2-AE0D-9AA9C6C32296}">
      <dsp:nvSpPr>
        <dsp:cNvPr id="0" name=""/>
        <dsp:cNvSpPr/>
      </dsp:nvSpPr>
      <dsp:spPr>
        <a:xfrm>
          <a:off x="0" y="994444"/>
          <a:ext cx="2468880" cy="9432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L2A is part of Division of Disease Surveillance and Control. </a:t>
          </a:r>
        </a:p>
      </dsp:txBody>
      <dsp:txXfrm>
        <a:off x="46046" y="1040490"/>
        <a:ext cx="2376788" cy="851165"/>
      </dsp:txXfrm>
    </dsp:sp>
    <dsp:sp modelId="{4857E6A3-B663-438C-8075-0B9FBC8E5DA2}">
      <dsp:nvSpPr>
        <dsp:cNvPr id="0" name=""/>
        <dsp:cNvSpPr/>
      </dsp:nvSpPr>
      <dsp:spPr>
        <a:xfrm>
          <a:off x="0" y="1978021"/>
          <a:ext cx="2468880" cy="9432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Existing SNHD data surveillance system is used for case management and to track needed variables. </a:t>
          </a:r>
        </a:p>
      </dsp:txBody>
      <dsp:txXfrm>
        <a:off x="46046" y="2024067"/>
        <a:ext cx="2376788" cy="8511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EFB6A-5E7E-4BCF-9197-BD1745ED7903}">
      <dsp:nvSpPr>
        <dsp:cNvPr id="0" name=""/>
        <dsp:cNvSpPr/>
      </dsp:nvSpPr>
      <dsp:spPr>
        <a:xfrm>
          <a:off x="0" y="5373"/>
          <a:ext cx="2468880" cy="1439099"/>
        </a:xfrm>
        <a:prstGeom prst="roundRect">
          <a:avLst/>
        </a:prstGeom>
        <a:solidFill>
          <a:schemeClr val="accent6">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Requires extensive integration of staff into CCDC contract employee processes. Peer coordination may not be feasible in-house</a:t>
          </a:r>
        </a:p>
      </dsp:txBody>
      <dsp:txXfrm>
        <a:off x="70251" y="75624"/>
        <a:ext cx="2328378" cy="1298597"/>
      </dsp:txXfrm>
    </dsp:sp>
    <dsp:sp modelId="{E6470D52-2437-4657-9AC2-379845915989}">
      <dsp:nvSpPr>
        <dsp:cNvPr id="0" name=""/>
        <dsp:cNvSpPr/>
      </dsp:nvSpPr>
      <dsp:spPr>
        <a:xfrm>
          <a:off x="0" y="1487673"/>
          <a:ext cx="2468880" cy="1439099"/>
        </a:xfrm>
        <a:prstGeom prst="roundRect">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Jurisdictions may need new MOU/Interlocal agreements.</a:t>
          </a:r>
        </a:p>
      </dsp:txBody>
      <dsp:txXfrm>
        <a:off x="70251" y="1557924"/>
        <a:ext cx="2328378" cy="12985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C25AB-83D6-485E-91F6-428E7AA0AAAA}">
      <dsp:nvSpPr>
        <dsp:cNvPr id="0" name=""/>
        <dsp:cNvSpPr/>
      </dsp:nvSpPr>
      <dsp:spPr>
        <a:xfrm>
          <a:off x="0" y="15164"/>
          <a:ext cx="83058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Leave behind programs</a:t>
          </a:r>
          <a:endParaRPr lang="en-US" sz="2600" kern="1200"/>
        </a:p>
      </dsp:txBody>
      <dsp:txXfrm>
        <a:off x="29700" y="44864"/>
        <a:ext cx="8246400" cy="549000"/>
      </dsp:txXfrm>
    </dsp:sp>
    <dsp:sp modelId="{A06C1EF2-9252-48C2-95AE-9FFDD5F5FA98}">
      <dsp:nvSpPr>
        <dsp:cNvPr id="0" name=""/>
        <dsp:cNvSpPr/>
      </dsp:nvSpPr>
      <dsp:spPr>
        <a:xfrm>
          <a:off x="0" y="698444"/>
          <a:ext cx="83058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Offer HIV/STI screening-data sharing with medical staff</a:t>
          </a:r>
          <a:endParaRPr lang="en-US" sz="2600" kern="1200"/>
        </a:p>
      </dsp:txBody>
      <dsp:txXfrm>
        <a:off x="29700" y="728144"/>
        <a:ext cx="8246400" cy="549000"/>
      </dsp:txXfrm>
    </dsp:sp>
    <dsp:sp modelId="{7D91F405-110B-4404-9F71-474076A6D802}">
      <dsp:nvSpPr>
        <dsp:cNvPr id="0" name=""/>
        <dsp:cNvSpPr/>
      </dsp:nvSpPr>
      <dsp:spPr>
        <a:xfrm>
          <a:off x="0" y="1381724"/>
          <a:ext cx="83058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Education programs</a:t>
          </a:r>
          <a:endParaRPr lang="en-US" sz="2600" kern="1200"/>
        </a:p>
      </dsp:txBody>
      <dsp:txXfrm>
        <a:off x="29700" y="1411424"/>
        <a:ext cx="8246400" cy="549000"/>
      </dsp:txXfrm>
    </dsp:sp>
    <dsp:sp modelId="{2157005E-4B4F-445B-9CBA-B844316F7F3D}">
      <dsp:nvSpPr>
        <dsp:cNvPr id="0" name=""/>
        <dsp:cNvSpPr/>
      </dsp:nvSpPr>
      <dsp:spPr>
        <a:xfrm>
          <a:off x="0" y="2065005"/>
          <a:ext cx="83058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Corrections Officer naloxone education </a:t>
          </a:r>
          <a:endParaRPr lang="en-US" sz="2600" kern="1200" dirty="0"/>
        </a:p>
      </dsp:txBody>
      <dsp:txXfrm>
        <a:off x="29700" y="2094705"/>
        <a:ext cx="8246400" cy="549000"/>
      </dsp:txXfrm>
    </dsp:sp>
    <dsp:sp modelId="{A9A46F25-B7FF-4D8B-A361-94BA12068F0F}">
      <dsp:nvSpPr>
        <dsp:cNvPr id="0" name=""/>
        <dsp:cNvSpPr/>
      </dsp:nvSpPr>
      <dsp:spPr>
        <a:xfrm>
          <a:off x="0" y="2748285"/>
          <a:ext cx="8305800"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Warm referrals/Memorandum of understanding (MOU)</a:t>
          </a:r>
          <a:endParaRPr lang="en-US" sz="2600" kern="1200" dirty="0"/>
        </a:p>
      </dsp:txBody>
      <dsp:txXfrm>
        <a:off x="29700" y="2777985"/>
        <a:ext cx="8246400"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2AEC-3ADE-4C0A-B7F7-9FB7D1E14D7E}">
      <dsp:nvSpPr>
        <dsp:cNvPr id="0" name=""/>
        <dsp:cNvSpPr/>
      </dsp:nvSpPr>
      <dsp:spPr>
        <a:xfrm>
          <a:off x="0" y="0"/>
          <a:ext cx="6652455" cy="7206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What is a Syndemic?</a:t>
          </a:r>
          <a:endParaRPr lang="en-US" sz="2000" kern="1200"/>
        </a:p>
      </dsp:txBody>
      <dsp:txXfrm>
        <a:off x="21106" y="21106"/>
        <a:ext cx="5813975" cy="678392"/>
      </dsp:txXfrm>
    </dsp:sp>
    <dsp:sp modelId="{7AC7C6E9-74B4-4738-9C1C-280FD16050FF}">
      <dsp:nvSpPr>
        <dsp:cNvPr id="0" name=""/>
        <dsp:cNvSpPr/>
      </dsp:nvSpPr>
      <dsp:spPr>
        <a:xfrm>
          <a:off x="557143" y="851623"/>
          <a:ext cx="6652455" cy="7206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About Clark County</a:t>
          </a:r>
          <a:endParaRPr lang="en-US" sz="2000" kern="1200"/>
        </a:p>
      </dsp:txBody>
      <dsp:txXfrm>
        <a:off x="578249" y="872729"/>
        <a:ext cx="5584707" cy="678392"/>
      </dsp:txXfrm>
    </dsp:sp>
    <dsp:sp modelId="{A2CEAC69-F213-4EA8-ACDD-AFEFD09F7F92}">
      <dsp:nvSpPr>
        <dsp:cNvPr id="0" name=""/>
        <dsp:cNvSpPr/>
      </dsp:nvSpPr>
      <dsp:spPr>
        <a:xfrm>
          <a:off x="1105970" y="1703246"/>
          <a:ext cx="6652455" cy="7206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SNHD Jail Activities and Linkage to Action (L2A)</a:t>
          </a:r>
          <a:endParaRPr lang="en-US" sz="2000" kern="1200" dirty="0"/>
        </a:p>
      </dsp:txBody>
      <dsp:txXfrm>
        <a:off x="1127076" y="1724352"/>
        <a:ext cx="5593022" cy="678392"/>
      </dsp:txXfrm>
    </dsp:sp>
    <dsp:sp modelId="{0E701056-1A74-41EF-853C-09C6835C19A5}">
      <dsp:nvSpPr>
        <dsp:cNvPr id="0" name=""/>
        <dsp:cNvSpPr/>
      </dsp:nvSpPr>
      <dsp:spPr>
        <a:xfrm>
          <a:off x="1663113" y="2554869"/>
          <a:ext cx="6652455" cy="7206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What can community partners do? </a:t>
          </a:r>
          <a:endParaRPr lang="en-US" sz="2000" kern="1200"/>
        </a:p>
      </dsp:txBody>
      <dsp:txXfrm>
        <a:off x="1684219" y="2575975"/>
        <a:ext cx="5584707" cy="678392"/>
      </dsp:txXfrm>
    </dsp:sp>
    <dsp:sp modelId="{D928861C-28AA-48EB-A9A6-F1366C8B336B}">
      <dsp:nvSpPr>
        <dsp:cNvPr id="0" name=""/>
        <dsp:cNvSpPr/>
      </dsp:nvSpPr>
      <dsp:spPr>
        <a:xfrm>
          <a:off x="6184062" y="551917"/>
          <a:ext cx="468392" cy="4683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289450" y="551917"/>
        <a:ext cx="257616" cy="352465"/>
      </dsp:txXfrm>
    </dsp:sp>
    <dsp:sp modelId="{B0B8BE8F-C12F-4D09-9784-28C7065E8E86}">
      <dsp:nvSpPr>
        <dsp:cNvPr id="0" name=""/>
        <dsp:cNvSpPr/>
      </dsp:nvSpPr>
      <dsp:spPr>
        <a:xfrm>
          <a:off x="6741205" y="1403540"/>
          <a:ext cx="468392" cy="4683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846593" y="1403540"/>
        <a:ext cx="257616" cy="352465"/>
      </dsp:txXfrm>
    </dsp:sp>
    <dsp:sp modelId="{E52D9DD7-C700-4546-AEB8-4FE0C0E637C6}">
      <dsp:nvSpPr>
        <dsp:cNvPr id="0" name=""/>
        <dsp:cNvSpPr/>
      </dsp:nvSpPr>
      <dsp:spPr>
        <a:xfrm>
          <a:off x="7290033" y="2255163"/>
          <a:ext cx="468392" cy="4683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95421" y="2255163"/>
        <a:ext cx="257616" cy="352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A14A4-FC96-4E50-B2E8-D1DA22184E0A}">
      <dsp:nvSpPr>
        <dsp:cNvPr id="0" name=""/>
        <dsp:cNvSpPr/>
      </dsp:nvSpPr>
      <dsp:spPr>
        <a:xfrm>
          <a:off x="0" y="81069"/>
          <a:ext cx="4038599" cy="100386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Having effective medical treatment is not enough</a:t>
          </a:r>
          <a:endParaRPr lang="en-US" sz="2600" kern="1200"/>
        </a:p>
      </dsp:txBody>
      <dsp:txXfrm>
        <a:off x="49004" y="130073"/>
        <a:ext cx="3940591" cy="905852"/>
      </dsp:txXfrm>
    </dsp:sp>
    <dsp:sp modelId="{C54D2318-D96E-4CE7-B945-5313A155E140}">
      <dsp:nvSpPr>
        <dsp:cNvPr id="0" name=""/>
        <dsp:cNvSpPr/>
      </dsp:nvSpPr>
      <dsp:spPr>
        <a:xfrm>
          <a:off x="0" y="1159810"/>
          <a:ext cx="4038599" cy="100386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Acknowledge disparities</a:t>
          </a:r>
        </a:p>
      </dsp:txBody>
      <dsp:txXfrm>
        <a:off x="49004" y="1208814"/>
        <a:ext cx="3940591" cy="905852"/>
      </dsp:txXfrm>
    </dsp:sp>
    <dsp:sp modelId="{035BBF6F-913B-47C9-AB19-4A9D080DC04A}">
      <dsp:nvSpPr>
        <dsp:cNvPr id="0" name=""/>
        <dsp:cNvSpPr/>
      </dsp:nvSpPr>
      <dsp:spPr>
        <a:xfrm>
          <a:off x="0" y="2238550"/>
          <a:ext cx="4038599" cy="100386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Systems level thinking</a:t>
          </a:r>
          <a:endParaRPr lang="en-US" sz="2600" kern="1200"/>
        </a:p>
      </dsp:txBody>
      <dsp:txXfrm>
        <a:off x="49004" y="2287554"/>
        <a:ext cx="3940591" cy="90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55CB9-C3FF-4EBE-A85F-F1237E78F17D}">
      <dsp:nvSpPr>
        <dsp:cNvPr id="0" name=""/>
        <dsp:cNvSpPr/>
      </dsp:nvSpPr>
      <dsp:spPr>
        <a:xfrm>
          <a:off x="0" y="30088"/>
          <a:ext cx="5311153" cy="8424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2022 Syphilis Nevada</a:t>
          </a:r>
          <a:endParaRPr lang="en-US" sz="3600" kern="1200" dirty="0"/>
        </a:p>
      </dsp:txBody>
      <dsp:txXfrm>
        <a:off x="41123" y="71211"/>
        <a:ext cx="5228907" cy="760154"/>
      </dsp:txXfrm>
    </dsp:sp>
    <dsp:sp modelId="{B807A1BB-B01E-4E7A-A3CC-F3A81145C2CC}">
      <dsp:nvSpPr>
        <dsp:cNvPr id="0" name=""/>
        <dsp:cNvSpPr/>
      </dsp:nvSpPr>
      <dsp:spPr>
        <a:xfrm>
          <a:off x="0" y="872488"/>
          <a:ext cx="5311153"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t>902 Primary &amp; Secondary  cases</a:t>
          </a:r>
          <a:endParaRPr lang="en-US" sz="2800" kern="1200" dirty="0"/>
        </a:p>
        <a:p>
          <a:pPr marL="285750" lvl="1" indent="-285750" algn="l" defTabSz="1244600">
            <a:lnSpc>
              <a:spcPct val="90000"/>
            </a:lnSpc>
            <a:spcBef>
              <a:spcPct val="0"/>
            </a:spcBef>
            <a:spcAft>
              <a:spcPct val="20000"/>
            </a:spcAft>
            <a:buChar char="•"/>
          </a:pPr>
          <a:r>
            <a:rPr lang="en-US" sz="2800" b="0" i="0" kern="1200" dirty="0"/>
            <a:t>677 resided in Clark County</a:t>
          </a:r>
          <a:endParaRPr lang="en-US" sz="2800" kern="1200" dirty="0"/>
        </a:p>
        <a:p>
          <a:pPr marL="285750" lvl="1" indent="-285750" algn="l" defTabSz="1244600">
            <a:lnSpc>
              <a:spcPct val="90000"/>
            </a:lnSpc>
            <a:spcBef>
              <a:spcPct val="0"/>
            </a:spcBef>
            <a:spcAft>
              <a:spcPct val="20000"/>
            </a:spcAft>
            <a:buChar char="•"/>
          </a:pPr>
          <a:r>
            <a:rPr lang="en-US" sz="2800" b="0" i="0" kern="1200" dirty="0"/>
            <a:t>From 2017-2021, Nevada saw a 53% increase in infectious cases</a:t>
          </a:r>
          <a:endParaRPr lang="en-US" sz="2800" kern="1200" dirty="0"/>
        </a:p>
        <a:p>
          <a:pPr marL="285750" lvl="1" indent="-285750" algn="l" defTabSz="1244600">
            <a:lnSpc>
              <a:spcPct val="90000"/>
            </a:lnSpc>
            <a:spcBef>
              <a:spcPct val="0"/>
            </a:spcBef>
            <a:spcAft>
              <a:spcPct val="20000"/>
            </a:spcAft>
            <a:buChar char="•"/>
          </a:pPr>
          <a:r>
            <a:rPr lang="en-US" sz="2800" b="0" i="0" kern="1200" dirty="0"/>
            <a:t>Nevada ranks #8</a:t>
          </a:r>
          <a:endParaRPr lang="en-US" sz="2800" kern="1200" dirty="0"/>
        </a:p>
        <a:p>
          <a:pPr marL="285750" lvl="1" indent="-285750" algn="l" defTabSz="1244600">
            <a:lnSpc>
              <a:spcPct val="90000"/>
            </a:lnSpc>
            <a:spcBef>
              <a:spcPct val="0"/>
            </a:spcBef>
            <a:spcAft>
              <a:spcPct val="20000"/>
            </a:spcAft>
            <a:buChar char="•"/>
          </a:pPr>
          <a:r>
            <a:rPr lang="en-US" sz="2800" b="0" i="0" kern="1200"/>
            <a:t>65 congenital cases</a:t>
          </a:r>
          <a:endParaRPr lang="en-US" sz="2800" kern="1200"/>
        </a:p>
      </dsp:txBody>
      <dsp:txXfrm>
        <a:off x="0" y="872488"/>
        <a:ext cx="5311153" cy="3427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B2A3F-B6D5-40E1-A973-E83160C0E30C}">
      <dsp:nvSpPr>
        <dsp:cNvPr id="0" name=""/>
        <dsp:cNvSpPr/>
      </dsp:nvSpPr>
      <dsp:spPr>
        <a:xfrm>
          <a:off x="0" y="13752"/>
          <a:ext cx="3890108" cy="10179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L2A provides HIV, Syphilis, Hep-C screening and SUD, HIV, and biomedical prevention linkage and education to our most vulnerable community members</a:t>
          </a:r>
          <a:endParaRPr lang="en-US" sz="1500" kern="1200" dirty="0"/>
        </a:p>
      </dsp:txBody>
      <dsp:txXfrm>
        <a:off x="49690" y="63442"/>
        <a:ext cx="3790728" cy="918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40C6E-DA66-475A-B8D2-B681A617483E}">
      <dsp:nvSpPr>
        <dsp:cNvPr id="0" name=""/>
        <dsp:cNvSpPr/>
      </dsp:nvSpPr>
      <dsp:spPr>
        <a:xfrm>
          <a:off x="0" y="75177"/>
          <a:ext cx="4038599" cy="895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Integration into Clark County Detention Center is a cornerstone of the mission to provide access to services  </a:t>
          </a:r>
          <a:endParaRPr lang="en-US" sz="1700" kern="1200"/>
        </a:p>
      </dsp:txBody>
      <dsp:txXfrm>
        <a:off x="43693" y="118870"/>
        <a:ext cx="3951213" cy="807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53B2A-CF48-429C-B821-D850D57401E8}">
      <dsp:nvSpPr>
        <dsp:cNvPr id="0" name=""/>
        <dsp:cNvSpPr/>
      </dsp:nvSpPr>
      <dsp:spPr>
        <a:xfrm>
          <a:off x="0" y="410834"/>
          <a:ext cx="3515868" cy="3515868"/>
        </a:xfrm>
        <a:prstGeom prst="pie">
          <a:avLst>
            <a:gd name="adj1" fmla="val 5400000"/>
            <a:gd name="adj2" fmla="val 1620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A3A32-2527-45F4-9BAC-80C94ED726AF}">
      <dsp:nvSpPr>
        <dsp:cNvPr id="0" name=""/>
        <dsp:cNvSpPr/>
      </dsp:nvSpPr>
      <dsp:spPr>
        <a:xfrm>
          <a:off x="1757934" y="410834"/>
          <a:ext cx="4101846" cy="3515868"/>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L2A intervention is based on SNHD previous adoption of HIV continuity of care models such as Transitional Care Coordination (TCC) that facilitates the care of individuals living with HIV during and after incarceration.</a:t>
          </a:r>
        </a:p>
      </dsp:txBody>
      <dsp:txXfrm>
        <a:off x="1757934" y="410834"/>
        <a:ext cx="4101846" cy="1670037"/>
      </dsp:txXfrm>
    </dsp:sp>
    <dsp:sp modelId="{EE976D53-6F35-4770-8C0C-46E6F854F3A7}">
      <dsp:nvSpPr>
        <dsp:cNvPr id="0" name=""/>
        <dsp:cNvSpPr/>
      </dsp:nvSpPr>
      <dsp:spPr>
        <a:xfrm>
          <a:off x="922915" y="2080872"/>
          <a:ext cx="1670037" cy="1670037"/>
        </a:xfrm>
        <a:prstGeom prst="pie">
          <a:avLst>
            <a:gd name="adj1" fmla="val 5400000"/>
            <a:gd name="adj2" fmla="val 16200000"/>
          </a:avLst>
        </a:prstGeom>
        <a:solidFill>
          <a:schemeClr val="accent2">
            <a:shade val="50000"/>
            <a:hueOff val="-133799"/>
            <a:satOff val="-25440"/>
            <a:lumOff val="51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41CAD-674E-4047-9529-3E7AACB34B84}">
      <dsp:nvSpPr>
        <dsp:cNvPr id="0" name=""/>
        <dsp:cNvSpPr/>
      </dsp:nvSpPr>
      <dsp:spPr>
        <a:xfrm>
          <a:off x="1769296" y="2049074"/>
          <a:ext cx="4079121" cy="1733632"/>
        </a:xfrm>
        <a:prstGeom prst="rect">
          <a:avLst/>
        </a:prstGeom>
        <a:solidFill>
          <a:schemeClr val="lt1">
            <a:alpha val="90000"/>
            <a:hueOff val="0"/>
            <a:satOff val="0"/>
            <a:lumOff val="0"/>
            <a:alphaOff val="0"/>
          </a:schemeClr>
        </a:solidFill>
        <a:ln w="25400" cap="flat" cmpd="sng" algn="ctr">
          <a:solidFill>
            <a:schemeClr val="accent2">
              <a:shade val="50000"/>
              <a:hueOff val="-125572"/>
              <a:satOff val="-24603"/>
              <a:lumOff val="46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need for enhanced linkage services was identified due to the complex needs of incarcerated individuals that are often disproportionally affected by co-occurring conditions.</a:t>
          </a:r>
        </a:p>
      </dsp:txBody>
      <dsp:txXfrm>
        <a:off x="1769296" y="2049074"/>
        <a:ext cx="4079121" cy="17336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62AED-E166-4A60-97FD-11E54271EA0B}">
      <dsp:nvSpPr>
        <dsp:cNvPr id="0" name=""/>
        <dsp:cNvSpPr/>
      </dsp:nvSpPr>
      <dsp:spPr>
        <a:xfrm>
          <a:off x="0" y="13247"/>
          <a:ext cx="6811106" cy="797941"/>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~4,000 people incarcerated at CCDC</a:t>
          </a:r>
        </a:p>
      </dsp:txBody>
      <dsp:txXfrm>
        <a:off x="38952" y="52199"/>
        <a:ext cx="6733202" cy="720037"/>
      </dsp:txXfrm>
    </dsp:sp>
    <dsp:sp modelId="{B12338B3-B2C5-461E-9A22-414E48AB1D1D}">
      <dsp:nvSpPr>
        <dsp:cNvPr id="0" name=""/>
        <dsp:cNvSpPr/>
      </dsp:nvSpPr>
      <dsp:spPr>
        <a:xfrm>
          <a:off x="0" y="865908"/>
          <a:ext cx="6811106" cy="894698"/>
        </a:xfrm>
        <a:prstGeom prst="round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Medical screening at intake</a:t>
          </a:r>
        </a:p>
      </dsp:txBody>
      <dsp:txXfrm>
        <a:off x="43676" y="909584"/>
        <a:ext cx="6723754" cy="807346"/>
      </dsp:txXfrm>
    </dsp:sp>
    <dsp:sp modelId="{029F6BEC-2727-4229-9CBC-3BA3C5F036F6}">
      <dsp:nvSpPr>
        <dsp:cNvPr id="0" name=""/>
        <dsp:cNvSpPr/>
      </dsp:nvSpPr>
      <dsp:spPr>
        <a:xfrm>
          <a:off x="0" y="1815326"/>
          <a:ext cx="6811106" cy="993403"/>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L2A uses CCDC Electronic Medical Record (EMR) to identify individuals eligible for services</a:t>
          </a:r>
        </a:p>
      </dsp:txBody>
      <dsp:txXfrm>
        <a:off x="48494" y="1863820"/>
        <a:ext cx="6714118" cy="896415"/>
      </dsp:txXfrm>
    </dsp:sp>
    <dsp:sp modelId="{804569E6-1C4A-475B-AEA2-17128F299D32}">
      <dsp:nvSpPr>
        <dsp:cNvPr id="0" name=""/>
        <dsp:cNvSpPr/>
      </dsp:nvSpPr>
      <dsp:spPr>
        <a:xfrm>
          <a:off x="0" y="2863449"/>
          <a:ext cx="6811106" cy="993403"/>
        </a:xfrm>
        <a:prstGeom prst="round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Priority: People who use opioids, People with HIV (PWH) &amp; OOC, and people with no or insufficient Syphilis treatment history (Txt </a:t>
          </a:r>
          <a:r>
            <a:rPr lang="en-US" sz="1900" kern="1200" dirty="0" err="1"/>
            <a:t>hx</a:t>
          </a:r>
          <a:r>
            <a:rPr lang="en-US" sz="1900" kern="1200" dirty="0"/>
            <a:t>)</a:t>
          </a:r>
        </a:p>
      </dsp:txBody>
      <dsp:txXfrm>
        <a:off x="48494" y="2911943"/>
        <a:ext cx="6714118" cy="896415"/>
      </dsp:txXfrm>
    </dsp:sp>
    <dsp:sp modelId="{4F717263-0008-486A-8D88-22B9EA16856C}">
      <dsp:nvSpPr>
        <dsp:cNvPr id="0" name=""/>
        <dsp:cNvSpPr/>
      </dsp:nvSpPr>
      <dsp:spPr>
        <a:xfrm>
          <a:off x="0" y="3911572"/>
          <a:ext cx="6811106" cy="964057"/>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CCDC is considered the “largest mental health facility” in Nevada</a:t>
          </a:r>
        </a:p>
      </dsp:txBody>
      <dsp:txXfrm>
        <a:off x="47061" y="3958633"/>
        <a:ext cx="6716984" cy="869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4/22/2024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4/22/2024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 03 2024</a:t>
            </a:r>
          </a:p>
          <a:p>
            <a:r>
              <a:rPr lang="en-US" dirty="0"/>
              <a:t>Target audience: all members of the interprofessional healthcare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85943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326588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125530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SNHD has had a presence in CCDC for over 20 years. Our department at SNHD is under the umbrella of disease surveillance and control which includes disease investigation. We historically have been able to have disease investigators badged and given access to CCDC for disease investigation purposes and for intervention purposes like drawing HIV, Syphilis and Hep-C labs. Fortunately, the relationship involved the right people at the right time as CCDC was looking expand the community services offered with the detention center. One of the takeaways from this process when I spoke with leadership on our side who were part of the process is that having key leadership on both sides with a common goal is needed for buy in. </a:t>
            </a:r>
          </a:p>
          <a:p>
            <a:r>
              <a:rPr lang="en-US" dirty="0"/>
              <a:t>Some supportive factors that allowed for integration is that fact that we have an existing data tool that can be used for case management and to document variables that can be documented and pulled by our epi’s and an existing data sharing plan was already in place to support the work. </a:t>
            </a:r>
          </a:p>
          <a:p>
            <a:r>
              <a:rPr lang="en-US" dirty="0"/>
              <a:t>Some factors that may hold true for other jurisdictions and are points to consider is the acknowledgement that this level of integration in any justice system requires adhering to the detention center’s policies and procedures. Our staff are given access only after a background check and finger printing process before being badged and once on site they must follow CCDC policy. Some consideration for this model will be needed by jurisdictions that employ peers as this process may be difficult for folks that may have had contact with the justice system in the past. Jurisdictions that are local health entities may require external approval to work with another governmental agency and so an interlocal may be needed which may need board of health approval for example.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FBB1C8-0671-4B84-B0C0-FD4988EDDE7D}" type="slidenum">
              <a:rPr lang="en-US" smtClean="0"/>
              <a:t>17</a:t>
            </a:fld>
            <a:endParaRPr lang="en-US"/>
          </a:p>
        </p:txBody>
      </p:sp>
    </p:spTree>
    <p:extLst>
      <p:ext uri="{BB962C8B-B14F-4D97-AF65-F5344CB8AC3E}">
        <p14:creationId xmlns:p14="http://schemas.microsoft.com/office/powerpoint/2010/main" val="1345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 = sexually transmitted infection</a:t>
            </a:r>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334592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National HIV </a:t>
            </a:r>
            <a:r>
              <a:rPr lang="en-US" sz="1000" dirty="0" err="1"/>
              <a:t>PrEP</a:t>
            </a:r>
            <a:r>
              <a:rPr lang="en-US" sz="1000"/>
              <a:t> Curriculum: https://www.hivprep.uw.edu/</a:t>
            </a:r>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325144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32251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92992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40347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339921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411480"/>
            <a:ext cx="7626096" cy="884682"/>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43205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432054" y="2402766"/>
            <a:ext cx="2468880" cy="2226384"/>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338099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3380994" y="2402766"/>
            <a:ext cx="2468880" cy="2226383"/>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678942" y="4767263"/>
            <a:ext cx="2057400" cy="273844"/>
          </a:xfrm>
        </p:spPr>
        <p:txBody>
          <a:bodyPr/>
          <a:lstStyle/>
          <a:p>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4767263"/>
            <a:ext cx="2057400" cy="273844"/>
          </a:xfrm>
        </p:spPr>
        <p:txBody>
          <a:bodyPr/>
          <a:lstStyle/>
          <a:p>
            <a:fld id="{A65A5C87-DF58-40C8-B092-1DE63DB4547E}" type="slidenum">
              <a:rPr lang="en-US" smtClean="0"/>
              <a:t>‹#›</a:t>
            </a:fld>
            <a:endParaRPr lang="en-US"/>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632993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6329934" y="2402766"/>
            <a:ext cx="2468880" cy="2226383"/>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74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6"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12" r:id="rId9"/>
    <p:sldLayoutId id="2147483807" r:id="rId10"/>
    <p:sldLayoutId id="2147483808" r:id="rId11"/>
    <p:sldLayoutId id="2147483810" r:id="rId12"/>
    <p:sldLayoutId id="2147483811" r:id="rId13"/>
    <p:sldLayoutId id="2147483813" r:id="rId14"/>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 Id="rId1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openxmlformats.org/officeDocument/2006/relationships/hyperlink" Target="https://www.istockphoto.com/"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istockphoto.com/" TargetMode="Externa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image" Target="../media/image3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3.xml"/><Relationship Id="rId16" Type="http://schemas.openxmlformats.org/officeDocument/2006/relationships/diagramColors" Target="../diagrams/colors13.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mailto:hughes@snh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2819" y="1276709"/>
            <a:ext cx="8580119" cy="1455982"/>
          </a:xfrm>
        </p:spPr>
        <p:txBody>
          <a:bodyPr/>
          <a:lstStyle/>
          <a:p>
            <a:pPr algn="ctr"/>
            <a:r>
              <a:rPr lang="en-US" sz="3200" kern="0" dirty="0">
                <a:effectLst/>
                <a:latin typeface="Aptos" panose="020B0004020202020204" pitchFamily="34" charset="0"/>
                <a:ea typeface="Times New Roman" panose="02020603050405020304" pitchFamily="18" charset="0"/>
                <a:cs typeface="Aptos" panose="020B0004020202020204" pitchFamily="34" charset="0"/>
              </a:rPr>
              <a:t>SNHD’s Detention Center Program: </a:t>
            </a:r>
            <a:br>
              <a:rPr lang="en-US" sz="3200" kern="0" dirty="0">
                <a:effectLst/>
                <a:latin typeface="Aptos" panose="020B0004020202020204" pitchFamily="34" charset="0"/>
                <a:ea typeface="Times New Roman" panose="02020603050405020304" pitchFamily="18" charset="0"/>
                <a:cs typeface="Aptos" panose="020B0004020202020204" pitchFamily="34" charset="0"/>
              </a:rPr>
            </a:br>
            <a:r>
              <a:rPr lang="en-US" sz="3200" kern="0" dirty="0">
                <a:effectLst/>
                <a:latin typeface="Aptos" panose="020B0004020202020204" pitchFamily="34" charset="0"/>
                <a:ea typeface="Times New Roman" panose="02020603050405020304" pitchFamily="18" charset="0"/>
                <a:cs typeface="Aptos" panose="020B0004020202020204" pitchFamily="34" charset="0"/>
              </a:rPr>
              <a:t>Taking a </a:t>
            </a:r>
            <a:r>
              <a:rPr lang="en-US" sz="3200" kern="0" dirty="0" err="1">
                <a:effectLst/>
                <a:latin typeface="Aptos" panose="020B0004020202020204" pitchFamily="34" charset="0"/>
                <a:ea typeface="Times New Roman" panose="02020603050405020304" pitchFamily="18" charset="0"/>
                <a:cs typeface="Aptos" panose="020B0004020202020204" pitchFamily="34" charset="0"/>
              </a:rPr>
              <a:t>Syndemic</a:t>
            </a:r>
            <a:r>
              <a:rPr lang="en-US" sz="3200" kern="0" dirty="0">
                <a:effectLst/>
                <a:latin typeface="Aptos" panose="020B0004020202020204" pitchFamily="34" charset="0"/>
                <a:ea typeface="Times New Roman" panose="02020603050405020304" pitchFamily="18" charset="0"/>
                <a:cs typeface="Aptos" panose="020B0004020202020204" pitchFamily="34" charset="0"/>
              </a:rPr>
              <a:t> Approach to Meeting the Needs of People Facing Incarceration in Clark County</a:t>
            </a:r>
            <a:endParaRPr lang="en-US" sz="3200" dirty="0"/>
          </a:p>
        </p:txBody>
      </p:sp>
      <p:sp>
        <p:nvSpPr>
          <p:cNvPr id="10" name="Subtitle 9"/>
          <p:cNvSpPr>
            <a:spLocks noGrp="1"/>
          </p:cNvSpPr>
          <p:nvPr>
            <p:ph type="subTitle" idx="1"/>
          </p:nvPr>
        </p:nvSpPr>
        <p:spPr>
          <a:xfrm>
            <a:off x="686813" y="1096229"/>
            <a:ext cx="7770374" cy="1990017"/>
          </a:xfrm>
        </p:spPr>
        <p:txBody>
          <a:bodyPr>
            <a:normAutofit/>
          </a:bodyPr>
          <a:lstStyle/>
          <a:p>
            <a:pPr algn="ctr"/>
            <a:endParaRPr lang="en-US"/>
          </a:p>
          <a:p>
            <a:pPr algn="ctr"/>
            <a:endParaRPr lang="en-US"/>
          </a:p>
          <a:p>
            <a:pPr algn="ctr"/>
            <a:endParaRPr lang="en-US"/>
          </a:p>
        </p:txBody>
      </p:sp>
      <p:sp>
        <p:nvSpPr>
          <p:cNvPr id="4" name="Rectangle 3"/>
          <p:cNvSpPr/>
          <p:nvPr/>
        </p:nvSpPr>
        <p:spPr>
          <a:xfrm>
            <a:off x="1220090" y="3292552"/>
            <a:ext cx="6553104" cy="966418"/>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Victoria Hughes</a:t>
            </a:r>
          </a:p>
          <a:p>
            <a:pPr algn="ctr" defTabSz="914150" fontAlgn="base">
              <a:spcBef>
                <a:spcPct val="20000"/>
              </a:spcBef>
              <a:spcAft>
                <a:spcPct val="0"/>
              </a:spcAft>
            </a:pPr>
            <a:r>
              <a:rPr lang="en-US" sz="2400" dirty="0">
                <a:latin typeface="Calibri"/>
                <a:ea typeface="ＭＳ Ｐゴシック" charset="0"/>
              </a:rPr>
              <a:t>Southern Nevada Health District</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638626C-5C79-5B91-106E-C7A54426D41A}"/>
              </a:ext>
            </a:extLst>
          </p:cNvPr>
          <p:cNvSpPr>
            <a:spLocks noGrp="1"/>
          </p:cNvSpPr>
          <p:nvPr>
            <p:ph type="title"/>
          </p:nvPr>
        </p:nvSpPr>
        <p:spPr>
          <a:xfrm>
            <a:off x="304815" y="4121658"/>
            <a:ext cx="8516815" cy="445770"/>
          </a:xfrm>
        </p:spPr>
        <p:txBody>
          <a:bodyPr/>
          <a:lstStyle/>
          <a:p>
            <a:r>
              <a:rPr lang="en-US" dirty="0">
                <a:solidFill>
                  <a:srgbClr val="002060"/>
                </a:solidFill>
              </a:rPr>
              <a:t>EHE PRIORITY JURISDICTIONS</a:t>
            </a:r>
          </a:p>
        </p:txBody>
      </p:sp>
      <p:sp>
        <p:nvSpPr>
          <p:cNvPr id="4" name="Slide Number Placeholder 3">
            <a:extLst>
              <a:ext uri="{FF2B5EF4-FFF2-40B4-BE49-F238E27FC236}">
                <a16:creationId xmlns:a16="http://schemas.microsoft.com/office/drawing/2014/main" id="{9A924A93-CBA3-E203-6F53-4C3F8D0431E6}"/>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solidFill>
                  <a:srgbClr val="FFFFFF"/>
                </a:solidFill>
              </a:rPr>
              <a:pPr>
                <a:lnSpc>
                  <a:spcPct val="90000"/>
                </a:lnSpc>
                <a:spcAft>
                  <a:spcPts val="600"/>
                </a:spcAft>
              </a:pPr>
              <a:t>10</a:t>
            </a:fld>
            <a:endParaRPr lang="en-US">
              <a:solidFill>
                <a:srgbClr val="FFFFFF"/>
              </a:solidFill>
            </a:endParaRPr>
          </a:p>
        </p:txBody>
      </p:sp>
      <p:pic>
        <p:nvPicPr>
          <p:cNvPr id="6" name="Content Placeholder 5" descr="A map of the united states&#10;&#10;Description automatically generated">
            <a:extLst>
              <a:ext uri="{FF2B5EF4-FFF2-40B4-BE49-F238E27FC236}">
                <a16:creationId xmlns:a16="http://schemas.microsoft.com/office/drawing/2014/main" id="{EC13F1D8-C4B1-C651-8853-FA08F51E994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76895" y="285750"/>
            <a:ext cx="5372652" cy="3707130"/>
          </a:xfrm>
          <a:noFill/>
        </p:spPr>
      </p:pic>
    </p:spTree>
    <p:extLst>
      <p:ext uri="{BB962C8B-B14F-4D97-AF65-F5344CB8AC3E}">
        <p14:creationId xmlns:p14="http://schemas.microsoft.com/office/powerpoint/2010/main" val="405529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regnant person with a blue background&#10;&#10;Description automatically generated with medium confidence">
            <a:extLst>
              <a:ext uri="{FF2B5EF4-FFF2-40B4-BE49-F238E27FC236}">
                <a16:creationId xmlns:a16="http://schemas.microsoft.com/office/drawing/2014/main" id="{57BE5428-ADE4-65F8-49D3-F8B33CA876B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p:blipFill>
        <p:spPr>
          <a:xfrm>
            <a:off x="142446" y="145126"/>
            <a:ext cx="2349294" cy="4330498"/>
          </a:xfrm>
          <a:noFill/>
        </p:spPr>
      </p:pic>
      <p:graphicFrame>
        <p:nvGraphicFramePr>
          <p:cNvPr id="6" name="Content Placeholder 5">
            <a:extLst>
              <a:ext uri="{FF2B5EF4-FFF2-40B4-BE49-F238E27FC236}">
                <a16:creationId xmlns:a16="http://schemas.microsoft.com/office/drawing/2014/main" id="{76825F22-99BD-71C9-B52D-E650A12CA8EF}"/>
              </a:ext>
            </a:extLst>
          </p:cNvPr>
          <p:cNvGraphicFramePr>
            <a:graphicFrameLocks noGrp="1"/>
          </p:cNvGraphicFramePr>
          <p:nvPr>
            <p:ph sz="half" idx="2"/>
            <p:extLst>
              <p:ext uri="{D42A27DB-BD31-4B8C-83A1-F6EECF244321}">
                <p14:modId xmlns:p14="http://schemas.microsoft.com/office/powerpoint/2010/main" val="4017745224"/>
              </p:ext>
            </p:extLst>
          </p:nvPr>
        </p:nvGraphicFramePr>
        <p:xfrm>
          <a:off x="3147060" y="145126"/>
          <a:ext cx="5311153" cy="433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B7D8F43-BD33-5D93-BE9A-B4DFF4BA29CF}"/>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252354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A6378-5B2E-1313-93FE-21F8203ABC93}"/>
              </a:ext>
            </a:extLst>
          </p:cNvPr>
          <p:cNvSpPr>
            <a:spLocks noGrp="1"/>
          </p:cNvSpPr>
          <p:nvPr>
            <p:ph type="title"/>
          </p:nvPr>
        </p:nvSpPr>
        <p:spPr>
          <a:xfrm>
            <a:off x="457213" y="116909"/>
            <a:ext cx="8315569" cy="550962"/>
          </a:xfrm>
        </p:spPr>
        <p:txBody>
          <a:bodyPr anchor="ctr">
            <a:normAutofit fontScale="90000"/>
          </a:bodyPr>
          <a:lstStyle/>
          <a:p>
            <a:pPr algn="ctr"/>
            <a:r>
              <a:rPr lang="en-US" dirty="0">
                <a:solidFill>
                  <a:srgbClr val="002060"/>
                </a:solidFill>
              </a:rPr>
              <a:t>SNHD LINKAGE TO ACTION</a:t>
            </a:r>
          </a:p>
        </p:txBody>
      </p:sp>
      <p:graphicFrame>
        <p:nvGraphicFramePr>
          <p:cNvPr id="2" name="Diagram 1">
            <a:extLst>
              <a:ext uri="{FF2B5EF4-FFF2-40B4-BE49-F238E27FC236}">
                <a16:creationId xmlns:a16="http://schemas.microsoft.com/office/drawing/2014/main" id="{9DCC74A3-E33C-540E-EDD2-6E0D6E5D082E}"/>
              </a:ext>
            </a:extLst>
          </p:cNvPr>
          <p:cNvGraphicFramePr/>
          <p:nvPr>
            <p:extLst>
              <p:ext uri="{D42A27DB-BD31-4B8C-83A1-F6EECF244321}">
                <p14:modId xmlns:p14="http://schemas.microsoft.com/office/powerpoint/2010/main" val="2085291493"/>
              </p:ext>
            </p:extLst>
          </p:nvPr>
        </p:nvGraphicFramePr>
        <p:xfrm>
          <a:off x="457200" y="667871"/>
          <a:ext cx="3890108" cy="104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descr="A white truck on the road&#10;&#10;Description automatically generated">
            <a:extLst>
              <a:ext uri="{FF2B5EF4-FFF2-40B4-BE49-F238E27FC236}">
                <a16:creationId xmlns:a16="http://schemas.microsoft.com/office/drawing/2014/main" id="{47AC9A67-C8C9-D14E-3C01-E9E2745D6BC2}"/>
              </a:ext>
            </a:extLst>
          </p:cNvPr>
          <p:cNvPicPr>
            <a:picLocks noGrp="1" noChangeAspect="1"/>
          </p:cNvPicPr>
          <p:nvPr>
            <p:ph sz="half" idx="2"/>
          </p:nvPr>
        </p:nvPicPr>
        <p:blipFill rotWithShape="1">
          <a:blip r:embed="rId8" cstate="print">
            <a:extLst>
              <a:ext uri="{28A0092B-C50C-407E-A947-70E740481C1C}">
                <a14:useLocalDpi xmlns:a14="http://schemas.microsoft.com/office/drawing/2010/main" val="0"/>
              </a:ext>
            </a:extLst>
          </a:blip>
          <a:srcRect t="33789"/>
          <a:stretch/>
        </p:blipFill>
        <p:spPr>
          <a:xfrm>
            <a:off x="457200" y="1806543"/>
            <a:ext cx="3890108" cy="2669087"/>
          </a:xfrm>
          <a:noFill/>
        </p:spPr>
      </p:pic>
      <p:graphicFrame>
        <p:nvGraphicFramePr>
          <p:cNvPr id="3" name="Diagram 2">
            <a:extLst>
              <a:ext uri="{FF2B5EF4-FFF2-40B4-BE49-F238E27FC236}">
                <a16:creationId xmlns:a16="http://schemas.microsoft.com/office/drawing/2014/main" id="{B43D82EA-F5D5-AC2E-F141-8B515FF405FE}"/>
              </a:ext>
            </a:extLst>
          </p:cNvPr>
          <p:cNvGraphicFramePr/>
          <p:nvPr>
            <p:extLst>
              <p:ext uri="{D42A27DB-BD31-4B8C-83A1-F6EECF244321}">
                <p14:modId xmlns:p14="http://schemas.microsoft.com/office/powerpoint/2010/main" val="1344748861"/>
              </p:ext>
            </p:extLst>
          </p:nvPr>
        </p:nvGraphicFramePr>
        <p:xfrm>
          <a:off x="4732211" y="667871"/>
          <a:ext cx="4038599" cy="10454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Content Placeholder 11" descr="A building with a flag in front of it&#10;&#10;Description automatically generated">
            <a:extLst>
              <a:ext uri="{FF2B5EF4-FFF2-40B4-BE49-F238E27FC236}">
                <a16:creationId xmlns:a16="http://schemas.microsoft.com/office/drawing/2014/main" id="{C7F18B85-5CC1-673C-CD07-8976744FF992}"/>
              </a:ext>
            </a:extLst>
          </p:cNvPr>
          <p:cNvPicPr>
            <a:picLocks noGrp="1" noChangeAspect="1"/>
          </p:cNvPicPr>
          <p:nvPr>
            <p:ph sz="quarter" idx="4"/>
          </p:nvPr>
        </p:nvPicPr>
        <p:blipFill rotWithShape="1">
          <a:blip r:embed="rId14">
            <a:extLst>
              <a:ext uri="{28A0092B-C50C-407E-A947-70E740481C1C}">
                <a14:useLocalDpi xmlns:a14="http://schemas.microsoft.com/office/drawing/2010/main" val="0"/>
              </a:ext>
            </a:extLst>
          </a:blip>
          <a:srcRect t="11881" r="-5" b="-5"/>
          <a:stretch/>
        </p:blipFill>
        <p:spPr>
          <a:xfrm>
            <a:off x="4732211" y="1806543"/>
            <a:ext cx="4038599" cy="2669087"/>
          </a:xfrm>
          <a:noFill/>
        </p:spPr>
      </p:pic>
      <p:sp>
        <p:nvSpPr>
          <p:cNvPr id="5" name="Slide Number Placeholder 4">
            <a:extLst>
              <a:ext uri="{FF2B5EF4-FFF2-40B4-BE49-F238E27FC236}">
                <a16:creationId xmlns:a16="http://schemas.microsoft.com/office/drawing/2014/main" id="{35940D39-BF7A-326B-1BB8-579C54D7266D}"/>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solidFill>
                  <a:srgbClr val="FFFFFF"/>
                </a:solidFill>
              </a:rPr>
              <a:pPr>
                <a:lnSpc>
                  <a:spcPct val="90000"/>
                </a:lnSpc>
                <a:spcAft>
                  <a:spcPts val="600"/>
                </a:spcAft>
              </a:pPr>
              <a:t>12</a:t>
            </a:fld>
            <a:endParaRPr lang="en-US">
              <a:solidFill>
                <a:srgbClr val="FFFFFF"/>
              </a:solidFill>
            </a:endParaRPr>
          </a:p>
        </p:txBody>
      </p:sp>
      <p:sp>
        <p:nvSpPr>
          <p:cNvPr id="4" name="TextBox 3">
            <a:extLst>
              <a:ext uri="{FF2B5EF4-FFF2-40B4-BE49-F238E27FC236}">
                <a16:creationId xmlns:a16="http://schemas.microsoft.com/office/drawing/2014/main" id="{029A98FF-349E-6AD5-4FFE-D73A0505E280}"/>
              </a:ext>
            </a:extLst>
          </p:cNvPr>
          <p:cNvSpPr txBox="1"/>
          <p:nvPr/>
        </p:nvSpPr>
        <p:spPr>
          <a:xfrm>
            <a:off x="2781300" y="4729412"/>
            <a:ext cx="4137660" cy="246221"/>
          </a:xfrm>
          <a:prstGeom prst="rect">
            <a:avLst/>
          </a:prstGeom>
          <a:noFill/>
        </p:spPr>
        <p:txBody>
          <a:bodyPr wrap="square" rtlCol="0">
            <a:spAutoFit/>
          </a:bodyPr>
          <a:lstStyle/>
          <a:p>
            <a:pPr algn="ctr"/>
            <a:r>
              <a:rPr lang="en-US" sz="1000" dirty="0">
                <a:solidFill>
                  <a:schemeClr val="bg1"/>
                </a:solidFill>
              </a:rPr>
              <a:t>Image Reference: Nicol </a:t>
            </a:r>
            <a:r>
              <a:rPr lang="en-US" sz="1000" dirty="0" err="1">
                <a:solidFill>
                  <a:schemeClr val="bg1"/>
                </a:solidFill>
              </a:rPr>
              <a:t>McNee</a:t>
            </a:r>
            <a:endParaRPr lang="en-US" sz="1000" dirty="0">
              <a:solidFill>
                <a:schemeClr val="bg1"/>
              </a:solidFill>
            </a:endParaRPr>
          </a:p>
        </p:txBody>
      </p:sp>
    </p:spTree>
    <p:extLst>
      <p:ext uri="{BB962C8B-B14F-4D97-AF65-F5344CB8AC3E}">
        <p14:creationId xmlns:p14="http://schemas.microsoft.com/office/powerpoint/2010/main" val="30874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E8C0A5-A987-65CD-97DB-7F2BB818C296}"/>
              </a:ext>
            </a:extLst>
          </p:cNvPr>
          <p:cNvSpPr>
            <a:spLocks noGrp="1"/>
          </p:cNvSpPr>
          <p:nvPr>
            <p:ph type="sldNum" sz="quarter" idx="12"/>
          </p:nvPr>
        </p:nvSpPr>
        <p:spPr/>
        <p:txBody>
          <a:bodyPr/>
          <a:lstStyle/>
          <a:p>
            <a:fld id="{6E2D2B3B-882E-40F3-A32F-6DD516915044}" type="slidenum">
              <a:rPr lang="en-US" smtClean="0"/>
              <a:pPr/>
              <a:t>13</a:t>
            </a:fld>
            <a:endParaRPr lang="en-US"/>
          </a:p>
        </p:txBody>
      </p:sp>
      <p:pic>
        <p:nvPicPr>
          <p:cNvPr id="8" name="Picture Placeholder 10">
            <a:extLst>
              <a:ext uri="{FF2B5EF4-FFF2-40B4-BE49-F238E27FC236}">
                <a16:creationId xmlns:a16="http://schemas.microsoft.com/office/drawing/2014/main" id="{3C3274A0-48D1-F624-D468-30B451780160}"/>
              </a:ext>
            </a:extLst>
          </p:cNvPr>
          <p:cNvPicPr>
            <a:picLocks noGrp="1" noChangeAspect="1"/>
          </p:cNvPicPr>
          <p:nvPr>
            <p:ph type="tbl" sz="quarter" idx="13"/>
          </p:nvPr>
        </p:nvPicPr>
        <p:blipFill rotWithShape="1">
          <a:blip r:embed="rId2"/>
          <a:srcRect l="6922" r="6922"/>
          <a:stretch/>
        </p:blipFill>
        <p:spPr>
          <a:xfrm>
            <a:off x="0" y="0"/>
            <a:ext cx="3055583" cy="4648200"/>
          </a:xfrm>
          <a:prstGeom prst="rect">
            <a:avLst/>
          </a:prstGeom>
        </p:spPr>
      </p:pic>
      <p:graphicFrame>
        <p:nvGraphicFramePr>
          <p:cNvPr id="10" name="Diagram 9">
            <a:extLst>
              <a:ext uri="{FF2B5EF4-FFF2-40B4-BE49-F238E27FC236}">
                <a16:creationId xmlns:a16="http://schemas.microsoft.com/office/drawing/2014/main" id="{AF4CA22E-9D5E-0BC6-84FA-2822820E92D4}"/>
              </a:ext>
            </a:extLst>
          </p:cNvPr>
          <p:cNvGraphicFramePr/>
          <p:nvPr>
            <p:extLst>
              <p:ext uri="{D42A27DB-BD31-4B8C-83A1-F6EECF244321}">
                <p14:modId xmlns:p14="http://schemas.microsoft.com/office/powerpoint/2010/main" val="3819553083"/>
              </p:ext>
            </p:extLst>
          </p:nvPr>
        </p:nvGraphicFramePr>
        <p:xfrm>
          <a:off x="3124200" y="0"/>
          <a:ext cx="5859780" cy="4337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25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8DF0B2-F92C-9B65-28C9-05A02D983259}"/>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6" name="Content Placeholder 5">
            <a:extLst>
              <a:ext uri="{FF2B5EF4-FFF2-40B4-BE49-F238E27FC236}">
                <a16:creationId xmlns:a16="http://schemas.microsoft.com/office/drawing/2014/main" id="{D5658888-5FF5-D921-5C22-036BD14EED15}"/>
              </a:ext>
            </a:extLst>
          </p:cNvPr>
          <p:cNvPicPr>
            <a:picLocks noGrp="1" noChangeAspect="1"/>
          </p:cNvPicPr>
          <p:nvPr>
            <p:ph idx="1"/>
          </p:nvPr>
        </p:nvPicPr>
        <p:blipFill rotWithShape="1">
          <a:blip r:embed="rId3"/>
          <a:srcRect t="5778"/>
          <a:stretch/>
        </p:blipFill>
        <p:spPr>
          <a:xfrm>
            <a:off x="6950230" y="0"/>
            <a:ext cx="2193770" cy="4610535"/>
          </a:xfrm>
          <a:prstGeom prst="rect">
            <a:avLst/>
          </a:prstGeom>
        </p:spPr>
      </p:pic>
      <p:graphicFrame>
        <p:nvGraphicFramePr>
          <p:cNvPr id="9" name="Diagram 8">
            <a:extLst>
              <a:ext uri="{FF2B5EF4-FFF2-40B4-BE49-F238E27FC236}">
                <a16:creationId xmlns:a16="http://schemas.microsoft.com/office/drawing/2014/main" id="{6A58D55D-5E3A-4F30-2344-1B4E02F522FC}"/>
              </a:ext>
            </a:extLst>
          </p:cNvPr>
          <p:cNvGraphicFramePr/>
          <p:nvPr>
            <p:extLst>
              <p:ext uri="{D42A27DB-BD31-4B8C-83A1-F6EECF244321}">
                <p14:modId xmlns:p14="http://schemas.microsoft.com/office/powerpoint/2010/main" val="2948402626"/>
              </p:ext>
            </p:extLst>
          </p:nvPr>
        </p:nvGraphicFramePr>
        <p:xfrm>
          <a:off x="99060" y="-103518"/>
          <a:ext cx="6811106" cy="4888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1BA501DE-FEEB-35DC-7325-8D76D2DD831A}"/>
              </a:ext>
            </a:extLst>
          </p:cNvPr>
          <p:cNvSpPr txBox="1"/>
          <p:nvPr/>
        </p:nvSpPr>
        <p:spPr>
          <a:xfrm>
            <a:off x="2491740" y="4785360"/>
            <a:ext cx="4328160" cy="246221"/>
          </a:xfrm>
          <a:prstGeom prst="rect">
            <a:avLst/>
          </a:prstGeom>
          <a:noFill/>
        </p:spPr>
        <p:txBody>
          <a:bodyPr wrap="square" rtlCol="0">
            <a:spAutoFit/>
          </a:bodyPr>
          <a:lstStyle/>
          <a:p>
            <a:pPr algn="ctr"/>
            <a:r>
              <a:rPr lang="en-US" sz="1000" dirty="0">
                <a:solidFill>
                  <a:schemeClr val="bg1"/>
                </a:solidFill>
              </a:rPr>
              <a:t>OOC = Out of Care</a:t>
            </a:r>
          </a:p>
        </p:txBody>
      </p:sp>
    </p:spTree>
    <p:extLst>
      <p:ext uri="{BB962C8B-B14F-4D97-AF65-F5344CB8AC3E}">
        <p14:creationId xmlns:p14="http://schemas.microsoft.com/office/powerpoint/2010/main" val="404728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967468-D0DA-0B46-FE0D-F72EAC4D0C88}"/>
              </a:ext>
            </a:extLst>
          </p:cNvPr>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15</a:t>
            </a:fld>
            <a:endParaRPr lang="en-US">
              <a:solidFill>
                <a:srgbClr val="FFFFFF"/>
              </a:solidFill>
              <a:ea typeface="ＭＳ Ｐゴシック" charset="0"/>
            </a:endParaRPr>
          </a:p>
        </p:txBody>
      </p:sp>
      <p:graphicFrame>
        <p:nvGraphicFramePr>
          <p:cNvPr id="7" name="Content Placeholder 6">
            <a:extLst>
              <a:ext uri="{FF2B5EF4-FFF2-40B4-BE49-F238E27FC236}">
                <a16:creationId xmlns:a16="http://schemas.microsoft.com/office/drawing/2014/main" id="{52786D4F-44ED-D5CE-4BE3-8187FC15256C}"/>
              </a:ext>
            </a:extLst>
          </p:cNvPr>
          <p:cNvGraphicFramePr>
            <a:graphicFrameLocks noGrp="1"/>
          </p:cNvGraphicFramePr>
          <p:nvPr>
            <p:ph sz="quarter" idx="13"/>
            <p:extLst>
              <p:ext uri="{D42A27DB-BD31-4B8C-83A1-F6EECF244321}">
                <p14:modId xmlns:p14="http://schemas.microsoft.com/office/powerpoint/2010/main" val="818872449"/>
              </p:ext>
            </p:extLst>
          </p:nvPr>
        </p:nvGraphicFramePr>
        <p:xfrm>
          <a:off x="30494" y="116908"/>
          <a:ext cx="8775614" cy="448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8F02E10-6F59-051D-B0B5-F13F806E08D2}"/>
              </a:ext>
            </a:extLst>
          </p:cNvPr>
          <p:cNvSpPr txBox="1"/>
          <p:nvPr/>
        </p:nvSpPr>
        <p:spPr>
          <a:xfrm>
            <a:off x="3078480" y="4808220"/>
            <a:ext cx="3611880" cy="246221"/>
          </a:xfrm>
          <a:prstGeom prst="rect">
            <a:avLst/>
          </a:prstGeom>
          <a:noFill/>
        </p:spPr>
        <p:txBody>
          <a:bodyPr wrap="square" rtlCol="0">
            <a:spAutoFit/>
          </a:bodyPr>
          <a:lstStyle/>
          <a:p>
            <a:pPr algn="ctr"/>
            <a:r>
              <a:rPr lang="en-US" sz="1000" dirty="0">
                <a:solidFill>
                  <a:schemeClr val="bg1"/>
                </a:solidFill>
              </a:rPr>
              <a:t>Image Reference: </a:t>
            </a:r>
            <a:r>
              <a:rPr lang="en-US" sz="1000" u="sng" dirty="0">
                <a:solidFill>
                  <a:schemeClr val="bg1"/>
                </a:solidFill>
                <a:effectLst/>
                <a:latin typeface="Aptos" panose="020B0004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https://www.istockphoto.com/</a:t>
            </a:r>
            <a:endParaRPr lang="en-US" sz="1000" dirty="0">
              <a:solidFill>
                <a:schemeClr val="bg1"/>
              </a:solidFill>
            </a:endParaRPr>
          </a:p>
        </p:txBody>
      </p:sp>
    </p:spTree>
    <p:extLst>
      <p:ext uri="{BB962C8B-B14F-4D97-AF65-F5344CB8AC3E}">
        <p14:creationId xmlns:p14="http://schemas.microsoft.com/office/powerpoint/2010/main" val="376728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90E70-F90F-A9D7-4495-FBF64BE983BE}"/>
              </a:ext>
            </a:extLst>
          </p:cNvPr>
          <p:cNvSpPr>
            <a:spLocks noGrp="1"/>
          </p:cNvSpPr>
          <p:nvPr>
            <p:ph type="title"/>
          </p:nvPr>
        </p:nvSpPr>
        <p:spPr>
          <a:xfrm>
            <a:off x="457213" y="205979"/>
            <a:ext cx="8315569" cy="857250"/>
          </a:xfrm>
        </p:spPr>
        <p:txBody>
          <a:bodyPr/>
          <a:lstStyle/>
          <a:p>
            <a:pPr algn="ctr"/>
            <a:r>
              <a:rPr lang="en-US" dirty="0">
                <a:solidFill>
                  <a:srgbClr val="002060"/>
                </a:solidFill>
              </a:rPr>
              <a:t>Why?</a:t>
            </a:r>
          </a:p>
        </p:txBody>
      </p:sp>
      <p:pic>
        <p:nvPicPr>
          <p:cNvPr id="7" name="Content Placeholder 6" descr="A sign on a door&#10;&#10;Description automatically generated">
            <a:extLst>
              <a:ext uri="{FF2B5EF4-FFF2-40B4-BE49-F238E27FC236}">
                <a16:creationId xmlns:a16="http://schemas.microsoft.com/office/drawing/2014/main" id="{A4229B76-68D4-89DD-2208-BDE4A9B8953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3110" b="13286"/>
          <a:stretch/>
        </p:blipFill>
        <p:spPr>
          <a:xfrm>
            <a:off x="457200" y="1152144"/>
            <a:ext cx="3657600" cy="3323480"/>
          </a:xfrm>
          <a:noFill/>
        </p:spPr>
      </p:pic>
      <p:pic>
        <p:nvPicPr>
          <p:cNvPr id="9" name="Content Placeholder 8" descr="A collage of several images of a word&#10;&#10;Description automatically generated">
            <a:extLst>
              <a:ext uri="{FF2B5EF4-FFF2-40B4-BE49-F238E27FC236}">
                <a16:creationId xmlns:a16="http://schemas.microsoft.com/office/drawing/2014/main" id="{782DDC14-C906-D51D-0624-EE46C18BE13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81537" y="1152144"/>
            <a:ext cx="3323480" cy="3323480"/>
          </a:xfrm>
        </p:spPr>
      </p:pic>
      <p:sp>
        <p:nvSpPr>
          <p:cNvPr id="5" name="Slide Number Placeholder 4">
            <a:extLst>
              <a:ext uri="{FF2B5EF4-FFF2-40B4-BE49-F238E27FC236}">
                <a16:creationId xmlns:a16="http://schemas.microsoft.com/office/drawing/2014/main" id="{DBC368DC-F62C-425E-4792-C2447C621B1D}"/>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16</a:t>
            </a:fld>
            <a:endParaRPr lang="en-US"/>
          </a:p>
        </p:txBody>
      </p:sp>
      <p:sp>
        <p:nvSpPr>
          <p:cNvPr id="2" name="TextBox 1">
            <a:extLst>
              <a:ext uri="{FF2B5EF4-FFF2-40B4-BE49-F238E27FC236}">
                <a16:creationId xmlns:a16="http://schemas.microsoft.com/office/drawing/2014/main" id="{20B63EF9-8E20-4EEB-4386-85119B3675D4}"/>
              </a:ext>
            </a:extLst>
          </p:cNvPr>
          <p:cNvSpPr txBox="1"/>
          <p:nvPr/>
        </p:nvSpPr>
        <p:spPr>
          <a:xfrm>
            <a:off x="2842260" y="4729412"/>
            <a:ext cx="4030980" cy="400110"/>
          </a:xfrm>
          <a:prstGeom prst="rect">
            <a:avLst/>
          </a:prstGeom>
          <a:noFill/>
        </p:spPr>
        <p:txBody>
          <a:bodyPr wrap="square" rtlCol="0">
            <a:spAutoFit/>
          </a:bodyPr>
          <a:lstStyle/>
          <a:p>
            <a:pPr algn="ctr"/>
            <a:r>
              <a:rPr lang="en-US" sz="1000" dirty="0">
                <a:solidFill>
                  <a:schemeClr val="bg1"/>
                </a:solidFill>
              </a:rPr>
              <a:t>Image References: </a:t>
            </a:r>
            <a:r>
              <a:rPr lang="en-US" sz="1000" u="sng" dirty="0">
                <a:solidFill>
                  <a:schemeClr val="bg1"/>
                </a:solidFill>
                <a:effectLst/>
                <a:latin typeface="Aptos" panose="020B000402020202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https://www.istockphoto.com/</a:t>
            </a:r>
            <a:endParaRPr lang="en-US" sz="1000" u="sng"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algn="ctr"/>
            <a:r>
              <a:rPr lang="en-US" sz="1000" dirty="0">
                <a:solidFill>
                  <a:schemeClr val="bg1"/>
                </a:solidFill>
                <a:latin typeface="Aptos" panose="020B0004020202020204" pitchFamily="34" charset="0"/>
              </a:rPr>
              <a:t>                                   </a:t>
            </a:r>
            <a:r>
              <a:rPr lang="en-US" sz="1000" u="sng" dirty="0">
                <a:solidFill>
                  <a:schemeClr val="bg1"/>
                </a:solidFill>
                <a:latin typeface="Aptos" panose="020B0004020202020204" pitchFamily="34" charset="0"/>
              </a:rPr>
              <a:t>(CHATGPT image generator)</a:t>
            </a:r>
            <a:endParaRPr lang="en-US" sz="1000" dirty="0">
              <a:solidFill>
                <a:schemeClr val="bg1"/>
              </a:solidFill>
            </a:endParaRPr>
          </a:p>
        </p:txBody>
      </p:sp>
    </p:spTree>
    <p:extLst>
      <p:ext uri="{BB962C8B-B14F-4D97-AF65-F5344CB8AC3E}">
        <p14:creationId xmlns:p14="http://schemas.microsoft.com/office/powerpoint/2010/main" val="325016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EA5-1EEF-4F8D-A202-227127F37230}"/>
              </a:ext>
            </a:extLst>
          </p:cNvPr>
          <p:cNvSpPr>
            <a:spLocks noGrp="1"/>
          </p:cNvSpPr>
          <p:nvPr>
            <p:ph type="title"/>
          </p:nvPr>
        </p:nvSpPr>
        <p:spPr>
          <a:xfrm>
            <a:off x="514351" y="293914"/>
            <a:ext cx="8175458" cy="100224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b="1" dirty="0">
                <a:solidFill>
                  <a:srgbClr val="002060"/>
                </a:solidFill>
                <a:latin typeface="Arial" panose="020B0604020202020204" pitchFamily="34" charset="0"/>
                <a:ea typeface="Cambria" panose="02040503050406030204" pitchFamily="18" charset="0"/>
                <a:cs typeface="Arial" panose="020B0604020202020204" pitchFamily="34" charset="0"/>
              </a:rPr>
              <a:t>SNHD-Clark County Detention Center Engagement </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3" name="Text Placeholder 2">
            <a:extLst>
              <a:ext uri="{FF2B5EF4-FFF2-40B4-BE49-F238E27FC236}">
                <a16:creationId xmlns:a16="http://schemas.microsoft.com/office/drawing/2014/main" id="{CE93E06A-806F-4CD1-9674-3E912429875F}"/>
              </a:ext>
            </a:extLst>
          </p:cNvPr>
          <p:cNvSpPr>
            <a:spLocks noGrp="1"/>
          </p:cNvSpPr>
          <p:nvPr>
            <p:ph type="body" idx="1"/>
          </p:nvPr>
        </p:nvSpPr>
        <p:spPr>
          <a:xfrm>
            <a:off x="559098" y="1094744"/>
            <a:ext cx="2468880" cy="884682"/>
          </a:xfrm>
        </p:spPr>
        <p:txBody>
          <a:bodyPr>
            <a:normAutofit fontScale="9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b="1" dirty="0">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History of Engagement</a:t>
            </a:r>
          </a:p>
          <a:p>
            <a:endParaRPr lang="en-US" sz="1800" b="1" dirty="0">
              <a:latin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22BAFDBC-6B92-EF7B-6FBC-A879CBA15578}"/>
              </a:ext>
            </a:extLst>
          </p:cNvPr>
          <p:cNvGraphicFramePr>
            <a:graphicFrameLocks noGrp="1"/>
          </p:cNvGraphicFramePr>
          <p:nvPr>
            <p:ph sz="half" idx="2"/>
            <p:extLst>
              <p:ext uri="{D42A27DB-BD31-4B8C-83A1-F6EECF244321}">
                <p14:modId xmlns:p14="http://schemas.microsoft.com/office/powerpoint/2010/main" val="1164266986"/>
              </p:ext>
            </p:extLst>
          </p:nvPr>
        </p:nvGraphicFramePr>
        <p:xfrm>
          <a:off x="470265" y="1788041"/>
          <a:ext cx="2468880" cy="293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EBB54FB5-947C-443A-A471-5A92DDDE7E78}"/>
              </a:ext>
            </a:extLst>
          </p:cNvPr>
          <p:cNvSpPr>
            <a:spLocks noGrp="1"/>
          </p:cNvSpPr>
          <p:nvPr>
            <p:ph type="body" sz="quarter" idx="3"/>
          </p:nvPr>
        </p:nvSpPr>
        <p:spPr>
          <a:xfrm>
            <a:off x="3405851" y="1205458"/>
            <a:ext cx="2468880" cy="88468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Supportive Factors</a:t>
            </a:r>
          </a:p>
          <a:p>
            <a:endParaRPr lang="en-US" sz="1800" b="1" dirty="0"/>
          </a:p>
        </p:txBody>
      </p:sp>
      <p:graphicFrame>
        <p:nvGraphicFramePr>
          <p:cNvPr id="12" name="Content Placeholder 11">
            <a:extLst>
              <a:ext uri="{FF2B5EF4-FFF2-40B4-BE49-F238E27FC236}">
                <a16:creationId xmlns:a16="http://schemas.microsoft.com/office/drawing/2014/main" id="{75144BF1-EAB7-6C95-9441-A2780311EE64}"/>
              </a:ext>
            </a:extLst>
          </p:cNvPr>
          <p:cNvGraphicFramePr>
            <a:graphicFrameLocks noGrp="1"/>
          </p:cNvGraphicFramePr>
          <p:nvPr>
            <p:ph sz="quarter" idx="4"/>
            <p:extLst>
              <p:ext uri="{D42A27DB-BD31-4B8C-83A1-F6EECF244321}">
                <p14:modId xmlns:p14="http://schemas.microsoft.com/office/powerpoint/2010/main" val="274531704"/>
              </p:ext>
            </p:extLst>
          </p:nvPr>
        </p:nvGraphicFramePr>
        <p:xfrm>
          <a:off x="3405851" y="1788041"/>
          <a:ext cx="2468880" cy="29321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9">
            <a:extLst>
              <a:ext uri="{FF2B5EF4-FFF2-40B4-BE49-F238E27FC236}">
                <a16:creationId xmlns:a16="http://schemas.microsoft.com/office/drawing/2014/main" id="{9A4A6380-3B85-4062-912A-4E390EC98130}"/>
              </a:ext>
            </a:extLst>
          </p:cNvPr>
          <p:cNvSpPr>
            <a:spLocks noGrp="1"/>
          </p:cNvSpPr>
          <p:nvPr>
            <p:ph type="body" sz="quarter" idx="13"/>
          </p:nvPr>
        </p:nvSpPr>
        <p:spPr>
          <a:xfrm>
            <a:off x="6347973" y="1205798"/>
            <a:ext cx="2468880" cy="88468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Points to Consider</a:t>
            </a:r>
          </a:p>
          <a:p>
            <a:endParaRPr lang="en-US" sz="1800" b="1" dirty="0"/>
          </a:p>
        </p:txBody>
      </p:sp>
      <p:graphicFrame>
        <p:nvGraphicFramePr>
          <p:cNvPr id="13" name="Content Placeholder 12">
            <a:extLst>
              <a:ext uri="{FF2B5EF4-FFF2-40B4-BE49-F238E27FC236}">
                <a16:creationId xmlns:a16="http://schemas.microsoft.com/office/drawing/2014/main" id="{927FDA89-2257-B448-EEEB-0B9AC7A864DF}"/>
              </a:ext>
            </a:extLst>
          </p:cNvPr>
          <p:cNvGraphicFramePr>
            <a:graphicFrameLocks noGrp="1"/>
          </p:cNvGraphicFramePr>
          <p:nvPr>
            <p:ph sz="quarter" idx="14"/>
            <p:extLst>
              <p:ext uri="{D42A27DB-BD31-4B8C-83A1-F6EECF244321}">
                <p14:modId xmlns:p14="http://schemas.microsoft.com/office/powerpoint/2010/main" val="890741720"/>
              </p:ext>
            </p:extLst>
          </p:nvPr>
        </p:nvGraphicFramePr>
        <p:xfrm>
          <a:off x="6329934" y="1738421"/>
          <a:ext cx="2468880" cy="29321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a:extLst>
              <a:ext uri="{FF2B5EF4-FFF2-40B4-BE49-F238E27FC236}">
                <a16:creationId xmlns:a16="http://schemas.microsoft.com/office/drawing/2014/main" id="{E90020AC-6982-55B5-DD8A-74056D343CD2}"/>
              </a:ext>
            </a:extLst>
          </p:cNvPr>
          <p:cNvSpPr txBox="1"/>
          <p:nvPr/>
        </p:nvSpPr>
        <p:spPr>
          <a:xfrm>
            <a:off x="2619947" y="4849586"/>
            <a:ext cx="3671776" cy="276999"/>
          </a:xfrm>
          <a:prstGeom prst="rect">
            <a:avLst/>
          </a:prstGeom>
          <a:noFill/>
        </p:spPr>
        <p:txBody>
          <a:bodyPr wrap="square" rtlCol="0">
            <a:spAutoFit/>
          </a:bodyPr>
          <a:lstStyle/>
          <a:p>
            <a:r>
              <a:rPr lang="en-US" sz="1200" dirty="0">
                <a:solidFill>
                  <a:schemeClr val="bg1"/>
                </a:solidFill>
              </a:rPr>
              <a:t>LVMPD = Las Vegas Municipal Police Department</a:t>
            </a:r>
          </a:p>
        </p:txBody>
      </p:sp>
      <p:sp>
        <p:nvSpPr>
          <p:cNvPr id="4" name="Slide Number Placeholder 3">
            <a:extLst>
              <a:ext uri="{FF2B5EF4-FFF2-40B4-BE49-F238E27FC236}">
                <a16:creationId xmlns:a16="http://schemas.microsoft.com/office/drawing/2014/main" id="{B1F2D879-1BCF-0987-355E-9C8381B48B71}"/>
              </a:ext>
            </a:extLst>
          </p:cNvPr>
          <p:cNvSpPr>
            <a:spLocks noGrp="1"/>
          </p:cNvSpPr>
          <p:nvPr>
            <p:ph type="sldNum" sz="quarter" idx="12"/>
          </p:nvPr>
        </p:nvSpPr>
        <p:spPr>
          <a:xfrm>
            <a:off x="8544727" y="4815778"/>
            <a:ext cx="508174" cy="276999"/>
          </a:xfrm>
        </p:spPr>
        <p:txBody>
          <a:bodyPr/>
          <a:lstStyle/>
          <a:p>
            <a:fld id="{A65A5C87-DF58-40C8-B092-1DE63DB4547E}" type="slidenum">
              <a:rPr lang="en-US" smtClean="0"/>
              <a:t>17</a:t>
            </a:fld>
            <a:endParaRPr lang="en-US" dirty="0"/>
          </a:p>
        </p:txBody>
      </p:sp>
      <p:pic>
        <p:nvPicPr>
          <p:cNvPr id="8" name="Picture 7" descr="A black and white logo&#10;&#10;Description automatically generated">
            <a:extLst>
              <a:ext uri="{FF2B5EF4-FFF2-40B4-BE49-F238E27FC236}">
                <a16:creationId xmlns:a16="http://schemas.microsoft.com/office/drawing/2014/main" id="{4A272BC4-1841-2DF1-0A03-54D31FD484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062" y="4682133"/>
            <a:ext cx="1478691" cy="497146"/>
          </a:xfrm>
          <a:prstGeom prst="rect">
            <a:avLst/>
          </a:prstGeom>
        </p:spPr>
      </p:pic>
    </p:spTree>
    <p:extLst>
      <p:ext uri="{BB962C8B-B14F-4D97-AF65-F5344CB8AC3E}">
        <p14:creationId xmlns:p14="http://schemas.microsoft.com/office/powerpoint/2010/main" val="6291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9A06-3734-393D-DA5F-47D4C8C52007}"/>
              </a:ext>
            </a:extLst>
          </p:cNvPr>
          <p:cNvSpPr>
            <a:spLocks noGrp="1"/>
          </p:cNvSpPr>
          <p:nvPr>
            <p:ph type="title"/>
          </p:nvPr>
        </p:nvSpPr>
        <p:spPr/>
        <p:txBody>
          <a:bodyPr/>
          <a:lstStyle/>
          <a:p>
            <a:r>
              <a:rPr lang="en-US" dirty="0">
                <a:solidFill>
                  <a:srgbClr val="002060"/>
                </a:solidFill>
              </a:rPr>
              <a:t>Getting your foot in the door…</a:t>
            </a:r>
          </a:p>
        </p:txBody>
      </p:sp>
      <p:sp>
        <p:nvSpPr>
          <p:cNvPr id="3" name="Slide Number Placeholder 2">
            <a:extLst>
              <a:ext uri="{FF2B5EF4-FFF2-40B4-BE49-F238E27FC236}">
                <a16:creationId xmlns:a16="http://schemas.microsoft.com/office/drawing/2014/main" id="{1DD01EBC-4332-B74C-0CA5-B042C39E76BD}"/>
              </a:ext>
            </a:extLst>
          </p:cNvPr>
          <p:cNvSpPr>
            <a:spLocks noGrp="1"/>
          </p:cNvSpPr>
          <p:nvPr>
            <p:ph type="sldNum" sz="quarter" idx="12"/>
          </p:nvPr>
        </p:nvSpPr>
        <p:spPr/>
        <p:txBody>
          <a:bodyPr/>
          <a:lstStyle/>
          <a:p>
            <a:fld id="{DB0A249C-C385-6343-9E2D-0B8524CBBFBC}" type="slidenum">
              <a:rPr lang="en-US" smtClean="0">
                <a:solidFill>
                  <a:srgbClr val="FFFFFF"/>
                </a:solidFill>
              </a:rPr>
              <a:pPr/>
              <a:t>18</a:t>
            </a:fld>
            <a:endParaRPr lang="en-US">
              <a:solidFill>
                <a:srgbClr val="FFFFFF"/>
              </a:solidFill>
            </a:endParaRPr>
          </a:p>
        </p:txBody>
      </p:sp>
      <p:graphicFrame>
        <p:nvGraphicFramePr>
          <p:cNvPr id="5" name="SmartArt Placeholder 4">
            <a:extLst>
              <a:ext uri="{FF2B5EF4-FFF2-40B4-BE49-F238E27FC236}">
                <a16:creationId xmlns:a16="http://schemas.microsoft.com/office/drawing/2014/main" id="{1FBF6928-03F7-AFF1-41B9-ED214ACA3793}"/>
              </a:ext>
            </a:extLst>
          </p:cNvPr>
          <p:cNvGraphicFramePr>
            <a:graphicFrameLocks noGrp="1"/>
          </p:cNvGraphicFramePr>
          <p:nvPr>
            <p:ph type="dgm" sz="quarter" idx="13"/>
            <p:extLst>
              <p:ext uri="{D42A27DB-BD31-4B8C-83A1-F6EECF244321}">
                <p14:modId xmlns:p14="http://schemas.microsoft.com/office/powerpoint/2010/main" val="3795908364"/>
              </p:ext>
            </p:extLst>
          </p:nvPr>
        </p:nvGraphicFramePr>
        <p:xfrm>
          <a:off x="457200" y="1143000"/>
          <a:ext cx="83058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24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8315569" cy="857250"/>
          </a:xfrm>
        </p:spPr>
        <p:txBody>
          <a:bodyPr vert="horz" lIns="91440" tIns="45720" rIns="91440" bIns="45720" rtlCol="0" anchor="ctr">
            <a:normAutofit/>
          </a:bodyPr>
          <a:lstStyle/>
          <a:p>
            <a:r>
              <a:rPr lang="en-US" sz="3700" b="0" i="0" kern="1200" cap="none" spc="-100" baseline="0" dirty="0">
                <a:ln>
                  <a:noFill/>
                </a:ln>
                <a:solidFill>
                  <a:schemeClr val="accent4">
                    <a:lumMod val="50000"/>
                  </a:schemeClr>
                </a:solidFill>
                <a:effectLst/>
                <a:latin typeface="+mj-lt"/>
                <a:ea typeface="+mj-ea"/>
                <a:cs typeface="ITC Avant Garde Std Md"/>
              </a:rPr>
              <a:t>Conflict of Interest Disclosure Statement</a:t>
            </a:r>
          </a:p>
        </p:txBody>
      </p:sp>
      <p:sp>
        <p:nvSpPr>
          <p:cNvPr id="3" name="Content Placeholder 2"/>
          <p:cNvSpPr>
            <a:spLocks noGrp="1"/>
          </p:cNvSpPr>
          <p:nvPr>
            <p:ph sz="half" idx="1"/>
          </p:nvPr>
        </p:nvSpPr>
        <p:spPr>
          <a:xfrm>
            <a:off x="442685" y="1152144"/>
            <a:ext cx="7626047" cy="3323480"/>
          </a:xfrm>
        </p:spPr>
        <p:txBody>
          <a:bodyPr vert="horz" lIns="91440" tIns="45720" rIns="91440" bIns="45720" rtlCol="0">
            <a:normAutofit/>
          </a:bodyPr>
          <a:lstStyle/>
          <a:p>
            <a:r>
              <a:rPr lang="en-US" dirty="0"/>
              <a:t>Speaker has nothing to disclose</a:t>
            </a:r>
          </a:p>
          <a:p>
            <a:pPr marL="114300"/>
            <a:endParaRPr lang="en-US" dirty="0"/>
          </a:p>
        </p:txBody>
      </p:sp>
      <p:sp>
        <p:nvSpPr>
          <p:cNvPr id="6" name="TextBox 5"/>
          <p:cNvSpPr txBox="1"/>
          <p:nvPr/>
        </p:nvSpPr>
        <p:spPr>
          <a:xfrm>
            <a:off x="347134" y="3225800"/>
            <a:ext cx="8111080" cy="1249824"/>
          </a:xfrm>
          <a:prstGeom prst="rect">
            <a:avLst/>
          </a:prstGeom>
        </p:spPr>
        <p:txBody>
          <a:bodyPr vert="horz" lIns="91440" tIns="45720" rIns="91440" bIns="45720" rtlCol="0">
            <a:normAutofit lnSpcReduction="10000"/>
          </a:bodyPr>
          <a:lstStyle/>
          <a:p>
            <a:pPr marL="114300">
              <a:lnSpc>
                <a:spcPct val="90000"/>
              </a:lnSpc>
              <a:spcBef>
                <a:spcPct val="20000"/>
              </a:spcBef>
              <a:buClr>
                <a:schemeClr val="accent6"/>
              </a:buClr>
            </a:pPr>
            <a:r>
              <a:rPr lang="en-US" sz="1300" dirty="0"/>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HRSA.gov. Any trade/brand names for products mentioned during this presentation are for training and identification purposes only.</a:t>
            </a:r>
          </a:p>
        </p:txBody>
      </p:sp>
      <p:sp>
        <p:nvSpPr>
          <p:cNvPr id="4" name="Slide Number Placeholder 3"/>
          <p:cNvSpPr>
            <a:spLocks noGrp="1"/>
          </p:cNvSpPr>
          <p:nvPr>
            <p:ph type="sldNum" sz="quarter" idx="12"/>
          </p:nvPr>
        </p:nvSpPr>
        <p:spPr>
          <a:xfrm>
            <a:off x="8531788" y="4729412"/>
            <a:ext cx="548640" cy="297180"/>
          </a:xfrm>
        </p:spPr>
        <p:txBody>
          <a:bodyPr vert="horz" lIns="0" tIns="0" rIns="0" bIns="0" rtlCol="0" anchor="ctr">
            <a:normAutofit/>
          </a:bodyPr>
          <a:lstStyle/>
          <a:p>
            <a:pPr>
              <a:lnSpc>
                <a:spcPct val="90000"/>
              </a:lnSpc>
              <a:spcAft>
                <a:spcPts val="600"/>
              </a:spcAft>
            </a:pPr>
            <a:fld id="{6E2D2B3B-882E-40F3-A32F-6DD516915044}"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r>
              <a:rPr lang="en-US">
                <a:solidFill>
                  <a:srgbClr val="FFFFFF"/>
                </a:solidFill>
              </a:rPr>
              <a:t>#</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48"/>
            <a:ext cx="9151620" cy="4629150"/>
          </a:xfrm>
          <a:prstGeom prst="rect">
            <a:avLst/>
          </a:prstGeom>
        </p:spPr>
      </p:pic>
    </p:spTree>
    <p:extLst>
      <p:ext uri="{BB962C8B-B14F-4D97-AF65-F5344CB8AC3E}">
        <p14:creationId xmlns:p14="http://schemas.microsoft.com/office/powerpoint/2010/main" val="122719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42B094-C773-A12D-A609-7C2B54B3E6A3}"/>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solidFill>
                  <a:srgbClr val="FFFFFF"/>
                </a:solidFill>
              </a:rPr>
              <a:pPr>
                <a:lnSpc>
                  <a:spcPct val="90000"/>
                </a:lnSpc>
                <a:spcAft>
                  <a:spcPts val="600"/>
                </a:spcAft>
              </a:pPr>
              <a:t>21</a:t>
            </a:fld>
            <a:endParaRPr lang="en-US">
              <a:solidFill>
                <a:srgbClr val="FFFFFF"/>
              </a:solidFill>
            </a:endParaRPr>
          </a:p>
        </p:txBody>
      </p:sp>
      <p:pic>
        <p:nvPicPr>
          <p:cNvPr id="9" name="Content Placeholder 8" descr="A large arch over a road with a sign over it&#10;&#10;Description automatically generated">
            <a:extLst>
              <a:ext uri="{FF2B5EF4-FFF2-40B4-BE49-F238E27FC236}">
                <a16:creationId xmlns:a16="http://schemas.microsoft.com/office/drawing/2014/main" id="{A1DFCF28-9087-06C1-B086-CB27785AA7A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108061" y="68035"/>
            <a:ext cx="5233195" cy="4579048"/>
          </a:xfrm>
          <a:noFill/>
        </p:spPr>
      </p:pic>
      <p:sp>
        <p:nvSpPr>
          <p:cNvPr id="2" name="TextBox 1">
            <a:extLst>
              <a:ext uri="{FF2B5EF4-FFF2-40B4-BE49-F238E27FC236}">
                <a16:creationId xmlns:a16="http://schemas.microsoft.com/office/drawing/2014/main" id="{7F4E11DB-13DF-A39A-E806-B6C6B441BCCF}"/>
              </a:ext>
            </a:extLst>
          </p:cNvPr>
          <p:cNvSpPr txBox="1"/>
          <p:nvPr/>
        </p:nvSpPr>
        <p:spPr>
          <a:xfrm>
            <a:off x="5450114" y="68035"/>
            <a:ext cx="3585825" cy="4739759"/>
          </a:xfrm>
          <a:prstGeom prst="rect">
            <a:avLst/>
          </a:prstGeom>
          <a:noFill/>
        </p:spPr>
        <p:txBody>
          <a:bodyPr wrap="square" rtlCol="0">
            <a:spAutoFit/>
          </a:bodyPr>
          <a:lstStyle/>
          <a:p>
            <a:r>
              <a:rPr lang="en-US" sz="3200" dirty="0"/>
              <a:t>THANK YOU!</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Victoria Hughes</a:t>
            </a:r>
          </a:p>
          <a:p>
            <a:r>
              <a:rPr lang="en-US" dirty="0"/>
              <a:t>Southern Nevada Health District</a:t>
            </a:r>
          </a:p>
          <a:p>
            <a:r>
              <a:rPr lang="en-US" dirty="0"/>
              <a:t>702-759-0735</a:t>
            </a:r>
          </a:p>
          <a:p>
            <a:r>
              <a:rPr lang="en-US" dirty="0">
                <a:hlinkClick r:id="rId4"/>
              </a:rPr>
              <a:t>hughes@snhd.org</a:t>
            </a:r>
            <a:endParaRPr lang="en-US" dirty="0"/>
          </a:p>
          <a:p>
            <a:endParaRPr lang="en-US" dirty="0"/>
          </a:p>
        </p:txBody>
      </p:sp>
      <p:sp>
        <p:nvSpPr>
          <p:cNvPr id="3" name="TextBox 2">
            <a:extLst>
              <a:ext uri="{FF2B5EF4-FFF2-40B4-BE49-F238E27FC236}">
                <a16:creationId xmlns:a16="http://schemas.microsoft.com/office/drawing/2014/main" id="{CAC91861-E62A-7322-232B-CB4440E049AA}"/>
              </a:ext>
            </a:extLst>
          </p:cNvPr>
          <p:cNvSpPr txBox="1"/>
          <p:nvPr/>
        </p:nvSpPr>
        <p:spPr>
          <a:xfrm>
            <a:off x="2819400" y="4807794"/>
            <a:ext cx="3352800" cy="246221"/>
          </a:xfrm>
          <a:prstGeom prst="rect">
            <a:avLst/>
          </a:prstGeom>
          <a:noFill/>
        </p:spPr>
        <p:txBody>
          <a:bodyPr wrap="square" rtlCol="0">
            <a:spAutoFit/>
          </a:bodyPr>
          <a:lstStyle/>
          <a:p>
            <a:pPr algn="ctr"/>
            <a:r>
              <a:rPr lang="en-US" sz="1000" dirty="0">
                <a:solidFill>
                  <a:schemeClr val="bg1"/>
                </a:solidFill>
              </a:rPr>
              <a:t>Image Reference: Nicol </a:t>
            </a:r>
            <a:r>
              <a:rPr lang="en-US" sz="1000" dirty="0" err="1">
                <a:solidFill>
                  <a:schemeClr val="bg1"/>
                </a:solidFill>
              </a:rPr>
              <a:t>McNee</a:t>
            </a:r>
            <a:endParaRPr lang="en-US" sz="1000" dirty="0">
              <a:solidFill>
                <a:schemeClr val="bg1"/>
              </a:solidFill>
            </a:endParaRPr>
          </a:p>
        </p:txBody>
      </p:sp>
    </p:spTree>
    <p:extLst>
      <p:ext uri="{BB962C8B-B14F-4D97-AF65-F5344CB8AC3E}">
        <p14:creationId xmlns:p14="http://schemas.microsoft.com/office/powerpoint/2010/main" val="248399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solidFill>
                  <a:schemeClr val="accent4">
                    <a:lumMod val="50000"/>
                  </a:schemeClr>
                </a:solidFill>
              </a:rPr>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a:xfrm>
            <a:off x="457213" y="205979"/>
            <a:ext cx="8315569" cy="857250"/>
          </a:xfrm>
        </p:spPr>
        <p:txBody>
          <a:bodyPr anchor="ctr">
            <a:normAutofit/>
          </a:bodyPr>
          <a:lstStyle/>
          <a:p>
            <a:pPr algn="ctr"/>
            <a:r>
              <a:rPr lang="en-US" dirty="0">
                <a:solidFill>
                  <a:schemeClr val="accent4">
                    <a:lumMod val="50000"/>
                  </a:schemeClr>
                </a:solidFill>
              </a:rPr>
              <a:t>Unconscious Bias Disclosure</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4</a:t>
            </a:fld>
            <a:endParaRPr lang="en-US"/>
          </a:p>
        </p:txBody>
      </p:sp>
      <p:graphicFrame>
        <p:nvGraphicFramePr>
          <p:cNvPr id="6" name="Content Placeholder 2">
            <a:extLst>
              <a:ext uri="{FF2B5EF4-FFF2-40B4-BE49-F238E27FC236}">
                <a16:creationId xmlns:a16="http://schemas.microsoft.com/office/drawing/2014/main" id="{485B68A7-B9E7-92C6-AF5D-85FB3EFECB8D}"/>
              </a:ext>
            </a:extLst>
          </p:cNvPr>
          <p:cNvGraphicFramePr>
            <a:graphicFrameLocks noGrp="1"/>
          </p:cNvGraphicFramePr>
          <p:nvPr>
            <p:ph idx="1"/>
            <p:extLst>
              <p:ext uri="{D42A27DB-BD31-4B8C-83A1-F6EECF244321}">
                <p14:modId xmlns:p14="http://schemas.microsoft.com/office/powerpoint/2010/main" val="1737601717"/>
              </p:ext>
            </p:extLst>
          </p:nvPr>
        </p:nvGraphicFramePr>
        <p:xfrm>
          <a:off x="457213" y="1063228"/>
          <a:ext cx="8315569" cy="3508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9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a:xfrm>
            <a:off x="457213" y="205979"/>
            <a:ext cx="8315569" cy="857250"/>
          </a:xfrm>
        </p:spPr>
        <p:txBody>
          <a:bodyPr anchor="ctr">
            <a:normAutofit/>
          </a:bodyPr>
          <a:lstStyle/>
          <a:p>
            <a:pPr algn="ctr"/>
            <a:r>
              <a:rPr lang="en-US" dirty="0">
                <a:solidFill>
                  <a:schemeClr val="accent4">
                    <a:lumMod val="50000"/>
                  </a:schemeClr>
                </a:solidFill>
              </a:rPr>
              <a:t>Overview</a:t>
            </a:r>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5</a:t>
            </a:fld>
            <a:endParaRPr lang="en-US"/>
          </a:p>
        </p:txBody>
      </p:sp>
      <p:graphicFrame>
        <p:nvGraphicFramePr>
          <p:cNvPr id="6" name="Content Placeholder 2">
            <a:extLst>
              <a:ext uri="{FF2B5EF4-FFF2-40B4-BE49-F238E27FC236}">
                <a16:creationId xmlns:a16="http://schemas.microsoft.com/office/drawing/2014/main" id="{F2826655-C67B-9BCA-39FC-7B639F159888}"/>
              </a:ext>
            </a:extLst>
          </p:cNvPr>
          <p:cNvGraphicFramePr>
            <a:graphicFrameLocks noGrp="1"/>
          </p:cNvGraphicFramePr>
          <p:nvPr>
            <p:ph idx="1"/>
            <p:extLst>
              <p:ext uri="{D42A27DB-BD31-4B8C-83A1-F6EECF244321}">
                <p14:modId xmlns:p14="http://schemas.microsoft.com/office/powerpoint/2010/main" val="1997131523"/>
              </p:ext>
            </p:extLst>
          </p:nvPr>
        </p:nvGraphicFramePr>
        <p:xfrm>
          <a:off x="457213" y="1200151"/>
          <a:ext cx="8315569" cy="327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48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25FD-9F99-BD9D-B3B7-6C4C40943165}"/>
              </a:ext>
            </a:extLst>
          </p:cNvPr>
          <p:cNvSpPr>
            <a:spLocks noGrp="1"/>
          </p:cNvSpPr>
          <p:nvPr>
            <p:ph type="title"/>
          </p:nvPr>
        </p:nvSpPr>
        <p:spPr/>
        <p:txBody>
          <a:bodyPr/>
          <a:lstStyle/>
          <a:p>
            <a:pPr algn="ctr"/>
            <a:r>
              <a:rPr lang="en-US" dirty="0"/>
              <a:t>Learning Objectives</a:t>
            </a:r>
          </a:p>
        </p:txBody>
      </p:sp>
      <p:sp>
        <p:nvSpPr>
          <p:cNvPr id="5" name="Content Placeholder 4">
            <a:extLst>
              <a:ext uri="{FF2B5EF4-FFF2-40B4-BE49-F238E27FC236}">
                <a16:creationId xmlns:a16="http://schemas.microsoft.com/office/drawing/2014/main" id="{9680F66A-F2AF-B48F-DF16-D17C69FD4887}"/>
              </a:ext>
            </a:extLst>
          </p:cNvPr>
          <p:cNvSpPr>
            <a:spLocks noGrp="1"/>
          </p:cNvSpPr>
          <p:nvPr>
            <p:ph idx="1"/>
          </p:nvPr>
        </p:nvSpPr>
        <p:spPr/>
        <p:txBody>
          <a:bodyPr>
            <a:normAutofit lnSpcReduction="10000"/>
          </a:bodyPr>
          <a:lstStyle/>
          <a:p>
            <a:pPr marL="571500" indent="-457200">
              <a:buFont typeface="+mj-lt"/>
              <a:buAutoNum type="arabicPeriod"/>
            </a:pPr>
            <a:r>
              <a:rPr lang="en-US" sz="2400" b="0" i="0" dirty="0"/>
              <a:t>Understand how public health departments, Central Billing Offices (CBO’s) and public safety can work together by co-locating services. </a:t>
            </a:r>
          </a:p>
          <a:p>
            <a:pPr marL="571500" indent="-457200">
              <a:buFont typeface="+mj-lt"/>
              <a:buAutoNum type="arabicPeriod"/>
            </a:pPr>
            <a:r>
              <a:rPr lang="en-US" sz="2400" b="0" i="0" dirty="0"/>
              <a:t>Identify how braiding grants can enhance current efforts to address </a:t>
            </a:r>
            <a:r>
              <a:rPr lang="en-US" sz="2400" b="0" i="0" dirty="0" err="1"/>
              <a:t>syndemics</a:t>
            </a:r>
            <a:r>
              <a:rPr lang="en-US" sz="2400" b="0" i="0" dirty="0"/>
              <a:t> like HIV-STI (sexually transmitted infection) comorbidities, substance use disorder, and overdose.</a:t>
            </a:r>
          </a:p>
          <a:p>
            <a:pPr marL="571500" indent="-457200">
              <a:buFont typeface="+mj-lt"/>
              <a:buAutoNum type="arabicPeriod"/>
            </a:pPr>
            <a:r>
              <a:rPr lang="en-US" sz="2400" b="0" i="0" dirty="0"/>
              <a:t>Review how data sharing can help organizations use data to inform intervention planning activities.</a:t>
            </a:r>
            <a:endParaRPr lang="en-US" sz="2400" dirty="0"/>
          </a:p>
          <a:p>
            <a:endParaRPr lang="en-US" sz="2400" dirty="0"/>
          </a:p>
          <a:p>
            <a:endParaRPr lang="en-US" sz="2400" dirty="0"/>
          </a:p>
          <a:p>
            <a:endParaRPr lang="en-US" dirty="0"/>
          </a:p>
        </p:txBody>
      </p:sp>
      <p:sp>
        <p:nvSpPr>
          <p:cNvPr id="3" name="Slide Number Placeholder 2">
            <a:extLst>
              <a:ext uri="{FF2B5EF4-FFF2-40B4-BE49-F238E27FC236}">
                <a16:creationId xmlns:a16="http://schemas.microsoft.com/office/drawing/2014/main" id="{36078E5A-BAD0-E4C0-3C9A-A5A6DDD58E1A}"/>
              </a:ext>
            </a:extLst>
          </p:cNvPr>
          <p:cNvSpPr>
            <a:spLocks noGrp="1"/>
          </p:cNvSpPr>
          <p:nvPr>
            <p:ph type="sldNum" sz="quarter" idx="12"/>
          </p:nvPr>
        </p:nvSpPr>
        <p:spPr/>
        <p:txBody>
          <a:bodyPr/>
          <a:lstStyle/>
          <a:p>
            <a:fld id="{DB0A249C-C385-6343-9E2D-0B8524CBBFBC}" type="slidenum">
              <a:rPr lang="en-US" smtClean="0">
                <a:solidFill>
                  <a:srgbClr val="FFFFFF"/>
                </a:solidFill>
              </a:rPr>
              <a:pPr/>
              <a:t>6</a:t>
            </a:fld>
            <a:endParaRPr lang="en-US">
              <a:solidFill>
                <a:srgbClr val="FFFFFF"/>
              </a:solidFill>
            </a:endParaRPr>
          </a:p>
        </p:txBody>
      </p:sp>
    </p:spTree>
    <p:extLst>
      <p:ext uri="{BB962C8B-B14F-4D97-AF65-F5344CB8AC3E}">
        <p14:creationId xmlns:p14="http://schemas.microsoft.com/office/powerpoint/2010/main" val="10862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a:xfrm>
            <a:off x="457213" y="205979"/>
            <a:ext cx="8315569" cy="857250"/>
          </a:xfrm>
        </p:spPr>
        <p:txBody>
          <a:bodyPr vert="horz" lIns="91440" tIns="45720" rIns="91440" bIns="45720" rtlCol="0" anchor="ctr">
            <a:normAutofit/>
          </a:bodyPr>
          <a:lstStyle/>
          <a:p>
            <a:pPr algn="ctr"/>
            <a:r>
              <a:rPr lang="en-US" b="0" i="0" kern="1200" cap="none" spc="-100" baseline="0" dirty="0">
                <a:ln>
                  <a:noFill/>
                </a:ln>
                <a:solidFill>
                  <a:schemeClr val="accent4">
                    <a:lumMod val="50000"/>
                  </a:schemeClr>
                </a:solidFill>
                <a:effectLst/>
                <a:latin typeface="+mj-lt"/>
                <a:ea typeface="+mj-ea"/>
                <a:cs typeface="ITC Avant Garde Std Md"/>
              </a:rPr>
              <a:t>Synergistic Epidemics</a:t>
            </a:r>
          </a:p>
        </p:txBody>
      </p:sp>
      <p:sp>
        <p:nvSpPr>
          <p:cNvPr id="8" name="TextBox 7">
            <a:extLst>
              <a:ext uri="{FF2B5EF4-FFF2-40B4-BE49-F238E27FC236}">
                <a16:creationId xmlns:a16="http://schemas.microsoft.com/office/drawing/2014/main" id="{527BCC4E-7DF0-2EA0-B941-D124D95368E8}"/>
              </a:ext>
            </a:extLst>
          </p:cNvPr>
          <p:cNvSpPr txBox="1"/>
          <p:nvPr/>
        </p:nvSpPr>
        <p:spPr>
          <a:xfrm>
            <a:off x="4419614" y="1152144"/>
            <a:ext cx="4038599" cy="3323480"/>
          </a:xfrm>
          <a:prstGeom prst="rect">
            <a:avLst/>
          </a:prstGeom>
        </p:spPr>
        <p:txBody>
          <a:bodyPr vert="horz" lIns="91440" tIns="45720" rIns="91440" bIns="45720" rtlCol="0">
            <a:normAutofit/>
          </a:bodyPr>
          <a:lstStyle/>
          <a:p>
            <a:pPr marL="342900" indent="-228600">
              <a:spcBef>
                <a:spcPct val="20000"/>
              </a:spcBef>
              <a:buClr>
                <a:schemeClr val="accent6"/>
              </a:buClr>
              <a:buFont typeface="Wingdings" charset="2"/>
              <a:buChar char="§"/>
            </a:pPr>
            <a:endParaRPr lang="en-US" sz="2800" dirty="0"/>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a:xfrm>
            <a:off x="8531788" y="4729412"/>
            <a:ext cx="548640" cy="297180"/>
          </a:xfrm>
        </p:spPr>
        <p:txBody>
          <a:bodyPr vert="horz" lIns="0" tIns="0" rIns="0" bIns="0" rtlCol="0" anchor="ctr">
            <a:normAutofit/>
          </a:bodyPr>
          <a:lstStyle/>
          <a:p>
            <a:pPr>
              <a:lnSpc>
                <a:spcPct val="90000"/>
              </a:lnSpc>
              <a:spcAft>
                <a:spcPts val="600"/>
              </a:spcAft>
            </a:pPr>
            <a:fld id="{6E2D2B3B-882E-40F3-A32F-6DD516915044}" type="slidenum">
              <a:rPr lang="en-US" smtClean="0"/>
              <a:pPr>
                <a:lnSpc>
                  <a:spcPct val="90000"/>
                </a:lnSpc>
                <a:spcAft>
                  <a:spcPts val="600"/>
                </a:spcAft>
              </a:pPr>
              <a:t>7</a:t>
            </a:fld>
            <a:endParaRPr lang="en-US" dirty="0"/>
          </a:p>
        </p:txBody>
      </p:sp>
      <p:graphicFrame>
        <p:nvGraphicFramePr>
          <p:cNvPr id="3" name="SmartArt Placeholder 2">
            <a:extLst>
              <a:ext uri="{FF2B5EF4-FFF2-40B4-BE49-F238E27FC236}">
                <a16:creationId xmlns:a16="http://schemas.microsoft.com/office/drawing/2014/main" id="{CEC67028-C784-58B3-F57F-93677330221C}"/>
              </a:ext>
            </a:extLst>
          </p:cNvPr>
          <p:cNvGraphicFramePr>
            <a:graphicFrameLocks noGrp="1"/>
          </p:cNvGraphicFramePr>
          <p:nvPr>
            <p:ph sz="half" idx="1"/>
            <p:extLst>
              <p:ext uri="{D42A27DB-BD31-4B8C-83A1-F6EECF244321}">
                <p14:modId xmlns:p14="http://schemas.microsoft.com/office/powerpoint/2010/main" val="3039150599"/>
              </p:ext>
            </p:extLst>
          </p:nvPr>
        </p:nvGraphicFramePr>
        <p:xfrm>
          <a:off x="457200" y="1152144"/>
          <a:ext cx="3657600" cy="332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red sign with white text&#10;&#10;Description automatically generated">
            <a:extLst>
              <a:ext uri="{FF2B5EF4-FFF2-40B4-BE49-F238E27FC236}">
                <a16:creationId xmlns:a16="http://schemas.microsoft.com/office/drawing/2014/main" id="{7C5E4483-84C3-3C1F-25C8-7DB4643A88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8737" y="1357312"/>
            <a:ext cx="6191250" cy="2428875"/>
          </a:xfrm>
          <a:prstGeom prst="rect">
            <a:avLst/>
          </a:prstGeom>
        </p:spPr>
      </p:pic>
    </p:spTree>
    <p:extLst>
      <p:ext uri="{BB962C8B-B14F-4D97-AF65-F5344CB8AC3E}">
        <p14:creationId xmlns:p14="http://schemas.microsoft.com/office/powerpoint/2010/main" val="300158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CE4B33-2415-D193-A3A8-09FB7463B716}"/>
              </a:ext>
            </a:extLst>
          </p:cNvPr>
          <p:cNvSpPr>
            <a:spLocks noGrp="1"/>
          </p:cNvSpPr>
          <p:nvPr>
            <p:ph type="title"/>
          </p:nvPr>
        </p:nvSpPr>
        <p:spPr>
          <a:xfrm>
            <a:off x="457213" y="205979"/>
            <a:ext cx="8315569" cy="857250"/>
          </a:xfrm>
        </p:spPr>
        <p:txBody>
          <a:bodyPr anchor="ctr">
            <a:normAutofit/>
          </a:bodyPr>
          <a:lstStyle/>
          <a:p>
            <a:pPr algn="ctr"/>
            <a:r>
              <a:rPr lang="en-US" dirty="0">
                <a:solidFill>
                  <a:schemeClr val="accent4">
                    <a:lumMod val="50000"/>
                  </a:schemeClr>
                </a:solidFill>
              </a:rPr>
              <a:t>HIV WORK IS A SUPERPOWER</a:t>
            </a:r>
          </a:p>
        </p:txBody>
      </p:sp>
      <p:pic>
        <p:nvPicPr>
          <p:cNvPr id="15" name="Picture Placeholder 14" descr="A red ribbon with a cartoon design&#10;&#10;Description automatically generated">
            <a:extLst>
              <a:ext uri="{FF2B5EF4-FFF2-40B4-BE49-F238E27FC236}">
                <a16:creationId xmlns:a16="http://schemas.microsoft.com/office/drawing/2014/main" id="{24AB5072-0E67-2DBF-258A-4D4820E29A5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9135"/>
          <a:stretch/>
        </p:blipFill>
        <p:spPr>
          <a:xfrm>
            <a:off x="457200" y="1152144"/>
            <a:ext cx="3657600" cy="3323480"/>
          </a:xfrm>
          <a:noFill/>
        </p:spPr>
      </p:pic>
      <p:graphicFrame>
        <p:nvGraphicFramePr>
          <p:cNvPr id="17" name="Content Placeholder 16">
            <a:extLst>
              <a:ext uri="{FF2B5EF4-FFF2-40B4-BE49-F238E27FC236}">
                <a16:creationId xmlns:a16="http://schemas.microsoft.com/office/drawing/2014/main" id="{76811B85-74C5-6619-A73F-2C97903ECADF}"/>
              </a:ext>
            </a:extLst>
          </p:cNvPr>
          <p:cNvGraphicFramePr>
            <a:graphicFrameLocks noGrp="1"/>
          </p:cNvGraphicFramePr>
          <p:nvPr>
            <p:ph sz="half" idx="2"/>
            <p:extLst>
              <p:ext uri="{D42A27DB-BD31-4B8C-83A1-F6EECF244321}">
                <p14:modId xmlns:p14="http://schemas.microsoft.com/office/powerpoint/2010/main" val="825548218"/>
              </p:ext>
            </p:extLst>
          </p:nvPr>
        </p:nvGraphicFramePr>
        <p:xfrm>
          <a:off x="4419614" y="1152144"/>
          <a:ext cx="4038599" cy="3323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8</a:t>
            </a:fld>
            <a:endParaRPr lang="en-US"/>
          </a:p>
        </p:txBody>
      </p:sp>
      <p:sp>
        <p:nvSpPr>
          <p:cNvPr id="2" name="TextBox 1">
            <a:extLst>
              <a:ext uri="{FF2B5EF4-FFF2-40B4-BE49-F238E27FC236}">
                <a16:creationId xmlns:a16="http://schemas.microsoft.com/office/drawing/2014/main" id="{95D1A4FD-8621-64B3-3083-39606DC0D976}"/>
              </a:ext>
            </a:extLst>
          </p:cNvPr>
          <p:cNvSpPr txBox="1"/>
          <p:nvPr/>
        </p:nvSpPr>
        <p:spPr>
          <a:xfrm>
            <a:off x="2308860" y="4800600"/>
            <a:ext cx="5311140" cy="246221"/>
          </a:xfrm>
          <a:prstGeom prst="rect">
            <a:avLst/>
          </a:prstGeom>
          <a:noFill/>
        </p:spPr>
        <p:txBody>
          <a:bodyPr wrap="square" rtlCol="0">
            <a:spAutoFit/>
          </a:bodyPr>
          <a:lstStyle/>
          <a:p>
            <a:pPr algn="ctr"/>
            <a:r>
              <a:rPr lang="en-US"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Image Reference: (ChatGPT image generator)</a:t>
            </a:r>
            <a:endParaRPr lang="en-US" sz="1000" dirty="0">
              <a:solidFill>
                <a:schemeClr val="bg1"/>
              </a:solidFill>
            </a:endParaRPr>
          </a:p>
        </p:txBody>
      </p:sp>
    </p:spTree>
    <p:extLst>
      <p:ext uri="{BB962C8B-B14F-4D97-AF65-F5344CB8AC3E}">
        <p14:creationId xmlns:p14="http://schemas.microsoft.com/office/powerpoint/2010/main" val="17273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a:xfrm>
            <a:off x="304815" y="4121658"/>
            <a:ext cx="8516815" cy="445770"/>
          </a:xfrm>
        </p:spPr>
        <p:txBody>
          <a:bodyPr anchor="b">
            <a:normAutofit/>
          </a:bodyPr>
          <a:lstStyle/>
          <a:p>
            <a:r>
              <a:rPr lang="en-US" dirty="0">
                <a:solidFill>
                  <a:srgbClr val="002060"/>
                </a:solidFill>
              </a:rPr>
              <a:t>https://map.aidsvu.org/</a:t>
            </a:r>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solidFill>
                  <a:srgbClr val="FFFFFF"/>
                </a:solidFill>
              </a:rPr>
              <a:pPr>
                <a:lnSpc>
                  <a:spcPct val="90000"/>
                </a:lnSpc>
                <a:spcAft>
                  <a:spcPts val="600"/>
                </a:spcAft>
              </a:pPr>
              <a:t>9</a:t>
            </a:fld>
            <a:endParaRPr lang="en-US">
              <a:solidFill>
                <a:srgbClr val="FFFFFF"/>
              </a:solidFill>
            </a:endParaRPr>
          </a:p>
        </p:txBody>
      </p:sp>
      <p:pic>
        <p:nvPicPr>
          <p:cNvPr id="7" name="Picture 6" descr="A map of the united states&#10;&#10;Description automatically generated">
            <a:extLst>
              <a:ext uri="{FF2B5EF4-FFF2-40B4-BE49-F238E27FC236}">
                <a16:creationId xmlns:a16="http://schemas.microsoft.com/office/drawing/2014/main" id="{C11E47E2-622C-DC84-4F03-3A003A227D4B}"/>
              </a:ext>
            </a:extLst>
          </p:cNvPr>
          <p:cNvPicPr>
            <a:picLocks noChangeAspect="1"/>
          </p:cNvPicPr>
          <p:nvPr/>
        </p:nvPicPr>
        <p:blipFill rotWithShape="1">
          <a:blip r:embed="rId3">
            <a:extLst>
              <a:ext uri="{28A0092B-C50C-407E-A947-70E740481C1C}">
                <a14:useLocalDpi xmlns:a14="http://schemas.microsoft.com/office/drawing/2010/main" val="0"/>
              </a:ext>
            </a:extLst>
          </a:blip>
          <a:srcRect t="22618"/>
          <a:stretch/>
        </p:blipFill>
        <p:spPr>
          <a:xfrm>
            <a:off x="304814" y="285750"/>
            <a:ext cx="8516815" cy="3707130"/>
          </a:xfrm>
          <a:prstGeom prst="rect">
            <a:avLst/>
          </a:prstGeom>
          <a:noFill/>
        </p:spPr>
      </p:pic>
    </p:spTree>
    <p:extLst>
      <p:ext uri="{BB962C8B-B14F-4D97-AF65-F5344CB8AC3E}">
        <p14:creationId xmlns:p14="http://schemas.microsoft.com/office/powerpoint/2010/main" val="3126867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5FA245-53A8-4468-A099-CCAEA7AF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2569</TotalTime>
  <Words>1730</Words>
  <Application>Microsoft Office PowerPoint</Application>
  <PresentationFormat>On-screen Show (16:9)</PresentationFormat>
  <Paragraphs>177</Paragraphs>
  <Slides>21</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Aptos</vt:lpstr>
      <vt:lpstr>Arial</vt:lpstr>
      <vt:lpstr>Calibri</vt:lpstr>
      <vt:lpstr>ITC Avant Garde Std Bk</vt:lpstr>
      <vt:lpstr>Wingdings</vt:lpstr>
      <vt:lpstr>AETC-BLANK-MASTER</vt:lpstr>
      <vt:lpstr>SNHD’s Detention Center Program:  Taking a Syndemic Approach to Meeting the Needs of People Facing Incarceration in Clark County</vt:lpstr>
      <vt:lpstr>Conflict of Interest Disclosure Statement</vt:lpstr>
      <vt:lpstr>Use of Trade/Brand Names</vt:lpstr>
      <vt:lpstr>Unconscious Bias Disclosure</vt:lpstr>
      <vt:lpstr>Overview</vt:lpstr>
      <vt:lpstr>Learning Objectives</vt:lpstr>
      <vt:lpstr>Synergistic Epidemics</vt:lpstr>
      <vt:lpstr>HIV WORK IS A SUPERPOWER</vt:lpstr>
      <vt:lpstr>https://map.aidsvu.org/</vt:lpstr>
      <vt:lpstr>EHE PRIORITY JURISDICTIONS</vt:lpstr>
      <vt:lpstr>PowerPoint Presentation</vt:lpstr>
      <vt:lpstr>SNHD LINKAGE TO ACTION</vt:lpstr>
      <vt:lpstr>PowerPoint Presentation</vt:lpstr>
      <vt:lpstr>PowerPoint Presentation</vt:lpstr>
      <vt:lpstr>PowerPoint Presentation</vt:lpstr>
      <vt:lpstr>Why?</vt:lpstr>
      <vt:lpstr>SNHD-Clark County Detention Center Engagement </vt:lpstr>
      <vt:lpstr>Getting your foot in the door…</vt:lpstr>
      <vt:lpstr>Resources</vt:lpstr>
      <vt:lpstr>PowerPoint Presentation</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62</cp:revision>
  <cp:lastPrinted>2013-10-17T16:37:33Z</cp:lastPrinted>
  <dcterms:created xsi:type="dcterms:W3CDTF">2016-03-30T16:09:11Z</dcterms:created>
  <dcterms:modified xsi:type="dcterms:W3CDTF">2024-04-22T18:02:07Z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