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799"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7" r:id="rId28"/>
    <p:sldId id="281" r:id="rId29"/>
    <p:sldId id="283" r:id="rId30"/>
    <p:sldId id="284" r:id="rId31"/>
    <p:sldId id="286" r:id="rId32"/>
  </p:sldIdLst>
  <p:sldSz cx="9144000" cy="5143500" type="screen16x9"/>
  <p:notesSz cx="7023100" cy="9309100"/>
  <p:embeddedFontLst>
    <p:embeddedFont>
      <p:font typeface="ＭＳ Ｐゴシック" panose="020B0600070205080204" pitchFamily="34" charset="-128"/>
      <p:regular r:id="rId34"/>
    </p:embeddedFont>
    <p:embeddedFont>
      <p:font typeface="Questrial" pitchFamily="2"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33D70C-5984-EE08-B2C9-CF27DCEDB748}" name="Michael J Dominguez" initials="MD" userId="S::mjdominguez@health.unm.edu::307b977c-51dd-44f6-9a48-2a195947bb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65" autoAdjust="0"/>
  </p:normalViewPr>
  <p:slideViewPr>
    <p:cSldViewPr snapToGrid="0">
      <p:cViewPr varScale="1">
        <p:scale>
          <a:sx n="135" d="100"/>
          <a:sy n="135" d="100"/>
        </p:scale>
        <p:origin x="92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5455"/>
          </a:xfrm>
          <a:prstGeom prst="rect">
            <a:avLst/>
          </a:prstGeom>
          <a:noFill/>
          <a:ln>
            <a:noFill/>
          </a:ln>
        </p:spPr>
        <p:txBody>
          <a:bodyPr spcFirstLastPara="1" wrap="square" lIns="93300" tIns="46650" rIns="93300" bIns="466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5455"/>
          </a:xfrm>
          <a:prstGeom prst="rect">
            <a:avLst/>
          </a:prstGeom>
          <a:noFill/>
          <a:ln>
            <a:noFill/>
          </a:ln>
        </p:spPr>
        <p:txBody>
          <a:bodyPr spcFirstLastPara="1" wrap="square" lIns="93300" tIns="46650" rIns="93300" bIns="466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29"/>
            <a:ext cx="3043343" cy="465455"/>
          </a:xfrm>
          <a:prstGeom prst="rect">
            <a:avLst/>
          </a:prstGeom>
          <a:noFill/>
          <a:ln>
            <a:noFill/>
          </a:ln>
        </p:spPr>
        <p:txBody>
          <a:bodyPr spcFirstLastPara="1" wrap="square" lIns="93300" tIns="46650" rIns="93300" bIns="466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Version date_04 2024</a:t>
            </a:r>
          </a:p>
          <a:p>
            <a:pPr marL="0" lvl="0" indent="0" algn="l" rtl="0">
              <a:spcBef>
                <a:spcPts val="0"/>
              </a:spcBef>
              <a:spcAft>
                <a:spcPts val="0"/>
              </a:spcAft>
              <a:buNone/>
            </a:pPr>
            <a:r>
              <a:rPr lang="en-US" dirty="0"/>
              <a:t>Target audience: clinical members of the healthcare team</a:t>
            </a:r>
            <a:endParaRPr dirty="0"/>
          </a:p>
        </p:txBody>
      </p:sp>
      <p:sp>
        <p:nvSpPr>
          <p:cNvPr id="95" name="Google Shape;95;p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rgbClr val="0D0D0D"/>
              </a:buClr>
              <a:buSzPts val="1200"/>
              <a:buFont typeface="Calibri"/>
              <a:buNone/>
            </a:pPr>
            <a:r>
              <a:rPr lang="en-US">
                <a:solidFill>
                  <a:srgbClr val="0D0D0D"/>
                </a:solidFill>
              </a:rPr>
              <a:t>S</a:t>
            </a:r>
            <a:r>
              <a:rPr lang="en-US" b="0" i="0">
                <a:solidFill>
                  <a:srgbClr val="0D0D0D"/>
                </a:solidFill>
              </a:rPr>
              <a:t>upport groups can play an important role in improving mental health outcomes and reducing HIV risk behaviors among marginalized communities.</a:t>
            </a:r>
            <a:endParaRPr b="0" i="0">
              <a:solidFill>
                <a:srgbClr val="0D0D0D"/>
              </a:solidFill>
            </a:endParaRPr>
          </a:p>
          <a:p>
            <a:pPr marL="0" marR="0" lvl="0" indent="0" algn="l" rtl="0">
              <a:lnSpc>
                <a:spcPct val="100000"/>
              </a:lnSpc>
              <a:spcBef>
                <a:spcPts val="0"/>
              </a:spcBef>
              <a:spcAft>
                <a:spcPts val="0"/>
              </a:spcAft>
              <a:buClr>
                <a:srgbClr val="0D0D0D"/>
              </a:buClr>
              <a:buSzPts val="1200"/>
              <a:buFont typeface="Calibri"/>
              <a:buNone/>
            </a:pPr>
            <a:endParaRPr>
              <a:solidFill>
                <a:srgbClr val="0D0D0D"/>
              </a:solidFill>
            </a:endParaRPr>
          </a:p>
          <a:p>
            <a:pPr marL="0" lvl="0" indent="0" algn="l" rtl="0">
              <a:spcBef>
                <a:spcPts val="0"/>
              </a:spcBef>
              <a:spcAft>
                <a:spcPts val="0"/>
              </a:spcAft>
              <a:buNone/>
            </a:pPr>
            <a:endParaRPr/>
          </a:p>
        </p:txBody>
      </p:sp>
      <p:sp>
        <p:nvSpPr>
          <p:cNvPr id="172" name="Google Shape;172;p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US" sz="1800" i="1">
                <a:solidFill>
                  <a:srgbClr val="000000"/>
                </a:solidFill>
              </a:rPr>
              <a:t>here we can describe the lounge, the playlist, eating together and also CORAZON, bright colors, decor by students, mural…</a:t>
            </a:r>
            <a:endParaRPr/>
          </a:p>
          <a:p>
            <a:pPr marL="0" lvl="0" indent="0" algn="l" rtl="0">
              <a:spcBef>
                <a:spcPts val="0"/>
              </a:spcBef>
              <a:spcAft>
                <a:spcPts val="0"/>
              </a:spcAft>
              <a:buNone/>
            </a:pPr>
            <a:endParaRPr/>
          </a:p>
        </p:txBody>
      </p:sp>
      <p:sp>
        <p:nvSpPr>
          <p:cNvPr id="180" name="Google Shape;180;p8: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0: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89" name="Google Shape;189;p1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457200" lvl="1" indent="0" algn="l" rtl="0">
              <a:lnSpc>
                <a:spcPct val="90000"/>
              </a:lnSpc>
              <a:spcBef>
                <a:spcPts val="0"/>
              </a:spcBef>
              <a:spcAft>
                <a:spcPts val="0"/>
              </a:spcAft>
              <a:buClr>
                <a:schemeClr val="dk1"/>
              </a:buClr>
              <a:buSzPts val="920"/>
              <a:buFont typeface="Arial"/>
              <a:buNone/>
            </a:pPr>
            <a:r>
              <a:rPr lang="en-US" sz="1900">
                <a:solidFill>
                  <a:srgbClr val="0D0D0D"/>
                </a:solidFill>
              </a:rPr>
              <a:t>Our case study of a mental health support group specifically designed for Latin</a:t>
            </a:r>
            <a:r>
              <a:rPr lang="en-US" sz="1900">
                <a:solidFill>
                  <a:srgbClr val="222222"/>
                </a:solidFill>
              </a:rPr>
              <a:t>e</a:t>
            </a:r>
            <a:r>
              <a:rPr lang="en-US" sz="1900">
                <a:solidFill>
                  <a:srgbClr val="0D0D0D"/>
                </a:solidFill>
              </a:rPr>
              <a:t> youth revealed positive outcomes. - I think we should take this out. </a:t>
            </a:r>
            <a:endParaRPr/>
          </a:p>
        </p:txBody>
      </p:sp>
      <p:sp>
        <p:nvSpPr>
          <p:cNvPr id="198" name="Google Shape;198;p1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c79ab10f6b_0_1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c79ab10f6b_0_11: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a:t>These are the main points addressed during our support groups. </a:t>
            </a:r>
            <a:endParaRPr/>
          </a:p>
          <a:p>
            <a:pPr marL="0" lvl="0" indent="0" algn="l" rtl="0">
              <a:spcBef>
                <a:spcPts val="0"/>
              </a:spcBef>
              <a:spcAft>
                <a:spcPts val="0"/>
              </a:spcAft>
              <a:buNone/>
            </a:pPr>
            <a:r>
              <a:rPr lang="en-US"/>
              <a:t>sexual health is very important and corazon does a really good job at promoting this, including having CALOR onsite to provide free HIV  testing </a:t>
            </a:r>
            <a:endParaRPr/>
          </a:p>
        </p:txBody>
      </p:sp>
      <p:sp>
        <p:nvSpPr>
          <p:cNvPr id="207" name="Google Shape;207;g2c79ab10f6b_0_11: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342900" lvl="0" indent="-203200" algn="l" rtl="0">
              <a:spcBef>
                <a:spcPts val="0"/>
              </a:spcBef>
              <a:spcAft>
                <a:spcPts val="0"/>
              </a:spcAft>
              <a:buClr>
                <a:srgbClr val="D6201A"/>
              </a:buClr>
              <a:buSzPts val="1400"/>
              <a:buFont typeface="Arial"/>
              <a:buChar char="•"/>
            </a:pPr>
            <a:r>
              <a:rPr lang="en-US" sz="1400">
                <a:solidFill>
                  <a:srgbClr val="0D0D0D"/>
                </a:solidFill>
                <a:latin typeface="Arial"/>
                <a:ea typeface="Arial"/>
                <a:cs typeface="Arial"/>
                <a:sym typeface="Arial"/>
              </a:rPr>
              <a:t>Creating spaces that affirm Latine cultural identities is essential for engaging youth in mental health and HIV prevention efforts.</a:t>
            </a:r>
            <a:endParaRPr sz="1400">
              <a:solidFill>
                <a:srgbClr val="0D0D0D"/>
              </a:solidFill>
              <a:latin typeface="Arial"/>
              <a:ea typeface="Arial"/>
              <a:cs typeface="Arial"/>
              <a:sym typeface="Arial"/>
            </a:endParaRPr>
          </a:p>
          <a:p>
            <a:pPr marL="342900" lvl="0" indent="0" algn="l" rtl="0">
              <a:spcBef>
                <a:spcPts val="0"/>
              </a:spcBef>
              <a:spcAft>
                <a:spcPts val="0"/>
              </a:spcAft>
              <a:buNone/>
            </a:pPr>
            <a:r>
              <a:rPr lang="en-US" sz="1400">
                <a:solidFill>
                  <a:srgbClr val="0D0D0D"/>
                </a:solidFill>
                <a:latin typeface="Arial"/>
                <a:ea typeface="Arial"/>
                <a:cs typeface="Arial"/>
                <a:sym typeface="Arial"/>
              </a:rPr>
              <a:t>We can discuss the space, the set up, round rules ( coming up with them together), I think it’s important to discuss how the space should feel like its part of them, identifying with the paintings, music, the fish</a:t>
            </a:r>
            <a:endParaRPr sz="1400">
              <a:solidFill>
                <a:srgbClr val="0D0D0D"/>
              </a:solidFill>
              <a:latin typeface="Arial"/>
              <a:ea typeface="Arial"/>
              <a:cs typeface="Arial"/>
              <a:sym typeface="Arial"/>
            </a:endParaRPr>
          </a:p>
          <a:p>
            <a:pPr marL="342900" lvl="0" indent="0" algn="l" rtl="0">
              <a:spcBef>
                <a:spcPts val="0"/>
              </a:spcBef>
              <a:spcAft>
                <a:spcPts val="0"/>
              </a:spcAft>
              <a:buNone/>
            </a:pPr>
            <a:endParaRPr sz="2400">
              <a:solidFill>
                <a:srgbClr val="0D0D0D"/>
              </a:solidFill>
              <a:latin typeface="Arial"/>
              <a:ea typeface="Arial"/>
              <a:cs typeface="Arial"/>
              <a:sym typeface="Arial"/>
            </a:endParaRPr>
          </a:p>
        </p:txBody>
      </p:sp>
      <p:sp>
        <p:nvSpPr>
          <p:cNvPr id="214" name="Google Shape;214;p1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rgbClr val="0D0D0D"/>
              </a:buClr>
              <a:buSzPts val="1200"/>
              <a:buFont typeface="Calibri"/>
              <a:buNone/>
            </a:pPr>
            <a:r>
              <a:rPr lang="en-US" b="0" i="0">
                <a:solidFill>
                  <a:srgbClr val="0D0D0D"/>
                </a:solidFill>
                <a:latin typeface="Calibri"/>
                <a:ea typeface="Calibri"/>
                <a:cs typeface="Calibri"/>
                <a:sym typeface="Calibri"/>
              </a:rPr>
              <a:t> studies highlight the mental health impacts of navigating multiple identities, stressing the need for inclusive and affirming approaches.</a:t>
            </a:r>
            <a:endParaRPr b="0" i="0">
              <a:solidFill>
                <a:srgbClr val="0D0D0D"/>
              </a:solidFill>
              <a:latin typeface="Calibri"/>
              <a:ea typeface="Calibri"/>
              <a:cs typeface="Calibri"/>
              <a:sym typeface="Calibri"/>
            </a:endParaRPr>
          </a:p>
          <a:p>
            <a:pPr marL="0" marR="0" lvl="0" indent="0" algn="l" rtl="0">
              <a:lnSpc>
                <a:spcPct val="100000"/>
              </a:lnSpc>
              <a:spcBef>
                <a:spcPts val="0"/>
              </a:spcBef>
              <a:spcAft>
                <a:spcPts val="0"/>
              </a:spcAft>
              <a:buClr>
                <a:srgbClr val="0D0D0D"/>
              </a:buClr>
              <a:buSzPts val="1200"/>
              <a:buFont typeface="Calibri"/>
              <a:buNone/>
            </a:pPr>
            <a:r>
              <a:rPr lang="en-US">
                <a:solidFill>
                  <a:srgbClr val="0D0D0D"/>
                </a:solidFill>
              </a:rPr>
              <a:t>here we can give examples of some of the things the youth would discuss, like not being able to express sadness or emotions at home, not having support from their parents to go to trade school, not being able to go to college …</a:t>
            </a:r>
            <a:endParaRPr>
              <a:solidFill>
                <a:srgbClr val="0D0D0D"/>
              </a:solidFill>
            </a:endParaRPr>
          </a:p>
          <a:p>
            <a:pPr marL="0" lvl="0" indent="0" algn="l" rtl="0">
              <a:spcBef>
                <a:spcPts val="0"/>
              </a:spcBef>
              <a:spcAft>
                <a:spcPts val="0"/>
              </a:spcAft>
              <a:buNone/>
            </a:pPr>
            <a:endParaRPr/>
          </a:p>
        </p:txBody>
      </p:sp>
      <p:sp>
        <p:nvSpPr>
          <p:cNvPr id="223" name="Google Shape;223;p1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31" name="Google Shape;231;p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39" name="Google Shape;239;p1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285750" marR="0" lvl="0" indent="-285750" algn="l" rtl="0">
              <a:lnSpc>
                <a:spcPct val="100000"/>
              </a:lnSpc>
              <a:spcBef>
                <a:spcPts val="0"/>
              </a:spcBef>
              <a:spcAft>
                <a:spcPts val="0"/>
              </a:spcAft>
              <a:buClr>
                <a:srgbClr val="000000"/>
              </a:buClr>
              <a:buSzPts val="1800"/>
              <a:buFont typeface="Noto Sans Symbols"/>
              <a:buChar char="▪"/>
            </a:pPr>
            <a:endParaRPr/>
          </a:p>
          <a:p>
            <a:pPr marL="0" lvl="0" indent="0" algn="l" rtl="0">
              <a:spcBef>
                <a:spcPts val="0"/>
              </a:spcBef>
              <a:spcAft>
                <a:spcPts val="0"/>
              </a:spcAft>
              <a:buNone/>
            </a:pPr>
            <a:endParaRPr/>
          </a:p>
        </p:txBody>
      </p:sp>
      <p:sp>
        <p:nvSpPr>
          <p:cNvPr id="248" name="Google Shape;248;p1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03" name="Google Shape;103;p3: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rgbClr val="0D0D0D"/>
              </a:buClr>
              <a:buSzPts val="1200"/>
              <a:buFont typeface="Arial"/>
              <a:buNone/>
            </a:pPr>
            <a:r>
              <a:rPr lang="en-US" b="0" i="0">
                <a:solidFill>
                  <a:srgbClr val="0D0D0D"/>
                </a:solidFill>
                <a:latin typeface="Arial"/>
                <a:ea typeface="Arial"/>
                <a:cs typeface="Arial"/>
                <a:sym typeface="Arial"/>
              </a:rPr>
              <a:t>Addressing socioeconomic barriers is critical for ensuring equitable access to health and prevention services for Latinx youth.</a:t>
            </a:r>
            <a:endParaRPr/>
          </a:p>
          <a:p>
            <a:pPr marL="0" lvl="0" indent="0" algn="l" rtl="0">
              <a:spcBef>
                <a:spcPts val="0"/>
              </a:spcBef>
              <a:spcAft>
                <a:spcPts val="0"/>
              </a:spcAft>
              <a:buNone/>
            </a:pPr>
            <a:endParaRPr/>
          </a:p>
        </p:txBody>
      </p:sp>
      <p:sp>
        <p:nvSpPr>
          <p:cNvPr id="257" name="Google Shape;257;p18: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9: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9: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rgbClr val="000000"/>
              </a:buClr>
              <a:buSzPts val="1800"/>
              <a:buFont typeface="Noto Sans Symbols"/>
              <a:buNone/>
            </a:pPr>
            <a:r>
              <a:rPr lang="en-US" sz="1800" b="0" i="1" u="none" strike="noStrike">
                <a:solidFill>
                  <a:srgbClr val="000000"/>
                </a:solidFill>
                <a:latin typeface="Calibri"/>
                <a:ea typeface="Calibri"/>
                <a:cs typeface="Calibri"/>
                <a:sym typeface="Calibri"/>
              </a:rPr>
              <a:t>Presentation guidance:</a:t>
            </a:r>
            <a:endParaRPr/>
          </a:p>
          <a:p>
            <a:pPr marL="285750" lvl="0" indent="-285750" algn="l" rtl="0">
              <a:spcBef>
                <a:spcPts val="0"/>
              </a:spcBef>
              <a:spcAft>
                <a:spcPts val="0"/>
              </a:spcAft>
              <a:buClr>
                <a:srgbClr val="000000"/>
              </a:buClr>
              <a:buSzPts val="1800"/>
              <a:buFont typeface="Arial"/>
              <a:buChar char="•"/>
            </a:pPr>
            <a:r>
              <a:rPr lang="en-US" sz="1800" b="0" i="1" u="none" strike="noStrike">
                <a:solidFill>
                  <a:srgbClr val="000000"/>
                </a:solidFill>
                <a:latin typeface="Calibri"/>
                <a:ea typeface="Calibri"/>
                <a:cs typeface="Calibri"/>
                <a:sym typeface="Calibri"/>
              </a:rPr>
              <a:t>Recommend using common typefaces such as Calibri, Times New Roman, Arial and Helvetica; do not use fancy fonts that are hard to read </a:t>
            </a:r>
            <a:endParaRPr/>
          </a:p>
          <a:p>
            <a:pPr marL="285750" lvl="0" indent="-285750" algn="l" rtl="0">
              <a:spcBef>
                <a:spcPts val="0"/>
              </a:spcBef>
              <a:spcAft>
                <a:spcPts val="0"/>
              </a:spcAft>
              <a:buClr>
                <a:srgbClr val="000000"/>
              </a:buClr>
              <a:buSzPts val="1800"/>
              <a:buFont typeface="Noto Sans Symbols"/>
              <a:buChar char="▪"/>
            </a:pPr>
            <a:r>
              <a:rPr lang="en-US" sz="1800" b="0" i="1" u="none" strike="noStrike">
                <a:solidFill>
                  <a:srgbClr val="000000"/>
                </a:solidFill>
                <a:latin typeface="Calibri"/>
                <a:ea typeface="Calibri"/>
                <a:cs typeface="Calibri"/>
                <a:sym typeface="Calibri"/>
              </a:rPr>
              <a:t>Use contrasting colors for the background and font to ensure text is easily visible </a:t>
            </a:r>
            <a:endParaRPr/>
          </a:p>
          <a:p>
            <a:pPr marL="285750" lvl="0" indent="-285750" algn="l" rtl="0">
              <a:spcBef>
                <a:spcPts val="0"/>
              </a:spcBef>
              <a:spcAft>
                <a:spcPts val="0"/>
              </a:spcAft>
              <a:buClr>
                <a:srgbClr val="000000"/>
              </a:buClr>
              <a:buSzPts val="1800"/>
              <a:buFont typeface="Noto Sans Symbols"/>
              <a:buChar char="▪"/>
            </a:pPr>
            <a:r>
              <a:rPr lang="en-US" sz="1800" b="0" i="1" u="none" strike="noStrike">
                <a:solidFill>
                  <a:srgbClr val="000000"/>
                </a:solidFill>
                <a:latin typeface="Calibri"/>
                <a:ea typeface="Calibri"/>
                <a:cs typeface="Calibri"/>
                <a:sym typeface="Calibri"/>
              </a:rPr>
              <a:t>Avoid using dark type on a dark background, and hard-to-read colors, such as red </a:t>
            </a:r>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1" u="none" strike="noStrike">
                <a:solidFill>
                  <a:srgbClr val="000000"/>
                </a:solidFill>
              </a:rPr>
              <a:t>Ensure font size, type, and color is consistent </a:t>
            </a:r>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1" u="none" strike="noStrike">
                <a:solidFill>
                  <a:srgbClr val="000000"/>
                </a:solidFill>
                <a:latin typeface="Courier New"/>
                <a:ea typeface="Courier New"/>
                <a:cs typeface="Courier New"/>
                <a:sym typeface="Courier New"/>
              </a:rPr>
              <a:t>Do not provide too much information on a single slide . Recommend using no more than 3 to 5 bullets on a single slide </a:t>
            </a:r>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1" u="none" strike="noStrike">
                <a:solidFill>
                  <a:srgbClr val="000000"/>
                </a:solidFill>
                <a:latin typeface="Calibri"/>
                <a:ea typeface="Calibri"/>
                <a:cs typeface="Calibri"/>
                <a:sym typeface="Calibri"/>
              </a:rPr>
              <a:t>Try putting text in the “Notes” section as talking points or using more visuals </a:t>
            </a:r>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1" u="none" strike="noStrike">
                <a:solidFill>
                  <a:srgbClr val="000000"/>
                </a:solidFill>
                <a:latin typeface="Calibri"/>
                <a:ea typeface="Calibri"/>
                <a:cs typeface="Calibri"/>
                <a:sym typeface="Calibri"/>
              </a:rPr>
              <a:t>All images must include reference on the slide which it is shown.</a:t>
            </a:r>
            <a:endParaRPr/>
          </a:p>
          <a:p>
            <a:pPr marL="0" lvl="0" indent="0" algn="l" rtl="0">
              <a:spcBef>
                <a:spcPts val="0"/>
              </a:spcBef>
              <a:spcAft>
                <a:spcPts val="0"/>
              </a:spcAft>
              <a:buNone/>
            </a:pPr>
            <a:endParaRPr/>
          </a:p>
        </p:txBody>
      </p:sp>
      <p:sp>
        <p:nvSpPr>
          <p:cNvPr id="265" name="Google Shape;265;p1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0: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74" name="Google Shape;274;p2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rgbClr val="0D0D0D"/>
              </a:buClr>
              <a:buSzPts val="1200"/>
              <a:buFont typeface="Calibri"/>
              <a:buNone/>
            </a:pPr>
            <a:r>
              <a:rPr lang="en-US" b="0" i="0">
                <a:solidFill>
                  <a:srgbClr val="0D0D0D"/>
                </a:solidFill>
                <a:latin typeface="Calibri"/>
                <a:ea typeface="Calibri"/>
                <a:cs typeface="Calibri"/>
                <a:sym typeface="Calibri"/>
              </a:rPr>
              <a:t>These strategies ensure that mental health and HIV prevention efforts are accessible, effective, and respectful of Latinx youth's unique needs.</a:t>
            </a:r>
            <a:endParaRPr/>
          </a:p>
          <a:p>
            <a:pPr marL="0" lvl="0" indent="0" algn="l" rtl="0">
              <a:spcBef>
                <a:spcPts val="0"/>
              </a:spcBef>
              <a:spcAft>
                <a:spcPts val="0"/>
              </a:spcAft>
              <a:buNone/>
            </a:pPr>
            <a:endParaRPr/>
          </a:p>
        </p:txBody>
      </p:sp>
      <p:sp>
        <p:nvSpPr>
          <p:cNvPr id="283" name="Google Shape;283;p2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2: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a:t>here I can discuss the experiences the Youth had with previous groups, seeing psych, other MH services, their thoughts on MH services</a:t>
            </a:r>
            <a:endParaRPr/>
          </a:p>
        </p:txBody>
      </p:sp>
      <p:sp>
        <p:nvSpPr>
          <p:cNvPr id="290" name="Google Shape;290;p2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97" name="Google Shape;297;p2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4: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04" name="Google Shape;304;p2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1"/>
              <a:t>You may also add your own organization-specific resource slide in addition to the SCAETC Resources slide.</a:t>
            </a:r>
            <a:endParaRPr/>
          </a:p>
          <a:p>
            <a:pPr marL="0" lvl="0" indent="0" algn="l" rtl="0">
              <a:spcBef>
                <a:spcPts val="0"/>
              </a:spcBef>
              <a:spcAft>
                <a:spcPts val="0"/>
              </a:spcAft>
              <a:buNone/>
            </a:pPr>
            <a:endParaRPr/>
          </a:p>
        </p:txBody>
      </p:sp>
      <p:sp>
        <p:nvSpPr>
          <p:cNvPr id="321" name="Google Shape;321;p2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8: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sz="1000" dirty="0"/>
              <a:t>IDEA Platform: Infectious Diseases Education &amp; Assessment. https://idea.medicine.uw.edu/</a:t>
            </a:r>
            <a:endParaRPr dirty="0"/>
          </a:p>
          <a:p>
            <a:pPr marL="0" lvl="0" indent="0" algn="l" rtl="0">
              <a:spcBef>
                <a:spcPts val="0"/>
              </a:spcBef>
              <a:spcAft>
                <a:spcPts val="0"/>
              </a:spcAft>
              <a:buNone/>
            </a:pPr>
            <a:r>
              <a:rPr lang="en-US" sz="1000" dirty="0"/>
              <a:t>AETC National HIV Curriculum: 6 core modules for self study; regularly updated; CME, CNE</a:t>
            </a:r>
            <a:endParaRPr dirty="0"/>
          </a:p>
          <a:p>
            <a:pPr marL="0" lvl="0" indent="0" algn="l" rtl="0">
              <a:spcBef>
                <a:spcPts val="0"/>
              </a:spcBef>
              <a:spcAft>
                <a:spcPts val="0"/>
              </a:spcAft>
              <a:buNone/>
            </a:pPr>
            <a:r>
              <a:rPr lang="en-US" sz="1000" dirty="0"/>
              <a:t>Hepatitis C Online Curriculum: https://www.hepatitisc.uw.edu/</a:t>
            </a:r>
            <a:endParaRPr dirty="0"/>
          </a:p>
          <a:p>
            <a:pPr marL="0" lvl="0" indent="0" algn="l" rtl="0">
              <a:spcBef>
                <a:spcPts val="0"/>
              </a:spcBef>
              <a:spcAft>
                <a:spcPts val="0"/>
              </a:spcAft>
              <a:buNone/>
            </a:pPr>
            <a:r>
              <a:rPr lang="en-US" sz="1000" dirty="0"/>
              <a:t>Hepatitis B Online Curriculum: https://www.hepatitisb.uw.edu/</a:t>
            </a:r>
            <a:endParaRPr dirty="0"/>
          </a:p>
          <a:p>
            <a:pPr marL="0" lvl="0" indent="0" algn="l" rtl="0">
              <a:spcBef>
                <a:spcPts val="0"/>
              </a:spcBef>
              <a:spcAft>
                <a:spcPts val="0"/>
              </a:spcAft>
              <a:buNone/>
            </a:pPr>
            <a:r>
              <a:rPr lang="en-US" sz="1000" dirty="0"/>
              <a:t>National STD Curriculum: https://www.std.uw.edu/</a:t>
            </a:r>
          </a:p>
          <a:p>
            <a:pPr marL="0" lvl="0" indent="0" algn="l" rtl="0">
              <a:spcBef>
                <a:spcPts val="0"/>
              </a:spcBef>
              <a:spcAft>
                <a:spcPts val="0"/>
              </a:spcAft>
              <a:buNone/>
            </a:pPr>
            <a:r>
              <a:rPr lang="en-US" sz="1000" dirty="0"/>
              <a:t>National HIV </a:t>
            </a:r>
            <a:r>
              <a:rPr lang="en-US" sz="1000" dirty="0" err="1"/>
              <a:t>PrEP</a:t>
            </a:r>
            <a:r>
              <a:rPr lang="en-US" sz="1000"/>
              <a:t> Curriculum: https://www.hivprep.uw.edu/</a:t>
            </a:r>
            <a:endParaRPr dirty="0"/>
          </a:p>
          <a:p>
            <a:pPr marL="0" lvl="0" indent="0" algn="l" rtl="0">
              <a:spcBef>
                <a:spcPts val="0"/>
              </a:spcBef>
              <a:spcAft>
                <a:spcPts val="0"/>
              </a:spcAft>
              <a:buNone/>
            </a:pPr>
            <a:endParaRPr sz="10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31" name="Google Shape;331;p28: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a:t>
            </a:r>
            <a:r>
              <a:rPr lang="en-US" dirty="0" err="1"/>
              <a:t>TeleECHO</a:t>
            </a:r>
            <a:r>
              <a:rPr lang="en-US" dirty="0"/>
              <a:t>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30</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sz="1200" i="1">
                <a:solidFill>
                  <a:srgbClr val="FF0000"/>
                </a:solidFill>
                <a:latin typeface="Calibri"/>
                <a:ea typeface="Calibri"/>
                <a:cs typeface="Calibri"/>
                <a:sym typeface="Calibri"/>
              </a:rPr>
              <a:t>NOTE</a:t>
            </a:r>
            <a:r>
              <a:rPr lang="en-US" sz="1200" i="1">
                <a:solidFill>
                  <a:schemeClr val="dk1"/>
                </a:solidFill>
                <a:latin typeface="Calibri"/>
                <a:ea typeface="Calibri"/>
                <a:cs typeface="Calibri"/>
                <a:sym typeface="Calibri"/>
              </a:rPr>
              <a:t>: THIS SLIDE </a:t>
            </a:r>
            <a:r>
              <a:rPr lang="en-US" sz="1200" b="1" i="1">
                <a:solidFill>
                  <a:schemeClr val="dk1"/>
                </a:solidFill>
                <a:latin typeface="Calibri"/>
                <a:ea typeface="Calibri"/>
                <a:cs typeface="Calibri"/>
                <a:sym typeface="Calibri"/>
              </a:rPr>
              <a:t>MUST BE INCLUDED IF TRADE AND/OR BRAND NAMES FOR MEDICATIONS ARE USED </a:t>
            </a:r>
            <a:r>
              <a:rPr lang="en-US" sz="1200" i="1">
                <a:solidFill>
                  <a:schemeClr val="dk1"/>
                </a:solidFill>
                <a:latin typeface="Calibri"/>
                <a:ea typeface="Calibri"/>
                <a:cs typeface="Calibri"/>
                <a:sym typeface="Calibri"/>
              </a:rPr>
              <a:t>IN THE PRESENTATION.</a:t>
            </a:r>
            <a:endParaRPr/>
          </a:p>
          <a:p>
            <a:pPr marL="0" lvl="0" indent="0" algn="l" rtl="0">
              <a:spcBef>
                <a:spcPts val="0"/>
              </a:spcBef>
              <a:spcAft>
                <a:spcPts val="0"/>
              </a:spcAft>
              <a:buNone/>
            </a:pPr>
            <a:r>
              <a:rPr lang="en-US" sz="1200" b="1" i="1">
                <a:solidFill>
                  <a:schemeClr val="dk1"/>
                </a:solidFill>
                <a:latin typeface="Calibri"/>
                <a:ea typeface="Calibri"/>
                <a:cs typeface="Calibri"/>
                <a:sym typeface="Calibri"/>
              </a:rPr>
              <a:t>IT MAY BE DELETED IF THERE IS NO REFERENCE TO TRADE NAMES, </a:t>
            </a:r>
            <a:r>
              <a:rPr lang="en-US" sz="1200" i="1">
                <a:solidFill>
                  <a:schemeClr val="dk1"/>
                </a:solidFill>
                <a:latin typeface="Calibri"/>
                <a:ea typeface="Calibri"/>
                <a:cs typeface="Calibri"/>
                <a:sym typeface="Calibri"/>
              </a:rPr>
              <a:t>INCLUDING PRESENTATIONS IN WHICH ONLY GENERIC MEDICATION NAMES ARE MENTIONED. </a:t>
            </a:r>
            <a:endParaRPr/>
          </a:p>
          <a:p>
            <a:pPr marL="0" lvl="0" indent="0" algn="l" rtl="0">
              <a:spcBef>
                <a:spcPts val="0"/>
              </a:spcBef>
              <a:spcAft>
                <a:spcPts val="0"/>
              </a:spcAft>
              <a:buNone/>
            </a:pPr>
            <a:r>
              <a:rPr lang="en-US" sz="1200" b="1" i="1">
                <a:solidFill>
                  <a:schemeClr val="dk1"/>
                </a:solidFill>
                <a:latin typeface="Calibri"/>
                <a:ea typeface="Calibri"/>
                <a:cs typeface="Calibri"/>
                <a:sym typeface="Calibri"/>
              </a:rPr>
              <a:t>TRADE NAMES MUST BE PUT IN PARENTHESES AFTER THE GENERIC NAME THE FIRST TIME IT IS MENTIONED</a:t>
            </a:r>
            <a:r>
              <a:rPr lang="en-US" sz="1200" i="1">
                <a:solidFill>
                  <a:schemeClr val="dk1"/>
                </a:solidFill>
                <a:latin typeface="Calibri"/>
                <a:ea typeface="Calibri"/>
                <a:cs typeface="Calibri"/>
                <a:sym typeface="Calibri"/>
              </a:rPr>
              <a:t> - E.G., FLUOXETINE (PROZAC). </a:t>
            </a:r>
            <a:r>
              <a:rPr lang="en-US" sz="1200" b="1" i="1">
                <a:solidFill>
                  <a:schemeClr val="dk1"/>
                </a:solidFill>
                <a:latin typeface="Calibri"/>
                <a:ea typeface="Calibri"/>
                <a:cs typeface="Calibri"/>
                <a:sym typeface="Calibri"/>
              </a:rPr>
              <a:t>TRADE NAMES SHOULD ONLY BE MENTIONED FOR THE INITIAL REFERENCE AND THE GENERIC NAME ONLY SHOULD BE USED AFTER THAT. </a:t>
            </a:r>
            <a:r>
              <a:rPr lang="en-US" sz="1200" i="1">
                <a:solidFill>
                  <a:schemeClr val="dk1"/>
                </a:solidFill>
                <a:latin typeface="Calibri"/>
                <a:ea typeface="Calibri"/>
                <a:cs typeface="Calibri"/>
                <a:sym typeface="Calibri"/>
              </a:rPr>
              <a:t>THIS APPLIES EQUALLY TO ALL MEDICATIONS OR PRODUCTS MENTIONED IN THIS PRESENTATION.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12" name="Google Shape;112;p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79ab10f6b_0_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c79ab10f6b_0_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28" name="Google Shape;128;g2c79ab10f6b_0_0: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37" name="Google Shape;137;p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45" name="Google Shape;145;p1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c7be44dff0_0_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c7be44dff0_0_1: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a:t>it’s important to talk about the structure of our support group, the work that went behind it, recruitment, transportation, the lounge, its all for context. </a:t>
            </a:r>
            <a:endParaRPr/>
          </a:p>
        </p:txBody>
      </p:sp>
      <p:sp>
        <p:nvSpPr>
          <p:cNvPr id="154" name="Google Shape;154;g2c7be44dff0_0_1: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This presentation explores the significance of these interventions, emphasizing the importance of community-engaged strategies to promote health and well-being.</a:t>
            </a:r>
            <a:endParaRPr/>
          </a:p>
        </p:txBody>
      </p:sp>
      <p:sp>
        <p:nvSpPr>
          <p:cNvPr id="163" name="Google Shape;163;p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685813" y="1519148"/>
            <a:ext cx="7772399" cy="19098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200"/>
              <a:buFont typeface="Arial"/>
              <a:buNone/>
              <a:defRPr sz="4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685800" y="3511263"/>
            <a:ext cx="7772398" cy="800100"/>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sz="2000">
                <a:solidFill>
                  <a:srgbClr val="222222"/>
                </a:solidFill>
              </a:defRPr>
            </a:lvl1pPr>
            <a:lvl2pPr lvl="1" algn="ctr">
              <a:spcBef>
                <a:spcPts val="440"/>
              </a:spcBef>
              <a:spcAft>
                <a:spcPts val="0"/>
              </a:spcAft>
              <a:buSzPts val="2200"/>
              <a:buNone/>
              <a:defRPr>
                <a:solidFill>
                  <a:srgbClr val="8A8A8A"/>
                </a:solidFill>
              </a:defRPr>
            </a:lvl2pPr>
            <a:lvl3pPr lvl="2" algn="ctr">
              <a:spcBef>
                <a:spcPts val="400"/>
              </a:spcBef>
              <a:spcAft>
                <a:spcPts val="0"/>
              </a:spcAft>
              <a:buSzPts val="2000"/>
              <a:buNone/>
              <a:defRPr>
                <a:solidFill>
                  <a:srgbClr val="8A8A8A"/>
                </a:solidFill>
              </a:defRPr>
            </a:lvl3pPr>
            <a:lvl4pPr lvl="3" algn="ctr">
              <a:spcBef>
                <a:spcPts val="360"/>
              </a:spcBef>
              <a:spcAft>
                <a:spcPts val="0"/>
              </a:spcAft>
              <a:buSzPts val="1800"/>
              <a:buNone/>
              <a:defRPr>
                <a:solidFill>
                  <a:srgbClr val="8A8A8A"/>
                </a:solidFill>
              </a:defRPr>
            </a:lvl4pPr>
            <a:lvl5pPr lvl="4" algn="ctr">
              <a:spcBef>
                <a:spcPts val="320"/>
              </a:spcBef>
              <a:spcAft>
                <a:spcPts val="0"/>
              </a:spcAft>
              <a:buSzPts val="1600"/>
              <a:buNone/>
              <a:defRPr>
                <a:solidFill>
                  <a:srgbClr val="8A8A8A"/>
                </a:solidFill>
              </a:defRPr>
            </a:lvl5pPr>
            <a:lvl6pPr lvl="5" algn="ctr">
              <a:spcBef>
                <a:spcPts val="280"/>
              </a:spcBef>
              <a:spcAft>
                <a:spcPts val="0"/>
              </a:spcAft>
              <a:buSzPts val="1400"/>
              <a:buNone/>
              <a:defRPr>
                <a:solidFill>
                  <a:srgbClr val="8A8A8A"/>
                </a:solidFill>
              </a:defRPr>
            </a:lvl6pPr>
            <a:lvl7pPr lvl="6" algn="ctr">
              <a:spcBef>
                <a:spcPts val="280"/>
              </a:spcBef>
              <a:spcAft>
                <a:spcPts val="0"/>
              </a:spcAft>
              <a:buSzPts val="1400"/>
              <a:buNone/>
              <a:defRPr>
                <a:solidFill>
                  <a:srgbClr val="8A8A8A"/>
                </a:solidFill>
              </a:defRPr>
            </a:lvl7pPr>
            <a:lvl8pPr lvl="7" algn="ctr">
              <a:spcBef>
                <a:spcPts val="280"/>
              </a:spcBef>
              <a:spcAft>
                <a:spcPts val="0"/>
              </a:spcAft>
              <a:buSzPts val="1400"/>
              <a:buNone/>
              <a:defRPr>
                <a:solidFill>
                  <a:srgbClr val="8A8A8A"/>
                </a:solidFill>
              </a:defRPr>
            </a:lvl8pPr>
            <a:lvl9pPr lvl="8" algn="ctr">
              <a:spcBef>
                <a:spcPts val="280"/>
              </a:spcBef>
              <a:spcAft>
                <a:spcPts val="0"/>
              </a:spcAft>
              <a:buSzPts val="1400"/>
              <a:buNone/>
              <a:defRPr>
                <a:solidFill>
                  <a:srgbClr val="8A8A8A"/>
                </a:solidFill>
              </a:defRPr>
            </a:lvl9pPr>
          </a:lstStyle>
          <a:p>
            <a:endParaRPr/>
          </a:p>
        </p:txBody>
      </p:sp>
      <p:sp>
        <p:nvSpPr>
          <p:cNvPr id="21" name="Google Shape;21;p2"/>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sz="1800" b="0" i="0" u="none" strike="noStrike" cap="none">
                <a:solidFill>
                  <a:schemeClr val="lt1"/>
                </a:solidFill>
                <a:latin typeface="Questrial"/>
                <a:ea typeface="Questrial"/>
                <a:cs typeface="Questrial"/>
                <a:sym typeface="Questrial"/>
              </a:defRPr>
            </a:lvl1pPr>
            <a:lvl2pPr marL="0" lvl="1" indent="0" algn="ctr">
              <a:spcBef>
                <a:spcPts val="0"/>
              </a:spcBef>
              <a:buNone/>
              <a:defRPr sz="1800" b="0" i="0" u="none" strike="noStrike" cap="none">
                <a:solidFill>
                  <a:schemeClr val="lt1"/>
                </a:solidFill>
                <a:latin typeface="Questrial"/>
                <a:ea typeface="Questrial"/>
                <a:cs typeface="Questrial"/>
                <a:sym typeface="Questrial"/>
              </a:defRPr>
            </a:lvl2pPr>
            <a:lvl3pPr marL="0" lvl="2" indent="0" algn="ctr">
              <a:spcBef>
                <a:spcPts val="0"/>
              </a:spcBef>
              <a:buNone/>
              <a:defRPr sz="1800" b="0" i="0" u="none" strike="noStrike" cap="none">
                <a:solidFill>
                  <a:schemeClr val="lt1"/>
                </a:solidFill>
                <a:latin typeface="Questrial"/>
                <a:ea typeface="Questrial"/>
                <a:cs typeface="Questrial"/>
                <a:sym typeface="Questrial"/>
              </a:defRPr>
            </a:lvl3pPr>
            <a:lvl4pPr marL="0" lvl="3" indent="0" algn="ctr">
              <a:spcBef>
                <a:spcPts val="0"/>
              </a:spcBef>
              <a:buNone/>
              <a:defRPr sz="1800" b="0" i="0" u="none" strike="noStrike" cap="none">
                <a:solidFill>
                  <a:schemeClr val="lt1"/>
                </a:solidFill>
                <a:latin typeface="Questrial"/>
                <a:ea typeface="Questrial"/>
                <a:cs typeface="Questrial"/>
                <a:sym typeface="Questrial"/>
              </a:defRPr>
            </a:lvl4pPr>
            <a:lvl5pPr marL="0" lvl="4" indent="0" algn="ctr">
              <a:spcBef>
                <a:spcPts val="0"/>
              </a:spcBef>
              <a:buNone/>
              <a:defRPr sz="1800" b="0" i="0" u="none" strike="noStrike" cap="none">
                <a:solidFill>
                  <a:schemeClr val="lt1"/>
                </a:solidFill>
                <a:latin typeface="Questrial"/>
                <a:ea typeface="Questrial"/>
                <a:cs typeface="Questrial"/>
                <a:sym typeface="Questrial"/>
              </a:defRPr>
            </a:lvl5pPr>
            <a:lvl6pPr marL="0" lvl="5" indent="0" algn="ctr">
              <a:spcBef>
                <a:spcPts val="0"/>
              </a:spcBef>
              <a:buNone/>
              <a:defRPr sz="1800" b="0" i="0" u="none" strike="noStrike" cap="none">
                <a:solidFill>
                  <a:schemeClr val="lt1"/>
                </a:solidFill>
                <a:latin typeface="Questrial"/>
                <a:ea typeface="Questrial"/>
                <a:cs typeface="Questrial"/>
                <a:sym typeface="Questrial"/>
              </a:defRPr>
            </a:lvl6pPr>
            <a:lvl7pPr marL="0" lvl="6" indent="0" algn="ctr">
              <a:spcBef>
                <a:spcPts val="0"/>
              </a:spcBef>
              <a:buNone/>
              <a:defRPr sz="1800" b="0" i="0" u="none" strike="noStrike" cap="none">
                <a:solidFill>
                  <a:schemeClr val="lt1"/>
                </a:solidFill>
                <a:latin typeface="Questrial"/>
                <a:ea typeface="Questrial"/>
                <a:cs typeface="Questrial"/>
                <a:sym typeface="Questrial"/>
              </a:defRPr>
            </a:lvl7pPr>
            <a:lvl8pPr marL="0" lvl="7" indent="0" algn="ctr">
              <a:spcBef>
                <a:spcPts val="0"/>
              </a:spcBef>
              <a:buNone/>
              <a:defRPr sz="1800" b="0" i="0" u="none" strike="noStrike" cap="none">
                <a:solidFill>
                  <a:schemeClr val="lt1"/>
                </a:solidFill>
                <a:latin typeface="Questrial"/>
                <a:ea typeface="Questrial"/>
                <a:cs typeface="Questrial"/>
                <a:sym typeface="Questrial"/>
              </a:defRPr>
            </a:lvl8pPr>
            <a:lvl9pPr marL="0" lvl="8" indent="0" algn="ctr">
              <a:spcBef>
                <a:spcPts val="0"/>
              </a:spcBef>
              <a:buNone/>
              <a:defRPr sz="1800" b="0" i="0" u="none" strike="noStrike" cap="none">
                <a:solidFill>
                  <a:schemeClr val="lt1"/>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US"/>
              <a:t>‹#›</a:t>
            </a:fld>
            <a:endParaRPr/>
          </a:p>
        </p:txBody>
      </p:sp>
      <p:sp>
        <p:nvSpPr>
          <p:cNvPr id="22" name="Google Shape;22;p2"/>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4" name="Google Shape;24;p2"/>
          <p:cNvPicPr preferRelativeResize="0"/>
          <p:nvPr/>
        </p:nvPicPr>
        <p:blipFill rotWithShape="1">
          <a:blip r:embed="rId2">
            <a:alphaModFix/>
          </a:blip>
          <a:srcRect/>
          <a:stretch/>
        </p:blipFill>
        <p:spPr>
          <a:xfrm>
            <a:off x="169155" y="114301"/>
            <a:ext cx="2935230" cy="981458"/>
          </a:xfrm>
          <a:prstGeom prst="rect">
            <a:avLst/>
          </a:prstGeom>
          <a:noFill/>
          <a:ln>
            <a:noFill/>
          </a:ln>
        </p:spPr>
      </p:pic>
      <p:pic>
        <p:nvPicPr>
          <p:cNvPr id="25" name="Google Shape;25;p2"/>
          <p:cNvPicPr preferRelativeResize="0"/>
          <p:nvPr/>
        </p:nvPicPr>
        <p:blipFill rotWithShape="1">
          <a:blip r:embed="rId3">
            <a:alphaModFix/>
          </a:blip>
          <a:srcRect/>
          <a:stretch/>
        </p:blipFill>
        <p:spPr>
          <a:xfrm>
            <a:off x="76212" y="4698066"/>
            <a:ext cx="1302037" cy="44543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301752" y="3755121"/>
            <a:ext cx="8588248" cy="391918"/>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6"/>
              </a:buClr>
              <a:buSzPts val="2200"/>
              <a:buFont typeface="Arial"/>
              <a:buNone/>
              <a:defRPr sz="2200" b="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1"/>
          <p:cNvSpPr>
            <a:spLocks noGrp="1"/>
          </p:cNvSpPr>
          <p:nvPr>
            <p:ph type="pic" idx="2"/>
          </p:nvPr>
        </p:nvSpPr>
        <p:spPr>
          <a:xfrm>
            <a:off x="0" y="7744"/>
            <a:ext cx="9144000" cy="3685442"/>
          </a:xfrm>
          <a:prstGeom prst="rect">
            <a:avLst/>
          </a:prstGeom>
          <a:noFill/>
          <a:ln>
            <a:noFill/>
          </a:ln>
        </p:spPr>
      </p:sp>
      <p:sp>
        <p:nvSpPr>
          <p:cNvPr id="88" name="Google Shape;88;p11"/>
          <p:cNvSpPr txBox="1">
            <a:spLocks noGrp="1"/>
          </p:cNvSpPr>
          <p:nvPr>
            <p:ph type="body" idx="1"/>
          </p:nvPr>
        </p:nvSpPr>
        <p:spPr>
          <a:xfrm>
            <a:off x="301752" y="4205665"/>
            <a:ext cx="8588248" cy="403796"/>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600"/>
              <a:buNone/>
              <a:defRPr sz="16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9" name="Google Shape;89;p11"/>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90" name="Google Shape;90;p11"/>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92" name="Google Shape;92;p11"/>
          <p:cNvPicPr preferRelativeResize="0"/>
          <p:nvPr/>
        </p:nvPicPr>
        <p:blipFill rotWithShape="1">
          <a:blip r:embed="rId2">
            <a:alphaModFix/>
          </a:blip>
          <a:srcRect/>
          <a:stretch/>
        </p:blipFill>
        <p:spPr>
          <a:xfrm>
            <a:off x="76212" y="4698066"/>
            <a:ext cx="1302037" cy="44543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457213" y="1200151"/>
            <a:ext cx="8315569" cy="327547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9" name="Google Shape;29;p3"/>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2" name="Google Shape;32;p3"/>
          <p:cNvPicPr preferRelativeResize="0"/>
          <p:nvPr/>
        </p:nvPicPr>
        <p:blipFill rotWithShape="1">
          <a:blip r:embed="rId2">
            <a:alphaModFix/>
          </a:blip>
          <a:srcRect/>
          <a:stretch/>
        </p:blipFill>
        <p:spPr>
          <a:xfrm>
            <a:off x="76212" y="4698066"/>
            <a:ext cx="1302037" cy="44543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672584"/>
            <a:ext cx="9142476" cy="109727"/>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762" y="4686871"/>
            <a:ext cx="9143365" cy="1429"/>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a:p>
        </p:txBody>
      </p:sp>
      <p:sp>
        <p:nvSpPr>
          <p:cNvPr id="18" name="bk object 18"/>
          <p:cNvSpPr/>
          <p:nvPr/>
        </p:nvSpPr>
        <p:spPr>
          <a:xfrm>
            <a:off x="457200" y="4458842"/>
            <a:ext cx="943356" cy="581787"/>
          </a:xfrm>
          <a:prstGeom prst="rect">
            <a:avLst/>
          </a:prstGeom>
          <a:blipFill>
            <a:blip r:embed="rId3" cstate="print"/>
            <a:stretch>
              <a:fillRect/>
            </a:stretch>
          </a:blipFill>
        </p:spPr>
        <p:txBody>
          <a:bodyPr wrap="square" lIns="0" tIns="0" rIns="0" bIns="0" rtlCol="0"/>
          <a:lstStyle/>
          <a:p>
            <a:endParaRPr sz="1350"/>
          </a:p>
        </p:txBody>
      </p:sp>
      <p:sp>
        <p:nvSpPr>
          <p:cNvPr id="2" name="Holder 2"/>
          <p:cNvSpPr>
            <a:spLocks noGrp="1"/>
          </p:cNvSpPr>
          <p:nvPr>
            <p:ph type="title"/>
          </p:nvPr>
        </p:nvSpPr>
        <p:spPr/>
        <p:txBody>
          <a:bodyPr lIns="0" tIns="0" rIns="0" bIns="0"/>
          <a:lstStyle>
            <a:lvl1pPr>
              <a:defRPr sz="3300" b="1" i="0">
                <a:solidFill>
                  <a:srgbClr val="00808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1983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672584"/>
            <a:ext cx="9142476" cy="109727"/>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762" y="4686871"/>
            <a:ext cx="9143365" cy="1429"/>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a:p>
        </p:txBody>
      </p:sp>
      <p:sp>
        <p:nvSpPr>
          <p:cNvPr id="18" name="bk object 18"/>
          <p:cNvSpPr/>
          <p:nvPr/>
        </p:nvSpPr>
        <p:spPr>
          <a:xfrm>
            <a:off x="457200" y="4458842"/>
            <a:ext cx="943356" cy="581787"/>
          </a:xfrm>
          <a:prstGeom prst="rect">
            <a:avLst/>
          </a:prstGeom>
          <a:blipFill>
            <a:blip r:embed="rId3" cstate="print"/>
            <a:stretch>
              <a:fillRect/>
            </a:stretch>
          </a:blip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3" name="Holder 3"/>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989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457200" y="1152144"/>
            <a:ext cx="3657600" cy="332348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6" name="Google Shape;36;p4"/>
          <p:cNvSpPr txBox="1">
            <a:spLocks noGrp="1"/>
          </p:cNvSpPr>
          <p:nvPr>
            <p:ph type="body" idx="2"/>
          </p:nvPr>
        </p:nvSpPr>
        <p:spPr>
          <a:xfrm>
            <a:off x="4419614" y="1152144"/>
            <a:ext cx="4038599" cy="332348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7" name="Google Shape;37;p4"/>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8" name="Google Shape;38;p4"/>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0" name="Google Shape;40;p4"/>
          <p:cNvPicPr preferRelativeResize="0"/>
          <p:nvPr/>
        </p:nvPicPr>
        <p:blipFill rotWithShape="1">
          <a:blip r:embed="rId2">
            <a:alphaModFix/>
          </a:blip>
          <a:srcRect/>
          <a:stretch/>
        </p:blipFill>
        <p:spPr>
          <a:xfrm>
            <a:off x="76212" y="4698066"/>
            <a:ext cx="1302037" cy="44543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457200" y="1233454"/>
            <a:ext cx="3890108" cy="47982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0">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4" name="Google Shape;44;p5"/>
          <p:cNvSpPr txBox="1">
            <a:spLocks noGrp="1"/>
          </p:cNvSpPr>
          <p:nvPr>
            <p:ph type="body" idx="2"/>
          </p:nvPr>
        </p:nvSpPr>
        <p:spPr>
          <a:xfrm>
            <a:off x="457200" y="1806543"/>
            <a:ext cx="3890108" cy="2669087"/>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5" name="Google Shape;45;p5"/>
          <p:cNvSpPr txBox="1">
            <a:spLocks noGrp="1"/>
          </p:cNvSpPr>
          <p:nvPr>
            <p:ph type="body" idx="3"/>
          </p:nvPr>
        </p:nvSpPr>
        <p:spPr>
          <a:xfrm>
            <a:off x="4732211" y="1233454"/>
            <a:ext cx="4038599" cy="47982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0">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6" name="Google Shape;46;p5"/>
          <p:cNvSpPr txBox="1">
            <a:spLocks noGrp="1"/>
          </p:cNvSpPr>
          <p:nvPr>
            <p:ph type="body" idx="4"/>
          </p:nvPr>
        </p:nvSpPr>
        <p:spPr>
          <a:xfrm>
            <a:off x="4732211" y="1806543"/>
            <a:ext cx="4038599" cy="2669087"/>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7" name="Google Shape;47;p5"/>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48" name="Google Shape;48;p5"/>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0" name="Google Shape;50;p5"/>
          <p:cNvPicPr preferRelativeResize="0"/>
          <p:nvPr/>
        </p:nvPicPr>
        <p:blipFill rotWithShape="1">
          <a:blip r:embed="rId2">
            <a:alphaModFix/>
          </a:blip>
          <a:srcRect/>
          <a:stretch/>
        </p:blipFill>
        <p:spPr>
          <a:xfrm>
            <a:off x="76212" y="4698066"/>
            <a:ext cx="1302037" cy="44543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722328" y="2390378"/>
            <a:ext cx="7659687" cy="8763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6"/>
              </a:buClr>
              <a:buSzPts val="3600"/>
              <a:buFont typeface="Arial"/>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6"/>
          <p:cNvSpPr txBox="1">
            <a:spLocks noGrp="1"/>
          </p:cNvSpPr>
          <p:nvPr>
            <p:ph type="body" idx="1"/>
          </p:nvPr>
        </p:nvSpPr>
        <p:spPr>
          <a:xfrm>
            <a:off x="722325" y="1165225"/>
            <a:ext cx="6135687" cy="1225154"/>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2000"/>
              <a:buNone/>
              <a:defRPr sz="2000">
                <a:solidFill>
                  <a:srgbClr val="222222"/>
                </a:solidFill>
              </a:defRPr>
            </a:lvl1pPr>
            <a:lvl2pPr marL="914400" lvl="1" indent="-228600" algn="l">
              <a:spcBef>
                <a:spcPts val="360"/>
              </a:spcBef>
              <a:spcAft>
                <a:spcPts val="0"/>
              </a:spcAft>
              <a:buSzPts val="1800"/>
              <a:buNone/>
              <a:defRPr sz="1800">
                <a:solidFill>
                  <a:srgbClr val="8A8A8A"/>
                </a:solidFill>
              </a:defRPr>
            </a:lvl2pPr>
            <a:lvl3pPr marL="1371600" lvl="2" indent="-228600" algn="l">
              <a:spcBef>
                <a:spcPts val="320"/>
              </a:spcBef>
              <a:spcAft>
                <a:spcPts val="0"/>
              </a:spcAft>
              <a:buSzPts val="1600"/>
              <a:buNone/>
              <a:defRPr sz="1600">
                <a:solidFill>
                  <a:srgbClr val="8A8A8A"/>
                </a:solidFill>
              </a:defRPr>
            </a:lvl3pPr>
            <a:lvl4pPr marL="1828800" lvl="3" indent="-228600" algn="l">
              <a:spcBef>
                <a:spcPts val="280"/>
              </a:spcBef>
              <a:spcAft>
                <a:spcPts val="0"/>
              </a:spcAft>
              <a:buSzPts val="1400"/>
              <a:buNone/>
              <a:defRPr sz="1400">
                <a:solidFill>
                  <a:srgbClr val="8A8A8A"/>
                </a:solidFill>
              </a:defRPr>
            </a:lvl4pPr>
            <a:lvl5pPr marL="2286000" lvl="4" indent="-228600" algn="l">
              <a:spcBef>
                <a:spcPts val="280"/>
              </a:spcBef>
              <a:spcAft>
                <a:spcPts val="0"/>
              </a:spcAft>
              <a:buSzPts val="1400"/>
              <a:buNone/>
              <a:defRPr sz="1400">
                <a:solidFill>
                  <a:srgbClr val="8A8A8A"/>
                </a:solidFill>
              </a:defRPr>
            </a:lvl5pPr>
            <a:lvl6pPr marL="2743200" lvl="5" indent="-228600" algn="l">
              <a:spcBef>
                <a:spcPts val="280"/>
              </a:spcBef>
              <a:spcAft>
                <a:spcPts val="0"/>
              </a:spcAft>
              <a:buSzPts val="1400"/>
              <a:buNone/>
              <a:defRPr sz="1400">
                <a:solidFill>
                  <a:srgbClr val="8A8A8A"/>
                </a:solidFill>
              </a:defRPr>
            </a:lvl6pPr>
            <a:lvl7pPr marL="3200400" lvl="6" indent="-228600" algn="l">
              <a:spcBef>
                <a:spcPts val="280"/>
              </a:spcBef>
              <a:spcAft>
                <a:spcPts val="0"/>
              </a:spcAft>
              <a:buSzPts val="1400"/>
              <a:buNone/>
              <a:defRPr sz="1400">
                <a:solidFill>
                  <a:srgbClr val="8A8A8A"/>
                </a:solidFill>
              </a:defRPr>
            </a:lvl7pPr>
            <a:lvl8pPr marL="3657600" lvl="7" indent="-228600" algn="l">
              <a:spcBef>
                <a:spcPts val="280"/>
              </a:spcBef>
              <a:spcAft>
                <a:spcPts val="0"/>
              </a:spcAft>
              <a:buSzPts val="1400"/>
              <a:buNone/>
              <a:defRPr sz="1400">
                <a:solidFill>
                  <a:srgbClr val="8A8A8A"/>
                </a:solidFill>
              </a:defRPr>
            </a:lvl8pPr>
            <a:lvl9pPr marL="4114800" lvl="8" indent="-228600" algn="l">
              <a:spcBef>
                <a:spcPts val="280"/>
              </a:spcBef>
              <a:spcAft>
                <a:spcPts val="0"/>
              </a:spcAft>
              <a:buSzPts val="1400"/>
              <a:buNone/>
              <a:defRPr sz="1400">
                <a:solidFill>
                  <a:srgbClr val="8A8A8A"/>
                </a:solidFill>
              </a:defRPr>
            </a:lvl9pPr>
          </a:lstStyle>
          <a:p>
            <a:endParaRPr/>
          </a:p>
        </p:txBody>
      </p:sp>
      <p:sp>
        <p:nvSpPr>
          <p:cNvPr id="54" name="Google Shape;54;p6"/>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55" name="Google Shape;55;p6"/>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7" name="Google Shape;57;p6"/>
          <p:cNvPicPr preferRelativeResize="0"/>
          <p:nvPr/>
        </p:nvPicPr>
        <p:blipFill rotWithShape="1">
          <a:blip r:embed="rId2">
            <a:alphaModFix/>
          </a:blip>
          <a:srcRect/>
          <a:stretch/>
        </p:blipFill>
        <p:spPr>
          <a:xfrm>
            <a:off x="76212" y="4698066"/>
            <a:ext cx="1302037" cy="44543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martArt graphic">
  <p:cSld name="Title and SmartArt graphic">
    <p:spTree>
      <p:nvGrpSpPr>
        <p:cNvPr id="1" name="Shape 58"/>
        <p:cNvGrpSpPr/>
        <p:nvPr/>
      </p:nvGrpSpPr>
      <p:grpSpPr>
        <a:xfrm>
          <a:off x="0" y="0"/>
          <a:ext cx="0" cy="0"/>
          <a:chOff x="0" y="0"/>
          <a:chExt cx="0" cy="0"/>
        </a:xfrm>
      </p:grpSpPr>
      <p:sp>
        <p:nvSpPr>
          <p:cNvPr id="59" name="Google Shape;59;p7"/>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61" name="Google Shape;61;p7"/>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a:spLocks noGrp="1"/>
          </p:cNvSpPr>
          <p:nvPr>
            <p:ph type="dgm" idx="2"/>
          </p:nvPr>
        </p:nvSpPr>
        <p:spPr>
          <a:xfrm>
            <a:off x="457200" y="1143000"/>
            <a:ext cx="8305800" cy="337185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accent6"/>
              </a:buClr>
              <a:buSzPts val="2400"/>
              <a:buFont typeface="Noto Sans Symbols"/>
              <a:buChar char="▪"/>
              <a:defRPr sz="2400" b="0" i="0" u="none" strike="noStrike" cap="none">
                <a:solidFill>
                  <a:schemeClr val="dk1"/>
                </a:solidFill>
                <a:latin typeface="Arial"/>
                <a:ea typeface="Arial"/>
                <a:cs typeface="Arial"/>
                <a:sym typeface="Arial"/>
              </a:defRPr>
            </a:lvl1pPr>
            <a:lvl2pPr marR="0" lvl="1" algn="l" rtl="0">
              <a:spcBef>
                <a:spcPts val="440"/>
              </a:spcBef>
              <a:spcAft>
                <a:spcPts val="0"/>
              </a:spcAft>
              <a:buClr>
                <a:schemeClr val="accent6"/>
              </a:buClr>
              <a:buSzPts val="2200"/>
              <a:buFont typeface="Noto Sans Symbols"/>
              <a:buChar char="▪"/>
              <a:defRPr sz="2200"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accent6"/>
              </a:buClr>
              <a:buSzPts val="2000"/>
              <a:buFont typeface="Noto Sans Symbols"/>
              <a:buChar char="▪"/>
              <a:defRPr sz="2000" b="0" i="0" u="none" strike="noStrike" cap="none">
                <a:solidFill>
                  <a:schemeClr val="dk1"/>
                </a:solidFill>
                <a:latin typeface="Arial"/>
                <a:ea typeface="Arial"/>
                <a:cs typeface="Arial"/>
                <a:sym typeface="Arial"/>
              </a:defRPr>
            </a:lvl3pPr>
            <a:lvl4pPr marR="0" lvl="3" algn="l" rtl="0">
              <a:spcBef>
                <a:spcPts val="360"/>
              </a:spcBef>
              <a:spcAft>
                <a:spcPts val="0"/>
              </a:spcAft>
              <a:buClr>
                <a:schemeClr val="accent6"/>
              </a:buClr>
              <a:buSzPts val="1800"/>
              <a:buFont typeface="Noto Sans Symbols"/>
              <a:buChar char="▪"/>
              <a:defRPr sz="1800" b="0" i="0" u="none" strike="noStrike" cap="none">
                <a:solidFill>
                  <a:schemeClr val="dk1"/>
                </a:solidFill>
                <a:latin typeface="Arial"/>
                <a:ea typeface="Arial"/>
                <a:cs typeface="Arial"/>
                <a:sym typeface="Arial"/>
              </a:defRPr>
            </a:lvl4pPr>
            <a:lvl5pPr marR="0" lvl="4" algn="l" rtl="0">
              <a:spcBef>
                <a:spcPts val="320"/>
              </a:spcBef>
              <a:spcAft>
                <a:spcPts val="0"/>
              </a:spcAft>
              <a:buClr>
                <a:schemeClr val="accent6"/>
              </a:buClr>
              <a:buSzPts val="1600"/>
              <a:buFont typeface="Noto Sans Symbols"/>
              <a:buChar char="▪"/>
              <a:defRPr sz="1600" b="0" i="0" u="none" strike="noStrike" cap="none">
                <a:solidFill>
                  <a:schemeClr val="dk1"/>
                </a:solidFill>
                <a:latin typeface="Arial"/>
                <a:ea typeface="Arial"/>
                <a:cs typeface="Arial"/>
                <a:sym typeface="Arial"/>
              </a:defRPr>
            </a:lvl5pPr>
            <a:lvl6pPr marR="0" lvl="5"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R="0" lvl="6" algn="l" rtl="0">
              <a:spcBef>
                <a:spcPts val="28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7pPr>
            <a:lvl8pPr marR="0" lvl="7" algn="l" rtl="0">
              <a:spcBef>
                <a:spcPts val="280"/>
              </a:spcBef>
              <a:spcAft>
                <a:spcPts val="0"/>
              </a:spcAft>
              <a:buClr>
                <a:schemeClr val="accent3"/>
              </a:buClr>
              <a:buSzPts val="1400"/>
              <a:buFont typeface="Arial"/>
              <a:buChar char="•"/>
              <a:defRPr sz="1400" b="0" i="0" u="none" strike="noStrike" cap="none">
                <a:solidFill>
                  <a:schemeClr val="dk1"/>
                </a:solidFill>
                <a:latin typeface="Arial"/>
                <a:ea typeface="Arial"/>
                <a:cs typeface="Arial"/>
                <a:sym typeface="Arial"/>
              </a:defRPr>
            </a:lvl8pPr>
            <a:lvl9pPr marR="0" lvl="8" algn="l" rtl="0">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64" name="Google Shape;64;p7"/>
          <p:cNvPicPr preferRelativeResize="0"/>
          <p:nvPr/>
        </p:nvPicPr>
        <p:blipFill rotWithShape="1">
          <a:blip r:embed="rId2">
            <a:alphaModFix/>
          </a:blip>
          <a:srcRect/>
          <a:stretch/>
        </p:blipFill>
        <p:spPr>
          <a:xfrm>
            <a:off x="76212" y="4698066"/>
            <a:ext cx="1302037" cy="44543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able">
  <p:cSld name="Title and Table">
    <p:spTree>
      <p:nvGrpSpPr>
        <p:cNvPr id="1" name="Shape 65"/>
        <p:cNvGrpSpPr/>
        <p:nvPr/>
      </p:nvGrpSpPr>
      <p:grpSpPr>
        <a:xfrm>
          <a:off x="0" y="0"/>
          <a:ext cx="0" cy="0"/>
          <a:chOff x="0" y="0"/>
          <a:chExt cx="0" cy="0"/>
        </a:xfrm>
      </p:grpSpPr>
      <p:sp>
        <p:nvSpPr>
          <p:cNvPr id="66" name="Google Shape;66;p8"/>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67" name="Google Shape;67;p8"/>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 name="Google Shape;70;p8"/>
          <p:cNvPicPr preferRelativeResize="0"/>
          <p:nvPr/>
        </p:nvPicPr>
        <p:blipFill rotWithShape="1">
          <a:blip r:embed="rId2">
            <a:alphaModFix/>
          </a:blip>
          <a:srcRect/>
          <a:stretch/>
        </p:blipFill>
        <p:spPr>
          <a:xfrm>
            <a:off x="76212" y="4698066"/>
            <a:ext cx="1302037" cy="44543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Media">
  <p:cSld name="Title and Media">
    <p:spTree>
      <p:nvGrpSpPr>
        <p:cNvPr id="1" name="Shape 71"/>
        <p:cNvGrpSpPr/>
        <p:nvPr/>
      </p:nvGrpSpPr>
      <p:grpSpPr>
        <a:xfrm>
          <a:off x="0" y="0"/>
          <a:ext cx="0" cy="0"/>
          <a:chOff x="0" y="0"/>
          <a:chExt cx="0" cy="0"/>
        </a:xfrm>
      </p:grpSpPr>
      <p:sp>
        <p:nvSpPr>
          <p:cNvPr id="72" name="Google Shape;72;p9"/>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spcAft>
                <a:spcPts val="0"/>
              </a:spcAft>
              <a:buNone/>
              <a:defRPr>
                <a:solidFill>
                  <a:srgbClr val="FFFFFF"/>
                </a:solidFill>
              </a:defRPr>
            </a:lvl1pPr>
            <a:lvl2pPr marL="0" lvl="1" indent="0" algn="ctr">
              <a:spcBef>
                <a:spcPts val="0"/>
              </a:spcBef>
              <a:spcAft>
                <a:spcPts val="0"/>
              </a:spcAft>
              <a:buNone/>
              <a:defRPr>
                <a:solidFill>
                  <a:srgbClr val="FFFFFF"/>
                </a:solidFill>
              </a:defRPr>
            </a:lvl2pPr>
            <a:lvl3pPr marL="0" lvl="2" indent="0" algn="ctr">
              <a:spcBef>
                <a:spcPts val="0"/>
              </a:spcBef>
              <a:spcAft>
                <a:spcPts val="0"/>
              </a:spcAft>
              <a:buNone/>
              <a:defRPr>
                <a:solidFill>
                  <a:srgbClr val="FFFFFF"/>
                </a:solidFill>
              </a:defRPr>
            </a:lvl3pPr>
            <a:lvl4pPr marL="0" lvl="3" indent="0" algn="ctr">
              <a:spcBef>
                <a:spcPts val="0"/>
              </a:spcBef>
              <a:spcAft>
                <a:spcPts val="0"/>
              </a:spcAft>
              <a:buNone/>
              <a:defRPr>
                <a:solidFill>
                  <a:srgbClr val="FFFFFF"/>
                </a:solidFill>
              </a:defRPr>
            </a:lvl4pPr>
            <a:lvl5pPr marL="0" lvl="4" indent="0" algn="ctr">
              <a:spcBef>
                <a:spcPts val="0"/>
              </a:spcBef>
              <a:spcAft>
                <a:spcPts val="0"/>
              </a:spcAft>
              <a:buNone/>
              <a:defRPr>
                <a:solidFill>
                  <a:srgbClr val="FFFFFF"/>
                </a:solidFill>
              </a:defRPr>
            </a:lvl5pPr>
            <a:lvl6pPr marL="0" lvl="5" indent="0" algn="ctr">
              <a:spcBef>
                <a:spcPts val="0"/>
              </a:spcBef>
              <a:spcAft>
                <a:spcPts val="0"/>
              </a:spcAft>
              <a:buNone/>
              <a:defRPr>
                <a:solidFill>
                  <a:srgbClr val="FFFFFF"/>
                </a:solidFill>
              </a:defRPr>
            </a:lvl6pPr>
            <a:lvl7pPr marL="0" lvl="6" indent="0" algn="ctr">
              <a:spcBef>
                <a:spcPts val="0"/>
              </a:spcBef>
              <a:spcAft>
                <a:spcPts val="0"/>
              </a:spcAft>
              <a:buNone/>
              <a:defRPr>
                <a:solidFill>
                  <a:srgbClr val="FFFFFF"/>
                </a:solidFill>
              </a:defRPr>
            </a:lvl7pPr>
            <a:lvl8pPr marL="0" lvl="7" indent="0" algn="ctr">
              <a:spcBef>
                <a:spcPts val="0"/>
              </a:spcBef>
              <a:spcAft>
                <a:spcPts val="0"/>
              </a:spcAft>
              <a:buNone/>
              <a:defRPr>
                <a:solidFill>
                  <a:srgbClr val="FFFFFF"/>
                </a:solidFill>
              </a:defRPr>
            </a:lvl8pPr>
            <a:lvl9pPr marL="0" lvl="8" indent="0" algn="ctr">
              <a:spcBef>
                <a:spcPts val="0"/>
              </a:spcBef>
              <a:spcAft>
                <a:spcPts val="0"/>
              </a:spcAft>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73" name="Google Shape;73;p9"/>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a:spLocks noGrp="1"/>
          </p:cNvSpPr>
          <p:nvPr>
            <p:ph type="media" idx="2"/>
          </p:nvPr>
        </p:nvSpPr>
        <p:spPr>
          <a:xfrm>
            <a:off x="457200" y="1085850"/>
            <a:ext cx="8305800" cy="337185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accent6"/>
              </a:buClr>
              <a:buSzPts val="2400"/>
              <a:buFont typeface="Noto Sans Symbols"/>
              <a:buChar char="▪"/>
              <a:defRPr sz="2400" b="0" i="0" u="none" strike="noStrike" cap="none">
                <a:solidFill>
                  <a:schemeClr val="dk1"/>
                </a:solidFill>
                <a:latin typeface="Arial"/>
                <a:ea typeface="Arial"/>
                <a:cs typeface="Arial"/>
                <a:sym typeface="Arial"/>
              </a:defRPr>
            </a:lvl1pPr>
            <a:lvl2pPr marR="0" lvl="1" algn="l" rtl="0">
              <a:spcBef>
                <a:spcPts val="440"/>
              </a:spcBef>
              <a:spcAft>
                <a:spcPts val="0"/>
              </a:spcAft>
              <a:buClr>
                <a:schemeClr val="accent6"/>
              </a:buClr>
              <a:buSzPts val="2200"/>
              <a:buFont typeface="Noto Sans Symbols"/>
              <a:buChar char="▪"/>
              <a:defRPr sz="2200"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accent6"/>
              </a:buClr>
              <a:buSzPts val="2000"/>
              <a:buFont typeface="Noto Sans Symbols"/>
              <a:buChar char="▪"/>
              <a:defRPr sz="2000" b="0" i="0" u="none" strike="noStrike" cap="none">
                <a:solidFill>
                  <a:schemeClr val="dk1"/>
                </a:solidFill>
                <a:latin typeface="Arial"/>
                <a:ea typeface="Arial"/>
                <a:cs typeface="Arial"/>
                <a:sym typeface="Arial"/>
              </a:defRPr>
            </a:lvl3pPr>
            <a:lvl4pPr marR="0" lvl="3" algn="l" rtl="0">
              <a:spcBef>
                <a:spcPts val="360"/>
              </a:spcBef>
              <a:spcAft>
                <a:spcPts val="0"/>
              </a:spcAft>
              <a:buClr>
                <a:schemeClr val="accent6"/>
              </a:buClr>
              <a:buSzPts val="1800"/>
              <a:buFont typeface="Noto Sans Symbols"/>
              <a:buChar char="▪"/>
              <a:defRPr sz="1800" b="0" i="0" u="none" strike="noStrike" cap="none">
                <a:solidFill>
                  <a:schemeClr val="dk1"/>
                </a:solidFill>
                <a:latin typeface="Arial"/>
                <a:ea typeface="Arial"/>
                <a:cs typeface="Arial"/>
                <a:sym typeface="Arial"/>
              </a:defRPr>
            </a:lvl4pPr>
            <a:lvl5pPr marR="0" lvl="4" algn="l" rtl="0">
              <a:spcBef>
                <a:spcPts val="320"/>
              </a:spcBef>
              <a:spcAft>
                <a:spcPts val="0"/>
              </a:spcAft>
              <a:buClr>
                <a:schemeClr val="accent6"/>
              </a:buClr>
              <a:buSzPts val="1600"/>
              <a:buFont typeface="Noto Sans Symbols"/>
              <a:buChar char="▪"/>
              <a:defRPr sz="1600" b="0" i="0" u="none" strike="noStrike" cap="none">
                <a:solidFill>
                  <a:schemeClr val="dk1"/>
                </a:solidFill>
                <a:latin typeface="Arial"/>
                <a:ea typeface="Arial"/>
                <a:cs typeface="Arial"/>
                <a:sym typeface="Arial"/>
              </a:defRPr>
            </a:lvl5pPr>
            <a:lvl6pPr marR="0" lvl="5"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R="0" lvl="6" algn="l" rtl="0">
              <a:spcBef>
                <a:spcPts val="28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7pPr>
            <a:lvl8pPr marR="0" lvl="7" algn="l" rtl="0">
              <a:spcBef>
                <a:spcPts val="280"/>
              </a:spcBef>
              <a:spcAft>
                <a:spcPts val="0"/>
              </a:spcAft>
              <a:buClr>
                <a:schemeClr val="accent3"/>
              </a:buClr>
              <a:buSzPts val="1400"/>
              <a:buFont typeface="Arial"/>
              <a:buChar char="•"/>
              <a:defRPr sz="1400" b="0" i="0" u="none" strike="noStrike" cap="none">
                <a:solidFill>
                  <a:schemeClr val="dk1"/>
                </a:solidFill>
                <a:latin typeface="Arial"/>
                <a:ea typeface="Arial"/>
                <a:cs typeface="Arial"/>
                <a:sym typeface="Arial"/>
              </a:defRPr>
            </a:lvl8pPr>
            <a:lvl9pPr marR="0" lvl="8" algn="l" rtl="0">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6" name="Google Shape;76;p9"/>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7" name="Google Shape;77;p9"/>
          <p:cNvPicPr preferRelativeResize="0"/>
          <p:nvPr/>
        </p:nvPicPr>
        <p:blipFill rotWithShape="1">
          <a:blip r:embed="rId2">
            <a:alphaModFix/>
          </a:blip>
          <a:srcRect/>
          <a:stretch/>
        </p:blipFill>
        <p:spPr>
          <a:xfrm>
            <a:off x="76212" y="4698066"/>
            <a:ext cx="1302037" cy="44543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304815" y="4121658"/>
            <a:ext cx="8516815" cy="44577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6"/>
              </a:buClr>
              <a:buSzPts val="2200"/>
              <a:buFont typeface="Arial"/>
              <a:buNone/>
              <a:defRPr sz="2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spcAft>
                <a:spcPts val="0"/>
              </a:spcAft>
              <a:buNone/>
              <a:defRPr>
                <a:solidFill>
                  <a:srgbClr val="FFFFFF"/>
                </a:solidFill>
              </a:defRPr>
            </a:lvl1pPr>
            <a:lvl2pPr marL="0" lvl="1" indent="0" algn="ctr">
              <a:spcBef>
                <a:spcPts val="0"/>
              </a:spcBef>
              <a:spcAft>
                <a:spcPts val="0"/>
              </a:spcAft>
              <a:buNone/>
              <a:defRPr>
                <a:solidFill>
                  <a:srgbClr val="FFFFFF"/>
                </a:solidFill>
              </a:defRPr>
            </a:lvl2pPr>
            <a:lvl3pPr marL="0" lvl="2" indent="0" algn="ctr">
              <a:spcBef>
                <a:spcPts val="0"/>
              </a:spcBef>
              <a:spcAft>
                <a:spcPts val="0"/>
              </a:spcAft>
              <a:buNone/>
              <a:defRPr>
                <a:solidFill>
                  <a:srgbClr val="FFFFFF"/>
                </a:solidFill>
              </a:defRPr>
            </a:lvl3pPr>
            <a:lvl4pPr marL="0" lvl="3" indent="0" algn="ctr">
              <a:spcBef>
                <a:spcPts val="0"/>
              </a:spcBef>
              <a:spcAft>
                <a:spcPts val="0"/>
              </a:spcAft>
              <a:buNone/>
              <a:defRPr>
                <a:solidFill>
                  <a:srgbClr val="FFFFFF"/>
                </a:solidFill>
              </a:defRPr>
            </a:lvl4pPr>
            <a:lvl5pPr marL="0" lvl="4" indent="0" algn="ctr">
              <a:spcBef>
                <a:spcPts val="0"/>
              </a:spcBef>
              <a:spcAft>
                <a:spcPts val="0"/>
              </a:spcAft>
              <a:buNone/>
              <a:defRPr>
                <a:solidFill>
                  <a:srgbClr val="FFFFFF"/>
                </a:solidFill>
              </a:defRPr>
            </a:lvl5pPr>
            <a:lvl6pPr marL="0" lvl="5" indent="0" algn="ctr">
              <a:spcBef>
                <a:spcPts val="0"/>
              </a:spcBef>
              <a:spcAft>
                <a:spcPts val="0"/>
              </a:spcAft>
              <a:buNone/>
              <a:defRPr>
                <a:solidFill>
                  <a:srgbClr val="FFFFFF"/>
                </a:solidFill>
              </a:defRPr>
            </a:lvl6pPr>
            <a:lvl7pPr marL="0" lvl="6" indent="0" algn="ctr">
              <a:spcBef>
                <a:spcPts val="0"/>
              </a:spcBef>
              <a:spcAft>
                <a:spcPts val="0"/>
              </a:spcAft>
              <a:buNone/>
              <a:defRPr>
                <a:solidFill>
                  <a:srgbClr val="FFFFFF"/>
                </a:solidFill>
              </a:defRPr>
            </a:lvl7pPr>
            <a:lvl8pPr marL="0" lvl="7" indent="0" algn="ctr">
              <a:spcBef>
                <a:spcPts val="0"/>
              </a:spcBef>
              <a:spcAft>
                <a:spcPts val="0"/>
              </a:spcAft>
              <a:buNone/>
              <a:defRPr>
                <a:solidFill>
                  <a:srgbClr val="FFFFFF"/>
                </a:solidFill>
              </a:defRPr>
            </a:lvl8pPr>
            <a:lvl9pPr marL="0" lvl="8" indent="0" algn="ctr">
              <a:spcBef>
                <a:spcPts val="0"/>
              </a:spcBef>
              <a:spcAft>
                <a:spcPts val="0"/>
              </a:spcAft>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81" name="Google Shape;81;p10"/>
          <p:cNvSpPr txBox="1">
            <a:spLocks noGrp="1"/>
          </p:cNvSpPr>
          <p:nvPr>
            <p:ph type="body" idx="1"/>
          </p:nvPr>
        </p:nvSpPr>
        <p:spPr>
          <a:xfrm>
            <a:off x="304814" y="285750"/>
            <a:ext cx="8516815" cy="370713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2" name="Google Shape;82;p10"/>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4" name="Google Shape;84;p10"/>
          <p:cNvPicPr preferRelativeResize="0"/>
          <p:nvPr/>
        </p:nvPicPr>
        <p:blipFill rotWithShape="1">
          <a:blip r:embed="rId2">
            <a:alphaModFix/>
          </a:blip>
          <a:srcRect/>
          <a:stretch/>
        </p:blipFill>
        <p:spPr>
          <a:xfrm>
            <a:off x="76212" y="4698066"/>
            <a:ext cx="1302037" cy="44543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10980"/>
          </a:srgbClr>
        </a:solidFill>
        <a:effectLst/>
      </p:bgPr>
    </p:bg>
    <p:spTree>
      <p:nvGrpSpPr>
        <p:cNvPr id="1" name="Shape 9"/>
        <p:cNvGrpSpPr/>
        <p:nvPr/>
      </p:nvGrpSpPr>
      <p:grpSpPr>
        <a:xfrm>
          <a:off x="0" y="0"/>
          <a:ext cx="0" cy="0"/>
          <a:chOff x="0" y="0"/>
          <a:chExt cx="0" cy="0"/>
        </a:xfrm>
      </p:grpSpPr>
      <p:pic>
        <p:nvPicPr>
          <p:cNvPr id="10" name="Google Shape;10;p1" descr="AETC_2016_ribbon.png"/>
          <p:cNvPicPr preferRelativeResize="0"/>
          <p:nvPr/>
        </p:nvPicPr>
        <p:blipFill rotWithShape="1">
          <a:blip r:embed="rId12">
            <a:alphaModFix amt="5000"/>
          </a:blip>
          <a:srcRect l="35150" t="21563" r="9715" b="1013"/>
          <a:stretch/>
        </p:blipFill>
        <p:spPr>
          <a:xfrm>
            <a:off x="1" y="1"/>
            <a:ext cx="9144000" cy="5143500"/>
          </a:xfrm>
          <a:prstGeom prst="rect">
            <a:avLst/>
          </a:prstGeom>
          <a:noFill/>
          <a:ln>
            <a:noFill/>
          </a:ln>
        </p:spPr>
      </p:pic>
      <p:sp>
        <p:nvSpPr>
          <p:cNvPr id="11" name="Google Shape;11;p1"/>
          <p:cNvSpPr/>
          <p:nvPr/>
        </p:nvSpPr>
        <p:spPr>
          <a:xfrm>
            <a:off x="13" y="4667302"/>
            <a:ext cx="9143999" cy="48006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1"/>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accent6"/>
              </a:buClr>
              <a:buSzPts val="4000"/>
              <a:buFont typeface="Arial"/>
              <a:buNone/>
              <a:defRPr sz="4000" b="0" i="0" u="none" strike="noStrike" cap="non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457213" y="1200151"/>
            <a:ext cx="8315569" cy="3275474"/>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accent6"/>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68300" algn="l" rtl="0">
              <a:spcBef>
                <a:spcPts val="440"/>
              </a:spcBef>
              <a:spcAft>
                <a:spcPts val="0"/>
              </a:spcAft>
              <a:buClr>
                <a:schemeClr val="accent6"/>
              </a:buClr>
              <a:buSzPts val="2200"/>
              <a:buFont typeface="Noto Sans Symbols"/>
              <a:buChar char="▪"/>
              <a:defRPr sz="22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6"/>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6"/>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 name="Google Shape;14;p1"/>
          <p:cNvSpPr/>
          <p:nvPr/>
        </p:nvSpPr>
        <p:spPr>
          <a:xfrm>
            <a:off x="8458200" y="4667302"/>
            <a:ext cx="685800" cy="48006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6"/>
              </a:solidFill>
              <a:latin typeface="Arial"/>
              <a:ea typeface="Arial"/>
              <a:cs typeface="Arial"/>
              <a:sym typeface="Arial"/>
            </a:endParaRPr>
          </a:p>
        </p:txBody>
      </p:sp>
      <p:sp>
        <p:nvSpPr>
          <p:cNvPr id="15" name="Google Shape;15;p1"/>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spcAft>
                <a:spcPts val="0"/>
              </a:spcAft>
              <a:buNone/>
              <a:defRPr sz="1800" b="0" i="0" u="none" strike="noStrike" cap="none">
                <a:solidFill>
                  <a:srgbClr val="FFFFFF"/>
                </a:solidFill>
                <a:latin typeface="Arial"/>
                <a:ea typeface="Arial"/>
                <a:cs typeface="Arial"/>
                <a:sym typeface="Arial"/>
              </a:defRPr>
            </a:lvl1pPr>
            <a:lvl2pPr marL="0" marR="0" lvl="1" indent="0" algn="ctr" rtl="0">
              <a:spcBef>
                <a:spcPts val="0"/>
              </a:spcBef>
              <a:spcAft>
                <a:spcPts val="0"/>
              </a:spcAft>
              <a:buNone/>
              <a:defRPr sz="1800" b="0" i="0" u="none" strike="noStrike" cap="none">
                <a:solidFill>
                  <a:srgbClr val="FFFFFF"/>
                </a:solidFill>
                <a:latin typeface="Arial"/>
                <a:ea typeface="Arial"/>
                <a:cs typeface="Arial"/>
                <a:sym typeface="Arial"/>
              </a:defRPr>
            </a:lvl2pPr>
            <a:lvl3pPr marL="0" marR="0" lvl="2" indent="0" algn="ctr" rtl="0">
              <a:spcBef>
                <a:spcPts val="0"/>
              </a:spcBef>
              <a:spcAft>
                <a:spcPts val="0"/>
              </a:spcAft>
              <a:buNone/>
              <a:defRPr sz="1800" b="0" i="0" u="none" strike="noStrike" cap="none">
                <a:solidFill>
                  <a:srgbClr val="FFFFFF"/>
                </a:solidFill>
                <a:latin typeface="Arial"/>
                <a:ea typeface="Arial"/>
                <a:cs typeface="Arial"/>
                <a:sym typeface="Arial"/>
              </a:defRPr>
            </a:lvl3pPr>
            <a:lvl4pPr marL="0" marR="0" lvl="3" indent="0" algn="ctr" rtl="0">
              <a:spcBef>
                <a:spcPts val="0"/>
              </a:spcBef>
              <a:spcAft>
                <a:spcPts val="0"/>
              </a:spcAft>
              <a:buNone/>
              <a:defRPr sz="1800" b="0" i="0" u="none" strike="noStrike" cap="none">
                <a:solidFill>
                  <a:srgbClr val="FFFFFF"/>
                </a:solidFill>
                <a:latin typeface="Arial"/>
                <a:ea typeface="Arial"/>
                <a:cs typeface="Arial"/>
                <a:sym typeface="Arial"/>
              </a:defRPr>
            </a:lvl4pPr>
            <a:lvl5pPr marL="0" marR="0" lvl="4" indent="0" algn="ctr" rtl="0">
              <a:spcBef>
                <a:spcPts val="0"/>
              </a:spcBef>
              <a:spcAft>
                <a:spcPts val="0"/>
              </a:spcAft>
              <a:buNone/>
              <a:defRPr sz="1800" b="0" i="0" u="none" strike="noStrike" cap="none">
                <a:solidFill>
                  <a:srgbClr val="FFFFFF"/>
                </a:solidFill>
                <a:latin typeface="Arial"/>
                <a:ea typeface="Arial"/>
                <a:cs typeface="Arial"/>
                <a:sym typeface="Arial"/>
              </a:defRPr>
            </a:lvl5pPr>
            <a:lvl6pPr marL="0" marR="0" lvl="5" indent="0" algn="ctr" rtl="0">
              <a:spcBef>
                <a:spcPts val="0"/>
              </a:spcBef>
              <a:spcAft>
                <a:spcPts val="0"/>
              </a:spcAft>
              <a:buNone/>
              <a:defRPr sz="1800" b="0" i="0" u="none" strike="noStrike" cap="none">
                <a:solidFill>
                  <a:srgbClr val="FFFFFF"/>
                </a:solidFill>
                <a:latin typeface="Arial"/>
                <a:ea typeface="Arial"/>
                <a:cs typeface="Arial"/>
                <a:sym typeface="Arial"/>
              </a:defRPr>
            </a:lvl6pPr>
            <a:lvl7pPr marL="0" marR="0" lvl="6" indent="0" algn="ctr" rtl="0">
              <a:spcBef>
                <a:spcPts val="0"/>
              </a:spcBef>
              <a:spcAft>
                <a:spcPts val="0"/>
              </a:spcAft>
              <a:buNone/>
              <a:defRPr sz="1800" b="0" i="0" u="none" strike="noStrike" cap="none">
                <a:solidFill>
                  <a:srgbClr val="FFFFFF"/>
                </a:solidFill>
                <a:latin typeface="Arial"/>
                <a:ea typeface="Arial"/>
                <a:cs typeface="Arial"/>
                <a:sym typeface="Arial"/>
              </a:defRPr>
            </a:lvl7pPr>
            <a:lvl8pPr marL="0" marR="0" lvl="7" indent="0" algn="ctr" rtl="0">
              <a:spcBef>
                <a:spcPts val="0"/>
              </a:spcBef>
              <a:spcAft>
                <a:spcPts val="0"/>
              </a:spcAft>
              <a:buNone/>
              <a:defRPr sz="1800" b="0" i="0" u="none" strike="noStrike" cap="none">
                <a:solidFill>
                  <a:srgbClr val="FFFFFF"/>
                </a:solidFill>
                <a:latin typeface="Arial"/>
                <a:ea typeface="Arial"/>
                <a:cs typeface="Arial"/>
                <a:sym typeface="Arial"/>
              </a:defRPr>
            </a:lvl8pPr>
            <a:lvl9pPr marL="0" marR="0" lvl="8" indent="0" algn="ctr" rtl="0">
              <a:spcBef>
                <a:spcPts val="0"/>
              </a:spcBef>
              <a:spcAft>
                <a:spcPts val="0"/>
              </a:spcAft>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6" name="Google Shape;16;p1"/>
          <p:cNvSpPr txBox="1">
            <a:spLocks noGrp="1"/>
          </p:cNvSpPr>
          <p:nvPr>
            <p:ph type="dt" idx="10"/>
          </p:nvPr>
        </p:nvSpPr>
        <p:spPr>
          <a:xfrm>
            <a:off x="7719762" y="4764530"/>
            <a:ext cx="738443"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A7D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1"/>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7A7DE"/>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4"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 id="2147483810" r:id="rId11"/>
    <p:sldLayoutId id="2147483811" r:id="rId12"/>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2"/>
          <p:cNvSpPr txBox="1">
            <a:spLocks noGrp="1"/>
          </p:cNvSpPr>
          <p:nvPr>
            <p:ph type="ctrTitle"/>
          </p:nvPr>
        </p:nvSpPr>
        <p:spPr>
          <a:xfrm>
            <a:off x="685813" y="1519148"/>
            <a:ext cx="7772399" cy="1909859"/>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2"/>
              </a:buClr>
              <a:buSzPct val="100000"/>
              <a:buFont typeface="Arial"/>
              <a:buNone/>
            </a:pPr>
            <a:r>
              <a:rPr lang="en-US"/>
              <a:t>Nurturing Roots: A Mental Health Support Gathering for Latine Youth</a:t>
            </a:r>
            <a:endParaRPr/>
          </a:p>
        </p:txBody>
      </p:sp>
      <p:sp>
        <p:nvSpPr>
          <p:cNvPr id="98" name="Google Shape;98;p12"/>
          <p:cNvSpPr txBox="1">
            <a:spLocks noGrp="1"/>
          </p:cNvSpPr>
          <p:nvPr>
            <p:ph type="subTitle" idx="1"/>
          </p:nvPr>
        </p:nvSpPr>
        <p:spPr>
          <a:xfrm>
            <a:off x="685800" y="3511263"/>
            <a:ext cx="7772398" cy="8001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spcBef>
                <a:spcPts val="0"/>
              </a:spcBef>
              <a:spcAft>
                <a:spcPts val="0"/>
              </a:spcAft>
              <a:buClr>
                <a:srgbClr val="000000"/>
              </a:buClr>
              <a:buFont typeface="Arial"/>
              <a:buNone/>
            </a:pPr>
            <a:r>
              <a:rPr lang="en-US" sz="1800">
                <a:solidFill>
                  <a:schemeClr val="dk1"/>
                </a:solidFill>
                <a:latin typeface="Calibri"/>
                <a:ea typeface="Calibri"/>
                <a:cs typeface="Calibri"/>
                <a:sym typeface="Calibri"/>
              </a:rPr>
              <a:t>Patricia Aguado, Phd, LCSW</a:t>
            </a:r>
            <a:endParaRPr sz="1800">
              <a:solidFill>
                <a:schemeClr val="dk1"/>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800">
                <a:solidFill>
                  <a:schemeClr val="dk1"/>
                </a:solidFill>
                <a:latin typeface="Calibri"/>
                <a:ea typeface="Calibri"/>
                <a:cs typeface="Calibri"/>
                <a:sym typeface="Calibri"/>
              </a:rPr>
              <a:t>Monica Puente, LSW, CADC</a:t>
            </a:r>
            <a:endParaRPr sz="1800">
              <a:solidFill>
                <a:schemeClr val="dk1"/>
              </a:solidFill>
              <a:latin typeface="Calibri"/>
              <a:ea typeface="Calibri"/>
              <a:cs typeface="Calibri"/>
              <a:sym typeface="Calibri"/>
            </a:endParaRPr>
          </a:p>
          <a:p>
            <a:pPr marL="0" lvl="0" indent="0" algn="ctr" rtl="0">
              <a:spcBef>
                <a:spcPts val="480"/>
              </a:spcBef>
              <a:spcAft>
                <a:spcPts val="0"/>
              </a:spcAft>
              <a:buClr>
                <a:srgbClr val="000000"/>
              </a:buClr>
              <a:buFont typeface="Arial"/>
              <a:buNone/>
            </a:pPr>
            <a:r>
              <a:rPr lang="en-US" sz="1800">
                <a:solidFill>
                  <a:schemeClr val="dk1"/>
                </a:solidFill>
                <a:latin typeface="Calibri"/>
                <a:ea typeface="Calibri"/>
                <a:cs typeface="Calibri"/>
                <a:sym typeface="Calibri"/>
              </a:rPr>
              <a:t>SOMOSLOUD</a:t>
            </a:r>
            <a:endParaRPr/>
          </a:p>
        </p:txBody>
      </p:sp>
      <p:pic>
        <p:nvPicPr>
          <p:cNvPr id="99" name="Google Shape;99;p12"/>
          <p:cNvPicPr preferRelativeResize="0"/>
          <p:nvPr/>
        </p:nvPicPr>
        <p:blipFill>
          <a:blip r:embed="rId3">
            <a:alphaModFix/>
          </a:blip>
          <a:stretch>
            <a:fillRect/>
          </a:stretch>
        </p:blipFill>
        <p:spPr>
          <a:xfrm>
            <a:off x="7558473" y="3207912"/>
            <a:ext cx="1088725" cy="1103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1"/>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4000"/>
              <a:buFont typeface="Calibri"/>
              <a:buNone/>
            </a:pPr>
            <a:br>
              <a:rPr lang="en-US" b="1" i="0">
                <a:solidFill>
                  <a:srgbClr val="C00000"/>
                </a:solidFill>
                <a:latin typeface="Calibri"/>
                <a:ea typeface="Calibri"/>
                <a:cs typeface="Calibri"/>
                <a:sym typeface="Calibri"/>
              </a:rPr>
            </a:br>
            <a:r>
              <a:rPr lang="en-US" sz="3600" i="0">
                <a:solidFill>
                  <a:srgbClr val="C00000"/>
                </a:solidFill>
              </a:rPr>
              <a:t>The Importance of Support Groups</a:t>
            </a:r>
            <a:br>
              <a:rPr lang="en-US" b="1" i="0">
                <a:solidFill>
                  <a:srgbClr val="C00000"/>
                </a:solidFill>
                <a:latin typeface="Calibri"/>
                <a:ea typeface="Calibri"/>
                <a:cs typeface="Calibri"/>
                <a:sym typeface="Calibri"/>
              </a:rPr>
            </a:br>
            <a:endParaRPr>
              <a:solidFill>
                <a:srgbClr val="C00000"/>
              </a:solidFill>
              <a:latin typeface="Calibri"/>
              <a:ea typeface="Calibri"/>
              <a:cs typeface="Calibri"/>
              <a:sym typeface="Calibri"/>
            </a:endParaRPr>
          </a:p>
        </p:txBody>
      </p:sp>
      <p:sp>
        <p:nvSpPr>
          <p:cNvPr id="175" name="Google Shape;175;p21"/>
          <p:cNvSpPr txBox="1">
            <a:spLocks noGrp="1"/>
          </p:cNvSpPr>
          <p:nvPr>
            <p:ph type="body" idx="1"/>
          </p:nvPr>
        </p:nvSpPr>
        <p:spPr>
          <a:xfrm>
            <a:off x="457213" y="1200151"/>
            <a:ext cx="8315569" cy="3275474"/>
          </a:xfrm>
          <a:prstGeom prst="rect">
            <a:avLst/>
          </a:prstGeom>
          <a:noFill/>
          <a:ln>
            <a:noFill/>
          </a:ln>
        </p:spPr>
        <p:txBody>
          <a:bodyPr spcFirstLastPara="1" wrap="square" lIns="91425" tIns="45700" rIns="91425" bIns="45700" anchor="t" anchorCtr="0">
            <a:normAutofit lnSpcReduction="10000"/>
          </a:bodyPr>
          <a:lstStyle/>
          <a:p>
            <a:pPr marL="342900" lvl="0" indent="-228600" algn="l" rtl="0">
              <a:spcBef>
                <a:spcPts val="0"/>
              </a:spcBef>
              <a:spcAft>
                <a:spcPts val="0"/>
              </a:spcAft>
              <a:buSzPts val="2400"/>
              <a:buFont typeface="Arial"/>
              <a:buChar char="•"/>
            </a:pPr>
            <a:r>
              <a:rPr lang="en-US" b="0" i="0" dirty="0">
                <a:solidFill>
                  <a:srgbClr val="0D0D0D"/>
                </a:solidFill>
              </a:rPr>
              <a:t>For Latin</a:t>
            </a:r>
            <a:r>
              <a:rPr lang="en-US" dirty="0"/>
              <a:t>e</a:t>
            </a:r>
            <a:r>
              <a:rPr lang="en-US" b="0" i="0" dirty="0">
                <a:solidFill>
                  <a:srgbClr val="0D0D0D"/>
                </a:solidFill>
              </a:rPr>
              <a:t> youth, groups provide a platform for sharing experiences, reducing isolation, and fostering a sense of belonging.</a:t>
            </a:r>
          </a:p>
          <a:p>
            <a:pPr marL="342900" lvl="0" indent="-228600" algn="l" rtl="0">
              <a:spcBef>
                <a:spcPts val="0"/>
              </a:spcBef>
              <a:spcAft>
                <a:spcPts val="0"/>
              </a:spcAft>
              <a:buSzPts val="2400"/>
              <a:buFont typeface="Arial"/>
              <a:buChar char="•"/>
            </a:pPr>
            <a:endParaRPr sz="800" dirty="0"/>
          </a:p>
          <a:p>
            <a:pPr marL="342900" lvl="0" indent="-228600" algn="l" rtl="0">
              <a:spcBef>
                <a:spcPts val="480"/>
              </a:spcBef>
              <a:spcAft>
                <a:spcPts val="0"/>
              </a:spcAft>
              <a:buSzPts val="2400"/>
              <a:buFont typeface="Arial"/>
              <a:buChar char="•"/>
            </a:pPr>
            <a:r>
              <a:rPr lang="en-US" b="0" i="0" dirty="0">
                <a:solidFill>
                  <a:srgbClr val="0D0D0D"/>
                </a:solidFill>
              </a:rPr>
              <a:t>Support groups can also serve as a resource for education about HIV prevention, mental health coping strategies, and navigating healthcare systems.</a:t>
            </a:r>
            <a:endParaRPr b="0" i="0" dirty="0">
              <a:solidFill>
                <a:srgbClr val="0D0D0D"/>
              </a:solidFill>
            </a:endParaRPr>
          </a:p>
          <a:p>
            <a:pPr marL="342900" lvl="0" indent="0" algn="l" rtl="0">
              <a:spcBef>
                <a:spcPts val="480"/>
              </a:spcBef>
              <a:spcAft>
                <a:spcPts val="0"/>
              </a:spcAft>
              <a:buNone/>
            </a:pPr>
            <a:endParaRPr dirty="0">
              <a:solidFill>
                <a:srgbClr val="0D0D0D"/>
              </a:solidFill>
            </a:endParaRPr>
          </a:p>
          <a:p>
            <a:pPr marL="1920240" lvl="0" indent="0" algn="r" rtl="0">
              <a:spcBef>
                <a:spcPts val="480"/>
              </a:spcBef>
              <a:spcAft>
                <a:spcPts val="0"/>
              </a:spcAft>
              <a:buNone/>
            </a:pPr>
            <a:r>
              <a:rPr lang="en-US" sz="1700" dirty="0">
                <a:solidFill>
                  <a:srgbClr val="0D0D0D"/>
                </a:solidFill>
                <a:latin typeface="Times New Roman"/>
                <a:ea typeface="Times New Roman"/>
                <a:cs typeface="Times New Roman"/>
                <a:sym typeface="Times New Roman"/>
              </a:rPr>
              <a:t>Patient quote, “I feel safer here than I do at home”</a:t>
            </a:r>
            <a:r>
              <a:rPr lang="en-US" dirty="0">
                <a:solidFill>
                  <a:srgbClr val="0D0D0D"/>
                </a:solidFill>
                <a:latin typeface="Times New Roman"/>
                <a:ea typeface="Times New Roman"/>
                <a:cs typeface="Times New Roman"/>
                <a:sym typeface="Times New Roman"/>
              </a:rPr>
              <a:t> </a:t>
            </a:r>
            <a:endParaRPr dirty="0">
              <a:solidFill>
                <a:srgbClr val="0D0D0D"/>
              </a:solidFill>
              <a:latin typeface="Times New Roman"/>
              <a:ea typeface="Times New Roman"/>
              <a:cs typeface="Times New Roman"/>
              <a:sym typeface="Times New Roman"/>
            </a:endParaRPr>
          </a:p>
          <a:p>
            <a:pPr marL="342900" lvl="0" indent="-76200" algn="l" rtl="0">
              <a:spcBef>
                <a:spcPts val="480"/>
              </a:spcBef>
              <a:spcAft>
                <a:spcPts val="0"/>
              </a:spcAft>
              <a:buSzPts val="2400"/>
              <a:buNone/>
            </a:pPr>
            <a:endParaRPr dirty="0"/>
          </a:p>
        </p:txBody>
      </p:sp>
      <p:sp>
        <p:nvSpPr>
          <p:cNvPr id="176" name="Google Shape;176;p21"/>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a:t>Goals of the Group</a:t>
            </a:r>
            <a:endParaRPr/>
          </a:p>
        </p:txBody>
      </p:sp>
      <p:sp>
        <p:nvSpPr>
          <p:cNvPr id="183" name="Google Shape;183;p22"/>
          <p:cNvSpPr txBox="1">
            <a:spLocks noGrp="1"/>
          </p:cNvSpPr>
          <p:nvPr>
            <p:ph type="body" idx="1"/>
          </p:nvPr>
        </p:nvSpPr>
        <p:spPr>
          <a:xfrm>
            <a:off x="689548" y="1439056"/>
            <a:ext cx="8083234" cy="2638269"/>
          </a:xfrm>
          <a:prstGeom prst="rect">
            <a:avLst/>
          </a:prstGeom>
          <a:noFill/>
          <a:ln>
            <a:noFill/>
          </a:ln>
        </p:spPr>
        <p:txBody>
          <a:bodyPr spcFirstLastPara="1" wrap="square" lIns="91425" tIns="45700" rIns="91425" bIns="45700" anchor="t" anchorCtr="0">
            <a:normAutofit/>
          </a:bodyPr>
          <a:lstStyle/>
          <a:p>
            <a:pPr marL="114300" lvl="0" indent="0" algn="l" rtl="0">
              <a:spcBef>
                <a:spcPts val="480"/>
              </a:spcBef>
              <a:spcAft>
                <a:spcPts val="0"/>
              </a:spcAft>
              <a:buSzPts val="2400"/>
              <a:buNone/>
            </a:pPr>
            <a:r>
              <a:rPr lang="en-US" dirty="0"/>
              <a:t>To create a culturally-affirming, safe, and inclusive space where youth could receive mental health support while promoting awareness and prevention of HIV.</a:t>
            </a:r>
            <a:endParaRPr dirty="0"/>
          </a:p>
          <a:p>
            <a:pPr marL="114300" lvl="0" indent="0" algn="l" rtl="0">
              <a:spcBef>
                <a:spcPts val="480"/>
              </a:spcBef>
              <a:spcAft>
                <a:spcPts val="0"/>
              </a:spcAft>
              <a:buSzPts val="2400"/>
              <a:buNone/>
            </a:pPr>
            <a:endParaRPr dirty="0"/>
          </a:p>
        </p:txBody>
      </p:sp>
      <p:sp>
        <p:nvSpPr>
          <p:cNvPr id="184" name="Google Shape;184;p22"/>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a:t>Group Composition</a:t>
            </a:r>
            <a:endParaRPr/>
          </a:p>
        </p:txBody>
      </p:sp>
      <p:sp>
        <p:nvSpPr>
          <p:cNvPr id="192" name="Google Shape;192;p23"/>
          <p:cNvSpPr txBox="1">
            <a:spLocks noGrp="1"/>
          </p:cNvSpPr>
          <p:nvPr>
            <p:ph type="body" idx="1"/>
          </p:nvPr>
        </p:nvSpPr>
        <p:spPr>
          <a:xfrm>
            <a:off x="689548" y="1439056"/>
            <a:ext cx="8083234" cy="2638269"/>
          </a:xfrm>
          <a:prstGeom prst="rect">
            <a:avLst/>
          </a:prstGeom>
          <a:noFill/>
          <a:ln>
            <a:noFill/>
          </a:ln>
        </p:spPr>
        <p:txBody>
          <a:bodyPr spcFirstLastPara="1" wrap="square" lIns="91425" tIns="45700" rIns="91425" bIns="45700" anchor="t" anchorCtr="0">
            <a:normAutofit/>
          </a:bodyPr>
          <a:lstStyle/>
          <a:p>
            <a:pPr marL="114300" lvl="0" indent="0" algn="l" rtl="0">
              <a:spcBef>
                <a:spcPts val="480"/>
              </a:spcBef>
              <a:spcAft>
                <a:spcPts val="0"/>
              </a:spcAft>
              <a:buSzPts val="2400"/>
              <a:buNone/>
            </a:pPr>
            <a:r>
              <a:rPr lang="en-US" dirty="0"/>
              <a:t>The group was made up of cis-men, cis-women, and transgender immigrant youth. </a:t>
            </a:r>
            <a:endParaRPr dirty="0"/>
          </a:p>
        </p:txBody>
      </p:sp>
      <p:sp>
        <p:nvSpPr>
          <p:cNvPr id="193" name="Google Shape;193;p23"/>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a:t>Case Study Approach</a:t>
            </a:r>
            <a:endParaRPr/>
          </a:p>
        </p:txBody>
      </p:sp>
      <p:sp>
        <p:nvSpPr>
          <p:cNvPr id="201" name="Google Shape;201;p24"/>
          <p:cNvSpPr txBox="1">
            <a:spLocks noGrp="1"/>
          </p:cNvSpPr>
          <p:nvPr>
            <p:ph type="body" idx="1"/>
          </p:nvPr>
        </p:nvSpPr>
        <p:spPr>
          <a:xfrm>
            <a:off x="0" y="1175658"/>
            <a:ext cx="9080427" cy="2901668"/>
          </a:xfrm>
          <a:prstGeom prst="rect">
            <a:avLst/>
          </a:prstGeom>
          <a:noFill/>
          <a:ln>
            <a:noFill/>
          </a:ln>
        </p:spPr>
        <p:txBody>
          <a:bodyPr spcFirstLastPara="1" wrap="square" lIns="91425" tIns="45700" rIns="91425" bIns="45700" anchor="t" anchorCtr="0">
            <a:noAutofit/>
          </a:bodyPr>
          <a:lstStyle/>
          <a:p>
            <a:pPr marL="457200" lvl="1" indent="0" algn="l" rtl="0">
              <a:lnSpc>
                <a:spcPct val="90000"/>
              </a:lnSpc>
              <a:spcBef>
                <a:spcPts val="322"/>
              </a:spcBef>
              <a:spcAft>
                <a:spcPts val="0"/>
              </a:spcAft>
              <a:buSzPts val="920"/>
              <a:buNone/>
            </a:pPr>
            <a:r>
              <a:rPr lang="en-US" sz="2400" i="0" dirty="0">
                <a:solidFill>
                  <a:srgbClr val="0D0D0D"/>
                </a:solidFill>
                <a:latin typeface="+mn-lt"/>
                <a:ea typeface="Calibri"/>
                <a:cs typeface="Calibri"/>
                <a:sym typeface="Calibri"/>
              </a:rPr>
              <a:t>Our approach was to emphasize cultural affirmation, community building, and peer support, leading to increased engagement and well-being among participants.</a:t>
            </a:r>
            <a:endParaRPr sz="2400" dirty="0">
              <a:latin typeface="+mn-lt"/>
              <a:ea typeface="Calibri"/>
              <a:cs typeface="Calibri"/>
              <a:sym typeface="Calibri"/>
            </a:endParaRPr>
          </a:p>
          <a:p>
            <a:pPr marL="114300" lvl="0" indent="0" algn="l" rtl="0">
              <a:lnSpc>
                <a:spcPct val="90000"/>
              </a:lnSpc>
              <a:spcBef>
                <a:spcPts val="322"/>
              </a:spcBef>
              <a:spcAft>
                <a:spcPts val="0"/>
              </a:spcAft>
              <a:buSzPts val="920"/>
              <a:buNone/>
            </a:pPr>
            <a:endParaRPr dirty="0">
              <a:latin typeface="+mn-lt"/>
              <a:ea typeface="Calibri"/>
              <a:cs typeface="Calibri"/>
              <a:sym typeface="Calibri"/>
            </a:endParaRPr>
          </a:p>
          <a:p>
            <a:pPr marL="457200" lvl="1" indent="0" algn="l" rtl="0">
              <a:lnSpc>
                <a:spcPct val="90000"/>
              </a:lnSpc>
              <a:spcBef>
                <a:spcPts val="322"/>
              </a:spcBef>
              <a:spcAft>
                <a:spcPts val="0"/>
              </a:spcAft>
              <a:buClr>
                <a:srgbClr val="000000"/>
              </a:buClr>
              <a:buSzPts val="920"/>
              <a:buFont typeface="Arial"/>
              <a:buNone/>
            </a:pPr>
            <a:r>
              <a:rPr lang="en-US" sz="2400" dirty="0">
                <a:solidFill>
                  <a:srgbClr val="0D0D0D"/>
                </a:solidFill>
                <a:latin typeface="+mn-lt"/>
                <a:ea typeface="Calibri"/>
                <a:cs typeface="Calibri"/>
                <a:sym typeface="Calibri"/>
              </a:rPr>
              <a:t>Activities focused on building trust, enhancing self-esteem, and developing coping mechanisms through cultural expressions like art, music, and storytelling.</a:t>
            </a:r>
            <a:endParaRPr sz="2400" dirty="0">
              <a:latin typeface="+mn-lt"/>
              <a:ea typeface="Calibri"/>
              <a:cs typeface="Calibri"/>
              <a:sym typeface="Calibri"/>
            </a:endParaRPr>
          </a:p>
          <a:p>
            <a:pPr marL="114300" lvl="0" indent="0" algn="l" rtl="0">
              <a:lnSpc>
                <a:spcPct val="90000"/>
              </a:lnSpc>
              <a:spcBef>
                <a:spcPts val="336"/>
              </a:spcBef>
              <a:spcAft>
                <a:spcPts val="0"/>
              </a:spcAft>
              <a:buSzPts val="960"/>
              <a:buNone/>
            </a:pPr>
            <a:endParaRPr sz="1360" dirty="0">
              <a:latin typeface="+mn-lt"/>
              <a:ea typeface="Calibri"/>
              <a:cs typeface="Calibri"/>
              <a:sym typeface="Calibri"/>
            </a:endParaRPr>
          </a:p>
          <a:p>
            <a:pPr marL="114300" lvl="0" indent="0" algn="l" rtl="0">
              <a:lnSpc>
                <a:spcPct val="90000"/>
              </a:lnSpc>
              <a:spcBef>
                <a:spcPts val="336"/>
              </a:spcBef>
              <a:spcAft>
                <a:spcPts val="0"/>
              </a:spcAft>
              <a:buSzPts val="960"/>
              <a:buNone/>
            </a:pPr>
            <a:endParaRPr sz="1360" dirty="0">
              <a:latin typeface="Calibri"/>
              <a:ea typeface="Calibri"/>
              <a:cs typeface="Calibri"/>
              <a:sym typeface="Calibri"/>
            </a:endParaRPr>
          </a:p>
          <a:p>
            <a:pPr marL="114300" lvl="0" indent="0" algn="l" rtl="0">
              <a:lnSpc>
                <a:spcPct val="140000"/>
              </a:lnSpc>
              <a:spcBef>
                <a:spcPts val="336"/>
              </a:spcBef>
              <a:spcAft>
                <a:spcPts val="0"/>
              </a:spcAft>
              <a:buSzPts val="960"/>
              <a:buNone/>
            </a:pPr>
            <a:endParaRPr sz="1360" i="0" u="none" strike="noStrike" dirty="0">
              <a:solidFill>
                <a:srgbClr val="000000"/>
              </a:solidFill>
              <a:latin typeface="Calibri"/>
              <a:ea typeface="Calibri"/>
              <a:cs typeface="Calibri"/>
              <a:sym typeface="Calibri"/>
            </a:endParaRPr>
          </a:p>
          <a:p>
            <a:pPr marL="114300" lvl="0" indent="0" algn="l" rtl="0">
              <a:lnSpc>
                <a:spcPct val="90000"/>
              </a:lnSpc>
              <a:spcBef>
                <a:spcPts val="336"/>
              </a:spcBef>
              <a:spcAft>
                <a:spcPts val="0"/>
              </a:spcAft>
              <a:buSzPts val="960"/>
              <a:buNone/>
            </a:pPr>
            <a:endParaRPr sz="1360" dirty="0">
              <a:latin typeface="Calibri"/>
              <a:ea typeface="Calibri"/>
              <a:cs typeface="Calibri"/>
              <a:sym typeface="Calibri"/>
            </a:endParaRPr>
          </a:p>
        </p:txBody>
      </p:sp>
      <p:sp>
        <p:nvSpPr>
          <p:cNvPr id="202" name="Google Shape;202;p24"/>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title"/>
          </p:nvPr>
        </p:nvSpPr>
        <p:spPr>
          <a:xfrm>
            <a:off x="490438" y="88890"/>
            <a:ext cx="83157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dirty="0"/>
              <a:t>Topics Discussed</a:t>
            </a:r>
            <a:endParaRPr dirty="0"/>
          </a:p>
        </p:txBody>
      </p:sp>
      <p:sp>
        <p:nvSpPr>
          <p:cNvPr id="210" name="Google Shape;210;p25"/>
          <p:cNvSpPr txBox="1">
            <a:spLocks noGrp="1"/>
          </p:cNvSpPr>
          <p:nvPr>
            <p:ph type="body" idx="1"/>
          </p:nvPr>
        </p:nvSpPr>
        <p:spPr>
          <a:xfrm>
            <a:off x="0" y="946289"/>
            <a:ext cx="9080487" cy="3783123"/>
          </a:xfrm>
          <a:prstGeom prst="rect">
            <a:avLst/>
          </a:prstGeom>
        </p:spPr>
        <p:txBody>
          <a:bodyPr spcFirstLastPara="1" wrap="square" lIns="91425" tIns="45700" rIns="91425" bIns="45700" anchor="t" anchorCtr="0">
            <a:normAutofit fontScale="85000" lnSpcReduction="10000"/>
          </a:bodyPr>
          <a:lstStyle/>
          <a:p>
            <a:pPr marL="0" lvl="0" indent="0" algn="l" rtl="0">
              <a:spcBef>
                <a:spcPts val="360"/>
              </a:spcBef>
              <a:spcAft>
                <a:spcPts val="0"/>
              </a:spcAft>
              <a:buNone/>
            </a:pPr>
            <a:r>
              <a:rPr lang="en-US" dirty="0"/>
              <a:t>Sexual Health: Importance of comprehensive sexual education.</a:t>
            </a:r>
            <a:endParaRPr dirty="0"/>
          </a:p>
          <a:p>
            <a:pPr marL="0" lvl="0" indent="0" algn="l" rtl="0">
              <a:spcBef>
                <a:spcPts val="360"/>
              </a:spcBef>
              <a:spcAft>
                <a:spcPts val="0"/>
              </a:spcAft>
              <a:buNone/>
            </a:pPr>
            <a:endParaRPr sz="900" dirty="0"/>
          </a:p>
          <a:p>
            <a:pPr marL="0" lvl="0" indent="0" algn="l" rtl="0">
              <a:spcBef>
                <a:spcPts val="360"/>
              </a:spcBef>
              <a:spcAft>
                <a:spcPts val="0"/>
              </a:spcAft>
              <a:buNone/>
            </a:pPr>
            <a:r>
              <a:rPr lang="en-US" dirty="0"/>
              <a:t>Family and Cultural Acceptance: Navigating conflicts between traditional family expectations and personal identity, particularly regarding gender and sexual orientation.</a:t>
            </a:r>
            <a:endParaRPr dirty="0"/>
          </a:p>
          <a:p>
            <a:pPr marL="0" lvl="0" indent="0" algn="l" rtl="0">
              <a:spcBef>
                <a:spcPts val="360"/>
              </a:spcBef>
              <a:spcAft>
                <a:spcPts val="0"/>
              </a:spcAft>
              <a:buNone/>
            </a:pPr>
            <a:endParaRPr sz="900" dirty="0"/>
          </a:p>
          <a:p>
            <a:pPr marL="0" lvl="0" indent="0" algn="l" rtl="0">
              <a:spcBef>
                <a:spcPts val="360"/>
              </a:spcBef>
              <a:spcAft>
                <a:spcPts val="0"/>
              </a:spcAft>
              <a:buNone/>
            </a:pPr>
            <a:r>
              <a:rPr lang="en-US" dirty="0"/>
              <a:t>Language and Communication: Exploring the impact of language on mental health, self-expression, and identity formation.</a:t>
            </a:r>
            <a:endParaRPr dirty="0"/>
          </a:p>
          <a:p>
            <a:pPr marL="0" lvl="0" indent="0" algn="l" rtl="0">
              <a:spcBef>
                <a:spcPts val="360"/>
              </a:spcBef>
              <a:spcAft>
                <a:spcPts val="0"/>
              </a:spcAft>
              <a:buNone/>
            </a:pPr>
            <a:endParaRPr sz="900" dirty="0"/>
          </a:p>
          <a:p>
            <a:pPr marL="0" lvl="0" indent="0" algn="l" rtl="0">
              <a:spcBef>
                <a:spcPts val="360"/>
              </a:spcBef>
              <a:spcAft>
                <a:spcPts val="0"/>
              </a:spcAft>
              <a:buNone/>
            </a:pPr>
            <a:r>
              <a:rPr lang="en-US" dirty="0"/>
              <a:t>Mental Health and Well-being: Exploring cultural beliefs and attitudes surrounding mental health and how they influence help-seeking behaviors.</a:t>
            </a:r>
            <a:endParaRPr dirty="0"/>
          </a:p>
          <a:p>
            <a:pPr marL="0" lvl="0" indent="0" algn="l" rtl="0">
              <a:spcBef>
                <a:spcPts val="360"/>
              </a:spcBef>
              <a:spcAft>
                <a:spcPts val="0"/>
              </a:spcAft>
              <a:buNone/>
            </a:pPr>
            <a:endParaRPr sz="900" dirty="0"/>
          </a:p>
          <a:p>
            <a:pPr marL="0" lvl="0" indent="0" algn="l" rtl="0">
              <a:spcBef>
                <a:spcPts val="360"/>
              </a:spcBef>
              <a:spcAft>
                <a:spcPts val="0"/>
              </a:spcAft>
              <a:buNone/>
            </a:pPr>
            <a:r>
              <a:rPr lang="en-US" dirty="0"/>
              <a:t>Building a Supportive Network: Identifying sources of support within the family, community, school, and peer groups.</a:t>
            </a:r>
            <a:endParaRPr dirty="0"/>
          </a:p>
          <a:p>
            <a:pPr marL="0" lvl="0" indent="0" algn="l" rtl="0">
              <a:spcBef>
                <a:spcPts val="360"/>
              </a:spcBef>
              <a:spcAft>
                <a:spcPts val="0"/>
              </a:spcAft>
              <a:buNone/>
            </a:pPr>
            <a:endParaRPr dirty="0"/>
          </a:p>
        </p:txBody>
      </p:sp>
      <p:sp>
        <p:nvSpPr>
          <p:cNvPr id="211" name="Google Shape;211;p25"/>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D0D0D"/>
              </a:buClr>
              <a:buSzPts val="3600"/>
              <a:buFont typeface="Arial"/>
              <a:buNone/>
            </a:pPr>
            <a:br>
              <a:rPr lang="en-US" sz="3600" b="1" i="0">
                <a:solidFill>
                  <a:srgbClr val="0D0D0D"/>
                </a:solidFill>
              </a:rPr>
            </a:br>
            <a:r>
              <a:rPr lang="en-US" sz="3600" i="0">
                <a:solidFill>
                  <a:srgbClr val="C00000"/>
                </a:solidFill>
              </a:rPr>
              <a:t>Cultural Affirmation and Safe Spaces</a:t>
            </a:r>
            <a:br>
              <a:rPr lang="en-US" b="1" i="0">
                <a:solidFill>
                  <a:srgbClr val="0D0D0D"/>
                </a:solidFill>
                <a:latin typeface="Arial"/>
                <a:ea typeface="Arial"/>
                <a:cs typeface="Arial"/>
                <a:sym typeface="Arial"/>
              </a:rPr>
            </a:br>
            <a:endParaRPr/>
          </a:p>
        </p:txBody>
      </p:sp>
      <p:sp>
        <p:nvSpPr>
          <p:cNvPr id="217" name="Google Shape;217;p26"/>
          <p:cNvSpPr txBox="1">
            <a:spLocks noGrp="1"/>
          </p:cNvSpPr>
          <p:nvPr>
            <p:ph type="body" idx="1"/>
          </p:nvPr>
        </p:nvSpPr>
        <p:spPr>
          <a:xfrm>
            <a:off x="457225" y="1063225"/>
            <a:ext cx="8315700" cy="3546900"/>
          </a:xfrm>
          <a:prstGeom prst="rect">
            <a:avLst/>
          </a:prstGeom>
          <a:noFill/>
          <a:ln>
            <a:noFill/>
          </a:ln>
        </p:spPr>
        <p:txBody>
          <a:bodyPr spcFirstLastPara="1" wrap="square" lIns="91425" tIns="45700" rIns="91425" bIns="45700" anchor="t" anchorCtr="0">
            <a:normAutofit/>
          </a:bodyPr>
          <a:lstStyle/>
          <a:p>
            <a:pPr marL="342900" lvl="0" indent="-228600" algn="l" rtl="0">
              <a:spcBef>
                <a:spcPts val="480"/>
              </a:spcBef>
              <a:spcAft>
                <a:spcPts val="0"/>
              </a:spcAft>
              <a:buSzPts val="2400"/>
              <a:buFont typeface="Arial"/>
              <a:buChar char="•"/>
            </a:pPr>
            <a:r>
              <a:rPr lang="en-US" b="0" i="0" dirty="0">
                <a:solidFill>
                  <a:srgbClr val="0D0D0D"/>
                </a:solidFill>
                <a:latin typeface="Arial"/>
                <a:ea typeface="Arial"/>
                <a:cs typeface="Arial"/>
                <a:sym typeface="Arial"/>
              </a:rPr>
              <a:t>These spaces encourage open dialogue, respect for cultural practices and beliefs, and a recognition of the </a:t>
            </a:r>
            <a:r>
              <a:rPr lang="en-US" dirty="0">
                <a:solidFill>
                  <a:srgbClr val="0D0D0D"/>
                </a:solidFill>
                <a:latin typeface="Arial"/>
                <a:ea typeface="Arial"/>
                <a:cs typeface="Arial"/>
                <a:sym typeface="Arial"/>
              </a:rPr>
              <a:t>cultural assets</a:t>
            </a:r>
            <a:r>
              <a:rPr lang="en-US" b="0" i="0" dirty="0">
                <a:solidFill>
                  <a:srgbClr val="0D0D0D"/>
                </a:solidFill>
                <a:latin typeface="Arial"/>
                <a:ea typeface="Arial"/>
                <a:cs typeface="Arial"/>
                <a:sym typeface="Arial"/>
              </a:rPr>
              <a:t> within the Latin</a:t>
            </a:r>
            <a:r>
              <a:rPr lang="en-US" dirty="0"/>
              <a:t>e</a:t>
            </a:r>
            <a:r>
              <a:rPr lang="en-US" dirty="0">
                <a:solidFill>
                  <a:srgbClr val="0D0D0D"/>
                </a:solidFill>
              </a:rPr>
              <a:t> </a:t>
            </a:r>
            <a:r>
              <a:rPr lang="en-US" b="0" i="0" dirty="0">
                <a:solidFill>
                  <a:srgbClr val="0D0D0D"/>
                </a:solidFill>
                <a:latin typeface="Arial"/>
                <a:ea typeface="Arial"/>
                <a:cs typeface="Arial"/>
                <a:sym typeface="Arial"/>
              </a:rPr>
              <a:t>community.</a:t>
            </a:r>
            <a:endParaRPr dirty="0"/>
          </a:p>
          <a:p>
            <a:pPr marL="342900" lvl="0" indent="-228600" algn="l" rtl="0">
              <a:spcBef>
                <a:spcPts val="480"/>
              </a:spcBef>
              <a:spcAft>
                <a:spcPts val="0"/>
              </a:spcAft>
              <a:buSzPts val="2400"/>
              <a:buFont typeface="Arial"/>
              <a:buChar char="•"/>
            </a:pPr>
            <a:r>
              <a:rPr lang="en-US" b="0" i="0" dirty="0">
                <a:solidFill>
                  <a:srgbClr val="0D0D0D"/>
                </a:solidFill>
                <a:latin typeface="Arial"/>
                <a:ea typeface="Arial"/>
                <a:cs typeface="Arial"/>
                <a:sym typeface="Arial"/>
              </a:rPr>
              <a:t>Culturally affirming spaces empower Latin</a:t>
            </a:r>
            <a:r>
              <a:rPr lang="en-US" dirty="0"/>
              <a:t>e</a:t>
            </a:r>
            <a:r>
              <a:rPr lang="en-US" b="0" i="0" dirty="0">
                <a:solidFill>
                  <a:srgbClr val="0D0D0D"/>
                </a:solidFill>
                <a:latin typeface="Arial"/>
                <a:ea typeface="Arial"/>
                <a:cs typeface="Arial"/>
                <a:sym typeface="Arial"/>
              </a:rPr>
              <a:t> youth to explore their identities in supportive environments, enhancing intervention efficacy.</a:t>
            </a:r>
            <a:endParaRPr dirty="0"/>
          </a:p>
          <a:p>
            <a:pPr marL="342900" lvl="0" indent="-76200" algn="r" rtl="0">
              <a:spcBef>
                <a:spcPts val="480"/>
              </a:spcBef>
              <a:spcAft>
                <a:spcPts val="0"/>
              </a:spcAft>
              <a:buSzPts val="2400"/>
              <a:buNone/>
            </a:pPr>
            <a:r>
              <a:rPr lang="en-US" sz="1700" dirty="0">
                <a:latin typeface="Times New Roman"/>
                <a:ea typeface="Times New Roman"/>
                <a:cs typeface="Times New Roman"/>
                <a:sym typeface="Times New Roman"/>
              </a:rPr>
              <a:t>“I’ve been to other support groups </a:t>
            </a:r>
            <a:endParaRPr sz="1700" dirty="0">
              <a:latin typeface="Times New Roman"/>
              <a:ea typeface="Times New Roman"/>
              <a:cs typeface="Times New Roman"/>
              <a:sym typeface="Times New Roman"/>
            </a:endParaRPr>
          </a:p>
          <a:p>
            <a:pPr marL="0" lvl="0" indent="457200" algn="r" rtl="0">
              <a:spcBef>
                <a:spcPts val="480"/>
              </a:spcBef>
              <a:spcAft>
                <a:spcPts val="0"/>
              </a:spcAft>
              <a:buSzPts val="2400"/>
              <a:buNone/>
            </a:pPr>
            <a:r>
              <a:rPr lang="en-US" sz="1700" dirty="0">
                <a:latin typeface="Times New Roman"/>
                <a:ea typeface="Times New Roman"/>
                <a:cs typeface="Times New Roman"/>
                <a:sym typeface="Times New Roman"/>
              </a:rPr>
              <a:t>but I felt like they were just doing their job”- Patient quote.</a:t>
            </a:r>
            <a:endParaRPr sz="1700" dirty="0">
              <a:latin typeface="Times New Roman"/>
              <a:ea typeface="Times New Roman"/>
              <a:cs typeface="Times New Roman"/>
              <a:sym typeface="Times New Roman"/>
            </a:endParaRPr>
          </a:p>
        </p:txBody>
      </p:sp>
      <p:sp>
        <p:nvSpPr>
          <p:cNvPr id="218" name="Google Shape;218;p26"/>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15</a:t>
            </a:fld>
            <a:endParaRPr/>
          </a:p>
        </p:txBody>
      </p:sp>
      <p:pic>
        <p:nvPicPr>
          <p:cNvPr id="219" name="Google Shape;219;p26"/>
          <p:cNvPicPr preferRelativeResize="0"/>
          <p:nvPr/>
        </p:nvPicPr>
        <p:blipFill>
          <a:blip r:embed="rId3">
            <a:alphaModFix/>
          </a:blip>
          <a:stretch>
            <a:fillRect/>
          </a:stretch>
        </p:blipFill>
        <p:spPr>
          <a:xfrm>
            <a:off x="866700" y="3483051"/>
            <a:ext cx="1764550" cy="992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D0D0D"/>
              </a:buClr>
              <a:buSzPts val="4000"/>
              <a:buFont typeface="Arial"/>
              <a:buNone/>
            </a:pPr>
            <a:br>
              <a:rPr lang="en-US" b="1" i="0">
                <a:solidFill>
                  <a:srgbClr val="0D0D0D"/>
                </a:solidFill>
                <a:latin typeface="Arial"/>
                <a:ea typeface="Arial"/>
                <a:cs typeface="Arial"/>
                <a:sym typeface="Arial"/>
              </a:rPr>
            </a:br>
            <a:r>
              <a:rPr lang="en-US" i="0">
                <a:solidFill>
                  <a:srgbClr val="C00000"/>
                </a:solidFill>
              </a:rPr>
              <a:t>Challenges in Identity and Sexuality</a:t>
            </a:r>
            <a:br>
              <a:rPr lang="en-US" b="1" i="0">
                <a:solidFill>
                  <a:srgbClr val="0D0D0D"/>
                </a:solidFill>
                <a:latin typeface="Arial"/>
                <a:ea typeface="Arial"/>
                <a:cs typeface="Arial"/>
                <a:sym typeface="Arial"/>
              </a:rPr>
            </a:br>
            <a:endParaRPr/>
          </a:p>
        </p:txBody>
      </p:sp>
      <p:sp>
        <p:nvSpPr>
          <p:cNvPr id="226" name="Google Shape;226;p27"/>
          <p:cNvSpPr txBox="1">
            <a:spLocks noGrp="1"/>
          </p:cNvSpPr>
          <p:nvPr>
            <p:ph type="body" idx="1"/>
          </p:nvPr>
        </p:nvSpPr>
        <p:spPr>
          <a:xfrm>
            <a:off x="689548" y="1063229"/>
            <a:ext cx="8083234" cy="3375767"/>
          </a:xfrm>
          <a:prstGeom prst="rect">
            <a:avLst/>
          </a:prstGeom>
          <a:noFill/>
          <a:ln>
            <a:noFill/>
          </a:ln>
        </p:spPr>
        <p:txBody>
          <a:bodyPr spcFirstLastPara="1" wrap="square" lIns="91425" tIns="45700" rIns="91425" bIns="45700" anchor="t" anchorCtr="0">
            <a:normAutofit fontScale="92500" lnSpcReduction="10000"/>
          </a:bodyPr>
          <a:lstStyle/>
          <a:p>
            <a:pPr marL="342900" lvl="0" indent="-194310" algn="l" rtl="0">
              <a:spcBef>
                <a:spcPts val="0"/>
              </a:spcBef>
              <a:spcAft>
                <a:spcPts val="0"/>
              </a:spcAft>
              <a:buSzPct val="100000"/>
              <a:buFont typeface="Arial"/>
              <a:buChar char="•"/>
            </a:pPr>
            <a:r>
              <a:rPr lang="en-US" b="0" i="0" dirty="0">
                <a:solidFill>
                  <a:srgbClr val="0D0D0D"/>
                </a:solidFill>
                <a:latin typeface="Arial"/>
                <a:ea typeface="Arial"/>
                <a:cs typeface="Arial"/>
                <a:sym typeface="Arial"/>
              </a:rPr>
              <a:t>Latin</a:t>
            </a:r>
            <a:r>
              <a:rPr lang="en-US" dirty="0"/>
              <a:t>e</a:t>
            </a:r>
            <a:r>
              <a:rPr lang="en-US" b="0" i="0" dirty="0">
                <a:solidFill>
                  <a:srgbClr val="0D0D0D"/>
                </a:solidFill>
                <a:latin typeface="Arial"/>
                <a:ea typeface="Arial"/>
                <a:cs typeface="Arial"/>
                <a:sym typeface="Arial"/>
              </a:rPr>
              <a:t> youth often face complex challenges related to their identities, including experiences of racism, homophobia, and acculturation stress.</a:t>
            </a:r>
            <a:endParaRPr b="0" i="0" dirty="0">
              <a:solidFill>
                <a:srgbClr val="0D0D0D"/>
              </a:solidFill>
              <a:latin typeface="Arial"/>
              <a:ea typeface="Arial"/>
              <a:cs typeface="Arial"/>
              <a:sym typeface="Arial"/>
            </a:endParaRPr>
          </a:p>
          <a:p>
            <a:pPr marL="0" lvl="0" indent="0" algn="l" rtl="0">
              <a:spcBef>
                <a:spcPts val="0"/>
              </a:spcBef>
              <a:spcAft>
                <a:spcPts val="0"/>
              </a:spcAft>
              <a:buNone/>
            </a:pPr>
            <a:endParaRPr dirty="0">
              <a:solidFill>
                <a:srgbClr val="0D0D0D"/>
              </a:solidFill>
            </a:endParaRPr>
          </a:p>
          <a:p>
            <a:pPr marL="342900" lvl="0" indent="-194310" algn="l" rtl="0">
              <a:spcBef>
                <a:spcPts val="480"/>
              </a:spcBef>
              <a:spcAft>
                <a:spcPts val="0"/>
              </a:spcAft>
              <a:buSzPct val="100000"/>
              <a:buFont typeface="Arial"/>
              <a:buChar char="•"/>
            </a:pPr>
            <a:r>
              <a:rPr lang="en-US" b="0" i="0" dirty="0">
                <a:solidFill>
                  <a:srgbClr val="0D0D0D"/>
                </a:solidFill>
                <a:latin typeface="Arial"/>
                <a:ea typeface="Arial"/>
                <a:cs typeface="Arial"/>
                <a:sym typeface="Arial"/>
              </a:rPr>
              <a:t>Understanding the intersections of cultural, sexual, and gender identities is crucial for tailored interventions that address the unique needs of </a:t>
            </a:r>
            <a:r>
              <a:rPr lang="en-US" b="0" i="0" dirty="0" err="1">
                <a:solidFill>
                  <a:srgbClr val="0D0D0D"/>
                </a:solidFill>
                <a:latin typeface="Arial"/>
                <a:ea typeface="Arial"/>
                <a:cs typeface="Arial"/>
                <a:sym typeface="Arial"/>
              </a:rPr>
              <a:t>Latin</a:t>
            </a:r>
            <a:r>
              <a:rPr lang="en-US" dirty="0" err="1"/>
              <a:t>é</a:t>
            </a:r>
            <a:r>
              <a:rPr lang="en-US" b="0" i="0" dirty="0">
                <a:solidFill>
                  <a:srgbClr val="0D0D0D"/>
                </a:solidFill>
                <a:latin typeface="Arial"/>
                <a:ea typeface="Arial"/>
                <a:cs typeface="Arial"/>
                <a:sym typeface="Arial"/>
              </a:rPr>
              <a:t> youth.</a:t>
            </a:r>
            <a:endParaRPr dirty="0"/>
          </a:p>
          <a:p>
            <a:pPr marL="0" lvl="0" indent="0" algn="l" rtl="0">
              <a:spcBef>
                <a:spcPts val="480"/>
              </a:spcBef>
              <a:spcAft>
                <a:spcPts val="0"/>
              </a:spcAft>
              <a:buSzPct val="100000"/>
              <a:buNone/>
            </a:pPr>
            <a:endParaRPr dirty="0"/>
          </a:p>
          <a:p>
            <a:pPr marL="0" lvl="0" indent="0" algn="l" rtl="0">
              <a:spcBef>
                <a:spcPts val="480"/>
              </a:spcBef>
              <a:spcAft>
                <a:spcPts val="0"/>
              </a:spcAft>
              <a:buSzPct val="100000"/>
              <a:buNone/>
            </a:pPr>
            <a:r>
              <a:rPr lang="en-US" dirty="0"/>
              <a:t>Notes:  issues including cultural identity, parental relationships, and mental health stigmas.</a:t>
            </a:r>
            <a:endParaRPr dirty="0"/>
          </a:p>
          <a:p>
            <a:pPr marL="114300" lvl="0" indent="0" algn="l" rtl="0">
              <a:lnSpc>
                <a:spcPct val="150000"/>
              </a:lnSpc>
              <a:spcBef>
                <a:spcPts val="480"/>
              </a:spcBef>
              <a:spcAft>
                <a:spcPts val="0"/>
              </a:spcAft>
              <a:buSzPct val="100000"/>
              <a:buNone/>
            </a:pPr>
            <a:endParaRPr b="0" i="0" u="none" strike="noStrike" dirty="0">
              <a:solidFill>
                <a:srgbClr val="000000"/>
              </a:solidFill>
              <a:latin typeface="Calibri"/>
              <a:ea typeface="Calibri"/>
              <a:cs typeface="Calibri"/>
              <a:sym typeface="Calibri"/>
            </a:endParaRPr>
          </a:p>
          <a:p>
            <a:pPr marL="114300" lvl="0" indent="0" algn="l" rtl="0">
              <a:spcBef>
                <a:spcPts val="480"/>
              </a:spcBef>
              <a:spcAft>
                <a:spcPts val="0"/>
              </a:spcAft>
              <a:buSzPct val="100000"/>
              <a:buNone/>
            </a:pPr>
            <a:endParaRPr dirty="0"/>
          </a:p>
        </p:txBody>
      </p:sp>
      <p:sp>
        <p:nvSpPr>
          <p:cNvPr id="227" name="Google Shape;227;p27"/>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D0D0D"/>
              </a:buClr>
              <a:buSzPts val="4000"/>
              <a:buFont typeface="Arial"/>
              <a:buNone/>
            </a:pPr>
            <a:br>
              <a:rPr lang="en-US" b="1" i="0">
                <a:solidFill>
                  <a:srgbClr val="0D0D0D"/>
                </a:solidFill>
                <a:latin typeface="Arial"/>
                <a:ea typeface="Arial"/>
                <a:cs typeface="Arial"/>
                <a:sym typeface="Arial"/>
              </a:rPr>
            </a:br>
            <a:r>
              <a:rPr lang="en-US" i="0">
                <a:solidFill>
                  <a:srgbClr val="C00000"/>
                </a:solidFill>
                <a:latin typeface="Arial"/>
                <a:ea typeface="Arial"/>
                <a:cs typeface="Arial"/>
                <a:sym typeface="Arial"/>
              </a:rPr>
              <a:t>Combating Stigma</a:t>
            </a:r>
            <a:br>
              <a:rPr lang="en-US" b="1" i="0">
                <a:solidFill>
                  <a:srgbClr val="0D0D0D"/>
                </a:solidFill>
                <a:latin typeface="Arial"/>
                <a:ea typeface="Arial"/>
                <a:cs typeface="Arial"/>
                <a:sym typeface="Arial"/>
              </a:rPr>
            </a:br>
            <a:endParaRPr/>
          </a:p>
        </p:txBody>
      </p:sp>
      <p:sp>
        <p:nvSpPr>
          <p:cNvPr id="234" name="Google Shape;234;p28"/>
          <p:cNvSpPr txBox="1">
            <a:spLocks noGrp="1"/>
          </p:cNvSpPr>
          <p:nvPr>
            <p:ph type="body" idx="1"/>
          </p:nvPr>
        </p:nvSpPr>
        <p:spPr>
          <a:xfrm>
            <a:off x="199500" y="1063224"/>
            <a:ext cx="8573400" cy="3666187"/>
          </a:xfrm>
          <a:prstGeom prst="rect">
            <a:avLst/>
          </a:prstGeom>
          <a:noFill/>
          <a:ln>
            <a:noFill/>
          </a:ln>
        </p:spPr>
        <p:txBody>
          <a:bodyPr spcFirstLastPara="1" wrap="square" lIns="91425" tIns="45700" rIns="91425" bIns="45700" anchor="t" anchorCtr="0">
            <a:normAutofit fontScale="92500" lnSpcReduction="20000"/>
          </a:bodyPr>
          <a:lstStyle/>
          <a:p>
            <a:pPr marL="342900" lvl="0" indent="-87629" algn="l" rtl="0">
              <a:spcBef>
                <a:spcPts val="0"/>
              </a:spcBef>
              <a:spcAft>
                <a:spcPts val="0"/>
              </a:spcAft>
              <a:buSzPts val="2400"/>
              <a:buFont typeface="Arial"/>
              <a:buNone/>
            </a:pPr>
            <a:endParaRPr b="0" i="0" dirty="0">
              <a:solidFill>
                <a:srgbClr val="0D0D0D"/>
              </a:solidFill>
              <a:latin typeface="+mn-lt"/>
              <a:ea typeface="Calibri"/>
              <a:cs typeface="Calibri"/>
              <a:sym typeface="Calibri"/>
            </a:endParaRPr>
          </a:p>
          <a:p>
            <a:pPr marL="285750" indent="-296227">
              <a:spcBef>
                <a:spcPts val="407"/>
              </a:spcBef>
              <a:buSzPts val="2200"/>
              <a:buFont typeface="Arial"/>
              <a:buChar char="•"/>
            </a:pPr>
            <a:r>
              <a:rPr lang="en-US" b="0" i="0" dirty="0">
                <a:solidFill>
                  <a:srgbClr val="0D0D0D"/>
                </a:solidFill>
                <a:latin typeface="+mn-lt"/>
                <a:ea typeface="Calibri"/>
                <a:cs typeface="Calibri"/>
                <a:sym typeface="Calibri"/>
              </a:rPr>
              <a:t>Effective strategies for combating stigma include community education campaigns, leveraging social media for awareness, and engaging community leaders as advocates.</a:t>
            </a:r>
          </a:p>
          <a:p>
            <a:pPr marL="285750" indent="-296227">
              <a:spcBef>
                <a:spcPts val="407"/>
              </a:spcBef>
              <a:buSzPts val="2200"/>
              <a:buFont typeface="Arial"/>
              <a:buChar char="•"/>
            </a:pPr>
            <a:endParaRPr sz="900" dirty="0">
              <a:latin typeface="+mn-lt"/>
            </a:endParaRPr>
          </a:p>
          <a:p>
            <a:pPr marL="285750" indent="-296227">
              <a:spcBef>
                <a:spcPts val="407"/>
              </a:spcBef>
              <a:buSzPts val="2200"/>
              <a:buFont typeface="Arial"/>
              <a:buChar char="•"/>
            </a:pPr>
            <a:r>
              <a:rPr lang="en-US" b="0" i="0" dirty="0">
                <a:solidFill>
                  <a:srgbClr val="0D0D0D"/>
                </a:solidFill>
                <a:latin typeface="+mn-lt"/>
                <a:ea typeface="Calibri"/>
                <a:cs typeface="Calibri"/>
                <a:sym typeface="Calibri"/>
              </a:rPr>
              <a:t>Collaboration with trusted community organizations helps to normalize conversations about mental health and HIV, breaking down barriers to support.</a:t>
            </a:r>
          </a:p>
          <a:p>
            <a:pPr marL="285750" indent="-296227">
              <a:spcBef>
                <a:spcPts val="407"/>
              </a:spcBef>
              <a:buSzPts val="2200"/>
              <a:buFont typeface="Arial"/>
              <a:buChar char="•"/>
            </a:pPr>
            <a:endParaRPr sz="900" dirty="0">
              <a:latin typeface="+mn-lt"/>
            </a:endParaRPr>
          </a:p>
          <a:p>
            <a:pPr marL="285750" indent="-296227">
              <a:spcBef>
                <a:spcPts val="407"/>
              </a:spcBef>
              <a:buSzPts val="2200"/>
              <a:buFont typeface="Arial"/>
              <a:buChar char="•"/>
            </a:pPr>
            <a:r>
              <a:rPr lang="en-US" b="0" i="0" dirty="0">
                <a:solidFill>
                  <a:srgbClr val="0D0D0D"/>
                </a:solidFill>
                <a:latin typeface="+mn-lt"/>
                <a:ea typeface="Calibri"/>
                <a:cs typeface="Calibri"/>
                <a:sym typeface="Calibri"/>
              </a:rPr>
              <a:t>Reducing stigma around mental health and HIV can improve health-seeking behaviors among Lati</a:t>
            </a:r>
            <a:r>
              <a:rPr lang="en-US" dirty="0">
                <a:solidFill>
                  <a:srgbClr val="0D0D0D"/>
                </a:solidFill>
                <a:latin typeface="+mn-lt"/>
                <a:ea typeface="Calibri"/>
                <a:cs typeface="Calibri"/>
                <a:sym typeface="Calibri"/>
              </a:rPr>
              <a:t>ne </a:t>
            </a:r>
            <a:r>
              <a:rPr lang="en-US" b="0" i="0" dirty="0">
                <a:solidFill>
                  <a:srgbClr val="0D0D0D"/>
                </a:solidFill>
                <a:latin typeface="+mn-lt"/>
                <a:ea typeface="Calibri"/>
                <a:cs typeface="Calibri"/>
                <a:sym typeface="Calibri"/>
              </a:rPr>
              <a:t>youth.</a:t>
            </a:r>
            <a:endParaRPr dirty="0">
              <a:latin typeface="+mn-lt"/>
            </a:endParaRPr>
          </a:p>
          <a:p>
            <a:pPr marL="457200" lvl="1" indent="0" algn="l" rtl="0">
              <a:spcBef>
                <a:spcPts val="407"/>
              </a:spcBef>
              <a:spcAft>
                <a:spcPts val="0"/>
              </a:spcAft>
              <a:buSzPts val="2200"/>
              <a:buNone/>
            </a:pPr>
            <a:br>
              <a:rPr lang="en-US" dirty="0">
                <a:latin typeface="Calibri"/>
                <a:ea typeface="Calibri"/>
                <a:cs typeface="Calibri"/>
                <a:sym typeface="Calibri"/>
              </a:rPr>
            </a:br>
            <a:endParaRPr dirty="0">
              <a:latin typeface="Calibri"/>
              <a:ea typeface="Calibri"/>
              <a:cs typeface="Calibri"/>
              <a:sym typeface="Calibri"/>
            </a:endParaRPr>
          </a:p>
        </p:txBody>
      </p:sp>
      <p:sp>
        <p:nvSpPr>
          <p:cNvPr id="235" name="Google Shape;235;p28"/>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a:t>Community Engagement</a:t>
            </a:r>
            <a:endParaRPr/>
          </a:p>
        </p:txBody>
      </p:sp>
      <p:sp>
        <p:nvSpPr>
          <p:cNvPr id="242" name="Google Shape;242;p29"/>
          <p:cNvSpPr txBox="1">
            <a:spLocks noGrp="1"/>
          </p:cNvSpPr>
          <p:nvPr>
            <p:ph type="body" idx="1"/>
          </p:nvPr>
        </p:nvSpPr>
        <p:spPr>
          <a:xfrm>
            <a:off x="689548" y="1439056"/>
            <a:ext cx="8083234" cy="2638269"/>
          </a:xfrm>
          <a:prstGeom prst="rect">
            <a:avLst/>
          </a:prstGeom>
          <a:noFill/>
          <a:ln>
            <a:noFill/>
          </a:ln>
        </p:spPr>
        <p:txBody>
          <a:bodyPr spcFirstLastPara="1" wrap="square" lIns="91425" tIns="45700" rIns="91425" bIns="45700" anchor="t" anchorCtr="0">
            <a:normAutofit/>
          </a:bodyPr>
          <a:lstStyle/>
          <a:p>
            <a:pPr marL="114300" lvl="0" indent="0" algn="l" rtl="0">
              <a:spcBef>
                <a:spcPts val="480"/>
              </a:spcBef>
              <a:spcAft>
                <a:spcPts val="0"/>
              </a:spcAft>
              <a:buSzPts val="2400"/>
              <a:buNone/>
            </a:pPr>
            <a:r>
              <a:rPr lang="en-US" dirty="0"/>
              <a:t>Our approach is rooted in community engagement utilizing a lens that looks at the intersection of sociodemographic factors, such as race/ethnicity and socioeconomic status, in influencing access to mental health interventions.</a:t>
            </a:r>
            <a:endParaRPr dirty="0"/>
          </a:p>
          <a:p>
            <a:pPr marL="114300" lvl="0" indent="0" algn="l" rtl="0">
              <a:spcBef>
                <a:spcPts val="480"/>
              </a:spcBef>
              <a:spcAft>
                <a:spcPts val="0"/>
              </a:spcAft>
              <a:buSzPts val="2400"/>
              <a:buNone/>
            </a:pPr>
            <a:endParaRPr dirty="0"/>
          </a:p>
        </p:txBody>
      </p:sp>
      <p:sp>
        <p:nvSpPr>
          <p:cNvPr id="243" name="Google Shape;243;p29"/>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a:t>Importance of Inclusion</a:t>
            </a:r>
            <a:endParaRPr/>
          </a:p>
        </p:txBody>
      </p:sp>
      <p:sp>
        <p:nvSpPr>
          <p:cNvPr id="251" name="Google Shape;251;p30"/>
          <p:cNvSpPr txBox="1">
            <a:spLocks noGrp="1"/>
          </p:cNvSpPr>
          <p:nvPr>
            <p:ph type="body" idx="1"/>
          </p:nvPr>
        </p:nvSpPr>
        <p:spPr>
          <a:xfrm>
            <a:off x="689548" y="1063229"/>
            <a:ext cx="8390880" cy="3375767"/>
          </a:xfrm>
          <a:prstGeom prst="rect">
            <a:avLst/>
          </a:prstGeom>
          <a:noFill/>
          <a:ln>
            <a:noFill/>
          </a:ln>
        </p:spPr>
        <p:txBody>
          <a:bodyPr spcFirstLastPara="1" wrap="square" lIns="91425" tIns="45700" rIns="91425" bIns="45700" anchor="t" anchorCtr="0">
            <a:normAutofit fontScale="85000" lnSpcReduction="20000"/>
          </a:bodyPr>
          <a:lstStyle/>
          <a:p>
            <a:pPr marL="342900" lvl="0" indent="-217169" algn="l" rtl="0">
              <a:spcBef>
                <a:spcPts val="0"/>
              </a:spcBef>
              <a:spcAft>
                <a:spcPts val="0"/>
              </a:spcAft>
              <a:buSzPct val="100000"/>
              <a:buFont typeface="Arial"/>
              <a:buChar char="•"/>
            </a:pPr>
            <a:r>
              <a:rPr lang="en-US" dirty="0">
                <a:solidFill>
                  <a:srgbClr val="0D0D0D"/>
                </a:solidFill>
                <a:latin typeface="Arial" panose="020B0604020202020204" pitchFamily="34" charset="0"/>
                <a:ea typeface="Calibri"/>
                <a:cs typeface="Arial" panose="020B0604020202020204" pitchFamily="34" charset="0"/>
                <a:sym typeface="Calibri"/>
              </a:rPr>
              <a:t>… </a:t>
            </a:r>
            <a:r>
              <a:rPr lang="en-US" i="0" dirty="0">
                <a:solidFill>
                  <a:srgbClr val="0D0D0D"/>
                </a:solidFill>
                <a:latin typeface="Arial" panose="020B0604020202020204" pitchFamily="34" charset="0"/>
                <a:ea typeface="Calibri"/>
                <a:cs typeface="Arial" panose="020B0604020202020204" pitchFamily="34" charset="0"/>
                <a:sym typeface="Calibri"/>
              </a:rPr>
              <a:t>and identities.</a:t>
            </a:r>
            <a:endParaRPr dirty="0">
              <a:latin typeface="Arial" panose="020B0604020202020204" pitchFamily="34" charset="0"/>
              <a:ea typeface="Calibri"/>
              <a:cs typeface="Arial" panose="020B0604020202020204" pitchFamily="34" charset="0"/>
              <a:sym typeface="Calibri"/>
            </a:endParaRPr>
          </a:p>
          <a:p>
            <a:pPr marL="342900" lvl="0" indent="-217169">
              <a:spcBef>
                <a:spcPts val="408"/>
              </a:spcBef>
              <a:buSzPct val="100000"/>
              <a:buFont typeface="Arial"/>
              <a:buChar char="•"/>
            </a:pPr>
            <a:r>
              <a:rPr lang="en-US" i="0" dirty="0">
                <a:solidFill>
                  <a:srgbClr val="0D0D0D"/>
                </a:solidFill>
                <a:latin typeface="Arial" panose="020B0604020202020204" pitchFamily="34" charset="0"/>
                <a:ea typeface="Calibri"/>
                <a:cs typeface="Arial" panose="020B0604020202020204" pitchFamily="34" charset="0"/>
                <a:sym typeface="Calibri"/>
              </a:rPr>
              <a:t>Inclusive approach </a:t>
            </a:r>
            <a:r>
              <a:rPr lang="en-US" dirty="0">
                <a:solidFill>
                  <a:srgbClr val="0D0D0D"/>
                </a:solidFill>
                <a:latin typeface="Arial" panose="020B0604020202020204" pitchFamily="34" charset="0"/>
                <a:ea typeface="Calibri"/>
                <a:cs typeface="Arial" panose="020B0604020202020204" pitchFamily="34" charset="0"/>
                <a:sym typeface="Calibri"/>
              </a:rPr>
              <a:t>The </a:t>
            </a:r>
            <a:r>
              <a:rPr lang="en-US" dirty="0" err="1">
                <a:solidFill>
                  <a:srgbClr val="0D0D0D"/>
                </a:solidFill>
                <a:latin typeface="Arial" panose="020B0604020202020204" pitchFamily="34" charset="0"/>
                <a:ea typeface="Calibri"/>
                <a:cs typeface="Arial" panose="020B0604020202020204" pitchFamily="34" charset="0"/>
                <a:sym typeface="Calibri"/>
              </a:rPr>
              <a:t>Latin</a:t>
            </a:r>
            <a:r>
              <a:rPr lang="en-US" dirty="0" err="1">
                <a:latin typeface="Arial" panose="020B0604020202020204" pitchFamily="34" charset="0"/>
                <a:ea typeface="Calibri"/>
                <a:cs typeface="Arial" panose="020B0604020202020204" pitchFamily="34" charset="0"/>
                <a:sym typeface="Calibri"/>
              </a:rPr>
              <a:t>é</a:t>
            </a:r>
            <a:r>
              <a:rPr lang="en-US" dirty="0">
                <a:solidFill>
                  <a:srgbClr val="0D0D0D"/>
                </a:solidFill>
                <a:latin typeface="Arial" panose="020B0604020202020204" pitchFamily="34" charset="0"/>
                <a:ea typeface="Calibri"/>
                <a:cs typeface="Arial" panose="020B0604020202020204" pitchFamily="34" charset="0"/>
                <a:sym typeface="Calibri"/>
              </a:rPr>
              <a:t> community is diverse, encompassing a wide range of cultural backgrounds, </a:t>
            </a:r>
            <a:r>
              <a:rPr lang="en-US" dirty="0" err="1">
                <a:solidFill>
                  <a:srgbClr val="0D0D0D"/>
                </a:solidFill>
                <a:latin typeface="Arial" panose="020B0604020202020204" pitchFamily="34" charset="0"/>
                <a:ea typeface="Calibri"/>
                <a:cs typeface="Arial" panose="020B0604020202020204" pitchFamily="34" charset="0"/>
                <a:sym typeface="Calibri"/>
              </a:rPr>
              <a:t>nationalities</a:t>
            </a:r>
            <a:r>
              <a:rPr lang="en-US" i="0" dirty="0" err="1">
                <a:solidFill>
                  <a:srgbClr val="0D0D0D"/>
                </a:solidFill>
                <a:latin typeface="Arial" panose="020B0604020202020204" pitchFamily="34" charset="0"/>
                <a:ea typeface="Calibri"/>
                <a:cs typeface="Arial" panose="020B0604020202020204" pitchFamily="34" charset="0"/>
                <a:sym typeface="Calibri"/>
              </a:rPr>
              <a:t>ches</a:t>
            </a:r>
            <a:r>
              <a:rPr lang="en-US" i="0" dirty="0">
                <a:solidFill>
                  <a:srgbClr val="0D0D0D"/>
                </a:solidFill>
                <a:latin typeface="Arial" panose="020B0604020202020204" pitchFamily="34" charset="0"/>
                <a:ea typeface="Calibri"/>
                <a:cs typeface="Arial" panose="020B0604020202020204" pitchFamily="34" charset="0"/>
                <a:sym typeface="Calibri"/>
              </a:rPr>
              <a:t> recognize this diversity, ensuring that interventions are relevant and responsive to the specific needs of different subgroups within the </a:t>
            </a:r>
            <a:r>
              <a:rPr lang="en-US" i="0" dirty="0" err="1">
                <a:solidFill>
                  <a:srgbClr val="0D0D0D"/>
                </a:solidFill>
                <a:latin typeface="Arial" panose="020B0604020202020204" pitchFamily="34" charset="0"/>
                <a:ea typeface="Calibri"/>
                <a:cs typeface="Arial" panose="020B0604020202020204" pitchFamily="34" charset="0"/>
                <a:sym typeface="Calibri"/>
              </a:rPr>
              <a:t>Latin</a:t>
            </a:r>
            <a:r>
              <a:rPr lang="en-US" dirty="0" err="1">
                <a:latin typeface="Arial" panose="020B0604020202020204" pitchFamily="34" charset="0"/>
                <a:ea typeface="Calibri"/>
                <a:cs typeface="Arial" panose="020B0604020202020204" pitchFamily="34" charset="0"/>
                <a:sym typeface="Calibri"/>
              </a:rPr>
              <a:t>é</a:t>
            </a:r>
            <a:r>
              <a:rPr lang="en-US" i="0" dirty="0">
                <a:solidFill>
                  <a:srgbClr val="0D0D0D"/>
                </a:solidFill>
                <a:latin typeface="Arial" panose="020B0604020202020204" pitchFamily="34" charset="0"/>
                <a:ea typeface="Calibri"/>
                <a:cs typeface="Arial" panose="020B0604020202020204" pitchFamily="34" charset="0"/>
                <a:sym typeface="Calibri"/>
              </a:rPr>
              <a:t> youth population.</a:t>
            </a:r>
            <a:endParaRPr dirty="0">
              <a:latin typeface="Arial" panose="020B0604020202020204" pitchFamily="34" charset="0"/>
              <a:ea typeface="Calibri"/>
              <a:cs typeface="Arial" panose="020B0604020202020204" pitchFamily="34" charset="0"/>
              <a:sym typeface="Calibri"/>
            </a:endParaRPr>
          </a:p>
          <a:p>
            <a:pPr marL="342900" lvl="0" indent="-217169" algn="l" rtl="0">
              <a:spcBef>
                <a:spcPts val="408"/>
              </a:spcBef>
              <a:spcAft>
                <a:spcPts val="0"/>
              </a:spcAft>
              <a:buSzPct val="100000"/>
              <a:buFont typeface="Arial"/>
              <a:buChar char="•"/>
            </a:pPr>
            <a:r>
              <a:rPr lang="en-US" i="0" dirty="0">
                <a:solidFill>
                  <a:srgbClr val="0D0D0D"/>
                </a:solidFill>
                <a:latin typeface="Arial" panose="020B0604020202020204" pitchFamily="34" charset="0"/>
                <a:ea typeface="Calibri"/>
                <a:cs typeface="Arial" panose="020B0604020202020204" pitchFamily="34" charset="0"/>
                <a:sym typeface="Calibri"/>
              </a:rPr>
              <a:t>Acknowledging and celebrating this diversity is key to fostering an environment where all </a:t>
            </a:r>
            <a:r>
              <a:rPr lang="en-US" i="0" dirty="0" err="1">
                <a:solidFill>
                  <a:srgbClr val="0D0D0D"/>
                </a:solidFill>
                <a:latin typeface="Arial" panose="020B0604020202020204" pitchFamily="34" charset="0"/>
                <a:ea typeface="Calibri"/>
                <a:cs typeface="Arial" panose="020B0604020202020204" pitchFamily="34" charset="0"/>
                <a:sym typeface="Calibri"/>
              </a:rPr>
              <a:t>Latin</a:t>
            </a:r>
            <a:r>
              <a:rPr lang="en-US" dirty="0" err="1">
                <a:latin typeface="Arial" panose="020B0604020202020204" pitchFamily="34" charset="0"/>
                <a:ea typeface="Calibri"/>
                <a:cs typeface="Arial" panose="020B0604020202020204" pitchFamily="34" charset="0"/>
                <a:sym typeface="Calibri"/>
              </a:rPr>
              <a:t>é</a:t>
            </a:r>
            <a:r>
              <a:rPr lang="en-US" i="0" dirty="0">
                <a:solidFill>
                  <a:srgbClr val="0D0D0D"/>
                </a:solidFill>
                <a:latin typeface="Arial" panose="020B0604020202020204" pitchFamily="34" charset="0"/>
                <a:ea typeface="Calibri"/>
                <a:cs typeface="Arial" panose="020B0604020202020204" pitchFamily="34" charset="0"/>
                <a:sym typeface="Calibri"/>
              </a:rPr>
              <a:t> youth feel seen, heard, and supported.</a:t>
            </a:r>
            <a:endParaRPr dirty="0">
              <a:latin typeface="Arial" panose="020B0604020202020204" pitchFamily="34" charset="0"/>
              <a:ea typeface="Calibri"/>
              <a:cs typeface="Arial" panose="020B0604020202020204" pitchFamily="34" charset="0"/>
              <a:sym typeface="Calibri"/>
            </a:endParaRPr>
          </a:p>
          <a:p>
            <a:pPr marL="114300" lvl="0" indent="0" algn="l" rtl="0">
              <a:spcBef>
                <a:spcPts val="408"/>
              </a:spcBef>
              <a:spcAft>
                <a:spcPts val="0"/>
              </a:spcAft>
              <a:buSzPct val="100000"/>
              <a:buNone/>
            </a:pPr>
            <a:endParaRPr dirty="0">
              <a:latin typeface="Arial" panose="020B0604020202020204" pitchFamily="34" charset="0"/>
              <a:ea typeface="Calibri"/>
              <a:cs typeface="Arial" panose="020B0604020202020204" pitchFamily="34" charset="0"/>
              <a:sym typeface="Calibri"/>
            </a:endParaRPr>
          </a:p>
          <a:p>
            <a:pPr marL="114300" lvl="0" indent="0" algn="l" rtl="0">
              <a:spcBef>
                <a:spcPts val="408"/>
              </a:spcBef>
              <a:spcAft>
                <a:spcPts val="0"/>
              </a:spcAft>
              <a:buSzPct val="100000"/>
              <a:buNone/>
            </a:pPr>
            <a:r>
              <a:rPr lang="en-US" dirty="0">
                <a:latin typeface="Arial" panose="020B0604020202020204" pitchFamily="34" charset="0"/>
                <a:ea typeface="Calibri"/>
                <a:cs typeface="Arial" panose="020B0604020202020204" pitchFamily="34" charset="0"/>
                <a:sym typeface="Calibri"/>
              </a:rPr>
              <a:t>The inclusion of </a:t>
            </a:r>
            <a:r>
              <a:rPr lang="en-US" dirty="0" err="1">
                <a:latin typeface="Arial" panose="020B0604020202020204" pitchFamily="34" charset="0"/>
                <a:ea typeface="Calibri"/>
                <a:cs typeface="Arial" panose="020B0604020202020204" pitchFamily="34" charset="0"/>
                <a:sym typeface="Calibri"/>
              </a:rPr>
              <a:t>Latiné</a:t>
            </a:r>
            <a:r>
              <a:rPr lang="en-US" dirty="0">
                <a:latin typeface="Arial" panose="020B0604020202020204" pitchFamily="34" charset="0"/>
                <a:ea typeface="Calibri"/>
                <a:cs typeface="Arial" panose="020B0604020202020204" pitchFamily="34" charset="0"/>
                <a:sym typeface="Calibri"/>
              </a:rPr>
              <a:t> youth with diverse sexual identities in this discourse becomes crucial, given the broader context of HIV prevention.</a:t>
            </a:r>
            <a:endParaRPr dirty="0">
              <a:latin typeface="Arial" panose="020B0604020202020204" pitchFamily="34" charset="0"/>
              <a:ea typeface="Calibri"/>
              <a:cs typeface="Arial" panose="020B0604020202020204" pitchFamily="34" charset="0"/>
              <a:sym typeface="Calibri"/>
            </a:endParaRPr>
          </a:p>
          <a:p>
            <a:pPr marL="114300" lvl="0" indent="0" algn="l" rtl="0">
              <a:spcBef>
                <a:spcPts val="408"/>
              </a:spcBef>
              <a:spcAft>
                <a:spcPts val="0"/>
              </a:spcAft>
              <a:buSzPct val="100000"/>
              <a:buNone/>
            </a:pPr>
            <a:endParaRPr dirty="0">
              <a:latin typeface="Calibri"/>
              <a:ea typeface="Calibri"/>
              <a:cs typeface="Calibri"/>
              <a:sym typeface="Calibri"/>
            </a:endParaRPr>
          </a:p>
        </p:txBody>
      </p:sp>
      <p:sp>
        <p:nvSpPr>
          <p:cNvPr id="252" name="Google Shape;252;p30"/>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a:spLocks noGrp="1"/>
          </p:cNvSpPr>
          <p:nvPr>
            <p:ph type="title"/>
          </p:nvPr>
        </p:nvSpPr>
        <p:spPr>
          <a:xfrm>
            <a:off x="414215" y="250080"/>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600"/>
              <a:buFont typeface="Arial"/>
              <a:buNone/>
            </a:pPr>
            <a:r>
              <a:rPr lang="en-US" sz="3500"/>
              <a:t>Conflict of Interest Disclosure Statement</a:t>
            </a:r>
            <a:endParaRPr sz="3500"/>
          </a:p>
        </p:txBody>
      </p:sp>
      <p:sp>
        <p:nvSpPr>
          <p:cNvPr id="106" name="Google Shape;106;p13"/>
          <p:cNvSpPr txBox="1">
            <a:spLocks noGrp="1"/>
          </p:cNvSpPr>
          <p:nvPr>
            <p:ph type="body" idx="1"/>
          </p:nvPr>
        </p:nvSpPr>
        <p:spPr>
          <a:xfrm>
            <a:off x="414225" y="1225050"/>
            <a:ext cx="8315700" cy="616800"/>
          </a:xfrm>
          <a:prstGeom prst="rect">
            <a:avLst/>
          </a:prstGeom>
          <a:noFill/>
          <a:ln>
            <a:noFill/>
          </a:ln>
        </p:spPr>
        <p:txBody>
          <a:bodyPr spcFirstLastPara="1" wrap="square" lIns="91425" tIns="45700" rIns="91425" bIns="45700" anchor="t" anchorCtr="0">
            <a:normAutofit/>
          </a:bodyPr>
          <a:lstStyle/>
          <a:p>
            <a:pPr marL="342900" lvl="0" indent="-308610" algn="ctr" rtl="0">
              <a:spcBef>
                <a:spcPts val="0"/>
              </a:spcBef>
              <a:spcAft>
                <a:spcPts val="0"/>
              </a:spcAft>
              <a:buSzPct val="100000"/>
              <a:buChar char="▪"/>
            </a:pPr>
            <a:r>
              <a:rPr lang="en-US"/>
              <a:t>speaker has nothing to disclose</a:t>
            </a:r>
            <a:endParaRPr/>
          </a:p>
          <a:p>
            <a:pPr marL="114300" lvl="0" indent="0" algn="ctr" rtl="0">
              <a:spcBef>
                <a:spcPts val="480"/>
              </a:spcBef>
              <a:spcAft>
                <a:spcPts val="0"/>
              </a:spcAft>
              <a:buSzPct val="100000"/>
              <a:buNone/>
            </a:pPr>
            <a:endParaRPr/>
          </a:p>
        </p:txBody>
      </p:sp>
      <p:sp>
        <p:nvSpPr>
          <p:cNvPr id="107" name="Google Shape;107;p13"/>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a:t>
            </a:fld>
            <a:endParaRPr/>
          </a:p>
        </p:txBody>
      </p:sp>
      <p:sp>
        <p:nvSpPr>
          <p:cNvPr id="108" name="Google Shape;108;p13"/>
          <p:cNvSpPr txBox="1"/>
          <p:nvPr/>
        </p:nvSpPr>
        <p:spPr>
          <a:xfrm>
            <a:off x="457200" y="3714750"/>
            <a:ext cx="8229600"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u="none" strike="noStrike" cap="none">
                <a:solidFill>
                  <a:srgbClr val="222222"/>
                </a:solidFill>
                <a:latin typeface="Calibri"/>
                <a:ea typeface="Calibri"/>
                <a:cs typeface="Calibri"/>
                <a:sym typeface="Calibri"/>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a:t>
            </a:r>
            <a:r>
              <a:rPr lang="en-US" sz="1100" b="0" i="0" u="none" strike="noStrike" cap="none">
                <a:solidFill>
                  <a:schemeClr val="dk1"/>
                </a:solidFill>
                <a:latin typeface="Arial"/>
                <a:ea typeface="Arial"/>
                <a:cs typeface="Arial"/>
                <a:sym typeface="Arial"/>
              </a:rPr>
              <a:t> does mention of trade names, commercial practices, or organizations imply </a:t>
            </a:r>
            <a:r>
              <a:rPr lang="en-US" sz="1100" b="0" i="0" u="none" strike="noStrike" cap="none">
                <a:solidFill>
                  <a:srgbClr val="222222"/>
                </a:solidFill>
                <a:latin typeface="Calibri"/>
                <a:ea typeface="Calibri"/>
                <a:cs typeface="Calibri"/>
                <a:sym typeface="Calibri"/>
              </a:rPr>
              <a:t>an endorsement by HRSA, HHS, or the U.S. Government. For more information, please visit HRSA.gov. </a:t>
            </a:r>
            <a:r>
              <a:rPr lang="en-US" sz="1100" b="0" i="1" u="none" strike="noStrike" cap="none">
                <a:solidFill>
                  <a:schemeClr val="dk1"/>
                </a:solidFill>
                <a:latin typeface="Calibri"/>
                <a:ea typeface="Calibri"/>
                <a:cs typeface="Calibri"/>
                <a:sym typeface="Calibri"/>
              </a:rPr>
              <a:t>Any trade/brand names for products mentioned during this presentation are for training and identification purposes only.</a:t>
            </a:r>
            <a:endParaRPr sz="11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1"/>
          <p:cNvSpPr txBox="1">
            <a:spLocks noGrp="1"/>
          </p:cNvSpPr>
          <p:nvPr>
            <p:ph type="title"/>
          </p:nvPr>
        </p:nvSpPr>
        <p:spPr>
          <a:xfrm>
            <a:off x="490539" y="79132"/>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4000"/>
              <a:buFont typeface="Calibri"/>
              <a:buNone/>
            </a:pPr>
            <a:br>
              <a:rPr lang="en-US" i="0" dirty="0">
                <a:solidFill>
                  <a:srgbClr val="C00000"/>
                </a:solidFill>
                <a:latin typeface="Calibri"/>
                <a:ea typeface="Calibri"/>
                <a:cs typeface="Calibri"/>
                <a:sym typeface="Calibri"/>
              </a:rPr>
            </a:br>
            <a:r>
              <a:rPr lang="en-US" i="0" dirty="0">
                <a:solidFill>
                  <a:srgbClr val="C00000"/>
                </a:solidFill>
                <a:latin typeface="Calibri"/>
                <a:ea typeface="Calibri"/>
                <a:cs typeface="Calibri"/>
                <a:sym typeface="Calibri"/>
              </a:rPr>
              <a:t>Socioeconomic Factors and Access</a:t>
            </a:r>
            <a:br>
              <a:rPr lang="en-US" b="1" i="0" dirty="0">
                <a:solidFill>
                  <a:srgbClr val="0D0D0D"/>
                </a:solidFill>
                <a:latin typeface="Calibri"/>
                <a:ea typeface="Calibri"/>
                <a:cs typeface="Calibri"/>
                <a:sym typeface="Calibri"/>
              </a:rPr>
            </a:br>
            <a:endParaRPr dirty="0">
              <a:latin typeface="Calibri"/>
              <a:ea typeface="Calibri"/>
              <a:cs typeface="Calibri"/>
              <a:sym typeface="Calibri"/>
            </a:endParaRPr>
          </a:p>
        </p:txBody>
      </p:sp>
      <p:sp>
        <p:nvSpPr>
          <p:cNvPr id="260" name="Google Shape;260;p31"/>
          <p:cNvSpPr txBox="1">
            <a:spLocks noGrp="1"/>
          </p:cNvSpPr>
          <p:nvPr>
            <p:ph type="body" idx="1"/>
          </p:nvPr>
        </p:nvSpPr>
        <p:spPr>
          <a:xfrm>
            <a:off x="107156" y="1063225"/>
            <a:ext cx="9036843" cy="3487344"/>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2400"/>
              <a:buFont typeface="Arial"/>
              <a:buChar char="•"/>
            </a:pPr>
            <a:r>
              <a:rPr lang="en-US" b="0" i="0" dirty="0">
                <a:solidFill>
                  <a:srgbClr val="0D0D0D"/>
                </a:solidFill>
                <a:latin typeface="+mn-lt"/>
                <a:ea typeface="Calibri"/>
                <a:cs typeface="Calibri"/>
                <a:sym typeface="Calibri"/>
              </a:rPr>
              <a:t>Socioeconomic status significantly influences access to mental health and HIV services, with disparities impacting </a:t>
            </a:r>
            <a:r>
              <a:rPr lang="en-US" b="0" i="0" dirty="0" err="1">
                <a:solidFill>
                  <a:srgbClr val="0D0D0D"/>
                </a:solidFill>
                <a:latin typeface="+mn-lt"/>
                <a:ea typeface="Calibri"/>
                <a:cs typeface="Calibri"/>
                <a:sym typeface="Calibri"/>
              </a:rPr>
              <a:t>Latin</a:t>
            </a:r>
            <a:r>
              <a:rPr lang="en-US" dirty="0" err="1">
                <a:latin typeface="+mn-lt"/>
              </a:rPr>
              <a:t>é</a:t>
            </a:r>
            <a:r>
              <a:rPr lang="en-US" dirty="0">
                <a:solidFill>
                  <a:srgbClr val="0D0D0D"/>
                </a:solidFill>
                <a:latin typeface="+mn-lt"/>
                <a:ea typeface="Calibri"/>
                <a:cs typeface="Calibri"/>
                <a:sym typeface="Calibri"/>
              </a:rPr>
              <a:t> </a:t>
            </a:r>
            <a:r>
              <a:rPr lang="en-US" b="0" i="0" dirty="0">
                <a:solidFill>
                  <a:srgbClr val="0D0D0D"/>
                </a:solidFill>
                <a:latin typeface="+mn-lt"/>
                <a:ea typeface="Calibri"/>
                <a:cs typeface="Calibri"/>
                <a:sym typeface="Calibri"/>
              </a:rPr>
              <a:t>youth disproportionately.</a:t>
            </a:r>
          </a:p>
          <a:p>
            <a:pPr marL="342900" lvl="0" indent="-228600" algn="l" rtl="0">
              <a:spcBef>
                <a:spcPts val="0"/>
              </a:spcBef>
              <a:spcAft>
                <a:spcPts val="0"/>
              </a:spcAft>
              <a:buSzPts val="2400"/>
              <a:buFont typeface="Arial"/>
              <a:buChar char="•"/>
            </a:pPr>
            <a:endParaRPr sz="800" dirty="0">
              <a:latin typeface="+mn-lt"/>
            </a:endParaRPr>
          </a:p>
          <a:p>
            <a:pPr marL="342900" lvl="0" indent="-228600" algn="l" rtl="0">
              <a:spcBef>
                <a:spcPts val="480"/>
              </a:spcBef>
              <a:spcAft>
                <a:spcPts val="0"/>
              </a:spcAft>
              <a:buSzPts val="2400"/>
              <a:buFont typeface="Arial"/>
              <a:buChar char="•"/>
            </a:pPr>
            <a:r>
              <a:rPr lang="en-US" b="0" i="0" dirty="0">
                <a:solidFill>
                  <a:srgbClr val="0D0D0D"/>
                </a:solidFill>
                <a:latin typeface="+mn-lt"/>
                <a:ea typeface="Calibri"/>
                <a:cs typeface="Calibri"/>
                <a:sym typeface="Calibri"/>
              </a:rPr>
              <a:t>Solutions include policy advocacy for healthcare reform, development of low-cost or free services, and targeted outreach to connect youth with resources.</a:t>
            </a:r>
          </a:p>
          <a:p>
            <a:pPr marL="342900" lvl="0" indent="-228600" algn="l" rtl="0">
              <a:spcBef>
                <a:spcPts val="480"/>
              </a:spcBef>
              <a:spcAft>
                <a:spcPts val="0"/>
              </a:spcAft>
              <a:buSzPts val="2400"/>
              <a:buFont typeface="Arial"/>
              <a:buChar char="•"/>
            </a:pPr>
            <a:endParaRPr sz="800" dirty="0">
              <a:latin typeface="+mn-lt"/>
            </a:endParaRPr>
          </a:p>
          <a:p>
            <a:pPr marL="342900" lvl="0" indent="-228600" algn="l" rtl="0">
              <a:spcBef>
                <a:spcPts val="480"/>
              </a:spcBef>
              <a:spcAft>
                <a:spcPts val="0"/>
              </a:spcAft>
              <a:buSzPts val="2400"/>
              <a:buFont typeface="Arial"/>
              <a:buChar char="•"/>
            </a:pPr>
            <a:r>
              <a:rPr lang="en-US" dirty="0">
                <a:solidFill>
                  <a:srgbClr val="0D0D0D"/>
                </a:solidFill>
                <a:latin typeface="+mn-lt"/>
                <a:ea typeface="Calibri"/>
                <a:cs typeface="Calibri"/>
                <a:sym typeface="Calibri"/>
              </a:rPr>
              <a:t>Address the barriers.. – Systemic change</a:t>
            </a:r>
            <a:endParaRPr b="0" i="0" dirty="0">
              <a:solidFill>
                <a:srgbClr val="0D0D0D"/>
              </a:solidFill>
              <a:latin typeface="+mn-lt"/>
              <a:ea typeface="Calibri"/>
              <a:cs typeface="Calibri"/>
              <a:sym typeface="Calibri"/>
            </a:endParaRPr>
          </a:p>
          <a:p>
            <a:pPr marL="342900" lvl="0" indent="-76200" algn="l" rtl="0">
              <a:spcBef>
                <a:spcPts val="480"/>
              </a:spcBef>
              <a:spcAft>
                <a:spcPts val="0"/>
              </a:spcAft>
              <a:buSzPts val="2400"/>
              <a:buNone/>
            </a:pPr>
            <a:endParaRPr dirty="0">
              <a:latin typeface="Calibri"/>
              <a:ea typeface="Calibri"/>
              <a:cs typeface="Calibri"/>
              <a:sym typeface="Calibri"/>
            </a:endParaRPr>
          </a:p>
        </p:txBody>
      </p:sp>
      <p:sp>
        <p:nvSpPr>
          <p:cNvPr id="261" name="Google Shape;261;p31"/>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2"/>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a:t>Sharing Experiences</a:t>
            </a:r>
            <a:endParaRPr/>
          </a:p>
        </p:txBody>
      </p:sp>
      <p:sp>
        <p:nvSpPr>
          <p:cNvPr id="268" name="Google Shape;268;p32"/>
          <p:cNvSpPr txBox="1">
            <a:spLocks noGrp="1"/>
          </p:cNvSpPr>
          <p:nvPr>
            <p:ph type="body" idx="1"/>
          </p:nvPr>
        </p:nvSpPr>
        <p:spPr>
          <a:xfrm>
            <a:off x="689548" y="1439056"/>
            <a:ext cx="8083234" cy="2638269"/>
          </a:xfrm>
          <a:prstGeom prst="rect">
            <a:avLst/>
          </a:prstGeom>
          <a:noFill/>
          <a:ln>
            <a:noFill/>
          </a:ln>
        </p:spPr>
        <p:txBody>
          <a:bodyPr spcFirstLastPara="1" wrap="square" lIns="91425" tIns="45700" rIns="91425" bIns="45700" anchor="t" anchorCtr="0">
            <a:normAutofit/>
          </a:bodyPr>
          <a:lstStyle/>
          <a:p>
            <a:pPr marL="114300" lvl="0" indent="0" algn="l" rtl="0">
              <a:lnSpc>
                <a:spcPct val="150000"/>
              </a:lnSpc>
              <a:spcBef>
                <a:spcPts val="0"/>
              </a:spcBef>
              <a:spcAft>
                <a:spcPts val="0"/>
              </a:spcAft>
              <a:buSzPts val="2400"/>
              <a:buNone/>
            </a:pPr>
            <a:endParaRPr b="0" i="0" u="none" strike="noStrike" dirty="0">
              <a:solidFill>
                <a:srgbClr val="000000"/>
              </a:solidFill>
              <a:latin typeface="Calibri"/>
              <a:ea typeface="Calibri"/>
              <a:cs typeface="Calibri"/>
              <a:sym typeface="Calibri"/>
            </a:endParaRPr>
          </a:p>
          <a:p>
            <a:pPr marL="114300" lvl="0" indent="0" algn="l" rtl="0">
              <a:spcBef>
                <a:spcPts val="480"/>
              </a:spcBef>
              <a:spcAft>
                <a:spcPts val="0"/>
              </a:spcAft>
              <a:buSzPts val="2400"/>
              <a:buNone/>
            </a:pPr>
            <a:r>
              <a:rPr lang="en-US" dirty="0"/>
              <a:t>By sharing our experiences, successes, and challenges, this presentation serves as a roadmap for others interested in community-driven interventions.</a:t>
            </a:r>
            <a:endParaRPr dirty="0"/>
          </a:p>
          <a:p>
            <a:pPr marL="114300" lvl="0" indent="0" algn="l" rtl="0">
              <a:spcBef>
                <a:spcPts val="480"/>
              </a:spcBef>
              <a:spcAft>
                <a:spcPts val="0"/>
              </a:spcAft>
              <a:buSzPts val="2400"/>
              <a:buNone/>
            </a:pPr>
            <a:endParaRPr dirty="0"/>
          </a:p>
        </p:txBody>
      </p:sp>
      <p:sp>
        <p:nvSpPr>
          <p:cNvPr id="269" name="Google Shape;269;p32"/>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3"/>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a:t>Analyzing Dynamics</a:t>
            </a:r>
            <a:endParaRPr/>
          </a:p>
        </p:txBody>
      </p:sp>
      <p:sp>
        <p:nvSpPr>
          <p:cNvPr id="277" name="Google Shape;277;p33"/>
          <p:cNvSpPr txBox="1">
            <a:spLocks noGrp="1"/>
          </p:cNvSpPr>
          <p:nvPr>
            <p:ph type="body" idx="1"/>
          </p:nvPr>
        </p:nvSpPr>
        <p:spPr>
          <a:xfrm>
            <a:off x="689548" y="1439056"/>
            <a:ext cx="8083234" cy="2638269"/>
          </a:xfrm>
          <a:prstGeom prst="rect">
            <a:avLst/>
          </a:prstGeom>
          <a:noFill/>
          <a:ln>
            <a:noFill/>
          </a:ln>
        </p:spPr>
        <p:txBody>
          <a:bodyPr spcFirstLastPara="1" wrap="square" lIns="91425" tIns="45700" rIns="91425" bIns="45700" anchor="t" anchorCtr="0">
            <a:normAutofit fontScale="92500" lnSpcReduction="10000"/>
          </a:bodyPr>
          <a:lstStyle/>
          <a:p>
            <a:pPr marL="114300" lvl="0" indent="0" algn="l" rtl="0">
              <a:spcBef>
                <a:spcPts val="480"/>
              </a:spcBef>
              <a:spcAft>
                <a:spcPts val="0"/>
              </a:spcAft>
              <a:buSzPts val="2400"/>
              <a:buNone/>
            </a:pPr>
            <a:r>
              <a:rPr lang="en-US" dirty="0"/>
              <a:t>Empowerment and Advocacy: Empowering Latine youth to advocate for their mental health needs and rights is essential for long-term well-being. </a:t>
            </a:r>
          </a:p>
          <a:p>
            <a:pPr marL="114300" lvl="0" indent="0" algn="l" rtl="0">
              <a:spcBef>
                <a:spcPts val="480"/>
              </a:spcBef>
              <a:spcAft>
                <a:spcPts val="0"/>
              </a:spcAft>
              <a:buSzPts val="2400"/>
              <a:buNone/>
            </a:pPr>
            <a:endParaRPr sz="900" dirty="0"/>
          </a:p>
          <a:p>
            <a:pPr marL="114300" lvl="0" indent="0" algn="l" rtl="0">
              <a:spcBef>
                <a:spcPts val="480"/>
              </a:spcBef>
              <a:spcAft>
                <a:spcPts val="0"/>
              </a:spcAft>
              <a:buSzPts val="2400"/>
              <a:buNone/>
            </a:pPr>
            <a:r>
              <a:rPr lang="en-US" dirty="0"/>
              <a:t>The support group dynamics encourage activism and advocacy efforts within the Latine community, promoting awareness, destigmatization, and access to mental health resources.</a:t>
            </a:r>
            <a:endParaRPr dirty="0"/>
          </a:p>
          <a:p>
            <a:pPr marL="114300" lvl="0" indent="0" algn="l" rtl="0">
              <a:spcBef>
                <a:spcPts val="480"/>
              </a:spcBef>
              <a:spcAft>
                <a:spcPts val="0"/>
              </a:spcAft>
              <a:buSzPts val="2400"/>
              <a:buNone/>
            </a:pPr>
            <a:endParaRPr dirty="0"/>
          </a:p>
        </p:txBody>
      </p:sp>
      <p:sp>
        <p:nvSpPr>
          <p:cNvPr id="278" name="Google Shape;278;p33"/>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4"/>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a:t>Valuable Lessons</a:t>
            </a:r>
            <a:endParaRPr/>
          </a:p>
        </p:txBody>
      </p:sp>
      <p:sp>
        <p:nvSpPr>
          <p:cNvPr id="286" name="Google Shape;286;p34"/>
          <p:cNvSpPr txBox="1">
            <a:spLocks noGrp="1"/>
          </p:cNvSpPr>
          <p:nvPr>
            <p:ph type="body" idx="1"/>
          </p:nvPr>
        </p:nvSpPr>
        <p:spPr>
          <a:xfrm>
            <a:off x="457213" y="1200151"/>
            <a:ext cx="8315569" cy="3275474"/>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2400"/>
              <a:buFont typeface="Arial"/>
              <a:buChar char="•"/>
            </a:pPr>
            <a:r>
              <a:rPr lang="en-US" b="0" i="0" dirty="0">
                <a:solidFill>
                  <a:srgbClr val="0D0D0D"/>
                </a:solidFill>
                <a:latin typeface="Arial"/>
                <a:ea typeface="Arial"/>
                <a:cs typeface="Arial"/>
                <a:sym typeface="Arial"/>
              </a:rPr>
              <a:t>Key lessons from this case study and broader research emphasize the importance of cultural humility, community involvement, and peer support.</a:t>
            </a:r>
          </a:p>
          <a:p>
            <a:pPr marL="342900" lvl="0" indent="-228600" algn="l" rtl="0">
              <a:spcBef>
                <a:spcPts val="0"/>
              </a:spcBef>
              <a:spcAft>
                <a:spcPts val="0"/>
              </a:spcAft>
              <a:buSzPts val="2400"/>
              <a:buFont typeface="Arial"/>
              <a:buChar char="•"/>
            </a:pPr>
            <a:endParaRPr sz="800" dirty="0"/>
          </a:p>
          <a:p>
            <a:pPr marL="342900" lvl="0" indent="-228600" algn="l" rtl="0">
              <a:spcBef>
                <a:spcPts val="480"/>
              </a:spcBef>
              <a:spcAft>
                <a:spcPts val="0"/>
              </a:spcAft>
              <a:buSzPts val="2400"/>
              <a:buFont typeface="Arial"/>
              <a:buChar char="•"/>
            </a:pPr>
            <a:r>
              <a:rPr lang="en-US" b="0" i="0" dirty="0">
                <a:solidFill>
                  <a:srgbClr val="0D0D0D"/>
                </a:solidFill>
                <a:latin typeface="Arial"/>
                <a:ea typeface="Arial"/>
                <a:cs typeface="Arial"/>
                <a:sym typeface="Arial"/>
              </a:rPr>
              <a:t>Best practices include ongoing training for providers in cultural sensitivity, development of bilingual resources, and partnerships with </a:t>
            </a:r>
            <a:r>
              <a:rPr lang="en-US" b="0" i="0" dirty="0" err="1">
                <a:solidFill>
                  <a:srgbClr val="0D0D0D"/>
                </a:solidFill>
                <a:latin typeface="Arial"/>
                <a:ea typeface="Arial"/>
                <a:cs typeface="Arial"/>
                <a:sym typeface="Arial"/>
              </a:rPr>
              <a:t>Latin</a:t>
            </a:r>
            <a:r>
              <a:rPr lang="en-US" dirty="0" err="1"/>
              <a:t>é</a:t>
            </a:r>
            <a:r>
              <a:rPr lang="en-US" b="0" i="0" dirty="0">
                <a:solidFill>
                  <a:srgbClr val="0D0D0D"/>
                </a:solidFill>
                <a:latin typeface="Arial"/>
                <a:ea typeface="Arial"/>
                <a:cs typeface="Arial"/>
                <a:sym typeface="Arial"/>
              </a:rPr>
              <a:t> community organizations.</a:t>
            </a:r>
            <a:endParaRPr dirty="0"/>
          </a:p>
          <a:p>
            <a:pPr marL="114300" lvl="0" indent="0" algn="l" rtl="0">
              <a:spcBef>
                <a:spcPts val="480"/>
              </a:spcBef>
              <a:spcAft>
                <a:spcPts val="0"/>
              </a:spcAft>
              <a:buSzPts val="2400"/>
              <a:buNone/>
            </a:pPr>
            <a:endParaRPr dirty="0"/>
          </a:p>
        </p:txBody>
      </p:sp>
      <p:sp>
        <p:nvSpPr>
          <p:cNvPr id="287" name="Google Shape;287;p34"/>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5"/>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dirty="0"/>
              <a:t>Identifying Key Challenges</a:t>
            </a:r>
            <a:endParaRPr dirty="0"/>
          </a:p>
        </p:txBody>
      </p:sp>
      <p:sp>
        <p:nvSpPr>
          <p:cNvPr id="293" name="Google Shape;293;p35"/>
          <p:cNvSpPr txBox="1">
            <a:spLocks noGrp="1"/>
          </p:cNvSpPr>
          <p:nvPr>
            <p:ph type="body" idx="1"/>
          </p:nvPr>
        </p:nvSpPr>
        <p:spPr>
          <a:xfrm>
            <a:off x="457213" y="1163600"/>
            <a:ext cx="8315700" cy="356581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sz="2200" dirty="0"/>
              <a:t>Stigma and Shame </a:t>
            </a:r>
            <a:endParaRPr sz="2200" dirty="0"/>
          </a:p>
          <a:p>
            <a:pPr marL="0" lvl="0" indent="0" algn="l" rtl="0">
              <a:lnSpc>
                <a:spcPct val="90000"/>
              </a:lnSpc>
              <a:spcBef>
                <a:spcPts val="0"/>
              </a:spcBef>
              <a:spcAft>
                <a:spcPts val="0"/>
              </a:spcAft>
              <a:buSzPts val="2400"/>
              <a:buNone/>
            </a:pPr>
            <a:endParaRPr sz="2200" dirty="0"/>
          </a:p>
          <a:p>
            <a:pPr marL="0" lvl="0" indent="0" algn="l" rtl="0">
              <a:lnSpc>
                <a:spcPct val="90000"/>
              </a:lnSpc>
              <a:spcBef>
                <a:spcPts val="0"/>
              </a:spcBef>
              <a:spcAft>
                <a:spcPts val="0"/>
              </a:spcAft>
              <a:buSzPts val="2400"/>
              <a:buNone/>
            </a:pPr>
            <a:r>
              <a:rPr lang="en-US" sz="2200" dirty="0"/>
              <a:t>Intersectionality </a:t>
            </a:r>
            <a:endParaRPr sz="2200" dirty="0"/>
          </a:p>
          <a:p>
            <a:pPr marL="0" lvl="0" indent="0" algn="l" rtl="0">
              <a:lnSpc>
                <a:spcPct val="90000"/>
              </a:lnSpc>
              <a:spcBef>
                <a:spcPts val="0"/>
              </a:spcBef>
              <a:spcAft>
                <a:spcPts val="0"/>
              </a:spcAft>
              <a:buSzPts val="2400"/>
              <a:buNone/>
            </a:pPr>
            <a:endParaRPr sz="2200" dirty="0"/>
          </a:p>
          <a:p>
            <a:pPr marL="0" lvl="0" indent="0" algn="l" rtl="0">
              <a:lnSpc>
                <a:spcPct val="90000"/>
              </a:lnSpc>
              <a:spcBef>
                <a:spcPts val="0"/>
              </a:spcBef>
              <a:spcAft>
                <a:spcPts val="0"/>
              </a:spcAft>
              <a:buSzPts val="2400"/>
              <a:buNone/>
            </a:pPr>
            <a:r>
              <a:rPr lang="en-US" sz="2200" dirty="0"/>
              <a:t>Family Expectations and Dynamics</a:t>
            </a:r>
            <a:endParaRPr sz="2200" dirty="0"/>
          </a:p>
          <a:p>
            <a:pPr marL="0" lvl="0" indent="0" algn="l" rtl="0">
              <a:lnSpc>
                <a:spcPct val="90000"/>
              </a:lnSpc>
              <a:spcBef>
                <a:spcPts val="0"/>
              </a:spcBef>
              <a:spcAft>
                <a:spcPts val="0"/>
              </a:spcAft>
              <a:buSzPts val="2400"/>
              <a:buNone/>
            </a:pPr>
            <a:endParaRPr sz="2200" dirty="0"/>
          </a:p>
          <a:p>
            <a:pPr marL="0" lvl="0" indent="0" algn="l" rtl="0">
              <a:lnSpc>
                <a:spcPct val="90000"/>
              </a:lnSpc>
              <a:spcBef>
                <a:spcPts val="0"/>
              </a:spcBef>
              <a:spcAft>
                <a:spcPts val="0"/>
              </a:spcAft>
              <a:buSzPts val="2400"/>
              <a:buNone/>
            </a:pPr>
            <a:r>
              <a:rPr lang="en-US" sz="2200" dirty="0"/>
              <a:t>Access to Resources </a:t>
            </a:r>
            <a:endParaRPr sz="2200" dirty="0"/>
          </a:p>
          <a:p>
            <a:pPr marL="0" lvl="0" indent="0" algn="l" rtl="0">
              <a:lnSpc>
                <a:spcPct val="90000"/>
              </a:lnSpc>
              <a:spcBef>
                <a:spcPts val="0"/>
              </a:spcBef>
              <a:spcAft>
                <a:spcPts val="0"/>
              </a:spcAft>
              <a:buSzPts val="2400"/>
              <a:buNone/>
            </a:pPr>
            <a:endParaRPr sz="2200" dirty="0"/>
          </a:p>
          <a:p>
            <a:pPr marL="0" lvl="0" indent="0" algn="l" rtl="0">
              <a:lnSpc>
                <a:spcPct val="90000"/>
              </a:lnSpc>
              <a:spcBef>
                <a:spcPts val="0"/>
              </a:spcBef>
              <a:spcAft>
                <a:spcPts val="0"/>
              </a:spcAft>
              <a:buSzPts val="2400"/>
              <a:buNone/>
            </a:pPr>
            <a:r>
              <a:rPr lang="en-US" sz="2200" dirty="0"/>
              <a:t>Cultural Misconceptions about Mental Health </a:t>
            </a:r>
            <a:endParaRPr sz="2200" dirty="0"/>
          </a:p>
          <a:p>
            <a:pPr marL="0" lvl="0" indent="0" algn="l" rtl="0">
              <a:lnSpc>
                <a:spcPct val="90000"/>
              </a:lnSpc>
              <a:spcBef>
                <a:spcPts val="0"/>
              </a:spcBef>
              <a:spcAft>
                <a:spcPts val="0"/>
              </a:spcAft>
              <a:buSzPts val="2400"/>
              <a:buNone/>
            </a:pPr>
            <a:endParaRPr sz="2200" dirty="0"/>
          </a:p>
          <a:p>
            <a:pPr marL="0" lvl="0" indent="0" algn="l" rtl="0">
              <a:lnSpc>
                <a:spcPct val="90000"/>
              </a:lnSpc>
              <a:spcBef>
                <a:spcPts val="0"/>
              </a:spcBef>
              <a:spcAft>
                <a:spcPts val="0"/>
              </a:spcAft>
              <a:buSzPts val="2400"/>
              <a:buNone/>
            </a:pPr>
            <a:r>
              <a:rPr lang="en-US" sz="2200" dirty="0"/>
              <a:t>Lack of Representation and Visibility </a:t>
            </a:r>
            <a:endParaRPr sz="2200" dirty="0"/>
          </a:p>
        </p:txBody>
      </p:sp>
      <p:sp>
        <p:nvSpPr>
          <p:cNvPr id="294" name="Google Shape;294;p35"/>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6"/>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4000"/>
              <a:buFont typeface="Arial"/>
              <a:buNone/>
            </a:pPr>
            <a:br>
              <a:rPr lang="en-US" i="0" dirty="0">
                <a:solidFill>
                  <a:srgbClr val="C00000"/>
                </a:solidFill>
                <a:latin typeface="Arial"/>
                <a:ea typeface="Arial"/>
                <a:cs typeface="Arial"/>
                <a:sym typeface="Arial"/>
              </a:rPr>
            </a:br>
            <a:r>
              <a:rPr lang="en-US" i="0" dirty="0">
                <a:solidFill>
                  <a:srgbClr val="C00000"/>
                </a:solidFill>
                <a:latin typeface="Arial"/>
                <a:ea typeface="Arial"/>
                <a:cs typeface="Arial"/>
                <a:sym typeface="Arial"/>
              </a:rPr>
              <a:t>Future Directions</a:t>
            </a:r>
            <a:br>
              <a:rPr lang="en-US" b="1" i="0" dirty="0">
                <a:solidFill>
                  <a:srgbClr val="0D0D0D"/>
                </a:solidFill>
                <a:latin typeface="Arial"/>
                <a:ea typeface="Arial"/>
                <a:cs typeface="Arial"/>
                <a:sym typeface="Arial"/>
              </a:rPr>
            </a:br>
            <a:endParaRPr dirty="0"/>
          </a:p>
        </p:txBody>
      </p:sp>
      <p:sp>
        <p:nvSpPr>
          <p:cNvPr id="300" name="Google Shape;300;p36"/>
          <p:cNvSpPr txBox="1">
            <a:spLocks noGrp="1"/>
          </p:cNvSpPr>
          <p:nvPr>
            <p:ph type="body" idx="1"/>
          </p:nvPr>
        </p:nvSpPr>
        <p:spPr>
          <a:xfrm>
            <a:off x="457213" y="1200151"/>
            <a:ext cx="8315569" cy="3275474"/>
          </a:xfrm>
          <a:prstGeom prst="rect">
            <a:avLst/>
          </a:prstGeom>
          <a:noFill/>
          <a:ln>
            <a:noFill/>
          </a:ln>
        </p:spPr>
        <p:txBody>
          <a:bodyPr spcFirstLastPara="1" wrap="square" lIns="91425" tIns="45700" rIns="91425" bIns="45700" anchor="t" anchorCtr="0">
            <a:normAutofit fontScale="92500" lnSpcReduction="20000"/>
          </a:bodyPr>
          <a:lstStyle/>
          <a:p>
            <a:pPr marL="342900" lvl="0" indent="-217170" algn="l" rtl="0">
              <a:spcBef>
                <a:spcPts val="0"/>
              </a:spcBef>
              <a:spcAft>
                <a:spcPts val="0"/>
              </a:spcAft>
              <a:buSzPct val="100000"/>
              <a:buFont typeface="Arial"/>
              <a:buChar char="•"/>
            </a:pPr>
            <a:r>
              <a:rPr lang="en-US" b="0" i="0" dirty="0">
                <a:solidFill>
                  <a:srgbClr val="0D0D0D"/>
                </a:solidFill>
                <a:latin typeface="Arial"/>
                <a:ea typeface="Arial"/>
                <a:cs typeface="Arial"/>
                <a:sym typeface="Arial"/>
              </a:rPr>
              <a:t>The future of mental health and HIV prevention among </a:t>
            </a:r>
            <a:r>
              <a:rPr lang="en-US" b="0" i="0" dirty="0" err="1">
                <a:solidFill>
                  <a:srgbClr val="0D0D0D"/>
                </a:solidFill>
                <a:latin typeface="Arial"/>
                <a:ea typeface="Arial"/>
                <a:cs typeface="Arial"/>
                <a:sym typeface="Arial"/>
              </a:rPr>
              <a:t>Latin</a:t>
            </a:r>
            <a:r>
              <a:rPr lang="en-US" dirty="0" err="1"/>
              <a:t>é</a:t>
            </a:r>
            <a:r>
              <a:rPr lang="en-US" b="0" i="0" dirty="0">
                <a:solidFill>
                  <a:srgbClr val="0D0D0D"/>
                </a:solidFill>
                <a:latin typeface="Arial"/>
                <a:ea typeface="Arial"/>
                <a:cs typeface="Arial"/>
                <a:sym typeface="Arial"/>
              </a:rPr>
              <a:t> youth lies in innovative, culturally grounded interventions that prioritize the voices and experiences of </a:t>
            </a:r>
            <a:r>
              <a:rPr lang="en-US" b="0" i="0" dirty="0" err="1">
                <a:solidFill>
                  <a:srgbClr val="0D0D0D"/>
                </a:solidFill>
                <a:latin typeface="Arial"/>
                <a:ea typeface="Arial"/>
                <a:cs typeface="Arial"/>
                <a:sym typeface="Arial"/>
              </a:rPr>
              <a:t>Latin</a:t>
            </a:r>
            <a:r>
              <a:rPr lang="en-US" dirty="0" err="1"/>
              <a:t>é</a:t>
            </a:r>
            <a:r>
              <a:rPr lang="en-US" b="0" i="0" dirty="0">
                <a:solidFill>
                  <a:srgbClr val="0D0D0D"/>
                </a:solidFill>
                <a:latin typeface="Arial"/>
                <a:ea typeface="Arial"/>
                <a:cs typeface="Arial"/>
                <a:sym typeface="Arial"/>
              </a:rPr>
              <a:t> youth at every stage of program development and implementation.</a:t>
            </a:r>
          </a:p>
          <a:p>
            <a:pPr marL="342900" lvl="0" indent="-217170" algn="l" rtl="0">
              <a:spcBef>
                <a:spcPts val="0"/>
              </a:spcBef>
              <a:spcAft>
                <a:spcPts val="0"/>
              </a:spcAft>
              <a:buSzPct val="100000"/>
              <a:buFont typeface="Arial"/>
              <a:buChar char="•"/>
            </a:pPr>
            <a:endParaRPr sz="900" dirty="0"/>
          </a:p>
          <a:p>
            <a:pPr marL="342900" lvl="0" indent="-217170" algn="l" rtl="0">
              <a:spcBef>
                <a:spcPts val="336"/>
              </a:spcBef>
              <a:spcAft>
                <a:spcPts val="0"/>
              </a:spcAft>
              <a:buSzPct val="100000"/>
              <a:buFont typeface="Arial"/>
              <a:buChar char="•"/>
            </a:pPr>
            <a:r>
              <a:rPr lang="en-US" b="0" i="0" dirty="0">
                <a:solidFill>
                  <a:srgbClr val="0D0D0D"/>
                </a:solidFill>
                <a:latin typeface="Arial"/>
                <a:ea typeface="Arial"/>
                <a:cs typeface="Arial"/>
                <a:sym typeface="Arial"/>
              </a:rPr>
              <a:t>There is a growing need for research that further explores the unique intersections of cultural identity, mental health, and HIV risk within this population, informing more effective strategies.</a:t>
            </a:r>
          </a:p>
          <a:p>
            <a:pPr marL="342900" lvl="0" indent="-217170" algn="l" rtl="0">
              <a:spcBef>
                <a:spcPts val="336"/>
              </a:spcBef>
              <a:spcAft>
                <a:spcPts val="0"/>
              </a:spcAft>
              <a:buSzPct val="100000"/>
              <a:buFont typeface="Arial"/>
              <a:buChar char="•"/>
            </a:pPr>
            <a:endParaRPr sz="900" dirty="0"/>
          </a:p>
          <a:p>
            <a:pPr marL="342900" lvl="0" indent="-217170" algn="l" rtl="0">
              <a:spcBef>
                <a:spcPts val="336"/>
              </a:spcBef>
              <a:spcAft>
                <a:spcPts val="0"/>
              </a:spcAft>
              <a:buSzPct val="100000"/>
              <a:buFont typeface="Arial"/>
              <a:buChar char="•"/>
            </a:pPr>
            <a:r>
              <a:rPr lang="en-US" b="0" i="0" dirty="0">
                <a:solidFill>
                  <a:srgbClr val="0D0D0D"/>
                </a:solidFill>
                <a:latin typeface="Arial"/>
                <a:ea typeface="Arial"/>
                <a:cs typeface="Arial"/>
                <a:sym typeface="Arial"/>
              </a:rPr>
              <a:t>Expanding access to culturally </a:t>
            </a:r>
            <a:r>
              <a:rPr lang="en-US" dirty="0">
                <a:solidFill>
                  <a:srgbClr val="0D0D0D"/>
                </a:solidFill>
              </a:rPr>
              <a:t>sensitive</a:t>
            </a:r>
            <a:r>
              <a:rPr lang="en-US" b="0" i="0" dirty="0">
                <a:solidFill>
                  <a:srgbClr val="0D0D0D"/>
                </a:solidFill>
                <a:latin typeface="Arial"/>
                <a:ea typeface="Arial"/>
                <a:cs typeface="Arial"/>
                <a:sym typeface="Arial"/>
              </a:rPr>
              <a:t> healthcare professionals through education and policy reform is critical to addressing the disparities faced by </a:t>
            </a:r>
            <a:r>
              <a:rPr lang="en-US" b="0" i="0" dirty="0" err="1">
                <a:solidFill>
                  <a:srgbClr val="0D0D0D"/>
                </a:solidFill>
                <a:latin typeface="Arial"/>
                <a:ea typeface="Arial"/>
                <a:cs typeface="Arial"/>
                <a:sym typeface="Arial"/>
              </a:rPr>
              <a:t>Latin</a:t>
            </a:r>
            <a:r>
              <a:rPr lang="en-US" dirty="0" err="1"/>
              <a:t>é</a:t>
            </a:r>
            <a:r>
              <a:rPr lang="en-US" b="0" i="0" dirty="0">
                <a:solidFill>
                  <a:srgbClr val="0D0D0D"/>
                </a:solidFill>
                <a:latin typeface="Arial"/>
                <a:ea typeface="Arial"/>
                <a:cs typeface="Arial"/>
                <a:sym typeface="Arial"/>
              </a:rPr>
              <a:t> youth.</a:t>
            </a:r>
            <a:endParaRPr dirty="0"/>
          </a:p>
          <a:p>
            <a:pPr marL="114300" lvl="0" indent="0" algn="l" rtl="0">
              <a:spcBef>
                <a:spcPts val="336"/>
              </a:spcBef>
              <a:spcAft>
                <a:spcPts val="0"/>
              </a:spcAft>
              <a:buSzPct val="100000"/>
              <a:buNone/>
            </a:pPr>
            <a:endParaRPr dirty="0"/>
          </a:p>
        </p:txBody>
      </p:sp>
      <p:sp>
        <p:nvSpPr>
          <p:cNvPr id="301" name="Google Shape;301;p36"/>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F9536E-D07F-5016-EDDC-D6C82A68AA2F}"/>
              </a:ext>
            </a:extLst>
          </p:cNvPr>
          <p:cNvSpPr>
            <a:spLocks noGrp="1"/>
          </p:cNvSpPr>
          <p:nvPr>
            <p:ph type="body" idx="1"/>
          </p:nvPr>
        </p:nvSpPr>
        <p:spPr/>
        <p:txBody>
          <a:bodyPr/>
          <a:lstStyle/>
          <a:p>
            <a:pPr marL="342900" lvl="0" indent="-217170" algn="l" rtl="0">
              <a:spcBef>
                <a:spcPts val="336"/>
              </a:spcBef>
              <a:spcAft>
                <a:spcPts val="0"/>
              </a:spcAft>
              <a:buSzPct val="100000"/>
              <a:buFont typeface="Arial"/>
              <a:buChar char="•"/>
            </a:pPr>
            <a:r>
              <a:rPr lang="en-US" b="0" i="0" dirty="0">
                <a:solidFill>
                  <a:srgbClr val="0D0D0D"/>
                </a:solidFill>
                <a:latin typeface="Arial"/>
                <a:ea typeface="Arial"/>
                <a:cs typeface="Arial"/>
                <a:sym typeface="Arial"/>
              </a:rPr>
              <a:t>Engaging with technology and social media as platforms for outreach, education, and support can bridge gaps in access and information, especially among younger populations.</a:t>
            </a:r>
          </a:p>
          <a:p>
            <a:pPr marL="342900" lvl="0" indent="-217170" algn="l" rtl="0">
              <a:spcBef>
                <a:spcPts val="336"/>
              </a:spcBef>
              <a:spcAft>
                <a:spcPts val="0"/>
              </a:spcAft>
              <a:buSzPct val="100000"/>
              <a:buFont typeface="Arial"/>
              <a:buChar char="•"/>
            </a:pPr>
            <a:endParaRPr lang="en-US" sz="800" dirty="0"/>
          </a:p>
          <a:p>
            <a:pPr marL="342900" lvl="0" indent="-217170" algn="l" rtl="0">
              <a:spcBef>
                <a:spcPts val="336"/>
              </a:spcBef>
              <a:spcAft>
                <a:spcPts val="0"/>
              </a:spcAft>
              <a:buSzPct val="100000"/>
              <a:buFont typeface="Arial"/>
              <a:buChar char="•"/>
            </a:pPr>
            <a:r>
              <a:rPr lang="en-US" b="0" i="0" dirty="0">
                <a:solidFill>
                  <a:srgbClr val="0D0D0D"/>
                </a:solidFill>
                <a:latin typeface="Arial"/>
                <a:ea typeface="Arial"/>
                <a:cs typeface="Arial"/>
                <a:sym typeface="Arial"/>
              </a:rPr>
              <a:t>Community-led initiatives that foster resilience, empower </a:t>
            </a:r>
            <a:r>
              <a:rPr lang="en-US" b="0" i="0" dirty="0" err="1">
                <a:solidFill>
                  <a:srgbClr val="0D0D0D"/>
                </a:solidFill>
                <a:latin typeface="Arial"/>
                <a:ea typeface="Arial"/>
                <a:cs typeface="Arial"/>
                <a:sym typeface="Arial"/>
              </a:rPr>
              <a:t>Latin</a:t>
            </a:r>
            <a:r>
              <a:rPr lang="en-US" dirty="0" err="1"/>
              <a:t>é</a:t>
            </a:r>
            <a:r>
              <a:rPr lang="en-US" b="0" i="0" dirty="0">
                <a:solidFill>
                  <a:srgbClr val="0D0D0D"/>
                </a:solidFill>
                <a:latin typeface="Arial"/>
                <a:ea typeface="Arial"/>
                <a:cs typeface="Arial"/>
                <a:sym typeface="Arial"/>
              </a:rPr>
              <a:t> youth, and combat stigma are essential for sustaining progress in mental health and HIV prevention.</a:t>
            </a:r>
            <a:endParaRPr lang="en-US" dirty="0"/>
          </a:p>
          <a:p>
            <a:pPr marL="114300" indent="0">
              <a:buNone/>
            </a:pPr>
            <a:endParaRPr lang="en-US" dirty="0"/>
          </a:p>
        </p:txBody>
      </p:sp>
      <p:sp>
        <p:nvSpPr>
          <p:cNvPr id="4" name="Slide Number Placeholder 3">
            <a:extLst>
              <a:ext uri="{FF2B5EF4-FFF2-40B4-BE49-F238E27FC236}">
                <a16:creationId xmlns:a16="http://schemas.microsoft.com/office/drawing/2014/main" id="{BB7DC8FF-A8B6-5268-7FF4-C94F7ED3DBA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26</a:t>
            </a:fld>
            <a:endParaRPr lang="en-US"/>
          </a:p>
        </p:txBody>
      </p:sp>
      <p:sp>
        <p:nvSpPr>
          <p:cNvPr id="5" name="Google Shape;299;p36">
            <a:extLst>
              <a:ext uri="{FF2B5EF4-FFF2-40B4-BE49-F238E27FC236}">
                <a16:creationId xmlns:a16="http://schemas.microsoft.com/office/drawing/2014/main" id="{5A09279C-FB8F-8AF3-55A9-FB46B2A20375}"/>
              </a:ext>
            </a:extLst>
          </p:cNvPr>
          <p:cNvSpPr txBox="1">
            <a:spLocks noGrp="1"/>
          </p:cNvSpPr>
          <p:nvPr>
            <p:ph type="title"/>
          </p:nvPr>
        </p:nvSpPr>
        <p:spPr>
          <a:xfrm>
            <a:off x="457200" y="206375"/>
            <a:ext cx="8315325"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4000"/>
              <a:buFont typeface="Arial"/>
              <a:buNone/>
            </a:pPr>
            <a:br>
              <a:rPr lang="en-US" i="0" dirty="0">
                <a:solidFill>
                  <a:srgbClr val="C00000"/>
                </a:solidFill>
                <a:latin typeface="Arial"/>
                <a:ea typeface="Arial"/>
                <a:cs typeface="Arial"/>
                <a:sym typeface="Arial"/>
              </a:rPr>
            </a:br>
            <a:r>
              <a:rPr lang="en-US" i="0" dirty="0">
                <a:solidFill>
                  <a:srgbClr val="C00000"/>
                </a:solidFill>
                <a:latin typeface="Arial"/>
                <a:ea typeface="Arial"/>
                <a:cs typeface="Arial"/>
                <a:sym typeface="Arial"/>
              </a:rPr>
              <a:t>Future Directions</a:t>
            </a:r>
            <a:br>
              <a:rPr lang="en-US" b="1" i="0" dirty="0">
                <a:solidFill>
                  <a:srgbClr val="0D0D0D"/>
                </a:solidFill>
                <a:latin typeface="Arial"/>
                <a:ea typeface="Arial"/>
                <a:cs typeface="Arial"/>
                <a:sym typeface="Arial"/>
              </a:rPr>
            </a:br>
            <a:endParaRPr dirty="0"/>
          </a:p>
        </p:txBody>
      </p:sp>
    </p:spTree>
    <p:extLst>
      <p:ext uri="{BB962C8B-B14F-4D97-AF65-F5344CB8AC3E}">
        <p14:creationId xmlns:p14="http://schemas.microsoft.com/office/powerpoint/2010/main" val="277137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7"/>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4000"/>
              <a:buFont typeface="Arial"/>
              <a:buNone/>
            </a:pPr>
            <a:r>
              <a:rPr lang="en-US" i="0">
                <a:solidFill>
                  <a:srgbClr val="C00000"/>
                </a:solidFill>
                <a:latin typeface="Arial"/>
                <a:ea typeface="Arial"/>
                <a:cs typeface="Arial"/>
                <a:sym typeface="Arial"/>
              </a:rPr>
              <a:t>Call to Action</a:t>
            </a:r>
            <a:endParaRPr/>
          </a:p>
        </p:txBody>
      </p:sp>
      <p:sp>
        <p:nvSpPr>
          <p:cNvPr id="307" name="Google Shape;307;p37"/>
          <p:cNvSpPr txBox="1">
            <a:spLocks noGrp="1"/>
          </p:cNvSpPr>
          <p:nvPr>
            <p:ph type="body" idx="1"/>
          </p:nvPr>
        </p:nvSpPr>
        <p:spPr>
          <a:xfrm>
            <a:off x="457200" y="1152144"/>
            <a:ext cx="8234624" cy="3323480"/>
          </a:xfrm>
          <a:prstGeom prst="rect">
            <a:avLst/>
          </a:prstGeom>
          <a:noFill/>
          <a:ln>
            <a:noFill/>
          </a:ln>
        </p:spPr>
        <p:txBody>
          <a:bodyPr spcFirstLastPara="1" wrap="square" lIns="91425" tIns="45700" rIns="91425" bIns="45700" anchor="t" anchorCtr="0">
            <a:normAutofit lnSpcReduction="10000"/>
          </a:bodyPr>
          <a:lstStyle/>
          <a:p>
            <a:pPr marL="114300" lvl="0" indent="0" algn="l" rtl="0">
              <a:spcBef>
                <a:spcPts val="0"/>
              </a:spcBef>
              <a:spcAft>
                <a:spcPts val="0"/>
              </a:spcAft>
              <a:buSzPts val="2800"/>
              <a:buNone/>
            </a:pPr>
            <a:r>
              <a:rPr lang="en-US" i="0" dirty="0">
                <a:solidFill>
                  <a:srgbClr val="0D0D0D"/>
                </a:solidFill>
                <a:latin typeface="Arial" panose="020B0604020202020204" pitchFamily="34" charset="0"/>
                <a:ea typeface="Calibri"/>
                <a:cs typeface="Arial" panose="020B0604020202020204" pitchFamily="34" charset="0"/>
                <a:sym typeface="Calibri"/>
              </a:rPr>
              <a:t>We must continue to advocate for inclusive, culturally sensitive health services and policies that recognize and address the complex needs of </a:t>
            </a:r>
            <a:r>
              <a:rPr lang="en-US" i="0" dirty="0" err="1">
                <a:solidFill>
                  <a:srgbClr val="0D0D0D"/>
                </a:solidFill>
                <a:latin typeface="Arial" panose="020B0604020202020204" pitchFamily="34" charset="0"/>
                <a:ea typeface="Calibri"/>
                <a:cs typeface="Arial" panose="020B0604020202020204" pitchFamily="34" charset="0"/>
                <a:sym typeface="Calibri"/>
              </a:rPr>
              <a:t>Latin</a:t>
            </a:r>
            <a:r>
              <a:rPr lang="en-US" dirty="0" err="1">
                <a:latin typeface="Arial" panose="020B0604020202020204" pitchFamily="34" charset="0"/>
                <a:ea typeface="Calibri"/>
                <a:cs typeface="Arial" panose="020B0604020202020204" pitchFamily="34" charset="0"/>
                <a:sym typeface="Calibri"/>
              </a:rPr>
              <a:t>é</a:t>
            </a:r>
            <a:r>
              <a:rPr lang="en-US" i="0" dirty="0">
                <a:solidFill>
                  <a:srgbClr val="0D0D0D"/>
                </a:solidFill>
                <a:latin typeface="Arial" panose="020B0604020202020204" pitchFamily="34" charset="0"/>
                <a:ea typeface="Calibri"/>
                <a:cs typeface="Arial" panose="020B0604020202020204" pitchFamily="34" charset="0"/>
                <a:sym typeface="Calibri"/>
              </a:rPr>
              <a:t> youth. By working together</a:t>
            </a:r>
            <a:r>
              <a:rPr lang="en-US" dirty="0">
                <a:solidFill>
                  <a:srgbClr val="0D0D0D"/>
                </a:solidFill>
                <a:latin typeface="Arial" panose="020B0604020202020204" pitchFamily="34" charset="0"/>
                <a:ea typeface="Calibri"/>
                <a:cs typeface="Arial" panose="020B0604020202020204" pitchFamily="34" charset="0"/>
                <a:sym typeface="Calibri"/>
              </a:rPr>
              <a:t> </a:t>
            </a:r>
            <a:r>
              <a:rPr lang="en-US" i="0" dirty="0">
                <a:solidFill>
                  <a:srgbClr val="0D0D0D"/>
                </a:solidFill>
                <a:latin typeface="Arial" panose="020B0604020202020204" pitchFamily="34" charset="0"/>
                <a:ea typeface="Calibri"/>
                <a:cs typeface="Arial" panose="020B0604020202020204" pitchFamily="34" charset="0"/>
                <a:sym typeface="Calibri"/>
              </a:rPr>
              <a:t>healthcare providers, educators, policymakers, and community organizations- we can build a future where every </a:t>
            </a:r>
            <a:r>
              <a:rPr lang="en-US" i="0" dirty="0" err="1">
                <a:solidFill>
                  <a:srgbClr val="0D0D0D"/>
                </a:solidFill>
                <a:latin typeface="Arial" panose="020B0604020202020204" pitchFamily="34" charset="0"/>
                <a:ea typeface="Calibri"/>
                <a:cs typeface="Arial" panose="020B0604020202020204" pitchFamily="34" charset="0"/>
                <a:sym typeface="Calibri"/>
              </a:rPr>
              <a:t>Latin</a:t>
            </a:r>
            <a:r>
              <a:rPr lang="en-US" dirty="0" err="1">
                <a:latin typeface="Arial" panose="020B0604020202020204" pitchFamily="34" charset="0"/>
                <a:ea typeface="Calibri"/>
                <a:cs typeface="Arial" panose="020B0604020202020204" pitchFamily="34" charset="0"/>
                <a:sym typeface="Calibri"/>
              </a:rPr>
              <a:t>é</a:t>
            </a:r>
            <a:r>
              <a:rPr lang="en-US" i="0" dirty="0">
                <a:solidFill>
                  <a:srgbClr val="0D0D0D"/>
                </a:solidFill>
                <a:latin typeface="Arial" panose="020B0604020202020204" pitchFamily="34" charset="0"/>
                <a:ea typeface="Calibri"/>
                <a:cs typeface="Arial" panose="020B0604020202020204" pitchFamily="34" charset="0"/>
                <a:sym typeface="Calibri"/>
              </a:rPr>
              <a:t> young person has the support and resources they need to thrive.</a:t>
            </a:r>
            <a:endParaRPr dirty="0">
              <a:latin typeface="Arial" panose="020B0604020202020204" pitchFamily="34" charset="0"/>
              <a:ea typeface="Calibri"/>
              <a:cs typeface="Arial" panose="020B0604020202020204" pitchFamily="34" charset="0"/>
              <a:sym typeface="Calibri"/>
            </a:endParaRPr>
          </a:p>
        </p:txBody>
      </p:sp>
      <p:sp>
        <p:nvSpPr>
          <p:cNvPr id="308" name="Google Shape;308;p37"/>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9"/>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a:t>Resources</a:t>
            </a:r>
            <a:endParaRPr/>
          </a:p>
        </p:txBody>
      </p:sp>
      <p:sp>
        <p:nvSpPr>
          <p:cNvPr id="324" name="Google Shape;324;p39"/>
          <p:cNvSpPr txBox="1">
            <a:spLocks noGrp="1"/>
          </p:cNvSpPr>
          <p:nvPr>
            <p:ph type="body" idx="1"/>
          </p:nvPr>
        </p:nvSpPr>
        <p:spPr>
          <a:xfrm>
            <a:off x="457213" y="1200151"/>
            <a:ext cx="8315569" cy="327547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ctr" rtl="0">
              <a:spcBef>
                <a:spcPts val="0"/>
              </a:spcBef>
              <a:spcAft>
                <a:spcPts val="0"/>
              </a:spcAft>
              <a:buNone/>
            </a:pPr>
            <a:r>
              <a:rPr lang="en-US" dirty="0"/>
              <a:t>website: somosloud.com</a:t>
            </a:r>
            <a:endParaRPr dirty="0"/>
          </a:p>
          <a:p>
            <a:pPr marL="0" lvl="0" indent="0" algn="ctr" rtl="0">
              <a:spcBef>
                <a:spcPts val="0"/>
              </a:spcBef>
              <a:spcAft>
                <a:spcPts val="0"/>
              </a:spcAft>
              <a:buNone/>
            </a:pPr>
            <a:r>
              <a:rPr lang="en-US" dirty="0"/>
              <a:t>     </a:t>
            </a:r>
            <a:r>
              <a:rPr lang="en-US" dirty="0" err="1"/>
              <a:t>somosloud_chicago</a:t>
            </a:r>
            <a:endParaRPr dirty="0"/>
          </a:p>
          <a:p>
            <a:pPr marL="0" lvl="0" indent="0" algn="ctr" rtl="0">
              <a:spcBef>
                <a:spcPts val="0"/>
              </a:spcBef>
              <a:spcAft>
                <a:spcPts val="0"/>
              </a:spcAft>
              <a:buNone/>
            </a:pPr>
            <a:r>
              <a:rPr lang="en-US" dirty="0"/>
              <a:t>e: mpuente@somosloud.org</a:t>
            </a:r>
            <a:endParaRPr dirty="0"/>
          </a:p>
        </p:txBody>
      </p:sp>
      <p:sp>
        <p:nvSpPr>
          <p:cNvPr id="325" name="Google Shape;325;p39"/>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28</a:t>
            </a:fld>
            <a:endParaRPr/>
          </a:p>
        </p:txBody>
      </p:sp>
      <p:pic>
        <p:nvPicPr>
          <p:cNvPr id="326" name="Google Shape;326;p39"/>
          <p:cNvPicPr preferRelativeResize="0"/>
          <p:nvPr/>
        </p:nvPicPr>
        <p:blipFill>
          <a:blip r:embed="rId3">
            <a:alphaModFix/>
          </a:blip>
          <a:stretch>
            <a:fillRect/>
          </a:stretch>
        </p:blipFill>
        <p:spPr>
          <a:xfrm>
            <a:off x="3925783" y="1297788"/>
            <a:ext cx="1337325" cy="1355450"/>
          </a:xfrm>
          <a:prstGeom prst="rect">
            <a:avLst/>
          </a:prstGeom>
          <a:noFill/>
          <a:ln>
            <a:noFill/>
          </a:ln>
        </p:spPr>
      </p:pic>
      <p:pic>
        <p:nvPicPr>
          <p:cNvPr id="327" name="Google Shape;327;p39"/>
          <p:cNvPicPr preferRelativeResize="0"/>
          <p:nvPr/>
        </p:nvPicPr>
        <p:blipFill>
          <a:blip r:embed="rId4">
            <a:alphaModFix/>
          </a:blip>
          <a:stretch>
            <a:fillRect/>
          </a:stretch>
        </p:blipFill>
        <p:spPr>
          <a:xfrm flipH="1">
            <a:off x="3089757" y="3108650"/>
            <a:ext cx="297201" cy="2972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0"/>
          <p:cNvSpPr txBox="1">
            <a:spLocks noGrp="1"/>
          </p:cNvSpPr>
          <p:nvPr>
            <p:ph type="title"/>
          </p:nvPr>
        </p:nvSpPr>
        <p:spPr>
          <a:xfrm>
            <a:off x="1485900" y="205978"/>
            <a:ext cx="6236677" cy="5369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a:t>Resources</a:t>
            </a:r>
            <a:endParaRPr/>
          </a:p>
        </p:txBody>
      </p:sp>
      <p:sp>
        <p:nvSpPr>
          <p:cNvPr id="334" name="Google Shape;334;p40"/>
          <p:cNvSpPr txBox="1">
            <a:spLocks noGrp="1"/>
          </p:cNvSpPr>
          <p:nvPr>
            <p:ph type="body" idx="1"/>
          </p:nvPr>
        </p:nvSpPr>
        <p:spPr>
          <a:xfrm>
            <a:off x="0" y="895350"/>
            <a:ext cx="4743450" cy="3771900"/>
          </a:xfrm>
          <a:prstGeom prst="rect">
            <a:avLst/>
          </a:prstGeom>
          <a:noFill/>
          <a:ln>
            <a:noFill/>
          </a:ln>
        </p:spPr>
        <p:txBody>
          <a:bodyPr spcFirstLastPara="1" wrap="square" lIns="91425" tIns="45700" rIns="91425" bIns="45700" anchor="t" anchorCtr="0">
            <a:normAutofit fontScale="85000" lnSpcReduction="20000"/>
          </a:bodyPr>
          <a:lstStyle/>
          <a:p>
            <a:pPr marL="342900" lvl="0" indent="-228600" algn="l" rtl="0">
              <a:spcBef>
                <a:spcPts val="0"/>
              </a:spcBef>
              <a:spcAft>
                <a:spcPts val="0"/>
              </a:spcAft>
              <a:buSzPct val="147368"/>
              <a:buChar char="▪"/>
            </a:pPr>
            <a:r>
              <a:rPr lang="en-US"/>
              <a:t>National Clinician  Consultation Center </a:t>
            </a:r>
            <a:r>
              <a:rPr lang="en-US" sz="1900" u="sng">
                <a:solidFill>
                  <a:schemeClr val="hlink"/>
                </a:solidFill>
                <a:hlinkClick r:id="rId3"/>
              </a:rPr>
              <a:t>http://nccc.ucsf.edu/</a:t>
            </a:r>
            <a:endParaRPr sz="1900"/>
          </a:p>
          <a:p>
            <a:pPr marL="640080" lvl="1" indent="-228600" algn="l" rtl="0">
              <a:spcBef>
                <a:spcPts val="408"/>
              </a:spcBef>
              <a:spcAft>
                <a:spcPts val="0"/>
              </a:spcAft>
              <a:buSzPct val="100000"/>
              <a:buChar char="▪"/>
            </a:pPr>
            <a:r>
              <a:rPr lang="en-US"/>
              <a:t>HIV Management</a:t>
            </a:r>
            <a:endParaRPr/>
          </a:p>
          <a:p>
            <a:pPr marL="640080" lvl="1" indent="-228600" algn="l" rtl="0">
              <a:spcBef>
                <a:spcPts val="408"/>
              </a:spcBef>
              <a:spcAft>
                <a:spcPts val="0"/>
              </a:spcAft>
              <a:buSzPct val="100000"/>
              <a:buChar char="▪"/>
            </a:pPr>
            <a:r>
              <a:rPr lang="en-US"/>
              <a:t>Perinatal HIV </a:t>
            </a:r>
            <a:endParaRPr/>
          </a:p>
          <a:p>
            <a:pPr marL="640080" lvl="1" indent="-228600" algn="l" rtl="0">
              <a:spcBef>
                <a:spcPts val="408"/>
              </a:spcBef>
              <a:spcAft>
                <a:spcPts val="0"/>
              </a:spcAft>
              <a:buSzPct val="100000"/>
              <a:buChar char="▪"/>
            </a:pPr>
            <a:r>
              <a:rPr lang="en-US"/>
              <a:t>HIV PrEP </a:t>
            </a:r>
            <a:endParaRPr/>
          </a:p>
          <a:p>
            <a:pPr marL="640080" lvl="1" indent="-228600" algn="l" rtl="0">
              <a:spcBef>
                <a:spcPts val="408"/>
              </a:spcBef>
              <a:spcAft>
                <a:spcPts val="0"/>
              </a:spcAft>
              <a:buSzPct val="100000"/>
              <a:buChar char="▪"/>
            </a:pPr>
            <a:r>
              <a:rPr lang="en-US"/>
              <a:t>HIV PEP line</a:t>
            </a:r>
            <a:endParaRPr/>
          </a:p>
          <a:p>
            <a:pPr marL="640080" lvl="1" indent="-228600" algn="l" rtl="0">
              <a:spcBef>
                <a:spcPts val="408"/>
              </a:spcBef>
              <a:spcAft>
                <a:spcPts val="0"/>
              </a:spcAft>
              <a:buSzPct val="100000"/>
              <a:buChar char="▪"/>
            </a:pPr>
            <a:r>
              <a:rPr lang="en-US"/>
              <a:t>HCV Management</a:t>
            </a:r>
            <a:endParaRPr/>
          </a:p>
          <a:p>
            <a:pPr marL="640080" lvl="1" indent="-228600" algn="l" rtl="0">
              <a:spcBef>
                <a:spcPts val="408"/>
              </a:spcBef>
              <a:spcAft>
                <a:spcPts val="0"/>
              </a:spcAft>
              <a:buSzPct val="100000"/>
              <a:buChar char="▪"/>
            </a:pPr>
            <a:r>
              <a:rPr lang="en-US"/>
              <a:t>Substance Use Management</a:t>
            </a:r>
            <a:endParaRPr/>
          </a:p>
          <a:p>
            <a:pPr marL="640080" lvl="1" indent="-174625" algn="l" rtl="0">
              <a:spcBef>
                <a:spcPts val="170"/>
              </a:spcBef>
              <a:spcAft>
                <a:spcPts val="0"/>
              </a:spcAft>
              <a:buSzPct val="100000"/>
              <a:buNone/>
            </a:pPr>
            <a:endParaRPr sz="1000"/>
          </a:p>
          <a:p>
            <a:pPr marL="342900" lvl="0" indent="-228600" algn="l" rtl="0">
              <a:spcBef>
                <a:spcPts val="476"/>
              </a:spcBef>
              <a:spcAft>
                <a:spcPts val="0"/>
              </a:spcAft>
              <a:buSzPts val="2380"/>
              <a:buChar char="▪"/>
            </a:pPr>
            <a:r>
              <a:rPr lang="en-US"/>
              <a:t>Present on ECHO</a:t>
            </a:r>
            <a:endParaRPr sz="600"/>
          </a:p>
          <a:p>
            <a:pPr marL="342900" lvl="0" indent="-228600" algn="l" rtl="0">
              <a:spcBef>
                <a:spcPts val="323"/>
              </a:spcBef>
              <a:spcAft>
                <a:spcPts val="0"/>
              </a:spcAft>
              <a:buSzPct val="100000"/>
              <a:buFont typeface="Arial"/>
              <a:buChar char="•"/>
            </a:pPr>
            <a:r>
              <a:rPr lang="en-US" sz="1900" b="0" i="0" u="sng" strike="noStrike">
                <a:solidFill>
                  <a:schemeClr val="hlink"/>
                </a:solidFill>
                <a:latin typeface="Arial"/>
                <a:ea typeface="Arial"/>
                <a:cs typeface="Arial"/>
                <a:sym typeface="Arial"/>
                <a:hlinkClick r:id="rId4"/>
              </a:rPr>
              <a:t>https://hsc.unm.edu/scaetc/programs-services/echo.html</a:t>
            </a:r>
            <a:r>
              <a:rPr lang="en-US" sz="1900" b="0" i="0">
                <a:solidFill>
                  <a:srgbClr val="222222"/>
                </a:solidFill>
                <a:latin typeface="Arial"/>
                <a:ea typeface="Arial"/>
                <a:cs typeface="Arial"/>
                <a:sym typeface="Arial"/>
              </a:rPr>
              <a:t>​</a:t>
            </a:r>
            <a:endParaRPr/>
          </a:p>
          <a:p>
            <a:pPr marL="342900" lvl="0" indent="-77470" algn="l" rtl="0">
              <a:spcBef>
                <a:spcPts val="476"/>
              </a:spcBef>
              <a:spcAft>
                <a:spcPts val="0"/>
              </a:spcAft>
              <a:buSzPct val="100000"/>
              <a:buFont typeface="Arial"/>
              <a:buNone/>
            </a:pPr>
            <a:endParaRPr b="0" i="0">
              <a:solidFill>
                <a:srgbClr val="222222"/>
              </a:solidFill>
              <a:latin typeface="Arial"/>
              <a:ea typeface="Arial"/>
              <a:cs typeface="Arial"/>
              <a:sym typeface="Arial"/>
            </a:endParaRPr>
          </a:p>
        </p:txBody>
      </p:sp>
      <p:sp>
        <p:nvSpPr>
          <p:cNvPr id="335" name="Google Shape;335;p40"/>
          <p:cNvSpPr txBox="1">
            <a:spLocks noGrp="1"/>
          </p:cNvSpPr>
          <p:nvPr>
            <p:ph type="body" idx="2"/>
          </p:nvPr>
        </p:nvSpPr>
        <p:spPr>
          <a:xfrm>
            <a:off x="4629150" y="895350"/>
            <a:ext cx="4451278" cy="3771900"/>
          </a:xfrm>
          <a:prstGeom prst="rect">
            <a:avLst/>
          </a:prstGeom>
          <a:noFill/>
          <a:ln>
            <a:noFill/>
          </a:ln>
        </p:spPr>
        <p:txBody>
          <a:bodyPr spcFirstLastPara="1" wrap="square" lIns="91425" tIns="45700" rIns="91425" bIns="45700" anchor="t" anchorCtr="0">
            <a:noAutofit/>
          </a:bodyPr>
          <a:lstStyle/>
          <a:p>
            <a:pPr marL="342900" lvl="0" indent="-228600" algn="l" rtl="0">
              <a:spcBef>
                <a:spcPts val="0"/>
              </a:spcBef>
              <a:spcAft>
                <a:spcPts val="0"/>
              </a:spcAft>
              <a:buSzPts val="2000"/>
              <a:buChar char="▪"/>
            </a:pPr>
            <a:r>
              <a:rPr lang="en-US" sz="2000"/>
              <a:t>AETC National HIV Curriculum </a:t>
            </a:r>
            <a:r>
              <a:rPr lang="en-US" sz="1600" u="sng">
                <a:solidFill>
                  <a:schemeClr val="hlink"/>
                </a:solidFill>
                <a:hlinkClick r:id="rId5"/>
              </a:rPr>
              <a:t>https://aidsetc.org/nhc</a:t>
            </a:r>
            <a:endParaRPr sz="1600"/>
          </a:p>
          <a:p>
            <a:pPr marL="342900" lvl="0" indent="-228600" algn="l" rtl="0">
              <a:spcBef>
                <a:spcPts val="400"/>
              </a:spcBef>
              <a:spcAft>
                <a:spcPts val="0"/>
              </a:spcAft>
              <a:buSzPts val="2000"/>
              <a:buChar char="▪"/>
            </a:pPr>
            <a:r>
              <a:rPr lang="en-US" sz="2000"/>
              <a:t>AETC National Coordinating Resource Center </a:t>
            </a:r>
            <a:r>
              <a:rPr lang="en-US" sz="1600" u="sng">
                <a:solidFill>
                  <a:schemeClr val="hlink"/>
                </a:solidFill>
                <a:hlinkClick r:id="rId6"/>
              </a:rPr>
              <a:t>https://targethiv.org/library/aetc-national-coordinating-resource-center-0</a:t>
            </a:r>
            <a:endParaRPr sz="1600"/>
          </a:p>
          <a:p>
            <a:pPr marL="342900" lvl="0" indent="-228600" algn="l" rtl="0">
              <a:spcBef>
                <a:spcPts val="400"/>
              </a:spcBef>
              <a:spcAft>
                <a:spcPts val="0"/>
              </a:spcAft>
              <a:buSzPts val="2000"/>
              <a:buChar char="▪"/>
            </a:pPr>
            <a:r>
              <a:rPr lang="en-US" sz="2000"/>
              <a:t>HIVMA Resource Directory </a:t>
            </a:r>
            <a:r>
              <a:rPr lang="en-US" sz="1600" b="0" i="0" u="sng" strike="noStrike">
                <a:solidFill>
                  <a:schemeClr val="hlink"/>
                </a:solidFill>
                <a:hlinkClick r:id="rId7"/>
              </a:rPr>
              <a:t>https://www.hivma.org/globalassets/ektron-import/hivma/hivma-resource-directory.pdf</a:t>
            </a:r>
            <a:r>
              <a:rPr lang="en-US" sz="1600" b="0" i="0" u="none" strike="noStrike">
                <a:solidFill>
                  <a:srgbClr val="000000"/>
                </a:solidFill>
              </a:rPr>
              <a:t> </a:t>
            </a:r>
            <a:endParaRPr/>
          </a:p>
          <a:p>
            <a:pPr marL="342900" lvl="0" indent="-228600" algn="l" rtl="0">
              <a:spcBef>
                <a:spcPts val="400"/>
              </a:spcBef>
              <a:spcAft>
                <a:spcPts val="0"/>
              </a:spcAft>
              <a:buSzPts val="2000"/>
              <a:buChar char="▪"/>
            </a:pPr>
            <a:r>
              <a:rPr lang="en-US" sz="2000"/>
              <a:t>Additional trainings </a:t>
            </a:r>
            <a:r>
              <a:rPr lang="en-US" sz="2000" u="sng">
                <a:solidFill>
                  <a:schemeClr val="hlink"/>
                </a:solidFill>
                <a:hlinkClick r:id="rId8"/>
              </a:rPr>
              <a:t>scaetcecho@salud.unm.edu</a:t>
            </a:r>
            <a:endParaRPr sz="2000"/>
          </a:p>
          <a:p>
            <a:pPr marL="342900" lvl="0" indent="-228600" algn="l" rtl="0">
              <a:spcBef>
                <a:spcPts val="400"/>
              </a:spcBef>
              <a:spcAft>
                <a:spcPts val="0"/>
              </a:spcAft>
              <a:buSzPts val="2000"/>
              <a:buChar char="▪"/>
            </a:pPr>
            <a:r>
              <a:rPr lang="en-US" sz="2000" u="sng">
                <a:solidFill>
                  <a:schemeClr val="hlink"/>
                </a:solidFill>
                <a:hlinkClick r:id="rId9"/>
              </a:rPr>
              <a:t>www.scaetc.org</a:t>
            </a:r>
            <a:endParaRPr sz="2000"/>
          </a:p>
        </p:txBody>
      </p:sp>
      <p:sp>
        <p:nvSpPr>
          <p:cNvPr id="336" name="Google Shape;336;p40"/>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a:t>Use of Trade/Brand Names</a:t>
            </a:r>
            <a:endParaRPr/>
          </a:p>
        </p:txBody>
      </p:sp>
      <p:sp>
        <p:nvSpPr>
          <p:cNvPr id="115" name="Google Shape;115;p14"/>
          <p:cNvSpPr txBox="1">
            <a:spLocks noGrp="1"/>
          </p:cNvSpPr>
          <p:nvPr>
            <p:ph type="body" idx="1"/>
          </p:nvPr>
        </p:nvSpPr>
        <p:spPr>
          <a:xfrm>
            <a:off x="457213" y="1200151"/>
            <a:ext cx="8315569" cy="3275474"/>
          </a:xfrm>
          <a:prstGeom prst="rect">
            <a:avLst/>
          </a:prstGeom>
          <a:noFill/>
          <a:ln>
            <a:noFill/>
          </a:ln>
        </p:spPr>
        <p:txBody>
          <a:bodyPr spcFirstLastPara="1" wrap="square" lIns="91425" tIns="45700" rIns="91425" bIns="45700" anchor="t" anchorCtr="0">
            <a:normAutofit/>
          </a:bodyPr>
          <a:lstStyle/>
          <a:p>
            <a:pPr marL="342900" lvl="0" indent="-76200" algn="l" rtl="0">
              <a:spcBef>
                <a:spcPts val="0"/>
              </a:spcBef>
              <a:spcAft>
                <a:spcPts val="0"/>
              </a:spcAft>
              <a:buSzPts val="2400"/>
              <a:buNone/>
            </a:pPr>
            <a:endParaRPr/>
          </a:p>
          <a:p>
            <a:pPr marL="114297" lvl="0" indent="0" algn="l" rtl="0">
              <a:spcBef>
                <a:spcPts val="480"/>
              </a:spcBef>
              <a:spcAft>
                <a:spcPts val="0"/>
              </a:spcAft>
              <a:buSzPts val="2400"/>
              <a:buNone/>
            </a:pPr>
            <a:endParaRPr/>
          </a:p>
          <a:p>
            <a:pPr marL="342900" lvl="0" indent="-76200" algn="l" rtl="0">
              <a:spcBef>
                <a:spcPts val="480"/>
              </a:spcBef>
              <a:spcAft>
                <a:spcPts val="0"/>
              </a:spcAft>
              <a:buSzPts val="2400"/>
              <a:buNone/>
            </a:pPr>
            <a:endParaRPr/>
          </a:p>
          <a:p>
            <a:pPr marL="342900" lvl="0" indent="-76200" algn="l" rtl="0">
              <a:spcBef>
                <a:spcPts val="480"/>
              </a:spcBef>
              <a:spcAft>
                <a:spcPts val="0"/>
              </a:spcAft>
              <a:buSzPts val="2400"/>
              <a:buNone/>
            </a:pPr>
            <a:endParaRPr/>
          </a:p>
        </p:txBody>
      </p:sp>
      <p:sp>
        <p:nvSpPr>
          <p:cNvPr id="116" name="Google Shape;116;p14"/>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solidFill>
                  <a:srgbClr val="FFFFFF"/>
                </a:solidFill>
                <a:latin typeface="Arial"/>
                <a:ea typeface="Arial"/>
                <a:cs typeface="Arial"/>
                <a:sym typeface="Arial"/>
              </a:rPr>
              <a:t>3</a:t>
            </a:fld>
            <a:endParaRPr>
              <a:solidFill>
                <a:srgbClr val="FFFFFF"/>
              </a:solidFill>
              <a:latin typeface="Arial"/>
              <a:ea typeface="Arial"/>
              <a:cs typeface="Arial"/>
              <a:sym typeface="Arial"/>
            </a:endParaRPr>
          </a:p>
        </p:txBody>
      </p:sp>
      <p:sp>
        <p:nvSpPr>
          <p:cNvPr id="117" name="Google Shape;117;p14"/>
          <p:cNvSpPr txBox="1"/>
          <p:nvPr/>
        </p:nvSpPr>
        <p:spPr>
          <a:xfrm>
            <a:off x="669192" y="1063230"/>
            <a:ext cx="7891585"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222222"/>
                </a:solidFill>
                <a:latin typeface="Arial"/>
                <a:ea typeface="Arial"/>
                <a:cs typeface="Arial"/>
                <a:sym typeface="Arial"/>
              </a:rPr>
              <a:t>This program is supported by the Health Resources and Services Administration (HRSA) of the U.S. Department of Health and Human Services (HHS) as part of an award totaling $4,205,743, with 0% financed with non-governmental sources. </a:t>
            </a:r>
            <a:endParaRPr dirty="0"/>
          </a:p>
          <a:p>
            <a:pPr marL="0" marR="0" lvl="0" indent="0" algn="l" rtl="0">
              <a:spcBef>
                <a:spcPts val="0"/>
              </a:spcBef>
              <a:spcAft>
                <a:spcPts val="0"/>
              </a:spcAft>
              <a:buNone/>
            </a:pPr>
            <a:endParaRPr sz="2000" dirty="0">
              <a:solidFill>
                <a:srgbClr val="222222"/>
              </a:solidFill>
              <a:latin typeface="Arial"/>
              <a:ea typeface="Arial"/>
              <a:cs typeface="Arial"/>
              <a:sym typeface="Arial"/>
            </a:endParaRPr>
          </a:p>
          <a:p>
            <a:pPr marL="0" marR="0" lvl="0" indent="0" algn="l" rtl="0">
              <a:spcBef>
                <a:spcPts val="0"/>
              </a:spcBef>
              <a:spcAft>
                <a:spcPts val="0"/>
              </a:spcAft>
              <a:buNone/>
            </a:pPr>
            <a:r>
              <a:rPr lang="en-US" sz="2000" dirty="0">
                <a:solidFill>
                  <a:srgbClr val="222222"/>
                </a:solidFill>
                <a:latin typeface="Arial"/>
                <a:ea typeface="Arial"/>
                <a:cs typeface="Arial"/>
                <a:sym typeface="Arial"/>
              </a:rPr>
              <a:t>The views expressed do not necessarily reflect the official policies of the  Department of Health and Human Services, nor does mention of trade names, commercial practices, or organizations imply endorsement by the U.S. Government. </a:t>
            </a:r>
            <a:r>
              <a:rPr lang="en-US" sz="2000" i="1" dirty="0">
                <a:solidFill>
                  <a:srgbClr val="222222"/>
                </a:solidFill>
                <a:latin typeface="Arial"/>
                <a:ea typeface="Arial"/>
                <a:cs typeface="Arial"/>
                <a:sym typeface="Arial"/>
              </a:rPr>
              <a:t>Any trade/brand names for products mentioned during this presentation are for training and identification purposes only.</a:t>
            </a:r>
            <a:endParaRPr sz="2000" dirty="0">
              <a:solidFill>
                <a:srgbClr val="222222"/>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r>
              <a:rPr lang="en-US">
                <a:solidFill>
                  <a:srgbClr val="FFFFFF"/>
                </a:solidFill>
              </a:rPr>
              <a:t>#</a:t>
            </a:r>
          </a:p>
        </p:txBody>
      </p:sp>
      <p:pic>
        <p:nvPicPr>
          <p:cNvPr id="18" name="Picture 17" descr="A qr code with red white and blue ribbons&#10;&#10;Description automatically generated">
            <a:extLst>
              <a:ext uri="{FF2B5EF4-FFF2-40B4-BE49-F238E27FC236}">
                <a16:creationId xmlns:a16="http://schemas.microsoft.com/office/drawing/2014/main" id="{6DBB7FA6-6223-BF75-52BC-7439C78E0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48"/>
            <a:ext cx="9151620" cy="4629150"/>
          </a:xfrm>
          <a:prstGeom prst="rect">
            <a:avLst/>
          </a:prstGeom>
        </p:spPr>
      </p:pic>
    </p:spTree>
    <p:extLst>
      <p:ext uri="{BB962C8B-B14F-4D97-AF65-F5344CB8AC3E}">
        <p14:creationId xmlns:p14="http://schemas.microsoft.com/office/powerpoint/2010/main" val="123220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5"/>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a:t>Unconscious Bias Disclosure</a:t>
            </a:r>
            <a:endParaRPr/>
          </a:p>
        </p:txBody>
      </p:sp>
      <p:sp>
        <p:nvSpPr>
          <p:cNvPr id="123" name="Google Shape;123;p15"/>
          <p:cNvSpPr txBox="1">
            <a:spLocks noGrp="1"/>
          </p:cNvSpPr>
          <p:nvPr>
            <p:ph type="body" idx="1"/>
          </p:nvPr>
        </p:nvSpPr>
        <p:spPr>
          <a:xfrm>
            <a:off x="457213" y="1200151"/>
            <a:ext cx="8315569" cy="3275474"/>
          </a:xfrm>
          <a:prstGeom prst="rect">
            <a:avLst/>
          </a:prstGeom>
          <a:noFill/>
          <a:ln>
            <a:noFill/>
          </a:ln>
        </p:spPr>
        <p:txBody>
          <a:bodyPr spcFirstLastPara="1" wrap="square" lIns="91425" tIns="45700" rIns="91425" bIns="45700" anchor="t" anchorCtr="0">
            <a:normAutofit fontScale="92500"/>
          </a:bodyPr>
          <a:lstStyle/>
          <a:p>
            <a:pPr marL="342900" lvl="0" indent="-228600" algn="l" rtl="0">
              <a:spcBef>
                <a:spcPts val="0"/>
              </a:spcBef>
              <a:spcAft>
                <a:spcPts val="0"/>
              </a:spcAft>
              <a:buSzPct val="100000"/>
              <a:buChar char="▪"/>
            </a:pPr>
            <a:r>
              <a:rPr lang="en-US" dirty="0"/>
              <a:t>SCAETC recognizes that language is constantly evolving, and while we make every effort to avoid bias and stigmatizing terms, we acknowledge that unintentional lapses may occur in our presentations.</a:t>
            </a:r>
            <a:endParaRPr dirty="0"/>
          </a:p>
          <a:p>
            <a:pPr marL="342900" lvl="0" indent="-228600" algn="l" rtl="0">
              <a:spcBef>
                <a:spcPts val="444"/>
              </a:spcBef>
              <a:spcAft>
                <a:spcPts val="0"/>
              </a:spcAft>
              <a:buSzPct val="100000"/>
              <a:buChar char="▪"/>
            </a:pPr>
            <a:r>
              <a:rPr lang="en-US" dirty="0"/>
              <a:t>We value your feedback and encourage you to share any concerns related to language, images, or concepts that may be offensive or stigmatizing. </a:t>
            </a:r>
            <a:endParaRPr dirty="0"/>
          </a:p>
          <a:p>
            <a:pPr marL="342900" lvl="0" indent="-228600" algn="l" rtl="0">
              <a:spcBef>
                <a:spcPts val="444"/>
              </a:spcBef>
              <a:spcAft>
                <a:spcPts val="0"/>
              </a:spcAft>
              <a:buSzPct val="100000"/>
              <a:buChar char="▪"/>
            </a:pPr>
            <a:r>
              <a:rPr lang="en-US" dirty="0"/>
              <a:t>Your input will help us refine and improve our presentations, ensuring they remain inclusive and respectful to participants.</a:t>
            </a:r>
            <a:endParaRPr dirty="0"/>
          </a:p>
        </p:txBody>
      </p:sp>
      <p:sp>
        <p:nvSpPr>
          <p:cNvPr id="124" name="Google Shape;124;p15"/>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457213" y="205979"/>
            <a:ext cx="83157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SOMOSLOUD </a:t>
            </a:r>
            <a:endParaRPr/>
          </a:p>
        </p:txBody>
      </p:sp>
      <p:sp>
        <p:nvSpPr>
          <p:cNvPr id="131" name="Google Shape;131;p16"/>
          <p:cNvSpPr txBox="1">
            <a:spLocks noGrp="1"/>
          </p:cNvSpPr>
          <p:nvPr>
            <p:ph type="body" idx="1"/>
          </p:nvPr>
        </p:nvSpPr>
        <p:spPr>
          <a:xfrm>
            <a:off x="63597" y="934050"/>
            <a:ext cx="8315700" cy="32754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dirty="0"/>
              <a:t>Latino Outreach &amp; Understanding Division (LOUD) was founded in 2013 by Latines determined to make a difference in our communities. </a:t>
            </a:r>
            <a:endParaRPr dirty="0"/>
          </a:p>
          <a:p>
            <a:pPr marL="0" lvl="0" indent="0" algn="l" rtl="0">
              <a:spcBef>
                <a:spcPts val="360"/>
              </a:spcBef>
              <a:spcAft>
                <a:spcPts val="0"/>
              </a:spcAft>
              <a:buNone/>
            </a:pPr>
            <a:r>
              <a:rPr lang="en-US" dirty="0"/>
              <a:t>SOMOSLOUD is powered by AIDS Healthcare Foundation (AHF), LOUD works to fight the fight against HIV/ AIDS in underserved communities, as well as supports critical Latine issues such as immigration, mental health and housing.   </a:t>
            </a:r>
            <a:endParaRPr dirty="0"/>
          </a:p>
          <a:p>
            <a:pPr marL="0" lvl="0" indent="0" algn="l" rtl="0">
              <a:spcBef>
                <a:spcPts val="360"/>
              </a:spcBef>
              <a:spcAft>
                <a:spcPts val="0"/>
              </a:spcAft>
              <a:buNone/>
            </a:pPr>
            <a:r>
              <a:rPr lang="en-US" dirty="0"/>
              <a:t> </a:t>
            </a:r>
            <a:endParaRPr dirty="0"/>
          </a:p>
        </p:txBody>
      </p:sp>
      <p:sp>
        <p:nvSpPr>
          <p:cNvPr id="132" name="Google Shape;132;p16"/>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5</a:t>
            </a:fld>
            <a:endParaRPr/>
          </a:p>
        </p:txBody>
      </p:sp>
      <p:pic>
        <p:nvPicPr>
          <p:cNvPr id="133" name="Google Shape;133;p16"/>
          <p:cNvPicPr preferRelativeResize="0"/>
          <p:nvPr/>
        </p:nvPicPr>
        <p:blipFill>
          <a:blip r:embed="rId3">
            <a:alphaModFix/>
          </a:blip>
          <a:stretch>
            <a:fillRect/>
          </a:stretch>
        </p:blipFill>
        <p:spPr>
          <a:xfrm>
            <a:off x="7667066" y="3354700"/>
            <a:ext cx="1105850" cy="1120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a:t>Learning Objectives</a:t>
            </a:r>
            <a:endParaRPr/>
          </a:p>
        </p:txBody>
      </p:sp>
      <p:sp>
        <p:nvSpPr>
          <p:cNvPr id="140" name="Google Shape;140;p17"/>
          <p:cNvSpPr txBox="1">
            <a:spLocks noGrp="1"/>
          </p:cNvSpPr>
          <p:nvPr>
            <p:ph type="body" idx="1"/>
          </p:nvPr>
        </p:nvSpPr>
        <p:spPr>
          <a:xfrm>
            <a:off x="457213" y="1415441"/>
            <a:ext cx="8315569" cy="3060184"/>
          </a:xfrm>
          <a:prstGeom prst="rect">
            <a:avLst/>
          </a:prstGeom>
          <a:noFill/>
          <a:ln>
            <a:noFill/>
          </a:ln>
        </p:spPr>
        <p:txBody>
          <a:bodyPr spcFirstLastPara="1" wrap="square" lIns="91425" tIns="45700" rIns="91425" bIns="45700" anchor="t" anchorCtr="0">
            <a:normAutofit/>
          </a:bodyPr>
          <a:lstStyle/>
          <a:p>
            <a:pPr marL="571500" lvl="0" indent="-457200" algn="l" rtl="0">
              <a:spcBef>
                <a:spcPts val="0"/>
              </a:spcBef>
              <a:spcAft>
                <a:spcPts val="0"/>
              </a:spcAft>
              <a:buSzPts val="2400"/>
              <a:buFont typeface="Arial"/>
              <a:buAutoNum type="arabicPeriod"/>
            </a:pPr>
            <a:r>
              <a:rPr lang="en-US" dirty="0">
                <a:latin typeface="Arial"/>
                <a:ea typeface="Arial"/>
                <a:cs typeface="Arial"/>
                <a:sym typeface="Arial"/>
              </a:rPr>
              <a:t>Analyze the Dynamics of a Mental Health Support Group for Latin</a:t>
            </a:r>
            <a:r>
              <a:rPr lang="en-US" dirty="0"/>
              <a:t>e</a:t>
            </a:r>
            <a:r>
              <a:rPr lang="en-US" dirty="0">
                <a:latin typeface="Arial"/>
                <a:ea typeface="Arial"/>
                <a:cs typeface="Arial"/>
                <a:sym typeface="Arial"/>
              </a:rPr>
              <a:t> Youth.</a:t>
            </a:r>
            <a:endParaRPr dirty="0"/>
          </a:p>
          <a:p>
            <a:pPr marL="571500" lvl="0" indent="-457200" algn="l" rtl="0">
              <a:spcBef>
                <a:spcPts val="480"/>
              </a:spcBef>
              <a:spcAft>
                <a:spcPts val="0"/>
              </a:spcAft>
              <a:buSzPts val="2400"/>
              <a:buFont typeface="Arial"/>
              <a:buAutoNum type="arabicPeriod"/>
            </a:pPr>
            <a:r>
              <a:rPr lang="en-US" dirty="0">
                <a:latin typeface="Arial"/>
                <a:ea typeface="Arial"/>
                <a:cs typeface="Arial"/>
                <a:sym typeface="Arial"/>
              </a:rPr>
              <a:t>Draw Valuable Lessons from the Mental Health Support Group Experience. </a:t>
            </a:r>
            <a:endParaRPr dirty="0"/>
          </a:p>
          <a:p>
            <a:pPr marL="571500" lvl="0" indent="-457200" algn="l" rtl="0">
              <a:spcBef>
                <a:spcPts val="480"/>
              </a:spcBef>
              <a:spcAft>
                <a:spcPts val="0"/>
              </a:spcAft>
              <a:buSzPts val="2400"/>
              <a:buFont typeface="Arial"/>
              <a:buAutoNum type="arabicPeriod"/>
            </a:pPr>
            <a:r>
              <a:rPr lang="en-US" dirty="0">
                <a:latin typeface="Arial"/>
                <a:ea typeface="Arial"/>
                <a:cs typeface="Arial"/>
                <a:sym typeface="Arial"/>
              </a:rPr>
              <a:t>Identify Challenges Faced by Latin</a:t>
            </a:r>
            <a:r>
              <a:rPr lang="en-US" dirty="0"/>
              <a:t>e</a:t>
            </a:r>
            <a:r>
              <a:rPr lang="en-US" dirty="0">
                <a:latin typeface="Arial"/>
                <a:ea typeface="Arial"/>
                <a:cs typeface="Arial"/>
                <a:sym typeface="Arial"/>
              </a:rPr>
              <a:t> Youth in Navigating Mental Health Stigmas.</a:t>
            </a:r>
            <a:endParaRPr dirty="0"/>
          </a:p>
          <a:p>
            <a:pPr marL="0" marR="0" lvl="0" indent="0" algn="l" rtl="0">
              <a:spcBef>
                <a:spcPts val="0"/>
              </a:spcBef>
              <a:spcAft>
                <a:spcPts val="0"/>
              </a:spcAft>
              <a:buSzPts val="1800"/>
              <a:buNone/>
            </a:pPr>
            <a:endParaRPr sz="1800" dirty="0">
              <a:latin typeface="Calibri"/>
              <a:ea typeface="Calibri"/>
              <a:cs typeface="Calibri"/>
              <a:sym typeface="Calibri"/>
            </a:endParaRPr>
          </a:p>
        </p:txBody>
      </p:sp>
      <p:sp>
        <p:nvSpPr>
          <p:cNvPr id="141" name="Google Shape;141;p17"/>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a:t>Collaboration</a:t>
            </a:r>
            <a:endParaRPr/>
          </a:p>
        </p:txBody>
      </p:sp>
      <p:sp>
        <p:nvSpPr>
          <p:cNvPr id="148" name="Google Shape;148;p18"/>
          <p:cNvSpPr txBox="1">
            <a:spLocks noGrp="1"/>
          </p:cNvSpPr>
          <p:nvPr>
            <p:ph type="body" idx="1"/>
          </p:nvPr>
        </p:nvSpPr>
        <p:spPr>
          <a:xfrm>
            <a:off x="689548" y="1203923"/>
            <a:ext cx="8083234" cy="3280991"/>
          </a:xfrm>
          <a:prstGeom prst="rect">
            <a:avLst/>
          </a:prstGeom>
          <a:noFill/>
          <a:ln>
            <a:noFill/>
          </a:ln>
        </p:spPr>
        <p:txBody>
          <a:bodyPr spcFirstLastPara="1" wrap="square" lIns="91425" tIns="45700" rIns="91425" bIns="45700" anchor="t" anchorCtr="0">
            <a:normAutofit fontScale="25000" lnSpcReduction="20000"/>
          </a:bodyPr>
          <a:lstStyle/>
          <a:p>
            <a:pPr marL="114300" lvl="0" indent="0" algn="l" rtl="0">
              <a:spcBef>
                <a:spcPts val="0"/>
              </a:spcBef>
              <a:spcAft>
                <a:spcPts val="0"/>
              </a:spcAft>
              <a:buSzPct val="33333"/>
              <a:buNone/>
            </a:pPr>
            <a:r>
              <a:rPr lang="en-US" sz="9600" dirty="0"/>
              <a:t>Situated in collaboration with a local community-based partnership Corazón Community Services, the initiative was supported by SOMOSLOUD, a volunteer-driven organization combating HIV and advocating for broader Latine issues.</a:t>
            </a:r>
            <a:endParaRPr sz="3200" dirty="0"/>
          </a:p>
          <a:p>
            <a:pPr marL="114300" lvl="0" indent="0" algn="l" rtl="0">
              <a:spcBef>
                <a:spcPts val="0"/>
              </a:spcBef>
              <a:spcAft>
                <a:spcPts val="0"/>
              </a:spcAft>
              <a:buSzPct val="33333"/>
              <a:buNone/>
            </a:pPr>
            <a:endParaRPr sz="9600" dirty="0"/>
          </a:p>
          <a:p>
            <a:pPr marL="114300" lvl="0" indent="0" algn="l" rtl="0">
              <a:spcBef>
                <a:spcPts val="0"/>
              </a:spcBef>
              <a:spcAft>
                <a:spcPts val="0"/>
              </a:spcAft>
              <a:buSzPct val="33333"/>
              <a:buNone/>
            </a:pPr>
            <a:r>
              <a:rPr lang="en-US" sz="9600" dirty="0"/>
              <a:t>Corazón focused heavily on after-school youth programming, youth employment opportunities, safety and violence prevention initiatives, and health services focused on teen pregnancy prevention and HIV/STI testing and counseling. </a:t>
            </a:r>
            <a:endParaRPr sz="9600" dirty="0"/>
          </a:p>
          <a:p>
            <a:pPr marL="114300" lvl="0" indent="0" algn="l" rtl="0">
              <a:spcBef>
                <a:spcPts val="480"/>
              </a:spcBef>
              <a:spcAft>
                <a:spcPts val="0"/>
              </a:spcAft>
              <a:buSzPct val="100000"/>
              <a:buNone/>
            </a:pPr>
            <a:endParaRPr dirty="0"/>
          </a:p>
          <a:p>
            <a:pPr marL="114300" lvl="0" indent="0" algn="l" rtl="0">
              <a:lnSpc>
                <a:spcPct val="150000"/>
              </a:lnSpc>
              <a:spcBef>
                <a:spcPts val="480"/>
              </a:spcBef>
              <a:spcAft>
                <a:spcPts val="0"/>
              </a:spcAft>
              <a:buSzPct val="100000"/>
              <a:buNone/>
            </a:pPr>
            <a:endParaRPr b="0" i="0" u="none" strike="noStrike" dirty="0">
              <a:solidFill>
                <a:srgbClr val="000000"/>
              </a:solidFill>
              <a:latin typeface="Calibri"/>
              <a:ea typeface="Calibri"/>
              <a:cs typeface="Calibri"/>
              <a:sym typeface="Calibri"/>
            </a:endParaRPr>
          </a:p>
          <a:p>
            <a:pPr marL="114300" lvl="0" indent="0" algn="l" rtl="0">
              <a:spcBef>
                <a:spcPts val="480"/>
              </a:spcBef>
              <a:spcAft>
                <a:spcPts val="0"/>
              </a:spcAft>
              <a:buSzPct val="100000"/>
              <a:buNone/>
            </a:pPr>
            <a:endParaRPr dirty="0"/>
          </a:p>
        </p:txBody>
      </p:sp>
      <p:sp>
        <p:nvSpPr>
          <p:cNvPr id="149" name="Google Shape;149;p18"/>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7</a:t>
            </a:fld>
            <a:endParaRPr/>
          </a:p>
        </p:txBody>
      </p:sp>
      <p:sp>
        <p:nvSpPr>
          <p:cNvPr id="150" name="Google Shape;150;p18"/>
          <p:cNvSpPr txBox="1"/>
          <p:nvPr/>
        </p:nvSpPr>
        <p:spPr>
          <a:xfrm>
            <a:off x="1950387" y="4724134"/>
            <a:ext cx="5561556"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bg1"/>
                </a:solidFill>
              </a:rPr>
              <a:t>STI = Sexually Transmitted Infection</a:t>
            </a:r>
            <a:endParaRPr sz="12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457213" y="205979"/>
            <a:ext cx="83157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Latine Youth MH Support Group </a:t>
            </a:r>
            <a:endParaRPr/>
          </a:p>
        </p:txBody>
      </p:sp>
      <p:sp>
        <p:nvSpPr>
          <p:cNvPr id="157" name="Google Shape;157;p19"/>
          <p:cNvSpPr txBox="1">
            <a:spLocks noGrp="1"/>
          </p:cNvSpPr>
          <p:nvPr>
            <p:ph type="body" idx="1"/>
          </p:nvPr>
        </p:nvSpPr>
        <p:spPr>
          <a:xfrm>
            <a:off x="521638" y="1258689"/>
            <a:ext cx="8558850" cy="3275400"/>
          </a:xfrm>
          <a:prstGeom prst="rect">
            <a:avLst/>
          </a:prstGeom>
        </p:spPr>
        <p:txBody>
          <a:bodyPr spcFirstLastPara="1" wrap="square" lIns="91425" tIns="45700" rIns="91425" bIns="45700" anchor="t" anchorCtr="0">
            <a:normAutofit/>
          </a:bodyPr>
          <a:lstStyle/>
          <a:p>
            <a:pPr marL="0" lvl="0" indent="0" algn="r" rtl="0">
              <a:spcBef>
                <a:spcPts val="360"/>
              </a:spcBef>
              <a:spcAft>
                <a:spcPts val="0"/>
              </a:spcAft>
              <a:buNone/>
            </a:pPr>
            <a:r>
              <a:rPr lang="en-US" sz="1800" dirty="0"/>
              <a:t>SOMOSLOUD hosted a once a month</a:t>
            </a:r>
            <a:endParaRPr sz="1800" dirty="0"/>
          </a:p>
          <a:p>
            <a:pPr marL="0" lvl="0" indent="0" algn="r" rtl="0">
              <a:spcBef>
                <a:spcPts val="360"/>
              </a:spcBef>
              <a:spcAft>
                <a:spcPts val="0"/>
              </a:spcAft>
              <a:buNone/>
            </a:pPr>
            <a:r>
              <a:rPr lang="en-US" sz="1800" dirty="0"/>
              <a:t>LGBTQ support group in our Chicago LOUD Lounge.</a:t>
            </a:r>
            <a:endParaRPr sz="1800" dirty="0"/>
          </a:p>
          <a:p>
            <a:pPr marL="0" lvl="0" indent="0" algn="r" rtl="0">
              <a:spcBef>
                <a:spcPts val="360"/>
              </a:spcBef>
              <a:spcAft>
                <a:spcPts val="0"/>
              </a:spcAft>
              <a:buNone/>
            </a:pPr>
            <a:r>
              <a:rPr lang="en-US" sz="1800" dirty="0"/>
              <a:t>Participants came from the town of Cicero near Chicago.</a:t>
            </a:r>
            <a:endParaRPr sz="1800" dirty="0"/>
          </a:p>
          <a:p>
            <a:pPr marL="0" lvl="0" indent="0" algn="r" rtl="0">
              <a:spcBef>
                <a:spcPts val="360"/>
              </a:spcBef>
              <a:spcAft>
                <a:spcPts val="0"/>
              </a:spcAft>
              <a:buNone/>
            </a:pPr>
            <a:r>
              <a:rPr lang="en-US" sz="1800" dirty="0"/>
              <a:t>CORAZON recruited participant from the towns high school.</a:t>
            </a:r>
            <a:endParaRPr sz="1800" dirty="0"/>
          </a:p>
          <a:p>
            <a:pPr marL="0" lvl="0" indent="0" algn="r" rtl="0">
              <a:spcBef>
                <a:spcPts val="360"/>
              </a:spcBef>
              <a:spcAft>
                <a:spcPts val="0"/>
              </a:spcAft>
              <a:buNone/>
            </a:pPr>
            <a:r>
              <a:rPr lang="en-US" sz="1800" dirty="0"/>
              <a:t>CORAZON also transported participants to and from our lounge. </a:t>
            </a:r>
            <a:endParaRPr sz="1800" dirty="0"/>
          </a:p>
        </p:txBody>
      </p:sp>
      <p:sp>
        <p:nvSpPr>
          <p:cNvPr id="158" name="Google Shape;158;p19"/>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8</a:t>
            </a:fld>
            <a:endParaRPr/>
          </a:p>
        </p:txBody>
      </p:sp>
      <p:pic>
        <p:nvPicPr>
          <p:cNvPr id="159" name="Google Shape;159;p19"/>
          <p:cNvPicPr preferRelativeResize="0"/>
          <p:nvPr/>
        </p:nvPicPr>
        <p:blipFill>
          <a:blip r:embed="rId3">
            <a:alphaModFix/>
          </a:blip>
          <a:stretch>
            <a:fillRect/>
          </a:stretch>
        </p:blipFill>
        <p:spPr>
          <a:xfrm>
            <a:off x="457225" y="1360100"/>
            <a:ext cx="1991051" cy="31154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p:cNvSpPr txBox="1">
            <a:spLocks noGrp="1"/>
          </p:cNvSpPr>
          <p:nvPr>
            <p:ph type="title"/>
          </p:nvPr>
        </p:nvSpPr>
        <p:spPr>
          <a:xfrm>
            <a:off x="457213"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a:t>Introduction</a:t>
            </a:r>
            <a:endParaRPr/>
          </a:p>
        </p:txBody>
      </p:sp>
      <p:sp>
        <p:nvSpPr>
          <p:cNvPr id="166" name="Google Shape;166;p20"/>
          <p:cNvSpPr txBox="1">
            <a:spLocks noGrp="1"/>
          </p:cNvSpPr>
          <p:nvPr>
            <p:ph type="body" idx="1"/>
          </p:nvPr>
        </p:nvSpPr>
        <p:spPr>
          <a:xfrm>
            <a:off x="457213" y="1124994"/>
            <a:ext cx="8315569" cy="3529261"/>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2400"/>
              <a:buFont typeface="Arial"/>
              <a:buChar char="•"/>
            </a:pPr>
            <a:r>
              <a:rPr lang="en-US" b="0" i="0" dirty="0">
                <a:solidFill>
                  <a:srgbClr val="0D0D0D"/>
                </a:solidFill>
                <a:latin typeface="Arial"/>
                <a:ea typeface="Arial"/>
                <a:cs typeface="Arial"/>
                <a:sym typeface="Arial"/>
              </a:rPr>
              <a:t>The intersection of mental health and HIV prevention within the Latin</a:t>
            </a:r>
            <a:r>
              <a:rPr lang="en-US" dirty="0"/>
              <a:t>e</a:t>
            </a:r>
            <a:r>
              <a:rPr lang="en-US" b="0" i="0" dirty="0">
                <a:solidFill>
                  <a:srgbClr val="0D0D0D"/>
                </a:solidFill>
                <a:latin typeface="Arial"/>
                <a:ea typeface="Arial"/>
                <a:cs typeface="Arial"/>
                <a:sym typeface="Arial"/>
              </a:rPr>
              <a:t> youth community presents a complex challenge, compounded by cultural, social, and systemic barriers.</a:t>
            </a:r>
            <a:endParaRPr b="0" i="0" dirty="0">
              <a:solidFill>
                <a:srgbClr val="0D0D0D"/>
              </a:solidFill>
              <a:latin typeface="Arial"/>
              <a:ea typeface="Arial"/>
              <a:cs typeface="Arial"/>
              <a:sym typeface="Arial"/>
            </a:endParaRPr>
          </a:p>
          <a:p>
            <a:pPr marL="0" lvl="0" indent="0" algn="l" rtl="0">
              <a:spcBef>
                <a:spcPts val="0"/>
              </a:spcBef>
              <a:spcAft>
                <a:spcPts val="0"/>
              </a:spcAft>
              <a:buNone/>
            </a:pPr>
            <a:endParaRPr sz="1000" dirty="0">
              <a:solidFill>
                <a:srgbClr val="0D0D0D"/>
              </a:solidFill>
            </a:endParaRPr>
          </a:p>
          <a:p>
            <a:pPr marL="342900" lvl="0" indent="-228600" algn="l" rtl="0">
              <a:spcBef>
                <a:spcPts val="480"/>
              </a:spcBef>
              <a:spcAft>
                <a:spcPts val="0"/>
              </a:spcAft>
              <a:buSzPts val="2400"/>
              <a:buFont typeface="Arial"/>
              <a:buChar char="•"/>
            </a:pPr>
            <a:r>
              <a:rPr lang="en-US" b="0" i="0" dirty="0">
                <a:solidFill>
                  <a:srgbClr val="0D0D0D"/>
                </a:solidFill>
                <a:latin typeface="Arial"/>
                <a:ea typeface="Arial"/>
                <a:cs typeface="Arial"/>
                <a:sym typeface="Arial"/>
              </a:rPr>
              <a:t>Understanding and addressing these issues requires culturally sensitive and inclusive approaches that respect the diverse backgrounds and experiences of Latin</a:t>
            </a:r>
            <a:r>
              <a:rPr lang="en-US" dirty="0"/>
              <a:t>e</a:t>
            </a:r>
            <a:r>
              <a:rPr lang="en-US" b="0" i="0" dirty="0">
                <a:solidFill>
                  <a:srgbClr val="0D0D0D"/>
                </a:solidFill>
                <a:latin typeface="Arial"/>
                <a:ea typeface="Arial"/>
                <a:cs typeface="Arial"/>
                <a:sym typeface="Arial"/>
              </a:rPr>
              <a:t> youth.</a:t>
            </a:r>
            <a:endParaRPr dirty="0"/>
          </a:p>
          <a:p>
            <a:pPr marL="0" lvl="0" indent="0" algn="l" rtl="0">
              <a:spcBef>
                <a:spcPts val="480"/>
              </a:spcBef>
              <a:spcAft>
                <a:spcPts val="0"/>
              </a:spcAft>
              <a:buNone/>
            </a:pPr>
            <a:endParaRPr dirty="0"/>
          </a:p>
          <a:p>
            <a:pPr marL="342900" lvl="0" indent="-76200" algn="l" rtl="0">
              <a:spcBef>
                <a:spcPts val="480"/>
              </a:spcBef>
              <a:spcAft>
                <a:spcPts val="0"/>
              </a:spcAft>
              <a:buSzPts val="2400"/>
              <a:buNone/>
            </a:pPr>
            <a:endParaRPr dirty="0"/>
          </a:p>
        </p:txBody>
      </p:sp>
      <p:sp>
        <p:nvSpPr>
          <p:cNvPr id="167" name="Google Shape;167;p20"/>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9</a:t>
            </a:fld>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2622</Words>
  <Application>Microsoft Office PowerPoint</Application>
  <PresentationFormat>On-screen Show (16:9)</PresentationFormat>
  <Paragraphs>252</Paragraphs>
  <Slides>30</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Arial</vt:lpstr>
      <vt:lpstr>ITC Avant Garde Std Bk</vt:lpstr>
      <vt:lpstr>Calibri</vt:lpstr>
      <vt:lpstr>Questrial</vt:lpstr>
      <vt:lpstr>Wingdings</vt:lpstr>
      <vt:lpstr>Times New Roman</vt:lpstr>
      <vt:lpstr>ＭＳ Ｐゴシック</vt:lpstr>
      <vt:lpstr>Noto Sans Symbols</vt:lpstr>
      <vt:lpstr>Courier New</vt:lpstr>
      <vt:lpstr>AETC-BLANK-MASTER</vt:lpstr>
      <vt:lpstr>AETC-BLANK-MASTER</vt:lpstr>
      <vt:lpstr>Nurturing Roots: A Mental Health Support Gathering for Latine Youth</vt:lpstr>
      <vt:lpstr>Conflict of Interest Disclosure Statement</vt:lpstr>
      <vt:lpstr>Use of Trade/Brand Names</vt:lpstr>
      <vt:lpstr>Unconscious Bias Disclosure</vt:lpstr>
      <vt:lpstr>SOMOSLOUD </vt:lpstr>
      <vt:lpstr>Learning Objectives</vt:lpstr>
      <vt:lpstr>Collaboration</vt:lpstr>
      <vt:lpstr>Latine Youth MH Support Group </vt:lpstr>
      <vt:lpstr>Introduction</vt:lpstr>
      <vt:lpstr> The Importance of Support Groups </vt:lpstr>
      <vt:lpstr>Goals of the Group</vt:lpstr>
      <vt:lpstr>Group Composition</vt:lpstr>
      <vt:lpstr>Case Study Approach</vt:lpstr>
      <vt:lpstr>Topics Discussed</vt:lpstr>
      <vt:lpstr> Cultural Affirmation and Safe Spaces </vt:lpstr>
      <vt:lpstr> Challenges in Identity and Sexuality </vt:lpstr>
      <vt:lpstr> Combating Stigma </vt:lpstr>
      <vt:lpstr>Community Engagement</vt:lpstr>
      <vt:lpstr>Importance of Inclusion</vt:lpstr>
      <vt:lpstr> Socioeconomic Factors and Access </vt:lpstr>
      <vt:lpstr>Sharing Experiences</vt:lpstr>
      <vt:lpstr>Analyzing Dynamics</vt:lpstr>
      <vt:lpstr>Valuable Lessons</vt:lpstr>
      <vt:lpstr>Identifying Key Challenges</vt:lpstr>
      <vt:lpstr> Future Directions </vt:lpstr>
      <vt:lpstr> Future Directions </vt:lpstr>
      <vt:lpstr>Call to Action</vt:lpstr>
      <vt:lpstr>Resources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Nurturing Roots: A Mental Health Support Gathering for Latine Youth</dc:title>
  <dc:creator>Puente, Monica</dc:creator>
  <cp:lastModifiedBy>Michael J Dominguez</cp:lastModifiedBy>
  <cp:revision>6</cp:revision>
  <dcterms:modified xsi:type="dcterms:W3CDTF">2024-04-22T18:35:06Z</dcterms:modified>
</cp:coreProperties>
</file>