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92" r:id="rId1"/>
  </p:sldMasterIdLst>
  <p:notesMasterIdLst>
    <p:notesMasterId r:id="rId16"/>
  </p:notesMasterIdLst>
  <p:handoutMasterIdLst>
    <p:handoutMasterId r:id="rId17"/>
  </p:handoutMasterIdLst>
  <p:sldIdLst>
    <p:sldId id="1140" r:id="rId2"/>
    <p:sldId id="1607" r:id="rId3"/>
    <p:sldId id="1139" r:id="rId4"/>
    <p:sldId id="1610" r:id="rId5"/>
    <p:sldId id="1363" r:id="rId6"/>
    <p:sldId id="1618" r:id="rId7"/>
    <p:sldId id="1579" r:id="rId8"/>
    <p:sldId id="1143" r:id="rId9"/>
    <p:sldId id="1157" r:id="rId10"/>
    <p:sldId id="1619" r:id="rId11"/>
    <p:sldId id="1175" r:id="rId12"/>
    <p:sldId id="1620" r:id="rId13"/>
    <p:sldId id="1159" r:id="rId14"/>
    <p:sldId id="1609" r:id="rId15"/>
  </p:sldIdLst>
  <p:sldSz cx="9144000" cy="5143500" type="screen16x9"/>
  <p:notesSz cx="6858000" cy="102870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2400" kern="1200">
        <a:solidFill>
          <a:schemeClr val="tx1"/>
        </a:solidFill>
        <a:latin typeface="Geneva" pitchFamily="31" charset="0"/>
        <a:ea typeface="+mn-ea"/>
        <a:cs typeface="+mn-cs"/>
      </a:defRPr>
    </a:lvl1pPr>
    <a:lvl2pPr marL="457200" algn="l" rtl="0" eaLnBrk="0" fontAlgn="base" hangingPunct="0">
      <a:spcBef>
        <a:spcPct val="0"/>
      </a:spcBef>
      <a:spcAft>
        <a:spcPct val="0"/>
      </a:spcAft>
      <a:defRPr sz="2400" kern="1200">
        <a:solidFill>
          <a:schemeClr val="tx1"/>
        </a:solidFill>
        <a:latin typeface="Geneva" pitchFamily="31" charset="0"/>
        <a:ea typeface="+mn-ea"/>
        <a:cs typeface="+mn-cs"/>
      </a:defRPr>
    </a:lvl2pPr>
    <a:lvl3pPr marL="914400" algn="l" rtl="0" eaLnBrk="0" fontAlgn="base" hangingPunct="0">
      <a:spcBef>
        <a:spcPct val="0"/>
      </a:spcBef>
      <a:spcAft>
        <a:spcPct val="0"/>
      </a:spcAft>
      <a:defRPr sz="2400" kern="1200">
        <a:solidFill>
          <a:schemeClr val="tx1"/>
        </a:solidFill>
        <a:latin typeface="Geneva" pitchFamily="31" charset="0"/>
        <a:ea typeface="+mn-ea"/>
        <a:cs typeface="+mn-cs"/>
      </a:defRPr>
    </a:lvl3pPr>
    <a:lvl4pPr marL="1371600" algn="l" rtl="0" eaLnBrk="0" fontAlgn="base" hangingPunct="0">
      <a:spcBef>
        <a:spcPct val="0"/>
      </a:spcBef>
      <a:spcAft>
        <a:spcPct val="0"/>
      </a:spcAft>
      <a:defRPr sz="2400" kern="1200">
        <a:solidFill>
          <a:schemeClr val="tx1"/>
        </a:solidFill>
        <a:latin typeface="Geneva" pitchFamily="31" charset="0"/>
        <a:ea typeface="+mn-ea"/>
        <a:cs typeface="+mn-cs"/>
      </a:defRPr>
    </a:lvl4pPr>
    <a:lvl5pPr marL="1828800" algn="l" rtl="0" eaLnBrk="0" fontAlgn="base" hangingPunct="0">
      <a:spcBef>
        <a:spcPct val="0"/>
      </a:spcBef>
      <a:spcAft>
        <a:spcPct val="0"/>
      </a:spcAft>
      <a:defRPr sz="2400" kern="1200">
        <a:solidFill>
          <a:schemeClr val="tx1"/>
        </a:solidFill>
        <a:latin typeface="Geneva" pitchFamily="31" charset="0"/>
        <a:ea typeface="+mn-ea"/>
        <a:cs typeface="+mn-cs"/>
      </a:defRPr>
    </a:lvl5pPr>
    <a:lvl6pPr marL="2286000" algn="l" defTabSz="457200" rtl="0" eaLnBrk="1" latinLnBrk="0" hangingPunct="1">
      <a:defRPr sz="2400" kern="1200">
        <a:solidFill>
          <a:schemeClr val="tx1"/>
        </a:solidFill>
        <a:latin typeface="Geneva" pitchFamily="31" charset="0"/>
        <a:ea typeface="+mn-ea"/>
        <a:cs typeface="+mn-cs"/>
      </a:defRPr>
    </a:lvl6pPr>
    <a:lvl7pPr marL="2743200" algn="l" defTabSz="457200" rtl="0" eaLnBrk="1" latinLnBrk="0" hangingPunct="1">
      <a:defRPr sz="2400" kern="1200">
        <a:solidFill>
          <a:schemeClr val="tx1"/>
        </a:solidFill>
        <a:latin typeface="Geneva" pitchFamily="31" charset="0"/>
        <a:ea typeface="+mn-ea"/>
        <a:cs typeface="+mn-cs"/>
      </a:defRPr>
    </a:lvl7pPr>
    <a:lvl8pPr marL="3200400" algn="l" defTabSz="457200" rtl="0" eaLnBrk="1" latinLnBrk="0" hangingPunct="1">
      <a:defRPr sz="2400" kern="1200">
        <a:solidFill>
          <a:schemeClr val="tx1"/>
        </a:solidFill>
        <a:latin typeface="Geneva" pitchFamily="31" charset="0"/>
        <a:ea typeface="+mn-ea"/>
        <a:cs typeface="+mn-cs"/>
      </a:defRPr>
    </a:lvl8pPr>
    <a:lvl9pPr marL="3657600" algn="l" defTabSz="457200" rtl="0" eaLnBrk="1" latinLnBrk="0" hangingPunct="1">
      <a:defRPr sz="2400" kern="1200">
        <a:solidFill>
          <a:schemeClr val="tx1"/>
        </a:solidFill>
        <a:latin typeface="Geneva" pitchFamily="31" charset="0"/>
        <a:ea typeface="+mn-ea"/>
        <a:cs typeface="+mn-cs"/>
      </a:defRPr>
    </a:lvl9pPr>
  </p:defaultTextStyle>
  <p:extLst>
    <p:ext uri="{EFAFB233-063F-42B5-8137-9DF3F51BA10A}">
      <p15:sldGuideLst xmlns:p15="http://schemas.microsoft.com/office/powerpoint/2012/main">
        <p15:guide id="2" pos="2880" userDrawn="1">
          <p15:clr>
            <a:srgbClr val="A4A3A4"/>
          </p15:clr>
        </p15:guide>
        <p15:guide id="3" orient="horz" pos="1620">
          <p15:clr>
            <a:srgbClr val="A4A3A4"/>
          </p15:clr>
        </p15:guide>
      </p15:sldGuideLst>
    </p:ext>
    <p:ext uri="{2D200454-40CA-4A62-9FC3-DE9A4176ACB9}">
      <p15:notesGuideLst xmlns:p15="http://schemas.microsoft.com/office/powerpoint/2012/main">
        <p15:guide id="1" orient="horz" pos="324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A7B88"/>
    <a:srgbClr val="C18FC5"/>
    <a:srgbClr val="CF99D2"/>
    <a:srgbClr val="6F4076"/>
    <a:srgbClr val="7C4F7D"/>
    <a:srgbClr val="B44FD2"/>
    <a:srgbClr val="7D547D"/>
    <a:srgbClr val="55EDF0"/>
    <a:srgbClr val="71B0C1"/>
    <a:srgbClr val="AB81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19" autoAdjust="0"/>
    <p:restoredTop sz="90146" autoAdjust="0"/>
  </p:normalViewPr>
  <p:slideViewPr>
    <p:cSldViewPr snapToGrid="0" showGuides="1">
      <p:cViewPr varScale="1">
        <p:scale>
          <a:sx n="151" d="100"/>
          <a:sy n="151" d="100"/>
        </p:scale>
        <p:origin x="808" y="176"/>
      </p:cViewPr>
      <p:guideLst>
        <p:guide pos="2880"/>
        <p:guide orient="horz" pos="16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30" d="100"/>
        <a:sy n="130" d="100"/>
      </p:scale>
      <p:origin x="0" y="5952"/>
    </p:cViewPr>
  </p:sorterViewPr>
  <p:notesViewPr>
    <p:cSldViewPr snapToGrid="0" showGuides="1">
      <p:cViewPr varScale="1">
        <p:scale>
          <a:sx n="136" d="100"/>
          <a:sy n="136" d="100"/>
        </p:scale>
        <p:origin x="2496" y="232"/>
      </p:cViewPr>
      <p:guideLst>
        <p:guide orient="horz" pos="324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453606493632742"/>
          <c:y val="0.10753123602709801"/>
          <c:w val="0.88620917177019531"/>
          <c:h val="0.7737590526878585"/>
        </c:manualLayout>
      </c:layout>
      <c:barChart>
        <c:barDir val="col"/>
        <c:grouping val="clustered"/>
        <c:varyColors val="0"/>
        <c:ser>
          <c:idx val="0"/>
          <c:order val="0"/>
          <c:tx>
            <c:strRef>
              <c:f>Sheet1!$B$1</c:f>
              <c:strCache>
                <c:ptCount val="1"/>
                <c:pt idx="0">
                  <c:v>Dolutegravir + Rilpivirine</c:v>
                </c:pt>
              </c:strCache>
            </c:strRef>
          </c:tx>
          <c:spPr>
            <a:gradFill>
              <a:gsLst>
                <a:gs pos="0">
                  <a:srgbClr val="6F4076"/>
                </a:gs>
                <a:gs pos="99000">
                  <a:srgbClr val="C18FC5"/>
                </a:gs>
              </a:gsLst>
              <a:lin ang="0" scaled="0"/>
            </a:gradFill>
            <a:ln w="12700" cmpd="sng">
              <a:noFill/>
            </a:ln>
            <a:effectLst/>
            <a:scene3d>
              <a:camera prst="orthographicFront"/>
              <a:lightRig rig="threePt" dir="t"/>
            </a:scene3d>
            <a:sp3d>
              <a:bevelT w="38100" h="38100"/>
            </a:sp3d>
          </c:spPr>
          <c:invertIfNegative val="0"/>
          <c:dLbls>
            <c:numFmt formatCode="0" sourceLinked="0"/>
            <c:spPr>
              <a:solidFill>
                <a:schemeClr val="bg1">
                  <a:alpha val="50000"/>
                </a:schemeClr>
              </a:solidFill>
            </c:spPr>
            <c:txPr>
              <a:bodyPr/>
              <a:lstStyle/>
              <a:p>
                <a:pPr>
                  <a:defRPr sz="1200"/>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Pooled Results</c:v>
                </c:pt>
                <c:pt idx="1">
                  <c:v>SWORD-1</c:v>
                </c:pt>
                <c:pt idx="2">
                  <c:v>SWORD-2</c:v>
                </c:pt>
              </c:strCache>
            </c:strRef>
          </c:cat>
          <c:val>
            <c:numRef>
              <c:f>Sheet1!$B$2:$B$4</c:f>
              <c:numCache>
                <c:formatCode>0</c:formatCode>
                <c:ptCount val="3"/>
                <c:pt idx="0">
                  <c:v>95</c:v>
                </c:pt>
                <c:pt idx="1">
                  <c:v>95</c:v>
                </c:pt>
                <c:pt idx="2">
                  <c:v>94</c:v>
                </c:pt>
              </c:numCache>
            </c:numRef>
          </c:val>
          <c:extLst>
            <c:ext xmlns:c16="http://schemas.microsoft.com/office/drawing/2014/chart" uri="{C3380CC4-5D6E-409C-BE32-E72D297353CC}">
              <c16:uniqueId val="{00000000-AADF-164F-9DE0-0A9A852663D7}"/>
            </c:ext>
          </c:extLst>
        </c:ser>
        <c:ser>
          <c:idx val="1"/>
          <c:order val="1"/>
          <c:tx>
            <c:strRef>
              <c:f>Sheet1!$C$1</c:f>
              <c:strCache>
                <c:ptCount val="1"/>
                <c:pt idx="0">
                  <c:v>Continued 3-Drug ART</c:v>
                </c:pt>
              </c:strCache>
            </c:strRef>
          </c:tx>
          <c:spPr>
            <a:gradFill>
              <a:gsLst>
                <a:gs pos="9000">
                  <a:srgbClr val="4C6973"/>
                </a:gs>
                <a:gs pos="100000">
                  <a:srgbClr val="79A7B8"/>
                </a:gs>
              </a:gsLst>
            </a:gradFill>
            <a:ln w="12700" cmpd="sng">
              <a:noFill/>
            </a:ln>
            <a:effectLst/>
            <a:scene3d>
              <a:camera prst="orthographicFront"/>
              <a:lightRig rig="threePt" dir="t"/>
            </a:scene3d>
            <a:sp3d>
              <a:bevelT w="38100" h="38100"/>
            </a:sp3d>
          </c:spPr>
          <c:invertIfNegative val="0"/>
          <c:dPt>
            <c:idx val="0"/>
            <c:invertIfNegative val="0"/>
            <c:bubble3D val="0"/>
            <c:spPr>
              <a:gradFill>
                <a:gsLst>
                  <a:gs pos="9000">
                    <a:srgbClr val="4C6973"/>
                  </a:gs>
                  <a:gs pos="100000">
                    <a:srgbClr val="79A7B8"/>
                  </a:gs>
                </a:gsLst>
                <a:lin ang="0" scaled="0"/>
              </a:gradFill>
              <a:ln w="12700" cmpd="sng">
                <a:noFill/>
              </a:ln>
              <a:effectLst/>
              <a:scene3d>
                <a:camera prst="orthographicFront"/>
                <a:lightRig rig="threePt" dir="t"/>
              </a:scene3d>
              <a:sp3d>
                <a:bevelT w="38100" h="38100"/>
              </a:sp3d>
            </c:spPr>
            <c:extLst>
              <c:ext xmlns:c16="http://schemas.microsoft.com/office/drawing/2014/chart" uri="{C3380CC4-5D6E-409C-BE32-E72D297353CC}">
                <c16:uniqueId val="{00000002-AADF-164F-9DE0-0A9A852663D7}"/>
              </c:ext>
            </c:extLst>
          </c:dPt>
          <c:dPt>
            <c:idx val="1"/>
            <c:invertIfNegative val="0"/>
            <c:bubble3D val="0"/>
            <c:spPr>
              <a:gradFill>
                <a:gsLst>
                  <a:gs pos="9000">
                    <a:srgbClr val="4C6973"/>
                  </a:gs>
                  <a:gs pos="100000">
                    <a:srgbClr val="79A7B8"/>
                  </a:gs>
                </a:gsLst>
                <a:lin ang="0" scaled="0"/>
              </a:gradFill>
              <a:ln w="12700" cmpd="sng">
                <a:noFill/>
              </a:ln>
              <a:effectLst/>
              <a:scene3d>
                <a:camera prst="orthographicFront"/>
                <a:lightRig rig="threePt" dir="t"/>
              </a:scene3d>
              <a:sp3d>
                <a:bevelT w="38100" h="38100"/>
              </a:sp3d>
            </c:spPr>
            <c:extLst>
              <c:ext xmlns:c16="http://schemas.microsoft.com/office/drawing/2014/chart" uri="{C3380CC4-5D6E-409C-BE32-E72D297353CC}">
                <c16:uniqueId val="{00000004-AADF-164F-9DE0-0A9A852663D7}"/>
              </c:ext>
            </c:extLst>
          </c:dPt>
          <c:dPt>
            <c:idx val="2"/>
            <c:invertIfNegative val="0"/>
            <c:bubble3D val="0"/>
            <c:spPr>
              <a:gradFill>
                <a:gsLst>
                  <a:gs pos="9000">
                    <a:srgbClr val="4C6973"/>
                  </a:gs>
                  <a:gs pos="100000">
                    <a:srgbClr val="79A7B8"/>
                  </a:gs>
                </a:gsLst>
                <a:lin ang="0" scaled="0"/>
              </a:gradFill>
              <a:ln w="12700" cmpd="sng">
                <a:noFill/>
              </a:ln>
              <a:effectLst/>
              <a:scene3d>
                <a:camera prst="orthographicFront"/>
                <a:lightRig rig="threePt" dir="t"/>
              </a:scene3d>
              <a:sp3d>
                <a:bevelT w="38100" h="38100"/>
              </a:sp3d>
            </c:spPr>
            <c:extLst>
              <c:ext xmlns:c16="http://schemas.microsoft.com/office/drawing/2014/chart" uri="{C3380CC4-5D6E-409C-BE32-E72D297353CC}">
                <c16:uniqueId val="{00000006-AADF-164F-9DE0-0A9A852663D7}"/>
              </c:ext>
            </c:extLst>
          </c:dPt>
          <c:dLbls>
            <c:numFmt formatCode="0" sourceLinked="0"/>
            <c:spPr>
              <a:solidFill>
                <a:schemeClr val="bg1">
                  <a:alpha val="50000"/>
                </a:schemeClr>
              </a:solidFill>
            </c:spPr>
            <c:txPr>
              <a:bodyPr/>
              <a:lstStyle/>
              <a:p>
                <a:pPr>
                  <a:defRPr sz="1200"/>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Pooled Results</c:v>
                </c:pt>
                <c:pt idx="1">
                  <c:v>SWORD-1</c:v>
                </c:pt>
                <c:pt idx="2">
                  <c:v>SWORD-2</c:v>
                </c:pt>
              </c:strCache>
            </c:strRef>
          </c:cat>
          <c:val>
            <c:numRef>
              <c:f>Sheet1!$C$2:$C$4</c:f>
              <c:numCache>
                <c:formatCode>0</c:formatCode>
                <c:ptCount val="3"/>
                <c:pt idx="0">
                  <c:v>95</c:v>
                </c:pt>
                <c:pt idx="1">
                  <c:v>96</c:v>
                </c:pt>
                <c:pt idx="2">
                  <c:v>94</c:v>
                </c:pt>
              </c:numCache>
            </c:numRef>
          </c:val>
          <c:extLst>
            <c:ext xmlns:c16="http://schemas.microsoft.com/office/drawing/2014/chart" uri="{C3380CC4-5D6E-409C-BE32-E72D297353CC}">
              <c16:uniqueId val="{00000007-AADF-164F-9DE0-0A9A852663D7}"/>
            </c:ext>
          </c:extLst>
        </c:ser>
        <c:dLbls>
          <c:showLegendKey val="0"/>
          <c:showVal val="1"/>
          <c:showCatName val="0"/>
          <c:showSerName val="0"/>
          <c:showPercent val="0"/>
          <c:showBubbleSize val="0"/>
        </c:dLbls>
        <c:gapWidth val="100"/>
        <c:axId val="-1950740760"/>
        <c:axId val="-1950737752"/>
      </c:barChart>
      <c:catAx>
        <c:axId val="-1950740760"/>
        <c:scaling>
          <c:orientation val="minMax"/>
        </c:scaling>
        <c:delete val="0"/>
        <c:axPos val="b"/>
        <c:numFmt formatCode="General" sourceLinked="1"/>
        <c:majorTickMark val="out"/>
        <c:minorTickMark val="none"/>
        <c:tickLblPos val="nextTo"/>
        <c:spPr>
          <a:ln w="6350"/>
        </c:spPr>
        <c:txPr>
          <a:bodyPr/>
          <a:lstStyle/>
          <a:p>
            <a:pPr>
              <a:defRPr sz="1400"/>
            </a:pPr>
            <a:endParaRPr lang="en-US"/>
          </a:p>
        </c:txPr>
        <c:crossAx val="-1950737752"/>
        <c:crosses val="autoZero"/>
        <c:auto val="1"/>
        <c:lblAlgn val="ctr"/>
        <c:lblOffset val="1"/>
        <c:tickLblSkip val="1"/>
        <c:tickMarkSkip val="1"/>
        <c:noMultiLvlLbl val="0"/>
      </c:catAx>
      <c:valAx>
        <c:axId val="-1950737752"/>
        <c:scaling>
          <c:orientation val="minMax"/>
          <c:max val="100"/>
          <c:min val="0"/>
        </c:scaling>
        <c:delete val="0"/>
        <c:axPos val="l"/>
        <c:title>
          <c:tx>
            <c:rich>
              <a:bodyPr/>
              <a:lstStyle/>
              <a:p>
                <a:pPr>
                  <a:defRPr sz="1400" b="1"/>
                </a:pPr>
                <a:r>
                  <a:rPr lang="en-US" sz="1400" b="1"/>
                  <a:t> HIV RNA &lt;50 copies/mL (%)</a:t>
                </a:r>
              </a:p>
            </c:rich>
          </c:tx>
          <c:layout>
            <c:manualLayout>
              <c:xMode val="edge"/>
              <c:yMode val="edge"/>
              <c:x val="1.0092835617770001E-3"/>
              <c:y val="9.4003049965976471E-2"/>
            </c:manualLayout>
          </c:layout>
          <c:overlay val="0"/>
        </c:title>
        <c:numFmt formatCode="General" sourceLinked="0"/>
        <c:majorTickMark val="out"/>
        <c:minorTickMark val="none"/>
        <c:tickLblPos val="nextTo"/>
        <c:spPr>
          <a:ln w="6350" cmpd="sng">
            <a:solidFill>
              <a:srgbClr val="000000"/>
            </a:solidFill>
          </a:ln>
        </c:spPr>
        <c:txPr>
          <a:bodyPr/>
          <a:lstStyle/>
          <a:p>
            <a:pPr>
              <a:defRPr sz="1200"/>
            </a:pPr>
            <a:endParaRPr lang="en-US"/>
          </a:p>
        </c:txPr>
        <c:crossAx val="-1950740760"/>
        <c:crosses val="autoZero"/>
        <c:crossBetween val="between"/>
        <c:majorUnit val="20"/>
        <c:minorUnit val="20"/>
      </c:valAx>
      <c:spPr>
        <a:solidFill>
          <a:srgbClr val="E6EBF2"/>
        </a:solidFill>
        <a:ln w="6350" cap="flat" cmpd="sng" algn="ctr">
          <a:solidFill>
            <a:srgbClr val="000000"/>
          </a:solidFill>
          <a:prstDash val="solid"/>
          <a:round/>
          <a:headEnd type="none" w="med" len="med"/>
          <a:tailEnd type="none" w="med" len="med"/>
        </a:ln>
        <a:effectLst/>
      </c:spPr>
    </c:plotArea>
    <c:legend>
      <c:legendPos val="t"/>
      <c:layout>
        <c:manualLayout>
          <c:xMode val="edge"/>
          <c:yMode val="edge"/>
          <c:x val="0.32573733838825703"/>
          <c:y val="0"/>
          <c:w val="0.65965976475162824"/>
          <c:h val="9.1246381738207802E-2"/>
        </c:manualLayout>
      </c:layout>
      <c:overlay val="0"/>
    </c:legend>
    <c:plotVisOnly val="1"/>
    <c:dispBlanksAs val="gap"/>
    <c:showDLblsOverMax val="0"/>
  </c:chart>
  <c:spPr>
    <a:noFill/>
    <a:ln w="25400" cap="flat" cmpd="sng" algn="ctr">
      <a:noFill/>
      <a:prstDash val="solid"/>
      <a:round/>
      <a:headEnd type="none" w="med" len="med"/>
      <a:tailEnd type="none" w="med" len="med"/>
    </a:ln>
    <a:effectLst/>
  </c:spPr>
  <c:txPr>
    <a:bodyPr/>
    <a:lstStyle/>
    <a:p>
      <a:pPr>
        <a:defRPr sz="1600">
          <a:solidFill>
            <a:srgbClr val="000000"/>
          </a:solidFill>
          <a:latin typeface="Arial" panose="020B0604020202020204" pitchFamily="34" charset="0"/>
          <a:cs typeface="Arial" panose="020B0604020202020204" pitchFamily="34" charset="0"/>
        </a:defRPr>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5715000" y="533400"/>
            <a:ext cx="375104" cy="274434"/>
          </a:xfrm>
          <a:prstGeom prst="rect">
            <a:avLst/>
          </a:prstGeom>
          <a:noFill/>
          <a:ln w="12700">
            <a:noFill/>
            <a:miter lim="800000"/>
            <a:headEnd/>
            <a:tailEnd/>
          </a:ln>
          <a:effectLst/>
        </p:spPr>
        <p:txBody>
          <a:bodyPr wrap="none" lIns="90488" tIns="44450" rIns="90488" bIns="44450">
            <a:prstTxWarp prst="textNoShape">
              <a:avLst/>
            </a:prstTxWarp>
            <a:spAutoFit/>
          </a:bodyPr>
          <a:lstStyle/>
          <a:p>
            <a:pPr>
              <a:defRPr/>
            </a:pPr>
            <a:fld id="{AFADDE07-A3B2-714E-914F-4081EC661B9E}" type="slidenum">
              <a:rPr lang="en-US" sz="1200">
                <a:latin typeface="Arial"/>
                <a:cs typeface="Arial"/>
              </a:rPr>
              <a:pPr>
                <a:defRPr/>
              </a:pPr>
              <a:t>‹#›</a:t>
            </a:fld>
            <a:endParaRPr lang="en-US" sz="1200" dirty="0">
              <a:latin typeface="Arial"/>
              <a:cs typeface="Arial"/>
            </a:endParaRPr>
          </a:p>
        </p:txBody>
      </p:sp>
      <p:sp>
        <p:nvSpPr>
          <p:cNvPr id="3083" name="Rectangle 11"/>
          <p:cNvSpPr>
            <a:spLocks noChangeArrowheads="1"/>
          </p:cNvSpPr>
          <p:nvPr/>
        </p:nvSpPr>
        <p:spPr bwMode="auto">
          <a:xfrm>
            <a:off x="390525" y="282575"/>
            <a:ext cx="915988" cy="307975"/>
          </a:xfrm>
          <a:prstGeom prst="rect">
            <a:avLst/>
          </a:prstGeom>
          <a:noFill/>
          <a:ln w="12700">
            <a:noFill/>
            <a:miter lim="800000"/>
            <a:headEnd/>
            <a:tailEnd/>
          </a:ln>
          <a:effectLst/>
        </p:spPr>
        <p:txBody>
          <a:bodyPr>
            <a:prstTxWarp prst="textNoShape">
              <a:avLst/>
            </a:prstTxWarp>
          </a:bodyPr>
          <a:lstStyle/>
          <a:p>
            <a:pPr>
              <a:defRPr/>
            </a:pPr>
            <a:endParaRPr lang="en-US" dirty="0">
              <a:latin typeface="Arial"/>
            </a:endParaRPr>
          </a:p>
        </p:txBody>
      </p:sp>
    </p:spTree>
    <p:extLst>
      <p:ext uri="{BB962C8B-B14F-4D97-AF65-F5344CB8AC3E}">
        <p14:creationId xmlns:p14="http://schemas.microsoft.com/office/powerpoint/2010/main" val="161187305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idx="2"/>
          </p:nvPr>
        </p:nvSpPr>
        <p:spPr bwMode="auto">
          <a:xfrm>
            <a:off x="80963" y="857250"/>
            <a:ext cx="6697662" cy="3768725"/>
          </a:xfrm>
          <a:prstGeom prst="rect">
            <a:avLst/>
          </a:prstGeom>
          <a:noFill/>
          <a:ln w="12700">
            <a:solidFill>
              <a:srgbClr val="000000"/>
            </a:solidFill>
            <a:miter lim="800000"/>
            <a:headEnd/>
            <a:tailEnd/>
          </a:ln>
        </p:spPr>
      </p:sp>
      <p:sp>
        <p:nvSpPr>
          <p:cNvPr id="2051" name="Rectangle 3"/>
          <p:cNvSpPr>
            <a:spLocks noGrp="1" noChangeArrowheads="1"/>
          </p:cNvSpPr>
          <p:nvPr>
            <p:ph type="body" sz="quarter" idx="3"/>
          </p:nvPr>
        </p:nvSpPr>
        <p:spPr bwMode="auto">
          <a:xfrm>
            <a:off x="966788" y="4897438"/>
            <a:ext cx="5013325" cy="4645025"/>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1798078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08" charset="0"/>
        <a:ea typeface="ＭＳ Ｐゴシック" pitchFamily="-105" charset="-128"/>
        <a:cs typeface="ＭＳ Ｐゴシック" pitchFamily="-105" charset="-128"/>
      </a:defRPr>
    </a:lvl1pPr>
    <a:lvl2pPr marL="457200" algn="l" rtl="0" eaLnBrk="0" fontAlgn="base" hangingPunct="0">
      <a:spcBef>
        <a:spcPct val="30000"/>
      </a:spcBef>
      <a:spcAft>
        <a:spcPct val="0"/>
      </a:spcAft>
      <a:defRPr sz="1200" kern="1200">
        <a:solidFill>
          <a:schemeClr val="tx1"/>
        </a:solidFill>
        <a:latin typeface="Times New Roman" pitchFamily="-108" charset="0"/>
        <a:ea typeface="ＭＳ Ｐゴシック" pitchFamily="-108"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08" charset="0"/>
        <a:ea typeface="ＭＳ Ｐゴシック" pitchFamily="-108"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08" charset="0"/>
        <a:ea typeface="ＭＳ Ｐゴシック" pitchFamily="-108"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08" charset="0"/>
        <a:ea typeface="ＭＳ Ｐゴシック" pitchFamily="-10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162359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378743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483073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036848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1776"/>
              </a:spcBef>
            </a:pPr>
            <a:endParaRPr lang="en-US" dirty="0"/>
          </a:p>
        </p:txBody>
      </p:sp>
    </p:spTree>
    <p:extLst>
      <p:ext uri="{BB962C8B-B14F-4D97-AF65-F5344CB8AC3E}">
        <p14:creationId xmlns:p14="http://schemas.microsoft.com/office/powerpoint/2010/main" val="10527940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200681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Tree>
    <p:extLst>
      <p:ext uri="{BB962C8B-B14F-4D97-AF65-F5344CB8AC3E}">
        <p14:creationId xmlns:p14="http://schemas.microsoft.com/office/powerpoint/2010/main" val="2431566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1.xml"/><Relationship Id="rId5" Type="http://schemas.openxmlformats.org/officeDocument/2006/relationships/image" Target="../media/image11.png"/><Relationship Id="rId4" Type="http://schemas.openxmlformats.org/officeDocument/2006/relationships/image" Target="../media/image10.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_Slide">
    <p:spTree>
      <p:nvGrpSpPr>
        <p:cNvPr id="1" name=""/>
        <p:cNvGrpSpPr/>
        <p:nvPr/>
      </p:nvGrpSpPr>
      <p:grpSpPr>
        <a:xfrm>
          <a:off x="0" y="0"/>
          <a:ext cx="0" cy="0"/>
          <a:chOff x="0" y="0"/>
          <a:chExt cx="0" cy="0"/>
        </a:xfrm>
      </p:grpSpPr>
      <p:pic>
        <p:nvPicPr>
          <p:cNvPr id="280" name="Picture 279" descr="background.jpg"/>
          <p:cNvPicPr>
            <a:picLocks/>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0751" y="855732"/>
            <a:ext cx="9154751" cy="3474720"/>
          </a:xfrm>
          <a:prstGeom prst="rect">
            <a:avLst/>
          </a:prstGeom>
          <a:noFill/>
          <a:ln>
            <a:noFill/>
          </a:ln>
          <a:effectLst/>
        </p:spPr>
      </p:pic>
      <p:sp>
        <p:nvSpPr>
          <p:cNvPr id="282" name="Title 1"/>
          <p:cNvSpPr>
            <a:spLocks noGrp="1"/>
          </p:cNvSpPr>
          <p:nvPr>
            <p:ph type="ctrTitle" hasCustomPrompt="1"/>
          </p:nvPr>
        </p:nvSpPr>
        <p:spPr>
          <a:xfrm>
            <a:off x="438219" y="931641"/>
            <a:ext cx="8229600" cy="1280160"/>
          </a:xfrm>
          <a:prstGeom prst="rect">
            <a:avLst/>
          </a:prstGeom>
        </p:spPr>
        <p:txBody>
          <a:bodyPr lIns="91440" anchor="ctr" anchorCtr="0">
            <a:normAutofit/>
          </a:bodyPr>
          <a:lstStyle>
            <a:lvl1pPr algn="l">
              <a:lnSpc>
                <a:spcPts val="3000"/>
              </a:lnSpc>
              <a:defRPr sz="2800" b="0">
                <a:solidFill>
                  <a:schemeClr val="bg1"/>
                </a:solidFill>
                <a:latin typeface="Arial" panose="020B0604020202020204" pitchFamily="34" charset="0"/>
                <a:cs typeface="Arial" panose="020B0604020202020204" pitchFamily="34" charset="0"/>
              </a:defRPr>
            </a:lvl1pPr>
          </a:lstStyle>
          <a:p>
            <a:r>
              <a:rPr lang="en-US" dirty="0"/>
              <a:t>Click and Add Title of Talk</a:t>
            </a:r>
          </a:p>
        </p:txBody>
      </p:sp>
      <p:sp>
        <p:nvSpPr>
          <p:cNvPr id="273" name="Date"/>
          <p:cNvSpPr>
            <a:spLocks noGrp="1"/>
          </p:cNvSpPr>
          <p:nvPr>
            <p:ph type="body" sz="quarter" idx="14" hasCustomPrompt="1"/>
          </p:nvPr>
        </p:nvSpPr>
        <p:spPr>
          <a:xfrm>
            <a:off x="438217" y="3967450"/>
            <a:ext cx="8229600" cy="219455"/>
          </a:xfrm>
          <a:prstGeom prst="rect">
            <a:avLst/>
          </a:prstGeom>
        </p:spPr>
        <p:txBody>
          <a:bodyPr anchor="ctr">
            <a:noAutofit/>
          </a:bodyPr>
          <a:lstStyle>
            <a:lvl1pPr marL="0" indent="0" algn="l">
              <a:lnSpc>
                <a:spcPts val="1200"/>
              </a:lnSpc>
              <a:buNone/>
              <a:defRPr sz="1050" b="0" baseline="0">
                <a:solidFill>
                  <a:srgbClr val="6FC5FF"/>
                </a:solidFill>
                <a:latin typeface="Arial"/>
              </a:defRPr>
            </a:lvl1pPr>
          </a:lstStyle>
          <a:p>
            <a:pPr lvl="0"/>
            <a:r>
              <a:rPr lang="en-US" dirty="0"/>
              <a:t>Click and Add Last Updated Info</a:t>
            </a:r>
          </a:p>
        </p:txBody>
      </p:sp>
      <p:grpSp>
        <p:nvGrpSpPr>
          <p:cNvPr id="34" name="Logo Horizontal V2">
            <a:extLst>
              <a:ext uri="{FF2B5EF4-FFF2-40B4-BE49-F238E27FC236}">
                <a16:creationId xmlns:a16="http://schemas.microsoft.com/office/drawing/2014/main" id="{36276770-D6C1-3340-A54F-851A6FEB1936}"/>
              </a:ext>
            </a:extLst>
          </p:cNvPr>
          <p:cNvGrpSpPr>
            <a:grpSpLocks noChangeAspect="1"/>
          </p:cNvGrpSpPr>
          <p:nvPr userDrawn="1"/>
        </p:nvGrpSpPr>
        <p:grpSpPr>
          <a:xfrm>
            <a:off x="534702" y="296219"/>
            <a:ext cx="3372064" cy="320040"/>
            <a:chOff x="960861" y="1655928"/>
            <a:chExt cx="4437220" cy="420624"/>
          </a:xfrm>
        </p:grpSpPr>
        <p:pic>
          <p:nvPicPr>
            <p:cNvPr id="35" name="Logomark V2">
              <a:extLst>
                <a:ext uri="{FF2B5EF4-FFF2-40B4-BE49-F238E27FC236}">
                  <a16:creationId xmlns:a16="http://schemas.microsoft.com/office/drawing/2014/main" id="{81839592-238C-D84C-B9A8-F93EC9CAD75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960861" y="1655928"/>
              <a:ext cx="428518" cy="420624"/>
            </a:xfrm>
            <a:prstGeom prst="rect">
              <a:avLst/>
            </a:prstGeom>
          </p:spPr>
        </p:pic>
        <p:grpSp>
          <p:nvGrpSpPr>
            <p:cNvPr id="60" name="Nat HIV Cur logo type horiz">
              <a:extLst>
                <a:ext uri="{FF2B5EF4-FFF2-40B4-BE49-F238E27FC236}">
                  <a16:creationId xmlns:a16="http://schemas.microsoft.com/office/drawing/2014/main" id="{C1E2FEF3-56D7-1447-AE74-4A8D4C99EB96}"/>
                </a:ext>
              </a:extLst>
            </p:cNvPr>
            <p:cNvGrpSpPr>
              <a:grpSpLocks noChangeAspect="1"/>
            </p:cNvGrpSpPr>
            <p:nvPr/>
          </p:nvGrpSpPr>
          <p:grpSpPr bwMode="auto">
            <a:xfrm>
              <a:off x="1476074" y="1719322"/>
              <a:ext cx="3922007" cy="292608"/>
              <a:chOff x="918" y="1071"/>
              <a:chExt cx="2989" cy="223"/>
            </a:xfrm>
          </p:grpSpPr>
          <p:sp>
            <p:nvSpPr>
              <p:cNvPr id="61" name="Freeform 29">
                <a:extLst>
                  <a:ext uri="{FF2B5EF4-FFF2-40B4-BE49-F238E27FC236}">
                    <a16:creationId xmlns:a16="http://schemas.microsoft.com/office/drawing/2014/main" id="{2D82EC55-D9F3-334B-ABD1-4980F106712A}"/>
                  </a:ext>
                </a:extLst>
              </p:cNvPr>
              <p:cNvSpPr>
                <a:spLocks/>
              </p:cNvSpPr>
              <p:nvPr/>
            </p:nvSpPr>
            <p:spPr bwMode="auto">
              <a:xfrm>
                <a:off x="918" y="1076"/>
                <a:ext cx="173" cy="212"/>
              </a:xfrm>
              <a:custGeom>
                <a:avLst/>
                <a:gdLst>
                  <a:gd name="T0" fmla="*/ 248 w 288"/>
                  <a:gd name="T1" fmla="*/ 0 h 340"/>
                  <a:gd name="T2" fmla="*/ 248 w 288"/>
                  <a:gd name="T3" fmla="*/ 0 h 340"/>
                  <a:gd name="T4" fmla="*/ 248 w 288"/>
                  <a:gd name="T5" fmla="*/ 282 h 340"/>
                  <a:gd name="T6" fmla="*/ 247 w 288"/>
                  <a:gd name="T7" fmla="*/ 282 h 340"/>
                  <a:gd name="T8" fmla="*/ 50 w 288"/>
                  <a:gd name="T9" fmla="*/ 0 h 340"/>
                  <a:gd name="T10" fmla="*/ 0 w 288"/>
                  <a:gd name="T11" fmla="*/ 0 h 340"/>
                  <a:gd name="T12" fmla="*/ 0 w 288"/>
                  <a:gd name="T13" fmla="*/ 340 h 340"/>
                  <a:gd name="T14" fmla="*/ 40 w 288"/>
                  <a:gd name="T15" fmla="*/ 340 h 340"/>
                  <a:gd name="T16" fmla="*/ 40 w 288"/>
                  <a:gd name="T17" fmla="*/ 58 h 340"/>
                  <a:gd name="T18" fmla="*/ 41 w 288"/>
                  <a:gd name="T19" fmla="*/ 58 h 340"/>
                  <a:gd name="T20" fmla="*/ 238 w 288"/>
                  <a:gd name="T21" fmla="*/ 340 h 340"/>
                  <a:gd name="T22" fmla="*/ 288 w 288"/>
                  <a:gd name="T23" fmla="*/ 340 h 340"/>
                  <a:gd name="T24" fmla="*/ 288 w 288"/>
                  <a:gd name="T25" fmla="*/ 0 h 340"/>
                  <a:gd name="T26" fmla="*/ 248 w 288"/>
                  <a:gd name="T27" fmla="*/ 0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8" h="340">
                    <a:moveTo>
                      <a:pt x="248" y="0"/>
                    </a:moveTo>
                    <a:lnTo>
                      <a:pt x="248" y="0"/>
                    </a:lnTo>
                    <a:lnTo>
                      <a:pt x="248" y="282"/>
                    </a:lnTo>
                    <a:lnTo>
                      <a:pt x="247" y="282"/>
                    </a:lnTo>
                    <a:lnTo>
                      <a:pt x="50" y="0"/>
                    </a:lnTo>
                    <a:lnTo>
                      <a:pt x="0" y="0"/>
                    </a:lnTo>
                    <a:lnTo>
                      <a:pt x="0" y="340"/>
                    </a:lnTo>
                    <a:lnTo>
                      <a:pt x="40" y="340"/>
                    </a:lnTo>
                    <a:lnTo>
                      <a:pt x="40" y="58"/>
                    </a:lnTo>
                    <a:lnTo>
                      <a:pt x="41" y="58"/>
                    </a:lnTo>
                    <a:lnTo>
                      <a:pt x="238" y="340"/>
                    </a:lnTo>
                    <a:lnTo>
                      <a:pt x="288" y="340"/>
                    </a:lnTo>
                    <a:lnTo>
                      <a:pt x="288" y="0"/>
                    </a:lnTo>
                    <a:lnTo>
                      <a:pt x="248" y="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62" name="Freeform 30">
                <a:extLst>
                  <a:ext uri="{FF2B5EF4-FFF2-40B4-BE49-F238E27FC236}">
                    <a16:creationId xmlns:a16="http://schemas.microsoft.com/office/drawing/2014/main" id="{15A116DC-1D93-A94B-997A-1F8C8D806212}"/>
                  </a:ext>
                </a:extLst>
              </p:cNvPr>
              <p:cNvSpPr>
                <a:spLocks noEditPoints="1"/>
              </p:cNvSpPr>
              <p:nvPr/>
            </p:nvSpPr>
            <p:spPr bwMode="auto">
              <a:xfrm>
                <a:off x="1127" y="1144"/>
                <a:ext cx="119" cy="148"/>
              </a:xfrm>
              <a:custGeom>
                <a:avLst/>
                <a:gdLst>
                  <a:gd name="T0" fmla="*/ 11 w 197"/>
                  <a:gd name="T1" fmla="*/ 35 h 237"/>
                  <a:gd name="T2" fmla="*/ 11 w 197"/>
                  <a:gd name="T3" fmla="*/ 35 h 237"/>
                  <a:gd name="T4" fmla="*/ 100 w 197"/>
                  <a:gd name="T5" fmla="*/ 0 h 237"/>
                  <a:gd name="T6" fmla="*/ 194 w 197"/>
                  <a:gd name="T7" fmla="*/ 96 h 237"/>
                  <a:gd name="T8" fmla="*/ 194 w 197"/>
                  <a:gd name="T9" fmla="*/ 192 h 237"/>
                  <a:gd name="T10" fmla="*/ 197 w 197"/>
                  <a:gd name="T11" fmla="*/ 231 h 237"/>
                  <a:gd name="T12" fmla="*/ 161 w 197"/>
                  <a:gd name="T13" fmla="*/ 231 h 237"/>
                  <a:gd name="T14" fmla="*/ 159 w 197"/>
                  <a:gd name="T15" fmla="*/ 197 h 237"/>
                  <a:gd name="T16" fmla="*/ 158 w 197"/>
                  <a:gd name="T17" fmla="*/ 197 h 237"/>
                  <a:gd name="T18" fmla="*/ 84 w 197"/>
                  <a:gd name="T19" fmla="*/ 237 h 237"/>
                  <a:gd name="T20" fmla="*/ 0 w 197"/>
                  <a:gd name="T21" fmla="*/ 170 h 237"/>
                  <a:gd name="T22" fmla="*/ 142 w 197"/>
                  <a:gd name="T23" fmla="*/ 91 h 237"/>
                  <a:gd name="T24" fmla="*/ 156 w 197"/>
                  <a:gd name="T25" fmla="*/ 91 h 237"/>
                  <a:gd name="T26" fmla="*/ 156 w 197"/>
                  <a:gd name="T27" fmla="*/ 84 h 237"/>
                  <a:gd name="T28" fmla="*/ 101 w 197"/>
                  <a:gd name="T29" fmla="*/ 35 h 237"/>
                  <a:gd name="T30" fmla="*/ 34 w 197"/>
                  <a:gd name="T31" fmla="*/ 60 h 237"/>
                  <a:gd name="T32" fmla="*/ 11 w 197"/>
                  <a:gd name="T33" fmla="*/ 35 h 237"/>
                  <a:gd name="T34" fmla="*/ 119 w 197"/>
                  <a:gd name="T35" fmla="*/ 123 h 237"/>
                  <a:gd name="T36" fmla="*/ 119 w 197"/>
                  <a:gd name="T37" fmla="*/ 123 h 237"/>
                  <a:gd name="T38" fmla="*/ 41 w 197"/>
                  <a:gd name="T39" fmla="*/ 166 h 237"/>
                  <a:gd name="T40" fmla="*/ 90 w 197"/>
                  <a:gd name="T41" fmla="*/ 205 h 237"/>
                  <a:gd name="T42" fmla="*/ 156 w 197"/>
                  <a:gd name="T43" fmla="*/ 137 h 237"/>
                  <a:gd name="T44" fmla="*/ 156 w 197"/>
                  <a:gd name="T45" fmla="*/ 123 h 237"/>
                  <a:gd name="T46" fmla="*/ 119 w 197"/>
                  <a:gd name="T47" fmla="*/ 123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97" h="237">
                    <a:moveTo>
                      <a:pt x="11" y="35"/>
                    </a:moveTo>
                    <a:lnTo>
                      <a:pt x="11" y="35"/>
                    </a:lnTo>
                    <a:cubicBezTo>
                      <a:pt x="34" y="12"/>
                      <a:pt x="67" y="0"/>
                      <a:pt x="100" y="0"/>
                    </a:cubicBezTo>
                    <a:cubicBezTo>
                      <a:pt x="166" y="0"/>
                      <a:pt x="194" y="32"/>
                      <a:pt x="194" y="96"/>
                    </a:cubicBezTo>
                    <a:lnTo>
                      <a:pt x="194" y="192"/>
                    </a:lnTo>
                    <a:cubicBezTo>
                      <a:pt x="194" y="205"/>
                      <a:pt x="195" y="219"/>
                      <a:pt x="197" y="231"/>
                    </a:cubicBezTo>
                    <a:lnTo>
                      <a:pt x="161" y="231"/>
                    </a:lnTo>
                    <a:cubicBezTo>
                      <a:pt x="159" y="221"/>
                      <a:pt x="159" y="207"/>
                      <a:pt x="159" y="197"/>
                    </a:cubicBezTo>
                    <a:lnTo>
                      <a:pt x="158" y="197"/>
                    </a:lnTo>
                    <a:cubicBezTo>
                      <a:pt x="143" y="220"/>
                      <a:pt x="118" y="237"/>
                      <a:pt x="84" y="237"/>
                    </a:cubicBezTo>
                    <a:cubicBezTo>
                      <a:pt x="38" y="237"/>
                      <a:pt x="0" y="214"/>
                      <a:pt x="0" y="170"/>
                    </a:cubicBezTo>
                    <a:cubicBezTo>
                      <a:pt x="0" y="96"/>
                      <a:pt x="87" y="91"/>
                      <a:pt x="142" y="91"/>
                    </a:cubicBezTo>
                    <a:lnTo>
                      <a:pt x="156" y="91"/>
                    </a:lnTo>
                    <a:lnTo>
                      <a:pt x="156" y="84"/>
                    </a:lnTo>
                    <a:cubicBezTo>
                      <a:pt x="156" y="52"/>
                      <a:pt x="136" y="35"/>
                      <a:pt x="101" y="35"/>
                    </a:cubicBezTo>
                    <a:cubicBezTo>
                      <a:pt x="77" y="35"/>
                      <a:pt x="52" y="43"/>
                      <a:pt x="34" y="60"/>
                    </a:cubicBezTo>
                    <a:lnTo>
                      <a:pt x="11" y="35"/>
                    </a:lnTo>
                    <a:close/>
                    <a:moveTo>
                      <a:pt x="119" y="123"/>
                    </a:moveTo>
                    <a:lnTo>
                      <a:pt x="119" y="123"/>
                    </a:lnTo>
                    <a:cubicBezTo>
                      <a:pt x="71" y="123"/>
                      <a:pt x="41" y="136"/>
                      <a:pt x="41" y="166"/>
                    </a:cubicBezTo>
                    <a:cubicBezTo>
                      <a:pt x="41" y="194"/>
                      <a:pt x="62" y="205"/>
                      <a:pt x="90" y="205"/>
                    </a:cubicBezTo>
                    <a:cubicBezTo>
                      <a:pt x="133" y="205"/>
                      <a:pt x="155" y="174"/>
                      <a:pt x="156" y="137"/>
                    </a:cubicBezTo>
                    <a:lnTo>
                      <a:pt x="156" y="123"/>
                    </a:lnTo>
                    <a:lnTo>
                      <a:pt x="119" y="12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63" name="Freeform 31">
                <a:extLst>
                  <a:ext uri="{FF2B5EF4-FFF2-40B4-BE49-F238E27FC236}">
                    <a16:creationId xmlns:a16="http://schemas.microsoft.com/office/drawing/2014/main" id="{8E6BFF9A-AE41-4C4B-98E4-D732660B99BA}"/>
                  </a:ext>
                </a:extLst>
              </p:cNvPr>
              <p:cNvSpPr>
                <a:spLocks/>
              </p:cNvSpPr>
              <p:nvPr/>
            </p:nvSpPr>
            <p:spPr bwMode="auto">
              <a:xfrm>
                <a:off x="1264" y="1108"/>
                <a:ext cx="93" cy="184"/>
              </a:xfrm>
              <a:custGeom>
                <a:avLst/>
                <a:gdLst>
                  <a:gd name="T0" fmla="*/ 152 w 154"/>
                  <a:gd name="T1" fmla="*/ 96 h 295"/>
                  <a:gd name="T2" fmla="*/ 152 w 154"/>
                  <a:gd name="T3" fmla="*/ 96 h 295"/>
                  <a:gd name="T4" fmla="*/ 86 w 154"/>
                  <a:gd name="T5" fmla="*/ 96 h 295"/>
                  <a:gd name="T6" fmla="*/ 86 w 154"/>
                  <a:gd name="T7" fmla="*/ 208 h 295"/>
                  <a:gd name="T8" fmla="*/ 120 w 154"/>
                  <a:gd name="T9" fmla="*/ 260 h 295"/>
                  <a:gd name="T10" fmla="*/ 153 w 154"/>
                  <a:gd name="T11" fmla="*/ 252 h 295"/>
                  <a:gd name="T12" fmla="*/ 154 w 154"/>
                  <a:gd name="T13" fmla="*/ 286 h 295"/>
                  <a:gd name="T14" fmla="*/ 111 w 154"/>
                  <a:gd name="T15" fmla="*/ 295 h 295"/>
                  <a:gd name="T16" fmla="*/ 49 w 154"/>
                  <a:gd name="T17" fmla="*/ 219 h 295"/>
                  <a:gd name="T18" fmla="*/ 49 w 154"/>
                  <a:gd name="T19" fmla="*/ 96 h 295"/>
                  <a:gd name="T20" fmla="*/ 0 w 154"/>
                  <a:gd name="T21" fmla="*/ 96 h 295"/>
                  <a:gd name="T22" fmla="*/ 0 w 154"/>
                  <a:gd name="T23" fmla="*/ 64 h 295"/>
                  <a:gd name="T24" fmla="*/ 49 w 154"/>
                  <a:gd name="T25" fmla="*/ 64 h 295"/>
                  <a:gd name="T26" fmla="*/ 49 w 154"/>
                  <a:gd name="T27" fmla="*/ 0 h 295"/>
                  <a:gd name="T28" fmla="*/ 86 w 154"/>
                  <a:gd name="T29" fmla="*/ 0 h 295"/>
                  <a:gd name="T30" fmla="*/ 86 w 154"/>
                  <a:gd name="T31" fmla="*/ 64 h 295"/>
                  <a:gd name="T32" fmla="*/ 152 w 154"/>
                  <a:gd name="T33" fmla="*/ 64 h 295"/>
                  <a:gd name="T34" fmla="*/ 152 w 154"/>
                  <a:gd name="T35" fmla="*/ 96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4" h="295">
                    <a:moveTo>
                      <a:pt x="152" y="96"/>
                    </a:moveTo>
                    <a:lnTo>
                      <a:pt x="152" y="96"/>
                    </a:lnTo>
                    <a:lnTo>
                      <a:pt x="86" y="96"/>
                    </a:lnTo>
                    <a:lnTo>
                      <a:pt x="86" y="208"/>
                    </a:lnTo>
                    <a:cubicBezTo>
                      <a:pt x="86" y="237"/>
                      <a:pt x="87" y="260"/>
                      <a:pt x="120" y="260"/>
                    </a:cubicBezTo>
                    <a:cubicBezTo>
                      <a:pt x="131" y="260"/>
                      <a:pt x="143" y="258"/>
                      <a:pt x="153" y="252"/>
                    </a:cubicBezTo>
                    <a:lnTo>
                      <a:pt x="154" y="286"/>
                    </a:lnTo>
                    <a:cubicBezTo>
                      <a:pt x="141" y="292"/>
                      <a:pt x="125" y="295"/>
                      <a:pt x="111" y="295"/>
                    </a:cubicBezTo>
                    <a:cubicBezTo>
                      <a:pt x="57" y="295"/>
                      <a:pt x="49" y="266"/>
                      <a:pt x="49" y="219"/>
                    </a:cubicBezTo>
                    <a:lnTo>
                      <a:pt x="49" y="96"/>
                    </a:lnTo>
                    <a:lnTo>
                      <a:pt x="0" y="96"/>
                    </a:lnTo>
                    <a:lnTo>
                      <a:pt x="0" y="64"/>
                    </a:lnTo>
                    <a:lnTo>
                      <a:pt x="49" y="64"/>
                    </a:lnTo>
                    <a:lnTo>
                      <a:pt x="49" y="0"/>
                    </a:lnTo>
                    <a:lnTo>
                      <a:pt x="86" y="0"/>
                    </a:lnTo>
                    <a:lnTo>
                      <a:pt x="86" y="64"/>
                    </a:lnTo>
                    <a:lnTo>
                      <a:pt x="152" y="64"/>
                    </a:lnTo>
                    <a:lnTo>
                      <a:pt x="152" y="96"/>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64" name="Freeform 32">
                <a:extLst>
                  <a:ext uri="{FF2B5EF4-FFF2-40B4-BE49-F238E27FC236}">
                    <a16:creationId xmlns:a16="http://schemas.microsoft.com/office/drawing/2014/main" id="{C6CA712E-CDC3-CB4E-A87C-D4084B6303AB}"/>
                  </a:ext>
                </a:extLst>
              </p:cNvPr>
              <p:cNvSpPr>
                <a:spLocks noEditPoints="1"/>
              </p:cNvSpPr>
              <p:nvPr/>
            </p:nvSpPr>
            <p:spPr bwMode="auto">
              <a:xfrm>
                <a:off x="1377" y="1076"/>
                <a:ext cx="34" cy="212"/>
              </a:xfrm>
              <a:custGeom>
                <a:avLst/>
                <a:gdLst>
                  <a:gd name="T0" fmla="*/ 27 w 55"/>
                  <a:gd name="T1" fmla="*/ 0 h 340"/>
                  <a:gd name="T2" fmla="*/ 27 w 55"/>
                  <a:gd name="T3" fmla="*/ 0 h 340"/>
                  <a:gd name="T4" fmla="*/ 55 w 55"/>
                  <a:gd name="T5" fmla="*/ 27 h 340"/>
                  <a:gd name="T6" fmla="*/ 27 w 55"/>
                  <a:gd name="T7" fmla="*/ 55 h 340"/>
                  <a:gd name="T8" fmla="*/ 0 w 55"/>
                  <a:gd name="T9" fmla="*/ 27 h 340"/>
                  <a:gd name="T10" fmla="*/ 27 w 55"/>
                  <a:gd name="T11" fmla="*/ 0 h 340"/>
                  <a:gd name="T12" fmla="*/ 9 w 55"/>
                  <a:gd name="T13" fmla="*/ 115 h 340"/>
                  <a:gd name="T14" fmla="*/ 9 w 55"/>
                  <a:gd name="T15" fmla="*/ 115 h 340"/>
                  <a:gd name="T16" fmla="*/ 46 w 55"/>
                  <a:gd name="T17" fmla="*/ 115 h 340"/>
                  <a:gd name="T18" fmla="*/ 46 w 55"/>
                  <a:gd name="T19" fmla="*/ 340 h 340"/>
                  <a:gd name="T20" fmla="*/ 9 w 55"/>
                  <a:gd name="T21" fmla="*/ 340 h 340"/>
                  <a:gd name="T22" fmla="*/ 9 w 55"/>
                  <a:gd name="T23" fmla="*/ 115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 h="340">
                    <a:moveTo>
                      <a:pt x="27" y="0"/>
                    </a:moveTo>
                    <a:lnTo>
                      <a:pt x="27" y="0"/>
                    </a:lnTo>
                    <a:cubicBezTo>
                      <a:pt x="43" y="0"/>
                      <a:pt x="55" y="13"/>
                      <a:pt x="55" y="27"/>
                    </a:cubicBezTo>
                    <a:cubicBezTo>
                      <a:pt x="55" y="43"/>
                      <a:pt x="43" y="55"/>
                      <a:pt x="27" y="55"/>
                    </a:cubicBezTo>
                    <a:cubicBezTo>
                      <a:pt x="11" y="55"/>
                      <a:pt x="0" y="43"/>
                      <a:pt x="0" y="27"/>
                    </a:cubicBezTo>
                    <a:cubicBezTo>
                      <a:pt x="0" y="13"/>
                      <a:pt x="12" y="0"/>
                      <a:pt x="27" y="0"/>
                    </a:cubicBezTo>
                    <a:close/>
                    <a:moveTo>
                      <a:pt x="9" y="115"/>
                    </a:moveTo>
                    <a:lnTo>
                      <a:pt x="9" y="115"/>
                    </a:lnTo>
                    <a:lnTo>
                      <a:pt x="46" y="115"/>
                    </a:lnTo>
                    <a:lnTo>
                      <a:pt x="46" y="340"/>
                    </a:lnTo>
                    <a:lnTo>
                      <a:pt x="9" y="340"/>
                    </a:lnTo>
                    <a:lnTo>
                      <a:pt x="9" y="115"/>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65" name="Freeform 33">
                <a:extLst>
                  <a:ext uri="{FF2B5EF4-FFF2-40B4-BE49-F238E27FC236}">
                    <a16:creationId xmlns:a16="http://schemas.microsoft.com/office/drawing/2014/main" id="{F4E1210F-D833-3649-AD46-8162D23C3F8A}"/>
                  </a:ext>
                </a:extLst>
              </p:cNvPr>
              <p:cNvSpPr>
                <a:spLocks noEditPoints="1"/>
              </p:cNvSpPr>
              <p:nvPr/>
            </p:nvSpPr>
            <p:spPr bwMode="auto">
              <a:xfrm>
                <a:off x="1438" y="1144"/>
                <a:ext cx="144" cy="148"/>
              </a:xfrm>
              <a:custGeom>
                <a:avLst/>
                <a:gdLst>
                  <a:gd name="T0" fmla="*/ 120 w 240"/>
                  <a:gd name="T1" fmla="*/ 0 h 237"/>
                  <a:gd name="T2" fmla="*/ 120 w 240"/>
                  <a:gd name="T3" fmla="*/ 0 h 237"/>
                  <a:gd name="T4" fmla="*/ 240 w 240"/>
                  <a:gd name="T5" fmla="*/ 119 h 237"/>
                  <a:gd name="T6" fmla="*/ 120 w 240"/>
                  <a:gd name="T7" fmla="*/ 237 h 237"/>
                  <a:gd name="T8" fmla="*/ 0 w 240"/>
                  <a:gd name="T9" fmla="*/ 119 h 237"/>
                  <a:gd name="T10" fmla="*/ 120 w 240"/>
                  <a:gd name="T11" fmla="*/ 0 h 237"/>
                  <a:gd name="T12" fmla="*/ 120 w 240"/>
                  <a:gd name="T13" fmla="*/ 202 h 237"/>
                  <a:gd name="T14" fmla="*/ 120 w 240"/>
                  <a:gd name="T15" fmla="*/ 202 h 237"/>
                  <a:gd name="T16" fmla="*/ 200 w 240"/>
                  <a:gd name="T17" fmla="*/ 119 h 237"/>
                  <a:gd name="T18" fmla="*/ 120 w 240"/>
                  <a:gd name="T19" fmla="*/ 35 h 237"/>
                  <a:gd name="T20" fmla="*/ 41 w 240"/>
                  <a:gd name="T21" fmla="*/ 119 h 237"/>
                  <a:gd name="T22" fmla="*/ 120 w 240"/>
                  <a:gd name="T23" fmla="*/ 202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40" h="237">
                    <a:moveTo>
                      <a:pt x="120" y="0"/>
                    </a:moveTo>
                    <a:lnTo>
                      <a:pt x="120" y="0"/>
                    </a:lnTo>
                    <a:cubicBezTo>
                      <a:pt x="189" y="0"/>
                      <a:pt x="240" y="48"/>
                      <a:pt x="240" y="119"/>
                    </a:cubicBezTo>
                    <a:cubicBezTo>
                      <a:pt x="240" y="189"/>
                      <a:pt x="189" y="237"/>
                      <a:pt x="120" y="237"/>
                    </a:cubicBezTo>
                    <a:cubicBezTo>
                      <a:pt x="51" y="237"/>
                      <a:pt x="0" y="189"/>
                      <a:pt x="0" y="119"/>
                    </a:cubicBezTo>
                    <a:cubicBezTo>
                      <a:pt x="0" y="48"/>
                      <a:pt x="51" y="0"/>
                      <a:pt x="120" y="0"/>
                    </a:cubicBezTo>
                    <a:close/>
                    <a:moveTo>
                      <a:pt x="120" y="202"/>
                    </a:moveTo>
                    <a:lnTo>
                      <a:pt x="120" y="202"/>
                    </a:lnTo>
                    <a:cubicBezTo>
                      <a:pt x="169" y="202"/>
                      <a:pt x="200" y="166"/>
                      <a:pt x="200" y="119"/>
                    </a:cubicBezTo>
                    <a:cubicBezTo>
                      <a:pt x="200" y="72"/>
                      <a:pt x="169" y="35"/>
                      <a:pt x="120" y="35"/>
                    </a:cubicBezTo>
                    <a:cubicBezTo>
                      <a:pt x="72" y="35"/>
                      <a:pt x="41" y="72"/>
                      <a:pt x="41" y="119"/>
                    </a:cubicBezTo>
                    <a:cubicBezTo>
                      <a:pt x="41" y="166"/>
                      <a:pt x="72" y="202"/>
                      <a:pt x="120" y="202"/>
                    </a:cubicBez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66" name="Freeform 34">
                <a:extLst>
                  <a:ext uri="{FF2B5EF4-FFF2-40B4-BE49-F238E27FC236}">
                    <a16:creationId xmlns:a16="http://schemas.microsoft.com/office/drawing/2014/main" id="{0BA393B1-A90E-954A-9D8D-2FBFF2234421}"/>
                  </a:ext>
                </a:extLst>
              </p:cNvPr>
              <p:cNvSpPr>
                <a:spLocks/>
              </p:cNvSpPr>
              <p:nvPr/>
            </p:nvSpPr>
            <p:spPr bwMode="auto">
              <a:xfrm>
                <a:off x="1613" y="1144"/>
                <a:ext cx="119" cy="144"/>
              </a:xfrm>
              <a:custGeom>
                <a:avLst/>
                <a:gdLst>
                  <a:gd name="T0" fmla="*/ 2 w 198"/>
                  <a:gd name="T1" fmla="*/ 60 h 231"/>
                  <a:gd name="T2" fmla="*/ 2 w 198"/>
                  <a:gd name="T3" fmla="*/ 60 h 231"/>
                  <a:gd name="T4" fmla="*/ 0 w 198"/>
                  <a:gd name="T5" fmla="*/ 6 h 231"/>
                  <a:gd name="T6" fmla="*/ 36 w 198"/>
                  <a:gd name="T7" fmla="*/ 6 h 231"/>
                  <a:gd name="T8" fmla="*/ 37 w 198"/>
                  <a:gd name="T9" fmla="*/ 43 h 231"/>
                  <a:gd name="T10" fmla="*/ 38 w 198"/>
                  <a:gd name="T11" fmla="*/ 43 h 231"/>
                  <a:gd name="T12" fmla="*/ 112 w 198"/>
                  <a:gd name="T13" fmla="*/ 0 h 231"/>
                  <a:gd name="T14" fmla="*/ 198 w 198"/>
                  <a:gd name="T15" fmla="*/ 92 h 231"/>
                  <a:gd name="T16" fmla="*/ 198 w 198"/>
                  <a:gd name="T17" fmla="*/ 231 h 231"/>
                  <a:gd name="T18" fmla="*/ 160 w 198"/>
                  <a:gd name="T19" fmla="*/ 231 h 231"/>
                  <a:gd name="T20" fmla="*/ 160 w 198"/>
                  <a:gd name="T21" fmla="*/ 96 h 231"/>
                  <a:gd name="T22" fmla="*/ 109 w 198"/>
                  <a:gd name="T23" fmla="*/ 35 h 231"/>
                  <a:gd name="T24" fmla="*/ 39 w 198"/>
                  <a:gd name="T25" fmla="*/ 121 h 231"/>
                  <a:gd name="T26" fmla="*/ 39 w 198"/>
                  <a:gd name="T27" fmla="*/ 231 h 231"/>
                  <a:gd name="T28" fmla="*/ 2 w 198"/>
                  <a:gd name="T29" fmla="*/ 231 h 231"/>
                  <a:gd name="T30" fmla="*/ 2 w 198"/>
                  <a:gd name="T31" fmla="*/ 60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8" h="231">
                    <a:moveTo>
                      <a:pt x="2" y="60"/>
                    </a:moveTo>
                    <a:lnTo>
                      <a:pt x="2" y="60"/>
                    </a:lnTo>
                    <a:cubicBezTo>
                      <a:pt x="2" y="39"/>
                      <a:pt x="0" y="21"/>
                      <a:pt x="0" y="6"/>
                    </a:cubicBezTo>
                    <a:lnTo>
                      <a:pt x="36" y="6"/>
                    </a:lnTo>
                    <a:cubicBezTo>
                      <a:pt x="36" y="18"/>
                      <a:pt x="37" y="31"/>
                      <a:pt x="37" y="43"/>
                    </a:cubicBezTo>
                    <a:lnTo>
                      <a:pt x="38" y="43"/>
                    </a:lnTo>
                    <a:cubicBezTo>
                      <a:pt x="48" y="21"/>
                      <a:pt x="75" y="0"/>
                      <a:pt x="112" y="0"/>
                    </a:cubicBezTo>
                    <a:cubicBezTo>
                      <a:pt x="171" y="0"/>
                      <a:pt x="198" y="38"/>
                      <a:pt x="198" y="92"/>
                    </a:cubicBezTo>
                    <a:lnTo>
                      <a:pt x="198" y="231"/>
                    </a:lnTo>
                    <a:lnTo>
                      <a:pt x="160" y="231"/>
                    </a:lnTo>
                    <a:lnTo>
                      <a:pt x="160" y="96"/>
                    </a:lnTo>
                    <a:cubicBezTo>
                      <a:pt x="160" y="59"/>
                      <a:pt x="144" y="35"/>
                      <a:pt x="109" y="35"/>
                    </a:cubicBezTo>
                    <a:cubicBezTo>
                      <a:pt x="61" y="35"/>
                      <a:pt x="39" y="70"/>
                      <a:pt x="39" y="121"/>
                    </a:cubicBezTo>
                    <a:lnTo>
                      <a:pt x="39" y="231"/>
                    </a:lnTo>
                    <a:lnTo>
                      <a:pt x="2" y="231"/>
                    </a:lnTo>
                    <a:lnTo>
                      <a:pt x="2" y="6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67" name="Freeform 35">
                <a:extLst>
                  <a:ext uri="{FF2B5EF4-FFF2-40B4-BE49-F238E27FC236}">
                    <a16:creationId xmlns:a16="http://schemas.microsoft.com/office/drawing/2014/main" id="{0275D4C4-B425-9A47-820C-FF178CC7F90C}"/>
                  </a:ext>
                </a:extLst>
              </p:cNvPr>
              <p:cNvSpPr>
                <a:spLocks noEditPoints="1"/>
              </p:cNvSpPr>
              <p:nvPr/>
            </p:nvSpPr>
            <p:spPr bwMode="auto">
              <a:xfrm>
                <a:off x="1764" y="1144"/>
                <a:ext cx="117" cy="148"/>
              </a:xfrm>
              <a:custGeom>
                <a:avLst/>
                <a:gdLst>
                  <a:gd name="T0" fmla="*/ 10 w 196"/>
                  <a:gd name="T1" fmla="*/ 35 h 237"/>
                  <a:gd name="T2" fmla="*/ 10 w 196"/>
                  <a:gd name="T3" fmla="*/ 35 h 237"/>
                  <a:gd name="T4" fmla="*/ 99 w 196"/>
                  <a:gd name="T5" fmla="*/ 0 h 237"/>
                  <a:gd name="T6" fmla="*/ 193 w 196"/>
                  <a:gd name="T7" fmla="*/ 96 h 237"/>
                  <a:gd name="T8" fmla="*/ 193 w 196"/>
                  <a:gd name="T9" fmla="*/ 192 h 237"/>
                  <a:gd name="T10" fmla="*/ 196 w 196"/>
                  <a:gd name="T11" fmla="*/ 231 h 237"/>
                  <a:gd name="T12" fmla="*/ 160 w 196"/>
                  <a:gd name="T13" fmla="*/ 231 h 237"/>
                  <a:gd name="T14" fmla="*/ 158 w 196"/>
                  <a:gd name="T15" fmla="*/ 197 h 237"/>
                  <a:gd name="T16" fmla="*/ 157 w 196"/>
                  <a:gd name="T17" fmla="*/ 197 h 237"/>
                  <a:gd name="T18" fmla="*/ 83 w 196"/>
                  <a:gd name="T19" fmla="*/ 237 h 237"/>
                  <a:gd name="T20" fmla="*/ 0 w 196"/>
                  <a:gd name="T21" fmla="*/ 170 h 237"/>
                  <a:gd name="T22" fmla="*/ 141 w 196"/>
                  <a:gd name="T23" fmla="*/ 91 h 237"/>
                  <a:gd name="T24" fmla="*/ 156 w 196"/>
                  <a:gd name="T25" fmla="*/ 91 h 237"/>
                  <a:gd name="T26" fmla="*/ 156 w 196"/>
                  <a:gd name="T27" fmla="*/ 84 h 237"/>
                  <a:gd name="T28" fmla="*/ 100 w 196"/>
                  <a:gd name="T29" fmla="*/ 35 h 237"/>
                  <a:gd name="T30" fmla="*/ 33 w 196"/>
                  <a:gd name="T31" fmla="*/ 60 h 237"/>
                  <a:gd name="T32" fmla="*/ 10 w 196"/>
                  <a:gd name="T33" fmla="*/ 35 h 237"/>
                  <a:gd name="T34" fmla="*/ 118 w 196"/>
                  <a:gd name="T35" fmla="*/ 123 h 237"/>
                  <a:gd name="T36" fmla="*/ 118 w 196"/>
                  <a:gd name="T37" fmla="*/ 123 h 237"/>
                  <a:gd name="T38" fmla="*/ 40 w 196"/>
                  <a:gd name="T39" fmla="*/ 166 h 237"/>
                  <a:gd name="T40" fmla="*/ 89 w 196"/>
                  <a:gd name="T41" fmla="*/ 205 h 237"/>
                  <a:gd name="T42" fmla="*/ 156 w 196"/>
                  <a:gd name="T43" fmla="*/ 137 h 237"/>
                  <a:gd name="T44" fmla="*/ 156 w 196"/>
                  <a:gd name="T45" fmla="*/ 123 h 237"/>
                  <a:gd name="T46" fmla="*/ 118 w 196"/>
                  <a:gd name="T47" fmla="*/ 123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96" h="237">
                    <a:moveTo>
                      <a:pt x="10" y="35"/>
                    </a:moveTo>
                    <a:lnTo>
                      <a:pt x="10" y="35"/>
                    </a:lnTo>
                    <a:cubicBezTo>
                      <a:pt x="33" y="12"/>
                      <a:pt x="66" y="0"/>
                      <a:pt x="99" y="0"/>
                    </a:cubicBezTo>
                    <a:cubicBezTo>
                      <a:pt x="165" y="0"/>
                      <a:pt x="193" y="32"/>
                      <a:pt x="193" y="96"/>
                    </a:cubicBezTo>
                    <a:lnTo>
                      <a:pt x="193" y="192"/>
                    </a:lnTo>
                    <a:cubicBezTo>
                      <a:pt x="193" y="205"/>
                      <a:pt x="194" y="219"/>
                      <a:pt x="196" y="231"/>
                    </a:cubicBezTo>
                    <a:lnTo>
                      <a:pt x="160" y="231"/>
                    </a:lnTo>
                    <a:cubicBezTo>
                      <a:pt x="158" y="221"/>
                      <a:pt x="158" y="207"/>
                      <a:pt x="158" y="197"/>
                    </a:cubicBezTo>
                    <a:lnTo>
                      <a:pt x="157" y="197"/>
                    </a:lnTo>
                    <a:cubicBezTo>
                      <a:pt x="142" y="220"/>
                      <a:pt x="117" y="237"/>
                      <a:pt x="83" y="237"/>
                    </a:cubicBezTo>
                    <a:cubicBezTo>
                      <a:pt x="38" y="237"/>
                      <a:pt x="0" y="214"/>
                      <a:pt x="0" y="170"/>
                    </a:cubicBezTo>
                    <a:cubicBezTo>
                      <a:pt x="0" y="96"/>
                      <a:pt x="86" y="91"/>
                      <a:pt x="141" y="91"/>
                    </a:cubicBezTo>
                    <a:lnTo>
                      <a:pt x="156" y="91"/>
                    </a:lnTo>
                    <a:lnTo>
                      <a:pt x="156" y="84"/>
                    </a:lnTo>
                    <a:cubicBezTo>
                      <a:pt x="156" y="52"/>
                      <a:pt x="135" y="35"/>
                      <a:pt x="100" y="35"/>
                    </a:cubicBezTo>
                    <a:cubicBezTo>
                      <a:pt x="76" y="35"/>
                      <a:pt x="51" y="43"/>
                      <a:pt x="33" y="60"/>
                    </a:cubicBezTo>
                    <a:lnTo>
                      <a:pt x="10" y="35"/>
                    </a:lnTo>
                    <a:close/>
                    <a:moveTo>
                      <a:pt x="118" y="123"/>
                    </a:moveTo>
                    <a:lnTo>
                      <a:pt x="118" y="123"/>
                    </a:lnTo>
                    <a:cubicBezTo>
                      <a:pt x="71" y="123"/>
                      <a:pt x="40" y="136"/>
                      <a:pt x="40" y="166"/>
                    </a:cubicBezTo>
                    <a:cubicBezTo>
                      <a:pt x="40" y="194"/>
                      <a:pt x="61" y="205"/>
                      <a:pt x="89" y="205"/>
                    </a:cubicBezTo>
                    <a:cubicBezTo>
                      <a:pt x="133" y="205"/>
                      <a:pt x="155" y="174"/>
                      <a:pt x="156" y="137"/>
                    </a:cubicBezTo>
                    <a:lnTo>
                      <a:pt x="156" y="123"/>
                    </a:lnTo>
                    <a:lnTo>
                      <a:pt x="118" y="12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68" name="Freeform 36">
                <a:extLst>
                  <a:ext uri="{FF2B5EF4-FFF2-40B4-BE49-F238E27FC236}">
                    <a16:creationId xmlns:a16="http://schemas.microsoft.com/office/drawing/2014/main" id="{25A2CA33-6296-A243-9A04-02746CB4D384}"/>
                  </a:ext>
                </a:extLst>
              </p:cNvPr>
              <p:cNvSpPr>
                <a:spLocks/>
              </p:cNvSpPr>
              <p:nvPr/>
            </p:nvSpPr>
            <p:spPr bwMode="auto">
              <a:xfrm>
                <a:off x="1920" y="1075"/>
                <a:ext cx="22" cy="213"/>
              </a:xfrm>
              <a:custGeom>
                <a:avLst/>
                <a:gdLst>
                  <a:gd name="T0" fmla="*/ 0 w 37"/>
                  <a:gd name="T1" fmla="*/ 341 h 341"/>
                  <a:gd name="T2" fmla="*/ 0 w 37"/>
                  <a:gd name="T3" fmla="*/ 341 h 341"/>
                  <a:gd name="T4" fmla="*/ 37 w 37"/>
                  <a:gd name="T5" fmla="*/ 341 h 341"/>
                  <a:gd name="T6" fmla="*/ 37 w 37"/>
                  <a:gd name="T7" fmla="*/ 0 h 341"/>
                  <a:gd name="T8" fmla="*/ 0 w 37"/>
                  <a:gd name="T9" fmla="*/ 0 h 341"/>
                  <a:gd name="T10" fmla="*/ 0 w 37"/>
                  <a:gd name="T11" fmla="*/ 341 h 341"/>
                </a:gdLst>
                <a:ahLst/>
                <a:cxnLst>
                  <a:cxn ang="0">
                    <a:pos x="T0" y="T1"/>
                  </a:cxn>
                  <a:cxn ang="0">
                    <a:pos x="T2" y="T3"/>
                  </a:cxn>
                  <a:cxn ang="0">
                    <a:pos x="T4" y="T5"/>
                  </a:cxn>
                  <a:cxn ang="0">
                    <a:pos x="T6" y="T7"/>
                  </a:cxn>
                  <a:cxn ang="0">
                    <a:pos x="T8" y="T9"/>
                  </a:cxn>
                  <a:cxn ang="0">
                    <a:pos x="T10" y="T11"/>
                  </a:cxn>
                </a:cxnLst>
                <a:rect l="0" t="0" r="r" b="b"/>
                <a:pathLst>
                  <a:path w="37" h="341">
                    <a:moveTo>
                      <a:pt x="0" y="341"/>
                    </a:moveTo>
                    <a:lnTo>
                      <a:pt x="0" y="341"/>
                    </a:lnTo>
                    <a:lnTo>
                      <a:pt x="37" y="341"/>
                    </a:lnTo>
                    <a:lnTo>
                      <a:pt x="37" y="0"/>
                    </a:lnTo>
                    <a:lnTo>
                      <a:pt x="0" y="0"/>
                    </a:lnTo>
                    <a:lnTo>
                      <a:pt x="0" y="34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69" name="Freeform 37">
                <a:extLst>
                  <a:ext uri="{FF2B5EF4-FFF2-40B4-BE49-F238E27FC236}">
                    <a16:creationId xmlns:a16="http://schemas.microsoft.com/office/drawing/2014/main" id="{5D4782A4-84D1-894A-9F0B-816F11B191FF}"/>
                  </a:ext>
                </a:extLst>
              </p:cNvPr>
              <p:cNvSpPr>
                <a:spLocks/>
              </p:cNvSpPr>
              <p:nvPr/>
            </p:nvSpPr>
            <p:spPr bwMode="auto">
              <a:xfrm>
                <a:off x="2051" y="1076"/>
                <a:ext cx="158" cy="212"/>
              </a:xfrm>
              <a:custGeom>
                <a:avLst/>
                <a:gdLst>
                  <a:gd name="T0" fmla="*/ 222 w 262"/>
                  <a:gd name="T1" fmla="*/ 0 h 340"/>
                  <a:gd name="T2" fmla="*/ 222 w 262"/>
                  <a:gd name="T3" fmla="*/ 0 h 340"/>
                  <a:gd name="T4" fmla="*/ 222 w 262"/>
                  <a:gd name="T5" fmla="*/ 144 h 340"/>
                  <a:gd name="T6" fmla="*/ 41 w 262"/>
                  <a:gd name="T7" fmla="*/ 144 h 340"/>
                  <a:gd name="T8" fmla="*/ 41 w 262"/>
                  <a:gd name="T9" fmla="*/ 0 h 340"/>
                  <a:gd name="T10" fmla="*/ 0 w 262"/>
                  <a:gd name="T11" fmla="*/ 0 h 340"/>
                  <a:gd name="T12" fmla="*/ 0 w 262"/>
                  <a:gd name="T13" fmla="*/ 340 h 340"/>
                  <a:gd name="T14" fmla="*/ 41 w 262"/>
                  <a:gd name="T15" fmla="*/ 340 h 340"/>
                  <a:gd name="T16" fmla="*/ 41 w 262"/>
                  <a:gd name="T17" fmla="*/ 181 h 340"/>
                  <a:gd name="T18" fmla="*/ 222 w 262"/>
                  <a:gd name="T19" fmla="*/ 181 h 340"/>
                  <a:gd name="T20" fmla="*/ 222 w 262"/>
                  <a:gd name="T21" fmla="*/ 340 h 340"/>
                  <a:gd name="T22" fmla="*/ 262 w 262"/>
                  <a:gd name="T23" fmla="*/ 340 h 340"/>
                  <a:gd name="T24" fmla="*/ 262 w 262"/>
                  <a:gd name="T25" fmla="*/ 0 h 340"/>
                  <a:gd name="T26" fmla="*/ 222 w 262"/>
                  <a:gd name="T27" fmla="*/ 0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62" h="340">
                    <a:moveTo>
                      <a:pt x="222" y="0"/>
                    </a:moveTo>
                    <a:lnTo>
                      <a:pt x="222" y="0"/>
                    </a:lnTo>
                    <a:lnTo>
                      <a:pt x="222" y="144"/>
                    </a:lnTo>
                    <a:lnTo>
                      <a:pt x="41" y="144"/>
                    </a:lnTo>
                    <a:lnTo>
                      <a:pt x="41" y="0"/>
                    </a:lnTo>
                    <a:lnTo>
                      <a:pt x="0" y="0"/>
                    </a:lnTo>
                    <a:lnTo>
                      <a:pt x="0" y="340"/>
                    </a:lnTo>
                    <a:lnTo>
                      <a:pt x="41" y="340"/>
                    </a:lnTo>
                    <a:lnTo>
                      <a:pt x="41" y="181"/>
                    </a:lnTo>
                    <a:lnTo>
                      <a:pt x="222" y="181"/>
                    </a:lnTo>
                    <a:lnTo>
                      <a:pt x="222" y="340"/>
                    </a:lnTo>
                    <a:lnTo>
                      <a:pt x="262" y="340"/>
                    </a:lnTo>
                    <a:lnTo>
                      <a:pt x="262" y="0"/>
                    </a:lnTo>
                    <a:lnTo>
                      <a:pt x="222"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70" name="Freeform 38">
                <a:extLst>
                  <a:ext uri="{FF2B5EF4-FFF2-40B4-BE49-F238E27FC236}">
                    <a16:creationId xmlns:a16="http://schemas.microsoft.com/office/drawing/2014/main" id="{89E9310D-6ED7-7643-911A-08AA490704D8}"/>
                  </a:ext>
                </a:extLst>
              </p:cNvPr>
              <p:cNvSpPr>
                <a:spLocks/>
              </p:cNvSpPr>
              <p:nvPr/>
            </p:nvSpPr>
            <p:spPr bwMode="auto">
              <a:xfrm>
                <a:off x="2257" y="1076"/>
                <a:ext cx="24" cy="212"/>
              </a:xfrm>
              <a:custGeom>
                <a:avLst/>
                <a:gdLst>
                  <a:gd name="T0" fmla="*/ 0 w 40"/>
                  <a:gd name="T1" fmla="*/ 340 h 340"/>
                  <a:gd name="T2" fmla="*/ 0 w 40"/>
                  <a:gd name="T3" fmla="*/ 340 h 340"/>
                  <a:gd name="T4" fmla="*/ 40 w 40"/>
                  <a:gd name="T5" fmla="*/ 340 h 340"/>
                  <a:gd name="T6" fmla="*/ 40 w 40"/>
                  <a:gd name="T7" fmla="*/ 0 h 340"/>
                  <a:gd name="T8" fmla="*/ 0 w 40"/>
                  <a:gd name="T9" fmla="*/ 0 h 340"/>
                  <a:gd name="T10" fmla="*/ 0 w 40"/>
                  <a:gd name="T11" fmla="*/ 340 h 340"/>
                </a:gdLst>
                <a:ahLst/>
                <a:cxnLst>
                  <a:cxn ang="0">
                    <a:pos x="T0" y="T1"/>
                  </a:cxn>
                  <a:cxn ang="0">
                    <a:pos x="T2" y="T3"/>
                  </a:cxn>
                  <a:cxn ang="0">
                    <a:pos x="T4" y="T5"/>
                  </a:cxn>
                  <a:cxn ang="0">
                    <a:pos x="T6" y="T7"/>
                  </a:cxn>
                  <a:cxn ang="0">
                    <a:pos x="T8" y="T9"/>
                  </a:cxn>
                  <a:cxn ang="0">
                    <a:pos x="T10" y="T11"/>
                  </a:cxn>
                </a:cxnLst>
                <a:rect l="0" t="0" r="r" b="b"/>
                <a:pathLst>
                  <a:path w="40" h="340">
                    <a:moveTo>
                      <a:pt x="0" y="340"/>
                    </a:moveTo>
                    <a:lnTo>
                      <a:pt x="0" y="340"/>
                    </a:lnTo>
                    <a:lnTo>
                      <a:pt x="40" y="340"/>
                    </a:lnTo>
                    <a:lnTo>
                      <a:pt x="40" y="0"/>
                    </a:lnTo>
                    <a:lnTo>
                      <a:pt x="0" y="0"/>
                    </a:lnTo>
                    <a:lnTo>
                      <a:pt x="0" y="34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71" name="Freeform 39">
                <a:extLst>
                  <a:ext uri="{FF2B5EF4-FFF2-40B4-BE49-F238E27FC236}">
                    <a16:creationId xmlns:a16="http://schemas.microsoft.com/office/drawing/2014/main" id="{E661FBB3-90AF-B24A-8B93-FA6EF9539975}"/>
                  </a:ext>
                </a:extLst>
              </p:cNvPr>
              <p:cNvSpPr>
                <a:spLocks/>
              </p:cNvSpPr>
              <p:nvPr/>
            </p:nvSpPr>
            <p:spPr bwMode="auto">
              <a:xfrm>
                <a:off x="2303" y="1076"/>
                <a:ext cx="182" cy="212"/>
              </a:xfrm>
              <a:custGeom>
                <a:avLst/>
                <a:gdLst>
                  <a:gd name="T0" fmla="*/ 260 w 302"/>
                  <a:gd name="T1" fmla="*/ 0 h 340"/>
                  <a:gd name="T2" fmla="*/ 260 w 302"/>
                  <a:gd name="T3" fmla="*/ 0 h 340"/>
                  <a:gd name="T4" fmla="*/ 152 w 302"/>
                  <a:gd name="T5" fmla="*/ 279 h 340"/>
                  <a:gd name="T6" fmla="*/ 151 w 302"/>
                  <a:gd name="T7" fmla="*/ 279 h 340"/>
                  <a:gd name="T8" fmla="*/ 46 w 302"/>
                  <a:gd name="T9" fmla="*/ 0 h 340"/>
                  <a:gd name="T10" fmla="*/ 0 w 302"/>
                  <a:gd name="T11" fmla="*/ 0 h 340"/>
                  <a:gd name="T12" fmla="*/ 131 w 302"/>
                  <a:gd name="T13" fmla="*/ 340 h 340"/>
                  <a:gd name="T14" fmla="*/ 169 w 302"/>
                  <a:gd name="T15" fmla="*/ 340 h 340"/>
                  <a:gd name="T16" fmla="*/ 302 w 302"/>
                  <a:gd name="T17" fmla="*/ 0 h 340"/>
                  <a:gd name="T18" fmla="*/ 260 w 302"/>
                  <a:gd name="T19" fmla="*/ 0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02" h="340">
                    <a:moveTo>
                      <a:pt x="260" y="0"/>
                    </a:moveTo>
                    <a:lnTo>
                      <a:pt x="260" y="0"/>
                    </a:lnTo>
                    <a:lnTo>
                      <a:pt x="152" y="279"/>
                    </a:lnTo>
                    <a:lnTo>
                      <a:pt x="151" y="279"/>
                    </a:lnTo>
                    <a:lnTo>
                      <a:pt x="46" y="0"/>
                    </a:lnTo>
                    <a:lnTo>
                      <a:pt x="0" y="0"/>
                    </a:lnTo>
                    <a:lnTo>
                      <a:pt x="131" y="340"/>
                    </a:lnTo>
                    <a:lnTo>
                      <a:pt x="169" y="340"/>
                    </a:lnTo>
                    <a:lnTo>
                      <a:pt x="302" y="0"/>
                    </a:lnTo>
                    <a:lnTo>
                      <a:pt x="260"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72" name="Freeform 40">
                <a:extLst>
                  <a:ext uri="{FF2B5EF4-FFF2-40B4-BE49-F238E27FC236}">
                    <a16:creationId xmlns:a16="http://schemas.microsoft.com/office/drawing/2014/main" id="{7CF13BEC-215D-E740-ADB5-1FF438BD2BC9}"/>
                  </a:ext>
                </a:extLst>
              </p:cNvPr>
              <p:cNvSpPr>
                <a:spLocks/>
              </p:cNvSpPr>
              <p:nvPr/>
            </p:nvSpPr>
            <p:spPr bwMode="auto">
              <a:xfrm>
                <a:off x="2556" y="1071"/>
                <a:ext cx="181" cy="223"/>
              </a:xfrm>
              <a:custGeom>
                <a:avLst/>
                <a:gdLst>
                  <a:gd name="T0" fmla="*/ 258 w 302"/>
                  <a:gd name="T1" fmla="*/ 78 h 357"/>
                  <a:gd name="T2" fmla="*/ 258 w 302"/>
                  <a:gd name="T3" fmla="*/ 78 h 357"/>
                  <a:gd name="T4" fmla="*/ 173 w 302"/>
                  <a:gd name="T5" fmla="*/ 37 h 357"/>
                  <a:gd name="T6" fmla="*/ 44 w 302"/>
                  <a:gd name="T7" fmla="*/ 178 h 357"/>
                  <a:gd name="T8" fmla="*/ 173 w 302"/>
                  <a:gd name="T9" fmla="*/ 319 h 357"/>
                  <a:gd name="T10" fmla="*/ 272 w 302"/>
                  <a:gd name="T11" fmla="*/ 272 h 357"/>
                  <a:gd name="T12" fmla="*/ 302 w 302"/>
                  <a:gd name="T13" fmla="*/ 297 h 357"/>
                  <a:gd name="T14" fmla="*/ 173 w 302"/>
                  <a:gd name="T15" fmla="*/ 357 h 357"/>
                  <a:gd name="T16" fmla="*/ 0 w 302"/>
                  <a:gd name="T17" fmla="*/ 178 h 357"/>
                  <a:gd name="T18" fmla="*/ 173 w 302"/>
                  <a:gd name="T19" fmla="*/ 0 h 357"/>
                  <a:gd name="T20" fmla="*/ 293 w 302"/>
                  <a:gd name="T21" fmla="*/ 53 h 357"/>
                  <a:gd name="T22" fmla="*/ 258 w 302"/>
                  <a:gd name="T23" fmla="*/ 78 h 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02" h="357">
                    <a:moveTo>
                      <a:pt x="258" y="78"/>
                    </a:moveTo>
                    <a:lnTo>
                      <a:pt x="258" y="78"/>
                    </a:lnTo>
                    <a:cubicBezTo>
                      <a:pt x="238" y="51"/>
                      <a:pt x="206" y="37"/>
                      <a:pt x="173" y="37"/>
                    </a:cubicBezTo>
                    <a:cubicBezTo>
                      <a:pt x="97" y="37"/>
                      <a:pt x="44" y="104"/>
                      <a:pt x="44" y="178"/>
                    </a:cubicBezTo>
                    <a:cubicBezTo>
                      <a:pt x="44" y="257"/>
                      <a:pt x="97" y="319"/>
                      <a:pt x="173" y="319"/>
                    </a:cubicBezTo>
                    <a:cubicBezTo>
                      <a:pt x="215" y="319"/>
                      <a:pt x="248" y="302"/>
                      <a:pt x="272" y="272"/>
                    </a:cubicBezTo>
                    <a:lnTo>
                      <a:pt x="302" y="297"/>
                    </a:lnTo>
                    <a:cubicBezTo>
                      <a:pt x="272" y="338"/>
                      <a:pt x="227" y="357"/>
                      <a:pt x="173" y="357"/>
                    </a:cubicBezTo>
                    <a:cubicBezTo>
                      <a:pt x="76" y="357"/>
                      <a:pt x="0" y="281"/>
                      <a:pt x="0" y="178"/>
                    </a:cubicBezTo>
                    <a:cubicBezTo>
                      <a:pt x="0" y="78"/>
                      <a:pt x="72" y="0"/>
                      <a:pt x="173" y="0"/>
                    </a:cubicBezTo>
                    <a:cubicBezTo>
                      <a:pt x="219" y="0"/>
                      <a:pt x="264" y="15"/>
                      <a:pt x="293" y="53"/>
                    </a:cubicBezTo>
                    <a:lnTo>
                      <a:pt x="258" y="78"/>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73" name="Freeform 41">
                <a:extLst>
                  <a:ext uri="{FF2B5EF4-FFF2-40B4-BE49-F238E27FC236}">
                    <a16:creationId xmlns:a16="http://schemas.microsoft.com/office/drawing/2014/main" id="{B6EFA3B2-B10F-B64C-A028-86E7E9F8D4AA}"/>
                  </a:ext>
                </a:extLst>
              </p:cNvPr>
              <p:cNvSpPr>
                <a:spLocks/>
              </p:cNvSpPr>
              <p:nvPr/>
            </p:nvSpPr>
            <p:spPr bwMode="auto">
              <a:xfrm>
                <a:off x="2762" y="1148"/>
                <a:ext cx="119" cy="144"/>
              </a:xfrm>
              <a:custGeom>
                <a:avLst/>
                <a:gdLst>
                  <a:gd name="T0" fmla="*/ 196 w 198"/>
                  <a:gd name="T1" fmla="*/ 172 h 231"/>
                  <a:gd name="T2" fmla="*/ 196 w 198"/>
                  <a:gd name="T3" fmla="*/ 172 h 231"/>
                  <a:gd name="T4" fmla="*/ 198 w 198"/>
                  <a:gd name="T5" fmla="*/ 225 h 231"/>
                  <a:gd name="T6" fmla="*/ 162 w 198"/>
                  <a:gd name="T7" fmla="*/ 225 h 231"/>
                  <a:gd name="T8" fmla="*/ 161 w 198"/>
                  <a:gd name="T9" fmla="*/ 188 h 231"/>
                  <a:gd name="T10" fmla="*/ 160 w 198"/>
                  <a:gd name="T11" fmla="*/ 188 h 231"/>
                  <a:gd name="T12" fmla="*/ 85 w 198"/>
                  <a:gd name="T13" fmla="*/ 231 h 231"/>
                  <a:gd name="T14" fmla="*/ 0 w 198"/>
                  <a:gd name="T15" fmla="*/ 139 h 231"/>
                  <a:gd name="T16" fmla="*/ 0 w 198"/>
                  <a:gd name="T17" fmla="*/ 0 h 231"/>
                  <a:gd name="T18" fmla="*/ 37 w 198"/>
                  <a:gd name="T19" fmla="*/ 0 h 231"/>
                  <a:gd name="T20" fmla="*/ 37 w 198"/>
                  <a:gd name="T21" fmla="*/ 135 h 231"/>
                  <a:gd name="T22" fmla="*/ 89 w 198"/>
                  <a:gd name="T23" fmla="*/ 196 h 231"/>
                  <a:gd name="T24" fmla="*/ 158 w 198"/>
                  <a:gd name="T25" fmla="*/ 110 h 231"/>
                  <a:gd name="T26" fmla="*/ 158 w 198"/>
                  <a:gd name="T27" fmla="*/ 0 h 231"/>
                  <a:gd name="T28" fmla="*/ 196 w 198"/>
                  <a:gd name="T29" fmla="*/ 0 h 231"/>
                  <a:gd name="T30" fmla="*/ 196 w 198"/>
                  <a:gd name="T31" fmla="*/ 172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8" h="231">
                    <a:moveTo>
                      <a:pt x="196" y="172"/>
                    </a:moveTo>
                    <a:lnTo>
                      <a:pt x="196" y="172"/>
                    </a:lnTo>
                    <a:cubicBezTo>
                      <a:pt x="196" y="192"/>
                      <a:pt x="198" y="210"/>
                      <a:pt x="198" y="225"/>
                    </a:cubicBezTo>
                    <a:lnTo>
                      <a:pt x="162" y="225"/>
                    </a:lnTo>
                    <a:cubicBezTo>
                      <a:pt x="162" y="213"/>
                      <a:pt x="161" y="200"/>
                      <a:pt x="161" y="188"/>
                    </a:cubicBezTo>
                    <a:lnTo>
                      <a:pt x="160" y="188"/>
                    </a:lnTo>
                    <a:cubicBezTo>
                      <a:pt x="150" y="210"/>
                      <a:pt x="122" y="231"/>
                      <a:pt x="85" y="231"/>
                    </a:cubicBezTo>
                    <a:cubicBezTo>
                      <a:pt x="26" y="231"/>
                      <a:pt x="0" y="193"/>
                      <a:pt x="0" y="139"/>
                    </a:cubicBezTo>
                    <a:lnTo>
                      <a:pt x="0" y="0"/>
                    </a:lnTo>
                    <a:lnTo>
                      <a:pt x="37" y="0"/>
                    </a:lnTo>
                    <a:lnTo>
                      <a:pt x="37" y="135"/>
                    </a:lnTo>
                    <a:cubicBezTo>
                      <a:pt x="37" y="173"/>
                      <a:pt x="54" y="196"/>
                      <a:pt x="89" y="196"/>
                    </a:cubicBezTo>
                    <a:cubicBezTo>
                      <a:pt x="137" y="196"/>
                      <a:pt x="158" y="161"/>
                      <a:pt x="158" y="110"/>
                    </a:cubicBezTo>
                    <a:lnTo>
                      <a:pt x="158" y="0"/>
                    </a:lnTo>
                    <a:lnTo>
                      <a:pt x="196" y="0"/>
                    </a:lnTo>
                    <a:lnTo>
                      <a:pt x="196" y="172"/>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74" name="Freeform 42">
                <a:extLst>
                  <a:ext uri="{FF2B5EF4-FFF2-40B4-BE49-F238E27FC236}">
                    <a16:creationId xmlns:a16="http://schemas.microsoft.com/office/drawing/2014/main" id="{085BD827-E303-474A-8146-204B13D948F8}"/>
                  </a:ext>
                </a:extLst>
              </p:cNvPr>
              <p:cNvSpPr>
                <a:spLocks/>
              </p:cNvSpPr>
              <p:nvPr/>
            </p:nvSpPr>
            <p:spPr bwMode="auto">
              <a:xfrm>
                <a:off x="2919" y="1144"/>
                <a:ext cx="77" cy="144"/>
              </a:xfrm>
              <a:custGeom>
                <a:avLst/>
                <a:gdLst>
                  <a:gd name="T0" fmla="*/ 2 w 128"/>
                  <a:gd name="T1" fmla="*/ 60 h 231"/>
                  <a:gd name="T2" fmla="*/ 2 w 128"/>
                  <a:gd name="T3" fmla="*/ 60 h 231"/>
                  <a:gd name="T4" fmla="*/ 0 w 128"/>
                  <a:gd name="T5" fmla="*/ 6 h 231"/>
                  <a:gd name="T6" fmla="*/ 36 w 128"/>
                  <a:gd name="T7" fmla="*/ 6 h 231"/>
                  <a:gd name="T8" fmla="*/ 37 w 128"/>
                  <a:gd name="T9" fmla="*/ 43 h 231"/>
                  <a:gd name="T10" fmla="*/ 38 w 128"/>
                  <a:gd name="T11" fmla="*/ 43 h 231"/>
                  <a:gd name="T12" fmla="*/ 113 w 128"/>
                  <a:gd name="T13" fmla="*/ 0 h 231"/>
                  <a:gd name="T14" fmla="*/ 128 w 128"/>
                  <a:gd name="T15" fmla="*/ 3 h 231"/>
                  <a:gd name="T16" fmla="*/ 125 w 128"/>
                  <a:gd name="T17" fmla="*/ 41 h 231"/>
                  <a:gd name="T18" fmla="*/ 105 w 128"/>
                  <a:gd name="T19" fmla="*/ 38 h 231"/>
                  <a:gd name="T20" fmla="*/ 40 w 128"/>
                  <a:gd name="T21" fmla="*/ 121 h 231"/>
                  <a:gd name="T22" fmla="*/ 40 w 128"/>
                  <a:gd name="T23" fmla="*/ 231 h 231"/>
                  <a:gd name="T24" fmla="*/ 2 w 128"/>
                  <a:gd name="T25" fmla="*/ 231 h 231"/>
                  <a:gd name="T26" fmla="*/ 2 w 128"/>
                  <a:gd name="T27" fmla="*/ 60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8" h="231">
                    <a:moveTo>
                      <a:pt x="2" y="60"/>
                    </a:moveTo>
                    <a:lnTo>
                      <a:pt x="2" y="60"/>
                    </a:lnTo>
                    <a:cubicBezTo>
                      <a:pt x="2" y="39"/>
                      <a:pt x="0" y="21"/>
                      <a:pt x="0" y="6"/>
                    </a:cubicBezTo>
                    <a:lnTo>
                      <a:pt x="36" y="6"/>
                    </a:lnTo>
                    <a:cubicBezTo>
                      <a:pt x="36" y="18"/>
                      <a:pt x="37" y="31"/>
                      <a:pt x="37" y="43"/>
                    </a:cubicBezTo>
                    <a:lnTo>
                      <a:pt x="38" y="43"/>
                    </a:lnTo>
                    <a:cubicBezTo>
                      <a:pt x="48" y="21"/>
                      <a:pt x="76" y="0"/>
                      <a:pt x="113" y="0"/>
                    </a:cubicBezTo>
                    <a:cubicBezTo>
                      <a:pt x="117" y="0"/>
                      <a:pt x="123" y="1"/>
                      <a:pt x="128" y="3"/>
                    </a:cubicBezTo>
                    <a:lnTo>
                      <a:pt x="125" y="41"/>
                    </a:lnTo>
                    <a:cubicBezTo>
                      <a:pt x="119" y="39"/>
                      <a:pt x="112" y="38"/>
                      <a:pt x="105" y="38"/>
                    </a:cubicBezTo>
                    <a:cubicBezTo>
                      <a:pt x="60" y="38"/>
                      <a:pt x="40" y="70"/>
                      <a:pt x="40" y="121"/>
                    </a:cubicBezTo>
                    <a:lnTo>
                      <a:pt x="40" y="231"/>
                    </a:lnTo>
                    <a:lnTo>
                      <a:pt x="2" y="231"/>
                    </a:lnTo>
                    <a:lnTo>
                      <a:pt x="2" y="6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75" name="Freeform 43">
                <a:extLst>
                  <a:ext uri="{FF2B5EF4-FFF2-40B4-BE49-F238E27FC236}">
                    <a16:creationId xmlns:a16="http://schemas.microsoft.com/office/drawing/2014/main" id="{B9386BEA-0416-8044-B3AE-E0BFF4BC25E9}"/>
                  </a:ext>
                </a:extLst>
              </p:cNvPr>
              <p:cNvSpPr>
                <a:spLocks/>
              </p:cNvSpPr>
              <p:nvPr/>
            </p:nvSpPr>
            <p:spPr bwMode="auto">
              <a:xfrm>
                <a:off x="3020" y="1144"/>
                <a:ext cx="77" cy="144"/>
              </a:xfrm>
              <a:custGeom>
                <a:avLst/>
                <a:gdLst>
                  <a:gd name="T0" fmla="*/ 2 w 128"/>
                  <a:gd name="T1" fmla="*/ 60 h 231"/>
                  <a:gd name="T2" fmla="*/ 2 w 128"/>
                  <a:gd name="T3" fmla="*/ 60 h 231"/>
                  <a:gd name="T4" fmla="*/ 0 w 128"/>
                  <a:gd name="T5" fmla="*/ 6 h 231"/>
                  <a:gd name="T6" fmla="*/ 36 w 128"/>
                  <a:gd name="T7" fmla="*/ 6 h 231"/>
                  <a:gd name="T8" fmla="*/ 37 w 128"/>
                  <a:gd name="T9" fmla="*/ 43 h 231"/>
                  <a:gd name="T10" fmla="*/ 38 w 128"/>
                  <a:gd name="T11" fmla="*/ 43 h 231"/>
                  <a:gd name="T12" fmla="*/ 112 w 128"/>
                  <a:gd name="T13" fmla="*/ 0 h 231"/>
                  <a:gd name="T14" fmla="*/ 128 w 128"/>
                  <a:gd name="T15" fmla="*/ 3 h 231"/>
                  <a:gd name="T16" fmla="*/ 125 w 128"/>
                  <a:gd name="T17" fmla="*/ 41 h 231"/>
                  <a:gd name="T18" fmla="*/ 105 w 128"/>
                  <a:gd name="T19" fmla="*/ 38 h 231"/>
                  <a:gd name="T20" fmla="*/ 40 w 128"/>
                  <a:gd name="T21" fmla="*/ 121 h 231"/>
                  <a:gd name="T22" fmla="*/ 40 w 128"/>
                  <a:gd name="T23" fmla="*/ 231 h 231"/>
                  <a:gd name="T24" fmla="*/ 2 w 128"/>
                  <a:gd name="T25" fmla="*/ 231 h 231"/>
                  <a:gd name="T26" fmla="*/ 2 w 128"/>
                  <a:gd name="T27" fmla="*/ 60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8" h="231">
                    <a:moveTo>
                      <a:pt x="2" y="60"/>
                    </a:moveTo>
                    <a:lnTo>
                      <a:pt x="2" y="60"/>
                    </a:lnTo>
                    <a:cubicBezTo>
                      <a:pt x="2" y="39"/>
                      <a:pt x="0" y="21"/>
                      <a:pt x="0" y="6"/>
                    </a:cubicBezTo>
                    <a:lnTo>
                      <a:pt x="36" y="6"/>
                    </a:lnTo>
                    <a:cubicBezTo>
                      <a:pt x="36" y="18"/>
                      <a:pt x="37" y="31"/>
                      <a:pt x="37" y="43"/>
                    </a:cubicBezTo>
                    <a:lnTo>
                      <a:pt x="38" y="43"/>
                    </a:lnTo>
                    <a:cubicBezTo>
                      <a:pt x="48" y="21"/>
                      <a:pt x="76" y="0"/>
                      <a:pt x="112" y="0"/>
                    </a:cubicBezTo>
                    <a:cubicBezTo>
                      <a:pt x="117" y="0"/>
                      <a:pt x="123" y="1"/>
                      <a:pt x="128" y="3"/>
                    </a:cubicBezTo>
                    <a:lnTo>
                      <a:pt x="125" y="41"/>
                    </a:lnTo>
                    <a:cubicBezTo>
                      <a:pt x="119" y="39"/>
                      <a:pt x="112" y="38"/>
                      <a:pt x="105" y="38"/>
                    </a:cubicBezTo>
                    <a:cubicBezTo>
                      <a:pt x="60" y="38"/>
                      <a:pt x="40" y="70"/>
                      <a:pt x="40" y="121"/>
                    </a:cubicBezTo>
                    <a:lnTo>
                      <a:pt x="40" y="231"/>
                    </a:lnTo>
                    <a:lnTo>
                      <a:pt x="2" y="231"/>
                    </a:lnTo>
                    <a:lnTo>
                      <a:pt x="2" y="6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76" name="Freeform 44">
                <a:extLst>
                  <a:ext uri="{FF2B5EF4-FFF2-40B4-BE49-F238E27FC236}">
                    <a16:creationId xmlns:a16="http://schemas.microsoft.com/office/drawing/2014/main" id="{F81FD0E8-C4A2-BD45-8584-EE692F73E63F}"/>
                  </a:ext>
                </a:extLst>
              </p:cNvPr>
              <p:cNvSpPr>
                <a:spLocks noEditPoints="1"/>
              </p:cNvSpPr>
              <p:nvPr/>
            </p:nvSpPr>
            <p:spPr bwMode="auto">
              <a:xfrm>
                <a:off x="3117" y="1076"/>
                <a:ext cx="33" cy="212"/>
              </a:xfrm>
              <a:custGeom>
                <a:avLst/>
                <a:gdLst>
                  <a:gd name="T0" fmla="*/ 27 w 55"/>
                  <a:gd name="T1" fmla="*/ 0 h 340"/>
                  <a:gd name="T2" fmla="*/ 27 w 55"/>
                  <a:gd name="T3" fmla="*/ 0 h 340"/>
                  <a:gd name="T4" fmla="*/ 55 w 55"/>
                  <a:gd name="T5" fmla="*/ 27 h 340"/>
                  <a:gd name="T6" fmla="*/ 27 w 55"/>
                  <a:gd name="T7" fmla="*/ 55 h 340"/>
                  <a:gd name="T8" fmla="*/ 0 w 55"/>
                  <a:gd name="T9" fmla="*/ 27 h 340"/>
                  <a:gd name="T10" fmla="*/ 27 w 55"/>
                  <a:gd name="T11" fmla="*/ 0 h 340"/>
                  <a:gd name="T12" fmla="*/ 9 w 55"/>
                  <a:gd name="T13" fmla="*/ 115 h 340"/>
                  <a:gd name="T14" fmla="*/ 9 w 55"/>
                  <a:gd name="T15" fmla="*/ 115 h 340"/>
                  <a:gd name="T16" fmla="*/ 46 w 55"/>
                  <a:gd name="T17" fmla="*/ 115 h 340"/>
                  <a:gd name="T18" fmla="*/ 46 w 55"/>
                  <a:gd name="T19" fmla="*/ 340 h 340"/>
                  <a:gd name="T20" fmla="*/ 9 w 55"/>
                  <a:gd name="T21" fmla="*/ 340 h 340"/>
                  <a:gd name="T22" fmla="*/ 9 w 55"/>
                  <a:gd name="T23" fmla="*/ 115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 h="340">
                    <a:moveTo>
                      <a:pt x="27" y="0"/>
                    </a:moveTo>
                    <a:lnTo>
                      <a:pt x="27" y="0"/>
                    </a:lnTo>
                    <a:cubicBezTo>
                      <a:pt x="43" y="0"/>
                      <a:pt x="55" y="13"/>
                      <a:pt x="55" y="27"/>
                    </a:cubicBezTo>
                    <a:cubicBezTo>
                      <a:pt x="55" y="43"/>
                      <a:pt x="43" y="55"/>
                      <a:pt x="27" y="55"/>
                    </a:cubicBezTo>
                    <a:cubicBezTo>
                      <a:pt x="12" y="55"/>
                      <a:pt x="0" y="43"/>
                      <a:pt x="0" y="27"/>
                    </a:cubicBezTo>
                    <a:cubicBezTo>
                      <a:pt x="0" y="13"/>
                      <a:pt x="12" y="0"/>
                      <a:pt x="27" y="0"/>
                    </a:cubicBezTo>
                    <a:close/>
                    <a:moveTo>
                      <a:pt x="9" y="115"/>
                    </a:moveTo>
                    <a:lnTo>
                      <a:pt x="9" y="115"/>
                    </a:lnTo>
                    <a:lnTo>
                      <a:pt x="46" y="115"/>
                    </a:lnTo>
                    <a:lnTo>
                      <a:pt x="46" y="340"/>
                    </a:lnTo>
                    <a:lnTo>
                      <a:pt x="9" y="340"/>
                    </a:lnTo>
                    <a:lnTo>
                      <a:pt x="9" y="115"/>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77" name="Freeform 45">
                <a:extLst>
                  <a:ext uri="{FF2B5EF4-FFF2-40B4-BE49-F238E27FC236}">
                    <a16:creationId xmlns:a16="http://schemas.microsoft.com/office/drawing/2014/main" id="{4FD148FC-617A-9C4C-B529-5DCD4ED3FBEF}"/>
                  </a:ext>
                </a:extLst>
              </p:cNvPr>
              <p:cNvSpPr>
                <a:spLocks/>
              </p:cNvSpPr>
              <p:nvPr/>
            </p:nvSpPr>
            <p:spPr bwMode="auto">
              <a:xfrm>
                <a:off x="3177" y="1144"/>
                <a:ext cx="122" cy="148"/>
              </a:xfrm>
              <a:custGeom>
                <a:avLst/>
                <a:gdLst>
                  <a:gd name="T0" fmla="*/ 173 w 203"/>
                  <a:gd name="T1" fmla="*/ 62 h 237"/>
                  <a:gd name="T2" fmla="*/ 173 w 203"/>
                  <a:gd name="T3" fmla="*/ 62 h 237"/>
                  <a:gd name="T4" fmla="*/ 116 w 203"/>
                  <a:gd name="T5" fmla="*/ 35 h 237"/>
                  <a:gd name="T6" fmla="*/ 41 w 203"/>
                  <a:gd name="T7" fmla="*/ 119 h 237"/>
                  <a:gd name="T8" fmla="*/ 116 w 203"/>
                  <a:gd name="T9" fmla="*/ 202 h 237"/>
                  <a:gd name="T10" fmla="*/ 174 w 203"/>
                  <a:gd name="T11" fmla="*/ 174 h 237"/>
                  <a:gd name="T12" fmla="*/ 201 w 203"/>
                  <a:gd name="T13" fmla="*/ 201 h 237"/>
                  <a:gd name="T14" fmla="*/ 116 w 203"/>
                  <a:gd name="T15" fmla="*/ 237 h 237"/>
                  <a:gd name="T16" fmla="*/ 0 w 203"/>
                  <a:gd name="T17" fmla="*/ 119 h 237"/>
                  <a:gd name="T18" fmla="*/ 116 w 203"/>
                  <a:gd name="T19" fmla="*/ 0 h 237"/>
                  <a:gd name="T20" fmla="*/ 203 w 203"/>
                  <a:gd name="T21" fmla="*/ 36 h 237"/>
                  <a:gd name="T22" fmla="*/ 173 w 203"/>
                  <a:gd name="T23" fmla="*/ 62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3" h="237">
                    <a:moveTo>
                      <a:pt x="173" y="62"/>
                    </a:moveTo>
                    <a:lnTo>
                      <a:pt x="173" y="62"/>
                    </a:lnTo>
                    <a:cubicBezTo>
                      <a:pt x="157" y="43"/>
                      <a:pt x="139" y="35"/>
                      <a:pt x="116" y="35"/>
                    </a:cubicBezTo>
                    <a:cubicBezTo>
                      <a:pt x="66" y="35"/>
                      <a:pt x="41" y="72"/>
                      <a:pt x="41" y="119"/>
                    </a:cubicBezTo>
                    <a:cubicBezTo>
                      <a:pt x="41" y="165"/>
                      <a:pt x="71" y="202"/>
                      <a:pt x="116" y="202"/>
                    </a:cubicBezTo>
                    <a:cubicBezTo>
                      <a:pt x="141" y="202"/>
                      <a:pt x="160" y="193"/>
                      <a:pt x="174" y="174"/>
                    </a:cubicBezTo>
                    <a:lnTo>
                      <a:pt x="201" y="201"/>
                    </a:lnTo>
                    <a:cubicBezTo>
                      <a:pt x="180" y="226"/>
                      <a:pt x="149" y="237"/>
                      <a:pt x="116" y="237"/>
                    </a:cubicBezTo>
                    <a:cubicBezTo>
                      <a:pt x="47" y="237"/>
                      <a:pt x="0" y="188"/>
                      <a:pt x="0" y="119"/>
                    </a:cubicBezTo>
                    <a:cubicBezTo>
                      <a:pt x="0" y="50"/>
                      <a:pt x="47" y="0"/>
                      <a:pt x="116" y="0"/>
                    </a:cubicBezTo>
                    <a:cubicBezTo>
                      <a:pt x="150" y="0"/>
                      <a:pt x="180" y="12"/>
                      <a:pt x="203" y="36"/>
                    </a:cubicBezTo>
                    <a:lnTo>
                      <a:pt x="173" y="62"/>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78" name="Freeform 46">
                <a:extLst>
                  <a:ext uri="{FF2B5EF4-FFF2-40B4-BE49-F238E27FC236}">
                    <a16:creationId xmlns:a16="http://schemas.microsoft.com/office/drawing/2014/main" id="{4F31E82C-2B6A-1143-83B8-0C0EDD6D01DE}"/>
                  </a:ext>
                </a:extLst>
              </p:cNvPr>
              <p:cNvSpPr>
                <a:spLocks/>
              </p:cNvSpPr>
              <p:nvPr/>
            </p:nvSpPr>
            <p:spPr bwMode="auto">
              <a:xfrm>
                <a:off x="3323" y="1148"/>
                <a:ext cx="118" cy="144"/>
              </a:xfrm>
              <a:custGeom>
                <a:avLst/>
                <a:gdLst>
                  <a:gd name="T0" fmla="*/ 195 w 197"/>
                  <a:gd name="T1" fmla="*/ 172 h 231"/>
                  <a:gd name="T2" fmla="*/ 195 w 197"/>
                  <a:gd name="T3" fmla="*/ 172 h 231"/>
                  <a:gd name="T4" fmla="*/ 197 w 197"/>
                  <a:gd name="T5" fmla="*/ 225 h 231"/>
                  <a:gd name="T6" fmla="*/ 162 w 197"/>
                  <a:gd name="T7" fmla="*/ 225 h 231"/>
                  <a:gd name="T8" fmla="*/ 161 w 197"/>
                  <a:gd name="T9" fmla="*/ 188 h 231"/>
                  <a:gd name="T10" fmla="*/ 160 w 197"/>
                  <a:gd name="T11" fmla="*/ 188 h 231"/>
                  <a:gd name="T12" fmla="*/ 85 w 197"/>
                  <a:gd name="T13" fmla="*/ 231 h 231"/>
                  <a:gd name="T14" fmla="*/ 0 w 197"/>
                  <a:gd name="T15" fmla="*/ 139 h 231"/>
                  <a:gd name="T16" fmla="*/ 0 w 197"/>
                  <a:gd name="T17" fmla="*/ 0 h 231"/>
                  <a:gd name="T18" fmla="*/ 37 w 197"/>
                  <a:gd name="T19" fmla="*/ 0 h 231"/>
                  <a:gd name="T20" fmla="*/ 37 w 197"/>
                  <a:gd name="T21" fmla="*/ 135 h 231"/>
                  <a:gd name="T22" fmla="*/ 88 w 197"/>
                  <a:gd name="T23" fmla="*/ 196 h 231"/>
                  <a:gd name="T24" fmla="*/ 158 w 197"/>
                  <a:gd name="T25" fmla="*/ 110 h 231"/>
                  <a:gd name="T26" fmla="*/ 158 w 197"/>
                  <a:gd name="T27" fmla="*/ 0 h 231"/>
                  <a:gd name="T28" fmla="*/ 195 w 197"/>
                  <a:gd name="T29" fmla="*/ 0 h 231"/>
                  <a:gd name="T30" fmla="*/ 195 w 197"/>
                  <a:gd name="T31" fmla="*/ 172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7" h="231">
                    <a:moveTo>
                      <a:pt x="195" y="172"/>
                    </a:moveTo>
                    <a:lnTo>
                      <a:pt x="195" y="172"/>
                    </a:lnTo>
                    <a:cubicBezTo>
                      <a:pt x="195" y="192"/>
                      <a:pt x="197" y="210"/>
                      <a:pt x="197" y="225"/>
                    </a:cubicBezTo>
                    <a:lnTo>
                      <a:pt x="162" y="225"/>
                    </a:lnTo>
                    <a:cubicBezTo>
                      <a:pt x="162" y="213"/>
                      <a:pt x="161" y="200"/>
                      <a:pt x="161" y="188"/>
                    </a:cubicBezTo>
                    <a:lnTo>
                      <a:pt x="160" y="188"/>
                    </a:lnTo>
                    <a:cubicBezTo>
                      <a:pt x="150" y="210"/>
                      <a:pt x="122" y="231"/>
                      <a:pt x="85" y="231"/>
                    </a:cubicBezTo>
                    <a:cubicBezTo>
                      <a:pt x="26" y="231"/>
                      <a:pt x="0" y="193"/>
                      <a:pt x="0" y="139"/>
                    </a:cubicBezTo>
                    <a:lnTo>
                      <a:pt x="0" y="0"/>
                    </a:lnTo>
                    <a:lnTo>
                      <a:pt x="37" y="0"/>
                    </a:lnTo>
                    <a:lnTo>
                      <a:pt x="37" y="135"/>
                    </a:lnTo>
                    <a:cubicBezTo>
                      <a:pt x="37" y="173"/>
                      <a:pt x="53" y="196"/>
                      <a:pt x="88" y="196"/>
                    </a:cubicBezTo>
                    <a:cubicBezTo>
                      <a:pt x="137" y="196"/>
                      <a:pt x="158" y="161"/>
                      <a:pt x="158" y="110"/>
                    </a:cubicBezTo>
                    <a:lnTo>
                      <a:pt x="158" y="0"/>
                    </a:lnTo>
                    <a:lnTo>
                      <a:pt x="195" y="0"/>
                    </a:lnTo>
                    <a:lnTo>
                      <a:pt x="195" y="172"/>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79" name="Freeform 47">
                <a:extLst>
                  <a:ext uri="{FF2B5EF4-FFF2-40B4-BE49-F238E27FC236}">
                    <a16:creationId xmlns:a16="http://schemas.microsoft.com/office/drawing/2014/main" id="{3E333870-3067-8043-945C-370F52125AD7}"/>
                  </a:ext>
                </a:extLst>
              </p:cNvPr>
              <p:cNvSpPr>
                <a:spLocks/>
              </p:cNvSpPr>
              <p:nvPr/>
            </p:nvSpPr>
            <p:spPr bwMode="auto">
              <a:xfrm>
                <a:off x="3482" y="1075"/>
                <a:ext cx="23" cy="213"/>
              </a:xfrm>
              <a:custGeom>
                <a:avLst/>
                <a:gdLst>
                  <a:gd name="T0" fmla="*/ 0 w 38"/>
                  <a:gd name="T1" fmla="*/ 341 h 341"/>
                  <a:gd name="T2" fmla="*/ 0 w 38"/>
                  <a:gd name="T3" fmla="*/ 341 h 341"/>
                  <a:gd name="T4" fmla="*/ 38 w 38"/>
                  <a:gd name="T5" fmla="*/ 341 h 341"/>
                  <a:gd name="T6" fmla="*/ 38 w 38"/>
                  <a:gd name="T7" fmla="*/ 0 h 341"/>
                  <a:gd name="T8" fmla="*/ 0 w 38"/>
                  <a:gd name="T9" fmla="*/ 0 h 341"/>
                  <a:gd name="T10" fmla="*/ 0 w 38"/>
                  <a:gd name="T11" fmla="*/ 341 h 341"/>
                </a:gdLst>
                <a:ahLst/>
                <a:cxnLst>
                  <a:cxn ang="0">
                    <a:pos x="T0" y="T1"/>
                  </a:cxn>
                  <a:cxn ang="0">
                    <a:pos x="T2" y="T3"/>
                  </a:cxn>
                  <a:cxn ang="0">
                    <a:pos x="T4" y="T5"/>
                  </a:cxn>
                  <a:cxn ang="0">
                    <a:pos x="T6" y="T7"/>
                  </a:cxn>
                  <a:cxn ang="0">
                    <a:pos x="T8" y="T9"/>
                  </a:cxn>
                  <a:cxn ang="0">
                    <a:pos x="T10" y="T11"/>
                  </a:cxn>
                </a:cxnLst>
                <a:rect l="0" t="0" r="r" b="b"/>
                <a:pathLst>
                  <a:path w="38" h="341">
                    <a:moveTo>
                      <a:pt x="0" y="341"/>
                    </a:moveTo>
                    <a:lnTo>
                      <a:pt x="0" y="341"/>
                    </a:lnTo>
                    <a:lnTo>
                      <a:pt x="38" y="341"/>
                    </a:lnTo>
                    <a:lnTo>
                      <a:pt x="38" y="0"/>
                    </a:lnTo>
                    <a:lnTo>
                      <a:pt x="0" y="0"/>
                    </a:lnTo>
                    <a:lnTo>
                      <a:pt x="0" y="34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80" name="Freeform 48">
                <a:extLst>
                  <a:ext uri="{FF2B5EF4-FFF2-40B4-BE49-F238E27FC236}">
                    <a16:creationId xmlns:a16="http://schemas.microsoft.com/office/drawing/2014/main" id="{8B38150E-C5A0-BA4B-9BCA-9440B6046F02}"/>
                  </a:ext>
                </a:extLst>
              </p:cNvPr>
              <p:cNvSpPr>
                <a:spLocks/>
              </p:cNvSpPr>
              <p:nvPr/>
            </p:nvSpPr>
            <p:spPr bwMode="auto">
              <a:xfrm>
                <a:off x="3545" y="1148"/>
                <a:ext cx="119" cy="144"/>
              </a:xfrm>
              <a:custGeom>
                <a:avLst/>
                <a:gdLst>
                  <a:gd name="T0" fmla="*/ 195 w 197"/>
                  <a:gd name="T1" fmla="*/ 172 h 231"/>
                  <a:gd name="T2" fmla="*/ 195 w 197"/>
                  <a:gd name="T3" fmla="*/ 172 h 231"/>
                  <a:gd name="T4" fmla="*/ 197 w 197"/>
                  <a:gd name="T5" fmla="*/ 225 h 231"/>
                  <a:gd name="T6" fmla="*/ 162 w 197"/>
                  <a:gd name="T7" fmla="*/ 225 h 231"/>
                  <a:gd name="T8" fmla="*/ 161 w 197"/>
                  <a:gd name="T9" fmla="*/ 188 h 231"/>
                  <a:gd name="T10" fmla="*/ 160 w 197"/>
                  <a:gd name="T11" fmla="*/ 188 h 231"/>
                  <a:gd name="T12" fmla="*/ 85 w 197"/>
                  <a:gd name="T13" fmla="*/ 231 h 231"/>
                  <a:gd name="T14" fmla="*/ 0 w 197"/>
                  <a:gd name="T15" fmla="*/ 139 h 231"/>
                  <a:gd name="T16" fmla="*/ 0 w 197"/>
                  <a:gd name="T17" fmla="*/ 0 h 231"/>
                  <a:gd name="T18" fmla="*/ 37 w 197"/>
                  <a:gd name="T19" fmla="*/ 0 h 231"/>
                  <a:gd name="T20" fmla="*/ 37 w 197"/>
                  <a:gd name="T21" fmla="*/ 135 h 231"/>
                  <a:gd name="T22" fmla="*/ 88 w 197"/>
                  <a:gd name="T23" fmla="*/ 196 h 231"/>
                  <a:gd name="T24" fmla="*/ 158 w 197"/>
                  <a:gd name="T25" fmla="*/ 110 h 231"/>
                  <a:gd name="T26" fmla="*/ 158 w 197"/>
                  <a:gd name="T27" fmla="*/ 0 h 231"/>
                  <a:gd name="T28" fmla="*/ 195 w 197"/>
                  <a:gd name="T29" fmla="*/ 0 h 231"/>
                  <a:gd name="T30" fmla="*/ 195 w 197"/>
                  <a:gd name="T31" fmla="*/ 172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7" h="231">
                    <a:moveTo>
                      <a:pt x="195" y="172"/>
                    </a:moveTo>
                    <a:lnTo>
                      <a:pt x="195" y="172"/>
                    </a:lnTo>
                    <a:cubicBezTo>
                      <a:pt x="195" y="192"/>
                      <a:pt x="197" y="210"/>
                      <a:pt x="197" y="225"/>
                    </a:cubicBezTo>
                    <a:lnTo>
                      <a:pt x="162" y="225"/>
                    </a:lnTo>
                    <a:cubicBezTo>
                      <a:pt x="162" y="213"/>
                      <a:pt x="161" y="200"/>
                      <a:pt x="161" y="188"/>
                    </a:cubicBezTo>
                    <a:lnTo>
                      <a:pt x="160" y="188"/>
                    </a:lnTo>
                    <a:cubicBezTo>
                      <a:pt x="150" y="210"/>
                      <a:pt x="122" y="231"/>
                      <a:pt x="85" y="231"/>
                    </a:cubicBezTo>
                    <a:cubicBezTo>
                      <a:pt x="26" y="231"/>
                      <a:pt x="0" y="193"/>
                      <a:pt x="0" y="139"/>
                    </a:cubicBezTo>
                    <a:lnTo>
                      <a:pt x="0" y="0"/>
                    </a:lnTo>
                    <a:lnTo>
                      <a:pt x="37" y="0"/>
                    </a:lnTo>
                    <a:lnTo>
                      <a:pt x="37" y="135"/>
                    </a:lnTo>
                    <a:cubicBezTo>
                      <a:pt x="37" y="173"/>
                      <a:pt x="53" y="196"/>
                      <a:pt x="88" y="196"/>
                    </a:cubicBezTo>
                    <a:cubicBezTo>
                      <a:pt x="137" y="196"/>
                      <a:pt x="158" y="161"/>
                      <a:pt x="158" y="110"/>
                    </a:cubicBezTo>
                    <a:lnTo>
                      <a:pt x="158" y="0"/>
                    </a:lnTo>
                    <a:lnTo>
                      <a:pt x="195" y="0"/>
                    </a:lnTo>
                    <a:lnTo>
                      <a:pt x="195" y="172"/>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81" name="Freeform 49">
                <a:extLst>
                  <a:ext uri="{FF2B5EF4-FFF2-40B4-BE49-F238E27FC236}">
                    <a16:creationId xmlns:a16="http://schemas.microsoft.com/office/drawing/2014/main" id="{634336A8-D539-9647-A61C-45738281A1C8}"/>
                  </a:ext>
                </a:extLst>
              </p:cNvPr>
              <p:cNvSpPr>
                <a:spLocks/>
              </p:cNvSpPr>
              <p:nvPr/>
            </p:nvSpPr>
            <p:spPr bwMode="auto">
              <a:xfrm>
                <a:off x="3702" y="1144"/>
                <a:ext cx="205" cy="144"/>
              </a:xfrm>
              <a:custGeom>
                <a:avLst/>
                <a:gdLst>
                  <a:gd name="T0" fmla="*/ 2 w 340"/>
                  <a:gd name="T1" fmla="*/ 60 h 231"/>
                  <a:gd name="T2" fmla="*/ 2 w 340"/>
                  <a:gd name="T3" fmla="*/ 60 h 231"/>
                  <a:gd name="T4" fmla="*/ 0 w 340"/>
                  <a:gd name="T5" fmla="*/ 6 h 231"/>
                  <a:gd name="T6" fmla="*/ 36 w 340"/>
                  <a:gd name="T7" fmla="*/ 6 h 231"/>
                  <a:gd name="T8" fmla="*/ 37 w 340"/>
                  <a:gd name="T9" fmla="*/ 43 h 231"/>
                  <a:gd name="T10" fmla="*/ 37 w 340"/>
                  <a:gd name="T11" fmla="*/ 43 h 231"/>
                  <a:gd name="T12" fmla="*/ 112 w 340"/>
                  <a:gd name="T13" fmla="*/ 0 h 231"/>
                  <a:gd name="T14" fmla="*/ 183 w 340"/>
                  <a:gd name="T15" fmla="*/ 43 h 231"/>
                  <a:gd name="T16" fmla="*/ 254 w 340"/>
                  <a:gd name="T17" fmla="*/ 0 h 231"/>
                  <a:gd name="T18" fmla="*/ 340 w 340"/>
                  <a:gd name="T19" fmla="*/ 95 h 231"/>
                  <a:gd name="T20" fmla="*/ 340 w 340"/>
                  <a:gd name="T21" fmla="*/ 231 h 231"/>
                  <a:gd name="T22" fmla="*/ 302 w 340"/>
                  <a:gd name="T23" fmla="*/ 231 h 231"/>
                  <a:gd name="T24" fmla="*/ 302 w 340"/>
                  <a:gd name="T25" fmla="*/ 96 h 231"/>
                  <a:gd name="T26" fmla="*/ 248 w 340"/>
                  <a:gd name="T27" fmla="*/ 35 h 231"/>
                  <a:gd name="T28" fmla="*/ 190 w 340"/>
                  <a:gd name="T29" fmla="*/ 101 h 231"/>
                  <a:gd name="T30" fmla="*/ 190 w 340"/>
                  <a:gd name="T31" fmla="*/ 231 h 231"/>
                  <a:gd name="T32" fmla="*/ 152 w 340"/>
                  <a:gd name="T33" fmla="*/ 231 h 231"/>
                  <a:gd name="T34" fmla="*/ 152 w 340"/>
                  <a:gd name="T35" fmla="*/ 104 h 231"/>
                  <a:gd name="T36" fmla="*/ 109 w 340"/>
                  <a:gd name="T37" fmla="*/ 35 h 231"/>
                  <a:gd name="T38" fmla="*/ 39 w 340"/>
                  <a:gd name="T39" fmla="*/ 121 h 231"/>
                  <a:gd name="T40" fmla="*/ 39 w 340"/>
                  <a:gd name="T41" fmla="*/ 231 h 231"/>
                  <a:gd name="T42" fmla="*/ 2 w 340"/>
                  <a:gd name="T43" fmla="*/ 231 h 231"/>
                  <a:gd name="T44" fmla="*/ 2 w 340"/>
                  <a:gd name="T45" fmla="*/ 60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40" h="231">
                    <a:moveTo>
                      <a:pt x="2" y="60"/>
                    </a:moveTo>
                    <a:lnTo>
                      <a:pt x="2" y="60"/>
                    </a:lnTo>
                    <a:cubicBezTo>
                      <a:pt x="2" y="39"/>
                      <a:pt x="0" y="21"/>
                      <a:pt x="0" y="6"/>
                    </a:cubicBezTo>
                    <a:lnTo>
                      <a:pt x="36" y="6"/>
                    </a:lnTo>
                    <a:cubicBezTo>
                      <a:pt x="36" y="18"/>
                      <a:pt x="37" y="31"/>
                      <a:pt x="37" y="43"/>
                    </a:cubicBezTo>
                    <a:lnTo>
                      <a:pt x="37" y="43"/>
                    </a:lnTo>
                    <a:cubicBezTo>
                      <a:pt x="48" y="21"/>
                      <a:pt x="75" y="0"/>
                      <a:pt x="112" y="0"/>
                    </a:cubicBezTo>
                    <a:cubicBezTo>
                      <a:pt x="161" y="0"/>
                      <a:pt x="176" y="28"/>
                      <a:pt x="183" y="43"/>
                    </a:cubicBezTo>
                    <a:cubicBezTo>
                      <a:pt x="200" y="17"/>
                      <a:pt x="220" y="0"/>
                      <a:pt x="254" y="0"/>
                    </a:cubicBezTo>
                    <a:cubicBezTo>
                      <a:pt x="319" y="0"/>
                      <a:pt x="340" y="36"/>
                      <a:pt x="340" y="95"/>
                    </a:cubicBezTo>
                    <a:lnTo>
                      <a:pt x="340" y="231"/>
                    </a:lnTo>
                    <a:lnTo>
                      <a:pt x="302" y="231"/>
                    </a:lnTo>
                    <a:lnTo>
                      <a:pt x="302" y="96"/>
                    </a:lnTo>
                    <a:cubicBezTo>
                      <a:pt x="302" y="65"/>
                      <a:pt x="291" y="35"/>
                      <a:pt x="248" y="35"/>
                    </a:cubicBezTo>
                    <a:cubicBezTo>
                      <a:pt x="216" y="35"/>
                      <a:pt x="190" y="61"/>
                      <a:pt x="190" y="101"/>
                    </a:cubicBezTo>
                    <a:lnTo>
                      <a:pt x="190" y="231"/>
                    </a:lnTo>
                    <a:lnTo>
                      <a:pt x="152" y="231"/>
                    </a:lnTo>
                    <a:lnTo>
                      <a:pt x="152" y="104"/>
                    </a:lnTo>
                    <a:cubicBezTo>
                      <a:pt x="152" y="54"/>
                      <a:pt x="140" y="35"/>
                      <a:pt x="109" y="35"/>
                    </a:cubicBezTo>
                    <a:cubicBezTo>
                      <a:pt x="61" y="35"/>
                      <a:pt x="39" y="70"/>
                      <a:pt x="39" y="121"/>
                    </a:cubicBezTo>
                    <a:lnTo>
                      <a:pt x="39" y="231"/>
                    </a:lnTo>
                    <a:lnTo>
                      <a:pt x="2" y="231"/>
                    </a:lnTo>
                    <a:lnTo>
                      <a:pt x="2" y="6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grpSp>
      </p:grpSp>
      <p:sp>
        <p:nvSpPr>
          <p:cNvPr id="33" name="Text Placeholder 15">
            <a:extLst>
              <a:ext uri="{FF2B5EF4-FFF2-40B4-BE49-F238E27FC236}">
                <a16:creationId xmlns:a16="http://schemas.microsoft.com/office/drawing/2014/main" id="{DE11159E-F35E-AD4D-B16A-15ECC19E36AA}"/>
              </a:ext>
            </a:extLst>
          </p:cNvPr>
          <p:cNvSpPr>
            <a:spLocks noGrp="1"/>
          </p:cNvSpPr>
          <p:nvPr>
            <p:ph type="body" sz="quarter" idx="18" hasCustomPrompt="1"/>
          </p:nvPr>
        </p:nvSpPr>
        <p:spPr>
          <a:xfrm>
            <a:off x="438219" y="2351569"/>
            <a:ext cx="8229600" cy="1463040"/>
          </a:xfrm>
          <a:prstGeom prst="rect">
            <a:avLst/>
          </a:prstGeom>
        </p:spPr>
        <p:txBody>
          <a:bodyPr lIns="91440" tIns="91440" rIns="91440" bIns="91440" anchor="ctr" anchorCtr="0">
            <a:noAutofit/>
          </a:bodyPr>
          <a:lstStyle>
            <a:lvl1pPr marL="0" indent="0" algn="l">
              <a:lnSpc>
                <a:spcPct val="100000"/>
              </a:lnSpc>
              <a:spcBef>
                <a:spcPts val="0"/>
              </a:spcBef>
              <a:spcAft>
                <a:spcPts val="0"/>
              </a:spcAft>
              <a:buNone/>
              <a:defRPr sz="1700" baseline="0">
                <a:solidFill>
                  <a:schemeClr val="bg1">
                    <a:lumMod val="95000"/>
                  </a:schemeClr>
                </a:solidFill>
                <a:latin typeface="Arial"/>
              </a:defRPr>
            </a:lvl1pPr>
            <a:lvl2pPr marL="0" indent="0" algn="l">
              <a:spcBef>
                <a:spcPts val="0"/>
              </a:spcBef>
              <a:buNone/>
              <a:defRPr sz="1350" i="1">
                <a:solidFill>
                  <a:schemeClr val="accent2"/>
                </a:solidFill>
                <a:latin typeface="Arial"/>
              </a:defRPr>
            </a:lvl2pPr>
            <a:lvl3pPr marL="0" indent="0" algn="l">
              <a:spcBef>
                <a:spcPts val="0"/>
              </a:spcBef>
              <a:buNone/>
              <a:defRPr sz="1200" i="1">
                <a:solidFill>
                  <a:schemeClr val="accent2"/>
                </a:solidFill>
                <a:latin typeface="Arial"/>
              </a:defRPr>
            </a:lvl3pPr>
            <a:lvl4pPr marL="471488" indent="0" algn="ctr">
              <a:buNone/>
              <a:defRPr/>
            </a:lvl4pPr>
            <a:lvl5pPr marL="602456" indent="0" algn="ctr">
              <a:buNone/>
              <a:defRPr/>
            </a:lvl5pPr>
          </a:lstStyle>
          <a:p>
            <a:pPr lvl="0"/>
            <a:r>
              <a:rPr lang="en-US" dirty="0"/>
              <a:t>Click and Add Speaker Info</a:t>
            </a:r>
          </a:p>
        </p:txBody>
      </p:sp>
      <p:pic>
        <p:nvPicPr>
          <p:cNvPr id="36" name="Picture 35" descr="AETC_Program-color-outline-01.png">
            <a:extLst>
              <a:ext uri="{FF2B5EF4-FFF2-40B4-BE49-F238E27FC236}">
                <a16:creationId xmlns:a16="http://schemas.microsoft.com/office/drawing/2014/main" id="{A03B4C79-6BA2-1844-BA38-7B00F609DFE5}"/>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598547" y="4535473"/>
            <a:ext cx="1092764" cy="419187"/>
          </a:xfrm>
          <a:prstGeom prst="rect">
            <a:avLst/>
          </a:prstGeom>
        </p:spPr>
      </p:pic>
      <p:sp>
        <p:nvSpPr>
          <p:cNvPr id="37" name="TextBox 36">
            <a:extLst>
              <a:ext uri="{FF2B5EF4-FFF2-40B4-BE49-F238E27FC236}">
                <a16:creationId xmlns:a16="http://schemas.microsoft.com/office/drawing/2014/main" id="{477ED0BA-CD2E-4D48-9675-BF88D51DAD74}"/>
              </a:ext>
            </a:extLst>
          </p:cNvPr>
          <p:cNvSpPr txBox="1"/>
          <p:nvPr userDrawn="1"/>
        </p:nvSpPr>
        <p:spPr>
          <a:xfrm>
            <a:off x="453927" y="4493910"/>
            <a:ext cx="2280879" cy="446276"/>
          </a:xfrm>
          <a:prstGeom prst="rect">
            <a:avLst/>
          </a:prstGeom>
          <a:noFill/>
        </p:spPr>
        <p:txBody>
          <a:bodyPr wrap="square" rtlCol="0">
            <a:spAutoFit/>
          </a:bodyPr>
          <a:lstStyle/>
          <a:p>
            <a:r>
              <a:rPr lang="en-US" sz="1200" dirty="0">
                <a:solidFill>
                  <a:srgbClr val="002060"/>
                </a:solidFill>
                <a:latin typeface="Corbel" panose="020B0503020204020204" pitchFamily="34" charset="0"/>
              </a:rPr>
              <a:t>National </a:t>
            </a:r>
            <a:r>
              <a:rPr lang="en-US" sz="1200" dirty="0">
                <a:solidFill>
                  <a:srgbClr val="C00000"/>
                </a:solidFill>
                <a:latin typeface="Corbel" panose="020B0503020204020204" pitchFamily="34" charset="0"/>
              </a:rPr>
              <a:t>HIV</a:t>
            </a:r>
            <a:r>
              <a:rPr lang="en-US" sz="1200" dirty="0">
                <a:solidFill>
                  <a:srgbClr val="002060"/>
                </a:solidFill>
                <a:latin typeface="Corbel" panose="020B0503020204020204" pitchFamily="34" charset="0"/>
              </a:rPr>
              <a:t> Curriculum</a:t>
            </a:r>
            <a:br>
              <a:rPr lang="en-US" sz="1400" dirty="0">
                <a:solidFill>
                  <a:srgbClr val="002060"/>
                </a:solidFill>
                <a:latin typeface="Arial"/>
              </a:rPr>
            </a:br>
            <a:r>
              <a:rPr lang="en-US" sz="1100" dirty="0" err="1">
                <a:solidFill>
                  <a:srgbClr val="002060"/>
                </a:solidFill>
                <a:latin typeface="Arial"/>
              </a:rPr>
              <a:t>www.hiv.uw.edu</a:t>
            </a:r>
            <a:endParaRPr lang="en-US" sz="1100" dirty="0">
              <a:solidFill>
                <a:srgbClr val="002060"/>
              </a:solidFill>
              <a:latin typeface="Arial"/>
            </a:endParaRPr>
          </a:p>
        </p:txBody>
      </p:sp>
      <p:cxnSp>
        <p:nvCxnSpPr>
          <p:cNvPr id="30" name="Straight Connector 29"/>
          <p:cNvCxnSpPr>
            <a:cxnSpLocks/>
          </p:cNvCxnSpPr>
          <p:nvPr userDrawn="1"/>
        </p:nvCxnSpPr>
        <p:spPr>
          <a:xfrm>
            <a:off x="-14989" y="858320"/>
            <a:ext cx="9162862" cy="0"/>
          </a:xfrm>
          <a:prstGeom prst="line">
            <a:avLst/>
          </a:prstGeom>
          <a:ln w="25400">
            <a:solidFill>
              <a:srgbClr val="00B0F0"/>
            </a:solidFill>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a:cxnSpLocks/>
          </p:cNvCxnSpPr>
          <p:nvPr userDrawn="1"/>
        </p:nvCxnSpPr>
        <p:spPr>
          <a:xfrm>
            <a:off x="-14989" y="4330452"/>
            <a:ext cx="9162862" cy="0"/>
          </a:xfrm>
          <a:prstGeom prst="line">
            <a:avLst/>
          </a:prstGeom>
          <a:ln w="25400">
            <a:solidFill>
              <a:srgbClr val="00B0F0"/>
            </a:solidFill>
          </a:ln>
          <a:effectLst/>
        </p:spPr>
        <p:style>
          <a:lnRef idx="2">
            <a:schemeClr val="accent1"/>
          </a:lnRef>
          <a:fillRef idx="0">
            <a:schemeClr val="accent1"/>
          </a:fillRef>
          <a:effectRef idx="1">
            <a:schemeClr val="accent1"/>
          </a:effectRef>
          <a:fontRef idx="minor">
            <a:schemeClr val="tx1"/>
          </a:fontRef>
        </p:style>
      </p:cxnSp>
      <p:cxnSp>
        <p:nvCxnSpPr>
          <p:cNvPr id="45" name="Straight Connector 44">
            <a:extLst>
              <a:ext uri="{FF2B5EF4-FFF2-40B4-BE49-F238E27FC236}">
                <a16:creationId xmlns:a16="http://schemas.microsoft.com/office/drawing/2014/main" id="{C3ADE2D6-1B69-A94D-B8B0-AF0AFEBE20E8}"/>
              </a:ext>
            </a:extLst>
          </p:cNvPr>
          <p:cNvCxnSpPr/>
          <p:nvPr userDrawn="1"/>
        </p:nvCxnSpPr>
        <p:spPr>
          <a:xfrm>
            <a:off x="531020" y="4724855"/>
            <a:ext cx="1536192" cy="0"/>
          </a:xfrm>
          <a:prstGeom prst="line">
            <a:avLst/>
          </a:prstGeom>
          <a:ln w="9525">
            <a:solidFill>
              <a:srgbClr val="00B0F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1869889"/>
      </p:ext>
    </p:extLst>
  </p:cSld>
  <p:clrMapOvr>
    <a:masterClrMapping/>
  </p:clrMapOvr>
  <p:transition spd="slow"/>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ext-Medium Font">
    <p:spTree>
      <p:nvGrpSpPr>
        <p:cNvPr id="1" name=""/>
        <p:cNvGrpSpPr/>
        <p:nvPr/>
      </p:nvGrpSpPr>
      <p:grpSpPr>
        <a:xfrm>
          <a:off x="0" y="0"/>
          <a:ext cx="0" cy="0"/>
          <a:chOff x="0" y="0"/>
          <a:chExt cx="0" cy="0"/>
        </a:xfrm>
      </p:grpSpPr>
      <p:pic>
        <p:nvPicPr>
          <p:cNvPr id="10" name="Picture 9" descr="background.jpg"/>
          <p:cNvPicPr>
            <a:picLocks/>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0"/>
            <a:ext cx="9162288" cy="923544"/>
          </a:xfrm>
          <a:prstGeom prst="rect">
            <a:avLst/>
          </a:prstGeom>
        </p:spPr>
      </p:pic>
      <p:sp>
        <p:nvSpPr>
          <p:cNvPr id="2" name="Title 1"/>
          <p:cNvSpPr>
            <a:spLocks noGrp="1"/>
          </p:cNvSpPr>
          <p:nvPr>
            <p:ph type="title" hasCustomPrompt="1"/>
          </p:nvPr>
        </p:nvSpPr>
        <p:spPr>
          <a:xfrm>
            <a:off x="323850" y="89379"/>
            <a:ext cx="8497062" cy="818388"/>
          </a:xfrm>
          <a:prstGeom prst="rect">
            <a:avLst/>
          </a:prstGeom>
        </p:spPr>
        <p:txBody>
          <a:bodyPr anchor="ctr" anchorCtr="0">
            <a:normAutofit/>
          </a:bodyPr>
          <a:lstStyle>
            <a:lvl1pPr algn="l">
              <a:defRPr sz="2400" baseline="0">
                <a:solidFill>
                  <a:schemeClr val="bg1"/>
                </a:solidFill>
                <a:latin typeface="Arial"/>
                <a:cs typeface="Arial"/>
              </a:defRPr>
            </a:lvl1pPr>
          </a:lstStyle>
          <a:p>
            <a:r>
              <a:rPr lang="en-US" dirty="0"/>
              <a:t>Text Slide: click to enter title</a:t>
            </a:r>
          </a:p>
        </p:txBody>
      </p:sp>
      <p:sp>
        <p:nvSpPr>
          <p:cNvPr id="13" name="Text Placeholder 5"/>
          <p:cNvSpPr>
            <a:spLocks noGrp="1"/>
          </p:cNvSpPr>
          <p:nvPr>
            <p:ph type="body" sz="quarter" idx="14" hasCustomPrompt="1"/>
          </p:nvPr>
        </p:nvSpPr>
        <p:spPr>
          <a:xfrm>
            <a:off x="323850" y="4846321"/>
            <a:ext cx="7357838" cy="240029"/>
          </a:xfrm>
          <a:prstGeom prst="rect">
            <a:avLst/>
          </a:prstGeom>
        </p:spPr>
        <p:txBody>
          <a:bodyPr vert="horz" anchor="ctr"/>
          <a:lstStyle>
            <a:lvl1pPr marL="0" indent="0" algn="l">
              <a:spcBef>
                <a:spcPts val="0"/>
              </a:spcBef>
              <a:buNone/>
              <a:defRPr sz="1050" b="0" baseline="0">
                <a:solidFill>
                  <a:srgbClr val="285078"/>
                </a:solidFill>
                <a:latin typeface="Arial"/>
                <a:cs typeface="Arial"/>
              </a:defRPr>
            </a:lvl1pPr>
          </a:lstStyle>
          <a:p>
            <a:pPr lvl="0"/>
            <a:r>
              <a:rPr lang="en-US" dirty="0"/>
              <a:t>Click to Add Source</a:t>
            </a:r>
          </a:p>
        </p:txBody>
      </p:sp>
      <p:sp>
        <p:nvSpPr>
          <p:cNvPr id="31" name="Content Placeholder 3"/>
          <p:cNvSpPr>
            <a:spLocks noGrp="1"/>
          </p:cNvSpPr>
          <p:nvPr>
            <p:ph sz="half" idx="2" hasCustomPrompt="1"/>
          </p:nvPr>
        </p:nvSpPr>
        <p:spPr>
          <a:xfrm>
            <a:off x="323850" y="1135604"/>
            <a:ext cx="8515350" cy="3600450"/>
          </a:xfrm>
          <a:prstGeom prst="rect">
            <a:avLst/>
          </a:prstGeom>
        </p:spPr>
        <p:txBody>
          <a:bodyPr anchor="t" anchorCtr="0">
            <a:normAutofit/>
          </a:bodyPr>
          <a:lstStyle>
            <a:lvl1pPr marL="205740" indent="-171450">
              <a:lnSpc>
                <a:spcPct val="100000"/>
              </a:lnSpc>
              <a:spcBef>
                <a:spcPts val="1200"/>
              </a:spcBef>
              <a:buClr>
                <a:srgbClr val="0070C0"/>
              </a:buClr>
              <a:buSzPct val="110000"/>
              <a:buFont typeface="Arial"/>
              <a:buChar char="•"/>
              <a:defRPr sz="2000" baseline="0">
                <a:solidFill>
                  <a:srgbClr val="000000"/>
                </a:solidFill>
                <a:latin typeface="Arial" panose="020B0604020202020204" pitchFamily="34" charset="0"/>
                <a:cs typeface="Arial" panose="020B0604020202020204" pitchFamily="34" charset="0"/>
              </a:defRPr>
            </a:lvl1pPr>
            <a:lvl2pPr marL="462915" marR="0" indent="-171450" algn="l" defTabSz="685800" rtl="0" eaLnBrk="1" fontAlgn="auto" latinLnBrk="0" hangingPunct="1">
              <a:lnSpc>
                <a:spcPct val="100000"/>
              </a:lnSpc>
              <a:spcBef>
                <a:spcPts val="300"/>
              </a:spcBef>
              <a:spcAft>
                <a:spcPts val="0"/>
              </a:spcAft>
              <a:buClr>
                <a:srgbClr val="0070C0"/>
              </a:buClr>
              <a:buSzPct val="100000"/>
              <a:buFont typeface="Lucida Grande"/>
              <a:buChar char="-"/>
              <a:tabLst/>
              <a:defRPr sz="1800" baseline="0">
                <a:solidFill>
                  <a:srgbClr val="000000"/>
                </a:solidFill>
                <a:latin typeface="Arial" panose="020B0604020202020204" pitchFamily="34" charset="0"/>
                <a:cs typeface="Arial" panose="020B0604020202020204" pitchFamily="34" charset="0"/>
              </a:defRPr>
            </a:lvl2pPr>
            <a:lvl3pPr marL="720090" indent="-102870">
              <a:lnSpc>
                <a:spcPct val="100000"/>
              </a:lnSpc>
              <a:spcBef>
                <a:spcPts val="300"/>
              </a:spcBef>
              <a:buClr>
                <a:schemeClr val="bg2"/>
              </a:buClr>
              <a:buSzPct val="70000"/>
              <a:defRPr sz="1500">
                <a:solidFill>
                  <a:srgbClr val="000000"/>
                </a:solidFill>
              </a:defRPr>
            </a:lvl3pPr>
            <a:lvl4pPr>
              <a:defRPr sz="1500"/>
            </a:lvl4pPr>
            <a:lvl5pPr>
              <a:defRPr sz="1500"/>
            </a:lvl5pPr>
            <a:lvl6pPr>
              <a:defRPr sz="1200"/>
            </a:lvl6pPr>
            <a:lvl7pPr>
              <a:defRPr sz="1200"/>
            </a:lvl7pPr>
            <a:lvl8pPr>
              <a:defRPr sz="1200"/>
            </a:lvl8pPr>
            <a:lvl9pPr>
              <a:defRPr sz="1200"/>
            </a:lvl9pPr>
          </a:lstStyle>
          <a:p>
            <a:pPr lvl="0"/>
            <a:r>
              <a:rPr lang="en-US" dirty="0"/>
              <a:t>Click to enter first level text; hit return then tab for 2nd level</a:t>
            </a:r>
          </a:p>
          <a:p>
            <a:pPr lvl="1"/>
            <a:endParaRPr lang="en-US" dirty="0"/>
          </a:p>
          <a:p>
            <a:pPr lvl="1"/>
            <a:endParaRPr lang="en-US" dirty="0"/>
          </a:p>
        </p:txBody>
      </p:sp>
      <p:cxnSp>
        <p:nvCxnSpPr>
          <p:cNvPr id="32" name="Straight Connector 31"/>
          <p:cNvCxnSpPr/>
          <p:nvPr/>
        </p:nvCxnSpPr>
        <p:spPr>
          <a:xfrm>
            <a:off x="-5643" y="920736"/>
            <a:ext cx="9162862"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grpSp>
        <p:nvGrpSpPr>
          <p:cNvPr id="33" name="Logo Stacked V2">
            <a:extLst>
              <a:ext uri="{FF2B5EF4-FFF2-40B4-BE49-F238E27FC236}">
                <a16:creationId xmlns:a16="http://schemas.microsoft.com/office/drawing/2014/main" id="{8AD091C3-F2F4-054F-AB2C-405BCCFB00C6}"/>
              </a:ext>
            </a:extLst>
          </p:cNvPr>
          <p:cNvGrpSpPr>
            <a:grpSpLocks noChangeAspect="1"/>
          </p:cNvGrpSpPr>
          <p:nvPr userDrawn="1"/>
        </p:nvGrpSpPr>
        <p:grpSpPr>
          <a:xfrm>
            <a:off x="8071600" y="4860986"/>
            <a:ext cx="993262" cy="226314"/>
            <a:chOff x="680865" y="3439338"/>
            <a:chExt cx="4686473" cy="1068091"/>
          </a:xfrm>
        </p:grpSpPr>
        <p:pic>
          <p:nvPicPr>
            <p:cNvPr id="34" name="Logomark V2">
              <a:extLst>
                <a:ext uri="{FF2B5EF4-FFF2-40B4-BE49-F238E27FC236}">
                  <a16:creationId xmlns:a16="http://schemas.microsoft.com/office/drawing/2014/main" id="{12B22797-3CF9-CA4F-B64D-405CE639D940}"/>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680865" y="3439338"/>
              <a:ext cx="1088136" cy="1068091"/>
            </a:xfrm>
            <a:prstGeom prst="rect">
              <a:avLst/>
            </a:prstGeom>
          </p:spPr>
        </p:pic>
        <p:grpSp>
          <p:nvGrpSpPr>
            <p:cNvPr id="35" name="Nat HIV Cur logo type stacked">
              <a:extLst>
                <a:ext uri="{FF2B5EF4-FFF2-40B4-BE49-F238E27FC236}">
                  <a16:creationId xmlns:a16="http://schemas.microsoft.com/office/drawing/2014/main" id="{AC161F93-9767-3F49-9BB6-E37AC685FDC0}"/>
                </a:ext>
              </a:extLst>
            </p:cNvPr>
            <p:cNvGrpSpPr>
              <a:grpSpLocks noChangeAspect="1"/>
            </p:cNvGrpSpPr>
            <p:nvPr/>
          </p:nvGrpSpPr>
          <p:grpSpPr bwMode="auto">
            <a:xfrm>
              <a:off x="1898650" y="3455065"/>
              <a:ext cx="3468688" cy="1036638"/>
              <a:chOff x="1196" y="1585"/>
              <a:chExt cx="2185" cy="653"/>
            </a:xfrm>
          </p:grpSpPr>
          <p:sp>
            <p:nvSpPr>
              <p:cNvPr id="36" name="Freeform 5">
                <a:extLst>
                  <a:ext uri="{FF2B5EF4-FFF2-40B4-BE49-F238E27FC236}">
                    <a16:creationId xmlns:a16="http://schemas.microsoft.com/office/drawing/2014/main" id="{96DA80F4-6D70-0A45-A009-D5A3A5C97507}"/>
                  </a:ext>
                </a:extLst>
              </p:cNvPr>
              <p:cNvSpPr>
                <a:spLocks/>
              </p:cNvSpPr>
              <p:nvPr/>
            </p:nvSpPr>
            <p:spPr bwMode="auto">
              <a:xfrm>
                <a:off x="1212" y="1585"/>
                <a:ext cx="243" cy="286"/>
              </a:xfrm>
              <a:custGeom>
                <a:avLst/>
                <a:gdLst>
                  <a:gd name="T0" fmla="*/ 347 w 403"/>
                  <a:gd name="T1" fmla="*/ 0 h 474"/>
                  <a:gd name="T2" fmla="*/ 347 w 403"/>
                  <a:gd name="T3" fmla="*/ 0 h 474"/>
                  <a:gd name="T4" fmla="*/ 347 w 403"/>
                  <a:gd name="T5" fmla="*/ 394 h 474"/>
                  <a:gd name="T6" fmla="*/ 345 w 403"/>
                  <a:gd name="T7" fmla="*/ 394 h 474"/>
                  <a:gd name="T8" fmla="*/ 71 w 403"/>
                  <a:gd name="T9" fmla="*/ 0 h 474"/>
                  <a:gd name="T10" fmla="*/ 0 w 403"/>
                  <a:gd name="T11" fmla="*/ 0 h 474"/>
                  <a:gd name="T12" fmla="*/ 0 w 403"/>
                  <a:gd name="T13" fmla="*/ 474 h 474"/>
                  <a:gd name="T14" fmla="*/ 56 w 403"/>
                  <a:gd name="T15" fmla="*/ 474 h 474"/>
                  <a:gd name="T16" fmla="*/ 56 w 403"/>
                  <a:gd name="T17" fmla="*/ 81 h 474"/>
                  <a:gd name="T18" fmla="*/ 57 w 403"/>
                  <a:gd name="T19" fmla="*/ 81 h 474"/>
                  <a:gd name="T20" fmla="*/ 332 w 403"/>
                  <a:gd name="T21" fmla="*/ 474 h 474"/>
                  <a:gd name="T22" fmla="*/ 403 w 403"/>
                  <a:gd name="T23" fmla="*/ 474 h 474"/>
                  <a:gd name="T24" fmla="*/ 403 w 403"/>
                  <a:gd name="T25" fmla="*/ 0 h 474"/>
                  <a:gd name="T26" fmla="*/ 347 w 403"/>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3" h="474">
                    <a:moveTo>
                      <a:pt x="347" y="0"/>
                    </a:moveTo>
                    <a:lnTo>
                      <a:pt x="347" y="0"/>
                    </a:lnTo>
                    <a:lnTo>
                      <a:pt x="347" y="394"/>
                    </a:lnTo>
                    <a:lnTo>
                      <a:pt x="345" y="394"/>
                    </a:lnTo>
                    <a:lnTo>
                      <a:pt x="71" y="0"/>
                    </a:lnTo>
                    <a:lnTo>
                      <a:pt x="0" y="0"/>
                    </a:lnTo>
                    <a:lnTo>
                      <a:pt x="0" y="474"/>
                    </a:lnTo>
                    <a:lnTo>
                      <a:pt x="56" y="474"/>
                    </a:lnTo>
                    <a:lnTo>
                      <a:pt x="56" y="81"/>
                    </a:lnTo>
                    <a:lnTo>
                      <a:pt x="57" y="81"/>
                    </a:lnTo>
                    <a:lnTo>
                      <a:pt x="332" y="474"/>
                    </a:lnTo>
                    <a:lnTo>
                      <a:pt x="403" y="474"/>
                    </a:lnTo>
                    <a:lnTo>
                      <a:pt x="403" y="0"/>
                    </a:lnTo>
                    <a:lnTo>
                      <a:pt x="347" y="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37" name="Freeform 6">
                <a:extLst>
                  <a:ext uri="{FF2B5EF4-FFF2-40B4-BE49-F238E27FC236}">
                    <a16:creationId xmlns:a16="http://schemas.microsoft.com/office/drawing/2014/main" id="{4EB67E84-2B30-1D4A-AF29-BCA3E68FFE40}"/>
                  </a:ext>
                </a:extLst>
              </p:cNvPr>
              <p:cNvSpPr>
                <a:spLocks noEditPoints="1"/>
              </p:cNvSpPr>
              <p:nvPr/>
            </p:nvSpPr>
            <p:spPr bwMode="auto">
              <a:xfrm>
                <a:off x="1503" y="1677"/>
                <a:ext cx="165" cy="199"/>
              </a:xfrm>
              <a:custGeom>
                <a:avLst/>
                <a:gdLst>
                  <a:gd name="T0" fmla="*/ 14 w 275"/>
                  <a:gd name="T1" fmla="*/ 48 h 329"/>
                  <a:gd name="T2" fmla="*/ 14 w 275"/>
                  <a:gd name="T3" fmla="*/ 48 h 329"/>
                  <a:gd name="T4" fmla="*/ 139 w 275"/>
                  <a:gd name="T5" fmla="*/ 0 h 329"/>
                  <a:gd name="T6" fmla="*/ 270 w 275"/>
                  <a:gd name="T7" fmla="*/ 132 h 329"/>
                  <a:gd name="T8" fmla="*/ 270 w 275"/>
                  <a:gd name="T9" fmla="*/ 267 h 329"/>
                  <a:gd name="T10" fmla="*/ 275 w 275"/>
                  <a:gd name="T11" fmla="*/ 321 h 329"/>
                  <a:gd name="T12" fmla="*/ 225 w 275"/>
                  <a:gd name="T13" fmla="*/ 321 h 329"/>
                  <a:gd name="T14" fmla="*/ 221 w 275"/>
                  <a:gd name="T15" fmla="*/ 274 h 329"/>
                  <a:gd name="T16" fmla="*/ 220 w 275"/>
                  <a:gd name="T17" fmla="*/ 274 h 329"/>
                  <a:gd name="T18" fmla="*/ 117 w 275"/>
                  <a:gd name="T19" fmla="*/ 329 h 329"/>
                  <a:gd name="T20" fmla="*/ 0 w 275"/>
                  <a:gd name="T21" fmla="*/ 236 h 329"/>
                  <a:gd name="T22" fmla="*/ 198 w 275"/>
                  <a:gd name="T23" fmla="*/ 126 h 329"/>
                  <a:gd name="T24" fmla="*/ 218 w 275"/>
                  <a:gd name="T25" fmla="*/ 126 h 329"/>
                  <a:gd name="T26" fmla="*/ 218 w 275"/>
                  <a:gd name="T27" fmla="*/ 117 h 329"/>
                  <a:gd name="T28" fmla="*/ 140 w 275"/>
                  <a:gd name="T29" fmla="*/ 48 h 329"/>
                  <a:gd name="T30" fmla="*/ 47 w 275"/>
                  <a:gd name="T31" fmla="*/ 82 h 329"/>
                  <a:gd name="T32" fmla="*/ 14 w 275"/>
                  <a:gd name="T33" fmla="*/ 48 h 329"/>
                  <a:gd name="T34" fmla="*/ 166 w 275"/>
                  <a:gd name="T35" fmla="*/ 171 h 329"/>
                  <a:gd name="T36" fmla="*/ 166 w 275"/>
                  <a:gd name="T37" fmla="*/ 171 h 329"/>
                  <a:gd name="T38" fmla="*/ 57 w 275"/>
                  <a:gd name="T39" fmla="*/ 231 h 329"/>
                  <a:gd name="T40" fmla="*/ 125 w 275"/>
                  <a:gd name="T41" fmla="*/ 285 h 329"/>
                  <a:gd name="T42" fmla="*/ 218 w 275"/>
                  <a:gd name="T43" fmla="*/ 191 h 329"/>
                  <a:gd name="T44" fmla="*/ 218 w 275"/>
                  <a:gd name="T45" fmla="*/ 171 h 329"/>
                  <a:gd name="T46" fmla="*/ 166 w 275"/>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5" h="329">
                    <a:moveTo>
                      <a:pt x="14" y="48"/>
                    </a:moveTo>
                    <a:lnTo>
                      <a:pt x="14" y="48"/>
                    </a:lnTo>
                    <a:cubicBezTo>
                      <a:pt x="47" y="15"/>
                      <a:pt x="93" y="0"/>
                      <a:pt x="139" y="0"/>
                    </a:cubicBezTo>
                    <a:cubicBezTo>
                      <a:pt x="231" y="0"/>
                      <a:pt x="270" y="44"/>
                      <a:pt x="270" y="132"/>
                    </a:cubicBezTo>
                    <a:lnTo>
                      <a:pt x="270" y="267"/>
                    </a:lnTo>
                    <a:cubicBezTo>
                      <a:pt x="270" y="285"/>
                      <a:pt x="272" y="305"/>
                      <a:pt x="275" y="321"/>
                    </a:cubicBezTo>
                    <a:lnTo>
                      <a:pt x="225" y="321"/>
                    </a:lnTo>
                    <a:cubicBezTo>
                      <a:pt x="221" y="307"/>
                      <a:pt x="221" y="288"/>
                      <a:pt x="221" y="274"/>
                    </a:cubicBezTo>
                    <a:lnTo>
                      <a:pt x="220" y="274"/>
                    </a:lnTo>
                    <a:cubicBezTo>
                      <a:pt x="199" y="306"/>
                      <a:pt x="164" y="329"/>
                      <a:pt x="117" y="329"/>
                    </a:cubicBezTo>
                    <a:cubicBezTo>
                      <a:pt x="53" y="329"/>
                      <a:pt x="0" y="297"/>
                      <a:pt x="0" y="236"/>
                    </a:cubicBezTo>
                    <a:cubicBezTo>
                      <a:pt x="0" y="132"/>
                      <a:pt x="121" y="126"/>
                      <a:pt x="198" y="126"/>
                    </a:cubicBezTo>
                    <a:lnTo>
                      <a:pt x="218" y="126"/>
                    </a:lnTo>
                    <a:lnTo>
                      <a:pt x="218" y="117"/>
                    </a:lnTo>
                    <a:cubicBezTo>
                      <a:pt x="218" y="72"/>
                      <a:pt x="189" y="48"/>
                      <a:pt x="140" y="48"/>
                    </a:cubicBezTo>
                    <a:cubicBezTo>
                      <a:pt x="107" y="48"/>
                      <a:pt x="72" y="60"/>
                      <a:pt x="47" y="82"/>
                    </a:cubicBezTo>
                    <a:lnTo>
                      <a:pt x="14" y="48"/>
                    </a:lnTo>
                    <a:close/>
                    <a:moveTo>
                      <a:pt x="166" y="171"/>
                    </a:moveTo>
                    <a:lnTo>
                      <a:pt x="166" y="171"/>
                    </a:lnTo>
                    <a:cubicBezTo>
                      <a:pt x="99" y="171"/>
                      <a:pt x="57" y="189"/>
                      <a:pt x="57" y="231"/>
                    </a:cubicBezTo>
                    <a:cubicBezTo>
                      <a:pt x="57" y="270"/>
                      <a:pt x="86" y="285"/>
                      <a:pt x="125" y="285"/>
                    </a:cubicBezTo>
                    <a:cubicBezTo>
                      <a:pt x="186" y="285"/>
                      <a:pt x="216" y="242"/>
                      <a:pt x="218" y="191"/>
                    </a:cubicBezTo>
                    <a:lnTo>
                      <a:pt x="218" y="171"/>
                    </a:lnTo>
                    <a:lnTo>
                      <a:pt x="166"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38" name="Freeform 7">
                <a:extLst>
                  <a:ext uri="{FF2B5EF4-FFF2-40B4-BE49-F238E27FC236}">
                    <a16:creationId xmlns:a16="http://schemas.microsoft.com/office/drawing/2014/main" id="{94608186-686B-DE41-AFF4-5168A1F17132}"/>
                  </a:ext>
                </a:extLst>
              </p:cNvPr>
              <p:cNvSpPr>
                <a:spLocks/>
              </p:cNvSpPr>
              <p:nvPr/>
            </p:nvSpPr>
            <p:spPr bwMode="auto">
              <a:xfrm>
                <a:off x="1692" y="1628"/>
                <a:ext cx="129" cy="248"/>
              </a:xfrm>
              <a:custGeom>
                <a:avLst/>
                <a:gdLst>
                  <a:gd name="T0" fmla="*/ 213 w 216"/>
                  <a:gd name="T1" fmla="*/ 133 h 410"/>
                  <a:gd name="T2" fmla="*/ 213 w 216"/>
                  <a:gd name="T3" fmla="*/ 133 h 410"/>
                  <a:gd name="T4" fmla="*/ 121 w 216"/>
                  <a:gd name="T5" fmla="*/ 133 h 410"/>
                  <a:gd name="T6" fmla="*/ 121 w 216"/>
                  <a:gd name="T7" fmla="*/ 290 h 410"/>
                  <a:gd name="T8" fmla="*/ 168 w 216"/>
                  <a:gd name="T9" fmla="*/ 362 h 410"/>
                  <a:gd name="T10" fmla="*/ 214 w 216"/>
                  <a:gd name="T11" fmla="*/ 351 h 410"/>
                  <a:gd name="T12" fmla="*/ 216 w 216"/>
                  <a:gd name="T13" fmla="*/ 399 h 410"/>
                  <a:gd name="T14" fmla="*/ 155 w 216"/>
                  <a:gd name="T15" fmla="*/ 410 h 410"/>
                  <a:gd name="T16" fmla="*/ 69 w 216"/>
                  <a:gd name="T17" fmla="*/ 305 h 410"/>
                  <a:gd name="T18" fmla="*/ 69 w 216"/>
                  <a:gd name="T19" fmla="*/ 133 h 410"/>
                  <a:gd name="T20" fmla="*/ 0 w 216"/>
                  <a:gd name="T21" fmla="*/ 133 h 410"/>
                  <a:gd name="T22" fmla="*/ 0 w 216"/>
                  <a:gd name="T23" fmla="*/ 89 h 410"/>
                  <a:gd name="T24" fmla="*/ 69 w 216"/>
                  <a:gd name="T25" fmla="*/ 89 h 410"/>
                  <a:gd name="T26" fmla="*/ 69 w 216"/>
                  <a:gd name="T27" fmla="*/ 0 h 410"/>
                  <a:gd name="T28" fmla="*/ 121 w 216"/>
                  <a:gd name="T29" fmla="*/ 0 h 410"/>
                  <a:gd name="T30" fmla="*/ 121 w 216"/>
                  <a:gd name="T31" fmla="*/ 89 h 410"/>
                  <a:gd name="T32" fmla="*/ 213 w 216"/>
                  <a:gd name="T33" fmla="*/ 89 h 410"/>
                  <a:gd name="T34" fmla="*/ 213 w 216"/>
                  <a:gd name="T35" fmla="*/ 133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16" h="410">
                    <a:moveTo>
                      <a:pt x="213" y="133"/>
                    </a:moveTo>
                    <a:lnTo>
                      <a:pt x="213" y="133"/>
                    </a:lnTo>
                    <a:lnTo>
                      <a:pt x="121" y="133"/>
                    </a:lnTo>
                    <a:lnTo>
                      <a:pt x="121" y="290"/>
                    </a:lnTo>
                    <a:cubicBezTo>
                      <a:pt x="121" y="330"/>
                      <a:pt x="121" y="362"/>
                      <a:pt x="168" y="362"/>
                    </a:cubicBezTo>
                    <a:cubicBezTo>
                      <a:pt x="183" y="362"/>
                      <a:pt x="200" y="359"/>
                      <a:pt x="214" y="351"/>
                    </a:cubicBezTo>
                    <a:lnTo>
                      <a:pt x="216" y="399"/>
                    </a:lnTo>
                    <a:cubicBezTo>
                      <a:pt x="198" y="407"/>
                      <a:pt x="174" y="410"/>
                      <a:pt x="155" y="410"/>
                    </a:cubicBezTo>
                    <a:cubicBezTo>
                      <a:pt x="81" y="410"/>
                      <a:pt x="69" y="370"/>
                      <a:pt x="69" y="305"/>
                    </a:cubicBezTo>
                    <a:lnTo>
                      <a:pt x="69" y="133"/>
                    </a:lnTo>
                    <a:lnTo>
                      <a:pt x="0" y="133"/>
                    </a:lnTo>
                    <a:lnTo>
                      <a:pt x="0" y="89"/>
                    </a:lnTo>
                    <a:lnTo>
                      <a:pt x="69" y="89"/>
                    </a:lnTo>
                    <a:lnTo>
                      <a:pt x="69" y="0"/>
                    </a:lnTo>
                    <a:lnTo>
                      <a:pt x="121" y="0"/>
                    </a:lnTo>
                    <a:lnTo>
                      <a:pt x="121" y="89"/>
                    </a:lnTo>
                    <a:lnTo>
                      <a:pt x="213" y="89"/>
                    </a:lnTo>
                    <a:lnTo>
                      <a:pt x="213" y="13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39" name="Freeform 8">
                <a:extLst>
                  <a:ext uri="{FF2B5EF4-FFF2-40B4-BE49-F238E27FC236}">
                    <a16:creationId xmlns:a16="http://schemas.microsoft.com/office/drawing/2014/main" id="{91A12339-6B49-9949-8EB6-199393E1C46D}"/>
                  </a:ext>
                </a:extLst>
              </p:cNvPr>
              <p:cNvSpPr>
                <a:spLocks noEditPoints="1"/>
              </p:cNvSpPr>
              <p:nvPr/>
            </p:nvSpPr>
            <p:spPr bwMode="auto">
              <a:xfrm>
                <a:off x="1848" y="1585"/>
                <a:ext cx="46" cy="286"/>
              </a:xfrm>
              <a:custGeom>
                <a:avLst/>
                <a:gdLst>
                  <a:gd name="T0" fmla="*/ 38 w 76"/>
                  <a:gd name="T1" fmla="*/ 0 h 474"/>
                  <a:gd name="T2" fmla="*/ 38 w 76"/>
                  <a:gd name="T3" fmla="*/ 0 h 474"/>
                  <a:gd name="T4" fmla="*/ 76 w 76"/>
                  <a:gd name="T5" fmla="*/ 39 h 474"/>
                  <a:gd name="T6" fmla="*/ 38 w 76"/>
                  <a:gd name="T7" fmla="*/ 77 h 474"/>
                  <a:gd name="T8" fmla="*/ 0 w 76"/>
                  <a:gd name="T9" fmla="*/ 39 h 474"/>
                  <a:gd name="T10" fmla="*/ 38 w 76"/>
                  <a:gd name="T11" fmla="*/ 0 h 474"/>
                  <a:gd name="T12" fmla="*/ 12 w 76"/>
                  <a:gd name="T13" fmla="*/ 161 h 474"/>
                  <a:gd name="T14" fmla="*/ 12 w 76"/>
                  <a:gd name="T15" fmla="*/ 161 h 474"/>
                  <a:gd name="T16" fmla="*/ 64 w 76"/>
                  <a:gd name="T17" fmla="*/ 161 h 474"/>
                  <a:gd name="T18" fmla="*/ 64 w 76"/>
                  <a:gd name="T19" fmla="*/ 474 h 474"/>
                  <a:gd name="T20" fmla="*/ 12 w 76"/>
                  <a:gd name="T21" fmla="*/ 474 h 474"/>
                  <a:gd name="T22" fmla="*/ 12 w 76"/>
                  <a:gd name="T23" fmla="*/ 161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4">
                    <a:moveTo>
                      <a:pt x="38" y="0"/>
                    </a:moveTo>
                    <a:lnTo>
                      <a:pt x="38" y="0"/>
                    </a:lnTo>
                    <a:cubicBezTo>
                      <a:pt x="59" y="0"/>
                      <a:pt x="76" y="18"/>
                      <a:pt x="76" y="39"/>
                    </a:cubicBezTo>
                    <a:cubicBezTo>
                      <a:pt x="76" y="61"/>
                      <a:pt x="60" y="77"/>
                      <a:pt x="38" y="77"/>
                    </a:cubicBezTo>
                    <a:cubicBezTo>
                      <a:pt x="16" y="77"/>
                      <a:pt x="0" y="61"/>
                      <a:pt x="0" y="39"/>
                    </a:cubicBezTo>
                    <a:cubicBezTo>
                      <a:pt x="0" y="18"/>
                      <a:pt x="16" y="0"/>
                      <a:pt x="38" y="0"/>
                    </a:cubicBezTo>
                    <a:close/>
                    <a:moveTo>
                      <a:pt x="12" y="161"/>
                    </a:moveTo>
                    <a:lnTo>
                      <a:pt x="12" y="161"/>
                    </a:lnTo>
                    <a:lnTo>
                      <a:pt x="64" y="161"/>
                    </a:lnTo>
                    <a:lnTo>
                      <a:pt x="64" y="474"/>
                    </a:lnTo>
                    <a:lnTo>
                      <a:pt x="12" y="474"/>
                    </a:lnTo>
                    <a:lnTo>
                      <a:pt x="12" y="16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0" name="Freeform 9">
                <a:extLst>
                  <a:ext uri="{FF2B5EF4-FFF2-40B4-BE49-F238E27FC236}">
                    <a16:creationId xmlns:a16="http://schemas.microsoft.com/office/drawing/2014/main" id="{F834D26B-B1CF-894E-A652-E19964D342C9}"/>
                  </a:ext>
                </a:extLst>
              </p:cNvPr>
              <p:cNvSpPr>
                <a:spLocks noEditPoints="1"/>
              </p:cNvSpPr>
              <p:nvPr/>
            </p:nvSpPr>
            <p:spPr bwMode="auto">
              <a:xfrm>
                <a:off x="1930" y="1677"/>
                <a:ext cx="201" cy="199"/>
              </a:xfrm>
              <a:custGeom>
                <a:avLst/>
                <a:gdLst>
                  <a:gd name="T0" fmla="*/ 168 w 335"/>
                  <a:gd name="T1" fmla="*/ 0 h 329"/>
                  <a:gd name="T2" fmla="*/ 168 w 335"/>
                  <a:gd name="T3" fmla="*/ 0 h 329"/>
                  <a:gd name="T4" fmla="*/ 335 w 335"/>
                  <a:gd name="T5" fmla="*/ 165 h 329"/>
                  <a:gd name="T6" fmla="*/ 168 w 335"/>
                  <a:gd name="T7" fmla="*/ 329 h 329"/>
                  <a:gd name="T8" fmla="*/ 0 w 335"/>
                  <a:gd name="T9" fmla="*/ 165 h 329"/>
                  <a:gd name="T10" fmla="*/ 168 w 335"/>
                  <a:gd name="T11" fmla="*/ 0 h 329"/>
                  <a:gd name="T12" fmla="*/ 168 w 335"/>
                  <a:gd name="T13" fmla="*/ 281 h 329"/>
                  <a:gd name="T14" fmla="*/ 168 w 335"/>
                  <a:gd name="T15" fmla="*/ 281 h 329"/>
                  <a:gd name="T16" fmla="*/ 279 w 335"/>
                  <a:gd name="T17" fmla="*/ 165 h 329"/>
                  <a:gd name="T18" fmla="*/ 168 w 335"/>
                  <a:gd name="T19" fmla="*/ 48 h 329"/>
                  <a:gd name="T20" fmla="*/ 57 w 335"/>
                  <a:gd name="T21" fmla="*/ 165 h 329"/>
                  <a:gd name="T22" fmla="*/ 168 w 335"/>
                  <a:gd name="T23" fmla="*/ 28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5" h="329">
                    <a:moveTo>
                      <a:pt x="168" y="0"/>
                    </a:moveTo>
                    <a:lnTo>
                      <a:pt x="168" y="0"/>
                    </a:lnTo>
                    <a:cubicBezTo>
                      <a:pt x="264" y="0"/>
                      <a:pt x="335" y="67"/>
                      <a:pt x="335" y="165"/>
                    </a:cubicBezTo>
                    <a:cubicBezTo>
                      <a:pt x="335" y="262"/>
                      <a:pt x="264" y="329"/>
                      <a:pt x="168" y="329"/>
                    </a:cubicBezTo>
                    <a:cubicBezTo>
                      <a:pt x="71" y="329"/>
                      <a:pt x="0" y="262"/>
                      <a:pt x="0" y="165"/>
                    </a:cubicBezTo>
                    <a:cubicBezTo>
                      <a:pt x="0" y="67"/>
                      <a:pt x="71" y="0"/>
                      <a:pt x="168" y="0"/>
                    </a:cubicBezTo>
                    <a:close/>
                    <a:moveTo>
                      <a:pt x="168" y="281"/>
                    </a:moveTo>
                    <a:lnTo>
                      <a:pt x="168" y="281"/>
                    </a:lnTo>
                    <a:cubicBezTo>
                      <a:pt x="235" y="281"/>
                      <a:pt x="279" y="230"/>
                      <a:pt x="279" y="165"/>
                    </a:cubicBezTo>
                    <a:cubicBezTo>
                      <a:pt x="279" y="99"/>
                      <a:pt x="235" y="48"/>
                      <a:pt x="168" y="48"/>
                    </a:cubicBezTo>
                    <a:cubicBezTo>
                      <a:pt x="100" y="48"/>
                      <a:pt x="57" y="99"/>
                      <a:pt x="57" y="165"/>
                    </a:cubicBezTo>
                    <a:cubicBezTo>
                      <a:pt x="57" y="230"/>
                      <a:pt x="100" y="281"/>
                      <a:pt x="168" y="281"/>
                    </a:cubicBez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1" name="Freeform 10">
                <a:extLst>
                  <a:ext uri="{FF2B5EF4-FFF2-40B4-BE49-F238E27FC236}">
                    <a16:creationId xmlns:a16="http://schemas.microsoft.com/office/drawing/2014/main" id="{618B8A8B-1CA6-154F-9CA2-0CA470F2E7C3}"/>
                  </a:ext>
                </a:extLst>
              </p:cNvPr>
              <p:cNvSpPr>
                <a:spLocks/>
              </p:cNvSpPr>
              <p:nvPr/>
            </p:nvSpPr>
            <p:spPr bwMode="auto">
              <a:xfrm>
                <a:off x="2173" y="1677"/>
                <a:ext cx="166" cy="194"/>
              </a:xfrm>
              <a:custGeom>
                <a:avLst/>
                <a:gdLst>
                  <a:gd name="T0" fmla="*/ 3 w 276"/>
                  <a:gd name="T1" fmla="*/ 82 h 321"/>
                  <a:gd name="T2" fmla="*/ 3 w 276"/>
                  <a:gd name="T3" fmla="*/ 82 h 321"/>
                  <a:gd name="T4" fmla="*/ 0 w 276"/>
                  <a:gd name="T5" fmla="*/ 8 h 321"/>
                  <a:gd name="T6" fmla="*/ 50 w 276"/>
                  <a:gd name="T7" fmla="*/ 8 h 321"/>
                  <a:gd name="T8" fmla="*/ 51 w 276"/>
                  <a:gd name="T9" fmla="*/ 60 h 321"/>
                  <a:gd name="T10" fmla="*/ 52 w 276"/>
                  <a:gd name="T11" fmla="*/ 60 h 321"/>
                  <a:gd name="T12" fmla="*/ 157 w 276"/>
                  <a:gd name="T13" fmla="*/ 0 h 321"/>
                  <a:gd name="T14" fmla="*/ 276 w 276"/>
                  <a:gd name="T15" fmla="*/ 128 h 321"/>
                  <a:gd name="T16" fmla="*/ 276 w 276"/>
                  <a:gd name="T17" fmla="*/ 321 h 321"/>
                  <a:gd name="T18" fmla="*/ 224 w 276"/>
                  <a:gd name="T19" fmla="*/ 321 h 321"/>
                  <a:gd name="T20" fmla="*/ 224 w 276"/>
                  <a:gd name="T21" fmla="*/ 133 h 321"/>
                  <a:gd name="T22" fmla="*/ 152 w 276"/>
                  <a:gd name="T23" fmla="*/ 48 h 321"/>
                  <a:gd name="T24" fmla="*/ 55 w 276"/>
                  <a:gd name="T25" fmla="*/ 169 h 321"/>
                  <a:gd name="T26" fmla="*/ 55 w 276"/>
                  <a:gd name="T27" fmla="*/ 321 h 321"/>
                  <a:gd name="T28" fmla="*/ 3 w 276"/>
                  <a:gd name="T29" fmla="*/ 321 h 321"/>
                  <a:gd name="T30" fmla="*/ 3 w 276"/>
                  <a:gd name="T31" fmla="*/ 82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3" y="82"/>
                    </a:moveTo>
                    <a:lnTo>
                      <a:pt x="3" y="82"/>
                    </a:lnTo>
                    <a:cubicBezTo>
                      <a:pt x="3" y="54"/>
                      <a:pt x="0" y="29"/>
                      <a:pt x="0" y="8"/>
                    </a:cubicBezTo>
                    <a:lnTo>
                      <a:pt x="50" y="8"/>
                    </a:lnTo>
                    <a:cubicBezTo>
                      <a:pt x="50" y="25"/>
                      <a:pt x="51" y="42"/>
                      <a:pt x="51" y="60"/>
                    </a:cubicBezTo>
                    <a:lnTo>
                      <a:pt x="52" y="60"/>
                    </a:lnTo>
                    <a:cubicBezTo>
                      <a:pt x="66" y="29"/>
                      <a:pt x="105" y="0"/>
                      <a:pt x="157" y="0"/>
                    </a:cubicBezTo>
                    <a:cubicBezTo>
                      <a:pt x="239" y="0"/>
                      <a:pt x="276" y="52"/>
                      <a:pt x="276" y="128"/>
                    </a:cubicBezTo>
                    <a:lnTo>
                      <a:pt x="276" y="321"/>
                    </a:lnTo>
                    <a:lnTo>
                      <a:pt x="224" y="321"/>
                    </a:lnTo>
                    <a:lnTo>
                      <a:pt x="224" y="133"/>
                    </a:lnTo>
                    <a:cubicBezTo>
                      <a:pt x="224" y="81"/>
                      <a:pt x="201" y="48"/>
                      <a:pt x="152" y="48"/>
                    </a:cubicBezTo>
                    <a:cubicBezTo>
                      <a:pt x="84" y="48"/>
                      <a:pt x="55" y="97"/>
                      <a:pt x="55" y="169"/>
                    </a:cubicBezTo>
                    <a:lnTo>
                      <a:pt x="55" y="321"/>
                    </a:lnTo>
                    <a:lnTo>
                      <a:pt x="3" y="321"/>
                    </a:lnTo>
                    <a:lnTo>
                      <a:pt x="3" y="82"/>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2" name="Freeform 11">
                <a:extLst>
                  <a:ext uri="{FF2B5EF4-FFF2-40B4-BE49-F238E27FC236}">
                    <a16:creationId xmlns:a16="http://schemas.microsoft.com/office/drawing/2014/main" id="{03F41026-0E7A-0444-9EA4-EA9255BA0611}"/>
                  </a:ext>
                </a:extLst>
              </p:cNvPr>
              <p:cNvSpPr>
                <a:spLocks noEditPoints="1"/>
              </p:cNvSpPr>
              <p:nvPr/>
            </p:nvSpPr>
            <p:spPr bwMode="auto">
              <a:xfrm>
                <a:off x="2380" y="1677"/>
                <a:ext cx="165" cy="199"/>
              </a:xfrm>
              <a:custGeom>
                <a:avLst/>
                <a:gdLst>
                  <a:gd name="T0" fmla="*/ 14 w 274"/>
                  <a:gd name="T1" fmla="*/ 48 h 329"/>
                  <a:gd name="T2" fmla="*/ 14 w 274"/>
                  <a:gd name="T3" fmla="*/ 48 h 329"/>
                  <a:gd name="T4" fmla="*/ 139 w 274"/>
                  <a:gd name="T5" fmla="*/ 0 h 329"/>
                  <a:gd name="T6" fmla="*/ 270 w 274"/>
                  <a:gd name="T7" fmla="*/ 132 h 329"/>
                  <a:gd name="T8" fmla="*/ 270 w 274"/>
                  <a:gd name="T9" fmla="*/ 267 h 329"/>
                  <a:gd name="T10" fmla="*/ 274 w 274"/>
                  <a:gd name="T11" fmla="*/ 321 h 329"/>
                  <a:gd name="T12" fmla="*/ 224 w 274"/>
                  <a:gd name="T13" fmla="*/ 321 h 329"/>
                  <a:gd name="T14" fmla="*/ 221 w 274"/>
                  <a:gd name="T15" fmla="*/ 274 h 329"/>
                  <a:gd name="T16" fmla="*/ 219 w 274"/>
                  <a:gd name="T17" fmla="*/ 274 h 329"/>
                  <a:gd name="T18" fmla="*/ 116 w 274"/>
                  <a:gd name="T19" fmla="*/ 329 h 329"/>
                  <a:gd name="T20" fmla="*/ 0 w 274"/>
                  <a:gd name="T21" fmla="*/ 236 h 329"/>
                  <a:gd name="T22" fmla="*/ 197 w 274"/>
                  <a:gd name="T23" fmla="*/ 126 h 329"/>
                  <a:gd name="T24" fmla="*/ 217 w 274"/>
                  <a:gd name="T25" fmla="*/ 126 h 329"/>
                  <a:gd name="T26" fmla="*/ 217 w 274"/>
                  <a:gd name="T27" fmla="*/ 117 h 329"/>
                  <a:gd name="T28" fmla="*/ 140 w 274"/>
                  <a:gd name="T29" fmla="*/ 48 h 329"/>
                  <a:gd name="T30" fmla="*/ 47 w 274"/>
                  <a:gd name="T31" fmla="*/ 82 h 329"/>
                  <a:gd name="T32" fmla="*/ 14 w 274"/>
                  <a:gd name="T33" fmla="*/ 48 h 329"/>
                  <a:gd name="T34" fmla="*/ 165 w 274"/>
                  <a:gd name="T35" fmla="*/ 171 h 329"/>
                  <a:gd name="T36" fmla="*/ 165 w 274"/>
                  <a:gd name="T37" fmla="*/ 171 h 329"/>
                  <a:gd name="T38" fmla="*/ 56 w 274"/>
                  <a:gd name="T39" fmla="*/ 231 h 329"/>
                  <a:gd name="T40" fmla="*/ 125 w 274"/>
                  <a:gd name="T41" fmla="*/ 285 h 329"/>
                  <a:gd name="T42" fmla="*/ 217 w 274"/>
                  <a:gd name="T43" fmla="*/ 191 h 329"/>
                  <a:gd name="T44" fmla="*/ 217 w 274"/>
                  <a:gd name="T45" fmla="*/ 171 h 329"/>
                  <a:gd name="T46" fmla="*/ 165 w 274"/>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4" h="329">
                    <a:moveTo>
                      <a:pt x="14" y="48"/>
                    </a:moveTo>
                    <a:lnTo>
                      <a:pt x="14" y="48"/>
                    </a:lnTo>
                    <a:cubicBezTo>
                      <a:pt x="46" y="15"/>
                      <a:pt x="93" y="0"/>
                      <a:pt x="139" y="0"/>
                    </a:cubicBezTo>
                    <a:cubicBezTo>
                      <a:pt x="231" y="0"/>
                      <a:pt x="270" y="44"/>
                      <a:pt x="270" y="132"/>
                    </a:cubicBezTo>
                    <a:lnTo>
                      <a:pt x="270" y="267"/>
                    </a:lnTo>
                    <a:cubicBezTo>
                      <a:pt x="270" y="285"/>
                      <a:pt x="272" y="305"/>
                      <a:pt x="274" y="321"/>
                    </a:cubicBezTo>
                    <a:lnTo>
                      <a:pt x="224" y="321"/>
                    </a:lnTo>
                    <a:cubicBezTo>
                      <a:pt x="221" y="307"/>
                      <a:pt x="221" y="288"/>
                      <a:pt x="221" y="274"/>
                    </a:cubicBezTo>
                    <a:lnTo>
                      <a:pt x="219" y="274"/>
                    </a:lnTo>
                    <a:cubicBezTo>
                      <a:pt x="199" y="306"/>
                      <a:pt x="164" y="329"/>
                      <a:pt x="116" y="329"/>
                    </a:cubicBezTo>
                    <a:cubicBezTo>
                      <a:pt x="53" y="329"/>
                      <a:pt x="0" y="297"/>
                      <a:pt x="0" y="236"/>
                    </a:cubicBezTo>
                    <a:cubicBezTo>
                      <a:pt x="0" y="132"/>
                      <a:pt x="120" y="126"/>
                      <a:pt x="197" y="126"/>
                    </a:cubicBezTo>
                    <a:lnTo>
                      <a:pt x="217" y="126"/>
                    </a:lnTo>
                    <a:lnTo>
                      <a:pt x="217" y="117"/>
                    </a:lnTo>
                    <a:cubicBezTo>
                      <a:pt x="217" y="72"/>
                      <a:pt x="189" y="48"/>
                      <a:pt x="140" y="48"/>
                    </a:cubicBezTo>
                    <a:cubicBezTo>
                      <a:pt x="106" y="48"/>
                      <a:pt x="72" y="60"/>
                      <a:pt x="47" y="82"/>
                    </a:cubicBezTo>
                    <a:lnTo>
                      <a:pt x="14" y="48"/>
                    </a:lnTo>
                    <a:close/>
                    <a:moveTo>
                      <a:pt x="165" y="171"/>
                    </a:moveTo>
                    <a:lnTo>
                      <a:pt x="165" y="171"/>
                    </a:lnTo>
                    <a:cubicBezTo>
                      <a:pt x="99" y="171"/>
                      <a:pt x="56" y="189"/>
                      <a:pt x="56" y="231"/>
                    </a:cubicBezTo>
                    <a:cubicBezTo>
                      <a:pt x="56" y="270"/>
                      <a:pt x="86" y="285"/>
                      <a:pt x="125" y="285"/>
                    </a:cubicBezTo>
                    <a:cubicBezTo>
                      <a:pt x="185" y="285"/>
                      <a:pt x="216" y="242"/>
                      <a:pt x="217" y="191"/>
                    </a:cubicBezTo>
                    <a:lnTo>
                      <a:pt x="217" y="171"/>
                    </a:lnTo>
                    <a:lnTo>
                      <a:pt x="165"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3" name="Freeform 12">
                <a:extLst>
                  <a:ext uri="{FF2B5EF4-FFF2-40B4-BE49-F238E27FC236}">
                    <a16:creationId xmlns:a16="http://schemas.microsoft.com/office/drawing/2014/main" id="{05598A25-4488-014A-8224-7F86B2B1C272}"/>
                  </a:ext>
                </a:extLst>
              </p:cNvPr>
              <p:cNvSpPr>
                <a:spLocks/>
              </p:cNvSpPr>
              <p:nvPr/>
            </p:nvSpPr>
            <p:spPr bwMode="auto">
              <a:xfrm>
                <a:off x="2597" y="1585"/>
                <a:ext cx="31" cy="286"/>
              </a:xfrm>
              <a:custGeom>
                <a:avLst/>
                <a:gdLst>
                  <a:gd name="T0" fmla="*/ 0 w 52"/>
                  <a:gd name="T1" fmla="*/ 474 h 474"/>
                  <a:gd name="T2" fmla="*/ 0 w 52"/>
                  <a:gd name="T3" fmla="*/ 474 h 474"/>
                  <a:gd name="T4" fmla="*/ 52 w 52"/>
                  <a:gd name="T5" fmla="*/ 474 h 474"/>
                  <a:gd name="T6" fmla="*/ 52 w 52"/>
                  <a:gd name="T7" fmla="*/ 0 h 474"/>
                  <a:gd name="T8" fmla="*/ 0 w 52"/>
                  <a:gd name="T9" fmla="*/ 0 h 474"/>
                  <a:gd name="T10" fmla="*/ 0 w 52"/>
                  <a:gd name="T11" fmla="*/ 474 h 474"/>
                </a:gdLst>
                <a:ahLst/>
                <a:cxnLst>
                  <a:cxn ang="0">
                    <a:pos x="T0" y="T1"/>
                  </a:cxn>
                  <a:cxn ang="0">
                    <a:pos x="T2" y="T3"/>
                  </a:cxn>
                  <a:cxn ang="0">
                    <a:pos x="T4" y="T5"/>
                  </a:cxn>
                  <a:cxn ang="0">
                    <a:pos x="T6" y="T7"/>
                  </a:cxn>
                  <a:cxn ang="0">
                    <a:pos x="T8" y="T9"/>
                  </a:cxn>
                  <a:cxn ang="0">
                    <a:pos x="T10" y="T11"/>
                  </a:cxn>
                </a:cxnLst>
                <a:rect l="0" t="0" r="r" b="b"/>
                <a:pathLst>
                  <a:path w="52" h="474">
                    <a:moveTo>
                      <a:pt x="0" y="474"/>
                    </a:moveTo>
                    <a:lnTo>
                      <a:pt x="0" y="474"/>
                    </a:lnTo>
                    <a:lnTo>
                      <a:pt x="52" y="474"/>
                    </a:lnTo>
                    <a:lnTo>
                      <a:pt x="52" y="0"/>
                    </a:lnTo>
                    <a:lnTo>
                      <a:pt x="0" y="0"/>
                    </a:lnTo>
                    <a:lnTo>
                      <a:pt x="0" y="474"/>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4" name="Freeform 13">
                <a:extLst>
                  <a:ext uri="{FF2B5EF4-FFF2-40B4-BE49-F238E27FC236}">
                    <a16:creationId xmlns:a16="http://schemas.microsoft.com/office/drawing/2014/main" id="{F9646493-198E-3D4D-A144-2A022AA8F3B7}"/>
                  </a:ext>
                </a:extLst>
              </p:cNvPr>
              <p:cNvSpPr>
                <a:spLocks/>
              </p:cNvSpPr>
              <p:nvPr/>
            </p:nvSpPr>
            <p:spPr bwMode="auto">
              <a:xfrm>
                <a:off x="2780" y="1585"/>
                <a:ext cx="220" cy="286"/>
              </a:xfrm>
              <a:custGeom>
                <a:avLst/>
                <a:gdLst>
                  <a:gd name="T0" fmla="*/ 310 w 366"/>
                  <a:gd name="T1" fmla="*/ 0 h 474"/>
                  <a:gd name="T2" fmla="*/ 310 w 366"/>
                  <a:gd name="T3" fmla="*/ 0 h 474"/>
                  <a:gd name="T4" fmla="*/ 310 w 366"/>
                  <a:gd name="T5" fmla="*/ 201 h 474"/>
                  <a:gd name="T6" fmla="*/ 57 w 366"/>
                  <a:gd name="T7" fmla="*/ 201 h 474"/>
                  <a:gd name="T8" fmla="*/ 57 w 366"/>
                  <a:gd name="T9" fmla="*/ 0 h 474"/>
                  <a:gd name="T10" fmla="*/ 0 w 366"/>
                  <a:gd name="T11" fmla="*/ 0 h 474"/>
                  <a:gd name="T12" fmla="*/ 0 w 366"/>
                  <a:gd name="T13" fmla="*/ 474 h 474"/>
                  <a:gd name="T14" fmla="*/ 57 w 366"/>
                  <a:gd name="T15" fmla="*/ 474 h 474"/>
                  <a:gd name="T16" fmla="*/ 57 w 366"/>
                  <a:gd name="T17" fmla="*/ 253 h 474"/>
                  <a:gd name="T18" fmla="*/ 310 w 366"/>
                  <a:gd name="T19" fmla="*/ 253 h 474"/>
                  <a:gd name="T20" fmla="*/ 310 w 366"/>
                  <a:gd name="T21" fmla="*/ 474 h 474"/>
                  <a:gd name="T22" fmla="*/ 366 w 366"/>
                  <a:gd name="T23" fmla="*/ 474 h 474"/>
                  <a:gd name="T24" fmla="*/ 366 w 366"/>
                  <a:gd name="T25" fmla="*/ 0 h 474"/>
                  <a:gd name="T26" fmla="*/ 310 w 366"/>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66" h="474">
                    <a:moveTo>
                      <a:pt x="310" y="0"/>
                    </a:moveTo>
                    <a:lnTo>
                      <a:pt x="310" y="0"/>
                    </a:lnTo>
                    <a:lnTo>
                      <a:pt x="310" y="201"/>
                    </a:lnTo>
                    <a:lnTo>
                      <a:pt x="57" y="201"/>
                    </a:lnTo>
                    <a:lnTo>
                      <a:pt x="57" y="0"/>
                    </a:lnTo>
                    <a:lnTo>
                      <a:pt x="0" y="0"/>
                    </a:lnTo>
                    <a:lnTo>
                      <a:pt x="0" y="474"/>
                    </a:lnTo>
                    <a:lnTo>
                      <a:pt x="57" y="474"/>
                    </a:lnTo>
                    <a:lnTo>
                      <a:pt x="57" y="253"/>
                    </a:lnTo>
                    <a:lnTo>
                      <a:pt x="310" y="253"/>
                    </a:lnTo>
                    <a:lnTo>
                      <a:pt x="310" y="474"/>
                    </a:lnTo>
                    <a:lnTo>
                      <a:pt x="366" y="474"/>
                    </a:lnTo>
                    <a:lnTo>
                      <a:pt x="366" y="0"/>
                    </a:lnTo>
                    <a:lnTo>
                      <a:pt x="310"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5" name="Freeform 14">
                <a:extLst>
                  <a:ext uri="{FF2B5EF4-FFF2-40B4-BE49-F238E27FC236}">
                    <a16:creationId xmlns:a16="http://schemas.microsoft.com/office/drawing/2014/main" id="{5D2F2B50-510B-1D4F-9FD2-C0DCF626F1AD}"/>
                  </a:ext>
                </a:extLst>
              </p:cNvPr>
              <p:cNvSpPr>
                <a:spLocks/>
              </p:cNvSpPr>
              <p:nvPr/>
            </p:nvSpPr>
            <p:spPr bwMode="auto">
              <a:xfrm>
                <a:off x="3065" y="1585"/>
                <a:ext cx="33" cy="286"/>
              </a:xfrm>
              <a:custGeom>
                <a:avLst/>
                <a:gdLst>
                  <a:gd name="T0" fmla="*/ 0 w 56"/>
                  <a:gd name="T1" fmla="*/ 474 h 474"/>
                  <a:gd name="T2" fmla="*/ 0 w 56"/>
                  <a:gd name="T3" fmla="*/ 474 h 474"/>
                  <a:gd name="T4" fmla="*/ 56 w 56"/>
                  <a:gd name="T5" fmla="*/ 474 h 474"/>
                  <a:gd name="T6" fmla="*/ 56 w 56"/>
                  <a:gd name="T7" fmla="*/ 0 h 474"/>
                  <a:gd name="T8" fmla="*/ 0 w 56"/>
                  <a:gd name="T9" fmla="*/ 0 h 474"/>
                  <a:gd name="T10" fmla="*/ 0 w 56"/>
                  <a:gd name="T11" fmla="*/ 474 h 474"/>
                </a:gdLst>
                <a:ahLst/>
                <a:cxnLst>
                  <a:cxn ang="0">
                    <a:pos x="T0" y="T1"/>
                  </a:cxn>
                  <a:cxn ang="0">
                    <a:pos x="T2" y="T3"/>
                  </a:cxn>
                  <a:cxn ang="0">
                    <a:pos x="T4" y="T5"/>
                  </a:cxn>
                  <a:cxn ang="0">
                    <a:pos x="T6" y="T7"/>
                  </a:cxn>
                  <a:cxn ang="0">
                    <a:pos x="T8" y="T9"/>
                  </a:cxn>
                  <a:cxn ang="0">
                    <a:pos x="T10" y="T11"/>
                  </a:cxn>
                </a:cxnLst>
                <a:rect l="0" t="0" r="r" b="b"/>
                <a:pathLst>
                  <a:path w="56" h="474">
                    <a:moveTo>
                      <a:pt x="0" y="474"/>
                    </a:moveTo>
                    <a:lnTo>
                      <a:pt x="0" y="474"/>
                    </a:lnTo>
                    <a:lnTo>
                      <a:pt x="56" y="474"/>
                    </a:lnTo>
                    <a:lnTo>
                      <a:pt x="56" y="0"/>
                    </a:lnTo>
                    <a:lnTo>
                      <a:pt x="0" y="0"/>
                    </a:lnTo>
                    <a:lnTo>
                      <a:pt x="0" y="474"/>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6" name="Freeform 15">
                <a:extLst>
                  <a:ext uri="{FF2B5EF4-FFF2-40B4-BE49-F238E27FC236}">
                    <a16:creationId xmlns:a16="http://schemas.microsoft.com/office/drawing/2014/main" id="{4D6466F1-ED21-F246-94BA-C3FA1F3BFE46}"/>
                  </a:ext>
                </a:extLst>
              </p:cNvPr>
              <p:cNvSpPr>
                <a:spLocks/>
              </p:cNvSpPr>
              <p:nvPr/>
            </p:nvSpPr>
            <p:spPr bwMode="auto">
              <a:xfrm>
                <a:off x="3128" y="1585"/>
                <a:ext cx="253" cy="286"/>
              </a:xfrm>
              <a:custGeom>
                <a:avLst/>
                <a:gdLst>
                  <a:gd name="T0" fmla="*/ 361 w 421"/>
                  <a:gd name="T1" fmla="*/ 0 h 474"/>
                  <a:gd name="T2" fmla="*/ 361 w 421"/>
                  <a:gd name="T3" fmla="*/ 0 h 474"/>
                  <a:gd name="T4" fmla="*/ 211 w 421"/>
                  <a:gd name="T5" fmla="*/ 390 h 474"/>
                  <a:gd name="T6" fmla="*/ 209 w 421"/>
                  <a:gd name="T7" fmla="*/ 390 h 474"/>
                  <a:gd name="T8" fmla="*/ 63 w 421"/>
                  <a:gd name="T9" fmla="*/ 0 h 474"/>
                  <a:gd name="T10" fmla="*/ 0 w 421"/>
                  <a:gd name="T11" fmla="*/ 0 h 474"/>
                  <a:gd name="T12" fmla="*/ 181 w 421"/>
                  <a:gd name="T13" fmla="*/ 474 h 474"/>
                  <a:gd name="T14" fmla="*/ 235 w 421"/>
                  <a:gd name="T15" fmla="*/ 474 h 474"/>
                  <a:gd name="T16" fmla="*/ 421 w 421"/>
                  <a:gd name="T17" fmla="*/ 0 h 474"/>
                  <a:gd name="T18" fmla="*/ 361 w 421"/>
                  <a:gd name="T19"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1" h="474">
                    <a:moveTo>
                      <a:pt x="361" y="0"/>
                    </a:moveTo>
                    <a:lnTo>
                      <a:pt x="361" y="0"/>
                    </a:lnTo>
                    <a:lnTo>
                      <a:pt x="211" y="390"/>
                    </a:lnTo>
                    <a:lnTo>
                      <a:pt x="209" y="390"/>
                    </a:lnTo>
                    <a:lnTo>
                      <a:pt x="63" y="0"/>
                    </a:lnTo>
                    <a:lnTo>
                      <a:pt x="0" y="0"/>
                    </a:lnTo>
                    <a:lnTo>
                      <a:pt x="181" y="474"/>
                    </a:lnTo>
                    <a:lnTo>
                      <a:pt x="235" y="474"/>
                    </a:lnTo>
                    <a:lnTo>
                      <a:pt x="421" y="0"/>
                    </a:lnTo>
                    <a:lnTo>
                      <a:pt x="361"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7" name="Freeform 16">
                <a:extLst>
                  <a:ext uri="{FF2B5EF4-FFF2-40B4-BE49-F238E27FC236}">
                    <a16:creationId xmlns:a16="http://schemas.microsoft.com/office/drawing/2014/main" id="{29BD78D5-AFE1-134D-91DD-455D1F6B6A52}"/>
                  </a:ext>
                </a:extLst>
              </p:cNvPr>
              <p:cNvSpPr>
                <a:spLocks/>
              </p:cNvSpPr>
              <p:nvPr/>
            </p:nvSpPr>
            <p:spPr bwMode="auto">
              <a:xfrm>
                <a:off x="1196" y="1938"/>
                <a:ext cx="253" cy="300"/>
              </a:xfrm>
              <a:custGeom>
                <a:avLst/>
                <a:gdLst>
                  <a:gd name="T0" fmla="*/ 359 w 420"/>
                  <a:gd name="T1" fmla="*/ 109 h 497"/>
                  <a:gd name="T2" fmla="*/ 359 w 420"/>
                  <a:gd name="T3" fmla="*/ 109 h 497"/>
                  <a:gd name="T4" fmla="*/ 240 w 420"/>
                  <a:gd name="T5" fmla="*/ 52 h 497"/>
                  <a:gd name="T6" fmla="*/ 60 w 420"/>
                  <a:gd name="T7" fmla="*/ 249 h 497"/>
                  <a:gd name="T8" fmla="*/ 240 w 420"/>
                  <a:gd name="T9" fmla="*/ 445 h 497"/>
                  <a:gd name="T10" fmla="*/ 378 w 420"/>
                  <a:gd name="T11" fmla="*/ 379 h 497"/>
                  <a:gd name="T12" fmla="*/ 420 w 420"/>
                  <a:gd name="T13" fmla="*/ 415 h 497"/>
                  <a:gd name="T14" fmla="*/ 240 w 420"/>
                  <a:gd name="T15" fmla="*/ 497 h 497"/>
                  <a:gd name="T16" fmla="*/ 0 w 420"/>
                  <a:gd name="T17" fmla="*/ 249 h 497"/>
                  <a:gd name="T18" fmla="*/ 240 w 420"/>
                  <a:gd name="T19" fmla="*/ 0 h 497"/>
                  <a:gd name="T20" fmla="*/ 408 w 420"/>
                  <a:gd name="T21" fmla="*/ 74 h 497"/>
                  <a:gd name="T22" fmla="*/ 359 w 420"/>
                  <a:gd name="T23" fmla="*/ 109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20" h="497">
                    <a:moveTo>
                      <a:pt x="359" y="109"/>
                    </a:moveTo>
                    <a:lnTo>
                      <a:pt x="359" y="109"/>
                    </a:lnTo>
                    <a:cubicBezTo>
                      <a:pt x="331" y="71"/>
                      <a:pt x="286" y="52"/>
                      <a:pt x="240" y="52"/>
                    </a:cubicBezTo>
                    <a:cubicBezTo>
                      <a:pt x="135" y="52"/>
                      <a:pt x="60" y="145"/>
                      <a:pt x="60" y="249"/>
                    </a:cubicBezTo>
                    <a:cubicBezTo>
                      <a:pt x="60" y="358"/>
                      <a:pt x="134" y="445"/>
                      <a:pt x="240" y="445"/>
                    </a:cubicBezTo>
                    <a:cubicBezTo>
                      <a:pt x="298" y="445"/>
                      <a:pt x="344" y="422"/>
                      <a:pt x="378" y="379"/>
                    </a:cubicBezTo>
                    <a:lnTo>
                      <a:pt x="420" y="415"/>
                    </a:lnTo>
                    <a:cubicBezTo>
                      <a:pt x="378" y="471"/>
                      <a:pt x="316" y="497"/>
                      <a:pt x="240" y="497"/>
                    </a:cubicBezTo>
                    <a:cubicBezTo>
                      <a:pt x="105" y="497"/>
                      <a:pt x="0" y="392"/>
                      <a:pt x="0" y="249"/>
                    </a:cubicBezTo>
                    <a:cubicBezTo>
                      <a:pt x="0" y="109"/>
                      <a:pt x="100" y="0"/>
                      <a:pt x="240" y="0"/>
                    </a:cubicBezTo>
                    <a:cubicBezTo>
                      <a:pt x="305" y="0"/>
                      <a:pt x="368" y="22"/>
                      <a:pt x="408" y="74"/>
                    </a:cubicBezTo>
                    <a:lnTo>
                      <a:pt x="359" y="10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8" name="Freeform 17">
                <a:extLst>
                  <a:ext uri="{FF2B5EF4-FFF2-40B4-BE49-F238E27FC236}">
                    <a16:creationId xmlns:a16="http://schemas.microsoft.com/office/drawing/2014/main" id="{B72C7B5C-9B25-F74A-9B3C-69E7155B91F2}"/>
                  </a:ext>
                </a:extLst>
              </p:cNvPr>
              <p:cNvSpPr>
                <a:spLocks/>
              </p:cNvSpPr>
              <p:nvPr/>
            </p:nvSpPr>
            <p:spPr bwMode="auto">
              <a:xfrm>
                <a:off x="1482"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9" name="Freeform 18">
                <a:extLst>
                  <a:ext uri="{FF2B5EF4-FFF2-40B4-BE49-F238E27FC236}">
                    <a16:creationId xmlns:a16="http://schemas.microsoft.com/office/drawing/2014/main" id="{2BB1422E-3133-9140-9DFA-6F4A34A1A730}"/>
                  </a:ext>
                </a:extLst>
              </p:cNvPr>
              <p:cNvSpPr>
                <a:spLocks/>
              </p:cNvSpPr>
              <p:nvPr/>
            </p:nvSpPr>
            <p:spPr bwMode="auto">
              <a:xfrm>
                <a:off x="1699" y="2037"/>
                <a:ext cx="107" cy="194"/>
              </a:xfrm>
              <a:custGeom>
                <a:avLst/>
                <a:gdLst>
                  <a:gd name="T0" fmla="*/ 2 w 177"/>
                  <a:gd name="T1" fmla="*/ 83 h 321"/>
                  <a:gd name="T2" fmla="*/ 2 w 177"/>
                  <a:gd name="T3" fmla="*/ 83 h 321"/>
                  <a:gd name="T4" fmla="*/ 0 w 177"/>
                  <a:gd name="T5" fmla="*/ 8 h 321"/>
                  <a:gd name="T6" fmla="*/ 49 w 177"/>
                  <a:gd name="T7" fmla="*/ 8 h 321"/>
                  <a:gd name="T8" fmla="*/ 50 w 177"/>
                  <a:gd name="T9" fmla="*/ 60 h 321"/>
                  <a:gd name="T10" fmla="*/ 52 w 177"/>
                  <a:gd name="T11" fmla="*/ 60 h 321"/>
                  <a:gd name="T12" fmla="*/ 156 w 177"/>
                  <a:gd name="T13" fmla="*/ 0 h 321"/>
                  <a:gd name="T14" fmla="*/ 177 w 177"/>
                  <a:gd name="T15" fmla="*/ 4 h 321"/>
                  <a:gd name="T16" fmla="*/ 174 w 177"/>
                  <a:gd name="T17" fmla="*/ 56 h 321"/>
                  <a:gd name="T18" fmla="*/ 146 w 177"/>
                  <a:gd name="T19" fmla="*/ 52 h 321"/>
                  <a:gd name="T20" fmla="*/ 54 w 177"/>
                  <a:gd name="T21" fmla="*/ 169 h 321"/>
                  <a:gd name="T22" fmla="*/ 54 w 177"/>
                  <a:gd name="T23" fmla="*/ 321 h 321"/>
                  <a:gd name="T24" fmla="*/ 2 w 177"/>
                  <a:gd name="T25" fmla="*/ 321 h 321"/>
                  <a:gd name="T26" fmla="*/ 2 w 177"/>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7" h="321">
                    <a:moveTo>
                      <a:pt x="2" y="83"/>
                    </a:moveTo>
                    <a:lnTo>
                      <a:pt x="2" y="83"/>
                    </a:lnTo>
                    <a:cubicBezTo>
                      <a:pt x="2" y="54"/>
                      <a:pt x="0" y="29"/>
                      <a:pt x="0" y="8"/>
                    </a:cubicBezTo>
                    <a:lnTo>
                      <a:pt x="49" y="8"/>
                    </a:lnTo>
                    <a:cubicBezTo>
                      <a:pt x="49" y="25"/>
                      <a:pt x="50" y="42"/>
                      <a:pt x="50" y="60"/>
                    </a:cubicBezTo>
                    <a:lnTo>
                      <a:pt x="52" y="60"/>
                    </a:lnTo>
                    <a:cubicBezTo>
                      <a:pt x="66" y="29"/>
                      <a:pt x="105" y="0"/>
                      <a:pt x="156" y="0"/>
                    </a:cubicBezTo>
                    <a:cubicBezTo>
                      <a:pt x="163" y="0"/>
                      <a:pt x="170" y="1"/>
                      <a:pt x="177" y="4"/>
                    </a:cubicBezTo>
                    <a:lnTo>
                      <a:pt x="174" y="56"/>
                    </a:lnTo>
                    <a:cubicBezTo>
                      <a:pt x="165" y="54"/>
                      <a:pt x="155" y="52"/>
                      <a:pt x="146" y="52"/>
                    </a:cubicBezTo>
                    <a:cubicBezTo>
                      <a:pt x="82" y="52"/>
                      <a:pt x="54" y="97"/>
                      <a:pt x="54" y="169"/>
                    </a:cubicBezTo>
                    <a:lnTo>
                      <a:pt x="54" y="321"/>
                    </a:lnTo>
                    <a:lnTo>
                      <a:pt x="2" y="321"/>
                    </a:lnTo>
                    <a:lnTo>
                      <a:pt x="2"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0" name="Freeform 19">
                <a:extLst>
                  <a:ext uri="{FF2B5EF4-FFF2-40B4-BE49-F238E27FC236}">
                    <a16:creationId xmlns:a16="http://schemas.microsoft.com/office/drawing/2014/main" id="{CA617C11-88CF-FA4E-941C-1D6A7372C587}"/>
                  </a:ext>
                </a:extLst>
              </p:cNvPr>
              <p:cNvSpPr>
                <a:spLocks/>
              </p:cNvSpPr>
              <p:nvPr/>
            </p:nvSpPr>
            <p:spPr bwMode="auto">
              <a:xfrm>
                <a:off x="1837" y="2037"/>
                <a:ext cx="107" cy="194"/>
              </a:xfrm>
              <a:custGeom>
                <a:avLst/>
                <a:gdLst>
                  <a:gd name="T0" fmla="*/ 3 w 178"/>
                  <a:gd name="T1" fmla="*/ 83 h 321"/>
                  <a:gd name="T2" fmla="*/ 3 w 178"/>
                  <a:gd name="T3" fmla="*/ 83 h 321"/>
                  <a:gd name="T4" fmla="*/ 0 w 178"/>
                  <a:gd name="T5" fmla="*/ 8 h 321"/>
                  <a:gd name="T6" fmla="*/ 50 w 178"/>
                  <a:gd name="T7" fmla="*/ 8 h 321"/>
                  <a:gd name="T8" fmla="*/ 51 w 178"/>
                  <a:gd name="T9" fmla="*/ 60 h 321"/>
                  <a:gd name="T10" fmla="*/ 52 w 178"/>
                  <a:gd name="T11" fmla="*/ 60 h 321"/>
                  <a:gd name="T12" fmla="*/ 157 w 178"/>
                  <a:gd name="T13" fmla="*/ 0 h 321"/>
                  <a:gd name="T14" fmla="*/ 178 w 178"/>
                  <a:gd name="T15" fmla="*/ 4 h 321"/>
                  <a:gd name="T16" fmla="*/ 175 w 178"/>
                  <a:gd name="T17" fmla="*/ 56 h 321"/>
                  <a:gd name="T18" fmla="*/ 147 w 178"/>
                  <a:gd name="T19" fmla="*/ 52 h 321"/>
                  <a:gd name="T20" fmla="*/ 55 w 178"/>
                  <a:gd name="T21" fmla="*/ 169 h 321"/>
                  <a:gd name="T22" fmla="*/ 55 w 178"/>
                  <a:gd name="T23" fmla="*/ 321 h 321"/>
                  <a:gd name="T24" fmla="*/ 3 w 178"/>
                  <a:gd name="T25" fmla="*/ 321 h 321"/>
                  <a:gd name="T26" fmla="*/ 3 w 178"/>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8" h="321">
                    <a:moveTo>
                      <a:pt x="3" y="83"/>
                    </a:moveTo>
                    <a:lnTo>
                      <a:pt x="3" y="83"/>
                    </a:lnTo>
                    <a:cubicBezTo>
                      <a:pt x="3" y="54"/>
                      <a:pt x="0" y="29"/>
                      <a:pt x="0" y="8"/>
                    </a:cubicBezTo>
                    <a:lnTo>
                      <a:pt x="50" y="8"/>
                    </a:lnTo>
                    <a:cubicBezTo>
                      <a:pt x="50" y="25"/>
                      <a:pt x="51" y="42"/>
                      <a:pt x="51" y="60"/>
                    </a:cubicBezTo>
                    <a:lnTo>
                      <a:pt x="52" y="60"/>
                    </a:lnTo>
                    <a:cubicBezTo>
                      <a:pt x="67" y="29"/>
                      <a:pt x="105" y="0"/>
                      <a:pt x="157" y="0"/>
                    </a:cubicBezTo>
                    <a:cubicBezTo>
                      <a:pt x="164" y="0"/>
                      <a:pt x="171" y="1"/>
                      <a:pt x="178" y="4"/>
                    </a:cubicBezTo>
                    <a:lnTo>
                      <a:pt x="175" y="56"/>
                    </a:lnTo>
                    <a:cubicBezTo>
                      <a:pt x="166" y="54"/>
                      <a:pt x="156" y="52"/>
                      <a:pt x="147" y="52"/>
                    </a:cubicBezTo>
                    <a:cubicBezTo>
                      <a:pt x="83" y="52"/>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1" name="Freeform 20">
                <a:extLst>
                  <a:ext uri="{FF2B5EF4-FFF2-40B4-BE49-F238E27FC236}">
                    <a16:creationId xmlns:a16="http://schemas.microsoft.com/office/drawing/2014/main" id="{83F5C9AC-D2ED-9A41-9CF8-7866304D05A8}"/>
                  </a:ext>
                </a:extLst>
              </p:cNvPr>
              <p:cNvSpPr>
                <a:spLocks noEditPoints="1"/>
              </p:cNvSpPr>
              <p:nvPr/>
            </p:nvSpPr>
            <p:spPr bwMode="auto">
              <a:xfrm>
                <a:off x="1971" y="1946"/>
                <a:ext cx="45" cy="285"/>
              </a:xfrm>
              <a:custGeom>
                <a:avLst/>
                <a:gdLst>
                  <a:gd name="T0" fmla="*/ 38 w 76"/>
                  <a:gd name="T1" fmla="*/ 0 h 473"/>
                  <a:gd name="T2" fmla="*/ 38 w 76"/>
                  <a:gd name="T3" fmla="*/ 0 h 473"/>
                  <a:gd name="T4" fmla="*/ 76 w 76"/>
                  <a:gd name="T5" fmla="*/ 38 h 473"/>
                  <a:gd name="T6" fmla="*/ 38 w 76"/>
                  <a:gd name="T7" fmla="*/ 76 h 473"/>
                  <a:gd name="T8" fmla="*/ 0 w 76"/>
                  <a:gd name="T9" fmla="*/ 38 h 473"/>
                  <a:gd name="T10" fmla="*/ 38 w 76"/>
                  <a:gd name="T11" fmla="*/ 0 h 473"/>
                  <a:gd name="T12" fmla="*/ 12 w 76"/>
                  <a:gd name="T13" fmla="*/ 160 h 473"/>
                  <a:gd name="T14" fmla="*/ 12 w 76"/>
                  <a:gd name="T15" fmla="*/ 160 h 473"/>
                  <a:gd name="T16" fmla="*/ 64 w 76"/>
                  <a:gd name="T17" fmla="*/ 160 h 473"/>
                  <a:gd name="T18" fmla="*/ 64 w 76"/>
                  <a:gd name="T19" fmla="*/ 473 h 473"/>
                  <a:gd name="T20" fmla="*/ 12 w 76"/>
                  <a:gd name="T21" fmla="*/ 473 h 473"/>
                  <a:gd name="T22" fmla="*/ 12 w 76"/>
                  <a:gd name="T23" fmla="*/ 160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3">
                    <a:moveTo>
                      <a:pt x="38" y="0"/>
                    </a:moveTo>
                    <a:lnTo>
                      <a:pt x="38" y="0"/>
                    </a:lnTo>
                    <a:cubicBezTo>
                      <a:pt x="59" y="0"/>
                      <a:pt x="76" y="17"/>
                      <a:pt x="76" y="38"/>
                    </a:cubicBezTo>
                    <a:cubicBezTo>
                      <a:pt x="76" y="60"/>
                      <a:pt x="60" y="76"/>
                      <a:pt x="38" y="76"/>
                    </a:cubicBezTo>
                    <a:cubicBezTo>
                      <a:pt x="16" y="76"/>
                      <a:pt x="0" y="60"/>
                      <a:pt x="0" y="38"/>
                    </a:cubicBezTo>
                    <a:cubicBezTo>
                      <a:pt x="0" y="17"/>
                      <a:pt x="16" y="0"/>
                      <a:pt x="38" y="0"/>
                    </a:cubicBezTo>
                    <a:close/>
                    <a:moveTo>
                      <a:pt x="12" y="160"/>
                    </a:moveTo>
                    <a:lnTo>
                      <a:pt x="12" y="160"/>
                    </a:lnTo>
                    <a:lnTo>
                      <a:pt x="64" y="160"/>
                    </a:lnTo>
                    <a:lnTo>
                      <a:pt x="64" y="473"/>
                    </a:lnTo>
                    <a:lnTo>
                      <a:pt x="12" y="473"/>
                    </a:lnTo>
                    <a:lnTo>
                      <a:pt x="12" y="16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2" name="Freeform 21">
                <a:extLst>
                  <a:ext uri="{FF2B5EF4-FFF2-40B4-BE49-F238E27FC236}">
                    <a16:creationId xmlns:a16="http://schemas.microsoft.com/office/drawing/2014/main" id="{DB99D98D-8B34-F64E-8796-AB291B3815D2}"/>
                  </a:ext>
                </a:extLst>
              </p:cNvPr>
              <p:cNvSpPr>
                <a:spLocks/>
              </p:cNvSpPr>
              <p:nvPr/>
            </p:nvSpPr>
            <p:spPr bwMode="auto">
              <a:xfrm>
                <a:off x="2052" y="2037"/>
                <a:ext cx="171" cy="199"/>
              </a:xfrm>
              <a:custGeom>
                <a:avLst/>
                <a:gdLst>
                  <a:gd name="T0" fmla="*/ 241 w 283"/>
                  <a:gd name="T1" fmla="*/ 87 h 329"/>
                  <a:gd name="T2" fmla="*/ 241 w 283"/>
                  <a:gd name="T3" fmla="*/ 87 h 329"/>
                  <a:gd name="T4" fmla="*/ 162 w 283"/>
                  <a:gd name="T5" fmla="*/ 48 h 329"/>
                  <a:gd name="T6" fmla="*/ 57 w 283"/>
                  <a:gd name="T7" fmla="*/ 165 h 329"/>
                  <a:gd name="T8" fmla="*/ 162 w 283"/>
                  <a:gd name="T9" fmla="*/ 281 h 329"/>
                  <a:gd name="T10" fmla="*/ 242 w 283"/>
                  <a:gd name="T11" fmla="*/ 242 h 329"/>
                  <a:gd name="T12" fmla="*/ 281 w 283"/>
                  <a:gd name="T13" fmla="*/ 279 h 329"/>
                  <a:gd name="T14" fmla="*/ 162 w 283"/>
                  <a:gd name="T15" fmla="*/ 329 h 329"/>
                  <a:gd name="T16" fmla="*/ 0 w 283"/>
                  <a:gd name="T17" fmla="*/ 165 h 329"/>
                  <a:gd name="T18" fmla="*/ 162 w 283"/>
                  <a:gd name="T19" fmla="*/ 0 h 329"/>
                  <a:gd name="T20" fmla="*/ 283 w 283"/>
                  <a:gd name="T21" fmla="*/ 50 h 329"/>
                  <a:gd name="T22" fmla="*/ 241 w 283"/>
                  <a:gd name="T23" fmla="*/ 87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3" h="329">
                    <a:moveTo>
                      <a:pt x="241" y="87"/>
                    </a:moveTo>
                    <a:lnTo>
                      <a:pt x="241" y="87"/>
                    </a:lnTo>
                    <a:cubicBezTo>
                      <a:pt x="219" y="60"/>
                      <a:pt x="194" y="48"/>
                      <a:pt x="162" y="48"/>
                    </a:cubicBezTo>
                    <a:cubicBezTo>
                      <a:pt x="92" y="48"/>
                      <a:pt x="57" y="101"/>
                      <a:pt x="57" y="165"/>
                    </a:cubicBezTo>
                    <a:cubicBezTo>
                      <a:pt x="57" y="229"/>
                      <a:pt x="99" y="281"/>
                      <a:pt x="162" y="281"/>
                    </a:cubicBezTo>
                    <a:cubicBezTo>
                      <a:pt x="196" y="281"/>
                      <a:pt x="223" y="269"/>
                      <a:pt x="242" y="242"/>
                    </a:cubicBezTo>
                    <a:lnTo>
                      <a:pt x="281" y="279"/>
                    </a:lnTo>
                    <a:cubicBezTo>
                      <a:pt x="251" y="314"/>
                      <a:pt x="208" y="329"/>
                      <a:pt x="162" y="329"/>
                    </a:cubicBezTo>
                    <a:cubicBezTo>
                      <a:pt x="65" y="329"/>
                      <a:pt x="0" y="261"/>
                      <a:pt x="0" y="165"/>
                    </a:cubicBezTo>
                    <a:cubicBezTo>
                      <a:pt x="0" y="70"/>
                      <a:pt x="66" y="0"/>
                      <a:pt x="162" y="0"/>
                    </a:cubicBezTo>
                    <a:cubicBezTo>
                      <a:pt x="208" y="0"/>
                      <a:pt x="251" y="16"/>
                      <a:pt x="283" y="50"/>
                    </a:cubicBezTo>
                    <a:lnTo>
                      <a:pt x="241" y="87"/>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3" name="Freeform 22">
                <a:extLst>
                  <a:ext uri="{FF2B5EF4-FFF2-40B4-BE49-F238E27FC236}">
                    <a16:creationId xmlns:a16="http://schemas.microsoft.com/office/drawing/2014/main" id="{A195A442-E03E-374F-AF2E-CC08B09B0149}"/>
                  </a:ext>
                </a:extLst>
              </p:cNvPr>
              <p:cNvSpPr>
                <a:spLocks/>
              </p:cNvSpPr>
              <p:nvPr/>
            </p:nvSpPr>
            <p:spPr bwMode="auto">
              <a:xfrm>
                <a:off x="2254"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4" name="Freeform 23">
                <a:extLst>
                  <a:ext uri="{FF2B5EF4-FFF2-40B4-BE49-F238E27FC236}">
                    <a16:creationId xmlns:a16="http://schemas.microsoft.com/office/drawing/2014/main" id="{F72E0535-8380-9647-872D-F16FDE0B5E1A}"/>
                  </a:ext>
                </a:extLst>
              </p:cNvPr>
              <p:cNvSpPr>
                <a:spLocks/>
              </p:cNvSpPr>
              <p:nvPr/>
            </p:nvSpPr>
            <p:spPr bwMode="auto">
              <a:xfrm>
                <a:off x="2474" y="1945"/>
                <a:ext cx="32" cy="286"/>
              </a:xfrm>
              <a:custGeom>
                <a:avLst/>
                <a:gdLst>
                  <a:gd name="T0" fmla="*/ 0 w 53"/>
                  <a:gd name="T1" fmla="*/ 475 h 475"/>
                  <a:gd name="T2" fmla="*/ 0 w 53"/>
                  <a:gd name="T3" fmla="*/ 475 h 475"/>
                  <a:gd name="T4" fmla="*/ 53 w 53"/>
                  <a:gd name="T5" fmla="*/ 475 h 475"/>
                  <a:gd name="T6" fmla="*/ 53 w 53"/>
                  <a:gd name="T7" fmla="*/ 0 h 475"/>
                  <a:gd name="T8" fmla="*/ 0 w 53"/>
                  <a:gd name="T9" fmla="*/ 0 h 475"/>
                  <a:gd name="T10" fmla="*/ 0 w 53"/>
                  <a:gd name="T11" fmla="*/ 475 h 475"/>
                </a:gdLst>
                <a:ahLst/>
                <a:cxnLst>
                  <a:cxn ang="0">
                    <a:pos x="T0" y="T1"/>
                  </a:cxn>
                  <a:cxn ang="0">
                    <a:pos x="T2" y="T3"/>
                  </a:cxn>
                  <a:cxn ang="0">
                    <a:pos x="T4" y="T5"/>
                  </a:cxn>
                  <a:cxn ang="0">
                    <a:pos x="T6" y="T7"/>
                  </a:cxn>
                  <a:cxn ang="0">
                    <a:pos x="T8" y="T9"/>
                  </a:cxn>
                  <a:cxn ang="0">
                    <a:pos x="T10" y="T11"/>
                  </a:cxn>
                </a:cxnLst>
                <a:rect l="0" t="0" r="r" b="b"/>
                <a:pathLst>
                  <a:path w="53" h="475">
                    <a:moveTo>
                      <a:pt x="0" y="475"/>
                    </a:moveTo>
                    <a:lnTo>
                      <a:pt x="0" y="475"/>
                    </a:lnTo>
                    <a:lnTo>
                      <a:pt x="53" y="475"/>
                    </a:lnTo>
                    <a:lnTo>
                      <a:pt x="53" y="0"/>
                    </a:lnTo>
                    <a:lnTo>
                      <a:pt x="0" y="0"/>
                    </a:lnTo>
                    <a:lnTo>
                      <a:pt x="0" y="475"/>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5" name="Freeform 24">
                <a:extLst>
                  <a:ext uri="{FF2B5EF4-FFF2-40B4-BE49-F238E27FC236}">
                    <a16:creationId xmlns:a16="http://schemas.microsoft.com/office/drawing/2014/main" id="{FE066C44-5CCE-1F41-8566-14F0686E91DF}"/>
                  </a:ext>
                </a:extLst>
              </p:cNvPr>
              <p:cNvSpPr>
                <a:spLocks/>
              </p:cNvSpPr>
              <p:nvPr/>
            </p:nvSpPr>
            <p:spPr bwMode="auto">
              <a:xfrm>
                <a:off x="2561"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3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3" y="262"/>
                    </a:lnTo>
                    <a:cubicBezTo>
                      <a:pt x="209" y="293"/>
                      <a:pt x="171" y="321"/>
                      <a:pt x="119" y="321"/>
                    </a:cubicBezTo>
                    <a:cubicBezTo>
                      <a:pt x="37" y="321"/>
                      <a:pt x="0" y="269"/>
                      <a:pt x="0" y="194"/>
                    </a:cubicBezTo>
                    <a:lnTo>
                      <a:pt x="0" y="0"/>
                    </a:lnTo>
                    <a:lnTo>
                      <a:pt x="52" y="0"/>
                    </a:lnTo>
                    <a:lnTo>
                      <a:pt x="52" y="188"/>
                    </a:lnTo>
                    <a:cubicBezTo>
                      <a:pt x="52" y="241"/>
                      <a:pt x="75" y="273"/>
                      <a:pt x="124" y="273"/>
                    </a:cubicBezTo>
                    <a:cubicBezTo>
                      <a:pt x="191"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6" name="Freeform 25">
                <a:extLst>
                  <a:ext uri="{FF2B5EF4-FFF2-40B4-BE49-F238E27FC236}">
                    <a16:creationId xmlns:a16="http://schemas.microsoft.com/office/drawing/2014/main" id="{F248F71A-200F-4749-B189-59B7D50F58C9}"/>
                  </a:ext>
                </a:extLst>
              </p:cNvPr>
              <p:cNvSpPr>
                <a:spLocks/>
              </p:cNvSpPr>
              <p:nvPr/>
            </p:nvSpPr>
            <p:spPr bwMode="auto">
              <a:xfrm>
                <a:off x="2778" y="2037"/>
                <a:ext cx="285" cy="194"/>
              </a:xfrm>
              <a:custGeom>
                <a:avLst/>
                <a:gdLst>
                  <a:gd name="T0" fmla="*/ 3 w 474"/>
                  <a:gd name="T1" fmla="*/ 83 h 321"/>
                  <a:gd name="T2" fmla="*/ 3 w 474"/>
                  <a:gd name="T3" fmla="*/ 83 h 321"/>
                  <a:gd name="T4" fmla="*/ 0 w 474"/>
                  <a:gd name="T5" fmla="*/ 8 h 321"/>
                  <a:gd name="T6" fmla="*/ 50 w 474"/>
                  <a:gd name="T7" fmla="*/ 8 h 321"/>
                  <a:gd name="T8" fmla="*/ 51 w 474"/>
                  <a:gd name="T9" fmla="*/ 60 h 321"/>
                  <a:gd name="T10" fmla="*/ 53 w 474"/>
                  <a:gd name="T11" fmla="*/ 60 h 321"/>
                  <a:gd name="T12" fmla="*/ 157 w 474"/>
                  <a:gd name="T13" fmla="*/ 0 h 321"/>
                  <a:gd name="T14" fmla="*/ 256 w 474"/>
                  <a:gd name="T15" fmla="*/ 60 h 321"/>
                  <a:gd name="T16" fmla="*/ 355 w 474"/>
                  <a:gd name="T17" fmla="*/ 0 h 321"/>
                  <a:gd name="T18" fmla="*/ 474 w 474"/>
                  <a:gd name="T19" fmla="*/ 131 h 321"/>
                  <a:gd name="T20" fmla="*/ 474 w 474"/>
                  <a:gd name="T21" fmla="*/ 321 h 321"/>
                  <a:gd name="T22" fmla="*/ 422 w 474"/>
                  <a:gd name="T23" fmla="*/ 321 h 321"/>
                  <a:gd name="T24" fmla="*/ 422 w 474"/>
                  <a:gd name="T25" fmla="*/ 134 h 321"/>
                  <a:gd name="T26" fmla="*/ 346 w 474"/>
                  <a:gd name="T27" fmla="*/ 48 h 321"/>
                  <a:gd name="T28" fmla="*/ 265 w 474"/>
                  <a:gd name="T29" fmla="*/ 141 h 321"/>
                  <a:gd name="T30" fmla="*/ 265 w 474"/>
                  <a:gd name="T31" fmla="*/ 321 h 321"/>
                  <a:gd name="T32" fmla="*/ 212 w 474"/>
                  <a:gd name="T33" fmla="*/ 321 h 321"/>
                  <a:gd name="T34" fmla="*/ 212 w 474"/>
                  <a:gd name="T35" fmla="*/ 144 h 321"/>
                  <a:gd name="T36" fmla="*/ 152 w 474"/>
                  <a:gd name="T37" fmla="*/ 48 h 321"/>
                  <a:gd name="T38" fmla="*/ 55 w 474"/>
                  <a:gd name="T39" fmla="*/ 169 h 321"/>
                  <a:gd name="T40" fmla="*/ 55 w 474"/>
                  <a:gd name="T41" fmla="*/ 321 h 321"/>
                  <a:gd name="T42" fmla="*/ 3 w 474"/>
                  <a:gd name="T43" fmla="*/ 321 h 321"/>
                  <a:gd name="T44" fmla="*/ 3 w 474"/>
                  <a:gd name="T45"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74" h="321">
                    <a:moveTo>
                      <a:pt x="3" y="83"/>
                    </a:moveTo>
                    <a:lnTo>
                      <a:pt x="3" y="83"/>
                    </a:lnTo>
                    <a:cubicBezTo>
                      <a:pt x="3" y="54"/>
                      <a:pt x="0" y="29"/>
                      <a:pt x="0" y="8"/>
                    </a:cubicBezTo>
                    <a:lnTo>
                      <a:pt x="50" y="8"/>
                    </a:lnTo>
                    <a:cubicBezTo>
                      <a:pt x="50" y="25"/>
                      <a:pt x="51" y="42"/>
                      <a:pt x="51" y="60"/>
                    </a:cubicBezTo>
                    <a:lnTo>
                      <a:pt x="53" y="60"/>
                    </a:lnTo>
                    <a:cubicBezTo>
                      <a:pt x="67" y="29"/>
                      <a:pt x="105" y="0"/>
                      <a:pt x="157" y="0"/>
                    </a:cubicBezTo>
                    <a:cubicBezTo>
                      <a:pt x="224" y="0"/>
                      <a:pt x="246" y="38"/>
                      <a:pt x="256" y="60"/>
                    </a:cubicBezTo>
                    <a:cubicBezTo>
                      <a:pt x="279" y="23"/>
                      <a:pt x="307" y="0"/>
                      <a:pt x="355" y="0"/>
                    </a:cubicBezTo>
                    <a:cubicBezTo>
                      <a:pt x="445" y="0"/>
                      <a:pt x="474" y="50"/>
                      <a:pt x="474" y="131"/>
                    </a:cubicBezTo>
                    <a:lnTo>
                      <a:pt x="474" y="321"/>
                    </a:lnTo>
                    <a:lnTo>
                      <a:pt x="422" y="321"/>
                    </a:lnTo>
                    <a:lnTo>
                      <a:pt x="422" y="134"/>
                    </a:lnTo>
                    <a:cubicBezTo>
                      <a:pt x="422" y="91"/>
                      <a:pt x="407" y="48"/>
                      <a:pt x="346" y="48"/>
                    </a:cubicBezTo>
                    <a:cubicBezTo>
                      <a:pt x="301" y="48"/>
                      <a:pt x="265" y="85"/>
                      <a:pt x="265" y="141"/>
                    </a:cubicBezTo>
                    <a:lnTo>
                      <a:pt x="265" y="321"/>
                    </a:lnTo>
                    <a:lnTo>
                      <a:pt x="212" y="321"/>
                    </a:lnTo>
                    <a:lnTo>
                      <a:pt x="212" y="144"/>
                    </a:lnTo>
                    <a:cubicBezTo>
                      <a:pt x="212" y="75"/>
                      <a:pt x="195" y="48"/>
                      <a:pt x="152" y="48"/>
                    </a:cubicBezTo>
                    <a:cubicBezTo>
                      <a:pt x="85" y="48"/>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grpSp>
      </p:grpSp>
    </p:spTree>
    <p:extLst>
      <p:ext uri="{BB962C8B-B14F-4D97-AF65-F5344CB8AC3E}">
        <p14:creationId xmlns:p14="http://schemas.microsoft.com/office/powerpoint/2010/main" val="3552119046"/>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ext-Small Font">
    <p:spTree>
      <p:nvGrpSpPr>
        <p:cNvPr id="1" name=""/>
        <p:cNvGrpSpPr/>
        <p:nvPr/>
      </p:nvGrpSpPr>
      <p:grpSpPr>
        <a:xfrm>
          <a:off x="0" y="0"/>
          <a:ext cx="0" cy="0"/>
          <a:chOff x="0" y="0"/>
          <a:chExt cx="0" cy="0"/>
        </a:xfrm>
      </p:grpSpPr>
      <p:pic>
        <p:nvPicPr>
          <p:cNvPr id="10" name="Picture 9" descr="background.jpg"/>
          <p:cNvPicPr>
            <a:picLocks/>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0"/>
            <a:ext cx="9162288" cy="923544"/>
          </a:xfrm>
          <a:prstGeom prst="rect">
            <a:avLst/>
          </a:prstGeom>
        </p:spPr>
      </p:pic>
      <p:sp>
        <p:nvSpPr>
          <p:cNvPr id="2" name="Title 1"/>
          <p:cNvSpPr>
            <a:spLocks noGrp="1"/>
          </p:cNvSpPr>
          <p:nvPr>
            <p:ph type="title" hasCustomPrompt="1"/>
          </p:nvPr>
        </p:nvSpPr>
        <p:spPr>
          <a:xfrm>
            <a:off x="323850" y="89379"/>
            <a:ext cx="8497062" cy="818388"/>
          </a:xfrm>
          <a:prstGeom prst="rect">
            <a:avLst/>
          </a:prstGeom>
        </p:spPr>
        <p:txBody>
          <a:bodyPr anchor="ctr" anchorCtr="0">
            <a:normAutofit/>
          </a:bodyPr>
          <a:lstStyle>
            <a:lvl1pPr algn="l">
              <a:defRPr sz="2400" baseline="0">
                <a:solidFill>
                  <a:schemeClr val="bg1"/>
                </a:solidFill>
                <a:latin typeface="Arial"/>
                <a:cs typeface="Arial"/>
              </a:defRPr>
            </a:lvl1pPr>
          </a:lstStyle>
          <a:p>
            <a:r>
              <a:rPr lang="en-US" dirty="0"/>
              <a:t>Text Slide: click to enter title</a:t>
            </a:r>
          </a:p>
        </p:txBody>
      </p:sp>
      <p:sp>
        <p:nvSpPr>
          <p:cNvPr id="13" name="Text Placeholder 5"/>
          <p:cNvSpPr>
            <a:spLocks noGrp="1"/>
          </p:cNvSpPr>
          <p:nvPr>
            <p:ph type="body" sz="quarter" idx="14" hasCustomPrompt="1"/>
          </p:nvPr>
        </p:nvSpPr>
        <p:spPr>
          <a:xfrm>
            <a:off x="323850" y="4846321"/>
            <a:ext cx="7357838" cy="240029"/>
          </a:xfrm>
          <a:prstGeom prst="rect">
            <a:avLst/>
          </a:prstGeom>
        </p:spPr>
        <p:txBody>
          <a:bodyPr vert="horz" anchor="ctr"/>
          <a:lstStyle>
            <a:lvl1pPr marL="0" indent="0" algn="l">
              <a:spcBef>
                <a:spcPts val="0"/>
              </a:spcBef>
              <a:buNone/>
              <a:defRPr sz="1050" b="0" baseline="0">
                <a:solidFill>
                  <a:srgbClr val="285078"/>
                </a:solidFill>
                <a:latin typeface="Arial"/>
                <a:cs typeface="Arial"/>
              </a:defRPr>
            </a:lvl1pPr>
          </a:lstStyle>
          <a:p>
            <a:pPr lvl="0"/>
            <a:r>
              <a:rPr lang="en-US" dirty="0"/>
              <a:t>Click to Add Source</a:t>
            </a:r>
          </a:p>
        </p:txBody>
      </p:sp>
      <p:sp>
        <p:nvSpPr>
          <p:cNvPr id="31" name="Content Placeholder 3"/>
          <p:cNvSpPr>
            <a:spLocks noGrp="1"/>
          </p:cNvSpPr>
          <p:nvPr>
            <p:ph sz="half" idx="2" hasCustomPrompt="1"/>
          </p:nvPr>
        </p:nvSpPr>
        <p:spPr>
          <a:xfrm>
            <a:off x="323850" y="1135604"/>
            <a:ext cx="8515350" cy="3600450"/>
          </a:xfrm>
          <a:prstGeom prst="rect">
            <a:avLst/>
          </a:prstGeom>
        </p:spPr>
        <p:txBody>
          <a:bodyPr anchor="t" anchorCtr="0">
            <a:normAutofit/>
          </a:bodyPr>
          <a:lstStyle>
            <a:lvl1pPr marL="205740" indent="-171450">
              <a:lnSpc>
                <a:spcPct val="100000"/>
              </a:lnSpc>
              <a:spcBef>
                <a:spcPts val="1200"/>
              </a:spcBef>
              <a:buClr>
                <a:srgbClr val="0070C0"/>
              </a:buClr>
              <a:buSzPct val="110000"/>
              <a:buFont typeface="Arial"/>
              <a:buChar char="•"/>
              <a:defRPr sz="1800" baseline="0">
                <a:solidFill>
                  <a:srgbClr val="000000"/>
                </a:solidFill>
                <a:latin typeface="Arial" panose="020B0604020202020204" pitchFamily="34" charset="0"/>
                <a:cs typeface="Arial" panose="020B0604020202020204" pitchFamily="34" charset="0"/>
              </a:defRPr>
            </a:lvl1pPr>
            <a:lvl2pPr marL="462915" marR="0" indent="-171450" algn="l" defTabSz="685800" rtl="0" eaLnBrk="1" fontAlgn="auto" latinLnBrk="0" hangingPunct="1">
              <a:lnSpc>
                <a:spcPct val="100000"/>
              </a:lnSpc>
              <a:spcBef>
                <a:spcPts val="300"/>
              </a:spcBef>
              <a:spcAft>
                <a:spcPts val="0"/>
              </a:spcAft>
              <a:buClr>
                <a:srgbClr val="0070C0"/>
              </a:buClr>
              <a:buSzPct val="100000"/>
              <a:buFont typeface="Lucida Grande"/>
              <a:buChar char="-"/>
              <a:tabLst/>
              <a:defRPr sz="1800" baseline="0">
                <a:solidFill>
                  <a:srgbClr val="000000"/>
                </a:solidFill>
                <a:latin typeface="Arial" panose="020B0604020202020204" pitchFamily="34" charset="0"/>
                <a:cs typeface="Arial" panose="020B0604020202020204" pitchFamily="34" charset="0"/>
              </a:defRPr>
            </a:lvl2pPr>
            <a:lvl3pPr marL="720090" indent="-102870">
              <a:lnSpc>
                <a:spcPct val="100000"/>
              </a:lnSpc>
              <a:spcBef>
                <a:spcPts val="300"/>
              </a:spcBef>
              <a:buClr>
                <a:schemeClr val="bg2"/>
              </a:buClr>
              <a:buSzPct val="70000"/>
              <a:defRPr sz="1500">
                <a:solidFill>
                  <a:srgbClr val="000000"/>
                </a:solidFill>
              </a:defRPr>
            </a:lvl3pPr>
            <a:lvl4pPr>
              <a:defRPr sz="1500"/>
            </a:lvl4pPr>
            <a:lvl5pPr>
              <a:defRPr sz="1500"/>
            </a:lvl5pPr>
            <a:lvl6pPr>
              <a:defRPr sz="1200"/>
            </a:lvl6pPr>
            <a:lvl7pPr>
              <a:defRPr sz="1200"/>
            </a:lvl7pPr>
            <a:lvl8pPr>
              <a:defRPr sz="1200"/>
            </a:lvl8pPr>
            <a:lvl9pPr>
              <a:defRPr sz="1200"/>
            </a:lvl9pPr>
          </a:lstStyle>
          <a:p>
            <a:pPr lvl="0"/>
            <a:r>
              <a:rPr lang="en-US" dirty="0"/>
              <a:t>Click to enter first level text; hit return then tab for 2nd level</a:t>
            </a:r>
          </a:p>
          <a:p>
            <a:pPr lvl="1"/>
            <a:r>
              <a:rPr lang="en-US" dirty="0"/>
              <a:t>Line 2</a:t>
            </a:r>
          </a:p>
          <a:p>
            <a:pPr lvl="1"/>
            <a:endParaRPr lang="en-US" dirty="0"/>
          </a:p>
          <a:p>
            <a:pPr lvl="1"/>
            <a:endParaRPr lang="en-US" dirty="0"/>
          </a:p>
        </p:txBody>
      </p:sp>
      <p:grpSp>
        <p:nvGrpSpPr>
          <p:cNvPr id="33" name="Logo Stacked V2">
            <a:extLst>
              <a:ext uri="{FF2B5EF4-FFF2-40B4-BE49-F238E27FC236}">
                <a16:creationId xmlns:a16="http://schemas.microsoft.com/office/drawing/2014/main" id="{8AD091C3-F2F4-054F-AB2C-405BCCFB00C6}"/>
              </a:ext>
            </a:extLst>
          </p:cNvPr>
          <p:cNvGrpSpPr>
            <a:grpSpLocks noChangeAspect="1"/>
          </p:cNvGrpSpPr>
          <p:nvPr userDrawn="1"/>
        </p:nvGrpSpPr>
        <p:grpSpPr>
          <a:xfrm>
            <a:off x="8071600" y="4860986"/>
            <a:ext cx="993262" cy="226314"/>
            <a:chOff x="680865" y="3439338"/>
            <a:chExt cx="4686473" cy="1068091"/>
          </a:xfrm>
        </p:grpSpPr>
        <p:pic>
          <p:nvPicPr>
            <p:cNvPr id="34" name="Logomark V2">
              <a:extLst>
                <a:ext uri="{FF2B5EF4-FFF2-40B4-BE49-F238E27FC236}">
                  <a16:creationId xmlns:a16="http://schemas.microsoft.com/office/drawing/2014/main" id="{12B22797-3CF9-CA4F-B64D-405CE639D940}"/>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680865" y="3439338"/>
              <a:ext cx="1088136" cy="1068091"/>
            </a:xfrm>
            <a:prstGeom prst="rect">
              <a:avLst/>
            </a:prstGeom>
          </p:spPr>
        </p:pic>
        <p:grpSp>
          <p:nvGrpSpPr>
            <p:cNvPr id="35" name="Nat HIV Cur logo type stacked">
              <a:extLst>
                <a:ext uri="{FF2B5EF4-FFF2-40B4-BE49-F238E27FC236}">
                  <a16:creationId xmlns:a16="http://schemas.microsoft.com/office/drawing/2014/main" id="{AC161F93-9767-3F49-9BB6-E37AC685FDC0}"/>
                </a:ext>
              </a:extLst>
            </p:cNvPr>
            <p:cNvGrpSpPr>
              <a:grpSpLocks noChangeAspect="1"/>
            </p:cNvGrpSpPr>
            <p:nvPr/>
          </p:nvGrpSpPr>
          <p:grpSpPr bwMode="auto">
            <a:xfrm>
              <a:off x="1898650" y="3455065"/>
              <a:ext cx="3468688" cy="1036638"/>
              <a:chOff x="1196" y="1585"/>
              <a:chExt cx="2185" cy="653"/>
            </a:xfrm>
          </p:grpSpPr>
          <p:sp>
            <p:nvSpPr>
              <p:cNvPr id="36" name="Freeform 5">
                <a:extLst>
                  <a:ext uri="{FF2B5EF4-FFF2-40B4-BE49-F238E27FC236}">
                    <a16:creationId xmlns:a16="http://schemas.microsoft.com/office/drawing/2014/main" id="{96DA80F4-6D70-0A45-A009-D5A3A5C97507}"/>
                  </a:ext>
                </a:extLst>
              </p:cNvPr>
              <p:cNvSpPr>
                <a:spLocks/>
              </p:cNvSpPr>
              <p:nvPr/>
            </p:nvSpPr>
            <p:spPr bwMode="auto">
              <a:xfrm>
                <a:off x="1212" y="1585"/>
                <a:ext cx="243" cy="286"/>
              </a:xfrm>
              <a:custGeom>
                <a:avLst/>
                <a:gdLst>
                  <a:gd name="T0" fmla="*/ 347 w 403"/>
                  <a:gd name="T1" fmla="*/ 0 h 474"/>
                  <a:gd name="T2" fmla="*/ 347 w 403"/>
                  <a:gd name="T3" fmla="*/ 0 h 474"/>
                  <a:gd name="T4" fmla="*/ 347 w 403"/>
                  <a:gd name="T5" fmla="*/ 394 h 474"/>
                  <a:gd name="T6" fmla="*/ 345 w 403"/>
                  <a:gd name="T7" fmla="*/ 394 h 474"/>
                  <a:gd name="T8" fmla="*/ 71 w 403"/>
                  <a:gd name="T9" fmla="*/ 0 h 474"/>
                  <a:gd name="T10" fmla="*/ 0 w 403"/>
                  <a:gd name="T11" fmla="*/ 0 h 474"/>
                  <a:gd name="T12" fmla="*/ 0 w 403"/>
                  <a:gd name="T13" fmla="*/ 474 h 474"/>
                  <a:gd name="T14" fmla="*/ 56 w 403"/>
                  <a:gd name="T15" fmla="*/ 474 h 474"/>
                  <a:gd name="T16" fmla="*/ 56 w 403"/>
                  <a:gd name="T17" fmla="*/ 81 h 474"/>
                  <a:gd name="T18" fmla="*/ 57 w 403"/>
                  <a:gd name="T19" fmla="*/ 81 h 474"/>
                  <a:gd name="T20" fmla="*/ 332 w 403"/>
                  <a:gd name="T21" fmla="*/ 474 h 474"/>
                  <a:gd name="T22" fmla="*/ 403 w 403"/>
                  <a:gd name="T23" fmla="*/ 474 h 474"/>
                  <a:gd name="T24" fmla="*/ 403 w 403"/>
                  <a:gd name="T25" fmla="*/ 0 h 474"/>
                  <a:gd name="T26" fmla="*/ 347 w 403"/>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3" h="474">
                    <a:moveTo>
                      <a:pt x="347" y="0"/>
                    </a:moveTo>
                    <a:lnTo>
                      <a:pt x="347" y="0"/>
                    </a:lnTo>
                    <a:lnTo>
                      <a:pt x="347" y="394"/>
                    </a:lnTo>
                    <a:lnTo>
                      <a:pt x="345" y="394"/>
                    </a:lnTo>
                    <a:lnTo>
                      <a:pt x="71" y="0"/>
                    </a:lnTo>
                    <a:lnTo>
                      <a:pt x="0" y="0"/>
                    </a:lnTo>
                    <a:lnTo>
                      <a:pt x="0" y="474"/>
                    </a:lnTo>
                    <a:lnTo>
                      <a:pt x="56" y="474"/>
                    </a:lnTo>
                    <a:lnTo>
                      <a:pt x="56" y="81"/>
                    </a:lnTo>
                    <a:lnTo>
                      <a:pt x="57" y="81"/>
                    </a:lnTo>
                    <a:lnTo>
                      <a:pt x="332" y="474"/>
                    </a:lnTo>
                    <a:lnTo>
                      <a:pt x="403" y="474"/>
                    </a:lnTo>
                    <a:lnTo>
                      <a:pt x="403" y="0"/>
                    </a:lnTo>
                    <a:lnTo>
                      <a:pt x="347" y="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37" name="Freeform 6">
                <a:extLst>
                  <a:ext uri="{FF2B5EF4-FFF2-40B4-BE49-F238E27FC236}">
                    <a16:creationId xmlns:a16="http://schemas.microsoft.com/office/drawing/2014/main" id="{4EB67E84-2B30-1D4A-AF29-BCA3E68FFE40}"/>
                  </a:ext>
                </a:extLst>
              </p:cNvPr>
              <p:cNvSpPr>
                <a:spLocks noEditPoints="1"/>
              </p:cNvSpPr>
              <p:nvPr/>
            </p:nvSpPr>
            <p:spPr bwMode="auto">
              <a:xfrm>
                <a:off x="1503" y="1677"/>
                <a:ext cx="165" cy="199"/>
              </a:xfrm>
              <a:custGeom>
                <a:avLst/>
                <a:gdLst>
                  <a:gd name="T0" fmla="*/ 14 w 275"/>
                  <a:gd name="T1" fmla="*/ 48 h 329"/>
                  <a:gd name="T2" fmla="*/ 14 w 275"/>
                  <a:gd name="T3" fmla="*/ 48 h 329"/>
                  <a:gd name="T4" fmla="*/ 139 w 275"/>
                  <a:gd name="T5" fmla="*/ 0 h 329"/>
                  <a:gd name="T6" fmla="*/ 270 w 275"/>
                  <a:gd name="T7" fmla="*/ 132 h 329"/>
                  <a:gd name="T8" fmla="*/ 270 w 275"/>
                  <a:gd name="T9" fmla="*/ 267 h 329"/>
                  <a:gd name="T10" fmla="*/ 275 w 275"/>
                  <a:gd name="T11" fmla="*/ 321 h 329"/>
                  <a:gd name="T12" fmla="*/ 225 w 275"/>
                  <a:gd name="T13" fmla="*/ 321 h 329"/>
                  <a:gd name="T14" fmla="*/ 221 w 275"/>
                  <a:gd name="T15" fmla="*/ 274 h 329"/>
                  <a:gd name="T16" fmla="*/ 220 w 275"/>
                  <a:gd name="T17" fmla="*/ 274 h 329"/>
                  <a:gd name="T18" fmla="*/ 117 w 275"/>
                  <a:gd name="T19" fmla="*/ 329 h 329"/>
                  <a:gd name="T20" fmla="*/ 0 w 275"/>
                  <a:gd name="T21" fmla="*/ 236 h 329"/>
                  <a:gd name="T22" fmla="*/ 198 w 275"/>
                  <a:gd name="T23" fmla="*/ 126 h 329"/>
                  <a:gd name="T24" fmla="*/ 218 w 275"/>
                  <a:gd name="T25" fmla="*/ 126 h 329"/>
                  <a:gd name="T26" fmla="*/ 218 w 275"/>
                  <a:gd name="T27" fmla="*/ 117 h 329"/>
                  <a:gd name="T28" fmla="*/ 140 w 275"/>
                  <a:gd name="T29" fmla="*/ 48 h 329"/>
                  <a:gd name="T30" fmla="*/ 47 w 275"/>
                  <a:gd name="T31" fmla="*/ 82 h 329"/>
                  <a:gd name="T32" fmla="*/ 14 w 275"/>
                  <a:gd name="T33" fmla="*/ 48 h 329"/>
                  <a:gd name="T34" fmla="*/ 166 w 275"/>
                  <a:gd name="T35" fmla="*/ 171 h 329"/>
                  <a:gd name="T36" fmla="*/ 166 w 275"/>
                  <a:gd name="T37" fmla="*/ 171 h 329"/>
                  <a:gd name="T38" fmla="*/ 57 w 275"/>
                  <a:gd name="T39" fmla="*/ 231 h 329"/>
                  <a:gd name="T40" fmla="*/ 125 w 275"/>
                  <a:gd name="T41" fmla="*/ 285 h 329"/>
                  <a:gd name="T42" fmla="*/ 218 w 275"/>
                  <a:gd name="T43" fmla="*/ 191 h 329"/>
                  <a:gd name="T44" fmla="*/ 218 w 275"/>
                  <a:gd name="T45" fmla="*/ 171 h 329"/>
                  <a:gd name="T46" fmla="*/ 166 w 275"/>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5" h="329">
                    <a:moveTo>
                      <a:pt x="14" y="48"/>
                    </a:moveTo>
                    <a:lnTo>
                      <a:pt x="14" y="48"/>
                    </a:lnTo>
                    <a:cubicBezTo>
                      <a:pt x="47" y="15"/>
                      <a:pt x="93" y="0"/>
                      <a:pt x="139" y="0"/>
                    </a:cubicBezTo>
                    <a:cubicBezTo>
                      <a:pt x="231" y="0"/>
                      <a:pt x="270" y="44"/>
                      <a:pt x="270" y="132"/>
                    </a:cubicBezTo>
                    <a:lnTo>
                      <a:pt x="270" y="267"/>
                    </a:lnTo>
                    <a:cubicBezTo>
                      <a:pt x="270" y="285"/>
                      <a:pt x="272" y="305"/>
                      <a:pt x="275" y="321"/>
                    </a:cubicBezTo>
                    <a:lnTo>
                      <a:pt x="225" y="321"/>
                    </a:lnTo>
                    <a:cubicBezTo>
                      <a:pt x="221" y="307"/>
                      <a:pt x="221" y="288"/>
                      <a:pt x="221" y="274"/>
                    </a:cubicBezTo>
                    <a:lnTo>
                      <a:pt x="220" y="274"/>
                    </a:lnTo>
                    <a:cubicBezTo>
                      <a:pt x="199" y="306"/>
                      <a:pt x="164" y="329"/>
                      <a:pt x="117" y="329"/>
                    </a:cubicBezTo>
                    <a:cubicBezTo>
                      <a:pt x="53" y="329"/>
                      <a:pt x="0" y="297"/>
                      <a:pt x="0" y="236"/>
                    </a:cubicBezTo>
                    <a:cubicBezTo>
                      <a:pt x="0" y="132"/>
                      <a:pt x="121" y="126"/>
                      <a:pt x="198" y="126"/>
                    </a:cubicBezTo>
                    <a:lnTo>
                      <a:pt x="218" y="126"/>
                    </a:lnTo>
                    <a:lnTo>
                      <a:pt x="218" y="117"/>
                    </a:lnTo>
                    <a:cubicBezTo>
                      <a:pt x="218" y="72"/>
                      <a:pt x="189" y="48"/>
                      <a:pt x="140" y="48"/>
                    </a:cubicBezTo>
                    <a:cubicBezTo>
                      <a:pt x="107" y="48"/>
                      <a:pt x="72" y="60"/>
                      <a:pt x="47" y="82"/>
                    </a:cubicBezTo>
                    <a:lnTo>
                      <a:pt x="14" y="48"/>
                    </a:lnTo>
                    <a:close/>
                    <a:moveTo>
                      <a:pt x="166" y="171"/>
                    </a:moveTo>
                    <a:lnTo>
                      <a:pt x="166" y="171"/>
                    </a:lnTo>
                    <a:cubicBezTo>
                      <a:pt x="99" y="171"/>
                      <a:pt x="57" y="189"/>
                      <a:pt x="57" y="231"/>
                    </a:cubicBezTo>
                    <a:cubicBezTo>
                      <a:pt x="57" y="270"/>
                      <a:pt x="86" y="285"/>
                      <a:pt x="125" y="285"/>
                    </a:cubicBezTo>
                    <a:cubicBezTo>
                      <a:pt x="186" y="285"/>
                      <a:pt x="216" y="242"/>
                      <a:pt x="218" y="191"/>
                    </a:cubicBezTo>
                    <a:lnTo>
                      <a:pt x="218" y="171"/>
                    </a:lnTo>
                    <a:lnTo>
                      <a:pt x="166"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38" name="Freeform 7">
                <a:extLst>
                  <a:ext uri="{FF2B5EF4-FFF2-40B4-BE49-F238E27FC236}">
                    <a16:creationId xmlns:a16="http://schemas.microsoft.com/office/drawing/2014/main" id="{94608186-686B-DE41-AFF4-5168A1F17132}"/>
                  </a:ext>
                </a:extLst>
              </p:cNvPr>
              <p:cNvSpPr>
                <a:spLocks/>
              </p:cNvSpPr>
              <p:nvPr/>
            </p:nvSpPr>
            <p:spPr bwMode="auto">
              <a:xfrm>
                <a:off x="1692" y="1628"/>
                <a:ext cx="129" cy="248"/>
              </a:xfrm>
              <a:custGeom>
                <a:avLst/>
                <a:gdLst>
                  <a:gd name="T0" fmla="*/ 213 w 216"/>
                  <a:gd name="T1" fmla="*/ 133 h 410"/>
                  <a:gd name="T2" fmla="*/ 213 w 216"/>
                  <a:gd name="T3" fmla="*/ 133 h 410"/>
                  <a:gd name="T4" fmla="*/ 121 w 216"/>
                  <a:gd name="T5" fmla="*/ 133 h 410"/>
                  <a:gd name="T6" fmla="*/ 121 w 216"/>
                  <a:gd name="T7" fmla="*/ 290 h 410"/>
                  <a:gd name="T8" fmla="*/ 168 w 216"/>
                  <a:gd name="T9" fmla="*/ 362 h 410"/>
                  <a:gd name="T10" fmla="*/ 214 w 216"/>
                  <a:gd name="T11" fmla="*/ 351 h 410"/>
                  <a:gd name="T12" fmla="*/ 216 w 216"/>
                  <a:gd name="T13" fmla="*/ 399 h 410"/>
                  <a:gd name="T14" fmla="*/ 155 w 216"/>
                  <a:gd name="T15" fmla="*/ 410 h 410"/>
                  <a:gd name="T16" fmla="*/ 69 w 216"/>
                  <a:gd name="T17" fmla="*/ 305 h 410"/>
                  <a:gd name="T18" fmla="*/ 69 w 216"/>
                  <a:gd name="T19" fmla="*/ 133 h 410"/>
                  <a:gd name="T20" fmla="*/ 0 w 216"/>
                  <a:gd name="T21" fmla="*/ 133 h 410"/>
                  <a:gd name="T22" fmla="*/ 0 w 216"/>
                  <a:gd name="T23" fmla="*/ 89 h 410"/>
                  <a:gd name="T24" fmla="*/ 69 w 216"/>
                  <a:gd name="T25" fmla="*/ 89 h 410"/>
                  <a:gd name="T26" fmla="*/ 69 w 216"/>
                  <a:gd name="T27" fmla="*/ 0 h 410"/>
                  <a:gd name="T28" fmla="*/ 121 w 216"/>
                  <a:gd name="T29" fmla="*/ 0 h 410"/>
                  <a:gd name="T30" fmla="*/ 121 w 216"/>
                  <a:gd name="T31" fmla="*/ 89 h 410"/>
                  <a:gd name="T32" fmla="*/ 213 w 216"/>
                  <a:gd name="T33" fmla="*/ 89 h 410"/>
                  <a:gd name="T34" fmla="*/ 213 w 216"/>
                  <a:gd name="T35" fmla="*/ 133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16" h="410">
                    <a:moveTo>
                      <a:pt x="213" y="133"/>
                    </a:moveTo>
                    <a:lnTo>
                      <a:pt x="213" y="133"/>
                    </a:lnTo>
                    <a:lnTo>
                      <a:pt x="121" y="133"/>
                    </a:lnTo>
                    <a:lnTo>
                      <a:pt x="121" y="290"/>
                    </a:lnTo>
                    <a:cubicBezTo>
                      <a:pt x="121" y="330"/>
                      <a:pt x="121" y="362"/>
                      <a:pt x="168" y="362"/>
                    </a:cubicBezTo>
                    <a:cubicBezTo>
                      <a:pt x="183" y="362"/>
                      <a:pt x="200" y="359"/>
                      <a:pt x="214" y="351"/>
                    </a:cubicBezTo>
                    <a:lnTo>
                      <a:pt x="216" y="399"/>
                    </a:lnTo>
                    <a:cubicBezTo>
                      <a:pt x="198" y="407"/>
                      <a:pt x="174" y="410"/>
                      <a:pt x="155" y="410"/>
                    </a:cubicBezTo>
                    <a:cubicBezTo>
                      <a:pt x="81" y="410"/>
                      <a:pt x="69" y="370"/>
                      <a:pt x="69" y="305"/>
                    </a:cubicBezTo>
                    <a:lnTo>
                      <a:pt x="69" y="133"/>
                    </a:lnTo>
                    <a:lnTo>
                      <a:pt x="0" y="133"/>
                    </a:lnTo>
                    <a:lnTo>
                      <a:pt x="0" y="89"/>
                    </a:lnTo>
                    <a:lnTo>
                      <a:pt x="69" y="89"/>
                    </a:lnTo>
                    <a:lnTo>
                      <a:pt x="69" y="0"/>
                    </a:lnTo>
                    <a:lnTo>
                      <a:pt x="121" y="0"/>
                    </a:lnTo>
                    <a:lnTo>
                      <a:pt x="121" y="89"/>
                    </a:lnTo>
                    <a:lnTo>
                      <a:pt x="213" y="89"/>
                    </a:lnTo>
                    <a:lnTo>
                      <a:pt x="213" y="13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39" name="Freeform 8">
                <a:extLst>
                  <a:ext uri="{FF2B5EF4-FFF2-40B4-BE49-F238E27FC236}">
                    <a16:creationId xmlns:a16="http://schemas.microsoft.com/office/drawing/2014/main" id="{91A12339-6B49-9949-8EB6-199393E1C46D}"/>
                  </a:ext>
                </a:extLst>
              </p:cNvPr>
              <p:cNvSpPr>
                <a:spLocks noEditPoints="1"/>
              </p:cNvSpPr>
              <p:nvPr/>
            </p:nvSpPr>
            <p:spPr bwMode="auto">
              <a:xfrm>
                <a:off x="1848" y="1585"/>
                <a:ext cx="46" cy="286"/>
              </a:xfrm>
              <a:custGeom>
                <a:avLst/>
                <a:gdLst>
                  <a:gd name="T0" fmla="*/ 38 w 76"/>
                  <a:gd name="T1" fmla="*/ 0 h 474"/>
                  <a:gd name="T2" fmla="*/ 38 w 76"/>
                  <a:gd name="T3" fmla="*/ 0 h 474"/>
                  <a:gd name="T4" fmla="*/ 76 w 76"/>
                  <a:gd name="T5" fmla="*/ 39 h 474"/>
                  <a:gd name="T6" fmla="*/ 38 w 76"/>
                  <a:gd name="T7" fmla="*/ 77 h 474"/>
                  <a:gd name="T8" fmla="*/ 0 w 76"/>
                  <a:gd name="T9" fmla="*/ 39 h 474"/>
                  <a:gd name="T10" fmla="*/ 38 w 76"/>
                  <a:gd name="T11" fmla="*/ 0 h 474"/>
                  <a:gd name="T12" fmla="*/ 12 w 76"/>
                  <a:gd name="T13" fmla="*/ 161 h 474"/>
                  <a:gd name="T14" fmla="*/ 12 w 76"/>
                  <a:gd name="T15" fmla="*/ 161 h 474"/>
                  <a:gd name="T16" fmla="*/ 64 w 76"/>
                  <a:gd name="T17" fmla="*/ 161 h 474"/>
                  <a:gd name="T18" fmla="*/ 64 w 76"/>
                  <a:gd name="T19" fmla="*/ 474 h 474"/>
                  <a:gd name="T20" fmla="*/ 12 w 76"/>
                  <a:gd name="T21" fmla="*/ 474 h 474"/>
                  <a:gd name="T22" fmla="*/ 12 w 76"/>
                  <a:gd name="T23" fmla="*/ 161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4">
                    <a:moveTo>
                      <a:pt x="38" y="0"/>
                    </a:moveTo>
                    <a:lnTo>
                      <a:pt x="38" y="0"/>
                    </a:lnTo>
                    <a:cubicBezTo>
                      <a:pt x="59" y="0"/>
                      <a:pt x="76" y="18"/>
                      <a:pt x="76" y="39"/>
                    </a:cubicBezTo>
                    <a:cubicBezTo>
                      <a:pt x="76" y="61"/>
                      <a:pt x="60" y="77"/>
                      <a:pt x="38" y="77"/>
                    </a:cubicBezTo>
                    <a:cubicBezTo>
                      <a:pt x="16" y="77"/>
                      <a:pt x="0" y="61"/>
                      <a:pt x="0" y="39"/>
                    </a:cubicBezTo>
                    <a:cubicBezTo>
                      <a:pt x="0" y="18"/>
                      <a:pt x="16" y="0"/>
                      <a:pt x="38" y="0"/>
                    </a:cubicBezTo>
                    <a:close/>
                    <a:moveTo>
                      <a:pt x="12" y="161"/>
                    </a:moveTo>
                    <a:lnTo>
                      <a:pt x="12" y="161"/>
                    </a:lnTo>
                    <a:lnTo>
                      <a:pt x="64" y="161"/>
                    </a:lnTo>
                    <a:lnTo>
                      <a:pt x="64" y="474"/>
                    </a:lnTo>
                    <a:lnTo>
                      <a:pt x="12" y="474"/>
                    </a:lnTo>
                    <a:lnTo>
                      <a:pt x="12" y="16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0" name="Freeform 9">
                <a:extLst>
                  <a:ext uri="{FF2B5EF4-FFF2-40B4-BE49-F238E27FC236}">
                    <a16:creationId xmlns:a16="http://schemas.microsoft.com/office/drawing/2014/main" id="{F834D26B-B1CF-894E-A652-E19964D342C9}"/>
                  </a:ext>
                </a:extLst>
              </p:cNvPr>
              <p:cNvSpPr>
                <a:spLocks noEditPoints="1"/>
              </p:cNvSpPr>
              <p:nvPr/>
            </p:nvSpPr>
            <p:spPr bwMode="auto">
              <a:xfrm>
                <a:off x="1930" y="1677"/>
                <a:ext cx="201" cy="199"/>
              </a:xfrm>
              <a:custGeom>
                <a:avLst/>
                <a:gdLst>
                  <a:gd name="T0" fmla="*/ 168 w 335"/>
                  <a:gd name="T1" fmla="*/ 0 h 329"/>
                  <a:gd name="T2" fmla="*/ 168 w 335"/>
                  <a:gd name="T3" fmla="*/ 0 h 329"/>
                  <a:gd name="T4" fmla="*/ 335 w 335"/>
                  <a:gd name="T5" fmla="*/ 165 h 329"/>
                  <a:gd name="T6" fmla="*/ 168 w 335"/>
                  <a:gd name="T7" fmla="*/ 329 h 329"/>
                  <a:gd name="T8" fmla="*/ 0 w 335"/>
                  <a:gd name="T9" fmla="*/ 165 h 329"/>
                  <a:gd name="T10" fmla="*/ 168 w 335"/>
                  <a:gd name="T11" fmla="*/ 0 h 329"/>
                  <a:gd name="T12" fmla="*/ 168 w 335"/>
                  <a:gd name="T13" fmla="*/ 281 h 329"/>
                  <a:gd name="T14" fmla="*/ 168 w 335"/>
                  <a:gd name="T15" fmla="*/ 281 h 329"/>
                  <a:gd name="T16" fmla="*/ 279 w 335"/>
                  <a:gd name="T17" fmla="*/ 165 h 329"/>
                  <a:gd name="T18" fmla="*/ 168 w 335"/>
                  <a:gd name="T19" fmla="*/ 48 h 329"/>
                  <a:gd name="T20" fmla="*/ 57 w 335"/>
                  <a:gd name="T21" fmla="*/ 165 h 329"/>
                  <a:gd name="T22" fmla="*/ 168 w 335"/>
                  <a:gd name="T23" fmla="*/ 28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5" h="329">
                    <a:moveTo>
                      <a:pt x="168" y="0"/>
                    </a:moveTo>
                    <a:lnTo>
                      <a:pt x="168" y="0"/>
                    </a:lnTo>
                    <a:cubicBezTo>
                      <a:pt x="264" y="0"/>
                      <a:pt x="335" y="67"/>
                      <a:pt x="335" y="165"/>
                    </a:cubicBezTo>
                    <a:cubicBezTo>
                      <a:pt x="335" y="262"/>
                      <a:pt x="264" y="329"/>
                      <a:pt x="168" y="329"/>
                    </a:cubicBezTo>
                    <a:cubicBezTo>
                      <a:pt x="71" y="329"/>
                      <a:pt x="0" y="262"/>
                      <a:pt x="0" y="165"/>
                    </a:cubicBezTo>
                    <a:cubicBezTo>
                      <a:pt x="0" y="67"/>
                      <a:pt x="71" y="0"/>
                      <a:pt x="168" y="0"/>
                    </a:cubicBezTo>
                    <a:close/>
                    <a:moveTo>
                      <a:pt x="168" y="281"/>
                    </a:moveTo>
                    <a:lnTo>
                      <a:pt x="168" y="281"/>
                    </a:lnTo>
                    <a:cubicBezTo>
                      <a:pt x="235" y="281"/>
                      <a:pt x="279" y="230"/>
                      <a:pt x="279" y="165"/>
                    </a:cubicBezTo>
                    <a:cubicBezTo>
                      <a:pt x="279" y="99"/>
                      <a:pt x="235" y="48"/>
                      <a:pt x="168" y="48"/>
                    </a:cubicBezTo>
                    <a:cubicBezTo>
                      <a:pt x="100" y="48"/>
                      <a:pt x="57" y="99"/>
                      <a:pt x="57" y="165"/>
                    </a:cubicBezTo>
                    <a:cubicBezTo>
                      <a:pt x="57" y="230"/>
                      <a:pt x="100" y="281"/>
                      <a:pt x="168" y="281"/>
                    </a:cubicBez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1" name="Freeform 10">
                <a:extLst>
                  <a:ext uri="{FF2B5EF4-FFF2-40B4-BE49-F238E27FC236}">
                    <a16:creationId xmlns:a16="http://schemas.microsoft.com/office/drawing/2014/main" id="{618B8A8B-1CA6-154F-9CA2-0CA470F2E7C3}"/>
                  </a:ext>
                </a:extLst>
              </p:cNvPr>
              <p:cNvSpPr>
                <a:spLocks/>
              </p:cNvSpPr>
              <p:nvPr/>
            </p:nvSpPr>
            <p:spPr bwMode="auto">
              <a:xfrm>
                <a:off x="2173" y="1677"/>
                <a:ext cx="166" cy="194"/>
              </a:xfrm>
              <a:custGeom>
                <a:avLst/>
                <a:gdLst>
                  <a:gd name="T0" fmla="*/ 3 w 276"/>
                  <a:gd name="T1" fmla="*/ 82 h 321"/>
                  <a:gd name="T2" fmla="*/ 3 w 276"/>
                  <a:gd name="T3" fmla="*/ 82 h 321"/>
                  <a:gd name="T4" fmla="*/ 0 w 276"/>
                  <a:gd name="T5" fmla="*/ 8 h 321"/>
                  <a:gd name="T6" fmla="*/ 50 w 276"/>
                  <a:gd name="T7" fmla="*/ 8 h 321"/>
                  <a:gd name="T8" fmla="*/ 51 w 276"/>
                  <a:gd name="T9" fmla="*/ 60 h 321"/>
                  <a:gd name="T10" fmla="*/ 52 w 276"/>
                  <a:gd name="T11" fmla="*/ 60 h 321"/>
                  <a:gd name="T12" fmla="*/ 157 w 276"/>
                  <a:gd name="T13" fmla="*/ 0 h 321"/>
                  <a:gd name="T14" fmla="*/ 276 w 276"/>
                  <a:gd name="T15" fmla="*/ 128 h 321"/>
                  <a:gd name="T16" fmla="*/ 276 w 276"/>
                  <a:gd name="T17" fmla="*/ 321 h 321"/>
                  <a:gd name="T18" fmla="*/ 224 w 276"/>
                  <a:gd name="T19" fmla="*/ 321 h 321"/>
                  <a:gd name="T20" fmla="*/ 224 w 276"/>
                  <a:gd name="T21" fmla="*/ 133 h 321"/>
                  <a:gd name="T22" fmla="*/ 152 w 276"/>
                  <a:gd name="T23" fmla="*/ 48 h 321"/>
                  <a:gd name="T24" fmla="*/ 55 w 276"/>
                  <a:gd name="T25" fmla="*/ 169 h 321"/>
                  <a:gd name="T26" fmla="*/ 55 w 276"/>
                  <a:gd name="T27" fmla="*/ 321 h 321"/>
                  <a:gd name="T28" fmla="*/ 3 w 276"/>
                  <a:gd name="T29" fmla="*/ 321 h 321"/>
                  <a:gd name="T30" fmla="*/ 3 w 276"/>
                  <a:gd name="T31" fmla="*/ 82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3" y="82"/>
                    </a:moveTo>
                    <a:lnTo>
                      <a:pt x="3" y="82"/>
                    </a:lnTo>
                    <a:cubicBezTo>
                      <a:pt x="3" y="54"/>
                      <a:pt x="0" y="29"/>
                      <a:pt x="0" y="8"/>
                    </a:cubicBezTo>
                    <a:lnTo>
                      <a:pt x="50" y="8"/>
                    </a:lnTo>
                    <a:cubicBezTo>
                      <a:pt x="50" y="25"/>
                      <a:pt x="51" y="42"/>
                      <a:pt x="51" y="60"/>
                    </a:cubicBezTo>
                    <a:lnTo>
                      <a:pt x="52" y="60"/>
                    </a:lnTo>
                    <a:cubicBezTo>
                      <a:pt x="66" y="29"/>
                      <a:pt x="105" y="0"/>
                      <a:pt x="157" y="0"/>
                    </a:cubicBezTo>
                    <a:cubicBezTo>
                      <a:pt x="239" y="0"/>
                      <a:pt x="276" y="52"/>
                      <a:pt x="276" y="128"/>
                    </a:cubicBezTo>
                    <a:lnTo>
                      <a:pt x="276" y="321"/>
                    </a:lnTo>
                    <a:lnTo>
                      <a:pt x="224" y="321"/>
                    </a:lnTo>
                    <a:lnTo>
                      <a:pt x="224" y="133"/>
                    </a:lnTo>
                    <a:cubicBezTo>
                      <a:pt x="224" y="81"/>
                      <a:pt x="201" y="48"/>
                      <a:pt x="152" y="48"/>
                    </a:cubicBezTo>
                    <a:cubicBezTo>
                      <a:pt x="84" y="48"/>
                      <a:pt x="55" y="97"/>
                      <a:pt x="55" y="169"/>
                    </a:cubicBezTo>
                    <a:lnTo>
                      <a:pt x="55" y="321"/>
                    </a:lnTo>
                    <a:lnTo>
                      <a:pt x="3" y="321"/>
                    </a:lnTo>
                    <a:lnTo>
                      <a:pt x="3" y="82"/>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2" name="Freeform 11">
                <a:extLst>
                  <a:ext uri="{FF2B5EF4-FFF2-40B4-BE49-F238E27FC236}">
                    <a16:creationId xmlns:a16="http://schemas.microsoft.com/office/drawing/2014/main" id="{03F41026-0E7A-0444-9EA4-EA9255BA0611}"/>
                  </a:ext>
                </a:extLst>
              </p:cNvPr>
              <p:cNvSpPr>
                <a:spLocks noEditPoints="1"/>
              </p:cNvSpPr>
              <p:nvPr/>
            </p:nvSpPr>
            <p:spPr bwMode="auto">
              <a:xfrm>
                <a:off x="2380" y="1677"/>
                <a:ext cx="165" cy="199"/>
              </a:xfrm>
              <a:custGeom>
                <a:avLst/>
                <a:gdLst>
                  <a:gd name="T0" fmla="*/ 14 w 274"/>
                  <a:gd name="T1" fmla="*/ 48 h 329"/>
                  <a:gd name="T2" fmla="*/ 14 w 274"/>
                  <a:gd name="T3" fmla="*/ 48 h 329"/>
                  <a:gd name="T4" fmla="*/ 139 w 274"/>
                  <a:gd name="T5" fmla="*/ 0 h 329"/>
                  <a:gd name="T6" fmla="*/ 270 w 274"/>
                  <a:gd name="T7" fmla="*/ 132 h 329"/>
                  <a:gd name="T8" fmla="*/ 270 w 274"/>
                  <a:gd name="T9" fmla="*/ 267 h 329"/>
                  <a:gd name="T10" fmla="*/ 274 w 274"/>
                  <a:gd name="T11" fmla="*/ 321 h 329"/>
                  <a:gd name="T12" fmla="*/ 224 w 274"/>
                  <a:gd name="T13" fmla="*/ 321 h 329"/>
                  <a:gd name="T14" fmla="*/ 221 w 274"/>
                  <a:gd name="T15" fmla="*/ 274 h 329"/>
                  <a:gd name="T16" fmla="*/ 219 w 274"/>
                  <a:gd name="T17" fmla="*/ 274 h 329"/>
                  <a:gd name="T18" fmla="*/ 116 w 274"/>
                  <a:gd name="T19" fmla="*/ 329 h 329"/>
                  <a:gd name="T20" fmla="*/ 0 w 274"/>
                  <a:gd name="T21" fmla="*/ 236 h 329"/>
                  <a:gd name="T22" fmla="*/ 197 w 274"/>
                  <a:gd name="T23" fmla="*/ 126 h 329"/>
                  <a:gd name="T24" fmla="*/ 217 w 274"/>
                  <a:gd name="T25" fmla="*/ 126 h 329"/>
                  <a:gd name="T26" fmla="*/ 217 w 274"/>
                  <a:gd name="T27" fmla="*/ 117 h 329"/>
                  <a:gd name="T28" fmla="*/ 140 w 274"/>
                  <a:gd name="T29" fmla="*/ 48 h 329"/>
                  <a:gd name="T30" fmla="*/ 47 w 274"/>
                  <a:gd name="T31" fmla="*/ 82 h 329"/>
                  <a:gd name="T32" fmla="*/ 14 w 274"/>
                  <a:gd name="T33" fmla="*/ 48 h 329"/>
                  <a:gd name="T34" fmla="*/ 165 w 274"/>
                  <a:gd name="T35" fmla="*/ 171 h 329"/>
                  <a:gd name="T36" fmla="*/ 165 w 274"/>
                  <a:gd name="T37" fmla="*/ 171 h 329"/>
                  <a:gd name="T38" fmla="*/ 56 w 274"/>
                  <a:gd name="T39" fmla="*/ 231 h 329"/>
                  <a:gd name="T40" fmla="*/ 125 w 274"/>
                  <a:gd name="T41" fmla="*/ 285 h 329"/>
                  <a:gd name="T42" fmla="*/ 217 w 274"/>
                  <a:gd name="T43" fmla="*/ 191 h 329"/>
                  <a:gd name="T44" fmla="*/ 217 w 274"/>
                  <a:gd name="T45" fmla="*/ 171 h 329"/>
                  <a:gd name="T46" fmla="*/ 165 w 274"/>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4" h="329">
                    <a:moveTo>
                      <a:pt x="14" y="48"/>
                    </a:moveTo>
                    <a:lnTo>
                      <a:pt x="14" y="48"/>
                    </a:lnTo>
                    <a:cubicBezTo>
                      <a:pt x="46" y="15"/>
                      <a:pt x="93" y="0"/>
                      <a:pt x="139" y="0"/>
                    </a:cubicBezTo>
                    <a:cubicBezTo>
                      <a:pt x="231" y="0"/>
                      <a:pt x="270" y="44"/>
                      <a:pt x="270" y="132"/>
                    </a:cubicBezTo>
                    <a:lnTo>
                      <a:pt x="270" y="267"/>
                    </a:lnTo>
                    <a:cubicBezTo>
                      <a:pt x="270" y="285"/>
                      <a:pt x="272" y="305"/>
                      <a:pt x="274" y="321"/>
                    </a:cubicBezTo>
                    <a:lnTo>
                      <a:pt x="224" y="321"/>
                    </a:lnTo>
                    <a:cubicBezTo>
                      <a:pt x="221" y="307"/>
                      <a:pt x="221" y="288"/>
                      <a:pt x="221" y="274"/>
                    </a:cubicBezTo>
                    <a:lnTo>
                      <a:pt x="219" y="274"/>
                    </a:lnTo>
                    <a:cubicBezTo>
                      <a:pt x="199" y="306"/>
                      <a:pt x="164" y="329"/>
                      <a:pt x="116" y="329"/>
                    </a:cubicBezTo>
                    <a:cubicBezTo>
                      <a:pt x="53" y="329"/>
                      <a:pt x="0" y="297"/>
                      <a:pt x="0" y="236"/>
                    </a:cubicBezTo>
                    <a:cubicBezTo>
                      <a:pt x="0" y="132"/>
                      <a:pt x="120" y="126"/>
                      <a:pt x="197" y="126"/>
                    </a:cubicBezTo>
                    <a:lnTo>
                      <a:pt x="217" y="126"/>
                    </a:lnTo>
                    <a:lnTo>
                      <a:pt x="217" y="117"/>
                    </a:lnTo>
                    <a:cubicBezTo>
                      <a:pt x="217" y="72"/>
                      <a:pt x="189" y="48"/>
                      <a:pt x="140" y="48"/>
                    </a:cubicBezTo>
                    <a:cubicBezTo>
                      <a:pt x="106" y="48"/>
                      <a:pt x="72" y="60"/>
                      <a:pt x="47" y="82"/>
                    </a:cubicBezTo>
                    <a:lnTo>
                      <a:pt x="14" y="48"/>
                    </a:lnTo>
                    <a:close/>
                    <a:moveTo>
                      <a:pt x="165" y="171"/>
                    </a:moveTo>
                    <a:lnTo>
                      <a:pt x="165" y="171"/>
                    </a:lnTo>
                    <a:cubicBezTo>
                      <a:pt x="99" y="171"/>
                      <a:pt x="56" y="189"/>
                      <a:pt x="56" y="231"/>
                    </a:cubicBezTo>
                    <a:cubicBezTo>
                      <a:pt x="56" y="270"/>
                      <a:pt x="86" y="285"/>
                      <a:pt x="125" y="285"/>
                    </a:cubicBezTo>
                    <a:cubicBezTo>
                      <a:pt x="185" y="285"/>
                      <a:pt x="216" y="242"/>
                      <a:pt x="217" y="191"/>
                    </a:cubicBezTo>
                    <a:lnTo>
                      <a:pt x="217" y="171"/>
                    </a:lnTo>
                    <a:lnTo>
                      <a:pt x="165"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3" name="Freeform 12">
                <a:extLst>
                  <a:ext uri="{FF2B5EF4-FFF2-40B4-BE49-F238E27FC236}">
                    <a16:creationId xmlns:a16="http://schemas.microsoft.com/office/drawing/2014/main" id="{05598A25-4488-014A-8224-7F86B2B1C272}"/>
                  </a:ext>
                </a:extLst>
              </p:cNvPr>
              <p:cNvSpPr>
                <a:spLocks/>
              </p:cNvSpPr>
              <p:nvPr/>
            </p:nvSpPr>
            <p:spPr bwMode="auto">
              <a:xfrm>
                <a:off x="2597" y="1585"/>
                <a:ext cx="31" cy="286"/>
              </a:xfrm>
              <a:custGeom>
                <a:avLst/>
                <a:gdLst>
                  <a:gd name="T0" fmla="*/ 0 w 52"/>
                  <a:gd name="T1" fmla="*/ 474 h 474"/>
                  <a:gd name="T2" fmla="*/ 0 w 52"/>
                  <a:gd name="T3" fmla="*/ 474 h 474"/>
                  <a:gd name="T4" fmla="*/ 52 w 52"/>
                  <a:gd name="T5" fmla="*/ 474 h 474"/>
                  <a:gd name="T6" fmla="*/ 52 w 52"/>
                  <a:gd name="T7" fmla="*/ 0 h 474"/>
                  <a:gd name="T8" fmla="*/ 0 w 52"/>
                  <a:gd name="T9" fmla="*/ 0 h 474"/>
                  <a:gd name="T10" fmla="*/ 0 w 52"/>
                  <a:gd name="T11" fmla="*/ 474 h 474"/>
                </a:gdLst>
                <a:ahLst/>
                <a:cxnLst>
                  <a:cxn ang="0">
                    <a:pos x="T0" y="T1"/>
                  </a:cxn>
                  <a:cxn ang="0">
                    <a:pos x="T2" y="T3"/>
                  </a:cxn>
                  <a:cxn ang="0">
                    <a:pos x="T4" y="T5"/>
                  </a:cxn>
                  <a:cxn ang="0">
                    <a:pos x="T6" y="T7"/>
                  </a:cxn>
                  <a:cxn ang="0">
                    <a:pos x="T8" y="T9"/>
                  </a:cxn>
                  <a:cxn ang="0">
                    <a:pos x="T10" y="T11"/>
                  </a:cxn>
                </a:cxnLst>
                <a:rect l="0" t="0" r="r" b="b"/>
                <a:pathLst>
                  <a:path w="52" h="474">
                    <a:moveTo>
                      <a:pt x="0" y="474"/>
                    </a:moveTo>
                    <a:lnTo>
                      <a:pt x="0" y="474"/>
                    </a:lnTo>
                    <a:lnTo>
                      <a:pt x="52" y="474"/>
                    </a:lnTo>
                    <a:lnTo>
                      <a:pt x="52" y="0"/>
                    </a:lnTo>
                    <a:lnTo>
                      <a:pt x="0" y="0"/>
                    </a:lnTo>
                    <a:lnTo>
                      <a:pt x="0" y="474"/>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4" name="Freeform 13">
                <a:extLst>
                  <a:ext uri="{FF2B5EF4-FFF2-40B4-BE49-F238E27FC236}">
                    <a16:creationId xmlns:a16="http://schemas.microsoft.com/office/drawing/2014/main" id="{F9646493-198E-3D4D-A144-2A022AA8F3B7}"/>
                  </a:ext>
                </a:extLst>
              </p:cNvPr>
              <p:cNvSpPr>
                <a:spLocks/>
              </p:cNvSpPr>
              <p:nvPr/>
            </p:nvSpPr>
            <p:spPr bwMode="auto">
              <a:xfrm>
                <a:off x="2780" y="1585"/>
                <a:ext cx="220" cy="286"/>
              </a:xfrm>
              <a:custGeom>
                <a:avLst/>
                <a:gdLst>
                  <a:gd name="T0" fmla="*/ 310 w 366"/>
                  <a:gd name="T1" fmla="*/ 0 h 474"/>
                  <a:gd name="T2" fmla="*/ 310 w 366"/>
                  <a:gd name="T3" fmla="*/ 0 h 474"/>
                  <a:gd name="T4" fmla="*/ 310 w 366"/>
                  <a:gd name="T5" fmla="*/ 201 h 474"/>
                  <a:gd name="T6" fmla="*/ 57 w 366"/>
                  <a:gd name="T7" fmla="*/ 201 h 474"/>
                  <a:gd name="T8" fmla="*/ 57 w 366"/>
                  <a:gd name="T9" fmla="*/ 0 h 474"/>
                  <a:gd name="T10" fmla="*/ 0 w 366"/>
                  <a:gd name="T11" fmla="*/ 0 h 474"/>
                  <a:gd name="T12" fmla="*/ 0 w 366"/>
                  <a:gd name="T13" fmla="*/ 474 h 474"/>
                  <a:gd name="T14" fmla="*/ 57 w 366"/>
                  <a:gd name="T15" fmla="*/ 474 h 474"/>
                  <a:gd name="T16" fmla="*/ 57 w 366"/>
                  <a:gd name="T17" fmla="*/ 253 h 474"/>
                  <a:gd name="T18" fmla="*/ 310 w 366"/>
                  <a:gd name="T19" fmla="*/ 253 h 474"/>
                  <a:gd name="T20" fmla="*/ 310 w 366"/>
                  <a:gd name="T21" fmla="*/ 474 h 474"/>
                  <a:gd name="T22" fmla="*/ 366 w 366"/>
                  <a:gd name="T23" fmla="*/ 474 h 474"/>
                  <a:gd name="T24" fmla="*/ 366 w 366"/>
                  <a:gd name="T25" fmla="*/ 0 h 474"/>
                  <a:gd name="T26" fmla="*/ 310 w 366"/>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66" h="474">
                    <a:moveTo>
                      <a:pt x="310" y="0"/>
                    </a:moveTo>
                    <a:lnTo>
                      <a:pt x="310" y="0"/>
                    </a:lnTo>
                    <a:lnTo>
                      <a:pt x="310" y="201"/>
                    </a:lnTo>
                    <a:lnTo>
                      <a:pt x="57" y="201"/>
                    </a:lnTo>
                    <a:lnTo>
                      <a:pt x="57" y="0"/>
                    </a:lnTo>
                    <a:lnTo>
                      <a:pt x="0" y="0"/>
                    </a:lnTo>
                    <a:lnTo>
                      <a:pt x="0" y="474"/>
                    </a:lnTo>
                    <a:lnTo>
                      <a:pt x="57" y="474"/>
                    </a:lnTo>
                    <a:lnTo>
                      <a:pt x="57" y="253"/>
                    </a:lnTo>
                    <a:lnTo>
                      <a:pt x="310" y="253"/>
                    </a:lnTo>
                    <a:lnTo>
                      <a:pt x="310" y="474"/>
                    </a:lnTo>
                    <a:lnTo>
                      <a:pt x="366" y="474"/>
                    </a:lnTo>
                    <a:lnTo>
                      <a:pt x="366" y="0"/>
                    </a:lnTo>
                    <a:lnTo>
                      <a:pt x="310"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5" name="Freeform 14">
                <a:extLst>
                  <a:ext uri="{FF2B5EF4-FFF2-40B4-BE49-F238E27FC236}">
                    <a16:creationId xmlns:a16="http://schemas.microsoft.com/office/drawing/2014/main" id="{5D2F2B50-510B-1D4F-9FD2-C0DCF626F1AD}"/>
                  </a:ext>
                </a:extLst>
              </p:cNvPr>
              <p:cNvSpPr>
                <a:spLocks/>
              </p:cNvSpPr>
              <p:nvPr/>
            </p:nvSpPr>
            <p:spPr bwMode="auto">
              <a:xfrm>
                <a:off x="3065" y="1585"/>
                <a:ext cx="33" cy="286"/>
              </a:xfrm>
              <a:custGeom>
                <a:avLst/>
                <a:gdLst>
                  <a:gd name="T0" fmla="*/ 0 w 56"/>
                  <a:gd name="T1" fmla="*/ 474 h 474"/>
                  <a:gd name="T2" fmla="*/ 0 w 56"/>
                  <a:gd name="T3" fmla="*/ 474 h 474"/>
                  <a:gd name="T4" fmla="*/ 56 w 56"/>
                  <a:gd name="T5" fmla="*/ 474 h 474"/>
                  <a:gd name="T6" fmla="*/ 56 w 56"/>
                  <a:gd name="T7" fmla="*/ 0 h 474"/>
                  <a:gd name="T8" fmla="*/ 0 w 56"/>
                  <a:gd name="T9" fmla="*/ 0 h 474"/>
                  <a:gd name="T10" fmla="*/ 0 w 56"/>
                  <a:gd name="T11" fmla="*/ 474 h 474"/>
                </a:gdLst>
                <a:ahLst/>
                <a:cxnLst>
                  <a:cxn ang="0">
                    <a:pos x="T0" y="T1"/>
                  </a:cxn>
                  <a:cxn ang="0">
                    <a:pos x="T2" y="T3"/>
                  </a:cxn>
                  <a:cxn ang="0">
                    <a:pos x="T4" y="T5"/>
                  </a:cxn>
                  <a:cxn ang="0">
                    <a:pos x="T6" y="T7"/>
                  </a:cxn>
                  <a:cxn ang="0">
                    <a:pos x="T8" y="T9"/>
                  </a:cxn>
                  <a:cxn ang="0">
                    <a:pos x="T10" y="T11"/>
                  </a:cxn>
                </a:cxnLst>
                <a:rect l="0" t="0" r="r" b="b"/>
                <a:pathLst>
                  <a:path w="56" h="474">
                    <a:moveTo>
                      <a:pt x="0" y="474"/>
                    </a:moveTo>
                    <a:lnTo>
                      <a:pt x="0" y="474"/>
                    </a:lnTo>
                    <a:lnTo>
                      <a:pt x="56" y="474"/>
                    </a:lnTo>
                    <a:lnTo>
                      <a:pt x="56" y="0"/>
                    </a:lnTo>
                    <a:lnTo>
                      <a:pt x="0" y="0"/>
                    </a:lnTo>
                    <a:lnTo>
                      <a:pt x="0" y="474"/>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6" name="Freeform 15">
                <a:extLst>
                  <a:ext uri="{FF2B5EF4-FFF2-40B4-BE49-F238E27FC236}">
                    <a16:creationId xmlns:a16="http://schemas.microsoft.com/office/drawing/2014/main" id="{4D6466F1-ED21-F246-94BA-C3FA1F3BFE46}"/>
                  </a:ext>
                </a:extLst>
              </p:cNvPr>
              <p:cNvSpPr>
                <a:spLocks/>
              </p:cNvSpPr>
              <p:nvPr/>
            </p:nvSpPr>
            <p:spPr bwMode="auto">
              <a:xfrm>
                <a:off x="3128" y="1585"/>
                <a:ext cx="253" cy="286"/>
              </a:xfrm>
              <a:custGeom>
                <a:avLst/>
                <a:gdLst>
                  <a:gd name="T0" fmla="*/ 361 w 421"/>
                  <a:gd name="T1" fmla="*/ 0 h 474"/>
                  <a:gd name="T2" fmla="*/ 361 w 421"/>
                  <a:gd name="T3" fmla="*/ 0 h 474"/>
                  <a:gd name="T4" fmla="*/ 211 w 421"/>
                  <a:gd name="T5" fmla="*/ 390 h 474"/>
                  <a:gd name="T6" fmla="*/ 209 w 421"/>
                  <a:gd name="T7" fmla="*/ 390 h 474"/>
                  <a:gd name="T8" fmla="*/ 63 w 421"/>
                  <a:gd name="T9" fmla="*/ 0 h 474"/>
                  <a:gd name="T10" fmla="*/ 0 w 421"/>
                  <a:gd name="T11" fmla="*/ 0 h 474"/>
                  <a:gd name="T12" fmla="*/ 181 w 421"/>
                  <a:gd name="T13" fmla="*/ 474 h 474"/>
                  <a:gd name="T14" fmla="*/ 235 w 421"/>
                  <a:gd name="T15" fmla="*/ 474 h 474"/>
                  <a:gd name="T16" fmla="*/ 421 w 421"/>
                  <a:gd name="T17" fmla="*/ 0 h 474"/>
                  <a:gd name="T18" fmla="*/ 361 w 421"/>
                  <a:gd name="T19"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1" h="474">
                    <a:moveTo>
                      <a:pt x="361" y="0"/>
                    </a:moveTo>
                    <a:lnTo>
                      <a:pt x="361" y="0"/>
                    </a:lnTo>
                    <a:lnTo>
                      <a:pt x="211" y="390"/>
                    </a:lnTo>
                    <a:lnTo>
                      <a:pt x="209" y="390"/>
                    </a:lnTo>
                    <a:lnTo>
                      <a:pt x="63" y="0"/>
                    </a:lnTo>
                    <a:lnTo>
                      <a:pt x="0" y="0"/>
                    </a:lnTo>
                    <a:lnTo>
                      <a:pt x="181" y="474"/>
                    </a:lnTo>
                    <a:lnTo>
                      <a:pt x="235" y="474"/>
                    </a:lnTo>
                    <a:lnTo>
                      <a:pt x="421" y="0"/>
                    </a:lnTo>
                    <a:lnTo>
                      <a:pt x="361"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7" name="Freeform 16">
                <a:extLst>
                  <a:ext uri="{FF2B5EF4-FFF2-40B4-BE49-F238E27FC236}">
                    <a16:creationId xmlns:a16="http://schemas.microsoft.com/office/drawing/2014/main" id="{29BD78D5-AFE1-134D-91DD-455D1F6B6A52}"/>
                  </a:ext>
                </a:extLst>
              </p:cNvPr>
              <p:cNvSpPr>
                <a:spLocks/>
              </p:cNvSpPr>
              <p:nvPr/>
            </p:nvSpPr>
            <p:spPr bwMode="auto">
              <a:xfrm>
                <a:off x="1196" y="1938"/>
                <a:ext cx="253" cy="300"/>
              </a:xfrm>
              <a:custGeom>
                <a:avLst/>
                <a:gdLst>
                  <a:gd name="T0" fmla="*/ 359 w 420"/>
                  <a:gd name="T1" fmla="*/ 109 h 497"/>
                  <a:gd name="T2" fmla="*/ 359 w 420"/>
                  <a:gd name="T3" fmla="*/ 109 h 497"/>
                  <a:gd name="T4" fmla="*/ 240 w 420"/>
                  <a:gd name="T5" fmla="*/ 52 h 497"/>
                  <a:gd name="T6" fmla="*/ 60 w 420"/>
                  <a:gd name="T7" fmla="*/ 249 h 497"/>
                  <a:gd name="T8" fmla="*/ 240 w 420"/>
                  <a:gd name="T9" fmla="*/ 445 h 497"/>
                  <a:gd name="T10" fmla="*/ 378 w 420"/>
                  <a:gd name="T11" fmla="*/ 379 h 497"/>
                  <a:gd name="T12" fmla="*/ 420 w 420"/>
                  <a:gd name="T13" fmla="*/ 415 h 497"/>
                  <a:gd name="T14" fmla="*/ 240 w 420"/>
                  <a:gd name="T15" fmla="*/ 497 h 497"/>
                  <a:gd name="T16" fmla="*/ 0 w 420"/>
                  <a:gd name="T17" fmla="*/ 249 h 497"/>
                  <a:gd name="T18" fmla="*/ 240 w 420"/>
                  <a:gd name="T19" fmla="*/ 0 h 497"/>
                  <a:gd name="T20" fmla="*/ 408 w 420"/>
                  <a:gd name="T21" fmla="*/ 74 h 497"/>
                  <a:gd name="T22" fmla="*/ 359 w 420"/>
                  <a:gd name="T23" fmla="*/ 109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20" h="497">
                    <a:moveTo>
                      <a:pt x="359" y="109"/>
                    </a:moveTo>
                    <a:lnTo>
                      <a:pt x="359" y="109"/>
                    </a:lnTo>
                    <a:cubicBezTo>
                      <a:pt x="331" y="71"/>
                      <a:pt x="286" y="52"/>
                      <a:pt x="240" y="52"/>
                    </a:cubicBezTo>
                    <a:cubicBezTo>
                      <a:pt x="135" y="52"/>
                      <a:pt x="60" y="145"/>
                      <a:pt x="60" y="249"/>
                    </a:cubicBezTo>
                    <a:cubicBezTo>
                      <a:pt x="60" y="358"/>
                      <a:pt x="134" y="445"/>
                      <a:pt x="240" y="445"/>
                    </a:cubicBezTo>
                    <a:cubicBezTo>
                      <a:pt x="298" y="445"/>
                      <a:pt x="344" y="422"/>
                      <a:pt x="378" y="379"/>
                    </a:cubicBezTo>
                    <a:lnTo>
                      <a:pt x="420" y="415"/>
                    </a:lnTo>
                    <a:cubicBezTo>
                      <a:pt x="378" y="471"/>
                      <a:pt x="316" y="497"/>
                      <a:pt x="240" y="497"/>
                    </a:cubicBezTo>
                    <a:cubicBezTo>
                      <a:pt x="105" y="497"/>
                      <a:pt x="0" y="392"/>
                      <a:pt x="0" y="249"/>
                    </a:cubicBezTo>
                    <a:cubicBezTo>
                      <a:pt x="0" y="109"/>
                      <a:pt x="100" y="0"/>
                      <a:pt x="240" y="0"/>
                    </a:cubicBezTo>
                    <a:cubicBezTo>
                      <a:pt x="305" y="0"/>
                      <a:pt x="368" y="22"/>
                      <a:pt x="408" y="74"/>
                    </a:cubicBezTo>
                    <a:lnTo>
                      <a:pt x="359" y="10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8" name="Freeform 17">
                <a:extLst>
                  <a:ext uri="{FF2B5EF4-FFF2-40B4-BE49-F238E27FC236}">
                    <a16:creationId xmlns:a16="http://schemas.microsoft.com/office/drawing/2014/main" id="{B72C7B5C-9B25-F74A-9B3C-69E7155B91F2}"/>
                  </a:ext>
                </a:extLst>
              </p:cNvPr>
              <p:cNvSpPr>
                <a:spLocks/>
              </p:cNvSpPr>
              <p:nvPr/>
            </p:nvSpPr>
            <p:spPr bwMode="auto">
              <a:xfrm>
                <a:off x="1482"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9" name="Freeform 18">
                <a:extLst>
                  <a:ext uri="{FF2B5EF4-FFF2-40B4-BE49-F238E27FC236}">
                    <a16:creationId xmlns:a16="http://schemas.microsoft.com/office/drawing/2014/main" id="{2BB1422E-3133-9140-9DFA-6F4A34A1A730}"/>
                  </a:ext>
                </a:extLst>
              </p:cNvPr>
              <p:cNvSpPr>
                <a:spLocks/>
              </p:cNvSpPr>
              <p:nvPr/>
            </p:nvSpPr>
            <p:spPr bwMode="auto">
              <a:xfrm>
                <a:off x="1699" y="2037"/>
                <a:ext cx="107" cy="194"/>
              </a:xfrm>
              <a:custGeom>
                <a:avLst/>
                <a:gdLst>
                  <a:gd name="T0" fmla="*/ 2 w 177"/>
                  <a:gd name="T1" fmla="*/ 83 h 321"/>
                  <a:gd name="T2" fmla="*/ 2 w 177"/>
                  <a:gd name="T3" fmla="*/ 83 h 321"/>
                  <a:gd name="T4" fmla="*/ 0 w 177"/>
                  <a:gd name="T5" fmla="*/ 8 h 321"/>
                  <a:gd name="T6" fmla="*/ 49 w 177"/>
                  <a:gd name="T7" fmla="*/ 8 h 321"/>
                  <a:gd name="T8" fmla="*/ 50 w 177"/>
                  <a:gd name="T9" fmla="*/ 60 h 321"/>
                  <a:gd name="T10" fmla="*/ 52 w 177"/>
                  <a:gd name="T11" fmla="*/ 60 h 321"/>
                  <a:gd name="T12" fmla="*/ 156 w 177"/>
                  <a:gd name="T13" fmla="*/ 0 h 321"/>
                  <a:gd name="T14" fmla="*/ 177 w 177"/>
                  <a:gd name="T15" fmla="*/ 4 h 321"/>
                  <a:gd name="T16" fmla="*/ 174 w 177"/>
                  <a:gd name="T17" fmla="*/ 56 h 321"/>
                  <a:gd name="T18" fmla="*/ 146 w 177"/>
                  <a:gd name="T19" fmla="*/ 52 h 321"/>
                  <a:gd name="T20" fmla="*/ 54 w 177"/>
                  <a:gd name="T21" fmla="*/ 169 h 321"/>
                  <a:gd name="T22" fmla="*/ 54 w 177"/>
                  <a:gd name="T23" fmla="*/ 321 h 321"/>
                  <a:gd name="T24" fmla="*/ 2 w 177"/>
                  <a:gd name="T25" fmla="*/ 321 h 321"/>
                  <a:gd name="T26" fmla="*/ 2 w 177"/>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7" h="321">
                    <a:moveTo>
                      <a:pt x="2" y="83"/>
                    </a:moveTo>
                    <a:lnTo>
                      <a:pt x="2" y="83"/>
                    </a:lnTo>
                    <a:cubicBezTo>
                      <a:pt x="2" y="54"/>
                      <a:pt x="0" y="29"/>
                      <a:pt x="0" y="8"/>
                    </a:cubicBezTo>
                    <a:lnTo>
                      <a:pt x="49" y="8"/>
                    </a:lnTo>
                    <a:cubicBezTo>
                      <a:pt x="49" y="25"/>
                      <a:pt x="50" y="42"/>
                      <a:pt x="50" y="60"/>
                    </a:cubicBezTo>
                    <a:lnTo>
                      <a:pt x="52" y="60"/>
                    </a:lnTo>
                    <a:cubicBezTo>
                      <a:pt x="66" y="29"/>
                      <a:pt x="105" y="0"/>
                      <a:pt x="156" y="0"/>
                    </a:cubicBezTo>
                    <a:cubicBezTo>
                      <a:pt x="163" y="0"/>
                      <a:pt x="170" y="1"/>
                      <a:pt x="177" y="4"/>
                    </a:cubicBezTo>
                    <a:lnTo>
                      <a:pt x="174" y="56"/>
                    </a:lnTo>
                    <a:cubicBezTo>
                      <a:pt x="165" y="54"/>
                      <a:pt x="155" y="52"/>
                      <a:pt x="146" y="52"/>
                    </a:cubicBezTo>
                    <a:cubicBezTo>
                      <a:pt x="82" y="52"/>
                      <a:pt x="54" y="97"/>
                      <a:pt x="54" y="169"/>
                    </a:cubicBezTo>
                    <a:lnTo>
                      <a:pt x="54" y="321"/>
                    </a:lnTo>
                    <a:lnTo>
                      <a:pt x="2" y="321"/>
                    </a:lnTo>
                    <a:lnTo>
                      <a:pt x="2"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0" name="Freeform 19">
                <a:extLst>
                  <a:ext uri="{FF2B5EF4-FFF2-40B4-BE49-F238E27FC236}">
                    <a16:creationId xmlns:a16="http://schemas.microsoft.com/office/drawing/2014/main" id="{CA617C11-88CF-FA4E-941C-1D6A7372C587}"/>
                  </a:ext>
                </a:extLst>
              </p:cNvPr>
              <p:cNvSpPr>
                <a:spLocks/>
              </p:cNvSpPr>
              <p:nvPr/>
            </p:nvSpPr>
            <p:spPr bwMode="auto">
              <a:xfrm>
                <a:off x="1837" y="2037"/>
                <a:ext cx="107" cy="194"/>
              </a:xfrm>
              <a:custGeom>
                <a:avLst/>
                <a:gdLst>
                  <a:gd name="T0" fmla="*/ 3 w 178"/>
                  <a:gd name="T1" fmla="*/ 83 h 321"/>
                  <a:gd name="T2" fmla="*/ 3 w 178"/>
                  <a:gd name="T3" fmla="*/ 83 h 321"/>
                  <a:gd name="T4" fmla="*/ 0 w 178"/>
                  <a:gd name="T5" fmla="*/ 8 h 321"/>
                  <a:gd name="T6" fmla="*/ 50 w 178"/>
                  <a:gd name="T7" fmla="*/ 8 h 321"/>
                  <a:gd name="T8" fmla="*/ 51 w 178"/>
                  <a:gd name="T9" fmla="*/ 60 h 321"/>
                  <a:gd name="T10" fmla="*/ 52 w 178"/>
                  <a:gd name="T11" fmla="*/ 60 h 321"/>
                  <a:gd name="T12" fmla="*/ 157 w 178"/>
                  <a:gd name="T13" fmla="*/ 0 h 321"/>
                  <a:gd name="T14" fmla="*/ 178 w 178"/>
                  <a:gd name="T15" fmla="*/ 4 h 321"/>
                  <a:gd name="T16" fmla="*/ 175 w 178"/>
                  <a:gd name="T17" fmla="*/ 56 h 321"/>
                  <a:gd name="T18" fmla="*/ 147 w 178"/>
                  <a:gd name="T19" fmla="*/ 52 h 321"/>
                  <a:gd name="T20" fmla="*/ 55 w 178"/>
                  <a:gd name="T21" fmla="*/ 169 h 321"/>
                  <a:gd name="T22" fmla="*/ 55 w 178"/>
                  <a:gd name="T23" fmla="*/ 321 h 321"/>
                  <a:gd name="T24" fmla="*/ 3 w 178"/>
                  <a:gd name="T25" fmla="*/ 321 h 321"/>
                  <a:gd name="T26" fmla="*/ 3 w 178"/>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8" h="321">
                    <a:moveTo>
                      <a:pt x="3" y="83"/>
                    </a:moveTo>
                    <a:lnTo>
                      <a:pt x="3" y="83"/>
                    </a:lnTo>
                    <a:cubicBezTo>
                      <a:pt x="3" y="54"/>
                      <a:pt x="0" y="29"/>
                      <a:pt x="0" y="8"/>
                    </a:cubicBezTo>
                    <a:lnTo>
                      <a:pt x="50" y="8"/>
                    </a:lnTo>
                    <a:cubicBezTo>
                      <a:pt x="50" y="25"/>
                      <a:pt x="51" y="42"/>
                      <a:pt x="51" y="60"/>
                    </a:cubicBezTo>
                    <a:lnTo>
                      <a:pt x="52" y="60"/>
                    </a:lnTo>
                    <a:cubicBezTo>
                      <a:pt x="67" y="29"/>
                      <a:pt x="105" y="0"/>
                      <a:pt x="157" y="0"/>
                    </a:cubicBezTo>
                    <a:cubicBezTo>
                      <a:pt x="164" y="0"/>
                      <a:pt x="171" y="1"/>
                      <a:pt x="178" y="4"/>
                    </a:cubicBezTo>
                    <a:lnTo>
                      <a:pt x="175" y="56"/>
                    </a:lnTo>
                    <a:cubicBezTo>
                      <a:pt x="166" y="54"/>
                      <a:pt x="156" y="52"/>
                      <a:pt x="147" y="52"/>
                    </a:cubicBezTo>
                    <a:cubicBezTo>
                      <a:pt x="83" y="52"/>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1" name="Freeform 20">
                <a:extLst>
                  <a:ext uri="{FF2B5EF4-FFF2-40B4-BE49-F238E27FC236}">
                    <a16:creationId xmlns:a16="http://schemas.microsoft.com/office/drawing/2014/main" id="{83F5C9AC-D2ED-9A41-9CF8-7866304D05A8}"/>
                  </a:ext>
                </a:extLst>
              </p:cNvPr>
              <p:cNvSpPr>
                <a:spLocks noEditPoints="1"/>
              </p:cNvSpPr>
              <p:nvPr/>
            </p:nvSpPr>
            <p:spPr bwMode="auto">
              <a:xfrm>
                <a:off x="1971" y="1946"/>
                <a:ext cx="45" cy="285"/>
              </a:xfrm>
              <a:custGeom>
                <a:avLst/>
                <a:gdLst>
                  <a:gd name="T0" fmla="*/ 38 w 76"/>
                  <a:gd name="T1" fmla="*/ 0 h 473"/>
                  <a:gd name="T2" fmla="*/ 38 w 76"/>
                  <a:gd name="T3" fmla="*/ 0 h 473"/>
                  <a:gd name="T4" fmla="*/ 76 w 76"/>
                  <a:gd name="T5" fmla="*/ 38 h 473"/>
                  <a:gd name="T6" fmla="*/ 38 w 76"/>
                  <a:gd name="T7" fmla="*/ 76 h 473"/>
                  <a:gd name="T8" fmla="*/ 0 w 76"/>
                  <a:gd name="T9" fmla="*/ 38 h 473"/>
                  <a:gd name="T10" fmla="*/ 38 w 76"/>
                  <a:gd name="T11" fmla="*/ 0 h 473"/>
                  <a:gd name="T12" fmla="*/ 12 w 76"/>
                  <a:gd name="T13" fmla="*/ 160 h 473"/>
                  <a:gd name="T14" fmla="*/ 12 w 76"/>
                  <a:gd name="T15" fmla="*/ 160 h 473"/>
                  <a:gd name="T16" fmla="*/ 64 w 76"/>
                  <a:gd name="T17" fmla="*/ 160 h 473"/>
                  <a:gd name="T18" fmla="*/ 64 w 76"/>
                  <a:gd name="T19" fmla="*/ 473 h 473"/>
                  <a:gd name="T20" fmla="*/ 12 w 76"/>
                  <a:gd name="T21" fmla="*/ 473 h 473"/>
                  <a:gd name="T22" fmla="*/ 12 w 76"/>
                  <a:gd name="T23" fmla="*/ 160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3">
                    <a:moveTo>
                      <a:pt x="38" y="0"/>
                    </a:moveTo>
                    <a:lnTo>
                      <a:pt x="38" y="0"/>
                    </a:lnTo>
                    <a:cubicBezTo>
                      <a:pt x="59" y="0"/>
                      <a:pt x="76" y="17"/>
                      <a:pt x="76" y="38"/>
                    </a:cubicBezTo>
                    <a:cubicBezTo>
                      <a:pt x="76" y="60"/>
                      <a:pt x="60" y="76"/>
                      <a:pt x="38" y="76"/>
                    </a:cubicBezTo>
                    <a:cubicBezTo>
                      <a:pt x="16" y="76"/>
                      <a:pt x="0" y="60"/>
                      <a:pt x="0" y="38"/>
                    </a:cubicBezTo>
                    <a:cubicBezTo>
                      <a:pt x="0" y="17"/>
                      <a:pt x="16" y="0"/>
                      <a:pt x="38" y="0"/>
                    </a:cubicBezTo>
                    <a:close/>
                    <a:moveTo>
                      <a:pt x="12" y="160"/>
                    </a:moveTo>
                    <a:lnTo>
                      <a:pt x="12" y="160"/>
                    </a:lnTo>
                    <a:lnTo>
                      <a:pt x="64" y="160"/>
                    </a:lnTo>
                    <a:lnTo>
                      <a:pt x="64" y="473"/>
                    </a:lnTo>
                    <a:lnTo>
                      <a:pt x="12" y="473"/>
                    </a:lnTo>
                    <a:lnTo>
                      <a:pt x="12" y="16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2" name="Freeform 21">
                <a:extLst>
                  <a:ext uri="{FF2B5EF4-FFF2-40B4-BE49-F238E27FC236}">
                    <a16:creationId xmlns:a16="http://schemas.microsoft.com/office/drawing/2014/main" id="{DB99D98D-8B34-F64E-8796-AB291B3815D2}"/>
                  </a:ext>
                </a:extLst>
              </p:cNvPr>
              <p:cNvSpPr>
                <a:spLocks/>
              </p:cNvSpPr>
              <p:nvPr/>
            </p:nvSpPr>
            <p:spPr bwMode="auto">
              <a:xfrm>
                <a:off x="2052" y="2037"/>
                <a:ext cx="171" cy="199"/>
              </a:xfrm>
              <a:custGeom>
                <a:avLst/>
                <a:gdLst>
                  <a:gd name="T0" fmla="*/ 241 w 283"/>
                  <a:gd name="T1" fmla="*/ 87 h 329"/>
                  <a:gd name="T2" fmla="*/ 241 w 283"/>
                  <a:gd name="T3" fmla="*/ 87 h 329"/>
                  <a:gd name="T4" fmla="*/ 162 w 283"/>
                  <a:gd name="T5" fmla="*/ 48 h 329"/>
                  <a:gd name="T6" fmla="*/ 57 w 283"/>
                  <a:gd name="T7" fmla="*/ 165 h 329"/>
                  <a:gd name="T8" fmla="*/ 162 w 283"/>
                  <a:gd name="T9" fmla="*/ 281 h 329"/>
                  <a:gd name="T10" fmla="*/ 242 w 283"/>
                  <a:gd name="T11" fmla="*/ 242 h 329"/>
                  <a:gd name="T12" fmla="*/ 281 w 283"/>
                  <a:gd name="T13" fmla="*/ 279 h 329"/>
                  <a:gd name="T14" fmla="*/ 162 w 283"/>
                  <a:gd name="T15" fmla="*/ 329 h 329"/>
                  <a:gd name="T16" fmla="*/ 0 w 283"/>
                  <a:gd name="T17" fmla="*/ 165 h 329"/>
                  <a:gd name="T18" fmla="*/ 162 w 283"/>
                  <a:gd name="T19" fmla="*/ 0 h 329"/>
                  <a:gd name="T20" fmla="*/ 283 w 283"/>
                  <a:gd name="T21" fmla="*/ 50 h 329"/>
                  <a:gd name="T22" fmla="*/ 241 w 283"/>
                  <a:gd name="T23" fmla="*/ 87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3" h="329">
                    <a:moveTo>
                      <a:pt x="241" y="87"/>
                    </a:moveTo>
                    <a:lnTo>
                      <a:pt x="241" y="87"/>
                    </a:lnTo>
                    <a:cubicBezTo>
                      <a:pt x="219" y="60"/>
                      <a:pt x="194" y="48"/>
                      <a:pt x="162" y="48"/>
                    </a:cubicBezTo>
                    <a:cubicBezTo>
                      <a:pt x="92" y="48"/>
                      <a:pt x="57" y="101"/>
                      <a:pt x="57" y="165"/>
                    </a:cubicBezTo>
                    <a:cubicBezTo>
                      <a:pt x="57" y="229"/>
                      <a:pt x="99" y="281"/>
                      <a:pt x="162" y="281"/>
                    </a:cubicBezTo>
                    <a:cubicBezTo>
                      <a:pt x="196" y="281"/>
                      <a:pt x="223" y="269"/>
                      <a:pt x="242" y="242"/>
                    </a:cubicBezTo>
                    <a:lnTo>
                      <a:pt x="281" y="279"/>
                    </a:lnTo>
                    <a:cubicBezTo>
                      <a:pt x="251" y="314"/>
                      <a:pt x="208" y="329"/>
                      <a:pt x="162" y="329"/>
                    </a:cubicBezTo>
                    <a:cubicBezTo>
                      <a:pt x="65" y="329"/>
                      <a:pt x="0" y="261"/>
                      <a:pt x="0" y="165"/>
                    </a:cubicBezTo>
                    <a:cubicBezTo>
                      <a:pt x="0" y="70"/>
                      <a:pt x="66" y="0"/>
                      <a:pt x="162" y="0"/>
                    </a:cubicBezTo>
                    <a:cubicBezTo>
                      <a:pt x="208" y="0"/>
                      <a:pt x="251" y="16"/>
                      <a:pt x="283" y="50"/>
                    </a:cubicBezTo>
                    <a:lnTo>
                      <a:pt x="241" y="87"/>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3" name="Freeform 22">
                <a:extLst>
                  <a:ext uri="{FF2B5EF4-FFF2-40B4-BE49-F238E27FC236}">
                    <a16:creationId xmlns:a16="http://schemas.microsoft.com/office/drawing/2014/main" id="{A195A442-E03E-374F-AF2E-CC08B09B0149}"/>
                  </a:ext>
                </a:extLst>
              </p:cNvPr>
              <p:cNvSpPr>
                <a:spLocks/>
              </p:cNvSpPr>
              <p:nvPr/>
            </p:nvSpPr>
            <p:spPr bwMode="auto">
              <a:xfrm>
                <a:off x="2254"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4" name="Freeform 23">
                <a:extLst>
                  <a:ext uri="{FF2B5EF4-FFF2-40B4-BE49-F238E27FC236}">
                    <a16:creationId xmlns:a16="http://schemas.microsoft.com/office/drawing/2014/main" id="{F72E0535-8380-9647-872D-F16FDE0B5E1A}"/>
                  </a:ext>
                </a:extLst>
              </p:cNvPr>
              <p:cNvSpPr>
                <a:spLocks/>
              </p:cNvSpPr>
              <p:nvPr/>
            </p:nvSpPr>
            <p:spPr bwMode="auto">
              <a:xfrm>
                <a:off x="2474" y="1945"/>
                <a:ext cx="32" cy="286"/>
              </a:xfrm>
              <a:custGeom>
                <a:avLst/>
                <a:gdLst>
                  <a:gd name="T0" fmla="*/ 0 w 53"/>
                  <a:gd name="T1" fmla="*/ 475 h 475"/>
                  <a:gd name="T2" fmla="*/ 0 w 53"/>
                  <a:gd name="T3" fmla="*/ 475 h 475"/>
                  <a:gd name="T4" fmla="*/ 53 w 53"/>
                  <a:gd name="T5" fmla="*/ 475 h 475"/>
                  <a:gd name="T6" fmla="*/ 53 w 53"/>
                  <a:gd name="T7" fmla="*/ 0 h 475"/>
                  <a:gd name="T8" fmla="*/ 0 w 53"/>
                  <a:gd name="T9" fmla="*/ 0 h 475"/>
                  <a:gd name="T10" fmla="*/ 0 w 53"/>
                  <a:gd name="T11" fmla="*/ 475 h 475"/>
                </a:gdLst>
                <a:ahLst/>
                <a:cxnLst>
                  <a:cxn ang="0">
                    <a:pos x="T0" y="T1"/>
                  </a:cxn>
                  <a:cxn ang="0">
                    <a:pos x="T2" y="T3"/>
                  </a:cxn>
                  <a:cxn ang="0">
                    <a:pos x="T4" y="T5"/>
                  </a:cxn>
                  <a:cxn ang="0">
                    <a:pos x="T6" y="T7"/>
                  </a:cxn>
                  <a:cxn ang="0">
                    <a:pos x="T8" y="T9"/>
                  </a:cxn>
                  <a:cxn ang="0">
                    <a:pos x="T10" y="T11"/>
                  </a:cxn>
                </a:cxnLst>
                <a:rect l="0" t="0" r="r" b="b"/>
                <a:pathLst>
                  <a:path w="53" h="475">
                    <a:moveTo>
                      <a:pt x="0" y="475"/>
                    </a:moveTo>
                    <a:lnTo>
                      <a:pt x="0" y="475"/>
                    </a:lnTo>
                    <a:lnTo>
                      <a:pt x="53" y="475"/>
                    </a:lnTo>
                    <a:lnTo>
                      <a:pt x="53" y="0"/>
                    </a:lnTo>
                    <a:lnTo>
                      <a:pt x="0" y="0"/>
                    </a:lnTo>
                    <a:lnTo>
                      <a:pt x="0" y="475"/>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5" name="Freeform 24">
                <a:extLst>
                  <a:ext uri="{FF2B5EF4-FFF2-40B4-BE49-F238E27FC236}">
                    <a16:creationId xmlns:a16="http://schemas.microsoft.com/office/drawing/2014/main" id="{FE066C44-5CCE-1F41-8566-14F0686E91DF}"/>
                  </a:ext>
                </a:extLst>
              </p:cNvPr>
              <p:cNvSpPr>
                <a:spLocks/>
              </p:cNvSpPr>
              <p:nvPr/>
            </p:nvSpPr>
            <p:spPr bwMode="auto">
              <a:xfrm>
                <a:off x="2561"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3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3" y="262"/>
                    </a:lnTo>
                    <a:cubicBezTo>
                      <a:pt x="209" y="293"/>
                      <a:pt x="171" y="321"/>
                      <a:pt x="119" y="321"/>
                    </a:cubicBezTo>
                    <a:cubicBezTo>
                      <a:pt x="37" y="321"/>
                      <a:pt x="0" y="269"/>
                      <a:pt x="0" y="194"/>
                    </a:cubicBezTo>
                    <a:lnTo>
                      <a:pt x="0" y="0"/>
                    </a:lnTo>
                    <a:lnTo>
                      <a:pt x="52" y="0"/>
                    </a:lnTo>
                    <a:lnTo>
                      <a:pt x="52" y="188"/>
                    </a:lnTo>
                    <a:cubicBezTo>
                      <a:pt x="52" y="241"/>
                      <a:pt x="75" y="273"/>
                      <a:pt x="124" y="273"/>
                    </a:cubicBezTo>
                    <a:cubicBezTo>
                      <a:pt x="191"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6" name="Freeform 25">
                <a:extLst>
                  <a:ext uri="{FF2B5EF4-FFF2-40B4-BE49-F238E27FC236}">
                    <a16:creationId xmlns:a16="http://schemas.microsoft.com/office/drawing/2014/main" id="{F248F71A-200F-4749-B189-59B7D50F58C9}"/>
                  </a:ext>
                </a:extLst>
              </p:cNvPr>
              <p:cNvSpPr>
                <a:spLocks/>
              </p:cNvSpPr>
              <p:nvPr/>
            </p:nvSpPr>
            <p:spPr bwMode="auto">
              <a:xfrm>
                <a:off x="2778" y="2037"/>
                <a:ext cx="285" cy="194"/>
              </a:xfrm>
              <a:custGeom>
                <a:avLst/>
                <a:gdLst>
                  <a:gd name="T0" fmla="*/ 3 w 474"/>
                  <a:gd name="T1" fmla="*/ 83 h 321"/>
                  <a:gd name="T2" fmla="*/ 3 w 474"/>
                  <a:gd name="T3" fmla="*/ 83 h 321"/>
                  <a:gd name="T4" fmla="*/ 0 w 474"/>
                  <a:gd name="T5" fmla="*/ 8 h 321"/>
                  <a:gd name="T6" fmla="*/ 50 w 474"/>
                  <a:gd name="T7" fmla="*/ 8 h 321"/>
                  <a:gd name="T8" fmla="*/ 51 w 474"/>
                  <a:gd name="T9" fmla="*/ 60 h 321"/>
                  <a:gd name="T10" fmla="*/ 53 w 474"/>
                  <a:gd name="T11" fmla="*/ 60 h 321"/>
                  <a:gd name="T12" fmla="*/ 157 w 474"/>
                  <a:gd name="T13" fmla="*/ 0 h 321"/>
                  <a:gd name="T14" fmla="*/ 256 w 474"/>
                  <a:gd name="T15" fmla="*/ 60 h 321"/>
                  <a:gd name="T16" fmla="*/ 355 w 474"/>
                  <a:gd name="T17" fmla="*/ 0 h 321"/>
                  <a:gd name="T18" fmla="*/ 474 w 474"/>
                  <a:gd name="T19" fmla="*/ 131 h 321"/>
                  <a:gd name="T20" fmla="*/ 474 w 474"/>
                  <a:gd name="T21" fmla="*/ 321 h 321"/>
                  <a:gd name="T22" fmla="*/ 422 w 474"/>
                  <a:gd name="T23" fmla="*/ 321 h 321"/>
                  <a:gd name="T24" fmla="*/ 422 w 474"/>
                  <a:gd name="T25" fmla="*/ 134 h 321"/>
                  <a:gd name="T26" fmla="*/ 346 w 474"/>
                  <a:gd name="T27" fmla="*/ 48 h 321"/>
                  <a:gd name="T28" fmla="*/ 265 w 474"/>
                  <a:gd name="T29" fmla="*/ 141 h 321"/>
                  <a:gd name="T30" fmla="*/ 265 w 474"/>
                  <a:gd name="T31" fmla="*/ 321 h 321"/>
                  <a:gd name="T32" fmla="*/ 212 w 474"/>
                  <a:gd name="T33" fmla="*/ 321 h 321"/>
                  <a:gd name="T34" fmla="*/ 212 w 474"/>
                  <a:gd name="T35" fmla="*/ 144 h 321"/>
                  <a:gd name="T36" fmla="*/ 152 w 474"/>
                  <a:gd name="T37" fmla="*/ 48 h 321"/>
                  <a:gd name="T38" fmla="*/ 55 w 474"/>
                  <a:gd name="T39" fmla="*/ 169 h 321"/>
                  <a:gd name="T40" fmla="*/ 55 w 474"/>
                  <a:gd name="T41" fmla="*/ 321 h 321"/>
                  <a:gd name="T42" fmla="*/ 3 w 474"/>
                  <a:gd name="T43" fmla="*/ 321 h 321"/>
                  <a:gd name="T44" fmla="*/ 3 w 474"/>
                  <a:gd name="T45"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74" h="321">
                    <a:moveTo>
                      <a:pt x="3" y="83"/>
                    </a:moveTo>
                    <a:lnTo>
                      <a:pt x="3" y="83"/>
                    </a:lnTo>
                    <a:cubicBezTo>
                      <a:pt x="3" y="54"/>
                      <a:pt x="0" y="29"/>
                      <a:pt x="0" y="8"/>
                    </a:cubicBezTo>
                    <a:lnTo>
                      <a:pt x="50" y="8"/>
                    </a:lnTo>
                    <a:cubicBezTo>
                      <a:pt x="50" y="25"/>
                      <a:pt x="51" y="42"/>
                      <a:pt x="51" y="60"/>
                    </a:cubicBezTo>
                    <a:lnTo>
                      <a:pt x="53" y="60"/>
                    </a:lnTo>
                    <a:cubicBezTo>
                      <a:pt x="67" y="29"/>
                      <a:pt x="105" y="0"/>
                      <a:pt x="157" y="0"/>
                    </a:cubicBezTo>
                    <a:cubicBezTo>
                      <a:pt x="224" y="0"/>
                      <a:pt x="246" y="38"/>
                      <a:pt x="256" y="60"/>
                    </a:cubicBezTo>
                    <a:cubicBezTo>
                      <a:pt x="279" y="23"/>
                      <a:pt x="307" y="0"/>
                      <a:pt x="355" y="0"/>
                    </a:cubicBezTo>
                    <a:cubicBezTo>
                      <a:pt x="445" y="0"/>
                      <a:pt x="474" y="50"/>
                      <a:pt x="474" y="131"/>
                    </a:cubicBezTo>
                    <a:lnTo>
                      <a:pt x="474" y="321"/>
                    </a:lnTo>
                    <a:lnTo>
                      <a:pt x="422" y="321"/>
                    </a:lnTo>
                    <a:lnTo>
                      <a:pt x="422" y="134"/>
                    </a:lnTo>
                    <a:cubicBezTo>
                      <a:pt x="422" y="91"/>
                      <a:pt x="407" y="48"/>
                      <a:pt x="346" y="48"/>
                    </a:cubicBezTo>
                    <a:cubicBezTo>
                      <a:pt x="301" y="48"/>
                      <a:pt x="265" y="85"/>
                      <a:pt x="265" y="141"/>
                    </a:cubicBezTo>
                    <a:lnTo>
                      <a:pt x="265" y="321"/>
                    </a:lnTo>
                    <a:lnTo>
                      <a:pt x="212" y="321"/>
                    </a:lnTo>
                    <a:lnTo>
                      <a:pt x="212" y="144"/>
                    </a:lnTo>
                    <a:cubicBezTo>
                      <a:pt x="212" y="75"/>
                      <a:pt x="195" y="48"/>
                      <a:pt x="152" y="48"/>
                    </a:cubicBezTo>
                    <a:cubicBezTo>
                      <a:pt x="85" y="48"/>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grpSp>
      </p:grpSp>
      <p:cxnSp>
        <p:nvCxnSpPr>
          <p:cNvPr id="57" name="Straight Connector 56">
            <a:extLst>
              <a:ext uri="{FF2B5EF4-FFF2-40B4-BE49-F238E27FC236}">
                <a16:creationId xmlns:a16="http://schemas.microsoft.com/office/drawing/2014/main" id="{917F5B24-4D4A-E542-ABEE-FD2D7AA9F5FC}"/>
              </a:ext>
            </a:extLst>
          </p:cNvPr>
          <p:cNvCxnSpPr/>
          <p:nvPr userDrawn="1"/>
        </p:nvCxnSpPr>
        <p:spPr>
          <a:xfrm>
            <a:off x="-11287" y="920736"/>
            <a:ext cx="9162862"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32771947"/>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ext + Figure">
    <p:spTree>
      <p:nvGrpSpPr>
        <p:cNvPr id="1" name=""/>
        <p:cNvGrpSpPr/>
        <p:nvPr/>
      </p:nvGrpSpPr>
      <p:grpSpPr>
        <a:xfrm>
          <a:off x="0" y="0"/>
          <a:ext cx="0" cy="0"/>
          <a:chOff x="0" y="0"/>
          <a:chExt cx="0" cy="0"/>
        </a:xfrm>
      </p:grpSpPr>
      <p:pic>
        <p:nvPicPr>
          <p:cNvPr id="10" name="Picture 9" descr="background.jpg"/>
          <p:cNvPicPr>
            <a:picLocks/>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0"/>
            <a:ext cx="9162288" cy="923544"/>
          </a:xfrm>
          <a:prstGeom prst="rect">
            <a:avLst/>
          </a:prstGeom>
        </p:spPr>
      </p:pic>
      <p:sp>
        <p:nvSpPr>
          <p:cNvPr id="2" name="Title 1"/>
          <p:cNvSpPr>
            <a:spLocks noGrp="1"/>
          </p:cNvSpPr>
          <p:nvPr>
            <p:ph type="title" hasCustomPrompt="1"/>
          </p:nvPr>
        </p:nvSpPr>
        <p:spPr>
          <a:xfrm>
            <a:off x="323850" y="89379"/>
            <a:ext cx="8497062" cy="818388"/>
          </a:xfrm>
          <a:prstGeom prst="rect">
            <a:avLst/>
          </a:prstGeom>
        </p:spPr>
        <p:txBody>
          <a:bodyPr anchor="ctr" anchorCtr="0">
            <a:normAutofit/>
          </a:bodyPr>
          <a:lstStyle>
            <a:lvl1pPr algn="l">
              <a:defRPr sz="2400" baseline="0">
                <a:solidFill>
                  <a:schemeClr val="bg1"/>
                </a:solidFill>
                <a:latin typeface="Arial"/>
                <a:cs typeface="Arial"/>
              </a:defRPr>
            </a:lvl1pPr>
          </a:lstStyle>
          <a:p>
            <a:r>
              <a:rPr lang="en-US" dirty="0"/>
              <a:t>Text and Figure Slide: click to enter title</a:t>
            </a:r>
          </a:p>
        </p:txBody>
      </p:sp>
      <p:sp>
        <p:nvSpPr>
          <p:cNvPr id="31" name="Content Placeholder 3"/>
          <p:cNvSpPr>
            <a:spLocks noGrp="1"/>
          </p:cNvSpPr>
          <p:nvPr>
            <p:ph sz="half" idx="2" hasCustomPrompt="1"/>
          </p:nvPr>
        </p:nvSpPr>
        <p:spPr>
          <a:xfrm>
            <a:off x="323850" y="1135604"/>
            <a:ext cx="4244975" cy="3600450"/>
          </a:xfrm>
          <a:prstGeom prst="rect">
            <a:avLst/>
          </a:prstGeom>
        </p:spPr>
        <p:txBody>
          <a:bodyPr anchor="t" anchorCtr="0">
            <a:normAutofit/>
          </a:bodyPr>
          <a:lstStyle>
            <a:lvl1pPr marL="205740" indent="-171450">
              <a:lnSpc>
                <a:spcPct val="100000"/>
              </a:lnSpc>
              <a:spcBef>
                <a:spcPts val="1200"/>
              </a:spcBef>
              <a:buClr>
                <a:srgbClr val="0070C0"/>
              </a:buClr>
              <a:buSzPct val="110000"/>
              <a:buFont typeface="Arial"/>
              <a:buChar char="•"/>
              <a:defRPr sz="1800" baseline="0">
                <a:solidFill>
                  <a:srgbClr val="000000"/>
                </a:solidFill>
                <a:latin typeface="Arial" panose="020B0604020202020204" pitchFamily="34" charset="0"/>
                <a:cs typeface="Arial" panose="020B0604020202020204" pitchFamily="34" charset="0"/>
              </a:defRPr>
            </a:lvl1pPr>
            <a:lvl2pPr marL="462915" marR="0" indent="-171450" algn="l" defTabSz="685800" rtl="0" eaLnBrk="1" fontAlgn="auto" latinLnBrk="0" hangingPunct="1">
              <a:lnSpc>
                <a:spcPct val="100000"/>
              </a:lnSpc>
              <a:spcBef>
                <a:spcPts val="300"/>
              </a:spcBef>
              <a:spcAft>
                <a:spcPts val="0"/>
              </a:spcAft>
              <a:buClr>
                <a:srgbClr val="0070C0"/>
              </a:buClr>
              <a:buSzPct val="100000"/>
              <a:buFont typeface="Lucida Grande"/>
              <a:buChar char="-"/>
              <a:tabLst/>
              <a:defRPr sz="1650" baseline="0">
                <a:solidFill>
                  <a:srgbClr val="000000"/>
                </a:solidFill>
                <a:latin typeface="Arial" panose="020B0604020202020204" pitchFamily="34" charset="0"/>
                <a:cs typeface="Arial" panose="020B0604020202020204" pitchFamily="34" charset="0"/>
              </a:defRPr>
            </a:lvl2pPr>
            <a:lvl3pPr marL="720090" indent="-102870">
              <a:lnSpc>
                <a:spcPct val="100000"/>
              </a:lnSpc>
              <a:spcBef>
                <a:spcPts val="300"/>
              </a:spcBef>
              <a:buClr>
                <a:schemeClr val="bg2"/>
              </a:buClr>
              <a:buSzPct val="70000"/>
              <a:defRPr sz="1500">
                <a:solidFill>
                  <a:srgbClr val="000000"/>
                </a:solidFill>
              </a:defRPr>
            </a:lvl3pPr>
            <a:lvl4pPr>
              <a:defRPr sz="1500"/>
            </a:lvl4pPr>
            <a:lvl5pPr>
              <a:defRPr sz="1500"/>
            </a:lvl5pPr>
            <a:lvl6pPr>
              <a:defRPr sz="1200"/>
            </a:lvl6pPr>
            <a:lvl7pPr>
              <a:defRPr sz="1200"/>
            </a:lvl7pPr>
            <a:lvl8pPr>
              <a:defRPr sz="1200"/>
            </a:lvl8pPr>
            <a:lvl9pPr>
              <a:defRPr sz="1200"/>
            </a:lvl9pPr>
          </a:lstStyle>
          <a:p>
            <a:pPr lvl="0"/>
            <a:r>
              <a:rPr lang="en-US" dirty="0"/>
              <a:t>Click to enter first level text</a:t>
            </a:r>
          </a:p>
          <a:p>
            <a:pPr lvl="1"/>
            <a:r>
              <a:rPr lang="en-US" dirty="0"/>
              <a:t>Line 2</a:t>
            </a:r>
          </a:p>
        </p:txBody>
      </p:sp>
      <p:sp>
        <p:nvSpPr>
          <p:cNvPr id="33" name="Text Placeholder 5"/>
          <p:cNvSpPr>
            <a:spLocks noGrp="1"/>
          </p:cNvSpPr>
          <p:nvPr>
            <p:ph type="body" sz="quarter" idx="14" hasCustomPrompt="1"/>
          </p:nvPr>
        </p:nvSpPr>
        <p:spPr>
          <a:xfrm>
            <a:off x="323850" y="4846321"/>
            <a:ext cx="7357838" cy="240029"/>
          </a:xfrm>
          <a:prstGeom prst="rect">
            <a:avLst/>
          </a:prstGeom>
        </p:spPr>
        <p:txBody>
          <a:bodyPr vert="horz" anchor="ctr"/>
          <a:lstStyle>
            <a:lvl1pPr marL="0" indent="0" algn="l">
              <a:spcBef>
                <a:spcPts val="0"/>
              </a:spcBef>
              <a:buNone/>
              <a:defRPr sz="1050" b="0" baseline="0">
                <a:solidFill>
                  <a:srgbClr val="285078"/>
                </a:solidFill>
                <a:latin typeface="Arial"/>
                <a:cs typeface="Arial"/>
              </a:defRPr>
            </a:lvl1pPr>
          </a:lstStyle>
          <a:p>
            <a:pPr lvl="0"/>
            <a:r>
              <a:rPr lang="en-US" dirty="0"/>
              <a:t>Click to Add Source</a:t>
            </a:r>
          </a:p>
        </p:txBody>
      </p:sp>
      <p:grpSp>
        <p:nvGrpSpPr>
          <p:cNvPr id="34" name="Logo Stacked V2">
            <a:extLst>
              <a:ext uri="{FF2B5EF4-FFF2-40B4-BE49-F238E27FC236}">
                <a16:creationId xmlns:a16="http://schemas.microsoft.com/office/drawing/2014/main" id="{99806F9A-3099-E44B-B5E1-9CC817885274}"/>
              </a:ext>
            </a:extLst>
          </p:cNvPr>
          <p:cNvGrpSpPr>
            <a:grpSpLocks noChangeAspect="1"/>
          </p:cNvGrpSpPr>
          <p:nvPr userDrawn="1"/>
        </p:nvGrpSpPr>
        <p:grpSpPr>
          <a:xfrm>
            <a:off x="8071600" y="4860986"/>
            <a:ext cx="993262" cy="226314"/>
            <a:chOff x="680865" y="3439338"/>
            <a:chExt cx="4686473" cy="1068091"/>
          </a:xfrm>
        </p:grpSpPr>
        <p:pic>
          <p:nvPicPr>
            <p:cNvPr id="35" name="Logomark V2">
              <a:extLst>
                <a:ext uri="{FF2B5EF4-FFF2-40B4-BE49-F238E27FC236}">
                  <a16:creationId xmlns:a16="http://schemas.microsoft.com/office/drawing/2014/main" id="{5FEFCFF5-B3B9-AB4B-AA5A-A6567BE3E77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680865" y="3439338"/>
              <a:ext cx="1088136" cy="1068091"/>
            </a:xfrm>
            <a:prstGeom prst="rect">
              <a:avLst/>
            </a:prstGeom>
          </p:spPr>
        </p:pic>
        <p:grpSp>
          <p:nvGrpSpPr>
            <p:cNvPr id="36" name="Nat HIV Cur logo type stacked">
              <a:extLst>
                <a:ext uri="{FF2B5EF4-FFF2-40B4-BE49-F238E27FC236}">
                  <a16:creationId xmlns:a16="http://schemas.microsoft.com/office/drawing/2014/main" id="{8D7907D6-9EAF-4742-ABE1-71E3250D1CB4}"/>
                </a:ext>
              </a:extLst>
            </p:cNvPr>
            <p:cNvGrpSpPr>
              <a:grpSpLocks noChangeAspect="1"/>
            </p:cNvGrpSpPr>
            <p:nvPr/>
          </p:nvGrpSpPr>
          <p:grpSpPr bwMode="auto">
            <a:xfrm>
              <a:off x="1898650" y="3455065"/>
              <a:ext cx="3468688" cy="1036638"/>
              <a:chOff x="1196" y="1585"/>
              <a:chExt cx="2185" cy="653"/>
            </a:xfrm>
          </p:grpSpPr>
          <p:sp>
            <p:nvSpPr>
              <p:cNvPr id="37" name="Freeform 5">
                <a:extLst>
                  <a:ext uri="{FF2B5EF4-FFF2-40B4-BE49-F238E27FC236}">
                    <a16:creationId xmlns:a16="http://schemas.microsoft.com/office/drawing/2014/main" id="{8869294B-A957-AE4A-A364-2ECB9C4E4D20}"/>
                  </a:ext>
                </a:extLst>
              </p:cNvPr>
              <p:cNvSpPr>
                <a:spLocks/>
              </p:cNvSpPr>
              <p:nvPr/>
            </p:nvSpPr>
            <p:spPr bwMode="auto">
              <a:xfrm>
                <a:off x="1212" y="1585"/>
                <a:ext cx="243" cy="286"/>
              </a:xfrm>
              <a:custGeom>
                <a:avLst/>
                <a:gdLst>
                  <a:gd name="T0" fmla="*/ 347 w 403"/>
                  <a:gd name="T1" fmla="*/ 0 h 474"/>
                  <a:gd name="T2" fmla="*/ 347 w 403"/>
                  <a:gd name="T3" fmla="*/ 0 h 474"/>
                  <a:gd name="T4" fmla="*/ 347 w 403"/>
                  <a:gd name="T5" fmla="*/ 394 h 474"/>
                  <a:gd name="T6" fmla="*/ 345 w 403"/>
                  <a:gd name="T7" fmla="*/ 394 h 474"/>
                  <a:gd name="T8" fmla="*/ 71 w 403"/>
                  <a:gd name="T9" fmla="*/ 0 h 474"/>
                  <a:gd name="T10" fmla="*/ 0 w 403"/>
                  <a:gd name="T11" fmla="*/ 0 h 474"/>
                  <a:gd name="T12" fmla="*/ 0 w 403"/>
                  <a:gd name="T13" fmla="*/ 474 h 474"/>
                  <a:gd name="T14" fmla="*/ 56 w 403"/>
                  <a:gd name="T15" fmla="*/ 474 h 474"/>
                  <a:gd name="T16" fmla="*/ 56 w 403"/>
                  <a:gd name="T17" fmla="*/ 81 h 474"/>
                  <a:gd name="T18" fmla="*/ 57 w 403"/>
                  <a:gd name="T19" fmla="*/ 81 h 474"/>
                  <a:gd name="T20" fmla="*/ 332 w 403"/>
                  <a:gd name="T21" fmla="*/ 474 h 474"/>
                  <a:gd name="T22" fmla="*/ 403 w 403"/>
                  <a:gd name="T23" fmla="*/ 474 h 474"/>
                  <a:gd name="T24" fmla="*/ 403 w 403"/>
                  <a:gd name="T25" fmla="*/ 0 h 474"/>
                  <a:gd name="T26" fmla="*/ 347 w 403"/>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3" h="474">
                    <a:moveTo>
                      <a:pt x="347" y="0"/>
                    </a:moveTo>
                    <a:lnTo>
                      <a:pt x="347" y="0"/>
                    </a:lnTo>
                    <a:lnTo>
                      <a:pt x="347" y="394"/>
                    </a:lnTo>
                    <a:lnTo>
                      <a:pt x="345" y="394"/>
                    </a:lnTo>
                    <a:lnTo>
                      <a:pt x="71" y="0"/>
                    </a:lnTo>
                    <a:lnTo>
                      <a:pt x="0" y="0"/>
                    </a:lnTo>
                    <a:lnTo>
                      <a:pt x="0" y="474"/>
                    </a:lnTo>
                    <a:lnTo>
                      <a:pt x="56" y="474"/>
                    </a:lnTo>
                    <a:lnTo>
                      <a:pt x="56" y="81"/>
                    </a:lnTo>
                    <a:lnTo>
                      <a:pt x="57" y="81"/>
                    </a:lnTo>
                    <a:lnTo>
                      <a:pt x="332" y="474"/>
                    </a:lnTo>
                    <a:lnTo>
                      <a:pt x="403" y="474"/>
                    </a:lnTo>
                    <a:lnTo>
                      <a:pt x="403" y="0"/>
                    </a:lnTo>
                    <a:lnTo>
                      <a:pt x="347" y="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38" name="Freeform 6">
                <a:extLst>
                  <a:ext uri="{FF2B5EF4-FFF2-40B4-BE49-F238E27FC236}">
                    <a16:creationId xmlns:a16="http://schemas.microsoft.com/office/drawing/2014/main" id="{8827C336-DC47-BF4C-B669-3F5D0072D3F0}"/>
                  </a:ext>
                </a:extLst>
              </p:cNvPr>
              <p:cNvSpPr>
                <a:spLocks noEditPoints="1"/>
              </p:cNvSpPr>
              <p:nvPr/>
            </p:nvSpPr>
            <p:spPr bwMode="auto">
              <a:xfrm>
                <a:off x="1503" y="1677"/>
                <a:ext cx="165" cy="199"/>
              </a:xfrm>
              <a:custGeom>
                <a:avLst/>
                <a:gdLst>
                  <a:gd name="T0" fmla="*/ 14 w 275"/>
                  <a:gd name="T1" fmla="*/ 48 h 329"/>
                  <a:gd name="T2" fmla="*/ 14 w 275"/>
                  <a:gd name="T3" fmla="*/ 48 h 329"/>
                  <a:gd name="T4" fmla="*/ 139 w 275"/>
                  <a:gd name="T5" fmla="*/ 0 h 329"/>
                  <a:gd name="T6" fmla="*/ 270 w 275"/>
                  <a:gd name="T7" fmla="*/ 132 h 329"/>
                  <a:gd name="T8" fmla="*/ 270 w 275"/>
                  <a:gd name="T9" fmla="*/ 267 h 329"/>
                  <a:gd name="T10" fmla="*/ 275 w 275"/>
                  <a:gd name="T11" fmla="*/ 321 h 329"/>
                  <a:gd name="T12" fmla="*/ 225 w 275"/>
                  <a:gd name="T13" fmla="*/ 321 h 329"/>
                  <a:gd name="T14" fmla="*/ 221 w 275"/>
                  <a:gd name="T15" fmla="*/ 274 h 329"/>
                  <a:gd name="T16" fmla="*/ 220 w 275"/>
                  <a:gd name="T17" fmla="*/ 274 h 329"/>
                  <a:gd name="T18" fmla="*/ 117 w 275"/>
                  <a:gd name="T19" fmla="*/ 329 h 329"/>
                  <a:gd name="T20" fmla="*/ 0 w 275"/>
                  <a:gd name="T21" fmla="*/ 236 h 329"/>
                  <a:gd name="T22" fmla="*/ 198 w 275"/>
                  <a:gd name="T23" fmla="*/ 126 h 329"/>
                  <a:gd name="T24" fmla="*/ 218 w 275"/>
                  <a:gd name="T25" fmla="*/ 126 h 329"/>
                  <a:gd name="T26" fmla="*/ 218 w 275"/>
                  <a:gd name="T27" fmla="*/ 117 h 329"/>
                  <a:gd name="T28" fmla="*/ 140 w 275"/>
                  <a:gd name="T29" fmla="*/ 48 h 329"/>
                  <a:gd name="T30" fmla="*/ 47 w 275"/>
                  <a:gd name="T31" fmla="*/ 82 h 329"/>
                  <a:gd name="T32" fmla="*/ 14 w 275"/>
                  <a:gd name="T33" fmla="*/ 48 h 329"/>
                  <a:gd name="T34" fmla="*/ 166 w 275"/>
                  <a:gd name="T35" fmla="*/ 171 h 329"/>
                  <a:gd name="T36" fmla="*/ 166 w 275"/>
                  <a:gd name="T37" fmla="*/ 171 h 329"/>
                  <a:gd name="T38" fmla="*/ 57 w 275"/>
                  <a:gd name="T39" fmla="*/ 231 h 329"/>
                  <a:gd name="T40" fmla="*/ 125 w 275"/>
                  <a:gd name="T41" fmla="*/ 285 h 329"/>
                  <a:gd name="T42" fmla="*/ 218 w 275"/>
                  <a:gd name="T43" fmla="*/ 191 h 329"/>
                  <a:gd name="T44" fmla="*/ 218 w 275"/>
                  <a:gd name="T45" fmla="*/ 171 h 329"/>
                  <a:gd name="T46" fmla="*/ 166 w 275"/>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5" h="329">
                    <a:moveTo>
                      <a:pt x="14" y="48"/>
                    </a:moveTo>
                    <a:lnTo>
                      <a:pt x="14" y="48"/>
                    </a:lnTo>
                    <a:cubicBezTo>
                      <a:pt x="47" y="15"/>
                      <a:pt x="93" y="0"/>
                      <a:pt x="139" y="0"/>
                    </a:cubicBezTo>
                    <a:cubicBezTo>
                      <a:pt x="231" y="0"/>
                      <a:pt x="270" y="44"/>
                      <a:pt x="270" y="132"/>
                    </a:cubicBezTo>
                    <a:lnTo>
                      <a:pt x="270" y="267"/>
                    </a:lnTo>
                    <a:cubicBezTo>
                      <a:pt x="270" y="285"/>
                      <a:pt x="272" y="305"/>
                      <a:pt x="275" y="321"/>
                    </a:cubicBezTo>
                    <a:lnTo>
                      <a:pt x="225" y="321"/>
                    </a:lnTo>
                    <a:cubicBezTo>
                      <a:pt x="221" y="307"/>
                      <a:pt x="221" y="288"/>
                      <a:pt x="221" y="274"/>
                    </a:cubicBezTo>
                    <a:lnTo>
                      <a:pt x="220" y="274"/>
                    </a:lnTo>
                    <a:cubicBezTo>
                      <a:pt x="199" y="306"/>
                      <a:pt x="164" y="329"/>
                      <a:pt x="117" y="329"/>
                    </a:cubicBezTo>
                    <a:cubicBezTo>
                      <a:pt x="53" y="329"/>
                      <a:pt x="0" y="297"/>
                      <a:pt x="0" y="236"/>
                    </a:cubicBezTo>
                    <a:cubicBezTo>
                      <a:pt x="0" y="132"/>
                      <a:pt x="121" y="126"/>
                      <a:pt x="198" y="126"/>
                    </a:cubicBezTo>
                    <a:lnTo>
                      <a:pt x="218" y="126"/>
                    </a:lnTo>
                    <a:lnTo>
                      <a:pt x="218" y="117"/>
                    </a:lnTo>
                    <a:cubicBezTo>
                      <a:pt x="218" y="72"/>
                      <a:pt x="189" y="48"/>
                      <a:pt x="140" y="48"/>
                    </a:cubicBezTo>
                    <a:cubicBezTo>
                      <a:pt x="107" y="48"/>
                      <a:pt x="72" y="60"/>
                      <a:pt x="47" y="82"/>
                    </a:cubicBezTo>
                    <a:lnTo>
                      <a:pt x="14" y="48"/>
                    </a:lnTo>
                    <a:close/>
                    <a:moveTo>
                      <a:pt x="166" y="171"/>
                    </a:moveTo>
                    <a:lnTo>
                      <a:pt x="166" y="171"/>
                    </a:lnTo>
                    <a:cubicBezTo>
                      <a:pt x="99" y="171"/>
                      <a:pt x="57" y="189"/>
                      <a:pt x="57" y="231"/>
                    </a:cubicBezTo>
                    <a:cubicBezTo>
                      <a:pt x="57" y="270"/>
                      <a:pt x="86" y="285"/>
                      <a:pt x="125" y="285"/>
                    </a:cubicBezTo>
                    <a:cubicBezTo>
                      <a:pt x="186" y="285"/>
                      <a:pt x="216" y="242"/>
                      <a:pt x="218" y="191"/>
                    </a:cubicBezTo>
                    <a:lnTo>
                      <a:pt x="218" y="171"/>
                    </a:lnTo>
                    <a:lnTo>
                      <a:pt x="166"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39" name="Freeform 7">
                <a:extLst>
                  <a:ext uri="{FF2B5EF4-FFF2-40B4-BE49-F238E27FC236}">
                    <a16:creationId xmlns:a16="http://schemas.microsoft.com/office/drawing/2014/main" id="{39EDB336-0AA0-394B-A8BC-D0DBDA703450}"/>
                  </a:ext>
                </a:extLst>
              </p:cNvPr>
              <p:cNvSpPr>
                <a:spLocks/>
              </p:cNvSpPr>
              <p:nvPr/>
            </p:nvSpPr>
            <p:spPr bwMode="auto">
              <a:xfrm>
                <a:off x="1692" y="1628"/>
                <a:ext cx="129" cy="248"/>
              </a:xfrm>
              <a:custGeom>
                <a:avLst/>
                <a:gdLst>
                  <a:gd name="T0" fmla="*/ 213 w 216"/>
                  <a:gd name="T1" fmla="*/ 133 h 410"/>
                  <a:gd name="T2" fmla="*/ 213 w 216"/>
                  <a:gd name="T3" fmla="*/ 133 h 410"/>
                  <a:gd name="T4" fmla="*/ 121 w 216"/>
                  <a:gd name="T5" fmla="*/ 133 h 410"/>
                  <a:gd name="T6" fmla="*/ 121 w 216"/>
                  <a:gd name="T7" fmla="*/ 290 h 410"/>
                  <a:gd name="T8" fmla="*/ 168 w 216"/>
                  <a:gd name="T9" fmla="*/ 362 h 410"/>
                  <a:gd name="T10" fmla="*/ 214 w 216"/>
                  <a:gd name="T11" fmla="*/ 351 h 410"/>
                  <a:gd name="T12" fmla="*/ 216 w 216"/>
                  <a:gd name="T13" fmla="*/ 399 h 410"/>
                  <a:gd name="T14" fmla="*/ 155 w 216"/>
                  <a:gd name="T15" fmla="*/ 410 h 410"/>
                  <a:gd name="T16" fmla="*/ 69 w 216"/>
                  <a:gd name="T17" fmla="*/ 305 h 410"/>
                  <a:gd name="T18" fmla="*/ 69 w 216"/>
                  <a:gd name="T19" fmla="*/ 133 h 410"/>
                  <a:gd name="T20" fmla="*/ 0 w 216"/>
                  <a:gd name="T21" fmla="*/ 133 h 410"/>
                  <a:gd name="T22" fmla="*/ 0 w 216"/>
                  <a:gd name="T23" fmla="*/ 89 h 410"/>
                  <a:gd name="T24" fmla="*/ 69 w 216"/>
                  <a:gd name="T25" fmla="*/ 89 h 410"/>
                  <a:gd name="T26" fmla="*/ 69 w 216"/>
                  <a:gd name="T27" fmla="*/ 0 h 410"/>
                  <a:gd name="T28" fmla="*/ 121 w 216"/>
                  <a:gd name="T29" fmla="*/ 0 h 410"/>
                  <a:gd name="T30" fmla="*/ 121 w 216"/>
                  <a:gd name="T31" fmla="*/ 89 h 410"/>
                  <a:gd name="T32" fmla="*/ 213 w 216"/>
                  <a:gd name="T33" fmla="*/ 89 h 410"/>
                  <a:gd name="T34" fmla="*/ 213 w 216"/>
                  <a:gd name="T35" fmla="*/ 133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16" h="410">
                    <a:moveTo>
                      <a:pt x="213" y="133"/>
                    </a:moveTo>
                    <a:lnTo>
                      <a:pt x="213" y="133"/>
                    </a:lnTo>
                    <a:lnTo>
                      <a:pt x="121" y="133"/>
                    </a:lnTo>
                    <a:lnTo>
                      <a:pt x="121" y="290"/>
                    </a:lnTo>
                    <a:cubicBezTo>
                      <a:pt x="121" y="330"/>
                      <a:pt x="121" y="362"/>
                      <a:pt x="168" y="362"/>
                    </a:cubicBezTo>
                    <a:cubicBezTo>
                      <a:pt x="183" y="362"/>
                      <a:pt x="200" y="359"/>
                      <a:pt x="214" y="351"/>
                    </a:cubicBezTo>
                    <a:lnTo>
                      <a:pt x="216" y="399"/>
                    </a:lnTo>
                    <a:cubicBezTo>
                      <a:pt x="198" y="407"/>
                      <a:pt x="174" y="410"/>
                      <a:pt x="155" y="410"/>
                    </a:cubicBezTo>
                    <a:cubicBezTo>
                      <a:pt x="81" y="410"/>
                      <a:pt x="69" y="370"/>
                      <a:pt x="69" y="305"/>
                    </a:cubicBezTo>
                    <a:lnTo>
                      <a:pt x="69" y="133"/>
                    </a:lnTo>
                    <a:lnTo>
                      <a:pt x="0" y="133"/>
                    </a:lnTo>
                    <a:lnTo>
                      <a:pt x="0" y="89"/>
                    </a:lnTo>
                    <a:lnTo>
                      <a:pt x="69" y="89"/>
                    </a:lnTo>
                    <a:lnTo>
                      <a:pt x="69" y="0"/>
                    </a:lnTo>
                    <a:lnTo>
                      <a:pt x="121" y="0"/>
                    </a:lnTo>
                    <a:lnTo>
                      <a:pt x="121" y="89"/>
                    </a:lnTo>
                    <a:lnTo>
                      <a:pt x="213" y="89"/>
                    </a:lnTo>
                    <a:lnTo>
                      <a:pt x="213" y="13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0" name="Freeform 8">
                <a:extLst>
                  <a:ext uri="{FF2B5EF4-FFF2-40B4-BE49-F238E27FC236}">
                    <a16:creationId xmlns:a16="http://schemas.microsoft.com/office/drawing/2014/main" id="{0E75D586-3E06-3C47-8711-9A0AD7BFCFF7}"/>
                  </a:ext>
                </a:extLst>
              </p:cNvPr>
              <p:cNvSpPr>
                <a:spLocks noEditPoints="1"/>
              </p:cNvSpPr>
              <p:nvPr/>
            </p:nvSpPr>
            <p:spPr bwMode="auto">
              <a:xfrm>
                <a:off x="1848" y="1585"/>
                <a:ext cx="46" cy="286"/>
              </a:xfrm>
              <a:custGeom>
                <a:avLst/>
                <a:gdLst>
                  <a:gd name="T0" fmla="*/ 38 w 76"/>
                  <a:gd name="T1" fmla="*/ 0 h 474"/>
                  <a:gd name="T2" fmla="*/ 38 w 76"/>
                  <a:gd name="T3" fmla="*/ 0 h 474"/>
                  <a:gd name="T4" fmla="*/ 76 w 76"/>
                  <a:gd name="T5" fmla="*/ 39 h 474"/>
                  <a:gd name="T6" fmla="*/ 38 w 76"/>
                  <a:gd name="T7" fmla="*/ 77 h 474"/>
                  <a:gd name="T8" fmla="*/ 0 w 76"/>
                  <a:gd name="T9" fmla="*/ 39 h 474"/>
                  <a:gd name="T10" fmla="*/ 38 w 76"/>
                  <a:gd name="T11" fmla="*/ 0 h 474"/>
                  <a:gd name="T12" fmla="*/ 12 w 76"/>
                  <a:gd name="T13" fmla="*/ 161 h 474"/>
                  <a:gd name="T14" fmla="*/ 12 w 76"/>
                  <a:gd name="T15" fmla="*/ 161 h 474"/>
                  <a:gd name="T16" fmla="*/ 64 w 76"/>
                  <a:gd name="T17" fmla="*/ 161 h 474"/>
                  <a:gd name="T18" fmla="*/ 64 w 76"/>
                  <a:gd name="T19" fmla="*/ 474 h 474"/>
                  <a:gd name="T20" fmla="*/ 12 w 76"/>
                  <a:gd name="T21" fmla="*/ 474 h 474"/>
                  <a:gd name="T22" fmla="*/ 12 w 76"/>
                  <a:gd name="T23" fmla="*/ 161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4">
                    <a:moveTo>
                      <a:pt x="38" y="0"/>
                    </a:moveTo>
                    <a:lnTo>
                      <a:pt x="38" y="0"/>
                    </a:lnTo>
                    <a:cubicBezTo>
                      <a:pt x="59" y="0"/>
                      <a:pt x="76" y="18"/>
                      <a:pt x="76" y="39"/>
                    </a:cubicBezTo>
                    <a:cubicBezTo>
                      <a:pt x="76" y="61"/>
                      <a:pt x="60" y="77"/>
                      <a:pt x="38" y="77"/>
                    </a:cubicBezTo>
                    <a:cubicBezTo>
                      <a:pt x="16" y="77"/>
                      <a:pt x="0" y="61"/>
                      <a:pt x="0" y="39"/>
                    </a:cubicBezTo>
                    <a:cubicBezTo>
                      <a:pt x="0" y="18"/>
                      <a:pt x="16" y="0"/>
                      <a:pt x="38" y="0"/>
                    </a:cubicBezTo>
                    <a:close/>
                    <a:moveTo>
                      <a:pt x="12" y="161"/>
                    </a:moveTo>
                    <a:lnTo>
                      <a:pt x="12" y="161"/>
                    </a:lnTo>
                    <a:lnTo>
                      <a:pt x="64" y="161"/>
                    </a:lnTo>
                    <a:lnTo>
                      <a:pt x="64" y="474"/>
                    </a:lnTo>
                    <a:lnTo>
                      <a:pt x="12" y="474"/>
                    </a:lnTo>
                    <a:lnTo>
                      <a:pt x="12" y="16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1" name="Freeform 9">
                <a:extLst>
                  <a:ext uri="{FF2B5EF4-FFF2-40B4-BE49-F238E27FC236}">
                    <a16:creationId xmlns:a16="http://schemas.microsoft.com/office/drawing/2014/main" id="{F6D704A5-84A1-B84D-8C81-0CB9D30DF1A9}"/>
                  </a:ext>
                </a:extLst>
              </p:cNvPr>
              <p:cNvSpPr>
                <a:spLocks noEditPoints="1"/>
              </p:cNvSpPr>
              <p:nvPr/>
            </p:nvSpPr>
            <p:spPr bwMode="auto">
              <a:xfrm>
                <a:off x="1930" y="1677"/>
                <a:ext cx="201" cy="199"/>
              </a:xfrm>
              <a:custGeom>
                <a:avLst/>
                <a:gdLst>
                  <a:gd name="T0" fmla="*/ 168 w 335"/>
                  <a:gd name="T1" fmla="*/ 0 h 329"/>
                  <a:gd name="T2" fmla="*/ 168 w 335"/>
                  <a:gd name="T3" fmla="*/ 0 h 329"/>
                  <a:gd name="T4" fmla="*/ 335 w 335"/>
                  <a:gd name="T5" fmla="*/ 165 h 329"/>
                  <a:gd name="T6" fmla="*/ 168 w 335"/>
                  <a:gd name="T7" fmla="*/ 329 h 329"/>
                  <a:gd name="T8" fmla="*/ 0 w 335"/>
                  <a:gd name="T9" fmla="*/ 165 h 329"/>
                  <a:gd name="T10" fmla="*/ 168 w 335"/>
                  <a:gd name="T11" fmla="*/ 0 h 329"/>
                  <a:gd name="T12" fmla="*/ 168 w 335"/>
                  <a:gd name="T13" fmla="*/ 281 h 329"/>
                  <a:gd name="T14" fmla="*/ 168 w 335"/>
                  <a:gd name="T15" fmla="*/ 281 h 329"/>
                  <a:gd name="T16" fmla="*/ 279 w 335"/>
                  <a:gd name="T17" fmla="*/ 165 h 329"/>
                  <a:gd name="T18" fmla="*/ 168 w 335"/>
                  <a:gd name="T19" fmla="*/ 48 h 329"/>
                  <a:gd name="T20" fmla="*/ 57 w 335"/>
                  <a:gd name="T21" fmla="*/ 165 h 329"/>
                  <a:gd name="T22" fmla="*/ 168 w 335"/>
                  <a:gd name="T23" fmla="*/ 28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5" h="329">
                    <a:moveTo>
                      <a:pt x="168" y="0"/>
                    </a:moveTo>
                    <a:lnTo>
                      <a:pt x="168" y="0"/>
                    </a:lnTo>
                    <a:cubicBezTo>
                      <a:pt x="264" y="0"/>
                      <a:pt x="335" y="67"/>
                      <a:pt x="335" y="165"/>
                    </a:cubicBezTo>
                    <a:cubicBezTo>
                      <a:pt x="335" y="262"/>
                      <a:pt x="264" y="329"/>
                      <a:pt x="168" y="329"/>
                    </a:cubicBezTo>
                    <a:cubicBezTo>
                      <a:pt x="71" y="329"/>
                      <a:pt x="0" y="262"/>
                      <a:pt x="0" y="165"/>
                    </a:cubicBezTo>
                    <a:cubicBezTo>
                      <a:pt x="0" y="67"/>
                      <a:pt x="71" y="0"/>
                      <a:pt x="168" y="0"/>
                    </a:cubicBezTo>
                    <a:close/>
                    <a:moveTo>
                      <a:pt x="168" y="281"/>
                    </a:moveTo>
                    <a:lnTo>
                      <a:pt x="168" y="281"/>
                    </a:lnTo>
                    <a:cubicBezTo>
                      <a:pt x="235" y="281"/>
                      <a:pt x="279" y="230"/>
                      <a:pt x="279" y="165"/>
                    </a:cubicBezTo>
                    <a:cubicBezTo>
                      <a:pt x="279" y="99"/>
                      <a:pt x="235" y="48"/>
                      <a:pt x="168" y="48"/>
                    </a:cubicBezTo>
                    <a:cubicBezTo>
                      <a:pt x="100" y="48"/>
                      <a:pt x="57" y="99"/>
                      <a:pt x="57" y="165"/>
                    </a:cubicBezTo>
                    <a:cubicBezTo>
                      <a:pt x="57" y="230"/>
                      <a:pt x="100" y="281"/>
                      <a:pt x="168" y="281"/>
                    </a:cubicBez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2" name="Freeform 10">
                <a:extLst>
                  <a:ext uri="{FF2B5EF4-FFF2-40B4-BE49-F238E27FC236}">
                    <a16:creationId xmlns:a16="http://schemas.microsoft.com/office/drawing/2014/main" id="{354D9A10-0A86-0548-9546-463B92D47C80}"/>
                  </a:ext>
                </a:extLst>
              </p:cNvPr>
              <p:cNvSpPr>
                <a:spLocks/>
              </p:cNvSpPr>
              <p:nvPr/>
            </p:nvSpPr>
            <p:spPr bwMode="auto">
              <a:xfrm>
                <a:off x="2173" y="1677"/>
                <a:ext cx="166" cy="194"/>
              </a:xfrm>
              <a:custGeom>
                <a:avLst/>
                <a:gdLst>
                  <a:gd name="T0" fmla="*/ 3 w 276"/>
                  <a:gd name="T1" fmla="*/ 82 h 321"/>
                  <a:gd name="T2" fmla="*/ 3 w 276"/>
                  <a:gd name="T3" fmla="*/ 82 h 321"/>
                  <a:gd name="T4" fmla="*/ 0 w 276"/>
                  <a:gd name="T5" fmla="*/ 8 h 321"/>
                  <a:gd name="T6" fmla="*/ 50 w 276"/>
                  <a:gd name="T7" fmla="*/ 8 h 321"/>
                  <a:gd name="T8" fmla="*/ 51 w 276"/>
                  <a:gd name="T9" fmla="*/ 60 h 321"/>
                  <a:gd name="T10" fmla="*/ 52 w 276"/>
                  <a:gd name="T11" fmla="*/ 60 h 321"/>
                  <a:gd name="T12" fmla="*/ 157 w 276"/>
                  <a:gd name="T13" fmla="*/ 0 h 321"/>
                  <a:gd name="T14" fmla="*/ 276 w 276"/>
                  <a:gd name="T15" fmla="*/ 128 h 321"/>
                  <a:gd name="T16" fmla="*/ 276 w 276"/>
                  <a:gd name="T17" fmla="*/ 321 h 321"/>
                  <a:gd name="T18" fmla="*/ 224 w 276"/>
                  <a:gd name="T19" fmla="*/ 321 h 321"/>
                  <a:gd name="T20" fmla="*/ 224 w 276"/>
                  <a:gd name="T21" fmla="*/ 133 h 321"/>
                  <a:gd name="T22" fmla="*/ 152 w 276"/>
                  <a:gd name="T23" fmla="*/ 48 h 321"/>
                  <a:gd name="T24" fmla="*/ 55 w 276"/>
                  <a:gd name="T25" fmla="*/ 169 h 321"/>
                  <a:gd name="T26" fmla="*/ 55 w 276"/>
                  <a:gd name="T27" fmla="*/ 321 h 321"/>
                  <a:gd name="T28" fmla="*/ 3 w 276"/>
                  <a:gd name="T29" fmla="*/ 321 h 321"/>
                  <a:gd name="T30" fmla="*/ 3 w 276"/>
                  <a:gd name="T31" fmla="*/ 82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3" y="82"/>
                    </a:moveTo>
                    <a:lnTo>
                      <a:pt x="3" y="82"/>
                    </a:lnTo>
                    <a:cubicBezTo>
                      <a:pt x="3" y="54"/>
                      <a:pt x="0" y="29"/>
                      <a:pt x="0" y="8"/>
                    </a:cubicBezTo>
                    <a:lnTo>
                      <a:pt x="50" y="8"/>
                    </a:lnTo>
                    <a:cubicBezTo>
                      <a:pt x="50" y="25"/>
                      <a:pt x="51" y="42"/>
                      <a:pt x="51" y="60"/>
                    </a:cubicBezTo>
                    <a:lnTo>
                      <a:pt x="52" y="60"/>
                    </a:lnTo>
                    <a:cubicBezTo>
                      <a:pt x="66" y="29"/>
                      <a:pt x="105" y="0"/>
                      <a:pt x="157" y="0"/>
                    </a:cubicBezTo>
                    <a:cubicBezTo>
                      <a:pt x="239" y="0"/>
                      <a:pt x="276" y="52"/>
                      <a:pt x="276" y="128"/>
                    </a:cubicBezTo>
                    <a:lnTo>
                      <a:pt x="276" y="321"/>
                    </a:lnTo>
                    <a:lnTo>
                      <a:pt x="224" y="321"/>
                    </a:lnTo>
                    <a:lnTo>
                      <a:pt x="224" y="133"/>
                    </a:lnTo>
                    <a:cubicBezTo>
                      <a:pt x="224" y="81"/>
                      <a:pt x="201" y="48"/>
                      <a:pt x="152" y="48"/>
                    </a:cubicBezTo>
                    <a:cubicBezTo>
                      <a:pt x="84" y="48"/>
                      <a:pt x="55" y="97"/>
                      <a:pt x="55" y="169"/>
                    </a:cubicBezTo>
                    <a:lnTo>
                      <a:pt x="55" y="321"/>
                    </a:lnTo>
                    <a:lnTo>
                      <a:pt x="3" y="321"/>
                    </a:lnTo>
                    <a:lnTo>
                      <a:pt x="3" y="82"/>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3" name="Freeform 11">
                <a:extLst>
                  <a:ext uri="{FF2B5EF4-FFF2-40B4-BE49-F238E27FC236}">
                    <a16:creationId xmlns:a16="http://schemas.microsoft.com/office/drawing/2014/main" id="{89781809-20FF-A445-9963-910A4C7A3496}"/>
                  </a:ext>
                </a:extLst>
              </p:cNvPr>
              <p:cNvSpPr>
                <a:spLocks noEditPoints="1"/>
              </p:cNvSpPr>
              <p:nvPr/>
            </p:nvSpPr>
            <p:spPr bwMode="auto">
              <a:xfrm>
                <a:off x="2380" y="1677"/>
                <a:ext cx="165" cy="199"/>
              </a:xfrm>
              <a:custGeom>
                <a:avLst/>
                <a:gdLst>
                  <a:gd name="T0" fmla="*/ 14 w 274"/>
                  <a:gd name="T1" fmla="*/ 48 h 329"/>
                  <a:gd name="T2" fmla="*/ 14 w 274"/>
                  <a:gd name="T3" fmla="*/ 48 h 329"/>
                  <a:gd name="T4" fmla="*/ 139 w 274"/>
                  <a:gd name="T5" fmla="*/ 0 h 329"/>
                  <a:gd name="T6" fmla="*/ 270 w 274"/>
                  <a:gd name="T7" fmla="*/ 132 h 329"/>
                  <a:gd name="T8" fmla="*/ 270 w 274"/>
                  <a:gd name="T9" fmla="*/ 267 h 329"/>
                  <a:gd name="T10" fmla="*/ 274 w 274"/>
                  <a:gd name="T11" fmla="*/ 321 h 329"/>
                  <a:gd name="T12" fmla="*/ 224 w 274"/>
                  <a:gd name="T13" fmla="*/ 321 h 329"/>
                  <a:gd name="T14" fmla="*/ 221 w 274"/>
                  <a:gd name="T15" fmla="*/ 274 h 329"/>
                  <a:gd name="T16" fmla="*/ 219 w 274"/>
                  <a:gd name="T17" fmla="*/ 274 h 329"/>
                  <a:gd name="T18" fmla="*/ 116 w 274"/>
                  <a:gd name="T19" fmla="*/ 329 h 329"/>
                  <a:gd name="T20" fmla="*/ 0 w 274"/>
                  <a:gd name="T21" fmla="*/ 236 h 329"/>
                  <a:gd name="T22" fmla="*/ 197 w 274"/>
                  <a:gd name="T23" fmla="*/ 126 h 329"/>
                  <a:gd name="T24" fmla="*/ 217 w 274"/>
                  <a:gd name="T25" fmla="*/ 126 h 329"/>
                  <a:gd name="T26" fmla="*/ 217 w 274"/>
                  <a:gd name="T27" fmla="*/ 117 h 329"/>
                  <a:gd name="T28" fmla="*/ 140 w 274"/>
                  <a:gd name="T29" fmla="*/ 48 h 329"/>
                  <a:gd name="T30" fmla="*/ 47 w 274"/>
                  <a:gd name="T31" fmla="*/ 82 h 329"/>
                  <a:gd name="T32" fmla="*/ 14 w 274"/>
                  <a:gd name="T33" fmla="*/ 48 h 329"/>
                  <a:gd name="T34" fmla="*/ 165 w 274"/>
                  <a:gd name="T35" fmla="*/ 171 h 329"/>
                  <a:gd name="T36" fmla="*/ 165 w 274"/>
                  <a:gd name="T37" fmla="*/ 171 h 329"/>
                  <a:gd name="T38" fmla="*/ 56 w 274"/>
                  <a:gd name="T39" fmla="*/ 231 h 329"/>
                  <a:gd name="T40" fmla="*/ 125 w 274"/>
                  <a:gd name="T41" fmla="*/ 285 h 329"/>
                  <a:gd name="T42" fmla="*/ 217 w 274"/>
                  <a:gd name="T43" fmla="*/ 191 h 329"/>
                  <a:gd name="T44" fmla="*/ 217 w 274"/>
                  <a:gd name="T45" fmla="*/ 171 h 329"/>
                  <a:gd name="T46" fmla="*/ 165 w 274"/>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4" h="329">
                    <a:moveTo>
                      <a:pt x="14" y="48"/>
                    </a:moveTo>
                    <a:lnTo>
                      <a:pt x="14" y="48"/>
                    </a:lnTo>
                    <a:cubicBezTo>
                      <a:pt x="46" y="15"/>
                      <a:pt x="93" y="0"/>
                      <a:pt x="139" y="0"/>
                    </a:cubicBezTo>
                    <a:cubicBezTo>
                      <a:pt x="231" y="0"/>
                      <a:pt x="270" y="44"/>
                      <a:pt x="270" y="132"/>
                    </a:cubicBezTo>
                    <a:lnTo>
                      <a:pt x="270" y="267"/>
                    </a:lnTo>
                    <a:cubicBezTo>
                      <a:pt x="270" y="285"/>
                      <a:pt x="272" y="305"/>
                      <a:pt x="274" y="321"/>
                    </a:cubicBezTo>
                    <a:lnTo>
                      <a:pt x="224" y="321"/>
                    </a:lnTo>
                    <a:cubicBezTo>
                      <a:pt x="221" y="307"/>
                      <a:pt x="221" y="288"/>
                      <a:pt x="221" y="274"/>
                    </a:cubicBezTo>
                    <a:lnTo>
                      <a:pt x="219" y="274"/>
                    </a:lnTo>
                    <a:cubicBezTo>
                      <a:pt x="199" y="306"/>
                      <a:pt x="164" y="329"/>
                      <a:pt x="116" y="329"/>
                    </a:cubicBezTo>
                    <a:cubicBezTo>
                      <a:pt x="53" y="329"/>
                      <a:pt x="0" y="297"/>
                      <a:pt x="0" y="236"/>
                    </a:cubicBezTo>
                    <a:cubicBezTo>
                      <a:pt x="0" y="132"/>
                      <a:pt x="120" y="126"/>
                      <a:pt x="197" y="126"/>
                    </a:cubicBezTo>
                    <a:lnTo>
                      <a:pt x="217" y="126"/>
                    </a:lnTo>
                    <a:lnTo>
                      <a:pt x="217" y="117"/>
                    </a:lnTo>
                    <a:cubicBezTo>
                      <a:pt x="217" y="72"/>
                      <a:pt x="189" y="48"/>
                      <a:pt x="140" y="48"/>
                    </a:cubicBezTo>
                    <a:cubicBezTo>
                      <a:pt x="106" y="48"/>
                      <a:pt x="72" y="60"/>
                      <a:pt x="47" y="82"/>
                    </a:cubicBezTo>
                    <a:lnTo>
                      <a:pt x="14" y="48"/>
                    </a:lnTo>
                    <a:close/>
                    <a:moveTo>
                      <a:pt x="165" y="171"/>
                    </a:moveTo>
                    <a:lnTo>
                      <a:pt x="165" y="171"/>
                    </a:lnTo>
                    <a:cubicBezTo>
                      <a:pt x="99" y="171"/>
                      <a:pt x="56" y="189"/>
                      <a:pt x="56" y="231"/>
                    </a:cubicBezTo>
                    <a:cubicBezTo>
                      <a:pt x="56" y="270"/>
                      <a:pt x="86" y="285"/>
                      <a:pt x="125" y="285"/>
                    </a:cubicBezTo>
                    <a:cubicBezTo>
                      <a:pt x="185" y="285"/>
                      <a:pt x="216" y="242"/>
                      <a:pt x="217" y="191"/>
                    </a:cubicBezTo>
                    <a:lnTo>
                      <a:pt x="217" y="171"/>
                    </a:lnTo>
                    <a:lnTo>
                      <a:pt x="165"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4" name="Freeform 12">
                <a:extLst>
                  <a:ext uri="{FF2B5EF4-FFF2-40B4-BE49-F238E27FC236}">
                    <a16:creationId xmlns:a16="http://schemas.microsoft.com/office/drawing/2014/main" id="{58B4434D-156F-104C-8BFD-06D3D37E6690}"/>
                  </a:ext>
                </a:extLst>
              </p:cNvPr>
              <p:cNvSpPr>
                <a:spLocks/>
              </p:cNvSpPr>
              <p:nvPr/>
            </p:nvSpPr>
            <p:spPr bwMode="auto">
              <a:xfrm>
                <a:off x="2597" y="1585"/>
                <a:ext cx="31" cy="286"/>
              </a:xfrm>
              <a:custGeom>
                <a:avLst/>
                <a:gdLst>
                  <a:gd name="T0" fmla="*/ 0 w 52"/>
                  <a:gd name="T1" fmla="*/ 474 h 474"/>
                  <a:gd name="T2" fmla="*/ 0 w 52"/>
                  <a:gd name="T3" fmla="*/ 474 h 474"/>
                  <a:gd name="T4" fmla="*/ 52 w 52"/>
                  <a:gd name="T5" fmla="*/ 474 h 474"/>
                  <a:gd name="T6" fmla="*/ 52 w 52"/>
                  <a:gd name="T7" fmla="*/ 0 h 474"/>
                  <a:gd name="T8" fmla="*/ 0 w 52"/>
                  <a:gd name="T9" fmla="*/ 0 h 474"/>
                  <a:gd name="T10" fmla="*/ 0 w 52"/>
                  <a:gd name="T11" fmla="*/ 474 h 474"/>
                </a:gdLst>
                <a:ahLst/>
                <a:cxnLst>
                  <a:cxn ang="0">
                    <a:pos x="T0" y="T1"/>
                  </a:cxn>
                  <a:cxn ang="0">
                    <a:pos x="T2" y="T3"/>
                  </a:cxn>
                  <a:cxn ang="0">
                    <a:pos x="T4" y="T5"/>
                  </a:cxn>
                  <a:cxn ang="0">
                    <a:pos x="T6" y="T7"/>
                  </a:cxn>
                  <a:cxn ang="0">
                    <a:pos x="T8" y="T9"/>
                  </a:cxn>
                  <a:cxn ang="0">
                    <a:pos x="T10" y="T11"/>
                  </a:cxn>
                </a:cxnLst>
                <a:rect l="0" t="0" r="r" b="b"/>
                <a:pathLst>
                  <a:path w="52" h="474">
                    <a:moveTo>
                      <a:pt x="0" y="474"/>
                    </a:moveTo>
                    <a:lnTo>
                      <a:pt x="0" y="474"/>
                    </a:lnTo>
                    <a:lnTo>
                      <a:pt x="52" y="474"/>
                    </a:lnTo>
                    <a:lnTo>
                      <a:pt x="52" y="0"/>
                    </a:lnTo>
                    <a:lnTo>
                      <a:pt x="0" y="0"/>
                    </a:lnTo>
                    <a:lnTo>
                      <a:pt x="0" y="474"/>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5" name="Freeform 13">
                <a:extLst>
                  <a:ext uri="{FF2B5EF4-FFF2-40B4-BE49-F238E27FC236}">
                    <a16:creationId xmlns:a16="http://schemas.microsoft.com/office/drawing/2014/main" id="{C60AE9BD-9EA1-3646-BF3D-5D9FF3AD1065}"/>
                  </a:ext>
                </a:extLst>
              </p:cNvPr>
              <p:cNvSpPr>
                <a:spLocks/>
              </p:cNvSpPr>
              <p:nvPr/>
            </p:nvSpPr>
            <p:spPr bwMode="auto">
              <a:xfrm>
                <a:off x="2780" y="1585"/>
                <a:ext cx="220" cy="286"/>
              </a:xfrm>
              <a:custGeom>
                <a:avLst/>
                <a:gdLst>
                  <a:gd name="T0" fmla="*/ 310 w 366"/>
                  <a:gd name="T1" fmla="*/ 0 h 474"/>
                  <a:gd name="T2" fmla="*/ 310 w 366"/>
                  <a:gd name="T3" fmla="*/ 0 h 474"/>
                  <a:gd name="T4" fmla="*/ 310 w 366"/>
                  <a:gd name="T5" fmla="*/ 201 h 474"/>
                  <a:gd name="T6" fmla="*/ 57 w 366"/>
                  <a:gd name="T7" fmla="*/ 201 h 474"/>
                  <a:gd name="T8" fmla="*/ 57 w 366"/>
                  <a:gd name="T9" fmla="*/ 0 h 474"/>
                  <a:gd name="T10" fmla="*/ 0 w 366"/>
                  <a:gd name="T11" fmla="*/ 0 h 474"/>
                  <a:gd name="T12" fmla="*/ 0 w 366"/>
                  <a:gd name="T13" fmla="*/ 474 h 474"/>
                  <a:gd name="T14" fmla="*/ 57 w 366"/>
                  <a:gd name="T15" fmla="*/ 474 h 474"/>
                  <a:gd name="T16" fmla="*/ 57 w 366"/>
                  <a:gd name="T17" fmla="*/ 253 h 474"/>
                  <a:gd name="T18" fmla="*/ 310 w 366"/>
                  <a:gd name="T19" fmla="*/ 253 h 474"/>
                  <a:gd name="T20" fmla="*/ 310 w 366"/>
                  <a:gd name="T21" fmla="*/ 474 h 474"/>
                  <a:gd name="T22" fmla="*/ 366 w 366"/>
                  <a:gd name="T23" fmla="*/ 474 h 474"/>
                  <a:gd name="T24" fmla="*/ 366 w 366"/>
                  <a:gd name="T25" fmla="*/ 0 h 474"/>
                  <a:gd name="T26" fmla="*/ 310 w 366"/>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66" h="474">
                    <a:moveTo>
                      <a:pt x="310" y="0"/>
                    </a:moveTo>
                    <a:lnTo>
                      <a:pt x="310" y="0"/>
                    </a:lnTo>
                    <a:lnTo>
                      <a:pt x="310" y="201"/>
                    </a:lnTo>
                    <a:lnTo>
                      <a:pt x="57" y="201"/>
                    </a:lnTo>
                    <a:lnTo>
                      <a:pt x="57" y="0"/>
                    </a:lnTo>
                    <a:lnTo>
                      <a:pt x="0" y="0"/>
                    </a:lnTo>
                    <a:lnTo>
                      <a:pt x="0" y="474"/>
                    </a:lnTo>
                    <a:lnTo>
                      <a:pt x="57" y="474"/>
                    </a:lnTo>
                    <a:lnTo>
                      <a:pt x="57" y="253"/>
                    </a:lnTo>
                    <a:lnTo>
                      <a:pt x="310" y="253"/>
                    </a:lnTo>
                    <a:lnTo>
                      <a:pt x="310" y="474"/>
                    </a:lnTo>
                    <a:lnTo>
                      <a:pt x="366" y="474"/>
                    </a:lnTo>
                    <a:lnTo>
                      <a:pt x="366" y="0"/>
                    </a:lnTo>
                    <a:lnTo>
                      <a:pt x="310"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6" name="Freeform 14">
                <a:extLst>
                  <a:ext uri="{FF2B5EF4-FFF2-40B4-BE49-F238E27FC236}">
                    <a16:creationId xmlns:a16="http://schemas.microsoft.com/office/drawing/2014/main" id="{A6508F65-5795-1841-BBAB-E2F67C7AC873}"/>
                  </a:ext>
                </a:extLst>
              </p:cNvPr>
              <p:cNvSpPr>
                <a:spLocks/>
              </p:cNvSpPr>
              <p:nvPr/>
            </p:nvSpPr>
            <p:spPr bwMode="auto">
              <a:xfrm>
                <a:off x="3065" y="1585"/>
                <a:ext cx="33" cy="286"/>
              </a:xfrm>
              <a:custGeom>
                <a:avLst/>
                <a:gdLst>
                  <a:gd name="T0" fmla="*/ 0 w 56"/>
                  <a:gd name="T1" fmla="*/ 474 h 474"/>
                  <a:gd name="T2" fmla="*/ 0 w 56"/>
                  <a:gd name="T3" fmla="*/ 474 h 474"/>
                  <a:gd name="T4" fmla="*/ 56 w 56"/>
                  <a:gd name="T5" fmla="*/ 474 h 474"/>
                  <a:gd name="T6" fmla="*/ 56 w 56"/>
                  <a:gd name="T7" fmla="*/ 0 h 474"/>
                  <a:gd name="T8" fmla="*/ 0 w 56"/>
                  <a:gd name="T9" fmla="*/ 0 h 474"/>
                  <a:gd name="T10" fmla="*/ 0 w 56"/>
                  <a:gd name="T11" fmla="*/ 474 h 474"/>
                </a:gdLst>
                <a:ahLst/>
                <a:cxnLst>
                  <a:cxn ang="0">
                    <a:pos x="T0" y="T1"/>
                  </a:cxn>
                  <a:cxn ang="0">
                    <a:pos x="T2" y="T3"/>
                  </a:cxn>
                  <a:cxn ang="0">
                    <a:pos x="T4" y="T5"/>
                  </a:cxn>
                  <a:cxn ang="0">
                    <a:pos x="T6" y="T7"/>
                  </a:cxn>
                  <a:cxn ang="0">
                    <a:pos x="T8" y="T9"/>
                  </a:cxn>
                  <a:cxn ang="0">
                    <a:pos x="T10" y="T11"/>
                  </a:cxn>
                </a:cxnLst>
                <a:rect l="0" t="0" r="r" b="b"/>
                <a:pathLst>
                  <a:path w="56" h="474">
                    <a:moveTo>
                      <a:pt x="0" y="474"/>
                    </a:moveTo>
                    <a:lnTo>
                      <a:pt x="0" y="474"/>
                    </a:lnTo>
                    <a:lnTo>
                      <a:pt x="56" y="474"/>
                    </a:lnTo>
                    <a:lnTo>
                      <a:pt x="56" y="0"/>
                    </a:lnTo>
                    <a:lnTo>
                      <a:pt x="0" y="0"/>
                    </a:lnTo>
                    <a:lnTo>
                      <a:pt x="0" y="474"/>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7" name="Freeform 15">
                <a:extLst>
                  <a:ext uri="{FF2B5EF4-FFF2-40B4-BE49-F238E27FC236}">
                    <a16:creationId xmlns:a16="http://schemas.microsoft.com/office/drawing/2014/main" id="{BC409E71-C274-ED4D-B117-E8EE6F213D61}"/>
                  </a:ext>
                </a:extLst>
              </p:cNvPr>
              <p:cNvSpPr>
                <a:spLocks/>
              </p:cNvSpPr>
              <p:nvPr/>
            </p:nvSpPr>
            <p:spPr bwMode="auto">
              <a:xfrm>
                <a:off x="3128" y="1585"/>
                <a:ext cx="253" cy="286"/>
              </a:xfrm>
              <a:custGeom>
                <a:avLst/>
                <a:gdLst>
                  <a:gd name="T0" fmla="*/ 361 w 421"/>
                  <a:gd name="T1" fmla="*/ 0 h 474"/>
                  <a:gd name="T2" fmla="*/ 361 w 421"/>
                  <a:gd name="T3" fmla="*/ 0 h 474"/>
                  <a:gd name="T4" fmla="*/ 211 w 421"/>
                  <a:gd name="T5" fmla="*/ 390 h 474"/>
                  <a:gd name="T6" fmla="*/ 209 w 421"/>
                  <a:gd name="T7" fmla="*/ 390 h 474"/>
                  <a:gd name="T8" fmla="*/ 63 w 421"/>
                  <a:gd name="T9" fmla="*/ 0 h 474"/>
                  <a:gd name="T10" fmla="*/ 0 w 421"/>
                  <a:gd name="T11" fmla="*/ 0 h 474"/>
                  <a:gd name="T12" fmla="*/ 181 w 421"/>
                  <a:gd name="T13" fmla="*/ 474 h 474"/>
                  <a:gd name="T14" fmla="*/ 235 w 421"/>
                  <a:gd name="T15" fmla="*/ 474 h 474"/>
                  <a:gd name="T16" fmla="*/ 421 w 421"/>
                  <a:gd name="T17" fmla="*/ 0 h 474"/>
                  <a:gd name="T18" fmla="*/ 361 w 421"/>
                  <a:gd name="T19"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1" h="474">
                    <a:moveTo>
                      <a:pt x="361" y="0"/>
                    </a:moveTo>
                    <a:lnTo>
                      <a:pt x="361" y="0"/>
                    </a:lnTo>
                    <a:lnTo>
                      <a:pt x="211" y="390"/>
                    </a:lnTo>
                    <a:lnTo>
                      <a:pt x="209" y="390"/>
                    </a:lnTo>
                    <a:lnTo>
                      <a:pt x="63" y="0"/>
                    </a:lnTo>
                    <a:lnTo>
                      <a:pt x="0" y="0"/>
                    </a:lnTo>
                    <a:lnTo>
                      <a:pt x="181" y="474"/>
                    </a:lnTo>
                    <a:lnTo>
                      <a:pt x="235" y="474"/>
                    </a:lnTo>
                    <a:lnTo>
                      <a:pt x="421" y="0"/>
                    </a:lnTo>
                    <a:lnTo>
                      <a:pt x="361"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8" name="Freeform 16">
                <a:extLst>
                  <a:ext uri="{FF2B5EF4-FFF2-40B4-BE49-F238E27FC236}">
                    <a16:creationId xmlns:a16="http://schemas.microsoft.com/office/drawing/2014/main" id="{EB144D33-F22A-BA4E-9E64-49255653FAAA}"/>
                  </a:ext>
                </a:extLst>
              </p:cNvPr>
              <p:cNvSpPr>
                <a:spLocks/>
              </p:cNvSpPr>
              <p:nvPr/>
            </p:nvSpPr>
            <p:spPr bwMode="auto">
              <a:xfrm>
                <a:off x="1196" y="1938"/>
                <a:ext cx="253" cy="300"/>
              </a:xfrm>
              <a:custGeom>
                <a:avLst/>
                <a:gdLst>
                  <a:gd name="T0" fmla="*/ 359 w 420"/>
                  <a:gd name="T1" fmla="*/ 109 h 497"/>
                  <a:gd name="T2" fmla="*/ 359 w 420"/>
                  <a:gd name="T3" fmla="*/ 109 h 497"/>
                  <a:gd name="T4" fmla="*/ 240 w 420"/>
                  <a:gd name="T5" fmla="*/ 52 h 497"/>
                  <a:gd name="T6" fmla="*/ 60 w 420"/>
                  <a:gd name="T7" fmla="*/ 249 h 497"/>
                  <a:gd name="T8" fmla="*/ 240 w 420"/>
                  <a:gd name="T9" fmla="*/ 445 h 497"/>
                  <a:gd name="T10" fmla="*/ 378 w 420"/>
                  <a:gd name="T11" fmla="*/ 379 h 497"/>
                  <a:gd name="T12" fmla="*/ 420 w 420"/>
                  <a:gd name="T13" fmla="*/ 415 h 497"/>
                  <a:gd name="T14" fmla="*/ 240 w 420"/>
                  <a:gd name="T15" fmla="*/ 497 h 497"/>
                  <a:gd name="T16" fmla="*/ 0 w 420"/>
                  <a:gd name="T17" fmla="*/ 249 h 497"/>
                  <a:gd name="T18" fmla="*/ 240 w 420"/>
                  <a:gd name="T19" fmla="*/ 0 h 497"/>
                  <a:gd name="T20" fmla="*/ 408 w 420"/>
                  <a:gd name="T21" fmla="*/ 74 h 497"/>
                  <a:gd name="T22" fmla="*/ 359 w 420"/>
                  <a:gd name="T23" fmla="*/ 109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20" h="497">
                    <a:moveTo>
                      <a:pt x="359" y="109"/>
                    </a:moveTo>
                    <a:lnTo>
                      <a:pt x="359" y="109"/>
                    </a:lnTo>
                    <a:cubicBezTo>
                      <a:pt x="331" y="71"/>
                      <a:pt x="286" y="52"/>
                      <a:pt x="240" y="52"/>
                    </a:cubicBezTo>
                    <a:cubicBezTo>
                      <a:pt x="135" y="52"/>
                      <a:pt x="60" y="145"/>
                      <a:pt x="60" y="249"/>
                    </a:cubicBezTo>
                    <a:cubicBezTo>
                      <a:pt x="60" y="358"/>
                      <a:pt x="134" y="445"/>
                      <a:pt x="240" y="445"/>
                    </a:cubicBezTo>
                    <a:cubicBezTo>
                      <a:pt x="298" y="445"/>
                      <a:pt x="344" y="422"/>
                      <a:pt x="378" y="379"/>
                    </a:cubicBezTo>
                    <a:lnTo>
                      <a:pt x="420" y="415"/>
                    </a:lnTo>
                    <a:cubicBezTo>
                      <a:pt x="378" y="471"/>
                      <a:pt x="316" y="497"/>
                      <a:pt x="240" y="497"/>
                    </a:cubicBezTo>
                    <a:cubicBezTo>
                      <a:pt x="105" y="497"/>
                      <a:pt x="0" y="392"/>
                      <a:pt x="0" y="249"/>
                    </a:cubicBezTo>
                    <a:cubicBezTo>
                      <a:pt x="0" y="109"/>
                      <a:pt x="100" y="0"/>
                      <a:pt x="240" y="0"/>
                    </a:cubicBezTo>
                    <a:cubicBezTo>
                      <a:pt x="305" y="0"/>
                      <a:pt x="368" y="22"/>
                      <a:pt x="408" y="74"/>
                    </a:cubicBezTo>
                    <a:lnTo>
                      <a:pt x="359" y="10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9" name="Freeform 17">
                <a:extLst>
                  <a:ext uri="{FF2B5EF4-FFF2-40B4-BE49-F238E27FC236}">
                    <a16:creationId xmlns:a16="http://schemas.microsoft.com/office/drawing/2014/main" id="{8758EEF2-B044-124A-A423-1C543CBAF6CF}"/>
                  </a:ext>
                </a:extLst>
              </p:cNvPr>
              <p:cNvSpPr>
                <a:spLocks/>
              </p:cNvSpPr>
              <p:nvPr/>
            </p:nvSpPr>
            <p:spPr bwMode="auto">
              <a:xfrm>
                <a:off x="1482"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0" name="Freeform 18">
                <a:extLst>
                  <a:ext uri="{FF2B5EF4-FFF2-40B4-BE49-F238E27FC236}">
                    <a16:creationId xmlns:a16="http://schemas.microsoft.com/office/drawing/2014/main" id="{19A970B1-199E-5746-82F5-6490797D62C3}"/>
                  </a:ext>
                </a:extLst>
              </p:cNvPr>
              <p:cNvSpPr>
                <a:spLocks/>
              </p:cNvSpPr>
              <p:nvPr/>
            </p:nvSpPr>
            <p:spPr bwMode="auto">
              <a:xfrm>
                <a:off x="1699" y="2037"/>
                <a:ext cx="107" cy="194"/>
              </a:xfrm>
              <a:custGeom>
                <a:avLst/>
                <a:gdLst>
                  <a:gd name="T0" fmla="*/ 2 w 177"/>
                  <a:gd name="T1" fmla="*/ 83 h 321"/>
                  <a:gd name="T2" fmla="*/ 2 w 177"/>
                  <a:gd name="T3" fmla="*/ 83 h 321"/>
                  <a:gd name="T4" fmla="*/ 0 w 177"/>
                  <a:gd name="T5" fmla="*/ 8 h 321"/>
                  <a:gd name="T6" fmla="*/ 49 w 177"/>
                  <a:gd name="T7" fmla="*/ 8 h 321"/>
                  <a:gd name="T8" fmla="*/ 50 w 177"/>
                  <a:gd name="T9" fmla="*/ 60 h 321"/>
                  <a:gd name="T10" fmla="*/ 52 w 177"/>
                  <a:gd name="T11" fmla="*/ 60 h 321"/>
                  <a:gd name="T12" fmla="*/ 156 w 177"/>
                  <a:gd name="T13" fmla="*/ 0 h 321"/>
                  <a:gd name="T14" fmla="*/ 177 w 177"/>
                  <a:gd name="T15" fmla="*/ 4 h 321"/>
                  <a:gd name="T16" fmla="*/ 174 w 177"/>
                  <a:gd name="T17" fmla="*/ 56 h 321"/>
                  <a:gd name="T18" fmla="*/ 146 w 177"/>
                  <a:gd name="T19" fmla="*/ 52 h 321"/>
                  <a:gd name="T20" fmla="*/ 54 w 177"/>
                  <a:gd name="T21" fmla="*/ 169 h 321"/>
                  <a:gd name="T22" fmla="*/ 54 w 177"/>
                  <a:gd name="T23" fmla="*/ 321 h 321"/>
                  <a:gd name="T24" fmla="*/ 2 w 177"/>
                  <a:gd name="T25" fmla="*/ 321 h 321"/>
                  <a:gd name="T26" fmla="*/ 2 w 177"/>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7" h="321">
                    <a:moveTo>
                      <a:pt x="2" y="83"/>
                    </a:moveTo>
                    <a:lnTo>
                      <a:pt x="2" y="83"/>
                    </a:lnTo>
                    <a:cubicBezTo>
                      <a:pt x="2" y="54"/>
                      <a:pt x="0" y="29"/>
                      <a:pt x="0" y="8"/>
                    </a:cubicBezTo>
                    <a:lnTo>
                      <a:pt x="49" y="8"/>
                    </a:lnTo>
                    <a:cubicBezTo>
                      <a:pt x="49" y="25"/>
                      <a:pt x="50" y="42"/>
                      <a:pt x="50" y="60"/>
                    </a:cubicBezTo>
                    <a:lnTo>
                      <a:pt x="52" y="60"/>
                    </a:lnTo>
                    <a:cubicBezTo>
                      <a:pt x="66" y="29"/>
                      <a:pt x="105" y="0"/>
                      <a:pt x="156" y="0"/>
                    </a:cubicBezTo>
                    <a:cubicBezTo>
                      <a:pt x="163" y="0"/>
                      <a:pt x="170" y="1"/>
                      <a:pt x="177" y="4"/>
                    </a:cubicBezTo>
                    <a:lnTo>
                      <a:pt x="174" y="56"/>
                    </a:lnTo>
                    <a:cubicBezTo>
                      <a:pt x="165" y="54"/>
                      <a:pt x="155" y="52"/>
                      <a:pt x="146" y="52"/>
                    </a:cubicBezTo>
                    <a:cubicBezTo>
                      <a:pt x="82" y="52"/>
                      <a:pt x="54" y="97"/>
                      <a:pt x="54" y="169"/>
                    </a:cubicBezTo>
                    <a:lnTo>
                      <a:pt x="54" y="321"/>
                    </a:lnTo>
                    <a:lnTo>
                      <a:pt x="2" y="321"/>
                    </a:lnTo>
                    <a:lnTo>
                      <a:pt x="2"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1" name="Freeform 19">
                <a:extLst>
                  <a:ext uri="{FF2B5EF4-FFF2-40B4-BE49-F238E27FC236}">
                    <a16:creationId xmlns:a16="http://schemas.microsoft.com/office/drawing/2014/main" id="{87CD27E2-094B-2F4C-B352-A2463AEF6E95}"/>
                  </a:ext>
                </a:extLst>
              </p:cNvPr>
              <p:cNvSpPr>
                <a:spLocks/>
              </p:cNvSpPr>
              <p:nvPr/>
            </p:nvSpPr>
            <p:spPr bwMode="auto">
              <a:xfrm>
                <a:off x="1837" y="2037"/>
                <a:ext cx="107" cy="194"/>
              </a:xfrm>
              <a:custGeom>
                <a:avLst/>
                <a:gdLst>
                  <a:gd name="T0" fmla="*/ 3 w 178"/>
                  <a:gd name="T1" fmla="*/ 83 h 321"/>
                  <a:gd name="T2" fmla="*/ 3 w 178"/>
                  <a:gd name="T3" fmla="*/ 83 h 321"/>
                  <a:gd name="T4" fmla="*/ 0 w 178"/>
                  <a:gd name="T5" fmla="*/ 8 h 321"/>
                  <a:gd name="T6" fmla="*/ 50 w 178"/>
                  <a:gd name="T7" fmla="*/ 8 h 321"/>
                  <a:gd name="T8" fmla="*/ 51 w 178"/>
                  <a:gd name="T9" fmla="*/ 60 h 321"/>
                  <a:gd name="T10" fmla="*/ 52 w 178"/>
                  <a:gd name="T11" fmla="*/ 60 h 321"/>
                  <a:gd name="T12" fmla="*/ 157 w 178"/>
                  <a:gd name="T13" fmla="*/ 0 h 321"/>
                  <a:gd name="T14" fmla="*/ 178 w 178"/>
                  <a:gd name="T15" fmla="*/ 4 h 321"/>
                  <a:gd name="T16" fmla="*/ 175 w 178"/>
                  <a:gd name="T17" fmla="*/ 56 h 321"/>
                  <a:gd name="T18" fmla="*/ 147 w 178"/>
                  <a:gd name="T19" fmla="*/ 52 h 321"/>
                  <a:gd name="T20" fmla="*/ 55 w 178"/>
                  <a:gd name="T21" fmla="*/ 169 h 321"/>
                  <a:gd name="T22" fmla="*/ 55 w 178"/>
                  <a:gd name="T23" fmla="*/ 321 h 321"/>
                  <a:gd name="T24" fmla="*/ 3 w 178"/>
                  <a:gd name="T25" fmla="*/ 321 h 321"/>
                  <a:gd name="T26" fmla="*/ 3 w 178"/>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8" h="321">
                    <a:moveTo>
                      <a:pt x="3" y="83"/>
                    </a:moveTo>
                    <a:lnTo>
                      <a:pt x="3" y="83"/>
                    </a:lnTo>
                    <a:cubicBezTo>
                      <a:pt x="3" y="54"/>
                      <a:pt x="0" y="29"/>
                      <a:pt x="0" y="8"/>
                    </a:cubicBezTo>
                    <a:lnTo>
                      <a:pt x="50" y="8"/>
                    </a:lnTo>
                    <a:cubicBezTo>
                      <a:pt x="50" y="25"/>
                      <a:pt x="51" y="42"/>
                      <a:pt x="51" y="60"/>
                    </a:cubicBezTo>
                    <a:lnTo>
                      <a:pt x="52" y="60"/>
                    </a:lnTo>
                    <a:cubicBezTo>
                      <a:pt x="67" y="29"/>
                      <a:pt x="105" y="0"/>
                      <a:pt x="157" y="0"/>
                    </a:cubicBezTo>
                    <a:cubicBezTo>
                      <a:pt x="164" y="0"/>
                      <a:pt x="171" y="1"/>
                      <a:pt x="178" y="4"/>
                    </a:cubicBezTo>
                    <a:lnTo>
                      <a:pt x="175" y="56"/>
                    </a:lnTo>
                    <a:cubicBezTo>
                      <a:pt x="166" y="54"/>
                      <a:pt x="156" y="52"/>
                      <a:pt x="147" y="52"/>
                    </a:cubicBezTo>
                    <a:cubicBezTo>
                      <a:pt x="83" y="52"/>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2" name="Freeform 20">
                <a:extLst>
                  <a:ext uri="{FF2B5EF4-FFF2-40B4-BE49-F238E27FC236}">
                    <a16:creationId xmlns:a16="http://schemas.microsoft.com/office/drawing/2014/main" id="{F0398AF9-8E89-8849-A6D0-73CDBDF9FB4F}"/>
                  </a:ext>
                </a:extLst>
              </p:cNvPr>
              <p:cNvSpPr>
                <a:spLocks noEditPoints="1"/>
              </p:cNvSpPr>
              <p:nvPr/>
            </p:nvSpPr>
            <p:spPr bwMode="auto">
              <a:xfrm>
                <a:off x="1971" y="1946"/>
                <a:ext cx="45" cy="285"/>
              </a:xfrm>
              <a:custGeom>
                <a:avLst/>
                <a:gdLst>
                  <a:gd name="T0" fmla="*/ 38 w 76"/>
                  <a:gd name="T1" fmla="*/ 0 h 473"/>
                  <a:gd name="T2" fmla="*/ 38 w 76"/>
                  <a:gd name="T3" fmla="*/ 0 h 473"/>
                  <a:gd name="T4" fmla="*/ 76 w 76"/>
                  <a:gd name="T5" fmla="*/ 38 h 473"/>
                  <a:gd name="T6" fmla="*/ 38 w 76"/>
                  <a:gd name="T7" fmla="*/ 76 h 473"/>
                  <a:gd name="T8" fmla="*/ 0 w 76"/>
                  <a:gd name="T9" fmla="*/ 38 h 473"/>
                  <a:gd name="T10" fmla="*/ 38 w 76"/>
                  <a:gd name="T11" fmla="*/ 0 h 473"/>
                  <a:gd name="T12" fmla="*/ 12 w 76"/>
                  <a:gd name="T13" fmla="*/ 160 h 473"/>
                  <a:gd name="T14" fmla="*/ 12 w 76"/>
                  <a:gd name="T15" fmla="*/ 160 h 473"/>
                  <a:gd name="T16" fmla="*/ 64 w 76"/>
                  <a:gd name="T17" fmla="*/ 160 h 473"/>
                  <a:gd name="T18" fmla="*/ 64 w 76"/>
                  <a:gd name="T19" fmla="*/ 473 h 473"/>
                  <a:gd name="T20" fmla="*/ 12 w 76"/>
                  <a:gd name="T21" fmla="*/ 473 h 473"/>
                  <a:gd name="T22" fmla="*/ 12 w 76"/>
                  <a:gd name="T23" fmla="*/ 160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3">
                    <a:moveTo>
                      <a:pt x="38" y="0"/>
                    </a:moveTo>
                    <a:lnTo>
                      <a:pt x="38" y="0"/>
                    </a:lnTo>
                    <a:cubicBezTo>
                      <a:pt x="59" y="0"/>
                      <a:pt x="76" y="17"/>
                      <a:pt x="76" y="38"/>
                    </a:cubicBezTo>
                    <a:cubicBezTo>
                      <a:pt x="76" y="60"/>
                      <a:pt x="60" y="76"/>
                      <a:pt x="38" y="76"/>
                    </a:cubicBezTo>
                    <a:cubicBezTo>
                      <a:pt x="16" y="76"/>
                      <a:pt x="0" y="60"/>
                      <a:pt x="0" y="38"/>
                    </a:cubicBezTo>
                    <a:cubicBezTo>
                      <a:pt x="0" y="17"/>
                      <a:pt x="16" y="0"/>
                      <a:pt x="38" y="0"/>
                    </a:cubicBezTo>
                    <a:close/>
                    <a:moveTo>
                      <a:pt x="12" y="160"/>
                    </a:moveTo>
                    <a:lnTo>
                      <a:pt x="12" y="160"/>
                    </a:lnTo>
                    <a:lnTo>
                      <a:pt x="64" y="160"/>
                    </a:lnTo>
                    <a:lnTo>
                      <a:pt x="64" y="473"/>
                    </a:lnTo>
                    <a:lnTo>
                      <a:pt x="12" y="473"/>
                    </a:lnTo>
                    <a:lnTo>
                      <a:pt x="12" y="16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3" name="Freeform 21">
                <a:extLst>
                  <a:ext uri="{FF2B5EF4-FFF2-40B4-BE49-F238E27FC236}">
                    <a16:creationId xmlns:a16="http://schemas.microsoft.com/office/drawing/2014/main" id="{81DEED87-958A-704F-95FD-DE07D38FBA91}"/>
                  </a:ext>
                </a:extLst>
              </p:cNvPr>
              <p:cNvSpPr>
                <a:spLocks/>
              </p:cNvSpPr>
              <p:nvPr/>
            </p:nvSpPr>
            <p:spPr bwMode="auto">
              <a:xfrm>
                <a:off x="2052" y="2037"/>
                <a:ext cx="171" cy="199"/>
              </a:xfrm>
              <a:custGeom>
                <a:avLst/>
                <a:gdLst>
                  <a:gd name="T0" fmla="*/ 241 w 283"/>
                  <a:gd name="T1" fmla="*/ 87 h 329"/>
                  <a:gd name="T2" fmla="*/ 241 w 283"/>
                  <a:gd name="T3" fmla="*/ 87 h 329"/>
                  <a:gd name="T4" fmla="*/ 162 w 283"/>
                  <a:gd name="T5" fmla="*/ 48 h 329"/>
                  <a:gd name="T6" fmla="*/ 57 w 283"/>
                  <a:gd name="T7" fmla="*/ 165 h 329"/>
                  <a:gd name="T8" fmla="*/ 162 w 283"/>
                  <a:gd name="T9" fmla="*/ 281 h 329"/>
                  <a:gd name="T10" fmla="*/ 242 w 283"/>
                  <a:gd name="T11" fmla="*/ 242 h 329"/>
                  <a:gd name="T12" fmla="*/ 281 w 283"/>
                  <a:gd name="T13" fmla="*/ 279 h 329"/>
                  <a:gd name="T14" fmla="*/ 162 w 283"/>
                  <a:gd name="T15" fmla="*/ 329 h 329"/>
                  <a:gd name="T16" fmla="*/ 0 w 283"/>
                  <a:gd name="T17" fmla="*/ 165 h 329"/>
                  <a:gd name="T18" fmla="*/ 162 w 283"/>
                  <a:gd name="T19" fmla="*/ 0 h 329"/>
                  <a:gd name="T20" fmla="*/ 283 w 283"/>
                  <a:gd name="T21" fmla="*/ 50 h 329"/>
                  <a:gd name="T22" fmla="*/ 241 w 283"/>
                  <a:gd name="T23" fmla="*/ 87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3" h="329">
                    <a:moveTo>
                      <a:pt x="241" y="87"/>
                    </a:moveTo>
                    <a:lnTo>
                      <a:pt x="241" y="87"/>
                    </a:lnTo>
                    <a:cubicBezTo>
                      <a:pt x="219" y="60"/>
                      <a:pt x="194" y="48"/>
                      <a:pt x="162" y="48"/>
                    </a:cubicBezTo>
                    <a:cubicBezTo>
                      <a:pt x="92" y="48"/>
                      <a:pt x="57" y="101"/>
                      <a:pt x="57" y="165"/>
                    </a:cubicBezTo>
                    <a:cubicBezTo>
                      <a:pt x="57" y="229"/>
                      <a:pt x="99" y="281"/>
                      <a:pt x="162" y="281"/>
                    </a:cubicBezTo>
                    <a:cubicBezTo>
                      <a:pt x="196" y="281"/>
                      <a:pt x="223" y="269"/>
                      <a:pt x="242" y="242"/>
                    </a:cubicBezTo>
                    <a:lnTo>
                      <a:pt x="281" y="279"/>
                    </a:lnTo>
                    <a:cubicBezTo>
                      <a:pt x="251" y="314"/>
                      <a:pt x="208" y="329"/>
                      <a:pt x="162" y="329"/>
                    </a:cubicBezTo>
                    <a:cubicBezTo>
                      <a:pt x="65" y="329"/>
                      <a:pt x="0" y="261"/>
                      <a:pt x="0" y="165"/>
                    </a:cubicBezTo>
                    <a:cubicBezTo>
                      <a:pt x="0" y="70"/>
                      <a:pt x="66" y="0"/>
                      <a:pt x="162" y="0"/>
                    </a:cubicBezTo>
                    <a:cubicBezTo>
                      <a:pt x="208" y="0"/>
                      <a:pt x="251" y="16"/>
                      <a:pt x="283" y="50"/>
                    </a:cubicBezTo>
                    <a:lnTo>
                      <a:pt x="241" y="87"/>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4" name="Freeform 22">
                <a:extLst>
                  <a:ext uri="{FF2B5EF4-FFF2-40B4-BE49-F238E27FC236}">
                    <a16:creationId xmlns:a16="http://schemas.microsoft.com/office/drawing/2014/main" id="{A1C0E19A-5997-2F47-89BB-F05C62CEF3FA}"/>
                  </a:ext>
                </a:extLst>
              </p:cNvPr>
              <p:cNvSpPr>
                <a:spLocks/>
              </p:cNvSpPr>
              <p:nvPr/>
            </p:nvSpPr>
            <p:spPr bwMode="auto">
              <a:xfrm>
                <a:off x="2254"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5" name="Freeform 23">
                <a:extLst>
                  <a:ext uri="{FF2B5EF4-FFF2-40B4-BE49-F238E27FC236}">
                    <a16:creationId xmlns:a16="http://schemas.microsoft.com/office/drawing/2014/main" id="{0A94D715-8C50-F84F-BC87-5A6E1C43E2EE}"/>
                  </a:ext>
                </a:extLst>
              </p:cNvPr>
              <p:cNvSpPr>
                <a:spLocks/>
              </p:cNvSpPr>
              <p:nvPr/>
            </p:nvSpPr>
            <p:spPr bwMode="auto">
              <a:xfrm>
                <a:off x="2474" y="1945"/>
                <a:ext cx="32" cy="286"/>
              </a:xfrm>
              <a:custGeom>
                <a:avLst/>
                <a:gdLst>
                  <a:gd name="T0" fmla="*/ 0 w 53"/>
                  <a:gd name="T1" fmla="*/ 475 h 475"/>
                  <a:gd name="T2" fmla="*/ 0 w 53"/>
                  <a:gd name="T3" fmla="*/ 475 h 475"/>
                  <a:gd name="T4" fmla="*/ 53 w 53"/>
                  <a:gd name="T5" fmla="*/ 475 h 475"/>
                  <a:gd name="T6" fmla="*/ 53 w 53"/>
                  <a:gd name="T7" fmla="*/ 0 h 475"/>
                  <a:gd name="T8" fmla="*/ 0 w 53"/>
                  <a:gd name="T9" fmla="*/ 0 h 475"/>
                  <a:gd name="T10" fmla="*/ 0 w 53"/>
                  <a:gd name="T11" fmla="*/ 475 h 475"/>
                </a:gdLst>
                <a:ahLst/>
                <a:cxnLst>
                  <a:cxn ang="0">
                    <a:pos x="T0" y="T1"/>
                  </a:cxn>
                  <a:cxn ang="0">
                    <a:pos x="T2" y="T3"/>
                  </a:cxn>
                  <a:cxn ang="0">
                    <a:pos x="T4" y="T5"/>
                  </a:cxn>
                  <a:cxn ang="0">
                    <a:pos x="T6" y="T7"/>
                  </a:cxn>
                  <a:cxn ang="0">
                    <a:pos x="T8" y="T9"/>
                  </a:cxn>
                  <a:cxn ang="0">
                    <a:pos x="T10" y="T11"/>
                  </a:cxn>
                </a:cxnLst>
                <a:rect l="0" t="0" r="r" b="b"/>
                <a:pathLst>
                  <a:path w="53" h="475">
                    <a:moveTo>
                      <a:pt x="0" y="475"/>
                    </a:moveTo>
                    <a:lnTo>
                      <a:pt x="0" y="475"/>
                    </a:lnTo>
                    <a:lnTo>
                      <a:pt x="53" y="475"/>
                    </a:lnTo>
                    <a:lnTo>
                      <a:pt x="53" y="0"/>
                    </a:lnTo>
                    <a:lnTo>
                      <a:pt x="0" y="0"/>
                    </a:lnTo>
                    <a:lnTo>
                      <a:pt x="0" y="475"/>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6" name="Freeform 24">
                <a:extLst>
                  <a:ext uri="{FF2B5EF4-FFF2-40B4-BE49-F238E27FC236}">
                    <a16:creationId xmlns:a16="http://schemas.microsoft.com/office/drawing/2014/main" id="{60728EA6-9643-FD40-AB48-30D1AAF69E01}"/>
                  </a:ext>
                </a:extLst>
              </p:cNvPr>
              <p:cNvSpPr>
                <a:spLocks/>
              </p:cNvSpPr>
              <p:nvPr/>
            </p:nvSpPr>
            <p:spPr bwMode="auto">
              <a:xfrm>
                <a:off x="2561"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3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3" y="262"/>
                    </a:lnTo>
                    <a:cubicBezTo>
                      <a:pt x="209" y="293"/>
                      <a:pt x="171" y="321"/>
                      <a:pt x="119" y="321"/>
                    </a:cubicBezTo>
                    <a:cubicBezTo>
                      <a:pt x="37" y="321"/>
                      <a:pt x="0" y="269"/>
                      <a:pt x="0" y="194"/>
                    </a:cubicBezTo>
                    <a:lnTo>
                      <a:pt x="0" y="0"/>
                    </a:lnTo>
                    <a:lnTo>
                      <a:pt x="52" y="0"/>
                    </a:lnTo>
                    <a:lnTo>
                      <a:pt x="52" y="188"/>
                    </a:lnTo>
                    <a:cubicBezTo>
                      <a:pt x="52" y="241"/>
                      <a:pt x="75" y="273"/>
                      <a:pt x="124" y="273"/>
                    </a:cubicBezTo>
                    <a:cubicBezTo>
                      <a:pt x="191"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7" name="Freeform 25">
                <a:extLst>
                  <a:ext uri="{FF2B5EF4-FFF2-40B4-BE49-F238E27FC236}">
                    <a16:creationId xmlns:a16="http://schemas.microsoft.com/office/drawing/2014/main" id="{14E590CD-8EC9-8F40-ADA9-B7632D4B2EAD}"/>
                  </a:ext>
                </a:extLst>
              </p:cNvPr>
              <p:cNvSpPr>
                <a:spLocks/>
              </p:cNvSpPr>
              <p:nvPr/>
            </p:nvSpPr>
            <p:spPr bwMode="auto">
              <a:xfrm>
                <a:off x="2778" y="2037"/>
                <a:ext cx="285" cy="194"/>
              </a:xfrm>
              <a:custGeom>
                <a:avLst/>
                <a:gdLst>
                  <a:gd name="T0" fmla="*/ 3 w 474"/>
                  <a:gd name="T1" fmla="*/ 83 h 321"/>
                  <a:gd name="T2" fmla="*/ 3 w 474"/>
                  <a:gd name="T3" fmla="*/ 83 h 321"/>
                  <a:gd name="T4" fmla="*/ 0 w 474"/>
                  <a:gd name="T5" fmla="*/ 8 h 321"/>
                  <a:gd name="T6" fmla="*/ 50 w 474"/>
                  <a:gd name="T7" fmla="*/ 8 h 321"/>
                  <a:gd name="T8" fmla="*/ 51 w 474"/>
                  <a:gd name="T9" fmla="*/ 60 h 321"/>
                  <a:gd name="T10" fmla="*/ 53 w 474"/>
                  <a:gd name="T11" fmla="*/ 60 h 321"/>
                  <a:gd name="T12" fmla="*/ 157 w 474"/>
                  <a:gd name="T13" fmla="*/ 0 h 321"/>
                  <a:gd name="T14" fmla="*/ 256 w 474"/>
                  <a:gd name="T15" fmla="*/ 60 h 321"/>
                  <a:gd name="T16" fmla="*/ 355 w 474"/>
                  <a:gd name="T17" fmla="*/ 0 h 321"/>
                  <a:gd name="T18" fmla="*/ 474 w 474"/>
                  <a:gd name="T19" fmla="*/ 131 h 321"/>
                  <a:gd name="T20" fmla="*/ 474 w 474"/>
                  <a:gd name="T21" fmla="*/ 321 h 321"/>
                  <a:gd name="T22" fmla="*/ 422 w 474"/>
                  <a:gd name="T23" fmla="*/ 321 h 321"/>
                  <a:gd name="T24" fmla="*/ 422 w 474"/>
                  <a:gd name="T25" fmla="*/ 134 h 321"/>
                  <a:gd name="T26" fmla="*/ 346 w 474"/>
                  <a:gd name="T27" fmla="*/ 48 h 321"/>
                  <a:gd name="T28" fmla="*/ 265 w 474"/>
                  <a:gd name="T29" fmla="*/ 141 h 321"/>
                  <a:gd name="T30" fmla="*/ 265 w 474"/>
                  <a:gd name="T31" fmla="*/ 321 h 321"/>
                  <a:gd name="T32" fmla="*/ 212 w 474"/>
                  <a:gd name="T33" fmla="*/ 321 h 321"/>
                  <a:gd name="T34" fmla="*/ 212 w 474"/>
                  <a:gd name="T35" fmla="*/ 144 h 321"/>
                  <a:gd name="T36" fmla="*/ 152 w 474"/>
                  <a:gd name="T37" fmla="*/ 48 h 321"/>
                  <a:gd name="T38" fmla="*/ 55 w 474"/>
                  <a:gd name="T39" fmla="*/ 169 h 321"/>
                  <a:gd name="T40" fmla="*/ 55 w 474"/>
                  <a:gd name="T41" fmla="*/ 321 h 321"/>
                  <a:gd name="T42" fmla="*/ 3 w 474"/>
                  <a:gd name="T43" fmla="*/ 321 h 321"/>
                  <a:gd name="T44" fmla="*/ 3 w 474"/>
                  <a:gd name="T45"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74" h="321">
                    <a:moveTo>
                      <a:pt x="3" y="83"/>
                    </a:moveTo>
                    <a:lnTo>
                      <a:pt x="3" y="83"/>
                    </a:lnTo>
                    <a:cubicBezTo>
                      <a:pt x="3" y="54"/>
                      <a:pt x="0" y="29"/>
                      <a:pt x="0" y="8"/>
                    </a:cubicBezTo>
                    <a:lnTo>
                      <a:pt x="50" y="8"/>
                    </a:lnTo>
                    <a:cubicBezTo>
                      <a:pt x="50" y="25"/>
                      <a:pt x="51" y="42"/>
                      <a:pt x="51" y="60"/>
                    </a:cubicBezTo>
                    <a:lnTo>
                      <a:pt x="53" y="60"/>
                    </a:lnTo>
                    <a:cubicBezTo>
                      <a:pt x="67" y="29"/>
                      <a:pt x="105" y="0"/>
                      <a:pt x="157" y="0"/>
                    </a:cubicBezTo>
                    <a:cubicBezTo>
                      <a:pt x="224" y="0"/>
                      <a:pt x="246" y="38"/>
                      <a:pt x="256" y="60"/>
                    </a:cubicBezTo>
                    <a:cubicBezTo>
                      <a:pt x="279" y="23"/>
                      <a:pt x="307" y="0"/>
                      <a:pt x="355" y="0"/>
                    </a:cubicBezTo>
                    <a:cubicBezTo>
                      <a:pt x="445" y="0"/>
                      <a:pt x="474" y="50"/>
                      <a:pt x="474" y="131"/>
                    </a:cubicBezTo>
                    <a:lnTo>
                      <a:pt x="474" y="321"/>
                    </a:lnTo>
                    <a:lnTo>
                      <a:pt x="422" y="321"/>
                    </a:lnTo>
                    <a:lnTo>
                      <a:pt x="422" y="134"/>
                    </a:lnTo>
                    <a:cubicBezTo>
                      <a:pt x="422" y="91"/>
                      <a:pt x="407" y="48"/>
                      <a:pt x="346" y="48"/>
                    </a:cubicBezTo>
                    <a:cubicBezTo>
                      <a:pt x="301" y="48"/>
                      <a:pt x="265" y="85"/>
                      <a:pt x="265" y="141"/>
                    </a:cubicBezTo>
                    <a:lnTo>
                      <a:pt x="265" y="321"/>
                    </a:lnTo>
                    <a:lnTo>
                      <a:pt x="212" y="321"/>
                    </a:lnTo>
                    <a:lnTo>
                      <a:pt x="212" y="144"/>
                    </a:lnTo>
                    <a:cubicBezTo>
                      <a:pt x="212" y="75"/>
                      <a:pt x="195" y="48"/>
                      <a:pt x="152" y="48"/>
                    </a:cubicBezTo>
                    <a:cubicBezTo>
                      <a:pt x="85" y="48"/>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grpSp>
      </p:grpSp>
      <p:cxnSp>
        <p:nvCxnSpPr>
          <p:cNvPr id="58" name="Straight Connector 57">
            <a:extLst>
              <a:ext uri="{FF2B5EF4-FFF2-40B4-BE49-F238E27FC236}">
                <a16:creationId xmlns:a16="http://schemas.microsoft.com/office/drawing/2014/main" id="{4BB7240E-DE5E-3849-BEB9-99D67EADE565}"/>
              </a:ext>
            </a:extLst>
          </p:cNvPr>
          <p:cNvCxnSpPr/>
          <p:nvPr userDrawn="1"/>
        </p:nvCxnSpPr>
        <p:spPr>
          <a:xfrm>
            <a:off x="-11287" y="920736"/>
            <a:ext cx="9162862"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67622040"/>
      </p:ext>
    </p:extLst>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tudy-Slide-Fulll">
    <p:spTree>
      <p:nvGrpSpPr>
        <p:cNvPr id="1" name=""/>
        <p:cNvGrpSpPr/>
        <p:nvPr/>
      </p:nvGrpSpPr>
      <p:grpSpPr>
        <a:xfrm>
          <a:off x="0" y="0"/>
          <a:ext cx="0" cy="0"/>
          <a:chOff x="0" y="0"/>
          <a:chExt cx="0" cy="0"/>
        </a:xfrm>
      </p:grpSpPr>
      <p:pic>
        <p:nvPicPr>
          <p:cNvPr id="10" name="Picture 9" descr="background.jpg"/>
          <p:cNvPicPr>
            <a:picLocks/>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0"/>
            <a:ext cx="9162288" cy="923544"/>
          </a:xfrm>
          <a:prstGeom prst="rect">
            <a:avLst/>
          </a:prstGeom>
        </p:spPr>
      </p:pic>
      <p:sp>
        <p:nvSpPr>
          <p:cNvPr id="2" name="Title 1"/>
          <p:cNvSpPr>
            <a:spLocks noGrp="1"/>
          </p:cNvSpPr>
          <p:nvPr>
            <p:ph type="title" hasCustomPrompt="1"/>
          </p:nvPr>
        </p:nvSpPr>
        <p:spPr>
          <a:xfrm>
            <a:off x="323850" y="89379"/>
            <a:ext cx="8497062" cy="818388"/>
          </a:xfrm>
          <a:prstGeom prst="rect">
            <a:avLst/>
          </a:prstGeom>
        </p:spPr>
        <p:txBody>
          <a:bodyPr anchor="ctr" anchorCtr="0">
            <a:normAutofit/>
          </a:bodyPr>
          <a:lstStyle>
            <a:lvl1pPr algn="l">
              <a:defRPr sz="2400">
                <a:solidFill>
                  <a:schemeClr val="bg1"/>
                </a:solidFill>
                <a:latin typeface="Arial"/>
                <a:cs typeface="Arial"/>
              </a:defRPr>
            </a:lvl1pPr>
          </a:lstStyle>
          <a:p>
            <a:r>
              <a:rPr lang="en-US" dirty="0"/>
              <a:t>Data Slide: click to add title</a:t>
            </a:r>
          </a:p>
        </p:txBody>
      </p:sp>
      <p:sp>
        <p:nvSpPr>
          <p:cNvPr id="37" name="Text Placeholder 5"/>
          <p:cNvSpPr>
            <a:spLocks noGrp="1"/>
          </p:cNvSpPr>
          <p:nvPr>
            <p:ph type="body" sz="quarter" idx="16" hasCustomPrompt="1"/>
          </p:nvPr>
        </p:nvSpPr>
        <p:spPr>
          <a:xfrm>
            <a:off x="323892" y="4846324"/>
            <a:ext cx="7360835" cy="240026"/>
          </a:xfrm>
          <a:prstGeom prst="rect">
            <a:avLst/>
          </a:prstGeom>
        </p:spPr>
        <p:txBody>
          <a:bodyPr vert="horz" anchor="ctr"/>
          <a:lstStyle>
            <a:lvl1pPr marL="0" indent="0" algn="l">
              <a:spcBef>
                <a:spcPts val="0"/>
              </a:spcBef>
              <a:buNone/>
              <a:defRPr sz="1050" b="0" baseline="0">
                <a:solidFill>
                  <a:srgbClr val="285078"/>
                </a:solidFill>
                <a:latin typeface="Arial"/>
                <a:cs typeface="Arial"/>
              </a:defRPr>
            </a:lvl1pPr>
          </a:lstStyle>
          <a:p>
            <a:pPr lvl="0"/>
            <a:r>
              <a:rPr lang="en-US" dirty="0"/>
              <a:t>Click to Add Source</a:t>
            </a:r>
          </a:p>
        </p:txBody>
      </p:sp>
      <p:grpSp>
        <p:nvGrpSpPr>
          <p:cNvPr id="33" name="Logo Stacked V2">
            <a:extLst>
              <a:ext uri="{FF2B5EF4-FFF2-40B4-BE49-F238E27FC236}">
                <a16:creationId xmlns:a16="http://schemas.microsoft.com/office/drawing/2014/main" id="{ED643BAB-BE3E-4844-9DDD-1481938628F6}"/>
              </a:ext>
            </a:extLst>
          </p:cNvPr>
          <p:cNvGrpSpPr>
            <a:grpSpLocks noChangeAspect="1"/>
          </p:cNvGrpSpPr>
          <p:nvPr userDrawn="1"/>
        </p:nvGrpSpPr>
        <p:grpSpPr>
          <a:xfrm>
            <a:off x="8071600" y="4860986"/>
            <a:ext cx="993262" cy="226314"/>
            <a:chOff x="680865" y="3439338"/>
            <a:chExt cx="4686473" cy="1068091"/>
          </a:xfrm>
        </p:grpSpPr>
        <p:pic>
          <p:nvPicPr>
            <p:cNvPr id="35" name="Logomark V2">
              <a:extLst>
                <a:ext uri="{FF2B5EF4-FFF2-40B4-BE49-F238E27FC236}">
                  <a16:creationId xmlns:a16="http://schemas.microsoft.com/office/drawing/2014/main" id="{4BD95A13-362F-A141-91B7-A9F1DCC099C7}"/>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680865" y="3439338"/>
              <a:ext cx="1088136" cy="1068091"/>
            </a:xfrm>
            <a:prstGeom prst="rect">
              <a:avLst/>
            </a:prstGeom>
          </p:spPr>
        </p:pic>
        <p:grpSp>
          <p:nvGrpSpPr>
            <p:cNvPr id="36" name="Nat HIV Cur logo type stacked">
              <a:extLst>
                <a:ext uri="{FF2B5EF4-FFF2-40B4-BE49-F238E27FC236}">
                  <a16:creationId xmlns:a16="http://schemas.microsoft.com/office/drawing/2014/main" id="{2526FA31-014A-F242-BED5-42DE95C3DD28}"/>
                </a:ext>
              </a:extLst>
            </p:cNvPr>
            <p:cNvGrpSpPr>
              <a:grpSpLocks noChangeAspect="1"/>
            </p:cNvGrpSpPr>
            <p:nvPr/>
          </p:nvGrpSpPr>
          <p:grpSpPr bwMode="auto">
            <a:xfrm>
              <a:off x="1898650" y="3455065"/>
              <a:ext cx="3468688" cy="1036638"/>
              <a:chOff x="1196" y="1585"/>
              <a:chExt cx="2185" cy="653"/>
            </a:xfrm>
          </p:grpSpPr>
          <p:sp>
            <p:nvSpPr>
              <p:cNvPr id="38" name="Freeform 5">
                <a:extLst>
                  <a:ext uri="{FF2B5EF4-FFF2-40B4-BE49-F238E27FC236}">
                    <a16:creationId xmlns:a16="http://schemas.microsoft.com/office/drawing/2014/main" id="{225DF7A2-9912-CE49-8CFC-3BAC37C2B8A0}"/>
                  </a:ext>
                </a:extLst>
              </p:cNvPr>
              <p:cNvSpPr>
                <a:spLocks/>
              </p:cNvSpPr>
              <p:nvPr/>
            </p:nvSpPr>
            <p:spPr bwMode="auto">
              <a:xfrm>
                <a:off x="1212" y="1585"/>
                <a:ext cx="243" cy="286"/>
              </a:xfrm>
              <a:custGeom>
                <a:avLst/>
                <a:gdLst>
                  <a:gd name="T0" fmla="*/ 347 w 403"/>
                  <a:gd name="T1" fmla="*/ 0 h 474"/>
                  <a:gd name="T2" fmla="*/ 347 w 403"/>
                  <a:gd name="T3" fmla="*/ 0 h 474"/>
                  <a:gd name="T4" fmla="*/ 347 w 403"/>
                  <a:gd name="T5" fmla="*/ 394 h 474"/>
                  <a:gd name="T6" fmla="*/ 345 w 403"/>
                  <a:gd name="T7" fmla="*/ 394 h 474"/>
                  <a:gd name="T8" fmla="*/ 71 w 403"/>
                  <a:gd name="T9" fmla="*/ 0 h 474"/>
                  <a:gd name="T10" fmla="*/ 0 w 403"/>
                  <a:gd name="T11" fmla="*/ 0 h 474"/>
                  <a:gd name="T12" fmla="*/ 0 w 403"/>
                  <a:gd name="T13" fmla="*/ 474 h 474"/>
                  <a:gd name="T14" fmla="*/ 56 w 403"/>
                  <a:gd name="T15" fmla="*/ 474 h 474"/>
                  <a:gd name="T16" fmla="*/ 56 w 403"/>
                  <a:gd name="T17" fmla="*/ 81 h 474"/>
                  <a:gd name="T18" fmla="*/ 57 w 403"/>
                  <a:gd name="T19" fmla="*/ 81 h 474"/>
                  <a:gd name="T20" fmla="*/ 332 w 403"/>
                  <a:gd name="T21" fmla="*/ 474 h 474"/>
                  <a:gd name="T22" fmla="*/ 403 w 403"/>
                  <a:gd name="T23" fmla="*/ 474 h 474"/>
                  <a:gd name="T24" fmla="*/ 403 w 403"/>
                  <a:gd name="T25" fmla="*/ 0 h 474"/>
                  <a:gd name="T26" fmla="*/ 347 w 403"/>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3" h="474">
                    <a:moveTo>
                      <a:pt x="347" y="0"/>
                    </a:moveTo>
                    <a:lnTo>
                      <a:pt x="347" y="0"/>
                    </a:lnTo>
                    <a:lnTo>
                      <a:pt x="347" y="394"/>
                    </a:lnTo>
                    <a:lnTo>
                      <a:pt x="345" y="394"/>
                    </a:lnTo>
                    <a:lnTo>
                      <a:pt x="71" y="0"/>
                    </a:lnTo>
                    <a:lnTo>
                      <a:pt x="0" y="0"/>
                    </a:lnTo>
                    <a:lnTo>
                      <a:pt x="0" y="474"/>
                    </a:lnTo>
                    <a:lnTo>
                      <a:pt x="56" y="474"/>
                    </a:lnTo>
                    <a:lnTo>
                      <a:pt x="56" y="81"/>
                    </a:lnTo>
                    <a:lnTo>
                      <a:pt x="57" y="81"/>
                    </a:lnTo>
                    <a:lnTo>
                      <a:pt x="332" y="474"/>
                    </a:lnTo>
                    <a:lnTo>
                      <a:pt x="403" y="474"/>
                    </a:lnTo>
                    <a:lnTo>
                      <a:pt x="403" y="0"/>
                    </a:lnTo>
                    <a:lnTo>
                      <a:pt x="347" y="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39" name="Freeform 6">
                <a:extLst>
                  <a:ext uri="{FF2B5EF4-FFF2-40B4-BE49-F238E27FC236}">
                    <a16:creationId xmlns:a16="http://schemas.microsoft.com/office/drawing/2014/main" id="{EB572A00-3194-D74F-8EC5-330B2BF209D5}"/>
                  </a:ext>
                </a:extLst>
              </p:cNvPr>
              <p:cNvSpPr>
                <a:spLocks noEditPoints="1"/>
              </p:cNvSpPr>
              <p:nvPr/>
            </p:nvSpPr>
            <p:spPr bwMode="auto">
              <a:xfrm>
                <a:off x="1503" y="1677"/>
                <a:ext cx="165" cy="199"/>
              </a:xfrm>
              <a:custGeom>
                <a:avLst/>
                <a:gdLst>
                  <a:gd name="T0" fmla="*/ 14 w 275"/>
                  <a:gd name="T1" fmla="*/ 48 h 329"/>
                  <a:gd name="T2" fmla="*/ 14 w 275"/>
                  <a:gd name="T3" fmla="*/ 48 h 329"/>
                  <a:gd name="T4" fmla="*/ 139 w 275"/>
                  <a:gd name="T5" fmla="*/ 0 h 329"/>
                  <a:gd name="T6" fmla="*/ 270 w 275"/>
                  <a:gd name="T7" fmla="*/ 132 h 329"/>
                  <a:gd name="T8" fmla="*/ 270 w 275"/>
                  <a:gd name="T9" fmla="*/ 267 h 329"/>
                  <a:gd name="T10" fmla="*/ 275 w 275"/>
                  <a:gd name="T11" fmla="*/ 321 h 329"/>
                  <a:gd name="T12" fmla="*/ 225 w 275"/>
                  <a:gd name="T13" fmla="*/ 321 h 329"/>
                  <a:gd name="T14" fmla="*/ 221 w 275"/>
                  <a:gd name="T15" fmla="*/ 274 h 329"/>
                  <a:gd name="T16" fmla="*/ 220 w 275"/>
                  <a:gd name="T17" fmla="*/ 274 h 329"/>
                  <a:gd name="T18" fmla="*/ 117 w 275"/>
                  <a:gd name="T19" fmla="*/ 329 h 329"/>
                  <a:gd name="T20" fmla="*/ 0 w 275"/>
                  <a:gd name="T21" fmla="*/ 236 h 329"/>
                  <a:gd name="T22" fmla="*/ 198 w 275"/>
                  <a:gd name="T23" fmla="*/ 126 h 329"/>
                  <a:gd name="T24" fmla="*/ 218 w 275"/>
                  <a:gd name="T25" fmla="*/ 126 h 329"/>
                  <a:gd name="T26" fmla="*/ 218 w 275"/>
                  <a:gd name="T27" fmla="*/ 117 h 329"/>
                  <a:gd name="T28" fmla="*/ 140 w 275"/>
                  <a:gd name="T29" fmla="*/ 48 h 329"/>
                  <a:gd name="T30" fmla="*/ 47 w 275"/>
                  <a:gd name="T31" fmla="*/ 82 h 329"/>
                  <a:gd name="T32" fmla="*/ 14 w 275"/>
                  <a:gd name="T33" fmla="*/ 48 h 329"/>
                  <a:gd name="T34" fmla="*/ 166 w 275"/>
                  <a:gd name="T35" fmla="*/ 171 h 329"/>
                  <a:gd name="T36" fmla="*/ 166 w 275"/>
                  <a:gd name="T37" fmla="*/ 171 h 329"/>
                  <a:gd name="T38" fmla="*/ 57 w 275"/>
                  <a:gd name="T39" fmla="*/ 231 h 329"/>
                  <a:gd name="T40" fmla="*/ 125 w 275"/>
                  <a:gd name="T41" fmla="*/ 285 h 329"/>
                  <a:gd name="T42" fmla="*/ 218 w 275"/>
                  <a:gd name="T43" fmla="*/ 191 h 329"/>
                  <a:gd name="T44" fmla="*/ 218 w 275"/>
                  <a:gd name="T45" fmla="*/ 171 h 329"/>
                  <a:gd name="T46" fmla="*/ 166 w 275"/>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5" h="329">
                    <a:moveTo>
                      <a:pt x="14" y="48"/>
                    </a:moveTo>
                    <a:lnTo>
                      <a:pt x="14" y="48"/>
                    </a:lnTo>
                    <a:cubicBezTo>
                      <a:pt x="47" y="15"/>
                      <a:pt x="93" y="0"/>
                      <a:pt x="139" y="0"/>
                    </a:cubicBezTo>
                    <a:cubicBezTo>
                      <a:pt x="231" y="0"/>
                      <a:pt x="270" y="44"/>
                      <a:pt x="270" y="132"/>
                    </a:cubicBezTo>
                    <a:lnTo>
                      <a:pt x="270" y="267"/>
                    </a:lnTo>
                    <a:cubicBezTo>
                      <a:pt x="270" y="285"/>
                      <a:pt x="272" y="305"/>
                      <a:pt x="275" y="321"/>
                    </a:cubicBezTo>
                    <a:lnTo>
                      <a:pt x="225" y="321"/>
                    </a:lnTo>
                    <a:cubicBezTo>
                      <a:pt x="221" y="307"/>
                      <a:pt x="221" y="288"/>
                      <a:pt x="221" y="274"/>
                    </a:cubicBezTo>
                    <a:lnTo>
                      <a:pt x="220" y="274"/>
                    </a:lnTo>
                    <a:cubicBezTo>
                      <a:pt x="199" y="306"/>
                      <a:pt x="164" y="329"/>
                      <a:pt x="117" y="329"/>
                    </a:cubicBezTo>
                    <a:cubicBezTo>
                      <a:pt x="53" y="329"/>
                      <a:pt x="0" y="297"/>
                      <a:pt x="0" y="236"/>
                    </a:cubicBezTo>
                    <a:cubicBezTo>
                      <a:pt x="0" y="132"/>
                      <a:pt x="121" y="126"/>
                      <a:pt x="198" y="126"/>
                    </a:cubicBezTo>
                    <a:lnTo>
                      <a:pt x="218" y="126"/>
                    </a:lnTo>
                    <a:lnTo>
                      <a:pt x="218" y="117"/>
                    </a:lnTo>
                    <a:cubicBezTo>
                      <a:pt x="218" y="72"/>
                      <a:pt x="189" y="48"/>
                      <a:pt x="140" y="48"/>
                    </a:cubicBezTo>
                    <a:cubicBezTo>
                      <a:pt x="107" y="48"/>
                      <a:pt x="72" y="60"/>
                      <a:pt x="47" y="82"/>
                    </a:cubicBezTo>
                    <a:lnTo>
                      <a:pt x="14" y="48"/>
                    </a:lnTo>
                    <a:close/>
                    <a:moveTo>
                      <a:pt x="166" y="171"/>
                    </a:moveTo>
                    <a:lnTo>
                      <a:pt x="166" y="171"/>
                    </a:lnTo>
                    <a:cubicBezTo>
                      <a:pt x="99" y="171"/>
                      <a:pt x="57" y="189"/>
                      <a:pt x="57" y="231"/>
                    </a:cubicBezTo>
                    <a:cubicBezTo>
                      <a:pt x="57" y="270"/>
                      <a:pt x="86" y="285"/>
                      <a:pt x="125" y="285"/>
                    </a:cubicBezTo>
                    <a:cubicBezTo>
                      <a:pt x="186" y="285"/>
                      <a:pt x="216" y="242"/>
                      <a:pt x="218" y="191"/>
                    </a:cubicBezTo>
                    <a:lnTo>
                      <a:pt x="218" y="171"/>
                    </a:lnTo>
                    <a:lnTo>
                      <a:pt x="166"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0" name="Freeform 7">
                <a:extLst>
                  <a:ext uri="{FF2B5EF4-FFF2-40B4-BE49-F238E27FC236}">
                    <a16:creationId xmlns:a16="http://schemas.microsoft.com/office/drawing/2014/main" id="{85D58F8C-631B-7142-A4EC-563875767845}"/>
                  </a:ext>
                </a:extLst>
              </p:cNvPr>
              <p:cNvSpPr>
                <a:spLocks/>
              </p:cNvSpPr>
              <p:nvPr/>
            </p:nvSpPr>
            <p:spPr bwMode="auto">
              <a:xfrm>
                <a:off x="1692" y="1628"/>
                <a:ext cx="129" cy="248"/>
              </a:xfrm>
              <a:custGeom>
                <a:avLst/>
                <a:gdLst>
                  <a:gd name="T0" fmla="*/ 213 w 216"/>
                  <a:gd name="T1" fmla="*/ 133 h 410"/>
                  <a:gd name="T2" fmla="*/ 213 w 216"/>
                  <a:gd name="T3" fmla="*/ 133 h 410"/>
                  <a:gd name="T4" fmla="*/ 121 w 216"/>
                  <a:gd name="T5" fmla="*/ 133 h 410"/>
                  <a:gd name="T6" fmla="*/ 121 w 216"/>
                  <a:gd name="T7" fmla="*/ 290 h 410"/>
                  <a:gd name="T8" fmla="*/ 168 w 216"/>
                  <a:gd name="T9" fmla="*/ 362 h 410"/>
                  <a:gd name="T10" fmla="*/ 214 w 216"/>
                  <a:gd name="T11" fmla="*/ 351 h 410"/>
                  <a:gd name="T12" fmla="*/ 216 w 216"/>
                  <a:gd name="T13" fmla="*/ 399 h 410"/>
                  <a:gd name="T14" fmla="*/ 155 w 216"/>
                  <a:gd name="T15" fmla="*/ 410 h 410"/>
                  <a:gd name="T16" fmla="*/ 69 w 216"/>
                  <a:gd name="T17" fmla="*/ 305 h 410"/>
                  <a:gd name="T18" fmla="*/ 69 w 216"/>
                  <a:gd name="T19" fmla="*/ 133 h 410"/>
                  <a:gd name="T20" fmla="*/ 0 w 216"/>
                  <a:gd name="T21" fmla="*/ 133 h 410"/>
                  <a:gd name="T22" fmla="*/ 0 w 216"/>
                  <a:gd name="T23" fmla="*/ 89 h 410"/>
                  <a:gd name="T24" fmla="*/ 69 w 216"/>
                  <a:gd name="T25" fmla="*/ 89 h 410"/>
                  <a:gd name="T26" fmla="*/ 69 w 216"/>
                  <a:gd name="T27" fmla="*/ 0 h 410"/>
                  <a:gd name="T28" fmla="*/ 121 w 216"/>
                  <a:gd name="T29" fmla="*/ 0 h 410"/>
                  <a:gd name="T30" fmla="*/ 121 w 216"/>
                  <a:gd name="T31" fmla="*/ 89 h 410"/>
                  <a:gd name="T32" fmla="*/ 213 w 216"/>
                  <a:gd name="T33" fmla="*/ 89 h 410"/>
                  <a:gd name="T34" fmla="*/ 213 w 216"/>
                  <a:gd name="T35" fmla="*/ 133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16" h="410">
                    <a:moveTo>
                      <a:pt x="213" y="133"/>
                    </a:moveTo>
                    <a:lnTo>
                      <a:pt x="213" y="133"/>
                    </a:lnTo>
                    <a:lnTo>
                      <a:pt x="121" y="133"/>
                    </a:lnTo>
                    <a:lnTo>
                      <a:pt x="121" y="290"/>
                    </a:lnTo>
                    <a:cubicBezTo>
                      <a:pt x="121" y="330"/>
                      <a:pt x="121" y="362"/>
                      <a:pt x="168" y="362"/>
                    </a:cubicBezTo>
                    <a:cubicBezTo>
                      <a:pt x="183" y="362"/>
                      <a:pt x="200" y="359"/>
                      <a:pt x="214" y="351"/>
                    </a:cubicBezTo>
                    <a:lnTo>
                      <a:pt x="216" y="399"/>
                    </a:lnTo>
                    <a:cubicBezTo>
                      <a:pt x="198" y="407"/>
                      <a:pt x="174" y="410"/>
                      <a:pt x="155" y="410"/>
                    </a:cubicBezTo>
                    <a:cubicBezTo>
                      <a:pt x="81" y="410"/>
                      <a:pt x="69" y="370"/>
                      <a:pt x="69" y="305"/>
                    </a:cubicBezTo>
                    <a:lnTo>
                      <a:pt x="69" y="133"/>
                    </a:lnTo>
                    <a:lnTo>
                      <a:pt x="0" y="133"/>
                    </a:lnTo>
                    <a:lnTo>
                      <a:pt x="0" y="89"/>
                    </a:lnTo>
                    <a:lnTo>
                      <a:pt x="69" y="89"/>
                    </a:lnTo>
                    <a:lnTo>
                      <a:pt x="69" y="0"/>
                    </a:lnTo>
                    <a:lnTo>
                      <a:pt x="121" y="0"/>
                    </a:lnTo>
                    <a:lnTo>
                      <a:pt x="121" y="89"/>
                    </a:lnTo>
                    <a:lnTo>
                      <a:pt x="213" y="89"/>
                    </a:lnTo>
                    <a:lnTo>
                      <a:pt x="213" y="13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1" name="Freeform 8">
                <a:extLst>
                  <a:ext uri="{FF2B5EF4-FFF2-40B4-BE49-F238E27FC236}">
                    <a16:creationId xmlns:a16="http://schemas.microsoft.com/office/drawing/2014/main" id="{E38E258E-8D6A-E643-AA35-0A2C8EA84FF9}"/>
                  </a:ext>
                </a:extLst>
              </p:cNvPr>
              <p:cNvSpPr>
                <a:spLocks noEditPoints="1"/>
              </p:cNvSpPr>
              <p:nvPr/>
            </p:nvSpPr>
            <p:spPr bwMode="auto">
              <a:xfrm>
                <a:off x="1848" y="1585"/>
                <a:ext cx="46" cy="286"/>
              </a:xfrm>
              <a:custGeom>
                <a:avLst/>
                <a:gdLst>
                  <a:gd name="T0" fmla="*/ 38 w 76"/>
                  <a:gd name="T1" fmla="*/ 0 h 474"/>
                  <a:gd name="T2" fmla="*/ 38 w 76"/>
                  <a:gd name="T3" fmla="*/ 0 h 474"/>
                  <a:gd name="T4" fmla="*/ 76 w 76"/>
                  <a:gd name="T5" fmla="*/ 39 h 474"/>
                  <a:gd name="T6" fmla="*/ 38 w 76"/>
                  <a:gd name="T7" fmla="*/ 77 h 474"/>
                  <a:gd name="T8" fmla="*/ 0 w 76"/>
                  <a:gd name="T9" fmla="*/ 39 h 474"/>
                  <a:gd name="T10" fmla="*/ 38 w 76"/>
                  <a:gd name="T11" fmla="*/ 0 h 474"/>
                  <a:gd name="T12" fmla="*/ 12 w 76"/>
                  <a:gd name="T13" fmla="*/ 161 h 474"/>
                  <a:gd name="T14" fmla="*/ 12 w 76"/>
                  <a:gd name="T15" fmla="*/ 161 h 474"/>
                  <a:gd name="T16" fmla="*/ 64 w 76"/>
                  <a:gd name="T17" fmla="*/ 161 h 474"/>
                  <a:gd name="T18" fmla="*/ 64 w 76"/>
                  <a:gd name="T19" fmla="*/ 474 h 474"/>
                  <a:gd name="T20" fmla="*/ 12 w 76"/>
                  <a:gd name="T21" fmla="*/ 474 h 474"/>
                  <a:gd name="T22" fmla="*/ 12 w 76"/>
                  <a:gd name="T23" fmla="*/ 161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4">
                    <a:moveTo>
                      <a:pt x="38" y="0"/>
                    </a:moveTo>
                    <a:lnTo>
                      <a:pt x="38" y="0"/>
                    </a:lnTo>
                    <a:cubicBezTo>
                      <a:pt x="59" y="0"/>
                      <a:pt x="76" y="18"/>
                      <a:pt x="76" y="39"/>
                    </a:cubicBezTo>
                    <a:cubicBezTo>
                      <a:pt x="76" y="61"/>
                      <a:pt x="60" y="77"/>
                      <a:pt x="38" y="77"/>
                    </a:cubicBezTo>
                    <a:cubicBezTo>
                      <a:pt x="16" y="77"/>
                      <a:pt x="0" y="61"/>
                      <a:pt x="0" y="39"/>
                    </a:cubicBezTo>
                    <a:cubicBezTo>
                      <a:pt x="0" y="18"/>
                      <a:pt x="16" y="0"/>
                      <a:pt x="38" y="0"/>
                    </a:cubicBezTo>
                    <a:close/>
                    <a:moveTo>
                      <a:pt x="12" y="161"/>
                    </a:moveTo>
                    <a:lnTo>
                      <a:pt x="12" y="161"/>
                    </a:lnTo>
                    <a:lnTo>
                      <a:pt x="64" y="161"/>
                    </a:lnTo>
                    <a:lnTo>
                      <a:pt x="64" y="474"/>
                    </a:lnTo>
                    <a:lnTo>
                      <a:pt x="12" y="474"/>
                    </a:lnTo>
                    <a:lnTo>
                      <a:pt x="12" y="16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2" name="Freeform 9">
                <a:extLst>
                  <a:ext uri="{FF2B5EF4-FFF2-40B4-BE49-F238E27FC236}">
                    <a16:creationId xmlns:a16="http://schemas.microsoft.com/office/drawing/2014/main" id="{BA069D83-6B58-DA4B-88D8-B26DE525E1C1}"/>
                  </a:ext>
                </a:extLst>
              </p:cNvPr>
              <p:cNvSpPr>
                <a:spLocks noEditPoints="1"/>
              </p:cNvSpPr>
              <p:nvPr/>
            </p:nvSpPr>
            <p:spPr bwMode="auto">
              <a:xfrm>
                <a:off x="1930" y="1677"/>
                <a:ext cx="201" cy="199"/>
              </a:xfrm>
              <a:custGeom>
                <a:avLst/>
                <a:gdLst>
                  <a:gd name="T0" fmla="*/ 168 w 335"/>
                  <a:gd name="T1" fmla="*/ 0 h 329"/>
                  <a:gd name="T2" fmla="*/ 168 w 335"/>
                  <a:gd name="T3" fmla="*/ 0 h 329"/>
                  <a:gd name="T4" fmla="*/ 335 w 335"/>
                  <a:gd name="T5" fmla="*/ 165 h 329"/>
                  <a:gd name="T6" fmla="*/ 168 w 335"/>
                  <a:gd name="T7" fmla="*/ 329 h 329"/>
                  <a:gd name="T8" fmla="*/ 0 w 335"/>
                  <a:gd name="T9" fmla="*/ 165 h 329"/>
                  <a:gd name="T10" fmla="*/ 168 w 335"/>
                  <a:gd name="T11" fmla="*/ 0 h 329"/>
                  <a:gd name="T12" fmla="*/ 168 w 335"/>
                  <a:gd name="T13" fmla="*/ 281 h 329"/>
                  <a:gd name="T14" fmla="*/ 168 w 335"/>
                  <a:gd name="T15" fmla="*/ 281 h 329"/>
                  <a:gd name="T16" fmla="*/ 279 w 335"/>
                  <a:gd name="T17" fmla="*/ 165 h 329"/>
                  <a:gd name="T18" fmla="*/ 168 w 335"/>
                  <a:gd name="T19" fmla="*/ 48 h 329"/>
                  <a:gd name="T20" fmla="*/ 57 w 335"/>
                  <a:gd name="T21" fmla="*/ 165 h 329"/>
                  <a:gd name="T22" fmla="*/ 168 w 335"/>
                  <a:gd name="T23" fmla="*/ 28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5" h="329">
                    <a:moveTo>
                      <a:pt x="168" y="0"/>
                    </a:moveTo>
                    <a:lnTo>
                      <a:pt x="168" y="0"/>
                    </a:lnTo>
                    <a:cubicBezTo>
                      <a:pt x="264" y="0"/>
                      <a:pt x="335" y="67"/>
                      <a:pt x="335" y="165"/>
                    </a:cubicBezTo>
                    <a:cubicBezTo>
                      <a:pt x="335" y="262"/>
                      <a:pt x="264" y="329"/>
                      <a:pt x="168" y="329"/>
                    </a:cubicBezTo>
                    <a:cubicBezTo>
                      <a:pt x="71" y="329"/>
                      <a:pt x="0" y="262"/>
                      <a:pt x="0" y="165"/>
                    </a:cubicBezTo>
                    <a:cubicBezTo>
                      <a:pt x="0" y="67"/>
                      <a:pt x="71" y="0"/>
                      <a:pt x="168" y="0"/>
                    </a:cubicBezTo>
                    <a:close/>
                    <a:moveTo>
                      <a:pt x="168" y="281"/>
                    </a:moveTo>
                    <a:lnTo>
                      <a:pt x="168" y="281"/>
                    </a:lnTo>
                    <a:cubicBezTo>
                      <a:pt x="235" y="281"/>
                      <a:pt x="279" y="230"/>
                      <a:pt x="279" y="165"/>
                    </a:cubicBezTo>
                    <a:cubicBezTo>
                      <a:pt x="279" y="99"/>
                      <a:pt x="235" y="48"/>
                      <a:pt x="168" y="48"/>
                    </a:cubicBezTo>
                    <a:cubicBezTo>
                      <a:pt x="100" y="48"/>
                      <a:pt x="57" y="99"/>
                      <a:pt x="57" y="165"/>
                    </a:cubicBezTo>
                    <a:cubicBezTo>
                      <a:pt x="57" y="230"/>
                      <a:pt x="100" y="281"/>
                      <a:pt x="168" y="281"/>
                    </a:cubicBez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3" name="Freeform 10">
                <a:extLst>
                  <a:ext uri="{FF2B5EF4-FFF2-40B4-BE49-F238E27FC236}">
                    <a16:creationId xmlns:a16="http://schemas.microsoft.com/office/drawing/2014/main" id="{3F3678EF-D471-FF42-B26A-64E8B6E50370}"/>
                  </a:ext>
                </a:extLst>
              </p:cNvPr>
              <p:cNvSpPr>
                <a:spLocks/>
              </p:cNvSpPr>
              <p:nvPr/>
            </p:nvSpPr>
            <p:spPr bwMode="auto">
              <a:xfrm>
                <a:off x="2173" y="1677"/>
                <a:ext cx="166" cy="194"/>
              </a:xfrm>
              <a:custGeom>
                <a:avLst/>
                <a:gdLst>
                  <a:gd name="T0" fmla="*/ 3 w 276"/>
                  <a:gd name="T1" fmla="*/ 82 h 321"/>
                  <a:gd name="T2" fmla="*/ 3 w 276"/>
                  <a:gd name="T3" fmla="*/ 82 h 321"/>
                  <a:gd name="T4" fmla="*/ 0 w 276"/>
                  <a:gd name="T5" fmla="*/ 8 h 321"/>
                  <a:gd name="T6" fmla="*/ 50 w 276"/>
                  <a:gd name="T7" fmla="*/ 8 h 321"/>
                  <a:gd name="T8" fmla="*/ 51 w 276"/>
                  <a:gd name="T9" fmla="*/ 60 h 321"/>
                  <a:gd name="T10" fmla="*/ 52 w 276"/>
                  <a:gd name="T11" fmla="*/ 60 h 321"/>
                  <a:gd name="T12" fmla="*/ 157 w 276"/>
                  <a:gd name="T13" fmla="*/ 0 h 321"/>
                  <a:gd name="T14" fmla="*/ 276 w 276"/>
                  <a:gd name="T15" fmla="*/ 128 h 321"/>
                  <a:gd name="T16" fmla="*/ 276 w 276"/>
                  <a:gd name="T17" fmla="*/ 321 h 321"/>
                  <a:gd name="T18" fmla="*/ 224 w 276"/>
                  <a:gd name="T19" fmla="*/ 321 h 321"/>
                  <a:gd name="T20" fmla="*/ 224 w 276"/>
                  <a:gd name="T21" fmla="*/ 133 h 321"/>
                  <a:gd name="T22" fmla="*/ 152 w 276"/>
                  <a:gd name="T23" fmla="*/ 48 h 321"/>
                  <a:gd name="T24" fmla="*/ 55 w 276"/>
                  <a:gd name="T25" fmla="*/ 169 h 321"/>
                  <a:gd name="T26" fmla="*/ 55 w 276"/>
                  <a:gd name="T27" fmla="*/ 321 h 321"/>
                  <a:gd name="T28" fmla="*/ 3 w 276"/>
                  <a:gd name="T29" fmla="*/ 321 h 321"/>
                  <a:gd name="T30" fmla="*/ 3 w 276"/>
                  <a:gd name="T31" fmla="*/ 82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3" y="82"/>
                    </a:moveTo>
                    <a:lnTo>
                      <a:pt x="3" y="82"/>
                    </a:lnTo>
                    <a:cubicBezTo>
                      <a:pt x="3" y="54"/>
                      <a:pt x="0" y="29"/>
                      <a:pt x="0" y="8"/>
                    </a:cubicBezTo>
                    <a:lnTo>
                      <a:pt x="50" y="8"/>
                    </a:lnTo>
                    <a:cubicBezTo>
                      <a:pt x="50" y="25"/>
                      <a:pt x="51" y="42"/>
                      <a:pt x="51" y="60"/>
                    </a:cubicBezTo>
                    <a:lnTo>
                      <a:pt x="52" y="60"/>
                    </a:lnTo>
                    <a:cubicBezTo>
                      <a:pt x="66" y="29"/>
                      <a:pt x="105" y="0"/>
                      <a:pt x="157" y="0"/>
                    </a:cubicBezTo>
                    <a:cubicBezTo>
                      <a:pt x="239" y="0"/>
                      <a:pt x="276" y="52"/>
                      <a:pt x="276" y="128"/>
                    </a:cubicBezTo>
                    <a:lnTo>
                      <a:pt x="276" y="321"/>
                    </a:lnTo>
                    <a:lnTo>
                      <a:pt x="224" y="321"/>
                    </a:lnTo>
                    <a:lnTo>
                      <a:pt x="224" y="133"/>
                    </a:lnTo>
                    <a:cubicBezTo>
                      <a:pt x="224" y="81"/>
                      <a:pt x="201" y="48"/>
                      <a:pt x="152" y="48"/>
                    </a:cubicBezTo>
                    <a:cubicBezTo>
                      <a:pt x="84" y="48"/>
                      <a:pt x="55" y="97"/>
                      <a:pt x="55" y="169"/>
                    </a:cubicBezTo>
                    <a:lnTo>
                      <a:pt x="55" y="321"/>
                    </a:lnTo>
                    <a:lnTo>
                      <a:pt x="3" y="321"/>
                    </a:lnTo>
                    <a:lnTo>
                      <a:pt x="3" y="82"/>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4" name="Freeform 11">
                <a:extLst>
                  <a:ext uri="{FF2B5EF4-FFF2-40B4-BE49-F238E27FC236}">
                    <a16:creationId xmlns:a16="http://schemas.microsoft.com/office/drawing/2014/main" id="{4096063A-D997-8644-9B45-A681CF16A254}"/>
                  </a:ext>
                </a:extLst>
              </p:cNvPr>
              <p:cNvSpPr>
                <a:spLocks noEditPoints="1"/>
              </p:cNvSpPr>
              <p:nvPr/>
            </p:nvSpPr>
            <p:spPr bwMode="auto">
              <a:xfrm>
                <a:off x="2380" y="1677"/>
                <a:ext cx="165" cy="199"/>
              </a:xfrm>
              <a:custGeom>
                <a:avLst/>
                <a:gdLst>
                  <a:gd name="T0" fmla="*/ 14 w 274"/>
                  <a:gd name="T1" fmla="*/ 48 h 329"/>
                  <a:gd name="T2" fmla="*/ 14 w 274"/>
                  <a:gd name="T3" fmla="*/ 48 h 329"/>
                  <a:gd name="T4" fmla="*/ 139 w 274"/>
                  <a:gd name="T5" fmla="*/ 0 h 329"/>
                  <a:gd name="T6" fmla="*/ 270 w 274"/>
                  <a:gd name="T7" fmla="*/ 132 h 329"/>
                  <a:gd name="T8" fmla="*/ 270 w 274"/>
                  <a:gd name="T9" fmla="*/ 267 h 329"/>
                  <a:gd name="T10" fmla="*/ 274 w 274"/>
                  <a:gd name="T11" fmla="*/ 321 h 329"/>
                  <a:gd name="T12" fmla="*/ 224 w 274"/>
                  <a:gd name="T13" fmla="*/ 321 h 329"/>
                  <a:gd name="T14" fmla="*/ 221 w 274"/>
                  <a:gd name="T15" fmla="*/ 274 h 329"/>
                  <a:gd name="T16" fmla="*/ 219 w 274"/>
                  <a:gd name="T17" fmla="*/ 274 h 329"/>
                  <a:gd name="T18" fmla="*/ 116 w 274"/>
                  <a:gd name="T19" fmla="*/ 329 h 329"/>
                  <a:gd name="T20" fmla="*/ 0 w 274"/>
                  <a:gd name="T21" fmla="*/ 236 h 329"/>
                  <a:gd name="T22" fmla="*/ 197 w 274"/>
                  <a:gd name="T23" fmla="*/ 126 h 329"/>
                  <a:gd name="T24" fmla="*/ 217 w 274"/>
                  <a:gd name="T25" fmla="*/ 126 h 329"/>
                  <a:gd name="T26" fmla="*/ 217 w 274"/>
                  <a:gd name="T27" fmla="*/ 117 h 329"/>
                  <a:gd name="T28" fmla="*/ 140 w 274"/>
                  <a:gd name="T29" fmla="*/ 48 h 329"/>
                  <a:gd name="T30" fmla="*/ 47 w 274"/>
                  <a:gd name="T31" fmla="*/ 82 h 329"/>
                  <a:gd name="T32" fmla="*/ 14 w 274"/>
                  <a:gd name="T33" fmla="*/ 48 h 329"/>
                  <a:gd name="T34" fmla="*/ 165 w 274"/>
                  <a:gd name="T35" fmla="*/ 171 h 329"/>
                  <a:gd name="T36" fmla="*/ 165 w 274"/>
                  <a:gd name="T37" fmla="*/ 171 h 329"/>
                  <a:gd name="T38" fmla="*/ 56 w 274"/>
                  <a:gd name="T39" fmla="*/ 231 h 329"/>
                  <a:gd name="T40" fmla="*/ 125 w 274"/>
                  <a:gd name="T41" fmla="*/ 285 h 329"/>
                  <a:gd name="T42" fmla="*/ 217 w 274"/>
                  <a:gd name="T43" fmla="*/ 191 h 329"/>
                  <a:gd name="T44" fmla="*/ 217 w 274"/>
                  <a:gd name="T45" fmla="*/ 171 h 329"/>
                  <a:gd name="T46" fmla="*/ 165 w 274"/>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4" h="329">
                    <a:moveTo>
                      <a:pt x="14" y="48"/>
                    </a:moveTo>
                    <a:lnTo>
                      <a:pt x="14" y="48"/>
                    </a:lnTo>
                    <a:cubicBezTo>
                      <a:pt x="46" y="15"/>
                      <a:pt x="93" y="0"/>
                      <a:pt x="139" y="0"/>
                    </a:cubicBezTo>
                    <a:cubicBezTo>
                      <a:pt x="231" y="0"/>
                      <a:pt x="270" y="44"/>
                      <a:pt x="270" y="132"/>
                    </a:cubicBezTo>
                    <a:lnTo>
                      <a:pt x="270" y="267"/>
                    </a:lnTo>
                    <a:cubicBezTo>
                      <a:pt x="270" y="285"/>
                      <a:pt x="272" y="305"/>
                      <a:pt x="274" y="321"/>
                    </a:cubicBezTo>
                    <a:lnTo>
                      <a:pt x="224" y="321"/>
                    </a:lnTo>
                    <a:cubicBezTo>
                      <a:pt x="221" y="307"/>
                      <a:pt x="221" y="288"/>
                      <a:pt x="221" y="274"/>
                    </a:cubicBezTo>
                    <a:lnTo>
                      <a:pt x="219" y="274"/>
                    </a:lnTo>
                    <a:cubicBezTo>
                      <a:pt x="199" y="306"/>
                      <a:pt x="164" y="329"/>
                      <a:pt x="116" y="329"/>
                    </a:cubicBezTo>
                    <a:cubicBezTo>
                      <a:pt x="53" y="329"/>
                      <a:pt x="0" y="297"/>
                      <a:pt x="0" y="236"/>
                    </a:cubicBezTo>
                    <a:cubicBezTo>
                      <a:pt x="0" y="132"/>
                      <a:pt x="120" y="126"/>
                      <a:pt x="197" y="126"/>
                    </a:cubicBezTo>
                    <a:lnTo>
                      <a:pt x="217" y="126"/>
                    </a:lnTo>
                    <a:lnTo>
                      <a:pt x="217" y="117"/>
                    </a:lnTo>
                    <a:cubicBezTo>
                      <a:pt x="217" y="72"/>
                      <a:pt x="189" y="48"/>
                      <a:pt x="140" y="48"/>
                    </a:cubicBezTo>
                    <a:cubicBezTo>
                      <a:pt x="106" y="48"/>
                      <a:pt x="72" y="60"/>
                      <a:pt x="47" y="82"/>
                    </a:cubicBezTo>
                    <a:lnTo>
                      <a:pt x="14" y="48"/>
                    </a:lnTo>
                    <a:close/>
                    <a:moveTo>
                      <a:pt x="165" y="171"/>
                    </a:moveTo>
                    <a:lnTo>
                      <a:pt x="165" y="171"/>
                    </a:lnTo>
                    <a:cubicBezTo>
                      <a:pt x="99" y="171"/>
                      <a:pt x="56" y="189"/>
                      <a:pt x="56" y="231"/>
                    </a:cubicBezTo>
                    <a:cubicBezTo>
                      <a:pt x="56" y="270"/>
                      <a:pt x="86" y="285"/>
                      <a:pt x="125" y="285"/>
                    </a:cubicBezTo>
                    <a:cubicBezTo>
                      <a:pt x="185" y="285"/>
                      <a:pt x="216" y="242"/>
                      <a:pt x="217" y="191"/>
                    </a:cubicBezTo>
                    <a:lnTo>
                      <a:pt x="217" y="171"/>
                    </a:lnTo>
                    <a:lnTo>
                      <a:pt x="165"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5" name="Freeform 12">
                <a:extLst>
                  <a:ext uri="{FF2B5EF4-FFF2-40B4-BE49-F238E27FC236}">
                    <a16:creationId xmlns:a16="http://schemas.microsoft.com/office/drawing/2014/main" id="{93E7CAF6-9990-B242-9889-9111A9BD2D45}"/>
                  </a:ext>
                </a:extLst>
              </p:cNvPr>
              <p:cNvSpPr>
                <a:spLocks/>
              </p:cNvSpPr>
              <p:nvPr/>
            </p:nvSpPr>
            <p:spPr bwMode="auto">
              <a:xfrm>
                <a:off x="2597" y="1585"/>
                <a:ext cx="31" cy="286"/>
              </a:xfrm>
              <a:custGeom>
                <a:avLst/>
                <a:gdLst>
                  <a:gd name="T0" fmla="*/ 0 w 52"/>
                  <a:gd name="T1" fmla="*/ 474 h 474"/>
                  <a:gd name="T2" fmla="*/ 0 w 52"/>
                  <a:gd name="T3" fmla="*/ 474 h 474"/>
                  <a:gd name="T4" fmla="*/ 52 w 52"/>
                  <a:gd name="T5" fmla="*/ 474 h 474"/>
                  <a:gd name="T6" fmla="*/ 52 w 52"/>
                  <a:gd name="T7" fmla="*/ 0 h 474"/>
                  <a:gd name="T8" fmla="*/ 0 w 52"/>
                  <a:gd name="T9" fmla="*/ 0 h 474"/>
                  <a:gd name="T10" fmla="*/ 0 w 52"/>
                  <a:gd name="T11" fmla="*/ 474 h 474"/>
                </a:gdLst>
                <a:ahLst/>
                <a:cxnLst>
                  <a:cxn ang="0">
                    <a:pos x="T0" y="T1"/>
                  </a:cxn>
                  <a:cxn ang="0">
                    <a:pos x="T2" y="T3"/>
                  </a:cxn>
                  <a:cxn ang="0">
                    <a:pos x="T4" y="T5"/>
                  </a:cxn>
                  <a:cxn ang="0">
                    <a:pos x="T6" y="T7"/>
                  </a:cxn>
                  <a:cxn ang="0">
                    <a:pos x="T8" y="T9"/>
                  </a:cxn>
                  <a:cxn ang="0">
                    <a:pos x="T10" y="T11"/>
                  </a:cxn>
                </a:cxnLst>
                <a:rect l="0" t="0" r="r" b="b"/>
                <a:pathLst>
                  <a:path w="52" h="474">
                    <a:moveTo>
                      <a:pt x="0" y="474"/>
                    </a:moveTo>
                    <a:lnTo>
                      <a:pt x="0" y="474"/>
                    </a:lnTo>
                    <a:lnTo>
                      <a:pt x="52" y="474"/>
                    </a:lnTo>
                    <a:lnTo>
                      <a:pt x="52" y="0"/>
                    </a:lnTo>
                    <a:lnTo>
                      <a:pt x="0" y="0"/>
                    </a:lnTo>
                    <a:lnTo>
                      <a:pt x="0" y="474"/>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6" name="Freeform 13">
                <a:extLst>
                  <a:ext uri="{FF2B5EF4-FFF2-40B4-BE49-F238E27FC236}">
                    <a16:creationId xmlns:a16="http://schemas.microsoft.com/office/drawing/2014/main" id="{B301714D-9F92-1A45-A046-1048640D6B9D}"/>
                  </a:ext>
                </a:extLst>
              </p:cNvPr>
              <p:cNvSpPr>
                <a:spLocks/>
              </p:cNvSpPr>
              <p:nvPr/>
            </p:nvSpPr>
            <p:spPr bwMode="auto">
              <a:xfrm>
                <a:off x="2780" y="1585"/>
                <a:ext cx="220" cy="286"/>
              </a:xfrm>
              <a:custGeom>
                <a:avLst/>
                <a:gdLst>
                  <a:gd name="T0" fmla="*/ 310 w 366"/>
                  <a:gd name="T1" fmla="*/ 0 h 474"/>
                  <a:gd name="T2" fmla="*/ 310 w 366"/>
                  <a:gd name="T3" fmla="*/ 0 h 474"/>
                  <a:gd name="T4" fmla="*/ 310 w 366"/>
                  <a:gd name="T5" fmla="*/ 201 h 474"/>
                  <a:gd name="T6" fmla="*/ 57 w 366"/>
                  <a:gd name="T7" fmla="*/ 201 h 474"/>
                  <a:gd name="T8" fmla="*/ 57 w 366"/>
                  <a:gd name="T9" fmla="*/ 0 h 474"/>
                  <a:gd name="T10" fmla="*/ 0 w 366"/>
                  <a:gd name="T11" fmla="*/ 0 h 474"/>
                  <a:gd name="T12" fmla="*/ 0 w 366"/>
                  <a:gd name="T13" fmla="*/ 474 h 474"/>
                  <a:gd name="T14" fmla="*/ 57 w 366"/>
                  <a:gd name="T15" fmla="*/ 474 h 474"/>
                  <a:gd name="T16" fmla="*/ 57 w 366"/>
                  <a:gd name="T17" fmla="*/ 253 h 474"/>
                  <a:gd name="T18" fmla="*/ 310 w 366"/>
                  <a:gd name="T19" fmla="*/ 253 h 474"/>
                  <a:gd name="T20" fmla="*/ 310 w 366"/>
                  <a:gd name="T21" fmla="*/ 474 h 474"/>
                  <a:gd name="T22" fmla="*/ 366 w 366"/>
                  <a:gd name="T23" fmla="*/ 474 h 474"/>
                  <a:gd name="T24" fmla="*/ 366 w 366"/>
                  <a:gd name="T25" fmla="*/ 0 h 474"/>
                  <a:gd name="T26" fmla="*/ 310 w 366"/>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66" h="474">
                    <a:moveTo>
                      <a:pt x="310" y="0"/>
                    </a:moveTo>
                    <a:lnTo>
                      <a:pt x="310" y="0"/>
                    </a:lnTo>
                    <a:lnTo>
                      <a:pt x="310" y="201"/>
                    </a:lnTo>
                    <a:lnTo>
                      <a:pt x="57" y="201"/>
                    </a:lnTo>
                    <a:lnTo>
                      <a:pt x="57" y="0"/>
                    </a:lnTo>
                    <a:lnTo>
                      <a:pt x="0" y="0"/>
                    </a:lnTo>
                    <a:lnTo>
                      <a:pt x="0" y="474"/>
                    </a:lnTo>
                    <a:lnTo>
                      <a:pt x="57" y="474"/>
                    </a:lnTo>
                    <a:lnTo>
                      <a:pt x="57" y="253"/>
                    </a:lnTo>
                    <a:lnTo>
                      <a:pt x="310" y="253"/>
                    </a:lnTo>
                    <a:lnTo>
                      <a:pt x="310" y="474"/>
                    </a:lnTo>
                    <a:lnTo>
                      <a:pt x="366" y="474"/>
                    </a:lnTo>
                    <a:lnTo>
                      <a:pt x="366" y="0"/>
                    </a:lnTo>
                    <a:lnTo>
                      <a:pt x="310"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7" name="Freeform 14">
                <a:extLst>
                  <a:ext uri="{FF2B5EF4-FFF2-40B4-BE49-F238E27FC236}">
                    <a16:creationId xmlns:a16="http://schemas.microsoft.com/office/drawing/2014/main" id="{6D21D93B-D9E1-8E47-AF2C-3C247270DD35}"/>
                  </a:ext>
                </a:extLst>
              </p:cNvPr>
              <p:cNvSpPr>
                <a:spLocks/>
              </p:cNvSpPr>
              <p:nvPr/>
            </p:nvSpPr>
            <p:spPr bwMode="auto">
              <a:xfrm>
                <a:off x="3065" y="1585"/>
                <a:ext cx="33" cy="286"/>
              </a:xfrm>
              <a:custGeom>
                <a:avLst/>
                <a:gdLst>
                  <a:gd name="T0" fmla="*/ 0 w 56"/>
                  <a:gd name="T1" fmla="*/ 474 h 474"/>
                  <a:gd name="T2" fmla="*/ 0 w 56"/>
                  <a:gd name="T3" fmla="*/ 474 h 474"/>
                  <a:gd name="T4" fmla="*/ 56 w 56"/>
                  <a:gd name="T5" fmla="*/ 474 h 474"/>
                  <a:gd name="T6" fmla="*/ 56 w 56"/>
                  <a:gd name="T7" fmla="*/ 0 h 474"/>
                  <a:gd name="T8" fmla="*/ 0 w 56"/>
                  <a:gd name="T9" fmla="*/ 0 h 474"/>
                  <a:gd name="T10" fmla="*/ 0 w 56"/>
                  <a:gd name="T11" fmla="*/ 474 h 474"/>
                </a:gdLst>
                <a:ahLst/>
                <a:cxnLst>
                  <a:cxn ang="0">
                    <a:pos x="T0" y="T1"/>
                  </a:cxn>
                  <a:cxn ang="0">
                    <a:pos x="T2" y="T3"/>
                  </a:cxn>
                  <a:cxn ang="0">
                    <a:pos x="T4" y="T5"/>
                  </a:cxn>
                  <a:cxn ang="0">
                    <a:pos x="T6" y="T7"/>
                  </a:cxn>
                  <a:cxn ang="0">
                    <a:pos x="T8" y="T9"/>
                  </a:cxn>
                  <a:cxn ang="0">
                    <a:pos x="T10" y="T11"/>
                  </a:cxn>
                </a:cxnLst>
                <a:rect l="0" t="0" r="r" b="b"/>
                <a:pathLst>
                  <a:path w="56" h="474">
                    <a:moveTo>
                      <a:pt x="0" y="474"/>
                    </a:moveTo>
                    <a:lnTo>
                      <a:pt x="0" y="474"/>
                    </a:lnTo>
                    <a:lnTo>
                      <a:pt x="56" y="474"/>
                    </a:lnTo>
                    <a:lnTo>
                      <a:pt x="56" y="0"/>
                    </a:lnTo>
                    <a:lnTo>
                      <a:pt x="0" y="0"/>
                    </a:lnTo>
                    <a:lnTo>
                      <a:pt x="0" y="474"/>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8" name="Freeform 15">
                <a:extLst>
                  <a:ext uri="{FF2B5EF4-FFF2-40B4-BE49-F238E27FC236}">
                    <a16:creationId xmlns:a16="http://schemas.microsoft.com/office/drawing/2014/main" id="{44E35D0F-4F10-E242-8BEA-14849E6CACA0}"/>
                  </a:ext>
                </a:extLst>
              </p:cNvPr>
              <p:cNvSpPr>
                <a:spLocks/>
              </p:cNvSpPr>
              <p:nvPr/>
            </p:nvSpPr>
            <p:spPr bwMode="auto">
              <a:xfrm>
                <a:off x="3128" y="1585"/>
                <a:ext cx="253" cy="286"/>
              </a:xfrm>
              <a:custGeom>
                <a:avLst/>
                <a:gdLst>
                  <a:gd name="T0" fmla="*/ 361 w 421"/>
                  <a:gd name="T1" fmla="*/ 0 h 474"/>
                  <a:gd name="T2" fmla="*/ 361 w 421"/>
                  <a:gd name="T3" fmla="*/ 0 h 474"/>
                  <a:gd name="T4" fmla="*/ 211 w 421"/>
                  <a:gd name="T5" fmla="*/ 390 h 474"/>
                  <a:gd name="T6" fmla="*/ 209 w 421"/>
                  <a:gd name="T7" fmla="*/ 390 h 474"/>
                  <a:gd name="T8" fmla="*/ 63 w 421"/>
                  <a:gd name="T9" fmla="*/ 0 h 474"/>
                  <a:gd name="T10" fmla="*/ 0 w 421"/>
                  <a:gd name="T11" fmla="*/ 0 h 474"/>
                  <a:gd name="T12" fmla="*/ 181 w 421"/>
                  <a:gd name="T13" fmla="*/ 474 h 474"/>
                  <a:gd name="T14" fmla="*/ 235 w 421"/>
                  <a:gd name="T15" fmla="*/ 474 h 474"/>
                  <a:gd name="T16" fmla="*/ 421 w 421"/>
                  <a:gd name="T17" fmla="*/ 0 h 474"/>
                  <a:gd name="T18" fmla="*/ 361 w 421"/>
                  <a:gd name="T19"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1" h="474">
                    <a:moveTo>
                      <a:pt x="361" y="0"/>
                    </a:moveTo>
                    <a:lnTo>
                      <a:pt x="361" y="0"/>
                    </a:lnTo>
                    <a:lnTo>
                      <a:pt x="211" y="390"/>
                    </a:lnTo>
                    <a:lnTo>
                      <a:pt x="209" y="390"/>
                    </a:lnTo>
                    <a:lnTo>
                      <a:pt x="63" y="0"/>
                    </a:lnTo>
                    <a:lnTo>
                      <a:pt x="0" y="0"/>
                    </a:lnTo>
                    <a:lnTo>
                      <a:pt x="181" y="474"/>
                    </a:lnTo>
                    <a:lnTo>
                      <a:pt x="235" y="474"/>
                    </a:lnTo>
                    <a:lnTo>
                      <a:pt x="421" y="0"/>
                    </a:lnTo>
                    <a:lnTo>
                      <a:pt x="361"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9" name="Freeform 16">
                <a:extLst>
                  <a:ext uri="{FF2B5EF4-FFF2-40B4-BE49-F238E27FC236}">
                    <a16:creationId xmlns:a16="http://schemas.microsoft.com/office/drawing/2014/main" id="{B13929CF-847F-D84C-B923-41164D6161A7}"/>
                  </a:ext>
                </a:extLst>
              </p:cNvPr>
              <p:cNvSpPr>
                <a:spLocks/>
              </p:cNvSpPr>
              <p:nvPr/>
            </p:nvSpPr>
            <p:spPr bwMode="auto">
              <a:xfrm>
                <a:off x="1196" y="1938"/>
                <a:ext cx="253" cy="300"/>
              </a:xfrm>
              <a:custGeom>
                <a:avLst/>
                <a:gdLst>
                  <a:gd name="T0" fmla="*/ 359 w 420"/>
                  <a:gd name="T1" fmla="*/ 109 h 497"/>
                  <a:gd name="T2" fmla="*/ 359 w 420"/>
                  <a:gd name="T3" fmla="*/ 109 h 497"/>
                  <a:gd name="T4" fmla="*/ 240 w 420"/>
                  <a:gd name="T5" fmla="*/ 52 h 497"/>
                  <a:gd name="T6" fmla="*/ 60 w 420"/>
                  <a:gd name="T7" fmla="*/ 249 h 497"/>
                  <a:gd name="T8" fmla="*/ 240 w 420"/>
                  <a:gd name="T9" fmla="*/ 445 h 497"/>
                  <a:gd name="T10" fmla="*/ 378 w 420"/>
                  <a:gd name="T11" fmla="*/ 379 h 497"/>
                  <a:gd name="T12" fmla="*/ 420 w 420"/>
                  <a:gd name="T13" fmla="*/ 415 h 497"/>
                  <a:gd name="T14" fmla="*/ 240 w 420"/>
                  <a:gd name="T15" fmla="*/ 497 h 497"/>
                  <a:gd name="T16" fmla="*/ 0 w 420"/>
                  <a:gd name="T17" fmla="*/ 249 h 497"/>
                  <a:gd name="T18" fmla="*/ 240 w 420"/>
                  <a:gd name="T19" fmla="*/ 0 h 497"/>
                  <a:gd name="T20" fmla="*/ 408 w 420"/>
                  <a:gd name="T21" fmla="*/ 74 h 497"/>
                  <a:gd name="T22" fmla="*/ 359 w 420"/>
                  <a:gd name="T23" fmla="*/ 109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20" h="497">
                    <a:moveTo>
                      <a:pt x="359" y="109"/>
                    </a:moveTo>
                    <a:lnTo>
                      <a:pt x="359" y="109"/>
                    </a:lnTo>
                    <a:cubicBezTo>
                      <a:pt x="331" y="71"/>
                      <a:pt x="286" y="52"/>
                      <a:pt x="240" y="52"/>
                    </a:cubicBezTo>
                    <a:cubicBezTo>
                      <a:pt x="135" y="52"/>
                      <a:pt x="60" y="145"/>
                      <a:pt x="60" y="249"/>
                    </a:cubicBezTo>
                    <a:cubicBezTo>
                      <a:pt x="60" y="358"/>
                      <a:pt x="134" y="445"/>
                      <a:pt x="240" y="445"/>
                    </a:cubicBezTo>
                    <a:cubicBezTo>
                      <a:pt x="298" y="445"/>
                      <a:pt x="344" y="422"/>
                      <a:pt x="378" y="379"/>
                    </a:cubicBezTo>
                    <a:lnTo>
                      <a:pt x="420" y="415"/>
                    </a:lnTo>
                    <a:cubicBezTo>
                      <a:pt x="378" y="471"/>
                      <a:pt x="316" y="497"/>
                      <a:pt x="240" y="497"/>
                    </a:cubicBezTo>
                    <a:cubicBezTo>
                      <a:pt x="105" y="497"/>
                      <a:pt x="0" y="392"/>
                      <a:pt x="0" y="249"/>
                    </a:cubicBezTo>
                    <a:cubicBezTo>
                      <a:pt x="0" y="109"/>
                      <a:pt x="100" y="0"/>
                      <a:pt x="240" y="0"/>
                    </a:cubicBezTo>
                    <a:cubicBezTo>
                      <a:pt x="305" y="0"/>
                      <a:pt x="368" y="22"/>
                      <a:pt x="408" y="74"/>
                    </a:cubicBezTo>
                    <a:lnTo>
                      <a:pt x="359" y="10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0" name="Freeform 17">
                <a:extLst>
                  <a:ext uri="{FF2B5EF4-FFF2-40B4-BE49-F238E27FC236}">
                    <a16:creationId xmlns:a16="http://schemas.microsoft.com/office/drawing/2014/main" id="{9344C2AF-D947-7B45-B693-BC8D9AADBDED}"/>
                  </a:ext>
                </a:extLst>
              </p:cNvPr>
              <p:cNvSpPr>
                <a:spLocks/>
              </p:cNvSpPr>
              <p:nvPr/>
            </p:nvSpPr>
            <p:spPr bwMode="auto">
              <a:xfrm>
                <a:off x="1482"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1" name="Freeform 18">
                <a:extLst>
                  <a:ext uri="{FF2B5EF4-FFF2-40B4-BE49-F238E27FC236}">
                    <a16:creationId xmlns:a16="http://schemas.microsoft.com/office/drawing/2014/main" id="{FAE12492-BC70-2041-95FA-8959CD293CD9}"/>
                  </a:ext>
                </a:extLst>
              </p:cNvPr>
              <p:cNvSpPr>
                <a:spLocks/>
              </p:cNvSpPr>
              <p:nvPr/>
            </p:nvSpPr>
            <p:spPr bwMode="auto">
              <a:xfrm>
                <a:off x="1699" y="2037"/>
                <a:ext cx="107" cy="194"/>
              </a:xfrm>
              <a:custGeom>
                <a:avLst/>
                <a:gdLst>
                  <a:gd name="T0" fmla="*/ 2 w 177"/>
                  <a:gd name="T1" fmla="*/ 83 h 321"/>
                  <a:gd name="T2" fmla="*/ 2 w 177"/>
                  <a:gd name="T3" fmla="*/ 83 h 321"/>
                  <a:gd name="T4" fmla="*/ 0 w 177"/>
                  <a:gd name="T5" fmla="*/ 8 h 321"/>
                  <a:gd name="T6" fmla="*/ 49 w 177"/>
                  <a:gd name="T7" fmla="*/ 8 h 321"/>
                  <a:gd name="T8" fmla="*/ 50 w 177"/>
                  <a:gd name="T9" fmla="*/ 60 h 321"/>
                  <a:gd name="T10" fmla="*/ 52 w 177"/>
                  <a:gd name="T11" fmla="*/ 60 h 321"/>
                  <a:gd name="T12" fmla="*/ 156 w 177"/>
                  <a:gd name="T13" fmla="*/ 0 h 321"/>
                  <a:gd name="T14" fmla="*/ 177 w 177"/>
                  <a:gd name="T15" fmla="*/ 4 h 321"/>
                  <a:gd name="T16" fmla="*/ 174 w 177"/>
                  <a:gd name="T17" fmla="*/ 56 h 321"/>
                  <a:gd name="T18" fmla="*/ 146 w 177"/>
                  <a:gd name="T19" fmla="*/ 52 h 321"/>
                  <a:gd name="T20" fmla="*/ 54 w 177"/>
                  <a:gd name="T21" fmla="*/ 169 h 321"/>
                  <a:gd name="T22" fmla="*/ 54 w 177"/>
                  <a:gd name="T23" fmla="*/ 321 h 321"/>
                  <a:gd name="T24" fmla="*/ 2 w 177"/>
                  <a:gd name="T25" fmla="*/ 321 h 321"/>
                  <a:gd name="T26" fmla="*/ 2 w 177"/>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7" h="321">
                    <a:moveTo>
                      <a:pt x="2" y="83"/>
                    </a:moveTo>
                    <a:lnTo>
                      <a:pt x="2" y="83"/>
                    </a:lnTo>
                    <a:cubicBezTo>
                      <a:pt x="2" y="54"/>
                      <a:pt x="0" y="29"/>
                      <a:pt x="0" y="8"/>
                    </a:cubicBezTo>
                    <a:lnTo>
                      <a:pt x="49" y="8"/>
                    </a:lnTo>
                    <a:cubicBezTo>
                      <a:pt x="49" y="25"/>
                      <a:pt x="50" y="42"/>
                      <a:pt x="50" y="60"/>
                    </a:cubicBezTo>
                    <a:lnTo>
                      <a:pt x="52" y="60"/>
                    </a:lnTo>
                    <a:cubicBezTo>
                      <a:pt x="66" y="29"/>
                      <a:pt x="105" y="0"/>
                      <a:pt x="156" y="0"/>
                    </a:cubicBezTo>
                    <a:cubicBezTo>
                      <a:pt x="163" y="0"/>
                      <a:pt x="170" y="1"/>
                      <a:pt x="177" y="4"/>
                    </a:cubicBezTo>
                    <a:lnTo>
                      <a:pt x="174" y="56"/>
                    </a:lnTo>
                    <a:cubicBezTo>
                      <a:pt x="165" y="54"/>
                      <a:pt x="155" y="52"/>
                      <a:pt x="146" y="52"/>
                    </a:cubicBezTo>
                    <a:cubicBezTo>
                      <a:pt x="82" y="52"/>
                      <a:pt x="54" y="97"/>
                      <a:pt x="54" y="169"/>
                    </a:cubicBezTo>
                    <a:lnTo>
                      <a:pt x="54" y="321"/>
                    </a:lnTo>
                    <a:lnTo>
                      <a:pt x="2" y="321"/>
                    </a:lnTo>
                    <a:lnTo>
                      <a:pt x="2"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2" name="Freeform 19">
                <a:extLst>
                  <a:ext uri="{FF2B5EF4-FFF2-40B4-BE49-F238E27FC236}">
                    <a16:creationId xmlns:a16="http://schemas.microsoft.com/office/drawing/2014/main" id="{F659AAC7-E715-E342-856B-C63484AB7945}"/>
                  </a:ext>
                </a:extLst>
              </p:cNvPr>
              <p:cNvSpPr>
                <a:spLocks/>
              </p:cNvSpPr>
              <p:nvPr/>
            </p:nvSpPr>
            <p:spPr bwMode="auto">
              <a:xfrm>
                <a:off x="1837" y="2037"/>
                <a:ext cx="107" cy="194"/>
              </a:xfrm>
              <a:custGeom>
                <a:avLst/>
                <a:gdLst>
                  <a:gd name="T0" fmla="*/ 3 w 178"/>
                  <a:gd name="T1" fmla="*/ 83 h 321"/>
                  <a:gd name="T2" fmla="*/ 3 w 178"/>
                  <a:gd name="T3" fmla="*/ 83 h 321"/>
                  <a:gd name="T4" fmla="*/ 0 w 178"/>
                  <a:gd name="T5" fmla="*/ 8 h 321"/>
                  <a:gd name="T6" fmla="*/ 50 w 178"/>
                  <a:gd name="T7" fmla="*/ 8 h 321"/>
                  <a:gd name="T8" fmla="*/ 51 w 178"/>
                  <a:gd name="T9" fmla="*/ 60 h 321"/>
                  <a:gd name="T10" fmla="*/ 52 w 178"/>
                  <a:gd name="T11" fmla="*/ 60 h 321"/>
                  <a:gd name="T12" fmla="*/ 157 w 178"/>
                  <a:gd name="T13" fmla="*/ 0 h 321"/>
                  <a:gd name="T14" fmla="*/ 178 w 178"/>
                  <a:gd name="T15" fmla="*/ 4 h 321"/>
                  <a:gd name="T16" fmla="*/ 175 w 178"/>
                  <a:gd name="T17" fmla="*/ 56 h 321"/>
                  <a:gd name="T18" fmla="*/ 147 w 178"/>
                  <a:gd name="T19" fmla="*/ 52 h 321"/>
                  <a:gd name="T20" fmla="*/ 55 w 178"/>
                  <a:gd name="T21" fmla="*/ 169 h 321"/>
                  <a:gd name="T22" fmla="*/ 55 w 178"/>
                  <a:gd name="T23" fmla="*/ 321 h 321"/>
                  <a:gd name="T24" fmla="*/ 3 w 178"/>
                  <a:gd name="T25" fmla="*/ 321 h 321"/>
                  <a:gd name="T26" fmla="*/ 3 w 178"/>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8" h="321">
                    <a:moveTo>
                      <a:pt x="3" y="83"/>
                    </a:moveTo>
                    <a:lnTo>
                      <a:pt x="3" y="83"/>
                    </a:lnTo>
                    <a:cubicBezTo>
                      <a:pt x="3" y="54"/>
                      <a:pt x="0" y="29"/>
                      <a:pt x="0" y="8"/>
                    </a:cubicBezTo>
                    <a:lnTo>
                      <a:pt x="50" y="8"/>
                    </a:lnTo>
                    <a:cubicBezTo>
                      <a:pt x="50" y="25"/>
                      <a:pt x="51" y="42"/>
                      <a:pt x="51" y="60"/>
                    </a:cubicBezTo>
                    <a:lnTo>
                      <a:pt x="52" y="60"/>
                    </a:lnTo>
                    <a:cubicBezTo>
                      <a:pt x="67" y="29"/>
                      <a:pt x="105" y="0"/>
                      <a:pt x="157" y="0"/>
                    </a:cubicBezTo>
                    <a:cubicBezTo>
                      <a:pt x="164" y="0"/>
                      <a:pt x="171" y="1"/>
                      <a:pt x="178" y="4"/>
                    </a:cubicBezTo>
                    <a:lnTo>
                      <a:pt x="175" y="56"/>
                    </a:lnTo>
                    <a:cubicBezTo>
                      <a:pt x="166" y="54"/>
                      <a:pt x="156" y="52"/>
                      <a:pt x="147" y="52"/>
                    </a:cubicBezTo>
                    <a:cubicBezTo>
                      <a:pt x="83" y="52"/>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3" name="Freeform 20">
                <a:extLst>
                  <a:ext uri="{FF2B5EF4-FFF2-40B4-BE49-F238E27FC236}">
                    <a16:creationId xmlns:a16="http://schemas.microsoft.com/office/drawing/2014/main" id="{3148C920-59E4-694A-A07B-6056AE126BBB}"/>
                  </a:ext>
                </a:extLst>
              </p:cNvPr>
              <p:cNvSpPr>
                <a:spLocks noEditPoints="1"/>
              </p:cNvSpPr>
              <p:nvPr/>
            </p:nvSpPr>
            <p:spPr bwMode="auto">
              <a:xfrm>
                <a:off x="1971" y="1946"/>
                <a:ext cx="45" cy="285"/>
              </a:xfrm>
              <a:custGeom>
                <a:avLst/>
                <a:gdLst>
                  <a:gd name="T0" fmla="*/ 38 w 76"/>
                  <a:gd name="T1" fmla="*/ 0 h 473"/>
                  <a:gd name="T2" fmla="*/ 38 w 76"/>
                  <a:gd name="T3" fmla="*/ 0 h 473"/>
                  <a:gd name="T4" fmla="*/ 76 w 76"/>
                  <a:gd name="T5" fmla="*/ 38 h 473"/>
                  <a:gd name="T6" fmla="*/ 38 w 76"/>
                  <a:gd name="T7" fmla="*/ 76 h 473"/>
                  <a:gd name="T8" fmla="*/ 0 w 76"/>
                  <a:gd name="T9" fmla="*/ 38 h 473"/>
                  <a:gd name="T10" fmla="*/ 38 w 76"/>
                  <a:gd name="T11" fmla="*/ 0 h 473"/>
                  <a:gd name="T12" fmla="*/ 12 w 76"/>
                  <a:gd name="T13" fmla="*/ 160 h 473"/>
                  <a:gd name="T14" fmla="*/ 12 w 76"/>
                  <a:gd name="T15" fmla="*/ 160 h 473"/>
                  <a:gd name="T16" fmla="*/ 64 w 76"/>
                  <a:gd name="T17" fmla="*/ 160 h 473"/>
                  <a:gd name="T18" fmla="*/ 64 w 76"/>
                  <a:gd name="T19" fmla="*/ 473 h 473"/>
                  <a:gd name="T20" fmla="*/ 12 w 76"/>
                  <a:gd name="T21" fmla="*/ 473 h 473"/>
                  <a:gd name="T22" fmla="*/ 12 w 76"/>
                  <a:gd name="T23" fmla="*/ 160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3">
                    <a:moveTo>
                      <a:pt x="38" y="0"/>
                    </a:moveTo>
                    <a:lnTo>
                      <a:pt x="38" y="0"/>
                    </a:lnTo>
                    <a:cubicBezTo>
                      <a:pt x="59" y="0"/>
                      <a:pt x="76" y="17"/>
                      <a:pt x="76" y="38"/>
                    </a:cubicBezTo>
                    <a:cubicBezTo>
                      <a:pt x="76" y="60"/>
                      <a:pt x="60" y="76"/>
                      <a:pt x="38" y="76"/>
                    </a:cubicBezTo>
                    <a:cubicBezTo>
                      <a:pt x="16" y="76"/>
                      <a:pt x="0" y="60"/>
                      <a:pt x="0" y="38"/>
                    </a:cubicBezTo>
                    <a:cubicBezTo>
                      <a:pt x="0" y="17"/>
                      <a:pt x="16" y="0"/>
                      <a:pt x="38" y="0"/>
                    </a:cubicBezTo>
                    <a:close/>
                    <a:moveTo>
                      <a:pt x="12" y="160"/>
                    </a:moveTo>
                    <a:lnTo>
                      <a:pt x="12" y="160"/>
                    </a:lnTo>
                    <a:lnTo>
                      <a:pt x="64" y="160"/>
                    </a:lnTo>
                    <a:lnTo>
                      <a:pt x="64" y="473"/>
                    </a:lnTo>
                    <a:lnTo>
                      <a:pt x="12" y="473"/>
                    </a:lnTo>
                    <a:lnTo>
                      <a:pt x="12" y="16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4" name="Freeform 21">
                <a:extLst>
                  <a:ext uri="{FF2B5EF4-FFF2-40B4-BE49-F238E27FC236}">
                    <a16:creationId xmlns:a16="http://schemas.microsoft.com/office/drawing/2014/main" id="{4F4FBADE-F622-6E44-9DA1-831BF2DAA3C1}"/>
                  </a:ext>
                </a:extLst>
              </p:cNvPr>
              <p:cNvSpPr>
                <a:spLocks/>
              </p:cNvSpPr>
              <p:nvPr/>
            </p:nvSpPr>
            <p:spPr bwMode="auto">
              <a:xfrm>
                <a:off x="2052" y="2037"/>
                <a:ext cx="171" cy="199"/>
              </a:xfrm>
              <a:custGeom>
                <a:avLst/>
                <a:gdLst>
                  <a:gd name="T0" fmla="*/ 241 w 283"/>
                  <a:gd name="T1" fmla="*/ 87 h 329"/>
                  <a:gd name="T2" fmla="*/ 241 w 283"/>
                  <a:gd name="T3" fmla="*/ 87 h 329"/>
                  <a:gd name="T4" fmla="*/ 162 w 283"/>
                  <a:gd name="T5" fmla="*/ 48 h 329"/>
                  <a:gd name="T6" fmla="*/ 57 w 283"/>
                  <a:gd name="T7" fmla="*/ 165 h 329"/>
                  <a:gd name="T8" fmla="*/ 162 w 283"/>
                  <a:gd name="T9" fmla="*/ 281 h 329"/>
                  <a:gd name="T10" fmla="*/ 242 w 283"/>
                  <a:gd name="T11" fmla="*/ 242 h 329"/>
                  <a:gd name="T12" fmla="*/ 281 w 283"/>
                  <a:gd name="T13" fmla="*/ 279 h 329"/>
                  <a:gd name="T14" fmla="*/ 162 w 283"/>
                  <a:gd name="T15" fmla="*/ 329 h 329"/>
                  <a:gd name="T16" fmla="*/ 0 w 283"/>
                  <a:gd name="T17" fmla="*/ 165 h 329"/>
                  <a:gd name="T18" fmla="*/ 162 w 283"/>
                  <a:gd name="T19" fmla="*/ 0 h 329"/>
                  <a:gd name="T20" fmla="*/ 283 w 283"/>
                  <a:gd name="T21" fmla="*/ 50 h 329"/>
                  <a:gd name="T22" fmla="*/ 241 w 283"/>
                  <a:gd name="T23" fmla="*/ 87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3" h="329">
                    <a:moveTo>
                      <a:pt x="241" y="87"/>
                    </a:moveTo>
                    <a:lnTo>
                      <a:pt x="241" y="87"/>
                    </a:lnTo>
                    <a:cubicBezTo>
                      <a:pt x="219" y="60"/>
                      <a:pt x="194" y="48"/>
                      <a:pt x="162" y="48"/>
                    </a:cubicBezTo>
                    <a:cubicBezTo>
                      <a:pt x="92" y="48"/>
                      <a:pt x="57" y="101"/>
                      <a:pt x="57" y="165"/>
                    </a:cubicBezTo>
                    <a:cubicBezTo>
                      <a:pt x="57" y="229"/>
                      <a:pt x="99" y="281"/>
                      <a:pt x="162" y="281"/>
                    </a:cubicBezTo>
                    <a:cubicBezTo>
                      <a:pt x="196" y="281"/>
                      <a:pt x="223" y="269"/>
                      <a:pt x="242" y="242"/>
                    </a:cubicBezTo>
                    <a:lnTo>
                      <a:pt x="281" y="279"/>
                    </a:lnTo>
                    <a:cubicBezTo>
                      <a:pt x="251" y="314"/>
                      <a:pt x="208" y="329"/>
                      <a:pt x="162" y="329"/>
                    </a:cubicBezTo>
                    <a:cubicBezTo>
                      <a:pt x="65" y="329"/>
                      <a:pt x="0" y="261"/>
                      <a:pt x="0" y="165"/>
                    </a:cubicBezTo>
                    <a:cubicBezTo>
                      <a:pt x="0" y="70"/>
                      <a:pt x="66" y="0"/>
                      <a:pt x="162" y="0"/>
                    </a:cubicBezTo>
                    <a:cubicBezTo>
                      <a:pt x="208" y="0"/>
                      <a:pt x="251" y="16"/>
                      <a:pt x="283" y="50"/>
                    </a:cubicBezTo>
                    <a:lnTo>
                      <a:pt x="241" y="87"/>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5" name="Freeform 22">
                <a:extLst>
                  <a:ext uri="{FF2B5EF4-FFF2-40B4-BE49-F238E27FC236}">
                    <a16:creationId xmlns:a16="http://schemas.microsoft.com/office/drawing/2014/main" id="{8A0B5358-529A-5E46-928D-7B602E754285}"/>
                  </a:ext>
                </a:extLst>
              </p:cNvPr>
              <p:cNvSpPr>
                <a:spLocks/>
              </p:cNvSpPr>
              <p:nvPr/>
            </p:nvSpPr>
            <p:spPr bwMode="auto">
              <a:xfrm>
                <a:off x="2254"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6" name="Freeform 23">
                <a:extLst>
                  <a:ext uri="{FF2B5EF4-FFF2-40B4-BE49-F238E27FC236}">
                    <a16:creationId xmlns:a16="http://schemas.microsoft.com/office/drawing/2014/main" id="{9ADA8D92-C05F-9E41-ABAF-D7F6020E7ABA}"/>
                  </a:ext>
                </a:extLst>
              </p:cNvPr>
              <p:cNvSpPr>
                <a:spLocks/>
              </p:cNvSpPr>
              <p:nvPr/>
            </p:nvSpPr>
            <p:spPr bwMode="auto">
              <a:xfrm>
                <a:off x="2474" y="1945"/>
                <a:ext cx="32" cy="286"/>
              </a:xfrm>
              <a:custGeom>
                <a:avLst/>
                <a:gdLst>
                  <a:gd name="T0" fmla="*/ 0 w 53"/>
                  <a:gd name="T1" fmla="*/ 475 h 475"/>
                  <a:gd name="T2" fmla="*/ 0 w 53"/>
                  <a:gd name="T3" fmla="*/ 475 h 475"/>
                  <a:gd name="T4" fmla="*/ 53 w 53"/>
                  <a:gd name="T5" fmla="*/ 475 h 475"/>
                  <a:gd name="T6" fmla="*/ 53 w 53"/>
                  <a:gd name="T7" fmla="*/ 0 h 475"/>
                  <a:gd name="T8" fmla="*/ 0 w 53"/>
                  <a:gd name="T9" fmla="*/ 0 h 475"/>
                  <a:gd name="T10" fmla="*/ 0 w 53"/>
                  <a:gd name="T11" fmla="*/ 475 h 475"/>
                </a:gdLst>
                <a:ahLst/>
                <a:cxnLst>
                  <a:cxn ang="0">
                    <a:pos x="T0" y="T1"/>
                  </a:cxn>
                  <a:cxn ang="0">
                    <a:pos x="T2" y="T3"/>
                  </a:cxn>
                  <a:cxn ang="0">
                    <a:pos x="T4" y="T5"/>
                  </a:cxn>
                  <a:cxn ang="0">
                    <a:pos x="T6" y="T7"/>
                  </a:cxn>
                  <a:cxn ang="0">
                    <a:pos x="T8" y="T9"/>
                  </a:cxn>
                  <a:cxn ang="0">
                    <a:pos x="T10" y="T11"/>
                  </a:cxn>
                </a:cxnLst>
                <a:rect l="0" t="0" r="r" b="b"/>
                <a:pathLst>
                  <a:path w="53" h="475">
                    <a:moveTo>
                      <a:pt x="0" y="475"/>
                    </a:moveTo>
                    <a:lnTo>
                      <a:pt x="0" y="475"/>
                    </a:lnTo>
                    <a:lnTo>
                      <a:pt x="53" y="475"/>
                    </a:lnTo>
                    <a:lnTo>
                      <a:pt x="53" y="0"/>
                    </a:lnTo>
                    <a:lnTo>
                      <a:pt x="0" y="0"/>
                    </a:lnTo>
                    <a:lnTo>
                      <a:pt x="0" y="475"/>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7" name="Freeform 24">
                <a:extLst>
                  <a:ext uri="{FF2B5EF4-FFF2-40B4-BE49-F238E27FC236}">
                    <a16:creationId xmlns:a16="http://schemas.microsoft.com/office/drawing/2014/main" id="{871CB37E-4C4A-9D42-99AF-3694606E2AA7}"/>
                  </a:ext>
                </a:extLst>
              </p:cNvPr>
              <p:cNvSpPr>
                <a:spLocks/>
              </p:cNvSpPr>
              <p:nvPr/>
            </p:nvSpPr>
            <p:spPr bwMode="auto">
              <a:xfrm>
                <a:off x="2561"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3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3" y="262"/>
                    </a:lnTo>
                    <a:cubicBezTo>
                      <a:pt x="209" y="293"/>
                      <a:pt x="171" y="321"/>
                      <a:pt x="119" y="321"/>
                    </a:cubicBezTo>
                    <a:cubicBezTo>
                      <a:pt x="37" y="321"/>
                      <a:pt x="0" y="269"/>
                      <a:pt x="0" y="194"/>
                    </a:cubicBezTo>
                    <a:lnTo>
                      <a:pt x="0" y="0"/>
                    </a:lnTo>
                    <a:lnTo>
                      <a:pt x="52" y="0"/>
                    </a:lnTo>
                    <a:lnTo>
                      <a:pt x="52" y="188"/>
                    </a:lnTo>
                    <a:cubicBezTo>
                      <a:pt x="52" y="241"/>
                      <a:pt x="75" y="273"/>
                      <a:pt x="124" y="273"/>
                    </a:cubicBezTo>
                    <a:cubicBezTo>
                      <a:pt x="191"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8" name="Freeform 25">
                <a:extLst>
                  <a:ext uri="{FF2B5EF4-FFF2-40B4-BE49-F238E27FC236}">
                    <a16:creationId xmlns:a16="http://schemas.microsoft.com/office/drawing/2014/main" id="{947FF0A0-06AA-954E-9340-A7DCDE9C54B4}"/>
                  </a:ext>
                </a:extLst>
              </p:cNvPr>
              <p:cNvSpPr>
                <a:spLocks/>
              </p:cNvSpPr>
              <p:nvPr/>
            </p:nvSpPr>
            <p:spPr bwMode="auto">
              <a:xfrm>
                <a:off x="2778" y="2037"/>
                <a:ext cx="285" cy="194"/>
              </a:xfrm>
              <a:custGeom>
                <a:avLst/>
                <a:gdLst>
                  <a:gd name="T0" fmla="*/ 3 w 474"/>
                  <a:gd name="T1" fmla="*/ 83 h 321"/>
                  <a:gd name="T2" fmla="*/ 3 w 474"/>
                  <a:gd name="T3" fmla="*/ 83 h 321"/>
                  <a:gd name="T4" fmla="*/ 0 w 474"/>
                  <a:gd name="T5" fmla="*/ 8 h 321"/>
                  <a:gd name="T6" fmla="*/ 50 w 474"/>
                  <a:gd name="T7" fmla="*/ 8 h 321"/>
                  <a:gd name="T8" fmla="*/ 51 w 474"/>
                  <a:gd name="T9" fmla="*/ 60 h 321"/>
                  <a:gd name="T10" fmla="*/ 53 w 474"/>
                  <a:gd name="T11" fmla="*/ 60 h 321"/>
                  <a:gd name="T12" fmla="*/ 157 w 474"/>
                  <a:gd name="T13" fmla="*/ 0 h 321"/>
                  <a:gd name="T14" fmla="*/ 256 w 474"/>
                  <a:gd name="T15" fmla="*/ 60 h 321"/>
                  <a:gd name="T16" fmla="*/ 355 w 474"/>
                  <a:gd name="T17" fmla="*/ 0 h 321"/>
                  <a:gd name="T18" fmla="*/ 474 w 474"/>
                  <a:gd name="T19" fmla="*/ 131 h 321"/>
                  <a:gd name="T20" fmla="*/ 474 w 474"/>
                  <a:gd name="T21" fmla="*/ 321 h 321"/>
                  <a:gd name="T22" fmla="*/ 422 w 474"/>
                  <a:gd name="T23" fmla="*/ 321 h 321"/>
                  <a:gd name="T24" fmla="*/ 422 w 474"/>
                  <a:gd name="T25" fmla="*/ 134 h 321"/>
                  <a:gd name="T26" fmla="*/ 346 w 474"/>
                  <a:gd name="T27" fmla="*/ 48 h 321"/>
                  <a:gd name="T28" fmla="*/ 265 w 474"/>
                  <a:gd name="T29" fmla="*/ 141 h 321"/>
                  <a:gd name="T30" fmla="*/ 265 w 474"/>
                  <a:gd name="T31" fmla="*/ 321 h 321"/>
                  <a:gd name="T32" fmla="*/ 212 w 474"/>
                  <a:gd name="T33" fmla="*/ 321 h 321"/>
                  <a:gd name="T34" fmla="*/ 212 w 474"/>
                  <a:gd name="T35" fmla="*/ 144 h 321"/>
                  <a:gd name="T36" fmla="*/ 152 w 474"/>
                  <a:gd name="T37" fmla="*/ 48 h 321"/>
                  <a:gd name="T38" fmla="*/ 55 w 474"/>
                  <a:gd name="T39" fmla="*/ 169 h 321"/>
                  <a:gd name="T40" fmla="*/ 55 w 474"/>
                  <a:gd name="T41" fmla="*/ 321 h 321"/>
                  <a:gd name="T42" fmla="*/ 3 w 474"/>
                  <a:gd name="T43" fmla="*/ 321 h 321"/>
                  <a:gd name="T44" fmla="*/ 3 w 474"/>
                  <a:gd name="T45"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74" h="321">
                    <a:moveTo>
                      <a:pt x="3" y="83"/>
                    </a:moveTo>
                    <a:lnTo>
                      <a:pt x="3" y="83"/>
                    </a:lnTo>
                    <a:cubicBezTo>
                      <a:pt x="3" y="54"/>
                      <a:pt x="0" y="29"/>
                      <a:pt x="0" y="8"/>
                    </a:cubicBezTo>
                    <a:lnTo>
                      <a:pt x="50" y="8"/>
                    </a:lnTo>
                    <a:cubicBezTo>
                      <a:pt x="50" y="25"/>
                      <a:pt x="51" y="42"/>
                      <a:pt x="51" y="60"/>
                    </a:cubicBezTo>
                    <a:lnTo>
                      <a:pt x="53" y="60"/>
                    </a:lnTo>
                    <a:cubicBezTo>
                      <a:pt x="67" y="29"/>
                      <a:pt x="105" y="0"/>
                      <a:pt x="157" y="0"/>
                    </a:cubicBezTo>
                    <a:cubicBezTo>
                      <a:pt x="224" y="0"/>
                      <a:pt x="246" y="38"/>
                      <a:pt x="256" y="60"/>
                    </a:cubicBezTo>
                    <a:cubicBezTo>
                      <a:pt x="279" y="23"/>
                      <a:pt x="307" y="0"/>
                      <a:pt x="355" y="0"/>
                    </a:cubicBezTo>
                    <a:cubicBezTo>
                      <a:pt x="445" y="0"/>
                      <a:pt x="474" y="50"/>
                      <a:pt x="474" y="131"/>
                    </a:cubicBezTo>
                    <a:lnTo>
                      <a:pt x="474" y="321"/>
                    </a:lnTo>
                    <a:lnTo>
                      <a:pt x="422" y="321"/>
                    </a:lnTo>
                    <a:lnTo>
                      <a:pt x="422" y="134"/>
                    </a:lnTo>
                    <a:cubicBezTo>
                      <a:pt x="422" y="91"/>
                      <a:pt x="407" y="48"/>
                      <a:pt x="346" y="48"/>
                    </a:cubicBezTo>
                    <a:cubicBezTo>
                      <a:pt x="301" y="48"/>
                      <a:pt x="265" y="85"/>
                      <a:pt x="265" y="141"/>
                    </a:cubicBezTo>
                    <a:lnTo>
                      <a:pt x="265" y="321"/>
                    </a:lnTo>
                    <a:lnTo>
                      <a:pt x="212" y="321"/>
                    </a:lnTo>
                    <a:lnTo>
                      <a:pt x="212" y="144"/>
                    </a:lnTo>
                    <a:cubicBezTo>
                      <a:pt x="212" y="75"/>
                      <a:pt x="195" y="48"/>
                      <a:pt x="152" y="48"/>
                    </a:cubicBezTo>
                    <a:cubicBezTo>
                      <a:pt x="85" y="48"/>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grpSp>
      </p:grpSp>
      <p:cxnSp>
        <p:nvCxnSpPr>
          <p:cNvPr id="59" name="Straight Connector 58">
            <a:extLst>
              <a:ext uri="{FF2B5EF4-FFF2-40B4-BE49-F238E27FC236}">
                <a16:creationId xmlns:a16="http://schemas.microsoft.com/office/drawing/2014/main" id="{F1FC924D-030E-2C44-BBBA-AF98D49660B0}"/>
              </a:ext>
            </a:extLst>
          </p:cNvPr>
          <p:cNvCxnSpPr/>
          <p:nvPr userDrawn="1"/>
        </p:nvCxnSpPr>
        <p:spPr>
          <a:xfrm>
            <a:off x="-11287" y="920736"/>
            <a:ext cx="9162862"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sp>
        <p:nvSpPr>
          <p:cNvPr id="32" name="Content Placeholder 3">
            <a:extLst>
              <a:ext uri="{FF2B5EF4-FFF2-40B4-BE49-F238E27FC236}">
                <a16:creationId xmlns:a16="http://schemas.microsoft.com/office/drawing/2014/main" id="{5C846B29-A238-BF4D-880A-E5BB982C3DC0}"/>
              </a:ext>
            </a:extLst>
          </p:cNvPr>
          <p:cNvSpPr>
            <a:spLocks noGrp="1"/>
          </p:cNvSpPr>
          <p:nvPr>
            <p:ph sz="half" idx="2" hasCustomPrompt="1"/>
          </p:nvPr>
        </p:nvSpPr>
        <p:spPr>
          <a:xfrm>
            <a:off x="323850" y="1184224"/>
            <a:ext cx="8515350" cy="3504315"/>
          </a:xfrm>
          <a:prstGeom prst="rect">
            <a:avLst/>
          </a:prstGeom>
          <a:solidFill>
            <a:schemeClr val="bg1">
              <a:lumMod val="95000"/>
            </a:schemeClr>
          </a:solidFill>
          <a:ln>
            <a:solidFill>
              <a:schemeClr val="tx1"/>
            </a:solidFill>
          </a:ln>
        </p:spPr>
        <p:txBody>
          <a:bodyPr tIns="91440" rIns="182880" anchor="t" anchorCtr="0">
            <a:normAutofit/>
          </a:bodyPr>
          <a:lstStyle>
            <a:lvl1pPr marL="205740" marR="0" indent="-171450" algn="l" defTabSz="685800" rtl="0" eaLnBrk="1" fontAlgn="auto" latinLnBrk="0" hangingPunct="1">
              <a:lnSpc>
                <a:spcPct val="100000"/>
              </a:lnSpc>
              <a:spcBef>
                <a:spcPts val="1200"/>
              </a:spcBef>
              <a:spcAft>
                <a:spcPts val="0"/>
              </a:spcAft>
              <a:buClr>
                <a:srgbClr val="0070C0"/>
              </a:buClr>
              <a:buSzPct val="100000"/>
              <a:buFont typeface="Arial"/>
              <a:buChar char="•"/>
              <a:tabLst/>
              <a:defRPr sz="1600" baseline="0">
                <a:solidFill>
                  <a:srgbClr val="000000"/>
                </a:solidFill>
                <a:latin typeface="Arial" panose="020B0604020202020204" pitchFamily="34" charset="0"/>
                <a:cs typeface="Arial" panose="020B0604020202020204" pitchFamily="34" charset="0"/>
              </a:defRPr>
            </a:lvl1pPr>
            <a:lvl2pPr marL="371475" marR="0" indent="-171450" algn="l" defTabSz="685800" rtl="0" eaLnBrk="1" fontAlgn="auto" latinLnBrk="0" hangingPunct="1">
              <a:lnSpc>
                <a:spcPct val="100000"/>
              </a:lnSpc>
              <a:spcBef>
                <a:spcPts val="0"/>
              </a:spcBef>
              <a:spcAft>
                <a:spcPts val="0"/>
              </a:spcAft>
              <a:buClr>
                <a:srgbClr val="0070C0"/>
              </a:buClr>
              <a:buSzPct val="100000"/>
              <a:buFont typeface="Lucida Grande"/>
              <a:buChar char="-"/>
              <a:tabLst/>
              <a:defRPr sz="1600" baseline="0">
                <a:solidFill>
                  <a:srgbClr val="000000"/>
                </a:solidFill>
                <a:latin typeface="Arial" panose="020B0604020202020204" pitchFamily="34" charset="0"/>
                <a:cs typeface="Arial" panose="020B0604020202020204" pitchFamily="34" charset="0"/>
              </a:defRPr>
            </a:lvl2pPr>
            <a:lvl3pPr marL="720090" indent="-102870">
              <a:lnSpc>
                <a:spcPct val="100000"/>
              </a:lnSpc>
              <a:spcBef>
                <a:spcPts val="300"/>
              </a:spcBef>
              <a:buClr>
                <a:schemeClr val="bg2"/>
              </a:buClr>
              <a:buSzPct val="70000"/>
              <a:defRPr sz="1500">
                <a:solidFill>
                  <a:srgbClr val="000000"/>
                </a:solidFill>
              </a:defRPr>
            </a:lvl3pPr>
            <a:lvl4pPr>
              <a:defRPr sz="1500"/>
            </a:lvl4pPr>
            <a:lvl5pPr>
              <a:defRPr sz="1500"/>
            </a:lvl5pPr>
            <a:lvl6pPr>
              <a:defRPr sz="1200"/>
            </a:lvl6pPr>
            <a:lvl7pPr>
              <a:defRPr sz="1200"/>
            </a:lvl7pPr>
            <a:lvl8pPr>
              <a:defRPr sz="1200"/>
            </a:lvl8pPr>
            <a:lvl9pPr>
              <a:defRPr sz="1200"/>
            </a:lvl9pPr>
          </a:lstStyle>
          <a:p>
            <a:pPr lvl="0"/>
            <a:r>
              <a:rPr lang="en-US" dirty="0"/>
              <a:t>Click to enter first level text</a:t>
            </a:r>
          </a:p>
          <a:p>
            <a:pPr lvl="1"/>
            <a:r>
              <a:rPr lang="en-US" dirty="0"/>
              <a:t>Line 2</a:t>
            </a:r>
          </a:p>
          <a:p>
            <a:pPr lvl="0"/>
            <a:endParaRPr lang="en-US" dirty="0"/>
          </a:p>
        </p:txBody>
      </p:sp>
    </p:spTree>
    <p:extLst>
      <p:ext uri="{BB962C8B-B14F-4D97-AF65-F5344CB8AC3E}">
        <p14:creationId xmlns:p14="http://schemas.microsoft.com/office/powerpoint/2010/main" val="2776353640"/>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tudy-Slide">
    <p:spTree>
      <p:nvGrpSpPr>
        <p:cNvPr id="1" name=""/>
        <p:cNvGrpSpPr/>
        <p:nvPr/>
      </p:nvGrpSpPr>
      <p:grpSpPr>
        <a:xfrm>
          <a:off x="0" y="0"/>
          <a:ext cx="0" cy="0"/>
          <a:chOff x="0" y="0"/>
          <a:chExt cx="0" cy="0"/>
        </a:xfrm>
      </p:grpSpPr>
      <p:pic>
        <p:nvPicPr>
          <p:cNvPr id="10" name="Picture 9" descr="background.jpg"/>
          <p:cNvPicPr>
            <a:picLocks/>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0"/>
            <a:ext cx="9162288" cy="923544"/>
          </a:xfrm>
          <a:prstGeom prst="rect">
            <a:avLst/>
          </a:prstGeom>
        </p:spPr>
      </p:pic>
      <p:sp>
        <p:nvSpPr>
          <p:cNvPr id="2" name="Title 1"/>
          <p:cNvSpPr>
            <a:spLocks noGrp="1"/>
          </p:cNvSpPr>
          <p:nvPr>
            <p:ph type="title" hasCustomPrompt="1"/>
          </p:nvPr>
        </p:nvSpPr>
        <p:spPr>
          <a:xfrm>
            <a:off x="323850" y="89379"/>
            <a:ext cx="8497062" cy="818388"/>
          </a:xfrm>
          <a:prstGeom prst="rect">
            <a:avLst/>
          </a:prstGeom>
        </p:spPr>
        <p:txBody>
          <a:bodyPr anchor="ctr" anchorCtr="0">
            <a:normAutofit/>
          </a:bodyPr>
          <a:lstStyle>
            <a:lvl1pPr algn="l">
              <a:defRPr sz="2400">
                <a:solidFill>
                  <a:schemeClr val="bg1"/>
                </a:solidFill>
                <a:latin typeface="Arial"/>
                <a:cs typeface="Arial"/>
              </a:defRPr>
            </a:lvl1pPr>
          </a:lstStyle>
          <a:p>
            <a:r>
              <a:rPr lang="en-US" dirty="0"/>
              <a:t>Data Slide: click to add title</a:t>
            </a:r>
          </a:p>
        </p:txBody>
      </p:sp>
      <p:sp>
        <p:nvSpPr>
          <p:cNvPr id="37" name="Text Placeholder 5"/>
          <p:cNvSpPr>
            <a:spLocks noGrp="1"/>
          </p:cNvSpPr>
          <p:nvPr>
            <p:ph type="body" sz="quarter" idx="16" hasCustomPrompt="1"/>
          </p:nvPr>
        </p:nvSpPr>
        <p:spPr>
          <a:xfrm>
            <a:off x="323892" y="4846324"/>
            <a:ext cx="7360835" cy="240026"/>
          </a:xfrm>
          <a:prstGeom prst="rect">
            <a:avLst/>
          </a:prstGeom>
        </p:spPr>
        <p:txBody>
          <a:bodyPr vert="horz" anchor="ctr"/>
          <a:lstStyle>
            <a:lvl1pPr marL="0" indent="0" algn="l">
              <a:spcBef>
                <a:spcPts val="0"/>
              </a:spcBef>
              <a:buNone/>
              <a:defRPr sz="1050" b="0" baseline="0">
                <a:solidFill>
                  <a:srgbClr val="285078"/>
                </a:solidFill>
                <a:latin typeface="Arial"/>
                <a:cs typeface="Arial"/>
              </a:defRPr>
            </a:lvl1pPr>
          </a:lstStyle>
          <a:p>
            <a:pPr lvl="0"/>
            <a:r>
              <a:rPr lang="en-US" dirty="0"/>
              <a:t>Click to Add Source</a:t>
            </a:r>
          </a:p>
        </p:txBody>
      </p:sp>
      <p:grpSp>
        <p:nvGrpSpPr>
          <p:cNvPr id="33" name="Logo Stacked V2">
            <a:extLst>
              <a:ext uri="{FF2B5EF4-FFF2-40B4-BE49-F238E27FC236}">
                <a16:creationId xmlns:a16="http://schemas.microsoft.com/office/drawing/2014/main" id="{ED643BAB-BE3E-4844-9DDD-1481938628F6}"/>
              </a:ext>
            </a:extLst>
          </p:cNvPr>
          <p:cNvGrpSpPr>
            <a:grpSpLocks noChangeAspect="1"/>
          </p:cNvGrpSpPr>
          <p:nvPr userDrawn="1"/>
        </p:nvGrpSpPr>
        <p:grpSpPr>
          <a:xfrm>
            <a:off x="8071600" y="4860986"/>
            <a:ext cx="993262" cy="226314"/>
            <a:chOff x="680865" y="3439338"/>
            <a:chExt cx="4686473" cy="1068091"/>
          </a:xfrm>
        </p:grpSpPr>
        <p:pic>
          <p:nvPicPr>
            <p:cNvPr id="35" name="Logomark V2">
              <a:extLst>
                <a:ext uri="{FF2B5EF4-FFF2-40B4-BE49-F238E27FC236}">
                  <a16:creationId xmlns:a16="http://schemas.microsoft.com/office/drawing/2014/main" id="{4BD95A13-362F-A141-91B7-A9F1DCC099C7}"/>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680865" y="3439338"/>
              <a:ext cx="1088136" cy="1068091"/>
            </a:xfrm>
            <a:prstGeom prst="rect">
              <a:avLst/>
            </a:prstGeom>
          </p:spPr>
        </p:pic>
        <p:grpSp>
          <p:nvGrpSpPr>
            <p:cNvPr id="36" name="Nat HIV Cur logo type stacked">
              <a:extLst>
                <a:ext uri="{FF2B5EF4-FFF2-40B4-BE49-F238E27FC236}">
                  <a16:creationId xmlns:a16="http://schemas.microsoft.com/office/drawing/2014/main" id="{2526FA31-014A-F242-BED5-42DE95C3DD28}"/>
                </a:ext>
              </a:extLst>
            </p:cNvPr>
            <p:cNvGrpSpPr>
              <a:grpSpLocks noChangeAspect="1"/>
            </p:cNvGrpSpPr>
            <p:nvPr/>
          </p:nvGrpSpPr>
          <p:grpSpPr bwMode="auto">
            <a:xfrm>
              <a:off x="1898650" y="3455065"/>
              <a:ext cx="3468688" cy="1036638"/>
              <a:chOff x="1196" y="1585"/>
              <a:chExt cx="2185" cy="653"/>
            </a:xfrm>
          </p:grpSpPr>
          <p:sp>
            <p:nvSpPr>
              <p:cNvPr id="38" name="Freeform 5">
                <a:extLst>
                  <a:ext uri="{FF2B5EF4-FFF2-40B4-BE49-F238E27FC236}">
                    <a16:creationId xmlns:a16="http://schemas.microsoft.com/office/drawing/2014/main" id="{225DF7A2-9912-CE49-8CFC-3BAC37C2B8A0}"/>
                  </a:ext>
                </a:extLst>
              </p:cNvPr>
              <p:cNvSpPr>
                <a:spLocks/>
              </p:cNvSpPr>
              <p:nvPr/>
            </p:nvSpPr>
            <p:spPr bwMode="auto">
              <a:xfrm>
                <a:off x="1212" y="1585"/>
                <a:ext cx="243" cy="286"/>
              </a:xfrm>
              <a:custGeom>
                <a:avLst/>
                <a:gdLst>
                  <a:gd name="T0" fmla="*/ 347 w 403"/>
                  <a:gd name="T1" fmla="*/ 0 h 474"/>
                  <a:gd name="T2" fmla="*/ 347 w 403"/>
                  <a:gd name="T3" fmla="*/ 0 h 474"/>
                  <a:gd name="T4" fmla="*/ 347 w 403"/>
                  <a:gd name="T5" fmla="*/ 394 h 474"/>
                  <a:gd name="T6" fmla="*/ 345 w 403"/>
                  <a:gd name="T7" fmla="*/ 394 h 474"/>
                  <a:gd name="T8" fmla="*/ 71 w 403"/>
                  <a:gd name="T9" fmla="*/ 0 h 474"/>
                  <a:gd name="T10" fmla="*/ 0 w 403"/>
                  <a:gd name="T11" fmla="*/ 0 h 474"/>
                  <a:gd name="T12" fmla="*/ 0 w 403"/>
                  <a:gd name="T13" fmla="*/ 474 h 474"/>
                  <a:gd name="T14" fmla="*/ 56 w 403"/>
                  <a:gd name="T15" fmla="*/ 474 h 474"/>
                  <a:gd name="T16" fmla="*/ 56 w 403"/>
                  <a:gd name="T17" fmla="*/ 81 h 474"/>
                  <a:gd name="T18" fmla="*/ 57 w 403"/>
                  <a:gd name="T19" fmla="*/ 81 h 474"/>
                  <a:gd name="T20" fmla="*/ 332 w 403"/>
                  <a:gd name="T21" fmla="*/ 474 h 474"/>
                  <a:gd name="T22" fmla="*/ 403 w 403"/>
                  <a:gd name="T23" fmla="*/ 474 h 474"/>
                  <a:gd name="T24" fmla="*/ 403 w 403"/>
                  <a:gd name="T25" fmla="*/ 0 h 474"/>
                  <a:gd name="T26" fmla="*/ 347 w 403"/>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3" h="474">
                    <a:moveTo>
                      <a:pt x="347" y="0"/>
                    </a:moveTo>
                    <a:lnTo>
                      <a:pt x="347" y="0"/>
                    </a:lnTo>
                    <a:lnTo>
                      <a:pt x="347" y="394"/>
                    </a:lnTo>
                    <a:lnTo>
                      <a:pt x="345" y="394"/>
                    </a:lnTo>
                    <a:lnTo>
                      <a:pt x="71" y="0"/>
                    </a:lnTo>
                    <a:lnTo>
                      <a:pt x="0" y="0"/>
                    </a:lnTo>
                    <a:lnTo>
                      <a:pt x="0" y="474"/>
                    </a:lnTo>
                    <a:lnTo>
                      <a:pt x="56" y="474"/>
                    </a:lnTo>
                    <a:lnTo>
                      <a:pt x="56" y="81"/>
                    </a:lnTo>
                    <a:lnTo>
                      <a:pt x="57" y="81"/>
                    </a:lnTo>
                    <a:lnTo>
                      <a:pt x="332" y="474"/>
                    </a:lnTo>
                    <a:lnTo>
                      <a:pt x="403" y="474"/>
                    </a:lnTo>
                    <a:lnTo>
                      <a:pt x="403" y="0"/>
                    </a:lnTo>
                    <a:lnTo>
                      <a:pt x="347" y="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39" name="Freeform 6">
                <a:extLst>
                  <a:ext uri="{FF2B5EF4-FFF2-40B4-BE49-F238E27FC236}">
                    <a16:creationId xmlns:a16="http://schemas.microsoft.com/office/drawing/2014/main" id="{EB572A00-3194-D74F-8EC5-330B2BF209D5}"/>
                  </a:ext>
                </a:extLst>
              </p:cNvPr>
              <p:cNvSpPr>
                <a:spLocks noEditPoints="1"/>
              </p:cNvSpPr>
              <p:nvPr/>
            </p:nvSpPr>
            <p:spPr bwMode="auto">
              <a:xfrm>
                <a:off x="1503" y="1677"/>
                <a:ext cx="165" cy="199"/>
              </a:xfrm>
              <a:custGeom>
                <a:avLst/>
                <a:gdLst>
                  <a:gd name="T0" fmla="*/ 14 w 275"/>
                  <a:gd name="T1" fmla="*/ 48 h 329"/>
                  <a:gd name="T2" fmla="*/ 14 w 275"/>
                  <a:gd name="T3" fmla="*/ 48 h 329"/>
                  <a:gd name="T4" fmla="*/ 139 w 275"/>
                  <a:gd name="T5" fmla="*/ 0 h 329"/>
                  <a:gd name="T6" fmla="*/ 270 w 275"/>
                  <a:gd name="T7" fmla="*/ 132 h 329"/>
                  <a:gd name="T8" fmla="*/ 270 w 275"/>
                  <a:gd name="T9" fmla="*/ 267 h 329"/>
                  <a:gd name="T10" fmla="*/ 275 w 275"/>
                  <a:gd name="T11" fmla="*/ 321 h 329"/>
                  <a:gd name="T12" fmla="*/ 225 w 275"/>
                  <a:gd name="T13" fmla="*/ 321 h 329"/>
                  <a:gd name="T14" fmla="*/ 221 w 275"/>
                  <a:gd name="T15" fmla="*/ 274 h 329"/>
                  <a:gd name="T16" fmla="*/ 220 w 275"/>
                  <a:gd name="T17" fmla="*/ 274 h 329"/>
                  <a:gd name="T18" fmla="*/ 117 w 275"/>
                  <a:gd name="T19" fmla="*/ 329 h 329"/>
                  <a:gd name="T20" fmla="*/ 0 w 275"/>
                  <a:gd name="T21" fmla="*/ 236 h 329"/>
                  <a:gd name="T22" fmla="*/ 198 w 275"/>
                  <a:gd name="T23" fmla="*/ 126 h 329"/>
                  <a:gd name="T24" fmla="*/ 218 w 275"/>
                  <a:gd name="T25" fmla="*/ 126 h 329"/>
                  <a:gd name="T26" fmla="*/ 218 w 275"/>
                  <a:gd name="T27" fmla="*/ 117 h 329"/>
                  <a:gd name="T28" fmla="*/ 140 w 275"/>
                  <a:gd name="T29" fmla="*/ 48 h 329"/>
                  <a:gd name="T30" fmla="*/ 47 w 275"/>
                  <a:gd name="T31" fmla="*/ 82 h 329"/>
                  <a:gd name="T32" fmla="*/ 14 w 275"/>
                  <a:gd name="T33" fmla="*/ 48 h 329"/>
                  <a:gd name="T34" fmla="*/ 166 w 275"/>
                  <a:gd name="T35" fmla="*/ 171 h 329"/>
                  <a:gd name="T36" fmla="*/ 166 w 275"/>
                  <a:gd name="T37" fmla="*/ 171 h 329"/>
                  <a:gd name="T38" fmla="*/ 57 w 275"/>
                  <a:gd name="T39" fmla="*/ 231 h 329"/>
                  <a:gd name="T40" fmla="*/ 125 w 275"/>
                  <a:gd name="T41" fmla="*/ 285 h 329"/>
                  <a:gd name="T42" fmla="*/ 218 w 275"/>
                  <a:gd name="T43" fmla="*/ 191 h 329"/>
                  <a:gd name="T44" fmla="*/ 218 w 275"/>
                  <a:gd name="T45" fmla="*/ 171 h 329"/>
                  <a:gd name="T46" fmla="*/ 166 w 275"/>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5" h="329">
                    <a:moveTo>
                      <a:pt x="14" y="48"/>
                    </a:moveTo>
                    <a:lnTo>
                      <a:pt x="14" y="48"/>
                    </a:lnTo>
                    <a:cubicBezTo>
                      <a:pt x="47" y="15"/>
                      <a:pt x="93" y="0"/>
                      <a:pt x="139" y="0"/>
                    </a:cubicBezTo>
                    <a:cubicBezTo>
                      <a:pt x="231" y="0"/>
                      <a:pt x="270" y="44"/>
                      <a:pt x="270" y="132"/>
                    </a:cubicBezTo>
                    <a:lnTo>
                      <a:pt x="270" y="267"/>
                    </a:lnTo>
                    <a:cubicBezTo>
                      <a:pt x="270" y="285"/>
                      <a:pt x="272" y="305"/>
                      <a:pt x="275" y="321"/>
                    </a:cubicBezTo>
                    <a:lnTo>
                      <a:pt x="225" y="321"/>
                    </a:lnTo>
                    <a:cubicBezTo>
                      <a:pt x="221" y="307"/>
                      <a:pt x="221" y="288"/>
                      <a:pt x="221" y="274"/>
                    </a:cubicBezTo>
                    <a:lnTo>
                      <a:pt x="220" y="274"/>
                    </a:lnTo>
                    <a:cubicBezTo>
                      <a:pt x="199" y="306"/>
                      <a:pt x="164" y="329"/>
                      <a:pt x="117" y="329"/>
                    </a:cubicBezTo>
                    <a:cubicBezTo>
                      <a:pt x="53" y="329"/>
                      <a:pt x="0" y="297"/>
                      <a:pt x="0" y="236"/>
                    </a:cubicBezTo>
                    <a:cubicBezTo>
                      <a:pt x="0" y="132"/>
                      <a:pt x="121" y="126"/>
                      <a:pt x="198" y="126"/>
                    </a:cubicBezTo>
                    <a:lnTo>
                      <a:pt x="218" y="126"/>
                    </a:lnTo>
                    <a:lnTo>
                      <a:pt x="218" y="117"/>
                    </a:lnTo>
                    <a:cubicBezTo>
                      <a:pt x="218" y="72"/>
                      <a:pt x="189" y="48"/>
                      <a:pt x="140" y="48"/>
                    </a:cubicBezTo>
                    <a:cubicBezTo>
                      <a:pt x="107" y="48"/>
                      <a:pt x="72" y="60"/>
                      <a:pt x="47" y="82"/>
                    </a:cubicBezTo>
                    <a:lnTo>
                      <a:pt x="14" y="48"/>
                    </a:lnTo>
                    <a:close/>
                    <a:moveTo>
                      <a:pt x="166" y="171"/>
                    </a:moveTo>
                    <a:lnTo>
                      <a:pt x="166" y="171"/>
                    </a:lnTo>
                    <a:cubicBezTo>
                      <a:pt x="99" y="171"/>
                      <a:pt x="57" y="189"/>
                      <a:pt x="57" y="231"/>
                    </a:cubicBezTo>
                    <a:cubicBezTo>
                      <a:pt x="57" y="270"/>
                      <a:pt x="86" y="285"/>
                      <a:pt x="125" y="285"/>
                    </a:cubicBezTo>
                    <a:cubicBezTo>
                      <a:pt x="186" y="285"/>
                      <a:pt x="216" y="242"/>
                      <a:pt x="218" y="191"/>
                    </a:cubicBezTo>
                    <a:lnTo>
                      <a:pt x="218" y="171"/>
                    </a:lnTo>
                    <a:lnTo>
                      <a:pt x="166"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0" name="Freeform 7">
                <a:extLst>
                  <a:ext uri="{FF2B5EF4-FFF2-40B4-BE49-F238E27FC236}">
                    <a16:creationId xmlns:a16="http://schemas.microsoft.com/office/drawing/2014/main" id="{85D58F8C-631B-7142-A4EC-563875767845}"/>
                  </a:ext>
                </a:extLst>
              </p:cNvPr>
              <p:cNvSpPr>
                <a:spLocks/>
              </p:cNvSpPr>
              <p:nvPr/>
            </p:nvSpPr>
            <p:spPr bwMode="auto">
              <a:xfrm>
                <a:off x="1692" y="1628"/>
                <a:ext cx="129" cy="248"/>
              </a:xfrm>
              <a:custGeom>
                <a:avLst/>
                <a:gdLst>
                  <a:gd name="T0" fmla="*/ 213 w 216"/>
                  <a:gd name="T1" fmla="*/ 133 h 410"/>
                  <a:gd name="T2" fmla="*/ 213 w 216"/>
                  <a:gd name="T3" fmla="*/ 133 h 410"/>
                  <a:gd name="T4" fmla="*/ 121 w 216"/>
                  <a:gd name="T5" fmla="*/ 133 h 410"/>
                  <a:gd name="T6" fmla="*/ 121 w 216"/>
                  <a:gd name="T7" fmla="*/ 290 h 410"/>
                  <a:gd name="T8" fmla="*/ 168 w 216"/>
                  <a:gd name="T9" fmla="*/ 362 h 410"/>
                  <a:gd name="T10" fmla="*/ 214 w 216"/>
                  <a:gd name="T11" fmla="*/ 351 h 410"/>
                  <a:gd name="T12" fmla="*/ 216 w 216"/>
                  <a:gd name="T13" fmla="*/ 399 h 410"/>
                  <a:gd name="T14" fmla="*/ 155 w 216"/>
                  <a:gd name="T15" fmla="*/ 410 h 410"/>
                  <a:gd name="T16" fmla="*/ 69 w 216"/>
                  <a:gd name="T17" fmla="*/ 305 h 410"/>
                  <a:gd name="T18" fmla="*/ 69 w 216"/>
                  <a:gd name="T19" fmla="*/ 133 h 410"/>
                  <a:gd name="T20" fmla="*/ 0 w 216"/>
                  <a:gd name="T21" fmla="*/ 133 h 410"/>
                  <a:gd name="T22" fmla="*/ 0 w 216"/>
                  <a:gd name="T23" fmla="*/ 89 h 410"/>
                  <a:gd name="T24" fmla="*/ 69 w 216"/>
                  <a:gd name="T25" fmla="*/ 89 h 410"/>
                  <a:gd name="T26" fmla="*/ 69 w 216"/>
                  <a:gd name="T27" fmla="*/ 0 h 410"/>
                  <a:gd name="T28" fmla="*/ 121 w 216"/>
                  <a:gd name="T29" fmla="*/ 0 h 410"/>
                  <a:gd name="T30" fmla="*/ 121 w 216"/>
                  <a:gd name="T31" fmla="*/ 89 h 410"/>
                  <a:gd name="T32" fmla="*/ 213 w 216"/>
                  <a:gd name="T33" fmla="*/ 89 h 410"/>
                  <a:gd name="T34" fmla="*/ 213 w 216"/>
                  <a:gd name="T35" fmla="*/ 133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16" h="410">
                    <a:moveTo>
                      <a:pt x="213" y="133"/>
                    </a:moveTo>
                    <a:lnTo>
                      <a:pt x="213" y="133"/>
                    </a:lnTo>
                    <a:lnTo>
                      <a:pt x="121" y="133"/>
                    </a:lnTo>
                    <a:lnTo>
                      <a:pt x="121" y="290"/>
                    </a:lnTo>
                    <a:cubicBezTo>
                      <a:pt x="121" y="330"/>
                      <a:pt x="121" y="362"/>
                      <a:pt x="168" y="362"/>
                    </a:cubicBezTo>
                    <a:cubicBezTo>
                      <a:pt x="183" y="362"/>
                      <a:pt x="200" y="359"/>
                      <a:pt x="214" y="351"/>
                    </a:cubicBezTo>
                    <a:lnTo>
                      <a:pt x="216" y="399"/>
                    </a:lnTo>
                    <a:cubicBezTo>
                      <a:pt x="198" y="407"/>
                      <a:pt x="174" y="410"/>
                      <a:pt x="155" y="410"/>
                    </a:cubicBezTo>
                    <a:cubicBezTo>
                      <a:pt x="81" y="410"/>
                      <a:pt x="69" y="370"/>
                      <a:pt x="69" y="305"/>
                    </a:cubicBezTo>
                    <a:lnTo>
                      <a:pt x="69" y="133"/>
                    </a:lnTo>
                    <a:lnTo>
                      <a:pt x="0" y="133"/>
                    </a:lnTo>
                    <a:lnTo>
                      <a:pt x="0" y="89"/>
                    </a:lnTo>
                    <a:lnTo>
                      <a:pt x="69" y="89"/>
                    </a:lnTo>
                    <a:lnTo>
                      <a:pt x="69" y="0"/>
                    </a:lnTo>
                    <a:lnTo>
                      <a:pt x="121" y="0"/>
                    </a:lnTo>
                    <a:lnTo>
                      <a:pt x="121" y="89"/>
                    </a:lnTo>
                    <a:lnTo>
                      <a:pt x="213" y="89"/>
                    </a:lnTo>
                    <a:lnTo>
                      <a:pt x="213" y="13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1" name="Freeform 8">
                <a:extLst>
                  <a:ext uri="{FF2B5EF4-FFF2-40B4-BE49-F238E27FC236}">
                    <a16:creationId xmlns:a16="http://schemas.microsoft.com/office/drawing/2014/main" id="{E38E258E-8D6A-E643-AA35-0A2C8EA84FF9}"/>
                  </a:ext>
                </a:extLst>
              </p:cNvPr>
              <p:cNvSpPr>
                <a:spLocks noEditPoints="1"/>
              </p:cNvSpPr>
              <p:nvPr/>
            </p:nvSpPr>
            <p:spPr bwMode="auto">
              <a:xfrm>
                <a:off x="1848" y="1585"/>
                <a:ext cx="46" cy="286"/>
              </a:xfrm>
              <a:custGeom>
                <a:avLst/>
                <a:gdLst>
                  <a:gd name="T0" fmla="*/ 38 w 76"/>
                  <a:gd name="T1" fmla="*/ 0 h 474"/>
                  <a:gd name="T2" fmla="*/ 38 w 76"/>
                  <a:gd name="T3" fmla="*/ 0 h 474"/>
                  <a:gd name="T4" fmla="*/ 76 w 76"/>
                  <a:gd name="T5" fmla="*/ 39 h 474"/>
                  <a:gd name="T6" fmla="*/ 38 w 76"/>
                  <a:gd name="T7" fmla="*/ 77 h 474"/>
                  <a:gd name="T8" fmla="*/ 0 w 76"/>
                  <a:gd name="T9" fmla="*/ 39 h 474"/>
                  <a:gd name="T10" fmla="*/ 38 w 76"/>
                  <a:gd name="T11" fmla="*/ 0 h 474"/>
                  <a:gd name="T12" fmla="*/ 12 w 76"/>
                  <a:gd name="T13" fmla="*/ 161 h 474"/>
                  <a:gd name="T14" fmla="*/ 12 w 76"/>
                  <a:gd name="T15" fmla="*/ 161 h 474"/>
                  <a:gd name="T16" fmla="*/ 64 w 76"/>
                  <a:gd name="T17" fmla="*/ 161 h 474"/>
                  <a:gd name="T18" fmla="*/ 64 w 76"/>
                  <a:gd name="T19" fmla="*/ 474 h 474"/>
                  <a:gd name="T20" fmla="*/ 12 w 76"/>
                  <a:gd name="T21" fmla="*/ 474 h 474"/>
                  <a:gd name="T22" fmla="*/ 12 w 76"/>
                  <a:gd name="T23" fmla="*/ 161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4">
                    <a:moveTo>
                      <a:pt x="38" y="0"/>
                    </a:moveTo>
                    <a:lnTo>
                      <a:pt x="38" y="0"/>
                    </a:lnTo>
                    <a:cubicBezTo>
                      <a:pt x="59" y="0"/>
                      <a:pt x="76" y="18"/>
                      <a:pt x="76" y="39"/>
                    </a:cubicBezTo>
                    <a:cubicBezTo>
                      <a:pt x="76" y="61"/>
                      <a:pt x="60" y="77"/>
                      <a:pt x="38" y="77"/>
                    </a:cubicBezTo>
                    <a:cubicBezTo>
                      <a:pt x="16" y="77"/>
                      <a:pt x="0" y="61"/>
                      <a:pt x="0" y="39"/>
                    </a:cubicBezTo>
                    <a:cubicBezTo>
                      <a:pt x="0" y="18"/>
                      <a:pt x="16" y="0"/>
                      <a:pt x="38" y="0"/>
                    </a:cubicBezTo>
                    <a:close/>
                    <a:moveTo>
                      <a:pt x="12" y="161"/>
                    </a:moveTo>
                    <a:lnTo>
                      <a:pt x="12" y="161"/>
                    </a:lnTo>
                    <a:lnTo>
                      <a:pt x="64" y="161"/>
                    </a:lnTo>
                    <a:lnTo>
                      <a:pt x="64" y="474"/>
                    </a:lnTo>
                    <a:lnTo>
                      <a:pt x="12" y="474"/>
                    </a:lnTo>
                    <a:lnTo>
                      <a:pt x="12" y="16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2" name="Freeform 9">
                <a:extLst>
                  <a:ext uri="{FF2B5EF4-FFF2-40B4-BE49-F238E27FC236}">
                    <a16:creationId xmlns:a16="http://schemas.microsoft.com/office/drawing/2014/main" id="{BA069D83-6B58-DA4B-88D8-B26DE525E1C1}"/>
                  </a:ext>
                </a:extLst>
              </p:cNvPr>
              <p:cNvSpPr>
                <a:spLocks noEditPoints="1"/>
              </p:cNvSpPr>
              <p:nvPr/>
            </p:nvSpPr>
            <p:spPr bwMode="auto">
              <a:xfrm>
                <a:off x="1930" y="1677"/>
                <a:ext cx="201" cy="199"/>
              </a:xfrm>
              <a:custGeom>
                <a:avLst/>
                <a:gdLst>
                  <a:gd name="T0" fmla="*/ 168 w 335"/>
                  <a:gd name="T1" fmla="*/ 0 h 329"/>
                  <a:gd name="T2" fmla="*/ 168 w 335"/>
                  <a:gd name="T3" fmla="*/ 0 h 329"/>
                  <a:gd name="T4" fmla="*/ 335 w 335"/>
                  <a:gd name="T5" fmla="*/ 165 h 329"/>
                  <a:gd name="T6" fmla="*/ 168 w 335"/>
                  <a:gd name="T7" fmla="*/ 329 h 329"/>
                  <a:gd name="T8" fmla="*/ 0 w 335"/>
                  <a:gd name="T9" fmla="*/ 165 h 329"/>
                  <a:gd name="T10" fmla="*/ 168 w 335"/>
                  <a:gd name="T11" fmla="*/ 0 h 329"/>
                  <a:gd name="T12" fmla="*/ 168 w 335"/>
                  <a:gd name="T13" fmla="*/ 281 h 329"/>
                  <a:gd name="T14" fmla="*/ 168 w 335"/>
                  <a:gd name="T15" fmla="*/ 281 h 329"/>
                  <a:gd name="T16" fmla="*/ 279 w 335"/>
                  <a:gd name="T17" fmla="*/ 165 h 329"/>
                  <a:gd name="T18" fmla="*/ 168 w 335"/>
                  <a:gd name="T19" fmla="*/ 48 h 329"/>
                  <a:gd name="T20" fmla="*/ 57 w 335"/>
                  <a:gd name="T21" fmla="*/ 165 h 329"/>
                  <a:gd name="T22" fmla="*/ 168 w 335"/>
                  <a:gd name="T23" fmla="*/ 28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5" h="329">
                    <a:moveTo>
                      <a:pt x="168" y="0"/>
                    </a:moveTo>
                    <a:lnTo>
                      <a:pt x="168" y="0"/>
                    </a:lnTo>
                    <a:cubicBezTo>
                      <a:pt x="264" y="0"/>
                      <a:pt x="335" y="67"/>
                      <a:pt x="335" y="165"/>
                    </a:cubicBezTo>
                    <a:cubicBezTo>
                      <a:pt x="335" y="262"/>
                      <a:pt x="264" y="329"/>
                      <a:pt x="168" y="329"/>
                    </a:cubicBezTo>
                    <a:cubicBezTo>
                      <a:pt x="71" y="329"/>
                      <a:pt x="0" y="262"/>
                      <a:pt x="0" y="165"/>
                    </a:cubicBezTo>
                    <a:cubicBezTo>
                      <a:pt x="0" y="67"/>
                      <a:pt x="71" y="0"/>
                      <a:pt x="168" y="0"/>
                    </a:cubicBezTo>
                    <a:close/>
                    <a:moveTo>
                      <a:pt x="168" y="281"/>
                    </a:moveTo>
                    <a:lnTo>
                      <a:pt x="168" y="281"/>
                    </a:lnTo>
                    <a:cubicBezTo>
                      <a:pt x="235" y="281"/>
                      <a:pt x="279" y="230"/>
                      <a:pt x="279" y="165"/>
                    </a:cubicBezTo>
                    <a:cubicBezTo>
                      <a:pt x="279" y="99"/>
                      <a:pt x="235" y="48"/>
                      <a:pt x="168" y="48"/>
                    </a:cubicBezTo>
                    <a:cubicBezTo>
                      <a:pt x="100" y="48"/>
                      <a:pt x="57" y="99"/>
                      <a:pt x="57" y="165"/>
                    </a:cubicBezTo>
                    <a:cubicBezTo>
                      <a:pt x="57" y="230"/>
                      <a:pt x="100" y="281"/>
                      <a:pt x="168" y="281"/>
                    </a:cubicBez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3" name="Freeform 10">
                <a:extLst>
                  <a:ext uri="{FF2B5EF4-FFF2-40B4-BE49-F238E27FC236}">
                    <a16:creationId xmlns:a16="http://schemas.microsoft.com/office/drawing/2014/main" id="{3F3678EF-D471-FF42-B26A-64E8B6E50370}"/>
                  </a:ext>
                </a:extLst>
              </p:cNvPr>
              <p:cNvSpPr>
                <a:spLocks/>
              </p:cNvSpPr>
              <p:nvPr/>
            </p:nvSpPr>
            <p:spPr bwMode="auto">
              <a:xfrm>
                <a:off x="2173" y="1677"/>
                <a:ext cx="166" cy="194"/>
              </a:xfrm>
              <a:custGeom>
                <a:avLst/>
                <a:gdLst>
                  <a:gd name="T0" fmla="*/ 3 w 276"/>
                  <a:gd name="T1" fmla="*/ 82 h 321"/>
                  <a:gd name="T2" fmla="*/ 3 w 276"/>
                  <a:gd name="T3" fmla="*/ 82 h 321"/>
                  <a:gd name="T4" fmla="*/ 0 w 276"/>
                  <a:gd name="T5" fmla="*/ 8 h 321"/>
                  <a:gd name="T6" fmla="*/ 50 w 276"/>
                  <a:gd name="T7" fmla="*/ 8 h 321"/>
                  <a:gd name="T8" fmla="*/ 51 w 276"/>
                  <a:gd name="T9" fmla="*/ 60 h 321"/>
                  <a:gd name="T10" fmla="*/ 52 w 276"/>
                  <a:gd name="T11" fmla="*/ 60 h 321"/>
                  <a:gd name="T12" fmla="*/ 157 w 276"/>
                  <a:gd name="T13" fmla="*/ 0 h 321"/>
                  <a:gd name="T14" fmla="*/ 276 w 276"/>
                  <a:gd name="T15" fmla="*/ 128 h 321"/>
                  <a:gd name="T16" fmla="*/ 276 w 276"/>
                  <a:gd name="T17" fmla="*/ 321 h 321"/>
                  <a:gd name="T18" fmla="*/ 224 w 276"/>
                  <a:gd name="T19" fmla="*/ 321 h 321"/>
                  <a:gd name="T20" fmla="*/ 224 w 276"/>
                  <a:gd name="T21" fmla="*/ 133 h 321"/>
                  <a:gd name="T22" fmla="*/ 152 w 276"/>
                  <a:gd name="T23" fmla="*/ 48 h 321"/>
                  <a:gd name="T24" fmla="*/ 55 w 276"/>
                  <a:gd name="T25" fmla="*/ 169 h 321"/>
                  <a:gd name="T26" fmla="*/ 55 w 276"/>
                  <a:gd name="T27" fmla="*/ 321 h 321"/>
                  <a:gd name="T28" fmla="*/ 3 w 276"/>
                  <a:gd name="T29" fmla="*/ 321 h 321"/>
                  <a:gd name="T30" fmla="*/ 3 w 276"/>
                  <a:gd name="T31" fmla="*/ 82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3" y="82"/>
                    </a:moveTo>
                    <a:lnTo>
                      <a:pt x="3" y="82"/>
                    </a:lnTo>
                    <a:cubicBezTo>
                      <a:pt x="3" y="54"/>
                      <a:pt x="0" y="29"/>
                      <a:pt x="0" y="8"/>
                    </a:cubicBezTo>
                    <a:lnTo>
                      <a:pt x="50" y="8"/>
                    </a:lnTo>
                    <a:cubicBezTo>
                      <a:pt x="50" y="25"/>
                      <a:pt x="51" y="42"/>
                      <a:pt x="51" y="60"/>
                    </a:cubicBezTo>
                    <a:lnTo>
                      <a:pt x="52" y="60"/>
                    </a:lnTo>
                    <a:cubicBezTo>
                      <a:pt x="66" y="29"/>
                      <a:pt x="105" y="0"/>
                      <a:pt x="157" y="0"/>
                    </a:cubicBezTo>
                    <a:cubicBezTo>
                      <a:pt x="239" y="0"/>
                      <a:pt x="276" y="52"/>
                      <a:pt x="276" y="128"/>
                    </a:cubicBezTo>
                    <a:lnTo>
                      <a:pt x="276" y="321"/>
                    </a:lnTo>
                    <a:lnTo>
                      <a:pt x="224" y="321"/>
                    </a:lnTo>
                    <a:lnTo>
                      <a:pt x="224" y="133"/>
                    </a:lnTo>
                    <a:cubicBezTo>
                      <a:pt x="224" y="81"/>
                      <a:pt x="201" y="48"/>
                      <a:pt x="152" y="48"/>
                    </a:cubicBezTo>
                    <a:cubicBezTo>
                      <a:pt x="84" y="48"/>
                      <a:pt x="55" y="97"/>
                      <a:pt x="55" y="169"/>
                    </a:cubicBezTo>
                    <a:lnTo>
                      <a:pt x="55" y="321"/>
                    </a:lnTo>
                    <a:lnTo>
                      <a:pt x="3" y="321"/>
                    </a:lnTo>
                    <a:lnTo>
                      <a:pt x="3" y="82"/>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4" name="Freeform 11">
                <a:extLst>
                  <a:ext uri="{FF2B5EF4-FFF2-40B4-BE49-F238E27FC236}">
                    <a16:creationId xmlns:a16="http://schemas.microsoft.com/office/drawing/2014/main" id="{4096063A-D997-8644-9B45-A681CF16A254}"/>
                  </a:ext>
                </a:extLst>
              </p:cNvPr>
              <p:cNvSpPr>
                <a:spLocks noEditPoints="1"/>
              </p:cNvSpPr>
              <p:nvPr/>
            </p:nvSpPr>
            <p:spPr bwMode="auto">
              <a:xfrm>
                <a:off x="2380" y="1677"/>
                <a:ext cx="165" cy="199"/>
              </a:xfrm>
              <a:custGeom>
                <a:avLst/>
                <a:gdLst>
                  <a:gd name="T0" fmla="*/ 14 w 274"/>
                  <a:gd name="T1" fmla="*/ 48 h 329"/>
                  <a:gd name="T2" fmla="*/ 14 w 274"/>
                  <a:gd name="T3" fmla="*/ 48 h 329"/>
                  <a:gd name="T4" fmla="*/ 139 w 274"/>
                  <a:gd name="T5" fmla="*/ 0 h 329"/>
                  <a:gd name="T6" fmla="*/ 270 w 274"/>
                  <a:gd name="T7" fmla="*/ 132 h 329"/>
                  <a:gd name="T8" fmla="*/ 270 w 274"/>
                  <a:gd name="T9" fmla="*/ 267 h 329"/>
                  <a:gd name="T10" fmla="*/ 274 w 274"/>
                  <a:gd name="T11" fmla="*/ 321 h 329"/>
                  <a:gd name="T12" fmla="*/ 224 w 274"/>
                  <a:gd name="T13" fmla="*/ 321 h 329"/>
                  <a:gd name="T14" fmla="*/ 221 w 274"/>
                  <a:gd name="T15" fmla="*/ 274 h 329"/>
                  <a:gd name="T16" fmla="*/ 219 w 274"/>
                  <a:gd name="T17" fmla="*/ 274 h 329"/>
                  <a:gd name="T18" fmla="*/ 116 w 274"/>
                  <a:gd name="T19" fmla="*/ 329 h 329"/>
                  <a:gd name="T20" fmla="*/ 0 w 274"/>
                  <a:gd name="T21" fmla="*/ 236 h 329"/>
                  <a:gd name="T22" fmla="*/ 197 w 274"/>
                  <a:gd name="T23" fmla="*/ 126 h 329"/>
                  <a:gd name="T24" fmla="*/ 217 w 274"/>
                  <a:gd name="T25" fmla="*/ 126 h 329"/>
                  <a:gd name="T26" fmla="*/ 217 w 274"/>
                  <a:gd name="T27" fmla="*/ 117 h 329"/>
                  <a:gd name="T28" fmla="*/ 140 w 274"/>
                  <a:gd name="T29" fmla="*/ 48 h 329"/>
                  <a:gd name="T30" fmla="*/ 47 w 274"/>
                  <a:gd name="T31" fmla="*/ 82 h 329"/>
                  <a:gd name="T32" fmla="*/ 14 w 274"/>
                  <a:gd name="T33" fmla="*/ 48 h 329"/>
                  <a:gd name="T34" fmla="*/ 165 w 274"/>
                  <a:gd name="T35" fmla="*/ 171 h 329"/>
                  <a:gd name="T36" fmla="*/ 165 w 274"/>
                  <a:gd name="T37" fmla="*/ 171 h 329"/>
                  <a:gd name="T38" fmla="*/ 56 w 274"/>
                  <a:gd name="T39" fmla="*/ 231 h 329"/>
                  <a:gd name="T40" fmla="*/ 125 w 274"/>
                  <a:gd name="T41" fmla="*/ 285 h 329"/>
                  <a:gd name="T42" fmla="*/ 217 w 274"/>
                  <a:gd name="T43" fmla="*/ 191 h 329"/>
                  <a:gd name="T44" fmla="*/ 217 w 274"/>
                  <a:gd name="T45" fmla="*/ 171 h 329"/>
                  <a:gd name="T46" fmla="*/ 165 w 274"/>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4" h="329">
                    <a:moveTo>
                      <a:pt x="14" y="48"/>
                    </a:moveTo>
                    <a:lnTo>
                      <a:pt x="14" y="48"/>
                    </a:lnTo>
                    <a:cubicBezTo>
                      <a:pt x="46" y="15"/>
                      <a:pt x="93" y="0"/>
                      <a:pt x="139" y="0"/>
                    </a:cubicBezTo>
                    <a:cubicBezTo>
                      <a:pt x="231" y="0"/>
                      <a:pt x="270" y="44"/>
                      <a:pt x="270" y="132"/>
                    </a:cubicBezTo>
                    <a:lnTo>
                      <a:pt x="270" y="267"/>
                    </a:lnTo>
                    <a:cubicBezTo>
                      <a:pt x="270" y="285"/>
                      <a:pt x="272" y="305"/>
                      <a:pt x="274" y="321"/>
                    </a:cubicBezTo>
                    <a:lnTo>
                      <a:pt x="224" y="321"/>
                    </a:lnTo>
                    <a:cubicBezTo>
                      <a:pt x="221" y="307"/>
                      <a:pt x="221" y="288"/>
                      <a:pt x="221" y="274"/>
                    </a:cubicBezTo>
                    <a:lnTo>
                      <a:pt x="219" y="274"/>
                    </a:lnTo>
                    <a:cubicBezTo>
                      <a:pt x="199" y="306"/>
                      <a:pt x="164" y="329"/>
                      <a:pt x="116" y="329"/>
                    </a:cubicBezTo>
                    <a:cubicBezTo>
                      <a:pt x="53" y="329"/>
                      <a:pt x="0" y="297"/>
                      <a:pt x="0" y="236"/>
                    </a:cubicBezTo>
                    <a:cubicBezTo>
                      <a:pt x="0" y="132"/>
                      <a:pt x="120" y="126"/>
                      <a:pt x="197" y="126"/>
                    </a:cubicBezTo>
                    <a:lnTo>
                      <a:pt x="217" y="126"/>
                    </a:lnTo>
                    <a:lnTo>
                      <a:pt x="217" y="117"/>
                    </a:lnTo>
                    <a:cubicBezTo>
                      <a:pt x="217" y="72"/>
                      <a:pt x="189" y="48"/>
                      <a:pt x="140" y="48"/>
                    </a:cubicBezTo>
                    <a:cubicBezTo>
                      <a:pt x="106" y="48"/>
                      <a:pt x="72" y="60"/>
                      <a:pt x="47" y="82"/>
                    </a:cubicBezTo>
                    <a:lnTo>
                      <a:pt x="14" y="48"/>
                    </a:lnTo>
                    <a:close/>
                    <a:moveTo>
                      <a:pt x="165" y="171"/>
                    </a:moveTo>
                    <a:lnTo>
                      <a:pt x="165" y="171"/>
                    </a:lnTo>
                    <a:cubicBezTo>
                      <a:pt x="99" y="171"/>
                      <a:pt x="56" y="189"/>
                      <a:pt x="56" y="231"/>
                    </a:cubicBezTo>
                    <a:cubicBezTo>
                      <a:pt x="56" y="270"/>
                      <a:pt x="86" y="285"/>
                      <a:pt x="125" y="285"/>
                    </a:cubicBezTo>
                    <a:cubicBezTo>
                      <a:pt x="185" y="285"/>
                      <a:pt x="216" y="242"/>
                      <a:pt x="217" y="191"/>
                    </a:cubicBezTo>
                    <a:lnTo>
                      <a:pt x="217" y="171"/>
                    </a:lnTo>
                    <a:lnTo>
                      <a:pt x="165"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5" name="Freeform 12">
                <a:extLst>
                  <a:ext uri="{FF2B5EF4-FFF2-40B4-BE49-F238E27FC236}">
                    <a16:creationId xmlns:a16="http://schemas.microsoft.com/office/drawing/2014/main" id="{93E7CAF6-9990-B242-9889-9111A9BD2D45}"/>
                  </a:ext>
                </a:extLst>
              </p:cNvPr>
              <p:cNvSpPr>
                <a:spLocks/>
              </p:cNvSpPr>
              <p:nvPr/>
            </p:nvSpPr>
            <p:spPr bwMode="auto">
              <a:xfrm>
                <a:off x="2597" y="1585"/>
                <a:ext cx="31" cy="286"/>
              </a:xfrm>
              <a:custGeom>
                <a:avLst/>
                <a:gdLst>
                  <a:gd name="T0" fmla="*/ 0 w 52"/>
                  <a:gd name="T1" fmla="*/ 474 h 474"/>
                  <a:gd name="T2" fmla="*/ 0 w 52"/>
                  <a:gd name="T3" fmla="*/ 474 h 474"/>
                  <a:gd name="T4" fmla="*/ 52 w 52"/>
                  <a:gd name="T5" fmla="*/ 474 h 474"/>
                  <a:gd name="T6" fmla="*/ 52 w 52"/>
                  <a:gd name="T7" fmla="*/ 0 h 474"/>
                  <a:gd name="T8" fmla="*/ 0 w 52"/>
                  <a:gd name="T9" fmla="*/ 0 h 474"/>
                  <a:gd name="T10" fmla="*/ 0 w 52"/>
                  <a:gd name="T11" fmla="*/ 474 h 474"/>
                </a:gdLst>
                <a:ahLst/>
                <a:cxnLst>
                  <a:cxn ang="0">
                    <a:pos x="T0" y="T1"/>
                  </a:cxn>
                  <a:cxn ang="0">
                    <a:pos x="T2" y="T3"/>
                  </a:cxn>
                  <a:cxn ang="0">
                    <a:pos x="T4" y="T5"/>
                  </a:cxn>
                  <a:cxn ang="0">
                    <a:pos x="T6" y="T7"/>
                  </a:cxn>
                  <a:cxn ang="0">
                    <a:pos x="T8" y="T9"/>
                  </a:cxn>
                  <a:cxn ang="0">
                    <a:pos x="T10" y="T11"/>
                  </a:cxn>
                </a:cxnLst>
                <a:rect l="0" t="0" r="r" b="b"/>
                <a:pathLst>
                  <a:path w="52" h="474">
                    <a:moveTo>
                      <a:pt x="0" y="474"/>
                    </a:moveTo>
                    <a:lnTo>
                      <a:pt x="0" y="474"/>
                    </a:lnTo>
                    <a:lnTo>
                      <a:pt x="52" y="474"/>
                    </a:lnTo>
                    <a:lnTo>
                      <a:pt x="52" y="0"/>
                    </a:lnTo>
                    <a:lnTo>
                      <a:pt x="0" y="0"/>
                    </a:lnTo>
                    <a:lnTo>
                      <a:pt x="0" y="474"/>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6" name="Freeform 13">
                <a:extLst>
                  <a:ext uri="{FF2B5EF4-FFF2-40B4-BE49-F238E27FC236}">
                    <a16:creationId xmlns:a16="http://schemas.microsoft.com/office/drawing/2014/main" id="{B301714D-9F92-1A45-A046-1048640D6B9D}"/>
                  </a:ext>
                </a:extLst>
              </p:cNvPr>
              <p:cNvSpPr>
                <a:spLocks/>
              </p:cNvSpPr>
              <p:nvPr/>
            </p:nvSpPr>
            <p:spPr bwMode="auto">
              <a:xfrm>
                <a:off x="2780" y="1585"/>
                <a:ext cx="220" cy="286"/>
              </a:xfrm>
              <a:custGeom>
                <a:avLst/>
                <a:gdLst>
                  <a:gd name="T0" fmla="*/ 310 w 366"/>
                  <a:gd name="T1" fmla="*/ 0 h 474"/>
                  <a:gd name="T2" fmla="*/ 310 w 366"/>
                  <a:gd name="T3" fmla="*/ 0 h 474"/>
                  <a:gd name="T4" fmla="*/ 310 w 366"/>
                  <a:gd name="T5" fmla="*/ 201 h 474"/>
                  <a:gd name="T6" fmla="*/ 57 w 366"/>
                  <a:gd name="T7" fmla="*/ 201 h 474"/>
                  <a:gd name="T8" fmla="*/ 57 w 366"/>
                  <a:gd name="T9" fmla="*/ 0 h 474"/>
                  <a:gd name="T10" fmla="*/ 0 w 366"/>
                  <a:gd name="T11" fmla="*/ 0 h 474"/>
                  <a:gd name="T12" fmla="*/ 0 w 366"/>
                  <a:gd name="T13" fmla="*/ 474 h 474"/>
                  <a:gd name="T14" fmla="*/ 57 w 366"/>
                  <a:gd name="T15" fmla="*/ 474 h 474"/>
                  <a:gd name="T16" fmla="*/ 57 w 366"/>
                  <a:gd name="T17" fmla="*/ 253 h 474"/>
                  <a:gd name="T18" fmla="*/ 310 w 366"/>
                  <a:gd name="T19" fmla="*/ 253 h 474"/>
                  <a:gd name="T20" fmla="*/ 310 w 366"/>
                  <a:gd name="T21" fmla="*/ 474 h 474"/>
                  <a:gd name="T22" fmla="*/ 366 w 366"/>
                  <a:gd name="T23" fmla="*/ 474 h 474"/>
                  <a:gd name="T24" fmla="*/ 366 w 366"/>
                  <a:gd name="T25" fmla="*/ 0 h 474"/>
                  <a:gd name="T26" fmla="*/ 310 w 366"/>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66" h="474">
                    <a:moveTo>
                      <a:pt x="310" y="0"/>
                    </a:moveTo>
                    <a:lnTo>
                      <a:pt x="310" y="0"/>
                    </a:lnTo>
                    <a:lnTo>
                      <a:pt x="310" y="201"/>
                    </a:lnTo>
                    <a:lnTo>
                      <a:pt x="57" y="201"/>
                    </a:lnTo>
                    <a:lnTo>
                      <a:pt x="57" y="0"/>
                    </a:lnTo>
                    <a:lnTo>
                      <a:pt x="0" y="0"/>
                    </a:lnTo>
                    <a:lnTo>
                      <a:pt x="0" y="474"/>
                    </a:lnTo>
                    <a:lnTo>
                      <a:pt x="57" y="474"/>
                    </a:lnTo>
                    <a:lnTo>
                      <a:pt x="57" y="253"/>
                    </a:lnTo>
                    <a:lnTo>
                      <a:pt x="310" y="253"/>
                    </a:lnTo>
                    <a:lnTo>
                      <a:pt x="310" y="474"/>
                    </a:lnTo>
                    <a:lnTo>
                      <a:pt x="366" y="474"/>
                    </a:lnTo>
                    <a:lnTo>
                      <a:pt x="366" y="0"/>
                    </a:lnTo>
                    <a:lnTo>
                      <a:pt x="310"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7" name="Freeform 14">
                <a:extLst>
                  <a:ext uri="{FF2B5EF4-FFF2-40B4-BE49-F238E27FC236}">
                    <a16:creationId xmlns:a16="http://schemas.microsoft.com/office/drawing/2014/main" id="{6D21D93B-D9E1-8E47-AF2C-3C247270DD35}"/>
                  </a:ext>
                </a:extLst>
              </p:cNvPr>
              <p:cNvSpPr>
                <a:spLocks/>
              </p:cNvSpPr>
              <p:nvPr/>
            </p:nvSpPr>
            <p:spPr bwMode="auto">
              <a:xfrm>
                <a:off x="3065" y="1585"/>
                <a:ext cx="33" cy="286"/>
              </a:xfrm>
              <a:custGeom>
                <a:avLst/>
                <a:gdLst>
                  <a:gd name="T0" fmla="*/ 0 w 56"/>
                  <a:gd name="T1" fmla="*/ 474 h 474"/>
                  <a:gd name="T2" fmla="*/ 0 w 56"/>
                  <a:gd name="T3" fmla="*/ 474 h 474"/>
                  <a:gd name="T4" fmla="*/ 56 w 56"/>
                  <a:gd name="T5" fmla="*/ 474 h 474"/>
                  <a:gd name="T6" fmla="*/ 56 w 56"/>
                  <a:gd name="T7" fmla="*/ 0 h 474"/>
                  <a:gd name="T8" fmla="*/ 0 w 56"/>
                  <a:gd name="T9" fmla="*/ 0 h 474"/>
                  <a:gd name="T10" fmla="*/ 0 w 56"/>
                  <a:gd name="T11" fmla="*/ 474 h 474"/>
                </a:gdLst>
                <a:ahLst/>
                <a:cxnLst>
                  <a:cxn ang="0">
                    <a:pos x="T0" y="T1"/>
                  </a:cxn>
                  <a:cxn ang="0">
                    <a:pos x="T2" y="T3"/>
                  </a:cxn>
                  <a:cxn ang="0">
                    <a:pos x="T4" y="T5"/>
                  </a:cxn>
                  <a:cxn ang="0">
                    <a:pos x="T6" y="T7"/>
                  </a:cxn>
                  <a:cxn ang="0">
                    <a:pos x="T8" y="T9"/>
                  </a:cxn>
                  <a:cxn ang="0">
                    <a:pos x="T10" y="T11"/>
                  </a:cxn>
                </a:cxnLst>
                <a:rect l="0" t="0" r="r" b="b"/>
                <a:pathLst>
                  <a:path w="56" h="474">
                    <a:moveTo>
                      <a:pt x="0" y="474"/>
                    </a:moveTo>
                    <a:lnTo>
                      <a:pt x="0" y="474"/>
                    </a:lnTo>
                    <a:lnTo>
                      <a:pt x="56" y="474"/>
                    </a:lnTo>
                    <a:lnTo>
                      <a:pt x="56" y="0"/>
                    </a:lnTo>
                    <a:lnTo>
                      <a:pt x="0" y="0"/>
                    </a:lnTo>
                    <a:lnTo>
                      <a:pt x="0" y="474"/>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8" name="Freeform 15">
                <a:extLst>
                  <a:ext uri="{FF2B5EF4-FFF2-40B4-BE49-F238E27FC236}">
                    <a16:creationId xmlns:a16="http://schemas.microsoft.com/office/drawing/2014/main" id="{44E35D0F-4F10-E242-8BEA-14849E6CACA0}"/>
                  </a:ext>
                </a:extLst>
              </p:cNvPr>
              <p:cNvSpPr>
                <a:spLocks/>
              </p:cNvSpPr>
              <p:nvPr/>
            </p:nvSpPr>
            <p:spPr bwMode="auto">
              <a:xfrm>
                <a:off x="3128" y="1585"/>
                <a:ext cx="253" cy="286"/>
              </a:xfrm>
              <a:custGeom>
                <a:avLst/>
                <a:gdLst>
                  <a:gd name="T0" fmla="*/ 361 w 421"/>
                  <a:gd name="T1" fmla="*/ 0 h 474"/>
                  <a:gd name="T2" fmla="*/ 361 w 421"/>
                  <a:gd name="T3" fmla="*/ 0 h 474"/>
                  <a:gd name="T4" fmla="*/ 211 w 421"/>
                  <a:gd name="T5" fmla="*/ 390 h 474"/>
                  <a:gd name="T6" fmla="*/ 209 w 421"/>
                  <a:gd name="T7" fmla="*/ 390 h 474"/>
                  <a:gd name="T8" fmla="*/ 63 w 421"/>
                  <a:gd name="T9" fmla="*/ 0 h 474"/>
                  <a:gd name="T10" fmla="*/ 0 w 421"/>
                  <a:gd name="T11" fmla="*/ 0 h 474"/>
                  <a:gd name="T12" fmla="*/ 181 w 421"/>
                  <a:gd name="T13" fmla="*/ 474 h 474"/>
                  <a:gd name="T14" fmla="*/ 235 w 421"/>
                  <a:gd name="T15" fmla="*/ 474 h 474"/>
                  <a:gd name="T16" fmla="*/ 421 w 421"/>
                  <a:gd name="T17" fmla="*/ 0 h 474"/>
                  <a:gd name="T18" fmla="*/ 361 w 421"/>
                  <a:gd name="T19"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1" h="474">
                    <a:moveTo>
                      <a:pt x="361" y="0"/>
                    </a:moveTo>
                    <a:lnTo>
                      <a:pt x="361" y="0"/>
                    </a:lnTo>
                    <a:lnTo>
                      <a:pt x="211" y="390"/>
                    </a:lnTo>
                    <a:lnTo>
                      <a:pt x="209" y="390"/>
                    </a:lnTo>
                    <a:lnTo>
                      <a:pt x="63" y="0"/>
                    </a:lnTo>
                    <a:lnTo>
                      <a:pt x="0" y="0"/>
                    </a:lnTo>
                    <a:lnTo>
                      <a:pt x="181" y="474"/>
                    </a:lnTo>
                    <a:lnTo>
                      <a:pt x="235" y="474"/>
                    </a:lnTo>
                    <a:lnTo>
                      <a:pt x="421" y="0"/>
                    </a:lnTo>
                    <a:lnTo>
                      <a:pt x="361"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9" name="Freeform 16">
                <a:extLst>
                  <a:ext uri="{FF2B5EF4-FFF2-40B4-BE49-F238E27FC236}">
                    <a16:creationId xmlns:a16="http://schemas.microsoft.com/office/drawing/2014/main" id="{B13929CF-847F-D84C-B923-41164D6161A7}"/>
                  </a:ext>
                </a:extLst>
              </p:cNvPr>
              <p:cNvSpPr>
                <a:spLocks/>
              </p:cNvSpPr>
              <p:nvPr/>
            </p:nvSpPr>
            <p:spPr bwMode="auto">
              <a:xfrm>
                <a:off x="1196" y="1938"/>
                <a:ext cx="253" cy="300"/>
              </a:xfrm>
              <a:custGeom>
                <a:avLst/>
                <a:gdLst>
                  <a:gd name="T0" fmla="*/ 359 w 420"/>
                  <a:gd name="T1" fmla="*/ 109 h 497"/>
                  <a:gd name="T2" fmla="*/ 359 w 420"/>
                  <a:gd name="T3" fmla="*/ 109 h 497"/>
                  <a:gd name="T4" fmla="*/ 240 w 420"/>
                  <a:gd name="T5" fmla="*/ 52 h 497"/>
                  <a:gd name="T6" fmla="*/ 60 w 420"/>
                  <a:gd name="T7" fmla="*/ 249 h 497"/>
                  <a:gd name="T8" fmla="*/ 240 w 420"/>
                  <a:gd name="T9" fmla="*/ 445 h 497"/>
                  <a:gd name="T10" fmla="*/ 378 w 420"/>
                  <a:gd name="T11" fmla="*/ 379 h 497"/>
                  <a:gd name="T12" fmla="*/ 420 w 420"/>
                  <a:gd name="T13" fmla="*/ 415 h 497"/>
                  <a:gd name="T14" fmla="*/ 240 w 420"/>
                  <a:gd name="T15" fmla="*/ 497 h 497"/>
                  <a:gd name="T16" fmla="*/ 0 w 420"/>
                  <a:gd name="T17" fmla="*/ 249 h 497"/>
                  <a:gd name="T18" fmla="*/ 240 w 420"/>
                  <a:gd name="T19" fmla="*/ 0 h 497"/>
                  <a:gd name="T20" fmla="*/ 408 w 420"/>
                  <a:gd name="T21" fmla="*/ 74 h 497"/>
                  <a:gd name="T22" fmla="*/ 359 w 420"/>
                  <a:gd name="T23" fmla="*/ 109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20" h="497">
                    <a:moveTo>
                      <a:pt x="359" y="109"/>
                    </a:moveTo>
                    <a:lnTo>
                      <a:pt x="359" y="109"/>
                    </a:lnTo>
                    <a:cubicBezTo>
                      <a:pt x="331" y="71"/>
                      <a:pt x="286" y="52"/>
                      <a:pt x="240" y="52"/>
                    </a:cubicBezTo>
                    <a:cubicBezTo>
                      <a:pt x="135" y="52"/>
                      <a:pt x="60" y="145"/>
                      <a:pt x="60" y="249"/>
                    </a:cubicBezTo>
                    <a:cubicBezTo>
                      <a:pt x="60" y="358"/>
                      <a:pt x="134" y="445"/>
                      <a:pt x="240" y="445"/>
                    </a:cubicBezTo>
                    <a:cubicBezTo>
                      <a:pt x="298" y="445"/>
                      <a:pt x="344" y="422"/>
                      <a:pt x="378" y="379"/>
                    </a:cubicBezTo>
                    <a:lnTo>
                      <a:pt x="420" y="415"/>
                    </a:lnTo>
                    <a:cubicBezTo>
                      <a:pt x="378" y="471"/>
                      <a:pt x="316" y="497"/>
                      <a:pt x="240" y="497"/>
                    </a:cubicBezTo>
                    <a:cubicBezTo>
                      <a:pt x="105" y="497"/>
                      <a:pt x="0" y="392"/>
                      <a:pt x="0" y="249"/>
                    </a:cubicBezTo>
                    <a:cubicBezTo>
                      <a:pt x="0" y="109"/>
                      <a:pt x="100" y="0"/>
                      <a:pt x="240" y="0"/>
                    </a:cubicBezTo>
                    <a:cubicBezTo>
                      <a:pt x="305" y="0"/>
                      <a:pt x="368" y="22"/>
                      <a:pt x="408" y="74"/>
                    </a:cubicBezTo>
                    <a:lnTo>
                      <a:pt x="359" y="10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0" name="Freeform 17">
                <a:extLst>
                  <a:ext uri="{FF2B5EF4-FFF2-40B4-BE49-F238E27FC236}">
                    <a16:creationId xmlns:a16="http://schemas.microsoft.com/office/drawing/2014/main" id="{9344C2AF-D947-7B45-B693-BC8D9AADBDED}"/>
                  </a:ext>
                </a:extLst>
              </p:cNvPr>
              <p:cNvSpPr>
                <a:spLocks/>
              </p:cNvSpPr>
              <p:nvPr/>
            </p:nvSpPr>
            <p:spPr bwMode="auto">
              <a:xfrm>
                <a:off x="1482"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1" name="Freeform 18">
                <a:extLst>
                  <a:ext uri="{FF2B5EF4-FFF2-40B4-BE49-F238E27FC236}">
                    <a16:creationId xmlns:a16="http://schemas.microsoft.com/office/drawing/2014/main" id="{FAE12492-BC70-2041-95FA-8959CD293CD9}"/>
                  </a:ext>
                </a:extLst>
              </p:cNvPr>
              <p:cNvSpPr>
                <a:spLocks/>
              </p:cNvSpPr>
              <p:nvPr/>
            </p:nvSpPr>
            <p:spPr bwMode="auto">
              <a:xfrm>
                <a:off x="1699" y="2037"/>
                <a:ext cx="107" cy="194"/>
              </a:xfrm>
              <a:custGeom>
                <a:avLst/>
                <a:gdLst>
                  <a:gd name="T0" fmla="*/ 2 w 177"/>
                  <a:gd name="T1" fmla="*/ 83 h 321"/>
                  <a:gd name="T2" fmla="*/ 2 w 177"/>
                  <a:gd name="T3" fmla="*/ 83 h 321"/>
                  <a:gd name="T4" fmla="*/ 0 w 177"/>
                  <a:gd name="T5" fmla="*/ 8 h 321"/>
                  <a:gd name="T6" fmla="*/ 49 w 177"/>
                  <a:gd name="T7" fmla="*/ 8 h 321"/>
                  <a:gd name="T8" fmla="*/ 50 w 177"/>
                  <a:gd name="T9" fmla="*/ 60 h 321"/>
                  <a:gd name="T10" fmla="*/ 52 w 177"/>
                  <a:gd name="T11" fmla="*/ 60 h 321"/>
                  <a:gd name="T12" fmla="*/ 156 w 177"/>
                  <a:gd name="T13" fmla="*/ 0 h 321"/>
                  <a:gd name="T14" fmla="*/ 177 w 177"/>
                  <a:gd name="T15" fmla="*/ 4 h 321"/>
                  <a:gd name="T16" fmla="*/ 174 w 177"/>
                  <a:gd name="T17" fmla="*/ 56 h 321"/>
                  <a:gd name="T18" fmla="*/ 146 w 177"/>
                  <a:gd name="T19" fmla="*/ 52 h 321"/>
                  <a:gd name="T20" fmla="*/ 54 w 177"/>
                  <a:gd name="T21" fmla="*/ 169 h 321"/>
                  <a:gd name="T22" fmla="*/ 54 w 177"/>
                  <a:gd name="T23" fmla="*/ 321 h 321"/>
                  <a:gd name="T24" fmla="*/ 2 w 177"/>
                  <a:gd name="T25" fmla="*/ 321 h 321"/>
                  <a:gd name="T26" fmla="*/ 2 w 177"/>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7" h="321">
                    <a:moveTo>
                      <a:pt x="2" y="83"/>
                    </a:moveTo>
                    <a:lnTo>
                      <a:pt x="2" y="83"/>
                    </a:lnTo>
                    <a:cubicBezTo>
                      <a:pt x="2" y="54"/>
                      <a:pt x="0" y="29"/>
                      <a:pt x="0" y="8"/>
                    </a:cubicBezTo>
                    <a:lnTo>
                      <a:pt x="49" y="8"/>
                    </a:lnTo>
                    <a:cubicBezTo>
                      <a:pt x="49" y="25"/>
                      <a:pt x="50" y="42"/>
                      <a:pt x="50" y="60"/>
                    </a:cubicBezTo>
                    <a:lnTo>
                      <a:pt x="52" y="60"/>
                    </a:lnTo>
                    <a:cubicBezTo>
                      <a:pt x="66" y="29"/>
                      <a:pt x="105" y="0"/>
                      <a:pt x="156" y="0"/>
                    </a:cubicBezTo>
                    <a:cubicBezTo>
                      <a:pt x="163" y="0"/>
                      <a:pt x="170" y="1"/>
                      <a:pt x="177" y="4"/>
                    </a:cubicBezTo>
                    <a:lnTo>
                      <a:pt x="174" y="56"/>
                    </a:lnTo>
                    <a:cubicBezTo>
                      <a:pt x="165" y="54"/>
                      <a:pt x="155" y="52"/>
                      <a:pt x="146" y="52"/>
                    </a:cubicBezTo>
                    <a:cubicBezTo>
                      <a:pt x="82" y="52"/>
                      <a:pt x="54" y="97"/>
                      <a:pt x="54" y="169"/>
                    </a:cubicBezTo>
                    <a:lnTo>
                      <a:pt x="54" y="321"/>
                    </a:lnTo>
                    <a:lnTo>
                      <a:pt x="2" y="321"/>
                    </a:lnTo>
                    <a:lnTo>
                      <a:pt x="2"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2" name="Freeform 19">
                <a:extLst>
                  <a:ext uri="{FF2B5EF4-FFF2-40B4-BE49-F238E27FC236}">
                    <a16:creationId xmlns:a16="http://schemas.microsoft.com/office/drawing/2014/main" id="{F659AAC7-E715-E342-856B-C63484AB7945}"/>
                  </a:ext>
                </a:extLst>
              </p:cNvPr>
              <p:cNvSpPr>
                <a:spLocks/>
              </p:cNvSpPr>
              <p:nvPr/>
            </p:nvSpPr>
            <p:spPr bwMode="auto">
              <a:xfrm>
                <a:off x="1837" y="2037"/>
                <a:ext cx="107" cy="194"/>
              </a:xfrm>
              <a:custGeom>
                <a:avLst/>
                <a:gdLst>
                  <a:gd name="T0" fmla="*/ 3 w 178"/>
                  <a:gd name="T1" fmla="*/ 83 h 321"/>
                  <a:gd name="T2" fmla="*/ 3 w 178"/>
                  <a:gd name="T3" fmla="*/ 83 h 321"/>
                  <a:gd name="T4" fmla="*/ 0 w 178"/>
                  <a:gd name="T5" fmla="*/ 8 h 321"/>
                  <a:gd name="T6" fmla="*/ 50 w 178"/>
                  <a:gd name="T7" fmla="*/ 8 h 321"/>
                  <a:gd name="T8" fmla="*/ 51 w 178"/>
                  <a:gd name="T9" fmla="*/ 60 h 321"/>
                  <a:gd name="T10" fmla="*/ 52 w 178"/>
                  <a:gd name="T11" fmla="*/ 60 h 321"/>
                  <a:gd name="T12" fmla="*/ 157 w 178"/>
                  <a:gd name="T13" fmla="*/ 0 h 321"/>
                  <a:gd name="T14" fmla="*/ 178 w 178"/>
                  <a:gd name="T15" fmla="*/ 4 h 321"/>
                  <a:gd name="T16" fmla="*/ 175 w 178"/>
                  <a:gd name="T17" fmla="*/ 56 h 321"/>
                  <a:gd name="T18" fmla="*/ 147 w 178"/>
                  <a:gd name="T19" fmla="*/ 52 h 321"/>
                  <a:gd name="T20" fmla="*/ 55 w 178"/>
                  <a:gd name="T21" fmla="*/ 169 h 321"/>
                  <a:gd name="T22" fmla="*/ 55 w 178"/>
                  <a:gd name="T23" fmla="*/ 321 h 321"/>
                  <a:gd name="T24" fmla="*/ 3 w 178"/>
                  <a:gd name="T25" fmla="*/ 321 h 321"/>
                  <a:gd name="T26" fmla="*/ 3 w 178"/>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8" h="321">
                    <a:moveTo>
                      <a:pt x="3" y="83"/>
                    </a:moveTo>
                    <a:lnTo>
                      <a:pt x="3" y="83"/>
                    </a:lnTo>
                    <a:cubicBezTo>
                      <a:pt x="3" y="54"/>
                      <a:pt x="0" y="29"/>
                      <a:pt x="0" y="8"/>
                    </a:cubicBezTo>
                    <a:lnTo>
                      <a:pt x="50" y="8"/>
                    </a:lnTo>
                    <a:cubicBezTo>
                      <a:pt x="50" y="25"/>
                      <a:pt x="51" y="42"/>
                      <a:pt x="51" y="60"/>
                    </a:cubicBezTo>
                    <a:lnTo>
                      <a:pt x="52" y="60"/>
                    </a:lnTo>
                    <a:cubicBezTo>
                      <a:pt x="67" y="29"/>
                      <a:pt x="105" y="0"/>
                      <a:pt x="157" y="0"/>
                    </a:cubicBezTo>
                    <a:cubicBezTo>
                      <a:pt x="164" y="0"/>
                      <a:pt x="171" y="1"/>
                      <a:pt x="178" y="4"/>
                    </a:cubicBezTo>
                    <a:lnTo>
                      <a:pt x="175" y="56"/>
                    </a:lnTo>
                    <a:cubicBezTo>
                      <a:pt x="166" y="54"/>
                      <a:pt x="156" y="52"/>
                      <a:pt x="147" y="52"/>
                    </a:cubicBezTo>
                    <a:cubicBezTo>
                      <a:pt x="83" y="52"/>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3" name="Freeform 20">
                <a:extLst>
                  <a:ext uri="{FF2B5EF4-FFF2-40B4-BE49-F238E27FC236}">
                    <a16:creationId xmlns:a16="http://schemas.microsoft.com/office/drawing/2014/main" id="{3148C920-59E4-694A-A07B-6056AE126BBB}"/>
                  </a:ext>
                </a:extLst>
              </p:cNvPr>
              <p:cNvSpPr>
                <a:spLocks noEditPoints="1"/>
              </p:cNvSpPr>
              <p:nvPr/>
            </p:nvSpPr>
            <p:spPr bwMode="auto">
              <a:xfrm>
                <a:off x="1971" y="1946"/>
                <a:ext cx="45" cy="285"/>
              </a:xfrm>
              <a:custGeom>
                <a:avLst/>
                <a:gdLst>
                  <a:gd name="T0" fmla="*/ 38 w 76"/>
                  <a:gd name="T1" fmla="*/ 0 h 473"/>
                  <a:gd name="T2" fmla="*/ 38 w 76"/>
                  <a:gd name="T3" fmla="*/ 0 h 473"/>
                  <a:gd name="T4" fmla="*/ 76 w 76"/>
                  <a:gd name="T5" fmla="*/ 38 h 473"/>
                  <a:gd name="T6" fmla="*/ 38 w 76"/>
                  <a:gd name="T7" fmla="*/ 76 h 473"/>
                  <a:gd name="T8" fmla="*/ 0 w 76"/>
                  <a:gd name="T9" fmla="*/ 38 h 473"/>
                  <a:gd name="T10" fmla="*/ 38 w 76"/>
                  <a:gd name="T11" fmla="*/ 0 h 473"/>
                  <a:gd name="T12" fmla="*/ 12 w 76"/>
                  <a:gd name="T13" fmla="*/ 160 h 473"/>
                  <a:gd name="T14" fmla="*/ 12 w 76"/>
                  <a:gd name="T15" fmla="*/ 160 h 473"/>
                  <a:gd name="T16" fmla="*/ 64 w 76"/>
                  <a:gd name="T17" fmla="*/ 160 h 473"/>
                  <a:gd name="T18" fmla="*/ 64 w 76"/>
                  <a:gd name="T19" fmla="*/ 473 h 473"/>
                  <a:gd name="T20" fmla="*/ 12 w 76"/>
                  <a:gd name="T21" fmla="*/ 473 h 473"/>
                  <a:gd name="T22" fmla="*/ 12 w 76"/>
                  <a:gd name="T23" fmla="*/ 160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3">
                    <a:moveTo>
                      <a:pt x="38" y="0"/>
                    </a:moveTo>
                    <a:lnTo>
                      <a:pt x="38" y="0"/>
                    </a:lnTo>
                    <a:cubicBezTo>
                      <a:pt x="59" y="0"/>
                      <a:pt x="76" y="17"/>
                      <a:pt x="76" y="38"/>
                    </a:cubicBezTo>
                    <a:cubicBezTo>
                      <a:pt x="76" y="60"/>
                      <a:pt x="60" y="76"/>
                      <a:pt x="38" y="76"/>
                    </a:cubicBezTo>
                    <a:cubicBezTo>
                      <a:pt x="16" y="76"/>
                      <a:pt x="0" y="60"/>
                      <a:pt x="0" y="38"/>
                    </a:cubicBezTo>
                    <a:cubicBezTo>
                      <a:pt x="0" y="17"/>
                      <a:pt x="16" y="0"/>
                      <a:pt x="38" y="0"/>
                    </a:cubicBezTo>
                    <a:close/>
                    <a:moveTo>
                      <a:pt x="12" y="160"/>
                    </a:moveTo>
                    <a:lnTo>
                      <a:pt x="12" y="160"/>
                    </a:lnTo>
                    <a:lnTo>
                      <a:pt x="64" y="160"/>
                    </a:lnTo>
                    <a:lnTo>
                      <a:pt x="64" y="473"/>
                    </a:lnTo>
                    <a:lnTo>
                      <a:pt x="12" y="473"/>
                    </a:lnTo>
                    <a:lnTo>
                      <a:pt x="12" y="16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4" name="Freeform 21">
                <a:extLst>
                  <a:ext uri="{FF2B5EF4-FFF2-40B4-BE49-F238E27FC236}">
                    <a16:creationId xmlns:a16="http://schemas.microsoft.com/office/drawing/2014/main" id="{4F4FBADE-F622-6E44-9DA1-831BF2DAA3C1}"/>
                  </a:ext>
                </a:extLst>
              </p:cNvPr>
              <p:cNvSpPr>
                <a:spLocks/>
              </p:cNvSpPr>
              <p:nvPr/>
            </p:nvSpPr>
            <p:spPr bwMode="auto">
              <a:xfrm>
                <a:off x="2052" y="2037"/>
                <a:ext cx="171" cy="199"/>
              </a:xfrm>
              <a:custGeom>
                <a:avLst/>
                <a:gdLst>
                  <a:gd name="T0" fmla="*/ 241 w 283"/>
                  <a:gd name="T1" fmla="*/ 87 h 329"/>
                  <a:gd name="T2" fmla="*/ 241 w 283"/>
                  <a:gd name="T3" fmla="*/ 87 h 329"/>
                  <a:gd name="T4" fmla="*/ 162 w 283"/>
                  <a:gd name="T5" fmla="*/ 48 h 329"/>
                  <a:gd name="T6" fmla="*/ 57 w 283"/>
                  <a:gd name="T7" fmla="*/ 165 h 329"/>
                  <a:gd name="T8" fmla="*/ 162 w 283"/>
                  <a:gd name="T9" fmla="*/ 281 h 329"/>
                  <a:gd name="T10" fmla="*/ 242 w 283"/>
                  <a:gd name="T11" fmla="*/ 242 h 329"/>
                  <a:gd name="T12" fmla="*/ 281 w 283"/>
                  <a:gd name="T13" fmla="*/ 279 h 329"/>
                  <a:gd name="T14" fmla="*/ 162 w 283"/>
                  <a:gd name="T15" fmla="*/ 329 h 329"/>
                  <a:gd name="T16" fmla="*/ 0 w 283"/>
                  <a:gd name="T17" fmla="*/ 165 h 329"/>
                  <a:gd name="T18" fmla="*/ 162 w 283"/>
                  <a:gd name="T19" fmla="*/ 0 h 329"/>
                  <a:gd name="T20" fmla="*/ 283 w 283"/>
                  <a:gd name="T21" fmla="*/ 50 h 329"/>
                  <a:gd name="T22" fmla="*/ 241 w 283"/>
                  <a:gd name="T23" fmla="*/ 87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3" h="329">
                    <a:moveTo>
                      <a:pt x="241" y="87"/>
                    </a:moveTo>
                    <a:lnTo>
                      <a:pt x="241" y="87"/>
                    </a:lnTo>
                    <a:cubicBezTo>
                      <a:pt x="219" y="60"/>
                      <a:pt x="194" y="48"/>
                      <a:pt x="162" y="48"/>
                    </a:cubicBezTo>
                    <a:cubicBezTo>
                      <a:pt x="92" y="48"/>
                      <a:pt x="57" y="101"/>
                      <a:pt x="57" y="165"/>
                    </a:cubicBezTo>
                    <a:cubicBezTo>
                      <a:pt x="57" y="229"/>
                      <a:pt x="99" y="281"/>
                      <a:pt x="162" y="281"/>
                    </a:cubicBezTo>
                    <a:cubicBezTo>
                      <a:pt x="196" y="281"/>
                      <a:pt x="223" y="269"/>
                      <a:pt x="242" y="242"/>
                    </a:cubicBezTo>
                    <a:lnTo>
                      <a:pt x="281" y="279"/>
                    </a:lnTo>
                    <a:cubicBezTo>
                      <a:pt x="251" y="314"/>
                      <a:pt x="208" y="329"/>
                      <a:pt x="162" y="329"/>
                    </a:cubicBezTo>
                    <a:cubicBezTo>
                      <a:pt x="65" y="329"/>
                      <a:pt x="0" y="261"/>
                      <a:pt x="0" y="165"/>
                    </a:cubicBezTo>
                    <a:cubicBezTo>
                      <a:pt x="0" y="70"/>
                      <a:pt x="66" y="0"/>
                      <a:pt x="162" y="0"/>
                    </a:cubicBezTo>
                    <a:cubicBezTo>
                      <a:pt x="208" y="0"/>
                      <a:pt x="251" y="16"/>
                      <a:pt x="283" y="50"/>
                    </a:cubicBezTo>
                    <a:lnTo>
                      <a:pt x="241" y="87"/>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5" name="Freeform 22">
                <a:extLst>
                  <a:ext uri="{FF2B5EF4-FFF2-40B4-BE49-F238E27FC236}">
                    <a16:creationId xmlns:a16="http://schemas.microsoft.com/office/drawing/2014/main" id="{8A0B5358-529A-5E46-928D-7B602E754285}"/>
                  </a:ext>
                </a:extLst>
              </p:cNvPr>
              <p:cNvSpPr>
                <a:spLocks/>
              </p:cNvSpPr>
              <p:nvPr/>
            </p:nvSpPr>
            <p:spPr bwMode="auto">
              <a:xfrm>
                <a:off x="2254"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6" name="Freeform 23">
                <a:extLst>
                  <a:ext uri="{FF2B5EF4-FFF2-40B4-BE49-F238E27FC236}">
                    <a16:creationId xmlns:a16="http://schemas.microsoft.com/office/drawing/2014/main" id="{9ADA8D92-C05F-9E41-ABAF-D7F6020E7ABA}"/>
                  </a:ext>
                </a:extLst>
              </p:cNvPr>
              <p:cNvSpPr>
                <a:spLocks/>
              </p:cNvSpPr>
              <p:nvPr/>
            </p:nvSpPr>
            <p:spPr bwMode="auto">
              <a:xfrm>
                <a:off x="2474" y="1945"/>
                <a:ext cx="32" cy="286"/>
              </a:xfrm>
              <a:custGeom>
                <a:avLst/>
                <a:gdLst>
                  <a:gd name="T0" fmla="*/ 0 w 53"/>
                  <a:gd name="T1" fmla="*/ 475 h 475"/>
                  <a:gd name="T2" fmla="*/ 0 w 53"/>
                  <a:gd name="T3" fmla="*/ 475 h 475"/>
                  <a:gd name="T4" fmla="*/ 53 w 53"/>
                  <a:gd name="T5" fmla="*/ 475 h 475"/>
                  <a:gd name="T6" fmla="*/ 53 w 53"/>
                  <a:gd name="T7" fmla="*/ 0 h 475"/>
                  <a:gd name="T8" fmla="*/ 0 w 53"/>
                  <a:gd name="T9" fmla="*/ 0 h 475"/>
                  <a:gd name="T10" fmla="*/ 0 w 53"/>
                  <a:gd name="T11" fmla="*/ 475 h 475"/>
                </a:gdLst>
                <a:ahLst/>
                <a:cxnLst>
                  <a:cxn ang="0">
                    <a:pos x="T0" y="T1"/>
                  </a:cxn>
                  <a:cxn ang="0">
                    <a:pos x="T2" y="T3"/>
                  </a:cxn>
                  <a:cxn ang="0">
                    <a:pos x="T4" y="T5"/>
                  </a:cxn>
                  <a:cxn ang="0">
                    <a:pos x="T6" y="T7"/>
                  </a:cxn>
                  <a:cxn ang="0">
                    <a:pos x="T8" y="T9"/>
                  </a:cxn>
                  <a:cxn ang="0">
                    <a:pos x="T10" y="T11"/>
                  </a:cxn>
                </a:cxnLst>
                <a:rect l="0" t="0" r="r" b="b"/>
                <a:pathLst>
                  <a:path w="53" h="475">
                    <a:moveTo>
                      <a:pt x="0" y="475"/>
                    </a:moveTo>
                    <a:lnTo>
                      <a:pt x="0" y="475"/>
                    </a:lnTo>
                    <a:lnTo>
                      <a:pt x="53" y="475"/>
                    </a:lnTo>
                    <a:lnTo>
                      <a:pt x="53" y="0"/>
                    </a:lnTo>
                    <a:lnTo>
                      <a:pt x="0" y="0"/>
                    </a:lnTo>
                    <a:lnTo>
                      <a:pt x="0" y="475"/>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7" name="Freeform 24">
                <a:extLst>
                  <a:ext uri="{FF2B5EF4-FFF2-40B4-BE49-F238E27FC236}">
                    <a16:creationId xmlns:a16="http://schemas.microsoft.com/office/drawing/2014/main" id="{871CB37E-4C4A-9D42-99AF-3694606E2AA7}"/>
                  </a:ext>
                </a:extLst>
              </p:cNvPr>
              <p:cNvSpPr>
                <a:spLocks/>
              </p:cNvSpPr>
              <p:nvPr/>
            </p:nvSpPr>
            <p:spPr bwMode="auto">
              <a:xfrm>
                <a:off x="2561"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3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3" y="262"/>
                    </a:lnTo>
                    <a:cubicBezTo>
                      <a:pt x="209" y="293"/>
                      <a:pt x="171" y="321"/>
                      <a:pt x="119" y="321"/>
                    </a:cubicBezTo>
                    <a:cubicBezTo>
                      <a:pt x="37" y="321"/>
                      <a:pt x="0" y="269"/>
                      <a:pt x="0" y="194"/>
                    </a:cubicBezTo>
                    <a:lnTo>
                      <a:pt x="0" y="0"/>
                    </a:lnTo>
                    <a:lnTo>
                      <a:pt x="52" y="0"/>
                    </a:lnTo>
                    <a:lnTo>
                      <a:pt x="52" y="188"/>
                    </a:lnTo>
                    <a:cubicBezTo>
                      <a:pt x="52" y="241"/>
                      <a:pt x="75" y="273"/>
                      <a:pt x="124" y="273"/>
                    </a:cubicBezTo>
                    <a:cubicBezTo>
                      <a:pt x="191"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8" name="Freeform 25">
                <a:extLst>
                  <a:ext uri="{FF2B5EF4-FFF2-40B4-BE49-F238E27FC236}">
                    <a16:creationId xmlns:a16="http://schemas.microsoft.com/office/drawing/2014/main" id="{947FF0A0-06AA-954E-9340-A7DCDE9C54B4}"/>
                  </a:ext>
                </a:extLst>
              </p:cNvPr>
              <p:cNvSpPr>
                <a:spLocks/>
              </p:cNvSpPr>
              <p:nvPr/>
            </p:nvSpPr>
            <p:spPr bwMode="auto">
              <a:xfrm>
                <a:off x="2778" y="2037"/>
                <a:ext cx="285" cy="194"/>
              </a:xfrm>
              <a:custGeom>
                <a:avLst/>
                <a:gdLst>
                  <a:gd name="T0" fmla="*/ 3 w 474"/>
                  <a:gd name="T1" fmla="*/ 83 h 321"/>
                  <a:gd name="T2" fmla="*/ 3 w 474"/>
                  <a:gd name="T3" fmla="*/ 83 h 321"/>
                  <a:gd name="T4" fmla="*/ 0 w 474"/>
                  <a:gd name="T5" fmla="*/ 8 h 321"/>
                  <a:gd name="T6" fmla="*/ 50 w 474"/>
                  <a:gd name="T7" fmla="*/ 8 h 321"/>
                  <a:gd name="T8" fmla="*/ 51 w 474"/>
                  <a:gd name="T9" fmla="*/ 60 h 321"/>
                  <a:gd name="T10" fmla="*/ 53 w 474"/>
                  <a:gd name="T11" fmla="*/ 60 h 321"/>
                  <a:gd name="T12" fmla="*/ 157 w 474"/>
                  <a:gd name="T13" fmla="*/ 0 h 321"/>
                  <a:gd name="T14" fmla="*/ 256 w 474"/>
                  <a:gd name="T15" fmla="*/ 60 h 321"/>
                  <a:gd name="T16" fmla="*/ 355 w 474"/>
                  <a:gd name="T17" fmla="*/ 0 h 321"/>
                  <a:gd name="T18" fmla="*/ 474 w 474"/>
                  <a:gd name="T19" fmla="*/ 131 h 321"/>
                  <a:gd name="T20" fmla="*/ 474 w 474"/>
                  <a:gd name="T21" fmla="*/ 321 h 321"/>
                  <a:gd name="T22" fmla="*/ 422 w 474"/>
                  <a:gd name="T23" fmla="*/ 321 h 321"/>
                  <a:gd name="T24" fmla="*/ 422 w 474"/>
                  <a:gd name="T25" fmla="*/ 134 h 321"/>
                  <a:gd name="T26" fmla="*/ 346 w 474"/>
                  <a:gd name="T27" fmla="*/ 48 h 321"/>
                  <a:gd name="T28" fmla="*/ 265 w 474"/>
                  <a:gd name="T29" fmla="*/ 141 h 321"/>
                  <a:gd name="T30" fmla="*/ 265 w 474"/>
                  <a:gd name="T31" fmla="*/ 321 h 321"/>
                  <a:gd name="T32" fmla="*/ 212 w 474"/>
                  <a:gd name="T33" fmla="*/ 321 h 321"/>
                  <a:gd name="T34" fmla="*/ 212 w 474"/>
                  <a:gd name="T35" fmla="*/ 144 h 321"/>
                  <a:gd name="T36" fmla="*/ 152 w 474"/>
                  <a:gd name="T37" fmla="*/ 48 h 321"/>
                  <a:gd name="T38" fmla="*/ 55 w 474"/>
                  <a:gd name="T39" fmla="*/ 169 h 321"/>
                  <a:gd name="T40" fmla="*/ 55 w 474"/>
                  <a:gd name="T41" fmla="*/ 321 h 321"/>
                  <a:gd name="T42" fmla="*/ 3 w 474"/>
                  <a:gd name="T43" fmla="*/ 321 h 321"/>
                  <a:gd name="T44" fmla="*/ 3 w 474"/>
                  <a:gd name="T45"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74" h="321">
                    <a:moveTo>
                      <a:pt x="3" y="83"/>
                    </a:moveTo>
                    <a:lnTo>
                      <a:pt x="3" y="83"/>
                    </a:lnTo>
                    <a:cubicBezTo>
                      <a:pt x="3" y="54"/>
                      <a:pt x="0" y="29"/>
                      <a:pt x="0" y="8"/>
                    </a:cubicBezTo>
                    <a:lnTo>
                      <a:pt x="50" y="8"/>
                    </a:lnTo>
                    <a:cubicBezTo>
                      <a:pt x="50" y="25"/>
                      <a:pt x="51" y="42"/>
                      <a:pt x="51" y="60"/>
                    </a:cubicBezTo>
                    <a:lnTo>
                      <a:pt x="53" y="60"/>
                    </a:lnTo>
                    <a:cubicBezTo>
                      <a:pt x="67" y="29"/>
                      <a:pt x="105" y="0"/>
                      <a:pt x="157" y="0"/>
                    </a:cubicBezTo>
                    <a:cubicBezTo>
                      <a:pt x="224" y="0"/>
                      <a:pt x="246" y="38"/>
                      <a:pt x="256" y="60"/>
                    </a:cubicBezTo>
                    <a:cubicBezTo>
                      <a:pt x="279" y="23"/>
                      <a:pt x="307" y="0"/>
                      <a:pt x="355" y="0"/>
                    </a:cubicBezTo>
                    <a:cubicBezTo>
                      <a:pt x="445" y="0"/>
                      <a:pt x="474" y="50"/>
                      <a:pt x="474" y="131"/>
                    </a:cubicBezTo>
                    <a:lnTo>
                      <a:pt x="474" y="321"/>
                    </a:lnTo>
                    <a:lnTo>
                      <a:pt x="422" y="321"/>
                    </a:lnTo>
                    <a:lnTo>
                      <a:pt x="422" y="134"/>
                    </a:lnTo>
                    <a:cubicBezTo>
                      <a:pt x="422" y="91"/>
                      <a:pt x="407" y="48"/>
                      <a:pt x="346" y="48"/>
                    </a:cubicBezTo>
                    <a:cubicBezTo>
                      <a:pt x="301" y="48"/>
                      <a:pt x="265" y="85"/>
                      <a:pt x="265" y="141"/>
                    </a:cubicBezTo>
                    <a:lnTo>
                      <a:pt x="265" y="321"/>
                    </a:lnTo>
                    <a:lnTo>
                      <a:pt x="212" y="321"/>
                    </a:lnTo>
                    <a:lnTo>
                      <a:pt x="212" y="144"/>
                    </a:lnTo>
                    <a:cubicBezTo>
                      <a:pt x="212" y="75"/>
                      <a:pt x="195" y="48"/>
                      <a:pt x="152" y="48"/>
                    </a:cubicBezTo>
                    <a:cubicBezTo>
                      <a:pt x="85" y="48"/>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grpSp>
      </p:grpSp>
      <p:cxnSp>
        <p:nvCxnSpPr>
          <p:cNvPr id="59" name="Straight Connector 58">
            <a:extLst>
              <a:ext uri="{FF2B5EF4-FFF2-40B4-BE49-F238E27FC236}">
                <a16:creationId xmlns:a16="http://schemas.microsoft.com/office/drawing/2014/main" id="{F1FC924D-030E-2C44-BBBA-AF98D49660B0}"/>
              </a:ext>
            </a:extLst>
          </p:cNvPr>
          <p:cNvCxnSpPr/>
          <p:nvPr userDrawn="1"/>
        </p:nvCxnSpPr>
        <p:spPr>
          <a:xfrm>
            <a:off x="-11287" y="920736"/>
            <a:ext cx="9162862"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sp>
        <p:nvSpPr>
          <p:cNvPr id="31" name="Content Placeholder 3">
            <a:extLst>
              <a:ext uri="{FF2B5EF4-FFF2-40B4-BE49-F238E27FC236}">
                <a16:creationId xmlns:a16="http://schemas.microsoft.com/office/drawing/2014/main" id="{E20ACA9C-07B0-5E4B-BB50-DA2C0E065772}"/>
              </a:ext>
            </a:extLst>
          </p:cNvPr>
          <p:cNvSpPr>
            <a:spLocks noGrp="1"/>
          </p:cNvSpPr>
          <p:nvPr>
            <p:ph sz="half" idx="2" hasCustomPrompt="1"/>
          </p:nvPr>
        </p:nvSpPr>
        <p:spPr>
          <a:xfrm>
            <a:off x="323851" y="1184224"/>
            <a:ext cx="4248149" cy="3504315"/>
          </a:xfrm>
          <a:prstGeom prst="rect">
            <a:avLst/>
          </a:prstGeom>
          <a:solidFill>
            <a:schemeClr val="bg1">
              <a:lumMod val="95000"/>
            </a:schemeClr>
          </a:solidFill>
          <a:ln>
            <a:solidFill>
              <a:schemeClr val="tx1"/>
            </a:solidFill>
          </a:ln>
        </p:spPr>
        <p:txBody>
          <a:bodyPr tIns="91440" anchor="t" anchorCtr="0">
            <a:normAutofit/>
          </a:bodyPr>
          <a:lstStyle>
            <a:lvl1pPr marL="205740" marR="0" indent="-171450" algn="l" defTabSz="685800" rtl="0" eaLnBrk="1" fontAlgn="auto" latinLnBrk="0" hangingPunct="1">
              <a:lnSpc>
                <a:spcPct val="100000"/>
              </a:lnSpc>
              <a:spcBef>
                <a:spcPts val="1200"/>
              </a:spcBef>
              <a:spcAft>
                <a:spcPts val="0"/>
              </a:spcAft>
              <a:buClr>
                <a:srgbClr val="0070C0"/>
              </a:buClr>
              <a:buSzPct val="100000"/>
              <a:buFont typeface="Arial"/>
              <a:buChar char="•"/>
              <a:tabLst/>
              <a:defRPr sz="1600" baseline="0">
                <a:solidFill>
                  <a:srgbClr val="000000"/>
                </a:solidFill>
                <a:latin typeface="Arial" panose="020B0604020202020204" pitchFamily="34" charset="0"/>
                <a:cs typeface="Arial" panose="020B0604020202020204" pitchFamily="34" charset="0"/>
              </a:defRPr>
            </a:lvl1pPr>
            <a:lvl2pPr marL="371475" marR="0" indent="-171450" algn="l" defTabSz="685800" rtl="0" eaLnBrk="1" fontAlgn="auto" latinLnBrk="0" hangingPunct="1">
              <a:lnSpc>
                <a:spcPct val="100000"/>
              </a:lnSpc>
              <a:spcBef>
                <a:spcPts val="0"/>
              </a:spcBef>
              <a:spcAft>
                <a:spcPts val="0"/>
              </a:spcAft>
              <a:buClr>
                <a:srgbClr val="0070C0"/>
              </a:buClr>
              <a:buSzPct val="100000"/>
              <a:buFont typeface="Lucida Grande"/>
              <a:buChar char="-"/>
              <a:tabLst/>
              <a:defRPr sz="1600" baseline="0">
                <a:solidFill>
                  <a:srgbClr val="000000"/>
                </a:solidFill>
                <a:latin typeface="Arial" panose="020B0604020202020204" pitchFamily="34" charset="0"/>
                <a:cs typeface="Arial" panose="020B0604020202020204" pitchFamily="34" charset="0"/>
              </a:defRPr>
            </a:lvl2pPr>
            <a:lvl3pPr marL="720090" indent="-102870">
              <a:lnSpc>
                <a:spcPct val="100000"/>
              </a:lnSpc>
              <a:spcBef>
                <a:spcPts val="300"/>
              </a:spcBef>
              <a:buClr>
                <a:schemeClr val="bg2"/>
              </a:buClr>
              <a:buSzPct val="70000"/>
              <a:defRPr sz="1500">
                <a:solidFill>
                  <a:srgbClr val="000000"/>
                </a:solidFill>
              </a:defRPr>
            </a:lvl3pPr>
            <a:lvl4pPr>
              <a:defRPr sz="1500"/>
            </a:lvl4pPr>
            <a:lvl5pPr>
              <a:defRPr sz="1500"/>
            </a:lvl5pPr>
            <a:lvl6pPr>
              <a:defRPr sz="1200"/>
            </a:lvl6pPr>
            <a:lvl7pPr>
              <a:defRPr sz="1200"/>
            </a:lvl7pPr>
            <a:lvl8pPr>
              <a:defRPr sz="1200"/>
            </a:lvl8pPr>
            <a:lvl9pPr>
              <a:defRPr sz="1200"/>
            </a:lvl9pPr>
          </a:lstStyle>
          <a:p>
            <a:pPr lvl="0"/>
            <a:r>
              <a:rPr lang="en-US" dirty="0"/>
              <a:t>Click to enter first level text</a:t>
            </a:r>
          </a:p>
          <a:p>
            <a:pPr lvl="1"/>
            <a:r>
              <a:rPr lang="en-US" dirty="0"/>
              <a:t>Line 2</a:t>
            </a:r>
          </a:p>
          <a:p>
            <a:pPr lvl="0"/>
            <a:endParaRPr lang="en-US" dirty="0"/>
          </a:p>
        </p:txBody>
      </p:sp>
    </p:spTree>
    <p:extLst>
      <p:ext uri="{BB962C8B-B14F-4D97-AF65-F5344CB8AC3E}">
        <p14:creationId xmlns:p14="http://schemas.microsoft.com/office/powerpoint/2010/main" val="2120636246"/>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tudy-Slide-Bar">
    <p:spTree>
      <p:nvGrpSpPr>
        <p:cNvPr id="1" name=""/>
        <p:cNvGrpSpPr/>
        <p:nvPr/>
      </p:nvGrpSpPr>
      <p:grpSpPr>
        <a:xfrm>
          <a:off x="0" y="0"/>
          <a:ext cx="0" cy="0"/>
          <a:chOff x="0" y="0"/>
          <a:chExt cx="0" cy="0"/>
        </a:xfrm>
      </p:grpSpPr>
      <p:pic>
        <p:nvPicPr>
          <p:cNvPr id="10" name="Picture 9" descr="background.jpg"/>
          <p:cNvPicPr>
            <a:picLocks/>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0"/>
            <a:ext cx="9162288" cy="923544"/>
          </a:xfrm>
          <a:prstGeom prst="rect">
            <a:avLst/>
          </a:prstGeom>
        </p:spPr>
      </p:pic>
      <p:sp>
        <p:nvSpPr>
          <p:cNvPr id="2" name="Title 1"/>
          <p:cNvSpPr>
            <a:spLocks noGrp="1"/>
          </p:cNvSpPr>
          <p:nvPr>
            <p:ph type="title" hasCustomPrompt="1"/>
          </p:nvPr>
        </p:nvSpPr>
        <p:spPr>
          <a:xfrm>
            <a:off x="323850" y="89379"/>
            <a:ext cx="8497062" cy="818388"/>
          </a:xfrm>
          <a:prstGeom prst="rect">
            <a:avLst/>
          </a:prstGeom>
        </p:spPr>
        <p:txBody>
          <a:bodyPr anchor="ctr" anchorCtr="0">
            <a:normAutofit/>
          </a:bodyPr>
          <a:lstStyle>
            <a:lvl1pPr algn="l">
              <a:defRPr sz="2400">
                <a:solidFill>
                  <a:schemeClr val="bg1"/>
                </a:solidFill>
                <a:latin typeface="Arial"/>
                <a:cs typeface="Arial"/>
              </a:defRPr>
            </a:lvl1pPr>
          </a:lstStyle>
          <a:p>
            <a:r>
              <a:rPr lang="en-US" dirty="0"/>
              <a:t>Data Slide: click to add title</a:t>
            </a:r>
          </a:p>
        </p:txBody>
      </p:sp>
      <p:sp>
        <p:nvSpPr>
          <p:cNvPr id="37" name="Text Placeholder 5"/>
          <p:cNvSpPr>
            <a:spLocks noGrp="1"/>
          </p:cNvSpPr>
          <p:nvPr>
            <p:ph type="body" sz="quarter" idx="16" hasCustomPrompt="1"/>
          </p:nvPr>
        </p:nvSpPr>
        <p:spPr>
          <a:xfrm>
            <a:off x="323892" y="4846324"/>
            <a:ext cx="7360835" cy="240026"/>
          </a:xfrm>
          <a:prstGeom prst="rect">
            <a:avLst/>
          </a:prstGeom>
        </p:spPr>
        <p:txBody>
          <a:bodyPr vert="horz" anchor="ctr"/>
          <a:lstStyle>
            <a:lvl1pPr marL="0" indent="0" algn="l">
              <a:spcBef>
                <a:spcPts val="0"/>
              </a:spcBef>
              <a:buNone/>
              <a:defRPr sz="1050" b="0" baseline="0">
                <a:solidFill>
                  <a:srgbClr val="285078"/>
                </a:solidFill>
                <a:latin typeface="Arial"/>
                <a:cs typeface="Arial"/>
              </a:defRPr>
            </a:lvl1pPr>
          </a:lstStyle>
          <a:p>
            <a:pPr lvl="0"/>
            <a:r>
              <a:rPr lang="en-US" dirty="0"/>
              <a:t>Click to Add Source</a:t>
            </a:r>
          </a:p>
        </p:txBody>
      </p:sp>
      <p:grpSp>
        <p:nvGrpSpPr>
          <p:cNvPr id="33" name="Logo Stacked V2">
            <a:extLst>
              <a:ext uri="{FF2B5EF4-FFF2-40B4-BE49-F238E27FC236}">
                <a16:creationId xmlns:a16="http://schemas.microsoft.com/office/drawing/2014/main" id="{ED643BAB-BE3E-4844-9DDD-1481938628F6}"/>
              </a:ext>
            </a:extLst>
          </p:cNvPr>
          <p:cNvGrpSpPr>
            <a:grpSpLocks noChangeAspect="1"/>
          </p:cNvGrpSpPr>
          <p:nvPr userDrawn="1"/>
        </p:nvGrpSpPr>
        <p:grpSpPr>
          <a:xfrm>
            <a:off x="8071600" y="4860986"/>
            <a:ext cx="993262" cy="226314"/>
            <a:chOff x="680865" y="3439338"/>
            <a:chExt cx="4686473" cy="1068091"/>
          </a:xfrm>
        </p:grpSpPr>
        <p:pic>
          <p:nvPicPr>
            <p:cNvPr id="35" name="Logomark V2">
              <a:extLst>
                <a:ext uri="{FF2B5EF4-FFF2-40B4-BE49-F238E27FC236}">
                  <a16:creationId xmlns:a16="http://schemas.microsoft.com/office/drawing/2014/main" id="{4BD95A13-362F-A141-91B7-A9F1DCC099C7}"/>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680865" y="3439338"/>
              <a:ext cx="1088136" cy="1068091"/>
            </a:xfrm>
            <a:prstGeom prst="rect">
              <a:avLst/>
            </a:prstGeom>
          </p:spPr>
        </p:pic>
        <p:grpSp>
          <p:nvGrpSpPr>
            <p:cNvPr id="36" name="Nat HIV Cur logo type stacked">
              <a:extLst>
                <a:ext uri="{FF2B5EF4-FFF2-40B4-BE49-F238E27FC236}">
                  <a16:creationId xmlns:a16="http://schemas.microsoft.com/office/drawing/2014/main" id="{2526FA31-014A-F242-BED5-42DE95C3DD28}"/>
                </a:ext>
              </a:extLst>
            </p:cNvPr>
            <p:cNvGrpSpPr>
              <a:grpSpLocks noChangeAspect="1"/>
            </p:cNvGrpSpPr>
            <p:nvPr/>
          </p:nvGrpSpPr>
          <p:grpSpPr bwMode="auto">
            <a:xfrm>
              <a:off x="1898650" y="3455065"/>
              <a:ext cx="3468688" cy="1036638"/>
              <a:chOff x="1196" y="1585"/>
              <a:chExt cx="2185" cy="653"/>
            </a:xfrm>
          </p:grpSpPr>
          <p:sp>
            <p:nvSpPr>
              <p:cNvPr id="38" name="Freeform 5">
                <a:extLst>
                  <a:ext uri="{FF2B5EF4-FFF2-40B4-BE49-F238E27FC236}">
                    <a16:creationId xmlns:a16="http://schemas.microsoft.com/office/drawing/2014/main" id="{225DF7A2-9912-CE49-8CFC-3BAC37C2B8A0}"/>
                  </a:ext>
                </a:extLst>
              </p:cNvPr>
              <p:cNvSpPr>
                <a:spLocks/>
              </p:cNvSpPr>
              <p:nvPr/>
            </p:nvSpPr>
            <p:spPr bwMode="auto">
              <a:xfrm>
                <a:off x="1212" y="1585"/>
                <a:ext cx="243" cy="286"/>
              </a:xfrm>
              <a:custGeom>
                <a:avLst/>
                <a:gdLst>
                  <a:gd name="T0" fmla="*/ 347 w 403"/>
                  <a:gd name="T1" fmla="*/ 0 h 474"/>
                  <a:gd name="T2" fmla="*/ 347 w 403"/>
                  <a:gd name="T3" fmla="*/ 0 h 474"/>
                  <a:gd name="T4" fmla="*/ 347 w 403"/>
                  <a:gd name="T5" fmla="*/ 394 h 474"/>
                  <a:gd name="T6" fmla="*/ 345 w 403"/>
                  <a:gd name="T7" fmla="*/ 394 h 474"/>
                  <a:gd name="T8" fmla="*/ 71 w 403"/>
                  <a:gd name="T9" fmla="*/ 0 h 474"/>
                  <a:gd name="T10" fmla="*/ 0 w 403"/>
                  <a:gd name="T11" fmla="*/ 0 h 474"/>
                  <a:gd name="T12" fmla="*/ 0 w 403"/>
                  <a:gd name="T13" fmla="*/ 474 h 474"/>
                  <a:gd name="T14" fmla="*/ 56 w 403"/>
                  <a:gd name="T15" fmla="*/ 474 h 474"/>
                  <a:gd name="T16" fmla="*/ 56 w 403"/>
                  <a:gd name="T17" fmla="*/ 81 h 474"/>
                  <a:gd name="T18" fmla="*/ 57 w 403"/>
                  <a:gd name="T19" fmla="*/ 81 h 474"/>
                  <a:gd name="T20" fmla="*/ 332 w 403"/>
                  <a:gd name="T21" fmla="*/ 474 h 474"/>
                  <a:gd name="T22" fmla="*/ 403 w 403"/>
                  <a:gd name="T23" fmla="*/ 474 h 474"/>
                  <a:gd name="T24" fmla="*/ 403 w 403"/>
                  <a:gd name="T25" fmla="*/ 0 h 474"/>
                  <a:gd name="T26" fmla="*/ 347 w 403"/>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3" h="474">
                    <a:moveTo>
                      <a:pt x="347" y="0"/>
                    </a:moveTo>
                    <a:lnTo>
                      <a:pt x="347" y="0"/>
                    </a:lnTo>
                    <a:lnTo>
                      <a:pt x="347" y="394"/>
                    </a:lnTo>
                    <a:lnTo>
                      <a:pt x="345" y="394"/>
                    </a:lnTo>
                    <a:lnTo>
                      <a:pt x="71" y="0"/>
                    </a:lnTo>
                    <a:lnTo>
                      <a:pt x="0" y="0"/>
                    </a:lnTo>
                    <a:lnTo>
                      <a:pt x="0" y="474"/>
                    </a:lnTo>
                    <a:lnTo>
                      <a:pt x="56" y="474"/>
                    </a:lnTo>
                    <a:lnTo>
                      <a:pt x="56" y="81"/>
                    </a:lnTo>
                    <a:lnTo>
                      <a:pt x="57" y="81"/>
                    </a:lnTo>
                    <a:lnTo>
                      <a:pt x="332" y="474"/>
                    </a:lnTo>
                    <a:lnTo>
                      <a:pt x="403" y="474"/>
                    </a:lnTo>
                    <a:lnTo>
                      <a:pt x="403" y="0"/>
                    </a:lnTo>
                    <a:lnTo>
                      <a:pt x="347" y="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39" name="Freeform 6">
                <a:extLst>
                  <a:ext uri="{FF2B5EF4-FFF2-40B4-BE49-F238E27FC236}">
                    <a16:creationId xmlns:a16="http://schemas.microsoft.com/office/drawing/2014/main" id="{EB572A00-3194-D74F-8EC5-330B2BF209D5}"/>
                  </a:ext>
                </a:extLst>
              </p:cNvPr>
              <p:cNvSpPr>
                <a:spLocks noEditPoints="1"/>
              </p:cNvSpPr>
              <p:nvPr/>
            </p:nvSpPr>
            <p:spPr bwMode="auto">
              <a:xfrm>
                <a:off x="1503" y="1677"/>
                <a:ext cx="165" cy="199"/>
              </a:xfrm>
              <a:custGeom>
                <a:avLst/>
                <a:gdLst>
                  <a:gd name="T0" fmla="*/ 14 w 275"/>
                  <a:gd name="T1" fmla="*/ 48 h 329"/>
                  <a:gd name="T2" fmla="*/ 14 w 275"/>
                  <a:gd name="T3" fmla="*/ 48 h 329"/>
                  <a:gd name="T4" fmla="*/ 139 w 275"/>
                  <a:gd name="T5" fmla="*/ 0 h 329"/>
                  <a:gd name="T6" fmla="*/ 270 w 275"/>
                  <a:gd name="T7" fmla="*/ 132 h 329"/>
                  <a:gd name="T8" fmla="*/ 270 w 275"/>
                  <a:gd name="T9" fmla="*/ 267 h 329"/>
                  <a:gd name="T10" fmla="*/ 275 w 275"/>
                  <a:gd name="T11" fmla="*/ 321 h 329"/>
                  <a:gd name="T12" fmla="*/ 225 w 275"/>
                  <a:gd name="T13" fmla="*/ 321 h 329"/>
                  <a:gd name="T14" fmla="*/ 221 w 275"/>
                  <a:gd name="T15" fmla="*/ 274 h 329"/>
                  <a:gd name="T16" fmla="*/ 220 w 275"/>
                  <a:gd name="T17" fmla="*/ 274 h 329"/>
                  <a:gd name="T18" fmla="*/ 117 w 275"/>
                  <a:gd name="T19" fmla="*/ 329 h 329"/>
                  <a:gd name="T20" fmla="*/ 0 w 275"/>
                  <a:gd name="T21" fmla="*/ 236 h 329"/>
                  <a:gd name="T22" fmla="*/ 198 w 275"/>
                  <a:gd name="T23" fmla="*/ 126 h 329"/>
                  <a:gd name="T24" fmla="*/ 218 w 275"/>
                  <a:gd name="T25" fmla="*/ 126 h 329"/>
                  <a:gd name="T26" fmla="*/ 218 w 275"/>
                  <a:gd name="T27" fmla="*/ 117 h 329"/>
                  <a:gd name="T28" fmla="*/ 140 w 275"/>
                  <a:gd name="T29" fmla="*/ 48 h 329"/>
                  <a:gd name="T30" fmla="*/ 47 w 275"/>
                  <a:gd name="T31" fmla="*/ 82 h 329"/>
                  <a:gd name="T32" fmla="*/ 14 w 275"/>
                  <a:gd name="T33" fmla="*/ 48 h 329"/>
                  <a:gd name="T34" fmla="*/ 166 w 275"/>
                  <a:gd name="T35" fmla="*/ 171 h 329"/>
                  <a:gd name="T36" fmla="*/ 166 w 275"/>
                  <a:gd name="T37" fmla="*/ 171 h 329"/>
                  <a:gd name="T38" fmla="*/ 57 w 275"/>
                  <a:gd name="T39" fmla="*/ 231 h 329"/>
                  <a:gd name="T40" fmla="*/ 125 w 275"/>
                  <a:gd name="T41" fmla="*/ 285 h 329"/>
                  <a:gd name="T42" fmla="*/ 218 w 275"/>
                  <a:gd name="T43" fmla="*/ 191 h 329"/>
                  <a:gd name="T44" fmla="*/ 218 w 275"/>
                  <a:gd name="T45" fmla="*/ 171 h 329"/>
                  <a:gd name="T46" fmla="*/ 166 w 275"/>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5" h="329">
                    <a:moveTo>
                      <a:pt x="14" y="48"/>
                    </a:moveTo>
                    <a:lnTo>
                      <a:pt x="14" y="48"/>
                    </a:lnTo>
                    <a:cubicBezTo>
                      <a:pt x="47" y="15"/>
                      <a:pt x="93" y="0"/>
                      <a:pt x="139" y="0"/>
                    </a:cubicBezTo>
                    <a:cubicBezTo>
                      <a:pt x="231" y="0"/>
                      <a:pt x="270" y="44"/>
                      <a:pt x="270" y="132"/>
                    </a:cubicBezTo>
                    <a:lnTo>
                      <a:pt x="270" y="267"/>
                    </a:lnTo>
                    <a:cubicBezTo>
                      <a:pt x="270" y="285"/>
                      <a:pt x="272" y="305"/>
                      <a:pt x="275" y="321"/>
                    </a:cubicBezTo>
                    <a:lnTo>
                      <a:pt x="225" y="321"/>
                    </a:lnTo>
                    <a:cubicBezTo>
                      <a:pt x="221" y="307"/>
                      <a:pt x="221" y="288"/>
                      <a:pt x="221" y="274"/>
                    </a:cubicBezTo>
                    <a:lnTo>
                      <a:pt x="220" y="274"/>
                    </a:lnTo>
                    <a:cubicBezTo>
                      <a:pt x="199" y="306"/>
                      <a:pt x="164" y="329"/>
                      <a:pt x="117" y="329"/>
                    </a:cubicBezTo>
                    <a:cubicBezTo>
                      <a:pt x="53" y="329"/>
                      <a:pt x="0" y="297"/>
                      <a:pt x="0" y="236"/>
                    </a:cubicBezTo>
                    <a:cubicBezTo>
                      <a:pt x="0" y="132"/>
                      <a:pt x="121" y="126"/>
                      <a:pt x="198" y="126"/>
                    </a:cubicBezTo>
                    <a:lnTo>
                      <a:pt x="218" y="126"/>
                    </a:lnTo>
                    <a:lnTo>
                      <a:pt x="218" y="117"/>
                    </a:lnTo>
                    <a:cubicBezTo>
                      <a:pt x="218" y="72"/>
                      <a:pt x="189" y="48"/>
                      <a:pt x="140" y="48"/>
                    </a:cubicBezTo>
                    <a:cubicBezTo>
                      <a:pt x="107" y="48"/>
                      <a:pt x="72" y="60"/>
                      <a:pt x="47" y="82"/>
                    </a:cubicBezTo>
                    <a:lnTo>
                      <a:pt x="14" y="48"/>
                    </a:lnTo>
                    <a:close/>
                    <a:moveTo>
                      <a:pt x="166" y="171"/>
                    </a:moveTo>
                    <a:lnTo>
                      <a:pt x="166" y="171"/>
                    </a:lnTo>
                    <a:cubicBezTo>
                      <a:pt x="99" y="171"/>
                      <a:pt x="57" y="189"/>
                      <a:pt x="57" y="231"/>
                    </a:cubicBezTo>
                    <a:cubicBezTo>
                      <a:pt x="57" y="270"/>
                      <a:pt x="86" y="285"/>
                      <a:pt x="125" y="285"/>
                    </a:cubicBezTo>
                    <a:cubicBezTo>
                      <a:pt x="186" y="285"/>
                      <a:pt x="216" y="242"/>
                      <a:pt x="218" y="191"/>
                    </a:cubicBezTo>
                    <a:lnTo>
                      <a:pt x="218" y="171"/>
                    </a:lnTo>
                    <a:lnTo>
                      <a:pt x="166"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0" name="Freeform 7">
                <a:extLst>
                  <a:ext uri="{FF2B5EF4-FFF2-40B4-BE49-F238E27FC236}">
                    <a16:creationId xmlns:a16="http://schemas.microsoft.com/office/drawing/2014/main" id="{85D58F8C-631B-7142-A4EC-563875767845}"/>
                  </a:ext>
                </a:extLst>
              </p:cNvPr>
              <p:cNvSpPr>
                <a:spLocks/>
              </p:cNvSpPr>
              <p:nvPr/>
            </p:nvSpPr>
            <p:spPr bwMode="auto">
              <a:xfrm>
                <a:off x="1692" y="1628"/>
                <a:ext cx="129" cy="248"/>
              </a:xfrm>
              <a:custGeom>
                <a:avLst/>
                <a:gdLst>
                  <a:gd name="T0" fmla="*/ 213 w 216"/>
                  <a:gd name="T1" fmla="*/ 133 h 410"/>
                  <a:gd name="T2" fmla="*/ 213 w 216"/>
                  <a:gd name="T3" fmla="*/ 133 h 410"/>
                  <a:gd name="T4" fmla="*/ 121 w 216"/>
                  <a:gd name="T5" fmla="*/ 133 h 410"/>
                  <a:gd name="T6" fmla="*/ 121 w 216"/>
                  <a:gd name="T7" fmla="*/ 290 h 410"/>
                  <a:gd name="T8" fmla="*/ 168 w 216"/>
                  <a:gd name="T9" fmla="*/ 362 h 410"/>
                  <a:gd name="T10" fmla="*/ 214 w 216"/>
                  <a:gd name="T11" fmla="*/ 351 h 410"/>
                  <a:gd name="T12" fmla="*/ 216 w 216"/>
                  <a:gd name="T13" fmla="*/ 399 h 410"/>
                  <a:gd name="T14" fmla="*/ 155 w 216"/>
                  <a:gd name="T15" fmla="*/ 410 h 410"/>
                  <a:gd name="T16" fmla="*/ 69 w 216"/>
                  <a:gd name="T17" fmla="*/ 305 h 410"/>
                  <a:gd name="T18" fmla="*/ 69 w 216"/>
                  <a:gd name="T19" fmla="*/ 133 h 410"/>
                  <a:gd name="T20" fmla="*/ 0 w 216"/>
                  <a:gd name="T21" fmla="*/ 133 h 410"/>
                  <a:gd name="T22" fmla="*/ 0 w 216"/>
                  <a:gd name="T23" fmla="*/ 89 h 410"/>
                  <a:gd name="T24" fmla="*/ 69 w 216"/>
                  <a:gd name="T25" fmla="*/ 89 h 410"/>
                  <a:gd name="T26" fmla="*/ 69 w 216"/>
                  <a:gd name="T27" fmla="*/ 0 h 410"/>
                  <a:gd name="T28" fmla="*/ 121 w 216"/>
                  <a:gd name="T29" fmla="*/ 0 h 410"/>
                  <a:gd name="T30" fmla="*/ 121 w 216"/>
                  <a:gd name="T31" fmla="*/ 89 h 410"/>
                  <a:gd name="T32" fmla="*/ 213 w 216"/>
                  <a:gd name="T33" fmla="*/ 89 h 410"/>
                  <a:gd name="T34" fmla="*/ 213 w 216"/>
                  <a:gd name="T35" fmla="*/ 133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16" h="410">
                    <a:moveTo>
                      <a:pt x="213" y="133"/>
                    </a:moveTo>
                    <a:lnTo>
                      <a:pt x="213" y="133"/>
                    </a:lnTo>
                    <a:lnTo>
                      <a:pt x="121" y="133"/>
                    </a:lnTo>
                    <a:lnTo>
                      <a:pt x="121" y="290"/>
                    </a:lnTo>
                    <a:cubicBezTo>
                      <a:pt x="121" y="330"/>
                      <a:pt x="121" y="362"/>
                      <a:pt x="168" y="362"/>
                    </a:cubicBezTo>
                    <a:cubicBezTo>
                      <a:pt x="183" y="362"/>
                      <a:pt x="200" y="359"/>
                      <a:pt x="214" y="351"/>
                    </a:cubicBezTo>
                    <a:lnTo>
                      <a:pt x="216" y="399"/>
                    </a:lnTo>
                    <a:cubicBezTo>
                      <a:pt x="198" y="407"/>
                      <a:pt x="174" y="410"/>
                      <a:pt x="155" y="410"/>
                    </a:cubicBezTo>
                    <a:cubicBezTo>
                      <a:pt x="81" y="410"/>
                      <a:pt x="69" y="370"/>
                      <a:pt x="69" y="305"/>
                    </a:cubicBezTo>
                    <a:lnTo>
                      <a:pt x="69" y="133"/>
                    </a:lnTo>
                    <a:lnTo>
                      <a:pt x="0" y="133"/>
                    </a:lnTo>
                    <a:lnTo>
                      <a:pt x="0" y="89"/>
                    </a:lnTo>
                    <a:lnTo>
                      <a:pt x="69" y="89"/>
                    </a:lnTo>
                    <a:lnTo>
                      <a:pt x="69" y="0"/>
                    </a:lnTo>
                    <a:lnTo>
                      <a:pt x="121" y="0"/>
                    </a:lnTo>
                    <a:lnTo>
                      <a:pt x="121" y="89"/>
                    </a:lnTo>
                    <a:lnTo>
                      <a:pt x="213" y="89"/>
                    </a:lnTo>
                    <a:lnTo>
                      <a:pt x="213" y="13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1" name="Freeform 8">
                <a:extLst>
                  <a:ext uri="{FF2B5EF4-FFF2-40B4-BE49-F238E27FC236}">
                    <a16:creationId xmlns:a16="http://schemas.microsoft.com/office/drawing/2014/main" id="{E38E258E-8D6A-E643-AA35-0A2C8EA84FF9}"/>
                  </a:ext>
                </a:extLst>
              </p:cNvPr>
              <p:cNvSpPr>
                <a:spLocks noEditPoints="1"/>
              </p:cNvSpPr>
              <p:nvPr/>
            </p:nvSpPr>
            <p:spPr bwMode="auto">
              <a:xfrm>
                <a:off x="1848" y="1585"/>
                <a:ext cx="46" cy="286"/>
              </a:xfrm>
              <a:custGeom>
                <a:avLst/>
                <a:gdLst>
                  <a:gd name="T0" fmla="*/ 38 w 76"/>
                  <a:gd name="T1" fmla="*/ 0 h 474"/>
                  <a:gd name="T2" fmla="*/ 38 w 76"/>
                  <a:gd name="T3" fmla="*/ 0 h 474"/>
                  <a:gd name="T4" fmla="*/ 76 w 76"/>
                  <a:gd name="T5" fmla="*/ 39 h 474"/>
                  <a:gd name="T6" fmla="*/ 38 w 76"/>
                  <a:gd name="T7" fmla="*/ 77 h 474"/>
                  <a:gd name="T8" fmla="*/ 0 w 76"/>
                  <a:gd name="T9" fmla="*/ 39 h 474"/>
                  <a:gd name="T10" fmla="*/ 38 w 76"/>
                  <a:gd name="T11" fmla="*/ 0 h 474"/>
                  <a:gd name="T12" fmla="*/ 12 w 76"/>
                  <a:gd name="T13" fmla="*/ 161 h 474"/>
                  <a:gd name="T14" fmla="*/ 12 w 76"/>
                  <a:gd name="T15" fmla="*/ 161 h 474"/>
                  <a:gd name="T16" fmla="*/ 64 w 76"/>
                  <a:gd name="T17" fmla="*/ 161 h 474"/>
                  <a:gd name="T18" fmla="*/ 64 w 76"/>
                  <a:gd name="T19" fmla="*/ 474 h 474"/>
                  <a:gd name="T20" fmla="*/ 12 w 76"/>
                  <a:gd name="T21" fmla="*/ 474 h 474"/>
                  <a:gd name="T22" fmla="*/ 12 w 76"/>
                  <a:gd name="T23" fmla="*/ 161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4">
                    <a:moveTo>
                      <a:pt x="38" y="0"/>
                    </a:moveTo>
                    <a:lnTo>
                      <a:pt x="38" y="0"/>
                    </a:lnTo>
                    <a:cubicBezTo>
                      <a:pt x="59" y="0"/>
                      <a:pt x="76" y="18"/>
                      <a:pt x="76" y="39"/>
                    </a:cubicBezTo>
                    <a:cubicBezTo>
                      <a:pt x="76" y="61"/>
                      <a:pt x="60" y="77"/>
                      <a:pt x="38" y="77"/>
                    </a:cubicBezTo>
                    <a:cubicBezTo>
                      <a:pt x="16" y="77"/>
                      <a:pt x="0" y="61"/>
                      <a:pt x="0" y="39"/>
                    </a:cubicBezTo>
                    <a:cubicBezTo>
                      <a:pt x="0" y="18"/>
                      <a:pt x="16" y="0"/>
                      <a:pt x="38" y="0"/>
                    </a:cubicBezTo>
                    <a:close/>
                    <a:moveTo>
                      <a:pt x="12" y="161"/>
                    </a:moveTo>
                    <a:lnTo>
                      <a:pt x="12" y="161"/>
                    </a:lnTo>
                    <a:lnTo>
                      <a:pt x="64" y="161"/>
                    </a:lnTo>
                    <a:lnTo>
                      <a:pt x="64" y="474"/>
                    </a:lnTo>
                    <a:lnTo>
                      <a:pt x="12" y="474"/>
                    </a:lnTo>
                    <a:lnTo>
                      <a:pt x="12" y="16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2" name="Freeform 9">
                <a:extLst>
                  <a:ext uri="{FF2B5EF4-FFF2-40B4-BE49-F238E27FC236}">
                    <a16:creationId xmlns:a16="http://schemas.microsoft.com/office/drawing/2014/main" id="{BA069D83-6B58-DA4B-88D8-B26DE525E1C1}"/>
                  </a:ext>
                </a:extLst>
              </p:cNvPr>
              <p:cNvSpPr>
                <a:spLocks noEditPoints="1"/>
              </p:cNvSpPr>
              <p:nvPr/>
            </p:nvSpPr>
            <p:spPr bwMode="auto">
              <a:xfrm>
                <a:off x="1930" y="1677"/>
                <a:ext cx="201" cy="199"/>
              </a:xfrm>
              <a:custGeom>
                <a:avLst/>
                <a:gdLst>
                  <a:gd name="T0" fmla="*/ 168 w 335"/>
                  <a:gd name="T1" fmla="*/ 0 h 329"/>
                  <a:gd name="T2" fmla="*/ 168 w 335"/>
                  <a:gd name="T3" fmla="*/ 0 h 329"/>
                  <a:gd name="T4" fmla="*/ 335 w 335"/>
                  <a:gd name="T5" fmla="*/ 165 h 329"/>
                  <a:gd name="T6" fmla="*/ 168 w 335"/>
                  <a:gd name="T7" fmla="*/ 329 h 329"/>
                  <a:gd name="T8" fmla="*/ 0 w 335"/>
                  <a:gd name="T9" fmla="*/ 165 h 329"/>
                  <a:gd name="T10" fmla="*/ 168 w 335"/>
                  <a:gd name="T11" fmla="*/ 0 h 329"/>
                  <a:gd name="T12" fmla="*/ 168 w 335"/>
                  <a:gd name="T13" fmla="*/ 281 h 329"/>
                  <a:gd name="T14" fmla="*/ 168 w 335"/>
                  <a:gd name="T15" fmla="*/ 281 h 329"/>
                  <a:gd name="T16" fmla="*/ 279 w 335"/>
                  <a:gd name="T17" fmla="*/ 165 h 329"/>
                  <a:gd name="T18" fmla="*/ 168 w 335"/>
                  <a:gd name="T19" fmla="*/ 48 h 329"/>
                  <a:gd name="T20" fmla="*/ 57 w 335"/>
                  <a:gd name="T21" fmla="*/ 165 h 329"/>
                  <a:gd name="T22" fmla="*/ 168 w 335"/>
                  <a:gd name="T23" fmla="*/ 28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5" h="329">
                    <a:moveTo>
                      <a:pt x="168" y="0"/>
                    </a:moveTo>
                    <a:lnTo>
                      <a:pt x="168" y="0"/>
                    </a:lnTo>
                    <a:cubicBezTo>
                      <a:pt x="264" y="0"/>
                      <a:pt x="335" y="67"/>
                      <a:pt x="335" y="165"/>
                    </a:cubicBezTo>
                    <a:cubicBezTo>
                      <a:pt x="335" y="262"/>
                      <a:pt x="264" y="329"/>
                      <a:pt x="168" y="329"/>
                    </a:cubicBezTo>
                    <a:cubicBezTo>
                      <a:pt x="71" y="329"/>
                      <a:pt x="0" y="262"/>
                      <a:pt x="0" y="165"/>
                    </a:cubicBezTo>
                    <a:cubicBezTo>
                      <a:pt x="0" y="67"/>
                      <a:pt x="71" y="0"/>
                      <a:pt x="168" y="0"/>
                    </a:cubicBezTo>
                    <a:close/>
                    <a:moveTo>
                      <a:pt x="168" y="281"/>
                    </a:moveTo>
                    <a:lnTo>
                      <a:pt x="168" y="281"/>
                    </a:lnTo>
                    <a:cubicBezTo>
                      <a:pt x="235" y="281"/>
                      <a:pt x="279" y="230"/>
                      <a:pt x="279" y="165"/>
                    </a:cubicBezTo>
                    <a:cubicBezTo>
                      <a:pt x="279" y="99"/>
                      <a:pt x="235" y="48"/>
                      <a:pt x="168" y="48"/>
                    </a:cubicBezTo>
                    <a:cubicBezTo>
                      <a:pt x="100" y="48"/>
                      <a:pt x="57" y="99"/>
                      <a:pt x="57" y="165"/>
                    </a:cubicBezTo>
                    <a:cubicBezTo>
                      <a:pt x="57" y="230"/>
                      <a:pt x="100" y="281"/>
                      <a:pt x="168" y="281"/>
                    </a:cubicBez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3" name="Freeform 10">
                <a:extLst>
                  <a:ext uri="{FF2B5EF4-FFF2-40B4-BE49-F238E27FC236}">
                    <a16:creationId xmlns:a16="http://schemas.microsoft.com/office/drawing/2014/main" id="{3F3678EF-D471-FF42-B26A-64E8B6E50370}"/>
                  </a:ext>
                </a:extLst>
              </p:cNvPr>
              <p:cNvSpPr>
                <a:spLocks/>
              </p:cNvSpPr>
              <p:nvPr/>
            </p:nvSpPr>
            <p:spPr bwMode="auto">
              <a:xfrm>
                <a:off x="2173" y="1677"/>
                <a:ext cx="166" cy="194"/>
              </a:xfrm>
              <a:custGeom>
                <a:avLst/>
                <a:gdLst>
                  <a:gd name="T0" fmla="*/ 3 w 276"/>
                  <a:gd name="T1" fmla="*/ 82 h 321"/>
                  <a:gd name="T2" fmla="*/ 3 w 276"/>
                  <a:gd name="T3" fmla="*/ 82 h 321"/>
                  <a:gd name="T4" fmla="*/ 0 w 276"/>
                  <a:gd name="T5" fmla="*/ 8 h 321"/>
                  <a:gd name="T6" fmla="*/ 50 w 276"/>
                  <a:gd name="T7" fmla="*/ 8 h 321"/>
                  <a:gd name="T8" fmla="*/ 51 w 276"/>
                  <a:gd name="T9" fmla="*/ 60 h 321"/>
                  <a:gd name="T10" fmla="*/ 52 w 276"/>
                  <a:gd name="T11" fmla="*/ 60 h 321"/>
                  <a:gd name="T12" fmla="*/ 157 w 276"/>
                  <a:gd name="T13" fmla="*/ 0 h 321"/>
                  <a:gd name="T14" fmla="*/ 276 w 276"/>
                  <a:gd name="T15" fmla="*/ 128 h 321"/>
                  <a:gd name="T16" fmla="*/ 276 w 276"/>
                  <a:gd name="T17" fmla="*/ 321 h 321"/>
                  <a:gd name="T18" fmla="*/ 224 w 276"/>
                  <a:gd name="T19" fmla="*/ 321 h 321"/>
                  <a:gd name="T20" fmla="*/ 224 w 276"/>
                  <a:gd name="T21" fmla="*/ 133 h 321"/>
                  <a:gd name="T22" fmla="*/ 152 w 276"/>
                  <a:gd name="T23" fmla="*/ 48 h 321"/>
                  <a:gd name="T24" fmla="*/ 55 w 276"/>
                  <a:gd name="T25" fmla="*/ 169 h 321"/>
                  <a:gd name="T26" fmla="*/ 55 w 276"/>
                  <a:gd name="T27" fmla="*/ 321 h 321"/>
                  <a:gd name="T28" fmla="*/ 3 w 276"/>
                  <a:gd name="T29" fmla="*/ 321 h 321"/>
                  <a:gd name="T30" fmla="*/ 3 w 276"/>
                  <a:gd name="T31" fmla="*/ 82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3" y="82"/>
                    </a:moveTo>
                    <a:lnTo>
                      <a:pt x="3" y="82"/>
                    </a:lnTo>
                    <a:cubicBezTo>
                      <a:pt x="3" y="54"/>
                      <a:pt x="0" y="29"/>
                      <a:pt x="0" y="8"/>
                    </a:cubicBezTo>
                    <a:lnTo>
                      <a:pt x="50" y="8"/>
                    </a:lnTo>
                    <a:cubicBezTo>
                      <a:pt x="50" y="25"/>
                      <a:pt x="51" y="42"/>
                      <a:pt x="51" y="60"/>
                    </a:cubicBezTo>
                    <a:lnTo>
                      <a:pt x="52" y="60"/>
                    </a:lnTo>
                    <a:cubicBezTo>
                      <a:pt x="66" y="29"/>
                      <a:pt x="105" y="0"/>
                      <a:pt x="157" y="0"/>
                    </a:cubicBezTo>
                    <a:cubicBezTo>
                      <a:pt x="239" y="0"/>
                      <a:pt x="276" y="52"/>
                      <a:pt x="276" y="128"/>
                    </a:cubicBezTo>
                    <a:lnTo>
                      <a:pt x="276" y="321"/>
                    </a:lnTo>
                    <a:lnTo>
                      <a:pt x="224" y="321"/>
                    </a:lnTo>
                    <a:lnTo>
                      <a:pt x="224" y="133"/>
                    </a:lnTo>
                    <a:cubicBezTo>
                      <a:pt x="224" y="81"/>
                      <a:pt x="201" y="48"/>
                      <a:pt x="152" y="48"/>
                    </a:cubicBezTo>
                    <a:cubicBezTo>
                      <a:pt x="84" y="48"/>
                      <a:pt x="55" y="97"/>
                      <a:pt x="55" y="169"/>
                    </a:cubicBezTo>
                    <a:lnTo>
                      <a:pt x="55" y="321"/>
                    </a:lnTo>
                    <a:lnTo>
                      <a:pt x="3" y="321"/>
                    </a:lnTo>
                    <a:lnTo>
                      <a:pt x="3" y="82"/>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4" name="Freeform 11">
                <a:extLst>
                  <a:ext uri="{FF2B5EF4-FFF2-40B4-BE49-F238E27FC236}">
                    <a16:creationId xmlns:a16="http://schemas.microsoft.com/office/drawing/2014/main" id="{4096063A-D997-8644-9B45-A681CF16A254}"/>
                  </a:ext>
                </a:extLst>
              </p:cNvPr>
              <p:cNvSpPr>
                <a:spLocks noEditPoints="1"/>
              </p:cNvSpPr>
              <p:nvPr/>
            </p:nvSpPr>
            <p:spPr bwMode="auto">
              <a:xfrm>
                <a:off x="2380" y="1677"/>
                <a:ext cx="165" cy="199"/>
              </a:xfrm>
              <a:custGeom>
                <a:avLst/>
                <a:gdLst>
                  <a:gd name="T0" fmla="*/ 14 w 274"/>
                  <a:gd name="T1" fmla="*/ 48 h 329"/>
                  <a:gd name="T2" fmla="*/ 14 w 274"/>
                  <a:gd name="T3" fmla="*/ 48 h 329"/>
                  <a:gd name="T4" fmla="*/ 139 w 274"/>
                  <a:gd name="T5" fmla="*/ 0 h 329"/>
                  <a:gd name="T6" fmla="*/ 270 w 274"/>
                  <a:gd name="T7" fmla="*/ 132 h 329"/>
                  <a:gd name="T8" fmla="*/ 270 w 274"/>
                  <a:gd name="T9" fmla="*/ 267 h 329"/>
                  <a:gd name="T10" fmla="*/ 274 w 274"/>
                  <a:gd name="T11" fmla="*/ 321 h 329"/>
                  <a:gd name="T12" fmla="*/ 224 w 274"/>
                  <a:gd name="T13" fmla="*/ 321 h 329"/>
                  <a:gd name="T14" fmla="*/ 221 w 274"/>
                  <a:gd name="T15" fmla="*/ 274 h 329"/>
                  <a:gd name="T16" fmla="*/ 219 w 274"/>
                  <a:gd name="T17" fmla="*/ 274 h 329"/>
                  <a:gd name="T18" fmla="*/ 116 w 274"/>
                  <a:gd name="T19" fmla="*/ 329 h 329"/>
                  <a:gd name="T20" fmla="*/ 0 w 274"/>
                  <a:gd name="T21" fmla="*/ 236 h 329"/>
                  <a:gd name="T22" fmla="*/ 197 w 274"/>
                  <a:gd name="T23" fmla="*/ 126 h 329"/>
                  <a:gd name="T24" fmla="*/ 217 w 274"/>
                  <a:gd name="T25" fmla="*/ 126 h 329"/>
                  <a:gd name="T26" fmla="*/ 217 w 274"/>
                  <a:gd name="T27" fmla="*/ 117 h 329"/>
                  <a:gd name="T28" fmla="*/ 140 w 274"/>
                  <a:gd name="T29" fmla="*/ 48 h 329"/>
                  <a:gd name="T30" fmla="*/ 47 w 274"/>
                  <a:gd name="T31" fmla="*/ 82 h 329"/>
                  <a:gd name="T32" fmla="*/ 14 w 274"/>
                  <a:gd name="T33" fmla="*/ 48 h 329"/>
                  <a:gd name="T34" fmla="*/ 165 w 274"/>
                  <a:gd name="T35" fmla="*/ 171 h 329"/>
                  <a:gd name="T36" fmla="*/ 165 w 274"/>
                  <a:gd name="T37" fmla="*/ 171 h 329"/>
                  <a:gd name="T38" fmla="*/ 56 w 274"/>
                  <a:gd name="T39" fmla="*/ 231 h 329"/>
                  <a:gd name="T40" fmla="*/ 125 w 274"/>
                  <a:gd name="T41" fmla="*/ 285 h 329"/>
                  <a:gd name="T42" fmla="*/ 217 w 274"/>
                  <a:gd name="T43" fmla="*/ 191 h 329"/>
                  <a:gd name="T44" fmla="*/ 217 w 274"/>
                  <a:gd name="T45" fmla="*/ 171 h 329"/>
                  <a:gd name="T46" fmla="*/ 165 w 274"/>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4" h="329">
                    <a:moveTo>
                      <a:pt x="14" y="48"/>
                    </a:moveTo>
                    <a:lnTo>
                      <a:pt x="14" y="48"/>
                    </a:lnTo>
                    <a:cubicBezTo>
                      <a:pt x="46" y="15"/>
                      <a:pt x="93" y="0"/>
                      <a:pt x="139" y="0"/>
                    </a:cubicBezTo>
                    <a:cubicBezTo>
                      <a:pt x="231" y="0"/>
                      <a:pt x="270" y="44"/>
                      <a:pt x="270" y="132"/>
                    </a:cubicBezTo>
                    <a:lnTo>
                      <a:pt x="270" y="267"/>
                    </a:lnTo>
                    <a:cubicBezTo>
                      <a:pt x="270" y="285"/>
                      <a:pt x="272" y="305"/>
                      <a:pt x="274" y="321"/>
                    </a:cubicBezTo>
                    <a:lnTo>
                      <a:pt x="224" y="321"/>
                    </a:lnTo>
                    <a:cubicBezTo>
                      <a:pt x="221" y="307"/>
                      <a:pt x="221" y="288"/>
                      <a:pt x="221" y="274"/>
                    </a:cubicBezTo>
                    <a:lnTo>
                      <a:pt x="219" y="274"/>
                    </a:lnTo>
                    <a:cubicBezTo>
                      <a:pt x="199" y="306"/>
                      <a:pt x="164" y="329"/>
                      <a:pt x="116" y="329"/>
                    </a:cubicBezTo>
                    <a:cubicBezTo>
                      <a:pt x="53" y="329"/>
                      <a:pt x="0" y="297"/>
                      <a:pt x="0" y="236"/>
                    </a:cubicBezTo>
                    <a:cubicBezTo>
                      <a:pt x="0" y="132"/>
                      <a:pt x="120" y="126"/>
                      <a:pt x="197" y="126"/>
                    </a:cubicBezTo>
                    <a:lnTo>
                      <a:pt x="217" y="126"/>
                    </a:lnTo>
                    <a:lnTo>
                      <a:pt x="217" y="117"/>
                    </a:lnTo>
                    <a:cubicBezTo>
                      <a:pt x="217" y="72"/>
                      <a:pt x="189" y="48"/>
                      <a:pt x="140" y="48"/>
                    </a:cubicBezTo>
                    <a:cubicBezTo>
                      <a:pt x="106" y="48"/>
                      <a:pt x="72" y="60"/>
                      <a:pt x="47" y="82"/>
                    </a:cubicBezTo>
                    <a:lnTo>
                      <a:pt x="14" y="48"/>
                    </a:lnTo>
                    <a:close/>
                    <a:moveTo>
                      <a:pt x="165" y="171"/>
                    </a:moveTo>
                    <a:lnTo>
                      <a:pt x="165" y="171"/>
                    </a:lnTo>
                    <a:cubicBezTo>
                      <a:pt x="99" y="171"/>
                      <a:pt x="56" y="189"/>
                      <a:pt x="56" y="231"/>
                    </a:cubicBezTo>
                    <a:cubicBezTo>
                      <a:pt x="56" y="270"/>
                      <a:pt x="86" y="285"/>
                      <a:pt x="125" y="285"/>
                    </a:cubicBezTo>
                    <a:cubicBezTo>
                      <a:pt x="185" y="285"/>
                      <a:pt x="216" y="242"/>
                      <a:pt x="217" y="191"/>
                    </a:cubicBezTo>
                    <a:lnTo>
                      <a:pt x="217" y="171"/>
                    </a:lnTo>
                    <a:lnTo>
                      <a:pt x="165"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5" name="Freeform 12">
                <a:extLst>
                  <a:ext uri="{FF2B5EF4-FFF2-40B4-BE49-F238E27FC236}">
                    <a16:creationId xmlns:a16="http://schemas.microsoft.com/office/drawing/2014/main" id="{93E7CAF6-9990-B242-9889-9111A9BD2D45}"/>
                  </a:ext>
                </a:extLst>
              </p:cNvPr>
              <p:cNvSpPr>
                <a:spLocks/>
              </p:cNvSpPr>
              <p:nvPr/>
            </p:nvSpPr>
            <p:spPr bwMode="auto">
              <a:xfrm>
                <a:off x="2597" y="1585"/>
                <a:ext cx="31" cy="286"/>
              </a:xfrm>
              <a:custGeom>
                <a:avLst/>
                <a:gdLst>
                  <a:gd name="T0" fmla="*/ 0 w 52"/>
                  <a:gd name="T1" fmla="*/ 474 h 474"/>
                  <a:gd name="T2" fmla="*/ 0 w 52"/>
                  <a:gd name="T3" fmla="*/ 474 h 474"/>
                  <a:gd name="T4" fmla="*/ 52 w 52"/>
                  <a:gd name="T5" fmla="*/ 474 h 474"/>
                  <a:gd name="T6" fmla="*/ 52 w 52"/>
                  <a:gd name="T7" fmla="*/ 0 h 474"/>
                  <a:gd name="T8" fmla="*/ 0 w 52"/>
                  <a:gd name="T9" fmla="*/ 0 h 474"/>
                  <a:gd name="T10" fmla="*/ 0 w 52"/>
                  <a:gd name="T11" fmla="*/ 474 h 474"/>
                </a:gdLst>
                <a:ahLst/>
                <a:cxnLst>
                  <a:cxn ang="0">
                    <a:pos x="T0" y="T1"/>
                  </a:cxn>
                  <a:cxn ang="0">
                    <a:pos x="T2" y="T3"/>
                  </a:cxn>
                  <a:cxn ang="0">
                    <a:pos x="T4" y="T5"/>
                  </a:cxn>
                  <a:cxn ang="0">
                    <a:pos x="T6" y="T7"/>
                  </a:cxn>
                  <a:cxn ang="0">
                    <a:pos x="T8" y="T9"/>
                  </a:cxn>
                  <a:cxn ang="0">
                    <a:pos x="T10" y="T11"/>
                  </a:cxn>
                </a:cxnLst>
                <a:rect l="0" t="0" r="r" b="b"/>
                <a:pathLst>
                  <a:path w="52" h="474">
                    <a:moveTo>
                      <a:pt x="0" y="474"/>
                    </a:moveTo>
                    <a:lnTo>
                      <a:pt x="0" y="474"/>
                    </a:lnTo>
                    <a:lnTo>
                      <a:pt x="52" y="474"/>
                    </a:lnTo>
                    <a:lnTo>
                      <a:pt x="52" y="0"/>
                    </a:lnTo>
                    <a:lnTo>
                      <a:pt x="0" y="0"/>
                    </a:lnTo>
                    <a:lnTo>
                      <a:pt x="0" y="474"/>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6" name="Freeform 13">
                <a:extLst>
                  <a:ext uri="{FF2B5EF4-FFF2-40B4-BE49-F238E27FC236}">
                    <a16:creationId xmlns:a16="http://schemas.microsoft.com/office/drawing/2014/main" id="{B301714D-9F92-1A45-A046-1048640D6B9D}"/>
                  </a:ext>
                </a:extLst>
              </p:cNvPr>
              <p:cNvSpPr>
                <a:spLocks/>
              </p:cNvSpPr>
              <p:nvPr/>
            </p:nvSpPr>
            <p:spPr bwMode="auto">
              <a:xfrm>
                <a:off x="2780" y="1585"/>
                <a:ext cx="220" cy="286"/>
              </a:xfrm>
              <a:custGeom>
                <a:avLst/>
                <a:gdLst>
                  <a:gd name="T0" fmla="*/ 310 w 366"/>
                  <a:gd name="T1" fmla="*/ 0 h 474"/>
                  <a:gd name="T2" fmla="*/ 310 w 366"/>
                  <a:gd name="T3" fmla="*/ 0 h 474"/>
                  <a:gd name="T4" fmla="*/ 310 w 366"/>
                  <a:gd name="T5" fmla="*/ 201 h 474"/>
                  <a:gd name="T6" fmla="*/ 57 w 366"/>
                  <a:gd name="T7" fmla="*/ 201 h 474"/>
                  <a:gd name="T8" fmla="*/ 57 w 366"/>
                  <a:gd name="T9" fmla="*/ 0 h 474"/>
                  <a:gd name="T10" fmla="*/ 0 w 366"/>
                  <a:gd name="T11" fmla="*/ 0 h 474"/>
                  <a:gd name="T12" fmla="*/ 0 w 366"/>
                  <a:gd name="T13" fmla="*/ 474 h 474"/>
                  <a:gd name="T14" fmla="*/ 57 w 366"/>
                  <a:gd name="T15" fmla="*/ 474 h 474"/>
                  <a:gd name="T16" fmla="*/ 57 w 366"/>
                  <a:gd name="T17" fmla="*/ 253 h 474"/>
                  <a:gd name="T18" fmla="*/ 310 w 366"/>
                  <a:gd name="T19" fmla="*/ 253 h 474"/>
                  <a:gd name="T20" fmla="*/ 310 w 366"/>
                  <a:gd name="T21" fmla="*/ 474 h 474"/>
                  <a:gd name="T22" fmla="*/ 366 w 366"/>
                  <a:gd name="T23" fmla="*/ 474 h 474"/>
                  <a:gd name="T24" fmla="*/ 366 w 366"/>
                  <a:gd name="T25" fmla="*/ 0 h 474"/>
                  <a:gd name="T26" fmla="*/ 310 w 366"/>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66" h="474">
                    <a:moveTo>
                      <a:pt x="310" y="0"/>
                    </a:moveTo>
                    <a:lnTo>
                      <a:pt x="310" y="0"/>
                    </a:lnTo>
                    <a:lnTo>
                      <a:pt x="310" y="201"/>
                    </a:lnTo>
                    <a:lnTo>
                      <a:pt x="57" y="201"/>
                    </a:lnTo>
                    <a:lnTo>
                      <a:pt x="57" y="0"/>
                    </a:lnTo>
                    <a:lnTo>
                      <a:pt x="0" y="0"/>
                    </a:lnTo>
                    <a:lnTo>
                      <a:pt x="0" y="474"/>
                    </a:lnTo>
                    <a:lnTo>
                      <a:pt x="57" y="474"/>
                    </a:lnTo>
                    <a:lnTo>
                      <a:pt x="57" y="253"/>
                    </a:lnTo>
                    <a:lnTo>
                      <a:pt x="310" y="253"/>
                    </a:lnTo>
                    <a:lnTo>
                      <a:pt x="310" y="474"/>
                    </a:lnTo>
                    <a:lnTo>
                      <a:pt x="366" y="474"/>
                    </a:lnTo>
                    <a:lnTo>
                      <a:pt x="366" y="0"/>
                    </a:lnTo>
                    <a:lnTo>
                      <a:pt x="310"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7" name="Freeform 14">
                <a:extLst>
                  <a:ext uri="{FF2B5EF4-FFF2-40B4-BE49-F238E27FC236}">
                    <a16:creationId xmlns:a16="http://schemas.microsoft.com/office/drawing/2014/main" id="{6D21D93B-D9E1-8E47-AF2C-3C247270DD35}"/>
                  </a:ext>
                </a:extLst>
              </p:cNvPr>
              <p:cNvSpPr>
                <a:spLocks/>
              </p:cNvSpPr>
              <p:nvPr/>
            </p:nvSpPr>
            <p:spPr bwMode="auto">
              <a:xfrm>
                <a:off x="3065" y="1585"/>
                <a:ext cx="33" cy="286"/>
              </a:xfrm>
              <a:custGeom>
                <a:avLst/>
                <a:gdLst>
                  <a:gd name="T0" fmla="*/ 0 w 56"/>
                  <a:gd name="T1" fmla="*/ 474 h 474"/>
                  <a:gd name="T2" fmla="*/ 0 w 56"/>
                  <a:gd name="T3" fmla="*/ 474 h 474"/>
                  <a:gd name="T4" fmla="*/ 56 w 56"/>
                  <a:gd name="T5" fmla="*/ 474 h 474"/>
                  <a:gd name="T6" fmla="*/ 56 w 56"/>
                  <a:gd name="T7" fmla="*/ 0 h 474"/>
                  <a:gd name="T8" fmla="*/ 0 w 56"/>
                  <a:gd name="T9" fmla="*/ 0 h 474"/>
                  <a:gd name="T10" fmla="*/ 0 w 56"/>
                  <a:gd name="T11" fmla="*/ 474 h 474"/>
                </a:gdLst>
                <a:ahLst/>
                <a:cxnLst>
                  <a:cxn ang="0">
                    <a:pos x="T0" y="T1"/>
                  </a:cxn>
                  <a:cxn ang="0">
                    <a:pos x="T2" y="T3"/>
                  </a:cxn>
                  <a:cxn ang="0">
                    <a:pos x="T4" y="T5"/>
                  </a:cxn>
                  <a:cxn ang="0">
                    <a:pos x="T6" y="T7"/>
                  </a:cxn>
                  <a:cxn ang="0">
                    <a:pos x="T8" y="T9"/>
                  </a:cxn>
                  <a:cxn ang="0">
                    <a:pos x="T10" y="T11"/>
                  </a:cxn>
                </a:cxnLst>
                <a:rect l="0" t="0" r="r" b="b"/>
                <a:pathLst>
                  <a:path w="56" h="474">
                    <a:moveTo>
                      <a:pt x="0" y="474"/>
                    </a:moveTo>
                    <a:lnTo>
                      <a:pt x="0" y="474"/>
                    </a:lnTo>
                    <a:lnTo>
                      <a:pt x="56" y="474"/>
                    </a:lnTo>
                    <a:lnTo>
                      <a:pt x="56" y="0"/>
                    </a:lnTo>
                    <a:lnTo>
                      <a:pt x="0" y="0"/>
                    </a:lnTo>
                    <a:lnTo>
                      <a:pt x="0" y="474"/>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8" name="Freeform 15">
                <a:extLst>
                  <a:ext uri="{FF2B5EF4-FFF2-40B4-BE49-F238E27FC236}">
                    <a16:creationId xmlns:a16="http://schemas.microsoft.com/office/drawing/2014/main" id="{44E35D0F-4F10-E242-8BEA-14849E6CACA0}"/>
                  </a:ext>
                </a:extLst>
              </p:cNvPr>
              <p:cNvSpPr>
                <a:spLocks/>
              </p:cNvSpPr>
              <p:nvPr/>
            </p:nvSpPr>
            <p:spPr bwMode="auto">
              <a:xfrm>
                <a:off x="3128" y="1585"/>
                <a:ext cx="253" cy="286"/>
              </a:xfrm>
              <a:custGeom>
                <a:avLst/>
                <a:gdLst>
                  <a:gd name="T0" fmla="*/ 361 w 421"/>
                  <a:gd name="T1" fmla="*/ 0 h 474"/>
                  <a:gd name="T2" fmla="*/ 361 w 421"/>
                  <a:gd name="T3" fmla="*/ 0 h 474"/>
                  <a:gd name="T4" fmla="*/ 211 w 421"/>
                  <a:gd name="T5" fmla="*/ 390 h 474"/>
                  <a:gd name="T6" fmla="*/ 209 w 421"/>
                  <a:gd name="T7" fmla="*/ 390 h 474"/>
                  <a:gd name="T8" fmla="*/ 63 w 421"/>
                  <a:gd name="T9" fmla="*/ 0 h 474"/>
                  <a:gd name="T10" fmla="*/ 0 w 421"/>
                  <a:gd name="T11" fmla="*/ 0 h 474"/>
                  <a:gd name="T12" fmla="*/ 181 w 421"/>
                  <a:gd name="T13" fmla="*/ 474 h 474"/>
                  <a:gd name="T14" fmla="*/ 235 w 421"/>
                  <a:gd name="T15" fmla="*/ 474 h 474"/>
                  <a:gd name="T16" fmla="*/ 421 w 421"/>
                  <a:gd name="T17" fmla="*/ 0 h 474"/>
                  <a:gd name="T18" fmla="*/ 361 w 421"/>
                  <a:gd name="T19"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1" h="474">
                    <a:moveTo>
                      <a:pt x="361" y="0"/>
                    </a:moveTo>
                    <a:lnTo>
                      <a:pt x="361" y="0"/>
                    </a:lnTo>
                    <a:lnTo>
                      <a:pt x="211" y="390"/>
                    </a:lnTo>
                    <a:lnTo>
                      <a:pt x="209" y="390"/>
                    </a:lnTo>
                    <a:lnTo>
                      <a:pt x="63" y="0"/>
                    </a:lnTo>
                    <a:lnTo>
                      <a:pt x="0" y="0"/>
                    </a:lnTo>
                    <a:lnTo>
                      <a:pt x="181" y="474"/>
                    </a:lnTo>
                    <a:lnTo>
                      <a:pt x="235" y="474"/>
                    </a:lnTo>
                    <a:lnTo>
                      <a:pt x="421" y="0"/>
                    </a:lnTo>
                    <a:lnTo>
                      <a:pt x="361"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9" name="Freeform 16">
                <a:extLst>
                  <a:ext uri="{FF2B5EF4-FFF2-40B4-BE49-F238E27FC236}">
                    <a16:creationId xmlns:a16="http://schemas.microsoft.com/office/drawing/2014/main" id="{B13929CF-847F-D84C-B923-41164D6161A7}"/>
                  </a:ext>
                </a:extLst>
              </p:cNvPr>
              <p:cNvSpPr>
                <a:spLocks/>
              </p:cNvSpPr>
              <p:nvPr/>
            </p:nvSpPr>
            <p:spPr bwMode="auto">
              <a:xfrm>
                <a:off x="1196" y="1938"/>
                <a:ext cx="253" cy="300"/>
              </a:xfrm>
              <a:custGeom>
                <a:avLst/>
                <a:gdLst>
                  <a:gd name="T0" fmla="*/ 359 w 420"/>
                  <a:gd name="T1" fmla="*/ 109 h 497"/>
                  <a:gd name="T2" fmla="*/ 359 w 420"/>
                  <a:gd name="T3" fmla="*/ 109 h 497"/>
                  <a:gd name="T4" fmla="*/ 240 w 420"/>
                  <a:gd name="T5" fmla="*/ 52 h 497"/>
                  <a:gd name="T6" fmla="*/ 60 w 420"/>
                  <a:gd name="T7" fmla="*/ 249 h 497"/>
                  <a:gd name="T8" fmla="*/ 240 w 420"/>
                  <a:gd name="T9" fmla="*/ 445 h 497"/>
                  <a:gd name="T10" fmla="*/ 378 w 420"/>
                  <a:gd name="T11" fmla="*/ 379 h 497"/>
                  <a:gd name="T12" fmla="*/ 420 w 420"/>
                  <a:gd name="T13" fmla="*/ 415 h 497"/>
                  <a:gd name="T14" fmla="*/ 240 w 420"/>
                  <a:gd name="T15" fmla="*/ 497 h 497"/>
                  <a:gd name="T16" fmla="*/ 0 w 420"/>
                  <a:gd name="T17" fmla="*/ 249 h 497"/>
                  <a:gd name="T18" fmla="*/ 240 w 420"/>
                  <a:gd name="T19" fmla="*/ 0 h 497"/>
                  <a:gd name="T20" fmla="*/ 408 w 420"/>
                  <a:gd name="T21" fmla="*/ 74 h 497"/>
                  <a:gd name="T22" fmla="*/ 359 w 420"/>
                  <a:gd name="T23" fmla="*/ 109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20" h="497">
                    <a:moveTo>
                      <a:pt x="359" y="109"/>
                    </a:moveTo>
                    <a:lnTo>
                      <a:pt x="359" y="109"/>
                    </a:lnTo>
                    <a:cubicBezTo>
                      <a:pt x="331" y="71"/>
                      <a:pt x="286" y="52"/>
                      <a:pt x="240" y="52"/>
                    </a:cubicBezTo>
                    <a:cubicBezTo>
                      <a:pt x="135" y="52"/>
                      <a:pt x="60" y="145"/>
                      <a:pt x="60" y="249"/>
                    </a:cubicBezTo>
                    <a:cubicBezTo>
                      <a:pt x="60" y="358"/>
                      <a:pt x="134" y="445"/>
                      <a:pt x="240" y="445"/>
                    </a:cubicBezTo>
                    <a:cubicBezTo>
                      <a:pt x="298" y="445"/>
                      <a:pt x="344" y="422"/>
                      <a:pt x="378" y="379"/>
                    </a:cubicBezTo>
                    <a:lnTo>
                      <a:pt x="420" y="415"/>
                    </a:lnTo>
                    <a:cubicBezTo>
                      <a:pt x="378" y="471"/>
                      <a:pt x="316" y="497"/>
                      <a:pt x="240" y="497"/>
                    </a:cubicBezTo>
                    <a:cubicBezTo>
                      <a:pt x="105" y="497"/>
                      <a:pt x="0" y="392"/>
                      <a:pt x="0" y="249"/>
                    </a:cubicBezTo>
                    <a:cubicBezTo>
                      <a:pt x="0" y="109"/>
                      <a:pt x="100" y="0"/>
                      <a:pt x="240" y="0"/>
                    </a:cubicBezTo>
                    <a:cubicBezTo>
                      <a:pt x="305" y="0"/>
                      <a:pt x="368" y="22"/>
                      <a:pt x="408" y="74"/>
                    </a:cubicBezTo>
                    <a:lnTo>
                      <a:pt x="359" y="10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0" name="Freeform 17">
                <a:extLst>
                  <a:ext uri="{FF2B5EF4-FFF2-40B4-BE49-F238E27FC236}">
                    <a16:creationId xmlns:a16="http://schemas.microsoft.com/office/drawing/2014/main" id="{9344C2AF-D947-7B45-B693-BC8D9AADBDED}"/>
                  </a:ext>
                </a:extLst>
              </p:cNvPr>
              <p:cNvSpPr>
                <a:spLocks/>
              </p:cNvSpPr>
              <p:nvPr/>
            </p:nvSpPr>
            <p:spPr bwMode="auto">
              <a:xfrm>
                <a:off x="1482"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1" name="Freeform 18">
                <a:extLst>
                  <a:ext uri="{FF2B5EF4-FFF2-40B4-BE49-F238E27FC236}">
                    <a16:creationId xmlns:a16="http://schemas.microsoft.com/office/drawing/2014/main" id="{FAE12492-BC70-2041-95FA-8959CD293CD9}"/>
                  </a:ext>
                </a:extLst>
              </p:cNvPr>
              <p:cNvSpPr>
                <a:spLocks/>
              </p:cNvSpPr>
              <p:nvPr/>
            </p:nvSpPr>
            <p:spPr bwMode="auto">
              <a:xfrm>
                <a:off x="1699" y="2037"/>
                <a:ext cx="107" cy="194"/>
              </a:xfrm>
              <a:custGeom>
                <a:avLst/>
                <a:gdLst>
                  <a:gd name="T0" fmla="*/ 2 w 177"/>
                  <a:gd name="T1" fmla="*/ 83 h 321"/>
                  <a:gd name="T2" fmla="*/ 2 w 177"/>
                  <a:gd name="T3" fmla="*/ 83 h 321"/>
                  <a:gd name="T4" fmla="*/ 0 w 177"/>
                  <a:gd name="T5" fmla="*/ 8 h 321"/>
                  <a:gd name="T6" fmla="*/ 49 w 177"/>
                  <a:gd name="T7" fmla="*/ 8 h 321"/>
                  <a:gd name="T8" fmla="*/ 50 w 177"/>
                  <a:gd name="T9" fmla="*/ 60 h 321"/>
                  <a:gd name="T10" fmla="*/ 52 w 177"/>
                  <a:gd name="T11" fmla="*/ 60 h 321"/>
                  <a:gd name="T12" fmla="*/ 156 w 177"/>
                  <a:gd name="T13" fmla="*/ 0 h 321"/>
                  <a:gd name="T14" fmla="*/ 177 w 177"/>
                  <a:gd name="T15" fmla="*/ 4 h 321"/>
                  <a:gd name="T16" fmla="*/ 174 w 177"/>
                  <a:gd name="T17" fmla="*/ 56 h 321"/>
                  <a:gd name="T18" fmla="*/ 146 w 177"/>
                  <a:gd name="T19" fmla="*/ 52 h 321"/>
                  <a:gd name="T20" fmla="*/ 54 w 177"/>
                  <a:gd name="T21" fmla="*/ 169 h 321"/>
                  <a:gd name="T22" fmla="*/ 54 w 177"/>
                  <a:gd name="T23" fmla="*/ 321 h 321"/>
                  <a:gd name="T24" fmla="*/ 2 w 177"/>
                  <a:gd name="T25" fmla="*/ 321 h 321"/>
                  <a:gd name="T26" fmla="*/ 2 w 177"/>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7" h="321">
                    <a:moveTo>
                      <a:pt x="2" y="83"/>
                    </a:moveTo>
                    <a:lnTo>
                      <a:pt x="2" y="83"/>
                    </a:lnTo>
                    <a:cubicBezTo>
                      <a:pt x="2" y="54"/>
                      <a:pt x="0" y="29"/>
                      <a:pt x="0" y="8"/>
                    </a:cubicBezTo>
                    <a:lnTo>
                      <a:pt x="49" y="8"/>
                    </a:lnTo>
                    <a:cubicBezTo>
                      <a:pt x="49" y="25"/>
                      <a:pt x="50" y="42"/>
                      <a:pt x="50" y="60"/>
                    </a:cubicBezTo>
                    <a:lnTo>
                      <a:pt x="52" y="60"/>
                    </a:lnTo>
                    <a:cubicBezTo>
                      <a:pt x="66" y="29"/>
                      <a:pt x="105" y="0"/>
                      <a:pt x="156" y="0"/>
                    </a:cubicBezTo>
                    <a:cubicBezTo>
                      <a:pt x="163" y="0"/>
                      <a:pt x="170" y="1"/>
                      <a:pt x="177" y="4"/>
                    </a:cubicBezTo>
                    <a:lnTo>
                      <a:pt x="174" y="56"/>
                    </a:lnTo>
                    <a:cubicBezTo>
                      <a:pt x="165" y="54"/>
                      <a:pt x="155" y="52"/>
                      <a:pt x="146" y="52"/>
                    </a:cubicBezTo>
                    <a:cubicBezTo>
                      <a:pt x="82" y="52"/>
                      <a:pt x="54" y="97"/>
                      <a:pt x="54" y="169"/>
                    </a:cubicBezTo>
                    <a:lnTo>
                      <a:pt x="54" y="321"/>
                    </a:lnTo>
                    <a:lnTo>
                      <a:pt x="2" y="321"/>
                    </a:lnTo>
                    <a:lnTo>
                      <a:pt x="2"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2" name="Freeform 19">
                <a:extLst>
                  <a:ext uri="{FF2B5EF4-FFF2-40B4-BE49-F238E27FC236}">
                    <a16:creationId xmlns:a16="http://schemas.microsoft.com/office/drawing/2014/main" id="{F659AAC7-E715-E342-856B-C63484AB7945}"/>
                  </a:ext>
                </a:extLst>
              </p:cNvPr>
              <p:cNvSpPr>
                <a:spLocks/>
              </p:cNvSpPr>
              <p:nvPr/>
            </p:nvSpPr>
            <p:spPr bwMode="auto">
              <a:xfrm>
                <a:off x="1837" y="2037"/>
                <a:ext cx="107" cy="194"/>
              </a:xfrm>
              <a:custGeom>
                <a:avLst/>
                <a:gdLst>
                  <a:gd name="T0" fmla="*/ 3 w 178"/>
                  <a:gd name="T1" fmla="*/ 83 h 321"/>
                  <a:gd name="T2" fmla="*/ 3 w 178"/>
                  <a:gd name="T3" fmla="*/ 83 h 321"/>
                  <a:gd name="T4" fmla="*/ 0 w 178"/>
                  <a:gd name="T5" fmla="*/ 8 h 321"/>
                  <a:gd name="T6" fmla="*/ 50 w 178"/>
                  <a:gd name="T7" fmla="*/ 8 h 321"/>
                  <a:gd name="T8" fmla="*/ 51 w 178"/>
                  <a:gd name="T9" fmla="*/ 60 h 321"/>
                  <a:gd name="T10" fmla="*/ 52 w 178"/>
                  <a:gd name="T11" fmla="*/ 60 h 321"/>
                  <a:gd name="T12" fmla="*/ 157 w 178"/>
                  <a:gd name="T13" fmla="*/ 0 h 321"/>
                  <a:gd name="T14" fmla="*/ 178 w 178"/>
                  <a:gd name="T15" fmla="*/ 4 h 321"/>
                  <a:gd name="T16" fmla="*/ 175 w 178"/>
                  <a:gd name="T17" fmla="*/ 56 h 321"/>
                  <a:gd name="T18" fmla="*/ 147 w 178"/>
                  <a:gd name="T19" fmla="*/ 52 h 321"/>
                  <a:gd name="T20" fmla="*/ 55 w 178"/>
                  <a:gd name="T21" fmla="*/ 169 h 321"/>
                  <a:gd name="T22" fmla="*/ 55 w 178"/>
                  <a:gd name="T23" fmla="*/ 321 h 321"/>
                  <a:gd name="T24" fmla="*/ 3 w 178"/>
                  <a:gd name="T25" fmla="*/ 321 h 321"/>
                  <a:gd name="T26" fmla="*/ 3 w 178"/>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8" h="321">
                    <a:moveTo>
                      <a:pt x="3" y="83"/>
                    </a:moveTo>
                    <a:lnTo>
                      <a:pt x="3" y="83"/>
                    </a:lnTo>
                    <a:cubicBezTo>
                      <a:pt x="3" y="54"/>
                      <a:pt x="0" y="29"/>
                      <a:pt x="0" y="8"/>
                    </a:cubicBezTo>
                    <a:lnTo>
                      <a:pt x="50" y="8"/>
                    </a:lnTo>
                    <a:cubicBezTo>
                      <a:pt x="50" y="25"/>
                      <a:pt x="51" y="42"/>
                      <a:pt x="51" y="60"/>
                    </a:cubicBezTo>
                    <a:lnTo>
                      <a:pt x="52" y="60"/>
                    </a:lnTo>
                    <a:cubicBezTo>
                      <a:pt x="67" y="29"/>
                      <a:pt x="105" y="0"/>
                      <a:pt x="157" y="0"/>
                    </a:cubicBezTo>
                    <a:cubicBezTo>
                      <a:pt x="164" y="0"/>
                      <a:pt x="171" y="1"/>
                      <a:pt x="178" y="4"/>
                    </a:cubicBezTo>
                    <a:lnTo>
                      <a:pt x="175" y="56"/>
                    </a:lnTo>
                    <a:cubicBezTo>
                      <a:pt x="166" y="54"/>
                      <a:pt x="156" y="52"/>
                      <a:pt x="147" y="52"/>
                    </a:cubicBezTo>
                    <a:cubicBezTo>
                      <a:pt x="83" y="52"/>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3" name="Freeform 20">
                <a:extLst>
                  <a:ext uri="{FF2B5EF4-FFF2-40B4-BE49-F238E27FC236}">
                    <a16:creationId xmlns:a16="http://schemas.microsoft.com/office/drawing/2014/main" id="{3148C920-59E4-694A-A07B-6056AE126BBB}"/>
                  </a:ext>
                </a:extLst>
              </p:cNvPr>
              <p:cNvSpPr>
                <a:spLocks noEditPoints="1"/>
              </p:cNvSpPr>
              <p:nvPr/>
            </p:nvSpPr>
            <p:spPr bwMode="auto">
              <a:xfrm>
                <a:off x="1971" y="1946"/>
                <a:ext cx="45" cy="285"/>
              </a:xfrm>
              <a:custGeom>
                <a:avLst/>
                <a:gdLst>
                  <a:gd name="T0" fmla="*/ 38 w 76"/>
                  <a:gd name="T1" fmla="*/ 0 h 473"/>
                  <a:gd name="T2" fmla="*/ 38 w 76"/>
                  <a:gd name="T3" fmla="*/ 0 h 473"/>
                  <a:gd name="T4" fmla="*/ 76 w 76"/>
                  <a:gd name="T5" fmla="*/ 38 h 473"/>
                  <a:gd name="T6" fmla="*/ 38 w 76"/>
                  <a:gd name="T7" fmla="*/ 76 h 473"/>
                  <a:gd name="T8" fmla="*/ 0 w 76"/>
                  <a:gd name="T9" fmla="*/ 38 h 473"/>
                  <a:gd name="T10" fmla="*/ 38 w 76"/>
                  <a:gd name="T11" fmla="*/ 0 h 473"/>
                  <a:gd name="T12" fmla="*/ 12 w 76"/>
                  <a:gd name="T13" fmla="*/ 160 h 473"/>
                  <a:gd name="T14" fmla="*/ 12 w 76"/>
                  <a:gd name="T15" fmla="*/ 160 h 473"/>
                  <a:gd name="T16" fmla="*/ 64 w 76"/>
                  <a:gd name="T17" fmla="*/ 160 h 473"/>
                  <a:gd name="T18" fmla="*/ 64 w 76"/>
                  <a:gd name="T19" fmla="*/ 473 h 473"/>
                  <a:gd name="T20" fmla="*/ 12 w 76"/>
                  <a:gd name="T21" fmla="*/ 473 h 473"/>
                  <a:gd name="T22" fmla="*/ 12 w 76"/>
                  <a:gd name="T23" fmla="*/ 160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3">
                    <a:moveTo>
                      <a:pt x="38" y="0"/>
                    </a:moveTo>
                    <a:lnTo>
                      <a:pt x="38" y="0"/>
                    </a:lnTo>
                    <a:cubicBezTo>
                      <a:pt x="59" y="0"/>
                      <a:pt x="76" y="17"/>
                      <a:pt x="76" y="38"/>
                    </a:cubicBezTo>
                    <a:cubicBezTo>
                      <a:pt x="76" y="60"/>
                      <a:pt x="60" y="76"/>
                      <a:pt x="38" y="76"/>
                    </a:cubicBezTo>
                    <a:cubicBezTo>
                      <a:pt x="16" y="76"/>
                      <a:pt x="0" y="60"/>
                      <a:pt x="0" y="38"/>
                    </a:cubicBezTo>
                    <a:cubicBezTo>
                      <a:pt x="0" y="17"/>
                      <a:pt x="16" y="0"/>
                      <a:pt x="38" y="0"/>
                    </a:cubicBezTo>
                    <a:close/>
                    <a:moveTo>
                      <a:pt x="12" y="160"/>
                    </a:moveTo>
                    <a:lnTo>
                      <a:pt x="12" y="160"/>
                    </a:lnTo>
                    <a:lnTo>
                      <a:pt x="64" y="160"/>
                    </a:lnTo>
                    <a:lnTo>
                      <a:pt x="64" y="473"/>
                    </a:lnTo>
                    <a:lnTo>
                      <a:pt x="12" y="473"/>
                    </a:lnTo>
                    <a:lnTo>
                      <a:pt x="12" y="16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4" name="Freeform 21">
                <a:extLst>
                  <a:ext uri="{FF2B5EF4-FFF2-40B4-BE49-F238E27FC236}">
                    <a16:creationId xmlns:a16="http://schemas.microsoft.com/office/drawing/2014/main" id="{4F4FBADE-F622-6E44-9DA1-831BF2DAA3C1}"/>
                  </a:ext>
                </a:extLst>
              </p:cNvPr>
              <p:cNvSpPr>
                <a:spLocks/>
              </p:cNvSpPr>
              <p:nvPr/>
            </p:nvSpPr>
            <p:spPr bwMode="auto">
              <a:xfrm>
                <a:off x="2052" y="2037"/>
                <a:ext cx="171" cy="199"/>
              </a:xfrm>
              <a:custGeom>
                <a:avLst/>
                <a:gdLst>
                  <a:gd name="T0" fmla="*/ 241 w 283"/>
                  <a:gd name="T1" fmla="*/ 87 h 329"/>
                  <a:gd name="T2" fmla="*/ 241 w 283"/>
                  <a:gd name="T3" fmla="*/ 87 h 329"/>
                  <a:gd name="T4" fmla="*/ 162 w 283"/>
                  <a:gd name="T5" fmla="*/ 48 h 329"/>
                  <a:gd name="T6" fmla="*/ 57 w 283"/>
                  <a:gd name="T7" fmla="*/ 165 h 329"/>
                  <a:gd name="T8" fmla="*/ 162 w 283"/>
                  <a:gd name="T9" fmla="*/ 281 h 329"/>
                  <a:gd name="T10" fmla="*/ 242 w 283"/>
                  <a:gd name="T11" fmla="*/ 242 h 329"/>
                  <a:gd name="T12" fmla="*/ 281 w 283"/>
                  <a:gd name="T13" fmla="*/ 279 h 329"/>
                  <a:gd name="T14" fmla="*/ 162 w 283"/>
                  <a:gd name="T15" fmla="*/ 329 h 329"/>
                  <a:gd name="T16" fmla="*/ 0 w 283"/>
                  <a:gd name="T17" fmla="*/ 165 h 329"/>
                  <a:gd name="T18" fmla="*/ 162 w 283"/>
                  <a:gd name="T19" fmla="*/ 0 h 329"/>
                  <a:gd name="T20" fmla="*/ 283 w 283"/>
                  <a:gd name="T21" fmla="*/ 50 h 329"/>
                  <a:gd name="T22" fmla="*/ 241 w 283"/>
                  <a:gd name="T23" fmla="*/ 87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3" h="329">
                    <a:moveTo>
                      <a:pt x="241" y="87"/>
                    </a:moveTo>
                    <a:lnTo>
                      <a:pt x="241" y="87"/>
                    </a:lnTo>
                    <a:cubicBezTo>
                      <a:pt x="219" y="60"/>
                      <a:pt x="194" y="48"/>
                      <a:pt x="162" y="48"/>
                    </a:cubicBezTo>
                    <a:cubicBezTo>
                      <a:pt x="92" y="48"/>
                      <a:pt x="57" y="101"/>
                      <a:pt x="57" y="165"/>
                    </a:cubicBezTo>
                    <a:cubicBezTo>
                      <a:pt x="57" y="229"/>
                      <a:pt x="99" y="281"/>
                      <a:pt x="162" y="281"/>
                    </a:cubicBezTo>
                    <a:cubicBezTo>
                      <a:pt x="196" y="281"/>
                      <a:pt x="223" y="269"/>
                      <a:pt x="242" y="242"/>
                    </a:cubicBezTo>
                    <a:lnTo>
                      <a:pt x="281" y="279"/>
                    </a:lnTo>
                    <a:cubicBezTo>
                      <a:pt x="251" y="314"/>
                      <a:pt x="208" y="329"/>
                      <a:pt x="162" y="329"/>
                    </a:cubicBezTo>
                    <a:cubicBezTo>
                      <a:pt x="65" y="329"/>
                      <a:pt x="0" y="261"/>
                      <a:pt x="0" y="165"/>
                    </a:cubicBezTo>
                    <a:cubicBezTo>
                      <a:pt x="0" y="70"/>
                      <a:pt x="66" y="0"/>
                      <a:pt x="162" y="0"/>
                    </a:cubicBezTo>
                    <a:cubicBezTo>
                      <a:pt x="208" y="0"/>
                      <a:pt x="251" y="16"/>
                      <a:pt x="283" y="50"/>
                    </a:cubicBezTo>
                    <a:lnTo>
                      <a:pt x="241" y="87"/>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5" name="Freeform 22">
                <a:extLst>
                  <a:ext uri="{FF2B5EF4-FFF2-40B4-BE49-F238E27FC236}">
                    <a16:creationId xmlns:a16="http://schemas.microsoft.com/office/drawing/2014/main" id="{8A0B5358-529A-5E46-928D-7B602E754285}"/>
                  </a:ext>
                </a:extLst>
              </p:cNvPr>
              <p:cNvSpPr>
                <a:spLocks/>
              </p:cNvSpPr>
              <p:nvPr/>
            </p:nvSpPr>
            <p:spPr bwMode="auto">
              <a:xfrm>
                <a:off x="2254"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6" name="Freeform 23">
                <a:extLst>
                  <a:ext uri="{FF2B5EF4-FFF2-40B4-BE49-F238E27FC236}">
                    <a16:creationId xmlns:a16="http://schemas.microsoft.com/office/drawing/2014/main" id="{9ADA8D92-C05F-9E41-ABAF-D7F6020E7ABA}"/>
                  </a:ext>
                </a:extLst>
              </p:cNvPr>
              <p:cNvSpPr>
                <a:spLocks/>
              </p:cNvSpPr>
              <p:nvPr/>
            </p:nvSpPr>
            <p:spPr bwMode="auto">
              <a:xfrm>
                <a:off x="2474" y="1945"/>
                <a:ext cx="32" cy="286"/>
              </a:xfrm>
              <a:custGeom>
                <a:avLst/>
                <a:gdLst>
                  <a:gd name="T0" fmla="*/ 0 w 53"/>
                  <a:gd name="T1" fmla="*/ 475 h 475"/>
                  <a:gd name="T2" fmla="*/ 0 w 53"/>
                  <a:gd name="T3" fmla="*/ 475 h 475"/>
                  <a:gd name="T4" fmla="*/ 53 w 53"/>
                  <a:gd name="T5" fmla="*/ 475 h 475"/>
                  <a:gd name="T6" fmla="*/ 53 w 53"/>
                  <a:gd name="T7" fmla="*/ 0 h 475"/>
                  <a:gd name="T8" fmla="*/ 0 w 53"/>
                  <a:gd name="T9" fmla="*/ 0 h 475"/>
                  <a:gd name="T10" fmla="*/ 0 w 53"/>
                  <a:gd name="T11" fmla="*/ 475 h 475"/>
                </a:gdLst>
                <a:ahLst/>
                <a:cxnLst>
                  <a:cxn ang="0">
                    <a:pos x="T0" y="T1"/>
                  </a:cxn>
                  <a:cxn ang="0">
                    <a:pos x="T2" y="T3"/>
                  </a:cxn>
                  <a:cxn ang="0">
                    <a:pos x="T4" y="T5"/>
                  </a:cxn>
                  <a:cxn ang="0">
                    <a:pos x="T6" y="T7"/>
                  </a:cxn>
                  <a:cxn ang="0">
                    <a:pos x="T8" y="T9"/>
                  </a:cxn>
                  <a:cxn ang="0">
                    <a:pos x="T10" y="T11"/>
                  </a:cxn>
                </a:cxnLst>
                <a:rect l="0" t="0" r="r" b="b"/>
                <a:pathLst>
                  <a:path w="53" h="475">
                    <a:moveTo>
                      <a:pt x="0" y="475"/>
                    </a:moveTo>
                    <a:lnTo>
                      <a:pt x="0" y="475"/>
                    </a:lnTo>
                    <a:lnTo>
                      <a:pt x="53" y="475"/>
                    </a:lnTo>
                    <a:lnTo>
                      <a:pt x="53" y="0"/>
                    </a:lnTo>
                    <a:lnTo>
                      <a:pt x="0" y="0"/>
                    </a:lnTo>
                    <a:lnTo>
                      <a:pt x="0" y="475"/>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7" name="Freeform 24">
                <a:extLst>
                  <a:ext uri="{FF2B5EF4-FFF2-40B4-BE49-F238E27FC236}">
                    <a16:creationId xmlns:a16="http://schemas.microsoft.com/office/drawing/2014/main" id="{871CB37E-4C4A-9D42-99AF-3694606E2AA7}"/>
                  </a:ext>
                </a:extLst>
              </p:cNvPr>
              <p:cNvSpPr>
                <a:spLocks/>
              </p:cNvSpPr>
              <p:nvPr/>
            </p:nvSpPr>
            <p:spPr bwMode="auto">
              <a:xfrm>
                <a:off x="2561"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3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3" y="262"/>
                    </a:lnTo>
                    <a:cubicBezTo>
                      <a:pt x="209" y="293"/>
                      <a:pt x="171" y="321"/>
                      <a:pt x="119" y="321"/>
                    </a:cubicBezTo>
                    <a:cubicBezTo>
                      <a:pt x="37" y="321"/>
                      <a:pt x="0" y="269"/>
                      <a:pt x="0" y="194"/>
                    </a:cubicBezTo>
                    <a:lnTo>
                      <a:pt x="0" y="0"/>
                    </a:lnTo>
                    <a:lnTo>
                      <a:pt x="52" y="0"/>
                    </a:lnTo>
                    <a:lnTo>
                      <a:pt x="52" y="188"/>
                    </a:lnTo>
                    <a:cubicBezTo>
                      <a:pt x="52" y="241"/>
                      <a:pt x="75" y="273"/>
                      <a:pt x="124" y="273"/>
                    </a:cubicBezTo>
                    <a:cubicBezTo>
                      <a:pt x="191"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8" name="Freeform 25">
                <a:extLst>
                  <a:ext uri="{FF2B5EF4-FFF2-40B4-BE49-F238E27FC236}">
                    <a16:creationId xmlns:a16="http://schemas.microsoft.com/office/drawing/2014/main" id="{947FF0A0-06AA-954E-9340-A7DCDE9C54B4}"/>
                  </a:ext>
                </a:extLst>
              </p:cNvPr>
              <p:cNvSpPr>
                <a:spLocks/>
              </p:cNvSpPr>
              <p:nvPr/>
            </p:nvSpPr>
            <p:spPr bwMode="auto">
              <a:xfrm>
                <a:off x="2778" y="2037"/>
                <a:ext cx="285" cy="194"/>
              </a:xfrm>
              <a:custGeom>
                <a:avLst/>
                <a:gdLst>
                  <a:gd name="T0" fmla="*/ 3 w 474"/>
                  <a:gd name="T1" fmla="*/ 83 h 321"/>
                  <a:gd name="T2" fmla="*/ 3 w 474"/>
                  <a:gd name="T3" fmla="*/ 83 h 321"/>
                  <a:gd name="T4" fmla="*/ 0 w 474"/>
                  <a:gd name="T5" fmla="*/ 8 h 321"/>
                  <a:gd name="T6" fmla="*/ 50 w 474"/>
                  <a:gd name="T7" fmla="*/ 8 h 321"/>
                  <a:gd name="T8" fmla="*/ 51 w 474"/>
                  <a:gd name="T9" fmla="*/ 60 h 321"/>
                  <a:gd name="T10" fmla="*/ 53 w 474"/>
                  <a:gd name="T11" fmla="*/ 60 h 321"/>
                  <a:gd name="T12" fmla="*/ 157 w 474"/>
                  <a:gd name="T13" fmla="*/ 0 h 321"/>
                  <a:gd name="T14" fmla="*/ 256 w 474"/>
                  <a:gd name="T15" fmla="*/ 60 h 321"/>
                  <a:gd name="T16" fmla="*/ 355 w 474"/>
                  <a:gd name="T17" fmla="*/ 0 h 321"/>
                  <a:gd name="T18" fmla="*/ 474 w 474"/>
                  <a:gd name="T19" fmla="*/ 131 h 321"/>
                  <a:gd name="T20" fmla="*/ 474 w 474"/>
                  <a:gd name="T21" fmla="*/ 321 h 321"/>
                  <a:gd name="T22" fmla="*/ 422 w 474"/>
                  <a:gd name="T23" fmla="*/ 321 h 321"/>
                  <a:gd name="T24" fmla="*/ 422 w 474"/>
                  <a:gd name="T25" fmla="*/ 134 h 321"/>
                  <a:gd name="T26" fmla="*/ 346 w 474"/>
                  <a:gd name="T27" fmla="*/ 48 h 321"/>
                  <a:gd name="T28" fmla="*/ 265 w 474"/>
                  <a:gd name="T29" fmla="*/ 141 h 321"/>
                  <a:gd name="T30" fmla="*/ 265 w 474"/>
                  <a:gd name="T31" fmla="*/ 321 h 321"/>
                  <a:gd name="T32" fmla="*/ 212 w 474"/>
                  <a:gd name="T33" fmla="*/ 321 h 321"/>
                  <a:gd name="T34" fmla="*/ 212 w 474"/>
                  <a:gd name="T35" fmla="*/ 144 h 321"/>
                  <a:gd name="T36" fmla="*/ 152 w 474"/>
                  <a:gd name="T37" fmla="*/ 48 h 321"/>
                  <a:gd name="T38" fmla="*/ 55 w 474"/>
                  <a:gd name="T39" fmla="*/ 169 h 321"/>
                  <a:gd name="T40" fmla="*/ 55 w 474"/>
                  <a:gd name="T41" fmla="*/ 321 h 321"/>
                  <a:gd name="T42" fmla="*/ 3 w 474"/>
                  <a:gd name="T43" fmla="*/ 321 h 321"/>
                  <a:gd name="T44" fmla="*/ 3 w 474"/>
                  <a:gd name="T45"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74" h="321">
                    <a:moveTo>
                      <a:pt x="3" y="83"/>
                    </a:moveTo>
                    <a:lnTo>
                      <a:pt x="3" y="83"/>
                    </a:lnTo>
                    <a:cubicBezTo>
                      <a:pt x="3" y="54"/>
                      <a:pt x="0" y="29"/>
                      <a:pt x="0" y="8"/>
                    </a:cubicBezTo>
                    <a:lnTo>
                      <a:pt x="50" y="8"/>
                    </a:lnTo>
                    <a:cubicBezTo>
                      <a:pt x="50" y="25"/>
                      <a:pt x="51" y="42"/>
                      <a:pt x="51" y="60"/>
                    </a:cubicBezTo>
                    <a:lnTo>
                      <a:pt x="53" y="60"/>
                    </a:lnTo>
                    <a:cubicBezTo>
                      <a:pt x="67" y="29"/>
                      <a:pt x="105" y="0"/>
                      <a:pt x="157" y="0"/>
                    </a:cubicBezTo>
                    <a:cubicBezTo>
                      <a:pt x="224" y="0"/>
                      <a:pt x="246" y="38"/>
                      <a:pt x="256" y="60"/>
                    </a:cubicBezTo>
                    <a:cubicBezTo>
                      <a:pt x="279" y="23"/>
                      <a:pt x="307" y="0"/>
                      <a:pt x="355" y="0"/>
                    </a:cubicBezTo>
                    <a:cubicBezTo>
                      <a:pt x="445" y="0"/>
                      <a:pt x="474" y="50"/>
                      <a:pt x="474" y="131"/>
                    </a:cubicBezTo>
                    <a:lnTo>
                      <a:pt x="474" y="321"/>
                    </a:lnTo>
                    <a:lnTo>
                      <a:pt x="422" y="321"/>
                    </a:lnTo>
                    <a:lnTo>
                      <a:pt x="422" y="134"/>
                    </a:lnTo>
                    <a:cubicBezTo>
                      <a:pt x="422" y="91"/>
                      <a:pt x="407" y="48"/>
                      <a:pt x="346" y="48"/>
                    </a:cubicBezTo>
                    <a:cubicBezTo>
                      <a:pt x="301" y="48"/>
                      <a:pt x="265" y="85"/>
                      <a:pt x="265" y="141"/>
                    </a:cubicBezTo>
                    <a:lnTo>
                      <a:pt x="265" y="321"/>
                    </a:lnTo>
                    <a:lnTo>
                      <a:pt x="212" y="321"/>
                    </a:lnTo>
                    <a:lnTo>
                      <a:pt x="212" y="144"/>
                    </a:lnTo>
                    <a:cubicBezTo>
                      <a:pt x="212" y="75"/>
                      <a:pt x="195" y="48"/>
                      <a:pt x="152" y="48"/>
                    </a:cubicBezTo>
                    <a:cubicBezTo>
                      <a:pt x="85" y="48"/>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grpSp>
      </p:grpSp>
      <p:cxnSp>
        <p:nvCxnSpPr>
          <p:cNvPr id="59" name="Straight Connector 58">
            <a:extLst>
              <a:ext uri="{FF2B5EF4-FFF2-40B4-BE49-F238E27FC236}">
                <a16:creationId xmlns:a16="http://schemas.microsoft.com/office/drawing/2014/main" id="{F1FC924D-030E-2C44-BBBA-AF98D49660B0}"/>
              </a:ext>
            </a:extLst>
          </p:cNvPr>
          <p:cNvCxnSpPr/>
          <p:nvPr userDrawn="1"/>
        </p:nvCxnSpPr>
        <p:spPr>
          <a:xfrm>
            <a:off x="-11287" y="920736"/>
            <a:ext cx="9162862"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sp>
        <p:nvSpPr>
          <p:cNvPr id="32" name="Content Placeholder 3">
            <a:extLst>
              <a:ext uri="{FF2B5EF4-FFF2-40B4-BE49-F238E27FC236}">
                <a16:creationId xmlns:a16="http://schemas.microsoft.com/office/drawing/2014/main" id="{0C76EBAF-5143-D347-BB19-ADDF227686FB}"/>
              </a:ext>
            </a:extLst>
          </p:cNvPr>
          <p:cNvSpPr>
            <a:spLocks noGrp="1"/>
          </p:cNvSpPr>
          <p:nvPr>
            <p:ph sz="half" idx="2" hasCustomPrompt="1"/>
          </p:nvPr>
        </p:nvSpPr>
        <p:spPr>
          <a:xfrm>
            <a:off x="323850" y="1428596"/>
            <a:ext cx="4206240" cy="3277875"/>
          </a:xfrm>
          <a:prstGeom prst="rect">
            <a:avLst/>
          </a:prstGeom>
          <a:solidFill>
            <a:schemeClr val="bg1">
              <a:lumMod val="95000"/>
            </a:schemeClr>
          </a:solidFill>
          <a:ln>
            <a:solidFill>
              <a:schemeClr val="tx1"/>
            </a:solidFill>
          </a:ln>
        </p:spPr>
        <p:txBody>
          <a:bodyPr tIns="91440" anchor="t" anchorCtr="0">
            <a:normAutofit/>
          </a:bodyPr>
          <a:lstStyle>
            <a:lvl1pPr marL="205740" marR="0" indent="-171450" algn="l" defTabSz="685800" rtl="0" eaLnBrk="1" fontAlgn="auto" latinLnBrk="0" hangingPunct="1">
              <a:lnSpc>
                <a:spcPct val="100000"/>
              </a:lnSpc>
              <a:spcBef>
                <a:spcPts val="1200"/>
              </a:spcBef>
              <a:spcAft>
                <a:spcPts val="0"/>
              </a:spcAft>
              <a:buClr>
                <a:srgbClr val="0070C0"/>
              </a:buClr>
              <a:buSzPct val="100000"/>
              <a:buFont typeface="Arial"/>
              <a:buChar char="•"/>
              <a:tabLst/>
              <a:defRPr sz="1600" baseline="0">
                <a:solidFill>
                  <a:srgbClr val="000000"/>
                </a:solidFill>
                <a:latin typeface="Arial" panose="020B0604020202020204" pitchFamily="34" charset="0"/>
                <a:cs typeface="Arial" panose="020B0604020202020204" pitchFamily="34" charset="0"/>
              </a:defRPr>
            </a:lvl1pPr>
            <a:lvl2pPr marL="371475" marR="0" indent="-171450" algn="l" defTabSz="685800" rtl="0" eaLnBrk="1" fontAlgn="auto" latinLnBrk="0" hangingPunct="1">
              <a:lnSpc>
                <a:spcPct val="100000"/>
              </a:lnSpc>
              <a:spcBef>
                <a:spcPts val="0"/>
              </a:spcBef>
              <a:spcAft>
                <a:spcPts val="0"/>
              </a:spcAft>
              <a:buClr>
                <a:srgbClr val="0070C0"/>
              </a:buClr>
              <a:buSzPct val="100000"/>
              <a:buFont typeface="Lucida Grande"/>
              <a:buChar char="-"/>
              <a:tabLst/>
              <a:defRPr sz="1600" baseline="0">
                <a:solidFill>
                  <a:srgbClr val="000000"/>
                </a:solidFill>
                <a:latin typeface="Arial" panose="020B0604020202020204" pitchFamily="34" charset="0"/>
                <a:cs typeface="Arial" panose="020B0604020202020204" pitchFamily="34" charset="0"/>
              </a:defRPr>
            </a:lvl2pPr>
            <a:lvl3pPr marL="720090" indent="-102870">
              <a:lnSpc>
                <a:spcPct val="100000"/>
              </a:lnSpc>
              <a:spcBef>
                <a:spcPts val="300"/>
              </a:spcBef>
              <a:buClr>
                <a:schemeClr val="bg2"/>
              </a:buClr>
              <a:buSzPct val="70000"/>
              <a:defRPr sz="1500">
                <a:solidFill>
                  <a:srgbClr val="000000"/>
                </a:solidFill>
              </a:defRPr>
            </a:lvl3pPr>
            <a:lvl4pPr>
              <a:defRPr sz="1500"/>
            </a:lvl4pPr>
            <a:lvl5pPr>
              <a:defRPr sz="1500"/>
            </a:lvl5pPr>
            <a:lvl6pPr>
              <a:defRPr sz="1200"/>
            </a:lvl6pPr>
            <a:lvl7pPr>
              <a:defRPr sz="1200"/>
            </a:lvl7pPr>
            <a:lvl8pPr>
              <a:defRPr sz="1200"/>
            </a:lvl8pPr>
            <a:lvl9pPr>
              <a:defRPr sz="1200"/>
            </a:lvl9pPr>
          </a:lstStyle>
          <a:p>
            <a:pPr lvl="0"/>
            <a:r>
              <a:rPr lang="en-US" dirty="0"/>
              <a:t>Click to enter first level text</a:t>
            </a:r>
          </a:p>
          <a:p>
            <a:pPr lvl="1"/>
            <a:r>
              <a:rPr lang="en-US" dirty="0"/>
              <a:t>Line 2</a:t>
            </a:r>
          </a:p>
          <a:p>
            <a:pPr lvl="0"/>
            <a:endParaRPr lang="en-US" dirty="0"/>
          </a:p>
        </p:txBody>
      </p:sp>
      <p:sp>
        <p:nvSpPr>
          <p:cNvPr id="34" name="Rectangle 3">
            <a:extLst>
              <a:ext uri="{FF2B5EF4-FFF2-40B4-BE49-F238E27FC236}">
                <a16:creationId xmlns:a16="http://schemas.microsoft.com/office/drawing/2014/main" id="{FB407CE3-2672-BB49-8D79-3A14BE4F7EDF}"/>
              </a:ext>
            </a:extLst>
          </p:cNvPr>
          <p:cNvSpPr>
            <a:spLocks noChangeArrowheads="1"/>
          </p:cNvSpPr>
          <p:nvPr userDrawn="1"/>
        </p:nvSpPr>
        <p:spPr bwMode="invGray">
          <a:xfrm>
            <a:off x="323850" y="1035386"/>
            <a:ext cx="4206240" cy="365760"/>
          </a:xfrm>
          <a:prstGeom prst="rect">
            <a:avLst/>
          </a:prstGeom>
          <a:solidFill>
            <a:srgbClr val="5A646E"/>
          </a:solidFill>
          <a:ln>
            <a:solidFill>
              <a:schemeClr val="tx1"/>
            </a:solidFill>
            <a:headEnd/>
            <a:tailEnd/>
          </a:ln>
          <a:effectLst/>
        </p:spPr>
        <p:style>
          <a:lnRef idx="1">
            <a:schemeClr val="accent2"/>
          </a:lnRef>
          <a:fillRef idx="2">
            <a:schemeClr val="accent2"/>
          </a:fillRef>
          <a:effectRef idx="1">
            <a:schemeClr val="accent2"/>
          </a:effectRef>
          <a:fontRef idx="minor">
            <a:schemeClr val="dk1"/>
          </a:fontRef>
        </p:style>
        <p:txBody>
          <a:bodyPr wrap="none" anchor="ctr">
            <a:prstTxWarp prst="textNoShape">
              <a:avLst/>
            </a:prstTxWarp>
          </a:bodyPr>
          <a:lstStyle/>
          <a:p>
            <a:pPr algn="ctr" defTabSz="342900">
              <a:lnSpc>
                <a:spcPct val="85000"/>
              </a:lnSpc>
            </a:pPr>
            <a:endParaRPr lang="en-US" sz="1500" dirty="0">
              <a:solidFill>
                <a:schemeClr val="bg1"/>
              </a:solidFill>
              <a:latin typeface="Arial" pitchFamily="-110" charset="0"/>
              <a:ea typeface="ＭＳ Ｐゴシック" pitchFamily="-110" charset="-128"/>
              <a:cs typeface="ＭＳ Ｐゴシック" pitchFamily="-110" charset="-128"/>
            </a:endParaRPr>
          </a:p>
        </p:txBody>
      </p:sp>
      <p:sp>
        <p:nvSpPr>
          <p:cNvPr id="60" name="Text Placeholder 2">
            <a:extLst>
              <a:ext uri="{FF2B5EF4-FFF2-40B4-BE49-F238E27FC236}">
                <a16:creationId xmlns:a16="http://schemas.microsoft.com/office/drawing/2014/main" id="{A8045330-6BFE-EC46-81C0-E05AD7F57EBC}"/>
              </a:ext>
            </a:extLst>
          </p:cNvPr>
          <p:cNvSpPr>
            <a:spLocks noGrp="1"/>
          </p:cNvSpPr>
          <p:nvPr>
            <p:ph type="body" idx="10" hasCustomPrompt="1"/>
          </p:nvPr>
        </p:nvSpPr>
        <p:spPr>
          <a:xfrm>
            <a:off x="358693" y="1046741"/>
            <a:ext cx="4092536" cy="342900"/>
          </a:xfrm>
          <a:prstGeom prst="rect">
            <a:avLst/>
          </a:prstGeom>
        </p:spPr>
        <p:txBody>
          <a:bodyPr anchor="b">
            <a:noAutofit/>
          </a:bodyPr>
          <a:lstStyle>
            <a:lvl1pPr marL="0" indent="0" algn="l">
              <a:buNone/>
              <a:defRPr sz="1600" b="0">
                <a:solidFill>
                  <a:srgbClr val="FFFFFF"/>
                </a:solidFill>
                <a:latin typeface="Arial" panose="020B0604020202020204" pitchFamily="34" charset="0"/>
                <a:cs typeface="Arial" panose="020B0604020202020204" pitchFamily="34"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text</a:t>
            </a:r>
          </a:p>
        </p:txBody>
      </p:sp>
    </p:spTree>
    <p:extLst>
      <p:ext uri="{BB962C8B-B14F-4D97-AF65-F5344CB8AC3E}">
        <p14:creationId xmlns:p14="http://schemas.microsoft.com/office/powerpoint/2010/main" val="1661800473"/>
      </p:ext>
    </p:extLst>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tudy-Conclusion">
    <p:spTree>
      <p:nvGrpSpPr>
        <p:cNvPr id="1" name=""/>
        <p:cNvGrpSpPr/>
        <p:nvPr/>
      </p:nvGrpSpPr>
      <p:grpSpPr>
        <a:xfrm>
          <a:off x="0" y="0"/>
          <a:ext cx="0" cy="0"/>
          <a:chOff x="0" y="0"/>
          <a:chExt cx="0" cy="0"/>
        </a:xfrm>
      </p:grpSpPr>
      <p:pic>
        <p:nvPicPr>
          <p:cNvPr id="10" name="Picture 9" descr="background.jpg"/>
          <p:cNvPicPr>
            <a:picLocks/>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0"/>
            <a:ext cx="9162288" cy="923544"/>
          </a:xfrm>
          <a:prstGeom prst="rect">
            <a:avLst/>
          </a:prstGeom>
        </p:spPr>
      </p:pic>
      <p:sp>
        <p:nvSpPr>
          <p:cNvPr id="2" name="Title 1"/>
          <p:cNvSpPr>
            <a:spLocks noGrp="1"/>
          </p:cNvSpPr>
          <p:nvPr>
            <p:ph type="title" hasCustomPrompt="1"/>
          </p:nvPr>
        </p:nvSpPr>
        <p:spPr>
          <a:xfrm>
            <a:off x="323850" y="89379"/>
            <a:ext cx="8497062" cy="818388"/>
          </a:xfrm>
          <a:prstGeom prst="rect">
            <a:avLst/>
          </a:prstGeom>
        </p:spPr>
        <p:txBody>
          <a:bodyPr anchor="ctr" anchorCtr="0">
            <a:normAutofit/>
          </a:bodyPr>
          <a:lstStyle>
            <a:lvl1pPr algn="l">
              <a:defRPr sz="2400">
                <a:solidFill>
                  <a:schemeClr val="bg1"/>
                </a:solidFill>
                <a:latin typeface="Arial"/>
                <a:cs typeface="Arial"/>
              </a:defRPr>
            </a:lvl1pPr>
          </a:lstStyle>
          <a:p>
            <a:r>
              <a:rPr lang="en-US" dirty="0"/>
              <a:t>Data Slide: click to add title</a:t>
            </a:r>
          </a:p>
        </p:txBody>
      </p:sp>
      <p:sp>
        <p:nvSpPr>
          <p:cNvPr id="37" name="Text Placeholder 5"/>
          <p:cNvSpPr>
            <a:spLocks noGrp="1"/>
          </p:cNvSpPr>
          <p:nvPr>
            <p:ph type="body" sz="quarter" idx="16" hasCustomPrompt="1"/>
          </p:nvPr>
        </p:nvSpPr>
        <p:spPr>
          <a:xfrm>
            <a:off x="323892" y="4846324"/>
            <a:ext cx="7360835" cy="240026"/>
          </a:xfrm>
          <a:prstGeom prst="rect">
            <a:avLst/>
          </a:prstGeom>
        </p:spPr>
        <p:txBody>
          <a:bodyPr vert="horz" anchor="ctr"/>
          <a:lstStyle>
            <a:lvl1pPr marL="0" indent="0" algn="l">
              <a:spcBef>
                <a:spcPts val="0"/>
              </a:spcBef>
              <a:buNone/>
              <a:defRPr sz="1050" b="0" baseline="0">
                <a:solidFill>
                  <a:srgbClr val="285078"/>
                </a:solidFill>
                <a:latin typeface="Arial"/>
                <a:cs typeface="Arial"/>
              </a:defRPr>
            </a:lvl1pPr>
          </a:lstStyle>
          <a:p>
            <a:pPr lvl="0"/>
            <a:r>
              <a:rPr lang="en-US" dirty="0"/>
              <a:t>Click to Add Source</a:t>
            </a:r>
          </a:p>
        </p:txBody>
      </p:sp>
      <p:grpSp>
        <p:nvGrpSpPr>
          <p:cNvPr id="33" name="Logo Stacked V2">
            <a:extLst>
              <a:ext uri="{FF2B5EF4-FFF2-40B4-BE49-F238E27FC236}">
                <a16:creationId xmlns:a16="http://schemas.microsoft.com/office/drawing/2014/main" id="{ED643BAB-BE3E-4844-9DDD-1481938628F6}"/>
              </a:ext>
            </a:extLst>
          </p:cNvPr>
          <p:cNvGrpSpPr>
            <a:grpSpLocks noChangeAspect="1"/>
          </p:cNvGrpSpPr>
          <p:nvPr userDrawn="1"/>
        </p:nvGrpSpPr>
        <p:grpSpPr>
          <a:xfrm>
            <a:off x="8071600" y="4860986"/>
            <a:ext cx="993262" cy="226314"/>
            <a:chOff x="680865" y="3439338"/>
            <a:chExt cx="4686473" cy="1068091"/>
          </a:xfrm>
        </p:grpSpPr>
        <p:pic>
          <p:nvPicPr>
            <p:cNvPr id="35" name="Logomark V2">
              <a:extLst>
                <a:ext uri="{FF2B5EF4-FFF2-40B4-BE49-F238E27FC236}">
                  <a16:creationId xmlns:a16="http://schemas.microsoft.com/office/drawing/2014/main" id="{4BD95A13-362F-A141-91B7-A9F1DCC099C7}"/>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680865" y="3439338"/>
              <a:ext cx="1088136" cy="1068091"/>
            </a:xfrm>
            <a:prstGeom prst="rect">
              <a:avLst/>
            </a:prstGeom>
          </p:spPr>
        </p:pic>
        <p:grpSp>
          <p:nvGrpSpPr>
            <p:cNvPr id="36" name="Nat HIV Cur logo type stacked">
              <a:extLst>
                <a:ext uri="{FF2B5EF4-FFF2-40B4-BE49-F238E27FC236}">
                  <a16:creationId xmlns:a16="http://schemas.microsoft.com/office/drawing/2014/main" id="{2526FA31-014A-F242-BED5-42DE95C3DD28}"/>
                </a:ext>
              </a:extLst>
            </p:cNvPr>
            <p:cNvGrpSpPr>
              <a:grpSpLocks noChangeAspect="1"/>
            </p:cNvGrpSpPr>
            <p:nvPr/>
          </p:nvGrpSpPr>
          <p:grpSpPr bwMode="auto">
            <a:xfrm>
              <a:off x="1898650" y="3455065"/>
              <a:ext cx="3468688" cy="1036638"/>
              <a:chOff x="1196" y="1585"/>
              <a:chExt cx="2185" cy="653"/>
            </a:xfrm>
          </p:grpSpPr>
          <p:sp>
            <p:nvSpPr>
              <p:cNvPr id="38" name="Freeform 5">
                <a:extLst>
                  <a:ext uri="{FF2B5EF4-FFF2-40B4-BE49-F238E27FC236}">
                    <a16:creationId xmlns:a16="http://schemas.microsoft.com/office/drawing/2014/main" id="{225DF7A2-9912-CE49-8CFC-3BAC37C2B8A0}"/>
                  </a:ext>
                </a:extLst>
              </p:cNvPr>
              <p:cNvSpPr>
                <a:spLocks/>
              </p:cNvSpPr>
              <p:nvPr/>
            </p:nvSpPr>
            <p:spPr bwMode="auto">
              <a:xfrm>
                <a:off x="1212" y="1585"/>
                <a:ext cx="243" cy="286"/>
              </a:xfrm>
              <a:custGeom>
                <a:avLst/>
                <a:gdLst>
                  <a:gd name="T0" fmla="*/ 347 w 403"/>
                  <a:gd name="T1" fmla="*/ 0 h 474"/>
                  <a:gd name="T2" fmla="*/ 347 w 403"/>
                  <a:gd name="T3" fmla="*/ 0 h 474"/>
                  <a:gd name="T4" fmla="*/ 347 w 403"/>
                  <a:gd name="T5" fmla="*/ 394 h 474"/>
                  <a:gd name="T6" fmla="*/ 345 w 403"/>
                  <a:gd name="T7" fmla="*/ 394 h 474"/>
                  <a:gd name="T8" fmla="*/ 71 w 403"/>
                  <a:gd name="T9" fmla="*/ 0 h 474"/>
                  <a:gd name="T10" fmla="*/ 0 w 403"/>
                  <a:gd name="T11" fmla="*/ 0 h 474"/>
                  <a:gd name="T12" fmla="*/ 0 w 403"/>
                  <a:gd name="T13" fmla="*/ 474 h 474"/>
                  <a:gd name="T14" fmla="*/ 56 w 403"/>
                  <a:gd name="T15" fmla="*/ 474 h 474"/>
                  <a:gd name="T16" fmla="*/ 56 w 403"/>
                  <a:gd name="T17" fmla="*/ 81 h 474"/>
                  <a:gd name="T18" fmla="*/ 57 w 403"/>
                  <a:gd name="T19" fmla="*/ 81 h 474"/>
                  <a:gd name="T20" fmla="*/ 332 w 403"/>
                  <a:gd name="T21" fmla="*/ 474 h 474"/>
                  <a:gd name="T22" fmla="*/ 403 w 403"/>
                  <a:gd name="T23" fmla="*/ 474 h 474"/>
                  <a:gd name="T24" fmla="*/ 403 w 403"/>
                  <a:gd name="T25" fmla="*/ 0 h 474"/>
                  <a:gd name="T26" fmla="*/ 347 w 403"/>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3" h="474">
                    <a:moveTo>
                      <a:pt x="347" y="0"/>
                    </a:moveTo>
                    <a:lnTo>
                      <a:pt x="347" y="0"/>
                    </a:lnTo>
                    <a:lnTo>
                      <a:pt x="347" y="394"/>
                    </a:lnTo>
                    <a:lnTo>
                      <a:pt x="345" y="394"/>
                    </a:lnTo>
                    <a:lnTo>
                      <a:pt x="71" y="0"/>
                    </a:lnTo>
                    <a:lnTo>
                      <a:pt x="0" y="0"/>
                    </a:lnTo>
                    <a:lnTo>
                      <a:pt x="0" y="474"/>
                    </a:lnTo>
                    <a:lnTo>
                      <a:pt x="56" y="474"/>
                    </a:lnTo>
                    <a:lnTo>
                      <a:pt x="56" y="81"/>
                    </a:lnTo>
                    <a:lnTo>
                      <a:pt x="57" y="81"/>
                    </a:lnTo>
                    <a:lnTo>
                      <a:pt x="332" y="474"/>
                    </a:lnTo>
                    <a:lnTo>
                      <a:pt x="403" y="474"/>
                    </a:lnTo>
                    <a:lnTo>
                      <a:pt x="403" y="0"/>
                    </a:lnTo>
                    <a:lnTo>
                      <a:pt x="347" y="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39" name="Freeform 6">
                <a:extLst>
                  <a:ext uri="{FF2B5EF4-FFF2-40B4-BE49-F238E27FC236}">
                    <a16:creationId xmlns:a16="http://schemas.microsoft.com/office/drawing/2014/main" id="{EB572A00-3194-D74F-8EC5-330B2BF209D5}"/>
                  </a:ext>
                </a:extLst>
              </p:cNvPr>
              <p:cNvSpPr>
                <a:spLocks noEditPoints="1"/>
              </p:cNvSpPr>
              <p:nvPr/>
            </p:nvSpPr>
            <p:spPr bwMode="auto">
              <a:xfrm>
                <a:off x="1503" y="1677"/>
                <a:ext cx="165" cy="199"/>
              </a:xfrm>
              <a:custGeom>
                <a:avLst/>
                <a:gdLst>
                  <a:gd name="T0" fmla="*/ 14 w 275"/>
                  <a:gd name="T1" fmla="*/ 48 h 329"/>
                  <a:gd name="T2" fmla="*/ 14 w 275"/>
                  <a:gd name="T3" fmla="*/ 48 h 329"/>
                  <a:gd name="T4" fmla="*/ 139 w 275"/>
                  <a:gd name="T5" fmla="*/ 0 h 329"/>
                  <a:gd name="T6" fmla="*/ 270 w 275"/>
                  <a:gd name="T7" fmla="*/ 132 h 329"/>
                  <a:gd name="T8" fmla="*/ 270 w 275"/>
                  <a:gd name="T9" fmla="*/ 267 h 329"/>
                  <a:gd name="T10" fmla="*/ 275 w 275"/>
                  <a:gd name="T11" fmla="*/ 321 h 329"/>
                  <a:gd name="T12" fmla="*/ 225 w 275"/>
                  <a:gd name="T13" fmla="*/ 321 h 329"/>
                  <a:gd name="T14" fmla="*/ 221 w 275"/>
                  <a:gd name="T15" fmla="*/ 274 h 329"/>
                  <a:gd name="T16" fmla="*/ 220 w 275"/>
                  <a:gd name="T17" fmla="*/ 274 h 329"/>
                  <a:gd name="T18" fmla="*/ 117 w 275"/>
                  <a:gd name="T19" fmla="*/ 329 h 329"/>
                  <a:gd name="T20" fmla="*/ 0 w 275"/>
                  <a:gd name="T21" fmla="*/ 236 h 329"/>
                  <a:gd name="T22" fmla="*/ 198 w 275"/>
                  <a:gd name="T23" fmla="*/ 126 h 329"/>
                  <a:gd name="T24" fmla="*/ 218 w 275"/>
                  <a:gd name="T25" fmla="*/ 126 h 329"/>
                  <a:gd name="T26" fmla="*/ 218 w 275"/>
                  <a:gd name="T27" fmla="*/ 117 h 329"/>
                  <a:gd name="T28" fmla="*/ 140 w 275"/>
                  <a:gd name="T29" fmla="*/ 48 h 329"/>
                  <a:gd name="T30" fmla="*/ 47 w 275"/>
                  <a:gd name="T31" fmla="*/ 82 h 329"/>
                  <a:gd name="T32" fmla="*/ 14 w 275"/>
                  <a:gd name="T33" fmla="*/ 48 h 329"/>
                  <a:gd name="T34" fmla="*/ 166 w 275"/>
                  <a:gd name="T35" fmla="*/ 171 h 329"/>
                  <a:gd name="T36" fmla="*/ 166 w 275"/>
                  <a:gd name="T37" fmla="*/ 171 h 329"/>
                  <a:gd name="T38" fmla="*/ 57 w 275"/>
                  <a:gd name="T39" fmla="*/ 231 h 329"/>
                  <a:gd name="T40" fmla="*/ 125 w 275"/>
                  <a:gd name="T41" fmla="*/ 285 h 329"/>
                  <a:gd name="T42" fmla="*/ 218 w 275"/>
                  <a:gd name="T43" fmla="*/ 191 h 329"/>
                  <a:gd name="T44" fmla="*/ 218 w 275"/>
                  <a:gd name="T45" fmla="*/ 171 h 329"/>
                  <a:gd name="T46" fmla="*/ 166 w 275"/>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5" h="329">
                    <a:moveTo>
                      <a:pt x="14" y="48"/>
                    </a:moveTo>
                    <a:lnTo>
                      <a:pt x="14" y="48"/>
                    </a:lnTo>
                    <a:cubicBezTo>
                      <a:pt x="47" y="15"/>
                      <a:pt x="93" y="0"/>
                      <a:pt x="139" y="0"/>
                    </a:cubicBezTo>
                    <a:cubicBezTo>
                      <a:pt x="231" y="0"/>
                      <a:pt x="270" y="44"/>
                      <a:pt x="270" y="132"/>
                    </a:cubicBezTo>
                    <a:lnTo>
                      <a:pt x="270" y="267"/>
                    </a:lnTo>
                    <a:cubicBezTo>
                      <a:pt x="270" y="285"/>
                      <a:pt x="272" y="305"/>
                      <a:pt x="275" y="321"/>
                    </a:cubicBezTo>
                    <a:lnTo>
                      <a:pt x="225" y="321"/>
                    </a:lnTo>
                    <a:cubicBezTo>
                      <a:pt x="221" y="307"/>
                      <a:pt x="221" y="288"/>
                      <a:pt x="221" y="274"/>
                    </a:cubicBezTo>
                    <a:lnTo>
                      <a:pt x="220" y="274"/>
                    </a:lnTo>
                    <a:cubicBezTo>
                      <a:pt x="199" y="306"/>
                      <a:pt x="164" y="329"/>
                      <a:pt x="117" y="329"/>
                    </a:cubicBezTo>
                    <a:cubicBezTo>
                      <a:pt x="53" y="329"/>
                      <a:pt x="0" y="297"/>
                      <a:pt x="0" y="236"/>
                    </a:cubicBezTo>
                    <a:cubicBezTo>
                      <a:pt x="0" y="132"/>
                      <a:pt x="121" y="126"/>
                      <a:pt x="198" y="126"/>
                    </a:cubicBezTo>
                    <a:lnTo>
                      <a:pt x="218" y="126"/>
                    </a:lnTo>
                    <a:lnTo>
                      <a:pt x="218" y="117"/>
                    </a:lnTo>
                    <a:cubicBezTo>
                      <a:pt x="218" y="72"/>
                      <a:pt x="189" y="48"/>
                      <a:pt x="140" y="48"/>
                    </a:cubicBezTo>
                    <a:cubicBezTo>
                      <a:pt x="107" y="48"/>
                      <a:pt x="72" y="60"/>
                      <a:pt x="47" y="82"/>
                    </a:cubicBezTo>
                    <a:lnTo>
                      <a:pt x="14" y="48"/>
                    </a:lnTo>
                    <a:close/>
                    <a:moveTo>
                      <a:pt x="166" y="171"/>
                    </a:moveTo>
                    <a:lnTo>
                      <a:pt x="166" y="171"/>
                    </a:lnTo>
                    <a:cubicBezTo>
                      <a:pt x="99" y="171"/>
                      <a:pt x="57" y="189"/>
                      <a:pt x="57" y="231"/>
                    </a:cubicBezTo>
                    <a:cubicBezTo>
                      <a:pt x="57" y="270"/>
                      <a:pt x="86" y="285"/>
                      <a:pt x="125" y="285"/>
                    </a:cubicBezTo>
                    <a:cubicBezTo>
                      <a:pt x="186" y="285"/>
                      <a:pt x="216" y="242"/>
                      <a:pt x="218" y="191"/>
                    </a:cubicBezTo>
                    <a:lnTo>
                      <a:pt x="218" y="171"/>
                    </a:lnTo>
                    <a:lnTo>
                      <a:pt x="166"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0" name="Freeform 7">
                <a:extLst>
                  <a:ext uri="{FF2B5EF4-FFF2-40B4-BE49-F238E27FC236}">
                    <a16:creationId xmlns:a16="http://schemas.microsoft.com/office/drawing/2014/main" id="{85D58F8C-631B-7142-A4EC-563875767845}"/>
                  </a:ext>
                </a:extLst>
              </p:cNvPr>
              <p:cNvSpPr>
                <a:spLocks/>
              </p:cNvSpPr>
              <p:nvPr/>
            </p:nvSpPr>
            <p:spPr bwMode="auto">
              <a:xfrm>
                <a:off x="1692" y="1628"/>
                <a:ext cx="129" cy="248"/>
              </a:xfrm>
              <a:custGeom>
                <a:avLst/>
                <a:gdLst>
                  <a:gd name="T0" fmla="*/ 213 w 216"/>
                  <a:gd name="T1" fmla="*/ 133 h 410"/>
                  <a:gd name="T2" fmla="*/ 213 w 216"/>
                  <a:gd name="T3" fmla="*/ 133 h 410"/>
                  <a:gd name="T4" fmla="*/ 121 w 216"/>
                  <a:gd name="T5" fmla="*/ 133 h 410"/>
                  <a:gd name="T6" fmla="*/ 121 w 216"/>
                  <a:gd name="T7" fmla="*/ 290 h 410"/>
                  <a:gd name="T8" fmla="*/ 168 w 216"/>
                  <a:gd name="T9" fmla="*/ 362 h 410"/>
                  <a:gd name="T10" fmla="*/ 214 w 216"/>
                  <a:gd name="T11" fmla="*/ 351 h 410"/>
                  <a:gd name="T12" fmla="*/ 216 w 216"/>
                  <a:gd name="T13" fmla="*/ 399 h 410"/>
                  <a:gd name="T14" fmla="*/ 155 w 216"/>
                  <a:gd name="T15" fmla="*/ 410 h 410"/>
                  <a:gd name="T16" fmla="*/ 69 w 216"/>
                  <a:gd name="T17" fmla="*/ 305 h 410"/>
                  <a:gd name="T18" fmla="*/ 69 w 216"/>
                  <a:gd name="T19" fmla="*/ 133 h 410"/>
                  <a:gd name="T20" fmla="*/ 0 w 216"/>
                  <a:gd name="T21" fmla="*/ 133 h 410"/>
                  <a:gd name="T22" fmla="*/ 0 w 216"/>
                  <a:gd name="T23" fmla="*/ 89 h 410"/>
                  <a:gd name="T24" fmla="*/ 69 w 216"/>
                  <a:gd name="T25" fmla="*/ 89 h 410"/>
                  <a:gd name="T26" fmla="*/ 69 w 216"/>
                  <a:gd name="T27" fmla="*/ 0 h 410"/>
                  <a:gd name="T28" fmla="*/ 121 w 216"/>
                  <a:gd name="T29" fmla="*/ 0 h 410"/>
                  <a:gd name="T30" fmla="*/ 121 w 216"/>
                  <a:gd name="T31" fmla="*/ 89 h 410"/>
                  <a:gd name="T32" fmla="*/ 213 w 216"/>
                  <a:gd name="T33" fmla="*/ 89 h 410"/>
                  <a:gd name="T34" fmla="*/ 213 w 216"/>
                  <a:gd name="T35" fmla="*/ 133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16" h="410">
                    <a:moveTo>
                      <a:pt x="213" y="133"/>
                    </a:moveTo>
                    <a:lnTo>
                      <a:pt x="213" y="133"/>
                    </a:lnTo>
                    <a:lnTo>
                      <a:pt x="121" y="133"/>
                    </a:lnTo>
                    <a:lnTo>
                      <a:pt x="121" y="290"/>
                    </a:lnTo>
                    <a:cubicBezTo>
                      <a:pt x="121" y="330"/>
                      <a:pt x="121" y="362"/>
                      <a:pt x="168" y="362"/>
                    </a:cubicBezTo>
                    <a:cubicBezTo>
                      <a:pt x="183" y="362"/>
                      <a:pt x="200" y="359"/>
                      <a:pt x="214" y="351"/>
                    </a:cubicBezTo>
                    <a:lnTo>
                      <a:pt x="216" y="399"/>
                    </a:lnTo>
                    <a:cubicBezTo>
                      <a:pt x="198" y="407"/>
                      <a:pt x="174" y="410"/>
                      <a:pt x="155" y="410"/>
                    </a:cubicBezTo>
                    <a:cubicBezTo>
                      <a:pt x="81" y="410"/>
                      <a:pt x="69" y="370"/>
                      <a:pt x="69" y="305"/>
                    </a:cubicBezTo>
                    <a:lnTo>
                      <a:pt x="69" y="133"/>
                    </a:lnTo>
                    <a:lnTo>
                      <a:pt x="0" y="133"/>
                    </a:lnTo>
                    <a:lnTo>
                      <a:pt x="0" y="89"/>
                    </a:lnTo>
                    <a:lnTo>
                      <a:pt x="69" y="89"/>
                    </a:lnTo>
                    <a:lnTo>
                      <a:pt x="69" y="0"/>
                    </a:lnTo>
                    <a:lnTo>
                      <a:pt x="121" y="0"/>
                    </a:lnTo>
                    <a:lnTo>
                      <a:pt x="121" y="89"/>
                    </a:lnTo>
                    <a:lnTo>
                      <a:pt x="213" y="89"/>
                    </a:lnTo>
                    <a:lnTo>
                      <a:pt x="213" y="13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1" name="Freeform 8">
                <a:extLst>
                  <a:ext uri="{FF2B5EF4-FFF2-40B4-BE49-F238E27FC236}">
                    <a16:creationId xmlns:a16="http://schemas.microsoft.com/office/drawing/2014/main" id="{E38E258E-8D6A-E643-AA35-0A2C8EA84FF9}"/>
                  </a:ext>
                </a:extLst>
              </p:cNvPr>
              <p:cNvSpPr>
                <a:spLocks noEditPoints="1"/>
              </p:cNvSpPr>
              <p:nvPr/>
            </p:nvSpPr>
            <p:spPr bwMode="auto">
              <a:xfrm>
                <a:off x="1848" y="1585"/>
                <a:ext cx="46" cy="286"/>
              </a:xfrm>
              <a:custGeom>
                <a:avLst/>
                <a:gdLst>
                  <a:gd name="T0" fmla="*/ 38 w 76"/>
                  <a:gd name="T1" fmla="*/ 0 h 474"/>
                  <a:gd name="T2" fmla="*/ 38 w 76"/>
                  <a:gd name="T3" fmla="*/ 0 h 474"/>
                  <a:gd name="T4" fmla="*/ 76 w 76"/>
                  <a:gd name="T5" fmla="*/ 39 h 474"/>
                  <a:gd name="T6" fmla="*/ 38 w 76"/>
                  <a:gd name="T7" fmla="*/ 77 h 474"/>
                  <a:gd name="T8" fmla="*/ 0 w 76"/>
                  <a:gd name="T9" fmla="*/ 39 h 474"/>
                  <a:gd name="T10" fmla="*/ 38 w 76"/>
                  <a:gd name="T11" fmla="*/ 0 h 474"/>
                  <a:gd name="T12" fmla="*/ 12 w 76"/>
                  <a:gd name="T13" fmla="*/ 161 h 474"/>
                  <a:gd name="T14" fmla="*/ 12 w 76"/>
                  <a:gd name="T15" fmla="*/ 161 h 474"/>
                  <a:gd name="T16" fmla="*/ 64 w 76"/>
                  <a:gd name="T17" fmla="*/ 161 h 474"/>
                  <a:gd name="T18" fmla="*/ 64 w 76"/>
                  <a:gd name="T19" fmla="*/ 474 h 474"/>
                  <a:gd name="T20" fmla="*/ 12 w 76"/>
                  <a:gd name="T21" fmla="*/ 474 h 474"/>
                  <a:gd name="T22" fmla="*/ 12 w 76"/>
                  <a:gd name="T23" fmla="*/ 161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4">
                    <a:moveTo>
                      <a:pt x="38" y="0"/>
                    </a:moveTo>
                    <a:lnTo>
                      <a:pt x="38" y="0"/>
                    </a:lnTo>
                    <a:cubicBezTo>
                      <a:pt x="59" y="0"/>
                      <a:pt x="76" y="18"/>
                      <a:pt x="76" y="39"/>
                    </a:cubicBezTo>
                    <a:cubicBezTo>
                      <a:pt x="76" y="61"/>
                      <a:pt x="60" y="77"/>
                      <a:pt x="38" y="77"/>
                    </a:cubicBezTo>
                    <a:cubicBezTo>
                      <a:pt x="16" y="77"/>
                      <a:pt x="0" y="61"/>
                      <a:pt x="0" y="39"/>
                    </a:cubicBezTo>
                    <a:cubicBezTo>
                      <a:pt x="0" y="18"/>
                      <a:pt x="16" y="0"/>
                      <a:pt x="38" y="0"/>
                    </a:cubicBezTo>
                    <a:close/>
                    <a:moveTo>
                      <a:pt x="12" y="161"/>
                    </a:moveTo>
                    <a:lnTo>
                      <a:pt x="12" y="161"/>
                    </a:lnTo>
                    <a:lnTo>
                      <a:pt x="64" y="161"/>
                    </a:lnTo>
                    <a:lnTo>
                      <a:pt x="64" y="474"/>
                    </a:lnTo>
                    <a:lnTo>
                      <a:pt x="12" y="474"/>
                    </a:lnTo>
                    <a:lnTo>
                      <a:pt x="12" y="16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2" name="Freeform 9">
                <a:extLst>
                  <a:ext uri="{FF2B5EF4-FFF2-40B4-BE49-F238E27FC236}">
                    <a16:creationId xmlns:a16="http://schemas.microsoft.com/office/drawing/2014/main" id="{BA069D83-6B58-DA4B-88D8-B26DE525E1C1}"/>
                  </a:ext>
                </a:extLst>
              </p:cNvPr>
              <p:cNvSpPr>
                <a:spLocks noEditPoints="1"/>
              </p:cNvSpPr>
              <p:nvPr/>
            </p:nvSpPr>
            <p:spPr bwMode="auto">
              <a:xfrm>
                <a:off x="1930" y="1677"/>
                <a:ext cx="201" cy="199"/>
              </a:xfrm>
              <a:custGeom>
                <a:avLst/>
                <a:gdLst>
                  <a:gd name="T0" fmla="*/ 168 w 335"/>
                  <a:gd name="T1" fmla="*/ 0 h 329"/>
                  <a:gd name="T2" fmla="*/ 168 w 335"/>
                  <a:gd name="T3" fmla="*/ 0 h 329"/>
                  <a:gd name="T4" fmla="*/ 335 w 335"/>
                  <a:gd name="T5" fmla="*/ 165 h 329"/>
                  <a:gd name="T6" fmla="*/ 168 w 335"/>
                  <a:gd name="T7" fmla="*/ 329 h 329"/>
                  <a:gd name="T8" fmla="*/ 0 w 335"/>
                  <a:gd name="T9" fmla="*/ 165 h 329"/>
                  <a:gd name="T10" fmla="*/ 168 w 335"/>
                  <a:gd name="T11" fmla="*/ 0 h 329"/>
                  <a:gd name="T12" fmla="*/ 168 w 335"/>
                  <a:gd name="T13" fmla="*/ 281 h 329"/>
                  <a:gd name="T14" fmla="*/ 168 w 335"/>
                  <a:gd name="T15" fmla="*/ 281 h 329"/>
                  <a:gd name="T16" fmla="*/ 279 w 335"/>
                  <a:gd name="T17" fmla="*/ 165 h 329"/>
                  <a:gd name="T18" fmla="*/ 168 w 335"/>
                  <a:gd name="T19" fmla="*/ 48 h 329"/>
                  <a:gd name="T20" fmla="*/ 57 w 335"/>
                  <a:gd name="T21" fmla="*/ 165 h 329"/>
                  <a:gd name="T22" fmla="*/ 168 w 335"/>
                  <a:gd name="T23" fmla="*/ 28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5" h="329">
                    <a:moveTo>
                      <a:pt x="168" y="0"/>
                    </a:moveTo>
                    <a:lnTo>
                      <a:pt x="168" y="0"/>
                    </a:lnTo>
                    <a:cubicBezTo>
                      <a:pt x="264" y="0"/>
                      <a:pt x="335" y="67"/>
                      <a:pt x="335" y="165"/>
                    </a:cubicBezTo>
                    <a:cubicBezTo>
                      <a:pt x="335" y="262"/>
                      <a:pt x="264" y="329"/>
                      <a:pt x="168" y="329"/>
                    </a:cubicBezTo>
                    <a:cubicBezTo>
                      <a:pt x="71" y="329"/>
                      <a:pt x="0" y="262"/>
                      <a:pt x="0" y="165"/>
                    </a:cubicBezTo>
                    <a:cubicBezTo>
                      <a:pt x="0" y="67"/>
                      <a:pt x="71" y="0"/>
                      <a:pt x="168" y="0"/>
                    </a:cubicBezTo>
                    <a:close/>
                    <a:moveTo>
                      <a:pt x="168" y="281"/>
                    </a:moveTo>
                    <a:lnTo>
                      <a:pt x="168" y="281"/>
                    </a:lnTo>
                    <a:cubicBezTo>
                      <a:pt x="235" y="281"/>
                      <a:pt x="279" y="230"/>
                      <a:pt x="279" y="165"/>
                    </a:cubicBezTo>
                    <a:cubicBezTo>
                      <a:pt x="279" y="99"/>
                      <a:pt x="235" y="48"/>
                      <a:pt x="168" y="48"/>
                    </a:cubicBezTo>
                    <a:cubicBezTo>
                      <a:pt x="100" y="48"/>
                      <a:pt x="57" y="99"/>
                      <a:pt x="57" y="165"/>
                    </a:cubicBezTo>
                    <a:cubicBezTo>
                      <a:pt x="57" y="230"/>
                      <a:pt x="100" y="281"/>
                      <a:pt x="168" y="281"/>
                    </a:cubicBez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3" name="Freeform 10">
                <a:extLst>
                  <a:ext uri="{FF2B5EF4-FFF2-40B4-BE49-F238E27FC236}">
                    <a16:creationId xmlns:a16="http://schemas.microsoft.com/office/drawing/2014/main" id="{3F3678EF-D471-FF42-B26A-64E8B6E50370}"/>
                  </a:ext>
                </a:extLst>
              </p:cNvPr>
              <p:cNvSpPr>
                <a:spLocks/>
              </p:cNvSpPr>
              <p:nvPr/>
            </p:nvSpPr>
            <p:spPr bwMode="auto">
              <a:xfrm>
                <a:off x="2173" y="1677"/>
                <a:ext cx="166" cy="194"/>
              </a:xfrm>
              <a:custGeom>
                <a:avLst/>
                <a:gdLst>
                  <a:gd name="T0" fmla="*/ 3 w 276"/>
                  <a:gd name="T1" fmla="*/ 82 h 321"/>
                  <a:gd name="T2" fmla="*/ 3 w 276"/>
                  <a:gd name="T3" fmla="*/ 82 h 321"/>
                  <a:gd name="T4" fmla="*/ 0 w 276"/>
                  <a:gd name="T5" fmla="*/ 8 h 321"/>
                  <a:gd name="T6" fmla="*/ 50 w 276"/>
                  <a:gd name="T7" fmla="*/ 8 h 321"/>
                  <a:gd name="T8" fmla="*/ 51 w 276"/>
                  <a:gd name="T9" fmla="*/ 60 h 321"/>
                  <a:gd name="T10" fmla="*/ 52 w 276"/>
                  <a:gd name="T11" fmla="*/ 60 h 321"/>
                  <a:gd name="T12" fmla="*/ 157 w 276"/>
                  <a:gd name="T13" fmla="*/ 0 h 321"/>
                  <a:gd name="T14" fmla="*/ 276 w 276"/>
                  <a:gd name="T15" fmla="*/ 128 h 321"/>
                  <a:gd name="T16" fmla="*/ 276 w 276"/>
                  <a:gd name="T17" fmla="*/ 321 h 321"/>
                  <a:gd name="T18" fmla="*/ 224 w 276"/>
                  <a:gd name="T19" fmla="*/ 321 h 321"/>
                  <a:gd name="T20" fmla="*/ 224 w 276"/>
                  <a:gd name="T21" fmla="*/ 133 h 321"/>
                  <a:gd name="T22" fmla="*/ 152 w 276"/>
                  <a:gd name="T23" fmla="*/ 48 h 321"/>
                  <a:gd name="T24" fmla="*/ 55 w 276"/>
                  <a:gd name="T25" fmla="*/ 169 h 321"/>
                  <a:gd name="T26" fmla="*/ 55 w 276"/>
                  <a:gd name="T27" fmla="*/ 321 h 321"/>
                  <a:gd name="T28" fmla="*/ 3 w 276"/>
                  <a:gd name="T29" fmla="*/ 321 h 321"/>
                  <a:gd name="T30" fmla="*/ 3 w 276"/>
                  <a:gd name="T31" fmla="*/ 82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3" y="82"/>
                    </a:moveTo>
                    <a:lnTo>
                      <a:pt x="3" y="82"/>
                    </a:lnTo>
                    <a:cubicBezTo>
                      <a:pt x="3" y="54"/>
                      <a:pt x="0" y="29"/>
                      <a:pt x="0" y="8"/>
                    </a:cubicBezTo>
                    <a:lnTo>
                      <a:pt x="50" y="8"/>
                    </a:lnTo>
                    <a:cubicBezTo>
                      <a:pt x="50" y="25"/>
                      <a:pt x="51" y="42"/>
                      <a:pt x="51" y="60"/>
                    </a:cubicBezTo>
                    <a:lnTo>
                      <a:pt x="52" y="60"/>
                    </a:lnTo>
                    <a:cubicBezTo>
                      <a:pt x="66" y="29"/>
                      <a:pt x="105" y="0"/>
                      <a:pt x="157" y="0"/>
                    </a:cubicBezTo>
                    <a:cubicBezTo>
                      <a:pt x="239" y="0"/>
                      <a:pt x="276" y="52"/>
                      <a:pt x="276" y="128"/>
                    </a:cubicBezTo>
                    <a:lnTo>
                      <a:pt x="276" y="321"/>
                    </a:lnTo>
                    <a:lnTo>
                      <a:pt x="224" y="321"/>
                    </a:lnTo>
                    <a:lnTo>
                      <a:pt x="224" y="133"/>
                    </a:lnTo>
                    <a:cubicBezTo>
                      <a:pt x="224" y="81"/>
                      <a:pt x="201" y="48"/>
                      <a:pt x="152" y="48"/>
                    </a:cubicBezTo>
                    <a:cubicBezTo>
                      <a:pt x="84" y="48"/>
                      <a:pt x="55" y="97"/>
                      <a:pt x="55" y="169"/>
                    </a:cubicBezTo>
                    <a:lnTo>
                      <a:pt x="55" y="321"/>
                    </a:lnTo>
                    <a:lnTo>
                      <a:pt x="3" y="321"/>
                    </a:lnTo>
                    <a:lnTo>
                      <a:pt x="3" y="82"/>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4" name="Freeform 11">
                <a:extLst>
                  <a:ext uri="{FF2B5EF4-FFF2-40B4-BE49-F238E27FC236}">
                    <a16:creationId xmlns:a16="http://schemas.microsoft.com/office/drawing/2014/main" id="{4096063A-D997-8644-9B45-A681CF16A254}"/>
                  </a:ext>
                </a:extLst>
              </p:cNvPr>
              <p:cNvSpPr>
                <a:spLocks noEditPoints="1"/>
              </p:cNvSpPr>
              <p:nvPr/>
            </p:nvSpPr>
            <p:spPr bwMode="auto">
              <a:xfrm>
                <a:off x="2380" y="1677"/>
                <a:ext cx="165" cy="199"/>
              </a:xfrm>
              <a:custGeom>
                <a:avLst/>
                <a:gdLst>
                  <a:gd name="T0" fmla="*/ 14 w 274"/>
                  <a:gd name="T1" fmla="*/ 48 h 329"/>
                  <a:gd name="T2" fmla="*/ 14 w 274"/>
                  <a:gd name="T3" fmla="*/ 48 h 329"/>
                  <a:gd name="T4" fmla="*/ 139 w 274"/>
                  <a:gd name="T5" fmla="*/ 0 h 329"/>
                  <a:gd name="T6" fmla="*/ 270 w 274"/>
                  <a:gd name="T7" fmla="*/ 132 h 329"/>
                  <a:gd name="T8" fmla="*/ 270 w 274"/>
                  <a:gd name="T9" fmla="*/ 267 h 329"/>
                  <a:gd name="T10" fmla="*/ 274 w 274"/>
                  <a:gd name="T11" fmla="*/ 321 h 329"/>
                  <a:gd name="T12" fmla="*/ 224 w 274"/>
                  <a:gd name="T13" fmla="*/ 321 h 329"/>
                  <a:gd name="T14" fmla="*/ 221 w 274"/>
                  <a:gd name="T15" fmla="*/ 274 h 329"/>
                  <a:gd name="T16" fmla="*/ 219 w 274"/>
                  <a:gd name="T17" fmla="*/ 274 h 329"/>
                  <a:gd name="T18" fmla="*/ 116 w 274"/>
                  <a:gd name="T19" fmla="*/ 329 h 329"/>
                  <a:gd name="T20" fmla="*/ 0 w 274"/>
                  <a:gd name="T21" fmla="*/ 236 h 329"/>
                  <a:gd name="T22" fmla="*/ 197 w 274"/>
                  <a:gd name="T23" fmla="*/ 126 h 329"/>
                  <a:gd name="T24" fmla="*/ 217 w 274"/>
                  <a:gd name="T25" fmla="*/ 126 h 329"/>
                  <a:gd name="T26" fmla="*/ 217 w 274"/>
                  <a:gd name="T27" fmla="*/ 117 h 329"/>
                  <a:gd name="T28" fmla="*/ 140 w 274"/>
                  <a:gd name="T29" fmla="*/ 48 h 329"/>
                  <a:gd name="T30" fmla="*/ 47 w 274"/>
                  <a:gd name="T31" fmla="*/ 82 h 329"/>
                  <a:gd name="T32" fmla="*/ 14 w 274"/>
                  <a:gd name="T33" fmla="*/ 48 h 329"/>
                  <a:gd name="T34" fmla="*/ 165 w 274"/>
                  <a:gd name="T35" fmla="*/ 171 h 329"/>
                  <a:gd name="T36" fmla="*/ 165 w 274"/>
                  <a:gd name="T37" fmla="*/ 171 h 329"/>
                  <a:gd name="T38" fmla="*/ 56 w 274"/>
                  <a:gd name="T39" fmla="*/ 231 h 329"/>
                  <a:gd name="T40" fmla="*/ 125 w 274"/>
                  <a:gd name="T41" fmla="*/ 285 h 329"/>
                  <a:gd name="T42" fmla="*/ 217 w 274"/>
                  <a:gd name="T43" fmla="*/ 191 h 329"/>
                  <a:gd name="T44" fmla="*/ 217 w 274"/>
                  <a:gd name="T45" fmla="*/ 171 h 329"/>
                  <a:gd name="T46" fmla="*/ 165 w 274"/>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4" h="329">
                    <a:moveTo>
                      <a:pt x="14" y="48"/>
                    </a:moveTo>
                    <a:lnTo>
                      <a:pt x="14" y="48"/>
                    </a:lnTo>
                    <a:cubicBezTo>
                      <a:pt x="46" y="15"/>
                      <a:pt x="93" y="0"/>
                      <a:pt x="139" y="0"/>
                    </a:cubicBezTo>
                    <a:cubicBezTo>
                      <a:pt x="231" y="0"/>
                      <a:pt x="270" y="44"/>
                      <a:pt x="270" y="132"/>
                    </a:cubicBezTo>
                    <a:lnTo>
                      <a:pt x="270" y="267"/>
                    </a:lnTo>
                    <a:cubicBezTo>
                      <a:pt x="270" y="285"/>
                      <a:pt x="272" y="305"/>
                      <a:pt x="274" y="321"/>
                    </a:cubicBezTo>
                    <a:lnTo>
                      <a:pt x="224" y="321"/>
                    </a:lnTo>
                    <a:cubicBezTo>
                      <a:pt x="221" y="307"/>
                      <a:pt x="221" y="288"/>
                      <a:pt x="221" y="274"/>
                    </a:cubicBezTo>
                    <a:lnTo>
                      <a:pt x="219" y="274"/>
                    </a:lnTo>
                    <a:cubicBezTo>
                      <a:pt x="199" y="306"/>
                      <a:pt x="164" y="329"/>
                      <a:pt x="116" y="329"/>
                    </a:cubicBezTo>
                    <a:cubicBezTo>
                      <a:pt x="53" y="329"/>
                      <a:pt x="0" y="297"/>
                      <a:pt x="0" y="236"/>
                    </a:cubicBezTo>
                    <a:cubicBezTo>
                      <a:pt x="0" y="132"/>
                      <a:pt x="120" y="126"/>
                      <a:pt x="197" y="126"/>
                    </a:cubicBezTo>
                    <a:lnTo>
                      <a:pt x="217" y="126"/>
                    </a:lnTo>
                    <a:lnTo>
                      <a:pt x="217" y="117"/>
                    </a:lnTo>
                    <a:cubicBezTo>
                      <a:pt x="217" y="72"/>
                      <a:pt x="189" y="48"/>
                      <a:pt x="140" y="48"/>
                    </a:cubicBezTo>
                    <a:cubicBezTo>
                      <a:pt x="106" y="48"/>
                      <a:pt x="72" y="60"/>
                      <a:pt x="47" y="82"/>
                    </a:cubicBezTo>
                    <a:lnTo>
                      <a:pt x="14" y="48"/>
                    </a:lnTo>
                    <a:close/>
                    <a:moveTo>
                      <a:pt x="165" y="171"/>
                    </a:moveTo>
                    <a:lnTo>
                      <a:pt x="165" y="171"/>
                    </a:lnTo>
                    <a:cubicBezTo>
                      <a:pt x="99" y="171"/>
                      <a:pt x="56" y="189"/>
                      <a:pt x="56" y="231"/>
                    </a:cubicBezTo>
                    <a:cubicBezTo>
                      <a:pt x="56" y="270"/>
                      <a:pt x="86" y="285"/>
                      <a:pt x="125" y="285"/>
                    </a:cubicBezTo>
                    <a:cubicBezTo>
                      <a:pt x="185" y="285"/>
                      <a:pt x="216" y="242"/>
                      <a:pt x="217" y="191"/>
                    </a:cubicBezTo>
                    <a:lnTo>
                      <a:pt x="217" y="171"/>
                    </a:lnTo>
                    <a:lnTo>
                      <a:pt x="165"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5" name="Freeform 12">
                <a:extLst>
                  <a:ext uri="{FF2B5EF4-FFF2-40B4-BE49-F238E27FC236}">
                    <a16:creationId xmlns:a16="http://schemas.microsoft.com/office/drawing/2014/main" id="{93E7CAF6-9990-B242-9889-9111A9BD2D45}"/>
                  </a:ext>
                </a:extLst>
              </p:cNvPr>
              <p:cNvSpPr>
                <a:spLocks/>
              </p:cNvSpPr>
              <p:nvPr/>
            </p:nvSpPr>
            <p:spPr bwMode="auto">
              <a:xfrm>
                <a:off x="2597" y="1585"/>
                <a:ext cx="31" cy="286"/>
              </a:xfrm>
              <a:custGeom>
                <a:avLst/>
                <a:gdLst>
                  <a:gd name="T0" fmla="*/ 0 w 52"/>
                  <a:gd name="T1" fmla="*/ 474 h 474"/>
                  <a:gd name="T2" fmla="*/ 0 w 52"/>
                  <a:gd name="T3" fmla="*/ 474 h 474"/>
                  <a:gd name="T4" fmla="*/ 52 w 52"/>
                  <a:gd name="T5" fmla="*/ 474 h 474"/>
                  <a:gd name="T6" fmla="*/ 52 w 52"/>
                  <a:gd name="T7" fmla="*/ 0 h 474"/>
                  <a:gd name="T8" fmla="*/ 0 w 52"/>
                  <a:gd name="T9" fmla="*/ 0 h 474"/>
                  <a:gd name="T10" fmla="*/ 0 w 52"/>
                  <a:gd name="T11" fmla="*/ 474 h 474"/>
                </a:gdLst>
                <a:ahLst/>
                <a:cxnLst>
                  <a:cxn ang="0">
                    <a:pos x="T0" y="T1"/>
                  </a:cxn>
                  <a:cxn ang="0">
                    <a:pos x="T2" y="T3"/>
                  </a:cxn>
                  <a:cxn ang="0">
                    <a:pos x="T4" y="T5"/>
                  </a:cxn>
                  <a:cxn ang="0">
                    <a:pos x="T6" y="T7"/>
                  </a:cxn>
                  <a:cxn ang="0">
                    <a:pos x="T8" y="T9"/>
                  </a:cxn>
                  <a:cxn ang="0">
                    <a:pos x="T10" y="T11"/>
                  </a:cxn>
                </a:cxnLst>
                <a:rect l="0" t="0" r="r" b="b"/>
                <a:pathLst>
                  <a:path w="52" h="474">
                    <a:moveTo>
                      <a:pt x="0" y="474"/>
                    </a:moveTo>
                    <a:lnTo>
                      <a:pt x="0" y="474"/>
                    </a:lnTo>
                    <a:lnTo>
                      <a:pt x="52" y="474"/>
                    </a:lnTo>
                    <a:lnTo>
                      <a:pt x="52" y="0"/>
                    </a:lnTo>
                    <a:lnTo>
                      <a:pt x="0" y="0"/>
                    </a:lnTo>
                    <a:lnTo>
                      <a:pt x="0" y="474"/>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6" name="Freeform 13">
                <a:extLst>
                  <a:ext uri="{FF2B5EF4-FFF2-40B4-BE49-F238E27FC236}">
                    <a16:creationId xmlns:a16="http://schemas.microsoft.com/office/drawing/2014/main" id="{B301714D-9F92-1A45-A046-1048640D6B9D}"/>
                  </a:ext>
                </a:extLst>
              </p:cNvPr>
              <p:cNvSpPr>
                <a:spLocks/>
              </p:cNvSpPr>
              <p:nvPr/>
            </p:nvSpPr>
            <p:spPr bwMode="auto">
              <a:xfrm>
                <a:off x="2780" y="1585"/>
                <a:ext cx="220" cy="286"/>
              </a:xfrm>
              <a:custGeom>
                <a:avLst/>
                <a:gdLst>
                  <a:gd name="T0" fmla="*/ 310 w 366"/>
                  <a:gd name="T1" fmla="*/ 0 h 474"/>
                  <a:gd name="T2" fmla="*/ 310 w 366"/>
                  <a:gd name="T3" fmla="*/ 0 h 474"/>
                  <a:gd name="T4" fmla="*/ 310 w 366"/>
                  <a:gd name="T5" fmla="*/ 201 h 474"/>
                  <a:gd name="T6" fmla="*/ 57 w 366"/>
                  <a:gd name="T7" fmla="*/ 201 h 474"/>
                  <a:gd name="T8" fmla="*/ 57 w 366"/>
                  <a:gd name="T9" fmla="*/ 0 h 474"/>
                  <a:gd name="T10" fmla="*/ 0 w 366"/>
                  <a:gd name="T11" fmla="*/ 0 h 474"/>
                  <a:gd name="T12" fmla="*/ 0 w 366"/>
                  <a:gd name="T13" fmla="*/ 474 h 474"/>
                  <a:gd name="T14" fmla="*/ 57 w 366"/>
                  <a:gd name="T15" fmla="*/ 474 h 474"/>
                  <a:gd name="T16" fmla="*/ 57 w 366"/>
                  <a:gd name="T17" fmla="*/ 253 h 474"/>
                  <a:gd name="T18" fmla="*/ 310 w 366"/>
                  <a:gd name="T19" fmla="*/ 253 h 474"/>
                  <a:gd name="T20" fmla="*/ 310 w 366"/>
                  <a:gd name="T21" fmla="*/ 474 h 474"/>
                  <a:gd name="T22" fmla="*/ 366 w 366"/>
                  <a:gd name="T23" fmla="*/ 474 h 474"/>
                  <a:gd name="T24" fmla="*/ 366 w 366"/>
                  <a:gd name="T25" fmla="*/ 0 h 474"/>
                  <a:gd name="T26" fmla="*/ 310 w 366"/>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66" h="474">
                    <a:moveTo>
                      <a:pt x="310" y="0"/>
                    </a:moveTo>
                    <a:lnTo>
                      <a:pt x="310" y="0"/>
                    </a:lnTo>
                    <a:lnTo>
                      <a:pt x="310" y="201"/>
                    </a:lnTo>
                    <a:lnTo>
                      <a:pt x="57" y="201"/>
                    </a:lnTo>
                    <a:lnTo>
                      <a:pt x="57" y="0"/>
                    </a:lnTo>
                    <a:lnTo>
                      <a:pt x="0" y="0"/>
                    </a:lnTo>
                    <a:lnTo>
                      <a:pt x="0" y="474"/>
                    </a:lnTo>
                    <a:lnTo>
                      <a:pt x="57" y="474"/>
                    </a:lnTo>
                    <a:lnTo>
                      <a:pt x="57" y="253"/>
                    </a:lnTo>
                    <a:lnTo>
                      <a:pt x="310" y="253"/>
                    </a:lnTo>
                    <a:lnTo>
                      <a:pt x="310" y="474"/>
                    </a:lnTo>
                    <a:lnTo>
                      <a:pt x="366" y="474"/>
                    </a:lnTo>
                    <a:lnTo>
                      <a:pt x="366" y="0"/>
                    </a:lnTo>
                    <a:lnTo>
                      <a:pt x="310"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7" name="Freeform 14">
                <a:extLst>
                  <a:ext uri="{FF2B5EF4-FFF2-40B4-BE49-F238E27FC236}">
                    <a16:creationId xmlns:a16="http://schemas.microsoft.com/office/drawing/2014/main" id="{6D21D93B-D9E1-8E47-AF2C-3C247270DD35}"/>
                  </a:ext>
                </a:extLst>
              </p:cNvPr>
              <p:cNvSpPr>
                <a:spLocks/>
              </p:cNvSpPr>
              <p:nvPr/>
            </p:nvSpPr>
            <p:spPr bwMode="auto">
              <a:xfrm>
                <a:off x="3065" y="1585"/>
                <a:ext cx="33" cy="286"/>
              </a:xfrm>
              <a:custGeom>
                <a:avLst/>
                <a:gdLst>
                  <a:gd name="T0" fmla="*/ 0 w 56"/>
                  <a:gd name="T1" fmla="*/ 474 h 474"/>
                  <a:gd name="T2" fmla="*/ 0 w 56"/>
                  <a:gd name="T3" fmla="*/ 474 h 474"/>
                  <a:gd name="T4" fmla="*/ 56 w 56"/>
                  <a:gd name="T5" fmla="*/ 474 h 474"/>
                  <a:gd name="T6" fmla="*/ 56 w 56"/>
                  <a:gd name="T7" fmla="*/ 0 h 474"/>
                  <a:gd name="T8" fmla="*/ 0 w 56"/>
                  <a:gd name="T9" fmla="*/ 0 h 474"/>
                  <a:gd name="T10" fmla="*/ 0 w 56"/>
                  <a:gd name="T11" fmla="*/ 474 h 474"/>
                </a:gdLst>
                <a:ahLst/>
                <a:cxnLst>
                  <a:cxn ang="0">
                    <a:pos x="T0" y="T1"/>
                  </a:cxn>
                  <a:cxn ang="0">
                    <a:pos x="T2" y="T3"/>
                  </a:cxn>
                  <a:cxn ang="0">
                    <a:pos x="T4" y="T5"/>
                  </a:cxn>
                  <a:cxn ang="0">
                    <a:pos x="T6" y="T7"/>
                  </a:cxn>
                  <a:cxn ang="0">
                    <a:pos x="T8" y="T9"/>
                  </a:cxn>
                  <a:cxn ang="0">
                    <a:pos x="T10" y="T11"/>
                  </a:cxn>
                </a:cxnLst>
                <a:rect l="0" t="0" r="r" b="b"/>
                <a:pathLst>
                  <a:path w="56" h="474">
                    <a:moveTo>
                      <a:pt x="0" y="474"/>
                    </a:moveTo>
                    <a:lnTo>
                      <a:pt x="0" y="474"/>
                    </a:lnTo>
                    <a:lnTo>
                      <a:pt x="56" y="474"/>
                    </a:lnTo>
                    <a:lnTo>
                      <a:pt x="56" y="0"/>
                    </a:lnTo>
                    <a:lnTo>
                      <a:pt x="0" y="0"/>
                    </a:lnTo>
                    <a:lnTo>
                      <a:pt x="0" y="474"/>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8" name="Freeform 15">
                <a:extLst>
                  <a:ext uri="{FF2B5EF4-FFF2-40B4-BE49-F238E27FC236}">
                    <a16:creationId xmlns:a16="http://schemas.microsoft.com/office/drawing/2014/main" id="{44E35D0F-4F10-E242-8BEA-14849E6CACA0}"/>
                  </a:ext>
                </a:extLst>
              </p:cNvPr>
              <p:cNvSpPr>
                <a:spLocks/>
              </p:cNvSpPr>
              <p:nvPr/>
            </p:nvSpPr>
            <p:spPr bwMode="auto">
              <a:xfrm>
                <a:off x="3128" y="1585"/>
                <a:ext cx="253" cy="286"/>
              </a:xfrm>
              <a:custGeom>
                <a:avLst/>
                <a:gdLst>
                  <a:gd name="T0" fmla="*/ 361 w 421"/>
                  <a:gd name="T1" fmla="*/ 0 h 474"/>
                  <a:gd name="T2" fmla="*/ 361 w 421"/>
                  <a:gd name="T3" fmla="*/ 0 h 474"/>
                  <a:gd name="T4" fmla="*/ 211 w 421"/>
                  <a:gd name="T5" fmla="*/ 390 h 474"/>
                  <a:gd name="T6" fmla="*/ 209 w 421"/>
                  <a:gd name="T7" fmla="*/ 390 h 474"/>
                  <a:gd name="T8" fmla="*/ 63 w 421"/>
                  <a:gd name="T9" fmla="*/ 0 h 474"/>
                  <a:gd name="T10" fmla="*/ 0 w 421"/>
                  <a:gd name="T11" fmla="*/ 0 h 474"/>
                  <a:gd name="T12" fmla="*/ 181 w 421"/>
                  <a:gd name="T13" fmla="*/ 474 h 474"/>
                  <a:gd name="T14" fmla="*/ 235 w 421"/>
                  <a:gd name="T15" fmla="*/ 474 h 474"/>
                  <a:gd name="T16" fmla="*/ 421 w 421"/>
                  <a:gd name="T17" fmla="*/ 0 h 474"/>
                  <a:gd name="T18" fmla="*/ 361 w 421"/>
                  <a:gd name="T19"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1" h="474">
                    <a:moveTo>
                      <a:pt x="361" y="0"/>
                    </a:moveTo>
                    <a:lnTo>
                      <a:pt x="361" y="0"/>
                    </a:lnTo>
                    <a:lnTo>
                      <a:pt x="211" y="390"/>
                    </a:lnTo>
                    <a:lnTo>
                      <a:pt x="209" y="390"/>
                    </a:lnTo>
                    <a:lnTo>
                      <a:pt x="63" y="0"/>
                    </a:lnTo>
                    <a:lnTo>
                      <a:pt x="0" y="0"/>
                    </a:lnTo>
                    <a:lnTo>
                      <a:pt x="181" y="474"/>
                    </a:lnTo>
                    <a:lnTo>
                      <a:pt x="235" y="474"/>
                    </a:lnTo>
                    <a:lnTo>
                      <a:pt x="421" y="0"/>
                    </a:lnTo>
                    <a:lnTo>
                      <a:pt x="361"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9" name="Freeform 16">
                <a:extLst>
                  <a:ext uri="{FF2B5EF4-FFF2-40B4-BE49-F238E27FC236}">
                    <a16:creationId xmlns:a16="http://schemas.microsoft.com/office/drawing/2014/main" id="{B13929CF-847F-D84C-B923-41164D6161A7}"/>
                  </a:ext>
                </a:extLst>
              </p:cNvPr>
              <p:cNvSpPr>
                <a:spLocks/>
              </p:cNvSpPr>
              <p:nvPr/>
            </p:nvSpPr>
            <p:spPr bwMode="auto">
              <a:xfrm>
                <a:off x="1196" y="1938"/>
                <a:ext cx="253" cy="300"/>
              </a:xfrm>
              <a:custGeom>
                <a:avLst/>
                <a:gdLst>
                  <a:gd name="T0" fmla="*/ 359 w 420"/>
                  <a:gd name="T1" fmla="*/ 109 h 497"/>
                  <a:gd name="T2" fmla="*/ 359 w 420"/>
                  <a:gd name="T3" fmla="*/ 109 h 497"/>
                  <a:gd name="T4" fmla="*/ 240 w 420"/>
                  <a:gd name="T5" fmla="*/ 52 h 497"/>
                  <a:gd name="T6" fmla="*/ 60 w 420"/>
                  <a:gd name="T7" fmla="*/ 249 h 497"/>
                  <a:gd name="T8" fmla="*/ 240 w 420"/>
                  <a:gd name="T9" fmla="*/ 445 h 497"/>
                  <a:gd name="T10" fmla="*/ 378 w 420"/>
                  <a:gd name="T11" fmla="*/ 379 h 497"/>
                  <a:gd name="T12" fmla="*/ 420 w 420"/>
                  <a:gd name="T13" fmla="*/ 415 h 497"/>
                  <a:gd name="T14" fmla="*/ 240 w 420"/>
                  <a:gd name="T15" fmla="*/ 497 h 497"/>
                  <a:gd name="T16" fmla="*/ 0 w 420"/>
                  <a:gd name="T17" fmla="*/ 249 h 497"/>
                  <a:gd name="T18" fmla="*/ 240 w 420"/>
                  <a:gd name="T19" fmla="*/ 0 h 497"/>
                  <a:gd name="T20" fmla="*/ 408 w 420"/>
                  <a:gd name="T21" fmla="*/ 74 h 497"/>
                  <a:gd name="T22" fmla="*/ 359 w 420"/>
                  <a:gd name="T23" fmla="*/ 109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20" h="497">
                    <a:moveTo>
                      <a:pt x="359" y="109"/>
                    </a:moveTo>
                    <a:lnTo>
                      <a:pt x="359" y="109"/>
                    </a:lnTo>
                    <a:cubicBezTo>
                      <a:pt x="331" y="71"/>
                      <a:pt x="286" y="52"/>
                      <a:pt x="240" y="52"/>
                    </a:cubicBezTo>
                    <a:cubicBezTo>
                      <a:pt x="135" y="52"/>
                      <a:pt x="60" y="145"/>
                      <a:pt x="60" y="249"/>
                    </a:cubicBezTo>
                    <a:cubicBezTo>
                      <a:pt x="60" y="358"/>
                      <a:pt x="134" y="445"/>
                      <a:pt x="240" y="445"/>
                    </a:cubicBezTo>
                    <a:cubicBezTo>
                      <a:pt x="298" y="445"/>
                      <a:pt x="344" y="422"/>
                      <a:pt x="378" y="379"/>
                    </a:cubicBezTo>
                    <a:lnTo>
                      <a:pt x="420" y="415"/>
                    </a:lnTo>
                    <a:cubicBezTo>
                      <a:pt x="378" y="471"/>
                      <a:pt x="316" y="497"/>
                      <a:pt x="240" y="497"/>
                    </a:cubicBezTo>
                    <a:cubicBezTo>
                      <a:pt x="105" y="497"/>
                      <a:pt x="0" y="392"/>
                      <a:pt x="0" y="249"/>
                    </a:cubicBezTo>
                    <a:cubicBezTo>
                      <a:pt x="0" y="109"/>
                      <a:pt x="100" y="0"/>
                      <a:pt x="240" y="0"/>
                    </a:cubicBezTo>
                    <a:cubicBezTo>
                      <a:pt x="305" y="0"/>
                      <a:pt x="368" y="22"/>
                      <a:pt x="408" y="74"/>
                    </a:cubicBezTo>
                    <a:lnTo>
                      <a:pt x="359" y="10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0" name="Freeform 17">
                <a:extLst>
                  <a:ext uri="{FF2B5EF4-FFF2-40B4-BE49-F238E27FC236}">
                    <a16:creationId xmlns:a16="http://schemas.microsoft.com/office/drawing/2014/main" id="{9344C2AF-D947-7B45-B693-BC8D9AADBDED}"/>
                  </a:ext>
                </a:extLst>
              </p:cNvPr>
              <p:cNvSpPr>
                <a:spLocks/>
              </p:cNvSpPr>
              <p:nvPr/>
            </p:nvSpPr>
            <p:spPr bwMode="auto">
              <a:xfrm>
                <a:off x="1482"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1" name="Freeform 18">
                <a:extLst>
                  <a:ext uri="{FF2B5EF4-FFF2-40B4-BE49-F238E27FC236}">
                    <a16:creationId xmlns:a16="http://schemas.microsoft.com/office/drawing/2014/main" id="{FAE12492-BC70-2041-95FA-8959CD293CD9}"/>
                  </a:ext>
                </a:extLst>
              </p:cNvPr>
              <p:cNvSpPr>
                <a:spLocks/>
              </p:cNvSpPr>
              <p:nvPr/>
            </p:nvSpPr>
            <p:spPr bwMode="auto">
              <a:xfrm>
                <a:off x="1699" y="2037"/>
                <a:ext cx="107" cy="194"/>
              </a:xfrm>
              <a:custGeom>
                <a:avLst/>
                <a:gdLst>
                  <a:gd name="T0" fmla="*/ 2 w 177"/>
                  <a:gd name="T1" fmla="*/ 83 h 321"/>
                  <a:gd name="T2" fmla="*/ 2 w 177"/>
                  <a:gd name="T3" fmla="*/ 83 h 321"/>
                  <a:gd name="T4" fmla="*/ 0 w 177"/>
                  <a:gd name="T5" fmla="*/ 8 h 321"/>
                  <a:gd name="T6" fmla="*/ 49 w 177"/>
                  <a:gd name="T7" fmla="*/ 8 h 321"/>
                  <a:gd name="T8" fmla="*/ 50 w 177"/>
                  <a:gd name="T9" fmla="*/ 60 h 321"/>
                  <a:gd name="T10" fmla="*/ 52 w 177"/>
                  <a:gd name="T11" fmla="*/ 60 h 321"/>
                  <a:gd name="T12" fmla="*/ 156 w 177"/>
                  <a:gd name="T13" fmla="*/ 0 h 321"/>
                  <a:gd name="T14" fmla="*/ 177 w 177"/>
                  <a:gd name="T15" fmla="*/ 4 h 321"/>
                  <a:gd name="T16" fmla="*/ 174 w 177"/>
                  <a:gd name="T17" fmla="*/ 56 h 321"/>
                  <a:gd name="T18" fmla="*/ 146 w 177"/>
                  <a:gd name="T19" fmla="*/ 52 h 321"/>
                  <a:gd name="T20" fmla="*/ 54 w 177"/>
                  <a:gd name="T21" fmla="*/ 169 h 321"/>
                  <a:gd name="T22" fmla="*/ 54 w 177"/>
                  <a:gd name="T23" fmla="*/ 321 h 321"/>
                  <a:gd name="T24" fmla="*/ 2 w 177"/>
                  <a:gd name="T25" fmla="*/ 321 h 321"/>
                  <a:gd name="T26" fmla="*/ 2 w 177"/>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7" h="321">
                    <a:moveTo>
                      <a:pt x="2" y="83"/>
                    </a:moveTo>
                    <a:lnTo>
                      <a:pt x="2" y="83"/>
                    </a:lnTo>
                    <a:cubicBezTo>
                      <a:pt x="2" y="54"/>
                      <a:pt x="0" y="29"/>
                      <a:pt x="0" y="8"/>
                    </a:cubicBezTo>
                    <a:lnTo>
                      <a:pt x="49" y="8"/>
                    </a:lnTo>
                    <a:cubicBezTo>
                      <a:pt x="49" y="25"/>
                      <a:pt x="50" y="42"/>
                      <a:pt x="50" y="60"/>
                    </a:cubicBezTo>
                    <a:lnTo>
                      <a:pt x="52" y="60"/>
                    </a:lnTo>
                    <a:cubicBezTo>
                      <a:pt x="66" y="29"/>
                      <a:pt x="105" y="0"/>
                      <a:pt x="156" y="0"/>
                    </a:cubicBezTo>
                    <a:cubicBezTo>
                      <a:pt x="163" y="0"/>
                      <a:pt x="170" y="1"/>
                      <a:pt x="177" y="4"/>
                    </a:cubicBezTo>
                    <a:lnTo>
                      <a:pt x="174" y="56"/>
                    </a:lnTo>
                    <a:cubicBezTo>
                      <a:pt x="165" y="54"/>
                      <a:pt x="155" y="52"/>
                      <a:pt x="146" y="52"/>
                    </a:cubicBezTo>
                    <a:cubicBezTo>
                      <a:pt x="82" y="52"/>
                      <a:pt x="54" y="97"/>
                      <a:pt x="54" y="169"/>
                    </a:cubicBezTo>
                    <a:lnTo>
                      <a:pt x="54" y="321"/>
                    </a:lnTo>
                    <a:lnTo>
                      <a:pt x="2" y="321"/>
                    </a:lnTo>
                    <a:lnTo>
                      <a:pt x="2"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2" name="Freeform 19">
                <a:extLst>
                  <a:ext uri="{FF2B5EF4-FFF2-40B4-BE49-F238E27FC236}">
                    <a16:creationId xmlns:a16="http://schemas.microsoft.com/office/drawing/2014/main" id="{F659AAC7-E715-E342-856B-C63484AB7945}"/>
                  </a:ext>
                </a:extLst>
              </p:cNvPr>
              <p:cNvSpPr>
                <a:spLocks/>
              </p:cNvSpPr>
              <p:nvPr/>
            </p:nvSpPr>
            <p:spPr bwMode="auto">
              <a:xfrm>
                <a:off x="1837" y="2037"/>
                <a:ext cx="107" cy="194"/>
              </a:xfrm>
              <a:custGeom>
                <a:avLst/>
                <a:gdLst>
                  <a:gd name="T0" fmla="*/ 3 w 178"/>
                  <a:gd name="T1" fmla="*/ 83 h 321"/>
                  <a:gd name="T2" fmla="*/ 3 w 178"/>
                  <a:gd name="T3" fmla="*/ 83 h 321"/>
                  <a:gd name="T4" fmla="*/ 0 w 178"/>
                  <a:gd name="T5" fmla="*/ 8 h 321"/>
                  <a:gd name="T6" fmla="*/ 50 w 178"/>
                  <a:gd name="T7" fmla="*/ 8 h 321"/>
                  <a:gd name="T8" fmla="*/ 51 w 178"/>
                  <a:gd name="T9" fmla="*/ 60 h 321"/>
                  <a:gd name="T10" fmla="*/ 52 w 178"/>
                  <a:gd name="T11" fmla="*/ 60 h 321"/>
                  <a:gd name="T12" fmla="*/ 157 w 178"/>
                  <a:gd name="T13" fmla="*/ 0 h 321"/>
                  <a:gd name="T14" fmla="*/ 178 w 178"/>
                  <a:gd name="T15" fmla="*/ 4 h 321"/>
                  <a:gd name="T16" fmla="*/ 175 w 178"/>
                  <a:gd name="T17" fmla="*/ 56 h 321"/>
                  <a:gd name="T18" fmla="*/ 147 w 178"/>
                  <a:gd name="T19" fmla="*/ 52 h 321"/>
                  <a:gd name="T20" fmla="*/ 55 w 178"/>
                  <a:gd name="T21" fmla="*/ 169 h 321"/>
                  <a:gd name="T22" fmla="*/ 55 w 178"/>
                  <a:gd name="T23" fmla="*/ 321 h 321"/>
                  <a:gd name="T24" fmla="*/ 3 w 178"/>
                  <a:gd name="T25" fmla="*/ 321 h 321"/>
                  <a:gd name="T26" fmla="*/ 3 w 178"/>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8" h="321">
                    <a:moveTo>
                      <a:pt x="3" y="83"/>
                    </a:moveTo>
                    <a:lnTo>
                      <a:pt x="3" y="83"/>
                    </a:lnTo>
                    <a:cubicBezTo>
                      <a:pt x="3" y="54"/>
                      <a:pt x="0" y="29"/>
                      <a:pt x="0" y="8"/>
                    </a:cubicBezTo>
                    <a:lnTo>
                      <a:pt x="50" y="8"/>
                    </a:lnTo>
                    <a:cubicBezTo>
                      <a:pt x="50" y="25"/>
                      <a:pt x="51" y="42"/>
                      <a:pt x="51" y="60"/>
                    </a:cubicBezTo>
                    <a:lnTo>
                      <a:pt x="52" y="60"/>
                    </a:lnTo>
                    <a:cubicBezTo>
                      <a:pt x="67" y="29"/>
                      <a:pt x="105" y="0"/>
                      <a:pt x="157" y="0"/>
                    </a:cubicBezTo>
                    <a:cubicBezTo>
                      <a:pt x="164" y="0"/>
                      <a:pt x="171" y="1"/>
                      <a:pt x="178" y="4"/>
                    </a:cubicBezTo>
                    <a:lnTo>
                      <a:pt x="175" y="56"/>
                    </a:lnTo>
                    <a:cubicBezTo>
                      <a:pt x="166" y="54"/>
                      <a:pt x="156" y="52"/>
                      <a:pt x="147" y="52"/>
                    </a:cubicBezTo>
                    <a:cubicBezTo>
                      <a:pt x="83" y="52"/>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3" name="Freeform 20">
                <a:extLst>
                  <a:ext uri="{FF2B5EF4-FFF2-40B4-BE49-F238E27FC236}">
                    <a16:creationId xmlns:a16="http://schemas.microsoft.com/office/drawing/2014/main" id="{3148C920-59E4-694A-A07B-6056AE126BBB}"/>
                  </a:ext>
                </a:extLst>
              </p:cNvPr>
              <p:cNvSpPr>
                <a:spLocks noEditPoints="1"/>
              </p:cNvSpPr>
              <p:nvPr/>
            </p:nvSpPr>
            <p:spPr bwMode="auto">
              <a:xfrm>
                <a:off x="1971" y="1946"/>
                <a:ext cx="45" cy="285"/>
              </a:xfrm>
              <a:custGeom>
                <a:avLst/>
                <a:gdLst>
                  <a:gd name="T0" fmla="*/ 38 w 76"/>
                  <a:gd name="T1" fmla="*/ 0 h 473"/>
                  <a:gd name="T2" fmla="*/ 38 w 76"/>
                  <a:gd name="T3" fmla="*/ 0 h 473"/>
                  <a:gd name="T4" fmla="*/ 76 w 76"/>
                  <a:gd name="T5" fmla="*/ 38 h 473"/>
                  <a:gd name="T6" fmla="*/ 38 w 76"/>
                  <a:gd name="T7" fmla="*/ 76 h 473"/>
                  <a:gd name="T8" fmla="*/ 0 w 76"/>
                  <a:gd name="T9" fmla="*/ 38 h 473"/>
                  <a:gd name="T10" fmla="*/ 38 w 76"/>
                  <a:gd name="T11" fmla="*/ 0 h 473"/>
                  <a:gd name="T12" fmla="*/ 12 w 76"/>
                  <a:gd name="T13" fmla="*/ 160 h 473"/>
                  <a:gd name="T14" fmla="*/ 12 w 76"/>
                  <a:gd name="T15" fmla="*/ 160 h 473"/>
                  <a:gd name="T16" fmla="*/ 64 w 76"/>
                  <a:gd name="T17" fmla="*/ 160 h 473"/>
                  <a:gd name="T18" fmla="*/ 64 w 76"/>
                  <a:gd name="T19" fmla="*/ 473 h 473"/>
                  <a:gd name="T20" fmla="*/ 12 w 76"/>
                  <a:gd name="T21" fmla="*/ 473 h 473"/>
                  <a:gd name="T22" fmla="*/ 12 w 76"/>
                  <a:gd name="T23" fmla="*/ 160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3">
                    <a:moveTo>
                      <a:pt x="38" y="0"/>
                    </a:moveTo>
                    <a:lnTo>
                      <a:pt x="38" y="0"/>
                    </a:lnTo>
                    <a:cubicBezTo>
                      <a:pt x="59" y="0"/>
                      <a:pt x="76" y="17"/>
                      <a:pt x="76" y="38"/>
                    </a:cubicBezTo>
                    <a:cubicBezTo>
                      <a:pt x="76" y="60"/>
                      <a:pt x="60" y="76"/>
                      <a:pt x="38" y="76"/>
                    </a:cubicBezTo>
                    <a:cubicBezTo>
                      <a:pt x="16" y="76"/>
                      <a:pt x="0" y="60"/>
                      <a:pt x="0" y="38"/>
                    </a:cubicBezTo>
                    <a:cubicBezTo>
                      <a:pt x="0" y="17"/>
                      <a:pt x="16" y="0"/>
                      <a:pt x="38" y="0"/>
                    </a:cubicBezTo>
                    <a:close/>
                    <a:moveTo>
                      <a:pt x="12" y="160"/>
                    </a:moveTo>
                    <a:lnTo>
                      <a:pt x="12" y="160"/>
                    </a:lnTo>
                    <a:lnTo>
                      <a:pt x="64" y="160"/>
                    </a:lnTo>
                    <a:lnTo>
                      <a:pt x="64" y="473"/>
                    </a:lnTo>
                    <a:lnTo>
                      <a:pt x="12" y="473"/>
                    </a:lnTo>
                    <a:lnTo>
                      <a:pt x="12" y="16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4" name="Freeform 21">
                <a:extLst>
                  <a:ext uri="{FF2B5EF4-FFF2-40B4-BE49-F238E27FC236}">
                    <a16:creationId xmlns:a16="http://schemas.microsoft.com/office/drawing/2014/main" id="{4F4FBADE-F622-6E44-9DA1-831BF2DAA3C1}"/>
                  </a:ext>
                </a:extLst>
              </p:cNvPr>
              <p:cNvSpPr>
                <a:spLocks/>
              </p:cNvSpPr>
              <p:nvPr/>
            </p:nvSpPr>
            <p:spPr bwMode="auto">
              <a:xfrm>
                <a:off x="2052" y="2037"/>
                <a:ext cx="171" cy="199"/>
              </a:xfrm>
              <a:custGeom>
                <a:avLst/>
                <a:gdLst>
                  <a:gd name="T0" fmla="*/ 241 w 283"/>
                  <a:gd name="T1" fmla="*/ 87 h 329"/>
                  <a:gd name="T2" fmla="*/ 241 w 283"/>
                  <a:gd name="T3" fmla="*/ 87 h 329"/>
                  <a:gd name="T4" fmla="*/ 162 w 283"/>
                  <a:gd name="T5" fmla="*/ 48 h 329"/>
                  <a:gd name="T6" fmla="*/ 57 w 283"/>
                  <a:gd name="T7" fmla="*/ 165 h 329"/>
                  <a:gd name="T8" fmla="*/ 162 w 283"/>
                  <a:gd name="T9" fmla="*/ 281 h 329"/>
                  <a:gd name="T10" fmla="*/ 242 w 283"/>
                  <a:gd name="T11" fmla="*/ 242 h 329"/>
                  <a:gd name="T12" fmla="*/ 281 w 283"/>
                  <a:gd name="T13" fmla="*/ 279 h 329"/>
                  <a:gd name="T14" fmla="*/ 162 w 283"/>
                  <a:gd name="T15" fmla="*/ 329 h 329"/>
                  <a:gd name="T16" fmla="*/ 0 w 283"/>
                  <a:gd name="T17" fmla="*/ 165 h 329"/>
                  <a:gd name="T18" fmla="*/ 162 w 283"/>
                  <a:gd name="T19" fmla="*/ 0 h 329"/>
                  <a:gd name="T20" fmla="*/ 283 w 283"/>
                  <a:gd name="T21" fmla="*/ 50 h 329"/>
                  <a:gd name="T22" fmla="*/ 241 w 283"/>
                  <a:gd name="T23" fmla="*/ 87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3" h="329">
                    <a:moveTo>
                      <a:pt x="241" y="87"/>
                    </a:moveTo>
                    <a:lnTo>
                      <a:pt x="241" y="87"/>
                    </a:lnTo>
                    <a:cubicBezTo>
                      <a:pt x="219" y="60"/>
                      <a:pt x="194" y="48"/>
                      <a:pt x="162" y="48"/>
                    </a:cubicBezTo>
                    <a:cubicBezTo>
                      <a:pt x="92" y="48"/>
                      <a:pt x="57" y="101"/>
                      <a:pt x="57" y="165"/>
                    </a:cubicBezTo>
                    <a:cubicBezTo>
                      <a:pt x="57" y="229"/>
                      <a:pt x="99" y="281"/>
                      <a:pt x="162" y="281"/>
                    </a:cubicBezTo>
                    <a:cubicBezTo>
                      <a:pt x="196" y="281"/>
                      <a:pt x="223" y="269"/>
                      <a:pt x="242" y="242"/>
                    </a:cubicBezTo>
                    <a:lnTo>
                      <a:pt x="281" y="279"/>
                    </a:lnTo>
                    <a:cubicBezTo>
                      <a:pt x="251" y="314"/>
                      <a:pt x="208" y="329"/>
                      <a:pt x="162" y="329"/>
                    </a:cubicBezTo>
                    <a:cubicBezTo>
                      <a:pt x="65" y="329"/>
                      <a:pt x="0" y="261"/>
                      <a:pt x="0" y="165"/>
                    </a:cubicBezTo>
                    <a:cubicBezTo>
                      <a:pt x="0" y="70"/>
                      <a:pt x="66" y="0"/>
                      <a:pt x="162" y="0"/>
                    </a:cubicBezTo>
                    <a:cubicBezTo>
                      <a:pt x="208" y="0"/>
                      <a:pt x="251" y="16"/>
                      <a:pt x="283" y="50"/>
                    </a:cubicBezTo>
                    <a:lnTo>
                      <a:pt x="241" y="87"/>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5" name="Freeform 22">
                <a:extLst>
                  <a:ext uri="{FF2B5EF4-FFF2-40B4-BE49-F238E27FC236}">
                    <a16:creationId xmlns:a16="http://schemas.microsoft.com/office/drawing/2014/main" id="{8A0B5358-529A-5E46-928D-7B602E754285}"/>
                  </a:ext>
                </a:extLst>
              </p:cNvPr>
              <p:cNvSpPr>
                <a:spLocks/>
              </p:cNvSpPr>
              <p:nvPr/>
            </p:nvSpPr>
            <p:spPr bwMode="auto">
              <a:xfrm>
                <a:off x="2254"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6" name="Freeform 23">
                <a:extLst>
                  <a:ext uri="{FF2B5EF4-FFF2-40B4-BE49-F238E27FC236}">
                    <a16:creationId xmlns:a16="http://schemas.microsoft.com/office/drawing/2014/main" id="{9ADA8D92-C05F-9E41-ABAF-D7F6020E7ABA}"/>
                  </a:ext>
                </a:extLst>
              </p:cNvPr>
              <p:cNvSpPr>
                <a:spLocks/>
              </p:cNvSpPr>
              <p:nvPr/>
            </p:nvSpPr>
            <p:spPr bwMode="auto">
              <a:xfrm>
                <a:off x="2474" y="1945"/>
                <a:ext cx="32" cy="286"/>
              </a:xfrm>
              <a:custGeom>
                <a:avLst/>
                <a:gdLst>
                  <a:gd name="T0" fmla="*/ 0 w 53"/>
                  <a:gd name="T1" fmla="*/ 475 h 475"/>
                  <a:gd name="T2" fmla="*/ 0 w 53"/>
                  <a:gd name="T3" fmla="*/ 475 h 475"/>
                  <a:gd name="T4" fmla="*/ 53 w 53"/>
                  <a:gd name="T5" fmla="*/ 475 h 475"/>
                  <a:gd name="T6" fmla="*/ 53 w 53"/>
                  <a:gd name="T7" fmla="*/ 0 h 475"/>
                  <a:gd name="T8" fmla="*/ 0 w 53"/>
                  <a:gd name="T9" fmla="*/ 0 h 475"/>
                  <a:gd name="T10" fmla="*/ 0 w 53"/>
                  <a:gd name="T11" fmla="*/ 475 h 475"/>
                </a:gdLst>
                <a:ahLst/>
                <a:cxnLst>
                  <a:cxn ang="0">
                    <a:pos x="T0" y="T1"/>
                  </a:cxn>
                  <a:cxn ang="0">
                    <a:pos x="T2" y="T3"/>
                  </a:cxn>
                  <a:cxn ang="0">
                    <a:pos x="T4" y="T5"/>
                  </a:cxn>
                  <a:cxn ang="0">
                    <a:pos x="T6" y="T7"/>
                  </a:cxn>
                  <a:cxn ang="0">
                    <a:pos x="T8" y="T9"/>
                  </a:cxn>
                  <a:cxn ang="0">
                    <a:pos x="T10" y="T11"/>
                  </a:cxn>
                </a:cxnLst>
                <a:rect l="0" t="0" r="r" b="b"/>
                <a:pathLst>
                  <a:path w="53" h="475">
                    <a:moveTo>
                      <a:pt x="0" y="475"/>
                    </a:moveTo>
                    <a:lnTo>
                      <a:pt x="0" y="475"/>
                    </a:lnTo>
                    <a:lnTo>
                      <a:pt x="53" y="475"/>
                    </a:lnTo>
                    <a:lnTo>
                      <a:pt x="53" y="0"/>
                    </a:lnTo>
                    <a:lnTo>
                      <a:pt x="0" y="0"/>
                    </a:lnTo>
                    <a:lnTo>
                      <a:pt x="0" y="475"/>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7" name="Freeform 24">
                <a:extLst>
                  <a:ext uri="{FF2B5EF4-FFF2-40B4-BE49-F238E27FC236}">
                    <a16:creationId xmlns:a16="http://schemas.microsoft.com/office/drawing/2014/main" id="{871CB37E-4C4A-9D42-99AF-3694606E2AA7}"/>
                  </a:ext>
                </a:extLst>
              </p:cNvPr>
              <p:cNvSpPr>
                <a:spLocks/>
              </p:cNvSpPr>
              <p:nvPr/>
            </p:nvSpPr>
            <p:spPr bwMode="auto">
              <a:xfrm>
                <a:off x="2561"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3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3" y="262"/>
                    </a:lnTo>
                    <a:cubicBezTo>
                      <a:pt x="209" y="293"/>
                      <a:pt x="171" y="321"/>
                      <a:pt x="119" y="321"/>
                    </a:cubicBezTo>
                    <a:cubicBezTo>
                      <a:pt x="37" y="321"/>
                      <a:pt x="0" y="269"/>
                      <a:pt x="0" y="194"/>
                    </a:cubicBezTo>
                    <a:lnTo>
                      <a:pt x="0" y="0"/>
                    </a:lnTo>
                    <a:lnTo>
                      <a:pt x="52" y="0"/>
                    </a:lnTo>
                    <a:lnTo>
                      <a:pt x="52" y="188"/>
                    </a:lnTo>
                    <a:cubicBezTo>
                      <a:pt x="52" y="241"/>
                      <a:pt x="75" y="273"/>
                      <a:pt x="124" y="273"/>
                    </a:cubicBezTo>
                    <a:cubicBezTo>
                      <a:pt x="191"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8" name="Freeform 25">
                <a:extLst>
                  <a:ext uri="{FF2B5EF4-FFF2-40B4-BE49-F238E27FC236}">
                    <a16:creationId xmlns:a16="http://schemas.microsoft.com/office/drawing/2014/main" id="{947FF0A0-06AA-954E-9340-A7DCDE9C54B4}"/>
                  </a:ext>
                </a:extLst>
              </p:cNvPr>
              <p:cNvSpPr>
                <a:spLocks/>
              </p:cNvSpPr>
              <p:nvPr/>
            </p:nvSpPr>
            <p:spPr bwMode="auto">
              <a:xfrm>
                <a:off x="2778" y="2037"/>
                <a:ext cx="285" cy="194"/>
              </a:xfrm>
              <a:custGeom>
                <a:avLst/>
                <a:gdLst>
                  <a:gd name="T0" fmla="*/ 3 w 474"/>
                  <a:gd name="T1" fmla="*/ 83 h 321"/>
                  <a:gd name="T2" fmla="*/ 3 w 474"/>
                  <a:gd name="T3" fmla="*/ 83 h 321"/>
                  <a:gd name="T4" fmla="*/ 0 w 474"/>
                  <a:gd name="T5" fmla="*/ 8 h 321"/>
                  <a:gd name="T6" fmla="*/ 50 w 474"/>
                  <a:gd name="T7" fmla="*/ 8 h 321"/>
                  <a:gd name="T8" fmla="*/ 51 w 474"/>
                  <a:gd name="T9" fmla="*/ 60 h 321"/>
                  <a:gd name="T10" fmla="*/ 53 w 474"/>
                  <a:gd name="T11" fmla="*/ 60 h 321"/>
                  <a:gd name="T12" fmla="*/ 157 w 474"/>
                  <a:gd name="T13" fmla="*/ 0 h 321"/>
                  <a:gd name="T14" fmla="*/ 256 w 474"/>
                  <a:gd name="T15" fmla="*/ 60 h 321"/>
                  <a:gd name="T16" fmla="*/ 355 w 474"/>
                  <a:gd name="T17" fmla="*/ 0 h 321"/>
                  <a:gd name="T18" fmla="*/ 474 w 474"/>
                  <a:gd name="T19" fmla="*/ 131 h 321"/>
                  <a:gd name="T20" fmla="*/ 474 w 474"/>
                  <a:gd name="T21" fmla="*/ 321 h 321"/>
                  <a:gd name="T22" fmla="*/ 422 w 474"/>
                  <a:gd name="T23" fmla="*/ 321 h 321"/>
                  <a:gd name="T24" fmla="*/ 422 w 474"/>
                  <a:gd name="T25" fmla="*/ 134 h 321"/>
                  <a:gd name="T26" fmla="*/ 346 w 474"/>
                  <a:gd name="T27" fmla="*/ 48 h 321"/>
                  <a:gd name="T28" fmla="*/ 265 w 474"/>
                  <a:gd name="T29" fmla="*/ 141 h 321"/>
                  <a:gd name="T30" fmla="*/ 265 w 474"/>
                  <a:gd name="T31" fmla="*/ 321 h 321"/>
                  <a:gd name="T32" fmla="*/ 212 w 474"/>
                  <a:gd name="T33" fmla="*/ 321 h 321"/>
                  <a:gd name="T34" fmla="*/ 212 w 474"/>
                  <a:gd name="T35" fmla="*/ 144 h 321"/>
                  <a:gd name="T36" fmla="*/ 152 w 474"/>
                  <a:gd name="T37" fmla="*/ 48 h 321"/>
                  <a:gd name="T38" fmla="*/ 55 w 474"/>
                  <a:gd name="T39" fmla="*/ 169 h 321"/>
                  <a:gd name="T40" fmla="*/ 55 w 474"/>
                  <a:gd name="T41" fmla="*/ 321 h 321"/>
                  <a:gd name="T42" fmla="*/ 3 w 474"/>
                  <a:gd name="T43" fmla="*/ 321 h 321"/>
                  <a:gd name="T44" fmla="*/ 3 w 474"/>
                  <a:gd name="T45"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74" h="321">
                    <a:moveTo>
                      <a:pt x="3" y="83"/>
                    </a:moveTo>
                    <a:lnTo>
                      <a:pt x="3" y="83"/>
                    </a:lnTo>
                    <a:cubicBezTo>
                      <a:pt x="3" y="54"/>
                      <a:pt x="0" y="29"/>
                      <a:pt x="0" y="8"/>
                    </a:cubicBezTo>
                    <a:lnTo>
                      <a:pt x="50" y="8"/>
                    </a:lnTo>
                    <a:cubicBezTo>
                      <a:pt x="50" y="25"/>
                      <a:pt x="51" y="42"/>
                      <a:pt x="51" y="60"/>
                    </a:cubicBezTo>
                    <a:lnTo>
                      <a:pt x="53" y="60"/>
                    </a:lnTo>
                    <a:cubicBezTo>
                      <a:pt x="67" y="29"/>
                      <a:pt x="105" y="0"/>
                      <a:pt x="157" y="0"/>
                    </a:cubicBezTo>
                    <a:cubicBezTo>
                      <a:pt x="224" y="0"/>
                      <a:pt x="246" y="38"/>
                      <a:pt x="256" y="60"/>
                    </a:cubicBezTo>
                    <a:cubicBezTo>
                      <a:pt x="279" y="23"/>
                      <a:pt x="307" y="0"/>
                      <a:pt x="355" y="0"/>
                    </a:cubicBezTo>
                    <a:cubicBezTo>
                      <a:pt x="445" y="0"/>
                      <a:pt x="474" y="50"/>
                      <a:pt x="474" y="131"/>
                    </a:cubicBezTo>
                    <a:lnTo>
                      <a:pt x="474" y="321"/>
                    </a:lnTo>
                    <a:lnTo>
                      <a:pt x="422" y="321"/>
                    </a:lnTo>
                    <a:lnTo>
                      <a:pt x="422" y="134"/>
                    </a:lnTo>
                    <a:cubicBezTo>
                      <a:pt x="422" y="91"/>
                      <a:pt x="407" y="48"/>
                      <a:pt x="346" y="48"/>
                    </a:cubicBezTo>
                    <a:cubicBezTo>
                      <a:pt x="301" y="48"/>
                      <a:pt x="265" y="85"/>
                      <a:pt x="265" y="141"/>
                    </a:cubicBezTo>
                    <a:lnTo>
                      <a:pt x="265" y="321"/>
                    </a:lnTo>
                    <a:lnTo>
                      <a:pt x="212" y="321"/>
                    </a:lnTo>
                    <a:lnTo>
                      <a:pt x="212" y="144"/>
                    </a:lnTo>
                    <a:cubicBezTo>
                      <a:pt x="212" y="75"/>
                      <a:pt x="195" y="48"/>
                      <a:pt x="152" y="48"/>
                    </a:cubicBezTo>
                    <a:cubicBezTo>
                      <a:pt x="85" y="48"/>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grpSp>
      </p:grpSp>
      <p:cxnSp>
        <p:nvCxnSpPr>
          <p:cNvPr id="59" name="Straight Connector 58">
            <a:extLst>
              <a:ext uri="{FF2B5EF4-FFF2-40B4-BE49-F238E27FC236}">
                <a16:creationId xmlns:a16="http://schemas.microsoft.com/office/drawing/2014/main" id="{F1FC924D-030E-2C44-BBBA-AF98D49660B0}"/>
              </a:ext>
            </a:extLst>
          </p:cNvPr>
          <p:cNvCxnSpPr/>
          <p:nvPr userDrawn="1"/>
        </p:nvCxnSpPr>
        <p:spPr>
          <a:xfrm>
            <a:off x="-11287" y="920736"/>
            <a:ext cx="9162862"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sp>
        <p:nvSpPr>
          <p:cNvPr id="61" name="Content Placeholder 3">
            <a:extLst>
              <a:ext uri="{FF2B5EF4-FFF2-40B4-BE49-F238E27FC236}">
                <a16:creationId xmlns:a16="http://schemas.microsoft.com/office/drawing/2014/main" id="{A978C15C-6FB2-4448-ABEF-9C47E22C5469}"/>
              </a:ext>
            </a:extLst>
          </p:cNvPr>
          <p:cNvSpPr>
            <a:spLocks noGrp="1"/>
          </p:cNvSpPr>
          <p:nvPr>
            <p:ph sz="half" idx="2" hasCustomPrompt="1"/>
          </p:nvPr>
        </p:nvSpPr>
        <p:spPr>
          <a:xfrm>
            <a:off x="-18168" y="1786409"/>
            <a:ext cx="9180576" cy="1574460"/>
          </a:xfrm>
          <a:prstGeom prst="rect">
            <a:avLst/>
          </a:prstGeom>
          <a:solidFill>
            <a:schemeClr val="bg1">
              <a:lumMod val="95000"/>
            </a:schemeClr>
          </a:solidFill>
          <a:ln w="19050">
            <a:solidFill>
              <a:srgbClr val="0070C0"/>
            </a:solidFill>
          </a:ln>
        </p:spPr>
        <p:txBody>
          <a:bodyPr lIns="457200" tIns="91440" rIns="457200" bIns="182880" anchor="ctr" anchorCtr="0">
            <a:normAutofit/>
          </a:bodyPr>
          <a:lstStyle>
            <a:lvl1pPr marL="0" marR="0" indent="0" algn="l" defTabSz="685800" rtl="0" eaLnBrk="1" fontAlgn="auto" latinLnBrk="0" hangingPunct="1">
              <a:lnSpc>
                <a:spcPts val="2200"/>
              </a:lnSpc>
              <a:spcBef>
                <a:spcPts val="0"/>
              </a:spcBef>
              <a:spcAft>
                <a:spcPts val="0"/>
              </a:spcAft>
              <a:buClr>
                <a:srgbClr val="0070C0"/>
              </a:buClr>
              <a:buSzPct val="100000"/>
              <a:buFont typeface="Arial"/>
              <a:buNone/>
              <a:tabLst/>
              <a:defRPr sz="1600" baseline="0">
                <a:solidFill>
                  <a:srgbClr val="000000"/>
                </a:solidFill>
                <a:latin typeface="Arial" panose="020B0604020202020204" pitchFamily="34" charset="0"/>
                <a:cs typeface="Arial" panose="020B0604020202020204" pitchFamily="34" charset="0"/>
              </a:defRPr>
            </a:lvl1pPr>
            <a:lvl2pPr marL="371475" marR="0" indent="-171450" algn="l" defTabSz="685800" rtl="0" eaLnBrk="1" fontAlgn="auto" latinLnBrk="0" hangingPunct="1">
              <a:lnSpc>
                <a:spcPct val="100000"/>
              </a:lnSpc>
              <a:spcBef>
                <a:spcPts val="0"/>
              </a:spcBef>
              <a:spcAft>
                <a:spcPts val="0"/>
              </a:spcAft>
              <a:buClr>
                <a:srgbClr val="0070C0"/>
              </a:buClr>
              <a:buSzPct val="100000"/>
              <a:buFont typeface="Lucida Grande"/>
              <a:buChar char="-"/>
              <a:tabLst/>
              <a:defRPr sz="1600" baseline="0">
                <a:solidFill>
                  <a:srgbClr val="000000"/>
                </a:solidFill>
                <a:latin typeface="Arial" panose="020B0604020202020204" pitchFamily="34" charset="0"/>
                <a:cs typeface="Arial" panose="020B0604020202020204" pitchFamily="34" charset="0"/>
              </a:defRPr>
            </a:lvl2pPr>
            <a:lvl3pPr marL="720090" indent="-102870">
              <a:lnSpc>
                <a:spcPct val="100000"/>
              </a:lnSpc>
              <a:spcBef>
                <a:spcPts val="300"/>
              </a:spcBef>
              <a:buClr>
                <a:schemeClr val="bg2"/>
              </a:buClr>
              <a:buSzPct val="70000"/>
              <a:defRPr sz="1500">
                <a:solidFill>
                  <a:srgbClr val="000000"/>
                </a:solidFill>
              </a:defRPr>
            </a:lvl3pPr>
            <a:lvl4pPr>
              <a:defRPr sz="1500"/>
            </a:lvl4pPr>
            <a:lvl5pPr>
              <a:defRPr sz="1500"/>
            </a:lvl5pPr>
            <a:lvl6pPr>
              <a:defRPr sz="1200"/>
            </a:lvl6pPr>
            <a:lvl7pPr>
              <a:defRPr sz="1200"/>
            </a:lvl7pPr>
            <a:lvl8pPr>
              <a:defRPr sz="1200"/>
            </a:lvl8pPr>
            <a:lvl9pPr>
              <a:defRPr sz="1200"/>
            </a:lvl9pPr>
          </a:lstStyle>
          <a:p>
            <a:pPr lvl="0"/>
            <a:r>
              <a:rPr lang="en-US" dirty="0"/>
              <a:t>Click to enter first level text</a:t>
            </a:r>
          </a:p>
          <a:p>
            <a:pPr lvl="0"/>
            <a:endParaRPr lang="en-US" dirty="0"/>
          </a:p>
        </p:txBody>
      </p:sp>
    </p:spTree>
    <p:extLst>
      <p:ext uri="{BB962C8B-B14F-4D97-AF65-F5344CB8AC3E}">
        <p14:creationId xmlns:p14="http://schemas.microsoft.com/office/powerpoint/2010/main" val="876442254"/>
      </p:ext>
    </p:extLst>
  </p:cSld>
  <p:clrMapOvr>
    <a:masterClrMapping/>
  </p:clrMapOvr>
  <p:transition spd="slow"/>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Figure + Text ">
    <p:spTree>
      <p:nvGrpSpPr>
        <p:cNvPr id="1" name=""/>
        <p:cNvGrpSpPr/>
        <p:nvPr/>
      </p:nvGrpSpPr>
      <p:grpSpPr>
        <a:xfrm>
          <a:off x="0" y="0"/>
          <a:ext cx="0" cy="0"/>
          <a:chOff x="0" y="0"/>
          <a:chExt cx="0" cy="0"/>
        </a:xfrm>
      </p:grpSpPr>
      <p:pic>
        <p:nvPicPr>
          <p:cNvPr id="10" name="Picture 9" descr="background.jpg"/>
          <p:cNvPicPr>
            <a:picLocks/>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0"/>
            <a:ext cx="9162288" cy="923544"/>
          </a:xfrm>
          <a:prstGeom prst="rect">
            <a:avLst/>
          </a:prstGeom>
        </p:spPr>
      </p:pic>
      <p:sp>
        <p:nvSpPr>
          <p:cNvPr id="2" name="Title 1"/>
          <p:cNvSpPr>
            <a:spLocks noGrp="1"/>
          </p:cNvSpPr>
          <p:nvPr>
            <p:ph type="title" hasCustomPrompt="1"/>
          </p:nvPr>
        </p:nvSpPr>
        <p:spPr>
          <a:xfrm>
            <a:off x="323850" y="89379"/>
            <a:ext cx="8497062" cy="818388"/>
          </a:xfrm>
          <a:prstGeom prst="rect">
            <a:avLst/>
          </a:prstGeom>
        </p:spPr>
        <p:txBody>
          <a:bodyPr anchor="ctr" anchorCtr="0">
            <a:normAutofit/>
          </a:bodyPr>
          <a:lstStyle>
            <a:lvl1pPr algn="l">
              <a:defRPr sz="2400" baseline="0">
                <a:solidFill>
                  <a:schemeClr val="bg1"/>
                </a:solidFill>
                <a:latin typeface="Arial"/>
                <a:cs typeface="Arial"/>
              </a:defRPr>
            </a:lvl1pPr>
          </a:lstStyle>
          <a:p>
            <a:r>
              <a:rPr lang="en-US" dirty="0"/>
              <a:t>Text and Figure Slide: click to enter title</a:t>
            </a:r>
          </a:p>
        </p:txBody>
      </p:sp>
      <p:sp>
        <p:nvSpPr>
          <p:cNvPr id="31" name="Content Placeholder 3"/>
          <p:cNvSpPr>
            <a:spLocks noGrp="1"/>
          </p:cNvSpPr>
          <p:nvPr>
            <p:ph sz="half" idx="2" hasCustomPrompt="1"/>
          </p:nvPr>
        </p:nvSpPr>
        <p:spPr>
          <a:xfrm>
            <a:off x="4607983" y="1135604"/>
            <a:ext cx="4244975" cy="3600450"/>
          </a:xfrm>
          <a:prstGeom prst="rect">
            <a:avLst/>
          </a:prstGeom>
        </p:spPr>
        <p:txBody>
          <a:bodyPr anchor="t" anchorCtr="0">
            <a:normAutofit/>
          </a:bodyPr>
          <a:lstStyle>
            <a:lvl1pPr marL="205740" indent="-171450">
              <a:lnSpc>
                <a:spcPct val="100000"/>
              </a:lnSpc>
              <a:spcBef>
                <a:spcPts val="1200"/>
              </a:spcBef>
              <a:buClr>
                <a:srgbClr val="0070C0"/>
              </a:buClr>
              <a:buSzPct val="110000"/>
              <a:buFont typeface="Arial"/>
              <a:buChar char="•"/>
              <a:defRPr sz="1800" baseline="0">
                <a:solidFill>
                  <a:srgbClr val="000000"/>
                </a:solidFill>
                <a:latin typeface="Arial" panose="020B0604020202020204" pitchFamily="34" charset="0"/>
                <a:cs typeface="Arial" panose="020B0604020202020204" pitchFamily="34" charset="0"/>
              </a:defRPr>
            </a:lvl1pPr>
            <a:lvl2pPr marL="462915" marR="0" indent="-171450" algn="l" defTabSz="685800" rtl="0" eaLnBrk="1" fontAlgn="auto" latinLnBrk="0" hangingPunct="1">
              <a:lnSpc>
                <a:spcPct val="100000"/>
              </a:lnSpc>
              <a:spcBef>
                <a:spcPts val="300"/>
              </a:spcBef>
              <a:spcAft>
                <a:spcPts val="0"/>
              </a:spcAft>
              <a:buClr>
                <a:srgbClr val="0070C0"/>
              </a:buClr>
              <a:buSzPct val="100000"/>
              <a:buFont typeface="Lucida Grande"/>
              <a:buChar char="-"/>
              <a:tabLst/>
              <a:defRPr sz="1650" baseline="0">
                <a:solidFill>
                  <a:srgbClr val="000000"/>
                </a:solidFill>
                <a:latin typeface="Arial" panose="020B0604020202020204" pitchFamily="34" charset="0"/>
                <a:cs typeface="Arial" panose="020B0604020202020204" pitchFamily="34" charset="0"/>
              </a:defRPr>
            </a:lvl2pPr>
            <a:lvl3pPr marL="720090" indent="-102870">
              <a:lnSpc>
                <a:spcPct val="100000"/>
              </a:lnSpc>
              <a:spcBef>
                <a:spcPts val="300"/>
              </a:spcBef>
              <a:buClr>
                <a:schemeClr val="bg2"/>
              </a:buClr>
              <a:buSzPct val="70000"/>
              <a:defRPr sz="1500">
                <a:solidFill>
                  <a:srgbClr val="000000"/>
                </a:solidFill>
              </a:defRPr>
            </a:lvl3pPr>
            <a:lvl4pPr>
              <a:defRPr sz="1500"/>
            </a:lvl4pPr>
            <a:lvl5pPr>
              <a:defRPr sz="1500"/>
            </a:lvl5pPr>
            <a:lvl6pPr>
              <a:defRPr sz="1200"/>
            </a:lvl6pPr>
            <a:lvl7pPr>
              <a:defRPr sz="1200"/>
            </a:lvl7pPr>
            <a:lvl8pPr>
              <a:defRPr sz="1200"/>
            </a:lvl8pPr>
            <a:lvl9pPr>
              <a:defRPr sz="1200"/>
            </a:lvl9pPr>
          </a:lstStyle>
          <a:p>
            <a:pPr lvl="0"/>
            <a:r>
              <a:rPr lang="en-US" dirty="0"/>
              <a:t>Click to enter first level text</a:t>
            </a:r>
          </a:p>
          <a:p>
            <a:pPr lvl="1"/>
            <a:r>
              <a:rPr lang="en-US" dirty="0"/>
              <a:t>Line 2</a:t>
            </a:r>
          </a:p>
        </p:txBody>
      </p:sp>
      <p:sp>
        <p:nvSpPr>
          <p:cNvPr id="33" name="Text Placeholder 5"/>
          <p:cNvSpPr>
            <a:spLocks noGrp="1"/>
          </p:cNvSpPr>
          <p:nvPr>
            <p:ph type="body" sz="quarter" idx="14" hasCustomPrompt="1"/>
          </p:nvPr>
        </p:nvSpPr>
        <p:spPr>
          <a:xfrm>
            <a:off x="323850" y="4846321"/>
            <a:ext cx="7357838" cy="240029"/>
          </a:xfrm>
          <a:prstGeom prst="rect">
            <a:avLst/>
          </a:prstGeom>
        </p:spPr>
        <p:txBody>
          <a:bodyPr vert="horz" anchor="ctr"/>
          <a:lstStyle>
            <a:lvl1pPr marL="0" indent="0" algn="l">
              <a:spcBef>
                <a:spcPts val="0"/>
              </a:spcBef>
              <a:buNone/>
              <a:defRPr sz="1050" b="0" baseline="0">
                <a:solidFill>
                  <a:srgbClr val="285078"/>
                </a:solidFill>
                <a:latin typeface="Arial"/>
                <a:cs typeface="Arial"/>
              </a:defRPr>
            </a:lvl1pPr>
          </a:lstStyle>
          <a:p>
            <a:pPr lvl="0"/>
            <a:r>
              <a:rPr lang="en-US" dirty="0"/>
              <a:t>Click to Add Source</a:t>
            </a:r>
          </a:p>
        </p:txBody>
      </p:sp>
      <p:grpSp>
        <p:nvGrpSpPr>
          <p:cNvPr id="34" name="Logo Stacked V2">
            <a:extLst>
              <a:ext uri="{FF2B5EF4-FFF2-40B4-BE49-F238E27FC236}">
                <a16:creationId xmlns:a16="http://schemas.microsoft.com/office/drawing/2014/main" id="{99806F9A-3099-E44B-B5E1-9CC817885274}"/>
              </a:ext>
            </a:extLst>
          </p:cNvPr>
          <p:cNvGrpSpPr>
            <a:grpSpLocks noChangeAspect="1"/>
          </p:cNvGrpSpPr>
          <p:nvPr userDrawn="1"/>
        </p:nvGrpSpPr>
        <p:grpSpPr>
          <a:xfrm>
            <a:off x="8071600" y="4860986"/>
            <a:ext cx="993262" cy="226314"/>
            <a:chOff x="680865" y="3439338"/>
            <a:chExt cx="4686473" cy="1068091"/>
          </a:xfrm>
        </p:grpSpPr>
        <p:pic>
          <p:nvPicPr>
            <p:cNvPr id="35" name="Logomark V2">
              <a:extLst>
                <a:ext uri="{FF2B5EF4-FFF2-40B4-BE49-F238E27FC236}">
                  <a16:creationId xmlns:a16="http://schemas.microsoft.com/office/drawing/2014/main" id="{5FEFCFF5-B3B9-AB4B-AA5A-A6567BE3E77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680865" y="3439338"/>
              <a:ext cx="1088136" cy="1068091"/>
            </a:xfrm>
            <a:prstGeom prst="rect">
              <a:avLst/>
            </a:prstGeom>
          </p:spPr>
        </p:pic>
        <p:grpSp>
          <p:nvGrpSpPr>
            <p:cNvPr id="36" name="Nat HIV Cur logo type stacked">
              <a:extLst>
                <a:ext uri="{FF2B5EF4-FFF2-40B4-BE49-F238E27FC236}">
                  <a16:creationId xmlns:a16="http://schemas.microsoft.com/office/drawing/2014/main" id="{8D7907D6-9EAF-4742-ABE1-71E3250D1CB4}"/>
                </a:ext>
              </a:extLst>
            </p:cNvPr>
            <p:cNvGrpSpPr>
              <a:grpSpLocks noChangeAspect="1"/>
            </p:cNvGrpSpPr>
            <p:nvPr/>
          </p:nvGrpSpPr>
          <p:grpSpPr bwMode="auto">
            <a:xfrm>
              <a:off x="1898650" y="3455065"/>
              <a:ext cx="3468688" cy="1036638"/>
              <a:chOff x="1196" y="1585"/>
              <a:chExt cx="2185" cy="653"/>
            </a:xfrm>
          </p:grpSpPr>
          <p:sp>
            <p:nvSpPr>
              <p:cNvPr id="37" name="Freeform 5">
                <a:extLst>
                  <a:ext uri="{FF2B5EF4-FFF2-40B4-BE49-F238E27FC236}">
                    <a16:creationId xmlns:a16="http://schemas.microsoft.com/office/drawing/2014/main" id="{8869294B-A957-AE4A-A364-2ECB9C4E4D20}"/>
                  </a:ext>
                </a:extLst>
              </p:cNvPr>
              <p:cNvSpPr>
                <a:spLocks/>
              </p:cNvSpPr>
              <p:nvPr/>
            </p:nvSpPr>
            <p:spPr bwMode="auto">
              <a:xfrm>
                <a:off x="1212" y="1585"/>
                <a:ext cx="243" cy="286"/>
              </a:xfrm>
              <a:custGeom>
                <a:avLst/>
                <a:gdLst>
                  <a:gd name="T0" fmla="*/ 347 w 403"/>
                  <a:gd name="T1" fmla="*/ 0 h 474"/>
                  <a:gd name="T2" fmla="*/ 347 w 403"/>
                  <a:gd name="T3" fmla="*/ 0 h 474"/>
                  <a:gd name="T4" fmla="*/ 347 w 403"/>
                  <a:gd name="T5" fmla="*/ 394 h 474"/>
                  <a:gd name="T6" fmla="*/ 345 w 403"/>
                  <a:gd name="T7" fmla="*/ 394 h 474"/>
                  <a:gd name="T8" fmla="*/ 71 w 403"/>
                  <a:gd name="T9" fmla="*/ 0 h 474"/>
                  <a:gd name="T10" fmla="*/ 0 w 403"/>
                  <a:gd name="T11" fmla="*/ 0 h 474"/>
                  <a:gd name="T12" fmla="*/ 0 w 403"/>
                  <a:gd name="T13" fmla="*/ 474 h 474"/>
                  <a:gd name="T14" fmla="*/ 56 w 403"/>
                  <a:gd name="T15" fmla="*/ 474 h 474"/>
                  <a:gd name="T16" fmla="*/ 56 w 403"/>
                  <a:gd name="T17" fmla="*/ 81 h 474"/>
                  <a:gd name="T18" fmla="*/ 57 w 403"/>
                  <a:gd name="T19" fmla="*/ 81 h 474"/>
                  <a:gd name="T20" fmla="*/ 332 w 403"/>
                  <a:gd name="T21" fmla="*/ 474 h 474"/>
                  <a:gd name="T22" fmla="*/ 403 w 403"/>
                  <a:gd name="T23" fmla="*/ 474 h 474"/>
                  <a:gd name="T24" fmla="*/ 403 w 403"/>
                  <a:gd name="T25" fmla="*/ 0 h 474"/>
                  <a:gd name="T26" fmla="*/ 347 w 403"/>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3" h="474">
                    <a:moveTo>
                      <a:pt x="347" y="0"/>
                    </a:moveTo>
                    <a:lnTo>
                      <a:pt x="347" y="0"/>
                    </a:lnTo>
                    <a:lnTo>
                      <a:pt x="347" y="394"/>
                    </a:lnTo>
                    <a:lnTo>
                      <a:pt x="345" y="394"/>
                    </a:lnTo>
                    <a:lnTo>
                      <a:pt x="71" y="0"/>
                    </a:lnTo>
                    <a:lnTo>
                      <a:pt x="0" y="0"/>
                    </a:lnTo>
                    <a:lnTo>
                      <a:pt x="0" y="474"/>
                    </a:lnTo>
                    <a:lnTo>
                      <a:pt x="56" y="474"/>
                    </a:lnTo>
                    <a:lnTo>
                      <a:pt x="56" y="81"/>
                    </a:lnTo>
                    <a:lnTo>
                      <a:pt x="57" y="81"/>
                    </a:lnTo>
                    <a:lnTo>
                      <a:pt x="332" y="474"/>
                    </a:lnTo>
                    <a:lnTo>
                      <a:pt x="403" y="474"/>
                    </a:lnTo>
                    <a:lnTo>
                      <a:pt x="403" y="0"/>
                    </a:lnTo>
                    <a:lnTo>
                      <a:pt x="347" y="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38" name="Freeform 6">
                <a:extLst>
                  <a:ext uri="{FF2B5EF4-FFF2-40B4-BE49-F238E27FC236}">
                    <a16:creationId xmlns:a16="http://schemas.microsoft.com/office/drawing/2014/main" id="{8827C336-DC47-BF4C-B669-3F5D0072D3F0}"/>
                  </a:ext>
                </a:extLst>
              </p:cNvPr>
              <p:cNvSpPr>
                <a:spLocks noEditPoints="1"/>
              </p:cNvSpPr>
              <p:nvPr/>
            </p:nvSpPr>
            <p:spPr bwMode="auto">
              <a:xfrm>
                <a:off x="1503" y="1677"/>
                <a:ext cx="165" cy="199"/>
              </a:xfrm>
              <a:custGeom>
                <a:avLst/>
                <a:gdLst>
                  <a:gd name="T0" fmla="*/ 14 w 275"/>
                  <a:gd name="T1" fmla="*/ 48 h 329"/>
                  <a:gd name="T2" fmla="*/ 14 w 275"/>
                  <a:gd name="T3" fmla="*/ 48 h 329"/>
                  <a:gd name="T4" fmla="*/ 139 w 275"/>
                  <a:gd name="T5" fmla="*/ 0 h 329"/>
                  <a:gd name="T6" fmla="*/ 270 w 275"/>
                  <a:gd name="T7" fmla="*/ 132 h 329"/>
                  <a:gd name="T8" fmla="*/ 270 w 275"/>
                  <a:gd name="T9" fmla="*/ 267 h 329"/>
                  <a:gd name="T10" fmla="*/ 275 w 275"/>
                  <a:gd name="T11" fmla="*/ 321 h 329"/>
                  <a:gd name="T12" fmla="*/ 225 w 275"/>
                  <a:gd name="T13" fmla="*/ 321 h 329"/>
                  <a:gd name="T14" fmla="*/ 221 w 275"/>
                  <a:gd name="T15" fmla="*/ 274 h 329"/>
                  <a:gd name="T16" fmla="*/ 220 w 275"/>
                  <a:gd name="T17" fmla="*/ 274 h 329"/>
                  <a:gd name="T18" fmla="*/ 117 w 275"/>
                  <a:gd name="T19" fmla="*/ 329 h 329"/>
                  <a:gd name="T20" fmla="*/ 0 w 275"/>
                  <a:gd name="T21" fmla="*/ 236 h 329"/>
                  <a:gd name="T22" fmla="*/ 198 w 275"/>
                  <a:gd name="T23" fmla="*/ 126 h 329"/>
                  <a:gd name="T24" fmla="*/ 218 w 275"/>
                  <a:gd name="T25" fmla="*/ 126 h 329"/>
                  <a:gd name="T26" fmla="*/ 218 w 275"/>
                  <a:gd name="T27" fmla="*/ 117 h 329"/>
                  <a:gd name="T28" fmla="*/ 140 w 275"/>
                  <a:gd name="T29" fmla="*/ 48 h 329"/>
                  <a:gd name="T30" fmla="*/ 47 w 275"/>
                  <a:gd name="T31" fmla="*/ 82 h 329"/>
                  <a:gd name="T32" fmla="*/ 14 w 275"/>
                  <a:gd name="T33" fmla="*/ 48 h 329"/>
                  <a:gd name="T34" fmla="*/ 166 w 275"/>
                  <a:gd name="T35" fmla="*/ 171 h 329"/>
                  <a:gd name="T36" fmla="*/ 166 w 275"/>
                  <a:gd name="T37" fmla="*/ 171 h 329"/>
                  <a:gd name="T38" fmla="*/ 57 w 275"/>
                  <a:gd name="T39" fmla="*/ 231 h 329"/>
                  <a:gd name="T40" fmla="*/ 125 w 275"/>
                  <a:gd name="T41" fmla="*/ 285 h 329"/>
                  <a:gd name="T42" fmla="*/ 218 w 275"/>
                  <a:gd name="T43" fmla="*/ 191 h 329"/>
                  <a:gd name="T44" fmla="*/ 218 w 275"/>
                  <a:gd name="T45" fmla="*/ 171 h 329"/>
                  <a:gd name="T46" fmla="*/ 166 w 275"/>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5" h="329">
                    <a:moveTo>
                      <a:pt x="14" y="48"/>
                    </a:moveTo>
                    <a:lnTo>
                      <a:pt x="14" y="48"/>
                    </a:lnTo>
                    <a:cubicBezTo>
                      <a:pt x="47" y="15"/>
                      <a:pt x="93" y="0"/>
                      <a:pt x="139" y="0"/>
                    </a:cubicBezTo>
                    <a:cubicBezTo>
                      <a:pt x="231" y="0"/>
                      <a:pt x="270" y="44"/>
                      <a:pt x="270" y="132"/>
                    </a:cubicBezTo>
                    <a:lnTo>
                      <a:pt x="270" y="267"/>
                    </a:lnTo>
                    <a:cubicBezTo>
                      <a:pt x="270" y="285"/>
                      <a:pt x="272" y="305"/>
                      <a:pt x="275" y="321"/>
                    </a:cubicBezTo>
                    <a:lnTo>
                      <a:pt x="225" y="321"/>
                    </a:lnTo>
                    <a:cubicBezTo>
                      <a:pt x="221" y="307"/>
                      <a:pt x="221" y="288"/>
                      <a:pt x="221" y="274"/>
                    </a:cubicBezTo>
                    <a:lnTo>
                      <a:pt x="220" y="274"/>
                    </a:lnTo>
                    <a:cubicBezTo>
                      <a:pt x="199" y="306"/>
                      <a:pt x="164" y="329"/>
                      <a:pt x="117" y="329"/>
                    </a:cubicBezTo>
                    <a:cubicBezTo>
                      <a:pt x="53" y="329"/>
                      <a:pt x="0" y="297"/>
                      <a:pt x="0" y="236"/>
                    </a:cubicBezTo>
                    <a:cubicBezTo>
                      <a:pt x="0" y="132"/>
                      <a:pt x="121" y="126"/>
                      <a:pt x="198" y="126"/>
                    </a:cubicBezTo>
                    <a:lnTo>
                      <a:pt x="218" y="126"/>
                    </a:lnTo>
                    <a:lnTo>
                      <a:pt x="218" y="117"/>
                    </a:lnTo>
                    <a:cubicBezTo>
                      <a:pt x="218" y="72"/>
                      <a:pt x="189" y="48"/>
                      <a:pt x="140" y="48"/>
                    </a:cubicBezTo>
                    <a:cubicBezTo>
                      <a:pt x="107" y="48"/>
                      <a:pt x="72" y="60"/>
                      <a:pt x="47" y="82"/>
                    </a:cubicBezTo>
                    <a:lnTo>
                      <a:pt x="14" y="48"/>
                    </a:lnTo>
                    <a:close/>
                    <a:moveTo>
                      <a:pt x="166" y="171"/>
                    </a:moveTo>
                    <a:lnTo>
                      <a:pt x="166" y="171"/>
                    </a:lnTo>
                    <a:cubicBezTo>
                      <a:pt x="99" y="171"/>
                      <a:pt x="57" y="189"/>
                      <a:pt x="57" y="231"/>
                    </a:cubicBezTo>
                    <a:cubicBezTo>
                      <a:pt x="57" y="270"/>
                      <a:pt x="86" y="285"/>
                      <a:pt x="125" y="285"/>
                    </a:cubicBezTo>
                    <a:cubicBezTo>
                      <a:pt x="186" y="285"/>
                      <a:pt x="216" y="242"/>
                      <a:pt x="218" y="191"/>
                    </a:cubicBezTo>
                    <a:lnTo>
                      <a:pt x="218" y="171"/>
                    </a:lnTo>
                    <a:lnTo>
                      <a:pt x="166"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39" name="Freeform 7">
                <a:extLst>
                  <a:ext uri="{FF2B5EF4-FFF2-40B4-BE49-F238E27FC236}">
                    <a16:creationId xmlns:a16="http://schemas.microsoft.com/office/drawing/2014/main" id="{39EDB336-0AA0-394B-A8BC-D0DBDA703450}"/>
                  </a:ext>
                </a:extLst>
              </p:cNvPr>
              <p:cNvSpPr>
                <a:spLocks/>
              </p:cNvSpPr>
              <p:nvPr/>
            </p:nvSpPr>
            <p:spPr bwMode="auto">
              <a:xfrm>
                <a:off x="1692" y="1628"/>
                <a:ext cx="129" cy="248"/>
              </a:xfrm>
              <a:custGeom>
                <a:avLst/>
                <a:gdLst>
                  <a:gd name="T0" fmla="*/ 213 w 216"/>
                  <a:gd name="T1" fmla="*/ 133 h 410"/>
                  <a:gd name="T2" fmla="*/ 213 w 216"/>
                  <a:gd name="T3" fmla="*/ 133 h 410"/>
                  <a:gd name="T4" fmla="*/ 121 w 216"/>
                  <a:gd name="T5" fmla="*/ 133 h 410"/>
                  <a:gd name="T6" fmla="*/ 121 w 216"/>
                  <a:gd name="T7" fmla="*/ 290 h 410"/>
                  <a:gd name="T8" fmla="*/ 168 w 216"/>
                  <a:gd name="T9" fmla="*/ 362 h 410"/>
                  <a:gd name="T10" fmla="*/ 214 w 216"/>
                  <a:gd name="T11" fmla="*/ 351 h 410"/>
                  <a:gd name="T12" fmla="*/ 216 w 216"/>
                  <a:gd name="T13" fmla="*/ 399 h 410"/>
                  <a:gd name="T14" fmla="*/ 155 w 216"/>
                  <a:gd name="T15" fmla="*/ 410 h 410"/>
                  <a:gd name="T16" fmla="*/ 69 w 216"/>
                  <a:gd name="T17" fmla="*/ 305 h 410"/>
                  <a:gd name="T18" fmla="*/ 69 w 216"/>
                  <a:gd name="T19" fmla="*/ 133 h 410"/>
                  <a:gd name="T20" fmla="*/ 0 w 216"/>
                  <a:gd name="T21" fmla="*/ 133 h 410"/>
                  <a:gd name="T22" fmla="*/ 0 w 216"/>
                  <a:gd name="T23" fmla="*/ 89 h 410"/>
                  <a:gd name="T24" fmla="*/ 69 w 216"/>
                  <a:gd name="T25" fmla="*/ 89 h 410"/>
                  <a:gd name="T26" fmla="*/ 69 w 216"/>
                  <a:gd name="T27" fmla="*/ 0 h 410"/>
                  <a:gd name="T28" fmla="*/ 121 w 216"/>
                  <a:gd name="T29" fmla="*/ 0 h 410"/>
                  <a:gd name="T30" fmla="*/ 121 w 216"/>
                  <a:gd name="T31" fmla="*/ 89 h 410"/>
                  <a:gd name="T32" fmla="*/ 213 w 216"/>
                  <a:gd name="T33" fmla="*/ 89 h 410"/>
                  <a:gd name="T34" fmla="*/ 213 w 216"/>
                  <a:gd name="T35" fmla="*/ 133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16" h="410">
                    <a:moveTo>
                      <a:pt x="213" y="133"/>
                    </a:moveTo>
                    <a:lnTo>
                      <a:pt x="213" y="133"/>
                    </a:lnTo>
                    <a:lnTo>
                      <a:pt x="121" y="133"/>
                    </a:lnTo>
                    <a:lnTo>
                      <a:pt x="121" y="290"/>
                    </a:lnTo>
                    <a:cubicBezTo>
                      <a:pt x="121" y="330"/>
                      <a:pt x="121" y="362"/>
                      <a:pt x="168" y="362"/>
                    </a:cubicBezTo>
                    <a:cubicBezTo>
                      <a:pt x="183" y="362"/>
                      <a:pt x="200" y="359"/>
                      <a:pt x="214" y="351"/>
                    </a:cubicBezTo>
                    <a:lnTo>
                      <a:pt x="216" y="399"/>
                    </a:lnTo>
                    <a:cubicBezTo>
                      <a:pt x="198" y="407"/>
                      <a:pt x="174" y="410"/>
                      <a:pt x="155" y="410"/>
                    </a:cubicBezTo>
                    <a:cubicBezTo>
                      <a:pt x="81" y="410"/>
                      <a:pt x="69" y="370"/>
                      <a:pt x="69" y="305"/>
                    </a:cubicBezTo>
                    <a:lnTo>
                      <a:pt x="69" y="133"/>
                    </a:lnTo>
                    <a:lnTo>
                      <a:pt x="0" y="133"/>
                    </a:lnTo>
                    <a:lnTo>
                      <a:pt x="0" y="89"/>
                    </a:lnTo>
                    <a:lnTo>
                      <a:pt x="69" y="89"/>
                    </a:lnTo>
                    <a:lnTo>
                      <a:pt x="69" y="0"/>
                    </a:lnTo>
                    <a:lnTo>
                      <a:pt x="121" y="0"/>
                    </a:lnTo>
                    <a:lnTo>
                      <a:pt x="121" y="89"/>
                    </a:lnTo>
                    <a:lnTo>
                      <a:pt x="213" y="89"/>
                    </a:lnTo>
                    <a:lnTo>
                      <a:pt x="213" y="13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0" name="Freeform 8">
                <a:extLst>
                  <a:ext uri="{FF2B5EF4-FFF2-40B4-BE49-F238E27FC236}">
                    <a16:creationId xmlns:a16="http://schemas.microsoft.com/office/drawing/2014/main" id="{0E75D586-3E06-3C47-8711-9A0AD7BFCFF7}"/>
                  </a:ext>
                </a:extLst>
              </p:cNvPr>
              <p:cNvSpPr>
                <a:spLocks noEditPoints="1"/>
              </p:cNvSpPr>
              <p:nvPr/>
            </p:nvSpPr>
            <p:spPr bwMode="auto">
              <a:xfrm>
                <a:off x="1848" y="1585"/>
                <a:ext cx="46" cy="286"/>
              </a:xfrm>
              <a:custGeom>
                <a:avLst/>
                <a:gdLst>
                  <a:gd name="T0" fmla="*/ 38 w 76"/>
                  <a:gd name="T1" fmla="*/ 0 h 474"/>
                  <a:gd name="T2" fmla="*/ 38 w 76"/>
                  <a:gd name="T3" fmla="*/ 0 h 474"/>
                  <a:gd name="T4" fmla="*/ 76 w 76"/>
                  <a:gd name="T5" fmla="*/ 39 h 474"/>
                  <a:gd name="T6" fmla="*/ 38 w 76"/>
                  <a:gd name="T7" fmla="*/ 77 h 474"/>
                  <a:gd name="T8" fmla="*/ 0 w 76"/>
                  <a:gd name="T9" fmla="*/ 39 h 474"/>
                  <a:gd name="T10" fmla="*/ 38 w 76"/>
                  <a:gd name="T11" fmla="*/ 0 h 474"/>
                  <a:gd name="T12" fmla="*/ 12 w 76"/>
                  <a:gd name="T13" fmla="*/ 161 h 474"/>
                  <a:gd name="T14" fmla="*/ 12 w 76"/>
                  <a:gd name="T15" fmla="*/ 161 h 474"/>
                  <a:gd name="T16" fmla="*/ 64 w 76"/>
                  <a:gd name="T17" fmla="*/ 161 h 474"/>
                  <a:gd name="T18" fmla="*/ 64 w 76"/>
                  <a:gd name="T19" fmla="*/ 474 h 474"/>
                  <a:gd name="T20" fmla="*/ 12 w 76"/>
                  <a:gd name="T21" fmla="*/ 474 h 474"/>
                  <a:gd name="T22" fmla="*/ 12 w 76"/>
                  <a:gd name="T23" fmla="*/ 161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4">
                    <a:moveTo>
                      <a:pt x="38" y="0"/>
                    </a:moveTo>
                    <a:lnTo>
                      <a:pt x="38" y="0"/>
                    </a:lnTo>
                    <a:cubicBezTo>
                      <a:pt x="59" y="0"/>
                      <a:pt x="76" y="18"/>
                      <a:pt x="76" y="39"/>
                    </a:cubicBezTo>
                    <a:cubicBezTo>
                      <a:pt x="76" y="61"/>
                      <a:pt x="60" y="77"/>
                      <a:pt x="38" y="77"/>
                    </a:cubicBezTo>
                    <a:cubicBezTo>
                      <a:pt x="16" y="77"/>
                      <a:pt x="0" y="61"/>
                      <a:pt x="0" y="39"/>
                    </a:cubicBezTo>
                    <a:cubicBezTo>
                      <a:pt x="0" y="18"/>
                      <a:pt x="16" y="0"/>
                      <a:pt x="38" y="0"/>
                    </a:cubicBezTo>
                    <a:close/>
                    <a:moveTo>
                      <a:pt x="12" y="161"/>
                    </a:moveTo>
                    <a:lnTo>
                      <a:pt x="12" y="161"/>
                    </a:lnTo>
                    <a:lnTo>
                      <a:pt x="64" y="161"/>
                    </a:lnTo>
                    <a:lnTo>
                      <a:pt x="64" y="474"/>
                    </a:lnTo>
                    <a:lnTo>
                      <a:pt x="12" y="474"/>
                    </a:lnTo>
                    <a:lnTo>
                      <a:pt x="12" y="16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1" name="Freeform 9">
                <a:extLst>
                  <a:ext uri="{FF2B5EF4-FFF2-40B4-BE49-F238E27FC236}">
                    <a16:creationId xmlns:a16="http://schemas.microsoft.com/office/drawing/2014/main" id="{F6D704A5-84A1-B84D-8C81-0CB9D30DF1A9}"/>
                  </a:ext>
                </a:extLst>
              </p:cNvPr>
              <p:cNvSpPr>
                <a:spLocks noEditPoints="1"/>
              </p:cNvSpPr>
              <p:nvPr/>
            </p:nvSpPr>
            <p:spPr bwMode="auto">
              <a:xfrm>
                <a:off x="1930" y="1677"/>
                <a:ext cx="201" cy="199"/>
              </a:xfrm>
              <a:custGeom>
                <a:avLst/>
                <a:gdLst>
                  <a:gd name="T0" fmla="*/ 168 w 335"/>
                  <a:gd name="T1" fmla="*/ 0 h 329"/>
                  <a:gd name="T2" fmla="*/ 168 w 335"/>
                  <a:gd name="T3" fmla="*/ 0 h 329"/>
                  <a:gd name="T4" fmla="*/ 335 w 335"/>
                  <a:gd name="T5" fmla="*/ 165 h 329"/>
                  <a:gd name="T6" fmla="*/ 168 w 335"/>
                  <a:gd name="T7" fmla="*/ 329 h 329"/>
                  <a:gd name="T8" fmla="*/ 0 w 335"/>
                  <a:gd name="T9" fmla="*/ 165 h 329"/>
                  <a:gd name="T10" fmla="*/ 168 w 335"/>
                  <a:gd name="T11" fmla="*/ 0 h 329"/>
                  <a:gd name="T12" fmla="*/ 168 w 335"/>
                  <a:gd name="T13" fmla="*/ 281 h 329"/>
                  <a:gd name="T14" fmla="*/ 168 w 335"/>
                  <a:gd name="T15" fmla="*/ 281 h 329"/>
                  <a:gd name="T16" fmla="*/ 279 w 335"/>
                  <a:gd name="T17" fmla="*/ 165 h 329"/>
                  <a:gd name="T18" fmla="*/ 168 w 335"/>
                  <a:gd name="T19" fmla="*/ 48 h 329"/>
                  <a:gd name="T20" fmla="*/ 57 w 335"/>
                  <a:gd name="T21" fmla="*/ 165 h 329"/>
                  <a:gd name="T22" fmla="*/ 168 w 335"/>
                  <a:gd name="T23" fmla="*/ 28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5" h="329">
                    <a:moveTo>
                      <a:pt x="168" y="0"/>
                    </a:moveTo>
                    <a:lnTo>
                      <a:pt x="168" y="0"/>
                    </a:lnTo>
                    <a:cubicBezTo>
                      <a:pt x="264" y="0"/>
                      <a:pt x="335" y="67"/>
                      <a:pt x="335" y="165"/>
                    </a:cubicBezTo>
                    <a:cubicBezTo>
                      <a:pt x="335" y="262"/>
                      <a:pt x="264" y="329"/>
                      <a:pt x="168" y="329"/>
                    </a:cubicBezTo>
                    <a:cubicBezTo>
                      <a:pt x="71" y="329"/>
                      <a:pt x="0" y="262"/>
                      <a:pt x="0" y="165"/>
                    </a:cubicBezTo>
                    <a:cubicBezTo>
                      <a:pt x="0" y="67"/>
                      <a:pt x="71" y="0"/>
                      <a:pt x="168" y="0"/>
                    </a:cubicBezTo>
                    <a:close/>
                    <a:moveTo>
                      <a:pt x="168" y="281"/>
                    </a:moveTo>
                    <a:lnTo>
                      <a:pt x="168" y="281"/>
                    </a:lnTo>
                    <a:cubicBezTo>
                      <a:pt x="235" y="281"/>
                      <a:pt x="279" y="230"/>
                      <a:pt x="279" y="165"/>
                    </a:cubicBezTo>
                    <a:cubicBezTo>
                      <a:pt x="279" y="99"/>
                      <a:pt x="235" y="48"/>
                      <a:pt x="168" y="48"/>
                    </a:cubicBezTo>
                    <a:cubicBezTo>
                      <a:pt x="100" y="48"/>
                      <a:pt x="57" y="99"/>
                      <a:pt x="57" y="165"/>
                    </a:cubicBezTo>
                    <a:cubicBezTo>
                      <a:pt x="57" y="230"/>
                      <a:pt x="100" y="281"/>
                      <a:pt x="168" y="281"/>
                    </a:cubicBez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2" name="Freeform 10">
                <a:extLst>
                  <a:ext uri="{FF2B5EF4-FFF2-40B4-BE49-F238E27FC236}">
                    <a16:creationId xmlns:a16="http://schemas.microsoft.com/office/drawing/2014/main" id="{354D9A10-0A86-0548-9546-463B92D47C80}"/>
                  </a:ext>
                </a:extLst>
              </p:cNvPr>
              <p:cNvSpPr>
                <a:spLocks/>
              </p:cNvSpPr>
              <p:nvPr/>
            </p:nvSpPr>
            <p:spPr bwMode="auto">
              <a:xfrm>
                <a:off x="2173" y="1677"/>
                <a:ext cx="166" cy="194"/>
              </a:xfrm>
              <a:custGeom>
                <a:avLst/>
                <a:gdLst>
                  <a:gd name="T0" fmla="*/ 3 w 276"/>
                  <a:gd name="T1" fmla="*/ 82 h 321"/>
                  <a:gd name="T2" fmla="*/ 3 w 276"/>
                  <a:gd name="T3" fmla="*/ 82 h 321"/>
                  <a:gd name="T4" fmla="*/ 0 w 276"/>
                  <a:gd name="T5" fmla="*/ 8 h 321"/>
                  <a:gd name="T6" fmla="*/ 50 w 276"/>
                  <a:gd name="T7" fmla="*/ 8 h 321"/>
                  <a:gd name="T8" fmla="*/ 51 w 276"/>
                  <a:gd name="T9" fmla="*/ 60 h 321"/>
                  <a:gd name="T10" fmla="*/ 52 w 276"/>
                  <a:gd name="T11" fmla="*/ 60 h 321"/>
                  <a:gd name="T12" fmla="*/ 157 w 276"/>
                  <a:gd name="T13" fmla="*/ 0 h 321"/>
                  <a:gd name="T14" fmla="*/ 276 w 276"/>
                  <a:gd name="T15" fmla="*/ 128 h 321"/>
                  <a:gd name="T16" fmla="*/ 276 w 276"/>
                  <a:gd name="T17" fmla="*/ 321 h 321"/>
                  <a:gd name="T18" fmla="*/ 224 w 276"/>
                  <a:gd name="T19" fmla="*/ 321 h 321"/>
                  <a:gd name="T20" fmla="*/ 224 w 276"/>
                  <a:gd name="T21" fmla="*/ 133 h 321"/>
                  <a:gd name="T22" fmla="*/ 152 w 276"/>
                  <a:gd name="T23" fmla="*/ 48 h 321"/>
                  <a:gd name="T24" fmla="*/ 55 w 276"/>
                  <a:gd name="T25" fmla="*/ 169 h 321"/>
                  <a:gd name="T26" fmla="*/ 55 w 276"/>
                  <a:gd name="T27" fmla="*/ 321 h 321"/>
                  <a:gd name="T28" fmla="*/ 3 w 276"/>
                  <a:gd name="T29" fmla="*/ 321 h 321"/>
                  <a:gd name="T30" fmla="*/ 3 w 276"/>
                  <a:gd name="T31" fmla="*/ 82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3" y="82"/>
                    </a:moveTo>
                    <a:lnTo>
                      <a:pt x="3" y="82"/>
                    </a:lnTo>
                    <a:cubicBezTo>
                      <a:pt x="3" y="54"/>
                      <a:pt x="0" y="29"/>
                      <a:pt x="0" y="8"/>
                    </a:cubicBezTo>
                    <a:lnTo>
                      <a:pt x="50" y="8"/>
                    </a:lnTo>
                    <a:cubicBezTo>
                      <a:pt x="50" y="25"/>
                      <a:pt x="51" y="42"/>
                      <a:pt x="51" y="60"/>
                    </a:cubicBezTo>
                    <a:lnTo>
                      <a:pt x="52" y="60"/>
                    </a:lnTo>
                    <a:cubicBezTo>
                      <a:pt x="66" y="29"/>
                      <a:pt x="105" y="0"/>
                      <a:pt x="157" y="0"/>
                    </a:cubicBezTo>
                    <a:cubicBezTo>
                      <a:pt x="239" y="0"/>
                      <a:pt x="276" y="52"/>
                      <a:pt x="276" y="128"/>
                    </a:cubicBezTo>
                    <a:lnTo>
                      <a:pt x="276" y="321"/>
                    </a:lnTo>
                    <a:lnTo>
                      <a:pt x="224" y="321"/>
                    </a:lnTo>
                    <a:lnTo>
                      <a:pt x="224" y="133"/>
                    </a:lnTo>
                    <a:cubicBezTo>
                      <a:pt x="224" y="81"/>
                      <a:pt x="201" y="48"/>
                      <a:pt x="152" y="48"/>
                    </a:cubicBezTo>
                    <a:cubicBezTo>
                      <a:pt x="84" y="48"/>
                      <a:pt x="55" y="97"/>
                      <a:pt x="55" y="169"/>
                    </a:cubicBezTo>
                    <a:lnTo>
                      <a:pt x="55" y="321"/>
                    </a:lnTo>
                    <a:lnTo>
                      <a:pt x="3" y="321"/>
                    </a:lnTo>
                    <a:lnTo>
                      <a:pt x="3" y="82"/>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3" name="Freeform 11">
                <a:extLst>
                  <a:ext uri="{FF2B5EF4-FFF2-40B4-BE49-F238E27FC236}">
                    <a16:creationId xmlns:a16="http://schemas.microsoft.com/office/drawing/2014/main" id="{89781809-20FF-A445-9963-910A4C7A3496}"/>
                  </a:ext>
                </a:extLst>
              </p:cNvPr>
              <p:cNvSpPr>
                <a:spLocks noEditPoints="1"/>
              </p:cNvSpPr>
              <p:nvPr/>
            </p:nvSpPr>
            <p:spPr bwMode="auto">
              <a:xfrm>
                <a:off x="2380" y="1677"/>
                <a:ext cx="165" cy="199"/>
              </a:xfrm>
              <a:custGeom>
                <a:avLst/>
                <a:gdLst>
                  <a:gd name="T0" fmla="*/ 14 w 274"/>
                  <a:gd name="T1" fmla="*/ 48 h 329"/>
                  <a:gd name="T2" fmla="*/ 14 w 274"/>
                  <a:gd name="T3" fmla="*/ 48 h 329"/>
                  <a:gd name="T4" fmla="*/ 139 w 274"/>
                  <a:gd name="T5" fmla="*/ 0 h 329"/>
                  <a:gd name="T6" fmla="*/ 270 w 274"/>
                  <a:gd name="T7" fmla="*/ 132 h 329"/>
                  <a:gd name="T8" fmla="*/ 270 w 274"/>
                  <a:gd name="T9" fmla="*/ 267 h 329"/>
                  <a:gd name="T10" fmla="*/ 274 w 274"/>
                  <a:gd name="T11" fmla="*/ 321 h 329"/>
                  <a:gd name="T12" fmla="*/ 224 w 274"/>
                  <a:gd name="T13" fmla="*/ 321 h 329"/>
                  <a:gd name="T14" fmla="*/ 221 w 274"/>
                  <a:gd name="T15" fmla="*/ 274 h 329"/>
                  <a:gd name="T16" fmla="*/ 219 w 274"/>
                  <a:gd name="T17" fmla="*/ 274 h 329"/>
                  <a:gd name="T18" fmla="*/ 116 w 274"/>
                  <a:gd name="T19" fmla="*/ 329 h 329"/>
                  <a:gd name="T20" fmla="*/ 0 w 274"/>
                  <a:gd name="T21" fmla="*/ 236 h 329"/>
                  <a:gd name="T22" fmla="*/ 197 w 274"/>
                  <a:gd name="T23" fmla="*/ 126 h 329"/>
                  <a:gd name="T24" fmla="*/ 217 w 274"/>
                  <a:gd name="T25" fmla="*/ 126 h 329"/>
                  <a:gd name="T26" fmla="*/ 217 w 274"/>
                  <a:gd name="T27" fmla="*/ 117 h 329"/>
                  <a:gd name="T28" fmla="*/ 140 w 274"/>
                  <a:gd name="T29" fmla="*/ 48 h 329"/>
                  <a:gd name="T30" fmla="*/ 47 w 274"/>
                  <a:gd name="T31" fmla="*/ 82 h 329"/>
                  <a:gd name="T32" fmla="*/ 14 w 274"/>
                  <a:gd name="T33" fmla="*/ 48 h 329"/>
                  <a:gd name="T34" fmla="*/ 165 w 274"/>
                  <a:gd name="T35" fmla="*/ 171 h 329"/>
                  <a:gd name="T36" fmla="*/ 165 w 274"/>
                  <a:gd name="T37" fmla="*/ 171 h 329"/>
                  <a:gd name="T38" fmla="*/ 56 w 274"/>
                  <a:gd name="T39" fmla="*/ 231 h 329"/>
                  <a:gd name="T40" fmla="*/ 125 w 274"/>
                  <a:gd name="T41" fmla="*/ 285 h 329"/>
                  <a:gd name="T42" fmla="*/ 217 w 274"/>
                  <a:gd name="T43" fmla="*/ 191 h 329"/>
                  <a:gd name="T44" fmla="*/ 217 w 274"/>
                  <a:gd name="T45" fmla="*/ 171 h 329"/>
                  <a:gd name="T46" fmla="*/ 165 w 274"/>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4" h="329">
                    <a:moveTo>
                      <a:pt x="14" y="48"/>
                    </a:moveTo>
                    <a:lnTo>
                      <a:pt x="14" y="48"/>
                    </a:lnTo>
                    <a:cubicBezTo>
                      <a:pt x="46" y="15"/>
                      <a:pt x="93" y="0"/>
                      <a:pt x="139" y="0"/>
                    </a:cubicBezTo>
                    <a:cubicBezTo>
                      <a:pt x="231" y="0"/>
                      <a:pt x="270" y="44"/>
                      <a:pt x="270" y="132"/>
                    </a:cubicBezTo>
                    <a:lnTo>
                      <a:pt x="270" y="267"/>
                    </a:lnTo>
                    <a:cubicBezTo>
                      <a:pt x="270" y="285"/>
                      <a:pt x="272" y="305"/>
                      <a:pt x="274" y="321"/>
                    </a:cubicBezTo>
                    <a:lnTo>
                      <a:pt x="224" y="321"/>
                    </a:lnTo>
                    <a:cubicBezTo>
                      <a:pt x="221" y="307"/>
                      <a:pt x="221" y="288"/>
                      <a:pt x="221" y="274"/>
                    </a:cubicBezTo>
                    <a:lnTo>
                      <a:pt x="219" y="274"/>
                    </a:lnTo>
                    <a:cubicBezTo>
                      <a:pt x="199" y="306"/>
                      <a:pt x="164" y="329"/>
                      <a:pt x="116" y="329"/>
                    </a:cubicBezTo>
                    <a:cubicBezTo>
                      <a:pt x="53" y="329"/>
                      <a:pt x="0" y="297"/>
                      <a:pt x="0" y="236"/>
                    </a:cubicBezTo>
                    <a:cubicBezTo>
                      <a:pt x="0" y="132"/>
                      <a:pt x="120" y="126"/>
                      <a:pt x="197" y="126"/>
                    </a:cubicBezTo>
                    <a:lnTo>
                      <a:pt x="217" y="126"/>
                    </a:lnTo>
                    <a:lnTo>
                      <a:pt x="217" y="117"/>
                    </a:lnTo>
                    <a:cubicBezTo>
                      <a:pt x="217" y="72"/>
                      <a:pt x="189" y="48"/>
                      <a:pt x="140" y="48"/>
                    </a:cubicBezTo>
                    <a:cubicBezTo>
                      <a:pt x="106" y="48"/>
                      <a:pt x="72" y="60"/>
                      <a:pt x="47" y="82"/>
                    </a:cubicBezTo>
                    <a:lnTo>
                      <a:pt x="14" y="48"/>
                    </a:lnTo>
                    <a:close/>
                    <a:moveTo>
                      <a:pt x="165" y="171"/>
                    </a:moveTo>
                    <a:lnTo>
                      <a:pt x="165" y="171"/>
                    </a:lnTo>
                    <a:cubicBezTo>
                      <a:pt x="99" y="171"/>
                      <a:pt x="56" y="189"/>
                      <a:pt x="56" y="231"/>
                    </a:cubicBezTo>
                    <a:cubicBezTo>
                      <a:pt x="56" y="270"/>
                      <a:pt x="86" y="285"/>
                      <a:pt x="125" y="285"/>
                    </a:cubicBezTo>
                    <a:cubicBezTo>
                      <a:pt x="185" y="285"/>
                      <a:pt x="216" y="242"/>
                      <a:pt x="217" y="191"/>
                    </a:cubicBezTo>
                    <a:lnTo>
                      <a:pt x="217" y="171"/>
                    </a:lnTo>
                    <a:lnTo>
                      <a:pt x="165"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4" name="Freeform 12">
                <a:extLst>
                  <a:ext uri="{FF2B5EF4-FFF2-40B4-BE49-F238E27FC236}">
                    <a16:creationId xmlns:a16="http://schemas.microsoft.com/office/drawing/2014/main" id="{58B4434D-156F-104C-8BFD-06D3D37E6690}"/>
                  </a:ext>
                </a:extLst>
              </p:cNvPr>
              <p:cNvSpPr>
                <a:spLocks/>
              </p:cNvSpPr>
              <p:nvPr/>
            </p:nvSpPr>
            <p:spPr bwMode="auto">
              <a:xfrm>
                <a:off x="2597" y="1585"/>
                <a:ext cx="31" cy="286"/>
              </a:xfrm>
              <a:custGeom>
                <a:avLst/>
                <a:gdLst>
                  <a:gd name="T0" fmla="*/ 0 w 52"/>
                  <a:gd name="T1" fmla="*/ 474 h 474"/>
                  <a:gd name="T2" fmla="*/ 0 w 52"/>
                  <a:gd name="T3" fmla="*/ 474 h 474"/>
                  <a:gd name="T4" fmla="*/ 52 w 52"/>
                  <a:gd name="T5" fmla="*/ 474 h 474"/>
                  <a:gd name="T6" fmla="*/ 52 w 52"/>
                  <a:gd name="T7" fmla="*/ 0 h 474"/>
                  <a:gd name="T8" fmla="*/ 0 w 52"/>
                  <a:gd name="T9" fmla="*/ 0 h 474"/>
                  <a:gd name="T10" fmla="*/ 0 w 52"/>
                  <a:gd name="T11" fmla="*/ 474 h 474"/>
                </a:gdLst>
                <a:ahLst/>
                <a:cxnLst>
                  <a:cxn ang="0">
                    <a:pos x="T0" y="T1"/>
                  </a:cxn>
                  <a:cxn ang="0">
                    <a:pos x="T2" y="T3"/>
                  </a:cxn>
                  <a:cxn ang="0">
                    <a:pos x="T4" y="T5"/>
                  </a:cxn>
                  <a:cxn ang="0">
                    <a:pos x="T6" y="T7"/>
                  </a:cxn>
                  <a:cxn ang="0">
                    <a:pos x="T8" y="T9"/>
                  </a:cxn>
                  <a:cxn ang="0">
                    <a:pos x="T10" y="T11"/>
                  </a:cxn>
                </a:cxnLst>
                <a:rect l="0" t="0" r="r" b="b"/>
                <a:pathLst>
                  <a:path w="52" h="474">
                    <a:moveTo>
                      <a:pt x="0" y="474"/>
                    </a:moveTo>
                    <a:lnTo>
                      <a:pt x="0" y="474"/>
                    </a:lnTo>
                    <a:lnTo>
                      <a:pt x="52" y="474"/>
                    </a:lnTo>
                    <a:lnTo>
                      <a:pt x="52" y="0"/>
                    </a:lnTo>
                    <a:lnTo>
                      <a:pt x="0" y="0"/>
                    </a:lnTo>
                    <a:lnTo>
                      <a:pt x="0" y="474"/>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5" name="Freeform 13">
                <a:extLst>
                  <a:ext uri="{FF2B5EF4-FFF2-40B4-BE49-F238E27FC236}">
                    <a16:creationId xmlns:a16="http://schemas.microsoft.com/office/drawing/2014/main" id="{C60AE9BD-9EA1-3646-BF3D-5D9FF3AD1065}"/>
                  </a:ext>
                </a:extLst>
              </p:cNvPr>
              <p:cNvSpPr>
                <a:spLocks/>
              </p:cNvSpPr>
              <p:nvPr/>
            </p:nvSpPr>
            <p:spPr bwMode="auto">
              <a:xfrm>
                <a:off x="2780" y="1585"/>
                <a:ext cx="220" cy="286"/>
              </a:xfrm>
              <a:custGeom>
                <a:avLst/>
                <a:gdLst>
                  <a:gd name="T0" fmla="*/ 310 w 366"/>
                  <a:gd name="T1" fmla="*/ 0 h 474"/>
                  <a:gd name="T2" fmla="*/ 310 w 366"/>
                  <a:gd name="T3" fmla="*/ 0 h 474"/>
                  <a:gd name="T4" fmla="*/ 310 w 366"/>
                  <a:gd name="T5" fmla="*/ 201 h 474"/>
                  <a:gd name="T6" fmla="*/ 57 w 366"/>
                  <a:gd name="T7" fmla="*/ 201 h 474"/>
                  <a:gd name="T8" fmla="*/ 57 w 366"/>
                  <a:gd name="T9" fmla="*/ 0 h 474"/>
                  <a:gd name="T10" fmla="*/ 0 w 366"/>
                  <a:gd name="T11" fmla="*/ 0 h 474"/>
                  <a:gd name="T12" fmla="*/ 0 w 366"/>
                  <a:gd name="T13" fmla="*/ 474 h 474"/>
                  <a:gd name="T14" fmla="*/ 57 w 366"/>
                  <a:gd name="T15" fmla="*/ 474 h 474"/>
                  <a:gd name="T16" fmla="*/ 57 w 366"/>
                  <a:gd name="T17" fmla="*/ 253 h 474"/>
                  <a:gd name="T18" fmla="*/ 310 w 366"/>
                  <a:gd name="T19" fmla="*/ 253 h 474"/>
                  <a:gd name="T20" fmla="*/ 310 w 366"/>
                  <a:gd name="T21" fmla="*/ 474 h 474"/>
                  <a:gd name="T22" fmla="*/ 366 w 366"/>
                  <a:gd name="T23" fmla="*/ 474 h 474"/>
                  <a:gd name="T24" fmla="*/ 366 w 366"/>
                  <a:gd name="T25" fmla="*/ 0 h 474"/>
                  <a:gd name="T26" fmla="*/ 310 w 366"/>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66" h="474">
                    <a:moveTo>
                      <a:pt x="310" y="0"/>
                    </a:moveTo>
                    <a:lnTo>
                      <a:pt x="310" y="0"/>
                    </a:lnTo>
                    <a:lnTo>
                      <a:pt x="310" y="201"/>
                    </a:lnTo>
                    <a:lnTo>
                      <a:pt x="57" y="201"/>
                    </a:lnTo>
                    <a:lnTo>
                      <a:pt x="57" y="0"/>
                    </a:lnTo>
                    <a:lnTo>
                      <a:pt x="0" y="0"/>
                    </a:lnTo>
                    <a:lnTo>
                      <a:pt x="0" y="474"/>
                    </a:lnTo>
                    <a:lnTo>
                      <a:pt x="57" y="474"/>
                    </a:lnTo>
                    <a:lnTo>
                      <a:pt x="57" y="253"/>
                    </a:lnTo>
                    <a:lnTo>
                      <a:pt x="310" y="253"/>
                    </a:lnTo>
                    <a:lnTo>
                      <a:pt x="310" y="474"/>
                    </a:lnTo>
                    <a:lnTo>
                      <a:pt x="366" y="474"/>
                    </a:lnTo>
                    <a:lnTo>
                      <a:pt x="366" y="0"/>
                    </a:lnTo>
                    <a:lnTo>
                      <a:pt x="310"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6" name="Freeform 14">
                <a:extLst>
                  <a:ext uri="{FF2B5EF4-FFF2-40B4-BE49-F238E27FC236}">
                    <a16:creationId xmlns:a16="http://schemas.microsoft.com/office/drawing/2014/main" id="{A6508F65-5795-1841-BBAB-E2F67C7AC873}"/>
                  </a:ext>
                </a:extLst>
              </p:cNvPr>
              <p:cNvSpPr>
                <a:spLocks/>
              </p:cNvSpPr>
              <p:nvPr/>
            </p:nvSpPr>
            <p:spPr bwMode="auto">
              <a:xfrm>
                <a:off x="3065" y="1585"/>
                <a:ext cx="33" cy="286"/>
              </a:xfrm>
              <a:custGeom>
                <a:avLst/>
                <a:gdLst>
                  <a:gd name="T0" fmla="*/ 0 w 56"/>
                  <a:gd name="T1" fmla="*/ 474 h 474"/>
                  <a:gd name="T2" fmla="*/ 0 w 56"/>
                  <a:gd name="T3" fmla="*/ 474 h 474"/>
                  <a:gd name="T4" fmla="*/ 56 w 56"/>
                  <a:gd name="T5" fmla="*/ 474 h 474"/>
                  <a:gd name="T6" fmla="*/ 56 w 56"/>
                  <a:gd name="T7" fmla="*/ 0 h 474"/>
                  <a:gd name="T8" fmla="*/ 0 w 56"/>
                  <a:gd name="T9" fmla="*/ 0 h 474"/>
                  <a:gd name="T10" fmla="*/ 0 w 56"/>
                  <a:gd name="T11" fmla="*/ 474 h 474"/>
                </a:gdLst>
                <a:ahLst/>
                <a:cxnLst>
                  <a:cxn ang="0">
                    <a:pos x="T0" y="T1"/>
                  </a:cxn>
                  <a:cxn ang="0">
                    <a:pos x="T2" y="T3"/>
                  </a:cxn>
                  <a:cxn ang="0">
                    <a:pos x="T4" y="T5"/>
                  </a:cxn>
                  <a:cxn ang="0">
                    <a:pos x="T6" y="T7"/>
                  </a:cxn>
                  <a:cxn ang="0">
                    <a:pos x="T8" y="T9"/>
                  </a:cxn>
                  <a:cxn ang="0">
                    <a:pos x="T10" y="T11"/>
                  </a:cxn>
                </a:cxnLst>
                <a:rect l="0" t="0" r="r" b="b"/>
                <a:pathLst>
                  <a:path w="56" h="474">
                    <a:moveTo>
                      <a:pt x="0" y="474"/>
                    </a:moveTo>
                    <a:lnTo>
                      <a:pt x="0" y="474"/>
                    </a:lnTo>
                    <a:lnTo>
                      <a:pt x="56" y="474"/>
                    </a:lnTo>
                    <a:lnTo>
                      <a:pt x="56" y="0"/>
                    </a:lnTo>
                    <a:lnTo>
                      <a:pt x="0" y="0"/>
                    </a:lnTo>
                    <a:lnTo>
                      <a:pt x="0" y="474"/>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7" name="Freeform 15">
                <a:extLst>
                  <a:ext uri="{FF2B5EF4-FFF2-40B4-BE49-F238E27FC236}">
                    <a16:creationId xmlns:a16="http://schemas.microsoft.com/office/drawing/2014/main" id="{BC409E71-C274-ED4D-B117-E8EE6F213D61}"/>
                  </a:ext>
                </a:extLst>
              </p:cNvPr>
              <p:cNvSpPr>
                <a:spLocks/>
              </p:cNvSpPr>
              <p:nvPr/>
            </p:nvSpPr>
            <p:spPr bwMode="auto">
              <a:xfrm>
                <a:off x="3128" y="1585"/>
                <a:ext cx="253" cy="286"/>
              </a:xfrm>
              <a:custGeom>
                <a:avLst/>
                <a:gdLst>
                  <a:gd name="T0" fmla="*/ 361 w 421"/>
                  <a:gd name="T1" fmla="*/ 0 h 474"/>
                  <a:gd name="T2" fmla="*/ 361 w 421"/>
                  <a:gd name="T3" fmla="*/ 0 h 474"/>
                  <a:gd name="T4" fmla="*/ 211 w 421"/>
                  <a:gd name="T5" fmla="*/ 390 h 474"/>
                  <a:gd name="T6" fmla="*/ 209 w 421"/>
                  <a:gd name="T7" fmla="*/ 390 h 474"/>
                  <a:gd name="T8" fmla="*/ 63 w 421"/>
                  <a:gd name="T9" fmla="*/ 0 h 474"/>
                  <a:gd name="T10" fmla="*/ 0 w 421"/>
                  <a:gd name="T11" fmla="*/ 0 h 474"/>
                  <a:gd name="T12" fmla="*/ 181 w 421"/>
                  <a:gd name="T13" fmla="*/ 474 h 474"/>
                  <a:gd name="T14" fmla="*/ 235 w 421"/>
                  <a:gd name="T15" fmla="*/ 474 h 474"/>
                  <a:gd name="T16" fmla="*/ 421 w 421"/>
                  <a:gd name="T17" fmla="*/ 0 h 474"/>
                  <a:gd name="T18" fmla="*/ 361 w 421"/>
                  <a:gd name="T19"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1" h="474">
                    <a:moveTo>
                      <a:pt x="361" y="0"/>
                    </a:moveTo>
                    <a:lnTo>
                      <a:pt x="361" y="0"/>
                    </a:lnTo>
                    <a:lnTo>
                      <a:pt x="211" y="390"/>
                    </a:lnTo>
                    <a:lnTo>
                      <a:pt x="209" y="390"/>
                    </a:lnTo>
                    <a:lnTo>
                      <a:pt x="63" y="0"/>
                    </a:lnTo>
                    <a:lnTo>
                      <a:pt x="0" y="0"/>
                    </a:lnTo>
                    <a:lnTo>
                      <a:pt x="181" y="474"/>
                    </a:lnTo>
                    <a:lnTo>
                      <a:pt x="235" y="474"/>
                    </a:lnTo>
                    <a:lnTo>
                      <a:pt x="421" y="0"/>
                    </a:lnTo>
                    <a:lnTo>
                      <a:pt x="361"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8" name="Freeform 16">
                <a:extLst>
                  <a:ext uri="{FF2B5EF4-FFF2-40B4-BE49-F238E27FC236}">
                    <a16:creationId xmlns:a16="http://schemas.microsoft.com/office/drawing/2014/main" id="{EB144D33-F22A-BA4E-9E64-49255653FAAA}"/>
                  </a:ext>
                </a:extLst>
              </p:cNvPr>
              <p:cNvSpPr>
                <a:spLocks/>
              </p:cNvSpPr>
              <p:nvPr/>
            </p:nvSpPr>
            <p:spPr bwMode="auto">
              <a:xfrm>
                <a:off x="1196" y="1938"/>
                <a:ext cx="253" cy="300"/>
              </a:xfrm>
              <a:custGeom>
                <a:avLst/>
                <a:gdLst>
                  <a:gd name="T0" fmla="*/ 359 w 420"/>
                  <a:gd name="T1" fmla="*/ 109 h 497"/>
                  <a:gd name="T2" fmla="*/ 359 w 420"/>
                  <a:gd name="T3" fmla="*/ 109 h 497"/>
                  <a:gd name="T4" fmla="*/ 240 w 420"/>
                  <a:gd name="T5" fmla="*/ 52 h 497"/>
                  <a:gd name="T6" fmla="*/ 60 w 420"/>
                  <a:gd name="T7" fmla="*/ 249 h 497"/>
                  <a:gd name="T8" fmla="*/ 240 w 420"/>
                  <a:gd name="T9" fmla="*/ 445 h 497"/>
                  <a:gd name="T10" fmla="*/ 378 w 420"/>
                  <a:gd name="T11" fmla="*/ 379 h 497"/>
                  <a:gd name="T12" fmla="*/ 420 w 420"/>
                  <a:gd name="T13" fmla="*/ 415 h 497"/>
                  <a:gd name="T14" fmla="*/ 240 w 420"/>
                  <a:gd name="T15" fmla="*/ 497 h 497"/>
                  <a:gd name="T16" fmla="*/ 0 w 420"/>
                  <a:gd name="T17" fmla="*/ 249 h 497"/>
                  <a:gd name="T18" fmla="*/ 240 w 420"/>
                  <a:gd name="T19" fmla="*/ 0 h 497"/>
                  <a:gd name="T20" fmla="*/ 408 w 420"/>
                  <a:gd name="T21" fmla="*/ 74 h 497"/>
                  <a:gd name="T22" fmla="*/ 359 w 420"/>
                  <a:gd name="T23" fmla="*/ 109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20" h="497">
                    <a:moveTo>
                      <a:pt x="359" y="109"/>
                    </a:moveTo>
                    <a:lnTo>
                      <a:pt x="359" y="109"/>
                    </a:lnTo>
                    <a:cubicBezTo>
                      <a:pt x="331" y="71"/>
                      <a:pt x="286" y="52"/>
                      <a:pt x="240" y="52"/>
                    </a:cubicBezTo>
                    <a:cubicBezTo>
                      <a:pt x="135" y="52"/>
                      <a:pt x="60" y="145"/>
                      <a:pt x="60" y="249"/>
                    </a:cubicBezTo>
                    <a:cubicBezTo>
                      <a:pt x="60" y="358"/>
                      <a:pt x="134" y="445"/>
                      <a:pt x="240" y="445"/>
                    </a:cubicBezTo>
                    <a:cubicBezTo>
                      <a:pt x="298" y="445"/>
                      <a:pt x="344" y="422"/>
                      <a:pt x="378" y="379"/>
                    </a:cubicBezTo>
                    <a:lnTo>
                      <a:pt x="420" y="415"/>
                    </a:lnTo>
                    <a:cubicBezTo>
                      <a:pt x="378" y="471"/>
                      <a:pt x="316" y="497"/>
                      <a:pt x="240" y="497"/>
                    </a:cubicBezTo>
                    <a:cubicBezTo>
                      <a:pt x="105" y="497"/>
                      <a:pt x="0" y="392"/>
                      <a:pt x="0" y="249"/>
                    </a:cubicBezTo>
                    <a:cubicBezTo>
                      <a:pt x="0" y="109"/>
                      <a:pt x="100" y="0"/>
                      <a:pt x="240" y="0"/>
                    </a:cubicBezTo>
                    <a:cubicBezTo>
                      <a:pt x="305" y="0"/>
                      <a:pt x="368" y="22"/>
                      <a:pt x="408" y="74"/>
                    </a:cubicBezTo>
                    <a:lnTo>
                      <a:pt x="359" y="10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9" name="Freeform 17">
                <a:extLst>
                  <a:ext uri="{FF2B5EF4-FFF2-40B4-BE49-F238E27FC236}">
                    <a16:creationId xmlns:a16="http://schemas.microsoft.com/office/drawing/2014/main" id="{8758EEF2-B044-124A-A423-1C543CBAF6CF}"/>
                  </a:ext>
                </a:extLst>
              </p:cNvPr>
              <p:cNvSpPr>
                <a:spLocks/>
              </p:cNvSpPr>
              <p:nvPr/>
            </p:nvSpPr>
            <p:spPr bwMode="auto">
              <a:xfrm>
                <a:off x="1482"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0" name="Freeform 18">
                <a:extLst>
                  <a:ext uri="{FF2B5EF4-FFF2-40B4-BE49-F238E27FC236}">
                    <a16:creationId xmlns:a16="http://schemas.microsoft.com/office/drawing/2014/main" id="{19A970B1-199E-5746-82F5-6490797D62C3}"/>
                  </a:ext>
                </a:extLst>
              </p:cNvPr>
              <p:cNvSpPr>
                <a:spLocks/>
              </p:cNvSpPr>
              <p:nvPr/>
            </p:nvSpPr>
            <p:spPr bwMode="auto">
              <a:xfrm>
                <a:off x="1699" y="2037"/>
                <a:ext cx="107" cy="194"/>
              </a:xfrm>
              <a:custGeom>
                <a:avLst/>
                <a:gdLst>
                  <a:gd name="T0" fmla="*/ 2 w 177"/>
                  <a:gd name="T1" fmla="*/ 83 h 321"/>
                  <a:gd name="T2" fmla="*/ 2 w 177"/>
                  <a:gd name="T3" fmla="*/ 83 h 321"/>
                  <a:gd name="T4" fmla="*/ 0 w 177"/>
                  <a:gd name="T5" fmla="*/ 8 h 321"/>
                  <a:gd name="T6" fmla="*/ 49 w 177"/>
                  <a:gd name="T7" fmla="*/ 8 h 321"/>
                  <a:gd name="T8" fmla="*/ 50 w 177"/>
                  <a:gd name="T9" fmla="*/ 60 h 321"/>
                  <a:gd name="T10" fmla="*/ 52 w 177"/>
                  <a:gd name="T11" fmla="*/ 60 h 321"/>
                  <a:gd name="T12" fmla="*/ 156 w 177"/>
                  <a:gd name="T13" fmla="*/ 0 h 321"/>
                  <a:gd name="T14" fmla="*/ 177 w 177"/>
                  <a:gd name="T15" fmla="*/ 4 h 321"/>
                  <a:gd name="T16" fmla="*/ 174 w 177"/>
                  <a:gd name="T17" fmla="*/ 56 h 321"/>
                  <a:gd name="T18" fmla="*/ 146 w 177"/>
                  <a:gd name="T19" fmla="*/ 52 h 321"/>
                  <a:gd name="T20" fmla="*/ 54 w 177"/>
                  <a:gd name="T21" fmla="*/ 169 h 321"/>
                  <a:gd name="T22" fmla="*/ 54 w 177"/>
                  <a:gd name="T23" fmla="*/ 321 h 321"/>
                  <a:gd name="T24" fmla="*/ 2 w 177"/>
                  <a:gd name="T25" fmla="*/ 321 h 321"/>
                  <a:gd name="T26" fmla="*/ 2 w 177"/>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7" h="321">
                    <a:moveTo>
                      <a:pt x="2" y="83"/>
                    </a:moveTo>
                    <a:lnTo>
                      <a:pt x="2" y="83"/>
                    </a:lnTo>
                    <a:cubicBezTo>
                      <a:pt x="2" y="54"/>
                      <a:pt x="0" y="29"/>
                      <a:pt x="0" y="8"/>
                    </a:cubicBezTo>
                    <a:lnTo>
                      <a:pt x="49" y="8"/>
                    </a:lnTo>
                    <a:cubicBezTo>
                      <a:pt x="49" y="25"/>
                      <a:pt x="50" y="42"/>
                      <a:pt x="50" y="60"/>
                    </a:cubicBezTo>
                    <a:lnTo>
                      <a:pt x="52" y="60"/>
                    </a:lnTo>
                    <a:cubicBezTo>
                      <a:pt x="66" y="29"/>
                      <a:pt x="105" y="0"/>
                      <a:pt x="156" y="0"/>
                    </a:cubicBezTo>
                    <a:cubicBezTo>
                      <a:pt x="163" y="0"/>
                      <a:pt x="170" y="1"/>
                      <a:pt x="177" y="4"/>
                    </a:cubicBezTo>
                    <a:lnTo>
                      <a:pt x="174" y="56"/>
                    </a:lnTo>
                    <a:cubicBezTo>
                      <a:pt x="165" y="54"/>
                      <a:pt x="155" y="52"/>
                      <a:pt x="146" y="52"/>
                    </a:cubicBezTo>
                    <a:cubicBezTo>
                      <a:pt x="82" y="52"/>
                      <a:pt x="54" y="97"/>
                      <a:pt x="54" y="169"/>
                    </a:cubicBezTo>
                    <a:lnTo>
                      <a:pt x="54" y="321"/>
                    </a:lnTo>
                    <a:lnTo>
                      <a:pt x="2" y="321"/>
                    </a:lnTo>
                    <a:lnTo>
                      <a:pt x="2"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1" name="Freeform 19">
                <a:extLst>
                  <a:ext uri="{FF2B5EF4-FFF2-40B4-BE49-F238E27FC236}">
                    <a16:creationId xmlns:a16="http://schemas.microsoft.com/office/drawing/2014/main" id="{87CD27E2-094B-2F4C-B352-A2463AEF6E95}"/>
                  </a:ext>
                </a:extLst>
              </p:cNvPr>
              <p:cNvSpPr>
                <a:spLocks/>
              </p:cNvSpPr>
              <p:nvPr/>
            </p:nvSpPr>
            <p:spPr bwMode="auto">
              <a:xfrm>
                <a:off x="1837" y="2037"/>
                <a:ext cx="107" cy="194"/>
              </a:xfrm>
              <a:custGeom>
                <a:avLst/>
                <a:gdLst>
                  <a:gd name="T0" fmla="*/ 3 w 178"/>
                  <a:gd name="T1" fmla="*/ 83 h 321"/>
                  <a:gd name="T2" fmla="*/ 3 w 178"/>
                  <a:gd name="T3" fmla="*/ 83 h 321"/>
                  <a:gd name="T4" fmla="*/ 0 w 178"/>
                  <a:gd name="T5" fmla="*/ 8 h 321"/>
                  <a:gd name="T6" fmla="*/ 50 w 178"/>
                  <a:gd name="T7" fmla="*/ 8 h 321"/>
                  <a:gd name="T8" fmla="*/ 51 w 178"/>
                  <a:gd name="T9" fmla="*/ 60 h 321"/>
                  <a:gd name="T10" fmla="*/ 52 w 178"/>
                  <a:gd name="T11" fmla="*/ 60 h 321"/>
                  <a:gd name="T12" fmla="*/ 157 w 178"/>
                  <a:gd name="T13" fmla="*/ 0 h 321"/>
                  <a:gd name="T14" fmla="*/ 178 w 178"/>
                  <a:gd name="T15" fmla="*/ 4 h 321"/>
                  <a:gd name="T16" fmla="*/ 175 w 178"/>
                  <a:gd name="T17" fmla="*/ 56 h 321"/>
                  <a:gd name="T18" fmla="*/ 147 w 178"/>
                  <a:gd name="T19" fmla="*/ 52 h 321"/>
                  <a:gd name="T20" fmla="*/ 55 w 178"/>
                  <a:gd name="T21" fmla="*/ 169 h 321"/>
                  <a:gd name="T22" fmla="*/ 55 w 178"/>
                  <a:gd name="T23" fmla="*/ 321 h 321"/>
                  <a:gd name="T24" fmla="*/ 3 w 178"/>
                  <a:gd name="T25" fmla="*/ 321 h 321"/>
                  <a:gd name="T26" fmla="*/ 3 w 178"/>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8" h="321">
                    <a:moveTo>
                      <a:pt x="3" y="83"/>
                    </a:moveTo>
                    <a:lnTo>
                      <a:pt x="3" y="83"/>
                    </a:lnTo>
                    <a:cubicBezTo>
                      <a:pt x="3" y="54"/>
                      <a:pt x="0" y="29"/>
                      <a:pt x="0" y="8"/>
                    </a:cubicBezTo>
                    <a:lnTo>
                      <a:pt x="50" y="8"/>
                    </a:lnTo>
                    <a:cubicBezTo>
                      <a:pt x="50" y="25"/>
                      <a:pt x="51" y="42"/>
                      <a:pt x="51" y="60"/>
                    </a:cubicBezTo>
                    <a:lnTo>
                      <a:pt x="52" y="60"/>
                    </a:lnTo>
                    <a:cubicBezTo>
                      <a:pt x="67" y="29"/>
                      <a:pt x="105" y="0"/>
                      <a:pt x="157" y="0"/>
                    </a:cubicBezTo>
                    <a:cubicBezTo>
                      <a:pt x="164" y="0"/>
                      <a:pt x="171" y="1"/>
                      <a:pt x="178" y="4"/>
                    </a:cubicBezTo>
                    <a:lnTo>
                      <a:pt x="175" y="56"/>
                    </a:lnTo>
                    <a:cubicBezTo>
                      <a:pt x="166" y="54"/>
                      <a:pt x="156" y="52"/>
                      <a:pt x="147" y="52"/>
                    </a:cubicBezTo>
                    <a:cubicBezTo>
                      <a:pt x="83" y="52"/>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2" name="Freeform 20">
                <a:extLst>
                  <a:ext uri="{FF2B5EF4-FFF2-40B4-BE49-F238E27FC236}">
                    <a16:creationId xmlns:a16="http://schemas.microsoft.com/office/drawing/2014/main" id="{F0398AF9-8E89-8849-A6D0-73CDBDF9FB4F}"/>
                  </a:ext>
                </a:extLst>
              </p:cNvPr>
              <p:cNvSpPr>
                <a:spLocks noEditPoints="1"/>
              </p:cNvSpPr>
              <p:nvPr/>
            </p:nvSpPr>
            <p:spPr bwMode="auto">
              <a:xfrm>
                <a:off x="1971" y="1946"/>
                <a:ext cx="45" cy="285"/>
              </a:xfrm>
              <a:custGeom>
                <a:avLst/>
                <a:gdLst>
                  <a:gd name="T0" fmla="*/ 38 w 76"/>
                  <a:gd name="T1" fmla="*/ 0 h 473"/>
                  <a:gd name="T2" fmla="*/ 38 w 76"/>
                  <a:gd name="T3" fmla="*/ 0 h 473"/>
                  <a:gd name="T4" fmla="*/ 76 w 76"/>
                  <a:gd name="T5" fmla="*/ 38 h 473"/>
                  <a:gd name="T6" fmla="*/ 38 w 76"/>
                  <a:gd name="T7" fmla="*/ 76 h 473"/>
                  <a:gd name="T8" fmla="*/ 0 w 76"/>
                  <a:gd name="T9" fmla="*/ 38 h 473"/>
                  <a:gd name="T10" fmla="*/ 38 w 76"/>
                  <a:gd name="T11" fmla="*/ 0 h 473"/>
                  <a:gd name="T12" fmla="*/ 12 w 76"/>
                  <a:gd name="T13" fmla="*/ 160 h 473"/>
                  <a:gd name="T14" fmla="*/ 12 w 76"/>
                  <a:gd name="T15" fmla="*/ 160 h 473"/>
                  <a:gd name="T16" fmla="*/ 64 w 76"/>
                  <a:gd name="T17" fmla="*/ 160 h 473"/>
                  <a:gd name="T18" fmla="*/ 64 w 76"/>
                  <a:gd name="T19" fmla="*/ 473 h 473"/>
                  <a:gd name="T20" fmla="*/ 12 w 76"/>
                  <a:gd name="T21" fmla="*/ 473 h 473"/>
                  <a:gd name="T22" fmla="*/ 12 w 76"/>
                  <a:gd name="T23" fmla="*/ 160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3">
                    <a:moveTo>
                      <a:pt x="38" y="0"/>
                    </a:moveTo>
                    <a:lnTo>
                      <a:pt x="38" y="0"/>
                    </a:lnTo>
                    <a:cubicBezTo>
                      <a:pt x="59" y="0"/>
                      <a:pt x="76" y="17"/>
                      <a:pt x="76" y="38"/>
                    </a:cubicBezTo>
                    <a:cubicBezTo>
                      <a:pt x="76" y="60"/>
                      <a:pt x="60" y="76"/>
                      <a:pt x="38" y="76"/>
                    </a:cubicBezTo>
                    <a:cubicBezTo>
                      <a:pt x="16" y="76"/>
                      <a:pt x="0" y="60"/>
                      <a:pt x="0" y="38"/>
                    </a:cubicBezTo>
                    <a:cubicBezTo>
                      <a:pt x="0" y="17"/>
                      <a:pt x="16" y="0"/>
                      <a:pt x="38" y="0"/>
                    </a:cubicBezTo>
                    <a:close/>
                    <a:moveTo>
                      <a:pt x="12" y="160"/>
                    </a:moveTo>
                    <a:lnTo>
                      <a:pt x="12" y="160"/>
                    </a:lnTo>
                    <a:lnTo>
                      <a:pt x="64" y="160"/>
                    </a:lnTo>
                    <a:lnTo>
                      <a:pt x="64" y="473"/>
                    </a:lnTo>
                    <a:lnTo>
                      <a:pt x="12" y="473"/>
                    </a:lnTo>
                    <a:lnTo>
                      <a:pt x="12" y="16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3" name="Freeform 21">
                <a:extLst>
                  <a:ext uri="{FF2B5EF4-FFF2-40B4-BE49-F238E27FC236}">
                    <a16:creationId xmlns:a16="http://schemas.microsoft.com/office/drawing/2014/main" id="{81DEED87-958A-704F-95FD-DE07D38FBA91}"/>
                  </a:ext>
                </a:extLst>
              </p:cNvPr>
              <p:cNvSpPr>
                <a:spLocks/>
              </p:cNvSpPr>
              <p:nvPr/>
            </p:nvSpPr>
            <p:spPr bwMode="auto">
              <a:xfrm>
                <a:off x="2052" y="2037"/>
                <a:ext cx="171" cy="199"/>
              </a:xfrm>
              <a:custGeom>
                <a:avLst/>
                <a:gdLst>
                  <a:gd name="T0" fmla="*/ 241 w 283"/>
                  <a:gd name="T1" fmla="*/ 87 h 329"/>
                  <a:gd name="T2" fmla="*/ 241 w 283"/>
                  <a:gd name="T3" fmla="*/ 87 h 329"/>
                  <a:gd name="T4" fmla="*/ 162 w 283"/>
                  <a:gd name="T5" fmla="*/ 48 h 329"/>
                  <a:gd name="T6" fmla="*/ 57 w 283"/>
                  <a:gd name="T7" fmla="*/ 165 h 329"/>
                  <a:gd name="T8" fmla="*/ 162 w 283"/>
                  <a:gd name="T9" fmla="*/ 281 h 329"/>
                  <a:gd name="T10" fmla="*/ 242 w 283"/>
                  <a:gd name="T11" fmla="*/ 242 h 329"/>
                  <a:gd name="T12" fmla="*/ 281 w 283"/>
                  <a:gd name="T13" fmla="*/ 279 h 329"/>
                  <a:gd name="T14" fmla="*/ 162 w 283"/>
                  <a:gd name="T15" fmla="*/ 329 h 329"/>
                  <a:gd name="T16" fmla="*/ 0 w 283"/>
                  <a:gd name="T17" fmla="*/ 165 h 329"/>
                  <a:gd name="T18" fmla="*/ 162 w 283"/>
                  <a:gd name="T19" fmla="*/ 0 h 329"/>
                  <a:gd name="T20" fmla="*/ 283 w 283"/>
                  <a:gd name="T21" fmla="*/ 50 h 329"/>
                  <a:gd name="T22" fmla="*/ 241 w 283"/>
                  <a:gd name="T23" fmla="*/ 87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3" h="329">
                    <a:moveTo>
                      <a:pt x="241" y="87"/>
                    </a:moveTo>
                    <a:lnTo>
                      <a:pt x="241" y="87"/>
                    </a:lnTo>
                    <a:cubicBezTo>
                      <a:pt x="219" y="60"/>
                      <a:pt x="194" y="48"/>
                      <a:pt x="162" y="48"/>
                    </a:cubicBezTo>
                    <a:cubicBezTo>
                      <a:pt x="92" y="48"/>
                      <a:pt x="57" y="101"/>
                      <a:pt x="57" y="165"/>
                    </a:cubicBezTo>
                    <a:cubicBezTo>
                      <a:pt x="57" y="229"/>
                      <a:pt x="99" y="281"/>
                      <a:pt x="162" y="281"/>
                    </a:cubicBezTo>
                    <a:cubicBezTo>
                      <a:pt x="196" y="281"/>
                      <a:pt x="223" y="269"/>
                      <a:pt x="242" y="242"/>
                    </a:cubicBezTo>
                    <a:lnTo>
                      <a:pt x="281" y="279"/>
                    </a:lnTo>
                    <a:cubicBezTo>
                      <a:pt x="251" y="314"/>
                      <a:pt x="208" y="329"/>
                      <a:pt x="162" y="329"/>
                    </a:cubicBezTo>
                    <a:cubicBezTo>
                      <a:pt x="65" y="329"/>
                      <a:pt x="0" y="261"/>
                      <a:pt x="0" y="165"/>
                    </a:cubicBezTo>
                    <a:cubicBezTo>
                      <a:pt x="0" y="70"/>
                      <a:pt x="66" y="0"/>
                      <a:pt x="162" y="0"/>
                    </a:cubicBezTo>
                    <a:cubicBezTo>
                      <a:pt x="208" y="0"/>
                      <a:pt x="251" y="16"/>
                      <a:pt x="283" y="50"/>
                    </a:cubicBezTo>
                    <a:lnTo>
                      <a:pt x="241" y="87"/>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4" name="Freeform 22">
                <a:extLst>
                  <a:ext uri="{FF2B5EF4-FFF2-40B4-BE49-F238E27FC236}">
                    <a16:creationId xmlns:a16="http://schemas.microsoft.com/office/drawing/2014/main" id="{A1C0E19A-5997-2F47-89BB-F05C62CEF3FA}"/>
                  </a:ext>
                </a:extLst>
              </p:cNvPr>
              <p:cNvSpPr>
                <a:spLocks/>
              </p:cNvSpPr>
              <p:nvPr/>
            </p:nvSpPr>
            <p:spPr bwMode="auto">
              <a:xfrm>
                <a:off x="2254"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5" name="Freeform 23">
                <a:extLst>
                  <a:ext uri="{FF2B5EF4-FFF2-40B4-BE49-F238E27FC236}">
                    <a16:creationId xmlns:a16="http://schemas.microsoft.com/office/drawing/2014/main" id="{0A94D715-8C50-F84F-BC87-5A6E1C43E2EE}"/>
                  </a:ext>
                </a:extLst>
              </p:cNvPr>
              <p:cNvSpPr>
                <a:spLocks/>
              </p:cNvSpPr>
              <p:nvPr/>
            </p:nvSpPr>
            <p:spPr bwMode="auto">
              <a:xfrm>
                <a:off x="2474" y="1945"/>
                <a:ext cx="32" cy="286"/>
              </a:xfrm>
              <a:custGeom>
                <a:avLst/>
                <a:gdLst>
                  <a:gd name="T0" fmla="*/ 0 w 53"/>
                  <a:gd name="T1" fmla="*/ 475 h 475"/>
                  <a:gd name="T2" fmla="*/ 0 w 53"/>
                  <a:gd name="T3" fmla="*/ 475 h 475"/>
                  <a:gd name="T4" fmla="*/ 53 w 53"/>
                  <a:gd name="T5" fmla="*/ 475 h 475"/>
                  <a:gd name="T6" fmla="*/ 53 w 53"/>
                  <a:gd name="T7" fmla="*/ 0 h 475"/>
                  <a:gd name="T8" fmla="*/ 0 w 53"/>
                  <a:gd name="T9" fmla="*/ 0 h 475"/>
                  <a:gd name="T10" fmla="*/ 0 w 53"/>
                  <a:gd name="T11" fmla="*/ 475 h 475"/>
                </a:gdLst>
                <a:ahLst/>
                <a:cxnLst>
                  <a:cxn ang="0">
                    <a:pos x="T0" y="T1"/>
                  </a:cxn>
                  <a:cxn ang="0">
                    <a:pos x="T2" y="T3"/>
                  </a:cxn>
                  <a:cxn ang="0">
                    <a:pos x="T4" y="T5"/>
                  </a:cxn>
                  <a:cxn ang="0">
                    <a:pos x="T6" y="T7"/>
                  </a:cxn>
                  <a:cxn ang="0">
                    <a:pos x="T8" y="T9"/>
                  </a:cxn>
                  <a:cxn ang="0">
                    <a:pos x="T10" y="T11"/>
                  </a:cxn>
                </a:cxnLst>
                <a:rect l="0" t="0" r="r" b="b"/>
                <a:pathLst>
                  <a:path w="53" h="475">
                    <a:moveTo>
                      <a:pt x="0" y="475"/>
                    </a:moveTo>
                    <a:lnTo>
                      <a:pt x="0" y="475"/>
                    </a:lnTo>
                    <a:lnTo>
                      <a:pt x="53" y="475"/>
                    </a:lnTo>
                    <a:lnTo>
                      <a:pt x="53" y="0"/>
                    </a:lnTo>
                    <a:lnTo>
                      <a:pt x="0" y="0"/>
                    </a:lnTo>
                    <a:lnTo>
                      <a:pt x="0" y="475"/>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6" name="Freeform 24">
                <a:extLst>
                  <a:ext uri="{FF2B5EF4-FFF2-40B4-BE49-F238E27FC236}">
                    <a16:creationId xmlns:a16="http://schemas.microsoft.com/office/drawing/2014/main" id="{60728EA6-9643-FD40-AB48-30D1AAF69E01}"/>
                  </a:ext>
                </a:extLst>
              </p:cNvPr>
              <p:cNvSpPr>
                <a:spLocks/>
              </p:cNvSpPr>
              <p:nvPr/>
            </p:nvSpPr>
            <p:spPr bwMode="auto">
              <a:xfrm>
                <a:off x="2561"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3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3" y="262"/>
                    </a:lnTo>
                    <a:cubicBezTo>
                      <a:pt x="209" y="293"/>
                      <a:pt x="171" y="321"/>
                      <a:pt x="119" y="321"/>
                    </a:cubicBezTo>
                    <a:cubicBezTo>
                      <a:pt x="37" y="321"/>
                      <a:pt x="0" y="269"/>
                      <a:pt x="0" y="194"/>
                    </a:cubicBezTo>
                    <a:lnTo>
                      <a:pt x="0" y="0"/>
                    </a:lnTo>
                    <a:lnTo>
                      <a:pt x="52" y="0"/>
                    </a:lnTo>
                    <a:lnTo>
                      <a:pt x="52" y="188"/>
                    </a:lnTo>
                    <a:cubicBezTo>
                      <a:pt x="52" y="241"/>
                      <a:pt x="75" y="273"/>
                      <a:pt x="124" y="273"/>
                    </a:cubicBezTo>
                    <a:cubicBezTo>
                      <a:pt x="191"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7" name="Freeform 25">
                <a:extLst>
                  <a:ext uri="{FF2B5EF4-FFF2-40B4-BE49-F238E27FC236}">
                    <a16:creationId xmlns:a16="http://schemas.microsoft.com/office/drawing/2014/main" id="{14E590CD-8EC9-8F40-ADA9-B7632D4B2EAD}"/>
                  </a:ext>
                </a:extLst>
              </p:cNvPr>
              <p:cNvSpPr>
                <a:spLocks/>
              </p:cNvSpPr>
              <p:nvPr/>
            </p:nvSpPr>
            <p:spPr bwMode="auto">
              <a:xfrm>
                <a:off x="2778" y="2037"/>
                <a:ext cx="285" cy="194"/>
              </a:xfrm>
              <a:custGeom>
                <a:avLst/>
                <a:gdLst>
                  <a:gd name="T0" fmla="*/ 3 w 474"/>
                  <a:gd name="T1" fmla="*/ 83 h 321"/>
                  <a:gd name="T2" fmla="*/ 3 w 474"/>
                  <a:gd name="T3" fmla="*/ 83 h 321"/>
                  <a:gd name="T4" fmla="*/ 0 w 474"/>
                  <a:gd name="T5" fmla="*/ 8 h 321"/>
                  <a:gd name="T6" fmla="*/ 50 w 474"/>
                  <a:gd name="T7" fmla="*/ 8 h 321"/>
                  <a:gd name="T8" fmla="*/ 51 w 474"/>
                  <a:gd name="T9" fmla="*/ 60 h 321"/>
                  <a:gd name="T10" fmla="*/ 53 w 474"/>
                  <a:gd name="T11" fmla="*/ 60 h 321"/>
                  <a:gd name="T12" fmla="*/ 157 w 474"/>
                  <a:gd name="T13" fmla="*/ 0 h 321"/>
                  <a:gd name="T14" fmla="*/ 256 w 474"/>
                  <a:gd name="T15" fmla="*/ 60 h 321"/>
                  <a:gd name="T16" fmla="*/ 355 w 474"/>
                  <a:gd name="T17" fmla="*/ 0 h 321"/>
                  <a:gd name="T18" fmla="*/ 474 w 474"/>
                  <a:gd name="T19" fmla="*/ 131 h 321"/>
                  <a:gd name="T20" fmla="*/ 474 w 474"/>
                  <a:gd name="T21" fmla="*/ 321 h 321"/>
                  <a:gd name="T22" fmla="*/ 422 w 474"/>
                  <a:gd name="T23" fmla="*/ 321 h 321"/>
                  <a:gd name="T24" fmla="*/ 422 w 474"/>
                  <a:gd name="T25" fmla="*/ 134 h 321"/>
                  <a:gd name="T26" fmla="*/ 346 w 474"/>
                  <a:gd name="T27" fmla="*/ 48 h 321"/>
                  <a:gd name="T28" fmla="*/ 265 w 474"/>
                  <a:gd name="T29" fmla="*/ 141 h 321"/>
                  <a:gd name="T30" fmla="*/ 265 w 474"/>
                  <a:gd name="T31" fmla="*/ 321 h 321"/>
                  <a:gd name="T32" fmla="*/ 212 w 474"/>
                  <a:gd name="T33" fmla="*/ 321 h 321"/>
                  <a:gd name="T34" fmla="*/ 212 w 474"/>
                  <a:gd name="T35" fmla="*/ 144 h 321"/>
                  <a:gd name="T36" fmla="*/ 152 w 474"/>
                  <a:gd name="T37" fmla="*/ 48 h 321"/>
                  <a:gd name="T38" fmla="*/ 55 w 474"/>
                  <a:gd name="T39" fmla="*/ 169 h 321"/>
                  <a:gd name="T40" fmla="*/ 55 w 474"/>
                  <a:gd name="T41" fmla="*/ 321 h 321"/>
                  <a:gd name="T42" fmla="*/ 3 w 474"/>
                  <a:gd name="T43" fmla="*/ 321 h 321"/>
                  <a:gd name="T44" fmla="*/ 3 w 474"/>
                  <a:gd name="T45"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74" h="321">
                    <a:moveTo>
                      <a:pt x="3" y="83"/>
                    </a:moveTo>
                    <a:lnTo>
                      <a:pt x="3" y="83"/>
                    </a:lnTo>
                    <a:cubicBezTo>
                      <a:pt x="3" y="54"/>
                      <a:pt x="0" y="29"/>
                      <a:pt x="0" y="8"/>
                    </a:cubicBezTo>
                    <a:lnTo>
                      <a:pt x="50" y="8"/>
                    </a:lnTo>
                    <a:cubicBezTo>
                      <a:pt x="50" y="25"/>
                      <a:pt x="51" y="42"/>
                      <a:pt x="51" y="60"/>
                    </a:cubicBezTo>
                    <a:lnTo>
                      <a:pt x="53" y="60"/>
                    </a:lnTo>
                    <a:cubicBezTo>
                      <a:pt x="67" y="29"/>
                      <a:pt x="105" y="0"/>
                      <a:pt x="157" y="0"/>
                    </a:cubicBezTo>
                    <a:cubicBezTo>
                      <a:pt x="224" y="0"/>
                      <a:pt x="246" y="38"/>
                      <a:pt x="256" y="60"/>
                    </a:cubicBezTo>
                    <a:cubicBezTo>
                      <a:pt x="279" y="23"/>
                      <a:pt x="307" y="0"/>
                      <a:pt x="355" y="0"/>
                    </a:cubicBezTo>
                    <a:cubicBezTo>
                      <a:pt x="445" y="0"/>
                      <a:pt x="474" y="50"/>
                      <a:pt x="474" y="131"/>
                    </a:cubicBezTo>
                    <a:lnTo>
                      <a:pt x="474" y="321"/>
                    </a:lnTo>
                    <a:lnTo>
                      <a:pt x="422" y="321"/>
                    </a:lnTo>
                    <a:lnTo>
                      <a:pt x="422" y="134"/>
                    </a:lnTo>
                    <a:cubicBezTo>
                      <a:pt x="422" y="91"/>
                      <a:pt x="407" y="48"/>
                      <a:pt x="346" y="48"/>
                    </a:cubicBezTo>
                    <a:cubicBezTo>
                      <a:pt x="301" y="48"/>
                      <a:pt x="265" y="85"/>
                      <a:pt x="265" y="141"/>
                    </a:cubicBezTo>
                    <a:lnTo>
                      <a:pt x="265" y="321"/>
                    </a:lnTo>
                    <a:lnTo>
                      <a:pt x="212" y="321"/>
                    </a:lnTo>
                    <a:lnTo>
                      <a:pt x="212" y="144"/>
                    </a:lnTo>
                    <a:cubicBezTo>
                      <a:pt x="212" y="75"/>
                      <a:pt x="195" y="48"/>
                      <a:pt x="152" y="48"/>
                    </a:cubicBezTo>
                    <a:cubicBezTo>
                      <a:pt x="85" y="48"/>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grpSp>
      </p:grpSp>
      <p:cxnSp>
        <p:nvCxnSpPr>
          <p:cNvPr id="58" name="Straight Connector 57">
            <a:extLst>
              <a:ext uri="{FF2B5EF4-FFF2-40B4-BE49-F238E27FC236}">
                <a16:creationId xmlns:a16="http://schemas.microsoft.com/office/drawing/2014/main" id="{92563A08-5D7F-254B-89A7-CE76C5F8AD1B}"/>
              </a:ext>
            </a:extLst>
          </p:cNvPr>
          <p:cNvCxnSpPr/>
          <p:nvPr userDrawn="1"/>
        </p:nvCxnSpPr>
        <p:spPr>
          <a:xfrm>
            <a:off x="-11287" y="920736"/>
            <a:ext cx="9162862"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8143918"/>
      </p:ext>
    </p:extLst>
  </p:cSld>
  <p:clrMapOvr>
    <a:masterClrMapping/>
  </p:clrMapOvr>
  <p:transition spd="slow"/>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Figures-Blu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0DDE3BB8-71A2-3C40-AAE9-17A142B71D44}"/>
              </a:ext>
            </a:extLst>
          </p:cNvPr>
          <p:cNvSpPr/>
          <p:nvPr userDrawn="1"/>
        </p:nvSpPr>
        <p:spPr>
          <a:xfrm>
            <a:off x="0" y="925693"/>
            <a:ext cx="9162288" cy="4224528"/>
          </a:xfrm>
          <a:prstGeom prst="rect">
            <a:avLst/>
          </a:prstGeom>
          <a:gradFill>
            <a:gsLst>
              <a:gs pos="0">
                <a:srgbClr val="003860"/>
              </a:gs>
              <a:gs pos="100000">
                <a:srgbClr val="005EA1"/>
              </a:gs>
            </a:gsLs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pic>
        <p:nvPicPr>
          <p:cNvPr id="10" name="Picture 9" descr="background.jpg"/>
          <p:cNvPicPr>
            <a:picLocks/>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0"/>
            <a:ext cx="9162288" cy="923544"/>
          </a:xfrm>
          <a:prstGeom prst="rect">
            <a:avLst/>
          </a:prstGeom>
        </p:spPr>
      </p:pic>
      <p:sp>
        <p:nvSpPr>
          <p:cNvPr id="2" name="Title 1"/>
          <p:cNvSpPr>
            <a:spLocks noGrp="1"/>
          </p:cNvSpPr>
          <p:nvPr>
            <p:ph type="title" hasCustomPrompt="1"/>
          </p:nvPr>
        </p:nvSpPr>
        <p:spPr>
          <a:xfrm>
            <a:off x="323850" y="89379"/>
            <a:ext cx="8497062" cy="818388"/>
          </a:xfrm>
          <a:prstGeom prst="rect">
            <a:avLst/>
          </a:prstGeom>
        </p:spPr>
        <p:txBody>
          <a:bodyPr anchor="ctr" anchorCtr="0">
            <a:normAutofit/>
          </a:bodyPr>
          <a:lstStyle>
            <a:lvl1pPr algn="l">
              <a:defRPr sz="2400" baseline="0">
                <a:solidFill>
                  <a:schemeClr val="bg1"/>
                </a:solidFill>
                <a:latin typeface="Arial"/>
                <a:cs typeface="Arial"/>
              </a:defRPr>
            </a:lvl1pPr>
          </a:lstStyle>
          <a:p>
            <a:r>
              <a:rPr lang="en-US" dirty="0"/>
              <a:t>Graph/Image/Table/Blue: click to add title</a:t>
            </a:r>
          </a:p>
        </p:txBody>
      </p:sp>
      <p:sp>
        <p:nvSpPr>
          <p:cNvPr id="11" name="Text Placeholder 5"/>
          <p:cNvSpPr>
            <a:spLocks noGrp="1"/>
          </p:cNvSpPr>
          <p:nvPr>
            <p:ph type="body" sz="quarter" idx="14" hasCustomPrompt="1"/>
          </p:nvPr>
        </p:nvSpPr>
        <p:spPr>
          <a:xfrm>
            <a:off x="323850" y="4846321"/>
            <a:ext cx="7357838" cy="240029"/>
          </a:xfrm>
          <a:prstGeom prst="rect">
            <a:avLst/>
          </a:prstGeom>
        </p:spPr>
        <p:txBody>
          <a:bodyPr vert="horz" anchor="ctr"/>
          <a:lstStyle>
            <a:lvl1pPr marL="0" indent="0" algn="l">
              <a:spcBef>
                <a:spcPts val="0"/>
              </a:spcBef>
              <a:buNone/>
              <a:defRPr sz="1050" b="0" baseline="0">
                <a:solidFill>
                  <a:schemeClr val="bg1"/>
                </a:solidFill>
                <a:latin typeface="Arial"/>
                <a:cs typeface="Arial"/>
              </a:defRPr>
            </a:lvl1pPr>
          </a:lstStyle>
          <a:p>
            <a:pPr lvl="0"/>
            <a:r>
              <a:rPr lang="en-US" dirty="0"/>
              <a:t>Click to Add Source</a:t>
            </a:r>
          </a:p>
        </p:txBody>
      </p:sp>
      <p:pic>
        <p:nvPicPr>
          <p:cNvPr id="12" name="Picture 11" descr="NatHIVcurriculum_logo_white_thik.png">
            <a:extLst>
              <a:ext uri="{FF2B5EF4-FFF2-40B4-BE49-F238E27FC236}">
                <a16:creationId xmlns:a16="http://schemas.microsoft.com/office/drawing/2014/main" id="{89B6C09C-845C-D240-91CE-9C8D5DA35978}"/>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8012010" y="4777739"/>
            <a:ext cx="1127141" cy="365760"/>
          </a:xfrm>
          <a:prstGeom prst="rect">
            <a:avLst/>
          </a:prstGeom>
        </p:spPr>
      </p:pic>
      <p:cxnSp>
        <p:nvCxnSpPr>
          <p:cNvPr id="14" name="Straight Connector 13">
            <a:extLst>
              <a:ext uri="{FF2B5EF4-FFF2-40B4-BE49-F238E27FC236}">
                <a16:creationId xmlns:a16="http://schemas.microsoft.com/office/drawing/2014/main" id="{81D5ED23-FFA0-C948-9A90-9A5A636E47FE}"/>
              </a:ext>
            </a:extLst>
          </p:cNvPr>
          <p:cNvCxnSpPr/>
          <p:nvPr userDrawn="1"/>
        </p:nvCxnSpPr>
        <p:spPr>
          <a:xfrm>
            <a:off x="-11287" y="920736"/>
            <a:ext cx="9162862"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06548074"/>
      </p:ext>
    </p:extLst>
  </p:cSld>
  <p:clrMapOvr>
    <a:masterClrMapping/>
  </p:clrMapOvr>
  <p:transition spd="slow"/>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Figures-Black">
    <p:spTree>
      <p:nvGrpSpPr>
        <p:cNvPr id="1" name=""/>
        <p:cNvGrpSpPr/>
        <p:nvPr/>
      </p:nvGrpSpPr>
      <p:grpSpPr>
        <a:xfrm>
          <a:off x="0" y="0"/>
          <a:ext cx="0" cy="0"/>
          <a:chOff x="0" y="0"/>
          <a:chExt cx="0" cy="0"/>
        </a:xfrm>
      </p:grpSpPr>
      <p:pic>
        <p:nvPicPr>
          <p:cNvPr id="10" name="Picture 9" descr="background.jpg"/>
          <p:cNvPicPr>
            <a:picLocks/>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0"/>
            <a:ext cx="9162288" cy="923544"/>
          </a:xfrm>
          <a:prstGeom prst="rect">
            <a:avLst/>
          </a:prstGeom>
        </p:spPr>
      </p:pic>
      <p:sp>
        <p:nvSpPr>
          <p:cNvPr id="2" name="Title 1"/>
          <p:cNvSpPr>
            <a:spLocks noGrp="1"/>
          </p:cNvSpPr>
          <p:nvPr>
            <p:ph type="title" hasCustomPrompt="1"/>
          </p:nvPr>
        </p:nvSpPr>
        <p:spPr>
          <a:xfrm>
            <a:off x="323850" y="89379"/>
            <a:ext cx="8497062" cy="818388"/>
          </a:xfrm>
          <a:prstGeom prst="rect">
            <a:avLst/>
          </a:prstGeom>
        </p:spPr>
        <p:txBody>
          <a:bodyPr anchor="ctr" anchorCtr="0">
            <a:normAutofit/>
          </a:bodyPr>
          <a:lstStyle>
            <a:lvl1pPr algn="l">
              <a:defRPr sz="2400" baseline="0">
                <a:solidFill>
                  <a:schemeClr val="bg1"/>
                </a:solidFill>
                <a:latin typeface="Arial"/>
                <a:cs typeface="Arial"/>
              </a:defRPr>
            </a:lvl1pPr>
          </a:lstStyle>
          <a:p>
            <a:r>
              <a:rPr lang="en-US" dirty="0"/>
              <a:t>Graph/Image/Table/Blue: click to add title</a:t>
            </a:r>
          </a:p>
        </p:txBody>
      </p:sp>
      <p:sp>
        <p:nvSpPr>
          <p:cNvPr id="66" name="Rectangle 65"/>
          <p:cNvSpPr/>
          <p:nvPr/>
        </p:nvSpPr>
        <p:spPr>
          <a:xfrm>
            <a:off x="-7495" y="914399"/>
            <a:ext cx="9162288" cy="4251960"/>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1" name="Text Placeholder 5"/>
          <p:cNvSpPr>
            <a:spLocks noGrp="1"/>
          </p:cNvSpPr>
          <p:nvPr>
            <p:ph type="body" sz="quarter" idx="14" hasCustomPrompt="1"/>
          </p:nvPr>
        </p:nvSpPr>
        <p:spPr>
          <a:xfrm>
            <a:off x="323850" y="4846321"/>
            <a:ext cx="7357838" cy="240029"/>
          </a:xfrm>
          <a:prstGeom prst="rect">
            <a:avLst/>
          </a:prstGeom>
        </p:spPr>
        <p:txBody>
          <a:bodyPr vert="horz" anchor="ctr"/>
          <a:lstStyle>
            <a:lvl1pPr marL="0" indent="0" algn="l">
              <a:spcBef>
                <a:spcPts val="0"/>
              </a:spcBef>
              <a:buNone/>
              <a:defRPr sz="1050" b="0" baseline="0">
                <a:solidFill>
                  <a:schemeClr val="bg1"/>
                </a:solidFill>
                <a:latin typeface="Arial"/>
                <a:cs typeface="Arial"/>
              </a:defRPr>
            </a:lvl1pPr>
          </a:lstStyle>
          <a:p>
            <a:pPr lvl="0"/>
            <a:r>
              <a:rPr lang="en-US" dirty="0"/>
              <a:t>Click to Add Source</a:t>
            </a:r>
          </a:p>
        </p:txBody>
      </p:sp>
      <p:pic>
        <p:nvPicPr>
          <p:cNvPr id="9" name="Picture 8" descr="NatHIVcurriculum_logo_white_thik.png">
            <a:extLst>
              <a:ext uri="{FF2B5EF4-FFF2-40B4-BE49-F238E27FC236}">
                <a16:creationId xmlns:a16="http://schemas.microsoft.com/office/drawing/2014/main" id="{ECE1B190-E5DF-014E-8922-6D165E21D3AC}"/>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8012010" y="4777739"/>
            <a:ext cx="1127141" cy="365760"/>
          </a:xfrm>
          <a:prstGeom prst="rect">
            <a:avLst/>
          </a:prstGeom>
        </p:spPr>
      </p:pic>
      <p:cxnSp>
        <p:nvCxnSpPr>
          <p:cNvPr id="12" name="Straight Connector 11">
            <a:extLst>
              <a:ext uri="{FF2B5EF4-FFF2-40B4-BE49-F238E27FC236}">
                <a16:creationId xmlns:a16="http://schemas.microsoft.com/office/drawing/2014/main" id="{C163A70B-7482-9F46-9D97-89D7085688F2}"/>
              </a:ext>
            </a:extLst>
          </p:cNvPr>
          <p:cNvCxnSpPr/>
          <p:nvPr userDrawn="1"/>
        </p:nvCxnSpPr>
        <p:spPr>
          <a:xfrm>
            <a:off x="-11287" y="920736"/>
            <a:ext cx="9162862"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1415243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_Slide-Old">
    <p:spTree>
      <p:nvGrpSpPr>
        <p:cNvPr id="1" name=""/>
        <p:cNvGrpSpPr/>
        <p:nvPr/>
      </p:nvGrpSpPr>
      <p:grpSpPr>
        <a:xfrm>
          <a:off x="0" y="0"/>
          <a:ext cx="0" cy="0"/>
          <a:chOff x="0" y="0"/>
          <a:chExt cx="0" cy="0"/>
        </a:xfrm>
      </p:grpSpPr>
      <p:pic>
        <p:nvPicPr>
          <p:cNvPr id="280" name="Picture 279" descr="background.jpg"/>
          <p:cNvPicPr>
            <a:picLocks/>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0751" y="699239"/>
            <a:ext cx="9154751" cy="3736555"/>
          </a:xfrm>
          <a:prstGeom prst="rect">
            <a:avLst/>
          </a:prstGeom>
          <a:noFill/>
          <a:ln>
            <a:noFill/>
          </a:ln>
          <a:effectLst/>
        </p:spPr>
      </p:pic>
      <p:sp>
        <p:nvSpPr>
          <p:cNvPr id="282" name="Title 1"/>
          <p:cNvSpPr>
            <a:spLocks noGrp="1"/>
          </p:cNvSpPr>
          <p:nvPr>
            <p:ph type="ctrTitle" hasCustomPrompt="1"/>
          </p:nvPr>
        </p:nvSpPr>
        <p:spPr>
          <a:xfrm>
            <a:off x="438219" y="931641"/>
            <a:ext cx="8222726" cy="1280160"/>
          </a:xfrm>
          <a:prstGeom prst="rect">
            <a:avLst/>
          </a:prstGeom>
        </p:spPr>
        <p:txBody>
          <a:bodyPr lIns="91440" anchor="ctr" anchorCtr="0">
            <a:normAutofit/>
          </a:bodyPr>
          <a:lstStyle>
            <a:lvl1pPr algn="l">
              <a:lnSpc>
                <a:spcPts val="3000"/>
              </a:lnSpc>
              <a:defRPr sz="2800" b="0">
                <a:solidFill>
                  <a:schemeClr val="bg1"/>
                </a:solidFill>
                <a:latin typeface="Arial" panose="020B0604020202020204" pitchFamily="34" charset="0"/>
                <a:cs typeface="Arial" panose="020B0604020202020204" pitchFamily="34" charset="0"/>
              </a:defRPr>
            </a:lvl1pPr>
          </a:lstStyle>
          <a:p>
            <a:r>
              <a:rPr lang="en-US" dirty="0"/>
              <a:t>Click and Add Title of Talk</a:t>
            </a:r>
          </a:p>
        </p:txBody>
      </p:sp>
      <p:sp>
        <p:nvSpPr>
          <p:cNvPr id="273" name="Date"/>
          <p:cNvSpPr>
            <a:spLocks noGrp="1"/>
          </p:cNvSpPr>
          <p:nvPr>
            <p:ph type="body" sz="quarter" idx="14" hasCustomPrompt="1"/>
          </p:nvPr>
        </p:nvSpPr>
        <p:spPr>
          <a:xfrm>
            <a:off x="438219" y="4011411"/>
            <a:ext cx="7115526" cy="219455"/>
          </a:xfrm>
          <a:prstGeom prst="rect">
            <a:avLst/>
          </a:prstGeom>
        </p:spPr>
        <p:txBody>
          <a:bodyPr anchor="ctr">
            <a:noAutofit/>
          </a:bodyPr>
          <a:lstStyle>
            <a:lvl1pPr marL="0" indent="0" algn="l">
              <a:lnSpc>
                <a:spcPts val="1200"/>
              </a:lnSpc>
              <a:buNone/>
              <a:defRPr sz="1050" b="0" baseline="0">
                <a:solidFill>
                  <a:srgbClr val="6FC5FF"/>
                </a:solidFill>
                <a:latin typeface="Arial"/>
              </a:defRPr>
            </a:lvl1pPr>
          </a:lstStyle>
          <a:p>
            <a:pPr lvl="0"/>
            <a:r>
              <a:rPr lang="en-US" dirty="0"/>
              <a:t>Click and Add Last Updated Info</a:t>
            </a:r>
          </a:p>
        </p:txBody>
      </p:sp>
      <p:cxnSp>
        <p:nvCxnSpPr>
          <p:cNvPr id="30" name="Straight Connector 29"/>
          <p:cNvCxnSpPr/>
          <p:nvPr userDrawn="1"/>
        </p:nvCxnSpPr>
        <p:spPr>
          <a:xfrm>
            <a:off x="-14989" y="693842"/>
            <a:ext cx="9162862" cy="0"/>
          </a:xfrm>
          <a:prstGeom prst="line">
            <a:avLst/>
          </a:prstGeom>
          <a:ln w="12700">
            <a:solidFill>
              <a:srgbClr val="00B0F0"/>
            </a:solidFill>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userDrawn="1"/>
        </p:nvCxnSpPr>
        <p:spPr>
          <a:xfrm>
            <a:off x="-14989" y="4428995"/>
            <a:ext cx="9162862" cy="0"/>
          </a:xfrm>
          <a:prstGeom prst="line">
            <a:avLst/>
          </a:prstGeom>
          <a:ln w="12700">
            <a:solidFill>
              <a:srgbClr val="00B0F0"/>
            </a:solidFill>
          </a:ln>
          <a:effectLst/>
        </p:spPr>
        <p:style>
          <a:lnRef idx="2">
            <a:schemeClr val="accent1"/>
          </a:lnRef>
          <a:fillRef idx="0">
            <a:schemeClr val="accent1"/>
          </a:fillRef>
          <a:effectRef idx="1">
            <a:schemeClr val="accent1"/>
          </a:effectRef>
          <a:fontRef idx="minor">
            <a:schemeClr val="tx1"/>
          </a:fontRef>
        </p:style>
      </p:cxnSp>
      <p:grpSp>
        <p:nvGrpSpPr>
          <p:cNvPr id="34" name="Logo Horizontal V2">
            <a:extLst>
              <a:ext uri="{FF2B5EF4-FFF2-40B4-BE49-F238E27FC236}">
                <a16:creationId xmlns:a16="http://schemas.microsoft.com/office/drawing/2014/main" id="{36276770-D6C1-3340-A54F-851A6FEB1936}"/>
              </a:ext>
            </a:extLst>
          </p:cNvPr>
          <p:cNvGrpSpPr>
            <a:grpSpLocks noChangeAspect="1"/>
          </p:cNvGrpSpPr>
          <p:nvPr userDrawn="1"/>
        </p:nvGrpSpPr>
        <p:grpSpPr>
          <a:xfrm>
            <a:off x="534702" y="223067"/>
            <a:ext cx="3372064" cy="320040"/>
            <a:chOff x="960861" y="1655928"/>
            <a:chExt cx="4437220" cy="420624"/>
          </a:xfrm>
        </p:grpSpPr>
        <p:pic>
          <p:nvPicPr>
            <p:cNvPr id="35" name="Logomark V2">
              <a:extLst>
                <a:ext uri="{FF2B5EF4-FFF2-40B4-BE49-F238E27FC236}">
                  <a16:creationId xmlns:a16="http://schemas.microsoft.com/office/drawing/2014/main" id="{81839592-238C-D84C-B9A8-F93EC9CAD75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960861" y="1655928"/>
              <a:ext cx="428518" cy="420624"/>
            </a:xfrm>
            <a:prstGeom prst="rect">
              <a:avLst/>
            </a:prstGeom>
          </p:spPr>
        </p:pic>
        <p:grpSp>
          <p:nvGrpSpPr>
            <p:cNvPr id="60" name="Nat HIV Cur logo type horiz">
              <a:extLst>
                <a:ext uri="{FF2B5EF4-FFF2-40B4-BE49-F238E27FC236}">
                  <a16:creationId xmlns:a16="http://schemas.microsoft.com/office/drawing/2014/main" id="{C1E2FEF3-56D7-1447-AE74-4A8D4C99EB96}"/>
                </a:ext>
              </a:extLst>
            </p:cNvPr>
            <p:cNvGrpSpPr>
              <a:grpSpLocks noChangeAspect="1"/>
            </p:cNvGrpSpPr>
            <p:nvPr/>
          </p:nvGrpSpPr>
          <p:grpSpPr bwMode="auto">
            <a:xfrm>
              <a:off x="1476074" y="1719322"/>
              <a:ext cx="3922007" cy="292608"/>
              <a:chOff x="918" y="1071"/>
              <a:chExt cx="2989" cy="223"/>
            </a:xfrm>
          </p:grpSpPr>
          <p:sp>
            <p:nvSpPr>
              <p:cNvPr id="61" name="Freeform 29">
                <a:extLst>
                  <a:ext uri="{FF2B5EF4-FFF2-40B4-BE49-F238E27FC236}">
                    <a16:creationId xmlns:a16="http://schemas.microsoft.com/office/drawing/2014/main" id="{2D82EC55-D9F3-334B-ABD1-4980F106712A}"/>
                  </a:ext>
                </a:extLst>
              </p:cNvPr>
              <p:cNvSpPr>
                <a:spLocks/>
              </p:cNvSpPr>
              <p:nvPr/>
            </p:nvSpPr>
            <p:spPr bwMode="auto">
              <a:xfrm>
                <a:off x="918" y="1076"/>
                <a:ext cx="173" cy="212"/>
              </a:xfrm>
              <a:custGeom>
                <a:avLst/>
                <a:gdLst>
                  <a:gd name="T0" fmla="*/ 248 w 288"/>
                  <a:gd name="T1" fmla="*/ 0 h 340"/>
                  <a:gd name="T2" fmla="*/ 248 w 288"/>
                  <a:gd name="T3" fmla="*/ 0 h 340"/>
                  <a:gd name="T4" fmla="*/ 248 w 288"/>
                  <a:gd name="T5" fmla="*/ 282 h 340"/>
                  <a:gd name="T6" fmla="*/ 247 w 288"/>
                  <a:gd name="T7" fmla="*/ 282 h 340"/>
                  <a:gd name="T8" fmla="*/ 50 w 288"/>
                  <a:gd name="T9" fmla="*/ 0 h 340"/>
                  <a:gd name="T10" fmla="*/ 0 w 288"/>
                  <a:gd name="T11" fmla="*/ 0 h 340"/>
                  <a:gd name="T12" fmla="*/ 0 w 288"/>
                  <a:gd name="T13" fmla="*/ 340 h 340"/>
                  <a:gd name="T14" fmla="*/ 40 w 288"/>
                  <a:gd name="T15" fmla="*/ 340 h 340"/>
                  <a:gd name="T16" fmla="*/ 40 w 288"/>
                  <a:gd name="T17" fmla="*/ 58 h 340"/>
                  <a:gd name="T18" fmla="*/ 41 w 288"/>
                  <a:gd name="T19" fmla="*/ 58 h 340"/>
                  <a:gd name="T20" fmla="*/ 238 w 288"/>
                  <a:gd name="T21" fmla="*/ 340 h 340"/>
                  <a:gd name="T22" fmla="*/ 288 w 288"/>
                  <a:gd name="T23" fmla="*/ 340 h 340"/>
                  <a:gd name="T24" fmla="*/ 288 w 288"/>
                  <a:gd name="T25" fmla="*/ 0 h 340"/>
                  <a:gd name="T26" fmla="*/ 248 w 288"/>
                  <a:gd name="T27" fmla="*/ 0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8" h="340">
                    <a:moveTo>
                      <a:pt x="248" y="0"/>
                    </a:moveTo>
                    <a:lnTo>
                      <a:pt x="248" y="0"/>
                    </a:lnTo>
                    <a:lnTo>
                      <a:pt x="248" y="282"/>
                    </a:lnTo>
                    <a:lnTo>
                      <a:pt x="247" y="282"/>
                    </a:lnTo>
                    <a:lnTo>
                      <a:pt x="50" y="0"/>
                    </a:lnTo>
                    <a:lnTo>
                      <a:pt x="0" y="0"/>
                    </a:lnTo>
                    <a:lnTo>
                      <a:pt x="0" y="340"/>
                    </a:lnTo>
                    <a:lnTo>
                      <a:pt x="40" y="340"/>
                    </a:lnTo>
                    <a:lnTo>
                      <a:pt x="40" y="58"/>
                    </a:lnTo>
                    <a:lnTo>
                      <a:pt x="41" y="58"/>
                    </a:lnTo>
                    <a:lnTo>
                      <a:pt x="238" y="340"/>
                    </a:lnTo>
                    <a:lnTo>
                      <a:pt x="288" y="340"/>
                    </a:lnTo>
                    <a:lnTo>
                      <a:pt x="288" y="0"/>
                    </a:lnTo>
                    <a:lnTo>
                      <a:pt x="248" y="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62" name="Freeform 30">
                <a:extLst>
                  <a:ext uri="{FF2B5EF4-FFF2-40B4-BE49-F238E27FC236}">
                    <a16:creationId xmlns:a16="http://schemas.microsoft.com/office/drawing/2014/main" id="{15A116DC-1D93-A94B-997A-1F8C8D806212}"/>
                  </a:ext>
                </a:extLst>
              </p:cNvPr>
              <p:cNvSpPr>
                <a:spLocks noEditPoints="1"/>
              </p:cNvSpPr>
              <p:nvPr/>
            </p:nvSpPr>
            <p:spPr bwMode="auto">
              <a:xfrm>
                <a:off x="1127" y="1144"/>
                <a:ext cx="119" cy="148"/>
              </a:xfrm>
              <a:custGeom>
                <a:avLst/>
                <a:gdLst>
                  <a:gd name="T0" fmla="*/ 11 w 197"/>
                  <a:gd name="T1" fmla="*/ 35 h 237"/>
                  <a:gd name="T2" fmla="*/ 11 w 197"/>
                  <a:gd name="T3" fmla="*/ 35 h 237"/>
                  <a:gd name="T4" fmla="*/ 100 w 197"/>
                  <a:gd name="T5" fmla="*/ 0 h 237"/>
                  <a:gd name="T6" fmla="*/ 194 w 197"/>
                  <a:gd name="T7" fmla="*/ 96 h 237"/>
                  <a:gd name="T8" fmla="*/ 194 w 197"/>
                  <a:gd name="T9" fmla="*/ 192 h 237"/>
                  <a:gd name="T10" fmla="*/ 197 w 197"/>
                  <a:gd name="T11" fmla="*/ 231 h 237"/>
                  <a:gd name="T12" fmla="*/ 161 w 197"/>
                  <a:gd name="T13" fmla="*/ 231 h 237"/>
                  <a:gd name="T14" fmla="*/ 159 w 197"/>
                  <a:gd name="T15" fmla="*/ 197 h 237"/>
                  <a:gd name="T16" fmla="*/ 158 w 197"/>
                  <a:gd name="T17" fmla="*/ 197 h 237"/>
                  <a:gd name="T18" fmla="*/ 84 w 197"/>
                  <a:gd name="T19" fmla="*/ 237 h 237"/>
                  <a:gd name="T20" fmla="*/ 0 w 197"/>
                  <a:gd name="T21" fmla="*/ 170 h 237"/>
                  <a:gd name="T22" fmla="*/ 142 w 197"/>
                  <a:gd name="T23" fmla="*/ 91 h 237"/>
                  <a:gd name="T24" fmla="*/ 156 w 197"/>
                  <a:gd name="T25" fmla="*/ 91 h 237"/>
                  <a:gd name="T26" fmla="*/ 156 w 197"/>
                  <a:gd name="T27" fmla="*/ 84 h 237"/>
                  <a:gd name="T28" fmla="*/ 101 w 197"/>
                  <a:gd name="T29" fmla="*/ 35 h 237"/>
                  <a:gd name="T30" fmla="*/ 34 w 197"/>
                  <a:gd name="T31" fmla="*/ 60 h 237"/>
                  <a:gd name="T32" fmla="*/ 11 w 197"/>
                  <a:gd name="T33" fmla="*/ 35 h 237"/>
                  <a:gd name="T34" fmla="*/ 119 w 197"/>
                  <a:gd name="T35" fmla="*/ 123 h 237"/>
                  <a:gd name="T36" fmla="*/ 119 w 197"/>
                  <a:gd name="T37" fmla="*/ 123 h 237"/>
                  <a:gd name="T38" fmla="*/ 41 w 197"/>
                  <a:gd name="T39" fmla="*/ 166 h 237"/>
                  <a:gd name="T40" fmla="*/ 90 w 197"/>
                  <a:gd name="T41" fmla="*/ 205 h 237"/>
                  <a:gd name="T42" fmla="*/ 156 w 197"/>
                  <a:gd name="T43" fmla="*/ 137 h 237"/>
                  <a:gd name="T44" fmla="*/ 156 w 197"/>
                  <a:gd name="T45" fmla="*/ 123 h 237"/>
                  <a:gd name="T46" fmla="*/ 119 w 197"/>
                  <a:gd name="T47" fmla="*/ 123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97" h="237">
                    <a:moveTo>
                      <a:pt x="11" y="35"/>
                    </a:moveTo>
                    <a:lnTo>
                      <a:pt x="11" y="35"/>
                    </a:lnTo>
                    <a:cubicBezTo>
                      <a:pt x="34" y="12"/>
                      <a:pt x="67" y="0"/>
                      <a:pt x="100" y="0"/>
                    </a:cubicBezTo>
                    <a:cubicBezTo>
                      <a:pt x="166" y="0"/>
                      <a:pt x="194" y="32"/>
                      <a:pt x="194" y="96"/>
                    </a:cubicBezTo>
                    <a:lnTo>
                      <a:pt x="194" y="192"/>
                    </a:lnTo>
                    <a:cubicBezTo>
                      <a:pt x="194" y="205"/>
                      <a:pt x="195" y="219"/>
                      <a:pt x="197" y="231"/>
                    </a:cubicBezTo>
                    <a:lnTo>
                      <a:pt x="161" y="231"/>
                    </a:lnTo>
                    <a:cubicBezTo>
                      <a:pt x="159" y="221"/>
                      <a:pt x="159" y="207"/>
                      <a:pt x="159" y="197"/>
                    </a:cubicBezTo>
                    <a:lnTo>
                      <a:pt x="158" y="197"/>
                    </a:lnTo>
                    <a:cubicBezTo>
                      <a:pt x="143" y="220"/>
                      <a:pt x="118" y="237"/>
                      <a:pt x="84" y="237"/>
                    </a:cubicBezTo>
                    <a:cubicBezTo>
                      <a:pt x="38" y="237"/>
                      <a:pt x="0" y="214"/>
                      <a:pt x="0" y="170"/>
                    </a:cubicBezTo>
                    <a:cubicBezTo>
                      <a:pt x="0" y="96"/>
                      <a:pt x="87" y="91"/>
                      <a:pt x="142" y="91"/>
                    </a:cubicBezTo>
                    <a:lnTo>
                      <a:pt x="156" y="91"/>
                    </a:lnTo>
                    <a:lnTo>
                      <a:pt x="156" y="84"/>
                    </a:lnTo>
                    <a:cubicBezTo>
                      <a:pt x="156" y="52"/>
                      <a:pt x="136" y="35"/>
                      <a:pt x="101" y="35"/>
                    </a:cubicBezTo>
                    <a:cubicBezTo>
                      <a:pt x="77" y="35"/>
                      <a:pt x="52" y="43"/>
                      <a:pt x="34" y="60"/>
                    </a:cubicBezTo>
                    <a:lnTo>
                      <a:pt x="11" y="35"/>
                    </a:lnTo>
                    <a:close/>
                    <a:moveTo>
                      <a:pt x="119" y="123"/>
                    </a:moveTo>
                    <a:lnTo>
                      <a:pt x="119" y="123"/>
                    </a:lnTo>
                    <a:cubicBezTo>
                      <a:pt x="71" y="123"/>
                      <a:pt x="41" y="136"/>
                      <a:pt x="41" y="166"/>
                    </a:cubicBezTo>
                    <a:cubicBezTo>
                      <a:pt x="41" y="194"/>
                      <a:pt x="62" y="205"/>
                      <a:pt x="90" y="205"/>
                    </a:cubicBezTo>
                    <a:cubicBezTo>
                      <a:pt x="133" y="205"/>
                      <a:pt x="155" y="174"/>
                      <a:pt x="156" y="137"/>
                    </a:cubicBezTo>
                    <a:lnTo>
                      <a:pt x="156" y="123"/>
                    </a:lnTo>
                    <a:lnTo>
                      <a:pt x="119" y="12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63" name="Freeform 31">
                <a:extLst>
                  <a:ext uri="{FF2B5EF4-FFF2-40B4-BE49-F238E27FC236}">
                    <a16:creationId xmlns:a16="http://schemas.microsoft.com/office/drawing/2014/main" id="{8E6BFF9A-AE41-4C4B-98E4-D732660B99BA}"/>
                  </a:ext>
                </a:extLst>
              </p:cNvPr>
              <p:cNvSpPr>
                <a:spLocks/>
              </p:cNvSpPr>
              <p:nvPr/>
            </p:nvSpPr>
            <p:spPr bwMode="auto">
              <a:xfrm>
                <a:off x="1264" y="1108"/>
                <a:ext cx="93" cy="184"/>
              </a:xfrm>
              <a:custGeom>
                <a:avLst/>
                <a:gdLst>
                  <a:gd name="T0" fmla="*/ 152 w 154"/>
                  <a:gd name="T1" fmla="*/ 96 h 295"/>
                  <a:gd name="T2" fmla="*/ 152 w 154"/>
                  <a:gd name="T3" fmla="*/ 96 h 295"/>
                  <a:gd name="T4" fmla="*/ 86 w 154"/>
                  <a:gd name="T5" fmla="*/ 96 h 295"/>
                  <a:gd name="T6" fmla="*/ 86 w 154"/>
                  <a:gd name="T7" fmla="*/ 208 h 295"/>
                  <a:gd name="T8" fmla="*/ 120 w 154"/>
                  <a:gd name="T9" fmla="*/ 260 h 295"/>
                  <a:gd name="T10" fmla="*/ 153 w 154"/>
                  <a:gd name="T11" fmla="*/ 252 h 295"/>
                  <a:gd name="T12" fmla="*/ 154 w 154"/>
                  <a:gd name="T13" fmla="*/ 286 h 295"/>
                  <a:gd name="T14" fmla="*/ 111 w 154"/>
                  <a:gd name="T15" fmla="*/ 295 h 295"/>
                  <a:gd name="T16" fmla="*/ 49 w 154"/>
                  <a:gd name="T17" fmla="*/ 219 h 295"/>
                  <a:gd name="T18" fmla="*/ 49 w 154"/>
                  <a:gd name="T19" fmla="*/ 96 h 295"/>
                  <a:gd name="T20" fmla="*/ 0 w 154"/>
                  <a:gd name="T21" fmla="*/ 96 h 295"/>
                  <a:gd name="T22" fmla="*/ 0 w 154"/>
                  <a:gd name="T23" fmla="*/ 64 h 295"/>
                  <a:gd name="T24" fmla="*/ 49 w 154"/>
                  <a:gd name="T25" fmla="*/ 64 h 295"/>
                  <a:gd name="T26" fmla="*/ 49 w 154"/>
                  <a:gd name="T27" fmla="*/ 0 h 295"/>
                  <a:gd name="T28" fmla="*/ 86 w 154"/>
                  <a:gd name="T29" fmla="*/ 0 h 295"/>
                  <a:gd name="T30" fmla="*/ 86 w 154"/>
                  <a:gd name="T31" fmla="*/ 64 h 295"/>
                  <a:gd name="T32" fmla="*/ 152 w 154"/>
                  <a:gd name="T33" fmla="*/ 64 h 295"/>
                  <a:gd name="T34" fmla="*/ 152 w 154"/>
                  <a:gd name="T35" fmla="*/ 96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4" h="295">
                    <a:moveTo>
                      <a:pt x="152" y="96"/>
                    </a:moveTo>
                    <a:lnTo>
                      <a:pt x="152" y="96"/>
                    </a:lnTo>
                    <a:lnTo>
                      <a:pt x="86" y="96"/>
                    </a:lnTo>
                    <a:lnTo>
                      <a:pt x="86" y="208"/>
                    </a:lnTo>
                    <a:cubicBezTo>
                      <a:pt x="86" y="237"/>
                      <a:pt x="87" y="260"/>
                      <a:pt x="120" y="260"/>
                    </a:cubicBezTo>
                    <a:cubicBezTo>
                      <a:pt x="131" y="260"/>
                      <a:pt x="143" y="258"/>
                      <a:pt x="153" y="252"/>
                    </a:cubicBezTo>
                    <a:lnTo>
                      <a:pt x="154" y="286"/>
                    </a:lnTo>
                    <a:cubicBezTo>
                      <a:pt x="141" y="292"/>
                      <a:pt x="125" y="295"/>
                      <a:pt x="111" y="295"/>
                    </a:cubicBezTo>
                    <a:cubicBezTo>
                      <a:pt x="57" y="295"/>
                      <a:pt x="49" y="266"/>
                      <a:pt x="49" y="219"/>
                    </a:cubicBezTo>
                    <a:lnTo>
                      <a:pt x="49" y="96"/>
                    </a:lnTo>
                    <a:lnTo>
                      <a:pt x="0" y="96"/>
                    </a:lnTo>
                    <a:lnTo>
                      <a:pt x="0" y="64"/>
                    </a:lnTo>
                    <a:lnTo>
                      <a:pt x="49" y="64"/>
                    </a:lnTo>
                    <a:lnTo>
                      <a:pt x="49" y="0"/>
                    </a:lnTo>
                    <a:lnTo>
                      <a:pt x="86" y="0"/>
                    </a:lnTo>
                    <a:lnTo>
                      <a:pt x="86" y="64"/>
                    </a:lnTo>
                    <a:lnTo>
                      <a:pt x="152" y="64"/>
                    </a:lnTo>
                    <a:lnTo>
                      <a:pt x="152" y="96"/>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64" name="Freeform 32">
                <a:extLst>
                  <a:ext uri="{FF2B5EF4-FFF2-40B4-BE49-F238E27FC236}">
                    <a16:creationId xmlns:a16="http://schemas.microsoft.com/office/drawing/2014/main" id="{C6CA712E-CDC3-CB4E-A87C-D4084B6303AB}"/>
                  </a:ext>
                </a:extLst>
              </p:cNvPr>
              <p:cNvSpPr>
                <a:spLocks noEditPoints="1"/>
              </p:cNvSpPr>
              <p:nvPr/>
            </p:nvSpPr>
            <p:spPr bwMode="auto">
              <a:xfrm>
                <a:off x="1377" y="1076"/>
                <a:ext cx="34" cy="212"/>
              </a:xfrm>
              <a:custGeom>
                <a:avLst/>
                <a:gdLst>
                  <a:gd name="T0" fmla="*/ 27 w 55"/>
                  <a:gd name="T1" fmla="*/ 0 h 340"/>
                  <a:gd name="T2" fmla="*/ 27 w 55"/>
                  <a:gd name="T3" fmla="*/ 0 h 340"/>
                  <a:gd name="T4" fmla="*/ 55 w 55"/>
                  <a:gd name="T5" fmla="*/ 27 h 340"/>
                  <a:gd name="T6" fmla="*/ 27 w 55"/>
                  <a:gd name="T7" fmla="*/ 55 h 340"/>
                  <a:gd name="T8" fmla="*/ 0 w 55"/>
                  <a:gd name="T9" fmla="*/ 27 h 340"/>
                  <a:gd name="T10" fmla="*/ 27 w 55"/>
                  <a:gd name="T11" fmla="*/ 0 h 340"/>
                  <a:gd name="T12" fmla="*/ 9 w 55"/>
                  <a:gd name="T13" fmla="*/ 115 h 340"/>
                  <a:gd name="T14" fmla="*/ 9 w 55"/>
                  <a:gd name="T15" fmla="*/ 115 h 340"/>
                  <a:gd name="T16" fmla="*/ 46 w 55"/>
                  <a:gd name="T17" fmla="*/ 115 h 340"/>
                  <a:gd name="T18" fmla="*/ 46 w 55"/>
                  <a:gd name="T19" fmla="*/ 340 h 340"/>
                  <a:gd name="T20" fmla="*/ 9 w 55"/>
                  <a:gd name="T21" fmla="*/ 340 h 340"/>
                  <a:gd name="T22" fmla="*/ 9 w 55"/>
                  <a:gd name="T23" fmla="*/ 115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 h="340">
                    <a:moveTo>
                      <a:pt x="27" y="0"/>
                    </a:moveTo>
                    <a:lnTo>
                      <a:pt x="27" y="0"/>
                    </a:lnTo>
                    <a:cubicBezTo>
                      <a:pt x="43" y="0"/>
                      <a:pt x="55" y="13"/>
                      <a:pt x="55" y="27"/>
                    </a:cubicBezTo>
                    <a:cubicBezTo>
                      <a:pt x="55" y="43"/>
                      <a:pt x="43" y="55"/>
                      <a:pt x="27" y="55"/>
                    </a:cubicBezTo>
                    <a:cubicBezTo>
                      <a:pt x="11" y="55"/>
                      <a:pt x="0" y="43"/>
                      <a:pt x="0" y="27"/>
                    </a:cubicBezTo>
                    <a:cubicBezTo>
                      <a:pt x="0" y="13"/>
                      <a:pt x="12" y="0"/>
                      <a:pt x="27" y="0"/>
                    </a:cubicBezTo>
                    <a:close/>
                    <a:moveTo>
                      <a:pt x="9" y="115"/>
                    </a:moveTo>
                    <a:lnTo>
                      <a:pt x="9" y="115"/>
                    </a:lnTo>
                    <a:lnTo>
                      <a:pt x="46" y="115"/>
                    </a:lnTo>
                    <a:lnTo>
                      <a:pt x="46" y="340"/>
                    </a:lnTo>
                    <a:lnTo>
                      <a:pt x="9" y="340"/>
                    </a:lnTo>
                    <a:lnTo>
                      <a:pt x="9" y="115"/>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65" name="Freeform 33">
                <a:extLst>
                  <a:ext uri="{FF2B5EF4-FFF2-40B4-BE49-F238E27FC236}">
                    <a16:creationId xmlns:a16="http://schemas.microsoft.com/office/drawing/2014/main" id="{F4E1210F-D833-3649-AD46-8162D23C3F8A}"/>
                  </a:ext>
                </a:extLst>
              </p:cNvPr>
              <p:cNvSpPr>
                <a:spLocks noEditPoints="1"/>
              </p:cNvSpPr>
              <p:nvPr/>
            </p:nvSpPr>
            <p:spPr bwMode="auto">
              <a:xfrm>
                <a:off x="1438" y="1144"/>
                <a:ext cx="144" cy="148"/>
              </a:xfrm>
              <a:custGeom>
                <a:avLst/>
                <a:gdLst>
                  <a:gd name="T0" fmla="*/ 120 w 240"/>
                  <a:gd name="T1" fmla="*/ 0 h 237"/>
                  <a:gd name="T2" fmla="*/ 120 w 240"/>
                  <a:gd name="T3" fmla="*/ 0 h 237"/>
                  <a:gd name="T4" fmla="*/ 240 w 240"/>
                  <a:gd name="T5" fmla="*/ 119 h 237"/>
                  <a:gd name="T6" fmla="*/ 120 w 240"/>
                  <a:gd name="T7" fmla="*/ 237 h 237"/>
                  <a:gd name="T8" fmla="*/ 0 w 240"/>
                  <a:gd name="T9" fmla="*/ 119 h 237"/>
                  <a:gd name="T10" fmla="*/ 120 w 240"/>
                  <a:gd name="T11" fmla="*/ 0 h 237"/>
                  <a:gd name="T12" fmla="*/ 120 w 240"/>
                  <a:gd name="T13" fmla="*/ 202 h 237"/>
                  <a:gd name="T14" fmla="*/ 120 w 240"/>
                  <a:gd name="T15" fmla="*/ 202 h 237"/>
                  <a:gd name="T16" fmla="*/ 200 w 240"/>
                  <a:gd name="T17" fmla="*/ 119 h 237"/>
                  <a:gd name="T18" fmla="*/ 120 w 240"/>
                  <a:gd name="T19" fmla="*/ 35 h 237"/>
                  <a:gd name="T20" fmla="*/ 41 w 240"/>
                  <a:gd name="T21" fmla="*/ 119 h 237"/>
                  <a:gd name="T22" fmla="*/ 120 w 240"/>
                  <a:gd name="T23" fmla="*/ 202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40" h="237">
                    <a:moveTo>
                      <a:pt x="120" y="0"/>
                    </a:moveTo>
                    <a:lnTo>
                      <a:pt x="120" y="0"/>
                    </a:lnTo>
                    <a:cubicBezTo>
                      <a:pt x="189" y="0"/>
                      <a:pt x="240" y="48"/>
                      <a:pt x="240" y="119"/>
                    </a:cubicBezTo>
                    <a:cubicBezTo>
                      <a:pt x="240" y="189"/>
                      <a:pt x="189" y="237"/>
                      <a:pt x="120" y="237"/>
                    </a:cubicBezTo>
                    <a:cubicBezTo>
                      <a:pt x="51" y="237"/>
                      <a:pt x="0" y="189"/>
                      <a:pt x="0" y="119"/>
                    </a:cubicBezTo>
                    <a:cubicBezTo>
                      <a:pt x="0" y="48"/>
                      <a:pt x="51" y="0"/>
                      <a:pt x="120" y="0"/>
                    </a:cubicBezTo>
                    <a:close/>
                    <a:moveTo>
                      <a:pt x="120" y="202"/>
                    </a:moveTo>
                    <a:lnTo>
                      <a:pt x="120" y="202"/>
                    </a:lnTo>
                    <a:cubicBezTo>
                      <a:pt x="169" y="202"/>
                      <a:pt x="200" y="166"/>
                      <a:pt x="200" y="119"/>
                    </a:cubicBezTo>
                    <a:cubicBezTo>
                      <a:pt x="200" y="72"/>
                      <a:pt x="169" y="35"/>
                      <a:pt x="120" y="35"/>
                    </a:cubicBezTo>
                    <a:cubicBezTo>
                      <a:pt x="72" y="35"/>
                      <a:pt x="41" y="72"/>
                      <a:pt x="41" y="119"/>
                    </a:cubicBezTo>
                    <a:cubicBezTo>
                      <a:pt x="41" y="166"/>
                      <a:pt x="72" y="202"/>
                      <a:pt x="120" y="202"/>
                    </a:cubicBez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66" name="Freeform 34">
                <a:extLst>
                  <a:ext uri="{FF2B5EF4-FFF2-40B4-BE49-F238E27FC236}">
                    <a16:creationId xmlns:a16="http://schemas.microsoft.com/office/drawing/2014/main" id="{0BA393B1-A90E-954A-9D8D-2FBFF2234421}"/>
                  </a:ext>
                </a:extLst>
              </p:cNvPr>
              <p:cNvSpPr>
                <a:spLocks/>
              </p:cNvSpPr>
              <p:nvPr/>
            </p:nvSpPr>
            <p:spPr bwMode="auto">
              <a:xfrm>
                <a:off x="1613" y="1144"/>
                <a:ext cx="119" cy="144"/>
              </a:xfrm>
              <a:custGeom>
                <a:avLst/>
                <a:gdLst>
                  <a:gd name="T0" fmla="*/ 2 w 198"/>
                  <a:gd name="T1" fmla="*/ 60 h 231"/>
                  <a:gd name="T2" fmla="*/ 2 w 198"/>
                  <a:gd name="T3" fmla="*/ 60 h 231"/>
                  <a:gd name="T4" fmla="*/ 0 w 198"/>
                  <a:gd name="T5" fmla="*/ 6 h 231"/>
                  <a:gd name="T6" fmla="*/ 36 w 198"/>
                  <a:gd name="T7" fmla="*/ 6 h 231"/>
                  <a:gd name="T8" fmla="*/ 37 w 198"/>
                  <a:gd name="T9" fmla="*/ 43 h 231"/>
                  <a:gd name="T10" fmla="*/ 38 w 198"/>
                  <a:gd name="T11" fmla="*/ 43 h 231"/>
                  <a:gd name="T12" fmla="*/ 112 w 198"/>
                  <a:gd name="T13" fmla="*/ 0 h 231"/>
                  <a:gd name="T14" fmla="*/ 198 w 198"/>
                  <a:gd name="T15" fmla="*/ 92 h 231"/>
                  <a:gd name="T16" fmla="*/ 198 w 198"/>
                  <a:gd name="T17" fmla="*/ 231 h 231"/>
                  <a:gd name="T18" fmla="*/ 160 w 198"/>
                  <a:gd name="T19" fmla="*/ 231 h 231"/>
                  <a:gd name="T20" fmla="*/ 160 w 198"/>
                  <a:gd name="T21" fmla="*/ 96 h 231"/>
                  <a:gd name="T22" fmla="*/ 109 w 198"/>
                  <a:gd name="T23" fmla="*/ 35 h 231"/>
                  <a:gd name="T24" fmla="*/ 39 w 198"/>
                  <a:gd name="T25" fmla="*/ 121 h 231"/>
                  <a:gd name="T26" fmla="*/ 39 w 198"/>
                  <a:gd name="T27" fmla="*/ 231 h 231"/>
                  <a:gd name="T28" fmla="*/ 2 w 198"/>
                  <a:gd name="T29" fmla="*/ 231 h 231"/>
                  <a:gd name="T30" fmla="*/ 2 w 198"/>
                  <a:gd name="T31" fmla="*/ 60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8" h="231">
                    <a:moveTo>
                      <a:pt x="2" y="60"/>
                    </a:moveTo>
                    <a:lnTo>
                      <a:pt x="2" y="60"/>
                    </a:lnTo>
                    <a:cubicBezTo>
                      <a:pt x="2" y="39"/>
                      <a:pt x="0" y="21"/>
                      <a:pt x="0" y="6"/>
                    </a:cubicBezTo>
                    <a:lnTo>
                      <a:pt x="36" y="6"/>
                    </a:lnTo>
                    <a:cubicBezTo>
                      <a:pt x="36" y="18"/>
                      <a:pt x="37" y="31"/>
                      <a:pt x="37" y="43"/>
                    </a:cubicBezTo>
                    <a:lnTo>
                      <a:pt x="38" y="43"/>
                    </a:lnTo>
                    <a:cubicBezTo>
                      <a:pt x="48" y="21"/>
                      <a:pt x="75" y="0"/>
                      <a:pt x="112" y="0"/>
                    </a:cubicBezTo>
                    <a:cubicBezTo>
                      <a:pt x="171" y="0"/>
                      <a:pt x="198" y="38"/>
                      <a:pt x="198" y="92"/>
                    </a:cubicBezTo>
                    <a:lnTo>
                      <a:pt x="198" y="231"/>
                    </a:lnTo>
                    <a:lnTo>
                      <a:pt x="160" y="231"/>
                    </a:lnTo>
                    <a:lnTo>
                      <a:pt x="160" y="96"/>
                    </a:lnTo>
                    <a:cubicBezTo>
                      <a:pt x="160" y="59"/>
                      <a:pt x="144" y="35"/>
                      <a:pt x="109" y="35"/>
                    </a:cubicBezTo>
                    <a:cubicBezTo>
                      <a:pt x="61" y="35"/>
                      <a:pt x="39" y="70"/>
                      <a:pt x="39" y="121"/>
                    </a:cubicBezTo>
                    <a:lnTo>
                      <a:pt x="39" y="231"/>
                    </a:lnTo>
                    <a:lnTo>
                      <a:pt x="2" y="231"/>
                    </a:lnTo>
                    <a:lnTo>
                      <a:pt x="2" y="6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67" name="Freeform 35">
                <a:extLst>
                  <a:ext uri="{FF2B5EF4-FFF2-40B4-BE49-F238E27FC236}">
                    <a16:creationId xmlns:a16="http://schemas.microsoft.com/office/drawing/2014/main" id="{0275D4C4-B425-9A47-820C-FF178CC7F90C}"/>
                  </a:ext>
                </a:extLst>
              </p:cNvPr>
              <p:cNvSpPr>
                <a:spLocks noEditPoints="1"/>
              </p:cNvSpPr>
              <p:nvPr/>
            </p:nvSpPr>
            <p:spPr bwMode="auto">
              <a:xfrm>
                <a:off x="1764" y="1144"/>
                <a:ext cx="117" cy="148"/>
              </a:xfrm>
              <a:custGeom>
                <a:avLst/>
                <a:gdLst>
                  <a:gd name="T0" fmla="*/ 10 w 196"/>
                  <a:gd name="T1" fmla="*/ 35 h 237"/>
                  <a:gd name="T2" fmla="*/ 10 w 196"/>
                  <a:gd name="T3" fmla="*/ 35 h 237"/>
                  <a:gd name="T4" fmla="*/ 99 w 196"/>
                  <a:gd name="T5" fmla="*/ 0 h 237"/>
                  <a:gd name="T6" fmla="*/ 193 w 196"/>
                  <a:gd name="T7" fmla="*/ 96 h 237"/>
                  <a:gd name="T8" fmla="*/ 193 w 196"/>
                  <a:gd name="T9" fmla="*/ 192 h 237"/>
                  <a:gd name="T10" fmla="*/ 196 w 196"/>
                  <a:gd name="T11" fmla="*/ 231 h 237"/>
                  <a:gd name="T12" fmla="*/ 160 w 196"/>
                  <a:gd name="T13" fmla="*/ 231 h 237"/>
                  <a:gd name="T14" fmla="*/ 158 w 196"/>
                  <a:gd name="T15" fmla="*/ 197 h 237"/>
                  <a:gd name="T16" fmla="*/ 157 w 196"/>
                  <a:gd name="T17" fmla="*/ 197 h 237"/>
                  <a:gd name="T18" fmla="*/ 83 w 196"/>
                  <a:gd name="T19" fmla="*/ 237 h 237"/>
                  <a:gd name="T20" fmla="*/ 0 w 196"/>
                  <a:gd name="T21" fmla="*/ 170 h 237"/>
                  <a:gd name="T22" fmla="*/ 141 w 196"/>
                  <a:gd name="T23" fmla="*/ 91 h 237"/>
                  <a:gd name="T24" fmla="*/ 156 w 196"/>
                  <a:gd name="T25" fmla="*/ 91 h 237"/>
                  <a:gd name="T26" fmla="*/ 156 w 196"/>
                  <a:gd name="T27" fmla="*/ 84 h 237"/>
                  <a:gd name="T28" fmla="*/ 100 w 196"/>
                  <a:gd name="T29" fmla="*/ 35 h 237"/>
                  <a:gd name="T30" fmla="*/ 33 w 196"/>
                  <a:gd name="T31" fmla="*/ 60 h 237"/>
                  <a:gd name="T32" fmla="*/ 10 w 196"/>
                  <a:gd name="T33" fmla="*/ 35 h 237"/>
                  <a:gd name="T34" fmla="*/ 118 w 196"/>
                  <a:gd name="T35" fmla="*/ 123 h 237"/>
                  <a:gd name="T36" fmla="*/ 118 w 196"/>
                  <a:gd name="T37" fmla="*/ 123 h 237"/>
                  <a:gd name="T38" fmla="*/ 40 w 196"/>
                  <a:gd name="T39" fmla="*/ 166 h 237"/>
                  <a:gd name="T40" fmla="*/ 89 w 196"/>
                  <a:gd name="T41" fmla="*/ 205 h 237"/>
                  <a:gd name="T42" fmla="*/ 156 w 196"/>
                  <a:gd name="T43" fmla="*/ 137 h 237"/>
                  <a:gd name="T44" fmla="*/ 156 w 196"/>
                  <a:gd name="T45" fmla="*/ 123 h 237"/>
                  <a:gd name="T46" fmla="*/ 118 w 196"/>
                  <a:gd name="T47" fmla="*/ 123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96" h="237">
                    <a:moveTo>
                      <a:pt x="10" y="35"/>
                    </a:moveTo>
                    <a:lnTo>
                      <a:pt x="10" y="35"/>
                    </a:lnTo>
                    <a:cubicBezTo>
                      <a:pt x="33" y="12"/>
                      <a:pt x="66" y="0"/>
                      <a:pt x="99" y="0"/>
                    </a:cubicBezTo>
                    <a:cubicBezTo>
                      <a:pt x="165" y="0"/>
                      <a:pt x="193" y="32"/>
                      <a:pt x="193" y="96"/>
                    </a:cubicBezTo>
                    <a:lnTo>
                      <a:pt x="193" y="192"/>
                    </a:lnTo>
                    <a:cubicBezTo>
                      <a:pt x="193" y="205"/>
                      <a:pt x="194" y="219"/>
                      <a:pt x="196" y="231"/>
                    </a:cubicBezTo>
                    <a:lnTo>
                      <a:pt x="160" y="231"/>
                    </a:lnTo>
                    <a:cubicBezTo>
                      <a:pt x="158" y="221"/>
                      <a:pt x="158" y="207"/>
                      <a:pt x="158" y="197"/>
                    </a:cubicBezTo>
                    <a:lnTo>
                      <a:pt x="157" y="197"/>
                    </a:lnTo>
                    <a:cubicBezTo>
                      <a:pt x="142" y="220"/>
                      <a:pt x="117" y="237"/>
                      <a:pt x="83" y="237"/>
                    </a:cubicBezTo>
                    <a:cubicBezTo>
                      <a:pt x="38" y="237"/>
                      <a:pt x="0" y="214"/>
                      <a:pt x="0" y="170"/>
                    </a:cubicBezTo>
                    <a:cubicBezTo>
                      <a:pt x="0" y="96"/>
                      <a:pt x="86" y="91"/>
                      <a:pt x="141" y="91"/>
                    </a:cubicBezTo>
                    <a:lnTo>
                      <a:pt x="156" y="91"/>
                    </a:lnTo>
                    <a:lnTo>
                      <a:pt x="156" y="84"/>
                    </a:lnTo>
                    <a:cubicBezTo>
                      <a:pt x="156" y="52"/>
                      <a:pt x="135" y="35"/>
                      <a:pt x="100" y="35"/>
                    </a:cubicBezTo>
                    <a:cubicBezTo>
                      <a:pt x="76" y="35"/>
                      <a:pt x="51" y="43"/>
                      <a:pt x="33" y="60"/>
                    </a:cubicBezTo>
                    <a:lnTo>
                      <a:pt x="10" y="35"/>
                    </a:lnTo>
                    <a:close/>
                    <a:moveTo>
                      <a:pt x="118" y="123"/>
                    </a:moveTo>
                    <a:lnTo>
                      <a:pt x="118" y="123"/>
                    </a:lnTo>
                    <a:cubicBezTo>
                      <a:pt x="71" y="123"/>
                      <a:pt x="40" y="136"/>
                      <a:pt x="40" y="166"/>
                    </a:cubicBezTo>
                    <a:cubicBezTo>
                      <a:pt x="40" y="194"/>
                      <a:pt x="61" y="205"/>
                      <a:pt x="89" y="205"/>
                    </a:cubicBezTo>
                    <a:cubicBezTo>
                      <a:pt x="133" y="205"/>
                      <a:pt x="155" y="174"/>
                      <a:pt x="156" y="137"/>
                    </a:cubicBezTo>
                    <a:lnTo>
                      <a:pt x="156" y="123"/>
                    </a:lnTo>
                    <a:lnTo>
                      <a:pt x="118" y="12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68" name="Freeform 36">
                <a:extLst>
                  <a:ext uri="{FF2B5EF4-FFF2-40B4-BE49-F238E27FC236}">
                    <a16:creationId xmlns:a16="http://schemas.microsoft.com/office/drawing/2014/main" id="{25A2CA33-6296-A243-9A04-02746CB4D384}"/>
                  </a:ext>
                </a:extLst>
              </p:cNvPr>
              <p:cNvSpPr>
                <a:spLocks/>
              </p:cNvSpPr>
              <p:nvPr/>
            </p:nvSpPr>
            <p:spPr bwMode="auto">
              <a:xfrm>
                <a:off x="1920" y="1075"/>
                <a:ext cx="22" cy="213"/>
              </a:xfrm>
              <a:custGeom>
                <a:avLst/>
                <a:gdLst>
                  <a:gd name="T0" fmla="*/ 0 w 37"/>
                  <a:gd name="T1" fmla="*/ 341 h 341"/>
                  <a:gd name="T2" fmla="*/ 0 w 37"/>
                  <a:gd name="T3" fmla="*/ 341 h 341"/>
                  <a:gd name="T4" fmla="*/ 37 w 37"/>
                  <a:gd name="T5" fmla="*/ 341 h 341"/>
                  <a:gd name="T6" fmla="*/ 37 w 37"/>
                  <a:gd name="T7" fmla="*/ 0 h 341"/>
                  <a:gd name="T8" fmla="*/ 0 w 37"/>
                  <a:gd name="T9" fmla="*/ 0 h 341"/>
                  <a:gd name="T10" fmla="*/ 0 w 37"/>
                  <a:gd name="T11" fmla="*/ 341 h 341"/>
                </a:gdLst>
                <a:ahLst/>
                <a:cxnLst>
                  <a:cxn ang="0">
                    <a:pos x="T0" y="T1"/>
                  </a:cxn>
                  <a:cxn ang="0">
                    <a:pos x="T2" y="T3"/>
                  </a:cxn>
                  <a:cxn ang="0">
                    <a:pos x="T4" y="T5"/>
                  </a:cxn>
                  <a:cxn ang="0">
                    <a:pos x="T6" y="T7"/>
                  </a:cxn>
                  <a:cxn ang="0">
                    <a:pos x="T8" y="T9"/>
                  </a:cxn>
                  <a:cxn ang="0">
                    <a:pos x="T10" y="T11"/>
                  </a:cxn>
                </a:cxnLst>
                <a:rect l="0" t="0" r="r" b="b"/>
                <a:pathLst>
                  <a:path w="37" h="341">
                    <a:moveTo>
                      <a:pt x="0" y="341"/>
                    </a:moveTo>
                    <a:lnTo>
                      <a:pt x="0" y="341"/>
                    </a:lnTo>
                    <a:lnTo>
                      <a:pt x="37" y="341"/>
                    </a:lnTo>
                    <a:lnTo>
                      <a:pt x="37" y="0"/>
                    </a:lnTo>
                    <a:lnTo>
                      <a:pt x="0" y="0"/>
                    </a:lnTo>
                    <a:lnTo>
                      <a:pt x="0" y="34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69" name="Freeform 37">
                <a:extLst>
                  <a:ext uri="{FF2B5EF4-FFF2-40B4-BE49-F238E27FC236}">
                    <a16:creationId xmlns:a16="http://schemas.microsoft.com/office/drawing/2014/main" id="{5D4782A4-84D1-894A-9F0B-816F11B191FF}"/>
                  </a:ext>
                </a:extLst>
              </p:cNvPr>
              <p:cNvSpPr>
                <a:spLocks/>
              </p:cNvSpPr>
              <p:nvPr/>
            </p:nvSpPr>
            <p:spPr bwMode="auto">
              <a:xfrm>
                <a:off x="2051" y="1076"/>
                <a:ext cx="158" cy="212"/>
              </a:xfrm>
              <a:custGeom>
                <a:avLst/>
                <a:gdLst>
                  <a:gd name="T0" fmla="*/ 222 w 262"/>
                  <a:gd name="T1" fmla="*/ 0 h 340"/>
                  <a:gd name="T2" fmla="*/ 222 w 262"/>
                  <a:gd name="T3" fmla="*/ 0 h 340"/>
                  <a:gd name="T4" fmla="*/ 222 w 262"/>
                  <a:gd name="T5" fmla="*/ 144 h 340"/>
                  <a:gd name="T6" fmla="*/ 41 w 262"/>
                  <a:gd name="T7" fmla="*/ 144 h 340"/>
                  <a:gd name="T8" fmla="*/ 41 w 262"/>
                  <a:gd name="T9" fmla="*/ 0 h 340"/>
                  <a:gd name="T10" fmla="*/ 0 w 262"/>
                  <a:gd name="T11" fmla="*/ 0 h 340"/>
                  <a:gd name="T12" fmla="*/ 0 w 262"/>
                  <a:gd name="T13" fmla="*/ 340 h 340"/>
                  <a:gd name="T14" fmla="*/ 41 w 262"/>
                  <a:gd name="T15" fmla="*/ 340 h 340"/>
                  <a:gd name="T16" fmla="*/ 41 w 262"/>
                  <a:gd name="T17" fmla="*/ 181 h 340"/>
                  <a:gd name="T18" fmla="*/ 222 w 262"/>
                  <a:gd name="T19" fmla="*/ 181 h 340"/>
                  <a:gd name="T20" fmla="*/ 222 w 262"/>
                  <a:gd name="T21" fmla="*/ 340 h 340"/>
                  <a:gd name="T22" fmla="*/ 262 w 262"/>
                  <a:gd name="T23" fmla="*/ 340 h 340"/>
                  <a:gd name="T24" fmla="*/ 262 w 262"/>
                  <a:gd name="T25" fmla="*/ 0 h 340"/>
                  <a:gd name="T26" fmla="*/ 222 w 262"/>
                  <a:gd name="T27" fmla="*/ 0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62" h="340">
                    <a:moveTo>
                      <a:pt x="222" y="0"/>
                    </a:moveTo>
                    <a:lnTo>
                      <a:pt x="222" y="0"/>
                    </a:lnTo>
                    <a:lnTo>
                      <a:pt x="222" y="144"/>
                    </a:lnTo>
                    <a:lnTo>
                      <a:pt x="41" y="144"/>
                    </a:lnTo>
                    <a:lnTo>
                      <a:pt x="41" y="0"/>
                    </a:lnTo>
                    <a:lnTo>
                      <a:pt x="0" y="0"/>
                    </a:lnTo>
                    <a:lnTo>
                      <a:pt x="0" y="340"/>
                    </a:lnTo>
                    <a:lnTo>
                      <a:pt x="41" y="340"/>
                    </a:lnTo>
                    <a:lnTo>
                      <a:pt x="41" y="181"/>
                    </a:lnTo>
                    <a:lnTo>
                      <a:pt x="222" y="181"/>
                    </a:lnTo>
                    <a:lnTo>
                      <a:pt x="222" y="340"/>
                    </a:lnTo>
                    <a:lnTo>
                      <a:pt x="262" y="340"/>
                    </a:lnTo>
                    <a:lnTo>
                      <a:pt x="262" y="0"/>
                    </a:lnTo>
                    <a:lnTo>
                      <a:pt x="222"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70" name="Freeform 38">
                <a:extLst>
                  <a:ext uri="{FF2B5EF4-FFF2-40B4-BE49-F238E27FC236}">
                    <a16:creationId xmlns:a16="http://schemas.microsoft.com/office/drawing/2014/main" id="{89E9310D-6ED7-7643-911A-08AA490704D8}"/>
                  </a:ext>
                </a:extLst>
              </p:cNvPr>
              <p:cNvSpPr>
                <a:spLocks/>
              </p:cNvSpPr>
              <p:nvPr/>
            </p:nvSpPr>
            <p:spPr bwMode="auto">
              <a:xfrm>
                <a:off x="2257" y="1076"/>
                <a:ext cx="24" cy="212"/>
              </a:xfrm>
              <a:custGeom>
                <a:avLst/>
                <a:gdLst>
                  <a:gd name="T0" fmla="*/ 0 w 40"/>
                  <a:gd name="T1" fmla="*/ 340 h 340"/>
                  <a:gd name="T2" fmla="*/ 0 w 40"/>
                  <a:gd name="T3" fmla="*/ 340 h 340"/>
                  <a:gd name="T4" fmla="*/ 40 w 40"/>
                  <a:gd name="T5" fmla="*/ 340 h 340"/>
                  <a:gd name="T6" fmla="*/ 40 w 40"/>
                  <a:gd name="T7" fmla="*/ 0 h 340"/>
                  <a:gd name="T8" fmla="*/ 0 w 40"/>
                  <a:gd name="T9" fmla="*/ 0 h 340"/>
                  <a:gd name="T10" fmla="*/ 0 w 40"/>
                  <a:gd name="T11" fmla="*/ 340 h 340"/>
                </a:gdLst>
                <a:ahLst/>
                <a:cxnLst>
                  <a:cxn ang="0">
                    <a:pos x="T0" y="T1"/>
                  </a:cxn>
                  <a:cxn ang="0">
                    <a:pos x="T2" y="T3"/>
                  </a:cxn>
                  <a:cxn ang="0">
                    <a:pos x="T4" y="T5"/>
                  </a:cxn>
                  <a:cxn ang="0">
                    <a:pos x="T6" y="T7"/>
                  </a:cxn>
                  <a:cxn ang="0">
                    <a:pos x="T8" y="T9"/>
                  </a:cxn>
                  <a:cxn ang="0">
                    <a:pos x="T10" y="T11"/>
                  </a:cxn>
                </a:cxnLst>
                <a:rect l="0" t="0" r="r" b="b"/>
                <a:pathLst>
                  <a:path w="40" h="340">
                    <a:moveTo>
                      <a:pt x="0" y="340"/>
                    </a:moveTo>
                    <a:lnTo>
                      <a:pt x="0" y="340"/>
                    </a:lnTo>
                    <a:lnTo>
                      <a:pt x="40" y="340"/>
                    </a:lnTo>
                    <a:lnTo>
                      <a:pt x="40" y="0"/>
                    </a:lnTo>
                    <a:lnTo>
                      <a:pt x="0" y="0"/>
                    </a:lnTo>
                    <a:lnTo>
                      <a:pt x="0" y="34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71" name="Freeform 39">
                <a:extLst>
                  <a:ext uri="{FF2B5EF4-FFF2-40B4-BE49-F238E27FC236}">
                    <a16:creationId xmlns:a16="http://schemas.microsoft.com/office/drawing/2014/main" id="{E661FBB3-90AF-B24A-8B93-FA6EF9539975}"/>
                  </a:ext>
                </a:extLst>
              </p:cNvPr>
              <p:cNvSpPr>
                <a:spLocks/>
              </p:cNvSpPr>
              <p:nvPr/>
            </p:nvSpPr>
            <p:spPr bwMode="auto">
              <a:xfrm>
                <a:off x="2303" y="1076"/>
                <a:ext cx="182" cy="212"/>
              </a:xfrm>
              <a:custGeom>
                <a:avLst/>
                <a:gdLst>
                  <a:gd name="T0" fmla="*/ 260 w 302"/>
                  <a:gd name="T1" fmla="*/ 0 h 340"/>
                  <a:gd name="T2" fmla="*/ 260 w 302"/>
                  <a:gd name="T3" fmla="*/ 0 h 340"/>
                  <a:gd name="T4" fmla="*/ 152 w 302"/>
                  <a:gd name="T5" fmla="*/ 279 h 340"/>
                  <a:gd name="T6" fmla="*/ 151 w 302"/>
                  <a:gd name="T7" fmla="*/ 279 h 340"/>
                  <a:gd name="T8" fmla="*/ 46 w 302"/>
                  <a:gd name="T9" fmla="*/ 0 h 340"/>
                  <a:gd name="T10" fmla="*/ 0 w 302"/>
                  <a:gd name="T11" fmla="*/ 0 h 340"/>
                  <a:gd name="T12" fmla="*/ 131 w 302"/>
                  <a:gd name="T13" fmla="*/ 340 h 340"/>
                  <a:gd name="T14" fmla="*/ 169 w 302"/>
                  <a:gd name="T15" fmla="*/ 340 h 340"/>
                  <a:gd name="T16" fmla="*/ 302 w 302"/>
                  <a:gd name="T17" fmla="*/ 0 h 340"/>
                  <a:gd name="T18" fmla="*/ 260 w 302"/>
                  <a:gd name="T19" fmla="*/ 0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02" h="340">
                    <a:moveTo>
                      <a:pt x="260" y="0"/>
                    </a:moveTo>
                    <a:lnTo>
                      <a:pt x="260" y="0"/>
                    </a:lnTo>
                    <a:lnTo>
                      <a:pt x="152" y="279"/>
                    </a:lnTo>
                    <a:lnTo>
                      <a:pt x="151" y="279"/>
                    </a:lnTo>
                    <a:lnTo>
                      <a:pt x="46" y="0"/>
                    </a:lnTo>
                    <a:lnTo>
                      <a:pt x="0" y="0"/>
                    </a:lnTo>
                    <a:lnTo>
                      <a:pt x="131" y="340"/>
                    </a:lnTo>
                    <a:lnTo>
                      <a:pt x="169" y="340"/>
                    </a:lnTo>
                    <a:lnTo>
                      <a:pt x="302" y="0"/>
                    </a:lnTo>
                    <a:lnTo>
                      <a:pt x="260"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72" name="Freeform 40">
                <a:extLst>
                  <a:ext uri="{FF2B5EF4-FFF2-40B4-BE49-F238E27FC236}">
                    <a16:creationId xmlns:a16="http://schemas.microsoft.com/office/drawing/2014/main" id="{7CF13BEC-215D-E740-ADB5-1FF438BD2BC9}"/>
                  </a:ext>
                </a:extLst>
              </p:cNvPr>
              <p:cNvSpPr>
                <a:spLocks/>
              </p:cNvSpPr>
              <p:nvPr/>
            </p:nvSpPr>
            <p:spPr bwMode="auto">
              <a:xfrm>
                <a:off x="2556" y="1071"/>
                <a:ext cx="181" cy="223"/>
              </a:xfrm>
              <a:custGeom>
                <a:avLst/>
                <a:gdLst>
                  <a:gd name="T0" fmla="*/ 258 w 302"/>
                  <a:gd name="T1" fmla="*/ 78 h 357"/>
                  <a:gd name="T2" fmla="*/ 258 w 302"/>
                  <a:gd name="T3" fmla="*/ 78 h 357"/>
                  <a:gd name="T4" fmla="*/ 173 w 302"/>
                  <a:gd name="T5" fmla="*/ 37 h 357"/>
                  <a:gd name="T6" fmla="*/ 44 w 302"/>
                  <a:gd name="T7" fmla="*/ 178 h 357"/>
                  <a:gd name="T8" fmla="*/ 173 w 302"/>
                  <a:gd name="T9" fmla="*/ 319 h 357"/>
                  <a:gd name="T10" fmla="*/ 272 w 302"/>
                  <a:gd name="T11" fmla="*/ 272 h 357"/>
                  <a:gd name="T12" fmla="*/ 302 w 302"/>
                  <a:gd name="T13" fmla="*/ 297 h 357"/>
                  <a:gd name="T14" fmla="*/ 173 w 302"/>
                  <a:gd name="T15" fmla="*/ 357 h 357"/>
                  <a:gd name="T16" fmla="*/ 0 w 302"/>
                  <a:gd name="T17" fmla="*/ 178 h 357"/>
                  <a:gd name="T18" fmla="*/ 173 w 302"/>
                  <a:gd name="T19" fmla="*/ 0 h 357"/>
                  <a:gd name="T20" fmla="*/ 293 w 302"/>
                  <a:gd name="T21" fmla="*/ 53 h 357"/>
                  <a:gd name="T22" fmla="*/ 258 w 302"/>
                  <a:gd name="T23" fmla="*/ 78 h 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02" h="357">
                    <a:moveTo>
                      <a:pt x="258" y="78"/>
                    </a:moveTo>
                    <a:lnTo>
                      <a:pt x="258" y="78"/>
                    </a:lnTo>
                    <a:cubicBezTo>
                      <a:pt x="238" y="51"/>
                      <a:pt x="206" y="37"/>
                      <a:pt x="173" y="37"/>
                    </a:cubicBezTo>
                    <a:cubicBezTo>
                      <a:pt x="97" y="37"/>
                      <a:pt x="44" y="104"/>
                      <a:pt x="44" y="178"/>
                    </a:cubicBezTo>
                    <a:cubicBezTo>
                      <a:pt x="44" y="257"/>
                      <a:pt x="97" y="319"/>
                      <a:pt x="173" y="319"/>
                    </a:cubicBezTo>
                    <a:cubicBezTo>
                      <a:pt x="215" y="319"/>
                      <a:pt x="248" y="302"/>
                      <a:pt x="272" y="272"/>
                    </a:cubicBezTo>
                    <a:lnTo>
                      <a:pt x="302" y="297"/>
                    </a:lnTo>
                    <a:cubicBezTo>
                      <a:pt x="272" y="338"/>
                      <a:pt x="227" y="357"/>
                      <a:pt x="173" y="357"/>
                    </a:cubicBezTo>
                    <a:cubicBezTo>
                      <a:pt x="76" y="357"/>
                      <a:pt x="0" y="281"/>
                      <a:pt x="0" y="178"/>
                    </a:cubicBezTo>
                    <a:cubicBezTo>
                      <a:pt x="0" y="78"/>
                      <a:pt x="72" y="0"/>
                      <a:pt x="173" y="0"/>
                    </a:cubicBezTo>
                    <a:cubicBezTo>
                      <a:pt x="219" y="0"/>
                      <a:pt x="264" y="15"/>
                      <a:pt x="293" y="53"/>
                    </a:cubicBezTo>
                    <a:lnTo>
                      <a:pt x="258" y="78"/>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73" name="Freeform 41">
                <a:extLst>
                  <a:ext uri="{FF2B5EF4-FFF2-40B4-BE49-F238E27FC236}">
                    <a16:creationId xmlns:a16="http://schemas.microsoft.com/office/drawing/2014/main" id="{B6EFA3B2-B10F-B64C-A028-86E7E9F8D4AA}"/>
                  </a:ext>
                </a:extLst>
              </p:cNvPr>
              <p:cNvSpPr>
                <a:spLocks/>
              </p:cNvSpPr>
              <p:nvPr/>
            </p:nvSpPr>
            <p:spPr bwMode="auto">
              <a:xfrm>
                <a:off x="2762" y="1148"/>
                <a:ext cx="119" cy="144"/>
              </a:xfrm>
              <a:custGeom>
                <a:avLst/>
                <a:gdLst>
                  <a:gd name="T0" fmla="*/ 196 w 198"/>
                  <a:gd name="T1" fmla="*/ 172 h 231"/>
                  <a:gd name="T2" fmla="*/ 196 w 198"/>
                  <a:gd name="T3" fmla="*/ 172 h 231"/>
                  <a:gd name="T4" fmla="*/ 198 w 198"/>
                  <a:gd name="T5" fmla="*/ 225 h 231"/>
                  <a:gd name="T6" fmla="*/ 162 w 198"/>
                  <a:gd name="T7" fmla="*/ 225 h 231"/>
                  <a:gd name="T8" fmla="*/ 161 w 198"/>
                  <a:gd name="T9" fmla="*/ 188 h 231"/>
                  <a:gd name="T10" fmla="*/ 160 w 198"/>
                  <a:gd name="T11" fmla="*/ 188 h 231"/>
                  <a:gd name="T12" fmla="*/ 85 w 198"/>
                  <a:gd name="T13" fmla="*/ 231 h 231"/>
                  <a:gd name="T14" fmla="*/ 0 w 198"/>
                  <a:gd name="T15" fmla="*/ 139 h 231"/>
                  <a:gd name="T16" fmla="*/ 0 w 198"/>
                  <a:gd name="T17" fmla="*/ 0 h 231"/>
                  <a:gd name="T18" fmla="*/ 37 w 198"/>
                  <a:gd name="T19" fmla="*/ 0 h 231"/>
                  <a:gd name="T20" fmla="*/ 37 w 198"/>
                  <a:gd name="T21" fmla="*/ 135 h 231"/>
                  <a:gd name="T22" fmla="*/ 89 w 198"/>
                  <a:gd name="T23" fmla="*/ 196 h 231"/>
                  <a:gd name="T24" fmla="*/ 158 w 198"/>
                  <a:gd name="T25" fmla="*/ 110 h 231"/>
                  <a:gd name="T26" fmla="*/ 158 w 198"/>
                  <a:gd name="T27" fmla="*/ 0 h 231"/>
                  <a:gd name="T28" fmla="*/ 196 w 198"/>
                  <a:gd name="T29" fmla="*/ 0 h 231"/>
                  <a:gd name="T30" fmla="*/ 196 w 198"/>
                  <a:gd name="T31" fmla="*/ 172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8" h="231">
                    <a:moveTo>
                      <a:pt x="196" y="172"/>
                    </a:moveTo>
                    <a:lnTo>
                      <a:pt x="196" y="172"/>
                    </a:lnTo>
                    <a:cubicBezTo>
                      <a:pt x="196" y="192"/>
                      <a:pt x="198" y="210"/>
                      <a:pt x="198" y="225"/>
                    </a:cubicBezTo>
                    <a:lnTo>
                      <a:pt x="162" y="225"/>
                    </a:lnTo>
                    <a:cubicBezTo>
                      <a:pt x="162" y="213"/>
                      <a:pt x="161" y="200"/>
                      <a:pt x="161" y="188"/>
                    </a:cubicBezTo>
                    <a:lnTo>
                      <a:pt x="160" y="188"/>
                    </a:lnTo>
                    <a:cubicBezTo>
                      <a:pt x="150" y="210"/>
                      <a:pt x="122" y="231"/>
                      <a:pt x="85" y="231"/>
                    </a:cubicBezTo>
                    <a:cubicBezTo>
                      <a:pt x="26" y="231"/>
                      <a:pt x="0" y="193"/>
                      <a:pt x="0" y="139"/>
                    </a:cubicBezTo>
                    <a:lnTo>
                      <a:pt x="0" y="0"/>
                    </a:lnTo>
                    <a:lnTo>
                      <a:pt x="37" y="0"/>
                    </a:lnTo>
                    <a:lnTo>
                      <a:pt x="37" y="135"/>
                    </a:lnTo>
                    <a:cubicBezTo>
                      <a:pt x="37" y="173"/>
                      <a:pt x="54" y="196"/>
                      <a:pt x="89" y="196"/>
                    </a:cubicBezTo>
                    <a:cubicBezTo>
                      <a:pt x="137" y="196"/>
                      <a:pt x="158" y="161"/>
                      <a:pt x="158" y="110"/>
                    </a:cubicBezTo>
                    <a:lnTo>
                      <a:pt x="158" y="0"/>
                    </a:lnTo>
                    <a:lnTo>
                      <a:pt x="196" y="0"/>
                    </a:lnTo>
                    <a:lnTo>
                      <a:pt x="196" y="172"/>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74" name="Freeform 42">
                <a:extLst>
                  <a:ext uri="{FF2B5EF4-FFF2-40B4-BE49-F238E27FC236}">
                    <a16:creationId xmlns:a16="http://schemas.microsoft.com/office/drawing/2014/main" id="{085BD827-E303-474A-8146-204B13D948F8}"/>
                  </a:ext>
                </a:extLst>
              </p:cNvPr>
              <p:cNvSpPr>
                <a:spLocks/>
              </p:cNvSpPr>
              <p:nvPr/>
            </p:nvSpPr>
            <p:spPr bwMode="auto">
              <a:xfrm>
                <a:off x="2919" y="1144"/>
                <a:ext cx="77" cy="144"/>
              </a:xfrm>
              <a:custGeom>
                <a:avLst/>
                <a:gdLst>
                  <a:gd name="T0" fmla="*/ 2 w 128"/>
                  <a:gd name="T1" fmla="*/ 60 h 231"/>
                  <a:gd name="T2" fmla="*/ 2 w 128"/>
                  <a:gd name="T3" fmla="*/ 60 h 231"/>
                  <a:gd name="T4" fmla="*/ 0 w 128"/>
                  <a:gd name="T5" fmla="*/ 6 h 231"/>
                  <a:gd name="T6" fmla="*/ 36 w 128"/>
                  <a:gd name="T7" fmla="*/ 6 h 231"/>
                  <a:gd name="T8" fmla="*/ 37 w 128"/>
                  <a:gd name="T9" fmla="*/ 43 h 231"/>
                  <a:gd name="T10" fmla="*/ 38 w 128"/>
                  <a:gd name="T11" fmla="*/ 43 h 231"/>
                  <a:gd name="T12" fmla="*/ 113 w 128"/>
                  <a:gd name="T13" fmla="*/ 0 h 231"/>
                  <a:gd name="T14" fmla="*/ 128 w 128"/>
                  <a:gd name="T15" fmla="*/ 3 h 231"/>
                  <a:gd name="T16" fmla="*/ 125 w 128"/>
                  <a:gd name="T17" fmla="*/ 41 h 231"/>
                  <a:gd name="T18" fmla="*/ 105 w 128"/>
                  <a:gd name="T19" fmla="*/ 38 h 231"/>
                  <a:gd name="T20" fmla="*/ 40 w 128"/>
                  <a:gd name="T21" fmla="*/ 121 h 231"/>
                  <a:gd name="T22" fmla="*/ 40 w 128"/>
                  <a:gd name="T23" fmla="*/ 231 h 231"/>
                  <a:gd name="T24" fmla="*/ 2 w 128"/>
                  <a:gd name="T25" fmla="*/ 231 h 231"/>
                  <a:gd name="T26" fmla="*/ 2 w 128"/>
                  <a:gd name="T27" fmla="*/ 60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8" h="231">
                    <a:moveTo>
                      <a:pt x="2" y="60"/>
                    </a:moveTo>
                    <a:lnTo>
                      <a:pt x="2" y="60"/>
                    </a:lnTo>
                    <a:cubicBezTo>
                      <a:pt x="2" y="39"/>
                      <a:pt x="0" y="21"/>
                      <a:pt x="0" y="6"/>
                    </a:cubicBezTo>
                    <a:lnTo>
                      <a:pt x="36" y="6"/>
                    </a:lnTo>
                    <a:cubicBezTo>
                      <a:pt x="36" y="18"/>
                      <a:pt x="37" y="31"/>
                      <a:pt x="37" y="43"/>
                    </a:cubicBezTo>
                    <a:lnTo>
                      <a:pt x="38" y="43"/>
                    </a:lnTo>
                    <a:cubicBezTo>
                      <a:pt x="48" y="21"/>
                      <a:pt x="76" y="0"/>
                      <a:pt x="113" y="0"/>
                    </a:cubicBezTo>
                    <a:cubicBezTo>
                      <a:pt x="117" y="0"/>
                      <a:pt x="123" y="1"/>
                      <a:pt x="128" y="3"/>
                    </a:cubicBezTo>
                    <a:lnTo>
                      <a:pt x="125" y="41"/>
                    </a:lnTo>
                    <a:cubicBezTo>
                      <a:pt x="119" y="39"/>
                      <a:pt x="112" y="38"/>
                      <a:pt x="105" y="38"/>
                    </a:cubicBezTo>
                    <a:cubicBezTo>
                      <a:pt x="60" y="38"/>
                      <a:pt x="40" y="70"/>
                      <a:pt x="40" y="121"/>
                    </a:cubicBezTo>
                    <a:lnTo>
                      <a:pt x="40" y="231"/>
                    </a:lnTo>
                    <a:lnTo>
                      <a:pt x="2" y="231"/>
                    </a:lnTo>
                    <a:lnTo>
                      <a:pt x="2" y="6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75" name="Freeform 43">
                <a:extLst>
                  <a:ext uri="{FF2B5EF4-FFF2-40B4-BE49-F238E27FC236}">
                    <a16:creationId xmlns:a16="http://schemas.microsoft.com/office/drawing/2014/main" id="{B9386BEA-0416-8044-B3AE-E0BFF4BC25E9}"/>
                  </a:ext>
                </a:extLst>
              </p:cNvPr>
              <p:cNvSpPr>
                <a:spLocks/>
              </p:cNvSpPr>
              <p:nvPr/>
            </p:nvSpPr>
            <p:spPr bwMode="auto">
              <a:xfrm>
                <a:off x="3020" y="1144"/>
                <a:ext cx="77" cy="144"/>
              </a:xfrm>
              <a:custGeom>
                <a:avLst/>
                <a:gdLst>
                  <a:gd name="T0" fmla="*/ 2 w 128"/>
                  <a:gd name="T1" fmla="*/ 60 h 231"/>
                  <a:gd name="T2" fmla="*/ 2 w 128"/>
                  <a:gd name="T3" fmla="*/ 60 h 231"/>
                  <a:gd name="T4" fmla="*/ 0 w 128"/>
                  <a:gd name="T5" fmla="*/ 6 h 231"/>
                  <a:gd name="T6" fmla="*/ 36 w 128"/>
                  <a:gd name="T7" fmla="*/ 6 h 231"/>
                  <a:gd name="T8" fmla="*/ 37 w 128"/>
                  <a:gd name="T9" fmla="*/ 43 h 231"/>
                  <a:gd name="T10" fmla="*/ 38 w 128"/>
                  <a:gd name="T11" fmla="*/ 43 h 231"/>
                  <a:gd name="T12" fmla="*/ 112 w 128"/>
                  <a:gd name="T13" fmla="*/ 0 h 231"/>
                  <a:gd name="T14" fmla="*/ 128 w 128"/>
                  <a:gd name="T15" fmla="*/ 3 h 231"/>
                  <a:gd name="T16" fmla="*/ 125 w 128"/>
                  <a:gd name="T17" fmla="*/ 41 h 231"/>
                  <a:gd name="T18" fmla="*/ 105 w 128"/>
                  <a:gd name="T19" fmla="*/ 38 h 231"/>
                  <a:gd name="T20" fmla="*/ 40 w 128"/>
                  <a:gd name="T21" fmla="*/ 121 h 231"/>
                  <a:gd name="T22" fmla="*/ 40 w 128"/>
                  <a:gd name="T23" fmla="*/ 231 h 231"/>
                  <a:gd name="T24" fmla="*/ 2 w 128"/>
                  <a:gd name="T25" fmla="*/ 231 h 231"/>
                  <a:gd name="T26" fmla="*/ 2 w 128"/>
                  <a:gd name="T27" fmla="*/ 60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8" h="231">
                    <a:moveTo>
                      <a:pt x="2" y="60"/>
                    </a:moveTo>
                    <a:lnTo>
                      <a:pt x="2" y="60"/>
                    </a:lnTo>
                    <a:cubicBezTo>
                      <a:pt x="2" y="39"/>
                      <a:pt x="0" y="21"/>
                      <a:pt x="0" y="6"/>
                    </a:cubicBezTo>
                    <a:lnTo>
                      <a:pt x="36" y="6"/>
                    </a:lnTo>
                    <a:cubicBezTo>
                      <a:pt x="36" y="18"/>
                      <a:pt x="37" y="31"/>
                      <a:pt x="37" y="43"/>
                    </a:cubicBezTo>
                    <a:lnTo>
                      <a:pt x="38" y="43"/>
                    </a:lnTo>
                    <a:cubicBezTo>
                      <a:pt x="48" y="21"/>
                      <a:pt x="76" y="0"/>
                      <a:pt x="112" y="0"/>
                    </a:cubicBezTo>
                    <a:cubicBezTo>
                      <a:pt x="117" y="0"/>
                      <a:pt x="123" y="1"/>
                      <a:pt x="128" y="3"/>
                    </a:cubicBezTo>
                    <a:lnTo>
                      <a:pt x="125" y="41"/>
                    </a:lnTo>
                    <a:cubicBezTo>
                      <a:pt x="119" y="39"/>
                      <a:pt x="112" y="38"/>
                      <a:pt x="105" y="38"/>
                    </a:cubicBezTo>
                    <a:cubicBezTo>
                      <a:pt x="60" y="38"/>
                      <a:pt x="40" y="70"/>
                      <a:pt x="40" y="121"/>
                    </a:cubicBezTo>
                    <a:lnTo>
                      <a:pt x="40" y="231"/>
                    </a:lnTo>
                    <a:lnTo>
                      <a:pt x="2" y="231"/>
                    </a:lnTo>
                    <a:lnTo>
                      <a:pt x="2" y="6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76" name="Freeform 44">
                <a:extLst>
                  <a:ext uri="{FF2B5EF4-FFF2-40B4-BE49-F238E27FC236}">
                    <a16:creationId xmlns:a16="http://schemas.microsoft.com/office/drawing/2014/main" id="{F81FD0E8-C4A2-BD45-8584-EE692F73E63F}"/>
                  </a:ext>
                </a:extLst>
              </p:cNvPr>
              <p:cNvSpPr>
                <a:spLocks noEditPoints="1"/>
              </p:cNvSpPr>
              <p:nvPr/>
            </p:nvSpPr>
            <p:spPr bwMode="auto">
              <a:xfrm>
                <a:off x="3117" y="1076"/>
                <a:ext cx="33" cy="212"/>
              </a:xfrm>
              <a:custGeom>
                <a:avLst/>
                <a:gdLst>
                  <a:gd name="T0" fmla="*/ 27 w 55"/>
                  <a:gd name="T1" fmla="*/ 0 h 340"/>
                  <a:gd name="T2" fmla="*/ 27 w 55"/>
                  <a:gd name="T3" fmla="*/ 0 h 340"/>
                  <a:gd name="T4" fmla="*/ 55 w 55"/>
                  <a:gd name="T5" fmla="*/ 27 h 340"/>
                  <a:gd name="T6" fmla="*/ 27 w 55"/>
                  <a:gd name="T7" fmla="*/ 55 h 340"/>
                  <a:gd name="T8" fmla="*/ 0 w 55"/>
                  <a:gd name="T9" fmla="*/ 27 h 340"/>
                  <a:gd name="T10" fmla="*/ 27 w 55"/>
                  <a:gd name="T11" fmla="*/ 0 h 340"/>
                  <a:gd name="T12" fmla="*/ 9 w 55"/>
                  <a:gd name="T13" fmla="*/ 115 h 340"/>
                  <a:gd name="T14" fmla="*/ 9 w 55"/>
                  <a:gd name="T15" fmla="*/ 115 h 340"/>
                  <a:gd name="T16" fmla="*/ 46 w 55"/>
                  <a:gd name="T17" fmla="*/ 115 h 340"/>
                  <a:gd name="T18" fmla="*/ 46 w 55"/>
                  <a:gd name="T19" fmla="*/ 340 h 340"/>
                  <a:gd name="T20" fmla="*/ 9 w 55"/>
                  <a:gd name="T21" fmla="*/ 340 h 340"/>
                  <a:gd name="T22" fmla="*/ 9 w 55"/>
                  <a:gd name="T23" fmla="*/ 115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 h="340">
                    <a:moveTo>
                      <a:pt x="27" y="0"/>
                    </a:moveTo>
                    <a:lnTo>
                      <a:pt x="27" y="0"/>
                    </a:lnTo>
                    <a:cubicBezTo>
                      <a:pt x="43" y="0"/>
                      <a:pt x="55" y="13"/>
                      <a:pt x="55" y="27"/>
                    </a:cubicBezTo>
                    <a:cubicBezTo>
                      <a:pt x="55" y="43"/>
                      <a:pt x="43" y="55"/>
                      <a:pt x="27" y="55"/>
                    </a:cubicBezTo>
                    <a:cubicBezTo>
                      <a:pt x="12" y="55"/>
                      <a:pt x="0" y="43"/>
                      <a:pt x="0" y="27"/>
                    </a:cubicBezTo>
                    <a:cubicBezTo>
                      <a:pt x="0" y="13"/>
                      <a:pt x="12" y="0"/>
                      <a:pt x="27" y="0"/>
                    </a:cubicBezTo>
                    <a:close/>
                    <a:moveTo>
                      <a:pt x="9" y="115"/>
                    </a:moveTo>
                    <a:lnTo>
                      <a:pt x="9" y="115"/>
                    </a:lnTo>
                    <a:lnTo>
                      <a:pt x="46" y="115"/>
                    </a:lnTo>
                    <a:lnTo>
                      <a:pt x="46" y="340"/>
                    </a:lnTo>
                    <a:lnTo>
                      <a:pt x="9" y="340"/>
                    </a:lnTo>
                    <a:lnTo>
                      <a:pt x="9" y="115"/>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77" name="Freeform 45">
                <a:extLst>
                  <a:ext uri="{FF2B5EF4-FFF2-40B4-BE49-F238E27FC236}">
                    <a16:creationId xmlns:a16="http://schemas.microsoft.com/office/drawing/2014/main" id="{4FD148FC-617A-9C4C-B529-5DCD4ED3FBEF}"/>
                  </a:ext>
                </a:extLst>
              </p:cNvPr>
              <p:cNvSpPr>
                <a:spLocks/>
              </p:cNvSpPr>
              <p:nvPr/>
            </p:nvSpPr>
            <p:spPr bwMode="auto">
              <a:xfrm>
                <a:off x="3177" y="1144"/>
                <a:ext cx="122" cy="148"/>
              </a:xfrm>
              <a:custGeom>
                <a:avLst/>
                <a:gdLst>
                  <a:gd name="T0" fmla="*/ 173 w 203"/>
                  <a:gd name="T1" fmla="*/ 62 h 237"/>
                  <a:gd name="T2" fmla="*/ 173 w 203"/>
                  <a:gd name="T3" fmla="*/ 62 h 237"/>
                  <a:gd name="T4" fmla="*/ 116 w 203"/>
                  <a:gd name="T5" fmla="*/ 35 h 237"/>
                  <a:gd name="T6" fmla="*/ 41 w 203"/>
                  <a:gd name="T7" fmla="*/ 119 h 237"/>
                  <a:gd name="T8" fmla="*/ 116 w 203"/>
                  <a:gd name="T9" fmla="*/ 202 h 237"/>
                  <a:gd name="T10" fmla="*/ 174 w 203"/>
                  <a:gd name="T11" fmla="*/ 174 h 237"/>
                  <a:gd name="T12" fmla="*/ 201 w 203"/>
                  <a:gd name="T13" fmla="*/ 201 h 237"/>
                  <a:gd name="T14" fmla="*/ 116 w 203"/>
                  <a:gd name="T15" fmla="*/ 237 h 237"/>
                  <a:gd name="T16" fmla="*/ 0 w 203"/>
                  <a:gd name="T17" fmla="*/ 119 h 237"/>
                  <a:gd name="T18" fmla="*/ 116 w 203"/>
                  <a:gd name="T19" fmla="*/ 0 h 237"/>
                  <a:gd name="T20" fmla="*/ 203 w 203"/>
                  <a:gd name="T21" fmla="*/ 36 h 237"/>
                  <a:gd name="T22" fmla="*/ 173 w 203"/>
                  <a:gd name="T23" fmla="*/ 62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3" h="237">
                    <a:moveTo>
                      <a:pt x="173" y="62"/>
                    </a:moveTo>
                    <a:lnTo>
                      <a:pt x="173" y="62"/>
                    </a:lnTo>
                    <a:cubicBezTo>
                      <a:pt x="157" y="43"/>
                      <a:pt x="139" y="35"/>
                      <a:pt x="116" y="35"/>
                    </a:cubicBezTo>
                    <a:cubicBezTo>
                      <a:pt x="66" y="35"/>
                      <a:pt x="41" y="72"/>
                      <a:pt x="41" y="119"/>
                    </a:cubicBezTo>
                    <a:cubicBezTo>
                      <a:pt x="41" y="165"/>
                      <a:pt x="71" y="202"/>
                      <a:pt x="116" y="202"/>
                    </a:cubicBezTo>
                    <a:cubicBezTo>
                      <a:pt x="141" y="202"/>
                      <a:pt x="160" y="193"/>
                      <a:pt x="174" y="174"/>
                    </a:cubicBezTo>
                    <a:lnTo>
                      <a:pt x="201" y="201"/>
                    </a:lnTo>
                    <a:cubicBezTo>
                      <a:pt x="180" y="226"/>
                      <a:pt x="149" y="237"/>
                      <a:pt x="116" y="237"/>
                    </a:cubicBezTo>
                    <a:cubicBezTo>
                      <a:pt x="47" y="237"/>
                      <a:pt x="0" y="188"/>
                      <a:pt x="0" y="119"/>
                    </a:cubicBezTo>
                    <a:cubicBezTo>
                      <a:pt x="0" y="50"/>
                      <a:pt x="47" y="0"/>
                      <a:pt x="116" y="0"/>
                    </a:cubicBezTo>
                    <a:cubicBezTo>
                      <a:pt x="150" y="0"/>
                      <a:pt x="180" y="12"/>
                      <a:pt x="203" y="36"/>
                    </a:cubicBezTo>
                    <a:lnTo>
                      <a:pt x="173" y="62"/>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78" name="Freeform 46">
                <a:extLst>
                  <a:ext uri="{FF2B5EF4-FFF2-40B4-BE49-F238E27FC236}">
                    <a16:creationId xmlns:a16="http://schemas.microsoft.com/office/drawing/2014/main" id="{4F31E82C-2B6A-1143-83B8-0C0EDD6D01DE}"/>
                  </a:ext>
                </a:extLst>
              </p:cNvPr>
              <p:cNvSpPr>
                <a:spLocks/>
              </p:cNvSpPr>
              <p:nvPr/>
            </p:nvSpPr>
            <p:spPr bwMode="auto">
              <a:xfrm>
                <a:off x="3323" y="1148"/>
                <a:ext cx="118" cy="144"/>
              </a:xfrm>
              <a:custGeom>
                <a:avLst/>
                <a:gdLst>
                  <a:gd name="T0" fmla="*/ 195 w 197"/>
                  <a:gd name="T1" fmla="*/ 172 h 231"/>
                  <a:gd name="T2" fmla="*/ 195 w 197"/>
                  <a:gd name="T3" fmla="*/ 172 h 231"/>
                  <a:gd name="T4" fmla="*/ 197 w 197"/>
                  <a:gd name="T5" fmla="*/ 225 h 231"/>
                  <a:gd name="T6" fmla="*/ 162 w 197"/>
                  <a:gd name="T7" fmla="*/ 225 h 231"/>
                  <a:gd name="T8" fmla="*/ 161 w 197"/>
                  <a:gd name="T9" fmla="*/ 188 h 231"/>
                  <a:gd name="T10" fmla="*/ 160 w 197"/>
                  <a:gd name="T11" fmla="*/ 188 h 231"/>
                  <a:gd name="T12" fmla="*/ 85 w 197"/>
                  <a:gd name="T13" fmla="*/ 231 h 231"/>
                  <a:gd name="T14" fmla="*/ 0 w 197"/>
                  <a:gd name="T15" fmla="*/ 139 h 231"/>
                  <a:gd name="T16" fmla="*/ 0 w 197"/>
                  <a:gd name="T17" fmla="*/ 0 h 231"/>
                  <a:gd name="T18" fmla="*/ 37 w 197"/>
                  <a:gd name="T19" fmla="*/ 0 h 231"/>
                  <a:gd name="T20" fmla="*/ 37 w 197"/>
                  <a:gd name="T21" fmla="*/ 135 h 231"/>
                  <a:gd name="T22" fmla="*/ 88 w 197"/>
                  <a:gd name="T23" fmla="*/ 196 h 231"/>
                  <a:gd name="T24" fmla="*/ 158 w 197"/>
                  <a:gd name="T25" fmla="*/ 110 h 231"/>
                  <a:gd name="T26" fmla="*/ 158 w 197"/>
                  <a:gd name="T27" fmla="*/ 0 h 231"/>
                  <a:gd name="T28" fmla="*/ 195 w 197"/>
                  <a:gd name="T29" fmla="*/ 0 h 231"/>
                  <a:gd name="T30" fmla="*/ 195 w 197"/>
                  <a:gd name="T31" fmla="*/ 172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7" h="231">
                    <a:moveTo>
                      <a:pt x="195" y="172"/>
                    </a:moveTo>
                    <a:lnTo>
                      <a:pt x="195" y="172"/>
                    </a:lnTo>
                    <a:cubicBezTo>
                      <a:pt x="195" y="192"/>
                      <a:pt x="197" y="210"/>
                      <a:pt x="197" y="225"/>
                    </a:cubicBezTo>
                    <a:lnTo>
                      <a:pt x="162" y="225"/>
                    </a:lnTo>
                    <a:cubicBezTo>
                      <a:pt x="162" y="213"/>
                      <a:pt x="161" y="200"/>
                      <a:pt x="161" y="188"/>
                    </a:cubicBezTo>
                    <a:lnTo>
                      <a:pt x="160" y="188"/>
                    </a:lnTo>
                    <a:cubicBezTo>
                      <a:pt x="150" y="210"/>
                      <a:pt x="122" y="231"/>
                      <a:pt x="85" y="231"/>
                    </a:cubicBezTo>
                    <a:cubicBezTo>
                      <a:pt x="26" y="231"/>
                      <a:pt x="0" y="193"/>
                      <a:pt x="0" y="139"/>
                    </a:cubicBezTo>
                    <a:lnTo>
                      <a:pt x="0" y="0"/>
                    </a:lnTo>
                    <a:lnTo>
                      <a:pt x="37" y="0"/>
                    </a:lnTo>
                    <a:lnTo>
                      <a:pt x="37" y="135"/>
                    </a:lnTo>
                    <a:cubicBezTo>
                      <a:pt x="37" y="173"/>
                      <a:pt x="53" y="196"/>
                      <a:pt x="88" y="196"/>
                    </a:cubicBezTo>
                    <a:cubicBezTo>
                      <a:pt x="137" y="196"/>
                      <a:pt x="158" y="161"/>
                      <a:pt x="158" y="110"/>
                    </a:cubicBezTo>
                    <a:lnTo>
                      <a:pt x="158" y="0"/>
                    </a:lnTo>
                    <a:lnTo>
                      <a:pt x="195" y="0"/>
                    </a:lnTo>
                    <a:lnTo>
                      <a:pt x="195" y="172"/>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79" name="Freeform 47">
                <a:extLst>
                  <a:ext uri="{FF2B5EF4-FFF2-40B4-BE49-F238E27FC236}">
                    <a16:creationId xmlns:a16="http://schemas.microsoft.com/office/drawing/2014/main" id="{3E333870-3067-8043-945C-370F52125AD7}"/>
                  </a:ext>
                </a:extLst>
              </p:cNvPr>
              <p:cNvSpPr>
                <a:spLocks/>
              </p:cNvSpPr>
              <p:nvPr/>
            </p:nvSpPr>
            <p:spPr bwMode="auto">
              <a:xfrm>
                <a:off x="3482" y="1075"/>
                <a:ext cx="23" cy="213"/>
              </a:xfrm>
              <a:custGeom>
                <a:avLst/>
                <a:gdLst>
                  <a:gd name="T0" fmla="*/ 0 w 38"/>
                  <a:gd name="T1" fmla="*/ 341 h 341"/>
                  <a:gd name="T2" fmla="*/ 0 w 38"/>
                  <a:gd name="T3" fmla="*/ 341 h 341"/>
                  <a:gd name="T4" fmla="*/ 38 w 38"/>
                  <a:gd name="T5" fmla="*/ 341 h 341"/>
                  <a:gd name="T6" fmla="*/ 38 w 38"/>
                  <a:gd name="T7" fmla="*/ 0 h 341"/>
                  <a:gd name="T8" fmla="*/ 0 w 38"/>
                  <a:gd name="T9" fmla="*/ 0 h 341"/>
                  <a:gd name="T10" fmla="*/ 0 w 38"/>
                  <a:gd name="T11" fmla="*/ 341 h 341"/>
                </a:gdLst>
                <a:ahLst/>
                <a:cxnLst>
                  <a:cxn ang="0">
                    <a:pos x="T0" y="T1"/>
                  </a:cxn>
                  <a:cxn ang="0">
                    <a:pos x="T2" y="T3"/>
                  </a:cxn>
                  <a:cxn ang="0">
                    <a:pos x="T4" y="T5"/>
                  </a:cxn>
                  <a:cxn ang="0">
                    <a:pos x="T6" y="T7"/>
                  </a:cxn>
                  <a:cxn ang="0">
                    <a:pos x="T8" y="T9"/>
                  </a:cxn>
                  <a:cxn ang="0">
                    <a:pos x="T10" y="T11"/>
                  </a:cxn>
                </a:cxnLst>
                <a:rect l="0" t="0" r="r" b="b"/>
                <a:pathLst>
                  <a:path w="38" h="341">
                    <a:moveTo>
                      <a:pt x="0" y="341"/>
                    </a:moveTo>
                    <a:lnTo>
                      <a:pt x="0" y="341"/>
                    </a:lnTo>
                    <a:lnTo>
                      <a:pt x="38" y="341"/>
                    </a:lnTo>
                    <a:lnTo>
                      <a:pt x="38" y="0"/>
                    </a:lnTo>
                    <a:lnTo>
                      <a:pt x="0" y="0"/>
                    </a:lnTo>
                    <a:lnTo>
                      <a:pt x="0" y="34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80" name="Freeform 48">
                <a:extLst>
                  <a:ext uri="{FF2B5EF4-FFF2-40B4-BE49-F238E27FC236}">
                    <a16:creationId xmlns:a16="http://schemas.microsoft.com/office/drawing/2014/main" id="{8B38150E-C5A0-BA4B-9BCA-9440B6046F02}"/>
                  </a:ext>
                </a:extLst>
              </p:cNvPr>
              <p:cNvSpPr>
                <a:spLocks/>
              </p:cNvSpPr>
              <p:nvPr/>
            </p:nvSpPr>
            <p:spPr bwMode="auto">
              <a:xfrm>
                <a:off x="3545" y="1148"/>
                <a:ext cx="119" cy="144"/>
              </a:xfrm>
              <a:custGeom>
                <a:avLst/>
                <a:gdLst>
                  <a:gd name="T0" fmla="*/ 195 w 197"/>
                  <a:gd name="T1" fmla="*/ 172 h 231"/>
                  <a:gd name="T2" fmla="*/ 195 w 197"/>
                  <a:gd name="T3" fmla="*/ 172 h 231"/>
                  <a:gd name="T4" fmla="*/ 197 w 197"/>
                  <a:gd name="T5" fmla="*/ 225 h 231"/>
                  <a:gd name="T6" fmla="*/ 162 w 197"/>
                  <a:gd name="T7" fmla="*/ 225 h 231"/>
                  <a:gd name="T8" fmla="*/ 161 w 197"/>
                  <a:gd name="T9" fmla="*/ 188 h 231"/>
                  <a:gd name="T10" fmla="*/ 160 w 197"/>
                  <a:gd name="T11" fmla="*/ 188 h 231"/>
                  <a:gd name="T12" fmla="*/ 85 w 197"/>
                  <a:gd name="T13" fmla="*/ 231 h 231"/>
                  <a:gd name="T14" fmla="*/ 0 w 197"/>
                  <a:gd name="T15" fmla="*/ 139 h 231"/>
                  <a:gd name="T16" fmla="*/ 0 w 197"/>
                  <a:gd name="T17" fmla="*/ 0 h 231"/>
                  <a:gd name="T18" fmla="*/ 37 w 197"/>
                  <a:gd name="T19" fmla="*/ 0 h 231"/>
                  <a:gd name="T20" fmla="*/ 37 w 197"/>
                  <a:gd name="T21" fmla="*/ 135 h 231"/>
                  <a:gd name="T22" fmla="*/ 88 w 197"/>
                  <a:gd name="T23" fmla="*/ 196 h 231"/>
                  <a:gd name="T24" fmla="*/ 158 w 197"/>
                  <a:gd name="T25" fmla="*/ 110 h 231"/>
                  <a:gd name="T26" fmla="*/ 158 w 197"/>
                  <a:gd name="T27" fmla="*/ 0 h 231"/>
                  <a:gd name="T28" fmla="*/ 195 w 197"/>
                  <a:gd name="T29" fmla="*/ 0 h 231"/>
                  <a:gd name="T30" fmla="*/ 195 w 197"/>
                  <a:gd name="T31" fmla="*/ 172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7" h="231">
                    <a:moveTo>
                      <a:pt x="195" y="172"/>
                    </a:moveTo>
                    <a:lnTo>
                      <a:pt x="195" y="172"/>
                    </a:lnTo>
                    <a:cubicBezTo>
                      <a:pt x="195" y="192"/>
                      <a:pt x="197" y="210"/>
                      <a:pt x="197" y="225"/>
                    </a:cubicBezTo>
                    <a:lnTo>
                      <a:pt x="162" y="225"/>
                    </a:lnTo>
                    <a:cubicBezTo>
                      <a:pt x="162" y="213"/>
                      <a:pt x="161" y="200"/>
                      <a:pt x="161" y="188"/>
                    </a:cubicBezTo>
                    <a:lnTo>
                      <a:pt x="160" y="188"/>
                    </a:lnTo>
                    <a:cubicBezTo>
                      <a:pt x="150" y="210"/>
                      <a:pt x="122" y="231"/>
                      <a:pt x="85" y="231"/>
                    </a:cubicBezTo>
                    <a:cubicBezTo>
                      <a:pt x="26" y="231"/>
                      <a:pt x="0" y="193"/>
                      <a:pt x="0" y="139"/>
                    </a:cubicBezTo>
                    <a:lnTo>
                      <a:pt x="0" y="0"/>
                    </a:lnTo>
                    <a:lnTo>
                      <a:pt x="37" y="0"/>
                    </a:lnTo>
                    <a:lnTo>
                      <a:pt x="37" y="135"/>
                    </a:lnTo>
                    <a:cubicBezTo>
                      <a:pt x="37" y="173"/>
                      <a:pt x="53" y="196"/>
                      <a:pt x="88" y="196"/>
                    </a:cubicBezTo>
                    <a:cubicBezTo>
                      <a:pt x="137" y="196"/>
                      <a:pt x="158" y="161"/>
                      <a:pt x="158" y="110"/>
                    </a:cubicBezTo>
                    <a:lnTo>
                      <a:pt x="158" y="0"/>
                    </a:lnTo>
                    <a:lnTo>
                      <a:pt x="195" y="0"/>
                    </a:lnTo>
                    <a:lnTo>
                      <a:pt x="195" y="172"/>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sp>
            <p:nvSpPr>
              <p:cNvPr id="81" name="Freeform 49">
                <a:extLst>
                  <a:ext uri="{FF2B5EF4-FFF2-40B4-BE49-F238E27FC236}">
                    <a16:creationId xmlns:a16="http://schemas.microsoft.com/office/drawing/2014/main" id="{634336A8-D539-9647-A61C-45738281A1C8}"/>
                  </a:ext>
                </a:extLst>
              </p:cNvPr>
              <p:cNvSpPr>
                <a:spLocks/>
              </p:cNvSpPr>
              <p:nvPr/>
            </p:nvSpPr>
            <p:spPr bwMode="auto">
              <a:xfrm>
                <a:off x="3702" y="1144"/>
                <a:ext cx="205" cy="144"/>
              </a:xfrm>
              <a:custGeom>
                <a:avLst/>
                <a:gdLst>
                  <a:gd name="T0" fmla="*/ 2 w 340"/>
                  <a:gd name="T1" fmla="*/ 60 h 231"/>
                  <a:gd name="T2" fmla="*/ 2 w 340"/>
                  <a:gd name="T3" fmla="*/ 60 h 231"/>
                  <a:gd name="T4" fmla="*/ 0 w 340"/>
                  <a:gd name="T5" fmla="*/ 6 h 231"/>
                  <a:gd name="T6" fmla="*/ 36 w 340"/>
                  <a:gd name="T7" fmla="*/ 6 h 231"/>
                  <a:gd name="T8" fmla="*/ 37 w 340"/>
                  <a:gd name="T9" fmla="*/ 43 h 231"/>
                  <a:gd name="T10" fmla="*/ 37 w 340"/>
                  <a:gd name="T11" fmla="*/ 43 h 231"/>
                  <a:gd name="T12" fmla="*/ 112 w 340"/>
                  <a:gd name="T13" fmla="*/ 0 h 231"/>
                  <a:gd name="T14" fmla="*/ 183 w 340"/>
                  <a:gd name="T15" fmla="*/ 43 h 231"/>
                  <a:gd name="T16" fmla="*/ 254 w 340"/>
                  <a:gd name="T17" fmla="*/ 0 h 231"/>
                  <a:gd name="T18" fmla="*/ 340 w 340"/>
                  <a:gd name="T19" fmla="*/ 95 h 231"/>
                  <a:gd name="T20" fmla="*/ 340 w 340"/>
                  <a:gd name="T21" fmla="*/ 231 h 231"/>
                  <a:gd name="T22" fmla="*/ 302 w 340"/>
                  <a:gd name="T23" fmla="*/ 231 h 231"/>
                  <a:gd name="T24" fmla="*/ 302 w 340"/>
                  <a:gd name="T25" fmla="*/ 96 h 231"/>
                  <a:gd name="T26" fmla="*/ 248 w 340"/>
                  <a:gd name="T27" fmla="*/ 35 h 231"/>
                  <a:gd name="T28" fmla="*/ 190 w 340"/>
                  <a:gd name="T29" fmla="*/ 101 h 231"/>
                  <a:gd name="T30" fmla="*/ 190 w 340"/>
                  <a:gd name="T31" fmla="*/ 231 h 231"/>
                  <a:gd name="T32" fmla="*/ 152 w 340"/>
                  <a:gd name="T33" fmla="*/ 231 h 231"/>
                  <a:gd name="T34" fmla="*/ 152 w 340"/>
                  <a:gd name="T35" fmla="*/ 104 h 231"/>
                  <a:gd name="T36" fmla="*/ 109 w 340"/>
                  <a:gd name="T37" fmla="*/ 35 h 231"/>
                  <a:gd name="T38" fmla="*/ 39 w 340"/>
                  <a:gd name="T39" fmla="*/ 121 h 231"/>
                  <a:gd name="T40" fmla="*/ 39 w 340"/>
                  <a:gd name="T41" fmla="*/ 231 h 231"/>
                  <a:gd name="T42" fmla="*/ 2 w 340"/>
                  <a:gd name="T43" fmla="*/ 231 h 231"/>
                  <a:gd name="T44" fmla="*/ 2 w 340"/>
                  <a:gd name="T45" fmla="*/ 60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40" h="231">
                    <a:moveTo>
                      <a:pt x="2" y="60"/>
                    </a:moveTo>
                    <a:lnTo>
                      <a:pt x="2" y="60"/>
                    </a:lnTo>
                    <a:cubicBezTo>
                      <a:pt x="2" y="39"/>
                      <a:pt x="0" y="21"/>
                      <a:pt x="0" y="6"/>
                    </a:cubicBezTo>
                    <a:lnTo>
                      <a:pt x="36" y="6"/>
                    </a:lnTo>
                    <a:cubicBezTo>
                      <a:pt x="36" y="18"/>
                      <a:pt x="37" y="31"/>
                      <a:pt x="37" y="43"/>
                    </a:cubicBezTo>
                    <a:lnTo>
                      <a:pt x="37" y="43"/>
                    </a:lnTo>
                    <a:cubicBezTo>
                      <a:pt x="48" y="21"/>
                      <a:pt x="75" y="0"/>
                      <a:pt x="112" y="0"/>
                    </a:cubicBezTo>
                    <a:cubicBezTo>
                      <a:pt x="161" y="0"/>
                      <a:pt x="176" y="28"/>
                      <a:pt x="183" y="43"/>
                    </a:cubicBezTo>
                    <a:cubicBezTo>
                      <a:pt x="200" y="17"/>
                      <a:pt x="220" y="0"/>
                      <a:pt x="254" y="0"/>
                    </a:cubicBezTo>
                    <a:cubicBezTo>
                      <a:pt x="319" y="0"/>
                      <a:pt x="340" y="36"/>
                      <a:pt x="340" y="95"/>
                    </a:cubicBezTo>
                    <a:lnTo>
                      <a:pt x="340" y="231"/>
                    </a:lnTo>
                    <a:lnTo>
                      <a:pt x="302" y="231"/>
                    </a:lnTo>
                    <a:lnTo>
                      <a:pt x="302" y="96"/>
                    </a:lnTo>
                    <a:cubicBezTo>
                      <a:pt x="302" y="65"/>
                      <a:pt x="291" y="35"/>
                      <a:pt x="248" y="35"/>
                    </a:cubicBezTo>
                    <a:cubicBezTo>
                      <a:pt x="216" y="35"/>
                      <a:pt x="190" y="61"/>
                      <a:pt x="190" y="101"/>
                    </a:cubicBezTo>
                    <a:lnTo>
                      <a:pt x="190" y="231"/>
                    </a:lnTo>
                    <a:lnTo>
                      <a:pt x="152" y="231"/>
                    </a:lnTo>
                    <a:lnTo>
                      <a:pt x="152" y="104"/>
                    </a:lnTo>
                    <a:cubicBezTo>
                      <a:pt x="152" y="54"/>
                      <a:pt x="140" y="35"/>
                      <a:pt x="109" y="35"/>
                    </a:cubicBezTo>
                    <a:cubicBezTo>
                      <a:pt x="61" y="35"/>
                      <a:pt x="39" y="70"/>
                      <a:pt x="39" y="121"/>
                    </a:cubicBezTo>
                    <a:lnTo>
                      <a:pt x="39" y="231"/>
                    </a:lnTo>
                    <a:lnTo>
                      <a:pt x="2" y="231"/>
                    </a:lnTo>
                    <a:lnTo>
                      <a:pt x="2" y="6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3199"/>
              </a:p>
            </p:txBody>
          </p:sp>
        </p:grpSp>
      </p:grpSp>
      <p:pic>
        <p:nvPicPr>
          <p:cNvPr id="32" name="Picture 31" descr="AETC_Program-color-outline-01.png">
            <a:extLst>
              <a:ext uri="{FF2B5EF4-FFF2-40B4-BE49-F238E27FC236}">
                <a16:creationId xmlns:a16="http://schemas.microsoft.com/office/drawing/2014/main" id="{400B0881-8D63-A24F-AB7E-31C0F39579C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30684" y="4585350"/>
            <a:ext cx="1092764" cy="419187"/>
          </a:xfrm>
          <a:prstGeom prst="rect">
            <a:avLst/>
          </a:prstGeom>
        </p:spPr>
      </p:pic>
      <p:sp>
        <p:nvSpPr>
          <p:cNvPr id="33" name="Text Placeholder 15">
            <a:extLst>
              <a:ext uri="{FF2B5EF4-FFF2-40B4-BE49-F238E27FC236}">
                <a16:creationId xmlns:a16="http://schemas.microsoft.com/office/drawing/2014/main" id="{DE11159E-F35E-AD4D-B16A-15ECC19E36AA}"/>
              </a:ext>
            </a:extLst>
          </p:cNvPr>
          <p:cNvSpPr>
            <a:spLocks noGrp="1"/>
          </p:cNvSpPr>
          <p:nvPr>
            <p:ph type="body" sz="quarter" idx="18" hasCustomPrompt="1"/>
          </p:nvPr>
        </p:nvSpPr>
        <p:spPr>
          <a:xfrm>
            <a:off x="438219" y="2351569"/>
            <a:ext cx="7108856" cy="1554480"/>
          </a:xfrm>
          <a:prstGeom prst="rect">
            <a:avLst/>
          </a:prstGeom>
        </p:spPr>
        <p:txBody>
          <a:bodyPr lIns="91440" tIns="91440" rIns="91440" bIns="91440" anchor="ctr" anchorCtr="0">
            <a:noAutofit/>
          </a:bodyPr>
          <a:lstStyle>
            <a:lvl1pPr marL="0" indent="0" algn="l">
              <a:lnSpc>
                <a:spcPts val="2000"/>
              </a:lnSpc>
              <a:spcBef>
                <a:spcPts val="0"/>
              </a:spcBef>
              <a:spcAft>
                <a:spcPts val="0"/>
              </a:spcAft>
              <a:buNone/>
              <a:defRPr sz="1800" baseline="0">
                <a:solidFill>
                  <a:schemeClr val="bg1">
                    <a:lumMod val="95000"/>
                  </a:schemeClr>
                </a:solidFill>
                <a:latin typeface="Arial"/>
              </a:defRPr>
            </a:lvl1pPr>
            <a:lvl2pPr marL="0" indent="0" algn="l">
              <a:spcBef>
                <a:spcPts val="0"/>
              </a:spcBef>
              <a:buNone/>
              <a:defRPr sz="1350" i="1">
                <a:solidFill>
                  <a:schemeClr val="accent2"/>
                </a:solidFill>
                <a:latin typeface="Arial"/>
              </a:defRPr>
            </a:lvl2pPr>
            <a:lvl3pPr marL="0" indent="0" algn="l">
              <a:spcBef>
                <a:spcPts val="0"/>
              </a:spcBef>
              <a:buNone/>
              <a:defRPr sz="1200" i="1">
                <a:solidFill>
                  <a:schemeClr val="accent2"/>
                </a:solidFill>
                <a:latin typeface="Arial"/>
              </a:defRPr>
            </a:lvl3pPr>
            <a:lvl4pPr marL="471488" indent="0" algn="ctr">
              <a:buNone/>
              <a:defRPr/>
            </a:lvl4pPr>
            <a:lvl5pPr marL="602456" indent="0" algn="ctr">
              <a:buNone/>
              <a:defRPr/>
            </a:lvl5pPr>
          </a:lstStyle>
          <a:p>
            <a:pPr lvl="0"/>
            <a:r>
              <a:rPr lang="en-US" dirty="0"/>
              <a:t>Click and Add Speaker Info</a:t>
            </a:r>
          </a:p>
        </p:txBody>
      </p:sp>
    </p:spTree>
    <p:extLst>
      <p:ext uri="{BB962C8B-B14F-4D97-AF65-F5344CB8AC3E}">
        <p14:creationId xmlns:p14="http://schemas.microsoft.com/office/powerpoint/2010/main" val="2231026301"/>
      </p:ext>
    </p:extLst>
  </p:cSld>
  <p:clrMapOvr>
    <a:masterClrMapping/>
  </p:clrMapOvr>
  <p:transition spd="slow"/>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pen Blue_No_Title">
    <p:spTree>
      <p:nvGrpSpPr>
        <p:cNvPr id="1" name=""/>
        <p:cNvGrpSpPr/>
        <p:nvPr/>
      </p:nvGrpSpPr>
      <p:grpSpPr>
        <a:xfrm>
          <a:off x="0" y="0"/>
          <a:ext cx="0" cy="0"/>
          <a:chOff x="0" y="0"/>
          <a:chExt cx="0" cy="0"/>
        </a:xfrm>
      </p:grpSpPr>
      <p:pic>
        <p:nvPicPr>
          <p:cNvPr id="12" name="Picture 11" descr="Blue_Background.png"/>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3606" y="2"/>
            <a:ext cx="9155137" cy="5160516"/>
          </a:xfrm>
          <a:prstGeom prst="rect">
            <a:avLst/>
          </a:prstGeom>
        </p:spPr>
      </p:pic>
      <p:pic>
        <p:nvPicPr>
          <p:cNvPr id="5" name="Picture 4" descr="NatHIVcurriculum_logo_white_thik.png">
            <a:extLst>
              <a:ext uri="{FF2B5EF4-FFF2-40B4-BE49-F238E27FC236}">
                <a16:creationId xmlns:a16="http://schemas.microsoft.com/office/drawing/2014/main" id="{4417462E-BA3E-4849-AC3A-387A995D31C6}"/>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8012010" y="4777739"/>
            <a:ext cx="1127141" cy="365760"/>
          </a:xfrm>
          <a:prstGeom prst="rect">
            <a:avLst/>
          </a:prstGeom>
        </p:spPr>
      </p:pic>
    </p:spTree>
    <p:extLst>
      <p:ext uri="{BB962C8B-B14F-4D97-AF65-F5344CB8AC3E}">
        <p14:creationId xmlns:p14="http://schemas.microsoft.com/office/powerpoint/2010/main" val="375961709"/>
      </p:ext>
    </p:extLst>
  </p:cSld>
  <p:clrMapOvr>
    <a:masterClrMapping/>
  </p:clrMapOvr>
  <p:transition spd="slow"/>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Disclosur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509BA65-A34C-F344-8542-C4A4DC949BD8}"/>
              </a:ext>
            </a:extLst>
          </p:cNvPr>
          <p:cNvSpPr/>
          <p:nvPr userDrawn="1"/>
        </p:nvSpPr>
        <p:spPr>
          <a:xfrm>
            <a:off x="0" y="925693"/>
            <a:ext cx="9162288" cy="4224528"/>
          </a:xfrm>
          <a:prstGeom prst="rect">
            <a:avLst/>
          </a:prstGeom>
          <a:gradFill>
            <a:gsLst>
              <a:gs pos="0">
                <a:srgbClr val="003860"/>
              </a:gs>
              <a:gs pos="100000">
                <a:srgbClr val="005EA1"/>
              </a:gs>
            </a:gsLs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pic>
        <p:nvPicPr>
          <p:cNvPr id="10" name="Picture 9" descr="background.jpg"/>
          <p:cNvPicPr>
            <a:picLocks/>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0"/>
            <a:ext cx="9162288" cy="923544"/>
          </a:xfrm>
          <a:prstGeom prst="rect">
            <a:avLst/>
          </a:prstGeom>
        </p:spPr>
      </p:pic>
      <p:sp>
        <p:nvSpPr>
          <p:cNvPr id="57" name="Rectangle 56"/>
          <p:cNvSpPr/>
          <p:nvPr/>
        </p:nvSpPr>
        <p:spPr>
          <a:xfrm>
            <a:off x="323850" y="269271"/>
            <a:ext cx="8503918" cy="461665"/>
          </a:xfrm>
          <a:prstGeom prst="rect">
            <a:avLst/>
          </a:prstGeom>
        </p:spPr>
        <p:txBody>
          <a:bodyPr wrap="square" lIns="68580" anchor="ctr">
            <a:spAutoFit/>
          </a:bodyPr>
          <a:lstStyle/>
          <a:p>
            <a:pPr defTabSz="342900">
              <a:spcAft>
                <a:spcPts val="0"/>
              </a:spcAft>
            </a:pPr>
            <a:r>
              <a:rPr lang="en-US" sz="2400" cap="none" baseline="0" dirty="0">
                <a:solidFill>
                  <a:schemeClr val="bg1"/>
                </a:solidFill>
                <a:latin typeface="Arial" pitchFamily="-108" charset="0"/>
                <a:ea typeface="ＭＳ Ｐゴシック" pitchFamily="-108" charset="-128"/>
                <a:cs typeface="ＭＳ Ｐゴシック" pitchFamily="-108" charset="-128"/>
              </a:rPr>
              <a:t>Disclosures</a:t>
            </a:r>
          </a:p>
        </p:txBody>
      </p:sp>
      <p:sp>
        <p:nvSpPr>
          <p:cNvPr id="2" name="Title 1"/>
          <p:cNvSpPr>
            <a:spLocks noGrp="1"/>
          </p:cNvSpPr>
          <p:nvPr>
            <p:ph type="title" hasCustomPrompt="1"/>
          </p:nvPr>
        </p:nvSpPr>
        <p:spPr>
          <a:xfrm>
            <a:off x="323850" y="1266332"/>
            <a:ext cx="8515350" cy="2804922"/>
          </a:xfrm>
          <a:prstGeom prst="rect">
            <a:avLst/>
          </a:prstGeom>
        </p:spPr>
        <p:txBody>
          <a:bodyPr anchor="t" anchorCtr="0">
            <a:normAutofit/>
          </a:bodyPr>
          <a:lstStyle>
            <a:lvl1pPr algn="l">
              <a:defRPr sz="2000" baseline="0">
                <a:solidFill>
                  <a:schemeClr val="bg1"/>
                </a:solidFill>
                <a:latin typeface="Arial"/>
                <a:cs typeface="Arial"/>
              </a:defRPr>
            </a:lvl1pPr>
          </a:lstStyle>
          <a:p>
            <a:r>
              <a:rPr lang="en-US" dirty="0"/>
              <a:t>Type in Speaker name, disclosure information</a:t>
            </a:r>
          </a:p>
        </p:txBody>
      </p:sp>
      <p:cxnSp>
        <p:nvCxnSpPr>
          <p:cNvPr id="9" name="Straight Connector 8"/>
          <p:cNvCxnSpPr/>
          <p:nvPr/>
        </p:nvCxnSpPr>
        <p:spPr>
          <a:xfrm>
            <a:off x="1" y="920736"/>
            <a:ext cx="9162862"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02427498"/>
      </p:ext>
    </p:extLst>
  </p:cSld>
  <p:clrMapOvr>
    <a:masterClrMapping/>
  </p:clrMapOvr>
  <p:transition spd="slow"/>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Open White ">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323850" y="97263"/>
            <a:ext cx="8497062" cy="818388"/>
          </a:xfrm>
          <a:prstGeom prst="rect">
            <a:avLst/>
          </a:prstGeom>
        </p:spPr>
        <p:txBody>
          <a:bodyPr anchor="ctr" anchorCtr="0">
            <a:normAutofit/>
          </a:bodyPr>
          <a:lstStyle>
            <a:lvl1pPr algn="l">
              <a:defRPr sz="2400" baseline="0">
                <a:solidFill>
                  <a:schemeClr val="tx1"/>
                </a:solidFill>
                <a:latin typeface="Arial"/>
                <a:cs typeface="Arial"/>
              </a:defRPr>
            </a:lvl1pPr>
          </a:lstStyle>
          <a:p>
            <a:r>
              <a:rPr lang="en-US" dirty="0"/>
              <a:t>Open White Layout: click to add title</a:t>
            </a:r>
          </a:p>
        </p:txBody>
      </p:sp>
      <p:sp>
        <p:nvSpPr>
          <p:cNvPr id="52" name="Text Placeholder 5"/>
          <p:cNvSpPr>
            <a:spLocks noGrp="1"/>
          </p:cNvSpPr>
          <p:nvPr>
            <p:ph type="body" sz="quarter" idx="14" hasCustomPrompt="1"/>
          </p:nvPr>
        </p:nvSpPr>
        <p:spPr>
          <a:xfrm>
            <a:off x="323850" y="4846321"/>
            <a:ext cx="7357838" cy="240029"/>
          </a:xfrm>
          <a:prstGeom prst="rect">
            <a:avLst/>
          </a:prstGeom>
        </p:spPr>
        <p:txBody>
          <a:bodyPr vert="horz" anchor="ctr"/>
          <a:lstStyle>
            <a:lvl1pPr marL="0" indent="0" algn="l">
              <a:spcBef>
                <a:spcPts val="0"/>
              </a:spcBef>
              <a:buNone/>
              <a:defRPr sz="1050" b="0" baseline="0">
                <a:solidFill>
                  <a:srgbClr val="285078"/>
                </a:solidFill>
                <a:latin typeface="Arial"/>
                <a:cs typeface="Arial"/>
              </a:defRPr>
            </a:lvl1pPr>
          </a:lstStyle>
          <a:p>
            <a:pPr lvl="0"/>
            <a:r>
              <a:rPr lang="en-US" dirty="0"/>
              <a:t>Click to Add Source</a:t>
            </a:r>
          </a:p>
        </p:txBody>
      </p:sp>
      <p:grpSp>
        <p:nvGrpSpPr>
          <p:cNvPr id="53" name="Logo Stacked V2">
            <a:extLst>
              <a:ext uri="{FF2B5EF4-FFF2-40B4-BE49-F238E27FC236}">
                <a16:creationId xmlns:a16="http://schemas.microsoft.com/office/drawing/2014/main" id="{9EBAE904-6B14-1B48-83A6-BBB10B6B166D}"/>
              </a:ext>
            </a:extLst>
          </p:cNvPr>
          <p:cNvGrpSpPr>
            <a:grpSpLocks noChangeAspect="1"/>
          </p:cNvGrpSpPr>
          <p:nvPr userDrawn="1"/>
        </p:nvGrpSpPr>
        <p:grpSpPr>
          <a:xfrm>
            <a:off x="8071600" y="4860986"/>
            <a:ext cx="993262" cy="226314"/>
            <a:chOff x="680865" y="3439338"/>
            <a:chExt cx="4686473" cy="1068091"/>
          </a:xfrm>
        </p:grpSpPr>
        <p:pic>
          <p:nvPicPr>
            <p:cNvPr id="54" name="Logomark V2">
              <a:extLst>
                <a:ext uri="{FF2B5EF4-FFF2-40B4-BE49-F238E27FC236}">
                  <a16:creationId xmlns:a16="http://schemas.microsoft.com/office/drawing/2014/main" id="{C461C26B-1458-204F-BE5C-3AB328773B02}"/>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680865" y="3439338"/>
              <a:ext cx="1088136" cy="1068091"/>
            </a:xfrm>
            <a:prstGeom prst="rect">
              <a:avLst/>
            </a:prstGeom>
          </p:spPr>
        </p:pic>
        <p:grpSp>
          <p:nvGrpSpPr>
            <p:cNvPr id="55" name="Nat HIV Cur logo type stacked">
              <a:extLst>
                <a:ext uri="{FF2B5EF4-FFF2-40B4-BE49-F238E27FC236}">
                  <a16:creationId xmlns:a16="http://schemas.microsoft.com/office/drawing/2014/main" id="{51D397EA-35B7-3441-A55C-06ED32AA7A92}"/>
                </a:ext>
              </a:extLst>
            </p:cNvPr>
            <p:cNvGrpSpPr>
              <a:grpSpLocks noChangeAspect="1"/>
            </p:cNvGrpSpPr>
            <p:nvPr/>
          </p:nvGrpSpPr>
          <p:grpSpPr bwMode="auto">
            <a:xfrm>
              <a:off x="1898650" y="3455065"/>
              <a:ext cx="3468688" cy="1036638"/>
              <a:chOff x="1196" y="1585"/>
              <a:chExt cx="2185" cy="653"/>
            </a:xfrm>
          </p:grpSpPr>
          <p:sp>
            <p:nvSpPr>
              <p:cNvPr id="56" name="Freeform 5">
                <a:extLst>
                  <a:ext uri="{FF2B5EF4-FFF2-40B4-BE49-F238E27FC236}">
                    <a16:creationId xmlns:a16="http://schemas.microsoft.com/office/drawing/2014/main" id="{4A59C6AF-A84B-234D-B668-6A55C53F2425}"/>
                  </a:ext>
                </a:extLst>
              </p:cNvPr>
              <p:cNvSpPr>
                <a:spLocks/>
              </p:cNvSpPr>
              <p:nvPr/>
            </p:nvSpPr>
            <p:spPr bwMode="auto">
              <a:xfrm>
                <a:off x="1212" y="1585"/>
                <a:ext cx="243" cy="286"/>
              </a:xfrm>
              <a:custGeom>
                <a:avLst/>
                <a:gdLst>
                  <a:gd name="T0" fmla="*/ 347 w 403"/>
                  <a:gd name="T1" fmla="*/ 0 h 474"/>
                  <a:gd name="T2" fmla="*/ 347 w 403"/>
                  <a:gd name="T3" fmla="*/ 0 h 474"/>
                  <a:gd name="T4" fmla="*/ 347 w 403"/>
                  <a:gd name="T5" fmla="*/ 394 h 474"/>
                  <a:gd name="T6" fmla="*/ 345 w 403"/>
                  <a:gd name="T7" fmla="*/ 394 h 474"/>
                  <a:gd name="T8" fmla="*/ 71 w 403"/>
                  <a:gd name="T9" fmla="*/ 0 h 474"/>
                  <a:gd name="T10" fmla="*/ 0 w 403"/>
                  <a:gd name="T11" fmla="*/ 0 h 474"/>
                  <a:gd name="T12" fmla="*/ 0 w 403"/>
                  <a:gd name="T13" fmla="*/ 474 h 474"/>
                  <a:gd name="T14" fmla="*/ 56 w 403"/>
                  <a:gd name="T15" fmla="*/ 474 h 474"/>
                  <a:gd name="T16" fmla="*/ 56 w 403"/>
                  <a:gd name="T17" fmla="*/ 81 h 474"/>
                  <a:gd name="T18" fmla="*/ 57 w 403"/>
                  <a:gd name="T19" fmla="*/ 81 h 474"/>
                  <a:gd name="T20" fmla="*/ 332 w 403"/>
                  <a:gd name="T21" fmla="*/ 474 h 474"/>
                  <a:gd name="T22" fmla="*/ 403 w 403"/>
                  <a:gd name="T23" fmla="*/ 474 h 474"/>
                  <a:gd name="T24" fmla="*/ 403 w 403"/>
                  <a:gd name="T25" fmla="*/ 0 h 474"/>
                  <a:gd name="T26" fmla="*/ 347 w 403"/>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3" h="474">
                    <a:moveTo>
                      <a:pt x="347" y="0"/>
                    </a:moveTo>
                    <a:lnTo>
                      <a:pt x="347" y="0"/>
                    </a:lnTo>
                    <a:lnTo>
                      <a:pt x="347" y="394"/>
                    </a:lnTo>
                    <a:lnTo>
                      <a:pt x="345" y="394"/>
                    </a:lnTo>
                    <a:lnTo>
                      <a:pt x="71" y="0"/>
                    </a:lnTo>
                    <a:lnTo>
                      <a:pt x="0" y="0"/>
                    </a:lnTo>
                    <a:lnTo>
                      <a:pt x="0" y="474"/>
                    </a:lnTo>
                    <a:lnTo>
                      <a:pt x="56" y="474"/>
                    </a:lnTo>
                    <a:lnTo>
                      <a:pt x="56" y="81"/>
                    </a:lnTo>
                    <a:lnTo>
                      <a:pt x="57" y="81"/>
                    </a:lnTo>
                    <a:lnTo>
                      <a:pt x="332" y="474"/>
                    </a:lnTo>
                    <a:lnTo>
                      <a:pt x="403" y="474"/>
                    </a:lnTo>
                    <a:lnTo>
                      <a:pt x="403" y="0"/>
                    </a:lnTo>
                    <a:lnTo>
                      <a:pt x="347" y="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7" name="Freeform 6">
                <a:extLst>
                  <a:ext uri="{FF2B5EF4-FFF2-40B4-BE49-F238E27FC236}">
                    <a16:creationId xmlns:a16="http://schemas.microsoft.com/office/drawing/2014/main" id="{9AAFF09C-53A7-E040-8D61-60CDC19732B7}"/>
                  </a:ext>
                </a:extLst>
              </p:cNvPr>
              <p:cNvSpPr>
                <a:spLocks noEditPoints="1"/>
              </p:cNvSpPr>
              <p:nvPr/>
            </p:nvSpPr>
            <p:spPr bwMode="auto">
              <a:xfrm>
                <a:off x="1503" y="1677"/>
                <a:ext cx="165" cy="199"/>
              </a:xfrm>
              <a:custGeom>
                <a:avLst/>
                <a:gdLst>
                  <a:gd name="T0" fmla="*/ 14 w 275"/>
                  <a:gd name="T1" fmla="*/ 48 h 329"/>
                  <a:gd name="T2" fmla="*/ 14 w 275"/>
                  <a:gd name="T3" fmla="*/ 48 h 329"/>
                  <a:gd name="T4" fmla="*/ 139 w 275"/>
                  <a:gd name="T5" fmla="*/ 0 h 329"/>
                  <a:gd name="T6" fmla="*/ 270 w 275"/>
                  <a:gd name="T7" fmla="*/ 132 h 329"/>
                  <a:gd name="T8" fmla="*/ 270 w 275"/>
                  <a:gd name="T9" fmla="*/ 267 h 329"/>
                  <a:gd name="T10" fmla="*/ 275 w 275"/>
                  <a:gd name="T11" fmla="*/ 321 h 329"/>
                  <a:gd name="T12" fmla="*/ 225 w 275"/>
                  <a:gd name="T13" fmla="*/ 321 h 329"/>
                  <a:gd name="T14" fmla="*/ 221 w 275"/>
                  <a:gd name="T15" fmla="*/ 274 h 329"/>
                  <a:gd name="T16" fmla="*/ 220 w 275"/>
                  <a:gd name="T17" fmla="*/ 274 h 329"/>
                  <a:gd name="T18" fmla="*/ 117 w 275"/>
                  <a:gd name="T19" fmla="*/ 329 h 329"/>
                  <a:gd name="T20" fmla="*/ 0 w 275"/>
                  <a:gd name="T21" fmla="*/ 236 h 329"/>
                  <a:gd name="T22" fmla="*/ 198 w 275"/>
                  <a:gd name="T23" fmla="*/ 126 h 329"/>
                  <a:gd name="T24" fmla="*/ 218 w 275"/>
                  <a:gd name="T25" fmla="*/ 126 h 329"/>
                  <a:gd name="T26" fmla="*/ 218 w 275"/>
                  <a:gd name="T27" fmla="*/ 117 h 329"/>
                  <a:gd name="T28" fmla="*/ 140 w 275"/>
                  <a:gd name="T29" fmla="*/ 48 h 329"/>
                  <a:gd name="T30" fmla="*/ 47 w 275"/>
                  <a:gd name="T31" fmla="*/ 82 h 329"/>
                  <a:gd name="T32" fmla="*/ 14 w 275"/>
                  <a:gd name="T33" fmla="*/ 48 h 329"/>
                  <a:gd name="T34" fmla="*/ 166 w 275"/>
                  <a:gd name="T35" fmla="*/ 171 h 329"/>
                  <a:gd name="T36" fmla="*/ 166 w 275"/>
                  <a:gd name="T37" fmla="*/ 171 h 329"/>
                  <a:gd name="T38" fmla="*/ 57 w 275"/>
                  <a:gd name="T39" fmla="*/ 231 h 329"/>
                  <a:gd name="T40" fmla="*/ 125 w 275"/>
                  <a:gd name="T41" fmla="*/ 285 h 329"/>
                  <a:gd name="T42" fmla="*/ 218 w 275"/>
                  <a:gd name="T43" fmla="*/ 191 h 329"/>
                  <a:gd name="T44" fmla="*/ 218 w 275"/>
                  <a:gd name="T45" fmla="*/ 171 h 329"/>
                  <a:gd name="T46" fmla="*/ 166 w 275"/>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5" h="329">
                    <a:moveTo>
                      <a:pt x="14" y="48"/>
                    </a:moveTo>
                    <a:lnTo>
                      <a:pt x="14" y="48"/>
                    </a:lnTo>
                    <a:cubicBezTo>
                      <a:pt x="47" y="15"/>
                      <a:pt x="93" y="0"/>
                      <a:pt x="139" y="0"/>
                    </a:cubicBezTo>
                    <a:cubicBezTo>
                      <a:pt x="231" y="0"/>
                      <a:pt x="270" y="44"/>
                      <a:pt x="270" y="132"/>
                    </a:cubicBezTo>
                    <a:lnTo>
                      <a:pt x="270" y="267"/>
                    </a:lnTo>
                    <a:cubicBezTo>
                      <a:pt x="270" y="285"/>
                      <a:pt x="272" y="305"/>
                      <a:pt x="275" y="321"/>
                    </a:cubicBezTo>
                    <a:lnTo>
                      <a:pt x="225" y="321"/>
                    </a:lnTo>
                    <a:cubicBezTo>
                      <a:pt x="221" y="307"/>
                      <a:pt x="221" y="288"/>
                      <a:pt x="221" y="274"/>
                    </a:cubicBezTo>
                    <a:lnTo>
                      <a:pt x="220" y="274"/>
                    </a:lnTo>
                    <a:cubicBezTo>
                      <a:pt x="199" y="306"/>
                      <a:pt x="164" y="329"/>
                      <a:pt x="117" y="329"/>
                    </a:cubicBezTo>
                    <a:cubicBezTo>
                      <a:pt x="53" y="329"/>
                      <a:pt x="0" y="297"/>
                      <a:pt x="0" y="236"/>
                    </a:cubicBezTo>
                    <a:cubicBezTo>
                      <a:pt x="0" y="132"/>
                      <a:pt x="121" y="126"/>
                      <a:pt x="198" y="126"/>
                    </a:cubicBezTo>
                    <a:lnTo>
                      <a:pt x="218" y="126"/>
                    </a:lnTo>
                    <a:lnTo>
                      <a:pt x="218" y="117"/>
                    </a:lnTo>
                    <a:cubicBezTo>
                      <a:pt x="218" y="72"/>
                      <a:pt x="189" y="48"/>
                      <a:pt x="140" y="48"/>
                    </a:cubicBezTo>
                    <a:cubicBezTo>
                      <a:pt x="107" y="48"/>
                      <a:pt x="72" y="60"/>
                      <a:pt x="47" y="82"/>
                    </a:cubicBezTo>
                    <a:lnTo>
                      <a:pt x="14" y="48"/>
                    </a:lnTo>
                    <a:close/>
                    <a:moveTo>
                      <a:pt x="166" y="171"/>
                    </a:moveTo>
                    <a:lnTo>
                      <a:pt x="166" y="171"/>
                    </a:lnTo>
                    <a:cubicBezTo>
                      <a:pt x="99" y="171"/>
                      <a:pt x="57" y="189"/>
                      <a:pt x="57" y="231"/>
                    </a:cubicBezTo>
                    <a:cubicBezTo>
                      <a:pt x="57" y="270"/>
                      <a:pt x="86" y="285"/>
                      <a:pt x="125" y="285"/>
                    </a:cubicBezTo>
                    <a:cubicBezTo>
                      <a:pt x="186" y="285"/>
                      <a:pt x="216" y="242"/>
                      <a:pt x="218" y="191"/>
                    </a:cubicBezTo>
                    <a:lnTo>
                      <a:pt x="218" y="171"/>
                    </a:lnTo>
                    <a:lnTo>
                      <a:pt x="166"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8" name="Freeform 7">
                <a:extLst>
                  <a:ext uri="{FF2B5EF4-FFF2-40B4-BE49-F238E27FC236}">
                    <a16:creationId xmlns:a16="http://schemas.microsoft.com/office/drawing/2014/main" id="{4D666CC3-245B-9B41-9FA0-31D76202512C}"/>
                  </a:ext>
                </a:extLst>
              </p:cNvPr>
              <p:cNvSpPr>
                <a:spLocks/>
              </p:cNvSpPr>
              <p:nvPr/>
            </p:nvSpPr>
            <p:spPr bwMode="auto">
              <a:xfrm>
                <a:off x="1692" y="1628"/>
                <a:ext cx="129" cy="248"/>
              </a:xfrm>
              <a:custGeom>
                <a:avLst/>
                <a:gdLst>
                  <a:gd name="T0" fmla="*/ 213 w 216"/>
                  <a:gd name="T1" fmla="*/ 133 h 410"/>
                  <a:gd name="T2" fmla="*/ 213 w 216"/>
                  <a:gd name="T3" fmla="*/ 133 h 410"/>
                  <a:gd name="T4" fmla="*/ 121 w 216"/>
                  <a:gd name="T5" fmla="*/ 133 h 410"/>
                  <a:gd name="T6" fmla="*/ 121 w 216"/>
                  <a:gd name="T7" fmla="*/ 290 h 410"/>
                  <a:gd name="T8" fmla="*/ 168 w 216"/>
                  <a:gd name="T9" fmla="*/ 362 h 410"/>
                  <a:gd name="T10" fmla="*/ 214 w 216"/>
                  <a:gd name="T11" fmla="*/ 351 h 410"/>
                  <a:gd name="T12" fmla="*/ 216 w 216"/>
                  <a:gd name="T13" fmla="*/ 399 h 410"/>
                  <a:gd name="T14" fmla="*/ 155 w 216"/>
                  <a:gd name="T15" fmla="*/ 410 h 410"/>
                  <a:gd name="T16" fmla="*/ 69 w 216"/>
                  <a:gd name="T17" fmla="*/ 305 h 410"/>
                  <a:gd name="T18" fmla="*/ 69 w 216"/>
                  <a:gd name="T19" fmla="*/ 133 h 410"/>
                  <a:gd name="T20" fmla="*/ 0 w 216"/>
                  <a:gd name="T21" fmla="*/ 133 h 410"/>
                  <a:gd name="T22" fmla="*/ 0 w 216"/>
                  <a:gd name="T23" fmla="*/ 89 h 410"/>
                  <a:gd name="T24" fmla="*/ 69 w 216"/>
                  <a:gd name="T25" fmla="*/ 89 h 410"/>
                  <a:gd name="T26" fmla="*/ 69 w 216"/>
                  <a:gd name="T27" fmla="*/ 0 h 410"/>
                  <a:gd name="T28" fmla="*/ 121 w 216"/>
                  <a:gd name="T29" fmla="*/ 0 h 410"/>
                  <a:gd name="T30" fmla="*/ 121 w 216"/>
                  <a:gd name="T31" fmla="*/ 89 h 410"/>
                  <a:gd name="T32" fmla="*/ 213 w 216"/>
                  <a:gd name="T33" fmla="*/ 89 h 410"/>
                  <a:gd name="T34" fmla="*/ 213 w 216"/>
                  <a:gd name="T35" fmla="*/ 133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16" h="410">
                    <a:moveTo>
                      <a:pt x="213" y="133"/>
                    </a:moveTo>
                    <a:lnTo>
                      <a:pt x="213" y="133"/>
                    </a:lnTo>
                    <a:lnTo>
                      <a:pt x="121" y="133"/>
                    </a:lnTo>
                    <a:lnTo>
                      <a:pt x="121" y="290"/>
                    </a:lnTo>
                    <a:cubicBezTo>
                      <a:pt x="121" y="330"/>
                      <a:pt x="121" y="362"/>
                      <a:pt x="168" y="362"/>
                    </a:cubicBezTo>
                    <a:cubicBezTo>
                      <a:pt x="183" y="362"/>
                      <a:pt x="200" y="359"/>
                      <a:pt x="214" y="351"/>
                    </a:cubicBezTo>
                    <a:lnTo>
                      <a:pt x="216" y="399"/>
                    </a:lnTo>
                    <a:cubicBezTo>
                      <a:pt x="198" y="407"/>
                      <a:pt x="174" y="410"/>
                      <a:pt x="155" y="410"/>
                    </a:cubicBezTo>
                    <a:cubicBezTo>
                      <a:pt x="81" y="410"/>
                      <a:pt x="69" y="370"/>
                      <a:pt x="69" y="305"/>
                    </a:cubicBezTo>
                    <a:lnTo>
                      <a:pt x="69" y="133"/>
                    </a:lnTo>
                    <a:lnTo>
                      <a:pt x="0" y="133"/>
                    </a:lnTo>
                    <a:lnTo>
                      <a:pt x="0" y="89"/>
                    </a:lnTo>
                    <a:lnTo>
                      <a:pt x="69" y="89"/>
                    </a:lnTo>
                    <a:lnTo>
                      <a:pt x="69" y="0"/>
                    </a:lnTo>
                    <a:lnTo>
                      <a:pt x="121" y="0"/>
                    </a:lnTo>
                    <a:lnTo>
                      <a:pt x="121" y="89"/>
                    </a:lnTo>
                    <a:lnTo>
                      <a:pt x="213" y="89"/>
                    </a:lnTo>
                    <a:lnTo>
                      <a:pt x="213" y="13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9" name="Freeform 8">
                <a:extLst>
                  <a:ext uri="{FF2B5EF4-FFF2-40B4-BE49-F238E27FC236}">
                    <a16:creationId xmlns:a16="http://schemas.microsoft.com/office/drawing/2014/main" id="{BEF789A9-FFBD-7E45-B2EF-E8616256CBC4}"/>
                  </a:ext>
                </a:extLst>
              </p:cNvPr>
              <p:cNvSpPr>
                <a:spLocks noEditPoints="1"/>
              </p:cNvSpPr>
              <p:nvPr/>
            </p:nvSpPr>
            <p:spPr bwMode="auto">
              <a:xfrm>
                <a:off x="1848" y="1585"/>
                <a:ext cx="46" cy="286"/>
              </a:xfrm>
              <a:custGeom>
                <a:avLst/>
                <a:gdLst>
                  <a:gd name="T0" fmla="*/ 38 w 76"/>
                  <a:gd name="T1" fmla="*/ 0 h 474"/>
                  <a:gd name="T2" fmla="*/ 38 w 76"/>
                  <a:gd name="T3" fmla="*/ 0 h 474"/>
                  <a:gd name="T4" fmla="*/ 76 w 76"/>
                  <a:gd name="T5" fmla="*/ 39 h 474"/>
                  <a:gd name="T6" fmla="*/ 38 w 76"/>
                  <a:gd name="T7" fmla="*/ 77 h 474"/>
                  <a:gd name="T8" fmla="*/ 0 w 76"/>
                  <a:gd name="T9" fmla="*/ 39 h 474"/>
                  <a:gd name="T10" fmla="*/ 38 w 76"/>
                  <a:gd name="T11" fmla="*/ 0 h 474"/>
                  <a:gd name="T12" fmla="*/ 12 w 76"/>
                  <a:gd name="T13" fmla="*/ 161 h 474"/>
                  <a:gd name="T14" fmla="*/ 12 w 76"/>
                  <a:gd name="T15" fmla="*/ 161 h 474"/>
                  <a:gd name="T16" fmla="*/ 64 w 76"/>
                  <a:gd name="T17" fmla="*/ 161 h 474"/>
                  <a:gd name="T18" fmla="*/ 64 w 76"/>
                  <a:gd name="T19" fmla="*/ 474 h 474"/>
                  <a:gd name="T20" fmla="*/ 12 w 76"/>
                  <a:gd name="T21" fmla="*/ 474 h 474"/>
                  <a:gd name="T22" fmla="*/ 12 w 76"/>
                  <a:gd name="T23" fmla="*/ 161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4">
                    <a:moveTo>
                      <a:pt x="38" y="0"/>
                    </a:moveTo>
                    <a:lnTo>
                      <a:pt x="38" y="0"/>
                    </a:lnTo>
                    <a:cubicBezTo>
                      <a:pt x="59" y="0"/>
                      <a:pt x="76" y="18"/>
                      <a:pt x="76" y="39"/>
                    </a:cubicBezTo>
                    <a:cubicBezTo>
                      <a:pt x="76" y="61"/>
                      <a:pt x="60" y="77"/>
                      <a:pt x="38" y="77"/>
                    </a:cubicBezTo>
                    <a:cubicBezTo>
                      <a:pt x="16" y="77"/>
                      <a:pt x="0" y="61"/>
                      <a:pt x="0" y="39"/>
                    </a:cubicBezTo>
                    <a:cubicBezTo>
                      <a:pt x="0" y="18"/>
                      <a:pt x="16" y="0"/>
                      <a:pt x="38" y="0"/>
                    </a:cubicBezTo>
                    <a:close/>
                    <a:moveTo>
                      <a:pt x="12" y="161"/>
                    </a:moveTo>
                    <a:lnTo>
                      <a:pt x="12" y="161"/>
                    </a:lnTo>
                    <a:lnTo>
                      <a:pt x="64" y="161"/>
                    </a:lnTo>
                    <a:lnTo>
                      <a:pt x="64" y="474"/>
                    </a:lnTo>
                    <a:lnTo>
                      <a:pt x="12" y="474"/>
                    </a:lnTo>
                    <a:lnTo>
                      <a:pt x="12" y="16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60" name="Freeform 9">
                <a:extLst>
                  <a:ext uri="{FF2B5EF4-FFF2-40B4-BE49-F238E27FC236}">
                    <a16:creationId xmlns:a16="http://schemas.microsoft.com/office/drawing/2014/main" id="{8E3837A3-FC59-9E47-8447-47DAFFFDB8B8}"/>
                  </a:ext>
                </a:extLst>
              </p:cNvPr>
              <p:cNvSpPr>
                <a:spLocks noEditPoints="1"/>
              </p:cNvSpPr>
              <p:nvPr/>
            </p:nvSpPr>
            <p:spPr bwMode="auto">
              <a:xfrm>
                <a:off x="1930" y="1677"/>
                <a:ext cx="201" cy="199"/>
              </a:xfrm>
              <a:custGeom>
                <a:avLst/>
                <a:gdLst>
                  <a:gd name="T0" fmla="*/ 168 w 335"/>
                  <a:gd name="T1" fmla="*/ 0 h 329"/>
                  <a:gd name="T2" fmla="*/ 168 w 335"/>
                  <a:gd name="T3" fmla="*/ 0 h 329"/>
                  <a:gd name="T4" fmla="*/ 335 w 335"/>
                  <a:gd name="T5" fmla="*/ 165 h 329"/>
                  <a:gd name="T6" fmla="*/ 168 w 335"/>
                  <a:gd name="T7" fmla="*/ 329 h 329"/>
                  <a:gd name="T8" fmla="*/ 0 w 335"/>
                  <a:gd name="T9" fmla="*/ 165 h 329"/>
                  <a:gd name="T10" fmla="*/ 168 w 335"/>
                  <a:gd name="T11" fmla="*/ 0 h 329"/>
                  <a:gd name="T12" fmla="*/ 168 w 335"/>
                  <a:gd name="T13" fmla="*/ 281 h 329"/>
                  <a:gd name="T14" fmla="*/ 168 w 335"/>
                  <a:gd name="T15" fmla="*/ 281 h 329"/>
                  <a:gd name="T16" fmla="*/ 279 w 335"/>
                  <a:gd name="T17" fmla="*/ 165 h 329"/>
                  <a:gd name="T18" fmla="*/ 168 w 335"/>
                  <a:gd name="T19" fmla="*/ 48 h 329"/>
                  <a:gd name="T20" fmla="*/ 57 w 335"/>
                  <a:gd name="T21" fmla="*/ 165 h 329"/>
                  <a:gd name="T22" fmla="*/ 168 w 335"/>
                  <a:gd name="T23" fmla="*/ 28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5" h="329">
                    <a:moveTo>
                      <a:pt x="168" y="0"/>
                    </a:moveTo>
                    <a:lnTo>
                      <a:pt x="168" y="0"/>
                    </a:lnTo>
                    <a:cubicBezTo>
                      <a:pt x="264" y="0"/>
                      <a:pt x="335" y="67"/>
                      <a:pt x="335" y="165"/>
                    </a:cubicBezTo>
                    <a:cubicBezTo>
                      <a:pt x="335" y="262"/>
                      <a:pt x="264" y="329"/>
                      <a:pt x="168" y="329"/>
                    </a:cubicBezTo>
                    <a:cubicBezTo>
                      <a:pt x="71" y="329"/>
                      <a:pt x="0" y="262"/>
                      <a:pt x="0" y="165"/>
                    </a:cubicBezTo>
                    <a:cubicBezTo>
                      <a:pt x="0" y="67"/>
                      <a:pt x="71" y="0"/>
                      <a:pt x="168" y="0"/>
                    </a:cubicBezTo>
                    <a:close/>
                    <a:moveTo>
                      <a:pt x="168" y="281"/>
                    </a:moveTo>
                    <a:lnTo>
                      <a:pt x="168" y="281"/>
                    </a:lnTo>
                    <a:cubicBezTo>
                      <a:pt x="235" y="281"/>
                      <a:pt x="279" y="230"/>
                      <a:pt x="279" y="165"/>
                    </a:cubicBezTo>
                    <a:cubicBezTo>
                      <a:pt x="279" y="99"/>
                      <a:pt x="235" y="48"/>
                      <a:pt x="168" y="48"/>
                    </a:cubicBezTo>
                    <a:cubicBezTo>
                      <a:pt x="100" y="48"/>
                      <a:pt x="57" y="99"/>
                      <a:pt x="57" y="165"/>
                    </a:cubicBezTo>
                    <a:cubicBezTo>
                      <a:pt x="57" y="230"/>
                      <a:pt x="100" y="281"/>
                      <a:pt x="168" y="281"/>
                    </a:cubicBez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61" name="Freeform 10">
                <a:extLst>
                  <a:ext uri="{FF2B5EF4-FFF2-40B4-BE49-F238E27FC236}">
                    <a16:creationId xmlns:a16="http://schemas.microsoft.com/office/drawing/2014/main" id="{2577CF09-76A8-8E40-A352-482446F601BF}"/>
                  </a:ext>
                </a:extLst>
              </p:cNvPr>
              <p:cNvSpPr>
                <a:spLocks/>
              </p:cNvSpPr>
              <p:nvPr/>
            </p:nvSpPr>
            <p:spPr bwMode="auto">
              <a:xfrm>
                <a:off x="2173" y="1677"/>
                <a:ext cx="166" cy="194"/>
              </a:xfrm>
              <a:custGeom>
                <a:avLst/>
                <a:gdLst>
                  <a:gd name="T0" fmla="*/ 3 w 276"/>
                  <a:gd name="T1" fmla="*/ 82 h 321"/>
                  <a:gd name="T2" fmla="*/ 3 w 276"/>
                  <a:gd name="T3" fmla="*/ 82 h 321"/>
                  <a:gd name="T4" fmla="*/ 0 w 276"/>
                  <a:gd name="T5" fmla="*/ 8 h 321"/>
                  <a:gd name="T6" fmla="*/ 50 w 276"/>
                  <a:gd name="T7" fmla="*/ 8 h 321"/>
                  <a:gd name="T8" fmla="*/ 51 w 276"/>
                  <a:gd name="T9" fmla="*/ 60 h 321"/>
                  <a:gd name="T10" fmla="*/ 52 w 276"/>
                  <a:gd name="T11" fmla="*/ 60 h 321"/>
                  <a:gd name="T12" fmla="*/ 157 w 276"/>
                  <a:gd name="T13" fmla="*/ 0 h 321"/>
                  <a:gd name="T14" fmla="*/ 276 w 276"/>
                  <a:gd name="T15" fmla="*/ 128 h 321"/>
                  <a:gd name="T16" fmla="*/ 276 w 276"/>
                  <a:gd name="T17" fmla="*/ 321 h 321"/>
                  <a:gd name="T18" fmla="*/ 224 w 276"/>
                  <a:gd name="T19" fmla="*/ 321 h 321"/>
                  <a:gd name="T20" fmla="*/ 224 w 276"/>
                  <a:gd name="T21" fmla="*/ 133 h 321"/>
                  <a:gd name="T22" fmla="*/ 152 w 276"/>
                  <a:gd name="T23" fmla="*/ 48 h 321"/>
                  <a:gd name="T24" fmla="*/ 55 w 276"/>
                  <a:gd name="T25" fmla="*/ 169 h 321"/>
                  <a:gd name="T26" fmla="*/ 55 w 276"/>
                  <a:gd name="T27" fmla="*/ 321 h 321"/>
                  <a:gd name="T28" fmla="*/ 3 w 276"/>
                  <a:gd name="T29" fmla="*/ 321 h 321"/>
                  <a:gd name="T30" fmla="*/ 3 w 276"/>
                  <a:gd name="T31" fmla="*/ 82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3" y="82"/>
                    </a:moveTo>
                    <a:lnTo>
                      <a:pt x="3" y="82"/>
                    </a:lnTo>
                    <a:cubicBezTo>
                      <a:pt x="3" y="54"/>
                      <a:pt x="0" y="29"/>
                      <a:pt x="0" y="8"/>
                    </a:cubicBezTo>
                    <a:lnTo>
                      <a:pt x="50" y="8"/>
                    </a:lnTo>
                    <a:cubicBezTo>
                      <a:pt x="50" y="25"/>
                      <a:pt x="51" y="42"/>
                      <a:pt x="51" y="60"/>
                    </a:cubicBezTo>
                    <a:lnTo>
                      <a:pt x="52" y="60"/>
                    </a:lnTo>
                    <a:cubicBezTo>
                      <a:pt x="66" y="29"/>
                      <a:pt x="105" y="0"/>
                      <a:pt x="157" y="0"/>
                    </a:cubicBezTo>
                    <a:cubicBezTo>
                      <a:pt x="239" y="0"/>
                      <a:pt x="276" y="52"/>
                      <a:pt x="276" y="128"/>
                    </a:cubicBezTo>
                    <a:lnTo>
                      <a:pt x="276" y="321"/>
                    </a:lnTo>
                    <a:lnTo>
                      <a:pt x="224" y="321"/>
                    </a:lnTo>
                    <a:lnTo>
                      <a:pt x="224" y="133"/>
                    </a:lnTo>
                    <a:cubicBezTo>
                      <a:pt x="224" y="81"/>
                      <a:pt x="201" y="48"/>
                      <a:pt x="152" y="48"/>
                    </a:cubicBezTo>
                    <a:cubicBezTo>
                      <a:pt x="84" y="48"/>
                      <a:pt x="55" y="97"/>
                      <a:pt x="55" y="169"/>
                    </a:cubicBezTo>
                    <a:lnTo>
                      <a:pt x="55" y="321"/>
                    </a:lnTo>
                    <a:lnTo>
                      <a:pt x="3" y="321"/>
                    </a:lnTo>
                    <a:lnTo>
                      <a:pt x="3" y="82"/>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62" name="Freeform 11">
                <a:extLst>
                  <a:ext uri="{FF2B5EF4-FFF2-40B4-BE49-F238E27FC236}">
                    <a16:creationId xmlns:a16="http://schemas.microsoft.com/office/drawing/2014/main" id="{F03383E1-C861-B24E-A6CD-14C82258BFFF}"/>
                  </a:ext>
                </a:extLst>
              </p:cNvPr>
              <p:cNvSpPr>
                <a:spLocks noEditPoints="1"/>
              </p:cNvSpPr>
              <p:nvPr/>
            </p:nvSpPr>
            <p:spPr bwMode="auto">
              <a:xfrm>
                <a:off x="2380" y="1677"/>
                <a:ext cx="165" cy="199"/>
              </a:xfrm>
              <a:custGeom>
                <a:avLst/>
                <a:gdLst>
                  <a:gd name="T0" fmla="*/ 14 w 274"/>
                  <a:gd name="T1" fmla="*/ 48 h 329"/>
                  <a:gd name="T2" fmla="*/ 14 w 274"/>
                  <a:gd name="T3" fmla="*/ 48 h 329"/>
                  <a:gd name="T4" fmla="*/ 139 w 274"/>
                  <a:gd name="T5" fmla="*/ 0 h 329"/>
                  <a:gd name="T6" fmla="*/ 270 w 274"/>
                  <a:gd name="T7" fmla="*/ 132 h 329"/>
                  <a:gd name="T8" fmla="*/ 270 w 274"/>
                  <a:gd name="T9" fmla="*/ 267 h 329"/>
                  <a:gd name="T10" fmla="*/ 274 w 274"/>
                  <a:gd name="T11" fmla="*/ 321 h 329"/>
                  <a:gd name="T12" fmla="*/ 224 w 274"/>
                  <a:gd name="T13" fmla="*/ 321 h 329"/>
                  <a:gd name="T14" fmla="*/ 221 w 274"/>
                  <a:gd name="T15" fmla="*/ 274 h 329"/>
                  <a:gd name="T16" fmla="*/ 219 w 274"/>
                  <a:gd name="T17" fmla="*/ 274 h 329"/>
                  <a:gd name="T18" fmla="*/ 116 w 274"/>
                  <a:gd name="T19" fmla="*/ 329 h 329"/>
                  <a:gd name="T20" fmla="*/ 0 w 274"/>
                  <a:gd name="T21" fmla="*/ 236 h 329"/>
                  <a:gd name="T22" fmla="*/ 197 w 274"/>
                  <a:gd name="T23" fmla="*/ 126 h 329"/>
                  <a:gd name="T24" fmla="*/ 217 w 274"/>
                  <a:gd name="T25" fmla="*/ 126 h 329"/>
                  <a:gd name="T26" fmla="*/ 217 w 274"/>
                  <a:gd name="T27" fmla="*/ 117 h 329"/>
                  <a:gd name="T28" fmla="*/ 140 w 274"/>
                  <a:gd name="T29" fmla="*/ 48 h 329"/>
                  <a:gd name="T30" fmla="*/ 47 w 274"/>
                  <a:gd name="T31" fmla="*/ 82 h 329"/>
                  <a:gd name="T32" fmla="*/ 14 w 274"/>
                  <a:gd name="T33" fmla="*/ 48 h 329"/>
                  <a:gd name="T34" fmla="*/ 165 w 274"/>
                  <a:gd name="T35" fmla="*/ 171 h 329"/>
                  <a:gd name="T36" fmla="*/ 165 w 274"/>
                  <a:gd name="T37" fmla="*/ 171 h 329"/>
                  <a:gd name="T38" fmla="*/ 56 w 274"/>
                  <a:gd name="T39" fmla="*/ 231 h 329"/>
                  <a:gd name="T40" fmla="*/ 125 w 274"/>
                  <a:gd name="T41" fmla="*/ 285 h 329"/>
                  <a:gd name="T42" fmla="*/ 217 w 274"/>
                  <a:gd name="T43" fmla="*/ 191 h 329"/>
                  <a:gd name="T44" fmla="*/ 217 w 274"/>
                  <a:gd name="T45" fmla="*/ 171 h 329"/>
                  <a:gd name="T46" fmla="*/ 165 w 274"/>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4" h="329">
                    <a:moveTo>
                      <a:pt x="14" y="48"/>
                    </a:moveTo>
                    <a:lnTo>
                      <a:pt x="14" y="48"/>
                    </a:lnTo>
                    <a:cubicBezTo>
                      <a:pt x="46" y="15"/>
                      <a:pt x="93" y="0"/>
                      <a:pt x="139" y="0"/>
                    </a:cubicBezTo>
                    <a:cubicBezTo>
                      <a:pt x="231" y="0"/>
                      <a:pt x="270" y="44"/>
                      <a:pt x="270" y="132"/>
                    </a:cubicBezTo>
                    <a:lnTo>
                      <a:pt x="270" y="267"/>
                    </a:lnTo>
                    <a:cubicBezTo>
                      <a:pt x="270" y="285"/>
                      <a:pt x="272" y="305"/>
                      <a:pt x="274" y="321"/>
                    </a:cubicBezTo>
                    <a:lnTo>
                      <a:pt x="224" y="321"/>
                    </a:lnTo>
                    <a:cubicBezTo>
                      <a:pt x="221" y="307"/>
                      <a:pt x="221" y="288"/>
                      <a:pt x="221" y="274"/>
                    </a:cubicBezTo>
                    <a:lnTo>
                      <a:pt x="219" y="274"/>
                    </a:lnTo>
                    <a:cubicBezTo>
                      <a:pt x="199" y="306"/>
                      <a:pt x="164" y="329"/>
                      <a:pt x="116" y="329"/>
                    </a:cubicBezTo>
                    <a:cubicBezTo>
                      <a:pt x="53" y="329"/>
                      <a:pt x="0" y="297"/>
                      <a:pt x="0" y="236"/>
                    </a:cubicBezTo>
                    <a:cubicBezTo>
                      <a:pt x="0" y="132"/>
                      <a:pt x="120" y="126"/>
                      <a:pt x="197" y="126"/>
                    </a:cubicBezTo>
                    <a:lnTo>
                      <a:pt x="217" y="126"/>
                    </a:lnTo>
                    <a:lnTo>
                      <a:pt x="217" y="117"/>
                    </a:lnTo>
                    <a:cubicBezTo>
                      <a:pt x="217" y="72"/>
                      <a:pt x="189" y="48"/>
                      <a:pt x="140" y="48"/>
                    </a:cubicBezTo>
                    <a:cubicBezTo>
                      <a:pt x="106" y="48"/>
                      <a:pt x="72" y="60"/>
                      <a:pt x="47" y="82"/>
                    </a:cubicBezTo>
                    <a:lnTo>
                      <a:pt x="14" y="48"/>
                    </a:lnTo>
                    <a:close/>
                    <a:moveTo>
                      <a:pt x="165" y="171"/>
                    </a:moveTo>
                    <a:lnTo>
                      <a:pt x="165" y="171"/>
                    </a:lnTo>
                    <a:cubicBezTo>
                      <a:pt x="99" y="171"/>
                      <a:pt x="56" y="189"/>
                      <a:pt x="56" y="231"/>
                    </a:cubicBezTo>
                    <a:cubicBezTo>
                      <a:pt x="56" y="270"/>
                      <a:pt x="86" y="285"/>
                      <a:pt x="125" y="285"/>
                    </a:cubicBezTo>
                    <a:cubicBezTo>
                      <a:pt x="185" y="285"/>
                      <a:pt x="216" y="242"/>
                      <a:pt x="217" y="191"/>
                    </a:cubicBezTo>
                    <a:lnTo>
                      <a:pt x="217" y="171"/>
                    </a:lnTo>
                    <a:lnTo>
                      <a:pt x="165"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63" name="Freeform 12">
                <a:extLst>
                  <a:ext uri="{FF2B5EF4-FFF2-40B4-BE49-F238E27FC236}">
                    <a16:creationId xmlns:a16="http://schemas.microsoft.com/office/drawing/2014/main" id="{A73CCD6E-EFBC-DC4C-986E-78059667158A}"/>
                  </a:ext>
                </a:extLst>
              </p:cNvPr>
              <p:cNvSpPr>
                <a:spLocks/>
              </p:cNvSpPr>
              <p:nvPr/>
            </p:nvSpPr>
            <p:spPr bwMode="auto">
              <a:xfrm>
                <a:off x="2597" y="1585"/>
                <a:ext cx="31" cy="286"/>
              </a:xfrm>
              <a:custGeom>
                <a:avLst/>
                <a:gdLst>
                  <a:gd name="T0" fmla="*/ 0 w 52"/>
                  <a:gd name="T1" fmla="*/ 474 h 474"/>
                  <a:gd name="T2" fmla="*/ 0 w 52"/>
                  <a:gd name="T3" fmla="*/ 474 h 474"/>
                  <a:gd name="T4" fmla="*/ 52 w 52"/>
                  <a:gd name="T5" fmla="*/ 474 h 474"/>
                  <a:gd name="T6" fmla="*/ 52 w 52"/>
                  <a:gd name="T7" fmla="*/ 0 h 474"/>
                  <a:gd name="T8" fmla="*/ 0 w 52"/>
                  <a:gd name="T9" fmla="*/ 0 h 474"/>
                  <a:gd name="T10" fmla="*/ 0 w 52"/>
                  <a:gd name="T11" fmla="*/ 474 h 474"/>
                </a:gdLst>
                <a:ahLst/>
                <a:cxnLst>
                  <a:cxn ang="0">
                    <a:pos x="T0" y="T1"/>
                  </a:cxn>
                  <a:cxn ang="0">
                    <a:pos x="T2" y="T3"/>
                  </a:cxn>
                  <a:cxn ang="0">
                    <a:pos x="T4" y="T5"/>
                  </a:cxn>
                  <a:cxn ang="0">
                    <a:pos x="T6" y="T7"/>
                  </a:cxn>
                  <a:cxn ang="0">
                    <a:pos x="T8" y="T9"/>
                  </a:cxn>
                  <a:cxn ang="0">
                    <a:pos x="T10" y="T11"/>
                  </a:cxn>
                </a:cxnLst>
                <a:rect l="0" t="0" r="r" b="b"/>
                <a:pathLst>
                  <a:path w="52" h="474">
                    <a:moveTo>
                      <a:pt x="0" y="474"/>
                    </a:moveTo>
                    <a:lnTo>
                      <a:pt x="0" y="474"/>
                    </a:lnTo>
                    <a:lnTo>
                      <a:pt x="52" y="474"/>
                    </a:lnTo>
                    <a:lnTo>
                      <a:pt x="52" y="0"/>
                    </a:lnTo>
                    <a:lnTo>
                      <a:pt x="0" y="0"/>
                    </a:lnTo>
                    <a:lnTo>
                      <a:pt x="0" y="474"/>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64" name="Freeform 13">
                <a:extLst>
                  <a:ext uri="{FF2B5EF4-FFF2-40B4-BE49-F238E27FC236}">
                    <a16:creationId xmlns:a16="http://schemas.microsoft.com/office/drawing/2014/main" id="{3418AF55-7EDF-F24C-BE52-B409F8A6B8F6}"/>
                  </a:ext>
                </a:extLst>
              </p:cNvPr>
              <p:cNvSpPr>
                <a:spLocks/>
              </p:cNvSpPr>
              <p:nvPr/>
            </p:nvSpPr>
            <p:spPr bwMode="auto">
              <a:xfrm>
                <a:off x="2780" y="1585"/>
                <a:ext cx="220" cy="286"/>
              </a:xfrm>
              <a:custGeom>
                <a:avLst/>
                <a:gdLst>
                  <a:gd name="T0" fmla="*/ 310 w 366"/>
                  <a:gd name="T1" fmla="*/ 0 h 474"/>
                  <a:gd name="T2" fmla="*/ 310 w 366"/>
                  <a:gd name="T3" fmla="*/ 0 h 474"/>
                  <a:gd name="T4" fmla="*/ 310 w 366"/>
                  <a:gd name="T5" fmla="*/ 201 h 474"/>
                  <a:gd name="T6" fmla="*/ 57 w 366"/>
                  <a:gd name="T7" fmla="*/ 201 h 474"/>
                  <a:gd name="T8" fmla="*/ 57 w 366"/>
                  <a:gd name="T9" fmla="*/ 0 h 474"/>
                  <a:gd name="T10" fmla="*/ 0 w 366"/>
                  <a:gd name="T11" fmla="*/ 0 h 474"/>
                  <a:gd name="T12" fmla="*/ 0 w 366"/>
                  <a:gd name="T13" fmla="*/ 474 h 474"/>
                  <a:gd name="T14" fmla="*/ 57 w 366"/>
                  <a:gd name="T15" fmla="*/ 474 h 474"/>
                  <a:gd name="T16" fmla="*/ 57 w 366"/>
                  <a:gd name="T17" fmla="*/ 253 h 474"/>
                  <a:gd name="T18" fmla="*/ 310 w 366"/>
                  <a:gd name="T19" fmla="*/ 253 h 474"/>
                  <a:gd name="T20" fmla="*/ 310 w 366"/>
                  <a:gd name="T21" fmla="*/ 474 h 474"/>
                  <a:gd name="T22" fmla="*/ 366 w 366"/>
                  <a:gd name="T23" fmla="*/ 474 h 474"/>
                  <a:gd name="T24" fmla="*/ 366 w 366"/>
                  <a:gd name="T25" fmla="*/ 0 h 474"/>
                  <a:gd name="T26" fmla="*/ 310 w 366"/>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66" h="474">
                    <a:moveTo>
                      <a:pt x="310" y="0"/>
                    </a:moveTo>
                    <a:lnTo>
                      <a:pt x="310" y="0"/>
                    </a:lnTo>
                    <a:lnTo>
                      <a:pt x="310" y="201"/>
                    </a:lnTo>
                    <a:lnTo>
                      <a:pt x="57" y="201"/>
                    </a:lnTo>
                    <a:lnTo>
                      <a:pt x="57" y="0"/>
                    </a:lnTo>
                    <a:lnTo>
                      <a:pt x="0" y="0"/>
                    </a:lnTo>
                    <a:lnTo>
                      <a:pt x="0" y="474"/>
                    </a:lnTo>
                    <a:lnTo>
                      <a:pt x="57" y="474"/>
                    </a:lnTo>
                    <a:lnTo>
                      <a:pt x="57" y="253"/>
                    </a:lnTo>
                    <a:lnTo>
                      <a:pt x="310" y="253"/>
                    </a:lnTo>
                    <a:lnTo>
                      <a:pt x="310" y="474"/>
                    </a:lnTo>
                    <a:lnTo>
                      <a:pt x="366" y="474"/>
                    </a:lnTo>
                    <a:lnTo>
                      <a:pt x="366" y="0"/>
                    </a:lnTo>
                    <a:lnTo>
                      <a:pt x="310"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65" name="Freeform 14">
                <a:extLst>
                  <a:ext uri="{FF2B5EF4-FFF2-40B4-BE49-F238E27FC236}">
                    <a16:creationId xmlns:a16="http://schemas.microsoft.com/office/drawing/2014/main" id="{87790804-A0D0-164B-87AB-DC0652C0C2BF}"/>
                  </a:ext>
                </a:extLst>
              </p:cNvPr>
              <p:cNvSpPr>
                <a:spLocks/>
              </p:cNvSpPr>
              <p:nvPr/>
            </p:nvSpPr>
            <p:spPr bwMode="auto">
              <a:xfrm>
                <a:off x="3065" y="1585"/>
                <a:ext cx="33" cy="286"/>
              </a:xfrm>
              <a:custGeom>
                <a:avLst/>
                <a:gdLst>
                  <a:gd name="T0" fmla="*/ 0 w 56"/>
                  <a:gd name="T1" fmla="*/ 474 h 474"/>
                  <a:gd name="T2" fmla="*/ 0 w 56"/>
                  <a:gd name="T3" fmla="*/ 474 h 474"/>
                  <a:gd name="T4" fmla="*/ 56 w 56"/>
                  <a:gd name="T5" fmla="*/ 474 h 474"/>
                  <a:gd name="T6" fmla="*/ 56 w 56"/>
                  <a:gd name="T7" fmla="*/ 0 h 474"/>
                  <a:gd name="T8" fmla="*/ 0 w 56"/>
                  <a:gd name="T9" fmla="*/ 0 h 474"/>
                  <a:gd name="T10" fmla="*/ 0 w 56"/>
                  <a:gd name="T11" fmla="*/ 474 h 474"/>
                </a:gdLst>
                <a:ahLst/>
                <a:cxnLst>
                  <a:cxn ang="0">
                    <a:pos x="T0" y="T1"/>
                  </a:cxn>
                  <a:cxn ang="0">
                    <a:pos x="T2" y="T3"/>
                  </a:cxn>
                  <a:cxn ang="0">
                    <a:pos x="T4" y="T5"/>
                  </a:cxn>
                  <a:cxn ang="0">
                    <a:pos x="T6" y="T7"/>
                  </a:cxn>
                  <a:cxn ang="0">
                    <a:pos x="T8" y="T9"/>
                  </a:cxn>
                  <a:cxn ang="0">
                    <a:pos x="T10" y="T11"/>
                  </a:cxn>
                </a:cxnLst>
                <a:rect l="0" t="0" r="r" b="b"/>
                <a:pathLst>
                  <a:path w="56" h="474">
                    <a:moveTo>
                      <a:pt x="0" y="474"/>
                    </a:moveTo>
                    <a:lnTo>
                      <a:pt x="0" y="474"/>
                    </a:lnTo>
                    <a:lnTo>
                      <a:pt x="56" y="474"/>
                    </a:lnTo>
                    <a:lnTo>
                      <a:pt x="56" y="0"/>
                    </a:lnTo>
                    <a:lnTo>
                      <a:pt x="0" y="0"/>
                    </a:lnTo>
                    <a:lnTo>
                      <a:pt x="0" y="474"/>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66" name="Freeform 15">
                <a:extLst>
                  <a:ext uri="{FF2B5EF4-FFF2-40B4-BE49-F238E27FC236}">
                    <a16:creationId xmlns:a16="http://schemas.microsoft.com/office/drawing/2014/main" id="{06AB5723-92F3-DA40-BDE0-F09908F1898E}"/>
                  </a:ext>
                </a:extLst>
              </p:cNvPr>
              <p:cNvSpPr>
                <a:spLocks/>
              </p:cNvSpPr>
              <p:nvPr/>
            </p:nvSpPr>
            <p:spPr bwMode="auto">
              <a:xfrm>
                <a:off x="3128" y="1585"/>
                <a:ext cx="253" cy="286"/>
              </a:xfrm>
              <a:custGeom>
                <a:avLst/>
                <a:gdLst>
                  <a:gd name="T0" fmla="*/ 361 w 421"/>
                  <a:gd name="T1" fmla="*/ 0 h 474"/>
                  <a:gd name="T2" fmla="*/ 361 w 421"/>
                  <a:gd name="T3" fmla="*/ 0 h 474"/>
                  <a:gd name="T4" fmla="*/ 211 w 421"/>
                  <a:gd name="T5" fmla="*/ 390 h 474"/>
                  <a:gd name="T6" fmla="*/ 209 w 421"/>
                  <a:gd name="T7" fmla="*/ 390 h 474"/>
                  <a:gd name="T8" fmla="*/ 63 w 421"/>
                  <a:gd name="T9" fmla="*/ 0 h 474"/>
                  <a:gd name="T10" fmla="*/ 0 w 421"/>
                  <a:gd name="T11" fmla="*/ 0 h 474"/>
                  <a:gd name="T12" fmla="*/ 181 w 421"/>
                  <a:gd name="T13" fmla="*/ 474 h 474"/>
                  <a:gd name="T14" fmla="*/ 235 w 421"/>
                  <a:gd name="T15" fmla="*/ 474 h 474"/>
                  <a:gd name="T16" fmla="*/ 421 w 421"/>
                  <a:gd name="T17" fmla="*/ 0 h 474"/>
                  <a:gd name="T18" fmla="*/ 361 w 421"/>
                  <a:gd name="T19"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1" h="474">
                    <a:moveTo>
                      <a:pt x="361" y="0"/>
                    </a:moveTo>
                    <a:lnTo>
                      <a:pt x="361" y="0"/>
                    </a:lnTo>
                    <a:lnTo>
                      <a:pt x="211" y="390"/>
                    </a:lnTo>
                    <a:lnTo>
                      <a:pt x="209" y="390"/>
                    </a:lnTo>
                    <a:lnTo>
                      <a:pt x="63" y="0"/>
                    </a:lnTo>
                    <a:lnTo>
                      <a:pt x="0" y="0"/>
                    </a:lnTo>
                    <a:lnTo>
                      <a:pt x="181" y="474"/>
                    </a:lnTo>
                    <a:lnTo>
                      <a:pt x="235" y="474"/>
                    </a:lnTo>
                    <a:lnTo>
                      <a:pt x="421" y="0"/>
                    </a:lnTo>
                    <a:lnTo>
                      <a:pt x="361"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67" name="Freeform 16">
                <a:extLst>
                  <a:ext uri="{FF2B5EF4-FFF2-40B4-BE49-F238E27FC236}">
                    <a16:creationId xmlns:a16="http://schemas.microsoft.com/office/drawing/2014/main" id="{25FEB00F-A3CD-894A-BA1D-70DA7F665989}"/>
                  </a:ext>
                </a:extLst>
              </p:cNvPr>
              <p:cNvSpPr>
                <a:spLocks/>
              </p:cNvSpPr>
              <p:nvPr/>
            </p:nvSpPr>
            <p:spPr bwMode="auto">
              <a:xfrm>
                <a:off x="1196" y="1938"/>
                <a:ext cx="253" cy="300"/>
              </a:xfrm>
              <a:custGeom>
                <a:avLst/>
                <a:gdLst>
                  <a:gd name="T0" fmla="*/ 359 w 420"/>
                  <a:gd name="T1" fmla="*/ 109 h 497"/>
                  <a:gd name="T2" fmla="*/ 359 w 420"/>
                  <a:gd name="T3" fmla="*/ 109 h 497"/>
                  <a:gd name="T4" fmla="*/ 240 w 420"/>
                  <a:gd name="T5" fmla="*/ 52 h 497"/>
                  <a:gd name="T6" fmla="*/ 60 w 420"/>
                  <a:gd name="T7" fmla="*/ 249 h 497"/>
                  <a:gd name="T8" fmla="*/ 240 w 420"/>
                  <a:gd name="T9" fmla="*/ 445 h 497"/>
                  <a:gd name="T10" fmla="*/ 378 w 420"/>
                  <a:gd name="T11" fmla="*/ 379 h 497"/>
                  <a:gd name="T12" fmla="*/ 420 w 420"/>
                  <a:gd name="T13" fmla="*/ 415 h 497"/>
                  <a:gd name="T14" fmla="*/ 240 w 420"/>
                  <a:gd name="T15" fmla="*/ 497 h 497"/>
                  <a:gd name="T16" fmla="*/ 0 w 420"/>
                  <a:gd name="T17" fmla="*/ 249 h 497"/>
                  <a:gd name="T18" fmla="*/ 240 w 420"/>
                  <a:gd name="T19" fmla="*/ 0 h 497"/>
                  <a:gd name="T20" fmla="*/ 408 w 420"/>
                  <a:gd name="T21" fmla="*/ 74 h 497"/>
                  <a:gd name="T22" fmla="*/ 359 w 420"/>
                  <a:gd name="T23" fmla="*/ 109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20" h="497">
                    <a:moveTo>
                      <a:pt x="359" y="109"/>
                    </a:moveTo>
                    <a:lnTo>
                      <a:pt x="359" y="109"/>
                    </a:lnTo>
                    <a:cubicBezTo>
                      <a:pt x="331" y="71"/>
                      <a:pt x="286" y="52"/>
                      <a:pt x="240" y="52"/>
                    </a:cubicBezTo>
                    <a:cubicBezTo>
                      <a:pt x="135" y="52"/>
                      <a:pt x="60" y="145"/>
                      <a:pt x="60" y="249"/>
                    </a:cubicBezTo>
                    <a:cubicBezTo>
                      <a:pt x="60" y="358"/>
                      <a:pt x="134" y="445"/>
                      <a:pt x="240" y="445"/>
                    </a:cubicBezTo>
                    <a:cubicBezTo>
                      <a:pt x="298" y="445"/>
                      <a:pt x="344" y="422"/>
                      <a:pt x="378" y="379"/>
                    </a:cubicBezTo>
                    <a:lnTo>
                      <a:pt x="420" y="415"/>
                    </a:lnTo>
                    <a:cubicBezTo>
                      <a:pt x="378" y="471"/>
                      <a:pt x="316" y="497"/>
                      <a:pt x="240" y="497"/>
                    </a:cubicBezTo>
                    <a:cubicBezTo>
                      <a:pt x="105" y="497"/>
                      <a:pt x="0" y="392"/>
                      <a:pt x="0" y="249"/>
                    </a:cubicBezTo>
                    <a:cubicBezTo>
                      <a:pt x="0" y="109"/>
                      <a:pt x="100" y="0"/>
                      <a:pt x="240" y="0"/>
                    </a:cubicBezTo>
                    <a:cubicBezTo>
                      <a:pt x="305" y="0"/>
                      <a:pt x="368" y="22"/>
                      <a:pt x="408" y="74"/>
                    </a:cubicBezTo>
                    <a:lnTo>
                      <a:pt x="359" y="10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68" name="Freeform 17">
                <a:extLst>
                  <a:ext uri="{FF2B5EF4-FFF2-40B4-BE49-F238E27FC236}">
                    <a16:creationId xmlns:a16="http://schemas.microsoft.com/office/drawing/2014/main" id="{5F7402C8-594E-1548-BAE0-7D4603FA91EE}"/>
                  </a:ext>
                </a:extLst>
              </p:cNvPr>
              <p:cNvSpPr>
                <a:spLocks/>
              </p:cNvSpPr>
              <p:nvPr/>
            </p:nvSpPr>
            <p:spPr bwMode="auto">
              <a:xfrm>
                <a:off x="1482"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69" name="Freeform 18">
                <a:extLst>
                  <a:ext uri="{FF2B5EF4-FFF2-40B4-BE49-F238E27FC236}">
                    <a16:creationId xmlns:a16="http://schemas.microsoft.com/office/drawing/2014/main" id="{82F0F2A1-5C5C-D84E-B5C2-70E5BA1D3D73}"/>
                  </a:ext>
                </a:extLst>
              </p:cNvPr>
              <p:cNvSpPr>
                <a:spLocks/>
              </p:cNvSpPr>
              <p:nvPr/>
            </p:nvSpPr>
            <p:spPr bwMode="auto">
              <a:xfrm>
                <a:off x="1699" y="2037"/>
                <a:ext cx="107" cy="194"/>
              </a:xfrm>
              <a:custGeom>
                <a:avLst/>
                <a:gdLst>
                  <a:gd name="T0" fmla="*/ 2 w 177"/>
                  <a:gd name="T1" fmla="*/ 83 h 321"/>
                  <a:gd name="T2" fmla="*/ 2 w 177"/>
                  <a:gd name="T3" fmla="*/ 83 h 321"/>
                  <a:gd name="T4" fmla="*/ 0 w 177"/>
                  <a:gd name="T5" fmla="*/ 8 h 321"/>
                  <a:gd name="T6" fmla="*/ 49 w 177"/>
                  <a:gd name="T7" fmla="*/ 8 h 321"/>
                  <a:gd name="T8" fmla="*/ 50 w 177"/>
                  <a:gd name="T9" fmla="*/ 60 h 321"/>
                  <a:gd name="T10" fmla="*/ 52 w 177"/>
                  <a:gd name="T11" fmla="*/ 60 h 321"/>
                  <a:gd name="T12" fmla="*/ 156 w 177"/>
                  <a:gd name="T13" fmla="*/ 0 h 321"/>
                  <a:gd name="T14" fmla="*/ 177 w 177"/>
                  <a:gd name="T15" fmla="*/ 4 h 321"/>
                  <a:gd name="T16" fmla="*/ 174 w 177"/>
                  <a:gd name="T17" fmla="*/ 56 h 321"/>
                  <a:gd name="T18" fmla="*/ 146 w 177"/>
                  <a:gd name="T19" fmla="*/ 52 h 321"/>
                  <a:gd name="T20" fmla="*/ 54 w 177"/>
                  <a:gd name="T21" fmla="*/ 169 h 321"/>
                  <a:gd name="T22" fmla="*/ 54 w 177"/>
                  <a:gd name="T23" fmla="*/ 321 h 321"/>
                  <a:gd name="T24" fmla="*/ 2 w 177"/>
                  <a:gd name="T25" fmla="*/ 321 h 321"/>
                  <a:gd name="T26" fmla="*/ 2 w 177"/>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7" h="321">
                    <a:moveTo>
                      <a:pt x="2" y="83"/>
                    </a:moveTo>
                    <a:lnTo>
                      <a:pt x="2" y="83"/>
                    </a:lnTo>
                    <a:cubicBezTo>
                      <a:pt x="2" y="54"/>
                      <a:pt x="0" y="29"/>
                      <a:pt x="0" y="8"/>
                    </a:cubicBezTo>
                    <a:lnTo>
                      <a:pt x="49" y="8"/>
                    </a:lnTo>
                    <a:cubicBezTo>
                      <a:pt x="49" y="25"/>
                      <a:pt x="50" y="42"/>
                      <a:pt x="50" y="60"/>
                    </a:cubicBezTo>
                    <a:lnTo>
                      <a:pt x="52" y="60"/>
                    </a:lnTo>
                    <a:cubicBezTo>
                      <a:pt x="66" y="29"/>
                      <a:pt x="105" y="0"/>
                      <a:pt x="156" y="0"/>
                    </a:cubicBezTo>
                    <a:cubicBezTo>
                      <a:pt x="163" y="0"/>
                      <a:pt x="170" y="1"/>
                      <a:pt x="177" y="4"/>
                    </a:cubicBezTo>
                    <a:lnTo>
                      <a:pt x="174" y="56"/>
                    </a:lnTo>
                    <a:cubicBezTo>
                      <a:pt x="165" y="54"/>
                      <a:pt x="155" y="52"/>
                      <a:pt x="146" y="52"/>
                    </a:cubicBezTo>
                    <a:cubicBezTo>
                      <a:pt x="82" y="52"/>
                      <a:pt x="54" y="97"/>
                      <a:pt x="54" y="169"/>
                    </a:cubicBezTo>
                    <a:lnTo>
                      <a:pt x="54" y="321"/>
                    </a:lnTo>
                    <a:lnTo>
                      <a:pt x="2" y="321"/>
                    </a:lnTo>
                    <a:lnTo>
                      <a:pt x="2"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70" name="Freeform 19">
                <a:extLst>
                  <a:ext uri="{FF2B5EF4-FFF2-40B4-BE49-F238E27FC236}">
                    <a16:creationId xmlns:a16="http://schemas.microsoft.com/office/drawing/2014/main" id="{6E2DD568-78A3-F940-8FD6-5990C7005AC9}"/>
                  </a:ext>
                </a:extLst>
              </p:cNvPr>
              <p:cNvSpPr>
                <a:spLocks/>
              </p:cNvSpPr>
              <p:nvPr/>
            </p:nvSpPr>
            <p:spPr bwMode="auto">
              <a:xfrm>
                <a:off x="1837" y="2037"/>
                <a:ext cx="107" cy="194"/>
              </a:xfrm>
              <a:custGeom>
                <a:avLst/>
                <a:gdLst>
                  <a:gd name="T0" fmla="*/ 3 w 178"/>
                  <a:gd name="T1" fmla="*/ 83 h 321"/>
                  <a:gd name="T2" fmla="*/ 3 w 178"/>
                  <a:gd name="T3" fmla="*/ 83 h 321"/>
                  <a:gd name="T4" fmla="*/ 0 w 178"/>
                  <a:gd name="T5" fmla="*/ 8 h 321"/>
                  <a:gd name="T6" fmla="*/ 50 w 178"/>
                  <a:gd name="T7" fmla="*/ 8 h 321"/>
                  <a:gd name="T8" fmla="*/ 51 w 178"/>
                  <a:gd name="T9" fmla="*/ 60 h 321"/>
                  <a:gd name="T10" fmla="*/ 52 w 178"/>
                  <a:gd name="T11" fmla="*/ 60 h 321"/>
                  <a:gd name="T12" fmla="*/ 157 w 178"/>
                  <a:gd name="T13" fmla="*/ 0 h 321"/>
                  <a:gd name="T14" fmla="*/ 178 w 178"/>
                  <a:gd name="T15" fmla="*/ 4 h 321"/>
                  <a:gd name="T16" fmla="*/ 175 w 178"/>
                  <a:gd name="T17" fmla="*/ 56 h 321"/>
                  <a:gd name="T18" fmla="*/ 147 w 178"/>
                  <a:gd name="T19" fmla="*/ 52 h 321"/>
                  <a:gd name="T20" fmla="*/ 55 w 178"/>
                  <a:gd name="T21" fmla="*/ 169 h 321"/>
                  <a:gd name="T22" fmla="*/ 55 w 178"/>
                  <a:gd name="T23" fmla="*/ 321 h 321"/>
                  <a:gd name="T24" fmla="*/ 3 w 178"/>
                  <a:gd name="T25" fmla="*/ 321 h 321"/>
                  <a:gd name="T26" fmla="*/ 3 w 178"/>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8" h="321">
                    <a:moveTo>
                      <a:pt x="3" y="83"/>
                    </a:moveTo>
                    <a:lnTo>
                      <a:pt x="3" y="83"/>
                    </a:lnTo>
                    <a:cubicBezTo>
                      <a:pt x="3" y="54"/>
                      <a:pt x="0" y="29"/>
                      <a:pt x="0" y="8"/>
                    </a:cubicBezTo>
                    <a:lnTo>
                      <a:pt x="50" y="8"/>
                    </a:lnTo>
                    <a:cubicBezTo>
                      <a:pt x="50" y="25"/>
                      <a:pt x="51" y="42"/>
                      <a:pt x="51" y="60"/>
                    </a:cubicBezTo>
                    <a:lnTo>
                      <a:pt x="52" y="60"/>
                    </a:lnTo>
                    <a:cubicBezTo>
                      <a:pt x="67" y="29"/>
                      <a:pt x="105" y="0"/>
                      <a:pt x="157" y="0"/>
                    </a:cubicBezTo>
                    <a:cubicBezTo>
                      <a:pt x="164" y="0"/>
                      <a:pt x="171" y="1"/>
                      <a:pt x="178" y="4"/>
                    </a:cubicBezTo>
                    <a:lnTo>
                      <a:pt x="175" y="56"/>
                    </a:lnTo>
                    <a:cubicBezTo>
                      <a:pt x="166" y="54"/>
                      <a:pt x="156" y="52"/>
                      <a:pt x="147" y="52"/>
                    </a:cubicBezTo>
                    <a:cubicBezTo>
                      <a:pt x="83" y="52"/>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71" name="Freeform 20">
                <a:extLst>
                  <a:ext uri="{FF2B5EF4-FFF2-40B4-BE49-F238E27FC236}">
                    <a16:creationId xmlns:a16="http://schemas.microsoft.com/office/drawing/2014/main" id="{A5C8CAAC-9DE7-7849-923A-9C2011237E9C}"/>
                  </a:ext>
                </a:extLst>
              </p:cNvPr>
              <p:cNvSpPr>
                <a:spLocks noEditPoints="1"/>
              </p:cNvSpPr>
              <p:nvPr/>
            </p:nvSpPr>
            <p:spPr bwMode="auto">
              <a:xfrm>
                <a:off x="1971" y="1946"/>
                <a:ext cx="45" cy="285"/>
              </a:xfrm>
              <a:custGeom>
                <a:avLst/>
                <a:gdLst>
                  <a:gd name="T0" fmla="*/ 38 w 76"/>
                  <a:gd name="T1" fmla="*/ 0 h 473"/>
                  <a:gd name="T2" fmla="*/ 38 w 76"/>
                  <a:gd name="T3" fmla="*/ 0 h 473"/>
                  <a:gd name="T4" fmla="*/ 76 w 76"/>
                  <a:gd name="T5" fmla="*/ 38 h 473"/>
                  <a:gd name="T6" fmla="*/ 38 w 76"/>
                  <a:gd name="T7" fmla="*/ 76 h 473"/>
                  <a:gd name="T8" fmla="*/ 0 w 76"/>
                  <a:gd name="T9" fmla="*/ 38 h 473"/>
                  <a:gd name="T10" fmla="*/ 38 w 76"/>
                  <a:gd name="T11" fmla="*/ 0 h 473"/>
                  <a:gd name="T12" fmla="*/ 12 w 76"/>
                  <a:gd name="T13" fmla="*/ 160 h 473"/>
                  <a:gd name="T14" fmla="*/ 12 w 76"/>
                  <a:gd name="T15" fmla="*/ 160 h 473"/>
                  <a:gd name="T16" fmla="*/ 64 w 76"/>
                  <a:gd name="T17" fmla="*/ 160 h 473"/>
                  <a:gd name="T18" fmla="*/ 64 w 76"/>
                  <a:gd name="T19" fmla="*/ 473 h 473"/>
                  <a:gd name="T20" fmla="*/ 12 w 76"/>
                  <a:gd name="T21" fmla="*/ 473 h 473"/>
                  <a:gd name="T22" fmla="*/ 12 w 76"/>
                  <a:gd name="T23" fmla="*/ 160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3">
                    <a:moveTo>
                      <a:pt x="38" y="0"/>
                    </a:moveTo>
                    <a:lnTo>
                      <a:pt x="38" y="0"/>
                    </a:lnTo>
                    <a:cubicBezTo>
                      <a:pt x="59" y="0"/>
                      <a:pt x="76" y="17"/>
                      <a:pt x="76" y="38"/>
                    </a:cubicBezTo>
                    <a:cubicBezTo>
                      <a:pt x="76" y="60"/>
                      <a:pt x="60" y="76"/>
                      <a:pt x="38" y="76"/>
                    </a:cubicBezTo>
                    <a:cubicBezTo>
                      <a:pt x="16" y="76"/>
                      <a:pt x="0" y="60"/>
                      <a:pt x="0" y="38"/>
                    </a:cubicBezTo>
                    <a:cubicBezTo>
                      <a:pt x="0" y="17"/>
                      <a:pt x="16" y="0"/>
                      <a:pt x="38" y="0"/>
                    </a:cubicBezTo>
                    <a:close/>
                    <a:moveTo>
                      <a:pt x="12" y="160"/>
                    </a:moveTo>
                    <a:lnTo>
                      <a:pt x="12" y="160"/>
                    </a:lnTo>
                    <a:lnTo>
                      <a:pt x="64" y="160"/>
                    </a:lnTo>
                    <a:lnTo>
                      <a:pt x="64" y="473"/>
                    </a:lnTo>
                    <a:lnTo>
                      <a:pt x="12" y="473"/>
                    </a:lnTo>
                    <a:lnTo>
                      <a:pt x="12" y="16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72" name="Freeform 21">
                <a:extLst>
                  <a:ext uri="{FF2B5EF4-FFF2-40B4-BE49-F238E27FC236}">
                    <a16:creationId xmlns:a16="http://schemas.microsoft.com/office/drawing/2014/main" id="{FF7CBDAF-9D87-EF4D-84C8-D431F56659F0}"/>
                  </a:ext>
                </a:extLst>
              </p:cNvPr>
              <p:cNvSpPr>
                <a:spLocks/>
              </p:cNvSpPr>
              <p:nvPr/>
            </p:nvSpPr>
            <p:spPr bwMode="auto">
              <a:xfrm>
                <a:off x="2052" y="2037"/>
                <a:ext cx="171" cy="199"/>
              </a:xfrm>
              <a:custGeom>
                <a:avLst/>
                <a:gdLst>
                  <a:gd name="T0" fmla="*/ 241 w 283"/>
                  <a:gd name="T1" fmla="*/ 87 h 329"/>
                  <a:gd name="T2" fmla="*/ 241 w 283"/>
                  <a:gd name="T3" fmla="*/ 87 h 329"/>
                  <a:gd name="T4" fmla="*/ 162 w 283"/>
                  <a:gd name="T5" fmla="*/ 48 h 329"/>
                  <a:gd name="T6" fmla="*/ 57 w 283"/>
                  <a:gd name="T7" fmla="*/ 165 h 329"/>
                  <a:gd name="T8" fmla="*/ 162 w 283"/>
                  <a:gd name="T9" fmla="*/ 281 h 329"/>
                  <a:gd name="T10" fmla="*/ 242 w 283"/>
                  <a:gd name="T11" fmla="*/ 242 h 329"/>
                  <a:gd name="T12" fmla="*/ 281 w 283"/>
                  <a:gd name="T13" fmla="*/ 279 h 329"/>
                  <a:gd name="T14" fmla="*/ 162 w 283"/>
                  <a:gd name="T15" fmla="*/ 329 h 329"/>
                  <a:gd name="T16" fmla="*/ 0 w 283"/>
                  <a:gd name="T17" fmla="*/ 165 h 329"/>
                  <a:gd name="T18" fmla="*/ 162 w 283"/>
                  <a:gd name="T19" fmla="*/ 0 h 329"/>
                  <a:gd name="T20" fmla="*/ 283 w 283"/>
                  <a:gd name="T21" fmla="*/ 50 h 329"/>
                  <a:gd name="T22" fmla="*/ 241 w 283"/>
                  <a:gd name="T23" fmla="*/ 87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3" h="329">
                    <a:moveTo>
                      <a:pt x="241" y="87"/>
                    </a:moveTo>
                    <a:lnTo>
                      <a:pt x="241" y="87"/>
                    </a:lnTo>
                    <a:cubicBezTo>
                      <a:pt x="219" y="60"/>
                      <a:pt x="194" y="48"/>
                      <a:pt x="162" y="48"/>
                    </a:cubicBezTo>
                    <a:cubicBezTo>
                      <a:pt x="92" y="48"/>
                      <a:pt x="57" y="101"/>
                      <a:pt x="57" y="165"/>
                    </a:cubicBezTo>
                    <a:cubicBezTo>
                      <a:pt x="57" y="229"/>
                      <a:pt x="99" y="281"/>
                      <a:pt x="162" y="281"/>
                    </a:cubicBezTo>
                    <a:cubicBezTo>
                      <a:pt x="196" y="281"/>
                      <a:pt x="223" y="269"/>
                      <a:pt x="242" y="242"/>
                    </a:cubicBezTo>
                    <a:lnTo>
                      <a:pt x="281" y="279"/>
                    </a:lnTo>
                    <a:cubicBezTo>
                      <a:pt x="251" y="314"/>
                      <a:pt x="208" y="329"/>
                      <a:pt x="162" y="329"/>
                    </a:cubicBezTo>
                    <a:cubicBezTo>
                      <a:pt x="65" y="329"/>
                      <a:pt x="0" y="261"/>
                      <a:pt x="0" y="165"/>
                    </a:cubicBezTo>
                    <a:cubicBezTo>
                      <a:pt x="0" y="70"/>
                      <a:pt x="66" y="0"/>
                      <a:pt x="162" y="0"/>
                    </a:cubicBezTo>
                    <a:cubicBezTo>
                      <a:pt x="208" y="0"/>
                      <a:pt x="251" y="16"/>
                      <a:pt x="283" y="50"/>
                    </a:cubicBezTo>
                    <a:lnTo>
                      <a:pt x="241" y="87"/>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73" name="Freeform 22">
                <a:extLst>
                  <a:ext uri="{FF2B5EF4-FFF2-40B4-BE49-F238E27FC236}">
                    <a16:creationId xmlns:a16="http://schemas.microsoft.com/office/drawing/2014/main" id="{B6C49B7C-414B-8F41-BE88-E56035440335}"/>
                  </a:ext>
                </a:extLst>
              </p:cNvPr>
              <p:cNvSpPr>
                <a:spLocks/>
              </p:cNvSpPr>
              <p:nvPr/>
            </p:nvSpPr>
            <p:spPr bwMode="auto">
              <a:xfrm>
                <a:off x="2254"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74" name="Freeform 23">
                <a:extLst>
                  <a:ext uri="{FF2B5EF4-FFF2-40B4-BE49-F238E27FC236}">
                    <a16:creationId xmlns:a16="http://schemas.microsoft.com/office/drawing/2014/main" id="{C4643A58-C5D9-9040-86A2-6BAB2B217DB4}"/>
                  </a:ext>
                </a:extLst>
              </p:cNvPr>
              <p:cNvSpPr>
                <a:spLocks/>
              </p:cNvSpPr>
              <p:nvPr/>
            </p:nvSpPr>
            <p:spPr bwMode="auto">
              <a:xfrm>
                <a:off x="2474" y="1945"/>
                <a:ext cx="32" cy="286"/>
              </a:xfrm>
              <a:custGeom>
                <a:avLst/>
                <a:gdLst>
                  <a:gd name="T0" fmla="*/ 0 w 53"/>
                  <a:gd name="T1" fmla="*/ 475 h 475"/>
                  <a:gd name="T2" fmla="*/ 0 w 53"/>
                  <a:gd name="T3" fmla="*/ 475 h 475"/>
                  <a:gd name="T4" fmla="*/ 53 w 53"/>
                  <a:gd name="T5" fmla="*/ 475 h 475"/>
                  <a:gd name="T6" fmla="*/ 53 w 53"/>
                  <a:gd name="T7" fmla="*/ 0 h 475"/>
                  <a:gd name="T8" fmla="*/ 0 w 53"/>
                  <a:gd name="T9" fmla="*/ 0 h 475"/>
                  <a:gd name="T10" fmla="*/ 0 w 53"/>
                  <a:gd name="T11" fmla="*/ 475 h 475"/>
                </a:gdLst>
                <a:ahLst/>
                <a:cxnLst>
                  <a:cxn ang="0">
                    <a:pos x="T0" y="T1"/>
                  </a:cxn>
                  <a:cxn ang="0">
                    <a:pos x="T2" y="T3"/>
                  </a:cxn>
                  <a:cxn ang="0">
                    <a:pos x="T4" y="T5"/>
                  </a:cxn>
                  <a:cxn ang="0">
                    <a:pos x="T6" y="T7"/>
                  </a:cxn>
                  <a:cxn ang="0">
                    <a:pos x="T8" y="T9"/>
                  </a:cxn>
                  <a:cxn ang="0">
                    <a:pos x="T10" y="T11"/>
                  </a:cxn>
                </a:cxnLst>
                <a:rect l="0" t="0" r="r" b="b"/>
                <a:pathLst>
                  <a:path w="53" h="475">
                    <a:moveTo>
                      <a:pt x="0" y="475"/>
                    </a:moveTo>
                    <a:lnTo>
                      <a:pt x="0" y="475"/>
                    </a:lnTo>
                    <a:lnTo>
                      <a:pt x="53" y="475"/>
                    </a:lnTo>
                    <a:lnTo>
                      <a:pt x="53" y="0"/>
                    </a:lnTo>
                    <a:lnTo>
                      <a:pt x="0" y="0"/>
                    </a:lnTo>
                    <a:lnTo>
                      <a:pt x="0" y="475"/>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75" name="Freeform 24">
                <a:extLst>
                  <a:ext uri="{FF2B5EF4-FFF2-40B4-BE49-F238E27FC236}">
                    <a16:creationId xmlns:a16="http://schemas.microsoft.com/office/drawing/2014/main" id="{36AA4B85-D40D-6940-AB35-C63F27367226}"/>
                  </a:ext>
                </a:extLst>
              </p:cNvPr>
              <p:cNvSpPr>
                <a:spLocks/>
              </p:cNvSpPr>
              <p:nvPr/>
            </p:nvSpPr>
            <p:spPr bwMode="auto">
              <a:xfrm>
                <a:off x="2561"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3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3" y="262"/>
                    </a:lnTo>
                    <a:cubicBezTo>
                      <a:pt x="209" y="293"/>
                      <a:pt x="171" y="321"/>
                      <a:pt x="119" y="321"/>
                    </a:cubicBezTo>
                    <a:cubicBezTo>
                      <a:pt x="37" y="321"/>
                      <a:pt x="0" y="269"/>
                      <a:pt x="0" y="194"/>
                    </a:cubicBezTo>
                    <a:lnTo>
                      <a:pt x="0" y="0"/>
                    </a:lnTo>
                    <a:lnTo>
                      <a:pt x="52" y="0"/>
                    </a:lnTo>
                    <a:lnTo>
                      <a:pt x="52" y="188"/>
                    </a:lnTo>
                    <a:cubicBezTo>
                      <a:pt x="52" y="241"/>
                      <a:pt x="75" y="273"/>
                      <a:pt x="124" y="273"/>
                    </a:cubicBezTo>
                    <a:cubicBezTo>
                      <a:pt x="191"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76" name="Freeform 25">
                <a:extLst>
                  <a:ext uri="{FF2B5EF4-FFF2-40B4-BE49-F238E27FC236}">
                    <a16:creationId xmlns:a16="http://schemas.microsoft.com/office/drawing/2014/main" id="{579A644D-1D25-C746-BBA2-72FD6F12D30E}"/>
                  </a:ext>
                </a:extLst>
              </p:cNvPr>
              <p:cNvSpPr>
                <a:spLocks/>
              </p:cNvSpPr>
              <p:nvPr/>
            </p:nvSpPr>
            <p:spPr bwMode="auto">
              <a:xfrm>
                <a:off x="2778" y="2037"/>
                <a:ext cx="285" cy="194"/>
              </a:xfrm>
              <a:custGeom>
                <a:avLst/>
                <a:gdLst>
                  <a:gd name="T0" fmla="*/ 3 w 474"/>
                  <a:gd name="T1" fmla="*/ 83 h 321"/>
                  <a:gd name="T2" fmla="*/ 3 w 474"/>
                  <a:gd name="T3" fmla="*/ 83 h 321"/>
                  <a:gd name="T4" fmla="*/ 0 w 474"/>
                  <a:gd name="T5" fmla="*/ 8 h 321"/>
                  <a:gd name="T6" fmla="*/ 50 w 474"/>
                  <a:gd name="T7" fmla="*/ 8 h 321"/>
                  <a:gd name="T8" fmla="*/ 51 w 474"/>
                  <a:gd name="T9" fmla="*/ 60 h 321"/>
                  <a:gd name="T10" fmla="*/ 53 w 474"/>
                  <a:gd name="T11" fmla="*/ 60 h 321"/>
                  <a:gd name="T12" fmla="*/ 157 w 474"/>
                  <a:gd name="T13" fmla="*/ 0 h 321"/>
                  <a:gd name="T14" fmla="*/ 256 w 474"/>
                  <a:gd name="T15" fmla="*/ 60 h 321"/>
                  <a:gd name="T16" fmla="*/ 355 w 474"/>
                  <a:gd name="T17" fmla="*/ 0 h 321"/>
                  <a:gd name="T18" fmla="*/ 474 w 474"/>
                  <a:gd name="T19" fmla="*/ 131 h 321"/>
                  <a:gd name="T20" fmla="*/ 474 w 474"/>
                  <a:gd name="T21" fmla="*/ 321 h 321"/>
                  <a:gd name="T22" fmla="*/ 422 w 474"/>
                  <a:gd name="T23" fmla="*/ 321 h 321"/>
                  <a:gd name="T24" fmla="*/ 422 w 474"/>
                  <a:gd name="T25" fmla="*/ 134 h 321"/>
                  <a:gd name="T26" fmla="*/ 346 w 474"/>
                  <a:gd name="T27" fmla="*/ 48 h 321"/>
                  <a:gd name="T28" fmla="*/ 265 w 474"/>
                  <a:gd name="T29" fmla="*/ 141 h 321"/>
                  <a:gd name="T30" fmla="*/ 265 w 474"/>
                  <a:gd name="T31" fmla="*/ 321 h 321"/>
                  <a:gd name="T32" fmla="*/ 212 w 474"/>
                  <a:gd name="T33" fmla="*/ 321 h 321"/>
                  <a:gd name="T34" fmla="*/ 212 w 474"/>
                  <a:gd name="T35" fmla="*/ 144 h 321"/>
                  <a:gd name="T36" fmla="*/ 152 w 474"/>
                  <a:gd name="T37" fmla="*/ 48 h 321"/>
                  <a:gd name="T38" fmla="*/ 55 w 474"/>
                  <a:gd name="T39" fmla="*/ 169 h 321"/>
                  <a:gd name="T40" fmla="*/ 55 w 474"/>
                  <a:gd name="T41" fmla="*/ 321 h 321"/>
                  <a:gd name="T42" fmla="*/ 3 w 474"/>
                  <a:gd name="T43" fmla="*/ 321 h 321"/>
                  <a:gd name="T44" fmla="*/ 3 w 474"/>
                  <a:gd name="T45"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74" h="321">
                    <a:moveTo>
                      <a:pt x="3" y="83"/>
                    </a:moveTo>
                    <a:lnTo>
                      <a:pt x="3" y="83"/>
                    </a:lnTo>
                    <a:cubicBezTo>
                      <a:pt x="3" y="54"/>
                      <a:pt x="0" y="29"/>
                      <a:pt x="0" y="8"/>
                    </a:cubicBezTo>
                    <a:lnTo>
                      <a:pt x="50" y="8"/>
                    </a:lnTo>
                    <a:cubicBezTo>
                      <a:pt x="50" y="25"/>
                      <a:pt x="51" y="42"/>
                      <a:pt x="51" y="60"/>
                    </a:cubicBezTo>
                    <a:lnTo>
                      <a:pt x="53" y="60"/>
                    </a:lnTo>
                    <a:cubicBezTo>
                      <a:pt x="67" y="29"/>
                      <a:pt x="105" y="0"/>
                      <a:pt x="157" y="0"/>
                    </a:cubicBezTo>
                    <a:cubicBezTo>
                      <a:pt x="224" y="0"/>
                      <a:pt x="246" y="38"/>
                      <a:pt x="256" y="60"/>
                    </a:cubicBezTo>
                    <a:cubicBezTo>
                      <a:pt x="279" y="23"/>
                      <a:pt x="307" y="0"/>
                      <a:pt x="355" y="0"/>
                    </a:cubicBezTo>
                    <a:cubicBezTo>
                      <a:pt x="445" y="0"/>
                      <a:pt x="474" y="50"/>
                      <a:pt x="474" y="131"/>
                    </a:cubicBezTo>
                    <a:lnTo>
                      <a:pt x="474" y="321"/>
                    </a:lnTo>
                    <a:lnTo>
                      <a:pt x="422" y="321"/>
                    </a:lnTo>
                    <a:lnTo>
                      <a:pt x="422" y="134"/>
                    </a:lnTo>
                    <a:cubicBezTo>
                      <a:pt x="422" y="91"/>
                      <a:pt x="407" y="48"/>
                      <a:pt x="346" y="48"/>
                    </a:cubicBezTo>
                    <a:cubicBezTo>
                      <a:pt x="301" y="48"/>
                      <a:pt x="265" y="85"/>
                      <a:pt x="265" y="141"/>
                    </a:cubicBezTo>
                    <a:lnTo>
                      <a:pt x="265" y="321"/>
                    </a:lnTo>
                    <a:lnTo>
                      <a:pt x="212" y="321"/>
                    </a:lnTo>
                    <a:lnTo>
                      <a:pt x="212" y="144"/>
                    </a:lnTo>
                    <a:cubicBezTo>
                      <a:pt x="212" y="75"/>
                      <a:pt x="195" y="48"/>
                      <a:pt x="152" y="48"/>
                    </a:cubicBezTo>
                    <a:cubicBezTo>
                      <a:pt x="85" y="48"/>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grpSp>
      </p:grpSp>
    </p:spTree>
    <p:extLst>
      <p:ext uri="{BB962C8B-B14F-4D97-AF65-F5344CB8AC3E}">
        <p14:creationId xmlns:p14="http://schemas.microsoft.com/office/powerpoint/2010/main" val="2110182743"/>
      </p:ext>
    </p:extLst>
  </p:cSld>
  <p:clrMapOvr>
    <a:masterClrMapping/>
  </p:clrMapOvr>
  <p:transition spd="slow"/>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cknowledge_HRSA">
    <p:spTree>
      <p:nvGrpSpPr>
        <p:cNvPr id="1" name=""/>
        <p:cNvGrpSpPr/>
        <p:nvPr/>
      </p:nvGrpSpPr>
      <p:grpSpPr>
        <a:xfrm>
          <a:off x="0" y="0"/>
          <a:ext cx="0" cy="0"/>
          <a:chOff x="0" y="0"/>
          <a:chExt cx="0" cy="0"/>
        </a:xfrm>
      </p:grpSpPr>
      <p:pic>
        <p:nvPicPr>
          <p:cNvPr id="10" name="Picture 9" descr="background.jpg"/>
          <p:cNvPicPr>
            <a:picLocks/>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0"/>
            <a:ext cx="9162288" cy="923544"/>
          </a:xfrm>
          <a:prstGeom prst="rect">
            <a:avLst/>
          </a:prstGeom>
        </p:spPr>
      </p:pic>
      <p:sp>
        <p:nvSpPr>
          <p:cNvPr id="35" name="Rectangle 34"/>
          <p:cNvSpPr/>
          <p:nvPr userDrawn="1"/>
        </p:nvSpPr>
        <p:spPr>
          <a:xfrm>
            <a:off x="295189" y="89397"/>
            <a:ext cx="8503918" cy="822624"/>
          </a:xfrm>
          <a:prstGeom prst="rect">
            <a:avLst/>
          </a:prstGeom>
        </p:spPr>
        <p:txBody>
          <a:bodyPr wrap="square" lIns="68580" anchor="ctr">
            <a:normAutofit/>
          </a:bodyPr>
          <a:lstStyle/>
          <a:p>
            <a:pPr defTabSz="342900">
              <a:spcAft>
                <a:spcPts val="0"/>
              </a:spcAft>
            </a:pPr>
            <a:r>
              <a:rPr lang="en-US" sz="2400" cap="none" baseline="0">
                <a:solidFill>
                  <a:schemeClr val="bg1"/>
                </a:solidFill>
                <a:latin typeface="Arial" pitchFamily="-108" charset="0"/>
                <a:ea typeface="ＭＳ Ｐゴシック" pitchFamily="-108" charset="-128"/>
                <a:cs typeface="ＭＳ Ｐゴシック" pitchFamily="-108" charset="-128"/>
              </a:rPr>
              <a:t>Acknowledgments</a:t>
            </a:r>
            <a:endParaRPr lang="en-US" sz="2400" cap="none" baseline="0" dirty="0">
              <a:solidFill>
                <a:schemeClr val="bg1"/>
              </a:solidFill>
              <a:latin typeface="Arial" pitchFamily="-108" charset="0"/>
              <a:ea typeface="ＭＳ Ｐゴシック" pitchFamily="-108" charset="-128"/>
              <a:cs typeface="ＭＳ Ｐゴシック" pitchFamily="-108" charset="-128"/>
            </a:endParaRPr>
          </a:p>
        </p:txBody>
      </p:sp>
      <p:cxnSp>
        <p:nvCxnSpPr>
          <p:cNvPr id="32" name="Straight Connector 31">
            <a:extLst>
              <a:ext uri="{FF2B5EF4-FFF2-40B4-BE49-F238E27FC236}">
                <a16:creationId xmlns:a16="http://schemas.microsoft.com/office/drawing/2014/main" id="{BDC6986E-3A3F-0247-8FD0-66D5A81FDF2E}"/>
              </a:ext>
            </a:extLst>
          </p:cNvPr>
          <p:cNvCxnSpPr/>
          <p:nvPr userDrawn="1"/>
        </p:nvCxnSpPr>
        <p:spPr>
          <a:xfrm>
            <a:off x="-11287" y="920736"/>
            <a:ext cx="9162862"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B243D4E2-247F-A841-4463-2BB564117BAF}"/>
              </a:ext>
            </a:extLst>
          </p:cNvPr>
          <p:cNvSpPr txBox="1"/>
          <p:nvPr userDrawn="1"/>
        </p:nvSpPr>
        <p:spPr>
          <a:xfrm>
            <a:off x="462066" y="1206396"/>
            <a:ext cx="8221581" cy="1606787"/>
          </a:xfrm>
          <a:prstGeom prst="rect">
            <a:avLst/>
          </a:prstGeom>
          <a:noFill/>
        </p:spPr>
        <p:txBody>
          <a:bodyPr wrap="square" rtlCol="0">
            <a:spAutoFit/>
          </a:bodyPr>
          <a:lstStyle/>
          <a:p>
            <a:pPr>
              <a:lnSpc>
                <a:spcPts val="2400"/>
              </a:lnSpc>
            </a:pPr>
            <a:r>
              <a:rPr lang="en-US" sz="1800" dirty="0">
                <a:solidFill>
                  <a:schemeClr val="tx1"/>
                </a:solidFill>
                <a:latin typeface="Arial"/>
              </a:rPr>
              <a:t>The production of this </a:t>
            </a:r>
            <a:r>
              <a:rPr lang="en-US" sz="1800" b="1" dirty="0">
                <a:solidFill>
                  <a:srgbClr val="222869"/>
                </a:solidFill>
                <a:latin typeface="Arial"/>
              </a:rPr>
              <a:t>National </a:t>
            </a:r>
            <a:r>
              <a:rPr lang="en-US" sz="1800" b="1" dirty="0">
                <a:solidFill>
                  <a:srgbClr val="C1171E"/>
                </a:solidFill>
                <a:latin typeface="Arial"/>
              </a:rPr>
              <a:t>HIV </a:t>
            </a:r>
            <a:r>
              <a:rPr lang="en-US" sz="1800" b="1" dirty="0">
                <a:solidFill>
                  <a:srgbClr val="222869"/>
                </a:solidFill>
                <a:latin typeface="Arial"/>
              </a:rPr>
              <a:t>Curriculum</a:t>
            </a:r>
            <a:r>
              <a:rPr lang="en-US" sz="1800" dirty="0">
                <a:solidFill>
                  <a:schemeClr val="tx1"/>
                </a:solidFill>
                <a:latin typeface="Arial"/>
              </a:rPr>
              <a:t> Mini-Lecture was supported by Grant U1OHA32104 from the Health Resources and Services Administration (HRSA) of the U.S. Department of Health and Human Services (HHS). Its contents are solely the responsibility of University of Washington IDEA Program and do not necessarily represent the official views of HRSA or HHS. </a:t>
            </a:r>
          </a:p>
        </p:txBody>
      </p:sp>
      <p:pic>
        <p:nvPicPr>
          <p:cNvPr id="3" name="Picture 2" descr="AETC_Program-color-outline-01.png">
            <a:extLst>
              <a:ext uri="{FF2B5EF4-FFF2-40B4-BE49-F238E27FC236}">
                <a16:creationId xmlns:a16="http://schemas.microsoft.com/office/drawing/2014/main" id="{5D6832C7-D92B-47BD-1429-DD6CDB05672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21549" y="3801943"/>
            <a:ext cx="1951461" cy="640080"/>
          </a:xfrm>
          <a:prstGeom prst="rect">
            <a:avLst/>
          </a:prstGeom>
        </p:spPr>
      </p:pic>
      <p:grpSp>
        <p:nvGrpSpPr>
          <p:cNvPr id="4" name="Logo Stacked V2">
            <a:extLst>
              <a:ext uri="{FF2B5EF4-FFF2-40B4-BE49-F238E27FC236}">
                <a16:creationId xmlns:a16="http://schemas.microsoft.com/office/drawing/2014/main" id="{E959C999-8FB4-AC6B-D5F1-82358D2695CD}"/>
              </a:ext>
            </a:extLst>
          </p:cNvPr>
          <p:cNvGrpSpPr>
            <a:grpSpLocks noChangeAspect="1"/>
          </p:cNvGrpSpPr>
          <p:nvPr userDrawn="1"/>
        </p:nvGrpSpPr>
        <p:grpSpPr>
          <a:xfrm>
            <a:off x="3376350" y="3803044"/>
            <a:ext cx="2404630" cy="563949"/>
            <a:chOff x="680865" y="3439338"/>
            <a:chExt cx="4686473" cy="1068091"/>
          </a:xfrm>
        </p:grpSpPr>
        <p:pic>
          <p:nvPicPr>
            <p:cNvPr id="5" name="Logomark V2">
              <a:extLst>
                <a:ext uri="{FF2B5EF4-FFF2-40B4-BE49-F238E27FC236}">
                  <a16:creationId xmlns:a16="http://schemas.microsoft.com/office/drawing/2014/main" id="{43C9D2B4-9017-5503-AE0F-1E86B81DF0C9}"/>
                </a:ext>
              </a:extLst>
            </p:cNvPr>
            <p:cNvPicPr>
              <a:picLocks noChangeAspect="1"/>
            </p:cNvPicPr>
            <p:nvPr/>
          </p:nvPicPr>
          <p:blipFill>
            <a:blip r:embed="rId4"/>
            <a:stretch>
              <a:fillRect/>
            </a:stretch>
          </p:blipFill>
          <p:spPr>
            <a:xfrm>
              <a:off x="680865" y="3439338"/>
              <a:ext cx="1088136" cy="1068091"/>
            </a:xfrm>
            <a:prstGeom prst="rect">
              <a:avLst/>
            </a:prstGeom>
          </p:spPr>
        </p:pic>
        <p:grpSp>
          <p:nvGrpSpPr>
            <p:cNvPr id="6" name="Nat HIV Cur logo type stacked">
              <a:extLst>
                <a:ext uri="{FF2B5EF4-FFF2-40B4-BE49-F238E27FC236}">
                  <a16:creationId xmlns:a16="http://schemas.microsoft.com/office/drawing/2014/main" id="{79AAA010-074D-57A5-2BB7-34C0FCA9616E}"/>
                </a:ext>
              </a:extLst>
            </p:cNvPr>
            <p:cNvGrpSpPr>
              <a:grpSpLocks noChangeAspect="1"/>
            </p:cNvGrpSpPr>
            <p:nvPr/>
          </p:nvGrpSpPr>
          <p:grpSpPr bwMode="auto">
            <a:xfrm>
              <a:off x="1898650" y="3455065"/>
              <a:ext cx="3468688" cy="1036638"/>
              <a:chOff x="1196" y="1585"/>
              <a:chExt cx="2185" cy="653"/>
            </a:xfrm>
          </p:grpSpPr>
          <p:sp>
            <p:nvSpPr>
              <p:cNvPr id="7" name="Freeform 5">
                <a:extLst>
                  <a:ext uri="{FF2B5EF4-FFF2-40B4-BE49-F238E27FC236}">
                    <a16:creationId xmlns:a16="http://schemas.microsoft.com/office/drawing/2014/main" id="{8182A7FF-98ED-DF1C-B875-BA8707C5B1D7}"/>
                  </a:ext>
                </a:extLst>
              </p:cNvPr>
              <p:cNvSpPr>
                <a:spLocks/>
              </p:cNvSpPr>
              <p:nvPr/>
            </p:nvSpPr>
            <p:spPr bwMode="auto">
              <a:xfrm>
                <a:off x="1212" y="1585"/>
                <a:ext cx="243" cy="286"/>
              </a:xfrm>
              <a:custGeom>
                <a:avLst/>
                <a:gdLst>
                  <a:gd name="T0" fmla="*/ 347 w 403"/>
                  <a:gd name="T1" fmla="*/ 0 h 474"/>
                  <a:gd name="T2" fmla="*/ 347 w 403"/>
                  <a:gd name="T3" fmla="*/ 0 h 474"/>
                  <a:gd name="T4" fmla="*/ 347 w 403"/>
                  <a:gd name="T5" fmla="*/ 394 h 474"/>
                  <a:gd name="T6" fmla="*/ 345 w 403"/>
                  <a:gd name="T7" fmla="*/ 394 h 474"/>
                  <a:gd name="T8" fmla="*/ 71 w 403"/>
                  <a:gd name="T9" fmla="*/ 0 h 474"/>
                  <a:gd name="T10" fmla="*/ 0 w 403"/>
                  <a:gd name="T11" fmla="*/ 0 h 474"/>
                  <a:gd name="T12" fmla="*/ 0 w 403"/>
                  <a:gd name="T13" fmla="*/ 474 h 474"/>
                  <a:gd name="T14" fmla="*/ 56 w 403"/>
                  <a:gd name="T15" fmla="*/ 474 h 474"/>
                  <a:gd name="T16" fmla="*/ 56 w 403"/>
                  <a:gd name="T17" fmla="*/ 81 h 474"/>
                  <a:gd name="T18" fmla="*/ 57 w 403"/>
                  <a:gd name="T19" fmla="*/ 81 h 474"/>
                  <a:gd name="T20" fmla="*/ 332 w 403"/>
                  <a:gd name="T21" fmla="*/ 474 h 474"/>
                  <a:gd name="T22" fmla="*/ 403 w 403"/>
                  <a:gd name="T23" fmla="*/ 474 h 474"/>
                  <a:gd name="T24" fmla="*/ 403 w 403"/>
                  <a:gd name="T25" fmla="*/ 0 h 474"/>
                  <a:gd name="T26" fmla="*/ 347 w 403"/>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3" h="474">
                    <a:moveTo>
                      <a:pt x="347" y="0"/>
                    </a:moveTo>
                    <a:lnTo>
                      <a:pt x="347" y="0"/>
                    </a:lnTo>
                    <a:lnTo>
                      <a:pt x="347" y="394"/>
                    </a:lnTo>
                    <a:lnTo>
                      <a:pt x="345" y="394"/>
                    </a:lnTo>
                    <a:lnTo>
                      <a:pt x="71" y="0"/>
                    </a:lnTo>
                    <a:lnTo>
                      <a:pt x="0" y="0"/>
                    </a:lnTo>
                    <a:lnTo>
                      <a:pt x="0" y="474"/>
                    </a:lnTo>
                    <a:lnTo>
                      <a:pt x="56" y="474"/>
                    </a:lnTo>
                    <a:lnTo>
                      <a:pt x="56" y="81"/>
                    </a:lnTo>
                    <a:lnTo>
                      <a:pt x="57" y="81"/>
                    </a:lnTo>
                    <a:lnTo>
                      <a:pt x="332" y="474"/>
                    </a:lnTo>
                    <a:lnTo>
                      <a:pt x="403" y="474"/>
                    </a:lnTo>
                    <a:lnTo>
                      <a:pt x="403" y="0"/>
                    </a:lnTo>
                    <a:lnTo>
                      <a:pt x="347" y="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a:p>
            </p:txBody>
          </p:sp>
          <p:sp>
            <p:nvSpPr>
              <p:cNvPr id="8" name="Freeform 6">
                <a:extLst>
                  <a:ext uri="{FF2B5EF4-FFF2-40B4-BE49-F238E27FC236}">
                    <a16:creationId xmlns:a16="http://schemas.microsoft.com/office/drawing/2014/main" id="{51BB702F-C7BB-022F-D3DD-B7300F98D280}"/>
                  </a:ext>
                </a:extLst>
              </p:cNvPr>
              <p:cNvSpPr>
                <a:spLocks noEditPoints="1"/>
              </p:cNvSpPr>
              <p:nvPr/>
            </p:nvSpPr>
            <p:spPr bwMode="auto">
              <a:xfrm>
                <a:off x="1503" y="1677"/>
                <a:ext cx="165" cy="199"/>
              </a:xfrm>
              <a:custGeom>
                <a:avLst/>
                <a:gdLst>
                  <a:gd name="T0" fmla="*/ 14 w 275"/>
                  <a:gd name="T1" fmla="*/ 48 h 329"/>
                  <a:gd name="T2" fmla="*/ 14 w 275"/>
                  <a:gd name="T3" fmla="*/ 48 h 329"/>
                  <a:gd name="T4" fmla="*/ 139 w 275"/>
                  <a:gd name="T5" fmla="*/ 0 h 329"/>
                  <a:gd name="T6" fmla="*/ 270 w 275"/>
                  <a:gd name="T7" fmla="*/ 132 h 329"/>
                  <a:gd name="T8" fmla="*/ 270 w 275"/>
                  <a:gd name="T9" fmla="*/ 267 h 329"/>
                  <a:gd name="T10" fmla="*/ 275 w 275"/>
                  <a:gd name="T11" fmla="*/ 321 h 329"/>
                  <a:gd name="T12" fmla="*/ 225 w 275"/>
                  <a:gd name="T13" fmla="*/ 321 h 329"/>
                  <a:gd name="T14" fmla="*/ 221 w 275"/>
                  <a:gd name="T15" fmla="*/ 274 h 329"/>
                  <a:gd name="T16" fmla="*/ 220 w 275"/>
                  <a:gd name="T17" fmla="*/ 274 h 329"/>
                  <a:gd name="T18" fmla="*/ 117 w 275"/>
                  <a:gd name="T19" fmla="*/ 329 h 329"/>
                  <a:gd name="T20" fmla="*/ 0 w 275"/>
                  <a:gd name="T21" fmla="*/ 236 h 329"/>
                  <a:gd name="T22" fmla="*/ 198 w 275"/>
                  <a:gd name="T23" fmla="*/ 126 h 329"/>
                  <a:gd name="T24" fmla="*/ 218 w 275"/>
                  <a:gd name="T25" fmla="*/ 126 h 329"/>
                  <a:gd name="T26" fmla="*/ 218 w 275"/>
                  <a:gd name="T27" fmla="*/ 117 h 329"/>
                  <a:gd name="T28" fmla="*/ 140 w 275"/>
                  <a:gd name="T29" fmla="*/ 48 h 329"/>
                  <a:gd name="T30" fmla="*/ 47 w 275"/>
                  <a:gd name="T31" fmla="*/ 82 h 329"/>
                  <a:gd name="T32" fmla="*/ 14 w 275"/>
                  <a:gd name="T33" fmla="*/ 48 h 329"/>
                  <a:gd name="T34" fmla="*/ 166 w 275"/>
                  <a:gd name="T35" fmla="*/ 171 h 329"/>
                  <a:gd name="T36" fmla="*/ 166 w 275"/>
                  <a:gd name="T37" fmla="*/ 171 h 329"/>
                  <a:gd name="T38" fmla="*/ 57 w 275"/>
                  <a:gd name="T39" fmla="*/ 231 h 329"/>
                  <a:gd name="T40" fmla="*/ 125 w 275"/>
                  <a:gd name="T41" fmla="*/ 285 h 329"/>
                  <a:gd name="T42" fmla="*/ 218 w 275"/>
                  <a:gd name="T43" fmla="*/ 191 h 329"/>
                  <a:gd name="T44" fmla="*/ 218 w 275"/>
                  <a:gd name="T45" fmla="*/ 171 h 329"/>
                  <a:gd name="T46" fmla="*/ 166 w 275"/>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5" h="329">
                    <a:moveTo>
                      <a:pt x="14" y="48"/>
                    </a:moveTo>
                    <a:lnTo>
                      <a:pt x="14" y="48"/>
                    </a:lnTo>
                    <a:cubicBezTo>
                      <a:pt x="47" y="15"/>
                      <a:pt x="93" y="0"/>
                      <a:pt x="139" y="0"/>
                    </a:cubicBezTo>
                    <a:cubicBezTo>
                      <a:pt x="231" y="0"/>
                      <a:pt x="270" y="44"/>
                      <a:pt x="270" y="132"/>
                    </a:cubicBezTo>
                    <a:lnTo>
                      <a:pt x="270" y="267"/>
                    </a:lnTo>
                    <a:cubicBezTo>
                      <a:pt x="270" y="285"/>
                      <a:pt x="272" y="305"/>
                      <a:pt x="275" y="321"/>
                    </a:cubicBezTo>
                    <a:lnTo>
                      <a:pt x="225" y="321"/>
                    </a:lnTo>
                    <a:cubicBezTo>
                      <a:pt x="221" y="307"/>
                      <a:pt x="221" y="288"/>
                      <a:pt x="221" y="274"/>
                    </a:cubicBezTo>
                    <a:lnTo>
                      <a:pt x="220" y="274"/>
                    </a:lnTo>
                    <a:cubicBezTo>
                      <a:pt x="199" y="306"/>
                      <a:pt x="164" y="329"/>
                      <a:pt x="117" y="329"/>
                    </a:cubicBezTo>
                    <a:cubicBezTo>
                      <a:pt x="53" y="329"/>
                      <a:pt x="0" y="297"/>
                      <a:pt x="0" y="236"/>
                    </a:cubicBezTo>
                    <a:cubicBezTo>
                      <a:pt x="0" y="132"/>
                      <a:pt x="121" y="126"/>
                      <a:pt x="198" y="126"/>
                    </a:cubicBezTo>
                    <a:lnTo>
                      <a:pt x="218" y="126"/>
                    </a:lnTo>
                    <a:lnTo>
                      <a:pt x="218" y="117"/>
                    </a:lnTo>
                    <a:cubicBezTo>
                      <a:pt x="218" y="72"/>
                      <a:pt x="189" y="48"/>
                      <a:pt x="140" y="48"/>
                    </a:cubicBezTo>
                    <a:cubicBezTo>
                      <a:pt x="107" y="48"/>
                      <a:pt x="72" y="60"/>
                      <a:pt x="47" y="82"/>
                    </a:cubicBezTo>
                    <a:lnTo>
                      <a:pt x="14" y="48"/>
                    </a:lnTo>
                    <a:close/>
                    <a:moveTo>
                      <a:pt x="166" y="171"/>
                    </a:moveTo>
                    <a:lnTo>
                      <a:pt x="166" y="171"/>
                    </a:lnTo>
                    <a:cubicBezTo>
                      <a:pt x="99" y="171"/>
                      <a:pt x="57" y="189"/>
                      <a:pt x="57" y="231"/>
                    </a:cubicBezTo>
                    <a:cubicBezTo>
                      <a:pt x="57" y="270"/>
                      <a:pt x="86" y="285"/>
                      <a:pt x="125" y="285"/>
                    </a:cubicBezTo>
                    <a:cubicBezTo>
                      <a:pt x="186" y="285"/>
                      <a:pt x="216" y="242"/>
                      <a:pt x="218" y="191"/>
                    </a:cubicBezTo>
                    <a:lnTo>
                      <a:pt x="218" y="171"/>
                    </a:lnTo>
                    <a:lnTo>
                      <a:pt x="166"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a:p>
            </p:txBody>
          </p:sp>
          <p:sp>
            <p:nvSpPr>
              <p:cNvPr id="9" name="Freeform 7">
                <a:extLst>
                  <a:ext uri="{FF2B5EF4-FFF2-40B4-BE49-F238E27FC236}">
                    <a16:creationId xmlns:a16="http://schemas.microsoft.com/office/drawing/2014/main" id="{160D58A7-1C8E-754F-11B3-317209D98BBC}"/>
                  </a:ext>
                </a:extLst>
              </p:cNvPr>
              <p:cNvSpPr>
                <a:spLocks/>
              </p:cNvSpPr>
              <p:nvPr/>
            </p:nvSpPr>
            <p:spPr bwMode="auto">
              <a:xfrm>
                <a:off x="1692" y="1628"/>
                <a:ext cx="129" cy="248"/>
              </a:xfrm>
              <a:custGeom>
                <a:avLst/>
                <a:gdLst>
                  <a:gd name="T0" fmla="*/ 213 w 216"/>
                  <a:gd name="T1" fmla="*/ 133 h 410"/>
                  <a:gd name="T2" fmla="*/ 213 w 216"/>
                  <a:gd name="T3" fmla="*/ 133 h 410"/>
                  <a:gd name="T4" fmla="*/ 121 w 216"/>
                  <a:gd name="T5" fmla="*/ 133 h 410"/>
                  <a:gd name="T6" fmla="*/ 121 w 216"/>
                  <a:gd name="T7" fmla="*/ 290 h 410"/>
                  <a:gd name="T8" fmla="*/ 168 w 216"/>
                  <a:gd name="T9" fmla="*/ 362 h 410"/>
                  <a:gd name="T10" fmla="*/ 214 w 216"/>
                  <a:gd name="T11" fmla="*/ 351 h 410"/>
                  <a:gd name="T12" fmla="*/ 216 w 216"/>
                  <a:gd name="T13" fmla="*/ 399 h 410"/>
                  <a:gd name="T14" fmla="*/ 155 w 216"/>
                  <a:gd name="T15" fmla="*/ 410 h 410"/>
                  <a:gd name="T16" fmla="*/ 69 w 216"/>
                  <a:gd name="T17" fmla="*/ 305 h 410"/>
                  <a:gd name="T18" fmla="*/ 69 w 216"/>
                  <a:gd name="T19" fmla="*/ 133 h 410"/>
                  <a:gd name="T20" fmla="*/ 0 w 216"/>
                  <a:gd name="T21" fmla="*/ 133 h 410"/>
                  <a:gd name="T22" fmla="*/ 0 w 216"/>
                  <a:gd name="T23" fmla="*/ 89 h 410"/>
                  <a:gd name="T24" fmla="*/ 69 w 216"/>
                  <a:gd name="T25" fmla="*/ 89 h 410"/>
                  <a:gd name="T26" fmla="*/ 69 w 216"/>
                  <a:gd name="T27" fmla="*/ 0 h 410"/>
                  <a:gd name="T28" fmla="*/ 121 w 216"/>
                  <a:gd name="T29" fmla="*/ 0 h 410"/>
                  <a:gd name="T30" fmla="*/ 121 w 216"/>
                  <a:gd name="T31" fmla="*/ 89 h 410"/>
                  <a:gd name="T32" fmla="*/ 213 w 216"/>
                  <a:gd name="T33" fmla="*/ 89 h 410"/>
                  <a:gd name="T34" fmla="*/ 213 w 216"/>
                  <a:gd name="T35" fmla="*/ 133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16" h="410">
                    <a:moveTo>
                      <a:pt x="213" y="133"/>
                    </a:moveTo>
                    <a:lnTo>
                      <a:pt x="213" y="133"/>
                    </a:lnTo>
                    <a:lnTo>
                      <a:pt x="121" y="133"/>
                    </a:lnTo>
                    <a:lnTo>
                      <a:pt x="121" y="290"/>
                    </a:lnTo>
                    <a:cubicBezTo>
                      <a:pt x="121" y="330"/>
                      <a:pt x="121" y="362"/>
                      <a:pt x="168" y="362"/>
                    </a:cubicBezTo>
                    <a:cubicBezTo>
                      <a:pt x="183" y="362"/>
                      <a:pt x="200" y="359"/>
                      <a:pt x="214" y="351"/>
                    </a:cubicBezTo>
                    <a:lnTo>
                      <a:pt x="216" y="399"/>
                    </a:lnTo>
                    <a:cubicBezTo>
                      <a:pt x="198" y="407"/>
                      <a:pt x="174" y="410"/>
                      <a:pt x="155" y="410"/>
                    </a:cubicBezTo>
                    <a:cubicBezTo>
                      <a:pt x="81" y="410"/>
                      <a:pt x="69" y="370"/>
                      <a:pt x="69" y="305"/>
                    </a:cubicBezTo>
                    <a:lnTo>
                      <a:pt x="69" y="133"/>
                    </a:lnTo>
                    <a:lnTo>
                      <a:pt x="0" y="133"/>
                    </a:lnTo>
                    <a:lnTo>
                      <a:pt x="0" y="89"/>
                    </a:lnTo>
                    <a:lnTo>
                      <a:pt x="69" y="89"/>
                    </a:lnTo>
                    <a:lnTo>
                      <a:pt x="69" y="0"/>
                    </a:lnTo>
                    <a:lnTo>
                      <a:pt x="121" y="0"/>
                    </a:lnTo>
                    <a:lnTo>
                      <a:pt x="121" y="89"/>
                    </a:lnTo>
                    <a:lnTo>
                      <a:pt x="213" y="89"/>
                    </a:lnTo>
                    <a:lnTo>
                      <a:pt x="213" y="13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a:p>
            </p:txBody>
          </p:sp>
          <p:sp>
            <p:nvSpPr>
              <p:cNvPr id="11" name="Freeform 8">
                <a:extLst>
                  <a:ext uri="{FF2B5EF4-FFF2-40B4-BE49-F238E27FC236}">
                    <a16:creationId xmlns:a16="http://schemas.microsoft.com/office/drawing/2014/main" id="{05F728AC-929B-7959-5D26-16F988F695CA}"/>
                  </a:ext>
                </a:extLst>
              </p:cNvPr>
              <p:cNvSpPr>
                <a:spLocks noEditPoints="1"/>
              </p:cNvSpPr>
              <p:nvPr/>
            </p:nvSpPr>
            <p:spPr bwMode="auto">
              <a:xfrm>
                <a:off x="1848" y="1585"/>
                <a:ext cx="46" cy="286"/>
              </a:xfrm>
              <a:custGeom>
                <a:avLst/>
                <a:gdLst>
                  <a:gd name="T0" fmla="*/ 38 w 76"/>
                  <a:gd name="T1" fmla="*/ 0 h 474"/>
                  <a:gd name="T2" fmla="*/ 38 w 76"/>
                  <a:gd name="T3" fmla="*/ 0 h 474"/>
                  <a:gd name="T4" fmla="*/ 76 w 76"/>
                  <a:gd name="T5" fmla="*/ 39 h 474"/>
                  <a:gd name="T6" fmla="*/ 38 w 76"/>
                  <a:gd name="T7" fmla="*/ 77 h 474"/>
                  <a:gd name="T8" fmla="*/ 0 w 76"/>
                  <a:gd name="T9" fmla="*/ 39 h 474"/>
                  <a:gd name="T10" fmla="*/ 38 w 76"/>
                  <a:gd name="T11" fmla="*/ 0 h 474"/>
                  <a:gd name="T12" fmla="*/ 12 w 76"/>
                  <a:gd name="T13" fmla="*/ 161 h 474"/>
                  <a:gd name="T14" fmla="*/ 12 w 76"/>
                  <a:gd name="T15" fmla="*/ 161 h 474"/>
                  <a:gd name="T16" fmla="*/ 64 w 76"/>
                  <a:gd name="T17" fmla="*/ 161 h 474"/>
                  <a:gd name="T18" fmla="*/ 64 w 76"/>
                  <a:gd name="T19" fmla="*/ 474 h 474"/>
                  <a:gd name="T20" fmla="*/ 12 w 76"/>
                  <a:gd name="T21" fmla="*/ 474 h 474"/>
                  <a:gd name="T22" fmla="*/ 12 w 76"/>
                  <a:gd name="T23" fmla="*/ 161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4">
                    <a:moveTo>
                      <a:pt x="38" y="0"/>
                    </a:moveTo>
                    <a:lnTo>
                      <a:pt x="38" y="0"/>
                    </a:lnTo>
                    <a:cubicBezTo>
                      <a:pt x="59" y="0"/>
                      <a:pt x="76" y="18"/>
                      <a:pt x="76" y="39"/>
                    </a:cubicBezTo>
                    <a:cubicBezTo>
                      <a:pt x="76" y="61"/>
                      <a:pt x="60" y="77"/>
                      <a:pt x="38" y="77"/>
                    </a:cubicBezTo>
                    <a:cubicBezTo>
                      <a:pt x="16" y="77"/>
                      <a:pt x="0" y="61"/>
                      <a:pt x="0" y="39"/>
                    </a:cubicBezTo>
                    <a:cubicBezTo>
                      <a:pt x="0" y="18"/>
                      <a:pt x="16" y="0"/>
                      <a:pt x="38" y="0"/>
                    </a:cubicBezTo>
                    <a:close/>
                    <a:moveTo>
                      <a:pt x="12" y="161"/>
                    </a:moveTo>
                    <a:lnTo>
                      <a:pt x="12" y="161"/>
                    </a:lnTo>
                    <a:lnTo>
                      <a:pt x="64" y="161"/>
                    </a:lnTo>
                    <a:lnTo>
                      <a:pt x="64" y="474"/>
                    </a:lnTo>
                    <a:lnTo>
                      <a:pt x="12" y="474"/>
                    </a:lnTo>
                    <a:lnTo>
                      <a:pt x="12" y="16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a:p>
            </p:txBody>
          </p:sp>
          <p:sp>
            <p:nvSpPr>
              <p:cNvPr id="12" name="Freeform 9">
                <a:extLst>
                  <a:ext uri="{FF2B5EF4-FFF2-40B4-BE49-F238E27FC236}">
                    <a16:creationId xmlns:a16="http://schemas.microsoft.com/office/drawing/2014/main" id="{67A8028F-4BCD-8BC9-4C35-33901A9EAC6B}"/>
                  </a:ext>
                </a:extLst>
              </p:cNvPr>
              <p:cNvSpPr>
                <a:spLocks noEditPoints="1"/>
              </p:cNvSpPr>
              <p:nvPr/>
            </p:nvSpPr>
            <p:spPr bwMode="auto">
              <a:xfrm>
                <a:off x="1930" y="1677"/>
                <a:ext cx="201" cy="199"/>
              </a:xfrm>
              <a:custGeom>
                <a:avLst/>
                <a:gdLst>
                  <a:gd name="T0" fmla="*/ 168 w 335"/>
                  <a:gd name="T1" fmla="*/ 0 h 329"/>
                  <a:gd name="T2" fmla="*/ 168 w 335"/>
                  <a:gd name="T3" fmla="*/ 0 h 329"/>
                  <a:gd name="T4" fmla="*/ 335 w 335"/>
                  <a:gd name="T5" fmla="*/ 165 h 329"/>
                  <a:gd name="T6" fmla="*/ 168 w 335"/>
                  <a:gd name="T7" fmla="*/ 329 h 329"/>
                  <a:gd name="T8" fmla="*/ 0 w 335"/>
                  <a:gd name="T9" fmla="*/ 165 h 329"/>
                  <a:gd name="T10" fmla="*/ 168 w 335"/>
                  <a:gd name="T11" fmla="*/ 0 h 329"/>
                  <a:gd name="T12" fmla="*/ 168 w 335"/>
                  <a:gd name="T13" fmla="*/ 281 h 329"/>
                  <a:gd name="T14" fmla="*/ 168 w 335"/>
                  <a:gd name="T15" fmla="*/ 281 h 329"/>
                  <a:gd name="T16" fmla="*/ 279 w 335"/>
                  <a:gd name="T17" fmla="*/ 165 h 329"/>
                  <a:gd name="T18" fmla="*/ 168 w 335"/>
                  <a:gd name="T19" fmla="*/ 48 h 329"/>
                  <a:gd name="T20" fmla="*/ 57 w 335"/>
                  <a:gd name="T21" fmla="*/ 165 h 329"/>
                  <a:gd name="T22" fmla="*/ 168 w 335"/>
                  <a:gd name="T23" fmla="*/ 28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5" h="329">
                    <a:moveTo>
                      <a:pt x="168" y="0"/>
                    </a:moveTo>
                    <a:lnTo>
                      <a:pt x="168" y="0"/>
                    </a:lnTo>
                    <a:cubicBezTo>
                      <a:pt x="264" y="0"/>
                      <a:pt x="335" y="67"/>
                      <a:pt x="335" y="165"/>
                    </a:cubicBezTo>
                    <a:cubicBezTo>
                      <a:pt x="335" y="262"/>
                      <a:pt x="264" y="329"/>
                      <a:pt x="168" y="329"/>
                    </a:cubicBezTo>
                    <a:cubicBezTo>
                      <a:pt x="71" y="329"/>
                      <a:pt x="0" y="262"/>
                      <a:pt x="0" y="165"/>
                    </a:cubicBezTo>
                    <a:cubicBezTo>
                      <a:pt x="0" y="67"/>
                      <a:pt x="71" y="0"/>
                      <a:pt x="168" y="0"/>
                    </a:cubicBezTo>
                    <a:close/>
                    <a:moveTo>
                      <a:pt x="168" y="281"/>
                    </a:moveTo>
                    <a:lnTo>
                      <a:pt x="168" y="281"/>
                    </a:lnTo>
                    <a:cubicBezTo>
                      <a:pt x="235" y="281"/>
                      <a:pt x="279" y="230"/>
                      <a:pt x="279" y="165"/>
                    </a:cubicBezTo>
                    <a:cubicBezTo>
                      <a:pt x="279" y="99"/>
                      <a:pt x="235" y="48"/>
                      <a:pt x="168" y="48"/>
                    </a:cubicBezTo>
                    <a:cubicBezTo>
                      <a:pt x="100" y="48"/>
                      <a:pt x="57" y="99"/>
                      <a:pt x="57" y="165"/>
                    </a:cubicBezTo>
                    <a:cubicBezTo>
                      <a:pt x="57" y="230"/>
                      <a:pt x="100" y="281"/>
                      <a:pt x="168" y="281"/>
                    </a:cubicBez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a:p>
            </p:txBody>
          </p:sp>
          <p:sp>
            <p:nvSpPr>
              <p:cNvPr id="13" name="Freeform 10">
                <a:extLst>
                  <a:ext uri="{FF2B5EF4-FFF2-40B4-BE49-F238E27FC236}">
                    <a16:creationId xmlns:a16="http://schemas.microsoft.com/office/drawing/2014/main" id="{7C366605-7D3A-6145-C758-96414DB5A36B}"/>
                  </a:ext>
                </a:extLst>
              </p:cNvPr>
              <p:cNvSpPr>
                <a:spLocks/>
              </p:cNvSpPr>
              <p:nvPr/>
            </p:nvSpPr>
            <p:spPr bwMode="auto">
              <a:xfrm>
                <a:off x="2173" y="1677"/>
                <a:ext cx="166" cy="194"/>
              </a:xfrm>
              <a:custGeom>
                <a:avLst/>
                <a:gdLst>
                  <a:gd name="T0" fmla="*/ 3 w 276"/>
                  <a:gd name="T1" fmla="*/ 82 h 321"/>
                  <a:gd name="T2" fmla="*/ 3 w 276"/>
                  <a:gd name="T3" fmla="*/ 82 h 321"/>
                  <a:gd name="T4" fmla="*/ 0 w 276"/>
                  <a:gd name="T5" fmla="*/ 8 h 321"/>
                  <a:gd name="T6" fmla="*/ 50 w 276"/>
                  <a:gd name="T7" fmla="*/ 8 h 321"/>
                  <a:gd name="T8" fmla="*/ 51 w 276"/>
                  <a:gd name="T9" fmla="*/ 60 h 321"/>
                  <a:gd name="T10" fmla="*/ 52 w 276"/>
                  <a:gd name="T11" fmla="*/ 60 h 321"/>
                  <a:gd name="T12" fmla="*/ 157 w 276"/>
                  <a:gd name="T13" fmla="*/ 0 h 321"/>
                  <a:gd name="T14" fmla="*/ 276 w 276"/>
                  <a:gd name="T15" fmla="*/ 128 h 321"/>
                  <a:gd name="T16" fmla="*/ 276 w 276"/>
                  <a:gd name="T17" fmla="*/ 321 h 321"/>
                  <a:gd name="T18" fmla="*/ 224 w 276"/>
                  <a:gd name="T19" fmla="*/ 321 h 321"/>
                  <a:gd name="T20" fmla="*/ 224 w 276"/>
                  <a:gd name="T21" fmla="*/ 133 h 321"/>
                  <a:gd name="T22" fmla="*/ 152 w 276"/>
                  <a:gd name="T23" fmla="*/ 48 h 321"/>
                  <a:gd name="T24" fmla="*/ 55 w 276"/>
                  <a:gd name="T25" fmla="*/ 169 h 321"/>
                  <a:gd name="T26" fmla="*/ 55 w 276"/>
                  <a:gd name="T27" fmla="*/ 321 h 321"/>
                  <a:gd name="T28" fmla="*/ 3 w 276"/>
                  <a:gd name="T29" fmla="*/ 321 h 321"/>
                  <a:gd name="T30" fmla="*/ 3 w 276"/>
                  <a:gd name="T31" fmla="*/ 82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3" y="82"/>
                    </a:moveTo>
                    <a:lnTo>
                      <a:pt x="3" y="82"/>
                    </a:lnTo>
                    <a:cubicBezTo>
                      <a:pt x="3" y="54"/>
                      <a:pt x="0" y="29"/>
                      <a:pt x="0" y="8"/>
                    </a:cubicBezTo>
                    <a:lnTo>
                      <a:pt x="50" y="8"/>
                    </a:lnTo>
                    <a:cubicBezTo>
                      <a:pt x="50" y="25"/>
                      <a:pt x="51" y="42"/>
                      <a:pt x="51" y="60"/>
                    </a:cubicBezTo>
                    <a:lnTo>
                      <a:pt x="52" y="60"/>
                    </a:lnTo>
                    <a:cubicBezTo>
                      <a:pt x="66" y="29"/>
                      <a:pt x="105" y="0"/>
                      <a:pt x="157" y="0"/>
                    </a:cubicBezTo>
                    <a:cubicBezTo>
                      <a:pt x="239" y="0"/>
                      <a:pt x="276" y="52"/>
                      <a:pt x="276" y="128"/>
                    </a:cubicBezTo>
                    <a:lnTo>
                      <a:pt x="276" y="321"/>
                    </a:lnTo>
                    <a:lnTo>
                      <a:pt x="224" y="321"/>
                    </a:lnTo>
                    <a:lnTo>
                      <a:pt x="224" y="133"/>
                    </a:lnTo>
                    <a:cubicBezTo>
                      <a:pt x="224" y="81"/>
                      <a:pt x="201" y="48"/>
                      <a:pt x="152" y="48"/>
                    </a:cubicBezTo>
                    <a:cubicBezTo>
                      <a:pt x="84" y="48"/>
                      <a:pt x="55" y="97"/>
                      <a:pt x="55" y="169"/>
                    </a:cubicBezTo>
                    <a:lnTo>
                      <a:pt x="55" y="321"/>
                    </a:lnTo>
                    <a:lnTo>
                      <a:pt x="3" y="321"/>
                    </a:lnTo>
                    <a:lnTo>
                      <a:pt x="3" y="82"/>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a:p>
            </p:txBody>
          </p:sp>
          <p:sp>
            <p:nvSpPr>
              <p:cNvPr id="14" name="Freeform 11">
                <a:extLst>
                  <a:ext uri="{FF2B5EF4-FFF2-40B4-BE49-F238E27FC236}">
                    <a16:creationId xmlns:a16="http://schemas.microsoft.com/office/drawing/2014/main" id="{673FEFD2-0F27-F487-8937-B93D3B911DD1}"/>
                  </a:ext>
                </a:extLst>
              </p:cNvPr>
              <p:cNvSpPr>
                <a:spLocks noEditPoints="1"/>
              </p:cNvSpPr>
              <p:nvPr/>
            </p:nvSpPr>
            <p:spPr bwMode="auto">
              <a:xfrm>
                <a:off x="2380" y="1677"/>
                <a:ext cx="165" cy="199"/>
              </a:xfrm>
              <a:custGeom>
                <a:avLst/>
                <a:gdLst>
                  <a:gd name="T0" fmla="*/ 14 w 274"/>
                  <a:gd name="T1" fmla="*/ 48 h 329"/>
                  <a:gd name="T2" fmla="*/ 14 w 274"/>
                  <a:gd name="T3" fmla="*/ 48 h 329"/>
                  <a:gd name="T4" fmla="*/ 139 w 274"/>
                  <a:gd name="T5" fmla="*/ 0 h 329"/>
                  <a:gd name="T6" fmla="*/ 270 w 274"/>
                  <a:gd name="T7" fmla="*/ 132 h 329"/>
                  <a:gd name="T8" fmla="*/ 270 w 274"/>
                  <a:gd name="T9" fmla="*/ 267 h 329"/>
                  <a:gd name="T10" fmla="*/ 274 w 274"/>
                  <a:gd name="T11" fmla="*/ 321 h 329"/>
                  <a:gd name="T12" fmla="*/ 224 w 274"/>
                  <a:gd name="T13" fmla="*/ 321 h 329"/>
                  <a:gd name="T14" fmla="*/ 221 w 274"/>
                  <a:gd name="T15" fmla="*/ 274 h 329"/>
                  <a:gd name="T16" fmla="*/ 219 w 274"/>
                  <a:gd name="T17" fmla="*/ 274 h 329"/>
                  <a:gd name="T18" fmla="*/ 116 w 274"/>
                  <a:gd name="T19" fmla="*/ 329 h 329"/>
                  <a:gd name="T20" fmla="*/ 0 w 274"/>
                  <a:gd name="T21" fmla="*/ 236 h 329"/>
                  <a:gd name="T22" fmla="*/ 197 w 274"/>
                  <a:gd name="T23" fmla="*/ 126 h 329"/>
                  <a:gd name="T24" fmla="*/ 217 w 274"/>
                  <a:gd name="T25" fmla="*/ 126 h 329"/>
                  <a:gd name="T26" fmla="*/ 217 w 274"/>
                  <a:gd name="T27" fmla="*/ 117 h 329"/>
                  <a:gd name="T28" fmla="*/ 140 w 274"/>
                  <a:gd name="T29" fmla="*/ 48 h 329"/>
                  <a:gd name="T30" fmla="*/ 47 w 274"/>
                  <a:gd name="T31" fmla="*/ 82 h 329"/>
                  <a:gd name="T32" fmla="*/ 14 w 274"/>
                  <a:gd name="T33" fmla="*/ 48 h 329"/>
                  <a:gd name="T34" fmla="*/ 165 w 274"/>
                  <a:gd name="T35" fmla="*/ 171 h 329"/>
                  <a:gd name="T36" fmla="*/ 165 w 274"/>
                  <a:gd name="T37" fmla="*/ 171 h 329"/>
                  <a:gd name="T38" fmla="*/ 56 w 274"/>
                  <a:gd name="T39" fmla="*/ 231 h 329"/>
                  <a:gd name="T40" fmla="*/ 125 w 274"/>
                  <a:gd name="T41" fmla="*/ 285 h 329"/>
                  <a:gd name="T42" fmla="*/ 217 w 274"/>
                  <a:gd name="T43" fmla="*/ 191 h 329"/>
                  <a:gd name="T44" fmla="*/ 217 w 274"/>
                  <a:gd name="T45" fmla="*/ 171 h 329"/>
                  <a:gd name="T46" fmla="*/ 165 w 274"/>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4" h="329">
                    <a:moveTo>
                      <a:pt x="14" y="48"/>
                    </a:moveTo>
                    <a:lnTo>
                      <a:pt x="14" y="48"/>
                    </a:lnTo>
                    <a:cubicBezTo>
                      <a:pt x="46" y="15"/>
                      <a:pt x="93" y="0"/>
                      <a:pt x="139" y="0"/>
                    </a:cubicBezTo>
                    <a:cubicBezTo>
                      <a:pt x="231" y="0"/>
                      <a:pt x="270" y="44"/>
                      <a:pt x="270" y="132"/>
                    </a:cubicBezTo>
                    <a:lnTo>
                      <a:pt x="270" y="267"/>
                    </a:lnTo>
                    <a:cubicBezTo>
                      <a:pt x="270" y="285"/>
                      <a:pt x="272" y="305"/>
                      <a:pt x="274" y="321"/>
                    </a:cubicBezTo>
                    <a:lnTo>
                      <a:pt x="224" y="321"/>
                    </a:lnTo>
                    <a:cubicBezTo>
                      <a:pt x="221" y="307"/>
                      <a:pt x="221" y="288"/>
                      <a:pt x="221" y="274"/>
                    </a:cubicBezTo>
                    <a:lnTo>
                      <a:pt x="219" y="274"/>
                    </a:lnTo>
                    <a:cubicBezTo>
                      <a:pt x="199" y="306"/>
                      <a:pt x="164" y="329"/>
                      <a:pt x="116" y="329"/>
                    </a:cubicBezTo>
                    <a:cubicBezTo>
                      <a:pt x="53" y="329"/>
                      <a:pt x="0" y="297"/>
                      <a:pt x="0" y="236"/>
                    </a:cubicBezTo>
                    <a:cubicBezTo>
                      <a:pt x="0" y="132"/>
                      <a:pt x="120" y="126"/>
                      <a:pt x="197" y="126"/>
                    </a:cubicBezTo>
                    <a:lnTo>
                      <a:pt x="217" y="126"/>
                    </a:lnTo>
                    <a:lnTo>
                      <a:pt x="217" y="117"/>
                    </a:lnTo>
                    <a:cubicBezTo>
                      <a:pt x="217" y="72"/>
                      <a:pt x="189" y="48"/>
                      <a:pt x="140" y="48"/>
                    </a:cubicBezTo>
                    <a:cubicBezTo>
                      <a:pt x="106" y="48"/>
                      <a:pt x="72" y="60"/>
                      <a:pt x="47" y="82"/>
                    </a:cubicBezTo>
                    <a:lnTo>
                      <a:pt x="14" y="48"/>
                    </a:lnTo>
                    <a:close/>
                    <a:moveTo>
                      <a:pt x="165" y="171"/>
                    </a:moveTo>
                    <a:lnTo>
                      <a:pt x="165" y="171"/>
                    </a:lnTo>
                    <a:cubicBezTo>
                      <a:pt x="99" y="171"/>
                      <a:pt x="56" y="189"/>
                      <a:pt x="56" y="231"/>
                    </a:cubicBezTo>
                    <a:cubicBezTo>
                      <a:pt x="56" y="270"/>
                      <a:pt x="86" y="285"/>
                      <a:pt x="125" y="285"/>
                    </a:cubicBezTo>
                    <a:cubicBezTo>
                      <a:pt x="185" y="285"/>
                      <a:pt x="216" y="242"/>
                      <a:pt x="217" y="191"/>
                    </a:cubicBezTo>
                    <a:lnTo>
                      <a:pt x="217" y="171"/>
                    </a:lnTo>
                    <a:lnTo>
                      <a:pt x="165"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a:p>
            </p:txBody>
          </p:sp>
          <p:sp>
            <p:nvSpPr>
              <p:cNvPr id="15" name="Freeform 12">
                <a:extLst>
                  <a:ext uri="{FF2B5EF4-FFF2-40B4-BE49-F238E27FC236}">
                    <a16:creationId xmlns:a16="http://schemas.microsoft.com/office/drawing/2014/main" id="{C0652405-AE64-AD97-2C31-DD6B88D6FD03}"/>
                  </a:ext>
                </a:extLst>
              </p:cNvPr>
              <p:cNvSpPr>
                <a:spLocks/>
              </p:cNvSpPr>
              <p:nvPr/>
            </p:nvSpPr>
            <p:spPr bwMode="auto">
              <a:xfrm>
                <a:off x="2597" y="1585"/>
                <a:ext cx="31" cy="286"/>
              </a:xfrm>
              <a:custGeom>
                <a:avLst/>
                <a:gdLst>
                  <a:gd name="T0" fmla="*/ 0 w 52"/>
                  <a:gd name="T1" fmla="*/ 474 h 474"/>
                  <a:gd name="T2" fmla="*/ 0 w 52"/>
                  <a:gd name="T3" fmla="*/ 474 h 474"/>
                  <a:gd name="T4" fmla="*/ 52 w 52"/>
                  <a:gd name="T5" fmla="*/ 474 h 474"/>
                  <a:gd name="T6" fmla="*/ 52 w 52"/>
                  <a:gd name="T7" fmla="*/ 0 h 474"/>
                  <a:gd name="T8" fmla="*/ 0 w 52"/>
                  <a:gd name="T9" fmla="*/ 0 h 474"/>
                  <a:gd name="T10" fmla="*/ 0 w 52"/>
                  <a:gd name="T11" fmla="*/ 474 h 474"/>
                </a:gdLst>
                <a:ahLst/>
                <a:cxnLst>
                  <a:cxn ang="0">
                    <a:pos x="T0" y="T1"/>
                  </a:cxn>
                  <a:cxn ang="0">
                    <a:pos x="T2" y="T3"/>
                  </a:cxn>
                  <a:cxn ang="0">
                    <a:pos x="T4" y="T5"/>
                  </a:cxn>
                  <a:cxn ang="0">
                    <a:pos x="T6" y="T7"/>
                  </a:cxn>
                  <a:cxn ang="0">
                    <a:pos x="T8" y="T9"/>
                  </a:cxn>
                  <a:cxn ang="0">
                    <a:pos x="T10" y="T11"/>
                  </a:cxn>
                </a:cxnLst>
                <a:rect l="0" t="0" r="r" b="b"/>
                <a:pathLst>
                  <a:path w="52" h="474">
                    <a:moveTo>
                      <a:pt x="0" y="474"/>
                    </a:moveTo>
                    <a:lnTo>
                      <a:pt x="0" y="474"/>
                    </a:lnTo>
                    <a:lnTo>
                      <a:pt x="52" y="474"/>
                    </a:lnTo>
                    <a:lnTo>
                      <a:pt x="52" y="0"/>
                    </a:lnTo>
                    <a:lnTo>
                      <a:pt x="0" y="0"/>
                    </a:lnTo>
                    <a:lnTo>
                      <a:pt x="0" y="474"/>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a:p>
            </p:txBody>
          </p:sp>
          <p:sp>
            <p:nvSpPr>
              <p:cNvPr id="16" name="Freeform 13">
                <a:extLst>
                  <a:ext uri="{FF2B5EF4-FFF2-40B4-BE49-F238E27FC236}">
                    <a16:creationId xmlns:a16="http://schemas.microsoft.com/office/drawing/2014/main" id="{904122CB-DEAE-50B3-4DD0-2862177BB704}"/>
                  </a:ext>
                </a:extLst>
              </p:cNvPr>
              <p:cNvSpPr>
                <a:spLocks/>
              </p:cNvSpPr>
              <p:nvPr/>
            </p:nvSpPr>
            <p:spPr bwMode="auto">
              <a:xfrm>
                <a:off x="2780" y="1585"/>
                <a:ext cx="220" cy="286"/>
              </a:xfrm>
              <a:custGeom>
                <a:avLst/>
                <a:gdLst>
                  <a:gd name="T0" fmla="*/ 310 w 366"/>
                  <a:gd name="T1" fmla="*/ 0 h 474"/>
                  <a:gd name="T2" fmla="*/ 310 w 366"/>
                  <a:gd name="T3" fmla="*/ 0 h 474"/>
                  <a:gd name="T4" fmla="*/ 310 w 366"/>
                  <a:gd name="T5" fmla="*/ 201 h 474"/>
                  <a:gd name="T6" fmla="*/ 57 w 366"/>
                  <a:gd name="T7" fmla="*/ 201 h 474"/>
                  <a:gd name="T8" fmla="*/ 57 w 366"/>
                  <a:gd name="T9" fmla="*/ 0 h 474"/>
                  <a:gd name="T10" fmla="*/ 0 w 366"/>
                  <a:gd name="T11" fmla="*/ 0 h 474"/>
                  <a:gd name="T12" fmla="*/ 0 w 366"/>
                  <a:gd name="T13" fmla="*/ 474 h 474"/>
                  <a:gd name="T14" fmla="*/ 57 w 366"/>
                  <a:gd name="T15" fmla="*/ 474 h 474"/>
                  <a:gd name="T16" fmla="*/ 57 w 366"/>
                  <a:gd name="T17" fmla="*/ 253 h 474"/>
                  <a:gd name="T18" fmla="*/ 310 w 366"/>
                  <a:gd name="T19" fmla="*/ 253 h 474"/>
                  <a:gd name="T20" fmla="*/ 310 w 366"/>
                  <a:gd name="T21" fmla="*/ 474 h 474"/>
                  <a:gd name="T22" fmla="*/ 366 w 366"/>
                  <a:gd name="T23" fmla="*/ 474 h 474"/>
                  <a:gd name="T24" fmla="*/ 366 w 366"/>
                  <a:gd name="T25" fmla="*/ 0 h 474"/>
                  <a:gd name="T26" fmla="*/ 310 w 366"/>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66" h="474">
                    <a:moveTo>
                      <a:pt x="310" y="0"/>
                    </a:moveTo>
                    <a:lnTo>
                      <a:pt x="310" y="0"/>
                    </a:lnTo>
                    <a:lnTo>
                      <a:pt x="310" y="201"/>
                    </a:lnTo>
                    <a:lnTo>
                      <a:pt x="57" y="201"/>
                    </a:lnTo>
                    <a:lnTo>
                      <a:pt x="57" y="0"/>
                    </a:lnTo>
                    <a:lnTo>
                      <a:pt x="0" y="0"/>
                    </a:lnTo>
                    <a:lnTo>
                      <a:pt x="0" y="474"/>
                    </a:lnTo>
                    <a:lnTo>
                      <a:pt x="57" y="474"/>
                    </a:lnTo>
                    <a:lnTo>
                      <a:pt x="57" y="253"/>
                    </a:lnTo>
                    <a:lnTo>
                      <a:pt x="310" y="253"/>
                    </a:lnTo>
                    <a:lnTo>
                      <a:pt x="310" y="474"/>
                    </a:lnTo>
                    <a:lnTo>
                      <a:pt x="366" y="474"/>
                    </a:lnTo>
                    <a:lnTo>
                      <a:pt x="366" y="0"/>
                    </a:lnTo>
                    <a:lnTo>
                      <a:pt x="310"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a:p>
            </p:txBody>
          </p:sp>
          <p:sp>
            <p:nvSpPr>
              <p:cNvPr id="17" name="Freeform 14">
                <a:extLst>
                  <a:ext uri="{FF2B5EF4-FFF2-40B4-BE49-F238E27FC236}">
                    <a16:creationId xmlns:a16="http://schemas.microsoft.com/office/drawing/2014/main" id="{51E8BB0A-060B-7151-FC32-BDEEB2AA7C42}"/>
                  </a:ext>
                </a:extLst>
              </p:cNvPr>
              <p:cNvSpPr>
                <a:spLocks/>
              </p:cNvSpPr>
              <p:nvPr/>
            </p:nvSpPr>
            <p:spPr bwMode="auto">
              <a:xfrm>
                <a:off x="3065" y="1585"/>
                <a:ext cx="33" cy="286"/>
              </a:xfrm>
              <a:custGeom>
                <a:avLst/>
                <a:gdLst>
                  <a:gd name="T0" fmla="*/ 0 w 56"/>
                  <a:gd name="T1" fmla="*/ 474 h 474"/>
                  <a:gd name="T2" fmla="*/ 0 w 56"/>
                  <a:gd name="T3" fmla="*/ 474 h 474"/>
                  <a:gd name="T4" fmla="*/ 56 w 56"/>
                  <a:gd name="T5" fmla="*/ 474 h 474"/>
                  <a:gd name="T6" fmla="*/ 56 w 56"/>
                  <a:gd name="T7" fmla="*/ 0 h 474"/>
                  <a:gd name="T8" fmla="*/ 0 w 56"/>
                  <a:gd name="T9" fmla="*/ 0 h 474"/>
                  <a:gd name="T10" fmla="*/ 0 w 56"/>
                  <a:gd name="T11" fmla="*/ 474 h 474"/>
                </a:gdLst>
                <a:ahLst/>
                <a:cxnLst>
                  <a:cxn ang="0">
                    <a:pos x="T0" y="T1"/>
                  </a:cxn>
                  <a:cxn ang="0">
                    <a:pos x="T2" y="T3"/>
                  </a:cxn>
                  <a:cxn ang="0">
                    <a:pos x="T4" y="T5"/>
                  </a:cxn>
                  <a:cxn ang="0">
                    <a:pos x="T6" y="T7"/>
                  </a:cxn>
                  <a:cxn ang="0">
                    <a:pos x="T8" y="T9"/>
                  </a:cxn>
                  <a:cxn ang="0">
                    <a:pos x="T10" y="T11"/>
                  </a:cxn>
                </a:cxnLst>
                <a:rect l="0" t="0" r="r" b="b"/>
                <a:pathLst>
                  <a:path w="56" h="474">
                    <a:moveTo>
                      <a:pt x="0" y="474"/>
                    </a:moveTo>
                    <a:lnTo>
                      <a:pt x="0" y="474"/>
                    </a:lnTo>
                    <a:lnTo>
                      <a:pt x="56" y="474"/>
                    </a:lnTo>
                    <a:lnTo>
                      <a:pt x="56" y="0"/>
                    </a:lnTo>
                    <a:lnTo>
                      <a:pt x="0" y="0"/>
                    </a:lnTo>
                    <a:lnTo>
                      <a:pt x="0" y="474"/>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a:p>
            </p:txBody>
          </p:sp>
          <p:sp>
            <p:nvSpPr>
              <p:cNvPr id="18" name="Freeform 15">
                <a:extLst>
                  <a:ext uri="{FF2B5EF4-FFF2-40B4-BE49-F238E27FC236}">
                    <a16:creationId xmlns:a16="http://schemas.microsoft.com/office/drawing/2014/main" id="{6086CB45-4DCA-4D4A-2234-FA990D4154E4}"/>
                  </a:ext>
                </a:extLst>
              </p:cNvPr>
              <p:cNvSpPr>
                <a:spLocks/>
              </p:cNvSpPr>
              <p:nvPr/>
            </p:nvSpPr>
            <p:spPr bwMode="auto">
              <a:xfrm>
                <a:off x="3128" y="1585"/>
                <a:ext cx="253" cy="286"/>
              </a:xfrm>
              <a:custGeom>
                <a:avLst/>
                <a:gdLst>
                  <a:gd name="T0" fmla="*/ 361 w 421"/>
                  <a:gd name="T1" fmla="*/ 0 h 474"/>
                  <a:gd name="T2" fmla="*/ 361 w 421"/>
                  <a:gd name="T3" fmla="*/ 0 h 474"/>
                  <a:gd name="T4" fmla="*/ 211 w 421"/>
                  <a:gd name="T5" fmla="*/ 390 h 474"/>
                  <a:gd name="T6" fmla="*/ 209 w 421"/>
                  <a:gd name="T7" fmla="*/ 390 h 474"/>
                  <a:gd name="T8" fmla="*/ 63 w 421"/>
                  <a:gd name="T9" fmla="*/ 0 h 474"/>
                  <a:gd name="T10" fmla="*/ 0 w 421"/>
                  <a:gd name="T11" fmla="*/ 0 h 474"/>
                  <a:gd name="T12" fmla="*/ 181 w 421"/>
                  <a:gd name="T13" fmla="*/ 474 h 474"/>
                  <a:gd name="T14" fmla="*/ 235 w 421"/>
                  <a:gd name="T15" fmla="*/ 474 h 474"/>
                  <a:gd name="T16" fmla="*/ 421 w 421"/>
                  <a:gd name="T17" fmla="*/ 0 h 474"/>
                  <a:gd name="T18" fmla="*/ 361 w 421"/>
                  <a:gd name="T19"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1" h="474">
                    <a:moveTo>
                      <a:pt x="361" y="0"/>
                    </a:moveTo>
                    <a:lnTo>
                      <a:pt x="361" y="0"/>
                    </a:lnTo>
                    <a:lnTo>
                      <a:pt x="211" y="390"/>
                    </a:lnTo>
                    <a:lnTo>
                      <a:pt x="209" y="390"/>
                    </a:lnTo>
                    <a:lnTo>
                      <a:pt x="63" y="0"/>
                    </a:lnTo>
                    <a:lnTo>
                      <a:pt x="0" y="0"/>
                    </a:lnTo>
                    <a:lnTo>
                      <a:pt x="181" y="474"/>
                    </a:lnTo>
                    <a:lnTo>
                      <a:pt x="235" y="474"/>
                    </a:lnTo>
                    <a:lnTo>
                      <a:pt x="421" y="0"/>
                    </a:lnTo>
                    <a:lnTo>
                      <a:pt x="361"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a:p>
            </p:txBody>
          </p:sp>
          <p:sp>
            <p:nvSpPr>
              <p:cNvPr id="19" name="Freeform 16">
                <a:extLst>
                  <a:ext uri="{FF2B5EF4-FFF2-40B4-BE49-F238E27FC236}">
                    <a16:creationId xmlns:a16="http://schemas.microsoft.com/office/drawing/2014/main" id="{23FA88C8-1C10-FA7A-DE82-EA33F8B681B6}"/>
                  </a:ext>
                </a:extLst>
              </p:cNvPr>
              <p:cNvSpPr>
                <a:spLocks/>
              </p:cNvSpPr>
              <p:nvPr/>
            </p:nvSpPr>
            <p:spPr bwMode="auto">
              <a:xfrm>
                <a:off x="1196" y="1938"/>
                <a:ext cx="253" cy="300"/>
              </a:xfrm>
              <a:custGeom>
                <a:avLst/>
                <a:gdLst>
                  <a:gd name="T0" fmla="*/ 359 w 420"/>
                  <a:gd name="T1" fmla="*/ 109 h 497"/>
                  <a:gd name="T2" fmla="*/ 359 w 420"/>
                  <a:gd name="T3" fmla="*/ 109 h 497"/>
                  <a:gd name="T4" fmla="*/ 240 w 420"/>
                  <a:gd name="T5" fmla="*/ 52 h 497"/>
                  <a:gd name="T6" fmla="*/ 60 w 420"/>
                  <a:gd name="T7" fmla="*/ 249 h 497"/>
                  <a:gd name="T8" fmla="*/ 240 w 420"/>
                  <a:gd name="T9" fmla="*/ 445 h 497"/>
                  <a:gd name="T10" fmla="*/ 378 w 420"/>
                  <a:gd name="T11" fmla="*/ 379 h 497"/>
                  <a:gd name="T12" fmla="*/ 420 w 420"/>
                  <a:gd name="T13" fmla="*/ 415 h 497"/>
                  <a:gd name="T14" fmla="*/ 240 w 420"/>
                  <a:gd name="T15" fmla="*/ 497 h 497"/>
                  <a:gd name="T16" fmla="*/ 0 w 420"/>
                  <a:gd name="T17" fmla="*/ 249 h 497"/>
                  <a:gd name="T18" fmla="*/ 240 w 420"/>
                  <a:gd name="T19" fmla="*/ 0 h 497"/>
                  <a:gd name="T20" fmla="*/ 408 w 420"/>
                  <a:gd name="T21" fmla="*/ 74 h 497"/>
                  <a:gd name="T22" fmla="*/ 359 w 420"/>
                  <a:gd name="T23" fmla="*/ 109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20" h="497">
                    <a:moveTo>
                      <a:pt x="359" y="109"/>
                    </a:moveTo>
                    <a:lnTo>
                      <a:pt x="359" y="109"/>
                    </a:lnTo>
                    <a:cubicBezTo>
                      <a:pt x="331" y="71"/>
                      <a:pt x="286" y="52"/>
                      <a:pt x="240" y="52"/>
                    </a:cubicBezTo>
                    <a:cubicBezTo>
                      <a:pt x="135" y="52"/>
                      <a:pt x="60" y="145"/>
                      <a:pt x="60" y="249"/>
                    </a:cubicBezTo>
                    <a:cubicBezTo>
                      <a:pt x="60" y="358"/>
                      <a:pt x="134" y="445"/>
                      <a:pt x="240" y="445"/>
                    </a:cubicBezTo>
                    <a:cubicBezTo>
                      <a:pt x="298" y="445"/>
                      <a:pt x="344" y="422"/>
                      <a:pt x="378" y="379"/>
                    </a:cubicBezTo>
                    <a:lnTo>
                      <a:pt x="420" y="415"/>
                    </a:lnTo>
                    <a:cubicBezTo>
                      <a:pt x="378" y="471"/>
                      <a:pt x="316" y="497"/>
                      <a:pt x="240" y="497"/>
                    </a:cubicBezTo>
                    <a:cubicBezTo>
                      <a:pt x="105" y="497"/>
                      <a:pt x="0" y="392"/>
                      <a:pt x="0" y="249"/>
                    </a:cubicBezTo>
                    <a:cubicBezTo>
                      <a:pt x="0" y="109"/>
                      <a:pt x="100" y="0"/>
                      <a:pt x="240" y="0"/>
                    </a:cubicBezTo>
                    <a:cubicBezTo>
                      <a:pt x="305" y="0"/>
                      <a:pt x="368" y="22"/>
                      <a:pt x="408" y="74"/>
                    </a:cubicBezTo>
                    <a:lnTo>
                      <a:pt x="359" y="10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a:p>
            </p:txBody>
          </p:sp>
          <p:sp>
            <p:nvSpPr>
              <p:cNvPr id="20" name="Freeform 17">
                <a:extLst>
                  <a:ext uri="{FF2B5EF4-FFF2-40B4-BE49-F238E27FC236}">
                    <a16:creationId xmlns:a16="http://schemas.microsoft.com/office/drawing/2014/main" id="{70200634-2517-2950-A0AC-154544C9D204}"/>
                  </a:ext>
                </a:extLst>
              </p:cNvPr>
              <p:cNvSpPr>
                <a:spLocks/>
              </p:cNvSpPr>
              <p:nvPr/>
            </p:nvSpPr>
            <p:spPr bwMode="auto">
              <a:xfrm>
                <a:off x="1482"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a:p>
            </p:txBody>
          </p:sp>
          <p:sp>
            <p:nvSpPr>
              <p:cNvPr id="21" name="Freeform 18">
                <a:extLst>
                  <a:ext uri="{FF2B5EF4-FFF2-40B4-BE49-F238E27FC236}">
                    <a16:creationId xmlns:a16="http://schemas.microsoft.com/office/drawing/2014/main" id="{810BA6A1-5000-6DEF-8AD2-428E33BC2886}"/>
                  </a:ext>
                </a:extLst>
              </p:cNvPr>
              <p:cNvSpPr>
                <a:spLocks/>
              </p:cNvSpPr>
              <p:nvPr/>
            </p:nvSpPr>
            <p:spPr bwMode="auto">
              <a:xfrm>
                <a:off x="1699" y="2037"/>
                <a:ext cx="107" cy="194"/>
              </a:xfrm>
              <a:custGeom>
                <a:avLst/>
                <a:gdLst>
                  <a:gd name="T0" fmla="*/ 2 w 177"/>
                  <a:gd name="T1" fmla="*/ 83 h 321"/>
                  <a:gd name="T2" fmla="*/ 2 w 177"/>
                  <a:gd name="T3" fmla="*/ 83 h 321"/>
                  <a:gd name="T4" fmla="*/ 0 w 177"/>
                  <a:gd name="T5" fmla="*/ 8 h 321"/>
                  <a:gd name="T6" fmla="*/ 49 w 177"/>
                  <a:gd name="T7" fmla="*/ 8 h 321"/>
                  <a:gd name="T8" fmla="*/ 50 w 177"/>
                  <a:gd name="T9" fmla="*/ 60 h 321"/>
                  <a:gd name="T10" fmla="*/ 52 w 177"/>
                  <a:gd name="T11" fmla="*/ 60 h 321"/>
                  <a:gd name="T12" fmla="*/ 156 w 177"/>
                  <a:gd name="T13" fmla="*/ 0 h 321"/>
                  <a:gd name="T14" fmla="*/ 177 w 177"/>
                  <a:gd name="T15" fmla="*/ 4 h 321"/>
                  <a:gd name="T16" fmla="*/ 174 w 177"/>
                  <a:gd name="T17" fmla="*/ 56 h 321"/>
                  <a:gd name="T18" fmla="*/ 146 w 177"/>
                  <a:gd name="T19" fmla="*/ 52 h 321"/>
                  <a:gd name="T20" fmla="*/ 54 w 177"/>
                  <a:gd name="T21" fmla="*/ 169 h 321"/>
                  <a:gd name="T22" fmla="*/ 54 w 177"/>
                  <a:gd name="T23" fmla="*/ 321 h 321"/>
                  <a:gd name="T24" fmla="*/ 2 w 177"/>
                  <a:gd name="T25" fmla="*/ 321 h 321"/>
                  <a:gd name="T26" fmla="*/ 2 w 177"/>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7" h="321">
                    <a:moveTo>
                      <a:pt x="2" y="83"/>
                    </a:moveTo>
                    <a:lnTo>
                      <a:pt x="2" y="83"/>
                    </a:lnTo>
                    <a:cubicBezTo>
                      <a:pt x="2" y="54"/>
                      <a:pt x="0" y="29"/>
                      <a:pt x="0" y="8"/>
                    </a:cubicBezTo>
                    <a:lnTo>
                      <a:pt x="49" y="8"/>
                    </a:lnTo>
                    <a:cubicBezTo>
                      <a:pt x="49" y="25"/>
                      <a:pt x="50" y="42"/>
                      <a:pt x="50" y="60"/>
                    </a:cubicBezTo>
                    <a:lnTo>
                      <a:pt x="52" y="60"/>
                    </a:lnTo>
                    <a:cubicBezTo>
                      <a:pt x="66" y="29"/>
                      <a:pt x="105" y="0"/>
                      <a:pt x="156" y="0"/>
                    </a:cubicBezTo>
                    <a:cubicBezTo>
                      <a:pt x="163" y="0"/>
                      <a:pt x="170" y="1"/>
                      <a:pt x="177" y="4"/>
                    </a:cubicBezTo>
                    <a:lnTo>
                      <a:pt x="174" y="56"/>
                    </a:lnTo>
                    <a:cubicBezTo>
                      <a:pt x="165" y="54"/>
                      <a:pt x="155" y="52"/>
                      <a:pt x="146" y="52"/>
                    </a:cubicBezTo>
                    <a:cubicBezTo>
                      <a:pt x="82" y="52"/>
                      <a:pt x="54" y="97"/>
                      <a:pt x="54" y="169"/>
                    </a:cubicBezTo>
                    <a:lnTo>
                      <a:pt x="54" y="321"/>
                    </a:lnTo>
                    <a:lnTo>
                      <a:pt x="2" y="321"/>
                    </a:lnTo>
                    <a:lnTo>
                      <a:pt x="2"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a:p>
            </p:txBody>
          </p:sp>
          <p:sp>
            <p:nvSpPr>
              <p:cNvPr id="22" name="Freeform 19">
                <a:extLst>
                  <a:ext uri="{FF2B5EF4-FFF2-40B4-BE49-F238E27FC236}">
                    <a16:creationId xmlns:a16="http://schemas.microsoft.com/office/drawing/2014/main" id="{8B740DAC-70A5-CF31-12F2-6FF85AD4F534}"/>
                  </a:ext>
                </a:extLst>
              </p:cNvPr>
              <p:cNvSpPr>
                <a:spLocks/>
              </p:cNvSpPr>
              <p:nvPr/>
            </p:nvSpPr>
            <p:spPr bwMode="auto">
              <a:xfrm>
                <a:off x="1837" y="2037"/>
                <a:ext cx="107" cy="194"/>
              </a:xfrm>
              <a:custGeom>
                <a:avLst/>
                <a:gdLst>
                  <a:gd name="T0" fmla="*/ 3 w 178"/>
                  <a:gd name="T1" fmla="*/ 83 h 321"/>
                  <a:gd name="T2" fmla="*/ 3 w 178"/>
                  <a:gd name="T3" fmla="*/ 83 h 321"/>
                  <a:gd name="T4" fmla="*/ 0 w 178"/>
                  <a:gd name="T5" fmla="*/ 8 h 321"/>
                  <a:gd name="T6" fmla="*/ 50 w 178"/>
                  <a:gd name="T7" fmla="*/ 8 h 321"/>
                  <a:gd name="T8" fmla="*/ 51 w 178"/>
                  <a:gd name="T9" fmla="*/ 60 h 321"/>
                  <a:gd name="T10" fmla="*/ 52 w 178"/>
                  <a:gd name="T11" fmla="*/ 60 h 321"/>
                  <a:gd name="T12" fmla="*/ 157 w 178"/>
                  <a:gd name="T13" fmla="*/ 0 h 321"/>
                  <a:gd name="T14" fmla="*/ 178 w 178"/>
                  <a:gd name="T15" fmla="*/ 4 h 321"/>
                  <a:gd name="T16" fmla="*/ 175 w 178"/>
                  <a:gd name="T17" fmla="*/ 56 h 321"/>
                  <a:gd name="T18" fmla="*/ 147 w 178"/>
                  <a:gd name="T19" fmla="*/ 52 h 321"/>
                  <a:gd name="T20" fmla="*/ 55 w 178"/>
                  <a:gd name="T21" fmla="*/ 169 h 321"/>
                  <a:gd name="T22" fmla="*/ 55 w 178"/>
                  <a:gd name="T23" fmla="*/ 321 h 321"/>
                  <a:gd name="T24" fmla="*/ 3 w 178"/>
                  <a:gd name="T25" fmla="*/ 321 h 321"/>
                  <a:gd name="T26" fmla="*/ 3 w 178"/>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8" h="321">
                    <a:moveTo>
                      <a:pt x="3" y="83"/>
                    </a:moveTo>
                    <a:lnTo>
                      <a:pt x="3" y="83"/>
                    </a:lnTo>
                    <a:cubicBezTo>
                      <a:pt x="3" y="54"/>
                      <a:pt x="0" y="29"/>
                      <a:pt x="0" y="8"/>
                    </a:cubicBezTo>
                    <a:lnTo>
                      <a:pt x="50" y="8"/>
                    </a:lnTo>
                    <a:cubicBezTo>
                      <a:pt x="50" y="25"/>
                      <a:pt x="51" y="42"/>
                      <a:pt x="51" y="60"/>
                    </a:cubicBezTo>
                    <a:lnTo>
                      <a:pt x="52" y="60"/>
                    </a:lnTo>
                    <a:cubicBezTo>
                      <a:pt x="67" y="29"/>
                      <a:pt x="105" y="0"/>
                      <a:pt x="157" y="0"/>
                    </a:cubicBezTo>
                    <a:cubicBezTo>
                      <a:pt x="164" y="0"/>
                      <a:pt x="171" y="1"/>
                      <a:pt x="178" y="4"/>
                    </a:cubicBezTo>
                    <a:lnTo>
                      <a:pt x="175" y="56"/>
                    </a:lnTo>
                    <a:cubicBezTo>
                      <a:pt x="166" y="54"/>
                      <a:pt x="156" y="52"/>
                      <a:pt x="147" y="52"/>
                    </a:cubicBezTo>
                    <a:cubicBezTo>
                      <a:pt x="83" y="52"/>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a:p>
            </p:txBody>
          </p:sp>
          <p:sp>
            <p:nvSpPr>
              <p:cNvPr id="23" name="Freeform 20">
                <a:extLst>
                  <a:ext uri="{FF2B5EF4-FFF2-40B4-BE49-F238E27FC236}">
                    <a16:creationId xmlns:a16="http://schemas.microsoft.com/office/drawing/2014/main" id="{9FCBB043-E193-6211-319A-7309AE7DF43E}"/>
                  </a:ext>
                </a:extLst>
              </p:cNvPr>
              <p:cNvSpPr>
                <a:spLocks noEditPoints="1"/>
              </p:cNvSpPr>
              <p:nvPr/>
            </p:nvSpPr>
            <p:spPr bwMode="auto">
              <a:xfrm>
                <a:off x="1971" y="1946"/>
                <a:ext cx="45" cy="285"/>
              </a:xfrm>
              <a:custGeom>
                <a:avLst/>
                <a:gdLst>
                  <a:gd name="T0" fmla="*/ 38 w 76"/>
                  <a:gd name="T1" fmla="*/ 0 h 473"/>
                  <a:gd name="T2" fmla="*/ 38 w 76"/>
                  <a:gd name="T3" fmla="*/ 0 h 473"/>
                  <a:gd name="T4" fmla="*/ 76 w 76"/>
                  <a:gd name="T5" fmla="*/ 38 h 473"/>
                  <a:gd name="T6" fmla="*/ 38 w 76"/>
                  <a:gd name="T7" fmla="*/ 76 h 473"/>
                  <a:gd name="T8" fmla="*/ 0 w 76"/>
                  <a:gd name="T9" fmla="*/ 38 h 473"/>
                  <a:gd name="T10" fmla="*/ 38 w 76"/>
                  <a:gd name="T11" fmla="*/ 0 h 473"/>
                  <a:gd name="T12" fmla="*/ 12 w 76"/>
                  <a:gd name="T13" fmla="*/ 160 h 473"/>
                  <a:gd name="T14" fmla="*/ 12 w 76"/>
                  <a:gd name="T15" fmla="*/ 160 h 473"/>
                  <a:gd name="T16" fmla="*/ 64 w 76"/>
                  <a:gd name="T17" fmla="*/ 160 h 473"/>
                  <a:gd name="T18" fmla="*/ 64 w 76"/>
                  <a:gd name="T19" fmla="*/ 473 h 473"/>
                  <a:gd name="T20" fmla="*/ 12 w 76"/>
                  <a:gd name="T21" fmla="*/ 473 h 473"/>
                  <a:gd name="T22" fmla="*/ 12 w 76"/>
                  <a:gd name="T23" fmla="*/ 160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3">
                    <a:moveTo>
                      <a:pt x="38" y="0"/>
                    </a:moveTo>
                    <a:lnTo>
                      <a:pt x="38" y="0"/>
                    </a:lnTo>
                    <a:cubicBezTo>
                      <a:pt x="59" y="0"/>
                      <a:pt x="76" y="17"/>
                      <a:pt x="76" y="38"/>
                    </a:cubicBezTo>
                    <a:cubicBezTo>
                      <a:pt x="76" y="60"/>
                      <a:pt x="60" y="76"/>
                      <a:pt x="38" y="76"/>
                    </a:cubicBezTo>
                    <a:cubicBezTo>
                      <a:pt x="16" y="76"/>
                      <a:pt x="0" y="60"/>
                      <a:pt x="0" y="38"/>
                    </a:cubicBezTo>
                    <a:cubicBezTo>
                      <a:pt x="0" y="17"/>
                      <a:pt x="16" y="0"/>
                      <a:pt x="38" y="0"/>
                    </a:cubicBezTo>
                    <a:close/>
                    <a:moveTo>
                      <a:pt x="12" y="160"/>
                    </a:moveTo>
                    <a:lnTo>
                      <a:pt x="12" y="160"/>
                    </a:lnTo>
                    <a:lnTo>
                      <a:pt x="64" y="160"/>
                    </a:lnTo>
                    <a:lnTo>
                      <a:pt x="64" y="473"/>
                    </a:lnTo>
                    <a:lnTo>
                      <a:pt x="12" y="473"/>
                    </a:lnTo>
                    <a:lnTo>
                      <a:pt x="12" y="16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a:p>
            </p:txBody>
          </p:sp>
          <p:sp>
            <p:nvSpPr>
              <p:cNvPr id="24" name="Freeform 21">
                <a:extLst>
                  <a:ext uri="{FF2B5EF4-FFF2-40B4-BE49-F238E27FC236}">
                    <a16:creationId xmlns:a16="http://schemas.microsoft.com/office/drawing/2014/main" id="{F3C3F979-0EC3-3CF1-09DD-6AD734105953}"/>
                  </a:ext>
                </a:extLst>
              </p:cNvPr>
              <p:cNvSpPr>
                <a:spLocks/>
              </p:cNvSpPr>
              <p:nvPr/>
            </p:nvSpPr>
            <p:spPr bwMode="auto">
              <a:xfrm>
                <a:off x="2052" y="2037"/>
                <a:ext cx="171" cy="199"/>
              </a:xfrm>
              <a:custGeom>
                <a:avLst/>
                <a:gdLst>
                  <a:gd name="T0" fmla="*/ 241 w 283"/>
                  <a:gd name="T1" fmla="*/ 87 h 329"/>
                  <a:gd name="T2" fmla="*/ 241 w 283"/>
                  <a:gd name="T3" fmla="*/ 87 h 329"/>
                  <a:gd name="T4" fmla="*/ 162 w 283"/>
                  <a:gd name="T5" fmla="*/ 48 h 329"/>
                  <a:gd name="T6" fmla="*/ 57 w 283"/>
                  <a:gd name="T7" fmla="*/ 165 h 329"/>
                  <a:gd name="T8" fmla="*/ 162 w 283"/>
                  <a:gd name="T9" fmla="*/ 281 h 329"/>
                  <a:gd name="T10" fmla="*/ 242 w 283"/>
                  <a:gd name="T11" fmla="*/ 242 h 329"/>
                  <a:gd name="T12" fmla="*/ 281 w 283"/>
                  <a:gd name="T13" fmla="*/ 279 h 329"/>
                  <a:gd name="T14" fmla="*/ 162 w 283"/>
                  <a:gd name="T15" fmla="*/ 329 h 329"/>
                  <a:gd name="T16" fmla="*/ 0 w 283"/>
                  <a:gd name="T17" fmla="*/ 165 h 329"/>
                  <a:gd name="T18" fmla="*/ 162 w 283"/>
                  <a:gd name="T19" fmla="*/ 0 h 329"/>
                  <a:gd name="T20" fmla="*/ 283 w 283"/>
                  <a:gd name="T21" fmla="*/ 50 h 329"/>
                  <a:gd name="T22" fmla="*/ 241 w 283"/>
                  <a:gd name="T23" fmla="*/ 87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3" h="329">
                    <a:moveTo>
                      <a:pt x="241" y="87"/>
                    </a:moveTo>
                    <a:lnTo>
                      <a:pt x="241" y="87"/>
                    </a:lnTo>
                    <a:cubicBezTo>
                      <a:pt x="219" y="60"/>
                      <a:pt x="194" y="48"/>
                      <a:pt x="162" y="48"/>
                    </a:cubicBezTo>
                    <a:cubicBezTo>
                      <a:pt x="92" y="48"/>
                      <a:pt x="57" y="101"/>
                      <a:pt x="57" y="165"/>
                    </a:cubicBezTo>
                    <a:cubicBezTo>
                      <a:pt x="57" y="229"/>
                      <a:pt x="99" y="281"/>
                      <a:pt x="162" y="281"/>
                    </a:cubicBezTo>
                    <a:cubicBezTo>
                      <a:pt x="196" y="281"/>
                      <a:pt x="223" y="269"/>
                      <a:pt x="242" y="242"/>
                    </a:cubicBezTo>
                    <a:lnTo>
                      <a:pt x="281" y="279"/>
                    </a:lnTo>
                    <a:cubicBezTo>
                      <a:pt x="251" y="314"/>
                      <a:pt x="208" y="329"/>
                      <a:pt x="162" y="329"/>
                    </a:cubicBezTo>
                    <a:cubicBezTo>
                      <a:pt x="65" y="329"/>
                      <a:pt x="0" y="261"/>
                      <a:pt x="0" y="165"/>
                    </a:cubicBezTo>
                    <a:cubicBezTo>
                      <a:pt x="0" y="70"/>
                      <a:pt x="66" y="0"/>
                      <a:pt x="162" y="0"/>
                    </a:cubicBezTo>
                    <a:cubicBezTo>
                      <a:pt x="208" y="0"/>
                      <a:pt x="251" y="16"/>
                      <a:pt x="283" y="50"/>
                    </a:cubicBezTo>
                    <a:lnTo>
                      <a:pt x="241" y="87"/>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a:p>
            </p:txBody>
          </p:sp>
          <p:sp>
            <p:nvSpPr>
              <p:cNvPr id="25" name="Freeform 22">
                <a:extLst>
                  <a:ext uri="{FF2B5EF4-FFF2-40B4-BE49-F238E27FC236}">
                    <a16:creationId xmlns:a16="http://schemas.microsoft.com/office/drawing/2014/main" id="{5600BBB6-BA27-12F1-ABDD-CC07FB67DBAD}"/>
                  </a:ext>
                </a:extLst>
              </p:cNvPr>
              <p:cNvSpPr>
                <a:spLocks/>
              </p:cNvSpPr>
              <p:nvPr/>
            </p:nvSpPr>
            <p:spPr bwMode="auto">
              <a:xfrm>
                <a:off x="2254"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a:p>
            </p:txBody>
          </p:sp>
          <p:sp>
            <p:nvSpPr>
              <p:cNvPr id="26" name="Freeform 23">
                <a:extLst>
                  <a:ext uri="{FF2B5EF4-FFF2-40B4-BE49-F238E27FC236}">
                    <a16:creationId xmlns:a16="http://schemas.microsoft.com/office/drawing/2014/main" id="{EE116953-AA9E-A9EE-D665-0C86D832E912}"/>
                  </a:ext>
                </a:extLst>
              </p:cNvPr>
              <p:cNvSpPr>
                <a:spLocks/>
              </p:cNvSpPr>
              <p:nvPr/>
            </p:nvSpPr>
            <p:spPr bwMode="auto">
              <a:xfrm>
                <a:off x="2474" y="1945"/>
                <a:ext cx="32" cy="286"/>
              </a:xfrm>
              <a:custGeom>
                <a:avLst/>
                <a:gdLst>
                  <a:gd name="T0" fmla="*/ 0 w 53"/>
                  <a:gd name="T1" fmla="*/ 475 h 475"/>
                  <a:gd name="T2" fmla="*/ 0 w 53"/>
                  <a:gd name="T3" fmla="*/ 475 h 475"/>
                  <a:gd name="T4" fmla="*/ 53 w 53"/>
                  <a:gd name="T5" fmla="*/ 475 h 475"/>
                  <a:gd name="T6" fmla="*/ 53 w 53"/>
                  <a:gd name="T7" fmla="*/ 0 h 475"/>
                  <a:gd name="T8" fmla="*/ 0 w 53"/>
                  <a:gd name="T9" fmla="*/ 0 h 475"/>
                  <a:gd name="T10" fmla="*/ 0 w 53"/>
                  <a:gd name="T11" fmla="*/ 475 h 475"/>
                </a:gdLst>
                <a:ahLst/>
                <a:cxnLst>
                  <a:cxn ang="0">
                    <a:pos x="T0" y="T1"/>
                  </a:cxn>
                  <a:cxn ang="0">
                    <a:pos x="T2" y="T3"/>
                  </a:cxn>
                  <a:cxn ang="0">
                    <a:pos x="T4" y="T5"/>
                  </a:cxn>
                  <a:cxn ang="0">
                    <a:pos x="T6" y="T7"/>
                  </a:cxn>
                  <a:cxn ang="0">
                    <a:pos x="T8" y="T9"/>
                  </a:cxn>
                  <a:cxn ang="0">
                    <a:pos x="T10" y="T11"/>
                  </a:cxn>
                </a:cxnLst>
                <a:rect l="0" t="0" r="r" b="b"/>
                <a:pathLst>
                  <a:path w="53" h="475">
                    <a:moveTo>
                      <a:pt x="0" y="475"/>
                    </a:moveTo>
                    <a:lnTo>
                      <a:pt x="0" y="475"/>
                    </a:lnTo>
                    <a:lnTo>
                      <a:pt x="53" y="475"/>
                    </a:lnTo>
                    <a:lnTo>
                      <a:pt x="53" y="0"/>
                    </a:lnTo>
                    <a:lnTo>
                      <a:pt x="0" y="0"/>
                    </a:lnTo>
                    <a:lnTo>
                      <a:pt x="0" y="475"/>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a:p>
            </p:txBody>
          </p:sp>
          <p:sp>
            <p:nvSpPr>
              <p:cNvPr id="27" name="Freeform 24">
                <a:extLst>
                  <a:ext uri="{FF2B5EF4-FFF2-40B4-BE49-F238E27FC236}">
                    <a16:creationId xmlns:a16="http://schemas.microsoft.com/office/drawing/2014/main" id="{C89516CA-E1CD-B224-6660-921DBCCAA52B}"/>
                  </a:ext>
                </a:extLst>
              </p:cNvPr>
              <p:cNvSpPr>
                <a:spLocks/>
              </p:cNvSpPr>
              <p:nvPr/>
            </p:nvSpPr>
            <p:spPr bwMode="auto">
              <a:xfrm>
                <a:off x="2561"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3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3" y="262"/>
                    </a:lnTo>
                    <a:cubicBezTo>
                      <a:pt x="209" y="293"/>
                      <a:pt x="171" y="321"/>
                      <a:pt x="119" y="321"/>
                    </a:cubicBezTo>
                    <a:cubicBezTo>
                      <a:pt x="37" y="321"/>
                      <a:pt x="0" y="269"/>
                      <a:pt x="0" y="194"/>
                    </a:cubicBezTo>
                    <a:lnTo>
                      <a:pt x="0" y="0"/>
                    </a:lnTo>
                    <a:lnTo>
                      <a:pt x="52" y="0"/>
                    </a:lnTo>
                    <a:lnTo>
                      <a:pt x="52" y="188"/>
                    </a:lnTo>
                    <a:cubicBezTo>
                      <a:pt x="52" y="241"/>
                      <a:pt x="75" y="273"/>
                      <a:pt x="124" y="273"/>
                    </a:cubicBezTo>
                    <a:cubicBezTo>
                      <a:pt x="191"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a:p>
            </p:txBody>
          </p:sp>
          <p:sp>
            <p:nvSpPr>
              <p:cNvPr id="28" name="Freeform 25">
                <a:extLst>
                  <a:ext uri="{FF2B5EF4-FFF2-40B4-BE49-F238E27FC236}">
                    <a16:creationId xmlns:a16="http://schemas.microsoft.com/office/drawing/2014/main" id="{02FC9E30-5683-AB7A-73C9-E7B80C884DDA}"/>
                  </a:ext>
                </a:extLst>
              </p:cNvPr>
              <p:cNvSpPr>
                <a:spLocks/>
              </p:cNvSpPr>
              <p:nvPr/>
            </p:nvSpPr>
            <p:spPr bwMode="auto">
              <a:xfrm>
                <a:off x="2778" y="2037"/>
                <a:ext cx="285" cy="194"/>
              </a:xfrm>
              <a:custGeom>
                <a:avLst/>
                <a:gdLst>
                  <a:gd name="T0" fmla="*/ 3 w 474"/>
                  <a:gd name="T1" fmla="*/ 83 h 321"/>
                  <a:gd name="T2" fmla="*/ 3 w 474"/>
                  <a:gd name="T3" fmla="*/ 83 h 321"/>
                  <a:gd name="T4" fmla="*/ 0 w 474"/>
                  <a:gd name="T5" fmla="*/ 8 h 321"/>
                  <a:gd name="T6" fmla="*/ 50 w 474"/>
                  <a:gd name="T7" fmla="*/ 8 h 321"/>
                  <a:gd name="T8" fmla="*/ 51 w 474"/>
                  <a:gd name="T9" fmla="*/ 60 h 321"/>
                  <a:gd name="T10" fmla="*/ 53 w 474"/>
                  <a:gd name="T11" fmla="*/ 60 h 321"/>
                  <a:gd name="T12" fmla="*/ 157 w 474"/>
                  <a:gd name="T13" fmla="*/ 0 h 321"/>
                  <a:gd name="T14" fmla="*/ 256 w 474"/>
                  <a:gd name="T15" fmla="*/ 60 h 321"/>
                  <a:gd name="T16" fmla="*/ 355 w 474"/>
                  <a:gd name="T17" fmla="*/ 0 h 321"/>
                  <a:gd name="T18" fmla="*/ 474 w 474"/>
                  <a:gd name="T19" fmla="*/ 131 h 321"/>
                  <a:gd name="T20" fmla="*/ 474 w 474"/>
                  <a:gd name="T21" fmla="*/ 321 h 321"/>
                  <a:gd name="T22" fmla="*/ 422 w 474"/>
                  <a:gd name="T23" fmla="*/ 321 h 321"/>
                  <a:gd name="T24" fmla="*/ 422 w 474"/>
                  <a:gd name="T25" fmla="*/ 134 h 321"/>
                  <a:gd name="T26" fmla="*/ 346 w 474"/>
                  <a:gd name="T27" fmla="*/ 48 h 321"/>
                  <a:gd name="T28" fmla="*/ 265 w 474"/>
                  <a:gd name="T29" fmla="*/ 141 h 321"/>
                  <a:gd name="T30" fmla="*/ 265 w 474"/>
                  <a:gd name="T31" fmla="*/ 321 h 321"/>
                  <a:gd name="T32" fmla="*/ 212 w 474"/>
                  <a:gd name="T33" fmla="*/ 321 h 321"/>
                  <a:gd name="T34" fmla="*/ 212 w 474"/>
                  <a:gd name="T35" fmla="*/ 144 h 321"/>
                  <a:gd name="T36" fmla="*/ 152 w 474"/>
                  <a:gd name="T37" fmla="*/ 48 h 321"/>
                  <a:gd name="T38" fmla="*/ 55 w 474"/>
                  <a:gd name="T39" fmla="*/ 169 h 321"/>
                  <a:gd name="T40" fmla="*/ 55 w 474"/>
                  <a:gd name="T41" fmla="*/ 321 h 321"/>
                  <a:gd name="T42" fmla="*/ 3 w 474"/>
                  <a:gd name="T43" fmla="*/ 321 h 321"/>
                  <a:gd name="T44" fmla="*/ 3 w 474"/>
                  <a:gd name="T45"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74" h="321">
                    <a:moveTo>
                      <a:pt x="3" y="83"/>
                    </a:moveTo>
                    <a:lnTo>
                      <a:pt x="3" y="83"/>
                    </a:lnTo>
                    <a:cubicBezTo>
                      <a:pt x="3" y="54"/>
                      <a:pt x="0" y="29"/>
                      <a:pt x="0" y="8"/>
                    </a:cubicBezTo>
                    <a:lnTo>
                      <a:pt x="50" y="8"/>
                    </a:lnTo>
                    <a:cubicBezTo>
                      <a:pt x="50" y="25"/>
                      <a:pt x="51" y="42"/>
                      <a:pt x="51" y="60"/>
                    </a:cubicBezTo>
                    <a:lnTo>
                      <a:pt x="53" y="60"/>
                    </a:lnTo>
                    <a:cubicBezTo>
                      <a:pt x="67" y="29"/>
                      <a:pt x="105" y="0"/>
                      <a:pt x="157" y="0"/>
                    </a:cubicBezTo>
                    <a:cubicBezTo>
                      <a:pt x="224" y="0"/>
                      <a:pt x="246" y="38"/>
                      <a:pt x="256" y="60"/>
                    </a:cubicBezTo>
                    <a:cubicBezTo>
                      <a:pt x="279" y="23"/>
                      <a:pt x="307" y="0"/>
                      <a:pt x="355" y="0"/>
                    </a:cubicBezTo>
                    <a:cubicBezTo>
                      <a:pt x="445" y="0"/>
                      <a:pt x="474" y="50"/>
                      <a:pt x="474" y="131"/>
                    </a:cubicBezTo>
                    <a:lnTo>
                      <a:pt x="474" y="321"/>
                    </a:lnTo>
                    <a:lnTo>
                      <a:pt x="422" y="321"/>
                    </a:lnTo>
                    <a:lnTo>
                      <a:pt x="422" y="134"/>
                    </a:lnTo>
                    <a:cubicBezTo>
                      <a:pt x="422" y="91"/>
                      <a:pt x="407" y="48"/>
                      <a:pt x="346" y="48"/>
                    </a:cubicBezTo>
                    <a:cubicBezTo>
                      <a:pt x="301" y="48"/>
                      <a:pt x="265" y="85"/>
                      <a:pt x="265" y="141"/>
                    </a:cubicBezTo>
                    <a:lnTo>
                      <a:pt x="265" y="321"/>
                    </a:lnTo>
                    <a:lnTo>
                      <a:pt x="212" y="321"/>
                    </a:lnTo>
                    <a:lnTo>
                      <a:pt x="212" y="144"/>
                    </a:lnTo>
                    <a:cubicBezTo>
                      <a:pt x="212" y="75"/>
                      <a:pt x="195" y="48"/>
                      <a:pt x="152" y="48"/>
                    </a:cubicBezTo>
                    <a:cubicBezTo>
                      <a:pt x="85" y="48"/>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a:p>
            </p:txBody>
          </p:sp>
        </p:grpSp>
      </p:grpSp>
      <p:pic>
        <p:nvPicPr>
          <p:cNvPr id="29" name="Picture 28">
            <a:extLst>
              <a:ext uri="{FF2B5EF4-FFF2-40B4-BE49-F238E27FC236}">
                <a16:creationId xmlns:a16="http://schemas.microsoft.com/office/drawing/2014/main" id="{74EC2E85-89FD-DE91-69E2-837CC5ECE07C}"/>
              </a:ext>
            </a:extLst>
          </p:cNvPr>
          <p:cNvPicPr>
            <a:picLocks noChangeAspect="1"/>
          </p:cNvPicPr>
          <p:nvPr userDrawn="1"/>
        </p:nvPicPr>
        <p:blipFill>
          <a:blip r:embed="rId5"/>
          <a:stretch>
            <a:fillRect/>
          </a:stretch>
        </p:blipFill>
        <p:spPr>
          <a:xfrm>
            <a:off x="6471603" y="3801943"/>
            <a:ext cx="2204669" cy="576072"/>
          </a:xfrm>
          <a:prstGeom prst="rect">
            <a:avLst/>
          </a:prstGeom>
        </p:spPr>
      </p:pic>
    </p:spTree>
    <p:extLst>
      <p:ext uri="{BB962C8B-B14F-4D97-AF65-F5344CB8AC3E}">
        <p14:creationId xmlns:p14="http://schemas.microsoft.com/office/powerpoint/2010/main" val="3358114518"/>
      </p:ext>
    </p:extLst>
  </p:cSld>
  <p:clrMapOvr>
    <a:masterClrMapping/>
  </p:clrMapOvr>
  <p:transition spd="slow"/>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White">
    <p:spTree>
      <p:nvGrpSpPr>
        <p:cNvPr id="1" name=""/>
        <p:cNvGrpSpPr/>
        <p:nvPr/>
      </p:nvGrpSpPr>
      <p:grpSpPr>
        <a:xfrm>
          <a:off x="0" y="0"/>
          <a:ext cx="0" cy="0"/>
          <a:chOff x="0" y="0"/>
          <a:chExt cx="0" cy="0"/>
        </a:xfrm>
      </p:grpSpPr>
      <p:pic>
        <p:nvPicPr>
          <p:cNvPr id="7" name="Picture 6" descr="background.jpg"/>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invGray">
          <a:xfrm flipH="1">
            <a:off x="-7496" y="3771899"/>
            <a:ext cx="9162289" cy="1374344"/>
          </a:xfrm>
          <a:prstGeom prst="rect">
            <a:avLst/>
          </a:prstGeom>
        </p:spPr>
      </p:pic>
      <p:pic>
        <p:nvPicPr>
          <p:cNvPr id="8" name="Picture 7" descr="background.jpg"/>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7496" y="-1"/>
            <a:ext cx="9162289" cy="1374344"/>
          </a:xfrm>
          <a:prstGeom prst="rect">
            <a:avLst/>
          </a:prstGeom>
        </p:spPr>
      </p:pic>
      <p:cxnSp>
        <p:nvCxnSpPr>
          <p:cNvPr id="9" name="Straight Connector 8"/>
          <p:cNvCxnSpPr/>
          <p:nvPr/>
        </p:nvCxnSpPr>
        <p:spPr>
          <a:xfrm>
            <a:off x="-9345" y="1375816"/>
            <a:ext cx="9162862"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9345" y="3778214"/>
            <a:ext cx="9162862"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pic>
        <p:nvPicPr>
          <p:cNvPr id="11" name="Picture 10" descr="NatHIVcurriculum_logo_white_thik.png">
            <a:extLst>
              <a:ext uri="{FF2B5EF4-FFF2-40B4-BE49-F238E27FC236}">
                <a16:creationId xmlns:a16="http://schemas.microsoft.com/office/drawing/2014/main" id="{AB8A0B6B-B538-9F4F-9B5E-6F68F44C4DFC}"/>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7704284" y="4634507"/>
            <a:ext cx="1414549" cy="459025"/>
          </a:xfrm>
          <a:prstGeom prst="rect">
            <a:avLst/>
          </a:prstGeom>
        </p:spPr>
      </p:pic>
      <p:sp>
        <p:nvSpPr>
          <p:cNvPr id="12" name="Title 1">
            <a:extLst>
              <a:ext uri="{FF2B5EF4-FFF2-40B4-BE49-F238E27FC236}">
                <a16:creationId xmlns:a16="http://schemas.microsoft.com/office/drawing/2014/main" id="{11E5BFF4-B9AA-1C49-924A-3D81579F6BCD}"/>
              </a:ext>
            </a:extLst>
          </p:cNvPr>
          <p:cNvSpPr>
            <a:spLocks noGrp="1"/>
          </p:cNvSpPr>
          <p:nvPr>
            <p:ph type="title" hasCustomPrompt="1"/>
          </p:nvPr>
        </p:nvSpPr>
        <p:spPr>
          <a:xfrm>
            <a:off x="452333" y="2141759"/>
            <a:ext cx="8223499" cy="853250"/>
          </a:xfrm>
          <a:prstGeom prst="rect">
            <a:avLst/>
          </a:prstGeom>
        </p:spPr>
        <p:txBody>
          <a:bodyPr lIns="91440" tIns="45720" rIns="91440" bIns="45720" anchor="ctr">
            <a:normAutofit/>
          </a:bodyPr>
          <a:lstStyle>
            <a:lvl1pPr algn="ctr">
              <a:defRPr sz="2400" b="1" cap="none">
                <a:solidFill>
                  <a:srgbClr val="003A78"/>
                </a:solidFill>
                <a:latin typeface="Arial" panose="020B0604020202020204" pitchFamily="34" charset="0"/>
                <a:cs typeface="Arial" panose="020B0604020202020204" pitchFamily="34" charset="0"/>
              </a:defRPr>
            </a:lvl1pPr>
          </a:lstStyle>
          <a:p>
            <a:r>
              <a:rPr lang="en-US" dirty="0"/>
              <a:t>Click To Edit Section Title</a:t>
            </a:r>
          </a:p>
        </p:txBody>
      </p:sp>
    </p:spTree>
    <p:extLst>
      <p:ext uri="{BB962C8B-B14F-4D97-AF65-F5344CB8AC3E}">
        <p14:creationId xmlns:p14="http://schemas.microsoft.com/office/powerpoint/2010/main" val="4096339042"/>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_Blue">
    <p:spTree>
      <p:nvGrpSpPr>
        <p:cNvPr id="1" name=""/>
        <p:cNvGrpSpPr/>
        <p:nvPr/>
      </p:nvGrpSpPr>
      <p:grpSpPr>
        <a:xfrm>
          <a:off x="0" y="0"/>
          <a:ext cx="0" cy="0"/>
          <a:chOff x="0" y="0"/>
          <a:chExt cx="0" cy="0"/>
        </a:xfrm>
      </p:grpSpPr>
      <p:pic>
        <p:nvPicPr>
          <p:cNvPr id="7" name="Picture 6" descr="background.jpg"/>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invGray">
          <a:xfrm flipH="1">
            <a:off x="-1" y="3771899"/>
            <a:ext cx="9153144" cy="1372972"/>
          </a:xfrm>
          <a:prstGeom prst="rect">
            <a:avLst/>
          </a:prstGeom>
        </p:spPr>
      </p:pic>
      <p:pic>
        <p:nvPicPr>
          <p:cNvPr id="8" name="Picture 7" descr="background.jpg"/>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1"/>
            <a:ext cx="9153144" cy="1372972"/>
          </a:xfrm>
          <a:prstGeom prst="rect">
            <a:avLst/>
          </a:prstGeom>
        </p:spPr>
      </p:pic>
      <p:cxnSp>
        <p:nvCxnSpPr>
          <p:cNvPr id="14" name="Straight Connector 13"/>
          <p:cNvCxnSpPr/>
          <p:nvPr/>
        </p:nvCxnSpPr>
        <p:spPr>
          <a:xfrm>
            <a:off x="-5643" y="1375816"/>
            <a:ext cx="9153144"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5643" y="3778231"/>
            <a:ext cx="9153144"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pic>
        <p:nvPicPr>
          <p:cNvPr id="10" name="Picture 9" descr="NatHIVcurriculum_logo_white_thik.png">
            <a:extLst>
              <a:ext uri="{FF2B5EF4-FFF2-40B4-BE49-F238E27FC236}">
                <a16:creationId xmlns:a16="http://schemas.microsoft.com/office/drawing/2014/main" id="{3E581CB9-9A7F-9C49-B30C-B8C41541F504}"/>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7704284" y="4634507"/>
            <a:ext cx="1414549" cy="459025"/>
          </a:xfrm>
          <a:prstGeom prst="rect">
            <a:avLst/>
          </a:prstGeom>
        </p:spPr>
      </p:pic>
      <p:sp>
        <p:nvSpPr>
          <p:cNvPr id="11" name="Title 4">
            <a:extLst>
              <a:ext uri="{FF2B5EF4-FFF2-40B4-BE49-F238E27FC236}">
                <a16:creationId xmlns:a16="http://schemas.microsoft.com/office/drawing/2014/main" id="{0337FAAB-7324-A445-8B9B-43EB1A6CE6DE}"/>
              </a:ext>
            </a:extLst>
          </p:cNvPr>
          <p:cNvSpPr txBox="1">
            <a:spLocks/>
          </p:cNvSpPr>
          <p:nvPr userDrawn="1"/>
        </p:nvSpPr>
        <p:spPr>
          <a:xfrm>
            <a:off x="1" y="2077916"/>
            <a:ext cx="9143999" cy="971550"/>
          </a:xfrm>
          <a:prstGeom prst="rect">
            <a:avLst/>
          </a:prstGeom>
          <a:solidFill>
            <a:srgbClr val="0070C0">
              <a:alpha val="15000"/>
            </a:srgbClr>
          </a:solidFill>
        </p:spPr>
        <p:txBody>
          <a:bodyPr tIns="0" anchor="ctr">
            <a:normAutofit/>
          </a:bodyPr>
          <a:lstStyle/>
          <a:p>
            <a:pPr marL="0" marR="0" lvl="0" indent="0" algn="ctr" defTabSz="685800" rtl="0" eaLnBrk="1" fontAlgn="auto" latinLnBrk="0" hangingPunct="1">
              <a:lnSpc>
                <a:spcPts val="2800"/>
              </a:lnSpc>
              <a:spcBef>
                <a:spcPct val="0"/>
              </a:spcBef>
              <a:spcAft>
                <a:spcPts val="0"/>
              </a:spcAft>
              <a:buClrTx/>
              <a:buSzTx/>
              <a:buFontTx/>
              <a:buNone/>
              <a:tabLst/>
              <a:defRPr/>
            </a:pPr>
            <a:endParaRPr kumimoji="0" lang="en-US" sz="2400" b="0" i="0" u="none" strike="noStrike" kern="1200" cap="none" spc="0" normalizeH="0" baseline="0" noProof="0" dirty="0">
              <a:ln>
                <a:noFill/>
              </a:ln>
              <a:solidFill>
                <a:schemeClr val="tx2"/>
              </a:solidFill>
              <a:effectLst/>
              <a:uLnTx/>
              <a:uFillTx/>
              <a:latin typeface="+mj-lt"/>
              <a:ea typeface="+mj-ea"/>
              <a:cs typeface="+mj-cs"/>
            </a:endParaRPr>
          </a:p>
        </p:txBody>
      </p:sp>
      <p:sp>
        <p:nvSpPr>
          <p:cNvPr id="13" name="Title 1">
            <a:extLst>
              <a:ext uri="{FF2B5EF4-FFF2-40B4-BE49-F238E27FC236}">
                <a16:creationId xmlns:a16="http://schemas.microsoft.com/office/drawing/2014/main" id="{A7E5160C-85AC-7248-84C1-AB4B33AAEE8B}"/>
              </a:ext>
            </a:extLst>
          </p:cNvPr>
          <p:cNvSpPr>
            <a:spLocks noGrp="1"/>
          </p:cNvSpPr>
          <p:nvPr>
            <p:ph type="title" hasCustomPrompt="1"/>
          </p:nvPr>
        </p:nvSpPr>
        <p:spPr>
          <a:xfrm>
            <a:off x="459306" y="2078649"/>
            <a:ext cx="8229568" cy="956120"/>
          </a:xfrm>
          <a:prstGeom prst="rect">
            <a:avLst/>
          </a:prstGeom>
        </p:spPr>
        <p:txBody>
          <a:bodyPr tIns="0" anchor="ctr">
            <a:normAutofit/>
          </a:bodyPr>
          <a:lstStyle>
            <a:lvl1pPr algn="ctr">
              <a:lnSpc>
                <a:spcPts val="3600"/>
              </a:lnSpc>
              <a:defRPr sz="2400" b="1" cap="none">
                <a:solidFill>
                  <a:schemeClr val="tx2"/>
                </a:solidFill>
                <a:latin typeface="Arial" panose="020B0604020202020204" pitchFamily="34" charset="0"/>
                <a:cs typeface="Arial" panose="020B0604020202020204" pitchFamily="34" charset="0"/>
              </a:defRPr>
            </a:lvl1pPr>
          </a:lstStyle>
          <a:p>
            <a:r>
              <a:rPr lang="en-US" dirty="0"/>
              <a:t>Click To Edit Section Title</a:t>
            </a:r>
          </a:p>
        </p:txBody>
      </p:sp>
    </p:spTree>
    <p:extLst>
      <p:ext uri="{BB962C8B-B14F-4D97-AF65-F5344CB8AC3E}">
        <p14:creationId xmlns:p14="http://schemas.microsoft.com/office/powerpoint/2010/main" val="4290517799"/>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_Thick_Blue">
    <p:spTree>
      <p:nvGrpSpPr>
        <p:cNvPr id="1" name=""/>
        <p:cNvGrpSpPr/>
        <p:nvPr/>
      </p:nvGrpSpPr>
      <p:grpSpPr>
        <a:xfrm>
          <a:off x="0" y="0"/>
          <a:ext cx="0" cy="0"/>
          <a:chOff x="0" y="0"/>
          <a:chExt cx="0" cy="0"/>
        </a:xfrm>
      </p:grpSpPr>
      <p:pic>
        <p:nvPicPr>
          <p:cNvPr id="7" name="Picture 6" descr="background.jpg"/>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invGray">
          <a:xfrm flipH="1">
            <a:off x="-1" y="3771899"/>
            <a:ext cx="9162289" cy="1374344"/>
          </a:xfrm>
          <a:prstGeom prst="rect">
            <a:avLst/>
          </a:prstGeom>
        </p:spPr>
      </p:pic>
      <p:pic>
        <p:nvPicPr>
          <p:cNvPr id="8" name="Picture 7" descr="background.jpg"/>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1"/>
            <a:ext cx="9162289" cy="1374344"/>
          </a:xfrm>
          <a:prstGeom prst="rect">
            <a:avLst/>
          </a:prstGeom>
        </p:spPr>
      </p:pic>
      <p:sp>
        <p:nvSpPr>
          <p:cNvPr id="10" name="Rectangle 9"/>
          <p:cNvSpPr/>
          <p:nvPr userDrawn="1"/>
        </p:nvSpPr>
        <p:spPr>
          <a:xfrm>
            <a:off x="-876" y="1371601"/>
            <a:ext cx="9162288" cy="278891"/>
          </a:xfrm>
          <a:prstGeom prst="rect">
            <a:avLst/>
          </a:prstGeom>
          <a:solidFill>
            <a:srgbClr val="00B0F0"/>
          </a:solidFill>
          <a:ln w="6350">
            <a:noFill/>
          </a:ln>
          <a:effectLst/>
        </p:spPr>
        <p:style>
          <a:lnRef idx="1">
            <a:schemeClr val="accent1"/>
          </a:lnRef>
          <a:fillRef idx="3">
            <a:schemeClr val="accent1"/>
          </a:fillRef>
          <a:effectRef idx="2">
            <a:schemeClr val="accent1"/>
          </a:effectRef>
          <a:fontRef idx="minor">
            <a:schemeClr val="lt1"/>
          </a:fontRef>
        </p:style>
        <p:txBody>
          <a:bodyPr lIns="205740" rtlCol="0" anchor="ctr"/>
          <a:lstStyle/>
          <a:p>
            <a:endParaRPr lang="en-US" sz="1050" dirty="0">
              <a:solidFill>
                <a:schemeClr val="bg1"/>
              </a:solidFill>
            </a:endParaRPr>
          </a:p>
        </p:txBody>
      </p:sp>
      <p:sp>
        <p:nvSpPr>
          <p:cNvPr id="11" name="Rectangle 10"/>
          <p:cNvSpPr/>
          <p:nvPr userDrawn="1"/>
        </p:nvSpPr>
        <p:spPr>
          <a:xfrm>
            <a:off x="-876" y="3499324"/>
            <a:ext cx="9162288" cy="278891"/>
          </a:xfrm>
          <a:prstGeom prst="rect">
            <a:avLst/>
          </a:prstGeom>
          <a:solidFill>
            <a:srgbClr val="00B0F0"/>
          </a:solidFill>
          <a:ln w="6350">
            <a:noFill/>
          </a:ln>
          <a:effectLst/>
        </p:spPr>
        <p:style>
          <a:lnRef idx="1">
            <a:schemeClr val="accent1"/>
          </a:lnRef>
          <a:fillRef idx="3">
            <a:schemeClr val="accent1"/>
          </a:fillRef>
          <a:effectRef idx="2">
            <a:schemeClr val="accent1"/>
          </a:effectRef>
          <a:fontRef idx="minor">
            <a:schemeClr val="lt1"/>
          </a:fontRef>
        </p:style>
        <p:txBody>
          <a:bodyPr lIns="205740" rtlCol="0" anchor="ctr"/>
          <a:lstStyle/>
          <a:p>
            <a:endParaRPr lang="en-US" sz="1050" dirty="0">
              <a:solidFill>
                <a:schemeClr val="bg1"/>
              </a:solidFill>
            </a:endParaRPr>
          </a:p>
        </p:txBody>
      </p:sp>
      <p:pic>
        <p:nvPicPr>
          <p:cNvPr id="9" name="Picture 8" descr="NatHIVcurriculum_logo_white_thik.png">
            <a:extLst>
              <a:ext uri="{FF2B5EF4-FFF2-40B4-BE49-F238E27FC236}">
                <a16:creationId xmlns:a16="http://schemas.microsoft.com/office/drawing/2014/main" id="{0FB6F301-DD77-994D-B54D-D52912FE0A5A}"/>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7704284" y="4634507"/>
            <a:ext cx="1414549" cy="459025"/>
          </a:xfrm>
          <a:prstGeom prst="rect">
            <a:avLst/>
          </a:prstGeom>
        </p:spPr>
      </p:pic>
      <p:sp>
        <p:nvSpPr>
          <p:cNvPr id="12" name="Title 1">
            <a:extLst>
              <a:ext uri="{FF2B5EF4-FFF2-40B4-BE49-F238E27FC236}">
                <a16:creationId xmlns:a16="http://schemas.microsoft.com/office/drawing/2014/main" id="{D924EF78-34F7-6D46-B816-91F0D3BB5989}"/>
              </a:ext>
            </a:extLst>
          </p:cNvPr>
          <p:cNvSpPr>
            <a:spLocks noGrp="1"/>
          </p:cNvSpPr>
          <p:nvPr>
            <p:ph type="title" hasCustomPrompt="1"/>
          </p:nvPr>
        </p:nvSpPr>
        <p:spPr>
          <a:xfrm>
            <a:off x="452333" y="2146855"/>
            <a:ext cx="8223499" cy="853250"/>
          </a:xfrm>
          <a:prstGeom prst="rect">
            <a:avLst/>
          </a:prstGeom>
        </p:spPr>
        <p:txBody>
          <a:bodyPr lIns="91440" tIns="45720" rIns="91440" bIns="45720" anchor="ctr">
            <a:normAutofit/>
          </a:bodyPr>
          <a:lstStyle>
            <a:lvl1pPr algn="ctr">
              <a:defRPr sz="2400" b="1" cap="none">
                <a:solidFill>
                  <a:srgbClr val="003A78"/>
                </a:solidFill>
                <a:latin typeface="Arial" panose="020B0604020202020204" pitchFamily="34" charset="0"/>
                <a:cs typeface="Arial" panose="020B0604020202020204" pitchFamily="34" charset="0"/>
              </a:defRPr>
            </a:lvl1pPr>
          </a:lstStyle>
          <a:p>
            <a:r>
              <a:rPr lang="en-US" dirty="0"/>
              <a:t>Click To Edit Section Title</a:t>
            </a:r>
          </a:p>
        </p:txBody>
      </p:sp>
    </p:spTree>
    <p:extLst>
      <p:ext uri="{BB962C8B-B14F-4D97-AF65-F5344CB8AC3E}">
        <p14:creationId xmlns:p14="http://schemas.microsoft.com/office/powerpoint/2010/main" val="1912448085"/>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Figures_Images">
    <p:spTree>
      <p:nvGrpSpPr>
        <p:cNvPr id="1" name=""/>
        <p:cNvGrpSpPr/>
        <p:nvPr/>
      </p:nvGrpSpPr>
      <p:grpSpPr>
        <a:xfrm>
          <a:off x="0" y="0"/>
          <a:ext cx="0" cy="0"/>
          <a:chOff x="0" y="0"/>
          <a:chExt cx="0" cy="0"/>
        </a:xfrm>
      </p:grpSpPr>
      <p:pic>
        <p:nvPicPr>
          <p:cNvPr id="10" name="Picture 9" descr="background.jpg"/>
          <p:cNvPicPr>
            <a:picLocks/>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0"/>
            <a:ext cx="9162288" cy="923544"/>
          </a:xfrm>
          <a:prstGeom prst="rect">
            <a:avLst/>
          </a:prstGeom>
        </p:spPr>
      </p:pic>
      <p:sp>
        <p:nvSpPr>
          <p:cNvPr id="2" name="Title 1"/>
          <p:cNvSpPr>
            <a:spLocks noGrp="1"/>
          </p:cNvSpPr>
          <p:nvPr>
            <p:ph type="title" hasCustomPrompt="1"/>
          </p:nvPr>
        </p:nvSpPr>
        <p:spPr>
          <a:xfrm>
            <a:off x="323850" y="89379"/>
            <a:ext cx="8497062" cy="818388"/>
          </a:xfrm>
          <a:prstGeom prst="rect">
            <a:avLst/>
          </a:prstGeom>
        </p:spPr>
        <p:txBody>
          <a:bodyPr anchor="ctr" anchorCtr="0">
            <a:normAutofit/>
          </a:bodyPr>
          <a:lstStyle>
            <a:lvl1pPr algn="l">
              <a:defRPr sz="2400" baseline="0">
                <a:solidFill>
                  <a:schemeClr val="bg1"/>
                </a:solidFill>
                <a:latin typeface="Arial"/>
                <a:cs typeface="Arial"/>
              </a:defRPr>
            </a:lvl1pPr>
          </a:lstStyle>
          <a:p>
            <a:r>
              <a:rPr lang="en-US" dirty="0"/>
              <a:t>Graph/Table/Image: click to add title</a:t>
            </a:r>
          </a:p>
        </p:txBody>
      </p:sp>
      <p:sp>
        <p:nvSpPr>
          <p:cNvPr id="36" name="Text Placeholder 5"/>
          <p:cNvSpPr>
            <a:spLocks noGrp="1"/>
          </p:cNvSpPr>
          <p:nvPr>
            <p:ph type="body" sz="quarter" idx="14" hasCustomPrompt="1"/>
          </p:nvPr>
        </p:nvSpPr>
        <p:spPr>
          <a:xfrm>
            <a:off x="323850" y="4846321"/>
            <a:ext cx="7357838" cy="240029"/>
          </a:xfrm>
          <a:prstGeom prst="rect">
            <a:avLst/>
          </a:prstGeom>
        </p:spPr>
        <p:txBody>
          <a:bodyPr vert="horz" anchor="ctr"/>
          <a:lstStyle>
            <a:lvl1pPr marL="0" indent="0" algn="l">
              <a:spcBef>
                <a:spcPts val="0"/>
              </a:spcBef>
              <a:buNone/>
              <a:defRPr sz="1050" b="0" baseline="0">
                <a:solidFill>
                  <a:srgbClr val="285078"/>
                </a:solidFill>
                <a:latin typeface="Arial"/>
                <a:cs typeface="Arial"/>
              </a:defRPr>
            </a:lvl1pPr>
          </a:lstStyle>
          <a:p>
            <a:pPr lvl="0"/>
            <a:r>
              <a:rPr lang="en-US" dirty="0"/>
              <a:t>Click to Add Source</a:t>
            </a:r>
          </a:p>
        </p:txBody>
      </p:sp>
      <p:grpSp>
        <p:nvGrpSpPr>
          <p:cNvPr id="37" name="Logo Stacked V2">
            <a:extLst>
              <a:ext uri="{FF2B5EF4-FFF2-40B4-BE49-F238E27FC236}">
                <a16:creationId xmlns:a16="http://schemas.microsoft.com/office/drawing/2014/main" id="{686D5332-AA29-044B-9960-B6171A412274}"/>
              </a:ext>
            </a:extLst>
          </p:cNvPr>
          <p:cNvGrpSpPr>
            <a:grpSpLocks noChangeAspect="1"/>
          </p:cNvGrpSpPr>
          <p:nvPr userDrawn="1"/>
        </p:nvGrpSpPr>
        <p:grpSpPr>
          <a:xfrm>
            <a:off x="8071600" y="4860986"/>
            <a:ext cx="993262" cy="226314"/>
            <a:chOff x="680865" y="3439338"/>
            <a:chExt cx="4686473" cy="1068091"/>
          </a:xfrm>
        </p:grpSpPr>
        <p:pic>
          <p:nvPicPr>
            <p:cNvPr id="38" name="Logomark V2">
              <a:extLst>
                <a:ext uri="{FF2B5EF4-FFF2-40B4-BE49-F238E27FC236}">
                  <a16:creationId xmlns:a16="http://schemas.microsoft.com/office/drawing/2014/main" id="{6D6A2B6C-4377-C84F-9178-045F03E6F6B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680865" y="3439338"/>
              <a:ext cx="1088136" cy="1068091"/>
            </a:xfrm>
            <a:prstGeom prst="rect">
              <a:avLst/>
            </a:prstGeom>
          </p:spPr>
        </p:pic>
        <p:grpSp>
          <p:nvGrpSpPr>
            <p:cNvPr id="39" name="Nat HIV Cur logo type stacked">
              <a:extLst>
                <a:ext uri="{FF2B5EF4-FFF2-40B4-BE49-F238E27FC236}">
                  <a16:creationId xmlns:a16="http://schemas.microsoft.com/office/drawing/2014/main" id="{BD1553D5-573C-4C4F-AC57-EE394EF20746}"/>
                </a:ext>
              </a:extLst>
            </p:cNvPr>
            <p:cNvGrpSpPr>
              <a:grpSpLocks noChangeAspect="1"/>
            </p:cNvGrpSpPr>
            <p:nvPr/>
          </p:nvGrpSpPr>
          <p:grpSpPr bwMode="auto">
            <a:xfrm>
              <a:off x="1898650" y="3455065"/>
              <a:ext cx="3468688" cy="1036638"/>
              <a:chOff x="1196" y="1585"/>
              <a:chExt cx="2185" cy="653"/>
            </a:xfrm>
          </p:grpSpPr>
          <p:sp>
            <p:nvSpPr>
              <p:cNvPr id="40" name="Freeform 5">
                <a:extLst>
                  <a:ext uri="{FF2B5EF4-FFF2-40B4-BE49-F238E27FC236}">
                    <a16:creationId xmlns:a16="http://schemas.microsoft.com/office/drawing/2014/main" id="{6ADAB486-C50C-F34C-AE5C-4F5C76D746EC}"/>
                  </a:ext>
                </a:extLst>
              </p:cNvPr>
              <p:cNvSpPr>
                <a:spLocks/>
              </p:cNvSpPr>
              <p:nvPr/>
            </p:nvSpPr>
            <p:spPr bwMode="auto">
              <a:xfrm>
                <a:off x="1212" y="1585"/>
                <a:ext cx="243" cy="286"/>
              </a:xfrm>
              <a:custGeom>
                <a:avLst/>
                <a:gdLst>
                  <a:gd name="T0" fmla="*/ 347 w 403"/>
                  <a:gd name="T1" fmla="*/ 0 h 474"/>
                  <a:gd name="T2" fmla="*/ 347 w 403"/>
                  <a:gd name="T3" fmla="*/ 0 h 474"/>
                  <a:gd name="T4" fmla="*/ 347 w 403"/>
                  <a:gd name="T5" fmla="*/ 394 h 474"/>
                  <a:gd name="T6" fmla="*/ 345 w 403"/>
                  <a:gd name="T7" fmla="*/ 394 h 474"/>
                  <a:gd name="T8" fmla="*/ 71 w 403"/>
                  <a:gd name="T9" fmla="*/ 0 h 474"/>
                  <a:gd name="T10" fmla="*/ 0 w 403"/>
                  <a:gd name="T11" fmla="*/ 0 h 474"/>
                  <a:gd name="T12" fmla="*/ 0 w 403"/>
                  <a:gd name="T13" fmla="*/ 474 h 474"/>
                  <a:gd name="T14" fmla="*/ 56 w 403"/>
                  <a:gd name="T15" fmla="*/ 474 h 474"/>
                  <a:gd name="T16" fmla="*/ 56 w 403"/>
                  <a:gd name="T17" fmla="*/ 81 h 474"/>
                  <a:gd name="T18" fmla="*/ 57 w 403"/>
                  <a:gd name="T19" fmla="*/ 81 h 474"/>
                  <a:gd name="T20" fmla="*/ 332 w 403"/>
                  <a:gd name="T21" fmla="*/ 474 h 474"/>
                  <a:gd name="T22" fmla="*/ 403 w 403"/>
                  <a:gd name="T23" fmla="*/ 474 h 474"/>
                  <a:gd name="T24" fmla="*/ 403 w 403"/>
                  <a:gd name="T25" fmla="*/ 0 h 474"/>
                  <a:gd name="T26" fmla="*/ 347 w 403"/>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3" h="474">
                    <a:moveTo>
                      <a:pt x="347" y="0"/>
                    </a:moveTo>
                    <a:lnTo>
                      <a:pt x="347" y="0"/>
                    </a:lnTo>
                    <a:lnTo>
                      <a:pt x="347" y="394"/>
                    </a:lnTo>
                    <a:lnTo>
                      <a:pt x="345" y="394"/>
                    </a:lnTo>
                    <a:lnTo>
                      <a:pt x="71" y="0"/>
                    </a:lnTo>
                    <a:lnTo>
                      <a:pt x="0" y="0"/>
                    </a:lnTo>
                    <a:lnTo>
                      <a:pt x="0" y="474"/>
                    </a:lnTo>
                    <a:lnTo>
                      <a:pt x="56" y="474"/>
                    </a:lnTo>
                    <a:lnTo>
                      <a:pt x="56" y="81"/>
                    </a:lnTo>
                    <a:lnTo>
                      <a:pt x="57" y="81"/>
                    </a:lnTo>
                    <a:lnTo>
                      <a:pt x="332" y="474"/>
                    </a:lnTo>
                    <a:lnTo>
                      <a:pt x="403" y="474"/>
                    </a:lnTo>
                    <a:lnTo>
                      <a:pt x="403" y="0"/>
                    </a:lnTo>
                    <a:lnTo>
                      <a:pt x="347" y="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1" name="Freeform 6">
                <a:extLst>
                  <a:ext uri="{FF2B5EF4-FFF2-40B4-BE49-F238E27FC236}">
                    <a16:creationId xmlns:a16="http://schemas.microsoft.com/office/drawing/2014/main" id="{1FB03474-E41E-B049-B9E4-743D2A519D5F}"/>
                  </a:ext>
                </a:extLst>
              </p:cNvPr>
              <p:cNvSpPr>
                <a:spLocks noEditPoints="1"/>
              </p:cNvSpPr>
              <p:nvPr/>
            </p:nvSpPr>
            <p:spPr bwMode="auto">
              <a:xfrm>
                <a:off x="1503" y="1677"/>
                <a:ext cx="165" cy="199"/>
              </a:xfrm>
              <a:custGeom>
                <a:avLst/>
                <a:gdLst>
                  <a:gd name="T0" fmla="*/ 14 w 275"/>
                  <a:gd name="T1" fmla="*/ 48 h 329"/>
                  <a:gd name="T2" fmla="*/ 14 w 275"/>
                  <a:gd name="T3" fmla="*/ 48 h 329"/>
                  <a:gd name="T4" fmla="*/ 139 w 275"/>
                  <a:gd name="T5" fmla="*/ 0 h 329"/>
                  <a:gd name="T6" fmla="*/ 270 w 275"/>
                  <a:gd name="T7" fmla="*/ 132 h 329"/>
                  <a:gd name="T8" fmla="*/ 270 w 275"/>
                  <a:gd name="T9" fmla="*/ 267 h 329"/>
                  <a:gd name="T10" fmla="*/ 275 w 275"/>
                  <a:gd name="T11" fmla="*/ 321 h 329"/>
                  <a:gd name="T12" fmla="*/ 225 w 275"/>
                  <a:gd name="T13" fmla="*/ 321 h 329"/>
                  <a:gd name="T14" fmla="*/ 221 w 275"/>
                  <a:gd name="T15" fmla="*/ 274 h 329"/>
                  <a:gd name="T16" fmla="*/ 220 w 275"/>
                  <a:gd name="T17" fmla="*/ 274 h 329"/>
                  <a:gd name="T18" fmla="*/ 117 w 275"/>
                  <a:gd name="T19" fmla="*/ 329 h 329"/>
                  <a:gd name="T20" fmla="*/ 0 w 275"/>
                  <a:gd name="T21" fmla="*/ 236 h 329"/>
                  <a:gd name="T22" fmla="*/ 198 w 275"/>
                  <a:gd name="T23" fmla="*/ 126 h 329"/>
                  <a:gd name="T24" fmla="*/ 218 w 275"/>
                  <a:gd name="T25" fmla="*/ 126 h 329"/>
                  <a:gd name="T26" fmla="*/ 218 w 275"/>
                  <a:gd name="T27" fmla="*/ 117 h 329"/>
                  <a:gd name="T28" fmla="*/ 140 w 275"/>
                  <a:gd name="T29" fmla="*/ 48 h 329"/>
                  <a:gd name="T30" fmla="*/ 47 w 275"/>
                  <a:gd name="T31" fmla="*/ 82 h 329"/>
                  <a:gd name="T32" fmla="*/ 14 w 275"/>
                  <a:gd name="T33" fmla="*/ 48 h 329"/>
                  <a:gd name="T34" fmla="*/ 166 w 275"/>
                  <a:gd name="T35" fmla="*/ 171 h 329"/>
                  <a:gd name="T36" fmla="*/ 166 w 275"/>
                  <a:gd name="T37" fmla="*/ 171 h 329"/>
                  <a:gd name="T38" fmla="*/ 57 w 275"/>
                  <a:gd name="T39" fmla="*/ 231 h 329"/>
                  <a:gd name="T40" fmla="*/ 125 w 275"/>
                  <a:gd name="T41" fmla="*/ 285 h 329"/>
                  <a:gd name="T42" fmla="*/ 218 w 275"/>
                  <a:gd name="T43" fmla="*/ 191 h 329"/>
                  <a:gd name="T44" fmla="*/ 218 w 275"/>
                  <a:gd name="T45" fmla="*/ 171 h 329"/>
                  <a:gd name="T46" fmla="*/ 166 w 275"/>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5" h="329">
                    <a:moveTo>
                      <a:pt x="14" y="48"/>
                    </a:moveTo>
                    <a:lnTo>
                      <a:pt x="14" y="48"/>
                    </a:lnTo>
                    <a:cubicBezTo>
                      <a:pt x="47" y="15"/>
                      <a:pt x="93" y="0"/>
                      <a:pt x="139" y="0"/>
                    </a:cubicBezTo>
                    <a:cubicBezTo>
                      <a:pt x="231" y="0"/>
                      <a:pt x="270" y="44"/>
                      <a:pt x="270" y="132"/>
                    </a:cubicBezTo>
                    <a:lnTo>
                      <a:pt x="270" y="267"/>
                    </a:lnTo>
                    <a:cubicBezTo>
                      <a:pt x="270" y="285"/>
                      <a:pt x="272" y="305"/>
                      <a:pt x="275" y="321"/>
                    </a:cubicBezTo>
                    <a:lnTo>
                      <a:pt x="225" y="321"/>
                    </a:lnTo>
                    <a:cubicBezTo>
                      <a:pt x="221" y="307"/>
                      <a:pt x="221" y="288"/>
                      <a:pt x="221" y="274"/>
                    </a:cubicBezTo>
                    <a:lnTo>
                      <a:pt x="220" y="274"/>
                    </a:lnTo>
                    <a:cubicBezTo>
                      <a:pt x="199" y="306"/>
                      <a:pt x="164" y="329"/>
                      <a:pt x="117" y="329"/>
                    </a:cubicBezTo>
                    <a:cubicBezTo>
                      <a:pt x="53" y="329"/>
                      <a:pt x="0" y="297"/>
                      <a:pt x="0" y="236"/>
                    </a:cubicBezTo>
                    <a:cubicBezTo>
                      <a:pt x="0" y="132"/>
                      <a:pt x="121" y="126"/>
                      <a:pt x="198" y="126"/>
                    </a:cubicBezTo>
                    <a:lnTo>
                      <a:pt x="218" y="126"/>
                    </a:lnTo>
                    <a:lnTo>
                      <a:pt x="218" y="117"/>
                    </a:lnTo>
                    <a:cubicBezTo>
                      <a:pt x="218" y="72"/>
                      <a:pt x="189" y="48"/>
                      <a:pt x="140" y="48"/>
                    </a:cubicBezTo>
                    <a:cubicBezTo>
                      <a:pt x="107" y="48"/>
                      <a:pt x="72" y="60"/>
                      <a:pt x="47" y="82"/>
                    </a:cubicBezTo>
                    <a:lnTo>
                      <a:pt x="14" y="48"/>
                    </a:lnTo>
                    <a:close/>
                    <a:moveTo>
                      <a:pt x="166" y="171"/>
                    </a:moveTo>
                    <a:lnTo>
                      <a:pt x="166" y="171"/>
                    </a:lnTo>
                    <a:cubicBezTo>
                      <a:pt x="99" y="171"/>
                      <a:pt x="57" y="189"/>
                      <a:pt x="57" y="231"/>
                    </a:cubicBezTo>
                    <a:cubicBezTo>
                      <a:pt x="57" y="270"/>
                      <a:pt x="86" y="285"/>
                      <a:pt x="125" y="285"/>
                    </a:cubicBezTo>
                    <a:cubicBezTo>
                      <a:pt x="186" y="285"/>
                      <a:pt x="216" y="242"/>
                      <a:pt x="218" y="191"/>
                    </a:cubicBezTo>
                    <a:lnTo>
                      <a:pt x="218" y="171"/>
                    </a:lnTo>
                    <a:lnTo>
                      <a:pt x="166"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2" name="Freeform 7">
                <a:extLst>
                  <a:ext uri="{FF2B5EF4-FFF2-40B4-BE49-F238E27FC236}">
                    <a16:creationId xmlns:a16="http://schemas.microsoft.com/office/drawing/2014/main" id="{4343B7F2-645A-B04B-B345-9FFC5FC4DF50}"/>
                  </a:ext>
                </a:extLst>
              </p:cNvPr>
              <p:cNvSpPr>
                <a:spLocks/>
              </p:cNvSpPr>
              <p:nvPr/>
            </p:nvSpPr>
            <p:spPr bwMode="auto">
              <a:xfrm>
                <a:off x="1692" y="1628"/>
                <a:ext cx="129" cy="248"/>
              </a:xfrm>
              <a:custGeom>
                <a:avLst/>
                <a:gdLst>
                  <a:gd name="T0" fmla="*/ 213 w 216"/>
                  <a:gd name="T1" fmla="*/ 133 h 410"/>
                  <a:gd name="T2" fmla="*/ 213 w 216"/>
                  <a:gd name="T3" fmla="*/ 133 h 410"/>
                  <a:gd name="T4" fmla="*/ 121 w 216"/>
                  <a:gd name="T5" fmla="*/ 133 h 410"/>
                  <a:gd name="T6" fmla="*/ 121 w 216"/>
                  <a:gd name="T7" fmla="*/ 290 h 410"/>
                  <a:gd name="T8" fmla="*/ 168 w 216"/>
                  <a:gd name="T9" fmla="*/ 362 h 410"/>
                  <a:gd name="T10" fmla="*/ 214 w 216"/>
                  <a:gd name="T11" fmla="*/ 351 h 410"/>
                  <a:gd name="T12" fmla="*/ 216 w 216"/>
                  <a:gd name="T13" fmla="*/ 399 h 410"/>
                  <a:gd name="T14" fmla="*/ 155 w 216"/>
                  <a:gd name="T15" fmla="*/ 410 h 410"/>
                  <a:gd name="T16" fmla="*/ 69 w 216"/>
                  <a:gd name="T17" fmla="*/ 305 h 410"/>
                  <a:gd name="T18" fmla="*/ 69 w 216"/>
                  <a:gd name="T19" fmla="*/ 133 h 410"/>
                  <a:gd name="T20" fmla="*/ 0 w 216"/>
                  <a:gd name="T21" fmla="*/ 133 h 410"/>
                  <a:gd name="T22" fmla="*/ 0 w 216"/>
                  <a:gd name="T23" fmla="*/ 89 h 410"/>
                  <a:gd name="T24" fmla="*/ 69 w 216"/>
                  <a:gd name="T25" fmla="*/ 89 h 410"/>
                  <a:gd name="T26" fmla="*/ 69 w 216"/>
                  <a:gd name="T27" fmla="*/ 0 h 410"/>
                  <a:gd name="T28" fmla="*/ 121 w 216"/>
                  <a:gd name="T29" fmla="*/ 0 h 410"/>
                  <a:gd name="T30" fmla="*/ 121 w 216"/>
                  <a:gd name="T31" fmla="*/ 89 h 410"/>
                  <a:gd name="T32" fmla="*/ 213 w 216"/>
                  <a:gd name="T33" fmla="*/ 89 h 410"/>
                  <a:gd name="T34" fmla="*/ 213 w 216"/>
                  <a:gd name="T35" fmla="*/ 133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16" h="410">
                    <a:moveTo>
                      <a:pt x="213" y="133"/>
                    </a:moveTo>
                    <a:lnTo>
                      <a:pt x="213" y="133"/>
                    </a:lnTo>
                    <a:lnTo>
                      <a:pt x="121" y="133"/>
                    </a:lnTo>
                    <a:lnTo>
                      <a:pt x="121" y="290"/>
                    </a:lnTo>
                    <a:cubicBezTo>
                      <a:pt x="121" y="330"/>
                      <a:pt x="121" y="362"/>
                      <a:pt x="168" y="362"/>
                    </a:cubicBezTo>
                    <a:cubicBezTo>
                      <a:pt x="183" y="362"/>
                      <a:pt x="200" y="359"/>
                      <a:pt x="214" y="351"/>
                    </a:cubicBezTo>
                    <a:lnTo>
                      <a:pt x="216" y="399"/>
                    </a:lnTo>
                    <a:cubicBezTo>
                      <a:pt x="198" y="407"/>
                      <a:pt x="174" y="410"/>
                      <a:pt x="155" y="410"/>
                    </a:cubicBezTo>
                    <a:cubicBezTo>
                      <a:pt x="81" y="410"/>
                      <a:pt x="69" y="370"/>
                      <a:pt x="69" y="305"/>
                    </a:cubicBezTo>
                    <a:lnTo>
                      <a:pt x="69" y="133"/>
                    </a:lnTo>
                    <a:lnTo>
                      <a:pt x="0" y="133"/>
                    </a:lnTo>
                    <a:lnTo>
                      <a:pt x="0" y="89"/>
                    </a:lnTo>
                    <a:lnTo>
                      <a:pt x="69" y="89"/>
                    </a:lnTo>
                    <a:lnTo>
                      <a:pt x="69" y="0"/>
                    </a:lnTo>
                    <a:lnTo>
                      <a:pt x="121" y="0"/>
                    </a:lnTo>
                    <a:lnTo>
                      <a:pt x="121" y="89"/>
                    </a:lnTo>
                    <a:lnTo>
                      <a:pt x="213" y="89"/>
                    </a:lnTo>
                    <a:lnTo>
                      <a:pt x="213" y="13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3" name="Freeform 8">
                <a:extLst>
                  <a:ext uri="{FF2B5EF4-FFF2-40B4-BE49-F238E27FC236}">
                    <a16:creationId xmlns:a16="http://schemas.microsoft.com/office/drawing/2014/main" id="{2D0C41A7-8132-F446-9C68-5CD380F6CF0B}"/>
                  </a:ext>
                </a:extLst>
              </p:cNvPr>
              <p:cNvSpPr>
                <a:spLocks noEditPoints="1"/>
              </p:cNvSpPr>
              <p:nvPr/>
            </p:nvSpPr>
            <p:spPr bwMode="auto">
              <a:xfrm>
                <a:off x="1848" y="1585"/>
                <a:ext cx="46" cy="286"/>
              </a:xfrm>
              <a:custGeom>
                <a:avLst/>
                <a:gdLst>
                  <a:gd name="T0" fmla="*/ 38 w 76"/>
                  <a:gd name="T1" fmla="*/ 0 h 474"/>
                  <a:gd name="T2" fmla="*/ 38 w 76"/>
                  <a:gd name="T3" fmla="*/ 0 h 474"/>
                  <a:gd name="T4" fmla="*/ 76 w 76"/>
                  <a:gd name="T5" fmla="*/ 39 h 474"/>
                  <a:gd name="T6" fmla="*/ 38 w 76"/>
                  <a:gd name="T7" fmla="*/ 77 h 474"/>
                  <a:gd name="T8" fmla="*/ 0 w 76"/>
                  <a:gd name="T9" fmla="*/ 39 h 474"/>
                  <a:gd name="T10" fmla="*/ 38 w 76"/>
                  <a:gd name="T11" fmla="*/ 0 h 474"/>
                  <a:gd name="T12" fmla="*/ 12 w 76"/>
                  <a:gd name="T13" fmla="*/ 161 h 474"/>
                  <a:gd name="T14" fmla="*/ 12 w 76"/>
                  <a:gd name="T15" fmla="*/ 161 h 474"/>
                  <a:gd name="T16" fmla="*/ 64 w 76"/>
                  <a:gd name="T17" fmla="*/ 161 h 474"/>
                  <a:gd name="T18" fmla="*/ 64 w 76"/>
                  <a:gd name="T19" fmla="*/ 474 h 474"/>
                  <a:gd name="T20" fmla="*/ 12 w 76"/>
                  <a:gd name="T21" fmla="*/ 474 h 474"/>
                  <a:gd name="T22" fmla="*/ 12 w 76"/>
                  <a:gd name="T23" fmla="*/ 161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4">
                    <a:moveTo>
                      <a:pt x="38" y="0"/>
                    </a:moveTo>
                    <a:lnTo>
                      <a:pt x="38" y="0"/>
                    </a:lnTo>
                    <a:cubicBezTo>
                      <a:pt x="59" y="0"/>
                      <a:pt x="76" y="18"/>
                      <a:pt x="76" y="39"/>
                    </a:cubicBezTo>
                    <a:cubicBezTo>
                      <a:pt x="76" y="61"/>
                      <a:pt x="60" y="77"/>
                      <a:pt x="38" y="77"/>
                    </a:cubicBezTo>
                    <a:cubicBezTo>
                      <a:pt x="16" y="77"/>
                      <a:pt x="0" y="61"/>
                      <a:pt x="0" y="39"/>
                    </a:cubicBezTo>
                    <a:cubicBezTo>
                      <a:pt x="0" y="18"/>
                      <a:pt x="16" y="0"/>
                      <a:pt x="38" y="0"/>
                    </a:cubicBezTo>
                    <a:close/>
                    <a:moveTo>
                      <a:pt x="12" y="161"/>
                    </a:moveTo>
                    <a:lnTo>
                      <a:pt x="12" y="161"/>
                    </a:lnTo>
                    <a:lnTo>
                      <a:pt x="64" y="161"/>
                    </a:lnTo>
                    <a:lnTo>
                      <a:pt x="64" y="474"/>
                    </a:lnTo>
                    <a:lnTo>
                      <a:pt x="12" y="474"/>
                    </a:lnTo>
                    <a:lnTo>
                      <a:pt x="12" y="16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4" name="Freeform 9">
                <a:extLst>
                  <a:ext uri="{FF2B5EF4-FFF2-40B4-BE49-F238E27FC236}">
                    <a16:creationId xmlns:a16="http://schemas.microsoft.com/office/drawing/2014/main" id="{035F371C-6132-C741-B2A5-12E46966AB99}"/>
                  </a:ext>
                </a:extLst>
              </p:cNvPr>
              <p:cNvSpPr>
                <a:spLocks noEditPoints="1"/>
              </p:cNvSpPr>
              <p:nvPr/>
            </p:nvSpPr>
            <p:spPr bwMode="auto">
              <a:xfrm>
                <a:off x="1930" y="1677"/>
                <a:ext cx="201" cy="199"/>
              </a:xfrm>
              <a:custGeom>
                <a:avLst/>
                <a:gdLst>
                  <a:gd name="T0" fmla="*/ 168 w 335"/>
                  <a:gd name="T1" fmla="*/ 0 h 329"/>
                  <a:gd name="T2" fmla="*/ 168 w 335"/>
                  <a:gd name="T3" fmla="*/ 0 h 329"/>
                  <a:gd name="T4" fmla="*/ 335 w 335"/>
                  <a:gd name="T5" fmla="*/ 165 h 329"/>
                  <a:gd name="T6" fmla="*/ 168 w 335"/>
                  <a:gd name="T7" fmla="*/ 329 h 329"/>
                  <a:gd name="T8" fmla="*/ 0 w 335"/>
                  <a:gd name="T9" fmla="*/ 165 h 329"/>
                  <a:gd name="T10" fmla="*/ 168 w 335"/>
                  <a:gd name="T11" fmla="*/ 0 h 329"/>
                  <a:gd name="T12" fmla="*/ 168 w 335"/>
                  <a:gd name="T13" fmla="*/ 281 h 329"/>
                  <a:gd name="T14" fmla="*/ 168 w 335"/>
                  <a:gd name="T15" fmla="*/ 281 h 329"/>
                  <a:gd name="T16" fmla="*/ 279 w 335"/>
                  <a:gd name="T17" fmla="*/ 165 h 329"/>
                  <a:gd name="T18" fmla="*/ 168 w 335"/>
                  <a:gd name="T19" fmla="*/ 48 h 329"/>
                  <a:gd name="T20" fmla="*/ 57 w 335"/>
                  <a:gd name="T21" fmla="*/ 165 h 329"/>
                  <a:gd name="T22" fmla="*/ 168 w 335"/>
                  <a:gd name="T23" fmla="*/ 28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5" h="329">
                    <a:moveTo>
                      <a:pt x="168" y="0"/>
                    </a:moveTo>
                    <a:lnTo>
                      <a:pt x="168" y="0"/>
                    </a:lnTo>
                    <a:cubicBezTo>
                      <a:pt x="264" y="0"/>
                      <a:pt x="335" y="67"/>
                      <a:pt x="335" y="165"/>
                    </a:cubicBezTo>
                    <a:cubicBezTo>
                      <a:pt x="335" y="262"/>
                      <a:pt x="264" y="329"/>
                      <a:pt x="168" y="329"/>
                    </a:cubicBezTo>
                    <a:cubicBezTo>
                      <a:pt x="71" y="329"/>
                      <a:pt x="0" y="262"/>
                      <a:pt x="0" y="165"/>
                    </a:cubicBezTo>
                    <a:cubicBezTo>
                      <a:pt x="0" y="67"/>
                      <a:pt x="71" y="0"/>
                      <a:pt x="168" y="0"/>
                    </a:cubicBezTo>
                    <a:close/>
                    <a:moveTo>
                      <a:pt x="168" y="281"/>
                    </a:moveTo>
                    <a:lnTo>
                      <a:pt x="168" y="281"/>
                    </a:lnTo>
                    <a:cubicBezTo>
                      <a:pt x="235" y="281"/>
                      <a:pt x="279" y="230"/>
                      <a:pt x="279" y="165"/>
                    </a:cubicBezTo>
                    <a:cubicBezTo>
                      <a:pt x="279" y="99"/>
                      <a:pt x="235" y="48"/>
                      <a:pt x="168" y="48"/>
                    </a:cubicBezTo>
                    <a:cubicBezTo>
                      <a:pt x="100" y="48"/>
                      <a:pt x="57" y="99"/>
                      <a:pt x="57" y="165"/>
                    </a:cubicBezTo>
                    <a:cubicBezTo>
                      <a:pt x="57" y="230"/>
                      <a:pt x="100" y="281"/>
                      <a:pt x="168" y="281"/>
                    </a:cubicBez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5" name="Freeform 10">
                <a:extLst>
                  <a:ext uri="{FF2B5EF4-FFF2-40B4-BE49-F238E27FC236}">
                    <a16:creationId xmlns:a16="http://schemas.microsoft.com/office/drawing/2014/main" id="{E298A9BE-D0AD-784A-8382-AC7C9AC3ACC5}"/>
                  </a:ext>
                </a:extLst>
              </p:cNvPr>
              <p:cNvSpPr>
                <a:spLocks/>
              </p:cNvSpPr>
              <p:nvPr/>
            </p:nvSpPr>
            <p:spPr bwMode="auto">
              <a:xfrm>
                <a:off x="2173" y="1677"/>
                <a:ext cx="166" cy="194"/>
              </a:xfrm>
              <a:custGeom>
                <a:avLst/>
                <a:gdLst>
                  <a:gd name="T0" fmla="*/ 3 w 276"/>
                  <a:gd name="T1" fmla="*/ 82 h 321"/>
                  <a:gd name="T2" fmla="*/ 3 w 276"/>
                  <a:gd name="T3" fmla="*/ 82 h 321"/>
                  <a:gd name="T4" fmla="*/ 0 w 276"/>
                  <a:gd name="T5" fmla="*/ 8 h 321"/>
                  <a:gd name="T6" fmla="*/ 50 w 276"/>
                  <a:gd name="T7" fmla="*/ 8 h 321"/>
                  <a:gd name="T8" fmla="*/ 51 w 276"/>
                  <a:gd name="T9" fmla="*/ 60 h 321"/>
                  <a:gd name="T10" fmla="*/ 52 w 276"/>
                  <a:gd name="T11" fmla="*/ 60 h 321"/>
                  <a:gd name="T12" fmla="*/ 157 w 276"/>
                  <a:gd name="T13" fmla="*/ 0 h 321"/>
                  <a:gd name="T14" fmla="*/ 276 w 276"/>
                  <a:gd name="T15" fmla="*/ 128 h 321"/>
                  <a:gd name="T16" fmla="*/ 276 w 276"/>
                  <a:gd name="T17" fmla="*/ 321 h 321"/>
                  <a:gd name="T18" fmla="*/ 224 w 276"/>
                  <a:gd name="T19" fmla="*/ 321 h 321"/>
                  <a:gd name="T20" fmla="*/ 224 w 276"/>
                  <a:gd name="T21" fmla="*/ 133 h 321"/>
                  <a:gd name="T22" fmla="*/ 152 w 276"/>
                  <a:gd name="T23" fmla="*/ 48 h 321"/>
                  <a:gd name="T24" fmla="*/ 55 w 276"/>
                  <a:gd name="T25" fmla="*/ 169 h 321"/>
                  <a:gd name="T26" fmla="*/ 55 w 276"/>
                  <a:gd name="T27" fmla="*/ 321 h 321"/>
                  <a:gd name="T28" fmla="*/ 3 w 276"/>
                  <a:gd name="T29" fmla="*/ 321 h 321"/>
                  <a:gd name="T30" fmla="*/ 3 w 276"/>
                  <a:gd name="T31" fmla="*/ 82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3" y="82"/>
                    </a:moveTo>
                    <a:lnTo>
                      <a:pt x="3" y="82"/>
                    </a:lnTo>
                    <a:cubicBezTo>
                      <a:pt x="3" y="54"/>
                      <a:pt x="0" y="29"/>
                      <a:pt x="0" y="8"/>
                    </a:cubicBezTo>
                    <a:lnTo>
                      <a:pt x="50" y="8"/>
                    </a:lnTo>
                    <a:cubicBezTo>
                      <a:pt x="50" y="25"/>
                      <a:pt x="51" y="42"/>
                      <a:pt x="51" y="60"/>
                    </a:cubicBezTo>
                    <a:lnTo>
                      <a:pt x="52" y="60"/>
                    </a:lnTo>
                    <a:cubicBezTo>
                      <a:pt x="66" y="29"/>
                      <a:pt x="105" y="0"/>
                      <a:pt x="157" y="0"/>
                    </a:cubicBezTo>
                    <a:cubicBezTo>
                      <a:pt x="239" y="0"/>
                      <a:pt x="276" y="52"/>
                      <a:pt x="276" y="128"/>
                    </a:cubicBezTo>
                    <a:lnTo>
                      <a:pt x="276" y="321"/>
                    </a:lnTo>
                    <a:lnTo>
                      <a:pt x="224" y="321"/>
                    </a:lnTo>
                    <a:lnTo>
                      <a:pt x="224" y="133"/>
                    </a:lnTo>
                    <a:cubicBezTo>
                      <a:pt x="224" y="81"/>
                      <a:pt x="201" y="48"/>
                      <a:pt x="152" y="48"/>
                    </a:cubicBezTo>
                    <a:cubicBezTo>
                      <a:pt x="84" y="48"/>
                      <a:pt x="55" y="97"/>
                      <a:pt x="55" y="169"/>
                    </a:cubicBezTo>
                    <a:lnTo>
                      <a:pt x="55" y="321"/>
                    </a:lnTo>
                    <a:lnTo>
                      <a:pt x="3" y="321"/>
                    </a:lnTo>
                    <a:lnTo>
                      <a:pt x="3" y="82"/>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6" name="Freeform 11">
                <a:extLst>
                  <a:ext uri="{FF2B5EF4-FFF2-40B4-BE49-F238E27FC236}">
                    <a16:creationId xmlns:a16="http://schemas.microsoft.com/office/drawing/2014/main" id="{18676216-C374-8547-98FD-BA2E00E0BBEF}"/>
                  </a:ext>
                </a:extLst>
              </p:cNvPr>
              <p:cNvSpPr>
                <a:spLocks noEditPoints="1"/>
              </p:cNvSpPr>
              <p:nvPr/>
            </p:nvSpPr>
            <p:spPr bwMode="auto">
              <a:xfrm>
                <a:off x="2380" y="1677"/>
                <a:ext cx="165" cy="199"/>
              </a:xfrm>
              <a:custGeom>
                <a:avLst/>
                <a:gdLst>
                  <a:gd name="T0" fmla="*/ 14 w 274"/>
                  <a:gd name="T1" fmla="*/ 48 h 329"/>
                  <a:gd name="T2" fmla="*/ 14 w 274"/>
                  <a:gd name="T3" fmla="*/ 48 h 329"/>
                  <a:gd name="T4" fmla="*/ 139 w 274"/>
                  <a:gd name="T5" fmla="*/ 0 h 329"/>
                  <a:gd name="T6" fmla="*/ 270 w 274"/>
                  <a:gd name="T7" fmla="*/ 132 h 329"/>
                  <a:gd name="T8" fmla="*/ 270 w 274"/>
                  <a:gd name="T9" fmla="*/ 267 h 329"/>
                  <a:gd name="T10" fmla="*/ 274 w 274"/>
                  <a:gd name="T11" fmla="*/ 321 h 329"/>
                  <a:gd name="T12" fmla="*/ 224 w 274"/>
                  <a:gd name="T13" fmla="*/ 321 h 329"/>
                  <a:gd name="T14" fmla="*/ 221 w 274"/>
                  <a:gd name="T15" fmla="*/ 274 h 329"/>
                  <a:gd name="T16" fmla="*/ 219 w 274"/>
                  <a:gd name="T17" fmla="*/ 274 h 329"/>
                  <a:gd name="T18" fmla="*/ 116 w 274"/>
                  <a:gd name="T19" fmla="*/ 329 h 329"/>
                  <a:gd name="T20" fmla="*/ 0 w 274"/>
                  <a:gd name="T21" fmla="*/ 236 h 329"/>
                  <a:gd name="T22" fmla="*/ 197 w 274"/>
                  <a:gd name="T23" fmla="*/ 126 h 329"/>
                  <a:gd name="T24" fmla="*/ 217 w 274"/>
                  <a:gd name="T25" fmla="*/ 126 h 329"/>
                  <a:gd name="T26" fmla="*/ 217 w 274"/>
                  <a:gd name="T27" fmla="*/ 117 h 329"/>
                  <a:gd name="T28" fmla="*/ 140 w 274"/>
                  <a:gd name="T29" fmla="*/ 48 h 329"/>
                  <a:gd name="T30" fmla="*/ 47 w 274"/>
                  <a:gd name="T31" fmla="*/ 82 h 329"/>
                  <a:gd name="T32" fmla="*/ 14 w 274"/>
                  <a:gd name="T33" fmla="*/ 48 h 329"/>
                  <a:gd name="T34" fmla="*/ 165 w 274"/>
                  <a:gd name="T35" fmla="*/ 171 h 329"/>
                  <a:gd name="T36" fmla="*/ 165 w 274"/>
                  <a:gd name="T37" fmla="*/ 171 h 329"/>
                  <a:gd name="T38" fmla="*/ 56 w 274"/>
                  <a:gd name="T39" fmla="*/ 231 h 329"/>
                  <a:gd name="T40" fmla="*/ 125 w 274"/>
                  <a:gd name="T41" fmla="*/ 285 h 329"/>
                  <a:gd name="T42" fmla="*/ 217 w 274"/>
                  <a:gd name="T43" fmla="*/ 191 h 329"/>
                  <a:gd name="T44" fmla="*/ 217 w 274"/>
                  <a:gd name="T45" fmla="*/ 171 h 329"/>
                  <a:gd name="T46" fmla="*/ 165 w 274"/>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4" h="329">
                    <a:moveTo>
                      <a:pt x="14" y="48"/>
                    </a:moveTo>
                    <a:lnTo>
                      <a:pt x="14" y="48"/>
                    </a:lnTo>
                    <a:cubicBezTo>
                      <a:pt x="46" y="15"/>
                      <a:pt x="93" y="0"/>
                      <a:pt x="139" y="0"/>
                    </a:cubicBezTo>
                    <a:cubicBezTo>
                      <a:pt x="231" y="0"/>
                      <a:pt x="270" y="44"/>
                      <a:pt x="270" y="132"/>
                    </a:cubicBezTo>
                    <a:lnTo>
                      <a:pt x="270" y="267"/>
                    </a:lnTo>
                    <a:cubicBezTo>
                      <a:pt x="270" y="285"/>
                      <a:pt x="272" y="305"/>
                      <a:pt x="274" y="321"/>
                    </a:cubicBezTo>
                    <a:lnTo>
                      <a:pt x="224" y="321"/>
                    </a:lnTo>
                    <a:cubicBezTo>
                      <a:pt x="221" y="307"/>
                      <a:pt x="221" y="288"/>
                      <a:pt x="221" y="274"/>
                    </a:cubicBezTo>
                    <a:lnTo>
                      <a:pt x="219" y="274"/>
                    </a:lnTo>
                    <a:cubicBezTo>
                      <a:pt x="199" y="306"/>
                      <a:pt x="164" y="329"/>
                      <a:pt x="116" y="329"/>
                    </a:cubicBezTo>
                    <a:cubicBezTo>
                      <a:pt x="53" y="329"/>
                      <a:pt x="0" y="297"/>
                      <a:pt x="0" y="236"/>
                    </a:cubicBezTo>
                    <a:cubicBezTo>
                      <a:pt x="0" y="132"/>
                      <a:pt x="120" y="126"/>
                      <a:pt x="197" y="126"/>
                    </a:cubicBezTo>
                    <a:lnTo>
                      <a:pt x="217" y="126"/>
                    </a:lnTo>
                    <a:lnTo>
                      <a:pt x="217" y="117"/>
                    </a:lnTo>
                    <a:cubicBezTo>
                      <a:pt x="217" y="72"/>
                      <a:pt x="189" y="48"/>
                      <a:pt x="140" y="48"/>
                    </a:cubicBezTo>
                    <a:cubicBezTo>
                      <a:pt x="106" y="48"/>
                      <a:pt x="72" y="60"/>
                      <a:pt x="47" y="82"/>
                    </a:cubicBezTo>
                    <a:lnTo>
                      <a:pt x="14" y="48"/>
                    </a:lnTo>
                    <a:close/>
                    <a:moveTo>
                      <a:pt x="165" y="171"/>
                    </a:moveTo>
                    <a:lnTo>
                      <a:pt x="165" y="171"/>
                    </a:lnTo>
                    <a:cubicBezTo>
                      <a:pt x="99" y="171"/>
                      <a:pt x="56" y="189"/>
                      <a:pt x="56" y="231"/>
                    </a:cubicBezTo>
                    <a:cubicBezTo>
                      <a:pt x="56" y="270"/>
                      <a:pt x="86" y="285"/>
                      <a:pt x="125" y="285"/>
                    </a:cubicBezTo>
                    <a:cubicBezTo>
                      <a:pt x="185" y="285"/>
                      <a:pt x="216" y="242"/>
                      <a:pt x="217" y="191"/>
                    </a:cubicBezTo>
                    <a:lnTo>
                      <a:pt x="217" y="171"/>
                    </a:lnTo>
                    <a:lnTo>
                      <a:pt x="165"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7" name="Freeform 12">
                <a:extLst>
                  <a:ext uri="{FF2B5EF4-FFF2-40B4-BE49-F238E27FC236}">
                    <a16:creationId xmlns:a16="http://schemas.microsoft.com/office/drawing/2014/main" id="{30EFED6D-48F8-F243-8B06-3064A0BCD1CA}"/>
                  </a:ext>
                </a:extLst>
              </p:cNvPr>
              <p:cNvSpPr>
                <a:spLocks/>
              </p:cNvSpPr>
              <p:nvPr/>
            </p:nvSpPr>
            <p:spPr bwMode="auto">
              <a:xfrm>
                <a:off x="2597" y="1585"/>
                <a:ext cx="31" cy="286"/>
              </a:xfrm>
              <a:custGeom>
                <a:avLst/>
                <a:gdLst>
                  <a:gd name="T0" fmla="*/ 0 w 52"/>
                  <a:gd name="T1" fmla="*/ 474 h 474"/>
                  <a:gd name="T2" fmla="*/ 0 w 52"/>
                  <a:gd name="T3" fmla="*/ 474 h 474"/>
                  <a:gd name="T4" fmla="*/ 52 w 52"/>
                  <a:gd name="T5" fmla="*/ 474 h 474"/>
                  <a:gd name="T6" fmla="*/ 52 w 52"/>
                  <a:gd name="T7" fmla="*/ 0 h 474"/>
                  <a:gd name="T8" fmla="*/ 0 w 52"/>
                  <a:gd name="T9" fmla="*/ 0 h 474"/>
                  <a:gd name="T10" fmla="*/ 0 w 52"/>
                  <a:gd name="T11" fmla="*/ 474 h 474"/>
                </a:gdLst>
                <a:ahLst/>
                <a:cxnLst>
                  <a:cxn ang="0">
                    <a:pos x="T0" y="T1"/>
                  </a:cxn>
                  <a:cxn ang="0">
                    <a:pos x="T2" y="T3"/>
                  </a:cxn>
                  <a:cxn ang="0">
                    <a:pos x="T4" y="T5"/>
                  </a:cxn>
                  <a:cxn ang="0">
                    <a:pos x="T6" y="T7"/>
                  </a:cxn>
                  <a:cxn ang="0">
                    <a:pos x="T8" y="T9"/>
                  </a:cxn>
                  <a:cxn ang="0">
                    <a:pos x="T10" y="T11"/>
                  </a:cxn>
                </a:cxnLst>
                <a:rect l="0" t="0" r="r" b="b"/>
                <a:pathLst>
                  <a:path w="52" h="474">
                    <a:moveTo>
                      <a:pt x="0" y="474"/>
                    </a:moveTo>
                    <a:lnTo>
                      <a:pt x="0" y="474"/>
                    </a:lnTo>
                    <a:lnTo>
                      <a:pt x="52" y="474"/>
                    </a:lnTo>
                    <a:lnTo>
                      <a:pt x="52" y="0"/>
                    </a:lnTo>
                    <a:lnTo>
                      <a:pt x="0" y="0"/>
                    </a:lnTo>
                    <a:lnTo>
                      <a:pt x="0" y="474"/>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8" name="Freeform 13">
                <a:extLst>
                  <a:ext uri="{FF2B5EF4-FFF2-40B4-BE49-F238E27FC236}">
                    <a16:creationId xmlns:a16="http://schemas.microsoft.com/office/drawing/2014/main" id="{871F0739-115E-164B-8882-67AEDA775185}"/>
                  </a:ext>
                </a:extLst>
              </p:cNvPr>
              <p:cNvSpPr>
                <a:spLocks/>
              </p:cNvSpPr>
              <p:nvPr/>
            </p:nvSpPr>
            <p:spPr bwMode="auto">
              <a:xfrm>
                <a:off x="2780" y="1585"/>
                <a:ext cx="220" cy="286"/>
              </a:xfrm>
              <a:custGeom>
                <a:avLst/>
                <a:gdLst>
                  <a:gd name="T0" fmla="*/ 310 w 366"/>
                  <a:gd name="T1" fmla="*/ 0 h 474"/>
                  <a:gd name="T2" fmla="*/ 310 w 366"/>
                  <a:gd name="T3" fmla="*/ 0 h 474"/>
                  <a:gd name="T4" fmla="*/ 310 w 366"/>
                  <a:gd name="T5" fmla="*/ 201 h 474"/>
                  <a:gd name="T6" fmla="*/ 57 w 366"/>
                  <a:gd name="T7" fmla="*/ 201 h 474"/>
                  <a:gd name="T8" fmla="*/ 57 w 366"/>
                  <a:gd name="T9" fmla="*/ 0 h 474"/>
                  <a:gd name="T10" fmla="*/ 0 w 366"/>
                  <a:gd name="T11" fmla="*/ 0 h 474"/>
                  <a:gd name="T12" fmla="*/ 0 w 366"/>
                  <a:gd name="T13" fmla="*/ 474 h 474"/>
                  <a:gd name="T14" fmla="*/ 57 w 366"/>
                  <a:gd name="T15" fmla="*/ 474 h 474"/>
                  <a:gd name="T16" fmla="*/ 57 w 366"/>
                  <a:gd name="T17" fmla="*/ 253 h 474"/>
                  <a:gd name="T18" fmla="*/ 310 w 366"/>
                  <a:gd name="T19" fmla="*/ 253 h 474"/>
                  <a:gd name="T20" fmla="*/ 310 w 366"/>
                  <a:gd name="T21" fmla="*/ 474 h 474"/>
                  <a:gd name="T22" fmla="*/ 366 w 366"/>
                  <a:gd name="T23" fmla="*/ 474 h 474"/>
                  <a:gd name="T24" fmla="*/ 366 w 366"/>
                  <a:gd name="T25" fmla="*/ 0 h 474"/>
                  <a:gd name="T26" fmla="*/ 310 w 366"/>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66" h="474">
                    <a:moveTo>
                      <a:pt x="310" y="0"/>
                    </a:moveTo>
                    <a:lnTo>
                      <a:pt x="310" y="0"/>
                    </a:lnTo>
                    <a:lnTo>
                      <a:pt x="310" y="201"/>
                    </a:lnTo>
                    <a:lnTo>
                      <a:pt x="57" y="201"/>
                    </a:lnTo>
                    <a:lnTo>
                      <a:pt x="57" y="0"/>
                    </a:lnTo>
                    <a:lnTo>
                      <a:pt x="0" y="0"/>
                    </a:lnTo>
                    <a:lnTo>
                      <a:pt x="0" y="474"/>
                    </a:lnTo>
                    <a:lnTo>
                      <a:pt x="57" y="474"/>
                    </a:lnTo>
                    <a:lnTo>
                      <a:pt x="57" y="253"/>
                    </a:lnTo>
                    <a:lnTo>
                      <a:pt x="310" y="253"/>
                    </a:lnTo>
                    <a:lnTo>
                      <a:pt x="310" y="474"/>
                    </a:lnTo>
                    <a:lnTo>
                      <a:pt x="366" y="474"/>
                    </a:lnTo>
                    <a:lnTo>
                      <a:pt x="366" y="0"/>
                    </a:lnTo>
                    <a:lnTo>
                      <a:pt x="310"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9" name="Freeform 14">
                <a:extLst>
                  <a:ext uri="{FF2B5EF4-FFF2-40B4-BE49-F238E27FC236}">
                    <a16:creationId xmlns:a16="http://schemas.microsoft.com/office/drawing/2014/main" id="{EDAD41FE-6A85-AA46-B527-05B49C0C402E}"/>
                  </a:ext>
                </a:extLst>
              </p:cNvPr>
              <p:cNvSpPr>
                <a:spLocks/>
              </p:cNvSpPr>
              <p:nvPr/>
            </p:nvSpPr>
            <p:spPr bwMode="auto">
              <a:xfrm>
                <a:off x="3065" y="1585"/>
                <a:ext cx="33" cy="286"/>
              </a:xfrm>
              <a:custGeom>
                <a:avLst/>
                <a:gdLst>
                  <a:gd name="T0" fmla="*/ 0 w 56"/>
                  <a:gd name="T1" fmla="*/ 474 h 474"/>
                  <a:gd name="T2" fmla="*/ 0 w 56"/>
                  <a:gd name="T3" fmla="*/ 474 h 474"/>
                  <a:gd name="T4" fmla="*/ 56 w 56"/>
                  <a:gd name="T5" fmla="*/ 474 h 474"/>
                  <a:gd name="T6" fmla="*/ 56 w 56"/>
                  <a:gd name="T7" fmla="*/ 0 h 474"/>
                  <a:gd name="T8" fmla="*/ 0 w 56"/>
                  <a:gd name="T9" fmla="*/ 0 h 474"/>
                  <a:gd name="T10" fmla="*/ 0 w 56"/>
                  <a:gd name="T11" fmla="*/ 474 h 474"/>
                </a:gdLst>
                <a:ahLst/>
                <a:cxnLst>
                  <a:cxn ang="0">
                    <a:pos x="T0" y="T1"/>
                  </a:cxn>
                  <a:cxn ang="0">
                    <a:pos x="T2" y="T3"/>
                  </a:cxn>
                  <a:cxn ang="0">
                    <a:pos x="T4" y="T5"/>
                  </a:cxn>
                  <a:cxn ang="0">
                    <a:pos x="T6" y="T7"/>
                  </a:cxn>
                  <a:cxn ang="0">
                    <a:pos x="T8" y="T9"/>
                  </a:cxn>
                  <a:cxn ang="0">
                    <a:pos x="T10" y="T11"/>
                  </a:cxn>
                </a:cxnLst>
                <a:rect l="0" t="0" r="r" b="b"/>
                <a:pathLst>
                  <a:path w="56" h="474">
                    <a:moveTo>
                      <a:pt x="0" y="474"/>
                    </a:moveTo>
                    <a:lnTo>
                      <a:pt x="0" y="474"/>
                    </a:lnTo>
                    <a:lnTo>
                      <a:pt x="56" y="474"/>
                    </a:lnTo>
                    <a:lnTo>
                      <a:pt x="56" y="0"/>
                    </a:lnTo>
                    <a:lnTo>
                      <a:pt x="0" y="0"/>
                    </a:lnTo>
                    <a:lnTo>
                      <a:pt x="0" y="474"/>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0" name="Freeform 15">
                <a:extLst>
                  <a:ext uri="{FF2B5EF4-FFF2-40B4-BE49-F238E27FC236}">
                    <a16:creationId xmlns:a16="http://schemas.microsoft.com/office/drawing/2014/main" id="{C191F102-581A-D14E-8475-D43A2D8F11D3}"/>
                  </a:ext>
                </a:extLst>
              </p:cNvPr>
              <p:cNvSpPr>
                <a:spLocks/>
              </p:cNvSpPr>
              <p:nvPr/>
            </p:nvSpPr>
            <p:spPr bwMode="auto">
              <a:xfrm>
                <a:off x="3128" y="1585"/>
                <a:ext cx="253" cy="286"/>
              </a:xfrm>
              <a:custGeom>
                <a:avLst/>
                <a:gdLst>
                  <a:gd name="T0" fmla="*/ 361 w 421"/>
                  <a:gd name="T1" fmla="*/ 0 h 474"/>
                  <a:gd name="T2" fmla="*/ 361 w 421"/>
                  <a:gd name="T3" fmla="*/ 0 h 474"/>
                  <a:gd name="T4" fmla="*/ 211 w 421"/>
                  <a:gd name="T5" fmla="*/ 390 h 474"/>
                  <a:gd name="T6" fmla="*/ 209 w 421"/>
                  <a:gd name="T7" fmla="*/ 390 h 474"/>
                  <a:gd name="T8" fmla="*/ 63 w 421"/>
                  <a:gd name="T9" fmla="*/ 0 h 474"/>
                  <a:gd name="T10" fmla="*/ 0 w 421"/>
                  <a:gd name="T11" fmla="*/ 0 h 474"/>
                  <a:gd name="T12" fmla="*/ 181 w 421"/>
                  <a:gd name="T13" fmla="*/ 474 h 474"/>
                  <a:gd name="T14" fmla="*/ 235 w 421"/>
                  <a:gd name="T15" fmla="*/ 474 h 474"/>
                  <a:gd name="T16" fmla="*/ 421 w 421"/>
                  <a:gd name="T17" fmla="*/ 0 h 474"/>
                  <a:gd name="T18" fmla="*/ 361 w 421"/>
                  <a:gd name="T19"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1" h="474">
                    <a:moveTo>
                      <a:pt x="361" y="0"/>
                    </a:moveTo>
                    <a:lnTo>
                      <a:pt x="361" y="0"/>
                    </a:lnTo>
                    <a:lnTo>
                      <a:pt x="211" y="390"/>
                    </a:lnTo>
                    <a:lnTo>
                      <a:pt x="209" y="390"/>
                    </a:lnTo>
                    <a:lnTo>
                      <a:pt x="63" y="0"/>
                    </a:lnTo>
                    <a:lnTo>
                      <a:pt x="0" y="0"/>
                    </a:lnTo>
                    <a:lnTo>
                      <a:pt x="181" y="474"/>
                    </a:lnTo>
                    <a:lnTo>
                      <a:pt x="235" y="474"/>
                    </a:lnTo>
                    <a:lnTo>
                      <a:pt x="421" y="0"/>
                    </a:lnTo>
                    <a:lnTo>
                      <a:pt x="361"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1" name="Freeform 16">
                <a:extLst>
                  <a:ext uri="{FF2B5EF4-FFF2-40B4-BE49-F238E27FC236}">
                    <a16:creationId xmlns:a16="http://schemas.microsoft.com/office/drawing/2014/main" id="{E74E292D-17BD-BB40-A9A5-1C1591A97D53}"/>
                  </a:ext>
                </a:extLst>
              </p:cNvPr>
              <p:cNvSpPr>
                <a:spLocks/>
              </p:cNvSpPr>
              <p:nvPr/>
            </p:nvSpPr>
            <p:spPr bwMode="auto">
              <a:xfrm>
                <a:off x="1196" y="1938"/>
                <a:ext cx="253" cy="300"/>
              </a:xfrm>
              <a:custGeom>
                <a:avLst/>
                <a:gdLst>
                  <a:gd name="T0" fmla="*/ 359 w 420"/>
                  <a:gd name="T1" fmla="*/ 109 h 497"/>
                  <a:gd name="T2" fmla="*/ 359 w 420"/>
                  <a:gd name="T3" fmla="*/ 109 h 497"/>
                  <a:gd name="T4" fmla="*/ 240 w 420"/>
                  <a:gd name="T5" fmla="*/ 52 h 497"/>
                  <a:gd name="T6" fmla="*/ 60 w 420"/>
                  <a:gd name="T7" fmla="*/ 249 h 497"/>
                  <a:gd name="T8" fmla="*/ 240 w 420"/>
                  <a:gd name="T9" fmla="*/ 445 h 497"/>
                  <a:gd name="T10" fmla="*/ 378 w 420"/>
                  <a:gd name="T11" fmla="*/ 379 h 497"/>
                  <a:gd name="T12" fmla="*/ 420 w 420"/>
                  <a:gd name="T13" fmla="*/ 415 h 497"/>
                  <a:gd name="T14" fmla="*/ 240 w 420"/>
                  <a:gd name="T15" fmla="*/ 497 h 497"/>
                  <a:gd name="T16" fmla="*/ 0 w 420"/>
                  <a:gd name="T17" fmla="*/ 249 h 497"/>
                  <a:gd name="T18" fmla="*/ 240 w 420"/>
                  <a:gd name="T19" fmla="*/ 0 h 497"/>
                  <a:gd name="T20" fmla="*/ 408 w 420"/>
                  <a:gd name="T21" fmla="*/ 74 h 497"/>
                  <a:gd name="T22" fmla="*/ 359 w 420"/>
                  <a:gd name="T23" fmla="*/ 109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20" h="497">
                    <a:moveTo>
                      <a:pt x="359" y="109"/>
                    </a:moveTo>
                    <a:lnTo>
                      <a:pt x="359" y="109"/>
                    </a:lnTo>
                    <a:cubicBezTo>
                      <a:pt x="331" y="71"/>
                      <a:pt x="286" y="52"/>
                      <a:pt x="240" y="52"/>
                    </a:cubicBezTo>
                    <a:cubicBezTo>
                      <a:pt x="135" y="52"/>
                      <a:pt x="60" y="145"/>
                      <a:pt x="60" y="249"/>
                    </a:cubicBezTo>
                    <a:cubicBezTo>
                      <a:pt x="60" y="358"/>
                      <a:pt x="134" y="445"/>
                      <a:pt x="240" y="445"/>
                    </a:cubicBezTo>
                    <a:cubicBezTo>
                      <a:pt x="298" y="445"/>
                      <a:pt x="344" y="422"/>
                      <a:pt x="378" y="379"/>
                    </a:cubicBezTo>
                    <a:lnTo>
                      <a:pt x="420" y="415"/>
                    </a:lnTo>
                    <a:cubicBezTo>
                      <a:pt x="378" y="471"/>
                      <a:pt x="316" y="497"/>
                      <a:pt x="240" y="497"/>
                    </a:cubicBezTo>
                    <a:cubicBezTo>
                      <a:pt x="105" y="497"/>
                      <a:pt x="0" y="392"/>
                      <a:pt x="0" y="249"/>
                    </a:cubicBezTo>
                    <a:cubicBezTo>
                      <a:pt x="0" y="109"/>
                      <a:pt x="100" y="0"/>
                      <a:pt x="240" y="0"/>
                    </a:cubicBezTo>
                    <a:cubicBezTo>
                      <a:pt x="305" y="0"/>
                      <a:pt x="368" y="22"/>
                      <a:pt x="408" y="74"/>
                    </a:cubicBezTo>
                    <a:lnTo>
                      <a:pt x="359" y="10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2" name="Freeform 17">
                <a:extLst>
                  <a:ext uri="{FF2B5EF4-FFF2-40B4-BE49-F238E27FC236}">
                    <a16:creationId xmlns:a16="http://schemas.microsoft.com/office/drawing/2014/main" id="{E0642006-4B07-3D49-BDD7-47DBCF5B9DA9}"/>
                  </a:ext>
                </a:extLst>
              </p:cNvPr>
              <p:cNvSpPr>
                <a:spLocks/>
              </p:cNvSpPr>
              <p:nvPr/>
            </p:nvSpPr>
            <p:spPr bwMode="auto">
              <a:xfrm>
                <a:off x="1482"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3" name="Freeform 18">
                <a:extLst>
                  <a:ext uri="{FF2B5EF4-FFF2-40B4-BE49-F238E27FC236}">
                    <a16:creationId xmlns:a16="http://schemas.microsoft.com/office/drawing/2014/main" id="{536270EF-4329-CB41-B422-F34FBA534714}"/>
                  </a:ext>
                </a:extLst>
              </p:cNvPr>
              <p:cNvSpPr>
                <a:spLocks/>
              </p:cNvSpPr>
              <p:nvPr/>
            </p:nvSpPr>
            <p:spPr bwMode="auto">
              <a:xfrm>
                <a:off x="1699" y="2037"/>
                <a:ext cx="107" cy="194"/>
              </a:xfrm>
              <a:custGeom>
                <a:avLst/>
                <a:gdLst>
                  <a:gd name="T0" fmla="*/ 2 w 177"/>
                  <a:gd name="T1" fmla="*/ 83 h 321"/>
                  <a:gd name="T2" fmla="*/ 2 w 177"/>
                  <a:gd name="T3" fmla="*/ 83 h 321"/>
                  <a:gd name="T4" fmla="*/ 0 w 177"/>
                  <a:gd name="T5" fmla="*/ 8 h 321"/>
                  <a:gd name="T6" fmla="*/ 49 w 177"/>
                  <a:gd name="T7" fmla="*/ 8 h 321"/>
                  <a:gd name="T8" fmla="*/ 50 w 177"/>
                  <a:gd name="T9" fmla="*/ 60 h 321"/>
                  <a:gd name="T10" fmla="*/ 52 w 177"/>
                  <a:gd name="T11" fmla="*/ 60 h 321"/>
                  <a:gd name="T12" fmla="*/ 156 w 177"/>
                  <a:gd name="T13" fmla="*/ 0 h 321"/>
                  <a:gd name="T14" fmla="*/ 177 w 177"/>
                  <a:gd name="T15" fmla="*/ 4 h 321"/>
                  <a:gd name="T16" fmla="*/ 174 w 177"/>
                  <a:gd name="T17" fmla="*/ 56 h 321"/>
                  <a:gd name="T18" fmla="*/ 146 w 177"/>
                  <a:gd name="T19" fmla="*/ 52 h 321"/>
                  <a:gd name="T20" fmla="*/ 54 w 177"/>
                  <a:gd name="T21" fmla="*/ 169 h 321"/>
                  <a:gd name="T22" fmla="*/ 54 w 177"/>
                  <a:gd name="T23" fmla="*/ 321 h 321"/>
                  <a:gd name="T24" fmla="*/ 2 w 177"/>
                  <a:gd name="T25" fmla="*/ 321 h 321"/>
                  <a:gd name="T26" fmla="*/ 2 w 177"/>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7" h="321">
                    <a:moveTo>
                      <a:pt x="2" y="83"/>
                    </a:moveTo>
                    <a:lnTo>
                      <a:pt x="2" y="83"/>
                    </a:lnTo>
                    <a:cubicBezTo>
                      <a:pt x="2" y="54"/>
                      <a:pt x="0" y="29"/>
                      <a:pt x="0" y="8"/>
                    </a:cubicBezTo>
                    <a:lnTo>
                      <a:pt x="49" y="8"/>
                    </a:lnTo>
                    <a:cubicBezTo>
                      <a:pt x="49" y="25"/>
                      <a:pt x="50" y="42"/>
                      <a:pt x="50" y="60"/>
                    </a:cubicBezTo>
                    <a:lnTo>
                      <a:pt x="52" y="60"/>
                    </a:lnTo>
                    <a:cubicBezTo>
                      <a:pt x="66" y="29"/>
                      <a:pt x="105" y="0"/>
                      <a:pt x="156" y="0"/>
                    </a:cubicBezTo>
                    <a:cubicBezTo>
                      <a:pt x="163" y="0"/>
                      <a:pt x="170" y="1"/>
                      <a:pt x="177" y="4"/>
                    </a:cubicBezTo>
                    <a:lnTo>
                      <a:pt x="174" y="56"/>
                    </a:lnTo>
                    <a:cubicBezTo>
                      <a:pt x="165" y="54"/>
                      <a:pt x="155" y="52"/>
                      <a:pt x="146" y="52"/>
                    </a:cubicBezTo>
                    <a:cubicBezTo>
                      <a:pt x="82" y="52"/>
                      <a:pt x="54" y="97"/>
                      <a:pt x="54" y="169"/>
                    </a:cubicBezTo>
                    <a:lnTo>
                      <a:pt x="54" y="321"/>
                    </a:lnTo>
                    <a:lnTo>
                      <a:pt x="2" y="321"/>
                    </a:lnTo>
                    <a:lnTo>
                      <a:pt x="2"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4" name="Freeform 19">
                <a:extLst>
                  <a:ext uri="{FF2B5EF4-FFF2-40B4-BE49-F238E27FC236}">
                    <a16:creationId xmlns:a16="http://schemas.microsoft.com/office/drawing/2014/main" id="{96B3CE78-EC81-D64E-A813-5AAEEB3C4316}"/>
                  </a:ext>
                </a:extLst>
              </p:cNvPr>
              <p:cNvSpPr>
                <a:spLocks/>
              </p:cNvSpPr>
              <p:nvPr/>
            </p:nvSpPr>
            <p:spPr bwMode="auto">
              <a:xfrm>
                <a:off x="1837" y="2037"/>
                <a:ext cx="107" cy="194"/>
              </a:xfrm>
              <a:custGeom>
                <a:avLst/>
                <a:gdLst>
                  <a:gd name="T0" fmla="*/ 3 w 178"/>
                  <a:gd name="T1" fmla="*/ 83 h 321"/>
                  <a:gd name="T2" fmla="*/ 3 w 178"/>
                  <a:gd name="T3" fmla="*/ 83 h 321"/>
                  <a:gd name="T4" fmla="*/ 0 w 178"/>
                  <a:gd name="T5" fmla="*/ 8 h 321"/>
                  <a:gd name="T6" fmla="*/ 50 w 178"/>
                  <a:gd name="T7" fmla="*/ 8 h 321"/>
                  <a:gd name="T8" fmla="*/ 51 w 178"/>
                  <a:gd name="T9" fmla="*/ 60 h 321"/>
                  <a:gd name="T10" fmla="*/ 52 w 178"/>
                  <a:gd name="T11" fmla="*/ 60 h 321"/>
                  <a:gd name="T12" fmla="*/ 157 w 178"/>
                  <a:gd name="T13" fmla="*/ 0 h 321"/>
                  <a:gd name="T14" fmla="*/ 178 w 178"/>
                  <a:gd name="T15" fmla="*/ 4 h 321"/>
                  <a:gd name="T16" fmla="*/ 175 w 178"/>
                  <a:gd name="T17" fmla="*/ 56 h 321"/>
                  <a:gd name="T18" fmla="*/ 147 w 178"/>
                  <a:gd name="T19" fmla="*/ 52 h 321"/>
                  <a:gd name="T20" fmla="*/ 55 w 178"/>
                  <a:gd name="T21" fmla="*/ 169 h 321"/>
                  <a:gd name="T22" fmla="*/ 55 w 178"/>
                  <a:gd name="T23" fmla="*/ 321 h 321"/>
                  <a:gd name="T24" fmla="*/ 3 w 178"/>
                  <a:gd name="T25" fmla="*/ 321 h 321"/>
                  <a:gd name="T26" fmla="*/ 3 w 178"/>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8" h="321">
                    <a:moveTo>
                      <a:pt x="3" y="83"/>
                    </a:moveTo>
                    <a:lnTo>
                      <a:pt x="3" y="83"/>
                    </a:lnTo>
                    <a:cubicBezTo>
                      <a:pt x="3" y="54"/>
                      <a:pt x="0" y="29"/>
                      <a:pt x="0" y="8"/>
                    </a:cubicBezTo>
                    <a:lnTo>
                      <a:pt x="50" y="8"/>
                    </a:lnTo>
                    <a:cubicBezTo>
                      <a:pt x="50" y="25"/>
                      <a:pt x="51" y="42"/>
                      <a:pt x="51" y="60"/>
                    </a:cubicBezTo>
                    <a:lnTo>
                      <a:pt x="52" y="60"/>
                    </a:lnTo>
                    <a:cubicBezTo>
                      <a:pt x="67" y="29"/>
                      <a:pt x="105" y="0"/>
                      <a:pt x="157" y="0"/>
                    </a:cubicBezTo>
                    <a:cubicBezTo>
                      <a:pt x="164" y="0"/>
                      <a:pt x="171" y="1"/>
                      <a:pt x="178" y="4"/>
                    </a:cubicBezTo>
                    <a:lnTo>
                      <a:pt x="175" y="56"/>
                    </a:lnTo>
                    <a:cubicBezTo>
                      <a:pt x="166" y="54"/>
                      <a:pt x="156" y="52"/>
                      <a:pt x="147" y="52"/>
                    </a:cubicBezTo>
                    <a:cubicBezTo>
                      <a:pt x="83" y="52"/>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5" name="Freeform 20">
                <a:extLst>
                  <a:ext uri="{FF2B5EF4-FFF2-40B4-BE49-F238E27FC236}">
                    <a16:creationId xmlns:a16="http://schemas.microsoft.com/office/drawing/2014/main" id="{7ADAC04D-E6B1-0642-BFB5-A678C3433274}"/>
                  </a:ext>
                </a:extLst>
              </p:cNvPr>
              <p:cNvSpPr>
                <a:spLocks noEditPoints="1"/>
              </p:cNvSpPr>
              <p:nvPr/>
            </p:nvSpPr>
            <p:spPr bwMode="auto">
              <a:xfrm>
                <a:off x="1971" y="1946"/>
                <a:ext cx="45" cy="285"/>
              </a:xfrm>
              <a:custGeom>
                <a:avLst/>
                <a:gdLst>
                  <a:gd name="T0" fmla="*/ 38 w 76"/>
                  <a:gd name="T1" fmla="*/ 0 h 473"/>
                  <a:gd name="T2" fmla="*/ 38 w 76"/>
                  <a:gd name="T3" fmla="*/ 0 h 473"/>
                  <a:gd name="T4" fmla="*/ 76 w 76"/>
                  <a:gd name="T5" fmla="*/ 38 h 473"/>
                  <a:gd name="T6" fmla="*/ 38 w 76"/>
                  <a:gd name="T7" fmla="*/ 76 h 473"/>
                  <a:gd name="T8" fmla="*/ 0 w 76"/>
                  <a:gd name="T9" fmla="*/ 38 h 473"/>
                  <a:gd name="T10" fmla="*/ 38 w 76"/>
                  <a:gd name="T11" fmla="*/ 0 h 473"/>
                  <a:gd name="T12" fmla="*/ 12 w 76"/>
                  <a:gd name="T13" fmla="*/ 160 h 473"/>
                  <a:gd name="T14" fmla="*/ 12 w 76"/>
                  <a:gd name="T15" fmla="*/ 160 h 473"/>
                  <a:gd name="T16" fmla="*/ 64 w 76"/>
                  <a:gd name="T17" fmla="*/ 160 h 473"/>
                  <a:gd name="T18" fmla="*/ 64 w 76"/>
                  <a:gd name="T19" fmla="*/ 473 h 473"/>
                  <a:gd name="T20" fmla="*/ 12 w 76"/>
                  <a:gd name="T21" fmla="*/ 473 h 473"/>
                  <a:gd name="T22" fmla="*/ 12 w 76"/>
                  <a:gd name="T23" fmla="*/ 160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3">
                    <a:moveTo>
                      <a:pt x="38" y="0"/>
                    </a:moveTo>
                    <a:lnTo>
                      <a:pt x="38" y="0"/>
                    </a:lnTo>
                    <a:cubicBezTo>
                      <a:pt x="59" y="0"/>
                      <a:pt x="76" y="17"/>
                      <a:pt x="76" y="38"/>
                    </a:cubicBezTo>
                    <a:cubicBezTo>
                      <a:pt x="76" y="60"/>
                      <a:pt x="60" y="76"/>
                      <a:pt x="38" y="76"/>
                    </a:cubicBezTo>
                    <a:cubicBezTo>
                      <a:pt x="16" y="76"/>
                      <a:pt x="0" y="60"/>
                      <a:pt x="0" y="38"/>
                    </a:cubicBezTo>
                    <a:cubicBezTo>
                      <a:pt x="0" y="17"/>
                      <a:pt x="16" y="0"/>
                      <a:pt x="38" y="0"/>
                    </a:cubicBezTo>
                    <a:close/>
                    <a:moveTo>
                      <a:pt x="12" y="160"/>
                    </a:moveTo>
                    <a:lnTo>
                      <a:pt x="12" y="160"/>
                    </a:lnTo>
                    <a:lnTo>
                      <a:pt x="64" y="160"/>
                    </a:lnTo>
                    <a:lnTo>
                      <a:pt x="64" y="473"/>
                    </a:lnTo>
                    <a:lnTo>
                      <a:pt x="12" y="473"/>
                    </a:lnTo>
                    <a:lnTo>
                      <a:pt x="12" y="16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6" name="Freeform 21">
                <a:extLst>
                  <a:ext uri="{FF2B5EF4-FFF2-40B4-BE49-F238E27FC236}">
                    <a16:creationId xmlns:a16="http://schemas.microsoft.com/office/drawing/2014/main" id="{160CD0B4-81EC-0A4D-B81D-3CD07C0C67C4}"/>
                  </a:ext>
                </a:extLst>
              </p:cNvPr>
              <p:cNvSpPr>
                <a:spLocks/>
              </p:cNvSpPr>
              <p:nvPr/>
            </p:nvSpPr>
            <p:spPr bwMode="auto">
              <a:xfrm>
                <a:off x="2052" y="2037"/>
                <a:ext cx="171" cy="199"/>
              </a:xfrm>
              <a:custGeom>
                <a:avLst/>
                <a:gdLst>
                  <a:gd name="T0" fmla="*/ 241 w 283"/>
                  <a:gd name="T1" fmla="*/ 87 h 329"/>
                  <a:gd name="T2" fmla="*/ 241 w 283"/>
                  <a:gd name="T3" fmla="*/ 87 h 329"/>
                  <a:gd name="T4" fmla="*/ 162 w 283"/>
                  <a:gd name="T5" fmla="*/ 48 h 329"/>
                  <a:gd name="T6" fmla="*/ 57 w 283"/>
                  <a:gd name="T7" fmla="*/ 165 h 329"/>
                  <a:gd name="T8" fmla="*/ 162 w 283"/>
                  <a:gd name="T9" fmla="*/ 281 h 329"/>
                  <a:gd name="T10" fmla="*/ 242 w 283"/>
                  <a:gd name="T11" fmla="*/ 242 h 329"/>
                  <a:gd name="T12" fmla="*/ 281 w 283"/>
                  <a:gd name="T13" fmla="*/ 279 h 329"/>
                  <a:gd name="T14" fmla="*/ 162 w 283"/>
                  <a:gd name="T15" fmla="*/ 329 h 329"/>
                  <a:gd name="T16" fmla="*/ 0 w 283"/>
                  <a:gd name="T17" fmla="*/ 165 h 329"/>
                  <a:gd name="T18" fmla="*/ 162 w 283"/>
                  <a:gd name="T19" fmla="*/ 0 h 329"/>
                  <a:gd name="T20" fmla="*/ 283 w 283"/>
                  <a:gd name="T21" fmla="*/ 50 h 329"/>
                  <a:gd name="T22" fmla="*/ 241 w 283"/>
                  <a:gd name="T23" fmla="*/ 87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3" h="329">
                    <a:moveTo>
                      <a:pt x="241" y="87"/>
                    </a:moveTo>
                    <a:lnTo>
                      <a:pt x="241" y="87"/>
                    </a:lnTo>
                    <a:cubicBezTo>
                      <a:pt x="219" y="60"/>
                      <a:pt x="194" y="48"/>
                      <a:pt x="162" y="48"/>
                    </a:cubicBezTo>
                    <a:cubicBezTo>
                      <a:pt x="92" y="48"/>
                      <a:pt x="57" y="101"/>
                      <a:pt x="57" y="165"/>
                    </a:cubicBezTo>
                    <a:cubicBezTo>
                      <a:pt x="57" y="229"/>
                      <a:pt x="99" y="281"/>
                      <a:pt x="162" y="281"/>
                    </a:cubicBezTo>
                    <a:cubicBezTo>
                      <a:pt x="196" y="281"/>
                      <a:pt x="223" y="269"/>
                      <a:pt x="242" y="242"/>
                    </a:cubicBezTo>
                    <a:lnTo>
                      <a:pt x="281" y="279"/>
                    </a:lnTo>
                    <a:cubicBezTo>
                      <a:pt x="251" y="314"/>
                      <a:pt x="208" y="329"/>
                      <a:pt x="162" y="329"/>
                    </a:cubicBezTo>
                    <a:cubicBezTo>
                      <a:pt x="65" y="329"/>
                      <a:pt x="0" y="261"/>
                      <a:pt x="0" y="165"/>
                    </a:cubicBezTo>
                    <a:cubicBezTo>
                      <a:pt x="0" y="70"/>
                      <a:pt x="66" y="0"/>
                      <a:pt x="162" y="0"/>
                    </a:cubicBezTo>
                    <a:cubicBezTo>
                      <a:pt x="208" y="0"/>
                      <a:pt x="251" y="16"/>
                      <a:pt x="283" y="50"/>
                    </a:cubicBezTo>
                    <a:lnTo>
                      <a:pt x="241" y="87"/>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7" name="Freeform 22">
                <a:extLst>
                  <a:ext uri="{FF2B5EF4-FFF2-40B4-BE49-F238E27FC236}">
                    <a16:creationId xmlns:a16="http://schemas.microsoft.com/office/drawing/2014/main" id="{84688850-588A-9E46-A2B5-34B7DB232D38}"/>
                  </a:ext>
                </a:extLst>
              </p:cNvPr>
              <p:cNvSpPr>
                <a:spLocks/>
              </p:cNvSpPr>
              <p:nvPr/>
            </p:nvSpPr>
            <p:spPr bwMode="auto">
              <a:xfrm>
                <a:off x="2254"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8" name="Freeform 23">
                <a:extLst>
                  <a:ext uri="{FF2B5EF4-FFF2-40B4-BE49-F238E27FC236}">
                    <a16:creationId xmlns:a16="http://schemas.microsoft.com/office/drawing/2014/main" id="{F47565D9-E9FE-FF45-961D-2C3FA4861590}"/>
                  </a:ext>
                </a:extLst>
              </p:cNvPr>
              <p:cNvSpPr>
                <a:spLocks/>
              </p:cNvSpPr>
              <p:nvPr/>
            </p:nvSpPr>
            <p:spPr bwMode="auto">
              <a:xfrm>
                <a:off x="2474" y="1945"/>
                <a:ext cx="32" cy="286"/>
              </a:xfrm>
              <a:custGeom>
                <a:avLst/>
                <a:gdLst>
                  <a:gd name="T0" fmla="*/ 0 w 53"/>
                  <a:gd name="T1" fmla="*/ 475 h 475"/>
                  <a:gd name="T2" fmla="*/ 0 w 53"/>
                  <a:gd name="T3" fmla="*/ 475 h 475"/>
                  <a:gd name="T4" fmla="*/ 53 w 53"/>
                  <a:gd name="T5" fmla="*/ 475 h 475"/>
                  <a:gd name="T6" fmla="*/ 53 w 53"/>
                  <a:gd name="T7" fmla="*/ 0 h 475"/>
                  <a:gd name="T8" fmla="*/ 0 w 53"/>
                  <a:gd name="T9" fmla="*/ 0 h 475"/>
                  <a:gd name="T10" fmla="*/ 0 w 53"/>
                  <a:gd name="T11" fmla="*/ 475 h 475"/>
                </a:gdLst>
                <a:ahLst/>
                <a:cxnLst>
                  <a:cxn ang="0">
                    <a:pos x="T0" y="T1"/>
                  </a:cxn>
                  <a:cxn ang="0">
                    <a:pos x="T2" y="T3"/>
                  </a:cxn>
                  <a:cxn ang="0">
                    <a:pos x="T4" y="T5"/>
                  </a:cxn>
                  <a:cxn ang="0">
                    <a:pos x="T6" y="T7"/>
                  </a:cxn>
                  <a:cxn ang="0">
                    <a:pos x="T8" y="T9"/>
                  </a:cxn>
                  <a:cxn ang="0">
                    <a:pos x="T10" y="T11"/>
                  </a:cxn>
                </a:cxnLst>
                <a:rect l="0" t="0" r="r" b="b"/>
                <a:pathLst>
                  <a:path w="53" h="475">
                    <a:moveTo>
                      <a:pt x="0" y="475"/>
                    </a:moveTo>
                    <a:lnTo>
                      <a:pt x="0" y="475"/>
                    </a:lnTo>
                    <a:lnTo>
                      <a:pt x="53" y="475"/>
                    </a:lnTo>
                    <a:lnTo>
                      <a:pt x="53" y="0"/>
                    </a:lnTo>
                    <a:lnTo>
                      <a:pt x="0" y="0"/>
                    </a:lnTo>
                    <a:lnTo>
                      <a:pt x="0" y="475"/>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9" name="Freeform 24">
                <a:extLst>
                  <a:ext uri="{FF2B5EF4-FFF2-40B4-BE49-F238E27FC236}">
                    <a16:creationId xmlns:a16="http://schemas.microsoft.com/office/drawing/2014/main" id="{26FFD54D-9080-C542-8CF7-37806CDA8900}"/>
                  </a:ext>
                </a:extLst>
              </p:cNvPr>
              <p:cNvSpPr>
                <a:spLocks/>
              </p:cNvSpPr>
              <p:nvPr/>
            </p:nvSpPr>
            <p:spPr bwMode="auto">
              <a:xfrm>
                <a:off x="2561"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3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3" y="262"/>
                    </a:lnTo>
                    <a:cubicBezTo>
                      <a:pt x="209" y="293"/>
                      <a:pt x="171" y="321"/>
                      <a:pt x="119" y="321"/>
                    </a:cubicBezTo>
                    <a:cubicBezTo>
                      <a:pt x="37" y="321"/>
                      <a:pt x="0" y="269"/>
                      <a:pt x="0" y="194"/>
                    </a:cubicBezTo>
                    <a:lnTo>
                      <a:pt x="0" y="0"/>
                    </a:lnTo>
                    <a:lnTo>
                      <a:pt x="52" y="0"/>
                    </a:lnTo>
                    <a:lnTo>
                      <a:pt x="52" y="188"/>
                    </a:lnTo>
                    <a:cubicBezTo>
                      <a:pt x="52" y="241"/>
                      <a:pt x="75" y="273"/>
                      <a:pt x="124" y="273"/>
                    </a:cubicBezTo>
                    <a:cubicBezTo>
                      <a:pt x="191"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60" name="Freeform 25">
                <a:extLst>
                  <a:ext uri="{FF2B5EF4-FFF2-40B4-BE49-F238E27FC236}">
                    <a16:creationId xmlns:a16="http://schemas.microsoft.com/office/drawing/2014/main" id="{5571FC1C-7B13-6E43-AD12-72246A973A6C}"/>
                  </a:ext>
                </a:extLst>
              </p:cNvPr>
              <p:cNvSpPr>
                <a:spLocks/>
              </p:cNvSpPr>
              <p:nvPr/>
            </p:nvSpPr>
            <p:spPr bwMode="auto">
              <a:xfrm>
                <a:off x="2778" y="2037"/>
                <a:ext cx="285" cy="194"/>
              </a:xfrm>
              <a:custGeom>
                <a:avLst/>
                <a:gdLst>
                  <a:gd name="T0" fmla="*/ 3 w 474"/>
                  <a:gd name="T1" fmla="*/ 83 h 321"/>
                  <a:gd name="T2" fmla="*/ 3 w 474"/>
                  <a:gd name="T3" fmla="*/ 83 h 321"/>
                  <a:gd name="T4" fmla="*/ 0 w 474"/>
                  <a:gd name="T5" fmla="*/ 8 h 321"/>
                  <a:gd name="T6" fmla="*/ 50 w 474"/>
                  <a:gd name="T7" fmla="*/ 8 h 321"/>
                  <a:gd name="T8" fmla="*/ 51 w 474"/>
                  <a:gd name="T9" fmla="*/ 60 h 321"/>
                  <a:gd name="T10" fmla="*/ 53 w 474"/>
                  <a:gd name="T11" fmla="*/ 60 h 321"/>
                  <a:gd name="T12" fmla="*/ 157 w 474"/>
                  <a:gd name="T13" fmla="*/ 0 h 321"/>
                  <a:gd name="T14" fmla="*/ 256 w 474"/>
                  <a:gd name="T15" fmla="*/ 60 h 321"/>
                  <a:gd name="T16" fmla="*/ 355 w 474"/>
                  <a:gd name="T17" fmla="*/ 0 h 321"/>
                  <a:gd name="T18" fmla="*/ 474 w 474"/>
                  <a:gd name="T19" fmla="*/ 131 h 321"/>
                  <a:gd name="T20" fmla="*/ 474 w 474"/>
                  <a:gd name="T21" fmla="*/ 321 h 321"/>
                  <a:gd name="T22" fmla="*/ 422 w 474"/>
                  <a:gd name="T23" fmla="*/ 321 h 321"/>
                  <a:gd name="T24" fmla="*/ 422 w 474"/>
                  <a:gd name="T25" fmla="*/ 134 h 321"/>
                  <a:gd name="T26" fmla="*/ 346 w 474"/>
                  <a:gd name="T27" fmla="*/ 48 h 321"/>
                  <a:gd name="T28" fmla="*/ 265 w 474"/>
                  <a:gd name="T29" fmla="*/ 141 h 321"/>
                  <a:gd name="T30" fmla="*/ 265 w 474"/>
                  <a:gd name="T31" fmla="*/ 321 h 321"/>
                  <a:gd name="T32" fmla="*/ 212 w 474"/>
                  <a:gd name="T33" fmla="*/ 321 h 321"/>
                  <a:gd name="T34" fmla="*/ 212 w 474"/>
                  <a:gd name="T35" fmla="*/ 144 h 321"/>
                  <a:gd name="T36" fmla="*/ 152 w 474"/>
                  <a:gd name="T37" fmla="*/ 48 h 321"/>
                  <a:gd name="T38" fmla="*/ 55 w 474"/>
                  <a:gd name="T39" fmla="*/ 169 h 321"/>
                  <a:gd name="T40" fmla="*/ 55 w 474"/>
                  <a:gd name="T41" fmla="*/ 321 h 321"/>
                  <a:gd name="T42" fmla="*/ 3 w 474"/>
                  <a:gd name="T43" fmla="*/ 321 h 321"/>
                  <a:gd name="T44" fmla="*/ 3 w 474"/>
                  <a:gd name="T45"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74" h="321">
                    <a:moveTo>
                      <a:pt x="3" y="83"/>
                    </a:moveTo>
                    <a:lnTo>
                      <a:pt x="3" y="83"/>
                    </a:lnTo>
                    <a:cubicBezTo>
                      <a:pt x="3" y="54"/>
                      <a:pt x="0" y="29"/>
                      <a:pt x="0" y="8"/>
                    </a:cubicBezTo>
                    <a:lnTo>
                      <a:pt x="50" y="8"/>
                    </a:lnTo>
                    <a:cubicBezTo>
                      <a:pt x="50" y="25"/>
                      <a:pt x="51" y="42"/>
                      <a:pt x="51" y="60"/>
                    </a:cubicBezTo>
                    <a:lnTo>
                      <a:pt x="53" y="60"/>
                    </a:lnTo>
                    <a:cubicBezTo>
                      <a:pt x="67" y="29"/>
                      <a:pt x="105" y="0"/>
                      <a:pt x="157" y="0"/>
                    </a:cubicBezTo>
                    <a:cubicBezTo>
                      <a:pt x="224" y="0"/>
                      <a:pt x="246" y="38"/>
                      <a:pt x="256" y="60"/>
                    </a:cubicBezTo>
                    <a:cubicBezTo>
                      <a:pt x="279" y="23"/>
                      <a:pt x="307" y="0"/>
                      <a:pt x="355" y="0"/>
                    </a:cubicBezTo>
                    <a:cubicBezTo>
                      <a:pt x="445" y="0"/>
                      <a:pt x="474" y="50"/>
                      <a:pt x="474" y="131"/>
                    </a:cubicBezTo>
                    <a:lnTo>
                      <a:pt x="474" y="321"/>
                    </a:lnTo>
                    <a:lnTo>
                      <a:pt x="422" y="321"/>
                    </a:lnTo>
                    <a:lnTo>
                      <a:pt x="422" y="134"/>
                    </a:lnTo>
                    <a:cubicBezTo>
                      <a:pt x="422" y="91"/>
                      <a:pt x="407" y="48"/>
                      <a:pt x="346" y="48"/>
                    </a:cubicBezTo>
                    <a:cubicBezTo>
                      <a:pt x="301" y="48"/>
                      <a:pt x="265" y="85"/>
                      <a:pt x="265" y="141"/>
                    </a:cubicBezTo>
                    <a:lnTo>
                      <a:pt x="265" y="321"/>
                    </a:lnTo>
                    <a:lnTo>
                      <a:pt x="212" y="321"/>
                    </a:lnTo>
                    <a:lnTo>
                      <a:pt x="212" y="144"/>
                    </a:lnTo>
                    <a:cubicBezTo>
                      <a:pt x="212" y="75"/>
                      <a:pt x="195" y="48"/>
                      <a:pt x="152" y="48"/>
                    </a:cubicBezTo>
                    <a:cubicBezTo>
                      <a:pt x="85" y="48"/>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grpSp>
      </p:grpSp>
      <p:cxnSp>
        <p:nvCxnSpPr>
          <p:cNvPr id="30" name="Straight Connector 29">
            <a:extLst>
              <a:ext uri="{FF2B5EF4-FFF2-40B4-BE49-F238E27FC236}">
                <a16:creationId xmlns:a16="http://schemas.microsoft.com/office/drawing/2014/main" id="{3A162183-E1A8-A14F-931A-7A8769D9E144}"/>
              </a:ext>
            </a:extLst>
          </p:cNvPr>
          <p:cNvCxnSpPr/>
          <p:nvPr userDrawn="1"/>
        </p:nvCxnSpPr>
        <p:spPr>
          <a:xfrm>
            <a:off x="-11287" y="920736"/>
            <a:ext cx="9162862"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Figures_Image_Credit">
    <p:spTree>
      <p:nvGrpSpPr>
        <p:cNvPr id="1" name=""/>
        <p:cNvGrpSpPr/>
        <p:nvPr/>
      </p:nvGrpSpPr>
      <p:grpSpPr>
        <a:xfrm>
          <a:off x="0" y="0"/>
          <a:ext cx="0" cy="0"/>
          <a:chOff x="0" y="0"/>
          <a:chExt cx="0" cy="0"/>
        </a:xfrm>
      </p:grpSpPr>
      <p:pic>
        <p:nvPicPr>
          <p:cNvPr id="10" name="Picture 9" descr="background.jpg"/>
          <p:cNvPicPr>
            <a:picLocks/>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0"/>
            <a:ext cx="9162288" cy="923544"/>
          </a:xfrm>
          <a:prstGeom prst="rect">
            <a:avLst/>
          </a:prstGeom>
        </p:spPr>
      </p:pic>
      <p:sp>
        <p:nvSpPr>
          <p:cNvPr id="2" name="Title 1"/>
          <p:cNvSpPr>
            <a:spLocks noGrp="1"/>
          </p:cNvSpPr>
          <p:nvPr>
            <p:ph type="title" hasCustomPrompt="1"/>
          </p:nvPr>
        </p:nvSpPr>
        <p:spPr>
          <a:xfrm>
            <a:off x="323850" y="89379"/>
            <a:ext cx="8497062" cy="818388"/>
          </a:xfrm>
          <a:prstGeom prst="rect">
            <a:avLst/>
          </a:prstGeom>
        </p:spPr>
        <p:txBody>
          <a:bodyPr anchor="ctr" anchorCtr="0">
            <a:normAutofit/>
          </a:bodyPr>
          <a:lstStyle>
            <a:lvl1pPr algn="l">
              <a:defRPr sz="2400" baseline="0">
                <a:solidFill>
                  <a:schemeClr val="bg1"/>
                </a:solidFill>
                <a:latin typeface="Arial"/>
                <a:cs typeface="Arial"/>
              </a:defRPr>
            </a:lvl1pPr>
          </a:lstStyle>
          <a:p>
            <a:r>
              <a:rPr lang="en-US" dirty="0"/>
              <a:t>Graph/Table/Image: click to add title</a:t>
            </a:r>
          </a:p>
        </p:txBody>
      </p:sp>
      <p:sp>
        <p:nvSpPr>
          <p:cNvPr id="36" name="Text Placeholder 5"/>
          <p:cNvSpPr>
            <a:spLocks noGrp="1"/>
          </p:cNvSpPr>
          <p:nvPr>
            <p:ph type="body" sz="quarter" idx="14" hasCustomPrompt="1"/>
          </p:nvPr>
        </p:nvSpPr>
        <p:spPr>
          <a:xfrm>
            <a:off x="323850" y="4846321"/>
            <a:ext cx="7357838" cy="240029"/>
          </a:xfrm>
          <a:prstGeom prst="rect">
            <a:avLst/>
          </a:prstGeom>
        </p:spPr>
        <p:txBody>
          <a:bodyPr vert="horz" anchor="ctr"/>
          <a:lstStyle>
            <a:lvl1pPr marL="0" indent="0" algn="l">
              <a:spcBef>
                <a:spcPts val="0"/>
              </a:spcBef>
              <a:buNone/>
              <a:defRPr sz="600" b="0" baseline="0">
                <a:solidFill>
                  <a:srgbClr val="285078"/>
                </a:solidFill>
                <a:latin typeface="Arial"/>
                <a:cs typeface="Arial"/>
              </a:defRPr>
            </a:lvl1pPr>
          </a:lstStyle>
          <a:p>
            <a:pPr lvl="0"/>
            <a:r>
              <a:rPr lang="en-US" dirty="0"/>
              <a:t>Click to Add Source</a:t>
            </a:r>
          </a:p>
        </p:txBody>
      </p:sp>
      <p:grpSp>
        <p:nvGrpSpPr>
          <p:cNvPr id="37" name="Logo Stacked V2">
            <a:extLst>
              <a:ext uri="{FF2B5EF4-FFF2-40B4-BE49-F238E27FC236}">
                <a16:creationId xmlns:a16="http://schemas.microsoft.com/office/drawing/2014/main" id="{686D5332-AA29-044B-9960-B6171A412274}"/>
              </a:ext>
            </a:extLst>
          </p:cNvPr>
          <p:cNvGrpSpPr>
            <a:grpSpLocks noChangeAspect="1"/>
          </p:cNvGrpSpPr>
          <p:nvPr userDrawn="1"/>
        </p:nvGrpSpPr>
        <p:grpSpPr>
          <a:xfrm>
            <a:off x="8071600" y="4860986"/>
            <a:ext cx="993262" cy="226314"/>
            <a:chOff x="680865" y="3439338"/>
            <a:chExt cx="4686473" cy="1068091"/>
          </a:xfrm>
        </p:grpSpPr>
        <p:pic>
          <p:nvPicPr>
            <p:cNvPr id="38" name="Logomark V2">
              <a:extLst>
                <a:ext uri="{FF2B5EF4-FFF2-40B4-BE49-F238E27FC236}">
                  <a16:creationId xmlns:a16="http://schemas.microsoft.com/office/drawing/2014/main" id="{6D6A2B6C-4377-C84F-9178-045F03E6F6B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680865" y="3439338"/>
              <a:ext cx="1088136" cy="1068091"/>
            </a:xfrm>
            <a:prstGeom prst="rect">
              <a:avLst/>
            </a:prstGeom>
          </p:spPr>
        </p:pic>
        <p:grpSp>
          <p:nvGrpSpPr>
            <p:cNvPr id="39" name="Nat HIV Cur logo type stacked">
              <a:extLst>
                <a:ext uri="{FF2B5EF4-FFF2-40B4-BE49-F238E27FC236}">
                  <a16:creationId xmlns:a16="http://schemas.microsoft.com/office/drawing/2014/main" id="{BD1553D5-573C-4C4F-AC57-EE394EF20746}"/>
                </a:ext>
              </a:extLst>
            </p:cNvPr>
            <p:cNvGrpSpPr>
              <a:grpSpLocks noChangeAspect="1"/>
            </p:cNvGrpSpPr>
            <p:nvPr/>
          </p:nvGrpSpPr>
          <p:grpSpPr bwMode="auto">
            <a:xfrm>
              <a:off x="1898650" y="3455065"/>
              <a:ext cx="3468688" cy="1036638"/>
              <a:chOff x="1196" y="1585"/>
              <a:chExt cx="2185" cy="653"/>
            </a:xfrm>
          </p:grpSpPr>
          <p:sp>
            <p:nvSpPr>
              <p:cNvPr id="40" name="Freeform 5">
                <a:extLst>
                  <a:ext uri="{FF2B5EF4-FFF2-40B4-BE49-F238E27FC236}">
                    <a16:creationId xmlns:a16="http://schemas.microsoft.com/office/drawing/2014/main" id="{6ADAB486-C50C-F34C-AE5C-4F5C76D746EC}"/>
                  </a:ext>
                </a:extLst>
              </p:cNvPr>
              <p:cNvSpPr>
                <a:spLocks/>
              </p:cNvSpPr>
              <p:nvPr/>
            </p:nvSpPr>
            <p:spPr bwMode="auto">
              <a:xfrm>
                <a:off x="1212" y="1585"/>
                <a:ext cx="243" cy="286"/>
              </a:xfrm>
              <a:custGeom>
                <a:avLst/>
                <a:gdLst>
                  <a:gd name="T0" fmla="*/ 347 w 403"/>
                  <a:gd name="T1" fmla="*/ 0 h 474"/>
                  <a:gd name="T2" fmla="*/ 347 w 403"/>
                  <a:gd name="T3" fmla="*/ 0 h 474"/>
                  <a:gd name="T4" fmla="*/ 347 w 403"/>
                  <a:gd name="T5" fmla="*/ 394 h 474"/>
                  <a:gd name="T6" fmla="*/ 345 w 403"/>
                  <a:gd name="T7" fmla="*/ 394 h 474"/>
                  <a:gd name="T8" fmla="*/ 71 w 403"/>
                  <a:gd name="T9" fmla="*/ 0 h 474"/>
                  <a:gd name="T10" fmla="*/ 0 w 403"/>
                  <a:gd name="T11" fmla="*/ 0 h 474"/>
                  <a:gd name="T12" fmla="*/ 0 w 403"/>
                  <a:gd name="T13" fmla="*/ 474 h 474"/>
                  <a:gd name="T14" fmla="*/ 56 w 403"/>
                  <a:gd name="T15" fmla="*/ 474 h 474"/>
                  <a:gd name="T16" fmla="*/ 56 w 403"/>
                  <a:gd name="T17" fmla="*/ 81 h 474"/>
                  <a:gd name="T18" fmla="*/ 57 w 403"/>
                  <a:gd name="T19" fmla="*/ 81 h 474"/>
                  <a:gd name="T20" fmla="*/ 332 w 403"/>
                  <a:gd name="T21" fmla="*/ 474 h 474"/>
                  <a:gd name="T22" fmla="*/ 403 w 403"/>
                  <a:gd name="T23" fmla="*/ 474 h 474"/>
                  <a:gd name="T24" fmla="*/ 403 w 403"/>
                  <a:gd name="T25" fmla="*/ 0 h 474"/>
                  <a:gd name="T26" fmla="*/ 347 w 403"/>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3" h="474">
                    <a:moveTo>
                      <a:pt x="347" y="0"/>
                    </a:moveTo>
                    <a:lnTo>
                      <a:pt x="347" y="0"/>
                    </a:lnTo>
                    <a:lnTo>
                      <a:pt x="347" y="394"/>
                    </a:lnTo>
                    <a:lnTo>
                      <a:pt x="345" y="394"/>
                    </a:lnTo>
                    <a:lnTo>
                      <a:pt x="71" y="0"/>
                    </a:lnTo>
                    <a:lnTo>
                      <a:pt x="0" y="0"/>
                    </a:lnTo>
                    <a:lnTo>
                      <a:pt x="0" y="474"/>
                    </a:lnTo>
                    <a:lnTo>
                      <a:pt x="56" y="474"/>
                    </a:lnTo>
                    <a:lnTo>
                      <a:pt x="56" y="81"/>
                    </a:lnTo>
                    <a:lnTo>
                      <a:pt x="57" y="81"/>
                    </a:lnTo>
                    <a:lnTo>
                      <a:pt x="332" y="474"/>
                    </a:lnTo>
                    <a:lnTo>
                      <a:pt x="403" y="474"/>
                    </a:lnTo>
                    <a:lnTo>
                      <a:pt x="403" y="0"/>
                    </a:lnTo>
                    <a:lnTo>
                      <a:pt x="347" y="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1" name="Freeform 6">
                <a:extLst>
                  <a:ext uri="{FF2B5EF4-FFF2-40B4-BE49-F238E27FC236}">
                    <a16:creationId xmlns:a16="http://schemas.microsoft.com/office/drawing/2014/main" id="{1FB03474-E41E-B049-B9E4-743D2A519D5F}"/>
                  </a:ext>
                </a:extLst>
              </p:cNvPr>
              <p:cNvSpPr>
                <a:spLocks noEditPoints="1"/>
              </p:cNvSpPr>
              <p:nvPr/>
            </p:nvSpPr>
            <p:spPr bwMode="auto">
              <a:xfrm>
                <a:off x="1503" y="1677"/>
                <a:ext cx="165" cy="199"/>
              </a:xfrm>
              <a:custGeom>
                <a:avLst/>
                <a:gdLst>
                  <a:gd name="T0" fmla="*/ 14 w 275"/>
                  <a:gd name="T1" fmla="*/ 48 h 329"/>
                  <a:gd name="T2" fmla="*/ 14 w 275"/>
                  <a:gd name="T3" fmla="*/ 48 h 329"/>
                  <a:gd name="T4" fmla="*/ 139 w 275"/>
                  <a:gd name="T5" fmla="*/ 0 h 329"/>
                  <a:gd name="T6" fmla="*/ 270 w 275"/>
                  <a:gd name="T7" fmla="*/ 132 h 329"/>
                  <a:gd name="T8" fmla="*/ 270 w 275"/>
                  <a:gd name="T9" fmla="*/ 267 h 329"/>
                  <a:gd name="T10" fmla="*/ 275 w 275"/>
                  <a:gd name="T11" fmla="*/ 321 h 329"/>
                  <a:gd name="T12" fmla="*/ 225 w 275"/>
                  <a:gd name="T13" fmla="*/ 321 h 329"/>
                  <a:gd name="T14" fmla="*/ 221 w 275"/>
                  <a:gd name="T15" fmla="*/ 274 h 329"/>
                  <a:gd name="T16" fmla="*/ 220 w 275"/>
                  <a:gd name="T17" fmla="*/ 274 h 329"/>
                  <a:gd name="T18" fmla="*/ 117 w 275"/>
                  <a:gd name="T19" fmla="*/ 329 h 329"/>
                  <a:gd name="T20" fmla="*/ 0 w 275"/>
                  <a:gd name="T21" fmla="*/ 236 h 329"/>
                  <a:gd name="T22" fmla="*/ 198 w 275"/>
                  <a:gd name="T23" fmla="*/ 126 h 329"/>
                  <a:gd name="T24" fmla="*/ 218 w 275"/>
                  <a:gd name="T25" fmla="*/ 126 h 329"/>
                  <a:gd name="T26" fmla="*/ 218 w 275"/>
                  <a:gd name="T27" fmla="*/ 117 h 329"/>
                  <a:gd name="T28" fmla="*/ 140 w 275"/>
                  <a:gd name="T29" fmla="*/ 48 h 329"/>
                  <a:gd name="T30" fmla="*/ 47 w 275"/>
                  <a:gd name="T31" fmla="*/ 82 h 329"/>
                  <a:gd name="T32" fmla="*/ 14 w 275"/>
                  <a:gd name="T33" fmla="*/ 48 h 329"/>
                  <a:gd name="T34" fmla="*/ 166 w 275"/>
                  <a:gd name="T35" fmla="*/ 171 h 329"/>
                  <a:gd name="T36" fmla="*/ 166 w 275"/>
                  <a:gd name="T37" fmla="*/ 171 h 329"/>
                  <a:gd name="T38" fmla="*/ 57 w 275"/>
                  <a:gd name="T39" fmla="*/ 231 h 329"/>
                  <a:gd name="T40" fmla="*/ 125 w 275"/>
                  <a:gd name="T41" fmla="*/ 285 h 329"/>
                  <a:gd name="T42" fmla="*/ 218 w 275"/>
                  <a:gd name="T43" fmla="*/ 191 h 329"/>
                  <a:gd name="T44" fmla="*/ 218 w 275"/>
                  <a:gd name="T45" fmla="*/ 171 h 329"/>
                  <a:gd name="T46" fmla="*/ 166 w 275"/>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5" h="329">
                    <a:moveTo>
                      <a:pt x="14" y="48"/>
                    </a:moveTo>
                    <a:lnTo>
                      <a:pt x="14" y="48"/>
                    </a:lnTo>
                    <a:cubicBezTo>
                      <a:pt x="47" y="15"/>
                      <a:pt x="93" y="0"/>
                      <a:pt x="139" y="0"/>
                    </a:cubicBezTo>
                    <a:cubicBezTo>
                      <a:pt x="231" y="0"/>
                      <a:pt x="270" y="44"/>
                      <a:pt x="270" y="132"/>
                    </a:cubicBezTo>
                    <a:lnTo>
                      <a:pt x="270" y="267"/>
                    </a:lnTo>
                    <a:cubicBezTo>
                      <a:pt x="270" y="285"/>
                      <a:pt x="272" y="305"/>
                      <a:pt x="275" y="321"/>
                    </a:cubicBezTo>
                    <a:lnTo>
                      <a:pt x="225" y="321"/>
                    </a:lnTo>
                    <a:cubicBezTo>
                      <a:pt x="221" y="307"/>
                      <a:pt x="221" y="288"/>
                      <a:pt x="221" y="274"/>
                    </a:cubicBezTo>
                    <a:lnTo>
                      <a:pt x="220" y="274"/>
                    </a:lnTo>
                    <a:cubicBezTo>
                      <a:pt x="199" y="306"/>
                      <a:pt x="164" y="329"/>
                      <a:pt x="117" y="329"/>
                    </a:cubicBezTo>
                    <a:cubicBezTo>
                      <a:pt x="53" y="329"/>
                      <a:pt x="0" y="297"/>
                      <a:pt x="0" y="236"/>
                    </a:cubicBezTo>
                    <a:cubicBezTo>
                      <a:pt x="0" y="132"/>
                      <a:pt x="121" y="126"/>
                      <a:pt x="198" y="126"/>
                    </a:cubicBezTo>
                    <a:lnTo>
                      <a:pt x="218" y="126"/>
                    </a:lnTo>
                    <a:lnTo>
                      <a:pt x="218" y="117"/>
                    </a:lnTo>
                    <a:cubicBezTo>
                      <a:pt x="218" y="72"/>
                      <a:pt x="189" y="48"/>
                      <a:pt x="140" y="48"/>
                    </a:cubicBezTo>
                    <a:cubicBezTo>
                      <a:pt x="107" y="48"/>
                      <a:pt x="72" y="60"/>
                      <a:pt x="47" y="82"/>
                    </a:cubicBezTo>
                    <a:lnTo>
                      <a:pt x="14" y="48"/>
                    </a:lnTo>
                    <a:close/>
                    <a:moveTo>
                      <a:pt x="166" y="171"/>
                    </a:moveTo>
                    <a:lnTo>
                      <a:pt x="166" y="171"/>
                    </a:lnTo>
                    <a:cubicBezTo>
                      <a:pt x="99" y="171"/>
                      <a:pt x="57" y="189"/>
                      <a:pt x="57" y="231"/>
                    </a:cubicBezTo>
                    <a:cubicBezTo>
                      <a:pt x="57" y="270"/>
                      <a:pt x="86" y="285"/>
                      <a:pt x="125" y="285"/>
                    </a:cubicBezTo>
                    <a:cubicBezTo>
                      <a:pt x="186" y="285"/>
                      <a:pt x="216" y="242"/>
                      <a:pt x="218" y="191"/>
                    </a:cubicBezTo>
                    <a:lnTo>
                      <a:pt x="218" y="171"/>
                    </a:lnTo>
                    <a:lnTo>
                      <a:pt x="166"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2" name="Freeform 7">
                <a:extLst>
                  <a:ext uri="{FF2B5EF4-FFF2-40B4-BE49-F238E27FC236}">
                    <a16:creationId xmlns:a16="http://schemas.microsoft.com/office/drawing/2014/main" id="{4343B7F2-645A-B04B-B345-9FFC5FC4DF50}"/>
                  </a:ext>
                </a:extLst>
              </p:cNvPr>
              <p:cNvSpPr>
                <a:spLocks/>
              </p:cNvSpPr>
              <p:nvPr/>
            </p:nvSpPr>
            <p:spPr bwMode="auto">
              <a:xfrm>
                <a:off x="1692" y="1628"/>
                <a:ext cx="129" cy="248"/>
              </a:xfrm>
              <a:custGeom>
                <a:avLst/>
                <a:gdLst>
                  <a:gd name="T0" fmla="*/ 213 w 216"/>
                  <a:gd name="T1" fmla="*/ 133 h 410"/>
                  <a:gd name="T2" fmla="*/ 213 w 216"/>
                  <a:gd name="T3" fmla="*/ 133 h 410"/>
                  <a:gd name="T4" fmla="*/ 121 w 216"/>
                  <a:gd name="T5" fmla="*/ 133 h 410"/>
                  <a:gd name="T6" fmla="*/ 121 w 216"/>
                  <a:gd name="T7" fmla="*/ 290 h 410"/>
                  <a:gd name="T8" fmla="*/ 168 w 216"/>
                  <a:gd name="T9" fmla="*/ 362 h 410"/>
                  <a:gd name="T10" fmla="*/ 214 w 216"/>
                  <a:gd name="T11" fmla="*/ 351 h 410"/>
                  <a:gd name="T12" fmla="*/ 216 w 216"/>
                  <a:gd name="T13" fmla="*/ 399 h 410"/>
                  <a:gd name="T14" fmla="*/ 155 w 216"/>
                  <a:gd name="T15" fmla="*/ 410 h 410"/>
                  <a:gd name="T16" fmla="*/ 69 w 216"/>
                  <a:gd name="T17" fmla="*/ 305 h 410"/>
                  <a:gd name="T18" fmla="*/ 69 w 216"/>
                  <a:gd name="T19" fmla="*/ 133 h 410"/>
                  <a:gd name="T20" fmla="*/ 0 w 216"/>
                  <a:gd name="T21" fmla="*/ 133 h 410"/>
                  <a:gd name="T22" fmla="*/ 0 w 216"/>
                  <a:gd name="T23" fmla="*/ 89 h 410"/>
                  <a:gd name="T24" fmla="*/ 69 w 216"/>
                  <a:gd name="T25" fmla="*/ 89 h 410"/>
                  <a:gd name="T26" fmla="*/ 69 w 216"/>
                  <a:gd name="T27" fmla="*/ 0 h 410"/>
                  <a:gd name="T28" fmla="*/ 121 w 216"/>
                  <a:gd name="T29" fmla="*/ 0 h 410"/>
                  <a:gd name="T30" fmla="*/ 121 w 216"/>
                  <a:gd name="T31" fmla="*/ 89 h 410"/>
                  <a:gd name="T32" fmla="*/ 213 w 216"/>
                  <a:gd name="T33" fmla="*/ 89 h 410"/>
                  <a:gd name="T34" fmla="*/ 213 w 216"/>
                  <a:gd name="T35" fmla="*/ 133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16" h="410">
                    <a:moveTo>
                      <a:pt x="213" y="133"/>
                    </a:moveTo>
                    <a:lnTo>
                      <a:pt x="213" y="133"/>
                    </a:lnTo>
                    <a:lnTo>
                      <a:pt x="121" y="133"/>
                    </a:lnTo>
                    <a:lnTo>
                      <a:pt x="121" y="290"/>
                    </a:lnTo>
                    <a:cubicBezTo>
                      <a:pt x="121" y="330"/>
                      <a:pt x="121" y="362"/>
                      <a:pt x="168" y="362"/>
                    </a:cubicBezTo>
                    <a:cubicBezTo>
                      <a:pt x="183" y="362"/>
                      <a:pt x="200" y="359"/>
                      <a:pt x="214" y="351"/>
                    </a:cubicBezTo>
                    <a:lnTo>
                      <a:pt x="216" y="399"/>
                    </a:lnTo>
                    <a:cubicBezTo>
                      <a:pt x="198" y="407"/>
                      <a:pt x="174" y="410"/>
                      <a:pt x="155" y="410"/>
                    </a:cubicBezTo>
                    <a:cubicBezTo>
                      <a:pt x="81" y="410"/>
                      <a:pt x="69" y="370"/>
                      <a:pt x="69" y="305"/>
                    </a:cubicBezTo>
                    <a:lnTo>
                      <a:pt x="69" y="133"/>
                    </a:lnTo>
                    <a:lnTo>
                      <a:pt x="0" y="133"/>
                    </a:lnTo>
                    <a:lnTo>
                      <a:pt x="0" y="89"/>
                    </a:lnTo>
                    <a:lnTo>
                      <a:pt x="69" y="89"/>
                    </a:lnTo>
                    <a:lnTo>
                      <a:pt x="69" y="0"/>
                    </a:lnTo>
                    <a:lnTo>
                      <a:pt x="121" y="0"/>
                    </a:lnTo>
                    <a:lnTo>
                      <a:pt x="121" y="89"/>
                    </a:lnTo>
                    <a:lnTo>
                      <a:pt x="213" y="89"/>
                    </a:lnTo>
                    <a:lnTo>
                      <a:pt x="213" y="13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3" name="Freeform 8">
                <a:extLst>
                  <a:ext uri="{FF2B5EF4-FFF2-40B4-BE49-F238E27FC236}">
                    <a16:creationId xmlns:a16="http://schemas.microsoft.com/office/drawing/2014/main" id="{2D0C41A7-8132-F446-9C68-5CD380F6CF0B}"/>
                  </a:ext>
                </a:extLst>
              </p:cNvPr>
              <p:cNvSpPr>
                <a:spLocks noEditPoints="1"/>
              </p:cNvSpPr>
              <p:nvPr/>
            </p:nvSpPr>
            <p:spPr bwMode="auto">
              <a:xfrm>
                <a:off x="1848" y="1585"/>
                <a:ext cx="46" cy="286"/>
              </a:xfrm>
              <a:custGeom>
                <a:avLst/>
                <a:gdLst>
                  <a:gd name="T0" fmla="*/ 38 w 76"/>
                  <a:gd name="T1" fmla="*/ 0 h 474"/>
                  <a:gd name="T2" fmla="*/ 38 w 76"/>
                  <a:gd name="T3" fmla="*/ 0 h 474"/>
                  <a:gd name="T4" fmla="*/ 76 w 76"/>
                  <a:gd name="T5" fmla="*/ 39 h 474"/>
                  <a:gd name="T6" fmla="*/ 38 w 76"/>
                  <a:gd name="T7" fmla="*/ 77 h 474"/>
                  <a:gd name="T8" fmla="*/ 0 w 76"/>
                  <a:gd name="T9" fmla="*/ 39 h 474"/>
                  <a:gd name="T10" fmla="*/ 38 w 76"/>
                  <a:gd name="T11" fmla="*/ 0 h 474"/>
                  <a:gd name="T12" fmla="*/ 12 w 76"/>
                  <a:gd name="T13" fmla="*/ 161 h 474"/>
                  <a:gd name="T14" fmla="*/ 12 w 76"/>
                  <a:gd name="T15" fmla="*/ 161 h 474"/>
                  <a:gd name="T16" fmla="*/ 64 w 76"/>
                  <a:gd name="T17" fmla="*/ 161 h 474"/>
                  <a:gd name="T18" fmla="*/ 64 w 76"/>
                  <a:gd name="T19" fmla="*/ 474 h 474"/>
                  <a:gd name="T20" fmla="*/ 12 w 76"/>
                  <a:gd name="T21" fmla="*/ 474 h 474"/>
                  <a:gd name="T22" fmla="*/ 12 w 76"/>
                  <a:gd name="T23" fmla="*/ 161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4">
                    <a:moveTo>
                      <a:pt x="38" y="0"/>
                    </a:moveTo>
                    <a:lnTo>
                      <a:pt x="38" y="0"/>
                    </a:lnTo>
                    <a:cubicBezTo>
                      <a:pt x="59" y="0"/>
                      <a:pt x="76" y="18"/>
                      <a:pt x="76" y="39"/>
                    </a:cubicBezTo>
                    <a:cubicBezTo>
                      <a:pt x="76" y="61"/>
                      <a:pt x="60" y="77"/>
                      <a:pt x="38" y="77"/>
                    </a:cubicBezTo>
                    <a:cubicBezTo>
                      <a:pt x="16" y="77"/>
                      <a:pt x="0" y="61"/>
                      <a:pt x="0" y="39"/>
                    </a:cubicBezTo>
                    <a:cubicBezTo>
                      <a:pt x="0" y="18"/>
                      <a:pt x="16" y="0"/>
                      <a:pt x="38" y="0"/>
                    </a:cubicBezTo>
                    <a:close/>
                    <a:moveTo>
                      <a:pt x="12" y="161"/>
                    </a:moveTo>
                    <a:lnTo>
                      <a:pt x="12" y="161"/>
                    </a:lnTo>
                    <a:lnTo>
                      <a:pt x="64" y="161"/>
                    </a:lnTo>
                    <a:lnTo>
                      <a:pt x="64" y="474"/>
                    </a:lnTo>
                    <a:lnTo>
                      <a:pt x="12" y="474"/>
                    </a:lnTo>
                    <a:lnTo>
                      <a:pt x="12" y="16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4" name="Freeform 9">
                <a:extLst>
                  <a:ext uri="{FF2B5EF4-FFF2-40B4-BE49-F238E27FC236}">
                    <a16:creationId xmlns:a16="http://schemas.microsoft.com/office/drawing/2014/main" id="{035F371C-6132-C741-B2A5-12E46966AB99}"/>
                  </a:ext>
                </a:extLst>
              </p:cNvPr>
              <p:cNvSpPr>
                <a:spLocks noEditPoints="1"/>
              </p:cNvSpPr>
              <p:nvPr/>
            </p:nvSpPr>
            <p:spPr bwMode="auto">
              <a:xfrm>
                <a:off x="1930" y="1677"/>
                <a:ext cx="201" cy="199"/>
              </a:xfrm>
              <a:custGeom>
                <a:avLst/>
                <a:gdLst>
                  <a:gd name="T0" fmla="*/ 168 w 335"/>
                  <a:gd name="T1" fmla="*/ 0 h 329"/>
                  <a:gd name="T2" fmla="*/ 168 w 335"/>
                  <a:gd name="T3" fmla="*/ 0 h 329"/>
                  <a:gd name="T4" fmla="*/ 335 w 335"/>
                  <a:gd name="T5" fmla="*/ 165 h 329"/>
                  <a:gd name="T6" fmla="*/ 168 w 335"/>
                  <a:gd name="T7" fmla="*/ 329 h 329"/>
                  <a:gd name="T8" fmla="*/ 0 w 335"/>
                  <a:gd name="T9" fmla="*/ 165 h 329"/>
                  <a:gd name="T10" fmla="*/ 168 w 335"/>
                  <a:gd name="T11" fmla="*/ 0 h 329"/>
                  <a:gd name="T12" fmla="*/ 168 w 335"/>
                  <a:gd name="T13" fmla="*/ 281 h 329"/>
                  <a:gd name="T14" fmla="*/ 168 w 335"/>
                  <a:gd name="T15" fmla="*/ 281 h 329"/>
                  <a:gd name="T16" fmla="*/ 279 w 335"/>
                  <a:gd name="T17" fmla="*/ 165 h 329"/>
                  <a:gd name="T18" fmla="*/ 168 w 335"/>
                  <a:gd name="T19" fmla="*/ 48 h 329"/>
                  <a:gd name="T20" fmla="*/ 57 w 335"/>
                  <a:gd name="T21" fmla="*/ 165 h 329"/>
                  <a:gd name="T22" fmla="*/ 168 w 335"/>
                  <a:gd name="T23" fmla="*/ 28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5" h="329">
                    <a:moveTo>
                      <a:pt x="168" y="0"/>
                    </a:moveTo>
                    <a:lnTo>
                      <a:pt x="168" y="0"/>
                    </a:lnTo>
                    <a:cubicBezTo>
                      <a:pt x="264" y="0"/>
                      <a:pt x="335" y="67"/>
                      <a:pt x="335" y="165"/>
                    </a:cubicBezTo>
                    <a:cubicBezTo>
                      <a:pt x="335" y="262"/>
                      <a:pt x="264" y="329"/>
                      <a:pt x="168" y="329"/>
                    </a:cubicBezTo>
                    <a:cubicBezTo>
                      <a:pt x="71" y="329"/>
                      <a:pt x="0" y="262"/>
                      <a:pt x="0" y="165"/>
                    </a:cubicBezTo>
                    <a:cubicBezTo>
                      <a:pt x="0" y="67"/>
                      <a:pt x="71" y="0"/>
                      <a:pt x="168" y="0"/>
                    </a:cubicBezTo>
                    <a:close/>
                    <a:moveTo>
                      <a:pt x="168" y="281"/>
                    </a:moveTo>
                    <a:lnTo>
                      <a:pt x="168" y="281"/>
                    </a:lnTo>
                    <a:cubicBezTo>
                      <a:pt x="235" y="281"/>
                      <a:pt x="279" y="230"/>
                      <a:pt x="279" y="165"/>
                    </a:cubicBezTo>
                    <a:cubicBezTo>
                      <a:pt x="279" y="99"/>
                      <a:pt x="235" y="48"/>
                      <a:pt x="168" y="48"/>
                    </a:cubicBezTo>
                    <a:cubicBezTo>
                      <a:pt x="100" y="48"/>
                      <a:pt x="57" y="99"/>
                      <a:pt x="57" y="165"/>
                    </a:cubicBezTo>
                    <a:cubicBezTo>
                      <a:pt x="57" y="230"/>
                      <a:pt x="100" y="281"/>
                      <a:pt x="168" y="281"/>
                    </a:cubicBez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5" name="Freeform 10">
                <a:extLst>
                  <a:ext uri="{FF2B5EF4-FFF2-40B4-BE49-F238E27FC236}">
                    <a16:creationId xmlns:a16="http://schemas.microsoft.com/office/drawing/2014/main" id="{E298A9BE-D0AD-784A-8382-AC7C9AC3ACC5}"/>
                  </a:ext>
                </a:extLst>
              </p:cNvPr>
              <p:cNvSpPr>
                <a:spLocks/>
              </p:cNvSpPr>
              <p:nvPr/>
            </p:nvSpPr>
            <p:spPr bwMode="auto">
              <a:xfrm>
                <a:off x="2173" y="1677"/>
                <a:ext cx="166" cy="194"/>
              </a:xfrm>
              <a:custGeom>
                <a:avLst/>
                <a:gdLst>
                  <a:gd name="T0" fmla="*/ 3 w 276"/>
                  <a:gd name="T1" fmla="*/ 82 h 321"/>
                  <a:gd name="T2" fmla="*/ 3 w 276"/>
                  <a:gd name="T3" fmla="*/ 82 h 321"/>
                  <a:gd name="T4" fmla="*/ 0 w 276"/>
                  <a:gd name="T5" fmla="*/ 8 h 321"/>
                  <a:gd name="T6" fmla="*/ 50 w 276"/>
                  <a:gd name="T7" fmla="*/ 8 h 321"/>
                  <a:gd name="T8" fmla="*/ 51 w 276"/>
                  <a:gd name="T9" fmla="*/ 60 h 321"/>
                  <a:gd name="T10" fmla="*/ 52 w 276"/>
                  <a:gd name="T11" fmla="*/ 60 h 321"/>
                  <a:gd name="T12" fmla="*/ 157 w 276"/>
                  <a:gd name="T13" fmla="*/ 0 h 321"/>
                  <a:gd name="T14" fmla="*/ 276 w 276"/>
                  <a:gd name="T15" fmla="*/ 128 h 321"/>
                  <a:gd name="T16" fmla="*/ 276 w 276"/>
                  <a:gd name="T17" fmla="*/ 321 h 321"/>
                  <a:gd name="T18" fmla="*/ 224 w 276"/>
                  <a:gd name="T19" fmla="*/ 321 h 321"/>
                  <a:gd name="T20" fmla="*/ 224 w 276"/>
                  <a:gd name="T21" fmla="*/ 133 h 321"/>
                  <a:gd name="T22" fmla="*/ 152 w 276"/>
                  <a:gd name="T23" fmla="*/ 48 h 321"/>
                  <a:gd name="T24" fmla="*/ 55 w 276"/>
                  <a:gd name="T25" fmla="*/ 169 h 321"/>
                  <a:gd name="T26" fmla="*/ 55 w 276"/>
                  <a:gd name="T27" fmla="*/ 321 h 321"/>
                  <a:gd name="T28" fmla="*/ 3 w 276"/>
                  <a:gd name="T29" fmla="*/ 321 h 321"/>
                  <a:gd name="T30" fmla="*/ 3 w 276"/>
                  <a:gd name="T31" fmla="*/ 82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3" y="82"/>
                    </a:moveTo>
                    <a:lnTo>
                      <a:pt x="3" y="82"/>
                    </a:lnTo>
                    <a:cubicBezTo>
                      <a:pt x="3" y="54"/>
                      <a:pt x="0" y="29"/>
                      <a:pt x="0" y="8"/>
                    </a:cubicBezTo>
                    <a:lnTo>
                      <a:pt x="50" y="8"/>
                    </a:lnTo>
                    <a:cubicBezTo>
                      <a:pt x="50" y="25"/>
                      <a:pt x="51" y="42"/>
                      <a:pt x="51" y="60"/>
                    </a:cubicBezTo>
                    <a:lnTo>
                      <a:pt x="52" y="60"/>
                    </a:lnTo>
                    <a:cubicBezTo>
                      <a:pt x="66" y="29"/>
                      <a:pt x="105" y="0"/>
                      <a:pt x="157" y="0"/>
                    </a:cubicBezTo>
                    <a:cubicBezTo>
                      <a:pt x="239" y="0"/>
                      <a:pt x="276" y="52"/>
                      <a:pt x="276" y="128"/>
                    </a:cubicBezTo>
                    <a:lnTo>
                      <a:pt x="276" y="321"/>
                    </a:lnTo>
                    <a:lnTo>
                      <a:pt x="224" y="321"/>
                    </a:lnTo>
                    <a:lnTo>
                      <a:pt x="224" y="133"/>
                    </a:lnTo>
                    <a:cubicBezTo>
                      <a:pt x="224" y="81"/>
                      <a:pt x="201" y="48"/>
                      <a:pt x="152" y="48"/>
                    </a:cubicBezTo>
                    <a:cubicBezTo>
                      <a:pt x="84" y="48"/>
                      <a:pt x="55" y="97"/>
                      <a:pt x="55" y="169"/>
                    </a:cubicBezTo>
                    <a:lnTo>
                      <a:pt x="55" y="321"/>
                    </a:lnTo>
                    <a:lnTo>
                      <a:pt x="3" y="321"/>
                    </a:lnTo>
                    <a:lnTo>
                      <a:pt x="3" y="82"/>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6" name="Freeform 11">
                <a:extLst>
                  <a:ext uri="{FF2B5EF4-FFF2-40B4-BE49-F238E27FC236}">
                    <a16:creationId xmlns:a16="http://schemas.microsoft.com/office/drawing/2014/main" id="{18676216-C374-8547-98FD-BA2E00E0BBEF}"/>
                  </a:ext>
                </a:extLst>
              </p:cNvPr>
              <p:cNvSpPr>
                <a:spLocks noEditPoints="1"/>
              </p:cNvSpPr>
              <p:nvPr/>
            </p:nvSpPr>
            <p:spPr bwMode="auto">
              <a:xfrm>
                <a:off x="2380" y="1677"/>
                <a:ext cx="165" cy="199"/>
              </a:xfrm>
              <a:custGeom>
                <a:avLst/>
                <a:gdLst>
                  <a:gd name="T0" fmla="*/ 14 w 274"/>
                  <a:gd name="T1" fmla="*/ 48 h 329"/>
                  <a:gd name="T2" fmla="*/ 14 w 274"/>
                  <a:gd name="T3" fmla="*/ 48 h 329"/>
                  <a:gd name="T4" fmla="*/ 139 w 274"/>
                  <a:gd name="T5" fmla="*/ 0 h 329"/>
                  <a:gd name="T6" fmla="*/ 270 w 274"/>
                  <a:gd name="T7" fmla="*/ 132 h 329"/>
                  <a:gd name="T8" fmla="*/ 270 w 274"/>
                  <a:gd name="T9" fmla="*/ 267 h 329"/>
                  <a:gd name="T10" fmla="*/ 274 w 274"/>
                  <a:gd name="T11" fmla="*/ 321 h 329"/>
                  <a:gd name="T12" fmla="*/ 224 w 274"/>
                  <a:gd name="T13" fmla="*/ 321 h 329"/>
                  <a:gd name="T14" fmla="*/ 221 w 274"/>
                  <a:gd name="T15" fmla="*/ 274 h 329"/>
                  <a:gd name="T16" fmla="*/ 219 w 274"/>
                  <a:gd name="T17" fmla="*/ 274 h 329"/>
                  <a:gd name="T18" fmla="*/ 116 w 274"/>
                  <a:gd name="T19" fmla="*/ 329 h 329"/>
                  <a:gd name="T20" fmla="*/ 0 w 274"/>
                  <a:gd name="T21" fmla="*/ 236 h 329"/>
                  <a:gd name="T22" fmla="*/ 197 w 274"/>
                  <a:gd name="T23" fmla="*/ 126 h 329"/>
                  <a:gd name="T24" fmla="*/ 217 w 274"/>
                  <a:gd name="T25" fmla="*/ 126 h 329"/>
                  <a:gd name="T26" fmla="*/ 217 w 274"/>
                  <a:gd name="T27" fmla="*/ 117 h 329"/>
                  <a:gd name="T28" fmla="*/ 140 w 274"/>
                  <a:gd name="T29" fmla="*/ 48 h 329"/>
                  <a:gd name="T30" fmla="*/ 47 w 274"/>
                  <a:gd name="T31" fmla="*/ 82 h 329"/>
                  <a:gd name="T32" fmla="*/ 14 w 274"/>
                  <a:gd name="T33" fmla="*/ 48 h 329"/>
                  <a:gd name="T34" fmla="*/ 165 w 274"/>
                  <a:gd name="T35" fmla="*/ 171 h 329"/>
                  <a:gd name="T36" fmla="*/ 165 w 274"/>
                  <a:gd name="T37" fmla="*/ 171 h 329"/>
                  <a:gd name="T38" fmla="*/ 56 w 274"/>
                  <a:gd name="T39" fmla="*/ 231 h 329"/>
                  <a:gd name="T40" fmla="*/ 125 w 274"/>
                  <a:gd name="T41" fmla="*/ 285 h 329"/>
                  <a:gd name="T42" fmla="*/ 217 w 274"/>
                  <a:gd name="T43" fmla="*/ 191 h 329"/>
                  <a:gd name="T44" fmla="*/ 217 w 274"/>
                  <a:gd name="T45" fmla="*/ 171 h 329"/>
                  <a:gd name="T46" fmla="*/ 165 w 274"/>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4" h="329">
                    <a:moveTo>
                      <a:pt x="14" y="48"/>
                    </a:moveTo>
                    <a:lnTo>
                      <a:pt x="14" y="48"/>
                    </a:lnTo>
                    <a:cubicBezTo>
                      <a:pt x="46" y="15"/>
                      <a:pt x="93" y="0"/>
                      <a:pt x="139" y="0"/>
                    </a:cubicBezTo>
                    <a:cubicBezTo>
                      <a:pt x="231" y="0"/>
                      <a:pt x="270" y="44"/>
                      <a:pt x="270" y="132"/>
                    </a:cubicBezTo>
                    <a:lnTo>
                      <a:pt x="270" y="267"/>
                    </a:lnTo>
                    <a:cubicBezTo>
                      <a:pt x="270" y="285"/>
                      <a:pt x="272" y="305"/>
                      <a:pt x="274" y="321"/>
                    </a:cubicBezTo>
                    <a:lnTo>
                      <a:pt x="224" y="321"/>
                    </a:lnTo>
                    <a:cubicBezTo>
                      <a:pt x="221" y="307"/>
                      <a:pt x="221" y="288"/>
                      <a:pt x="221" y="274"/>
                    </a:cubicBezTo>
                    <a:lnTo>
                      <a:pt x="219" y="274"/>
                    </a:lnTo>
                    <a:cubicBezTo>
                      <a:pt x="199" y="306"/>
                      <a:pt x="164" y="329"/>
                      <a:pt x="116" y="329"/>
                    </a:cubicBezTo>
                    <a:cubicBezTo>
                      <a:pt x="53" y="329"/>
                      <a:pt x="0" y="297"/>
                      <a:pt x="0" y="236"/>
                    </a:cubicBezTo>
                    <a:cubicBezTo>
                      <a:pt x="0" y="132"/>
                      <a:pt x="120" y="126"/>
                      <a:pt x="197" y="126"/>
                    </a:cubicBezTo>
                    <a:lnTo>
                      <a:pt x="217" y="126"/>
                    </a:lnTo>
                    <a:lnTo>
                      <a:pt x="217" y="117"/>
                    </a:lnTo>
                    <a:cubicBezTo>
                      <a:pt x="217" y="72"/>
                      <a:pt x="189" y="48"/>
                      <a:pt x="140" y="48"/>
                    </a:cubicBezTo>
                    <a:cubicBezTo>
                      <a:pt x="106" y="48"/>
                      <a:pt x="72" y="60"/>
                      <a:pt x="47" y="82"/>
                    </a:cubicBezTo>
                    <a:lnTo>
                      <a:pt x="14" y="48"/>
                    </a:lnTo>
                    <a:close/>
                    <a:moveTo>
                      <a:pt x="165" y="171"/>
                    </a:moveTo>
                    <a:lnTo>
                      <a:pt x="165" y="171"/>
                    </a:lnTo>
                    <a:cubicBezTo>
                      <a:pt x="99" y="171"/>
                      <a:pt x="56" y="189"/>
                      <a:pt x="56" y="231"/>
                    </a:cubicBezTo>
                    <a:cubicBezTo>
                      <a:pt x="56" y="270"/>
                      <a:pt x="86" y="285"/>
                      <a:pt x="125" y="285"/>
                    </a:cubicBezTo>
                    <a:cubicBezTo>
                      <a:pt x="185" y="285"/>
                      <a:pt x="216" y="242"/>
                      <a:pt x="217" y="191"/>
                    </a:cubicBezTo>
                    <a:lnTo>
                      <a:pt x="217" y="171"/>
                    </a:lnTo>
                    <a:lnTo>
                      <a:pt x="165"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7" name="Freeform 12">
                <a:extLst>
                  <a:ext uri="{FF2B5EF4-FFF2-40B4-BE49-F238E27FC236}">
                    <a16:creationId xmlns:a16="http://schemas.microsoft.com/office/drawing/2014/main" id="{30EFED6D-48F8-F243-8B06-3064A0BCD1CA}"/>
                  </a:ext>
                </a:extLst>
              </p:cNvPr>
              <p:cNvSpPr>
                <a:spLocks/>
              </p:cNvSpPr>
              <p:nvPr/>
            </p:nvSpPr>
            <p:spPr bwMode="auto">
              <a:xfrm>
                <a:off x="2597" y="1585"/>
                <a:ext cx="31" cy="286"/>
              </a:xfrm>
              <a:custGeom>
                <a:avLst/>
                <a:gdLst>
                  <a:gd name="T0" fmla="*/ 0 w 52"/>
                  <a:gd name="T1" fmla="*/ 474 h 474"/>
                  <a:gd name="T2" fmla="*/ 0 w 52"/>
                  <a:gd name="T3" fmla="*/ 474 h 474"/>
                  <a:gd name="T4" fmla="*/ 52 w 52"/>
                  <a:gd name="T5" fmla="*/ 474 h 474"/>
                  <a:gd name="T6" fmla="*/ 52 w 52"/>
                  <a:gd name="T7" fmla="*/ 0 h 474"/>
                  <a:gd name="T8" fmla="*/ 0 w 52"/>
                  <a:gd name="T9" fmla="*/ 0 h 474"/>
                  <a:gd name="T10" fmla="*/ 0 w 52"/>
                  <a:gd name="T11" fmla="*/ 474 h 474"/>
                </a:gdLst>
                <a:ahLst/>
                <a:cxnLst>
                  <a:cxn ang="0">
                    <a:pos x="T0" y="T1"/>
                  </a:cxn>
                  <a:cxn ang="0">
                    <a:pos x="T2" y="T3"/>
                  </a:cxn>
                  <a:cxn ang="0">
                    <a:pos x="T4" y="T5"/>
                  </a:cxn>
                  <a:cxn ang="0">
                    <a:pos x="T6" y="T7"/>
                  </a:cxn>
                  <a:cxn ang="0">
                    <a:pos x="T8" y="T9"/>
                  </a:cxn>
                  <a:cxn ang="0">
                    <a:pos x="T10" y="T11"/>
                  </a:cxn>
                </a:cxnLst>
                <a:rect l="0" t="0" r="r" b="b"/>
                <a:pathLst>
                  <a:path w="52" h="474">
                    <a:moveTo>
                      <a:pt x="0" y="474"/>
                    </a:moveTo>
                    <a:lnTo>
                      <a:pt x="0" y="474"/>
                    </a:lnTo>
                    <a:lnTo>
                      <a:pt x="52" y="474"/>
                    </a:lnTo>
                    <a:lnTo>
                      <a:pt x="52" y="0"/>
                    </a:lnTo>
                    <a:lnTo>
                      <a:pt x="0" y="0"/>
                    </a:lnTo>
                    <a:lnTo>
                      <a:pt x="0" y="474"/>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8" name="Freeform 13">
                <a:extLst>
                  <a:ext uri="{FF2B5EF4-FFF2-40B4-BE49-F238E27FC236}">
                    <a16:creationId xmlns:a16="http://schemas.microsoft.com/office/drawing/2014/main" id="{871F0739-115E-164B-8882-67AEDA775185}"/>
                  </a:ext>
                </a:extLst>
              </p:cNvPr>
              <p:cNvSpPr>
                <a:spLocks/>
              </p:cNvSpPr>
              <p:nvPr/>
            </p:nvSpPr>
            <p:spPr bwMode="auto">
              <a:xfrm>
                <a:off x="2780" y="1585"/>
                <a:ext cx="220" cy="286"/>
              </a:xfrm>
              <a:custGeom>
                <a:avLst/>
                <a:gdLst>
                  <a:gd name="T0" fmla="*/ 310 w 366"/>
                  <a:gd name="T1" fmla="*/ 0 h 474"/>
                  <a:gd name="T2" fmla="*/ 310 w 366"/>
                  <a:gd name="T3" fmla="*/ 0 h 474"/>
                  <a:gd name="T4" fmla="*/ 310 w 366"/>
                  <a:gd name="T5" fmla="*/ 201 h 474"/>
                  <a:gd name="T6" fmla="*/ 57 w 366"/>
                  <a:gd name="T7" fmla="*/ 201 h 474"/>
                  <a:gd name="T8" fmla="*/ 57 w 366"/>
                  <a:gd name="T9" fmla="*/ 0 h 474"/>
                  <a:gd name="T10" fmla="*/ 0 w 366"/>
                  <a:gd name="T11" fmla="*/ 0 h 474"/>
                  <a:gd name="T12" fmla="*/ 0 w 366"/>
                  <a:gd name="T13" fmla="*/ 474 h 474"/>
                  <a:gd name="T14" fmla="*/ 57 w 366"/>
                  <a:gd name="T15" fmla="*/ 474 h 474"/>
                  <a:gd name="T16" fmla="*/ 57 w 366"/>
                  <a:gd name="T17" fmla="*/ 253 h 474"/>
                  <a:gd name="T18" fmla="*/ 310 w 366"/>
                  <a:gd name="T19" fmla="*/ 253 h 474"/>
                  <a:gd name="T20" fmla="*/ 310 w 366"/>
                  <a:gd name="T21" fmla="*/ 474 h 474"/>
                  <a:gd name="T22" fmla="*/ 366 w 366"/>
                  <a:gd name="T23" fmla="*/ 474 h 474"/>
                  <a:gd name="T24" fmla="*/ 366 w 366"/>
                  <a:gd name="T25" fmla="*/ 0 h 474"/>
                  <a:gd name="T26" fmla="*/ 310 w 366"/>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66" h="474">
                    <a:moveTo>
                      <a:pt x="310" y="0"/>
                    </a:moveTo>
                    <a:lnTo>
                      <a:pt x="310" y="0"/>
                    </a:lnTo>
                    <a:lnTo>
                      <a:pt x="310" y="201"/>
                    </a:lnTo>
                    <a:lnTo>
                      <a:pt x="57" y="201"/>
                    </a:lnTo>
                    <a:lnTo>
                      <a:pt x="57" y="0"/>
                    </a:lnTo>
                    <a:lnTo>
                      <a:pt x="0" y="0"/>
                    </a:lnTo>
                    <a:lnTo>
                      <a:pt x="0" y="474"/>
                    </a:lnTo>
                    <a:lnTo>
                      <a:pt x="57" y="474"/>
                    </a:lnTo>
                    <a:lnTo>
                      <a:pt x="57" y="253"/>
                    </a:lnTo>
                    <a:lnTo>
                      <a:pt x="310" y="253"/>
                    </a:lnTo>
                    <a:lnTo>
                      <a:pt x="310" y="474"/>
                    </a:lnTo>
                    <a:lnTo>
                      <a:pt x="366" y="474"/>
                    </a:lnTo>
                    <a:lnTo>
                      <a:pt x="366" y="0"/>
                    </a:lnTo>
                    <a:lnTo>
                      <a:pt x="310"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9" name="Freeform 14">
                <a:extLst>
                  <a:ext uri="{FF2B5EF4-FFF2-40B4-BE49-F238E27FC236}">
                    <a16:creationId xmlns:a16="http://schemas.microsoft.com/office/drawing/2014/main" id="{EDAD41FE-6A85-AA46-B527-05B49C0C402E}"/>
                  </a:ext>
                </a:extLst>
              </p:cNvPr>
              <p:cNvSpPr>
                <a:spLocks/>
              </p:cNvSpPr>
              <p:nvPr/>
            </p:nvSpPr>
            <p:spPr bwMode="auto">
              <a:xfrm>
                <a:off x="3065" y="1585"/>
                <a:ext cx="33" cy="286"/>
              </a:xfrm>
              <a:custGeom>
                <a:avLst/>
                <a:gdLst>
                  <a:gd name="T0" fmla="*/ 0 w 56"/>
                  <a:gd name="T1" fmla="*/ 474 h 474"/>
                  <a:gd name="T2" fmla="*/ 0 w 56"/>
                  <a:gd name="T3" fmla="*/ 474 h 474"/>
                  <a:gd name="T4" fmla="*/ 56 w 56"/>
                  <a:gd name="T5" fmla="*/ 474 h 474"/>
                  <a:gd name="T6" fmla="*/ 56 w 56"/>
                  <a:gd name="T7" fmla="*/ 0 h 474"/>
                  <a:gd name="T8" fmla="*/ 0 w 56"/>
                  <a:gd name="T9" fmla="*/ 0 h 474"/>
                  <a:gd name="T10" fmla="*/ 0 w 56"/>
                  <a:gd name="T11" fmla="*/ 474 h 474"/>
                </a:gdLst>
                <a:ahLst/>
                <a:cxnLst>
                  <a:cxn ang="0">
                    <a:pos x="T0" y="T1"/>
                  </a:cxn>
                  <a:cxn ang="0">
                    <a:pos x="T2" y="T3"/>
                  </a:cxn>
                  <a:cxn ang="0">
                    <a:pos x="T4" y="T5"/>
                  </a:cxn>
                  <a:cxn ang="0">
                    <a:pos x="T6" y="T7"/>
                  </a:cxn>
                  <a:cxn ang="0">
                    <a:pos x="T8" y="T9"/>
                  </a:cxn>
                  <a:cxn ang="0">
                    <a:pos x="T10" y="T11"/>
                  </a:cxn>
                </a:cxnLst>
                <a:rect l="0" t="0" r="r" b="b"/>
                <a:pathLst>
                  <a:path w="56" h="474">
                    <a:moveTo>
                      <a:pt x="0" y="474"/>
                    </a:moveTo>
                    <a:lnTo>
                      <a:pt x="0" y="474"/>
                    </a:lnTo>
                    <a:lnTo>
                      <a:pt x="56" y="474"/>
                    </a:lnTo>
                    <a:lnTo>
                      <a:pt x="56" y="0"/>
                    </a:lnTo>
                    <a:lnTo>
                      <a:pt x="0" y="0"/>
                    </a:lnTo>
                    <a:lnTo>
                      <a:pt x="0" y="474"/>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0" name="Freeform 15">
                <a:extLst>
                  <a:ext uri="{FF2B5EF4-FFF2-40B4-BE49-F238E27FC236}">
                    <a16:creationId xmlns:a16="http://schemas.microsoft.com/office/drawing/2014/main" id="{C191F102-581A-D14E-8475-D43A2D8F11D3}"/>
                  </a:ext>
                </a:extLst>
              </p:cNvPr>
              <p:cNvSpPr>
                <a:spLocks/>
              </p:cNvSpPr>
              <p:nvPr/>
            </p:nvSpPr>
            <p:spPr bwMode="auto">
              <a:xfrm>
                <a:off x="3128" y="1585"/>
                <a:ext cx="253" cy="286"/>
              </a:xfrm>
              <a:custGeom>
                <a:avLst/>
                <a:gdLst>
                  <a:gd name="T0" fmla="*/ 361 w 421"/>
                  <a:gd name="T1" fmla="*/ 0 h 474"/>
                  <a:gd name="T2" fmla="*/ 361 w 421"/>
                  <a:gd name="T3" fmla="*/ 0 h 474"/>
                  <a:gd name="T4" fmla="*/ 211 w 421"/>
                  <a:gd name="T5" fmla="*/ 390 h 474"/>
                  <a:gd name="T6" fmla="*/ 209 w 421"/>
                  <a:gd name="T7" fmla="*/ 390 h 474"/>
                  <a:gd name="T8" fmla="*/ 63 w 421"/>
                  <a:gd name="T9" fmla="*/ 0 h 474"/>
                  <a:gd name="T10" fmla="*/ 0 w 421"/>
                  <a:gd name="T11" fmla="*/ 0 h 474"/>
                  <a:gd name="T12" fmla="*/ 181 w 421"/>
                  <a:gd name="T13" fmla="*/ 474 h 474"/>
                  <a:gd name="T14" fmla="*/ 235 w 421"/>
                  <a:gd name="T15" fmla="*/ 474 h 474"/>
                  <a:gd name="T16" fmla="*/ 421 w 421"/>
                  <a:gd name="T17" fmla="*/ 0 h 474"/>
                  <a:gd name="T18" fmla="*/ 361 w 421"/>
                  <a:gd name="T19"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1" h="474">
                    <a:moveTo>
                      <a:pt x="361" y="0"/>
                    </a:moveTo>
                    <a:lnTo>
                      <a:pt x="361" y="0"/>
                    </a:lnTo>
                    <a:lnTo>
                      <a:pt x="211" y="390"/>
                    </a:lnTo>
                    <a:lnTo>
                      <a:pt x="209" y="390"/>
                    </a:lnTo>
                    <a:lnTo>
                      <a:pt x="63" y="0"/>
                    </a:lnTo>
                    <a:lnTo>
                      <a:pt x="0" y="0"/>
                    </a:lnTo>
                    <a:lnTo>
                      <a:pt x="181" y="474"/>
                    </a:lnTo>
                    <a:lnTo>
                      <a:pt x="235" y="474"/>
                    </a:lnTo>
                    <a:lnTo>
                      <a:pt x="421" y="0"/>
                    </a:lnTo>
                    <a:lnTo>
                      <a:pt x="361"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1" name="Freeform 16">
                <a:extLst>
                  <a:ext uri="{FF2B5EF4-FFF2-40B4-BE49-F238E27FC236}">
                    <a16:creationId xmlns:a16="http://schemas.microsoft.com/office/drawing/2014/main" id="{E74E292D-17BD-BB40-A9A5-1C1591A97D53}"/>
                  </a:ext>
                </a:extLst>
              </p:cNvPr>
              <p:cNvSpPr>
                <a:spLocks/>
              </p:cNvSpPr>
              <p:nvPr/>
            </p:nvSpPr>
            <p:spPr bwMode="auto">
              <a:xfrm>
                <a:off x="1196" y="1938"/>
                <a:ext cx="253" cy="300"/>
              </a:xfrm>
              <a:custGeom>
                <a:avLst/>
                <a:gdLst>
                  <a:gd name="T0" fmla="*/ 359 w 420"/>
                  <a:gd name="T1" fmla="*/ 109 h 497"/>
                  <a:gd name="T2" fmla="*/ 359 w 420"/>
                  <a:gd name="T3" fmla="*/ 109 h 497"/>
                  <a:gd name="T4" fmla="*/ 240 w 420"/>
                  <a:gd name="T5" fmla="*/ 52 h 497"/>
                  <a:gd name="T6" fmla="*/ 60 w 420"/>
                  <a:gd name="T7" fmla="*/ 249 h 497"/>
                  <a:gd name="T8" fmla="*/ 240 w 420"/>
                  <a:gd name="T9" fmla="*/ 445 h 497"/>
                  <a:gd name="T10" fmla="*/ 378 w 420"/>
                  <a:gd name="T11" fmla="*/ 379 h 497"/>
                  <a:gd name="T12" fmla="*/ 420 w 420"/>
                  <a:gd name="T13" fmla="*/ 415 h 497"/>
                  <a:gd name="T14" fmla="*/ 240 w 420"/>
                  <a:gd name="T15" fmla="*/ 497 h 497"/>
                  <a:gd name="T16" fmla="*/ 0 w 420"/>
                  <a:gd name="T17" fmla="*/ 249 h 497"/>
                  <a:gd name="T18" fmla="*/ 240 w 420"/>
                  <a:gd name="T19" fmla="*/ 0 h 497"/>
                  <a:gd name="T20" fmla="*/ 408 w 420"/>
                  <a:gd name="T21" fmla="*/ 74 h 497"/>
                  <a:gd name="T22" fmla="*/ 359 w 420"/>
                  <a:gd name="T23" fmla="*/ 109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20" h="497">
                    <a:moveTo>
                      <a:pt x="359" y="109"/>
                    </a:moveTo>
                    <a:lnTo>
                      <a:pt x="359" y="109"/>
                    </a:lnTo>
                    <a:cubicBezTo>
                      <a:pt x="331" y="71"/>
                      <a:pt x="286" y="52"/>
                      <a:pt x="240" y="52"/>
                    </a:cubicBezTo>
                    <a:cubicBezTo>
                      <a:pt x="135" y="52"/>
                      <a:pt x="60" y="145"/>
                      <a:pt x="60" y="249"/>
                    </a:cubicBezTo>
                    <a:cubicBezTo>
                      <a:pt x="60" y="358"/>
                      <a:pt x="134" y="445"/>
                      <a:pt x="240" y="445"/>
                    </a:cubicBezTo>
                    <a:cubicBezTo>
                      <a:pt x="298" y="445"/>
                      <a:pt x="344" y="422"/>
                      <a:pt x="378" y="379"/>
                    </a:cubicBezTo>
                    <a:lnTo>
                      <a:pt x="420" y="415"/>
                    </a:lnTo>
                    <a:cubicBezTo>
                      <a:pt x="378" y="471"/>
                      <a:pt x="316" y="497"/>
                      <a:pt x="240" y="497"/>
                    </a:cubicBezTo>
                    <a:cubicBezTo>
                      <a:pt x="105" y="497"/>
                      <a:pt x="0" y="392"/>
                      <a:pt x="0" y="249"/>
                    </a:cubicBezTo>
                    <a:cubicBezTo>
                      <a:pt x="0" y="109"/>
                      <a:pt x="100" y="0"/>
                      <a:pt x="240" y="0"/>
                    </a:cubicBezTo>
                    <a:cubicBezTo>
                      <a:pt x="305" y="0"/>
                      <a:pt x="368" y="22"/>
                      <a:pt x="408" y="74"/>
                    </a:cubicBezTo>
                    <a:lnTo>
                      <a:pt x="359" y="10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2" name="Freeform 17">
                <a:extLst>
                  <a:ext uri="{FF2B5EF4-FFF2-40B4-BE49-F238E27FC236}">
                    <a16:creationId xmlns:a16="http://schemas.microsoft.com/office/drawing/2014/main" id="{E0642006-4B07-3D49-BDD7-47DBCF5B9DA9}"/>
                  </a:ext>
                </a:extLst>
              </p:cNvPr>
              <p:cNvSpPr>
                <a:spLocks/>
              </p:cNvSpPr>
              <p:nvPr/>
            </p:nvSpPr>
            <p:spPr bwMode="auto">
              <a:xfrm>
                <a:off x="1482"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3" name="Freeform 18">
                <a:extLst>
                  <a:ext uri="{FF2B5EF4-FFF2-40B4-BE49-F238E27FC236}">
                    <a16:creationId xmlns:a16="http://schemas.microsoft.com/office/drawing/2014/main" id="{536270EF-4329-CB41-B422-F34FBA534714}"/>
                  </a:ext>
                </a:extLst>
              </p:cNvPr>
              <p:cNvSpPr>
                <a:spLocks/>
              </p:cNvSpPr>
              <p:nvPr/>
            </p:nvSpPr>
            <p:spPr bwMode="auto">
              <a:xfrm>
                <a:off x="1699" y="2037"/>
                <a:ext cx="107" cy="194"/>
              </a:xfrm>
              <a:custGeom>
                <a:avLst/>
                <a:gdLst>
                  <a:gd name="T0" fmla="*/ 2 w 177"/>
                  <a:gd name="T1" fmla="*/ 83 h 321"/>
                  <a:gd name="T2" fmla="*/ 2 w 177"/>
                  <a:gd name="T3" fmla="*/ 83 h 321"/>
                  <a:gd name="T4" fmla="*/ 0 w 177"/>
                  <a:gd name="T5" fmla="*/ 8 h 321"/>
                  <a:gd name="T6" fmla="*/ 49 w 177"/>
                  <a:gd name="T7" fmla="*/ 8 h 321"/>
                  <a:gd name="T8" fmla="*/ 50 w 177"/>
                  <a:gd name="T9" fmla="*/ 60 h 321"/>
                  <a:gd name="T10" fmla="*/ 52 w 177"/>
                  <a:gd name="T11" fmla="*/ 60 h 321"/>
                  <a:gd name="T12" fmla="*/ 156 w 177"/>
                  <a:gd name="T13" fmla="*/ 0 h 321"/>
                  <a:gd name="T14" fmla="*/ 177 w 177"/>
                  <a:gd name="T15" fmla="*/ 4 h 321"/>
                  <a:gd name="T16" fmla="*/ 174 w 177"/>
                  <a:gd name="T17" fmla="*/ 56 h 321"/>
                  <a:gd name="T18" fmla="*/ 146 w 177"/>
                  <a:gd name="T19" fmla="*/ 52 h 321"/>
                  <a:gd name="T20" fmla="*/ 54 w 177"/>
                  <a:gd name="T21" fmla="*/ 169 h 321"/>
                  <a:gd name="T22" fmla="*/ 54 w 177"/>
                  <a:gd name="T23" fmla="*/ 321 h 321"/>
                  <a:gd name="T24" fmla="*/ 2 w 177"/>
                  <a:gd name="T25" fmla="*/ 321 h 321"/>
                  <a:gd name="T26" fmla="*/ 2 w 177"/>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7" h="321">
                    <a:moveTo>
                      <a:pt x="2" y="83"/>
                    </a:moveTo>
                    <a:lnTo>
                      <a:pt x="2" y="83"/>
                    </a:lnTo>
                    <a:cubicBezTo>
                      <a:pt x="2" y="54"/>
                      <a:pt x="0" y="29"/>
                      <a:pt x="0" y="8"/>
                    </a:cubicBezTo>
                    <a:lnTo>
                      <a:pt x="49" y="8"/>
                    </a:lnTo>
                    <a:cubicBezTo>
                      <a:pt x="49" y="25"/>
                      <a:pt x="50" y="42"/>
                      <a:pt x="50" y="60"/>
                    </a:cubicBezTo>
                    <a:lnTo>
                      <a:pt x="52" y="60"/>
                    </a:lnTo>
                    <a:cubicBezTo>
                      <a:pt x="66" y="29"/>
                      <a:pt x="105" y="0"/>
                      <a:pt x="156" y="0"/>
                    </a:cubicBezTo>
                    <a:cubicBezTo>
                      <a:pt x="163" y="0"/>
                      <a:pt x="170" y="1"/>
                      <a:pt x="177" y="4"/>
                    </a:cubicBezTo>
                    <a:lnTo>
                      <a:pt x="174" y="56"/>
                    </a:lnTo>
                    <a:cubicBezTo>
                      <a:pt x="165" y="54"/>
                      <a:pt x="155" y="52"/>
                      <a:pt x="146" y="52"/>
                    </a:cubicBezTo>
                    <a:cubicBezTo>
                      <a:pt x="82" y="52"/>
                      <a:pt x="54" y="97"/>
                      <a:pt x="54" y="169"/>
                    </a:cubicBezTo>
                    <a:lnTo>
                      <a:pt x="54" y="321"/>
                    </a:lnTo>
                    <a:lnTo>
                      <a:pt x="2" y="321"/>
                    </a:lnTo>
                    <a:lnTo>
                      <a:pt x="2"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4" name="Freeform 19">
                <a:extLst>
                  <a:ext uri="{FF2B5EF4-FFF2-40B4-BE49-F238E27FC236}">
                    <a16:creationId xmlns:a16="http://schemas.microsoft.com/office/drawing/2014/main" id="{96B3CE78-EC81-D64E-A813-5AAEEB3C4316}"/>
                  </a:ext>
                </a:extLst>
              </p:cNvPr>
              <p:cNvSpPr>
                <a:spLocks/>
              </p:cNvSpPr>
              <p:nvPr/>
            </p:nvSpPr>
            <p:spPr bwMode="auto">
              <a:xfrm>
                <a:off x="1837" y="2037"/>
                <a:ext cx="107" cy="194"/>
              </a:xfrm>
              <a:custGeom>
                <a:avLst/>
                <a:gdLst>
                  <a:gd name="T0" fmla="*/ 3 w 178"/>
                  <a:gd name="T1" fmla="*/ 83 h 321"/>
                  <a:gd name="T2" fmla="*/ 3 w 178"/>
                  <a:gd name="T3" fmla="*/ 83 h 321"/>
                  <a:gd name="T4" fmla="*/ 0 w 178"/>
                  <a:gd name="T5" fmla="*/ 8 h 321"/>
                  <a:gd name="T6" fmla="*/ 50 w 178"/>
                  <a:gd name="T7" fmla="*/ 8 h 321"/>
                  <a:gd name="T8" fmla="*/ 51 w 178"/>
                  <a:gd name="T9" fmla="*/ 60 h 321"/>
                  <a:gd name="T10" fmla="*/ 52 w 178"/>
                  <a:gd name="T11" fmla="*/ 60 h 321"/>
                  <a:gd name="T12" fmla="*/ 157 w 178"/>
                  <a:gd name="T13" fmla="*/ 0 h 321"/>
                  <a:gd name="T14" fmla="*/ 178 w 178"/>
                  <a:gd name="T15" fmla="*/ 4 h 321"/>
                  <a:gd name="T16" fmla="*/ 175 w 178"/>
                  <a:gd name="T17" fmla="*/ 56 h 321"/>
                  <a:gd name="T18" fmla="*/ 147 w 178"/>
                  <a:gd name="T19" fmla="*/ 52 h 321"/>
                  <a:gd name="T20" fmla="*/ 55 w 178"/>
                  <a:gd name="T21" fmla="*/ 169 h 321"/>
                  <a:gd name="T22" fmla="*/ 55 w 178"/>
                  <a:gd name="T23" fmla="*/ 321 h 321"/>
                  <a:gd name="T24" fmla="*/ 3 w 178"/>
                  <a:gd name="T25" fmla="*/ 321 h 321"/>
                  <a:gd name="T26" fmla="*/ 3 w 178"/>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8" h="321">
                    <a:moveTo>
                      <a:pt x="3" y="83"/>
                    </a:moveTo>
                    <a:lnTo>
                      <a:pt x="3" y="83"/>
                    </a:lnTo>
                    <a:cubicBezTo>
                      <a:pt x="3" y="54"/>
                      <a:pt x="0" y="29"/>
                      <a:pt x="0" y="8"/>
                    </a:cubicBezTo>
                    <a:lnTo>
                      <a:pt x="50" y="8"/>
                    </a:lnTo>
                    <a:cubicBezTo>
                      <a:pt x="50" y="25"/>
                      <a:pt x="51" y="42"/>
                      <a:pt x="51" y="60"/>
                    </a:cubicBezTo>
                    <a:lnTo>
                      <a:pt x="52" y="60"/>
                    </a:lnTo>
                    <a:cubicBezTo>
                      <a:pt x="67" y="29"/>
                      <a:pt x="105" y="0"/>
                      <a:pt x="157" y="0"/>
                    </a:cubicBezTo>
                    <a:cubicBezTo>
                      <a:pt x="164" y="0"/>
                      <a:pt x="171" y="1"/>
                      <a:pt x="178" y="4"/>
                    </a:cubicBezTo>
                    <a:lnTo>
                      <a:pt x="175" y="56"/>
                    </a:lnTo>
                    <a:cubicBezTo>
                      <a:pt x="166" y="54"/>
                      <a:pt x="156" y="52"/>
                      <a:pt x="147" y="52"/>
                    </a:cubicBezTo>
                    <a:cubicBezTo>
                      <a:pt x="83" y="52"/>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5" name="Freeform 20">
                <a:extLst>
                  <a:ext uri="{FF2B5EF4-FFF2-40B4-BE49-F238E27FC236}">
                    <a16:creationId xmlns:a16="http://schemas.microsoft.com/office/drawing/2014/main" id="{7ADAC04D-E6B1-0642-BFB5-A678C3433274}"/>
                  </a:ext>
                </a:extLst>
              </p:cNvPr>
              <p:cNvSpPr>
                <a:spLocks noEditPoints="1"/>
              </p:cNvSpPr>
              <p:nvPr/>
            </p:nvSpPr>
            <p:spPr bwMode="auto">
              <a:xfrm>
                <a:off x="1971" y="1946"/>
                <a:ext cx="45" cy="285"/>
              </a:xfrm>
              <a:custGeom>
                <a:avLst/>
                <a:gdLst>
                  <a:gd name="T0" fmla="*/ 38 w 76"/>
                  <a:gd name="T1" fmla="*/ 0 h 473"/>
                  <a:gd name="T2" fmla="*/ 38 w 76"/>
                  <a:gd name="T3" fmla="*/ 0 h 473"/>
                  <a:gd name="T4" fmla="*/ 76 w 76"/>
                  <a:gd name="T5" fmla="*/ 38 h 473"/>
                  <a:gd name="T6" fmla="*/ 38 w 76"/>
                  <a:gd name="T7" fmla="*/ 76 h 473"/>
                  <a:gd name="T8" fmla="*/ 0 w 76"/>
                  <a:gd name="T9" fmla="*/ 38 h 473"/>
                  <a:gd name="T10" fmla="*/ 38 w 76"/>
                  <a:gd name="T11" fmla="*/ 0 h 473"/>
                  <a:gd name="T12" fmla="*/ 12 w 76"/>
                  <a:gd name="T13" fmla="*/ 160 h 473"/>
                  <a:gd name="T14" fmla="*/ 12 w 76"/>
                  <a:gd name="T15" fmla="*/ 160 h 473"/>
                  <a:gd name="T16" fmla="*/ 64 w 76"/>
                  <a:gd name="T17" fmla="*/ 160 h 473"/>
                  <a:gd name="T18" fmla="*/ 64 w 76"/>
                  <a:gd name="T19" fmla="*/ 473 h 473"/>
                  <a:gd name="T20" fmla="*/ 12 w 76"/>
                  <a:gd name="T21" fmla="*/ 473 h 473"/>
                  <a:gd name="T22" fmla="*/ 12 w 76"/>
                  <a:gd name="T23" fmla="*/ 160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3">
                    <a:moveTo>
                      <a:pt x="38" y="0"/>
                    </a:moveTo>
                    <a:lnTo>
                      <a:pt x="38" y="0"/>
                    </a:lnTo>
                    <a:cubicBezTo>
                      <a:pt x="59" y="0"/>
                      <a:pt x="76" y="17"/>
                      <a:pt x="76" y="38"/>
                    </a:cubicBezTo>
                    <a:cubicBezTo>
                      <a:pt x="76" y="60"/>
                      <a:pt x="60" y="76"/>
                      <a:pt x="38" y="76"/>
                    </a:cubicBezTo>
                    <a:cubicBezTo>
                      <a:pt x="16" y="76"/>
                      <a:pt x="0" y="60"/>
                      <a:pt x="0" y="38"/>
                    </a:cubicBezTo>
                    <a:cubicBezTo>
                      <a:pt x="0" y="17"/>
                      <a:pt x="16" y="0"/>
                      <a:pt x="38" y="0"/>
                    </a:cubicBezTo>
                    <a:close/>
                    <a:moveTo>
                      <a:pt x="12" y="160"/>
                    </a:moveTo>
                    <a:lnTo>
                      <a:pt x="12" y="160"/>
                    </a:lnTo>
                    <a:lnTo>
                      <a:pt x="64" y="160"/>
                    </a:lnTo>
                    <a:lnTo>
                      <a:pt x="64" y="473"/>
                    </a:lnTo>
                    <a:lnTo>
                      <a:pt x="12" y="473"/>
                    </a:lnTo>
                    <a:lnTo>
                      <a:pt x="12" y="16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6" name="Freeform 21">
                <a:extLst>
                  <a:ext uri="{FF2B5EF4-FFF2-40B4-BE49-F238E27FC236}">
                    <a16:creationId xmlns:a16="http://schemas.microsoft.com/office/drawing/2014/main" id="{160CD0B4-81EC-0A4D-B81D-3CD07C0C67C4}"/>
                  </a:ext>
                </a:extLst>
              </p:cNvPr>
              <p:cNvSpPr>
                <a:spLocks/>
              </p:cNvSpPr>
              <p:nvPr/>
            </p:nvSpPr>
            <p:spPr bwMode="auto">
              <a:xfrm>
                <a:off x="2052" y="2037"/>
                <a:ext cx="171" cy="199"/>
              </a:xfrm>
              <a:custGeom>
                <a:avLst/>
                <a:gdLst>
                  <a:gd name="T0" fmla="*/ 241 w 283"/>
                  <a:gd name="T1" fmla="*/ 87 h 329"/>
                  <a:gd name="T2" fmla="*/ 241 w 283"/>
                  <a:gd name="T3" fmla="*/ 87 h 329"/>
                  <a:gd name="T4" fmla="*/ 162 w 283"/>
                  <a:gd name="T5" fmla="*/ 48 h 329"/>
                  <a:gd name="T6" fmla="*/ 57 w 283"/>
                  <a:gd name="T7" fmla="*/ 165 h 329"/>
                  <a:gd name="T8" fmla="*/ 162 w 283"/>
                  <a:gd name="T9" fmla="*/ 281 h 329"/>
                  <a:gd name="T10" fmla="*/ 242 w 283"/>
                  <a:gd name="T11" fmla="*/ 242 h 329"/>
                  <a:gd name="T12" fmla="*/ 281 w 283"/>
                  <a:gd name="T13" fmla="*/ 279 h 329"/>
                  <a:gd name="T14" fmla="*/ 162 w 283"/>
                  <a:gd name="T15" fmla="*/ 329 h 329"/>
                  <a:gd name="T16" fmla="*/ 0 w 283"/>
                  <a:gd name="T17" fmla="*/ 165 h 329"/>
                  <a:gd name="T18" fmla="*/ 162 w 283"/>
                  <a:gd name="T19" fmla="*/ 0 h 329"/>
                  <a:gd name="T20" fmla="*/ 283 w 283"/>
                  <a:gd name="T21" fmla="*/ 50 h 329"/>
                  <a:gd name="T22" fmla="*/ 241 w 283"/>
                  <a:gd name="T23" fmla="*/ 87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3" h="329">
                    <a:moveTo>
                      <a:pt x="241" y="87"/>
                    </a:moveTo>
                    <a:lnTo>
                      <a:pt x="241" y="87"/>
                    </a:lnTo>
                    <a:cubicBezTo>
                      <a:pt x="219" y="60"/>
                      <a:pt x="194" y="48"/>
                      <a:pt x="162" y="48"/>
                    </a:cubicBezTo>
                    <a:cubicBezTo>
                      <a:pt x="92" y="48"/>
                      <a:pt x="57" y="101"/>
                      <a:pt x="57" y="165"/>
                    </a:cubicBezTo>
                    <a:cubicBezTo>
                      <a:pt x="57" y="229"/>
                      <a:pt x="99" y="281"/>
                      <a:pt x="162" y="281"/>
                    </a:cubicBezTo>
                    <a:cubicBezTo>
                      <a:pt x="196" y="281"/>
                      <a:pt x="223" y="269"/>
                      <a:pt x="242" y="242"/>
                    </a:cubicBezTo>
                    <a:lnTo>
                      <a:pt x="281" y="279"/>
                    </a:lnTo>
                    <a:cubicBezTo>
                      <a:pt x="251" y="314"/>
                      <a:pt x="208" y="329"/>
                      <a:pt x="162" y="329"/>
                    </a:cubicBezTo>
                    <a:cubicBezTo>
                      <a:pt x="65" y="329"/>
                      <a:pt x="0" y="261"/>
                      <a:pt x="0" y="165"/>
                    </a:cubicBezTo>
                    <a:cubicBezTo>
                      <a:pt x="0" y="70"/>
                      <a:pt x="66" y="0"/>
                      <a:pt x="162" y="0"/>
                    </a:cubicBezTo>
                    <a:cubicBezTo>
                      <a:pt x="208" y="0"/>
                      <a:pt x="251" y="16"/>
                      <a:pt x="283" y="50"/>
                    </a:cubicBezTo>
                    <a:lnTo>
                      <a:pt x="241" y="87"/>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7" name="Freeform 22">
                <a:extLst>
                  <a:ext uri="{FF2B5EF4-FFF2-40B4-BE49-F238E27FC236}">
                    <a16:creationId xmlns:a16="http://schemas.microsoft.com/office/drawing/2014/main" id="{84688850-588A-9E46-A2B5-34B7DB232D38}"/>
                  </a:ext>
                </a:extLst>
              </p:cNvPr>
              <p:cNvSpPr>
                <a:spLocks/>
              </p:cNvSpPr>
              <p:nvPr/>
            </p:nvSpPr>
            <p:spPr bwMode="auto">
              <a:xfrm>
                <a:off x="2254"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8" name="Freeform 23">
                <a:extLst>
                  <a:ext uri="{FF2B5EF4-FFF2-40B4-BE49-F238E27FC236}">
                    <a16:creationId xmlns:a16="http://schemas.microsoft.com/office/drawing/2014/main" id="{F47565D9-E9FE-FF45-961D-2C3FA4861590}"/>
                  </a:ext>
                </a:extLst>
              </p:cNvPr>
              <p:cNvSpPr>
                <a:spLocks/>
              </p:cNvSpPr>
              <p:nvPr/>
            </p:nvSpPr>
            <p:spPr bwMode="auto">
              <a:xfrm>
                <a:off x="2474" y="1945"/>
                <a:ext cx="32" cy="286"/>
              </a:xfrm>
              <a:custGeom>
                <a:avLst/>
                <a:gdLst>
                  <a:gd name="T0" fmla="*/ 0 w 53"/>
                  <a:gd name="T1" fmla="*/ 475 h 475"/>
                  <a:gd name="T2" fmla="*/ 0 w 53"/>
                  <a:gd name="T3" fmla="*/ 475 h 475"/>
                  <a:gd name="T4" fmla="*/ 53 w 53"/>
                  <a:gd name="T5" fmla="*/ 475 h 475"/>
                  <a:gd name="T6" fmla="*/ 53 w 53"/>
                  <a:gd name="T7" fmla="*/ 0 h 475"/>
                  <a:gd name="T8" fmla="*/ 0 w 53"/>
                  <a:gd name="T9" fmla="*/ 0 h 475"/>
                  <a:gd name="T10" fmla="*/ 0 w 53"/>
                  <a:gd name="T11" fmla="*/ 475 h 475"/>
                </a:gdLst>
                <a:ahLst/>
                <a:cxnLst>
                  <a:cxn ang="0">
                    <a:pos x="T0" y="T1"/>
                  </a:cxn>
                  <a:cxn ang="0">
                    <a:pos x="T2" y="T3"/>
                  </a:cxn>
                  <a:cxn ang="0">
                    <a:pos x="T4" y="T5"/>
                  </a:cxn>
                  <a:cxn ang="0">
                    <a:pos x="T6" y="T7"/>
                  </a:cxn>
                  <a:cxn ang="0">
                    <a:pos x="T8" y="T9"/>
                  </a:cxn>
                  <a:cxn ang="0">
                    <a:pos x="T10" y="T11"/>
                  </a:cxn>
                </a:cxnLst>
                <a:rect l="0" t="0" r="r" b="b"/>
                <a:pathLst>
                  <a:path w="53" h="475">
                    <a:moveTo>
                      <a:pt x="0" y="475"/>
                    </a:moveTo>
                    <a:lnTo>
                      <a:pt x="0" y="475"/>
                    </a:lnTo>
                    <a:lnTo>
                      <a:pt x="53" y="475"/>
                    </a:lnTo>
                    <a:lnTo>
                      <a:pt x="53" y="0"/>
                    </a:lnTo>
                    <a:lnTo>
                      <a:pt x="0" y="0"/>
                    </a:lnTo>
                    <a:lnTo>
                      <a:pt x="0" y="475"/>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9" name="Freeform 24">
                <a:extLst>
                  <a:ext uri="{FF2B5EF4-FFF2-40B4-BE49-F238E27FC236}">
                    <a16:creationId xmlns:a16="http://schemas.microsoft.com/office/drawing/2014/main" id="{26FFD54D-9080-C542-8CF7-37806CDA8900}"/>
                  </a:ext>
                </a:extLst>
              </p:cNvPr>
              <p:cNvSpPr>
                <a:spLocks/>
              </p:cNvSpPr>
              <p:nvPr/>
            </p:nvSpPr>
            <p:spPr bwMode="auto">
              <a:xfrm>
                <a:off x="2561"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3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3" y="262"/>
                    </a:lnTo>
                    <a:cubicBezTo>
                      <a:pt x="209" y="293"/>
                      <a:pt x="171" y="321"/>
                      <a:pt x="119" y="321"/>
                    </a:cubicBezTo>
                    <a:cubicBezTo>
                      <a:pt x="37" y="321"/>
                      <a:pt x="0" y="269"/>
                      <a:pt x="0" y="194"/>
                    </a:cubicBezTo>
                    <a:lnTo>
                      <a:pt x="0" y="0"/>
                    </a:lnTo>
                    <a:lnTo>
                      <a:pt x="52" y="0"/>
                    </a:lnTo>
                    <a:lnTo>
                      <a:pt x="52" y="188"/>
                    </a:lnTo>
                    <a:cubicBezTo>
                      <a:pt x="52" y="241"/>
                      <a:pt x="75" y="273"/>
                      <a:pt x="124" y="273"/>
                    </a:cubicBezTo>
                    <a:cubicBezTo>
                      <a:pt x="191"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60" name="Freeform 25">
                <a:extLst>
                  <a:ext uri="{FF2B5EF4-FFF2-40B4-BE49-F238E27FC236}">
                    <a16:creationId xmlns:a16="http://schemas.microsoft.com/office/drawing/2014/main" id="{5571FC1C-7B13-6E43-AD12-72246A973A6C}"/>
                  </a:ext>
                </a:extLst>
              </p:cNvPr>
              <p:cNvSpPr>
                <a:spLocks/>
              </p:cNvSpPr>
              <p:nvPr/>
            </p:nvSpPr>
            <p:spPr bwMode="auto">
              <a:xfrm>
                <a:off x="2778" y="2037"/>
                <a:ext cx="285" cy="194"/>
              </a:xfrm>
              <a:custGeom>
                <a:avLst/>
                <a:gdLst>
                  <a:gd name="T0" fmla="*/ 3 w 474"/>
                  <a:gd name="T1" fmla="*/ 83 h 321"/>
                  <a:gd name="T2" fmla="*/ 3 w 474"/>
                  <a:gd name="T3" fmla="*/ 83 h 321"/>
                  <a:gd name="T4" fmla="*/ 0 w 474"/>
                  <a:gd name="T5" fmla="*/ 8 h 321"/>
                  <a:gd name="T6" fmla="*/ 50 w 474"/>
                  <a:gd name="T7" fmla="*/ 8 h 321"/>
                  <a:gd name="T8" fmla="*/ 51 w 474"/>
                  <a:gd name="T9" fmla="*/ 60 h 321"/>
                  <a:gd name="T10" fmla="*/ 53 w 474"/>
                  <a:gd name="T11" fmla="*/ 60 h 321"/>
                  <a:gd name="T12" fmla="*/ 157 w 474"/>
                  <a:gd name="T13" fmla="*/ 0 h 321"/>
                  <a:gd name="T14" fmla="*/ 256 w 474"/>
                  <a:gd name="T15" fmla="*/ 60 h 321"/>
                  <a:gd name="T16" fmla="*/ 355 w 474"/>
                  <a:gd name="T17" fmla="*/ 0 h 321"/>
                  <a:gd name="T18" fmla="*/ 474 w 474"/>
                  <a:gd name="T19" fmla="*/ 131 h 321"/>
                  <a:gd name="T20" fmla="*/ 474 w 474"/>
                  <a:gd name="T21" fmla="*/ 321 h 321"/>
                  <a:gd name="T22" fmla="*/ 422 w 474"/>
                  <a:gd name="T23" fmla="*/ 321 h 321"/>
                  <a:gd name="T24" fmla="*/ 422 w 474"/>
                  <a:gd name="T25" fmla="*/ 134 h 321"/>
                  <a:gd name="T26" fmla="*/ 346 w 474"/>
                  <a:gd name="T27" fmla="*/ 48 h 321"/>
                  <a:gd name="T28" fmla="*/ 265 w 474"/>
                  <a:gd name="T29" fmla="*/ 141 h 321"/>
                  <a:gd name="T30" fmla="*/ 265 w 474"/>
                  <a:gd name="T31" fmla="*/ 321 h 321"/>
                  <a:gd name="T32" fmla="*/ 212 w 474"/>
                  <a:gd name="T33" fmla="*/ 321 h 321"/>
                  <a:gd name="T34" fmla="*/ 212 w 474"/>
                  <a:gd name="T35" fmla="*/ 144 h 321"/>
                  <a:gd name="T36" fmla="*/ 152 w 474"/>
                  <a:gd name="T37" fmla="*/ 48 h 321"/>
                  <a:gd name="T38" fmla="*/ 55 w 474"/>
                  <a:gd name="T39" fmla="*/ 169 h 321"/>
                  <a:gd name="T40" fmla="*/ 55 w 474"/>
                  <a:gd name="T41" fmla="*/ 321 h 321"/>
                  <a:gd name="T42" fmla="*/ 3 w 474"/>
                  <a:gd name="T43" fmla="*/ 321 h 321"/>
                  <a:gd name="T44" fmla="*/ 3 w 474"/>
                  <a:gd name="T45"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74" h="321">
                    <a:moveTo>
                      <a:pt x="3" y="83"/>
                    </a:moveTo>
                    <a:lnTo>
                      <a:pt x="3" y="83"/>
                    </a:lnTo>
                    <a:cubicBezTo>
                      <a:pt x="3" y="54"/>
                      <a:pt x="0" y="29"/>
                      <a:pt x="0" y="8"/>
                    </a:cubicBezTo>
                    <a:lnTo>
                      <a:pt x="50" y="8"/>
                    </a:lnTo>
                    <a:cubicBezTo>
                      <a:pt x="50" y="25"/>
                      <a:pt x="51" y="42"/>
                      <a:pt x="51" y="60"/>
                    </a:cubicBezTo>
                    <a:lnTo>
                      <a:pt x="53" y="60"/>
                    </a:lnTo>
                    <a:cubicBezTo>
                      <a:pt x="67" y="29"/>
                      <a:pt x="105" y="0"/>
                      <a:pt x="157" y="0"/>
                    </a:cubicBezTo>
                    <a:cubicBezTo>
                      <a:pt x="224" y="0"/>
                      <a:pt x="246" y="38"/>
                      <a:pt x="256" y="60"/>
                    </a:cubicBezTo>
                    <a:cubicBezTo>
                      <a:pt x="279" y="23"/>
                      <a:pt x="307" y="0"/>
                      <a:pt x="355" y="0"/>
                    </a:cubicBezTo>
                    <a:cubicBezTo>
                      <a:pt x="445" y="0"/>
                      <a:pt x="474" y="50"/>
                      <a:pt x="474" y="131"/>
                    </a:cubicBezTo>
                    <a:lnTo>
                      <a:pt x="474" y="321"/>
                    </a:lnTo>
                    <a:lnTo>
                      <a:pt x="422" y="321"/>
                    </a:lnTo>
                    <a:lnTo>
                      <a:pt x="422" y="134"/>
                    </a:lnTo>
                    <a:cubicBezTo>
                      <a:pt x="422" y="91"/>
                      <a:pt x="407" y="48"/>
                      <a:pt x="346" y="48"/>
                    </a:cubicBezTo>
                    <a:cubicBezTo>
                      <a:pt x="301" y="48"/>
                      <a:pt x="265" y="85"/>
                      <a:pt x="265" y="141"/>
                    </a:cubicBezTo>
                    <a:lnTo>
                      <a:pt x="265" y="321"/>
                    </a:lnTo>
                    <a:lnTo>
                      <a:pt x="212" y="321"/>
                    </a:lnTo>
                    <a:lnTo>
                      <a:pt x="212" y="144"/>
                    </a:lnTo>
                    <a:cubicBezTo>
                      <a:pt x="212" y="75"/>
                      <a:pt x="195" y="48"/>
                      <a:pt x="152" y="48"/>
                    </a:cubicBezTo>
                    <a:cubicBezTo>
                      <a:pt x="85" y="48"/>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grpSp>
      </p:grpSp>
      <p:cxnSp>
        <p:nvCxnSpPr>
          <p:cNvPr id="30" name="Straight Connector 29">
            <a:extLst>
              <a:ext uri="{FF2B5EF4-FFF2-40B4-BE49-F238E27FC236}">
                <a16:creationId xmlns:a16="http://schemas.microsoft.com/office/drawing/2014/main" id="{E8C9B552-E002-5C48-BB85-CEC9317C756E}"/>
              </a:ext>
            </a:extLst>
          </p:cNvPr>
          <p:cNvCxnSpPr/>
          <p:nvPr userDrawn="1"/>
        </p:nvCxnSpPr>
        <p:spPr>
          <a:xfrm>
            <a:off x="-11287" y="920736"/>
            <a:ext cx="9162862"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36849621"/>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Figures + Bar">
    <p:spTree>
      <p:nvGrpSpPr>
        <p:cNvPr id="1" name=""/>
        <p:cNvGrpSpPr/>
        <p:nvPr/>
      </p:nvGrpSpPr>
      <p:grpSpPr>
        <a:xfrm>
          <a:off x="0" y="0"/>
          <a:ext cx="0" cy="0"/>
          <a:chOff x="0" y="0"/>
          <a:chExt cx="0" cy="0"/>
        </a:xfrm>
      </p:grpSpPr>
      <p:pic>
        <p:nvPicPr>
          <p:cNvPr id="10" name="Picture 9" descr="background.jpg"/>
          <p:cNvPicPr>
            <a:picLocks/>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0"/>
            <a:ext cx="9162288" cy="923544"/>
          </a:xfrm>
          <a:prstGeom prst="rect">
            <a:avLst/>
          </a:prstGeom>
        </p:spPr>
      </p:pic>
      <p:sp>
        <p:nvSpPr>
          <p:cNvPr id="2" name="Title 1"/>
          <p:cNvSpPr>
            <a:spLocks noGrp="1"/>
          </p:cNvSpPr>
          <p:nvPr>
            <p:ph type="title" hasCustomPrompt="1"/>
          </p:nvPr>
        </p:nvSpPr>
        <p:spPr>
          <a:xfrm>
            <a:off x="323850" y="89379"/>
            <a:ext cx="8497062" cy="818388"/>
          </a:xfrm>
          <a:prstGeom prst="rect">
            <a:avLst/>
          </a:prstGeom>
        </p:spPr>
        <p:txBody>
          <a:bodyPr anchor="ctr" anchorCtr="0">
            <a:normAutofit/>
          </a:bodyPr>
          <a:lstStyle>
            <a:lvl1pPr algn="l">
              <a:defRPr sz="2400">
                <a:solidFill>
                  <a:schemeClr val="bg1"/>
                </a:solidFill>
                <a:latin typeface="Arial"/>
                <a:cs typeface="Arial"/>
              </a:defRPr>
            </a:lvl1pPr>
          </a:lstStyle>
          <a:p>
            <a:r>
              <a:rPr lang="en-US" dirty="0"/>
              <a:t>Data Slide: click to add title</a:t>
            </a:r>
          </a:p>
        </p:txBody>
      </p:sp>
      <p:sp>
        <p:nvSpPr>
          <p:cNvPr id="3" name="Rectangle 2"/>
          <p:cNvSpPr/>
          <p:nvPr/>
        </p:nvSpPr>
        <p:spPr>
          <a:xfrm>
            <a:off x="0" y="920751"/>
            <a:ext cx="9162288" cy="377190"/>
          </a:xfrm>
          <a:prstGeom prst="rect">
            <a:avLst/>
          </a:prstGeom>
          <a:solidFill>
            <a:srgbClr val="68686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chemeClr val="bg1"/>
              </a:solidFill>
            </a:endParaRPr>
          </a:p>
        </p:txBody>
      </p:sp>
      <p:sp>
        <p:nvSpPr>
          <p:cNvPr id="34" name="Text Placeholder 5"/>
          <p:cNvSpPr>
            <a:spLocks noGrp="1"/>
          </p:cNvSpPr>
          <p:nvPr>
            <p:ph type="body" sz="quarter" idx="15" hasCustomPrompt="1"/>
          </p:nvPr>
        </p:nvSpPr>
        <p:spPr>
          <a:xfrm>
            <a:off x="318914" y="941069"/>
            <a:ext cx="8503916" cy="342896"/>
          </a:xfrm>
          <a:prstGeom prst="rect">
            <a:avLst/>
          </a:prstGeom>
        </p:spPr>
        <p:txBody>
          <a:bodyPr vert="horz" anchor="ctr"/>
          <a:lstStyle>
            <a:lvl1pPr marL="0" indent="0" algn="l">
              <a:spcBef>
                <a:spcPts val="0"/>
              </a:spcBef>
              <a:buNone/>
              <a:defRPr sz="1500" b="0" baseline="0">
                <a:solidFill>
                  <a:schemeClr val="bg1"/>
                </a:solidFill>
                <a:latin typeface="Arial"/>
                <a:cs typeface="Arial"/>
              </a:defRPr>
            </a:lvl1pPr>
          </a:lstStyle>
          <a:p>
            <a:pPr lvl="0"/>
            <a:r>
              <a:rPr lang="en-US" dirty="0"/>
              <a:t>Click to Add Title </a:t>
            </a:r>
          </a:p>
        </p:txBody>
      </p:sp>
      <p:sp>
        <p:nvSpPr>
          <p:cNvPr id="37" name="Text Placeholder 5"/>
          <p:cNvSpPr>
            <a:spLocks noGrp="1"/>
          </p:cNvSpPr>
          <p:nvPr>
            <p:ph type="body" sz="quarter" idx="16" hasCustomPrompt="1"/>
          </p:nvPr>
        </p:nvSpPr>
        <p:spPr>
          <a:xfrm>
            <a:off x="323892" y="4846324"/>
            <a:ext cx="7360835" cy="240026"/>
          </a:xfrm>
          <a:prstGeom prst="rect">
            <a:avLst/>
          </a:prstGeom>
        </p:spPr>
        <p:txBody>
          <a:bodyPr vert="horz" anchor="ctr"/>
          <a:lstStyle>
            <a:lvl1pPr marL="0" indent="0" algn="l">
              <a:spcBef>
                <a:spcPts val="0"/>
              </a:spcBef>
              <a:buNone/>
              <a:defRPr sz="1050" b="0" baseline="0">
                <a:solidFill>
                  <a:srgbClr val="285078"/>
                </a:solidFill>
                <a:latin typeface="Arial"/>
                <a:cs typeface="Arial"/>
              </a:defRPr>
            </a:lvl1pPr>
          </a:lstStyle>
          <a:p>
            <a:pPr lvl="0"/>
            <a:r>
              <a:rPr lang="en-US" dirty="0"/>
              <a:t>Click to Add Source</a:t>
            </a:r>
          </a:p>
        </p:txBody>
      </p:sp>
      <p:grpSp>
        <p:nvGrpSpPr>
          <p:cNvPr id="33" name="Logo Stacked V2">
            <a:extLst>
              <a:ext uri="{FF2B5EF4-FFF2-40B4-BE49-F238E27FC236}">
                <a16:creationId xmlns:a16="http://schemas.microsoft.com/office/drawing/2014/main" id="{ED643BAB-BE3E-4844-9DDD-1481938628F6}"/>
              </a:ext>
            </a:extLst>
          </p:cNvPr>
          <p:cNvGrpSpPr>
            <a:grpSpLocks noChangeAspect="1"/>
          </p:cNvGrpSpPr>
          <p:nvPr userDrawn="1"/>
        </p:nvGrpSpPr>
        <p:grpSpPr>
          <a:xfrm>
            <a:off x="8071600" y="4860986"/>
            <a:ext cx="993262" cy="226314"/>
            <a:chOff x="680865" y="3439338"/>
            <a:chExt cx="4686473" cy="1068091"/>
          </a:xfrm>
        </p:grpSpPr>
        <p:pic>
          <p:nvPicPr>
            <p:cNvPr id="35" name="Logomark V2">
              <a:extLst>
                <a:ext uri="{FF2B5EF4-FFF2-40B4-BE49-F238E27FC236}">
                  <a16:creationId xmlns:a16="http://schemas.microsoft.com/office/drawing/2014/main" id="{4BD95A13-362F-A141-91B7-A9F1DCC099C7}"/>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680865" y="3439338"/>
              <a:ext cx="1088136" cy="1068091"/>
            </a:xfrm>
            <a:prstGeom prst="rect">
              <a:avLst/>
            </a:prstGeom>
          </p:spPr>
        </p:pic>
        <p:grpSp>
          <p:nvGrpSpPr>
            <p:cNvPr id="36" name="Nat HIV Cur logo type stacked">
              <a:extLst>
                <a:ext uri="{FF2B5EF4-FFF2-40B4-BE49-F238E27FC236}">
                  <a16:creationId xmlns:a16="http://schemas.microsoft.com/office/drawing/2014/main" id="{2526FA31-014A-F242-BED5-42DE95C3DD28}"/>
                </a:ext>
              </a:extLst>
            </p:cNvPr>
            <p:cNvGrpSpPr>
              <a:grpSpLocks noChangeAspect="1"/>
            </p:cNvGrpSpPr>
            <p:nvPr/>
          </p:nvGrpSpPr>
          <p:grpSpPr bwMode="auto">
            <a:xfrm>
              <a:off x="1898650" y="3455065"/>
              <a:ext cx="3468688" cy="1036638"/>
              <a:chOff x="1196" y="1585"/>
              <a:chExt cx="2185" cy="653"/>
            </a:xfrm>
          </p:grpSpPr>
          <p:sp>
            <p:nvSpPr>
              <p:cNvPr id="38" name="Freeform 5">
                <a:extLst>
                  <a:ext uri="{FF2B5EF4-FFF2-40B4-BE49-F238E27FC236}">
                    <a16:creationId xmlns:a16="http://schemas.microsoft.com/office/drawing/2014/main" id="{225DF7A2-9912-CE49-8CFC-3BAC37C2B8A0}"/>
                  </a:ext>
                </a:extLst>
              </p:cNvPr>
              <p:cNvSpPr>
                <a:spLocks/>
              </p:cNvSpPr>
              <p:nvPr/>
            </p:nvSpPr>
            <p:spPr bwMode="auto">
              <a:xfrm>
                <a:off x="1212" y="1585"/>
                <a:ext cx="243" cy="286"/>
              </a:xfrm>
              <a:custGeom>
                <a:avLst/>
                <a:gdLst>
                  <a:gd name="T0" fmla="*/ 347 w 403"/>
                  <a:gd name="T1" fmla="*/ 0 h 474"/>
                  <a:gd name="T2" fmla="*/ 347 w 403"/>
                  <a:gd name="T3" fmla="*/ 0 h 474"/>
                  <a:gd name="T4" fmla="*/ 347 w 403"/>
                  <a:gd name="T5" fmla="*/ 394 h 474"/>
                  <a:gd name="T6" fmla="*/ 345 w 403"/>
                  <a:gd name="T7" fmla="*/ 394 h 474"/>
                  <a:gd name="T8" fmla="*/ 71 w 403"/>
                  <a:gd name="T9" fmla="*/ 0 h 474"/>
                  <a:gd name="T10" fmla="*/ 0 w 403"/>
                  <a:gd name="T11" fmla="*/ 0 h 474"/>
                  <a:gd name="T12" fmla="*/ 0 w 403"/>
                  <a:gd name="T13" fmla="*/ 474 h 474"/>
                  <a:gd name="T14" fmla="*/ 56 w 403"/>
                  <a:gd name="T15" fmla="*/ 474 h 474"/>
                  <a:gd name="T16" fmla="*/ 56 w 403"/>
                  <a:gd name="T17" fmla="*/ 81 h 474"/>
                  <a:gd name="T18" fmla="*/ 57 w 403"/>
                  <a:gd name="T19" fmla="*/ 81 h 474"/>
                  <a:gd name="T20" fmla="*/ 332 w 403"/>
                  <a:gd name="T21" fmla="*/ 474 h 474"/>
                  <a:gd name="T22" fmla="*/ 403 w 403"/>
                  <a:gd name="T23" fmla="*/ 474 h 474"/>
                  <a:gd name="T24" fmla="*/ 403 w 403"/>
                  <a:gd name="T25" fmla="*/ 0 h 474"/>
                  <a:gd name="T26" fmla="*/ 347 w 403"/>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3" h="474">
                    <a:moveTo>
                      <a:pt x="347" y="0"/>
                    </a:moveTo>
                    <a:lnTo>
                      <a:pt x="347" y="0"/>
                    </a:lnTo>
                    <a:lnTo>
                      <a:pt x="347" y="394"/>
                    </a:lnTo>
                    <a:lnTo>
                      <a:pt x="345" y="394"/>
                    </a:lnTo>
                    <a:lnTo>
                      <a:pt x="71" y="0"/>
                    </a:lnTo>
                    <a:lnTo>
                      <a:pt x="0" y="0"/>
                    </a:lnTo>
                    <a:lnTo>
                      <a:pt x="0" y="474"/>
                    </a:lnTo>
                    <a:lnTo>
                      <a:pt x="56" y="474"/>
                    </a:lnTo>
                    <a:lnTo>
                      <a:pt x="56" y="81"/>
                    </a:lnTo>
                    <a:lnTo>
                      <a:pt x="57" y="81"/>
                    </a:lnTo>
                    <a:lnTo>
                      <a:pt x="332" y="474"/>
                    </a:lnTo>
                    <a:lnTo>
                      <a:pt x="403" y="474"/>
                    </a:lnTo>
                    <a:lnTo>
                      <a:pt x="403" y="0"/>
                    </a:lnTo>
                    <a:lnTo>
                      <a:pt x="347" y="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39" name="Freeform 6">
                <a:extLst>
                  <a:ext uri="{FF2B5EF4-FFF2-40B4-BE49-F238E27FC236}">
                    <a16:creationId xmlns:a16="http://schemas.microsoft.com/office/drawing/2014/main" id="{EB572A00-3194-D74F-8EC5-330B2BF209D5}"/>
                  </a:ext>
                </a:extLst>
              </p:cNvPr>
              <p:cNvSpPr>
                <a:spLocks noEditPoints="1"/>
              </p:cNvSpPr>
              <p:nvPr/>
            </p:nvSpPr>
            <p:spPr bwMode="auto">
              <a:xfrm>
                <a:off x="1503" y="1677"/>
                <a:ext cx="165" cy="199"/>
              </a:xfrm>
              <a:custGeom>
                <a:avLst/>
                <a:gdLst>
                  <a:gd name="T0" fmla="*/ 14 w 275"/>
                  <a:gd name="T1" fmla="*/ 48 h 329"/>
                  <a:gd name="T2" fmla="*/ 14 w 275"/>
                  <a:gd name="T3" fmla="*/ 48 h 329"/>
                  <a:gd name="T4" fmla="*/ 139 w 275"/>
                  <a:gd name="T5" fmla="*/ 0 h 329"/>
                  <a:gd name="T6" fmla="*/ 270 w 275"/>
                  <a:gd name="T7" fmla="*/ 132 h 329"/>
                  <a:gd name="T8" fmla="*/ 270 w 275"/>
                  <a:gd name="T9" fmla="*/ 267 h 329"/>
                  <a:gd name="T10" fmla="*/ 275 w 275"/>
                  <a:gd name="T11" fmla="*/ 321 h 329"/>
                  <a:gd name="T12" fmla="*/ 225 w 275"/>
                  <a:gd name="T13" fmla="*/ 321 h 329"/>
                  <a:gd name="T14" fmla="*/ 221 w 275"/>
                  <a:gd name="T15" fmla="*/ 274 h 329"/>
                  <a:gd name="T16" fmla="*/ 220 w 275"/>
                  <a:gd name="T17" fmla="*/ 274 h 329"/>
                  <a:gd name="T18" fmla="*/ 117 w 275"/>
                  <a:gd name="T19" fmla="*/ 329 h 329"/>
                  <a:gd name="T20" fmla="*/ 0 w 275"/>
                  <a:gd name="T21" fmla="*/ 236 h 329"/>
                  <a:gd name="T22" fmla="*/ 198 w 275"/>
                  <a:gd name="T23" fmla="*/ 126 h 329"/>
                  <a:gd name="T24" fmla="*/ 218 w 275"/>
                  <a:gd name="T25" fmla="*/ 126 h 329"/>
                  <a:gd name="T26" fmla="*/ 218 w 275"/>
                  <a:gd name="T27" fmla="*/ 117 h 329"/>
                  <a:gd name="T28" fmla="*/ 140 w 275"/>
                  <a:gd name="T29" fmla="*/ 48 h 329"/>
                  <a:gd name="T30" fmla="*/ 47 w 275"/>
                  <a:gd name="T31" fmla="*/ 82 h 329"/>
                  <a:gd name="T32" fmla="*/ 14 w 275"/>
                  <a:gd name="T33" fmla="*/ 48 h 329"/>
                  <a:gd name="T34" fmla="*/ 166 w 275"/>
                  <a:gd name="T35" fmla="*/ 171 h 329"/>
                  <a:gd name="T36" fmla="*/ 166 w 275"/>
                  <a:gd name="T37" fmla="*/ 171 h 329"/>
                  <a:gd name="T38" fmla="*/ 57 w 275"/>
                  <a:gd name="T39" fmla="*/ 231 h 329"/>
                  <a:gd name="T40" fmla="*/ 125 w 275"/>
                  <a:gd name="T41" fmla="*/ 285 h 329"/>
                  <a:gd name="T42" fmla="*/ 218 w 275"/>
                  <a:gd name="T43" fmla="*/ 191 h 329"/>
                  <a:gd name="T44" fmla="*/ 218 w 275"/>
                  <a:gd name="T45" fmla="*/ 171 h 329"/>
                  <a:gd name="T46" fmla="*/ 166 w 275"/>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5" h="329">
                    <a:moveTo>
                      <a:pt x="14" y="48"/>
                    </a:moveTo>
                    <a:lnTo>
                      <a:pt x="14" y="48"/>
                    </a:lnTo>
                    <a:cubicBezTo>
                      <a:pt x="47" y="15"/>
                      <a:pt x="93" y="0"/>
                      <a:pt x="139" y="0"/>
                    </a:cubicBezTo>
                    <a:cubicBezTo>
                      <a:pt x="231" y="0"/>
                      <a:pt x="270" y="44"/>
                      <a:pt x="270" y="132"/>
                    </a:cubicBezTo>
                    <a:lnTo>
                      <a:pt x="270" y="267"/>
                    </a:lnTo>
                    <a:cubicBezTo>
                      <a:pt x="270" y="285"/>
                      <a:pt x="272" y="305"/>
                      <a:pt x="275" y="321"/>
                    </a:cubicBezTo>
                    <a:lnTo>
                      <a:pt x="225" y="321"/>
                    </a:lnTo>
                    <a:cubicBezTo>
                      <a:pt x="221" y="307"/>
                      <a:pt x="221" y="288"/>
                      <a:pt x="221" y="274"/>
                    </a:cubicBezTo>
                    <a:lnTo>
                      <a:pt x="220" y="274"/>
                    </a:lnTo>
                    <a:cubicBezTo>
                      <a:pt x="199" y="306"/>
                      <a:pt x="164" y="329"/>
                      <a:pt x="117" y="329"/>
                    </a:cubicBezTo>
                    <a:cubicBezTo>
                      <a:pt x="53" y="329"/>
                      <a:pt x="0" y="297"/>
                      <a:pt x="0" y="236"/>
                    </a:cubicBezTo>
                    <a:cubicBezTo>
                      <a:pt x="0" y="132"/>
                      <a:pt x="121" y="126"/>
                      <a:pt x="198" y="126"/>
                    </a:cubicBezTo>
                    <a:lnTo>
                      <a:pt x="218" y="126"/>
                    </a:lnTo>
                    <a:lnTo>
                      <a:pt x="218" y="117"/>
                    </a:lnTo>
                    <a:cubicBezTo>
                      <a:pt x="218" y="72"/>
                      <a:pt x="189" y="48"/>
                      <a:pt x="140" y="48"/>
                    </a:cubicBezTo>
                    <a:cubicBezTo>
                      <a:pt x="107" y="48"/>
                      <a:pt x="72" y="60"/>
                      <a:pt x="47" y="82"/>
                    </a:cubicBezTo>
                    <a:lnTo>
                      <a:pt x="14" y="48"/>
                    </a:lnTo>
                    <a:close/>
                    <a:moveTo>
                      <a:pt x="166" y="171"/>
                    </a:moveTo>
                    <a:lnTo>
                      <a:pt x="166" y="171"/>
                    </a:lnTo>
                    <a:cubicBezTo>
                      <a:pt x="99" y="171"/>
                      <a:pt x="57" y="189"/>
                      <a:pt x="57" y="231"/>
                    </a:cubicBezTo>
                    <a:cubicBezTo>
                      <a:pt x="57" y="270"/>
                      <a:pt x="86" y="285"/>
                      <a:pt x="125" y="285"/>
                    </a:cubicBezTo>
                    <a:cubicBezTo>
                      <a:pt x="186" y="285"/>
                      <a:pt x="216" y="242"/>
                      <a:pt x="218" y="191"/>
                    </a:cubicBezTo>
                    <a:lnTo>
                      <a:pt x="218" y="171"/>
                    </a:lnTo>
                    <a:lnTo>
                      <a:pt x="166"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0" name="Freeform 7">
                <a:extLst>
                  <a:ext uri="{FF2B5EF4-FFF2-40B4-BE49-F238E27FC236}">
                    <a16:creationId xmlns:a16="http://schemas.microsoft.com/office/drawing/2014/main" id="{85D58F8C-631B-7142-A4EC-563875767845}"/>
                  </a:ext>
                </a:extLst>
              </p:cNvPr>
              <p:cNvSpPr>
                <a:spLocks/>
              </p:cNvSpPr>
              <p:nvPr/>
            </p:nvSpPr>
            <p:spPr bwMode="auto">
              <a:xfrm>
                <a:off x="1692" y="1628"/>
                <a:ext cx="129" cy="248"/>
              </a:xfrm>
              <a:custGeom>
                <a:avLst/>
                <a:gdLst>
                  <a:gd name="T0" fmla="*/ 213 w 216"/>
                  <a:gd name="T1" fmla="*/ 133 h 410"/>
                  <a:gd name="T2" fmla="*/ 213 w 216"/>
                  <a:gd name="T3" fmla="*/ 133 h 410"/>
                  <a:gd name="T4" fmla="*/ 121 w 216"/>
                  <a:gd name="T5" fmla="*/ 133 h 410"/>
                  <a:gd name="T6" fmla="*/ 121 w 216"/>
                  <a:gd name="T7" fmla="*/ 290 h 410"/>
                  <a:gd name="T8" fmla="*/ 168 w 216"/>
                  <a:gd name="T9" fmla="*/ 362 h 410"/>
                  <a:gd name="T10" fmla="*/ 214 w 216"/>
                  <a:gd name="T11" fmla="*/ 351 h 410"/>
                  <a:gd name="T12" fmla="*/ 216 w 216"/>
                  <a:gd name="T13" fmla="*/ 399 h 410"/>
                  <a:gd name="T14" fmla="*/ 155 w 216"/>
                  <a:gd name="T15" fmla="*/ 410 h 410"/>
                  <a:gd name="T16" fmla="*/ 69 w 216"/>
                  <a:gd name="T17" fmla="*/ 305 h 410"/>
                  <a:gd name="T18" fmla="*/ 69 w 216"/>
                  <a:gd name="T19" fmla="*/ 133 h 410"/>
                  <a:gd name="T20" fmla="*/ 0 w 216"/>
                  <a:gd name="T21" fmla="*/ 133 h 410"/>
                  <a:gd name="T22" fmla="*/ 0 w 216"/>
                  <a:gd name="T23" fmla="*/ 89 h 410"/>
                  <a:gd name="T24" fmla="*/ 69 w 216"/>
                  <a:gd name="T25" fmla="*/ 89 h 410"/>
                  <a:gd name="T26" fmla="*/ 69 w 216"/>
                  <a:gd name="T27" fmla="*/ 0 h 410"/>
                  <a:gd name="T28" fmla="*/ 121 w 216"/>
                  <a:gd name="T29" fmla="*/ 0 h 410"/>
                  <a:gd name="T30" fmla="*/ 121 w 216"/>
                  <a:gd name="T31" fmla="*/ 89 h 410"/>
                  <a:gd name="T32" fmla="*/ 213 w 216"/>
                  <a:gd name="T33" fmla="*/ 89 h 410"/>
                  <a:gd name="T34" fmla="*/ 213 w 216"/>
                  <a:gd name="T35" fmla="*/ 133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16" h="410">
                    <a:moveTo>
                      <a:pt x="213" y="133"/>
                    </a:moveTo>
                    <a:lnTo>
                      <a:pt x="213" y="133"/>
                    </a:lnTo>
                    <a:lnTo>
                      <a:pt x="121" y="133"/>
                    </a:lnTo>
                    <a:lnTo>
                      <a:pt x="121" y="290"/>
                    </a:lnTo>
                    <a:cubicBezTo>
                      <a:pt x="121" y="330"/>
                      <a:pt x="121" y="362"/>
                      <a:pt x="168" y="362"/>
                    </a:cubicBezTo>
                    <a:cubicBezTo>
                      <a:pt x="183" y="362"/>
                      <a:pt x="200" y="359"/>
                      <a:pt x="214" y="351"/>
                    </a:cubicBezTo>
                    <a:lnTo>
                      <a:pt x="216" y="399"/>
                    </a:lnTo>
                    <a:cubicBezTo>
                      <a:pt x="198" y="407"/>
                      <a:pt x="174" y="410"/>
                      <a:pt x="155" y="410"/>
                    </a:cubicBezTo>
                    <a:cubicBezTo>
                      <a:pt x="81" y="410"/>
                      <a:pt x="69" y="370"/>
                      <a:pt x="69" y="305"/>
                    </a:cubicBezTo>
                    <a:lnTo>
                      <a:pt x="69" y="133"/>
                    </a:lnTo>
                    <a:lnTo>
                      <a:pt x="0" y="133"/>
                    </a:lnTo>
                    <a:lnTo>
                      <a:pt x="0" y="89"/>
                    </a:lnTo>
                    <a:lnTo>
                      <a:pt x="69" y="89"/>
                    </a:lnTo>
                    <a:lnTo>
                      <a:pt x="69" y="0"/>
                    </a:lnTo>
                    <a:lnTo>
                      <a:pt x="121" y="0"/>
                    </a:lnTo>
                    <a:lnTo>
                      <a:pt x="121" y="89"/>
                    </a:lnTo>
                    <a:lnTo>
                      <a:pt x="213" y="89"/>
                    </a:lnTo>
                    <a:lnTo>
                      <a:pt x="213" y="13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1" name="Freeform 8">
                <a:extLst>
                  <a:ext uri="{FF2B5EF4-FFF2-40B4-BE49-F238E27FC236}">
                    <a16:creationId xmlns:a16="http://schemas.microsoft.com/office/drawing/2014/main" id="{E38E258E-8D6A-E643-AA35-0A2C8EA84FF9}"/>
                  </a:ext>
                </a:extLst>
              </p:cNvPr>
              <p:cNvSpPr>
                <a:spLocks noEditPoints="1"/>
              </p:cNvSpPr>
              <p:nvPr/>
            </p:nvSpPr>
            <p:spPr bwMode="auto">
              <a:xfrm>
                <a:off x="1848" y="1585"/>
                <a:ext cx="46" cy="286"/>
              </a:xfrm>
              <a:custGeom>
                <a:avLst/>
                <a:gdLst>
                  <a:gd name="T0" fmla="*/ 38 w 76"/>
                  <a:gd name="T1" fmla="*/ 0 h 474"/>
                  <a:gd name="T2" fmla="*/ 38 w 76"/>
                  <a:gd name="T3" fmla="*/ 0 h 474"/>
                  <a:gd name="T4" fmla="*/ 76 w 76"/>
                  <a:gd name="T5" fmla="*/ 39 h 474"/>
                  <a:gd name="T6" fmla="*/ 38 w 76"/>
                  <a:gd name="T7" fmla="*/ 77 h 474"/>
                  <a:gd name="T8" fmla="*/ 0 w 76"/>
                  <a:gd name="T9" fmla="*/ 39 h 474"/>
                  <a:gd name="T10" fmla="*/ 38 w 76"/>
                  <a:gd name="T11" fmla="*/ 0 h 474"/>
                  <a:gd name="T12" fmla="*/ 12 w 76"/>
                  <a:gd name="T13" fmla="*/ 161 h 474"/>
                  <a:gd name="T14" fmla="*/ 12 w 76"/>
                  <a:gd name="T15" fmla="*/ 161 h 474"/>
                  <a:gd name="T16" fmla="*/ 64 w 76"/>
                  <a:gd name="T17" fmla="*/ 161 h 474"/>
                  <a:gd name="T18" fmla="*/ 64 w 76"/>
                  <a:gd name="T19" fmla="*/ 474 h 474"/>
                  <a:gd name="T20" fmla="*/ 12 w 76"/>
                  <a:gd name="T21" fmla="*/ 474 h 474"/>
                  <a:gd name="T22" fmla="*/ 12 w 76"/>
                  <a:gd name="T23" fmla="*/ 161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4">
                    <a:moveTo>
                      <a:pt x="38" y="0"/>
                    </a:moveTo>
                    <a:lnTo>
                      <a:pt x="38" y="0"/>
                    </a:lnTo>
                    <a:cubicBezTo>
                      <a:pt x="59" y="0"/>
                      <a:pt x="76" y="18"/>
                      <a:pt x="76" y="39"/>
                    </a:cubicBezTo>
                    <a:cubicBezTo>
                      <a:pt x="76" y="61"/>
                      <a:pt x="60" y="77"/>
                      <a:pt x="38" y="77"/>
                    </a:cubicBezTo>
                    <a:cubicBezTo>
                      <a:pt x="16" y="77"/>
                      <a:pt x="0" y="61"/>
                      <a:pt x="0" y="39"/>
                    </a:cubicBezTo>
                    <a:cubicBezTo>
                      <a:pt x="0" y="18"/>
                      <a:pt x="16" y="0"/>
                      <a:pt x="38" y="0"/>
                    </a:cubicBezTo>
                    <a:close/>
                    <a:moveTo>
                      <a:pt x="12" y="161"/>
                    </a:moveTo>
                    <a:lnTo>
                      <a:pt x="12" y="161"/>
                    </a:lnTo>
                    <a:lnTo>
                      <a:pt x="64" y="161"/>
                    </a:lnTo>
                    <a:lnTo>
                      <a:pt x="64" y="474"/>
                    </a:lnTo>
                    <a:lnTo>
                      <a:pt x="12" y="474"/>
                    </a:lnTo>
                    <a:lnTo>
                      <a:pt x="12" y="16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2" name="Freeform 9">
                <a:extLst>
                  <a:ext uri="{FF2B5EF4-FFF2-40B4-BE49-F238E27FC236}">
                    <a16:creationId xmlns:a16="http://schemas.microsoft.com/office/drawing/2014/main" id="{BA069D83-6B58-DA4B-88D8-B26DE525E1C1}"/>
                  </a:ext>
                </a:extLst>
              </p:cNvPr>
              <p:cNvSpPr>
                <a:spLocks noEditPoints="1"/>
              </p:cNvSpPr>
              <p:nvPr/>
            </p:nvSpPr>
            <p:spPr bwMode="auto">
              <a:xfrm>
                <a:off x="1930" y="1677"/>
                <a:ext cx="201" cy="199"/>
              </a:xfrm>
              <a:custGeom>
                <a:avLst/>
                <a:gdLst>
                  <a:gd name="T0" fmla="*/ 168 w 335"/>
                  <a:gd name="T1" fmla="*/ 0 h 329"/>
                  <a:gd name="T2" fmla="*/ 168 w 335"/>
                  <a:gd name="T3" fmla="*/ 0 h 329"/>
                  <a:gd name="T4" fmla="*/ 335 w 335"/>
                  <a:gd name="T5" fmla="*/ 165 h 329"/>
                  <a:gd name="T6" fmla="*/ 168 w 335"/>
                  <a:gd name="T7" fmla="*/ 329 h 329"/>
                  <a:gd name="T8" fmla="*/ 0 w 335"/>
                  <a:gd name="T9" fmla="*/ 165 h 329"/>
                  <a:gd name="T10" fmla="*/ 168 w 335"/>
                  <a:gd name="T11" fmla="*/ 0 h 329"/>
                  <a:gd name="T12" fmla="*/ 168 w 335"/>
                  <a:gd name="T13" fmla="*/ 281 h 329"/>
                  <a:gd name="T14" fmla="*/ 168 w 335"/>
                  <a:gd name="T15" fmla="*/ 281 h 329"/>
                  <a:gd name="T16" fmla="*/ 279 w 335"/>
                  <a:gd name="T17" fmla="*/ 165 h 329"/>
                  <a:gd name="T18" fmla="*/ 168 w 335"/>
                  <a:gd name="T19" fmla="*/ 48 h 329"/>
                  <a:gd name="T20" fmla="*/ 57 w 335"/>
                  <a:gd name="T21" fmla="*/ 165 h 329"/>
                  <a:gd name="T22" fmla="*/ 168 w 335"/>
                  <a:gd name="T23" fmla="*/ 28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5" h="329">
                    <a:moveTo>
                      <a:pt x="168" y="0"/>
                    </a:moveTo>
                    <a:lnTo>
                      <a:pt x="168" y="0"/>
                    </a:lnTo>
                    <a:cubicBezTo>
                      <a:pt x="264" y="0"/>
                      <a:pt x="335" y="67"/>
                      <a:pt x="335" y="165"/>
                    </a:cubicBezTo>
                    <a:cubicBezTo>
                      <a:pt x="335" y="262"/>
                      <a:pt x="264" y="329"/>
                      <a:pt x="168" y="329"/>
                    </a:cubicBezTo>
                    <a:cubicBezTo>
                      <a:pt x="71" y="329"/>
                      <a:pt x="0" y="262"/>
                      <a:pt x="0" y="165"/>
                    </a:cubicBezTo>
                    <a:cubicBezTo>
                      <a:pt x="0" y="67"/>
                      <a:pt x="71" y="0"/>
                      <a:pt x="168" y="0"/>
                    </a:cubicBezTo>
                    <a:close/>
                    <a:moveTo>
                      <a:pt x="168" y="281"/>
                    </a:moveTo>
                    <a:lnTo>
                      <a:pt x="168" y="281"/>
                    </a:lnTo>
                    <a:cubicBezTo>
                      <a:pt x="235" y="281"/>
                      <a:pt x="279" y="230"/>
                      <a:pt x="279" y="165"/>
                    </a:cubicBezTo>
                    <a:cubicBezTo>
                      <a:pt x="279" y="99"/>
                      <a:pt x="235" y="48"/>
                      <a:pt x="168" y="48"/>
                    </a:cubicBezTo>
                    <a:cubicBezTo>
                      <a:pt x="100" y="48"/>
                      <a:pt x="57" y="99"/>
                      <a:pt x="57" y="165"/>
                    </a:cubicBezTo>
                    <a:cubicBezTo>
                      <a:pt x="57" y="230"/>
                      <a:pt x="100" y="281"/>
                      <a:pt x="168" y="281"/>
                    </a:cubicBez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3" name="Freeform 10">
                <a:extLst>
                  <a:ext uri="{FF2B5EF4-FFF2-40B4-BE49-F238E27FC236}">
                    <a16:creationId xmlns:a16="http://schemas.microsoft.com/office/drawing/2014/main" id="{3F3678EF-D471-FF42-B26A-64E8B6E50370}"/>
                  </a:ext>
                </a:extLst>
              </p:cNvPr>
              <p:cNvSpPr>
                <a:spLocks/>
              </p:cNvSpPr>
              <p:nvPr/>
            </p:nvSpPr>
            <p:spPr bwMode="auto">
              <a:xfrm>
                <a:off x="2173" y="1677"/>
                <a:ext cx="166" cy="194"/>
              </a:xfrm>
              <a:custGeom>
                <a:avLst/>
                <a:gdLst>
                  <a:gd name="T0" fmla="*/ 3 w 276"/>
                  <a:gd name="T1" fmla="*/ 82 h 321"/>
                  <a:gd name="T2" fmla="*/ 3 w 276"/>
                  <a:gd name="T3" fmla="*/ 82 h 321"/>
                  <a:gd name="T4" fmla="*/ 0 w 276"/>
                  <a:gd name="T5" fmla="*/ 8 h 321"/>
                  <a:gd name="T6" fmla="*/ 50 w 276"/>
                  <a:gd name="T7" fmla="*/ 8 h 321"/>
                  <a:gd name="T8" fmla="*/ 51 w 276"/>
                  <a:gd name="T9" fmla="*/ 60 h 321"/>
                  <a:gd name="T10" fmla="*/ 52 w 276"/>
                  <a:gd name="T11" fmla="*/ 60 h 321"/>
                  <a:gd name="T12" fmla="*/ 157 w 276"/>
                  <a:gd name="T13" fmla="*/ 0 h 321"/>
                  <a:gd name="T14" fmla="*/ 276 w 276"/>
                  <a:gd name="T15" fmla="*/ 128 h 321"/>
                  <a:gd name="T16" fmla="*/ 276 w 276"/>
                  <a:gd name="T17" fmla="*/ 321 h 321"/>
                  <a:gd name="T18" fmla="*/ 224 w 276"/>
                  <a:gd name="T19" fmla="*/ 321 h 321"/>
                  <a:gd name="T20" fmla="*/ 224 w 276"/>
                  <a:gd name="T21" fmla="*/ 133 h 321"/>
                  <a:gd name="T22" fmla="*/ 152 w 276"/>
                  <a:gd name="T23" fmla="*/ 48 h 321"/>
                  <a:gd name="T24" fmla="*/ 55 w 276"/>
                  <a:gd name="T25" fmla="*/ 169 h 321"/>
                  <a:gd name="T26" fmla="*/ 55 w 276"/>
                  <a:gd name="T27" fmla="*/ 321 h 321"/>
                  <a:gd name="T28" fmla="*/ 3 w 276"/>
                  <a:gd name="T29" fmla="*/ 321 h 321"/>
                  <a:gd name="T30" fmla="*/ 3 w 276"/>
                  <a:gd name="T31" fmla="*/ 82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3" y="82"/>
                    </a:moveTo>
                    <a:lnTo>
                      <a:pt x="3" y="82"/>
                    </a:lnTo>
                    <a:cubicBezTo>
                      <a:pt x="3" y="54"/>
                      <a:pt x="0" y="29"/>
                      <a:pt x="0" y="8"/>
                    </a:cubicBezTo>
                    <a:lnTo>
                      <a:pt x="50" y="8"/>
                    </a:lnTo>
                    <a:cubicBezTo>
                      <a:pt x="50" y="25"/>
                      <a:pt x="51" y="42"/>
                      <a:pt x="51" y="60"/>
                    </a:cubicBezTo>
                    <a:lnTo>
                      <a:pt x="52" y="60"/>
                    </a:lnTo>
                    <a:cubicBezTo>
                      <a:pt x="66" y="29"/>
                      <a:pt x="105" y="0"/>
                      <a:pt x="157" y="0"/>
                    </a:cubicBezTo>
                    <a:cubicBezTo>
                      <a:pt x="239" y="0"/>
                      <a:pt x="276" y="52"/>
                      <a:pt x="276" y="128"/>
                    </a:cubicBezTo>
                    <a:lnTo>
                      <a:pt x="276" y="321"/>
                    </a:lnTo>
                    <a:lnTo>
                      <a:pt x="224" y="321"/>
                    </a:lnTo>
                    <a:lnTo>
                      <a:pt x="224" y="133"/>
                    </a:lnTo>
                    <a:cubicBezTo>
                      <a:pt x="224" y="81"/>
                      <a:pt x="201" y="48"/>
                      <a:pt x="152" y="48"/>
                    </a:cubicBezTo>
                    <a:cubicBezTo>
                      <a:pt x="84" y="48"/>
                      <a:pt x="55" y="97"/>
                      <a:pt x="55" y="169"/>
                    </a:cubicBezTo>
                    <a:lnTo>
                      <a:pt x="55" y="321"/>
                    </a:lnTo>
                    <a:lnTo>
                      <a:pt x="3" y="321"/>
                    </a:lnTo>
                    <a:lnTo>
                      <a:pt x="3" y="82"/>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4" name="Freeform 11">
                <a:extLst>
                  <a:ext uri="{FF2B5EF4-FFF2-40B4-BE49-F238E27FC236}">
                    <a16:creationId xmlns:a16="http://schemas.microsoft.com/office/drawing/2014/main" id="{4096063A-D997-8644-9B45-A681CF16A254}"/>
                  </a:ext>
                </a:extLst>
              </p:cNvPr>
              <p:cNvSpPr>
                <a:spLocks noEditPoints="1"/>
              </p:cNvSpPr>
              <p:nvPr/>
            </p:nvSpPr>
            <p:spPr bwMode="auto">
              <a:xfrm>
                <a:off x="2380" y="1677"/>
                <a:ext cx="165" cy="199"/>
              </a:xfrm>
              <a:custGeom>
                <a:avLst/>
                <a:gdLst>
                  <a:gd name="T0" fmla="*/ 14 w 274"/>
                  <a:gd name="T1" fmla="*/ 48 h 329"/>
                  <a:gd name="T2" fmla="*/ 14 w 274"/>
                  <a:gd name="T3" fmla="*/ 48 h 329"/>
                  <a:gd name="T4" fmla="*/ 139 w 274"/>
                  <a:gd name="T5" fmla="*/ 0 h 329"/>
                  <a:gd name="T6" fmla="*/ 270 w 274"/>
                  <a:gd name="T7" fmla="*/ 132 h 329"/>
                  <a:gd name="T8" fmla="*/ 270 w 274"/>
                  <a:gd name="T9" fmla="*/ 267 h 329"/>
                  <a:gd name="T10" fmla="*/ 274 w 274"/>
                  <a:gd name="T11" fmla="*/ 321 h 329"/>
                  <a:gd name="T12" fmla="*/ 224 w 274"/>
                  <a:gd name="T13" fmla="*/ 321 h 329"/>
                  <a:gd name="T14" fmla="*/ 221 w 274"/>
                  <a:gd name="T15" fmla="*/ 274 h 329"/>
                  <a:gd name="T16" fmla="*/ 219 w 274"/>
                  <a:gd name="T17" fmla="*/ 274 h 329"/>
                  <a:gd name="T18" fmla="*/ 116 w 274"/>
                  <a:gd name="T19" fmla="*/ 329 h 329"/>
                  <a:gd name="T20" fmla="*/ 0 w 274"/>
                  <a:gd name="T21" fmla="*/ 236 h 329"/>
                  <a:gd name="T22" fmla="*/ 197 w 274"/>
                  <a:gd name="T23" fmla="*/ 126 h 329"/>
                  <a:gd name="T24" fmla="*/ 217 w 274"/>
                  <a:gd name="T25" fmla="*/ 126 h 329"/>
                  <a:gd name="T26" fmla="*/ 217 w 274"/>
                  <a:gd name="T27" fmla="*/ 117 h 329"/>
                  <a:gd name="T28" fmla="*/ 140 w 274"/>
                  <a:gd name="T29" fmla="*/ 48 h 329"/>
                  <a:gd name="T30" fmla="*/ 47 w 274"/>
                  <a:gd name="T31" fmla="*/ 82 h 329"/>
                  <a:gd name="T32" fmla="*/ 14 w 274"/>
                  <a:gd name="T33" fmla="*/ 48 h 329"/>
                  <a:gd name="T34" fmla="*/ 165 w 274"/>
                  <a:gd name="T35" fmla="*/ 171 h 329"/>
                  <a:gd name="T36" fmla="*/ 165 w 274"/>
                  <a:gd name="T37" fmla="*/ 171 h 329"/>
                  <a:gd name="T38" fmla="*/ 56 w 274"/>
                  <a:gd name="T39" fmla="*/ 231 h 329"/>
                  <a:gd name="T40" fmla="*/ 125 w 274"/>
                  <a:gd name="T41" fmla="*/ 285 h 329"/>
                  <a:gd name="T42" fmla="*/ 217 w 274"/>
                  <a:gd name="T43" fmla="*/ 191 h 329"/>
                  <a:gd name="T44" fmla="*/ 217 w 274"/>
                  <a:gd name="T45" fmla="*/ 171 h 329"/>
                  <a:gd name="T46" fmla="*/ 165 w 274"/>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4" h="329">
                    <a:moveTo>
                      <a:pt x="14" y="48"/>
                    </a:moveTo>
                    <a:lnTo>
                      <a:pt x="14" y="48"/>
                    </a:lnTo>
                    <a:cubicBezTo>
                      <a:pt x="46" y="15"/>
                      <a:pt x="93" y="0"/>
                      <a:pt x="139" y="0"/>
                    </a:cubicBezTo>
                    <a:cubicBezTo>
                      <a:pt x="231" y="0"/>
                      <a:pt x="270" y="44"/>
                      <a:pt x="270" y="132"/>
                    </a:cubicBezTo>
                    <a:lnTo>
                      <a:pt x="270" y="267"/>
                    </a:lnTo>
                    <a:cubicBezTo>
                      <a:pt x="270" y="285"/>
                      <a:pt x="272" y="305"/>
                      <a:pt x="274" y="321"/>
                    </a:cubicBezTo>
                    <a:lnTo>
                      <a:pt x="224" y="321"/>
                    </a:lnTo>
                    <a:cubicBezTo>
                      <a:pt x="221" y="307"/>
                      <a:pt x="221" y="288"/>
                      <a:pt x="221" y="274"/>
                    </a:cubicBezTo>
                    <a:lnTo>
                      <a:pt x="219" y="274"/>
                    </a:lnTo>
                    <a:cubicBezTo>
                      <a:pt x="199" y="306"/>
                      <a:pt x="164" y="329"/>
                      <a:pt x="116" y="329"/>
                    </a:cubicBezTo>
                    <a:cubicBezTo>
                      <a:pt x="53" y="329"/>
                      <a:pt x="0" y="297"/>
                      <a:pt x="0" y="236"/>
                    </a:cubicBezTo>
                    <a:cubicBezTo>
                      <a:pt x="0" y="132"/>
                      <a:pt x="120" y="126"/>
                      <a:pt x="197" y="126"/>
                    </a:cubicBezTo>
                    <a:lnTo>
                      <a:pt x="217" y="126"/>
                    </a:lnTo>
                    <a:lnTo>
                      <a:pt x="217" y="117"/>
                    </a:lnTo>
                    <a:cubicBezTo>
                      <a:pt x="217" y="72"/>
                      <a:pt x="189" y="48"/>
                      <a:pt x="140" y="48"/>
                    </a:cubicBezTo>
                    <a:cubicBezTo>
                      <a:pt x="106" y="48"/>
                      <a:pt x="72" y="60"/>
                      <a:pt x="47" y="82"/>
                    </a:cubicBezTo>
                    <a:lnTo>
                      <a:pt x="14" y="48"/>
                    </a:lnTo>
                    <a:close/>
                    <a:moveTo>
                      <a:pt x="165" y="171"/>
                    </a:moveTo>
                    <a:lnTo>
                      <a:pt x="165" y="171"/>
                    </a:lnTo>
                    <a:cubicBezTo>
                      <a:pt x="99" y="171"/>
                      <a:pt x="56" y="189"/>
                      <a:pt x="56" y="231"/>
                    </a:cubicBezTo>
                    <a:cubicBezTo>
                      <a:pt x="56" y="270"/>
                      <a:pt x="86" y="285"/>
                      <a:pt x="125" y="285"/>
                    </a:cubicBezTo>
                    <a:cubicBezTo>
                      <a:pt x="185" y="285"/>
                      <a:pt x="216" y="242"/>
                      <a:pt x="217" y="191"/>
                    </a:cubicBezTo>
                    <a:lnTo>
                      <a:pt x="217" y="171"/>
                    </a:lnTo>
                    <a:lnTo>
                      <a:pt x="165"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5" name="Freeform 12">
                <a:extLst>
                  <a:ext uri="{FF2B5EF4-FFF2-40B4-BE49-F238E27FC236}">
                    <a16:creationId xmlns:a16="http://schemas.microsoft.com/office/drawing/2014/main" id="{93E7CAF6-9990-B242-9889-9111A9BD2D45}"/>
                  </a:ext>
                </a:extLst>
              </p:cNvPr>
              <p:cNvSpPr>
                <a:spLocks/>
              </p:cNvSpPr>
              <p:nvPr/>
            </p:nvSpPr>
            <p:spPr bwMode="auto">
              <a:xfrm>
                <a:off x="2597" y="1585"/>
                <a:ext cx="31" cy="286"/>
              </a:xfrm>
              <a:custGeom>
                <a:avLst/>
                <a:gdLst>
                  <a:gd name="T0" fmla="*/ 0 w 52"/>
                  <a:gd name="T1" fmla="*/ 474 h 474"/>
                  <a:gd name="T2" fmla="*/ 0 w 52"/>
                  <a:gd name="T3" fmla="*/ 474 h 474"/>
                  <a:gd name="T4" fmla="*/ 52 w 52"/>
                  <a:gd name="T5" fmla="*/ 474 h 474"/>
                  <a:gd name="T6" fmla="*/ 52 w 52"/>
                  <a:gd name="T7" fmla="*/ 0 h 474"/>
                  <a:gd name="T8" fmla="*/ 0 w 52"/>
                  <a:gd name="T9" fmla="*/ 0 h 474"/>
                  <a:gd name="T10" fmla="*/ 0 w 52"/>
                  <a:gd name="T11" fmla="*/ 474 h 474"/>
                </a:gdLst>
                <a:ahLst/>
                <a:cxnLst>
                  <a:cxn ang="0">
                    <a:pos x="T0" y="T1"/>
                  </a:cxn>
                  <a:cxn ang="0">
                    <a:pos x="T2" y="T3"/>
                  </a:cxn>
                  <a:cxn ang="0">
                    <a:pos x="T4" y="T5"/>
                  </a:cxn>
                  <a:cxn ang="0">
                    <a:pos x="T6" y="T7"/>
                  </a:cxn>
                  <a:cxn ang="0">
                    <a:pos x="T8" y="T9"/>
                  </a:cxn>
                  <a:cxn ang="0">
                    <a:pos x="T10" y="T11"/>
                  </a:cxn>
                </a:cxnLst>
                <a:rect l="0" t="0" r="r" b="b"/>
                <a:pathLst>
                  <a:path w="52" h="474">
                    <a:moveTo>
                      <a:pt x="0" y="474"/>
                    </a:moveTo>
                    <a:lnTo>
                      <a:pt x="0" y="474"/>
                    </a:lnTo>
                    <a:lnTo>
                      <a:pt x="52" y="474"/>
                    </a:lnTo>
                    <a:lnTo>
                      <a:pt x="52" y="0"/>
                    </a:lnTo>
                    <a:lnTo>
                      <a:pt x="0" y="0"/>
                    </a:lnTo>
                    <a:lnTo>
                      <a:pt x="0" y="474"/>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6" name="Freeform 13">
                <a:extLst>
                  <a:ext uri="{FF2B5EF4-FFF2-40B4-BE49-F238E27FC236}">
                    <a16:creationId xmlns:a16="http://schemas.microsoft.com/office/drawing/2014/main" id="{B301714D-9F92-1A45-A046-1048640D6B9D}"/>
                  </a:ext>
                </a:extLst>
              </p:cNvPr>
              <p:cNvSpPr>
                <a:spLocks/>
              </p:cNvSpPr>
              <p:nvPr/>
            </p:nvSpPr>
            <p:spPr bwMode="auto">
              <a:xfrm>
                <a:off x="2780" y="1585"/>
                <a:ext cx="220" cy="286"/>
              </a:xfrm>
              <a:custGeom>
                <a:avLst/>
                <a:gdLst>
                  <a:gd name="T0" fmla="*/ 310 w 366"/>
                  <a:gd name="T1" fmla="*/ 0 h 474"/>
                  <a:gd name="T2" fmla="*/ 310 w 366"/>
                  <a:gd name="T3" fmla="*/ 0 h 474"/>
                  <a:gd name="T4" fmla="*/ 310 w 366"/>
                  <a:gd name="T5" fmla="*/ 201 h 474"/>
                  <a:gd name="T6" fmla="*/ 57 w 366"/>
                  <a:gd name="T7" fmla="*/ 201 h 474"/>
                  <a:gd name="T8" fmla="*/ 57 w 366"/>
                  <a:gd name="T9" fmla="*/ 0 h 474"/>
                  <a:gd name="T10" fmla="*/ 0 w 366"/>
                  <a:gd name="T11" fmla="*/ 0 h 474"/>
                  <a:gd name="T12" fmla="*/ 0 w 366"/>
                  <a:gd name="T13" fmla="*/ 474 h 474"/>
                  <a:gd name="T14" fmla="*/ 57 w 366"/>
                  <a:gd name="T15" fmla="*/ 474 h 474"/>
                  <a:gd name="T16" fmla="*/ 57 w 366"/>
                  <a:gd name="T17" fmla="*/ 253 h 474"/>
                  <a:gd name="T18" fmla="*/ 310 w 366"/>
                  <a:gd name="T19" fmla="*/ 253 h 474"/>
                  <a:gd name="T20" fmla="*/ 310 w 366"/>
                  <a:gd name="T21" fmla="*/ 474 h 474"/>
                  <a:gd name="T22" fmla="*/ 366 w 366"/>
                  <a:gd name="T23" fmla="*/ 474 h 474"/>
                  <a:gd name="T24" fmla="*/ 366 w 366"/>
                  <a:gd name="T25" fmla="*/ 0 h 474"/>
                  <a:gd name="T26" fmla="*/ 310 w 366"/>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66" h="474">
                    <a:moveTo>
                      <a:pt x="310" y="0"/>
                    </a:moveTo>
                    <a:lnTo>
                      <a:pt x="310" y="0"/>
                    </a:lnTo>
                    <a:lnTo>
                      <a:pt x="310" y="201"/>
                    </a:lnTo>
                    <a:lnTo>
                      <a:pt x="57" y="201"/>
                    </a:lnTo>
                    <a:lnTo>
                      <a:pt x="57" y="0"/>
                    </a:lnTo>
                    <a:lnTo>
                      <a:pt x="0" y="0"/>
                    </a:lnTo>
                    <a:lnTo>
                      <a:pt x="0" y="474"/>
                    </a:lnTo>
                    <a:lnTo>
                      <a:pt x="57" y="474"/>
                    </a:lnTo>
                    <a:lnTo>
                      <a:pt x="57" y="253"/>
                    </a:lnTo>
                    <a:lnTo>
                      <a:pt x="310" y="253"/>
                    </a:lnTo>
                    <a:lnTo>
                      <a:pt x="310" y="474"/>
                    </a:lnTo>
                    <a:lnTo>
                      <a:pt x="366" y="474"/>
                    </a:lnTo>
                    <a:lnTo>
                      <a:pt x="366" y="0"/>
                    </a:lnTo>
                    <a:lnTo>
                      <a:pt x="310"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7" name="Freeform 14">
                <a:extLst>
                  <a:ext uri="{FF2B5EF4-FFF2-40B4-BE49-F238E27FC236}">
                    <a16:creationId xmlns:a16="http://schemas.microsoft.com/office/drawing/2014/main" id="{6D21D93B-D9E1-8E47-AF2C-3C247270DD35}"/>
                  </a:ext>
                </a:extLst>
              </p:cNvPr>
              <p:cNvSpPr>
                <a:spLocks/>
              </p:cNvSpPr>
              <p:nvPr/>
            </p:nvSpPr>
            <p:spPr bwMode="auto">
              <a:xfrm>
                <a:off x="3065" y="1585"/>
                <a:ext cx="33" cy="286"/>
              </a:xfrm>
              <a:custGeom>
                <a:avLst/>
                <a:gdLst>
                  <a:gd name="T0" fmla="*/ 0 w 56"/>
                  <a:gd name="T1" fmla="*/ 474 h 474"/>
                  <a:gd name="T2" fmla="*/ 0 w 56"/>
                  <a:gd name="T3" fmla="*/ 474 h 474"/>
                  <a:gd name="T4" fmla="*/ 56 w 56"/>
                  <a:gd name="T5" fmla="*/ 474 h 474"/>
                  <a:gd name="T6" fmla="*/ 56 w 56"/>
                  <a:gd name="T7" fmla="*/ 0 h 474"/>
                  <a:gd name="T8" fmla="*/ 0 w 56"/>
                  <a:gd name="T9" fmla="*/ 0 h 474"/>
                  <a:gd name="T10" fmla="*/ 0 w 56"/>
                  <a:gd name="T11" fmla="*/ 474 h 474"/>
                </a:gdLst>
                <a:ahLst/>
                <a:cxnLst>
                  <a:cxn ang="0">
                    <a:pos x="T0" y="T1"/>
                  </a:cxn>
                  <a:cxn ang="0">
                    <a:pos x="T2" y="T3"/>
                  </a:cxn>
                  <a:cxn ang="0">
                    <a:pos x="T4" y="T5"/>
                  </a:cxn>
                  <a:cxn ang="0">
                    <a:pos x="T6" y="T7"/>
                  </a:cxn>
                  <a:cxn ang="0">
                    <a:pos x="T8" y="T9"/>
                  </a:cxn>
                  <a:cxn ang="0">
                    <a:pos x="T10" y="T11"/>
                  </a:cxn>
                </a:cxnLst>
                <a:rect l="0" t="0" r="r" b="b"/>
                <a:pathLst>
                  <a:path w="56" h="474">
                    <a:moveTo>
                      <a:pt x="0" y="474"/>
                    </a:moveTo>
                    <a:lnTo>
                      <a:pt x="0" y="474"/>
                    </a:lnTo>
                    <a:lnTo>
                      <a:pt x="56" y="474"/>
                    </a:lnTo>
                    <a:lnTo>
                      <a:pt x="56" y="0"/>
                    </a:lnTo>
                    <a:lnTo>
                      <a:pt x="0" y="0"/>
                    </a:lnTo>
                    <a:lnTo>
                      <a:pt x="0" y="474"/>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8" name="Freeform 15">
                <a:extLst>
                  <a:ext uri="{FF2B5EF4-FFF2-40B4-BE49-F238E27FC236}">
                    <a16:creationId xmlns:a16="http://schemas.microsoft.com/office/drawing/2014/main" id="{44E35D0F-4F10-E242-8BEA-14849E6CACA0}"/>
                  </a:ext>
                </a:extLst>
              </p:cNvPr>
              <p:cNvSpPr>
                <a:spLocks/>
              </p:cNvSpPr>
              <p:nvPr/>
            </p:nvSpPr>
            <p:spPr bwMode="auto">
              <a:xfrm>
                <a:off x="3128" y="1585"/>
                <a:ext cx="253" cy="286"/>
              </a:xfrm>
              <a:custGeom>
                <a:avLst/>
                <a:gdLst>
                  <a:gd name="T0" fmla="*/ 361 w 421"/>
                  <a:gd name="T1" fmla="*/ 0 h 474"/>
                  <a:gd name="T2" fmla="*/ 361 w 421"/>
                  <a:gd name="T3" fmla="*/ 0 h 474"/>
                  <a:gd name="T4" fmla="*/ 211 w 421"/>
                  <a:gd name="T5" fmla="*/ 390 h 474"/>
                  <a:gd name="T6" fmla="*/ 209 w 421"/>
                  <a:gd name="T7" fmla="*/ 390 h 474"/>
                  <a:gd name="T8" fmla="*/ 63 w 421"/>
                  <a:gd name="T9" fmla="*/ 0 h 474"/>
                  <a:gd name="T10" fmla="*/ 0 w 421"/>
                  <a:gd name="T11" fmla="*/ 0 h 474"/>
                  <a:gd name="T12" fmla="*/ 181 w 421"/>
                  <a:gd name="T13" fmla="*/ 474 h 474"/>
                  <a:gd name="T14" fmla="*/ 235 w 421"/>
                  <a:gd name="T15" fmla="*/ 474 h 474"/>
                  <a:gd name="T16" fmla="*/ 421 w 421"/>
                  <a:gd name="T17" fmla="*/ 0 h 474"/>
                  <a:gd name="T18" fmla="*/ 361 w 421"/>
                  <a:gd name="T19"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1" h="474">
                    <a:moveTo>
                      <a:pt x="361" y="0"/>
                    </a:moveTo>
                    <a:lnTo>
                      <a:pt x="361" y="0"/>
                    </a:lnTo>
                    <a:lnTo>
                      <a:pt x="211" y="390"/>
                    </a:lnTo>
                    <a:lnTo>
                      <a:pt x="209" y="390"/>
                    </a:lnTo>
                    <a:lnTo>
                      <a:pt x="63" y="0"/>
                    </a:lnTo>
                    <a:lnTo>
                      <a:pt x="0" y="0"/>
                    </a:lnTo>
                    <a:lnTo>
                      <a:pt x="181" y="474"/>
                    </a:lnTo>
                    <a:lnTo>
                      <a:pt x="235" y="474"/>
                    </a:lnTo>
                    <a:lnTo>
                      <a:pt x="421" y="0"/>
                    </a:lnTo>
                    <a:lnTo>
                      <a:pt x="361"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9" name="Freeform 16">
                <a:extLst>
                  <a:ext uri="{FF2B5EF4-FFF2-40B4-BE49-F238E27FC236}">
                    <a16:creationId xmlns:a16="http://schemas.microsoft.com/office/drawing/2014/main" id="{B13929CF-847F-D84C-B923-41164D6161A7}"/>
                  </a:ext>
                </a:extLst>
              </p:cNvPr>
              <p:cNvSpPr>
                <a:spLocks/>
              </p:cNvSpPr>
              <p:nvPr/>
            </p:nvSpPr>
            <p:spPr bwMode="auto">
              <a:xfrm>
                <a:off x="1196" y="1938"/>
                <a:ext cx="253" cy="300"/>
              </a:xfrm>
              <a:custGeom>
                <a:avLst/>
                <a:gdLst>
                  <a:gd name="T0" fmla="*/ 359 w 420"/>
                  <a:gd name="T1" fmla="*/ 109 h 497"/>
                  <a:gd name="T2" fmla="*/ 359 w 420"/>
                  <a:gd name="T3" fmla="*/ 109 h 497"/>
                  <a:gd name="T4" fmla="*/ 240 w 420"/>
                  <a:gd name="T5" fmla="*/ 52 h 497"/>
                  <a:gd name="T6" fmla="*/ 60 w 420"/>
                  <a:gd name="T7" fmla="*/ 249 h 497"/>
                  <a:gd name="T8" fmla="*/ 240 w 420"/>
                  <a:gd name="T9" fmla="*/ 445 h 497"/>
                  <a:gd name="T10" fmla="*/ 378 w 420"/>
                  <a:gd name="T11" fmla="*/ 379 h 497"/>
                  <a:gd name="T12" fmla="*/ 420 w 420"/>
                  <a:gd name="T13" fmla="*/ 415 h 497"/>
                  <a:gd name="T14" fmla="*/ 240 w 420"/>
                  <a:gd name="T15" fmla="*/ 497 h 497"/>
                  <a:gd name="T16" fmla="*/ 0 w 420"/>
                  <a:gd name="T17" fmla="*/ 249 h 497"/>
                  <a:gd name="T18" fmla="*/ 240 w 420"/>
                  <a:gd name="T19" fmla="*/ 0 h 497"/>
                  <a:gd name="T20" fmla="*/ 408 w 420"/>
                  <a:gd name="T21" fmla="*/ 74 h 497"/>
                  <a:gd name="T22" fmla="*/ 359 w 420"/>
                  <a:gd name="T23" fmla="*/ 109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20" h="497">
                    <a:moveTo>
                      <a:pt x="359" y="109"/>
                    </a:moveTo>
                    <a:lnTo>
                      <a:pt x="359" y="109"/>
                    </a:lnTo>
                    <a:cubicBezTo>
                      <a:pt x="331" y="71"/>
                      <a:pt x="286" y="52"/>
                      <a:pt x="240" y="52"/>
                    </a:cubicBezTo>
                    <a:cubicBezTo>
                      <a:pt x="135" y="52"/>
                      <a:pt x="60" y="145"/>
                      <a:pt x="60" y="249"/>
                    </a:cubicBezTo>
                    <a:cubicBezTo>
                      <a:pt x="60" y="358"/>
                      <a:pt x="134" y="445"/>
                      <a:pt x="240" y="445"/>
                    </a:cubicBezTo>
                    <a:cubicBezTo>
                      <a:pt x="298" y="445"/>
                      <a:pt x="344" y="422"/>
                      <a:pt x="378" y="379"/>
                    </a:cubicBezTo>
                    <a:lnTo>
                      <a:pt x="420" y="415"/>
                    </a:lnTo>
                    <a:cubicBezTo>
                      <a:pt x="378" y="471"/>
                      <a:pt x="316" y="497"/>
                      <a:pt x="240" y="497"/>
                    </a:cubicBezTo>
                    <a:cubicBezTo>
                      <a:pt x="105" y="497"/>
                      <a:pt x="0" y="392"/>
                      <a:pt x="0" y="249"/>
                    </a:cubicBezTo>
                    <a:cubicBezTo>
                      <a:pt x="0" y="109"/>
                      <a:pt x="100" y="0"/>
                      <a:pt x="240" y="0"/>
                    </a:cubicBezTo>
                    <a:cubicBezTo>
                      <a:pt x="305" y="0"/>
                      <a:pt x="368" y="22"/>
                      <a:pt x="408" y="74"/>
                    </a:cubicBezTo>
                    <a:lnTo>
                      <a:pt x="359" y="10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0" name="Freeform 17">
                <a:extLst>
                  <a:ext uri="{FF2B5EF4-FFF2-40B4-BE49-F238E27FC236}">
                    <a16:creationId xmlns:a16="http://schemas.microsoft.com/office/drawing/2014/main" id="{9344C2AF-D947-7B45-B693-BC8D9AADBDED}"/>
                  </a:ext>
                </a:extLst>
              </p:cNvPr>
              <p:cNvSpPr>
                <a:spLocks/>
              </p:cNvSpPr>
              <p:nvPr/>
            </p:nvSpPr>
            <p:spPr bwMode="auto">
              <a:xfrm>
                <a:off x="1482"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1" name="Freeform 18">
                <a:extLst>
                  <a:ext uri="{FF2B5EF4-FFF2-40B4-BE49-F238E27FC236}">
                    <a16:creationId xmlns:a16="http://schemas.microsoft.com/office/drawing/2014/main" id="{FAE12492-BC70-2041-95FA-8959CD293CD9}"/>
                  </a:ext>
                </a:extLst>
              </p:cNvPr>
              <p:cNvSpPr>
                <a:spLocks/>
              </p:cNvSpPr>
              <p:nvPr/>
            </p:nvSpPr>
            <p:spPr bwMode="auto">
              <a:xfrm>
                <a:off x="1699" y="2037"/>
                <a:ext cx="107" cy="194"/>
              </a:xfrm>
              <a:custGeom>
                <a:avLst/>
                <a:gdLst>
                  <a:gd name="T0" fmla="*/ 2 w 177"/>
                  <a:gd name="T1" fmla="*/ 83 h 321"/>
                  <a:gd name="T2" fmla="*/ 2 w 177"/>
                  <a:gd name="T3" fmla="*/ 83 h 321"/>
                  <a:gd name="T4" fmla="*/ 0 w 177"/>
                  <a:gd name="T5" fmla="*/ 8 h 321"/>
                  <a:gd name="T6" fmla="*/ 49 w 177"/>
                  <a:gd name="T7" fmla="*/ 8 h 321"/>
                  <a:gd name="T8" fmla="*/ 50 w 177"/>
                  <a:gd name="T9" fmla="*/ 60 h 321"/>
                  <a:gd name="T10" fmla="*/ 52 w 177"/>
                  <a:gd name="T11" fmla="*/ 60 h 321"/>
                  <a:gd name="T12" fmla="*/ 156 w 177"/>
                  <a:gd name="T13" fmla="*/ 0 h 321"/>
                  <a:gd name="T14" fmla="*/ 177 w 177"/>
                  <a:gd name="T15" fmla="*/ 4 h 321"/>
                  <a:gd name="T16" fmla="*/ 174 w 177"/>
                  <a:gd name="T17" fmla="*/ 56 h 321"/>
                  <a:gd name="T18" fmla="*/ 146 w 177"/>
                  <a:gd name="T19" fmla="*/ 52 h 321"/>
                  <a:gd name="T20" fmla="*/ 54 w 177"/>
                  <a:gd name="T21" fmla="*/ 169 h 321"/>
                  <a:gd name="T22" fmla="*/ 54 w 177"/>
                  <a:gd name="T23" fmla="*/ 321 h 321"/>
                  <a:gd name="T24" fmla="*/ 2 w 177"/>
                  <a:gd name="T25" fmla="*/ 321 h 321"/>
                  <a:gd name="T26" fmla="*/ 2 w 177"/>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7" h="321">
                    <a:moveTo>
                      <a:pt x="2" y="83"/>
                    </a:moveTo>
                    <a:lnTo>
                      <a:pt x="2" y="83"/>
                    </a:lnTo>
                    <a:cubicBezTo>
                      <a:pt x="2" y="54"/>
                      <a:pt x="0" y="29"/>
                      <a:pt x="0" y="8"/>
                    </a:cubicBezTo>
                    <a:lnTo>
                      <a:pt x="49" y="8"/>
                    </a:lnTo>
                    <a:cubicBezTo>
                      <a:pt x="49" y="25"/>
                      <a:pt x="50" y="42"/>
                      <a:pt x="50" y="60"/>
                    </a:cubicBezTo>
                    <a:lnTo>
                      <a:pt x="52" y="60"/>
                    </a:lnTo>
                    <a:cubicBezTo>
                      <a:pt x="66" y="29"/>
                      <a:pt x="105" y="0"/>
                      <a:pt x="156" y="0"/>
                    </a:cubicBezTo>
                    <a:cubicBezTo>
                      <a:pt x="163" y="0"/>
                      <a:pt x="170" y="1"/>
                      <a:pt x="177" y="4"/>
                    </a:cubicBezTo>
                    <a:lnTo>
                      <a:pt x="174" y="56"/>
                    </a:lnTo>
                    <a:cubicBezTo>
                      <a:pt x="165" y="54"/>
                      <a:pt x="155" y="52"/>
                      <a:pt x="146" y="52"/>
                    </a:cubicBezTo>
                    <a:cubicBezTo>
                      <a:pt x="82" y="52"/>
                      <a:pt x="54" y="97"/>
                      <a:pt x="54" y="169"/>
                    </a:cubicBezTo>
                    <a:lnTo>
                      <a:pt x="54" y="321"/>
                    </a:lnTo>
                    <a:lnTo>
                      <a:pt x="2" y="321"/>
                    </a:lnTo>
                    <a:lnTo>
                      <a:pt x="2"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2" name="Freeform 19">
                <a:extLst>
                  <a:ext uri="{FF2B5EF4-FFF2-40B4-BE49-F238E27FC236}">
                    <a16:creationId xmlns:a16="http://schemas.microsoft.com/office/drawing/2014/main" id="{F659AAC7-E715-E342-856B-C63484AB7945}"/>
                  </a:ext>
                </a:extLst>
              </p:cNvPr>
              <p:cNvSpPr>
                <a:spLocks/>
              </p:cNvSpPr>
              <p:nvPr/>
            </p:nvSpPr>
            <p:spPr bwMode="auto">
              <a:xfrm>
                <a:off x="1837" y="2037"/>
                <a:ext cx="107" cy="194"/>
              </a:xfrm>
              <a:custGeom>
                <a:avLst/>
                <a:gdLst>
                  <a:gd name="T0" fmla="*/ 3 w 178"/>
                  <a:gd name="T1" fmla="*/ 83 h 321"/>
                  <a:gd name="T2" fmla="*/ 3 w 178"/>
                  <a:gd name="T3" fmla="*/ 83 h 321"/>
                  <a:gd name="T4" fmla="*/ 0 w 178"/>
                  <a:gd name="T5" fmla="*/ 8 h 321"/>
                  <a:gd name="T6" fmla="*/ 50 w 178"/>
                  <a:gd name="T7" fmla="*/ 8 h 321"/>
                  <a:gd name="T8" fmla="*/ 51 w 178"/>
                  <a:gd name="T9" fmla="*/ 60 h 321"/>
                  <a:gd name="T10" fmla="*/ 52 w 178"/>
                  <a:gd name="T11" fmla="*/ 60 h 321"/>
                  <a:gd name="T12" fmla="*/ 157 w 178"/>
                  <a:gd name="T13" fmla="*/ 0 h 321"/>
                  <a:gd name="T14" fmla="*/ 178 w 178"/>
                  <a:gd name="T15" fmla="*/ 4 h 321"/>
                  <a:gd name="T16" fmla="*/ 175 w 178"/>
                  <a:gd name="T17" fmla="*/ 56 h 321"/>
                  <a:gd name="T18" fmla="*/ 147 w 178"/>
                  <a:gd name="T19" fmla="*/ 52 h 321"/>
                  <a:gd name="T20" fmla="*/ 55 w 178"/>
                  <a:gd name="T21" fmla="*/ 169 h 321"/>
                  <a:gd name="T22" fmla="*/ 55 w 178"/>
                  <a:gd name="T23" fmla="*/ 321 h 321"/>
                  <a:gd name="T24" fmla="*/ 3 w 178"/>
                  <a:gd name="T25" fmla="*/ 321 h 321"/>
                  <a:gd name="T26" fmla="*/ 3 w 178"/>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8" h="321">
                    <a:moveTo>
                      <a:pt x="3" y="83"/>
                    </a:moveTo>
                    <a:lnTo>
                      <a:pt x="3" y="83"/>
                    </a:lnTo>
                    <a:cubicBezTo>
                      <a:pt x="3" y="54"/>
                      <a:pt x="0" y="29"/>
                      <a:pt x="0" y="8"/>
                    </a:cubicBezTo>
                    <a:lnTo>
                      <a:pt x="50" y="8"/>
                    </a:lnTo>
                    <a:cubicBezTo>
                      <a:pt x="50" y="25"/>
                      <a:pt x="51" y="42"/>
                      <a:pt x="51" y="60"/>
                    </a:cubicBezTo>
                    <a:lnTo>
                      <a:pt x="52" y="60"/>
                    </a:lnTo>
                    <a:cubicBezTo>
                      <a:pt x="67" y="29"/>
                      <a:pt x="105" y="0"/>
                      <a:pt x="157" y="0"/>
                    </a:cubicBezTo>
                    <a:cubicBezTo>
                      <a:pt x="164" y="0"/>
                      <a:pt x="171" y="1"/>
                      <a:pt x="178" y="4"/>
                    </a:cubicBezTo>
                    <a:lnTo>
                      <a:pt x="175" y="56"/>
                    </a:lnTo>
                    <a:cubicBezTo>
                      <a:pt x="166" y="54"/>
                      <a:pt x="156" y="52"/>
                      <a:pt x="147" y="52"/>
                    </a:cubicBezTo>
                    <a:cubicBezTo>
                      <a:pt x="83" y="52"/>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3" name="Freeform 20">
                <a:extLst>
                  <a:ext uri="{FF2B5EF4-FFF2-40B4-BE49-F238E27FC236}">
                    <a16:creationId xmlns:a16="http://schemas.microsoft.com/office/drawing/2014/main" id="{3148C920-59E4-694A-A07B-6056AE126BBB}"/>
                  </a:ext>
                </a:extLst>
              </p:cNvPr>
              <p:cNvSpPr>
                <a:spLocks noEditPoints="1"/>
              </p:cNvSpPr>
              <p:nvPr/>
            </p:nvSpPr>
            <p:spPr bwMode="auto">
              <a:xfrm>
                <a:off x="1971" y="1946"/>
                <a:ext cx="45" cy="285"/>
              </a:xfrm>
              <a:custGeom>
                <a:avLst/>
                <a:gdLst>
                  <a:gd name="T0" fmla="*/ 38 w 76"/>
                  <a:gd name="T1" fmla="*/ 0 h 473"/>
                  <a:gd name="T2" fmla="*/ 38 w 76"/>
                  <a:gd name="T3" fmla="*/ 0 h 473"/>
                  <a:gd name="T4" fmla="*/ 76 w 76"/>
                  <a:gd name="T5" fmla="*/ 38 h 473"/>
                  <a:gd name="T6" fmla="*/ 38 w 76"/>
                  <a:gd name="T7" fmla="*/ 76 h 473"/>
                  <a:gd name="T8" fmla="*/ 0 w 76"/>
                  <a:gd name="T9" fmla="*/ 38 h 473"/>
                  <a:gd name="T10" fmla="*/ 38 w 76"/>
                  <a:gd name="T11" fmla="*/ 0 h 473"/>
                  <a:gd name="T12" fmla="*/ 12 w 76"/>
                  <a:gd name="T13" fmla="*/ 160 h 473"/>
                  <a:gd name="T14" fmla="*/ 12 w 76"/>
                  <a:gd name="T15" fmla="*/ 160 h 473"/>
                  <a:gd name="T16" fmla="*/ 64 w 76"/>
                  <a:gd name="T17" fmla="*/ 160 h 473"/>
                  <a:gd name="T18" fmla="*/ 64 w 76"/>
                  <a:gd name="T19" fmla="*/ 473 h 473"/>
                  <a:gd name="T20" fmla="*/ 12 w 76"/>
                  <a:gd name="T21" fmla="*/ 473 h 473"/>
                  <a:gd name="T22" fmla="*/ 12 w 76"/>
                  <a:gd name="T23" fmla="*/ 160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3">
                    <a:moveTo>
                      <a:pt x="38" y="0"/>
                    </a:moveTo>
                    <a:lnTo>
                      <a:pt x="38" y="0"/>
                    </a:lnTo>
                    <a:cubicBezTo>
                      <a:pt x="59" y="0"/>
                      <a:pt x="76" y="17"/>
                      <a:pt x="76" y="38"/>
                    </a:cubicBezTo>
                    <a:cubicBezTo>
                      <a:pt x="76" y="60"/>
                      <a:pt x="60" y="76"/>
                      <a:pt x="38" y="76"/>
                    </a:cubicBezTo>
                    <a:cubicBezTo>
                      <a:pt x="16" y="76"/>
                      <a:pt x="0" y="60"/>
                      <a:pt x="0" y="38"/>
                    </a:cubicBezTo>
                    <a:cubicBezTo>
                      <a:pt x="0" y="17"/>
                      <a:pt x="16" y="0"/>
                      <a:pt x="38" y="0"/>
                    </a:cubicBezTo>
                    <a:close/>
                    <a:moveTo>
                      <a:pt x="12" y="160"/>
                    </a:moveTo>
                    <a:lnTo>
                      <a:pt x="12" y="160"/>
                    </a:lnTo>
                    <a:lnTo>
                      <a:pt x="64" y="160"/>
                    </a:lnTo>
                    <a:lnTo>
                      <a:pt x="64" y="473"/>
                    </a:lnTo>
                    <a:lnTo>
                      <a:pt x="12" y="473"/>
                    </a:lnTo>
                    <a:lnTo>
                      <a:pt x="12" y="16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4" name="Freeform 21">
                <a:extLst>
                  <a:ext uri="{FF2B5EF4-FFF2-40B4-BE49-F238E27FC236}">
                    <a16:creationId xmlns:a16="http://schemas.microsoft.com/office/drawing/2014/main" id="{4F4FBADE-F622-6E44-9DA1-831BF2DAA3C1}"/>
                  </a:ext>
                </a:extLst>
              </p:cNvPr>
              <p:cNvSpPr>
                <a:spLocks/>
              </p:cNvSpPr>
              <p:nvPr/>
            </p:nvSpPr>
            <p:spPr bwMode="auto">
              <a:xfrm>
                <a:off x="2052" y="2037"/>
                <a:ext cx="171" cy="199"/>
              </a:xfrm>
              <a:custGeom>
                <a:avLst/>
                <a:gdLst>
                  <a:gd name="T0" fmla="*/ 241 w 283"/>
                  <a:gd name="T1" fmla="*/ 87 h 329"/>
                  <a:gd name="T2" fmla="*/ 241 w 283"/>
                  <a:gd name="T3" fmla="*/ 87 h 329"/>
                  <a:gd name="T4" fmla="*/ 162 w 283"/>
                  <a:gd name="T5" fmla="*/ 48 h 329"/>
                  <a:gd name="T6" fmla="*/ 57 w 283"/>
                  <a:gd name="T7" fmla="*/ 165 h 329"/>
                  <a:gd name="T8" fmla="*/ 162 w 283"/>
                  <a:gd name="T9" fmla="*/ 281 h 329"/>
                  <a:gd name="T10" fmla="*/ 242 w 283"/>
                  <a:gd name="T11" fmla="*/ 242 h 329"/>
                  <a:gd name="T12" fmla="*/ 281 w 283"/>
                  <a:gd name="T13" fmla="*/ 279 h 329"/>
                  <a:gd name="T14" fmla="*/ 162 w 283"/>
                  <a:gd name="T15" fmla="*/ 329 h 329"/>
                  <a:gd name="T16" fmla="*/ 0 w 283"/>
                  <a:gd name="T17" fmla="*/ 165 h 329"/>
                  <a:gd name="T18" fmla="*/ 162 w 283"/>
                  <a:gd name="T19" fmla="*/ 0 h 329"/>
                  <a:gd name="T20" fmla="*/ 283 w 283"/>
                  <a:gd name="T21" fmla="*/ 50 h 329"/>
                  <a:gd name="T22" fmla="*/ 241 w 283"/>
                  <a:gd name="T23" fmla="*/ 87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3" h="329">
                    <a:moveTo>
                      <a:pt x="241" y="87"/>
                    </a:moveTo>
                    <a:lnTo>
                      <a:pt x="241" y="87"/>
                    </a:lnTo>
                    <a:cubicBezTo>
                      <a:pt x="219" y="60"/>
                      <a:pt x="194" y="48"/>
                      <a:pt x="162" y="48"/>
                    </a:cubicBezTo>
                    <a:cubicBezTo>
                      <a:pt x="92" y="48"/>
                      <a:pt x="57" y="101"/>
                      <a:pt x="57" y="165"/>
                    </a:cubicBezTo>
                    <a:cubicBezTo>
                      <a:pt x="57" y="229"/>
                      <a:pt x="99" y="281"/>
                      <a:pt x="162" y="281"/>
                    </a:cubicBezTo>
                    <a:cubicBezTo>
                      <a:pt x="196" y="281"/>
                      <a:pt x="223" y="269"/>
                      <a:pt x="242" y="242"/>
                    </a:cubicBezTo>
                    <a:lnTo>
                      <a:pt x="281" y="279"/>
                    </a:lnTo>
                    <a:cubicBezTo>
                      <a:pt x="251" y="314"/>
                      <a:pt x="208" y="329"/>
                      <a:pt x="162" y="329"/>
                    </a:cubicBezTo>
                    <a:cubicBezTo>
                      <a:pt x="65" y="329"/>
                      <a:pt x="0" y="261"/>
                      <a:pt x="0" y="165"/>
                    </a:cubicBezTo>
                    <a:cubicBezTo>
                      <a:pt x="0" y="70"/>
                      <a:pt x="66" y="0"/>
                      <a:pt x="162" y="0"/>
                    </a:cubicBezTo>
                    <a:cubicBezTo>
                      <a:pt x="208" y="0"/>
                      <a:pt x="251" y="16"/>
                      <a:pt x="283" y="50"/>
                    </a:cubicBezTo>
                    <a:lnTo>
                      <a:pt x="241" y="87"/>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5" name="Freeform 22">
                <a:extLst>
                  <a:ext uri="{FF2B5EF4-FFF2-40B4-BE49-F238E27FC236}">
                    <a16:creationId xmlns:a16="http://schemas.microsoft.com/office/drawing/2014/main" id="{8A0B5358-529A-5E46-928D-7B602E754285}"/>
                  </a:ext>
                </a:extLst>
              </p:cNvPr>
              <p:cNvSpPr>
                <a:spLocks/>
              </p:cNvSpPr>
              <p:nvPr/>
            </p:nvSpPr>
            <p:spPr bwMode="auto">
              <a:xfrm>
                <a:off x="2254"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6" name="Freeform 23">
                <a:extLst>
                  <a:ext uri="{FF2B5EF4-FFF2-40B4-BE49-F238E27FC236}">
                    <a16:creationId xmlns:a16="http://schemas.microsoft.com/office/drawing/2014/main" id="{9ADA8D92-C05F-9E41-ABAF-D7F6020E7ABA}"/>
                  </a:ext>
                </a:extLst>
              </p:cNvPr>
              <p:cNvSpPr>
                <a:spLocks/>
              </p:cNvSpPr>
              <p:nvPr/>
            </p:nvSpPr>
            <p:spPr bwMode="auto">
              <a:xfrm>
                <a:off x="2474" y="1945"/>
                <a:ext cx="32" cy="286"/>
              </a:xfrm>
              <a:custGeom>
                <a:avLst/>
                <a:gdLst>
                  <a:gd name="T0" fmla="*/ 0 w 53"/>
                  <a:gd name="T1" fmla="*/ 475 h 475"/>
                  <a:gd name="T2" fmla="*/ 0 w 53"/>
                  <a:gd name="T3" fmla="*/ 475 h 475"/>
                  <a:gd name="T4" fmla="*/ 53 w 53"/>
                  <a:gd name="T5" fmla="*/ 475 h 475"/>
                  <a:gd name="T6" fmla="*/ 53 w 53"/>
                  <a:gd name="T7" fmla="*/ 0 h 475"/>
                  <a:gd name="T8" fmla="*/ 0 w 53"/>
                  <a:gd name="T9" fmla="*/ 0 h 475"/>
                  <a:gd name="T10" fmla="*/ 0 w 53"/>
                  <a:gd name="T11" fmla="*/ 475 h 475"/>
                </a:gdLst>
                <a:ahLst/>
                <a:cxnLst>
                  <a:cxn ang="0">
                    <a:pos x="T0" y="T1"/>
                  </a:cxn>
                  <a:cxn ang="0">
                    <a:pos x="T2" y="T3"/>
                  </a:cxn>
                  <a:cxn ang="0">
                    <a:pos x="T4" y="T5"/>
                  </a:cxn>
                  <a:cxn ang="0">
                    <a:pos x="T6" y="T7"/>
                  </a:cxn>
                  <a:cxn ang="0">
                    <a:pos x="T8" y="T9"/>
                  </a:cxn>
                  <a:cxn ang="0">
                    <a:pos x="T10" y="T11"/>
                  </a:cxn>
                </a:cxnLst>
                <a:rect l="0" t="0" r="r" b="b"/>
                <a:pathLst>
                  <a:path w="53" h="475">
                    <a:moveTo>
                      <a:pt x="0" y="475"/>
                    </a:moveTo>
                    <a:lnTo>
                      <a:pt x="0" y="475"/>
                    </a:lnTo>
                    <a:lnTo>
                      <a:pt x="53" y="475"/>
                    </a:lnTo>
                    <a:lnTo>
                      <a:pt x="53" y="0"/>
                    </a:lnTo>
                    <a:lnTo>
                      <a:pt x="0" y="0"/>
                    </a:lnTo>
                    <a:lnTo>
                      <a:pt x="0" y="475"/>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7" name="Freeform 24">
                <a:extLst>
                  <a:ext uri="{FF2B5EF4-FFF2-40B4-BE49-F238E27FC236}">
                    <a16:creationId xmlns:a16="http://schemas.microsoft.com/office/drawing/2014/main" id="{871CB37E-4C4A-9D42-99AF-3694606E2AA7}"/>
                  </a:ext>
                </a:extLst>
              </p:cNvPr>
              <p:cNvSpPr>
                <a:spLocks/>
              </p:cNvSpPr>
              <p:nvPr/>
            </p:nvSpPr>
            <p:spPr bwMode="auto">
              <a:xfrm>
                <a:off x="2561"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3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3" y="262"/>
                    </a:lnTo>
                    <a:cubicBezTo>
                      <a:pt x="209" y="293"/>
                      <a:pt x="171" y="321"/>
                      <a:pt x="119" y="321"/>
                    </a:cubicBezTo>
                    <a:cubicBezTo>
                      <a:pt x="37" y="321"/>
                      <a:pt x="0" y="269"/>
                      <a:pt x="0" y="194"/>
                    </a:cubicBezTo>
                    <a:lnTo>
                      <a:pt x="0" y="0"/>
                    </a:lnTo>
                    <a:lnTo>
                      <a:pt x="52" y="0"/>
                    </a:lnTo>
                    <a:lnTo>
                      <a:pt x="52" y="188"/>
                    </a:lnTo>
                    <a:cubicBezTo>
                      <a:pt x="52" y="241"/>
                      <a:pt x="75" y="273"/>
                      <a:pt x="124" y="273"/>
                    </a:cubicBezTo>
                    <a:cubicBezTo>
                      <a:pt x="191"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8" name="Freeform 25">
                <a:extLst>
                  <a:ext uri="{FF2B5EF4-FFF2-40B4-BE49-F238E27FC236}">
                    <a16:creationId xmlns:a16="http://schemas.microsoft.com/office/drawing/2014/main" id="{947FF0A0-06AA-954E-9340-A7DCDE9C54B4}"/>
                  </a:ext>
                </a:extLst>
              </p:cNvPr>
              <p:cNvSpPr>
                <a:spLocks/>
              </p:cNvSpPr>
              <p:nvPr/>
            </p:nvSpPr>
            <p:spPr bwMode="auto">
              <a:xfrm>
                <a:off x="2778" y="2037"/>
                <a:ext cx="285" cy="194"/>
              </a:xfrm>
              <a:custGeom>
                <a:avLst/>
                <a:gdLst>
                  <a:gd name="T0" fmla="*/ 3 w 474"/>
                  <a:gd name="T1" fmla="*/ 83 h 321"/>
                  <a:gd name="T2" fmla="*/ 3 w 474"/>
                  <a:gd name="T3" fmla="*/ 83 h 321"/>
                  <a:gd name="T4" fmla="*/ 0 w 474"/>
                  <a:gd name="T5" fmla="*/ 8 h 321"/>
                  <a:gd name="T6" fmla="*/ 50 w 474"/>
                  <a:gd name="T7" fmla="*/ 8 h 321"/>
                  <a:gd name="T8" fmla="*/ 51 w 474"/>
                  <a:gd name="T9" fmla="*/ 60 h 321"/>
                  <a:gd name="T10" fmla="*/ 53 w 474"/>
                  <a:gd name="T11" fmla="*/ 60 h 321"/>
                  <a:gd name="T12" fmla="*/ 157 w 474"/>
                  <a:gd name="T13" fmla="*/ 0 h 321"/>
                  <a:gd name="T14" fmla="*/ 256 w 474"/>
                  <a:gd name="T15" fmla="*/ 60 h 321"/>
                  <a:gd name="T16" fmla="*/ 355 w 474"/>
                  <a:gd name="T17" fmla="*/ 0 h 321"/>
                  <a:gd name="T18" fmla="*/ 474 w 474"/>
                  <a:gd name="T19" fmla="*/ 131 h 321"/>
                  <a:gd name="T20" fmla="*/ 474 w 474"/>
                  <a:gd name="T21" fmla="*/ 321 h 321"/>
                  <a:gd name="T22" fmla="*/ 422 w 474"/>
                  <a:gd name="T23" fmla="*/ 321 h 321"/>
                  <a:gd name="T24" fmla="*/ 422 w 474"/>
                  <a:gd name="T25" fmla="*/ 134 h 321"/>
                  <a:gd name="T26" fmla="*/ 346 w 474"/>
                  <a:gd name="T27" fmla="*/ 48 h 321"/>
                  <a:gd name="T28" fmla="*/ 265 w 474"/>
                  <a:gd name="T29" fmla="*/ 141 h 321"/>
                  <a:gd name="T30" fmla="*/ 265 w 474"/>
                  <a:gd name="T31" fmla="*/ 321 h 321"/>
                  <a:gd name="T32" fmla="*/ 212 w 474"/>
                  <a:gd name="T33" fmla="*/ 321 h 321"/>
                  <a:gd name="T34" fmla="*/ 212 w 474"/>
                  <a:gd name="T35" fmla="*/ 144 h 321"/>
                  <a:gd name="T36" fmla="*/ 152 w 474"/>
                  <a:gd name="T37" fmla="*/ 48 h 321"/>
                  <a:gd name="T38" fmla="*/ 55 w 474"/>
                  <a:gd name="T39" fmla="*/ 169 h 321"/>
                  <a:gd name="T40" fmla="*/ 55 w 474"/>
                  <a:gd name="T41" fmla="*/ 321 h 321"/>
                  <a:gd name="T42" fmla="*/ 3 w 474"/>
                  <a:gd name="T43" fmla="*/ 321 h 321"/>
                  <a:gd name="T44" fmla="*/ 3 w 474"/>
                  <a:gd name="T45"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74" h="321">
                    <a:moveTo>
                      <a:pt x="3" y="83"/>
                    </a:moveTo>
                    <a:lnTo>
                      <a:pt x="3" y="83"/>
                    </a:lnTo>
                    <a:cubicBezTo>
                      <a:pt x="3" y="54"/>
                      <a:pt x="0" y="29"/>
                      <a:pt x="0" y="8"/>
                    </a:cubicBezTo>
                    <a:lnTo>
                      <a:pt x="50" y="8"/>
                    </a:lnTo>
                    <a:cubicBezTo>
                      <a:pt x="50" y="25"/>
                      <a:pt x="51" y="42"/>
                      <a:pt x="51" y="60"/>
                    </a:cubicBezTo>
                    <a:lnTo>
                      <a:pt x="53" y="60"/>
                    </a:lnTo>
                    <a:cubicBezTo>
                      <a:pt x="67" y="29"/>
                      <a:pt x="105" y="0"/>
                      <a:pt x="157" y="0"/>
                    </a:cubicBezTo>
                    <a:cubicBezTo>
                      <a:pt x="224" y="0"/>
                      <a:pt x="246" y="38"/>
                      <a:pt x="256" y="60"/>
                    </a:cubicBezTo>
                    <a:cubicBezTo>
                      <a:pt x="279" y="23"/>
                      <a:pt x="307" y="0"/>
                      <a:pt x="355" y="0"/>
                    </a:cubicBezTo>
                    <a:cubicBezTo>
                      <a:pt x="445" y="0"/>
                      <a:pt x="474" y="50"/>
                      <a:pt x="474" y="131"/>
                    </a:cubicBezTo>
                    <a:lnTo>
                      <a:pt x="474" y="321"/>
                    </a:lnTo>
                    <a:lnTo>
                      <a:pt x="422" y="321"/>
                    </a:lnTo>
                    <a:lnTo>
                      <a:pt x="422" y="134"/>
                    </a:lnTo>
                    <a:cubicBezTo>
                      <a:pt x="422" y="91"/>
                      <a:pt x="407" y="48"/>
                      <a:pt x="346" y="48"/>
                    </a:cubicBezTo>
                    <a:cubicBezTo>
                      <a:pt x="301" y="48"/>
                      <a:pt x="265" y="85"/>
                      <a:pt x="265" y="141"/>
                    </a:cubicBezTo>
                    <a:lnTo>
                      <a:pt x="265" y="321"/>
                    </a:lnTo>
                    <a:lnTo>
                      <a:pt x="212" y="321"/>
                    </a:lnTo>
                    <a:lnTo>
                      <a:pt x="212" y="144"/>
                    </a:lnTo>
                    <a:cubicBezTo>
                      <a:pt x="212" y="75"/>
                      <a:pt x="195" y="48"/>
                      <a:pt x="152" y="48"/>
                    </a:cubicBezTo>
                    <a:cubicBezTo>
                      <a:pt x="85" y="48"/>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grpSp>
      </p:grpSp>
      <p:cxnSp>
        <p:nvCxnSpPr>
          <p:cNvPr id="59" name="Straight Connector 58">
            <a:extLst>
              <a:ext uri="{FF2B5EF4-FFF2-40B4-BE49-F238E27FC236}">
                <a16:creationId xmlns:a16="http://schemas.microsoft.com/office/drawing/2014/main" id="{F1FC924D-030E-2C44-BBBA-AF98D49660B0}"/>
              </a:ext>
            </a:extLst>
          </p:cNvPr>
          <p:cNvCxnSpPr/>
          <p:nvPr userDrawn="1"/>
        </p:nvCxnSpPr>
        <p:spPr>
          <a:xfrm>
            <a:off x="-11287" y="920736"/>
            <a:ext cx="9162862"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8485266"/>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ext-Large Font">
    <p:spTree>
      <p:nvGrpSpPr>
        <p:cNvPr id="1" name=""/>
        <p:cNvGrpSpPr/>
        <p:nvPr/>
      </p:nvGrpSpPr>
      <p:grpSpPr>
        <a:xfrm>
          <a:off x="0" y="0"/>
          <a:ext cx="0" cy="0"/>
          <a:chOff x="0" y="0"/>
          <a:chExt cx="0" cy="0"/>
        </a:xfrm>
      </p:grpSpPr>
      <p:pic>
        <p:nvPicPr>
          <p:cNvPr id="10" name="Picture 9" descr="background.jpg"/>
          <p:cNvPicPr>
            <a:picLocks/>
          </p:cNvPicPr>
          <p:nvPr/>
        </p:nvPicPr>
        <p:blipFill>
          <a:blip r:embed="rId2" cstate="screen">
            <a:extLst>
              <a:ext uri="{28A0092B-C50C-407E-A947-70E740481C1C}">
                <a14:useLocalDpi xmlns:a14="http://schemas.microsoft.com/office/drawing/2010/main"/>
              </a:ext>
            </a:extLst>
          </a:blip>
          <a:srcRect/>
          <a:stretch>
            <a:fillRect/>
          </a:stretch>
        </p:blipFill>
        <p:spPr bwMode="invGray">
          <a:xfrm>
            <a:off x="-1" y="0"/>
            <a:ext cx="9162288" cy="923544"/>
          </a:xfrm>
          <a:prstGeom prst="rect">
            <a:avLst/>
          </a:prstGeom>
        </p:spPr>
      </p:pic>
      <p:sp>
        <p:nvSpPr>
          <p:cNvPr id="2" name="Title 1"/>
          <p:cNvSpPr>
            <a:spLocks noGrp="1"/>
          </p:cNvSpPr>
          <p:nvPr>
            <p:ph type="title" hasCustomPrompt="1"/>
          </p:nvPr>
        </p:nvSpPr>
        <p:spPr>
          <a:xfrm>
            <a:off x="323850" y="89379"/>
            <a:ext cx="8497062" cy="818388"/>
          </a:xfrm>
          <a:prstGeom prst="rect">
            <a:avLst/>
          </a:prstGeom>
        </p:spPr>
        <p:txBody>
          <a:bodyPr anchor="ctr" anchorCtr="0">
            <a:normAutofit/>
          </a:bodyPr>
          <a:lstStyle>
            <a:lvl1pPr algn="l">
              <a:defRPr sz="2400" baseline="0">
                <a:solidFill>
                  <a:schemeClr val="bg1"/>
                </a:solidFill>
                <a:latin typeface="Arial"/>
                <a:cs typeface="Arial"/>
              </a:defRPr>
            </a:lvl1pPr>
          </a:lstStyle>
          <a:p>
            <a:r>
              <a:rPr lang="en-US" dirty="0"/>
              <a:t>Text Slide: click to enter title</a:t>
            </a:r>
          </a:p>
        </p:txBody>
      </p:sp>
      <p:sp>
        <p:nvSpPr>
          <p:cNvPr id="13" name="Text Placeholder 5"/>
          <p:cNvSpPr>
            <a:spLocks noGrp="1"/>
          </p:cNvSpPr>
          <p:nvPr>
            <p:ph type="body" sz="quarter" idx="14" hasCustomPrompt="1"/>
          </p:nvPr>
        </p:nvSpPr>
        <p:spPr>
          <a:xfrm>
            <a:off x="323850" y="4846321"/>
            <a:ext cx="7357838" cy="240029"/>
          </a:xfrm>
          <a:prstGeom prst="rect">
            <a:avLst/>
          </a:prstGeom>
        </p:spPr>
        <p:txBody>
          <a:bodyPr vert="horz" anchor="ctr"/>
          <a:lstStyle>
            <a:lvl1pPr marL="0" indent="0" algn="l">
              <a:spcBef>
                <a:spcPts val="0"/>
              </a:spcBef>
              <a:buNone/>
              <a:defRPr sz="1050" b="0" baseline="0">
                <a:solidFill>
                  <a:srgbClr val="285078"/>
                </a:solidFill>
                <a:latin typeface="Arial"/>
                <a:cs typeface="Arial"/>
              </a:defRPr>
            </a:lvl1pPr>
          </a:lstStyle>
          <a:p>
            <a:pPr lvl="0"/>
            <a:r>
              <a:rPr lang="en-US" dirty="0"/>
              <a:t>Click to Add Source</a:t>
            </a:r>
          </a:p>
        </p:txBody>
      </p:sp>
      <p:sp>
        <p:nvSpPr>
          <p:cNvPr id="31" name="Content Placeholder 3"/>
          <p:cNvSpPr>
            <a:spLocks noGrp="1"/>
          </p:cNvSpPr>
          <p:nvPr>
            <p:ph sz="half" idx="2" hasCustomPrompt="1"/>
          </p:nvPr>
        </p:nvSpPr>
        <p:spPr>
          <a:xfrm>
            <a:off x="323850" y="1135604"/>
            <a:ext cx="8515350" cy="3600450"/>
          </a:xfrm>
          <a:prstGeom prst="rect">
            <a:avLst/>
          </a:prstGeom>
        </p:spPr>
        <p:txBody>
          <a:bodyPr anchor="t" anchorCtr="0">
            <a:normAutofit/>
          </a:bodyPr>
          <a:lstStyle>
            <a:lvl1pPr marL="205740" indent="-171450">
              <a:lnSpc>
                <a:spcPct val="100000"/>
              </a:lnSpc>
              <a:spcBef>
                <a:spcPts val="1200"/>
              </a:spcBef>
              <a:buClr>
                <a:srgbClr val="0070C0"/>
              </a:buClr>
              <a:buSzPct val="110000"/>
              <a:buFont typeface="Arial"/>
              <a:buChar char="•"/>
              <a:defRPr sz="2400" baseline="0">
                <a:solidFill>
                  <a:srgbClr val="000000"/>
                </a:solidFill>
                <a:latin typeface="Arial" panose="020B0604020202020204" pitchFamily="34" charset="0"/>
                <a:cs typeface="Arial" panose="020B0604020202020204" pitchFamily="34" charset="0"/>
              </a:defRPr>
            </a:lvl1pPr>
            <a:lvl2pPr marL="462915" marR="0" indent="-171450" algn="l" defTabSz="685800" rtl="0" eaLnBrk="1" fontAlgn="auto" latinLnBrk="0" hangingPunct="1">
              <a:lnSpc>
                <a:spcPct val="100000"/>
              </a:lnSpc>
              <a:spcBef>
                <a:spcPts val="400"/>
              </a:spcBef>
              <a:spcAft>
                <a:spcPts val="0"/>
              </a:spcAft>
              <a:buClr>
                <a:srgbClr val="0070C0"/>
              </a:buClr>
              <a:buSzPct val="100000"/>
              <a:buFont typeface="Lucida Grande"/>
              <a:buChar char="-"/>
              <a:tabLst/>
              <a:defRPr sz="2000" baseline="0">
                <a:solidFill>
                  <a:srgbClr val="000000"/>
                </a:solidFill>
                <a:latin typeface="Arial" panose="020B0604020202020204" pitchFamily="34" charset="0"/>
                <a:cs typeface="Arial" panose="020B0604020202020204" pitchFamily="34" charset="0"/>
              </a:defRPr>
            </a:lvl2pPr>
            <a:lvl3pPr marL="720090" indent="-102870">
              <a:lnSpc>
                <a:spcPct val="100000"/>
              </a:lnSpc>
              <a:spcBef>
                <a:spcPts val="300"/>
              </a:spcBef>
              <a:buClr>
                <a:schemeClr val="bg2"/>
              </a:buClr>
              <a:buSzPct val="70000"/>
              <a:defRPr sz="1500">
                <a:solidFill>
                  <a:srgbClr val="000000"/>
                </a:solidFill>
              </a:defRPr>
            </a:lvl3pPr>
            <a:lvl4pPr>
              <a:defRPr sz="1500"/>
            </a:lvl4pPr>
            <a:lvl5pPr>
              <a:defRPr sz="1500"/>
            </a:lvl5pPr>
            <a:lvl6pPr>
              <a:defRPr sz="1200"/>
            </a:lvl6pPr>
            <a:lvl7pPr>
              <a:defRPr sz="1200"/>
            </a:lvl7pPr>
            <a:lvl8pPr>
              <a:defRPr sz="1200"/>
            </a:lvl8pPr>
            <a:lvl9pPr>
              <a:defRPr sz="1200"/>
            </a:lvl9pPr>
          </a:lstStyle>
          <a:p>
            <a:pPr lvl="0"/>
            <a:r>
              <a:rPr lang="en-US" dirty="0"/>
              <a:t>Click to enter first level text; hit return then tab for 2nd level</a:t>
            </a:r>
          </a:p>
          <a:p>
            <a:pPr lvl="1"/>
            <a:r>
              <a:rPr lang="en-US" dirty="0"/>
              <a:t>Line 2</a:t>
            </a:r>
          </a:p>
          <a:p>
            <a:pPr lvl="1"/>
            <a:endParaRPr lang="en-US" dirty="0"/>
          </a:p>
          <a:p>
            <a:pPr lvl="1"/>
            <a:endParaRPr lang="en-US" dirty="0"/>
          </a:p>
        </p:txBody>
      </p:sp>
      <p:cxnSp>
        <p:nvCxnSpPr>
          <p:cNvPr id="32" name="Straight Connector 31"/>
          <p:cNvCxnSpPr/>
          <p:nvPr/>
        </p:nvCxnSpPr>
        <p:spPr>
          <a:xfrm>
            <a:off x="-11287" y="920736"/>
            <a:ext cx="9162862" cy="0"/>
          </a:xfrm>
          <a:prstGeom prst="line">
            <a:avLst/>
          </a:prstGeom>
          <a:ln w="19050">
            <a:solidFill>
              <a:srgbClr val="00B0F0"/>
            </a:solidFill>
          </a:ln>
          <a:effectLst/>
        </p:spPr>
        <p:style>
          <a:lnRef idx="2">
            <a:schemeClr val="accent1"/>
          </a:lnRef>
          <a:fillRef idx="0">
            <a:schemeClr val="accent1"/>
          </a:fillRef>
          <a:effectRef idx="1">
            <a:schemeClr val="accent1"/>
          </a:effectRef>
          <a:fontRef idx="minor">
            <a:schemeClr val="tx1"/>
          </a:fontRef>
        </p:style>
      </p:cxnSp>
      <p:grpSp>
        <p:nvGrpSpPr>
          <p:cNvPr id="33" name="Logo Stacked V2">
            <a:extLst>
              <a:ext uri="{FF2B5EF4-FFF2-40B4-BE49-F238E27FC236}">
                <a16:creationId xmlns:a16="http://schemas.microsoft.com/office/drawing/2014/main" id="{8AD091C3-F2F4-054F-AB2C-405BCCFB00C6}"/>
              </a:ext>
            </a:extLst>
          </p:cNvPr>
          <p:cNvGrpSpPr>
            <a:grpSpLocks noChangeAspect="1"/>
          </p:cNvGrpSpPr>
          <p:nvPr userDrawn="1"/>
        </p:nvGrpSpPr>
        <p:grpSpPr>
          <a:xfrm>
            <a:off x="8071600" y="4860986"/>
            <a:ext cx="993262" cy="226314"/>
            <a:chOff x="680865" y="3439338"/>
            <a:chExt cx="4686473" cy="1068091"/>
          </a:xfrm>
        </p:grpSpPr>
        <p:pic>
          <p:nvPicPr>
            <p:cNvPr id="34" name="Logomark V2">
              <a:extLst>
                <a:ext uri="{FF2B5EF4-FFF2-40B4-BE49-F238E27FC236}">
                  <a16:creationId xmlns:a16="http://schemas.microsoft.com/office/drawing/2014/main" id="{12B22797-3CF9-CA4F-B64D-405CE639D940}"/>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680865" y="3439338"/>
              <a:ext cx="1088136" cy="1068091"/>
            </a:xfrm>
            <a:prstGeom prst="rect">
              <a:avLst/>
            </a:prstGeom>
          </p:spPr>
        </p:pic>
        <p:grpSp>
          <p:nvGrpSpPr>
            <p:cNvPr id="35" name="Nat HIV Cur logo type stacked">
              <a:extLst>
                <a:ext uri="{FF2B5EF4-FFF2-40B4-BE49-F238E27FC236}">
                  <a16:creationId xmlns:a16="http://schemas.microsoft.com/office/drawing/2014/main" id="{AC161F93-9767-3F49-9BB6-E37AC685FDC0}"/>
                </a:ext>
              </a:extLst>
            </p:cNvPr>
            <p:cNvGrpSpPr>
              <a:grpSpLocks noChangeAspect="1"/>
            </p:cNvGrpSpPr>
            <p:nvPr/>
          </p:nvGrpSpPr>
          <p:grpSpPr bwMode="auto">
            <a:xfrm>
              <a:off x="1898650" y="3455065"/>
              <a:ext cx="3468688" cy="1036638"/>
              <a:chOff x="1196" y="1585"/>
              <a:chExt cx="2185" cy="653"/>
            </a:xfrm>
          </p:grpSpPr>
          <p:sp>
            <p:nvSpPr>
              <p:cNvPr id="36" name="Freeform 5">
                <a:extLst>
                  <a:ext uri="{FF2B5EF4-FFF2-40B4-BE49-F238E27FC236}">
                    <a16:creationId xmlns:a16="http://schemas.microsoft.com/office/drawing/2014/main" id="{96DA80F4-6D70-0A45-A009-D5A3A5C97507}"/>
                  </a:ext>
                </a:extLst>
              </p:cNvPr>
              <p:cNvSpPr>
                <a:spLocks/>
              </p:cNvSpPr>
              <p:nvPr/>
            </p:nvSpPr>
            <p:spPr bwMode="auto">
              <a:xfrm>
                <a:off x="1212" y="1585"/>
                <a:ext cx="243" cy="286"/>
              </a:xfrm>
              <a:custGeom>
                <a:avLst/>
                <a:gdLst>
                  <a:gd name="T0" fmla="*/ 347 w 403"/>
                  <a:gd name="T1" fmla="*/ 0 h 474"/>
                  <a:gd name="T2" fmla="*/ 347 w 403"/>
                  <a:gd name="T3" fmla="*/ 0 h 474"/>
                  <a:gd name="T4" fmla="*/ 347 w 403"/>
                  <a:gd name="T5" fmla="*/ 394 h 474"/>
                  <a:gd name="T6" fmla="*/ 345 w 403"/>
                  <a:gd name="T7" fmla="*/ 394 h 474"/>
                  <a:gd name="T8" fmla="*/ 71 w 403"/>
                  <a:gd name="T9" fmla="*/ 0 h 474"/>
                  <a:gd name="T10" fmla="*/ 0 w 403"/>
                  <a:gd name="T11" fmla="*/ 0 h 474"/>
                  <a:gd name="T12" fmla="*/ 0 w 403"/>
                  <a:gd name="T13" fmla="*/ 474 h 474"/>
                  <a:gd name="T14" fmla="*/ 56 w 403"/>
                  <a:gd name="T15" fmla="*/ 474 h 474"/>
                  <a:gd name="T16" fmla="*/ 56 w 403"/>
                  <a:gd name="T17" fmla="*/ 81 h 474"/>
                  <a:gd name="T18" fmla="*/ 57 w 403"/>
                  <a:gd name="T19" fmla="*/ 81 h 474"/>
                  <a:gd name="T20" fmla="*/ 332 w 403"/>
                  <a:gd name="T21" fmla="*/ 474 h 474"/>
                  <a:gd name="T22" fmla="*/ 403 w 403"/>
                  <a:gd name="T23" fmla="*/ 474 h 474"/>
                  <a:gd name="T24" fmla="*/ 403 w 403"/>
                  <a:gd name="T25" fmla="*/ 0 h 474"/>
                  <a:gd name="T26" fmla="*/ 347 w 403"/>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3" h="474">
                    <a:moveTo>
                      <a:pt x="347" y="0"/>
                    </a:moveTo>
                    <a:lnTo>
                      <a:pt x="347" y="0"/>
                    </a:lnTo>
                    <a:lnTo>
                      <a:pt x="347" y="394"/>
                    </a:lnTo>
                    <a:lnTo>
                      <a:pt x="345" y="394"/>
                    </a:lnTo>
                    <a:lnTo>
                      <a:pt x="71" y="0"/>
                    </a:lnTo>
                    <a:lnTo>
                      <a:pt x="0" y="0"/>
                    </a:lnTo>
                    <a:lnTo>
                      <a:pt x="0" y="474"/>
                    </a:lnTo>
                    <a:lnTo>
                      <a:pt x="56" y="474"/>
                    </a:lnTo>
                    <a:lnTo>
                      <a:pt x="56" y="81"/>
                    </a:lnTo>
                    <a:lnTo>
                      <a:pt x="57" y="81"/>
                    </a:lnTo>
                    <a:lnTo>
                      <a:pt x="332" y="474"/>
                    </a:lnTo>
                    <a:lnTo>
                      <a:pt x="403" y="474"/>
                    </a:lnTo>
                    <a:lnTo>
                      <a:pt x="403" y="0"/>
                    </a:lnTo>
                    <a:lnTo>
                      <a:pt x="347" y="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37" name="Freeform 6">
                <a:extLst>
                  <a:ext uri="{FF2B5EF4-FFF2-40B4-BE49-F238E27FC236}">
                    <a16:creationId xmlns:a16="http://schemas.microsoft.com/office/drawing/2014/main" id="{4EB67E84-2B30-1D4A-AF29-BCA3E68FFE40}"/>
                  </a:ext>
                </a:extLst>
              </p:cNvPr>
              <p:cNvSpPr>
                <a:spLocks noEditPoints="1"/>
              </p:cNvSpPr>
              <p:nvPr/>
            </p:nvSpPr>
            <p:spPr bwMode="auto">
              <a:xfrm>
                <a:off x="1503" y="1677"/>
                <a:ext cx="165" cy="199"/>
              </a:xfrm>
              <a:custGeom>
                <a:avLst/>
                <a:gdLst>
                  <a:gd name="T0" fmla="*/ 14 w 275"/>
                  <a:gd name="T1" fmla="*/ 48 h 329"/>
                  <a:gd name="T2" fmla="*/ 14 w 275"/>
                  <a:gd name="T3" fmla="*/ 48 h 329"/>
                  <a:gd name="T4" fmla="*/ 139 w 275"/>
                  <a:gd name="T5" fmla="*/ 0 h 329"/>
                  <a:gd name="T6" fmla="*/ 270 w 275"/>
                  <a:gd name="T7" fmla="*/ 132 h 329"/>
                  <a:gd name="T8" fmla="*/ 270 w 275"/>
                  <a:gd name="T9" fmla="*/ 267 h 329"/>
                  <a:gd name="T10" fmla="*/ 275 w 275"/>
                  <a:gd name="T11" fmla="*/ 321 h 329"/>
                  <a:gd name="T12" fmla="*/ 225 w 275"/>
                  <a:gd name="T13" fmla="*/ 321 h 329"/>
                  <a:gd name="T14" fmla="*/ 221 w 275"/>
                  <a:gd name="T15" fmla="*/ 274 h 329"/>
                  <a:gd name="T16" fmla="*/ 220 w 275"/>
                  <a:gd name="T17" fmla="*/ 274 h 329"/>
                  <a:gd name="T18" fmla="*/ 117 w 275"/>
                  <a:gd name="T19" fmla="*/ 329 h 329"/>
                  <a:gd name="T20" fmla="*/ 0 w 275"/>
                  <a:gd name="T21" fmla="*/ 236 h 329"/>
                  <a:gd name="T22" fmla="*/ 198 w 275"/>
                  <a:gd name="T23" fmla="*/ 126 h 329"/>
                  <a:gd name="T24" fmla="*/ 218 w 275"/>
                  <a:gd name="T25" fmla="*/ 126 h 329"/>
                  <a:gd name="T26" fmla="*/ 218 w 275"/>
                  <a:gd name="T27" fmla="*/ 117 h 329"/>
                  <a:gd name="T28" fmla="*/ 140 w 275"/>
                  <a:gd name="T29" fmla="*/ 48 h 329"/>
                  <a:gd name="T30" fmla="*/ 47 w 275"/>
                  <a:gd name="T31" fmla="*/ 82 h 329"/>
                  <a:gd name="T32" fmla="*/ 14 w 275"/>
                  <a:gd name="T33" fmla="*/ 48 h 329"/>
                  <a:gd name="T34" fmla="*/ 166 w 275"/>
                  <a:gd name="T35" fmla="*/ 171 h 329"/>
                  <a:gd name="T36" fmla="*/ 166 w 275"/>
                  <a:gd name="T37" fmla="*/ 171 h 329"/>
                  <a:gd name="T38" fmla="*/ 57 w 275"/>
                  <a:gd name="T39" fmla="*/ 231 h 329"/>
                  <a:gd name="T40" fmla="*/ 125 w 275"/>
                  <a:gd name="T41" fmla="*/ 285 h 329"/>
                  <a:gd name="T42" fmla="*/ 218 w 275"/>
                  <a:gd name="T43" fmla="*/ 191 h 329"/>
                  <a:gd name="T44" fmla="*/ 218 w 275"/>
                  <a:gd name="T45" fmla="*/ 171 h 329"/>
                  <a:gd name="T46" fmla="*/ 166 w 275"/>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5" h="329">
                    <a:moveTo>
                      <a:pt x="14" y="48"/>
                    </a:moveTo>
                    <a:lnTo>
                      <a:pt x="14" y="48"/>
                    </a:lnTo>
                    <a:cubicBezTo>
                      <a:pt x="47" y="15"/>
                      <a:pt x="93" y="0"/>
                      <a:pt x="139" y="0"/>
                    </a:cubicBezTo>
                    <a:cubicBezTo>
                      <a:pt x="231" y="0"/>
                      <a:pt x="270" y="44"/>
                      <a:pt x="270" y="132"/>
                    </a:cubicBezTo>
                    <a:lnTo>
                      <a:pt x="270" y="267"/>
                    </a:lnTo>
                    <a:cubicBezTo>
                      <a:pt x="270" y="285"/>
                      <a:pt x="272" y="305"/>
                      <a:pt x="275" y="321"/>
                    </a:cubicBezTo>
                    <a:lnTo>
                      <a:pt x="225" y="321"/>
                    </a:lnTo>
                    <a:cubicBezTo>
                      <a:pt x="221" y="307"/>
                      <a:pt x="221" y="288"/>
                      <a:pt x="221" y="274"/>
                    </a:cubicBezTo>
                    <a:lnTo>
                      <a:pt x="220" y="274"/>
                    </a:lnTo>
                    <a:cubicBezTo>
                      <a:pt x="199" y="306"/>
                      <a:pt x="164" y="329"/>
                      <a:pt x="117" y="329"/>
                    </a:cubicBezTo>
                    <a:cubicBezTo>
                      <a:pt x="53" y="329"/>
                      <a:pt x="0" y="297"/>
                      <a:pt x="0" y="236"/>
                    </a:cubicBezTo>
                    <a:cubicBezTo>
                      <a:pt x="0" y="132"/>
                      <a:pt x="121" y="126"/>
                      <a:pt x="198" y="126"/>
                    </a:cubicBezTo>
                    <a:lnTo>
                      <a:pt x="218" y="126"/>
                    </a:lnTo>
                    <a:lnTo>
                      <a:pt x="218" y="117"/>
                    </a:lnTo>
                    <a:cubicBezTo>
                      <a:pt x="218" y="72"/>
                      <a:pt x="189" y="48"/>
                      <a:pt x="140" y="48"/>
                    </a:cubicBezTo>
                    <a:cubicBezTo>
                      <a:pt x="107" y="48"/>
                      <a:pt x="72" y="60"/>
                      <a:pt x="47" y="82"/>
                    </a:cubicBezTo>
                    <a:lnTo>
                      <a:pt x="14" y="48"/>
                    </a:lnTo>
                    <a:close/>
                    <a:moveTo>
                      <a:pt x="166" y="171"/>
                    </a:moveTo>
                    <a:lnTo>
                      <a:pt x="166" y="171"/>
                    </a:lnTo>
                    <a:cubicBezTo>
                      <a:pt x="99" y="171"/>
                      <a:pt x="57" y="189"/>
                      <a:pt x="57" y="231"/>
                    </a:cubicBezTo>
                    <a:cubicBezTo>
                      <a:pt x="57" y="270"/>
                      <a:pt x="86" y="285"/>
                      <a:pt x="125" y="285"/>
                    </a:cubicBezTo>
                    <a:cubicBezTo>
                      <a:pt x="186" y="285"/>
                      <a:pt x="216" y="242"/>
                      <a:pt x="218" y="191"/>
                    </a:cubicBezTo>
                    <a:lnTo>
                      <a:pt x="218" y="171"/>
                    </a:lnTo>
                    <a:lnTo>
                      <a:pt x="166"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38" name="Freeform 7">
                <a:extLst>
                  <a:ext uri="{FF2B5EF4-FFF2-40B4-BE49-F238E27FC236}">
                    <a16:creationId xmlns:a16="http://schemas.microsoft.com/office/drawing/2014/main" id="{94608186-686B-DE41-AFF4-5168A1F17132}"/>
                  </a:ext>
                </a:extLst>
              </p:cNvPr>
              <p:cNvSpPr>
                <a:spLocks/>
              </p:cNvSpPr>
              <p:nvPr/>
            </p:nvSpPr>
            <p:spPr bwMode="auto">
              <a:xfrm>
                <a:off x="1692" y="1628"/>
                <a:ext cx="129" cy="248"/>
              </a:xfrm>
              <a:custGeom>
                <a:avLst/>
                <a:gdLst>
                  <a:gd name="T0" fmla="*/ 213 w 216"/>
                  <a:gd name="T1" fmla="*/ 133 h 410"/>
                  <a:gd name="T2" fmla="*/ 213 w 216"/>
                  <a:gd name="T3" fmla="*/ 133 h 410"/>
                  <a:gd name="T4" fmla="*/ 121 w 216"/>
                  <a:gd name="T5" fmla="*/ 133 h 410"/>
                  <a:gd name="T6" fmla="*/ 121 w 216"/>
                  <a:gd name="T7" fmla="*/ 290 h 410"/>
                  <a:gd name="T8" fmla="*/ 168 w 216"/>
                  <a:gd name="T9" fmla="*/ 362 h 410"/>
                  <a:gd name="T10" fmla="*/ 214 w 216"/>
                  <a:gd name="T11" fmla="*/ 351 h 410"/>
                  <a:gd name="T12" fmla="*/ 216 w 216"/>
                  <a:gd name="T13" fmla="*/ 399 h 410"/>
                  <a:gd name="T14" fmla="*/ 155 w 216"/>
                  <a:gd name="T15" fmla="*/ 410 h 410"/>
                  <a:gd name="T16" fmla="*/ 69 w 216"/>
                  <a:gd name="T17" fmla="*/ 305 h 410"/>
                  <a:gd name="T18" fmla="*/ 69 w 216"/>
                  <a:gd name="T19" fmla="*/ 133 h 410"/>
                  <a:gd name="T20" fmla="*/ 0 w 216"/>
                  <a:gd name="T21" fmla="*/ 133 h 410"/>
                  <a:gd name="T22" fmla="*/ 0 w 216"/>
                  <a:gd name="T23" fmla="*/ 89 h 410"/>
                  <a:gd name="T24" fmla="*/ 69 w 216"/>
                  <a:gd name="T25" fmla="*/ 89 h 410"/>
                  <a:gd name="T26" fmla="*/ 69 w 216"/>
                  <a:gd name="T27" fmla="*/ 0 h 410"/>
                  <a:gd name="T28" fmla="*/ 121 w 216"/>
                  <a:gd name="T29" fmla="*/ 0 h 410"/>
                  <a:gd name="T30" fmla="*/ 121 w 216"/>
                  <a:gd name="T31" fmla="*/ 89 h 410"/>
                  <a:gd name="T32" fmla="*/ 213 w 216"/>
                  <a:gd name="T33" fmla="*/ 89 h 410"/>
                  <a:gd name="T34" fmla="*/ 213 w 216"/>
                  <a:gd name="T35" fmla="*/ 133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16" h="410">
                    <a:moveTo>
                      <a:pt x="213" y="133"/>
                    </a:moveTo>
                    <a:lnTo>
                      <a:pt x="213" y="133"/>
                    </a:lnTo>
                    <a:lnTo>
                      <a:pt x="121" y="133"/>
                    </a:lnTo>
                    <a:lnTo>
                      <a:pt x="121" y="290"/>
                    </a:lnTo>
                    <a:cubicBezTo>
                      <a:pt x="121" y="330"/>
                      <a:pt x="121" y="362"/>
                      <a:pt x="168" y="362"/>
                    </a:cubicBezTo>
                    <a:cubicBezTo>
                      <a:pt x="183" y="362"/>
                      <a:pt x="200" y="359"/>
                      <a:pt x="214" y="351"/>
                    </a:cubicBezTo>
                    <a:lnTo>
                      <a:pt x="216" y="399"/>
                    </a:lnTo>
                    <a:cubicBezTo>
                      <a:pt x="198" y="407"/>
                      <a:pt x="174" y="410"/>
                      <a:pt x="155" y="410"/>
                    </a:cubicBezTo>
                    <a:cubicBezTo>
                      <a:pt x="81" y="410"/>
                      <a:pt x="69" y="370"/>
                      <a:pt x="69" y="305"/>
                    </a:cubicBezTo>
                    <a:lnTo>
                      <a:pt x="69" y="133"/>
                    </a:lnTo>
                    <a:lnTo>
                      <a:pt x="0" y="133"/>
                    </a:lnTo>
                    <a:lnTo>
                      <a:pt x="0" y="89"/>
                    </a:lnTo>
                    <a:lnTo>
                      <a:pt x="69" y="89"/>
                    </a:lnTo>
                    <a:lnTo>
                      <a:pt x="69" y="0"/>
                    </a:lnTo>
                    <a:lnTo>
                      <a:pt x="121" y="0"/>
                    </a:lnTo>
                    <a:lnTo>
                      <a:pt x="121" y="89"/>
                    </a:lnTo>
                    <a:lnTo>
                      <a:pt x="213" y="89"/>
                    </a:lnTo>
                    <a:lnTo>
                      <a:pt x="213" y="13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39" name="Freeform 8">
                <a:extLst>
                  <a:ext uri="{FF2B5EF4-FFF2-40B4-BE49-F238E27FC236}">
                    <a16:creationId xmlns:a16="http://schemas.microsoft.com/office/drawing/2014/main" id="{91A12339-6B49-9949-8EB6-199393E1C46D}"/>
                  </a:ext>
                </a:extLst>
              </p:cNvPr>
              <p:cNvSpPr>
                <a:spLocks noEditPoints="1"/>
              </p:cNvSpPr>
              <p:nvPr/>
            </p:nvSpPr>
            <p:spPr bwMode="auto">
              <a:xfrm>
                <a:off x="1848" y="1585"/>
                <a:ext cx="46" cy="286"/>
              </a:xfrm>
              <a:custGeom>
                <a:avLst/>
                <a:gdLst>
                  <a:gd name="T0" fmla="*/ 38 w 76"/>
                  <a:gd name="T1" fmla="*/ 0 h 474"/>
                  <a:gd name="T2" fmla="*/ 38 w 76"/>
                  <a:gd name="T3" fmla="*/ 0 h 474"/>
                  <a:gd name="T4" fmla="*/ 76 w 76"/>
                  <a:gd name="T5" fmla="*/ 39 h 474"/>
                  <a:gd name="T6" fmla="*/ 38 w 76"/>
                  <a:gd name="T7" fmla="*/ 77 h 474"/>
                  <a:gd name="T8" fmla="*/ 0 w 76"/>
                  <a:gd name="T9" fmla="*/ 39 h 474"/>
                  <a:gd name="T10" fmla="*/ 38 w 76"/>
                  <a:gd name="T11" fmla="*/ 0 h 474"/>
                  <a:gd name="T12" fmla="*/ 12 w 76"/>
                  <a:gd name="T13" fmla="*/ 161 h 474"/>
                  <a:gd name="T14" fmla="*/ 12 w 76"/>
                  <a:gd name="T15" fmla="*/ 161 h 474"/>
                  <a:gd name="T16" fmla="*/ 64 w 76"/>
                  <a:gd name="T17" fmla="*/ 161 h 474"/>
                  <a:gd name="T18" fmla="*/ 64 w 76"/>
                  <a:gd name="T19" fmla="*/ 474 h 474"/>
                  <a:gd name="T20" fmla="*/ 12 w 76"/>
                  <a:gd name="T21" fmla="*/ 474 h 474"/>
                  <a:gd name="T22" fmla="*/ 12 w 76"/>
                  <a:gd name="T23" fmla="*/ 161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4">
                    <a:moveTo>
                      <a:pt x="38" y="0"/>
                    </a:moveTo>
                    <a:lnTo>
                      <a:pt x="38" y="0"/>
                    </a:lnTo>
                    <a:cubicBezTo>
                      <a:pt x="59" y="0"/>
                      <a:pt x="76" y="18"/>
                      <a:pt x="76" y="39"/>
                    </a:cubicBezTo>
                    <a:cubicBezTo>
                      <a:pt x="76" y="61"/>
                      <a:pt x="60" y="77"/>
                      <a:pt x="38" y="77"/>
                    </a:cubicBezTo>
                    <a:cubicBezTo>
                      <a:pt x="16" y="77"/>
                      <a:pt x="0" y="61"/>
                      <a:pt x="0" y="39"/>
                    </a:cubicBezTo>
                    <a:cubicBezTo>
                      <a:pt x="0" y="18"/>
                      <a:pt x="16" y="0"/>
                      <a:pt x="38" y="0"/>
                    </a:cubicBezTo>
                    <a:close/>
                    <a:moveTo>
                      <a:pt x="12" y="161"/>
                    </a:moveTo>
                    <a:lnTo>
                      <a:pt x="12" y="161"/>
                    </a:lnTo>
                    <a:lnTo>
                      <a:pt x="64" y="161"/>
                    </a:lnTo>
                    <a:lnTo>
                      <a:pt x="64" y="474"/>
                    </a:lnTo>
                    <a:lnTo>
                      <a:pt x="12" y="474"/>
                    </a:lnTo>
                    <a:lnTo>
                      <a:pt x="12" y="16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0" name="Freeform 9">
                <a:extLst>
                  <a:ext uri="{FF2B5EF4-FFF2-40B4-BE49-F238E27FC236}">
                    <a16:creationId xmlns:a16="http://schemas.microsoft.com/office/drawing/2014/main" id="{F834D26B-B1CF-894E-A652-E19964D342C9}"/>
                  </a:ext>
                </a:extLst>
              </p:cNvPr>
              <p:cNvSpPr>
                <a:spLocks noEditPoints="1"/>
              </p:cNvSpPr>
              <p:nvPr/>
            </p:nvSpPr>
            <p:spPr bwMode="auto">
              <a:xfrm>
                <a:off x="1930" y="1677"/>
                <a:ext cx="201" cy="199"/>
              </a:xfrm>
              <a:custGeom>
                <a:avLst/>
                <a:gdLst>
                  <a:gd name="T0" fmla="*/ 168 w 335"/>
                  <a:gd name="T1" fmla="*/ 0 h 329"/>
                  <a:gd name="T2" fmla="*/ 168 w 335"/>
                  <a:gd name="T3" fmla="*/ 0 h 329"/>
                  <a:gd name="T4" fmla="*/ 335 w 335"/>
                  <a:gd name="T5" fmla="*/ 165 h 329"/>
                  <a:gd name="T6" fmla="*/ 168 w 335"/>
                  <a:gd name="T7" fmla="*/ 329 h 329"/>
                  <a:gd name="T8" fmla="*/ 0 w 335"/>
                  <a:gd name="T9" fmla="*/ 165 h 329"/>
                  <a:gd name="T10" fmla="*/ 168 w 335"/>
                  <a:gd name="T11" fmla="*/ 0 h 329"/>
                  <a:gd name="T12" fmla="*/ 168 w 335"/>
                  <a:gd name="T13" fmla="*/ 281 h 329"/>
                  <a:gd name="T14" fmla="*/ 168 w 335"/>
                  <a:gd name="T15" fmla="*/ 281 h 329"/>
                  <a:gd name="T16" fmla="*/ 279 w 335"/>
                  <a:gd name="T17" fmla="*/ 165 h 329"/>
                  <a:gd name="T18" fmla="*/ 168 w 335"/>
                  <a:gd name="T19" fmla="*/ 48 h 329"/>
                  <a:gd name="T20" fmla="*/ 57 w 335"/>
                  <a:gd name="T21" fmla="*/ 165 h 329"/>
                  <a:gd name="T22" fmla="*/ 168 w 335"/>
                  <a:gd name="T23" fmla="*/ 28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5" h="329">
                    <a:moveTo>
                      <a:pt x="168" y="0"/>
                    </a:moveTo>
                    <a:lnTo>
                      <a:pt x="168" y="0"/>
                    </a:lnTo>
                    <a:cubicBezTo>
                      <a:pt x="264" y="0"/>
                      <a:pt x="335" y="67"/>
                      <a:pt x="335" y="165"/>
                    </a:cubicBezTo>
                    <a:cubicBezTo>
                      <a:pt x="335" y="262"/>
                      <a:pt x="264" y="329"/>
                      <a:pt x="168" y="329"/>
                    </a:cubicBezTo>
                    <a:cubicBezTo>
                      <a:pt x="71" y="329"/>
                      <a:pt x="0" y="262"/>
                      <a:pt x="0" y="165"/>
                    </a:cubicBezTo>
                    <a:cubicBezTo>
                      <a:pt x="0" y="67"/>
                      <a:pt x="71" y="0"/>
                      <a:pt x="168" y="0"/>
                    </a:cubicBezTo>
                    <a:close/>
                    <a:moveTo>
                      <a:pt x="168" y="281"/>
                    </a:moveTo>
                    <a:lnTo>
                      <a:pt x="168" y="281"/>
                    </a:lnTo>
                    <a:cubicBezTo>
                      <a:pt x="235" y="281"/>
                      <a:pt x="279" y="230"/>
                      <a:pt x="279" y="165"/>
                    </a:cubicBezTo>
                    <a:cubicBezTo>
                      <a:pt x="279" y="99"/>
                      <a:pt x="235" y="48"/>
                      <a:pt x="168" y="48"/>
                    </a:cubicBezTo>
                    <a:cubicBezTo>
                      <a:pt x="100" y="48"/>
                      <a:pt x="57" y="99"/>
                      <a:pt x="57" y="165"/>
                    </a:cubicBezTo>
                    <a:cubicBezTo>
                      <a:pt x="57" y="230"/>
                      <a:pt x="100" y="281"/>
                      <a:pt x="168" y="281"/>
                    </a:cubicBez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1" name="Freeform 10">
                <a:extLst>
                  <a:ext uri="{FF2B5EF4-FFF2-40B4-BE49-F238E27FC236}">
                    <a16:creationId xmlns:a16="http://schemas.microsoft.com/office/drawing/2014/main" id="{618B8A8B-1CA6-154F-9CA2-0CA470F2E7C3}"/>
                  </a:ext>
                </a:extLst>
              </p:cNvPr>
              <p:cNvSpPr>
                <a:spLocks/>
              </p:cNvSpPr>
              <p:nvPr/>
            </p:nvSpPr>
            <p:spPr bwMode="auto">
              <a:xfrm>
                <a:off x="2173" y="1677"/>
                <a:ext cx="166" cy="194"/>
              </a:xfrm>
              <a:custGeom>
                <a:avLst/>
                <a:gdLst>
                  <a:gd name="T0" fmla="*/ 3 w 276"/>
                  <a:gd name="T1" fmla="*/ 82 h 321"/>
                  <a:gd name="T2" fmla="*/ 3 w 276"/>
                  <a:gd name="T3" fmla="*/ 82 h 321"/>
                  <a:gd name="T4" fmla="*/ 0 w 276"/>
                  <a:gd name="T5" fmla="*/ 8 h 321"/>
                  <a:gd name="T6" fmla="*/ 50 w 276"/>
                  <a:gd name="T7" fmla="*/ 8 h 321"/>
                  <a:gd name="T8" fmla="*/ 51 w 276"/>
                  <a:gd name="T9" fmla="*/ 60 h 321"/>
                  <a:gd name="T10" fmla="*/ 52 w 276"/>
                  <a:gd name="T11" fmla="*/ 60 h 321"/>
                  <a:gd name="T12" fmla="*/ 157 w 276"/>
                  <a:gd name="T13" fmla="*/ 0 h 321"/>
                  <a:gd name="T14" fmla="*/ 276 w 276"/>
                  <a:gd name="T15" fmla="*/ 128 h 321"/>
                  <a:gd name="T16" fmla="*/ 276 w 276"/>
                  <a:gd name="T17" fmla="*/ 321 h 321"/>
                  <a:gd name="T18" fmla="*/ 224 w 276"/>
                  <a:gd name="T19" fmla="*/ 321 h 321"/>
                  <a:gd name="T20" fmla="*/ 224 w 276"/>
                  <a:gd name="T21" fmla="*/ 133 h 321"/>
                  <a:gd name="T22" fmla="*/ 152 w 276"/>
                  <a:gd name="T23" fmla="*/ 48 h 321"/>
                  <a:gd name="T24" fmla="*/ 55 w 276"/>
                  <a:gd name="T25" fmla="*/ 169 h 321"/>
                  <a:gd name="T26" fmla="*/ 55 w 276"/>
                  <a:gd name="T27" fmla="*/ 321 h 321"/>
                  <a:gd name="T28" fmla="*/ 3 w 276"/>
                  <a:gd name="T29" fmla="*/ 321 h 321"/>
                  <a:gd name="T30" fmla="*/ 3 w 276"/>
                  <a:gd name="T31" fmla="*/ 82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3" y="82"/>
                    </a:moveTo>
                    <a:lnTo>
                      <a:pt x="3" y="82"/>
                    </a:lnTo>
                    <a:cubicBezTo>
                      <a:pt x="3" y="54"/>
                      <a:pt x="0" y="29"/>
                      <a:pt x="0" y="8"/>
                    </a:cubicBezTo>
                    <a:lnTo>
                      <a:pt x="50" y="8"/>
                    </a:lnTo>
                    <a:cubicBezTo>
                      <a:pt x="50" y="25"/>
                      <a:pt x="51" y="42"/>
                      <a:pt x="51" y="60"/>
                    </a:cubicBezTo>
                    <a:lnTo>
                      <a:pt x="52" y="60"/>
                    </a:lnTo>
                    <a:cubicBezTo>
                      <a:pt x="66" y="29"/>
                      <a:pt x="105" y="0"/>
                      <a:pt x="157" y="0"/>
                    </a:cubicBezTo>
                    <a:cubicBezTo>
                      <a:pt x="239" y="0"/>
                      <a:pt x="276" y="52"/>
                      <a:pt x="276" y="128"/>
                    </a:cubicBezTo>
                    <a:lnTo>
                      <a:pt x="276" y="321"/>
                    </a:lnTo>
                    <a:lnTo>
                      <a:pt x="224" y="321"/>
                    </a:lnTo>
                    <a:lnTo>
                      <a:pt x="224" y="133"/>
                    </a:lnTo>
                    <a:cubicBezTo>
                      <a:pt x="224" y="81"/>
                      <a:pt x="201" y="48"/>
                      <a:pt x="152" y="48"/>
                    </a:cubicBezTo>
                    <a:cubicBezTo>
                      <a:pt x="84" y="48"/>
                      <a:pt x="55" y="97"/>
                      <a:pt x="55" y="169"/>
                    </a:cubicBezTo>
                    <a:lnTo>
                      <a:pt x="55" y="321"/>
                    </a:lnTo>
                    <a:lnTo>
                      <a:pt x="3" y="321"/>
                    </a:lnTo>
                    <a:lnTo>
                      <a:pt x="3" y="82"/>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2" name="Freeform 11">
                <a:extLst>
                  <a:ext uri="{FF2B5EF4-FFF2-40B4-BE49-F238E27FC236}">
                    <a16:creationId xmlns:a16="http://schemas.microsoft.com/office/drawing/2014/main" id="{03F41026-0E7A-0444-9EA4-EA9255BA0611}"/>
                  </a:ext>
                </a:extLst>
              </p:cNvPr>
              <p:cNvSpPr>
                <a:spLocks noEditPoints="1"/>
              </p:cNvSpPr>
              <p:nvPr/>
            </p:nvSpPr>
            <p:spPr bwMode="auto">
              <a:xfrm>
                <a:off x="2380" y="1677"/>
                <a:ext cx="165" cy="199"/>
              </a:xfrm>
              <a:custGeom>
                <a:avLst/>
                <a:gdLst>
                  <a:gd name="T0" fmla="*/ 14 w 274"/>
                  <a:gd name="T1" fmla="*/ 48 h 329"/>
                  <a:gd name="T2" fmla="*/ 14 w 274"/>
                  <a:gd name="T3" fmla="*/ 48 h 329"/>
                  <a:gd name="T4" fmla="*/ 139 w 274"/>
                  <a:gd name="T5" fmla="*/ 0 h 329"/>
                  <a:gd name="T6" fmla="*/ 270 w 274"/>
                  <a:gd name="T7" fmla="*/ 132 h 329"/>
                  <a:gd name="T8" fmla="*/ 270 w 274"/>
                  <a:gd name="T9" fmla="*/ 267 h 329"/>
                  <a:gd name="T10" fmla="*/ 274 w 274"/>
                  <a:gd name="T11" fmla="*/ 321 h 329"/>
                  <a:gd name="T12" fmla="*/ 224 w 274"/>
                  <a:gd name="T13" fmla="*/ 321 h 329"/>
                  <a:gd name="T14" fmla="*/ 221 w 274"/>
                  <a:gd name="T15" fmla="*/ 274 h 329"/>
                  <a:gd name="T16" fmla="*/ 219 w 274"/>
                  <a:gd name="T17" fmla="*/ 274 h 329"/>
                  <a:gd name="T18" fmla="*/ 116 w 274"/>
                  <a:gd name="T19" fmla="*/ 329 h 329"/>
                  <a:gd name="T20" fmla="*/ 0 w 274"/>
                  <a:gd name="T21" fmla="*/ 236 h 329"/>
                  <a:gd name="T22" fmla="*/ 197 w 274"/>
                  <a:gd name="T23" fmla="*/ 126 h 329"/>
                  <a:gd name="T24" fmla="*/ 217 w 274"/>
                  <a:gd name="T25" fmla="*/ 126 h 329"/>
                  <a:gd name="T26" fmla="*/ 217 w 274"/>
                  <a:gd name="T27" fmla="*/ 117 h 329"/>
                  <a:gd name="T28" fmla="*/ 140 w 274"/>
                  <a:gd name="T29" fmla="*/ 48 h 329"/>
                  <a:gd name="T30" fmla="*/ 47 w 274"/>
                  <a:gd name="T31" fmla="*/ 82 h 329"/>
                  <a:gd name="T32" fmla="*/ 14 w 274"/>
                  <a:gd name="T33" fmla="*/ 48 h 329"/>
                  <a:gd name="T34" fmla="*/ 165 w 274"/>
                  <a:gd name="T35" fmla="*/ 171 h 329"/>
                  <a:gd name="T36" fmla="*/ 165 w 274"/>
                  <a:gd name="T37" fmla="*/ 171 h 329"/>
                  <a:gd name="T38" fmla="*/ 56 w 274"/>
                  <a:gd name="T39" fmla="*/ 231 h 329"/>
                  <a:gd name="T40" fmla="*/ 125 w 274"/>
                  <a:gd name="T41" fmla="*/ 285 h 329"/>
                  <a:gd name="T42" fmla="*/ 217 w 274"/>
                  <a:gd name="T43" fmla="*/ 191 h 329"/>
                  <a:gd name="T44" fmla="*/ 217 w 274"/>
                  <a:gd name="T45" fmla="*/ 171 h 329"/>
                  <a:gd name="T46" fmla="*/ 165 w 274"/>
                  <a:gd name="T47" fmla="*/ 171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4" h="329">
                    <a:moveTo>
                      <a:pt x="14" y="48"/>
                    </a:moveTo>
                    <a:lnTo>
                      <a:pt x="14" y="48"/>
                    </a:lnTo>
                    <a:cubicBezTo>
                      <a:pt x="46" y="15"/>
                      <a:pt x="93" y="0"/>
                      <a:pt x="139" y="0"/>
                    </a:cubicBezTo>
                    <a:cubicBezTo>
                      <a:pt x="231" y="0"/>
                      <a:pt x="270" y="44"/>
                      <a:pt x="270" y="132"/>
                    </a:cubicBezTo>
                    <a:lnTo>
                      <a:pt x="270" y="267"/>
                    </a:lnTo>
                    <a:cubicBezTo>
                      <a:pt x="270" y="285"/>
                      <a:pt x="272" y="305"/>
                      <a:pt x="274" y="321"/>
                    </a:cubicBezTo>
                    <a:lnTo>
                      <a:pt x="224" y="321"/>
                    </a:lnTo>
                    <a:cubicBezTo>
                      <a:pt x="221" y="307"/>
                      <a:pt x="221" y="288"/>
                      <a:pt x="221" y="274"/>
                    </a:cubicBezTo>
                    <a:lnTo>
                      <a:pt x="219" y="274"/>
                    </a:lnTo>
                    <a:cubicBezTo>
                      <a:pt x="199" y="306"/>
                      <a:pt x="164" y="329"/>
                      <a:pt x="116" y="329"/>
                    </a:cubicBezTo>
                    <a:cubicBezTo>
                      <a:pt x="53" y="329"/>
                      <a:pt x="0" y="297"/>
                      <a:pt x="0" y="236"/>
                    </a:cubicBezTo>
                    <a:cubicBezTo>
                      <a:pt x="0" y="132"/>
                      <a:pt x="120" y="126"/>
                      <a:pt x="197" y="126"/>
                    </a:cubicBezTo>
                    <a:lnTo>
                      <a:pt x="217" y="126"/>
                    </a:lnTo>
                    <a:lnTo>
                      <a:pt x="217" y="117"/>
                    </a:lnTo>
                    <a:cubicBezTo>
                      <a:pt x="217" y="72"/>
                      <a:pt x="189" y="48"/>
                      <a:pt x="140" y="48"/>
                    </a:cubicBezTo>
                    <a:cubicBezTo>
                      <a:pt x="106" y="48"/>
                      <a:pt x="72" y="60"/>
                      <a:pt x="47" y="82"/>
                    </a:cubicBezTo>
                    <a:lnTo>
                      <a:pt x="14" y="48"/>
                    </a:lnTo>
                    <a:close/>
                    <a:moveTo>
                      <a:pt x="165" y="171"/>
                    </a:moveTo>
                    <a:lnTo>
                      <a:pt x="165" y="171"/>
                    </a:lnTo>
                    <a:cubicBezTo>
                      <a:pt x="99" y="171"/>
                      <a:pt x="56" y="189"/>
                      <a:pt x="56" y="231"/>
                    </a:cubicBezTo>
                    <a:cubicBezTo>
                      <a:pt x="56" y="270"/>
                      <a:pt x="86" y="285"/>
                      <a:pt x="125" y="285"/>
                    </a:cubicBezTo>
                    <a:cubicBezTo>
                      <a:pt x="185" y="285"/>
                      <a:pt x="216" y="242"/>
                      <a:pt x="217" y="191"/>
                    </a:cubicBezTo>
                    <a:lnTo>
                      <a:pt x="217" y="171"/>
                    </a:lnTo>
                    <a:lnTo>
                      <a:pt x="165" y="171"/>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3" name="Freeform 12">
                <a:extLst>
                  <a:ext uri="{FF2B5EF4-FFF2-40B4-BE49-F238E27FC236}">
                    <a16:creationId xmlns:a16="http://schemas.microsoft.com/office/drawing/2014/main" id="{05598A25-4488-014A-8224-7F86B2B1C272}"/>
                  </a:ext>
                </a:extLst>
              </p:cNvPr>
              <p:cNvSpPr>
                <a:spLocks/>
              </p:cNvSpPr>
              <p:nvPr/>
            </p:nvSpPr>
            <p:spPr bwMode="auto">
              <a:xfrm>
                <a:off x="2597" y="1585"/>
                <a:ext cx="31" cy="286"/>
              </a:xfrm>
              <a:custGeom>
                <a:avLst/>
                <a:gdLst>
                  <a:gd name="T0" fmla="*/ 0 w 52"/>
                  <a:gd name="T1" fmla="*/ 474 h 474"/>
                  <a:gd name="T2" fmla="*/ 0 w 52"/>
                  <a:gd name="T3" fmla="*/ 474 h 474"/>
                  <a:gd name="T4" fmla="*/ 52 w 52"/>
                  <a:gd name="T5" fmla="*/ 474 h 474"/>
                  <a:gd name="T6" fmla="*/ 52 w 52"/>
                  <a:gd name="T7" fmla="*/ 0 h 474"/>
                  <a:gd name="T8" fmla="*/ 0 w 52"/>
                  <a:gd name="T9" fmla="*/ 0 h 474"/>
                  <a:gd name="T10" fmla="*/ 0 w 52"/>
                  <a:gd name="T11" fmla="*/ 474 h 474"/>
                </a:gdLst>
                <a:ahLst/>
                <a:cxnLst>
                  <a:cxn ang="0">
                    <a:pos x="T0" y="T1"/>
                  </a:cxn>
                  <a:cxn ang="0">
                    <a:pos x="T2" y="T3"/>
                  </a:cxn>
                  <a:cxn ang="0">
                    <a:pos x="T4" y="T5"/>
                  </a:cxn>
                  <a:cxn ang="0">
                    <a:pos x="T6" y="T7"/>
                  </a:cxn>
                  <a:cxn ang="0">
                    <a:pos x="T8" y="T9"/>
                  </a:cxn>
                  <a:cxn ang="0">
                    <a:pos x="T10" y="T11"/>
                  </a:cxn>
                </a:cxnLst>
                <a:rect l="0" t="0" r="r" b="b"/>
                <a:pathLst>
                  <a:path w="52" h="474">
                    <a:moveTo>
                      <a:pt x="0" y="474"/>
                    </a:moveTo>
                    <a:lnTo>
                      <a:pt x="0" y="474"/>
                    </a:lnTo>
                    <a:lnTo>
                      <a:pt x="52" y="474"/>
                    </a:lnTo>
                    <a:lnTo>
                      <a:pt x="52" y="0"/>
                    </a:lnTo>
                    <a:lnTo>
                      <a:pt x="0" y="0"/>
                    </a:lnTo>
                    <a:lnTo>
                      <a:pt x="0" y="474"/>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4" name="Freeform 13">
                <a:extLst>
                  <a:ext uri="{FF2B5EF4-FFF2-40B4-BE49-F238E27FC236}">
                    <a16:creationId xmlns:a16="http://schemas.microsoft.com/office/drawing/2014/main" id="{F9646493-198E-3D4D-A144-2A022AA8F3B7}"/>
                  </a:ext>
                </a:extLst>
              </p:cNvPr>
              <p:cNvSpPr>
                <a:spLocks/>
              </p:cNvSpPr>
              <p:nvPr/>
            </p:nvSpPr>
            <p:spPr bwMode="auto">
              <a:xfrm>
                <a:off x="2780" y="1585"/>
                <a:ext cx="220" cy="286"/>
              </a:xfrm>
              <a:custGeom>
                <a:avLst/>
                <a:gdLst>
                  <a:gd name="T0" fmla="*/ 310 w 366"/>
                  <a:gd name="T1" fmla="*/ 0 h 474"/>
                  <a:gd name="T2" fmla="*/ 310 w 366"/>
                  <a:gd name="T3" fmla="*/ 0 h 474"/>
                  <a:gd name="T4" fmla="*/ 310 w 366"/>
                  <a:gd name="T5" fmla="*/ 201 h 474"/>
                  <a:gd name="T6" fmla="*/ 57 w 366"/>
                  <a:gd name="T7" fmla="*/ 201 h 474"/>
                  <a:gd name="T8" fmla="*/ 57 w 366"/>
                  <a:gd name="T9" fmla="*/ 0 h 474"/>
                  <a:gd name="T10" fmla="*/ 0 w 366"/>
                  <a:gd name="T11" fmla="*/ 0 h 474"/>
                  <a:gd name="T12" fmla="*/ 0 w 366"/>
                  <a:gd name="T13" fmla="*/ 474 h 474"/>
                  <a:gd name="T14" fmla="*/ 57 w 366"/>
                  <a:gd name="T15" fmla="*/ 474 h 474"/>
                  <a:gd name="T16" fmla="*/ 57 w 366"/>
                  <a:gd name="T17" fmla="*/ 253 h 474"/>
                  <a:gd name="T18" fmla="*/ 310 w 366"/>
                  <a:gd name="T19" fmla="*/ 253 h 474"/>
                  <a:gd name="T20" fmla="*/ 310 w 366"/>
                  <a:gd name="T21" fmla="*/ 474 h 474"/>
                  <a:gd name="T22" fmla="*/ 366 w 366"/>
                  <a:gd name="T23" fmla="*/ 474 h 474"/>
                  <a:gd name="T24" fmla="*/ 366 w 366"/>
                  <a:gd name="T25" fmla="*/ 0 h 474"/>
                  <a:gd name="T26" fmla="*/ 310 w 366"/>
                  <a:gd name="T27"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66" h="474">
                    <a:moveTo>
                      <a:pt x="310" y="0"/>
                    </a:moveTo>
                    <a:lnTo>
                      <a:pt x="310" y="0"/>
                    </a:lnTo>
                    <a:lnTo>
                      <a:pt x="310" y="201"/>
                    </a:lnTo>
                    <a:lnTo>
                      <a:pt x="57" y="201"/>
                    </a:lnTo>
                    <a:lnTo>
                      <a:pt x="57" y="0"/>
                    </a:lnTo>
                    <a:lnTo>
                      <a:pt x="0" y="0"/>
                    </a:lnTo>
                    <a:lnTo>
                      <a:pt x="0" y="474"/>
                    </a:lnTo>
                    <a:lnTo>
                      <a:pt x="57" y="474"/>
                    </a:lnTo>
                    <a:lnTo>
                      <a:pt x="57" y="253"/>
                    </a:lnTo>
                    <a:lnTo>
                      <a:pt x="310" y="253"/>
                    </a:lnTo>
                    <a:lnTo>
                      <a:pt x="310" y="474"/>
                    </a:lnTo>
                    <a:lnTo>
                      <a:pt x="366" y="474"/>
                    </a:lnTo>
                    <a:lnTo>
                      <a:pt x="366" y="0"/>
                    </a:lnTo>
                    <a:lnTo>
                      <a:pt x="310"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5" name="Freeform 14">
                <a:extLst>
                  <a:ext uri="{FF2B5EF4-FFF2-40B4-BE49-F238E27FC236}">
                    <a16:creationId xmlns:a16="http://schemas.microsoft.com/office/drawing/2014/main" id="{5D2F2B50-510B-1D4F-9FD2-C0DCF626F1AD}"/>
                  </a:ext>
                </a:extLst>
              </p:cNvPr>
              <p:cNvSpPr>
                <a:spLocks/>
              </p:cNvSpPr>
              <p:nvPr/>
            </p:nvSpPr>
            <p:spPr bwMode="auto">
              <a:xfrm>
                <a:off x="3065" y="1585"/>
                <a:ext cx="33" cy="286"/>
              </a:xfrm>
              <a:custGeom>
                <a:avLst/>
                <a:gdLst>
                  <a:gd name="T0" fmla="*/ 0 w 56"/>
                  <a:gd name="T1" fmla="*/ 474 h 474"/>
                  <a:gd name="T2" fmla="*/ 0 w 56"/>
                  <a:gd name="T3" fmla="*/ 474 h 474"/>
                  <a:gd name="T4" fmla="*/ 56 w 56"/>
                  <a:gd name="T5" fmla="*/ 474 h 474"/>
                  <a:gd name="T6" fmla="*/ 56 w 56"/>
                  <a:gd name="T7" fmla="*/ 0 h 474"/>
                  <a:gd name="T8" fmla="*/ 0 w 56"/>
                  <a:gd name="T9" fmla="*/ 0 h 474"/>
                  <a:gd name="T10" fmla="*/ 0 w 56"/>
                  <a:gd name="T11" fmla="*/ 474 h 474"/>
                </a:gdLst>
                <a:ahLst/>
                <a:cxnLst>
                  <a:cxn ang="0">
                    <a:pos x="T0" y="T1"/>
                  </a:cxn>
                  <a:cxn ang="0">
                    <a:pos x="T2" y="T3"/>
                  </a:cxn>
                  <a:cxn ang="0">
                    <a:pos x="T4" y="T5"/>
                  </a:cxn>
                  <a:cxn ang="0">
                    <a:pos x="T6" y="T7"/>
                  </a:cxn>
                  <a:cxn ang="0">
                    <a:pos x="T8" y="T9"/>
                  </a:cxn>
                  <a:cxn ang="0">
                    <a:pos x="T10" y="T11"/>
                  </a:cxn>
                </a:cxnLst>
                <a:rect l="0" t="0" r="r" b="b"/>
                <a:pathLst>
                  <a:path w="56" h="474">
                    <a:moveTo>
                      <a:pt x="0" y="474"/>
                    </a:moveTo>
                    <a:lnTo>
                      <a:pt x="0" y="474"/>
                    </a:lnTo>
                    <a:lnTo>
                      <a:pt x="56" y="474"/>
                    </a:lnTo>
                    <a:lnTo>
                      <a:pt x="56" y="0"/>
                    </a:lnTo>
                    <a:lnTo>
                      <a:pt x="0" y="0"/>
                    </a:lnTo>
                    <a:lnTo>
                      <a:pt x="0" y="474"/>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6" name="Freeform 15">
                <a:extLst>
                  <a:ext uri="{FF2B5EF4-FFF2-40B4-BE49-F238E27FC236}">
                    <a16:creationId xmlns:a16="http://schemas.microsoft.com/office/drawing/2014/main" id="{4D6466F1-ED21-F246-94BA-C3FA1F3BFE46}"/>
                  </a:ext>
                </a:extLst>
              </p:cNvPr>
              <p:cNvSpPr>
                <a:spLocks/>
              </p:cNvSpPr>
              <p:nvPr/>
            </p:nvSpPr>
            <p:spPr bwMode="auto">
              <a:xfrm>
                <a:off x="3128" y="1585"/>
                <a:ext cx="253" cy="286"/>
              </a:xfrm>
              <a:custGeom>
                <a:avLst/>
                <a:gdLst>
                  <a:gd name="T0" fmla="*/ 361 w 421"/>
                  <a:gd name="T1" fmla="*/ 0 h 474"/>
                  <a:gd name="T2" fmla="*/ 361 w 421"/>
                  <a:gd name="T3" fmla="*/ 0 h 474"/>
                  <a:gd name="T4" fmla="*/ 211 w 421"/>
                  <a:gd name="T5" fmla="*/ 390 h 474"/>
                  <a:gd name="T6" fmla="*/ 209 w 421"/>
                  <a:gd name="T7" fmla="*/ 390 h 474"/>
                  <a:gd name="T8" fmla="*/ 63 w 421"/>
                  <a:gd name="T9" fmla="*/ 0 h 474"/>
                  <a:gd name="T10" fmla="*/ 0 w 421"/>
                  <a:gd name="T11" fmla="*/ 0 h 474"/>
                  <a:gd name="T12" fmla="*/ 181 w 421"/>
                  <a:gd name="T13" fmla="*/ 474 h 474"/>
                  <a:gd name="T14" fmla="*/ 235 w 421"/>
                  <a:gd name="T15" fmla="*/ 474 h 474"/>
                  <a:gd name="T16" fmla="*/ 421 w 421"/>
                  <a:gd name="T17" fmla="*/ 0 h 474"/>
                  <a:gd name="T18" fmla="*/ 361 w 421"/>
                  <a:gd name="T19" fmla="*/ 0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1" h="474">
                    <a:moveTo>
                      <a:pt x="361" y="0"/>
                    </a:moveTo>
                    <a:lnTo>
                      <a:pt x="361" y="0"/>
                    </a:lnTo>
                    <a:lnTo>
                      <a:pt x="211" y="390"/>
                    </a:lnTo>
                    <a:lnTo>
                      <a:pt x="209" y="390"/>
                    </a:lnTo>
                    <a:lnTo>
                      <a:pt x="63" y="0"/>
                    </a:lnTo>
                    <a:lnTo>
                      <a:pt x="0" y="0"/>
                    </a:lnTo>
                    <a:lnTo>
                      <a:pt x="181" y="474"/>
                    </a:lnTo>
                    <a:lnTo>
                      <a:pt x="235" y="474"/>
                    </a:lnTo>
                    <a:lnTo>
                      <a:pt x="421" y="0"/>
                    </a:lnTo>
                    <a:lnTo>
                      <a:pt x="361" y="0"/>
                    </a:lnTo>
                    <a:close/>
                  </a:path>
                </a:pathLst>
              </a:custGeom>
              <a:solidFill>
                <a:srgbClr val="CF382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7" name="Freeform 16">
                <a:extLst>
                  <a:ext uri="{FF2B5EF4-FFF2-40B4-BE49-F238E27FC236}">
                    <a16:creationId xmlns:a16="http://schemas.microsoft.com/office/drawing/2014/main" id="{29BD78D5-AFE1-134D-91DD-455D1F6B6A52}"/>
                  </a:ext>
                </a:extLst>
              </p:cNvPr>
              <p:cNvSpPr>
                <a:spLocks/>
              </p:cNvSpPr>
              <p:nvPr/>
            </p:nvSpPr>
            <p:spPr bwMode="auto">
              <a:xfrm>
                <a:off x="1196" y="1938"/>
                <a:ext cx="253" cy="300"/>
              </a:xfrm>
              <a:custGeom>
                <a:avLst/>
                <a:gdLst>
                  <a:gd name="T0" fmla="*/ 359 w 420"/>
                  <a:gd name="T1" fmla="*/ 109 h 497"/>
                  <a:gd name="T2" fmla="*/ 359 w 420"/>
                  <a:gd name="T3" fmla="*/ 109 h 497"/>
                  <a:gd name="T4" fmla="*/ 240 w 420"/>
                  <a:gd name="T5" fmla="*/ 52 h 497"/>
                  <a:gd name="T6" fmla="*/ 60 w 420"/>
                  <a:gd name="T7" fmla="*/ 249 h 497"/>
                  <a:gd name="T8" fmla="*/ 240 w 420"/>
                  <a:gd name="T9" fmla="*/ 445 h 497"/>
                  <a:gd name="T10" fmla="*/ 378 w 420"/>
                  <a:gd name="T11" fmla="*/ 379 h 497"/>
                  <a:gd name="T12" fmla="*/ 420 w 420"/>
                  <a:gd name="T13" fmla="*/ 415 h 497"/>
                  <a:gd name="T14" fmla="*/ 240 w 420"/>
                  <a:gd name="T15" fmla="*/ 497 h 497"/>
                  <a:gd name="T16" fmla="*/ 0 w 420"/>
                  <a:gd name="T17" fmla="*/ 249 h 497"/>
                  <a:gd name="T18" fmla="*/ 240 w 420"/>
                  <a:gd name="T19" fmla="*/ 0 h 497"/>
                  <a:gd name="T20" fmla="*/ 408 w 420"/>
                  <a:gd name="T21" fmla="*/ 74 h 497"/>
                  <a:gd name="T22" fmla="*/ 359 w 420"/>
                  <a:gd name="T23" fmla="*/ 109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20" h="497">
                    <a:moveTo>
                      <a:pt x="359" y="109"/>
                    </a:moveTo>
                    <a:lnTo>
                      <a:pt x="359" y="109"/>
                    </a:lnTo>
                    <a:cubicBezTo>
                      <a:pt x="331" y="71"/>
                      <a:pt x="286" y="52"/>
                      <a:pt x="240" y="52"/>
                    </a:cubicBezTo>
                    <a:cubicBezTo>
                      <a:pt x="135" y="52"/>
                      <a:pt x="60" y="145"/>
                      <a:pt x="60" y="249"/>
                    </a:cubicBezTo>
                    <a:cubicBezTo>
                      <a:pt x="60" y="358"/>
                      <a:pt x="134" y="445"/>
                      <a:pt x="240" y="445"/>
                    </a:cubicBezTo>
                    <a:cubicBezTo>
                      <a:pt x="298" y="445"/>
                      <a:pt x="344" y="422"/>
                      <a:pt x="378" y="379"/>
                    </a:cubicBezTo>
                    <a:lnTo>
                      <a:pt x="420" y="415"/>
                    </a:lnTo>
                    <a:cubicBezTo>
                      <a:pt x="378" y="471"/>
                      <a:pt x="316" y="497"/>
                      <a:pt x="240" y="497"/>
                    </a:cubicBezTo>
                    <a:cubicBezTo>
                      <a:pt x="105" y="497"/>
                      <a:pt x="0" y="392"/>
                      <a:pt x="0" y="249"/>
                    </a:cubicBezTo>
                    <a:cubicBezTo>
                      <a:pt x="0" y="109"/>
                      <a:pt x="100" y="0"/>
                      <a:pt x="240" y="0"/>
                    </a:cubicBezTo>
                    <a:cubicBezTo>
                      <a:pt x="305" y="0"/>
                      <a:pt x="368" y="22"/>
                      <a:pt x="408" y="74"/>
                    </a:cubicBezTo>
                    <a:lnTo>
                      <a:pt x="359" y="10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8" name="Freeform 17">
                <a:extLst>
                  <a:ext uri="{FF2B5EF4-FFF2-40B4-BE49-F238E27FC236}">
                    <a16:creationId xmlns:a16="http://schemas.microsoft.com/office/drawing/2014/main" id="{B72C7B5C-9B25-F74A-9B3C-69E7155B91F2}"/>
                  </a:ext>
                </a:extLst>
              </p:cNvPr>
              <p:cNvSpPr>
                <a:spLocks/>
              </p:cNvSpPr>
              <p:nvPr/>
            </p:nvSpPr>
            <p:spPr bwMode="auto">
              <a:xfrm>
                <a:off x="1482"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49" name="Freeform 18">
                <a:extLst>
                  <a:ext uri="{FF2B5EF4-FFF2-40B4-BE49-F238E27FC236}">
                    <a16:creationId xmlns:a16="http://schemas.microsoft.com/office/drawing/2014/main" id="{2BB1422E-3133-9140-9DFA-6F4A34A1A730}"/>
                  </a:ext>
                </a:extLst>
              </p:cNvPr>
              <p:cNvSpPr>
                <a:spLocks/>
              </p:cNvSpPr>
              <p:nvPr/>
            </p:nvSpPr>
            <p:spPr bwMode="auto">
              <a:xfrm>
                <a:off x="1699" y="2037"/>
                <a:ext cx="107" cy="194"/>
              </a:xfrm>
              <a:custGeom>
                <a:avLst/>
                <a:gdLst>
                  <a:gd name="T0" fmla="*/ 2 w 177"/>
                  <a:gd name="T1" fmla="*/ 83 h 321"/>
                  <a:gd name="T2" fmla="*/ 2 w 177"/>
                  <a:gd name="T3" fmla="*/ 83 h 321"/>
                  <a:gd name="T4" fmla="*/ 0 w 177"/>
                  <a:gd name="T5" fmla="*/ 8 h 321"/>
                  <a:gd name="T6" fmla="*/ 49 w 177"/>
                  <a:gd name="T7" fmla="*/ 8 h 321"/>
                  <a:gd name="T8" fmla="*/ 50 w 177"/>
                  <a:gd name="T9" fmla="*/ 60 h 321"/>
                  <a:gd name="T10" fmla="*/ 52 w 177"/>
                  <a:gd name="T11" fmla="*/ 60 h 321"/>
                  <a:gd name="T12" fmla="*/ 156 w 177"/>
                  <a:gd name="T13" fmla="*/ 0 h 321"/>
                  <a:gd name="T14" fmla="*/ 177 w 177"/>
                  <a:gd name="T15" fmla="*/ 4 h 321"/>
                  <a:gd name="T16" fmla="*/ 174 w 177"/>
                  <a:gd name="T17" fmla="*/ 56 h 321"/>
                  <a:gd name="T18" fmla="*/ 146 w 177"/>
                  <a:gd name="T19" fmla="*/ 52 h 321"/>
                  <a:gd name="T20" fmla="*/ 54 w 177"/>
                  <a:gd name="T21" fmla="*/ 169 h 321"/>
                  <a:gd name="T22" fmla="*/ 54 w 177"/>
                  <a:gd name="T23" fmla="*/ 321 h 321"/>
                  <a:gd name="T24" fmla="*/ 2 w 177"/>
                  <a:gd name="T25" fmla="*/ 321 h 321"/>
                  <a:gd name="T26" fmla="*/ 2 w 177"/>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7" h="321">
                    <a:moveTo>
                      <a:pt x="2" y="83"/>
                    </a:moveTo>
                    <a:lnTo>
                      <a:pt x="2" y="83"/>
                    </a:lnTo>
                    <a:cubicBezTo>
                      <a:pt x="2" y="54"/>
                      <a:pt x="0" y="29"/>
                      <a:pt x="0" y="8"/>
                    </a:cubicBezTo>
                    <a:lnTo>
                      <a:pt x="49" y="8"/>
                    </a:lnTo>
                    <a:cubicBezTo>
                      <a:pt x="49" y="25"/>
                      <a:pt x="50" y="42"/>
                      <a:pt x="50" y="60"/>
                    </a:cubicBezTo>
                    <a:lnTo>
                      <a:pt x="52" y="60"/>
                    </a:lnTo>
                    <a:cubicBezTo>
                      <a:pt x="66" y="29"/>
                      <a:pt x="105" y="0"/>
                      <a:pt x="156" y="0"/>
                    </a:cubicBezTo>
                    <a:cubicBezTo>
                      <a:pt x="163" y="0"/>
                      <a:pt x="170" y="1"/>
                      <a:pt x="177" y="4"/>
                    </a:cubicBezTo>
                    <a:lnTo>
                      <a:pt x="174" y="56"/>
                    </a:lnTo>
                    <a:cubicBezTo>
                      <a:pt x="165" y="54"/>
                      <a:pt x="155" y="52"/>
                      <a:pt x="146" y="52"/>
                    </a:cubicBezTo>
                    <a:cubicBezTo>
                      <a:pt x="82" y="52"/>
                      <a:pt x="54" y="97"/>
                      <a:pt x="54" y="169"/>
                    </a:cubicBezTo>
                    <a:lnTo>
                      <a:pt x="54" y="321"/>
                    </a:lnTo>
                    <a:lnTo>
                      <a:pt x="2" y="321"/>
                    </a:lnTo>
                    <a:lnTo>
                      <a:pt x="2"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0" name="Freeform 19">
                <a:extLst>
                  <a:ext uri="{FF2B5EF4-FFF2-40B4-BE49-F238E27FC236}">
                    <a16:creationId xmlns:a16="http://schemas.microsoft.com/office/drawing/2014/main" id="{CA617C11-88CF-FA4E-941C-1D6A7372C587}"/>
                  </a:ext>
                </a:extLst>
              </p:cNvPr>
              <p:cNvSpPr>
                <a:spLocks/>
              </p:cNvSpPr>
              <p:nvPr/>
            </p:nvSpPr>
            <p:spPr bwMode="auto">
              <a:xfrm>
                <a:off x="1837" y="2037"/>
                <a:ext cx="107" cy="194"/>
              </a:xfrm>
              <a:custGeom>
                <a:avLst/>
                <a:gdLst>
                  <a:gd name="T0" fmla="*/ 3 w 178"/>
                  <a:gd name="T1" fmla="*/ 83 h 321"/>
                  <a:gd name="T2" fmla="*/ 3 w 178"/>
                  <a:gd name="T3" fmla="*/ 83 h 321"/>
                  <a:gd name="T4" fmla="*/ 0 w 178"/>
                  <a:gd name="T5" fmla="*/ 8 h 321"/>
                  <a:gd name="T6" fmla="*/ 50 w 178"/>
                  <a:gd name="T7" fmla="*/ 8 h 321"/>
                  <a:gd name="T8" fmla="*/ 51 w 178"/>
                  <a:gd name="T9" fmla="*/ 60 h 321"/>
                  <a:gd name="T10" fmla="*/ 52 w 178"/>
                  <a:gd name="T11" fmla="*/ 60 h 321"/>
                  <a:gd name="T12" fmla="*/ 157 w 178"/>
                  <a:gd name="T13" fmla="*/ 0 h 321"/>
                  <a:gd name="T14" fmla="*/ 178 w 178"/>
                  <a:gd name="T15" fmla="*/ 4 h 321"/>
                  <a:gd name="T16" fmla="*/ 175 w 178"/>
                  <a:gd name="T17" fmla="*/ 56 h 321"/>
                  <a:gd name="T18" fmla="*/ 147 w 178"/>
                  <a:gd name="T19" fmla="*/ 52 h 321"/>
                  <a:gd name="T20" fmla="*/ 55 w 178"/>
                  <a:gd name="T21" fmla="*/ 169 h 321"/>
                  <a:gd name="T22" fmla="*/ 55 w 178"/>
                  <a:gd name="T23" fmla="*/ 321 h 321"/>
                  <a:gd name="T24" fmla="*/ 3 w 178"/>
                  <a:gd name="T25" fmla="*/ 321 h 321"/>
                  <a:gd name="T26" fmla="*/ 3 w 178"/>
                  <a:gd name="T27"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8" h="321">
                    <a:moveTo>
                      <a:pt x="3" y="83"/>
                    </a:moveTo>
                    <a:lnTo>
                      <a:pt x="3" y="83"/>
                    </a:lnTo>
                    <a:cubicBezTo>
                      <a:pt x="3" y="54"/>
                      <a:pt x="0" y="29"/>
                      <a:pt x="0" y="8"/>
                    </a:cubicBezTo>
                    <a:lnTo>
                      <a:pt x="50" y="8"/>
                    </a:lnTo>
                    <a:cubicBezTo>
                      <a:pt x="50" y="25"/>
                      <a:pt x="51" y="42"/>
                      <a:pt x="51" y="60"/>
                    </a:cubicBezTo>
                    <a:lnTo>
                      <a:pt x="52" y="60"/>
                    </a:lnTo>
                    <a:cubicBezTo>
                      <a:pt x="67" y="29"/>
                      <a:pt x="105" y="0"/>
                      <a:pt x="157" y="0"/>
                    </a:cubicBezTo>
                    <a:cubicBezTo>
                      <a:pt x="164" y="0"/>
                      <a:pt x="171" y="1"/>
                      <a:pt x="178" y="4"/>
                    </a:cubicBezTo>
                    <a:lnTo>
                      <a:pt x="175" y="56"/>
                    </a:lnTo>
                    <a:cubicBezTo>
                      <a:pt x="166" y="54"/>
                      <a:pt x="156" y="52"/>
                      <a:pt x="147" y="52"/>
                    </a:cubicBezTo>
                    <a:cubicBezTo>
                      <a:pt x="83" y="52"/>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1" name="Freeform 20">
                <a:extLst>
                  <a:ext uri="{FF2B5EF4-FFF2-40B4-BE49-F238E27FC236}">
                    <a16:creationId xmlns:a16="http://schemas.microsoft.com/office/drawing/2014/main" id="{83F5C9AC-D2ED-9A41-9CF8-7866304D05A8}"/>
                  </a:ext>
                </a:extLst>
              </p:cNvPr>
              <p:cNvSpPr>
                <a:spLocks noEditPoints="1"/>
              </p:cNvSpPr>
              <p:nvPr/>
            </p:nvSpPr>
            <p:spPr bwMode="auto">
              <a:xfrm>
                <a:off x="1971" y="1946"/>
                <a:ext cx="45" cy="285"/>
              </a:xfrm>
              <a:custGeom>
                <a:avLst/>
                <a:gdLst>
                  <a:gd name="T0" fmla="*/ 38 w 76"/>
                  <a:gd name="T1" fmla="*/ 0 h 473"/>
                  <a:gd name="T2" fmla="*/ 38 w 76"/>
                  <a:gd name="T3" fmla="*/ 0 h 473"/>
                  <a:gd name="T4" fmla="*/ 76 w 76"/>
                  <a:gd name="T5" fmla="*/ 38 h 473"/>
                  <a:gd name="T6" fmla="*/ 38 w 76"/>
                  <a:gd name="T7" fmla="*/ 76 h 473"/>
                  <a:gd name="T8" fmla="*/ 0 w 76"/>
                  <a:gd name="T9" fmla="*/ 38 h 473"/>
                  <a:gd name="T10" fmla="*/ 38 w 76"/>
                  <a:gd name="T11" fmla="*/ 0 h 473"/>
                  <a:gd name="T12" fmla="*/ 12 w 76"/>
                  <a:gd name="T13" fmla="*/ 160 h 473"/>
                  <a:gd name="T14" fmla="*/ 12 w 76"/>
                  <a:gd name="T15" fmla="*/ 160 h 473"/>
                  <a:gd name="T16" fmla="*/ 64 w 76"/>
                  <a:gd name="T17" fmla="*/ 160 h 473"/>
                  <a:gd name="T18" fmla="*/ 64 w 76"/>
                  <a:gd name="T19" fmla="*/ 473 h 473"/>
                  <a:gd name="T20" fmla="*/ 12 w 76"/>
                  <a:gd name="T21" fmla="*/ 473 h 473"/>
                  <a:gd name="T22" fmla="*/ 12 w 76"/>
                  <a:gd name="T23" fmla="*/ 160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73">
                    <a:moveTo>
                      <a:pt x="38" y="0"/>
                    </a:moveTo>
                    <a:lnTo>
                      <a:pt x="38" y="0"/>
                    </a:lnTo>
                    <a:cubicBezTo>
                      <a:pt x="59" y="0"/>
                      <a:pt x="76" y="17"/>
                      <a:pt x="76" y="38"/>
                    </a:cubicBezTo>
                    <a:cubicBezTo>
                      <a:pt x="76" y="60"/>
                      <a:pt x="60" y="76"/>
                      <a:pt x="38" y="76"/>
                    </a:cubicBezTo>
                    <a:cubicBezTo>
                      <a:pt x="16" y="76"/>
                      <a:pt x="0" y="60"/>
                      <a:pt x="0" y="38"/>
                    </a:cubicBezTo>
                    <a:cubicBezTo>
                      <a:pt x="0" y="17"/>
                      <a:pt x="16" y="0"/>
                      <a:pt x="38" y="0"/>
                    </a:cubicBezTo>
                    <a:close/>
                    <a:moveTo>
                      <a:pt x="12" y="160"/>
                    </a:moveTo>
                    <a:lnTo>
                      <a:pt x="12" y="160"/>
                    </a:lnTo>
                    <a:lnTo>
                      <a:pt x="64" y="160"/>
                    </a:lnTo>
                    <a:lnTo>
                      <a:pt x="64" y="473"/>
                    </a:lnTo>
                    <a:lnTo>
                      <a:pt x="12" y="473"/>
                    </a:lnTo>
                    <a:lnTo>
                      <a:pt x="12" y="160"/>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2" name="Freeform 21">
                <a:extLst>
                  <a:ext uri="{FF2B5EF4-FFF2-40B4-BE49-F238E27FC236}">
                    <a16:creationId xmlns:a16="http://schemas.microsoft.com/office/drawing/2014/main" id="{DB99D98D-8B34-F64E-8796-AB291B3815D2}"/>
                  </a:ext>
                </a:extLst>
              </p:cNvPr>
              <p:cNvSpPr>
                <a:spLocks/>
              </p:cNvSpPr>
              <p:nvPr/>
            </p:nvSpPr>
            <p:spPr bwMode="auto">
              <a:xfrm>
                <a:off x="2052" y="2037"/>
                <a:ext cx="171" cy="199"/>
              </a:xfrm>
              <a:custGeom>
                <a:avLst/>
                <a:gdLst>
                  <a:gd name="T0" fmla="*/ 241 w 283"/>
                  <a:gd name="T1" fmla="*/ 87 h 329"/>
                  <a:gd name="T2" fmla="*/ 241 w 283"/>
                  <a:gd name="T3" fmla="*/ 87 h 329"/>
                  <a:gd name="T4" fmla="*/ 162 w 283"/>
                  <a:gd name="T5" fmla="*/ 48 h 329"/>
                  <a:gd name="T6" fmla="*/ 57 w 283"/>
                  <a:gd name="T7" fmla="*/ 165 h 329"/>
                  <a:gd name="T8" fmla="*/ 162 w 283"/>
                  <a:gd name="T9" fmla="*/ 281 h 329"/>
                  <a:gd name="T10" fmla="*/ 242 w 283"/>
                  <a:gd name="T11" fmla="*/ 242 h 329"/>
                  <a:gd name="T12" fmla="*/ 281 w 283"/>
                  <a:gd name="T13" fmla="*/ 279 h 329"/>
                  <a:gd name="T14" fmla="*/ 162 w 283"/>
                  <a:gd name="T15" fmla="*/ 329 h 329"/>
                  <a:gd name="T16" fmla="*/ 0 w 283"/>
                  <a:gd name="T17" fmla="*/ 165 h 329"/>
                  <a:gd name="T18" fmla="*/ 162 w 283"/>
                  <a:gd name="T19" fmla="*/ 0 h 329"/>
                  <a:gd name="T20" fmla="*/ 283 w 283"/>
                  <a:gd name="T21" fmla="*/ 50 h 329"/>
                  <a:gd name="T22" fmla="*/ 241 w 283"/>
                  <a:gd name="T23" fmla="*/ 87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3" h="329">
                    <a:moveTo>
                      <a:pt x="241" y="87"/>
                    </a:moveTo>
                    <a:lnTo>
                      <a:pt x="241" y="87"/>
                    </a:lnTo>
                    <a:cubicBezTo>
                      <a:pt x="219" y="60"/>
                      <a:pt x="194" y="48"/>
                      <a:pt x="162" y="48"/>
                    </a:cubicBezTo>
                    <a:cubicBezTo>
                      <a:pt x="92" y="48"/>
                      <a:pt x="57" y="101"/>
                      <a:pt x="57" y="165"/>
                    </a:cubicBezTo>
                    <a:cubicBezTo>
                      <a:pt x="57" y="229"/>
                      <a:pt x="99" y="281"/>
                      <a:pt x="162" y="281"/>
                    </a:cubicBezTo>
                    <a:cubicBezTo>
                      <a:pt x="196" y="281"/>
                      <a:pt x="223" y="269"/>
                      <a:pt x="242" y="242"/>
                    </a:cubicBezTo>
                    <a:lnTo>
                      <a:pt x="281" y="279"/>
                    </a:lnTo>
                    <a:cubicBezTo>
                      <a:pt x="251" y="314"/>
                      <a:pt x="208" y="329"/>
                      <a:pt x="162" y="329"/>
                    </a:cubicBezTo>
                    <a:cubicBezTo>
                      <a:pt x="65" y="329"/>
                      <a:pt x="0" y="261"/>
                      <a:pt x="0" y="165"/>
                    </a:cubicBezTo>
                    <a:cubicBezTo>
                      <a:pt x="0" y="70"/>
                      <a:pt x="66" y="0"/>
                      <a:pt x="162" y="0"/>
                    </a:cubicBezTo>
                    <a:cubicBezTo>
                      <a:pt x="208" y="0"/>
                      <a:pt x="251" y="16"/>
                      <a:pt x="283" y="50"/>
                    </a:cubicBezTo>
                    <a:lnTo>
                      <a:pt x="241" y="87"/>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3" name="Freeform 22">
                <a:extLst>
                  <a:ext uri="{FF2B5EF4-FFF2-40B4-BE49-F238E27FC236}">
                    <a16:creationId xmlns:a16="http://schemas.microsoft.com/office/drawing/2014/main" id="{A195A442-E03E-374F-AF2E-CC08B09B0149}"/>
                  </a:ext>
                </a:extLst>
              </p:cNvPr>
              <p:cNvSpPr>
                <a:spLocks/>
              </p:cNvSpPr>
              <p:nvPr/>
            </p:nvSpPr>
            <p:spPr bwMode="auto">
              <a:xfrm>
                <a:off x="2254"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4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4" y="262"/>
                    </a:lnTo>
                    <a:cubicBezTo>
                      <a:pt x="210" y="293"/>
                      <a:pt x="171" y="321"/>
                      <a:pt x="119" y="321"/>
                    </a:cubicBezTo>
                    <a:cubicBezTo>
                      <a:pt x="37" y="321"/>
                      <a:pt x="0" y="269"/>
                      <a:pt x="0" y="194"/>
                    </a:cubicBezTo>
                    <a:lnTo>
                      <a:pt x="0" y="0"/>
                    </a:lnTo>
                    <a:lnTo>
                      <a:pt x="52" y="0"/>
                    </a:lnTo>
                    <a:lnTo>
                      <a:pt x="52" y="188"/>
                    </a:lnTo>
                    <a:cubicBezTo>
                      <a:pt x="52" y="241"/>
                      <a:pt x="75" y="273"/>
                      <a:pt x="124" y="273"/>
                    </a:cubicBezTo>
                    <a:cubicBezTo>
                      <a:pt x="192"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4" name="Freeform 23">
                <a:extLst>
                  <a:ext uri="{FF2B5EF4-FFF2-40B4-BE49-F238E27FC236}">
                    <a16:creationId xmlns:a16="http://schemas.microsoft.com/office/drawing/2014/main" id="{F72E0535-8380-9647-872D-F16FDE0B5E1A}"/>
                  </a:ext>
                </a:extLst>
              </p:cNvPr>
              <p:cNvSpPr>
                <a:spLocks/>
              </p:cNvSpPr>
              <p:nvPr/>
            </p:nvSpPr>
            <p:spPr bwMode="auto">
              <a:xfrm>
                <a:off x="2474" y="1945"/>
                <a:ext cx="32" cy="286"/>
              </a:xfrm>
              <a:custGeom>
                <a:avLst/>
                <a:gdLst>
                  <a:gd name="T0" fmla="*/ 0 w 53"/>
                  <a:gd name="T1" fmla="*/ 475 h 475"/>
                  <a:gd name="T2" fmla="*/ 0 w 53"/>
                  <a:gd name="T3" fmla="*/ 475 h 475"/>
                  <a:gd name="T4" fmla="*/ 53 w 53"/>
                  <a:gd name="T5" fmla="*/ 475 h 475"/>
                  <a:gd name="T6" fmla="*/ 53 w 53"/>
                  <a:gd name="T7" fmla="*/ 0 h 475"/>
                  <a:gd name="T8" fmla="*/ 0 w 53"/>
                  <a:gd name="T9" fmla="*/ 0 h 475"/>
                  <a:gd name="T10" fmla="*/ 0 w 53"/>
                  <a:gd name="T11" fmla="*/ 475 h 475"/>
                </a:gdLst>
                <a:ahLst/>
                <a:cxnLst>
                  <a:cxn ang="0">
                    <a:pos x="T0" y="T1"/>
                  </a:cxn>
                  <a:cxn ang="0">
                    <a:pos x="T2" y="T3"/>
                  </a:cxn>
                  <a:cxn ang="0">
                    <a:pos x="T4" y="T5"/>
                  </a:cxn>
                  <a:cxn ang="0">
                    <a:pos x="T6" y="T7"/>
                  </a:cxn>
                  <a:cxn ang="0">
                    <a:pos x="T8" y="T9"/>
                  </a:cxn>
                  <a:cxn ang="0">
                    <a:pos x="T10" y="T11"/>
                  </a:cxn>
                </a:cxnLst>
                <a:rect l="0" t="0" r="r" b="b"/>
                <a:pathLst>
                  <a:path w="53" h="475">
                    <a:moveTo>
                      <a:pt x="0" y="475"/>
                    </a:moveTo>
                    <a:lnTo>
                      <a:pt x="0" y="475"/>
                    </a:lnTo>
                    <a:lnTo>
                      <a:pt x="53" y="475"/>
                    </a:lnTo>
                    <a:lnTo>
                      <a:pt x="53" y="0"/>
                    </a:lnTo>
                    <a:lnTo>
                      <a:pt x="0" y="0"/>
                    </a:lnTo>
                    <a:lnTo>
                      <a:pt x="0" y="475"/>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5" name="Freeform 24">
                <a:extLst>
                  <a:ext uri="{FF2B5EF4-FFF2-40B4-BE49-F238E27FC236}">
                    <a16:creationId xmlns:a16="http://schemas.microsoft.com/office/drawing/2014/main" id="{FE066C44-5CCE-1F41-8566-14F0686E91DF}"/>
                  </a:ext>
                </a:extLst>
              </p:cNvPr>
              <p:cNvSpPr>
                <a:spLocks/>
              </p:cNvSpPr>
              <p:nvPr/>
            </p:nvSpPr>
            <p:spPr bwMode="auto">
              <a:xfrm>
                <a:off x="2561" y="2042"/>
                <a:ext cx="166" cy="194"/>
              </a:xfrm>
              <a:custGeom>
                <a:avLst/>
                <a:gdLst>
                  <a:gd name="T0" fmla="*/ 273 w 276"/>
                  <a:gd name="T1" fmla="*/ 239 h 321"/>
                  <a:gd name="T2" fmla="*/ 273 w 276"/>
                  <a:gd name="T3" fmla="*/ 239 h 321"/>
                  <a:gd name="T4" fmla="*/ 276 w 276"/>
                  <a:gd name="T5" fmla="*/ 313 h 321"/>
                  <a:gd name="T6" fmla="*/ 226 w 276"/>
                  <a:gd name="T7" fmla="*/ 313 h 321"/>
                  <a:gd name="T8" fmla="*/ 225 w 276"/>
                  <a:gd name="T9" fmla="*/ 262 h 321"/>
                  <a:gd name="T10" fmla="*/ 223 w 276"/>
                  <a:gd name="T11" fmla="*/ 262 h 321"/>
                  <a:gd name="T12" fmla="*/ 119 w 276"/>
                  <a:gd name="T13" fmla="*/ 321 h 321"/>
                  <a:gd name="T14" fmla="*/ 0 w 276"/>
                  <a:gd name="T15" fmla="*/ 194 h 321"/>
                  <a:gd name="T16" fmla="*/ 0 w 276"/>
                  <a:gd name="T17" fmla="*/ 0 h 321"/>
                  <a:gd name="T18" fmla="*/ 52 w 276"/>
                  <a:gd name="T19" fmla="*/ 0 h 321"/>
                  <a:gd name="T20" fmla="*/ 52 w 276"/>
                  <a:gd name="T21" fmla="*/ 188 h 321"/>
                  <a:gd name="T22" fmla="*/ 124 w 276"/>
                  <a:gd name="T23" fmla="*/ 273 h 321"/>
                  <a:gd name="T24" fmla="*/ 221 w 276"/>
                  <a:gd name="T25" fmla="*/ 153 h 321"/>
                  <a:gd name="T26" fmla="*/ 221 w 276"/>
                  <a:gd name="T27" fmla="*/ 0 h 321"/>
                  <a:gd name="T28" fmla="*/ 273 w 276"/>
                  <a:gd name="T29" fmla="*/ 0 h 321"/>
                  <a:gd name="T30" fmla="*/ 273 w 276"/>
                  <a:gd name="T31" fmla="*/ 239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 h="321">
                    <a:moveTo>
                      <a:pt x="273" y="239"/>
                    </a:moveTo>
                    <a:lnTo>
                      <a:pt x="273" y="239"/>
                    </a:lnTo>
                    <a:cubicBezTo>
                      <a:pt x="273" y="268"/>
                      <a:pt x="276" y="293"/>
                      <a:pt x="276" y="313"/>
                    </a:cubicBezTo>
                    <a:lnTo>
                      <a:pt x="226" y="313"/>
                    </a:lnTo>
                    <a:cubicBezTo>
                      <a:pt x="226" y="297"/>
                      <a:pt x="225" y="279"/>
                      <a:pt x="225" y="262"/>
                    </a:cubicBezTo>
                    <a:lnTo>
                      <a:pt x="223" y="262"/>
                    </a:lnTo>
                    <a:cubicBezTo>
                      <a:pt x="209" y="293"/>
                      <a:pt x="171" y="321"/>
                      <a:pt x="119" y="321"/>
                    </a:cubicBezTo>
                    <a:cubicBezTo>
                      <a:pt x="37" y="321"/>
                      <a:pt x="0" y="269"/>
                      <a:pt x="0" y="194"/>
                    </a:cubicBezTo>
                    <a:lnTo>
                      <a:pt x="0" y="0"/>
                    </a:lnTo>
                    <a:lnTo>
                      <a:pt x="52" y="0"/>
                    </a:lnTo>
                    <a:lnTo>
                      <a:pt x="52" y="188"/>
                    </a:lnTo>
                    <a:cubicBezTo>
                      <a:pt x="52" y="241"/>
                      <a:pt x="75" y="273"/>
                      <a:pt x="124" y="273"/>
                    </a:cubicBezTo>
                    <a:cubicBezTo>
                      <a:pt x="191" y="273"/>
                      <a:pt x="221" y="224"/>
                      <a:pt x="221" y="153"/>
                    </a:cubicBezTo>
                    <a:lnTo>
                      <a:pt x="221" y="0"/>
                    </a:lnTo>
                    <a:lnTo>
                      <a:pt x="273" y="0"/>
                    </a:lnTo>
                    <a:lnTo>
                      <a:pt x="273" y="239"/>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sp>
            <p:nvSpPr>
              <p:cNvPr id="56" name="Freeform 25">
                <a:extLst>
                  <a:ext uri="{FF2B5EF4-FFF2-40B4-BE49-F238E27FC236}">
                    <a16:creationId xmlns:a16="http://schemas.microsoft.com/office/drawing/2014/main" id="{F248F71A-200F-4749-B189-59B7D50F58C9}"/>
                  </a:ext>
                </a:extLst>
              </p:cNvPr>
              <p:cNvSpPr>
                <a:spLocks/>
              </p:cNvSpPr>
              <p:nvPr/>
            </p:nvSpPr>
            <p:spPr bwMode="auto">
              <a:xfrm>
                <a:off x="2778" y="2037"/>
                <a:ext cx="285" cy="194"/>
              </a:xfrm>
              <a:custGeom>
                <a:avLst/>
                <a:gdLst>
                  <a:gd name="T0" fmla="*/ 3 w 474"/>
                  <a:gd name="T1" fmla="*/ 83 h 321"/>
                  <a:gd name="T2" fmla="*/ 3 w 474"/>
                  <a:gd name="T3" fmla="*/ 83 h 321"/>
                  <a:gd name="T4" fmla="*/ 0 w 474"/>
                  <a:gd name="T5" fmla="*/ 8 h 321"/>
                  <a:gd name="T6" fmla="*/ 50 w 474"/>
                  <a:gd name="T7" fmla="*/ 8 h 321"/>
                  <a:gd name="T8" fmla="*/ 51 w 474"/>
                  <a:gd name="T9" fmla="*/ 60 h 321"/>
                  <a:gd name="T10" fmla="*/ 53 w 474"/>
                  <a:gd name="T11" fmla="*/ 60 h 321"/>
                  <a:gd name="T12" fmla="*/ 157 w 474"/>
                  <a:gd name="T13" fmla="*/ 0 h 321"/>
                  <a:gd name="T14" fmla="*/ 256 w 474"/>
                  <a:gd name="T15" fmla="*/ 60 h 321"/>
                  <a:gd name="T16" fmla="*/ 355 w 474"/>
                  <a:gd name="T17" fmla="*/ 0 h 321"/>
                  <a:gd name="T18" fmla="*/ 474 w 474"/>
                  <a:gd name="T19" fmla="*/ 131 h 321"/>
                  <a:gd name="T20" fmla="*/ 474 w 474"/>
                  <a:gd name="T21" fmla="*/ 321 h 321"/>
                  <a:gd name="T22" fmla="*/ 422 w 474"/>
                  <a:gd name="T23" fmla="*/ 321 h 321"/>
                  <a:gd name="T24" fmla="*/ 422 w 474"/>
                  <a:gd name="T25" fmla="*/ 134 h 321"/>
                  <a:gd name="T26" fmla="*/ 346 w 474"/>
                  <a:gd name="T27" fmla="*/ 48 h 321"/>
                  <a:gd name="T28" fmla="*/ 265 w 474"/>
                  <a:gd name="T29" fmla="*/ 141 h 321"/>
                  <a:gd name="T30" fmla="*/ 265 w 474"/>
                  <a:gd name="T31" fmla="*/ 321 h 321"/>
                  <a:gd name="T32" fmla="*/ 212 w 474"/>
                  <a:gd name="T33" fmla="*/ 321 h 321"/>
                  <a:gd name="T34" fmla="*/ 212 w 474"/>
                  <a:gd name="T35" fmla="*/ 144 h 321"/>
                  <a:gd name="T36" fmla="*/ 152 w 474"/>
                  <a:gd name="T37" fmla="*/ 48 h 321"/>
                  <a:gd name="T38" fmla="*/ 55 w 474"/>
                  <a:gd name="T39" fmla="*/ 169 h 321"/>
                  <a:gd name="T40" fmla="*/ 55 w 474"/>
                  <a:gd name="T41" fmla="*/ 321 h 321"/>
                  <a:gd name="T42" fmla="*/ 3 w 474"/>
                  <a:gd name="T43" fmla="*/ 321 h 321"/>
                  <a:gd name="T44" fmla="*/ 3 w 474"/>
                  <a:gd name="T45" fmla="*/ 83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74" h="321">
                    <a:moveTo>
                      <a:pt x="3" y="83"/>
                    </a:moveTo>
                    <a:lnTo>
                      <a:pt x="3" y="83"/>
                    </a:lnTo>
                    <a:cubicBezTo>
                      <a:pt x="3" y="54"/>
                      <a:pt x="0" y="29"/>
                      <a:pt x="0" y="8"/>
                    </a:cubicBezTo>
                    <a:lnTo>
                      <a:pt x="50" y="8"/>
                    </a:lnTo>
                    <a:cubicBezTo>
                      <a:pt x="50" y="25"/>
                      <a:pt x="51" y="42"/>
                      <a:pt x="51" y="60"/>
                    </a:cubicBezTo>
                    <a:lnTo>
                      <a:pt x="53" y="60"/>
                    </a:lnTo>
                    <a:cubicBezTo>
                      <a:pt x="67" y="29"/>
                      <a:pt x="105" y="0"/>
                      <a:pt x="157" y="0"/>
                    </a:cubicBezTo>
                    <a:cubicBezTo>
                      <a:pt x="224" y="0"/>
                      <a:pt x="246" y="38"/>
                      <a:pt x="256" y="60"/>
                    </a:cubicBezTo>
                    <a:cubicBezTo>
                      <a:pt x="279" y="23"/>
                      <a:pt x="307" y="0"/>
                      <a:pt x="355" y="0"/>
                    </a:cubicBezTo>
                    <a:cubicBezTo>
                      <a:pt x="445" y="0"/>
                      <a:pt x="474" y="50"/>
                      <a:pt x="474" y="131"/>
                    </a:cubicBezTo>
                    <a:lnTo>
                      <a:pt x="474" y="321"/>
                    </a:lnTo>
                    <a:lnTo>
                      <a:pt x="422" y="321"/>
                    </a:lnTo>
                    <a:lnTo>
                      <a:pt x="422" y="134"/>
                    </a:lnTo>
                    <a:cubicBezTo>
                      <a:pt x="422" y="91"/>
                      <a:pt x="407" y="48"/>
                      <a:pt x="346" y="48"/>
                    </a:cubicBezTo>
                    <a:cubicBezTo>
                      <a:pt x="301" y="48"/>
                      <a:pt x="265" y="85"/>
                      <a:pt x="265" y="141"/>
                    </a:cubicBezTo>
                    <a:lnTo>
                      <a:pt x="265" y="321"/>
                    </a:lnTo>
                    <a:lnTo>
                      <a:pt x="212" y="321"/>
                    </a:lnTo>
                    <a:lnTo>
                      <a:pt x="212" y="144"/>
                    </a:lnTo>
                    <a:cubicBezTo>
                      <a:pt x="212" y="75"/>
                      <a:pt x="195" y="48"/>
                      <a:pt x="152" y="48"/>
                    </a:cubicBezTo>
                    <a:cubicBezTo>
                      <a:pt x="85" y="48"/>
                      <a:pt x="55" y="97"/>
                      <a:pt x="55" y="169"/>
                    </a:cubicBezTo>
                    <a:lnTo>
                      <a:pt x="55" y="321"/>
                    </a:lnTo>
                    <a:lnTo>
                      <a:pt x="3" y="321"/>
                    </a:lnTo>
                    <a:lnTo>
                      <a:pt x="3" y="83"/>
                    </a:lnTo>
                    <a:close/>
                  </a:path>
                </a:pathLst>
              </a:custGeom>
              <a:solidFill>
                <a:srgbClr val="1F336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350"/>
              </a:p>
            </p:txBody>
          </p:sp>
        </p:grpSp>
      </p:grpSp>
    </p:spTree>
    <p:extLst>
      <p:ext uri="{BB962C8B-B14F-4D97-AF65-F5344CB8AC3E}">
        <p14:creationId xmlns:p14="http://schemas.microsoft.com/office/powerpoint/2010/main" val="1031230921"/>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30" r:id="rId1"/>
    <p:sldLayoutId id="2147483753" r:id="rId2"/>
    <p:sldLayoutId id="2147483695" r:id="rId3"/>
    <p:sldLayoutId id="2147483696" r:id="rId4"/>
    <p:sldLayoutId id="2147483714" r:id="rId5"/>
    <p:sldLayoutId id="2147483699" r:id="rId6"/>
    <p:sldLayoutId id="2147483733" r:id="rId7"/>
    <p:sldLayoutId id="2147483700" r:id="rId8"/>
    <p:sldLayoutId id="2147483738" r:id="rId9"/>
    <p:sldLayoutId id="2147483740" r:id="rId10"/>
    <p:sldLayoutId id="2147483739" r:id="rId11"/>
    <p:sldLayoutId id="2147483698" r:id="rId12"/>
    <p:sldLayoutId id="2147483752" r:id="rId13"/>
    <p:sldLayoutId id="2147483755" r:id="rId14"/>
    <p:sldLayoutId id="2147483754" r:id="rId15"/>
    <p:sldLayoutId id="2147483756" r:id="rId16"/>
    <p:sldLayoutId id="2147483735" r:id="rId17"/>
    <p:sldLayoutId id="2147483707" r:id="rId18"/>
    <p:sldLayoutId id="2147483732" r:id="rId19"/>
    <p:sldLayoutId id="2147483727" r:id="rId20"/>
    <p:sldLayoutId id="2147483694" r:id="rId21"/>
    <p:sldLayoutId id="2147483703" r:id="rId22"/>
    <p:sldLayoutId id="2147483757" r:id="rId23"/>
  </p:sldLayoutIdLst>
  <p:transition spd="slow"/>
  <p:hf sldNum="0"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120CA-E4F4-E14F-8AB8-A2C3792AC8E1}"/>
              </a:ext>
            </a:extLst>
          </p:cNvPr>
          <p:cNvSpPr>
            <a:spLocks noGrp="1"/>
          </p:cNvSpPr>
          <p:nvPr>
            <p:ph type="ctrTitle"/>
          </p:nvPr>
        </p:nvSpPr>
        <p:spPr>
          <a:xfrm>
            <a:off x="438219" y="1315943"/>
            <a:ext cx="8229600" cy="895857"/>
          </a:xfrm>
        </p:spPr>
        <p:txBody>
          <a:bodyPr>
            <a:normAutofit/>
          </a:bodyPr>
          <a:lstStyle/>
          <a:p>
            <a:r>
              <a:rPr lang="en-US" sz="3200" dirty="0"/>
              <a:t>Dolutegravir-</a:t>
            </a:r>
            <a:r>
              <a:rPr lang="en-US" sz="3200" dirty="0" err="1"/>
              <a:t>Rilpivirine</a:t>
            </a:r>
            <a:endParaRPr lang="en-US" sz="3200" dirty="0"/>
          </a:p>
        </p:txBody>
      </p:sp>
      <p:sp>
        <p:nvSpPr>
          <p:cNvPr id="3" name="Text Placeholder 2">
            <a:extLst>
              <a:ext uri="{FF2B5EF4-FFF2-40B4-BE49-F238E27FC236}">
                <a16:creationId xmlns:a16="http://schemas.microsoft.com/office/drawing/2014/main" id="{307C179B-3B15-EC4B-84B3-CE0B57B790A8}"/>
              </a:ext>
            </a:extLst>
          </p:cNvPr>
          <p:cNvSpPr>
            <a:spLocks noGrp="1"/>
          </p:cNvSpPr>
          <p:nvPr>
            <p:ph type="body" sz="quarter" idx="14"/>
          </p:nvPr>
        </p:nvSpPr>
        <p:spPr/>
        <p:txBody>
          <a:bodyPr/>
          <a:lstStyle/>
          <a:p>
            <a:r>
              <a:rPr lang="en-US" dirty="0"/>
              <a:t>Last Updated: April 24, 2024</a:t>
            </a:r>
          </a:p>
        </p:txBody>
      </p:sp>
      <p:sp>
        <p:nvSpPr>
          <p:cNvPr id="4" name="Text Placeholder 3">
            <a:extLst>
              <a:ext uri="{FF2B5EF4-FFF2-40B4-BE49-F238E27FC236}">
                <a16:creationId xmlns:a16="http://schemas.microsoft.com/office/drawing/2014/main" id="{A5838460-C658-8A43-9241-D6B5E6D5D89B}"/>
              </a:ext>
            </a:extLst>
          </p:cNvPr>
          <p:cNvSpPr>
            <a:spLocks noGrp="1"/>
          </p:cNvSpPr>
          <p:nvPr>
            <p:ph type="body" sz="quarter" idx="18"/>
          </p:nvPr>
        </p:nvSpPr>
        <p:spPr/>
        <p:txBody>
          <a:bodyPr/>
          <a:lstStyle/>
          <a:p>
            <a:r>
              <a:rPr lang="en-US" sz="1600" dirty="0"/>
              <a:t>Jehan Budak, MD</a:t>
            </a:r>
          </a:p>
          <a:p>
            <a:r>
              <a:rPr lang="en-US" sz="1600" dirty="0"/>
              <a:t>Associate Editor, National HIV Curriculum</a:t>
            </a:r>
          </a:p>
          <a:p>
            <a:r>
              <a:rPr lang="en-US" sz="1600" dirty="0"/>
              <a:t>Assistant Professor of Medicine</a:t>
            </a:r>
          </a:p>
          <a:p>
            <a:r>
              <a:rPr lang="en-US" sz="1600" dirty="0"/>
              <a:t>Division of Allergy and Infectious Diseases</a:t>
            </a:r>
          </a:p>
          <a:p>
            <a:r>
              <a:rPr lang="en-US" sz="1600" dirty="0"/>
              <a:t>University of Washington	</a:t>
            </a:r>
          </a:p>
        </p:txBody>
      </p:sp>
    </p:spTree>
    <p:extLst>
      <p:ext uri="{BB962C8B-B14F-4D97-AF65-F5344CB8AC3E}">
        <p14:creationId xmlns:p14="http://schemas.microsoft.com/office/powerpoint/2010/main" val="691916715"/>
      </p:ext>
    </p:extLst>
  </p:cSld>
  <p:clrMapOvr>
    <a:masterClrMapping/>
  </p:clrMapOvr>
  <p:transition spd="slow" advTm="12428"/>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F3442-5250-F23B-F4C2-3A25AF6187E7}"/>
              </a:ext>
            </a:extLst>
          </p:cNvPr>
          <p:cNvSpPr>
            <a:spLocks noGrp="1"/>
          </p:cNvSpPr>
          <p:nvPr>
            <p:ph type="title"/>
          </p:nvPr>
        </p:nvSpPr>
        <p:spPr/>
        <p:txBody>
          <a:bodyPr>
            <a:normAutofit fontScale="90000"/>
          </a:bodyPr>
          <a:lstStyle/>
          <a:p>
            <a:r>
              <a:rPr lang="en-US" sz="2400" dirty="0">
                <a:ea typeface="ＭＳ Ｐゴシック" pitchFamily="22" charset="-128"/>
                <a:cs typeface="ＭＳ Ｐゴシック" pitchFamily="22" charset="-128"/>
              </a:rPr>
              <a:t>DTG + RPV as Maintenance Dual Therapy</a:t>
            </a:r>
            <a:br>
              <a:rPr lang="en-US" dirty="0">
                <a:ea typeface="ＭＳ Ｐゴシック" pitchFamily="22" charset="-128"/>
                <a:cs typeface="ＭＳ Ｐゴシック" pitchFamily="22" charset="-128"/>
              </a:rPr>
            </a:br>
            <a:r>
              <a:rPr lang="en-US" dirty="0">
                <a:ea typeface="ＭＳ Ｐゴシック" pitchFamily="31" charset="-128"/>
                <a:cs typeface="ＭＳ Ｐゴシック" pitchFamily="22" charset="-128"/>
              </a:rPr>
              <a:t>SWORD-1 and SWORD-2</a:t>
            </a:r>
            <a:r>
              <a:rPr lang="en-US" dirty="0">
                <a:ea typeface="ＭＳ Ｐゴシック" pitchFamily="31" charset="-128"/>
                <a:cs typeface="ＭＳ Ｐゴシック" pitchFamily="31" charset="-128"/>
              </a:rPr>
              <a:t>: Patient Characteristics</a:t>
            </a:r>
            <a:endParaRPr lang="en-US" dirty="0"/>
          </a:p>
        </p:txBody>
      </p:sp>
      <p:sp>
        <p:nvSpPr>
          <p:cNvPr id="3" name="Text Placeholder 2">
            <a:extLst>
              <a:ext uri="{FF2B5EF4-FFF2-40B4-BE49-F238E27FC236}">
                <a16:creationId xmlns:a16="http://schemas.microsoft.com/office/drawing/2014/main" id="{F0D8F346-18F0-716A-C9B0-21F7009BD2B7}"/>
              </a:ext>
            </a:extLst>
          </p:cNvPr>
          <p:cNvSpPr>
            <a:spLocks noGrp="1"/>
          </p:cNvSpPr>
          <p:nvPr>
            <p:ph type="body" sz="quarter" idx="16"/>
          </p:nvPr>
        </p:nvSpPr>
        <p:spPr/>
        <p:txBody>
          <a:bodyPr/>
          <a:lstStyle/>
          <a:p>
            <a:r>
              <a:rPr lang="en-US" dirty="0"/>
              <a:t>Source: Libre JM, et al. Lancet. 2018;39:839-49.</a:t>
            </a:r>
          </a:p>
        </p:txBody>
      </p:sp>
      <p:graphicFrame>
        <p:nvGraphicFramePr>
          <p:cNvPr id="5" name="Table 4">
            <a:extLst>
              <a:ext uri="{FF2B5EF4-FFF2-40B4-BE49-F238E27FC236}">
                <a16:creationId xmlns:a16="http://schemas.microsoft.com/office/drawing/2014/main" id="{857C6306-A696-62A6-A8C1-7CFFBD344E3D}"/>
              </a:ext>
            </a:extLst>
          </p:cNvPr>
          <p:cNvGraphicFramePr>
            <a:graphicFrameLocks noGrp="1"/>
          </p:cNvGraphicFramePr>
          <p:nvPr>
            <p:extLst>
              <p:ext uri="{D42A27DB-BD31-4B8C-83A1-F6EECF244321}">
                <p14:modId xmlns:p14="http://schemas.microsoft.com/office/powerpoint/2010/main" val="3237075615"/>
              </p:ext>
            </p:extLst>
          </p:nvPr>
        </p:nvGraphicFramePr>
        <p:xfrm>
          <a:off x="457199" y="1021170"/>
          <a:ext cx="8229601" cy="3657599"/>
        </p:xfrm>
        <a:graphic>
          <a:graphicData uri="http://schemas.openxmlformats.org/drawingml/2006/table">
            <a:tbl>
              <a:tblPr firstRow="1" bandRow="1">
                <a:effectLst/>
                <a:tableStyleId>{5C22544A-7EE6-4342-B048-85BDC9FD1C3A}</a:tableStyleId>
              </a:tblPr>
              <a:tblGrid>
                <a:gridCol w="3352799">
                  <a:extLst>
                    <a:ext uri="{9D8B030D-6E8A-4147-A177-3AD203B41FA5}">
                      <a16:colId xmlns:a16="http://schemas.microsoft.com/office/drawing/2014/main" val="20000"/>
                    </a:ext>
                  </a:extLst>
                </a:gridCol>
                <a:gridCol w="2438401">
                  <a:extLst>
                    <a:ext uri="{9D8B030D-6E8A-4147-A177-3AD203B41FA5}">
                      <a16:colId xmlns:a16="http://schemas.microsoft.com/office/drawing/2014/main" val="20001"/>
                    </a:ext>
                  </a:extLst>
                </a:gridCol>
                <a:gridCol w="2438401">
                  <a:extLst>
                    <a:ext uri="{9D8B030D-6E8A-4147-A177-3AD203B41FA5}">
                      <a16:colId xmlns:a16="http://schemas.microsoft.com/office/drawing/2014/main" val="20002"/>
                    </a:ext>
                  </a:extLst>
                </a:gridCol>
              </a:tblGrid>
              <a:tr h="774857">
                <a:tc>
                  <a:txBody>
                    <a:bodyPr/>
                    <a:lstStyle/>
                    <a:p>
                      <a:pPr marL="9144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bg1"/>
                          </a:solidFill>
                          <a:latin typeface="Arial" panose="020B0604020202020204" pitchFamily="34" charset="0"/>
                          <a:cs typeface="Arial" panose="020B0604020202020204" pitchFamily="34" charset="0"/>
                        </a:rPr>
                        <a:t>Baseline Characteristic</a:t>
                      </a:r>
                    </a:p>
                  </a:txBody>
                  <a:tcPr marL="68580" marR="68580" marT="34290" marB="3429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400" dirty="0">
                          <a:solidFill>
                            <a:schemeClr val="bg1"/>
                          </a:solidFill>
                          <a:latin typeface="Arial" panose="020B0604020202020204" pitchFamily="34" charset="0"/>
                          <a:cs typeface="Arial" panose="020B0604020202020204" pitchFamily="34" charset="0"/>
                        </a:rPr>
                        <a:t>DTG + RPV </a:t>
                      </a:r>
                    </a:p>
                    <a:p>
                      <a:pPr algn="ctr"/>
                      <a:r>
                        <a:rPr lang="en-US" sz="1100" b="0" dirty="0">
                          <a:solidFill>
                            <a:schemeClr val="bg1"/>
                          </a:solidFill>
                          <a:latin typeface="Arial" panose="020B0604020202020204" pitchFamily="34" charset="0"/>
                          <a:cs typeface="Arial" panose="020B0604020202020204" pitchFamily="34" charset="0"/>
                        </a:rPr>
                        <a:t>(n = 513)</a:t>
                      </a:r>
                    </a:p>
                  </a:txBody>
                  <a:tcPr marL="68580" marR="68580" marT="34290" marB="34290" anchor="ctr">
                    <a:lnL w="12700" cmpd="sng">
                      <a:noFill/>
                    </a:lnL>
                    <a:lnR w="12700" cmpd="sng">
                      <a:noFill/>
                    </a:lnR>
                    <a:lnT w="1270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rgbClr val="85568E"/>
                    </a:solidFill>
                  </a:tcPr>
                </a:tc>
                <a:tc>
                  <a:txBody>
                    <a:bodyPr/>
                    <a:lstStyle/>
                    <a:p>
                      <a:pPr algn="ctr"/>
                      <a:r>
                        <a:rPr lang="en-US" sz="1400" dirty="0">
                          <a:solidFill>
                            <a:schemeClr val="bg1"/>
                          </a:solidFill>
                          <a:latin typeface="Arial" panose="020B0604020202020204" pitchFamily="34" charset="0"/>
                          <a:cs typeface="Arial" panose="020B0604020202020204" pitchFamily="34" charset="0"/>
                        </a:rPr>
                        <a:t>3-Drug</a:t>
                      </a:r>
                      <a:r>
                        <a:rPr lang="en-US" sz="1400" baseline="0" dirty="0">
                          <a:solidFill>
                            <a:schemeClr val="bg1"/>
                          </a:solidFill>
                          <a:latin typeface="Arial" panose="020B0604020202020204" pitchFamily="34" charset="0"/>
                          <a:cs typeface="Arial" panose="020B0604020202020204" pitchFamily="34" charset="0"/>
                        </a:rPr>
                        <a:t> </a:t>
                      </a:r>
                      <a:r>
                        <a:rPr lang="en-US" sz="1400" dirty="0">
                          <a:solidFill>
                            <a:schemeClr val="bg1"/>
                          </a:solidFill>
                          <a:latin typeface="Arial" panose="020B0604020202020204" pitchFamily="34" charset="0"/>
                          <a:cs typeface="Arial" panose="020B0604020202020204" pitchFamily="34" charset="0"/>
                        </a:rPr>
                        <a:t>ART </a:t>
                      </a:r>
                    </a:p>
                    <a:p>
                      <a:pPr algn="ctr"/>
                      <a:r>
                        <a:rPr lang="en-US" sz="1100" b="0" dirty="0">
                          <a:solidFill>
                            <a:schemeClr val="bg1"/>
                          </a:solidFill>
                          <a:latin typeface="Arial" panose="020B0604020202020204" pitchFamily="34" charset="0"/>
                          <a:cs typeface="Arial" panose="020B0604020202020204" pitchFamily="34" charset="0"/>
                        </a:rPr>
                        <a:t>(n = 511)</a:t>
                      </a:r>
                    </a:p>
                  </a:txBody>
                  <a:tcPr marL="68580" marR="68580" marT="34290" marB="34290"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rgbClr val="54737F"/>
                    </a:solidFill>
                  </a:tcPr>
                </a:tc>
                <a:extLst>
                  <a:ext uri="{0D108BD9-81ED-4DB2-BD59-A6C34878D82A}">
                    <a16:rowId xmlns:a16="http://schemas.microsoft.com/office/drawing/2014/main" val="10000"/>
                  </a:ext>
                </a:extLst>
              </a:tr>
              <a:tr h="480457">
                <a:tc>
                  <a:txBody>
                    <a:bodyPr/>
                    <a:lstStyle/>
                    <a:p>
                      <a:pPr marL="91440"/>
                      <a:r>
                        <a:rPr lang="en-US" sz="1400" dirty="0">
                          <a:latin typeface="Arial" panose="020B0604020202020204" pitchFamily="34" charset="0"/>
                          <a:cs typeface="Arial" panose="020B0604020202020204" pitchFamily="34" charset="0"/>
                        </a:rPr>
                        <a:t>CD4 count,</a:t>
                      </a:r>
                      <a:r>
                        <a:rPr lang="en-US" sz="1400" baseline="0" dirty="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median (cells/mm</a:t>
                      </a:r>
                      <a:r>
                        <a:rPr lang="en-US" sz="1400" baseline="300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p>
                  </a:txBody>
                  <a:tcPr marL="68580" marR="68580" marT="34290" marB="34290"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tx1">
                        <a:lumMod val="65000"/>
                        <a:lumOff val="35000"/>
                        <a:alpha val="15000"/>
                      </a:schemeClr>
                    </a:solidFill>
                  </a:tcPr>
                </a:tc>
                <a:tc>
                  <a:txBody>
                    <a:bodyPr/>
                    <a:lstStyle/>
                    <a:p>
                      <a:pPr algn="ctr"/>
                      <a:r>
                        <a:rPr lang="en-US" sz="1400" dirty="0">
                          <a:latin typeface="Arial" panose="020B0604020202020204" pitchFamily="34" charset="0"/>
                          <a:cs typeface="Arial" panose="020B0604020202020204" pitchFamily="34" charset="0"/>
                        </a:rPr>
                        <a:t>611</a:t>
                      </a:r>
                    </a:p>
                  </a:txBody>
                  <a:tcPr marL="68580" marR="68580" marT="34290" marB="3429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835893">
                        <a:alpha val="15000"/>
                      </a:srgbClr>
                    </a:solidFill>
                  </a:tcPr>
                </a:tc>
                <a:tc>
                  <a:txBody>
                    <a:bodyPr/>
                    <a:lstStyle/>
                    <a:p>
                      <a:pPr algn="ctr"/>
                      <a:r>
                        <a:rPr lang="en-US" sz="1400" dirty="0">
                          <a:latin typeface="Arial" panose="020B0604020202020204" pitchFamily="34" charset="0"/>
                          <a:cs typeface="Arial" panose="020B0604020202020204" pitchFamily="34" charset="0"/>
                        </a:rPr>
                        <a:t>638</a:t>
                      </a:r>
                    </a:p>
                  </a:txBody>
                  <a:tcPr marL="68580" marR="68580" marT="34290" marB="34290" anchor="ct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54737F">
                        <a:alpha val="15000"/>
                      </a:srgbClr>
                    </a:solidFill>
                  </a:tcPr>
                </a:tc>
                <a:extLst>
                  <a:ext uri="{0D108BD9-81ED-4DB2-BD59-A6C34878D82A}">
                    <a16:rowId xmlns:a16="http://schemas.microsoft.com/office/drawing/2014/main" val="10005"/>
                  </a:ext>
                </a:extLst>
              </a:tr>
              <a:tr h="480457">
                <a:tc>
                  <a:txBody>
                    <a:bodyPr/>
                    <a:lstStyle/>
                    <a:p>
                      <a:pPr marL="91440"/>
                      <a:r>
                        <a:rPr lang="en-US" sz="1400" dirty="0">
                          <a:latin typeface="Arial" panose="020B0604020202020204" pitchFamily="34" charset="0"/>
                          <a:cs typeface="Arial" panose="020B0604020202020204" pitchFamily="34" charset="0"/>
                        </a:rPr>
                        <a:t>Baseline PI</a:t>
                      </a:r>
                    </a:p>
                  </a:txBody>
                  <a:tcPr marL="68580" marR="68580" marT="34290" marB="34290"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tx1">
                        <a:lumMod val="65000"/>
                        <a:lumOff val="35000"/>
                        <a:alpha val="30000"/>
                      </a:schemeClr>
                    </a:solidFill>
                  </a:tcPr>
                </a:tc>
                <a:tc>
                  <a:txBody>
                    <a:bodyPr/>
                    <a:lstStyle/>
                    <a:p>
                      <a:pPr algn="ctr"/>
                      <a:r>
                        <a:rPr lang="en-US" sz="1400" dirty="0">
                          <a:latin typeface="Arial" panose="020B0604020202020204" pitchFamily="34" charset="0"/>
                          <a:cs typeface="Arial" panose="020B0604020202020204" pitchFamily="34" charset="0"/>
                        </a:rPr>
                        <a:t>133 (26%)</a:t>
                      </a:r>
                    </a:p>
                  </a:txBody>
                  <a:tcPr marL="68580" marR="68580" marT="34290" marB="3429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835893">
                        <a:alpha val="30000"/>
                      </a:srgbClr>
                    </a:solidFill>
                  </a:tcPr>
                </a:tc>
                <a:tc>
                  <a:txBody>
                    <a:bodyPr/>
                    <a:lstStyle/>
                    <a:p>
                      <a:pPr algn="ctr"/>
                      <a:r>
                        <a:rPr lang="en-US" sz="1400" dirty="0">
                          <a:latin typeface="Arial" panose="020B0604020202020204" pitchFamily="34" charset="0"/>
                          <a:cs typeface="Arial" panose="020B0604020202020204" pitchFamily="34" charset="0"/>
                        </a:rPr>
                        <a:t>136 (27%)</a:t>
                      </a:r>
                    </a:p>
                  </a:txBody>
                  <a:tcPr marL="68580" marR="68580" marT="34290" marB="34290" anchor="ct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54737F">
                        <a:alpha val="30000"/>
                      </a:srgbClr>
                    </a:solidFill>
                  </a:tcPr>
                </a:tc>
                <a:extLst>
                  <a:ext uri="{0D108BD9-81ED-4DB2-BD59-A6C34878D82A}">
                    <a16:rowId xmlns:a16="http://schemas.microsoft.com/office/drawing/2014/main" val="10006"/>
                  </a:ext>
                </a:extLst>
              </a:tr>
              <a:tr h="480457">
                <a:tc>
                  <a:txBody>
                    <a:bodyPr/>
                    <a:lstStyle/>
                    <a:p>
                      <a:pPr marL="91440"/>
                      <a:r>
                        <a:rPr lang="en-US" sz="1400" dirty="0">
                          <a:latin typeface="Arial" panose="020B0604020202020204" pitchFamily="34" charset="0"/>
                          <a:cs typeface="Arial" panose="020B0604020202020204" pitchFamily="34" charset="0"/>
                        </a:rPr>
                        <a:t>Baseline NNRTI</a:t>
                      </a:r>
                    </a:p>
                  </a:txBody>
                  <a:tcPr marL="68580" marR="68580" marT="34290" marB="34290"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tx1">
                        <a:lumMod val="65000"/>
                        <a:lumOff val="35000"/>
                        <a:alpha val="15000"/>
                      </a:schemeClr>
                    </a:solidFill>
                  </a:tcPr>
                </a:tc>
                <a:tc>
                  <a:txBody>
                    <a:bodyPr/>
                    <a:lstStyle/>
                    <a:p>
                      <a:pPr algn="ctr"/>
                      <a:r>
                        <a:rPr lang="en-US" sz="1400" dirty="0">
                          <a:latin typeface="Arial" panose="020B0604020202020204" pitchFamily="34" charset="0"/>
                          <a:cs typeface="Arial" panose="020B0604020202020204" pitchFamily="34" charset="0"/>
                        </a:rPr>
                        <a:t>275 (54%)</a:t>
                      </a:r>
                    </a:p>
                  </a:txBody>
                  <a:tcPr marL="68580" marR="68580" marT="34290" marB="3429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835893">
                        <a:alpha val="15000"/>
                      </a:srgbClr>
                    </a:solidFill>
                  </a:tcPr>
                </a:tc>
                <a:tc>
                  <a:txBody>
                    <a:bodyPr/>
                    <a:lstStyle/>
                    <a:p>
                      <a:pPr algn="ctr"/>
                      <a:r>
                        <a:rPr lang="en-US" sz="1400" dirty="0">
                          <a:latin typeface="Arial" panose="020B0604020202020204" pitchFamily="34" charset="0"/>
                          <a:cs typeface="Arial" panose="020B0604020202020204" pitchFamily="34" charset="0"/>
                        </a:rPr>
                        <a:t>278 (54%)</a:t>
                      </a:r>
                    </a:p>
                  </a:txBody>
                  <a:tcPr marL="68580" marR="68580" marT="34290" marB="34290" anchor="ct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54737F">
                        <a:alpha val="15000"/>
                      </a:srgbClr>
                    </a:solidFill>
                  </a:tcPr>
                </a:tc>
                <a:extLst>
                  <a:ext uri="{0D108BD9-81ED-4DB2-BD59-A6C34878D82A}">
                    <a16:rowId xmlns:a16="http://schemas.microsoft.com/office/drawing/2014/main" val="10007"/>
                  </a:ext>
                </a:extLst>
              </a:tr>
              <a:tr h="480457">
                <a:tc>
                  <a:txBody>
                    <a:bodyPr/>
                    <a:lstStyle/>
                    <a:p>
                      <a:pPr marL="91440"/>
                      <a:r>
                        <a:rPr lang="en-US" sz="1400" dirty="0">
                          <a:latin typeface="Arial" panose="020B0604020202020204" pitchFamily="34" charset="0"/>
                          <a:cs typeface="Arial" panose="020B0604020202020204" pitchFamily="34" charset="0"/>
                        </a:rPr>
                        <a:t>Baseline INSTI</a:t>
                      </a:r>
                    </a:p>
                  </a:txBody>
                  <a:tcPr marL="68580" marR="68580" marT="34290" marB="34290"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tx1">
                        <a:lumMod val="65000"/>
                        <a:lumOff val="35000"/>
                        <a:alpha val="30000"/>
                      </a:schemeClr>
                    </a:solidFill>
                  </a:tcPr>
                </a:tc>
                <a:tc>
                  <a:txBody>
                    <a:bodyPr/>
                    <a:lstStyle/>
                    <a:p>
                      <a:pPr algn="ctr"/>
                      <a:r>
                        <a:rPr lang="en-US" sz="1400" dirty="0">
                          <a:latin typeface="Arial" panose="020B0604020202020204" pitchFamily="34" charset="0"/>
                          <a:cs typeface="Arial" panose="020B0604020202020204" pitchFamily="34" charset="0"/>
                        </a:rPr>
                        <a:t>105 (20%)</a:t>
                      </a:r>
                    </a:p>
                  </a:txBody>
                  <a:tcPr marL="68580" marR="68580" marT="34290" marB="3429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835893">
                        <a:alpha val="30000"/>
                      </a:srgbClr>
                    </a:solidFill>
                  </a:tcPr>
                </a:tc>
                <a:tc>
                  <a:txBody>
                    <a:bodyPr/>
                    <a:lstStyle/>
                    <a:p>
                      <a:pPr algn="ctr"/>
                      <a:r>
                        <a:rPr lang="en-US" sz="1400" dirty="0">
                          <a:latin typeface="Arial" panose="020B0604020202020204" pitchFamily="34" charset="0"/>
                          <a:cs typeface="Arial" panose="020B0604020202020204" pitchFamily="34" charset="0"/>
                        </a:rPr>
                        <a:t>97 (19%)</a:t>
                      </a:r>
                    </a:p>
                  </a:txBody>
                  <a:tcPr marL="68580" marR="68580" marT="34290" marB="34290" anchor="ct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54737F">
                        <a:alpha val="30000"/>
                      </a:srgbClr>
                    </a:solidFill>
                  </a:tcPr>
                </a:tc>
                <a:extLst>
                  <a:ext uri="{0D108BD9-81ED-4DB2-BD59-A6C34878D82A}">
                    <a16:rowId xmlns:a16="http://schemas.microsoft.com/office/drawing/2014/main" val="10008"/>
                  </a:ext>
                </a:extLst>
              </a:tr>
              <a:tr h="480457">
                <a:tc>
                  <a:txBody>
                    <a:bodyPr/>
                    <a:lstStyle/>
                    <a:p>
                      <a:pPr marL="91440"/>
                      <a:r>
                        <a:rPr lang="en-US" sz="1400" dirty="0">
                          <a:latin typeface="Arial" panose="020B0604020202020204" pitchFamily="34" charset="0"/>
                          <a:cs typeface="Arial" panose="020B0604020202020204" pitchFamily="34" charset="0"/>
                        </a:rPr>
                        <a:t>Baseline Tenofovir DF</a:t>
                      </a:r>
                    </a:p>
                  </a:txBody>
                  <a:tcPr marL="68580" marR="68580" marT="34290" marB="34290"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tx1">
                        <a:lumMod val="65000"/>
                        <a:lumOff val="35000"/>
                        <a:alpha val="15000"/>
                      </a:schemeClr>
                    </a:solidFill>
                  </a:tcPr>
                </a:tc>
                <a:tc>
                  <a:txBody>
                    <a:bodyPr/>
                    <a:lstStyle/>
                    <a:p>
                      <a:pPr algn="ctr"/>
                      <a:r>
                        <a:rPr lang="en-US" sz="1400" dirty="0">
                          <a:latin typeface="Arial" panose="020B0604020202020204" pitchFamily="34" charset="0"/>
                          <a:cs typeface="Arial" panose="020B0604020202020204" pitchFamily="34" charset="0"/>
                        </a:rPr>
                        <a:t>374 (73%)</a:t>
                      </a:r>
                    </a:p>
                  </a:txBody>
                  <a:tcPr marL="68580" marR="68580" marT="34290" marB="3429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835893">
                        <a:alpha val="15000"/>
                      </a:srgbClr>
                    </a:solidFill>
                  </a:tcPr>
                </a:tc>
                <a:tc>
                  <a:txBody>
                    <a:bodyPr/>
                    <a:lstStyle/>
                    <a:p>
                      <a:pPr algn="ctr"/>
                      <a:r>
                        <a:rPr lang="en-US" sz="1400" dirty="0">
                          <a:latin typeface="Arial" panose="020B0604020202020204" pitchFamily="34" charset="0"/>
                          <a:cs typeface="Arial" panose="020B0604020202020204" pitchFamily="34" charset="0"/>
                        </a:rPr>
                        <a:t>359 (70%)</a:t>
                      </a:r>
                    </a:p>
                  </a:txBody>
                  <a:tcPr marL="68580" marR="68580" marT="34290" marB="34290" anchor="ct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54737F">
                        <a:alpha val="15000"/>
                      </a:srgbClr>
                    </a:solidFill>
                  </a:tcPr>
                </a:tc>
                <a:extLst>
                  <a:ext uri="{0D108BD9-81ED-4DB2-BD59-A6C34878D82A}">
                    <a16:rowId xmlns:a16="http://schemas.microsoft.com/office/drawing/2014/main" val="10009"/>
                  </a:ext>
                </a:extLst>
              </a:tr>
              <a:tr h="480457">
                <a:tc>
                  <a:txBody>
                    <a:bodyPr/>
                    <a:lstStyle/>
                    <a:p>
                      <a:pPr marL="91440"/>
                      <a:r>
                        <a:rPr lang="en-US" sz="1400" dirty="0">
                          <a:latin typeface="Arial" panose="020B0604020202020204" pitchFamily="34" charset="0"/>
                          <a:cs typeface="Arial" panose="020B0604020202020204" pitchFamily="34" charset="0"/>
                        </a:rPr>
                        <a:t>Prior ART duration</a:t>
                      </a:r>
                      <a:r>
                        <a:rPr lang="en-US" sz="1400" baseline="0" dirty="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median)</a:t>
                      </a:r>
                    </a:p>
                  </a:txBody>
                  <a:tcPr marL="68580" marR="68580" marT="34290" marB="34290" anchor="ctr">
                    <a:lnL w="12700" cap="flat" cmpd="sng" algn="ctr">
                      <a:no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alpha val="30000"/>
                      </a:schemeClr>
                    </a:solidFill>
                  </a:tcPr>
                </a:tc>
                <a:tc>
                  <a:txBody>
                    <a:bodyPr/>
                    <a:lstStyle/>
                    <a:p>
                      <a:pPr algn="ctr"/>
                      <a:r>
                        <a:rPr lang="en-US" sz="1400" dirty="0">
                          <a:latin typeface="Arial" panose="020B0604020202020204" pitchFamily="34" charset="0"/>
                          <a:cs typeface="Arial" panose="020B0604020202020204" pitchFamily="34" charset="0"/>
                        </a:rPr>
                        <a:t>51 months</a:t>
                      </a:r>
                    </a:p>
                  </a:txBody>
                  <a:tcPr marL="68580" marR="68580" marT="34290" marB="3429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835893">
                        <a:alpha val="30000"/>
                      </a:srgbClr>
                    </a:solidFill>
                  </a:tcPr>
                </a:tc>
                <a:tc>
                  <a:txBody>
                    <a:bodyPr/>
                    <a:lstStyle/>
                    <a:p>
                      <a:pPr algn="ctr"/>
                      <a:r>
                        <a:rPr lang="en-US" sz="1400" dirty="0">
                          <a:latin typeface="Arial" panose="020B0604020202020204" pitchFamily="34" charset="0"/>
                          <a:cs typeface="Arial" panose="020B0604020202020204" pitchFamily="34" charset="0"/>
                        </a:rPr>
                        <a:t>53 months</a:t>
                      </a:r>
                    </a:p>
                  </a:txBody>
                  <a:tcPr marL="68580" marR="68580" marT="34290" marB="34290" anchor="ctr">
                    <a:lnL w="12700" cmpd="sng">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54737F">
                        <a:alpha val="30000"/>
                      </a:srgbClr>
                    </a:solidFill>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2847291830"/>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100" dirty="0">
                <a:ea typeface="ＭＳ Ｐゴシック" pitchFamily="22" charset="-128"/>
                <a:cs typeface="ＭＳ Ｐゴシック" pitchFamily="22" charset="-128"/>
              </a:rPr>
              <a:t>DTG + RPV as Maintenance Dual Therapy</a:t>
            </a:r>
            <a:br>
              <a:rPr lang="en-US" sz="2000" dirty="0">
                <a:ea typeface="ＭＳ Ｐゴシック" pitchFamily="22" charset="-128"/>
                <a:cs typeface="ＭＳ Ｐゴシック" pitchFamily="22" charset="-128"/>
              </a:rPr>
            </a:br>
            <a:r>
              <a:rPr lang="en-US" sz="2000" dirty="0">
                <a:ea typeface="ＭＳ Ｐゴシック" pitchFamily="31" charset="-128"/>
                <a:cs typeface="ＭＳ Ｐゴシック" pitchFamily="22" charset="-128"/>
              </a:rPr>
              <a:t>SWORD-1 and SWORD-2</a:t>
            </a:r>
            <a:r>
              <a:rPr lang="en-US" sz="2000" dirty="0">
                <a:ea typeface="ＭＳ Ｐゴシック" pitchFamily="31" charset="-128"/>
                <a:cs typeface="ＭＳ Ｐゴシック" pitchFamily="31" charset="-128"/>
              </a:rPr>
              <a:t>: Pooled Results at Week 48</a:t>
            </a:r>
            <a:endParaRPr lang="en-US" dirty="0"/>
          </a:p>
        </p:txBody>
      </p:sp>
      <p:sp>
        <p:nvSpPr>
          <p:cNvPr id="6" name="Content Placeholder 5"/>
          <p:cNvSpPr>
            <a:spLocks noGrp="1"/>
          </p:cNvSpPr>
          <p:nvPr>
            <p:ph type="body" sz="quarter" idx="15"/>
          </p:nvPr>
        </p:nvSpPr>
        <p:spPr/>
        <p:txBody>
          <a:bodyPr/>
          <a:lstStyle/>
          <a:p>
            <a:r>
              <a:rPr lang="en-US" dirty="0"/>
              <a:t>Week 48 Virologic Response </a:t>
            </a:r>
          </a:p>
        </p:txBody>
      </p:sp>
      <p:sp>
        <p:nvSpPr>
          <p:cNvPr id="4" name="Text Placeholder 3"/>
          <p:cNvSpPr>
            <a:spLocks noGrp="1"/>
          </p:cNvSpPr>
          <p:nvPr>
            <p:ph type="body" sz="quarter" idx="16"/>
          </p:nvPr>
        </p:nvSpPr>
        <p:spPr/>
        <p:txBody>
          <a:bodyPr/>
          <a:lstStyle/>
          <a:p>
            <a:r>
              <a:rPr lang="en-US" dirty="0"/>
              <a:t>Source: Libre JM, et al. Lancet. 2018;39:839-49.</a:t>
            </a:r>
          </a:p>
        </p:txBody>
      </p:sp>
      <p:sp>
        <p:nvSpPr>
          <p:cNvPr id="15" name="Rectangle 14"/>
          <p:cNvSpPr/>
          <p:nvPr/>
        </p:nvSpPr>
        <p:spPr>
          <a:xfrm>
            <a:off x="2491103" y="3798015"/>
            <a:ext cx="876115" cy="28575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dirty="0">
                <a:solidFill>
                  <a:schemeClr val="bg1"/>
                </a:solidFill>
                <a:latin typeface="Arial" panose="020B0604020202020204" pitchFamily="34" charset="0"/>
                <a:cs typeface="Arial" panose="020B0604020202020204" pitchFamily="34" charset="0"/>
              </a:rPr>
              <a:t>669/717</a:t>
            </a:r>
          </a:p>
        </p:txBody>
      </p:sp>
      <p:sp>
        <p:nvSpPr>
          <p:cNvPr id="16" name="Rectangle 15"/>
          <p:cNvSpPr/>
          <p:nvPr/>
        </p:nvSpPr>
        <p:spPr>
          <a:xfrm>
            <a:off x="4014064" y="3798015"/>
            <a:ext cx="876115" cy="28575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dirty="0">
                <a:solidFill>
                  <a:schemeClr val="bg1"/>
                </a:solidFill>
                <a:latin typeface="Arial" panose="020B0604020202020204" pitchFamily="34" charset="0"/>
                <a:cs typeface="Arial" panose="020B0604020202020204" pitchFamily="34" charset="0"/>
              </a:rPr>
              <a:t>526/576</a:t>
            </a:r>
          </a:p>
        </p:txBody>
      </p:sp>
      <p:sp>
        <p:nvSpPr>
          <p:cNvPr id="17" name="Rectangle 16"/>
          <p:cNvSpPr/>
          <p:nvPr/>
        </p:nvSpPr>
        <p:spPr>
          <a:xfrm>
            <a:off x="4868793" y="3798015"/>
            <a:ext cx="876115" cy="28575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dirty="0">
                <a:solidFill>
                  <a:schemeClr val="bg1"/>
                </a:solidFill>
                <a:latin typeface="Arial" panose="020B0604020202020204" pitchFamily="34" charset="0"/>
                <a:cs typeface="Arial" panose="020B0604020202020204" pitchFamily="34" charset="0"/>
              </a:rPr>
              <a:t>531/564</a:t>
            </a:r>
          </a:p>
        </p:txBody>
      </p:sp>
      <p:sp>
        <p:nvSpPr>
          <p:cNvPr id="18" name="Rectangle 17"/>
          <p:cNvSpPr/>
          <p:nvPr/>
        </p:nvSpPr>
        <p:spPr>
          <a:xfrm>
            <a:off x="6450669" y="3798015"/>
            <a:ext cx="876115" cy="28575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dirty="0">
                <a:solidFill>
                  <a:schemeClr val="bg1"/>
                </a:solidFill>
                <a:latin typeface="Arial" panose="020B0604020202020204" pitchFamily="34" charset="0"/>
                <a:cs typeface="Arial" panose="020B0604020202020204" pitchFamily="34" charset="0"/>
              </a:rPr>
              <a:t>129/140</a:t>
            </a:r>
          </a:p>
        </p:txBody>
      </p:sp>
      <p:sp>
        <p:nvSpPr>
          <p:cNvPr id="19" name="Rectangle 18"/>
          <p:cNvSpPr/>
          <p:nvPr/>
        </p:nvSpPr>
        <p:spPr>
          <a:xfrm>
            <a:off x="7279159" y="3798015"/>
            <a:ext cx="876115" cy="28575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dirty="0">
                <a:solidFill>
                  <a:schemeClr val="bg1"/>
                </a:solidFill>
                <a:latin typeface="Arial" panose="020B0604020202020204" pitchFamily="34" charset="0"/>
                <a:cs typeface="Arial" panose="020B0604020202020204" pitchFamily="34" charset="0"/>
              </a:rPr>
              <a:t>138/153</a:t>
            </a:r>
          </a:p>
        </p:txBody>
      </p:sp>
      <p:sp>
        <p:nvSpPr>
          <p:cNvPr id="20" name="Rectangle 19"/>
          <p:cNvSpPr/>
          <p:nvPr/>
        </p:nvSpPr>
        <p:spPr>
          <a:xfrm>
            <a:off x="1645920" y="3798015"/>
            <a:ext cx="876115" cy="28575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dirty="0">
                <a:solidFill>
                  <a:schemeClr val="bg1"/>
                </a:solidFill>
                <a:latin typeface="Arial" panose="020B0604020202020204" pitchFamily="34" charset="0"/>
                <a:cs typeface="Arial" panose="020B0604020202020204" pitchFamily="34" charset="0"/>
              </a:rPr>
              <a:t>655/716</a:t>
            </a:r>
          </a:p>
        </p:txBody>
      </p:sp>
      <p:graphicFrame>
        <p:nvGraphicFramePr>
          <p:cNvPr id="22" name="Chart 21">
            <a:extLst>
              <a:ext uri="{FF2B5EF4-FFF2-40B4-BE49-F238E27FC236}">
                <a16:creationId xmlns:a16="http://schemas.microsoft.com/office/drawing/2014/main" id="{EAEF3983-8F6C-2AAC-9BC1-86593DB4CEED}"/>
              </a:ext>
            </a:extLst>
          </p:cNvPr>
          <p:cNvGraphicFramePr>
            <a:graphicFrameLocks/>
          </p:cNvGraphicFramePr>
          <p:nvPr>
            <p:extLst>
              <p:ext uri="{D42A27DB-BD31-4B8C-83A1-F6EECF244321}">
                <p14:modId xmlns:p14="http://schemas.microsoft.com/office/powerpoint/2010/main" val="3832020390"/>
              </p:ext>
            </p:extLst>
          </p:nvPr>
        </p:nvGraphicFramePr>
        <p:xfrm>
          <a:off x="475950" y="1419224"/>
          <a:ext cx="8229600" cy="329184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43307293"/>
      </p:ext>
    </p:extLst>
  </p:cSld>
  <p:clrMapOvr>
    <a:masterClrMapping/>
  </p:clrMapOvr>
  <p:transition spd="slow" advTm="3605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8FF18-0B15-05B8-45DD-5CFA676CBAEF}"/>
              </a:ext>
            </a:extLst>
          </p:cNvPr>
          <p:cNvSpPr>
            <a:spLocks noGrp="1"/>
          </p:cNvSpPr>
          <p:nvPr>
            <p:ph type="title"/>
          </p:nvPr>
        </p:nvSpPr>
        <p:spPr/>
        <p:txBody>
          <a:bodyPr/>
          <a:lstStyle/>
          <a:p>
            <a:r>
              <a:rPr lang="en-US" dirty="0"/>
              <a:t>Dolutegravir-</a:t>
            </a:r>
            <a:r>
              <a:rPr lang="en-US" dirty="0" err="1"/>
              <a:t>Rilpivirine</a:t>
            </a:r>
            <a:r>
              <a:rPr lang="en-US" dirty="0"/>
              <a:t>: Treatment Emergent Resistance</a:t>
            </a:r>
          </a:p>
        </p:txBody>
      </p:sp>
      <p:sp>
        <p:nvSpPr>
          <p:cNvPr id="3" name="Text Placeholder 2">
            <a:extLst>
              <a:ext uri="{FF2B5EF4-FFF2-40B4-BE49-F238E27FC236}">
                <a16:creationId xmlns:a16="http://schemas.microsoft.com/office/drawing/2014/main" id="{1B134DCE-7457-100E-810C-CF1B736AF1D8}"/>
              </a:ext>
            </a:extLst>
          </p:cNvPr>
          <p:cNvSpPr>
            <a:spLocks noGrp="1"/>
          </p:cNvSpPr>
          <p:nvPr>
            <p:ph type="body" sz="quarter" idx="14"/>
          </p:nvPr>
        </p:nvSpPr>
        <p:spPr>
          <a:xfrm>
            <a:off x="323850" y="4470401"/>
            <a:ext cx="7357838" cy="615950"/>
          </a:xfrm>
        </p:spPr>
        <p:txBody>
          <a:bodyPr/>
          <a:lstStyle/>
          <a:p>
            <a:r>
              <a:rPr lang="en-US" dirty="0"/>
              <a:t>Source: </a:t>
            </a:r>
            <a:br>
              <a:rPr lang="en-US" dirty="0"/>
            </a:br>
            <a:r>
              <a:rPr lang="en-US" dirty="0"/>
              <a:t>(1) Libre JM, et al. Lancet. 2018;39:839-49. </a:t>
            </a:r>
            <a:br>
              <a:rPr lang="en-US" dirty="0"/>
            </a:br>
            <a:r>
              <a:rPr lang="en-US" dirty="0"/>
              <a:t>(2) </a:t>
            </a:r>
            <a:r>
              <a:rPr lang="en-US" dirty="0" err="1"/>
              <a:t>Aboud</a:t>
            </a:r>
            <a:r>
              <a:rPr lang="en-US" dirty="0"/>
              <a:t> M, et al. Lancet HIV. 2019;6(9):e576-e587.</a:t>
            </a:r>
          </a:p>
        </p:txBody>
      </p:sp>
      <p:sp>
        <p:nvSpPr>
          <p:cNvPr id="4" name="Content Placeholder 3">
            <a:extLst>
              <a:ext uri="{FF2B5EF4-FFF2-40B4-BE49-F238E27FC236}">
                <a16:creationId xmlns:a16="http://schemas.microsoft.com/office/drawing/2014/main" id="{4801BD35-6FA2-6C50-FAAE-69EEEC3CDCD1}"/>
              </a:ext>
            </a:extLst>
          </p:cNvPr>
          <p:cNvSpPr>
            <a:spLocks noGrp="1"/>
          </p:cNvSpPr>
          <p:nvPr>
            <p:ph sz="half" idx="2"/>
          </p:nvPr>
        </p:nvSpPr>
        <p:spPr/>
        <p:txBody>
          <a:bodyPr>
            <a:normAutofit/>
          </a:bodyPr>
          <a:lstStyle/>
          <a:p>
            <a:r>
              <a:rPr lang="en-US" b="1" dirty="0"/>
              <a:t>In SWORD-1 and SWORD-2</a:t>
            </a:r>
          </a:p>
          <a:p>
            <a:pPr lvl="1"/>
            <a:r>
              <a:rPr lang="en-US" dirty="0"/>
              <a:t>After 48 weeks</a:t>
            </a:r>
          </a:p>
          <a:p>
            <a:pPr lvl="2"/>
            <a:r>
              <a:rPr lang="en-US" sz="1800" dirty="0">
                <a:latin typeface="Arial" panose="020B0604020202020204" pitchFamily="34" charset="0"/>
                <a:cs typeface="Arial" panose="020B0604020202020204" pitchFamily="34" charset="0"/>
              </a:rPr>
              <a:t>8 total participants met confirmed virologic withdrawal</a:t>
            </a:r>
          </a:p>
          <a:p>
            <a:pPr lvl="3"/>
            <a:r>
              <a:rPr lang="en-US" sz="1800" dirty="0">
                <a:latin typeface="Arial" panose="020B0604020202020204" pitchFamily="34" charset="0"/>
                <a:cs typeface="Arial" panose="020B0604020202020204" pitchFamily="34" charset="0"/>
              </a:rPr>
              <a:t>4 in early switch arm, 4 in standard arm</a:t>
            </a:r>
          </a:p>
          <a:p>
            <a:pPr lvl="3"/>
            <a:endParaRPr lang="en-US" sz="1800" dirty="0">
              <a:latin typeface="Arial" panose="020B0604020202020204" pitchFamily="34" charset="0"/>
              <a:cs typeface="Arial" panose="020B0604020202020204" pitchFamily="34" charset="0"/>
            </a:endParaRPr>
          </a:p>
          <a:p>
            <a:pPr lvl="1"/>
            <a:r>
              <a:rPr lang="en-US" dirty="0"/>
              <a:t>Viral resistance testing performed in 7 of 8 participants</a:t>
            </a:r>
          </a:p>
          <a:p>
            <a:pPr lvl="2"/>
            <a:r>
              <a:rPr lang="en-US" sz="1800" dirty="0">
                <a:latin typeface="Arial" panose="020B0604020202020204" pitchFamily="34" charset="0"/>
                <a:cs typeface="Arial" panose="020B0604020202020204" pitchFamily="34" charset="0"/>
              </a:rPr>
              <a:t>NNRTI resistance mutations: K101K/E, E138A, K103N, V179I, M230L</a:t>
            </a:r>
          </a:p>
          <a:p>
            <a:pPr lvl="2"/>
            <a:r>
              <a:rPr lang="en-US" sz="1800" dirty="0">
                <a:latin typeface="Arial" panose="020B0604020202020204" pitchFamily="34" charset="0"/>
                <a:cs typeface="Arial" panose="020B0604020202020204" pitchFamily="34" charset="0"/>
              </a:rPr>
              <a:t>INSTI resistance mutations: G193Q, V151V/I</a:t>
            </a:r>
          </a:p>
        </p:txBody>
      </p:sp>
    </p:spTree>
    <p:extLst>
      <p:ext uri="{BB962C8B-B14F-4D97-AF65-F5344CB8AC3E}">
        <p14:creationId xmlns:p14="http://schemas.microsoft.com/office/powerpoint/2010/main" val="2117011553"/>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BF5BB-9EDC-1842-8A55-CEDFBDD6B846}"/>
              </a:ext>
            </a:extLst>
          </p:cNvPr>
          <p:cNvSpPr>
            <a:spLocks noGrp="1"/>
          </p:cNvSpPr>
          <p:nvPr>
            <p:ph type="title"/>
          </p:nvPr>
        </p:nvSpPr>
        <p:spPr/>
        <p:txBody>
          <a:bodyPr/>
          <a:lstStyle/>
          <a:p>
            <a:r>
              <a:rPr lang="en-US" dirty="0"/>
              <a:t>Dolutegravir-</a:t>
            </a:r>
            <a:r>
              <a:rPr lang="en-US" dirty="0" err="1"/>
              <a:t>Rilpivirine</a:t>
            </a:r>
            <a:r>
              <a:rPr lang="en-US" dirty="0"/>
              <a:t>: Summary</a:t>
            </a:r>
          </a:p>
        </p:txBody>
      </p:sp>
      <p:sp>
        <p:nvSpPr>
          <p:cNvPr id="5" name="Content Placeholder 4">
            <a:extLst>
              <a:ext uri="{FF2B5EF4-FFF2-40B4-BE49-F238E27FC236}">
                <a16:creationId xmlns:a16="http://schemas.microsoft.com/office/drawing/2014/main" id="{338B0BF8-9370-D740-A027-B33ECC05CD18}"/>
              </a:ext>
            </a:extLst>
          </p:cNvPr>
          <p:cNvSpPr>
            <a:spLocks noGrp="1"/>
          </p:cNvSpPr>
          <p:nvPr>
            <p:ph sz="half" idx="2"/>
          </p:nvPr>
        </p:nvSpPr>
        <p:spPr/>
        <p:txBody>
          <a:bodyPr>
            <a:normAutofit/>
          </a:bodyPr>
          <a:lstStyle/>
          <a:p>
            <a:pPr>
              <a:spcBef>
                <a:spcPts val="1600"/>
              </a:spcBef>
            </a:pPr>
            <a:r>
              <a:rPr lang="en-US" sz="1800" dirty="0"/>
              <a:t>Oral, once-daily pill available as a fixed dose combination</a:t>
            </a:r>
          </a:p>
          <a:p>
            <a:pPr>
              <a:spcBef>
                <a:spcPts val="1600"/>
              </a:spcBef>
            </a:pPr>
            <a:r>
              <a:rPr lang="en-US" sz="1800" dirty="0"/>
              <a:t>Must be taken with food (because of </a:t>
            </a:r>
            <a:r>
              <a:rPr lang="en-US" sz="1800" dirty="0" err="1"/>
              <a:t>rilpivirine</a:t>
            </a:r>
            <a:r>
              <a:rPr lang="en-US" sz="1800" dirty="0"/>
              <a:t> component) </a:t>
            </a:r>
          </a:p>
          <a:p>
            <a:pPr>
              <a:spcBef>
                <a:spcPts val="1600"/>
              </a:spcBef>
            </a:pPr>
            <a:r>
              <a:rPr lang="en-US" sz="1800" dirty="0"/>
              <a:t>Well-tolerated, but with many drug-drug interactions</a:t>
            </a:r>
          </a:p>
          <a:p>
            <a:pPr>
              <a:spcBef>
                <a:spcPts val="1600"/>
              </a:spcBef>
            </a:pPr>
            <a:r>
              <a:rPr lang="en-US" sz="1800" dirty="0"/>
              <a:t>Exercise caution when administering medications that decrease concentrations of dolutegravir or </a:t>
            </a:r>
            <a:r>
              <a:rPr lang="en-US" sz="1800" dirty="0" err="1"/>
              <a:t>rilpivirine</a:t>
            </a:r>
            <a:endParaRPr lang="en-US" sz="1800" dirty="0"/>
          </a:p>
          <a:p>
            <a:pPr>
              <a:spcBef>
                <a:spcPts val="1600"/>
              </a:spcBef>
            </a:pPr>
            <a:r>
              <a:rPr lang="en-US" sz="1800" dirty="0"/>
              <a:t>Should only be used in treatment-experienced virally suppressed PWH with no prior history of virologic failure and no major mutations to any ART class</a:t>
            </a:r>
          </a:p>
          <a:p>
            <a:pPr>
              <a:spcBef>
                <a:spcPts val="1600"/>
              </a:spcBef>
            </a:pPr>
            <a:r>
              <a:rPr lang="en-US" sz="1800" dirty="0"/>
              <a:t>Treatment emergent resistance can develop </a:t>
            </a:r>
          </a:p>
        </p:txBody>
      </p:sp>
    </p:spTree>
    <p:extLst>
      <p:ext uri="{BB962C8B-B14F-4D97-AF65-F5344CB8AC3E}">
        <p14:creationId xmlns:p14="http://schemas.microsoft.com/office/powerpoint/2010/main" val="4070910798"/>
      </p:ext>
    </p:extLst>
  </p:cSld>
  <p:clrMapOvr>
    <a:masterClrMapping/>
  </p:clrMapOvr>
  <p:transition spd="slow" advTm="46276"/>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5658912"/>
      </p:ext>
    </p:extLst>
  </p:cSld>
  <p:clrMapOvr>
    <a:masterClrMapping/>
  </p:clrMapOvr>
  <p:transition spd="slow" advTm="4382"/>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61822-2E8A-6179-C02C-7743C6FC04E4}"/>
              </a:ext>
            </a:extLst>
          </p:cNvPr>
          <p:cNvSpPr>
            <a:spLocks noGrp="1"/>
          </p:cNvSpPr>
          <p:nvPr>
            <p:ph type="title"/>
          </p:nvPr>
        </p:nvSpPr>
        <p:spPr/>
        <p:txBody>
          <a:bodyPr/>
          <a:lstStyle/>
          <a:p>
            <a:r>
              <a:rPr lang="en-US" dirty="0"/>
              <a:t>Dr. Budak has no financial conflicts of interest or disclosures.</a:t>
            </a:r>
          </a:p>
        </p:txBody>
      </p:sp>
    </p:spTree>
    <p:extLst>
      <p:ext uri="{BB962C8B-B14F-4D97-AF65-F5344CB8AC3E}">
        <p14:creationId xmlns:p14="http://schemas.microsoft.com/office/powerpoint/2010/main" val="1915186486"/>
      </p:ext>
    </p:extLst>
  </p:cSld>
  <p:clrMapOvr>
    <a:masterClrMapping/>
  </p:clrMapOvr>
  <p:transition spd="slow" advTm="1537"/>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BF5BB-9EDC-1842-8A55-CEDFBDD6B846}"/>
              </a:ext>
            </a:extLst>
          </p:cNvPr>
          <p:cNvSpPr>
            <a:spLocks noGrp="1"/>
          </p:cNvSpPr>
          <p:nvPr>
            <p:ph type="title"/>
          </p:nvPr>
        </p:nvSpPr>
        <p:spPr/>
        <p:txBody>
          <a:bodyPr/>
          <a:lstStyle/>
          <a:p>
            <a:r>
              <a:rPr lang="en-US" dirty="0"/>
              <a:t>Dolutegravir-</a:t>
            </a:r>
            <a:r>
              <a:rPr lang="en-US" dirty="0" err="1"/>
              <a:t>Rilpivirine</a:t>
            </a:r>
            <a:r>
              <a:rPr lang="en-US" dirty="0"/>
              <a:t>: Basics</a:t>
            </a:r>
          </a:p>
        </p:txBody>
      </p:sp>
      <p:sp>
        <p:nvSpPr>
          <p:cNvPr id="3" name="Text Placeholder 2">
            <a:extLst>
              <a:ext uri="{FF2B5EF4-FFF2-40B4-BE49-F238E27FC236}">
                <a16:creationId xmlns:a16="http://schemas.microsoft.com/office/drawing/2014/main" id="{E02E21BD-9B21-4845-855B-20B41E7935FA}"/>
              </a:ext>
            </a:extLst>
          </p:cNvPr>
          <p:cNvSpPr>
            <a:spLocks noGrp="1"/>
          </p:cNvSpPr>
          <p:nvPr>
            <p:ph type="body" sz="quarter" idx="14"/>
          </p:nvPr>
        </p:nvSpPr>
        <p:spPr/>
        <p:txBody>
          <a:bodyPr/>
          <a:lstStyle/>
          <a:p>
            <a:r>
              <a:rPr lang="en-US" dirty="0"/>
              <a:t>Source: Dolutegravir-</a:t>
            </a:r>
            <a:r>
              <a:rPr lang="en-US" dirty="0" err="1"/>
              <a:t>Rilpivirine</a:t>
            </a:r>
            <a:r>
              <a:rPr lang="en-US" dirty="0"/>
              <a:t> Prescribing Information. </a:t>
            </a:r>
          </a:p>
        </p:txBody>
      </p:sp>
      <p:sp>
        <p:nvSpPr>
          <p:cNvPr id="5" name="Content Placeholder 4">
            <a:extLst>
              <a:ext uri="{FF2B5EF4-FFF2-40B4-BE49-F238E27FC236}">
                <a16:creationId xmlns:a16="http://schemas.microsoft.com/office/drawing/2014/main" id="{338B0BF8-9370-D740-A027-B33ECC05CD18}"/>
              </a:ext>
            </a:extLst>
          </p:cNvPr>
          <p:cNvSpPr>
            <a:spLocks noGrp="1"/>
          </p:cNvSpPr>
          <p:nvPr>
            <p:ph sz="half" idx="2"/>
          </p:nvPr>
        </p:nvSpPr>
        <p:spPr>
          <a:xfrm>
            <a:off x="323850" y="1034000"/>
            <a:ext cx="8515350" cy="3769986"/>
          </a:xfrm>
        </p:spPr>
        <p:txBody>
          <a:bodyPr>
            <a:noAutofit/>
          </a:bodyPr>
          <a:lstStyle/>
          <a:p>
            <a:pPr>
              <a:spcBef>
                <a:spcPts val="800"/>
              </a:spcBef>
            </a:pPr>
            <a:r>
              <a:rPr lang="en-US" sz="1600" b="1" dirty="0"/>
              <a:t>Medication</a:t>
            </a:r>
          </a:p>
          <a:p>
            <a:pPr lvl="1">
              <a:spcBef>
                <a:spcPts val="0"/>
              </a:spcBef>
            </a:pPr>
            <a:r>
              <a:rPr lang="en-US" sz="1600" dirty="0"/>
              <a:t>Oral, once daily, fixed dose combination of dolutegravir (integrase strand transfer inhibitor) and </a:t>
            </a:r>
            <a:r>
              <a:rPr lang="en-US" sz="1600" dirty="0" err="1"/>
              <a:t>rilpivirine</a:t>
            </a:r>
            <a:r>
              <a:rPr lang="en-US" sz="1600" dirty="0"/>
              <a:t> (non-nucleoside reverse transcriptase inhibitor)</a:t>
            </a:r>
          </a:p>
          <a:p>
            <a:pPr>
              <a:spcBef>
                <a:spcPts val="800"/>
              </a:spcBef>
            </a:pPr>
            <a:r>
              <a:rPr lang="en-US" sz="1600" b="1" dirty="0"/>
              <a:t>Administration</a:t>
            </a:r>
          </a:p>
          <a:p>
            <a:pPr lvl="1">
              <a:spcBef>
                <a:spcPts val="0"/>
              </a:spcBef>
            </a:pPr>
            <a:r>
              <a:rPr lang="en-US" sz="1600" dirty="0"/>
              <a:t>Many drug-drug interactions and food requirements</a:t>
            </a:r>
          </a:p>
          <a:p>
            <a:pPr>
              <a:spcBef>
                <a:spcPts val="800"/>
              </a:spcBef>
            </a:pPr>
            <a:r>
              <a:rPr lang="en-US" sz="1600" b="1" dirty="0"/>
              <a:t>With Renal Impairment</a:t>
            </a:r>
          </a:p>
          <a:p>
            <a:pPr lvl="1">
              <a:spcBef>
                <a:spcPts val="0"/>
              </a:spcBef>
            </a:pPr>
            <a:r>
              <a:rPr lang="en-US" sz="1600" dirty="0"/>
              <a:t>No dose adjustment necessary in patients with renal impairment</a:t>
            </a:r>
          </a:p>
          <a:p>
            <a:pPr>
              <a:spcBef>
                <a:spcPts val="800"/>
              </a:spcBef>
            </a:pPr>
            <a:r>
              <a:rPr lang="en-US" sz="1600" b="1" dirty="0"/>
              <a:t>With Hepatic Impairment</a:t>
            </a:r>
          </a:p>
          <a:p>
            <a:pPr lvl="1">
              <a:spcBef>
                <a:spcPts val="0"/>
              </a:spcBef>
            </a:pPr>
            <a:r>
              <a:rPr lang="en-US" sz="1600" dirty="0"/>
              <a:t>Has not been studied in patients with severe hepatic impairment (Child-Pugh C)</a:t>
            </a:r>
          </a:p>
          <a:p>
            <a:pPr>
              <a:spcBef>
                <a:spcPts val="800"/>
              </a:spcBef>
            </a:pPr>
            <a:r>
              <a:rPr lang="en-US" sz="1600" b="1" dirty="0"/>
              <a:t>Pregnancy</a:t>
            </a:r>
          </a:p>
          <a:p>
            <a:pPr lvl="1">
              <a:spcBef>
                <a:spcPts val="0"/>
              </a:spcBef>
            </a:pPr>
            <a:r>
              <a:rPr lang="en-US" sz="1600" dirty="0"/>
              <a:t>Avoid use in pregnancy</a:t>
            </a:r>
          </a:p>
          <a:p>
            <a:pPr>
              <a:spcBef>
                <a:spcPts val="800"/>
              </a:spcBef>
            </a:pPr>
            <a:r>
              <a:rPr lang="en-US" sz="1600" b="1" dirty="0"/>
              <a:t>Common Adverse Effects </a:t>
            </a:r>
            <a:r>
              <a:rPr lang="en-US" sz="1600" dirty="0"/>
              <a:t>(≥2%)</a:t>
            </a:r>
          </a:p>
          <a:p>
            <a:pPr lvl="1">
              <a:spcBef>
                <a:spcPts val="0"/>
              </a:spcBef>
            </a:pPr>
            <a:r>
              <a:rPr lang="en-US" sz="1600" dirty="0"/>
              <a:t>Diarrhea, headache, nausea</a:t>
            </a:r>
          </a:p>
          <a:p>
            <a:pPr marL="34290" indent="0">
              <a:buNone/>
            </a:pPr>
            <a:endParaRPr lang="en-US" sz="1600" dirty="0"/>
          </a:p>
        </p:txBody>
      </p:sp>
    </p:spTree>
    <p:extLst>
      <p:ext uri="{BB962C8B-B14F-4D97-AF65-F5344CB8AC3E}">
        <p14:creationId xmlns:p14="http://schemas.microsoft.com/office/powerpoint/2010/main" val="744152710"/>
      </p:ext>
    </p:extLst>
  </p:cSld>
  <p:clrMapOvr>
    <a:masterClrMapping/>
  </p:clrMapOvr>
  <p:transition spd="slow" advTm="53336"/>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E041C92-50D8-AA55-5051-B150AFBE0523}"/>
              </a:ext>
            </a:extLst>
          </p:cNvPr>
          <p:cNvSpPr/>
          <p:nvPr/>
        </p:nvSpPr>
        <p:spPr>
          <a:xfrm>
            <a:off x="0" y="1176795"/>
            <a:ext cx="9144000" cy="280708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a:t>
            </a:r>
          </a:p>
        </p:txBody>
      </p:sp>
      <p:sp>
        <p:nvSpPr>
          <p:cNvPr id="27" name="Rectangle 3">
            <a:extLst>
              <a:ext uri="{FF2B5EF4-FFF2-40B4-BE49-F238E27FC236}">
                <a16:creationId xmlns:a16="http://schemas.microsoft.com/office/drawing/2014/main" id="{0D0CF64C-FDE6-EC49-9E32-90E72954D4A2}"/>
              </a:ext>
            </a:extLst>
          </p:cNvPr>
          <p:cNvSpPr>
            <a:spLocks noChangeArrowheads="1"/>
          </p:cNvSpPr>
          <p:nvPr/>
        </p:nvSpPr>
        <p:spPr bwMode="auto">
          <a:xfrm>
            <a:off x="0" y="3857204"/>
            <a:ext cx="9162288" cy="365760"/>
          </a:xfrm>
          <a:prstGeom prst="rect">
            <a:avLst/>
          </a:prstGeom>
          <a:solidFill>
            <a:schemeClr val="bg1">
              <a:lumMod val="85000"/>
            </a:schemeClr>
          </a:solidFill>
          <a:ln w="19050">
            <a:noFill/>
            <a:miter lim="800000"/>
            <a:headEnd/>
            <a:tailEnd/>
          </a:ln>
          <a:scene3d>
            <a:camera prst="orthographicFront"/>
            <a:lightRig rig="threePt" dir="t"/>
          </a:scene3d>
          <a:sp3d>
            <a:bevelT w="0" h="0"/>
          </a:sp3d>
        </p:spPr>
        <p:txBody>
          <a:bodyPr wrap="square" anchor="ctr">
            <a:prstTxWarp prst="textNoShape">
              <a:avLst/>
            </a:prstTxWarp>
          </a:bodyPr>
          <a:lstStyle/>
          <a:p>
            <a:pPr algn="ctr" eaLnBrk="1" hangingPunct="1">
              <a:lnSpc>
                <a:spcPts val="2400"/>
              </a:lnSpc>
            </a:pPr>
            <a:r>
              <a:rPr lang="en-US" sz="2000" dirty="0">
                <a:solidFill>
                  <a:srgbClr val="000000"/>
                </a:solidFill>
                <a:latin typeface="Arial" pitchFamily="-107" charset="0"/>
                <a:ea typeface="Arial" pitchFamily="-107" charset="0"/>
                <a:cs typeface="Arial" pitchFamily="-107" charset="0"/>
              </a:rPr>
              <a:t>Dose: 1 tablet once daily with food</a:t>
            </a:r>
          </a:p>
        </p:txBody>
      </p:sp>
      <p:sp>
        <p:nvSpPr>
          <p:cNvPr id="3" name="Rectangle 3">
            <a:extLst>
              <a:ext uri="{FF2B5EF4-FFF2-40B4-BE49-F238E27FC236}">
                <a16:creationId xmlns:a16="http://schemas.microsoft.com/office/drawing/2014/main" id="{4B61A036-FB15-CF04-609E-87112E87F83D}"/>
              </a:ext>
            </a:extLst>
          </p:cNvPr>
          <p:cNvSpPr>
            <a:spLocks noChangeArrowheads="1"/>
          </p:cNvSpPr>
          <p:nvPr/>
        </p:nvSpPr>
        <p:spPr bwMode="auto">
          <a:xfrm>
            <a:off x="-45720" y="1168086"/>
            <a:ext cx="9235440" cy="609600"/>
          </a:xfrm>
          <a:prstGeom prst="rect">
            <a:avLst/>
          </a:prstGeom>
          <a:solidFill>
            <a:schemeClr val="bg1">
              <a:lumMod val="65000"/>
              <a:alpha val="60000"/>
            </a:schemeClr>
          </a:solidFill>
          <a:ln w="19050">
            <a:noFill/>
            <a:miter lim="800000"/>
            <a:headEnd/>
            <a:tailEnd/>
          </a:ln>
          <a:scene3d>
            <a:camera prst="orthographicFront"/>
            <a:lightRig rig="threePt" dir="t"/>
          </a:scene3d>
          <a:sp3d>
            <a:bevelT w="38100" h="38100"/>
          </a:sp3d>
        </p:spPr>
        <p:txBody>
          <a:bodyPr wrap="square" anchor="ctr">
            <a:prstTxWarp prst="textNoShape">
              <a:avLst/>
            </a:prstTxWarp>
          </a:bodyPr>
          <a:lstStyle/>
          <a:p>
            <a:pPr algn="ctr" eaLnBrk="1" hangingPunct="1">
              <a:lnSpc>
                <a:spcPts val="2800"/>
              </a:lnSpc>
            </a:pPr>
            <a:r>
              <a:rPr lang="en-US" dirty="0">
                <a:solidFill>
                  <a:srgbClr val="000000"/>
                </a:solidFill>
                <a:latin typeface="Arial" pitchFamily="-107" charset="0"/>
                <a:ea typeface="Arial" pitchFamily="-107" charset="0"/>
                <a:cs typeface="Arial" pitchFamily="-107" charset="0"/>
              </a:rPr>
              <a:t>Dolutegravir-</a:t>
            </a:r>
            <a:r>
              <a:rPr lang="en-US" dirty="0" err="1">
                <a:solidFill>
                  <a:srgbClr val="000000"/>
                </a:solidFill>
                <a:latin typeface="Arial" pitchFamily="-107" charset="0"/>
                <a:ea typeface="Arial" pitchFamily="-107" charset="0"/>
                <a:cs typeface="Arial" pitchFamily="-107" charset="0"/>
              </a:rPr>
              <a:t>Rilpivirine</a:t>
            </a:r>
            <a:endParaRPr lang="en-US" dirty="0">
              <a:solidFill>
                <a:srgbClr val="000000"/>
              </a:solidFill>
              <a:latin typeface="Arial" pitchFamily="-107" charset="0"/>
              <a:ea typeface="Arial" pitchFamily="-107" charset="0"/>
              <a:cs typeface="Arial" pitchFamily="-107" charset="0"/>
            </a:endParaRPr>
          </a:p>
        </p:txBody>
      </p:sp>
      <p:sp>
        <p:nvSpPr>
          <p:cNvPr id="2" name="Bent Arrow 1">
            <a:extLst>
              <a:ext uri="{FF2B5EF4-FFF2-40B4-BE49-F238E27FC236}">
                <a16:creationId xmlns:a16="http://schemas.microsoft.com/office/drawing/2014/main" id="{A40C1BBA-EC9C-B17D-A3DB-4A16A5CA5C6F}"/>
              </a:ext>
            </a:extLst>
          </p:cNvPr>
          <p:cNvSpPr/>
          <p:nvPr/>
        </p:nvSpPr>
        <p:spPr>
          <a:xfrm flipV="1">
            <a:off x="3314877" y="2914366"/>
            <a:ext cx="457200" cy="463296"/>
          </a:xfrm>
          <a:prstGeom prst="bentArrow">
            <a:avLst/>
          </a:prstGeom>
          <a:solidFill>
            <a:srgbClr val="C2C2C2"/>
          </a:solidFill>
          <a:ln>
            <a:solidFill>
              <a:srgbClr val="67676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7" name="Rounded Rectangle 6">
            <a:extLst>
              <a:ext uri="{FF2B5EF4-FFF2-40B4-BE49-F238E27FC236}">
                <a16:creationId xmlns:a16="http://schemas.microsoft.com/office/drawing/2014/main" id="{99F453C3-2FB5-C260-290D-866E1EFE3EAD}"/>
              </a:ext>
            </a:extLst>
          </p:cNvPr>
          <p:cNvSpPr/>
          <p:nvPr/>
        </p:nvSpPr>
        <p:spPr>
          <a:xfrm>
            <a:off x="3736001" y="3114662"/>
            <a:ext cx="1225296" cy="298699"/>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2000" dirty="0">
                <a:solidFill>
                  <a:srgbClr val="6C6C6C"/>
                </a:solidFill>
                <a:latin typeface="Arial" panose="020B0604020202020204" pitchFamily="34" charset="0"/>
                <a:cs typeface="Arial" panose="020B0604020202020204" pitchFamily="34" charset="0"/>
              </a:rPr>
              <a:t>INSTI</a:t>
            </a:r>
          </a:p>
        </p:txBody>
      </p:sp>
      <p:sp>
        <p:nvSpPr>
          <p:cNvPr id="8" name="Rounded Rectangle 7">
            <a:extLst>
              <a:ext uri="{FF2B5EF4-FFF2-40B4-BE49-F238E27FC236}">
                <a16:creationId xmlns:a16="http://schemas.microsoft.com/office/drawing/2014/main" id="{53B7B07D-8B9C-E959-FA3C-934476D589F9}"/>
              </a:ext>
            </a:extLst>
          </p:cNvPr>
          <p:cNvSpPr/>
          <p:nvPr/>
        </p:nvSpPr>
        <p:spPr>
          <a:xfrm>
            <a:off x="5832594" y="3114662"/>
            <a:ext cx="1225296" cy="298699"/>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2000" dirty="0">
                <a:solidFill>
                  <a:srgbClr val="6C6C6C"/>
                </a:solidFill>
                <a:latin typeface="Arial" panose="020B0604020202020204" pitchFamily="34" charset="0"/>
                <a:cs typeface="Arial" panose="020B0604020202020204" pitchFamily="34" charset="0"/>
              </a:rPr>
              <a:t>NNRTI</a:t>
            </a:r>
          </a:p>
        </p:txBody>
      </p:sp>
      <p:sp>
        <p:nvSpPr>
          <p:cNvPr id="9" name="Bent Arrow 8">
            <a:extLst>
              <a:ext uri="{FF2B5EF4-FFF2-40B4-BE49-F238E27FC236}">
                <a16:creationId xmlns:a16="http://schemas.microsoft.com/office/drawing/2014/main" id="{5CA21143-725D-D06A-3447-5F4D1DCEF26F}"/>
              </a:ext>
            </a:extLst>
          </p:cNvPr>
          <p:cNvSpPr/>
          <p:nvPr/>
        </p:nvSpPr>
        <p:spPr>
          <a:xfrm flipV="1">
            <a:off x="5345793" y="2914366"/>
            <a:ext cx="457200" cy="463296"/>
          </a:xfrm>
          <a:prstGeom prst="bentArrow">
            <a:avLst/>
          </a:prstGeom>
          <a:solidFill>
            <a:srgbClr val="C2C2C2"/>
          </a:solidFill>
          <a:ln>
            <a:solidFill>
              <a:srgbClr val="67676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0" name="Rounded Rectangle 9">
            <a:extLst>
              <a:ext uri="{FF2B5EF4-FFF2-40B4-BE49-F238E27FC236}">
                <a16:creationId xmlns:a16="http://schemas.microsoft.com/office/drawing/2014/main" id="{38B57A0E-3AA1-8BCE-562C-63C478812211}"/>
              </a:ext>
            </a:extLst>
          </p:cNvPr>
          <p:cNvSpPr/>
          <p:nvPr/>
        </p:nvSpPr>
        <p:spPr>
          <a:xfrm>
            <a:off x="3001929" y="2482766"/>
            <a:ext cx="1225296" cy="399281"/>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a:solidFill>
                  <a:srgbClr val="676767"/>
                </a:solidFill>
                <a:latin typeface="Arial" panose="020B0604020202020204" pitchFamily="34" charset="0"/>
                <a:cs typeface="Arial" panose="020B0604020202020204" pitchFamily="34" charset="0"/>
              </a:rPr>
              <a:t>50 mg</a:t>
            </a:r>
          </a:p>
        </p:txBody>
      </p:sp>
      <p:sp>
        <p:nvSpPr>
          <p:cNvPr id="11" name="Rounded Rectangle 10">
            <a:extLst>
              <a:ext uri="{FF2B5EF4-FFF2-40B4-BE49-F238E27FC236}">
                <a16:creationId xmlns:a16="http://schemas.microsoft.com/office/drawing/2014/main" id="{2A3F49B5-DE3E-5A05-6E67-434016557EF9}"/>
              </a:ext>
            </a:extLst>
          </p:cNvPr>
          <p:cNvSpPr/>
          <p:nvPr/>
        </p:nvSpPr>
        <p:spPr>
          <a:xfrm>
            <a:off x="4812393" y="2492804"/>
            <a:ext cx="1524000" cy="399281"/>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a:solidFill>
                  <a:srgbClr val="676767"/>
                </a:solidFill>
                <a:latin typeface="Arial" panose="020B0604020202020204" pitchFamily="34" charset="0"/>
                <a:cs typeface="Arial" panose="020B0604020202020204" pitchFamily="34" charset="0"/>
              </a:rPr>
              <a:t>25 mg</a:t>
            </a:r>
          </a:p>
        </p:txBody>
      </p:sp>
      <p:sp>
        <p:nvSpPr>
          <p:cNvPr id="12" name="Rectangle 3">
            <a:extLst>
              <a:ext uri="{FF2B5EF4-FFF2-40B4-BE49-F238E27FC236}">
                <a16:creationId xmlns:a16="http://schemas.microsoft.com/office/drawing/2014/main" id="{5D17B228-E7C8-DA05-4FA5-A0261A5DE69C}"/>
              </a:ext>
            </a:extLst>
          </p:cNvPr>
          <p:cNvSpPr>
            <a:spLocks noChangeArrowheads="1"/>
          </p:cNvSpPr>
          <p:nvPr/>
        </p:nvSpPr>
        <p:spPr bwMode="auto">
          <a:xfrm>
            <a:off x="2626823" y="1792703"/>
            <a:ext cx="1801091" cy="822959"/>
          </a:xfrm>
          <a:prstGeom prst="rect">
            <a:avLst/>
          </a:prstGeom>
          <a:noFill/>
          <a:ln w="19050">
            <a:noFill/>
            <a:miter lim="800000"/>
            <a:headEnd/>
            <a:tailEnd/>
          </a:ln>
          <a:scene3d>
            <a:camera prst="orthographicFront"/>
            <a:lightRig rig="threePt" dir="t"/>
          </a:scene3d>
          <a:sp3d>
            <a:bevelT/>
          </a:sp3d>
        </p:spPr>
        <p:txBody>
          <a:bodyPr wrap="square" anchor="ctr">
            <a:prstTxWarp prst="textNoShape">
              <a:avLst/>
            </a:prstTxWarp>
          </a:bodyPr>
          <a:lstStyle/>
          <a:p>
            <a:pPr algn="ctr" eaLnBrk="1" hangingPunct="1">
              <a:lnSpc>
                <a:spcPts val="2800"/>
              </a:lnSpc>
            </a:pPr>
            <a:r>
              <a:rPr lang="en-US" sz="2000" dirty="0">
                <a:solidFill>
                  <a:srgbClr val="000000"/>
                </a:solidFill>
                <a:latin typeface="Arial" pitchFamily="-107" charset="0"/>
                <a:ea typeface="Arial" pitchFamily="-107" charset="0"/>
                <a:cs typeface="Arial" pitchFamily="-107" charset="0"/>
              </a:rPr>
              <a:t>Dolutegravir</a:t>
            </a:r>
          </a:p>
        </p:txBody>
      </p:sp>
      <p:sp>
        <p:nvSpPr>
          <p:cNvPr id="4" name="Rectangle 3">
            <a:extLst>
              <a:ext uri="{FF2B5EF4-FFF2-40B4-BE49-F238E27FC236}">
                <a16:creationId xmlns:a16="http://schemas.microsoft.com/office/drawing/2014/main" id="{1F47FF80-596C-E4E7-1345-82FC3D7DE6ED}"/>
              </a:ext>
            </a:extLst>
          </p:cNvPr>
          <p:cNvSpPr>
            <a:spLocks noChangeArrowheads="1"/>
          </p:cNvSpPr>
          <p:nvPr/>
        </p:nvSpPr>
        <p:spPr bwMode="auto">
          <a:xfrm>
            <a:off x="4716087" y="1792703"/>
            <a:ext cx="1897149" cy="822959"/>
          </a:xfrm>
          <a:prstGeom prst="rect">
            <a:avLst/>
          </a:prstGeom>
          <a:noFill/>
          <a:ln w="19050">
            <a:noFill/>
            <a:miter lim="800000"/>
            <a:headEnd/>
            <a:tailEnd/>
          </a:ln>
          <a:scene3d>
            <a:camera prst="orthographicFront"/>
            <a:lightRig rig="threePt" dir="t"/>
          </a:scene3d>
          <a:sp3d>
            <a:bevelT/>
          </a:sp3d>
        </p:spPr>
        <p:txBody>
          <a:bodyPr wrap="square" anchor="ctr">
            <a:prstTxWarp prst="textNoShape">
              <a:avLst/>
            </a:prstTxWarp>
          </a:bodyPr>
          <a:lstStyle/>
          <a:p>
            <a:pPr algn="ctr" eaLnBrk="1" hangingPunct="1">
              <a:lnSpc>
                <a:spcPts val="2800"/>
              </a:lnSpc>
            </a:pPr>
            <a:r>
              <a:rPr lang="en-US" sz="2000" dirty="0" err="1">
                <a:solidFill>
                  <a:srgbClr val="000000"/>
                </a:solidFill>
                <a:latin typeface="Arial" pitchFamily="-107" charset="0"/>
                <a:ea typeface="Arial" pitchFamily="-107" charset="0"/>
                <a:cs typeface="Arial" pitchFamily="-107" charset="0"/>
              </a:rPr>
              <a:t>Rilpivirine</a:t>
            </a:r>
            <a:endParaRPr lang="en-US" sz="2000" dirty="0">
              <a:solidFill>
                <a:srgbClr val="000000"/>
              </a:solidFill>
              <a:latin typeface="Arial" pitchFamily="-107" charset="0"/>
              <a:ea typeface="Arial" pitchFamily="-107" charset="0"/>
              <a:cs typeface="Arial" pitchFamily="-107" charset="0"/>
            </a:endParaRPr>
          </a:p>
        </p:txBody>
      </p:sp>
    </p:spTree>
    <p:extLst>
      <p:ext uri="{BB962C8B-B14F-4D97-AF65-F5344CB8AC3E}">
        <p14:creationId xmlns:p14="http://schemas.microsoft.com/office/powerpoint/2010/main" val="1861901355"/>
      </p:ext>
    </p:extLst>
  </p:cSld>
  <p:clrMapOvr>
    <a:masterClrMapping/>
  </p:clrMapOvr>
  <mc:AlternateContent xmlns:mc="http://schemas.openxmlformats.org/markup-compatibility/2006" xmlns:p14="http://schemas.microsoft.com/office/powerpoint/2010/main">
    <mc:Choice Requires="p14">
      <p:transition p14:dur="0" advTm="9735"/>
    </mc:Choice>
    <mc:Fallback xmlns="">
      <p:transition advTm="9735"/>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a:t>Dolutegravir-</a:t>
            </a:r>
            <a:r>
              <a:rPr lang="en-US" sz="2000" dirty="0" err="1"/>
              <a:t>Rilpivirine</a:t>
            </a:r>
            <a:br>
              <a:rPr lang="en-US" dirty="0"/>
            </a:br>
            <a:r>
              <a:rPr lang="en-US" b="1" dirty="0"/>
              <a:t>Maintenance</a:t>
            </a:r>
            <a:r>
              <a:rPr lang="en-US" dirty="0"/>
              <a:t> Antiretroviral Therapy</a:t>
            </a:r>
          </a:p>
        </p:txBody>
      </p:sp>
      <p:sp>
        <p:nvSpPr>
          <p:cNvPr id="16" name="Rectangle 15"/>
          <p:cNvSpPr>
            <a:spLocks noChangeArrowheads="1"/>
          </p:cNvSpPr>
          <p:nvPr/>
        </p:nvSpPr>
        <p:spPr bwMode="auto">
          <a:xfrm>
            <a:off x="432442" y="1048147"/>
            <a:ext cx="3885630" cy="777038"/>
          </a:xfrm>
          <a:prstGeom prst="rect">
            <a:avLst/>
          </a:prstGeom>
          <a:solidFill>
            <a:srgbClr val="AB8100"/>
          </a:solidFill>
          <a:ln w="12700">
            <a:noFill/>
            <a:miter lim="800000"/>
            <a:headEnd/>
            <a:tailEnd/>
          </a:ln>
        </p:spPr>
        <p:txBody>
          <a:bodyPr lIns="93596" tIns="47591" rIns="93596" bIns="47591" anchor="ctr">
            <a:prstTxWarp prst="textNoShape">
              <a:avLst/>
            </a:prstTxWarp>
          </a:bodyPr>
          <a:lstStyle/>
          <a:p>
            <a:pPr defTabSz="933217">
              <a:lnSpc>
                <a:spcPct val="90000"/>
              </a:lnSpc>
              <a:spcBef>
                <a:spcPct val="50000"/>
              </a:spcBef>
            </a:pPr>
            <a:r>
              <a:rPr lang="en-US" sz="1800" b="1" dirty="0">
                <a:solidFill>
                  <a:schemeClr val="bg1"/>
                </a:solidFill>
                <a:latin typeface="Arial" pitchFamily="31" charset="0"/>
              </a:rPr>
              <a:t>Initial Antiretroviral Therapy</a:t>
            </a:r>
            <a:br>
              <a:rPr lang="en-US" sz="1800" b="1" dirty="0">
                <a:solidFill>
                  <a:schemeClr val="bg1"/>
                </a:solidFill>
                <a:latin typeface="Arial" pitchFamily="31" charset="0"/>
              </a:rPr>
            </a:br>
            <a:r>
              <a:rPr lang="en-US" sz="1800" dirty="0">
                <a:solidFill>
                  <a:schemeClr val="bg1"/>
                </a:solidFill>
                <a:latin typeface="Arial" pitchFamily="31" charset="0"/>
              </a:rPr>
              <a:t>3-Drug Regimen</a:t>
            </a:r>
          </a:p>
        </p:txBody>
      </p:sp>
      <p:cxnSp>
        <p:nvCxnSpPr>
          <p:cNvPr id="17" name="Straight Connector 16"/>
          <p:cNvCxnSpPr>
            <a:cxnSpLocks/>
          </p:cNvCxnSpPr>
          <p:nvPr/>
        </p:nvCxnSpPr>
        <p:spPr>
          <a:xfrm>
            <a:off x="450914" y="3050889"/>
            <a:ext cx="8482618" cy="0"/>
          </a:xfrm>
          <a:prstGeom prst="line">
            <a:avLst/>
          </a:prstGeom>
          <a:ln w="76200" cap="rnd" cmpd="sng">
            <a:solidFill>
              <a:schemeClr val="tx1"/>
            </a:solidFill>
            <a:headEnd type="none"/>
            <a:tailEnd type="triangle" w="med" len="med"/>
          </a:ln>
          <a:effectLst/>
        </p:spPr>
        <p:style>
          <a:lnRef idx="2">
            <a:schemeClr val="accent1"/>
          </a:lnRef>
          <a:fillRef idx="0">
            <a:schemeClr val="accent1"/>
          </a:fillRef>
          <a:effectRef idx="1">
            <a:schemeClr val="accent1"/>
          </a:effectRef>
          <a:fontRef idx="minor">
            <a:schemeClr val="tx1"/>
          </a:fontRef>
        </p:style>
      </p:cxnSp>
      <p:sp>
        <p:nvSpPr>
          <p:cNvPr id="19" name="Rectangle 18"/>
          <p:cNvSpPr/>
          <p:nvPr/>
        </p:nvSpPr>
        <p:spPr>
          <a:xfrm>
            <a:off x="4325667" y="1048147"/>
            <a:ext cx="4607865" cy="777038"/>
          </a:xfrm>
          <a:prstGeom prst="rect">
            <a:avLst/>
          </a:prstGeom>
          <a:solidFill>
            <a:srgbClr val="507A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800" b="1" dirty="0"/>
              <a:t>Maintenance Antiretroviral Therapy</a:t>
            </a:r>
            <a:br>
              <a:rPr lang="en-US" sz="1800" b="1" dirty="0"/>
            </a:br>
            <a:r>
              <a:rPr lang="en-US" sz="1800" dirty="0"/>
              <a:t>Dolutegravir-</a:t>
            </a:r>
            <a:r>
              <a:rPr lang="en-US" sz="1800" dirty="0" err="1"/>
              <a:t>Rilpivirine</a:t>
            </a:r>
            <a:r>
              <a:rPr lang="en-US" sz="1800" dirty="0"/>
              <a:t> (2-Drug Regimen)</a:t>
            </a:r>
          </a:p>
        </p:txBody>
      </p:sp>
      <p:sp>
        <p:nvSpPr>
          <p:cNvPr id="20" name="Rectangle 13"/>
          <p:cNvSpPr>
            <a:spLocks noChangeArrowheads="1"/>
          </p:cNvSpPr>
          <p:nvPr/>
        </p:nvSpPr>
        <p:spPr bwMode="auto">
          <a:xfrm>
            <a:off x="4419640" y="3247667"/>
            <a:ext cx="4513892" cy="1221696"/>
          </a:xfrm>
          <a:prstGeom prst="rect">
            <a:avLst/>
          </a:prstGeom>
          <a:solidFill>
            <a:srgbClr val="87AABC">
              <a:alpha val="20000"/>
            </a:srgbClr>
          </a:solidFill>
          <a:ln w="12700" cmpd="sng">
            <a:solidFill>
              <a:srgbClr val="003A78"/>
            </a:solidFill>
            <a:miter lim="800000"/>
            <a:headEnd/>
            <a:tailEnd/>
          </a:ln>
        </p:spPr>
        <p:txBody>
          <a:bodyPr lIns="93596" tIns="137160" rIns="93596" bIns="47591" anchor="ctr">
            <a:prstTxWarp prst="textNoShape">
              <a:avLst/>
            </a:prstTxWarp>
          </a:bodyPr>
          <a:lstStyle/>
          <a:p>
            <a:pPr defTabSz="933217">
              <a:lnSpc>
                <a:spcPts val="1600"/>
              </a:lnSpc>
              <a:spcBef>
                <a:spcPts val="600"/>
              </a:spcBef>
            </a:pPr>
            <a:r>
              <a:rPr lang="en-US" sz="1600" b="1" dirty="0">
                <a:latin typeface="Arial" pitchFamily="31" charset="0"/>
              </a:rPr>
              <a:t>Requirements Prior to Switching</a:t>
            </a:r>
          </a:p>
          <a:p>
            <a:pPr marL="137126" indent="-137126" defTabSz="933217">
              <a:lnSpc>
                <a:spcPts val="1600"/>
              </a:lnSpc>
              <a:spcBef>
                <a:spcPts val="600"/>
              </a:spcBef>
              <a:buClr>
                <a:srgbClr val="648896"/>
              </a:buClr>
              <a:buFont typeface="Arial"/>
              <a:buChar char="•"/>
            </a:pPr>
            <a:r>
              <a:rPr lang="en-US" sz="1600" dirty="0">
                <a:latin typeface="Arial" pitchFamily="31" charset="0"/>
              </a:rPr>
              <a:t>HIV RNA &lt;50 copies/mL for ≥6 months</a:t>
            </a:r>
          </a:p>
          <a:p>
            <a:pPr marL="137126" indent="-137126" defTabSz="933217">
              <a:lnSpc>
                <a:spcPts val="1600"/>
              </a:lnSpc>
              <a:spcBef>
                <a:spcPts val="600"/>
              </a:spcBef>
              <a:buClr>
                <a:srgbClr val="648896"/>
              </a:buClr>
              <a:buFont typeface="Arial"/>
              <a:buChar char="•"/>
            </a:pPr>
            <a:r>
              <a:rPr lang="en-US" sz="1600" dirty="0">
                <a:latin typeface="Arial" pitchFamily="31" charset="0"/>
              </a:rPr>
              <a:t>No history of treatment failure</a:t>
            </a:r>
          </a:p>
          <a:p>
            <a:pPr marL="137126" indent="-137126" defTabSz="933217">
              <a:lnSpc>
                <a:spcPts val="1600"/>
              </a:lnSpc>
              <a:spcBef>
                <a:spcPts val="600"/>
              </a:spcBef>
              <a:buClr>
                <a:srgbClr val="648896"/>
              </a:buClr>
              <a:buFont typeface="Arial"/>
              <a:buChar char="•"/>
            </a:pPr>
            <a:r>
              <a:rPr lang="en-US" sz="1600" dirty="0">
                <a:latin typeface="Arial" pitchFamily="31" charset="0"/>
              </a:rPr>
              <a:t>No resistance to either maintenance drug</a:t>
            </a:r>
          </a:p>
        </p:txBody>
      </p:sp>
      <p:sp>
        <p:nvSpPr>
          <p:cNvPr id="21" name="Rounded Rectangle 20"/>
          <p:cNvSpPr/>
          <p:nvPr/>
        </p:nvSpPr>
        <p:spPr>
          <a:xfrm>
            <a:off x="441082" y="1952771"/>
            <a:ext cx="838915" cy="280607"/>
          </a:xfrm>
          <a:prstGeom prst="roundRect">
            <a:avLst/>
          </a:prstGeom>
          <a:solidFill>
            <a:srgbClr val="AB8100"/>
          </a:solidFill>
          <a:ln w="19050" cmpd="sng">
            <a:solidFill>
              <a:srgbClr val="858C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399" dirty="0"/>
          </a:p>
        </p:txBody>
      </p:sp>
      <p:sp>
        <p:nvSpPr>
          <p:cNvPr id="28" name="Rounded Rectangle 27"/>
          <p:cNvSpPr/>
          <p:nvPr/>
        </p:nvSpPr>
        <p:spPr>
          <a:xfrm>
            <a:off x="441082" y="2280142"/>
            <a:ext cx="838915" cy="280607"/>
          </a:xfrm>
          <a:prstGeom prst="roundRect">
            <a:avLst/>
          </a:prstGeom>
          <a:solidFill>
            <a:srgbClr val="AB8100"/>
          </a:solidFill>
          <a:ln w="19050" cmpd="sng">
            <a:solidFill>
              <a:srgbClr val="858C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399" dirty="0"/>
          </a:p>
        </p:txBody>
      </p:sp>
      <p:sp>
        <p:nvSpPr>
          <p:cNvPr id="29" name="Rounded Rectangle 28"/>
          <p:cNvSpPr/>
          <p:nvPr/>
        </p:nvSpPr>
        <p:spPr>
          <a:xfrm>
            <a:off x="441082" y="2613182"/>
            <a:ext cx="838915" cy="280607"/>
          </a:xfrm>
          <a:prstGeom prst="roundRect">
            <a:avLst/>
          </a:prstGeom>
          <a:solidFill>
            <a:srgbClr val="AB8100"/>
          </a:solidFill>
          <a:ln w="19050" cmpd="sng">
            <a:solidFill>
              <a:srgbClr val="858C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399" dirty="0"/>
          </a:p>
        </p:txBody>
      </p:sp>
      <p:sp>
        <p:nvSpPr>
          <p:cNvPr id="13" name="Rounded Rectangle 12">
            <a:extLst>
              <a:ext uri="{FF2B5EF4-FFF2-40B4-BE49-F238E27FC236}">
                <a16:creationId xmlns:a16="http://schemas.microsoft.com/office/drawing/2014/main" id="{4F79A9D5-3AC4-7A4D-80AE-0EB812B8CD78}"/>
              </a:ext>
            </a:extLst>
          </p:cNvPr>
          <p:cNvSpPr/>
          <p:nvPr/>
        </p:nvSpPr>
        <p:spPr>
          <a:xfrm>
            <a:off x="4389707" y="2138300"/>
            <a:ext cx="838915" cy="280607"/>
          </a:xfrm>
          <a:prstGeom prst="roundRect">
            <a:avLst/>
          </a:prstGeom>
          <a:solidFill>
            <a:srgbClr val="71B0C1"/>
          </a:solidFill>
          <a:ln w="19050" cmpd="sng">
            <a:solidFill>
              <a:srgbClr val="507A8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399" dirty="0"/>
          </a:p>
        </p:txBody>
      </p:sp>
      <p:sp>
        <p:nvSpPr>
          <p:cNvPr id="14" name="Rounded Rectangle 13">
            <a:extLst>
              <a:ext uri="{FF2B5EF4-FFF2-40B4-BE49-F238E27FC236}">
                <a16:creationId xmlns:a16="http://schemas.microsoft.com/office/drawing/2014/main" id="{663F34A5-2344-8D40-B0A1-4540287471F6}"/>
              </a:ext>
            </a:extLst>
          </p:cNvPr>
          <p:cNvSpPr/>
          <p:nvPr/>
        </p:nvSpPr>
        <p:spPr>
          <a:xfrm>
            <a:off x="4389707" y="2452867"/>
            <a:ext cx="838915" cy="280607"/>
          </a:xfrm>
          <a:prstGeom prst="roundRect">
            <a:avLst/>
          </a:prstGeom>
          <a:solidFill>
            <a:srgbClr val="71B0C1"/>
          </a:solidFill>
          <a:ln w="19050" cmpd="sng">
            <a:solidFill>
              <a:srgbClr val="507A8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399" dirty="0"/>
          </a:p>
        </p:txBody>
      </p:sp>
      <p:sp>
        <p:nvSpPr>
          <p:cNvPr id="5" name="Rectangle 13">
            <a:extLst>
              <a:ext uri="{FF2B5EF4-FFF2-40B4-BE49-F238E27FC236}">
                <a16:creationId xmlns:a16="http://schemas.microsoft.com/office/drawing/2014/main" id="{6F65B53F-4B2A-D978-6CB2-FAC2B7496DB8}"/>
              </a:ext>
            </a:extLst>
          </p:cNvPr>
          <p:cNvSpPr>
            <a:spLocks noChangeArrowheads="1"/>
          </p:cNvSpPr>
          <p:nvPr/>
        </p:nvSpPr>
        <p:spPr bwMode="auto">
          <a:xfrm>
            <a:off x="401743" y="3065816"/>
            <a:ext cx="899730" cy="353938"/>
          </a:xfrm>
          <a:prstGeom prst="rect">
            <a:avLst/>
          </a:prstGeom>
          <a:noFill/>
          <a:ln w="12700">
            <a:noFill/>
            <a:miter lim="800000"/>
            <a:headEnd/>
            <a:tailEnd/>
          </a:ln>
        </p:spPr>
        <p:txBody>
          <a:bodyPr lIns="93596" tIns="47591" rIns="93596" bIns="47591" anchor="ctr">
            <a:prstTxWarp prst="textNoShape">
              <a:avLst/>
            </a:prstTxWarp>
          </a:bodyPr>
          <a:lstStyle/>
          <a:p>
            <a:pPr defTabSz="933217">
              <a:lnSpc>
                <a:spcPct val="90000"/>
              </a:lnSpc>
              <a:spcBef>
                <a:spcPct val="50000"/>
              </a:spcBef>
            </a:pPr>
            <a:r>
              <a:rPr lang="en-US" sz="1800" dirty="0">
                <a:latin typeface="Arial" pitchFamily="31" charset="0"/>
              </a:rPr>
              <a:t>Time</a:t>
            </a:r>
          </a:p>
        </p:txBody>
      </p:sp>
    </p:spTree>
    <p:extLst>
      <p:ext uri="{BB962C8B-B14F-4D97-AF65-F5344CB8AC3E}">
        <p14:creationId xmlns:p14="http://schemas.microsoft.com/office/powerpoint/2010/main" val="94791846"/>
      </p:ext>
    </p:extLst>
  </p:cSld>
  <p:clrMapOvr>
    <a:masterClrMapping/>
  </p:clrMapOvr>
  <p:transition spd="slow" advTm="24294"/>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BF5BB-9EDC-1842-8A55-CEDFBDD6B846}"/>
              </a:ext>
            </a:extLst>
          </p:cNvPr>
          <p:cNvSpPr>
            <a:spLocks noGrp="1"/>
          </p:cNvSpPr>
          <p:nvPr>
            <p:ph type="title"/>
          </p:nvPr>
        </p:nvSpPr>
        <p:spPr/>
        <p:txBody>
          <a:bodyPr/>
          <a:lstStyle/>
          <a:p>
            <a:r>
              <a:rPr lang="en-US" dirty="0"/>
              <a:t>Dolutegravir-</a:t>
            </a:r>
            <a:r>
              <a:rPr lang="en-US" dirty="0" err="1"/>
              <a:t>Rilpivirine</a:t>
            </a:r>
            <a:r>
              <a:rPr lang="en-US" dirty="0"/>
              <a:t>: Key Drug Interactions</a:t>
            </a:r>
          </a:p>
        </p:txBody>
      </p:sp>
      <p:sp>
        <p:nvSpPr>
          <p:cNvPr id="3" name="Text Placeholder 2">
            <a:extLst>
              <a:ext uri="{FF2B5EF4-FFF2-40B4-BE49-F238E27FC236}">
                <a16:creationId xmlns:a16="http://schemas.microsoft.com/office/drawing/2014/main" id="{E02E21BD-9B21-4845-855B-20B41E7935FA}"/>
              </a:ext>
            </a:extLst>
          </p:cNvPr>
          <p:cNvSpPr>
            <a:spLocks noGrp="1"/>
          </p:cNvSpPr>
          <p:nvPr>
            <p:ph type="body" sz="quarter" idx="14"/>
          </p:nvPr>
        </p:nvSpPr>
        <p:spPr/>
        <p:txBody>
          <a:bodyPr/>
          <a:lstStyle/>
          <a:p>
            <a:r>
              <a:rPr lang="en-US" dirty="0"/>
              <a:t>Source: Dolutegravir-</a:t>
            </a:r>
            <a:r>
              <a:rPr lang="en-US" dirty="0" err="1"/>
              <a:t>Rilpivirine</a:t>
            </a:r>
            <a:r>
              <a:rPr lang="en-US" dirty="0"/>
              <a:t> Prescribing Information. </a:t>
            </a:r>
          </a:p>
        </p:txBody>
      </p:sp>
      <p:sp>
        <p:nvSpPr>
          <p:cNvPr id="5" name="Content Placeholder 4">
            <a:extLst>
              <a:ext uri="{FF2B5EF4-FFF2-40B4-BE49-F238E27FC236}">
                <a16:creationId xmlns:a16="http://schemas.microsoft.com/office/drawing/2014/main" id="{338B0BF8-9370-D740-A027-B33ECC05CD18}"/>
              </a:ext>
            </a:extLst>
          </p:cNvPr>
          <p:cNvSpPr>
            <a:spLocks noGrp="1"/>
          </p:cNvSpPr>
          <p:nvPr>
            <p:ph sz="half" idx="2"/>
          </p:nvPr>
        </p:nvSpPr>
        <p:spPr/>
        <p:txBody>
          <a:bodyPr>
            <a:normAutofit fontScale="92500" lnSpcReduction="10000"/>
          </a:bodyPr>
          <a:lstStyle/>
          <a:p>
            <a:r>
              <a:rPr lang="en-US" dirty="0"/>
              <a:t>Contraindicated with </a:t>
            </a:r>
            <a:r>
              <a:rPr lang="en-US" dirty="0" err="1"/>
              <a:t>dofetilide</a:t>
            </a:r>
            <a:endParaRPr lang="en-US" dirty="0"/>
          </a:p>
          <a:p>
            <a:r>
              <a:rPr lang="en-US" dirty="0"/>
              <a:t>Dolutegravir concentrations typically </a:t>
            </a:r>
            <a:r>
              <a:rPr lang="en-US" b="1" dirty="0"/>
              <a:t>decrease</a:t>
            </a:r>
            <a:r>
              <a:rPr lang="en-US" dirty="0"/>
              <a:t> with:</a:t>
            </a:r>
          </a:p>
          <a:p>
            <a:pPr lvl="1"/>
            <a:r>
              <a:rPr lang="en-US" dirty="0"/>
              <a:t>Rifampin and rifapentine</a:t>
            </a:r>
          </a:p>
          <a:p>
            <a:pPr lvl="1"/>
            <a:r>
              <a:rPr lang="en-US" dirty="0"/>
              <a:t>Polyvalent cations</a:t>
            </a:r>
          </a:p>
          <a:p>
            <a:pPr lvl="1"/>
            <a:r>
              <a:rPr lang="en-US" dirty="0"/>
              <a:t>Some anticonvulsants</a:t>
            </a:r>
          </a:p>
          <a:p>
            <a:pPr lvl="1"/>
            <a:r>
              <a:rPr lang="en-US" dirty="0"/>
              <a:t>St. John’s wort (</a:t>
            </a:r>
            <a:r>
              <a:rPr lang="en-US" i="1" dirty="0"/>
              <a:t>Hypericum</a:t>
            </a:r>
            <a:r>
              <a:rPr lang="en-US" dirty="0"/>
              <a:t> </a:t>
            </a:r>
            <a:r>
              <a:rPr lang="en-US" i="1" dirty="0" err="1"/>
              <a:t>perforatum</a:t>
            </a:r>
            <a:r>
              <a:rPr lang="en-US" dirty="0"/>
              <a:t>)</a:t>
            </a:r>
          </a:p>
          <a:p>
            <a:r>
              <a:rPr lang="en-US" dirty="0" err="1"/>
              <a:t>Rilpivirine</a:t>
            </a:r>
            <a:r>
              <a:rPr lang="en-US" dirty="0"/>
              <a:t> concentrations typically </a:t>
            </a:r>
            <a:r>
              <a:rPr lang="en-US" b="1" dirty="0"/>
              <a:t>decrease</a:t>
            </a:r>
            <a:r>
              <a:rPr lang="en-US" dirty="0"/>
              <a:t> with:</a:t>
            </a:r>
          </a:p>
          <a:p>
            <a:pPr lvl="1"/>
            <a:r>
              <a:rPr lang="en-US" dirty="0"/>
              <a:t>Rifampin and rifapentine</a:t>
            </a:r>
          </a:p>
          <a:p>
            <a:pPr lvl="1"/>
            <a:r>
              <a:rPr lang="en-US" dirty="0"/>
              <a:t>Some anticonvulsants</a:t>
            </a:r>
          </a:p>
          <a:p>
            <a:pPr lvl="1"/>
            <a:r>
              <a:rPr lang="en-US" dirty="0"/>
              <a:t>St. John’s wort (</a:t>
            </a:r>
            <a:r>
              <a:rPr lang="en-US" i="1" dirty="0"/>
              <a:t>Hypericum</a:t>
            </a:r>
            <a:r>
              <a:rPr lang="en-US" dirty="0"/>
              <a:t> </a:t>
            </a:r>
            <a:r>
              <a:rPr lang="en-US" i="1" dirty="0" err="1"/>
              <a:t>perforatum</a:t>
            </a:r>
            <a:r>
              <a:rPr lang="en-US" dirty="0"/>
              <a:t>)</a:t>
            </a:r>
          </a:p>
          <a:p>
            <a:pPr lvl="1"/>
            <a:r>
              <a:rPr lang="en-US" dirty="0"/>
              <a:t>Proton pump inhibitors and H2 blockers</a:t>
            </a:r>
          </a:p>
          <a:p>
            <a:pPr marL="34290" indent="0">
              <a:buNone/>
            </a:pPr>
            <a:endParaRPr lang="en-US" dirty="0"/>
          </a:p>
        </p:txBody>
      </p:sp>
    </p:spTree>
    <p:extLst>
      <p:ext uri="{BB962C8B-B14F-4D97-AF65-F5344CB8AC3E}">
        <p14:creationId xmlns:p14="http://schemas.microsoft.com/office/powerpoint/2010/main" val="3957755592"/>
      </p:ext>
    </p:extLst>
  </p:cSld>
  <p:clrMapOvr>
    <a:masterClrMapping/>
  </p:clrMapOvr>
  <p:transition spd="slow" advTm="38149"/>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7FD31-0E62-1D44-9E7B-7B2100FC375C}"/>
              </a:ext>
            </a:extLst>
          </p:cNvPr>
          <p:cNvSpPr>
            <a:spLocks noGrp="1"/>
          </p:cNvSpPr>
          <p:nvPr>
            <p:ph type="title"/>
          </p:nvPr>
        </p:nvSpPr>
        <p:spPr/>
        <p:txBody>
          <a:bodyPr/>
          <a:lstStyle/>
          <a:p>
            <a:r>
              <a:rPr lang="en-US" dirty="0"/>
              <a:t>Dolutegravir-</a:t>
            </a:r>
            <a:r>
              <a:rPr lang="en-US" dirty="0" err="1"/>
              <a:t>Rilpivirine</a:t>
            </a:r>
            <a:r>
              <a:rPr lang="en-US" dirty="0"/>
              <a:t>: Key Studies</a:t>
            </a:r>
          </a:p>
        </p:txBody>
      </p:sp>
    </p:spTree>
    <p:extLst>
      <p:ext uri="{BB962C8B-B14F-4D97-AF65-F5344CB8AC3E}">
        <p14:creationId xmlns:p14="http://schemas.microsoft.com/office/powerpoint/2010/main" val="3885684718"/>
      </p:ext>
    </p:extLst>
  </p:cSld>
  <p:clrMapOvr>
    <a:masterClrMapping/>
  </p:clrMapOvr>
  <p:transition spd="slow" advTm="2523"/>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BF5BB-9EDC-1842-8A55-CEDFBDD6B846}"/>
              </a:ext>
            </a:extLst>
          </p:cNvPr>
          <p:cNvSpPr>
            <a:spLocks noGrp="1"/>
          </p:cNvSpPr>
          <p:nvPr>
            <p:ph type="title"/>
          </p:nvPr>
        </p:nvSpPr>
        <p:spPr/>
        <p:txBody>
          <a:bodyPr/>
          <a:lstStyle/>
          <a:p>
            <a:r>
              <a:rPr lang="en-US" dirty="0"/>
              <a:t>Dolutegravir-</a:t>
            </a:r>
            <a:r>
              <a:rPr lang="en-US" dirty="0" err="1"/>
              <a:t>Rilpivirine</a:t>
            </a:r>
            <a:r>
              <a:rPr lang="en-US" dirty="0"/>
              <a:t>: Key Studies</a:t>
            </a:r>
          </a:p>
        </p:txBody>
      </p:sp>
      <p:sp>
        <p:nvSpPr>
          <p:cNvPr id="5" name="Content Placeholder 4">
            <a:extLst>
              <a:ext uri="{FF2B5EF4-FFF2-40B4-BE49-F238E27FC236}">
                <a16:creationId xmlns:a16="http://schemas.microsoft.com/office/drawing/2014/main" id="{338B0BF8-9370-D740-A027-B33ECC05CD18}"/>
              </a:ext>
            </a:extLst>
          </p:cNvPr>
          <p:cNvSpPr>
            <a:spLocks noGrp="1"/>
          </p:cNvSpPr>
          <p:nvPr>
            <p:ph sz="half" idx="2"/>
          </p:nvPr>
        </p:nvSpPr>
        <p:spPr/>
        <p:txBody>
          <a:bodyPr>
            <a:normAutofit/>
          </a:bodyPr>
          <a:lstStyle/>
          <a:p>
            <a:pPr>
              <a:lnSpc>
                <a:spcPts val="3000"/>
              </a:lnSpc>
            </a:pPr>
            <a:r>
              <a:rPr lang="en-US" b="1" dirty="0"/>
              <a:t>Treatment Naïve</a:t>
            </a:r>
          </a:p>
          <a:p>
            <a:pPr lvl="1">
              <a:lnSpc>
                <a:spcPts val="3000"/>
              </a:lnSpc>
            </a:pPr>
            <a:r>
              <a:rPr lang="en-US" sz="2000" dirty="0"/>
              <a:t>None</a:t>
            </a:r>
          </a:p>
          <a:p>
            <a:pPr>
              <a:lnSpc>
                <a:spcPts val="3000"/>
              </a:lnSpc>
              <a:spcBef>
                <a:spcPts val="2400"/>
              </a:spcBef>
            </a:pPr>
            <a:r>
              <a:rPr lang="en-US" b="1" dirty="0"/>
              <a:t>Treatment Experienced</a:t>
            </a:r>
          </a:p>
          <a:p>
            <a:pPr lvl="1">
              <a:lnSpc>
                <a:spcPts val="3000"/>
              </a:lnSpc>
            </a:pPr>
            <a:r>
              <a:rPr lang="en-US" sz="2000" dirty="0"/>
              <a:t>SWORD-1 &amp; SWORD-2</a:t>
            </a:r>
          </a:p>
        </p:txBody>
      </p:sp>
    </p:spTree>
    <p:extLst>
      <p:ext uri="{BB962C8B-B14F-4D97-AF65-F5344CB8AC3E}">
        <p14:creationId xmlns:p14="http://schemas.microsoft.com/office/powerpoint/2010/main" val="1298663435"/>
      </p:ext>
    </p:extLst>
  </p:cSld>
  <p:clrMapOvr>
    <a:masterClrMapping/>
  </p:clrMapOvr>
  <p:transition spd="slow" advTm="8888"/>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2100" dirty="0">
                <a:ea typeface="ＭＳ Ｐゴシック" pitchFamily="22" charset="-128"/>
                <a:cs typeface="ＭＳ Ｐゴシック" pitchFamily="22" charset="-128"/>
              </a:rPr>
              <a:t>DTG + RPV as Maintenance Dual Therapy</a:t>
            </a:r>
            <a:br>
              <a:rPr lang="en-US" dirty="0">
                <a:ea typeface="ＭＳ Ｐゴシック" pitchFamily="22" charset="-128"/>
                <a:cs typeface="ＭＳ Ｐゴシック" pitchFamily="22" charset="-128"/>
              </a:rPr>
            </a:br>
            <a:r>
              <a:rPr lang="en-US" dirty="0">
                <a:ea typeface="ＭＳ Ｐゴシック" pitchFamily="31" charset="-128"/>
                <a:cs typeface="ＭＳ Ｐゴシック" pitchFamily="22" charset="-128"/>
              </a:rPr>
              <a:t>SWORD-1 and SWORD-2</a:t>
            </a:r>
            <a:r>
              <a:rPr lang="en-US" dirty="0">
                <a:ea typeface="ＭＳ Ｐゴシック" pitchFamily="31" charset="-128"/>
                <a:cs typeface="ＭＳ Ｐゴシック" pitchFamily="31" charset="-128"/>
              </a:rPr>
              <a:t>: Design</a:t>
            </a:r>
            <a:endParaRPr lang="en-US" dirty="0"/>
          </a:p>
        </p:txBody>
      </p:sp>
      <p:sp>
        <p:nvSpPr>
          <p:cNvPr id="6" name="Content Placeholder 5"/>
          <p:cNvSpPr>
            <a:spLocks noGrp="1"/>
          </p:cNvSpPr>
          <p:nvPr>
            <p:ph type="body" sz="quarter" idx="16"/>
          </p:nvPr>
        </p:nvSpPr>
        <p:spPr/>
        <p:txBody>
          <a:bodyPr/>
          <a:lstStyle/>
          <a:p>
            <a:r>
              <a:rPr lang="en-US" dirty="0"/>
              <a:t>Source: Libre JM, et al. Lancet. 2018;39:839-49.</a:t>
            </a:r>
          </a:p>
        </p:txBody>
      </p:sp>
      <p:sp>
        <p:nvSpPr>
          <p:cNvPr id="12" name="Content Placeholder 1">
            <a:extLst>
              <a:ext uri="{FF2B5EF4-FFF2-40B4-BE49-F238E27FC236}">
                <a16:creationId xmlns:a16="http://schemas.microsoft.com/office/drawing/2014/main" id="{85AFD23F-54A6-1FCE-2C05-189A54F0E6DF}"/>
              </a:ext>
            </a:extLst>
          </p:cNvPr>
          <p:cNvSpPr>
            <a:spLocks noGrp="1"/>
          </p:cNvSpPr>
          <p:nvPr>
            <p:ph sz="half" idx="2"/>
          </p:nvPr>
        </p:nvSpPr>
        <p:spPr>
          <a:xfrm>
            <a:off x="323851" y="985283"/>
            <a:ext cx="4558392" cy="3766331"/>
          </a:xfrm>
        </p:spPr>
        <p:txBody>
          <a:bodyPr>
            <a:normAutofit fontScale="47500" lnSpcReduction="20000"/>
          </a:bodyPr>
          <a:lstStyle/>
          <a:p>
            <a:pPr marL="182880" lvl="0" indent="-182880" defTabSz="457200" fontAlgn="base">
              <a:lnSpc>
                <a:spcPts val="1800"/>
              </a:lnSpc>
              <a:spcBef>
                <a:spcPts val="600"/>
              </a:spcBef>
              <a:spcAft>
                <a:spcPct val="0"/>
              </a:spcAft>
              <a:buSzTx/>
            </a:pPr>
            <a:r>
              <a:rPr lang="en-US" sz="3000" b="1" dirty="0">
                <a:cs typeface="Arial"/>
              </a:rPr>
              <a:t>Background</a:t>
            </a:r>
            <a:r>
              <a:rPr lang="en-US" sz="3000" dirty="0">
                <a:cs typeface="Arial"/>
              </a:rPr>
              <a:t>: </a:t>
            </a:r>
            <a:r>
              <a:rPr lang="en-US" sz="3000" dirty="0"/>
              <a:t>Identical, randomized, multinational, open-label, industry-sponsored, parallel-group, </a:t>
            </a:r>
            <a:r>
              <a:rPr lang="en-US" sz="3000" dirty="0">
                <a:solidFill>
                  <a:schemeClr val="tx1"/>
                </a:solidFill>
              </a:rPr>
              <a:t>noninferiority studies </a:t>
            </a:r>
            <a:r>
              <a:rPr lang="en-US" sz="3000" dirty="0"/>
              <a:t>of dolutegravir (DTG) plus rilpivirine (RPV) to maintain virologic suppression</a:t>
            </a:r>
            <a:endParaRPr lang="en-US" sz="3000" u="sng" dirty="0">
              <a:cs typeface="Arial"/>
            </a:endParaRPr>
          </a:p>
          <a:p>
            <a:pPr marL="182563" lvl="0" indent="-182563" defTabSz="457200" fontAlgn="base">
              <a:lnSpc>
                <a:spcPct val="120000"/>
              </a:lnSpc>
              <a:spcBef>
                <a:spcPts val="800"/>
              </a:spcBef>
              <a:buSzTx/>
            </a:pPr>
            <a:r>
              <a:rPr lang="en-US" sz="3000" b="1" dirty="0">
                <a:cs typeface="Arial"/>
              </a:rPr>
              <a:t>Inclusion Criteria:</a:t>
            </a:r>
            <a:endParaRPr lang="en-US" sz="3000" b="1" u="sng" dirty="0">
              <a:cs typeface="Arial"/>
            </a:endParaRPr>
          </a:p>
          <a:p>
            <a:pPr marL="348298" lvl="1" indent="-182563" defTabSz="457200" fontAlgn="base">
              <a:lnSpc>
                <a:spcPts val="1800"/>
              </a:lnSpc>
              <a:buSzTx/>
            </a:pPr>
            <a:r>
              <a:rPr lang="en-US" sz="3000" dirty="0"/>
              <a:t>Age ≥18 years of age</a:t>
            </a:r>
          </a:p>
          <a:p>
            <a:pPr marL="348298" lvl="1" indent="-182563" defTabSz="457200" fontAlgn="base">
              <a:lnSpc>
                <a:spcPts val="1800"/>
              </a:lnSpc>
              <a:buSzTx/>
            </a:pPr>
            <a:r>
              <a:rPr lang="en-US" sz="3000" dirty="0"/>
              <a:t>On stable 3-drug ART ≥6 months</a:t>
            </a:r>
          </a:p>
          <a:p>
            <a:pPr marL="348298" lvl="1" indent="-182563" defTabSz="457200" fontAlgn="base">
              <a:lnSpc>
                <a:spcPts val="1800"/>
              </a:lnSpc>
              <a:buSzTx/>
            </a:pPr>
            <a:r>
              <a:rPr lang="en-US" sz="3000" dirty="0"/>
              <a:t>No history of virologic failure </a:t>
            </a:r>
          </a:p>
          <a:p>
            <a:pPr marL="348298" lvl="1" indent="-182563" defTabSz="457200" fontAlgn="base">
              <a:lnSpc>
                <a:spcPts val="1800"/>
              </a:lnSpc>
              <a:buSzTx/>
            </a:pPr>
            <a:r>
              <a:rPr lang="en-US" sz="3000" dirty="0"/>
              <a:t>No resistance to INSTI, NRTI, NNRTI, or PI</a:t>
            </a:r>
          </a:p>
          <a:p>
            <a:pPr marL="348298" lvl="1" indent="-182563" defTabSz="457200" fontAlgn="base">
              <a:lnSpc>
                <a:spcPts val="1800"/>
              </a:lnSpc>
              <a:buSzTx/>
            </a:pPr>
            <a:r>
              <a:rPr lang="en-US" sz="3000" dirty="0"/>
              <a:t>Taking 1</a:t>
            </a:r>
            <a:r>
              <a:rPr lang="en-US" sz="3000" baseline="30000" dirty="0"/>
              <a:t>st</a:t>
            </a:r>
            <a:r>
              <a:rPr lang="en-US" sz="3000" dirty="0"/>
              <a:t> or 2</a:t>
            </a:r>
            <a:r>
              <a:rPr lang="en-US" sz="3000" baseline="30000" dirty="0"/>
              <a:t>nd</a:t>
            </a:r>
            <a:r>
              <a:rPr lang="en-US" sz="3000" dirty="0"/>
              <a:t> ART regimen</a:t>
            </a:r>
          </a:p>
          <a:p>
            <a:pPr marL="348298" lvl="1" indent="-182563" defTabSz="457200" fontAlgn="base">
              <a:lnSpc>
                <a:spcPts val="1800"/>
              </a:lnSpc>
              <a:buSzTx/>
            </a:pPr>
            <a:r>
              <a:rPr lang="en-US" sz="3000" dirty="0"/>
              <a:t>HIV RNA &lt;50 copies/mL in prior 12 months</a:t>
            </a:r>
          </a:p>
          <a:p>
            <a:pPr marL="348298" lvl="1" indent="-182563" defTabSz="457200" fontAlgn="base">
              <a:lnSpc>
                <a:spcPts val="1800"/>
              </a:lnSpc>
              <a:buSzTx/>
            </a:pPr>
            <a:r>
              <a:rPr lang="en-US" sz="3000" dirty="0"/>
              <a:t>HIV RNA &lt;50 copies/mL at screening</a:t>
            </a:r>
          </a:p>
          <a:p>
            <a:pPr marL="348298" lvl="1" indent="-182563" defTabSz="457200" fontAlgn="base">
              <a:lnSpc>
                <a:spcPts val="1800"/>
              </a:lnSpc>
              <a:buSzTx/>
            </a:pPr>
            <a:r>
              <a:rPr lang="en-US" sz="3000" dirty="0"/>
              <a:t>No HBV co-infection</a:t>
            </a:r>
          </a:p>
          <a:p>
            <a:pPr marL="182563" lvl="0" indent="-182563" defTabSz="457200" fontAlgn="base">
              <a:lnSpc>
                <a:spcPct val="120000"/>
              </a:lnSpc>
              <a:spcBef>
                <a:spcPts val="800"/>
              </a:spcBef>
              <a:buSzTx/>
            </a:pPr>
            <a:r>
              <a:rPr lang="en-US" sz="3000" b="1" dirty="0"/>
              <a:t>Regimen (Once Daily):</a:t>
            </a:r>
          </a:p>
          <a:p>
            <a:pPr marL="348298" lvl="1" indent="-182563" defTabSz="457200" fontAlgn="base">
              <a:lnSpc>
                <a:spcPts val="1700"/>
              </a:lnSpc>
              <a:buSzTx/>
            </a:pPr>
            <a:r>
              <a:rPr lang="en-US" sz="3000" dirty="0"/>
              <a:t>Dolutegravir 50 mg + Rilpivirine 25 mg </a:t>
            </a:r>
          </a:p>
          <a:p>
            <a:endParaRPr lang="en-US" dirty="0"/>
          </a:p>
        </p:txBody>
      </p:sp>
      <p:sp>
        <p:nvSpPr>
          <p:cNvPr id="13" name="TextBox 12">
            <a:extLst>
              <a:ext uri="{FF2B5EF4-FFF2-40B4-BE49-F238E27FC236}">
                <a16:creationId xmlns:a16="http://schemas.microsoft.com/office/drawing/2014/main" id="{A893C225-2433-4C99-2FA6-7AD54BCD6C32}"/>
              </a:ext>
            </a:extLst>
          </p:cNvPr>
          <p:cNvSpPr txBox="1"/>
          <p:nvPr/>
        </p:nvSpPr>
        <p:spPr>
          <a:xfrm>
            <a:off x="5750897" y="1116570"/>
            <a:ext cx="1463040" cy="261610"/>
          </a:xfrm>
          <a:prstGeom prst="rect">
            <a:avLst/>
          </a:prstGeom>
          <a:solidFill>
            <a:schemeClr val="bg1">
              <a:lumMod val="85000"/>
            </a:schemeClr>
          </a:solidFill>
          <a:ln w="15875">
            <a:solidFill>
              <a:schemeClr val="bg1"/>
            </a:solidFill>
          </a:ln>
        </p:spPr>
        <p:txBody>
          <a:bodyPr wrap="square" rtlCol="0">
            <a:spAutoFit/>
          </a:bodyPr>
          <a:lstStyle/>
          <a:p>
            <a:pPr algn="ctr"/>
            <a:r>
              <a:rPr lang="en-US" sz="1100" dirty="0">
                <a:latin typeface="Arial" panose="020B0604020202020204" pitchFamily="34" charset="0"/>
                <a:cs typeface="Arial" panose="020B0604020202020204" pitchFamily="34" charset="0"/>
              </a:rPr>
              <a:t>Early Switch Phase</a:t>
            </a:r>
          </a:p>
        </p:txBody>
      </p:sp>
      <p:sp>
        <p:nvSpPr>
          <p:cNvPr id="14" name="Line 11">
            <a:extLst>
              <a:ext uri="{FF2B5EF4-FFF2-40B4-BE49-F238E27FC236}">
                <a16:creationId xmlns:a16="http://schemas.microsoft.com/office/drawing/2014/main" id="{B23F1D3E-229B-B38F-1C4D-D1DFAA9B5838}"/>
              </a:ext>
            </a:extLst>
          </p:cNvPr>
          <p:cNvSpPr>
            <a:spLocks noChangeShapeType="1"/>
          </p:cNvSpPr>
          <p:nvPr/>
        </p:nvSpPr>
        <p:spPr bwMode="auto">
          <a:xfrm rot="1169337" flipV="1">
            <a:off x="4968657" y="2362545"/>
            <a:ext cx="696600" cy="637653"/>
          </a:xfrm>
          <a:prstGeom prst="line">
            <a:avLst/>
          </a:prstGeom>
          <a:noFill/>
          <a:ln w="19050">
            <a:solidFill>
              <a:srgbClr val="000000"/>
            </a:solidFill>
            <a:round/>
            <a:headEnd/>
            <a:tailEnd type="triangle" w="med" len="med"/>
          </a:ln>
          <a:effectLst/>
        </p:spPr>
        <p:txBody>
          <a:bodyPr wrap="none" anchor="ctr">
            <a:prstTxWarp prst="textNoShape">
              <a:avLst/>
            </a:prstTxWarp>
          </a:bodyPr>
          <a:lstStyle/>
          <a:p>
            <a:endParaRPr lang="en-US" sz="1800">
              <a:latin typeface="Arial"/>
              <a:cs typeface="Arial"/>
            </a:endParaRPr>
          </a:p>
        </p:txBody>
      </p:sp>
      <p:sp>
        <p:nvSpPr>
          <p:cNvPr id="16" name="Line 11">
            <a:extLst>
              <a:ext uri="{FF2B5EF4-FFF2-40B4-BE49-F238E27FC236}">
                <a16:creationId xmlns:a16="http://schemas.microsoft.com/office/drawing/2014/main" id="{0E0BB86C-EE08-7AC0-24F6-896C96C0DACB}"/>
              </a:ext>
            </a:extLst>
          </p:cNvPr>
          <p:cNvSpPr>
            <a:spLocks noChangeShapeType="1"/>
          </p:cNvSpPr>
          <p:nvPr/>
        </p:nvSpPr>
        <p:spPr bwMode="auto">
          <a:xfrm rot="20430663">
            <a:off x="4992927" y="2754026"/>
            <a:ext cx="647284" cy="774685"/>
          </a:xfrm>
          <a:prstGeom prst="line">
            <a:avLst/>
          </a:prstGeom>
          <a:noFill/>
          <a:ln w="19050">
            <a:solidFill>
              <a:srgbClr val="000000"/>
            </a:solidFill>
            <a:round/>
            <a:headEnd/>
            <a:tailEnd type="triangle" w="med" len="med"/>
          </a:ln>
          <a:effectLst/>
        </p:spPr>
        <p:txBody>
          <a:bodyPr wrap="none" anchor="ctr">
            <a:prstTxWarp prst="textNoShape">
              <a:avLst/>
            </a:prstTxWarp>
          </a:bodyPr>
          <a:lstStyle/>
          <a:p>
            <a:endParaRPr lang="en-US" sz="1800">
              <a:latin typeface="Arial"/>
              <a:cs typeface="Arial"/>
            </a:endParaRPr>
          </a:p>
        </p:txBody>
      </p:sp>
      <p:sp>
        <p:nvSpPr>
          <p:cNvPr id="19" name="Rectangle 7">
            <a:extLst>
              <a:ext uri="{FF2B5EF4-FFF2-40B4-BE49-F238E27FC236}">
                <a16:creationId xmlns:a16="http://schemas.microsoft.com/office/drawing/2014/main" id="{08E24EA5-EFDE-1D2F-EC80-4B4315A0F4F8}"/>
              </a:ext>
            </a:extLst>
          </p:cNvPr>
          <p:cNvSpPr>
            <a:spLocks noChangeArrowheads="1"/>
          </p:cNvSpPr>
          <p:nvPr/>
        </p:nvSpPr>
        <p:spPr bwMode="ltGray">
          <a:xfrm>
            <a:off x="5750897" y="2039116"/>
            <a:ext cx="2926080" cy="818384"/>
          </a:xfrm>
          <a:prstGeom prst="rect">
            <a:avLst/>
          </a:prstGeom>
          <a:solidFill>
            <a:srgbClr val="85568E">
              <a:alpha val="30000"/>
            </a:srgbClr>
          </a:solidFill>
          <a:ln w="9525" cap="flat" cmpd="sng" algn="ctr">
            <a:solidFill>
              <a:srgbClr val="000000"/>
            </a:solidFill>
            <a:prstDash val="solid"/>
            <a:miter lim="800000"/>
            <a:headEnd type="none" w="med" len="med"/>
            <a:tailEnd type="none" w="med" len="med"/>
          </a:ln>
          <a:effectLst/>
        </p:spPr>
        <p:txBody>
          <a:bodyPr wrap="square" lIns="68573" tIns="34286" rIns="68573" bIns="34286" anchor="ctr">
            <a:prstTxWarp prst="textNoShape">
              <a:avLst/>
            </a:prstTxWarp>
          </a:bodyPr>
          <a:lstStyle/>
          <a:p>
            <a:pPr algn="ctr"/>
            <a:r>
              <a:rPr lang="en-US" sz="1200" i="1" dirty="0">
                <a:latin typeface="Arial" panose="020B0604020202020204" pitchFamily="34" charset="0"/>
                <a:cs typeface="Arial" panose="020B0604020202020204" pitchFamily="34" charset="0"/>
              </a:rPr>
              <a:t>Early Switch</a:t>
            </a:r>
          </a:p>
          <a:p>
            <a:pPr algn="ctr"/>
            <a:r>
              <a:rPr lang="en-US" sz="1400" b="1" dirty="0">
                <a:solidFill>
                  <a:srgbClr val="000000"/>
                </a:solidFill>
                <a:latin typeface="Arial" panose="020B0604020202020204" pitchFamily="34" charset="0"/>
                <a:cs typeface="Arial" panose="020B0604020202020204" pitchFamily="34" charset="0"/>
              </a:rPr>
              <a:t>DTG + RPV</a:t>
            </a:r>
          </a:p>
          <a:p>
            <a:pPr algn="ctr"/>
            <a:r>
              <a:rPr lang="en-US" sz="1000" dirty="0">
                <a:solidFill>
                  <a:srgbClr val="000000"/>
                </a:solidFill>
                <a:latin typeface="Arial" panose="020B0604020202020204" pitchFamily="34" charset="0"/>
                <a:cs typeface="Arial" panose="020B0604020202020204" pitchFamily="34" charset="0"/>
              </a:rPr>
              <a:t>(n = 513)</a:t>
            </a:r>
          </a:p>
        </p:txBody>
      </p:sp>
      <p:sp>
        <p:nvSpPr>
          <p:cNvPr id="20" name="Rectangle 7">
            <a:extLst>
              <a:ext uri="{FF2B5EF4-FFF2-40B4-BE49-F238E27FC236}">
                <a16:creationId xmlns:a16="http://schemas.microsoft.com/office/drawing/2014/main" id="{6E1BE12C-CA64-D547-BD51-72BEE40612DD}"/>
              </a:ext>
            </a:extLst>
          </p:cNvPr>
          <p:cNvSpPr>
            <a:spLocks noChangeArrowheads="1"/>
          </p:cNvSpPr>
          <p:nvPr/>
        </p:nvSpPr>
        <p:spPr bwMode="ltGray">
          <a:xfrm>
            <a:off x="5750897" y="2953516"/>
            <a:ext cx="1464252" cy="818384"/>
          </a:xfrm>
          <a:prstGeom prst="rect">
            <a:avLst/>
          </a:prstGeom>
          <a:solidFill>
            <a:srgbClr val="5A7B88">
              <a:alpha val="29804"/>
            </a:srgbClr>
          </a:solidFill>
          <a:ln w="9525" cap="flat" cmpd="sng" algn="ctr">
            <a:solidFill>
              <a:srgbClr val="000000"/>
            </a:solidFill>
            <a:prstDash val="solid"/>
            <a:miter lim="800000"/>
            <a:headEnd type="none" w="med" len="med"/>
            <a:tailEnd type="none" w="med" len="med"/>
          </a:ln>
          <a:effectLst/>
        </p:spPr>
        <p:txBody>
          <a:bodyPr wrap="square" lIns="68573" tIns="34286" rIns="68573" bIns="34286" anchor="ctr" anchorCtr="1">
            <a:prstTxWarp prst="textNoShape">
              <a:avLst/>
            </a:prstTxWarp>
          </a:bodyPr>
          <a:lstStyle/>
          <a:p>
            <a:pPr algn="ctr"/>
            <a:r>
              <a:rPr lang="en-US" sz="1400" b="1" dirty="0">
                <a:solidFill>
                  <a:srgbClr val="000000"/>
                </a:solidFill>
                <a:latin typeface="Arial" panose="020B0604020202020204" pitchFamily="34" charset="0"/>
                <a:cs typeface="Arial" panose="020B0604020202020204" pitchFamily="34" charset="0"/>
              </a:rPr>
              <a:t>Continue </a:t>
            </a:r>
            <a:br>
              <a:rPr lang="en-US" sz="1400" b="1" dirty="0">
                <a:solidFill>
                  <a:srgbClr val="000000"/>
                </a:solidFill>
                <a:latin typeface="Arial" panose="020B0604020202020204" pitchFamily="34" charset="0"/>
                <a:cs typeface="Arial" panose="020B0604020202020204" pitchFamily="34" charset="0"/>
              </a:rPr>
            </a:br>
            <a:r>
              <a:rPr lang="en-US" sz="1400" b="1" dirty="0">
                <a:solidFill>
                  <a:srgbClr val="000000"/>
                </a:solidFill>
                <a:latin typeface="Arial" panose="020B0604020202020204" pitchFamily="34" charset="0"/>
                <a:cs typeface="Arial" panose="020B0604020202020204" pitchFamily="34" charset="0"/>
              </a:rPr>
              <a:t>3-Drug ART</a:t>
            </a:r>
          </a:p>
          <a:p>
            <a:pPr algn="ctr"/>
            <a:r>
              <a:rPr lang="en-US" sz="1000" dirty="0">
                <a:solidFill>
                  <a:srgbClr val="000000"/>
                </a:solidFill>
                <a:latin typeface="Arial" panose="020B0604020202020204" pitchFamily="34" charset="0"/>
                <a:cs typeface="Arial" panose="020B0604020202020204" pitchFamily="34" charset="0"/>
              </a:rPr>
              <a:t>(n = 511)</a:t>
            </a:r>
          </a:p>
        </p:txBody>
      </p:sp>
      <p:sp>
        <p:nvSpPr>
          <p:cNvPr id="21" name="Rectangle 7">
            <a:extLst>
              <a:ext uri="{FF2B5EF4-FFF2-40B4-BE49-F238E27FC236}">
                <a16:creationId xmlns:a16="http://schemas.microsoft.com/office/drawing/2014/main" id="{94C0B731-37F3-0EC9-CB42-ACDCC8B0EA75}"/>
              </a:ext>
            </a:extLst>
          </p:cNvPr>
          <p:cNvSpPr>
            <a:spLocks noChangeArrowheads="1"/>
          </p:cNvSpPr>
          <p:nvPr/>
        </p:nvSpPr>
        <p:spPr bwMode="ltGray">
          <a:xfrm>
            <a:off x="7214236" y="2955864"/>
            <a:ext cx="1463040" cy="818384"/>
          </a:xfrm>
          <a:prstGeom prst="rect">
            <a:avLst/>
          </a:prstGeom>
          <a:solidFill>
            <a:srgbClr val="85568E">
              <a:alpha val="30000"/>
            </a:srgbClr>
          </a:solidFill>
          <a:ln w="9525" cap="flat" cmpd="sng" algn="ctr">
            <a:solidFill>
              <a:srgbClr val="000000"/>
            </a:solidFill>
            <a:prstDash val="solid"/>
            <a:miter lim="800000"/>
            <a:headEnd type="none" w="med" len="med"/>
            <a:tailEnd type="none" w="med" len="med"/>
          </a:ln>
          <a:effectLst/>
        </p:spPr>
        <p:txBody>
          <a:bodyPr wrap="square" lIns="68573" tIns="34286" rIns="68573" bIns="34286" anchor="ctr">
            <a:prstTxWarp prst="textNoShape">
              <a:avLst/>
            </a:prstTxWarp>
          </a:bodyPr>
          <a:lstStyle/>
          <a:p>
            <a:pPr algn="ctr"/>
            <a:r>
              <a:rPr lang="en-US" sz="1200" i="1" dirty="0">
                <a:latin typeface="Arial" panose="020B0604020202020204" pitchFamily="34" charset="0"/>
                <a:cs typeface="Arial" panose="020B0604020202020204" pitchFamily="34" charset="0"/>
              </a:rPr>
              <a:t>Late Switch</a:t>
            </a:r>
          </a:p>
          <a:p>
            <a:pPr algn="ctr"/>
            <a:r>
              <a:rPr lang="en-US" sz="1400" b="1" dirty="0">
                <a:solidFill>
                  <a:srgbClr val="000000"/>
                </a:solidFill>
                <a:latin typeface="Arial" panose="020B0604020202020204" pitchFamily="34" charset="0"/>
                <a:cs typeface="Arial" panose="020B0604020202020204" pitchFamily="34" charset="0"/>
              </a:rPr>
              <a:t>DTG + RPV</a:t>
            </a:r>
          </a:p>
          <a:p>
            <a:pPr algn="ctr"/>
            <a:r>
              <a:rPr lang="en-US" sz="1000" dirty="0">
                <a:solidFill>
                  <a:srgbClr val="000000"/>
                </a:solidFill>
                <a:latin typeface="Arial" panose="020B0604020202020204" pitchFamily="34" charset="0"/>
                <a:cs typeface="Arial" panose="020B0604020202020204" pitchFamily="34" charset="0"/>
              </a:rPr>
              <a:t>(n = 511)</a:t>
            </a:r>
          </a:p>
        </p:txBody>
      </p:sp>
      <p:sp>
        <p:nvSpPr>
          <p:cNvPr id="22" name="TextBox 21">
            <a:extLst>
              <a:ext uri="{FF2B5EF4-FFF2-40B4-BE49-F238E27FC236}">
                <a16:creationId xmlns:a16="http://schemas.microsoft.com/office/drawing/2014/main" id="{3FDB82C4-FEFE-9680-D93D-A9C64046C541}"/>
              </a:ext>
            </a:extLst>
          </p:cNvPr>
          <p:cNvSpPr txBox="1"/>
          <p:nvPr/>
        </p:nvSpPr>
        <p:spPr>
          <a:xfrm>
            <a:off x="5752056" y="1554480"/>
            <a:ext cx="1463040" cy="276999"/>
          </a:xfrm>
          <a:prstGeom prst="rect">
            <a:avLst/>
          </a:prstGeom>
          <a:solidFill>
            <a:schemeClr val="accent3">
              <a:lumMod val="20000"/>
              <a:lumOff val="80000"/>
            </a:schemeClr>
          </a:solidFill>
          <a:ln>
            <a:solidFill>
              <a:schemeClr val="tx1"/>
            </a:solidFill>
          </a:ln>
          <a:effectLst/>
        </p:spPr>
        <p:txBody>
          <a:bodyPr wrap="square" rtlCol="0">
            <a:spAutoFit/>
          </a:bodyPr>
          <a:lstStyle/>
          <a:p>
            <a:pPr algn="ctr"/>
            <a:r>
              <a:rPr lang="en-US" sz="1200" dirty="0">
                <a:latin typeface="Arial" panose="020B0604020202020204" pitchFamily="34" charset="0"/>
                <a:cs typeface="Arial" panose="020B0604020202020204" pitchFamily="34" charset="0"/>
              </a:rPr>
              <a:t>52 weeks</a:t>
            </a:r>
          </a:p>
        </p:txBody>
      </p:sp>
      <p:sp>
        <p:nvSpPr>
          <p:cNvPr id="23" name="TextBox 22">
            <a:extLst>
              <a:ext uri="{FF2B5EF4-FFF2-40B4-BE49-F238E27FC236}">
                <a16:creationId xmlns:a16="http://schemas.microsoft.com/office/drawing/2014/main" id="{88CA154F-8970-4143-8C36-805F927D7F7C}"/>
              </a:ext>
            </a:extLst>
          </p:cNvPr>
          <p:cNvSpPr txBox="1"/>
          <p:nvPr/>
        </p:nvSpPr>
        <p:spPr>
          <a:xfrm>
            <a:off x="7213937" y="1555465"/>
            <a:ext cx="1463040" cy="276999"/>
          </a:xfrm>
          <a:prstGeom prst="rect">
            <a:avLst/>
          </a:prstGeom>
          <a:solidFill>
            <a:schemeClr val="accent3">
              <a:lumMod val="20000"/>
              <a:lumOff val="80000"/>
            </a:schemeClr>
          </a:solidFill>
          <a:ln>
            <a:solidFill>
              <a:schemeClr val="tx1"/>
            </a:solidFill>
          </a:ln>
        </p:spPr>
        <p:txBody>
          <a:bodyPr wrap="square" rtlCol="0">
            <a:spAutoFit/>
          </a:bodyPr>
          <a:lstStyle/>
          <a:p>
            <a:pPr algn="ctr"/>
            <a:r>
              <a:rPr lang="en-US" sz="1200" dirty="0">
                <a:latin typeface="Arial" panose="020B0604020202020204" pitchFamily="34" charset="0"/>
                <a:cs typeface="Arial" panose="020B0604020202020204" pitchFamily="34" charset="0"/>
              </a:rPr>
              <a:t>96 weeks</a:t>
            </a:r>
          </a:p>
        </p:txBody>
      </p:sp>
      <p:sp>
        <p:nvSpPr>
          <p:cNvPr id="24" name="Line 11">
            <a:extLst>
              <a:ext uri="{FF2B5EF4-FFF2-40B4-BE49-F238E27FC236}">
                <a16:creationId xmlns:a16="http://schemas.microsoft.com/office/drawing/2014/main" id="{4E80E2C1-FBD4-1FA5-4534-713D8B7EBD55}"/>
              </a:ext>
            </a:extLst>
          </p:cNvPr>
          <p:cNvSpPr>
            <a:spLocks noChangeAspect="1" noChangeShapeType="1"/>
          </p:cNvSpPr>
          <p:nvPr/>
        </p:nvSpPr>
        <p:spPr bwMode="auto">
          <a:xfrm rot="20430663" flipV="1">
            <a:off x="6919712" y="3782494"/>
            <a:ext cx="123444" cy="348983"/>
          </a:xfrm>
          <a:prstGeom prst="line">
            <a:avLst/>
          </a:prstGeom>
          <a:noFill/>
          <a:ln w="12700" cmpd="sng">
            <a:solidFill>
              <a:srgbClr val="000000"/>
            </a:solidFill>
            <a:prstDash val="sysDash"/>
            <a:round/>
            <a:headEnd/>
            <a:tailEnd type="triangle" w="med" len="med"/>
          </a:ln>
          <a:effectLst/>
        </p:spPr>
        <p:txBody>
          <a:bodyPr wrap="none" anchor="ctr">
            <a:prstTxWarp prst="textNoShape">
              <a:avLst/>
            </a:prstTxWarp>
          </a:bodyPr>
          <a:lstStyle/>
          <a:p>
            <a:endParaRPr lang="en-US" sz="1800" dirty="0">
              <a:latin typeface="Arial"/>
              <a:cs typeface="Arial"/>
            </a:endParaRPr>
          </a:p>
        </p:txBody>
      </p:sp>
      <p:sp>
        <p:nvSpPr>
          <p:cNvPr id="25" name="TextBox 24">
            <a:extLst>
              <a:ext uri="{FF2B5EF4-FFF2-40B4-BE49-F238E27FC236}">
                <a16:creationId xmlns:a16="http://schemas.microsoft.com/office/drawing/2014/main" id="{774A48E0-58CB-1529-FB89-3AF08236C6C1}"/>
              </a:ext>
            </a:extLst>
          </p:cNvPr>
          <p:cNvSpPr txBox="1"/>
          <p:nvPr/>
        </p:nvSpPr>
        <p:spPr>
          <a:xfrm>
            <a:off x="5750896" y="4087774"/>
            <a:ext cx="2926081" cy="577081"/>
          </a:xfrm>
          <a:prstGeom prst="rect">
            <a:avLst/>
          </a:prstGeom>
          <a:solidFill>
            <a:schemeClr val="accent3">
              <a:lumMod val="20000"/>
              <a:lumOff val="80000"/>
            </a:schemeClr>
          </a:solidFill>
          <a:ln>
            <a:solidFill>
              <a:srgbClr val="000000"/>
            </a:solidFill>
          </a:ln>
          <a:effectLst/>
        </p:spPr>
        <p:txBody>
          <a:bodyPr wrap="square" rtlCol="0">
            <a:spAutoFit/>
          </a:bodyPr>
          <a:lstStyle/>
          <a:p>
            <a:r>
              <a:rPr lang="en-US" sz="1050" dirty="0">
                <a:latin typeface="Arial" panose="020B0604020202020204" pitchFamily="34" charset="0"/>
                <a:cs typeface="Arial" panose="020B0604020202020204" pitchFamily="34" charset="0"/>
              </a:rPr>
              <a:t>*Primary endpoint for early switch phase: </a:t>
            </a:r>
            <a:br>
              <a:rPr lang="en-US" sz="1050" dirty="0">
                <a:latin typeface="Arial" panose="020B0604020202020204" pitchFamily="34" charset="0"/>
                <a:cs typeface="Arial" panose="020B0604020202020204" pitchFamily="34" charset="0"/>
              </a:rPr>
            </a:br>
            <a:r>
              <a:rPr lang="en-US" sz="1050" dirty="0">
                <a:latin typeface="Arial" panose="020B0604020202020204" pitchFamily="34" charset="0"/>
                <a:cs typeface="Arial" panose="020B0604020202020204" pitchFamily="34" charset="0"/>
              </a:rPr>
              <a:t> week 48 HIV RNA &lt;50 copies/mL by </a:t>
            </a:r>
            <a:br>
              <a:rPr lang="en-US" sz="1050" dirty="0">
                <a:latin typeface="Arial" panose="020B0604020202020204" pitchFamily="34" charset="0"/>
                <a:cs typeface="Arial" panose="020B0604020202020204" pitchFamily="34" charset="0"/>
              </a:rPr>
            </a:br>
            <a:r>
              <a:rPr lang="en-US" sz="1050" dirty="0">
                <a:latin typeface="Arial" panose="020B0604020202020204" pitchFamily="34" charset="0"/>
                <a:cs typeface="Arial" panose="020B0604020202020204" pitchFamily="34" charset="0"/>
              </a:rPr>
              <a:t> FDA snapshot analysis</a:t>
            </a:r>
          </a:p>
        </p:txBody>
      </p:sp>
      <p:sp>
        <p:nvSpPr>
          <p:cNvPr id="26" name="TextBox 25">
            <a:extLst>
              <a:ext uri="{FF2B5EF4-FFF2-40B4-BE49-F238E27FC236}">
                <a16:creationId xmlns:a16="http://schemas.microsoft.com/office/drawing/2014/main" id="{E34DED16-9859-FE71-3D46-2C18024A512B}"/>
              </a:ext>
            </a:extLst>
          </p:cNvPr>
          <p:cNvSpPr txBox="1"/>
          <p:nvPr/>
        </p:nvSpPr>
        <p:spPr>
          <a:xfrm>
            <a:off x="7214236" y="1114800"/>
            <a:ext cx="1463040" cy="261610"/>
          </a:xfrm>
          <a:prstGeom prst="rect">
            <a:avLst/>
          </a:prstGeom>
          <a:solidFill>
            <a:srgbClr val="D9D9D9"/>
          </a:solidFill>
          <a:ln w="15875">
            <a:solidFill>
              <a:schemeClr val="bg1"/>
            </a:solidFill>
          </a:ln>
        </p:spPr>
        <p:txBody>
          <a:bodyPr wrap="square" rtlCol="0">
            <a:spAutoFit/>
          </a:bodyPr>
          <a:lstStyle/>
          <a:p>
            <a:pPr algn="ctr"/>
            <a:r>
              <a:rPr lang="en-US" sz="1100" dirty="0">
                <a:latin typeface="Arial" panose="020B0604020202020204" pitchFamily="34" charset="0"/>
                <a:cs typeface="Arial" panose="020B0604020202020204" pitchFamily="34" charset="0"/>
              </a:rPr>
              <a:t>Late Switch Phase</a:t>
            </a:r>
          </a:p>
        </p:txBody>
      </p:sp>
    </p:spTree>
    <p:extLst>
      <p:ext uri="{BB962C8B-B14F-4D97-AF65-F5344CB8AC3E}">
        <p14:creationId xmlns:p14="http://schemas.microsoft.com/office/powerpoint/2010/main" val="1659028968"/>
      </p:ext>
    </p:extLst>
  </p:cSld>
  <p:clrMapOvr>
    <a:masterClrMapping/>
  </p:clrMapOvr>
  <p:transition spd="slow" advTm="32861"/>
</p:sld>
</file>

<file path=ppt/theme/theme1.xml><?xml version="1.0" encoding="utf-8"?>
<a:theme xmlns:a="http://schemas.openxmlformats.org/drawingml/2006/main" name="NCRC">
  <a:themeElements>
    <a:clrScheme name="Custom 14">
      <a:dk1>
        <a:srgbClr val="000000"/>
      </a:dk1>
      <a:lt1>
        <a:sysClr val="window" lastClr="FFFFFF"/>
      </a:lt1>
      <a:dk2>
        <a:srgbClr val="001D48"/>
      </a:dk2>
      <a:lt2>
        <a:srgbClr val="003A78"/>
      </a:lt2>
      <a:accent1>
        <a:srgbClr val="326496"/>
      </a:accent1>
      <a:accent2>
        <a:srgbClr val="718E25"/>
      </a:accent2>
      <a:accent3>
        <a:srgbClr val="D8D8D8"/>
      </a:accent3>
      <a:accent4>
        <a:srgbClr val="6E4B7D"/>
      </a:accent4>
      <a:accent5>
        <a:srgbClr val="967C4A"/>
      </a:accent5>
      <a:accent6>
        <a:srgbClr val="963232"/>
      </a:accent6>
      <a:hlink>
        <a:srgbClr val="3973AD"/>
      </a:hlink>
      <a:folHlink>
        <a:srgbClr val="81AE2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latin typeface="Arial"/>
          </a:defRPr>
        </a:defPPr>
      </a:lstStyle>
    </a:tx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Custom 14">
    <a:dk1>
      <a:srgbClr val="000000"/>
    </a:dk1>
    <a:lt1>
      <a:sysClr val="window" lastClr="FFFFFF"/>
    </a:lt1>
    <a:dk2>
      <a:srgbClr val="001D48"/>
    </a:dk2>
    <a:lt2>
      <a:srgbClr val="003A78"/>
    </a:lt2>
    <a:accent1>
      <a:srgbClr val="326496"/>
    </a:accent1>
    <a:accent2>
      <a:srgbClr val="718E25"/>
    </a:accent2>
    <a:accent3>
      <a:srgbClr val="D8D8D8"/>
    </a:accent3>
    <a:accent4>
      <a:srgbClr val="6E4B7D"/>
    </a:accent4>
    <a:accent5>
      <a:srgbClr val="967C4A"/>
    </a:accent5>
    <a:accent6>
      <a:srgbClr val="963232"/>
    </a:accent6>
    <a:hlink>
      <a:srgbClr val="3973AD"/>
    </a:hlink>
    <a:folHlink>
      <a:srgbClr val="81AE2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NCRC.thmx</Template>
  <TotalTime>62191</TotalTime>
  <Words>784</Words>
  <Application>Microsoft Macintosh PowerPoint</Application>
  <PresentationFormat>On-screen Show (16:9)</PresentationFormat>
  <Paragraphs>137</Paragraphs>
  <Slides>14</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Corbel</vt:lpstr>
      <vt:lpstr>Geneva</vt:lpstr>
      <vt:lpstr>Lucida Grande</vt:lpstr>
      <vt:lpstr>Times New Roman</vt:lpstr>
      <vt:lpstr>NCRC</vt:lpstr>
      <vt:lpstr>Dolutegravir-Rilpivirine</vt:lpstr>
      <vt:lpstr>Dr. Budak has no financial conflicts of interest or disclosures.</vt:lpstr>
      <vt:lpstr>Dolutegravir-Rilpivirine: Basics</vt:lpstr>
      <vt:lpstr>PowerPoint Presentation</vt:lpstr>
      <vt:lpstr>Dolutegravir-Rilpivirine Maintenance Antiretroviral Therapy</vt:lpstr>
      <vt:lpstr>Dolutegravir-Rilpivirine: Key Drug Interactions</vt:lpstr>
      <vt:lpstr>Dolutegravir-Rilpivirine: Key Studies</vt:lpstr>
      <vt:lpstr>Dolutegravir-Rilpivirine: Key Studies</vt:lpstr>
      <vt:lpstr>DTG + RPV as Maintenance Dual Therapy SWORD-1 and SWORD-2: Design</vt:lpstr>
      <vt:lpstr>DTG + RPV as Maintenance Dual Therapy SWORD-1 and SWORD-2: Patient Characteristics</vt:lpstr>
      <vt:lpstr>DTG + RPV as Maintenance Dual Therapy SWORD-1 and SWORD-2: Pooled Results at Week 48</vt:lpstr>
      <vt:lpstr>Dolutegravir-Rilpivirine: Treatment Emergent Resistance</vt:lpstr>
      <vt:lpstr>Dolutegravir-Rilpivirine: Summary</vt:lpstr>
      <vt:lpstr>PowerPoint Presentation</vt:lpstr>
    </vt:vector>
  </TitlesOfParts>
  <Company>HMC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Spach</dc:creator>
  <cp:lastModifiedBy>David H. Spach</cp:lastModifiedBy>
  <cp:revision>2330</cp:revision>
  <cp:lastPrinted>2008-02-05T14:34:24Z</cp:lastPrinted>
  <dcterms:created xsi:type="dcterms:W3CDTF">2010-11-28T05:36:22Z</dcterms:created>
  <dcterms:modified xsi:type="dcterms:W3CDTF">2024-04-24T14:44:32Z</dcterms:modified>
</cp:coreProperties>
</file>