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16"/>
  </p:notesMasterIdLst>
  <p:handoutMasterIdLst>
    <p:handoutMasterId r:id="rId17"/>
  </p:handoutMasterIdLst>
  <p:sldIdLst>
    <p:sldId id="1140" r:id="rId2"/>
    <p:sldId id="1607" r:id="rId3"/>
    <p:sldId id="1139" r:id="rId4"/>
    <p:sldId id="1610" r:id="rId5"/>
    <p:sldId id="1363" r:id="rId6"/>
    <p:sldId id="1618" r:id="rId7"/>
    <p:sldId id="1579" r:id="rId8"/>
    <p:sldId id="1143" r:id="rId9"/>
    <p:sldId id="1157" r:id="rId10"/>
    <p:sldId id="1619" r:id="rId11"/>
    <p:sldId id="1175" r:id="rId12"/>
    <p:sldId id="1620" r:id="rId13"/>
    <p:sldId id="1159" r:id="rId14"/>
    <p:sldId id="1609" r:id="rId15"/>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7B88"/>
    <a:srgbClr val="C18FC5"/>
    <a:srgbClr val="CF99D2"/>
    <a:srgbClr val="6F4076"/>
    <a:srgbClr val="7C4F7D"/>
    <a:srgbClr val="B44FD2"/>
    <a:srgbClr val="7D547D"/>
    <a:srgbClr val="55EDF0"/>
    <a:srgbClr val="71B0C1"/>
    <a:srgbClr val="AB8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19" autoAdjust="0"/>
    <p:restoredTop sz="90146" autoAdjust="0"/>
  </p:normalViewPr>
  <p:slideViewPr>
    <p:cSldViewPr snapToGrid="0" showGuides="1">
      <p:cViewPr varScale="1">
        <p:scale>
          <a:sx n="151" d="100"/>
          <a:sy n="151" d="100"/>
        </p:scale>
        <p:origin x="808" y="176"/>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453606493632742"/>
          <c:y val="0.10753123602709801"/>
          <c:w val="0.88620917177019531"/>
          <c:h val="0.7737590526878585"/>
        </c:manualLayout>
      </c:layout>
      <c:barChart>
        <c:barDir val="col"/>
        <c:grouping val="clustered"/>
        <c:varyColors val="0"/>
        <c:ser>
          <c:idx val="0"/>
          <c:order val="0"/>
          <c:tx>
            <c:strRef>
              <c:f>Sheet1!$B$1</c:f>
              <c:strCache>
                <c:ptCount val="1"/>
                <c:pt idx="0">
                  <c:v>Dolutegravir + Rilpivirine</c:v>
                </c:pt>
              </c:strCache>
            </c:strRef>
          </c:tx>
          <c:spPr>
            <a:gradFill>
              <a:gsLst>
                <a:gs pos="0">
                  <a:srgbClr val="6F4076"/>
                </a:gs>
                <a:gs pos="99000">
                  <a:srgbClr val="C18FC5"/>
                </a:gs>
              </a:gsLst>
              <a:lin ang="0" scaled="0"/>
            </a:gradFill>
            <a:ln w="12700" cmpd="sng">
              <a:noFill/>
            </a:ln>
            <a:effectLst/>
            <a:scene3d>
              <a:camera prst="orthographicFront"/>
              <a:lightRig rig="threePt" dir="t"/>
            </a:scene3d>
            <a:sp3d>
              <a:bevelT w="38100" h="38100"/>
            </a:sp3d>
          </c:spPr>
          <c:invertIfNegative val="0"/>
          <c:dLbls>
            <c:numFmt formatCode="0" sourceLinked="0"/>
            <c:spPr>
              <a:solidFill>
                <a:schemeClr val="bg1">
                  <a:alpha val="50000"/>
                </a:scheme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Pooled Results</c:v>
                </c:pt>
                <c:pt idx="1">
                  <c:v>SWORD-1</c:v>
                </c:pt>
                <c:pt idx="2">
                  <c:v>SWORD-2</c:v>
                </c:pt>
              </c:strCache>
            </c:strRef>
          </c:cat>
          <c:val>
            <c:numRef>
              <c:f>Sheet1!$B$2:$B$4</c:f>
              <c:numCache>
                <c:formatCode>0</c:formatCode>
                <c:ptCount val="3"/>
                <c:pt idx="0">
                  <c:v>95</c:v>
                </c:pt>
                <c:pt idx="1">
                  <c:v>95</c:v>
                </c:pt>
                <c:pt idx="2">
                  <c:v>94</c:v>
                </c:pt>
              </c:numCache>
            </c:numRef>
          </c:val>
          <c:extLst>
            <c:ext xmlns:c16="http://schemas.microsoft.com/office/drawing/2014/chart" uri="{C3380CC4-5D6E-409C-BE32-E72D297353CC}">
              <c16:uniqueId val="{00000000-AADF-164F-9DE0-0A9A852663D7}"/>
            </c:ext>
          </c:extLst>
        </c:ser>
        <c:ser>
          <c:idx val="1"/>
          <c:order val="1"/>
          <c:tx>
            <c:strRef>
              <c:f>Sheet1!$C$1</c:f>
              <c:strCache>
                <c:ptCount val="1"/>
                <c:pt idx="0">
                  <c:v>Continued 3-Drug ART</c:v>
                </c:pt>
              </c:strCache>
            </c:strRef>
          </c:tx>
          <c:spPr>
            <a:gradFill>
              <a:gsLst>
                <a:gs pos="9000">
                  <a:srgbClr val="4C6973"/>
                </a:gs>
                <a:gs pos="100000">
                  <a:srgbClr val="79A7B8"/>
                </a:gs>
              </a:gsLst>
            </a:gradFill>
            <a:ln w="12700" cmpd="sng">
              <a:noFill/>
            </a:ln>
            <a:effectLst/>
            <a:scene3d>
              <a:camera prst="orthographicFront"/>
              <a:lightRig rig="threePt" dir="t"/>
            </a:scene3d>
            <a:sp3d>
              <a:bevelT w="38100" h="38100"/>
            </a:sp3d>
          </c:spPr>
          <c:invertIfNegative val="0"/>
          <c:dPt>
            <c:idx val="0"/>
            <c:invertIfNegative val="0"/>
            <c:bubble3D val="0"/>
            <c:spPr>
              <a:gradFill>
                <a:gsLst>
                  <a:gs pos="9000">
                    <a:srgbClr val="4C6973"/>
                  </a:gs>
                  <a:gs pos="100000">
                    <a:srgbClr val="79A7B8"/>
                  </a:gs>
                </a:gsLst>
                <a:lin ang="0" scaled="0"/>
              </a:gradFill>
              <a:ln w="12700" cmpd="sng">
                <a:noFill/>
              </a:ln>
              <a:effectLst/>
              <a:scene3d>
                <a:camera prst="orthographicFront"/>
                <a:lightRig rig="threePt" dir="t"/>
              </a:scene3d>
              <a:sp3d>
                <a:bevelT w="38100" h="38100"/>
              </a:sp3d>
            </c:spPr>
            <c:extLst>
              <c:ext xmlns:c16="http://schemas.microsoft.com/office/drawing/2014/chart" uri="{C3380CC4-5D6E-409C-BE32-E72D297353CC}">
                <c16:uniqueId val="{00000002-AADF-164F-9DE0-0A9A852663D7}"/>
              </c:ext>
            </c:extLst>
          </c:dPt>
          <c:dPt>
            <c:idx val="1"/>
            <c:invertIfNegative val="0"/>
            <c:bubble3D val="0"/>
            <c:spPr>
              <a:gradFill>
                <a:gsLst>
                  <a:gs pos="9000">
                    <a:srgbClr val="4C6973"/>
                  </a:gs>
                  <a:gs pos="100000">
                    <a:srgbClr val="79A7B8"/>
                  </a:gs>
                </a:gsLst>
                <a:lin ang="0" scaled="0"/>
              </a:gradFill>
              <a:ln w="12700" cmpd="sng">
                <a:noFill/>
              </a:ln>
              <a:effectLst/>
              <a:scene3d>
                <a:camera prst="orthographicFront"/>
                <a:lightRig rig="threePt" dir="t"/>
              </a:scene3d>
              <a:sp3d>
                <a:bevelT w="38100" h="38100"/>
              </a:sp3d>
            </c:spPr>
            <c:extLst>
              <c:ext xmlns:c16="http://schemas.microsoft.com/office/drawing/2014/chart" uri="{C3380CC4-5D6E-409C-BE32-E72D297353CC}">
                <c16:uniqueId val="{00000004-AADF-164F-9DE0-0A9A852663D7}"/>
              </c:ext>
            </c:extLst>
          </c:dPt>
          <c:dPt>
            <c:idx val="2"/>
            <c:invertIfNegative val="0"/>
            <c:bubble3D val="0"/>
            <c:spPr>
              <a:gradFill>
                <a:gsLst>
                  <a:gs pos="9000">
                    <a:srgbClr val="4C6973"/>
                  </a:gs>
                  <a:gs pos="100000">
                    <a:srgbClr val="79A7B8"/>
                  </a:gs>
                </a:gsLst>
                <a:lin ang="0" scaled="0"/>
              </a:gradFill>
              <a:ln w="12700" cmpd="sng">
                <a:noFill/>
              </a:ln>
              <a:effectLst/>
              <a:scene3d>
                <a:camera prst="orthographicFront"/>
                <a:lightRig rig="threePt" dir="t"/>
              </a:scene3d>
              <a:sp3d>
                <a:bevelT w="38100" h="38100"/>
              </a:sp3d>
            </c:spPr>
            <c:extLst>
              <c:ext xmlns:c16="http://schemas.microsoft.com/office/drawing/2014/chart" uri="{C3380CC4-5D6E-409C-BE32-E72D297353CC}">
                <c16:uniqueId val="{00000006-AADF-164F-9DE0-0A9A852663D7}"/>
              </c:ext>
            </c:extLst>
          </c:dPt>
          <c:dLbls>
            <c:numFmt formatCode="0" sourceLinked="0"/>
            <c:spPr>
              <a:solidFill>
                <a:schemeClr val="bg1">
                  <a:alpha val="50000"/>
                </a:scheme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Pooled Results</c:v>
                </c:pt>
                <c:pt idx="1">
                  <c:v>SWORD-1</c:v>
                </c:pt>
                <c:pt idx="2">
                  <c:v>SWORD-2</c:v>
                </c:pt>
              </c:strCache>
            </c:strRef>
          </c:cat>
          <c:val>
            <c:numRef>
              <c:f>Sheet1!$C$2:$C$4</c:f>
              <c:numCache>
                <c:formatCode>0</c:formatCode>
                <c:ptCount val="3"/>
                <c:pt idx="0">
                  <c:v>95</c:v>
                </c:pt>
                <c:pt idx="1">
                  <c:v>96</c:v>
                </c:pt>
                <c:pt idx="2">
                  <c:v>94</c:v>
                </c:pt>
              </c:numCache>
            </c:numRef>
          </c:val>
          <c:extLst>
            <c:ext xmlns:c16="http://schemas.microsoft.com/office/drawing/2014/chart" uri="{C3380CC4-5D6E-409C-BE32-E72D297353CC}">
              <c16:uniqueId val="{00000007-AADF-164F-9DE0-0A9A852663D7}"/>
            </c:ext>
          </c:extLst>
        </c:ser>
        <c:dLbls>
          <c:showLegendKey val="0"/>
          <c:showVal val="1"/>
          <c:showCatName val="0"/>
          <c:showSerName val="0"/>
          <c:showPercent val="0"/>
          <c:showBubbleSize val="0"/>
        </c:dLbls>
        <c:gapWidth val="100"/>
        <c:axId val="-1950740760"/>
        <c:axId val="-1950737752"/>
      </c:barChart>
      <c:catAx>
        <c:axId val="-1950740760"/>
        <c:scaling>
          <c:orientation val="minMax"/>
        </c:scaling>
        <c:delete val="0"/>
        <c:axPos val="b"/>
        <c:numFmt formatCode="General" sourceLinked="1"/>
        <c:majorTickMark val="out"/>
        <c:minorTickMark val="none"/>
        <c:tickLblPos val="nextTo"/>
        <c:spPr>
          <a:ln w="6350"/>
        </c:spPr>
        <c:txPr>
          <a:bodyPr/>
          <a:lstStyle/>
          <a:p>
            <a:pPr>
              <a:defRPr sz="1400"/>
            </a:pPr>
            <a:endParaRPr lang="en-US"/>
          </a:p>
        </c:txPr>
        <c:crossAx val="-1950737752"/>
        <c:crosses val="autoZero"/>
        <c:auto val="1"/>
        <c:lblAlgn val="ctr"/>
        <c:lblOffset val="1"/>
        <c:tickLblSkip val="1"/>
        <c:tickMarkSkip val="1"/>
        <c:noMultiLvlLbl val="0"/>
      </c:catAx>
      <c:valAx>
        <c:axId val="-1950737752"/>
        <c:scaling>
          <c:orientation val="minMax"/>
          <c:max val="100"/>
          <c:min val="0"/>
        </c:scaling>
        <c:delete val="0"/>
        <c:axPos val="l"/>
        <c:title>
          <c:tx>
            <c:rich>
              <a:bodyPr/>
              <a:lstStyle/>
              <a:p>
                <a:pPr>
                  <a:defRPr sz="1400" b="1"/>
                </a:pPr>
                <a:r>
                  <a:rPr lang="en-US" sz="1400" b="1"/>
                  <a:t> HIV RNA &lt;50 copies/mL (%)</a:t>
                </a:r>
              </a:p>
            </c:rich>
          </c:tx>
          <c:layout>
            <c:manualLayout>
              <c:xMode val="edge"/>
              <c:yMode val="edge"/>
              <c:x val="1.0092835617770001E-3"/>
              <c:y val="9.4003049965976471E-2"/>
            </c:manualLayout>
          </c:layout>
          <c:overlay val="0"/>
        </c:title>
        <c:numFmt formatCode="General" sourceLinked="0"/>
        <c:majorTickMark val="out"/>
        <c:minorTickMark val="none"/>
        <c:tickLblPos val="nextTo"/>
        <c:spPr>
          <a:ln w="6350" cmpd="sng">
            <a:solidFill>
              <a:srgbClr val="000000"/>
            </a:solidFill>
          </a:ln>
        </c:spPr>
        <c:txPr>
          <a:bodyPr/>
          <a:lstStyle/>
          <a:p>
            <a:pPr>
              <a:defRPr sz="1200"/>
            </a:pPr>
            <a:endParaRPr lang="en-US"/>
          </a:p>
        </c:txPr>
        <c:crossAx val="-1950740760"/>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32573733838825703"/>
          <c:y val="0"/>
          <c:w val="0.65965976475162824"/>
          <c:h val="9.1246381738207802E-2"/>
        </c:manualLayout>
      </c:layout>
      <c:overlay val="0"/>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16235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37874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48307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03684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776"/>
              </a:spcBef>
            </a:pPr>
            <a:endParaRPr lang="en-US" dirty="0"/>
          </a:p>
        </p:txBody>
      </p:sp>
    </p:spTree>
    <p:extLst>
      <p:ext uri="{BB962C8B-B14F-4D97-AF65-F5344CB8AC3E}">
        <p14:creationId xmlns:p14="http://schemas.microsoft.com/office/powerpoint/2010/main" val="1052794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20068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Tree>
    <p:extLst>
      <p:ext uri="{BB962C8B-B14F-4D97-AF65-F5344CB8AC3E}">
        <p14:creationId xmlns:p14="http://schemas.microsoft.com/office/powerpoint/2010/main" val="243156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tudy-Slid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248149"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B243D4E2-247F-A841-4463-2BB564117BAF}"/>
              </a:ext>
            </a:extLst>
          </p:cNvPr>
          <p:cNvSpPr txBox="1"/>
          <p:nvPr userDrawn="1"/>
        </p:nvSpPr>
        <p:spPr>
          <a:xfrm>
            <a:off x="462066" y="1206396"/>
            <a:ext cx="8221581" cy="1606787"/>
          </a:xfrm>
          <a:prstGeom prst="rect">
            <a:avLst/>
          </a:prstGeom>
          <a:noFill/>
        </p:spPr>
        <p:txBody>
          <a:bodyPr wrap="square" rtlCol="0">
            <a:spAutoFit/>
          </a:bodyPr>
          <a:lstStyle/>
          <a:p>
            <a:pPr>
              <a:lnSpc>
                <a:spcPts val="2400"/>
              </a:lnSpc>
            </a:pPr>
            <a:r>
              <a:rPr lang="en-US" sz="1800" dirty="0">
                <a:solidFill>
                  <a:schemeClr val="tx1"/>
                </a:solidFill>
                <a:latin typeface="Arial"/>
              </a:rPr>
              <a:t>The production of this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a:t>
            </a:r>
            <a:r>
              <a:rPr lang="en-US" sz="1800" dirty="0">
                <a:solidFill>
                  <a:schemeClr val="tx1"/>
                </a:solidFill>
                <a:latin typeface="Arial"/>
              </a:rPr>
              <a:t> Mini-Lecture was supported by Grant U1OHA32104 from the Health Resources and Services Administration (HRSA) of the U.S. Department of Health and Human Services (HHS). Its contents are solely the responsibility of University of Washington IDEA Program and do not necessarily represent the official views of HRSA or HHS. </a:t>
            </a:r>
          </a:p>
        </p:txBody>
      </p:sp>
      <p:pic>
        <p:nvPicPr>
          <p:cNvPr id="3" name="Picture 2" descr="AETC_Program-color-outline-01.png">
            <a:extLst>
              <a:ext uri="{FF2B5EF4-FFF2-40B4-BE49-F238E27FC236}">
                <a16:creationId xmlns:a16="http://schemas.microsoft.com/office/drawing/2014/main" id="{5D6832C7-D92B-47BD-1429-DD6CDB05672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1549" y="3801943"/>
            <a:ext cx="1951461" cy="640080"/>
          </a:xfrm>
          <a:prstGeom prst="rect">
            <a:avLst/>
          </a:prstGeom>
        </p:spPr>
      </p:pic>
      <p:grpSp>
        <p:nvGrpSpPr>
          <p:cNvPr id="4" name="Logo Stacked V2">
            <a:extLst>
              <a:ext uri="{FF2B5EF4-FFF2-40B4-BE49-F238E27FC236}">
                <a16:creationId xmlns:a16="http://schemas.microsoft.com/office/drawing/2014/main" id="{E959C999-8FB4-AC6B-D5F1-82358D2695CD}"/>
              </a:ext>
            </a:extLst>
          </p:cNvPr>
          <p:cNvGrpSpPr>
            <a:grpSpLocks noChangeAspect="1"/>
          </p:cNvGrpSpPr>
          <p:nvPr userDrawn="1"/>
        </p:nvGrpSpPr>
        <p:grpSpPr>
          <a:xfrm>
            <a:off x="3376350" y="3803044"/>
            <a:ext cx="2404630" cy="563949"/>
            <a:chOff x="680865" y="3439338"/>
            <a:chExt cx="4686473" cy="1068091"/>
          </a:xfrm>
        </p:grpSpPr>
        <p:pic>
          <p:nvPicPr>
            <p:cNvPr id="5" name="Logomark V2">
              <a:extLst>
                <a:ext uri="{FF2B5EF4-FFF2-40B4-BE49-F238E27FC236}">
                  <a16:creationId xmlns:a16="http://schemas.microsoft.com/office/drawing/2014/main" id="{43C9D2B4-9017-5503-AE0F-1E86B81DF0C9}"/>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6" name="Nat HIV Cur logo type stacked">
              <a:extLst>
                <a:ext uri="{FF2B5EF4-FFF2-40B4-BE49-F238E27FC236}">
                  <a16:creationId xmlns:a16="http://schemas.microsoft.com/office/drawing/2014/main" id="{79AAA010-074D-57A5-2BB7-34C0FCA9616E}"/>
                </a:ext>
              </a:extLst>
            </p:cNvPr>
            <p:cNvGrpSpPr>
              <a:grpSpLocks noChangeAspect="1"/>
            </p:cNvGrpSpPr>
            <p:nvPr/>
          </p:nvGrpSpPr>
          <p:grpSpPr bwMode="auto">
            <a:xfrm>
              <a:off x="1898650" y="3455065"/>
              <a:ext cx="3468688" cy="1036638"/>
              <a:chOff x="1196" y="1585"/>
              <a:chExt cx="2185" cy="653"/>
            </a:xfrm>
          </p:grpSpPr>
          <p:sp>
            <p:nvSpPr>
              <p:cNvPr id="7" name="Freeform 5">
                <a:extLst>
                  <a:ext uri="{FF2B5EF4-FFF2-40B4-BE49-F238E27FC236}">
                    <a16:creationId xmlns:a16="http://schemas.microsoft.com/office/drawing/2014/main" id="{8182A7FF-98ED-DF1C-B875-BA8707C5B1D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8" name="Freeform 6">
                <a:extLst>
                  <a:ext uri="{FF2B5EF4-FFF2-40B4-BE49-F238E27FC236}">
                    <a16:creationId xmlns:a16="http://schemas.microsoft.com/office/drawing/2014/main" id="{51BB702F-C7BB-022F-D3DD-B7300F98D28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 name="Freeform 7">
                <a:extLst>
                  <a:ext uri="{FF2B5EF4-FFF2-40B4-BE49-F238E27FC236}">
                    <a16:creationId xmlns:a16="http://schemas.microsoft.com/office/drawing/2014/main" id="{160D58A7-1C8E-754F-11B3-317209D98BB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 name="Freeform 8">
                <a:extLst>
                  <a:ext uri="{FF2B5EF4-FFF2-40B4-BE49-F238E27FC236}">
                    <a16:creationId xmlns:a16="http://schemas.microsoft.com/office/drawing/2014/main" id="{05F728AC-929B-7959-5D26-16F988F695CA}"/>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2" name="Freeform 9">
                <a:extLst>
                  <a:ext uri="{FF2B5EF4-FFF2-40B4-BE49-F238E27FC236}">
                    <a16:creationId xmlns:a16="http://schemas.microsoft.com/office/drawing/2014/main" id="{67A8028F-4BCD-8BC9-4C35-33901A9EAC6B}"/>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3" name="Freeform 10">
                <a:extLst>
                  <a:ext uri="{FF2B5EF4-FFF2-40B4-BE49-F238E27FC236}">
                    <a16:creationId xmlns:a16="http://schemas.microsoft.com/office/drawing/2014/main" id="{7C366605-7D3A-6145-C758-96414DB5A36B}"/>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4" name="Freeform 11">
                <a:extLst>
                  <a:ext uri="{FF2B5EF4-FFF2-40B4-BE49-F238E27FC236}">
                    <a16:creationId xmlns:a16="http://schemas.microsoft.com/office/drawing/2014/main" id="{673FEFD2-0F27-F487-8937-B93D3B911DD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5" name="Freeform 12">
                <a:extLst>
                  <a:ext uri="{FF2B5EF4-FFF2-40B4-BE49-F238E27FC236}">
                    <a16:creationId xmlns:a16="http://schemas.microsoft.com/office/drawing/2014/main" id="{C0652405-AE64-AD97-2C31-DD6B88D6FD03}"/>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6" name="Freeform 13">
                <a:extLst>
                  <a:ext uri="{FF2B5EF4-FFF2-40B4-BE49-F238E27FC236}">
                    <a16:creationId xmlns:a16="http://schemas.microsoft.com/office/drawing/2014/main" id="{904122CB-DEAE-50B3-4DD0-2862177BB70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7" name="Freeform 14">
                <a:extLst>
                  <a:ext uri="{FF2B5EF4-FFF2-40B4-BE49-F238E27FC236}">
                    <a16:creationId xmlns:a16="http://schemas.microsoft.com/office/drawing/2014/main" id="{51E8BB0A-060B-7151-FC32-BDEEB2AA7C42}"/>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8" name="Freeform 15">
                <a:extLst>
                  <a:ext uri="{FF2B5EF4-FFF2-40B4-BE49-F238E27FC236}">
                    <a16:creationId xmlns:a16="http://schemas.microsoft.com/office/drawing/2014/main" id="{6086CB45-4DCA-4D4A-2234-FA990D4154E4}"/>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9" name="Freeform 16">
                <a:extLst>
                  <a:ext uri="{FF2B5EF4-FFF2-40B4-BE49-F238E27FC236}">
                    <a16:creationId xmlns:a16="http://schemas.microsoft.com/office/drawing/2014/main" id="{23FA88C8-1C10-FA7A-DE82-EA33F8B681B6}"/>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0" name="Freeform 17">
                <a:extLst>
                  <a:ext uri="{FF2B5EF4-FFF2-40B4-BE49-F238E27FC236}">
                    <a16:creationId xmlns:a16="http://schemas.microsoft.com/office/drawing/2014/main" id="{70200634-2517-2950-A0AC-154544C9D204}"/>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1" name="Freeform 18">
                <a:extLst>
                  <a:ext uri="{FF2B5EF4-FFF2-40B4-BE49-F238E27FC236}">
                    <a16:creationId xmlns:a16="http://schemas.microsoft.com/office/drawing/2014/main" id="{810BA6A1-5000-6DEF-8AD2-428E33BC2886}"/>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2" name="Freeform 19">
                <a:extLst>
                  <a:ext uri="{FF2B5EF4-FFF2-40B4-BE49-F238E27FC236}">
                    <a16:creationId xmlns:a16="http://schemas.microsoft.com/office/drawing/2014/main" id="{8B740DAC-70A5-CF31-12F2-6FF85AD4F534}"/>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3" name="Freeform 20">
                <a:extLst>
                  <a:ext uri="{FF2B5EF4-FFF2-40B4-BE49-F238E27FC236}">
                    <a16:creationId xmlns:a16="http://schemas.microsoft.com/office/drawing/2014/main" id="{9FCBB043-E193-6211-319A-7309AE7DF43E}"/>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4" name="Freeform 21">
                <a:extLst>
                  <a:ext uri="{FF2B5EF4-FFF2-40B4-BE49-F238E27FC236}">
                    <a16:creationId xmlns:a16="http://schemas.microsoft.com/office/drawing/2014/main" id="{F3C3F979-0EC3-3CF1-09DD-6AD734105953}"/>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5" name="Freeform 22">
                <a:extLst>
                  <a:ext uri="{FF2B5EF4-FFF2-40B4-BE49-F238E27FC236}">
                    <a16:creationId xmlns:a16="http://schemas.microsoft.com/office/drawing/2014/main" id="{5600BBB6-BA27-12F1-ABDD-CC07FB67DBAD}"/>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6" name="Freeform 23">
                <a:extLst>
                  <a:ext uri="{FF2B5EF4-FFF2-40B4-BE49-F238E27FC236}">
                    <a16:creationId xmlns:a16="http://schemas.microsoft.com/office/drawing/2014/main" id="{EE116953-AA9E-A9EE-D665-0C86D832E912}"/>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7" name="Freeform 24">
                <a:extLst>
                  <a:ext uri="{FF2B5EF4-FFF2-40B4-BE49-F238E27FC236}">
                    <a16:creationId xmlns:a16="http://schemas.microsoft.com/office/drawing/2014/main" id="{C89516CA-E1CD-B224-6660-921DBCCAA52B}"/>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8" name="Freeform 25">
                <a:extLst>
                  <a:ext uri="{FF2B5EF4-FFF2-40B4-BE49-F238E27FC236}">
                    <a16:creationId xmlns:a16="http://schemas.microsoft.com/office/drawing/2014/main" id="{02FC9E30-5683-AB7A-73C9-E7B80C884DDA}"/>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29" name="Picture 28">
            <a:extLst>
              <a:ext uri="{FF2B5EF4-FFF2-40B4-BE49-F238E27FC236}">
                <a16:creationId xmlns:a16="http://schemas.microsoft.com/office/drawing/2014/main" id="{74EC2E85-89FD-DE91-69E2-837CC5ECE07C}"/>
              </a:ext>
            </a:extLst>
          </p:cNvPr>
          <p:cNvPicPr>
            <a:picLocks noChangeAspect="1"/>
          </p:cNvPicPr>
          <p:nvPr userDrawn="1"/>
        </p:nvPicPr>
        <p:blipFill>
          <a:blip r:embed="rId5"/>
          <a:stretch>
            <a:fillRect/>
          </a:stretch>
        </p:blipFill>
        <p:spPr>
          <a:xfrm>
            <a:off x="6471603" y="3801943"/>
            <a:ext cx="2204669" cy="576072"/>
          </a:xfrm>
          <a:prstGeom prst="rect">
            <a:avLst/>
          </a:prstGeom>
        </p:spPr>
      </p:pic>
    </p:spTree>
    <p:extLst>
      <p:ext uri="{BB962C8B-B14F-4D97-AF65-F5344CB8AC3E}">
        <p14:creationId xmlns:p14="http://schemas.microsoft.com/office/powerpoint/2010/main" val="3358114518"/>
      </p:ext>
    </p:extLst>
  </p:cSld>
  <p:clrMapOvr>
    <a:masterClrMapping/>
  </p:clrMapOvr>
  <p:transition spd="slow"/>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6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57"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120CA-E4F4-E14F-8AB8-A2C3792AC8E1}"/>
              </a:ext>
            </a:extLst>
          </p:cNvPr>
          <p:cNvSpPr>
            <a:spLocks noGrp="1"/>
          </p:cNvSpPr>
          <p:nvPr>
            <p:ph type="ctrTitle"/>
          </p:nvPr>
        </p:nvSpPr>
        <p:spPr>
          <a:xfrm>
            <a:off x="438219" y="1315943"/>
            <a:ext cx="8229600" cy="895857"/>
          </a:xfrm>
        </p:spPr>
        <p:txBody>
          <a:bodyPr>
            <a:normAutofit/>
          </a:bodyPr>
          <a:lstStyle/>
          <a:p>
            <a:r>
              <a:rPr lang="en-US" sz="3200" dirty="0"/>
              <a:t>Dolutegravir-</a:t>
            </a:r>
            <a:r>
              <a:rPr lang="en-US" sz="3200" dirty="0" err="1"/>
              <a:t>Rilpivirine</a:t>
            </a:r>
            <a:endParaRPr lang="en-US" sz="3200" dirty="0"/>
          </a:p>
        </p:txBody>
      </p:sp>
      <p:sp>
        <p:nvSpPr>
          <p:cNvPr id="3" name="Text Placeholder 2">
            <a:extLst>
              <a:ext uri="{FF2B5EF4-FFF2-40B4-BE49-F238E27FC236}">
                <a16:creationId xmlns:a16="http://schemas.microsoft.com/office/drawing/2014/main" id="{307C179B-3B15-EC4B-84B3-CE0B57B790A8}"/>
              </a:ext>
            </a:extLst>
          </p:cNvPr>
          <p:cNvSpPr>
            <a:spLocks noGrp="1"/>
          </p:cNvSpPr>
          <p:nvPr>
            <p:ph type="body" sz="quarter" idx="14"/>
          </p:nvPr>
        </p:nvSpPr>
        <p:spPr/>
        <p:txBody>
          <a:bodyPr/>
          <a:lstStyle/>
          <a:p>
            <a:r>
              <a:rPr lang="en-US" dirty="0"/>
              <a:t>Last Updated: April 24, 2024</a:t>
            </a:r>
          </a:p>
        </p:txBody>
      </p:sp>
      <p:sp>
        <p:nvSpPr>
          <p:cNvPr id="4" name="Text Placeholder 3">
            <a:extLst>
              <a:ext uri="{FF2B5EF4-FFF2-40B4-BE49-F238E27FC236}">
                <a16:creationId xmlns:a16="http://schemas.microsoft.com/office/drawing/2014/main" id="{A5838460-C658-8A43-9241-D6B5E6D5D89B}"/>
              </a:ext>
            </a:extLst>
          </p:cNvPr>
          <p:cNvSpPr>
            <a:spLocks noGrp="1"/>
          </p:cNvSpPr>
          <p:nvPr>
            <p:ph type="body" sz="quarter" idx="18"/>
          </p:nvPr>
        </p:nvSpPr>
        <p:spPr/>
        <p:txBody>
          <a:bodyPr/>
          <a:lstStyle/>
          <a:p>
            <a:r>
              <a:rPr lang="en-US" sz="1600" dirty="0"/>
              <a:t>Jehan Budak, MD</a:t>
            </a:r>
          </a:p>
          <a:p>
            <a:r>
              <a:rPr lang="en-US" sz="1600" dirty="0"/>
              <a:t>Associate Editor, National HIV Curriculum</a:t>
            </a:r>
          </a:p>
          <a:p>
            <a:r>
              <a:rPr lang="en-US" sz="1600" dirty="0"/>
              <a:t>Assistant Professor of Medicine</a:t>
            </a:r>
          </a:p>
          <a:p>
            <a:r>
              <a:rPr lang="en-US" sz="1600" dirty="0"/>
              <a:t>Division of Allergy and Infectious Diseases</a:t>
            </a:r>
          </a:p>
          <a:p>
            <a:r>
              <a:rPr lang="en-US" sz="1600" dirty="0"/>
              <a:t>University of Washington	</a:t>
            </a:r>
          </a:p>
        </p:txBody>
      </p:sp>
    </p:spTree>
    <p:extLst>
      <p:ext uri="{BB962C8B-B14F-4D97-AF65-F5344CB8AC3E}">
        <p14:creationId xmlns:p14="http://schemas.microsoft.com/office/powerpoint/2010/main" val="691916715"/>
      </p:ext>
    </p:extLst>
  </p:cSld>
  <p:clrMapOvr>
    <a:masterClrMapping/>
  </p:clrMapOvr>
  <p:transition spd="slow" advTm="12428"/>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F3442-5250-F23B-F4C2-3A25AF6187E7}"/>
              </a:ext>
            </a:extLst>
          </p:cNvPr>
          <p:cNvSpPr>
            <a:spLocks noGrp="1"/>
          </p:cNvSpPr>
          <p:nvPr>
            <p:ph type="title"/>
          </p:nvPr>
        </p:nvSpPr>
        <p:spPr/>
        <p:txBody>
          <a:bodyPr>
            <a:normAutofit fontScale="90000"/>
          </a:bodyPr>
          <a:lstStyle/>
          <a:p>
            <a:r>
              <a:rPr lang="en-US" sz="2400" dirty="0">
                <a:ea typeface="ＭＳ Ｐゴシック" pitchFamily="22" charset="-128"/>
                <a:cs typeface="ＭＳ Ｐゴシック" pitchFamily="22" charset="-128"/>
              </a:rPr>
              <a:t>DTG + RPV as Maintenance Dual Therapy</a:t>
            </a:r>
            <a:br>
              <a:rPr lang="en-US" dirty="0">
                <a:ea typeface="ＭＳ Ｐゴシック" pitchFamily="22" charset="-128"/>
                <a:cs typeface="ＭＳ Ｐゴシック" pitchFamily="22" charset="-128"/>
              </a:rPr>
            </a:br>
            <a:r>
              <a:rPr lang="en-US" dirty="0">
                <a:ea typeface="ＭＳ Ｐゴシック" pitchFamily="31" charset="-128"/>
                <a:cs typeface="ＭＳ Ｐゴシック" pitchFamily="22" charset="-128"/>
              </a:rPr>
              <a:t>SWORD-1 and SWORD-2</a:t>
            </a:r>
            <a:r>
              <a:rPr lang="en-US" dirty="0">
                <a:ea typeface="ＭＳ Ｐゴシック" pitchFamily="31" charset="-128"/>
                <a:cs typeface="ＭＳ Ｐゴシック" pitchFamily="31" charset="-128"/>
              </a:rPr>
              <a:t>: Patient Characteristics</a:t>
            </a:r>
            <a:endParaRPr lang="en-US" dirty="0"/>
          </a:p>
        </p:txBody>
      </p:sp>
      <p:sp>
        <p:nvSpPr>
          <p:cNvPr id="3" name="Text Placeholder 2">
            <a:extLst>
              <a:ext uri="{FF2B5EF4-FFF2-40B4-BE49-F238E27FC236}">
                <a16:creationId xmlns:a16="http://schemas.microsoft.com/office/drawing/2014/main" id="{F0D8F346-18F0-716A-C9B0-21F7009BD2B7}"/>
              </a:ext>
            </a:extLst>
          </p:cNvPr>
          <p:cNvSpPr>
            <a:spLocks noGrp="1"/>
          </p:cNvSpPr>
          <p:nvPr>
            <p:ph type="body" sz="quarter" idx="16"/>
          </p:nvPr>
        </p:nvSpPr>
        <p:spPr/>
        <p:txBody>
          <a:bodyPr/>
          <a:lstStyle/>
          <a:p>
            <a:r>
              <a:rPr lang="en-US" dirty="0"/>
              <a:t>Source: Libre JM, et al. Lancet. 2018;39:839-49.</a:t>
            </a:r>
          </a:p>
        </p:txBody>
      </p:sp>
      <p:graphicFrame>
        <p:nvGraphicFramePr>
          <p:cNvPr id="5" name="Table 4">
            <a:extLst>
              <a:ext uri="{FF2B5EF4-FFF2-40B4-BE49-F238E27FC236}">
                <a16:creationId xmlns:a16="http://schemas.microsoft.com/office/drawing/2014/main" id="{857C6306-A696-62A6-A8C1-7CFFBD344E3D}"/>
              </a:ext>
            </a:extLst>
          </p:cNvPr>
          <p:cNvGraphicFramePr>
            <a:graphicFrameLocks noGrp="1"/>
          </p:cNvGraphicFramePr>
          <p:nvPr>
            <p:extLst>
              <p:ext uri="{D42A27DB-BD31-4B8C-83A1-F6EECF244321}">
                <p14:modId xmlns:p14="http://schemas.microsoft.com/office/powerpoint/2010/main" val="3237075615"/>
              </p:ext>
            </p:extLst>
          </p:nvPr>
        </p:nvGraphicFramePr>
        <p:xfrm>
          <a:off x="457199" y="1021170"/>
          <a:ext cx="8229601" cy="3657599"/>
        </p:xfrm>
        <a:graphic>
          <a:graphicData uri="http://schemas.openxmlformats.org/drawingml/2006/table">
            <a:tbl>
              <a:tblPr firstRow="1" bandRow="1">
                <a:effectLst/>
                <a:tableStyleId>{5C22544A-7EE6-4342-B048-85BDC9FD1C3A}</a:tableStyleId>
              </a:tblPr>
              <a:tblGrid>
                <a:gridCol w="3352799">
                  <a:extLst>
                    <a:ext uri="{9D8B030D-6E8A-4147-A177-3AD203B41FA5}">
                      <a16:colId xmlns:a16="http://schemas.microsoft.com/office/drawing/2014/main" val="20000"/>
                    </a:ext>
                  </a:extLst>
                </a:gridCol>
                <a:gridCol w="2438401">
                  <a:extLst>
                    <a:ext uri="{9D8B030D-6E8A-4147-A177-3AD203B41FA5}">
                      <a16:colId xmlns:a16="http://schemas.microsoft.com/office/drawing/2014/main" val="20001"/>
                    </a:ext>
                  </a:extLst>
                </a:gridCol>
                <a:gridCol w="2438401">
                  <a:extLst>
                    <a:ext uri="{9D8B030D-6E8A-4147-A177-3AD203B41FA5}">
                      <a16:colId xmlns:a16="http://schemas.microsoft.com/office/drawing/2014/main" val="20002"/>
                    </a:ext>
                  </a:extLst>
                </a:gridCol>
              </a:tblGrid>
              <a:tr h="774857">
                <a:tc>
                  <a:txBody>
                    <a:bodyPr/>
                    <a:lstStyle/>
                    <a:p>
                      <a:pPr marL="9144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Arial" panose="020B0604020202020204" pitchFamily="34" charset="0"/>
                          <a:cs typeface="Arial" panose="020B0604020202020204" pitchFamily="34" charset="0"/>
                        </a:rPr>
                        <a:t>Baseline Characteristic</a:t>
                      </a:r>
                    </a:p>
                  </a:txBody>
                  <a:tcPr marL="68580" marR="68580" marT="34290" marB="3429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DTG + RPV </a:t>
                      </a:r>
                    </a:p>
                    <a:p>
                      <a:pPr algn="ctr"/>
                      <a:r>
                        <a:rPr lang="en-US" sz="1100" b="0" dirty="0">
                          <a:solidFill>
                            <a:schemeClr val="bg1"/>
                          </a:solidFill>
                          <a:latin typeface="Arial" panose="020B0604020202020204" pitchFamily="34" charset="0"/>
                          <a:cs typeface="Arial" panose="020B0604020202020204" pitchFamily="34" charset="0"/>
                        </a:rPr>
                        <a:t>(n = 513)</a:t>
                      </a:r>
                    </a:p>
                  </a:txBody>
                  <a:tcPr marL="68580" marR="68580" marT="34290" marB="34290"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85568E"/>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3-Drug</a:t>
                      </a:r>
                      <a:r>
                        <a:rPr lang="en-US" sz="1400" baseline="0" dirty="0">
                          <a:solidFill>
                            <a:schemeClr val="bg1"/>
                          </a:solidFill>
                          <a:latin typeface="Arial" panose="020B0604020202020204" pitchFamily="34" charset="0"/>
                          <a:cs typeface="Arial" panose="020B0604020202020204" pitchFamily="34" charset="0"/>
                        </a:rPr>
                        <a:t> </a:t>
                      </a:r>
                      <a:r>
                        <a:rPr lang="en-US" sz="1400" dirty="0">
                          <a:solidFill>
                            <a:schemeClr val="bg1"/>
                          </a:solidFill>
                          <a:latin typeface="Arial" panose="020B0604020202020204" pitchFamily="34" charset="0"/>
                          <a:cs typeface="Arial" panose="020B0604020202020204" pitchFamily="34" charset="0"/>
                        </a:rPr>
                        <a:t>ART </a:t>
                      </a:r>
                    </a:p>
                    <a:p>
                      <a:pPr algn="ctr"/>
                      <a:r>
                        <a:rPr lang="en-US" sz="1100" b="0" dirty="0">
                          <a:solidFill>
                            <a:schemeClr val="bg1"/>
                          </a:solidFill>
                          <a:latin typeface="Arial" panose="020B0604020202020204" pitchFamily="34" charset="0"/>
                          <a:cs typeface="Arial" panose="020B0604020202020204" pitchFamily="34" charset="0"/>
                        </a:rPr>
                        <a:t>(n = 511)</a:t>
                      </a:r>
                    </a:p>
                  </a:txBody>
                  <a:tcPr marL="68580" marR="68580" marT="34290" marB="3429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54737F"/>
                    </a:solidFill>
                  </a:tcPr>
                </a:tc>
                <a:extLst>
                  <a:ext uri="{0D108BD9-81ED-4DB2-BD59-A6C34878D82A}">
                    <a16:rowId xmlns:a16="http://schemas.microsoft.com/office/drawing/2014/main" val="10000"/>
                  </a:ext>
                </a:extLst>
              </a:tr>
              <a:tr h="480457">
                <a:tc>
                  <a:txBody>
                    <a:bodyPr/>
                    <a:lstStyle/>
                    <a:p>
                      <a:pPr marL="91440"/>
                      <a:r>
                        <a:rPr lang="en-US" sz="1400" dirty="0">
                          <a:latin typeface="Arial" panose="020B0604020202020204" pitchFamily="34" charset="0"/>
                          <a:cs typeface="Arial" panose="020B0604020202020204" pitchFamily="34" charset="0"/>
                        </a:rPr>
                        <a:t>CD4 count,</a:t>
                      </a:r>
                      <a:r>
                        <a:rPr lang="en-US" sz="1400" baseline="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median (cells/mm</a:t>
                      </a:r>
                      <a:r>
                        <a:rPr lang="en-US" sz="1400" baseline="30000" dirty="0">
                          <a:latin typeface="Arial" panose="020B0604020202020204" pitchFamily="34" charset="0"/>
                          <a:cs typeface="Arial" panose="020B0604020202020204" pitchFamily="34" charset="0"/>
                        </a:rPr>
                        <a:t>3</a:t>
                      </a:r>
                      <a:r>
                        <a:rPr lang="en-US" sz="1400" dirty="0">
                          <a:latin typeface="Arial" panose="020B0604020202020204" pitchFamily="34" charset="0"/>
                          <a:cs typeface="Arial" panose="020B0604020202020204" pitchFamily="34" charset="0"/>
                        </a:rPr>
                        <a:t>)</a:t>
                      </a:r>
                    </a:p>
                  </a:txBody>
                  <a:tcPr marL="68580" marR="68580" marT="34290" marB="3429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1">
                        <a:lumMod val="65000"/>
                        <a:lumOff val="35000"/>
                        <a:alpha val="15000"/>
                      </a:schemeClr>
                    </a:solidFill>
                  </a:tcPr>
                </a:tc>
                <a:tc>
                  <a:txBody>
                    <a:bodyPr/>
                    <a:lstStyle/>
                    <a:p>
                      <a:pPr algn="ctr"/>
                      <a:r>
                        <a:rPr lang="en-US" sz="1400" dirty="0">
                          <a:latin typeface="Arial" panose="020B0604020202020204" pitchFamily="34" charset="0"/>
                          <a:cs typeface="Arial" panose="020B0604020202020204" pitchFamily="34" charset="0"/>
                        </a:rPr>
                        <a:t>611</a:t>
                      </a:r>
                    </a:p>
                  </a:txBody>
                  <a:tcPr marL="68580" marR="68580" marT="34290" marB="3429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35893">
                        <a:alpha val="15000"/>
                      </a:srgbClr>
                    </a:solidFill>
                  </a:tcPr>
                </a:tc>
                <a:tc>
                  <a:txBody>
                    <a:bodyPr/>
                    <a:lstStyle/>
                    <a:p>
                      <a:pPr algn="ctr"/>
                      <a:r>
                        <a:rPr lang="en-US" sz="1400" dirty="0">
                          <a:latin typeface="Arial" panose="020B0604020202020204" pitchFamily="34" charset="0"/>
                          <a:cs typeface="Arial" panose="020B0604020202020204" pitchFamily="34" charset="0"/>
                        </a:rPr>
                        <a:t>638</a:t>
                      </a:r>
                    </a:p>
                  </a:txBody>
                  <a:tcPr marL="68580" marR="68580" marT="34290" marB="3429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4737F">
                        <a:alpha val="15000"/>
                      </a:srgbClr>
                    </a:solidFill>
                  </a:tcPr>
                </a:tc>
                <a:extLst>
                  <a:ext uri="{0D108BD9-81ED-4DB2-BD59-A6C34878D82A}">
                    <a16:rowId xmlns:a16="http://schemas.microsoft.com/office/drawing/2014/main" val="10005"/>
                  </a:ext>
                </a:extLst>
              </a:tr>
              <a:tr h="480457">
                <a:tc>
                  <a:txBody>
                    <a:bodyPr/>
                    <a:lstStyle/>
                    <a:p>
                      <a:pPr marL="91440"/>
                      <a:r>
                        <a:rPr lang="en-US" sz="1400" dirty="0">
                          <a:latin typeface="Arial" panose="020B0604020202020204" pitchFamily="34" charset="0"/>
                          <a:cs typeface="Arial" panose="020B0604020202020204" pitchFamily="34" charset="0"/>
                        </a:rPr>
                        <a:t>Baseline PI</a:t>
                      </a:r>
                    </a:p>
                  </a:txBody>
                  <a:tcPr marL="68580" marR="68580" marT="34290" marB="3429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1">
                        <a:lumMod val="65000"/>
                        <a:lumOff val="35000"/>
                        <a:alpha val="30000"/>
                      </a:schemeClr>
                    </a:solidFill>
                  </a:tcPr>
                </a:tc>
                <a:tc>
                  <a:txBody>
                    <a:bodyPr/>
                    <a:lstStyle/>
                    <a:p>
                      <a:pPr algn="ctr"/>
                      <a:r>
                        <a:rPr lang="en-US" sz="1400" dirty="0">
                          <a:latin typeface="Arial" panose="020B0604020202020204" pitchFamily="34" charset="0"/>
                          <a:cs typeface="Arial" panose="020B0604020202020204" pitchFamily="34" charset="0"/>
                        </a:rPr>
                        <a:t>133 (26%)</a:t>
                      </a:r>
                    </a:p>
                  </a:txBody>
                  <a:tcPr marL="68580" marR="68580" marT="34290" marB="3429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35893">
                        <a:alpha val="30000"/>
                      </a:srgbClr>
                    </a:solidFill>
                  </a:tcPr>
                </a:tc>
                <a:tc>
                  <a:txBody>
                    <a:bodyPr/>
                    <a:lstStyle/>
                    <a:p>
                      <a:pPr algn="ctr"/>
                      <a:r>
                        <a:rPr lang="en-US" sz="1400" dirty="0">
                          <a:latin typeface="Arial" panose="020B0604020202020204" pitchFamily="34" charset="0"/>
                          <a:cs typeface="Arial" panose="020B0604020202020204" pitchFamily="34" charset="0"/>
                        </a:rPr>
                        <a:t>136 (27%)</a:t>
                      </a:r>
                    </a:p>
                  </a:txBody>
                  <a:tcPr marL="68580" marR="68580" marT="34290" marB="3429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4737F">
                        <a:alpha val="30000"/>
                      </a:srgbClr>
                    </a:solidFill>
                  </a:tcPr>
                </a:tc>
                <a:extLst>
                  <a:ext uri="{0D108BD9-81ED-4DB2-BD59-A6C34878D82A}">
                    <a16:rowId xmlns:a16="http://schemas.microsoft.com/office/drawing/2014/main" val="10006"/>
                  </a:ext>
                </a:extLst>
              </a:tr>
              <a:tr h="480457">
                <a:tc>
                  <a:txBody>
                    <a:bodyPr/>
                    <a:lstStyle/>
                    <a:p>
                      <a:pPr marL="91440"/>
                      <a:r>
                        <a:rPr lang="en-US" sz="1400" dirty="0">
                          <a:latin typeface="Arial" panose="020B0604020202020204" pitchFamily="34" charset="0"/>
                          <a:cs typeface="Arial" panose="020B0604020202020204" pitchFamily="34" charset="0"/>
                        </a:rPr>
                        <a:t>Baseline NNRTI</a:t>
                      </a:r>
                    </a:p>
                  </a:txBody>
                  <a:tcPr marL="68580" marR="68580" marT="34290" marB="3429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1">
                        <a:lumMod val="65000"/>
                        <a:lumOff val="35000"/>
                        <a:alpha val="15000"/>
                      </a:schemeClr>
                    </a:solidFill>
                  </a:tcPr>
                </a:tc>
                <a:tc>
                  <a:txBody>
                    <a:bodyPr/>
                    <a:lstStyle/>
                    <a:p>
                      <a:pPr algn="ctr"/>
                      <a:r>
                        <a:rPr lang="en-US" sz="1400" dirty="0">
                          <a:latin typeface="Arial" panose="020B0604020202020204" pitchFamily="34" charset="0"/>
                          <a:cs typeface="Arial" panose="020B0604020202020204" pitchFamily="34" charset="0"/>
                        </a:rPr>
                        <a:t>275 (54%)</a:t>
                      </a:r>
                    </a:p>
                  </a:txBody>
                  <a:tcPr marL="68580" marR="68580" marT="34290" marB="3429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35893">
                        <a:alpha val="15000"/>
                      </a:srgbClr>
                    </a:solidFill>
                  </a:tcPr>
                </a:tc>
                <a:tc>
                  <a:txBody>
                    <a:bodyPr/>
                    <a:lstStyle/>
                    <a:p>
                      <a:pPr algn="ctr"/>
                      <a:r>
                        <a:rPr lang="en-US" sz="1400" dirty="0">
                          <a:latin typeface="Arial" panose="020B0604020202020204" pitchFamily="34" charset="0"/>
                          <a:cs typeface="Arial" panose="020B0604020202020204" pitchFamily="34" charset="0"/>
                        </a:rPr>
                        <a:t>278 (54%)</a:t>
                      </a:r>
                    </a:p>
                  </a:txBody>
                  <a:tcPr marL="68580" marR="68580" marT="34290" marB="3429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4737F">
                        <a:alpha val="15000"/>
                      </a:srgbClr>
                    </a:solidFill>
                  </a:tcPr>
                </a:tc>
                <a:extLst>
                  <a:ext uri="{0D108BD9-81ED-4DB2-BD59-A6C34878D82A}">
                    <a16:rowId xmlns:a16="http://schemas.microsoft.com/office/drawing/2014/main" val="10007"/>
                  </a:ext>
                </a:extLst>
              </a:tr>
              <a:tr h="480457">
                <a:tc>
                  <a:txBody>
                    <a:bodyPr/>
                    <a:lstStyle/>
                    <a:p>
                      <a:pPr marL="91440"/>
                      <a:r>
                        <a:rPr lang="en-US" sz="1400" dirty="0">
                          <a:latin typeface="Arial" panose="020B0604020202020204" pitchFamily="34" charset="0"/>
                          <a:cs typeface="Arial" panose="020B0604020202020204" pitchFamily="34" charset="0"/>
                        </a:rPr>
                        <a:t>Baseline INSTI</a:t>
                      </a:r>
                    </a:p>
                  </a:txBody>
                  <a:tcPr marL="68580" marR="68580" marT="34290" marB="3429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1">
                        <a:lumMod val="65000"/>
                        <a:lumOff val="35000"/>
                        <a:alpha val="30000"/>
                      </a:schemeClr>
                    </a:solidFill>
                  </a:tcPr>
                </a:tc>
                <a:tc>
                  <a:txBody>
                    <a:bodyPr/>
                    <a:lstStyle/>
                    <a:p>
                      <a:pPr algn="ctr"/>
                      <a:r>
                        <a:rPr lang="en-US" sz="1400" dirty="0">
                          <a:latin typeface="Arial" panose="020B0604020202020204" pitchFamily="34" charset="0"/>
                          <a:cs typeface="Arial" panose="020B0604020202020204" pitchFamily="34" charset="0"/>
                        </a:rPr>
                        <a:t>105 (20%)</a:t>
                      </a:r>
                    </a:p>
                  </a:txBody>
                  <a:tcPr marL="68580" marR="68580" marT="34290" marB="3429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35893">
                        <a:alpha val="30000"/>
                      </a:srgbClr>
                    </a:solidFill>
                  </a:tcPr>
                </a:tc>
                <a:tc>
                  <a:txBody>
                    <a:bodyPr/>
                    <a:lstStyle/>
                    <a:p>
                      <a:pPr algn="ctr"/>
                      <a:r>
                        <a:rPr lang="en-US" sz="1400" dirty="0">
                          <a:latin typeface="Arial" panose="020B0604020202020204" pitchFamily="34" charset="0"/>
                          <a:cs typeface="Arial" panose="020B0604020202020204" pitchFamily="34" charset="0"/>
                        </a:rPr>
                        <a:t>97 (19%)</a:t>
                      </a:r>
                    </a:p>
                  </a:txBody>
                  <a:tcPr marL="68580" marR="68580" marT="34290" marB="3429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4737F">
                        <a:alpha val="30000"/>
                      </a:srgbClr>
                    </a:solidFill>
                  </a:tcPr>
                </a:tc>
                <a:extLst>
                  <a:ext uri="{0D108BD9-81ED-4DB2-BD59-A6C34878D82A}">
                    <a16:rowId xmlns:a16="http://schemas.microsoft.com/office/drawing/2014/main" val="10008"/>
                  </a:ext>
                </a:extLst>
              </a:tr>
              <a:tr h="480457">
                <a:tc>
                  <a:txBody>
                    <a:bodyPr/>
                    <a:lstStyle/>
                    <a:p>
                      <a:pPr marL="91440"/>
                      <a:r>
                        <a:rPr lang="en-US" sz="1400" dirty="0">
                          <a:latin typeface="Arial" panose="020B0604020202020204" pitchFamily="34" charset="0"/>
                          <a:cs typeface="Arial" panose="020B0604020202020204" pitchFamily="34" charset="0"/>
                        </a:rPr>
                        <a:t>Baseline Tenofovir DF</a:t>
                      </a:r>
                    </a:p>
                  </a:txBody>
                  <a:tcPr marL="68580" marR="68580" marT="34290" marB="3429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1">
                        <a:lumMod val="65000"/>
                        <a:lumOff val="35000"/>
                        <a:alpha val="15000"/>
                      </a:schemeClr>
                    </a:solidFill>
                  </a:tcPr>
                </a:tc>
                <a:tc>
                  <a:txBody>
                    <a:bodyPr/>
                    <a:lstStyle/>
                    <a:p>
                      <a:pPr algn="ctr"/>
                      <a:r>
                        <a:rPr lang="en-US" sz="1400" dirty="0">
                          <a:latin typeface="Arial" panose="020B0604020202020204" pitchFamily="34" charset="0"/>
                          <a:cs typeface="Arial" panose="020B0604020202020204" pitchFamily="34" charset="0"/>
                        </a:rPr>
                        <a:t>374 (73%)</a:t>
                      </a:r>
                    </a:p>
                  </a:txBody>
                  <a:tcPr marL="68580" marR="68580" marT="34290" marB="3429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35893">
                        <a:alpha val="15000"/>
                      </a:srgbClr>
                    </a:solidFill>
                  </a:tcPr>
                </a:tc>
                <a:tc>
                  <a:txBody>
                    <a:bodyPr/>
                    <a:lstStyle/>
                    <a:p>
                      <a:pPr algn="ctr"/>
                      <a:r>
                        <a:rPr lang="en-US" sz="1400" dirty="0">
                          <a:latin typeface="Arial" panose="020B0604020202020204" pitchFamily="34" charset="0"/>
                          <a:cs typeface="Arial" panose="020B0604020202020204" pitchFamily="34" charset="0"/>
                        </a:rPr>
                        <a:t>359 (70%)</a:t>
                      </a:r>
                    </a:p>
                  </a:txBody>
                  <a:tcPr marL="68580" marR="68580" marT="34290" marB="3429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4737F">
                        <a:alpha val="15000"/>
                      </a:srgbClr>
                    </a:solidFill>
                  </a:tcPr>
                </a:tc>
                <a:extLst>
                  <a:ext uri="{0D108BD9-81ED-4DB2-BD59-A6C34878D82A}">
                    <a16:rowId xmlns:a16="http://schemas.microsoft.com/office/drawing/2014/main" val="10009"/>
                  </a:ext>
                </a:extLst>
              </a:tr>
              <a:tr h="480457">
                <a:tc>
                  <a:txBody>
                    <a:bodyPr/>
                    <a:lstStyle/>
                    <a:p>
                      <a:pPr marL="91440"/>
                      <a:r>
                        <a:rPr lang="en-US" sz="1400" dirty="0">
                          <a:latin typeface="Arial" panose="020B0604020202020204" pitchFamily="34" charset="0"/>
                          <a:cs typeface="Arial" panose="020B0604020202020204" pitchFamily="34" charset="0"/>
                        </a:rPr>
                        <a:t>Prior ART duration</a:t>
                      </a:r>
                      <a:r>
                        <a:rPr lang="en-US" sz="1400" baseline="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median)</a:t>
                      </a:r>
                    </a:p>
                  </a:txBody>
                  <a:tcPr marL="68580" marR="68580" marT="34290" marB="34290"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alpha val="30000"/>
                      </a:schemeClr>
                    </a:solidFill>
                  </a:tcPr>
                </a:tc>
                <a:tc>
                  <a:txBody>
                    <a:bodyPr/>
                    <a:lstStyle/>
                    <a:p>
                      <a:pPr algn="ctr"/>
                      <a:r>
                        <a:rPr lang="en-US" sz="1400" dirty="0">
                          <a:latin typeface="Arial" panose="020B0604020202020204" pitchFamily="34" charset="0"/>
                          <a:cs typeface="Arial" panose="020B0604020202020204" pitchFamily="34" charset="0"/>
                        </a:rPr>
                        <a:t>51 months</a:t>
                      </a:r>
                    </a:p>
                  </a:txBody>
                  <a:tcPr marL="68580" marR="68580" marT="34290" marB="3429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35893">
                        <a:alpha val="30000"/>
                      </a:srgbClr>
                    </a:solidFill>
                  </a:tcPr>
                </a:tc>
                <a:tc>
                  <a:txBody>
                    <a:bodyPr/>
                    <a:lstStyle/>
                    <a:p>
                      <a:pPr algn="ctr"/>
                      <a:r>
                        <a:rPr lang="en-US" sz="1400" dirty="0">
                          <a:latin typeface="Arial" panose="020B0604020202020204" pitchFamily="34" charset="0"/>
                          <a:cs typeface="Arial" panose="020B0604020202020204" pitchFamily="34" charset="0"/>
                        </a:rPr>
                        <a:t>53 months</a:t>
                      </a:r>
                    </a:p>
                  </a:txBody>
                  <a:tcPr marL="68580" marR="68580" marT="34290" marB="34290"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4737F">
                        <a:alpha val="30000"/>
                      </a:srgb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847291830"/>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100" dirty="0">
                <a:ea typeface="ＭＳ Ｐゴシック" pitchFamily="22" charset="-128"/>
                <a:cs typeface="ＭＳ Ｐゴシック" pitchFamily="22" charset="-128"/>
              </a:rPr>
              <a:t>DTG + RPV as Maintenance Dual Therapy</a:t>
            </a:r>
            <a:br>
              <a:rPr lang="en-US" sz="2000" dirty="0">
                <a:ea typeface="ＭＳ Ｐゴシック" pitchFamily="22" charset="-128"/>
                <a:cs typeface="ＭＳ Ｐゴシック" pitchFamily="22" charset="-128"/>
              </a:rPr>
            </a:br>
            <a:r>
              <a:rPr lang="en-US" sz="2000" dirty="0">
                <a:ea typeface="ＭＳ Ｐゴシック" pitchFamily="31" charset="-128"/>
                <a:cs typeface="ＭＳ Ｐゴシック" pitchFamily="22" charset="-128"/>
              </a:rPr>
              <a:t>SWORD-1 and SWORD-2</a:t>
            </a:r>
            <a:r>
              <a:rPr lang="en-US" sz="2000" dirty="0">
                <a:ea typeface="ＭＳ Ｐゴシック" pitchFamily="31" charset="-128"/>
                <a:cs typeface="ＭＳ Ｐゴシック" pitchFamily="31" charset="-128"/>
              </a:rPr>
              <a:t>: Pooled Results at Week 48</a:t>
            </a:r>
            <a:endParaRPr lang="en-US" dirty="0"/>
          </a:p>
        </p:txBody>
      </p:sp>
      <p:sp>
        <p:nvSpPr>
          <p:cNvPr id="6" name="Content Placeholder 5"/>
          <p:cNvSpPr>
            <a:spLocks noGrp="1"/>
          </p:cNvSpPr>
          <p:nvPr>
            <p:ph type="body" sz="quarter" idx="15"/>
          </p:nvPr>
        </p:nvSpPr>
        <p:spPr/>
        <p:txBody>
          <a:bodyPr/>
          <a:lstStyle/>
          <a:p>
            <a:r>
              <a:rPr lang="en-US" dirty="0"/>
              <a:t>Week 48 Virologic Response </a:t>
            </a:r>
          </a:p>
        </p:txBody>
      </p:sp>
      <p:sp>
        <p:nvSpPr>
          <p:cNvPr id="4" name="Text Placeholder 3"/>
          <p:cNvSpPr>
            <a:spLocks noGrp="1"/>
          </p:cNvSpPr>
          <p:nvPr>
            <p:ph type="body" sz="quarter" idx="16"/>
          </p:nvPr>
        </p:nvSpPr>
        <p:spPr/>
        <p:txBody>
          <a:bodyPr/>
          <a:lstStyle/>
          <a:p>
            <a:r>
              <a:rPr lang="en-US" dirty="0"/>
              <a:t>Source: Libre JM, et al. Lancet. 2018;39:839-49.</a:t>
            </a:r>
          </a:p>
        </p:txBody>
      </p:sp>
      <p:sp>
        <p:nvSpPr>
          <p:cNvPr id="15" name="Rectangle 14"/>
          <p:cNvSpPr/>
          <p:nvPr/>
        </p:nvSpPr>
        <p:spPr>
          <a:xfrm>
            <a:off x="2491103" y="3798015"/>
            <a:ext cx="876115"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669/717</a:t>
            </a:r>
          </a:p>
        </p:txBody>
      </p:sp>
      <p:sp>
        <p:nvSpPr>
          <p:cNvPr id="16" name="Rectangle 15"/>
          <p:cNvSpPr/>
          <p:nvPr/>
        </p:nvSpPr>
        <p:spPr>
          <a:xfrm>
            <a:off x="4014064" y="3798015"/>
            <a:ext cx="876115"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526/576</a:t>
            </a:r>
          </a:p>
        </p:txBody>
      </p:sp>
      <p:sp>
        <p:nvSpPr>
          <p:cNvPr id="17" name="Rectangle 16"/>
          <p:cNvSpPr/>
          <p:nvPr/>
        </p:nvSpPr>
        <p:spPr>
          <a:xfrm>
            <a:off x="4868793" y="3798015"/>
            <a:ext cx="876115"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531/564</a:t>
            </a:r>
          </a:p>
        </p:txBody>
      </p:sp>
      <p:sp>
        <p:nvSpPr>
          <p:cNvPr id="18" name="Rectangle 17"/>
          <p:cNvSpPr/>
          <p:nvPr/>
        </p:nvSpPr>
        <p:spPr>
          <a:xfrm>
            <a:off x="6450669" y="3798015"/>
            <a:ext cx="876115"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129/140</a:t>
            </a:r>
          </a:p>
        </p:txBody>
      </p:sp>
      <p:sp>
        <p:nvSpPr>
          <p:cNvPr id="19" name="Rectangle 18"/>
          <p:cNvSpPr/>
          <p:nvPr/>
        </p:nvSpPr>
        <p:spPr>
          <a:xfrm>
            <a:off x="7279159" y="3798015"/>
            <a:ext cx="876115"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138/153</a:t>
            </a:r>
          </a:p>
        </p:txBody>
      </p:sp>
      <p:sp>
        <p:nvSpPr>
          <p:cNvPr id="20" name="Rectangle 19"/>
          <p:cNvSpPr/>
          <p:nvPr/>
        </p:nvSpPr>
        <p:spPr>
          <a:xfrm>
            <a:off x="1645920" y="3798015"/>
            <a:ext cx="876115"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655/716</a:t>
            </a:r>
          </a:p>
        </p:txBody>
      </p:sp>
      <p:graphicFrame>
        <p:nvGraphicFramePr>
          <p:cNvPr id="22" name="Chart 21">
            <a:extLst>
              <a:ext uri="{FF2B5EF4-FFF2-40B4-BE49-F238E27FC236}">
                <a16:creationId xmlns:a16="http://schemas.microsoft.com/office/drawing/2014/main" id="{EAEF3983-8F6C-2AAC-9BC1-86593DB4CEED}"/>
              </a:ext>
            </a:extLst>
          </p:cNvPr>
          <p:cNvGraphicFramePr>
            <a:graphicFrameLocks/>
          </p:cNvGraphicFramePr>
          <p:nvPr>
            <p:extLst>
              <p:ext uri="{D42A27DB-BD31-4B8C-83A1-F6EECF244321}">
                <p14:modId xmlns:p14="http://schemas.microsoft.com/office/powerpoint/2010/main" val="3832020390"/>
              </p:ext>
            </p:extLst>
          </p:nvPr>
        </p:nvGraphicFramePr>
        <p:xfrm>
          <a:off x="475950" y="1419224"/>
          <a:ext cx="8229600" cy="32918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43307293"/>
      </p:ext>
    </p:extLst>
  </p:cSld>
  <p:clrMapOvr>
    <a:masterClrMapping/>
  </p:clrMapOvr>
  <p:transition spd="slow" advTm="3605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FF18-0B15-05B8-45DD-5CFA676CBAEF}"/>
              </a:ext>
            </a:extLst>
          </p:cNvPr>
          <p:cNvSpPr>
            <a:spLocks noGrp="1"/>
          </p:cNvSpPr>
          <p:nvPr>
            <p:ph type="title"/>
          </p:nvPr>
        </p:nvSpPr>
        <p:spPr/>
        <p:txBody>
          <a:bodyPr/>
          <a:lstStyle/>
          <a:p>
            <a:r>
              <a:rPr lang="en-US" dirty="0"/>
              <a:t>Dolutegravir-</a:t>
            </a:r>
            <a:r>
              <a:rPr lang="en-US" dirty="0" err="1"/>
              <a:t>Rilpivirine</a:t>
            </a:r>
            <a:r>
              <a:rPr lang="en-US" dirty="0"/>
              <a:t>: Treatment Emergent Resistance</a:t>
            </a:r>
          </a:p>
        </p:txBody>
      </p:sp>
      <p:sp>
        <p:nvSpPr>
          <p:cNvPr id="3" name="Text Placeholder 2">
            <a:extLst>
              <a:ext uri="{FF2B5EF4-FFF2-40B4-BE49-F238E27FC236}">
                <a16:creationId xmlns:a16="http://schemas.microsoft.com/office/drawing/2014/main" id="{1B134DCE-7457-100E-810C-CF1B736AF1D8}"/>
              </a:ext>
            </a:extLst>
          </p:cNvPr>
          <p:cNvSpPr>
            <a:spLocks noGrp="1"/>
          </p:cNvSpPr>
          <p:nvPr>
            <p:ph type="body" sz="quarter" idx="14"/>
          </p:nvPr>
        </p:nvSpPr>
        <p:spPr>
          <a:xfrm>
            <a:off x="323850" y="4470401"/>
            <a:ext cx="7357838" cy="615950"/>
          </a:xfrm>
        </p:spPr>
        <p:txBody>
          <a:bodyPr/>
          <a:lstStyle/>
          <a:p>
            <a:r>
              <a:rPr lang="en-US" dirty="0"/>
              <a:t>Source: </a:t>
            </a:r>
            <a:br>
              <a:rPr lang="en-US" dirty="0"/>
            </a:br>
            <a:r>
              <a:rPr lang="en-US" dirty="0"/>
              <a:t>(1) Libre JM, et al. Lancet. 2018;39:839-49. </a:t>
            </a:r>
            <a:br>
              <a:rPr lang="en-US" dirty="0"/>
            </a:br>
            <a:r>
              <a:rPr lang="en-US" dirty="0"/>
              <a:t>(2) </a:t>
            </a:r>
            <a:r>
              <a:rPr lang="en-US" dirty="0" err="1"/>
              <a:t>Aboud</a:t>
            </a:r>
            <a:r>
              <a:rPr lang="en-US" dirty="0"/>
              <a:t> M, et al. Lancet HIV. 2019;6(9):e576-e587.</a:t>
            </a:r>
          </a:p>
        </p:txBody>
      </p:sp>
      <p:sp>
        <p:nvSpPr>
          <p:cNvPr id="4" name="Content Placeholder 3">
            <a:extLst>
              <a:ext uri="{FF2B5EF4-FFF2-40B4-BE49-F238E27FC236}">
                <a16:creationId xmlns:a16="http://schemas.microsoft.com/office/drawing/2014/main" id="{4801BD35-6FA2-6C50-FAAE-69EEEC3CDCD1}"/>
              </a:ext>
            </a:extLst>
          </p:cNvPr>
          <p:cNvSpPr>
            <a:spLocks noGrp="1"/>
          </p:cNvSpPr>
          <p:nvPr>
            <p:ph sz="half" idx="2"/>
          </p:nvPr>
        </p:nvSpPr>
        <p:spPr/>
        <p:txBody>
          <a:bodyPr>
            <a:normAutofit/>
          </a:bodyPr>
          <a:lstStyle/>
          <a:p>
            <a:r>
              <a:rPr lang="en-US" b="1" dirty="0"/>
              <a:t>In SWORD-1 and SWORD-2</a:t>
            </a:r>
          </a:p>
          <a:p>
            <a:pPr lvl="1"/>
            <a:r>
              <a:rPr lang="en-US" dirty="0"/>
              <a:t>After 48 weeks</a:t>
            </a:r>
          </a:p>
          <a:p>
            <a:pPr lvl="2"/>
            <a:r>
              <a:rPr lang="en-US" sz="1800" dirty="0">
                <a:latin typeface="Arial" panose="020B0604020202020204" pitchFamily="34" charset="0"/>
                <a:cs typeface="Arial" panose="020B0604020202020204" pitchFamily="34" charset="0"/>
              </a:rPr>
              <a:t>8 total participants met confirmed virologic withdrawal</a:t>
            </a:r>
          </a:p>
          <a:p>
            <a:pPr lvl="3"/>
            <a:r>
              <a:rPr lang="en-US" sz="1800" dirty="0">
                <a:latin typeface="Arial" panose="020B0604020202020204" pitchFamily="34" charset="0"/>
                <a:cs typeface="Arial" panose="020B0604020202020204" pitchFamily="34" charset="0"/>
              </a:rPr>
              <a:t>4 in early switch arm, 4 in standard arm</a:t>
            </a:r>
          </a:p>
          <a:p>
            <a:pPr lvl="3"/>
            <a:endParaRPr lang="en-US" sz="1800" dirty="0">
              <a:latin typeface="Arial" panose="020B0604020202020204" pitchFamily="34" charset="0"/>
              <a:cs typeface="Arial" panose="020B0604020202020204" pitchFamily="34" charset="0"/>
            </a:endParaRPr>
          </a:p>
          <a:p>
            <a:pPr lvl="1"/>
            <a:r>
              <a:rPr lang="en-US" dirty="0"/>
              <a:t>Viral resistance testing performed in 7 of 8 participants</a:t>
            </a:r>
          </a:p>
          <a:p>
            <a:pPr lvl="2"/>
            <a:r>
              <a:rPr lang="en-US" sz="1800" dirty="0">
                <a:latin typeface="Arial" panose="020B0604020202020204" pitchFamily="34" charset="0"/>
                <a:cs typeface="Arial" panose="020B0604020202020204" pitchFamily="34" charset="0"/>
              </a:rPr>
              <a:t>NNRTI resistance mutations: K101K/E, E138A, K103N, V179I, M230L</a:t>
            </a:r>
          </a:p>
          <a:p>
            <a:pPr lvl="2"/>
            <a:r>
              <a:rPr lang="en-US" sz="1800" dirty="0">
                <a:latin typeface="Arial" panose="020B0604020202020204" pitchFamily="34" charset="0"/>
                <a:cs typeface="Arial" panose="020B0604020202020204" pitchFamily="34" charset="0"/>
              </a:rPr>
              <a:t>INSTI resistance mutations: G193Q, V151V/I</a:t>
            </a:r>
          </a:p>
        </p:txBody>
      </p:sp>
    </p:spTree>
    <p:extLst>
      <p:ext uri="{BB962C8B-B14F-4D97-AF65-F5344CB8AC3E}">
        <p14:creationId xmlns:p14="http://schemas.microsoft.com/office/powerpoint/2010/main" val="2117011553"/>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BF5BB-9EDC-1842-8A55-CEDFBDD6B846}"/>
              </a:ext>
            </a:extLst>
          </p:cNvPr>
          <p:cNvSpPr>
            <a:spLocks noGrp="1"/>
          </p:cNvSpPr>
          <p:nvPr>
            <p:ph type="title"/>
          </p:nvPr>
        </p:nvSpPr>
        <p:spPr/>
        <p:txBody>
          <a:bodyPr/>
          <a:lstStyle/>
          <a:p>
            <a:r>
              <a:rPr lang="en-US" dirty="0"/>
              <a:t>Dolutegravir-</a:t>
            </a:r>
            <a:r>
              <a:rPr lang="en-US" dirty="0" err="1"/>
              <a:t>Rilpivirine</a:t>
            </a:r>
            <a:r>
              <a:rPr lang="en-US" dirty="0"/>
              <a:t>: Summary</a:t>
            </a:r>
          </a:p>
        </p:txBody>
      </p:sp>
      <p:sp>
        <p:nvSpPr>
          <p:cNvPr id="5" name="Content Placeholder 4">
            <a:extLst>
              <a:ext uri="{FF2B5EF4-FFF2-40B4-BE49-F238E27FC236}">
                <a16:creationId xmlns:a16="http://schemas.microsoft.com/office/drawing/2014/main" id="{338B0BF8-9370-D740-A027-B33ECC05CD18}"/>
              </a:ext>
            </a:extLst>
          </p:cNvPr>
          <p:cNvSpPr>
            <a:spLocks noGrp="1"/>
          </p:cNvSpPr>
          <p:nvPr>
            <p:ph sz="half" idx="2"/>
          </p:nvPr>
        </p:nvSpPr>
        <p:spPr/>
        <p:txBody>
          <a:bodyPr>
            <a:normAutofit/>
          </a:bodyPr>
          <a:lstStyle/>
          <a:p>
            <a:pPr>
              <a:spcBef>
                <a:spcPts val="1600"/>
              </a:spcBef>
            </a:pPr>
            <a:r>
              <a:rPr lang="en-US" sz="1800" dirty="0"/>
              <a:t>Oral, once-daily pill available as a fixed dose combination</a:t>
            </a:r>
          </a:p>
          <a:p>
            <a:pPr>
              <a:spcBef>
                <a:spcPts val="1600"/>
              </a:spcBef>
            </a:pPr>
            <a:r>
              <a:rPr lang="en-US" sz="1800" dirty="0"/>
              <a:t>Must be taken with food (because of </a:t>
            </a:r>
            <a:r>
              <a:rPr lang="en-US" sz="1800" dirty="0" err="1"/>
              <a:t>rilpivirine</a:t>
            </a:r>
            <a:r>
              <a:rPr lang="en-US" sz="1800" dirty="0"/>
              <a:t> component) </a:t>
            </a:r>
          </a:p>
          <a:p>
            <a:pPr>
              <a:spcBef>
                <a:spcPts val="1600"/>
              </a:spcBef>
            </a:pPr>
            <a:r>
              <a:rPr lang="en-US" sz="1800" dirty="0"/>
              <a:t>Well-tolerated, but with many drug-drug interactions</a:t>
            </a:r>
          </a:p>
          <a:p>
            <a:pPr>
              <a:spcBef>
                <a:spcPts val="1600"/>
              </a:spcBef>
            </a:pPr>
            <a:r>
              <a:rPr lang="en-US" sz="1800" dirty="0"/>
              <a:t>Exercise caution when administering medications that decrease concentrations of dolutegravir or </a:t>
            </a:r>
            <a:r>
              <a:rPr lang="en-US" sz="1800" dirty="0" err="1"/>
              <a:t>rilpivirine</a:t>
            </a:r>
            <a:endParaRPr lang="en-US" sz="1800" dirty="0"/>
          </a:p>
          <a:p>
            <a:pPr>
              <a:spcBef>
                <a:spcPts val="1600"/>
              </a:spcBef>
            </a:pPr>
            <a:r>
              <a:rPr lang="en-US" sz="1800" dirty="0"/>
              <a:t>Should only be used in treatment-experienced virally suppressed PWH with no prior history of virologic failure and no major mutations to any ART class</a:t>
            </a:r>
          </a:p>
          <a:p>
            <a:pPr>
              <a:spcBef>
                <a:spcPts val="1600"/>
              </a:spcBef>
            </a:pPr>
            <a:r>
              <a:rPr lang="en-US" sz="1800" dirty="0"/>
              <a:t>Treatment emergent resistance can develop </a:t>
            </a:r>
          </a:p>
        </p:txBody>
      </p:sp>
    </p:spTree>
    <p:extLst>
      <p:ext uri="{BB962C8B-B14F-4D97-AF65-F5344CB8AC3E}">
        <p14:creationId xmlns:p14="http://schemas.microsoft.com/office/powerpoint/2010/main" val="4070910798"/>
      </p:ext>
    </p:extLst>
  </p:cSld>
  <p:clrMapOvr>
    <a:masterClrMapping/>
  </p:clrMapOvr>
  <p:transition spd="slow" advTm="46276"/>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658912"/>
      </p:ext>
    </p:extLst>
  </p:cSld>
  <p:clrMapOvr>
    <a:masterClrMapping/>
  </p:clrMapOvr>
  <p:transition spd="slow" advTm="4382"/>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61822-2E8A-6179-C02C-7743C6FC04E4}"/>
              </a:ext>
            </a:extLst>
          </p:cNvPr>
          <p:cNvSpPr>
            <a:spLocks noGrp="1"/>
          </p:cNvSpPr>
          <p:nvPr>
            <p:ph type="title"/>
          </p:nvPr>
        </p:nvSpPr>
        <p:spPr/>
        <p:txBody>
          <a:bodyPr/>
          <a:lstStyle/>
          <a:p>
            <a:r>
              <a:rPr lang="en-US" dirty="0"/>
              <a:t>Dr. Budak has no financial conflicts of interest or disclosures.</a:t>
            </a:r>
          </a:p>
        </p:txBody>
      </p:sp>
    </p:spTree>
    <p:extLst>
      <p:ext uri="{BB962C8B-B14F-4D97-AF65-F5344CB8AC3E}">
        <p14:creationId xmlns:p14="http://schemas.microsoft.com/office/powerpoint/2010/main" val="1915186486"/>
      </p:ext>
    </p:extLst>
  </p:cSld>
  <p:clrMapOvr>
    <a:masterClrMapping/>
  </p:clrMapOvr>
  <p:transition spd="slow" advTm="1537"/>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BF5BB-9EDC-1842-8A55-CEDFBDD6B846}"/>
              </a:ext>
            </a:extLst>
          </p:cNvPr>
          <p:cNvSpPr>
            <a:spLocks noGrp="1"/>
          </p:cNvSpPr>
          <p:nvPr>
            <p:ph type="title"/>
          </p:nvPr>
        </p:nvSpPr>
        <p:spPr/>
        <p:txBody>
          <a:bodyPr/>
          <a:lstStyle/>
          <a:p>
            <a:r>
              <a:rPr lang="en-US" dirty="0"/>
              <a:t>Dolutegravir-</a:t>
            </a:r>
            <a:r>
              <a:rPr lang="en-US" dirty="0" err="1"/>
              <a:t>Rilpivirine</a:t>
            </a:r>
            <a:r>
              <a:rPr lang="en-US" dirty="0"/>
              <a:t>: Basics</a:t>
            </a:r>
          </a:p>
        </p:txBody>
      </p:sp>
      <p:sp>
        <p:nvSpPr>
          <p:cNvPr id="3" name="Text Placeholder 2">
            <a:extLst>
              <a:ext uri="{FF2B5EF4-FFF2-40B4-BE49-F238E27FC236}">
                <a16:creationId xmlns:a16="http://schemas.microsoft.com/office/drawing/2014/main" id="{E02E21BD-9B21-4845-855B-20B41E7935FA}"/>
              </a:ext>
            </a:extLst>
          </p:cNvPr>
          <p:cNvSpPr>
            <a:spLocks noGrp="1"/>
          </p:cNvSpPr>
          <p:nvPr>
            <p:ph type="body" sz="quarter" idx="14"/>
          </p:nvPr>
        </p:nvSpPr>
        <p:spPr/>
        <p:txBody>
          <a:bodyPr/>
          <a:lstStyle/>
          <a:p>
            <a:r>
              <a:rPr lang="en-US" dirty="0"/>
              <a:t>Source: Dolutegravir-</a:t>
            </a:r>
            <a:r>
              <a:rPr lang="en-US" dirty="0" err="1"/>
              <a:t>Rilpivirine</a:t>
            </a:r>
            <a:r>
              <a:rPr lang="en-US" dirty="0"/>
              <a:t> Prescribing Information. </a:t>
            </a:r>
          </a:p>
        </p:txBody>
      </p:sp>
      <p:sp>
        <p:nvSpPr>
          <p:cNvPr id="5" name="Content Placeholder 4">
            <a:extLst>
              <a:ext uri="{FF2B5EF4-FFF2-40B4-BE49-F238E27FC236}">
                <a16:creationId xmlns:a16="http://schemas.microsoft.com/office/drawing/2014/main" id="{338B0BF8-9370-D740-A027-B33ECC05CD18}"/>
              </a:ext>
            </a:extLst>
          </p:cNvPr>
          <p:cNvSpPr>
            <a:spLocks noGrp="1"/>
          </p:cNvSpPr>
          <p:nvPr>
            <p:ph sz="half" idx="2"/>
          </p:nvPr>
        </p:nvSpPr>
        <p:spPr>
          <a:xfrm>
            <a:off x="323850" y="1034000"/>
            <a:ext cx="8515350" cy="3769986"/>
          </a:xfrm>
        </p:spPr>
        <p:txBody>
          <a:bodyPr>
            <a:noAutofit/>
          </a:bodyPr>
          <a:lstStyle/>
          <a:p>
            <a:pPr>
              <a:spcBef>
                <a:spcPts val="800"/>
              </a:spcBef>
            </a:pPr>
            <a:r>
              <a:rPr lang="en-US" sz="1600" b="1" dirty="0"/>
              <a:t>Medication</a:t>
            </a:r>
          </a:p>
          <a:p>
            <a:pPr lvl="1">
              <a:spcBef>
                <a:spcPts val="0"/>
              </a:spcBef>
            </a:pPr>
            <a:r>
              <a:rPr lang="en-US" sz="1600" dirty="0"/>
              <a:t>Oral, once daily, fixed dose combination of dolutegravir (integrase strand transfer inhibitor) and </a:t>
            </a:r>
            <a:r>
              <a:rPr lang="en-US" sz="1600" dirty="0" err="1"/>
              <a:t>rilpivirine</a:t>
            </a:r>
            <a:r>
              <a:rPr lang="en-US" sz="1600" dirty="0"/>
              <a:t> (non-nucleoside reverse transcriptase inhibitor)</a:t>
            </a:r>
          </a:p>
          <a:p>
            <a:pPr>
              <a:spcBef>
                <a:spcPts val="800"/>
              </a:spcBef>
            </a:pPr>
            <a:r>
              <a:rPr lang="en-US" sz="1600" b="1" dirty="0"/>
              <a:t>Administration</a:t>
            </a:r>
          </a:p>
          <a:p>
            <a:pPr lvl="1">
              <a:spcBef>
                <a:spcPts val="0"/>
              </a:spcBef>
            </a:pPr>
            <a:r>
              <a:rPr lang="en-US" sz="1600" dirty="0"/>
              <a:t>Many drug-drug interactions and food requirements</a:t>
            </a:r>
          </a:p>
          <a:p>
            <a:pPr>
              <a:spcBef>
                <a:spcPts val="800"/>
              </a:spcBef>
            </a:pPr>
            <a:r>
              <a:rPr lang="en-US" sz="1600" b="1" dirty="0"/>
              <a:t>With Renal Impairment</a:t>
            </a:r>
          </a:p>
          <a:p>
            <a:pPr lvl="1">
              <a:spcBef>
                <a:spcPts val="0"/>
              </a:spcBef>
            </a:pPr>
            <a:r>
              <a:rPr lang="en-US" sz="1600" dirty="0"/>
              <a:t>No dose adjustment necessary in patients with renal impairment</a:t>
            </a:r>
          </a:p>
          <a:p>
            <a:pPr>
              <a:spcBef>
                <a:spcPts val="800"/>
              </a:spcBef>
            </a:pPr>
            <a:r>
              <a:rPr lang="en-US" sz="1600" b="1" dirty="0"/>
              <a:t>With Hepatic Impairment</a:t>
            </a:r>
          </a:p>
          <a:p>
            <a:pPr lvl="1">
              <a:spcBef>
                <a:spcPts val="0"/>
              </a:spcBef>
            </a:pPr>
            <a:r>
              <a:rPr lang="en-US" sz="1600" dirty="0"/>
              <a:t>Has not been studied in patients with severe hepatic impairment (Child-Pugh C)</a:t>
            </a:r>
          </a:p>
          <a:p>
            <a:pPr>
              <a:spcBef>
                <a:spcPts val="800"/>
              </a:spcBef>
            </a:pPr>
            <a:r>
              <a:rPr lang="en-US" sz="1600" b="1" dirty="0"/>
              <a:t>Pregnancy</a:t>
            </a:r>
          </a:p>
          <a:p>
            <a:pPr lvl="1">
              <a:spcBef>
                <a:spcPts val="0"/>
              </a:spcBef>
            </a:pPr>
            <a:r>
              <a:rPr lang="en-US" sz="1600" dirty="0"/>
              <a:t>Avoid use in pregnancy</a:t>
            </a:r>
          </a:p>
          <a:p>
            <a:pPr>
              <a:spcBef>
                <a:spcPts val="800"/>
              </a:spcBef>
            </a:pPr>
            <a:r>
              <a:rPr lang="en-US" sz="1600" b="1" dirty="0"/>
              <a:t>Common Adverse Effects </a:t>
            </a:r>
            <a:r>
              <a:rPr lang="en-US" sz="1600" dirty="0"/>
              <a:t>(≥2%)</a:t>
            </a:r>
          </a:p>
          <a:p>
            <a:pPr lvl="1">
              <a:spcBef>
                <a:spcPts val="0"/>
              </a:spcBef>
            </a:pPr>
            <a:r>
              <a:rPr lang="en-US" sz="1600" dirty="0"/>
              <a:t>Diarrhea, headache, nausea</a:t>
            </a:r>
          </a:p>
          <a:p>
            <a:pPr marL="34290" indent="0">
              <a:buNone/>
            </a:pPr>
            <a:endParaRPr lang="en-US" sz="1600" dirty="0"/>
          </a:p>
        </p:txBody>
      </p:sp>
    </p:spTree>
    <p:extLst>
      <p:ext uri="{BB962C8B-B14F-4D97-AF65-F5344CB8AC3E}">
        <p14:creationId xmlns:p14="http://schemas.microsoft.com/office/powerpoint/2010/main" val="744152710"/>
      </p:ext>
    </p:extLst>
  </p:cSld>
  <p:clrMapOvr>
    <a:masterClrMapping/>
  </p:clrMapOvr>
  <p:transition spd="slow" advTm="53336"/>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E041C92-50D8-AA55-5051-B150AFBE0523}"/>
              </a:ext>
            </a:extLst>
          </p:cNvPr>
          <p:cNvSpPr/>
          <p:nvPr/>
        </p:nvSpPr>
        <p:spPr>
          <a:xfrm>
            <a:off x="0" y="1176795"/>
            <a:ext cx="9144000" cy="28070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t>
            </a:r>
          </a:p>
        </p:txBody>
      </p:sp>
      <p:sp>
        <p:nvSpPr>
          <p:cNvPr id="27" name="Rectangle 3">
            <a:extLst>
              <a:ext uri="{FF2B5EF4-FFF2-40B4-BE49-F238E27FC236}">
                <a16:creationId xmlns:a16="http://schemas.microsoft.com/office/drawing/2014/main" id="{0D0CF64C-FDE6-EC49-9E32-90E72954D4A2}"/>
              </a:ext>
            </a:extLst>
          </p:cNvPr>
          <p:cNvSpPr>
            <a:spLocks noChangeArrowheads="1"/>
          </p:cNvSpPr>
          <p:nvPr/>
        </p:nvSpPr>
        <p:spPr bwMode="auto">
          <a:xfrm>
            <a:off x="0" y="3857204"/>
            <a:ext cx="9162288" cy="365760"/>
          </a:xfrm>
          <a:prstGeom prst="rect">
            <a:avLst/>
          </a:prstGeom>
          <a:solidFill>
            <a:schemeClr val="bg1">
              <a:lumMod val="85000"/>
            </a:schemeClr>
          </a:solidFill>
          <a:ln w="19050">
            <a:noFill/>
            <a:miter lim="800000"/>
            <a:headEnd/>
            <a:tailEnd/>
          </a:ln>
          <a:scene3d>
            <a:camera prst="orthographicFront"/>
            <a:lightRig rig="threePt" dir="t"/>
          </a:scene3d>
          <a:sp3d>
            <a:bevelT w="0" h="0"/>
          </a:sp3d>
        </p:spPr>
        <p:txBody>
          <a:bodyPr wrap="square" anchor="ctr">
            <a:prstTxWarp prst="textNoShape">
              <a:avLst/>
            </a:prstTxWarp>
          </a:bodyPr>
          <a:lstStyle/>
          <a:p>
            <a:pPr algn="ctr" eaLnBrk="1" hangingPunct="1">
              <a:lnSpc>
                <a:spcPts val="2400"/>
              </a:lnSpc>
            </a:pPr>
            <a:r>
              <a:rPr lang="en-US" sz="2000" dirty="0">
                <a:solidFill>
                  <a:srgbClr val="000000"/>
                </a:solidFill>
                <a:latin typeface="Arial" pitchFamily="-107" charset="0"/>
                <a:ea typeface="Arial" pitchFamily="-107" charset="0"/>
                <a:cs typeface="Arial" pitchFamily="-107" charset="0"/>
              </a:rPr>
              <a:t>Dose: 1 tablet once daily with food</a:t>
            </a:r>
          </a:p>
        </p:txBody>
      </p:sp>
      <p:sp>
        <p:nvSpPr>
          <p:cNvPr id="3" name="Rectangle 3">
            <a:extLst>
              <a:ext uri="{FF2B5EF4-FFF2-40B4-BE49-F238E27FC236}">
                <a16:creationId xmlns:a16="http://schemas.microsoft.com/office/drawing/2014/main" id="{4B61A036-FB15-CF04-609E-87112E87F83D}"/>
              </a:ext>
            </a:extLst>
          </p:cNvPr>
          <p:cNvSpPr>
            <a:spLocks noChangeArrowheads="1"/>
          </p:cNvSpPr>
          <p:nvPr/>
        </p:nvSpPr>
        <p:spPr bwMode="auto">
          <a:xfrm>
            <a:off x="-45720" y="1168086"/>
            <a:ext cx="9235440" cy="609600"/>
          </a:xfrm>
          <a:prstGeom prst="rect">
            <a:avLst/>
          </a:prstGeom>
          <a:solidFill>
            <a:schemeClr val="bg1">
              <a:lumMod val="65000"/>
              <a:alpha val="60000"/>
            </a:schemeClr>
          </a:solidFill>
          <a:ln w="19050">
            <a:noFill/>
            <a:miter lim="800000"/>
            <a:headEnd/>
            <a:tailEnd/>
          </a:ln>
          <a:scene3d>
            <a:camera prst="orthographicFront"/>
            <a:lightRig rig="threePt" dir="t"/>
          </a:scene3d>
          <a:sp3d>
            <a:bevelT w="38100" h="38100"/>
          </a:sp3d>
        </p:spPr>
        <p:txBody>
          <a:bodyPr wrap="square" anchor="ctr">
            <a:prstTxWarp prst="textNoShape">
              <a:avLst/>
            </a:prstTxWarp>
          </a:bodyPr>
          <a:lstStyle/>
          <a:p>
            <a:pPr algn="ctr" eaLnBrk="1" hangingPunct="1">
              <a:lnSpc>
                <a:spcPts val="2800"/>
              </a:lnSpc>
            </a:pPr>
            <a:r>
              <a:rPr lang="en-US" dirty="0">
                <a:solidFill>
                  <a:srgbClr val="000000"/>
                </a:solidFill>
                <a:latin typeface="Arial" pitchFamily="-107" charset="0"/>
                <a:ea typeface="Arial" pitchFamily="-107" charset="0"/>
                <a:cs typeface="Arial" pitchFamily="-107" charset="0"/>
              </a:rPr>
              <a:t>Dolutegravir-</a:t>
            </a:r>
            <a:r>
              <a:rPr lang="en-US" dirty="0" err="1">
                <a:solidFill>
                  <a:srgbClr val="000000"/>
                </a:solidFill>
                <a:latin typeface="Arial" pitchFamily="-107" charset="0"/>
                <a:ea typeface="Arial" pitchFamily="-107" charset="0"/>
                <a:cs typeface="Arial" pitchFamily="-107" charset="0"/>
              </a:rPr>
              <a:t>Rilpivirine</a:t>
            </a:r>
            <a:endParaRPr lang="en-US" dirty="0">
              <a:solidFill>
                <a:srgbClr val="000000"/>
              </a:solidFill>
              <a:latin typeface="Arial" pitchFamily="-107" charset="0"/>
              <a:ea typeface="Arial" pitchFamily="-107" charset="0"/>
              <a:cs typeface="Arial" pitchFamily="-107" charset="0"/>
            </a:endParaRPr>
          </a:p>
        </p:txBody>
      </p:sp>
      <p:sp>
        <p:nvSpPr>
          <p:cNvPr id="2" name="Bent Arrow 1">
            <a:extLst>
              <a:ext uri="{FF2B5EF4-FFF2-40B4-BE49-F238E27FC236}">
                <a16:creationId xmlns:a16="http://schemas.microsoft.com/office/drawing/2014/main" id="{A40C1BBA-EC9C-B17D-A3DB-4A16A5CA5C6F}"/>
              </a:ext>
            </a:extLst>
          </p:cNvPr>
          <p:cNvSpPr/>
          <p:nvPr/>
        </p:nvSpPr>
        <p:spPr>
          <a:xfrm flipV="1">
            <a:off x="3314877" y="2914366"/>
            <a:ext cx="457200" cy="463296"/>
          </a:xfrm>
          <a:prstGeom prst="bentArrow">
            <a:avLst/>
          </a:prstGeom>
          <a:solidFill>
            <a:srgbClr val="C2C2C2"/>
          </a:solidFill>
          <a:ln>
            <a:solidFill>
              <a:srgbClr val="67676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Rounded Rectangle 6">
            <a:extLst>
              <a:ext uri="{FF2B5EF4-FFF2-40B4-BE49-F238E27FC236}">
                <a16:creationId xmlns:a16="http://schemas.microsoft.com/office/drawing/2014/main" id="{99F453C3-2FB5-C260-290D-866E1EFE3EAD}"/>
              </a:ext>
            </a:extLst>
          </p:cNvPr>
          <p:cNvSpPr/>
          <p:nvPr/>
        </p:nvSpPr>
        <p:spPr>
          <a:xfrm>
            <a:off x="3736001" y="3114662"/>
            <a:ext cx="1225296" cy="298699"/>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2000" dirty="0">
                <a:solidFill>
                  <a:srgbClr val="6C6C6C"/>
                </a:solidFill>
                <a:latin typeface="Arial" panose="020B0604020202020204" pitchFamily="34" charset="0"/>
                <a:cs typeface="Arial" panose="020B0604020202020204" pitchFamily="34" charset="0"/>
              </a:rPr>
              <a:t>INSTI</a:t>
            </a:r>
          </a:p>
        </p:txBody>
      </p:sp>
      <p:sp>
        <p:nvSpPr>
          <p:cNvPr id="8" name="Rounded Rectangle 7">
            <a:extLst>
              <a:ext uri="{FF2B5EF4-FFF2-40B4-BE49-F238E27FC236}">
                <a16:creationId xmlns:a16="http://schemas.microsoft.com/office/drawing/2014/main" id="{53B7B07D-8B9C-E959-FA3C-934476D589F9}"/>
              </a:ext>
            </a:extLst>
          </p:cNvPr>
          <p:cNvSpPr/>
          <p:nvPr/>
        </p:nvSpPr>
        <p:spPr>
          <a:xfrm>
            <a:off x="5832594" y="3114662"/>
            <a:ext cx="1225296" cy="298699"/>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2000" dirty="0">
                <a:solidFill>
                  <a:srgbClr val="6C6C6C"/>
                </a:solidFill>
                <a:latin typeface="Arial" panose="020B0604020202020204" pitchFamily="34" charset="0"/>
                <a:cs typeface="Arial" panose="020B0604020202020204" pitchFamily="34" charset="0"/>
              </a:rPr>
              <a:t>NNRTI</a:t>
            </a:r>
          </a:p>
        </p:txBody>
      </p:sp>
      <p:sp>
        <p:nvSpPr>
          <p:cNvPr id="9" name="Bent Arrow 8">
            <a:extLst>
              <a:ext uri="{FF2B5EF4-FFF2-40B4-BE49-F238E27FC236}">
                <a16:creationId xmlns:a16="http://schemas.microsoft.com/office/drawing/2014/main" id="{5CA21143-725D-D06A-3447-5F4D1DCEF26F}"/>
              </a:ext>
            </a:extLst>
          </p:cNvPr>
          <p:cNvSpPr/>
          <p:nvPr/>
        </p:nvSpPr>
        <p:spPr>
          <a:xfrm flipV="1">
            <a:off x="5345793" y="2914366"/>
            <a:ext cx="457200" cy="463296"/>
          </a:xfrm>
          <a:prstGeom prst="bentArrow">
            <a:avLst/>
          </a:prstGeom>
          <a:solidFill>
            <a:srgbClr val="C2C2C2"/>
          </a:solidFill>
          <a:ln>
            <a:solidFill>
              <a:srgbClr val="67676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 name="Rounded Rectangle 9">
            <a:extLst>
              <a:ext uri="{FF2B5EF4-FFF2-40B4-BE49-F238E27FC236}">
                <a16:creationId xmlns:a16="http://schemas.microsoft.com/office/drawing/2014/main" id="{38B57A0E-3AA1-8BCE-562C-63C478812211}"/>
              </a:ext>
            </a:extLst>
          </p:cNvPr>
          <p:cNvSpPr/>
          <p:nvPr/>
        </p:nvSpPr>
        <p:spPr>
          <a:xfrm>
            <a:off x="3001929" y="2482766"/>
            <a:ext cx="1225296" cy="399281"/>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rgbClr val="676767"/>
                </a:solidFill>
                <a:latin typeface="Arial" panose="020B0604020202020204" pitchFamily="34" charset="0"/>
                <a:cs typeface="Arial" panose="020B0604020202020204" pitchFamily="34" charset="0"/>
              </a:rPr>
              <a:t>50 mg</a:t>
            </a:r>
          </a:p>
        </p:txBody>
      </p:sp>
      <p:sp>
        <p:nvSpPr>
          <p:cNvPr id="11" name="Rounded Rectangle 10">
            <a:extLst>
              <a:ext uri="{FF2B5EF4-FFF2-40B4-BE49-F238E27FC236}">
                <a16:creationId xmlns:a16="http://schemas.microsoft.com/office/drawing/2014/main" id="{2A3F49B5-DE3E-5A05-6E67-434016557EF9}"/>
              </a:ext>
            </a:extLst>
          </p:cNvPr>
          <p:cNvSpPr/>
          <p:nvPr/>
        </p:nvSpPr>
        <p:spPr>
          <a:xfrm>
            <a:off x="4812393" y="2492804"/>
            <a:ext cx="1524000" cy="399281"/>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rgbClr val="676767"/>
                </a:solidFill>
                <a:latin typeface="Arial" panose="020B0604020202020204" pitchFamily="34" charset="0"/>
                <a:cs typeface="Arial" panose="020B0604020202020204" pitchFamily="34" charset="0"/>
              </a:rPr>
              <a:t>25 mg</a:t>
            </a:r>
          </a:p>
        </p:txBody>
      </p:sp>
      <p:sp>
        <p:nvSpPr>
          <p:cNvPr id="12" name="Rectangle 3">
            <a:extLst>
              <a:ext uri="{FF2B5EF4-FFF2-40B4-BE49-F238E27FC236}">
                <a16:creationId xmlns:a16="http://schemas.microsoft.com/office/drawing/2014/main" id="{5D17B228-E7C8-DA05-4FA5-A0261A5DE69C}"/>
              </a:ext>
            </a:extLst>
          </p:cNvPr>
          <p:cNvSpPr>
            <a:spLocks noChangeArrowheads="1"/>
          </p:cNvSpPr>
          <p:nvPr/>
        </p:nvSpPr>
        <p:spPr bwMode="auto">
          <a:xfrm>
            <a:off x="2626823" y="1792703"/>
            <a:ext cx="1801091" cy="822959"/>
          </a:xfrm>
          <a:prstGeom prst="rect">
            <a:avLst/>
          </a:prstGeom>
          <a:noFill/>
          <a:ln w="19050">
            <a:noFill/>
            <a:miter lim="800000"/>
            <a:headEnd/>
            <a:tailEnd/>
          </a:ln>
          <a:scene3d>
            <a:camera prst="orthographicFront"/>
            <a:lightRig rig="threePt" dir="t"/>
          </a:scene3d>
          <a:sp3d>
            <a:bevelT/>
          </a:sp3d>
        </p:spPr>
        <p:txBody>
          <a:bodyPr wrap="square" anchor="ctr">
            <a:prstTxWarp prst="textNoShape">
              <a:avLst/>
            </a:prstTxWarp>
          </a:bodyPr>
          <a:lstStyle/>
          <a:p>
            <a:pPr algn="ctr" eaLnBrk="1" hangingPunct="1">
              <a:lnSpc>
                <a:spcPts val="2800"/>
              </a:lnSpc>
            </a:pPr>
            <a:r>
              <a:rPr lang="en-US" sz="2000" dirty="0">
                <a:solidFill>
                  <a:srgbClr val="000000"/>
                </a:solidFill>
                <a:latin typeface="Arial" pitchFamily="-107" charset="0"/>
                <a:ea typeface="Arial" pitchFamily="-107" charset="0"/>
                <a:cs typeface="Arial" pitchFamily="-107" charset="0"/>
              </a:rPr>
              <a:t>Dolutegravir</a:t>
            </a:r>
          </a:p>
        </p:txBody>
      </p:sp>
      <p:sp>
        <p:nvSpPr>
          <p:cNvPr id="4" name="Rectangle 3">
            <a:extLst>
              <a:ext uri="{FF2B5EF4-FFF2-40B4-BE49-F238E27FC236}">
                <a16:creationId xmlns:a16="http://schemas.microsoft.com/office/drawing/2014/main" id="{1F47FF80-596C-E4E7-1345-82FC3D7DE6ED}"/>
              </a:ext>
            </a:extLst>
          </p:cNvPr>
          <p:cNvSpPr>
            <a:spLocks noChangeArrowheads="1"/>
          </p:cNvSpPr>
          <p:nvPr/>
        </p:nvSpPr>
        <p:spPr bwMode="auto">
          <a:xfrm>
            <a:off x="4716087" y="1792703"/>
            <a:ext cx="1897149" cy="822959"/>
          </a:xfrm>
          <a:prstGeom prst="rect">
            <a:avLst/>
          </a:prstGeom>
          <a:noFill/>
          <a:ln w="19050">
            <a:noFill/>
            <a:miter lim="800000"/>
            <a:headEnd/>
            <a:tailEnd/>
          </a:ln>
          <a:scene3d>
            <a:camera prst="orthographicFront"/>
            <a:lightRig rig="threePt" dir="t"/>
          </a:scene3d>
          <a:sp3d>
            <a:bevelT/>
          </a:sp3d>
        </p:spPr>
        <p:txBody>
          <a:bodyPr wrap="square" anchor="ctr">
            <a:prstTxWarp prst="textNoShape">
              <a:avLst/>
            </a:prstTxWarp>
          </a:bodyPr>
          <a:lstStyle/>
          <a:p>
            <a:pPr algn="ctr" eaLnBrk="1" hangingPunct="1">
              <a:lnSpc>
                <a:spcPts val="2800"/>
              </a:lnSpc>
            </a:pPr>
            <a:r>
              <a:rPr lang="en-US" sz="2000" dirty="0" err="1">
                <a:solidFill>
                  <a:srgbClr val="000000"/>
                </a:solidFill>
                <a:latin typeface="Arial" pitchFamily="-107" charset="0"/>
                <a:ea typeface="Arial" pitchFamily="-107" charset="0"/>
                <a:cs typeface="Arial" pitchFamily="-107" charset="0"/>
              </a:rPr>
              <a:t>Rilpivirine</a:t>
            </a:r>
            <a:endParaRPr lang="en-US" sz="2000" dirty="0">
              <a:solidFill>
                <a:srgbClr val="000000"/>
              </a:solidFill>
              <a:latin typeface="Arial" pitchFamily="-107" charset="0"/>
              <a:ea typeface="Arial" pitchFamily="-107" charset="0"/>
              <a:cs typeface="Arial" pitchFamily="-107" charset="0"/>
            </a:endParaRPr>
          </a:p>
        </p:txBody>
      </p:sp>
    </p:spTree>
    <p:extLst>
      <p:ext uri="{BB962C8B-B14F-4D97-AF65-F5344CB8AC3E}">
        <p14:creationId xmlns:p14="http://schemas.microsoft.com/office/powerpoint/2010/main" val="1861901355"/>
      </p:ext>
    </p:extLst>
  </p:cSld>
  <p:clrMapOvr>
    <a:masterClrMapping/>
  </p:clrMapOvr>
  <mc:AlternateContent xmlns:mc="http://schemas.openxmlformats.org/markup-compatibility/2006" xmlns:p14="http://schemas.microsoft.com/office/powerpoint/2010/main">
    <mc:Choice Requires="p14">
      <p:transition p14:dur="0" advTm="9735"/>
    </mc:Choice>
    <mc:Fallback xmlns="">
      <p:transition advTm="973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Dolutegravir-</a:t>
            </a:r>
            <a:r>
              <a:rPr lang="en-US" sz="2000" dirty="0" err="1"/>
              <a:t>Rilpivirine</a:t>
            </a:r>
            <a:br>
              <a:rPr lang="en-US" dirty="0"/>
            </a:br>
            <a:r>
              <a:rPr lang="en-US" b="1" dirty="0"/>
              <a:t>Maintenance</a:t>
            </a:r>
            <a:r>
              <a:rPr lang="en-US" dirty="0"/>
              <a:t> Antiretroviral Therapy</a:t>
            </a:r>
          </a:p>
        </p:txBody>
      </p:sp>
      <p:sp>
        <p:nvSpPr>
          <p:cNvPr id="16" name="Rectangle 15"/>
          <p:cNvSpPr>
            <a:spLocks noChangeArrowheads="1"/>
          </p:cNvSpPr>
          <p:nvPr/>
        </p:nvSpPr>
        <p:spPr bwMode="auto">
          <a:xfrm>
            <a:off x="432442" y="1048147"/>
            <a:ext cx="3885630" cy="777038"/>
          </a:xfrm>
          <a:prstGeom prst="rect">
            <a:avLst/>
          </a:prstGeom>
          <a:solidFill>
            <a:srgbClr val="AB8100"/>
          </a:solidFill>
          <a:ln w="12700">
            <a:noFill/>
            <a:miter lim="800000"/>
            <a:headEnd/>
            <a:tailEnd/>
          </a:ln>
        </p:spPr>
        <p:txBody>
          <a:bodyPr lIns="93596" tIns="47591" rIns="93596" bIns="47591" anchor="ctr">
            <a:prstTxWarp prst="textNoShape">
              <a:avLst/>
            </a:prstTxWarp>
          </a:bodyPr>
          <a:lstStyle/>
          <a:p>
            <a:pPr defTabSz="933217">
              <a:lnSpc>
                <a:spcPct val="90000"/>
              </a:lnSpc>
              <a:spcBef>
                <a:spcPct val="50000"/>
              </a:spcBef>
            </a:pPr>
            <a:r>
              <a:rPr lang="en-US" sz="1800" b="1" dirty="0">
                <a:solidFill>
                  <a:schemeClr val="bg1"/>
                </a:solidFill>
                <a:latin typeface="Arial" pitchFamily="31" charset="0"/>
              </a:rPr>
              <a:t>Initial Antiretroviral Therapy</a:t>
            </a:r>
            <a:br>
              <a:rPr lang="en-US" sz="1800" b="1" dirty="0">
                <a:solidFill>
                  <a:schemeClr val="bg1"/>
                </a:solidFill>
                <a:latin typeface="Arial" pitchFamily="31" charset="0"/>
              </a:rPr>
            </a:br>
            <a:r>
              <a:rPr lang="en-US" sz="1800" dirty="0">
                <a:solidFill>
                  <a:schemeClr val="bg1"/>
                </a:solidFill>
                <a:latin typeface="Arial" pitchFamily="31" charset="0"/>
              </a:rPr>
              <a:t>3-Drug Regimen</a:t>
            </a:r>
          </a:p>
        </p:txBody>
      </p:sp>
      <p:cxnSp>
        <p:nvCxnSpPr>
          <p:cNvPr id="17" name="Straight Connector 16"/>
          <p:cNvCxnSpPr>
            <a:cxnSpLocks/>
          </p:cNvCxnSpPr>
          <p:nvPr/>
        </p:nvCxnSpPr>
        <p:spPr>
          <a:xfrm>
            <a:off x="450914" y="3050889"/>
            <a:ext cx="8482618" cy="0"/>
          </a:xfrm>
          <a:prstGeom prst="line">
            <a:avLst/>
          </a:prstGeom>
          <a:ln w="76200" cap="rnd" cmpd="sng">
            <a:solidFill>
              <a:schemeClr val="tx1"/>
            </a:solidFill>
            <a:headEnd type="none"/>
            <a:tailEnd type="triangle" w="med" len="med"/>
          </a:ln>
          <a:effectLst/>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4325667" y="1048147"/>
            <a:ext cx="4607865" cy="777038"/>
          </a:xfrm>
          <a:prstGeom prst="rect">
            <a:avLst/>
          </a:prstGeom>
          <a:solidFill>
            <a:srgbClr val="507A8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800" b="1" dirty="0"/>
              <a:t>Maintenance Antiretroviral Therapy</a:t>
            </a:r>
            <a:br>
              <a:rPr lang="en-US" sz="1800" b="1" dirty="0"/>
            </a:br>
            <a:r>
              <a:rPr lang="en-US" sz="1800" dirty="0"/>
              <a:t>Dolutegravir-</a:t>
            </a:r>
            <a:r>
              <a:rPr lang="en-US" sz="1800" dirty="0" err="1"/>
              <a:t>Rilpivirine</a:t>
            </a:r>
            <a:r>
              <a:rPr lang="en-US" sz="1800" dirty="0"/>
              <a:t> (2-Drug Regimen)</a:t>
            </a:r>
          </a:p>
        </p:txBody>
      </p:sp>
      <p:sp>
        <p:nvSpPr>
          <p:cNvPr id="20" name="Rectangle 13"/>
          <p:cNvSpPr>
            <a:spLocks noChangeArrowheads="1"/>
          </p:cNvSpPr>
          <p:nvPr/>
        </p:nvSpPr>
        <p:spPr bwMode="auto">
          <a:xfrm>
            <a:off x="4419640" y="3247667"/>
            <a:ext cx="4513892" cy="1221696"/>
          </a:xfrm>
          <a:prstGeom prst="rect">
            <a:avLst/>
          </a:prstGeom>
          <a:solidFill>
            <a:srgbClr val="87AABC">
              <a:alpha val="20000"/>
            </a:srgbClr>
          </a:solidFill>
          <a:ln w="12700" cmpd="sng">
            <a:solidFill>
              <a:srgbClr val="003A78"/>
            </a:solidFill>
            <a:miter lim="800000"/>
            <a:headEnd/>
            <a:tailEnd/>
          </a:ln>
        </p:spPr>
        <p:txBody>
          <a:bodyPr lIns="93596" tIns="137160" rIns="93596" bIns="47591" anchor="ctr">
            <a:prstTxWarp prst="textNoShape">
              <a:avLst/>
            </a:prstTxWarp>
          </a:bodyPr>
          <a:lstStyle/>
          <a:p>
            <a:pPr defTabSz="933217">
              <a:lnSpc>
                <a:spcPts val="1600"/>
              </a:lnSpc>
              <a:spcBef>
                <a:spcPts val="600"/>
              </a:spcBef>
            </a:pPr>
            <a:r>
              <a:rPr lang="en-US" sz="1600" b="1" dirty="0">
                <a:latin typeface="Arial" pitchFamily="31" charset="0"/>
              </a:rPr>
              <a:t>Requirements Prior to Switching</a:t>
            </a:r>
          </a:p>
          <a:p>
            <a:pPr marL="137126" indent="-137126" defTabSz="933217">
              <a:lnSpc>
                <a:spcPts val="1600"/>
              </a:lnSpc>
              <a:spcBef>
                <a:spcPts val="600"/>
              </a:spcBef>
              <a:buClr>
                <a:srgbClr val="648896"/>
              </a:buClr>
              <a:buFont typeface="Arial"/>
              <a:buChar char="•"/>
            </a:pPr>
            <a:r>
              <a:rPr lang="en-US" sz="1600" dirty="0">
                <a:latin typeface="Arial" pitchFamily="31" charset="0"/>
              </a:rPr>
              <a:t>HIV RNA &lt;50 copies/mL for ≥6 months</a:t>
            </a:r>
          </a:p>
          <a:p>
            <a:pPr marL="137126" indent="-137126" defTabSz="933217">
              <a:lnSpc>
                <a:spcPts val="1600"/>
              </a:lnSpc>
              <a:spcBef>
                <a:spcPts val="600"/>
              </a:spcBef>
              <a:buClr>
                <a:srgbClr val="648896"/>
              </a:buClr>
              <a:buFont typeface="Arial"/>
              <a:buChar char="•"/>
            </a:pPr>
            <a:r>
              <a:rPr lang="en-US" sz="1600" dirty="0">
                <a:latin typeface="Arial" pitchFamily="31" charset="0"/>
              </a:rPr>
              <a:t>No history of treatment failure</a:t>
            </a:r>
          </a:p>
          <a:p>
            <a:pPr marL="137126" indent="-137126" defTabSz="933217">
              <a:lnSpc>
                <a:spcPts val="1600"/>
              </a:lnSpc>
              <a:spcBef>
                <a:spcPts val="600"/>
              </a:spcBef>
              <a:buClr>
                <a:srgbClr val="648896"/>
              </a:buClr>
              <a:buFont typeface="Arial"/>
              <a:buChar char="•"/>
            </a:pPr>
            <a:r>
              <a:rPr lang="en-US" sz="1600" dirty="0">
                <a:latin typeface="Arial" pitchFamily="31" charset="0"/>
              </a:rPr>
              <a:t>No resistance to either maintenance drug</a:t>
            </a:r>
          </a:p>
        </p:txBody>
      </p:sp>
      <p:sp>
        <p:nvSpPr>
          <p:cNvPr id="21" name="Rounded Rectangle 20"/>
          <p:cNvSpPr/>
          <p:nvPr/>
        </p:nvSpPr>
        <p:spPr>
          <a:xfrm>
            <a:off x="441082" y="1952771"/>
            <a:ext cx="838915" cy="280607"/>
          </a:xfrm>
          <a:prstGeom prst="roundRect">
            <a:avLst/>
          </a:prstGeom>
          <a:solidFill>
            <a:srgbClr val="AB8100"/>
          </a:solidFill>
          <a:ln w="19050" cmpd="sng">
            <a:solidFill>
              <a:srgbClr val="858C5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dirty="0"/>
          </a:p>
        </p:txBody>
      </p:sp>
      <p:sp>
        <p:nvSpPr>
          <p:cNvPr id="28" name="Rounded Rectangle 27"/>
          <p:cNvSpPr/>
          <p:nvPr/>
        </p:nvSpPr>
        <p:spPr>
          <a:xfrm>
            <a:off x="441082" y="2280142"/>
            <a:ext cx="838915" cy="280607"/>
          </a:xfrm>
          <a:prstGeom prst="roundRect">
            <a:avLst/>
          </a:prstGeom>
          <a:solidFill>
            <a:srgbClr val="AB8100"/>
          </a:solidFill>
          <a:ln w="19050" cmpd="sng">
            <a:solidFill>
              <a:srgbClr val="858C5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dirty="0"/>
          </a:p>
        </p:txBody>
      </p:sp>
      <p:sp>
        <p:nvSpPr>
          <p:cNvPr id="29" name="Rounded Rectangle 28"/>
          <p:cNvSpPr/>
          <p:nvPr/>
        </p:nvSpPr>
        <p:spPr>
          <a:xfrm>
            <a:off x="441082" y="2613182"/>
            <a:ext cx="838915" cy="280607"/>
          </a:xfrm>
          <a:prstGeom prst="roundRect">
            <a:avLst/>
          </a:prstGeom>
          <a:solidFill>
            <a:srgbClr val="AB8100"/>
          </a:solidFill>
          <a:ln w="19050" cmpd="sng">
            <a:solidFill>
              <a:srgbClr val="858C5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dirty="0"/>
          </a:p>
        </p:txBody>
      </p:sp>
      <p:sp>
        <p:nvSpPr>
          <p:cNvPr id="13" name="Rounded Rectangle 12">
            <a:extLst>
              <a:ext uri="{FF2B5EF4-FFF2-40B4-BE49-F238E27FC236}">
                <a16:creationId xmlns:a16="http://schemas.microsoft.com/office/drawing/2014/main" id="{4F79A9D5-3AC4-7A4D-80AE-0EB812B8CD78}"/>
              </a:ext>
            </a:extLst>
          </p:cNvPr>
          <p:cNvSpPr/>
          <p:nvPr/>
        </p:nvSpPr>
        <p:spPr>
          <a:xfrm>
            <a:off x="4389707" y="2138300"/>
            <a:ext cx="838915" cy="280607"/>
          </a:xfrm>
          <a:prstGeom prst="roundRect">
            <a:avLst/>
          </a:prstGeom>
          <a:solidFill>
            <a:srgbClr val="71B0C1"/>
          </a:solidFill>
          <a:ln w="19050" cmpd="sng">
            <a:solidFill>
              <a:srgbClr val="507A8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dirty="0"/>
          </a:p>
        </p:txBody>
      </p:sp>
      <p:sp>
        <p:nvSpPr>
          <p:cNvPr id="14" name="Rounded Rectangle 13">
            <a:extLst>
              <a:ext uri="{FF2B5EF4-FFF2-40B4-BE49-F238E27FC236}">
                <a16:creationId xmlns:a16="http://schemas.microsoft.com/office/drawing/2014/main" id="{663F34A5-2344-8D40-B0A1-4540287471F6}"/>
              </a:ext>
            </a:extLst>
          </p:cNvPr>
          <p:cNvSpPr/>
          <p:nvPr/>
        </p:nvSpPr>
        <p:spPr>
          <a:xfrm>
            <a:off x="4389707" y="2452867"/>
            <a:ext cx="838915" cy="280607"/>
          </a:xfrm>
          <a:prstGeom prst="roundRect">
            <a:avLst/>
          </a:prstGeom>
          <a:solidFill>
            <a:srgbClr val="71B0C1"/>
          </a:solidFill>
          <a:ln w="19050" cmpd="sng">
            <a:solidFill>
              <a:srgbClr val="507A8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399" dirty="0"/>
          </a:p>
        </p:txBody>
      </p:sp>
      <p:sp>
        <p:nvSpPr>
          <p:cNvPr id="5" name="Rectangle 13">
            <a:extLst>
              <a:ext uri="{FF2B5EF4-FFF2-40B4-BE49-F238E27FC236}">
                <a16:creationId xmlns:a16="http://schemas.microsoft.com/office/drawing/2014/main" id="{6F65B53F-4B2A-D978-6CB2-FAC2B7496DB8}"/>
              </a:ext>
            </a:extLst>
          </p:cNvPr>
          <p:cNvSpPr>
            <a:spLocks noChangeArrowheads="1"/>
          </p:cNvSpPr>
          <p:nvPr/>
        </p:nvSpPr>
        <p:spPr bwMode="auto">
          <a:xfrm>
            <a:off x="401743" y="3065816"/>
            <a:ext cx="899730" cy="353938"/>
          </a:xfrm>
          <a:prstGeom prst="rect">
            <a:avLst/>
          </a:prstGeom>
          <a:noFill/>
          <a:ln w="12700">
            <a:noFill/>
            <a:miter lim="800000"/>
            <a:headEnd/>
            <a:tailEnd/>
          </a:ln>
        </p:spPr>
        <p:txBody>
          <a:bodyPr lIns="93596" tIns="47591" rIns="93596" bIns="47591" anchor="ctr">
            <a:prstTxWarp prst="textNoShape">
              <a:avLst/>
            </a:prstTxWarp>
          </a:bodyPr>
          <a:lstStyle/>
          <a:p>
            <a:pPr defTabSz="933217">
              <a:lnSpc>
                <a:spcPct val="90000"/>
              </a:lnSpc>
              <a:spcBef>
                <a:spcPct val="50000"/>
              </a:spcBef>
            </a:pPr>
            <a:r>
              <a:rPr lang="en-US" sz="1800" dirty="0">
                <a:latin typeface="Arial" pitchFamily="31" charset="0"/>
              </a:rPr>
              <a:t>Time</a:t>
            </a:r>
          </a:p>
        </p:txBody>
      </p:sp>
    </p:spTree>
    <p:extLst>
      <p:ext uri="{BB962C8B-B14F-4D97-AF65-F5344CB8AC3E}">
        <p14:creationId xmlns:p14="http://schemas.microsoft.com/office/powerpoint/2010/main" val="94791846"/>
      </p:ext>
    </p:extLst>
  </p:cSld>
  <p:clrMapOvr>
    <a:masterClrMapping/>
  </p:clrMapOvr>
  <p:transition spd="slow" advTm="24294"/>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BF5BB-9EDC-1842-8A55-CEDFBDD6B846}"/>
              </a:ext>
            </a:extLst>
          </p:cNvPr>
          <p:cNvSpPr>
            <a:spLocks noGrp="1"/>
          </p:cNvSpPr>
          <p:nvPr>
            <p:ph type="title"/>
          </p:nvPr>
        </p:nvSpPr>
        <p:spPr/>
        <p:txBody>
          <a:bodyPr/>
          <a:lstStyle/>
          <a:p>
            <a:r>
              <a:rPr lang="en-US" dirty="0"/>
              <a:t>Dolutegravir-</a:t>
            </a:r>
            <a:r>
              <a:rPr lang="en-US" dirty="0" err="1"/>
              <a:t>Rilpivirine</a:t>
            </a:r>
            <a:r>
              <a:rPr lang="en-US" dirty="0"/>
              <a:t>: Key Drug Interactions</a:t>
            </a:r>
          </a:p>
        </p:txBody>
      </p:sp>
      <p:sp>
        <p:nvSpPr>
          <p:cNvPr id="3" name="Text Placeholder 2">
            <a:extLst>
              <a:ext uri="{FF2B5EF4-FFF2-40B4-BE49-F238E27FC236}">
                <a16:creationId xmlns:a16="http://schemas.microsoft.com/office/drawing/2014/main" id="{E02E21BD-9B21-4845-855B-20B41E7935FA}"/>
              </a:ext>
            </a:extLst>
          </p:cNvPr>
          <p:cNvSpPr>
            <a:spLocks noGrp="1"/>
          </p:cNvSpPr>
          <p:nvPr>
            <p:ph type="body" sz="quarter" idx="14"/>
          </p:nvPr>
        </p:nvSpPr>
        <p:spPr/>
        <p:txBody>
          <a:bodyPr/>
          <a:lstStyle/>
          <a:p>
            <a:r>
              <a:rPr lang="en-US" dirty="0"/>
              <a:t>Source: Dolutegravir-</a:t>
            </a:r>
            <a:r>
              <a:rPr lang="en-US" dirty="0" err="1"/>
              <a:t>Rilpivirine</a:t>
            </a:r>
            <a:r>
              <a:rPr lang="en-US" dirty="0"/>
              <a:t> Prescribing Information. </a:t>
            </a:r>
          </a:p>
        </p:txBody>
      </p:sp>
      <p:sp>
        <p:nvSpPr>
          <p:cNvPr id="5" name="Content Placeholder 4">
            <a:extLst>
              <a:ext uri="{FF2B5EF4-FFF2-40B4-BE49-F238E27FC236}">
                <a16:creationId xmlns:a16="http://schemas.microsoft.com/office/drawing/2014/main" id="{338B0BF8-9370-D740-A027-B33ECC05CD18}"/>
              </a:ext>
            </a:extLst>
          </p:cNvPr>
          <p:cNvSpPr>
            <a:spLocks noGrp="1"/>
          </p:cNvSpPr>
          <p:nvPr>
            <p:ph sz="half" idx="2"/>
          </p:nvPr>
        </p:nvSpPr>
        <p:spPr/>
        <p:txBody>
          <a:bodyPr>
            <a:normAutofit fontScale="92500" lnSpcReduction="10000"/>
          </a:bodyPr>
          <a:lstStyle/>
          <a:p>
            <a:r>
              <a:rPr lang="en-US" dirty="0"/>
              <a:t>Contraindicated with </a:t>
            </a:r>
            <a:r>
              <a:rPr lang="en-US" dirty="0" err="1"/>
              <a:t>dofetilide</a:t>
            </a:r>
            <a:endParaRPr lang="en-US" dirty="0"/>
          </a:p>
          <a:p>
            <a:r>
              <a:rPr lang="en-US" dirty="0"/>
              <a:t>Dolutegravir concentrations typically </a:t>
            </a:r>
            <a:r>
              <a:rPr lang="en-US" b="1" dirty="0"/>
              <a:t>decrease</a:t>
            </a:r>
            <a:r>
              <a:rPr lang="en-US" dirty="0"/>
              <a:t> with:</a:t>
            </a:r>
          </a:p>
          <a:p>
            <a:pPr lvl="1"/>
            <a:r>
              <a:rPr lang="en-US" dirty="0"/>
              <a:t>Rifampin and rifapentine</a:t>
            </a:r>
          </a:p>
          <a:p>
            <a:pPr lvl="1"/>
            <a:r>
              <a:rPr lang="en-US" dirty="0"/>
              <a:t>Polyvalent cations</a:t>
            </a:r>
          </a:p>
          <a:p>
            <a:pPr lvl="1"/>
            <a:r>
              <a:rPr lang="en-US" dirty="0"/>
              <a:t>Some anticonvulsants</a:t>
            </a:r>
          </a:p>
          <a:p>
            <a:pPr lvl="1"/>
            <a:r>
              <a:rPr lang="en-US" dirty="0"/>
              <a:t>St. John’s wort (</a:t>
            </a:r>
            <a:r>
              <a:rPr lang="en-US" i="1" dirty="0"/>
              <a:t>Hypericum</a:t>
            </a:r>
            <a:r>
              <a:rPr lang="en-US" dirty="0"/>
              <a:t> </a:t>
            </a:r>
            <a:r>
              <a:rPr lang="en-US" i="1" dirty="0" err="1"/>
              <a:t>perforatum</a:t>
            </a:r>
            <a:r>
              <a:rPr lang="en-US" dirty="0"/>
              <a:t>)</a:t>
            </a:r>
          </a:p>
          <a:p>
            <a:r>
              <a:rPr lang="en-US" dirty="0" err="1"/>
              <a:t>Rilpivirine</a:t>
            </a:r>
            <a:r>
              <a:rPr lang="en-US" dirty="0"/>
              <a:t> concentrations typically </a:t>
            </a:r>
            <a:r>
              <a:rPr lang="en-US" b="1" dirty="0"/>
              <a:t>decrease</a:t>
            </a:r>
            <a:r>
              <a:rPr lang="en-US" dirty="0"/>
              <a:t> with:</a:t>
            </a:r>
          </a:p>
          <a:p>
            <a:pPr lvl="1"/>
            <a:r>
              <a:rPr lang="en-US" dirty="0"/>
              <a:t>Rifampin and rifapentine</a:t>
            </a:r>
          </a:p>
          <a:p>
            <a:pPr lvl="1"/>
            <a:r>
              <a:rPr lang="en-US" dirty="0"/>
              <a:t>Some anticonvulsants</a:t>
            </a:r>
          </a:p>
          <a:p>
            <a:pPr lvl="1"/>
            <a:r>
              <a:rPr lang="en-US" dirty="0"/>
              <a:t>St. John’s wort (</a:t>
            </a:r>
            <a:r>
              <a:rPr lang="en-US" i="1" dirty="0"/>
              <a:t>Hypericum</a:t>
            </a:r>
            <a:r>
              <a:rPr lang="en-US" dirty="0"/>
              <a:t> </a:t>
            </a:r>
            <a:r>
              <a:rPr lang="en-US" i="1" dirty="0" err="1"/>
              <a:t>perforatum</a:t>
            </a:r>
            <a:r>
              <a:rPr lang="en-US" dirty="0"/>
              <a:t>)</a:t>
            </a:r>
          </a:p>
          <a:p>
            <a:pPr lvl="1"/>
            <a:r>
              <a:rPr lang="en-US" dirty="0"/>
              <a:t>Proton pump inhibitors and H2 blockers</a:t>
            </a:r>
          </a:p>
          <a:p>
            <a:pPr marL="34290" indent="0">
              <a:buNone/>
            </a:pPr>
            <a:endParaRPr lang="en-US" dirty="0"/>
          </a:p>
        </p:txBody>
      </p:sp>
    </p:spTree>
    <p:extLst>
      <p:ext uri="{BB962C8B-B14F-4D97-AF65-F5344CB8AC3E}">
        <p14:creationId xmlns:p14="http://schemas.microsoft.com/office/powerpoint/2010/main" val="3957755592"/>
      </p:ext>
    </p:extLst>
  </p:cSld>
  <p:clrMapOvr>
    <a:masterClrMapping/>
  </p:clrMapOvr>
  <p:transition spd="slow" advTm="38149"/>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7FD31-0E62-1D44-9E7B-7B2100FC375C}"/>
              </a:ext>
            </a:extLst>
          </p:cNvPr>
          <p:cNvSpPr>
            <a:spLocks noGrp="1"/>
          </p:cNvSpPr>
          <p:nvPr>
            <p:ph type="title"/>
          </p:nvPr>
        </p:nvSpPr>
        <p:spPr/>
        <p:txBody>
          <a:bodyPr/>
          <a:lstStyle/>
          <a:p>
            <a:r>
              <a:rPr lang="en-US" dirty="0"/>
              <a:t>Dolutegravir-</a:t>
            </a:r>
            <a:r>
              <a:rPr lang="en-US" dirty="0" err="1"/>
              <a:t>Rilpivirine</a:t>
            </a:r>
            <a:r>
              <a:rPr lang="en-US" dirty="0"/>
              <a:t>: Key Studies</a:t>
            </a:r>
          </a:p>
        </p:txBody>
      </p:sp>
    </p:spTree>
    <p:extLst>
      <p:ext uri="{BB962C8B-B14F-4D97-AF65-F5344CB8AC3E}">
        <p14:creationId xmlns:p14="http://schemas.microsoft.com/office/powerpoint/2010/main" val="3885684718"/>
      </p:ext>
    </p:extLst>
  </p:cSld>
  <p:clrMapOvr>
    <a:masterClrMapping/>
  </p:clrMapOvr>
  <p:transition spd="slow" advTm="2523"/>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BF5BB-9EDC-1842-8A55-CEDFBDD6B846}"/>
              </a:ext>
            </a:extLst>
          </p:cNvPr>
          <p:cNvSpPr>
            <a:spLocks noGrp="1"/>
          </p:cNvSpPr>
          <p:nvPr>
            <p:ph type="title"/>
          </p:nvPr>
        </p:nvSpPr>
        <p:spPr/>
        <p:txBody>
          <a:bodyPr/>
          <a:lstStyle/>
          <a:p>
            <a:r>
              <a:rPr lang="en-US" dirty="0"/>
              <a:t>Dolutegravir-</a:t>
            </a:r>
            <a:r>
              <a:rPr lang="en-US" dirty="0" err="1"/>
              <a:t>Rilpivirine</a:t>
            </a:r>
            <a:r>
              <a:rPr lang="en-US" dirty="0"/>
              <a:t>: Key Studies</a:t>
            </a:r>
          </a:p>
        </p:txBody>
      </p:sp>
      <p:sp>
        <p:nvSpPr>
          <p:cNvPr id="5" name="Content Placeholder 4">
            <a:extLst>
              <a:ext uri="{FF2B5EF4-FFF2-40B4-BE49-F238E27FC236}">
                <a16:creationId xmlns:a16="http://schemas.microsoft.com/office/drawing/2014/main" id="{338B0BF8-9370-D740-A027-B33ECC05CD18}"/>
              </a:ext>
            </a:extLst>
          </p:cNvPr>
          <p:cNvSpPr>
            <a:spLocks noGrp="1"/>
          </p:cNvSpPr>
          <p:nvPr>
            <p:ph sz="half" idx="2"/>
          </p:nvPr>
        </p:nvSpPr>
        <p:spPr/>
        <p:txBody>
          <a:bodyPr>
            <a:normAutofit/>
          </a:bodyPr>
          <a:lstStyle/>
          <a:p>
            <a:pPr>
              <a:lnSpc>
                <a:spcPts val="3000"/>
              </a:lnSpc>
            </a:pPr>
            <a:r>
              <a:rPr lang="en-US" b="1" dirty="0"/>
              <a:t>Treatment Naïve</a:t>
            </a:r>
          </a:p>
          <a:p>
            <a:pPr lvl="1">
              <a:lnSpc>
                <a:spcPts val="3000"/>
              </a:lnSpc>
            </a:pPr>
            <a:r>
              <a:rPr lang="en-US" sz="2000" dirty="0"/>
              <a:t>None</a:t>
            </a:r>
          </a:p>
          <a:p>
            <a:pPr>
              <a:lnSpc>
                <a:spcPts val="3000"/>
              </a:lnSpc>
              <a:spcBef>
                <a:spcPts val="2400"/>
              </a:spcBef>
            </a:pPr>
            <a:r>
              <a:rPr lang="en-US" b="1" dirty="0"/>
              <a:t>Treatment Experienced</a:t>
            </a:r>
          </a:p>
          <a:p>
            <a:pPr lvl="1">
              <a:lnSpc>
                <a:spcPts val="3000"/>
              </a:lnSpc>
            </a:pPr>
            <a:r>
              <a:rPr lang="en-US" sz="2000" dirty="0"/>
              <a:t>SWORD-1 &amp; SWORD-2</a:t>
            </a:r>
          </a:p>
        </p:txBody>
      </p:sp>
    </p:spTree>
    <p:extLst>
      <p:ext uri="{BB962C8B-B14F-4D97-AF65-F5344CB8AC3E}">
        <p14:creationId xmlns:p14="http://schemas.microsoft.com/office/powerpoint/2010/main" val="1298663435"/>
      </p:ext>
    </p:extLst>
  </p:cSld>
  <p:clrMapOvr>
    <a:masterClrMapping/>
  </p:clrMapOvr>
  <p:transition spd="slow" advTm="8888"/>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100" dirty="0">
                <a:ea typeface="ＭＳ Ｐゴシック" pitchFamily="22" charset="-128"/>
                <a:cs typeface="ＭＳ Ｐゴシック" pitchFamily="22" charset="-128"/>
              </a:rPr>
              <a:t>DTG + RPV as Maintenance Dual Therapy</a:t>
            </a:r>
            <a:br>
              <a:rPr lang="en-US" dirty="0">
                <a:ea typeface="ＭＳ Ｐゴシック" pitchFamily="22" charset="-128"/>
                <a:cs typeface="ＭＳ Ｐゴシック" pitchFamily="22" charset="-128"/>
              </a:rPr>
            </a:br>
            <a:r>
              <a:rPr lang="en-US" dirty="0">
                <a:ea typeface="ＭＳ Ｐゴシック" pitchFamily="31" charset="-128"/>
                <a:cs typeface="ＭＳ Ｐゴシック" pitchFamily="22" charset="-128"/>
              </a:rPr>
              <a:t>SWORD-1 and SWORD-2</a:t>
            </a:r>
            <a:r>
              <a:rPr lang="en-US" dirty="0">
                <a:ea typeface="ＭＳ Ｐゴシック" pitchFamily="31" charset="-128"/>
                <a:cs typeface="ＭＳ Ｐゴシック" pitchFamily="31" charset="-128"/>
              </a:rPr>
              <a:t>: Design</a:t>
            </a:r>
            <a:endParaRPr lang="en-US" dirty="0"/>
          </a:p>
        </p:txBody>
      </p:sp>
      <p:sp>
        <p:nvSpPr>
          <p:cNvPr id="6" name="Content Placeholder 5"/>
          <p:cNvSpPr>
            <a:spLocks noGrp="1"/>
          </p:cNvSpPr>
          <p:nvPr>
            <p:ph type="body" sz="quarter" idx="16"/>
          </p:nvPr>
        </p:nvSpPr>
        <p:spPr/>
        <p:txBody>
          <a:bodyPr/>
          <a:lstStyle/>
          <a:p>
            <a:r>
              <a:rPr lang="en-US" dirty="0"/>
              <a:t>Source: Libre JM, et al. Lancet. 2018;39:839-49.</a:t>
            </a:r>
          </a:p>
        </p:txBody>
      </p:sp>
      <p:sp>
        <p:nvSpPr>
          <p:cNvPr id="12" name="Content Placeholder 1">
            <a:extLst>
              <a:ext uri="{FF2B5EF4-FFF2-40B4-BE49-F238E27FC236}">
                <a16:creationId xmlns:a16="http://schemas.microsoft.com/office/drawing/2014/main" id="{85AFD23F-54A6-1FCE-2C05-189A54F0E6DF}"/>
              </a:ext>
            </a:extLst>
          </p:cNvPr>
          <p:cNvSpPr>
            <a:spLocks noGrp="1"/>
          </p:cNvSpPr>
          <p:nvPr>
            <p:ph sz="half" idx="2"/>
          </p:nvPr>
        </p:nvSpPr>
        <p:spPr>
          <a:xfrm>
            <a:off x="323851" y="985283"/>
            <a:ext cx="4558392" cy="3766331"/>
          </a:xfrm>
        </p:spPr>
        <p:txBody>
          <a:bodyPr>
            <a:normAutofit fontScale="47500" lnSpcReduction="20000"/>
          </a:bodyPr>
          <a:lstStyle/>
          <a:p>
            <a:pPr marL="182880" lvl="0" indent="-182880" defTabSz="457200" fontAlgn="base">
              <a:lnSpc>
                <a:spcPts val="1800"/>
              </a:lnSpc>
              <a:spcBef>
                <a:spcPts val="600"/>
              </a:spcBef>
              <a:spcAft>
                <a:spcPct val="0"/>
              </a:spcAft>
              <a:buSzTx/>
            </a:pPr>
            <a:r>
              <a:rPr lang="en-US" sz="3000" b="1" dirty="0">
                <a:cs typeface="Arial"/>
              </a:rPr>
              <a:t>Background</a:t>
            </a:r>
            <a:r>
              <a:rPr lang="en-US" sz="3000" dirty="0">
                <a:cs typeface="Arial"/>
              </a:rPr>
              <a:t>: </a:t>
            </a:r>
            <a:r>
              <a:rPr lang="en-US" sz="3000" dirty="0"/>
              <a:t>Identical, randomized, multinational, open-label, industry-sponsored, parallel-group, </a:t>
            </a:r>
            <a:r>
              <a:rPr lang="en-US" sz="3000" dirty="0">
                <a:solidFill>
                  <a:schemeClr val="tx1"/>
                </a:solidFill>
              </a:rPr>
              <a:t>noninferiority studies </a:t>
            </a:r>
            <a:r>
              <a:rPr lang="en-US" sz="3000" dirty="0"/>
              <a:t>of dolutegravir (DTG) plus rilpivirine (RPV) to maintain virologic suppression</a:t>
            </a:r>
            <a:endParaRPr lang="en-US" sz="3000" u="sng" dirty="0">
              <a:cs typeface="Arial"/>
            </a:endParaRPr>
          </a:p>
          <a:p>
            <a:pPr marL="182563" lvl="0" indent="-182563" defTabSz="457200" fontAlgn="base">
              <a:lnSpc>
                <a:spcPct val="120000"/>
              </a:lnSpc>
              <a:spcBef>
                <a:spcPts val="800"/>
              </a:spcBef>
              <a:buSzTx/>
            </a:pPr>
            <a:r>
              <a:rPr lang="en-US" sz="3000" b="1" dirty="0">
                <a:cs typeface="Arial"/>
              </a:rPr>
              <a:t>Inclusion Criteria:</a:t>
            </a:r>
            <a:endParaRPr lang="en-US" sz="3000" b="1" u="sng" dirty="0">
              <a:cs typeface="Arial"/>
            </a:endParaRPr>
          </a:p>
          <a:p>
            <a:pPr marL="348298" lvl="1" indent="-182563" defTabSz="457200" fontAlgn="base">
              <a:lnSpc>
                <a:spcPts val="1800"/>
              </a:lnSpc>
              <a:buSzTx/>
            </a:pPr>
            <a:r>
              <a:rPr lang="en-US" sz="3000" dirty="0"/>
              <a:t>Age ≥18 years of age</a:t>
            </a:r>
          </a:p>
          <a:p>
            <a:pPr marL="348298" lvl="1" indent="-182563" defTabSz="457200" fontAlgn="base">
              <a:lnSpc>
                <a:spcPts val="1800"/>
              </a:lnSpc>
              <a:buSzTx/>
            </a:pPr>
            <a:r>
              <a:rPr lang="en-US" sz="3000" dirty="0"/>
              <a:t>On stable 3-drug ART ≥6 months</a:t>
            </a:r>
          </a:p>
          <a:p>
            <a:pPr marL="348298" lvl="1" indent="-182563" defTabSz="457200" fontAlgn="base">
              <a:lnSpc>
                <a:spcPts val="1800"/>
              </a:lnSpc>
              <a:buSzTx/>
            </a:pPr>
            <a:r>
              <a:rPr lang="en-US" sz="3000" dirty="0"/>
              <a:t>No history of virologic failure </a:t>
            </a:r>
          </a:p>
          <a:p>
            <a:pPr marL="348298" lvl="1" indent="-182563" defTabSz="457200" fontAlgn="base">
              <a:lnSpc>
                <a:spcPts val="1800"/>
              </a:lnSpc>
              <a:buSzTx/>
            </a:pPr>
            <a:r>
              <a:rPr lang="en-US" sz="3000" dirty="0"/>
              <a:t>No resistance to INSTI, NRTI, NNRTI, or PI</a:t>
            </a:r>
          </a:p>
          <a:p>
            <a:pPr marL="348298" lvl="1" indent="-182563" defTabSz="457200" fontAlgn="base">
              <a:lnSpc>
                <a:spcPts val="1800"/>
              </a:lnSpc>
              <a:buSzTx/>
            </a:pPr>
            <a:r>
              <a:rPr lang="en-US" sz="3000" dirty="0"/>
              <a:t>Taking 1</a:t>
            </a:r>
            <a:r>
              <a:rPr lang="en-US" sz="3000" baseline="30000" dirty="0"/>
              <a:t>st</a:t>
            </a:r>
            <a:r>
              <a:rPr lang="en-US" sz="3000" dirty="0"/>
              <a:t> or 2</a:t>
            </a:r>
            <a:r>
              <a:rPr lang="en-US" sz="3000" baseline="30000" dirty="0"/>
              <a:t>nd</a:t>
            </a:r>
            <a:r>
              <a:rPr lang="en-US" sz="3000" dirty="0"/>
              <a:t> ART regimen</a:t>
            </a:r>
          </a:p>
          <a:p>
            <a:pPr marL="348298" lvl="1" indent="-182563" defTabSz="457200" fontAlgn="base">
              <a:lnSpc>
                <a:spcPts val="1800"/>
              </a:lnSpc>
              <a:buSzTx/>
            </a:pPr>
            <a:r>
              <a:rPr lang="en-US" sz="3000" dirty="0"/>
              <a:t>HIV RNA &lt;50 copies/mL in prior 12 months</a:t>
            </a:r>
          </a:p>
          <a:p>
            <a:pPr marL="348298" lvl="1" indent="-182563" defTabSz="457200" fontAlgn="base">
              <a:lnSpc>
                <a:spcPts val="1800"/>
              </a:lnSpc>
              <a:buSzTx/>
            </a:pPr>
            <a:r>
              <a:rPr lang="en-US" sz="3000" dirty="0"/>
              <a:t>HIV RNA &lt;50 copies/mL at screening</a:t>
            </a:r>
          </a:p>
          <a:p>
            <a:pPr marL="348298" lvl="1" indent="-182563" defTabSz="457200" fontAlgn="base">
              <a:lnSpc>
                <a:spcPts val="1800"/>
              </a:lnSpc>
              <a:buSzTx/>
            </a:pPr>
            <a:r>
              <a:rPr lang="en-US" sz="3000" dirty="0"/>
              <a:t>No HBV co-infection</a:t>
            </a:r>
          </a:p>
          <a:p>
            <a:pPr marL="182563" lvl="0" indent="-182563" defTabSz="457200" fontAlgn="base">
              <a:lnSpc>
                <a:spcPct val="120000"/>
              </a:lnSpc>
              <a:spcBef>
                <a:spcPts val="800"/>
              </a:spcBef>
              <a:buSzTx/>
            </a:pPr>
            <a:r>
              <a:rPr lang="en-US" sz="3000" b="1" dirty="0"/>
              <a:t>Regimen (Once Daily):</a:t>
            </a:r>
          </a:p>
          <a:p>
            <a:pPr marL="348298" lvl="1" indent="-182563" defTabSz="457200" fontAlgn="base">
              <a:lnSpc>
                <a:spcPts val="1700"/>
              </a:lnSpc>
              <a:buSzTx/>
            </a:pPr>
            <a:r>
              <a:rPr lang="en-US" sz="3000" dirty="0"/>
              <a:t>Dolutegravir 50 mg + Rilpivirine 25 mg </a:t>
            </a:r>
          </a:p>
          <a:p>
            <a:endParaRPr lang="en-US" dirty="0"/>
          </a:p>
        </p:txBody>
      </p:sp>
      <p:sp>
        <p:nvSpPr>
          <p:cNvPr id="13" name="TextBox 12">
            <a:extLst>
              <a:ext uri="{FF2B5EF4-FFF2-40B4-BE49-F238E27FC236}">
                <a16:creationId xmlns:a16="http://schemas.microsoft.com/office/drawing/2014/main" id="{A893C225-2433-4C99-2FA6-7AD54BCD6C32}"/>
              </a:ext>
            </a:extLst>
          </p:cNvPr>
          <p:cNvSpPr txBox="1"/>
          <p:nvPr/>
        </p:nvSpPr>
        <p:spPr>
          <a:xfrm>
            <a:off x="5750897" y="1116570"/>
            <a:ext cx="1463040" cy="261610"/>
          </a:xfrm>
          <a:prstGeom prst="rect">
            <a:avLst/>
          </a:prstGeom>
          <a:solidFill>
            <a:schemeClr val="bg1">
              <a:lumMod val="85000"/>
            </a:schemeClr>
          </a:solidFill>
          <a:ln w="15875">
            <a:solidFill>
              <a:schemeClr val="bg1"/>
            </a:solidFill>
          </a:ln>
        </p:spPr>
        <p:txBody>
          <a:bodyPr wrap="square" rtlCol="0">
            <a:spAutoFit/>
          </a:bodyPr>
          <a:lstStyle/>
          <a:p>
            <a:pPr algn="ctr"/>
            <a:r>
              <a:rPr lang="en-US" sz="1100" dirty="0">
                <a:latin typeface="Arial" panose="020B0604020202020204" pitchFamily="34" charset="0"/>
                <a:cs typeface="Arial" panose="020B0604020202020204" pitchFamily="34" charset="0"/>
              </a:rPr>
              <a:t>Early Switch Phase</a:t>
            </a:r>
          </a:p>
        </p:txBody>
      </p:sp>
      <p:sp>
        <p:nvSpPr>
          <p:cNvPr id="14" name="Line 11">
            <a:extLst>
              <a:ext uri="{FF2B5EF4-FFF2-40B4-BE49-F238E27FC236}">
                <a16:creationId xmlns:a16="http://schemas.microsoft.com/office/drawing/2014/main" id="{B23F1D3E-229B-B38F-1C4D-D1DFAA9B5838}"/>
              </a:ext>
            </a:extLst>
          </p:cNvPr>
          <p:cNvSpPr>
            <a:spLocks noChangeShapeType="1"/>
          </p:cNvSpPr>
          <p:nvPr/>
        </p:nvSpPr>
        <p:spPr bwMode="auto">
          <a:xfrm rot="1169337" flipV="1">
            <a:off x="4968657" y="2362545"/>
            <a:ext cx="696600" cy="637653"/>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6" name="Line 11">
            <a:extLst>
              <a:ext uri="{FF2B5EF4-FFF2-40B4-BE49-F238E27FC236}">
                <a16:creationId xmlns:a16="http://schemas.microsoft.com/office/drawing/2014/main" id="{0E0BB86C-EE08-7AC0-24F6-896C96C0DACB}"/>
              </a:ext>
            </a:extLst>
          </p:cNvPr>
          <p:cNvSpPr>
            <a:spLocks noChangeShapeType="1"/>
          </p:cNvSpPr>
          <p:nvPr/>
        </p:nvSpPr>
        <p:spPr bwMode="auto">
          <a:xfrm rot="20430663">
            <a:off x="4992927" y="2754026"/>
            <a:ext cx="647284" cy="774685"/>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9" name="Rectangle 7">
            <a:extLst>
              <a:ext uri="{FF2B5EF4-FFF2-40B4-BE49-F238E27FC236}">
                <a16:creationId xmlns:a16="http://schemas.microsoft.com/office/drawing/2014/main" id="{08E24EA5-EFDE-1D2F-EC80-4B4315A0F4F8}"/>
              </a:ext>
            </a:extLst>
          </p:cNvPr>
          <p:cNvSpPr>
            <a:spLocks noChangeArrowheads="1"/>
          </p:cNvSpPr>
          <p:nvPr/>
        </p:nvSpPr>
        <p:spPr bwMode="ltGray">
          <a:xfrm>
            <a:off x="5750897" y="2039116"/>
            <a:ext cx="2926080" cy="818384"/>
          </a:xfrm>
          <a:prstGeom prst="rect">
            <a:avLst/>
          </a:prstGeom>
          <a:solidFill>
            <a:srgbClr val="85568E">
              <a:alpha val="3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200" i="1" dirty="0">
                <a:latin typeface="Arial" panose="020B0604020202020204" pitchFamily="34" charset="0"/>
                <a:cs typeface="Arial" panose="020B0604020202020204" pitchFamily="34" charset="0"/>
              </a:rPr>
              <a:t>Early Switch</a:t>
            </a:r>
          </a:p>
          <a:p>
            <a:pPr algn="ctr"/>
            <a:r>
              <a:rPr lang="en-US" sz="1400" b="1" dirty="0">
                <a:solidFill>
                  <a:srgbClr val="000000"/>
                </a:solidFill>
                <a:latin typeface="Arial" panose="020B0604020202020204" pitchFamily="34" charset="0"/>
                <a:cs typeface="Arial" panose="020B0604020202020204" pitchFamily="34" charset="0"/>
              </a:rPr>
              <a:t>DTG + RPV</a:t>
            </a:r>
          </a:p>
          <a:p>
            <a:pPr algn="ctr"/>
            <a:r>
              <a:rPr lang="en-US" sz="1000" dirty="0">
                <a:solidFill>
                  <a:srgbClr val="000000"/>
                </a:solidFill>
                <a:latin typeface="Arial" panose="020B0604020202020204" pitchFamily="34" charset="0"/>
                <a:cs typeface="Arial" panose="020B0604020202020204" pitchFamily="34" charset="0"/>
              </a:rPr>
              <a:t>(n = 513)</a:t>
            </a:r>
          </a:p>
        </p:txBody>
      </p:sp>
      <p:sp>
        <p:nvSpPr>
          <p:cNvPr id="20" name="Rectangle 7">
            <a:extLst>
              <a:ext uri="{FF2B5EF4-FFF2-40B4-BE49-F238E27FC236}">
                <a16:creationId xmlns:a16="http://schemas.microsoft.com/office/drawing/2014/main" id="{6E1BE12C-CA64-D547-BD51-72BEE40612DD}"/>
              </a:ext>
            </a:extLst>
          </p:cNvPr>
          <p:cNvSpPr>
            <a:spLocks noChangeArrowheads="1"/>
          </p:cNvSpPr>
          <p:nvPr/>
        </p:nvSpPr>
        <p:spPr bwMode="ltGray">
          <a:xfrm>
            <a:off x="5750897" y="2953516"/>
            <a:ext cx="1464252" cy="818384"/>
          </a:xfrm>
          <a:prstGeom prst="rect">
            <a:avLst/>
          </a:prstGeom>
          <a:solidFill>
            <a:srgbClr val="5A7B88">
              <a:alpha val="29804"/>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400" b="1" dirty="0">
                <a:solidFill>
                  <a:srgbClr val="000000"/>
                </a:solidFill>
                <a:latin typeface="Arial" panose="020B0604020202020204" pitchFamily="34" charset="0"/>
                <a:cs typeface="Arial" panose="020B0604020202020204" pitchFamily="34" charset="0"/>
              </a:rPr>
              <a:t>Continue </a:t>
            </a:r>
            <a:br>
              <a:rPr lang="en-US" sz="1400" b="1" dirty="0">
                <a:solidFill>
                  <a:srgbClr val="000000"/>
                </a:solidFill>
                <a:latin typeface="Arial" panose="020B0604020202020204" pitchFamily="34" charset="0"/>
                <a:cs typeface="Arial" panose="020B0604020202020204" pitchFamily="34" charset="0"/>
              </a:rPr>
            </a:br>
            <a:r>
              <a:rPr lang="en-US" sz="1400" b="1" dirty="0">
                <a:solidFill>
                  <a:srgbClr val="000000"/>
                </a:solidFill>
                <a:latin typeface="Arial" panose="020B0604020202020204" pitchFamily="34" charset="0"/>
                <a:cs typeface="Arial" panose="020B0604020202020204" pitchFamily="34" charset="0"/>
              </a:rPr>
              <a:t>3-Drug ART</a:t>
            </a:r>
          </a:p>
          <a:p>
            <a:pPr algn="ctr"/>
            <a:r>
              <a:rPr lang="en-US" sz="1000" dirty="0">
                <a:solidFill>
                  <a:srgbClr val="000000"/>
                </a:solidFill>
                <a:latin typeface="Arial" panose="020B0604020202020204" pitchFamily="34" charset="0"/>
                <a:cs typeface="Arial" panose="020B0604020202020204" pitchFamily="34" charset="0"/>
              </a:rPr>
              <a:t>(n = 511)</a:t>
            </a:r>
          </a:p>
        </p:txBody>
      </p:sp>
      <p:sp>
        <p:nvSpPr>
          <p:cNvPr id="21" name="Rectangle 7">
            <a:extLst>
              <a:ext uri="{FF2B5EF4-FFF2-40B4-BE49-F238E27FC236}">
                <a16:creationId xmlns:a16="http://schemas.microsoft.com/office/drawing/2014/main" id="{94C0B731-37F3-0EC9-CB42-ACDCC8B0EA75}"/>
              </a:ext>
            </a:extLst>
          </p:cNvPr>
          <p:cNvSpPr>
            <a:spLocks noChangeArrowheads="1"/>
          </p:cNvSpPr>
          <p:nvPr/>
        </p:nvSpPr>
        <p:spPr bwMode="ltGray">
          <a:xfrm>
            <a:off x="7214236" y="2955864"/>
            <a:ext cx="1463040" cy="818384"/>
          </a:xfrm>
          <a:prstGeom prst="rect">
            <a:avLst/>
          </a:prstGeom>
          <a:solidFill>
            <a:srgbClr val="85568E">
              <a:alpha val="3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200" i="1" dirty="0">
                <a:latin typeface="Arial" panose="020B0604020202020204" pitchFamily="34" charset="0"/>
                <a:cs typeface="Arial" panose="020B0604020202020204" pitchFamily="34" charset="0"/>
              </a:rPr>
              <a:t>Late Switch</a:t>
            </a:r>
          </a:p>
          <a:p>
            <a:pPr algn="ctr"/>
            <a:r>
              <a:rPr lang="en-US" sz="1400" b="1" dirty="0">
                <a:solidFill>
                  <a:srgbClr val="000000"/>
                </a:solidFill>
                <a:latin typeface="Arial" panose="020B0604020202020204" pitchFamily="34" charset="0"/>
                <a:cs typeface="Arial" panose="020B0604020202020204" pitchFamily="34" charset="0"/>
              </a:rPr>
              <a:t>DTG + RPV</a:t>
            </a:r>
          </a:p>
          <a:p>
            <a:pPr algn="ctr"/>
            <a:r>
              <a:rPr lang="en-US" sz="1000" dirty="0">
                <a:solidFill>
                  <a:srgbClr val="000000"/>
                </a:solidFill>
                <a:latin typeface="Arial" panose="020B0604020202020204" pitchFamily="34" charset="0"/>
                <a:cs typeface="Arial" panose="020B0604020202020204" pitchFamily="34" charset="0"/>
              </a:rPr>
              <a:t>(n = 511)</a:t>
            </a:r>
          </a:p>
        </p:txBody>
      </p:sp>
      <p:sp>
        <p:nvSpPr>
          <p:cNvPr id="22" name="TextBox 21">
            <a:extLst>
              <a:ext uri="{FF2B5EF4-FFF2-40B4-BE49-F238E27FC236}">
                <a16:creationId xmlns:a16="http://schemas.microsoft.com/office/drawing/2014/main" id="{3FDB82C4-FEFE-9680-D93D-A9C64046C541}"/>
              </a:ext>
            </a:extLst>
          </p:cNvPr>
          <p:cNvSpPr txBox="1"/>
          <p:nvPr/>
        </p:nvSpPr>
        <p:spPr>
          <a:xfrm>
            <a:off x="5752056" y="1554480"/>
            <a:ext cx="1463040" cy="276999"/>
          </a:xfrm>
          <a:prstGeom prst="rect">
            <a:avLst/>
          </a:prstGeom>
          <a:solidFill>
            <a:schemeClr val="accent3">
              <a:lumMod val="20000"/>
              <a:lumOff val="80000"/>
            </a:schemeClr>
          </a:solidFill>
          <a:ln>
            <a:solidFill>
              <a:schemeClr val="tx1"/>
            </a:solidFill>
          </a:ln>
          <a:effectLst/>
        </p:spPr>
        <p:txBody>
          <a:bodyPr wrap="square" rtlCol="0">
            <a:spAutoFit/>
          </a:bodyPr>
          <a:lstStyle/>
          <a:p>
            <a:pPr algn="ctr"/>
            <a:r>
              <a:rPr lang="en-US" sz="1200" dirty="0">
                <a:latin typeface="Arial" panose="020B0604020202020204" pitchFamily="34" charset="0"/>
                <a:cs typeface="Arial" panose="020B0604020202020204" pitchFamily="34" charset="0"/>
              </a:rPr>
              <a:t>52 weeks</a:t>
            </a:r>
          </a:p>
        </p:txBody>
      </p:sp>
      <p:sp>
        <p:nvSpPr>
          <p:cNvPr id="23" name="TextBox 22">
            <a:extLst>
              <a:ext uri="{FF2B5EF4-FFF2-40B4-BE49-F238E27FC236}">
                <a16:creationId xmlns:a16="http://schemas.microsoft.com/office/drawing/2014/main" id="{88CA154F-8970-4143-8C36-805F927D7F7C}"/>
              </a:ext>
            </a:extLst>
          </p:cNvPr>
          <p:cNvSpPr txBox="1"/>
          <p:nvPr/>
        </p:nvSpPr>
        <p:spPr>
          <a:xfrm>
            <a:off x="7213937" y="1555465"/>
            <a:ext cx="1463040" cy="276999"/>
          </a:xfrm>
          <a:prstGeom prst="rect">
            <a:avLst/>
          </a:prstGeom>
          <a:solidFill>
            <a:schemeClr val="accent3">
              <a:lumMod val="20000"/>
              <a:lumOff val="80000"/>
            </a:schemeClr>
          </a:solidFill>
          <a:ln>
            <a:solidFill>
              <a:schemeClr val="tx1"/>
            </a:solidFill>
          </a:ln>
        </p:spPr>
        <p:txBody>
          <a:bodyPr wrap="square" rtlCol="0">
            <a:spAutoFit/>
          </a:bodyPr>
          <a:lstStyle/>
          <a:p>
            <a:pPr algn="ctr"/>
            <a:r>
              <a:rPr lang="en-US" sz="1200" dirty="0">
                <a:latin typeface="Arial" panose="020B0604020202020204" pitchFamily="34" charset="0"/>
                <a:cs typeface="Arial" panose="020B0604020202020204" pitchFamily="34" charset="0"/>
              </a:rPr>
              <a:t>96 weeks</a:t>
            </a:r>
          </a:p>
        </p:txBody>
      </p:sp>
      <p:sp>
        <p:nvSpPr>
          <p:cNvPr id="24" name="Line 11">
            <a:extLst>
              <a:ext uri="{FF2B5EF4-FFF2-40B4-BE49-F238E27FC236}">
                <a16:creationId xmlns:a16="http://schemas.microsoft.com/office/drawing/2014/main" id="{4E80E2C1-FBD4-1FA5-4534-713D8B7EBD55}"/>
              </a:ext>
            </a:extLst>
          </p:cNvPr>
          <p:cNvSpPr>
            <a:spLocks noChangeAspect="1" noChangeShapeType="1"/>
          </p:cNvSpPr>
          <p:nvPr/>
        </p:nvSpPr>
        <p:spPr bwMode="auto">
          <a:xfrm rot="20430663" flipV="1">
            <a:off x="6919712" y="3782494"/>
            <a:ext cx="123444" cy="348983"/>
          </a:xfrm>
          <a:prstGeom prst="line">
            <a:avLst/>
          </a:prstGeom>
          <a:noFill/>
          <a:ln w="12700" cmpd="sng">
            <a:solidFill>
              <a:srgbClr val="000000"/>
            </a:solidFill>
            <a:prstDash val="sysDash"/>
            <a:round/>
            <a:headEnd/>
            <a:tailEnd type="triangle" w="med" len="med"/>
          </a:ln>
          <a:effectLst/>
        </p:spPr>
        <p:txBody>
          <a:bodyPr wrap="none" anchor="ctr">
            <a:prstTxWarp prst="textNoShape">
              <a:avLst/>
            </a:prstTxWarp>
          </a:bodyPr>
          <a:lstStyle/>
          <a:p>
            <a:endParaRPr lang="en-US" sz="1800" dirty="0">
              <a:latin typeface="Arial"/>
              <a:cs typeface="Arial"/>
            </a:endParaRPr>
          </a:p>
        </p:txBody>
      </p:sp>
      <p:sp>
        <p:nvSpPr>
          <p:cNvPr id="25" name="TextBox 24">
            <a:extLst>
              <a:ext uri="{FF2B5EF4-FFF2-40B4-BE49-F238E27FC236}">
                <a16:creationId xmlns:a16="http://schemas.microsoft.com/office/drawing/2014/main" id="{774A48E0-58CB-1529-FB89-3AF08236C6C1}"/>
              </a:ext>
            </a:extLst>
          </p:cNvPr>
          <p:cNvSpPr txBox="1"/>
          <p:nvPr/>
        </p:nvSpPr>
        <p:spPr>
          <a:xfrm>
            <a:off x="5750896" y="4087774"/>
            <a:ext cx="2926081" cy="577081"/>
          </a:xfrm>
          <a:prstGeom prst="rect">
            <a:avLst/>
          </a:prstGeom>
          <a:solidFill>
            <a:schemeClr val="accent3">
              <a:lumMod val="20000"/>
              <a:lumOff val="80000"/>
            </a:schemeClr>
          </a:solidFill>
          <a:ln>
            <a:solidFill>
              <a:srgbClr val="000000"/>
            </a:solidFill>
          </a:ln>
          <a:effectLst/>
        </p:spPr>
        <p:txBody>
          <a:bodyPr wrap="square" rtlCol="0">
            <a:spAutoFit/>
          </a:bodyPr>
          <a:lstStyle/>
          <a:p>
            <a:r>
              <a:rPr lang="en-US" sz="1050" dirty="0">
                <a:latin typeface="Arial" panose="020B0604020202020204" pitchFamily="34" charset="0"/>
                <a:cs typeface="Arial" panose="020B0604020202020204" pitchFamily="34" charset="0"/>
              </a:rPr>
              <a:t>*Primary endpoint for early switch phase: </a:t>
            </a:r>
            <a:br>
              <a:rPr lang="en-US" sz="1050" dirty="0">
                <a:latin typeface="Arial" panose="020B0604020202020204" pitchFamily="34" charset="0"/>
                <a:cs typeface="Arial" panose="020B0604020202020204" pitchFamily="34" charset="0"/>
              </a:rPr>
            </a:br>
            <a:r>
              <a:rPr lang="en-US" sz="1050" dirty="0">
                <a:latin typeface="Arial" panose="020B0604020202020204" pitchFamily="34" charset="0"/>
                <a:cs typeface="Arial" panose="020B0604020202020204" pitchFamily="34" charset="0"/>
              </a:rPr>
              <a:t> week 48 HIV RNA &lt;50 copies/mL by </a:t>
            </a:r>
            <a:br>
              <a:rPr lang="en-US" sz="1050" dirty="0">
                <a:latin typeface="Arial" panose="020B0604020202020204" pitchFamily="34" charset="0"/>
                <a:cs typeface="Arial" panose="020B0604020202020204" pitchFamily="34" charset="0"/>
              </a:rPr>
            </a:br>
            <a:r>
              <a:rPr lang="en-US" sz="1050" dirty="0">
                <a:latin typeface="Arial" panose="020B0604020202020204" pitchFamily="34" charset="0"/>
                <a:cs typeface="Arial" panose="020B0604020202020204" pitchFamily="34" charset="0"/>
              </a:rPr>
              <a:t> FDA snapshot analysis</a:t>
            </a:r>
          </a:p>
        </p:txBody>
      </p:sp>
      <p:sp>
        <p:nvSpPr>
          <p:cNvPr id="26" name="TextBox 25">
            <a:extLst>
              <a:ext uri="{FF2B5EF4-FFF2-40B4-BE49-F238E27FC236}">
                <a16:creationId xmlns:a16="http://schemas.microsoft.com/office/drawing/2014/main" id="{E34DED16-9859-FE71-3D46-2C18024A512B}"/>
              </a:ext>
            </a:extLst>
          </p:cNvPr>
          <p:cNvSpPr txBox="1"/>
          <p:nvPr/>
        </p:nvSpPr>
        <p:spPr>
          <a:xfrm>
            <a:off x="7214236" y="1114800"/>
            <a:ext cx="1463040" cy="261610"/>
          </a:xfrm>
          <a:prstGeom prst="rect">
            <a:avLst/>
          </a:prstGeom>
          <a:solidFill>
            <a:srgbClr val="D9D9D9"/>
          </a:solidFill>
          <a:ln w="15875">
            <a:solidFill>
              <a:schemeClr val="bg1"/>
            </a:solidFill>
          </a:ln>
        </p:spPr>
        <p:txBody>
          <a:bodyPr wrap="square" rtlCol="0">
            <a:spAutoFit/>
          </a:bodyPr>
          <a:lstStyle/>
          <a:p>
            <a:pPr algn="ctr"/>
            <a:r>
              <a:rPr lang="en-US" sz="1100" dirty="0">
                <a:latin typeface="Arial" panose="020B0604020202020204" pitchFamily="34" charset="0"/>
                <a:cs typeface="Arial" panose="020B0604020202020204" pitchFamily="34" charset="0"/>
              </a:rPr>
              <a:t>Late Switch Phase</a:t>
            </a:r>
          </a:p>
        </p:txBody>
      </p:sp>
    </p:spTree>
    <p:extLst>
      <p:ext uri="{BB962C8B-B14F-4D97-AF65-F5344CB8AC3E}">
        <p14:creationId xmlns:p14="http://schemas.microsoft.com/office/powerpoint/2010/main" val="1659028968"/>
      </p:ext>
    </p:extLst>
  </p:cSld>
  <p:clrMapOvr>
    <a:masterClrMapping/>
  </p:clrMapOvr>
  <p:transition spd="slow" advTm="32861"/>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62191</TotalTime>
  <Words>784</Words>
  <Application>Microsoft Macintosh PowerPoint</Application>
  <PresentationFormat>On-screen Show (16:9)</PresentationFormat>
  <Paragraphs>137</Paragraphs>
  <Slides>14</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Corbel</vt:lpstr>
      <vt:lpstr>Geneva</vt:lpstr>
      <vt:lpstr>Lucida Grande</vt:lpstr>
      <vt:lpstr>Times New Roman</vt:lpstr>
      <vt:lpstr>NCRC</vt:lpstr>
      <vt:lpstr>Dolutegravir-Rilpivirine</vt:lpstr>
      <vt:lpstr>Dr. Budak has no financial conflicts of interest or disclosures.</vt:lpstr>
      <vt:lpstr>Dolutegravir-Rilpivirine: Basics</vt:lpstr>
      <vt:lpstr>PowerPoint Presentation</vt:lpstr>
      <vt:lpstr>Dolutegravir-Rilpivirine Maintenance Antiretroviral Therapy</vt:lpstr>
      <vt:lpstr>Dolutegravir-Rilpivirine: Key Drug Interactions</vt:lpstr>
      <vt:lpstr>Dolutegravir-Rilpivirine: Key Studies</vt:lpstr>
      <vt:lpstr>Dolutegravir-Rilpivirine: Key Studies</vt:lpstr>
      <vt:lpstr>DTG + RPV as Maintenance Dual Therapy SWORD-1 and SWORD-2: Design</vt:lpstr>
      <vt:lpstr>DTG + RPV as Maintenance Dual Therapy SWORD-1 and SWORD-2: Patient Characteristics</vt:lpstr>
      <vt:lpstr>DTG + RPV as Maintenance Dual Therapy SWORD-1 and SWORD-2: Pooled Results at Week 48</vt:lpstr>
      <vt:lpstr>Dolutegravir-Rilpivirine: Treatment Emergent Resistance</vt:lpstr>
      <vt:lpstr>Dolutegravir-Rilpivirine: Summary</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2330</cp:revision>
  <cp:lastPrinted>2008-02-05T14:34:24Z</cp:lastPrinted>
  <dcterms:created xsi:type="dcterms:W3CDTF">2010-11-28T05:36:22Z</dcterms:created>
  <dcterms:modified xsi:type="dcterms:W3CDTF">2024-04-24T14:44:32Z</dcterms:modified>
</cp:coreProperties>
</file>