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4"/>
  </p:sldMasterIdLst>
  <p:notesMasterIdLst>
    <p:notesMasterId r:id="rId36"/>
  </p:notesMasterIdLst>
  <p:handoutMasterIdLst>
    <p:handoutMasterId r:id="rId37"/>
  </p:handoutMasterIdLst>
  <p:sldIdLst>
    <p:sldId id="542" r:id="rId5"/>
    <p:sldId id="393" r:id="rId6"/>
    <p:sldId id="381" r:id="rId7"/>
    <p:sldId id="557" r:id="rId8"/>
    <p:sldId id="549" r:id="rId9"/>
    <p:sldId id="574" r:id="rId10"/>
    <p:sldId id="575" r:id="rId11"/>
    <p:sldId id="547" r:id="rId12"/>
    <p:sldId id="566" r:id="rId13"/>
    <p:sldId id="567" r:id="rId14"/>
    <p:sldId id="561" r:id="rId15"/>
    <p:sldId id="551" r:id="rId16"/>
    <p:sldId id="584" r:id="rId17"/>
    <p:sldId id="578" r:id="rId18"/>
    <p:sldId id="570" r:id="rId19"/>
    <p:sldId id="577" r:id="rId20"/>
    <p:sldId id="585" r:id="rId21"/>
    <p:sldId id="579" r:id="rId22"/>
    <p:sldId id="580" r:id="rId23"/>
    <p:sldId id="581" r:id="rId24"/>
    <p:sldId id="559" r:id="rId25"/>
    <p:sldId id="582" r:id="rId26"/>
    <p:sldId id="583" r:id="rId27"/>
    <p:sldId id="552" r:id="rId28"/>
    <p:sldId id="560" r:id="rId29"/>
    <p:sldId id="586" r:id="rId30"/>
    <p:sldId id="564" r:id="rId31"/>
    <p:sldId id="553" r:id="rId32"/>
    <p:sldId id="555" r:id="rId33"/>
    <p:sldId id="299" r:id="rId34"/>
    <p:sldId id="550" r:id="rId35"/>
  </p:sldIdLst>
  <p:sldSz cx="9144000" cy="5143500" type="screen16x9"/>
  <p:notesSz cx="7023100" cy="93091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id="{5D26188A-8877-D343-ABC4-7579CEC42C0C}">
          <p14:sldIdLst>
            <p14:sldId id="542"/>
            <p14:sldId id="393"/>
            <p14:sldId id="381"/>
            <p14:sldId id="557"/>
            <p14:sldId id="549"/>
            <p14:sldId id="574"/>
            <p14:sldId id="575"/>
            <p14:sldId id="547"/>
            <p14:sldId id="566"/>
            <p14:sldId id="567"/>
            <p14:sldId id="561"/>
            <p14:sldId id="551"/>
            <p14:sldId id="584"/>
            <p14:sldId id="578"/>
            <p14:sldId id="570"/>
            <p14:sldId id="577"/>
            <p14:sldId id="585"/>
            <p14:sldId id="579"/>
            <p14:sldId id="580"/>
            <p14:sldId id="581"/>
            <p14:sldId id="559"/>
            <p14:sldId id="582"/>
            <p14:sldId id="583"/>
            <p14:sldId id="552"/>
            <p14:sldId id="560"/>
            <p14:sldId id="586"/>
            <p14:sldId id="564"/>
            <p14:sldId id="553"/>
            <p14:sldId id="555"/>
            <p14:sldId id="299"/>
            <p14:sldId id="550"/>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84F5100-F54D-861A-6831-0DBCD4829E40}" name="Tracy Jungwirth" initials="TJ" userId="OZvAFcjQagjkfhDOL6Q9YPFofpUBFCEJmUpVenuuZ+M=" providerId="None"/>
  <p188:author id="{05513321-2468-75CF-F0BB-A89CC999431D}" name="Michelle J Iandiorio" initials="MJI" userId="S::MIandiorio@health.unm.edu::a88d1e84-8054-4dfd-a2f3-64e12be5a899" providerId="AD"/>
  <p188:author id="{102C5FA4-8CE5-1F6D-071C-54D0785B2EBE}" name="Tracy Jungwirth" initials="TJ" userId="Tracy Jungwirth" providerId="None"/>
  <p188:author id="{0E2BB6AE-DFD5-BA38-96A0-839281F44C71}" name="Michelle Iandiorio" initials="MI" userId="gW2cI/ax/hXNF0x6AUCfZLYduZsUi8MQzuM00F5+dSo=" providerId="None"/>
  <p188:author id="{15A31BB9-A651-7186-479C-A9069289293C}" name="Mary E Farias" initials="MEF" userId="S::MeFarias@health.unm.edu::25361758-243d-463c-bb04-2d341f22c03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ray, Dana N." initials="GN" lastIdx="2" clrIdx="1"/>
  <p:cmAuthor id="2" name="Jennifer Lim" initials="JL" lastIdx="12" clrIdx="2">
    <p:extLst>
      <p:ext uri="{19B8F6BF-5375-455C-9EA6-DF929625EA0E}">
        <p15:presenceInfo xmlns:p15="http://schemas.microsoft.com/office/powerpoint/2012/main" userId="S-1-5-21-3639515735-3000443172-754303046-3156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89"/>
    <a:srgbClr val="CBD1E1"/>
    <a:srgbClr val="CBCD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91" autoAdjust="0"/>
    <p:restoredTop sz="83810" autoAdjust="0"/>
  </p:normalViewPr>
  <p:slideViewPr>
    <p:cSldViewPr snapToGrid="0">
      <p:cViewPr varScale="1">
        <p:scale>
          <a:sx n="107" d="100"/>
          <a:sy n="107" d="100"/>
        </p:scale>
        <p:origin x="324" y="51"/>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286C69-3CAB-4301-BCBB-702748FBD4E1}"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US"/>
        </a:p>
      </dgm:t>
    </dgm:pt>
    <dgm:pt modelId="{E92A07D6-5B96-4897-B34E-1DD93C3D5B2C}">
      <dgm:prSet phldrT="[Text]"/>
      <dgm:spPr/>
      <dgm:t>
        <a:bodyPr/>
        <a:lstStyle/>
        <a:p>
          <a:r>
            <a:rPr lang="en-US" dirty="0"/>
            <a:t>Living in poverty with lack of access to basic needs or environments prone to violence </a:t>
          </a:r>
        </a:p>
      </dgm:t>
    </dgm:pt>
    <dgm:pt modelId="{AEC08C74-00FC-42F5-B1B1-95C4C5BBC826}" type="parTrans" cxnId="{1826BA18-D283-4E4C-BF5E-1B1843BA8A45}">
      <dgm:prSet/>
      <dgm:spPr/>
      <dgm:t>
        <a:bodyPr/>
        <a:lstStyle/>
        <a:p>
          <a:endParaRPr lang="en-US"/>
        </a:p>
      </dgm:t>
    </dgm:pt>
    <dgm:pt modelId="{363B0AA1-37E9-48C4-9C7B-4B0280AF56CE}" type="sibTrans" cxnId="{1826BA18-D283-4E4C-BF5E-1B1843BA8A45}">
      <dgm:prSet/>
      <dgm:spPr/>
      <dgm:t>
        <a:bodyPr/>
        <a:lstStyle/>
        <a:p>
          <a:endParaRPr lang="en-US"/>
        </a:p>
      </dgm:t>
    </dgm:pt>
    <dgm:pt modelId="{B92AFA3D-D207-4963-94F6-3E2162A21D51}">
      <dgm:prSet phldrT="[Text]"/>
      <dgm:spPr/>
      <dgm:t>
        <a:bodyPr/>
        <a:lstStyle/>
        <a:p>
          <a:r>
            <a:rPr lang="en-US" dirty="0"/>
            <a:t>Witnessing the violence and survival tactics </a:t>
          </a:r>
        </a:p>
      </dgm:t>
    </dgm:pt>
    <dgm:pt modelId="{D1689C2B-4D1B-4731-9571-F721DB4516F5}" type="parTrans" cxnId="{F3C2ED2B-1717-41EB-9DE0-9E2CE2055E3B}">
      <dgm:prSet/>
      <dgm:spPr/>
      <dgm:t>
        <a:bodyPr/>
        <a:lstStyle/>
        <a:p>
          <a:endParaRPr lang="en-US"/>
        </a:p>
      </dgm:t>
    </dgm:pt>
    <dgm:pt modelId="{31778238-DEE5-4E72-A880-49F1BC361AA4}" type="sibTrans" cxnId="{F3C2ED2B-1717-41EB-9DE0-9E2CE2055E3B}">
      <dgm:prSet/>
      <dgm:spPr/>
      <dgm:t>
        <a:bodyPr/>
        <a:lstStyle/>
        <a:p>
          <a:endParaRPr lang="en-US"/>
        </a:p>
      </dgm:t>
    </dgm:pt>
    <dgm:pt modelId="{E6784A28-80F3-423A-BAC1-1E3AA49901BF}">
      <dgm:prSet phldrT="[Text]"/>
      <dgm:spPr/>
      <dgm:t>
        <a:bodyPr/>
        <a:lstStyle/>
        <a:p>
          <a:r>
            <a:rPr lang="en-US" dirty="0"/>
            <a:t>Violent behaviors or risky survival tactics become normalized</a:t>
          </a:r>
        </a:p>
      </dgm:t>
    </dgm:pt>
    <dgm:pt modelId="{78DCBADC-D8D1-4B6E-8257-D23A7787B3BC}" type="parTrans" cxnId="{A77E8C5B-5C1B-4BB3-BF50-9E785AD26922}">
      <dgm:prSet/>
      <dgm:spPr/>
      <dgm:t>
        <a:bodyPr/>
        <a:lstStyle/>
        <a:p>
          <a:endParaRPr lang="en-US"/>
        </a:p>
      </dgm:t>
    </dgm:pt>
    <dgm:pt modelId="{17C3CF4F-000E-4456-B3C1-B32703D1910F}" type="sibTrans" cxnId="{A77E8C5B-5C1B-4BB3-BF50-9E785AD26922}">
      <dgm:prSet/>
      <dgm:spPr/>
      <dgm:t>
        <a:bodyPr/>
        <a:lstStyle/>
        <a:p>
          <a:endParaRPr lang="en-US"/>
        </a:p>
      </dgm:t>
    </dgm:pt>
    <dgm:pt modelId="{DA8157D1-F779-4808-AC76-E2B500975C6D}">
      <dgm:prSet phldrT="[Text]"/>
      <dgm:spPr/>
      <dgm:t>
        <a:bodyPr/>
        <a:lstStyle/>
        <a:p>
          <a:r>
            <a:rPr lang="en-US" dirty="0"/>
            <a:t>Can result in criminal activity, legal issues, or mental health conditions</a:t>
          </a:r>
        </a:p>
      </dgm:t>
    </dgm:pt>
    <dgm:pt modelId="{C3F712BD-A02F-4859-84E6-2934E77E4B5F}" type="parTrans" cxnId="{C435143F-6799-4B4D-8B0A-6125E6899BD8}">
      <dgm:prSet/>
      <dgm:spPr/>
      <dgm:t>
        <a:bodyPr/>
        <a:lstStyle/>
        <a:p>
          <a:endParaRPr lang="en-US"/>
        </a:p>
      </dgm:t>
    </dgm:pt>
    <dgm:pt modelId="{CC684384-BD4B-4E91-83C5-27A8AD0E244F}" type="sibTrans" cxnId="{C435143F-6799-4B4D-8B0A-6125E6899BD8}">
      <dgm:prSet/>
      <dgm:spPr/>
      <dgm:t>
        <a:bodyPr/>
        <a:lstStyle/>
        <a:p>
          <a:endParaRPr lang="en-US"/>
        </a:p>
      </dgm:t>
    </dgm:pt>
    <dgm:pt modelId="{D9D34658-8201-46AD-97BD-830836C2926D}">
      <dgm:prSet phldrT="[Text]"/>
      <dgm:spPr/>
      <dgm:t>
        <a:bodyPr/>
        <a:lstStyle/>
        <a:p>
          <a:r>
            <a:rPr lang="en-US" dirty="0"/>
            <a:t>Engage in risky behaviors in order to survive </a:t>
          </a:r>
        </a:p>
      </dgm:t>
    </dgm:pt>
    <dgm:pt modelId="{8A08BBB8-13D0-462E-A1EB-9BC12A50E3A9}" type="parTrans" cxnId="{D56AC724-37D3-4739-85F2-9B30E58C7F7F}">
      <dgm:prSet/>
      <dgm:spPr/>
      <dgm:t>
        <a:bodyPr/>
        <a:lstStyle/>
        <a:p>
          <a:endParaRPr lang="en-US"/>
        </a:p>
      </dgm:t>
    </dgm:pt>
    <dgm:pt modelId="{F76418D1-24A9-4CBD-A3D5-10663D55ED64}" type="sibTrans" cxnId="{D56AC724-37D3-4739-85F2-9B30E58C7F7F}">
      <dgm:prSet/>
      <dgm:spPr/>
      <dgm:t>
        <a:bodyPr/>
        <a:lstStyle/>
        <a:p>
          <a:endParaRPr lang="en-US"/>
        </a:p>
      </dgm:t>
    </dgm:pt>
    <dgm:pt modelId="{65B1EDE7-BBBE-4EA9-A776-EA03035E1114}" type="pres">
      <dgm:prSet presAssocID="{47286C69-3CAB-4301-BCBB-702748FBD4E1}" presName="cycle" presStyleCnt="0">
        <dgm:presLayoutVars>
          <dgm:dir/>
          <dgm:resizeHandles val="exact"/>
        </dgm:presLayoutVars>
      </dgm:prSet>
      <dgm:spPr/>
    </dgm:pt>
    <dgm:pt modelId="{796E1EFA-0FD6-40EE-83F4-9D87B2E6D878}" type="pres">
      <dgm:prSet presAssocID="{E92A07D6-5B96-4897-B34E-1DD93C3D5B2C}" presName="node" presStyleLbl="node1" presStyleIdx="0" presStyleCnt="5">
        <dgm:presLayoutVars>
          <dgm:bulletEnabled val="1"/>
        </dgm:presLayoutVars>
      </dgm:prSet>
      <dgm:spPr/>
    </dgm:pt>
    <dgm:pt modelId="{919279C5-A642-4601-92D0-4F2CED4A62E6}" type="pres">
      <dgm:prSet presAssocID="{363B0AA1-37E9-48C4-9C7B-4B0280AF56CE}" presName="sibTrans" presStyleLbl="sibTrans2D1" presStyleIdx="0" presStyleCnt="5"/>
      <dgm:spPr/>
    </dgm:pt>
    <dgm:pt modelId="{C57DD585-AB0E-4012-AE83-D82EA713EE6A}" type="pres">
      <dgm:prSet presAssocID="{363B0AA1-37E9-48C4-9C7B-4B0280AF56CE}" presName="connectorText" presStyleLbl="sibTrans2D1" presStyleIdx="0" presStyleCnt="5"/>
      <dgm:spPr/>
    </dgm:pt>
    <dgm:pt modelId="{2360EB28-0EC0-4524-8A19-2BC6966311D2}" type="pres">
      <dgm:prSet presAssocID="{B92AFA3D-D207-4963-94F6-3E2162A21D51}" presName="node" presStyleLbl="node1" presStyleIdx="1" presStyleCnt="5">
        <dgm:presLayoutVars>
          <dgm:bulletEnabled val="1"/>
        </dgm:presLayoutVars>
      </dgm:prSet>
      <dgm:spPr/>
    </dgm:pt>
    <dgm:pt modelId="{FECA6065-6CBA-4B6D-A6C1-904D47CC929A}" type="pres">
      <dgm:prSet presAssocID="{31778238-DEE5-4E72-A880-49F1BC361AA4}" presName="sibTrans" presStyleLbl="sibTrans2D1" presStyleIdx="1" presStyleCnt="5"/>
      <dgm:spPr/>
    </dgm:pt>
    <dgm:pt modelId="{1B04CC60-EEDF-49E1-9DF2-052ED5630238}" type="pres">
      <dgm:prSet presAssocID="{31778238-DEE5-4E72-A880-49F1BC361AA4}" presName="connectorText" presStyleLbl="sibTrans2D1" presStyleIdx="1" presStyleCnt="5"/>
      <dgm:spPr/>
    </dgm:pt>
    <dgm:pt modelId="{EAA46D65-EC33-47B2-8E1E-A724DE6270D6}" type="pres">
      <dgm:prSet presAssocID="{E6784A28-80F3-423A-BAC1-1E3AA49901BF}" presName="node" presStyleLbl="node1" presStyleIdx="2" presStyleCnt="5">
        <dgm:presLayoutVars>
          <dgm:bulletEnabled val="1"/>
        </dgm:presLayoutVars>
      </dgm:prSet>
      <dgm:spPr/>
    </dgm:pt>
    <dgm:pt modelId="{A72BC26E-23CB-4E77-B5F7-13485F70F0DF}" type="pres">
      <dgm:prSet presAssocID="{17C3CF4F-000E-4456-B3C1-B32703D1910F}" presName="sibTrans" presStyleLbl="sibTrans2D1" presStyleIdx="2" presStyleCnt="5"/>
      <dgm:spPr/>
    </dgm:pt>
    <dgm:pt modelId="{DF69B045-4FAF-427D-B8DE-3ACD4D1A8CF5}" type="pres">
      <dgm:prSet presAssocID="{17C3CF4F-000E-4456-B3C1-B32703D1910F}" presName="connectorText" presStyleLbl="sibTrans2D1" presStyleIdx="2" presStyleCnt="5"/>
      <dgm:spPr/>
    </dgm:pt>
    <dgm:pt modelId="{BF46A847-FC2E-48FF-A4F0-3E80B8A5BCAB}" type="pres">
      <dgm:prSet presAssocID="{DA8157D1-F779-4808-AC76-E2B500975C6D}" presName="node" presStyleLbl="node1" presStyleIdx="3" presStyleCnt="5">
        <dgm:presLayoutVars>
          <dgm:bulletEnabled val="1"/>
        </dgm:presLayoutVars>
      </dgm:prSet>
      <dgm:spPr/>
    </dgm:pt>
    <dgm:pt modelId="{3DE77E18-EDCA-4527-9249-F00CA378D5CB}" type="pres">
      <dgm:prSet presAssocID="{CC684384-BD4B-4E91-83C5-27A8AD0E244F}" presName="sibTrans" presStyleLbl="sibTrans2D1" presStyleIdx="3" presStyleCnt="5"/>
      <dgm:spPr/>
    </dgm:pt>
    <dgm:pt modelId="{10B5E646-1617-44D4-BAF9-505E4FA5CE30}" type="pres">
      <dgm:prSet presAssocID="{CC684384-BD4B-4E91-83C5-27A8AD0E244F}" presName="connectorText" presStyleLbl="sibTrans2D1" presStyleIdx="3" presStyleCnt="5"/>
      <dgm:spPr/>
    </dgm:pt>
    <dgm:pt modelId="{564766C7-F05E-44B8-9ED3-9FD582CEFB7A}" type="pres">
      <dgm:prSet presAssocID="{D9D34658-8201-46AD-97BD-830836C2926D}" presName="node" presStyleLbl="node1" presStyleIdx="4" presStyleCnt="5">
        <dgm:presLayoutVars>
          <dgm:bulletEnabled val="1"/>
        </dgm:presLayoutVars>
      </dgm:prSet>
      <dgm:spPr/>
    </dgm:pt>
    <dgm:pt modelId="{638EC52C-210A-487D-A674-14F4B30EA03C}" type="pres">
      <dgm:prSet presAssocID="{F76418D1-24A9-4CBD-A3D5-10663D55ED64}" presName="sibTrans" presStyleLbl="sibTrans2D1" presStyleIdx="4" presStyleCnt="5"/>
      <dgm:spPr/>
    </dgm:pt>
    <dgm:pt modelId="{E634A7C5-D369-4ADB-8396-E6A6782C0826}" type="pres">
      <dgm:prSet presAssocID="{F76418D1-24A9-4CBD-A3D5-10663D55ED64}" presName="connectorText" presStyleLbl="sibTrans2D1" presStyleIdx="4" presStyleCnt="5"/>
      <dgm:spPr/>
    </dgm:pt>
  </dgm:ptLst>
  <dgm:cxnLst>
    <dgm:cxn modelId="{D6659D09-D156-46F9-9E4A-50F90272CC9A}" type="presOf" srcId="{E6784A28-80F3-423A-BAC1-1E3AA49901BF}" destId="{EAA46D65-EC33-47B2-8E1E-A724DE6270D6}" srcOrd="0" destOrd="0" presId="urn:microsoft.com/office/officeart/2005/8/layout/cycle2"/>
    <dgm:cxn modelId="{1826BA18-D283-4E4C-BF5E-1B1843BA8A45}" srcId="{47286C69-3CAB-4301-BCBB-702748FBD4E1}" destId="{E92A07D6-5B96-4897-B34E-1DD93C3D5B2C}" srcOrd="0" destOrd="0" parTransId="{AEC08C74-00FC-42F5-B1B1-95C4C5BBC826}" sibTransId="{363B0AA1-37E9-48C4-9C7B-4B0280AF56CE}"/>
    <dgm:cxn modelId="{D56AC724-37D3-4739-85F2-9B30E58C7F7F}" srcId="{47286C69-3CAB-4301-BCBB-702748FBD4E1}" destId="{D9D34658-8201-46AD-97BD-830836C2926D}" srcOrd="4" destOrd="0" parTransId="{8A08BBB8-13D0-462E-A1EB-9BC12A50E3A9}" sibTransId="{F76418D1-24A9-4CBD-A3D5-10663D55ED64}"/>
    <dgm:cxn modelId="{F3C2ED2B-1717-41EB-9DE0-9E2CE2055E3B}" srcId="{47286C69-3CAB-4301-BCBB-702748FBD4E1}" destId="{B92AFA3D-D207-4963-94F6-3E2162A21D51}" srcOrd="1" destOrd="0" parTransId="{D1689C2B-4D1B-4731-9571-F721DB4516F5}" sibTransId="{31778238-DEE5-4E72-A880-49F1BC361AA4}"/>
    <dgm:cxn modelId="{08FE762C-DD24-4D39-954F-8D3D24C0F20A}" type="presOf" srcId="{47286C69-3CAB-4301-BCBB-702748FBD4E1}" destId="{65B1EDE7-BBBE-4EA9-A776-EA03035E1114}" srcOrd="0" destOrd="0" presId="urn:microsoft.com/office/officeart/2005/8/layout/cycle2"/>
    <dgm:cxn modelId="{C435143F-6799-4B4D-8B0A-6125E6899BD8}" srcId="{47286C69-3CAB-4301-BCBB-702748FBD4E1}" destId="{DA8157D1-F779-4808-AC76-E2B500975C6D}" srcOrd="3" destOrd="0" parTransId="{C3F712BD-A02F-4859-84E6-2934E77E4B5F}" sibTransId="{CC684384-BD4B-4E91-83C5-27A8AD0E244F}"/>
    <dgm:cxn modelId="{A77E8C5B-5C1B-4BB3-BF50-9E785AD26922}" srcId="{47286C69-3CAB-4301-BCBB-702748FBD4E1}" destId="{E6784A28-80F3-423A-BAC1-1E3AA49901BF}" srcOrd="2" destOrd="0" parTransId="{78DCBADC-D8D1-4B6E-8257-D23A7787B3BC}" sibTransId="{17C3CF4F-000E-4456-B3C1-B32703D1910F}"/>
    <dgm:cxn modelId="{2C19F448-CF6D-4253-BA77-E90B6D056945}" type="presOf" srcId="{31778238-DEE5-4E72-A880-49F1BC361AA4}" destId="{1B04CC60-EEDF-49E1-9DF2-052ED5630238}" srcOrd="1" destOrd="0" presId="urn:microsoft.com/office/officeart/2005/8/layout/cycle2"/>
    <dgm:cxn modelId="{BB709C49-70E2-4785-AF6E-6859EBAA5CFA}" type="presOf" srcId="{F76418D1-24A9-4CBD-A3D5-10663D55ED64}" destId="{638EC52C-210A-487D-A674-14F4B30EA03C}" srcOrd="0" destOrd="0" presId="urn:microsoft.com/office/officeart/2005/8/layout/cycle2"/>
    <dgm:cxn modelId="{E0CFBA87-EC51-4A9F-A1D9-FA3EE38E3945}" type="presOf" srcId="{CC684384-BD4B-4E91-83C5-27A8AD0E244F}" destId="{10B5E646-1617-44D4-BAF9-505E4FA5CE30}" srcOrd="1" destOrd="0" presId="urn:microsoft.com/office/officeart/2005/8/layout/cycle2"/>
    <dgm:cxn modelId="{697A9594-78A6-4630-9D7B-454CFA111DB4}" type="presOf" srcId="{D9D34658-8201-46AD-97BD-830836C2926D}" destId="{564766C7-F05E-44B8-9ED3-9FD582CEFB7A}" srcOrd="0" destOrd="0" presId="urn:microsoft.com/office/officeart/2005/8/layout/cycle2"/>
    <dgm:cxn modelId="{D4F8109F-AD62-43C0-B6E0-D9865BFF9BD6}" type="presOf" srcId="{DA8157D1-F779-4808-AC76-E2B500975C6D}" destId="{BF46A847-FC2E-48FF-A4F0-3E80B8A5BCAB}" srcOrd="0" destOrd="0" presId="urn:microsoft.com/office/officeart/2005/8/layout/cycle2"/>
    <dgm:cxn modelId="{E1D037A5-A04C-47B1-85ED-C0FD1322E81C}" type="presOf" srcId="{17C3CF4F-000E-4456-B3C1-B32703D1910F}" destId="{DF69B045-4FAF-427D-B8DE-3ACD4D1A8CF5}" srcOrd="1" destOrd="0" presId="urn:microsoft.com/office/officeart/2005/8/layout/cycle2"/>
    <dgm:cxn modelId="{7422AFBC-BD37-4F1D-BFA6-B2659C121A0B}" type="presOf" srcId="{17C3CF4F-000E-4456-B3C1-B32703D1910F}" destId="{A72BC26E-23CB-4E77-B5F7-13485F70F0DF}" srcOrd="0" destOrd="0" presId="urn:microsoft.com/office/officeart/2005/8/layout/cycle2"/>
    <dgm:cxn modelId="{5C2910C0-A282-4F78-9309-5DFD098D6482}" type="presOf" srcId="{363B0AA1-37E9-48C4-9C7B-4B0280AF56CE}" destId="{919279C5-A642-4601-92D0-4F2CED4A62E6}" srcOrd="0" destOrd="0" presId="urn:microsoft.com/office/officeart/2005/8/layout/cycle2"/>
    <dgm:cxn modelId="{BF0758D9-91C3-4C3C-A6EE-F4D57E422709}" type="presOf" srcId="{E92A07D6-5B96-4897-B34E-1DD93C3D5B2C}" destId="{796E1EFA-0FD6-40EE-83F4-9D87B2E6D878}" srcOrd="0" destOrd="0" presId="urn:microsoft.com/office/officeart/2005/8/layout/cycle2"/>
    <dgm:cxn modelId="{B3B416DB-FD21-4721-8B17-68B3C53AC1B0}" type="presOf" srcId="{F76418D1-24A9-4CBD-A3D5-10663D55ED64}" destId="{E634A7C5-D369-4ADB-8396-E6A6782C0826}" srcOrd="1" destOrd="0" presId="urn:microsoft.com/office/officeart/2005/8/layout/cycle2"/>
    <dgm:cxn modelId="{E83ED1DD-05EB-4672-842B-02F879B611C6}" type="presOf" srcId="{363B0AA1-37E9-48C4-9C7B-4B0280AF56CE}" destId="{C57DD585-AB0E-4012-AE83-D82EA713EE6A}" srcOrd="1" destOrd="0" presId="urn:microsoft.com/office/officeart/2005/8/layout/cycle2"/>
    <dgm:cxn modelId="{1CE840ED-FBCC-4798-B7A1-683A4C726FD4}" type="presOf" srcId="{31778238-DEE5-4E72-A880-49F1BC361AA4}" destId="{FECA6065-6CBA-4B6D-A6C1-904D47CC929A}" srcOrd="0" destOrd="0" presId="urn:microsoft.com/office/officeart/2005/8/layout/cycle2"/>
    <dgm:cxn modelId="{5A5DFDEF-43D4-449B-812C-D4D2ECF21EDB}" type="presOf" srcId="{CC684384-BD4B-4E91-83C5-27A8AD0E244F}" destId="{3DE77E18-EDCA-4527-9249-F00CA378D5CB}" srcOrd="0" destOrd="0" presId="urn:microsoft.com/office/officeart/2005/8/layout/cycle2"/>
    <dgm:cxn modelId="{8861E6F1-D191-437B-9F1E-CB0FB4D97995}" type="presOf" srcId="{B92AFA3D-D207-4963-94F6-3E2162A21D51}" destId="{2360EB28-0EC0-4524-8A19-2BC6966311D2}" srcOrd="0" destOrd="0" presId="urn:microsoft.com/office/officeart/2005/8/layout/cycle2"/>
    <dgm:cxn modelId="{71E0ED84-5328-4B0A-871D-6911E6D18D10}" type="presParOf" srcId="{65B1EDE7-BBBE-4EA9-A776-EA03035E1114}" destId="{796E1EFA-0FD6-40EE-83F4-9D87B2E6D878}" srcOrd="0" destOrd="0" presId="urn:microsoft.com/office/officeart/2005/8/layout/cycle2"/>
    <dgm:cxn modelId="{6EBCDE0A-B267-458D-B208-B51B5E0CF753}" type="presParOf" srcId="{65B1EDE7-BBBE-4EA9-A776-EA03035E1114}" destId="{919279C5-A642-4601-92D0-4F2CED4A62E6}" srcOrd="1" destOrd="0" presId="urn:microsoft.com/office/officeart/2005/8/layout/cycle2"/>
    <dgm:cxn modelId="{E27C1F84-81D8-4EE2-B906-C1E364E0FB70}" type="presParOf" srcId="{919279C5-A642-4601-92D0-4F2CED4A62E6}" destId="{C57DD585-AB0E-4012-AE83-D82EA713EE6A}" srcOrd="0" destOrd="0" presId="urn:microsoft.com/office/officeart/2005/8/layout/cycle2"/>
    <dgm:cxn modelId="{884581E8-3BA8-475D-B19C-18BC72228331}" type="presParOf" srcId="{65B1EDE7-BBBE-4EA9-A776-EA03035E1114}" destId="{2360EB28-0EC0-4524-8A19-2BC6966311D2}" srcOrd="2" destOrd="0" presId="urn:microsoft.com/office/officeart/2005/8/layout/cycle2"/>
    <dgm:cxn modelId="{F9853306-CF2D-4FB0-AB26-5DAE7875C14A}" type="presParOf" srcId="{65B1EDE7-BBBE-4EA9-A776-EA03035E1114}" destId="{FECA6065-6CBA-4B6D-A6C1-904D47CC929A}" srcOrd="3" destOrd="0" presId="urn:microsoft.com/office/officeart/2005/8/layout/cycle2"/>
    <dgm:cxn modelId="{30558900-38FD-4BD0-9A00-766B4D13B8CA}" type="presParOf" srcId="{FECA6065-6CBA-4B6D-A6C1-904D47CC929A}" destId="{1B04CC60-EEDF-49E1-9DF2-052ED5630238}" srcOrd="0" destOrd="0" presId="urn:microsoft.com/office/officeart/2005/8/layout/cycle2"/>
    <dgm:cxn modelId="{C4F7A588-8372-4399-AFFF-F77AB25B070E}" type="presParOf" srcId="{65B1EDE7-BBBE-4EA9-A776-EA03035E1114}" destId="{EAA46D65-EC33-47B2-8E1E-A724DE6270D6}" srcOrd="4" destOrd="0" presId="urn:microsoft.com/office/officeart/2005/8/layout/cycle2"/>
    <dgm:cxn modelId="{37E43295-C372-415C-91B9-6247C55F7553}" type="presParOf" srcId="{65B1EDE7-BBBE-4EA9-A776-EA03035E1114}" destId="{A72BC26E-23CB-4E77-B5F7-13485F70F0DF}" srcOrd="5" destOrd="0" presId="urn:microsoft.com/office/officeart/2005/8/layout/cycle2"/>
    <dgm:cxn modelId="{527B880C-680C-4825-93F2-3EC91C38C79F}" type="presParOf" srcId="{A72BC26E-23CB-4E77-B5F7-13485F70F0DF}" destId="{DF69B045-4FAF-427D-B8DE-3ACD4D1A8CF5}" srcOrd="0" destOrd="0" presId="urn:microsoft.com/office/officeart/2005/8/layout/cycle2"/>
    <dgm:cxn modelId="{D8CD97A1-AD47-49A4-9D1B-742A0B4B9D37}" type="presParOf" srcId="{65B1EDE7-BBBE-4EA9-A776-EA03035E1114}" destId="{BF46A847-FC2E-48FF-A4F0-3E80B8A5BCAB}" srcOrd="6" destOrd="0" presId="urn:microsoft.com/office/officeart/2005/8/layout/cycle2"/>
    <dgm:cxn modelId="{2859B7F8-B8C9-439D-A7D5-3C0AB183BC8C}" type="presParOf" srcId="{65B1EDE7-BBBE-4EA9-A776-EA03035E1114}" destId="{3DE77E18-EDCA-4527-9249-F00CA378D5CB}" srcOrd="7" destOrd="0" presId="urn:microsoft.com/office/officeart/2005/8/layout/cycle2"/>
    <dgm:cxn modelId="{A38B8493-5EC7-4D38-A957-1FDC6DD7352B}" type="presParOf" srcId="{3DE77E18-EDCA-4527-9249-F00CA378D5CB}" destId="{10B5E646-1617-44D4-BAF9-505E4FA5CE30}" srcOrd="0" destOrd="0" presId="urn:microsoft.com/office/officeart/2005/8/layout/cycle2"/>
    <dgm:cxn modelId="{0FE6F702-8B19-4BCB-B86F-A3E8B7FBF1AA}" type="presParOf" srcId="{65B1EDE7-BBBE-4EA9-A776-EA03035E1114}" destId="{564766C7-F05E-44B8-9ED3-9FD582CEFB7A}" srcOrd="8" destOrd="0" presId="urn:microsoft.com/office/officeart/2005/8/layout/cycle2"/>
    <dgm:cxn modelId="{C923B5C9-67C1-4869-9822-2A94A5606217}" type="presParOf" srcId="{65B1EDE7-BBBE-4EA9-A776-EA03035E1114}" destId="{638EC52C-210A-487D-A674-14F4B30EA03C}" srcOrd="9" destOrd="0" presId="urn:microsoft.com/office/officeart/2005/8/layout/cycle2"/>
    <dgm:cxn modelId="{F8C4539E-5B69-4D8D-8C5B-BC73546FE017}" type="presParOf" srcId="{638EC52C-210A-487D-A674-14F4B30EA03C}" destId="{E634A7C5-D369-4ADB-8396-E6A6782C0826}"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E1EFA-0FD6-40EE-83F4-9D87B2E6D878}">
      <dsp:nvSpPr>
        <dsp:cNvPr id="0" name=""/>
        <dsp:cNvSpPr/>
      </dsp:nvSpPr>
      <dsp:spPr>
        <a:xfrm>
          <a:off x="3663331" y="184"/>
          <a:ext cx="988662" cy="98866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Living in poverty with lack of access to basic needs or environments prone to violence </a:t>
          </a:r>
        </a:p>
      </dsp:txBody>
      <dsp:txXfrm>
        <a:off x="3808117" y="144970"/>
        <a:ext cx="699090" cy="699090"/>
      </dsp:txXfrm>
    </dsp:sp>
    <dsp:sp modelId="{919279C5-A642-4601-92D0-4F2CED4A62E6}">
      <dsp:nvSpPr>
        <dsp:cNvPr id="0" name=""/>
        <dsp:cNvSpPr/>
      </dsp:nvSpPr>
      <dsp:spPr>
        <a:xfrm rot="2160000">
          <a:off x="4620871" y="759881"/>
          <a:ext cx="263334" cy="33367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28415" y="803398"/>
        <a:ext cx="184334" cy="200203"/>
      </dsp:txXfrm>
    </dsp:sp>
    <dsp:sp modelId="{2360EB28-0EC0-4524-8A19-2BC6966311D2}">
      <dsp:nvSpPr>
        <dsp:cNvPr id="0" name=""/>
        <dsp:cNvSpPr/>
      </dsp:nvSpPr>
      <dsp:spPr>
        <a:xfrm>
          <a:off x="4865142" y="873351"/>
          <a:ext cx="988662" cy="98866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Witnessing the violence and survival tactics </a:t>
          </a:r>
        </a:p>
      </dsp:txBody>
      <dsp:txXfrm>
        <a:off x="5009928" y="1018137"/>
        <a:ext cx="699090" cy="699090"/>
      </dsp:txXfrm>
    </dsp:sp>
    <dsp:sp modelId="{FECA6065-6CBA-4B6D-A6C1-904D47CC929A}">
      <dsp:nvSpPr>
        <dsp:cNvPr id="0" name=""/>
        <dsp:cNvSpPr/>
      </dsp:nvSpPr>
      <dsp:spPr>
        <a:xfrm rot="6480000">
          <a:off x="5000584" y="1900165"/>
          <a:ext cx="263334" cy="33367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5052290" y="1929333"/>
        <a:ext cx="184334" cy="200203"/>
      </dsp:txXfrm>
    </dsp:sp>
    <dsp:sp modelId="{EAA46D65-EC33-47B2-8E1E-A724DE6270D6}">
      <dsp:nvSpPr>
        <dsp:cNvPr id="0" name=""/>
        <dsp:cNvSpPr/>
      </dsp:nvSpPr>
      <dsp:spPr>
        <a:xfrm>
          <a:off x="4406091" y="2286165"/>
          <a:ext cx="988662" cy="98866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Violent behaviors or risky survival tactics become normalized</a:t>
          </a:r>
        </a:p>
      </dsp:txBody>
      <dsp:txXfrm>
        <a:off x="4550877" y="2430951"/>
        <a:ext cx="699090" cy="699090"/>
      </dsp:txXfrm>
    </dsp:sp>
    <dsp:sp modelId="{A72BC26E-23CB-4E77-B5F7-13485F70F0DF}">
      <dsp:nvSpPr>
        <dsp:cNvPr id="0" name=""/>
        <dsp:cNvSpPr/>
      </dsp:nvSpPr>
      <dsp:spPr>
        <a:xfrm rot="10800000">
          <a:off x="4033448" y="2613660"/>
          <a:ext cx="263334" cy="33367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112448" y="2680395"/>
        <a:ext cx="184334" cy="200203"/>
      </dsp:txXfrm>
    </dsp:sp>
    <dsp:sp modelId="{BF46A847-FC2E-48FF-A4F0-3E80B8A5BCAB}">
      <dsp:nvSpPr>
        <dsp:cNvPr id="0" name=""/>
        <dsp:cNvSpPr/>
      </dsp:nvSpPr>
      <dsp:spPr>
        <a:xfrm>
          <a:off x="2920570" y="2286165"/>
          <a:ext cx="988662" cy="98866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Can result in criminal activity, legal issues, or mental health conditions</a:t>
          </a:r>
        </a:p>
      </dsp:txBody>
      <dsp:txXfrm>
        <a:off x="3065356" y="2430951"/>
        <a:ext cx="699090" cy="699090"/>
      </dsp:txXfrm>
    </dsp:sp>
    <dsp:sp modelId="{3DE77E18-EDCA-4527-9249-F00CA378D5CB}">
      <dsp:nvSpPr>
        <dsp:cNvPr id="0" name=""/>
        <dsp:cNvSpPr/>
      </dsp:nvSpPr>
      <dsp:spPr>
        <a:xfrm rot="15120000">
          <a:off x="3056012" y="1914341"/>
          <a:ext cx="263334" cy="33367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107718" y="2018643"/>
        <a:ext cx="184334" cy="200203"/>
      </dsp:txXfrm>
    </dsp:sp>
    <dsp:sp modelId="{564766C7-F05E-44B8-9ED3-9FD582CEFB7A}">
      <dsp:nvSpPr>
        <dsp:cNvPr id="0" name=""/>
        <dsp:cNvSpPr/>
      </dsp:nvSpPr>
      <dsp:spPr>
        <a:xfrm>
          <a:off x="2461519" y="873351"/>
          <a:ext cx="988662" cy="988662"/>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Engage in risky behaviors in order to survive </a:t>
          </a:r>
        </a:p>
      </dsp:txBody>
      <dsp:txXfrm>
        <a:off x="2606305" y="1018137"/>
        <a:ext cx="699090" cy="699090"/>
      </dsp:txXfrm>
    </dsp:sp>
    <dsp:sp modelId="{638EC52C-210A-487D-A674-14F4B30EA03C}">
      <dsp:nvSpPr>
        <dsp:cNvPr id="0" name=""/>
        <dsp:cNvSpPr/>
      </dsp:nvSpPr>
      <dsp:spPr>
        <a:xfrm rot="19440000">
          <a:off x="3419059" y="768643"/>
          <a:ext cx="263334" cy="33367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26603" y="858596"/>
        <a:ext cx="184334" cy="20020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A3EF21F7-98FD-41A7-A4CE-714FDED71D4E}" type="datetimeFigureOut">
              <a:rPr lang="en-US" smtClean="0"/>
              <a:t>4/24/2024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85959707-24D2-46CE-984F-5B71E66ECA7D}" type="slidenum">
              <a:rPr lang="en-US" smtClean="0"/>
              <a:t>‹#›</a:t>
            </a:fld>
            <a:endParaRPr lang="en-US"/>
          </a:p>
        </p:txBody>
      </p:sp>
    </p:spTree>
    <p:extLst>
      <p:ext uri="{BB962C8B-B14F-4D97-AF65-F5344CB8AC3E}">
        <p14:creationId xmlns:p14="http://schemas.microsoft.com/office/powerpoint/2010/main" val="3160676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16BC46E-AFF4-4598-8970-9842EB7E8193}" type="datetimeFigureOut">
              <a:rPr lang="en-US" smtClean="0"/>
              <a:t>4/24/2024</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264BA1E-6AC7-4534-AA62-D6AA5C834DC4}" type="slidenum">
              <a:rPr lang="en-US" smtClean="0"/>
              <a:t>‹#›</a:t>
            </a:fld>
            <a:endParaRPr lang="en-US"/>
          </a:p>
        </p:txBody>
      </p:sp>
    </p:spTree>
    <p:extLst>
      <p:ext uri="{BB962C8B-B14F-4D97-AF65-F5344CB8AC3E}">
        <p14:creationId xmlns:p14="http://schemas.microsoft.com/office/powerpoint/2010/main" val="15315472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dirty="0"/>
              <a:t>Version </a:t>
            </a:r>
            <a:r>
              <a:rPr lang="en-US" dirty="0" err="1"/>
              <a:t>date_MM</a:t>
            </a:r>
            <a:r>
              <a:rPr lang="en-US" dirty="0"/>
              <a:t> YY</a:t>
            </a:r>
          </a:p>
          <a:p>
            <a:r>
              <a:rPr lang="en-US" dirty="0"/>
              <a:t>Target participants: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5331D5-CC8E-5542-9972-4FCE376784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6662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You may also add your own organization-specific resource slide in addition to the SCAETC Resources slide.</a:t>
            </a:r>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29</a:t>
            </a:fld>
            <a:endParaRPr lang="en-US"/>
          </a:p>
        </p:txBody>
      </p:sp>
    </p:spTree>
    <p:extLst>
      <p:ext uri="{BB962C8B-B14F-4D97-AF65-F5344CB8AC3E}">
        <p14:creationId xmlns:p14="http://schemas.microsoft.com/office/powerpoint/2010/main" val="927830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IDEA Platform: Infectious Diseases Education &amp; Assessment. https://idea.medicine.uw.edu/</a:t>
            </a:r>
          </a:p>
          <a:p>
            <a:r>
              <a:rPr lang="en-US" sz="1000" dirty="0"/>
              <a:t>AETC National HIV Curriculum: 6 core modules for self study; regularly updated; CME, CNE</a:t>
            </a:r>
          </a:p>
          <a:p>
            <a:r>
              <a:rPr lang="en-US" sz="1000" dirty="0"/>
              <a:t>Hepatitis C Online Curriculum: https://www.hepatitisc.uw.edu/</a:t>
            </a:r>
          </a:p>
          <a:p>
            <a:r>
              <a:rPr lang="en-US" sz="1000" dirty="0"/>
              <a:t>Hepatitis B Online Curriculum: https://www.hepatitisb.uw.edu/</a:t>
            </a:r>
          </a:p>
          <a:p>
            <a:r>
              <a:rPr lang="en-US" sz="1000" dirty="0"/>
              <a:t>National STD Curriculum: https://www.std.uw.edu/</a:t>
            </a:r>
          </a:p>
          <a:p>
            <a:endParaRPr lang="en-US" sz="1000" dirty="0"/>
          </a:p>
          <a:p>
            <a:pPr defTabSz="912937">
              <a:defRPr/>
            </a:pPr>
            <a:endParaRPr lang="en-US" dirty="0"/>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30</a:t>
            </a:fld>
            <a:endParaRPr lang="en-US" dirty="0"/>
          </a:p>
        </p:txBody>
      </p:sp>
    </p:spTree>
    <p:extLst>
      <p:ext uri="{BB962C8B-B14F-4D97-AF65-F5344CB8AC3E}">
        <p14:creationId xmlns:p14="http://schemas.microsoft.com/office/powerpoint/2010/main" val="2532559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Please add presenter disclosures here if any exist.</a:t>
            </a:r>
          </a:p>
        </p:txBody>
      </p:sp>
      <p:sp>
        <p:nvSpPr>
          <p:cNvPr id="4" name="Slide Number Placeholder 3"/>
          <p:cNvSpPr>
            <a:spLocks noGrp="1"/>
          </p:cNvSpPr>
          <p:nvPr>
            <p:ph type="sldNum" sz="quarter" idx="10"/>
          </p:nvPr>
        </p:nvSpPr>
        <p:spPr/>
        <p:txBody>
          <a:bodyPr/>
          <a:lstStyle/>
          <a:p>
            <a:fld id="{F264BA1E-6AC7-4534-AA62-D6AA5C834DC4}" type="slidenum">
              <a:rPr lang="en-US" smtClean="0"/>
              <a:t>2</a:t>
            </a:fld>
            <a:endParaRPr lang="en-US" dirty="0"/>
          </a:p>
        </p:txBody>
      </p:sp>
    </p:spTree>
    <p:extLst>
      <p:ext uri="{BB962C8B-B14F-4D97-AF65-F5344CB8AC3E}">
        <p14:creationId xmlns:p14="http://schemas.microsoft.com/office/powerpoint/2010/main" val="3918570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rgbClr val="FF0000"/>
                </a:solidFill>
                <a:effectLst/>
                <a:latin typeface="+mn-lt"/>
                <a:ea typeface="+mn-ea"/>
                <a:cs typeface="+mn-cs"/>
              </a:rPr>
              <a:t>NOTE</a:t>
            </a:r>
            <a:r>
              <a:rPr lang="en-US" sz="1200" i="1" kern="1200" dirty="0">
                <a:solidFill>
                  <a:schemeClr val="tx1"/>
                </a:solidFill>
                <a:effectLst/>
                <a:latin typeface="+mn-lt"/>
                <a:ea typeface="+mn-ea"/>
                <a:cs typeface="+mn-cs"/>
              </a:rPr>
              <a:t>: THIS SLIDE </a:t>
            </a:r>
            <a:r>
              <a:rPr lang="en-US" sz="1200" b="1" i="1" kern="1200" dirty="0">
                <a:solidFill>
                  <a:schemeClr val="tx1"/>
                </a:solidFill>
                <a:effectLst/>
                <a:latin typeface="+mn-lt"/>
                <a:ea typeface="+mn-ea"/>
                <a:cs typeface="+mn-cs"/>
              </a:rPr>
              <a:t>MUST BE INCLUDED IF TRADE AND/OR BRAND NAMES FOR MEDICATIONS ARE USED </a:t>
            </a:r>
            <a:r>
              <a:rPr lang="en-US" sz="1200" i="1" kern="1200" dirty="0">
                <a:solidFill>
                  <a:schemeClr val="tx1"/>
                </a:solidFill>
                <a:effectLst/>
                <a:latin typeface="+mn-lt"/>
                <a:ea typeface="+mn-ea"/>
                <a:cs typeface="+mn-cs"/>
              </a:rPr>
              <a:t>IN THE PRESENTATION.</a:t>
            </a:r>
          </a:p>
          <a:p>
            <a:r>
              <a:rPr lang="en-US" sz="1200" b="1" i="1" kern="1200" dirty="0">
                <a:solidFill>
                  <a:schemeClr val="tx1"/>
                </a:solidFill>
                <a:effectLst/>
                <a:latin typeface="+mn-lt"/>
                <a:ea typeface="+mn-ea"/>
                <a:cs typeface="+mn-cs"/>
              </a:rPr>
              <a:t>IT MAY BE DELETED IF THERE IS NO REFERENCE TO TRADE NAMES, </a:t>
            </a:r>
            <a:r>
              <a:rPr lang="en-US" sz="1200" i="1" kern="1200" dirty="0">
                <a:solidFill>
                  <a:schemeClr val="tx1"/>
                </a:solidFill>
                <a:effectLst/>
                <a:latin typeface="+mn-lt"/>
                <a:ea typeface="+mn-ea"/>
                <a:cs typeface="+mn-cs"/>
              </a:rPr>
              <a:t>INCLUDING PRESENTATIONS IN WHICH ONLY GENERIC MEDICATION NAMES ARE MENTIONED. </a:t>
            </a:r>
          </a:p>
          <a:p>
            <a:r>
              <a:rPr lang="en-US" sz="1200" b="1" i="1" kern="1200" dirty="0">
                <a:solidFill>
                  <a:schemeClr val="tx1"/>
                </a:solidFill>
                <a:effectLst/>
                <a:latin typeface="+mn-lt"/>
                <a:ea typeface="+mn-ea"/>
                <a:cs typeface="+mn-cs"/>
              </a:rPr>
              <a:t>TRADE NAMES MUST BE PUT IN PARENTHESES AFTER THE GENERIC NAME THE FIRST TIME IT IS MENTIONED</a:t>
            </a:r>
            <a:r>
              <a:rPr lang="en-US" sz="1200" i="1" kern="1200" dirty="0">
                <a:solidFill>
                  <a:schemeClr val="tx1"/>
                </a:solidFill>
                <a:effectLst/>
                <a:latin typeface="+mn-lt"/>
                <a:ea typeface="+mn-ea"/>
                <a:cs typeface="+mn-cs"/>
              </a:rPr>
              <a:t> - E.G., FLUOXETINE (PROZAC). </a:t>
            </a:r>
            <a:r>
              <a:rPr lang="en-US" sz="1200" b="1" i="1" kern="1200" dirty="0">
                <a:solidFill>
                  <a:schemeClr val="tx1"/>
                </a:solidFill>
                <a:effectLst/>
                <a:latin typeface="+mn-lt"/>
                <a:ea typeface="+mn-ea"/>
                <a:cs typeface="+mn-cs"/>
              </a:rPr>
              <a:t>TRADE NAMES SHOULD ONLY BE MENTIONED FOR THE INITIAL REFERENCE AND THE GENERIC NAME ONLY SHOULD BE USED AFTER THAT. </a:t>
            </a:r>
            <a:r>
              <a:rPr lang="en-US" sz="1200" i="1" kern="1200" dirty="0">
                <a:solidFill>
                  <a:schemeClr val="tx1"/>
                </a:solidFill>
                <a:effectLst/>
                <a:latin typeface="+mn-lt"/>
                <a:ea typeface="+mn-ea"/>
                <a:cs typeface="+mn-cs"/>
              </a:rPr>
              <a:t>THIS APPLIES EQUALLY TO ALL MEDICATIONS OR PRODUCTS MENTIONED IN THIS PRESENTATION.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4BA1E-6AC7-4534-AA62-D6AA5C834DC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8928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Target learning objectives to the target trainee goals </a:t>
            </a:r>
          </a:p>
          <a:p>
            <a:r>
              <a:rPr lang="en-US" i="1" dirty="0"/>
              <a:t>Use active verbs (interpret, differentiate, apply, demonstrate, compose, design, create)</a:t>
            </a:r>
          </a:p>
          <a:p>
            <a:r>
              <a:rPr lang="en-US" i="1" dirty="0"/>
              <a:t>Ensure objectives are S.M.A.R.T. (specific, measurable, achievable, relevant, time-bound)</a:t>
            </a:r>
          </a:p>
          <a:p>
            <a:r>
              <a:rPr lang="en-US" i="1" dirty="0"/>
              <a:t>Ensure presentation is related to HIV screening, prevention, treatment.</a:t>
            </a:r>
          </a:p>
        </p:txBody>
      </p:sp>
      <p:sp>
        <p:nvSpPr>
          <p:cNvPr id="4" name="Slide Number Placeholder 3"/>
          <p:cNvSpPr>
            <a:spLocks noGrp="1"/>
          </p:cNvSpPr>
          <p:nvPr>
            <p:ph type="sldNum" sz="quarter" idx="5"/>
          </p:nvPr>
        </p:nvSpPr>
        <p:spPr/>
        <p:txBody>
          <a:bodyPr/>
          <a:lstStyle/>
          <a:p>
            <a:fld id="{F264BA1E-6AC7-4534-AA62-D6AA5C834DC4}" type="slidenum">
              <a:rPr lang="en-US" smtClean="0"/>
              <a:t>5</a:t>
            </a:fld>
            <a:endParaRPr lang="en-US"/>
          </a:p>
        </p:txBody>
      </p:sp>
    </p:spTree>
    <p:extLst>
      <p:ext uri="{BB962C8B-B14F-4D97-AF65-F5344CB8AC3E}">
        <p14:creationId xmlns:p14="http://schemas.microsoft.com/office/powerpoint/2010/main" val="1180652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lang="en-US" sz="1800" b="0" i="1" u="none" strike="noStrike" baseline="0" dirty="0">
                <a:solidFill>
                  <a:srgbClr val="000000"/>
                </a:solidFill>
                <a:latin typeface="Calibri" panose="020F0502020204030204" pitchFamily="34" charset="0"/>
              </a:rPr>
              <a:t>Presentation guidance:</a:t>
            </a:r>
          </a:p>
          <a:p>
            <a:pPr marL="285750" indent="-285750">
              <a:buFont typeface="Arial" panose="020B0604020202020204" pitchFamily="34" charset="0"/>
              <a:buChar char="•"/>
            </a:pPr>
            <a:r>
              <a:rPr lang="en-US" sz="1800" b="0" i="1" u="none" strike="noStrike" baseline="0" dirty="0">
                <a:solidFill>
                  <a:srgbClr val="000000"/>
                </a:solidFill>
                <a:latin typeface="Calibri" panose="020F0502020204030204" pitchFamily="34" charset="0"/>
              </a:rPr>
              <a:t>Recommend using common typefaces such as Calibri, Times New Roman, Arial and Helvetica; do not use fancy fonts that are hard to read </a:t>
            </a:r>
          </a:p>
          <a:p>
            <a:pPr marL="285750" indent="-285750">
              <a:buFont typeface="Wingdings" panose="05000000000000000000" pitchFamily="2" charset="2"/>
              <a:buChar char="§"/>
            </a:pPr>
            <a:r>
              <a:rPr lang="en-US" sz="1800" b="0" i="1" u="none" strike="noStrike" baseline="0" dirty="0">
                <a:solidFill>
                  <a:srgbClr val="000000"/>
                </a:solidFill>
                <a:latin typeface="Calibri" panose="020F0502020204030204" pitchFamily="34" charset="0"/>
              </a:rPr>
              <a:t>Use contrasting colors for the background and font to ensure text is easily visible </a:t>
            </a:r>
          </a:p>
          <a:p>
            <a:pPr marL="285750" indent="-285750">
              <a:buFont typeface="Wingdings" panose="05000000000000000000" pitchFamily="2" charset="2"/>
              <a:buChar char="§"/>
            </a:pPr>
            <a:r>
              <a:rPr lang="en-US" sz="1800" b="0" i="1" u="none" strike="noStrike" baseline="0" dirty="0">
                <a:solidFill>
                  <a:srgbClr val="000000"/>
                </a:solidFill>
                <a:latin typeface="Calibri" panose="020F0502020204030204" pitchFamily="34" charset="0"/>
              </a:rPr>
              <a:t>Avoid using dark type on a dark background, and hard-to-read colors, such as red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i="1" u="none" strike="noStrike" baseline="0" dirty="0">
                <a:solidFill>
                  <a:srgbClr val="000000"/>
                </a:solidFill>
              </a:rPr>
              <a:t>Ensure font size, type, and color is consistent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i="1" u="none" strike="noStrike" baseline="0" dirty="0">
                <a:solidFill>
                  <a:srgbClr val="000000"/>
                </a:solidFill>
                <a:latin typeface="Courier New" panose="02070309020205020404" pitchFamily="49" charset="0"/>
              </a:rPr>
              <a:t>Do not provide too much information on a single slide . Recommend using no more than 3 to 5 bullets on a single slide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i="1" u="none" strike="noStrike" baseline="0" dirty="0">
                <a:solidFill>
                  <a:srgbClr val="000000"/>
                </a:solidFill>
                <a:latin typeface="Calibri" panose="020F0502020204030204" pitchFamily="34" charset="0"/>
              </a:rPr>
              <a:t>Try putting text in the “Notes” section as talking points or using more visuals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i="1" u="none" strike="noStrike" baseline="0" dirty="0">
                <a:solidFill>
                  <a:srgbClr val="000000"/>
                </a:solidFill>
                <a:latin typeface="Calibri" panose="020F0502020204030204" pitchFamily="34" charset="0"/>
              </a:rPr>
              <a:t>All images must include reference on the slide which it is shown.</a:t>
            </a:r>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8</a:t>
            </a:fld>
            <a:endParaRPr lang="en-US"/>
          </a:p>
        </p:txBody>
      </p:sp>
    </p:spTree>
    <p:extLst>
      <p:ext uri="{BB962C8B-B14F-4D97-AF65-F5344CB8AC3E}">
        <p14:creationId xmlns:p14="http://schemas.microsoft.com/office/powerpoint/2010/main" val="2340799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Sexual Medicine Society of North America (SMSNA)</a:t>
            </a:r>
          </a:p>
          <a:p>
            <a:r>
              <a:rPr lang="en-US" dirty="0"/>
              <a:t>https://www.smsna.org/patients/did-you-know/the-sex-positivity-movement-what-it-means-to-be-sex-positive </a:t>
            </a:r>
          </a:p>
        </p:txBody>
      </p:sp>
      <p:sp>
        <p:nvSpPr>
          <p:cNvPr id="4" name="Slide Number Placeholder 3"/>
          <p:cNvSpPr>
            <a:spLocks noGrp="1"/>
          </p:cNvSpPr>
          <p:nvPr>
            <p:ph type="sldNum" sz="quarter" idx="5"/>
          </p:nvPr>
        </p:nvSpPr>
        <p:spPr/>
        <p:txBody>
          <a:bodyPr/>
          <a:lstStyle/>
          <a:p>
            <a:fld id="{F264BA1E-6AC7-4534-AA62-D6AA5C834DC4}" type="slidenum">
              <a:rPr lang="en-US" smtClean="0"/>
              <a:t>9</a:t>
            </a:fld>
            <a:endParaRPr lang="en-US"/>
          </a:p>
        </p:txBody>
      </p:sp>
    </p:spTree>
    <p:extLst>
      <p:ext uri="{BB962C8B-B14F-4D97-AF65-F5344CB8AC3E}">
        <p14:creationId xmlns:p14="http://schemas.microsoft.com/office/powerpoint/2010/main" val="3838902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b="1" i="0" kern="1200" dirty="0">
                <a:solidFill>
                  <a:schemeClr val="tx1"/>
                </a:solidFill>
                <a:effectLst/>
                <a:latin typeface="+mn-lt"/>
                <a:ea typeface="+mn-ea"/>
                <a:cs typeface="+mn-cs"/>
              </a:rPr>
              <a:t>Sex without shame.</a:t>
            </a:r>
            <a:r>
              <a:rPr lang="en-US" sz="1200" b="0" i="0" kern="1200" dirty="0">
                <a:solidFill>
                  <a:schemeClr val="tx1"/>
                </a:solidFill>
                <a:effectLst/>
                <a:latin typeface="+mn-lt"/>
                <a:ea typeface="+mn-ea"/>
                <a:cs typeface="+mn-cs"/>
              </a:rPr>
              <a:t> One predominant belief of the sex-positivity movement is that people should not be shamed for their consensual sexual practices or their personal choices regarding sex. Recently, terms such as “slut-shaming,” “prude-shaming,” and “kink-shaming” have come into the limelight as sex-positive individuals advocate for tolerance and acceptance of everyone’s sexual choices, as long as they are consensual and do not harm others.</a:t>
            </a:r>
          </a:p>
          <a:p>
            <a:r>
              <a:rPr lang="en-US" sz="1200" b="1" i="0" kern="1200" dirty="0">
                <a:solidFill>
                  <a:schemeClr val="tx1"/>
                </a:solidFill>
                <a:effectLst/>
                <a:latin typeface="+mn-lt"/>
                <a:ea typeface="+mn-ea"/>
                <a:cs typeface="+mn-cs"/>
              </a:rPr>
              <a:t>Open communication about sex. </a:t>
            </a:r>
            <a:r>
              <a:rPr lang="en-US" sz="1200" b="0" i="0" kern="1200" dirty="0">
                <a:solidFill>
                  <a:schemeClr val="tx1"/>
                </a:solidFill>
                <a:effectLst/>
                <a:latin typeface="+mn-lt"/>
                <a:ea typeface="+mn-ea"/>
                <a:cs typeface="+mn-cs"/>
              </a:rPr>
              <a:t>Sex-positive individuals feel that people should be able to discuss sex without embarrassment. In general, they support talking about sex with others, especially sexual partners, encouraging sexual experimentation, and asking questions about sex when they arise.</a:t>
            </a:r>
          </a:p>
          <a:p>
            <a:r>
              <a:rPr lang="en-US" sz="1200" b="1" i="0" kern="1200" dirty="0">
                <a:solidFill>
                  <a:schemeClr val="tx1"/>
                </a:solidFill>
                <a:effectLst/>
                <a:latin typeface="+mn-lt"/>
                <a:ea typeface="+mn-ea"/>
                <a:cs typeface="+mn-cs"/>
              </a:rPr>
              <a:t>Safe sex. </a:t>
            </a:r>
            <a:r>
              <a:rPr lang="en-US" sz="1200" b="0" i="0" kern="1200" dirty="0">
                <a:solidFill>
                  <a:schemeClr val="tx1"/>
                </a:solidFill>
                <a:effectLst/>
                <a:latin typeface="+mn-lt"/>
                <a:ea typeface="+mn-ea"/>
                <a:cs typeface="+mn-cs"/>
              </a:rPr>
              <a:t>Safe sex is key in sex-positivity, and supporters stress the importance of regular testing for sexually transmitted infections (STIs), using condoms, and discussing sexual histories with partners.</a:t>
            </a:r>
          </a:p>
          <a:p>
            <a:r>
              <a:rPr lang="en-US" sz="1200" b="1" i="0" kern="1200" dirty="0">
                <a:solidFill>
                  <a:schemeClr val="tx1"/>
                </a:solidFill>
                <a:effectLst/>
                <a:latin typeface="+mn-lt"/>
                <a:ea typeface="+mn-ea"/>
                <a:cs typeface="+mn-cs"/>
              </a:rPr>
              <a:t>Consent. </a:t>
            </a:r>
            <a:r>
              <a:rPr lang="en-US" sz="1200" b="0" i="0" kern="1200" dirty="0">
                <a:solidFill>
                  <a:schemeClr val="tx1"/>
                </a:solidFill>
                <a:effectLst/>
                <a:latin typeface="+mn-lt"/>
                <a:ea typeface="+mn-ea"/>
                <a:cs typeface="+mn-cs"/>
              </a:rPr>
              <a:t>Everyone has the right to decide when they want to have sex and when they do not, and sex-positivity is </a:t>
            </a:r>
            <a:r>
              <a:rPr lang="en-US" sz="1200" b="0" i="1" kern="1200" dirty="0">
                <a:solidFill>
                  <a:schemeClr val="tx1"/>
                </a:solidFill>
                <a:effectLst/>
                <a:latin typeface="+mn-lt"/>
                <a:ea typeface="+mn-ea"/>
                <a:cs typeface="+mn-cs"/>
              </a:rPr>
              <a:t>not</a:t>
            </a:r>
            <a:r>
              <a:rPr lang="en-US" sz="1200" b="0" i="0" kern="1200" dirty="0">
                <a:solidFill>
                  <a:schemeClr val="tx1"/>
                </a:solidFill>
                <a:effectLst/>
                <a:latin typeface="+mn-lt"/>
                <a:ea typeface="+mn-ea"/>
                <a:cs typeface="+mn-cs"/>
              </a:rPr>
              <a:t> about obligating others/feeling obligated to have sex. Mutual consent is imperative in any sexual encounter.</a:t>
            </a:r>
          </a:p>
          <a:p>
            <a:r>
              <a:rPr lang="en-US" sz="1200" b="1" i="0" kern="1200" dirty="0">
                <a:solidFill>
                  <a:schemeClr val="tx1"/>
                </a:solidFill>
                <a:effectLst/>
                <a:latin typeface="+mn-lt"/>
                <a:ea typeface="+mn-ea"/>
                <a:cs typeface="+mn-cs"/>
              </a:rPr>
              <a:t>Sexual education. </a:t>
            </a:r>
            <a:r>
              <a:rPr lang="en-US" sz="1200" b="0" i="0" kern="1200" dirty="0">
                <a:solidFill>
                  <a:schemeClr val="tx1"/>
                </a:solidFill>
                <a:effectLst/>
                <a:latin typeface="+mn-lt"/>
                <a:ea typeface="+mn-ea"/>
                <a:cs typeface="+mn-cs"/>
              </a:rPr>
              <a:t>Sex-positive proponents advocate for comprehensive sexual education so that everyone can learn how to practice sex in a safe and consensual way.</a:t>
            </a:r>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10</a:t>
            </a:fld>
            <a:endParaRPr lang="en-US"/>
          </a:p>
        </p:txBody>
      </p:sp>
    </p:spTree>
    <p:extLst>
      <p:ext uri="{BB962C8B-B14F-4D97-AF65-F5344CB8AC3E}">
        <p14:creationId xmlns:p14="http://schemas.microsoft.com/office/powerpoint/2010/main" val="1504781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that some of these factors simply result in sex being fun, to seek sexual gratification, to enjoy sex, to orgasm, etc. </a:t>
            </a:r>
          </a:p>
        </p:txBody>
      </p:sp>
      <p:sp>
        <p:nvSpPr>
          <p:cNvPr id="4" name="Slide Number Placeholder 3"/>
          <p:cNvSpPr>
            <a:spLocks noGrp="1"/>
          </p:cNvSpPr>
          <p:nvPr>
            <p:ph type="sldNum" sz="quarter" idx="5"/>
          </p:nvPr>
        </p:nvSpPr>
        <p:spPr/>
        <p:txBody>
          <a:bodyPr/>
          <a:lstStyle/>
          <a:p>
            <a:fld id="{F264BA1E-6AC7-4534-AA62-D6AA5C834DC4}" type="slidenum">
              <a:rPr lang="en-US" smtClean="0"/>
              <a:t>12</a:t>
            </a:fld>
            <a:endParaRPr lang="en-US"/>
          </a:p>
        </p:txBody>
      </p:sp>
    </p:spTree>
    <p:extLst>
      <p:ext uri="{BB962C8B-B14F-4D97-AF65-F5344CB8AC3E}">
        <p14:creationId xmlns:p14="http://schemas.microsoft.com/office/powerpoint/2010/main" val="2522196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28</a:t>
            </a:fld>
            <a:endParaRPr lang="en-US"/>
          </a:p>
        </p:txBody>
      </p:sp>
    </p:spTree>
    <p:extLst>
      <p:ext uri="{BB962C8B-B14F-4D97-AF65-F5344CB8AC3E}">
        <p14:creationId xmlns:p14="http://schemas.microsoft.com/office/powerpoint/2010/main" val="19759197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13" y="1519148"/>
            <a:ext cx="7772399" cy="1909859"/>
          </a:xfrm>
        </p:spPr>
        <p:txBody>
          <a:bodyPr anchor="t"/>
          <a:lstStyle>
            <a:lvl1pPr>
              <a:defRPr sz="4200">
                <a:ln>
                  <a:noFill/>
                </a:ln>
                <a:solidFill>
                  <a:schemeClr val="tx2"/>
                </a:solidFill>
              </a:defRPr>
            </a:lvl1pPr>
          </a:lstStyle>
          <a:p>
            <a:r>
              <a:rPr lang="en-US"/>
              <a:t>Click to edit Master title style</a:t>
            </a:r>
          </a:p>
        </p:txBody>
      </p:sp>
      <p:sp>
        <p:nvSpPr>
          <p:cNvPr id="3" name="Subtitle 2"/>
          <p:cNvSpPr>
            <a:spLocks noGrp="1"/>
          </p:cNvSpPr>
          <p:nvPr>
            <p:ph type="subTitle" idx="1" hasCustomPrompt="1"/>
          </p:nvPr>
        </p:nvSpPr>
        <p:spPr>
          <a:xfrm>
            <a:off x="685800" y="3511263"/>
            <a:ext cx="7772398" cy="800100"/>
          </a:xfrm>
        </p:spPr>
        <p:txBody>
          <a:bodyPr anchor="t">
            <a:normAutofit/>
          </a:bodyPr>
          <a:lstStyle>
            <a:lvl1pPr marL="0" indent="0" algn="l">
              <a:buNone/>
              <a:defRPr sz="2000">
                <a:solidFill>
                  <a:srgbClr val="22222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2 style</a:t>
            </a:r>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6E2D2B3B-882E-40F3-A32F-6DD516915044}" type="slidenum">
              <a:rPr lang="en-US" smtClean="0"/>
              <a:pPr/>
              <a:t>‹#›</a:t>
            </a:fld>
            <a:endParaRPr lang="en-US"/>
          </a:p>
        </p:txBody>
      </p:sp>
      <p:sp>
        <p:nvSpPr>
          <p:cNvPr id="8" name="Date Placeholder 3"/>
          <p:cNvSpPr>
            <a:spLocks noGrp="1"/>
          </p:cNvSpPr>
          <p:nvPr>
            <p:ph type="dt" sz="half" idx="11"/>
          </p:nvPr>
        </p:nvSpPr>
        <p:spPr>
          <a:xfrm>
            <a:off x="7719762" y="4764530"/>
            <a:ext cx="738443" cy="274320"/>
          </a:xfrm>
        </p:spPr>
        <p:txBody>
          <a:bodyPr/>
          <a:lstStyle/>
          <a:p>
            <a:pPr fontAlgn="base">
              <a:spcBef>
                <a:spcPct val="0"/>
              </a:spcBef>
              <a:spcAft>
                <a:spcPct val="0"/>
              </a:spcAft>
              <a:defRPr/>
            </a:pPr>
            <a:endParaRPr lang="en-US" altLang="en-US">
              <a:solidFill>
                <a:srgbClr val="FFFFFF"/>
              </a:solidFill>
            </a:endParaRPr>
          </a:p>
        </p:txBody>
      </p:sp>
      <p:sp>
        <p:nvSpPr>
          <p:cNvPr id="9" name="Footer Placeholder 4"/>
          <p:cNvSpPr>
            <a:spLocks noGrp="1"/>
          </p:cNvSpPr>
          <p:nvPr>
            <p:ph type="ftr" sz="quarter" idx="14"/>
          </p:nvPr>
        </p:nvSpPr>
        <p:spPr>
          <a:xfrm>
            <a:off x="3352459" y="4764530"/>
            <a:ext cx="4367298" cy="274320"/>
          </a:xfrm>
        </p:spPr>
        <p:txBody>
          <a:bodyPr/>
          <a:lstStyle/>
          <a:p>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55" y="114301"/>
            <a:ext cx="2935230" cy="981458"/>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3755121"/>
            <a:ext cx="8588248" cy="391918"/>
          </a:xfrm>
        </p:spPr>
        <p:txBody>
          <a:bodyPr anchor="b"/>
          <a:lstStyle>
            <a:lvl1pPr algn="ctr">
              <a:defRPr sz="2200" b="0">
                <a:ln>
                  <a:noFill/>
                </a:ln>
                <a:solidFill>
                  <a:schemeClr val="accent6"/>
                </a:solidFill>
              </a:defRPr>
            </a:lvl1pPr>
          </a:lstStyle>
          <a:p>
            <a:r>
              <a:rPr lang="en-US"/>
              <a:t>Click to edit Master title style</a:t>
            </a:r>
          </a:p>
        </p:txBody>
      </p:sp>
      <p:sp>
        <p:nvSpPr>
          <p:cNvPr id="3" name="Picture Placeholder 2"/>
          <p:cNvSpPr>
            <a:spLocks noGrp="1"/>
          </p:cNvSpPr>
          <p:nvPr>
            <p:ph type="pic" idx="1"/>
          </p:nvPr>
        </p:nvSpPr>
        <p:spPr>
          <a:xfrm>
            <a:off x="0" y="7744"/>
            <a:ext cx="9144000" cy="368544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301752" y="4205665"/>
            <a:ext cx="8588248" cy="40379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AB159995-A1BE-BF4E-BC5F-5A773C9D0009}" type="slidenum">
              <a:rPr lang="en-US" smtClean="0">
                <a:solidFill>
                  <a:srgbClr val="FFFFFF"/>
                </a:solidFill>
              </a:rPr>
              <a:pPr/>
              <a:t>‹#›</a:t>
            </a:fld>
            <a:endParaRPr lang="en-US">
              <a:solidFill>
                <a:srgbClr val="FFFFFF"/>
              </a:solidFill>
            </a:endParaRPr>
          </a:p>
        </p:txBody>
      </p:sp>
      <p:sp>
        <p:nvSpPr>
          <p:cNvPr id="10" name="Date Placeholder 3"/>
          <p:cNvSpPr>
            <a:spLocks noGrp="1"/>
          </p:cNvSpPr>
          <p:nvPr>
            <p:ph type="dt" sz="half" idx="12"/>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11"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
        <p:nvSpPr>
          <p:cNvPr id="8"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28" y="2390378"/>
            <a:ext cx="7659687" cy="876300"/>
          </a:xfrm>
        </p:spPr>
        <p:txBody>
          <a:bodyPr anchor="t"/>
          <a:lstStyle>
            <a:lvl1pPr algn="l">
              <a:defRPr sz="3600" b="0" cap="all"/>
            </a:lvl1pPr>
          </a:lstStyle>
          <a:p>
            <a:r>
              <a:rPr lang="en-US"/>
              <a:t>Click to edit Master title style</a:t>
            </a:r>
          </a:p>
        </p:txBody>
      </p:sp>
      <p:sp>
        <p:nvSpPr>
          <p:cNvPr id="3" name="Text Placeholder 2"/>
          <p:cNvSpPr>
            <a:spLocks noGrp="1"/>
          </p:cNvSpPr>
          <p:nvPr>
            <p:ph type="body" idx="1"/>
          </p:nvPr>
        </p:nvSpPr>
        <p:spPr>
          <a:xfrm>
            <a:off x="722325" y="1165225"/>
            <a:ext cx="6135687" cy="1225154"/>
          </a:xfrm>
        </p:spPr>
        <p:txBody>
          <a:bodyPr anchor="b"/>
          <a:lstStyle>
            <a:lvl1pPr marL="0" indent="0">
              <a:buNone/>
              <a:defRPr sz="2000">
                <a:solidFill>
                  <a:srgbClr val="22222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3D987DAA-A896-1841-BC8A-D645CCE33E3D}" type="slidenum">
              <a:rPr lang="en-US" smtClean="0">
                <a:solidFill>
                  <a:srgbClr val="FFFFFF"/>
                </a:solidFill>
              </a:rPr>
              <a:pPr/>
              <a:t>‹#›</a:t>
            </a:fld>
            <a:endParaRPr lang="en-US">
              <a:solidFill>
                <a:srgbClr val="FFFFFF"/>
              </a:solidFill>
            </a:endParaRPr>
          </a:p>
        </p:txBody>
      </p:sp>
      <p:sp>
        <p:nvSpPr>
          <p:cNvPr id="8"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9"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52144"/>
            <a:ext cx="3657600"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9614" y="1152144"/>
            <a:ext cx="4038599"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Date Placeholder 3"/>
          <p:cNvSpPr>
            <a:spLocks noGrp="1"/>
          </p:cNvSpPr>
          <p:nvPr>
            <p:ph type="dt" sz="half" idx="13"/>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33454"/>
            <a:ext cx="3890108"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06543"/>
            <a:ext cx="3890108"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32211" y="1233454"/>
            <a:ext cx="4038599"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2211" y="1806543"/>
            <a:ext cx="4038599"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F49499B-0A11-F941-988B-5A98BBA90756}" type="slidenum">
              <a:rPr lang="en-US" smtClean="0">
                <a:solidFill>
                  <a:srgbClr val="FFFFFF"/>
                </a:solidFill>
              </a:rPr>
              <a:pPr/>
              <a:t>‹#›</a:t>
            </a:fld>
            <a:endParaRPr lang="en-US">
              <a:solidFill>
                <a:srgbClr val="FFFFFF"/>
              </a:solidFill>
            </a:endParaRPr>
          </a:p>
        </p:txBody>
      </p:sp>
      <p:sp>
        <p:nvSpPr>
          <p:cNvPr id="11" name="Date Placeholder 3"/>
          <p:cNvSpPr>
            <a:spLocks noGrp="1"/>
          </p:cNvSpPr>
          <p:nvPr>
            <p:ph type="dt" sz="half" idx="13"/>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12" name="Footer Placeholder 4"/>
          <p:cNvSpPr>
            <a:spLocks noGrp="1"/>
          </p:cNvSpPr>
          <p:nvPr>
            <p:ph type="ftr" sz="quarter" idx="14"/>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martArt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DB0A249C-C385-6343-9E2D-0B8524CBBFBC}" type="slidenum">
              <a:rPr lang="en-US" smtClean="0">
                <a:solidFill>
                  <a:srgbClr val="FFFFFF"/>
                </a:solidFill>
              </a:rPr>
              <a:pPr/>
              <a:t>‹#›</a:t>
            </a:fld>
            <a:endParaRPr lang="en-US">
              <a:solidFill>
                <a:srgbClr val="FFFFFF"/>
              </a:solidFill>
            </a:endParaRPr>
          </a:p>
        </p:txBody>
      </p:sp>
      <p:sp>
        <p:nvSpPr>
          <p:cNvPr id="7"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8"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10" name="SmartArt Placeholder 9"/>
          <p:cNvSpPr>
            <a:spLocks noGrp="1"/>
          </p:cNvSpPr>
          <p:nvPr>
            <p:ph type="dgm" sz="quarter" idx="13"/>
          </p:nvPr>
        </p:nvSpPr>
        <p:spPr>
          <a:xfrm>
            <a:off x="457200" y="1143000"/>
            <a:ext cx="8305800" cy="3371850"/>
          </a:xfrm>
        </p:spPr>
        <p:txBody>
          <a:bodyPr/>
          <a:lstStyle/>
          <a:p>
            <a:r>
              <a:rPr lang="en-US"/>
              <a:t>Click icon to add SmartArt graphic</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DD1BA20-3B1F-8544-ADC7-70EC2EFB7AE2}" type="slidenum">
              <a:rPr lang="en-US" smtClean="0">
                <a:solidFill>
                  <a:srgbClr val="FFFFFF"/>
                </a:solidFill>
              </a:rPr>
              <a:pPr/>
              <a:t>‹#›</a:t>
            </a:fld>
            <a:endParaRPr lang="en-US">
              <a:solidFill>
                <a:srgbClr val="FFFFFF"/>
              </a:solidFill>
            </a:endParaRPr>
          </a:p>
        </p:txBody>
      </p:sp>
      <p:sp>
        <p:nvSpPr>
          <p:cNvPr id="6"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7"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5" name="Table Placeholder 4"/>
          <p:cNvSpPr>
            <a:spLocks noGrp="1"/>
          </p:cNvSpPr>
          <p:nvPr>
            <p:ph type="tbl" sz="quarter" idx="13"/>
          </p:nvPr>
        </p:nvSpPr>
        <p:spPr>
          <a:xfrm>
            <a:off x="457200" y="1143000"/>
            <a:ext cx="8305800" cy="3371850"/>
          </a:xfrm>
        </p:spPr>
        <p:txBody>
          <a:bodyPr/>
          <a:lstStyle/>
          <a:p>
            <a:r>
              <a:rPr lang="en-US"/>
              <a:t>Click icon to add table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Media">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a:solidFill>
                <a:srgbClr val="FFFFFF"/>
              </a:solidFill>
              <a:ea typeface="ＭＳ Ｐゴシック" charset="0"/>
            </a:endParaRPr>
          </a:p>
        </p:txBody>
      </p:sp>
      <p:sp>
        <p:nvSpPr>
          <p:cNvPr id="4" name="Date Placeholder 3"/>
          <p:cNvSpPr>
            <a:spLocks noGrp="1"/>
          </p:cNvSpPr>
          <p:nvPr>
            <p:ph type="dt" sz="half" idx="11"/>
          </p:nvPr>
        </p:nvSpPr>
        <p:spPr/>
        <p:txBody>
          <a:bodyPr/>
          <a:lstStyle/>
          <a:p>
            <a:pPr fontAlgn="base">
              <a:spcBef>
                <a:spcPct val="0"/>
              </a:spcBef>
              <a:spcAft>
                <a:spcPct val="0"/>
              </a:spcAft>
              <a:defRPr/>
            </a:pPr>
            <a:endParaRPr lang="en-US" altLang="en-US">
              <a:solidFill>
                <a:srgbClr val="FFFFFF"/>
              </a:solidFill>
            </a:endParaRPr>
          </a:p>
        </p:txBody>
      </p:sp>
      <p:sp>
        <p:nvSpPr>
          <p:cNvPr id="5" name="Footer Placeholder 4"/>
          <p:cNvSpPr>
            <a:spLocks noGrp="1"/>
          </p:cNvSpPr>
          <p:nvPr>
            <p:ph type="ftr" sz="quarter" idx="12"/>
          </p:nvPr>
        </p:nvSpPr>
        <p:spPr/>
        <p:txBody>
          <a:bodyPr/>
          <a:lstStyle/>
          <a:p>
            <a:endParaRPr lang="en-US"/>
          </a:p>
        </p:txBody>
      </p:sp>
      <p:sp>
        <p:nvSpPr>
          <p:cNvPr id="15" name="Media Placeholder 14"/>
          <p:cNvSpPr>
            <a:spLocks noGrp="1"/>
          </p:cNvSpPr>
          <p:nvPr>
            <p:ph type="media" sz="quarter" idx="13"/>
          </p:nvPr>
        </p:nvSpPr>
        <p:spPr>
          <a:xfrm>
            <a:off x="457200" y="1085850"/>
            <a:ext cx="8305800" cy="3371850"/>
          </a:xfrm>
        </p:spPr>
        <p:txBody>
          <a:bodyPr/>
          <a:lstStyle/>
          <a:p>
            <a:r>
              <a:rPr lang="en-US"/>
              <a:t>Click icon to add media</a:t>
            </a:r>
          </a:p>
        </p:txBody>
      </p:sp>
      <p:sp>
        <p:nvSpPr>
          <p:cNvPr id="16" name="Title 15"/>
          <p:cNvSpPr>
            <a:spLocks noGrp="1"/>
          </p:cNvSpPr>
          <p:nvPr>
            <p:ph type="title"/>
          </p:nvPr>
        </p:nvSpPr>
        <p:spPr/>
        <p:txBody>
          <a:bodyPr/>
          <a:lstStyle/>
          <a:p>
            <a:r>
              <a:rPr lang="en-US"/>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extLst>
      <p:ext uri="{BB962C8B-B14F-4D97-AF65-F5344CB8AC3E}">
        <p14:creationId xmlns:p14="http://schemas.microsoft.com/office/powerpoint/2010/main" val="1333701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15" y="4121658"/>
            <a:ext cx="8516815" cy="445770"/>
          </a:xfrm>
        </p:spPr>
        <p:txBody>
          <a:bodyPr anchor="b"/>
          <a:lstStyle>
            <a:lvl1pPr algn="ctr">
              <a:defRPr sz="2200" b="0"/>
            </a:lvl1pPr>
          </a:lstStyle>
          <a:p>
            <a:r>
              <a:rPr lang="en-US"/>
              <a:t>Click to edit Master title style</a:t>
            </a:r>
          </a:p>
        </p:txBody>
      </p:sp>
      <p:sp>
        <p:nvSpPr>
          <p:cNvPr id="7" name="Slide Number Placeholder 6"/>
          <p:cNvSpPr>
            <a:spLocks noGrp="1"/>
          </p:cNvSpPr>
          <p:nvPr>
            <p:ph type="sldNum" sz="quarter" idx="12"/>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a:solidFill>
                <a:srgbClr val="FFFFFF"/>
              </a:solidFill>
              <a:ea typeface="ＭＳ Ｐゴシック" charset="0"/>
            </a:endParaRPr>
          </a:p>
        </p:txBody>
      </p:sp>
      <p:sp>
        <p:nvSpPr>
          <p:cNvPr id="9" name="Content Placeholder 8"/>
          <p:cNvSpPr>
            <a:spLocks noGrp="1"/>
          </p:cNvSpPr>
          <p:nvPr>
            <p:ph sz="quarter" idx="13"/>
          </p:nvPr>
        </p:nvSpPr>
        <p:spPr>
          <a:xfrm>
            <a:off x="304814" y="285750"/>
            <a:ext cx="8516815" cy="3707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17" name="Picture 16" descr="AETC_2016_ribbon.png"/>
          <p:cNvPicPr>
            <a:picLocks noChangeAspect="1"/>
          </p:cNvPicPr>
          <p:nvPr/>
        </p:nvPicPr>
        <p:blipFill rotWithShape="1">
          <a:blip r:embed="rId12" cstate="print">
            <a:alphaModFix amt="5000"/>
            <a:extLst>
              <a:ext uri="{28A0092B-C50C-407E-A947-70E740481C1C}">
                <a14:useLocalDpi xmlns:a14="http://schemas.microsoft.com/office/drawing/2010/main" val="0"/>
              </a:ext>
            </a:extLst>
          </a:blip>
          <a:srcRect l="35150" t="21563" r="9715" b="1014"/>
          <a:stretch/>
        </p:blipFill>
        <p:spPr>
          <a:xfrm>
            <a:off x="1" y="1"/>
            <a:ext cx="9144000" cy="5143500"/>
          </a:xfrm>
          <a:prstGeom prst="rect">
            <a:avLst/>
          </a:prstGeom>
          <a:effectLst/>
        </p:spPr>
      </p:pic>
      <p:sp>
        <p:nvSpPr>
          <p:cNvPr id="7" name="Rectangle 6"/>
          <p:cNvSpPr/>
          <p:nvPr/>
        </p:nvSpPr>
        <p:spPr>
          <a:xfrm>
            <a:off x="13" y="4667302"/>
            <a:ext cx="9143999" cy="480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13" y="205979"/>
            <a:ext cx="8315569" cy="85725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57213" y="1200151"/>
            <a:ext cx="8315569" cy="32754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p:nvSpPr>
        <p:spPr>
          <a:xfrm>
            <a:off x="8458200" y="4667302"/>
            <a:ext cx="685800" cy="480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8531788" y="4729412"/>
            <a:ext cx="548640" cy="29718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a:solidFill>
                <a:srgbClr val="FFFFFF"/>
              </a:solidFill>
              <a:ea typeface="ＭＳ Ｐゴシック" charset="0"/>
            </a:endParaRPr>
          </a:p>
        </p:txBody>
      </p:sp>
      <p:sp>
        <p:nvSpPr>
          <p:cNvPr id="15"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a:solidFill>
                <a:srgbClr val="FFFFFF"/>
              </a:solidFill>
            </a:endParaRPr>
          </a:p>
        </p:txBody>
      </p:sp>
      <p:sp>
        <p:nvSpPr>
          <p:cNvPr id="16"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9" r:id="rId8"/>
    <p:sldLayoutId id="2147483807" r:id="rId9"/>
    <p:sldLayoutId id="2147483808" r:id="rId10"/>
  </p:sldLayoutIdLst>
  <p:hf hdr="0" ftr="0" dt="0"/>
  <p:txStyles>
    <p:titleStyle>
      <a:lvl1pPr algn="l" defTabSz="914400"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900" indent="-228600" algn="l" defTabSz="914400"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40080" indent="-228600" algn="l" defTabSz="914400"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5840" indent="-228600" algn="l" defTabSz="914400"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80160" indent="-228600" algn="l" defTabSz="914400"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4480" indent="-228600" algn="l" defTabSz="914400"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unknowncystic.wordpress.com/2012/05/" TargetMode="External"/><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doi.org/10.2105/AJPH.2005.07142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doi.org/10.2105/ajph.2023.307223"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oi-org.proxygsu-afpl.galileo.usg.edu/10.2105/AJPH.2016.30308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doi.org/10.2105/AJPH.2011.300284" TargetMode="External"/><Relationship Id="rId5" Type="http://schemas.openxmlformats.org/officeDocument/2006/relationships/hyperlink" Target="https://doi.org/10.1007/s10826-020-01764-8" TargetMode="External"/><Relationship Id="rId4" Type="http://schemas.openxmlformats.org/officeDocument/2006/relationships/hyperlink" Target="https://doi.org/10.1093/hsw/22.4.26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mailto:scaetcecho@salud.unm.edu" TargetMode="External"/><Relationship Id="rId3" Type="http://schemas.openxmlformats.org/officeDocument/2006/relationships/hyperlink" Target="http://nccc.ucsf.edu/" TargetMode="External"/><Relationship Id="rId7" Type="http://schemas.openxmlformats.org/officeDocument/2006/relationships/hyperlink" Target="https://www.hivma.org/globalassets/ektron-import/hivma/hivma-resource-directory.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s://targethiv.org/library/aetc-national-coordinating-resource-center-0" TargetMode="External"/><Relationship Id="rId5" Type="http://schemas.openxmlformats.org/officeDocument/2006/relationships/hyperlink" Target="https://aidsetc.org/nhc" TargetMode="External"/><Relationship Id="rId4" Type="http://schemas.openxmlformats.org/officeDocument/2006/relationships/hyperlink" Target="https://hsc.unm.edu/scaetc/programs-services/echo.html" TargetMode="External"/><Relationship Id="rId9" Type="http://schemas.openxmlformats.org/officeDocument/2006/relationships/hyperlink" Target="http://www.scaetc.org/"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publicdomainpictures.net/en/view-image.php?image=151821&amp;picture=thinking-stick-man"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686814" y="1152936"/>
            <a:ext cx="7770374" cy="1990017"/>
          </a:xfrm>
        </p:spPr>
        <p:txBody>
          <a:bodyPr>
            <a:normAutofit/>
          </a:bodyPr>
          <a:lstStyle/>
          <a:p>
            <a:pPr algn="ctr"/>
            <a:endParaRPr lang="en-US"/>
          </a:p>
          <a:p>
            <a:pPr algn="ctr"/>
            <a:endParaRPr lang="en-US"/>
          </a:p>
          <a:p>
            <a:pPr algn="ctr"/>
            <a:endParaRPr lang="en-US"/>
          </a:p>
        </p:txBody>
      </p:sp>
      <p:sp>
        <p:nvSpPr>
          <p:cNvPr id="6" name="Slide Number Placeholder 5"/>
          <p:cNvSpPr>
            <a:spLocks noGrp="1"/>
          </p:cNvSpPr>
          <p:nvPr>
            <p:ph type="sldNum" sz="quarter" idx="12"/>
          </p:nvPr>
        </p:nvSpPr>
        <p:spPr/>
        <p:txBody>
          <a:bodyPr/>
          <a:lstStyle/>
          <a:p>
            <a:pPr defTabSz="914150"/>
            <a:fld id="{6E2D2B3B-882E-40F3-A32F-6DD516915044}" type="slidenum">
              <a:rPr lang="en-US">
                <a:solidFill>
                  <a:srgbClr val="FFFFFF"/>
                </a:solidFill>
              </a:rPr>
              <a:pPr defTabSz="914150"/>
              <a:t>1</a:t>
            </a:fld>
            <a:endParaRPr lang="en-US">
              <a:solidFill>
                <a:srgbClr val="FFFFFF"/>
              </a:solidFill>
            </a:endParaRPr>
          </a:p>
        </p:txBody>
      </p:sp>
      <p:sp>
        <p:nvSpPr>
          <p:cNvPr id="4" name="Rectangle 3"/>
          <p:cNvSpPr/>
          <p:nvPr/>
        </p:nvSpPr>
        <p:spPr>
          <a:xfrm>
            <a:off x="1220090" y="3292552"/>
            <a:ext cx="6553104" cy="1298817"/>
          </a:xfrm>
          <a:prstGeom prst="rect">
            <a:avLst/>
          </a:prstGeom>
        </p:spPr>
        <p:txBody>
          <a:bodyPr wrap="square">
            <a:spAutoFit/>
          </a:bodyPr>
          <a:lstStyle/>
          <a:p>
            <a:pPr algn="ctr" defTabSz="914150" fontAlgn="base">
              <a:spcBef>
                <a:spcPct val="20000"/>
              </a:spcBef>
              <a:spcAft>
                <a:spcPct val="0"/>
              </a:spcAft>
            </a:pPr>
            <a:r>
              <a:rPr lang="en-US" sz="2800" dirty="0">
                <a:latin typeface="Calibri"/>
                <a:ea typeface="ＭＳ Ｐゴシック" charset="0"/>
              </a:rPr>
              <a:t>Gabriel Silva, LCSW</a:t>
            </a:r>
          </a:p>
          <a:p>
            <a:pPr algn="ctr" defTabSz="914150" fontAlgn="base">
              <a:spcBef>
                <a:spcPct val="20000"/>
              </a:spcBef>
              <a:spcAft>
                <a:spcPct val="0"/>
              </a:spcAft>
            </a:pPr>
            <a:r>
              <a:rPr lang="en-US" i="1" dirty="0">
                <a:latin typeface="Calibri"/>
                <a:ea typeface="ＭＳ Ｐゴシック" charset="0"/>
              </a:rPr>
              <a:t>Assistant Director of Client Services</a:t>
            </a:r>
          </a:p>
          <a:p>
            <a:pPr algn="ctr" defTabSz="914150" fontAlgn="base">
              <a:spcBef>
                <a:spcPct val="20000"/>
              </a:spcBef>
              <a:spcAft>
                <a:spcPct val="0"/>
              </a:spcAft>
            </a:pPr>
            <a:r>
              <a:rPr lang="en-US" sz="2400" dirty="0">
                <a:latin typeface="Calibri"/>
                <a:ea typeface="ＭＳ Ｐゴシック" charset="0"/>
              </a:rPr>
              <a:t>Positive Impact Health Centers</a:t>
            </a:r>
          </a:p>
        </p:txBody>
      </p:sp>
      <p:sp>
        <p:nvSpPr>
          <p:cNvPr id="2" name="Title 1"/>
          <p:cNvSpPr>
            <a:spLocks noGrp="1"/>
          </p:cNvSpPr>
          <p:nvPr>
            <p:ph type="ctrTitle"/>
          </p:nvPr>
        </p:nvSpPr>
        <p:spPr>
          <a:xfrm>
            <a:off x="31223" y="1744717"/>
            <a:ext cx="8831715" cy="987974"/>
          </a:xfrm>
        </p:spPr>
        <p:txBody>
          <a:bodyPr/>
          <a:lstStyle/>
          <a:p>
            <a:pPr algn="ctr"/>
            <a:r>
              <a:rPr lang="en-US" sz="4000" dirty="0"/>
              <a:t>Achieving Sex Positivity in Healthcare </a:t>
            </a:r>
          </a:p>
        </p:txBody>
      </p:sp>
    </p:spTree>
    <p:extLst>
      <p:ext uri="{BB962C8B-B14F-4D97-AF65-F5344CB8AC3E}">
        <p14:creationId xmlns:p14="http://schemas.microsoft.com/office/powerpoint/2010/main" val="2669415776"/>
      </p:ext>
    </p:extLst>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2E97-6D51-47FB-9125-819A530AEA2E}"/>
              </a:ext>
            </a:extLst>
          </p:cNvPr>
          <p:cNvSpPr>
            <a:spLocks noGrp="1"/>
          </p:cNvSpPr>
          <p:nvPr>
            <p:ph type="title"/>
          </p:nvPr>
        </p:nvSpPr>
        <p:spPr/>
        <p:txBody>
          <a:bodyPr/>
          <a:lstStyle/>
          <a:p>
            <a:r>
              <a:rPr lang="en-US" dirty="0"/>
              <a:t>Key Areas of Sex-Positivity</a:t>
            </a:r>
          </a:p>
        </p:txBody>
      </p:sp>
      <p:sp>
        <p:nvSpPr>
          <p:cNvPr id="3" name="Content Placeholder 2">
            <a:extLst>
              <a:ext uri="{FF2B5EF4-FFF2-40B4-BE49-F238E27FC236}">
                <a16:creationId xmlns:a16="http://schemas.microsoft.com/office/drawing/2014/main" id="{B35FFAC6-AB20-496C-A65B-81E5663263D1}"/>
              </a:ext>
            </a:extLst>
          </p:cNvPr>
          <p:cNvSpPr>
            <a:spLocks noGrp="1"/>
          </p:cNvSpPr>
          <p:nvPr>
            <p:ph idx="1"/>
          </p:nvPr>
        </p:nvSpPr>
        <p:spPr/>
        <p:txBody>
          <a:bodyPr/>
          <a:lstStyle/>
          <a:p>
            <a:r>
              <a:rPr lang="en-US" dirty="0"/>
              <a:t>Sex without shaming</a:t>
            </a:r>
          </a:p>
          <a:p>
            <a:r>
              <a:rPr lang="en-US" dirty="0"/>
              <a:t>Promoting open dialogue about sex</a:t>
            </a:r>
          </a:p>
          <a:p>
            <a:r>
              <a:rPr lang="en-US" dirty="0"/>
              <a:t>Safe sex practices</a:t>
            </a:r>
          </a:p>
          <a:p>
            <a:r>
              <a:rPr lang="en-US" dirty="0"/>
              <a:t>Consent</a:t>
            </a:r>
          </a:p>
          <a:p>
            <a:r>
              <a:rPr lang="en-US" dirty="0"/>
              <a:t>Sexual education</a:t>
            </a:r>
          </a:p>
        </p:txBody>
      </p:sp>
      <p:sp>
        <p:nvSpPr>
          <p:cNvPr id="4" name="Slide Number Placeholder 3">
            <a:extLst>
              <a:ext uri="{FF2B5EF4-FFF2-40B4-BE49-F238E27FC236}">
                <a16:creationId xmlns:a16="http://schemas.microsoft.com/office/drawing/2014/main" id="{A886007F-8834-4742-84B5-434D142E6923}"/>
              </a:ext>
            </a:extLst>
          </p:cNvPr>
          <p:cNvSpPr>
            <a:spLocks noGrp="1"/>
          </p:cNvSpPr>
          <p:nvPr>
            <p:ph type="sldNum" sz="quarter" idx="12"/>
          </p:nvPr>
        </p:nvSpPr>
        <p:spPr/>
        <p:txBody>
          <a:bodyPr/>
          <a:lstStyle/>
          <a:p>
            <a:fld id="{6E2D2B3B-882E-40F3-A32F-6DD516915044}" type="slidenum">
              <a:rPr lang="en-US" smtClean="0"/>
              <a:pPr/>
              <a:t>10</a:t>
            </a:fld>
            <a:endParaRPr lang="en-US"/>
          </a:p>
        </p:txBody>
      </p:sp>
      <p:sp>
        <p:nvSpPr>
          <p:cNvPr id="5" name="TextBox 4">
            <a:extLst>
              <a:ext uri="{FF2B5EF4-FFF2-40B4-BE49-F238E27FC236}">
                <a16:creationId xmlns:a16="http://schemas.microsoft.com/office/drawing/2014/main" id="{8966EB90-3787-4637-AFA1-2366BCA961CC}"/>
              </a:ext>
            </a:extLst>
          </p:cNvPr>
          <p:cNvSpPr txBox="1"/>
          <p:nvPr/>
        </p:nvSpPr>
        <p:spPr>
          <a:xfrm>
            <a:off x="547816" y="4193059"/>
            <a:ext cx="7541741" cy="307777"/>
          </a:xfrm>
          <a:prstGeom prst="rect">
            <a:avLst/>
          </a:prstGeom>
          <a:noFill/>
        </p:spPr>
        <p:txBody>
          <a:bodyPr wrap="square" rtlCol="0">
            <a:spAutoFit/>
          </a:bodyPr>
          <a:lstStyle/>
          <a:p>
            <a:r>
              <a:rPr lang="en-US" sz="1400" dirty="0"/>
              <a:t>Compiled from The Sexual Medicine Society of North America (SMSNA)</a:t>
            </a:r>
          </a:p>
        </p:txBody>
      </p:sp>
    </p:spTree>
    <p:extLst>
      <p:ext uri="{BB962C8B-B14F-4D97-AF65-F5344CB8AC3E}">
        <p14:creationId xmlns:p14="http://schemas.microsoft.com/office/powerpoint/2010/main" val="3560894036"/>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5790A-6D02-463C-83F6-BBBCDEC31E18}"/>
              </a:ext>
            </a:extLst>
          </p:cNvPr>
          <p:cNvSpPr>
            <a:spLocks noGrp="1"/>
          </p:cNvSpPr>
          <p:nvPr>
            <p:ph type="title"/>
          </p:nvPr>
        </p:nvSpPr>
        <p:spPr/>
        <p:txBody>
          <a:bodyPr/>
          <a:lstStyle/>
          <a:p>
            <a:r>
              <a:rPr lang="en-US" dirty="0"/>
              <a:t>Healthcare Providers should… </a:t>
            </a:r>
          </a:p>
        </p:txBody>
      </p:sp>
      <p:sp>
        <p:nvSpPr>
          <p:cNvPr id="3" name="Content Placeholder 2">
            <a:extLst>
              <a:ext uri="{FF2B5EF4-FFF2-40B4-BE49-F238E27FC236}">
                <a16:creationId xmlns:a16="http://schemas.microsoft.com/office/drawing/2014/main" id="{05F541C2-DCB9-45F6-8162-DBDAF8EE6E4E}"/>
              </a:ext>
            </a:extLst>
          </p:cNvPr>
          <p:cNvSpPr>
            <a:spLocks noGrp="1"/>
          </p:cNvSpPr>
          <p:nvPr>
            <p:ph idx="1"/>
          </p:nvPr>
        </p:nvSpPr>
        <p:spPr/>
        <p:txBody>
          <a:bodyPr/>
          <a:lstStyle/>
          <a:p>
            <a:r>
              <a:rPr lang="en-US" dirty="0"/>
              <a:t>Understand terms and lingo… this can help enhance rapport</a:t>
            </a:r>
          </a:p>
          <a:p>
            <a:r>
              <a:rPr lang="en-US" dirty="0"/>
              <a:t>Know sexual practices do not define a person’s character</a:t>
            </a:r>
          </a:p>
          <a:p>
            <a:r>
              <a:rPr lang="en-US" dirty="0"/>
              <a:t>Consider the person’s autonomy over their body</a:t>
            </a:r>
          </a:p>
          <a:p>
            <a:r>
              <a:rPr lang="en-US" dirty="0"/>
              <a:t>Be aware that sexual practices vary per person</a:t>
            </a:r>
          </a:p>
          <a:p>
            <a:r>
              <a:rPr lang="en-US" dirty="0"/>
              <a:t>Know multiple factors can influence sexual behaviors!</a:t>
            </a:r>
          </a:p>
          <a:p>
            <a:endParaRPr lang="en-US" dirty="0"/>
          </a:p>
          <a:p>
            <a:endParaRPr lang="en-US" dirty="0"/>
          </a:p>
        </p:txBody>
      </p:sp>
      <p:sp>
        <p:nvSpPr>
          <p:cNvPr id="4" name="Slide Number Placeholder 3">
            <a:extLst>
              <a:ext uri="{FF2B5EF4-FFF2-40B4-BE49-F238E27FC236}">
                <a16:creationId xmlns:a16="http://schemas.microsoft.com/office/drawing/2014/main" id="{0B788CA1-3A35-4A51-A967-E2EECB180BF3}"/>
              </a:ext>
            </a:extLst>
          </p:cNvPr>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val="4097202636"/>
      </p:ext>
    </p:extLst>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43D7-0914-478E-8936-4BB7D2DE98E5}"/>
              </a:ext>
            </a:extLst>
          </p:cNvPr>
          <p:cNvSpPr>
            <a:spLocks noGrp="1"/>
          </p:cNvSpPr>
          <p:nvPr>
            <p:ph type="title"/>
          </p:nvPr>
        </p:nvSpPr>
        <p:spPr>
          <a:xfrm>
            <a:off x="144162" y="205979"/>
            <a:ext cx="8936265" cy="857250"/>
          </a:xfrm>
        </p:spPr>
        <p:txBody>
          <a:bodyPr/>
          <a:lstStyle/>
          <a:p>
            <a:r>
              <a:rPr lang="en-US" sz="3600" dirty="0"/>
              <a:t>Factors influencing sexual behavior among gay/bisexual men</a:t>
            </a:r>
          </a:p>
        </p:txBody>
      </p:sp>
      <p:sp>
        <p:nvSpPr>
          <p:cNvPr id="3" name="Content Placeholder 2">
            <a:extLst>
              <a:ext uri="{FF2B5EF4-FFF2-40B4-BE49-F238E27FC236}">
                <a16:creationId xmlns:a16="http://schemas.microsoft.com/office/drawing/2014/main" id="{C219D7BC-E526-4CDE-B75A-89EC2F4C37B1}"/>
              </a:ext>
            </a:extLst>
          </p:cNvPr>
          <p:cNvSpPr>
            <a:spLocks noGrp="1"/>
          </p:cNvSpPr>
          <p:nvPr>
            <p:ph idx="1"/>
          </p:nvPr>
        </p:nvSpPr>
        <p:spPr/>
        <p:txBody>
          <a:bodyPr>
            <a:normAutofit fontScale="70000" lnSpcReduction="20000"/>
          </a:bodyPr>
          <a:lstStyle/>
          <a:p>
            <a:r>
              <a:rPr lang="en-US" dirty="0"/>
              <a:t>Personal preferences or desires </a:t>
            </a:r>
          </a:p>
          <a:p>
            <a:r>
              <a:rPr lang="en-US" dirty="0"/>
              <a:t>Social media</a:t>
            </a:r>
          </a:p>
          <a:p>
            <a:pPr lvl="1"/>
            <a:r>
              <a:rPr lang="en-US" dirty="0"/>
              <a:t>Dating apps/platforms </a:t>
            </a:r>
          </a:p>
          <a:p>
            <a:pPr lvl="1"/>
            <a:r>
              <a:rPr lang="en-US" dirty="0"/>
              <a:t>Pornography websites</a:t>
            </a:r>
          </a:p>
          <a:p>
            <a:pPr lvl="1"/>
            <a:r>
              <a:rPr lang="en-US" dirty="0"/>
              <a:t>Content creator platforms</a:t>
            </a:r>
          </a:p>
          <a:p>
            <a:r>
              <a:rPr lang="en-US" dirty="0"/>
              <a:t>Fetishes/Kinks</a:t>
            </a:r>
          </a:p>
          <a:p>
            <a:r>
              <a:rPr lang="en-US" dirty="0"/>
              <a:t>Party settings or sexually-charged events</a:t>
            </a:r>
          </a:p>
          <a:p>
            <a:r>
              <a:rPr lang="en-US" dirty="0"/>
              <a:t>Drug use</a:t>
            </a:r>
          </a:p>
          <a:p>
            <a:r>
              <a:rPr lang="en-US" dirty="0"/>
              <a:t>Mental health/trauma</a:t>
            </a:r>
          </a:p>
          <a:p>
            <a:r>
              <a:rPr lang="en-US" dirty="0"/>
              <a:t>Income (sex work)</a:t>
            </a:r>
          </a:p>
          <a:p>
            <a:r>
              <a:rPr lang="en-US" dirty="0"/>
              <a:t>Cultural beliefs</a:t>
            </a:r>
          </a:p>
          <a:p>
            <a:r>
              <a:rPr lang="en-US" dirty="0"/>
              <a:t>Generational beliefs </a:t>
            </a:r>
          </a:p>
        </p:txBody>
      </p:sp>
      <p:sp>
        <p:nvSpPr>
          <p:cNvPr id="4" name="Slide Number Placeholder 3">
            <a:extLst>
              <a:ext uri="{FF2B5EF4-FFF2-40B4-BE49-F238E27FC236}">
                <a16:creationId xmlns:a16="http://schemas.microsoft.com/office/drawing/2014/main" id="{8572E47D-B879-4608-1B2B-C776733F809E}"/>
              </a:ext>
            </a:extLst>
          </p:cNvPr>
          <p:cNvSpPr>
            <a:spLocks noGrp="1"/>
          </p:cNvSpPr>
          <p:nvPr>
            <p:ph type="sldNum" sz="quarter" idx="12"/>
          </p:nvPr>
        </p:nvSpPr>
        <p:spPr/>
        <p:txBody>
          <a:bodyPr/>
          <a:lstStyle/>
          <a:p>
            <a:fld id="{6E2D2B3B-882E-40F3-A32F-6DD516915044}" type="slidenum">
              <a:rPr lang="en-US" smtClean="0"/>
              <a:pPr/>
              <a:t>12</a:t>
            </a:fld>
            <a:endParaRPr lang="en-US"/>
          </a:p>
        </p:txBody>
      </p:sp>
      <p:sp>
        <p:nvSpPr>
          <p:cNvPr id="8" name="TextBox 7">
            <a:extLst>
              <a:ext uri="{FF2B5EF4-FFF2-40B4-BE49-F238E27FC236}">
                <a16:creationId xmlns:a16="http://schemas.microsoft.com/office/drawing/2014/main" id="{527BCC4E-7DF0-2EA0-B941-D124D95368E8}"/>
              </a:ext>
            </a:extLst>
          </p:cNvPr>
          <p:cNvSpPr txBox="1"/>
          <p:nvPr/>
        </p:nvSpPr>
        <p:spPr>
          <a:xfrm>
            <a:off x="2560320" y="4729412"/>
            <a:ext cx="4389120" cy="276999"/>
          </a:xfrm>
          <a:prstGeom prst="rect">
            <a:avLst/>
          </a:prstGeom>
          <a:noFill/>
        </p:spPr>
        <p:txBody>
          <a:bodyPr wrap="square" rtlCol="0">
            <a:spAutoFit/>
          </a:bodyPr>
          <a:lstStyle/>
          <a:p>
            <a:pPr algn="ctr"/>
            <a:r>
              <a:rPr lang="en-US" sz="1200" dirty="0">
                <a:solidFill>
                  <a:schemeClr val="bg1"/>
                </a:solidFill>
              </a:rPr>
              <a:t>Reference</a:t>
            </a:r>
            <a:endParaRPr lang="en-US" dirty="0"/>
          </a:p>
        </p:txBody>
      </p:sp>
    </p:spTree>
    <p:extLst>
      <p:ext uri="{BB962C8B-B14F-4D97-AF65-F5344CB8AC3E}">
        <p14:creationId xmlns:p14="http://schemas.microsoft.com/office/powerpoint/2010/main" val="3001580747"/>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0CEBCF1-B9FC-4087-8D4F-177E4455AC70}"/>
              </a:ext>
            </a:extLst>
          </p:cNvPr>
          <p:cNvSpPr>
            <a:spLocks noGrp="1"/>
          </p:cNvSpPr>
          <p:nvPr>
            <p:ph type="title"/>
          </p:nvPr>
        </p:nvSpPr>
        <p:spPr>
          <a:xfrm>
            <a:off x="615236" y="1097037"/>
            <a:ext cx="7659687" cy="876300"/>
          </a:xfrm>
        </p:spPr>
        <p:txBody>
          <a:bodyPr/>
          <a:lstStyle/>
          <a:p>
            <a:r>
              <a:rPr lang="en-US" dirty="0"/>
              <a:t>How are these factors relevant to being sex positive in healthcare?</a:t>
            </a:r>
          </a:p>
        </p:txBody>
      </p:sp>
      <p:sp>
        <p:nvSpPr>
          <p:cNvPr id="9" name="Text Placeholder 8">
            <a:extLst>
              <a:ext uri="{FF2B5EF4-FFF2-40B4-BE49-F238E27FC236}">
                <a16:creationId xmlns:a16="http://schemas.microsoft.com/office/drawing/2014/main" id="{12EE6C80-7795-489C-BDEF-F3B9FE319192}"/>
              </a:ext>
            </a:extLst>
          </p:cNvPr>
          <p:cNvSpPr>
            <a:spLocks noGrp="1"/>
          </p:cNvSpPr>
          <p:nvPr>
            <p:ph type="body" idx="1"/>
          </p:nvPr>
        </p:nvSpPr>
        <p:spPr>
          <a:xfrm>
            <a:off x="1187763" y="3348252"/>
            <a:ext cx="6135687" cy="1225154"/>
          </a:xfrm>
        </p:spPr>
        <p:txBody>
          <a:bodyPr/>
          <a:lstStyle/>
          <a:p>
            <a:r>
              <a:rPr lang="en-US" dirty="0"/>
              <a:t>Let’s focus on these areas: mental health/trauma, drug use/substance abuse and sex work, as well as cultural AND generational beliefs! </a:t>
            </a:r>
          </a:p>
        </p:txBody>
      </p:sp>
      <p:sp>
        <p:nvSpPr>
          <p:cNvPr id="4" name="Slide Number Placeholder 3">
            <a:extLst>
              <a:ext uri="{FF2B5EF4-FFF2-40B4-BE49-F238E27FC236}">
                <a16:creationId xmlns:a16="http://schemas.microsoft.com/office/drawing/2014/main" id="{E7F52FF5-336D-4735-A143-1F2D28D53C28}"/>
              </a:ext>
            </a:extLst>
          </p:cNvPr>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val="398765857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9B491-01BA-46BD-BDF1-23E2056611E3}"/>
              </a:ext>
            </a:extLst>
          </p:cNvPr>
          <p:cNvSpPr>
            <a:spLocks noGrp="1"/>
          </p:cNvSpPr>
          <p:nvPr>
            <p:ph type="title"/>
          </p:nvPr>
        </p:nvSpPr>
        <p:spPr/>
        <p:txBody>
          <a:bodyPr/>
          <a:lstStyle/>
          <a:p>
            <a:r>
              <a:rPr lang="en-US" dirty="0"/>
              <a:t>Sex and Mental Health</a:t>
            </a:r>
          </a:p>
        </p:txBody>
      </p:sp>
      <p:sp>
        <p:nvSpPr>
          <p:cNvPr id="3" name="Content Placeholder 2">
            <a:extLst>
              <a:ext uri="{FF2B5EF4-FFF2-40B4-BE49-F238E27FC236}">
                <a16:creationId xmlns:a16="http://schemas.microsoft.com/office/drawing/2014/main" id="{F2B2F990-5D91-46BA-B5E8-C6BAC4CF2CD9}"/>
              </a:ext>
            </a:extLst>
          </p:cNvPr>
          <p:cNvSpPr>
            <a:spLocks noGrp="1"/>
          </p:cNvSpPr>
          <p:nvPr>
            <p:ph idx="1"/>
          </p:nvPr>
        </p:nvSpPr>
        <p:spPr/>
        <p:txBody>
          <a:bodyPr>
            <a:normAutofit fontScale="77500" lnSpcReduction="20000"/>
          </a:bodyPr>
          <a:lstStyle/>
          <a:p>
            <a:r>
              <a:rPr lang="en-US" dirty="0"/>
              <a:t>Studies have found those experiencing depression tend to engage in risky sexual behaviors (Parsons et al., 2012)</a:t>
            </a:r>
          </a:p>
          <a:p>
            <a:pPr lvl="1"/>
            <a:r>
              <a:rPr lang="en-US" dirty="0"/>
              <a:t>History of being discriminated can have an impact </a:t>
            </a:r>
          </a:p>
          <a:p>
            <a:pPr lvl="1"/>
            <a:r>
              <a:rPr lang="en-US" dirty="0"/>
              <a:t>May turn to sex to feel wanted, to escape or have physical touch </a:t>
            </a:r>
          </a:p>
          <a:p>
            <a:r>
              <a:rPr lang="en-US" dirty="0"/>
              <a:t>Prior studies suggest those with depression may experience poor self-esteem engage in risky sexual practices in order to combat feelings of loneliness (Martin &amp; Knox, 1997)</a:t>
            </a:r>
          </a:p>
          <a:p>
            <a:r>
              <a:rPr lang="en-US" dirty="0"/>
              <a:t>Those with unstable self-esteem and high levels of distress may engage in risky sexual behaviors; either as a way to cope or to avoid (Martin &amp; Knox, 1997)</a:t>
            </a:r>
          </a:p>
          <a:p>
            <a:r>
              <a:rPr lang="en-US" dirty="0"/>
              <a:t>Being impulsive or compulsive (Parsons et al., 2012)</a:t>
            </a:r>
          </a:p>
          <a:p>
            <a:r>
              <a:rPr lang="en-US" dirty="0"/>
              <a:t>Using sex a coping mechanism</a:t>
            </a:r>
          </a:p>
        </p:txBody>
      </p:sp>
      <p:sp>
        <p:nvSpPr>
          <p:cNvPr id="4" name="Slide Number Placeholder 3">
            <a:extLst>
              <a:ext uri="{FF2B5EF4-FFF2-40B4-BE49-F238E27FC236}">
                <a16:creationId xmlns:a16="http://schemas.microsoft.com/office/drawing/2014/main" id="{731BFC2D-2DA4-48E7-842B-4C8201CFA464}"/>
              </a:ext>
            </a:extLst>
          </p:cNvPr>
          <p:cNvSpPr>
            <a:spLocks noGrp="1"/>
          </p:cNvSpPr>
          <p:nvPr>
            <p:ph type="sldNum" sz="quarter" idx="12"/>
          </p:nvPr>
        </p:nvSpPr>
        <p:spPr/>
        <p:txBody>
          <a:bodyPr/>
          <a:lstStyle/>
          <a:p>
            <a:fld id="{6E2D2B3B-882E-40F3-A32F-6DD516915044}" type="slidenum">
              <a:rPr lang="en-US" smtClean="0"/>
              <a:pPr/>
              <a:t>14</a:t>
            </a:fld>
            <a:endParaRPr lang="en-US"/>
          </a:p>
        </p:txBody>
      </p:sp>
    </p:spTree>
    <p:extLst>
      <p:ext uri="{BB962C8B-B14F-4D97-AF65-F5344CB8AC3E}">
        <p14:creationId xmlns:p14="http://schemas.microsoft.com/office/powerpoint/2010/main" val="4908004"/>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19C30-F05F-4E3E-9666-C579E0DADA78}"/>
              </a:ext>
            </a:extLst>
          </p:cNvPr>
          <p:cNvSpPr>
            <a:spLocks noGrp="1"/>
          </p:cNvSpPr>
          <p:nvPr>
            <p:ph type="title"/>
          </p:nvPr>
        </p:nvSpPr>
        <p:spPr/>
        <p:txBody>
          <a:bodyPr/>
          <a:lstStyle/>
          <a:p>
            <a:r>
              <a:rPr lang="en-US" dirty="0"/>
              <a:t>Sex and Trauma</a:t>
            </a:r>
          </a:p>
        </p:txBody>
      </p:sp>
      <p:sp>
        <p:nvSpPr>
          <p:cNvPr id="3" name="Content Placeholder 2">
            <a:extLst>
              <a:ext uri="{FF2B5EF4-FFF2-40B4-BE49-F238E27FC236}">
                <a16:creationId xmlns:a16="http://schemas.microsoft.com/office/drawing/2014/main" id="{8110D3BC-C3E8-4AF3-A149-98F9BB095BEA}"/>
              </a:ext>
            </a:extLst>
          </p:cNvPr>
          <p:cNvSpPr>
            <a:spLocks noGrp="1"/>
          </p:cNvSpPr>
          <p:nvPr>
            <p:ph idx="1"/>
          </p:nvPr>
        </p:nvSpPr>
        <p:spPr/>
        <p:txBody>
          <a:bodyPr/>
          <a:lstStyle/>
          <a:p>
            <a:r>
              <a:rPr lang="en-US" dirty="0"/>
              <a:t>Presence and frequency of childhood sexual abuse associated with HIV-positive status, history of sex work, and current use of sex-related drugs (Brennan et al., 2007)</a:t>
            </a:r>
          </a:p>
          <a:p>
            <a:r>
              <a:rPr lang="en-US" dirty="0"/>
              <a:t>Those experiencing childhood sexual abuse were at significantly greater risk for being exposed to HIV and high-risk sexual practices (Brennan et al., 2007)</a:t>
            </a:r>
          </a:p>
        </p:txBody>
      </p:sp>
      <p:sp>
        <p:nvSpPr>
          <p:cNvPr id="4" name="Slide Number Placeholder 3">
            <a:extLst>
              <a:ext uri="{FF2B5EF4-FFF2-40B4-BE49-F238E27FC236}">
                <a16:creationId xmlns:a16="http://schemas.microsoft.com/office/drawing/2014/main" id="{633D540B-148F-47AA-91A8-4DBDADA8FA45}"/>
              </a:ext>
            </a:extLst>
          </p:cNvPr>
          <p:cNvSpPr>
            <a:spLocks noGrp="1"/>
          </p:cNvSpPr>
          <p:nvPr>
            <p:ph type="sldNum" sz="quarter" idx="12"/>
          </p:nvPr>
        </p:nvSpPr>
        <p:spPr/>
        <p:txBody>
          <a:bodyPr/>
          <a:lstStyle/>
          <a:p>
            <a:fld id="{6E2D2B3B-882E-40F3-A32F-6DD516915044}" type="slidenum">
              <a:rPr lang="en-US" smtClean="0"/>
              <a:pPr/>
              <a:t>15</a:t>
            </a:fld>
            <a:endParaRPr lang="en-US"/>
          </a:p>
        </p:txBody>
      </p:sp>
    </p:spTree>
    <p:extLst>
      <p:ext uri="{BB962C8B-B14F-4D97-AF65-F5344CB8AC3E}">
        <p14:creationId xmlns:p14="http://schemas.microsoft.com/office/powerpoint/2010/main" val="1142839818"/>
      </p:ext>
    </p:extLst>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F47E1-A94B-4071-9552-57BF49239C6F}"/>
              </a:ext>
            </a:extLst>
          </p:cNvPr>
          <p:cNvSpPr>
            <a:spLocks noGrp="1"/>
          </p:cNvSpPr>
          <p:nvPr>
            <p:ph type="title"/>
          </p:nvPr>
        </p:nvSpPr>
        <p:spPr/>
        <p:txBody>
          <a:bodyPr/>
          <a:lstStyle/>
          <a:p>
            <a:r>
              <a:rPr lang="en-US" dirty="0"/>
              <a:t>Sex and Trauma</a:t>
            </a:r>
          </a:p>
        </p:txBody>
      </p:sp>
      <p:sp>
        <p:nvSpPr>
          <p:cNvPr id="3" name="Content Placeholder 2">
            <a:extLst>
              <a:ext uri="{FF2B5EF4-FFF2-40B4-BE49-F238E27FC236}">
                <a16:creationId xmlns:a16="http://schemas.microsoft.com/office/drawing/2014/main" id="{8A924408-8787-4B64-B90B-FF6879EDE5C1}"/>
              </a:ext>
            </a:extLst>
          </p:cNvPr>
          <p:cNvSpPr>
            <a:spLocks noGrp="1"/>
          </p:cNvSpPr>
          <p:nvPr>
            <p:ph idx="1"/>
          </p:nvPr>
        </p:nvSpPr>
        <p:spPr/>
        <p:txBody>
          <a:bodyPr>
            <a:normAutofit fontScale="92500"/>
          </a:bodyPr>
          <a:lstStyle/>
          <a:p>
            <a:r>
              <a:rPr lang="en-US" dirty="0"/>
              <a:t>Within the Black community, exposure to racial discrimination linked to poor HIV-related outcomes (Burton et al., 2023)</a:t>
            </a:r>
          </a:p>
          <a:p>
            <a:r>
              <a:rPr lang="en-US" dirty="0"/>
              <a:t>Black same-gender loving men who reported high rates of discrimination had lower ART adherence (Burton et al., 2023)</a:t>
            </a:r>
          </a:p>
          <a:p>
            <a:r>
              <a:rPr lang="en-US" dirty="0"/>
              <a:t>History of mass incarceration and harsher penalties among the Black/African-American have contributed to generational impacts on families and entire communities (Burton et al., 2023)</a:t>
            </a:r>
          </a:p>
          <a:p>
            <a:pPr lvl="1"/>
            <a:r>
              <a:rPr lang="en-US" dirty="0"/>
              <a:t>Adding the layer of being gay, bisexual, queer, etc. </a:t>
            </a:r>
          </a:p>
        </p:txBody>
      </p:sp>
      <p:sp>
        <p:nvSpPr>
          <p:cNvPr id="4" name="Slide Number Placeholder 3">
            <a:extLst>
              <a:ext uri="{FF2B5EF4-FFF2-40B4-BE49-F238E27FC236}">
                <a16:creationId xmlns:a16="http://schemas.microsoft.com/office/drawing/2014/main" id="{C2646F90-0508-4892-9223-691E3F249C1A}"/>
              </a:ext>
            </a:extLst>
          </p:cNvPr>
          <p:cNvSpPr>
            <a:spLocks noGrp="1"/>
          </p:cNvSpPr>
          <p:nvPr>
            <p:ph type="sldNum" sz="quarter" idx="12"/>
          </p:nvPr>
        </p:nvSpPr>
        <p:spPr/>
        <p:txBody>
          <a:bodyPr/>
          <a:lstStyle/>
          <a:p>
            <a:fld id="{6E2D2B3B-882E-40F3-A32F-6DD516915044}" type="slidenum">
              <a:rPr lang="en-US" smtClean="0"/>
              <a:pPr/>
              <a:t>16</a:t>
            </a:fld>
            <a:endParaRPr lang="en-US"/>
          </a:p>
        </p:txBody>
      </p:sp>
    </p:spTree>
    <p:extLst>
      <p:ext uri="{BB962C8B-B14F-4D97-AF65-F5344CB8AC3E}">
        <p14:creationId xmlns:p14="http://schemas.microsoft.com/office/powerpoint/2010/main" val="3300560119"/>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372A8-ECCB-4AFE-AF01-2FD9D343CED3}"/>
              </a:ext>
            </a:extLst>
          </p:cNvPr>
          <p:cNvSpPr>
            <a:spLocks noGrp="1"/>
          </p:cNvSpPr>
          <p:nvPr>
            <p:ph type="title"/>
          </p:nvPr>
        </p:nvSpPr>
        <p:spPr/>
        <p:txBody>
          <a:bodyPr/>
          <a:lstStyle/>
          <a:p>
            <a:r>
              <a:rPr lang="en-US" dirty="0"/>
              <a:t>Consider the trauma cycle </a:t>
            </a:r>
          </a:p>
        </p:txBody>
      </p:sp>
      <p:graphicFrame>
        <p:nvGraphicFramePr>
          <p:cNvPr id="5" name="Content Placeholder 4">
            <a:extLst>
              <a:ext uri="{FF2B5EF4-FFF2-40B4-BE49-F238E27FC236}">
                <a16:creationId xmlns:a16="http://schemas.microsoft.com/office/drawing/2014/main" id="{24E193CD-5D05-4AF5-B408-6BAC6EA7663D}"/>
              </a:ext>
            </a:extLst>
          </p:cNvPr>
          <p:cNvGraphicFramePr>
            <a:graphicFrameLocks noGrp="1"/>
          </p:cNvGraphicFramePr>
          <p:nvPr>
            <p:ph idx="1"/>
            <p:extLst>
              <p:ext uri="{D42A27DB-BD31-4B8C-83A1-F6EECF244321}">
                <p14:modId xmlns:p14="http://schemas.microsoft.com/office/powerpoint/2010/main" val="493039077"/>
              </p:ext>
            </p:extLst>
          </p:nvPr>
        </p:nvGraphicFramePr>
        <p:xfrm>
          <a:off x="457200" y="1200150"/>
          <a:ext cx="8315325" cy="3275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7D7AD97E-993E-41A4-A695-C09DEB74AC9B}"/>
              </a:ext>
            </a:extLst>
          </p:cNvPr>
          <p:cNvSpPr>
            <a:spLocks noGrp="1"/>
          </p:cNvSpPr>
          <p:nvPr>
            <p:ph type="sldNum" sz="quarter" idx="12"/>
          </p:nvPr>
        </p:nvSpPr>
        <p:spPr/>
        <p:txBody>
          <a:bodyPr/>
          <a:lstStyle/>
          <a:p>
            <a:fld id="{6E2D2B3B-882E-40F3-A32F-6DD516915044}" type="slidenum">
              <a:rPr lang="en-US" smtClean="0"/>
              <a:pPr/>
              <a:t>17</a:t>
            </a:fld>
            <a:endParaRPr lang="en-US"/>
          </a:p>
        </p:txBody>
      </p:sp>
      <p:sp>
        <p:nvSpPr>
          <p:cNvPr id="6" name="TextBox 5">
            <a:extLst>
              <a:ext uri="{FF2B5EF4-FFF2-40B4-BE49-F238E27FC236}">
                <a16:creationId xmlns:a16="http://schemas.microsoft.com/office/drawing/2014/main" id="{50BFC80E-BE32-4A2E-977C-AB2AEB1BE139}"/>
              </a:ext>
            </a:extLst>
          </p:cNvPr>
          <p:cNvSpPr txBox="1"/>
          <p:nvPr/>
        </p:nvSpPr>
        <p:spPr>
          <a:xfrm>
            <a:off x="5914768" y="4271319"/>
            <a:ext cx="3080952" cy="276999"/>
          </a:xfrm>
          <a:prstGeom prst="rect">
            <a:avLst/>
          </a:prstGeom>
          <a:noFill/>
        </p:spPr>
        <p:txBody>
          <a:bodyPr wrap="square" rtlCol="0">
            <a:spAutoFit/>
          </a:bodyPr>
          <a:lstStyle/>
          <a:p>
            <a:r>
              <a:rPr lang="en-US" sz="1200" dirty="0"/>
              <a:t>Supporting evidence: </a:t>
            </a:r>
            <a:r>
              <a:rPr lang="en-US" sz="1200" dirty="0" err="1"/>
              <a:t>Opara</a:t>
            </a:r>
            <a:r>
              <a:rPr lang="en-US" sz="1200" dirty="0"/>
              <a:t> et al., 2020</a:t>
            </a:r>
          </a:p>
        </p:txBody>
      </p:sp>
    </p:spTree>
    <p:extLst>
      <p:ext uri="{BB962C8B-B14F-4D97-AF65-F5344CB8AC3E}">
        <p14:creationId xmlns:p14="http://schemas.microsoft.com/office/powerpoint/2010/main" val="681746989"/>
      </p:ext>
    </p:extLst>
  </p:cSld>
  <p:clrMapOvr>
    <a:masterClrMapping/>
  </p:clrMapOvr>
  <p:transition spd="slow">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D855-BEE4-43FF-A9B3-AF45823ACBDF}"/>
              </a:ext>
            </a:extLst>
          </p:cNvPr>
          <p:cNvSpPr>
            <a:spLocks noGrp="1"/>
          </p:cNvSpPr>
          <p:nvPr>
            <p:ph type="title"/>
          </p:nvPr>
        </p:nvSpPr>
        <p:spPr/>
        <p:txBody>
          <a:bodyPr/>
          <a:lstStyle/>
          <a:p>
            <a:r>
              <a:rPr lang="en-US" dirty="0"/>
              <a:t>Sex and Drug Use</a:t>
            </a:r>
          </a:p>
        </p:txBody>
      </p:sp>
      <p:sp>
        <p:nvSpPr>
          <p:cNvPr id="3" name="Content Placeholder 2">
            <a:extLst>
              <a:ext uri="{FF2B5EF4-FFF2-40B4-BE49-F238E27FC236}">
                <a16:creationId xmlns:a16="http://schemas.microsoft.com/office/drawing/2014/main" id="{55A6F366-842A-4868-8B28-3835E2ECA0F5}"/>
              </a:ext>
            </a:extLst>
          </p:cNvPr>
          <p:cNvSpPr>
            <a:spLocks noGrp="1"/>
          </p:cNvSpPr>
          <p:nvPr>
            <p:ph idx="1"/>
          </p:nvPr>
        </p:nvSpPr>
        <p:spPr/>
        <p:txBody>
          <a:bodyPr>
            <a:normAutofit lnSpcReduction="10000"/>
          </a:bodyPr>
          <a:lstStyle/>
          <a:p>
            <a:r>
              <a:rPr lang="en-US" dirty="0"/>
              <a:t>Presence of drug use increases risky sexual behaviors</a:t>
            </a:r>
          </a:p>
          <a:p>
            <a:pPr lvl="1"/>
            <a:r>
              <a:rPr lang="en-US" dirty="0"/>
              <a:t>Affects decision-making</a:t>
            </a:r>
          </a:p>
          <a:p>
            <a:r>
              <a:rPr lang="en-US" dirty="0"/>
              <a:t>Drug use may be used as a coping mechanism </a:t>
            </a:r>
          </a:p>
          <a:p>
            <a:r>
              <a:rPr lang="en-US" dirty="0"/>
              <a:t>Prevalence of “party” drugs in the gay community</a:t>
            </a:r>
          </a:p>
          <a:p>
            <a:pPr lvl="1"/>
            <a:r>
              <a:rPr lang="en-US" dirty="0"/>
              <a:t>GHB or “G”, Ketamine or “K”, Meth/Tina/T/Ice, Ecstasy or “E”, poppers, coke or cocaine</a:t>
            </a:r>
          </a:p>
          <a:p>
            <a:r>
              <a:rPr lang="en-US" dirty="0"/>
              <a:t>Certain settings in the gay community promote the use of drugs, or it is accepted or normalized</a:t>
            </a:r>
          </a:p>
        </p:txBody>
      </p:sp>
      <p:sp>
        <p:nvSpPr>
          <p:cNvPr id="4" name="Slide Number Placeholder 3">
            <a:extLst>
              <a:ext uri="{FF2B5EF4-FFF2-40B4-BE49-F238E27FC236}">
                <a16:creationId xmlns:a16="http://schemas.microsoft.com/office/drawing/2014/main" id="{0F90E869-1A75-405A-9EA4-EF43A373C46A}"/>
              </a:ext>
            </a:extLst>
          </p:cNvPr>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val="437711867"/>
      </p:ext>
    </p:extLst>
  </p:cSld>
  <p:clrMapOvr>
    <a:masterClrMapping/>
  </p:clrMapOvr>
  <p:transition spd="slow">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12A47-8BCE-46B9-AB87-8CEE683725E4}"/>
              </a:ext>
            </a:extLst>
          </p:cNvPr>
          <p:cNvSpPr>
            <a:spLocks noGrp="1"/>
          </p:cNvSpPr>
          <p:nvPr>
            <p:ph type="title"/>
          </p:nvPr>
        </p:nvSpPr>
        <p:spPr/>
        <p:txBody>
          <a:bodyPr/>
          <a:lstStyle/>
          <a:p>
            <a:r>
              <a:rPr lang="en-US" dirty="0"/>
              <a:t>Sex and Substance Abuse</a:t>
            </a:r>
          </a:p>
        </p:txBody>
      </p:sp>
      <p:sp>
        <p:nvSpPr>
          <p:cNvPr id="3" name="Content Placeholder 2">
            <a:extLst>
              <a:ext uri="{FF2B5EF4-FFF2-40B4-BE49-F238E27FC236}">
                <a16:creationId xmlns:a16="http://schemas.microsoft.com/office/drawing/2014/main" id="{521BFDFD-CDB5-44F2-A7FA-434211D4E4E0}"/>
              </a:ext>
            </a:extLst>
          </p:cNvPr>
          <p:cNvSpPr>
            <a:spLocks noGrp="1"/>
          </p:cNvSpPr>
          <p:nvPr>
            <p:ph idx="1"/>
          </p:nvPr>
        </p:nvSpPr>
        <p:spPr/>
        <p:txBody>
          <a:bodyPr/>
          <a:lstStyle/>
          <a:p>
            <a:r>
              <a:rPr lang="en-US" dirty="0"/>
              <a:t>Addiction to particular substance can lead to risky behaviors – sometimes trading sex for drugs or money to buy drugs</a:t>
            </a:r>
          </a:p>
          <a:p>
            <a:r>
              <a:rPr lang="en-US" dirty="0"/>
              <a:t>Consider the euphoric feelings of certain drugs, some rely on these drugs in order to enjoy sex or to increase sensation during sex – can lead to maladaptive patterns</a:t>
            </a:r>
          </a:p>
          <a:p>
            <a:pPr lvl="1"/>
            <a:r>
              <a:rPr lang="en-US" dirty="0"/>
              <a:t>May be the only way to enjoy sex</a:t>
            </a:r>
          </a:p>
          <a:p>
            <a:pPr marL="114300" indent="0">
              <a:buNone/>
            </a:pPr>
            <a:endParaRPr lang="en-US" dirty="0"/>
          </a:p>
        </p:txBody>
      </p:sp>
      <p:sp>
        <p:nvSpPr>
          <p:cNvPr id="4" name="Slide Number Placeholder 3">
            <a:extLst>
              <a:ext uri="{FF2B5EF4-FFF2-40B4-BE49-F238E27FC236}">
                <a16:creationId xmlns:a16="http://schemas.microsoft.com/office/drawing/2014/main" id="{A030D302-E6F7-4EDA-B716-AA7D7992B93F}"/>
              </a:ext>
            </a:extLst>
          </p:cNvPr>
          <p:cNvSpPr>
            <a:spLocks noGrp="1"/>
          </p:cNvSpPr>
          <p:nvPr>
            <p:ph type="sldNum" sz="quarter" idx="12"/>
          </p:nvPr>
        </p:nvSpPr>
        <p:spPr/>
        <p:txBody>
          <a:bodyPr/>
          <a:lstStyle/>
          <a:p>
            <a:fld id="{6E2D2B3B-882E-40F3-A32F-6DD516915044}" type="slidenum">
              <a:rPr lang="en-US" smtClean="0"/>
              <a:pPr/>
              <a:t>19</a:t>
            </a:fld>
            <a:endParaRPr lang="en-US"/>
          </a:p>
        </p:txBody>
      </p:sp>
    </p:spTree>
    <p:extLst>
      <p:ext uri="{BB962C8B-B14F-4D97-AF65-F5344CB8AC3E}">
        <p14:creationId xmlns:p14="http://schemas.microsoft.com/office/powerpoint/2010/main" val="2716117227"/>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15" y="250080"/>
            <a:ext cx="8315569" cy="857250"/>
          </a:xfrm>
        </p:spPr>
        <p:txBody>
          <a:bodyPr/>
          <a:lstStyle/>
          <a:p>
            <a:pPr algn="ctr"/>
            <a:r>
              <a:rPr lang="en-US" sz="3600" dirty="0"/>
              <a:t>Conflict of Interest Disclosure Statement</a:t>
            </a:r>
          </a:p>
        </p:txBody>
      </p:sp>
      <p:sp>
        <p:nvSpPr>
          <p:cNvPr id="3" name="Content Placeholder 2"/>
          <p:cNvSpPr>
            <a:spLocks noGrp="1"/>
          </p:cNvSpPr>
          <p:nvPr>
            <p:ph idx="1"/>
          </p:nvPr>
        </p:nvSpPr>
        <p:spPr>
          <a:xfrm>
            <a:off x="414214" y="1162051"/>
            <a:ext cx="8315569" cy="495300"/>
          </a:xfrm>
        </p:spPr>
        <p:txBody>
          <a:bodyPr>
            <a:normAutofit/>
          </a:bodyPr>
          <a:lstStyle/>
          <a:p>
            <a:pPr indent="-342900"/>
            <a:r>
              <a:rPr lang="en-US" dirty="0"/>
              <a:t>Speaker has nothing to disclose</a:t>
            </a:r>
          </a:p>
          <a:p>
            <a:pPr marL="11430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
        <p:nvSpPr>
          <p:cNvPr id="6" name="TextBox 5"/>
          <p:cNvSpPr txBox="1"/>
          <p:nvPr/>
        </p:nvSpPr>
        <p:spPr>
          <a:xfrm>
            <a:off x="457200" y="3714750"/>
            <a:ext cx="8229600" cy="938719"/>
          </a:xfrm>
          <a:prstGeom prst="rect">
            <a:avLst/>
          </a:prstGeom>
          <a:noFill/>
        </p:spPr>
        <p:txBody>
          <a:bodyPr wrap="square" lIns="91440" tIns="45720" rIns="91440" bIns="45720" rtlCol="0" anchor="t">
            <a:spAutoFit/>
          </a:bodyPr>
          <a:lstStyle/>
          <a:p>
            <a:r>
              <a:rPr lang="en-US" sz="1100" dirty="0">
                <a:solidFill>
                  <a:srgbClr val="222222"/>
                </a:solidFill>
                <a:latin typeface="Calibri"/>
                <a:ea typeface="Calibri" panose="020F0502020204030204" pitchFamily="34" charset="0"/>
                <a:cs typeface="Times New Roman"/>
              </a:rPr>
              <a:t>This program is supported by the Health Resources and Services Administration (HRSA) of the U.S. Department of Health and Human Services (HHS) as part of an award totaling $4,205,743 with 0% financed with non-governmental sources. The contents are those of the author(s) and do not necessarily represent the official views of, nor</a:t>
            </a:r>
            <a:r>
              <a:rPr lang="en-US" sz="1100" dirty="0">
                <a:ea typeface="Calibri" panose="020F0502020204030204" pitchFamily="34" charset="0"/>
                <a:cs typeface="Times New Roman"/>
              </a:rPr>
              <a:t> does mention of trade names, commercial practices, or organizations imply </a:t>
            </a:r>
            <a:r>
              <a:rPr lang="en-US" sz="1100" dirty="0">
                <a:solidFill>
                  <a:srgbClr val="222222"/>
                </a:solidFill>
                <a:latin typeface="Calibri"/>
                <a:ea typeface="Calibri" panose="020F0502020204030204" pitchFamily="34" charset="0"/>
                <a:cs typeface="Times New Roman"/>
              </a:rPr>
              <a:t>an endorsement by HRSA, HHS, or the U.S. Government. For more information, please visit HRSA.gov. </a:t>
            </a:r>
            <a:r>
              <a:rPr lang="en-US" sz="1100" i="1" dirty="0">
                <a:latin typeface="Calibri"/>
                <a:ea typeface="Calibri" panose="020F0502020204030204" pitchFamily="34" charset="0"/>
                <a:cs typeface="Calibri"/>
              </a:rPr>
              <a:t>Any trade/brand names for products mentioned during this presentation are for training and identification purposes only.</a:t>
            </a:r>
            <a:endParaRPr lang="en-US" sz="1100" dirty="0">
              <a:latin typeface="Calibri"/>
              <a:ea typeface="Calibri" panose="020F0502020204030204" pitchFamily="34" charset="0"/>
              <a:cs typeface="Calibri"/>
            </a:endParaRPr>
          </a:p>
        </p:txBody>
      </p:sp>
    </p:spTree>
    <p:extLst>
      <p:ext uri="{BB962C8B-B14F-4D97-AF65-F5344CB8AC3E}">
        <p14:creationId xmlns:p14="http://schemas.microsoft.com/office/powerpoint/2010/main" val="3436601336"/>
      </p:ext>
    </p:extLst>
  </p:cSld>
  <p:clrMapOvr>
    <a:masterClrMapping/>
  </p:clrMapOvr>
  <p:transition spd="slow">
    <p:wheel spokes="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D7207-C572-4FB5-A419-65A1C110E1ED}"/>
              </a:ext>
            </a:extLst>
          </p:cNvPr>
          <p:cNvSpPr>
            <a:spLocks noGrp="1"/>
          </p:cNvSpPr>
          <p:nvPr>
            <p:ph type="title"/>
          </p:nvPr>
        </p:nvSpPr>
        <p:spPr/>
        <p:txBody>
          <a:bodyPr/>
          <a:lstStyle/>
          <a:p>
            <a:r>
              <a:rPr lang="en-US" dirty="0"/>
              <a:t>Sex Work</a:t>
            </a:r>
          </a:p>
        </p:txBody>
      </p:sp>
      <p:sp>
        <p:nvSpPr>
          <p:cNvPr id="3" name="Content Placeholder 2">
            <a:extLst>
              <a:ext uri="{FF2B5EF4-FFF2-40B4-BE49-F238E27FC236}">
                <a16:creationId xmlns:a16="http://schemas.microsoft.com/office/drawing/2014/main" id="{E4D59A6D-0F99-4B28-BD75-E7C1B8383324}"/>
              </a:ext>
            </a:extLst>
          </p:cNvPr>
          <p:cNvSpPr>
            <a:spLocks noGrp="1"/>
          </p:cNvSpPr>
          <p:nvPr>
            <p:ph idx="1"/>
          </p:nvPr>
        </p:nvSpPr>
        <p:spPr/>
        <p:txBody>
          <a:bodyPr/>
          <a:lstStyle/>
          <a:p>
            <a:r>
              <a:rPr lang="en-US" dirty="0"/>
              <a:t>Certain circumstances may lead men to trade sex for money, drugs, housing or other needs</a:t>
            </a:r>
          </a:p>
          <a:p>
            <a:pPr lvl="1"/>
            <a:r>
              <a:rPr lang="en-US" dirty="0"/>
              <a:t>Potential risks</a:t>
            </a:r>
          </a:p>
          <a:p>
            <a:r>
              <a:rPr lang="en-US" dirty="0"/>
              <a:t>But other rely on professional sex work for income</a:t>
            </a:r>
          </a:p>
          <a:p>
            <a:pPr lvl="1"/>
            <a:r>
              <a:rPr lang="en-US" dirty="0"/>
              <a:t>Multiple platforms being used</a:t>
            </a:r>
          </a:p>
          <a:p>
            <a:endParaRPr lang="en-US" dirty="0"/>
          </a:p>
          <a:p>
            <a:endParaRPr lang="en-US" dirty="0"/>
          </a:p>
        </p:txBody>
      </p:sp>
      <p:sp>
        <p:nvSpPr>
          <p:cNvPr id="4" name="Slide Number Placeholder 3">
            <a:extLst>
              <a:ext uri="{FF2B5EF4-FFF2-40B4-BE49-F238E27FC236}">
                <a16:creationId xmlns:a16="http://schemas.microsoft.com/office/drawing/2014/main" id="{7B2761B5-BFDF-46F7-AD86-B9CCC760B093}"/>
              </a:ext>
            </a:extLst>
          </p:cNvPr>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val="2228200577"/>
      </p:ext>
    </p:extLst>
  </p:cSld>
  <p:clrMapOvr>
    <a:masterClrMapping/>
  </p:clrMapOvr>
  <p:transition spd="slow">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0CBFA-33D2-45C4-813A-DA6D39DAC16C}"/>
              </a:ext>
            </a:extLst>
          </p:cNvPr>
          <p:cNvSpPr>
            <a:spLocks noGrp="1"/>
          </p:cNvSpPr>
          <p:nvPr>
            <p:ph type="title"/>
          </p:nvPr>
        </p:nvSpPr>
        <p:spPr/>
        <p:txBody>
          <a:bodyPr/>
          <a:lstStyle/>
          <a:p>
            <a:r>
              <a:rPr lang="en-US" dirty="0"/>
              <a:t>“Gay sex” and Cultural Perspectives</a:t>
            </a:r>
          </a:p>
        </p:txBody>
      </p:sp>
      <p:sp>
        <p:nvSpPr>
          <p:cNvPr id="3" name="Content Placeholder 2">
            <a:extLst>
              <a:ext uri="{FF2B5EF4-FFF2-40B4-BE49-F238E27FC236}">
                <a16:creationId xmlns:a16="http://schemas.microsoft.com/office/drawing/2014/main" id="{BEBF9272-3512-482A-BC46-C0A1E73BF818}"/>
              </a:ext>
            </a:extLst>
          </p:cNvPr>
          <p:cNvSpPr>
            <a:spLocks noGrp="1"/>
          </p:cNvSpPr>
          <p:nvPr>
            <p:ph idx="1"/>
          </p:nvPr>
        </p:nvSpPr>
        <p:spPr/>
        <p:txBody>
          <a:bodyPr>
            <a:normAutofit fontScale="85000" lnSpcReduction="20000"/>
          </a:bodyPr>
          <a:lstStyle/>
          <a:p>
            <a:r>
              <a:rPr lang="en-US" dirty="0"/>
              <a:t>Gay/Bisexual men of color are more likely to have distorted views about sex</a:t>
            </a:r>
          </a:p>
          <a:p>
            <a:pPr lvl="1"/>
            <a:r>
              <a:rPr lang="en-US" dirty="0"/>
              <a:t>Depends on historical patterns, education, social support, mental health, religion, age</a:t>
            </a:r>
          </a:p>
          <a:p>
            <a:r>
              <a:rPr lang="en-US" dirty="0"/>
              <a:t>In the Latinx community, there tends to be cultural norms that view sex as a taboo, more prevalent with gay sex </a:t>
            </a:r>
          </a:p>
          <a:p>
            <a:pPr lvl="1"/>
            <a:r>
              <a:rPr lang="en-US" dirty="0"/>
              <a:t>Consider the diversity of the Latinx community </a:t>
            </a:r>
          </a:p>
          <a:p>
            <a:r>
              <a:rPr lang="en-US" i="1" dirty="0"/>
              <a:t>Machismo </a:t>
            </a:r>
            <a:r>
              <a:rPr lang="en-US" dirty="0"/>
              <a:t>within the Latinx community </a:t>
            </a:r>
          </a:p>
          <a:p>
            <a:r>
              <a:rPr lang="en-US" dirty="0"/>
              <a:t>Consider the Latinx migrant community, migration increases vulnerability and risk for HIV (</a:t>
            </a:r>
            <a:r>
              <a:rPr lang="en-US" dirty="0" err="1"/>
              <a:t>Galeucia</a:t>
            </a:r>
            <a:r>
              <a:rPr lang="en-US" dirty="0"/>
              <a:t> &amp; Hirsch, 2016)</a:t>
            </a:r>
          </a:p>
          <a:p>
            <a:r>
              <a:rPr lang="en-US" dirty="0"/>
              <a:t>Equating “gayness” with “femininity” = result of “toxic masculinity” </a:t>
            </a:r>
          </a:p>
        </p:txBody>
      </p:sp>
      <p:sp>
        <p:nvSpPr>
          <p:cNvPr id="4" name="Slide Number Placeholder 3">
            <a:extLst>
              <a:ext uri="{FF2B5EF4-FFF2-40B4-BE49-F238E27FC236}">
                <a16:creationId xmlns:a16="http://schemas.microsoft.com/office/drawing/2014/main" id="{A0E39DF9-359E-41F4-BE55-CA3E7D4FDB48}"/>
              </a:ext>
            </a:extLst>
          </p:cNvPr>
          <p:cNvSpPr>
            <a:spLocks noGrp="1"/>
          </p:cNvSpPr>
          <p:nvPr>
            <p:ph type="sldNum" sz="quarter" idx="12"/>
          </p:nvPr>
        </p:nvSpPr>
        <p:spPr/>
        <p:txBody>
          <a:bodyPr/>
          <a:lstStyle/>
          <a:p>
            <a:fld id="{6E2D2B3B-882E-40F3-A32F-6DD516915044}" type="slidenum">
              <a:rPr lang="en-US" smtClean="0"/>
              <a:pPr/>
              <a:t>21</a:t>
            </a:fld>
            <a:endParaRPr lang="en-US"/>
          </a:p>
        </p:txBody>
      </p:sp>
    </p:spTree>
    <p:extLst>
      <p:ext uri="{BB962C8B-B14F-4D97-AF65-F5344CB8AC3E}">
        <p14:creationId xmlns:p14="http://schemas.microsoft.com/office/powerpoint/2010/main" val="2542678122"/>
      </p:ext>
    </p:extLst>
  </p:cSld>
  <p:clrMapOvr>
    <a:masterClrMapping/>
  </p:clrMapOvr>
  <p:transition spd="slow">
    <p:wheel spokes="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B0D6D-849E-433B-97BA-FFAEB22FA53C}"/>
              </a:ext>
            </a:extLst>
          </p:cNvPr>
          <p:cNvSpPr>
            <a:spLocks noGrp="1"/>
          </p:cNvSpPr>
          <p:nvPr>
            <p:ph type="title"/>
          </p:nvPr>
        </p:nvSpPr>
        <p:spPr/>
        <p:txBody>
          <a:bodyPr/>
          <a:lstStyle/>
          <a:p>
            <a:r>
              <a:rPr lang="en-US" dirty="0"/>
              <a:t>“Gay sex” and Cultural Perspectives</a:t>
            </a:r>
          </a:p>
        </p:txBody>
      </p:sp>
      <p:sp>
        <p:nvSpPr>
          <p:cNvPr id="3" name="Content Placeholder 2">
            <a:extLst>
              <a:ext uri="{FF2B5EF4-FFF2-40B4-BE49-F238E27FC236}">
                <a16:creationId xmlns:a16="http://schemas.microsoft.com/office/drawing/2014/main" id="{59122B7B-095D-4AF1-9C94-F1E8B96BB9BF}"/>
              </a:ext>
            </a:extLst>
          </p:cNvPr>
          <p:cNvSpPr>
            <a:spLocks noGrp="1"/>
          </p:cNvSpPr>
          <p:nvPr>
            <p:ph idx="1"/>
          </p:nvPr>
        </p:nvSpPr>
        <p:spPr/>
        <p:txBody>
          <a:bodyPr>
            <a:normAutofit fontScale="85000" lnSpcReduction="10000"/>
          </a:bodyPr>
          <a:lstStyle/>
          <a:p>
            <a:r>
              <a:rPr lang="en-US" dirty="0"/>
              <a:t>Being stereotypically masculine or having exaggerated male gender roles has been suggested as a way for men, disempowered by racial oppression, to demonstrate power and authority (Fields et al., 2015)</a:t>
            </a:r>
          </a:p>
          <a:p>
            <a:pPr lvl="1"/>
            <a:r>
              <a:rPr lang="en-US" dirty="0"/>
              <a:t>Expressions of hypermasculinity and antifemininity are associated with increased confidence and esteem, however, these are also associated with psychological distress and risky behaviors (Fields et al, 2015)</a:t>
            </a:r>
          </a:p>
          <a:p>
            <a:pPr lvl="2"/>
            <a:r>
              <a:rPr lang="en-US" dirty="0"/>
              <a:t>Being “DL”</a:t>
            </a:r>
          </a:p>
          <a:p>
            <a:r>
              <a:rPr lang="en-US" dirty="0"/>
              <a:t>Hypermasculinity or being “</a:t>
            </a:r>
            <a:r>
              <a:rPr lang="en-US" dirty="0" err="1"/>
              <a:t>masc</a:t>
            </a:r>
            <a:r>
              <a:rPr lang="en-US" dirty="0"/>
              <a:t>” has become the valued and preferred gender culture among gay men (Fields et al., 2015)</a:t>
            </a:r>
          </a:p>
          <a:p>
            <a:pPr lvl="1"/>
            <a:r>
              <a:rPr lang="en-US" dirty="0"/>
              <a:t>“</a:t>
            </a:r>
            <a:r>
              <a:rPr lang="en-US" dirty="0" err="1"/>
              <a:t>masc</a:t>
            </a:r>
            <a:r>
              <a:rPr lang="en-US" dirty="0"/>
              <a:t> for </a:t>
            </a:r>
            <a:r>
              <a:rPr lang="en-US" dirty="0" err="1"/>
              <a:t>masc</a:t>
            </a:r>
            <a:r>
              <a:rPr lang="en-US" dirty="0"/>
              <a:t>” or “masc4masc”</a:t>
            </a:r>
          </a:p>
          <a:p>
            <a:endParaRPr lang="en-US" dirty="0"/>
          </a:p>
        </p:txBody>
      </p:sp>
      <p:sp>
        <p:nvSpPr>
          <p:cNvPr id="4" name="Slide Number Placeholder 3">
            <a:extLst>
              <a:ext uri="{FF2B5EF4-FFF2-40B4-BE49-F238E27FC236}">
                <a16:creationId xmlns:a16="http://schemas.microsoft.com/office/drawing/2014/main" id="{0BFCC99A-0BE0-4654-9A06-401246878F0D}"/>
              </a:ext>
            </a:extLst>
          </p:cNvPr>
          <p:cNvSpPr>
            <a:spLocks noGrp="1"/>
          </p:cNvSpPr>
          <p:nvPr>
            <p:ph type="sldNum" sz="quarter" idx="12"/>
          </p:nvPr>
        </p:nvSpPr>
        <p:spPr/>
        <p:txBody>
          <a:bodyPr/>
          <a:lstStyle/>
          <a:p>
            <a:fld id="{6E2D2B3B-882E-40F3-A32F-6DD516915044}" type="slidenum">
              <a:rPr lang="en-US" smtClean="0"/>
              <a:pPr/>
              <a:t>22</a:t>
            </a:fld>
            <a:endParaRPr lang="en-US"/>
          </a:p>
        </p:txBody>
      </p:sp>
    </p:spTree>
    <p:extLst>
      <p:ext uri="{BB962C8B-B14F-4D97-AF65-F5344CB8AC3E}">
        <p14:creationId xmlns:p14="http://schemas.microsoft.com/office/powerpoint/2010/main" val="924473485"/>
      </p:ext>
    </p:extLst>
  </p:cSld>
  <p:clrMapOvr>
    <a:masterClrMapping/>
  </p:clrMapOvr>
  <p:transition spd="slow">
    <p:wheel spokes="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31406-4899-42C8-B1D7-D46AC42BD7B7}"/>
              </a:ext>
            </a:extLst>
          </p:cNvPr>
          <p:cNvSpPr>
            <a:spLocks noGrp="1"/>
          </p:cNvSpPr>
          <p:nvPr>
            <p:ph type="title"/>
          </p:nvPr>
        </p:nvSpPr>
        <p:spPr/>
        <p:txBody>
          <a:bodyPr/>
          <a:lstStyle/>
          <a:p>
            <a:r>
              <a:rPr lang="en-US" dirty="0"/>
              <a:t>“Gay sex” and Cultural Perspectives</a:t>
            </a:r>
          </a:p>
        </p:txBody>
      </p:sp>
      <p:sp>
        <p:nvSpPr>
          <p:cNvPr id="3" name="Content Placeholder 2">
            <a:extLst>
              <a:ext uri="{FF2B5EF4-FFF2-40B4-BE49-F238E27FC236}">
                <a16:creationId xmlns:a16="http://schemas.microsoft.com/office/drawing/2014/main" id="{7EC5016B-E33A-46A4-A0EA-70615D191383}"/>
              </a:ext>
            </a:extLst>
          </p:cNvPr>
          <p:cNvSpPr>
            <a:spLocks noGrp="1"/>
          </p:cNvSpPr>
          <p:nvPr>
            <p:ph idx="1"/>
          </p:nvPr>
        </p:nvSpPr>
        <p:spPr/>
        <p:txBody>
          <a:bodyPr>
            <a:normAutofit fontScale="85000" lnSpcReduction="10000"/>
          </a:bodyPr>
          <a:lstStyle/>
          <a:p>
            <a:r>
              <a:rPr lang="en-US" dirty="0"/>
              <a:t>When working with American Indian/Indigenous/Alaskan Natives, consider the historical, political, cultural and social context that have persisted in these communities (Town et al., 2021)</a:t>
            </a:r>
          </a:p>
          <a:p>
            <a:pPr lvl="1"/>
            <a:r>
              <a:rPr lang="en-US" dirty="0"/>
              <a:t>Those with diverse gender and sexual identities were historically integrated within their communities; value was paled on roles and responsibilities (Town et al., 2021)</a:t>
            </a:r>
          </a:p>
          <a:p>
            <a:pPr lvl="1"/>
            <a:r>
              <a:rPr lang="en-US" i="1" dirty="0"/>
              <a:t>Two-spirit</a:t>
            </a:r>
          </a:p>
          <a:p>
            <a:pPr lvl="1"/>
            <a:r>
              <a:rPr lang="en-US" dirty="0"/>
              <a:t>Gender-neutral languages </a:t>
            </a:r>
          </a:p>
          <a:p>
            <a:r>
              <a:rPr lang="en-US" dirty="0"/>
              <a:t>Collective trauma, repression, segregation, discrimination also lead gay/bisexual men into risky sexual behaviors in addition to poor mental health outcomes</a:t>
            </a:r>
          </a:p>
        </p:txBody>
      </p:sp>
      <p:sp>
        <p:nvSpPr>
          <p:cNvPr id="4" name="Slide Number Placeholder 3">
            <a:extLst>
              <a:ext uri="{FF2B5EF4-FFF2-40B4-BE49-F238E27FC236}">
                <a16:creationId xmlns:a16="http://schemas.microsoft.com/office/drawing/2014/main" id="{1127F83A-68C2-4D62-ADD8-8E9D5BC61AAC}"/>
              </a:ext>
            </a:extLst>
          </p:cNvPr>
          <p:cNvSpPr>
            <a:spLocks noGrp="1"/>
          </p:cNvSpPr>
          <p:nvPr>
            <p:ph type="sldNum" sz="quarter" idx="12"/>
          </p:nvPr>
        </p:nvSpPr>
        <p:spPr/>
        <p:txBody>
          <a:bodyPr/>
          <a:lstStyle/>
          <a:p>
            <a:fld id="{6E2D2B3B-882E-40F3-A32F-6DD516915044}" type="slidenum">
              <a:rPr lang="en-US" smtClean="0"/>
              <a:pPr/>
              <a:t>23</a:t>
            </a:fld>
            <a:endParaRPr lang="en-US"/>
          </a:p>
        </p:txBody>
      </p:sp>
    </p:spTree>
    <p:extLst>
      <p:ext uri="{BB962C8B-B14F-4D97-AF65-F5344CB8AC3E}">
        <p14:creationId xmlns:p14="http://schemas.microsoft.com/office/powerpoint/2010/main" val="1490281318"/>
      </p:ext>
    </p:extLst>
  </p:cSld>
  <p:clrMapOvr>
    <a:masterClrMapping/>
  </p:clrMapOvr>
  <p:transition spd="slow">
    <p:wheel spokes="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8905D-5D5C-4669-8087-C15ACAD9C554}"/>
              </a:ext>
            </a:extLst>
          </p:cNvPr>
          <p:cNvSpPr>
            <a:spLocks noGrp="1"/>
          </p:cNvSpPr>
          <p:nvPr>
            <p:ph type="title"/>
          </p:nvPr>
        </p:nvSpPr>
        <p:spPr>
          <a:xfrm>
            <a:off x="205947" y="205979"/>
            <a:ext cx="8566836" cy="857250"/>
          </a:xfrm>
        </p:spPr>
        <p:txBody>
          <a:bodyPr/>
          <a:lstStyle/>
          <a:p>
            <a:r>
              <a:rPr lang="en-US" dirty="0"/>
              <a:t>How is gay sex viewed by generation?</a:t>
            </a:r>
          </a:p>
        </p:txBody>
      </p:sp>
      <p:sp>
        <p:nvSpPr>
          <p:cNvPr id="3" name="Content Placeholder 2">
            <a:extLst>
              <a:ext uri="{FF2B5EF4-FFF2-40B4-BE49-F238E27FC236}">
                <a16:creationId xmlns:a16="http://schemas.microsoft.com/office/drawing/2014/main" id="{83641EBD-9A96-42ED-AC8D-67563D5285C6}"/>
              </a:ext>
            </a:extLst>
          </p:cNvPr>
          <p:cNvSpPr>
            <a:spLocks noGrp="1"/>
          </p:cNvSpPr>
          <p:nvPr>
            <p:ph idx="1"/>
          </p:nvPr>
        </p:nvSpPr>
        <p:spPr/>
        <p:txBody>
          <a:bodyPr>
            <a:normAutofit fontScale="85000" lnSpcReduction="20000"/>
          </a:bodyPr>
          <a:lstStyle/>
          <a:p>
            <a:r>
              <a:rPr lang="en-US" dirty="0"/>
              <a:t>Older gay/bisexual men tend to hold more traditional gender roles or view about sex</a:t>
            </a:r>
          </a:p>
          <a:p>
            <a:r>
              <a:rPr lang="en-US" dirty="0"/>
              <a:t>Repressed view on sex may stem from the political and societal nature of the past – homosexuality being criminalized, as a taboo</a:t>
            </a:r>
          </a:p>
          <a:p>
            <a:r>
              <a:rPr lang="en-US" dirty="0"/>
              <a:t>Consider how the AIDS epidemic of the 1980s influenced views on sex</a:t>
            </a:r>
          </a:p>
          <a:p>
            <a:r>
              <a:rPr lang="en-US" dirty="0"/>
              <a:t>Younger generations tend to be more open-minded and willing to explore</a:t>
            </a:r>
          </a:p>
          <a:p>
            <a:pPr lvl="1"/>
            <a:r>
              <a:rPr lang="en-US" dirty="0"/>
              <a:t>Increased acceptance of the LGBTQIA+ community </a:t>
            </a:r>
          </a:p>
          <a:p>
            <a:pPr lvl="1"/>
            <a:r>
              <a:rPr lang="en-US" dirty="0"/>
              <a:t>Increase in knowledge, social media, unawareness of the AIDS epidemic </a:t>
            </a:r>
          </a:p>
        </p:txBody>
      </p:sp>
      <p:sp>
        <p:nvSpPr>
          <p:cNvPr id="5" name="Slide Number Placeholder 4">
            <a:extLst>
              <a:ext uri="{FF2B5EF4-FFF2-40B4-BE49-F238E27FC236}">
                <a16:creationId xmlns:a16="http://schemas.microsoft.com/office/drawing/2014/main" id="{C483E98F-FAF8-B21F-57CC-4CA89D5FEC7F}"/>
              </a:ext>
            </a:extLst>
          </p:cNvPr>
          <p:cNvSpPr>
            <a:spLocks noGrp="1"/>
          </p:cNvSpPr>
          <p:nvPr>
            <p:ph type="sldNum" sz="quarter" idx="12"/>
          </p:nvPr>
        </p:nvSpPr>
        <p:spPr/>
        <p:txBody>
          <a:bodyPr/>
          <a:lstStyle/>
          <a:p>
            <a:fld id="{6E2D2B3B-882E-40F3-A32F-6DD516915044}" type="slidenum">
              <a:rPr lang="en-US" smtClean="0"/>
              <a:pPr/>
              <a:t>24</a:t>
            </a:fld>
            <a:endParaRPr lang="en-US"/>
          </a:p>
        </p:txBody>
      </p:sp>
      <p:sp>
        <p:nvSpPr>
          <p:cNvPr id="11" name="TextBox 10">
            <a:extLst>
              <a:ext uri="{FF2B5EF4-FFF2-40B4-BE49-F238E27FC236}">
                <a16:creationId xmlns:a16="http://schemas.microsoft.com/office/drawing/2014/main" id="{396B5A17-2045-313E-FABE-72CA7CF51BB6}"/>
              </a:ext>
            </a:extLst>
          </p:cNvPr>
          <p:cNvSpPr txBox="1"/>
          <p:nvPr/>
        </p:nvSpPr>
        <p:spPr>
          <a:xfrm>
            <a:off x="2560320" y="4729412"/>
            <a:ext cx="4389120" cy="276999"/>
          </a:xfrm>
          <a:prstGeom prst="rect">
            <a:avLst/>
          </a:prstGeom>
          <a:noFill/>
        </p:spPr>
        <p:txBody>
          <a:bodyPr wrap="square" rtlCol="0">
            <a:spAutoFit/>
          </a:bodyPr>
          <a:lstStyle/>
          <a:p>
            <a:pPr algn="ctr"/>
            <a:r>
              <a:rPr lang="en-US" sz="1200" dirty="0">
                <a:solidFill>
                  <a:schemeClr val="bg1"/>
                </a:solidFill>
              </a:rPr>
              <a:t>Reference</a:t>
            </a:r>
            <a:endParaRPr lang="en-US" dirty="0"/>
          </a:p>
        </p:txBody>
      </p:sp>
    </p:spTree>
    <p:extLst>
      <p:ext uri="{BB962C8B-B14F-4D97-AF65-F5344CB8AC3E}">
        <p14:creationId xmlns:p14="http://schemas.microsoft.com/office/powerpoint/2010/main" val="1727331949"/>
      </p:ext>
    </p:extLst>
  </p:cSld>
  <p:clrMapOvr>
    <a:masterClrMapping/>
  </p:clrMapOvr>
  <p:transition spd="slow">
    <p:wheel spokes="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6042-A299-476B-82CF-1C0762E453CF}"/>
              </a:ext>
            </a:extLst>
          </p:cNvPr>
          <p:cNvSpPr>
            <a:spLocks noGrp="1"/>
          </p:cNvSpPr>
          <p:nvPr>
            <p:ph type="title"/>
          </p:nvPr>
        </p:nvSpPr>
        <p:spPr/>
        <p:txBody>
          <a:bodyPr/>
          <a:lstStyle/>
          <a:p>
            <a:r>
              <a:rPr lang="en-US" sz="3200" dirty="0"/>
              <a:t>What to do as an HIV/Healthcare provider…</a:t>
            </a:r>
          </a:p>
        </p:txBody>
      </p:sp>
      <p:sp>
        <p:nvSpPr>
          <p:cNvPr id="3" name="Content Placeholder 2">
            <a:extLst>
              <a:ext uri="{FF2B5EF4-FFF2-40B4-BE49-F238E27FC236}">
                <a16:creationId xmlns:a16="http://schemas.microsoft.com/office/drawing/2014/main" id="{914CEF84-2A96-404F-A1BA-AC3D9A937065}"/>
              </a:ext>
            </a:extLst>
          </p:cNvPr>
          <p:cNvSpPr>
            <a:spLocks noGrp="1"/>
          </p:cNvSpPr>
          <p:nvPr>
            <p:ph idx="1"/>
          </p:nvPr>
        </p:nvSpPr>
        <p:spPr/>
        <p:txBody>
          <a:bodyPr>
            <a:normAutofit fontScale="70000" lnSpcReduction="20000"/>
          </a:bodyPr>
          <a:lstStyle/>
          <a:p>
            <a:r>
              <a:rPr lang="en-US" dirty="0"/>
              <a:t>Practice sex positivity </a:t>
            </a:r>
          </a:p>
          <a:p>
            <a:r>
              <a:rPr lang="en-US" dirty="0"/>
              <a:t>Promote comfort and rapport with clients – they will respond the best with those they connect with!</a:t>
            </a:r>
          </a:p>
          <a:p>
            <a:r>
              <a:rPr lang="en-US" dirty="0"/>
              <a:t>Consider their mental health safety as a priority but also their physical safety if in unsafe environments</a:t>
            </a:r>
          </a:p>
          <a:p>
            <a:r>
              <a:rPr lang="en-US" dirty="0"/>
              <a:t>Consider Harm Reduction strategies if necessary</a:t>
            </a:r>
          </a:p>
          <a:p>
            <a:r>
              <a:rPr lang="en-US" dirty="0"/>
              <a:t>Become trained or knowledgeable in trauma-informed care</a:t>
            </a:r>
          </a:p>
          <a:p>
            <a:r>
              <a:rPr lang="en-US" dirty="0"/>
              <a:t>Understand cultural and generation differences</a:t>
            </a:r>
          </a:p>
          <a:p>
            <a:r>
              <a:rPr lang="en-US" dirty="0"/>
              <a:t>Be aware that poor mental health can lead to poor HIV care outcomes</a:t>
            </a:r>
          </a:p>
          <a:p>
            <a:r>
              <a:rPr lang="en-US" dirty="0"/>
              <a:t>Provide access to </a:t>
            </a:r>
            <a:r>
              <a:rPr lang="en-US" dirty="0" err="1"/>
              <a:t>PreP</a:t>
            </a:r>
            <a:r>
              <a:rPr lang="en-US" dirty="0"/>
              <a:t>, Doxy </a:t>
            </a:r>
            <a:r>
              <a:rPr lang="en-US" dirty="0" err="1"/>
              <a:t>PreP</a:t>
            </a:r>
            <a:r>
              <a:rPr lang="en-US" dirty="0"/>
              <a:t>/</a:t>
            </a:r>
            <a:r>
              <a:rPr lang="en-US" dirty="0" err="1"/>
              <a:t>PeP</a:t>
            </a:r>
            <a:r>
              <a:rPr lang="en-US" dirty="0"/>
              <a:t>, condoms, STI treatment</a:t>
            </a:r>
          </a:p>
          <a:p>
            <a:r>
              <a:rPr lang="en-US" dirty="0"/>
              <a:t>Avoid judgment! </a:t>
            </a:r>
          </a:p>
          <a:p>
            <a:r>
              <a:rPr lang="en-US" dirty="0"/>
              <a:t>Other?</a:t>
            </a:r>
          </a:p>
          <a:p>
            <a:endParaRPr lang="en-US" dirty="0"/>
          </a:p>
          <a:p>
            <a:endParaRPr lang="en-US" dirty="0"/>
          </a:p>
          <a:p>
            <a:pPr marL="114300" indent="0">
              <a:buNone/>
            </a:pPr>
            <a:endParaRPr lang="en-US" dirty="0"/>
          </a:p>
        </p:txBody>
      </p:sp>
      <p:sp>
        <p:nvSpPr>
          <p:cNvPr id="4" name="Slide Number Placeholder 3">
            <a:extLst>
              <a:ext uri="{FF2B5EF4-FFF2-40B4-BE49-F238E27FC236}">
                <a16:creationId xmlns:a16="http://schemas.microsoft.com/office/drawing/2014/main" id="{975B1A1F-9DB1-47CD-86FB-B2C587D0EC1A}"/>
              </a:ext>
            </a:extLst>
          </p:cNvPr>
          <p:cNvSpPr>
            <a:spLocks noGrp="1"/>
          </p:cNvSpPr>
          <p:nvPr>
            <p:ph type="sldNum" sz="quarter" idx="12"/>
          </p:nvPr>
        </p:nvSpPr>
        <p:spPr/>
        <p:txBody>
          <a:bodyPr/>
          <a:lstStyle/>
          <a:p>
            <a:fld id="{6E2D2B3B-882E-40F3-A32F-6DD516915044}" type="slidenum">
              <a:rPr lang="en-US" smtClean="0"/>
              <a:pPr/>
              <a:t>25</a:t>
            </a:fld>
            <a:endParaRPr lang="en-US"/>
          </a:p>
        </p:txBody>
      </p:sp>
    </p:spTree>
    <p:extLst>
      <p:ext uri="{BB962C8B-B14F-4D97-AF65-F5344CB8AC3E}">
        <p14:creationId xmlns:p14="http://schemas.microsoft.com/office/powerpoint/2010/main" val="2907385040"/>
      </p:ext>
    </p:extLst>
  </p:cSld>
  <p:clrMapOvr>
    <a:masterClrMapping/>
  </p:clrMapOvr>
  <p:transition spd="slow">
    <p:wheel spokes="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8FD6F-863E-40B5-944C-78E9972854E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BC35EAB3-0D67-4BEB-9449-1F18A20BEDF7}"/>
              </a:ext>
            </a:extLst>
          </p:cNvPr>
          <p:cNvSpPr>
            <a:spLocks noGrp="1"/>
          </p:cNvSpPr>
          <p:nvPr>
            <p:ph idx="1"/>
          </p:nvPr>
        </p:nvSpPr>
        <p:spPr/>
        <p:txBody>
          <a:bodyPr>
            <a:normAutofit fontScale="85000" lnSpcReduction="20000"/>
          </a:bodyPr>
          <a:lstStyle/>
          <a:p>
            <a:r>
              <a:rPr lang="en-US" dirty="0"/>
              <a:t>Sex positivity is having a positive attitude about sex, respecting others’ sexual preferences and consensual sexual practices, and treating sex as a normal, healthy part of life, rather than a taboo topic or something to be ashamed of.</a:t>
            </a:r>
          </a:p>
          <a:p>
            <a:pPr lvl="1"/>
            <a:r>
              <a:rPr lang="en-US" dirty="0"/>
              <a:t>This includes knowing terms and lingo to have crucial conversations with patients. </a:t>
            </a:r>
          </a:p>
          <a:p>
            <a:r>
              <a:rPr lang="en-US" dirty="0"/>
              <a:t>Sexual practices and lifestyles can be influences by presence of  trauma, substance use and sex work as </a:t>
            </a:r>
            <a:r>
              <a:rPr lang="en-US"/>
              <a:t>a profession.</a:t>
            </a:r>
            <a:endParaRPr lang="en-US" dirty="0"/>
          </a:p>
          <a:p>
            <a:pPr lvl="1"/>
            <a:r>
              <a:rPr lang="en-US" dirty="0"/>
              <a:t>There are correlations with HIV rates, risk factors and service delivery</a:t>
            </a:r>
          </a:p>
          <a:p>
            <a:r>
              <a:rPr lang="en-US" dirty="0"/>
              <a:t>There are cultural and generational beliefs that influence sexual practices and perspectives on sex. </a:t>
            </a:r>
          </a:p>
          <a:p>
            <a:endParaRPr lang="en-US" dirty="0"/>
          </a:p>
        </p:txBody>
      </p:sp>
      <p:sp>
        <p:nvSpPr>
          <p:cNvPr id="4" name="Slide Number Placeholder 3">
            <a:extLst>
              <a:ext uri="{FF2B5EF4-FFF2-40B4-BE49-F238E27FC236}">
                <a16:creationId xmlns:a16="http://schemas.microsoft.com/office/drawing/2014/main" id="{8EBA82BE-5824-43F8-93CE-ADEB1EC69624}"/>
              </a:ext>
            </a:extLst>
          </p:cNvPr>
          <p:cNvSpPr>
            <a:spLocks noGrp="1"/>
          </p:cNvSpPr>
          <p:nvPr>
            <p:ph type="sldNum" sz="quarter" idx="12"/>
          </p:nvPr>
        </p:nvSpPr>
        <p:spPr/>
        <p:txBody>
          <a:bodyPr/>
          <a:lstStyle/>
          <a:p>
            <a:fld id="{6E2D2B3B-882E-40F3-A32F-6DD516915044}" type="slidenum">
              <a:rPr lang="en-US" smtClean="0"/>
              <a:pPr/>
              <a:t>26</a:t>
            </a:fld>
            <a:endParaRPr lang="en-US"/>
          </a:p>
        </p:txBody>
      </p:sp>
    </p:spTree>
    <p:extLst>
      <p:ext uri="{BB962C8B-B14F-4D97-AF65-F5344CB8AC3E}">
        <p14:creationId xmlns:p14="http://schemas.microsoft.com/office/powerpoint/2010/main" val="3202053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92C4801-9ADD-4D59-B9D1-ADC91F040D38}"/>
              </a:ext>
            </a:extLst>
          </p:cNvPr>
          <p:cNvSpPr>
            <a:spLocks noGrp="1"/>
          </p:cNvSpPr>
          <p:nvPr>
            <p:ph type="sldNum" sz="quarter" idx="12"/>
          </p:nvPr>
        </p:nvSpPr>
        <p:spPr/>
        <p:txBody>
          <a:bodyPr/>
          <a:lstStyle/>
          <a:p>
            <a:fld id="{6E2D2B3B-882E-40F3-A32F-6DD516915044}" type="slidenum">
              <a:rPr lang="en-US" smtClean="0"/>
              <a:pPr/>
              <a:t>27</a:t>
            </a:fld>
            <a:endParaRPr lang="en-US"/>
          </a:p>
        </p:txBody>
      </p:sp>
      <p:pic>
        <p:nvPicPr>
          <p:cNvPr id="13" name="Picture 12">
            <a:extLst>
              <a:ext uri="{FF2B5EF4-FFF2-40B4-BE49-F238E27FC236}">
                <a16:creationId xmlns:a16="http://schemas.microsoft.com/office/drawing/2014/main" id="{B7573F40-4E97-4EEE-8A83-BDF50DA6826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41837" y="262065"/>
            <a:ext cx="4749115" cy="3561837"/>
          </a:xfrm>
          <a:prstGeom prst="rect">
            <a:avLst/>
          </a:prstGeom>
        </p:spPr>
      </p:pic>
    </p:spTree>
    <p:extLst>
      <p:ext uri="{BB962C8B-B14F-4D97-AF65-F5344CB8AC3E}">
        <p14:creationId xmlns:p14="http://schemas.microsoft.com/office/powerpoint/2010/main" val="3802567836"/>
      </p:ext>
    </p:extLst>
  </p:cSld>
  <p:clrMapOvr>
    <a:masterClrMapping/>
  </p:clrMapOvr>
  <p:transition spd="slow">
    <p:wheel spokes="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030B6-5B31-30B1-BB4E-5EB9D5EDEF7C}"/>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59DC2E88-C403-F02B-1630-D2E49A77D433}"/>
              </a:ext>
            </a:extLst>
          </p:cNvPr>
          <p:cNvSpPr>
            <a:spLocks noGrp="1"/>
          </p:cNvSpPr>
          <p:nvPr>
            <p:ph idx="1"/>
          </p:nvPr>
        </p:nvSpPr>
        <p:spPr/>
        <p:txBody>
          <a:bodyPr>
            <a:normAutofit fontScale="62500" lnSpcReduction="20000"/>
          </a:bodyPr>
          <a:lstStyle/>
          <a:p>
            <a:pPr marL="114300" indent="-457200">
              <a:buNone/>
            </a:pPr>
            <a:r>
              <a:rPr lang="en-US" dirty="0"/>
              <a:t>The Sexual Medicine Society of North America (SMSNA) https://www.smsna.org/patients/did-you-know/the-sex-positivity-movement-what-it-means-to-be-sex-positive </a:t>
            </a:r>
          </a:p>
          <a:p>
            <a:pPr marL="114300" indent="-457200">
              <a:buNone/>
            </a:pPr>
            <a:endParaRPr lang="en-US" dirty="0"/>
          </a:p>
          <a:p>
            <a:pPr marL="114300" indent="-457200">
              <a:buNone/>
            </a:pPr>
            <a:r>
              <a:rPr lang="en-US" dirty="0"/>
              <a:t>Brennan, D. J., </a:t>
            </a:r>
            <a:r>
              <a:rPr lang="en-US" dirty="0" err="1"/>
              <a:t>Hellerstedt</a:t>
            </a:r>
            <a:r>
              <a:rPr lang="en-US" dirty="0"/>
              <a:t>, W. L., Ross, M. W., &amp; Welles, S. L. (2007). History of Childhood Sexual Abuse and HIV Risk Behaviors in Homosexual and Bisexual Men. </a:t>
            </a:r>
            <a:r>
              <a:rPr lang="en-US" i="1" dirty="0"/>
              <a:t>American Journal of Public Health</a:t>
            </a:r>
            <a:r>
              <a:rPr lang="en-US" dirty="0"/>
              <a:t>, </a:t>
            </a:r>
            <a:r>
              <a:rPr lang="en-US" i="1" dirty="0"/>
              <a:t>97</a:t>
            </a:r>
            <a:r>
              <a:rPr lang="en-US" dirty="0"/>
              <a:t>(6), 1107–1112. </a:t>
            </a:r>
            <a:r>
              <a:rPr lang="en-US" dirty="0">
                <a:hlinkClick r:id="rId3"/>
              </a:rPr>
              <a:t>https://doi.org/10.2105/AJPH.2005.071423</a:t>
            </a:r>
            <a:endParaRPr lang="en-US" dirty="0"/>
          </a:p>
          <a:p>
            <a:pPr marL="114300" indent="-457200">
              <a:buNone/>
            </a:pPr>
            <a:endParaRPr lang="en-US" dirty="0"/>
          </a:p>
          <a:p>
            <a:pPr marL="114300" indent="-457200">
              <a:buNone/>
            </a:pPr>
            <a:r>
              <a:rPr lang="en-US" dirty="0"/>
              <a:t>Burton, K. L., </a:t>
            </a:r>
            <a:r>
              <a:rPr lang="en-US" dirty="0" err="1"/>
              <a:t>Ritchwood</a:t>
            </a:r>
            <a:r>
              <a:rPr lang="en-US" dirty="0"/>
              <a:t>, T. D., &amp; Metzger, I. W. (2023). Structural Racism and Racial Trauma Among African Americans at Elevated Risk for HIV Infection. </a:t>
            </a:r>
            <a:r>
              <a:rPr lang="en-US" i="1" dirty="0"/>
              <a:t>American Journal of Public Health</a:t>
            </a:r>
            <a:r>
              <a:rPr lang="en-US" dirty="0"/>
              <a:t>, </a:t>
            </a:r>
            <a:r>
              <a:rPr lang="en-US" i="1" dirty="0"/>
              <a:t>113</a:t>
            </a:r>
            <a:r>
              <a:rPr lang="en-US" dirty="0"/>
              <a:t>, S102–S106. </a:t>
            </a:r>
            <a:r>
              <a:rPr lang="en-US" dirty="0">
                <a:hlinkClick r:id="rId4"/>
              </a:rPr>
              <a:t>https://doi.org/10.2105/ajph.2023.307223</a:t>
            </a:r>
            <a:endParaRPr lang="en-US" dirty="0"/>
          </a:p>
          <a:p>
            <a:pPr marL="114300" indent="-457200">
              <a:buNone/>
            </a:pPr>
            <a:endParaRPr lang="en-US" dirty="0"/>
          </a:p>
          <a:p>
            <a:pPr marL="114300" indent="-457200">
              <a:buNone/>
            </a:pPr>
            <a:r>
              <a:rPr lang="en-US" dirty="0"/>
              <a:t>Fields, E. L., Bogart, L. M., Smith, K. C., Malebranche, D. J., Ellen, J., &amp; Schuster, M. A. (2015). “I always felt I had to prove my manhood”: Homosexuality, masculinity, gender role strain, and HIV risk among young Black men who have sex with men. American journal of public health, 105(1), 122-131.</a:t>
            </a:r>
          </a:p>
          <a:p>
            <a:pPr marL="114300" indent="0">
              <a:buNone/>
            </a:pPr>
            <a:endParaRPr lang="en-US" dirty="0"/>
          </a:p>
          <a:p>
            <a:pPr marL="114300" indent="0">
              <a:buNone/>
            </a:pPr>
            <a:endParaRPr lang="en-US" dirty="0"/>
          </a:p>
          <a:p>
            <a:pPr marL="114300" indent="0">
              <a:buNone/>
            </a:pPr>
            <a:endParaRPr lang="en-US" dirty="0"/>
          </a:p>
          <a:p>
            <a:pPr marL="114300" indent="0">
              <a:buNone/>
            </a:pPr>
            <a:endParaRPr lang="en-US" dirty="0"/>
          </a:p>
        </p:txBody>
      </p:sp>
      <p:sp>
        <p:nvSpPr>
          <p:cNvPr id="4" name="Slide Number Placeholder 3">
            <a:extLst>
              <a:ext uri="{FF2B5EF4-FFF2-40B4-BE49-F238E27FC236}">
                <a16:creationId xmlns:a16="http://schemas.microsoft.com/office/drawing/2014/main" id="{904CFE36-C684-B7B4-14C6-BA3DDF40112B}"/>
              </a:ext>
            </a:extLst>
          </p:cNvPr>
          <p:cNvSpPr>
            <a:spLocks noGrp="1"/>
          </p:cNvSpPr>
          <p:nvPr>
            <p:ph type="sldNum" sz="quarter" idx="12"/>
          </p:nvPr>
        </p:nvSpPr>
        <p:spPr/>
        <p:txBody>
          <a:bodyPr/>
          <a:lstStyle/>
          <a:p>
            <a:fld id="{6E2D2B3B-882E-40F3-A32F-6DD516915044}" type="slidenum">
              <a:rPr lang="en-US" smtClean="0"/>
              <a:pPr/>
              <a:t>28</a:t>
            </a:fld>
            <a:endParaRPr lang="en-US"/>
          </a:p>
        </p:txBody>
      </p:sp>
    </p:spTree>
    <p:extLst>
      <p:ext uri="{BB962C8B-B14F-4D97-AF65-F5344CB8AC3E}">
        <p14:creationId xmlns:p14="http://schemas.microsoft.com/office/powerpoint/2010/main" val="3126867146"/>
      </p:ext>
    </p:extLst>
  </p:cSld>
  <p:clrMapOvr>
    <a:masterClrMapping/>
  </p:clrMapOvr>
  <p:transition spd="slow">
    <p:wheel spokes="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030B6-5B31-30B1-BB4E-5EB9D5EDEF7C}"/>
              </a:ext>
            </a:extLst>
          </p:cNvPr>
          <p:cNvSpPr>
            <a:spLocks noGrp="1"/>
          </p:cNvSpPr>
          <p:nvPr>
            <p:ph type="title"/>
          </p:nvPr>
        </p:nvSpPr>
        <p:spPr/>
        <p:txBody>
          <a:bodyPr/>
          <a:lstStyle/>
          <a:p>
            <a:pPr algn="ctr"/>
            <a:r>
              <a:rPr lang="en-US" dirty="0"/>
              <a:t>Resources</a:t>
            </a:r>
          </a:p>
        </p:txBody>
      </p:sp>
      <p:sp>
        <p:nvSpPr>
          <p:cNvPr id="3" name="Content Placeholder 2">
            <a:extLst>
              <a:ext uri="{FF2B5EF4-FFF2-40B4-BE49-F238E27FC236}">
                <a16:creationId xmlns:a16="http://schemas.microsoft.com/office/drawing/2014/main" id="{59DC2E88-C403-F02B-1630-D2E49A77D433}"/>
              </a:ext>
            </a:extLst>
          </p:cNvPr>
          <p:cNvSpPr>
            <a:spLocks noGrp="1"/>
          </p:cNvSpPr>
          <p:nvPr>
            <p:ph idx="1"/>
          </p:nvPr>
        </p:nvSpPr>
        <p:spPr/>
        <p:txBody>
          <a:bodyPr>
            <a:normAutofit fontScale="55000" lnSpcReduction="20000"/>
          </a:bodyPr>
          <a:lstStyle/>
          <a:p>
            <a:pPr marL="114300" indent="-457200">
              <a:buNone/>
            </a:pPr>
            <a:r>
              <a:rPr lang="en-US" dirty="0" err="1"/>
              <a:t>Galeucia</a:t>
            </a:r>
            <a:r>
              <a:rPr lang="en-US" dirty="0"/>
              <a:t>, M., &amp; Hirsch, J. S. (2016). State and Local Policies as a Structural and Modifiable Determinant of HIV Vulnerability Among Latino Migrants in the United States. American Journal of Public Health, 106(5), 800–807. </a:t>
            </a:r>
            <a:r>
              <a:rPr lang="en-US" dirty="0">
                <a:hlinkClick r:id="rId3"/>
              </a:rPr>
              <a:t>https://doi-org.proxygsu-afpl.galileo.usg.edu/10.2105/AJPH.2016.303081</a:t>
            </a:r>
            <a:endParaRPr lang="en-US" dirty="0"/>
          </a:p>
          <a:p>
            <a:pPr marL="114300" indent="-457200">
              <a:buNone/>
            </a:pPr>
            <a:endParaRPr lang="en-US" dirty="0"/>
          </a:p>
          <a:p>
            <a:pPr marL="114300" indent="-457200">
              <a:buNone/>
            </a:pPr>
            <a:r>
              <a:rPr lang="en-US" dirty="0"/>
              <a:t>Martin, J. I. &amp; Knox, J. (1997). Self-Esteem Instability and Its Implications for </a:t>
            </a:r>
            <a:r>
              <a:rPr lang="en-US" dirty="0" err="1"/>
              <a:t>Hiv</a:t>
            </a:r>
            <a:r>
              <a:rPr lang="en-US" dirty="0"/>
              <a:t> Prevention among Gay Men. </a:t>
            </a:r>
            <a:r>
              <a:rPr lang="en-US" i="1" dirty="0"/>
              <a:t>Health &amp; Social Work</a:t>
            </a:r>
            <a:r>
              <a:rPr lang="en-US" dirty="0"/>
              <a:t>, </a:t>
            </a:r>
            <a:r>
              <a:rPr lang="en-US" i="1" dirty="0"/>
              <a:t>22</a:t>
            </a:r>
            <a:r>
              <a:rPr lang="en-US" dirty="0"/>
              <a:t>(4), 264–273. </a:t>
            </a:r>
            <a:r>
              <a:rPr lang="en-US" dirty="0">
                <a:hlinkClick r:id="rId4"/>
              </a:rPr>
              <a:t>https://doi.org/10.1093/hsw/22.4.264</a:t>
            </a:r>
            <a:endParaRPr lang="en-US" dirty="0"/>
          </a:p>
          <a:p>
            <a:pPr marL="114300" indent="-457200">
              <a:buNone/>
            </a:pPr>
            <a:endParaRPr lang="en-US" dirty="0"/>
          </a:p>
          <a:p>
            <a:pPr marL="114300" indent="-457200">
              <a:buNone/>
            </a:pPr>
            <a:r>
              <a:rPr lang="en-US" dirty="0" err="1"/>
              <a:t>Opara</a:t>
            </a:r>
            <a:r>
              <a:rPr lang="en-US" dirty="0"/>
              <a:t>, I., Lardier, D. T., Metzger, I., Herrera, A., Franklin, L., Garcia-Reid, P., &amp; Reid, R. J. (2020). “Bullets Have no Names”: A Qualitative Exploration of Community Trauma Among Black and Latinx Youth. </a:t>
            </a:r>
            <a:r>
              <a:rPr lang="en-US" i="1" dirty="0"/>
              <a:t>Journal of Child &amp; Family Studies</a:t>
            </a:r>
            <a:r>
              <a:rPr lang="en-US" dirty="0"/>
              <a:t>, </a:t>
            </a:r>
            <a:r>
              <a:rPr lang="en-US" i="1" dirty="0"/>
              <a:t>29</a:t>
            </a:r>
            <a:r>
              <a:rPr lang="en-US" dirty="0"/>
              <a:t>(8), 2117–2129. </a:t>
            </a:r>
            <a:r>
              <a:rPr lang="en-US" u="sng" dirty="0">
                <a:hlinkClick r:id="rId5"/>
              </a:rPr>
              <a:t>https://doi.org/10.1007/s10826-020-01764-8</a:t>
            </a:r>
            <a:endParaRPr lang="en-US" dirty="0"/>
          </a:p>
          <a:p>
            <a:pPr marL="114300" indent="-457200">
              <a:buNone/>
            </a:pPr>
            <a:endParaRPr lang="en-US" dirty="0"/>
          </a:p>
          <a:p>
            <a:pPr marL="114300" indent="-457200">
              <a:buNone/>
            </a:pPr>
            <a:r>
              <a:rPr lang="en-US" dirty="0"/>
              <a:t>Parsons, J. T., </a:t>
            </a:r>
            <a:r>
              <a:rPr lang="en-US" dirty="0" err="1"/>
              <a:t>Grov</a:t>
            </a:r>
            <a:r>
              <a:rPr lang="en-US" dirty="0"/>
              <a:t>, C., &amp; Golub, S. A. (2012). Sexual Compulsivity, Co-Occurring Psychosocial Health Problems, and HIV Risk Among Gay and Bisexual Men: Further Evidence of a </a:t>
            </a:r>
            <a:r>
              <a:rPr lang="en-US" dirty="0" err="1"/>
              <a:t>Syndemic</a:t>
            </a:r>
            <a:r>
              <a:rPr lang="en-US" dirty="0"/>
              <a:t>. </a:t>
            </a:r>
            <a:r>
              <a:rPr lang="en-US" i="1" dirty="0"/>
              <a:t>American Journal of Public Health</a:t>
            </a:r>
            <a:r>
              <a:rPr lang="en-US" dirty="0"/>
              <a:t>, </a:t>
            </a:r>
            <a:r>
              <a:rPr lang="en-US" i="1" dirty="0"/>
              <a:t>102</a:t>
            </a:r>
            <a:r>
              <a:rPr lang="en-US" dirty="0"/>
              <a:t>(1), 156–162. </a:t>
            </a:r>
            <a:r>
              <a:rPr lang="en-US" dirty="0">
                <a:hlinkClick r:id="rId6"/>
              </a:rPr>
              <a:t>https://doi.org/10.2105/AJPH.2011.300284</a:t>
            </a:r>
            <a:endParaRPr lang="en-US" dirty="0"/>
          </a:p>
          <a:p>
            <a:pPr marL="114300" indent="-457200">
              <a:buNone/>
            </a:pPr>
            <a:endParaRPr lang="en-US" dirty="0"/>
          </a:p>
          <a:p>
            <a:pPr marL="114300" indent="-457200">
              <a:buNone/>
            </a:pPr>
            <a:r>
              <a:rPr lang="en-US" dirty="0"/>
              <a:t>Town, M. A., Walters, K. L., &amp; Orellana, E. R. (2021). Discriminatory distress, HIV risk behavior, and community participation among American Indian/Alaska Native men who have sex with men. Ethnicity &amp; health, 26(5), 646-658.</a:t>
            </a:r>
          </a:p>
          <a:p>
            <a:pPr marL="114300" indent="-457200">
              <a:buNone/>
            </a:pPr>
            <a:endParaRPr lang="en-US" dirty="0"/>
          </a:p>
          <a:p>
            <a:pPr marL="114300" indent="-457200">
              <a:buNone/>
            </a:pP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04CFE36-C684-B7B4-14C6-BA3DDF40112B}"/>
              </a:ext>
            </a:extLst>
          </p:cNvPr>
          <p:cNvSpPr>
            <a:spLocks noGrp="1"/>
          </p:cNvSpPr>
          <p:nvPr>
            <p:ph type="sldNum" sz="quarter" idx="12"/>
          </p:nvPr>
        </p:nvSpPr>
        <p:spPr/>
        <p:txBody>
          <a:bodyPr/>
          <a:lstStyle/>
          <a:p>
            <a:fld id="{6E2D2B3B-882E-40F3-A32F-6DD516915044}" type="slidenum">
              <a:rPr lang="en-US" smtClean="0"/>
              <a:pPr/>
              <a:t>29</a:t>
            </a:fld>
            <a:endParaRPr lang="en-US"/>
          </a:p>
        </p:txBody>
      </p:sp>
    </p:spTree>
    <p:extLst>
      <p:ext uri="{BB962C8B-B14F-4D97-AF65-F5344CB8AC3E}">
        <p14:creationId xmlns:p14="http://schemas.microsoft.com/office/powerpoint/2010/main" val="962163836"/>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9A5B-B2D3-4EA3-A299-125CFB7E71CC}"/>
              </a:ext>
            </a:extLst>
          </p:cNvPr>
          <p:cNvSpPr>
            <a:spLocks noGrp="1"/>
          </p:cNvSpPr>
          <p:nvPr>
            <p:ph type="title"/>
          </p:nvPr>
        </p:nvSpPr>
        <p:spPr/>
        <p:txBody>
          <a:bodyPr/>
          <a:lstStyle/>
          <a:p>
            <a:pPr algn="ctr"/>
            <a:r>
              <a:rPr lang="en-US" dirty="0"/>
              <a:t>Use of Trade/Brand Names</a:t>
            </a:r>
          </a:p>
        </p:txBody>
      </p:sp>
      <p:sp>
        <p:nvSpPr>
          <p:cNvPr id="3" name="Content Placeholder 2">
            <a:extLst>
              <a:ext uri="{FF2B5EF4-FFF2-40B4-BE49-F238E27FC236}">
                <a16:creationId xmlns:a16="http://schemas.microsoft.com/office/drawing/2014/main" id="{F2CDBED2-F37B-4958-BED9-2C8460F26CD1}"/>
              </a:ext>
            </a:extLst>
          </p:cNvPr>
          <p:cNvSpPr>
            <a:spLocks noGrp="1"/>
          </p:cNvSpPr>
          <p:nvPr>
            <p:ph idx="1"/>
          </p:nvPr>
        </p:nvSpPr>
        <p:spPr/>
        <p:txBody>
          <a:bodyPr/>
          <a:lstStyle/>
          <a:p>
            <a:endParaRPr lang="en-US" dirty="0"/>
          </a:p>
          <a:p>
            <a:pPr marL="114297"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B4EE4A2-2D25-4575-BE19-535D47BF54A6}"/>
              </a:ext>
            </a:extLst>
          </p:cNvPr>
          <p:cNvSpPr>
            <a:spLocks noGrp="1"/>
          </p:cNvSpPr>
          <p:nvPr>
            <p:ph type="sldNum" sz="quarter" idx="12"/>
          </p:nvPr>
        </p:nvSpPr>
        <p:spPr/>
        <p:txBody>
          <a:bodyPr/>
          <a:lstStyle/>
          <a:p>
            <a:pPr defTabSz="914378"/>
            <a:fld id="{6E2D2B3B-882E-40F3-A32F-6DD516915044}" type="slidenum">
              <a:rPr lang="en-US">
                <a:solidFill>
                  <a:srgbClr val="FFFFFF"/>
                </a:solidFill>
                <a:latin typeface="Arial"/>
              </a:rPr>
              <a:pPr defTabSz="914378"/>
              <a:t>3</a:t>
            </a:fld>
            <a:endParaRPr lang="en-US" dirty="0">
              <a:solidFill>
                <a:srgbClr val="FFFFFF"/>
              </a:solidFill>
              <a:latin typeface="Arial"/>
            </a:endParaRPr>
          </a:p>
        </p:txBody>
      </p:sp>
      <p:sp>
        <p:nvSpPr>
          <p:cNvPr id="5" name="TextBox 4">
            <a:extLst>
              <a:ext uri="{FF2B5EF4-FFF2-40B4-BE49-F238E27FC236}">
                <a16:creationId xmlns:a16="http://schemas.microsoft.com/office/drawing/2014/main" id="{F0BEDD42-78D0-43EE-8998-2C3555A31481}"/>
              </a:ext>
            </a:extLst>
          </p:cNvPr>
          <p:cNvSpPr txBox="1"/>
          <p:nvPr/>
        </p:nvSpPr>
        <p:spPr>
          <a:xfrm>
            <a:off x="669192" y="1063230"/>
            <a:ext cx="7891585" cy="3477875"/>
          </a:xfrm>
          <a:prstGeom prst="rect">
            <a:avLst/>
          </a:prstGeom>
          <a:noFill/>
        </p:spPr>
        <p:txBody>
          <a:bodyPr wrap="square" rtlCol="0">
            <a:spAutoFit/>
          </a:bodyPr>
          <a:lstStyle/>
          <a:p>
            <a:pPr defTabSz="914378"/>
            <a:r>
              <a:rPr lang="en-US" sz="2000" dirty="0">
                <a:solidFill>
                  <a:srgbClr val="222222"/>
                </a:solidFill>
                <a:latin typeface="Arial"/>
                <a:ea typeface="Calibri" panose="020F0502020204030204" pitchFamily="34" charset="0"/>
                <a:cs typeface="Times New Roman" panose="02020603050405020304" pitchFamily="18" charset="0"/>
              </a:rPr>
              <a:t>This program is supported by the Health Resources and Services Administration (HRSA) of the U.S. </a:t>
            </a:r>
            <a:r>
              <a:rPr lang="en-US" sz="2000" dirty="0">
                <a:solidFill>
                  <a:srgbClr val="222222"/>
                </a:solidFill>
                <a:ea typeface="Calibri" panose="020F0502020204030204" pitchFamily="34" charset="0"/>
                <a:cs typeface="Times New Roman" panose="02020603050405020304" pitchFamily="18" charset="0"/>
              </a:rPr>
              <a:t>Department of Health and Human Services (HHS) as part of an award totaling $</a:t>
            </a:r>
            <a:r>
              <a:rPr lang="en-US" sz="2000" dirty="0">
                <a:solidFill>
                  <a:srgbClr val="222222"/>
                </a:solidFill>
                <a:ea typeface="Calibri" panose="020F0502020204030204" pitchFamily="34" charset="0"/>
                <a:cs typeface="Times New Roman"/>
              </a:rPr>
              <a:t>4,205,743</a:t>
            </a:r>
            <a:r>
              <a:rPr lang="en-US" sz="2000" dirty="0">
                <a:solidFill>
                  <a:srgbClr val="222222"/>
                </a:solidFill>
                <a:ea typeface="Calibri" panose="020F0502020204030204" pitchFamily="34" charset="0"/>
                <a:cs typeface="Times New Roman" panose="02020603050405020304" pitchFamily="18" charset="0"/>
              </a:rPr>
              <a:t>, with 0% financed with non-governmental sources. </a:t>
            </a:r>
          </a:p>
          <a:p>
            <a:pPr defTabSz="914378"/>
            <a:endParaRPr lang="en-US" sz="2000" dirty="0">
              <a:solidFill>
                <a:srgbClr val="222222"/>
              </a:solidFill>
              <a:latin typeface="Arial"/>
              <a:ea typeface="Calibri" panose="020F0502020204030204" pitchFamily="34" charset="0"/>
              <a:cs typeface="Times New Roman" panose="02020603050405020304" pitchFamily="18" charset="0"/>
            </a:endParaRPr>
          </a:p>
          <a:p>
            <a:pPr defTabSz="914378"/>
            <a:r>
              <a:rPr lang="en-US" sz="2000" dirty="0">
                <a:solidFill>
                  <a:srgbClr val="222222"/>
                </a:solidFill>
                <a:latin typeface="Arial"/>
                <a:ea typeface="Calibri" panose="020F0502020204030204" pitchFamily="34" charset="0"/>
                <a:cs typeface="Times New Roman" panose="02020603050405020304" pitchFamily="18" charset="0"/>
              </a:rPr>
              <a:t>The views expressed do not necessarily reflect the official policies of the  Department of Health and Human Services, nor does mention of trade names, commercial practices, or organizations imply endorsement by the U.S. Government. </a:t>
            </a:r>
            <a:r>
              <a:rPr lang="en-US" sz="2000" i="1" dirty="0">
                <a:solidFill>
                  <a:srgbClr val="222222"/>
                </a:solidFill>
                <a:latin typeface="Arial"/>
                <a:ea typeface="Calibri" panose="020F0502020204030204" pitchFamily="34" charset="0"/>
                <a:cs typeface="Times New Roman" panose="02020603050405020304" pitchFamily="18" charset="0"/>
              </a:rPr>
              <a:t>Any trade/brand names for products mentioned during this presentation are for training and identification purposes only.</a:t>
            </a:r>
            <a:endParaRPr lang="en-US" sz="2000" dirty="0">
              <a:solidFill>
                <a:srgbClr val="222222"/>
              </a:solidFill>
              <a:latin typeface="Aria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889343"/>
      </p:ext>
    </p:extLst>
  </p:cSld>
  <p:clrMapOvr>
    <a:masterClrMapping/>
  </p:clrMapOvr>
  <p:transition spd="slow">
    <p:wheel spokes="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5900" y="205978"/>
            <a:ext cx="6236677" cy="536972"/>
          </a:xfrm>
        </p:spPr>
        <p:txBody>
          <a:bodyPr/>
          <a:lstStyle/>
          <a:p>
            <a:pPr algn="ctr"/>
            <a:r>
              <a:rPr lang="en-US" dirty="0"/>
              <a:t>Resources</a:t>
            </a:r>
          </a:p>
        </p:txBody>
      </p:sp>
      <p:sp>
        <p:nvSpPr>
          <p:cNvPr id="6" name="Content Placeholder 5"/>
          <p:cNvSpPr>
            <a:spLocks noGrp="1"/>
          </p:cNvSpPr>
          <p:nvPr>
            <p:ph sz="half" idx="1"/>
          </p:nvPr>
        </p:nvSpPr>
        <p:spPr>
          <a:xfrm>
            <a:off x="0" y="895350"/>
            <a:ext cx="4743450" cy="3771900"/>
          </a:xfrm>
        </p:spPr>
        <p:txBody>
          <a:bodyPr>
            <a:normAutofit fontScale="85000" lnSpcReduction="20000"/>
          </a:bodyPr>
          <a:lstStyle/>
          <a:p>
            <a:r>
              <a:rPr lang="en-US" dirty="0"/>
              <a:t>National Clinician  Consultation Center </a:t>
            </a:r>
            <a:r>
              <a:rPr lang="en-US" sz="1900" dirty="0">
                <a:hlinkClick r:id="rId3"/>
              </a:rPr>
              <a:t>http://nccc.ucsf.edu/</a:t>
            </a:r>
            <a:endParaRPr lang="en-US" sz="1900" dirty="0"/>
          </a:p>
          <a:p>
            <a:pPr lvl="1"/>
            <a:r>
              <a:rPr lang="en-US" dirty="0"/>
              <a:t>HIV Management</a:t>
            </a:r>
          </a:p>
          <a:p>
            <a:pPr lvl="1"/>
            <a:r>
              <a:rPr lang="en-US" dirty="0"/>
              <a:t>Perinatal HIV </a:t>
            </a:r>
          </a:p>
          <a:p>
            <a:pPr lvl="1"/>
            <a:r>
              <a:rPr lang="en-US" dirty="0"/>
              <a:t>HIV PrEP </a:t>
            </a:r>
          </a:p>
          <a:p>
            <a:pPr lvl="1"/>
            <a:r>
              <a:rPr lang="en-US" dirty="0"/>
              <a:t>HIV PEP line</a:t>
            </a:r>
          </a:p>
          <a:p>
            <a:pPr lvl="1"/>
            <a:r>
              <a:rPr lang="en-US" dirty="0"/>
              <a:t>HCV Management</a:t>
            </a:r>
          </a:p>
          <a:p>
            <a:pPr lvl="1"/>
            <a:r>
              <a:rPr lang="en-US" dirty="0"/>
              <a:t>Substance Use Management</a:t>
            </a:r>
          </a:p>
          <a:p>
            <a:pPr lvl="1"/>
            <a:endParaRPr lang="en-US" sz="1000" dirty="0"/>
          </a:p>
          <a:p>
            <a:r>
              <a:rPr lang="en-US" dirty="0"/>
              <a:t>Present on ECHO</a:t>
            </a:r>
            <a:endParaRPr lang="en-US" sz="600" dirty="0"/>
          </a:p>
          <a:p>
            <a:pPr algn="l" rtl="0" fontAlgn="base">
              <a:buFont typeface="Arial" panose="020B0604020202020204" pitchFamily="34" charset="0"/>
              <a:buChar char="•"/>
            </a:pPr>
            <a:r>
              <a:rPr lang="en-US" sz="1900" b="0" i="0" u="sng" strike="noStrike" dirty="0">
                <a:solidFill>
                  <a:srgbClr val="478FCC"/>
                </a:solidFill>
                <a:effectLst/>
                <a:latin typeface="Arial" panose="020B0604020202020204" pitchFamily="34" charset="0"/>
                <a:hlinkClick r:id="rId4"/>
              </a:rPr>
              <a:t>https://hsc.unm.edu/scaetc/programs-services/echo.html</a:t>
            </a:r>
            <a:r>
              <a:rPr lang="en-US" sz="1900" b="0" i="0" dirty="0">
                <a:solidFill>
                  <a:srgbClr val="222222"/>
                </a:solidFill>
                <a:effectLst/>
                <a:latin typeface="Arial" panose="020B0604020202020204" pitchFamily="34" charset="0"/>
              </a:rPr>
              <a:t>​</a:t>
            </a:r>
          </a:p>
          <a:p>
            <a:pPr algn="l" rtl="0" fontAlgn="base">
              <a:buFont typeface="Arial" panose="020B0604020202020204" pitchFamily="34" charset="0"/>
              <a:buChar char="•"/>
            </a:pPr>
            <a:endParaRPr lang="en-US" b="0" i="0" dirty="0">
              <a:solidFill>
                <a:srgbClr val="222222"/>
              </a:solidFill>
              <a:effectLst/>
              <a:latin typeface="Arial" panose="020B0604020202020204" pitchFamily="34" charset="0"/>
            </a:endParaRPr>
          </a:p>
        </p:txBody>
      </p:sp>
      <p:sp>
        <p:nvSpPr>
          <p:cNvPr id="7" name="Content Placeholder 6"/>
          <p:cNvSpPr>
            <a:spLocks noGrp="1"/>
          </p:cNvSpPr>
          <p:nvPr>
            <p:ph sz="half" idx="2"/>
          </p:nvPr>
        </p:nvSpPr>
        <p:spPr>
          <a:xfrm>
            <a:off x="4629150" y="895350"/>
            <a:ext cx="4451278" cy="3771900"/>
          </a:xfrm>
        </p:spPr>
        <p:txBody>
          <a:bodyPr>
            <a:noAutofit/>
          </a:bodyPr>
          <a:lstStyle/>
          <a:p>
            <a:r>
              <a:rPr lang="en-US" sz="2000" dirty="0"/>
              <a:t>AETC National HIV Curriculum </a:t>
            </a:r>
            <a:r>
              <a:rPr lang="en-US" sz="1600" dirty="0">
                <a:hlinkClick r:id="rId5"/>
              </a:rPr>
              <a:t>https://aidsetc.org/nhc</a:t>
            </a:r>
            <a:endParaRPr lang="en-US" sz="1600" dirty="0"/>
          </a:p>
          <a:p>
            <a:r>
              <a:rPr lang="en-US" sz="2000" dirty="0"/>
              <a:t>AETC National Coordinating Resource Center </a:t>
            </a:r>
            <a:r>
              <a:rPr lang="en-US" sz="1600" dirty="0">
                <a:hlinkClick r:id="rId6"/>
              </a:rPr>
              <a:t>https://targethiv.org/library/aetc-national-coordinating-resource-center-0</a:t>
            </a:r>
            <a:endParaRPr lang="en-US" sz="1600" dirty="0"/>
          </a:p>
          <a:p>
            <a:r>
              <a:rPr lang="en-US" sz="2000" dirty="0"/>
              <a:t>HIVMA Resource Directory </a:t>
            </a:r>
            <a:r>
              <a:rPr lang="en-US" sz="1600" b="0" i="0" u="sng" strike="noStrike" dirty="0">
                <a:solidFill>
                  <a:srgbClr val="0563C1"/>
                </a:solidFill>
                <a:effectLst/>
                <a:hlinkClick r:id="rId7"/>
              </a:rPr>
              <a:t>https://www.hivma.org/globalassets/ektron-import/hivma/hivma-resource-directory.pdf</a:t>
            </a:r>
            <a:r>
              <a:rPr lang="en-US" sz="1600" b="0" i="0" u="none" strike="noStrike" dirty="0">
                <a:solidFill>
                  <a:srgbClr val="000000"/>
                </a:solidFill>
                <a:effectLst/>
              </a:rPr>
              <a:t> </a:t>
            </a:r>
          </a:p>
          <a:p>
            <a:r>
              <a:rPr lang="en-US" sz="2000" dirty="0"/>
              <a:t>Additional trainings </a:t>
            </a:r>
            <a:r>
              <a:rPr lang="en-US" sz="2000" dirty="0">
                <a:hlinkClick r:id="rId8"/>
              </a:rPr>
              <a:t>scaetcecho@salud.unm.edu</a:t>
            </a:r>
            <a:endParaRPr lang="en-US" sz="2000" dirty="0"/>
          </a:p>
          <a:p>
            <a:r>
              <a:rPr lang="en-US" sz="2000" dirty="0">
                <a:hlinkClick r:id="rId9"/>
              </a:rPr>
              <a:t>www.scaetc.org</a:t>
            </a:r>
            <a:endParaRPr lang="en-US" sz="20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30</a:t>
            </a:fld>
            <a:endParaRPr lang="en-US" dirty="0"/>
          </a:p>
        </p:txBody>
      </p:sp>
    </p:spTree>
    <p:extLst>
      <p:ext uri="{BB962C8B-B14F-4D97-AF65-F5344CB8AC3E}">
        <p14:creationId xmlns:p14="http://schemas.microsoft.com/office/powerpoint/2010/main" val="1232202060"/>
      </p:ext>
    </p:extLst>
  </p:cSld>
  <p:clrMapOvr>
    <a:masterClrMapping/>
  </p:clrMapOvr>
  <p:transition spd="slow">
    <p:wheel spokes="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F731D-9E06-F442-8B0E-19C2CFB3FE4E}"/>
              </a:ext>
            </a:extLst>
          </p:cNvPr>
          <p:cNvSpPr>
            <a:spLocks noGrp="1"/>
          </p:cNvSpPr>
          <p:nvPr>
            <p:ph type="title"/>
          </p:nvPr>
        </p:nvSpPr>
        <p:spPr>
          <a:xfrm>
            <a:off x="457202" y="205981"/>
            <a:ext cx="8074586" cy="353696"/>
          </a:xfrm>
        </p:spPr>
        <p:txBody>
          <a:bodyPr/>
          <a:lstStyle/>
          <a:p>
            <a:pPr algn="ctr"/>
            <a:r>
              <a:rPr lang="en-US" dirty="0"/>
              <a:t>SCAETC Social Media </a:t>
            </a:r>
          </a:p>
        </p:txBody>
      </p:sp>
      <p:pic>
        <p:nvPicPr>
          <p:cNvPr id="6" name="Content Placeholder 5">
            <a:extLst>
              <a:ext uri="{FF2B5EF4-FFF2-40B4-BE49-F238E27FC236}">
                <a16:creationId xmlns:a16="http://schemas.microsoft.com/office/drawing/2014/main" id="{0487A2FD-CC82-E343-AA40-B010D15011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0883" y="819150"/>
            <a:ext cx="6842234" cy="3848758"/>
          </a:xfrm>
        </p:spPr>
      </p:pic>
      <p:sp>
        <p:nvSpPr>
          <p:cNvPr id="4" name="Slide Number Placeholder 3">
            <a:extLst>
              <a:ext uri="{FF2B5EF4-FFF2-40B4-BE49-F238E27FC236}">
                <a16:creationId xmlns:a16="http://schemas.microsoft.com/office/drawing/2014/main" id="{306AFD56-2FB3-A44E-97CB-CC04AB092226}"/>
              </a:ext>
            </a:extLst>
          </p:cNvPr>
          <p:cNvSpPr>
            <a:spLocks noGrp="1"/>
          </p:cNvSpPr>
          <p:nvPr>
            <p:ph type="sldNum" sz="quarter" idx="12"/>
          </p:nvPr>
        </p:nvSpPr>
        <p:spPr/>
        <p:txBody>
          <a:bodyPr/>
          <a:lstStyle/>
          <a:p>
            <a:pPr defTabSz="914378"/>
            <a:fld id="{6E2D2B3B-882E-40F3-A32F-6DD516915044}" type="slidenum">
              <a:rPr lang="en-US">
                <a:solidFill>
                  <a:srgbClr val="FFFFFF"/>
                </a:solidFill>
                <a:latin typeface="Arial"/>
              </a:rPr>
              <a:pPr defTabSz="914378"/>
              <a:t>31</a:t>
            </a:fld>
            <a:endParaRPr lang="en-US" dirty="0">
              <a:solidFill>
                <a:srgbClr val="FFFFFF"/>
              </a:solidFill>
              <a:latin typeface="Arial"/>
            </a:endParaRPr>
          </a:p>
        </p:txBody>
      </p:sp>
    </p:spTree>
    <p:extLst>
      <p:ext uri="{BB962C8B-B14F-4D97-AF65-F5344CB8AC3E}">
        <p14:creationId xmlns:p14="http://schemas.microsoft.com/office/powerpoint/2010/main" val="2466460102"/>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8ED0A-DB30-C93F-A9AD-F61F609C7175}"/>
              </a:ext>
            </a:extLst>
          </p:cNvPr>
          <p:cNvSpPr>
            <a:spLocks noGrp="1"/>
          </p:cNvSpPr>
          <p:nvPr>
            <p:ph type="title"/>
          </p:nvPr>
        </p:nvSpPr>
        <p:spPr/>
        <p:txBody>
          <a:bodyPr/>
          <a:lstStyle/>
          <a:p>
            <a:pPr algn="ctr"/>
            <a:r>
              <a:rPr lang="en-US" dirty="0"/>
              <a:t>Unconscious Bias Disclosure</a:t>
            </a:r>
          </a:p>
        </p:txBody>
      </p:sp>
      <p:sp>
        <p:nvSpPr>
          <p:cNvPr id="3" name="Content Placeholder 2">
            <a:extLst>
              <a:ext uri="{FF2B5EF4-FFF2-40B4-BE49-F238E27FC236}">
                <a16:creationId xmlns:a16="http://schemas.microsoft.com/office/drawing/2014/main" id="{3FF913B5-B8AA-4FF0-7E4F-A2DCC2A52012}"/>
              </a:ext>
            </a:extLst>
          </p:cNvPr>
          <p:cNvSpPr>
            <a:spLocks noGrp="1"/>
          </p:cNvSpPr>
          <p:nvPr>
            <p:ph idx="1"/>
          </p:nvPr>
        </p:nvSpPr>
        <p:spPr/>
        <p:txBody>
          <a:bodyPr>
            <a:normAutofit fontScale="92500"/>
          </a:bodyPr>
          <a:lstStyle/>
          <a:p>
            <a:r>
              <a:rPr lang="en-US" dirty="0"/>
              <a:t>SCAETC recognizes that language is constantly evolving, and while we make every effort to avoid bias and stigmatizing terms, we acknowledge that unintentional lapses may occur in our presentations.</a:t>
            </a:r>
          </a:p>
          <a:p>
            <a:r>
              <a:rPr lang="en-US" dirty="0"/>
              <a:t>We value your feedback and encourage you to share any concerns related to language, images, or concepts that may be offensive or stigmatizing. </a:t>
            </a:r>
          </a:p>
          <a:p>
            <a:r>
              <a:rPr lang="en-US" dirty="0"/>
              <a:t>Your input will help us refine and improve our presentations, ensuring they remain inclusive and respectful to participants.</a:t>
            </a:r>
          </a:p>
        </p:txBody>
      </p:sp>
      <p:sp>
        <p:nvSpPr>
          <p:cNvPr id="4" name="Slide Number Placeholder 3">
            <a:extLst>
              <a:ext uri="{FF2B5EF4-FFF2-40B4-BE49-F238E27FC236}">
                <a16:creationId xmlns:a16="http://schemas.microsoft.com/office/drawing/2014/main" id="{782116D6-C495-FFD8-35E8-5FAE826C226A}"/>
              </a:ext>
            </a:extLst>
          </p:cNvPr>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862975276"/>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18F78-E064-7357-A503-47FA98595D0C}"/>
              </a:ext>
            </a:extLst>
          </p:cNvPr>
          <p:cNvSpPr>
            <a:spLocks noGrp="1"/>
          </p:cNvSpPr>
          <p:nvPr>
            <p:ph type="title"/>
          </p:nvPr>
        </p:nvSpPr>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A29D2BEE-4DDE-2985-6FB4-9B3D8175B16F}"/>
              </a:ext>
            </a:extLst>
          </p:cNvPr>
          <p:cNvSpPr>
            <a:spLocks noGrp="1"/>
          </p:cNvSpPr>
          <p:nvPr>
            <p:ph idx="1"/>
          </p:nvPr>
        </p:nvSpPr>
        <p:spPr>
          <a:xfrm>
            <a:off x="457213" y="1101740"/>
            <a:ext cx="8315569" cy="3373885"/>
          </a:xfrm>
        </p:spPr>
        <p:txBody>
          <a:bodyPr>
            <a:normAutofit fontScale="92500"/>
          </a:bodyPr>
          <a:lstStyle/>
          <a:p>
            <a:pPr marL="571500" indent="-457200">
              <a:buFont typeface="+mj-lt"/>
              <a:buAutoNum type="arabicPeriod"/>
            </a:pPr>
            <a:r>
              <a:rPr lang="en-US" dirty="0"/>
              <a:t>Define sex positivity and what it means to be sex positive in a HIV care setting; identify and define terms associated with gay sex in order to have crucial conversations about sex</a:t>
            </a:r>
            <a:endParaRPr lang="en-US" dirty="0">
              <a:solidFill>
                <a:srgbClr val="000000"/>
              </a:solidFill>
              <a:effectLst/>
              <a:ea typeface="Times New Roman" panose="02020603050405020304" pitchFamily="18" charset="0"/>
            </a:endParaRPr>
          </a:p>
          <a:p>
            <a:pPr marL="571500" indent="-457200">
              <a:buFont typeface="+mj-lt"/>
              <a:buAutoNum type="arabicPeriod"/>
            </a:pPr>
            <a:r>
              <a:rPr lang="en-US" dirty="0"/>
              <a:t>Explore the factors influencing sexual practices, with a particular focus on trauma, substance use and sex work, and how these impact service delivery in the HIV/AIDS field</a:t>
            </a:r>
          </a:p>
          <a:p>
            <a:pPr marL="571500" indent="-457200">
              <a:buFont typeface="+mj-lt"/>
              <a:buAutoNum type="arabicPeriod"/>
            </a:pPr>
            <a:r>
              <a:rPr lang="en-US" dirty="0"/>
              <a:t>Increase awareness on cultural and generational beliefs and how they play a part in sexual practices</a:t>
            </a:r>
          </a:p>
        </p:txBody>
      </p:sp>
      <p:sp>
        <p:nvSpPr>
          <p:cNvPr id="4" name="Slide Number Placeholder 3">
            <a:extLst>
              <a:ext uri="{FF2B5EF4-FFF2-40B4-BE49-F238E27FC236}">
                <a16:creationId xmlns:a16="http://schemas.microsoft.com/office/drawing/2014/main" id="{7DF322CB-562B-B32A-91F8-BE4DD19E0D94}"/>
              </a:ext>
            </a:extLst>
          </p:cNvPr>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2981208928"/>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A76C7-66B0-47E6-8FFB-FC253F2F8014}"/>
              </a:ext>
            </a:extLst>
          </p:cNvPr>
          <p:cNvSpPr>
            <a:spLocks noGrp="1"/>
          </p:cNvSpPr>
          <p:nvPr>
            <p:ph type="title"/>
          </p:nvPr>
        </p:nvSpPr>
        <p:spPr/>
        <p:txBody>
          <a:bodyPr/>
          <a:lstStyle/>
          <a:p>
            <a:pPr algn="ctr"/>
            <a:r>
              <a:rPr lang="en-US" dirty="0"/>
              <a:t>FYI…</a:t>
            </a:r>
          </a:p>
        </p:txBody>
      </p:sp>
      <p:sp>
        <p:nvSpPr>
          <p:cNvPr id="3" name="Content Placeholder 2">
            <a:extLst>
              <a:ext uri="{FF2B5EF4-FFF2-40B4-BE49-F238E27FC236}">
                <a16:creationId xmlns:a16="http://schemas.microsoft.com/office/drawing/2014/main" id="{760D9C47-E77C-4535-BABC-70AC978CCB00}"/>
              </a:ext>
            </a:extLst>
          </p:cNvPr>
          <p:cNvSpPr>
            <a:spLocks noGrp="1"/>
          </p:cNvSpPr>
          <p:nvPr>
            <p:ph idx="1"/>
          </p:nvPr>
        </p:nvSpPr>
        <p:spPr/>
        <p:txBody>
          <a:bodyPr>
            <a:normAutofit fontScale="92500" lnSpcReduction="10000"/>
          </a:bodyPr>
          <a:lstStyle/>
          <a:p>
            <a:r>
              <a:rPr lang="en-US" dirty="0"/>
              <a:t>This presentation will focus on and include discussion and mentioning of explicit words and phrases associated with gay sex or sex among same-gender loving men.</a:t>
            </a:r>
          </a:p>
          <a:p>
            <a:r>
              <a:rPr lang="en-US" dirty="0"/>
              <a:t>Take this opportunity to have an open mind and learn!</a:t>
            </a:r>
          </a:p>
          <a:p>
            <a:r>
              <a:rPr lang="en-US" dirty="0"/>
              <a:t>For the purpose of this presentation, will use the terms </a:t>
            </a:r>
            <a:r>
              <a:rPr lang="en-US" i="1" dirty="0"/>
              <a:t>same-gender loving men </a:t>
            </a:r>
            <a:r>
              <a:rPr lang="en-US" dirty="0"/>
              <a:t>and </a:t>
            </a:r>
            <a:r>
              <a:rPr lang="en-US" i="1" dirty="0"/>
              <a:t>gay/bisexual men </a:t>
            </a:r>
            <a:r>
              <a:rPr lang="en-US" dirty="0"/>
              <a:t>instead of MSM</a:t>
            </a:r>
          </a:p>
          <a:p>
            <a:r>
              <a:rPr lang="en-US" i="1" dirty="0"/>
              <a:t>Gay sex </a:t>
            </a:r>
            <a:r>
              <a:rPr lang="en-US" dirty="0"/>
              <a:t>will be used to encompass sex between 2 same-gender loving men</a:t>
            </a:r>
            <a:endParaRPr lang="en-US" i="1" dirty="0"/>
          </a:p>
          <a:p>
            <a:r>
              <a:rPr lang="en-US" dirty="0"/>
              <a:t>This is a judgement-free zone!</a:t>
            </a:r>
          </a:p>
        </p:txBody>
      </p:sp>
      <p:sp>
        <p:nvSpPr>
          <p:cNvPr id="4" name="Slide Number Placeholder 3">
            <a:extLst>
              <a:ext uri="{FF2B5EF4-FFF2-40B4-BE49-F238E27FC236}">
                <a16:creationId xmlns:a16="http://schemas.microsoft.com/office/drawing/2014/main" id="{F45EBEC7-0954-44E8-85BD-854DCAB525B0}"/>
              </a:ext>
            </a:extLst>
          </p:cNvPr>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2376756687"/>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13541-87E5-43A1-A4F3-CEB5BA30A517}"/>
              </a:ext>
            </a:extLst>
          </p:cNvPr>
          <p:cNvSpPr>
            <a:spLocks noGrp="1"/>
          </p:cNvSpPr>
          <p:nvPr>
            <p:ph type="title"/>
          </p:nvPr>
        </p:nvSpPr>
        <p:spPr/>
        <p:txBody>
          <a:bodyPr/>
          <a:lstStyle/>
          <a:p>
            <a:r>
              <a:rPr lang="en-US" dirty="0"/>
              <a:t>The big No-No’s</a:t>
            </a:r>
          </a:p>
        </p:txBody>
      </p:sp>
      <p:sp>
        <p:nvSpPr>
          <p:cNvPr id="3" name="Content Placeholder 2">
            <a:extLst>
              <a:ext uri="{FF2B5EF4-FFF2-40B4-BE49-F238E27FC236}">
                <a16:creationId xmlns:a16="http://schemas.microsoft.com/office/drawing/2014/main" id="{64302E75-7B1A-413B-9D53-C58760F5F0DD}"/>
              </a:ext>
            </a:extLst>
          </p:cNvPr>
          <p:cNvSpPr>
            <a:spLocks noGrp="1"/>
          </p:cNvSpPr>
          <p:nvPr>
            <p:ph idx="1"/>
          </p:nvPr>
        </p:nvSpPr>
        <p:spPr/>
        <p:txBody>
          <a:bodyPr>
            <a:normAutofit fontScale="85000" lnSpcReduction="20000"/>
          </a:bodyPr>
          <a:lstStyle/>
          <a:p>
            <a:pPr marL="114300" indent="0">
              <a:buNone/>
            </a:pPr>
            <a:endParaRPr lang="en-US" dirty="0"/>
          </a:p>
          <a:p>
            <a:r>
              <a:rPr lang="en-US" dirty="0"/>
              <a:t>Judging sexual practices</a:t>
            </a:r>
          </a:p>
          <a:p>
            <a:r>
              <a:rPr lang="en-US" dirty="0"/>
              <a:t>Using the term “clean” to refer to negative status (STIs/HIV)</a:t>
            </a:r>
          </a:p>
          <a:p>
            <a:r>
              <a:rPr lang="en-US" dirty="0"/>
              <a:t>Assuming all same-gender loving men have anal sex or have multiple partners or have unprotected sex</a:t>
            </a:r>
          </a:p>
          <a:p>
            <a:r>
              <a:rPr lang="en-US" dirty="0"/>
              <a:t>Using STIs and HIV as punishment for having sex</a:t>
            </a:r>
          </a:p>
          <a:p>
            <a:r>
              <a:rPr lang="en-US" dirty="0"/>
              <a:t>Not believing the sexual lifestyle of your client based on age</a:t>
            </a:r>
          </a:p>
          <a:p>
            <a:r>
              <a:rPr lang="en-US" dirty="0"/>
              <a:t>Believing sex work is NOT real work</a:t>
            </a:r>
          </a:p>
          <a:p>
            <a:r>
              <a:rPr lang="en-US" dirty="0"/>
              <a:t>Assuming those living with HIV are just “passing on” HIV to their sexual partners</a:t>
            </a:r>
          </a:p>
          <a:p>
            <a:r>
              <a:rPr lang="en-US" dirty="0"/>
              <a:t>Others?</a:t>
            </a:r>
          </a:p>
          <a:p>
            <a:endParaRPr lang="en-US" dirty="0"/>
          </a:p>
        </p:txBody>
      </p:sp>
      <p:sp>
        <p:nvSpPr>
          <p:cNvPr id="4" name="Slide Number Placeholder 3">
            <a:extLst>
              <a:ext uri="{FF2B5EF4-FFF2-40B4-BE49-F238E27FC236}">
                <a16:creationId xmlns:a16="http://schemas.microsoft.com/office/drawing/2014/main" id="{FFB95225-FC13-4266-8DBF-85AC7EA4A95A}"/>
              </a:ext>
            </a:extLst>
          </p:cNvPr>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375202549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A4B15-0907-32EF-C3D0-BA62C1325522}"/>
              </a:ext>
            </a:extLst>
          </p:cNvPr>
          <p:cNvSpPr>
            <a:spLocks noGrp="1"/>
          </p:cNvSpPr>
          <p:nvPr>
            <p:ph type="title"/>
          </p:nvPr>
        </p:nvSpPr>
        <p:spPr/>
        <p:txBody>
          <a:bodyPr/>
          <a:lstStyle/>
          <a:p>
            <a:pPr algn="ctr"/>
            <a:r>
              <a:rPr lang="en-US" dirty="0"/>
              <a:t>Being Sex Positive… How do YOU define it? And why is this important in healthcare?</a:t>
            </a:r>
          </a:p>
        </p:txBody>
      </p:sp>
      <p:sp>
        <p:nvSpPr>
          <p:cNvPr id="4" name="Slide Number Placeholder 3">
            <a:extLst>
              <a:ext uri="{FF2B5EF4-FFF2-40B4-BE49-F238E27FC236}">
                <a16:creationId xmlns:a16="http://schemas.microsoft.com/office/drawing/2014/main" id="{9E51F476-FA17-F36D-6EF1-A037678A35D1}"/>
              </a:ext>
            </a:extLst>
          </p:cNvPr>
          <p:cNvSpPr>
            <a:spLocks noGrp="1"/>
          </p:cNvSpPr>
          <p:nvPr>
            <p:ph type="sldNum" sz="quarter" idx="12"/>
          </p:nvPr>
        </p:nvSpPr>
        <p:spPr/>
        <p:txBody>
          <a:bodyPr/>
          <a:lstStyle/>
          <a:p>
            <a:fld id="{6E2D2B3B-882E-40F3-A32F-6DD516915044}" type="slidenum">
              <a:rPr lang="en-US" smtClean="0"/>
              <a:pPr/>
              <a:t>8</a:t>
            </a:fld>
            <a:endParaRPr lang="en-US"/>
          </a:p>
        </p:txBody>
      </p:sp>
      <p:sp>
        <p:nvSpPr>
          <p:cNvPr id="5" name="TextBox 4">
            <a:extLst>
              <a:ext uri="{FF2B5EF4-FFF2-40B4-BE49-F238E27FC236}">
                <a16:creationId xmlns:a16="http://schemas.microsoft.com/office/drawing/2014/main" id="{5A00C4D2-A269-6E9D-0BCA-19899808C1E9}"/>
              </a:ext>
            </a:extLst>
          </p:cNvPr>
          <p:cNvSpPr txBox="1"/>
          <p:nvPr/>
        </p:nvSpPr>
        <p:spPr>
          <a:xfrm>
            <a:off x="1853852" y="4729412"/>
            <a:ext cx="5561556" cy="276999"/>
          </a:xfrm>
          <a:prstGeom prst="rect">
            <a:avLst/>
          </a:prstGeom>
          <a:noFill/>
        </p:spPr>
        <p:txBody>
          <a:bodyPr wrap="square" rtlCol="0">
            <a:spAutoFit/>
          </a:bodyPr>
          <a:lstStyle/>
          <a:p>
            <a:pPr algn="ctr"/>
            <a:r>
              <a:rPr lang="en-US" sz="1200" dirty="0">
                <a:solidFill>
                  <a:schemeClr val="bg1"/>
                </a:solidFill>
              </a:rPr>
              <a:t>Reference</a:t>
            </a:r>
          </a:p>
        </p:txBody>
      </p:sp>
      <p:pic>
        <p:nvPicPr>
          <p:cNvPr id="6" name="Picture 5">
            <a:extLst>
              <a:ext uri="{FF2B5EF4-FFF2-40B4-BE49-F238E27FC236}">
                <a16:creationId xmlns:a16="http://schemas.microsoft.com/office/drawing/2014/main" id="{4065159F-3570-43F5-8B5A-7FA60750ED97}"/>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413492" y="49065"/>
            <a:ext cx="2277358" cy="2277358"/>
          </a:xfrm>
          <a:prstGeom prst="rect">
            <a:avLst/>
          </a:prstGeom>
        </p:spPr>
      </p:pic>
    </p:spTree>
    <p:extLst>
      <p:ext uri="{BB962C8B-B14F-4D97-AF65-F5344CB8AC3E}">
        <p14:creationId xmlns:p14="http://schemas.microsoft.com/office/powerpoint/2010/main" val="422248270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6CF92-D7AE-42DD-9C5F-948ACC3E97BD}"/>
              </a:ext>
            </a:extLst>
          </p:cNvPr>
          <p:cNvSpPr>
            <a:spLocks noGrp="1"/>
          </p:cNvSpPr>
          <p:nvPr>
            <p:ph type="title"/>
          </p:nvPr>
        </p:nvSpPr>
        <p:spPr/>
        <p:txBody>
          <a:bodyPr/>
          <a:lstStyle/>
          <a:p>
            <a:r>
              <a:rPr lang="en-US" dirty="0"/>
              <a:t>Sex-Positivity?</a:t>
            </a:r>
          </a:p>
        </p:txBody>
      </p:sp>
      <p:sp>
        <p:nvSpPr>
          <p:cNvPr id="3" name="Content Placeholder 2">
            <a:extLst>
              <a:ext uri="{FF2B5EF4-FFF2-40B4-BE49-F238E27FC236}">
                <a16:creationId xmlns:a16="http://schemas.microsoft.com/office/drawing/2014/main" id="{AA182C9D-94A5-45BE-B575-DDFFBB1C8AF1}"/>
              </a:ext>
            </a:extLst>
          </p:cNvPr>
          <p:cNvSpPr>
            <a:spLocks noGrp="1"/>
          </p:cNvSpPr>
          <p:nvPr>
            <p:ph idx="1"/>
          </p:nvPr>
        </p:nvSpPr>
        <p:spPr/>
        <p:txBody>
          <a:bodyPr/>
          <a:lstStyle/>
          <a:p>
            <a:pPr marL="114300" indent="0">
              <a:buNone/>
            </a:pPr>
            <a:r>
              <a:rPr lang="en-US" dirty="0"/>
              <a:t>The Sexual Medicine Society of North America (SMSNA) defines it as… </a:t>
            </a:r>
          </a:p>
          <a:p>
            <a:pPr marL="114300" indent="0">
              <a:buNone/>
            </a:pPr>
            <a:r>
              <a:rPr lang="en-US" i="1" dirty="0"/>
              <a:t>Sex-positivity generally refers to having a positive attitude about sex, respecting others’ sexual preferences and consensual sexual practices, and treating sex as a normal, healthy part of life, rather than a taboo topic or something to be ashamed of.</a:t>
            </a:r>
          </a:p>
        </p:txBody>
      </p:sp>
      <p:sp>
        <p:nvSpPr>
          <p:cNvPr id="4" name="Slide Number Placeholder 3">
            <a:extLst>
              <a:ext uri="{FF2B5EF4-FFF2-40B4-BE49-F238E27FC236}">
                <a16:creationId xmlns:a16="http://schemas.microsoft.com/office/drawing/2014/main" id="{86A30D4F-6316-423D-B56D-736D52A5F641}"/>
              </a:ext>
            </a:extLst>
          </p:cNvPr>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3484675021"/>
      </p:ext>
    </p:extLst>
  </p:cSld>
  <p:clrMapOvr>
    <a:masterClrMapping/>
  </p:clrMapOvr>
  <p:transition spd="slow">
    <p:wheel spokes="1"/>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BLANK-MASTER">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3844583CB62841A6E152F314B72CCE" ma:contentTypeVersion="4" ma:contentTypeDescription="Create a new document." ma:contentTypeScope="" ma:versionID="178c5bef98f1f547dc86696c11c23cf9">
  <xsd:schema xmlns:xsd="http://www.w3.org/2001/XMLSchema" xmlns:xs="http://www.w3.org/2001/XMLSchema" xmlns:p="http://schemas.microsoft.com/office/2006/metadata/properties" xmlns:ns3="56e3e579-c81a-40a6-8caa-ba1793305fea" targetNamespace="http://schemas.microsoft.com/office/2006/metadata/properties" ma:root="true" ma:fieldsID="ec42fd4a930a01aaf279f9afa84b37dd" ns3:_="">
    <xsd:import namespace="56e3e579-c81a-40a6-8caa-ba1793305fe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e3e579-c81a-40a6-8caa-ba1793305f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F736C2-BB8A-40BB-AF6D-102F19FECF53}">
  <ds:schemaRefs>
    <ds:schemaRef ds:uri="http://schemas.microsoft.com/office/2006/documentManagement/types"/>
    <ds:schemaRef ds:uri="56e3e579-c81a-40a6-8caa-ba1793305fea"/>
    <ds:schemaRef ds:uri="http://purl.org/dc/elements/1.1/"/>
    <ds:schemaRef ds:uri="http://purl.org/dc/dcmitype/"/>
    <ds:schemaRef ds:uri="http://purl.org/dc/terms/"/>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05FA245-53A8-4468-A099-CCAEA7AFB7FB}">
  <ds:schemaRefs>
    <ds:schemaRef ds:uri="http://schemas.microsoft.com/sharepoint/v3/contenttype/forms"/>
  </ds:schemaRefs>
</ds:datastoreItem>
</file>

<file path=customXml/itemProps3.xml><?xml version="1.0" encoding="utf-8"?>
<ds:datastoreItem xmlns:ds="http://schemas.openxmlformats.org/officeDocument/2006/customXml" ds:itemID="{F55903F3-6975-4F7B-97E5-3805A91F98FE}">
  <ds:schemaRefs>
    <ds:schemaRef ds:uri="56e3e579-c81a-40a6-8caa-ba1793305f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AETC-BLANK-MASTER</Template>
  <TotalTime>2100</TotalTime>
  <Words>3333</Words>
  <Application>Microsoft Office PowerPoint</Application>
  <PresentationFormat>On-screen Show (16:9)</PresentationFormat>
  <Paragraphs>273</Paragraphs>
  <Slides>31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ＭＳ Ｐゴシック</vt:lpstr>
      <vt:lpstr>Arial</vt:lpstr>
      <vt:lpstr>Calibri</vt:lpstr>
      <vt:lpstr>Courier New</vt:lpstr>
      <vt:lpstr>ITC Avant Garde Std Bk</vt:lpstr>
      <vt:lpstr>ITC Avant Garde Std Md</vt:lpstr>
      <vt:lpstr>Times New Roman</vt:lpstr>
      <vt:lpstr>Wingdings</vt:lpstr>
      <vt:lpstr>AETC-BLANK-MASTER</vt:lpstr>
      <vt:lpstr>Achieving Sex Positivity in Healthcare </vt:lpstr>
      <vt:lpstr>Conflict of Interest Disclosure Statement</vt:lpstr>
      <vt:lpstr>Use of Trade/Brand Names</vt:lpstr>
      <vt:lpstr>Unconscious Bias Disclosure</vt:lpstr>
      <vt:lpstr>Learning Objectives</vt:lpstr>
      <vt:lpstr>FYI…</vt:lpstr>
      <vt:lpstr>The big No-No’s</vt:lpstr>
      <vt:lpstr>Being Sex Positive… How do YOU define it? And why is this important in healthcare?</vt:lpstr>
      <vt:lpstr>Sex-Positivity?</vt:lpstr>
      <vt:lpstr>Key Areas of Sex-Positivity</vt:lpstr>
      <vt:lpstr>Healthcare Providers should… </vt:lpstr>
      <vt:lpstr>Factors influencing sexual behavior among gay/bisexual men</vt:lpstr>
      <vt:lpstr>How are these factors relevant to being sex positive in healthcare?</vt:lpstr>
      <vt:lpstr>Sex and Mental Health</vt:lpstr>
      <vt:lpstr>Sex and Trauma</vt:lpstr>
      <vt:lpstr>Sex and Trauma</vt:lpstr>
      <vt:lpstr>Consider the trauma cycle </vt:lpstr>
      <vt:lpstr>Sex and Drug Use</vt:lpstr>
      <vt:lpstr>Sex and Substance Abuse</vt:lpstr>
      <vt:lpstr>Sex Work</vt:lpstr>
      <vt:lpstr>“Gay sex” and Cultural Perspectives</vt:lpstr>
      <vt:lpstr>“Gay sex” and Cultural Perspectives</vt:lpstr>
      <vt:lpstr>“Gay sex” and Cultural Perspectives</vt:lpstr>
      <vt:lpstr>How is gay sex viewed by generation?</vt:lpstr>
      <vt:lpstr>What to do as an HIV/Healthcare provider…</vt:lpstr>
      <vt:lpstr>Summary</vt:lpstr>
      <vt:lpstr>PowerPoint Presentation</vt:lpstr>
      <vt:lpstr>References</vt:lpstr>
      <vt:lpstr>Resources</vt:lpstr>
      <vt:lpstr>Resources</vt:lpstr>
      <vt:lpstr>SCAETC Social Media </vt:lpstr>
    </vt:vector>
  </TitlesOfParts>
  <Company>UMDNJ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UMDNJ</dc:creator>
  <cp:lastModifiedBy>Gabriel Silva</cp:lastModifiedBy>
  <cp:revision>85</cp:revision>
  <cp:lastPrinted>2013-10-17T16:37:33Z</cp:lastPrinted>
  <dcterms:created xsi:type="dcterms:W3CDTF">2016-03-30T16:09:11Z</dcterms:created>
  <dcterms:modified xsi:type="dcterms:W3CDTF">2024-04-24T13:59:24Z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D40DFBA8-277C-4D0B-A63D-FA8CB45F9D94</vt:lpwstr>
  </property>
  <property fmtid="{D5CDD505-2E9C-101B-9397-08002B2CF9AE}" pid="3" name="ArticulatePath">
    <vt:lpwstr>SCAETC Orientation_v0520</vt:lpwstr>
  </property>
  <property fmtid="{D5CDD505-2E9C-101B-9397-08002B2CF9AE}" pid="4" name="ContentTypeId">
    <vt:lpwstr>0x010100C13844583CB62841A6E152F314B72CCE</vt:lpwstr>
  </property>
</Properties>
</file>