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27_B2E87CC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27"/>
  </p:notesMasterIdLst>
  <p:handoutMasterIdLst>
    <p:handoutMasterId r:id="rId28"/>
  </p:handoutMasterIdLst>
  <p:sldIdLst>
    <p:sldId id="542" r:id="rId5"/>
    <p:sldId id="393" r:id="rId6"/>
    <p:sldId id="557" r:id="rId7"/>
    <p:sldId id="549" r:id="rId8"/>
    <p:sldId id="547" r:id="rId9"/>
    <p:sldId id="551" r:id="rId10"/>
    <p:sldId id="552" r:id="rId11"/>
    <p:sldId id="5019" r:id="rId12"/>
    <p:sldId id="5020" r:id="rId13"/>
    <p:sldId id="5031" r:id="rId14"/>
    <p:sldId id="5021" r:id="rId15"/>
    <p:sldId id="5023" r:id="rId16"/>
    <p:sldId id="5022" r:id="rId17"/>
    <p:sldId id="5024" r:id="rId18"/>
    <p:sldId id="5025" r:id="rId19"/>
    <p:sldId id="5026" r:id="rId20"/>
    <p:sldId id="5027" r:id="rId21"/>
    <p:sldId id="5028" r:id="rId22"/>
    <p:sldId id="5029" r:id="rId23"/>
    <p:sldId id="553" r:id="rId24"/>
    <p:sldId id="299" r:id="rId25"/>
    <p:sldId id="5030" r:id="rId26"/>
  </p:sldIdLst>
  <p:sldSz cx="9144000" cy="5143500" type="screen16x9"/>
  <p:notesSz cx="7023100" cy="93091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557"/>
            <p14:sldId id="549"/>
            <p14:sldId id="547"/>
            <p14:sldId id="551"/>
            <p14:sldId id="552"/>
            <p14:sldId id="5019"/>
            <p14:sldId id="5020"/>
            <p14:sldId id="5031"/>
            <p14:sldId id="5021"/>
            <p14:sldId id="5023"/>
            <p14:sldId id="5022"/>
            <p14:sldId id="5024"/>
            <p14:sldId id="5025"/>
            <p14:sldId id="5026"/>
            <p14:sldId id="5027"/>
            <p14:sldId id="5028"/>
            <p14:sldId id="5029"/>
            <p14:sldId id="553"/>
            <p14:sldId id="299"/>
            <p14:sldId id="503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6833D70C-5984-EE08-B2C9-CF27DCEDB748}"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EF0"/>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66" d="100"/>
          <a:sy n="66" d="100"/>
        </p:scale>
        <p:origin x="72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comments/modernComment_227_B2E87CCB.xml><?xml version="1.0" encoding="utf-8"?>
<p188:cmLst xmlns:a="http://schemas.openxmlformats.org/drawingml/2006/main" xmlns:r="http://schemas.openxmlformats.org/officeDocument/2006/relationships" xmlns:p188="http://schemas.microsoft.com/office/powerpoint/2018/8/main">
  <p188:cm id="{F656FB5D-5FF9-47C1-95A1-AE46B8A211BB}" authorId="{6833D70C-5984-EE08-B2C9-CF27DCEDB748}" created="2024-04-25T22:23:25.761">
    <pc:sldMkLst xmlns:pc="http://schemas.microsoft.com/office/powerpoint/2013/main/command">
      <pc:docMk/>
      <pc:sldMk cId="3001580747" sldId="551"/>
    </pc:sldMkLst>
    <p188:txBody>
      <a:bodyPr/>
      <a:lstStyle/>
      <a:p>
        <a:r>
          <a:rPr lang="en-US"/>
          <a:t>Need Image Source Reference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FC40E-8788-476C-85C7-F92A8D9A0025}" type="doc">
      <dgm:prSet loTypeId="urn:microsoft.com/office/officeart/2005/8/layout/rings+Icon" loCatId="relationship" qsTypeId="urn:microsoft.com/office/officeart/2005/8/quickstyle/3d3" qsCatId="3D" csTypeId="urn:microsoft.com/office/officeart/2005/8/colors/accent1_2" csCatId="accent1" phldr="1"/>
      <dgm:spPr/>
    </dgm:pt>
    <dgm:pt modelId="{E4F4D770-78DF-498E-A36B-7177882BDC62}">
      <dgm:prSet phldrT="[Text]" custT="1"/>
      <dgm:spPr>
        <a:solidFill>
          <a:schemeClr val="tx2">
            <a:lumMod val="40000"/>
            <a:lumOff val="6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Medical</a:t>
          </a:r>
        </a:p>
      </dgm:t>
    </dgm:pt>
    <dgm:pt modelId="{B55570AA-245D-48A5-9C37-214F344849FF}" type="parTrans" cxnId="{571C6418-EB23-47FE-980D-2E47AB488D7C}">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0A1408DC-C680-4069-A962-6BD059003F6A}" type="sibTrans" cxnId="{571C6418-EB23-47FE-980D-2E47AB488D7C}">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B500C07A-384D-43F0-BFDE-CD6B9CB622CE}">
      <dgm:prSet phldrT="[Text]" custT="1"/>
      <dgm:spPr>
        <a:solidFill>
          <a:schemeClr val="tx2">
            <a:lumMod val="40000"/>
            <a:lumOff val="6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Mental Health</a:t>
          </a:r>
        </a:p>
      </dgm:t>
    </dgm:pt>
    <dgm:pt modelId="{BE4E98A3-B15D-4677-B34A-69BABBE8EA62}" type="parTrans" cxnId="{38AB5C16-5507-498E-96FC-6381D73007CC}">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EA9B4A4C-6E61-42B1-AA2C-64D378E42F23}" type="sibTrans" cxnId="{38AB5C16-5507-498E-96FC-6381D73007CC}">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A32DF728-927B-4A0E-8A61-28C099B39309}">
      <dgm:prSet phldrT="[Text]" custT="1"/>
      <dgm:spPr>
        <a:solidFill>
          <a:schemeClr val="tx2">
            <a:lumMod val="40000"/>
            <a:lumOff val="6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Substance Use</a:t>
          </a:r>
        </a:p>
      </dgm:t>
    </dgm:pt>
    <dgm:pt modelId="{CE06D688-FA81-4E28-BF1B-91D69B0D4603}" type="parTrans" cxnId="{8B6053A2-670C-4438-8885-54116D4EA0E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D2E21AB3-D0AB-4DCB-A8E7-93A72C8119FD}" type="sibTrans" cxnId="{8B6053A2-670C-4438-8885-54116D4EA0E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C72ED751-F4DE-4FCD-ABA2-45FEF73A911F}">
      <dgm:prSet phldrT="[Text]" custT="1"/>
      <dgm:spPr>
        <a:solidFill>
          <a:schemeClr val="tx2">
            <a:lumMod val="40000"/>
            <a:lumOff val="6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Social Services</a:t>
          </a:r>
        </a:p>
      </dgm:t>
    </dgm:pt>
    <dgm:pt modelId="{B6D6339D-91F9-4B56-95A9-7A71C382A4D3}" type="parTrans" cxnId="{879DB82D-A5BB-43F6-A93D-5FA1DC23EAF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FDFEE5E6-4A52-4179-AC40-5577DD838C26}" type="sibTrans" cxnId="{879DB82D-A5BB-43F6-A93D-5FA1DC23EAF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BA077A04-4E95-4952-905A-9EB9EFEDBE40}">
      <dgm:prSet phldrT="[Text]" custT="1"/>
      <dgm:spPr>
        <a:solidFill>
          <a:schemeClr val="tx2">
            <a:lumMod val="40000"/>
            <a:lumOff val="6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Care Coordination</a:t>
          </a:r>
        </a:p>
      </dgm:t>
    </dgm:pt>
    <dgm:pt modelId="{CACF1110-B72A-4D45-A021-0B4C35570ADA}" type="parTrans" cxnId="{55D20115-4405-47D6-9950-BF5667283EB4}">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F4BEA04E-BD5A-4645-AA0C-4F383A233AB9}" type="sibTrans" cxnId="{55D20115-4405-47D6-9950-BF5667283EB4}">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6F688C2F-6FB5-49DF-8509-37D67A7B11F0}" type="pres">
      <dgm:prSet presAssocID="{ED3FC40E-8788-476C-85C7-F92A8D9A0025}" presName="Name0" presStyleCnt="0">
        <dgm:presLayoutVars>
          <dgm:chMax val="7"/>
          <dgm:dir/>
          <dgm:resizeHandles val="exact"/>
        </dgm:presLayoutVars>
      </dgm:prSet>
      <dgm:spPr/>
    </dgm:pt>
    <dgm:pt modelId="{B8A8374B-02D9-4E5D-B967-6175EEA04FD0}" type="pres">
      <dgm:prSet presAssocID="{ED3FC40E-8788-476C-85C7-F92A8D9A0025}" presName="ellipse1" presStyleLbl="vennNode1" presStyleIdx="0" presStyleCnt="5">
        <dgm:presLayoutVars>
          <dgm:bulletEnabled val="1"/>
        </dgm:presLayoutVars>
      </dgm:prSet>
      <dgm:spPr/>
    </dgm:pt>
    <dgm:pt modelId="{C523FB89-154A-4EED-9D03-459CC481408D}" type="pres">
      <dgm:prSet presAssocID="{ED3FC40E-8788-476C-85C7-F92A8D9A0025}" presName="ellipse2" presStyleLbl="vennNode1" presStyleIdx="1" presStyleCnt="5" custLinFactNeighborX="1550" custLinFactNeighborY="1947">
        <dgm:presLayoutVars>
          <dgm:bulletEnabled val="1"/>
        </dgm:presLayoutVars>
      </dgm:prSet>
      <dgm:spPr/>
    </dgm:pt>
    <dgm:pt modelId="{C7CA1285-75FB-45B6-9C71-BBD4316FD0A7}" type="pres">
      <dgm:prSet presAssocID="{ED3FC40E-8788-476C-85C7-F92A8D9A0025}" presName="ellipse3" presStyleLbl="vennNode1" presStyleIdx="2" presStyleCnt="5">
        <dgm:presLayoutVars>
          <dgm:bulletEnabled val="1"/>
        </dgm:presLayoutVars>
      </dgm:prSet>
      <dgm:spPr/>
    </dgm:pt>
    <dgm:pt modelId="{64A8FCA1-9B00-4AB8-8CD6-25FC6E6DCCAC}" type="pres">
      <dgm:prSet presAssocID="{ED3FC40E-8788-476C-85C7-F92A8D9A0025}" presName="ellipse4" presStyleLbl="vennNode1" presStyleIdx="3" presStyleCnt="5">
        <dgm:presLayoutVars>
          <dgm:bulletEnabled val="1"/>
        </dgm:presLayoutVars>
      </dgm:prSet>
      <dgm:spPr/>
    </dgm:pt>
    <dgm:pt modelId="{B2622EFC-D27D-4317-8072-13B6BE57B466}" type="pres">
      <dgm:prSet presAssocID="{ED3FC40E-8788-476C-85C7-F92A8D9A0025}" presName="ellipse5" presStyleLbl="vennNode1" presStyleIdx="4" presStyleCnt="5" custLinFactNeighborX="2916" custLinFactNeighborY="-1853">
        <dgm:presLayoutVars>
          <dgm:bulletEnabled val="1"/>
        </dgm:presLayoutVars>
      </dgm:prSet>
      <dgm:spPr/>
    </dgm:pt>
  </dgm:ptLst>
  <dgm:cxnLst>
    <dgm:cxn modelId="{1D318408-496F-43FA-A50E-39115490D58B}" type="presOf" srcId="{E4F4D770-78DF-498E-A36B-7177882BDC62}" destId="{B8A8374B-02D9-4E5D-B967-6175EEA04FD0}" srcOrd="0" destOrd="0" presId="urn:microsoft.com/office/officeart/2005/8/layout/rings+Icon"/>
    <dgm:cxn modelId="{55D20115-4405-47D6-9950-BF5667283EB4}" srcId="{ED3FC40E-8788-476C-85C7-F92A8D9A0025}" destId="{BA077A04-4E95-4952-905A-9EB9EFEDBE40}" srcOrd="4" destOrd="0" parTransId="{CACF1110-B72A-4D45-A021-0B4C35570ADA}" sibTransId="{F4BEA04E-BD5A-4645-AA0C-4F383A233AB9}"/>
    <dgm:cxn modelId="{38AB5C16-5507-498E-96FC-6381D73007CC}" srcId="{ED3FC40E-8788-476C-85C7-F92A8D9A0025}" destId="{B500C07A-384D-43F0-BFDE-CD6B9CB622CE}" srcOrd="1" destOrd="0" parTransId="{BE4E98A3-B15D-4677-B34A-69BABBE8EA62}" sibTransId="{EA9B4A4C-6E61-42B1-AA2C-64D378E42F23}"/>
    <dgm:cxn modelId="{571C6418-EB23-47FE-980D-2E47AB488D7C}" srcId="{ED3FC40E-8788-476C-85C7-F92A8D9A0025}" destId="{E4F4D770-78DF-498E-A36B-7177882BDC62}" srcOrd="0" destOrd="0" parTransId="{B55570AA-245D-48A5-9C37-214F344849FF}" sibTransId="{0A1408DC-C680-4069-A962-6BD059003F6A}"/>
    <dgm:cxn modelId="{879DB82D-A5BB-43F6-A93D-5FA1DC23EAFF}" srcId="{ED3FC40E-8788-476C-85C7-F92A8D9A0025}" destId="{C72ED751-F4DE-4FCD-ABA2-45FEF73A911F}" srcOrd="3" destOrd="0" parTransId="{B6D6339D-91F9-4B56-95A9-7A71C382A4D3}" sibTransId="{FDFEE5E6-4A52-4179-AC40-5577DD838C26}"/>
    <dgm:cxn modelId="{1DC10B6A-45A6-4408-8FD8-01099D5615FF}" type="presOf" srcId="{B500C07A-384D-43F0-BFDE-CD6B9CB622CE}" destId="{C523FB89-154A-4EED-9D03-459CC481408D}" srcOrd="0" destOrd="0" presId="urn:microsoft.com/office/officeart/2005/8/layout/rings+Icon"/>
    <dgm:cxn modelId="{F9EC3152-3A18-4155-BFCE-9A069F56B937}" type="presOf" srcId="{C72ED751-F4DE-4FCD-ABA2-45FEF73A911F}" destId="{64A8FCA1-9B00-4AB8-8CD6-25FC6E6DCCAC}" srcOrd="0" destOrd="0" presId="urn:microsoft.com/office/officeart/2005/8/layout/rings+Icon"/>
    <dgm:cxn modelId="{5CEAEF88-4B0A-4F1E-9BAE-1F977C987ED6}" type="presOf" srcId="{A32DF728-927B-4A0E-8A61-28C099B39309}" destId="{C7CA1285-75FB-45B6-9C71-BBD4316FD0A7}" srcOrd="0" destOrd="0" presId="urn:microsoft.com/office/officeart/2005/8/layout/rings+Icon"/>
    <dgm:cxn modelId="{8B6053A2-670C-4438-8885-54116D4EA0EF}" srcId="{ED3FC40E-8788-476C-85C7-F92A8D9A0025}" destId="{A32DF728-927B-4A0E-8A61-28C099B39309}" srcOrd="2" destOrd="0" parTransId="{CE06D688-FA81-4E28-BF1B-91D69B0D4603}" sibTransId="{D2E21AB3-D0AB-4DCB-A8E7-93A72C8119FD}"/>
    <dgm:cxn modelId="{6CEF85C8-B238-4F7B-92D6-E275C13E61A0}" type="presOf" srcId="{ED3FC40E-8788-476C-85C7-F92A8D9A0025}" destId="{6F688C2F-6FB5-49DF-8509-37D67A7B11F0}" srcOrd="0" destOrd="0" presId="urn:microsoft.com/office/officeart/2005/8/layout/rings+Icon"/>
    <dgm:cxn modelId="{2E3255CD-995F-4921-A1B8-837E2C0547FD}" type="presOf" srcId="{BA077A04-4E95-4952-905A-9EB9EFEDBE40}" destId="{B2622EFC-D27D-4317-8072-13B6BE57B466}" srcOrd="0" destOrd="0" presId="urn:microsoft.com/office/officeart/2005/8/layout/rings+Icon"/>
    <dgm:cxn modelId="{B5AA2847-8B98-4EB1-A506-469C7E35F599}" type="presParOf" srcId="{6F688C2F-6FB5-49DF-8509-37D67A7B11F0}" destId="{B8A8374B-02D9-4E5D-B967-6175EEA04FD0}" srcOrd="0" destOrd="0" presId="urn:microsoft.com/office/officeart/2005/8/layout/rings+Icon"/>
    <dgm:cxn modelId="{2B5BF3A7-3B35-49E9-8368-921400140DB2}" type="presParOf" srcId="{6F688C2F-6FB5-49DF-8509-37D67A7B11F0}" destId="{C523FB89-154A-4EED-9D03-459CC481408D}" srcOrd="1" destOrd="0" presId="urn:microsoft.com/office/officeart/2005/8/layout/rings+Icon"/>
    <dgm:cxn modelId="{0575D250-A51B-4886-A6FD-E973D7F26457}" type="presParOf" srcId="{6F688C2F-6FB5-49DF-8509-37D67A7B11F0}" destId="{C7CA1285-75FB-45B6-9C71-BBD4316FD0A7}" srcOrd="2" destOrd="0" presId="urn:microsoft.com/office/officeart/2005/8/layout/rings+Icon"/>
    <dgm:cxn modelId="{29F79F70-FED4-46C8-B532-CFC9D090C702}" type="presParOf" srcId="{6F688C2F-6FB5-49DF-8509-37D67A7B11F0}" destId="{64A8FCA1-9B00-4AB8-8CD6-25FC6E6DCCAC}" srcOrd="3" destOrd="0" presId="urn:microsoft.com/office/officeart/2005/8/layout/rings+Icon"/>
    <dgm:cxn modelId="{725D246D-FA5A-42A7-B204-B514FEED297D}" type="presParOf" srcId="{6F688C2F-6FB5-49DF-8509-37D67A7B11F0}" destId="{B2622EFC-D27D-4317-8072-13B6BE57B466}"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374B-02D9-4E5D-B967-6175EEA04FD0}">
      <dsp:nvSpPr>
        <dsp:cNvPr id="0" name=""/>
        <dsp:cNvSpPr/>
      </dsp:nvSpPr>
      <dsp:spPr>
        <a:xfrm>
          <a:off x="802142" y="0"/>
          <a:ext cx="2286780" cy="2286775"/>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Medical</a:t>
          </a:r>
        </a:p>
      </dsp:txBody>
      <dsp:txXfrm>
        <a:off x="1137033" y="334890"/>
        <a:ext cx="1616998" cy="1616995"/>
      </dsp:txXfrm>
    </dsp:sp>
    <dsp:sp modelId="{C523FB89-154A-4EED-9D03-459CC481408D}">
      <dsp:nvSpPr>
        <dsp:cNvPr id="0" name=""/>
        <dsp:cNvSpPr/>
      </dsp:nvSpPr>
      <dsp:spPr>
        <a:xfrm>
          <a:off x="2013486" y="1525152"/>
          <a:ext cx="2286780" cy="2286775"/>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Mental Health</a:t>
          </a:r>
        </a:p>
      </dsp:txBody>
      <dsp:txXfrm>
        <a:off x="2348377" y="1860042"/>
        <a:ext cx="1616998" cy="1616995"/>
      </dsp:txXfrm>
    </dsp:sp>
    <dsp:sp modelId="{C7CA1285-75FB-45B6-9C71-BBD4316FD0A7}">
      <dsp:nvSpPr>
        <dsp:cNvPr id="0" name=""/>
        <dsp:cNvSpPr/>
      </dsp:nvSpPr>
      <dsp:spPr>
        <a:xfrm>
          <a:off x="3154639" y="0"/>
          <a:ext cx="2286780" cy="2286775"/>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Substance Use</a:t>
          </a:r>
        </a:p>
      </dsp:txBody>
      <dsp:txXfrm>
        <a:off x="3489530" y="334890"/>
        <a:ext cx="1616998" cy="1616995"/>
      </dsp:txXfrm>
    </dsp:sp>
    <dsp:sp modelId="{64A8FCA1-9B00-4AB8-8CD6-25FC6E6DCCAC}">
      <dsp:nvSpPr>
        <dsp:cNvPr id="0" name=""/>
        <dsp:cNvSpPr/>
      </dsp:nvSpPr>
      <dsp:spPr>
        <a:xfrm>
          <a:off x="4330538" y="1525152"/>
          <a:ext cx="2286780" cy="2286775"/>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Social Services</a:t>
          </a:r>
        </a:p>
      </dsp:txBody>
      <dsp:txXfrm>
        <a:off x="4665429" y="1860042"/>
        <a:ext cx="1616998" cy="1616995"/>
      </dsp:txXfrm>
    </dsp:sp>
    <dsp:sp modelId="{B2622EFC-D27D-4317-8072-13B6BE57B466}">
      <dsp:nvSpPr>
        <dsp:cNvPr id="0" name=""/>
        <dsp:cNvSpPr/>
      </dsp:nvSpPr>
      <dsp:spPr>
        <a:xfrm>
          <a:off x="5573119" y="0"/>
          <a:ext cx="2286780" cy="2286775"/>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Care Coordination</a:t>
          </a:r>
        </a:p>
      </dsp:txBody>
      <dsp:txXfrm>
        <a:off x="5908010" y="334890"/>
        <a:ext cx="1616998" cy="161699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5/5/2024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5/5/2024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date_04 2024</a:t>
            </a:r>
          </a:p>
          <a:p>
            <a:r>
              <a:rPr lang="en-US" dirty="0"/>
              <a:t>Target participants: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presenter</a:t>
            </a:r>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presenter</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132670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424024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PrEP</a:t>
            </a:r>
            <a:r>
              <a:rPr lang="en-US" dirty="0"/>
              <a:t>=pre-exposure prophylaxis</a:t>
            </a:r>
          </a:p>
        </p:txBody>
      </p:sp>
      <p:sp>
        <p:nvSpPr>
          <p:cNvPr id="4" name="Slide Number Placeholder 3"/>
          <p:cNvSpPr>
            <a:spLocks noGrp="1"/>
          </p:cNvSpPr>
          <p:nvPr>
            <p:ph type="sldNum" sz="quarter" idx="5"/>
          </p:nvPr>
        </p:nvSpPr>
        <p:spPr/>
        <p:txBody>
          <a:bodyPr/>
          <a:lstStyle/>
          <a:p>
            <a:fld id="{F264BA1E-6AC7-4534-AA62-D6AA5C834DC4}" type="slidenum">
              <a:rPr lang="en-US" smtClean="0"/>
              <a:t>17</a:t>
            </a:fld>
            <a:endParaRPr lang="en-US"/>
          </a:p>
        </p:txBody>
      </p:sp>
    </p:spTree>
    <p:extLst>
      <p:ext uri="{BB962C8B-B14F-4D97-AF65-F5344CB8AC3E}">
        <p14:creationId xmlns:p14="http://schemas.microsoft.com/office/powerpoint/2010/main" val="51597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206262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3320265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12" r:id="rId9"/>
    <p:sldLayoutId id="2147483807" r:id="rId10"/>
    <p:sldLayoutId id="2147483808" r:id="rId11"/>
    <p:sldLayoutId id="2147483810" r:id="rId12"/>
    <p:sldLayoutId id="2147483811" r:id="rId13"/>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lickr.com/photos/43581314@N08/8206837343/"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iv.gov/federal-response/ending-the-hiv-epidemic/key-strateg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27_B2E87CCB.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ign on a fence&#10;&#10;Description automatically generated">
            <a:extLst>
              <a:ext uri="{FF2B5EF4-FFF2-40B4-BE49-F238E27FC236}">
                <a16:creationId xmlns:a16="http://schemas.microsoft.com/office/drawing/2014/main" id="{721CEF2D-B8DA-69AD-1ECE-5B6A5091EAD7}"/>
              </a:ext>
            </a:extLst>
          </p:cNvPr>
          <p:cNvPicPr>
            <a:picLocks noChangeAspect="1"/>
          </p:cNvPicPr>
          <p:nvPr/>
        </p:nvPicPr>
        <p:blipFill>
          <a:blip r:embed="rId3">
            <a:alphaModFix amt="89000"/>
            <a:extLst>
              <a:ext uri="{BEBA8EAE-BF5A-486C-A8C5-ECC9F3942E4B}">
                <a14:imgProps xmlns:a14="http://schemas.microsoft.com/office/drawing/2010/main">
                  <a14:imgLayer r:embed="rId4">
                    <a14:imgEffect>
                      <a14:sharpenSoften amount="-50000"/>
                    </a14:imgEffect>
                    <a14:imgEffect>
                      <a14:saturation sat="77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152936"/>
            <a:ext cx="9144000" cy="3510504"/>
          </a:xfrm>
          <a:prstGeom prst="rect">
            <a:avLst/>
          </a:prstGeom>
        </p:spPr>
      </p:pic>
      <p:sp>
        <p:nvSpPr>
          <p:cNvPr id="10" name="Subtitle 9"/>
          <p:cNvSpPr>
            <a:spLocks noGrp="1"/>
          </p:cNvSpPr>
          <p:nvPr>
            <p:ph type="subTitle" idx="1"/>
          </p:nvPr>
        </p:nvSpPr>
        <p:spPr>
          <a:xfrm>
            <a:off x="686814" y="1152936"/>
            <a:ext cx="7770374" cy="1990017"/>
          </a:xfrm>
        </p:spPr>
        <p:txBody>
          <a:bodyPr>
            <a:normAutofit/>
          </a:bodyPr>
          <a:lstStyle/>
          <a:p>
            <a:pPr algn="ctr"/>
            <a:endParaRPr lang="en-US" dirty="0"/>
          </a:p>
          <a:p>
            <a:pPr algn="ctr"/>
            <a:endParaRPr lang="en-US" dirty="0"/>
          </a:p>
          <a:p>
            <a:pPr algn="ctr"/>
            <a:endParaRPr lang="en-US" dirty="0"/>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4981573" y="2471131"/>
            <a:ext cx="3755770" cy="1409617"/>
          </a:xfrm>
          <a:prstGeom prst="rect">
            <a:avLst/>
          </a:prstGeom>
        </p:spPr>
        <p:txBody>
          <a:bodyPr wrap="square">
            <a:spAutoFit/>
          </a:bodyPr>
          <a:lstStyle/>
          <a:p>
            <a:pPr algn="ctr" defTabSz="914150" fontAlgn="base">
              <a:spcBef>
                <a:spcPct val="20000"/>
              </a:spcBef>
              <a:spcAft>
                <a:spcPct val="0"/>
              </a:spcAft>
            </a:pPr>
            <a:r>
              <a:rPr lang="en-US" sz="2800" dirty="0">
                <a:solidFill>
                  <a:schemeClr val="bg1"/>
                </a:solidFill>
                <a:latin typeface="Calibri"/>
                <a:ea typeface="ＭＳ Ｐゴシック" charset="0"/>
              </a:rPr>
              <a:t>Ceasar Corona CADC - III</a:t>
            </a:r>
          </a:p>
          <a:p>
            <a:pPr algn="ctr" defTabSz="914150" fontAlgn="base">
              <a:spcBef>
                <a:spcPct val="20000"/>
              </a:spcBef>
              <a:spcAft>
                <a:spcPct val="0"/>
              </a:spcAft>
            </a:pPr>
            <a:r>
              <a:rPr lang="en-US" sz="2400" dirty="0">
                <a:solidFill>
                  <a:schemeClr val="bg1"/>
                </a:solidFill>
                <a:latin typeface="Calibri"/>
                <a:ea typeface="ＭＳ Ｐゴシック" charset="0"/>
              </a:rPr>
              <a:t>Tarzana Treatment Centers</a:t>
            </a:r>
          </a:p>
          <a:p>
            <a:pPr algn="ctr" defTabSz="914150" fontAlgn="base">
              <a:spcBef>
                <a:spcPct val="20000"/>
              </a:spcBef>
              <a:spcAft>
                <a:spcPct val="0"/>
              </a:spcAft>
            </a:pPr>
            <a:endParaRPr lang="en-US" sz="2400" dirty="0">
              <a:solidFill>
                <a:schemeClr val="bg1"/>
              </a:solidFill>
              <a:latin typeface="Calibri"/>
              <a:ea typeface="ＭＳ Ｐゴシック" charset="0"/>
            </a:endParaRPr>
          </a:p>
        </p:txBody>
      </p:sp>
      <p:sp>
        <p:nvSpPr>
          <p:cNvPr id="2" name="Title 1"/>
          <p:cNvSpPr>
            <a:spLocks noGrp="1"/>
          </p:cNvSpPr>
          <p:nvPr>
            <p:ph type="ctrTitle"/>
          </p:nvPr>
        </p:nvSpPr>
        <p:spPr>
          <a:xfrm>
            <a:off x="-81922" y="2101520"/>
            <a:ext cx="4905382" cy="1931933"/>
          </a:xfrm>
        </p:spPr>
        <p:txBody>
          <a:bodyPr/>
          <a:lstStyle/>
          <a:p>
            <a:pPr algn="ctr"/>
            <a:r>
              <a:rPr lang="en-US" sz="4000" b="1" dirty="0">
                <a:solidFill>
                  <a:schemeClr val="bg1"/>
                </a:solidFill>
              </a:rPr>
              <a:t>From Hopeless to Hope-FULL:</a:t>
            </a:r>
            <a:br>
              <a:rPr lang="en-US" sz="4000" b="1" dirty="0">
                <a:solidFill>
                  <a:schemeClr val="bg1"/>
                </a:solidFill>
              </a:rPr>
            </a:br>
            <a:r>
              <a:rPr lang="en-US" sz="2400" b="1" dirty="0">
                <a:solidFill>
                  <a:schemeClr val="bg1"/>
                </a:solidFill>
              </a:rPr>
              <a:t>More than an ADDICT</a:t>
            </a:r>
            <a:endParaRPr lang="en-US" sz="4000" b="1" dirty="0">
              <a:solidFill>
                <a:schemeClr val="bg1"/>
              </a:solidFill>
            </a:endParaRPr>
          </a:p>
        </p:txBody>
      </p:sp>
      <p:sp>
        <p:nvSpPr>
          <p:cNvPr id="20" name="Rectangle 19">
            <a:extLst>
              <a:ext uri="{FF2B5EF4-FFF2-40B4-BE49-F238E27FC236}">
                <a16:creationId xmlns:a16="http://schemas.microsoft.com/office/drawing/2014/main" id="{5DD8EFE1-9D3C-1280-02E6-7ED621A4AB6D}"/>
              </a:ext>
            </a:extLst>
          </p:cNvPr>
          <p:cNvSpPr/>
          <p:nvPr/>
        </p:nvSpPr>
        <p:spPr>
          <a:xfrm>
            <a:off x="0" y="2043436"/>
            <a:ext cx="9144000" cy="199001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6996"/>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Integrated System of</a:t>
            </a:r>
          </a:p>
          <a:p>
            <a:pPr algn="ctr"/>
            <a:r>
              <a:rPr lang="en-US" sz="2800" b="1" dirty="0">
                <a:solidFill>
                  <a:schemeClr val="bg1"/>
                </a:solidFill>
                <a:latin typeface="+mj-lt"/>
              </a:rPr>
              <a:t>Behavioral &amp; Medical Care</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sp>
        <p:nvSpPr>
          <p:cNvPr id="11" name="TextBox 10">
            <a:extLst>
              <a:ext uri="{FF2B5EF4-FFF2-40B4-BE49-F238E27FC236}">
                <a16:creationId xmlns:a16="http://schemas.microsoft.com/office/drawing/2014/main" id="{DCF533B3-9E75-5061-518E-BEF0EC41203B}"/>
              </a:ext>
            </a:extLst>
          </p:cNvPr>
          <p:cNvSpPr txBox="1"/>
          <p:nvPr/>
        </p:nvSpPr>
        <p:spPr>
          <a:xfrm>
            <a:off x="188701" y="1036401"/>
            <a:ext cx="8753169" cy="4131900"/>
          </a:xfrm>
          <a:prstGeom prst="rect">
            <a:avLst/>
          </a:prstGeom>
          <a:noFill/>
        </p:spPr>
        <p:txBody>
          <a:bodyPr wrap="square">
            <a:spAutoFit/>
          </a:bodyPr>
          <a:lstStyle/>
          <a:p>
            <a:pPr>
              <a:defRPr/>
            </a:pPr>
            <a:r>
              <a:rPr lang="en-US" sz="2400" b="1" dirty="0">
                <a:effectLst/>
                <a:ea typeface="Calibri" panose="020F0502020204030204" pitchFamily="34" charset="0"/>
                <a:cs typeface="Times New Roman" panose="02020603050405020304" pitchFamily="18" charset="0"/>
              </a:rPr>
              <a:t>Guided by population-health metrics and patient-centered care standards, </a:t>
            </a: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sz="2000" dirty="0">
                <a:effectLst/>
                <a:ea typeface="Calibri" panose="020F0502020204030204" pitchFamily="34" charset="0"/>
                <a:cs typeface="Times New Roman" panose="02020603050405020304" pitchFamily="18" charset="0"/>
              </a:rPr>
              <a:t>TTC provides integrated services that are coordinated, comprehensive, and team-based. </a:t>
            </a:r>
          </a:p>
          <a:p>
            <a:pPr marL="285750" indent="-28575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P</a:t>
            </a:r>
            <a:r>
              <a:rPr lang="en-US" sz="2000" dirty="0">
                <a:effectLst/>
                <a:ea typeface="Calibri" panose="020F0502020204030204" pitchFamily="34" charset="0"/>
                <a:cs typeface="Times New Roman" panose="02020603050405020304" pitchFamily="18" charset="0"/>
              </a:rPr>
              <a:t>atients are screened and assessed for medical and behavioral health conditions and receive whole person care guided by an integrated treatment plan.</a:t>
            </a:r>
          </a:p>
          <a:p>
            <a:pPr marL="742950" lvl="1" indent="-285750">
              <a:buFont typeface="Arial" panose="020B0604020202020204" pitchFamily="34" charset="0"/>
              <a:buChar char="•"/>
              <a:defRPr/>
            </a:pPr>
            <a:r>
              <a:rPr lang="en-US" dirty="0">
                <a:ea typeface="Calibri" panose="020F0502020204030204" pitchFamily="34" charset="0"/>
                <a:cs typeface="Times New Roman" panose="02020603050405020304" pitchFamily="18" charset="0"/>
              </a:rPr>
              <a:t>C</a:t>
            </a:r>
            <a:r>
              <a:rPr lang="en-US" dirty="0">
                <a:effectLst/>
                <a:ea typeface="Calibri" panose="020F0502020204030204" pitchFamily="34" charset="0"/>
                <a:cs typeface="Times New Roman" panose="02020603050405020304" pitchFamily="18" charset="0"/>
              </a:rPr>
              <a:t>are management and coordination for individuals with chronic substance use disorders, mental illness and/or medical conditions</a:t>
            </a:r>
          </a:p>
          <a:p>
            <a:pPr marL="742950" lvl="1" indent="-285750">
              <a:buFont typeface="Arial" panose="020B0604020202020204" pitchFamily="34" charset="0"/>
              <a:buChar char="•"/>
              <a:defRPr/>
            </a:pPr>
            <a:r>
              <a:rPr lang="en-US" dirty="0">
                <a:ea typeface="Calibri" panose="020F0502020204030204" pitchFamily="34" charset="0"/>
                <a:cs typeface="Times New Roman" panose="02020603050405020304" pitchFamily="18" charset="0"/>
              </a:rPr>
              <a:t>Team based approach in ensuring medical and behavioral healthcare needs of patient are being met.</a:t>
            </a:r>
            <a:endParaRPr lang="en-US" dirty="0">
              <a:effectLst/>
              <a:ea typeface="Calibri" panose="020F0502020204030204" pitchFamily="34" charset="0"/>
              <a:cs typeface="Times New Roman" panose="02020603050405020304" pitchFamily="18" charset="0"/>
            </a:endParaRPr>
          </a:p>
          <a:p>
            <a:pPr marL="742950" lvl="1" indent="-285750">
              <a:lnSpc>
                <a:spcPts val="1733"/>
              </a:lnSpc>
              <a:buFont typeface="Arial" panose="020B0604020202020204" pitchFamily="34" charset="0"/>
              <a:buChar char="•"/>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ts val="1733"/>
              </a:lnSpc>
              <a:buFont typeface="Arial" panose="020B0604020202020204" pitchFamily="34" charset="0"/>
              <a:buChar char="•"/>
              <a:defRPr/>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ts val="1733"/>
              </a:lnSpc>
              <a:buFont typeface="Arial" panose="020B0604020202020204" pitchFamily="34" charset="0"/>
              <a:buChar char="•"/>
              <a:defRPr/>
            </a:pPr>
            <a:endParaRPr lang="en-US" sz="1500" b="1" dirty="0">
              <a:solidFill>
                <a:schemeClr val="bg1">
                  <a:lumMod val="50000"/>
                </a:schemeClr>
              </a:solidFill>
              <a:latin typeface="Arial"/>
              <a:ea typeface="Lato" charset="0"/>
              <a:cs typeface="Arial"/>
            </a:endParaRPr>
          </a:p>
        </p:txBody>
      </p:sp>
    </p:spTree>
    <p:extLst>
      <p:ext uri="{BB962C8B-B14F-4D97-AF65-F5344CB8AC3E}">
        <p14:creationId xmlns:p14="http://schemas.microsoft.com/office/powerpoint/2010/main" val="1466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1347"/>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Transitional Housing Program (THP)</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sp>
        <p:nvSpPr>
          <p:cNvPr id="3" name="TextBox 2">
            <a:extLst>
              <a:ext uri="{FF2B5EF4-FFF2-40B4-BE49-F238E27FC236}">
                <a16:creationId xmlns:a16="http://schemas.microsoft.com/office/drawing/2014/main" id="{A7C62A53-17D4-5038-C00C-ECCAE22E1448}"/>
              </a:ext>
            </a:extLst>
          </p:cNvPr>
          <p:cNvSpPr txBox="1"/>
          <p:nvPr/>
        </p:nvSpPr>
        <p:spPr>
          <a:xfrm>
            <a:off x="611523" y="608064"/>
            <a:ext cx="2708862" cy="1906932"/>
          </a:xfrm>
          <a:prstGeom prst="rect">
            <a:avLst/>
          </a:prstGeom>
          <a:noFill/>
        </p:spPr>
        <p:txBody>
          <a:bodyPr wrap="square" rtlCol="0">
            <a:spAutoFit/>
          </a:bodyPr>
          <a:lstStyle/>
          <a:p>
            <a:pPr defTabSz="1014984">
              <a:spcAft>
                <a:spcPts val="600"/>
              </a:spcAft>
            </a:pPr>
            <a:endParaRPr lang="en-US" sz="1998" kern="1200" dirty="0">
              <a:solidFill>
                <a:schemeClr val="tx1"/>
              </a:solidFill>
              <a:latin typeface="+mn-lt"/>
              <a:ea typeface="+mn-ea"/>
              <a:cs typeface="+mn-cs"/>
            </a:endParaRPr>
          </a:p>
          <a:p>
            <a:pPr defTabSz="1014984">
              <a:spcAft>
                <a:spcPts val="600"/>
              </a:spcAft>
            </a:pPr>
            <a:r>
              <a:rPr lang="en-US" sz="1998" kern="1200" dirty="0">
                <a:solidFill>
                  <a:schemeClr val="tx1"/>
                </a:solidFill>
                <a:latin typeface="+mn-lt"/>
                <a:ea typeface="+mn-ea"/>
                <a:cs typeface="+mn-cs"/>
              </a:rPr>
              <a:t>         Our Houses</a:t>
            </a:r>
          </a:p>
          <a:p>
            <a:pPr defTabSz="1014984">
              <a:spcAft>
                <a:spcPts val="600"/>
              </a:spcAft>
            </a:pPr>
            <a:endParaRPr lang="en-US" sz="1998" kern="1200" dirty="0">
              <a:solidFill>
                <a:schemeClr val="tx1"/>
              </a:solidFill>
              <a:latin typeface="+mn-lt"/>
              <a:ea typeface="+mn-ea"/>
              <a:cs typeface="+mn-cs"/>
            </a:endParaRPr>
          </a:p>
          <a:p>
            <a:pPr defTabSz="1014984">
              <a:spcAft>
                <a:spcPts val="600"/>
              </a:spcAft>
            </a:pPr>
            <a:endParaRPr lang="en-US" sz="1998" kern="1200" dirty="0">
              <a:solidFill>
                <a:schemeClr val="tx1"/>
              </a:solidFill>
              <a:latin typeface="+mn-lt"/>
              <a:ea typeface="+mn-ea"/>
              <a:cs typeface="+mn-cs"/>
            </a:endParaRPr>
          </a:p>
          <a:p>
            <a:pPr>
              <a:spcAft>
                <a:spcPts val="600"/>
              </a:spcAft>
            </a:pPr>
            <a:endParaRPr lang="en-US" dirty="0"/>
          </a:p>
        </p:txBody>
      </p:sp>
      <p:pic>
        <p:nvPicPr>
          <p:cNvPr id="8" name="Graphic 7" descr="House with solid fill">
            <a:extLst>
              <a:ext uri="{FF2B5EF4-FFF2-40B4-BE49-F238E27FC236}">
                <a16:creationId xmlns:a16="http://schemas.microsoft.com/office/drawing/2014/main" id="{65CC4545-F925-E8BE-EDFF-6994614C1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13" y="808468"/>
            <a:ext cx="694907" cy="694907"/>
          </a:xfrm>
          <a:prstGeom prst="rect">
            <a:avLst/>
          </a:prstGeom>
        </p:spPr>
      </p:pic>
      <p:sp>
        <p:nvSpPr>
          <p:cNvPr id="10" name="Rectangle 9">
            <a:extLst>
              <a:ext uri="{FF2B5EF4-FFF2-40B4-BE49-F238E27FC236}">
                <a16:creationId xmlns:a16="http://schemas.microsoft.com/office/drawing/2014/main" id="{D2756323-32B2-B9A9-435F-2D5A7C6F1AC0}"/>
              </a:ext>
            </a:extLst>
          </p:cNvPr>
          <p:cNvSpPr/>
          <p:nvPr/>
        </p:nvSpPr>
        <p:spPr>
          <a:xfrm>
            <a:off x="337150" y="1492816"/>
            <a:ext cx="2552818" cy="3064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 we have multiple houses in our Transition Housing Program.  All houses blend in with the neighborhood and are equipped with the necessities as set forth by our contract guidelines.</a:t>
            </a:r>
          </a:p>
        </p:txBody>
      </p:sp>
      <p:pic>
        <p:nvPicPr>
          <p:cNvPr id="12" name="Graphic 11" descr="Contract with solid fill">
            <a:extLst>
              <a:ext uri="{FF2B5EF4-FFF2-40B4-BE49-F238E27FC236}">
                <a16:creationId xmlns:a16="http://schemas.microsoft.com/office/drawing/2014/main" id="{98A21A4C-6C0E-4686-F823-4033B8E311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31813" y="915528"/>
            <a:ext cx="498755" cy="498755"/>
          </a:xfrm>
          <a:prstGeom prst="rect">
            <a:avLst/>
          </a:prstGeom>
        </p:spPr>
      </p:pic>
      <p:sp>
        <p:nvSpPr>
          <p:cNvPr id="13" name="TextBox 12">
            <a:extLst>
              <a:ext uri="{FF2B5EF4-FFF2-40B4-BE49-F238E27FC236}">
                <a16:creationId xmlns:a16="http://schemas.microsoft.com/office/drawing/2014/main" id="{19005136-278D-37C9-7F1E-C4CFB901BC58}"/>
              </a:ext>
            </a:extLst>
          </p:cNvPr>
          <p:cNvSpPr txBox="1"/>
          <p:nvPr/>
        </p:nvSpPr>
        <p:spPr>
          <a:xfrm>
            <a:off x="4055435" y="961335"/>
            <a:ext cx="1664616" cy="399789"/>
          </a:xfrm>
          <a:prstGeom prst="rect">
            <a:avLst/>
          </a:prstGeom>
          <a:noFill/>
        </p:spPr>
        <p:txBody>
          <a:bodyPr wrap="square" rtlCol="0">
            <a:spAutoFit/>
          </a:bodyPr>
          <a:lstStyle/>
          <a:p>
            <a:pPr defTabSz="1014984">
              <a:spcAft>
                <a:spcPts val="600"/>
              </a:spcAft>
            </a:pPr>
            <a:r>
              <a:rPr lang="en-US" sz="1998" kern="1200" dirty="0">
                <a:solidFill>
                  <a:schemeClr val="tx1"/>
                </a:solidFill>
                <a:latin typeface="+mn-lt"/>
                <a:ea typeface="+mn-ea"/>
                <a:cs typeface="+mn-cs"/>
              </a:rPr>
              <a:t>Our Contract</a:t>
            </a:r>
            <a:endParaRPr lang="en-US" dirty="0"/>
          </a:p>
        </p:txBody>
      </p:sp>
      <p:sp>
        <p:nvSpPr>
          <p:cNvPr id="14" name="Rectangle 13">
            <a:extLst>
              <a:ext uri="{FF2B5EF4-FFF2-40B4-BE49-F238E27FC236}">
                <a16:creationId xmlns:a16="http://schemas.microsoft.com/office/drawing/2014/main" id="{9194A816-22C9-2730-8039-26FAA5A6896E}"/>
              </a:ext>
            </a:extLst>
          </p:cNvPr>
          <p:cNvSpPr/>
          <p:nvPr/>
        </p:nvSpPr>
        <p:spPr>
          <a:xfrm>
            <a:off x="3347181" y="1492816"/>
            <a:ext cx="2489376" cy="30647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house up to 6 patients in each residence with 2 occupants to a room. Our contract allows a person to use up to 365 days of treatment with the possibility of an extension if qualified.</a:t>
            </a:r>
          </a:p>
        </p:txBody>
      </p:sp>
      <p:pic>
        <p:nvPicPr>
          <p:cNvPr id="15" name="Graphic 14" descr="Handshake with solid fill">
            <a:extLst>
              <a:ext uri="{FF2B5EF4-FFF2-40B4-BE49-F238E27FC236}">
                <a16:creationId xmlns:a16="http://schemas.microsoft.com/office/drawing/2014/main" id="{A8852121-5672-FAD7-71C9-52E6E5A2E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5792" y="772194"/>
            <a:ext cx="807723" cy="807723"/>
          </a:xfrm>
          <a:prstGeom prst="rect">
            <a:avLst/>
          </a:prstGeom>
        </p:spPr>
      </p:pic>
      <p:sp>
        <p:nvSpPr>
          <p:cNvPr id="16" name="TextBox 15">
            <a:extLst>
              <a:ext uri="{FF2B5EF4-FFF2-40B4-BE49-F238E27FC236}">
                <a16:creationId xmlns:a16="http://schemas.microsoft.com/office/drawing/2014/main" id="{1C60DC6D-4972-C0A5-6CEB-9D7B987E58EC}"/>
              </a:ext>
            </a:extLst>
          </p:cNvPr>
          <p:cNvSpPr txBox="1"/>
          <p:nvPr/>
        </p:nvSpPr>
        <p:spPr>
          <a:xfrm>
            <a:off x="7139175" y="959614"/>
            <a:ext cx="1687948" cy="410582"/>
          </a:xfrm>
          <a:prstGeom prst="rect">
            <a:avLst/>
          </a:prstGeom>
          <a:noFill/>
        </p:spPr>
        <p:txBody>
          <a:bodyPr wrap="none" rtlCol="0">
            <a:spAutoFit/>
          </a:bodyPr>
          <a:lstStyle/>
          <a:p>
            <a:pPr defTabSz="1014984">
              <a:spcAft>
                <a:spcPts val="600"/>
              </a:spcAft>
            </a:pPr>
            <a:r>
              <a:rPr lang="en-US" sz="1998" kern="1200" dirty="0">
                <a:solidFill>
                  <a:schemeClr val="tx1"/>
                </a:solidFill>
                <a:latin typeface="+mn-lt"/>
                <a:ea typeface="+mn-ea"/>
                <a:cs typeface="+mn-cs"/>
              </a:rPr>
              <a:t>Our Promise</a:t>
            </a:r>
            <a:endParaRPr lang="en-US" dirty="0"/>
          </a:p>
        </p:txBody>
      </p:sp>
      <p:sp>
        <p:nvSpPr>
          <p:cNvPr id="17" name="Rectangle 16">
            <a:extLst>
              <a:ext uri="{FF2B5EF4-FFF2-40B4-BE49-F238E27FC236}">
                <a16:creationId xmlns:a16="http://schemas.microsoft.com/office/drawing/2014/main" id="{E22C3F46-08AD-5DE1-C7B8-958C09727210}"/>
              </a:ext>
            </a:extLst>
          </p:cNvPr>
          <p:cNvSpPr/>
          <p:nvPr/>
        </p:nvSpPr>
        <p:spPr>
          <a:xfrm>
            <a:off x="6365744" y="1492816"/>
            <a:ext cx="2407038" cy="30647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To provide high quality, integrated healthcare, which improves the quality of life and health of our patients.</a:t>
            </a:r>
          </a:p>
        </p:txBody>
      </p:sp>
    </p:spTree>
    <p:extLst>
      <p:ext uri="{BB962C8B-B14F-4D97-AF65-F5344CB8AC3E}">
        <p14:creationId xmlns:p14="http://schemas.microsoft.com/office/powerpoint/2010/main" val="36145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3" grpId="0"/>
      <p:bldP spid="14" grpId="0" animBg="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a:xfrm>
            <a:off x="304813" y="1227059"/>
            <a:ext cx="8315569" cy="857250"/>
          </a:xfrm>
        </p:spPr>
        <p:txBody>
          <a:bodyPr/>
          <a:lstStyle/>
          <a:p>
            <a:pPr algn="ctr"/>
            <a:r>
              <a:rPr lang="en-US" b="1" i="1" dirty="0">
                <a:solidFill>
                  <a:schemeClr val="tx1"/>
                </a:solidFill>
                <a:latin typeface="Amasis MT Pro" panose="02040504050005020304" pitchFamily="18" charset="0"/>
                <a:cs typeface="Aparajita" panose="02020603050405020304" pitchFamily="18" charset="0"/>
              </a:rPr>
              <a:t>Stabilize, Utilize, and Mobilize</a:t>
            </a:r>
            <a:br>
              <a:rPr lang="en-US" b="1" i="1" dirty="0">
                <a:latin typeface="Amasis MT Pro" panose="02040504050005020304" pitchFamily="18" charset="0"/>
                <a:cs typeface="Aparajita" panose="02020603050405020304" pitchFamily="18" charset="0"/>
              </a:rPr>
            </a:br>
            <a:r>
              <a:rPr lang="en-US" sz="2800" i="1" dirty="0">
                <a:solidFill>
                  <a:schemeClr val="tx1"/>
                </a:solidFill>
              </a:rPr>
              <a:t>The Benefits of The Transitional Housing Program</a:t>
            </a:r>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18416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13899"/>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Stabilize: Let’s get them in…</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pic>
        <p:nvPicPr>
          <p:cNvPr id="7" name="Graphic 6" descr="Clipboard Mixed with solid fill">
            <a:extLst>
              <a:ext uri="{FF2B5EF4-FFF2-40B4-BE49-F238E27FC236}">
                <a16:creationId xmlns:a16="http://schemas.microsoft.com/office/drawing/2014/main" id="{5ABEDECD-5125-9C6E-D4B2-B0A32AD132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868" y="830415"/>
            <a:ext cx="652756" cy="652756"/>
          </a:xfrm>
          <a:prstGeom prst="rect">
            <a:avLst/>
          </a:prstGeom>
        </p:spPr>
      </p:pic>
      <p:sp>
        <p:nvSpPr>
          <p:cNvPr id="9" name="TextBox 8">
            <a:extLst>
              <a:ext uri="{FF2B5EF4-FFF2-40B4-BE49-F238E27FC236}">
                <a16:creationId xmlns:a16="http://schemas.microsoft.com/office/drawing/2014/main" id="{2009317F-4ABE-DD60-1B52-151AFB4AF8BE}"/>
              </a:ext>
            </a:extLst>
          </p:cNvPr>
          <p:cNvSpPr txBox="1"/>
          <p:nvPr/>
        </p:nvSpPr>
        <p:spPr>
          <a:xfrm>
            <a:off x="1385878" y="1007610"/>
            <a:ext cx="971741" cy="369332"/>
          </a:xfrm>
          <a:prstGeom prst="rect">
            <a:avLst/>
          </a:prstGeom>
          <a:noFill/>
        </p:spPr>
        <p:txBody>
          <a:bodyPr wrap="none" rtlCol="0">
            <a:spAutoFit/>
          </a:bodyPr>
          <a:lstStyle/>
          <a:p>
            <a:r>
              <a:rPr lang="en-US" dirty="0"/>
              <a:t>Qualify</a:t>
            </a:r>
          </a:p>
        </p:txBody>
      </p:sp>
      <p:sp>
        <p:nvSpPr>
          <p:cNvPr id="11" name="Rectangle 10">
            <a:extLst>
              <a:ext uri="{FF2B5EF4-FFF2-40B4-BE49-F238E27FC236}">
                <a16:creationId xmlns:a16="http://schemas.microsoft.com/office/drawing/2014/main" id="{D47C0059-2827-0D3B-676B-FECD95A891F1}"/>
              </a:ext>
            </a:extLst>
          </p:cNvPr>
          <p:cNvSpPr/>
          <p:nvPr/>
        </p:nvSpPr>
        <p:spPr>
          <a:xfrm>
            <a:off x="457213" y="1492816"/>
            <a:ext cx="2584370" cy="3033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Patients must have the following to qualify:</a:t>
            </a:r>
          </a:p>
          <a:p>
            <a:pPr algn="ctr"/>
            <a:endParaRPr lang="en-US" dirty="0"/>
          </a:p>
          <a:p>
            <a:pPr marL="285750" indent="-285750">
              <a:buFont typeface="Arial" panose="020B0604020202020204" pitchFamily="34" charset="0"/>
              <a:buChar char="•"/>
            </a:pPr>
            <a:r>
              <a:rPr lang="en-US" dirty="0"/>
              <a:t>HIV Diagnosis</a:t>
            </a:r>
          </a:p>
          <a:p>
            <a:pPr marL="285750" indent="-285750">
              <a:buFont typeface="Arial" panose="020B0604020202020204" pitchFamily="34" charset="0"/>
              <a:buChar char="•"/>
            </a:pPr>
            <a:r>
              <a:rPr lang="en-US" dirty="0"/>
              <a:t>LA County Residency</a:t>
            </a:r>
          </a:p>
          <a:p>
            <a:pPr marL="285750" indent="-285750">
              <a:buFont typeface="Arial" panose="020B0604020202020204" pitchFamily="34" charset="0"/>
              <a:buChar char="•"/>
            </a:pPr>
            <a:r>
              <a:rPr lang="en-US" dirty="0"/>
              <a:t>Substance Use </a:t>
            </a:r>
          </a:p>
          <a:p>
            <a:pPr marL="285750" indent="-285750">
              <a:buFont typeface="Arial" panose="020B0604020202020204" pitchFamily="34" charset="0"/>
              <a:buChar char="•"/>
            </a:pPr>
            <a:r>
              <a:rPr lang="en-US" dirty="0"/>
              <a:t>Recent tuberculosis</a:t>
            </a:r>
          </a:p>
          <a:p>
            <a:pPr marL="285750" indent="-285750">
              <a:buFont typeface="Arial" panose="020B0604020202020204" pitchFamily="34" charset="0"/>
              <a:buChar char="•"/>
            </a:pPr>
            <a:r>
              <a:rPr lang="en-US" dirty="0"/>
              <a:t>Letter of Referral</a:t>
            </a:r>
          </a:p>
        </p:txBody>
      </p:sp>
      <p:pic>
        <p:nvPicPr>
          <p:cNvPr id="18" name="Graphic 17" descr="Boardroom with solid fill">
            <a:extLst>
              <a:ext uri="{FF2B5EF4-FFF2-40B4-BE49-F238E27FC236}">
                <a16:creationId xmlns:a16="http://schemas.microsoft.com/office/drawing/2014/main" id="{A12562D8-8659-DE16-71C4-61EF8A384D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4616" y="699593"/>
            <a:ext cx="914400" cy="914400"/>
          </a:xfrm>
          <a:prstGeom prst="rect">
            <a:avLst/>
          </a:prstGeom>
        </p:spPr>
      </p:pic>
      <p:sp>
        <p:nvSpPr>
          <p:cNvPr id="19" name="TextBox 18">
            <a:extLst>
              <a:ext uri="{FF2B5EF4-FFF2-40B4-BE49-F238E27FC236}">
                <a16:creationId xmlns:a16="http://schemas.microsoft.com/office/drawing/2014/main" id="{6C8B0D0C-61C5-5A7F-2BB8-C5F9267B8CFB}"/>
              </a:ext>
            </a:extLst>
          </p:cNvPr>
          <p:cNvSpPr txBox="1"/>
          <p:nvPr/>
        </p:nvSpPr>
        <p:spPr>
          <a:xfrm>
            <a:off x="4431970" y="990570"/>
            <a:ext cx="1194558" cy="369332"/>
          </a:xfrm>
          <a:prstGeom prst="rect">
            <a:avLst/>
          </a:prstGeom>
          <a:noFill/>
        </p:spPr>
        <p:txBody>
          <a:bodyPr wrap="none" rtlCol="0">
            <a:spAutoFit/>
          </a:bodyPr>
          <a:lstStyle/>
          <a:p>
            <a:r>
              <a:rPr lang="en-US" dirty="0"/>
              <a:t>Interview</a:t>
            </a:r>
          </a:p>
        </p:txBody>
      </p:sp>
      <p:sp>
        <p:nvSpPr>
          <p:cNvPr id="20" name="Rectangle 19">
            <a:extLst>
              <a:ext uri="{FF2B5EF4-FFF2-40B4-BE49-F238E27FC236}">
                <a16:creationId xmlns:a16="http://schemas.microsoft.com/office/drawing/2014/main" id="{86FB0FC5-37AB-C2D4-3944-3F12B0C10EC0}"/>
              </a:ext>
            </a:extLst>
          </p:cNvPr>
          <p:cNvSpPr/>
          <p:nvPr/>
        </p:nvSpPr>
        <p:spPr>
          <a:xfrm>
            <a:off x="3472952" y="1483171"/>
            <a:ext cx="2356348" cy="304310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needs to be completed with all qualifying documentation to schedule the patient for an interview. </a:t>
            </a:r>
          </a:p>
        </p:txBody>
      </p:sp>
      <p:pic>
        <p:nvPicPr>
          <p:cNvPr id="21" name="Graphic 20" descr="Architecture with solid fill">
            <a:extLst>
              <a:ext uri="{FF2B5EF4-FFF2-40B4-BE49-F238E27FC236}">
                <a16:creationId xmlns:a16="http://schemas.microsoft.com/office/drawing/2014/main" id="{40DA361B-000E-FF7C-F2DA-E7A2E124FA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3721" y="814603"/>
            <a:ext cx="691629" cy="691629"/>
          </a:xfrm>
          <a:prstGeom prst="rect">
            <a:avLst/>
          </a:prstGeom>
        </p:spPr>
      </p:pic>
      <p:sp>
        <p:nvSpPr>
          <p:cNvPr id="22" name="TextBox 21">
            <a:extLst>
              <a:ext uri="{FF2B5EF4-FFF2-40B4-BE49-F238E27FC236}">
                <a16:creationId xmlns:a16="http://schemas.microsoft.com/office/drawing/2014/main" id="{37CD2522-8742-64C4-3BE4-B92FFA3309D5}"/>
              </a:ext>
            </a:extLst>
          </p:cNvPr>
          <p:cNvSpPr txBox="1"/>
          <p:nvPr/>
        </p:nvSpPr>
        <p:spPr>
          <a:xfrm>
            <a:off x="7053954" y="1025414"/>
            <a:ext cx="1544012" cy="369332"/>
          </a:xfrm>
          <a:prstGeom prst="rect">
            <a:avLst/>
          </a:prstGeom>
          <a:noFill/>
        </p:spPr>
        <p:txBody>
          <a:bodyPr wrap="none" rtlCol="0">
            <a:spAutoFit/>
          </a:bodyPr>
          <a:lstStyle/>
          <a:p>
            <a:r>
              <a:rPr lang="en-US" dirty="0"/>
              <a:t>Assess/Enroll</a:t>
            </a:r>
          </a:p>
        </p:txBody>
      </p:sp>
      <p:sp>
        <p:nvSpPr>
          <p:cNvPr id="23" name="Rectangle 22">
            <a:extLst>
              <a:ext uri="{FF2B5EF4-FFF2-40B4-BE49-F238E27FC236}">
                <a16:creationId xmlns:a16="http://schemas.microsoft.com/office/drawing/2014/main" id="{7051D080-044E-F920-F002-463463016A51}"/>
              </a:ext>
            </a:extLst>
          </p:cNvPr>
          <p:cNvSpPr/>
          <p:nvPr/>
        </p:nvSpPr>
        <p:spPr>
          <a:xfrm>
            <a:off x="6355663" y="1491934"/>
            <a:ext cx="2312795" cy="30431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interview is complete and patient is a good fit, they will be scheduled for Intake/Assessment and move in. </a:t>
            </a:r>
          </a:p>
        </p:txBody>
      </p:sp>
    </p:spTree>
    <p:extLst>
      <p:ext uri="{BB962C8B-B14F-4D97-AF65-F5344CB8AC3E}">
        <p14:creationId xmlns:p14="http://schemas.microsoft.com/office/powerpoint/2010/main" val="4240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80">
                                          <p:stCondLst>
                                            <p:cond delay="0"/>
                                          </p:stCondLst>
                                        </p:cTn>
                                        <p:tgtEl>
                                          <p:spTgt spid="18"/>
                                        </p:tgtEl>
                                      </p:cBhvr>
                                    </p:animEffect>
                                    <p:anim calcmode="lin" valueType="num">
                                      <p:cBhvr>
                                        <p:cTn id="5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
                                        </p:tgtEl>
                                      </p:cBhvr>
                                      <p:to x="100000" y="60000"/>
                                    </p:animScale>
                                    <p:animScale>
                                      <p:cBhvr>
                                        <p:cTn id="64" dur="166" decel="50000">
                                          <p:stCondLst>
                                            <p:cond delay="676"/>
                                          </p:stCondLst>
                                        </p:cTn>
                                        <p:tgtEl>
                                          <p:spTgt spid="18"/>
                                        </p:tgtEl>
                                      </p:cBhvr>
                                      <p:to x="100000" y="100000"/>
                                    </p:animScale>
                                    <p:animScale>
                                      <p:cBhvr>
                                        <p:cTn id="65" dur="26">
                                          <p:stCondLst>
                                            <p:cond delay="1312"/>
                                          </p:stCondLst>
                                        </p:cTn>
                                        <p:tgtEl>
                                          <p:spTgt spid="18"/>
                                        </p:tgtEl>
                                      </p:cBhvr>
                                      <p:to x="100000" y="80000"/>
                                    </p:animScale>
                                    <p:animScale>
                                      <p:cBhvr>
                                        <p:cTn id="66" dur="166" decel="50000">
                                          <p:stCondLst>
                                            <p:cond delay="1338"/>
                                          </p:stCondLst>
                                        </p:cTn>
                                        <p:tgtEl>
                                          <p:spTgt spid="18"/>
                                        </p:tgtEl>
                                      </p:cBhvr>
                                      <p:to x="100000" y="100000"/>
                                    </p:animScale>
                                    <p:animScale>
                                      <p:cBhvr>
                                        <p:cTn id="67" dur="26">
                                          <p:stCondLst>
                                            <p:cond delay="1642"/>
                                          </p:stCondLst>
                                        </p:cTn>
                                        <p:tgtEl>
                                          <p:spTgt spid="18"/>
                                        </p:tgtEl>
                                      </p:cBhvr>
                                      <p:to x="100000" y="90000"/>
                                    </p:animScale>
                                    <p:animScale>
                                      <p:cBhvr>
                                        <p:cTn id="68" dur="166" decel="50000">
                                          <p:stCondLst>
                                            <p:cond delay="1668"/>
                                          </p:stCondLst>
                                        </p:cTn>
                                        <p:tgtEl>
                                          <p:spTgt spid="18"/>
                                        </p:tgtEl>
                                      </p:cBhvr>
                                      <p:to x="100000" y="100000"/>
                                    </p:animScale>
                                    <p:animScale>
                                      <p:cBhvr>
                                        <p:cTn id="69" dur="26">
                                          <p:stCondLst>
                                            <p:cond delay="1808"/>
                                          </p:stCondLst>
                                        </p:cTn>
                                        <p:tgtEl>
                                          <p:spTgt spid="18"/>
                                        </p:tgtEl>
                                      </p:cBhvr>
                                      <p:to x="100000" y="95000"/>
                                    </p:animScale>
                                    <p:animScale>
                                      <p:cBhvr>
                                        <p:cTn id="70" dur="166" decel="50000">
                                          <p:stCondLst>
                                            <p:cond delay="1834"/>
                                          </p:stCondLst>
                                        </p:cTn>
                                        <p:tgtEl>
                                          <p:spTgt spid="18"/>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80">
                                          <p:stCondLst>
                                            <p:cond delay="0"/>
                                          </p:stCondLst>
                                        </p:cTn>
                                        <p:tgtEl>
                                          <p:spTgt spid="20"/>
                                        </p:tgtEl>
                                      </p:cBhvr>
                                    </p:animEffect>
                                    <p:anim calcmode="lin" valueType="num">
                                      <p:cBhvr>
                                        <p:cTn id="9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5" dur="26">
                                          <p:stCondLst>
                                            <p:cond delay="650"/>
                                          </p:stCondLst>
                                        </p:cTn>
                                        <p:tgtEl>
                                          <p:spTgt spid="20"/>
                                        </p:tgtEl>
                                      </p:cBhvr>
                                      <p:to x="100000" y="60000"/>
                                    </p:animScale>
                                    <p:animScale>
                                      <p:cBhvr>
                                        <p:cTn id="96" dur="166" decel="50000">
                                          <p:stCondLst>
                                            <p:cond delay="676"/>
                                          </p:stCondLst>
                                        </p:cTn>
                                        <p:tgtEl>
                                          <p:spTgt spid="20"/>
                                        </p:tgtEl>
                                      </p:cBhvr>
                                      <p:to x="100000" y="100000"/>
                                    </p:animScale>
                                    <p:animScale>
                                      <p:cBhvr>
                                        <p:cTn id="97" dur="26">
                                          <p:stCondLst>
                                            <p:cond delay="1312"/>
                                          </p:stCondLst>
                                        </p:cTn>
                                        <p:tgtEl>
                                          <p:spTgt spid="20"/>
                                        </p:tgtEl>
                                      </p:cBhvr>
                                      <p:to x="100000" y="80000"/>
                                    </p:animScale>
                                    <p:animScale>
                                      <p:cBhvr>
                                        <p:cTn id="98" dur="166" decel="50000">
                                          <p:stCondLst>
                                            <p:cond delay="1338"/>
                                          </p:stCondLst>
                                        </p:cTn>
                                        <p:tgtEl>
                                          <p:spTgt spid="20"/>
                                        </p:tgtEl>
                                      </p:cBhvr>
                                      <p:to x="100000" y="100000"/>
                                    </p:animScale>
                                    <p:animScale>
                                      <p:cBhvr>
                                        <p:cTn id="99" dur="26">
                                          <p:stCondLst>
                                            <p:cond delay="1642"/>
                                          </p:stCondLst>
                                        </p:cTn>
                                        <p:tgtEl>
                                          <p:spTgt spid="20"/>
                                        </p:tgtEl>
                                      </p:cBhvr>
                                      <p:to x="100000" y="90000"/>
                                    </p:animScale>
                                    <p:animScale>
                                      <p:cBhvr>
                                        <p:cTn id="100" dur="166" decel="50000">
                                          <p:stCondLst>
                                            <p:cond delay="1668"/>
                                          </p:stCondLst>
                                        </p:cTn>
                                        <p:tgtEl>
                                          <p:spTgt spid="20"/>
                                        </p:tgtEl>
                                      </p:cBhvr>
                                      <p:to x="100000" y="100000"/>
                                    </p:animScale>
                                    <p:animScale>
                                      <p:cBhvr>
                                        <p:cTn id="101" dur="26">
                                          <p:stCondLst>
                                            <p:cond delay="1808"/>
                                          </p:stCondLst>
                                        </p:cTn>
                                        <p:tgtEl>
                                          <p:spTgt spid="20"/>
                                        </p:tgtEl>
                                      </p:cBhvr>
                                      <p:to x="100000" y="95000"/>
                                    </p:animScale>
                                    <p:animScale>
                                      <p:cBhvr>
                                        <p:cTn id="102" dur="166" decel="50000">
                                          <p:stCondLst>
                                            <p:cond delay="1834"/>
                                          </p:stCondLst>
                                        </p:cTn>
                                        <p:tgtEl>
                                          <p:spTgt spid="2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580">
                                          <p:stCondLst>
                                            <p:cond delay="0"/>
                                          </p:stCondLst>
                                        </p:cTn>
                                        <p:tgtEl>
                                          <p:spTgt spid="21"/>
                                        </p:tgtEl>
                                      </p:cBhvr>
                                    </p:animEffect>
                                    <p:anim calcmode="lin" valueType="num">
                                      <p:cBhvr>
                                        <p:cTn id="10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3" dur="26">
                                          <p:stCondLst>
                                            <p:cond delay="650"/>
                                          </p:stCondLst>
                                        </p:cTn>
                                        <p:tgtEl>
                                          <p:spTgt spid="21"/>
                                        </p:tgtEl>
                                      </p:cBhvr>
                                      <p:to x="100000" y="60000"/>
                                    </p:animScale>
                                    <p:animScale>
                                      <p:cBhvr>
                                        <p:cTn id="114" dur="166" decel="50000">
                                          <p:stCondLst>
                                            <p:cond delay="676"/>
                                          </p:stCondLst>
                                        </p:cTn>
                                        <p:tgtEl>
                                          <p:spTgt spid="21"/>
                                        </p:tgtEl>
                                      </p:cBhvr>
                                      <p:to x="100000" y="100000"/>
                                    </p:animScale>
                                    <p:animScale>
                                      <p:cBhvr>
                                        <p:cTn id="115" dur="26">
                                          <p:stCondLst>
                                            <p:cond delay="1312"/>
                                          </p:stCondLst>
                                        </p:cTn>
                                        <p:tgtEl>
                                          <p:spTgt spid="21"/>
                                        </p:tgtEl>
                                      </p:cBhvr>
                                      <p:to x="100000" y="80000"/>
                                    </p:animScale>
                                    <p:animScale>
                                      <p:cBhvr>
                                        <p:cTn id="116" dur="166" decel="50000">
                                          <p:stCondLst>
                                            <p:cond delay="1338"/>
                                          </p:stCondLst>
                                        </p:cTn>
                                        <p:tgtEl>
                                          <p:spTgt spid="21"/>
                                        </p:tgtEl>
                                      </p:cBhvr>
                                      <p:to x="100000" y="100000"/>
                                    </p:animScale>
                                    <p:animScale>
                                      <p:cBhvr>
                                        <p:cTn id="117" dur="26">
                                          <p:stCondLst>
                                            <p:cond delay="1642"/>
                                          </p:stCondLst>
                                        </p:cTn>
                                        <p:tgtEl>
                                          <p:spTgt spid="21"/>
                                        </p:tgtEl>
                                      </p:cBhvr>
                                      <p:to x="100000" y="90000"/>
                                    </p:animScale>
                                    <p:animScale>
                                      <p:cBhvr>
                                        <p:cTn id="118" dur="166" decel="50000">
                                          <p:stCondLst>
                                            <p:cond delay="1668"/>
                                          </p:stCondLst>
                                        </p:cTn>
                                        <p:tgtEl>
                                          <p:spTgt spid="21"/>
                                        </p:tgtEl>
                                      </p:cBhvr>
                                      <p:to x="100000" y="100000"/>
                                    </p:animScale>
                                    <p:animScale>
                                      <p:cBhvr>
                                        <p:cTn id="119" dur="26">
                                          <p:stCondLst>
                                            <p:cond delay="1808"/>
                                          </p:stCondLst>
                                        </p:cTn>
                                        <p:tgtEl>
                                          <p:spTgt spid="21"/>
                                        </p:tgtEl>
                                      </p:cBhvr>
                                      <p:to x="100000" y="95000"/>
                                    </p:animScale>
                                    <p:animScale>
                                      <p:cBhvr>
                                        <p:cTn id="120" dur="166" decel="50000">
                                          <p:stCondLst>
                                            <p:cond delay="1834"/>
                                          </p:stCondLst>
                                        </p:cTn>
                                        <p:tgtEl>
                                          <p:spTgt spid="21"/>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down)">
                                      <p:cBhvr>
                                        <p:cTn id="123" dur="580">
                                          <p:stCondLst>
                                            <p:cond delay="0"/>
                                          </p:stCondLst>
                                        </p:cTn>
                                        <p:tgtEl>
                                          <p:spTgt spid="22"/>
                                        </p:tgtEl>
                                      </p:cBhvr>
                                    </p:animEffect>
                                    <p:anim calcmode="lin" valueType="num">
                                      <p:cBhvr>
                                        <p:cTn id="1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9" dur="26">
                                          <p:stCondLst>
                                            <p:cond delay="650"/>
                                          </p:stCondLst>
                                        </p:cTn>
                                        <p:tgtEl>
                                          <p:spTgt spid="22"/>
                                        </p:tgtEl>
                                      </p:cBhvr>
                                      <p:to x="100000" y="60000"/>
                                    </p:animScale>
                                    <p:animScale>
                                      <p:cBhvr>
                                        <p:cTn id="130" dur="166" decel="50000">
                                          <p:stCondLst>
                                            <p:cond delay="676"/>
                                          </p:stCondLst>
                                        </p:cTn>
                                        <p:tgtEl>
                                          <p:spTgt spid="22"/>
                                        </p:tgtEl>
                                      </p:cBhvr>
                                      <p:to x="100000" y="100000"/>
                                    </p:animScale>
                                    <p:animScale>
                                      <p:cBhvr>
                                        <p:cTn id="131" dur="26">
                                          <p:stCondLst>
                                            <p:cond delay="1312"/>
                                          </p:stCondLst>
                                        </p:cTn>
                                        <p:tgtEl>
                                          <p:spTgt spid="22"/>
                                        </p:tgtEl>
                                      </p:cBhvr>
                                      <p:to x="100000" y="80000"/>
                                    </p:animScale>
                                    <p:animScale>
                                      <p:cBhvr>
                                        <p:cTn id="132" dur="166" decel="50000">
                                          <p:stCondLst>
                                            <p:cond delay="1338"/>
                                          </p:stCondLst>
                                        </p:cTn>
                                        <p:tgtEl>
                                          <p:spTgt spid="22"/>
                                        </p:tgtEl>
                                      </p:cBhvr>
                                      <p:to x="100000" y="100000"/>
                                    </p:animScale>
                                    <p:animScale>
                                      <p:cBhvr>
                                        <p:cTn id="133" dur="26">
                                          <p:stCondLst>
                                            <p:cond delay="1642"/>
                                          </p:stCondLst>
                                        </p:cTn>
                                        <p:tgtEl>
                                          <p:spTgt spid="22"/>
                                        </p:tgtEl>
                                      </p:cBhvr>
                                      <p:to x="100000" y="90000"/>
                                    </p:animScale>
                                    <p:animScale>
                                      <p:cBhvr>
                                        <p:cTn id="134" dur="166" decel="50000">
                                          <p:stCondLst>
                                            <p:cond delay="1668"/>
                                          </p:stCondLst>
                                        </p:cTn>
                                        <p:tgtEl>
                                          <p:spTgt spid="22"/>
                                        </p:tgtEl>
                                      </p:cBhvr>
                                      <p:to x="100000" y="100000"/>
                                    </p:animScale>
                                    <p:animScale>
                                      <p:cBhvr>
                                        <p:cTn id="135" dur="26">
                                          <p:stCondLst>
                                            <p:cond delay="1808"/>
                                          </p:stCondLst>
                                        </p:cTn>
                                        <p:tgtEl>
                                          <p:spTgt spid="22"/>
                                        </p:tgtEl>
                                      </p:cBhvr>
                                      <p:to x="100000" y="95000"/>
                                    </p:animScale>
                                    <p:animScale>
                                      <p:cBhvr>
                                        <p:cTn id="136" dur="166" decel="50000">
                                          <p:stCondLst>
                                            <p:cond delay="1834"/>
                                          </p:stCondLst>
                                        </p:cTn>
                                        <p:tgtEl>
                                          <p:spTgt spid="22"/>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80">
                                          <p:stCondLst>
                                            <p:cond delay="0"/>
                                          </p:stCondLst>
                                        </p:cTn>
                                        <p:tgtEl>
                                          <p:spTgt spid="23"/>
                                        </p:tgtEl>
                                      </p:cBhvr>
                                    </p:animEffect>
                                    <p:anim calcmode="lin" valueType="num">
                                      <p:cBhvr>
                                        <p:cTn id="1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5" dur="26">
                                          <p:stCondLst>
                                            <p:cond delay="650"/>
                                          </p:stCondLst>
                                        </p:cTn>
                                        <p:tgtEl>
                                          <p:spTgt spid="23"/>
                                        </p:tgtEl>
                                      </p:cBhvr>
                                      <p:to x="100000" y="60000"/>
                                    </p:animScale>
                                    <p:animScale>
                                      <p:cBhvr>
                                        <p:cTn id="146" dur="166" decel="50000">
                                          <p:stCondLst>
                                            <p:cond delay="676"/>
                                          </p:stCondLst>
                                        </p:cTn>
                                        <p:tgtEl>
                                          <p:spTgt spid="23"/>
                                        </p:tgtEl>
                                      </p:cBhvr>
                                      <p:to x="100000" y="100000"/>
                                    </p:animScale>
                                    <p:animScale>
                                      <p:cBhvr>
                                        <p:cTn id="147" dur="26">
                                          <p:stCondLst>
                                            <p:cond delay="1312"/>
                                          </p:stCondLst>
                                        </p:cTn>
                                        <p:tgtEl>
                                          <p:spTgt spid="23"/>
                                        </p:tgtEl>
                                      </p:cBhvr>
                                      <p:to x="100000" y="80000"/>
                                    </p:animScale>
                                    <p:animScale>
                                      <p:cBhvr>
                                        <p:cTn id="148" dur="166" decel="50000">
                                          <p:stCondLst>
                                            <p:cond delay="1338"/>
                                          </p:stCondLst>
                                        </p:cTn>
                                        <p:tgtEl>
                                          <p:spTgt spid="23"/>
                                        </p:tgtEl>
                                      </p:cBhvr>
                                      <p:to x="100000" y="100000"/>
                                    </p:animScale>
                                    <p:animScale>
                                      <p:cBhvr>
                                        <p:cTn id="149" dur="26">
                                          <p:stCondLst>
                                            <p:cond delay="1642"/>
                                          </p:stCondLst>
                                        </p:cTn>
                                        <p:tgtEl>
                                          <p:spTgt spid="23"/>
                                        </p:tgtEl>
                                      </p:cBhvr>
                                      <p:to x="100000" y="90000"/>
                                    </p:animScale>
                                    <p:animScale>
                                      <p:cBhvr>
                                        <p:cTn id="150" dur="166" decel="50000">
                                          <p:stCondLst>
                                            <p:cond delay="1668"/>
                                          </p:stCondLst>
                                        </p:cTn>
                                        <p:tgtEl>
                                          <p:spTgt spid="23"/>
                                        </p:tgtEl>
                                      </p:cBhvr>
                                      <p:to x="100000" y="100000"/>
                                    </p:animScale>
                                    <p:animScale>
                                      <p:cBhvr>
                                        <p:cTn id="151" dur="26">
                                          <p:stCondLst>
                                            <p:cond delay="1808"/>
                                          </p:stCondLst>
                                        </p:cTn>
                                        <p:tgtEl>
                                          <p:spTgt spid="23"/>
                                        </p:tgtEl>
                                      </p:cBhvr>
                                      <p:to x="100000" y="95000"/>
                                    </p:animScale>
                                    <p:animScale>
                                      <p:cBhvr>
                                        <p:cTn id="152"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9" grpId="0"/>
      <p:bldP spid="20" grpId="0" animBg="1"/>
      <p:bldP spid="22"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13899"/>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Utilize</a:t>
            </a:r>
            <a:r>
              <a:rPr lang="en-US" sz="2800" b="1" kern="1200" dirty="0">
                <a:solidFill>
                  <a:srgbClr val="FFFFFF"/>
                </a:solidFill>
                <a:latin typeface="+mj-lt"/>
                <a:ea typeface="+mj-ea"/>
                <a:cs typeface="+mj-cs"/>
              </a:rPr>
              <a:t>: Let’s c</a:t>
            </a:r>
            <a:r>
              <a:rPr lang="en-US" sz="2800" b="1" dirty="0">
                <a:solidFill>
                  <a:srgbClr val="FFFFFF"/>
                </a:solidFill>
              </a:rPr>
              <a:t>reate their map…</a:t>
            </a:r>
            <a:r>
              <a:rPr lang="en-US" sz="2800" b="1" kern="1200" dirty="0">
                <a:solidFill>
                  <a:srgbClr val="FFFFFF"/>
                </a:solidFill>
                <a:latin typeface="+mj-lt"/>
                <a:ea typeface="+mj-ea"/>
                <a:cs typeface="+mj-cs"/>
              </a:rPr>
              <a:t> </a:t>
            </a:r>
            <a:endParaRPr lang="en-US" sz="2800" b="1" dirty="0">
              <a:solidFill>
                <a:schemeClr val="bg1"/>
              </a:solidFill>
              <a:latin typeface="+mj-lt"/>
            </a:endParaRPr>
          </a:p>
        </p:txBody>
      </p:sp>
      <p:sp>
        <p:nvSpPr>
          <p:cNvPr id="4" name="TextBox 3">
            <a:extLst>
              <a:ext uri="{FF2B5EF4-FFF2-40B4-BE49-F238E27FC236}">
                <a16:creationId xmlns:a16="http://schemas.microsoft.com/office/drawing/2014/main" id="{87AFADEB-F21D-DD76-021F-0CBA4E2CA113}"/>
              </a:ext>
            </a:extLst>
          </p:cNvPr>
          <p:cNvSpPr txBox="1"/>
          <p:nvPr/>
        </p:nvSpPr>
        <p:spPr>
          <a:xfrm>
            <a:off x="2191055" y="1680202"/>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pic>
        <p:nvPicPr>
          <p:cNvPr id="8" name="Graphic 7" descr="Scientific Thought with solid fill">
            <a:extLst>
              <a:ext uri="{FF2B5EF4-FFF2-40B4-BE49-F238E27FC236}">
                <a16:creationId xmlns:a16="http://schemas.microsoft.com/office/drawing/2014/main" id="{DC2028A9-959E-6F65-62FF-EFE5118D1E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339" y="839614"/>
            <a:ext cx="623672" cy="643557"/>
          </a:xfrm>
          <a:prstGeom prst="rect">
            <a:avLst/>
          </a:prstGeom>
        </p:spPr>
      </p:pic>
      <p:sp>
        <p:nvSpPr>
          <p:cNvPr id="10" name="TextBox 9">
            <a:extLst>
              <a:ext uri="{FF2B5EF4-FFF2-40B4-BE49-F238E27FC236}">
                <a16:creationId xmlns:a16="http://schemas.microsoft.com/office/drawing/2014/main" id="{7B961D0E-5400-8197-4D0F-7CAA22C8E49B}"/>
              </a:ext>
            </a:extLst>
          </p:cNvPr>
          <p:cNvSpPr txBox="1"/>
          <p:nvPr/>
        </p:nvSpPr>
        <p:spPr>
          <a:xfrm>
            <a:off x="1267965" y="972127"/>
            <a:ext cx="870751" cy="369332"/>
          </a:xfrm>
          <a:prstGeom prst="rect">
            <a:avLst/>
          </a:prstGeom>
          <a:noFill/>
        </p:spPr>
        <p:txBody>
          <a:bodyPr wrap="none" rtlCol="0">
            <a:spAutoFit/>
          </a:bodyPr>
          <a:lstStyle/>
          <a:p>
            <a:r>
              <a:rPr lang="en-US" dirty="0"/>
              <a:t>Orient</a:t>
            </a:r>
          </a:p>
        </p:txBody>
      </p:sp>
      <p:sp>
        <p:nvSpPr>
          <p:cNvPr id="12" name="Rectangle 11">
            <a:extLst>
              <a:ext uri="{FF2B5EF4-FFF2-40B4-BE49-F238E27FC236}">
                <a16:creationId xmlns:a16="http://schemas.microsoft.com/office/drawing/2014/main" id="{E4A57D84-AACF-AFF9-B73E-A0BC21746538}"/>
              </a:ext>
            </a:extLst>
          </p:cNvPr>
          <p:cNvSpPr/>
          <p:nvPr/>
        </p:nvSpPr>
        <p:spPr>
          <a:xfrm>
            <a:off x="220415" y="1499840"/>
            <a:ext cx="2438992" cy="3043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Patients are asked to give 90 days of programming with no work or school to acclimate to the program.  Housing Managers help patients become familiar with program. </a:t>
            </a:r>
          </a:p>
          <a:p>
            <a:pPr algn="ctr"/>
            <a:endParaRPr lang="en-US" dirty="0"/>
          </a:p>
        </p:txBody>
      </p:sp>
      <p:pic>
        <p:nvPicPr>
          <p:cNvPr id="13" name="Graphic 12" descr="Connections with solid fill">
            <a:extLst>
              <a:ext uri="{FF2B5EF4-FFF2-40B4-BE49-F238E27FC236}">
                <a16:creationId xmlns:a16="http://schemas.microsoft.com/office/drawing/2014/main" id="{DB537BB1-88A3-7CC0-0E89-E83BB38A1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1347" y="868864"/>
            <a:ext cx="623672" cy="623672"/>
          </a:xfrm>
          <a:prstGeom prst="rect">
            <a:avLst/>
          </a:prstGeom>
        </p:spPr>
      </p:pic>
      <p:sp>
        <p:nvSpPr>
          <p:cNvPr id="14" name="TextBox 13">
            <a:extLst>
              <a:ext uri="{FF2B5EF4-FFF2-40B4-BE49-F238E27FC236}">
                <a16:creationId xmlns:a16="http://schemas.microsoft.com/office/drawing/2014/main" id="{F2DCD126-C3C2-988A-7B1A-8AE01AD45266}"/>
              </a:ext>
            </a:extLst>
          </p:cNvPr>
          <p:cNvSpPr txBox="1"/>
          <p:nvPr/>
        </p:nvSpPr>
        <p:spPr>
          <a:xfrm>
            <a:off x="4452546" y="976128"/>
            <a:ext cx="1183337" cy="369332"/>
          </a:xfrm>
          <a:prstGeom prst="rect">
            <a:avLst/>
          </a:prstGeom>
          <a:noFill/>
        </p:spPr>
        <p:txBody>
          <a:bodyPr wrap="none" rtlCol="0">
            <a:spAutoFit/>
          </a:bodyPr>
          <a:lstStyle/>
          <a:p>
            <a:r>
              <a:rPr lang="en-US" dirty="0"/>
              <a:t>Connect</a:t>
            </a:r>
          </a:p>
        </p:txBody>
      </p:sp>
      <p:sp>
        <p:nvSpPr>
          <p:cNvPr id="15" name="Rectangle 14">
            <a:extLst>
              <a:ext uri="{FF2B5EF4-FFF2-40B4-BE49-F238E27FC236}">
                <a16:creationId xmlns:a16="http://schemas.microsoft.com/office/drawing/2014/main" id="{CD9A4C7B-618F-CCC7-C3E4-34AF5F04400E}"/>
              </a:ext>
            </a:extLst>
          </p:cNvPr>
          <p:cNvSpPr/>
          <p:nvPr/>
        </p:nvSpPr>
        <p:spPr>
          <a:xfrm>
            <a:off x="3446684" y="1483170"/>
            <a:ext cx="2366726" cy="30431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 Manager works with the patient on linkage through their treatment plan.</a:t>
            </a:r>
          </a:p>
        </p:txBody>
      </p:sp>
      <p:sp>
        <p:nvSpPr>
          <p:cNvPr id="16" name="TextBox 15">
            <a:extLst>
              <a:ext uri="{FF2B5EF4-FFF2-40B4-BE49-F238E27FC236}">
                <a16:creationId xmlns:a16="http://schemas.microsoft.com/office/drawing/2014/main" id="{58545FFB-2E1E-3DD4-2F31-4C2BD1A9FF15}"/>
              </a:ext>
            </a:extLst>
          </p:cNvPr>
          <p:cNvSpPr txBox="1"/>
          <p:nvPr/>
        </p:nvSpPr>
        <p:spPr>
          <a:xfrm>
            <a:off x="7459063" y="996034"/>
            <a:ext cx="1456720" cy="369332"/>
          </a:xfrm>
          <a:prstGeom prst="rect">
            <a:avLst/>
          </a:prstGeom>
          <a:noFill/>
        </p:spPr>
        <p:txBody>
          <a:bodyPr wrap="square" rtlCol="0">
            <a:spAutoFit/>
          </a:bodyPr>
          <a:lstStyle/>
          <a:p>
            <a:r>
              <a:rPr lang="en-US" dirty="0"/>
              <a:t>Navigate</a:t>
            </a:r>
          </a:p>
        </p:txBody>
      </p:sp>
      <p:pic>
        <p:nvPicPr>
          <p:cNvPr id="17" name="Graphic 16" descr="Route (Two Pins With A Path) with solid fill">
            <a:extLst>
              <a:ext uri="{FF2B5EF4-FFF2-40B4-BE49-F238E27FC236}">
                <a16:creationId xmlns:a16="http://schemas.microsoft.com/office/drawing/2014/main" id="{7E0A911B-BD5D-89DD-B376-1761692212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7067" y="805856"/>
            <a:ext cx="548640" cy="662288"/>
          </a:xfrm>
          <a:prstGeom prst="rect">
            <a:avLst/>
          </a:prstGeom>
        </p:spPr>
      </p:pic>
      <p:sp>
        <p:nvSpPr>
          <p:cNvPr id="24" name="Rectangle 23">
            <a:extLst>
              <a:ext uri="{FF2B5EF4-FFF2-40B4-BE49-F238E27FC236}">
                <a16:creationId xmlns:a16="http://schemas.microsoft.com/office/drawing/2014/main" id="{5CF9D296-9CB2-9C79-F886-73E8ABDAF6DA}"/>
              </a:ext>
            </a:extLst>
          </p:cNvPr>
          <p:cNvSpPr/>
          <p:nvPr/>
        </p:nvSpPr>
        <p:spPr>
          <a:xfrm>
            <a:off x="6499066" y="1483171"/>
            <a:ext cx="2366726" cy="30431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implements plan by setting SMART goals with case manager to navigate treatment.</a:t>
            </a:r>
          </a:p>
        </p:txBody>
      </p:sp>
    </p:spTree>
    <p:extLst>
      <p:ext uri="{BB962C8B-B14F-4D97-AF65-F5344CB8AC3E}">
        <p14:creationId xmlns:p14="http://schemas.microsoft.com/office/powerpoint/2010/main" val="25056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15" grpId="0" animBg="1"/>
      <p:bldP spid="16"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4" name="TextBox 3">
            <a:extLst>
              <a:ext uri="{FF2B5EF4-FFF2-40B4-BE49-F238E27FC236}">
                <a16:creationId xmlns:a16="http://schemas.microsoft.com/office/drawing/2014/main" id="{87AFADEB-F21D-DD76-021F-0CBA4E2CA113}"/>
              </a:ext>
            </a:extLst>
          </p:cNvPr>
          <p:cNvSpPr txBox="1"/>
          <p:nvPr/>
        </p:nvSpPr>
        <p:spPr>
          <a:xfrm>
            <a:off x="2191055" y="1680202"/>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pic>
        <p:nvPicPr>
          <p:cNvPr id="7" name="Picture 6" descr="A picture containing application&#10;&#10;Description automatically generated">
            <a:extLst>
              <a:ext uri="{FF2B5EF4-FFF2-40B4-BE49-F238E27FC236}">
                <a16:creationId xmlns:a16="http://schemas.microsoft.com/office/drawing/2014/main" id="{BB5FD43E-1658-F314-DDF9-9147E682D80E}"/>
              </a:ext>
            </a:extLst>
          </p:cNvPr>
          <p:cNvPicPr>
            <a:picLocks noChangeAspect="1"/>
          </p:cNvPicPr>
          <p:nvPr/>
        </p:nvPicPr>
        <p:blipFill rotWithShape="1">
          <a:blip r:embed="rId2">
            <a:extLst>
              <a:ext uri="{28A0092B-C50C-407E-A947-70E740481C1C}">
                <a14:useLocalDpi xmlns:a14="http://schemas.microsoft.com/office/drawing/2010/main" val="0"/>
              </a:ext>
            </a:extLst>
          </a:blip>
          <a:srcRect b="18245"/>
          <a:stretch/>
        </p:blipFill>
        <p:spPr>
          <a:xfrm>
            <a:off x="164891" y="378596"/>
            <a:ext cx="8814217" cy="3603036"/>
          </a:xfrm>
          <a:prstGeom prst="rect">
            <a:avLst/>
          </a:prstGeom>
        </p:spPr>
      </p:pic>
    </p:spTree>
    <p:extLst>
      <p:ext uri="{BB962C8B-B14F-4D97-AF65-F5344CB8AC3E}">
        <p14:creationId xmlns:p14="http://schemas.microsoft.com/office/powerpoint/2010/main" val="13550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4" name="TextBox 3">
            <a:extLst>
              <a:ext uri="{FF2B5EF4-FFF2-40B4-BE49-F238E27FC236}">
                <a16:creationId xmlns:a16="http://schemas.microsoft.com/office/drawing/2014/main" id="{87AFADEB-F21D-DD76-021F-0CBA4E2CA113}"/>
              </a:ext>
            </a:extLst>
          </p:cNvPr>
          <p:cNvSpPr txBox="1"/>
          <p:nvPr/>
        </p:nvSpPr>
        <p:spPr>
          <a:xfrm>
            <a:off x="2191055" y="1680202"/>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sp>
        <p:nvSpPr>
          <p:cNvPr id="3" name="Rectangle 2">
            <a:extLst>
              <a:ext uri="{FF2B5EF4-FFF2-40B4-BE49-F238E27FC236}">
                <a16:creationId xmlns:a16="http://schemas.microsoft.com/office/drawing/2014/main" id="{B6CC20B8-3B2D-BD6D-BC3A-53D5B1AED38B}"/>
              </a:ext>
            </a:extLst>
          </p:cNvPr>
          <p:cNvSpPr/>
          <p:nvPr/>
        </p:nvSpPr>
        <p:spPr>
          <a:xfrm>
            <a:off x="0" y="0"/>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1200" dirty="0">
                <a:solidFill>
                  <a:srgbClr val="FFFFFF"/>
                </a:solidFill>
                <a:latin typeface="+mj-lt"/>
                <a:ea typeface="+mj-ea"/>
                <a:cs typeface="+mj-cs"/>
              </a:rPr>
              <a:t>Mobilize: </a:t>
            </a:r>
            <a:r>
              <a:rPr lang="en-US" sz="2800" b="1" dirty="0">
                <a:solidFill>
                  <a:srgbClr val="FFFFFF"/>
                </a:solidFill>
              </a:rPr>
              <a:t>Allow them to steer…</a:t>
            </a:r>
            <a:endParaRPr lang="en-US" sz="2800" b="1" dirty="0">
              <a:solidFill>
                <a:schemeClr val="bg1"/>
              </a:solidFill>
              <a:latin typeface="+mj-lt"/>
            </a:endParaRPr>
          </a:p>
        </p:txBody>
      </p:sp>
      <p:pic>
        <p:nvPicPr>
          <p:cNvPr id="11" name="Graphic 10" descr="Aspiration with solid fill">
            <a:extLst>
              <a:ext uri="{FF2B5EF4-FFF2-40B4-BE49-F238E27FC236}">
                <a16:creationId xmlns:a16="http://schemas.microsoft.com/office/drawing/2014/main" id="{1DAE41D2-DA03-968C-77A8-A8CDCDE89C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023" y="848556"/>
            <a:ext cx="623672" cy="623672"/>
          </a:xfrm>
          <a:prstGeom prst="rect">
            <a:avLst/>
          </a:prstGeom>
        </p:spPr>
      </p:pic>
      <p:sp>
        <p:nvSpPr>
          <p:cNvPr id="18" name="TextBox 17">
            <a:extLst>
              <a:ext uri="{FF2B5EF4-FFF2-40B4-BE49-F238E27FC236}">
                <a16:creationId xmlns:a16="http://schemas.microsoft.com/office/drawing/2014/main" id="{2FAE02E7-8198-C66A-756D-3EF287931529}"/>
              </a:ext>
            </a:extLst>
          </p:cNvPr>
          <p:cNvSpPr txBox="1"/>
          <p:nvPr/>
        </p:nvSpPr>
        <p:spPr>
          <a:xfrm>
            <a:off x="1108185" y="1023314"/>
            <a:ext cx="1649313" cy="369332"/>
          </a:xfrm>
          <a:prstGeom prst="rect">
            <a:avLst/>
          </a:prstGeom>
          <a:noFill/>
        </p:spPr>
        <p:txBody>
          <a:bodyPr wrap="square" rtlCol="0">
            <a:spAutoFit/>
          </a:bodyPr>
          <a:lstStyle/>
          <a:p>
            <a:r>
              <a:rPr lang="en-US" dirty="0"/>
              <a:t>Accountability</a:t>
            </a:r>
          </a:p>
        </p:txBody>
      </p:sp>
      <p:sp>
        <p:nvSpPr>
          <p:cNvPr id="19" name="Rectangle 18">
            <a:extLst>
              <a:ext uri="{FF2B5EF4-FFF2-40B4-BE49-F238E27FC236}">
                <a16:creationId xmlns:a16="http://schemas.microsoft.com/office/drawing/2014/main" id="{AC1248D9-EA74-EC15-6E4B-3D199197FE29}"/>
              </a:ext>
            </a:extLst>
          </p:cNvPr>
          <p:cNvSpPr/>
          <p:nvPr/>
        </p:nvSpPr>
        <p:spPr>
          <a:xfrm>
            <a:off x="426207" y="1483170"/>
            <a:ext cx="2366726" cy="3043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the patients are established in the program, THP works with them to keep on task. </a:t>
            </a:r>
          </a:p>
        </p:txBody>
      </p:sp>
      <p:pic>
        <p:nvPicPr>
          <p:cNvPr id="20" name="Graphic 19" descr="Escalator Up with solid fill">
            <a:extLst>
              <a:ext uri="{FF2B5EF4-FFF2-40B4-BE49-F238E27FC236}">
                <a16:creationId xmlns:a16="http://schemas.microsoft.com/office/drawing/2014/main" id="{C407BC23-B65A-993C-CA5B-08D04BAF93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8545" y="868864"/>
            <a:ext cx="623672" cy="623672"/>
          </a:xfrm>
          <a:prstGeom prst="rect">
            <a:avLst/>
          </a:prstGeom>
        </p:spPr>
      </p:pic>
      <p:sp>
        <p:nvSpPr>
          <p:cNvPr id="21" name="TextBox 20">
            <a:extLst>
              <a:ext uri="{FF2B5EF4-FFF2-40B4-BE49-F238E27FC236}">
                <a16:creationId xmlns:a16="http://schemas.microsoft.com/office/drawing/2014/main" id="{67B4343A-1A04-74CD-068A-84033B7F91E5}"/>
              </a:ext>
            </a:extLst>
          </p:cNvPr>
          <p:cNvSpPr txBox="1"/>
          <p:nvPr/>
        </p:nvSpPr>
        <p:spPr>
          <a:xfrm flipH="1">
            <a:off x="4357266" y="990654"/>
            <a:ext cx="1996751" cy="369332"/>
          </a:xfrm>
          <a:prstGeom prst="rect">
            <a:avLst/>
          </a:prstGeom>
          <a:noFill/>
        </p:spPr>
        <p:txBody>
          <a:bodyPr wrap="square" rtlCol="0">
            <a:spAutoFit/>
          </a:bodyPr>
          <a:lstStyle/>
          <a:p>
            <a:r>
              <a:rPr lang="en-US" dirty="0"/>
              <a:t>Consistency</a:t>
            </a:r>
          </a:p>
        </p:txBody>
      </p:sp>
      <p:sp>
        <p:nvSpPr>
          <p:cNvPr id="22" name="Rectangle 21">
            <a:extLst>
              <a:ext uri="{FF2B5EF4-FFF2-40B4-BE49-F238E27FC236}">
                <a16:creationId xmlns:a16="http://schemas.microsoft.com/office/drawing/2014/main" id="{E355C95C-172B-31C6-C2B0-488C8869821D}"/>
              </a:ext>
            </a:extLst>
          </p:cNvPr>
          <p:cNvSpPr/>
          <p:nvPr/>
        </p:nvSpPr>
        <p:spPr>
          <a:xfrm>
            <a:off x="3482931" y="1464653"/>
            <a:ext cx="2468289" cy="30431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Patients are responsible for making weekly sessions.  We hold weekly case conference to discuss patient participation, needs, and concerns.</a:t>
            </a:r>
          </a:p>
        </p:txBody>
      </p:sp>
      <p:sp>
        <p:nvSpPr>
          <p:cNvPr id="23" name="TextBox 22">
            <a:extLst>
              <a:ext uri="{FF2B5EF4-FFF2-40B4-BE49-F238E27FC236}">
                <a16:creationId xmlns:a16="http://schemas.microsoft.com/office/drawing/2014/main" id="{861B7991-E278-11C0-8875-76FF239C2CE2}"/>
              </a:ext>
            </a:extLst>
          </p:cNvPr>
          <p:cNvSpPr txBox="1"/>
          <p:nvPr/>
        </p:nvSpPr>
        <p:spPr>
          <a:xfrm>
            <a:off x="7702758" y="965484"/>
            <a:ext cx="1202573" cy="369332"/>
          </a:xfrm>
          <a:prstGeom prst="rect">
            <a:avLst/>
          </a:prstGeom>
          <a:noFill/>
        </p:spPr>
        <p:txBody>
          <a:bodyPr wrap="none" rtlCol="0">
            <a:spAutoFit/>
          </a:bodyPr>
          <a:lstStyle/>
          <a:p>
            <a:r>
              <a:rPr lang="en-US" dirty="0"/>
              <a:t>Transition</a:t>
            </a:r>
          </a:p>
        </p:txBody>
      </p:sp>
      <p:pic>
        <p:nvPicPr>
          <p:cNvPr id="25" name="Graphic 24" descr="Neighborhood with solid fill">
            <a:extLst>
              <a:ext uri="{FF2B5EF4-FFF2-40B4-BE49-F238E27FC236}">
                <a16:creationId xmlns:a16="http://schemas.microsoft.com/office/drawing/2014/main" id="{2CC5A6C3-FB50-13EF-F20C-ECE75DF2F5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8249" y="876888"/>
            <a:ext cx="521564" cy="521564"/>
          </a:xfrm>
          <a:prstGeom prst="rect">
            <a:avLst/>
          </a:prstGeom>
        </p:spPr>
      </p:pic>
      <p:sp>
        <p:nvSpPr>
          <p:cNvPr id="26" name="Rectangle 25">
            <a:extLst>
              <a:ext uri="{FF2B5EF4-FFF2-40B4-BE49-F238E27FC236}">
                <a16:creationId xmlns:a16="http://schemas.microsoft.com/office/drawing/2014/main" id="{E71DD6A3-D481-EF9D-E8DA-CBFA3848B23F}"/>
              </a:ext>
            </a:extLst>
          </p:cNvPr>
          <p:cNvSpPr/>
          <p:nvPr/>
        </p:nvSpPr>
        <p:spPr>
          <a:xfrm>
            <a:off x="6641218" y="1464652"/>
            <a:ext cx="2264113" cy="30431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goal is preparing each participant for the next stage in their journey. </a:t>
            </a:r>
          </a:p>
        </p:txBody>
      </p:sp>
    </p:spTree>
    <p:extLst>
      <p:ext uri="{BB962C8B-B14F-4D97-AF65-F5344CB8AC3E}">
        <p14:creationId xmlns:p14="http://schemas.microsoft.com/office/powerpoint/2010/main" val="5846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anim calcmode="lin" valueType="num">
                                      <p:cBhvr>
                                        <p:cTn id="25" dur="2000" fill="hold"/>
                                        <p:tgtEl>
                                          <p:spTgt spid="20"/>
                                        </p:tgtEl>
                                        <p:attrNameLst>
                                          <p:attrName>ppt_w</p:attrName>
                                        </p:attrNameLst>
                                      </p:cBhvr>
                                      <p:tavLst>
                                        <p:tav tm="0" fmla="#ppt_w*sin(2.5*pi*$)">
                                          <p:val>
                                            <p:fltVal val="0"/>
                                          </p:val>
                                        </p:tav>
                                        <p:tav tm="100000">
                                          <p:val>
                                            <p:fltVal val="1"/>
                                          </p:val>
                                        </p:tav>
                                      </p:tavLst>
                                    </p:anim>
                                    <p:anim calcmode="lin" valueType="num">
                                      <p:cBhvr>
                                        <p:cTn id="26" dur="2000" fill="hold"/>
                                        <p:tgtEl>
                                          <p:spTgt spid="20"/>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ppt_w</p:attrName>
                                        </p:attrNameLst>
                                      </p:cBhvr>
                                      <p:tavLst>
                                        <p:tav tm="0" fmla="#ppt_w*sin(2.5*pi*$)">
                                          <p:val>
                                            <p:fltVal val="0"/>
                                          </p:val>
                                        </p:tav>
                                        <p:tav tm="100000">
                                          <p:val>
                                            <p:fltVal val="1"/>
                                          </p:val>
                                        </p:tav>
                                      </p:tavLst>
                                    </p:anim>
                                    <p:anim calcmode="lin" valueType="num">
                                      <p:cBhvr>
                                        <p:cTn id="31" dur="2000" fill="hold"/>
                                        <p:tgtEl>
                                          <p:spTgt spid="2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anim calcmode="lin" valueType="num">
                                      <p:cBhvr>
                                        <p:cTn id="35" dur="2000" fill="hold"/>
                                        <p:tgtEl>
                                          <p:spTgt spid="22"/>
                                        </p:tgtEl>
                                        <p:attrNameLst>
                                          <p:attrName>ppt_w</p:attrName>
                                        </p:attrNameLst>
                                      </p:cBhvr>
                                      <p:tavLst>
                                        <p:tav tm="0" fmla="#ppt_w*sin(2.5*pi*$)">
                                          <p:val>
                                            <p:fltVal val="0"/>
                                          </p:val>
                                        </p:tav>
                                        <p:tav tm="100000">
                                          <p:val>
                                            <p:fltVal val="1"/>
                                          </p:val>
                                        </p:tav>
                                      </p:tavLst>
                                    </p:anim>
                                    <p:anim calcmode="lin" valueType="num">
                                      <p:cBhvr>
                                        <p:cTn id="3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anim calcmode="lin" valueType="num">
                                      <p:cBhvr>
                                        <p:cTn id="42" dur="2000" fill="hold"/>
                                        <p:tgtEl>
                                          <p:spTgt spid="25"/>
                                        </p:tgtEl>
                                        <p:attrNameLst>
                                          <p:attrName>ppt_w</p:attrName>
                                        </p:attrNameLst>
                                      </p:cBhvr>
                                      <p:tavLst>
                                        <p:tav tm="0" fmla="#ppt_w*sin(2.5*pi*$)">
                                          <p:val>
                                            <p:fltVal val="0"/>
                                          </p:val>
                                        </p:tav>
                                        <p:tav tm="100000">
                                          <p:val>
                                            <p:fltVal val="1"/>
                                          </p:val>
                                        </p:tav>
                                      </p:tavLst>
                                    </p:anim>
                                    <p:anim calcmode="lin" valueType="num">
                                      <p:cBhvr>
                                        <p:cTn id="43" dur="2000" fill="hold"/>
                                        <p:tgtEl>
                                          <p:spTgt spid="25"/>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2000"/>
                                        <p:tgtEl>
                                          <p:spTgt spid="26"/>
                                        </p:tgtEl>
                                      </p:cBhvr>
                                    </p:animEffect>
                                    <p:anim calcmode="lin" valueType="num">
                                      <p:cBhvr>
                                        <p:cTn id="52" dur="2000" fill="hold"/>
                                        <p:tgtEl>
                                          <p:spTgt spid="26"/>
                                        </p:tgtEl>
                                        <p:attrNameLst>
                                          <p:attrName>ppt_w</p:attrName>
                                        </p:attrNameLst>
                                      </p:cBhvr>
                                      <p:tavLst>
                                        <p:tav tm="0" fmla="#ppt_w*sin(2.5*pi*$)">
                                          <p:val>
                                            <p:fltVal val="0"/>
                                          </p:val>
                                        </p:tav>
                                        <p:tav tm="100000">
                                          <p:val>
                                            <p:fltVal val="1"/>
                                          </p:val>
                                        </p:tav>
                                      </p:tavLst>
                                    </p:anim>
                                    <p:anim calcmode="lin" valueType="num">
                                      <p:cBhvr>
                                        <p:cTn id="53"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P spid="22" grpId="0" animBg="1"/>
      <p:bldP spid="23"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7D16A72-4A9F-3533-A405-AE34BA7B6EBF}"/>
              </a:ext>
            </a:extLst>
          </p:cNvPr>
          <p:cNvSpPr/>
          <p:nvPr/>
        </p:nvSpPr>
        <p:spPr>
          <a:xfrm>
            <a:off x="342900" y="2964882"/>
            <a:ext cx="8560467" cy="160043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2" name="Rectangle: Rounded Corners 11">
            <a:extLst>
              <a:ext uri="{FF2B5EF4-FFF2-40B4-BE49-F238E27FC236}">
                <a16:creationId xmlns:a16="http://schemas.microsoft.com/office/drawing/2014/main" id="{B3C7899D-BF4D-79BD-4CB5-5BD46CE8E21F}"/>
              </a:ext>
            </a:extLst>
          </p:cNvPr>
          <p:cNvSpPr/>
          <p:nvPr/>
        </p:nvSpPr>
        <p:spPr>
          <a:xfrm>
            <a:off x="342900" y="1283597"/>
            <a:ext cx="8560466" cy="1363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3" name="Rectangle 2">
            <a:extLst>
              <a:ext uri="{FF2B5EF4-FFF2-40B4-BE49-F238E27FC236}">
                <a16:creationId xmlns:a16="http://schemas.microsoft.com/office/drawing/2014/main" id="{B6CC20B8-3B2D-BD6D-BC3A-53D5B1AED38B}"/>
              </a:ext>
            </a:extLst>
          </p:cNvPr>
          <p:cNvSpPr/>
          <p:nvPr/>
        </p:nvSpPr>
        <p:spPr>
          <a:xfrm>
            <a:off x="0" y="0"/>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latin typeface="+mj-lt"/>
                <a:ea typeface="+mj-ea"/>
                <a:cs typeface="+mj-cs"/>
              </a:rPr>
              <a:t>Our role in the ENDING THE HIV EPIDEMIC (EHE)</a:t>
            </a:r>
            <a:endParaRPr lang="en-US" sz="2800" b="1" dirty="0">
              <a:solidFill>
                <a:schemeClr val="bg1"/>
              </a:solidFill>
              <a:latin typeface="+mj-lt"/>
            </a:endParaRPr>
          </a:p>
        </p:txBody>
      </p:sp>
      <p:sp>
        <p:nvSpPr>
          <p:cNvPr id="18" name="TextBox 17">
            <a:extLst>
              <a:ext uri="{FF2B5EF4-FFF2-40B4-BE49-F238E27FC236}">
                <a16:creationId xmlns:a16="http://schemas.microsoft.com/office/drawing/2014/main" id="{2FAE02E7-8198-C66A-756D-3EF287931529}"/>
              </a:ext>
            </a:extLst>
          </p:cNvPr>
          <p:cNvSpPr txBox="1"/>
          <p:nvPr/>
        </p:nvSpPr>
        <p:spPr>
          <a:xfrm>
            <a:off x="1169980" y="1304366"/>
            <a:ext cx="7733385" cy="1600438"/>
          </a:xfrm>
          <a:prstGeom prst="rect">
            <a:avLst/>
          </a:prstGeom>
          <a:noFill/>
        </p:spPr>
        <p:txBody>
          <a:bodyPr wrap="square" rtlCol="0">
            <a:spAutoFit/>
          </a:bodyPr>
          <a:lstStyle/>
          <a:p>
            <a:r>
              <a:rPr lang="en-US" sz="1600" b="1" dirty="0"/>
              <a:t>Treat people with HIV rapidly and effectively to reach sustained viral suppression.</a:t>
            </a:r>
          </a:p>
          <a:p>
            <a:pPr marL="285750" indent="-285750">
              <a:buFont typeface="Arial" panose="020B0604020202020204" pitchFamily="34" charset="0"/>
              <a:buChar char="•"/>
            </a:pPr>
            <a:r>
              <a:rPr lang="en-US" sz="1600" b="1" dirty="0"/>
              <a:t>All participants are linked and connected to HIV Care.</a:t>
            </a:r>
          </a:p>
          <a:p>
            <a:pPr marL="285750" indent="-285750">
              <a:buFont typeface="Arial" panose="020B0604020202020204" pitchFamily="34" charset="0"/>
              <a:buChar char="•"/>
            </a:pPr>
            <a:r>
              <a:rPr lang="en-US" sz="1600" b="1" dirty="0"/>
              <a:t>All participants have sustained viral suppression.</a:t>
            </a:r>
          </a:p>
          <a:p>
            <a:pPr marL="285750" indent="-285750">
              <a:buFont typeface="Arial" panose="020B0604020202020204" pitchFamily="34" charset="0"/>
              <a:buChar char="•"/>
            </a:pPr>
            <a:r>
              <a:rPr lang="en-US" sz="1600" b="1" dirty="0"/>
              <a:t>All participants receive regular HIV education.</a:t>
            </a:r>
          </a:p>
          <a:p>
            <a:endParaRPr lang="en-US" dirty="0"/>
          </a:p>
        </p:txBody>
      </p:sp>
      <p:pic>
        <p:nvPicPr>
          <p:cNvPr id="6" name="Graphic 5" descr="Germ with solid fill">
            <a:extLst>
              <a:ext uri="{FF2B5EF4-FFF2-40B4-BE49-F238E27FC236}">
                <a16:creationId xmlns:a16="http://schemas.microsoft.com/office/drawing/2014/main" id="{B15F973B-5091-9446-B667-42673542C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196" y="1574849"/>
            <a:ext cx="655317" cy="655317"/>
          </a:xfrm>
          <a:prstGeom prst="rect">
            <a:avLst/>
          </a:prstGeom>
        </p:spPr>
      </p:pic>
      <p:sp>
        <p:nvSpPr>
          <p:cNvPr id="9" name="TextBox 8">
            <a:extLst>
              <a:ext uri="{FF2B5EF4-FFF2-40B4-BE49-F238E27FC236}">
                <a16:creationId xmlns:a16="http://schemas.microsoft.com/office/drawing/2014/main" id="{AD6753E2-DD6E-C27A-4E6D-1EAB230C3E1D}"/>
              </a:ext>
            </a:extLst>
          </p:cNvPr>
          <p:cNvSpPr txBox="1"/>
          <p:nvPr/>
        </p:nvSpPr>
        <p:spPr>
          <a:xfrm>
            <a:off x="49776" y="874956"/>
            <a:ext cx="8149344" cy="369332"/>
          </a:xfrm>
          <a:prstGeom prst="rect">
            <a:avLst/>
          </a:prstGeom>
          <a:noFill/>
        </p:spPr>
        <p:txBody>
          <a:bodyPr wrap="square" rtlCol="0">
            <a:spAutoFit/>
          </a:bodyPr>
          <a:lstStyle/>
          <a:p>
            <a:r>
              <a:rPr lang="en-US" b="1" dirty="0"/>
              <a:t>Our program focuses on the key strategy of TREAT:</a:t>
            </a:r>
          </a:p>
        </p:txBody>
      </p:sp>
      <p:sp>
        <p:nvSpPr>
          <p:cNvPr id="13" name="TextBox 12">
            <a:extLst>
              <a:ext uri="{FF2B5EF4-FFF2-40B4-BE49-F238E27FC236}">
                <a16:creationId xmlns:a16="http://schemas.microsoft.com/office/drawing/2014/main" id="{85708C01-CF4E-BEE0-2918-672450D22732}"/>
              </a:ext>
            </a:extLst>
          </p:cNvPr>
          <p:cNvSpPr txBox="1"/>
          <p:nvPr/>
        </p:nvSpPr>
        <p:spPr>
          <a:xfrm>
            <a:off x="49776" y="2621157"/>
            <a:ext cx="7099467" cy="369332"/>
          </a:xfrm>
          <a:prstGeom prst="rect">
            <a:avLst/>
          </a:prstGeom>
          <a:noFill/>
        </p:spPr>
        <p:txBody>
          <a:bodyPr wrap="square" rtlCol="0">
            <a:spAutoFit/>
          </a:bodyPr>
          <a:lstStyle/>
          <a:p>
            <a:r>
              <a:rPr lang="en-US" b="1" dirty="0"/>
              <a:t>As an organization TTC focuses on all 4 key strategies: </a:t>
            </a:r>
          </a:p>
        </p:txBody>
      </p:sp>
      <p:pic>
        <p:nvPicPr>
          <p:cNvPr id="15" name="Graphic 14" descr="Checklist with solid fill">
            <a:extLst>
              <a:ext uri="{FF2B5EF4-FFF2-40B4-BE49-F238E27FC236}">
                <a16:creationId xmlns:a16="http://schemas.microsoft.com/office/drawing/2014/main" id="{8EB250EF-B2FC-C59F-157E-1ADB974E94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758" y="3102222"/>
            <a:ext cx="761490" cy="1219103"/>
          </a:xfrm>
          <a:prstGeom prst="rect">
            <a:avLst/>
          </a:prstGeom>
        </p:spPr>
      </p:pic>
      <p:sp>
        <p:nvSpPr>
          <p:cNvPr id="17" name="TextBox 16">
            <a:extLst>
              <a:ext uri="{FF2B5EF4-FFF2-40B4-BE49-F238E27FC236}">
                <a16:creationId xmlns:a16="http://schemas.microsoft.com/office/drawing/2014/main" id="{6B2EFAD7-A0B4-0CC3-49BA-6277652CB0EC}"/>
              </a:ext>
            </a:extLst>
          </p:cNvPr>
          <p:cNvSpPr txBox="1"/>
          <p:nvPr/>
        </p:nvSpPr>
        <p:spPr>
          <a:xfrm>
            <a:off x="1022266" y="2980270"/>
            <a:ext cx="7778834"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We offer FREE HIV testing with rapid linkage to care.</a:t>
            </a:r>
          </a:p>
          <a:p>
            <a:pPr marL="285750" indent="-285750">
              <a:buFont typeface="Arial" panose="020B0604020202020204" pitchFamily="34" charset="0"/>
              <a:buChar char="•"/>
            </a:pPr>
            <a:r>
              <a:rPr lang="en-US" sz="1600" dirty="0">
                <a:solidFill>
                  <a:schemeClr val="bg1"/>
                </a:solidFill>
              </a:rPr>
              <a:t>We offer </a:t>
            </a:r>
            <a:r>
              <a:rPr lang="en-US" sz="1600" dirty="0" err="1">
                <a:solidFill>
                  <a:schemeClr val="bg1"/>
                </a:solidFill>
              </a:rPr>
              <a:t>PrEP</a:t>
            </a:r>
            <a:r>
              <a:rPr lang="en-US" sz="1600" dirty="0">
                <a:solidFill>
                  <a:schemeClr val="bg1"/>
                </a:solidFill>
              </a:rPr>
              <a:t> services with extensive outreach in our communities.</a:t>
            </a:r>
          </a:p>
          <a:p>
            <a:pPr marL="285750" indent="-285750">
              <a:buFont typeface="Arial" panose="020B0604020202020204" pitchFamily="34" charset="0"/>
              <a:buChar char="•"/>
            </a:pPr>
            <a:r>
              <a:rPr lang="en-US" sz="1600" dirty="0">
                <a:solidFill>
                  <a:schemeClr val="bg1"/>
                </a:solidFill>
              </a:rPr>
              <a:t>We have Syringe Services Programs (SSPs) that services Los Angeles County on a weekly basis.</a:t>
            </a:r>
          </a:p>
          <a:p>
            <a:pPr marL="285750" indent="-285750">
              <a:buFont typeface="Arial" panose="020B0604020202020204" pitchFamily="34" charset="0"/>
              <a:buChar char="•"/>
            </a:pPr>
            <a:r>
              <a:rPr lang="en-US" sz="1600" dirty="0">
                <a:solidFill>
                  <a:schemeClr val="bg1"/>
                </a:solidFill>
              </a:rPr>
              <a:t>Our organization has various program grants that specifically target gaps in HIV prevention and treatment services to stop ongoing transmission. </a:t>
            </a:r>
          </a:p>
        </p:txBody>
      </p:sp>
      <p:sp>
        <p:nvSpPr>
          <p:cNvPr id="24" name="TextBox 23">
            <a:extLst>
              <a:ext uri="{FF2B5EF4-FFF2-40B4-BE49-F238E27FC236}">
                <a16:creationId xmlns:a16="http://schemas.microsoft.com/office/drawing/2014/main" id="{D2AB5E3B-5B84-676F-260A-F3B023470A59}"/>
              </a:ext>
            </a:extLst>
          </p:cNvPr>
          <p:cNvSpPr txBox="1"/>
          <p:nvPr/>
        </p:nvSpPr>
        <p:spPr>
          <a:xfrm>
            <a:off x="543904" y="4708725"/>
            <a:ext cx="7858952" cy="338554"/>
          </a:xfrm>
          <a:prstGeom prst="rect">
            <a:avLst/>
          </a:prstGeom>
          <a:noFill/>
        </p:spPr>
        <p:txBody>
          <a:bodyPr wrap="square" rtlCol="0">
            <a:spAutoFit/>
          </a:bodyPr>
          <a:lstStyle/>
          <a:p>
            <a:pPr algn="ctr"/>
            <a:r>
              <a:rPr lang="en-US" sz="1600" dirty="0">
                <a:solidFill>
                  <a:schemeClr val="bg1"/>
                </a:solidFill>
              </a:rPr>
              <a:t>HIV.gov</a:t>
            </a:r>
          </a:p>
        </p:txBody>
      </p:sp>
    </p:spTree>
    <p:extLst>
      <p:ext uri="{BB962C8B-B14F-4D97-AF65-F5344CB8AC3E}">
        <p14:creationId xmlns:p14="http://schemas.microsoft.com/office/powerpoint/2010/main" val="376274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o blank speech balloons">
            <a:extLst>
              <a:ext uri="{FF2B5EF4-FFF2-40B4-BE49-F238E27FC236}">
                <a16:creationId xmlns:a16="http://schemas.microsoft.com/office/drawing/2014/main" id="{605430C6-5271-AD87-76C7-68C92DBE18DF}"/>
              </a:ext>
            </a:extLst>
          </p:cNvPr>
          <p:cNvPicPr>
            <a:picLocks noChangeAspect="1"/>
          </p:cNvPicPr>
          <p:nvPr/>
        </p:nvPicPr>
        <p:blipFill>
          <a:blip r:embed="rId3" cstate="print">
            <a:alphaModFix amt="3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23481" y="915763"/>
            <a:ext cx="8697038" cy="3559224"/>
          </a:xfrm>
          <a:prstGeom prst="ellipse">
            <a:avLst/>
          </a:prstGeom>
          <a:solidFill>
            <a:schemeClr val="bg2"/>
          </a:solidFill>
          <a:ln w="63500"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3" name="Rectangle 2">
            <a:extLst>
              <a:ext uri="{FF2B5EF4-FFF2-40B4-BE49-F238E27FC236}">
                <a16:creationId xmlns:a16="http://schemas.microsoft.com/office/drawing/2014/main" id="{B6CC20B8-3B2D-BD6D-BC3A-53D5B1AED38B}"/>
              </a:ext>
            </a:extLst>
          </p:cNvPr>
          <p:cNvSpPr/>
          <p:nvPr/>
        </p:nvSpPr>
        <p:spPr>
          <a:xfrm>
            <a:off x="0" y="-1"/>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mj-lt"/>
            </a:endParaRPr>
          </a:p>
        </p:txBody>
      </p:sp>
      <p:sp>
        <p:nvSpPr>
          <p:cNvPr id="8" name="TextBox 7">
            <a:extLst>
              <a:ext uri="{FF2B5EF4-FFF2-40B4-BE49-F238E27FC236}">
                <a16:creationId xmlns:a16="http://schemas.microsoft.com/office/drawing/2014/main" id="{3FB194C0-9EF9-69EE-447A-9630A9A01911}"/>
              </a:ext>
            </a:extLst>
          </p:cNvPr>
          <p:cNvSpPr txBox="1"/>
          <p:nvPr/>
        </p:nvSpPr>
        <p:spPr>
          <a:xfrm>
            <a:off x="175260" y="1519684"/>
            <a:ext cx="8793480" cy="2525691"/>
          </a:xfrm>
          <a:prstGeom prst="rect">
            <a:avLst/>
          </a:prstGeom>
          <a:noFill/>
        </p:spPr>
        <p:txBody>
          <a:bodyPr wrap="square">
            <a:spAutoFit/>
          </a:bodyPr>
          <a:lstStyle/>
          <a:p>
            <a:pPr marL="228600" marR="0" algn="ctr">
              <a:lnSpc>
                <a:spcPct val="107000"/>
              </a:lnSpc>
              <a:spcBef>
                <a:spcPts val="0"/>
              </a:spcBef>
              <a:spcAft>
                <a:spcPts val="800"/>
              </a:spcAft>
            </a:pPr>
            <a:r>
              <a:rPr lang="en-US" sz="3600" dirty="0">
                <a:solidFill>
                  <a:srgbClr val="007C89"/>
                </a:solidFill>
                <a:effectLst/>
                <a:latin typeface="Rockwell Extra Bold" panose="02060903040505020403" pitchFamily="18" charset="0"/>
                <a:ea typeface="Times New Roman" panose="02020603050405020304" pitchFamily="18" charset="0"/>
              </a:rPr>
              <a:t>The more you praise and celebrate your life, the more there is in life to celebrate</a:t>
            </a:r>
            <a:r>
              <a:rPr lang="en-US" sz="1800" dirty="0">
                <a:solidFill>
                  <a:srgbClr val="007C89"/>
                </a:solidFill>
                <a:effectLst/>
                <a:latin typeface="Rockwell Extra Bold" panose="02060903040505020403" pitchFamily="18" charset="0"/>
                <a:ea typeface="Times New Roman" panose="02020603050405020304" pitchFamily="18" charset="0"/>
              </a:rPr>
              <a:t>.</a:t>
            </a:r>
          </a:p>
          <a:p>
            <a:pPr marL="228600" marR="0" algn="ctr">
              <a:lnSpc>
                <a:spcPct val="107000"/>
              </a:lnSpc>
              <a:spcBef>
                <a:spcPts val="0"/>
              </a:spcBef>
              <a:spcAft>
                <a:spcPts val="800"/>
              </a:spcAft>
            </a:pPr>
            <a:r>
              <a:rPr lang="en-US" sz="3600" dirty="0">
                <a:solidFill>
                  <a:srgbClr val="007C89"/>
                </a:solidFill>
                <a:latin typeface="Rockwell Extra Bold" panose="02060903040505020403" pitchFamily="18" charset="0"/>
                <a:ea typeface="Times New Roman" panose="02020603050405020304" pitchFamily="18" charset="0"/>
              </a:rPr>
              <a:t>- Oprah Winfrey</a:t>
            </a:r>
            <a:endParaRPr lang="en-US" sz="3600" dirty="0">
              <a:solidFill>
                <a:srgbClr val="007C89"/>
              </a:solidFill>
              <a:effectLst/>
              <a:latin typeface="Rockwell Extra Bold" panose="02060903040505020403"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F1EA7AC9-E1A3-8B42-EBCD-BC4A0ED37085}"/>
              </a:ext>
            </a:extLst>
          </p:cNvPr>
          <p:cNvSpPr txBox="1"/>
          <p:nvPr/>
        </p:nvSpPr>
        <p:spPr>
          <a:xfrm>
            <a:off x="2545080" y="-28772"/>
            <a:ext cx="3779520" cy="830997"/>
          </a:xfrm>
          <a:prstGeom prst="rect">
            <a:avLst/>
          </a:prstGeom>
          <a:noFill/>
        </p:spPr>
        <p:txBody>
          <a:bodyPr wrap="square" rtlCol="0">
            <a:spAutoFit/>
          </a:bodyPr>
          <a:lstStyle/>
          <a:p>
            <a:pPr algn="ctr"/>
            <a:r>
              <a:rPr lang="en-US" sz="4800" dirty="0">
                <a:solidFill>
                  <a:schemeClr val="bg1"/>
                </a:solidFill>
              </a:rPr>
              <a:t>Thank you! </a:t>
            </a:r>
          </a:p>
        </p:txBody>
      </p:sp>
    </p:spTree>
    <p:extLst>
      <p:ext uri="{BB962C8B-B14F-4D97-AF65-F5344CB8AC3E}">
        <p14:creationId xmlns:p14="http://schemas.microsoft.com/office/powerpoint/2010/main" val="31272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19</a:t>
            </a:fld>
            <a:endParaRPr lang="en-US"/>
          </a:p>
        </p:txBody>
      </p:sp>
      <p:sp>
        <p:nvSpPr>
          <p:cNvPr id="3" name="Rectangle 2">
            <a:extLst>
              <a:ext uri="{FF2B5EF4-FFF2-40B4-BE49-F238E27FC236}">
                <a16:creationId xmlns:a16="http://schemas.microsoft.com/office/drawing/2014/main" id="{B6CC20B8-3B2D-BD6D-BC3A-53D5B1AED38B}"/>
              </a:ext>
            </a:extLst>
          </p:cNvPr>
          <p:cNvSpPr/>
          <p:nvPr/>
        </p:nvSpPr>
        <p:spPr>
          <a:xfrm>
            <a:off x="0" y="-1"/>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mj-lt"/>
            </a:endParaRPr>
          </a:p>
        </p:txBody>
      </p:sp>
      <p:sp>
        <p:nvSpPr>
          <p:cNvPr id="19" name="TextBox 18">
            <a:extLst>
              <a:ext uri="{FF2B5EF4-FFF2-40B4-BE49-F238E27FC236}">
                <a16:creationId xmlns:a16="http://schemas.microsoft.com/office/drawing/2014/main" id="{F1EA7AC9-E1A3-8B42-EBCD-BC4A0ED37085}"/>
              </a:ext>
            </a:extLst>
          </p:cNvPr>
          <p:cNvSpPr txBox="1"/>
          <p:nvPr/>
        </p:nvSpPr>
        <p:spPr>
          <a:xfrm>
            <a:off x="693420" y="-1"/>
            <a:ext cx="6118860" cy="830997"/>
          </a:xfrm>
          <a:prstGeom prst="rect">
            <a:avLst/>
          </a:prstGeom>
          <a:noFill/>
        </p:spPr>
        <p:txBody>
          <a:bodyPr wrap="square" rtlCol="0">
            <a:spAutoFit/>
          </a:bodyPr>
          <a:lstStyle/>
          <a:p>
            <a:pPr algn="ctr"/>
            <a:r>
              <a:rPr lang="en-US" sz="4800" dirty="0">
                <a:solidFill>
                  <a:schemeClr val="bg1"/>
                </a:solidFill>
              </a:rPr>
              <a:t>		QUESTIONS:</a:t>
            </a:r>
          </a:p>
        </p:txBody>
      </p:sp>
      <p:pic>
        <p:nvPicPr>
          <p:cNvPr id="2" name="Picture 2">
            <a:extLst>
              <a:ext uri="{FF2B5EF4-FFF2-40B4-BE49-F238E27FC236}">
                <a16:creationId xmlns:a16="http://schemas.microsoft.com/office/drawing/2014/main" id="{C991A00D-B917-919D-2DBC-78DAADB24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86" y="1010112"/>
            <a:ext cx="3419978" cy="341997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9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r>
              <a:rPr lang="en-US" dirty="0"/>
              <a:t>HIV.gov</a:t>
            </a:r>
          </a:p>
          <a:p>
            <a:pPr lvl="1"/>
            <a:r>
              <a:rPr lang="en-US" dirty="0">
                <a:hlinkClick r:id="rId3"/>
              </a:rPr>
              <a:t>https://www.hiv.gov/federal-response/ending-the-hiv-epidemic/key-strategies</a:t>
            </a:r>
            <a:endParaRPr lang="en-US" dirty="0"/>
          </a:p>
          <a:p>
            <a:pPr lvl="1"/>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312686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r>
              <a:rPr lang="en-US">
                <a:solidFill>
                  <a:srgbClr val="FFFFFF"/>
                </a:solidFill>
              </a:rPr>
              <a:t>#</a:t>
            </a:r>
          </a:p>
        </p:txBody>
      </p:sp>
      <p:pic>
        <p:nvPicPr>
          <p:cNvPr id="18" name="Picture 17" descr="A qr code with red white and blue ribbons&#10;&#10;Description automatically generated">
            <a:extLst>
              <a:ext uri="{FF2B5EF4-FFF2-40B4-BE49-F238E27FC236}">
                <a16:creationId xmlns:a16="http://schemas.microsoft.com/office/drawing/2014/main" id="{6DBB7FA6-6223-BF75-52BC-7439C78E0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48"/>
            <a:ext cx="9151620" cy="4629150"/>
          </a:xfrm>
          <a:prstGeom prst="rect">
            <a:avLst/>
          </a:prstGeom>
        </p:spPr>
      </p:pic>
    </p:spTree>
    <p:extLst>
      <p:ext uri="{BB962C8B-B14F-4D97-AF65-F5344CB8AC3E}">
        <p14:creationId xmlns:p14="http://schemas.microsoft.com/office/powerpoint/2010/main" val="400841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6297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250257" y="1071338"/>
            <a:ext cx="8710863" cy="3658073"/>
          </a:xfrm>
        </p:spPr>
        <p:txBody>
          <a:bodyPr>
            <a:noAutofit/>
          </a:bodyPr>
          <a:lstStyle/>
          <a:p>
            <a:pPr marL="457200" marR="0" lvl="0" indent="-457200">
              <a:lnSpc>
                <a:spcPct val="107000"/>
              </a:lnSpc>
              <a:spcBef>
                <a:spcPts val="0"/>
              </a:spcBef>
              <a:spcAft>
                <a:spcPts val="800"/>
              </a:spcAft>
              <a:buFont typeface="+mj-lt"/>
              <a:buAutoNum type="arabicPeriod"/>
            </a:pPr>
            <a:r>
              <a:rPr lang="en-US" sz="2200" dirty="0">
                <a:effectLst/>
                <a:ea typeface="Calibri" panose="020F0502020204030204" pitchFamily="34" charset="0"/>
                <a:cs typeface="Times New Roman" panose="02020603050405020304" pitchFamily="18" charset="0"/>
              </a:rPr>
              <a:t>Describe the intersection between substance </a:t>
            </a:r>
            <a:r>
              <a:rPr lang="en-US" sz="2200" dirty="0">
                <a:ea typeface="Calibri" panose="020F0502020204030204" pitchFamily="34" charset="0"/>
                <a:cs typeface="Times New Roman" panose="02020603050405020304" pitchFamily="18" charset="0"/>
              </a:rPr>
              <a:t>u</a:t>
            </a:r>
            <a:r>
              <a:rPr lang="en-US" sz="2200" dirty="0">
                <a:effectLst/>
                <a:ea typeface="Calibri" panose="020F0502020204030204" pitchFamily="34" charset="0"/>
                <a:cs typeface="Times New Roman" panose="02020603050405020304" pitchFamily="18" charset="0"/>
              </a:rPr>
              <a:t>se, incarceration, hepatitis C (HCV), and HIV.</a:t>
            </a:r>
          </a:p>
          <a:p>
            <a:pPr marL="457200" marR="0" lvl="0" indent="-457200">
              <a:lnSpc>
                <a:spcPct val="107000"/>
              </a:lnSpc>
              <a:spcBef>
                <a:spcPts val="0"/>
              </a:spcBef>
              <a:spcAft>
                <a:spcPts val="800"/>
              </a:spcAft>
              <a:buFont typeface="+mj-lt"/>
              <a:buAutoNum type="arabicPeriod"/>
            </a:pPr>
            <a:r>
              <a:rPr lang="en-US" sz="2200" dirty="0">
                <a:ea typeface="Calibri" panose="020F0502020204030204" pitchFamily="34" charset="0"/>
                <a:cs typeface="Times New Roman" panose="02020603050405020304" pitchFamily="18" charset="0"/>
              </a:rPr>
              <a:t>Describe the challenges for People with HIV (PWH) when trying to  come to terms with their diagnosis and living in active addiction.</a:t>
            </a:r>
          </a:p>
          <a:p>
            <a:pPr marL="457200" marR="0" lvl="0" indent="-457200">
              <a:lnSpc>
                <a:spcPct val="107000"/>
              </a:lnSpc>
              <a:spcBef>
                <a:spcPts val="0"/>
              </a:spcBef>
              <a:spcAft>
                <a:spcPts val="800"/>
              </a:spcAft>
              <a:buFont typeface="+mj-lt"/>
              <a:buAutoNum type="arabicPeriod"/>
            </a:pPr>
            <a:r>
              <a:rPr lang="en-US" sz="2200" dirty="0">
                <a:effectLst/>
                <a:ea typeface="Calibri" panose="020F0502020204030204" pitchFamily="34" charset="0"/>
                <a:cs typeface="Times New Roman" panose="02020603050405020304" pitchFamily="18" charset="0"/>
              </a:rPr>
              <a:t>Discuss the role of Integrated Behavioral Healthcare has in navigating co-occurring diagnoses.</a:t>
            </a:r>
          </a:p>
          <a:p>
            <a:pPr marL="457200" marR="0" lvl="0" indent="-457200">
              <a:lnSpc>
                <a:spcPct val="107000"/>
              </a:lnSpc>
              <a:spcBef>
                <a:spcPts val="0"/>
              </a:spcBef>
              <a:spcAft>
                <a:spcPts val="800"/>
              </a:spcAft>
              <a:buFont typeface="+mj-lt"/>
              <a:buAutoNum type="arabicPeriod"/>
            </a:pPr>
            <a:r>
              <a:rPr lang="en-US" sz="2200" dirty="0">
                <a:ea typeface="Calibri" panose="020F0502020204030204" pitchFamily="34" charset="0"/>
                <a:cs typeface="Times New Roman" panose="02020603050405020304" pitchFamily="18" charset="0"/>
              </a:rPr>
              <a:t>Explain the framework of the Transitional Housing Program and its role in contributing to The End of the HIV Epidemic goals.</a:t>
            </a:r>
            <a:endParaRPr lang="en-US" sz="22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98120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9A9E9F4-37FB-4A68-855C-2F010FCFD674}"/>
              </a:ext>
            </a:extLst>
          </p:cNvPr>
          <p:cNvSpPr/>
          <p:nvPr/>
        </p:nvSpPr>
        <p:spPr>
          <a:xfrm>
            <a:off x="373695" y="3356514"/>
            <a:ext cx="6013030" cy="728907"/>
          </a:xfrm>
          <a:prstGeom prst="roundRect">
            <a:avLst/>
          </a:prstGeom>
          <a:solidFill>
            <a:srgbClr val="D99EF0"/>
          </a:solidFill>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ctr">
              <a:buFont typeface="Arial" panose="020B0604020202020204" pitchFamily="34" charset="0"/>
              <a:buChar char="•"/>
            </a:pPr>
            <a:endParaRPr lang="en-US" dirty="0"/>
          </a:p>
        </p:txBody>
      </p:sp>
      <p:sp>
        <p:nvSpPr>
          <p:cNvPr id="9" name="Rectangle: Rounded Corners 8">
            <a:extLst>
              <a:ext uri="{FF2B5EF4-FFF2-40B4-BE49-F238E27FC236}">
                <a16:creationId xmlns:a16="http://schemas.microsoft.com/office/drawing/2014/main" id="{B6F9E9E6-8315-2E47-CACA-616CD721ECDB}"/>
              </a:ext>
            </a:extLst>
          </p:cNvPr>
          <p:cNvSpPr/>
          <p:nvPr/>
        </p:nvSpPr>
        <p:spPr>
          <a:xfrm>
            <a:off x="373695" y="2358782"/>
            <a:ext cx="6067581" cy="653937"/>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03E56F2-D1D9-62D3-0158-9F652D220FCC}"/>
              </a:ext>
            </a:extLst>
          </p:cNvPr>
          <p:cNvSpPr/>
          <p:nvPr/>
        </p:nvSpPr>
        <p:spPr>
          <a:xfrm>
            <a:off x="391020" y="1335064"/>
            <a:ext cx="6077800" cy="723900"/>
          </a:xfrm>
          <a:prstGeom prst="round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idx="1"/>
          </p:nvPr>
        </p:nvSpPr>
        <p:spPr>
          <a:xfrm>
            <a:off x="303997" y="1432613"/>
            <a:ext cx="6822017" cy="2652808"/>
          </a:xfrm>
        </p:spPr>
        <p:txBody>
          <a:bodyPr>
            <a:normAutofit lnSpcReduction="10000"/>
          </a:bodyPr>
          <a:lstStyle/>
          <a:p>
            <a:pPr>
              <a:lnSpc>
                <a:spcPct val="150000"/>
              </a:lnSpc>
            </a:pPr>
            <a:r>
              <a:rPr lang="en-US" sz="2200" dirty="0">
                <a:solidFill>
                  <a:srgbClr val="000000"/>
                </a:solidFill>
              </a:rPr>
              <a:t>13 years of active METH Addiction 1997-2010</a:t>
            </a:r>
          </a:p>
          <a:p>
            <a:pPr>
              <a:lnSpc>
                <a:spcPct val="150000"/>
              </a:lnSpc>
              <a:buFont typeface="Wingdings" panose="05000000000000000000" pitchFamily="2" charset="2"/>
              <a:buChar char="§"/>
            </a:pPr>
            <a:endParaRPr lang="en-US" sz="1800" dirty="0">
              <a:solidFill>
                <a:srgbClr val="000000"/>
              </a:solidFill>
              <a:latin typeface="Calibri" panose="020F0502020204030204" pitchFamily="34" charset="0"/>
            </a:endParaRPr>
          </a:p>
          <a:p>
            <a:pPr>
              <a:lnSpc>
                <a:spcPct val="150000"/>
              </a:lnSpc>
              <a:buFont typeface="Wingdings" panose="05000000000000000000" pitchFamily="2" charset="2"/>
              <a:buChar char="§"/>
            </a:pPr>
            <a:r>
              <a:rPr lang="en-US" dirty="0">
                <a:solidFill>
                  <a:srgbClr val="000000"/>
                </a:solidFill>
              </a:rPr>
              <a:t>2008 HIV diagnosis</a:t>
            </a:r>
          </a:p>
          <a:p>
            <a:pPr>
              <a:lnSpc>
                <a:spcPct val="150000"/>
              </a:lnSpc>
              <a:buFont typeface="Wingdings" panose="05000000000000000000" pitchFamily="2" charset="2"/>
              <a:buChar char="§"/>
            </a:pPr>
            <a:endParaRPr lang="en-US" sz="1800" dirty="0">
              <a:solidFill>
                <a:srgbClr val="000000"/>
              </a:solidFill>
              <a:latin typeface="Calibri" panose="020F0502020204030204" pitchFamily="34" charset="0"/>
            </a:endParaRPr>
          </a:p>
          <a:p>
            <a:pPr>
              <a:spcBef>
                <a:spcPts val="0"/>
              </a:spcBef>
              <a:buFont typeface="Wingdings" panose="05000000000000000000" pitchFamily="2" charset="2"/>
              <a:buChar char="§"/>
            </a:pPr>
            <a:r>
              <a:rPr lang="en-US" sz="2200" dirty="0">
                <a:solidFill>
                  <a:srgbClr val="000000"/>
                </a:solidFill>
              </a:rPr>
              <a:t>2010 AIDS diagnosis/HCV diagnosis/Syphilis/ Incarceration</a:t>
            </a:r>
          </a:p>
          <a:p>
            <a:pPr>
              <a:lnSpc>
                <a:spcPct val="150000"/>
              </a:lnSpc>
              <a:buFont typeface="Wingdings" panose="05000000000000000000" pitchFamily="2" charset="2"/>
              <a:buChar char="§"/>
            </a:pPr>
            <a:endParaRPr lang="en-US" b="0" i="0" u="none" strike="noStrike" baseline="0" dirty="0">
              <a:solidFill>
                <a:srgbClr val="000000"/>
              </a:solidFill>
              <a:latin typeface="Calibri" panose="020F0502020204030204" pitchFamily="34" charset="0"/>
            </a:endParaRP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p:txBody>
          <a:bodyPr/>
          <a:lstStyle/>
          <a:p>
            <a:fld id="{6E2D2B3B-882E-40F3-A32F-6DD516915044}" type="slidenum">
              <a:rPr lang="en-US" smtClean="0"/>
              <a:pPr/>
              <a:t>5</a:t>
            </a:fld>
            <a:endParaRPr lang="en-US"/>
          </a:p>
        </p:txBody>
      </p:sp>
      <p:pic>
        <p:nvPicPr>
          <p:cNvPr id="7" name="Picture 6" descr="A close-up of a person&#10;&#10;Description automatically generated">
            <a:extLst>
              <a:ext uri="{FF2B5EF4-FFF2-40B4-BE49-F238E27FC236}">
                <a16:creationId xmlns:a16="http://schemas.microsoft.com/office/drawing/2014/main" id="{EBF6E6FD-EE1E-6398-74DD-23D70E4AD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708" y="1236203"/>
            <a:ext cx="2400635" cy="30622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TextBox 11">
            <a:extLst>
              <a:ext uri="{FF2B5EF4-FFF2-40B4-BE49-F238E27FC236}">
                <a16:creationId xmlns:a16="http://schemas.microsoft.com/office/drawing/2014/main" id="{E0BBD2D9-2713-44AB-C5F5-0DD10140CCD5}"/>
              </a:ext>
            </a:extLst>
          </p:cNvPr>
          <p:cNvSpPr txBox="1"/>
          <p:nvPr/>
        </p:nvSpPr>
        <p:spPr>
          <a:xfrm>
            <a:off x="0" y="0"/>
            <a:ext cx="9144000" cy="835648"/>
          </a:xfrm>
          <a:custGeom>
            <a:avLst/>
            <a:gdLst/>
            <a:ahLst/>
            <a:cxnLst/>
            <a:rect l="l" t="t" r="r" b="b"/>
            <a:pathLst>
              <a:path w="9144000" h="835648">
                <a:moveTo>
                  <a:pt x="3823759" y="250696"/>
                </a:moveTo>
                <a:lnTo>
                  <a:pt x="3855013" y="250696"/>
                </a:lnTo>
                <a:cubicBezTo>
                  <a:pt x="3878825" y="250696"/>
                  <a:pt x="3895693" y="251812"/>
                  <a:pt x="3905614" y="254044"/>
                </a:cubicBezTo>
                <a:cubicBezTo>
                  <a:pt x="3916032" y="256277"/>
                  <a:pt x="3924342" y="261486"/>
                  <a:pt x="3930543" y="269671"/>
                </a:cubicBezTo>
                <a:cubicBezTo>
                  <a:pt x="3936992" y="278105"/>
                  <a:pt x="3940217" y="288399"/>
                  <a:pt x="3940217" y="300553"/>
                </a:cubicBezTo>
                <a:cubicBezTo>
                  <a:pt x="3940217" y="319157"/>
                  <a:pt x="3934264" y="331683"/>
                  <a:pt x="3922358" y="338132"/>
                </a:cubicBezTo>
                <a:cubicBezTo>
                  <a:pt x="3909955" y="344581"/>
                  <a:pt x="3890112" y="347806"/>
                  <a:pt x="3862827" y="347806"/>
                </a:cubicBezTo>
                <a:lnTo>
                  <a:pt x="3823759" y="347806"/>
                </a:lnTo>
                <a:close/>
                <a:moveTo>
                  <a:pt x="3212299" y="248091"/>
                </a:moveTo>
                <a:cubicBezTo>
                  <a:pt x="3235615" y="248091"/>
                  <a:pt x="3252606" y="258261"/>
                  <a:pt x="3263272" y="278601"/>
                </a:cubicBezTo>
                <a:cubicBezTo>
                  <a:pt x="3274186" y="299189"/>
                  <a:pt x="3279643" y="337884"/>
                  <a:pt x="3279643" y="394687"/>
                </a:cubicBezTo>
                <a:cubicBezTo>
                  <a:pt x="3279643" y="453226"/>
                  <a:pt x="3274062" y="492417"/>
                  <a:pt x="3262900" y="512261"/>
                </a:cubicBezTo>
                <a:cubicBezTo>
                  <a:pt x="3251738" y="531857"/>
                  <a:pt x="3234871" y="541655"/>
                  <a:pt x="3212299" y="541655"/>
                </a:cubicBezTo>
                <a:cubicBezTo>
                  <a:pt x="3189478" y="541655"/>
                  <a:pt x="3172735" y="531485"/>
                  <a:pt x="3162069" y="511145"/>
                </a:cubicBezTo>
                <a:cubicBezTo>
                  <a:pt x="3150907" y="491053"/>
                  <a:pt x="3145326" y="452234"/>
                  <a:pt x="3145326" y="394687"/>
                </a:cubicBezTo>
                <a:cubicBezTo>
                  <a:pt x="3145326" y="336148"/>
                  <a:pt x="3150907" y="297080"/>
                  <a:pt x="3162069" y="277485"/>
                </a:cubicBezTo>
                <a:cubicBezTo>
                  <a:pt x="3173231" y="257889"/>
                  <a:pt x="3189974" y="248091"/>
                  <a:pt x="3212299" y="248091"/>
                </a:cubicBezTo>
                <a:close/>
                <a:moveTo>
                  <a:pt x="5307278" y="137214"/>
                </a:moveTo>
                <a:lnTo>
                  <a:pt x="5307278" y="261114"/>
                </a:lnTo>
                <a:lnTo>
                  <a:pt x="5348205" y="261114"/>
                </a:lnTo>
                <a:lnTo>
                  <a:pt x="5348205" y="530865"/>
                </a:lnTo>
                <a:lnTo>
                  <a:pt x="5308022" y="530865"/>
                </a:lnTo>
                <a:lnTo>
                  <a:pt x="5308022" y="654764"/>
                </a:lnTo>
                <a:lnTo>
                  <a:pt x="5801759" y="654764"/>
                </a:lnTo>
                <a:lnTo>
                  <a:pt x="5801759" y="489193"/>
                </a:lnTo>
                <a:lnTo>
                  <a:pt x="5665953" y="489193"/>
                </a:lnTo>
                <a:lnTo>
                  <a:pt x="5665953" y="530865"/>
                </a:lnTo>
                <a:lnTo>
                  <a:pt x="5548379" y="530865"/>
                </a:lnTo>
                <a:lnTo>
                  <a:pt x="5548379" y="446033"/>
                </a:lnTo>
                <a:lnTo>
                  <a:pt x="5650698" y="446033"/>
                </a:lnTo>
                <a:lnTo>
                  <a:pt x="5650698" y="340737"/>
                </a:lnTo>
                <a:lnTo>
                  <a:pt x="5548379" y="340737"/>
                </a:lnTo>
                <a:lnTo>
                  <a:pt x="5548379" y="261114"/>
                </a:lnTo>
                <a:lnTo>
                  <a:pt x="5665953" y="261114"/>
                </a:lnTo>
                <a:lnTo>
                  <a:pt x="5665953" y="302786"/>
                </a:lnTo>
                <a:lnTo>
                  <a:pt x="5801759" y="302786"/>
                </a:lnTo>
                <a:lnTo>
                  <a:pt x="5801759" y="137214"/>
                </a:lnTo>
                <a:close/>
                <a:moveTo>
                  <a:pt x="4767180" y="137214"/>
                </a:moveTo>
                <a:lnTo>
                  <a:pt x="4767180" y="261114"/>
                </a:lnTo>
                <a:lnTo>
                  <a:pt x="4813689" y="261114"/>
                </a:lnTo>
                <a:lnTo>
                  <a:pt x="4813689" y="530865"/>
                </a:lnTo>
                <a:lnTo>
                  <a:pt x="4767180" y="530865"/>
                </a:lnTo>
                <a:lnTo>
                  <a:pt x="4767180" y="654764"/>
                </a:lnTo>
                <a:lnTo>
                  <a:pt x="5259801" y="654764"/>
                </a:lnTo>
                <a:lnTo>
                  <a:pt x="5259801" y="447893"/>
                </a:lnTo>
                <a:lnTo>
                  <a:pt x="5136274" y="447893"/>
                </a:lnTo>
                <a:lnTo>
                  <a:pt x="5136274" y="530865"/>
                </a:lnTo>
                <a:lnTo>
                  <a:pt x="5013863" y="530865"/>
                </a:lnTo>
                <a:lnTo>
                  <a:pt x="5013863" y="261114"/>
                </a:lnTo>
                <a:lnTo>
                  <a:pt x="5062976" y="261114"/>
                </a:lnTo>
                <a:lnTo>
                  <a:pt x="5062976" y="137214"/>
                </a:lnTo>
                <a:close/>
                <a:moveTo>
                  <a:pt x="4202378" y="137214"/>
                </a:moveTo>
                <a:lnTo>
                  <a:pt x="4202378" y="261114"/>
                </a:lnTo>
                <a:lnTo>
                  <a:pt x="4243305" y="261114"/>
                </a:lnTo>
                <a:lnTo>
                  <a:pt x="4243305" y="530865"/>
                </a:lnTo>
                <a:lnTo>
                  <a:pt x="4203122" y="530865"/>
                </a:lnTo>
                <a:lnTo>
                  <a:pt x="4203122" y="654764"/>
                </a:lnTo>
                <a:lnTo>
                  <a:pt x="4696859" y="654764"/>
                </a:lnTo>
                <a:lnTo>
                  <a:pt x="4696859" y="489193"/>
                </a:lnTo>
                <a:lnTo>
                  <a:pt x="4561053" y="489193"/>
                </a:lnTo>
                <a:lnTo>
                  <a:pt x="4561053" y="530865"/>
                </a:lnTo>
                <a:lnTo>
                  <a:pt x="4443479" y="530865"/>
                </a:lnTo>
                <a:lnTo>
                  <a:pt x="4443479" y="446033"/>
                </a:lnTo>
                <a:lnTo>
                  <a:pt x="4545798" y="446033"/>
                </a:lnTo>
                <a:lnTo>
                  <a:pt x="4545798" y="340737"/>
                </a:lnTo>
                <a:lnTo>
                  <a:pt x="4443479" y="340737"/>
                </a:lnTo>
                <a:lnTo>
                  <a:pt x="4443479" y="261114"/>
                </a:lnTo>
                <a:lnTo>
                  <a:pt x="4561053" y="261114"/>
                </a:lnTo>
                <a:lnTo>
                  <a:pt x="4561053" y="302786"/>
                </a:lnTo>
                <a:lnTo>
                  <a:pt x="4696859" y="302786"/>
                </a:lnTo>
                <a:lnTo>
                  <a:pt x="4696859" y="137214"/>
                </a:lnTo>
                <a:close/>
                <a:moveTo>
                  <a:pt x="3573356" y="137214"/>
                </a:moveTo>
                <a:lnTo>
                  <a:pt x="3573356" y="261114"/>
                </a:lnTo>
                <a:lnTo>
                  <a:pt x="3623585" y="261114"/>
                </a:lnTo>
                <a:lnTo>
                  <a:pt x="3623585" y="530865"/>
                </a:lnTo>
                <a:lnTo>
                  <a:pt x="3573356" y="530865"/>
                </a:lnTo>
                <a:lnTo>
                  <a:pt x="3573356" y="654764"/>
                </a:lnTo>
                <a:lnTo>
                  <a:pt x="3875849" y="654764"/>
                </a:lnTo>
                <a:lnTo>
                  <a:pt x="3875849" y="530865"/>
                </a:lnTo>
                <a:lnTo>
                  <a:pt x="3823759" y="530865"/>
                </a:lnTo>
                <a:lnTo>
                  <a:pt x="3823759" y="458311"/>
                </a:lnTo>
                <a:lnTo>
                  <a:pt x="3904498" y="458311"/>
                </a:lnTo>
                <a:cubicBezTo>
                  <a:pt x="3968246" y="458311"/>
                  <a:pt x="4015375" y="452978"/>
                  <a:pt x="4045885" y="442312"/>
                </a:cubicBezTo>
                <a:cubicBezTo>
                  <a:pt x="4076891" y="431398"/>
                  <a:pt x="4101820" y="413786"/>
                  <a:pt x="4120671" y="389478"/>
                </a:cubicBezTo>
                <a:cubicBezTo>
                  <a:pt x="4139523" y="365417"/>
                  <a:pt x="4148948" y="335156"/>
                  <a:pt x="4148948" y="298693"/>
                </a:cubicBezTo>
                <a:cubicBezTo>
                  <a:pt x="4148948" y="269175"/>
                  <a:pt x="4141011" y="242014"/>
                  <a:pt x="4125136" y="217209"/>
                </a:cubicBezTo>
                <a:cubicBezTo>
                  <a:pt x="4109261" y="192405"/>
                  <a:pt x="4084456" y="172809"/>
                  <a:pt x="4050722" y="158422"/>
                </a:cubicBezTo>
                <a:cubicBezTo>
                  <a:pt x="4016988" y="144284"/>
                  <a:pt x="3963657" y="137214"/>
                  <a:pt x="3890732" y="137214"/>
                </a:cubicBezTo>
                <a:close/>
                <a:moveTo>
                  <a:pt x="2249381" y="137214"/>
                </a:moveTo>
                <a:lnTo>
                  <a:pt x="2249381" y="261114"/>
                </a:lnTo>
                <a:lnTo>
                  <a:pt x="2289192" y="261114"/>
                </a:lnTo>
                <a:lnTo>
                  <a:pt x="2289192" y="530865"/>
                </a:lnTo>
                <a:lnTo>
                  <a:pt x="2250125" y="530865"/>
                </a:lnTo>
                <a:lnTo>
                  <a:pt x="2250125" y="654764"/>
                </a:lnTo>
                <a:lnTo>
                  <a:pt x="2522480" y="654764"/>
                </a:lnTo>
                <a:lnTo>
                  <a:pt x="2522480" y="530865"/>
                </a:lnTo>
                <a:lnTo>
                  <a:pt x="2489366" y="530865"/>
                </a:lnTo>
                <a:lnTo>
                  <a:pt x="2489366" y="446033"/>
                </a:lnTo>
                <a:lnTo>
                  <a:pt x="2609172" y="446033"/>
                </a:lnTo>
                <a:lnTo>
                  <a:pt x="2609172" y="530865"/>
                </a:lnTo>
                <a:lnTo>
                  <a:pt x="2575686" y="530865"/>
                </a:lnTo>
                <a:lnTo>
                  <a:pt x="2575686" y="654764"/>
                </a:lnTo>
                <a:lnTo>
                  <a:pt x="2848414" y="654764"/>
                </a:lnTo>
                <a:lnTo>
                  <a:pt x="2848414" y="530865"/>
                </a:lnTo>
                <a:lnTo>
                  <a:pt x="2809346" y="530865"/>
                </a:lnTo>
                <a:lnTo>
                  <a:pt x="2809346" y="261114"/>
                </a:lnTo>
                <a:lnTo>
                  <a:pt x="2848414" y="261114"/>
                </a:lnTo>
                <a:lnTo>
                  <a:pt x="2848414" y="137214"/>
                </a:lnTo>
                <a:lnTo>
                  <a:pt x="2575686" y="137214"/>
                </a:lnTo>
                <a:lnTo>
                  <a:pt x="2575686" y="261114"/>
                </a:lnTo>
                <a:lnTo>
                  <a:pt x="2609172" y="261114"/>
                </a:lnTo>
                <a:lnTo>
                  <a:pt x="2609172" y="339993"/>
                </a:lnTo>
                <a:lnTo>
                  <a:pt x="2489366" y="339993"/>
                </a:lnTo>
                <a:lnTo>
                  <a:pt x="2489366" y="261114"/>
                </a:lnTo>
                <a:lnTo>
                  <a:pt x="2522480" y="261114"/>
                </a:lnTo>
                <a:lnTo>
                  <a:pt x="2522480" y="137214"/>
                </a:lnTo>
                <a:close/>
                <a:moveTo>
                  <a:pt x="6513158" y="130517"/>
                </a:moveTo>
                <a:cubicBezTo>
                  <a:pt x="6467765" y="130517"/>
                  <a:pt x="6429566" y="144036"/>
                  <a:pt x="6398560" y="171073"/>
                </a:cubicBezTo>
                <a:cubicBezTo>
                  <a:pt x="6367306" y="198110"/>
                  <a:pt x="6351679" y="235689"/>
                  <a:pt x="6351679" y="283810"/>
                </a:cubicBezTo>
                <a:cubicBezTo>
                  <a:pt x="6351679" y="310599"/>
                  <a:pt x="6358252" y="335032"/>
                  <a:pt x="6371399" y="357108"/>
                </a:cubicBezTo>
                <a:cubicBezTo>
                  <a:pt x="6384545" y="379432"/>
                  <a:pt x="6400420" y="396919"/>
                  <a:pt x="6419024" y="409570"/>
                </a:cubicBezTo>
                <a:cubicBezTo>
                  <a:pt x="6438868" y="423460"/>
                  <a:pt x="6469873" y="439955"/>
                  <a:pt x="6512041" y="459055"/>
                </a:cubicBezTo>
                <a:cubicBezTo>
                  <a:pt x="6545528" y="473938"/>
                  <a:pt x="6567480" y="485596"/>
                  <a:pt x="6577898" y="494030"/>
                </a:cubicBezTo>
                <a:cubicBezTo>
                  <a:pt x="6587572" y="501719"/>
                  <a:pt x="6592409" y="511393"/>
                  <a:pt x="6592409" y="523051"/>
                </a:cubicBezTo>
                <a:cubicBezTo>
                  <a:pt x="6592409" y="545375"/>
                  <a:pt x="6578518" y="556537"/>
                  <a:pt x="6550737" y="556537"/>
                </a:cubicBezTo>
                <a:cubicBezTo>
                  <a:pt x="6512289" y="556537"/>
                  <a:pt x="6486121" y="533965"/>
                  <a:pt x="6472230" y="488821"/>
                </a:cubicBezTo>
                <a:lnTo>
                  <a:pt x="6355772" y="488821"/>
                </a:lnTo>
                <a:lnTo>
                  <a:pt x="6355772" y="654764"/>
                </a:lnTo>
                <a:lnTo>
                  <a:pt x="6472230" y="654764"/>
                </a:lnTo>
                <a:lnTo>
                  <a:pt x="6472230" y="620906"/>
                </a:lnTo>
                <a:cubicBezTo>
                  <a:pt x="6509189" y="647943"/>
                  <a:pt x="6550489" y="661461"/>
                  <a:pt x="6596129" y="661461"/>
                </a:cubicBezTo>
                <a:cubicBezTo>
                  <a:pt x="6645243" y="661461"/>
                  <a:pt x="6685922" y="646206"/>
                  <a:pt x="6718168" y="615697"/>
                </a:cubicBezTo>
                <a:cubicBezTo>
                  <a:pt x="6750414" y="585683"/>
                  <a:pt x="6766537" y="548972"/>
                  <a:pt x="6766537" y="505564"/>
                </a:cubicBezTo>
                <a:cubicBezTo>
                  <a:pt x="6766537" y="477286"/>
                  <a:pt x="6759716" y="450994"/>
                  <a:pt x="6746074" y="426685"/>
                </a:cubicBezTo>
                <a:cubicBezTo>
                  <a:pt x="6740120" y="415771"/>
                  <a:pt x="6732617" y="405167"/>
                  <a:pt x="6723563" y="394873"/>
                </a:cubicBezTo>
                <a:cubicBezTo>
                  <a:pt x="6714510" y="384579"/>
                  <a:pt x="6705642" y="376579"/>
                  <a:pt x="6696960" y="370874"/>
                </a:cubicBezTo>
                <a:cubicBezTo>
                  <a:pt x="6679845" y="359216"/>
                  <a:pt x="6645863" y="340737"/>
                  <a:pt x="6595013" y="315436"/>
                </a:cubicBezTo>
                <a:cubicBezTo>
                  <a:pt x="6557062" y="296832"/>
                  <a:pt x="6534614" y="284802"/>
                  <a:pt x="6527668" y="279345"/>
                </a:cubicBezTo>
                <a:cubicBezTo>
                  <a:pt x="6520475" y="274136"/>
                  <a:pt x="6516878" y="266323"/>
                  <a:pt x="6516878" y="255905"/>
                </a:cubicBezTo>
                <a:cubicBezTo>
                  <a:pt x="6516878" y="234325"/>
                  <a:pt x="6529529" y="223535"/>
                  <a:pt x="6554829" y="223535"/>
                </a:cubicBezTo>
                <a:cubicBezTo>
                  <a:pt x="6590796" y="223535"/>
                  <a:pt x="6615849" y="243874"/>
                  <a:pt x="6629988" y="284554"/>
                </a:cubicBezTo>
                <a:lnTo>
                  <a:pt x="6745702" y="284554"/>
                </a:lnTo>
                <a:lnTo>
                  <a:pt x="6745702" y="137214"/>
                </a:lnTo>
                <a:lnTo>
                  <a:pt x="6628499" y="137214"/>
                </a:lnTo>
                <a:lnTo>
                  <a:pt x="6628499" y="169212"/>
                </a:lnTo>
                <a:cubicBezTo>
                  <a:pt x="6596998" y="143415"/>
                  <a:pt x="6558550" y="130517"/>
                  <a:pt x="6513158" y="130517"/>
                </a:cubicBezTo>
                <a:close/>
                <a:moveTo>
                  <a:pt x="6036907" y="130517"/>
                </a:moveTo>
                <a:cubicBezTo>
                  <a:pt x="5991515" y="130517"/>
                  <a:pt x="5953316" y="144036"/>
                  <a:pt x="5922310" y="171073"/>
                </a:cubicBezTo>
                <a:cubicBezTo>
                  <a:pt x="5891056" y="198110"/>
                  <a:pt x="5875429" y="235689"/>
                  <a:pt x="5875429" y="283810"/>
                </a:cubicBezTo>
                <a:cubicBezTo>
                  <a:pt x="5875429" y="310599"/>
                  <a:pt x="5882002" y="335032"/>
                  <a:pt x="5895149" y="357108"/>
                </a:cubicBezTo>
                <a:cubicBezTo>
                  <a:pt x="5908295" y="379432"/>
                  <a:pt x="5924170" y="396919"/>
                  <a:pt x="5942774" y="409570"/>
                </a:cubicBezTo>
                <a:cubicBezTo>
                  <a:pt x="5962618" y="423460"/>
                  <a:pt x="5993623" y="439955"/>
                  <a:pt x="6035791" y="459055"/>
                </a:cubicBezTo>
                <a:cubicBezTo>
                  <a:pt x="6069278" y="473938"/>
                  <a:pt x="6091230" y="485596"/>
                  <a:pt x="6101648" y="494030"/>
                </a:cubicBezTo>
                <a:cubicBezTo>
                  <a:pt x="6111322" y="501719"/>
                  <a:pt x="6116158" y="511393"/>
                  <a:pt x="6116158" y="523051"/>
                </a:cubicBezTo>
                <a:cubicBezTo>
                  <a:pt x="6116158" y="545375"/>
                  <a:pt x="6102268" y="556537"/>
                  <a:pt x="6074487" y="556537"/>
                </a:cubicBezTo>
                <a:cubicBezTo>
                  <a:pt x="6036039" y="556537"/>
                  <a:pt x="6009870" y="533965"/>
                  <a:pt x="5995980" y="488821"/>
                </a:cubicBezTo>
                <a:lnTo>
                  <a:pt x="5879522" y="488821"/>
                </a:lnTo>
                <a:lnTo>
                  <a:pt x="5879522" y="654764"/>
                </a:lnTo>
                <a:lnTo>
                  <a:pt x="5995980" y="654764"/>
                </a:lnTo>
                <a:lnTo>
                  <a:pt x="5995980" y="620906"/>
                </a:lnTo>
                <a:cubicBezTo>
                  <a:pt x="6032939" y="647943"/>
                  <a:pt x="6074239" y="661461"/>
                  <a:pt x="6119879" y="661461"/>
                </a:cubicBezTo>
                <a:cubicBezTo>
                  <a:pt x="6168992" y="661461"/>
                  <a:pt x="6209672" y="646206"/>
                  <a:pt x="6241918" y="615697"/>
                </a:cubicBezTo>
                <a:cubicBezTo>
                  <a:pt x="6274164" y="585683"/>
                  <a:pt x="6290287" y="548972"/>
                  <a:pt x="6290287" y="505564"/>
                </a:cubicBezTo>
                <a:cubicBezTo>
                  <a:pt x="6290287" y="477286"/>
                  <a:pt x="6283466" y="450994"/>
                  <a:pt x="6269823" y="426685"/>
                </a:cubicBezTo>
                <a:cubicBezTo>
                  <a:pt x="6263870" y="415771"/>
                  <a:pt x="6256367" y="405167"/>
                  <a:pt x="6247313" y="394873"/>
                </a:cubicBezTo>
                <a:cubicBezTo>
                  <a:pt x="6238259" y="384579"/>
                  <a:pt x="6229392" y="376579"/>
                  <a:pt x="6220710" y="370874"/>
                </a:cubicBezTo>
                <a:cubicBezTo>
                  <a:pt x="6203595" y="359216"/>
                  <a:pt x="6169612" y="340737"/>
                  <a:pt x="6118763" y="315436"/>
                </a:cubicBezTo>
                <a:cubicBezTo>
                  <a:pt x="6080812" y="296832"/>
                  <a:pt x="6058363" y="284802"/>
                  <a:pt x="6051418" y="279345"/>
                </a:cubicBezTo>
                <a:cubicBezTo>
                  <a:pt x="6044225" y="274136"/>
                  <a:pt x="6040628" y="266323"/>
                  <a:pt x="6040628" y="255905"/>
                </a:cubicBezTo>
                <a:cubicBezTo>
                  <a:pt x="6040628" y="234325"/>
                  <a:pt x="6053279" y="223535"/>
                  <a:pt x="6078579" y="223535"/>
                </a:cubicBezTo>
                <a:cubicBezTo>
                  <a:pt x="6114546" y="223535"/>
                  <a:pt x="6139599" y="243874"/>
                  <a:pt x="6153738" y="284554"/>
                </a:cubicBezTo>
                <a:lnTo>
                  <a:pt x="6269451" y="284554"/>
                </a:lnTo>
                <a:lnTo>
                  <a:pt x="6269451" y="137214"/>
                </a:lnTo>
                <a:lnTo>
                  <a:pt x="6152249" y="137214"/>
                </a:lnTo>
                <a:lnTo>
                  <a:pt x="6152249" y="169212"/>
                </a:lnTo>
                <a:cubicBezTo>
                  <a:pt x="6120747" y="143415"/>
                  <a:pt x="6082300" y="130517"/>
                  <a:pt x="6036907" y="130517"/>
                </a:cubicBezTo>
                <a:close/>
                <a:moveTo>
                  <a:pt x="3212299" y="126796"/>
                </a:moveTo>
                <a:cubicBezTo>
                  <a:pt x="3190967" y="126796"/>
                  <a:pt x="3170627" y="128347"/>
                  <a:pt x="3151279" y="131447"/>
                </a:cubicBezTo>
                <a:cubicBezTo>
                  <a:pt x="3131931" y="134548"/>
                  <a:pt x="3114010" y="138951"/>
                  <a:pt x="3097515" y="144656"/>
                </a:cubicBezTo>
                <a:cubicBezTo>
                  <a:pt x="3081020" y="150361"/>
                  <a:pt x="3064959" y="158050"/>
                  <a:pt x="3049332" y="167724"/>
                </a:cubicBezTo>
                <a:cubicBezTo>
                  <a:pt x="3005428" y="195257"/>
                  <a:pt x="2973057" y="229116"/>
                  <a:pt x="2952221" y="269299"/>
                </a:cubicBezTo>
                <a:cubicBezTo>
                  <a:pt x="2931137" y="309731"/>
                  <a:pt x="2920595" y="351527"/>
                  <a:pt x="2920595" y="394687"/>
                </a:cubicBezTo>
                <a:cubicBezTo>
                  <a:pt x="2920595" y="473566"/>
                  <a:pt x="2947633" y="537934"/>
                  <a:pt x="3001707" y="587791"/>
                </a:cubicBezTo>
                <a:cubicBezTo>
                  <a:pt x="3055533" y="637897"/>
                  <a:pt x="3125730" y="662950"/>
                  <a:pt x="3212299" y="662950"/>
                </a:cubicBezTo>
                <a:cubicBezTo>
                  <a:pt x="3301844" y="662950"/>
                  <a:pt x="3372909" y="636285"/>
                  <a:pt x="3425495" y="582954"/>
                </a:cubicBezTo>
                <a:cubicBezTo>
                  <a:pt x="3478081" y="529624"/>
                  <a:pt x="3504374" y="466869"/>
                  <a:pt x="3504374" y="394687"/>
                </a:cubicBezTo>
                <a:cubicBezTo>
                  <a:pt x="3504374" y="359712"/>
                  <a:pt x="3497925" y="326598"/>
                  <a:pt x="3485026" y="295344"/>
                </a:cubicBezTo>
                <a:cubicBezTo>
                  <a:pt x="3472128" y="264090"/>
                  <a:pt x="3453028" y="235069"/>
                  <a:pt x="3427727" y="208280"/>
                </a:cubicBezTo>
                <a:cubicBezTo>
                  <a:pt x="3376878" y="153957"/>
                  <a:pt x="3305068" y="126796"/>
                  <a:pt x="3212299" y="126796"/>
                </a:cubicBezTo>
                <a:close/>
                <a:moveTo>
                  <a:pt x="0" y="0"/>
                </a:moveTo>
                <a:lnTo>
                  <a:pt x="9144000" y="0"/>
                </a:lnTo>
                <a:lnTo>
                  <a:pt x="9144000" y="835648"/>
                </a:lnTo>
                <a:lnTo>
                  <a:pt x="0" y="835648"/>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6000" dirty="0">
              <a:latin typeface="Rockwell Extra Bold" panose="02060903040505020403" pitchFamily="18" charset="0"/>
            </a:endParaRPr>
          </a:p>
        </p:txBody>
      </p:sp>
    </p:spTree>
    <p:extLst>
      <p:ext uri="{BB962C8B-B14F-4D97-AF65-F5344CB8AC3E}">
        <p14:creationId xmlns:p14="http://schemas.microsoft.com/office/powerpoint/2010/main" val="422248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11000"/>
          </a:schemeClr>
        </a:solidFill>
        <a:effectLst/>
      </p:bgPr>
    </p:bg>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D6E480BA-6A57-91D3-5847-919043D99A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08"/>
          <a:stretch/>
        </p:blipFill>
        <p:spPr bwMode="auto">
          <a:xfrm>
            <a:off x="6754851" y="364818"/>
            <a:ext cx="2288917" cy="3244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person wearing glasses&#10;&#10;Description automatically generated with low confidence">
            <a:extLst>
              <a:ext uri="{FF2B5EF4-FFF2-40B4-BE49-F238E27FC236}">
                <a16:creationId xmlns:a16="http://schemas.microsoft.com/office/drawing/2014/main" id="{AD02FA00-ACC2-EDCC-0523-CD7272C7F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43" y="364818"/>
            <a:ext cx="2360565" cy="3244016"/>
          </a:xfrm>
          <a:prstGeom prst="ellipse">
            <a:avLst/>
          </a:prstGeom>
          <a:ln>
            <a:noFill/>
          </a:ln>
          <a:effectLst>
            <a:softEdge rad="112500"/>
          </a:effectLst>
        </p:spPr>
      </p:pic>
      <p:sp>
        <p:nvSpPr>
          <p:cNvPr id="6" name="Content Placeholder 5">
            <a:extLst>
              <a:ext uri="{FF2B5EF4-FFF2-40B4-BE49-F238E27FC236}">
                <a16:creationId xmlns:a16="http://schemas.microsoft.com/office/drawing/2014/main" id="{443A35A5-1288-52FE-CBB9-4987E752FB1D}"/>
              </a:ext>
            </a:extLst>
          </p:cNvPr>
          <p:cNvSpPr>
            <a:spLocks noGrp="1"/>
          </p:cNvSpPr>
          <p:nvPr>
            <p:ph sz="half" idx="1"/>
          </p:nvPr>
        </p:nvSpPr>
        <p:spPr/>
        <p:txBody>
          <a:bodyPr/>
          <a:lstStyle/>
          <a:p>
            <a:endParaRPr lang="en-US" dirty="0"/>
          </a:p>
          <a:p>
            <a:endParaRPr lang="en-US" dirty="0"/>
          </a:p>
        </p:txBody>
      </p:sp>
      <p:sp>
        <p:nvSpPr>
          <p:cNvPr id="7" name="Content Placeholder 6">
            <a:extLst>
              <a:ext uri="{FF2B5EF4-FFF2-40B4-BE49-F238E27FC236}">
                <a16:creationId xmlns:a16="http://schemas.microsoft.com/office/drawing/2014/main" id="{0CBC3AB4-B787-084A-E6EB-58E5A19A361E}"/>
              </a:ext>
            </a:extLst>
          </p:cNvPr>
          <p:cNvSpPr>
            <a:spLocks noGrp="1"/>
          </p:cNvSpPr>
          <p:nvPr>
            <p:ph sz="half" idx="2"/>
          </p:nvPr>
        </p:nvSpPr>
        <p:spPr>
          <a:xfrm>
            <a:off x="2716252" y="552412"/>
            <a:ext cx="4038599" cy="4065307"/>
          </a:xfrm>
        </p:spPr>
        <p:txBody>
          <a:bodyPr>
            <a:normAutofit fontScale="85000" lnSpcReduction="20000"/>
          </a:bodyPr>
          <a:lstStyle/>
          <a:p>
            <a:pPr>
              <a:buClr>
                <a:schemeClr val="accent4">
                  <a:lumMod val="60000"/>
                  <a:lumOff val="40000"/>
                </a:schemeClr>
              </a:buClr>
            </a:pPr>
            <a:r>
              <a:rPr lang="en-US" dirty="0"/>
              <a:t>13 Years of Sobriety</a:t>
            </a:r>
          </a:p>
          <a:p>
            <a:pPr>
              <a:buClr>
                <a:schemeClr val="accent4">
                  <a:lumMod val="60000"/>
                  <a:lumOff val="40000"/>
                </a:schemeClr>
              </a:buClr>
            </a:pPr>
            <a:r>
              <a:rPr lang="en-US" dirty="0"/>
              <a:t>Undetectable HIV</a:t>
            </a:r>
          </a:p>
          <a:p>
            <a:pPr>
              <a:buClr>
                <a:schemeClr val="accent4">
                  <a:lumMod val="60000"/>
                  <a:lumOff val="40000"/>
                </a:schemeClr>
              </a:buClr>
            </a:pPr>
            <a:r>
              <a:rPr lang="en-US" dirty="0"/>
              <a:t>HCV cleared without treatment! </a:t>
            </a:r>
          </a:p>
          <a:p>
            <a:pPr>
              <a:buClr>
                <a:schemeClr val="accent4">
                  <a:lumMod val="60000"/>
                  <a:lumOff val="40000"/>
                </a:schemeClr>
              </a:buClr>
            </a:pPr>
            <a:r>
              <a:rPr lang="en-US" dirty="0"/>
              <a:t>Licensed Zumba Instructor 9 years</a:t>
            </a:r>
          </a:p>
          <a:p>
            <a:pPr>
              <a:buClr>
                <a:schemeClr val="accent4">
                  <a:lumMod val="60000"/>
                  <a:lumOff val="40000"/>
                </a:schemeClr>
              </a:buClr>
            </a:pPr>
            <a:r>
              <a:rPr lang="en-US" dirty="0"/>
              <a:t>Certified Alcohol and Drug Counselor </a:t>
            </a:r>
          </a:p>
          <a:p>
            <a:pPr>
              <a:buClr>
                <a:schemeClr val="accent4">
                  <a:lumMod val="60000"/>
                  <a:lumOff val="40000"/>
                </a:schemeClr>
              </a:buClr>
            </a:pPr>
            <a:r>
              <a:rPr lang="en-US" dirty="0"/>
              <a:t>Currently Program Manager for Transitional Housing </a:t>
            </a:r>
          </a:p>
          <a:p>
            <a:endParaRPr lang="en-US" dirty="0"/>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6</a:t>
            </a:fld>
            <a:endParaRPr lang="en-US" dirty="0"/>
          </a:p>
        </p:txBody>
      </p:sp>
      <p:sp>
        <p:nvSpPr>
          <p:cNvPr id="16" name="TextBox 15">
            <a:extLst>
              <a:ext uri="{FF2B5EF4-FFF2-40B4-BE49-F238E27FC236}">
                <a16:creationId xmlns:a16="http://schemas.microsoft.com/office/drawing/2014/main" id="{106CBF93-116F-5C25-E0BF-7B9E4B592C39}"/>
              </a:ext>
            </a:extLst>
          </p:cNvPr>
          <p:cNvSpPr txBox="1"/>
          <p:nvPr/>
        </p:nvSpPr>
        <p:spPr>
          <a:xfrm>
            <a:off x="215943" y="3781628"/>
            <a:ext cx="2360565" cy="765043"/>
          </a:xfrm>
          <a:custGeom>
            <a:avLst/>
            <a:gdLst/>
            <a:ahLst/>
            <a:cxnLst/>
            <a:rect l="l" t="t" r="r" b="b"/>
            <a:pathLst>
              <a:path w="3428503" h="1163753">
                <a:moveTo>
                  <a:pt x="1399627" y="404464"/>
                </a:moveTo>
                <a:cubicBezTo>
                  <a:pt x="1413385" y="405004"/>
                  <a:pt x="1427007" y="409994"/>
                  <a:pt x="1440495" y="419435"/>
                </a:cubicBezTo>
                <a:cubicBezTo>
                  <a:pt x="1453982" y="428877"/>
                  <a:pt x="1465851" y="441825"/>
                  <a:pt x="1476102" y="458280"/>
                </a:cubicBezTo>
                <a:cubicBezTo>
                  <a:pt x="1492826" y="484985"/>
                  <a:pt x="1506449" y="517220"/>
                  <a:pt x="1516969" y="554985"/>
                </a:cubicBezTo>
                <a:cubicBezTo>
                  <a:pt x="1527489" y="592750"/>
                  <a:pt x="1532749" y="627953"/>
                  <a:pt x="1532749" y="660593"/>
                </a:cubicBezTo>
                <a:cubicBezTo>
                  <a:pt x="1532749" y="685680"/>
                  <a:pt x="1526478" y="705911"/>
                  <a:pt x="1513934" y="721287"/>
                </a:cubicBezTo>
                <a:cubicBezTo>
                  <a:pt x="1501391" y="736663"/>
                  <a:pt x="1484868" y="744351"/>
                  <a:pt x="1464368" y="744351"/>
                </a:cubicBezTo>
                <a:cubicBezTo>
                  <a:pt x="1451689" y="744351"/>
                  <a:pt x="1439213" y="740439"/>
                  <a:pt x="1426940" y="732616"/>
                </a:cubicBezTo>
                <a:cubicBezTo>
                  <a:pt x="1414666" y="724794"/>
                  <a:pt x="1404348" y="714273"/>
                  <a:pt x="1395986" y="701056"/>
                </a:cubicBezTo>
                <a:cubicBezTo>
                  <a:pt x="1377103" y="670034"/>
                  <a:pt x="1361458" y="634494"/>
                  <a:pt x="1349049" y="594436"/>
                </a:cubicBezTo>
                <a:cubicBezTo>
                  <a:pt x="1336641" y="554378"/>
                  <a:pt x="1330436" y="519108"/>
                  <a:pt x="1330436" y="488627"/>
                </a:cubicBezTo>
                <a:cubicBezTo>
                  <a:pt x="1330436" y="467856"/>
                  <a:pt x="1335561" y="449917"/>
                  <a:pt x="1345812" y="434811"/>
                </a:cubicBezTo>
                <a:cubicBezTo>
                  <a:pt x="1359030" y="414580"/>
                  <a:pt x="1376968" y="404464"/>
                  <a:pt x="1399627" y="404464"/>
                </a:cubicBezTo>
                <a:close/>
                <a:moveTo>
                  <a:pt x="2055015" y="381401"/>
                </a:moveTo>
                <a:cubicBezTo>
                  <a:pt x="2073358" y="381401"/>
                  <a:pt x="2089004" y="386391"/>
                  <a:pt x="2101952" y="396372"/>
                </a:cubicBezTo>
                <a:cubicBezTo>
                  <a:pt x="2122453" y="412017"/>
                  <a:pt x="2132704" y="437374"/>
                  <a:pt x="2132704" y="472442"/>
                </a:cubicBezTo>
                <a:cubicBezTo>
                  <a:pt x="2132704" y="506160"/>
                  <a:pt x="2123937" y="530168"/>
                  <a:pt x="2106403" y="544465"/>
                </a:cubicBezTo>
                <a:cubicBezTo>
                  <a:pt x="2094264" y="554446"/>
                  <a:pt x="2079293" y="559436"/>
                  <a:pt x="2061489" y="559436"/>
                </a:cubicBezTo>
                <a:cubicBezTo>
                  <a:pt x="2049620" y="559436"/>
                  <a:pt x="2039774" y="557548"/>
                  <a:pt x="2031952" y="553771"/>
                </a:cubicBezTo>
                <a:cubicBezTo>
                  <a:pt x="2027366" y="551613"/>
                  <a:pt x="2025073" y="545274"/>
                  <a:pt x="2025073" y="534754"/>
                </a:cubicBezTo>
                <a:lnTo>
                  <a:pt x="2025073" y="397181"/>
                </a:lnTo>
                <a:cubicBezTo>
                  <a:pt x="2025073" y="386661"/>
                  <a:pt x="2035054" y="381401"/>
                  <a:pt x="2055015" y="381401"/>
                </a:cubicBezTo>
                <a:close/>
                <a:moveTo>
                  <a:pt x="2105998" y="294810"/>
                </a:moveTo>
                <a:cubicBezTo>
                  <a:pt x="2093050" y="294810"/>
                  <a:pt x="2078753" y="295620"/>
                  <a:pt x="2063108" y="297238"/>
                </a:cubicBezTo>
                <a:cubicBezTo>
                  <a:pt x="2015901" y="301554"/>
                  <a:pt x="1988454" y="303915"/>
                  <a:pt x="1980766" y="304319"/>
                </a:cubicBezTo>
                <a:cubicBezTo>
                  <a:pt x="1973078" y="304724"/>
                  <a:pt x="1946845" y="305061"/>
                  <a:pt x="1902066" y="305331"/>
                </a:cubicBezTo>
                <a:lnTo>
                  <a:pt x="1877789" y="305331"/>
                </a:lnTo>
                <a:cubicBezTo>
                  <a:pt x="1852162" y="304522"/>
                  <a:pt x="1836112" y="304117"/>
                  <a:pt x="1829638" y="304117"/>
                </a:cubicBezTo>
                <a:cubicBezTo>
                  <a:pt x="1810216" y="304117"/>
                  <a:pt x="1795380" y="307354"/>
                  <a:pt x="1785129" y="313828"/>
                </a:cubicBezTo>
                <a:cubicBezTo>
                  <a:pt x="1774879" y="320302"/>
                  <a:pt x="1769753" y="329608"/>
                  <a:pt x="1769753" y="341747"/>
                </a:cubicBezTo>
                <a:cubicBezTo>
                  <a:pt x="1769753" y="359011"/>
                  <a:pt x="1781892" y="371150"/>
                  <a:pt x="1806170" y="378164"/>
                </a:cubicBezTo>
                <a:cubicBezTo>
                  <a:pt x="1822894" y="382749"/>
                  <a:pt x="1833145" y="388751"/>
                  <a:pt x="1836921" y="396169"/>
                </a:cubicBezTo>
                <a:cubicBezTo>
                  <a:pt x="1840698" y="403588"/>
                  <a:pt x="1842586" y="421054"/>
                  <a:pt x="1842586" y="448569"/>
                </a:cubicBezTo>
                <a:lnTo>
                  <a:pt x="1842586" y="661402"/>
                </a:lnTo>
                <a:cubicBezTo>
                  <a:pt x="1842047" y="711306"/>
                  <a:pt x="1840968" y="740844"/>
                  <a:pt x="1839349" y="750015"/>
                </a:cubicBezTo>
                <a:cubicBezTo>
                  <a:pt x="1837731" y="759187"/>
                  <a:pt x="1832066" y="766335"/>
                  <a:pt x="1822355" y="771461"/>
                </a:cubicBezTo>
                <a:cubicBezTo>
                  <a:pt x="1806440" y="779553"/>
                  <a:pt x="1796324" y="785757"/>
                  <a:pt x="1792008" y="790073"/>
                </a:cubicBezTo>
                <a:cubicBezTo>
                  <a:pt x="1787692" y="794389"/>
                  <a:pt x="1785534" y="800594"/>
                  <a:pt x="1785534" y="808686"/>
                </a:cubicBezTo>
                <a:cubicBezTo>
                  <a:pt x="1785534" y="842945"/>
                  <a:pt x="1835438" y="860074"/>
                  <a:pt x="1935246" y="860074"/>
                </a:cubicBezTo>
                <a:cubicBezTo>
                  <a:pt x="1982722" y="860074"/>
                  <a:pt x="2019408" y="855488"/>
                  <a:pt x="2045304" y="846316"/>
                </a:cubicBezTo>
                <a:cubicBezTo>
                  <a:pt x="2071200" y="837145"/>
                  <a:pt x="2084148" y="824062"/>
                  <a:pt x="2084148" y="807068"/>
                </a:cubicBezTo>
                <a:cubicBezTo>
                  <a:pt x="2084148" y="796008"/>
                  <a:pt x="2075381" y="785757"/>
                  <a:pt x="2057848" y="776316"/>
                </a:cubicBezTo>
                <a:cubicBezTo>
                  <a:pt x="2044900" y="769572"/>
                  <a:pt x="2036335" y="763031"/>
                  <a:pt x="2032154" y="756692"/>
                </a:cubicBezTo>
                <a:cubicBezTo>
                  <a:pt x="2027973" y="750353"/>
                  <a:pt x="2025612" y="740709"/>
                  <a:pt x="2025073" y="727761"/>
                </a:cubicBezTo>
                <a:lnTo>
                  <a:pt x="2022241" y="661402"/>
                </a:lnTo>
                <a:lnTo>
                  <a:pt x="2022241" y="658974"/>
                </a:lnTo>
                <a:cubicBezTo>
                  <a:pt x="2022241" y="650073"/>
                  <a:pt x="2026152" y="645622"/>
                  <a:pt x="2033975" y="645622"/>
                </a:cubicBezTo>
                <a:cubicBezTo>
                  <a:pt x="2036672" y="645622"/>
                  <a:pt x="2043551" y="646026"/>
                  <a:pt x="2054611" y="646836"/>
                </a:cubicBezTo>
                <a:cubicBezTo>
                  <a:pt x="2075381" y="648724"/>
                  <a:pt x="2092915" y="649668"/>
                  <a:pt x="2107212" y="649668"/>
                </a:cubicBezTo>
                <a:cubicBezTo>
                  <a:pt x="2163590" y="649668"/>
                  <a:pt x="2211606" y="634157"/>
                  <a:pt x="2251259" y="603136"/>
                </a:cubicBezTo>
                <a:cubicBezTo>
                  <a:pt x="2293340" y="569957"/>
                  <a:pt x="2314381" y="525852"/>
                  <a:pt x="2314381" y="470823"/>
                </a:cubicBezTo>
                <a:cubicBezTo>
                  <a:pt x="2314381" y="402846"/>
                  <a:pt x="2284304" y="353212"/>
                  <a:pt x="2224149" y="321920"/>
                </a:cubicBezTo>
                <a:cubicBezTo>
                  <a:pt x="2189621" y="303847"/>
                  <a:pt x="2150238" y="294810"/>
                  <a:pt x="2105998" y="294810"/>
                </a:cubicBezTo>
                <a:close/>
                <a:moveTo>
                  <a:pt x="634553" y="290764"/>
                </a:moveTo>
                <a:cubicBezTo>
                  <a:pt x="602183" y="290764"/>
                  <a:pt x="570622" y="293866"/>
                  <a:pt x="539870" y="300071"/>
                </a:cubicBezTo>
                <a:cubicBezTo>
                  <a:pt x="486999" y="310591"/>
                  <a:pt x="460564" y="329473"/>
                  <a:pt x="460564" y="356718"/>
                </a:cubicBezTo>
                <a:cubicBezTo>
                  <a:pt x="460564" y="368048"/>
                  <a:pt x="466498" y="376545"/>
                  <a:pt x="478367" y="382210"/>
                </a:cubicBezTo>
                <a:cubicBezTo>
                  <a:pt x="496171" y="391112"/>
                  <a:pt x="507163" y="399272"/>
                  <a:pt x="511344" y="406690"/>
                </a:cubicBezTo>
                <a:cubicBezTo>
                  <a:pt x="515525" y="414108"/>
                  <a:pt x="517481" y="429416"/>
                  <a:pt x="517211" y="452615"/>
                </a:cubicBezTo>
                <a:cubicBezTo>
                  <a:pt x="517211" y="461786"/>
                  <a:pt x="517751" y="498742"/>
                  <a:pt x="518830" y="563482"/>
                </a:cubicBezTo>
                <a:cubicBezTo>
                  <a:pt x="519100" y="576431"/>
                  <a:pt x="519234" y="587625"/>
                  <a:pt x="519234" y="597066"/>
                </a:cubicBezTo>
                <a:cubicBezTo>
                  <a:pt x="519234" y="648049"/>
                  <a:pt x="517211" y="689321"/>
                  <a:pt x="513165" y="720882"/>
                </a:cubicBezTo>
                <a:cubicBezTo>
                  <a:pt x="511547" y="734909"/>
                  <a:pt x="509186" y="744890"/>
                  <a:pt x="506084" y="750825"/>
                </a:cubicBezTo>
                <a:cubicBezTo>
                  <a:pt x="502982" y="756759"/>
                  <a:pt x="497654" y="761615"/>
                  <a:pt x="490101" y="765391"/>
                </a:cubicBezTo>
                <a:cubicBezTo>
                  <a:pt x="475535" y="772944"/>
                  <a:pt x="466094" y="779148"/>
                  <a:pt x="461778" y="784004"/>
                </a:cubicBezTo>
                <a:cubicBezTo>
                  <a:pt x="457462" y="788859"/>
                  <a:pt x="455304" y="795738"/>
                  <a:pt x="455304" y="804640"/>
                </a:cubicBezTo>
                <a:cubicBezTo>
                  <a:pt x="455304" y="813542"/>
                  <a:pt x="458743" y="821702"/>
                  <a:pt x="465621" y="829120"/>
                </a:cubicBezTo>
                <a:cubicBezTo>
                  <a:pt x="472500" y="836538"/>
                  <a:pt x="482009" y="842270"/>
                  <a:pt x="494148" y="846316"/>
                </a:cubicBezTo>
                <a:cubicBezTo>
                  <a:pt x="522202" y="855488"/>
                  <a:pt x="558348" y="860074"/>
                  <a:pt x="602588" y="860074"/>
                </a:cubicBezTo>
                <a:cubicBezTo>
                  <a:pt x="651143" y="860074"/>
                  <a:pt x="688503" y="855083"/>
                  <a:pt x="714669" y="845103"/>
                </a:cubicBezTo>
                <a:cubicBezTo>
                  <a:pt x="740835" y="835122"/>
                  <a:pt x="753918" y="820690"/>
                  <a:pt x="753918" y="801808"/>
                </a:cubicBezTo>
                <a:cubicBezTo>
                  <a:pt x="753918" y="786971"/>
                  <a:pt x="748253" y="776316"/>
                  <a:pt x="736924" y="769842"/>
                </a:cubicBezTo>
                <a:cubicBezTo>
                  <a:pt x="725864" y="763098"/>
                  <a:pt x="718850" y="757568"/>
                  <a:pt x="715883" y="753252"/>
                </a:cubicBezTo>
                <a:cubicBezTo>
                  <a:pt x="707251" y="739765"/>
                  <a:pt x="702935" y="717645"/>
                  <a:pt x="702935" y="686894"/>
                </a:cubicBezTo>
                <a:cubicBezTo>
                  <a:pt x="702935" y="668011"/>
                  <a:pt x="703744" y="652096"/>
                  <a:pt x="705363" y="639148"/>
                </a:cubicBezTo>
                <a:cubicBezTo>
                  <a:pt x="706711" y="628627"/>
                  <a:pt x="710083" y="622288"/>
                  <a:pt x="715478" y="620130"/>
                </a:cubicBezTo>
                <a:cubicBezTo>
                  <a:pt x="728696" y="614735"/>
                  <a:pt x="759448" y="612038"/>
                  <a:pt x="807733" y="612038"/>
                </a:cubicBezTo>
                <a:cubicBezTo>
                  <a:pt x="828774" y="612038"/>
                  <a:pt x="841789" y="614061"/>
                  <a:pt x="846780" y="618107"/>
                </a:cubicBezTo>
                <a:cubicBezTo>
                  <a:pt x="851770" y="622153"/>
                  <a:pt x="854265" y="632674"/>
                  <a:pt x="854265" y="649668"/>
                </a:cubicBezTo>
                <a:cubicBezTo>
                  <a:pt x="854265" y="682578"/>
                  <a:pt x="851837" y="710362"/>
                  <a:pt x="846982" y="733021"/>
                </a:cubicBezTo>
                <a:cubicBezTo>
                  <a:pt x="844284" y="744620"/>
                  <a:pt x="841520" y="752578"/>
                  <a:pt x="838687" y="756894"/>
                </a:cubicBezTo>
                <a:cubicBezTo>
                  <a:pt x="835855" y="761210"/>
                  <a:pt x="830527" y="765526"/>
                  <a:pt x="822704" y="769842"/>
                </a:cubicBezTo>
                <a:cubicBezTo>
                  <a:pt x="806789" y="778474"/>
                  <a:pt x="798831" y="790478"/>
                  <a:pt x="798831" y="805854"/>
                </a:cubicBezTo>
                <a:cubicBezTo>
                  <a:pt x="798831" y="823927"/>
                  <a:pt x="809217" y="837280"/>
                  <a:pt x="829988" y="845912"/>
                </a:cubicBezTo>
                <a:cubicBezTo>
                  <a:pt x="852916" y="855353"/>
                  <a:pt x="888389" y="860074"/>
                  <a:pt x="936404" y="860074"/>
                </a:cubicBezTo>
                <a:cubicBezTo>
                  <a:pt x="991164" y="860074"/>
                  <a:pt x="1030750" y="855421"/>
                  <a:pt x="1055162" y="846114"/>
                </a:cubicBezTo>
                <a:cubicBezTo>
                  <a:pt x="1079575" y="836808"/>
                  <a:pt x="1091781" y="821904"/>
                  <a:pt x="1091781" y="801403"/>
                </a:cubicBezTo>
                <a:cubicBezTo>
                  <a:pt x="1091781" y="789804"/>
                  <a:pt x="1086656" y="781172"/>
                  <a:pt x="1076405" y="775507"/>
                </a:cubicBezTo>
                <a:cubicBezTo>
                  <a:pt x="1062108" y="767414"/>
                  <a:pt x="1053611" y="762019"/>
                  <a:pt x="1050914" y="759322"/>
                </a:cubicBezTo>
                <a:cubicBezTo>
                  <a:pt x="1048216" y="756624"/>
                  <a:pt x="1045788" y="751229"/>
                  <a:pt x="1043630" y="743137"/>
                </a:cubicBezTo>
                <a:cubicBezTo>
                  <a:pt x="1039584" y="728300"/>
                  <a:pt x="1037561" y="693502"/>
                  <a:pt x="1037561" y="638743"/>
                </a:cubicBezTo>
                <a:cubicBezTo>
                  <a:pt x="1037561" y="607452"/>
                  <a:pt x="1038370" y="565236"/>
                  <a:pt x="1039989" y="512095"/>
                </a:cubicBezTo>
                <a:cubicBezTo>
                  <a:pt x="1041607" y="458954"/>
                  <a:pt x="1042956" y="429012"/>
                  <a:pt x="1044035" y="422268"/>
                </a:cubicBezTo>
                <a:cubicBezTo>
                  <a:pt x="1045923" y="410129"/>
                  <a:pt x="1048486" y="401834"/>
                  <a:pt x="1051723" y="397383"/>
                </a:cubicBezTo>
                <a:cubicBezTo>
                  <a:pt x="1054960" y="392932"/>
                  <a:pt x="1061839" y="388279"/>
                  <a:pt x="1072359" y="383424"/>
                </a:cubicBezTo>
                <a:cubicBezTo>
                  <a:pt x="1089083" y="375331"/>
                  <a:pt x="1097446" y="363192"/>
                  <a:pt x="1097446" y="347007"/>
                </a:cubicBezTo>
                <a:cubicBezTo>
                  <a:pt x="1097446" y="327855"/>
                  <a:pt x="1085644" y="313760"/>
                  <a:pt x="1062041" y="304724"/>
                </a:cubicBezTo>
                <a:cubicBezTo>
                  <a:pt x="1038438" y="295687"/>
                  <a:pt x="1001819" y="291169"/>
                  <a:pt x="952185" y="291169"/>
                </a:cubicBezTo>
                <a:cubicBezTo>
                  <a:pt x="909834" y="291169"/>
                  <a:pt x="874631" y="294541"/>
                  <a:pt x="846577" y="301285"/>
                </a:cubicBezTo>
                <a:cubicBezTo>
                  <a:pt x="833090" y="304522"/>
                  <a:pt x="822165" y="310658"/>
                  <a:pt x="813803" y="319695"/>
                </a:cubicBezTo>
                <a:cubicBezTo>
                  <a:pt x="805440" y="328732"/>
                  <a:pt x="801259" y="338780"/>
                  <a:pt x="801259" y="349840"/>
                </a:cubicBezTo>
                <a:cubicBezTo>
                  <a:pt x="801259" y="357662"/>
                  <a:pt x="803147" y="363934"/>
                  <a:pt x="806924" y="368655"/>
                </a:cubicBezTo>
                <a:cubicBezTo>
                  <a:pt x="810700" y="373375"/>
                  <a:pt x="818523" y="379108"/>
                  <a:pt x="830392" y="385851"/>
                </a:cubicBezTo>
                <a:cubicBezTo>
                  <a:pt x="839834" y="390977"/>
                  <a:pt x="846173" y="400553"/>
                  <a:pt x="849410" y="414580"/>
                </a:cubicBezTo>
                <a:cubicBezTo>
                  <a:pt x="852647" y="428607"/>
                  <a:pt x="854265" y="453424"/>
                  <a:pt x="854265" y="489031"/>
                </a:cubicBezTo>
                <a:cubicBezTo>
                  <a:pt x="854265" y="500900"/>
                  <a:pt x="850893" y="508318"/>
                  <a:pt x="844150" y="511286"/>
                </a:cubicBezTo>
                <a:cubicBezTo>
                  <a:pt x="837406" y="514253"/>
                  <a:pt x="820142" y="515737"/>
                  <a:pt x="792357" y="515737"/>
                </a:cubicBezTo>
                <a:cubicBezTo>
                  <a:pt x="761876" y="515737"/>
                  <a:pt x="742521" y="515467"/>
                  <a:pt x="734293" y="514927"/>
                </a:cubicBezTo>
                <a:cubicBezTo>
                  <a:pt x="726066" y="514388"/>
                  <a:pt x="719929" y="512769"/>
                  <a:pt x="715883" y="510072"/>
                </a:cubicBezTo>
                <a:cubicBezTo>
                  <a:pt x="708869" y="505756"/>
                  <a:pt x="705363" y="494156"/>
                  <a:pt x="705363" y="475274"/>
                </a:cubicBezTo>
                <a:cubicBezTo>
                  <a:pt x="705363" y="443174"/>
                  <a:pt x="706779" y="421863"/>
                  <a:pt x="709611" y="411343"/>
                </a:cubicBezTo>
                <a:cubicBezTo>
                  <a:pt x="712444" y="400823"/>
                  <a:pt x="719120" y="392325"/>
                  <a:pt x="729640" y="385851"/>
                </a:cubicBezTo>
                <a:cubicBezTo>
                  <a:pt x="741779" y="378568"/>
                  <a:pt x="750006" y="371959"/>
                  <a:pt x="754323" y="366025"/>
                </a:cubicBezTo>
                <a:cubicBezTo>
                  <a:pt x="758639" y="360090"/>
                  <a:pt x="760797" y="352402"/>
                  <a:pt x="760797" y="342961"/>
                </a:cubicBezTo>
                <a:cubicBezTo>
                  <a:pt x="760797" y="308163"/>
                  <a:pt x="718715" y="290764"/>
                  <a:pt x="634553" y="290764"/>
                </a:cubicBezTo>
                <a:close/>
                <a:moveTo>
                  <a:pt x="1438067" y="288336"/>
                </a:moveTo>
                <a:cubicBezTo>
                  <a:pt x="1393288" y="288336"/>
                  <a:pt x="1352556" y="295350"/>
                  <a:pt x="1315870" y="309377"/>
                </a:cubicBezTo>
                <a:cubicBezTo>
                  <a:pt x="1261110" y="329878"/>
                  <a:pt x="1217546" y="361978"/>
                  <a:pt x="1185175" y="405678"/>
                </a:cubicBezTo>
                <a:cubicBezTo>
                  <a:pt x="1148759" y="454773"/>
                  <a:pt x="1130551" y="511421"/>
                  <a:pt x="1130551" y="575621"/>
                </a:cubicBezTo>
                <a:cubicBezTo>
                  <a:pt x="1130551" y="630920"/>
                  <a:pt x="1144713" y="681499"/>
                  <a:pt x="1173036" y="727356"/>
                </a:cubicBezTo>
                <a:cubicBezTo>
                  <a:pt x="1202170" y="774832"/>
                  <a:pt x="1242497" y="810305"/>
                  <a:pt x="1294020" y="833773"/>
                </a:cubicBezTo>
                <a:cubicBezTo>
                  <a:pt x="1336641" y="853195"/>
                  <a:pt x="1381284" y="862906"/>
                  <a:pt x="1427951" y="862906"/>
                </a:cubicBezTo>
                <a:cubicBezTo>
                  <a:pt x="1463558" y="862906"/>
                  <a:pt x="1499030" y="857241"/>
                  <a:pt x="1534368" y="845912"/>
                </a:cubicBezTo>
                <a:cubicBezTo>
                  <a:pt x="1591825" y="827299"/>
                  <a:pt x="1638357" y="796682"/>
                  <a:pt x="1673964" y="754062"/>
                </a:cubicBezTo>
                <a:cubicBezTo>
                  <a:pt x="1716045" y="703888"/>
                  <a:pt x="1737086" y="646970"/>
                  <a:pt x="1737086" y="583309"/>
                </a:cubicBezTo>
                <a:cubicBezTo>
                  <a:pt x="1737086" y="540149"/>
                  <a:pt x="1726431" y="496989"/>
                  <a:pt x="1705120" y="453829"/>
                </a:cubicBezTo>
                <a:cubicBezTo>
                  <a:pt x="1683270" y="410399"/>
                  <a:pt x="1654812" y="375061"/>
                  <a:pt x="1619744" y="347817"/>
                </a:cubicBezTo>
                <a:cubicBezTo>
                  <a:pt x="1567952" y="308163"/>
                  <a:pt x="1507393" y="288336"/>
                  <a:pt x="1438067" y="288336"/>
                </a:cubicBezTo>
                <a:close/>
                <a:moveTo>
                  <a:pt x="2800100" y="283886"/>
                </a:moveTo>
                <a:cubicBezTo>
                  <a:pt x="2796863" y="283886"/>
                  <a:pt x="2792412" y="284695"/>
                  <a:pt x="2786747" y="286313"/>
                </a:cubicBezTo>
                <a:cubicBezTo>
                  <a:pt x="2768404" y="291708"/>
                  <a:pt x="2749589" y="295283"/>
                  <a:pt x="2730302" y="297036"/>
                </a:cubicBezTo>
                <a:cubicBezTo>
                  <a:pt x="2711015" y="298789"/>
                  <a:pt x="2680330" y="299666"/>
                  <a:pt x="2638249" y="299666"/>
                </a:cubicBezTo>
                <a:lnTo>
                  <a:pt x="2430271" y="299666"/>
                </a:lnTo>
                <a:cubicBezTo>
                  <a:pt x="2400059" y="299666"/>
                  <a:pt x="2379693" y="300880"/>
                  <a:pt x="2369173" y="303308"/>
                </a:cubicBezTo>
                <a:cubicBezTo>
                  <a:pt x="2360811" y="305466"/>
                  <a:pt x="2354067" y="309917"/>
                  <a:pt x="2348941" y="316660"/>
                </a:cubicBezTo>
                <a:cubicBezTo>
                  <a:pt x="2343816" y="323404"/>
                  <a:pt x="2341253" y="331092"/>
                  <a:pt x="2341253" y="339724"/>
                </a:cubicBezTo>
                <a:cubicBezTo>
                  <a:pt x="2341253" y="355639"/>
                  <a:pt x="2348941" y="365890"/>
                  <a:pt x="2364317" y="370476"/>
                </a:cubicBezTo>
                <a:cubicBezTo>
                  <a:pt x="2374568" y="373443"/>
                  <a:pt x="2381311" y="376006"/>
                  <a:pt x="2384549" y="378164"/>
                </a:cubicBezTo>
                <a:cubicBezTo>
                  <a:pt x="2387786" y="380322"/>
                  <a:pt x="2390753" y="384098"/>
                  <a:pt x="2393450" y="389493"/>
                </a:cubicBezTo>
                <a:cubicBezTo>
                  <a:pt x="2406398" y="416738"/>
                  <a:pt x="2412872" y="482422"/>
                  <a:pt x="2412872" y="586546"/>
                </a:cubicBezTo>
                <a:cubicBezTo>
                  <a:pt x="2412872" y="655602"/>
                  <a:pt x="2408421" y="710497"/>
                  <a:pt x="2399520" y="751229"/>
                </a:cubicBezTo>
                <a:cubicBezTo>
                  <a:pt x="2397362" y="761210"/>
                  <a:pt x="2394327" y="768763"/>
                  <a:pt x="2390416" y="773888"/>
                </a:cubicBezTo>
                <a:cubicBezTo>
                  <a:pt x="2386504" y="779014"/>
                  <a:pt x="2380502" y="783330"/>
                  <a:pt x="2372410" y="786836"/>
                </a:cubicBezTo>
                <a:cubicBezTo>
                  <a:pt x="2360811" y="792231"/>
                  <a:pt x="2353392" y="796682"/>
                  <a:pt x="2350155" y="800189"/>
                </a:cubicBezTo>
                <a:cubicBezTo>
                  <a:pt x="2346918" y="803696"/>
                  <a:pt x="2345300" y="809361"/>
                  <a:pt x="2345300" y="817183"/>
                </a:cubicBezTo>
                <a:cubicBezTo>
                  <a:pt x="2345300" y="828243"/>
                  <a:pt x="2349076" y="836808"/>
                  <a:pt x="2356629" y="842877"/>
                </a:cubicBezTo>
                <a:cubicBezTo>
                  <a:pt x="2364182" y="848946"/>
                  <a:pt x="2374837" y="851981"/>
                  <a:pt x="2388595" y="851981"/>
                </a:cubicBezTo>
                <a:lnTo>
                  <a:pt x="2731718" y="851981"/>
                </a:lnTo>
                <a:cubicBezTo>
                  <a:pt x="2760581" y="852790"/>
                  <a:pt x="2783645" y="854814"/>
                  <a:pt x="2800909" y="858051"/>
                </a:cubicBezTo>
                <a:cubicBezTo>
                  <a:pt x="2810620" y="859669"/>
                  <a:pt x="2818038" y="860478"/>
                  <a:pt x="2823163" y="860478"/>
                </a:cubicBezTo>
                <a:cubicBezTo>
                  <a:pt x="2829368" y="860478"/>
                  <a:pt x="2834493" y="858927"/>
                  <a:pt x="2838539" y="855825"/>
                </a:cubicBezTo>
                <a:cubicBezTo>
                  <a:pt x="2842585" y="852723"/>
                  <a:pt x="2847711" y="846586"/>
                  <a:pt x="2853915" y="837415"/>
                </a:cubicBezTo>
                <a:cubicBezTo>
                  <a:pt x="2866054" y="818532"/>
                  <a:pt x="2876305" y="796952"/>
                  <a:pt x="2884667" y="772674"/>
                </a:cubicBezTo>
                <a:cubicBezTo>
                  <a:pt x="2893029" y="748397"/>
                  <a:pt x="2897210" y="728165"/>
                  <a:pt x="2897210" y="711980"/>
                </a:cubicBezTo>
                <a:cubicBezTo>
                  <a:pt x="2897210" y="697144"/>
                  <a:pt x="2893501" y="684803"/>
                  <a:pt x="2886083" y="674957"/>
                </a:cubicBezTo>
                <a:cubicBezTo>
                  <a:pt x="2878665" y="665111"/>
                  <a:pt x="2869291" y="660188"/>
                  <a:pt x="2857961" y="660188"/>
                </a:cubicBezTo>
                <a:cubicBezTo>
                  <a:pt x="2848250" y="660188"/>
                  <a:pt x="2840360" y="662886"/>
                  <a:pt x="2834291" y="668281"/>
                </a:cubicBezTo>
                <a:cubicBezTo>
                  <a:pt x="2828221" y="673676"/>
                  <a:pt x="2821410" y="684196"/>
                  <a:pt x="2813857" y="699842"/>
                </a:cubicBezTo>
                <a:cubicBezTo>
                  <a:pt x="2800909" y="727086"/>
                  <a:pt x="2784185" y="745902"/>
                  <a:pt x="2763683" y="756287"/>
                </a:cubicBezTo>
                <a:cubicBezTo>
                  <a:pt x="2743183" y="766672"/>
                  <a:pt x="2712701" y="771865"/>
                  <a:pt x="2672238" y="771865"/>
                </a:cubicBezTo>
                <a:cubicBezTo>
                  <a:pt x="2646072" y="771865"/>
                  <a:pt x="2627392" y="770314"/>
                  <a:pt x="2616197" y="767212"/>
                </a:cubicBezTo>
                <a:cubicBezTo>
                  <a:pt x="2605003" y="764110"/>
                  <a:pt x="2598326" y="758512"/>
                  <a:pt x="2596168" y="750420"/>
                </a:cubicBezTo>
                <a:cubicBezTo>
                  <a:pt x="2594280" y="743946"/>
                  <a:pt x="2592459" y="730661"/>
                  <a:pt x="2590706" y="710564"/>
                </a:cubicBezTo>
                <a:cubicBezTo>
                  <a:pt x="2588952" y="690468"/>
                  <a:pt x="2588076" y="674080"/>
                  <a:pt x="2588076" y="661402"/>
                </a:cubicBezTo>
                <a:cubicBezTo>
                  <a:pt x="2588076" y="640631"/>
                  <a:pt x="2590301" y="626402"/>
                  <a:pt x="2594752" y="618714"/>
                </a:cubicBezTo>
                <a:cubicBezTo>
                  <a:pt x="2599203" y="611026"/>
                  <a:pt x="2607498" y="607182"/>
                  <a:pt x="2619636" y="607182"/>
                </a:cubicBezTo>
                <a:cubicBezTo>
                  <a:pt x="2651197" y="607182"/>
                  <a:pt x="2669001" y="622423"/>
                  <a:pt x="2673047" y="652905"/>
                </a:cubicBezTo>
                <a:cubicBezTo>
                  <a:pt x="2674936" y="667741"/>
                  <a:pt x="2677633" y="677520"/>
                  <a:pt x="2681140" y="682240"/>
                </a:cubicBezTo>
                <a:cubicBezTo>
                  <a:pt x="2684647" y="686961"/>
                  <a:pt x="2690986" y="689321"/>
                  <a:pt x="2700157" y="689321"/>
                </a:cubicBezTo>
                <a:cubicBezTo>
                  <a:pt x="2714994" y="689321"/>
                  <a:pt x="2726053" y="681903"/>
                  <a:pt x="2733336" y="667067"/>
                </a:cubicBezTo>
                <a:cubicBezTo>
                  <a:pt x="2746554" y="639822"/>
                  <a:pt x="2753163" y="604889"/>
                  <a:pt x="2753163" y="562269"/>
                </a:cubicBezTo>
                <a:cubicBezTo>
                  <a:pt x="2753163" y="540689"/>
                  <a:pt x="2751208" y="519985"/>
                  <a:pt x="2747296" y="500158"/>
                </a:cubicBezTo>
                <a:cubicBezTo>
                  <a:pt x="2743385" y="480332"/>
                  <a:pt x="2738597" y="466507"/>
                  <a:pt x="2732932" y="458684"/>
                </a:cubicBezTo>
                <a:cubicBezTo>
                  <a:pt x="2725109" y="448164"/>
                  <a:pt x="2715668" y="442904"/>
                  <a:pt x="2704608" y="442904"/>
                </a:cubicBezTo>
                <a:cubicBezTo>
                  <a:pt x="2697055" y="442904"/>
                  <a:pt x="2690446" y="445332"/>
                  <a:pt x="2684781" y="450187"/>
                </a:cubicBezTo>
                <a:cubicBezTo>
                  <a:pt x="2679386" y="454503"/>
                  <a:pt x="2675677" y="459561"/>
                  <a:pt x="2673654" y="465361"/>
                </a:cubicBezTo>
                <a:cubicBezTo>
                  <a:pt x="2671631" y="471160"/>
                  <a:pt x="2669675" y="481883"/>
                  <a:pt x="2667787" y="497528"/>
                </a:cubicBezTo>
                <a:cubicBezTo>
                  <a:pt x="2666438" y="509667"/>
                  <a:pt x="2663201" y="518097"/>
                  <a:pt x="2658076" y="522818"/>
                </a:cubicBezTo>
                <a:cubicBezTo>
                  <a:pt x="2652951" y="527538"/>
                  <a:pt x="2644723" y="529898"/>
                  <a:pt x="2633394" y="529898"/>
                </a:cubicBezTo>
                <a:cubicBezTo>
                  <a:pt x="2610465" y="529898"/>
                  <a:pt x="2596303" y="527943"/>
                  <a:pt x="2590908" y="524031"/>
                </a:cubicBezTo>
                <a:cubicBezTo>
                  <a:pt x="2585513" y="520120"/>
                  <a:pt x="2582815" y="510072"/>
                  <a:pt x="2582815" y="493887"/>
                </a:cubicBezTo>
                <a:cubicBezTo>
                  <a:pt x="2582815" y="452885"/>
                  <a:pt x="2583153" y="427393"/>
                  <a:pt x="2583827" y="417412"/>
                </a:cubicBezTo>
                <a:cubicBezTo>
                  <a:pt x="2584502" y="407432"/>
                  <a:pt x="2586592" y="399474"/>
                  <a:pt x="2590099" y="393539"/>
                </a:cubicBezTo>
                <a:cubicBezTo>
                  <a:pt x="2596843" y="382480"/>
                  <a:pt x="2615725" y="376950"/>
                  <a:pt x="2646746" y="376950"/>
                </a:cubicBezTo>
                <a:cubicBezTo>
                  <a:pt x="2688288" y="376950"/>
                  <a:pt x="2718163" y="379984"/>
                  <a:pt x="2736371" y="386054"/>
                </a:cubicBezTo>
                <a:cubicBezTo>
                  <a:pt x="2754579" y="392123"/>
                  <a:pt x="2769618" y="404195"/>
                  <a:pt x="2781487" y="422268"/>
                </a:cubicBezTo>
                <a:cubicBezTo>
                  <a:pt x="2789849" y="434946"/>
                  <a:pt x="2796526" y="443106"/>
                  <a:pt x="2801516" y="446748"/>
                </a:cubicBezTo>
                <a:cubicBezTo>
                  <a:pt x="2806507" y="450389"/>
                  <a:pt x="2813452" y="452210"/>
                  <a:pt x="2822354" y="452210"/>
                </a:cubicBezTo>
                <a:cubicBezTo>
                  <a:pt x="2835302" y="452210"/>
                  <a:pt x="2845486" y="447152"/>
                  <a:pt x="2852903" y="437037"/>
                </a:cubicBezTo>
                <a:cubicBezTo>
                  <a:pt x="2860322" y="426921"/>
                  <a:pt x="2864031" y="413096"/>
                  <a:pt x="2864031" y="395562"/>
                </a:cubicBezTo>
                <a:cubicBezTo>
                  <a:pt x="2864031" y="360765"/>
                  <a:pt x="2855129" y="331092"/>
                  <a:pt x="2837325" y="306545"/>
                </a:cubicBezTo>
                <a:cubicBezTo>
                  <a:pt x="2826536" y="291439"/>
                  <a:pt x="2814127" y="283886"/>
                  <a:pt x="2800100" y="283886"/>
                </a:cubicBezTo>
                <a:close/>
                <a:moveTo>
                  <a:pt x="0" y="0"/>
                </a:moveTo>
                <a:lnTo>
                  <a:pt x="3428503" y="0"/>
                </a:lnTo>
                <a:lnTo>
                  <a:pt x="3428503" y="1163753"/>
                </a:lnTo>
                <a:lnTo>
                  <a:pt x="0" y="1163753"/>
                </a:lnTo>
                <a:close/>
              </a:path>
            </a:pathLst>
          </a:custGeom>
          <a:solidFill>
            <a:schemeClr val="accent4">
              <a:lumMod val="60000"/>
              <a:lumOff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500" dirty="0">
              <a:latin typeface="Cooper Black" panose="0208090404030B020404" pitchFamily="18" charset="0"/>
            </a:endParaRPr>
          </a:p>
        </p:txBody>
      </p:sp>
      <p:sp>
        <p:nvSpPr>
          <p:cNvPr id="17" name="TextBox 16">
            <a:extLst>
              <a:ext uri="{FF2B5EF4-FFF2-40B4-BE49-F238E27FC236}">
                <a16:creationId xmlns:a16="http://schemas.microsoft.com/office/drawing/2014/main" id="{6028622E-915C-0E17-A7A3-0636CA190E68}"/>
              </a:ext>
            </a:extLst>
          </p:cNvPr>
          <p:cNvSpPr txBox="1"/>
          <p:nvPr/>
        </p:nvSpPr>
        <p:spPr>
          <a:xfrm>
            <a:off x="6676401" y="3796176"/>
            <a:ext cx="2367367" cy="745893"/>
          </a:xfrm>
          <a:custGeom>
            <a:avLst/>
            <a:gdLst/>
            <a:ahLst/>
            <a:cxnLst/>
            <a:rect l="l" t="t" r="r" b="b"/>
            <a:pathLst>
              <a:path w="3257591" h="1163753">
                <a:moveTo>
                  <a:pt x="1062473" y="277101"/>
                </a:moveTo>
                <a:cubicBezTo>
                  <a:pt x="1060045" y="277101"/>
                  <a:pt x="1056539" y="277371"/>
                  <a:pt x="1051953" y="277911"/>
                </a:cubicBezTo>
                <a:cubicBezTo>
                  <a:pt x="1017964" y="283306"/>
                  <a:pt x="952010" y="286003"/>
                  <a:pt x="854091" y="286003"/>
                </a:cubicBezTo>
                <a:cubicBezTo>
                  <a:pt x="792857" y="286003"/>
                  <a:pt x="740256" y="284250"/>
                  <a:pt x="696286" y="280743"/>
                </a:cubicBezTo>
                <a:cubicBezTo>
                  <a:pt x="675515" y="279124"/>
                  <a:pt x="659735" y="278315"/>
                  <a:pt x="648945" y="278315"/>
                </a:cubicBezTo>
                <a:cubicBezTo>
                  <a:pt x="631951" y="278315"/>
                  <a:pt x="617654" y="282294"/>
                  <a:pt x="606055" y="290252"/>
                </a:cubicBezTo>
                <a:cubicBezTo>
                  <a:pt x="594455" y="298209"/>
                  <a:pt x="588656" y="308123"/>
                  <a:pt x="588656" y="319992"/>
                </a:cubicBezTo>
                <a:cubicBezTo>
                  <a:pt x="588656" y="328354"/>
                  <a:pt x="590746" y="334761"/>
                  <a:pt x="594927" y="339212"/>
                </a:cubicBezTo>
                <a:cubicBezTo>
                  <a:pt x="599108" y="343662"/>
                  <a:pt x="607943" y="348855"/>
                  <a:pt x="621430" y="354790"/>
                </a:cubicBezTo>
                <a:cubicBezTo>
                  <a:pt x="634918" y="360724"/>
                  <a:pt x="643415" y="371244"/>
                  <a:pt x="646922" y="386351"/>
                </a:cubicBezTo>
                <a:cubicBezTo>
                  <a:pt x="650429" y="401457"/>
                  <a:pt x="652182" y="434501"/>
                  <a:pt x="652182" y="485484"/>
                </a:cubicBezTo>
                <a:cubicBezTo>
                  <a:pt x="652182" y="603635"/>
                  <a:pt x="649754" y="679300"/>
                  <a:pt x="644899" y="712479"/>
                </a:cubicBezTo>
                <a:cubicBezTo>
                  <a:pt x="641931" y="734060"/>
                  <a:pt x="632895" y="747817"/>
                  <a:pt x="617789" y="753751"/>
                </a:cubicBezTo>
                <a:cubicBezTo>
                  <a:pt x="605110" y="758877"/>
                  <a:pt x="597692" y="762249"/>
                  <a:pt x="595534" y="763867"/>
                </a:cubicBezTo>
                <a:cubicBezTo>
                  <a:pt x="586902" y="771150"/>
                  <a:pt x="582586" y="780726"/>
                  <a:pt x="582586" y="792596"/>
                </a:cubicBezTo>
                <a:cubicBezTo>
                  <a:pt x="582586" y="802037"/>
                  <a:pt x="585553" y="810669"/>
                  <a:pt x="591488" y="818492"/>
                </a:cubicBezTo>
                <a:cubicBezTo>
                  <a:pt x="597422" y="826314"/>
                  <a:pt x="605110" y="831709"/>
                  <a:pt x="614552" y="834677"/>
                </a:cubicBezTo>
                <a:cubicBezTo>
                  <a:pt x="635592" y="841151"/>
                  <a:pt x="673897" y="844388"/>
                  <a:pt x="729466" y="844388"/>
                </a:cubicBezTo>
                <a:cubicBezTo>
                  <a:pt x="792857" y="844388"/>
                  <a:pt x="842087" y="840207"/>
                  <a:pt x="877154" y="831844"/>
                </a:cubicBezTo>
                <a:cubicBezTo>
                  <a:pt x="901432" y="825910"/>
                  <a:pt x="913571" y="812557"/>
                  <a:pt x="913571" y="791786"/>
                </a:cubicBezTo>
                <a:cubicBezTo>
                  <a:pt x="913571" y="783694"/>
                  <a:pt x="911143" y="776545"/>
                  <a:pt x="906287" y="770341"/>
                </a:cubicBezTo>
                <a:cubicBezTo>
                  <a:pt x="901432" y="764137"/>
                  <a:pt x="895497" y="760495"/>
                  <a:pt x="888484" y="759416"/>
                </a:cubicBezTo>
                <a:cubicBezTo>
                  <a:pt x="874187" y="757258"/>
                  <a:pt x="865353" y="755572"/>
                  <a:pt x="861981" y="754358"/>
                </a:cubicBezTo>
                <a:cubicBezTo>
                  <a:pt x="858609" y="753144"/>
                  <a:pt x="855304" y="750514"/>
                  <a:pt x="852067" y="746468"/>
                </a:cubicBezTo>
                <a:cubicBezTo>
                  <a:pt x="842356" y="736218"/>
                  <a:pt x="837501" y="707759"/>
                  <a:pt x="837501" y="661092"/>
                </a:cubicBezTo>
                <a:cubicBezTo>
                  <a:pt x="837771" y="638163"/>
                  <a:pt x="837905" y="625620"/>
                  <a:pt x="837905" y="623462"/>
                </a:cubicBezTo>
                <a:cubicBezTo>
                  <a:pt x="837366" y="611323"/>
                  <a:pt x="839254" y="603095"/>
                  <a:pt x="843570" y="598779"/>
                </a:cubicBezTo>
                <a:cubicBezTo>
                  <a:pt x="847886" y="594463"/>
                  <a:pt x="856114" y="592305"/>
                  <a:pt x="868252" y="592305"/>
                </a:cubicBezTo>
                <a:cubicBezTo>
                  <a:pt x="885247" y="592305"/>
                  <a:pt x="898195" y="596487"/>
                  <a:pt x="907097" y="604849"/>
                </a:cubicBezTo>
                <a:cubicBezTo>
                  <a:pt x="912761" y="609974"/>
                  <a:pt x="916605" y="615369"/>
                  <a:pt x="918628" y="621034"/>
                </a:cubicBezTo>
                <a:cubicBezTo>
                  <a:pt x="920652" y="626699"/>
                  <a:pt x="922338" y="636410"/>
                  <a:pt x="923686" y="650167"/>
                </a:cubicBezTo>
                <a:cubicBezTo>
                  <a:pt x="926114" y="671477"/>
                  <a:pt x="935286" y="682133"/>
                  <a:pt x="951201" y="682133"/>
                </a:cubicBezTo>
                <a:cubicBezTo>
                  <a:pt x="966307" y="682133"/>
                  <a:pt x="978176" y="674984"/>
                  <a:pt x="986808" y="660687"/>
                </a:cubicBezTo>
                <a:cubicBezTo>
                  <a:pt x="1001105" y="637219"/>
                  <a:pt x="1008253" y="600533"/>
                  <a:pt x="1008253" y="550629"/>
                </a:cubicBezTo>
                <a:cubicBezTo>
                  <a:pt x="1008253" y="471862"/>
                  <a:pt x="991798" y="432478"/>
                  <a:pt x="958889" y="432478"/>
                </a:cubicBezTo>
                <a:cubicBezTo>
                  <a:pt x="939736" y="432478"/>
                  <a:pt x="927058" y="447179"/>
                  <a:pt x="920854" y="476582"/>
                </a:cubicBezTo>
                <a:cubicBezTo>
                  <a:pt x="918696" y="486833"/>
                  <a:pt x="914784" y="494116"/>
                  <a:pt x="909120" y="498432"/>
                </a:cubicBezTo>
                <a:cubicBezTo>
                  <a:pt x="903455" y="502748"/>
                  <a:pt x="894688" y="504906"/>
                  <a:pt x="882819" y="504906"/>
                </a:cubicBezTo>
                <a:cubicBezTo>
                  <a:pt x="865015" y="504906"/>
                  <a:pt x="852877" y="503018"/>
                  <a:pt x="846403" y="499241"/>
                </a:cubicBezTo>
                <a:cubicBezTo>
                  <a:pt x="839929" y="495465"/>
                  <a:pt x="836692" y="488586"/>
                  <a:pt x="836692" y="478605"/>
                </a:cubicBezTo>
                <a:cubicBezTo>
                  <a:pt x="836692" y="461881"/>
                  <a:pt x="838108" y="443268"/>
                  <a:pt x="840940" y="422767"/>
                </a:cubicBezTo>
                <a:cubicBezTo>
                  <a:pt x="843773" y="402266"/>
                  <a:pt x="846807" y="388509"/>
                  <a:pt x="850044" y="381495"/>
                </a:cubicBezTo>
                <a:cubicBezTo>
                  <a:pt x="854360" y="372054"/>
                  <a:pt x="865825" y="367333"/>
                  <a:pt x="884437" y="367333"/>
                </a:cubicBezTo>
                <a:cubicBezTo>
                  <a:pt x="931104" y="368682"/>
                  <a:pt x="963002" y="371514"/>
                  <a:pt x="980132" y="375830"/>
                </a:cubicBezTo>
                <a:cubicBezTo>
                  <a:pt x="997261" y="380146"/>
                  <a:pt x="1011895" y="389318"/>
                  <a:pt x="1024034" y="403345"/>
                </a:cubicBezTo>
                <a:cubicBezTo>
                  <a:pt x="1043995" y="426004"/>
                  <a:pt x="1056404" y="439222"/>
                  <a:pt x="1061259" y="442998"/>
                </a:cubicBezTo>
                <a:cubicBezTo>
                  <a:pt x="1066115" y="446775"/>
                  <a:pt x="1073263" y="448663"/>
                  <a:pt x="1082704" y="448663"/>
                </a:cubicBezTo>
                <a:cubicBezTo>
                  <a:pt x="1095383" y="448663"/>
                  <a:pt x="1105633" y="443673"/>
                  <a:pt x="1113456" y="433692"/>
                </a:cubicBezTo>
                <a:cubicBezTo>
                  <a:pt x="1121279" y="423711"/>
                  <a:pt x="1125190" y="410358"/>
                  <a:pt x="1125190" y="393634"/>
                </a:cubicBezTo>
                <a:cubicBezTo>
                  <a:pt x="1125190" y="356948"/>
                  <a:pt x="1113321" y="323499"/>
                  <a:pt x="1089583" y="293286"/>
                </a:cubicBezTo>
                <a:cubicBezTo>
                  <a:pt x="1080951" y="282496"/>
                  <a:pt x="1071914" y="277101"/>
                  <a:pt x="1062473" y="277101"/>
                </a:cubicBezTo>
                <a:close/>
                <a:moveTo>
                  <a:pt x="2495823" y="275887"/>
                </a:moveTo>
                <a:cubicBezTo>
                  <a:pt x="2449156" y="275887"/>
                  <a:pt x="2411930" y="280338"/>
                  <a:pt x="2384146" y="289240"/>
                </a:cubicBezTo>
                <a:cubicBezTo>
                  <a:pt x="2351506" y="299491"/>
                  <a:pt x="2335186" y="314462"/>
                  <a:pt x="2335186" y="334154"/>
                </a:cubicBezTo>
                <a:cubicBezTo>
                  <a:pt x="2335186" y="342786"/>
                  <a:pt x="2339502" y="350474"/>
                  <a:pt x="2348134" y="357217"/>
                </a:cubicBezTo>
                <a:cubicBezTo>
                  <a:pt x="2352990" y="360994"/>
                  <a:pt x="2364319" y="365984"/>
                  <a:pt x="2382123" y="372189"/>
                </a:cubicBezTo>
                <a:cubicBezTo>
                  <a:pt x="2392913" y="375695"/>
                  <a:pt x="2399994" y="381428"/>
                  <a:pt x="2403366" y="389385"/>
                </a:cubicBezTo>
                <a:cubicBezTo>
                  <a:pt x="2406738" y="397343"/>
                  <a:pt x="2408424" y="412112"/>
                  <a:pt x="2408424" y="433692"/>
                </a:cubicBezTo>
                <a:cubicBezTo>
                  <a:pt x="2408693" y="456351"/>
                  <a:pt x="2409503" y="490070"/>
                  <a:pt x="2410851" y="534848"/>
                </a:cubicBezTo>
                <a:cubicBezTo>
                  <a:pt x="2412200" y="581515"/>
                  <a:pt x="2412874" y="617257"/>
                  <a:pt x="2412874" y="642074"/>
                </a:cubicBezTo>
                <a:cubicBezTo>
                  <a:pt x="2412874" y="695485"/>
                  <a:pt x="2411121" y="727720"/>
                  <a:pt x="2407614" y="738780"/>
                </a:cubicBezTo>
                <a:cubicBezTo>
                  <a:pt x="2403298" y="751998"/>
                  <a:pt x="2393452" y="762249"/>
                  <a:pt x="2378077" y="769532"/>
                </a:cubicBezTo>
                <a:cubicBezTo>
                  <a:pt x="2364050" y="776276"/>
                  <a:pt x="2355215" y="781468"/>
                  <a:pt x="2351574" y="785110"/>
                </a:cubicBezTo>
                <a:cubicBezTo>
                  <a:pt x="2347932" y="788752"/>
                  <a:pt x="2346111" y="794349"/>
                  <a:pt x="2346111" y="801902"/>
                </a:cubicBezTo>
                <a:cubicBezTo>
                  <a:pt x="2346111" y="814310"/>
                  <a:pt x="2351641" y="823617"/>
                  <a:pt x="2362701" y="829821"/>
                </a:cubicBezTo>
                <a:cubicBezTo>
                  <a:pt x="2370254" y="834137"/>
                  <a:pt x="2383337" y="836295"/>
                  <a:pt x="2401950" y="836295"/>
                </a:cubicBezTo>
                <a:lnTo>
                  <a:pt x="2684783" y="836295"/>
                </a:lnTo>
                <a:lnTo>
                  <a:pt x="2774610" y="847220"/>
                </a:lnTo>
                <a:cubicBezTo>
                  <a:pt x="2782972" y="847220"/>
                  <a:pt x="2790121" y="844995"/>
                  <a:pt x="2796056" y="840544"/>
                </a:cubicBezTo>
                <a:cubicBezTo>
                  <a:pt x="2801990" y="836093"/>
                  <a:pt x="2808869" y="827798"/>
                  <a:pt x="2816692" y="815659"/>
                </a:cubicBezTo>
                <a:cubicBezTo>
                  <a:pt x="2841508" y="777624"/>
                  <a:pt x="2853917" y="741882"/>
                  <a:pt x="2853917" y="708433"/>
                </a:cubicBezTo>
                <a:cubicBezTo>
                  <a:pt x="2853917" y="687932"/>
                  <a:pt x="2849399" y="671275"/>
                  <a:pt x="2840362" y="658462"/>
                </a:cubicBezTo>
                <a:cubicBezTo>
                  <a:pt x="2831326" y="645649"/>
                  <a:pt x="2819659" y="639242"/>
                  <a:pt x="2805362" y="639242"/>
                </a:cubicBezTo>
                <a:cubicBezTo>
                  <a:pt x="2791065" y="639242"/>
                  <a:pt x="2781894" y="648009"/>
                  <a:pt x="2777847" y="665543"/>
                </a:cubicBezTo>
                <a:cubicBezTo>
                  <a:pt x="2770834" y="694136"/>
                  <a:pt x="2758425" y="715177"/>
                  <a:pt x="2740622" y="728665"/>
                </a:cubicBezTo>
                <a:cubicBezTo>
                  <a:pt x="2722818" y="742152"/>
                  <a:pt x="2698541" y="748896"/>
                  <a:pt x="2667789" y="748896"/>
                </a:cubicBezTo>
                <a:cubicBezTo>
                  <a:pt x="2639195" y="748896"/>
                  <a:pt x="2620448" y="741747"/>
                  <a:pt x="2611546" y="727451"/>
                </a:cubicBezTo>
                <a:cubicBezTo>
                  <a:pt x="2604263" y="715312"/>
                  <a:pt x="2600621" y="688337"/>
                  <a:pt x="2600621" y="646525"/>
                </a:cubicBezTo>
                <a:lnTo>
                  <a:pt x="2600621" y="460802"/>
                </a:lnTo>
                <a:cubicBezTo>
                  <a:pt x="2600621" y="423576"/>
                  <a:pt x="2601970" y="399433"/>
                  <a:pt x="2604667" y="388374"/>
                </a:cubicBezTo>
                <a:cubicBezTo>
                  <a:pt x="2607365" y="377314"/>
                  <a:pt x="2613839" y="369491"/>
                  <a:pt x="2624089" y="364905"/>
                </a:cubicBezTo>
                <a:cubicBezTo>
                  <a:pt x="2641353" y="357622"/>
                  <a:pt x="2652211" y="351822"/>
                  <a:pt x="2656662" y="347506"/>
                </a:cubicBezTo>
                <a:cubicBezTo>
                  <a:pt x="2661113" y="343190"/>
                  <a:pt x="2663338" y="336581"/>
                  <a:pt x="2663338" y="327680"/>
                </a:cubicBezTo>
                <a:cubicBezTo>
                  <a:pt x="2663338" y="305830"/>
                  <a:pt x="2646614" y="291263"/>
                  <a:pt x="2613164" y="283980"/>
                </a:cubicBezTo>
                <a:cubicBezTo>
                  <a:pt x="2587268" y="278585"/>
                  <a:pt x="2548155" y="275887"/>
                  <a:pt x="2495823" y="275887"/>
                </a:cubicBezTo>
                <a:close/>
                <a:moveTo>
                  <a:pt x="1971948" y="275887"/>
                </a:moveTo>
                <a:cubicBezTo>
                  <a:pt x="1925281" y="275887"/>
                  <a:pt x="1888055" y="280338"/>
                  <a:pt x="1860271" y="289240"/>
                </a:cubicBezTo>
                <a:cubicBezTo>
                  <a:pt x="1827631" y="299491"/>
                  <a:pt x="1811311" y="314462"/>
                  <a:pt x="1811311" y="334154"/>
                </a:cubicBezTo>
                <a:cubicBezTo>
                  <a:pt x="1811311" y="342786"/>
                  <a:pt x="1815627" y="350474"/>
                  <a:pt x="1824259" y="357217"/>
                </a:cubicBezTo>
                <a:cubicBezTo>
                  <a:pt x="1829115" y="360994"/>
                  <a:pt x="1840444" y="365984"/>
                  <a:pt x="1858248" y="372189"/>
                </a:cubicBezTo>
                <a:cubicBezTo>
                  <a:pt x="1869038" y="375695"/>
                  <a:pt x="1876119" y="381428"/>
                  <a:pt x="1879491" y="389385"/>
                </a:cubicBezTo>
                <a:cubicBezTo>
                  <a:pt x="1882863" y="397343"/>
                  <a:pt x="1884549" y="412112"/>
                  <a:pt x="1884549" y="433692"/>
                </a:cubicBezTo>
                <a:cubicBezTo>
                  <a:pt x="1884818" y="456351"/>
                  <a:pt x="1885628" y="490070"/>
                  <a:pt x="1886976" y="534848"/>
                </a:cubicBezTo>
                <a:cubicBezTo>
                  <a:pt x="1888325" y="581515"/>
                  <a:pt x="1888999" y="617257"/>
                  <a:pt x="1888999" y="642074"/>
                </a:cubicBezTo>
                <a:cubicBezTo>
                  <a:pt x="1888999" y="695485"/>
                  <a:pt x="1887246" y="727720"/>
                  <a:pt x="1883739" y="738780"/>
                </a:cubicBezTo>
                <a:cubicBezTo>
                  <a:pt x="1879423" y="751998"/>
                  <a:pt x="1869577" y="762249"/>
                  <a:pt x="1854202" y="769532"/>
                </a:cubicBezTo>
                <a:cubicBezTo>
                  <a:pt x="1840175" y="776276"/>
                  <a:pt x="1831340" y="781468"/>
                  <a:pt x="1827699" y="785110"/>
                </a:cubicBezTo>
                <a:cubicBezTo>
                  <a:pt x="1824057" y="788752"/>
                  <a:pt x="1822236" y="794349"/>
                  <a:pt x="1822236" y="801902"/>
                </a:cubicBezTo>
                <a:cubicBezTo>
                  <a:pt x="1822236" y="814310"/>
                  <a:pt x="1827766" y="823617"/>
                  <a:pt x="1838826" y="829821"/>
                </a:cubicBezTo>
                <a:cubicBezTo>
                  <a:pt x="1846379" y="834137"/>
                  <a:pt x="1859462" y="836295"/>
                  <a:pt x="1878075" y="836295"/>
                </a:cubicBezTo>
                <a:lnTo>
                  <a:pt x="2160908" y="836295"/>
                </a:lnTo>
                <a:lnTo>
                  <a:pt x="2250735" y="847220"/>
                </a:lnTo>
                <a:cubicBezTo>
                  <a:pt x="2259098" y="847220"/>
                  <a:pt x="2266246" y="844995"/>
                  <a:pt x="2272181" y="840544"/>
                </a:cubicBezTo>
                <a:cubicBezTo>
                  <a:pt x="2278115" y="836093"/>
                  <a:pt x="2284994" y="827798"/>
                  <a:pt x="2292817" y="815659"/>
                </a:cubicBezTo>
                <a:cubicBezTo>
                  <a:pt x="2317634" y="777624"/>
                  <a:pt x="2330042" y="741882"/>
                  <a:pt x="2330042" y="708433"/>
                </a:cubicBezTo>
                <a:cubicBezTo>
                  <a:pt x="2330042" y="687932"/>
                  <a:pt x="2325524" y="671275"/>
                  <a:pt x="2316487" y="658462"/>
                </a:cubicBezTo>
                <a:cubicBezTo>
                  <a:pt x="2307451" y="645649"/>
                  <a:pt x="2295784" y="639242"/>
                  <a:pt x="2281487" y="639242"/>
                </a:cubicBezTo>
                <a:cubicBezTo>
                  <a:pt x="2267190" y="639242"/>
                  <a:pt x="2258019" y="648009"/>
                  <a:pt x="2253972" y="665543"/>
                </a:cubicBezTo>
                <a:cubicBezTo>
                  <a:pt x="2246959" y="694136"/>
                  <a:pt x="2234550" y="715177"/>
                  <a:pt x="2216747" y="728665"/>
                </a:cubicBezTo>
                <a:cubicBezTo>
                  <a:pt x="2198943" y="742152"/>
                  <a:pt x="2174666" y="748896"/>
                  <a:pt x="2143914" y="748896"/>
                </a:cubicBezTo>
                <a:cubicBezTo>
                  <a:pt x="2115321" y="748896"/>
                  <a:pt x="2096573" y="741747"/>
                  <a:pt x="2087671" y="727451"/>
                </a:cubicBezTo>
                <a:cubicBezTo>
                  <a:pt x="2080388" y="715312"/>
                  <a:pt x="2076746" y="688337"/>
                  <a:pt x="2076746" y="646525"/>
                </a:cubicBezTo>
                <a:lnTo>
                  <a:pt x="2076746" y="460802"/>
                </a:lnTo>
                <a:cubicBezTo>
                  <a:pt x="2076746" y="423576"/>
                  <a:pt x="2078095" y="399433"/>
                  <a:pt x="2080792" y="388374"/>
                </a:cubicBezTo>
                <a:cubicBezTo>
                  <a:pt x="2083490" y="377314"/>
                  <a:pt x="2089964" y="369491"/>
                  <a:pt x="2100214" y="364905"/>
                </a:cubicBezTo>
                <a:cubicBezTo>
                  <a:pt x="2117479" y="357622"/>
                  <a:pt x="2128336" y="351822"/>
                  <a:pt x="2132787" y="347506"/>
                </a:cubicBezTo>
                <a:cubicBezTo>
                  <a:pt x="2137238" y="343190"/>
                  <a:pt x="2139463" y="336581"/>
                  <a:pt x="2139463" y="327680"/>
                </a:cubicBezTo>
                <a:cubicBezTo>
                  <a:pt x="2139463" y="305830"/>
                  <a:pt x="2122739" y="291263"/>
                  <a:pt x="2089290" y="283980"/>
                </a:cubicBezTo>
                <a:cubicBezTo>
                  <a:pt x="2063393" y="278585"/>
                  <a:pt x="2024280" y="275887"/>
                  <a:pt x="1971948" y="275887"/>
                </a:cubicBezTo>
                <a:close/>
                <a:moveTo>
                  <a:pt x="1289199" y="275887"/>
                </a:moveTo>
                <a:cubicBezTo>
                  <a:pt x="1248736" y="275887"/>
                  <a:pt x="1213669" y="278855"/>
                  <a:pt x="1183996" y="284789"/>
                </a:cubicBezTo>
                <a:cubicBezTo>
                  <a:pt x="1169160" y="287757"/>
                  <a:pt x="1157223" y="293286"/>
                  <a:pt x="1148187" y="301379"/>
                </a:cubicBezTo>
                <a:cubicBezTo>
                  <a:pt x="1139150" y="309471"/>
                  <a:pt x="1134632" y="318778"/>
                  <a:pt x="1134632" y="329298"/>
                </a:cubicBezTo>
                <a:cubicBezTo>
                  <a:pt x="1134632" y="343595"/>
                  <a:pt x="1143533" y="356543"/>
                  <a:pt x="1161337" y="368142"/>
                </a:cubicBezTo>
                <a:cubicBezTo>
                  <a:pt x="1172666" y="375695"/>
                  <a:pt x="1180017" y="383788"/>
                  <a:pt x="1183389" y="392420"/>
                </a:cubicBezTo>
                <a:cubicBezTo>
                  <a:pt x="1186761" y="401052"/>
                  <a:pt x="1188447" y="416563"/>
                  <a:pt x="1188447" y="438952"/>
                </a:cubicBezTo>
                <a:cubicBezTo>
                  <a:pt x="1188447" y="449202"/>
                  <a:pt x="1188042" y="470243"/>
                  <a:pt x="1187233" y="502074"/>
                </a:cubicBezTo>
                <a:cubicBezTo>
                  <a:pt x="1185884" y="547122"/>
                  <a:pt x="1185210" y="579492"/>
                  <a:pt x="1185210" y="599184"/>
                </a:cubicBezTo>
                <a:cubicBezTo>
                  <a:pt x="1185210" y="649628"/>
                  <a:pt x="1190065" y="688202"/>
                  <a:pt x="1199776" y="714907"/>
                </a:cubicBezTo>
                <a:cubicBezTo>
                  <a:pt x="1209487" y="741613"/>
                  <a:pt x="1227021" y="765081"/>
                  <a:pt x="1252378" y="785312"/>
                </a:cubicBezTo>
                <a:cubicBezTo>
                  <a:pt x="1304440" y="826584"/>
                  <a:pt x="1373766" y="847220"/>
                  <a:pt x="1460356" y="847220"/>
                </a:cubicBezTo>
                <a:cubicBezTo>
                  <a:pt x="1509990" y="847220"/>
                  <a:pt x="1554499" y="839937"/>
                  <a:pt x="1593882" y="825370"/>
                </a:cubicBezTo>
                <a:cubicBezTo>
                  <a:pt x="1658892" y="801902"/>
                  <a:pt x="1700974" y="764002"/>
                  <a:pt x="1720126" y="711670"/>
                </a:cubicBezTo>
                <a:cubicBezTo>
                  <a:pt x="1729028" y="686853"/>
                  <a:pt x="1733479" y="644637"/>
                  <a:pt x="1733479" y="585022"/>
                </a:cubicBezTo>
                <a:lnTo>
                  <a:pt x="1733479" y="486293"/>
                </a:lnTo>
                <a:cubicBezTo>
                  <a:pt x="1734018" y="426409"/>
                  <a:pt x="1735300" y="391813"/>
                  <a:pt x="1737323" y="382507"/>
                </a:cubicBezTo>
                <a:cubicBezTo>
                  <a:pt x="1739346" y="373200"/>
                  <a:pt x="1747506" y="364501"/>
                  <a:pt x="1761803" y="356408"/>
                </a:cubicBezTo>
                <a:cubicBezTo>
                  <a:pt x="1775560" y="348585"/>
                  <a:pt x="1784057" y="342786"/>
                  <a:pt x="1787294" y="339009"/>
                </a:cubicBezTo>
                <a:cubicBezTo>
                  <a:pt x="1790531" y="335233"/>
                  <a:pt x="1792150" y="329433"/>
                  <a:pt x="1792150" y="321610"/>
                </a:cubicBezTo>
                <a:cubicBezTo>
                  <a:pt x="1792150" y="305695"/>
                  <a:pt x="1782776" y="294096"/>
                  <a:pt x="1764028" y="286812"/>
                </a:cubicBezTo>
                <a:cubicBezTo>
                  <a:pt x="1745280" y="279529"/>
                  <a:pt x="1715001" y="275887"/>
                  <a:pt x="1673189" y="275887"/>
                </a:cubicBezTo>
                <a:cubicBezTo>
                  <a:pt x="1630569" y="275887"/>
                  <a:pt x="1599615" y="279597"/>
                  <a:pt x="1580328" y="287015"/>
                </a:cubicBezTo>
                <a:cubicBezTo>
                  <a:pt x="1561040" y="294433"/>
                  <a:pt x="1551397" y="306234"/>
                  <a:pt x="1551397" y="322420"/>
                </a:cubicBezTo>
                <a:cubicBezTo>
                  <a:pt x="1551397" y="329973"/>
                  <a:pt x="1553959" y="336312"/>
                  <a:pt x="1559085" y="341437"/>
                </a:cubicBezTo>
                <a:cubicBezTo>
                  <a:pt x="1564210" y="346562"/>
                  <a:pt x="1573786" y="352227"/>
                  <a:pt x="1587813" y="358431"/>
                </a:cubicBezTo>
                <a:cubicBezTo>
                  <a:pt x="1602649" y="365175"/>
                  <a:pt x="1611349" y="374414"/>
                  <a:pt x="1613912" y="386148"/>
                </a:cubicBezTo>
                <a:cubicBezTo>
                  <a:pt x="1616474" y="397882"/>
                  <a:pt x="1618430" y="437873"/>
                  <a:pt x="1619779" y="506120"/>
                </a:cubicBezTo>
                <a:lnTo>
                  <a:pt x="1619779" y="595138"/>
                </a:lnTo>
                <a:cubicBezTo>
                  <a:pt x="1619779" y="617527"/>
                  <a:pt x="1618430" y="635196"/>
                  <a:pt x="1615732" y="648144"/>
                </a:cubicBezTo>
                <a:cubicBezTo>
                  <a:pt x="1613035" y="661092"/>
                  <a:pt x="1608044" y="672826"/>
                  <a:pt x="1600761" y="683346"/>
                </a:cubicBezTo>
                <a:cubicBezTo>
                  <a:pt x="1591590" y="697104"/>
                  <a:pt x="1578237" y="707961"/>
                  <a:pt x="1560703" y="715919"/>
                </a:cubicBezTo>
                <a:cubicBezTo>
                  <a:pt x="1543169" y="723876"/>
                  <a:pt x="1523612" y="727855"/>
                  <a:pt x="1502032" y="727855"/>
                </a:cubicBezTo>
                <a:cubicBezTo>
                  <a:pt x="1468044" y="727855"/>
                  <a:pt x="1440259" y="717875"/>
                  <a:pt x="1418679" y="697913"/>
                </a:cubicBezTo>
                <a:cubicBezTo>
                  <a:pt x="1392244" y="673635"/>
                  <a:pt x="1379700" y="638298"/>
                  <a:pt x="1381049" y="591901"/>
                </a:cubicBezTo>
                <a:cubicBezTo>
                  <a:pt x="1383207" y="513943"/>
                  <a:pt x="1384286" y="463230"/>
                  <a:pt x="1384286" y="439761"/>
                </a:cubicBezTo>
                <a:cubicBezTo>
                  <a:pt x="1384286" y="416832"/>
                  <a:pt x="1385837" y="400378"/>
                  <a:pt x="1388939" y="390397"/>
                </a:cubicBezTo>
                <a:cubicBezTo>
                  <a:pt x="1392041" y="380416"/>
                  <a:pt x="1397908" y="373537"/>
                  <a:pt x="1406540" y="369761"/>
                </a:cubicBezTo>
                <a:cubicBezTo>
                  <a:pt x="1420837" y="363017"/>
                  <a:pt x="1428930" y="358836"/>
                  <a:pt x="1430818" y="357217"/>
                </a:cubicBezTo>
                <a:cubicBezTo>
                  <a:pt x="1439180" y="350474"/>
                  <a:pt x="1443361" y="341437"/>
                  <a:pt x="1443361" y="330107"/>
                </a:cubicBezTo>
                <a:cubicBezTo>
                  <a:pt x="1443361" y="307179"/>
                  <a:pt x="1428930" y="292477"/>
                  <a:pt x="1400066" y="286003"/>
                </a:cubicBezTo>
                <a:cubicBezTo>
                  <a:pt x="1370664" y="279259"/>
                  <a:pt x="1333708" y="275887"/>
                  <a:pt x="1289199" y="275887"/>
                </a:cubicBezTo>
                <a:close/>
                <a:moveTo>
                  <a:pt x="0" y="0"/>
                </a:moveTo>
                <a:lnTo>
                  <a:pt x="3257591" y="0"/>
                </a:lnTo>
                <a:lnTo>
                  <a:pt x="3257591" y="1163753"/>
                </a:lnTo>
                <a:lnTo>
                  <a:pt x="0" y="1163753"/>
                </a:lnTo>
                <a:close/>
              </a:path>
            </a:pathLst>
          </a:custGeom>
          <a:solidFill>
            <a:schemeClr val="accent4">
              <a:lumMod val="60000"/>
              <a:lumOff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00158074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6617"/>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Tarzana Treatment Centers, Inc. </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sp>
        <p:nvSpPr>
          <p:cNvPr id="17" name="TextBox 16">
            <a:extLst>
              <a:ext uri="{FF2B5EF4-FFF2-40B4-BE49-F238E27FC236}">
                <a16:creationId xmlns:a16="http://schemas.microsoft.com/office/drawing/2014/main" id="{83120722-52ED-D6A9-2E0A-30532420D00B}"/>
              </a:ext>
            </a:extLst>
          </p:cNvPr>
          <p:cNvSpPr txBox="1"/>
          <p:nvPr/>
        </p:nvSpPr>
        <p:spPr>
          <a:xfrm>
            <a:off x="121553" y="839682"/>
            <a:ext cx="5227319" cy="3908762"/>
          </a:xfrm>
          <a:prstGeom prst="rect">
            <a:avLst/>
          </a:prstGeom>
          <a:noFill/>
        </p:spPr>
        <p:txBody>
          <a:bodyPr wrap="square">
            <a:spAutoFit/>
          </a:bodyPr>
          <a:lstStyle/>
          <a:p>
            <a:pPr marL="285750" indent="-285750">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Non- Profit, full-service integrated healthcare organization</a:t>
            </a:r>
          </a:p>
          <a:p>
            <a:pPr marL="285750" indent="-285750">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Provides high quality, cost effective</a:t>
            </a:r>
          </a:p>
          <a:p>
            <a:pPr marL="742950" lvl="1" indent="-285750">
              <a:buFont typeface="Arial" panose="020B0604020202020204" pitchFamily="34" charset="0"/>
              <a:buChar char="•"/>
            </a:pPr>
            <a:r>
              <a:rPr lang="en-US" sz="2000" dirty="0">
                <a:ea typeface="Calibri" panose="020F0502020204030204" pitchFamily="34" charset="0"/>
                <a:cs typeface="Times New Roman" panose="02020603050405020304" pitchFamily="18" charset="0"/>
              </a:rPr>
              <a:t>Substance Use Disorder and Mental Health treatment</a:t>
            </a:r>
          </a:p>
          <a:p>
            <a:pPr marL="742950" lvl="1" indent="-285750">
              <a:buFont typeface="Arial" panose="020B0604020202020204" pitchFamily="34" charset="0"/>
              <a:buChar char="•"/>
            </a:pPr>
            <a:r>
              <a:rPr lang="en-US" sz="2000" dirty="0">
                <a:ea typeface="Calibri" panose="020F0502020204030204" pitchFamily="34" charset="0"/>
                <a:cs typeface="Times New Roman" panose="02020603050405020304" pitchFamily="18" charset="0"/>
              </a:rPr>
              <a:t>Community-Based treatment &amp; Services</a:t>
            </a:r>
          </a:p>
          <a:p>
            <a:pPr marL="1200150" lvl="2" indent="-285750">
              <a:buFont typeface="Courier New" panose="02070309020205020404" pitchFamily="49" charset="0"/>
              <a:buChar char="o"/>
            </a:pPr>
            <a:r>
              <a:rPr lang="en-US" dirty="0">
                <a:ea typeface="Calibri" panose="020F0502020204030204" pitchFamily="34" charset="0"/>
                <a:cs typeface="Times New Roman" panose="02020603050405020304" pitchFamily="18" charset="0"/>
              </a:rPr>
              <a:t>Primary Medical &amp; HIV Specialty care</a:t>
            </a:r>
          </a:p>
          <a:p>
            <a:pPr marL="1200150" lvl="2" indent="-285750">
              <a:buFont typeface="Courier New" panose="02070309020205020404" pitchFamily="49" charset="0"/>
              <a:buChar char="o"/>
            </a:pPr>
            <a:r>
              <a:rPr lang="en-US" dirty="0">
                <a:ea typeface="Calibri" panose="020F0502020204030204" pitchFamily="34" charset="0"/>
                <a:cs typeface="Times New Roman" panose="02020603050405020304" pitchFamily="18" charset="0"/>
              </a:rPr>
              <a:t>In-patient behavioral health services</a:t>
            </a:r>
          </a:p>
          <a:p>
            <a:pPr marL="1200150" lvl="2" indent="-285750">
              <a:buFont typeface="Courier New" panose="02070309020205020404" pitchFamily="49" charset="0"/>
              <a:buChar char="o"/>
            </a:pPr>
            <a:r>
              <a:rPr lang="en-US" dirty="0">
                <a:ea typeface="Calibri" panose="020F0502020204030204" pitchFamily="34" charset="0"/>
                <a:cs typeface="Times New Roman" panose="02020603050405020304" pitchFamily="18" charset="0"/>
              </a:rPr>
              <a:t>Residential alcohol and drug treatment </a:t>
            </a:r>
          </a:p>
          <a:p>
            <a:pPr marL="1200150" lvl="2" indent="-285750">
              <a:buFont typeface="Courier New" panose="02070309020205020404" pitchFamily="49" charset="0"/>
              <a:buChar char="o"/>
            </a:pPr>
            <a:r>
              <a:rPr lang="en-US" dirty="0">
                <a:ea typeface="Calibri" panose="020F0502020204030204" pitchFamily="34" charset="0"/>
                <a:cs typeface="Times New Roman" panose="02020603050405020304" pitchFamily="18" charset="0"/>
              </a:rPr>
              <a:t>Home Health services</a:t>
            </a:r>
          </a:p>
          <a:p>
            <a:pPr marL="1200150" lvl="2" indent="-285750">
              <a:buFont typeface="Courier New" panose="02070309020205020404" pitchFamily="49" charset="0"/>
              <a:buChar char="o"/>
            </a:pPr>
            <a:r>
              <a:rPr lang="en-US" dirty="0">
                <a:ea typeface="Calibri" panose="020F0502020204030204" pitchFamily="34" charset="0"/>
                <a:cs typeface="Times New Roman" panose="02020603050405020304" pitchFamily="18" charset="0"/>
              </a:rPr>
              <a:t>Housing and Peer support services</a:t>
            </a:r>
            <a:endParaRPr lang="en-US" dirty="0"/>
          </a:p>
        </p:txBody>
      </p:sp>
      <p:sp>
        <p:nvSpPr>
          <p:cNvPr id="19" name="TextBox 18">
            <a:extLst>
              <a:ext uri="{FF2B5EF4-FFF2-40B4-BE49-F238E27FC236}">
                <a16:creationId xmlns:a16="http://schemas.microsoft.com/office/drawing/2014/main" id="{4D2D5751-856D-3C2D-D5D1-8C41692C85A5}"/>
              </a:ext>
            </a:extLst>
          </p:cNvPr>
          <p:cNvSpPr txBox="1"/>
          <p:nvPr/>
        </p:nvSpPr>
        <p:spPr>
          <a:xfrm>
            <a:off x="4808220" y="824218"/>
            <a:ext cx="4632960" cy="646331"/>
          </a:xfrm>
          <a:prstGeom prst="rect">
            <a:avLst/>
          </a:prstGeom>
          <a:noFill/>
        </p:spPr>
        <p:txBody>
          <a:bodyPr wrap="square">
            <a:spAutoFit/>
          </a:bodyPr>
          <a:lstStyle/>
          <a:p>
            <a:pPr algn="ctr"/>
            <a:r>
              <a:rPr lang="en-US" sz="1800" b="1" dirty="0">
                <a:latin typeface="Arial"/>
                <a:ea typeface="Lato"/>
                <a:cs typeface="Arial"/>
              </a:rPr>
              <a:t>Covering All of Los Angeles County since 1972</a:t>
            </a:r>
          </a:p>
        </p:txBody>
      </p:sp>
      <p:pic>
        <p:nvPicPr>
          <p:cNvPr id="20" name="Picture 7" descr="Map&#10;&#10;Description automatically generated">
            <a:extLst>
              <a:ext uri="{FF2B5EF4-FFF2-40B4-BE49-F238E27FC236}">
                <a16:creationId xmlns:a16="http://schemas.microsoft.com/office/drawing/2014/main" id="{3B5BD0F2-5D87-9D40-68C3-4258E09C333A}"/>
              </a:ext>
            </a:extLst>
          </p:cNvPr>
          <p:cNvPicPr>
            <a:picLocks noChangeAspect="1"/>
          </p:cNvPicPr>
          <p:nvPr/>
        </p:nvPicPr>
        <p:blipFill>
          <a:blip r:embed="rId2"/>
          <a:stretch>
            <a:fillRect/>
          </a:stretch>
        </p:blipFill>
        <p:spPr>
          <a:xfrm>
            <a:off x="5348872" y="1554591"/>
            <a:ext cx="3551655" cy="2905733"/>
          </a:xfrm>
          <a:prstGeom prst="rect">
            <a:avLst/>
          </a:prstGeom>
        </p:spPr>
      </p:pic>
    </p:spTree>
    <p:extLst>
      <p:ext uri="{BB962C8B-B14F-4D97-AF65-F5344CB8AC3E}">
        <p14:creationId xmlns:p14="http://schemas.microsoft.com/office/powerpoint/2010/main" val="172733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8755"/>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Tarzana Treatment Centers</a:t>
            </a:r>
          </a:p>
          <a:p>
            <a:pPr algn="ctr"/>
            <a:r>
              <a:rPr lang="en-US" sz="2800" b="1" dirty="0">
                <a:solidFill>
                  <a:schemeClr val="bg1"/>
                </a:solidFill>
                <a:latin typeface="+mj-lt"/>
              </a:rPr>
              <a:t>HIV Specialty Services in Reseda </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pic>
        <p:nvPicPr>
          <p:cNvPr id="3" name="Picture 4" descr="What I Need - Program Details">
            <a:extLst>
              <a:ext uri="{FF2B5EF4-FFF2-40B4-BE49-F238E27FC236}">
                <a16:creationId xmlns:a16="http://schemas.microsoft.com/office/drawing/2014/main" id="{16613356-4F65-4D77-0F90-231918545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58" y="869879"/>
            <a:ext cx="2603674" cy="160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F533B3-9E75-5061-518E-BEF0EC41203B}"/>
              </a:ext>
            </a:extLst>
          </p:cNvPr>
          <p:cNvSpPr txBox="1"/>
          <p:nvPr/>
        </p:nvSpPr>
        <p:spPr>
          <a:xfrm>
            <a:off x="3319627" y="903896"/>
            <a:ext cx="5598220" cy="3877985"/>
          </a:xfrm>
          <a:prstGeom prst="rect">
            <a:avLst/>
          </a:prstGeom>
          <a:noFill/>
        </p:spPr>
        <p:txBody>
          <a:bodyPr wrap="square">
            <a:spAutoFit/>
          </a:bodyPr>
          <a:lstStyle/>
          <a:p>
            <a:pPr lvl="0" defTabSz="622300">
              <a:lnSpc>
                <a:spcPct val="90000"/>
              </a:lnSpc>
              <a:spcBef>
                <a:spcPct val="0"/>
              </a:spcBef>
              <a:spcAft>
                <a:spcPct val="35000"/>
              </a:spcAft>
            </a:pPr>
            <a:r>
              <a:rPr lang="en-US" sz="2400" kern="1200" dirty="0">
                <a:solidFill>
                  <a:schemeClr val="tx1"/>
                </a:solidFill>
                <a:cs typeface="Calibri" panose="020F0502020204030204" pitchFamily="34" charset="0"/>
              </a:rPr>
              <a:t>Tarzana Treatment Centers in Reseda is hom</a:t>
            </a:r>
            <a:r>
              <a:rPr lang="en-US" sz="2400" dirty="0">
                <a:solidFill>
                  <a:schemeClr val="tx1"/>
                </a:solidFill>
                <a:cs typeface="Calibri" panose="020F0502020204030204" pitchFamily="34" charset="0"/>
              </a:rPr>
              <a:t>e to our Community Programs and Services. </a:t>
            </a:r>
          </a:p>
          <a:p>
            <a:pPr lvl="0" defTabSz="622300">
              <a:lnSpc>
                <a:spcPct val="90000"/>
              </a:lnSpc>
              <a:spcBef>
                <a:spcPct val="0"/>
              </a:spcBef>
              <a:spcAft>
                <a:spcPct val="35000"/>
              </a:spcAft>
            </a:pPr>
            <a:r>
              <a:rPr lang="en-US" sz="2400" b="0" i="0" dirty="0">
                <a:solidFill>
                  <a:srgbClr val="334159"/>
                </a:solidFill>
                <a:effectLst/>
                <a:cs typeface="Calibri" panose="020F0502020204030204" pitchFamily="34" charset="0"/>
              </a:rPr>
              <a:t>Tarzana Treatment Centers provides HIV services for both those with HIV and those affected by HIV with vital health education, nutritional consulting, and treatment strategies for an improved and extended quality of life. Our goal is to help our clients get back to living the fullest life they can.</a:t>
            </a:r>
            <a:endParaRPr lang="en-US" sz="2400" dirty="0">
              <a:solidFill>
                <a:schemeClr val="bg1">
                  <a:lumMod val="50000"/>
                </a:schemeClr>
              </a:solidFill>
              <a:cs typeface="Calibri" panose="020F0502020204030204" pitchFamily="34" charset="0"/>
            </a:endParaRPr>
          </a:p>
        </p:txBody>
      </p:sp>
      <p:sp>
        <p:nvSpPr>
          <p:cNvPr id="6" name="TextBox 5">
            <a:extLst>
              <a:ext uri="{FF2B5EF4-FFF2-40B4-BE49-F238E27FC236}">
                <a16:creationId xmlns:a16="http://schemas.microsoft.com/office/drawing/2014/main" id="{53B7FAD1-97A9-C51E-07EA-0D8FB7BEF651}"/>
              </a:ext>
            </a:extLst>
          </p:cNvPr>
          <p:cNvSpPr txBox="1"/>
          <p:nvPr/>
        </p:nvSpPr>
        <p:spPr>
          <a:xfrm>
            <a:off x="63573" y="2454444"/>
            <a:ext cx="3256054" cy="2308324"/>
          </a:xfrm>
          <a:prstGeom prst="rect">
            <a:avLst/>
          </a:prstGeom>
          <a:noFill/>
        </p:spPr>
        <p:txBody>
          <a:bodyPr wrap="square" rtlCol="0">
            <a:spAutoFit/>
          </a:bodyPr>
          <a:lstStyle/>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HIV Education &amp; Prevention Programs</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HIV Specialty Medical Care</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Case Management</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Housing</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Vocational / Life Skills</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Substance Abuse</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Mental Health Services</a:t>
            </a:r>
          </a:p>
          <a:p>
            <a:pPr marL="342900" indent="-342900" algn="l">
              <a:buFont typeface="Arial" panose="020B0604020202020204" pitchFamily="34" charset="0"/>
              <a:buChar char="•"/>
            </a:pPr>
            <a:r>
              <a:rPr lang="en-US" sz="1600" i="0" dirty="0">
                <a:solidFill>
                  <a:schemeClr val="tx2">
                    <a:lumMod val="75000"/>
                  </a:schemeClr>
                </a:solidFill>
                <a:effectLst/>
                <a:latin typeface="Calibri" panose="020F0502020204030204" pitchFamily="34" charset="0"/>
                <a:cs typeface="Calibri" panose="020F0502020204030204" pitchFamily="34" charset="0"/>
              </a:rPr>
              <a:t>Community Outreach Programs</a:t>
            </a:r>
          </a:p>
        </p:txBody>
      </p:sp>
    </p:spTree>
    <p:extLst>
      <p:ext uri="{BB962C8B-B14F-4D97-AF65-F5344CB8AC3E}">
        <p14:creationId xmlns:p14="http://schemas.microsoft.com/office/powerpoint/2010/main" val="172774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2" name="Rectangle 1">
            <a:extLst>
              <a:ext uri="{FF2B5EF4-FFF2-40B4-BE49-F238E27FC236}">
                <a16:creationId xmlns:a16="http://schemas.microsoft.com/office/drawing/2014/main" id="{8F498DA6-291F-44E8-1CE8-ACF649E14784}"/>
              </a:ext>
            </a:extLst>
          </p:cNvPr>
          <p:cNvSpPr/>
          <p:nvPr/>
        </p:nvSpPr>
        <p:spPr>
          <a:xfrm>
            <a:off x="0" y="-6996"/>
            <a:ext cx="9144000" cy="835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j-lt"/>
              </a:rPr>
              <a:t>Integrated System of</a:t>
            </a:r>
          </a:p>
          <a:p>
            <a:pPr algn="ctr"/>
            <a:r>
              <a:rPr lang="en-US" sz="2800" b="1" dirty="0">
                <a:solidFill>
                  <a:schemeClr val="bg1"/>
                </a:solidFill>
                <a:latin typeface="+mj-lt"/>
              </a:rPr>
              <a:t>Behavioral &amp; Medical Care</a:t>
            </a:r>
          </a:p>
        </p:txBody>
      </p:sp>
      <p:sp>
        <p:nvSpPr>
          <p:cNvPr id="4" name="TextBox 3">
            <a:extLst>
              <a:ext uri="{FF2B5EF4-FFF2-40B4-BE49-F238E27FC236}">
                <a16:creationId xmlns:a16="http://schemas.microsoft.com/office/drawing/2014/main" id="{87AFADEB-F21D-DD76-021F-0CBA4E2CA113}"/>
              </a:ext>
            </a:extLst>
          </p:cNvPr>
          <p:cNvSpPr txBox="1"/>
          <p:nvPr/>
        </p:nvSpPr>
        <p:spPr>
          <a:xfrm>
            <a:off x="2194560" y="2021324"/>
            <a:ext cx="4632960" cy="369332"/>
          </a:xfrm>
          <a:prstGeom prst="rect">
            <a:avLst/>
          </a:prstGeom>
          <a:noFill/>
        </p:spPr>
        <p:txBody>
          <a:bodyPr wrap="square">
            <a:spAutoFit/>
          </a:bodyPr>
          <a:lstStyle/>
          <a:p>
            <a:r>
              <a:rPr lang="en-US" sz="1800" b="1" dirty="0">
                <a:solidFill>
                  <a:schemeClr val="bg1"/>
                </a:solidFill>
                <a:latin typeface="+mj-lt"/>
              </a:rPr>
              <a:t>Tarzana Treatment Centers, Inc. </a:t>
            </a:r>
          </a:p>
        </p:txBody>
      </p:sp>
      <p:graphicFrame>
        <p:nvGraphicFramePr>
          <p:cNvPr id="7" name="Diagram 6">
            <a:extLst>
              <a:ext uri="{FF2B5EF4-FFF2-40B4-BE49-F238E27FC236}">
                <a16:creationId xmlns:a16="http://schemas.microsoft.com/office/drawing/2014/main" id="{76FE7CAD-2426-314B-3158-4D32C0A1B2F6}"/>
              </a:ext>
            </a:extLst>
          </p:cNvPr>
          <p:cNvGraphicFramePr/>
          <p:nvPr>
            <p:extLst>
              <p:ext uri="{D42A27DB-BD31-4B8C-83A1-F6EECF244321}">
                <p14:modId xmlns:p14="http://schemas.microsoft.com/office/powerpoint/2010/main" val="1325000722"/>
              </p:ext>
            </p:extLst>
          </p:nvPr>
        </p:nvGraphicFramePr>
        <p:xfrm>
          <a:off x="308008" y="828652"/>
          <a:ext cx="8595360" cy="381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D77BA50-9C27-49FA-BB88-00558309EEF0}"/>
              </a:ext>
            </a:extLst>
          </p:cNvPr>
          <p:cNvSpPr txBox="1"/>
          <p:nvPr/>
        </p:nvSpPr>
        <p:spPr>
          <a:xfrm>
            <a:off x="308009" y="3273051"/>
            <a:ext cx="1626670" cy="1200329"/>
          </a:xfrm>
          <a:prstGeom prst="rect">
            <a:avLst/>
          </a:prstGeom>
          <a:noFill/>
        </p:spPr>
        <p:txBody>
          <a:bodyPr wrap="square">
            <a:spAutoFit/>
          </a:bodyPr>
          <a:lstStyle/>
          <a:p>
            <a:pPr algn="ctr">
              <a:defRPr/>
            </a:pPr>
            <a:r>
              <a:rPr lang="en-US" sz="2400" b="1" dirty="0">
                <a:latin typeface="Arial" panose="020B0604020202020204" pitchFamily="34" charset="0"/>
                <a:ea typeface="Lato" charset="0"/>
                <a:cs typeface="Arial" panose="020B0604020202020204" pitchFamily="34" charset="0"/>
              </a:rPr>
              <a:t>Whole Person Approach</a:t>
            </a:r>
          </a:p>
        </p:txBody>
      </p:sp>
    </p:spTree>
    <p:extLst>
      <p:ext uri="{BB962C8B-B14F-4D97-AF65-F5344CB8AC3E}">
        <p14:creationId xmlns:p14="http://schemas.microsoft.com/office/powerpoint/2010/main" val="1585908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b426a-d0c8-4078-bdc1-70c5c58f19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390092E16886419F91EF77577DAE40" ma:contentTypeVersion="18" ma:contentTypeDescription="Create a new document." ma:contentTypeScope="" ma:versionID="e683efc94891c56d0a92b632d7545a89">
  <xsd:schema xmlns:xsd="http://www.w3.org/2001/XMLSchema" xmlns:xs="http://www.w3.org/2001/XMLSchema" xmlns:p="http://schemas.microsoft.com/office/2006/metadata/properties" xmlns:ns3="891b426a-d0c8-4078-bdc1-70c5c58f1985" xmlns:ns4="c061180a-7f65-4f26-b74f-847002aab711" targetNamespace="http://schemas.microsoft.com/office/2006/metadata/properties" ma:root="true" ma:fieldsID="57bcb28080321d7b60ec969a0a3e26c4" ns3:_="" ns4:_="">
    <xsd:import namespace="891b426a-d0c8-4078-bdc1-70c5c58f1985"/>
    <xsd:import namespace="c061180a-7f65-4f26-b74f-847002aab71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b426a-d0c8-4078-bdc1-70c5c58f1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61180a-7f65-4f26-b74f-847002aab7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736C2-BB8A-40BB-AF6D-102F19FECF53}">
  <ds:schemaRefs>
    <ds:schemaRef ds:uri="http://purl.org/dc/terms/"/>
    <ds:schemaRef ds:uri="c061180a-7f65-4f26-b74f-847002aab711"/>
    <ds:schemaRef ds:uri="http://schemas.microsoft.com/office/2006/metadata/properties"/>
    <ds:schemaRef ds:uri="http://schemas.microsoft.com/office/2006/documentManagement/types"/>
    <ds:schemaRef ds:uri="http://purl.org/dc/elements/1.1/"/>
    <ds:schemaRef ds:uri="891b426a-d0c8-4078-bdc1-70c5c58f1985"/>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483DDE0A-2EDB-45D1-B52B-A6B6188FC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b426a-d0c8-4078-bdc1-70c5c58f1985"/>
    <ds:schemaRef ds:uri="c061180a-7f65-4f26-b74f-847002aab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AETC-BLANK-MASTER</Template>
  <TotalTime>1245</TotalTime>
  <Words>1517</Words>
  <Application>Microsoft Office PowerPoint</Application>
  <PresentationFormat>On-screen Show (16:9)</PresentationFormat>
  <Paragraphs>199</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Amasis MT Pro</vt:lpstr>
      <vt:lpstr>Arial</vt:lpstr>
      <vt:lpstr>Calibri</vt:lpstr>
      <vt:lpstr>Cooper Black</vt:lpstr>
      <vt:lpstr>Courier New</vt:lpstr>
      <vt:lpstr>ITC Avant Garde Std Bk</vt:lpstr>
      <vt:lpstr>Rockwell Extra Bold</vt:lpstr>
      <vt:lpstr>Wingdings</vt:lpstr>
      <vt:lpstr>AETC-BLANK-MASTER</vt:lpstr>
      <vt:lpstr>From Hopeless to Hope-FULL: More than an ADDICT</vt:lpstr>
      <vt:lpstr>Conflict of Interest Disclosure Statement</vt:lpstr>
      <vt:lpstr>Unconscious Bias Disclosure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Stabilize, Utilize, and Mobilize The Benefits of The Transitional Housing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Michelle J Iandiorio</cp:lastModifiedBy>
  <cp:revision>36</cp:revision>
  <cp:lastPrinted>2013-10-17T16:37:33Z</cp:lastPrinted>
  <dcterms:created xsi:type="dcterms:W3CDTF">2016-03-30T16:09:11Z</dcterms:created>
  <dcterms:modified xsi:type="dcterms:W3CDTF">2024-05-05T21:52:11Z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0x01010073390092E16886419F91EF77577DAE40</vt:lpwstr>
  </property>
</Properties>
</file>