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89" r:id="rId3"/>
    <p:sldMasterId id="2147483700" r:id="rId4"/>
    <p:sldMasterId id="2147483714" r:id="rId5"/>
    <p:sldMasterId id="2147483724" r:id="rId6"/>
  </p:sldMasterIdLst>
  <p:notesMasterIdLst>
    <p:notesMasterId r:id="rId52"/>
  </p:notesMasterIdLst>
  <p:handoutMasterIdLst>
    <p:handoutMasterId r:id="rId53"/>
  </p:handoutMasterIdLst>
  <p:sldIdLst>
    <p:sldId id="427" r:id="rId7"/>
    <p:sldId id="428" r:id="rId8"/>
    <p:sldId id="429" r:id="rId9"/>
    <p:sldId id="1993219258" r:id="rId10"/>
    <p:sldId id="2147474385" r:id="rId11"/>
    <p:sldId id="1993219262" r:id="rId12"/>
    <p:sldId id="458" r:id="rId13"/>
    <p:sldId id="2147474386" r:id="rId14"/>
    <p:sldId id="2147474387" r:id="rId15"/>
    <p:sldId id="2147474388" r:id="rId16"/>
    <p:sldId id="2147474389" r:id="rId17"/>
    <p:sldId id="2147474390" r:id="rId18"/>
    <p:sldId id="2147474391" r:id="rId19"/>
    <p:sldId id="2147474395" r:id="rId20"/>
    <p:sldId id="2147474401" r:id="rId21"/>
    <p:sldId id="2287" r:id="rId22"/>
    <p:sldId id="2288" r:id="rId23"/>
    <p:sldId id="2312" r:id="rId24"/>
    <p:sldId id="2310" r:id="rId25"/>
    <p:sldId id="2311" r:id="rId26"/>
    <p:sldId id="2285" r:id="rId27"/>
    <p:sldId id="2286" r:id="rId28"/>
    <p:sldId id="2303" r:id="rId29"/>
    <p:sldId id="2308" r:id="rId30"/>
    <p:sldId id="2147474396" r:id="rId31"/>
    <p:sldId id="2147474393" r:id="rId32"/>
    <p:sldId id="2147474392" r:id="rId33"/>
    <p:sldId id="2147474344" r:id="rId34"/>
    <p:sldId id="2147474366" r:id="rId35"/>
    <p:sldId id="2147474338" r:id="rId36"/>
    <p:sldId id="2147474384" r:id="rId37"/>
    <p:sldId id="2147474367" r:id="rId38"/>
    <p:sldId id="2147474323" r:id="rId39"/>
    <p:sldId id="2147474394" r:id="rId40"/>
    <p:sldId id="2147474397" r:id="rId41"/>
    <p:sldId id="2145707450" r:id="rId42"/>
    <p:sldId id="2145707451" r:id="rId43"/>
    <p:sldId id="2304" r:id="rId44"/>
    <p:sldId id="2305" r:id="rId45"/>
    <p:sldId id="2306" r:id="rId46"/>
    <p:sldId id="2307" r:id="rId47"/>
    <p:sldId id="2147474398" r:id="rId48"/>
    <p:sldId id="2147474399" r:id="rId49"/>
    <p:sldId id="2147474400" r:id="rId50"/>
    <p:sldId id="1993219274" r:id="rId51"/>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8592" autoAdjust="0"/>
  </p:normalViewPr>
  <p:slideViewPr>
    <p:cSldViewPr snapToGrid="0" snapToObjects="1">
      <p:cViewPr varScale="1">
        <p:scale>
          <a:sx n="98" d="100"/>
          <a:sy n="98" d="100"/>
        </p:scale>
        <p:origin x="208" y="416"/>
      </p:cViewPr>
      <p:guideLst>
        <p:guide orient="horz" pos="2160"/>
        <p:guide pos="3840"/>
      </p:guideLst>
    </p:cSldViewPr>
  </p:slideViewPr>
  <p:outlineViewPr>
    <p:cViewPr>
      <p:scale>
        <a:sx n="33" d="100"/>
        <a:sy n="33" d="100"/>
      </p:scale>
      <p:origin x="0" y="-36592"/>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03355983893863E-2"/>
          <c:y val="4.0779126771096089E-2"/>
          <c:w val="0.88997209467891925"/>
          <c:h val="0.91844174645780785"/>
        </c:manualLayout>
      </c:layout>
      <c:barChart>
        <c:barDir val="col"/>
        <c:grouping val="clustered"/>
        <c:varyColors val="0"/>
        <c:ser>
          <c:idx val="0"/>
          <c:order val="0"/>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4E95-45EF-AAA9-82159C57D8BE}"/>
              </c:ext>
            </c:extLst>
          </c:dPt>
          <c:dPt>
            <c:idx val="2"/>
            <c:invertIfNegative val="0"/>
            <c:bubble3D val="0"/>
            <c:extLst>
              <c:ext xmlns:c16="http://schemas.microsoft.com/office/drawing/2014/chart" uri="{C3380CC4-5D6E-409C-BE32-E72D297353CC}">
                <c16:uniqueId val="{00000001-4E95-45EF-AAA9-82159C57D8BE}"/>
              </c:ext>
            </c:extLst>
          </c:dPt>
          <c:val>
            <c:numRef>
              <c:f>Sheet1!$B$2:$B$3</c:f>
              <c:numCache>
                <c:formatCode>General</c:formatCode>
                <c:ptCount val="2"/>
                <c:pt idx="0">
                  <c:v>8.8000000000000007</c:v>
                </c:pt>
                <c:pt idx="1">
                  <c:v>45.5</c:v>
                </c:pt>
              </c:numCache>
            </c:numRef>
          </c:val>
          <c:extLst>
            <c:ext xmlns:c16="http://schemas.microsoft.com/office/drawing/2014/chart" uri="{C3380CC4-5D6E-409C-BE32-E72D297353CC}">
              <c16:uniqueId val="{00000002-4E95-45EF-AAA9-82159C57D8BE}"/>
            </c:ext>
          </c:extLst>
        </c:ser>
        <c:ser>
          <c:idx val="1"/>
          <c:order val="1"/>
          <c:spPr>
            <a:solidFill>
              <a:schemeClr val="accent2"/>
            </a:solidFill>
            <a:ln>
              <a:solidFill>
                <a:schemeClr val="tx1"/>
              </a:solidFill>
            </a:ln>
          </c:spPr>
          <c:invertIfNegative val="0"/>
          <c:val>
            <c:numRef>
              <c:f>Sheet1!$C$2:$C$3</c:f>
              <c:numCache>
                <c:formatCode>General</c:formatCode>
                <c:ptCount val="2"/>
                <c:pt idx="0">
                  <c:v>53.2</c:v>
                </c:pt>
                <c:pt idx="1">
                  <c:v>68.099999999999994</c:v>
                </c:pt>
              </c:numCache>
            </c:numRef>
          </c:val>
          <c:extLst>
            <c:ext xmlns:c16="http://schemas.microsoft.com/office/drawing/2014/chart" uri="{C3380CC4-5D6E-409C-BE32-E72D297353CC}">
              <c16:uniqueId val="{00000003-4E95-45EF-AAA9-82159C57D8BE}"/>
            </c:ext>
          </c:extLst>
        </c:ser>
        <c:dLbls>
          <c:showLegendKey val="0"/>
          <c:showVal val="0"/>
          <c:showCatName val="0"/>
          <c:showSerName val="0"/>
          <c:showPercent val="0"/>
          <c:showBubbleSize val="0"/>
        </c:dLbls>
        <c:gapWidth val="91"/>
        <c:axId val="142673792"/>
        <c:axId val="142675328"/>
      </c:barChart>
      <c:catAx>
        <c:axId val="142673792"/>
        <c:scaling>
          <c:orientation val="minMax"/>
        </c:scaling>
        <c:delete val="0"/>
        <c:axPos val="b"/>
        <c:majorTickMark val="none"/>
        <c:minorTickMark val="none"/>
        <c:tickLblPos val="none"/>
        <c:spPr>
          <a:ln w="28575">
            <a:solidFill>
              <a:schemeClr val="tx1"/>
            </a:solidFill>
          </a:ln>
        </c:spPr>
        <c:crossAx val="142675328"/>
        <c:crosses val="autoZero"/>
        <c:auto val="1"/>
        <c:lblAlgn val="ctr"/>
        <c:lblOffset val="100"/>
        <c:noMultiLvlLbl val="0"/>
      </c:catAx>
      <c:valAx>
        <c:axId val="142675328"/>
        <c:scaling>
          <c:orientation val="minMax"/>
          <c:max val="100"/>
          <c:min val="0"/>
        </c:scaling>
        <c:delete val="0"/>
        <c:axPos val="l"/>
        <c:numFmt formatCode="General" sourceLinked="1"/>
        <c:majorTickMark val="out"/>
        <c:minorTickMark val="none"/>
        <c:tickLblPos val="nextTo"/>
        <c:spPr>
          <a:ln w="28575" cmpd="sng">
            <a:solidFill>
              <a:schemeClr val="tx1"/>
            </a:solidFill>
          </a:ln>
        </c:spPr>
        <c:txPr>
          <a:bodyPr/>
          <a:lstStyle/>
          <a:p>
            <a:pPr>
              <a:defRPr sz="1400" b="0">
                <a:solidFill>
                  <a:schemeClr val="tx1"/>
                </a:solidFill>
                <a:latin typeface="Arial" pitchFamily="34" charset="0"/>
                <a:cs typeface="Arial" pitchFamily="34" charset="0"/>
              </a:defRPr>
            </a:pPr>
            <a:endParaRPr lang="en-US"/>
          </a:p>
        </c:txPr>
        <c:crossAx val="142673792"/>
        <c:crosses val="autoZero"/>
        <c:crossBetween val="between"/>
        <c:majorUnit val="20"/>
      </c:valAx>
      <c:spPr>
        <a:noFill/>
        <a:ln w="25400">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47548906841834"/>
          <c:y val="3.7509534965533588E-2"/>
          <c:w val="0.76338358588676902"/>
          <c:h val="0.92498093006893278"/>
        </c:manualLayout>
      </c:layout>
      <c:barChart>
        <c:barDir val="col"/>
        <c:grouping val="clustered"/>
        <c:varyColors val="0"/>
        <c:ser>
          <c:idx val="0"/>
          <c:order val="0"/>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C93D-4C7C-B198-4085AED11582}"/>
              </c:ext>
            </c:extLst>
          </c:dPt>
          <c:dPt>
            <c:idx val="2"/>
            <c:invertIfNegative val="0"/>
            <c:bubble3D val="0"/>
            <c:extLst>
              <c:ext xmlns:c16="http://schemas.microsoft.com/office/drawing/2014/chart" uri="{C3380CC4-5D6E-409C-BE32-E72D297353CC}">
                <c16:uniqueId val="{00000001-C93D-4C7C-B198-4085AED11582}"/>
              </c:ext>
            </c:extLst>
          </c:dPt>
          <c:val>
            <c:numRef>
              <c:f>Sheet1!$B$2</c:f>
              <c:numCache>
                <c:formatCode>General</c:formatCode>
                <c:ptCount val="1"/>
                <c:pt idx="0">
                  <c:v>58</c:v>
                </c:pt>
              </c:numCache>
            </c:numRef>
          </c:val>
          <c:extLst>
            <c:ext xmlns:c16="http://schemas.microsoft.com/office/drawing/2014/chart" uri="{C3380CC4-5D6E-409C-BE32-E72D297353CC}">
              <c16:uniqueId val="{00000002-C93D-4C7C-B198-4085AED11582}"/>
            </c:ext>
          </c:extLst>
        </c:ser>
        <c:ser>
          <c:idx val="1"/>
          <c:order val="1"/>
          <c:spPr>
            <a:solidFill>
              <a:schemeClr val="accent2"/>
            </a:solidFill>
            <a:ln>
              <a:solidFill>
                <a:schemeClr val="tx1"/>
              </a:solidFill>
            </a:ln>
          </c:spPr>
          <c:invertIfNegative val="0"/>
          <c:val>
            <c:numRef>
              <c:f>Sheet1!$C$2</c:f>
              <c:numCache>
                <c:formatCode>General</c:formatCode>
                <c:ptCount val="1"/>
                <c:pt idx="0">
                  <c:v>77</c:v>
                </c:pt>
              </c:numCache>
            </c:numRef>
          </c:val>
          <c:extLst>
            <c:ext xmlns:c16="http://schemas.microsoft.com/office/drawing/2014/chart" uri="{C3380CC4-5D6E-409C-BE32-E72D297353CC}">
              <c16:uniqueId val="{00000003-C93D-4C7C-B198-4085AED11582}"/>
            </c:ext>
          </c:extLst>
        </c:ser>
        <c:dLbls>
          <c:showLegendKey val="0"/>
          <c:showVal val="0"/>
          <c:showCatName val="0"/>
          <c:showSerName val="0"/>
          <c:showPercent val="0"/>
          <c:showBubbleSize val="0"/>
        </c:dLbls>
        <c:gapWidth val="186"/>
        <c:axId val="142673792"/>
        <c:axId val="142675328"/>
      </c:barChart>
      <c:catAx>
        <c:axId val="142673792"/>
        <c:scaling>
          <c:orientation val="minMax"/>
        </c:scaling>
        <c:delete val="0"/>
        <c:axPos val="b"/>
        <c:majorTickMark val="none"/>
        <c:minorTickMark val="none"/>
        <c:tickLblPos val="none"/>
        <c:spPr>
          <a:ln w="28575">
            <a:solidFill>
              <a:schemeClr val="tx1"/>
            </a:solidFill>
          </a:ln>
        </c:spPr>
        <c:crossAx val="142675328"/>
        <c:crosses val="autoZero"/>
        <c:auto val="1"/>
        <c:lblAlgn val="ctr"/>
        <c:lblOffset val="100"/>
        <c:noMultiLvlLbl val="0"/>
      </c:catAx>
      <c:valAx>
        <c:axId val="142675328"/>
        <c:scaling>
          <c:orientation val="minMax"/>
          <c:max val="100"/>
          <c:min val="0"/>
        </c:scaling>
        <c:delete val="0"/>
        <c:axPos val="l"/>
        <c:numFmt formatCode="General" sourceLinked="1"/>
        <c:majorTickMark val="out"/>
        <c:minorTickMark val="none"/>
        <c:tickLblPos val="nextTo"/>
        <c:spPr>
          <a:ln w="28575" cmpd="sng">
            <a:solidFill>
              <a:schemeClr val="tx1"/>
            </a:solidFill>
          </a:ln>
        </c:spPr>
        <c:txPr>
          <a:bodyPr/>
          <a:lstStyle/>
          <a:p>
            <a:pPr>
              <a:defRPr sz="1400" b="0">
                <a:solidFill>
                  <a:schemeClr val="tx1"/>
                </a:solidFill>
                <a:latin typeface="Arial" pitchFamily="34" charset="0"/>
                <a:cs typeface="Arial" pitchFamily="34" charset="0"/>
              </a:defRPr>
            </a:pPr>
            <a:endParaRPr lang="en-US"/>
          </a:p>
        </c:txPr>
        <c:crossAx val="142673792"/>
        <c:crosses val="autoZero"/>
        <c:crossBetween val="between"/>
        <c:majorUnit val="20"/>
      </c:valAx>
      <c:spPr>
        <a:noFill/>
        <a:ln w="25400">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759465"/>
            </a:solidFill>
            <a:ln>
              <a:solidFill>
                <a:schemeClr val="tx1"/>
              </a:solidFill>
            </a:ln>
          </c:spPr>
          <c:invertIfNegative val="0"/>
          <c:dPt>
            <c:idx val="0"/>
            <c:invertIfNegative val="0"/>
            <c:bubble3D val="0"/>
            <c:extLst>
              <c:ext xmlns:c16="http://schemas.microsoft.com/office/drawing/2014/chart" uri="{C3380CC4-5D6E-409C-BE32-E72D297353CC}">
                <c16:uniqueId val="{00000000-FB9C-4692-AF7A-E11DF1BD3679}"/>
              </c:ext>
            </c:extLst>
          </c:dPt>
          <c:dPt>
            <c:idx val="2"/>
            <c:invertIfNegative val="0"/>
            <c:bubble3D val="0"/>
            <c:extLst>
              <c:ext xmlns:c16="http://schemas.microsoft.com/office/drawing/2014/chart" uri="{C3380CC4-5D6E-409C-BE32-E72D297353CC}">
                <c16:uniqueId val="{00000001-FB9C-4692-AF7A-E11DF1BD3679}"/>
              </c:ext>
            </c:extLst>
          </c:dPt>
          <c:val>
            <c:numRef>
              <c:f>Sheet1!$B$2:$B$3</c:f>
              <c:numCache>
                <c:formatCode>General</c:formatCode>
                <c:ptCount val="2"/>
                <c:pt idx="0">
                  <c:v>1</c:v>
                </c:pt>
                <c:pt idx="1">
                  <c:v>5</c:v>
                </c:pt>
              </c:numCache>
            </c:numRef>
          </c:val>
          <c:extLst>
            <c:ext xmlns:c16="http://schemas.microsoft.com/office/drawing/2014/chart" uri="{C3380CC4-5D6E-409C-BE32-E72D297353CC}">
              <c16:uniqueId val="{00000002-FB9C-4692-AF7A-E11DF1BD3679}"/>
            </c:ext>
          </c:extLst>
        </c:ser>
        <c:ser>
          <c:idx val="1"/>
          <c:order val="1"/>
          <c:spPr>
            <a:solidFill>
              <a:srgbClr val="6CA0DC"/>
            </a:solidFill>
            <a:ln>
              <a:solidFill>
                <a:schemeClr val="tx1"/>
              </a:solidFill>
            </a:ln>
          </c:spPr>
          <c:invertIfNegative val="0"/>
          <c:val>
            <c:numRef>
              <c:f>Sheet1!$C$2:$C$3</c:f>
              <c:numCache>
                <c:formatCode>General</c:formatCode>
                <c:ptCount val="2"/>
                <c:pt idx="0">
                  <c:v>1</c:v>
                </c:pt>
                <c:pt idx="1">
                  <c:v>4</c:v>
                </c:pt>
              </c:numCache>
            </c:numRef>
          </c:val>
          <c:extLst>
            <c:ext xmlns:c16="http://schemas.microsoft.com/office/drawing/2014/chart" uri="{C3380CC4-5D6E-409C-BE32-E72D297353CC}">
              <c16:uniqueId val="{00000003-FB9C-4692-AF7A-E11DF1BD3679}"/>
            </c:ext>
          </c:extLst>
        </c:ser>
        <c:ser>
          <c:idx val="2"/>
          <c:order val="2"/>
          <c:spPr>
            <a:solidFill>
              <a:srgbClr val="164D8F"/>
            </a:solidFill>
            <a:ln>
              <a:solidFill>
                <a:schemeClr val="tx1"/>
              </a:solidFill>
            </a:ln>
          </c:spPr>
          <c:invertIfNegative val="0"/>
          <c:val>
            <c:numRef>
              <c:f>Sheet1!$D$2:$D$3</c:f>
              <c:numCache>
                <c:formatCode>General</c:formatCode>
                <c:ptCount val="2"/>
                <c:pt idx="0">
                  <c:v>2</c:v>
                </c:pt>
                <c:pt idx="1">
                  <c:v>8</c:v>
                </c:pt>
              </c:numCache>
            </c:numRef>
          </c:val>
          <c:extLst>
            <c:ext xmlns:c16="http://schemas.microsoft.com/office/drawing/2014/chart" uri="{C3380CC4-5D6E-409C-BE32-E72D297353CC}">
              <c16:uniqueId val="{00000004-FB9C-4692-AF7A-E11DF1BD3679}"/>
            </c:ext>
          </c:extLst>
        </c:ser>
        <c:ser>
          <c:idx val="3"/>
          <c:order val="3"/>
          <c:spPr>
            <a:solidFill>
              <a:srgbClr val="CB868F"/>
            </a:solidFill>
            <a:ln>
              <a:solidFill>
                <a:schemeClr val="tx1"/>
              </a:solidFill>
            </a:ln>
          </c:spPr>
          <c:invertIfNegative val="0"/>
          <c:val>
            <c:numRef>
              <c:f>Sheet1!$E$2:$E$3</c:f>
              <c:numCache>
                <c:formatCode>General</c:formatCode>
                <c:ptCount val="2"/>
                <c:pt idx="0">
                  <c:v>9</c:v>
                </c:pt>
                <c:pt idx="1">
                  <c:v>14</c:v>
                </c:pt>
              </c:numCache>
            </c:numRef>
          </c:val>
          <c:extLst>
            <c:ext xmlns:c16="http://schemas.microsoft.com/office/drawing/2014/chart" uri="{C3380CC4-5D6E-409C-BE32-E72D297353CC}">
              <c16:uniqueId val="{00000005-FB9C-4692-AF7A-E11DF1BD3679}"/>
            </c:ext>
          </c:extLst>
        </c:ser>
        <c:dLbls>
          <c:showLegendKey val="0"/>
          <c:showVal val="0"/>
          <c:showCatName val="0"/>
          <c:showSerName val="0"/>
          <c:showPercent val="0"/>
          <c:showBubbleSize val="0"/>
        </c:dLbls>
        <c:gapWidth val="91"/>
        <c:overlap val="100"/>
        <c:axId val="142673792"/>
        <c:axId val="142675328"/>
      </c:barChart>
      <c:catAx>
        <c:axId val="142673792"/>
        <c:scaling>
          <c:orientation val="minMax"/>
        </c:scaling>
        <c:delete val="0"/>
        <c:axPos val="b"/>
        <c:majorTickMark val="none"/>
        <c:minorTickMark val="none"/>
        <c:tickLblPos val="none"/>
        <c:spPr>
          <a:ln w="28575">
            <a:solidFill>
              <a:schemeClr val="tx1"/>
            </a:solidFill>
          </a:ln>
        </c:spPr>
        <c:crossAx val="142675328"/>
        <c:crosses val="autoZero"/>
        <c:auto val="1"/>
        <c:lblAlgn val="ctr"/>
        <c:lblOffset val="100"/>
        <c:noMultiLvlLbl val="0"/>
      </c:catAx>
      <c:valAx>
        <c:axId val="142675328"/>
        <c:scaling>
          <c:orientation val="minMax"/>
          <c:max val="40"/>
          <c:min val="0"/>
        </c:scaling>
        <c:delete val="0"/>
        <c:axPos val="l"/>
        <c:numFmt formatCode="General" sourceLinked="1"/>
        <c:majorTickMark val="out"/>
        <c:minorTickMark val="none"/>
        <c:tickLblPos val="nextTo"/>
        <c:spPr>
          <a:ln w="28575" cmpd="sng">
            <a:solidFill>
              <a:schemeClr val="tx1"/>
            </a:solidFill>
          </a:ln>
        </c:spPr>
        <c:txPr>
          <a:bodyPr/>
          <a:lstStyle/>
          <a:p>
            <a:pPr>
              <a:defRPr sz="1600" b="0">
                <a:solidFill>
                  <a:schemeClr val="tx1"/>
                </a:solidFill>
                <a:latin typeface="Arial" pitchFamily="34" charset="0"/>
                <a:cs typeface="Arial" pitchFamily="34" charset="0"/>
              </a:defRPr>
            </a:pPr>
            <a:endParaRPr lang="en-US"/>
          </a:p>
        </c:txPr>
        <c:crossAx val="142673792"/>
        <c:crosses val="autoZero"/>
        <c:crossBetween val="between"/>
        <c:majorUnit val="10"/>
      </c:valAx>
      <c:spPr>
        <a:noFill/>
        <a:ln w="25400">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759465"/>
            </a:solidFill>
            <a:ln>
              <a:solidFill>
                <a:schemeClr val="tx1"/>
              </a:solidFill>
            </a:ln>
          </c:spPr>
          <c:invertIfNegative val="0"/>
          <c:dPt>
            <c:idx val="0"/>
            <c:invertIfNegative val="0"/>
            <c:bubble3D val="0"/>
            <c:extLst>
              <c:ext xmlns:c16="http://schemas.microsoft.com/office/drawing/2014/chart" uri="{C3380CC4-5D6E-409C-BE32-E72D297353CC}">
                <c16:uniqueId val="{00000000-661A-4D82-9805-B85AE040A0BE}"/>
              </c:ext>
            </c:extLst>
          </c:dPt>
          <c:dPt>
            <c:idx val="2"/>
            <c:invertIfNegative val="0"/>
            <c:bubble3D val="0"/>
            <c:extLst>
              <c:ext xmlns:c16="http://schemas.microsoft.com/office/drawing/2014/chart" uri="{C3380CC4-5D6E-409C-BE32-E72D297353CC}">
                <c16:uniqueId val="{00000001-661A-4D82-9805-B85AE040A0BE}"/>
              </c:ext>
            </c:extLst>
          </c:dPt>
          <c:val>
            <c:numRef>
              <c:f>Sheet1!$B$2:$B$3</c:f>
              <c:numCache>
                <c:formatCode>General</c:formatCode>
                <c:ptCount val="2"/>
                <c:pt idx="0">
                  <c:v>0.5</c:v>
                </c:pt>
                <c:pt idx="1">
                  <c:v>1</c:v>
                </c:pt>
              </c:numCache>
            </c:numRef>
          </c:val>
          <c:extLst>
            <c:ext xmlns:c16="http://schemas.microsoft.com/office/drawing/2014/chart" uri="{C3380CC4-5D6E-409C-BE32-E72D297353CC}">
              <c16:uniqueId val="{00000002-661A-4D82-9805-B85AE040A0BE}"/>
            </c:ext>
          </c:extLst>
        </c:ser>
        <c:ser>
          <c:idx val="1"/>
          <c:order val="1"/>
          <c:spPr>
            <a:solidFill>
              <a:srgbClr val="6CA0DC"/>
            </a:solidFill>
            <a:ln>
              <a:solidFill>
                <a:schemeClr val="tx1"/>
              </a:solidFill>
            </a:ln>
          </c:spPr>
          <c:invertIfNegative val="0"/>
          <c:val>
            <c:numRef>
              <c:f>Sheet1!$C$2:$C$3</c:f>
              <c:numCache>
                <c:formatCode>General</c:formatCode>
                <c:ptCount val="2"/>
                <c:pt idx="0">
                  <c:v>0.5</c:v>
                </c:pt>
                <c:pt idx="1">
                  <c:v>0.5</c:v>
                </c:pt>
              </c:numCache>
            </c:numRef>
          </c:val>
          <c:extLst>
            <c:ext xmlns:c16="http://schemas.microsoft.com/office/drawing/2014/chart" uri="{C3380CC4-5D6E-409C-BE32-E72D297353CC}">
              <c16:uniqueId val="{00000003-661A-4D82-9805-B85AE040A0BE}"/>
            </c:ext>
          </c:extLst>
        </c:ser>
        <c:ser>
          <c:idx val="2"/>
          <c:order val="2"/>
          <c:spPr>
            <a:solidFill>
              <a:srgbClr val="164D8F"/>
            </a:solidFill>
            <a:ln>
              <a:solidFill>
                <a:schemeClr val="tx1"/>
              </a:solidFill>
            </a:ln>
          </c:spPr>
          <c:invertIfNegative val="0"/>
          <c:val>
            <c:numRef>
              <c:f>Sheet1!$D$2:$D$3</c:f>
              <c:numCache>
                <c:formatCode>General</c:formatCode>
                <c:ptCount val="2"/>
                <c:pt idx="0">
                  <c:v>2</c:v>
                </c:pt>
                <c:pt idx="1">
                  <c:v>3</c:v>
                </c:pt>
              </c:numCache>
            </c:numRef>
          </c:val>
          <c:extLst>
            <c:ext xmlns:c16="http://schemas.microsoft.com/office/drawing/2014/chart" uri="{C3380CC4-5D6E-409C-BE32-E72D297353CC}">
              <c16:uniqueId val="{00000004-661A-4D82-9805-B85AE040A0BE}"/>
            </c:ext>
          </c:extLst>
        </c:ser>
        <c:ser>
          <c:idx val="3"/>
          <c:order val="3"/>
          <c:spPr>
            <a:solidFill>
              <a:srgbClr val="CB868F"/>
            </a:solidFill>
            <a:ln>
              <a:solidFill>
                <a:schemeClr val="tx1"/>
              </a:solidFill>
            </a:ln>
          </c:spPr>
          <c:invertIfNegative val="0"/>
          <c:val>
            <c:numRef>
              <c:f>Sheet1!$E$2:$E$3</c:f>
              <c:numCache>
                <c:formatCode>General</c:formatCode>
                <c:ptCount val="2"/>
                <c:pt idx="0">
                  <c:v>10</c:v>
                </c:pt>
                <c:pt idx="1">
                  <c:v>12</c:v>
                </c:pt>
              </c:numCache>
            </c:numRef>
          </c:val>
          <c:extLst>
            <c:ext xmlns:c16="http://schemas.microsoft.com/office/drawing/2014/chart" uri="{C3380CC4-5D6E-409C-BE32-E72D297353CC}">
              <c16:uniqueId val="{00000005-661A-4D82-9805-B85AE040A0BE}"/>
            </c:ext>
          </c:extLst>
        </c:ser>
        <c:dLbls>
          <c:showLegendKey val="0"/>
          <c:showVal val="0"/>
          <c:showCatName val="0"/>
          <c:showSerName val="0"/>
          <c:showPercent val="0"/>
          <c:showBubbleSize val="0"/>
        </c:dLbls>
        <c:gapWidth val="91"/>
        <c:overlap val="100"/>
        <c:axId val="142673792"/>
        <c:axId val="142675328"/>
      </c:barChart>
      <c:catAx>
        <c:axId val="142673792"/>
        <c:scaling>
          <c:orientation val="minMax"/>
        </c:scaling>
        <c:delete val="0"/>
        <c:axPos val="b"/>
        <c:majorTickMark val="none"/>
        <c:minorTickMark val="none"/>
        <c:tickLblPos val="none"/>
        <c:spPr>
          <a:ln w="28575">
            <a:solidFill>
              <a:schemeClr val="tx1"/>
            </a:solidFill>
          </a:ln>
        </c:spPr>
        <c:crossAx val="142675328"/>
        <c:crosses val="autoZero"/>
        <c:auto val="1"/>
        <c:lblAlgn val="ctr"/>
        <c:lblOffset val="100"/>
        <c:noMultiLvlLbl val="0"/>
      </c:catAx>
      <c:valAx>
        <c:axId val="142675328"/>
        <c:scaling>
          <c:orientation val="minMax"/>
          <c:max val="40"/>
          <c:min val="0"/>
        </c:scaling>
        <c:delete val="0"/>
        <c:axPos val="l"/>
        <c:numFmt formatCode="General" sourceLinked="1"/>
        <c:majorTickMark val="out"/>
        <c:minorTickMark val="none"/>
        <c:tickLblPos val="nextTo"/>
        <c:spPr>
          <a:ln w="28575" cmpd="sng">
            <a:solidFill>
              <a:schemeClr val="tx1"/>
            </a:solidFill>
          </a:ln>
        </c:spPr>
        <c:txPr>
          <a:bodyPr/>
          <a:lstStyle/>
          <a:p>
            <a:pPr>
              <a:defRPr sz="1600" b="0">
                <a:solidFill>
                  <a:schemeClr val="tx1"/>
                </a:solidFill>
                <a:latin typeface="Arial" pitchFamily="34" charset="0"/>
                <a:cs typeface="Arial" pitchFamily="34" charset="0"/>
              </a:defRPr>
            </a:pPr>
            <a:endParaRPr lang="en-US"/>
          </a:p>
        </c:txPr>
        <c:crossAx val="142673792"/>
        <c:crosses val="autoZero"/>
        <c:crossBetween val="between"/>
        <c:majorUnit val="10"/>
      </c:valAx>
      <c:spPr>
        <a:noFill/>
        <a:ln w="25400">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453D-4FBC-B7DE-814D143ED9EE}"/>
              </c:ext>
            </c:extLst>
          </c:dPt>
          <c:dPt>
            <c:idx val="2"/>
            <c:invertIfNegative val="0"/>
            <c:bubble3D val="0"/>
            <c:extLst>
              <c:ext xmlns:c16="http://schemas.microsoft.com/office/drawing/2014/chart" uri="{C3380CC4-5D6E-409C-BE32-E72D297353CC}">
                <c16:uniqueId val="{00000001-453D-4FBC-B7DE-814D143ED9EE}"/>
              </c:ext>
            </c:extLst>
          </c:dPt>
          <c:val>
            <c:numRef>
              <c:f>Sheet1!$B$2:$B$3</c:f>
              <c:numCache>
                <c:formatCode>General</c:formatCode>
                <c:ptCount val="2"/>
                <c:pt idx="0">
                  <c:v>18.100000000000001</c:v>
                </c:pt>
                <c:pt idx="1">
                  <c:v>7.5</c:v>
                </c:pt>
              </c:numCache>
            </c:numRef>
          </c:val>
          <c:extLst>
            <c:ext xmlns:c16="http://schemas.microsoft.com/office/drawing/2014/chart" uri="{C3380CC4-5D6E-409C-BE32-E72D297353CC}">
              <c16:uniqueId val="{00000002-453D-4FBC-B7DE-814D143ED9EE}"/>
            </c:ext>
          </c:extLst>
        </c:ser>
        <c:ser>
          <c:idx val="1"/>
          <c:order val="1"/>
          <c:spPr>
            <a:solidFill>
              <a:schemeClr val="accent2"/>
            </a:solidFill>
            <a:ln>
              <a:solidFill>
                <a:schemeClr val="tx1"/>
              </a:solidFill>
            </a:ln>
          </c:spPr>
          <c:invertIfNegative val="0"/>
          <c:val>
            <c:numRef>
              <c:f>Sheet1!$C$2:$C$3</c:f>
              <c:numCache>
                <c:formatCode>General</c:formatCode>
                <c:ptCount val="2"/>
                <c:pt idx="0">
                  <c:v>7.5</c:v>
                </c:pt>
                <c:pt idx="1">
                  <c:v>5.5</c:v>
                </c:pt>
              </c:numCache>
            </c:numRef>
          </c:val>
          <c:extLst>
            <c:ext xmlns:c16="http://schemas.microsoft.com/office/drawing/2014/chart" uri="{C3380CC4-5D6E-409C-BE32-E72D297353CC}">
              <c16:uniqueId val="{00000003-453D-4FBC-B7DE-814D143ED9EE}"/>
            </c:ext>
          </c:extLst>
        </c:ser>
        <c:dLbls>
          <c:showLegendKey val="0"/>
          <c:showVal val="0"/>
          <c:showCatName val="0"/>
          <c:showSerName val="0"/>
          <c:showPercent val="0"/>
          <c:showBubbleSize val="0"/>
        </c:dLbls>
        <c:gapWidth val="91"/>
        <c:gapDepth val="149"/>
        <c:shape val="box"/>
        <c:axId val="282030464"/>
        <c:axId val="282032000"/>
        <c:axId val="0"/>
      </c:bar3DChart>
      <c:catAx>
        <c:axId val="282030464"/>
        <c:scaling>
          <c:orientation val="minMax"/>
        </c:scaling>
        <c:delete val="0"/>
        <c:axPos val="b"/>
        <c:majorTickMark val="none"/>
        <c:minorTickMark val="none"/>
        <c:tickLblPos val="none"/>
        <c:spPr>
          <a:ln w="28575">
            <a:solidFill>
              <a:schemeClr val="tx1"/>
            </a:solidFill>
          </a:ln>
        </c:spPr>
        <c:crossAx val="282032000"/>
        <c:crosses val="autoZero"/>
        <c:auto val="1"/>
        <c:lblAlgn val="ctr"/>
        <c:lblOffset val="100"/>
        <c:noMultiLvlLbl val="0"/>
      </c:catAx>
      <c:valAx>
        <c:axId val="282032000"/>
        <c:scaling>
          <c:orientation val="minMax"/>
          <c:max val="30"/>
          <c:min val="0"/>
        </c:scaling>
        <c:delete val="0"/>
        <c:axPos val="l"/>
        <c:numFmt formatCode="General" sourceLinked="1"/>
        <c:majorTickMark val="out"/>
        <c:minorTickMark val="none"/>
        <c:tickLblPos val="nextTo"/>
        <c:spPr>
          <a:ln w="28575" cmpd="sng">
            <a:solidFill>
              <a:schemeClr val="tx1"/>
            </a:solidFill>
          </a:ln>
        </c:spPr>
        <c:txPr>
          <a:bodyPr/>
          <a:lstStyle/>
          <a:p>
            <a:pPr>
              <a:defRPr sz="1400" b="0">
                <a:solidFill>
                  <a:schemeClr val="tx1"/>
                </a:solidFill>
                <a:latin typeface="Arial" pitchFamily="34" charset="0"/>
                <a:cs typeface="Arial" pitchFamily="34" charset="0"/>
              </a:defRPr>
            </a:pPr>
            <a:endParaRPr lang="en-US"/>
          </a:p>
        </c:txPr>
        <c:crossAx val="282030464"/>
        <c:crosses val="autoZero"/>
        <c:crossBetween val="between"/>
        <c:majorUnit val="10"/>
      </c:valAx>
      <c:spPr>
        <a:noFill/>
        <a:ln w="25395">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ED58-4093-9338-C58457850653}"/>
              </c:ext>
            </c:extLst>
          </c:dPt>
          <c:dPt>
            <c:idx val="2"/>
            <c:invertIfNegative val="0"/>
            <c:bubble3D val="0"/>
            <c:extLst>
              <c:ext xmlns:c16="http://schemas.microsoft.com/office/drawing/2014/chart" uri="{C3380CC4-5D6E-409C-BE32-E72D297353CC}">
                <c16:uniqueId val="{00000001-ED58-4093-9338-C58457850653}"/>
              </c:ext>
            </c:extLst>
          </c:dPt>
          <c:val>
            <c:numRef>
              <c:f>Sheet1!$B$2:$B$3</c:f>
              <c:numCache>
                <c:formatCode>General</c:formatCode>
                <c:ptCount val="2"/>
                <c:pt idx="0">
                  <c:v>97</c:v>
                </c:pt>
                <c:pt idx="1">
                  <c:v>2</c:v>
                </c:pt>
              </c:numCache>
            </c:numRef>
          </c:val>
          <c:extLst>
            <c:ext xmlns:c16="http://schemas.microsoft.com/office/drawing/2014/chart" uri="{C3380CC4-5D6E-409C-BE32-E72D297353CC}">
              <c16:uniqueId val="{00000002-ED58-4093-9338-C58457850653}"/>
            </c:ext>
          </c:extLst>
        </c:ser>
        <c:ser>
          <c:idx val="1"/>
          <c:order val="1"/>
          <c:spPr>
            <a:solidFill>
              <a:schemeClr val="accent2"/>
            </a:solidFill>
            <a:ln>
              <a:solidFill>
                <a:schemeClr val="tx1"/>
              </a:solidFill>
            </a:ln>
          </c:spPr>
          <c:invertIfNegative val="0"/>
          <c:val>
            <c:numRef>
              <c:f>Sheet1!$C$2:$C$3</c:f>
              <c:numCache>
                <c:formatCode>General</c:formatCode>
                <c:ptCount val="2"/>
                <c:pt idx="0">
                  <c:v>97</c:v>
                </c:pt>
                <c:pt idx="1">
                  <c:v>2</c:v>
                </c:pt>
              </c:numCache>
            </c:numRef>
          </c:val>
          <c:extLst>
            <c:ext xmlns:c16="http://schemas.microsoft.com/office/drawing/2014/chart" uri="{C3380CC4-5D6E-409C-BE32-E72D297353CC}">
              <c16:uniqueId val="{00000003-ED58-4093-9338-C58457850653}"/>
            </c:ext>
          </c:extLst>
        </c:ser>
        <c:dLbls>
          <c:showLegendKey val="0"/>
          <c:showVal val="0"/>
          <c:showCatName val="0"/>
          <c:showSerName val="0"/>
          <c:showPercent val="0"/>
          <c:showBubbleSize val="0"/>
        </c:dLbls>
        <c:gapWidth val="91"/>
        <c:gapDepth val="149"/>
        <c:shape val="box"/>
        <c:axId val="282030464"/>
        <c:axId val="282032000"/>
        <c:axId val="0"/>
      </c:bar3DChart>
      <c:catAx>
        <c:axId val="282030464"/>
        <c:scaling>
          <c:orientation val="minMax"/>
        </c:scaling>
        <c:delete val="0"/>
        <c:axPos val="b"/>
        <c:majorTickMark val="none"/>
        <c:minorTickMark val="none"/>
        <c:tickLblPos val="none"/>
        <c:spPr>
          <a:ln w="28575">
            <a:solidFill>
              <a:schemeClr val="tx1"/>
            </a:solidFill>
          </a:ln>
        </c:spPr>
        <c:crossAx val="282032000"/>
        <c:crosses val="autoZero"/>
        <c:auto val="1"/>
        <c:lblAlgn val="ctr"/>
        <c:lblOffset val="100"/>
        <c:noMultiLvlLbl val="0"/>
      </c:catAx>
      <c:valAx>
        <c:axId val="282032000"/>
        <c:scaling>
          <c:orientation val="minMax"/>
          <c:max val="100"/>
          <c:min val="0"/>
        </c:scaling>
        <c:delete val="0"/>
        <c:axPos val="l"/>
        <c:numFmt formatCode="General" sourceLinked="1"/>
        <c:majorTickMark val="out"/>
        <c:minorTickMark val="none"/>
        <c:tickLblPos val="nextTo"/>
        <c:spPr>
          <a:ln w="28575" cmpd="sng">
            <a:solidFill>
              <a:schemeClr val="tx1"/>
            </a:solidFill>
          </a:ln>
        </c:spPr>
        <c:txPr>
          <a:bodyPr/>
          <a:lstStyle/>
          <a:p>
            <a:pPr>
              <a:defRPr sz="1400" b="0">
                <a:solidFill>
                  <a:schemeClr val="tx1"/>
                </a:solidFill>
                <a:latin typeface="Arial" pitchFamily="34" charset="0"/>
                <a:cs typeface="Arial" pitchFamily="34" charset="0"/>
              </a:defRPr>
            </a:pPr>
            <a:endParaRPr lang="en-US"/>
          </a:p>
        </c:txPr>
        <c:crossAx val="282030464"/>
        <c:crosses val="autoZero"/>
        <c:crossBetween val="between"/>
        <c:majorUnit val="20"/>
      </c:valAx>
      <c:spPr>
        <a:noFill/>
        <a:ln w="25395">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ED58-4093-9338-C58457850653}"/>
              </c:ext>
            </c:extLst>
          </c:dPt>
          <c:dPt>
            <c:idx val="2"/>
            <c:invertIfNegative val="0"/>
            <c:bubble3D val="0"/>
            <c:extLst>
              <c:ext xmlns:c16="http://schemas.microsoft.com/office/drawing/2014/chart" uri="{C3380CC4-5D6E-409C-BE32-E72D297353CC}">
                <c16:uniqueId val="{00000001-ED58-4093-9338-C58457850653}"/>
              </c:ext>
            </c:extLst>
          </c:dPt>
          <c:val>
            <c:numRef>
              <c:f>Sheet1!$B$2:$B$3</c:f>
              <c:numCache>
                <c:formatCode>General</c:formatCode>
                <c:ptCount val="2"/>
                <c:pt idx="0">
                  <c:v>96</c:v>
                </c:pt>
                <c:pt idx="1">
                  <c:v>0</c:v>
                </c:pt>
              </c:numCache>
            </c:numRef>
          </c:val>
          <c:extLst>
            <c:ext xmlns:c16="http://schemas.microsoft.com/office/drawing/2014/chart" uri="{C3380CC4-5D6E-409C-BE32-E72D297353CC}">
              <c16:uniqueId val="{00000002-ED58-4093-9338-C58457850653}"/>
            </c:ext>
          </c:extLst>
        </c:ser>
        <c:ser>
          <c:idx val="1"/>
          <c:order val="1"/>
          <c:spPr>
            <a:solidFill>
              <a:schemeClr val="accent2"/>
            </a:solidFill>
            <a:ln>
              <a:solidFill>
                <a:schemeClr val="tx1"/>
              </a:solidFill>
            </a:ln>
          </c:spPr>
          <c:invertIfNegative val="0"/>
          <c:val>
            <c:numRef>
              <c:f>Sheet1!$C$2:$C$3</c:f>
              <c:numCache>
                <c:formatCode>General</c:formatCode>
                <c:ptCount val="2"/>
                <c:pt idx="0">
                  <c:v>96</c:v>
                </c:pt>
                <c:pt idx="1">
                  <c:v>2</c:v>
                </c:pt>
              </c:numCache>
            </c:numRef>
          </c:val>
          <c:extLst>
            <c:ext xmlns:c16="http://schemas.microsoft.com/office/drawing/2014/chart" uri="{C3380CC4-5D6E-409C-BE32-E72D297353CC}">
              <c16:uniqueId val="{00000003-ED58-4093-9338-C58457850653}"/>
            </c:ext>
          </c:extLst>
        </c:ser>
        <c:ser>
          <c:idx val="2"/>
          <c:order val="2"/>
          <c:spPr>
            <a:ln>
              <a:solidFill>
                <a:schemeClr val="tx1"/>
              </a:solidFill>
            </a:ln>
          </c:spPr>
          <c:invertIfNegative val="0"/>
          <c:val>
            <c:numRef>
              <c:f>Sheet1!$D$2:$D$3</c:f>
              <c:numCache>
                <c:formatCode>General</c:formatCode>
                <c:ptCount val="2"/>
                <c:pt idx="0">
                  <c:v>100</c:v>
                </c:pt>
                <c:pt idx="1">
                  <c:v>0</c:v>
                </c:pt>
              </c:numCache>
            </c:numRef>
          </c:val>
          <c:extLst>
            <c:ext xmlns:c16="http://schemas.microsoft.com/office/drawing/2014/chart" uri="{C3380CC4-5D6E-409C-BE32-E72D297353CC}">
              <c16:uniqueId val="{00000002-ABE3-4A36-AB3A-FC48170B2761}"/>
            </c:ext>
          </c:extLst>
        </c:ser>
        <c:dLbls>
          <c:showLegendKey val="0"/>
          <c:showVal val="0"/>
          <c:showCatName val="0"/>
          <c:showSerName val="0"/>
          <c:showPercent val="0"/>
          <c:showBubbleSize val="0"/>
        </c:dLbls>
        <c:gapWidth val="91"/>
        <c:gapDepth val="149"/>
        <c:shape val="box"/>
        <c:axId val="282030464"/>
        <c:axId val="282032000"/>
        <c:axId val="0"/>
      </c:bar3DChart>
      <c:catAx>
        <c:axId val="282030464"/>
        <c:scaling>
          <c:orientation val="minMax"/>
        </c:scaling>
        <c:delete val="0"/>
        <c:axPos val="b"/>
        <c:majorTickMark val="none"/>
        <c:minorTickMark val="none"/>
        <c:tickLblPos val="none"/>
        <c:spPr>
          <a:ln w="28575">
            <a:solidFill>
              <a:schemeClr val="tx1"/>
            </a:solidFill>
          </a:ln>
        </c:spPr>
        <c:crossAx val="282032000"/>
        <c:crosses val="autoZero"/>
        <c:auto val="1"/>
        <c:lblAlgn val="ctr"/>
        <c:lblOffset val="100"/>
        <c:noMultiLvlLbl val="0"/>
      </c:catAx>
      <c:valAx>
        <c:axId val="282032000"/>
        <c:scaling>
          <c:orientation val="minMax"/>
          <c:max val="100"/>
          <c:min val="0"/>
        </c:scaling>
        <c:delete val="0"/>
        <c:axPos val="l"/>
        <c:numFmt formatCode="General" sourceLinked="1"/>
        <c:majorTickMark val="out"/>
        <c:minorTickMark val="none"/>
        <c:tickLblPos val="nextTo"/>
        <c:spPr>
          <a:ln w="28575" cmpd="sng">
            <a:solidFill>
              <a:schemeClr val="tx1"/>
            </a:solidFill>
          </a:ln>
        </c:spPr>
        <c:txPr>
          <a:bodyPr/>
          <a:lstStyle/>
          <a:p>
            <a:pPr>
              <a:defRPr sz="1400" b="0">
                <a:solidFill>
                  <a:schemeClr val="tx1"/>
                </a:solidFill>
                <a:latin typeface="Arial" pitchFamily="34" charset="0"/>
                <a:cs typeface="Arial" pitchFamily="34" charset="0"/>
              </a:defRPr>
            </a:pPr>
            <a:endParaRPr lang="en-US"/>
          </a:p>
        </c:txPr>
        <c:crossAx val="282030464"/>
        <c:crosses val="autoZero"/>
        <c:crossBetween val="between"/>
        <c:majorUnit val="20"/>
      </c:valAx>
      <c:spPr>
        <a:noFill/>
        <a:ln w="25395">
          <a:noFill/>
        </a:ln>
      </c:spPr>
    </c:plotArea>
    <c:plotVisOnly val="1"/>
    <c:dispBlanksAs val="gap"/>
    <c:showDLblsOverMax val="0"/>
  </c:chart>
  <c:txPr>
    <a:bodyPr/>
    <a:lstStyle/>
    <a:p>
      <a:pPr>
        <a:defRPr sz="1393" b="1">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5/9/24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5/9/24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343457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DD35-387D-E02A-B2F6-B6EEF3D0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253E-C39A-3FCB-3A3B-F03318931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09DFA-50F1-F9D7-1C9F-79D877F05CC1}"/>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6E5F386F-E753-7046-77C1-8A97D1554A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6155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2CBB-8473-CC9E-DFF8-BBB8594F6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E5B60-4C6C-E36D-E596-57F1CECCF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55211-20A8-9690-4F82-C1631C3DCC39}"/>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0F80F210-E8D8-F4E5-A889-16BE338C7B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6568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7641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DD35-387D-E02A-B2F6-B6EEF3D0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253E-C39A-3FCB-3A3B-F03318931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09DFA-50F1-F9D7-1C9F-79D877F05CC1}"/>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6E5F386F-E753-7046-77C1-8A97D1554A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6155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correct answer</a:t>
            </a:r>
          </a:p>
        </p:txBody>
      </p:sp>
      <p:sp>
        <p:nvSpPr>
          <p:cNvPr id="4" name="Slide Number Placeholder 3"/>
          <p:cNvSpPr>
            <a:spLocks noGrp="1"/>
          </p:cNvSpPr>
          <p:nvPr>
            <p:ph type="sldNum" sz="quarter" idx="5"/>
          </p:nvPr>
        </p:nvSpPr>
        <p:spPr/>
        <p:txBody>
          <a:bodyPr/>
          <a:lstStyle/>
          <a:p>
            <a:fld id="{2215B9B5-3D56-428A-8CD3-4DE376662260}" type="slidenum">
              <a:rPr lang="en-US" smtClean="0"/>
              <a:t>26</a:t>
            </a:fld>
            <a:endParaRPr lang="en-US"/>
          </a:p>
        </p:txBody>
      </p:sp>
    </p:spTree>
    <p:extLst>
      <p:ext uri="{BB962C8B-B14F-4D97-AF65-F5344CB8AC3E}">
        <p14:creationId xmlns:p14="http://schemas.microsoft.com/office/powerpoint/2010/main" val="286853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B9B5-3D56-428A-8CD3-4DE376662260}" type="slidenum">
              <a:rPr lang="en-US" smtClean="0"/>
              <a:t>27</a:t>
            </a:fld>
            <a:endParaRPr lang="en-US"/>
          </a:p>
        </p:txBody>
      </p:sp>
    </p:spTree>
    <p:extLst>
      <p:ext uri="{BB962C8B-B14F-4D97-AF65-F5344CB8AC3E}">
        <p14:creationId xmlns:p14="http://schemas.microsoft.com/office/powerpoint/2010/main" val="3991724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Arial"/>
                <a:cs typeface="Arial"/>
              </a:rPr>
              <a:t>ALC, absolute lymphocyte count; BIC, </a:t>
            </a:r>
            <a:r>
              <a:rPr lang="en-US" i="1" dirty="0" err="1">
                <a:latin typeface="Arial"/>
                <a:cs typeface="Arial"/>
              </a:rPr>
              <a:t>bictegravir</a:t>
            </a:r>
            <a:r>
              <a:rPr lang="en-US" i="1" dirty="0">
                <a:latin typeface="Arial"/>
                <a:cs typeface="Arial"/>
              </a:rPr>
              <a:t>; FTC, emtricitabine; HBV, hepatitis B virus; ISL, </a:t>
            </a:r>
            <a:r>
              <a:rPr lang="en-US" i="1" dirty="0" err="1">
                <a:latin typeface="Arial"/>
                <a:cs typeface="Arial"/>
              </a:rPr>
              <a:t>islatravir</a:t>
            </a:r>
            <a:r>
              <a:rPr lang="en-US" i="1" dirty="0">
                <a:latin typeface="Arial"/>
                <a:cs typeface="Arial"/>
              </a:rPr>
              <a:t>; LEN, </a:t>
            </a:r>
            <a:r>
              <a:rPr lang="en-US" i="1" dirty="0" err="1">
                <a:latin typeface="Arial"/>
                <a:cs typeface="Arial"/>
              </a:rPr>
              <a:t>lenacapavir</a:t>
            </a:r>
            <a:r>
              <a:rPr lang="en-US" i="1" dirty="0">
                <a:latin typeface="Arial"/>
                <a:cs typeface="Arial"/>
              </a:rPr>
              <a:t>; PK, pharmacokinetics; TAF, tenofovir alafenamide; </a:t>
            </a:r>
            <a:r>
              <a:rPr lang="en-US" i="1" dirty="0"/>
              <a:t>VL, viral load.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609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BIC, </a:t>
            </a:r>
            <a:r>
              <a:rPr lang="en-US" i="1" dirty="0" err="1">
                <a:latin typeface="Arial"/>
                <a:cs typeface="Arial"/>
              </a:rPr>
              <a:t>bictegravir</a:t>
            </a:r>
            <a:r>
              <a:rPr lang="en-US" i="1" dirty="0">
                <a:latin typeface="Arial"/>
                <a:cs typeface="Arial"/>
              </a:rPr>
              <a:t>; FTC, emtricitabine; ISL, </a:t>
            </a:r>
            <a:r>
              <a:rPr lang="en-US" i="1" dirty="0" err="1">
                <a:latin typeface="Arial"/>
                <a:cs typeface="Arial"/>
              </a:rPr>
              <a:t>islatravir</a:t>
            </a:r>
            <a:r>
              <a:rPr lang="en-US" i="1" dirty="0">
                <a:latin typeface="Arial"/>
                <a:cs typeface="Arial"/>
              </a:rPr>
              <a:t>; LEN, </a:t>
            </a:r>
            <a:r>
              <a:rPr lang="en-US" i="1" dirty="0" err="1">
                <a:latin typeface="Arial"/>
                <a:cs typeface="Arial"/>
              </a:rPr>
              <a:t>lenacapavir</a:t>
            </a:r>
            <a:r>
              <a:rPr lang="en-US" i="1" dirty="0">
                <a:latin typeface="Arial"/>
                <a:cs typeface="Arial"/>
              </a:rPr>
              <a:t>; PK, pharmacokinetics; TAF, tenofovir alafenamide.</a:t>
            </a:r>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3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AE, adverse event; ALT, alanine transaminase; BIC, </a:t>
            </a:r>
            <a:r>
              <a:rPr lang="en-US" i="1" dirty="0" err="1">
                <a:latin typeface="Arial"/>
                <a:cs typeface="Arial"/>
              </a:rPr>
              <a:t>bictegravir</a:t>
            </a:r>
            <a:r>
              <a:rPr lang="en-US" i="1" dirty="0">
                <a:latin typeface="Arial"/>
                <a:cs typeface="Arial"/>
              </a:rPr>
              <a:t>; </a:t>
            </a:r>
            <a:r>
              <a:rPr lang="en-US" i="1" dirty="0" err="1">
                <a:latin typeface="Arial"/>
                <a:cs typeface="Arial"/>
              </a:rPr>
              <a:t>CrCl</a:t>
            </a:r>
            <a:r>
              <a:rPr lang="en-US" i="1" dirty="0">
                <a:latin typeface="Arial"/>
                <a:cs typeface="Arial"/>
              </a:rPr>
              <a:t>, creatinine clearance; FTC, emtricitabine; ISL, </a:t>
            </a:r>
            <a:r>
              <a:rPr lang="en-US" i="1" dirty="0" err="1">
                <a:latin typeface="Arial"/>
                <a:cs typeface="Arial"/>
              </a:rPr>
              <a:t>islatravir</a:t>
            </a:r>
            <a:r>
              <a:rPr lang="en-US" i="1" dirty="0">
                <a:latin typeface="Arial"/>
                <a:cs typeface="Arial"/>
              </a:rPr>
              <a:t>; LEN, </a:t>
            </a:r>
            <a:r>
              <a:rPr lang="en-US" i="1" dirty="0" err="1">
                <a:latin typeface="Arial"/>
                <a:cs typeface="Arial"/>
              </a:rPr>
              <a:t>lenacapavir</a:t>
            </a:r>
            <a:r>
              <a:rPr lang="en-US" i="1" dirty="0">
                <a:latin typeface="Arial"/>
                <a:cs typeface="Arial"/>
              </a:rPr>
              <a:t>; </a:t>
            </a:r>
            <a:r>
              <a:rPr lang="en-US" i="1" dirty="0" err="1">
                <a:latin typeface="Arial"/>
                <a:cs typeface="Arial"/>
              </a:rPr>
              <a:t>SCr</a:t>
            </a:r>
            <a:r>
              <a:rPr lang="en-US" i="1" dirty="0">
                <a:latin typeface="Arial"/>
                <a:cs typeface="Arial"/>
              </a:rPr>
              <a:t>, serum creatinine; TAF, tenofovir alafenamide; TRAE, treatment-related adverse event.</a:t>
            </a:r>
            <a:endParaRPr lang="en-US" i="1" dirty="0"/>
          </a:p>
          <a:p>
            <a:endParaRPr lang="en-US" i="1" dirty="0"/>
          </a:p>
          <a:p>
            <a:endParaRPr lang="en-US" i="1" dirty="0"/>
          </a:p>
          <a:p>
            <a:endParaRPr lang="en-US" i="1" dirty="0"/>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310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ALC, absolute lymphocyte count; BIC, </a:t>
            </a:r>
            <a:r>
              <a:rPr lang="en-US" i="1" dirty="0" err="1">
                <a:latin typeface="Arial"/>
                <a:cs typeface="Arial"/>
              </a:rPr>
              <a:t>bictegravir</a:t>
            </a:r>
            <a:r>
              <a:rPr lang="en-US" i="1" dirty="0">
                <a:latin typeface="Arial"/>
                <a:cs typeface="Arial"/>
              </a:rPr>
              <a:t>; FTC, emtricitabine; ISL, </a:t>
            </a:r>
            <a:r>
              <a:rPr lang="en-US" i="1" dirty="0" err="1">
                <a:latin typeface="Arial"/>
                <a:cs typeface="Arial"/>
              </a:rPr>
              <a:t>islatravir</a:t>
            </a:r>
            <a:r>
              <a:rPr lang="en-US" i="1" dirty="0">
                <a:latin typeface="Arial"/>
                <a:cs typeface="Arial"/>
              </a:rPr>
              <a:t>; LEN, </a:t>
            </a:r>
            <a:r>
              <a:rPr lang="en-US" i="1" dirty="0" err="1">
                <a:latin typeface="Arial"/>
                <a:cs typeface="Arial"/>
              </a:rPr>
              <a:t>lenacapavir</a:t>
            </a:r>
            <a:r>
              <a:rPr lang="en-US" i="1" dirty="0">
                <a:latin typeface="Arial"/>
                <a:cs typeface="Arial"/>
              </a:rPr>
              <a:t>; TAF, tenofovir alafenamide.</a:t>
            </a:r>
            <a:endParaRPr lang="en-US" i="1" dirty="0"/>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80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sz="quarter" idx="5"/>
          </p:nvPr>
        </p:nvSpPr>
        <p:spPr/>
        <p:txBody>
          <a:bodyPr/>
          <a:lstStyle/>
          <a:p>
            <a:fld id="{2215B9B5-3D56-428A-8CD3-4DE376662260}" type="slidenum">
              <a:rPr lang="en-US" smtClean="0"/>
              <a:t>6</a:t>
            </a:fld>
            <a:endParaRPr lang="en-US"/>
          </a:p>
        </p:txBody>
      </p:sp>
    </p:spTree>
    <p:extLst>
      <p:ext uri="{BB962C8B-B14F-4D97-AF65-F5344CB8AC3E}">
        <p14:creationId xmlns:p14="http://schemas.microsoft.com/office/powerpoint/2010/main" val="241803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 confidence interval; c/mL, copies/mL; INSTI, integrase strand transfer inhibitor; NRTTI, </a:t>
            </a:r>
            <a:r>
              <a:rPr kumimoji="0" lang="en-US" sz="1200" b="0" i="1"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nucleoside reverse transcriptase translocation inhibitor; t</a:t>
            </a:r>
            <a:r>
              <a:rPr kumimoji="0" lang="en-US" sz="1200" b="0" i="1" u="none" strike="noStrike" kern="1200" cap="none" spc="0" normalizeH="0" baseline="-25000" noProof="0" dirty="0">
                <a:ln>
                  <a:noFill/>
                </a:ln>
                <a:solidFill>
                  <a:srgbClr val="202124"/>
                </a:solidFill>
                <a:effectLst/>
                <a:uLnTx/>
                <a:uFillTx/>
                <a:latin typeface="Arial" panose="020B0604020202020204" pitchFamily="34" charset="0"/>
                <a:ea typeface="+mn-ea"/>
                <a:cs typeface="Arial" panose="020B0604020202020204" pitchFamily="34" charset="0"/>
              </a:rPr>
              <a:t>1/2</a:t>
            </a:r>
            <a:r>
              <a:rPr kumimoji="0" lang="en-US" sz="1200" b="0" i="1"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half-life. </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398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1F6F017-F399-4CCF-8EE9-AD48094A34BE}"/>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5F70D01E-1B16-465F-9DF1-48AA1639D0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ADAs, anti-drug antibodies; AE, adverse event; BL, baseline; CAB LA, long-acting cabotegravir; CD4bs, CD4 binding site; d/c, discontinuation; IRR, infusion-related reaction; ISR, injection site reaction; LEN, </a:t>
            </a:r>
            <a:r>
              <a:rPr lang="en-US" altLang="en-US" sz="1200" b="0" i="1" u="none" strike="noStrike" dirty="0">
                <a:solidFill>
                  <a:srgbClr val="000000"/>
                </a:solidFill>
                <a:effectLst/>
                <a:latin typeface="Calibri" panose="020F0502020204030204" pitchFamily="34" charset="0"/>
              </a:rPr>
              <a:t>l</a:t>
            </a:r>
            <a:r>
              <a:rPr lang="en-US" sz="1200" b="0" i="1" u="none" strike="noStrike" dirty="0">
                <a:solidFill>
                  <a:srgbClr val="000000"/>
                </a:solidFill>
                <a:effectLst/>
                <a:latin typeface="Calibri" panose="020F0502020204030204" pitchFamily="34" charset="0"/>
              </a:rPr>
              <a:t>enacapavir;</a:t>
            </a:r>
            <a:r>
              <a:rPr lang="en-US" altLang="en-US" i="1" dirty="0">
                <a:latin typeface="Arial" panose="020B0604020202020204" pitchFamily="34" charset="0"/>
              </a:rPr>
              <a:t> TAB, </a:t>
            </a:r>
            <a:r>
              <a:rPr lang="en-US" sz="1200" b="0" i="1" u="none" strike="noStrike" dirty="0">
                <a:solidFill>
                  <a:srgbClr val="000000"/>
                </a:solidFill>
                <a:effectLst/>
                <a:latin typeface="Calibri" panose="020F0502020204030204" pitchFamily="34" charset="0"/>
              </a:rPr>
              <a:t>teropavimab;</a:t>
            </a:r>
            <a:r>
              <a:rPr lang="en-US" altLang="en-US" i="1" dirty="0">
                <a:latin typeface="Arial" panose="020B0604020202020204" pitchFamily="34" charset="0"/>
              </a:rPr>
              <a:t> ZAB, </a:t>
            </a:r>
            <a:r>
              <a:rPr lang="en-US" sz="1200" b="0" i="1" u="none" strike="noStrike" dirty="0">
                <a:solidFill>
                  <a:srgbClr val="000000"/>
                </a:solidFill>
                <a:effectLst/>
                <a:latin typeface="Calibri" panose="020F0502020204030204" pitchFamily="34" charset="0"/>
              </a:rPr>
              <a:t>zinlirvimab.</a:t>
            </a:r>
            <a:endParaRPr lang="en-US" altLang="en-US" i="1"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641D047E-CEAD-4B8B-9C6C-BBF40E166E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F4DEF3-0331-4498-99E4-0567044671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9195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E</a:t>
            </a:r>
          </a:p>
        </p:txBody>
      </p:sp>
      <p:sp>
        <p:nvSpPr>
          <p:cNvPr id="4" name="Slide Number Placeholder 3"/>
          <p:cNvSpPr>
            <a:spLocks noGrp="1"/>
          </p:cNvSpPr>
          <p:nvPr>
            <p:ph type="sldNum" sz="quarter" idx="5"/>
          </p:nvPr>
        </p:nvSpPr>
        <p:spPr/>
        <p:txBody>
          <a:bodyPr/>
          <a:lstStyle/>
          <a:p>
            <a:fld id="{2215B9B5-3D56-428A-8CD3-4DE376662260}" type="slidenum">
              <a:rPr lang="en-US" smtClean="0"/>
              <a:t>35</a:t>
            </a:fld>
            <a:endParaRPr lang="en-US"/>
          </a:p>
        </p:txBody>
      </p:sp>
    </p:spTree>
    <p:extLst>
      <p:ext uri="{BB962C8B-B14F-4D97-AF65-F5344CB8AC3E}">
        <p14:creationId xmlns:p14="http://schemas.microsoft.com/office/powerpoint/2010/main" val="1502108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36</a:t>
            </a:fld>
            <a:endParaRPr lang="en-US"/>
          </a:p>
        </p:txBody>
      </p:sp>
    </p:spTree>
    <p:extLst>
      <p:ext uri="{BB962C8B-B14F-4D97-AF65-F5344CB8AC3E}">
        <p14:creationId xmlns:p14="http://schemas.microsoft.com/office/powerpoint/2010/main" val="361091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37</a:t>
            </a:fld>
            <a:endParaRPr lang="en-US"/>
          </a:p>
        </p:txBody>
      </p:sp>
    </p:spTree>
    <p:extLst>
      <p:ext uri="{BB962C8B-B14F-4D97-AF65-F5344CB8AC3E}">
        <p14:creationId xmlns:p14="http://schemas.microsoft.com/office/powerpoint/2010/main" val="37895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6EFB-17CC-6C38-A072-824937774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C82A3-8090-7E65-1D09-84611A3E0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B85A-02FF-8E8E-1D12-901CE9D9BDEB}"/>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19FB3BD0-9AD7-A95F-F146-16D1CE6142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3554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2D74-68BA-F3FC-9D4E-ACF69584B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E46BF-A230-8E59-5C25-74484AD5E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56917-E935-E965-D833-07C8A3A41F90}"/>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C80E6879-0100-7796-11DE-DE013193FB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8796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2D74-68BA-F3FC-9D4E-ACF69584B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E46BF-A230-8E59-5C25-74484AD5E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56917-E935-E965-D833-07C8A3A41F90}"/>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C80E6879-0100-7796-11DE-DE013193FB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1067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2D74-68BA-F3FC-9D4E-ACF69584B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E46BF-A230-8E59-5C25-74484AD5E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56917-E935-E965-D833-07C8A3A41F90}"/>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C80E6879-0100-7796-11DE-DE013193FB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3384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2D74-68BA-F3FC-9D4E-ACF69584B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E46BF-A230-8E59-5C25-74484AD5E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56917-E935-E965-D833-07C8A3A41F90}"/>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C80E6879-0100-7796-11DE-DE013193FB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4907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411594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2467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065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101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01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correct answer</a:t>
            </a:r>
          </a:p>
        </p:txBody>
      </p:sp>
      <p:sp>
        <p:nvSpPr>
          <p:cNvPr id="4" name="Slide Number Placeholder 3"/>
          <p:cNvSpPr>
            <a:spLocks noGrp="1"/>
          </p:cNvSpPr>
          <p:nvPr>
            <p:ph type="sldNum" sz="quarter" idx="5"/>
          </p:nvPr>
        </p:nvSpPr>
        <p:spPr/>
        <p:txBody>
          <a:bodyPr/>
          <a:lstStyle/>
          <a:p>
            <a:fld id="{2215B9B5-3D56-428A-8CD3-4DE376662260}" type="slidenum">
              <a:rPr lang="en-US" smtClean="0"/>
              <a:t>15</a:t>
            </a:fld>
            <a:endParaRPr lang="en-US"/>
          </a:p>
        </p:txBody>
      </p:sp>
    </p:spTree>
    <p:extLst>
      <p:ext uri="{BB962C8B-B14F-4D97-AF65-F5344CB8AC3E}">
        <p14:creationId xmlns:p14="http://schemas.microsoft.com/office/powerpoint/2010/main" val="233800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6EFB-17CC-6C38-A072-824937774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C82A3-8090-7E65-1D09-84611A3E0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B85A-02FF-8E8E-1D12-901CE9D9BDEB}"/>
              </a:ext>
            </a:extLst>
          </p:cNvPr>
          <p:cNvSpPr>
            <a:spLocks noGrp="1"/>
          </p:cNvSpPr>
          <p:nvPr>
            <p:ph type="body" idx="1"/>
          </p:nvPr>
        </p:nvSpPr>
        <p:spPr/>
        <p:txBody>
          <a:bodyPr/>
          <a:lstStyle/>
          <a:p>
            <a:pPr defTabSz="948507">
              <a:defRPr/>
            </a:pPr>
            <a:endParaRPr lang="en-US" dirty="0"/>
          </a:p>
        </p:txBody>
      </p:sp>
      <p:sp>
        <p:nvSpPr>
          <p:cNvPr id="4" name="Slide Number Placeholder 3">
            <a:extLst>
              <a:ext uri="{FF2B5EF4-FFF2-40B4-BE49-F238E27FC236}">
                <a16:creationId xmlns:a16="http://schemas.microsoft.com/office/drawing/2014/main" id="{19FB3BD0-9AD7-A95F-F146-16D1CE6142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355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159523"/>
            <a:ext cx="10363199" cy="2099212"/>
          </a:xfrm>
        </p:spPr>
        <p:txBody>
          <a:bodyPr anchor="t"/>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14395" y="3295240"/>
            <a:ext cx="10363197" cy="1074336"/>
          </a:xfrm>
        </p:spPr>
        <p:txBody>
          <a:bodyPr anchor="t">
            <a:noAutofit/>
          </a:bodyPr>
          <a:lstStyle>
            <a:lvl1pPr marL="0" indent="0" algn="l">
              <a:buNone/>
              <a:defRPr sz="1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dirty="0"/>
              <a:t>Speaker Name, Degree(s)</a:t>
            </a:r>
          </a:p>
          <a:p>
            <a:r>
              <a:rPr lang="en-US" dirty="0"/>
              <a:t>Speaker Title, Organization</a:t>
            </a:r>
          </a:p>
          <a:p>
            <a:r>
              <a:rPr lang="en-US" dirty="0"/>
              <a:t>Date of Presentation</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5/9/24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srcRect/>
          <a:stretch/>
        </p:blipFill>
        <p:spPr>
          <a:xfrm>
            <a:off x="914402" y="331443"/>
            <a:ext cx="5233554" cy="791575"/>
          </a:xfrm>
          <a:prstGeom prst="rect">
            <a:avLst/>
          </a:prstGeom>
        </p:spPr>
      </p:pic>
      <p:sp>
        <p:nvSpPr>
          <p:cNvPr id="8" name="TextBox 7">
            <a:extLst>
              <a:ext uri="{FF2B5EF4-FFF2-40B4-BE49-F238E27FC236}">
                <a16:creationId xmlns:a16="http://schemas.microsoft.com/office/drawing/2014/main" id="{2AED3469-850F-462A-8C15-380D3A5B7F5C}"/>
              </a:ext>
            </a:extLst>
          </p:cNvPr>
          <p:cNvSpPr txBox="1"/>
          <p:nvPr userDrawn="1"/>
        </p:nvSpPr>
        <p:spPr>
          <a:xfrm>
            <a:off x="914396" y="4369576"/>
            <a:ext cx="10363208" cy="1785104"/>
          </a:xfrm>
          <a:prstGeom prst="rect">
            <a:avLst/>
          </a:prstGeom>
          <a:noFill/>
        </p:spPr>
        <p:txBody>
          <a:bodyPr wrap="square" rtlCol="0">
            <a:spAutoFit/>
          </a:bodyPr>
          <a:lstStyle/>
          <a:p>
            <a:pPr algn="l"/>
            <a:r>
              <a:rPr lang="en-US" sz="1100" b="1" dirty="0">
                <a:solidFill>
                  <a:srgbClr val="000000"/>
                </a:solidFill>
                <a:latin typeface="Calibri" panose="020F0502020204030204" pitchFamily="34" charset="0"/>
              </a:rPr>
              <a:t>Physicians: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This activity has been planned and implemented in accordance with the Essential Areas and Policies of the Accreditation Council for Continuing Medical Education through the joint </a:t>
            </a:r>
            <a:r>
              <a:rPr lang="en-US" sz="1100" dirty="0" err="1">
                <a:solidFill>
                  <a:srgbClr val="000000"/>
                </a:solidFill>
                <a:latin typeface="Calibri" panose="020F0502020204030204" pitchFamily="34" charset="0"/>
              </a:rPr>
              <a:t>providership</a:t>
            </a:r>
            <a:r>
              <a:rPr lang="en-US" sz="1100" dirty="0">
                <a:solidFill>
                  <a:srgbClr val="000000"/>
                </a:solidFill>
                <a:latin typeface="Calibri" panose="020F0502020204030204" pitchFamily="34" charset="0"/>
              </a:rPr>
              <a:t> of the University of Nevada School of Medicine and the Pacific AIDS Education and Training Center. The University of Nevada, Reno School of Medicine is accredited by the ACCME to provide continuing medical education to physicians. </a:t>
            </a:r>
          </a:p>
          <a:p>
            <a:pPr algn="l"/>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The University of Nevada, Reno School of Medicine designates this live activity for a maximum of 1.00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Physicians should claim only the credit commensurate with the extent of their participation in the activity. </a:t>
            </a:r>
          </a:p>
          <a:p>
            <a:pPr algn="l"/>
            <a:endParaRPr lang="en-US" sz="1100" b="1" dirty="0">
              <a:solidFill>
                <a:srgbClr val="000000"/>
              </a:solidFill>
              <a:latin typeface="Calibri" panose="020F0502020204030204" pitchFamily="34" charset="0"/>
            </a:endParaRPr>
          </a:p>
          <a:p>
            <a:pPr algn="l"/>
            <a:r>
              <a:rPr lang="en-US" sz="1100" b="1" dirty="0">
                <a:solidFill>
                  <a:srgbClr val="000000"/>
                </a:solidFill>
                <a:latin typeface="Calibri" panose="020F0502020204030204" pitchFamily="34" charset="0"/>
              </a:rPr>
              <a:t>Nurses: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Nurses may receive continuing education credit for this educational activity as the ANCC accepts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through its reciprocity agreement. </a:t>
            </a:r>
            <a:endParaRPr lang="en-US"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5/9/24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22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942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133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559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141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686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631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784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7674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749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5/9/24</a:t>
            </a:fld>
            <a:endParaRPr lang="en-US"/>
          </a:p>
        </p:txBody>
      </p:sp>
      <p:pic>
        <p:nvPicPr>
          <p:cNvPr id="7" name="Picture 6"/>
          <p:cNvPicPr>
            <a:picLocks noChangeAspect="1"/>
          </p:cNvPicPr>
          <p:nvPr userDrawn="1"/>
        </p:nvPicPr>
        <p:blipFill>
          <a:blip r:embed="rId2"/>
          <a:srcRect/>
          <a:stretch/>
        </p:blipFill>
        <p:spPr>
          <a:xfrm>
            <a:off x="219511" y="6350926"/>
            <a:ext cx="2430031" cy="367542"/>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861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760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057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5/9/24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4388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5/9/24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7536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351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628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Shape 19"/>
          <p:cNvSpPr>
            <a:spLocks noGrp="1"/>
          </p:cNvSpPr>
          <p:nvPr>
            <p:ph type="title"/>
          </p:nvPr>
        </p:nvSpPr>
        <p:spPr>
          <a:xfrm>
            <a:off x="269949" y="2606752"/>
            <a:ext cx="11329260" cy="1449117"/>
          </a:xfrm>
          <a:prstGeom prst="rect">
            <a:avLst/>
          </a:prstGeom>
          <a:extLst>
            <a:ext uri="{C572A759-6A51-4108-AA02-DFA0A04FC94B}">
              <ma14:wrappingTextBoxFlag xmlns:ma14="http://schemas.microsoft.com/office/mac/drawingml/2011/main" xmlns="" val="1"/>
            </a:ext>
          </a:extLst>
        </p:spPr>
        <p:txBody>
          <a:bodyPr anchor="b">
            <a:normAutofit/>
          </a:bodyPr>
          <a:lstStyle>
            <a:lvl1pPr>
              <a:defRPr sz="4399">
                <a:solidFill>
                  <a:srgbClr val="29282D"/>
                </a:solidFill>
                <a:latin typeface="Arial"/>
                <a:ea typeface="Arial"/>
                <a:cs typeface="Arial"/>
                <a:sym typeface="Arial"/>
              </a:defRPr>
            </a:lvl1pPr>
          </a:lstStyle>
          <a:p>
            <a:r>
              <a:rPr dirty="0"/>
              <a:t>Click to edit Master title style</a:t>
            </a:r>
          </a:p>
        </p:txBody>
      </p:sp>
      <p:sp>
        <p:nvSpPr>
          <p:cNvPr id="20" name="Shape 20"/>
          <p:cNvSpPr>
            <a:spLocks noGrp="1"/>
          </p:cNvSpPr>
          <p:nvPr>
            <p:ph type="body" sz="quarter" idx="1"/>
          </p:nvPr>
        </p:nvSpPr>
        <p:spPr>
          <a:xfrm>
            <a:off x="269949" y="4412531"/>
            <a:ext cx="9144000" cy="431628"/>
          </a:xfrm>
          <a:prstGeom prst="rect">
            <a:avLst/>
          </a:prstGeom>
          <a:extLst>
            <a:ext uri="{C572A759-6A51-4108-AA02-DFA0A04FC94B}">
              <ma14:wrappingTextBoxFlag xmlns:ma14="http://schemas.microsoft.com/office/mac/drawingml/2011/main" xmlns="" val="1"/>
            </a:ext>
          </a:extLst>
        </p:spPr>
        <p:txBody>
          <a:bodyPr>
            <a:normAutofit/>
          </a:bodyPr>
          <a:lstStyle>
            <a:lvl1pPr marL="0" indent="0">
              <a:buSzTx/>
              <a:buFontTx/>
              <a:buNone/>
              <a:defRPr sz="2399">
                <a:solidFill>
                  <a:srgbClr val="29282D"/>
                </a:solidFill>
                <a:latin typeface="Arial"/>
                <a:ea typeface="Arial"/>
                <a:cs typeface="Arial"/>
                <a:sym typeface="Arial"/>
              </a:defRPr>
            </a:lvl1pPr>
          </a:lstStyle>
          <a:p>
            <a:r>
              <a:rPr dirty="0"/>
              <a:t>Click to edit Master subtitle style</a:t>
            </a:r>
          </a:p>
        </p:txBody>
      </p:sp>
    </p:spTree>
    <p:extLst>
      <p:ext uri="{BB962C8B-B14F-4D97-AF65-F5344CB8AC3E}">
        <p14:creationId xmlns:p14="http://schemas.microsoft.com/office/powerpoint/2010/main" val="3611658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2" name="Shape 32"/>
          <p:cNvSpPr>
            <a:spLocks noGrp="1"/>
          </p:cNvSpPr>
          <p:nvPr>
            <p:ph type="title"/>
          </p:nvPr>
        </p:nvSpPr>
        <p:spPr>
          <a:xfrm>
            <a:off x="266701"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199" b="1">
                <a:solidFill>
                  <a:srgbClr val="29282D"/>
                </a:solidFill>
                <a:latin typeface="Arial"/>
                <a:ea typeface="Arial"/>
                <a:cs typeface="Arial"/>
                <a:sym typeface="Arial"/>
              </a:defRPr>
            </a:lvl1pPr>
          </a:lstStyle>
          <a:p>
            <a:r>
              <a:rPr dirty="0"/>
              <a:t>Click to edit Master title style</a:t>
            </a:r>
          </a:p>
        </p:txBody>
      </p:sp>
      <p:sp>
        <p:nvSpPr>
          <p:cNvPr id="3" name="Content Placeholder 2"/>
          <p:cNvSpPr>
            <a:spLocks noGrp="1"/>
          </p:cNvSpPr>
          <p:nvPr>
            <p:ph sz="quarter" idx="10"/>
          </p:nvPr>
        </p:nvSpPr>
        <p:spPr>
          <a:xfrm>
            <a:off x="270933" y="1405272"/>
            <a:ext cx="11663363" cy="4845050"/>
          </a:xfrm>
          <a:prstGeom prst="rect">
            <a:avLst/>
          </a:prstGeom>
        </p:spPr>
        <p:txBody>
          <a:bodyPr/>
          <a:lstStyle>
            <a:lvl1pPr marL="173684" indent="-173684">
              <a:lnSpc>
                <a:spcPct val="100000"/>
              </a:lnSpc>
              <a:spcBef>
                <a:spcPts val="1200"/>
              </a:spcBef>
              <a:buClr>
                <a:srgbClr val="6667AB"/>
              </a:buClr>
              <a:buSzPct val="90000"/>
              <a:defRPr sz="2399">
                <a:solidFill>
                  <a:srgbClr val="29282D"/>
                </a:solidFill>
              </a:defRPr>
            </a:lvl1pPr>
            <a:lvl2pPr marL="457063" indent="-228531">
              <a:lnSpc>
                <a:spcPct val="100000"/>
              </a:lnSpc>
              <a:spcBef>
                <a:spcPts val="1200"/>
              </a:spcBef>
              <a:buClr>
                <a:srgbClr val="6667AB"/>
              </a:buClr>
              <a:buSzPct val="90000"/>
              <a:buFont typeface="Arial" panose="020B0604020202020204" pitchFamily="34" charset="0"/>
              <a:buChar char="–"/>
              <a:defRPr sz="1999">
                <a:solidFill>
                  <a:srgbClr val="29282D"/>
                </a:solidFill>
              </a:defRPr>
            </a:lvl2pPr>
            <a:lvl3pPr marL="630747" indent="-173684">
              <a:lnSpc>
                <a:spcPct val="100000"/>
              </a:lnSpc>
              <a:spcBef>
                <a:spcPts val="1200"/>
              </a:spcBef>
              <a:buClr>
                <a:srgbClr val="6667AB"/>
              </a:buClr>
              <a:buSzPct val="90000"/>
              <a:defRPr sz="1799">
                <a:solidFill>
                  <a:srgbClr val="29282D"/>
                </a:solidFill>
              </a:defRPr>
            </a:lvl3pPr>
            <a:lvl4pPr marL="859278" indent="-173684">
              <a:lnSpc>
                <a:spcPct val="100000"/>
              </a:lnSpc>
              <a:spcBef>
                <a:spcPts val="1200"/>
              </a:spcBef>
              <a:buClr>
                <a:srgbClr val="6667AB"/>
              </a:buClr>
              <a:buSzPct val="90000"/>
              <a:buFont typeface="Arial" panose="020B0604020202020204" pitchFamily="34" charset="0"/>
              <a:buChar char="–"/>
              <a:defRPr sz="1600">
                <a:solidFill>
                  <a:srgbClr val="29282D"/>
                </a:solidFill>
              </a:defRPr>
            </a:lvl4pPr>
            <a:lvl5pPr marL="968973" indent="-164543">
              <a:lnSpc>
                <a:spcPct val="100000"/>
              </a:lnSpc>
              <a:spcBef>
                <a:spcPts val="1200"/>
              </a:spcBef>
              <a:buClr>
                <a:srgbClr val="6667AB"/>
              </a:buClr>
              <a:buSzPct val="90000"/>
              <a:defRPr sz="16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EC7DB586-4A3F-4FF0-B717-D8223E84106B}"/>
              </a:ext>
            </a:extLst>
          </p:cNvPr>
          <p:cNvSpPr/>
          <p:nvPr userDrawn="1"/>
        </p:nvSpPr>
        <p:spPr>
          <a:xfrm>
            <a:off x="-12294" y="861536"/>
            <a:ext cx="12252960" cy="36920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6" tIns="45706" rIns="45706" bIns="45706" numCol="1" spcCol="38100" rtlCol="0" anchor="ctr">
            <a:spAutoFit/>
          </a:bodyPr>
          <a:lstStyle/>
          <a:p>
            <a:pPr marL="0" marR="0" indent="0" algn="l" defTabSz="914126" rtl="0" fontAlgn="auto" latinLnBrk="0" hangingPunct="0">
              <a:lnSpc>
                <a:spcPct val="100000"/>
              </a:lnSpc>
              <a:spcBef>
                <a:spcPts val="0"/>
              </a:spcBef>
              <a:spcAft>
                <a:spcPts val="0"/>
              </a:spcAft>
              <a:buClrTx/>
              <a:buSzTx/>
              <a:buFontTx/>
              <a:buNone/>
              <a:tabLst/>
            </a:pPr>
            <a:endParaRPr kumimoji="0" lang="en-US" sz="1799" b="0" i="0" u="none" strike="noStrike" cap="none" spc="0" normalizeH="0" baseline="0">
              <a:ln>
                <a:noFill/>
              </a:ln>
              <a:solidFill>
                <a:srgbClr val="000000"/>
              </a:solidFill>
              <a:effectLst/>
              <a:uFillTx/>
              <a:latin typeface="+mj-lt"/>
              <a:ea typeface="+mj-ea"/>
              <a:cs typeface="+mj-cs"/>
              <a:sym typeface="Helvetica"/>
            </a:endParaRPr>
          </a:p>
        </p:txBody>
      </p:sp>
      <p:sp>
        <p:nvSpPr>
          <p:cNvPr id="11" name="Shape 107">
            <a:extLst>
              <a:ext uri="{FF2B5EF4-FFF2-40B4-BE49-F238E27FC236}">
                <a16:creationId xmlns:a16="http://schemas.microsoft.com/office/drawing/2014/main" id="{5C0A04E0-1E25-4F4F-811B-74D51A9A7DC9}"/>
              </a:ext>
            </a:extLst>
          </p:cNvPr>
          <p:cNvSpPr/>
          <p:nvPr userDrawn="1"/>
        </p:nvSpPr>
        <p:spPr>
          <a:xfrm>
            <a:off x="-12701" y="677220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12" name="Shape 107">
            <a:extLst>
              <a:ext uri="{FF2B5EF4-FFF2-40B4-BE49-F238E27FC236}">
                <a16:creationId xmlns:a16="http://schemas.microsoft.com/office/drawing/2014/main" id="{3491B027-4480-4205-91E8-E99263C4AAE6}"/>
              </a:ext>
            </a:extLst>
          </p:cNvPr>
          <p:cNvSpPr/>
          <p:nvPr userDrawn="1"/>
        </p:nvSpPr>
        <p:spPr>
          <a:xfrm>
            <a:off x="-11740" y="6833257"/>
            <a:ext cx="12207240" cy="0"/>
          </a:xfrm>
          <a:prstGeom prst="line">
            <a:avLst/>
          </a:prstGeom>
          <a:ln w="41275">
            <a:solidFill>
              <a:srgbClr val="6667AB"/>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3831011941"/>
      </p:ext>
    </p:extLst>
  </p:cSld>
  <p:clrMapOvr>
    <a:masterClrMapping/>
  </p:clrMapOvr>
  <p:extLst>
    <p:ext uri="{DCECCB84-F9BA-43D5-87BE-67443E8EF086}">
      <p15:sldGuideLst xmlns:p15="http://schemas.microsoft.com/office/powerpoint/2012/main">
        <p15:guide id="2" orient="horz" pos="4176">
          <p15:clr>
            <a:srgbClr val="A4A3A4"/>
          </p15:clr>
        </p15:guide>
        <p15:guide id="3" pos="3840">
          <p15:clr>
            <a:srgbClr val="A4A3A4"/>
          </p15:clr>
        </p15:guide>
        <p15:guide id="6" orient="horz" pos="576">
          <p15:clr>
            <a:srgbClr val="A4A3A4"/>
          </p15:clr>
        </p15:guide>
        <p15:guide id="7" orient="horz" pos="1104">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_INSTRUCTIONAL">
    <p:spTree>
      <p:nvGrpSpPr>
        <p:cNvPr id="1" name=""/>
        <p:cNvGrpSpPr/>
        <p:nvPr/>
      </p:nvGrpSpPr>
      <p:grpSpPr>
        <a:xfrm>
          <a:off x="0" y="0"/>
          <a:ext cx="0" cy="0"/>
          <a:chOff x="0" y="0"/>
          <a:chExt cx="0" cy="0"/>
        </a:xfrm>
      </p:grpSpPr>
      <p:sp>
        <p:nvSpPr>
          <p:cNvPr id="16" name="Content Placeholder 2"/>
          <p:cNvSpPr>
            <a:spLocks noGrp="1"/>
          </p:cNvSpPr>
          <p:nvPr>
            <p:ph sz="quarter" idx="10"/>
          </p:nvPr>
        </p:nvSpPr>
        <p:spPr>
          <a:xfrm>
            <a:off x="270933" y="1447800"/>
            <a:ext cx="11663363" cy="4845050"/>
          </a:xfrm>
          <a:prstGeom prst="rect">
            <a:avLst/>
          </a:prstGeom>
        </p:spPr>
        <p:txBody>
          <a:bodyPr/>
          <a:lstStyle>
            <a:lvl1pPr marL="173684" indent="-173684">
              <a:lnSpc>
                <a:spcPct val="100000"/>
              </a:lnSpc>
              <a:spcBef>
                <a:spcPts val="1200"/>
              </a:spcBef>
              <a:buClr>
                <a:srgbClr val="6667AB"/>
              </a:buClr>
              <a:buSzPct val="90000"/>
              <a:defRPr sz="1999">
                <a:solidFill>
                  <a:srgbClr val="29282D"/>
                </a:solidFill>
              </a:defRPr>
            </a:lvl1pPr>
            <a:lvl2pPr marL="457063" indent="-228531">
              <a:lnSpc>
                <a:spcPct val="100000"/>
              </a:lnSpc>
              <a:spcBef>
                <a:spcPts val="1200"/>
              </a:spcBef>
              <a:buClr>
                <a:srgbClr val="6667AB"/>
              </a:buClr>
              <a:buSzPct val="90000"/>
              <a:buFont typeface="Arial" panose="020B0604020202020204" pitchFamily="34" charset="0"/>
              <a:buChar char="–"/>
              <a:defRPr sz="1799">
                <a:solidFill>
                  <a:srgbClr val="29282D"/>
                </a:solidFill>
              </a:defRPr>
            </a:lvl2pPr>
            <a:lvl3pPr marL="630747" indent="-173684">
              <a:lnSpc>
                <a:spcPct val="100000"/>
              </a:lnSpc>
              <a:spcBef>
                <a:spcPts val="1200"/>
              </a:spcBef>
              <a:buClr>
                <a:srgbClr val="6667AB"/>
              </a:buClr>
              <a:buSzPct val="90000"/>
              <a:defRPr sz="1600">
                <a:solidFill>
                  <a:srgbClr val="29282D"/>
                </a:solidFill>
              </a:defRPr>
            </a:lvl3pPr>
            <a:lvl4pPr marL="859278" indent="-173684">
              <a:lnSpc>
                <a:spcPct val="100000"/>
              </a:lnSpc>
              <a:spcBef>
                <a:spcPts val="1200"/>
              </a:spcBef>
              <a:buClr>
                <a:srgbClr val="6667AB"/>
              </a:buClr>
              <a:buSzPct val="90000"/>
              <a:buFont typeface="Arial" panose="020B0604020202020204" pitchFamily="34" charset="0"/>
              <a:buChar char="–"/>
              <a:defRPr sz="1400">
                <a:solidFill>
                  <a:srgbClr val="29282D"/>
                </a:solidFill>
              </a:defRPr>
            </a:lvl4pPr>
            <a:lvl5pPr marL="968973" indent="-164543">
              <a:lnSpc>
                <a:spcPct val="100000"/>
              </a:lnSpc>
              <a:spcBef>
                <a:spcPts val="1200"/>
              </a:spcBef>
              <a:buClr>
                <a:srgbClr val="6667AB"/>
              </a:buClr>
              <a:buSzPct val="90000"/>
              <a:defRPr sz="14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hape 32"/>
          <p:cNvSpPr>
            <a:spLocks noGrp="1"/>
          </p:cNvSpPr>
          <p:nvPr>
            <p:ph type="title"/>
          </p:nvPr>
        </p:nvSpPr>
        <p:spPr>
          <a:xfrm>
            <a:off x="272016"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199" b="1">
                <a:solidFill>
                  <a:srgbClr val="29282D"/>
                </a:solidFill>
                <a:latin typeface="Arial"/>
                <a:ea typeface="Arial"/>
                <a:cs typeface="Arial"/>
                <a:sym typeface="Arial"/>
              </a:defRPr>
            </a:lvl1pPr>
          </a:lstStyle>
          <a:p>
            <a:r>
              <a:rPr dirty="0"/>
              <a:t>Click to edit Master title style</a:t>
            </a:r>
          </a:p>
        </p:txBody>
      </p:sp>
      <p:sp>
        <p:nvSpPr>
          <p:cNvPr id="14" name="Rectangle 13">
            <a:extLst>
              <a:ext uri="{FF2B5EF4-FFF2-40B4-BE49-F238E27FC236}">
                <a16:creationId xmlns:a16="http://schemas.microsoft.com/office/drawing/2014/main" id="{7D2C1A64-2C0F-4C88-BD9F-5DED81E5CB6E}"/>
              </a:ext>
            </a:extLst>
          </p:cNvPr>
          <p:cNvSpPr/>
          <p:nvPr userDrawn="1"/>
        </p:nvSpPr>
        <p:spPr>
          <a:xfrm>
            <a:off x="-12294" y="861536"/>
            <a:ext cx="12252960" cy="36920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6" tIns="45706" rIns="45706" bIns="45706" numCol="1" spcCol="38100" rtlCol="0" anchor="ctr">
            <a:spAutoFit/>
          </a:bodyPr>
          <a:lstStyle/>
          <a:p>
            <a:pPr marL="0" marR="0" indent="0" algn="l" defTabSz="914126" rtl="0" fontAlgn="auto" latinLnBrk="0" hangingPunct="0">
              <a:lnSpc>
                <a:spcPct val="100000"/>
              </a:lnSpc>
              <a:spcBef>
                <a:spcPts val="0"/>
              </a:spcBef>
              <a:spcAft>
                <a:spcPts val="0"/>
              </a:spcAft>
              <a:buClrTx/>
              <a:buSzTx/>
              <a:buFontTx/>
              <a:buNone/>
              <a:tabLst/>
            </a:pPr>
            <a:endParaRPr kumimoji="0" lang="en-US" sz="1799" b="0" i="0" u="none" strike="noStrike" cap="none" spc="0" normalizeH="0" baseline="0">
              <a:ln>
                <a:noFill/>
              </a:ln>
              <a:solidFill>
                <a:srgbClr val="000000"/>
              </a:solidFill>
              <a:effectLst/>
              <a:uFillTx/>
              <a:latin typeface="+mj-lt"/>
              <a:ea typeface="+mj-ea"/>
              <a:cs typeface="+mj-cs"/>
              <a:sym typeface="Helvetica"/>
            </a:endParaRPr>
          </a:p>
        </p:txBody>
      </p:sp>
      <p:sp>
        <p:nvSpPr>
          <p:cNvPr id="11" name="Shape 107">
            <a:extLst>
              <a:ext uri="{FF2B5EF4-FFF2-40B4-BE49-F238E27FC236}">
                <a16:creationId xmlns:a16="http://schemas.microsoft.com/office/drawing/2014/main" id="{3021EEF9-2939-40CC-B605-8208D02F5D1D}"/>
              </a:ext>
            </a:extLst>
          </p:cNvPr>
          <p:cNvSpPr/>
          <p:nvPr userDrawn="1"/>
        </p:nvSpPr>
        <p:spPr>
          <a:xfrm>
            <a:off x="-12701" y="677220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12" name="Shape 107">
            <a:extLst>
              <a:ext uri="{FF2B5EF4-FFF2-40B4-BE49-F238E27FC236}">
                <a16:creationId xmlns:a16="http://schemas.microsoft.com/office/drawing/2014/main" id="{D65D241A-9C03-4971-829E-EBE02E5A6698}"/>
              </a:ext>
            </a:extLst>
          </p:cNvPr>
          <p:cNvSpPr/>
          <p:nvPr userDrawn="1"/>
        </p:nvSpPr>
        <p:spPr>
          <a:xfrm>
            <a:off x="-11740" y="6833257"/>
            <a:ext cx="12207240" cy="0"/>
          </a:xfrm>
          <a:prstGeom prst="line">
            <a:avLst/>
          </a:prstGeom>
          <a:ln w="41275">
            <a:solidFill>
              <a:srgbClr val="6667AB"/>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1514786758"/>
      </p:ext>
    </p:extLst>
  </p:cSld>
  <p:clrMapOvr>
    <a:masterClrMapping/>
  </p:clrMapOvr>
  <p:extLst>
    <p:ext uri="{DCECCB84-F9BA-43D5-87BE-67443E8EF086}">
      <p15:sldGuideLst xmlns:p15="http://schemas.microsoft.com/office/powerpoint/2012/main">
        <p15:guide id="2" orient="horz" pos="110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5/9/24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9" name="Picture 8">
            <a:extLst>
              <a:ext uri="{FF2B5EF4-FFF2-40B4-BE49-F238E27FC236}">
                <a16:creationId xmlns:a16="http://schemas.microsoft.com/office/drawing/2014/main" id="{1B19959D-2453-477F-B565-42157B9DF1B8}"/>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84" name="Shape 84"/>
          <p:cNvSpPr>
            <a:spLocks noGrp="1"/>
          </p:cNvSpPr>
          <p:nvPr>
            <p:ph type="title"/>
          </p:nvPr>
        </p:nvSpPr>
        <p:spPr>
          <a:xfrm>
            <a:off x="266700" y="2360260"/>
            <a:ext cx="11329260" cy="1449117"/>
          </a:xfrm>
          <a:prstGeom prst="rect">
            <a:avLst/>
          </a:prstGeom>
          <a:extLst>
            <a:ext uri="{C572A759-6A51-4108-AA02-DFA0A04FC94B}">
              <ma14:wrappingTextBoxFlag xmlns:ma14="http://schemas.microsoft.com/office/mac/drawingml/2011/main" xmlns="" val="1"/>
            </a:ext>
          </a:extLst>
        </p:spPr>
        <p:txBody>
          <a:bodyPr anchor="b">
            <a:normAutofit/>
          </a:bodyPr>
          <a:lstStyle>
            <a:lvl1pPr>
              <a:defRPr sz="3999">
                <a:solidFill>
                  <a:srgbClr val="29282D"/>
                </a:solidFill>
                <a:latin typeface="Arial"/>
                <a:ea typeface="Arial"/>
                <a:cs typeface="Arial"/>
                <a:sym typeface="Arial"/>
              </a:defRPr>
            </a:lvl1pPr>
          </a:lstStyle>
          <a:p>
            <a:r>
              <a:rPr dirty="0"/>
              <a:t>Click to edit Master title style</a:t>
            </a:r>
          </a:p>
        </p:txBody>
      </p:sp>
      <p:sp>
        <p:nvSpPr>
          <p:cNvPr id="85" name="Shape 85"/>
          <p:cNvSpPr>
            <a:spLocks noGrp="1"/>
          </p:cNvSpPr>
          <p:nvPr>
            <p:ph type="body" sz="quarter" idx="1"/>
          </p:nvPr>
        </p:nvSpPr>
        <p:spPr>
          <a:xfrm>
            <a:off x="269949" y="4158531"/>
            <a:ext cx="9144000" cy="431628"/>
          </a:xfrm>
          <a:prstGeom prst="rect">
            <a:avLst/>
          </a:prstGeom>
          <a:extLst>
            <a:ext uri="{C572A759-6A51-4108-AA02-DFA0A04FC94B}">
              <ma14:wrappingTextBoxFlag xmlns:ma14="http://schemas.microsoft.com/office/mac/drawingml/2011/main" xmlns="" val="1"/>
            </a:ext>
          </a:extLst>
        </p:spPr>
        <p:txBody>
          <a:bodyPr>
            <a:normAutofit/>
          </a:bodyPr>
          <a:lstStyle>
            <a:lvl1pPr marL="0" indent="0">
              <a:buSzTx/>
              <a:buFontTx/>
              <a:buNone/>
              <a:defRPr sz="2399">
                <a:solidFill>
                  <a:srgbClr val="29282D"/>
                </a:solidFill>
                <a:latin typeface="Arial"/>
                <a:ea typeface="Arial"/>
                <a:cs typeface="Arial"/>
                <a:sym typeface="Arial"/>
              </a:defRPr>
            </a:lvl1pPr>
          </a:lstStyle>
          <a:p>
            <a:r>
              <a:rPr dirty="0"/>
              <a:t>Click to edit Master subtitle style</a:t>
            </a:r>
          </a:p>
        </p:txBody>
      </p:sp>
    </p:spTree>
    <p:extLst>
      <p:ext uri="{BB962C8B-B14F-4D97-AF65-F5344CB8AC3E}">
        <p14:creationId xmlns:p14="http://schemas.microsoft.com/office/powerpoint/2010/main" val="2962745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4" name="Content Placeholder 2"/>
          <p:cNvSpPr>
            <a:spLocks noGrp="1"/>
          </p:cNvSpPr>
          <p:nvPr>
            <p:ph sz="quarter" idx="11"/>
          </p:nvPr>
        </p:nvSpPr>
        <p:spPr>
          <a:xfrm>
            <a:off x="270934" y="1441449"/>
            <a:ext cx="5572125" cy="4845051"/>
          </a:xfrm>
          <a:prstGeom prst="rect">
            <a:avLst/>
          </a:prstGeom>
        </p:spPr>
        <p:txBody>
          <a:bodyPr/>
          <a:lstStyle>
            <a:lvl1pPr marL="173684" indent="-173684">
              <a:lnSpc>
                <a:spcPct val="100000"/>
              </a:lnSpc>
              <a:spcBef>
                <a:spcPts val="1200"/>
              </a:spcBef>
              <a:buClr>
                <a:schemeClr val="bg1">
                  <a:lumMod val="65000"/>
                </a:schemeClr>
              </a:buClr>
              <a:buSzPct val="90000"/>
              <a:defRPr sz="1999">
                <a:solidFill>
                  <a:srgbClr val="29282D"/>
                </a:solidFill>
              </a:defRPr>
            </a:lvl1pPr>
            <a:lvl2pPr marL="457063" indent="-228531">
              <a:spcBef>
                <a:spcPts val="1200"/>
              </a:spcBef>
              <a:buClr>
                <a:schemeClr val="bg1">
                  <a:lumMod val="65000"/>
                </a:schemeClr>
              </a:buClr>
              <a:buSzPct val="90000"/>
              <a:buFont typeface="Arial" panose="020B0604020202020204" pitchFamily="34" charset="0"/>
              <a:buChar char="–"/>
              <a:defRPr sz="1799">
                <a:solidFill>
                  <a:srgbClr val="29282D"/>
                </a:solidFill>
              </a:defRPr>
            </a:lvl2pPr>
            <a:lvl3pPr marL="630747" indent="-173684">
              <a:lnSpc>
                <a:spcPct val="100000"/>
              </a:lnSpc>
              <a:spcBef>
                <a:spcPts val="1200"/>
              </a:spcBef>
              <a:buClr>
                <a:schemeClr val="bg1">
                  <a:lumMod val="65000"/>
                </a:schemeClr>
              </a:buClr>
              <a:buSzPct val="90000"/>
              <a:defRPr sz="1600">
                <a:solidFill>
                  <a:srgbClr val="29282D"/>
                </a:solidFill>
              </a:defRPr>
            </a:lvl3pPr>
            <a:lvl4pPr marL="932408" indent="-246814">
              <a:spcBef>
                <a:spcPts val="1200"/>
              </a:spcBef>
              <a:buClr>
                <a:schemeClr val="bg1">
                  <a:lumMod val="65000"/>
                </a:schemeClr>
              </a:buClr>
              <a:buSzPct val="90000"/>
              <a:buFont typeface="Arial" panose="020B0604020202020204" pitchFamily="34" charset="0"/>
              <a:buChar char="–"/>
              <a:defRPr sz="1400">
                <a:solidFill>
                  <a:srgbClr val="29282D"/>
                </a:solidFill>
              </a:defRPr>
            </a:lvl4pPr>
            <a:lvl5pPr marL="1087810" indent="-283379">
              <a:spcBef>
                <a:spcPts val="1200"/>
              </a:spcBef>
              <a:buClr>
                <a:schemeClr val="bg1">
                  <a:lumMod val="65000"/>
                </a:schemeClr>
              </a:buClr>
              <a:buSzPct val="90000"/>
              <a:defRPr sz="14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362700" y="1441450"/>
            <a:ext cx="5567363" cy="4845050"/>
          </a:xfrm>
          <a:prstGeom prst="rect">
            <a:avLst/>
          </a:prstGeom>
        </p:spPr>
        <p:txBody>
          <a:bodyPr/>
          <a:lstStyle>
            <a:lvl1pPr marL="173684" indent="-173684">
              <a:lnSpc>
                <a:spcPct val="100000"/>
              </a:lnSpc>
              <a:spcBef>
                <a:spcPts val="1200"/>
              </a:spcBef>
              <a:buClr>
                <a:schemeClr val="bg1">
                  <a:lumMod val="65000"/>
                </a:schemeClr>
              </a:buClr>
              <a:buSzPct val="90000"/>
              <a:defRPr sz="1999">
                <a:solidFill>
                  <a:srgbClr val="29282D"/>
                </a:solidFill>
              </a:defRPr>
            </a:lvl1pPr>
            <a:lvl2pPr marL="457063" indent="-228531">
              <a:lnSpc>
                <a:spcPct val="100000"/>
              </a:lnSpc>
              <a:spcBef>
                <a:spcPts val="1200"/>
              </a:spcBef>
              <a:buClr>
                <a:schemeClr val="bg1">
                  <a:lumMod val="65000"/>
                </a:schemeClr>
              </a:buClr>
              <a:buSzPct val="90000"/>
              <a:buFont typeface="Arial" panose="020B0604020202020204" pitchFamily="34" charset="0"/>
              <a:buChar char="–"/>
              <a:defRPr sz="1799">
                <a:solidFill>
                  <a:srgbClr val="29282D"/>
                </a:solidFill>
              </a:defRPr>
            </a:lvl2pPr>
            <a:lvl3pPr marL="630747" indent="-173684">
              <a:lnSpc>
                <a:spcPct val="100000"/>
              </a:lnSpc>
              <a:spcBef>
                <a:spcPts val="1200"/>
              </a:spcBef>
              <a:buClr>
                <a:schemeClr val="bg1">
                  <a:lumMod val="65000"/>
                </a:schemeClr>
              </a:buClr>
              <a:buSzPct val="90000"/>
              <a:defRPr sz="1600">
                <a:solidFill>
                  <a:srgbClr val="29282D"/>
                </a:solidFill>
              </a:defRPr>
            </a:lvl3pPr>
            <a:lvl4pPr marL="932408" indent="-246814">
              <a:spcBef>
                <a:spcPts val="1200"/>
              </a:spcBef>
              <a:buClr>
                <a:schemeClr val="bg1">
                  <a:lumMod val="65000"/>
                </a:schemeClr>
              </a:buClr>
              <a:buSzPct val="90000"/>
              <a:buFont typeface="Arial" panose="020B0604020202020204" pitchFamily="34" charset="0"/>
              <a:buChar char="–"/>
              <a:defRPr sz="1400">
                <a:solidFill>
                  <a:srgbClr val="29282D"/>
                </a:solidFill>
              </a:defRPr>
            </a:lvl4pPr>
            <a:lvl5pPr marL="1087810" indent="-283379">
              <a:spcBef>
                <a:spcPts val="1200"/>
              </a:spcBef>
              <a:buClr>
                <a:schemeClr val="bg1">
                  <a:lumMod val="65000"/>
                </a:schemeClr>
              </a:buClr>
              <a:buSzPct val="90000"/>
              <a:defRPr sz="14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hape 32"/>
          <p:cNvSpPr>
            <a:spLocks noGrp="1"/>
          </p:cNvSpPr>
          <p:nvPr>
            <p:ph type="title"/>
          </p:nvPr>
        </p:nvSpPr>
        <p:spPr>
          <a:xfrm>
            <a:off x="272016"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199" b="1">
                <a:solidFill>
                  <a:srgbClr val="29282D"/>
                </a:solidFill>
                <a:latin typeface="Arial"/>
                <a:ea typeface="Arial"/>
                <a:cs typeface="Arial"/>
                <a:sym typeface="Arial"/>
              </a:defRPr>
            </a:lvl1pPr>
          </a:lstStyle>
          <a:p>
            <a:r>
              <a:rPr dirty="0"/>
              <a:t>Click to edit Master title style</a:t>
            </a:r>
          </a:p>
        </p:txBody>
      </p:sp>
      <p:sp>
        <p:nvSpPr>
          <p:cNvPr id="16" name="Rectangle 15">
            <a:extLst>
              <a:ext uri="{FF2B5EF4-FFF2-40B4-BE49-F238E27FC236}">
                <a16:creationId xmlns:a16="http://schemas.microsoft.com/office/drawing/2014/main" id="{1A4F95EB-C2C3-4871-B124-4918D10B3C52}"/>
              </a:ext>
            </a:extLst>
          </p:cNvPr>
          <p:cNvSpPr/>
          <p:nvPr userDrawn="1"/>
        </p:nvSpPr>
        <p:spPr>
          <a:xfrm>
            <a:off x="-12294" y="861536"/>
            <a:ext cx="12252960" cy="36920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6" tIns="45706" rIns="45706" bIns="45706" numCol="1" spcCol="38100" rtlCol="0" anchor="ctr">
            <a:spAutoFit/>
          </a:bodyPr>
          <a:lstStyle/>
          <a:p>
            <a:pPr marL="0" marR="0" indent="0" algn="l" defTabSz="914126" rtl="0" fontAlgn="auto" latinLnBrk="0" hangingPunct="0">
              <a:lnSpc>
                <a:spcPct val="100000"/>
              </a:lnSpc>
              <a:spcBef>
                <a:spcPts val="0"/>
              </a:spcBef>
              <a:spcAft>
                <a:spcPts val="0"/>
              </a:spcAft>
              <a:buClrTx/>
              <a:buSzTx/>
              <a:buFontTx/>
              <a:buNone/>
              <a:tabLst/>
            </a:pPr>
            <a:endParaRPr kumimoji="0" lang="en-US" sz="1799" b="0" i="0" u="none" strike="noStrike" cap="none" spc="0" normalizeH="0" baseline="0">
              <a:ln>
                <a:noFill/>
              </a:ln>
              <a:solidFill>
                <a:srgbClr val="000000"/>
              </a:solidFill>
              <a:effectLst/>
              <a:uFillTx/>
              <a:latin typeface="+mj-lt"/>
              <a:ea typeface="+mj-ea"/>
              <a:cs typeface="+mj-cs"/>
              <a:sym typeface="Helvetica"/>
            </a:endParaRPr>
          </a:p>
        </p:txBody>
      </p:sp>
      <p:sp>
        <p:nvSpPr>
          <p:cNvPr id="12" name="Shape 107">
            <a:extLst>
              <a:ext uri="{FF2B5EF4-FFF2-40B4-BE49-F238E27FC236}">
                <a16:creationId xmlns:a16="http://schemas.microsoft.com/office/drawing/2014/main" id="{BD817722-CF2C-4FB4-994E-C5660B059FF6}"/>
              </a:ext>
            </a:extLst>
          </p:cNvPr>
          <p:cNvSpPr/>
          <p:nvPr userDrawn="1"/>
        </p:nvSpPr>
        <p:spPr>
          <a:xfrm>
            <a:off x="-12701" y="677220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13" name="Shape 107">
            <a:extLst>
              <a:ext uri="{FF2B5EF4-FFF2-40B4-BE49-F238E27FC236}">
                <a16:creationId xmlns:a16="http://schemas.microsoft.com/office/drawing/2014/main" id="{F3F801EE-951E-4303-A636-B6D3C9E58F14}"/>
              </a:ext>
            </a:extLst>
          </p:cNvPr>
          <p:cNvSpPr/>
          <p:nvPr userDrawn="1"/>
        </p:nvSpPr>
        <p:spPr>
          <a:xfrm>
            <a:off x="-11740" y="6833257"/>
            <a:ext cx="12207240" cy="0"/>
          </a:xfrm>
          <a:prstGeom prst="line">
            <a:avLst/>
          </a:prstGeom>
          <a:ln w="41275">
            <a:solidFill>
              <a:srgbClr val="6667AB"/>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413342934"/>
      </p:ext>
    </p:extLst>
  </p:cSld>
  <p:clrMapOvr>
    <a:masterClrMapping/>
  </p:clrMapOvr>
  <p:extLst>
    <p:ext uri="{DCECCB84-F9BA-43D5-87BE-67443E8EF086}">
      <p15:sldGuideLst xmlns:p15="http://schemas.microsoft.com/office/powerpoint/2012/main">
        <p15:guide id="2" orient="horz" pos="110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0F262D-ADE7-4CBB-9C17-B4C0C8F02DD5}"/>
              </a:ext>
            </a:extLst>
          </p:cNvPr>
          <p:cNvSpPr/>
          <p:nvPr userDrawn="1"/>
        </p:nvSpPr>
        <p:spPr>
          <a:xfrm>
            <a:off x="-12294" y="861536"/>
            <a:ext cx="12252960" cy="36920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6" tIns="45706" rIns="45706" bIns="45706" numCol="1" spcCol="38100" rtlCol="0" anchor="ctr">
            <a:spAutoFit/>
          </a:bodyPr>
          <a:lstStyle/>
          <a:p>
            <a:pPr marL="0" marR="0" indent="0" algn="l" defTabSz="914126" rtl="0" fontAlgn="auto" latinLnBrk="0" hangingPunct="0">
              <a:lnSpc>
                <a:spcPct val="100000"/>
              </a:lnSpc>
              <a:spcBef>
                <a:spcPts val="0"/>
              </a:spcBef>
              <a:spcAft>
                <a:spcPts val="0"/>
              </a:spcAft>
              <a:buClrTx/>
              <a:buSzTx/>
              <a:buFontTx/>
              <a:buNone/>
              <a:tabLst/>
            </a:pPr>
            <a:endParaRPr kumimoji="0" lang="en-US" sz="1799" b="0" i="0" u="none" strike="noStrike" cap="none" spc="0" normalizeH="0" baseline="0">
              <a:ln>
                <a:noFill/>
              </a:ln>
              <a:solidFill>
                <a:srgbClr val="000000"/>
              </a:solidFill>
              <a:effectLst/>
              <a:uFillTx/>
              <a:latin typeface="+mj-lt"/>
              <a:ea typeface="+mj-ea"/>
              <a:cs typeface="+mj-cs"/>
              <a:sym typeface="Helvetica"/>
            </a:endParaRPr>
          </a:p>
        </p:txBody>
      </p:sp>
      <p:sp>
        <p:nvSpPr>
          <p:cNvPr id="9" name="Shape 107">
            <a:extLst>
              <a:ext uri="{FF2B5EF4-FFF2-40B4-BE49-F238E27FC236}">
                <a16:creationId xmlns:a16="http://schemas.microsoft.com/office/drawing/2014/main" id="{DC268FC6-7054-4111-8A31-E3EEB93ED4E4}"/>
              </a:ext>
            </a:extLst>
          </p:cNvPr>
          <p:cNvSpPr/>
          <p:nvPr userDrawn="1"/>
        </p:nvSpPr>
        <p:spPr>
          <a:xfrm>
            <a:off x="-12701" y="677220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10" name="Shape 107">
            <a:extLst>
              <a:ext uri="{FF2B5EF4-FFF2-40B4-BE49-F238E27FC236}">
                <a16:creationId xmlns:a16="http://schemas.microsoft.com/office/drawing/2014/main" id="{E4BAB6DA-EFE1-4C08-8832-8F57CB2C1EE1}"/>
              </a:ext>
            </a:extLst>
          </p:cNvPr>
          <p:cNvSpPr/>
          <p:nvPr userDrawn="1"/>
        </p:nvSpPr>
        <p:spPr>
          <a:xfrm>
            <a:off x="-11740" y="6833257"/>
            <a:ext cx="12207240" cy="0"/>
          </a:xfrm>
          <a:prstGeom prst="line">
            <a:avLst/>
          </a:prstGeom>
          <a:ln w="41275">
            <a:solidFill>
              <a:srgbClr val="6667AB"/>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577546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3" name="Shape 32"/>
          <p:cNvSpPr>
            <a:spLocks noGrp="1"/>
          </p:cNvSpPr>
          <p:nvPr>
            <p:ph type="title"/>
          </p:nvPr>
        </p:nvSpPr>
        <p:spPr>
          <a:xfrm>
            <a:off x="272016"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199" b="1">
                <a:solidFill>
                  <a:srgbClr val="29282D"/>
                </a:solidFill>
                <a:latin typeface="Arial"/>
                <a:ea typeface="Arial"/>
                <a:cs typeface="Arial"/>
                <a:sym typeface="Arial"/>
              </a:defRPr>
            </a:lvl1pPr>
          </a:lstStyle>
          <a:p>
            <a:r>
              <a:rPr dirty="0"/>
              <a:t>Click to edit Master title style</a:t>
            </a:r>
          </a:p>
        </p:txBody>
      </p:sp>
      <p:sp>
        <p:nvSpPr>
          <p:cNvPr id="12" name="Rectangle 11">
            <a:extLst>
              <a:ext uri="{FF2B5EF4-FFF2-40B4-BE49-F238E27FC236}">
                <a16:creationId xmlns:a16="http://schemas.microsoft.com/office/drawing/2014/main" id="{54505F32-634A-415F-8290-4F7D6488AC55}"/>
              </a:ext>
            </a:extLst>
          </p:cNvPr>
          <p:cNvSpPr/>
          <p:nvPr userDrawn="1"/>
        </p:nvSpPr>
        <p:spPr>
          <a:xfrm>
            <a:off x="-12294" y="861536"/>
            <a:ext cx="12252960" cy="36920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6" tIns="45706" rIns="45706" bIns="45706" numCol="1" spcCol="38100" rtlCol="0" anchor="ctr">
            <a:spAutoFit/>
          </a:bodyPr>
          <a:lstStyle/>
          <a:p>
            <a:pPr marL="0" marR="0" indent="0" algn="l" defTabSz="914126" rtl="0" fontAlgn="auto" latinLnBrk="0" hangingPunct="0">
              <a:lnSpc>
                <a:spcPct val="100000"/>
              </a:lnSpc>
              <a:spcBef>
                <a:spcPts val="0"/>
              </a:spcBef>
              <a:spcAft>
                <a:spcPts val="0"/>
              </a:spcAft>
              <a:buClrTx/>
              <a:buSzTx/>
              <a:buFontTx/>
              <a:buNone/>
              <a:tabLst/>
            </a:pPr>
            <a:endParaRPr kumimoji="0" lang="en-US" sz="1799" b="0" i="0" u="none" strike="noStrike" cap="none" spc="0" normalizeH="0" baseline="0">
              <a:ln>
                <a:noFill/>
              </a:ln>
              <a:solidFill>
                <a:srgbClr val="000000"/>
              </a:solidFill>
              <a:effectLst/>
              <a:uFillTx/>
              <a:latin typeface="+mj-lt"/>
              <a:ea typeface="+mj-ea"/>
              <a:cs typeface="+mj-cs"/>
              <a:sym typeface="Helvetica"/>
            </a:endParaRPr>
          </a:p>
        </p:txBody>
      </p:sp>
      <p:sp>
        <p:nvSpPr>
          <p:cNvPr id="10" name="Shape 107">
            <a:extLst>
              <a:ext uri="{FF2B5EF4-FFF2-40B4-BE49-F238E27FC236}">
                <a16:creationId xmlns:a16="http://schemas.microsoft.com/office/drawing/2014/main" id="{194BBEE6-F208-48D7-9035-8C3180E52E65}"/>
              </a:ext>
            </a:extLst>
          </p:cNvPr>
          <p:cNvSpPr/>
          <p:nvPr userDrawn="1"/>
        </p:nvSpPr>
        <p:spPr>
          <a:xfrm>
            <a:off x="-12701" y="677220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11" name="Shape 107">
            <a:extLst>
              <a:ext uri="{FF2B5EF4-FFF2-40B4-BE49-F238E27FC236}">
                <a16:creationId xmlns:a16="http://schemas.microsoft.com/office/drawing/2014/main" id="{36A0CBEB-4D16-4C58-914A-3DC7E7024E6C}"/>
              </a:ext>
            </a:extLst>
          </p:cNvPr>
          <p:cNvSpPr/>
          <p:nvPr userDrawn="1"/>
        </p:nvSpPr>
        <p:spPr>
          <a:xfrm>
            <a:off x="-11740" y="6833257"/>
            <a:ext cx="12207240" cy="0"/>
          </a:xfrm>
          <a:prstGeom prst="line">
            <a:avLst/>
          </a:prstGeom>
          <a:ln w="41275">
            <a:solidFill>
              <a:srgbClr val="6667AB"/>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1793233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49" y="2352752"/>
            <a:ext cx="11329259" cy="1449115"/>
          </a:xfrm>
          <a:prstGeom prst="rect">
            <a:avLst/>
          </a:prstGeom>
        </p:spPr>
        <p:txBody>
          <a:bodyPr anchor="b"/>
          <a:lstStyle>
            <a:lvl1pPr algn="l">
              <a:defRPr sz="3999">
                <a:solidFill>
                  <a:srgbClr val="2928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69949" y="4158531"/>
            <a:ext cx="9144000" cy="431626"/>
          </a:xfrm>
          <a:prstGeom prst="rect">
            <a:avLst/>
          </a:prstGeom>
        </p:spPr>
        <p:txBody>
          <a:bodyPr lIns="109728"/>
          <a:lstStyle>
            <a:lvl1pPr marL="0" indent="0" algn="l">
              <a:buNone/>
              <a:defRPr sz="1999" b="0">
                <a:solidFill>
                  <a:srgbClr val="29282D"/>
                </a:solidFill>
                <a:latin typeface="Arial" panose="020B0604020202020204" pitchFamily="34" charset="0"/>
                <a:cs typeface="Arial" panose="020B060402020202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1323382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itle 1"/>
          <p:cNvSpPr>
            <a:spLocks noGrp="1"/>
          </p:cNvSpPr>
          <p:nvPr>
            <p:ph type="title"/>
          </p:nvPr>
        </p:nvSpPr>
        <p:spPr>
          <a:xfrm>
            <a:off x="272017" y="200027"/>
            <a:ext cx="11664951" cy="838198"/>
          </a:xfrm>
          <a:prstGeom prst="rect">
            <a:avLst/>
          </a:prstGeom>
        </p:spPr>
        <p:txBody>
          <a:bodyPr lIns="109728" anchor="b"/>
          <a:lstStyle>
            <a:lvl1pPr>
              <a:defRPr sz="3199" b="1">
                <a:solidFill>
                  <a:srgbClr val="2928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16467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E1D802-8808-4041-B9FF-C8E9D9DD4CC5}"/>
              </a:ext>
            </a:extLst>
          </p:cNvPr>
          <p:cNvSpPr/>
          <p:nvPr userDrawn="1"/>
        </p:nvSpPr>
        <p:spPr>
          <a:xfrm>
            <a:off x="1" y="0"/>
            <a:ext cx="12192000" cy="1473200"/>
          </a:xfrm>
          <a:prstGeom prst="rect">
            <a:avLst/>
          </a:prstGeom>
          <a:solidFill>
            <a:srgbClr val="69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799" dirty="0">
                <a:solidFill>
                  <a:prstClr val="white"/>
                </a:solidFill>
              </a:rPr>
              <a:t>  </a:t>
            </a:r>
          </a:p>
        </p:txBody>
      </p:sp>
      <p:sp>
        <p:nvSpPr>
          <p:cNvPr id="3" name="Content Placeholder 2">
            <a:extLst>
              <a:ext uri="{FF2B5EF4-FFF2-40B4-BE49-F238E27FC236}">
                <a16:creationId xmlns:a16="http://schemas.microsoft.com/office/drawing/2014/main" id="{B18F199E-7A10-7641-AB8B-34A7DDB5350E}"/>
              </a:ext>
            </a:extLst>
          </p:cNvPr>
          <p:cNvSpPr>
            <a:spLocks noGrp="1"/>
          </p:cNvSpPr>
          <p:nvPr>
            <p:ph idx="1"/>
          </p:nvPr>
        </p:nvSpPr>
        <p:spPr>
          <a:xfrm>
            <a:off x="838200" y="1825625"/>
            <a:ext cx="10009095" cy="4351338"/>
          </a:xfrm>
          <a:prstGeom prst="rect">
            <a:avLst/>
          </a:prstGeom>
        </p:spPr>
        <p:txBody>
          <a:bodyPr/>
          <a:lstStyle>
            <a:lvl1pPr>
              <a:buClr>
                <a:srgbClr val="F7941C"/>
              </a:buClr>
              <a:defRPr>
                <a:solidFill>
                  <a:srgbClr val="3C3C36"/>
                </a:solidFill>
              </a:defRPr>
            </a:lvl1pPr>
            <a:lvl2pPr>
              <a:buClr>
                <a:srgbClr val="F7941C"/>
              </a:buClr>
              <a:defRPr>
                <a:solidFill>
                  <a:srgbClr val="3C3C36"/>
                </a:solidFill>
              </a:defRPr>
            </a:lvl2pPr>
            <a:lvl3pPr>
              <a:buClr>
                <a:srgbClr val="F7941C"/>
              </a:buClr>
              <a:defRPr>
                <a:solidFill>
                  <a:srgbClr val="3C3C36"/>
                </a:solidFill>
              </a:defRPr>
            </a:lvl3pPr>
            <a:lvl4pPr>
              <a:buClr>
                <a:srgbClr val="F7941C"/>
              </a:buClr>
              <a:defRPr>
                <a:solidFill>
                  <a:srgbClr val="3C3C36"/>
                </a:solidFill>
              </a:defRPr>
            </a:lvl4pPr>
            <a:lvl5pPr>
              <a:buClr>
                <a:srgbClr val="F7941C"/>
              </a:buClr>
              <a:defRPr>
                <a:solidFill>
                  <a:srgbClr val="3C3C3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3D969BE-A1C7-254C-8AB0-BFA185A4E72F}"/>
              </a:ext>
            </a:extLst>
          </p:cNvPr>
          <p:cNvSpPr>
            <a:spLocks noGrp="1"/>
          </p:cNvSpPr>
          <p:nvPr>
            <p:ph type="ftr" sz="quarter" idx="11"/>
          </p:nvPr>
        </p:nvSpPr>
        <p:spPr>
          <a:xfrm>
            <a:off x="6286500" y="6356352"/>
            <a:ext cx="4114800" cy="365125"/>
          </a:xfrm>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8E097AD-A1BD-4A44-8F25-FE2EC744C630}"/>
              </a:ext>
            </a:extLst>
          </p:cNvPr>
          <p:cNvSpPr>
            <a:spLocks noGrp="1"/>
          </p:cNvSpPr>
          <p:nvPr>
            <p:ph type="sldNum" sz="quarter" idx="12"/>
          </p:nvPr>
        </p:nvSpPr>
        <p:spPr>
          <a:xfrm>
            <a:off x="10817861" y="6356352"/>
            <a:ext cx="1071880" cy="365125"/>
          </a:xfrm>
        </p:spPr>
        <p:txBody>
          <a:bodyPr/>
          <a:lstStyle/>
          <a:p>
            <a:fld id="{1616277E-A747-AA48-BEB0-4DD6F585E7B6}" type="slidenum">
              <a:rPr lang="en-US" smtClean="0">
                <a:solidFill>
                  <a:prstClr val="black">
                    <a:tint val="75000"/>
                  </a:prstClr>
                </a:solidFill>
              </a:rPr>
              <a:pPr/>
              <a:t>‹#›</a:t>
            </a:fld>
            <a:endParaRPr lang="en-US">
              <a:solidFill>
                <a:prstClr val="black">
                  <a:tint val="75000"/>
                </a:prstClr>
              </a:solidFill>
            </a:endParaRPr>
          </a:p>
        </p:txBody>
      </p:sp>
      <p:pic>
        <p:nvPicPr>
          <p:cNvPr id="16" name="Graphic 15">
            <a:extLst>
              <a:ext uri="{FF2B5EF4-FFF2-40B4-BE49-F238E27FC236}">
                <a16:creationId xmlns:a16="http://schemas.microsoft.com/office/drawing/2014/main" id="{091F6401-B698-F849-B253-8BA831E6BB3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475" t="-10529" r="-3914" b="-3826"/>
          <a:stretch/>
        </p:blipFill>
        <p:spPr>
          <a:xfrm>
            <a:off x="712010" y="6326824"/>
            <a:ext cx="1965421" cy="424176"/>
          </a:xfrm>
          <a:prstGeom prst="rect">
            <a:avLst/>
          </a:prstGeom>
        </p:spPr>
      </p:pic>
      <p:grpSp>
        <p:nvGrpSpPr>
          <p:cNvPr id="51" name="Graphic 17">
            <a:extLst>
              <a:ext uri="{FF2B5EF4-FFF2-40B4-BE49-F238E27FC236}">
                <a16:creationId xmlns:a16="http://schemas.microsoft.com/office/drawing/2014/main" id="{BF9B7BD8-3F4A-5849-A973-A84A876BCB91}"/>
              </a:ext>
            </a:extLst>
          </p:cNvPr>
          <p:cNvGrpSpPr/>
          <p:nvPr userDrawn="1"/>
        </p:nvGrpSpPr>
        <p:grpSpPr>
          <a:xfrm>
            <a:off x="13195689" y="-3697026"/>
            <a:ext cx="8921556" cy="7136503"/>
            <a:chOff x="2347232" y="403662"/>
            <a:chExt cx="11655056" cy="9323075"/>
          </a:xfrm>
          <a:solidFill>
            <a:schemeClr val="accent1"/>
          </a:solidFill>
        </p:grpSpPr>
        <p:sp>
          <p:nvSpPr>
            <p:cNvPr id="52" name="Freeform 51">
              <a:extLst>
                <a:ext uri="{FF2B5EF4-FFF2-40B4-BE49-F238E27FC236}">
                  <a16:creationId xmlns:a16="http://schemas.microsoft.com/office/drawing/2014/main" id="{9A475162-B9E4-D645-8260-029A98C222D9}"/>
                </a:ext>
              </a:extLst>
            </p:cNvPr>
            <p:cNvSpPr/>
            <p:nvPr/>
          </p:nvSpPr>
          <p:spPr>
            <a:xfrm>
              <a:off x="6814660" y="6057539"/>
              <a:ext cx="3620913" cy="3669198"/>
            </a:xfrm>
            <a:custGeom>
              <a:avLst/>
              <a:gdLst>
                <a:gd name="connsiteX0" fmla="*/ 317443 w 3620913"/>
                <a:gd name="connsiteY0" fmla="*/ 3669198 h 3669198"/>
                <a:gd name="connsiteX1" fmla="*/ 3099584 w 3620913"/>
                <a:gd name="connsiteY1" fmla="*/ 3669198 h 3669198"/>
                <a:gd name="connsiteX2" fmla="*/ 3620913 w 3620913"/>
                <a:gd name="connsiteY2" fmla="*/ 0 h 3669198"/>
                <a:gd name="connsiteX3" fmla="*/ 0 w 3620913"/>
                <a:gd name="connsiteY3" fmla="*/ 1643118 h 3669198"/>
              </a:gdLst>
              <a:ahLst/>
              <a:cxnLst>
                <a:cxn ang="0">
                  <a:pos x="connsiteX0" y="connsiteY0"/>
                </a:cxn>
                <a:cxn ang="0">
                  <a:pos x="connsiteX1" y="connsiteY1"/>
                </a:cxn>
                <a:cxn ang="0">
                  <a:pos x="connsiteX2" y="connsiteY2"/>
                </a:cxn>
                <a:cxn ang="0">
                  <a:pos x="connsiteX3" y="connsiteY3"/>
                </a:cxn>
              </a:cxnLst>
              <a:rect l="l" t="t" r="r" b="b"/>
              <a:pathLst>
                <a:path w="3620913" h="3669198">
                  <a:moveTo>
                    <a:pt x="317443" y="3669198"/>
                  </a:moveTo>
                  <a:lnTo>
                    <a:pt x="3099584" y="3669198"/>
                  </a:lnTo>
                  <a:lnTo>
                    <a:pt x="3620913" y="0"/>
                  </a:lnTo>
                  <a:lnTo>
                    <a:pt x="0" y="1643118"/>
                  </a:lnTo>
                  <a:close/>
                </a:path>
              </a:pathLst>
            </a:custGeom>
            <a:solidFill>
              <a:srgbClr val="CE2027"/>
            </a:solidFill>
            <a:ln w="28550" cap="flat">
              <a:noFill/>
              <a:prstDash val="solid"/>
              <a:miter/>
            </a:ln>
          </p:spPr>
          <p:txBody>
            <a:bodyPr rtlCol="0" anchor="ctr"/>
            <a:lstStyle/>
            <a:p>
              <a:pPr defTabSz="914126"/>
              <a:endParaRPr lang="en-US" sz="1799" dirty="0">
                <a:solidFill>
                  <a:prstClr val="black"/>
                </a:solidFill>
              </a:endParaRPr>
            </a:p>
          </p:txBody>
        </p:sp>
        <p:sp>
          <p:nvSpPr>
            <p:cNvPr id="53" name="Freeform 52">
              <a:extLst>
                <a:ext uri="{FF2B5EF4-FFF2-40B4-BE49-F238E27FC236}">
                  <a16:creationId xmlns:a16="http://schemas.microsoft.com/office/drawing/2014/main" id="{F8B1296B-869B-CA47-A29A-6438D84259CF}"/>
                </a:ext>
              </a:extLst>
            </p:cNvPr>
            <p:cNvSpPr/>
            <p:nvPr/>
          </p:nvSpPr>
          <p:spPr>
            <a:xfrm>
              <a:off x="9914244" y="4440297"/>
              <a:ext cx="4088044" cy="5286439"/>
            </a:xfrm>
            <a:custGeom>
              <a:avLst/>
              <a:gdLst>
                <a:gd name="connsiteX0" fmla="*/ 2129190 w 4088044"/>
                <a:gd name="connsiteY0" fmla="*/ 5286440 h 5286439"/>
                <a:gd name="connsiteX1" fmla="*/ 4088045 w 4088044"/>
                <a:gd name="connsiteY1" fmla="*/ 0 h 5286439"/>
                <a:gd name="connsiteX2" fmla="*/ 521329 w 4088044"/>
                <a:gd name="connsiteY2" fmla="*/ 1617242 h 5286439"/>
                <a:gd name="connsiteX3" fmla="*/ 0 w 4088044"/>
                <a:gd name="connsiteY3" fmla="*/ 5286440 h 5286439"/>
              </a:gdLst>
              <a:ahLst/>
              <a:cxnLst>
                <a:cxn ang="0">
                  <a:pos x="connsiteX0" y="connsiteY0"/>
                </a:cxn>
                <a:cxn ang="0">
                  <a:pos x="connsiteX1" y="connsiteY1"/>
                </a:cxn>
                <a:cxn ang="0">
                  <a:pos x="connsiteX2" y="connsiteY2"/>
                </a:cxn>
                <a:cxn ang="0">
                  <a:pos x="connsiteX3" y="connsiteY3"/>
                </a:cxn>
              </a:cxnLst>
              <a:rect l="l" t="t" r="r" b="b"/>
              <a:pathLst>
                <a:path w="4088044" h="5286439">
                  <a:moveTo>
                    <a:pt x="2129190" y="5286440"/>
                  </a:moveTo>
                  <a:lnTo>
                    <a:pt x="4088045" y="0"/>
                  </a:lnTo>
                  <a:lnTo>
                    <a:pt x="521329" y="1617242"/>
                  </a:lnTo>
                  <a:lnTo>
                    <a:pt x="0" y="5286440"/>
                  </a:lnTo>
                  <a:close/>
                </a:path>
              </a:pathLst>
            </a:custGeom>
            <a:solidFill>
              <a:srgbClr val="EF4136"/>
            </a:solidFill>
            <a:ln w="28550" cap="flat">
              <a:noFill/>
              <a:prstDash val="solid"/>
              <a:miter/>
            </a:ln>
          </p:spPr>
          <p:txBody>
            <a:bodyPr rtlCol="0" anchor="ctr"/>
            <a:lstStyle/>
            <a:p>
              <a:pPr defTabSz="914126"/>
              <a:endParaRPr lang="en-US" sz="1799">
                <a:solidFill>
                  <a:prstClr val="black"/>
                </a:solidFill>
              </a:endParaRPr>
            </a:p>
          </p:txBody>
        </p:sp>
        <p:sp>
          <p:nvSpPr>
            <p:cNvPr id="54" name="Freeform 53">
              <a:extLst>
                <a:ext uri="{FF2B5EF4-FFF2-40B4-BE49-F238E27FC236}">
                  <a16:creationId xmlns:a16="http://schemas.microsoft.com/office/drawing/2014/main" id="{3F646090-FBE9-EE4B-9F66-DF5216D42E1B}"/>
                </a:ext>
              </a:extLst>
            </p:cNvPr>
            <p:cNvSpPr/>
            <p:nvPr/>
          </p:nvSpPr>
          <p:spPr>
            <a:xfrm>
              <a:off x="6458504" y="403662"/>
              <a:ext cx="4782289" cy="7296994"/>
            </a:xfrm>
            <a:custGeom>
              <a:avLst/>
              <a:gdLst>
                <a:gd name="connsiteX0" fmla="*/ 3977069 w 4782289"/>
                <a:gd name="connsiteY0" fmla="*/ 5653877 h 7296994"/>
                <a:gd name="connsiteX1" fmla="*/ 4782290 w 4782289"/>
                <a:gd name="connsiteY1" fmla="*/ 0 h 7296994"/>
                <a:gd name="connsiteX2" fmla="*/ 0 w 4782289"/>
                <a:gd name="connsiteY2" fmla="*/ 5012156 h 7296994"/>
                <a:gd name="connsiteX3" fmla="*/ 356156 w 4782289"/>
                <a:gd name="connsiteY3" fmla="*/ 7296995 h 7296994"/>
              </a:gdLst>
              <a:ahLst/>
              <a:cxnLst>
                <a:cxn ang="0">
                  <a:pos x="connsiteX0" y="connsiteY0"/>
                </a:cxn>
                <a:cxn ang="0">
                  <a:pos x="connsiteX1" y="connsiteY1"/>
                </a:cxn>
                <a:cxn ang="0">
                  <a:pos x="connsiteX2" y="connsiteY2"/>
                </a:cxn>
                <a:cxn ang="0">
                  <a:pos x="connsiteX3" y="connsiteY3"/>
                </a:cxn>
              </a:cxnLst>
              <a:rect l="l" t="t" r="r" b="b"/>
              <a:pathLst>
                <a:path w="4782289" h="7296994">
                  <a:moveTo>
                    <a:pt x="3977069" y="5653877"/>
                  </a:moveTo>
                  <a:lnTo>
                    <a:pt x="4782290" y="0"/>
                  </a:lnTo>
                  <a:lnTo>
                    <a:pt x="0" y="5012156"/>
                  </a:lnTo>
                  <a:lnTo>
                    <a:pt x="356156" y="7296995"/>
                  </a:lnTo>
                  <a:close/>
                </a:path>
              </a:pathLst>
            </a:custGeom>
            <a:solidFill>
              <a:srgbClr val="F7941D"/>
            </a:solidFill>
            <a:ln w="28550" cap="flat">
              <a:noFill/>
              <a:prstDash val="solid"/>
              <a:miter/>
            </a:ln>
          </p:spPr>
          <p:txBody>
            <a:bodyPr rtlCol="0" anchor="ctr"/>
            <a:lstStyle/>
            <a:p>
              <a:pPr defTabSz="914126"/>
              <a:endParaRPr lang="en-US" sz="1799">
                <a:solidFill>
                  <a:prstClr val="black"/>
                </a:solidFill>
              </a:endParaRPr>
            </a:p>
          </p:txBody>
        </p:sp>
        <p:sp>
          <p:nvSpPr>
            <p:cNvPr id="55" name="Freeform 54">
              <a:extLst>
                <a:ext uri="{FF2B5EF4-FFF2-40B4-BE49-F238E27FC236}">
                  <a16:creationId xmlns:a16="http://schemas.microsoft.com/office/drawing/2014/main" id="{95EC0760-D495-2C49-BA02-E5C33A31C692}"/>
                </a:ext>
              </a:extLst>
            </p:cNvPr>
            <p:cNvSpPr/>
            <p:nvPr/>
          </p:nvSpPr>
          <p:spPr>
            <a:xfrm>
              <a:off x="2347232" y="7700657"/>
              <a:ext cx="4784870" cy="2026080"/>
            </a:xfrm>
            <a:custGeom>
              <a:avLst/>
              <a:gdLst>
                <a:gd name="connsiteX0" fmla="*/ 4467428 w 4784870"/>
                <a:gd name="connsiteY0" fmla="*/ 0 h 2026080"/>
                <a:gd name="connsiteX1" fmla="*/ 0 w 4784870"/>
                <a:gd name="connsiteY1" fmla="*/ 2026080 h 2026080"/>
                <a:gd name="connsiteX2" fmla="*/ 4784871 w 4784870"/>
                <a:gd name="connsiteY2" fmla="*/ 2026080 h 2026080"/>
              </a:gdLst>
              <a:ahLst/>
              <a:cxnLst>
                <a:cxn ang="0">
                  <a:pos x="connsiteX0" y="connsiteY0"/>
                </a:cxn>
                <a:cxn ang="0">
                  <a:pos x="connsiteX1" y="connsiteY1"/>
                </a:cxn>
                <a:cxn ang="0">
                  <a:pos x="connsiteX2" y="connsiteY2"/>
                </a:cxn>
              </a:cxnLst>
              <a:rect l="l" t="t" r="r" b="b"/>
              <a:pathLst>
                <a:path w="4784870" h="2026080">
                  <a:moveTo>
                    <a:pt x="4467428" y="0"/>
                  </a:moveTo>
                  <a:lnTo>
                    <a:pt x="0" y="2026080"/>
                  </a:lnTo>
                  <a:lnTo>
                    <a:pt x="4784871" y="2026080"/>
                  </a:lnTo>
                  <a:close/>
                </a:path>
              </a:pathLst>
            </a:custGeom>
            <a:solidFill>
              <a:srgbClr val="692955"/>
            </a:solidFill>
            <a:ln w="28550" cap="flat">
              <a:noFill/>
              <a:prstDash val="solid"/>
              <a:miter/>
            </a:ln>
          </p:spPr>
          <p:txBody>
            <a:bodyPr rtlCol="0" anchor="ctr"/>
            <a:lstStyle/>
            <a:p>
              <a:pPr defTabSz="914126"/>
              <a:endParaRPr lang="en-US" sz="1799">
                <a:solidFill>
                  <a:prstClr val="black"/>
                </a:solidFill>
              </a:endParaRPr>
            </a:p>
          </p:txBody>
        </p:sp>
        <p:sp>
          <p:nvSpPr>
            <p:cNvPr id="56" name="Freeform 55">
              <a:extLst>
                <a:ext uri="{FF2B5EF4-FFF2-40B4-BE49-F238E27FC236}">
                  <a16:creationId xmlns:a16="http://schemas.microsoft.com/office/drawing/2014/main" id="{E653DA67-1DB8-024F-BC3B-71440F153BDB}"/>
                </a:ext>
              </a:extLst>
            </p:cNvPr>
            <p:cNvSpPr/>
            <p:nvPr/>
          </p:nvSpPr>
          <p:spPr>
            <a:xfrm>
              <a:off x="2347232" y="1829422"/>
              <a:ext cx="4111271" cy="7897314"/>
            </a:xfrm>
            <a:custGeom>
              <a:avLst/>
              <a:gdLst>
                <a:gd name="connsiteX0" fmla="*/ 3551231 w 4111271"/>
                <a:gd name="connsiteY0" fmla="*/ 0 h 7897314"/>
                <a:gd name="connsiteX1" fmla="*/ 0 w 4111271"/>
                <a:gd name="connsiteY1" fmla="*/ 7897315 h 7897314"/>
                <a:gd name="connsiteX2" fmla="*/ 4111272 w 4111271"/>
                <a:gd name="connsiteY2" fmla="*/ 3586395 h 7897314"/>
              </a:gdLst>
              <a:ahLst/>
              <a:cxnLst>
                <a:cxn ang="0">
                  <a:pos x="connsiteX0" y="connsiteY0"/>
                </a:cxn>
                <a:cxn ang="0">
                  <a:pos x="connsiteX1" y="connsiteY1"/>
                </a:cxn>
                <a:cxn ang="0">
                  <a:pos x="connsiteX2" y="connsiteY2"/>
                </a:cxn>
              </a:cxnLst>
              <a:rect l="l" t="t" r="r" b="b"/>
              <a:pathLst>
                <a:path w="4111271" h="7897314">
                  <a:moveTo>
                    <a:pt x="3551231" y="0"/>
                  </a:moveTo>
                  <a:lnTo>
                    <a:pt x="0" y="7897315"/>
                  </a:lnTo>
                  <a:lnTo>
                    <a:pt x="4111272" y="3586395"/>
                  </a:lnTo>
                  <a:close/>
                </a:path>
              </a:pathLst>
            </a:custGeom>
            <a:solidFill>
              <a:srgbClr val="F15A29"/>
            </a:solidFill>
            <a:ln w="28550" cap="flat">
              <a:noFill/>
              <a:prstDash val="solid"/>
              <a:miter/>
            </a:ln>
          </p:spPr>
          <p:txBody>
            <a:bodyPr rtlCol="0" anchor="ctr"/>
            <a:lstStyle/>
            <a:p>
              <a:pPr defTabSz="914126"/>
              <a:endParaRPr lang="en-US" sz="1799">
                <a:solidFill>
                  <a:prstClr val="black"/>
                </a:solidFill>
              </a:endParaRPr>
            </a:p>
          </p:txBody>
        </p:sp>
        <p:sp>
          <p:nvSpPr>
            <p:cNvPr id="57" name="Freeform 56">
              <a:extLst>
                <a:ext uri="{FF2B5EF4-FFF2-40B4-BE49-F238E27FC236}">
                  <a16:creationId xmlns:a16="http://schemas.microsoft.com/office/drawing/2014/main" id="{3E82E616-B504-FE46-B162-BFCC1CCECE3F}"/>
                </a:ext>
              </a:extLst>
            </p:cNvPr>
            <p:cNvSpPr/>
            <p:nvPr/>
          </p:nvSpPr>
          <p:spPr>
            <a:xfrm>
              <a:off x="2347232" y="5415818"/>
              <a:ext cx="4467427" cy="4310919"/>
            </a:xfrm>
            <a:custGeom>
              <a:avLst/>
              <a:gdLst>
                <a:gd name="connsiteX0" fmla="*/ 4111272 w 4467427"/>
                <a:gd name="connsiteY0" fmla="*/ 0 h 4310919"/>
                <a:gd name="connsiteX1" fmla="*/ 0 w 4467427"/>
                <a:gd name="connsiteY1" fmla="*/ 4310920 h 4310919"/>
                <a:gd name="connsiteX2" fmla="*/ 4467428 w 4467427"/>
                <a:gd name="connsiteY2" fmla="*/ 2284839 h 4310919"/>
              </a:gdLst>
              <a:ahLst/>
              <a:cxnLst>
                <a:cxn ang="0">
                  <a:pos x="connsiteX0" y="connsiteY0"/>
                </a:cxn>
                <a:cxn ang="0">
                  <a:pos x="connsiteX1" y="connsiteY1"/>
                </a:cxn>
                <a:cxn ang="0">
                  <a:pos x="connsiteX2" y="connsiteY2"/>
                </a:cxn>
              </a:cxnLst>
              <a:rect l="l" t="t" r="r" b="b"/>
              <a:pathLst>
                <a:path w="4467427" h="4310919">
                  <a:moveTo>
                    <a:pt x="4111272" y="0"/>
                  </a:moveTo>
                  <a:lnTo>
                    <a:pt x="0" y="4310920"/>
                  </a:lnTo>
                  <a:lnTo>
                    <a:pt x="4467428" y="2284839"/>
                  </a:lnTo>
                  <a:close/>
                </a:path>
              </a:pathLst>
            </a:custGeom>
            <a:solidFill>
              <a:srgbClr val="BE1E2D"/>
            </a:solidFill>
            <a:ln w="28550" cap="flat">
              <a:noFill/>
              <a:prstDash val="solid"/>
              <a:miter/>
            </a:ln>
          </p:spPr>
          <p:txBody>
            <a:bodyPr rtlCol="0" anchor="ctr"/>
            <a:lstStyle/>
            <a:p>
              <a:pPr defTabSz="914126"/>
              <a:endParaRPr lang="en-US" sz="1799">
                <a:solidFill>
                  <a:prstClr val="black"/>
                </a:solidFill>
              </a:endParaRPr>
            </a:p>
          </p:txBody>
        </p:sp>
      </p:grpSp>
      <p:pic>
        <p:nvPicPr>
          <p:cNvPr id="8" name="Picture 7" descr="A picture containing drawing&#10;&#10;Description automatically generated">
            <a:extLst>
              <a:ext uri="{FF2B5EF4-FFF2-40B4-BE49-F238E27FC236}">
                <a16:creationId xmlns:a16="http://schemas.microsoft.com/office/drawing/2014/main" id="{0C0F6C34-69AB-A24D-B73A-A36712984E8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663"/>
          <a:stretch/>
        </p:blipFill>
        <p:spPr>
          <a:xfrm>
            <a:off x="8095212" y="-35169"/>
            <a:ext cx="4612175" cy="1508369"/>
          </a:xfrm>
          <a:prstGeom prst="rect">
            <a:avLst/>
          </a:prstGeom>
        </p:spPr>
      </p:pic>
      <p:sp>
        <p:nvSpPr>
          <p:cNvPr id="2" name="Title 1">
            <a:extLst>
              <a:ext uri="{FF2B5EF4-FFF2-40B4-BE49-F238E27FC236}">
                <a16:creationId xmlns:a16="http://schemas.microsoft.com/office/drawing/2014/main" id="{1B6D60A7-5636-9E42-80D7-2862E7A58BD9}"/>
              </a:ext>
            </a:extLst>
          </p:cNvPr>
          <p:cNvSpPr>
            <a:spLocks noGrp="1"/>
          </p:cNvSpPr>
          <p:nvPr>
            <p:ph type="title"/>
          </p:nvPr>
        </p:nvSpPr>
        <p:spPr>
          <a:xfrm>
            <a:off x="838203" y="106043"/>
            <a:ext cx="10009094"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93518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505234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54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84520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5/9/24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C86B443D-33F9-4BDE-8B3E-3FCA6E14BD4D}"/>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05290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410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00633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2923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4039908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05566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59362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676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500139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06838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5/9/24</a:t>
            </a:fld>
            <a:endParaRPr lang="en-US"/>
          </a:p>
        </p:txBody>
      </p:sp>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2" name="Picture 11">
            <a:extLst>
              <a:ext uri="{FF2B5EF4-FFF2-40B4-BE49-F238E27FC236}">
                <a16:creationId xmlns:a16="http://schemas.microsoft.com/office/drawing/2014/main" id="{8E94C297-886E-473D-9F07-EA51FD3D4193}"/>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Shape 19"/>
          <p:cNvSpPr>
            <a:spLocks noGrp="1"/>
          </p:cNvSpPr>
          <p:nvPr>
            <p:ph type="title"/>
          </p:nvPr>
        </p:nvSpPr>
        <p:spPr>
          <a:xfrm>
            <a:off x="269949" y="2606750"/>
            <a:ext cx="11329260" cy="1449117"/>
          </a:xfrm>
          <a:prstGeom prst="rect">
            <a:avLst/>
          </a:prstGeom>
          <a:extLst>
            <a:ext uri="{C572A759-6A51-4108-AA02-DFA0A04FC94B}">
              <ma14:wrappingTextBoxFlag xmlns:ma14="http://schemas.microsoft.com/office/mac/drawingml/2011/main" xmlns="" val="1"/>
            </a:ext>
          </a:extLst>
        </p:spPr>
        <p:txBody>
          <a:bodyPr anchor="b">
            <a:normAutofit/>
          </a:bodyPr>
          <a:lstStyle>
            <a:lvl1pPr>
              <a:defRPr sz="4400">
                <a:solidFill>
                  <a:srgbClr val="29282D"/>
                </a:solidFill>
                <a:latin typeface="Arial"/>
                <a:ea typeface="Arial"/>
                <a:cs typeface="Arial"/>
                <a:sym typeface="Arial"/>
              </a:defRPr>
            </a:lvl1pPr>
          </a:lstStyle>
          <a:p>
            <a:r>
              <a:rPr dirty="0"/>
              <a:t>Click to edit Master title style</a:t>
            </a:r>
          </a:p>
        </p:txBody>
      </p:sp>
      <p:sp>
        <p:nvSpPr>
          <p:cNvPr id="20" name="Shape 20"/>
          <p:cNvSpPr>
            <a:spLocks noGrp="1"/>
          </p:cNvSpPr>
          <p:nvPr>
            <p:ph type="body" sz="quarter" idx="1"/>
          </p:nvPr>
        </p:nvSpPr>
        <p:spPr>
          <a:xfrm>
            <a:off x="269948" y="4412531"/>
            <a:ext cx="9144000" cy="431628"/>
          </a:xfrm>
          <a:prstGeom prst="rect">
            <a:avLst/>
          </a:prstGeom>
          <a:extLst>
            <a:ext uri="{C572A759-6A51-4108-AA02-DFA0A04FC94B}">
              <ma14:wrappingTextBoxFlag xmlns:ma14="http://schemas.microsoft.com/office/mac/drawingml/2011/main" xmlns="" val="1"/>
            </a:ext>
          </a:extLst>
        </p:spPr>
        <p:txBody>
          <a:bodyPr>
            <a:normAutofit/>
          </a:bodyPr>
          <a:lstStyle>
            <a:lvl1pPr marL="0" indent="0">
              <a:buSzTx/>
              <a:buFontTx/>
              <a:buNone/>
              <a:defRPr sz="2400">
                <a:solidFill>
                  <a:srgbClr val="29282D"/>
                </a:solidFill>
                <a:latin typeface="Arial"/>
                <a:ea typeface="Arial"/>
                <a:cs typeface="Arial"/>
                <a:sym typeface="Arial"/>
              </a:defRPr>
            </a:lvl1pPr>
          </a:lstStyle>
          <a:p>
            <a:r>
              <a:rPr dirty="0"/>
              <a:t>Click to edit Master subtitle style</a:t>
            </a:r>
          </a:p>
        </p:txBody>
      </p:sp>
    </p:spTree>
    <p:extLst>
      <p:ext uri="{BB962C8B-B14F-4D97-AF65-F5344CB8AC3E}">
        <p14:creationId xmlns:p14="http://schemas.microsoft.com/office/powerpoint/2010/main" val="755899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2" name="Shape 32"/>
          <p:cNvSpPr>
            <a:spLocks noGrp="1"/>
          </p:cNvSpPr>
          <p:nvPr>
            <p:ph type="title"/>
          </p:nvPr>
        </p:nvSpPr>
        <p:spPr>
          <a:xfrm>
            <a:off x="266700"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200" b="1">
                <a:solidFill>
                  <a:srgbClr val="29282D"/>
                </a:solidFill>
                <a:latin typeface="Arial"/>
                <a:ea typeface="Arial"/>
                <a:cs typeface="Arial"/>
                <a:sym typeface="Arial"/>
              </a:defRPr>
            </a:lvl1pPr>
          </a:lstStyle>
          <a:p>
            <a:r>
              <a:rPr dirty="0"/>
              <a:t>Click to edit Master title style</a:t>
            </a:r>
          </a:p>
        </p:txBody>
      </p:sp>
      <p:sp>
        <p:nvSpPr>
          <p:cNvPr id="3" name="Content Placeholder 2"/>
          <p:cNvSpPr>
            <a:spLocks noGrp="1"/>
          </p:cNvSpPr>
          <p:nvPr>
            <p:ph sz="quarter" idx="10"/>
          </p:nvPr>
        </p:nvSpPr>
        <p:spPr>
          <a:xfrm>
            <a:off x="270932" y="1405272"/>
            <a:ext cx="11663363" cy="4845050"/>
          </a:xfrm>
          <a:prstGeom prst="rect">
            <a:avLst/>
          </a:prstGeom>
        </p:spPr>
        <p:txBody>
          <a:bodyPr/>
          <a:lstStyle>
            <a:lvl1pPr marL="173736" indent="-173736">
              <a:lnSpc>
                <a:spcPct val="100000"/>
              </a:lnSpc>
              <a:spcBef>
                <a:spcPts val="1200"/>
              </a:spcBef>
              <a:buClr>
                <a:srgbClr val="6667AB"/>
              </a:buClr>
              <a:buSzPct val="90000"/>
              <a:defRPr sz="2400">
                <a:solidFill>
                  <a:srgbClr val="29282D"/>
                </a:solidFill>
              </a:defRPr>
            </a:lvl1pPr>
            <a:lvl2pPr marL="457200" indent="-228600">
              <a:lnSpc>
                <a:spcPct val="100000"/>
              </a:lnSpc>
              <a:spcBef>
                <a:spcPts val="1200"/>
              </a:spcBef>
              <a:buClr>
                <a:srgbClr val="6667AB"/>
              </a:buClr>
              <a:buSzPct val="90000"/>
              <a:buFont typeface="Arial" panose="020B0604020202020204" pitchFamily="34" charset="0"/>
              <a:buChar char="–"/>
              <a:defRPr sz="2000">
                <a:solidFill>
                  <a:srgbClr val="29282D"/>
                </a:solidFill>
              </a:defRPr>
            </a:lvl2pPr>
            <a:lvl3pPr marL="630936" indent="-173736">
              <a:lnSpc>
                <a:spcPct val="100000"/>
              </a:lnSpc>
              <a:spcBef>
                <a:spcPts val="1200"/>
              </a:spcBef>
              <a:buClr>
                <a:srgbClr val="6667AB"/>
              </a:buClr>
              <a:buSzPct val="90000"/>
              <a:defRPr sz="1800">
                <a:solidFill>
                  <a:srgbClr val="29282D"/>
                </a:solidFill>
              </a:defRPr>
            </a:lvl3pPr>
            <a:lvl4pPr marL="859536" indent="-173736">
              <a:lnSpc>
                <a:spcPct val="100000"/>
              </a:lnSpc>
              <a:spcBef>
                <a:spcPts val="1200"/>
              </a:spcBef>
              <a:buClr>
                <a:srgbClr val="6667AB"/>
              </a:buClr>
              <a:buSzPct val="90000"/>
              <a:buFont typeface="Arial" panose="020B0604020202020204" pitchFamily="34" charset="0"/>
              <a:buChar char="–"/>
              <a:defRPr sz="1600">
                <a:solidFill>
                  <a:srgbClr val="29282D"/>
                </a:solidFill>
              </a:defRPr>
            </a:lvl4pPr>
            <a:lvl5pPr marL="969264" indent="-164592">
              <a:lnSpc>
                <a:spcPct val="100000"/>
              </a:lnSpc>
              <a:spcBef>
                <a:spcPts val="1200"/>
              </a:spcBef>
              <a:buClr>
                <a:srgbClr val="6667AB"/>
              </a:buClr>
              <a:buSzPct val="90000"/>
              <a:defRPr sz="16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EC7DB586-4A3F-4FF0-B717-D8223E84106B}"/>
              </a:ext>
            </a:extLst>
          </p:cNvPr>
          <p:cNvSpPr/>
          <p:nvPr userDrawn="1"/>
        </p:nvSpPr>
        <p:spPr>
          <a:xfrm>
            <a:off x="-12294" y="1000416"/>
            <a:ext cx="12252960" cy="9144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1" name="Shape 107">
            <a:extLst>
              <a:ext uri="{FF2B5EF4-FFF2-40B4-BE49-F238E27FC236}">
                <a16:creationId xmlns:a16="http://schemas.microsoft.com/office/drawing/2014/main" id="{5C0A04E0-1E25-4F4F-811B-74D51A9A7DC9}"/>
              </a:ext>
            </a:extLst>
          </p:cNvPr>
          <p:cNvSpPr/>
          <p:nvPr userDrawn="1"/>
        </p:nvSpPr>
        <p:spPr>
          <a:xfrm>
            <a:off x="-12701" y="677220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12" name="Shape 107">
            <a:extLst>
              <a:ext uri="{FF2B5EF4-FFF2-40B4-BE49-F238E27FC236}">
                <a16:creationId xmlns:a16="http://schemas.microsoft.com/office/drawing/2014/main" id="{3491B027-4480-4205-91E8-E99263C4AAE6}"/>
              </a:ext>
            </a:extLst>
          </p:cNvPr>
          <p:cNvSpPr/>
          <p:nvPr userDrawn="1"/>
        </p:nvSpPr>
        <p:spPr>
          <a:xfrm>
            <a:off x="-11740" y="6833257"/>
            <a:ext cx="12207240" cy="0"/>
          </a:xfrm>
          <a:prstGeom prst="line">
            <a:avLst/>
          </a:prstGeom>
          <a:ln w="41275">
            <a:solidFill>
              <a:srgbClr val="6667AB"/>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4212675476"/>
      </p:ext>
    </p:extLst>
  </p:cSld>
  <p:clrMapOvr>
    <a:masterClrMapping/>
  </p:clrMapOvr>
  <p:extLst>
    <p:ext uri="{DCECCB84-F9BA-43D5-87BE-67443E8EF086}">
      <p15:sldGuideLst xmlns:p15="http://schemas.microsoft.com/office/powerpoint/2012/main">
        <p15:guide id="2" orient="horz" pos="4176">
          <p15:clr>
            <a:srgbClr val="A4A3A4"/>
          </p15:clr>
        </p15:guide>
        <p15:guide id="3" pos="3840">
          <p15:clr>
            <a:srgbClr val="A4A3A4"/>
          </p15:clr>
        </p15:guide>
        <p15:guide id="6" orient="horz" pos="576">
          <p15:clr>
            <a:srgbClr val="A4A3A4"/>
          </p15:clr>
        </p15:guide>
        <p15:guide id="7" orient="horz" pos="1104">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_INSTRUCTIONAL">
    <p:spTree>
      <p:nvGrpSpPr>
        <p:cNvPr id="1" name=""/>
        <p:cNvGrpSpPr/>
        <p:nvPr/>
      </p:nvGrpSpPr>
      <p:grpSpPr>
        <a:xfrm>
          <a:off x="0" y="0"/>
          <a:ext cx="0" cy="0"/>
          <a:chOff x="0" y="0"/>
          <a:chExt cx="0" cy="0"/>
        </a:xfrm>
      </p:grpSpPr>
      <p:sp>
        <p:nvSpPr>
          <p:cNvPr id="16" name="Content Placeholder 2"/>
          <p:cNvSpPr>
            <a:spLocks noGrp="1"/>
          </p:cNvSpPr>
          <p:nvPr>
            <p:ph sz="quarter" idx="10"/>
          </p:nvPr>
        </p:nvSpPr>
        <p:spPr>
          <a:xfrm>
            <a:off x="270932" y="1447800"/>
            <a:ext cx="11663363" cy="4845050"/>
          </a:xfrm>
          <a:prstGeom prst="rect">
            <a:avLst/>
          </a:prstGeom>
        </p:spPr>
        <p:txBody>
          <a:bodyPr/>
          <a:lstStyle>
            <a:lvl1pPr marL="173736" indent="-173736">
              <a:lnSpc>
                <a:spcPct val="100000"/>
              </a:lnSpc>
              <a:spcBef>
                <a:spcPts val="1200"/>
              </a:spcBef>
              <a:buClr>
                <a:srgbClr val="6667AB"/>
              </a:buClr>
              <a:buSzPct val="90000"/>
              <a:defRPr sz="2000">
                <a:solidFill>
                  <a:srgbClr val="29282D"/>
                </a:solidFill>
              </a:defRPr>
            </a:lvl1pPr>
            <a:lvl2pPr marL="457200" indent="-228600">
              <a:lnSpc>
                <a:spcPct val="100000"/>
              </a:lnSpc>
              <a:spcBef>
                <a:spcPts val="1200"/>
              </a:spcBef>
              <a:buClr>
                <a:srgbClr val="6667AB"/>
              </a:buClr>
              <a:buSzPct val="90000"/>
              <a:buFont typeface="Arial" panose="020B0604020202020204" pitchFamily="34" charset="0"/>
              <a:buChar char="–"/>
              <a:defRPr sz="1800">
                <a:solidFill>
                  <a:srgbClr val="29282D"/>
                </a:solidFill>
              </a:defRPr>
            </a:lvl2pPr>
            <a:lvl3pPr marL="630936" indent="-173736">
              <a:lnSpc>
                <a:spcPct val="100000"/>
              </a:lnSpc>
              <a:spcBef>
                <a:spcPts val="1200"/>
              </a:spcBef>
              <a:buClr>
                <a:srgbClr val="6667AB"/>
              </a:buClr>
              <a:buSzPct val="90000"/>
              <a:defRPr sz="1600">
                <a:solidFill>
                  <a:srgbClr val="29282D"/>
                </a:solidFill>
              </a:defRPr>
            </a:lvl3pPr>
            <a:lvl4pPr marL="859536" indent="-173736">
              <a:lnSpc>
                <a:spcPct val="100000"/>
              </a:lnSpc>
              <a:spcBef>
                <a:spcPts val="1200"/>
              </a:spcBef>
              <a:buClr>
                <a:srgbClr val="6667AB"/>
              </a:buClr>
              <a:buSzPct val="90000"/>
              <a:buFont typeface="Arial" panose="020B0604020202020204" pitchFamily="34" charset="0"/>
              <a:buChar char="–"/>
              <a:defRPr sz="1400">
                <a:solidFill>
                  <a:srgbClr val="29282D"/>
                </a:solidFill>
              </a:defRPr>
            </a:lvl4pPr>
            <a:lvl5pPr marL="969264" indent="-164592">
              <a:lnSpc>
                <a:spcPct val="100000"/>
              </a:lnSpc>
              <a:spcBef>
                <a:spcPts val="1200"/>
              </a:spcBef>
              <a:buClr>
                <a:srgbClr val="6667AB"/>
              </a:buClr>
              <a:buSzPct val="90000"/>
              <a:defRPr sz="14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hape 32"/>
          <p:cNvSpPr>
            <a:spLocks noGrp="1"/>
          </p:cNvSpPr>
          <p:nvPr>
            <p:ph type="title"/>
          </p:nvPr>
        </p:nvSpPr>
        <p:spPr>
          <a:xfrm>
            <a:off x="272016"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200" b="1">
                <a:solidFill>
                  <a:srgbClr val="29282D"/>
                </a:solidFill>
                <a:latin typeface="Arial"/>
                <a:ea typeface="Arial"/>
                <a:cs typeface="Arial"/>
                <a:sym typeface="Arial"/>
              </a:defRPr>
            </a:lvl1pPr>
          </a:lstStyle>
          <a:p>
            <a:r>
              <a:rPr dirty="0"/>
              <a:t>Click to edit Master title style</a:t>
            </a:r>
          </a:p>
        </p:txBody>
      </p:sp>
      <p:sp>
        <p:nvSpPr>
          <p:cNvPr id="14" name="Rectangle 13">
            <a:extLst>
              <a:ext uri="{FF2B5EF4-FFF2-40B4-BE49-F238E27FC236}">
                <a16:creationId xmlns:a16="http://schemas.microsoft.com/office/drawing/2014/main" id="{7D2C1A64-2C0F-4C88-BD9F-5DED81E5CB6E}"/>
              </a:ext>
            </a:extLst>
          </p:cNvPr>
          <p:cNvSpPr/>
          <p:nvPr userDrawn="1"/>
        </p:nvSpPr>
        <p:spPr>
          <a:xfrm>
            <a:off x="-12294" y="1000416"/>
            <a:ext cx="12252960" cy="9144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1" name="Shape 107">
            <a:extLst>
              <a:ext uri="{FF2B5EF4-FFF2-40B4-BE49-F238E27FC236}">
                <a16:creationId xmlns:a16="http://schemas.microsoft.com/office/drawing/2014/main" id="{3021EEF9-2939-40CC-B605-8208D02F5D1D}"/>
              </a:ext>
            </a:extLst>
          </p:cNvPr>
          <p:cNvSpPr/>
          <p:nvPr userDrawn="1"/>
        </p:nvSpPr>
        <p:spPr>
          <a:xfrm>
            <a:off x="-12701" y="677220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12" name="Shape 107">
            <a:extLst>
              <a:ext uri="{FF2B5EF4-FFF2-40B4-BE49-F238E27FC236}">
                <a16:creationId xmlns:a16="http://schemas.microsoft.com/office/drawing/2014/main" id="{D65D241A-9C03-4971-829E-EBE02E5A6698}"/>
              </a:ext>
            </a:extLst>
          </p:cNvPr>
          <p:cNvSpPr/>
          <p:nvPr userDrawn="1"/>
        </p:nvSpPr>
        <p:spPr>
          <a:xfrm>
            <a:off x="-11740" y="6833257"/>
            <a:ext cx="12207240" cy="0"/>
          </a:xfrm>
          <a:prstGeom prst="line">
            <a:avLst/>
          </a:prstGeom>
          <a:ln w="41275">
            <a:solidFill>
              <a:srgbClr val="6667AB"/>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993829747"/>
      </p:ext>
    </p:extLst>
  </p:cSld>
  <p:clrMapOvr>
    <a:masterClrMapping/>
  </p:clrMapOvr>
  <p:extLst>
    <p:ext uri="{DCECCB84-F9BA-43D5-87BE-67443E8EF086}">
      <p15:sldGuideLst xmlns:p15="http://schemas.microsoft.com/office/powerpoint/2012/main">
        <p15:guide id="2" orient="horz" pos="1104">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84" name="Shape 84"/>
          <p:cNvSpPr>
            <a:spLocks noGrp="1"/>
          </p:cNvSpPr>
          <p:nvPr>
            <p:ph type="title"/>
          </p:nvPr>
        </p:nvSpPr>
        <p:spPr>
          <a:xfrm>
            <a:off x="266700" y="2360258"/>
            <a:ext cx="11329260" cy="1449117"/>
          </a:xfrm>
          <a:prstGeom prst="rect">
            <a:avLst/>
          </a:prstGeom>
          <a:extLst>
            <a:ext uri="{C572A759-6A51-4108-AA02-DFA0A04FC94B}">
              <ma14:wrappingTextBoxFlag xmlns:ma14="http://schemas.microsoft.com/office/mac/drawingml/2011/main" xmlns="" val="1"/>
            </a:ext>
          </a:extLst>
        </p:spPr>
        <p:txBody>
          <a:bodyPr anchor="b">
            <a:normAutofit/>
          </a:bodyPr>
          <a:lstStyle>
            <a:lvl1pPr>
              <a:defRPr sz="4000">
                <a:solidFill>
                  <a:srgbClr val="29282D"/>
                </a:solidFill>
                <a:latin typeface="Arial"/>
                <a:ea typeface="Arial"/>
                <a:cs typeface="Arial"/>
                <a:sym typeface="Arial"/>
              </a:defRPr>
            </a:lvl1pPr>
          </a:lstStyle>
          <a:p>
            <a:r>
              <a:rPr dirty="0"/>
              <a:t>Click to edit Master title style</a:t>
            </a:r>
          </a:p>
        </p:txBody>
      </p:sp>
      <p:sp>
        <p:nvSpPr>
          <p:cNvPr id="85" name="Shape 85"/>
          <p:cNvSpPr>
            <a:spLocks noGrp="1"/>
          </p:cNvSpPr>
          <p:nvPr>
            <p:ph type="body" sz="quarter" idx="1"/>
          </p:nvPr>
        </p:nvSpPr>
        <p:spPr>
          <a:xfrm>
            <a:off x="269948" y="4158531"/>
            <a:ext cx="9144000" cy="431628"/>
          </a:xfrm>
          <a:prstGeom prst="rect">
            <a:avLst/>
          </a:prstGeom>
          <a:extLst>
            <a:ext uri="{C572A759-6A51-4108-AA02-DFA0A04FC94B}">
              <ma14:wrappingTextBoxFlag xmlns:ma14="http://schemas.microsoft.com/office/mac/drawingml/2011/main" xmlns="" val="1"/>
            </a:ext>
          </a:extLst>
        </p:spPr>
        <p:txBody>
          <a:bodyPr>
            <a:normAutofit/>
          </a:bodyPr>
          <a:lstStyle>
            <a:lvl1pPr marL="0" indent="0">
              <a:buSzTx/>
              <a:buFontTx/>
              <a:buNone/>
              <a:defRPr sz="2400">
                <a:solidFill>
                  <a:srgbClr val="29282D"/>
                </a:solidFill>
                <a:latin typeface="Arial"/>
                <a:ea typeface="Arial"/>
                <a:cs typeface="Arial"/>
                <a:sym typeface="Arial"/>
              </a:defRPr>
            </a:lvl1pPr>
          </a:lstStyle>
          <a:p>
            <a:r>
              <a:rPr dirty="0"/>
              <a:t>Click to edit Master subtitle style</a:t>
            </a:r>
          </a:p>
        </p:txBody>
      </p:sp>
    </p:spTree>
    <p:extLst>
      <p:ext uri="{BB962C8B-B14F-4D97-AF65-F5344CB8AC3E}">
        <p14:creationId xmlns:p14="http://schemas.microsoft.com/office/powerpoint/2010/main" val="1451110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4" name="Content Placeholder 2"/>
          <p:cNvSpPr>
            <a:spLocks noGrp="1"/>
          </p:cNvSpPr>
          <p:nvPr>
            <p:ph sz="quarter" idx="11"/>
          </p:nvPr>
        </p:nvSpPr>
        <p:spPr>
          <a:xfrm>
            <a:off x="270933" y="1441449"/>
            <a:ext cx="5572125" cy="4845051"/>
          </a:xfrm>
          <a:prstGeom prst="rect">
            <a:avLst/>
          </a:prstGeom>
        </p:spPr>
        <p:txBody>
          <a:bodyPr/>
          <a:lstStyle>
            <a:lvl1pPr marL="173736" indent="-173736">
              <a:lnSpc>
                <a:spcPct val="100000"/>
              </a:lnSpc>
              <a:spcBef>
                <a:spcPts val="1200"/>
              </a:spcBef>
              <a:buClr>
                <a:schemeClr val="bg1">
                  <a:lumMod val="65000"/>
                </a:schemeClr>
              </a:buClr>
              <a:buSzPct val="90000"/>
              <a:defRPr sz="2000">
                <a:solidFill>
                  <a:srgbClr val="29282D"/>
                </a:solidFill>
              </a:defRPr>
            </a:lvl1pPr>
            <a:lvl2pPr marL="457200" indent="-228600">
              <a:spcBef>
                <a:spcPts val="1200"/>
              </a:spcBef>
              <a:buClr>
                <a:schemeClr val="bg1">
                  <a:lumMod val="65000"/>
                </a:schemeClr>
              </a:buClr>
              <a:buSzPct val="90000"/>
              <a:buFont typeface="Arial" panose="020B0604020202020204" pitchFamily="34" charset="0"/>
              <a:buChar char="–"/>
              <a:defRPr sz="1800">
                <a:solidFill>
                  <a:srgbClr val="29282D"/>
                </a:solidFill>
              </a:defRPr>
            </a:lvl2pPr>
            <a:lvl3pPr marL="630936" indent="-173736">
              <a:lnSpc>
                <a:spcPct val="100000"/>
              </a:lnSpc>
              <a:spcBef>
                <a:spcPts val="1200"/>
              </a:spcBef>
              <a:buClr>
                <a:schemeClr val="bg1">
                  <a:lumMod val="65000"/>
                </a:schemeClr>
              </a:buClr>
              <a:buSzPct val="90000"/>
              <a:defRPr sz="1600">
                <a:solidFill>
                  <a:srgbClr val="29282D"/>
                </a:solidFill>
              </a:defRPr>
            </a:lvl3pPr>
            <a:lvl4pPr marL="932688" indent="-246888">
              <a:spcBef>
                <a:spcPts val="1200"/>
              </a:spcBef>
              <a:buClr>
                <a:schemeClr val="bg1">
                  <a:lumMod val="65000"/>
                </a:schemeClr>
              </a:buClr>
              <a:buSzPct val="90000"/>
              <a:buFont typeface="Arial" panose="020B0604020202020204" pitchFamily="34" charset="0"/>
              <a:buChar char="–"/>
              <a:defRPr sz="1400">
                <a:solidFill>
                  <a:srgbClr val="29282D"/>
                </a:solidFill>
              </a:defRPr>
            </a:lvl4pPr>
            <a:lvl5pPr marL="1088136" indent="-283464">
              <a:spcBef>
                <a:spcPts val="1200"/>
              </a:spcBef>
              <a:buClr>
                <a:schemeClr val="bg1">
                  <a:lumMod val="65000"/>
                </a:schemeClr>
              </a:buClr>
              <a:buSzPct val="90000"/>
              <a:defRPr sz="14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362699" y="1441450"/>
            <a:ext cx="5567363" cy="4845050"/>
          </a:xfrm>
          <a:prstGeom prst="rect">
            <a:avLst/>
          </a:prstGeom>
        </p:spPr>
        <p:txBody>
          <a:bodyPr/>
          <a:lstStyle>
            <a:lvl1pPr marL="173736" indent="-173736">
              <a:lnSpc>
                <a:spcPct val="100000"/>
              </a:lnSpc>
              <a:spcBef>
                <a:spcPts val="1200"/>
              </a:spcBef>
              <a:buClr>
                <a:schemeClr val="bg1">
                  <a:lumMod val="65000"/>
                </a:schemeClr>
              </a:buClr>
              <a:buSzPct val="90000"/>
              <a:defRPr sz="2000">
                <a:solidFill>
                  <a:srgbClr val="29282D"/>
                </a:solidFill>
              </a:defRPr>
            </a:lvl1pPr>
            <a:lvl2pPr marL="457200" indent="-228600">
              <a:lnSpc>
                <a:spcPct val="100000"/>
              </a:lnSpc>
              <a:spcBef>
                <a:spcPts val="1200"/>
              </a:spcBef>
              <a:buClr>
                <a:schemeClr val="bg1">
                  <a:lumMod val="65000"/>
                </a:schemeClr>
              </a:buClr>
              <a:buSzPct val="90000"/>
              <a:buFont typeface="Arial" panose="020B0604020202020204" pitchFamily="34" charset="0"/>
              <a:buChar char="–"/>
              <a:defRPr sz="1800">
                <a:solidFill>
                  <a:srgbClr val="29282D"/>
                </a:solidFill>
              </a:defRPr>
            </a:lvl2pPr>
            <a:lvl3pPr marL="630936" indent="-173736">
              <a:lnSpc>
                <a:spcPct val="100000"/>
              </a:lnSpc>
              <a:spcBef>
                <a:spcPts val="1200"/>
              </a:spcBef>
              <a:buClr>
                <a:schemeClr val="bg1">
                  <a:lumMod val="65000"/>
                </a:schemeClr>
              </a:buClr>
              <a:buSzPct val="90000"/>
              <a:defRPr sz="1600">
                <a:solidFill>
                  <a:srgbClr val="29282D"/>
                </a:solidFill>
              </a:defRPr>
            </a:lvl3pPr>
            <a:lvl4pPr marL="932688" indent="-246888">
              <a:spcBef>
                <a:spcPts val="1200"/>
              </a:spcBef>
              <a:buClr>
                <a:schemeClr val="bg1">
                  <a:lumMod val="65000"/>
                </a:schemeClr>
              </a:buClr>
              <a:buSzPct val="90000"/>
              <a:buFont typeface="Arial" panose="020B0604020202020204" pitchFamily="34" charset="0"/>
              <a:buChar char="–"/>
              <a:defRPr sz="1400">
                <a:solidFill>
                  <a:srgbClr val="29282D"/>
                </a:solidFill>
              </a:defRPr>
            </a:lvl4pPr>
            <a:lvl5pPr marL="1088136" indent="-283464">
              <a:spcBef>
                <a:spcPts val="1200"/>
              </a:spcBef>
              <a:buClr>
                <a:schemeClr val="bg1">
                  <a:lumMod val="65000"/>
                </a:schemeClr>
              </a:buClr>
              <a:buSzPct val="90000"/>
              <a:defRPr sz="1400">
                <a:solidFill>
                  <a:srgbClr val="29282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hape 32"/>
          <p:cNvSpPr>
            <a:spLocks noGrp="1"/>
          </p:cNvSpPr>
          <p:nvPr>
            <p:ph type="title"/>
          </p:nvPr>
        </p:nvSpPr>
        <p:spPr>
          <a:xfrm>
            <a:off x="272016"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200" b="1">
                <a:solidFill>
                  <a:srgbClr val="29282D"/>
                </a:solidFill>
                <a:latin typeface="Arial"/>
                <a:ea typeface="Arial"/>
                <a:cs typeface="Arial"/>
                <a:sym typeface="Arial"/>
              </a:defRPr>
            </a:lvl1pPr>
          </a:lstStyle>
          <a:p>
            <a:r>
              <a:rPr dirty="0"/>
              <a:t>Click to edit Master title style</a:t>
            </a:r>
          </a:p>
        </p:txBody>
      </p:sp>
      <p:sp>
        <p:nvSpPr>
          <p:cNvPr id="16" name="Rectangle 15">
            <a:extLst>
              <a:ext uri="{FF2B5EF4-FFF2-40B4-BE49-F238E27FC236}">
                <a16:creationId xmlns:a16="http://schemas.microsoft.com/office/drawing/2014/main" id="{1A4F95EB-C2C3-4871-B124-4918D10B3C52}"/>
              </a:ext>
            </a:extLst>
          </p:cNvPr>
          <p:cNvSpPr/>
          <p:nvPr userDrawn="1"/>
        </p:nvSpPr>
        <p:spPr>
          <a:xfrm>
            <a:off x="-12294" y="1000416"/>
            <a:ext cx="12252960" cy="9144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2" name="Shape 107">
            <a:extLst>
              <a:ext uri="{FF2B5EF4-FFF2-40B4-BE49-F238E27FC236}">
                <a16:creationId xmlns:a16="http://schemas.microsoft.com/office/drawing/2014/main" id="{BD817722-CF2C-4FB4-994E-C5660B059FF6}"/>
              </a:ext>
            </a:extLst>
          </p:cNvPr>
          <p:cNvSpPr/>
          <p:nvPr userDrawn="1"/>
        </p:nvSpPr>
        <p:spPr>
          <a:xfrm>
            <a:off x="-12701" y="677220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13" name="Shape 107">
            <a:extLst>
              <a:ext uri="{FF2B5EF4-FFF2-40B4-BE49-F238E27FC236}">
                <a16:creationId xmlns:a16="http://schemas.microsoft.com/office/drawing/2014/main" id="{F3F801EE-951E-4303-A636-B6D3C9E58F14}"/>
              </a:ext>
            </a:extLst>
          </p:cNvPr>
          <p:cNvSpPr/>
          <p:nvPr userDrawn="1"/>
        </p:nvSpPr>
        <p:spPr>
          <a:xfrm>
            <a:off x="-11740" y="6833257"/>
            <a:ext cx="12207240" cy="0"/>
          </a:xfrm>
          <a:prstGeom prst="line">
            <a:avLst/>
          </a:prstGeom>
          <a:ln w="41275">
            <a:solidFill>
              <a:srgbClr val="6667AB"/>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3403432636"/>
      </p:ext>
    </p:extLst>
  </p:cSld>
  <p:clrMapOvr>
    <a:masterClrMapping/>
  </p:clrMapOvr>
  <p:extLst>
    <p:ext uri="{DCECCB84-F9BA-43D5-87BE-67443E8EF086}">
      <p15:sldGuideLst xmlns:p15="http://schemas.microsoft.com/office/powerpoint/2012/main">
        <p15:guide id="2" orient="horz" pos="1104">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0F262D-ADE7-4CBB-9C17-B4C0C8F02DD5}"/>
              </a:ext>
            </a:extLst>
          </p:cNvPr>
          <p:cNvSpPr/>
          <p:nvPr userDrawn="1"/>
        </p:nvSpPr>
        <p:spPr>
          <a:xfrm>
            <a:off x="-12294" y="1000416"/>
            <a:ext cx="12252960" cy="9144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9" name="Shape 107">
            <a:extLst>
              <a:ext uri="{FF2B5EF4-FFF2-40B4-BE49-F238E27FC236}">
                <a16:creationId xmlns:a16="http://schemas.microsoft.com/office/drawing/2014/main" id="{DC268FC6-7054-4111-8A31-E3EEB93ED4E4}"/>
              </a:ext>
            </a:extLst>
          </p:cNvPr>
          <p:cNvSpPr/>
          <p:nvPr userDrawn="1"/>
        </p:nvSpPr>
        <p:spPr>
          <a:xfrm>
            <a:off x="-12701" y="677220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10" name="Shape 107">
            <a:extLst>
              <a:ext uri="{FF2B5EF4-FFF2-40B4-BE49-F238E27FC236}">
                <a16:creationId xmlns:a16="http://schemas.microsoft.com/office/drawing/2014/main" id="{E4BAB6DA-EFE1-4C08-8832-8F57CB2C1EE1}"/>
              </a:ext>
            </a:extLst>
          </p:cNvPr>
          <p:cNvSpPr/>
          <p:nvPr userDrawn="1"/>
        </p:nvSpPr>
        <p:spPr>
          <a:xfrm>
            <a:off x="-11740" y="6833257"/>
            <a:ext cx="12207240" cy="0"/>
          </a:xfrm>
          <a:prstGeom prst="line">
            <a:avLst/>
          </a:prstGeom>
          <a:ln w="41275">
            <a:solidFill>
              <a:srgbClr val="6667AB"/>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2454633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3" name="Shape 32"/>
          <p:cNvSpPr>
            <a:spLocks noGrp="1"/>
          </p:cNvSpPr>
          <p:nvPr>
            <p:ph type="title"/>
          </p:nvPr>
        </p:nvSpPr>
        <p:spPr>
          <a:xfrm>
            <a:off x="272016" y="190502"/>
            <a:ext cx="11722100" cy="838198"/>
          </a:xfrm>
          <a:prstGeom prst="rect">
            <a:avLst/>
          </a:prstGeom>
          <a:extLst>
            <a:ext uri="{C572A759-6A51-4108-AA02-DFA0A04FC94B}">
              <ma14:wrappingTextBoxFlag xmlns:ma14="http://schemas.microsoft.com/office/mac/drawingml/2011/main" xmlns="" val="1"/>
            </a:ext>
          </a:extLst>
        </p:spPr>
        <p:txBody>
          <a:bodyPr anchor="b">
            <a:noAutofit/>
          </a:bodyPr>
          <a:lstStyle>
            <a:lvl1pPr>
              <a:defRPr sz="3200" b="1">
                <a:solidFill>
                  <a:srgbClr val="29282D"/>
                </a:solidFill>
                <a:latin typeface="Arial"/>
                <a:ea typeface="Arial"/>
                <a:cs typeface="Arial"/>
                <a:sym typeface="Arial"/>
              </a:defRPr>
            </a:lvl1pPr>
          </a:lstStyle>
          <a:p>
            <a:r>
              <a:rPr dirty="0"/>
              <a:t>Click to edit Master title style</a:t>
            </a:r>
          </a:p>
        </p:txBody>
      </p:sp>
      <p:sp>
        <p:nvSpPr>
          <p:cNvPr id="12" name="Rectangle 11">
            <a:extLst>
              <a:ext uri="{FF2B5EF4-FFF2-40B4-BE49-F238E27FC236}">
                <a16:creationId xmlns:a16="http://schemas.microsoft.com/office/drawing/2014/main" id="{54505F32-634A-415F-8290-4F7D6488AC55}"/>
              </a:ext>
            </a:extLst>
          </p:cNvPr>
          <p:cNvSpPr/>
          <p:nvPr userDrawn="1"/>
        </p:nvSpPr>
        <p:spPr>
          <a:xfrm>
            <a:off x="-12294" y="1000416"/>
            <a:ext cx="12252960" cy="9144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0" name="Shape 107">
            <a:extLst>
              <a:ext uri="{FF2B5EF4-FFF2-40B4-BE49-F238E27FC236}">
                <a16:creationId xmlns:a16="http://schemas.microsoft.com/office/drawing/2014/main" id="{194BBEE6-F208-48D7-9035-8C3180E52E65}"/>
              </a:ext>
            </a:extLst>
          </p:cNvPr>
          <p:cNvSpPr/>
          <p:nvPr userDrawn="1"/>
        </p:nvSpPr>
        <p:spPr>
          <a:xfrm>
            <a:off x="-12701" y="677220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11" name="Shape 107">
            <a:extLst>
              <a:ext uri="{FF2B5EF4-FFF2-40B4-BE49-F238E27FC236}">
                <a16:creationId xmlns:a16="http://schemas.microsoft.com/office/drawing/2014/main" id="{36A0CBEB-4D16-4C58-914A-3DC7E7024E6C}"/>
              </a:ext>
            </a:extLst>
          </p:cNvPr>
          <p:cNvSpPr/>
          <p:nvPr userDrawn="1"/>
        </p:nvSpPr>
        <p:spPr>
          <a:xfrm>
            <a:off x="-11740" y="6833257"/>
            <a:ext cx="12207240" cy="0"/>
          </a:xfrm>
          <a:prstGeom prst="line">
            <a:avLst/>
          </a:prstGeom>
          <a:ln w="41275">
            <a:solidFill>
              <a:srgbClr val="6667AB"/>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3563886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48" y="2352750"/>
            <a:ext cx="11329259" cy="1449115"/>
          </a:xfrm>
          <a:prstGeom prst="rect">
            <a:avLst/>
          </a:prstGeom>
        </p:spPr>
        <p:txBody>
          <a:bodyPr anchor="b"/>
          <a:lstStyle>
            <a:lvl1pPr algn="l">
              <a:defRPr sz="4000">
                <a:solidFill>
                  <a:srgbClr val="2928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69948" y="4158531"/>
            <a:ext cx="9144000" cy="431626"/>
          </a:xfrm>
          <a:prstGeom prst="rect">
            <a:avLst/>
          </a:prstGeom>
        </p:spPr>
        <p:txBody>
          <a:bodyPr lIns="109728"/>
          <a:lstStyle>
            <a:lvl1pPr marL="0" indent="0" algn="l">
              <a:buNone/>
              <a:defRPr sz="2000" b="0">
                <a:solidFill>
                  <a:srgbClr val="29282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76106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itle 1"/>
          <p:cNvSpPr>
            <a:spLocks noGrp="1"/>
          </p:cNvSpPr>
          <p:nvPr>
            <p:ph type="title"/>
          </p:nvPr>
        </p:nvSpPr>
        <p:spPr>
          <a:xfrm>
            <a:off x="272016" y="200027"/>
            <a:ext cx="11664951" cy="838198"/>
          </a:xfrm>
          <a:prstGeom prst="rect">
            <a:avLst/>
          </a:prstGeom>
        </p:spPr>
        <p:txBody>
          <a:bodyPr lIns="109728" anchor="b"/>
          <a:lstStyle>
            <a:lvl1pPr>
              <a:defRPr sz="3200" b="1">
                <a:solidFill>
                  <a:srgbClr val="2928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2747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9"/>
            <a:ext cx="10363199" cy="2474409"/>
          </a:xfrm>
        </p:spPr>
        <p:txBody>
          <a:bodyPr anchor="t"/>
          <a:lstStyle>
            <a:lvl1pPr>
              <a:defRPr sz="5398">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799">
                <a:solidFill>
                  <a:srgbClr val="222222"/>
                </a:solidFill>
              </a:defRPr>
            </a:lvl1pPr>
            <a:lvl2pPr marL="456312" indent="0" algn="ctr">
              <a:buNone/>
              <a:defRPr>
                <a:solidFill>
                  <a:schemeClr val="tx1">
                    <a:tint val="75000"/>
                  </a:schemeClr>
                </a:solidFill>
              </a:defRPr>
            </a:lvl2pPr>
            <a:lvl3pPr marL="912625" indent="0" algn="ctr">
              <a:buNone/>
              <a:defRPr>
                <a:solidFill>
                  <a:schemeClr val="tx1">
                    <a:tint val="75000"/>
                  </a:schemeClr>
                </a:solidFill>
              </a:defRPr>
            </a:lvl3pPr>
            <a:lvl4pPr marL="1368938" indent="0" algn="ctr">
              <a:buNone/>
              <a:defRPr>
                <a:solidFill>
                  <a:schemeClr val="tx1">
                    <a:tint val="75000"/>
                  </a:schemeClr>
                </a:solidFill>
              </a:defRPr>
            </a:lvl4pPr>
            <a:lvl5pPr marL="1825250" indent="0" algn="ctr">
              <a:buNone/>
              <a:defRPr>
                <a:solidFill>
                  <a:schemeClr val="tx1">
                    <a:tint val="75000"/>
                  </a:schemeClr>
                </a:solidFill>
              </a:defRPr>
            </a:lvl5pPr>
            <a:lvl6pPr marL="2281563" indent="0" algn="ctr">
              <a:buNone/>
              <a:defRPr>
                <a:solidFill>
                  <a:schemeClr val="tx1">
                    <a:tint val="75000"/>
                  </a:schemeClr>
                </a:solidFill>
              </a:defRPr>
            </a:lvl6pPr>
            <a:lvl7pPr marL="2737875" indent="0" algn="ctr">
              <a:buNone/>
              <a:defRPr>
                <a:solidFill>
                  <a:schemeClr val="tx1">
                    <a:tint val="75000"/>
                  </a:schemeClr>
                </a:solidFill>
              </a:defRPr>
            </a:lvl7pPr>
            <a:lvl8pPr marL="3194188" indent="0" algn="ctr">
              <a:buNone/>
              <a:defRPr>
                <a:solidFill>
                  <a:schemeClr val="tx1">
                    <a:tint val="75000"/>
                  </a:schemeClr>
                </a:solidFill>
              </a:defRPr>
            </a:lvl8pPr>
            <a:lvl9pPr marL="3650502"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04" y="301613"/>
            <a:ext cx="2673564" cy="769191"/>
          </a:xfrm>
          <a:prstGeom prst="rect">
            <a:avLst/>
          </a:prstGeom>
        </p:spPr>
      </p:pic>
      <p:sp>
        <p:nvSpPr>
          <p:cNvPr id="11" name="Date Placeholder 3"/>
          <p:cNvSpPr>
            <a:spLocks noGrp="1"/>
          </p:cNvSpPr>
          <p:nvPr>
            <p:ph type="dt" sz="half" idx="10"/>
          </p:nvPr>
        </p:nvSpPr>
        <p:spPr>
          <a:xfrm>
            <a:off x="10293015"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217254AE-89D4-4B01-8B52-B94304C13AA5}" type="datetime1">
              <a:rPr lang="en-US" smtClean="0"/>
              <a:t>5/9/24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268804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5/9/24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8" name="Picture 7">
            <a:extLst>
              <a:ext uri="{FF2B5EF4-FFF2-40B4-BE49-F238E27FC236}">
                <a16:creationId xmlns:a16="http://schemas.microsoft.com/office/drawing/2014/main" id="{A9ADBA66-4EEF-4792-A3BD-936AECAADCC1}"/>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5" y="6352708"/>
            <a:ext cx="984591" cy="365760"/>
          </a:xfrm>
          <a:prstGeom prst="rect">
            <a:avLst/>
          </a:prstGeom>
        </p:spPr>
        <p:txBody>
          <a:bodyPr anchor="ctr"/>
          <a:lstStyle>
            <a:lvl1pPr>
              <a:defRPr sz="1200">
                <a:solidFill>
                  <a:srgbClr val="88A7DF"/>
                </a:solidFill>
              </a:defRPr>
            </a:lvl1pPr>
          </a:lstStyle>
          <a:p>
            <a:fld id="{71D792CA-EDF8-406C-9C32-7AB5B4DAE1F1}" type="datetime1">
              <a:rPr lang="en-US" smtClean="0"/>
              <a:t>5/9/24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64259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5"/>
            <a:ext cx="10212916" cy="1168401"/>
          </a:xfrm>
        </p:spPr>
        <p:txBody>
          <a:bodyPr anchor="t"/>
          <a:lstStyle>
            <a:lvl1pPr algn="l">
              <a:defRPr sz="3599"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1999">
                <a:solidFill>
                  <a:srgbClr val="222222"/>
                </a:solidFill>
              </a:defRPr>
            </a:lvl1pPr>
            <a:lvl2pPr marL="456312" indent="0">
              <a:buNone/>
              <a:defRPr sz="1799">
                <a:solidFill>
                  <a:schemeClr val="tx1">
                    <a:tint val="75000"/>
                  </a:schemeClr>
                </a:solidFill>
              </a:defRPr>
            </a:lvl2pPr>
            <a:lvl3pPr marL="912625" indent="0">
              <a:buNone/>
              <a:defRPr sz="1600">
                <a:solidFill>
                  <a:schemeClr val="tx1">
                    <a:tint val="75000"/>
                  </a:schemeClr>
                </a:solidFill>
              </a:defRPr>
            </a:lvl3pPr>
            <a:lvl4pPr marL="1368938" indent="0">
              <a:buNone/>
              <a:defRPr sz="1400">
                <a:solidFill>
                  <a:schemeClr val="tx1">
                    <a:tint val="75000"/>
                  </a:schemeClr>
                </a:solidFill>
              </a:defRPr>
            </a:lvl4pPr>
            <a:lvl5pPr marL="1825250" indent="0">
              <a:buNone/>
              <a:defRPr sz="1400">
                <a:solidFill>
                  <a:schemeClr val="tx1">
                    <a:tint val="75000"/>
                  </a:schemeClr>
                </a:solidFill>
              </a:defRPr>
            </a:lvl5pPr>
            <a:lvl6pPr marL="2281563" indent="0">
              <a:buNone/>
              <a:defRPr sz="1400">
                <a:solidFill>
                  <a:schemeClr val="tx1">
                    <a:tint val="75000"/>
                  </a:schemeClr>
                </a:solidFill>
              </a:defRPr>
            </a:lvl6pPr>
            <a:lvl7pPr marL="2737875" indent="0">
              <a:buNone/>
              <a:defRPr sz="1400">
                <a:solidFill>
                  <a:schemeClr val="tx1">
                    <a:tint val="75000"/>
                  </a:schemeClr>
                </a:solidFill>
              </a:defRPr>
            </a:lvl7pPr>
            <a:lvl8pPr marL="3194188" indent="0">
              <a:buNone/>
              <a:defRPr sz="1400">
                <a:solidFill>
                  <a:schemeClr val="tx1">
                    <a:tint val="75000"/>
                  </a:schemeClr>
                </a:solidFill>
              </a:defRPr>
            </a:lvl8pPr>
            <a:lvl9pPr marL="3650502"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5" y="6352708"/>
            <a:ext cx="984591" cy="365760"/>
          </a:xfrm>
          <a:prstGeom prst="rect">
            <a:avLst/>
          </a:prstGeom>
        </p:spPr>
        <p:txBody>
          <a:bodyPr anchor="ctr"/>
          <a:lstStyle>
            <a:lvl1pPr>
              <a:defRPr sz="1200">
                <a:solidFill>
                  <a:srgbClr val="88A7DF"/>
                </a:solidFill>
              </a:defRPr>
            </a:lvl1pPr>
          </a:lstStyle>
          <a:p>
            <a:fld id="{B5A213D8-AAA0-4EDF-AE47-F12E743DC91F}" type="datetime1">
              <a:rPr lang="en-US" smtClean="0"/>
              <a:t>5/9/24</a:t>
            </a:fld>
            <a:endParaRPr lang="en-US"/>
          </a:p>
        </p:txBody>
      </p:sp>
      <p:sp>
        <p:nvSpPr>
          <p:cNvPr id="9"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3166310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4" y="1536192"/>
            <a:ext cx="5384799" cy="4431308"/>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5" y="6352708"/>
            <a:ext cx="984591" cy="365760"/>
          </a:xfrm>
          <a:prstGeom prst="rect">
            <a:avLst/>
          </a:prstGeom>
        </p:spPr>
        <p:txBody>
          <a:bodyPr anchor="ctr"/>
          <a:lstStyle>
            <a:lvl1pPr>
              <a:defRPr sz="1200">
                <a:solidFill>
                  <a:srgbClr val="88A7DF"/>
                </a:solidFill>
              </a:defRPr>
            </a:lvl1pPr>
          </a:lstStyle>
          <a:p>
            <a:fld id="{D30C7639-FAFD-4528-8869-EB3E2414D245}" type="datetime1">
              <a:rPr lang="en-US" smtClean="0"/>
              <a:t>5/9/24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11129567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1" y="1644605"/>
            <a:ext cx="5186811" cy="639763"/>
          </a:xfrm>
        </p:spPr>
        <p:txBody>
          <a:bodyPr anchor="b">
            <a:noAutofit/>
          </a:bodyPr>
          <a:lstStyle>
            <a:lvl1pPr marL="0" indent="0" algn="l">
              <a:buNone/>
              <a:defRPr sz="2799" b="0">
                <a:solidFill>
                  <a:schemeClr val="tx2"/>
                </a:solidFill>
              </a:defRPr>
            </a:lvl1pPr>
            <a:lvl2pPr marL="456312" indent="0">
              <a:buNone/>
              <a:defRPr sz="1999" b="1"/>
            </a:lvl2pPr>
            <a:lvl3pPr marL="912625" indent="0">
              <a:buNone/>
              <a:defRPr sz="1799" b="1"/>
            </a:lvl3pPr>
            <a:lvl4pPr marL="1368938" indent="0">
              <a:buNone/>
              <a:defRPr sz="1600" b="1"/>
            </a:lvl4pPr>
            <a:lvl5pPr marL="1825250" indent="0">
              <a:buNone/>
              <a:defRPr sz="1600" b="1"/>
            </a:lvl5pPr>
            <a:lvl6pPr marL="2281563" indent="0">
              <a:buNone/>
              <a:defRPr sz="1600" b="1"/>
            </a:lvl6pPr>
            <a:lvl7pPr marL="2737875" indent="0">
              <a:buNone/>
              <a:defRPr sz="1600" b="1"/>
            </a:lvl7pPr>
            <a:lvl8pPr marL="3194188" indent="0">
              <a:buNone/>
              <a:defRPr sz="1600" b="1"/>
            </a:lvl8pPr>
            <a:lvl9pPr marL="365050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408723"/>
            <a:ext cx="5186811" cy="3558783"/>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5" y="1644605"/>
            <a:ext cx="5384799" cy="639763"/>
          </a:xfrm>
        </p:spPr>
        <p:txBody>
          <a:bodyPr anchor="b">
            <a:noAutofit/>
          </a:bodyPr>
          <a:lstStyle>
            <a:lvl1pPr marL="0" indent="0" algn="l">
              <a:buNone/>
              <a:defRPr sz="2799" b="0">
                <a:solidFill>
                  <a:schemeClr val="tx2"/>
                </a:solidFill>
              </a:defRPr>
            </a:lvl1pPr>
            <a:lvl2pPr marL="456312" indent="0">
              <a:buNone/>
              <a:defRPr sz="1999" b="1"/>
            </a:lvl2pPr>
            <a:lvl3pPr marL="912625" indent="0">
              <a:buNone/>
              <a:defRPr sz="1799" b="1"/>
            </a:lvl3pPr>
            <a:lvl4pPr marL="1368938" indent="0">
              <a:buNone/>
              <a:defRPr sz="1600" b="1"/>
            </a:lvl4pPr>
            <a:lvl5pPr marL="1825250" indent="0">
              <a:buNone/>
              <a:defRPr sz="1600" b="1"/>
            </a:lvl5pPr>
            <a:lvl6pPr marL="2281563" indent="0">
              <a:buNone/>
              <a:defRPr sz="1600" b="1"/>
            </a:lvl6pPr>
            <a:lvl7pPr marL="2737875" indent="0">
              <a:buNone/>
              <a:defRPr sz="1600" b="1"/>
            </a:lvl7pPr>
            <a:lvl8pPr marL="3194188" indent="0">
              <a:buNone/>
              <a:defRPr sz="1600" b="1"/>
            </a:lvl8pPr>
            <a:lvl9pPr marL="36505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5" y="2408723"/>
            <a:ext cx="5384799" cy="3558783"/>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5" y="6352708"/>
            <a:ext cx="984591" cy="365760"/>
          </a:xfrm>
          <a:prstGeom prst="rect">
            <a:avLst/>
          </a:prstGeom>
        </p:spPr>
        <p:txBody>
          <a:bodyPr anchor="ctr"/>
          <a:lstStyle>
            <a:lvl1pPr>
              <a:defRPr sz="1200">
                <a:solidFill>
                  <a:srgbClr val="88A7DF"/>
                </a:solidFill>
              </a:defRPr>
            </a:lvl1pPr>
          </a:lstStyle>
          <a:p>
            <a:fld id="{0B0F8A7E-C006-4401-84C7-FED4D54634B0}" type="datetime1">
              <a:rPr lang="en-US" smtClean="0"/>
              <a:t>5/9/24</a:t>
            </a:fld>
            <a:endParaRPr lang="en-US"/>
          </a:p>
        </p:txBody>
      </p:sp>
      <p:sp>
        <p:nvSpPr>
          <p:cNvPr id="12" name="Footer Placeholder 4"/>
          <p:cNvSpPr>
            <a:spLocks noGrp="1"/>
          </p:cNvSpPr>
          <p:nvPr>
            <p:ph type="ftr" sz="quarter" idx="14"/>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1654307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5" y="6352708"/>
            <a:ext cx="984591" cy="365760"/>
          </a:xfrm>
          <a:prstGeom prst="rect">
            <a:avLst/>
          </a:prstGeom>
        </p:spPr>
        <p:txBody>
          <a:bodyPr anchor="ctr"/>
          <a:lstStyle>
            <a:lvl1pPr>
              <a:defRPr sz="1200">
                <a:solidFill>
                  <a:srgbClr val="88A7DF"/>
                </a:solidFill>
              </a:defRPr>
            </a:lvl1pPr>
          </a:lstStyle>
          <a:p>
            <a:fld id="{046B0745-C871-4486-AD62-EB3D34251B18}" type="datetime1">
              <a:rPr lang="en-US" smtClean="0"/>
              <a:t>5/9/24</a:t>
            </a:fld>
            <a:endParaRPr lang="en-US"/>
          </a:p>
        </p:txBody>
      </p:sp>
      <p:sp>
        <p:nvSpPr>
          <p:cNvPr id="8"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2665510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5" y="6352708"/>
            <a:ext cx="984591" cy="365760"/>
          </a:xfrm>
          <a:prstGeom prst="rect">
            <a:avLst/>
          </a:prstGeom>
        </p:spPr>
        <p:txBody>
          <a:bodyPr anchor="ctr"/>
          <a:lstStyle>
            <a:lvl1pPr>
              <a:defRPr sz="1200">
                <a:solidFill>
                  <a:srgbClr val="88A7DF"/>
                </a:solidFill>
              </a:defRPr>
            </a:lvl1pPr>
          </a:lstStyle>
          <a:p>
            <a:fld id="{B6BE474B-1918-4119-B7E6-8889F86FF35C}" type="datetime1">
              <a:rPr lang="en-US" smtClean="0"/>
              <a:t>5/9/24</a:t>
            </a:fld>
            <a:endParaRPr lang="en-US"/>
          </a:p>
        </p:txBody>
      </p:sp>
      <p:sp>
        <p:nvSpPr>
          <p:cNvPr id="7"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2931962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6" y="5495544"/>
            <a:ext cx="11355753" cy="594360"/>
          </a:xfrm>
        </p:spPr>
        <p:txBody>
          <a:bodyPr anchor="b"/>
          <a:lstStyle>
            <a:lvl1pPr algn="ctr">
              <a:defRPr sz="2199"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6" y="381004"/>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5" y="6352708"/>
            <a:ext cx="984591" cy="365760"/>
          </a:xfrm>
          <a:prstGeom prst="rect">
            <a:avLst/>
          </a:prstGeom>
        </p:spPr>
        <p:txBody>
          <a:bodyPr anchor="ctr"/>
          <a:lstStyle>
            <a:lvl1pPr>
              <a:defRPr sz="1200">
                <a:solidFill>
                  <a:srgbClr val="88A7DF"/>
                </a:solidFill>
              </a:defRPr>
            </a:lvl1pPr>
          </a:lstStyle>
          <a:p>
            <a:fld id="{F000931D-2725-4AC3-A35D-44CC36CA6D2B}" type="datetime1">
              <a:rPr lang="en-US" smtClean="0"/>
              <a:t>5/9/24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3359381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7" y="5006834"/>
            <a:ext cx="11450997" cy="522557"/>
          </a:xfrm>
        </p:spPr>
        <p:txBody>
          <a:bodyPr anchor="b"/>
          <a:lstStyle>
            <a:lvl1pPr algn="ctr">
              <a:defRPr sz="2199"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10327"/>
            <a:ext cx="12192000" cy="4913922"/>
          </a:xfrm>
        </p:spPr>
        <p:txBody>
          <a:bodyPr/>
          <a:lstStyle>
            <a:lvl1pPr marL="0" indent="0">
              <a:buNone/>
              <a:defRPr sz="3199"/>
            </a:lvl1pPr>
            <a:lvl2pPr marL="456312" indent="0">
              <a:buNone/>
              <a:defRPr sz="2799"/>
            </a:lvl2pPr>
            <a:lvl3pPr marL="912625" indent="0">
              <a:buNone/>
              <a:defRPr sz="2399"/>
            </a:lvl3pPr>
            <a:lvl4pPr marL="1368938" indent="0">
              <a:buNone/>
              <a:defRPr sz="1999"/>
            </a:lvl4pPr>
            <a:lvl5pPr marL="1825250" indent="0">
              <a:buNone/>
              <a:defRPr sz="1999"/>
            </a:lvl5pPr>
            <a:lvl6pPr marL="2281563" indent="0">
              <a:buNone/>
              <a:defRPr sz="1999"/>
            </a:lvl6pPr>
            <a:lvl7pPr marL="2737875" indent="0">
              <a:buNone/>
              <a:defRPr sz="1999"/>
            </a:lvl7pPr>
            <a:lvl8pPr marL="3194188" indent="0">
              <a:buNone/>
              <a:defRPr sz="1999"/>
            </a:lvl8pPr>
            <a:lvl9pPr marL="3650502"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402337" y="5607552"/>
            <a:ext cx="11450997" cy="538394"/>
          </a:xfrm>
        </p:spPr>
        <p:txBody>
          <a:bodyPr>
            <a:normAutofit/>
          </a:bodyPr>
          <a:lstStyle>
            <a:lvl1pPr marL="0" indent="0" algn="ctr">
              <a:buNone/>
              <a:defRPr sz="1600"/>
            </a:lvl1pPr>
            <a:lvl2pPr marL="456312" indent="0">
              <a:buNone/>
              <a:defRPr sz="1200"/>
            </a:lvl2pPr>
            <a:lvl3pPr marL="912625" indent="0">
              <a:buNone/>
              <a:defRPr sz="1000"/>
            </a:lvl3pPr>
            <a:lvl4pPr marL="1368938" indent="0">
              <a:buNone/>
              <a:defRPr sz="900"/>
            </a:lvl4pPr>
            <a:lvl5pPr marL="1825250" indent="0">
              <a:buNone/>
              <a:defRPr sz="900"/>
            </a:lvl5pPr>
            <a:lvl6pPr marL="2281563" indent="0">
              <a:buNone/>
              <a:defRPr sz="900"/>
            </a:lvl6pPr>
            <a:lvl7pPr marL="2737875" indent="0">
              <a:buNone/>
              <a:defRPr sz="900"/>
            </a:lvl7pPr>
            <a:lvl8pPr marL="3194188" indent="0">
              <a:buNone/>
              <a:defRPr sz="900"/>
            </a:lvl8pPr>
            <a:lvl9pPr marL="3650502"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5" y="6352708"/>
            <a:ext cx="984591" cy="365760"/>
          </a:xfrm>
          <a:prstGeom prst="rect">
            <a:avLst/>
          </a:prstGeom>
        </p:spPr>
        <p:txBody>
          <a:bodyPr anchor="ctr"/>
          <a:lstStyle>
            <a:lvl1pPr>
              <a:defRPr sz="1200">
                <a:solidFill>
                  <a:srgbClr val="88A7DF"/>
                </a:solidFill>
              </a:defRPr>
            </a:lvl1pPr>
          </a:lstStyle>
          <a:p>
            <a:fld id="{CF759548-F8E0-4BCC-8DE6-814306553F55}" type="datetime1">
              <a:rPr lang="en-US" smtClean="0"/>
              <a:t>5/9/24</a:t>
            </a:fld>
            <a:endParaRPr lang="en-US"/>
          </a:p>
        </p:txBody>
      </p:sp>
      <p:sp>
        <p:nvSpPr>
          <p:cNvPr id="11"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2028917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1" cy="1143000"/>
          </a:xfrm>
          <a:prstGeom prst="rect">
            <a:avLst/>
          </a:prstGeom>
        </p:spPr>
        <p:txBody>
          <a:bodyPr anchor="b" anchorCtr="0"/>
          <a:lstStyle>
            <a:lvl1pPr>
              <a:lnSpc>
                <a:spcPts val="2799"/>
              </a:lnSpc>
              <a:defRPr sz="2599"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609600" y="1600201"/>
            <a:ext cx="10972801" cy="4191000"/>
          </a:xfrm>
          <a:prstGeom prst="rect">
            <a:avLst/>
          </a:prstGeom>
        </p:spPr>
        <p:txBody>
          <a:bodyPr/>
          <a:lstStyle>
            <a:lvl1pPr>
              <a:buClr>
                <a:schemeClr val="bg1"/>
              </a:buClr>
              <a:buSzPct val="70000"/>
              <a:buFont typeface="Wingdings" pitchFamily="2" charset="2"/>
              <a:buChar char="q"/>
              <a:defRPr sz="2399" b="1" baseline="0">
                <a:solidFill>
                  <a:schemeClr val="bg2"/>
                </a:solidFill>
              </a:defRPr>
            </a:lvl1pPr>
            <a:lvl2pPr>
              <a:buClr>
                <a:schemeClr val="bg1"/>
              </a:buClr>
              <a:buSzPct val="100000"/>
              <a:buFont typeface="Wingdings" pitchFamily="2" charset="2"/>
              <a:buChar char="§"/>
              <a:defRPr sz="1999">
                <a:solidFill>
                  <a:schemeClr val="bg2"/>
                </a:solidFill>
              </a:defRPr>
            </a:lvl2pPr>
            <a:lvl3pPr>
              <a:buClr>
                <a:schemeClr val="bg1"/>
              </a:buClr>
              <a:buSzPct val="100000"/>
              <a:buFont typeface="Arial" pitchFamily="34" charset="0"/>
              <a:buChar char="•"/>
              <a:defRPr sz="1799">
                <a:solidFill>
                  <a:schemeClr val="bg2"/>
                </a:solidFill>
              </a:defRPr>
            </a:lvl3pPr>
            <a:lvl4pPr>
              <a:buClr>
                <a:schemeClr val="bg1"/>
              </a:buClr>
              <a:buSzPct val="70000"/>
              <a:buFont typeface="Courier New" pitchFamily="49" charset="0"/>
              <a:buChar char="o"/>
              <a:defRPr sz="1799" baseline="0">
                <a:solidFill>
                  <a:schemeClr val="bg2"/>
                </a:solidFill>
              </a:defRPr>
            </a:lvl4pPr>
            <a:lvl5pPr>
              <a:buClr>
                <a:schemeClr val="bg1"/>
              </a:buClr>
              <a:buSzPct val="70000"/>
              <a:buFont typeface="Arial" pitchFamily="34" charset="0"/>
              <a:buChar char="•"/>
              <a:defRPr sz="1799">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43947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5/9/24</a:t>
            </a:fld>
            <a:endParaRPr lang="en-US"/>
          </a:p>
        </p:txBody>
      </p:sp>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7" name="Picture 6">
            <a:extLst>
              <a:ext uri="{FF2B5EF4-FFF2-40B4-BE49-F238E27FC236}">
                <a16:creationId xmlns:a16="http://schemas.microsoft.com/office/drawing/2014/main" id="{8B083AD1-01DF-4CB5-8480-102DC33AE79B}"/>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5/9/24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9821AE9A-8A47-444D-9250-CF2FD32798D4}"/>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5/9/24</a:t>
            </a:fld>
            <a:endParaRPr lang="en-US"/>
          </a:p>
        </p:txBody>
      </p:sp>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1" name="Picture 10">
            <a:extLst>
              <a:ext uri="{FF2B5EF4-FFF2-40B4-BE49-F238E27FC236}">
                <a16:creationId xmlns:a16="http://schemas.microsoft.com/office/drawing/2014/main" id="{27D9493D-6AE5-4FD9-8320-A76D2B6EFC4A}"/>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2.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6.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5/9/24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5/9/24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1326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19A5B-B40C-4E5C-89F7-2C1039A06791}"/>
              </a:ext>
            </a:extLst>
          </p:cNvPr>
          <p:cNvSpPr/>
          <p:nvPr userDrawn="1"/>
        </p:nvSpPr>
        <p:spPr>
          <a:xfrm>
            <a:off x="-12294" y="861536"/>
            <a:ext cx="12252960" cy="36920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6" tIns="45706" rIns="45706" bIns="45706" numCol="1" spcCol="38100" rtlCol="0" anchor="ctr">
            <a:spAutoFit/>
          </a:bodyPr>
          <a:lstStyle/>
          <a:p>
            <a:pPr marL="0" marR="0" indent="0" algn="l" defTabSz="914126" rtl="0" fontAlgn="auto" latinLnBrk="0" hangingPunct="0">
              <a:lnSpc>
                <a:spcPct val="100000"/>
              </a:lnSpc>
              <a:spcBef>
                <a:spcPts val="0"/>
              </a:spcBef>
              <a:spcAft>
                <a:spcPts val="0"/>
              </a:spcAft>
              <a:buClrTx/>
              <a:buSzTx/>
              <a:buFontTx/>
              <a:buNone/>
              <a:tabLst/>
            </a:pPr>
            <a:endParaRPr kumimoji="0" lang="en-US" sz="1799" b="0" i="0" u="none" strike="noStrike" cap="none" spc="0" normalizeH="0" baseline="0">
              <a:ln>
                <a:noFill/>
              </a:ln>
              <a:solidFill>
                <a:srgbClr val="000000"/>
              </a:solidFill>
              <a:effectLst/>
              <a:uFillTx/>
              <a:latin typeface="+mj-lt"/>
              <a:ea typeface="+mj-ea"/>
              <a:cs typeface="+mj-cs"/>
              <a:sym typeface="Helvetica"/>
            </a:endParaRPr>
          </a:p>
        </p:txBody>
      </p:sp>
      <p:sp>
        <p:nvSpPr>
          <p:cNvPr id="3" name="Shape 107">
            <a:extLst>
              <a:ext uri="{FF2B5EF4-FFF2-40B4-BE49-F238E27FC236}">
                <a16:creationId xmlns:a16="http://schemas.microsoft.com/office/drawing/2014/main" id="{3ACC99D5-DE67-47AA-848C-13B43439CAFB}"/>
              </a:ext>
            </a:extLst>
          </p:cNvPr>
          <p:cNvSpPr/>
          <p:nvPr userDrawn="1"/>
        </p:nvSpPr>
        <p:spPr>
          <a:xfrm>
            <a:off x="-12701" y="677220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5" name="Shape 107">
            <a:extLst>
              <a:ext uri="{FF2B5EF4-FFF2-40B4-BE49-F238E27FC236}">
                <a16:creationId xmlns:a16="http://schemas.microsoft.com/office/drawing/2014/main" id="{58D0DDB3-8768-4A2A-8FA2-F8DF3493E4A8}"/>
              </a:ext>
            </a:extLst>
          </p:cNvPr>
          <p:cNvSpPr/>
          <p:nvPr userDrawn="1"/>
        </p:nvSpPr>
        <p:spPr>
          <a:xfrm>
            <a:off x="-11740" y="6833257"/>
            <a:ext cx="12207240" cy="0"/>
          </a:xfrm>
          <a:prstGeom prst="line">
            <a:avLst/>
          </a:prstGeom>
          <a:ln w="41275">
            <a:solidFill>
              <a:srgbClr val="6667AB"/>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
        <p:nvSpPr>
          <p:cNvPr id="6" name="Shape 107">
            <a:extLst>
              <a:ext uri="{FF2B5EF4-FFF2-40B4-BE49-F238E27FC236}">
                <a16:creationId xmlns:a16="http://schemas.microsoft.com/office/drawing/2014/main" id="{E11A1AC8-39A7-4DD8-97BB-E7B9C0BE95D0}"/>
              </a:ext>
            </a:extLst>
          </p:cNvPr>
          <p:cNvSpPr/>
          <p:nvPr userDrawn="1"/>
        </p:nvSpPr>
        <p:spPr>
          <a:xfrm>
            <a:off x="-7649" y="6452234"/>
            <a:ext cx="12207240" cy="0"/>
          </a:xfrm>
          <a:prstGeom prst="line">
            <a:avLst/>
          </a:prstGeom>
          <a:ln w="22225">
            <a:solidFill>
              <a:srgbClr val="625C60"/>
            </a:solidFill>
            <a:miter/>
          </a:ln>
        </p:spPr>
        <p:txBody>
          <a:bodyPr lIns="45706" tIns="45706" rIns="45706" bIns="45706"/>
          <a:lstStyle/>
          <a:p>
            <a:pPr fontAlgn="auto" hangingPunct="0">
              <a:spcBef>
                <a:spcPts val="0"/>
              </a:spcBef>
              <a:spcAft>
                <a:spcPts val="0"/>
              </a:spcAft>
            </a:pPr>
            <a:endParaRPr sz="2399"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35463631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xStyles>
    <p:titleStyle>
      <a:lvl1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126"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531" marR="0" indent="-228531"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1pPr>
      <a:lvl2pPr marL="723683" marR="0" indent="-266620"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2pPr>
      <a:lvl3pPr marL="1234068" marR="0" indent="-319942"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3pPr>
      <a:lvl4pPr marL="1726682"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4pPr>
      <a:lvl5pPr marL="2183745"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5pPr>
      <a:lvl6pPr marL="2640808"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6pPr>
      <a:lvl7pPr marL="3097870"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7pPr>
      <a:lvl8pPr marL="3554933"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8pPr>
      <a:lvl9pPr marL="4011996"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9pPr>
    </p:bodyStyle>
    <p:otherStyle>
      <a:lvl1pPr marL="0" marR="0" indent="0"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7063"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14126"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71189"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28251"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2285314"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2742377"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3199440"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3656503" algn="r" defTabSz="91412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3840">
          <p15:clr>
            <a:srgbClr val="A4A3A4"/>
          </p15:clr>
        </p15:guide>
        <p15:guide id="3" pos="7512">
          <p15:clr>
            <a:srgbClr val="A4A3A4"/>
          </p15:clr>
        </p15:guide>
        <p15:guide id="4" pos="168">
          <p15:clr>
            <a:srgbClr val="A4A3A4"/>
          </p15:clr>
        </p15:guide>
        <p15:guide id="5" orient="horz" pos="576">
          <p15:clr>
            <a:srgbClr val="A4A3A4"/>
          </p15:clr>
        </p15:guide>
        <p15:guide id="6" orient="horz" pos="4176">
          <p15:clr>
            <a:srgbClr val="A4A3A4"/>
          </p15:clr>
        </p15:guide>
        <p15:guide id="8" orient="horz" pos="3936">
          <p15:clr>
            <a:srgbClr val="A4A3A4"/>
          </p15:clr>
        </p15:guide>
        <p15:guide id="9" orient="horz" pos="1104">
          <p15:clr>
            <a:srgbClr val="A4A3A4"/>
          </p15:clr>
        </p15:guide>
        <p15:guide id="10" orient="horz" pos="4032">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932191"/>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19A5B-B40C-4E5C-89F7-2C1039A06791}"/>
              </a:ext>
            </a:extLst>
          </p:cNvPr>
          <p:cNvSpPr/>
          <p:nvPr userDrawn="1"/>
        </p:nvSpPr>
        <p:spPr>
          <a:xfrm>
            <a:off x="-12294" y="1000416"/>
            <a:ext cx="12252960" cy="91440"/>
          </a:xfrm>
          <a:prstGeom prst="rect">
            <a:avLst/>
          </a:prstGeom>
          <a:gradFill flip="none" rotWithShape="1">
            <a:gsLst>
              <a:gs pos="29000">
                <a:srgbClr val="6667AB"/>
              </a:gs>
              <a:gs pos="3000">
                <a:schemeClr val="bg1"/>
              </a:gs>
            </a:gsLst>
            <a:lin ang="1080000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3" name="Shape 107">
            <a:extLst>
              <a:ext uri="{FF2B5EF4-FFF2-40B4-BE49-F238E27FC236}">
                <a16:creationId xmlns:a16="http://schemas.microsoft.com/office/drawing/2014/main" id="{3ACC99D5-DE67-47AA-848C-13B43439CAFB}"/>
              </a:ext>
            </a:extLst>
          </p:cNvPr>
          <p:cNvSpPr/>
          <p:nvPr userDrawn="1"/>
        </p:nvSpPr>
        <p:spPr>
          <a:xfrm>
            <a:off x="-12701" y="677220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5" name="Shape 107">
            <a:extLst>
              <a:ext uri="{FF2B5EF4-FFF2-40B4-BE49-F238E27FC236}">
                <a16:creationId xmlns:a16="http://schemas.microsoft.com/office/drawing/2014/main" id="{58D0DDB3-8768-4A2A-8FA2-F8DF3493E4A8}"/>
              </a:ext>
            </a:extLst>
          </p:cNvPr>
          <p:cNvSpPr/>
          <p:nvPr userDrawn="1"/>
        </p:nvSpPr>
        <p:spPr>
          <a:xfrm>
            <a:off x="-11740" y="6833257"/>
            <a:ext cx="12207240" cy="0"/>
          </a:xfrm>
          <a:prstGeom prst="line">
            <a:avLst/>
          </a:prstGeom>
          <a:ln w="41275">
            <a:solidFill>
              <a:srgbClr val="6667AB"/>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
        <p:nvSpPr>
          <p:cNvPr id="6" name="Shape 107">
            <a:extLst>
              <a:ext uri="{FF2B5EF4-FFF2-40B4-BE49-F238E27FC236}">
                <a16:creationId xmlns:a16="http://schemas.microsoft.com/office/drawing/2014/main" id="{E11A1AC8-39A7-4DD8-97BB-E7B9C0BE95D0}"/>
              </a:ext>
            </a:extLst>
          </p:cNvPr>
          <p:cNvSpPr/>
          <p:nvPr userDrawn="1"/>
        </p:nvSpPr>
        <p:spPr>
          <a:xfrm>
            <a:off x="-7649" y="6452234"/>
            <a:ext cx="12207240" cy="0"/>
          </a:xfrm>
          <a:prstGeom prst="line">
            <a:avLst/>
          </a:prstGeom>
          <a:ln w="22225">
            <a:solidFill>
              <a:srgbClr val="625C60"/>
            </a:solidFill>
            <a:miter/>
          </a:ln>
        </p:spPr>
        <p:txBody>
          <a:bodyPr lIns="45718" tIns="45718" rIns="45718" bIns="45718"/>
          <a:lstStyle/>
          <a:p>
            <a:pPr fontAlgn="auto" hangingPunct="0">
              <a:spcBef>
                <a:spcPts val="0"/>
              </a:spcBef>
              <a:spcAft>
                <a:spcPts val="0"/>
              </a:spcAft>
            </a:pPr>
            <a:endParaRPr kern="0">
              <a:solidFill>
                <a:srgbClr val="000000"/>
              </a:solidFill>
              <a:latin typeface="Arial" panose="020B0604020202020204"/>
              <a:cs typeface="Arial" pitchFamily="34" charset="0"/>
              <a:sym typeface="Helvetica"/>
            </a:endParaRPr>
          </a:p>
        </p:txBody>
      </p:sp>
    </p:spTree>
    <p:extLst>
      <p:ext uri="{BB962C8B-B14F-4D97-AF65-F5344CB8AC3E}">
        <p14:creationId xmlns:p14="http://schemas.microsoft.com/office/powerpoint/2010/main" val="32254272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3840">
          <p15:clr>
            <a:srgbClr val="A4A3A4"/>
          </p15:clr>
        </p15:guide>
        <p15:guide id="3" pos="7512">
          <p15:clr>
            <a:srgbClr val="A4A3A4"/>
          </p15:clr>
        </p15:guide>
        <p15:guide id="4" pos="168">
          <p15:clr>
            <a:srgbClr val="A4A3A4"/>
          </p15:clr>
        </p15:guide>
        <p15:guide id="5" orient="horz" pos="576">
          <p15:clr>
            <a:srgbClr val="A4A3A4"/>
          </p15:clr>
        </p15:guide>
        <p15:guide id="6" orient="horz" pos="4176">
          <p15:clr>
            <a:srgbClr val="A4A3A4"/>
          </p15:clr>
        </p15:guide>
        <p15:guide id="8" orient="horz" pos="3936">
          <p15:clr>
            <a:srgbClr val="A4A3A4"/>
          </p15:clr>
        </p15:guide>
        <p15:guide id="9" orient="horz" pos="1104">
          <p15:clr>
            <a:srgbClr val="A4A3A4"/>
          </p15:clr>
        </p15:guide>
        <p15:guide id="10" orient="horz" pos="4032">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2">
            <a:extLst>
              <a:ext uri="{28A0092B-C50C-407E-A947-70E740481C1C}">
                <a14:useLocalDpi xmlns:a14="http://schemas.microsoft.com/office/drawing/2010/main" val="0"/>
              </a:ext>
            </a:extLst>
          </a:blip>
          <a:srcRect l="22457" t="32317" r="11115"/>
          <a:stretch/>
        </p:blipFill>
        <p:spPr>
          <a:xfrm>
            <a:off x="6" y="7"/>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66" tIns="45633" rIns="91266" bIns="45633" rtlCol="0" anchor="ctr"/>
          <a:lstStyle/>
          <a:p>
            <a:pPr algn="ctr"/>
            <a:endParaRPr lang="en-US" sz="1799"/>
          </a:p>
        </p:txBody>
      </p:sp>
      <p:sp>
        <p:nvSpPr>
          <p:cNvPr id="2" name="Title Placeholder 1"/>
          <p:cNvSpPr>
            <a:spLocks noGrp="1"/>
          </p:cNvSpPr>
          <p:nvPr>
            <p:ph type="title"/>
          </p:nvPr>
        </p:nvSpPr>
        <p:spPr>
          <a:xfrm>
            <a:off x="609605"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5"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66" tIns="45633" rIns="91266" bIns="45633" rtlCol="0" anchor="ctr"/>
          <a:lstStyle/>
          <a:p>
            <a:pPr algn="ctr"/>
            <a:endParaRPr lang="en-US" sz="1799">
              <a:solidFill>
                <a:schemeClr val="accent6"/>
              </a:solidFill>
            </a:endParaRPr>
          </a:p>
        </p:txBody>
      </p:sp>
      <p:sp>
        <p:nvSpPr>
          <p:cNvPr id="6" name="Slide Number Placeholder 5"/>
          <p:cNvSpPr>
            <a:spLocks noGrp="1"/>
          </p:cNvSpPr>
          <p:nvPr>
            <p:ph type="sldNum" sz="quarter" idx="4"/>
          </p:nvPr>
        </p:nvSpPr>
        <p:spPr>
          <a:xfrm>
            <a:off x="11375716" y="6305882"/>
            <a:ext cx="731521" cy="396240"/>
          </a:xfrm>
          <a:prstGeom prst="bracketPair">
            <a:avLst>
              <a:gd name="adj" fmla="val 17949"/>
            </a:avLst>
          </a:prstGeom>
          <a:ln w="19050">
            <a:solidFill>
              <a:srgbClr val="FFFFFF"/>
            </a:solidFill>
          </a:ln>
        </p:spPr>
        <p:txBody>
          <a:bodyPr vert="horz" lIns="0" tIns="0" rIns="0" bIns="0" rtlCol="0" anchor="ctr"/>
          <a:lstStyle>
            <a:lvl1pPr algn="ctr">
              <a:defRPr sz="1799">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5" y="6352708"/>
            <a:ext cx="984591" cy="365760"/>
          </a:xfrm>
          <a:prstGeom prst="rect">
            <a:avLst/>
          </a:prstGeom>
        </p:spPr>
        <p:txBody>
          <a:bodyPr lIns="91290" tIns="45645" rIns="91290" bIns="45645" anchor="ctr"/>
          <a:lstStyle>
            <a:lvl1pPr>
              <a:defRPr sz="1200">
                <a:solidFill>
                  <a:srgbClr val="88A7DF"/>
                </a:solidFill>
              </a:defRPr>
            </a:lvl1pPr>
          </a:lstStyle>
          <a:p>
            <a:fld id="{1DD0E5EF-D183-400C-AE0E-2279760C896A}" type="datetime1">
              <a:rPr lang="en-US" smtClean="0"/>
              <a:t>5/9/24</a:t>
            </a:fld>
            <a:endParaRPr lang="en-US"/>
          </a:p>
        </p:txBody>
      </p:sp>
      <p:sp>
        <p:nvSpPr>
          <p:cNvPr id="16" name="Footer Placeholder 4"/>
          <p:cNvSpPr>
            <a:spLocks noGrp="1"/>
          </p:cNvSpPr>
          <p:nvPr>
            <p:ph type="ftr" sz="quarter" idx="3"/>
          </p:nvPr>
        </p:nvSpPr>
        <p:spPr>
          <a:xfrm>
            <a:off x="4469945" y="6352708"/>
            <a:ext cx="5823064"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1690497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l" defTabSz="912625" rtl="0" eaLnBrk="1" latinLnBrk="0" hangingPunct="1">
        <a:spcBef>
          <a:spcPct val="0"/>
        </a:spcBef>
        <a:buNone/>
        <a:defRPr sz="3999" b="0" i="0" kern="1200" cap="none" spc="-100" baseline="0">
          <a:ln>
            <a:noFill/>
          </a:ln>
          <a:solidFill>
            <a:schemeClr val="accent6"/>
          </a:solidFill>
          <a:effectLst/>
          <a:latin typeface="+mj-lt"/>
          <a:ea typeface="+mj-ea"/>
          <a:cs typeface="ITC Avant Garde Std Md"/>
        </a:defRPr>
      </a:lvl1pPr>
    </p:titleStyle>
    <p:bodyStyle>
      <a:lvl1pPr marL="342234" indent="-228157" algn="l" defTabSz="912625" rtl="0" eaLnBrk="1" latinLnBrk="0" hangingPunct="1">
        <a:spcBef>
          <a:spcPct val="20000"/>
        </a:spcBef>
        <a:buClr>
          <a:schemeClr val="accent6"/>
        </a:buClr>
        <a:buFont typeface="Wingdings" charset="2"/>
        <a:buChar char="§"/>
        <a:defRPr sz="2399" b="0" i="0" kern="1200">
          <a:solidFill>
            <a:schemeClr val="tx1"/>
          </a:solidFill>
          <a:latin typeface="+mn-lt"/>
          <a:ea typeface="+mn-ea"/>
          <a:cs typeface="ITC Avant Garde Std Md"/>
        </a:defRPr>
      </a:lvl1pPr>
      <a:lvl2pPr marL="638838" indent="-228157" algn="l" defTabSz="912625" rtl="0" eaLnBrk="1" latinLnBrk="0" hangingPunct="1">
        <a:spcBef>
          <a:spcPct val="20000"/>
        </a:spcBef>
        <a:buClr>
          <a:schemeClr val="accent6"/>
        </a:buClr>
        <a:buFont typeface="Wingdings" charset="2"/>
        <a:buChar char="§"/>
        <a:defRPr sz="2199" b="0" i="0" kern="1200">
          <a:solidFill>
            <a:schemeClr val="tx1"/>
          </a:solidFill>
          <a:latin typeface="+mn-lt"/>
          <a:ea typeface="+mn-ea"/>
          <a:cs typeface="ITC Avant Garde Std Md"/>
        </a:defRPr>
      </a:lvl2pPr>
      <a:lvl3pPr marL="1003888" indent="-228157" algn="l" defTabSz="912625" rtl="0" eaLnBrk="1" latinLnBrk="0" hangingPunct="1">
        <a:spcBef>
          <a:spcPct val="20000"/>
        </a:spcBef>
        <a:buClr>
          <a:schemeClr val="accent6"/>
        </a:buClr>
        <a:buFont typeface="Wingdings" charset="2"/>
        <a:buChar char="§"/>
        <a:defRPr sz="1999" b="0" i="0" kern="1200">
          <a:solidFill>
            <a:schemeClr val="tx1"/>
          </a:solidFill>
          <a:latin typeface="+mn-lt"/>
          <a:ea typeface="+mn-ea"/>
          <a:cs typeface="ITC Avant Garde Std Md"/>
        </a:defRPr>
      </a:lvl3pPr>
      <a:lvl4pPr marL="1277676" indent="-228157" algn="l" defTabSz="912625" rtl="0" eaLnBrk="1" latinLnBrk="0" hangingPunct="1">
        <a:spcBef>
          <a:spcPct val="20000"/>
        </a:spcBef>
        <a:buClr>
          <a:schemeClr val="accent6"/>
        </a:buClr>
        <a:buFont typeface="Wingdings" charset="2"/>
        <a:buChar char="§"/>
        <a:defRPr sz="1799" b="0" i="0" kern="1200">
          <a:solidFill>
            <a:schemeClr val="tx1"/>
          </a:solidFill>
          <a:latin typeface="+mn-lt"/>
          <a:ea typeface="+mn-ea"/>
          <a:cs typeface="ITC Avant Garde Std Md"/>
        </a:defRPr>
      </a:lvl4pPr>
      <a:lvl5pPr marL="1551462" indent="-228157" algn="l" defTabSz="912625"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3989" indent="-182525" algn="l" defTabSz="912625"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6513" indent="-182525" algn="l" defTabSz="912625"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038" indent="-182525" algn="l" defTabSz="912625"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1563" indent="-182525" algn="l" defTabSz="912625"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625" rtl="0" eaLnBrk="1" latinLnBrk="0" hangingPunct="1">
        <a:defRPr sz="1799" kern="1200">
          <a:solidFill>
            <a:schemeClr val="tx1"/>
          </a:solidFill>
          <a:latin typeface="+mn-lt"/>
          <a:ea typeface="+mn-ea"/>
          <a:cs typeface="+mn-cs"/>
        </a:defRPr>
      </a:lvl1pPr>
      <a:lvl2pPr marL="456312" algn="l" defTabSz="912625" rtl="0" eaLnBrk="1" latinLnBrk="0" hangingPunct="1">
        <a:defRPr sz="1799" kern="1200">
          <a:solidFill>
            <a:schemeClr val="tx1"/>
          </a:solidFill>
          <a:latin typeface="+mn-lt"/>
          <a:ea typeface="+mn-ea"/>
          <a:cs typeface="+mn-cs"/>
        </a:defRPr>
      </a:lvl2pPr>
      <a:lvl3pPr marL="912625" algn="l" defTabSz="912625" rtl="0" eaLnBrk="1" latinLnBrk="0" hangingPunct="1">
        <a:defRPr sz="1799" kern="1200">
          <a:solidFill>
            <a:schemeClr val="tx1"/>
          </a:solidFill>
          <a:latin typeface="+mn-lt"/>
          <a:ea typeface="+mn-ea"/>
          <a:cs typeface="+mn-cs"/>
        </a:defRPr>
      </a:lvl3pPr>
      <a:lvl4pPr marL="1368938" algn="l" defTabSz="912625" rtl="0" eaLnBrk="1" latinLnBrk="0" hangingPunct="1">
        <a:defRPr sz="1799" kern="1200">
          <a:solidFill>
            <a:schemeClr val="tx1"/>
          </a:solidFill>
          <a:latin typeface="+mn-lt"/>
          <a:ea typeface="+mn-ea"/>
          <a:cs typeface="+mn-cs"/>
        </a:defRPr>
      </a:lvl4pPr>
      <a:lvl5pPr marL="1825250" algn="l" defTabSz="912625" rtl="0" eaLnBrk="1" latinLnBrk="0" hangingPunct="1">
        <a:defRPr sz="1799" kern="1200">
          <a:solidFill>
            <a:schemeClr val="tx1"/>
          </a:solidFill>
          <a:latin typeface="+mn-lt"/>
          <a:ea typeface="+mn-ea"/>
          <a:cs typeface="+mn-cs"/>
        </a:defRPr>
      </a:lvl5pPr>
      <a:lvl6pPr marL="2281563" algn="l" defTabSz="912625" rtl="0" eaLnBrk="1" latinLnBrk="0" hangingPunct="1">
        <a:defRPr sz="1799" kern="1200">
          <a:solidFill>
            <a:schemeClr val="tx1"/>
          </a:solidFill>
          <a:latin typeface="+mn-lt"/>
          <a:ea typeface="+mn-ea"/>
          <a:cs typeface="+mn-cs"/>
        </a:defRPr>
      </a:lvl6pPr>
      <a:lvl7pPr marL="2737875" algn="l" defTabSz="912625" rtl="0" eaLnBrk="1" latinLnBrk="0" hangingPunct="1">
        <a:defRPr sz="1799" kern="1200">
          <a:solidFill>
            <a:schemeClr val="tx1"/>
          </a:solidFill>
          <a:latin typeface="+mn-lt"/>
          <a:ea typeface="+mn-ea"/>
          <a:cs typeface="+mn-cs"/>
        </a:defRPr>
      </a:lvl7pPr>
      <a:lvl8pPr marL="3194188" algn="l" defTabSz="912625" rtl="0" eaLnBrk="1" latinLnBrk="0" hangingPunct="1">
        <a:defRPr sz="1799" kern="1200">
          <a:solidFill>
            <a:schemeClr val="tx1"/>
          </a:solidFill>
          <a:latin typeface="+mn-lt"/>
          <a:ea typeface="+mn-ea"/>
          <a:cs typeface="+mn-cs"/>
        </a:defRPr>
      </a:lvl8pPr>
      <a:lvl9pPr marL="3650502" algn="l" defTabSz="912625"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450427"/>
            <a:ext cx="10363199" cy="1808307"/>
          </a:xfrm>
        </p:spPr>
        <p:txBody>
          <a:bodyPr/>
          <a:lstStyle/>
          <a:p>
            <a:r>
              <a:rPr lang="en-US" dirty="0"/>
              <a:t>Conference Update: CROI 2024</a:t>
            </a:r>
          </a:p>
        </p:txBody>
      </p:sp>
      <p:sp>
        <p:nvSpPr>
          <p:cNvPr id="3" name="Subtitle 2"/>
          <p:cNvSpPr>
            <a:spLocks noGrp="1"/>
          </p:cNvSpPr>
          <p:nvPr>
            <p:ph type="subTitle" idx="1"/>
          </p:nvPr>
        </p:nvSpPr>
        <p:spPr>
          <a:xfrm>
            <a:off x="914395" y="2957804"/>
            <a:ext cx="10363197" cy="1411772"/>
          </a:xfrm>
        </p:spPr>
        <p:txBody>
          <a:bodyPr>
            <a:normAutofit/>
          </a:bodyPr>
          <a:lstStyle/>
          <a:p>
            <a:r>
              <a:rPr lang="en-US" dirty="0"/>
              <a:t>Daniel Lee, MD</a:t>
            </a:r>
          </a:p>
          <a:p>
            <a:r>
              <a:rPr lang="en-US" dirty="0"/>
              <a:t>Clinical Professor of Medicine, UC San Diego Health – Owen Clinic</a:t>
            </a:r>
          </a:p>
          <a:p>
            <a:r>
              <a:rPr lang="en-US" dirty="0"/>
              <a:t>HIV Learning Network (HIVLN) Clinical Director</a:t>
            </a:r>
          </a:p>
          <a:p>
            <a:r>
              <a:rPr lang="en-US" dirty="0"/>
              <a:t>May 9</a:t>
            </a:r>
            <a:r>
              <a:rPr lang="en-US" baseline="30000" dirty="0"/>
              <a:t>th</a:t>
            </a:r>
            <a:r>
              <a:rPr lang="en-US" dirty="0"/>
              <a:t>,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3C249-FD57-961E-A48B-F7A815FD689A}"/>
              </a:ext>
            </a:extLst>
          </p:cNvPr>
          <p:cNvSpPr>
            <a:spLocks noGrp="1"/>
          </p:cNvSpPr>
          <p:nvPr>
            <p:ph type="title"/>
          </p:nvPr>
        </p:nvSpPr>
        <p:spPr/>
        <p:txBody>
          <a:bodyPr/>
          <a:lstStyle/>
          <a:p>
            <a:r>
              <a:rPr lang="en-US" dirty="0"/>
              <a:t>DoxyPEP Open-Label Extension:</a:t>
            </a:r>
            <a:br>
              <a:rPr lang="en-US" dirty="0"/>
            </a:br>
            <a:r>
              <a:rPr lang="en-US" dirty="0"/>
              <a:t>Doxycycline PEP for STI Prevention</a:t>
            </a:r>
          </a:p>
        </p:txBody>
      </p:sp>
      <p:sp>
        <p:nvSpPr>
          <p:cNvPr id="8" name="Rectangle 7">
            <a:extLst>
              <a:ext uri="{FF2B5EF4-FFF2-40B4-BE49-F238E27FC236}">
                <a16:creationId xmlns:a16="http://schemas.microsoft.com/office/drawing/2014/main" id="{8D361561-2DB3-1BE6-55FB-C870F83A8306}"/>
              </a:ext>
            </a:extLst>
          </p:cNvPr>
          <p:cNvSpPr/>
          <p:nvPr/>
        </p:nvSpPr>
        <p:spPr>
          <a:xfrm>
            <a:off x="270982" y="1490279"/>
            <a:ext cx="3918246" cy="200054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Open-label trial in SF and Seattle</a:t>
            </a:r>
            <a:endParaRPr kumimoji="0" lang="en-US" sz="1800" b="1" i="0" u="sng" strike="noStrike" kern="1200" cap="none" spc="0" normalizeH="0" baseline="0" noProof="0" dirty="0">
              <a:ln>
                <a:noFill/>
              </a:ln>
              <a:solidFill>
                <a:srgbClr val="1E217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MSM and transgender women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Without HIV, on PrEP (n=327)</a:t>
            </a:r>
          </a:p>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PWH (n=174)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≥1 STI in past 12 months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Condomless sex with ≥1 male partner in past 12 months</a:t>
            </a:r>
          </a:p>
        </p:txBody>
      </p:sp>
      <p:sp>
        <p:nvSpPr>
          <p:cNvPr id="10" name="Text Box 11">
            <a:extLst>
              <a:ext uri="{FF2B5EF4-FFF2-40B4-BE49-F238E27FC236}">
                <a16:creationId xmlns:a16="http://schemas.microsoft.com/office/drawing/2014/main" id="{6D039EAE-9E66-64C3-F219-5058C0199985}"/>
              </a:ext>
            </a:extLst>
          </p:cNvPr>
          <p:cNvSpPr txBox="1">
            <a:spLocks noChangeArrowheads="1"/>
          </p:cNvSpPr>
          <p:nvPr/>
        </p:nvSpPr>
        <p:spPr bwMode="auto">
          <a:xfrm>
            <a:off x="4411040" y="2589023"/>
            <a:ext cx="128913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Randomization</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2:1</a:t>
            </a:r>
          </a:p>
        </p:txBody>
      </p:sp>
      <p:grpSp>
        <p:nvGrpSpPr>
          <p:cNvPr id="16" name="Group 15" descr="There were two arms of DoxyPEP Open-Label Extension: DoxyPEP 200 mg and No PEP or Standard of Care arm." title="DoxyPEP Open-Label Extension Schema">
            <a:extLst>
              <a:ext uri="{FF2B5EF4-FFF2-40B4-BE49-F238E27FC236}">
                <a16:creationId xmlns:a16="http://schemas.microsoft.com/office/drawing/2014/main" id="{17D696D1-6F89-5EA5-F5FE-2CD4DAF1E016}"/>
              </a:ext>
            </a:extLst>
          </p:cNvPr>
          <p:cNvGrpSpPr/>
          <p:nvPr/>
        </p:nvGrpSpPr>
        <p:grpSpPr>
          <a:xfrm>
            <a:off x="5890953" y="2001140"/>
            <a:ext cx="3868658" cy="1600885"/>
            <a:chOff x="5890953" y="2001140"/>
            <a:chExt cx="3868658" cy="1600885"/>
          </a:xfrm>
        </p:grpSpPr>
        <p:sp>
          <p:nvSpPr>
            <p:cNvPr id="9" name="Rectangle 8">
              <a:extLst>
                <a:ext uri="{FF2B5EF4-FFF2-40B4-BE49-F238E27FC236}">
                  <a16:creationId xmlns:a16="http://schemas.microsoft.com/office/drawing/2014/main" id="{712C505F-EAB7-E4D5-7D8E-3EF722409772}"/>
                </a:ext>
              </a:extLst>
            </p:cNvPr>
            <p:cNvSpPr>
              <a:spLocks noChangeArrowheads="1"/>
            </p:cNvSpPr>
            <p:nvPr/>
          </p:nvSpPr>
          <p:spPr bwMode="auto">
            <a:xfrm>
              <a:off x="5902519" y="2001140"/>
              <a:ext cx="3736782" cy="64008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Rectangle 16">
              <a:extLst>
                <a:ext uri="{FF2B5EF4-FFF2-40B4-BE49-F238E27FC236}">
                  <a16:creationId xmlns:a16="http://schemas.microsoft.com/office/drawing/2014/main" id="{3C14EC7F-EE3C-A1F1-7F01-F51D0A4FC64F}"/>
                </a:ext>
              </a:extLst>
            </p:cNvPr>
            <p:cNvSpPr>
              <a:spLocks noChangeArrowheads="1"/>
            </p:cNvSpPr>
            <p:nvPr/>
          </p:nvSpPr>
          <p:spPr bwMode="auto">
            <a:xfrm>
              <a:off x="5902519" y="2846552"/>
              <a:ext cx="3736781" cy="640080"/>
            </a:xfrm>
            <a:prstGeom prst="rect">
              <a:avLst/>
            </a:prstGeom>
            <a:solidFill>
              <a:schemeClr val="accent2"/>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 name="Text Box 19">
              <a:extLst>
                <a:ext uri="{FF2B5EF4-FFF2-40B4-BE49-F238E27FC236}">
                  <a16:creationId xmlns:a16="http://schemas.microsoft.com/office/drawing/2014/main" id="{0716F3B6-2A3F-CE4E-75C9-D093BB0C4277}"/>
                </a:ext>
              </a:extLst>
            </p:cNvPr>
            <p:cNvSpPr txBox="1">
              <a:spLocks noChangeArrowheads="1"/>
            </p:cNvSpPr>
            <p:nvPr/>
          </p:nvSpPr>
          <p:spPr bwMode="auto">
            <a:xfrm>
              <a:off x="5902036" y="2872277"/>
              <a:ext cx="3737264" cy="590931"/>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 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Standard of Care</a:t>
              </a:r>
            </a:p>
          </p:txBody>
        </p:sp>
        <p:sp>
          <p:nvSpPr>
            <p:cNvPr id="13" name="Text Box 19">
              <a:extLst>
                <a:ext uri="{FF2B5EF4-FFF2-40B4-BE49-F238E27FC236}">
                  <a16:creationId xmlns:a16="http://schemas.microsoft.com/office/drawing/2014/main" id="{CA9689D7-89E2-520F-F220-79A1F0E25963}"/>
                </a:ext>
              </a:extLst>
            </p:cNvPr>
            <p:cNvSpPr txBox="1">
              <a:spLocks noChangeArrowheads="1"/>
            </p:cNvSpPr>
            <p:nvPr/>
          </p:nvSpPr>
          <p:spPr bwMode="auto">
            <a:xfrm>
              <a:off x="5890953" y="2027298"/>
              <a:ext cx="3740727" cy="590931"/>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Doxycycline 200 mg*</a:t>
              </a:r>
            </a:p>
          </p:txBody>
        </p:sp>
        <p:cxnSp>
          <p:nvCxnSpPr>
            <p:cNvPr id="14" name="Straight Connector 13">
              <a:extLst>
                <a:ext uri="{FF2B5EF4-FFF2-40B4-BE49-F238E27FC236}">
                  <a16:creationId xmlns:a16="http://schemas.microsoft.com/office/drawing/2014/main" id="{141E24B8-83CE-2053-710E-8C7A4156391D}"/>
                </a:ext>
              </a:extLst>
            </p:cNvPr>
            <p:cNvCxnSpPr/>
            <p:nvPr/>
          </p:nvCxnSpPr>
          <p:spPr>
            <a:xfrm>
              <a:off x="5919131" y="3602025"/>
              <a:ext cx="3840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9">
            <a:extLst>
              <a:ext uri="{FF2B5EF4-FFF2-40B4-BE49-F238E27FC236}">
                <a16:creationId xmlns:a16="http://schemas.microsoft.com/office/drawing/2014/main" id="{EEE99E88-300D-1E0F-0845-831CA67BA599}"/>
              </a:ext>
            </a:extLst>
          </p:cNvPr>
          <p:cNvSpPr txBox="1">
            <a:spLocks noChangeArrowheads="1"/>
          </p:cNvSpPr>
          <p:nvPr/>
        </p:nvSpPr>
        <p:spPr bwMode="auto">
          <a:xfrm>
            <a:off x="9652764" y="2199304"/>
            <a:ext cx="226970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DoxyPEP</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Open-Label</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Extension</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(n=289)</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Text Box 8">
            <a:extLst>
              <a:ext uri="{FF2B5EF4-FFF2-40B4-BE49-F238E27FC236}">
                <a16:creationId xmlns:a16="http://schemas.microsoft.com/office/drawing/2014/main" id="{2E4A8C18-4117-3493-442D-C8051C170988}"/>
              </a:ext>
            </a:extLst>
          </p:cNvPr>
          <p:cNvSpPr txBox="1">
            <a:spLocks noChangeArrowheads="1"/>
          </p:cNvSpPr>
          <p:nvPr/>
        </p:nvSpPr>
        <p:spPr bwMode="auto">
          <a:xfrm>
            <a:off x="5153511" y="3586583"/>
            <a:ext cx="6134507"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Month  0                                    6                                 12</a:t>
            </a:r>
          </a:p>
        </p:txBody>
      </p:sp>
      <p:grpSp>
        <p:nvGrpSpPr>
          <p:cNvPr id="6" name="Group 5" descr="DoxyPEP Reductions/Quarter: Bacterial STIs: 65%, CT and Syphilis: ~80%, GC: ~50%">
            <a:extLst>
              <a:ext uri="{FF2B5EF4-FFF2-40B4-BE49-F238E27FC236}">
                <a16:creationId xmlns:a16="http://schemas.microsoft.com/office/drawing/2014/main" id="{99B7FBDE-1650-738A-E44C-A1B5863606B2}"/>
              </a:ext>
            </a:extLst>
          </p:cNvPr>
          <p:cNvGrpSpPr/>
          <p:nvPr/>
        </p:nvGrpSpPr>
        <p:grpSpPr>
          <a:xfrm>
            <a:off x="5894548" y="3911983"/>
            <a:ext cx="3838204" cy="1249446"/>
            <a:chOff x="5894548" y="3911983"/>
            <a:chExt cx="3838204" cy="1249446"/>
          </a:xfrm>
        </p:grpSpPr>
        <p:sp>
          <p:nvSpPr>
            <p:cNvPr id="7" name="Rectangle: Rounded Corners 6">
              <a:extLst>
                <a:ext uri="{FF2B5EF4-FFF2-40B4-BE49-F238E27FC236}">
                  <a16:creationId xmlns:a16="http://schemas.microsoft.com/office/drawing/2014/main" id="{5317567F-64D3-399B-B4D2-EC97E2CC74A0}"/>
                </a:ext>
              </a:extLst>
            </p:cNvPr>
            <p:cNvSpPr/>
            <p:nvPr/>
          </p:nvSpPr>
          <p:spPr>
            <a:xfrm>
              <a:off x="6096000" y="3911983"/>
              <a:ext cx="3357383" cy="1244409"/>
            </a:xfrm>
            <a:prstGeom prst="roundRect">
              <a:avLst/>
            </a:prstGeom>
            <a:solidFill>
              <a:schemeClr val="bg1">
                <a:lumMod val="85000"/>
              </a:schemeClr>
            </a:solidFill>
            <a:ln w="25400" cap="flat">
              <a:solidFill>
                <a:schemeClr val="accent1"/>
              </a:solidFill>
              <a:prstDash val="solid"/>
              <a:round/>
            </a:ln>
            <a:effectLst>
              <a:outerShdw blurRad="50800" dist="38100" dir="2700000" algn="tl" rotWithShape="0">
                <a:prstClr val="black">
                  <a:alpha val="40000"/>
                </a:prst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sym typeface="Helvetica"/>
              </a:endParaRPr>
            </a:p>
          </p:txBody>
        </p:sp>
        <p:sp>
          <p:nvSpPr>
            <p:cNvPr id="23" name="TextBox 22">
              <a:extLst>
                <a:ext uri="{FF2B5EF4-FFF2-40B4-BE49-F238E27FC236}">
                  <a16:creationId xmlns:a16="http://schemas.microsoft.com/office/drawing/2014/main" id="{B8911764-0BC2-EB1D-DE61-CA8F3F15662E}"/>
                </a:ext>
              </a:extLst>
            </p:cNvPr>
            <p:cNvSpPr txBox="1"/>
            <p:nvPr/>
          </p:nvSpPr>
          <p:spPr>
            <a:xfrm>
              <a:off x="5894548" y="3940040"/>
              <a:ext cx="383820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sym typeface="Helvetica"/>
                </a:rPr>
                <a:t>DoxyPEP Reductions/Quarter</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endParaRPr>
            </a:p>
          </p:txBody>
        </p:sp>
        <p:sp>
          <p:nvSpPr>
            <p:cNvPr id="5" name="TextBox 4">
              <a:extLst>
                <a:ext uri="{FF2B5EF4-FFF2-40B4-BE49-F238E27FC236}">
                  <a16:creationId xmlns:a16="http://schemas.microsoft.com/office/drawing/2014/main" id="{09AD6DD5-0BF4-EF9B-D6A0-AC84223E5E6D}"/>
                </a:ext>
              </a:extLst>
            </p:cNvPr>
            <p:cNvSpPr txBox="1"/>
            <p:nvPr/>
          </p:nvSpPr>
          <p:spPr>
            <a:xfrm>
              <a:off x="6334560" y="4238103"/>
              <a:ext cx="323570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sym typeface="Helvetica"/>
                </a:rPr>
                <a:t>Bacterial STIs: 65%</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sym typeface="Helvetica"/>
                </a:rPr>
                <a:t>CT and syphilis: ~80%</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sym typeface="Helvetica"/>
                </a:rPr>
                <a:t>GC: ~50%</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endParaRPr>
            </a:p>
          </p:txBody>
        </p:sp>
      </p:grpSp>
      <p:sp>
        <p:nvSpPr>
          <p:cNvPr id="22" name="Text Box 6">
            <a:extLst>
              <a:ext uri="{FF2B5EF4-FFF2-40B4-BE49-F238E27FC236}">
                <a16:creationId xmlns:a16="http://schemas.microsoft.com/office/drawing/2014/main" id="{578806D8-3B84-90AA-9DC0-ABD8FB5E22D7}"/>
              </a:ext>
            </a:extLst>
          </p:cNvPr>
          <p:cNvSpPr txBox="1">
            <a:spLocks noChangeArrowheads="1"/>
          </p:cNvSpPr>
          <p:nvPr/>
        </p:nvSpPr>
        <p:spPr bwMode="auto">
          <a:xfrm>
            <a:off x="273729" y="4788503"/>
            <a:ext cx="7317917"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*Taken as PEP within 72 hours after condomless sexual contact.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GC: gonorrhea; CT: </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Chlamydia trachomatis</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RPR: rapid plasma reagin.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STI testing: quarterly 3-site GC/CT testing + RPR, GC culture before treatment.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Primary endpoint: ≥1 incident STI (GC/CT/syphilis) during a follow-up quarter.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Open-label baseline demographics (median values):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Age: 36 years.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White/black/Asian/other: 64%/6%/12%/18%.</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Man/transgender: 96%/4%.</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STI (GC/CT/syphilis): 68%/58%/20%.</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Sexual partners in past 3 months: 11.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Substance use in past 3 months: 58%.</a:t>
            </a:r>
          </a:p>
        </p:txBody>
      </p:sp>
      <p:sp>
        <p:nvSpPr>
          <p:cNvPr id="2" name="TextBox 1">
            <a:extLst>
              <a:ext uri="{FF2B5EF4-FFF2-40B4-BE49-F238E27FC236}">
                <a16:creationId xmlns:a16="http://schemas.microsoft.com/office/drawing/2014/main" id="{D5C26C34-B29E-2850-75A6-556EB7B73357}"/>
              </a:ext>
            </a:extLst>
          </p:cNvPr>
          <p:cNvSpPr txBox="1"/>
          <p:nvPr/>
        </p:nvSpPr>
        <p:spPr>
          <a:xfrm>
            <a:off x="7758544" y="6459278"/>
            <a:ext cx="4166755"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Luetkemeyer A, et al. CROI 2024. Abstract 125.</a:t>
            </a:r>
          </a:p>
        </p:txBody>
      </p:sp>
    </p:spTree>
    <p:extLst>
      <p:ext uri="{BB962C8B-B14F-4D97-AF65-F5344CB8AC3E}">
        <p14:creationId xmlns:p14="http://schemas.microsoft.com/office/powerpoint/2010/main" val="35479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A9A785-A686-4976-93E0-FB7E7DC7971C}"/>
              </a:ext>
            </a:extLst>
          </p:cNvPr>
          <p:cNvSpPr>
            <a:spLocks noGrp="1"/>
          </p:cNvSpPr>
          <p:nvPr>
            <p:ph type="title"/>
          </p:nvPr>
        </p:nvSpPr>
        <p:spPr/>
        <p:txBody>
          <a:bodyPr/>
          <a:lstStyle/>
          <a:p>
            <a:r>
              <a:rPr lang="en-US" dirty="0"/>
              <a:t>DoxyPEP Open-Label Extension:</a:t>
            </a:r>
            <a:br>
              <a:rPr lang="en-US" dirty="0"/>
            </a:br>
            <a:r>
              <a:rPr lang="en-US" dirty="0"/>
              <a:t>Sustained Reductions in STI Incidence per Quarter</a:t>
            </a:r>
          </a:p>
        </p:txBody>
      </p:sp>
      <p:grpSp>
        <p:nvGrpSpPr>
          <p:cNvPr id="20" name="Group 19" descr="This shows the percent of quarterly visits with STI in the Randomized Phase (OLE Patients) on the left and the OLE Phase on the right.  For the Randomized Phase, there were 2 arms (the DoxyPEP arm and Standard of Care (SOC) arm).  In the DoxyPEP arm, 12% of quarterly visits included an STI, consisting mostly of GT infections, followed by CT, Syphilis, and &gt;=2 STIs.  In the SOC arm, 31% of quartely visits included and STI, consisting mostly of GT&gt;CT&gt;2 or more STIs&gt;Syphilis infections.  In the OLE Phase, the DoxyPEP arm had 13% of quarterly visits with an STI, consisting mostly of GT&gt;&gt;CT&gt;Syphilis=&gt;=2 STIs.  In the SOC arm, 17% of quarterly visits included an STI with GT&gt;&gt;CT&gt;2 or more STIs&gt;Syphilis only." title="DoxyPEP Open-Label Extension Comparing Randomized Phase vs OLE"/>
          <p:cNvGrpSpPr/>
          <p:nvPr/>
        </p:nvGrpSpPr>
        <p:grpSpPr>
          <a:xfrm>
            <a:off x="179251" y="1492932"/>
            <a:ext cx="11877921" cy="5211028"/>
            <a:chOff x="179251" y="1492932"/>
            <a:chExt cx="11877921" cy="5211028"/>
          </a:xfrm>
        </p:grpSpPr>
        <p:sp>
          <p:nvSpPr>
            <p:cNvPr id="43" name="TextBox 39">
              <a:extLst>
                <a:ext uri="{FF2B5EF4-FFF2-40B4-BE49-F238E27FC236}">
                  <a16:creationId xmlns:a16="http://schemas.microsoft.com/office/drawing/2014/main" id="{5DBA0467-7C96-4AB2-B4B2-13299BFFE0FE}"/>
                </a:ext>
              </a:extLst>
            </p:cNvPr>
            <p:cNvSpPr txBox="1">
              <a:spLocks noChangeArrowheads="1"/>
            </p:cNvSpPr>
            <p:nvPr/>
          </p:nvSpPr>
          <p:spPr bwMode="auto">
            <a:xfrm>
              <a:off x="1080657" y="1492932"/>
              <a:ext cx="509847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Randomized Phase (OLE Patients)</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7" name="Content Placeholder 8">
              <a:extLst>
                <a:ext uri="{FF2B5EF4-FFF2-40B4-BE49-F238E27FC236}">
                  <a16:creationId xmlns:a16="http://schemas.microsoft.com/office/drawing/2014/main" id="{10099351-70FB-D99B-BE70-34CF1170A9C9}"/>
                </a:ext>
              </a:extLst>
            </p:cNvPr>
            <p:cNvGraphicFramePr>
              <a:graphicFrameLocks/>
            </p:cNvGraphicFramePr>
            <p:nvPr>
              <p:extLst>
                <p:ext uri="{D42A27DB-BD31-4B8C-83A1-F6EECF244321}">
                  <p14:modId xmlns:p14="http://schemas.microsoft.com/office/powerpoint/2010/main" val="1124173347"/>
                </p:ext>
              </p:extLst>
            </p:nvPr>
          </p:nvGraphicFramePr>
          <p:xfrm>
            <a:off x="666281" y="1727688"/>
            <a:ext cx="5663436" cy="40063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9">
              <a:extLst>
                <a:ext uri="{FF2B5EF4-FFF2-40B4-BE49-F238E27FC236}">
                  <a16:creationId xmlns:a16="http://schemas.microsoft.com/office/drawing/2014/main" id="{512EDCD0-D02B-631A-6328-6A103F7D8A99}"/>
                </a:ext>
              </a:extLst>
            </p:cNvPr>
            <p:cNvSpPr txBox="1">
              <a:spLocks noChangeArrowheads="1"/>
            </p:cNvSpPr>
            <p:nvPr/>
          </p:nvSpPr>
          <p:spPr bwMode="auto">
            <a:xfrm>
              <a:off x="1573733" y="5562686"/>
              <a:ext cx="16551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Doxycycline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(n=207)</a:t>
              </a:r>
              <a:endParaRPr kumimoji="0" lang="en-US" sz="7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TextBox 9">
              <a:extLst>
                <a:ext uri="{FF2B5EF4-FFF2-40B4-BE49-F238E27FC236}">
                  <a16:creationId xmlns:a16="http://schemas.microsoft.com/office/drawing/2014/main" id="{3B5F9ADC-73B4-7BF2-F8E3-CDBBBFAC12BE}"/>
                </a:ext>
              </a:extLst>
            </p:cNvPr>
            <p:cNvSpPr txBox="1">
              <a:spLocks noChangeArrowheads="1"/>
            </p:cNvSpPr>
            <p:nvPr/>
          </p:nvSpPr>
          <p:spPr bwMode="auto">
            <a:xfrm rot="16200000">
              <a:off x="-1204761" y="3380187"/>
              <a:ext cx="335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Percent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Quarterly Visits With STI</a:t>
              </a:r>
            </a:p>
          </p:txBody>
        </p:sp>
        <p:sp>
          <p:nvSpPr>
            <p:cNvPr id="10" name="TextBox 39">
              <a:extLst>
                <a:ext uri="{FF2B5EF4-FFF2-40B4-BE49-F238E27FC236}">
                  <a16:creationId xmlns:a16="http://schemas.microsoft.com/office/drawing/2014/main" id="{5BA5C915-10B7-1AFF-46FC-889CF9664E9E}"/>
                </a:ext>
              </a:extLst>
            </p:cNvPr>
            <p:cNvSpPr txBox="1">
              <a:spLocks noChangeArrowheads="1"/>
            </p:cNvSpPr>
            <p:nvPr/>
          </p:nvSpPr>
          <p:spPr bwMode="auto">
            <a:xfrm>
              <a:off x="4141503" y="5564017"/>
              <a:ext cx="156156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Standard of Care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(n=82)</a:t>
              </a:r>
              <a:endParaRPr kumimoji="0" lang="en-US" sz="7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Text Box 6">
              <a:extLst>
                <a:ext uri="{FF2B5EF4-FFF2-40B4-BE49-F238E27FC236}">
                  <a16:creationId xmlns:a16="http://schemas.microsoft.com/office/drawing/2014/main" id="{2826763F-300E-F37E-D7E5-9E2659641136}"/>
                </a:ext>
              </a:extLst>
            </p:cNvPr>
            <p:cNvSpPr txBox="1">
              <a:spLocks noChangeArrowheads="1"/>
            </p:cNvSpPr>
            <p:nvPr/>
          </p:nvSpPr>
          <p:spPr bwMode="auto">
            <a:xfrm>
              <a:off x="2151466" y="4131722"/>
              <a:ext cx="543739"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12%</a:t>
              </a:r>
              <a:endPar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 name="Text Box 6">
              <a:extLst>
                <a:ext uri="{FF2B5EF4-FFF2-40B4-BE49-F238E27FC236}">
                  <a16:creationId xmlns:a16="http://schemas.microsoft.com/office/drawing/2014/main" id="{37F857B7-09D8-5C10-7286-23988656EB55}"/>
                </a:ext>
              </a:extLst>
            </p:cNvPr>
            <p:cNvSpPr txBox="1">
              <a:spLocks noChangeArrowheads="1"/>
            </p:cNvSpPr>
            <p:nvPr/>
          </p:nvSpPr>
          <p:spPr bwMode="auto">
            <a:xfrm>
              <a:off x="4620254" y="2490762"/>
              <a:ext cx="543739"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31%</a:t>
              </a:r>
              <a:endPar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 name="Text Box 11">
              <a:extLst>
                <a:ext uri="{FF2B5EF4-FFF2-40B4-BE49-F238E27FC236}">
                  <a16:creationId xmlns:a16="http://schemas.microsoft.com/office/drawing/2014/main" id="{6CEEDF1B-2846-92CA-5AD9-089702DA9670}"/>
                </a:ext>
              </a:extLst>
            </p:cNvPr>
            <p:cNvSpPr txBox="1">
              <a:spLocks noChangeArrowheads="1"/>
            </p:cNvSpPr>
            <p:nvPr/>
          </p:nvSpPr>
          <p:spPr bwMode="auto">
            <a:xfrm>
              <a:off x="1351672" y="1918208"/>
              <a:ext cx="2394251" cy="51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marL="0" marR="0" lvl="0" indent="0" algn="l" defTabSz="914400" rtl="0" eaLnBrk="0" fontAlgn="base" latinLnBrk="0" hangingPunct="0">
                <a:lnSpc>
                  <a:spcPct val="90000"/>
                </a:lnSpc>
                <a:spcBef>
                  <a:spcPct val="5000"/>
                </a:spcBef>
                <a:spcAft>
                  <a:spcPct val="10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GT only          Syphilis only</a:t>
              </a:r>
            </a:p>
            <a:p>
              <a:pPr marL="0" marR="0" lvl="0" indent="0" algn="l" defTabSz="914400" rtl="0" eaLnBrk="0" fontAlgn="base" latinLnBrk="0" hangingPunct="0">
                <a:lnSpc>
                  <a:spcPct val="90000"/>
                </a:lnSpc>
                <a:spcBef>
                  <a:spcPct val="5000"/>
                </a:spcBef>
                <a:spcAft>
                  <a:spcPct val="10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CT only          ≥2 STIs</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 name="Rectangle 13">
              <a:extLst>
                <a:ext uri="{FF2B5EF4-FFF2-40B4-BE49-F238E27FC236}">
                  <a16:creationId xmlns:a16="http://schemas.microsoft.com/office/drawing/2014/main" id="{F907CB30-527D-2247-CFC5-8F967598DEC8}"/>
                </a:ext>
              </a:extLst>
            </p:cNvPr>
            <p:cNvSpPr>
              <a:spLocks noChangeAspect="1" noChangeArrowheads="1"/>
            </p:cNvSpPr>
            <p:nvPr/>
          </p:nvSpPr>
          <p:spPr bwMode="auto">
            <a:xfrm>
              <a:off x="1225757" y="2189228"/>
              <a:ext cx="184484" cy="182880"/>
            </a:xfrm>
            <a:prstGeom prst="rect">
              <a:avLst/>
            </a:prstGeom>
            <a:solidFill>
              <a:srgbClr val="164D8F"/>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Rectangle 14">
              <a:extLst>
                <a:ext uri="{FF2B5EF4-FFF2-40B4-BE49-F238E27FC236}">
                  <a16:creationId xmlns:a16="http://schemas.microsoft.com/office/drawing/2014/main" id="{AA33D7CF-19DA-001E-4967-2C93AB966E01}"/>
                </a:ext>
              </a:extLst>
            </p:cNvPr>
            <p:cNvSpPr>
              <a:spLocks noChangeAspect="1" noChangeArrowheads="1"/>
            </p:cNvSpPr>
            <p:nvPr/>
          </p:nvSpPr>
          <p:spPr bwMode="auto">
            <a:xfrm>
              <a:off x="1225757" y="1954174"/>
              <a:ext cx="184484" cy="182880"/>
            </a:xfrm>
            <a:prstGeom prst="rect">
              <a:avLst/>
            </a:prstGeom>
            <a:solidFill>
              <a:srgbClr val="CB868F"/>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 name="Rectangle 15">
              <a:extLst>
                <a:ext uri="{FF2B5EF4-FFF2-40B4-BE49-F238E27FC236}">
                  <a16:creationId xmlns:a16="http://schemas.microsoft.com/office/drawing/2014/main" id="{85754DC0-DC22-38D4-9572-41B69816A041}"/>
                </a:ext>
              </a:extLst>
            </p:cNvPr>
            <p:cNvSpPr>
              <a:spLocks noChangeAspect="1" noChangeArrowheads="1"/>
            </p:cNvSpPr>
            <p:nvPr/>
          </p:nvSpPr>
          <p:spPr bwMode="auto">
            <a:xfrm>
              <a:off x="2296976" y="2185687"/>
              <a:ext cx="184484" cy="182880"/>
            </a:xfrm>
            <a:prstGeom prst="rect">
              <a:avLst/>
            </a:prstGeom>
            <a:solidFill>
              <a:srgbClr val="759465"/>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Rectangle 16">
              <a:extLst>
                <a:ext uri="{FF2B5EF4-FFF2-40B4-BE49-F238E27FC236}">
                  <a16:creationId xmlns:a16="http://schemas.microsoft.com/office/drawing/2014/main" id="{389A99AE-BA69-F165-5E5E-B42793F28355}"/>
                </a:ext>
              </a:extLst>
            </p:cNvPr>
            <p:cNvSpPr>
              <a:spLocks noChangeAspect="1" noChangeArrowheads="1"/>
            </p:cNvSpPr>
            <p:nvPr/>
          </p:nvSpPr>
          <p:spPr bwMode="auto">
            <a:xfrm>
              <a:off x="2296976" y="1950633"/>
              <a:ext cx="184484" cy="182880"/>
            </a:xfrm>
            <a:prstGeom prst="rect">
              <a:avLst/>
            </a:prstGeom>
            <a:solidFill>
              <a:srgbClr val="6CA0DC"/>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6">
              <a:extLst>
                <a:ext uri="{FF2B5EF4-FFF2-40B4-BE49-F238E27FC236}">
                  <a16:creationId xmlns:a16="http://schemas.microsoft.com/office/drawing/2014/main" id="{16D7AF72-0DE1-B9A4-D569-F9BA281658C7}"/>
                </a:ext>
              </a:extLst>
            </p:cNvPr>
            <p:cNvSpPr txBox="1">
              <a:spLocks noChangeArrowheads="1"/>
            </p:cNvSpPr>
            <p:nvPr/>
          </p:nvSpPr>
          <p:spPr bwMode="auto">
            <a:xfrm>
              <a:off x="3025007" y="3235623"/>
              <a:ext cx="1173561"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Risk</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Reduction</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61%</a:t>
              </a:r>
              <a:endPar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sp>
          <p:nvSpPr>
            <p:cNvPr id="31" name="Text Box 6">
              <a:extLst>
                <a:ext uri="{FF2B5EF4-FFF2-40B4-BE49-F238E27FC236}">
                  <a16:creationId xmlns:a16="http://schemas.microsoft.com/office/drawing/2014/main" id="{D5589BE8-D095-0490-7710-FA36297D9F7C}"/>
                </a:ext>
              </a:extLst>
            </p:cNvPr>
            <p:cNvSpPr txBox="1">
              <a:spLocks noChangeArrowheads="1"/>
            </p:cNvSpPr>
            <p:nvPr/>
          </p:nvSpPr>
          <p:spPr bwMode="auto">
            <a:xfrm>
              <a:off x="266699" y="6442365"/>
              <a:ext cx="567967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GC: gonorrhea; CT: </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Chlamydia trachomatis</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OLE: open-label extension.</a:t>
              </a:r>
            </a:p>
          </p:txBody>
        </p:sp>
        <p:sp>
          <p:nvSpPr>
            <p:cNvPr id="2" name="TextBox 39">
              <a:extLst>
                <a:ext uri="{FF2B5EF4-FFF2-40B4-BE49-F238E27FC236}">
                  <a16:creationId xmlns:a16="http://schemas.microsoft.com/office/drawing/2014/main" id="{1B57A4D7-9040-1A83-D25A-26046AF5340B}"/>
                </a:ext>
              </a:extLst>
            </p:cNvPr>
            <p:cNvSpPr txBox="1">
              <a:spLocks noChangeArrowheads="1"/>
            </p:cNvSpPr>
            <p:nvPr/>
          </p:nvSpPr>
          <p:spPr bwMode="auto">
            <a:xfrm>
              <a:off x="6808112" y="1495703"/>
              <a:ext cx="509847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OLE</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3" name="Content Placeholder 8">
              <a:extLst>
                <a:ext uri="{FF2B5EF4-FFF2-40B4-BE49-F238E27FC236}">
                  <a16:creationId xmlns:a16="http://schemas.microsoft.com/office/drawing/2014/main" id="{FBB4CC16-0A7E-B11B-5BBF-134C353B22DD}"/>
                </a:ext>
              </a:extLst>
            </p:cNvPr>
            <p:cNvGraphicFramePr>
              <a:graphicFrameLocks/>
            </p:cNvGraphicFramePr>
            <p:nvPr>
              <p:extLst>
                <p:ext uri="{D42A27DB-BD31-4B8C-83A1-F6EECF244321}">
                  <p14:modId xmlns:p14="http://schemas.microsoft.com/office/powerpoint/2010/main" val="3688117953"/>
                </p:ext>
              </p:extLst>
            </p:nvPr>
          </p:nvGraphicFramePr>
          <p:xfrm>
            <a:off x="6393736" y="1730459"/>
            <a:ext cx="5663436" cy="400636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39">
              <a:extLst>
                <a:ext uri="{FF2B5EF4-FFF2-40B4-BE49-F238E27FC236}">
                  <a16:creationId xmlns:a16="http://schemas.microsoft.com/office/drawing/2014/main" id="{BFA5932C-2728-105A-5968-1EBC61013836}"/>
                </a:ext>
              </a:extLst>
            </p:cNvPr>
            <p:cNvSpPr txBox="1">
              <a:spLocks noChangeArrowheads="1"/>
            </p:cNvSpPr>
            <p:nvPr/>
          </p:nvSpPr>
          <p:spPr bwMode="auto">
            <a:xfrm>
              <a:off x="7301188" y="5565457"/>
              <a:ext cx="16551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Doxycycline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(n=207)</a:t>
              </a:r>
              <a:endParaRPr kumimoji="0" lang="en-US" sz="7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TextBox 9">
              <a:extLst>
                <a:ext uri="{FF2B5EF4-FFF2-40B4-BE49-F238E27FC236}">
                  <a16:creationId xmlns:a16="http://schemas.microsoft.com/office/drawing/2014/main" id="{C5F4C98C-72FD-C07E-B9A0-00257CD6F835}"/>
                </a:ext>
              </a:extLst>
            </p:cNvPr>
            <p:cNvSpPr txBox="1">
              <a:spLocks noChangeArrowheads="1"/>
            </p:cNvSpPr>
            <p:nvPr/>
          </p:nvSpPr>
          <p:spPr bwMode="auto">
            <a:xfrm rot="16200000">
              <a:off x="4522694" y="3382958"/>
              <a:ext cx="335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Percent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Quarterly Visits With STI</a:t>
              </a:r>
            </a:p>
          </p:txBody>
        </p:sp>
        <p:sp>
          <p:nvSpPr>
            <p:cNvPr id="32" name="TextBox 39">
              <a:extLst>
                <a:ext uri="{FF2B5EF4-FFF2-40B4-BE49-F238E27FC236}">
                  <a16:creationId xmlns:a16="http://schemas.microsoft.com/office/drawing/2014/main" id="{E02281D3-7633-0F32-D7F6-6BFA7680ED76}"/>
                </a:ext>
              </a:extLst>
            </p:cNvPr>
            <p:cNvSpPr txBox="1">
              <a:spLocks noChangeArrowheads="1"/>
            </p:cNvSpPr>
            <p:nvPr/>
          </p:nvSpPr>
          <p:spPr bwMode="auto">
            <a:xfrm>
              <a:off x="9637223" y="5566788"/>
              <a:ext cx="212805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Standard of Care to Doxycycline 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(n=82)</a:t>
              </a:r>
              <a:endParaRPr kumimoji="0" lang="en-US" sz="7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3" name="Text Box 6">
              <a:extLst>
                <a:ext uri="{FF2B5EF4-FFF2-40B4-BE49-F238E27FC236}">
                  <a16:creationId xmlns:a16="http://schemas.microsoft.com/office/drawing/2014/main" id="{029BEE09-B8EE-0A94-6EE2-871375EAE1B9}"/>
                </a:ext>
              </a:extLst>
            </p:cNvPr>
            <p:cNvSpPr txBox="1">
              <a:spLocks noChangeArrowheads="1"/>
            </p:cNvSpPr>
            <p:nvPr/>
          </p:nvSpPr>
          <p:spPr bwMode="auto">
            <a:xfrm>
              <a:off x="7878921" y="4134493"/>
              <a:ext cx="543739"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13%</a:t>
              </a:r>
              <a:endPar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4" name="Text Box 6">
              <a:extLst>
                <a:ext uri="{FF2B5EF4-FFF2-40B4-BE49-F238E27FC236}">
                  <a16:creationId xmlns:a16="http://schemas.microsoft.com/office/drawing/2014/main" id="{4E8F4278-479E-5D49-8A38-17567376C905}"/>
                </a:ext>
              </a:extLst>
            </p:cNvPr>
            <p:cNvSpPr txBox="1">
              <a:spLocks noChangeArrowheads="1"/>
            </p:cNvSpPr>
            <p:nvPr/>
          </p:nvSpPr>
          <p:spPr bwMode="auto">
            <a:xfrm>
              <a:off x="10347709" y="3806946"/>
              <a:ext cx="543739"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17%</a:t>
              </a:r>
              <a:endPar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Text Box 11">
              <a:extLst>
                <a:ext uri="{FF2B5EF4-FFF2-40B4-BE49-F238E27FC236}">
                  <a16:creationId xmlns:a16="http://schemas.microsoft.com/office/drawing/2014/main" id="{D10BB221-C341-3A6F-09B1-A123EB5BCE47}"/>
                </a:ext>
              </a:extLst>
            </p:cNvPr>
            <p:cNvSpPr txBox="1">
              <a:spLocks noChangeArrowheads="1"/>
            </p:cNvSpPr>
            <p:nvPr/>
          </p:nvSpPr>
          <p:spPr bwMode="auto">
            <a:xfrm>
              <a:off x="7079127" y="1920979"/>
              <a:ext cx="2394251" cy="51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marL="0" marR="0" lvl="0" indent="0" algn="l" defTabSz="914400" rtl="0" eaLnBrk="0" fontAlgn="base" latinLnBrk="0" hangingPunct="0">
                <a:lnSpc>
                  <a:spcPct val="90000"/>
                </a:lnSpc>
                <a:spcBef>
                  <a:spcPct val="5000"/>
                </a:spcBef>
                <a:spcAft>
                  <a:spcPct val="10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GT only          Syphilis only</a:t>
              </a:r>
            </a:p>
            <a:p>
              <a:pPr marL="0" marR="0" lvl="0" indent="0" algn="l" defTabSz="914400" rtl="0" eaLnBrk="0" fontAlgn="base" latinLnBrk="0" hangingPunct="0">
                <a:lnSpc>
                  <a:spcPct val="90000"/>
                </a:lnSpc>
                <a:spcBef>
                  <a:spcPct val="5000"/>
                </a:spcBef>
                <a:spcAft>
                  <a:spcPct val="10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CT only          ≥2 STIs</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7" name="Rectangle 36">
              <a:extLst>
                <a:ext uri="{FF2B5EF4-FFF2-40B4-BE49-F238E27FC236}">
                  <a16:creationId xmlns:a16="http://schemas.microsoft.com/office/drawing/2014/main" id="{17E85709-3AA5-FA22-D762-C187D89CEF4A}"/>
                </a:ext>
              </a:extLst>
            </p:cNvPr>
            <p:cNvSpPr>
              <a:spLocks noChangeAspect="1" noChangeArrowheads="1"/>
            </p:cNvSpPr>
            <p:nvPr/>
          </p:nvSpPr>
          <p:spPr bwMode="auto">
            <a:xfrm>
              <a:off x="6953212" y="2191999"/>
              <a:ext cx="184484" cy="182880"/>
            </a:xfrm>
            <a:prstGeom prst="rect">
              <a:avLst/>
            </a:prstGeom>
            <a:solidFill>
              <a:srgbClr val="164D8F"/>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Rectangle 37">
              <a:extLst>
                <a:ext uri="{FF2B5EF4-FFF2-40B4-BE49-F238E27FC236}">
                  <a16:creationId xmlns:a16="http://schemas.microsoft.com/office/drawing/2014/main" id="{7EF9B1D8-AE28-DA2C-75D8-7F943AA93862}"/>
                </a:ext>
              </a:extLst>
            </p:cNvPr>
            <p:cNvSpPr>
              <a:spLocks noChangeAspect="1" noChangeArrowheads="1"/>
            </p:cNvSpPr>
            <p:nvPr/>
          </p:nvSpPr>
          <p:spPr bwMode="auto">
            <a:xfrm>
              <a:off x="6953212" y="1956945"/>
              <a:ext cx="184484" cy="182880"/>
            </a:xfrm>
            <a:prstGeom prst="rect">
              <a:avLst/>
            </a:prstGeom>
            <a:solidFill>
              <a:srgbClr val="CB868F"/>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9" name="Rectangle 38">
              <a:extLst>
                <a:ext uri="{FF2B5EF4-FFF2-40B4-BE49-F238E27FC236}">
                  <a16:creationId xmlns:a16="http://schemas.microsoft.com/office/drawing/2014/main" id="{A35397FB-E3E4-0242-09FC-610265168B8E}"/>
                </a:ext>
              </a:extLst>
            </p:cNvPr>
            <p:cNvSpPr>
              <a:spLocks noChangeAspect="1" noChangeArrowheads="1"/>
            </p:cNvSpPr>
            <p:nvPr/>
          </p:nvSpPr>
          <p:spPr bwMode="auto">
            <a:xfrm>
              <a:off x="8024431" y="2188458"/>
              <a:ext cx="184484" cy="182880"/>
            </a:xfrm>
            <a:prstGeom prst="rect">
              <a:avLst/>
            </a:prstGeom>
            <a:solidFill>
              <a:srgbClr val="759465"/>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0" name="Rectangle 39">
              <a:extLst>
                <a:ext uri="{FF2B5EF4-FFF2-40B4-BE49-F238E27FC236}">
                  <a16:creationId xmlns:a16="http://schemas.microsoft.com/office/drawing/2014/main" id="{DD13D57C-509B-9154-247E-FD59F32E6EE6}"/>
                </a:ext>
              </a:extLst>
            </p:cNvPr>
            <p:cNvSpPr>
              <a:spLocks noChangeAspect="1" noChangeArrowheads="1"/>
            </p:cNvSpPr>
            <p:nvPr/>
          </p:nvSpPr>
          <p:spPr bwMode="auto">
            <a:xfrm>
              <a:off x="8024431" y="1953404"/>
              <a:ext cx="184484" cy="182880"/>
            </a:xfrm>
            <a:prstGeom prst="rect">
              <a:avLst/>
            </a:prstGeom>
            <a:solidFill>
              <a:srgbClr val="6CA0DC"/>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4" name="TextBox 43">
              <a:extLst>
                <a:ext uri="{FF2B5EF4-FFF2-40B4-BE49-F238E27FC236}">
                  <a16:creationId xmlns:a16="http://schemas.microsoft.com/office/drawing/2014/main" id="{196D7D19-8C9C-04B6-68E3-0DB77607454A}"/>
                </a:ext>
              </a:extLst>
            </p:cNvPr>
            <p:cNvSpPr txBox="1"/>
            <p:nvPr/>
          </p:nvSpPr>
          <p:spPr>
            <a:xfrm>
              <a:off x="7758544" y="6459278"/>
              <a:ext cx="4166755"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Luetkemeyer A, et al. CROI 2024. Abstract 125.</a:t>
              </a:r>
            </a:p>
          </p:txBody>
        </p:sp>
      </p:grpSp>
      <p:cxnSp>
        <p:nvCxnSpPr>
          <p:cNvPr id="19" name="Straight Arrow Connector 18">
            <a:extLst>
              <a:ext uri="{FF2B5EF4-FFF2-40B4-BE49-F238E27FC236}">
                <a16:creationId xmlns:a16="http://schemas.microsoft.com/office/drawing/2014/main" id="{129525B9-4AFB-456F-A836-A46F2184266B}"/>
              </a:ext>
              <a:ext uri="{C183D7F6-B498-43B3-948B-1728B52AA6E4}">
                <adec:decorative xmlns:adec="http://schemas.microsoft.com/office/drawing/2017/decorative" val="1"/>
              </a:ext>
            </a:extLst>
          </p:cNvPr>
          <p:cNvCxnSpPr/>
          <p:nvPr/>
        </p:nvCxnSpPr>
        <p:spPr>
          <a:xfrm>
            <a:off x="2695205" y="4246075"/>
            <a:ext cx="518371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8283E190-119A-41D5-9F8A-8A26250E0FF1}"/>
              </a:ext>
              <a:ext uri="{C183D7F6-B498-43B3-948B-1728B52AA6E4}">
                <adec:decorative xmlns:adec="http://schemas.microsoft.com/office/drawing/2017/decorative" val="1"/>
              </a:ext>
            </a:extLst>
          </p:cNvPr>
          <p:cNvCxnSpPr>
            <a:cxnSpLocks/>
            <a:endCxn id="34" idx="1"/>
          </p:cNvCxnSpPr>
          <p:nvPr/>
        </p:nvCxnSpPr>
        <p:spPr>
          <a:xfrm>
            <a:off x="5166686" y="2633049"/>
            <a:ext cx="5181023" cy="13170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44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F9A4-C5BA-C43B-3723-64560E49E419}"/>
              </a:ext>
            </a:extLst>
          </p:cNvPr>
          <p:cNvSpPr>
            <a:spLocks noGrp="1"/>
          </p:cNvSpPr>
          <p:nvPr>
            <p:ph type="title"/>
          </p:nvPr>
        </p:nvSpPr>
        <p:spPr/>
        <p:txBody>
          <a:bodyPr/>
          <a:lstStyle/>
          <a:p>
            <a:r>
              <a:rPr lang="en-US" dirty="0"/>
              <a:t>Clinical Implementation of DoxyPEP</a:t>
            </a:r>
          </a:p>
        </p:txBody>
      </p:sp>
      <p:sp>
        <p:nvSpPr>
          <p:cNvPr id="3" name="Content Placeholder 2">
            <a:extLst>
              <a:ext uri="{FF2B5EF4-FFF2-40B4-BE49-F238E27FC236}">
                <a16:creationId xmlns:a16="http://schemas.microsoft.com/office/drawing/2014/main" id="{CD95EA97-E4C6-9A90-3B2C-CF51CF9D302B}"/>
              </a:ext>
            </a:extLst>
          </p:cNvPr>
          <p:cNvSpPr>
            <a:spLocks noGrp="1"/>
          </p:cNvSpPr>
          <p:nvPr>
            <p:ph sz="quarter" idx="10"/>
          </p:nvPr>
        </p:nvSpPr>
        <p:spPr>
          <a:xfrm>
            <a:off x="270933" y="1405272"/>
            <a:ext cx="5891570" cy="4845050"/>
          </a:xfrm>
        </p:spPr>
        <p:txBody>
          <a:bodyPr/>
          <a:lstStyle/>
          <a:p>
            <a:r>
              <a:rPr lang="en-US" dirty="0"/>
              <a:t>Single-center cohort study of PrEP users (2022-2023)</a:t>
            </a:r>
          </a:p>
          <a:p>
            <a:pPr lvl="1"/>
            <a:r>
              <a:rPr lang="en-US" dirty="0"/>
              <a:t>DoxyPEP offered to all PrEP clients</a:t>
            </a:r>
          </a:p>
          <a:p>
            <a:r>
              <a:rPr lang="en-US" dirty="0"/>
              <a:t>Groups: DoxyPEP (n=1872) and no DoxyPEP (n=1209)</a:t>
            </a:r>
          </a:p>
          <a:p>
            <a:r>
              <a:rPr lang="en-US" dirty="0"/>
              <a:t>Overall STI incidence declined rapidly after implementation</a:t>
            </a:r>
          </a:p>
          <a:p>
            <a:r>
              <a:rPr lang="en-US" dirty="0"/>
              <a:t>No impact on GC</a:t>
            </a:r>
          </a:p>
          <a:p>
            <a:endParaRPr lang="en-US" dirty="0"/>
          </a:p>
          <a:p>
            <a:endParaRPr lang="en-US" dirty="0"/>
          </a:p>
        </p:txBody>
      </p:sp>
      <p:grpSp>
        <p:nvGrpSpPr>
          <p:cNvPr id="23" name="Group 22" descr="This shows the STI Incidence per quarter (Q1 in purple, Q5 in tan).  In the DoxyPEP arm, in Q1, the incidence was 18.1 vs 7.5 in Q5.  In the No DoxyPEP arm, in Q1, the incidence was 7.5 vs 5.5 in Q5.&#10;&#10;The IRR is here:&#10;Any STI: 0.42 (0.24-0.74) (P=0.003)&#10;CT: 0.33 (0.23-0.46) (P&lt;0.001)&#10;Syphilis: 0.22 (0.09-0.54) (P=0.001)&#10;GC: 0.89 (0.69-1.15) (P=0.4)&#10;&#10;" title="STI Incidence"/>
          <p:cNvGrpSpPr/>
          <p:nvPr/>
        </p:nvGrpSpPr>
        <p:grpSpPr>
          <a:xfrm>
            <a:off x="6660120" y="1509102"/>
            <a:ext cx="5458322" cy="4268381"/>
            <a:chOff x="6660120" y="1509102"/>
            <a:chExt cx="5458322" cy="4268381"/>
          </a:xfrm>
        </p:grpSpPr>
        <p:sp>
          <p:nvSpPr>
            <p:cNvPr id="5" name="TextBox 9">
              <a:extLst>
                <a:ext uri="{FF2B5EF4-FFF2-40B4-BE49-F238E27FC236}">
                  <a16:creationId xmlns:a16="http://schemas.microsoft.com/office/drawing/2014/main" id="{F2C96F57-8899-A456-AA3B-F9798B9633CC}"/>
                </a:ext>
              </a:extLst>
            </p:cNvPr>
            <p:cNvSpPr txBox="1">
              <a:spLocks noChangeArrowheads="1"/>
            </p:cNvSpPr>
            <p:nvPr/>
          </p:nvSpPr>
          <p:spPr bwMode="auto">
            <a:xfrm rot="16200000">
              <a:off x="5152997" y="3562074"/>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STI Incidence per Quarter</a:t>
              </a:r>
            </a:p>
          </p:txBody>
        </p:sp>
        <p:sp>
          <p:nvSpPr>
            <p:cNvPr id="6" name="TextBox 39">
              <a:extLst>
                <a:ext uri="{FF2B5EF4-FFF2-40B4-BE49-F238E27FC236}">
                  <a16:creationId xmlns:a16="http://schemas.microsoft.com/office/drawing/2014/main" id="{31D37AAE-DAD9-850D-1555-7E731031FF1D}"/>
                </a:ext>
              </a:extLst>
            </p:cNvPr>
            <p:cNvSpPr txBox="1">
              <a:spLocks noChangeArrowheads="1"/>
            </p:cNvSpPr>
            <p:nvPr/>
          </p:nvSpPr>
          <p:spPr bwMode="auto">
            <a:xfrm>
              <a:off x="7391400" y="1509102"/>
              <a:ext cx="44958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STI Incidence</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7" name="Content Placeholder 8">
              <a:extLst>
                <a:ext uri="{FF2B5EF4-FFF2-40B4-BE49-F238E27FC236}">
                  <a16:creationId xmlns:a16="http://schemas.microsoft.com/office/drawing/2014/main" id="{2089A043-A5AC-060F-1F95-CE6D80E42011}"/>
                </a:ext>
              </a:extLst>
            </p:cNvPr>
            <p:cNvGraphicFramePr>
              <a:graphicFrameLocks/>
            </p:cNvGraphicFramePr>
            <p:nvPr>
              <p:extLst>
                <p:ext uri="{D42A27DB-BD31-4B8C-83A1-F6EECF244321}">
                  <p14:modId xmlns:p14="http://schemas.microsoft.com/office/powerpoint/2010/main" val="1245544749"/>
                </p:ext>
              </p:extLst>
            </p:nvPr>
          </p:nvGraphicFramePr>
          <p:xfrm>
            <a:off x="6851650" y="1876020"/>
            <a:ext cx="5206637"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9">
              <a:extLst>
                <a:ext uri="{FF2B5EF4-FFF2-40B4-BE49-F238E27FC236}">
                  <a16:creationId xmlns:a16="http://schemas.microsoft.com/office/drawing/2014/main" id="{0AABA0A3-E501-3119-E2DF-D72622D06707}"/>
                </a:ext>
              </a:extLst>
            </p:cNvPr>
            <p:cNvSpPr txBox="1">
              <a:spLocks noChangeArrowheads="1"/>
            </p:cNvSpPr>
            <p:nvPr/>
          </p:nvSpPr>
          <p:spPr bwMode="auto">
            <a:xfrm>
              <a:off x="7730005" y="5488259"/>
              <a:ext cx="159569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DoxyPEP</a:t>
              </a: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TextBox 27">
              <a:extLst>
                <a:ext uri="{FF2B5EF4-FFF2-40B4-BE49-F238E27FC236}">
                  <a16:creationId xmlns:a16="http://schemas.microsoft.com/office/drawing/2014/main" id="{54B5C2FE-CFE6-87C4-76D2-F2B3507C8160}"/>
                </a:ext>
              </a:extLst>
            </p:cNvPr>
            <p:cNvSpPr txBox="1">
              <a:spLocks noChangeArrowheads="1"/>
            </p:cNvSpPr>
            <p:nvPr/>
          </p:nvSpPr>
          <p:spPr bwMode="auto">
            <a:xfrm>
              <a:off x="7714121" y="3159209"/>
              <a:ext cx="69252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18.1</a:t>
              </a:r>
              <a:endParaRPr kumimoji="0" lang="en-US" sz="8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10" name="TextBox 27">
              <a:extLst>
                <a:ext uri="{FF2B5EF4-FFF2-40B4-BE49-F238E27FC236}">
                  <a16:creationId xmlns:a16="http://schemas.microsoft.com/office/drawing/2014/main" id="{EB137834-378B-C40B-3ADF-89BBA8830BD2}"/>
                </a:ext>
              </a:extLst>
            </p:cNvPr>
            <p:cNvSpPr txBox="1">
              <a:spLocks noChangeArrowheads="1"/>
            </p:cNvSpPr>
            <p:nvPr/>
          </p:nvSpPr>
          <p:spPr bwMode="auto">
            <a:xfrm>
              <a:off x="8377370" y="4376411"/>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7.5</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11" name="TextBox 27">
              <a:extLst>
                <a:ext uri="{FF2B5EF4-FFF2-40B4-BE49-F238E27FC236}">
                  <a16:creationId xmlns:a16="http://schemas.microsoft.com/office/drawing/2014/main" id="{9048BF41-A807-EEE5-F23B-A396546EC532}"/>
                </a:ext>
              </a:extLst>
            </p:cNvPr>
            <p:cNvSpPr txBox="1">
              <a:spLocks noChangeArrowheads="1"/>
            </p:cNvSpPr>
            <p:nvPr/>
          </p:nvSpPr>
          <p:spPr bwMode="auto">
            <a:xfrm>
              <a:off x="9963726" y="4383444"/>
              <a:ext cx="724363"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7.5</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12" name="TextBox 27">
              <a:extLst>
                <a:ext uri="{FF2B5EF4-FFF2-40B4-BE49-F238E27FC236}">
                  <a16:creationId xmlns:a16="http://schemas.microsoft.com/office/drawing/2014/main" id="{D2FB251C-2651-F6AA-219B-5AF437B45EB4}"/>
                </a:ext>
              </a:extLst>
            </p:cNvPr>
            <p:cNvSpPr txBox="1">
              <a:spLocks noChangeArrowheads="1"/>
            </p:cNvSpPr>
            <p:nvPr/>
          </p:nvSpPr>
          <p:spPr bwMode="auto">
            <a:xfrm>
              <a:off x="10670840" y="4597656"/>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5.5</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13" name="TextBox 39">
              <a:extLst>
                <a:ext uri="{FF2B5EF4-FFF2-40B4-BE49-F238E27FC236}">
                  <a16:creationId xmlns:a16="http://schemas.microsoft.com/office/drawing/2014/main" id="{73D36437-E1C1-E316-CE5A-CBA372B132A9}"/>
                </a:ext>
              </a:extLst>
            </p:cNvPr>
            <p:cNvSpPr txBox="1">
              <a:spLocks noChangeArrowheads="1"/>
            </p:cNvSpPr>
            <p:nvPr/>
          </p:nvSpPr>
          <p:spPr bwMode="auto">
            <a:xfrm>
              <a:off x="9746902" y="5491251"/>
              <a:ext cx="20339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 DoxyPEP</a:t>
              </a: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 name="TextBox 1">
              <a:extLst>
                <a:ext uri="{FF2B5EF4-FFF2-40B4-BE49-F238E27FC236}">
                  <a16:creationId xmlns:a16="http://schemas.microsoft.com/office/drawing/2014/main" id="{D0CD90B5-1178-11EA-B157-726F2E7942B5}"/>
                </a:ext>
              </a:extLst>
            </p:cNvPr>
            <p:cNvSpPr txBox="1">
              <a:spLocks noChangeArrowheads="1"/>
            </p:cNvSpPr>
            <p:nvPr/>
          </p:nvSpPr>
          <p:spPr bwMode="auto">
            <a:xfrm>
              <a:off x="7654468" y="2058455"/>
              <a:ext cx="212239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Q1</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Q5</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Rectangle 12">
              <a:extLst>
                <a:ext uri="{FF2B5EF4-FFF2-40B4-BE49-F238E27FC236}">
                  <a16:creationId xmlns:a16="http://schemas.microsoft.com/office/drawing/2014/main" id="{163A9327-D302-308F-7759-F64AC85A3943}"/>
                </a:ext>
              </a:extLst>
            </p:cNvPr>
            <p:cNvSpPr>
              <a:spLocks noChangeAspect="1" noChangeArrowheads="1"/>
            </p:cNvSpPr>
            <p:nvPr/>
          </p:nvSpPr>
          <p:spPr bwMode="auto">
            <a:xfrm>
              <a:off x="7523273" y="2078000"/>
              <a:ext cx="182880" cy="181291"/>
            </a:xfrm>
            <a:prstGeom prst="rect">
              <a:avLst/>
            </a:prstGeom>
            <a:solidFill>
              <a:schemeClr val="accent1"/>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 name="Rectangle 13">
              <a:extLst>
                <a:ext uri="{FF2B5EF4-FFF2-40B4-BE49-F238E27FC236}">
                  <a16:creationId xmlns:a16="http://schemas.microsoft.com/office/drawing/2014/main" id="{D2CC64B5-1B5F-815D-E157-9D003E5E927B}"/>
                </a:ext>
              </a:extLst>
            </p:cNvPr>
            <p:cNvSpPr>
              <a:spLocks noChangeAspect="1" noChangeArrowheads="1"/>
            </p:cNvSpPr>
            <p:nvPr/>
          </p:nvSpPr>
          <p:spPr bwMode="auto">
            <a:xfrm>
              <a:off x="7526548" y="2414772"/>
              <a:ext cx="182880" cy="181291"/>
            </a:xfrm>
            <a:prstGeom prst="rect">
              <a:avLst/>
            </a:prstGeom>
            <a:solidFill>
              <a:schemeClr val="accent2"/>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Rectangle: Rounded Corners 17">
              <a:extLst>
                <a:ext uri="{FF2B5EF4-FFF2-40B4-BE49-F238E27FC236}">
                  <a16:creationId xmlns:a16="http://schemas.microsoft.com/office/drawing/2014/main" id="{38FA8ED0-0638-16FB-59F6-7CC5259FFE69}"/>
                </a:ext>
              </a:extLst>
            </p:cNvPr>
            <p:cNvSpPr/>
            <p:nvPr/>
          </p:nvSpPr>
          <p:spPr>
            <a:xfrm>
              <a:off x="8481690" y="2035056"/>
              <a:ext cx="3357383" cy="1244409"/>
            </a:xfrm>
            <a:prstGeom prst="roundRect">
              <a:avLst/>
            </a:prstGeom>
            <a:solidFill>
              <a:schemeClr val="bg1">
                <a:lumMod val="85000"/>
              </a:schemeClr>
            </a:solidFill>
            <a:ln w="25400" cap="flat">
              <a:solidFill>
                <a:schemeClr val="accent1"/>
              </a:solidFill>
              <a:prstDash val="solid"/>
              <a:round/>
            </a:ln>
            <a:effectLst>
              <a:outerShdw blurRad="50800" dist="38100" dir="2700000" algn="tl" rotWithShape="0">
                <a:prstClr val="black">
                  <a:alpha val="40000"/>
                </a:prst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sym typeface="Helvetica"/>
              </a:endParaRPr>
            </a:p>
          </p:txBody>
        </p:sp>
        <p:sp>
          <p:nvSpPr>
            <p:cNvPr id="19" name="TextBox 18">
              <a:extLst>
                <a:ext uri="{FF2B5EF4-FFF2-40B4-BE49-F238E27FC236}">
                  <a16:creationId xmlns:a16="http://schemas.microsoft.com/office/drawing/2014/main" id="{FECAB848-2B69-760F-ADE5-3B76050B278C}"/>
                </a:ext>
              </a:extLst>
            </p:cNvPr>
            <p:cNvSpPr txBox="1"/>
            <p:nvPr/>
          </p:nvSpPr>
          <p:spPr>
            <a:xfrm>
              <a:off x="8280238" y="2042488"/>
              <a:ext cx="3838204"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charset="0"/>
                  <a:sym typeface="Helvetica"/>
                </a:rPr>
                <a:t>IRR (95% CI)</a:t>
              </a:r>
              <a:endParaRPr kumimoji="0" lang="en-US" sz="1200" b="1" i="0" u="none" strike="noStrike" kern="1200" cap="none" spc="0" normalizeH="0" baseline="0" noProof="0" dirty="0">
                <a:ln>
                  <a:noFill/>
                </a:ln>
                <a:solidFill>
                  <a:srgbClr val="000000"/>
                </a:solidFill>
                <a:effectLst/>
                <a:uLnTx/>
                <a:uFillTx/>
                <a:latin typeface="Arial"/>
                <a:ea typeface="+mn-ea"/>
                <a:cs typeface="Arial" charset="0"/>
                <a:sym typeface="Helvetica"/>
              </a:endParaRPr>
            </a:p>
          </p:txBody>
        </p:sp>
        <p:sp>
          <p:nvSpPr>
            <p:cNvPr id="20" name="TextBox 19">
              <a:extLst>
                <a:ext uri="{FF2B5EF4-FFF2-40B4-BE49-F238E27FC236}">
                  <a16:creationId xmlns:a16="http://schemas.microsoft.com/office/drawing/2014/main" id="{4C73FE21-492C-C71F-E3C4-644FFA32839B}"/>
                </a:ext>
              </a:extLst>
            </p:cNvPr>
            <p:cNvSpPr txBox="1"/>
            <p:nvPr/>
          </p:nvSpPr>
          <p:spPr>
            <a:xfrm>
              <a:off x="8532108" y="2299301"/>
              <a:ext cx="3423843"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Any STI: 0.42 (0.24-0.74) (</a:t>
              </a:r>
              <a:r>
                <a:rPr kumimoji="0" lang="en-US" sz="1400" b="0" i="1" u="none" strike="noStrike" kern="1200" cap="none" spc="0" normalizeH="0" baseline="0" noProof="0" dirty="0">
                  <a:ln>
                    <a:noFill/>
                  </a:ln>
                  <a:solidFill>
                    <a:srgbClr val="000000"/>
                  </a:solidFill>
                  <a:effectLst/>
                  <a:uLnTx/>
                  <a:uFillTx/>
                  <a:latin typeface="Arial"/>
                  <a:ea typeface="+mn-ea"/>
                  <a:cs typeface="Arial" charset="0"/>
                  <a:sym typeface="Helvetica"/>
                </a:rPr>
                <a:t>P</a:t>
              </a: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=0.003)</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CT: 0.33 (0.23-0.46) (</a:t>
              </a:r>
              <a:r>
                <a:rPr kumimoji="0" lang="en-US" sz="1400" b="0" i="1" u="none" strike="noStrike" kern="1200" cap="none" spc="0" normalizeH="0" baseline="0" noProof="0" dirty="0">
                  <a:ln>
                    <a:noFill/>
                  </a:ln>
                  <a:solidFill>
                    <a:srgbClr val="000000"/>
                  </a:solidFill>
                  <a:effectLst/>
                  <a:uLnTx/>
                  <a:uFillTx/>
                  <a:latin typeface="Arial"/>
                  <a:ea typeface="+mn-ea"/>
                  <a:cs typeface="Arial" charset="0"/>
                  <a:sym typeface="Helvetica"/>
                </a:rPr>
                <a:t>P</a:t>
              </a: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&lt;0.001)</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Syphilis: 0.22 (0.09-0.54) (</a:t>
              </a:r>
              <a:r>
                <a:rPr kumimoji="0" lang="en-US" sz="1400" b="0" i="1" u="none" strike="noStrike" kern="1200" cap="none" spc="0" normalizeH="0" baseline="0" noProof="0" dirty="0">
                  <a:ln>
                    <a:noFill/>
                  </a:ln>
                  <a:solidFill>
                    <a:srgbClr val="000000"/>
                  </a:solidFill>
                  <a:effectLst/>
                  <a:uLnTx/>
                  <a:uFillTx/>
                  <a:latin typeface="Arial"/>
                  <a:ea typeface="+mn-ea"/>
                  <a:cs typeface="Arial" charset="0"/>
                  <a:sym typeface="Helvetica"/>
                </a:rPr>
                <a:t>P</a:t>
              </a: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=0.001)</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GC: 0.89 (0.69-1.15) (</a:t>
              </a:r>
              <a:r>
                <a:rPr kumimoji="0" lang="en-US" sz="1400" b="0" i="1" u="none" strike="noStrike" kern="1200" cap="none" spc="0" normalizeH="0" baseline="0" noProof="0" dirty="0">
                  <a:ln>
                    <a:noFill/>
                  </a:ln>
                  <a:solidFill>
                    <a:srgbClr val="000000"/>
                  </a:solidFill>
                  <a:effectLst/>
                  <a:uLnTx/>
                  <a:uFillTx/>
                  <a:latin typeface="Arial"/>
                  <a:ea typeface="+mn-ea"/>
                  <a:cs typeface="Arial" charset="0"/>
                  <a:sym typeface="Helvetica"/>
                </a:rPr>
                <a:t>P</a:t>
              </a:r>
              <a:r>
                <a:rPr kumimoji="0" lang="en-US" sz="1400" b="0" i="0" u="none" strike="noStrike" kern="1200" cap="none" spc="0" normalizeH="0" baseline="0" noProof="0" dirty="0">
                  <a:ln>
                    <a:noFill/>
                  </a:ln>
                  <a:solidFill>
                    <a:srgbClr val="000000"/>
                  </a:solidFill>
                  <a:effectLst/>
                  <a:uLnTx/>
                  <a:uFillTx/>
                  <a:latin typeface="Arial"/>
                  <a:ea typeface="+mn-ea"/>
                  <a:cs typeface="Arial" charset="0"/>
                  <a:sym typeface="Helvetica"/>
                </a:rPr>
                <a:t>=0.4)</a:t>
              </a:r>
              <a:endParaRPr kumimoji="0" lang="en-US" sz="1100" b="0" i="0" u="none" strike="noStrike" kern="1200" cap="none" spc="0" normalizeH="0" baseline="0" noProof="0" dirty="0">
                <a:ln>
                  <a:noFill/>
                </a:ln>
                <a:solidFill>
                  <a:srgbClr val="000000"/>
                </a:solidFill>
                <a:effectLst/>
                <a:uLnTx/>
                <a:uFillTx/>
                <a:latin typeface="Arial"/>
                <a:ea typeface="+mn-ea"/>
                <a:cs typeface="Arial" charset="0"/>
                <a:sym typeface="Helvetica"/>
              </a:endParaRPr>
            </a:p>
          </p:txBody>
        </p:sp>
      </p:grpSp>
      <p:sp>
        <p:nvSpPr>
          <p:cNvPr id="22" name="TextBox 21">
            <a:extLst>
              <a:ext uri="{FF2B5EF4-FFF2-40B4-BE49-F238E27FC236}">
                <a16:creationId xmlns:a16="http://schemas.microsoft.com/office/drawing/2014/main" id="{10A2ABEE-1AFA-47E4-9E80-9EDB163B6BE1}"/>
              </a:ext>
            </a:extLst>
          </p:cNvPr>
          <p:cNvSpPr txBox="1"/>
          <p:nvPr/>
        </p:nvSpPr>
        <p:spPr>
          <a:xfrm>
            <a:off x="8850651" y="3381813"/>
            <a:ext cx="1852429" cy="830993"/>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effectLst/>
                <a:uFillTx/>
                <a:latin typeface="+mj-lt"/>
                <a:ea typeface="+mj-ea"/>
                <a:cs typeface="+mj-cs"/>
                <a:sym typeface="Helvetica"/>
              </a:rPr>
              <a:t>Any STI: 58% reduction</a:t>
            </a:r>
          </a:p>
          <a:p>
            <a:pPr marL="0" marR="0" indent="0" defTabSz="914400" rtl="0" fontAlgn="auto" latinLnBrk="0" hangingPunct="0">
              <a:lnSpc>
                <a:spcPct val="100000"/>
              </a:lnSpc>
              <a:spcBef>
                <a:spcPts val="0"/>
              </a:spcBef>
              <a:spcAft>
                <a:spcPts val="0"/>
              </a:spcAft>
              <a:buClrTx/>
              <a:buSzTx/>
              <a:buFontTx/>
              <a:buNone/>
              <a:tabLst/>
            </a:pPr>
            <a:r>
              <a:rPr lang="en-US" sz="1200" b="1" dirty="0">
                <a:latin typeface="+mj-lt"/>
                <a:ea typeface="+mj-ea"/>
                <a:cs typeface="+mj-cs"/>
                <a:sym typeface="Helvetica"/>
              </a:rPr>
              <a:t>CT: 67% reduction</a:t>
            </a:r>
          </a:p>
          <a:p>
            <a:pPr marL="0" marR="0" indent="0"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effectLst/>
                <a:uFillTx/>
                <a:latin typeface="+mj-lt"/>
                <a:ea typeface="+mj-ea"/>
                <a:cs typeface="+mj-cs"/>
                <a:sym typeface="Helvetica"/>
              </a:rPr>
              <a:t>Syphilis: 78% reduction</a:t>
            </a:r>
          </a:p>
          <a:p>
            <a:pPr marL="0" marR="0" indent="0" defTabSz="914400" rtl="0" fontAlgn="auto" latinLnBrk="0" hangingPunct="0">
              <a:lnSpc>
                <a:spcPct val="100000"/>
              </a:lnSpc>
              <a:spcBef>
                <a:spcPts val="0"/>
              </a:spcBef>
              <a:spcAft>
                <a:spcPts val="0"/>
              </a:spcAft>
              <a:buClrTx/>
              <a:buSzTx/>
              <a:buFontTx/>
              <a:buNone/>
              <a:tabLst/>
            </a:pPr>
            <a:r>
              <a:rPr lang="en-US" sz="1200" b="1" dirty="0">
                <a:latin typeface="+mj-lt"/>
                <a:ea typeface="+mj-ea"/>
                <a:cs typeface="+mj-cs"/>
                <a:sym typeface="Helvetica"/>
              </a:rPr>
              <a:t>GC: 11% reduction</a:t>
            </a:r>
            <a:endParaRPr kumimoji="0" lang="en-US" sz="1200" b="1" i="0" u="none" strike="noStrike" cap="none" spc="0" normalizeH="0" baseline="0" dirty="0">
              <a:ln>
                <a:noFill/>
              </a:ln>
              <a:effectLst/>
              <a:uFillTx/>
              <a:latin typeface="+mj-lt"/>
              <a:ea typeface="+mj-ea"/>
              <a:cs typeface="+mj-cs"/>
              <a:sym typeface="Helvetica"/>
            </a:endParaRPr>
          </a:p>
        </p:txBody>
      </p:sp>
      <p:sp>
        <p:nvSpPr>
          <p:cNvPr id="21" name="Text Box 6">
            <a:extLst>
              <a:ext uri="{FF2B5EF4-FFF2-40B4-BE49-F238E27FC236}">
                <a16:creationId xmlns:a16="http://schemas.microsoft.com/office/drawing/2014/main" id="{F998FC42-4D03-B3F4-85F7-E4C388A7998B}"/>
              </a:ext>
            </a:extLst>
          </p:cNvPr>
          <p:cNvSpPr txBox="1">
            <a:spLocks noChangeArrowheads="1"/>
          </p:cNvSpPr>
          <p:nvPr/>
        </p:nvSpPr>
        <p:spPr bwMode="auto">
          <a:xfrm>
            <a:off x="266699" y="6270487"/>
            <a:ext cx="5679672"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CT: </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Chlamydia trachomatis</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GC: gonorrhea.</a:t>
            </a:r>
          </a:p>
        </p:txBody>
      </p:sp>
      <p:sp>
        <p:nvSpPr>
          <p:cNvPr id="4" name="TextBox 3">
            <a:extLst>
              <a:ext uri="{FF2B5EF4-FFF2-40B4-BE49-F238E27FC236}">
                <a16:creationId xmlns:a16="http://schemas.microsoft.com/office/drawing/2014/main" id="{A3A2D7FD-97EC-4295-3345-D13F3BB418F3}"/>
              </a:ext>
            </a:extLst>
          </p:cNvPr>
          <p:cNvSpPr txBox="1"/>
          <p:nvPr/>
        </p:nvSpPr>
        <p:spPr>
          <a:xfrm>
            <a:off x="7758544" y="6459278"/>
            <a:ext cx="4166755"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Scott H,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126LB</a:t>
            </a:r>
            <a:r>
              <a:rPr kumimoji="0" lang="en-US" sz="1100" b="0" i="0" u="none" strike="noStrike" kern="0" cap="none" spc="0" normalizeH="0" baseline="0" noProof="0">
                <a:ln>
                  <a:noFill/>
                </a:ln>
                <a:solidFill>
                  <a:srgbClr val="000000">
                    <a:lumMod val="65000"/>
                    <a:lumOff val="35000"/>
                  </a:srgbClr>
                </a:solidFill>
                <a:effectLst/>
                <a:uLnTx/>
                <a:uFillTx/>
                <a:latin typeface="Arial" pitchFamily="34" charset="0"/>
                <a:ea typeface="+mn-ea"/>
                <a:cs typeface="Arial" pitchFamily="34" charset="0"/>
              </a:rPr>
              <a:t>.</a:t>
            </a:r>
            <a:endPar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554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57ED-F382-3E20-3BEF-FD64DA47703E}"/>
              </a:ext>
            </a:extLst>
          </p:cNvPr>
          <p:cNvSpPr>
            <a:spLocks noGrp="1"/>
          </p:cNvSpPr>
          <p:nvPr>
            <p:ph type="title"/>
          </p:nvPr>
        </p:nvSpPr>
        <p:spPr/>
        <p:txBody>
          <a:bodyPr/>
          <a:lstStyle/>
          <a:p>
            <a:r>
              <a:rPr lang="en-US" dirty="0"/>
              <a:t>DoxyPEP Study:</a:t>
            </a:r>
            <a:br>
              <a:rPr lang="en-US" dirty="0"/>
            </a:br>
            <a:r>
              <a:rPr lang="en-US" dirty="0"/>
              <a:t>Impact of DoxyPEP on Gut Microbiome</a:t>
            </a:r>
          </a:p>
        </p:txBody>
      </p:sp>
      <p:sp>
        <p:nvSpPr>
          <p:cNvPr id="3" name="Content Placeholder 2">
            <a:extLst>
              <a:ext uri="{FF2B5EF4-FFF2-40B4-BE49-F238E27FC236}">
                <a16:creationId xmlns:a16="http://schemas.microsoft.com/office/drawing/2014/main" id="{BB4A3BAF-C773-2598-EE22-C543A6F349AB}"/>
              </a:ext>
            </a:extLst>
          </p:cNvPr>
          <p:cNvSpPr>
            <a:spLocks noGrp="1"/>
          </p:cNvSpPr>
          <p:nvPr>
            <p:ph sz="quarter" idx="10"/>
          </p:nvPr>
        </p:nvSpPr>
        <p:spPr/>
        <p:txBody>
          <a:bodyPr/>
          <a:lstStyle/>
          <a:p>
            <a:r>
              <a:rPr lang="en-US" dirty="0"/>
              <a:t>Metagenomic sequencing of DNA and RNA from self-collected rectal swabs</a:t>
            </a:r>
          </a:p>
          <a:p>
            <a:r>
              <a:rPr lang="en-US" dirty="0"/>
              <a:t>Gut bacterial microbiome alpha diversity, beta diversity, and total bacterial abundance</a:t>
            </a:r>
          </a:p>
          <a:p>
            <a:pPr lvl="1"/>
            <a:r>
              <a:rPr lang="en-US" dirty="0"/>
              <a:t>No difference between DoxyPEP and no DoxyPEP arms</a:t>
            </a:r>
          </a:p>
          <a:p>
            <a:r>
              <a:rPr lang="en-US" dirty="0"/>
              <a:t>DoxyPEP did not significantly alter bacterial gut microbiome diversity or composition but was associated with an increase in tetracycline ARG, without affecting non-tetracycline ARG classes</a:t>
            </a:r>
          </a:p>
          <a:p>
            <a:pPr lvl="1"/>
            <a:r>
              <a:rPr lang="en-US" dirty="0"/>
              <a:t>Clinical impact of these findings remains undetermined and should be further studied</a:t>
            </a:r>
          </a:p>
        </p:txBody>
      </p:sp>
      <p:sp>
        <p:nvSpPr>
          <p:cNvPr id="4" name="Text Box 6">
            <a:extLst>
              <a:ext uri="{FF2B5EF4-FFF2-40B4-BE49-F238E27FC236}">
                <a16:creationId xmlns:a16="http://schemas.microsoft.com/office/drawing/2014/main" id="{780EED2B-D9D6-A501-D1B3-E0761DB46A22}"/>
              </a:ext>
            </a:extLst>
          </p:cNvPr>
          <p:cNvSpPr txBox="1">
            <a:spLocks noChangeArrowheads="1"/>
          </p:cNvSpPr>
          <p:nvPr/>
        </p:nvSpPr>
        <p:spPr bwMode="auto">
          <a:xfrm>
            <a:off x="266699" y="6436741"/>
            <a:ext cx="567967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ARG: antimicrobial resistance genes.</a:t>
            </a:r>
          </a:p>
        </p:txBody>
      </p:sp>
      <p:sp>
        <p:nvSpPr>
          <p:cNvPr id="5" name="TextBox 4">
            <a:extLst>
              <a:ext uri="{FF2B5EF4-FFF2-40B4-BE49-F238E27FC236}">
                <a16:creationId xmlns:a16="http://schemas.microsoft.com/office/drawing/2014/main" id="{65BD3925-289E-CEE4-4A01-77E81FCB18E9}"/>
              </a:ext>
            </a:extLst>
          </p:cNvPr>
          <p:cNvSpPr txBox="1"/>
          <p:nvPr/>
        </p:nvSpPr>
        <p:spPr>
          <a:xfrm>
            <a:off x="7758544" y="6459278"/>
            <a:ext cx="4166755"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Chu VT,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1154LB</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29298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2298C6-3C20-47F9-87A2-D7B94CA8D533}"/>
              </a:ext>
            </a:extLst>
          </p:cNvPr>
          <p:cNvSpPr>
            <a:spLocks noGrp="1"/>
          </p:cNvSpPr>
          <p:nvPr>
            <p:ph type="title"/>
          </p:nvPr>
        </p:nvSpPr>
        <p:spPr>
          <a:xfrm>
            <a:off x="963089" y="1814052"/>
            <a:ext cx="10212916" cy="2698954"/>
          </a:xfrm>
        </p:spPr>
        <p:txBody>
          <a:bodyPr/>
          <a:lstStyle/>
          <a:p>
            <a:pPr algn="ctr"/>
            <a:r>
              <a:rPr lang="en-US" sz="5400" dirty="0"/>
              <a:t>SWITCH STUDIES</a:t>
            </a:r>
          </a:p>
        </p:txBody>
      </p:sp>
      <p:sp>
        <p:nvSpPr>
          <p:cNvPr id="5" name="Footer Placeholder 4">
            <a:extLst>
              <a:ext uri="{FF2B5EF4-FFF2-40B4-BE49-F238E27FC236}">
                <a16:creationId xmlns:a16="http://schemas.microsoft.com/office/drawing/2014/main" id="{77DC62CA-060B-4F1C-BAC7-973CD4A1D169}"/>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8EF8954-E7C5-4A1F-B52D-C38B9AE90A46}"/>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139611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0363-5583-42E5-B47B-68FD89960CA2}"/>
              </a:ext>
            </a:extLst>
          </p:cNvPr>
          <p:cNvSpPr>
            <a:spLocks noGrp="1"/>
          </p:cNvSpPr>
          <p:nvPr>
            <p:ph type="title"/>
          </p:nvPr>
        </p:nvSpPr>
        <p:spPr>
          <a:xfrm>
            <a:off x="642938" y="434654"/>
            <a:ext cx="11107628" cy="755972"/>
          </a:xfrm>
        </p:spPr>
        <p:txBody>
          <a:bodyPr/>
          <a:lstStyle/>
          <a:p>
            <a:r>
              <a:rPr lang="en-US" dirty="0"/>
              <a:t>Q2:  What is the most common reason for switching antiretroviral therapy in your experience?</a:t>
            </a:r>
          </a:p>
        </p:txBody>
      </p:sp>
      <p:sp>
        <p:nvSpPr>
          <p:cNvPr id="3" name="Content Placeholder 2">
            <a:extLst>
              <a:ext uri="{FF2B5EF4-FFF2-40B4-BE49-F238E27FC236}">
                <a16:creationId xmlns:a16="http://schemas.microsoft.com/office/drawing/2014/main" id="{378BE8B2-6C83-4BA4-8E5B-CC03A0B2322A}"/>
              </a:ext>
            </a:extLst>
          </p:cNvPr>
          <p:cNvSpPr>
            <a:spLocks noGrp="1"/>
          </p:cNvSpPr>
          <p:nvPr>
            <p:ph idx="1"/>
          </p:nvPr>
        </p:nvSpPr>
        <p:spPr>
          <a:xfrm>
            <a:off x="642938" y="1663700"/>
            <a:ext cx="11287125" cy="4794250"/>
          </a:xfrm>
        </p:spPr>
        <p:txBody>
          <a:bodyPr>
            <a:normAutofit/>
          </a:bodyPr>
          <a:lstStyle/>
          <a:p>
            <a:pPr marL="514350" indent="-514350">
              <a:buFont typeface="+mj-lt"/>
              <a:buAutoNum type="alphaLcPeriod"/>
            </a:pPr>
            <a:r>
              <a:rPr lang="en-US" sz="2800" b="0" i="0" dirty="0">
                <a:solidFill>
                  <a:srgbClr val="000000"/>
                </a:solidFill>
                <a:effectLst/>
              </a:rPr>
              <a:t>Switch </a:t>
            </a:r>
            <a:r>
              <a:rPr lang="en-US" sz="2800" dirty="0">
                <a:solidFill>
                  <a:srgbClr val="000000"/>
                </a:solidFill>
              </a:rPr>
              <a:t>due to patient-reported side effects (to </a:t>
            </a:r>
            <a:r>
              <a:rPr lang="en-US" sz="2800" b="0" i="0" dirty="0">
                <a:solidFill>
                  <a:srgbClr val="000000"/>
                </a:solidFill>
                <a:effectLst/>
              </a:rPr>
              <a:t>improve tolerability)</a:t>
            </a:r>
          </a:p>
          <a:p>
            <a:pPr marL="514350" indent="-514350">
              <a:buFont typeface="+mj-lt"/>
              <a:buAutoNum type="alphaLcPeriod"/>
            </a:pPr>
            <a:r>
              <a:rPr lang="en-US" sz="2800" b="0" i="0" dirty="0">
                <a:solidFill>
                  <a:srgbClr val="000000"/>
                </a:solidFill>
                <a:effectLst/>
              </a:rPr>
              <a:t>Switch due to lab abnormalities (to reduce drug toxicity)</a:t>
            </a:r>
          </a:p>
          <a:p>
            <a:pPr marL="514350" indent="-514350">
              <a:buFont typeface="+mj-lt"/>
              <a:buAutoNum type="alphaLcPeriod"/>
            </a:pPr>
            <a:r>
              <a:rPr lang="en-US" sz="2800" dirty="0">
                <a:solidFill>
                  <a:srgbClr val="000000"/>
                </a:solidFill>
              </a:rPr>
              <a:t>Switch to simplify or consolidate regimen (to reduce pill burden)</a:t>
            </a:r>
          </a:p>
          <a:p>
            <a:pPr marL="514350" indent="-514350">
              <a:buFont typeface="+mj-lt"/>
              <a:buAutoNum type="alphaLcPeriod"/>
            </a:pPr>
            <a:r>
              <a:rPr lang="en-US" sz="2800" b="0" i="0" dirty="0">
                <a:solidFill>
                  <a:srgbClr val="000000"/>
                </a:solidFill>
                <a:effectLst/>
              </a:rPr>
              <a:t>Switch to an </a:t>
            </a:r>
            <a:r>
              <a:rPr lang="en-US" sz="2800" dirty="0">
                <a:solidFill>
                  <a:srgbClr val="000000"/>
                </a:solidFill>
              </a:rPr>
              <a:t>updated integrase inhibitor regimen (following guidelines)</a:t>
            </a:r>
            <a:endParaRPr lang="en-US" sz="2800" b="0" i="0" dirty="0">
              <a:solidFill>
                <a:srgbClr val="000000"/>
              </a:solidFill>
              <a:effectLst/>
            </a:endParaRPr>
          </a:p>
          <a:p>
            <a:pPr marL="514350" indent="-514350">
              <a:buFont typeface="+mj-lt"/>
              <a:buAutoNum type="alphaLcPeriod"/>
            </a:pPr>
            <a:r>
              <a:rPr lang="en-US" sz="2800" dirty="0">
                <a:solidFill>
                  <a:srgbClr val="000000"/>
                </a:solidFill>
              </a:rPr>
              <a:t>Switch to a long-acting injectable agent (to improve quality of life)</a:t>
            </a:r>
          </a:p>
          <a:p>
            <a:pPr marL="514350" indent="-514350">
              <a:buFont typeface="+mj-lt"/>
              <a:buAutoNum type="alphaLcPeriod"/>
            </a:pPr>
            <a:r>
              <a:rPr lang="en-US" sz="2800" b="0" i="0" dirty="0">
                <a:solidFill>
                  <a:srgbClr val="000000"/>
                </a:solidFill>
                <a:effectLst/>
              </a:rPr>
              <a:t>Other (please type in chat pod)</a:t>
            </a:r>
          </a:p>
        </p:txBody>
      </p:sp>
      <p:sp>
        <p:nvSpPr>
          <p:cNvPr id="4" name="Slide Number Placeholder 4">
            <a:extLst>
              <a:ext uri="{FF2B5EF4-FFF2-40B4-BE49-F238E27FC236}">
                <a16:creationId xmlns:a16="http://schemas.microsoft.com/office/drawing/2014/main" id="{12D64763-1C0A-B444-71A2-DB6498F12152}"/>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61702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23B6-265D-2A2D-1390-F2063560A6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4A9FFB-7A75-99E7-CC09-C67C51B61B26}"/>
              </a:ext>
            </a:extLst>
          </p:cNvPr>
          <p:cNvSpPr>
            <a:spLocks noGrp="1"/>
          </p:cNvSpPr>
          <p:nvPr>
            <p:ph type="title"/>
          </p:nvPr>
        </p:nvSpPr>
        <p:spPr/>
        <p:txBody>
          <a:bodyPr/>
          <a:lstStyle/>
          <a:p>
            <a:r>
              <a:rPr lang="en-US" dirty="0"/>
              <a:t>CARES: Switch to Long-Acting Injectable Cabotegravir + Rilpivirine in Virologically Suppressed PWH</a:t>
            </a:r>
          </a:p>
        </p:txBody>
      </p:sp>
      <p:sp>
        <p:nvSpPr>
          <p:cNvPr id="6" name="Rectangle 5">
            <a:extLst>
              <a:ext uri="{FF2B5EF4-FFF2-40B4-BE49-F238E27FC236}">
                <a16:creationId xmlns:a16="http://schemas.microsoft.com/office/drawing/2014/main" id="{638DB51E-A74D-B9D1-9DA0-B735C48CB853}"/>
              </a:ext>
            </a:extLst>
          </p:cNvPr>
          <p:cNvSpPr/>
          <p:nvPr/>
        </p:nvSpPr>
        <p:spPr>
          <a:xfrm>
            <a:off x="271544" y="1511543"/>
            <a:ext cx="4656056" cy="1814343"/>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Phase </a:t>
            </a:r>
            <a:r>
              <a:rPr kumimoji="0" lang="en-US" sz="1800" b="1" i="0" u="none" strike="noStrike" kern="1200" cap="none" spc="0" normalizeH="0" baseline="0" noProof="0" dirty="0" err="1">
                <a:ln>
                  <a:noFill/>
                </a:ln>
                <a:solidFill>
                  <a:srgbClr val="1E2171"/>
                </a:solidFill>
                <a:effectLst/>
                <a:uLnTx/>
                <a:uFillTx/>
                <a:latin typeface="Arial" pitchFamily="34" charset="0"/>
                <a:ea typeface="+mn-ea"/>
                <a:cs typeface="Arial" pitchFamily="34" charset="0"/>
              </a:rPr>
              <a:t>3b</a:t>
            </a: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study conducted in</a:t>
            </a:r>
          </a:p>
          <a:p>
            <a:pPr marL="0" marR="0" lvl="0" indent="0" algn="l" defTabSz="914400" rtl="0" eaLnBrk="1" fontAlgn="base" latinLnBrk="0" hangingPunct="1">
              <a:lnSpc>
                <a:spcPct val="90000"/>
              </a:lnSpc>
              <a:spcBef>
                <a:spcPct val="0"/>
              </a:spcBef>
              <a:spcAft>
                <a:spcPts val="300"/>
              </a:spcAft>
              <a:buClrTx/>
              <a:buSzTx/>
              <a:buFontTx/>
              <a:buNone/>
              <a:tabLst/>
              <a:defRPr/>
            </a:pP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sub-Saharan Africa</a:t>
            </a:r>
            <a:endParaRPr kumimoji="0" lang="en-US" sz="1800" b="1" i="0" u="sng" strike="noStrike" kern="1200" cap="none" spc="0" normalizeH="0" baseline="0" noProof="0" dirty="0">
              <a:ln>
                <a:noFill/>
              </a:ln>
              <a:solidFill>
                <a:srgbClr val="1E217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On stable oral ART</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Dolutegravir/nevirapine/efavirenz + 2 NRTIs</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HIV RNA &lt;50 copies/mL</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No history of treatment failure</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No HBV</a:t>
            </a:r>
          </a:p>
        </p:txBody>
      </p:sp>
      <p:grpSp>
        <p:nvGrpSpPr>
          <p:cNvPr id="4" name="Group 3" descr="Two cohorts of CARES study: Arm 1: Cabotegravir + Rilpivirine q8 weeks&#10;(n=256)&#10;&#10;Arm 2: Oral ART&#10;(n=256)&#10;&#10;Current analysis is at week 48, however, the study is slated to go out to week 96." title="CARES Study Schema">
            <a:extLst>
              <a:ext uri="{FF2B5EF4-FFF2-40B4-BE49-F238E27FC236}">
                <a16:creationId xmlns:a16="http://schemas.microsoft.com/office/drawing/2014/main" id="{207D1A53-AEF6-9E91-366A-3E5030BA1F17}"/>
              </a:ext>
            </a:extLst>
          </p:cNvPr>
          <p:cNvGrpSpPr/>
          <p:nvPr/>
        </p:nvGrpSpPr>
        <p:grpSpPr>
          <a:xfrm>
            <a:off x="5100510" y="2016412"/>
            <a:ext cx="6593724" cy="2524386"/>
            <a:chOff x="5100510" y="2016412"/>
            <a:chExt cx="6593724" cy="2524386"/>
          </a:xfrm>
        </p:grpSpPr>
        <p:sp>
          <p:nvSpPr>
            <p:cNvPr id="7" name="Rectangle 8">
              <a:extLst>
                <a:ext uri="{FF2B5EF4-FFF2-40B4-BE49-F238E27FC236}">
                  <a16:creationId xmlns:a16="http://schemas.microsoft.com/office/drawing/2014/main" id="{987ABFC7-789E-9B38-EE53-1431DC1E2A10}"/>
                </a:ext>
              </a:extLst>
            </p:cNvPr>
            <p:cNvSpPr>
              <a:spLocks noChangeArrowheads="1"/>
            </p:cNvSpPr>
            <p:nvPr/>
          </p:nvSpPr>
          <p:spPr bwMode="auto">
            <a:xfrm>
              <a:off x="5785721" y="2016412"/>
              <a:ext cx="5287504" cy="64008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Rectangle 16">
              <a:extLst>
                <a:ext uri="{FF2B5EF4-FFF2-40B4-BE49-F238E27FC236}">
                  <a16:creationId xmlns:a16="http://schemas.microsoft.com/office/drawing/2014/main" id="{234B9183-E828-8A8E-1C6A-50440126B854}"/>
                </a:ext>
              </a:extLst>
            </p:cNvPr>
            <p:cNvSpPr>
              <a:spLocks noChangeArrowheads="1"/>
            </p:cNvSpPr>
            <p:nvPr/>
          </p:nvSpPr>
          <p:spPr bwMode="auto">
            <a:xfrm>
              <a:off x="5785722" y="2861824"/>
              <a:ext cx="5272834" cy="640080"/>
            </a:xfrm>
            <a:prstGeom prst="rect">
              <a:avLst/>
            </a:prstGeom>
            <a:solidFill>
              <a:schemeClr val="accent2"/>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19">
              <a:extLst>
                <a:ext uri="{FF2B5EF4-FFF2-40B4-BE49-F238E27FC236}">
                  <a16:creationId xmlns:a16="http://schemas.microsoft.com/office/drawing/2014/main" id="{6AA57FE1-5673-D194-4279-3662B0B56DAB}"/>
                </a:ext>
              </a:extLst>
            </p:cNvPr>
            <p:cNvSpPr txBox="1">
              <a:spLocks noChangeArrowheads="1"/>
            </p:cNvSpPr>
            <p:nvPr/>
          </p:nvSpPr>
          <p:spPr bwMode="auto">
            <a:xfrm>
              <a:off x="5799014" y="2883482"/>
              <a:ext cx="5269320" cy="590931"/>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Oral ART</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(n=256)</a:t>
              </a:r>
            </a:p>
          </p:txBody>
        </p:sp>
        <p:sp>
          <p:nvSpPr>
            <p:cNvPr id="11" name="Text Box 19">
              <a:extLst>
                <a:ext uri="{FF2B5EF4-FFF2-40B4-BE49-F238E27FC236}">
                  <a16:creationId xmlns:a16="http://schemas.microsoft.com/office/drawing/2014/main" id="{2BF8AC75-5AB9-F587-8877-57C1DF7575D9}"/>
                </a:ext>
              </a:extLst>
            </p:cNvPr>
            <p:cNvSpPr txBox="1">
              <a:spLocks noChangeArrowheads="1"/>
            </p:cNvSpPr>
            <p:nvPr/>
          </p:nvSpPr>
          <p:spPr bwMode="auto">
            <a:xfrm>
              <a:off x="5782972" y="2042570"/>
              <a:ext cx="5280472" cy="590931"/>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Cabotegravir + Rilpivirine </a:t>
              </a:r>
              <a:r>
                <a:rPr kumimoji="0" lang="en-US" sz="18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q8</a:t>
              </a: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weeks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(n=256)</a:t>
              </a:r>
            </a:p>
          </p:txBody>
        </p:sp>
        <p:cxnSp>
          <p:nvCxnSpPr>
            <p:cNvPr id="12" name="Straight Connector 11">
              <a:extLst>
                <a:ext uri="{FF2B5EF4-FFF2-40B4-BE49-F238E27FC236}">
                  <a16:creationId xmlns:a16="http://schemas.microsoft.com/office/drawing/2014/main" id="{6E799F82-F276-46C7-9F49-9CC1015E04DD}"/>
                </a:ext>
              </a:extLst>
            </p:cNvPr>
            <p:cNvCxnSpPr/>
            <p:nvPr/>
          </p:nvCxnSpPr>
          <p:spPr>
            <a:xfrm>
              <a:off x="5761083" y="3596672"/>
              <a:ext cx="53035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8">
              <a:extLst>
                <a:ext uri="{FF2B5EF4-FFF2-40B4-BE49-F238E27FC236}">
                  <a16:creationId xmlns:a16="http://schemas.microsoft.com/office/drawing/2014/main" id="{0CFCEA6A-3812-6641-0D69-95BF2E5C34A3}"/>
                </a:ext>
              </a:extLst>
            </p:cNvPr>
            <p:cNvSpPr txBox="1">
              <a:spLocks noChangeArrowheads="1"/>
            </p:cNvSpPr>
            <p:nvPr/>
          </p:nvSpPr>
          <p:spPr bwMode="auto">
            <a:xfrm>
              <a:off x="5100510" y="3587186"/>
              <a:ext cx="6593724"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Week  0                                                  48                                                96</a:t>
              </a:r>
            </a:p>
          </p:txBody>
        </p:sp>
        <p:sp>
          <p:nvSpPr>
            <p:cNvPr id="14" name="Text Box 6">
              <a:extLst>
                <a:ext uri="{FF2B5EF4-FFF2-40B4-BE49-F238E27FC236}">
                  <a16:creationId xmlns:a16="http://schemas.microsoft.com/office/drawing/2014/main" id="{90E48CF8-AE57-8277-E499-CC06A2EA8773}"/>
                </a:ext>
              </a:extLst>
            </p:cNvPr>
            <p:cNvSpPr txBox="1">
              <a:spLocks noChangeArrowheads="1"/>
            </p:cNvSpPr>
            <p:nvPr/>
          </p:nvSpPr>
          <p:spPr bwMode="auto">
            <a:xfrm>
              <a:off x="7609128" y="4254566"/>
              <a:ext cx="161108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300"/>
                </a:spcAft>
                <a:buClrTx/>
                <a:buSzTx/>
                <a:buFontTx/>
                <a:buNone/>
                <a:tabLst/>
                <a:defRPr/>
              </a:pPr>
              <a:r>
                <a:rPr kumimoji="0" lang="en-US" sz="14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Current Analysis</a:t>
              </a:r>
              <a:endParaRPr kumimoji="0" lang="en-US" sz="1050" b="0" i="0" u="none" strike="noStrike" kern="1200" cap="none" spc="0" normalizeH="0" baseline="0" noProof="0" dirty="0">
                <a:ln>
                  <a:noFill/>
                </a:ln>
                <a:solidFill>
                  <a:srgbClr val="1E2171"/>
                </a:solidFill>
                <a:effectLst/>
                <a:uLnTx/>
                <a:uFillTx/>
                <a:latin typeface="Arial" pitchFamily="34" charset="0"/>
                <a:ea typeface="+mn-ea"/>
                <a:cs typeface="Arial" pitchFamily="34" charset="0"/>
              </a:endParaRPr>
            </a:p>
          </p:txBody>
        </p:sp>
        <p:cxnSp>
          <p:nvCxnSpPr>
            <p:cNvPr id="15" name="Straight Arrow Connector 14">
              <a:extLst>
                <a:ext uri="{FF2B5EF4-FFF2-40B4-BE49-F238E27FC236}">
                  <a16:creationId xmlns:a16="http://schemas.microsoft.com/office/drawing/2014/main" id="{A2926EDB-8AA9-8A52-A412-BF88802F812C}"/>
                </a:ext>
              </a:extLst>
            </p:cNvPr>
            <p:cNvCxnSpPr/>
            <p:nvPr/>
          </p:nvCxnSpPr>
          <p:spPr bwMode="auto">
            <a:xfrm flipV="1">
              <a:off x="8411527" y="3864655"/>
              <a:ext cx="0" cy="41656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 Box 6">
            <a:extLst>
              <a:ext uri="{FF2B5EF4-FFF2-40B4-BE49-F238E27FC236}">
                <a16:creationId xmlns:a16="http://schemas.microsoft.com/office/drawing/2014/main" id="{F7B5F4DD-D11D-8006-D4E5-D3FAEE7EBCF4}"/>
              </a:ext>
            </a:extLst>
          </p:cNvPr>
          <p:cNvSpPr txBox="1">
            <a:spLocks noChangeArrowheads="1"/>
          </p:cNvSpPr>
          <p:nvPr/>
        </p:nvSpPr>
        <p:spPr bwMode="auto">
          <a:xfrm>
            <a:off x="271857" y="5273140"/>
            <a:ext cx="5053792"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Primary outcomes: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HIV RNA &lt;50 copies/mL at week 48 (non-inferiority margin: -0.5%).</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Baseline characteristics: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Age (median): 42 years.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Male: 42%.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BMI ≥30 kg/</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m</a:t>
            </a:r>
            <a:r>
              <a:rPr kumimoji="0" lang="en-US" sz="1200" b="0" i="0" u="none" strike="noStrike" kern="0" cap="none" spc="0" normalizeH="0" baseline="30000" noProof="0" dirty="0" err="1">
                <a:ln>
                  <a:noFill/>
                </a:ln>
                <a:solidFill>
                  <a:srgbClr val="000000">
                    <a:lumMod val="65000"/>
                    <a:lumOff val="35000"/>
                  </a:srgbClr>
                </a:solidFill>
                <a:effectLst/>
                <a:uLnTx/>
                <a:uFillTx/>
                <a:latin typeface="Arial" pitchFamily="34" charset="0"/>
                <a:ea typeface="+mn-ea"/>
                <a:cs typeface="Arial" pitchFamily="34" charset="0"/>
              </a:rPr>
              <a:t>2</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21%.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Archived DNA analysis (intermediate/high-level resistance):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Rilpivirine/cabotegravir: 10%/8%.</a:t>
            </a:r>
          </a:p>
        </p:txBody>
      </p:sp>
      <p:sp>
        <p:nvSpPr>
          <p:cNvPr id="2" name="TextBox 1">
            <a:extLst>
              <a:ext uri="{FF2B5EF4-FFF2-40B4-BE49-F238E27FC236}">
                <a16:creationId xmlns:a16="http://schemas.microsoft.com/office/drawing/2014/main" id="{63886626-4CED-BEFD-30F0-0A7362A89321}"/>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Kityo</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CM,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122LB</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365707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E7FC-056E-055A-C074-C1CB6262BE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FD7981-CBEF-123F-070B-46EABC9B48CC}"/>
              </a:ext>
            </a:extLst>
          </p:cNvPr>
          <p:cNvSpPr>
            <a:spLocks noGrp="1"/>
          </p:cNvSpPr>
          <p:nvPr>
            <p:ph type="title"/>
          </p:nvPr>
        </p:nvSpPr>
        <p:spPr/>
        <p:txBody>
          <a:bodyPr/>
          <a:lstStyle/>
          <a:p>
            <a:r>
              <a:rPr lang="en-US" dirty="0"/>
              <a:t>CARES:</a:t>
            </a:r>
            <a:br>
              <a:rPr lang="en-US" dirty="0"/>
            </a:br>
            <a:r>
              <a:rPr lang="en-US" dirty="0"/>
              <a:t>Outcomes at Week 48</a:t>
            </a:r>
          </a:p>
        </p:txBody>
      </p:sp>
      <p:sp>
        <p:nvSpPr>
          <p:cNvPr id="4" name="Content Placeholder 3">
            <a:extLst>
              <a:ext uri="{FF2B5EF4-FFF2-40B4-BE49-F238E27FC236}">
                <a16:creationId xmlns:a16="http://schemas.microsoft.com/office/drawing/2014/main" id="{EB23A29B-5F52-68D0-5B2F-354B1DCD2141}"/>
              </a:ext>
            </a:extLst>
          </p:cNvPr>
          <p:cNvSpPr>
            <a:spLocks noGrp="1"/>
          </p:cNvSpPr>
          <p:nvPr>
            <p:ph sz="quarter" idx="10"/>
          </p:nvPr>
        </p:nvSpPr>
        <p:spPr>
          <a:xfrm>
            <a:off x="270933" y="1427848"/>
            <a:ext cx="6265334" cy="4845050"/>
          </a:xfrm>
        </p:spPr>
        <p:txBody>
          <a:bodyPr/>
          <a:lstStyle/>
          <a:p>
            <a:r>
              <a:rPr lang="en-US" sz="2000" dirty="0"/>
              <a:t>Virologic outcomes</a:t>
            </a:r>
          </a:p>
          <a:p>
            <a:pPr lvl="1"/>
            <a:r>
              <a:rPr lang="en-US" sz="1800" dirty="0"/>
              <a:t>Switching to long-acting injectable cabotegravir + rilpivirine was non-inferior to continuing oral ART</a:t>
            </a:r>
          </a:p>
          <a:p>
            <a:r>
              <a:rPr lang="en-US" sz="2000" dirty="0"/>
              <a:t>Virologic failure with cabotegravir + rilpivirine      (HIV RNA ≥200 copies/mL) (n=2)</a:t>
            </a:r>
          </a:p>
          <a:p>
            <a:pPr lvl="1"/>
            <a:r>
              <a:rPr lang="en-US" sz="1800" dirty="0"/>
              <a:t>No delayed injections</a:t>
            </a:r>
          </a:p>
          <a:p>
            <a:pPr lvl="1"/>
            <a:r>
              <a:rPr lang="en-US" sz="1800" dirty="0"/>
              <a:t>Rilpivirine and cabotegravir mutations present</a:t>
            </a:r>
          </a:p>
          <a:p>
            <a:pPr lvl="1"/>
            <a:r>
              <a:rPr lang="en-US" sz="1800" dirty="0"/>
              <a:t>Resuppressed on dolutegravir + F/TDF (n=1)</a:t>
            </a:r>
          </a:p>
          <a:p>
            <a:r>
              <a:rPr lang="en-US" sz="2000" dirty="0"/>
              <a:t>Switching to cabotegravir + rilpivirine</a:t>
            </a:r>
          </a:p>
          <a:p>
            <a:pPr lvl="1"/>
            <a:r>
              <a:rPr lang="en-US" sz="1800" dirty="0"/>
              <a:t>Generally safe and well tolerated</a:t>
            </a:r>
          </a:p>
          <a:p>
            <a:pPr lvl="1"/>
            <a:r>
              <a:rPr lang="en-US" sz="1800" dirty="0"/>
              <a:t>Increased treatment satisfaction</a:t>
            </a:r>
            <a:endParaRPr lang="en-US" dirty="0"/>
          </a:p>
        </p:txBody>
      </p:sp>
      <p:sp>
        <p:nvSpPr>
          <p:cNvPr id="8" name="TextBox 9">
            <a:extLst>
              <a:ext uri="{FF2B5EF4-FFF2-40B4-BE49-F238E27FC236}">
                <a16:creationId xmlns:a16="http://schemas.microsoft.com/office/drawing/2014/main" id="{9E5FBAB5-7151-31DF-81F1-EB2F2FE5ECD0}"/>
              </a:ext>
            </a:extLst>
          </p:cNvPr>
          <p:cNvSpPr txBox="1">
            <a:spLocks noChangeArrowheads="1"/>
          </p:cNvSpPr>
          <p:nvPr/>
        </p:nvSpPr>
        <p:spPr bwMode="auto">
          <a:xfrm rot="16200000">
            <a:off x="5198717" y="4006623"/>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Patients (%)</a:t>
            </a:r>
          </a:p>
        </p:txBody>
      </p:sp>
      <p:grpSp>
        <p:nvGrpSpPr>
          <p:cNvPr id="3" name="Group 2" descr="Bar chart of Virologic Outcomes at Week 48 (ITT). Both the Switch to Cabotegravir + Rilpivirine arm and the Continue oral ART arms had 97% achieve HIV RNA &lt;50 copies/mL.  In addition, there were 2% in each arm that had HIV RNA &gt;50 copies.  There was no statistical differences seen between both arms." title="CARES: Virologic Outcomes at Week 48 (ITT)">
            <a:extLst>
              <a:ext uri="{FF2B5EF4-FFF2-40B4-BE49-F238E27FC236}">
                <a16:creationId xmlns:a16="http://schemas.microsoft.com/office/drawing/2014/main" id="{580FDC96-4A0C-90AD-22AA-0FDF4E204C82}"/>
              </a:ext>
            </a:extLst>
          </p:cNvPr>
          <p:cNvGrpSpPr/>
          <p:nvPr/>
        </p:nvGrpSpPr>
        <p:grpSpPr>
          <a:xfrm>
            <a:off x="6851650" y="1509102"/>
            <a:ext cx="5206637" cy="4906829"/>
            <a:chOff x="6851650" y="1509102"/>
            <a:chExt cx="5206637" cy="4906829"/>
          </a:xfrm>
        </p:grpSpPr>
        <p:sp>
          <p:nvSpPr>
            <p:cNvPr id="17" name="TextBox 39">
              <a:extLst>
                <a:ext uri="{FF2B5EF4-FFF2-40B4-BE49-F238E27FC236}">
                  <a16:creationId xmlns:a16="http://schemas.microsoft.com/office/drawing/2014/main" id="{FFDD8D31-E085-AFE3-4450-187718F25E96}"/>
                </a:ext>
              </a:extLst>
            </p:cNvPr>
            <p:cNvSpPr txBox="1">
              <a:spLocks noChangeArrowheads="1"/>
            </p:cNvSpPr>
            <p:nvPr/>
          </p:nvSpPr>
          <p:spPr bwMode="auto">
            <a:xfrm>
              <a:off x="7391400" y="1509102"/>
              <a:ext cx="44958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Virologic Outcomes at Week 48 (ITT)</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18" name="Content Placeholder 8">
              <a:extLst>
                <a:ext uri="{FF2B5EF4-FFF2-40B4-BE49-F238E27FC236}">
                  <a16:creationId xmlns:a16="http://schemas.microsoft.com/office/drawing/2014/main" id="{17192F66-264B-A3E9-3810-C9319CF104A5}"/>
                </a:ext>
              </a:extLst>
            </p:cNvPr>
            <p:cNvGraphicFramePr>
              <a:graphicFrameLocks/>
            </p:cNvGraphicFramePr>
            <p:nvPr>
              <p:extLst>
                <p:ext uri="{D42A27DB-BD31-4B8C-83A1-F6EECF244321}">
                  <p14:modId xmlns:p14="http://schemas.microsoft.com/office/powerpoint/2010/main" val="3043838661"/>
                </p:ext>
              </p:extLst>
            </p:nvPr>
          </p:nvGraphicFramePr>
          <p:xfrm>
            <a:off x="6851650" y="2320569"/>
            <a:ext cx="5206637"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39">
              <a:extLst>
                <a:ext uri="{FF2B5EF4-FFF2-40B4-BE49-F238E27FC236}">
                  <a16:creationId xmlns:a16="http://schemas.microsoft.com/office/drawing/2014/main" id="{F2A901C9-727D-1E15-B203-F2EC0BFA92EE}"/>
                </a:ext>
              </a:extLst>
            </p:cNvPr>
            <p:cNvSpPr txBox="1">
              <a:spLocks noChangeArrowheads="1"/>
            </p:cNvSpPr>
            <p:nvPr/>
          </p:nvSpPr>
          <p:spPr bwMode="auto">
            <a:xfrm>
              <a:off x="7730005" y="5932808"/>
              <a:ext cx="159569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 RNA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&lt;50 Copies/mL</a:t>
              </a: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TextBox 27">
              <a:extLst>
                <a:ext uri="{FF2B5EF4-FFF2-40B4-BE49-F238E27FC236}">
                  <a16:creationId xmlns:a16="http://schemas.microsoft.com/office/drawing/2014/main" id="{BC4F652C-83B1-7CB8-30C5-0F270D3A2356}"/>
                </a:ext>
              </a:extLst>
            </p:cNvPr>
            <p:cNvSpPr txBox="1">
              <a:spLocks noChangeArrowheads="1"/>
            </p:cNvSpPr>
            <p:nvPr/>
          </p:nvSpPr>
          <p:spPr bwMode="auto">
            <a:xfrm>
              <a:off x="10041294" y="5601708"/>
              <a:ext cx="69252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2%</a:t>
              </a:r>
              <a:endParaRPr kumimoji="0" lang="en-US" sz="8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1" name="TextBox 27">
              <a:extLst>
                <a:ext uri="{FF2B5EF4-FFF2-40B4-BE49-F238E27FC236}">
                  <a16:creationId xmlns:a16="http://schemas.microsoft.com/office/drawing/2014/main" id="{054B9902-5430-E1B8-4027-541AA8C19DBB}"/>
                </a:ext>
              </a:extLst>
            </p:cNvPr>
            <p:cNvSpPr txBox="1">
              <a:spLocks noChangeArrowheads="1"/>
            </p:cNvSpPr>
            <p:nvPr/>
          </p:nvSpPr>
          <p:spPr bwMode="auto">
            <a:xfrm>
              <a:off x="10767471" y="5599282"/>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2%</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2" name="TextBox 27">
              <a:extLst>
                <a:ext uri="{FF2B5EF4-FFF2-40B4-BE49-F238E27FC236}">
                  <a16:creationId xmlns:a16="http://schemas.microsoft.com/office/drawing/2014/main" id="{2B724E88-155D-9CC0-572F-E5A47F54575F}"/>
                </a:ext>
              </a:extLst>
            </p:cNvPr>
            <p:cNvSpPr txBox="1">
              <a:spLocks noChangeArrowheads="1"/>
            </p:cNvSpPr>
            <p:nvPr/>
          </p:nvSpPr>
          <p:spPr bwMode="auto">
            <a:xfrm>
              <a:off x="7828421" y="2379189"/>
              <a:ext cx="724363"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97%</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3" name="TextBox 27">
              <a:extLst>
                <a:ext uri="{FF2B5EF4-FFF2-40B4-BE49-F238E27FC236}">
                  <a16:creationId xmlns:a16="http://schemas.microsoft.com/office/drawing/2014/main" id="{949B6ACB-D117-60C1-06CD-E09D1201B11C}"/>
                </a:ext>
              </a:extLst>
            </p:cNvPr>
            <p:cNvSpPr txBox="1">
              <a:spLocks noChangeArrowheads="1"/>
            </p:cNvSpPr>
            <p:nvPr/>
          </p:nvSpPr>
          <p:spPr bwMode="auto">
            <a:xfrm>
              <a:off x="8506757" y="2369484"/>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97%</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4" name="TextBox 39">
              <a:extLst>
                <a:ext uri="{FF2B5EF4-FFF2-40B4-BE49-F238E27FC236}">
                  <a16:creationId xmlns:a16="http://schemas.microsoft.com/office/drawing/2014/main" id="{5D229682-A156-673E-5139-62251D63CA79}"/>
                </a:ext>
              </a:extLst>
            </p:cNvPr>
            <p:cNvSpPr txBox="1">
              <a:spLocks noChangeArrowheads="1"/>
            </p:cNvSpPr>
            <p:nvPr/>
          </p:nvSpPr>
          <p:spPr bwMode="auto">
            <a:xfrm>
              <a:off x="9896532" y="5935800"/>
              <a:ext cx="203397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 RNA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≥50 Copies/mL</a:t>
              </a: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 name="TextBox 1">
              <a:extLst>
                <a:ext uri="{FF2B5EF4-FFF2-40B4-BE49-F238E27FC236}">
                  <a16:creationId xmlns:a16="http://schemas.microsoft.com/office/drawing/2014/main" id="{34BFD5D9-AB2D-603A-5A6C-1EBB04519174}"/>
                </a:ext>
              </a:extLst>
            </p:cNvPr>
            <p:cNvSpPr txBox="1">
              <a:spLocks noChangeArrowheads="1"/>
            </p:cNvSpPr>
            <p:nvPr/>
          </p:nvSpPr>
          <p:spPr bwMode="auto">
            <a:xfrm>
              <a:off x="9802902" y="2664369"/>
              <a:ext cx="212239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Switch to cabotegravir + rilpivirine (n=255)</a:t>
              </a:r>
            </a:p>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Continue oral ART (n=257)</a:t>
              </a:r>
            </a:p>
          </p:txBody>
        </p:sp>
        <p:sp>
          <p:nvSpPr>
            <p:cNvPr id="26" name="Rectangle 12">
              <a:extLst>
                <a:ext uri="{FF2B5EF4-FFF2-40B4-BE49-F238E27FC236}">
                  <a16:creationId xmlns:a16="http://schemas.microsoft.com/office/drawing/2014/main" id="{8EF5F7DF-2631-06D4-726B-E0B2997AE71D}"/>
                </a:ext>
              </a:extLst>
            </p:cNvPr>
            <p:cNvSpPr>
              <a:spLocks noChangeAspect="1" noChangeArrowheads="1"/>
            </p:cNvSpPr>
            <p:nvPr/>
          </p:nvSpPr>
          <p:spPr bwMode="auto">
            <a:xfrm>
              <a:off x="9677252" y="2689457"/>
              <a:ext cx="182880" cy="181291"/>
            </a:xfrm>
            <a:prstGeom prst="rect">
              <a:avLst/>
            </a:prstGeom>
            <a:solidFill>
              <a:schemeClr val="accent1"/>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Rectangle 13">
              <a:extLst>
                <a:ext uri="{FF2B5EF4-FFF2-40B4-BE49-F238E27FC236}">
                  <a16:creationId xmlns:a16="http://schemas.microsoft.com/office/drawing/2014/main" id="{3E0AE499-567F-2F42-0A4A-4F26B1691AEB}"/>
                </a:ext>
              </a:extLst>
            </p:cNvPr>
            <p:cNvSpPr>
              <a:spLocks noChangeAspect="1" noChangeArrowheads="1"/>
            </p:cNvSpPr>
            <p:nvPr/>
          </p:nvSpPr>
          <p:spPr bwMode="auto">
            <a:xfrm>
              <a:off x="9680527" y="3181401"/>
              <a:ext cx="182880" cy="181291"/>
            </a:xfrm>
            <a:prstGeom prst="rect">
              <a:avLst/>
            </a:prstGeom>
            <a:solidFill>
              <a:schemeClr val="accent2"/>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 Box 6">
              <a:extLst>
                <a:ext uri="{FF2B5EF4-FFF2-40B4-BE49-F238E27FC236}">
                  <a16:creationId xmlns:a16="http://schemas.microsoft.com/office/drawing/2014/main" id="{47BE34B1-B70A-F9EC-22AA-177187CB3133}"/>
                </a:ext>
              </a:extLst>
            </p:cNvPr>
            <p:cNvSpPr txBox="1">
              <a:spLocks noChangeArrowheads="1"/>
            </p:cNvSpPr>
            <p:nvPr/>
          </p:nvSpPr>
          <p:spPr bwMode="auto">
            <a:xfrm>
              <a:off x="7822801" y="1921397"/>
              <a:ext cx="1374258"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Difference: 0.5</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(95% CI -3.4, 2.4)</a:t>
              </a:r>
              <a:endParaRPr kumimoji="0" lang="en-US" sz="105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sp>
          <p:nvSpPr>
            <p:cNvPr id="7" name="Text Box 6">
              <a:extLst>
                <a:ext uri="{FF2B5EF4-FFF2-40B4-BE49-F238E27FC236}">
                  <a16:creationId xmlns:a16="http://schemas.microsoft.com/office/drawing/2014/main" id="{D409F6E0-046B-5B9B-4697-E5FC1DA224B5}"/>
                </a:ext>
              </a:extLst>
            </p:cNvPr>
            <p:cNvSpPr txBox="1">
              <a:spLocks noChangeArrowheads="1"/>
            </p:cNvSpPr>
            <p:nvPr/>
          </p:nvSpPr>
          <p:spPr bwMode="auto">
            <a:xfrm>
              <a:off x="10148312" y="5127468"/>
              <a:ext cx="1374258"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Difference: 0.3</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(95% CI -2.2, 2.8)</a:t>
              </a:r>
              <a:endParaRPr kumimoji="0" lang="en-US" sz="105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grpSp>
      <p:sp>
        <p:nvSpPr>
          <p:cNvPr id="2" name="TextBox 1">
            <a:extLst>
              <a:ext uri="{FF2B5EF4-FFF2-40B4-BE49-F238E27FC236}">
                <a16:creationId xmlns:a16="http://schemas.microsoft.com/office/drawing/2014/main" id="{54B306B3-A2BC-A32F-4FF8-51B161B7B2E2}"/>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Kityo</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CM,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122LB</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79916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F989-2721-A77A-0EB3-BA5C3D0241CA}"/>
              </a:ext>
            </a:extLst>
          </p:cNvPr>
          <p:cNvSpPr>
            <a:spLocks noGrp="1"/>
          </p:cNvSpPr>
          <p:nvPr>
            <p:ph type="title"/>
          </p:nvPr>
        </p:nvSpPr>
        <p:spPr/>
        <p:txBody>
          <a:bodyPr/>
          <a:lstStyle/>
          <a:p>
            <a:r>
              <a:rPr lang="en-US" dirty="0"/>
              <a:t>IMPAACT 2017 (MOCHA): Switch to Long-Acting Injectable Cabotegravir + Rilpivirine in Adolescents </a:t>
            </a:r>
          </a:p>
        </p:txBody>
      </p:sp>
      <p:sp>
        <p:nvSpPr>
          <p:cNvPr id="3" name="Content Placeholder 2">
            <a:extLst>
              <a:ext uri="{FF2B5EF4-FFF2-40B4-BE49-F238E27FC236}">
                <a16:creationId xmlns:a16="http://schemas.microsoft.com/office/drawing/2014/main" id="{4B7466DA-CCEF-3693-D3E8-F029725ED338}"/>
              </a:ext>
            </a:extLst>
          </p:cNvPr>
          <p:cNvSpPr>
            <a:spLocks noGrp="1"/>
          </p:cNvSpPr>
          <p:nvPr>
            <p:ph sz="quarter" idx="10"/>
          </p:nvPr>
        </p:nvSpPr>
        <p:spPr/>
        <p:txBody>
          <a:bodyPr/>
          <a:lstStyle/>
          <a:p>
            <a:r>
              <a:rPr lang="en-US" dirty="0"/>
              <a:t>Phase 1/2, open-label, single arm study (n=144)</a:t>
            </a:r>
          </a:p>
          <a:p>
            <a:pPr lvl="1"/>
            <a:r>
              <a:rPr lang="en-US" dirty="0"/>
              <a:t>12 to &lt;18 years of age</a:t>
            </a:r>
          </a:p>
          <a:p>
            <a:pPr lvl="2"/>
            <a:r>
              <a:rPr lang="en-US" dirty="0"/>
              <a:t>Vertically infected with HIV (93%)</a:t>
            </a:r>
          </a:p>
          <a:p>
            <a:pPr lvl="1"/>
            <a:r>
              <a:rPr lang="en-US" dirty="0"/>
              <a:t>Virologically suppressed on background ART before switch to long-acting injectable cabotegravir + rilpivirine </a:t>
            </a:r>
            <a:r>
              <a:rPr lang="en-US" dirty="0" err="1"/>
              <a:t>q8</a:t>
            </a:r>
            <a:r>
              <a:rPr lang="en-US" dirty="0"/>
              <a:t> weeks (following 4-week oral lead-in) </a:t>
            </a:r>
          </a:p>
          <a:p>
            <a:r>
              <a:rPr lang="en-US" dirty="0"/>
              <a:t>Primary results</a:t>
            </a:r>
          </a:p>
          <a:p>
            <a:pPr lvl="1"/>
            <a:r>
              <a:rPr lang="en-US" dirty="0"/>
              <a:t>No virologic failures</a:t>
            </a:r>
          </a:p>
          <a:p>
            <a:pPr lvl="1"/>
            <a:r>
              <a:rPr lang="en-US" dirty="0"/>
              <a:t>Injection-site reactions: 35%</a:t>
            </a:r>
          </a:p>
          <a:p>
            <a:pPr lvl="1"/>
            <a:r>
              <a:rPr lang="en-US" dirty="0"/>
              <a:t>No deaths or life-threatening events</a:t>
            </a:r>
          </a:p>
          <a:p>
            <a:pPr lvl="1"/>
            <a:r>
              <a:rPr lang="en-US" dirty="0"/>
              <a:t>Preferred long-acting injectable ART over oral ART: 99%</a:t>
            </a:r>
          </a:p>
        </p:txBody>
      </p:sp>
      <p:sp>
        <p:nvSpPr>
          <p:cNvPr id="5" name="TextBox 4">
            <a:extLst>
              <a:ext uri="{FF2B5EF4-FFF2-40B4-BE49-F238E27FC236}">
                <a16:creationId xmlns:a16="http://schemas.microsoft.com/office/drawing/2014/main" id="{433FEC93-CC00-B8F7-DE17-A012F7375A34}"/>
              </a:ext>
            </a:extLst>
          </p:cNvPr>
          <p:cNvSpPr txBox="1"/>
          <p:nvPr/>
        </p:nvSpPr>
        <p:spPr>
          <a:xfrm>
            <a:off x="272801" y="6441360"/>
            <a:ext cx="6084108"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Study conducted in Botswana, South Africa, Thailand, Uganda, and US.</a:t>
            </a:r>
          </a:p>
        </p:txBody>
      </p:sp>
      <p:sp>
        <p:nvSpPr>
          <p:cNvPr id="4" name="TextBox 3">
            <a:extLst>
              <a:ext uri="{FF2B5EF4-FFF2-40B4-BE49-F238E27FC236}">
                <a16:creationId xmlns:a16="http://schemas.microsoft.com/office/drawing/2014/main" id="{ADEBBBD0-C4D5-16FB-8948-7C4D3D7B623D}"/>
              </a:ext>
            </a:extLst>
          </p:cNvPr>
          <p:cNvSpPr txBox="1"/>
          <p:nvPr/>
        </p:nvSpPr>
        <p:spPr>
          <a:xfrm>
            <a:off x="6096000" y="6457083"/>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Gaur A,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188LB</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329834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C190-E41F-4183-9573-BB1B2C0042F3}"/>
              </a:ext>
            </a:extLst>
          </p:cNvPr>
          <p:cNvSpPr>
            <a:spLocks noGrp="1"/>
          </p:cNvSpPr>
          <p:nvPr>
            <p:ph type="title"/>
          </p:nvPr>
        </p:nvSpPr>
        <p:spPr/>
        <p:txBody>
          <a:bodyPr/>
          <a:lstStyle/>
          <a:p>
            <a:r>
              <a:rPr lang="en-US" dirty="0"/>
              <a:t>ACTG </a:t>
            </a:r>
            <a:r>
              <a:rPr lang="en-US" dirty="0" err="1"/>
              <a:t>A5359</a:t>
            </a:r>
            <a:r>
              <a:rPr lang="en-US" dirty="0"/>
              <a:t> (LATITUDE Study):</a:t>
            </a:r>
            <a:br>
              <a:rPr lang="en-US" dirty="0"/>
            </a:br>
            <a:r>
              <a:rPr lang="en-US" dirty="0"/>
              <a:t>Long-Acting Injectable ART in Non-Adherent PWH</a:t>
            </a:r>
          </a:p>
        </p:txBody>
      </p:sp>
      <p:sp>
        <p:nvSpPr>
          <p:cNvPr id="3" name="Content Placeholder 2">
            <a:extLst>
              <a:ext uri="{FF2B5EF4-FFF2-40B4-BE49-F238E27FC236}">
                <a16:creationId xmlns:a16="http://schemas.microsoft.com/office/drawing/2014/main" id="{424AB7A5-34CD-46A0-9BEC-1771C19BF0F7}"/>
              </a:ext>
            </a:extLst>
          </p:cNvPr>
          <p:cNvSpPr>
            <a:spLocks noGrp="1"/>
          </p:cNvSpPr>
          <p:nvPr>
            <p:ph sz="quarter" idx="10"/>
          </p:nvPr>
        </p:nvSpPr>
        <p:spPr>
          <a:xfrm>
            <a:off x="268476" y="1450640"/>
            <a:ext cx="5829300" cy="4845050"/>
          </a:xfrm>
        </p:spPr>
        <p:txBody>
          <a:bodyPr/>
          <a:lstStyle/>
          <a:p>
            <a:r>
              <a:rPr lang="en-US" sz="2000" dirty="0"/>
              <a:t>Phase 3 study (open-label, 180 weeks)</a:t>
            </a:r>
          </a:p>
          <a:p>
            <a:r>
              <a:rPr lang="en-US" sz="2000" dirty="0"/>
              <a:t>Long-acting injectable cabotegravir + rilpivirine </a:t>
            </a:r>
            <a:r>
              <a:rPr lang="en-US" sz="2000" dirty="0" err="1"/>
              <a:t>q4</a:t>
            </a:r>
            <a:r>
              <a:rPr lang="en-US" sz="2000" dirty="0"/>
              <a:t> weeks versus SOC ART </a:t>
            </a:r>
          </a:p>
          <a:p>
            <a:r>
              <a:rPr lang="en-US" sz="2000" dirty="0"/>
              <a:t>Inclusion criteria</a:t>
            </a:r>
          </a:p>
          <a:p>
            <a:pPr lvl="1"/>
            <a:r>
              <a:rPr lang="en-US" sz="1800" dirty="0"/>
              <a:t>On ART for &gt;6 months, HIV RNA &gt;200 copies/mL, non-adherence*, no INSTI or rilpivirine resistance-associated mutations, no HBV</a:t>
            </a:r>
          </a:p>
          <a:p>
            <a:r>
              <a:rPr lang="en-US" sz="2200" dirty="0"/>
              <a:t>Current analysis (Step 2)</a:t>
            </a:r>
          </a:p>
          <a:p>
            <a:pPr lvl="1"/>
            <a:r>
              <a:rPr lang="en-US" sz="1800" dirty="0"/>
              <a:t>Primary outcome: confirmed virologic failure or treatment discontinuation</a:t>
            </a:r>
          </a:p>
        </p:txBody>
      </p:sp>
      <p:sp>
        <p:nvSpPr>
          <p:cNvPr id="7" name="TextBox 6">
            <a:extLst>
              <a:ext uri="{FF2B5EF4-FFF2-40B4-BE49-F238E27FC236}">
                <a16:creationId xmlns:a16="http://schemas.microsoft.com/office/drawing/2014/main" id="{6044F53C-6D86-42C8-9E6F-7D053679D027}"/>
              </a:ext>
            </a:extLst>
          </p:cNvPr>
          <p:cNvSpPr txBox="1"/>
          <p:nvPr/>
        </p:nvSpPr>
        <p:spPr>
          <a:xfrm>
            <a:off x="272801" y="6095806"/>
            <a:ext cx="6084108" cy="5909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SOC: standard of care.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*Poor virologic response: HIV RNA &lt;200 copies/mL (</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2x</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≥4 weeks apart) or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loss to follow-up with ART non-adherence for ≥6 consecutive months.</a:t>
            </a:r>
          </a:p>
        </p:txBody>
      </p:sp>
      <p:grpSp>
        <p:nvGrpSpPr>
          <p:cNvPr id="11" name="Group 10" descr="Study Design for ACTG A5359 (LATITUDE Study):&#10;&#10;Step 1 (induction phase)&#10;SOC oral ART, financial incentives for meeting study-specified goals&#10;Step 2 (randomization phase)&#10;Randomized 1:1 long-acting injectable ART or continue SOC for 52 weeks&#10;Step 3 (continuation/crossover phase)&#10;Continue long-acting injectable ART&#10;Eligible SOC patients cross over to long-acting injectable ART for 52 weeks&#10;Step 4 (observational phase)&#10;Switch long-acting injectable ART (patients who are no longer eligible for injections) back to locally sourced oral SOC ART for 52 weeks &#10;" title="ACTG A5359 Study Design">
            <a:extLst>
              <a:ext uri="{FF2B5EF4-FFF2-40B4-BE49-F238E27FC236}">
                <a16:creationId xmlns:a16="http://schemas.microsoft.com/office/drawing/2014/main" id="{7E56589F-C9E5-7119-D964-EF20F93066C3}"/>
              </a:ext>
            </a:extLst>
          </p:cNvPr>
          <p:cNvGrpSpPr/>
          <p:nvPr/>
        </p:nvGrpSpPr>
        <p:grpSpPr>
          <a:xfrm>
            <a:off x="6416749" y="1497422"/>
            <a:ext cx="5610377" cy="4350485"/>
            <a:chOff x="6416749" y="1497422"/>
            <a:chExt cx="5610377" cy="4350485"/>
          </a:xfrm>
        </p:grpSpPr>
        <p:sp>
          <p:nvSpPr>
            <p:cNvPr id="8" name="Rounded Rectangle 7">
              <a:extLst>
                <a:ext uri="{FF2B5EF4-FFF2-40B4-BE49-F238E27FC236}">
                  <a16:creationId xmlns:a16="http://schemas.microsoft.com/office/drawing/2014/main" id="{AFAA5789-59F1-5E69-6EF8-C7D138B4AAE0}"/>
                </a:ext>
              </a:extLst>
            </p:cNvPr>
            <p:cNvSpPr/>
            <p:nvPr/>
          </p:nvSpPr>
          <p:spPr>
            <a:xfrm>
              <a:off x="6416749" y="1497422"/>
              <a:ext cx="5508550" cy="4350485"/>
            </a:xfrm>
            <a:prstGeom prst="roundRect">
              <a:avLst/>
            </a:prstGeom>
            <a:solidFill>
              <a:schemeClr val="bg1">
                <a:lumMod val="75000"/>
                <a:alpha val="40000"/>
              </a:schemeClr>
            </a:solidFill>
            <a:ln>
              <a:solidFill>
                <a:schemeClr val="accent5">
                  <a:lumMod val="50000"/>
                </a:schemeClr>
              </a:solidFill>
            </a:ln>
            <a:effectLst>
              <a:outerShdw blurRad="50800" dist="38100" dir="2700000" algn="tl" rotWithShape="0">
                <a:prstClr val="black">
                  <a:alpha val="40000"/>
                </a:prstClr>
              </a:outerShdw>
            </a:effectLst>
            <a:scene3d>
              <a:camera prst="perspectiveFront" fov="0"/>
              <a:lightRig rig="threePt" dir="t"/>
            </a:scene3d>
            <a:sp3d z="-488950" prstMaterial="dkEdge">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marL="0" marR="0" lvl="0" indent="0" algn="ctr" defTabSz="914400" rtl="0" eaLnBrk="1" fontAlgn="base" latinLnBrk="0" hangingPunct="1">
                <a:lnSpc>
                  <a:spcPct val="100000"/>
                </a:lnSpc>
                <a:spcBef>
                  <a:spcPts val="60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aphicFrame>
          <p:nvGraphicFramePr>
            <p:cNvPr id="9" name="Content Placeholder 3">
              <a:extLst>
                <a:ext uri="{FF2B5EF4-FFF2-40B4-BE49-F238E27FC236}">
                  <a16:creationId xmlns:a16="http://schemas.microsoft.com/office/drawing/2014/main" id="{255ABD02-42EC-E488-BA0D-A5594080ACF8}"/>
                </a:ext>
              </a:extLst>
            </p:cNvPr>
            <p:cNvGraphicFramePr>
              <a:graphicFrameLocks/>
            </p:cNvGraphicFramePr>
            <p:nvPr/>
          </p:nvGraphicFramePr>
          <p:xfrm>
            <a:off x="6624084" y="1500370"/>
            <a:ext cx="5108945" cy="396240"/>
          </p:xfrm>
          <a:graphic>
            <a:graphicData uri="http://schemas.openxmlformats.org/drawingml/2006/table">
              <a:tbl>
                <a:tblPr firstRow="1" bandRow="1">
                  <a:tableStyleId>{9D7B26C5-4107-4FEC-AEDC-1716B250A1EF}</a:tableStyleId>
                </a:tblPr>
                <a:tblGrid>
                  <a:gridCol w="5108945">
                    <a:extLst>
                      <a:ext uri="{9D8B030D-6E8A-4147-A177-3AD203B41FA5}">
                        <a16:colId xmlns:a16="http://schemas.microsoft.com/office/drawing/2014/main" val="4075880331"/>
                      </a:ext>
                    </a:extLst>
                  </a:gridCol>
                </a:tblGrid>
                <a:tr h="237166">
                  <a:tc>
                    <a:txBody>
                      <a:bodyPr/>
                      <a:lstStyle/>
                      <a:p>
                        <a:pPr algn="ctr"/>
                        <a:r>
                          <a:rPr lang="en-US" sz="2000" noProof="0" dirty="0"/>
                          <a:t>Study Design</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033042893"/>
                    </a:ext>
                  </a:extLst>
                </a:tr>
              </a:tbl>
            </a:graphicData>
          </a:graphic>
        </p:graphicFrame>
        <p:sp>
          <p:nvSpPr>
            <p:cNvPr id="10" name="Content Placeholder 2">
              <a:extLst>
                <a:ext uri="{FF2B5EF4-FFF2-40B4-BE49-F238E27FC236}">
                  <a16:creationId xmlns:a16="http://schemas.microsoft.com/office/drawing/2014/main" id="{F6B34216-7D85-BDBF-568B-B0823A9B8F17}"/>
                </a:ext>
              </a:extLst>
            </p:cNvPr>
            <p:cNvSpPr txBox="1">
              <a:spLocks/>
            </p:cNvSpPr>
            <p:nvPr/>
          </p:nvSpPr>
          <p:spPr>
            <a:xfrm>
              <a:off x="6628602" y="1902333"/>
              <a:ext cx="5398524" cy="1903081"/>
            </a:xfrm>
            <a:prstGeom prst="rect">
              <a:avLst/>
            </a:prstGeom>
          </p:spPr>
          <p:txBody>
            <a:bodyPr/>
            <a:lstStyle>
              <a:lvl1pPr marL="173736" marR="0" indent="-173736" algn="l" defTabSz="914400" rtl="0" latinLnBrk="0">
                <a:lnSpc>
                  <a:spcPct val="100000"/>
                </a:lnSpc>
                <a:spcBef>
                  <a:spcPts val="1200"/>
                </a:spcBef>
                <a:spcAft>
                  <a:spcPts val="0"/>
                </a:spcAft>
                <a:buClr>
                  <a:schemeClr val="bg1">
                    <a:lumMod val="65000"/>
                  </a:schemeClr>
                </a:buClr>
                <a:buSzPct val="90000"/>
                <a:buFont typeface="Arial"/>
                <a:buChar char="•"/>
                <a:tabLst/>
                <a:defRPr sz="2000" b="0" i="0" u="none" strike="noStrike" cap="none" spc="0" baseline="0">
                  <a:ln>
                    <a:noFill/>
                  </a:ln>
                  <a:solidFill>
                    <a:srgbClr val="000000"/>
                  </a:solidFill>
                  <a:uFillTx/>
                  <a:latin typeface="+mn-lt"/>
                  <a:ea typeface="+mn-ea"/>
                  <a:cs typeface="+mn-cs"/>
                  <a:sym typeface="Calibri"/>
                </a:defRPr>
              </a:lvl1pPr>
              <a:lvl2pPr marL="457200" marR="0" indent="-228600" algn="l" defTabSz="914400" rtl="0" latinLnBrk="0">
                <a:lnSpc>
                  <a:spcPct val="100000"/>
                </a:lnSpc>
                <a:spcBef>
                  <a:spcPts val="1200"/>
                </a:spcBef>
                <a:spcAft>
                  <a:spcPts val="0"/>
                </a:spcAft>
                <a:buClr>
                  <a:schemeClr val="bg1">
                    <a:lumMod val="65000"/>
                  </a:schemeClr>
                </a:buClr>
                <a:buSzPct val="90000"/>
                <a:buFont typeface="Arial" panose="020B0604020202020204" pitchFamily="34" charset="0"/>
                <a:buChar char="–"/>
                <a:tabLst/>
                <a:defRPr sz="1800" b="0" i="0" u="none" strike="noStrike" cap="none" spc="0" baseline="0">
                  <a:ln>
                    <a:noFill/>
                  </a:ln>
                  <a:solidFill>
                    <a:srgbClr val="000000"/>
                  </a:solidFill>
                  <a:uFillTx/>
                  <a:latin typeface="+mn-lt"/>
                  <a:ea typeface="+mn-ea"/>
                  <a:cs typeface="+mn-cs"/>
                  <a:sym typeface="Calibri"/>
                </a:defRPr>
              </a:lvl2pPr>
              <a:lvl3pPr marL="630936" marR="0" indent="-173736" algn="l" defTabSz="914400" rtl="0" latinLnBrk="0">
                <a:lnSpc>
                  <a:spcPct val="100000"/>
                </a:lnSpc>
                <a:spcBef>
                  <a:spcPts val="1200"/>
                </a:spcBef>
                <a:spcAft>
                  <a:spcPts val="0"/>
                </a:spcAft>
                <a:buClr>
                  <a:schemeClr val="bg1">
                    <a:lumMod val="65000"/>
                  </a:schemeClr>
                </a:buClr>
                <a:buSzPct val="90000"/>
                <a:buFont typeface="Arial"/>
                <a:buChar char="•"/>
                <a:tabLst/>
                <a:defRPr sz="1600" b="0" i="0" u="none" strike="noStrike" cap="none" spc="0" baseline="0">
                  <a:ln>
                    <a:noFill/>
                  </a:ln>
                  <a:solidFill>
                    <a:srgbClr val="000000"/>
                  </a:solidFill>
                  <a:uFillTx/>
                  <a:latin typeface="+mn-lt"/>
                  <a:ea typeface="+mn-ea"/>
                  <a:cs typeface="+mn-cs"/>
                  <a:sym typeface="Calibri"/>
                </a:defRPr>
              </a:lvl3pPr>
              <a:lvl4pPr marL="859536" marR="0" indent="-173736" algn="l" defTabSz="914400" rtl="0" latinLnBrk="0">
                <a:lnSpc>
                  <a:spcPct val="100000"/>
                </a:lnSpc>
                <a:spcBef>
                  <a:spcPts val="1200"/>
                </a:spcBef>
                <a:spcAft>
                  <a:spcPts val="0"/>
                </a:spcAft>
                <a:buClr>
                  <a:schemeClr val="bg1">
                    <a:lumMod val="65000"/>
                  </a:schemeClr>
                </a:buClr>
                <a:buSzPct val="90000"/>
                <a:buFont typeface="Arial" panose="020B0604020202020204" pitchFamily="34" charset="0"/>
                <a:buChar char="–"/>
                <a:tabLst/>
                <a:defRPr sz="1400" b="0" i="0" u="none" strike="noStrike" cap="none" spc="0" baseline="0">
                  <a:ln>
                    <a:noFill/>
                  </a:ln>
                  <a:solidFill>
                    <a:srgbClr val="000000"/>
                  </a:solidFill>
                  <a:uFillTx/>
                  <a:latin typeface="+mn-lt"/>
                  <a:ea typeface="+mn-ea"/>
                  <a:cs typeface="+mn-cs"/>
                  <a:sym typeface="Calibri"/>
                </a:defRPr>
              </a:lvl4pPr>
              <a:lvl5pPr marL="969264" marR="0" indent="-164592" algn="l" defTabSz="914400" rtl="0" latinLnBrk="0">
                <a:lnSpc>
                  <a:spcPct val="100000"/>
                </a:lnSpc>
                <a:spcBef>
                  <a:spcPts val="1200"/>
                </a:spcBef>
                <a:spcAft>
                  <a:spcPts val="0"/>
                </a:spcAft>
                <a:buClr>
                  <a:schemeClr val="bg1">
                    <a:lumMod val="65000"/>
                  </a:schemeClr>
                </a:buClr>
                <a:buSzPct val="90000"/>
                <a:buFont typeface="Arial"/>
                <a:buChar char="•"/>
                <a:tabLst/>
                <a:defRPr sz="14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173736" marR="0" lvl="0" indent="-173736" algn="l" defTabSz="914400" rtl="0" eaLnBrk="1" fontAlgn="auto" latinLnBrk="0" hangingPunct="1">
                <a:lnSpc>
                  <a:spcPct val="100000"/>
                </a:lnSpc>
                <a:spcBef>
                  <a:spcPts val="600"/>
                </a:spcBef>
                <a:spcAft>
                  <a:spcPts val="0"/>
                </a:spcAft>
                <a:buClr>
                  <a:srgbClr val="000000"/>
                </a:buClr>
                <a:buSzPct val="9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Calibri"/>
                </a:rPr>
                <a:t>Step 1 (induction phase)</a:t>
              </a:r>
            </a:p>
            <a:p>
              <a:pPr marL="457200" marR="0" lvl="1" indent="-228600" algn="l"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Calibri"/>
                </a:rPr>
                <a:t>SOC oral ART, financial incentives for meeting study-specified goals</a:t>
              </a:r>
            </a:p>
            <a:p>
              <a:pPr marL="173736" marR="0" lvl="0" indent="-173736" algn="l" defTabSz="914400" rtl="0" eaLnBrk="1" fontAlgn="auto" latinLnBrk="0" hangingPunct="1">
                <a:lnSpc>
                  <a:spcPct val="100000"/>
                </a:lnSpc>
                <a:spcBef>
                  <a:spcPts val="600"/>
                </a:spcBef>
                <a:spcAft>
                  <a:spcPts val="0"/>
                </a:spcAft>
                <a:buClr>
                  <a:srgbClr val="000000"/>
                </a:buClr>
                <a:buSzPct val="9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Calibri"/>
                </a:rPr>
                <a:t>Step 2 (randomization phase)</a:t>
              </a:r>
            </a:p>
            <a:p>
              <a:pPr marL="457200" marR="0" lvl="1" indent="-228600" algn="l"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Calibri"/>
                </a:rPr>
                <a:t>Randomized 1:1 long-acting injectable ART or continue SOC for 52 weeks</a:t>
              </a:r>
            </a:p>
            <a:p>
              <a:pPr marL="173736" marR="0" lvl="0" indent="-173736" algn="l" defTabSz="914400" rtl="0" eaLnBrk="1" fontAlgn="auto" latinLnBrk="0" hangingPunct="1">
                <a:lnSpc>
                  <a:spcPct val="100000"/>
                </a:lnSpc>
                <a:spcBef>
                  <a:spcPts val="600"/>
                </a:spcBef>
                <a:spcAft>
                  <a:spcPts val="0"/>
                </a:spcAft>
                <a:buClr>
                  <a:srgbClr val="000000"/>
                </a:buClr>
                <a:buSzPct val="9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Calibri"/>
                </a:rPr>
                <a:t>Step 3 (continuation/crossover phase)</a:t>
              </a:r>
            </a:p>
            <a:p>
              <a:pPr marL="457200" marR="0" lvl="1" indent="-228600" algn="l"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Calibri"/>
                </a:rPr>
                <a:t>Continue long-acting injectable ART</a:t>
              </a:r>
            </a:p>
            <a:p>
              <a:pPr marL="457200" marR="0" lvl="1" indent="-228600" algn="l"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Calibri"/>
                </a:rPr>
                <a:t>Eligible SOC patients cross over to long-acting injectable ART for 52 weeks</a:t>
              </a:r>
            </a:p>
            <a:p>
              <a:pPr marL="173736" marR="0" lvl="0" indent="-173736" algn="l" defTabSz="914400" rtl="0" eaLnBrk="1" fontAlgn="auto" latinLnBrk="0" hangingPunct="1">
                <a:lnSpc>
                  <a:spcPct val="100000"/>
                </a:lnSpc>
                <a:spcBef>
                  <a:spcPts val="600"/>
                </a:spcBef>
                <a:spcAft>
                  <a:spcPts val="0"/>
                </a:spcAft>
                <a:buClr>
                  <a:srgbClr val="000000"/>
                </a:buClr>
                <a:buSzPct val="900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Calibri"/>
                </a:rPr>
                <a:t>Step 4 (observational phase)</a:t>
              </a:r>
            </a:p>
            <a:p>
              <a:pPr marL="457200" marR="0" lvl="1" indent="-228600" algn="l"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Calibri"/>
                </a:rPr>
                <a:t>Switch long-acting injectable ART (patients who are no longer eligible for injections) back to locally sourced oral SOC ART for 52 weeks </a:t>
              </a:r>
            </a:p>
          </p:txBody>
        </p:sp>
      </p:grpSp>
      <p:sp>
        <p:nvSpPr>
          <p:cNvPr id="6" name="TextBox 5">
            <a:extLst>
              <a:ext uri="{FF2B5EF4-FFF2-40B4-BE49-F238E27FC236}">
                <a16:creationId xmlns:a16="http://schemas.microsoft.com/office/drawing/2014/main" id="{15E13563-D1A4-6AD1-A6BD-E54712D40124}"/>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Rana AI,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212LB</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186788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09604" y="1240221"/>
            <a:ext cx="11087425" cy="4727281"/>
          </a:xfrm>
        </p:spPr>
        <p:txBody>
          <a:bodyPr vert="horz" lIns="91290" tIns="45645" rIns="91290" bIns="45645" rtlCol="0" anchor="t">
            <a:normAutofit fontScale="70000" lnSpcReduction="20000"/>
          </a:bodyPr>
          <a:lstStyle/>
          <a:p>
            <a:pPr marL="114112" indent="0">
              <a:buNone/>
            </a:pPr>
            <a:r>
              <a:rPr lang="en-US" dirty="0">
                <a:solidFill>
                  <a:srgbClr val="1D1C1D"/>
                </a:solidFill>
                <a:latin typeface="Slack-Lato"/>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a:t>
            </a:r>
          </a:p>
          <a:p>
            <a:pPr marL="114112" indent="0">
              <a:buNone/>
            </a:pPr>
            <a:endParaRPr lang="en-US" dirty="0">
              <a:solidFill>
                <a:srgbClr val="1D1C1D"/>
              </a:solidFill>
              <a:latin typeface="Slack-Lato"/>
            </a:endParaRPr>
          </a:p>
          <a:p>
            <a:pPr marL="114112" indent="0">
              <a:buNone/>
            </a:pPr>
            <a:r>
              <a:rPr lang="en-US" b="1" dirty="0">
                <a:solidFill>
                  <a:srgbClr val="1D1C1D"/>
                </a:solidFill>
                <a:latin typeface="Slack-Lato"/>
              </a:rPr>
              <a:t>HRSA Acknowledgement Statement</a:t>
            </a:r>
            <a:br>
              <a:rPr lang="en-US" dirty="0">
                <a:solidFill>
                  <a:srgbClr val="1D1C1D"/>
                </a:solidFill>
                <a:latin typeface="Slack-Lato"/>
              </a:rPr>
            </a:br>
            <a:r>
              <a:rPr lang="en-US" sz="2400" dirty="0">
                <a:solidFill>
                  <a:srgbClr val="1D1C1D"/>
                </a:solidFill>
                <a:latin typeface="Slack-Lato"/>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a:t>
            </a:r>
            <a:r>
              <a:rPr lang="en-US" sz="2400" dirty="0">
                <a:solidFill>
                  <a:srgbClr val="1D1C1D"/>
                </a:solidFill>
                <a:latin typeface="Slack-Lato"/>
                <a:hlinkClick r:id="rId3"/>
              </a:rPr>
              <a:t>HRSA.gov</a:t>
            </a:r>
            <a:r>
              <a:rPr lang="en-US" sz="2400">
                <a:solidFill>
                  <a:srgbClr val="1D1C1D"/>
                </a:solidFill>
                <a:latin typeface="Slack-Lato"/>
              </a:rPr>
              <a:t>.</a:t>
            </a:r>
          </a:p>
          <a:p>
            <a:pPr marL="114112" indent="0">
              <a:buNone/>
            </a:pPr>
            <a:endParaRPr lang="en-US" b="1" dirty="0">
              <a:solidFill>
                <a:srgbClr val="1D1C1D"/>
              </a:solidFill>
              <a:latin typeface="Slack-Lato"/>
            </a:endParaRPr>
          </a:p>
          <a:p>
            <a:pPr marL="114112" indent="0">
              <a:buNone/>
            </a:pPr>
            <a:r>
              <a:rPr lang="en-US" b="1" dirty="0">
                <a:solidFill>
                  <a:srgbClr val="1D1C1D"/>
                </a:solidFill>
                <a:latin typeface="Slack-Lato"/>
              </a:rPr>
              <a:t>Trade Name Disclosure Statement</a:t>
            </a:r>
            <a:br>
              <a:rPr lang="en-US" dirty="0">
                <a:solidFill>
                  <a:srgbClr val="1D1C1D"/>
                </a:solidFill>
                <a:latin typeface="Slack-Lato"/>
              </a:rPr>
            </a:br>
            <a:r>
              <a:rPr lang="en-US" dirty="0">
                <a:solidFill>
                  <a:srgbClr val="1D1C1D"/>
                </a:solidFill>
                <a:latin typeface="Slack-Lato"/>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i="1" dirty="0">
                <a:solidFill>
                  <a:srgbClr val="1D1C1D"/>
                </a:solidFill>
                <a:latin typeface="Slack-Lato"/>
              </a:rPr>
              <a:t>Any trade/brand names for products mentioned during this presentation are for training and identification purposes only.</a:t>
            </a:r>
            <a:endParaRPr lang="en-US" dirty="0">
              <a:solidFill>
                <a:srgbClr val="1D1C1D"/>
              </a:solidFill>
              <a:latin typeface="Slack-Lato"/>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543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F36F-171A-6CF4-FB20-7B34EB6CDC49}"/>
              </a:ext>
            </a:extLst>
          </p:cNvPr>
          <p:cNvSpPr>
            <a:spLocks noGrp="1"/>
          </p:cNvSpPr>
          <p:nvPr>
            <p:ph type="title"/>
          </p:nvPr>
        </p:nvSpPr>
        <p:spPr/>
        <p:txBody>
          <a:bodyPr/>
          <a:lstStyle/>
          <a:p>
            <a:r>
              <a:rPr lang="en-US" dirty="0"/>
              <a:t>ACTG </a:t>
            </a:r>
            <a:r>
              <a:rPr lang="en-US" dirty="0" err="1"/>
              <a:t>A5359</a:t>
            </a:r>
            <a:r>
              <a:rPr lang="en-US" dirty="0"/>
              <a:t> (LATITUDE Study):</a:t>
            </a:r>
            <a:br>
              <a:rPr lang="en-US" dirty="0"/>
            </a:br>
            <a:r>
              <a:rPr lang="en-US" dirty="0"/>
              <a:t>Outcomes at Week 52 (Step 2)</a:t>
            </a:r>
          </a:p>
        </p:txBody>
      </p:sp>
      <p:sp>
        <p:nvSpPr>
          <p:cNvPr id="3" name="Content Placeholder 2">
            <a:extLst>
              <a:ext uri="{FF2B5EF4-FFF2-40B4-BE49-F238E27FC236}">
                <a16:creationId xmlns:a16="http://schemas.microsoft.com/office/drawing/2014/main" id="{640D1662-8FE9-8869-208E-B8DEDE4B6902}"/>
              </a:ext>
            </a:extLst>
          </p:cNvPr>
          <p:cNvSpPr>
            <a:spLocks noGrp="1"/>
          </p:cNvSpPr>
          <p:nvPr>
            <p:ph sz="quarter" idx="10"/>
          </p:nvPr>
        </p:nvSpPr>
        <p:spPr>
          <a:xfrm>
            <a:off x="270932" y="1405272"/>
            <a:ext cx="5534445" cy="4845050"/>
          </a:xfrm>
        </p:spPr>
        <p:txBody>
          <a:bodyPr/>
          <a:lstStyle/>
          <a:p>
            <a:r>
              <a:rPr lang="en-US" dirty="0"/>
              <a:t>On time cabotegravir + rilpivirine injections: 93%</a:t>
            </a:r>
          </a:p>
          <a:p>
            <a:r>
              <a:rPr lang="en-US" dirty="0"/>
              <a:t>Cumulative probability of adverse events was similar between the           2 arms</a:t>
            </a:r>
          </a:p>
          <a:p>
            <a:r>
              <a:rPr lang="en-US" dirty="0"/>
              <a:t>Considering all endpoints together, long-acting injectable cabotegravir + rilpivirine demonstrated superiority compared with daily oral SOC ART</a:t>
            </a:r>
          </a:p>
        </p:txBody>
      </p:sp>
      <p:sp>
        <p:nvSpPr>
          <p:cNvPr id="6" name="TextBox 39">
            <a:extLst>
              <a:ext uri="{FF2B5EF4-FFF2-40B4-BE49-F238E27FC236}">
                <a16:creationId xmlns:a16="http://schemas.microsoft.com/office/drawing/2014/main" id="{6F2140D8-8E16-6614-B0AF-3D04AB95CD18}"/>
              </a:ext>
            </a:extLst>
          </p:cNvPr>
          <p:cNvSpPr txBox="1">
            <a:spLocks noChangeArrowheads="1"/>
          </p:cNvSpPr>
          <p:nvPr/>
        </p:nvSpPr>
        <p:spPr bwMode="auto">
          <a:xfrm>
            <a:off x="5895754" y="1523056"/>
            <a:ext cx="6026716"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Key Findings at Week 52</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5" name="Table 4" descr="This Table shows several parameters including Regimen failure, virologic failure, treatment-related failure and permanent treatment discontinuation in the Cabotegravir + Rilpivirine (C/R) arm vs SOC arm, including the difference (95% CI).&#10;&#10;For Regimen failure, there was 24% in C/R arm vs 39% in SOC arm for a difference of -14.5%&#10;&#10;For Virologic failure, there was 7% in C/R arm vs 25% in SOC arm for a difference of -18.2%&#10;&#10;For Treatment-related failure, there was 10% in C/R arm vs 26% in SOC arm for a difference of -16.6%&#10;&#10;For Permanent treatment discontinuations, there was 21% in C/R arm vs 25% in SOC arm for a difference of -4.1%" title="Key Findings at Week 52">
            <a:extLst>
              <a:ext uri="{FF2B5EF4-FFF2-40B4-BE49-F238E27FC236}">
                <a16:creationId xmlns:a16="http://schemas.microsoft.com/office/drawing/2014/main" id="{FF817988-7164-F21D-05B2-C6E1C37A7514}"/>
              </a:ext>
            </a:extLst>
          </p:cNvPr>
          <p:cNvGraphicFramePr>
            <a:graphicFrameLocks/>
          </p:cNvGraphicFramePr>
          <p:nvPr>
            <p:extLst>
              <p:ext uri="{D42A27DB-BD31-4B8C-83A1-F6EECF244321}">
                <p14:modId xmlns:p14="http://schemas.microsoft.com/office/powerpoint/2010/main" val="1159837817"/>
              </p:ext>
            </p:extLst>
          </p:nvPr>
        </p:nvGraphicFramePr>
        <p:xfrm>
          <a:off x="5842591" y="1861976"/>
          <a:ext cx="6082711" cy="301752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819906351"/>
                    </a:ext>
                  </a:extLst>
                </a:gridCol>
                <a:gridCol w="1477925">
                  <a:extLst>
                    <a:ext uri="{9D8B030D-6E8A-4147-A177-3AD203B41FA5}">
                      <a16:colId xmlns:a16="http://schemas.microsoft.com/office/drawing/2014/main" val="3542729360"/>
                    </a:ext>
                  </a:extLst>
                </a:gridCol>
                <a:gridCol w="1004777">
                  <a:extLst>
                    <a:ext uri="{9D8B030D-6E8A-4147-A177-3AD203B41FA5}">
                      <a16:colId xmlns:a16="http://schemas.microsoft.com/office/drawing/2014/main" val="1950235104"/>
                    </a:ext>
                  </a:extLst>
                </a:gridCol>
                <a:gridCol w="1367172">
                  <a:extLst>
                    <a:ext uri="{9D8B030D-6E8A-4147-A177-3AD203B41FA5}">
                      <a16:colId xmlns:a16="http://schemas.microsoft.com/office/drawing/2014/main" val="1931617356"/>
                    </a:ext>
                  </a:extLst>
                </a:gridCol>
              </a:tblGrid>
              <a:tr h="162053">
                <a:tc>
                  <a:txBody>
                    <a:bodyPr/>
                    <a:lstStyle/>
                    <a:p>
                      <a:pPr algn="l"/>
                      <a:endParaRPr lang="en-US" sz="1600" dirty="0"/>
                    </a:p>
                  </a:txBody>
                  <a:tcPr/>
                </a:tc>
                <a:tc>
                  <a:txBody>
                    <a:bodyPr/>
                    <a:lstStyle/>
                    <a:p>
                      <a:pPr algn="ctr"/>
                      <a:r>
                        <a:rPr lang="en-US" sz="1600" dirty="0"/>
                        <a:t>Cabotegravir + Rilpivirine</a:t>
                      </a:r>
                    </a:p>
                    <a:p>
                      <a:pPr algn="ctr"/>
                      <a:r>
                        <a:rPr lang="en-US" sz="1600" dirty="0"/>
                        <a:t>(n=146)</a:t>
                      </a:r>
                    </a:p>
                  </a:txBody>
                  <a:tcPr/>
                </a:tc>
                <a:tc>
                  <a:txBody>
                    <a:bodyPr/>
                    <a:lstStyle/>
                    <a:p>
                      <a:pPr algn="ctr"/>
                      <a:endParaRPr lang="en-US" sz="1600" dirty="0"/>
                    </a:p>
                    <a:p>
                      <a:pPr algn="ctr"/>
                      <a:r>
                        <a:rPr lang="en-US" sz="1600" dirty="0"/>
                        <a:t>SOC</a:t>
                      </a:r>
                    </a:p>
                    <a:p>
                      <a:pPr algn="ctr"/>
                      <a:r>
                        <a:rPr lang="en-US" sz="1600" dirty="0"/>
                        <a:t>(n=148)</a:t>
                      </a:r>
                    </a:p>
                  </a:txBody>
                  <a:tcPr/>
                </a:tc>
                <a:tc>
                  <a:txBody>
                    <a:bodyPr/>
                    <a:lstStyle/>
                    <a:p>
                      <a:pPr algn="ctr"/>
                      <a:endParaRPr lang="en-US" sz="1600" dirty="0"/>
                    </a:p>
                    <a:p>
                      <a:pPr algn="ctr"/>
                      <a:r>
                        <a:rPr lang="en-US" sz="1600" dirty="0"/>
                        <a:t>Difference</a:t>
                      </a:r>
                    </a:p>
                    <a:p>
                      <a:pPr algn="ctr"/>
                      <a:r>
                        <a:rPr lang="en-US" sz="1600" dirty="0"/>
                        <a:t>(95% CI)</a:t>
                      </a:r>
                    </a:p>
                  </a:txBody>
                  <a:tcPr/>
                </a:tc>
                <a:extLst>
                  <a:ext uri="{0D108BD9-81ED-4DB2-BD59-A6C34878D82A}">
                    <a16:rowId xmlns:a16="http://schemas.microsoft.com/office/drawing/2014/main" val="3746708413"/>
                  </a:ext>
                </a:extLst>
              </a:tr>
              <a:tr h="131443">
                <a:tc>
                  <a:txBody>
                    <a:bodyPr/>
                    <a:lstStyle/>
                    <a:p>
                      <a:pPr algn="l"/>
                      <a:r>
                        <a:rPr lang="en-US" sz="1600" dirty="0">
                          <a:solidFill>
                            <a:srgbClr val="29282D"/>
                          </a:solidFill>
                        </a:rPr>
                        <a:t>Regimen failure (%)</a:t>
                      </a:r>
                    </a:p>
                  </a:txBody>
                  <a:tcPr/>
                </a:tc>
                <a:tc>
                  <a:txBody>
                    <a:bodyPr/>
                    <a:lstStyle/>
                    <a:p>
                      <a:pPr algn="ctr"/>
                      <a:r>
                        <a:rPr lang="en-US" sz="1600" dirty="0">
                          <a:solidFill>
                            <a:srgbClr val="29282D"/>
                          </a:solidFill>
                        </a:rPr>
                        <a:t>24</a:t>
                      </a:r>
                    </a:p>
                  </a:txBody>
                  <a:tcPr/>
                </a:tc>
                <a:tc>
                  <a:txBody>
                    <a:bodyPr/>
                    <a:lstStyle/>
                    <a:p>
                      <a:pPr algn="ctr"/>
                      <a:r>
                        <a:rPr lang="en-US" sz="1600" dirty="0">
                          <a:solidFill>
                            <a:srgbClr val="29282D"/>
                          </a:solidFill>
                        </a:rPr>
                        <a:t>39</a:t>
                      </a:r>
                    </a:p>
                  </a:txBody>
                  <a:tcPr/>
                </a:tc>
                <a:tc>
                  <a:txBody>
                    <a:bodyPr/>
                    <a:lstStyle/>
                    <a:p>
                      <a:pPr algn="ctr"/>
                      <a:r>
                        <a:rPr lang="en-US" sz="1600" dirty="0">
                          <a:solidFill>
                            <a:srgbClr val="29282D"/>
                          </a:solidFill>
                        </a:rPr>
                        <a:t>-14.5</a:t>
                      </a:r>
                      <a:endParaRPr lang="en-US" sz="1200" dirty="0">
                        <a:solidFill>
                          <a:srgbClr val="29282D"/>
                        </a:solidFill>
                      </a:endParaRPr>
                    </a:p>
                    <a:p>
                      <a:pPr algn="ctr"/>
                      <a:r>
                        <a:rPr lang="en-US" sz="1200" dirty="0">
                          <a:solidFill>
                            <a:srgbClr val="29282D"/>
                          </a:solidFill>
                        </a:rPr>
                        <a:t>(-29.8, 0.8)</a:t>
                      </a:r>
                    </a:p>
                  </a:txBody>
                  <a:tcPr/>
                </a:tc>
                <a:extLst>
                  <a:ext uri="{0D108BD9-81ED-4DB2-BD59-A6C34878D82A}">
                    <a16:rowId xmlns:a16="http://schemas.microsoft.com/office/drawing/2014/main" val="1710602593"/>
                  </a:ext>
                </a:extLst>
              </a:tr>
              <a:tr h="131443">
                <a:tc>
                  <a:txBody>
                    <a:bodyPr/>
                    <a:lstStyle/>
                    <a:p>
                      <a:pPr algn="l"/>
                      <a:r>
                        <a:rPr lang="en-US" sz="1600" dirty="0">
                          <a:solidFill>
                            <a:srgbClr val="29282D"/>
                          </a:solidFill>
                        </a:rPr>
                        <a:t>Virologic failure (%)</a:t>
                      </a:r>
                    </a:p>
                  </a:txBody>
                  <a:tcPr/>
                </a:tc>
                <a:tc>
                  <a:txBody>
                    <a:bodyPr/>
                    <a:lstStyle/>
                    <a:p>
                      <a:pPr algn="ctr"/>
                      <a:r>
                        <a:rPr lang="en-US" sz="1600" dirty="0">
                          <a:solidFill>
                            <a:srgbClr val="29282D"/>
                          </a:solidFill>
                        </a:rPr>
                        <a:t>7</a:t>
                      </a:r>
                    </a:p>
                  </a:txBody>
                  <a:tcPr/>
                </a:tc>
                <a:tc>
                  <a:txBody>
                    <a:bodyPr/>
                    <a:lstStyle/>
                    <a:p>
                      <a:pPr algn="ctr"/>
                      <a:r>
                        <a:rPr lang="en-US" sz="1600" dirty="0">
                          <a:solidFill>
                            <a:srgbClr val="29282D"/>
                          </a:solidFill>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9282D"/>
                          </a:solidFill>
                          <a:effectLst/>
                          <a:uLnTx/>
                          <a:uFillTx/>
                          <a:latin typeface="+mn-lt"/>
                          <a:ea typeface="+mn-ea"/>
                          <a:cs typeface="+mn-cs"/>
                          <a:sym typeface="Arial"/>
                        </a:rPr>
                        <a:t>-18.2</a:t>
                      </a:r>
                      <a:endParaRPr kumimoji="0" lang="en-US" sz="1200" b="0" i="0" u="none" strike="noStrike" kern="0" cap="none" spc="0" normalizeH="0" baseline="0" noProof="0" dirty="0">
                        <a:ln>
                          <a:noFill/>
                        </a:ln>
                        <a:solidFill>
                          <a:srgbClr val="29282D"/>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9282D"/>
                          </a:solidFill>
                          <a:effectLst/>
                          <a:uLnTx/>
                          <a:uFillTx/>
                          <a:latin typeface="+mn-lt"/>
                          <a:ea typeface="+mn-ea"/>
                          <a:cs typeface="+mn-cs"/>
                          <a:sym typeface="Arial"/>
                        </a:rPr>
                        <a:t>(-31.1, -5.4)</a:t>
                      </a:r>
                      <a:endParaRPr lang="en-US" sz="1600" dirty="0">
                        <a:solidFill>
                          <a:srgbClr val="29282D"/>
                        </a:solidFill>
                      </a:endParaRPr>
                    </a:p>
                  </a:txBody>
                  <a:tcPr/>
                </a:tc>
                <a:extLst>
                  <a:ext uri="{0D108BD9-81ED-4DB2-BD59-A6C34878D82A}">
                    <a16:rowId xmlns:a16="http://schemas.microsoft.com/office/drawing/2014/main" val="1781283534"/>
                  </a:ext>
                </a:extLst>
              </a:tr>
              <a:tr h="131443">
                <a:tc>
                  <a:txBody>
                    <a:bodyPr/>
                    <a:lstStyle/>
                    <a:p>
                      <a:pPr algn="l"/>
                      <a:r>
                        <a:rPr lang="en-US" sz="1600" dirty="0">
                          <a:solidFill>
                            <a:srgbClr val="29282D"/>
                          </a:solidFill>
                        </a:rPr>
                        <a:t>Treatment-related</a:t>
                      </a:r>
                    </a:p>
                    <a:p>
                      <a:pPr algn="l"/>
                      <a:r>
                        <a:rPr lang="en-US" sz="1600" dirty="0">
                          <a:solidFill>
                            <a:srgbClr val="29282D"/>
                          </a:solidFill>
                        </a:rPr>
                        <a:t>   failure (%)</a:t>
                      </a:r>
                    </a:p>
                  </a:txBody>
                  <a:tcPr/>
                </a:tc>
                <a:tc>
                  <a:txBody>
                    <a:bodyPr/>
                    <a:lstStyle/>
                    <a:p>
                      <a:pPr algn="ctr"/>
                      <a:r>
                        <a:rPr lang="en-US" sz="1600" dirty="0">
                          <a:solidFill>
                            <a:srgbClr val="29282D"/>
                          </a:solidFill>
                        </a:rPr>
                        <a:t>10</a:t>
                      </a:r>
                    </a:p>
                  </a:txBody>
                  <a:tcPr/>
                </a:tc>
                <a:tc>
                  <a:txBody>
                    <a:bodyPr/>
                    <a:lstStyle/>
                    <a:p>
                      <a:pPr algn="ctr"/>
                      <a:r>
                        <a:rPr lang="en-US" sz="1600" dirty="0">
                          <a:solidFill>
                            <a:srgbClr val="29282D"/>
                          </a:solidFill>
                        </a:rPr>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9282D"/>
                          </a:solidFill>
                          <a:effectLst/>
                          <a:uLnTx/>
                          <a:uFillTx/>
                          <a:latin typeface="+mn-lt"/>
                          <a:ea typeface="+mn-ea"/>
                          <a:cs typeface="+mn-cs"/>
                          <a:sym typeface="Arial"/>
                        </a:rPr>
                        <a:t>-16.6</a:t>
                      </a:r>
                      <a:endParaRPr kumimoji="0" lang="en-US" sz="1200" b="0" i="0" u="none" strike="noStrike" kern="0" cap="none" spc="0" normalizeH="0" baseline="0" noProof="0" dirty="0">
                        <a:ln>
                          <a:noFill/>
                        </a:ln>
                        <a:solidFill>
                          <a:srgbClr val="29282D"/>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9282D"/>
                          </a:solidFill>
                          <a:effectLst/>
                          <a:uLnTx/>
                          <a:uFillTx/>
                          <a:latin typeface="+mn-lt"/>
                          <a:ea typeface="+mn-ea"/>
                          <a:cs typeface="+mn-cs"/>
                          <a:sym typeface="Arial"/>
                        </a:rPr>
                        <a:t>(-29.9, -3.3)</a:t>
                      </a:r>
                      <a:endParaRPr lang="en-US" sz="1600" dirty="0">
                        <a:solidFill>
                          <a:srgbClr val="29282D"/>
                        </a:solidFill>
                      </a:endParaRPr>
                    </a:p>
                  </a:txBody>
                  <a:tcPr/>
                </a:tc>
                <a:extLst>
                  <a:ext uri="{0D108BD9-81ED-4DB2-BD59-A6C34878D82A}">
                    <a16:rowId xmlns:a16="http://schemas.microsoft.com/office/drawing/2014/main" val="1605416550"/>
                  </a:ext>
                </a:extLst>
              </a:tr>
              <a:tr h="131443">
                <a:tc>
                  <a:txBody>
                    <a:bodyPr/>
                    <a:lstStyle/>
                    <a:p>
                      <a:pPr algn="l"/>
                      <a:r>
                        <a:rPr lang="en-US" sz="1600" dirty="0">
                          <a:solidFill>
                            <a:srgbClr val="29282D"/>
                          </a:solidFill>
                        </a:rPr>
                        <a:t>Permanent treatment</a:t>
                      </a:r>
                    </a:p>
                    <a:p>
                      <a:pPr algn="l"/>
                      <a:r>
                        <a:rPr lang="en-US" sz="1600" dirty="0">
                          <a:solidFill>
                            <a:srgbClr val="29282D"/>
                          </a:solidFill>
                        </a:rPr>
                        <a:t>   discontinuation (%)</a:t>
                      </a:r>
                    </a:p>
                  </a:txBody>
                  <a:tcPr/>
                </a:tc>
                <a:tc>
                  <a:txBody>
                    <a:bodyPr/>
                    <a:lstStyle/>
                    <a:p>
                      <a:pPr algn="ctr"/>
                      <a:r>
                        <a:rPr lang="en-US" sz="1600" dirty="0">
                          <a:solidFill>
                            <a:srgbClr val="29282D"/>
                          </a:solidFill>
                        </a:rPr>
                        <a:t>21</a:t>
                      </a:r>
                    </a:p>
                  </a:txBody>
                  <a:tcPr/>
                </a:tc>
                <a:tc>
                  <a:txBody>
                    <a:bodyPr/>
                    <a:lstStyle/>
                    <a:p>
                      <a:pPr algn="ctr"/>
                      <a:r>
                        <a:rPr lang="en-US" sz="1600" dirty="0">
                          <a:solidFill>
                            <a:srgbClr val="29282D"/>
                          </a:solidFill>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9282D"/>
                          </a:solidFill>
                          <a:effectLst/>
                          <a:uLnTx/>
                          <a:uFillTx/>
                          <a:latin typeface="+mn-lt"/>
                          <a:ea typeface="+mn-ea"/>
                          <a:cs typeface="+mn-cs"/>
                          <a:sym typeface="Arial"/>
                        </a:rPr>
                        <a:t>-4.1</a:t>
                      </a:r>
                      <a:endParaRPr kumimoji="0" lang="en-US" sz="1200" b="0" i="0" u="none" strike="noStrike" kern="0" cap="none" spc="0" normalizeH="0" baseline="0" noProof="0" dirty="0">
                        <a:ln>
                          <a:noFill/>
                        </a:ln>
                        <a:solidFill>
                          <a:srgbClr val="29282D"/>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9282D"/>
                          </a:solidFill>
                          <a:effectLst/>
                          <a:uLnTx/>
                          <a:uFillTx/>
                          <a:latin typeface="+mn-lt"/>
                          <a:ea typeface="+mn-ea"/>
                          <a:cs typeface="+mn-cs"/>
                          <a:sym typeface="Arial"/>
                        </a:rPr>
                        <a:t>(-18.0, 9.8)</a:t>
                      </a:r>
                      <a:endParaRPr kumimoji="0" lang="en-US" sz="1600" b="0" i="0" u="none" strike="noStrike" kern="0" cap="none" spc="0" normalizeH="0" baseline="0" noProof="0" dirty="0">
                        <a:ln>
                          <a:noFill/>
                        </a:ln>
                        <a:solidFill>
                          <a:srgbClr val="29282D"/>
                        </a:solidFill>
                        <a:effectLst/>
                        <a:uLnTx/>
                        <a:uFillTx/>
                        <a:latin typeface="+mn-lt"/>
                        <a:ea typeface="+mn-ea"/>
                        <a:cs typeface="+mn-cs"/>
                        <a:sym typeface="Arial"/>
                      </a:endParaRPr>
                    </a:p>
                  </a:txBody>
                  <a:tcPr/>
                </a:tc>
                <a:extLst>
                  <a:ext uri="{0D108BD9-81ED-4DB2-BD59-A6C34878D82A}">
                    <a16:rowId xmlns:a16="http://schemas.microsoft.com/office/drawing/2014/main" val="903476204"/>
                  </a:ext>
                </a:extLst>
              </a:tr>
            </a:tbl>
          </a:graphicData>
        </a:graphic>
      </p:graphicFrame>
      <p:sp>
        <p:nvSpPr>
          <p:cNvPr id="7" name="TextBox 6">
            <a:extLst>
              <a:ext uri="{FF2B5EF4-FFF2-40B4-BE49-F238E27FC236}">
                <a16:creationId xmlns:a16="http://schemas.microsoft.com/office/drawing/2014/main" id="{24B17EC5-10E9-F1EB-7B16-921F9CB5A842}"/>
              </a:ext>
            </a:extLst>
          </p:cNvPr>
          <p:cNvSpPr txBox="1"/>
          <p:nvPr/>
        </p:nvSpPr>
        <p:spPr>
          <a:xfrm>
            <a:off x="272801" y="6441360"/>
            <a:ext cx="6084108"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SOC: standard of care.</a:t>
            </a:r>
          </a:p>
        </p:txBody>
      </p:sp>
      <p:sp>
        <p:nvSpPr>
          <p:cNvPr id="4" name="TextBox 3">
            <a:extLst>
              <a:ext uri="{FF2B5EF4-FFF2-40B4-BE49-F238E27FC236}">
                <a16:creationId xmlns:a16="http://schemas.microsoft.com/office/drawing/2014/main" id="{DDFC17C2-DAE1-677C-09E0-BCBDC633A0FC}"/>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Rana AI, et al. CROI 2024. Abstract </a:t>
            </a: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212LB</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171447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35C5-079B-10BC-AC1E-30A5793915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329588-877B-C20B-1A0D-E661FA134A57}"/>
              </a:ext>
            </a:extLst>
          </p:cNvPr>
          <p:cNvSpPr>
            <a:spLocks noGrp="1"/>
          </p:cNvSpPr>
          <p:nvPr>
            <p:ph type="title"/>
          </p:nvPr>
        </p:nvSpPr>
        <p:spPr>
          <a:xfrm>
            <a:off x="272016" y="190502"/>
            <a:ext cx="11919984" cy="838198"/>
          </a:xfrm>
        </p:spPr>
        <p:txBody>
          <a:bodyPr/>
          <a:lstStyle/>
          <a:p>
            <a:r>
              <a:rPr lang="en-US" sz="3000" dirty="0"/>
              <a:t>ACTG </a:t>
            </a:r>
            <a:r>
              <a:rPr lang="en-US" sz="3000" dirty="0" err="1"/>
              <a:t>A5357</a:t>
            </a:r>
            <a:r>
              <a:rPr lang="en-US" sz="3000" dirty="0"/>
              <a:t>: </a:t>
            </a:r>
            <a:r>
              <a:rPr lang="en-US" sz="3000" dirty="0" err="1"/>
              <a:t>bNAB</a:t>
            </a:r>
            <a:r>
              <a:rPr lang="en-US" sz="3000" dirty="0"/>
              <a:t> (</a:t>
            </a:r>
            <a:r>
              <a:rPr lang="en-US" sz="3000" dirty="0" err="1"/>
              <a:t>VRC07-523LS</a:t>
            </a:r>
            <a:r>
              <a:rPr lang="en-US" sz="3000" dirty="0"/>
              <a:t>) + Long-Acting Injectable Cabotegravir for Maintenance of HIV Suppression</a:t>
            </a:r>
          </a:p>
        </p:txBody>
      </p:sp>
      <p:sp>
        <p:nvSpPr>
          <p:cNvPr id="6" name="Rectangle 5">
            <a:extLst>
              <a:ext uri="{FF2B5EF4-FFF2-40B4-BE49-F238E27FC236}">
                <a16:creationId xmlns:a16="http://schemas.microsoft.com/office/drawing/2014/main" id="{2394BF8E-AF71-FF3E-D07B-186578E141E7}"/>
              </a:ext>
            </a:extLst>
          </p:cNvPr>
          <p:cNvSpPr/>
          <p:nvPr/>
        </p:nvSpPr>
        <p:spPr>
          <a:xfrm>
            <a:off x="271544" y="1511543"/>
            <a:ext cx="4481991" cy="1343445"/>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ts val="300"/>
              </a:spcAft>
              <a:buClrTx/>
              <a:buSzTx/>
              <a:buFontTx/>
              <a:buNone/>
              <a:tabLst/>
              <a:defRPr/>
            </a:pP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Phase 2 (n=74)</a:t>
            </a:r>
            <a:endParaRPr kumimoji="0" lang="en-US" sz="1800" b="1" i="0" u="sng" strike="noStrike" kern="1200" cap="none" spc="0" normalizeH="0" baseline="0" noProof="0" dirty="0">
              <a:ln>
                <a:noFill/>
              </a:ln>
              <a:solidFill>
                <a:srgbClr val="1E217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HIV RNA &lt;50 copies/mL for ≥2 years</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On PI/NNRTI/INSTI + 2 NRTIs</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CD4 ≥350 cells/µL</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No prior switch due to virologic failure</a:t>
            </a:r>
          </a:p>
        </p:txBody>
      </p:sp>
      <p:sp>
        <p:nvSpPr>
          <p:cNvPr id="16" name="Text Box 6">
            <a:extLst>
              <a:ext uri="{FF2B5EF4-FFF2-40B4-BE49-F238E27FC236}">
                <a16:creationId xmlns:a16="http://schemas.microsoft.com/office/drawing/2014/main" id="{B3BC6449-EFF2-3086-B863-DD989E7174DC}"/>
              </a:ext>
            </a:extLst>
          </p:cNvPr>
          <p:cNvSpPr txBox="1">
            <a:spLocks noChangeArrowheads="1"/>
          </p:cNvSpPr>
          <p:nvPr/>
        </p:nvSpPr>
        <p:spPr bwMode="auto">
          <a:xfrm>
            <a:off x="271857" y="5256208"/>
            <a:ext cx="5053792"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Primary outcomes: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Safety.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HIV RNA ≥200 copies/mL at or prior to week 44).</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Baseline characteristics: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Age (median): 54 years.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Male: 74%.</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BMI: 28 kg/</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m</a:t>
            </a:r>
            <a:r>
              <a:rPr kumimoji="0" lang="en-US" sz="1200" b="0" i="0" u="none" strike="noStrike" kern="0" cap="none" spc="0" normalizeH="0" baseline="30000" noProof="0" dirty="0" err="1">
                <a:ln>
                  <a:noFill/>
                </a:ln>
                <a:solidFill>
                  <a:srgbClr val="000000">
                    <a:lumMod val="65000"/>
                    <a:lumOff val="35000"/>
                  </a:srgbClr>
                </a:solidFill>
                <a:effectLst/>
                <a:uLnTx/>
                <a:uFillTx/>
                <a:latin typeface="Arial" pitchFamily="34" charset="0"/>
                <a:ea typeface="+mn-ea"/>
                <a:cs typeface="Arial" pitchFamily="34" charset="0"/>
              </a:rPr>
              <a:t>2</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CD4: 720 cells/µL.</a:t>
            </a:r>
          </a:p>
        </p:txBody>
      </p:sp>
      <p:grpSp>
        <p:nvGrpSpPr>
          <p:cNvPr id="10" name="Group 9" descr="Phase two study design for ACTG A5357&#10;&#10;Step 1: Daily oral cabotegravir + 2 NRTIs (4 weeks)&#10;Step 2: IM Cabotegravir g4 weeks + IV bNAb q8 weeks - from week 0 to 48&#10;Step 3: Standard of Care ART - from week 48 to 96" title="ACTG A5357 Study Schema">
            <a:extLst>
              <a:ext uri="{FF2B5EF4-FFF2-40B4-BE49-F238E27FC236}">
                <a16:creationId xmlns:a16="http://schemas.microsoft.com/office/drawing/2014/main" id="{54F148E3-09E3-512D-8618-A660AF16FB9F}"/>
              </a:ext>
            </a:extLst>
          </p:cNvPr>
          <p:cNvGrpSpPr/>
          <p:nvPr/>
        </p:nvGrpSpPr>
        <p:grpSpPr>
          <a:xfrm>
            <a:off x="4764001" y="2154840"/>
            <a:ext cx="7405015" cy="1718578"/>
            <a:chOff x="4764001" y="2154840"/>
            <a:chExt cx="7405015" cy="1718578"/>
          </a:xfrm>
        </p:grpSpPr>
        <p:sp>
          <p:nvSpPr>
            <p:cNvPr id="13" name="Text Box 8">
              <a:extLst>
                <a:ext uri="{FF2B5EF4-FFF2-40B4-BE49-F238E27FC236}">
                  <a16:creationId xmlns:a16="http://schemas.microsoft.com/office/drawing/2014/main" id="{C393E288-6BFA-8C06-7893-2CFE366D44E8}"/>
                </a:ext>
              </a:extLst>
            </p:cNvPr>
            <p:cNvSpPr txBox="1">
              <a:spLocks noChangeArrowheads="1"/>
            </p:cNvSpPr>
            <p:nvPr/>
          </p:nvSpPr>
          <p:spPr bwMode="auto">
            <a:xfrm>
              <a:off x="5575292" y="3587186"/>
              <a:ext cx="6593724"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Week  0                                                48                                              96</a:t>
              </a:r>
            </a:p>
          </p:txBody>
        </p:sp>
        <p:sp>
          <p:nvSpPr>
            <p:cNvPr id="7" name="Rectangle 8">
              <a:extLst>
                <a:ext uri="{FF2B5EF4-FFF2-40B4-BE49-F238E27FC236}">
                  <a16:creationId xmlns:a16="http://schemas.microsoft.com/office/drawing/2014/main" id="{C7BFD681-860C-B49F-CA22-65061AF0F5A2}"/>
                </a:ext>
              </a:extLst>
            </p:cNvPr>
            <p:cNvSpPr>
              <a:spLocks noChangeArrowheads="1"/>
            </p:cNvSpPr>
            <p:nvPr/>
          </p:nvSpPr>
          <p:spPr bwMode="auto">
            <a:xfrm>
              <a:off x="6281443" y="2518983"/>
              <a:ext cx="2563401" cy="9144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Text Box 19">
              <a:extLst>
                <a:ext uri="{FF2B5EF4-FFF2-40B4-BE49-F238E27FC236}">
                  <a16:creationId xmlns:a16="http://schemas.microsoft.com/office/drawing/2014/main" id="{E734B983-08D1-FE1B-C939-BD5D82653CA5}"/>
                </a:ext>
              </a:extLst>
            </p:cNvPr>
            <p:cNvSpPr txBox="1">
              <a:spLocks noChangeArrowheads="1"/>
            </p:cNvSpPr>
            <p:nvPr/>
          </p:nvSpPr>
          <p:spPr bwMode="auto">
            <a:xfrm>
              <a:off x="4764001" y="2553021"/>
              <a:ext cx="1645116" cy="867930"/>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Daily Oral</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Cabotegravir</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+ 2 NRTIs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 weeks)</a:t>
              </a:r>
            </a:p>
          </p:txBody>
        </p:sp>
        <p:cxnSp>
          <p:nvCxnSpPr>
            <p:cNvPr id="12" name="Straight Connector 11">
              <a:extLst>
                <a:ext uri="{FF2B5EF4-FFF2-40B4-BE49-F238E27FC236}">
                  <a16:creationId xmlns:a16="http://schemas.microsoft.com/office/drawing/2014/main" id="{1BF44CF0-5D0E-4ACB-0F79-EA456FF89E83}"/>
                </a:ext>
              </a:extLst>
            </p:cNvPr>
            <p:cNvCxnSpPr/>
            <p:nvPr/>
          </p:nvCxnSpPr>
          <p:spPr>
            <a:xfrm>
              <a:off x="6235865" y="3596672"/>
              <a:ext cx="51206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9">
              <a:extLst>
                <a:ext uri="{FF2B5EF4-FFF2-40B4-BE49-F238E27FC236}">
                  <a16:creationId xmlns:a16="http://schemas.microsoft.com/office/drawing/2014/main" id="{156407F4-D284-5509-78F7-2D9AE5AC5AE9}"/>
                </a:ext>
              </a:extLst>
            </p:cNvPr>
            <p:cNvSpPr txBox="1">
              <a:spLocks noChangeArrowheads="1"/>
            </p:cNvSpPr>
            <p:nvPr/>
          </p:nvSpPr>
          <p:spPr bwMode="auto">
            <a:xfrm>
              <a:off x="6304844" y="2586894"/>
              <a:ext cx="2528712" cy="840230"/>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IM Cabotegravir</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q4</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weeks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IV </a:t>
              </a:r>
              <a:r>
                <a:rPr kumimoji="0" lang="en-US"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bNAb</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8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q8</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weeks</a:t>
              </a:r>
            </a:p>
          </p:txBody>
        </p:sp>
        <p:sp>
          <p:nvSpPr>
            <p:cNvPr id="4" name="Rectangle 8">
              <a:extLst>
                <a:ext uri="{FF2B5EF4-FFF2-40B4-BE49-F238E27FC236}">
                  <a16:creationId xmlns:a16="http://schemas.microsoft.com/office/drawing/2014/main" id="{660416AD-187A-95BE-2BF0-BE5F61615ED8}"/>
                </a:ext>
              </a:extLst>
            </p:cNvPr>
            <p:cNvSpPr>
              <a:spLocks noChangeArrowheads="1"/>
            </p:cNvSpPr>
            <p:nvPr/>
          </p:nvSpPr>
          <p:spPr bwMode="auto">
            <a:xfrm>
              <a:off x="8890001" y="2524634"/>
              <a:ext cx="2432756" cy="914400"/>
            </a:xfrm>
            <a:prstGeom prst="rect">
              <a:avLst/>
            </a:prstGeom>
            <a:solidFill>
              <a:schemeClr val="accent2"/>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Text Box 19">
              <a:extLst>
                <a:ext uri="{FF2B5EF4-FFF2-40B4-BE49-F238E27FC236}">
                  <a16:creationId xmlns:a16="http://schemas.microsoft.com/office/drawing/2014/main" id="{0226C7BE-033F-5B48-1CAF-52EF6FA7365B}"/>
                </a:ext>
              </a:extLst>
            </p:cNvPr>
            <p:cNvSpPr txBox="1">
              <a:spLocks noChangeArrowheads="1"/>
            </p:cNvSpPr>
            <p:nvPr/>
          </p:nvSpPr>
          <p:spPr bwMode="auto">
            <a:xfrm>
              <a:off x="8923864" y="2711079"/>
              <a:ext cx="2365022" cy="590931"/>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Standard of Care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ART</a:t>
              </a:r>
            </a:p>
          </p:txBody>
        </p:sp>
        <p:sp>
          <p:nvSpPr>
            <p:cNvPr id="17" name="Text Box 6">
              <a:extLst>
                <a:ext uri="{FF2B5EF4-FFF2-40B4-BE49-F238E27FC236}">
                  <a16:creationId xmlns:a16="http://schemas.microsoft.com/office/drawing/2014/main" id="{998DE71D-3342-52D9-A009-93893E2E14C1}"/>
                </a:ext>
              </a:extLst>
            </p:cNvPr>
            <p:cNvSpPr txBox="1">
              <a:spLocks noChangeArrowheads="1"/>
            </p:cNvSpPr>
            <p:nvPr/>
          </p:nvSpPr>
          <p:spPr bwMode="auto">
            <a:xfrm>
              <a:off x="5204265" y="2160478"/>
              <a:ext cx="80021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30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Step 1</a:t>
              </a:r>
            </a:p>
          </p:txBody>
        </p:sp>
        <p:sp>
          <p:nvSpPr>
            <p:cNvPr id="18" name="Text Box 6">
              <a:extLst>
                <a:ext uri="{FF2B5EF4-FFF2-40B4-BE49-F238E27FC236}">
                  <a16:creationId xmlns:a16="http://schemas.microsoft.com/office/drawing/2014/main" id="{DE3B0646-B393-2DEB-90EA-EAFE44CDABE2}"/>
                </a:ext>
              </a:extLst>
            </p:cNvPr>
            <p:cNvSpPr txBox="1">
              <a:spLocks noChangeArrowheads="1"/>
            </p:cNvSpPr>
            <p:nvPr/>
          </p:nvSpPr>
          <p:spPr bwMode="auto">
            <a:xfrm>
              <a:off x="6282267" y="2160482"/>
              <a:ext cx="254564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30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Step 2</a:t>
              </a:r>
            </a:p>
          </p:txBody>
        </p:sp>
        <p:sp>
          <p:nvSpPr>
            <p:cNvPr id="19" name="Text Box 6">
              <a:extLst>
                <a:ext uri="{FF2B5EF4-FFF2-40B4-BE49-F238E27FC236}">
                  <a16:creationId xmlns:a16="http://schemas.microsoft.com/office/drawing/2014/main" id="{140B9FC3-FE57-9A65-DC43-E2AE35CD7CA2}"/>
                </a:ext>
              </a:extLst>
            </p:cNvPr>
            <p:cNvSpPr txBox="1">
              <a:spLocks noChangeArrowheads="1"/>
            </p:cNvSpPr>
            <p:nvPr/>
          </p:nvSpPr>
          <p:spPr bwMode="auto">
            <a:xfrm>
              <a:off x="8822257" y="2154840"/>
              <a:ext cx="254564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30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Step 3</a:t>
              </a:r>
            </a:p>
          </p:txBody>
        </p:sp>
      </p:grpSp>
      <p:sp>
        <p:nvSpPr>
          <p:cNvPr id="2" name="TextBox 1">
            <a:extLst>
              <a:ext uri="{FF2B5EF4-FFF2-40B4-BE49-F238E27FC236}">
                <a16:creationId xmlns:a16="http://schemas.microsoft.com/office/drawing/2014/main" id="{403B4E88-1EDC-C419-BA29-6320B96F36FE}"/>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Taiwo B, et al. CROI 2024. Abstract 119.</a:t>
            </a:r>
          </a:p>
        </p:txBody>
      </p:sp>
    </p:spTree>
    <p:extLst>
      <p:ext uri="{BB962C8B-B14F-4D97-AF65-F5344CB8AC3E}">
        <p14:creationId xmlns:p14="http://schemas.microsoft.com/office/powerpoint/2010/main" val="387667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4394-605E-BD2D-E18B-B313D1201EE5}"/>
              </a:ext>
            </a:extLst>
          </p:cNvPr>
          <p:cNvSpPr>
            <a:spLocks noGrp="1"/>
          </p:cNvSpPr>
          <p:nvPr>
            <p:ph type="title"/>
          </p:nvPr>
        </p:nvSpPr>
        <p:spPr/>
        <p:txBody>
          <a:bodyPr/>
          <a:lstStyle/>
          <a:p>
            <a:r>
              <a:rPr lang="en-US" dirty="0"/>
              <a:t>ACTG </a:t>
            </a:r>
            <a:r>
              <a:rPr lang="en-US" dirty="0" err="1"/>
              <a:t>A5357</a:t>
            </a:r>
            <a:r>
              <a:rPr lang="en-US" dirty="0"/>
              <a:t>:</a:t>
            </a:r>
            <a:br>
              <a:rPr lang="en-US" dirty="0"/>
            </a:br>
            <a:r>
              <a:rPr lang="en-US" dirty="0"/>
              <a:t>Outcomes</a:t>
            </a:r>
          </a:p>
        </p:txBody>
      </p:sp>
      <p:sp>
        <p:nvSpPr>
          <p:cNvPr id="4" name="Content Placeholder 3">
            <a:extLst>
              <a:ext uri="{FF2B5EF4-FFF2-40B4-BE49-F238E27FC236}">
                <a16:creationId xmlns:a16="http://schemas.microsoft.com/office/drawing/2014/main" id="{68925234-7EDD-64CA-8AE7-3AA91F347F6F}"/>
              </a:ext>
            </a:extLst>
          </p:cNvPr>
          <p:cNvSpPr>
            <a:spLocks noGrp="1"/>
          </p:cNvSpPr>
          <p:nvPr>
            <p:ph sz="quarter" idx="10"/>
          </p:nvPr>
        </p:nvSpPr>
        <p:spPr/>
        <p:txBody>
          <a:bodyPr/>
          <a:lstStyle/>
          <a:p>
            <a:r>
              <a:rPr lang="en-US" dirty="0"/>
              <a:t>Stopped treatment due to safety criteria (17%) </a:t>
            </a:r>
          </a:p>
          <a:p>
            <a:r>
              <a:rPr lang="en-US" dirty="0"/>
              <a:t>Virologic failure (n=5): 7.5%</a:t>
            </a:r>
          </a:p>
          <a:p>
            <a:pPr lvl="1"/>
            <a:r>
              <a:rPr lang="en-US" dirty="0"/>
              <a:t>Cabotegravir trough levels were within the therapeutic range</a:t>
            </a:r>
          </a:p>
          <a:p>
            <a:pPr lvl="1"/>
            <a:r>
              <a:rPr lang="en-US" dirty="0" err="1"/>
              <a:t>bNAb</a:t>
            </a:r>
            <a:r>
              <a:rPr lang="en-US" dirty="0"/>
              <a:t> concentrations were 100-fold than screening </a:t>
            </a:r>
            <a:r>
              <a:rPr lang="en-US" dirty="0" err="1"/>
              <a:t>IC50</a:t>
            </a:r>
            <a:r>
              <a:rPr lang="en-US" dirty="0"/>
              <a:t> and </a:t>
            </a:r>
            <a:r>
              <a:rPr lang="en-US" dirty="0" err="1"/>
              <a:t>IC80</a:t>
            </a:r>
            <a:endParaRPr lang="en-US" dirty="0"/>
          </a:p>
          <a:p>
            <a:r>
              <a:rPr lang="en-US" dirty="0"/>
              <a:t>No participant had anti-drug antibodies to </a:t>
            </a:r>
            <a:r>
              <a:rPr lang="en-US" dirty="0" err="1"/>
              <a:t>VRC07-523LS</a:t>
            </a:r>
            <a:endParaRPr lang="en-US" dirty="0"/>
          </a:p>
          <a:p>
            <a:r>
              <a:rPr lang="en-US" dirty="0"/>
              <a:t>Combination was safe</a:t>
            </a:r>
          </a:p>
          <a:p>
            <a:r>
              <a:rPr lang="en-US" dirty="0"/>
              <a:t>Need for a better understanding of the mechanisms underlying breakthroughs </a:t>
            </a:r>
          </a:p>
        </p:txBody>
      </p:sp>
      <p:sp>
        <p:nvSpPr>
          <p:cNvPr id="3" name="TextBox 2">
            <a:extLst>
              <a:ext uri="{FF2B5EF4-FFF2-40B4-BE49-F238E27FC236}">
                <a16:creationId xmlns:a16="http://schemas.microsoft.com/office/drawing/2014/main" id="{30F5B282-9F2C-1F6F-DC0B-14CEF4A2FF75}"/>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Taiwo B, et al. CROI 2024. Abstract 119.</a:t>
            </a:r>
          </a:p>
        </p:txBody>
      </p:sp>
    </p:spTree>
    <p:extLst>
      <p:ext uri="{BB962C8B-B14F-4D97-AF65-F5344CB8AC3E}">
        <p14:creationId xmlns:p14="http://schemas.microsoft.com/office/powerpoint/2010/main" val="80443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E243A6-88EB-4BEB-8470-5B32EC30EE3A}"/>
              </a:ext>
            </a:extLst>
          </p:cNvPr>
          <p:cNvSpPr>
            <a:spLocks noGrp="1"/>
          </p:cNvSpPr>
          <p:nvPr>
            <p:ph type="title"/>
          </p:nvPr>
        </p:nvSpPr>
        <p:spPr/>
        <p:txBody>
          <a:bodyPr/>
          <a:lstStyle/>
          <a:p>
            <a:r>
              <a:rPr lang="en-US" dirty="0"/>
              <a:t>ARTISTRY-1 Study: Switch to Daily Lenacapavir + Bictegravir in PWH on Complex ART Regimens</a:t>
            </a:r>
          </a:p>
        </p:txBody>
      </p:sp>
      <p:sp>
        <p:nvSpPr>
          <p:cNvPr id="6" name="Rectangle 5">
            <a:extLst>
              <a:ext uri="{FF2B5EF4-FFF2-40B4-BE49-F238E27FC236}">
                <a16:creationId xmlns:a16="http://schemas.microsoft.com/office/drawing/2014/main" id="{46DDEEA1-82B3-426A-B81D-9A1D8696F728}"/>
              </a:ext>
            </a:extLst>
          </p:cNvPr>
          <p:cNvSpPr/>
          <p:nvPr/>
        </p:nvSpPr>
        <p:spPr>
          <a:xfrm>
            <a:off x="271545" y="1511543"/>
            <a:ext cx="4245682" cy="1786643"/>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ts val="300"/>
              </a:spcAft>
              <a:buClrTx/>
              <a:buSzTx/>
              <a:buFontTx/>
              <a:buNone/>
              <a:tabLst/>
              <a:defRPr/>
            </a:pP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Phase 2</a:t>
            </a:r>
            <a:endParaRPr kumimoji="0" lang="en-US" sz="1800" b="1" i="0" u="sng" strike="noStrike" kern="1200" cap="none" spc="0" normalizeH="0" baseline="0" noProof="0" dirty="0">
              <a:ln>
                <a:noFill/>
              </a:ln>
              <a:solidFill>
                <a:srgbClr val="1E217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Open-label</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HIV RNA &lt;50 copies/mL on SBR</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for ≥6 months</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No prior lenacapavir exposure or</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bictegravir resistance</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eGFR: ≥15 mL/min</a:t>
            </a:r>
            <a:endParaRPr kumimoji="0" lang="en-US" sz="1600" b="0" i="0" u="none" strike="noStrike" kern="1200" cap="none" spc="0" normalizeH="0" baseline="0" noProof="0" dirty="0">
              <a:ln>
                <a:noFill/>
              </a:ln>
              <a:solidFill>
                <a:srgbClr val="1E2171"/>
              </a:solidFill>
              <a:effectLst/>
              <a:uLnTx/>
              <a:uFillTx/>
              <a:latin typeface="Arial" pitchFamily="34" charset="0"/>
              <a:ea typeface="+mn-ea"/>
              <a:cs typeface="Arial" pitchFamily="34" charset="0"/>
            </a:endParaRPr>
          </a:p>
        </p:txBody>
      </p:sp>
      <p:grpSp>
        <p:nvGrpSpPr>
          <p:cNvPr id="2" name="Group 1" descr="Three cohorts of ARTISTRY-1 Study:&#10;&#10;Cohort 1: bictegravir + lenacapavir 25 mg qd (n=51)&#10;Cohort 2: bictegravir + lnacapavir 50 mg qd (n=52)&#10;Cohort 3: Continue SBR (n=25)&#10;&#10;Over 48 weeks" title="ARTISTRY-1 Study Schema">
            <a:extLst>
              <a:ext uri="{FF2B5EF4-FFF2-40B4-BE49-F238E27FC236}">
                <a16:creationId xmlns:a16="http://schemas.microsoft.com/office/drawing/2014/main" id="{6FEC7928-72D7-9FC7-1683-F221CF58BDCF}"/>
              </a:ext>
            </a:extLst>
          </p:cNvPr>
          <p:cNvGrpSpPr/>
          <p:nvPr/>
        </p:nvGrpSpPr>
        <p:grpSpPr>
          <a:xfrm>
            <a:off x="5902036" y="2008923"/>
            <a:ext cx="5873949" cy="2563469"/>
            <a:chOff x="5902036" y="2008923"/>
            <a:chExt cx="5873949" cy="2563469"/>
          </a:xfrm>
        </p:grpSpPr>
        <p:sp>
          <p:nvSpPr>
            <p:cNvPr id="7" name="Rectangle 8">
              <a:extLst>
                <a:ext uri="{FF2B5EF4-FFF2-40B4-BE49-F238E27FC236}">
                  <a16:creationId xmlns:a16="http://schemas.microsoft.com/office/drawing/2014/main" id="{32EC5F83-9E45-4A94-A67F-EC24691EEC0D}"/>
                </a:ext>
              </a:extLst>
            </p:cNvPr>
            <p:cNvSpPr>
              <a:spLocks noChangeArrowheads="1"/>
            </p:cNvSpPr>
            <p:nvPr/>
          </p:nvSpPr>
          <p:spPr bwMode="auto">
            <a:xfrm>
              <a:off x="6587246" y="2008923"/>
              <a:ext cx="4746195" cy="64008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Rectangle 16">
              <a:extLst>
                <a:ext uri="{FF2B5EF4-FFF2-40B4-BE49-F238E27FC236}">
                  <a16:creationId xmlns:a16="http://schemas.microsoft.com/office/drawing/2014/main" id="{7E9D4F0F-EB46-4D24-B426-D8EB082A5A9F}"/>
                </a:ext>
              </a:extLst>
            </p:cNvPr>
            <p:cNvSpPr>
              <a:spLocks noChangeArrowheads="1"/>
            </p:cNvSpPr>
            <p:nvPr/>
          </p:nvSpPr>
          <p:spPr bwMode="auto">
            <a:xfrm>
              <a:off x="6587247" y="2765847"/>
              <a:ext cx="4756828" cy="640080"/>
            </a:xfrm>
            <a:prstGeom prst="rect">
              <a:avLst/>
            </a:prstGeom>
            <a:solidFill>
              <a:schemeClr val="accent2"/>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Text Box 19">
              <a:extLst>
                <a:ext uri="{FF2B5EF4-FFF2-40B4-BE49-F238E27FC236}">
                  <a16:creationId xmlns:a16="http://schemas.microsoft.com/office/drawing/2014/main" id="{FC5E34EA-0436-4D95-AC80-755A40824A1E}"/>
                </a:ext>
              </a:extLst>
            </p:cNvPr>
            <p:cNvSpPr txBox="1">
              <a:spLocks noChangeArrowheads="1"/>
            </p:cNvSpPr>
            <p:nvPr/>
          </p:nvSpPr>
          <p:spPr bwMode="auto">
            <a:xfrm>
              <a:off x="6601953" y="2802202"/>
              <a:ext cx="4728830" cy="590931"/>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Bictegravir + Lenacapavir 50 mg </a:t>
              </a:r>
              <a:r>
                <a:rPr kumimoji="0" lang="pt-BR" sz="18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qd</a:t>
              </a:r>
              <a:endPar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(n=52)</a:t>
              </a:r>
            </a:p>
          </p:txBody>
        </p:sp>
        <p:sp>
          <p:nvSpPr>
            <p:cNvPr id="10" name="Text Box 19">
              <a:extLst>
                <a:ext uri="{FF2B5EF4-FFF2-40B4-BE49-F238E27FC236}">
                  <a16:creationId xmlns:a16="http://schemas.microsoft.com/office/drawing/2014/main" id="{50A6E5A1-DBE1-4228-A5AF-FDA56F98462D}"/>
                </a:ext>
              </a:extLst>
            </p:cNvPr>
            <p:cNvSpPr txBox="1">
              <a:spLocks noChangeArrowheads="1"/>
            </p:cNvSpPr>
            <p:nvPr/>
          </p:nvSpPr>
          <p:spPr bwMode="auto">
            <a:xfrm>
              <a:off x="6585614" y="2027759"/>
              <a:ext cx="4758460" cy="590931"/>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Bictegravir + Lenacapavir 25 mg </a:t>
              </a:r>
              <a:r>
                <a:rPr kumimoji="0" lang="pt-BR" sz="18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qd</a:t>
              </a:r>
              <a:endPar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(n=51)</a:t>
              </a:r>
            </a:p>
          </p:txBody>
        </p:sp>
        <p:cxnSp>
          <p:nvCxnSpPr>
            <p:cNvPr id="11" name="Straight Connector 10">
              <a:extLst>
                <a:ext uri="{FF2B5EF4-FFF2-40B4-BE49-F238E27FC236}">
                  <a16:creationId xmlns:a16="http://schemas.microsoft.com/office/drawing/2014/main" id="{4A86DBD7-D0AC-4170-8909-83FAB64E2815}"/>
                </a:ext>
              </a:extLst>
            </p:cNvPr>
            <p:cNvCxnSpPr/>
            <p:nvPr/>
          </p:nvCxnSpPr>
          <p:spPr>
            <a:xfrm>
              <a:off x="6562609" y="4280977"/>
              <a:ext cx="4846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8">
              <a:extLst>
                <a:ext uri="{FF2B5EF4-FFF2-40B4-BE49-F238E27FC236}">
                  <a16:creationId xmlns:a16="http://schemas.microsoft.com/office/drawing/2014/main" id="{F41CBE08-A8E1-43CA-BF47-9130BC1260A0}"/>
                </a:ext>
              </a:extLst>
            </p:cNvPr>
            <p:cNvSpPr txBox="1">
              <a:spLocks noChangeArrowheads="1"/>
            </p:cNvSpPr>
            <p:nvPr/>
          </p:nvSpPr>
          <p:spPr bwMode="auto">
            <a:xfrm>
              <a:off x="5902036" y="4286160"/>
              <a:ext cx="5873949"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Week  0                                             24                                           48</a:t>
              </a:r>
            </a:p>
          </p:txBody>
        </p:sp>
        <p:sp>
          <p:nvSpPr>
            <p:cNvPr id="16" name="Rectangle 16">
              <a:extLst>
                <a:ext uri="{FF2B5EF4-FFF2-40B4-BE49-F238E27FC236}">
                  <a16:creationId xmlns:a16="http://schemas.microsoft.com/office/drawing/2014/main" id="{A17E3343-9EF5-48F8-BB99-9DE59EFBDDD5}"/>
                </a:ext>
              </a:extLst>
            </p:cNvPr>
            <p:cNvSpPr>
              <a:spLocks noChangeArrowheads="1"/>
            </p:cNvSpPr>
            <p:nvPr/>
          </p:nvSpPr>
          <p:spPr bwMode="auto">
            <a:xfrm>
              <a:off x="6623218" y="3529619"/>
              <a:ext cx="4731487" cy="640080"/>
            </a:xfrm>
            <a:prstGeom prst="rect">
              <a:avLst/>
            </a:prstGeom>
            <a:solidFill>
              <a:schemeClr val="accent3"/>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Text Box 19">
              <a:extLst>
                <a:ext uri="{FF2B5EF4-FFF2-40B4-BE49-F238E27FC236}">
                  <a16:creationId xmlns:a16="http://schemas.microsoft.com/office/drawing/2014/main" id="{D3DB140C-76FD-45C6-A5A1-A588A6F4A247}"/>
                </a:ext>
              </a:extLst>
            </p:cNvPr>
            <p:cNvSpPr txBox="1">
              <a:spLocks noChangeArrowheads="1"/>
            </p:cNvSpPr>
            <p:nvPr/>
          </p:nvSpPr>
          <p:spPr bwMode="auto">
            <a:xfrm>
              <a:off x="6580182" y="3565974"/>
              <a:ext cx="4750601" cy="590931"/>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Continue </a:t>
              </a:r>
              <a:r>
                <a:rPr kumimoji="0" lang="pt-BR" sz="1800" b="1" i="0" u="none" strike="noStrike" kern="1200" cap="none" spc="0" normalizeH="0" baseline="0" noProof="0" dirty="0" err="1">
                  <a:ln>
                    <a:noFill/>
                  </a:ln>
                  <a:solidFill>
                    <a:srgbClr val="FFFFFF"/>
                  </a:solidFill>
                  <a:effectLst/>
                  <a:uLnTx/>
                  <a:uFillTx/>
                  <a:latin typeface="Arial" pitchFamily="34" charset="0"/>
                  <a:ea typeface="+mn-ea"/>
                  <a:cs typeface="Arial" pitchFamily="34" charset="0"/>
                </a:rPr>
                <a:t>SBR</a:t>
              </a:r>
              <a:endPar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(n=25)</a:t>
              </a:r>
            </a:p>
          </p:txBody>
        </p:sp>
      </p:grpSp>
      <p:sp>
        <p:nvSpPr>
          <p:cNvPr id="13" name="Text Box 6">
            <a:extLst>
              <a:ext uri="{FF2B5EF4-FFF2-40B4-BE49-F238E27FC236}">
                <a16:creationId xmlns:a16="http://schemas.microsoft.com/office/drawing/2014/main" id="{CF4A2007-5B18-1C96-F797-148E3B739394}"/>
              </a:ext>
            </a:extLst>
          </p:cNvPr>
          <p:cNvSpPr txBox="1">
            <a:spLocks noChangeArrowheads="1"/>
          </p:cNvSpPr>
          <p:nvPr/>
        </p:nvSpPr>
        <p:spPr bwMode="auto">
          <a:xfrm>
            <a:off x="271857" y="4951862"/>
            <a:ext cx="50537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SBR: stable baseline regimen.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Primary outcome: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HIV RNA ≥50 copies/mL at week 24 (FDA snapshot).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Baseline characteristics: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Age (median): 50 years.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Male: 71%.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CD4: 610 cells/µL.</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Prior AIDS: 26%.</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Historical resistance mutations: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INSTI/NNRTI/NRTI/PI: 0%/52%/64%/36%.</a:t>
            </a:r>
          </a:p>
        </p:txBody>
      </p:sp>
      <p:sp>
        <p:nvSpPr>
          <p:cNvPr id="14" name="TextBox 13">
            <a:extLst>
              <a:ext uri="{FF2B5EF4-FFF2-40B4-BE49-F238E27FC236}">
                <a16:creationId xmlns:a16="http://schemas.microsoft.com/office/drawing/2014/main" id="{BCB35E94-EB2C-BFCB-CD8D-6665BAFA039A}"/>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Mounzer K, et al. CROI 2024. Abstract 642.</a:t>
            </a:r>
          </a:p>
        </p:txBody>
      </p:sp>
    </p:spTree>
    <p:extLst>
      <p:ext uri="{BB962C8B-B14F-4D97-AF65-F5344CB8AC3E}">
        <p14:creationId xmlns:p14="http://schemas.microsoft.com/office/powerpoint/2010/main" val="20169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E7FC-056E-055A-C074-C1CB6262BE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FD7981-CBEF-123F-070B-46EABC9B48CC}"/>
              </a:ext>
            </a:extLst>
          </p:cNvPr>
          <p:cNvSpPr>
            <a:spLocks noGrp="1"/>
          </p:cNvSpPr>
          <p:nvPr>
            <p:ph type="title"/>
          </p:nvPr>
        </p:nvSpPr>
        <p:spPr/>
        <p:txBody>
          <a:bodyPr/>
          <a:lstStyle/>
          <a:p>
            <a:r>
              <a:rPr lang="en-US" dirty="0"/>
              <a:t>ARTISTRY-1 Study:</a:t>
            </a:r>
            <a:br>
              <a:rPr lang="en-US" dirty="0"/>
            </a:br>
            <a:r>
              <a:rPr lang="en-US" dirty="0"/>
              <a:t>Outcomes at Week 24</a:t>
            </a:r>
          </a:p>
        </p:txBody>
      </p:sp>
      <p:sp>
        <p:nvSpPr>
          <p:cNvPr id="4" name="Content Placeholder 3">
            <a:extLst>
              <a:ext uri="{FF2B5EF4-FFF2-40B4-BE49-F238E27FC236}">
                <a16:creationId xmlns:a16="http://schemas.microsoft.com/office/drawing/2014/main" id="{EB23A29B-5F52-68D0-5B2F-354B1DCD2141}"/>
              </a:ext>
            </a:extLst>
          </p:cNvPr>
          <p:cNvSpPr>
            <a:spLocks noGrp="1"/>
          </p:cNvSpPr>
          <p:nvPr>
            <p:ph sz="quarter" idx="10"/>
          </p:nvPr>
        </p:nvSpPr>
        <p:spPr>
          <a:xfrm>
            <a:off x="266700" y="1434240"/>
            <a:ext cx="5578046" cy="4845050"/>
          </a:xfrm>
        </p:spPr>
        <p:txBody>
          <a:bodyPr/>
          <a:lstStyle/>
          <a:p>
            <a:r>
              <a:rPr lang="en-US" sz="2000" dirty="0"/>
              <a:t>Virologic outcomes</a:t>
            </a:r>
          </a:p>
          <a:p>
            <a:pPr lvl="1"/>
            <a:r>
              <a:rPr lang="en-US" sz="1800" dirty="0"/>
              <a:t>Switching to bictegravir + lenacapavir was effective in maintaining viral suppression </a:t>
            </a:r>
          </a:p>
          <a:p>
            <a:r>
              <a:rPr lang="en-US" sz="2000" dirty="0"/>
              <a:t>CD4 cell gain</a:t>
            </a:r>
          </a:p>
          <a:p>
            <a:pPr lvl="1"/>
            <a:r>
              <a:rPr lang="en-US" sz="1800" dirty="0"/>
              <a:t>Numerical higher in the bictegravir + lenacapavir groups compared with SBR</a:t>
            </a:r>
          </a:p>
          <a:p>
            <a:r>
              <a:rPr lang="en-US" sz="2000" dirty="0"/>
              <a:t>All regimens were well tolerated with similar safety profiles</a:t>
            </a:r>
          </a:p>
          <a:p>
            <a:r>
              <a:rPr lang="en-US" sz="2000" dirty="0"/>
              <a:t>Data support the continued evaluation of bictegravir and lenacapavir to optimize ART in virologically suppressed PWH who are receiving complex regimens</a:t>
            </a:r>
          </a:p>
        </p:txBody>
      </p:sp>
      <p:grpSp>
        <p:nvGrpSpPr>
          <p:cNvPr id="2" name="Group 1" descr="Bar chart of virologic outcomes at week 24 via FDA snapshot analysis.&#10;&#10;In the BIC + LEN 25 mg arm (n=51), 96% had HIV RNA&lt;50 copies.&#10;&#10;In the BIC + LEN 50 mg arm (n=52), 96% had HIV RNA&lt;50 copies and 2% had HIV RNA&gt;50 copies.&#10;&#10;In the SBR arm (n=25), 100% had HIV RNA&lt;50 copies." title="Virologic Outcomes at Week 24 (FDA Snapshot)">
            <a:extLst>
              <a:ext uri="{FF2B5EF4-FFF2-40B4-BE49-F238E27FC236}">
                <a16:creationId xmlns:a16="http://schemas.microsoft.com/office/drawing/2014/main" id="{E3F944CD-AF19-59F9-BB07-1252CB84C9FF}"/>
              </a:ext>
            </a:extLst>
          </p:cNvPr>
          <p:cNvGrpSpPr/>
          <p:nvPr/>
        </p:nvGrpSpPr>
        <p:grpSpPr>
          <a:xfrm>
            <a:off x="6248639" y="1509102"/>
            <a:ext cx="5849655" cy="4906829"/>
            <a:chOff x="6248639" y="1509102"/>
            <a:chExt cx="5849655" cy="4906829"/>
          </a:xfrm>
        </p:grpSpPr>
        <p:sp>
          <p:nvSpPr>
            <p:cNvPr id="8" name="TextBox 9">
              <a:extLst>
                <a:ext uri="{FF2B5EF4-FFF2-40B4-BE49-F238E27FC236}">
                  <a16:creationId xmlns:a16="http://schemas.microsoft.com/office/drawing/2014/main" id="{9E5FBAB5-7151-31DF-81F1-EB2F2FE5ECD0}"/>
                </a:ext>
              </a:extLst>
            </p:cNvPr>
            <p:cNvSpPr txBox="1">
              <a:spLocks noChangeArrowheads="1"/>
            </p:cNvSpPr>
            <p:nvPr/>
          </p:nvSpPr>
          <p:spPr bwMode="auto">
            <a:xfrm rot="16200000">
              <a:off x="4741516" y="4056050"/>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Patients (%)</a:t>
              </a:r>
            </a:p>
          </p:txBody>
        </p:sp>
        <p:sp>
          <p:nvSpPr>
            <p:cNvPr id="17" name="TextBox 39">
              <a:extLst>
                <a:ext uri="{FF2B5EF4-FFF2-40B4-BE49-F238E27FC236}">
                  <a16:creationId xmlns:a16="http://schemas.microsoft.com/office/drawing/2014/main" id="{FFDD8D31-E085-AFE3-4450-187718F25E96}"/>
                </a:ext>
              </a:extLst>
            </p:cNvPr>
            <p:cNvSpPr txBox="1">
              <a:spLocks noChangeArrowheads="1"/>
            </p:cNvSpPr>
            <p:nvPr/>
          </p:nvSpPr>
          <p:spPr bwMode="auto">
            <a:xfrm>
              <a:off x="6987746" y="1509102"/>
              <a:ext cx="489945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Virologic Outcomes at Week 24</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(FDA Snapshot)</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18" name="Content Placeholder 8">
              <a:extLst>
                <a:ext uri="{FF2B5EF4-FFF2-40B4-BE49-F238E27FC236}">
                  <a16:creationId xmlns:a16="http://schemas.microsoft.com/office/drawing/2014/main" id="{17192F66-264B-A3E9-3810-C9319CF104A5}"/>
                </a:ext>
              </a:extLst>
            </p:cNvPr>
            <p:cNvGraphicFramePr>
              <a:graphicFrameLocks/>
            </p:cNvGraphicFramePr>
            <p:nvPr>
              <p:extLst>
                <p:ext uri="{D42A27DB-BD31-4B8C-83A1-F6EECF244321}">
                  <p14:modId xmlns:p14="http://schemas.microsoft.com/office/powerpoint/2010/main" val="1615455594"/>
                </p:ext>
              </p:extLst>
            </p:nvPr>
          </p:nvGraphicFramePr>
          <p:xfrm>
            <a:off x="6431692" y="2320569"/>
            <a:ext cx="5626595"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39">
              <a:extLst>
                <a:ext uri="{FF2B5EF4-FFF2-40B4-BE49-F238E27FC236}">
                  <a16:creationId xmlns:a16="http://schemas.microsoft.com/office/drawing/2014/main" id="{F2A901C9-727D-1E15-B203-F2EC0BFA92EE}"/>
                </a:ext>
              </a:extLst>
            </p:cNvPr>
            <p:cNvSpPr txBox="1">
              <a:spLocks noChangeArrowheads="1"/>
            </p:cNvSpPr>
            <p:nvPr/>
          </p:nvSpPr>
          <p:spPr bwMode="auto">
            <a:xfrm>
              <a:off x="7445803" y="5932808"/>
              <a:ext cx="159569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 RNA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&lt;50 Copies/mL</a:t>
              </a: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TextBox 27">
              <a:extLst>
                <a:ext uri="{FF2B5EF4-FFF2-40B4-BE49-F238E27FC236}">
                  <a16:creationId xmlns:a16="http://schemas.microsoft.com/office/drawing/2014/main" id="{BC4F652C-83B1-7CB8-30C5-0F270D3A2356}"/>
                </a:ext>
              </a:extLst>
            </p:cNvPr>
            <p:cNvSpPr txBox="1">
              <a:spLocks noChangeArrowheads="1"/>
            </p:cNvSpPr>
            <p:nvPr/>
          </p:nvSpPr>
          <p:spPr bwMode="auto">
            <a:xfrm>
              <a:off x="9835981" y="5675846"/>
              <a:ext cx="601278"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0%</a:t>
              </a:r>
              <a:endParaRPr kumimoji="0" lang="en-US" sz="8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1" name="TextBox 27">
              <a:extLst>
                <a:ext uri="{FF2B5EF4-FFF2-40B4-BE49-F238E27FC236}">
                  <a16:creationId xmlns:a16="http://schemas.microsoft.com/office/drawing/2014/main" id="{054B9902-5430-E1B8-4027-541AA8C19DBB}"/>
                </a:ext>
              </a:extLst>
            </p:cNvPr>
            <p:cNvSpPr txBox="1">
              <a:spLocks noChangeArrowheads="1"/>
            </p:cNvSpPr>
            <p:nvPr/>
          </p:nvSpPr>
          <p:spPr bwMode="auto">
            <a:xfrm>
              <a:off x="10260840" y="5611638"/>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2%</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2" name="TextBox 27">
              <a:extLst>
                <a:ext uri="{FF2B5EF4-FFF2-40B4-BE49-F238E27FC236}">
                  <a16:creationId xmlns:a16="http://schemas.microsoft.com/office/drawing/2014/main" id="{2B724E88-155D-9CC0-572F-E5A47F54575F}"/>
                </a:ext>
              </a:extLst>
            </p:cNvPr>
            <p:cNvSpPr txBox="1">
              <a:spLocks noChangeArrowheads="1"/>
            </p:cNvSpPr>
            <p:nvPr/>
          </p:nvSpPr>
          <p:spPr bwMode="auto">
            <a:xfrm>
              <a:off x="7235297" y="2422435"/>
              <a:ext cx="724363"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96%</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3" name="TextBox 27">
              <a:extLst>
                <a:ext uri="{FF2B5EF4-FFF2-40B4-BE49-F238E27FC236}">
                  <a16:creationId xmlns:a16="http://schemas.microsoft.com/office/drawing/2014/main" id="{949B6ACB-D117-60C1-06CD-E09D1201B11C}"/>
                </a:ext>
              </a:extLst>
            </p:cNvPr>
            <p:cNvSpPr txBox="1">
              <a:spLocks noChangeArrowheads="1"/>
            </p:cNvSpPr>
            <p:nvPr/>
          </p:nvSpPr>
          <p:spPr bwMode="auto">
            <a:xfrm>
              <a:off x="7796246" y="2418912"/>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96%</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24" name="TextBox 39">
              <a:extLst>
                <a:ext uri="{FF2B5EF4-FFF2-40B4-BE49-F238E27FC236}">
                  <a16:creationId xmlns:a16="http://schemas.microsoft.com/office/drawing/2014/main" id="{5D229682-A156-673E-5139-62251D63CA79}"/>
                </a:ext>
              </a:extLst>
            </p:cNvPr>
            <p:cNvSpPr txBox="1">
              <a:spLocks noChangeArrowheads="1"/>
            </p:cNvSpPr>
            <p:nvPr/>
          </p:nvSpPr>
          <p:spPr bwMode="auto">
            <a:xfrm>
              <a:off x="9643222" y="5935800"/>
              <a:ext cx="203397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HIV RNA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≥50 Copies/mL</a:t>
              </a: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 name="TextBox 1">
              <a:extLst>
                <a:ext uri="{FF2B5EF4-FFF2-40B4-BE49-F238E27FC236}">
                  <a16:creationId xmlns:a16="http://schemas.microsoft.com/office/drawing/2014/main" id="{34BFD5D9-AB2D-603A-5A6C-1EBB04519174}"/>
                </a:ext>
              </a:extLst>
            </p:cNvPr>
            <p:cNvSpPr txBox="1">
              <a:spLocks noChangeArrowheads="1"/>
            </p:cNvSpPr>
            <p:nvPr/>
          </p:nvSpPr>
          <p:spPr bwMode="auto">
            <a:xfrm>
              <a:off x="9975896" y="2417234"/>
              <a:ext cx="21223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BIC + LEN 25 mg (n=51)</a:t>
              </a:r>
            </a:p>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BIC + LEN 50 mg (n=52)</a:t>
              </a:r>
            </a:p>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SBR (n=25)</a:t>
              </a:r>
            </a:p>
          </p:txBody>
        </p:sp>
        <p:sp>
          <p:nvSpPr>
            <p:cNvPr id="26" name="Rectangle 12">
              <a:extLst>
                <a:ext uri="{FF2B5EF4-FFF2-40B4-BE49-F238E27FC236}">
                  <a16:creationId xmlns:a16="http://schemas.microsoft.com/office/drawing/2014/main" id="{8EF5F7DF-2631-06D4-726B-E0B2997AE71D}"/>
                </a:ext>
              </a:extLst>
            </p:cNvPr>
            <p:cNvSpPr>
              <a:spLocks noChangeAspect="1" noChangeArrowheads="1"/>
            </p:cNvSpPr>
            <p:nvPr/>
          </p:nvSpPr>
          <p:spPr bwMode="auto">
            <a:xfrm>
              <a:off x="9837887" y="2448501"/>
              <a:ext cx="182880" cy="181291"/>
            </a:xfrm>
            <a:prstGeom prst="rect">
              <a:avLst/>
            </a:prstGeom>
            <a:solidFill>
              <a:schemeClr val="accent1"/>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Rectangle 13">
              <a:extLst>
                <a:ext uri="{FF2B5EF4-FFF2-40B4-BE49-F238E27FC236}">
                  <a16:creationId xmlns:a16="http://schemas.microsoft.com/office/drawing/2014/main" id="{3E0AE499-567F-2F42-0A4A-4F26B1691AEB}"/>
                </a:ext>
              </a:extLst>
            </p:cNvPr>
            <p:cNvSpPr>
              <a:spLocks noChangeAspect="1" noChangeArrowheads="1"/>
            </p:cNvSpPr>
            <p:nvPr/>
          </p:nvSpPr>
          <p:spPr bwMode="auto">
            <a:xfrm>
              <a:off x="9841165" y="2779803"/>
              <a:ext cx="182880" cy="181291"/>
            </a:xfrm>
            <a:prstGeom prst="rect">
              <a:avLst/>
            </a:prstGeom>
            <a:solidFill>
              <a:schemeClr val="accent2"/>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ext Box 6">
              <a:extLst>
                <a:ext uri="{FF2B5EF4-FFF2-40B4-BE49-F238E27FC236}">
                  <a16:creationId xmlns:a16="http://schemas.microsoft.com/office/drawing/2014/main" id="{D409F6E0-046B-5B9B-4697-E5FC1DA224B5}"/>
                </a:ext>
              </a:extLst>
            </p:cNvPr>
            <p:cNvSpPr txBox="1">
              <a:spLocks noChangeArrowheads="1"/>
            </p:cNvSpPr>
            <p:nvPr/>
          </p:nvSpPr>
          <p:spPr bwMode="auto">
            <a:xfrm>
              <a:off x="10364554" y="5047149"/>
              <a:ext cx="14979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Difference: -1.9</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(95% CI -12.2, 10.7)</a:t>
              </a:r>
              <a:endParaRPr kumimoji="0" lang="en-US" sz="105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sp>
          <p:nvSpPr>
            <p:cNvPr id="9" name="TextBox 27">
              <a:extLst>
                <a:ext uri="{FF2B5EF4-FFF2-40B4-BE49-F238E27FC236}">
                  <a16:creationId xmlns:a16="http://schemas.microsoft.com/office/drawing/2014/main" id="{D11184BE-A0DD-C3B4-AF2A-39506AE1F04C}"/>
                </a:ext>
              </a:extLst>
            </p:cNvPr>
            <p:cNvSpPr txBox="1">
              <a:spLocks noChangeArrowheads="1"/>
            </p:cNvSpPr>
            <p:nvPr/>
          </p:nvSpPr>
          <p:spPr bwMode="auto">
            <a:xfrm>
              <a:off x="8412023" y="2274746"/>
              <a:ext cx="88208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100%</a:t>
              </a:r>
              <a:endParaRPr kumimoji="0" lang="en-US" sz="11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10" name="TextBox 27">
              <a:extLst>
                <a:ext uri="{FF2B5EF4-FFF2-40B4-BE49-F238E27FC236}">
                  <a16:creationId xmlns:a16="http://schemas.microsoft.com/office/drawing/2014/main" id="{90BADD71-26A9-2891-13E8-95F9BE47265E}"/>
                </a:ext>
              </a:extLst>
            </p:cNvPr>
            <p:cNvSpPr txBox="1">
              <a:spLocks noChangeArrowheads="1"/>
            </p:cNvSpPr>
            <p:nvPr/>
          </p:nvSpPr>
          <p:spPr bwMode="auto">
            <a:xfrm>
              <a:off x="10896599" y="5667599"/>
              <a:ext cx="601278"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71D49"/>
                  </a:solidFill>
                  <a:effectLst/>
                  <a:uLnTx/>
                  <a:uFillTx/>
                  <a:latin typeface="Arial" pitchFamily="34" charset="0"/>
                  <a:ea typeface="+mn-ea"/>
                  <a:cs typeface="Arial" pitchFamily="34" charset="0"/>
                </a:rPr>
                <a:t>0%</a:t>
              </a:r>
              <a:endParaRPr kumimoji="0" lang="en-US" sz="800" b="1" i="0" u="none" strike="noStrike" kern="1200" cap="none" spc="0" normalizeH="0" baseline="0" noProof="0" dirty="0">
                <a:ln>
                  <a:noFill/>
                </a:ln>
                <a:solidFill>
                  <a:srgbClr val="071D49"/>
                </a:solidFill>
                <a:effectLst/>
                <a:uLnTx/>
                <a:uFillTx/>
                <a:latin typeface="Arial" pitchFamily="34" charset="0"/>
                <a:ea typeface="+mn-ea"/>
                <a:cs typeface="Arial" pitchFamily="34" charset="0"/>
              </a:endParaRPr>
            </a:p>
          </p:txBody>
        </p:sp>
        <p:sp>
          <p:nvSpPr>
            <p:cNvPr id="11" name="Rectangle 13">
              <a:extLst>
                <a:ext uri="{FF2B5EF4-FFF2-40B4-BE49-F238E27FC236}">
                  <a16:creationId xmlns:a16="http://schemas.microsoft.com/office/drawing/2014/main" id="{75D6614F-EA39-D117-077F-2CA922AD97FF}"/>
                </a:ext>
              </a:extLst>
            </p:cNvPr>
            <p:cNvSpPr>
              <a:spLocks noChangeAspect="1" noChangeArrowheads="1"/>
            </p:cNvSpPr>
            <p:nvPr/>
          </p:nvSpPr>
          <p:spPr bwMode="auto">
            <a:xfrm>
              <a:off x="9839109" y="3099012"/>
              <a:ext cx="182880" cy="181291"/>
            </a:xfrm>
            <a:prstGeom prst="rect">
              <a:avLst/>
            </a:prstGeom>
            <a:solidFill>
              <a:schemeClr val="accent3"/>
            </a:solidFill>
            <a:ln w="9525" algn="ctr">
              <a:solidFill>
                <a:srgbClr val="0000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2" name="Text Box 6">
            <a:extLst>
              <a:ext uri="{FF2B5EF4-FFF2-40B4-BE49-F238E27FC236}">
                <a16:creationId xmlns:a16="http://schemas.microsoft.com/office/drawing/2014/main" id="{9FB71D5B-E701-5493-E19D-21EAF76C2FCD}"/>
              </a:ext>
            </a:extLst>
          </p:cNvPr>
          <p:cNvSpPr txBox="1">
            <a:spLocks noChangeArrowheads="1"/>
          </p:cNvSpPr>
          <p:nvPr/>
        </p:nvSpPr>
        <p:spPr bwMode="auto">
          <a:xfrm>
            <a:off x="271857" y="6434673"/>
            <a:ext cx="505379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SBR: stable baseline regimen.</a:t>
            </a:r>
          </a:p>
        </p:txBody>
      </p:sp>
      <p:sp>
        <p:nvSpPr>
          <p:cNvPr id="3" name="TextBox 2">
            <a:extLst>
              <a:ext uri="{FF2B5EF4-FFF2-40B4-BE49-F238E27FC236}">
                <a16:creationId xmlns:a16="http://schemas.microsoft.com/office/drawing/2014/main" id="{D914D869-BA68-BC7E-336D-B6BFB9565BB2}"/>
              </a:ext>
            </a:extLst>
          </p:cNvPr>
          <p:cNvSpPr txBox="1"/>
          <p:nvPr/>
        </p:nvSpPr>
        <p:spPr>
          <a:xfrm>
            <a:off x="6096000" y="6459278"/>
            <a:ext cx="5829300"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Mounzer K, et al. CROI 2024. Abstract 642.</a:t>
            </a:r>
          </a:p>
        </p:txBody>
      </p:sp>
    </p:spTree>
    <p:extLst>
      <p:ext uri="{BB962C8B-B14F-4D97-AF65-F5344CB8AC3E}">
        <p14:creationId xmlns:p14="http://schemas.microsoft.com/office/powerpoint/2010/main" val="37487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2298C6-3C20-47F9-87A2-D7B94CA8D533}"/>
              </a:ext>
            </a:extLst>
          </p:cNvPr>
          <p:cNvSpPr>
            <a:spLocks noGrp="1"/>
          </p:cNvSpPr>
          <p:nvPr>
            <p:ph type="title"/>
          </p:nvPr>
        </p:nvSpPr>
        <p:spPr>
          <a:xfrm>
            <a:off x="963089" y="1814052"/>
            <a:ext cx="10212916" cy="2698954"/>
          </a:xfrm>
        </p:spPr>
        <p:txBody>
          <a:bodyPr/>
          <a:lstStyle/>
          <a:p>
            <a:pPr algn="ctr"/>
            <a:r>
              <a:rPr lang="en-US" sz="5400" dirty="0"/>
              <a:t>Potential future</a:t>
            </a:r>
            <a:br>
              <a:rPr lang="en-US" sz="5400" dirty="0"/>
            </a:br>
            <a:r>
              <a:rPr lang="en-US" sz="5400" dirty="0" err="1"/>
              <a:t>hiv</a:t>
            </a:r>
            <a:r>
              <a:rPr lang="en-US" sz="5400" dirty="0"/>
              <a:t> treatments</a:t>
            </a:r>
          </a:p>
        </p:txBody>
      </p:sp>
      <p:sp>
        <p:nvSpPr>
          <p:cNvPr id="5" name="Footer Placeholder 4">
            <a:extLst>
              <a:ext uri="{FF2B5EF4-FFF2-40B4-BE49-F238E27FC236}">
                <a16:creationId xmlns:a16="http://schemas.microsoft.com/office/drawing/2014/main" id="{77DC62CA-060B-4F1C-BAC7-973CD4A1D169}"/>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8EF8954-E7C5-4A1F-B52D-C38B9AE90A46}"/>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100049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0363-5583-42E5-B47B-68FD89960CA2}"/>
              </a:ext>
            </a:extLst>
          </p:cNvPr>
          <p:cNvSpPr>
            <a:spLocks noGrp="1"/>
          </p:cNvSpPr>
          <p:nvPr>
            <p:ph type="title"/>
          </p:nvPr>
        </p:nvSpPr>
        <p:spPr>
          <a:xfrm>
            <a:off x="642938" y="271603"/>
            <a:ext cx="10945682" cy="1240325"/>
          </a:xfrm>
        </p:spPr>
        <p:txBody>
          <a:bodyPr/>
          <a:lstStyle/>
          <a:p>
            <a:r>
              <a:rPr lang="en-US" dirty="0"/>
              <a:t>Q3:  Which of the following future HIV treatment options are you most excited about?</a:t>
            </a:r>
          </a:p>
        </p:txBody>
      </p:sp>
      <p:sp>
        <p:nvSpPr>
          <p:cNvPr id="3" name="Content Placeholder 2">
            <a:extLst>
              <a:ext uri="{FF2B5EF4-FFF2-40B4-BE49-F238E27FC236}">
                <a16:creationId xmlns:a16="http://schemas.microsoft.com/office/drawing/2014/main" id="{378BE8B2-6C83-4BA4-8E5B-CC03A0B2322A}"/>
              </a:ext>
            </a:extLst>
          </p:cNvPr>
          <p:cNvSpPr>
            <a:spLocks noGrp="1"/>
          </p:cNvSpPr>
          <p:nvPr>
            <p:ph idx="1"/>
          </p:nvPr>
        </p:nvSpPr>
        <p:spPr>
          <a:xfrm>
            <a:off x="642938" y="1663700"/>
            <a:ext cx="11287125" cy="4421790"/>
          </a:xfrm>
        </p:spPr>
        <p:txBody>
          <a:bodyPr>
            <a:normAutofit/>
          </a:bodyPr>
          <a:lstStyle/>
          <a:p>
            <a:pPr marL="514350" indent="-514350">
              <a:buFont typeface="+mj-lt"/>
              <a:buAutoNum type="alphaLcPeriod"/>
            </a:pPr>
            <a:r>
              <a:rPr lang="en-US" sz="2800" dirty="0">
                <a:solidFill>
                  <a:srgbClr val="000000"/>
                </a:solidFill>
              </a:rPr>
              <a:t>Longer-acting injectable antiretroviral therapy (every 6 months or longer)</a:t>
            </a:r>
          </a:p>
          <a:p>
            <a:pPr marL="514350" indent="-514350">
              <a:buFont typeface="+mj-lt"/>
              <a:buAutoNum type="alphaLcPeriod"/>
            </a:pPr>
            <a:r>
              <a:rPr lang="en-US" sz="2800" dirty="0">
                <a:solidFill>
                  <a:srgbClr val="000000"/>
                </a:solidFill>
              </a:rPr>
              <a:t>Oral weekly antiretroviral therapy</a:t>
            </a:r>
          </a:p>
          <a:p>
            <a:pPr marL="514350" indent="-514350">
              <a:buFont typeface="+mj-lt"/>
              <a:buAutoNum type="alphaLcPeriod"/>
            </a:pPr>
            <a:r>
              <a:rPr lang="en-US" sz="2800" b="0" i="0" dirty="0">
                <a:solidFill>
                  <a:srgbClr val="000000"/>
                </a:solidFill>
                <a:effectLst/>
              </a:rPr>
              <a:t>Broadly neutralizing antibodies</a:t>
            </a:r>
          </a:p>
          <a:p>
            <a:pPr marL="514350" indent="-514350">
              <a:buFont typeface="+mj-lt"/>
              <a:buAutoNum type="alphaLcPeriod"/>
            </a:pPr>
            <a:r>
              <a:rPr lang="en-US" sz="2800" dirty="0">
                <a:solidFill>
                  <a:srgbClr val="000000"/>
                </a:solidFill>
              </a:rPr>
              <a:t>Don’t know</a:t>
            </a:r>
            <a:endParaRPr lang="en-US" sz="2800" b="0" i="0" dirty="0">
              <a:solidFill>
                <a:srgbClr val="000000"/>
              </a:solidFill>
              <a:effectLst/>
            </a:endParaRPr>
          </a:p>
        </p:txBody>
      </p:sp>
      <p:sp>
        <p:nvSpPr>
          <p:cNvPr id="4" name="Slide Number Placeholder 4">
            <a:extLst>
              <a:ext uri="{FF2B5EF4-FFF2-40B4-BE49-F238E27FC236}">
                <a16:creationId xmlns:a16="http://schemas.microsoft.com/office/drawing/2014/main" id="{12D64763-1C0A-B444-71A2-DB6498F12152}"/>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257414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0363-5583-42E5-B47B-68FD89960CA2}"/>
              </a:ext>
            </a:extLst>
          </p:cNvPr>
          <p:cNvSpPr>
            <a:spLocks noGrp="1"/>
          </p:cNvSpPr>
          <p:nvPr>
            <p:ph type="title"/>
          </p:nvPr>
        </p:nvSpPr>
        <p:spPr>
          <a:xfrm>
            <a:off x="642938" y="155878"/>
            <a:ext cx="10945682" cy="1263650"/>
          </a:xfrm>
        </p:spPr>
        <p:txBody>
          <a:bodyPr/>
          <a:lstStyle/>
          <a:p>
            <a:r>
              <a:rPr lang="en-US" dirty="0"/>
              <a:t>Ultra Long-Acting Injectables</a:t>
            </a:r>
          </a:p>
        </p:txBody>
      </p:sp>
      <p:sp>
        <p:nvSpPr>
          <p:cNvPr id="3" name="Content Placeholder 2">
            <a:extLst>
              <a:ext uri="{FF2B5EF4-FFF2-40B4-BE49-F238E27FC236}">
                <a16:creationId xmlns:a16="http://schemas.microsoft.com/office/drawing/2014/main" id="{378BE8B2-6C83-4BA4-8E5B-CC03A0B2322A}"/>
              </a:ext>
            </a:extLst>
          </p:cNvPr>
          <p:cNvSpPr>
            <a:spLocks noGrp="1"/>
          </p:cNvSpPr>
          <p:nvPr>
            <p:ph idx="1"/>
          </p:nvPr>
        </p:nvSpPr>
        <p:spPr>
          <a:xfrm>
            <a:off x="642938" y="1419529"/>
            <a:ext cx="11287125" cy="5038422"/>
          </a:xfrm>
        </p:spPr>
        <p:txBody>
          <a:bodyPr>
            <a:normAutofit/>
          </a:bodyPr>
          <a:lstStyle/>
          <a:p>
            <a:pPr marL="514350" indent="-514350"/>
            <a:r>
              <a:rPr lang="en-US" sz="2800" b="0" i="0" dirty="0">
                <a:solidFill>
                  <a:srgbClr val="000000"/>
                </a:solidFill>
                <a:effectLst/>
              </a:rPr>
              <a:t>Abstract 654:  </a:t>
            </a:r>
            <a:r>
              <a:rPr lang="en-US" sz="2800" b="0" i="0" dirty="0" err="1">
                <a:solidFill>
                  <a:srgbClr val="000000"/>
                </a:solidFill>
                <a:effectLst/>
              </a:rPr>
              <a:t>Nayan</a:t>
            </a:r>
            <a:r>
              <a:rPr lang="en-US" sz="2800" b="0" i="0" dirty="0">
                <a:solidFill>
                  <a:srgbClr val="000000"/>
                </a:solidFill>
                <a:effectLst/>
              </a:rPr>
              <a:t> MU, et al. </a:t>
            </a:r>
            <a:r>
              <a:rPr lang="en-US" sz="2800" dirty="0">
                <a:solidFill>
                  <a:srgbClr val="000000"/>
                </a:solidFill>
              </a:rPr>
              <a:t>–</a:t>
            </a:r>
            <a:r>
              <a:rPr lang="en-US" sz="2800" b="0" i="0" dirty="0">
                <a:solidFill>
                  <a:srgbClr val="000000"/>
                </a:solidFill>
                <a:effectLst/>
              </a:rPr>
              <a:t> Ultra long acting </a:t>
            </a:r>
            <a:r>
              <a:rPr lang="en-US" sz="2800" b="0" i="0" dirty="0" err="1">
                <a:solidFill>
                  <a:srgbClr val="000000"/>
                </a:solidFill>
                <a:effectLst/>
              </a:rPr>
              <a:t>Bictegravir</a:t>
            </a:r>
            <a:r>
              <a:rPr lang="en-US" sz="2800" b="0" i="0" dirty="0">
                <a:solidFill>
                  <a:srgbClr val="000000"/>
                </a:solidFill>
                <a:effectLst/>
              </a:rPr>
              <a:t> prodrug (NM2BIC and NMXBIC) has the potential for every 6 month dosing</a:t>
            </a:r>
          </a:p>
          <a:p>
            <a:pPr marL="914400" lvl="1" indent="-452438"/>
            <a:r>
              <a:rPr lang="en-US" sz="2600" dirty="0">
                <a:solidFill>
                  <a:srgbClr val="000000"/>
                </a:solidFill>
              </a:rPr>
              <a:t>Evaluated for possible SQ and IM administration</a:t>
            </a:r>
          </a:p>
          <a:p>
            <a:pPr marL="914400" lvl="1" indent="-452438"/>
            <a:endParaRPr lang="en-US" sz="2600" dirty="0">
              <a:solidFill>
                <a:srgbClr val="000000"/>
              </a:solidFill>
            </a:endParaRPr>
          </a:p>
          <a:p>
            <a:pPr marL="514350" indent="-514350"/>
            <a:r>
              <a:rPr lang="en-US" sz="2800" b="0" i="0" dirty="0">
                <a:solidFill>
                  <a:srgbClr val="000000"/>
                </a:solidFill>
                <a:effectLst/>
              </a:rPr>
              <a:t>Abstract 656:  Kearney BP, et al. – Cabotegravir stearate (XVIR-110) which is a ultra long prodrug has the potential for every 6 or 12 month dosing</a:t>
            </a:r>
          </a:p>
          <a:p>
            <a:pPr marL="914400" lvl="1" indent="-452438"/>
            <a:r>
              <a:rPr lang="en-US" sz="2600" dirty="0">
                <a:solidFill>
                  <a:srgbClr val="000000"/>
                </a:solidFill>
              </a:rPr>
              <a:t>Half-life is 120 days in rats, 150 days in beagles</a:t>
            </a:r>
          </a:p>
          <a:p>
            <a:pPr marL="914400" lvl="1" indent="-452438"/>
            <a:r>
              <a:rPr lang="en-US" sz="2600" dirty="0">
                <a:solidFill>
                  <a:srgbClr val="000000"/>
                </a:solidFill>
              </a:rPr>
              <a:t>May be considered for </a:t>
            </a:r>
            <a:r>
              <a:rPr lang="en-US" sz="2600" dirty="0" err="1">
                <a:solidFill>
                  <a:srgbClr val="000000"/>
                </a:solidFill>
              </a:rPr>
              <a:t>PrEP</a:t>
            </a:r>
            <a:r>
              <a:rPr lang="en-US" sz="2600" dirty="0">
                <a:solidFill>
                  <a:srgbClr val="000000"/>
                </a:solidFill>
              </a:rPr>
              <a:t> or HIV treatment</a:t>
            </a:r>
            <a:endParaRPr lang="en-US" sz="2600" b="0" i="0" dirty="0">
              <a:solidFill>
                <a:srgbClr val="000000"/>
              </a:solidFill>
              <a:effectLst/>
            </a:endParaRPr>
          </a:p>
        </p:txBody>
      </p:sp>
      <p:sp>
        <p:nvSpPr>
          <p:cNvPr id="4" name="Slide Number Placeholder 4">
            <a:extLst>
              <a:ext uri="{FF2B5EF4-FFF2-40B4-BE49-F238E27FC236}">
                <a16:creationId xmlns:a16="http://schemas.microsoft.com/office/drawing/2014/main" id="{12D64763-1C0A-B444-71A2-DB6498F12152}"/>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229641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D172-2BE8-5F21-4F24-8E4C2552BED6}"/>
              </a:ext>
            </a:extLst>
          </p:cNvPr>
          <p:cNvSpPr>
            <a:spLocks noGrp="1"/>
          </p:cNvSpPr>
          <p:nvPr>
            <p:ph type="title"/>
          </p:nvPr>
        </p:nvSpPr>
        <p:spPr/>
        <p:txBody>
          <a:bodyPr/>
          <a:lstStyle/>
          <a:p>
            <a:r>
              <a:rPr lang="en-US" dirty="0"/>
              <a:t>Phase II Trial of Oral Weekly ISL + LEN in </a:t>
            </a:r>
            <a:r>
              <a:rPr lang="en-US" sz="3600" dirty="0"/>
              <a:t>People With HIV</a:t>
            </a:r>
            <a:r>
              <a:rPr lang="en-US" dirty="0"/>
              <a:t>: Study Design </a:t>
            </a:r>
          </a:p>
        </p:txBody>
      </p:sp>
      <p:sp>
        <p:nvSpPr>
          <p:cNvPr id="6" name="TextBox 5">
            <a:extLst>
              <a:ext uri="{FF2B5EF4-FFF2-40B4-BE49-F238E27FC236}">
                <a16:creationId xmlns:a16="http://schemas.microsoft.com/office/drawing/2014/main" id="{CF35E3AC-33BD-4894-A8A3-E05B6F26D133}"/>
              </a:ext>
            </a:extLst>
          </p:cNvPr>
          <p:cNvSpPr txBox="1"/>
          <p:nvPr/>
        </p:nvSpPr>
        <p:spPr bwMode="auto">
          <a:xfrm>
            <a:off x="8886148" y="855418"/>
            <a:ext cx="25960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err="1">
                <a:solidFill>
                  <a:schemeClr val="bg1"/>
                </a:solidFill>
                <a:latin typeface="Calibri" panose="020F0502020204030204" pitchFamily="34" charset="0"/>
              </a:rPr>
              <a:t>Islatravir</a:t>
            </a:r>
            <a:r>
              <a:rPr lang="en-US" sz="1400" b="0" dirty="0">
                <a:solidFill>
                  <a:schemeClr val="bg1"/>
                </a:solidFill>
                <a:latin typeface="Calibri" panose="020F0502020204030204" pitchFamily="34" charset="0"/>
              </a:rPr>
              <a:t> = nucleoside reverse transcriptase translocation inhibitor (NRTTI)</a:t>
            </a:r>
          </a:p>
          <a:p>
            <a:pPr algn="l">
              <a:lnSpc>
                <a:spcPct val="100000"/>
              </a:lnSpc>
              <a:spcBef>
                <a:spcPct val="50000"/>
              </a:spcBef>
              <a:spcAft>
                <a:spcPct val="0"/>
              </a:spcAft>
              <a:buClrTx/>
              <a:buFontTx/>
              <a:buNone/>
            </a:pPr>
            <a:r>
              <a:rPr lang="en-US" sz="1400" dirty="0" err="1">
                <a:solidFill>
                  <a:schemeClr val="bg1"/>
                </a:solidFill>
                <a:latin typeface="Calibri" panose="020F0502020204030204" pitchFamily="34" charset="0"/>
              </a:rPr>
              <a:t>Lenacapavir</a:t>
            </a:r>
            <a:r>
              <a:rPr lang="en-US" sz="1400" dirty="0">
                <a:solidFill>
                  <a:schemeClr val="bg1"/>
                </a:solidFill>
                <a:latin typeface="Calibri" panose="020F0502020204030204" pitchFamily="34" charset="0"/>
              </a:rPr>
              <a:t> = capsid inhibitor</a:t>
            </a:r>
            <a:endParaRPr lang="en-US" sz="1400" b="0" dirty="0">
              <a:solidFill>
                <a:schemeClr val="bg1"/>
              </a:solidFill>
              <a:latin typeface="Calibri" panose="020F0502020204030204" pitchFamily="34" charset="0"/>
            </a:endParaRPr>
          </a:p>
        </p:txBody>
      </p:sp>
      <p:grpSp>
        <p:nvGrpSpPr>
          <p:cNvPr id="7" name="Group 6" descr="Adult people living with HIV with VL &lt;50 c/mL on BIC/FTC/TAF; no history of virologic failure; CD4+ T-cell count ≥350 cells/µL and ALC ≥900 cells/µL; no HBV infection (N = 106 randomized, 104 dosed)&#10;were put into two cohorts: 1 receiving ISL 2 mg + LEN 300 mg PO QW, and the other staying on their current regiment.  In the extension phase, all were given the study drug regimen.">
            <a:extLst>
              <a:ext uri="{FF2B5EF4-FFF2-40B4-BE49-F238E27FC236}">
                <a16:creationId xmlns:a16="http://schemas.microsoft.com/office/drawing/2014/main" id="{1CB74036-D0F2-8068-6004-397152CA267E}"/>
              </a:ext>
            </a:extLst>
          </p:cNvPr>
          <p:cNvGrpSpPr/>
          <p:nvPr/>
        </p:nvGrpSpPr>
        <p:grpSpPr>
          <a:xfrm>
            <a:off x="504072" y="1849455"/>
            <a:ext cx="10872766" cy="2284287"/>
            <a:chOff x="504072" y="1849455"/>
            <a:chExt cx="10872766" cy="2284287"/>
          </a:xfrm>
        </p:grpSpPr>
        <p:sp>
          <p:nvSpPr>
            <p:cNvPr id="5" name="Text Box 45">
              <a:extLst>
                <a:ext uri="{FF2B5EF4-FFF2-40B4-BE49-F238E27FC236}">
                  <a16:creationId xmlns:a16="http://schemas.microsoft.com/office/drawing/2014/main" id="{CE2C763F-D638-3D0D-CBBC-9D9169C89890}"/>
                </a:ext>
              </a:extLst>
            </p:cNvPr>
            <p:cNvSpPr txBox="1">
              <a:spLocks noChangeArrowheads="1"/>
            </p:cNvSpPr>
            <p:nvPr/>
          </p:nvSpPr>
          <p:spPr bwMode="auto">
            <a:xfrm>
              <a:off x="504072" y="2317860"/>
              <a:ext cx="30266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Adult people </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with HIV with VL &lt;50 c/mL on BIC/FTC/TAF;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history of virologic failure; CD4+ T-cell count ≥350 cells/</a:t>
              </a:r>
              <a:r>
                <a:rPr kumimoji="0" lang="en-US" sz="1600" b="0" i="0" u="none" strike="noStrike" kern="1200" cap="none" spc="0" normalizeH="0" baseline="0" noProof="0" dirty="0">
                  <a:ln>
                    <a:noFill/>
                  </a:ln>
                  <a:solidFill>
                    <a:srgbClr val="202124"/>
                  </a:solidFill>
                  <a:effectLst/>
                  <a:uLnTx/>
                  <a:uFillTx/>
                  <a:latin typeface="Calibri"/>
                  <a:ea typeface="+mn-ea"/>
                  <a:cs typeface="Arial" panose="020B0604020202020204" pitchFamily="34" charset="0"/>
                </a:rPr>
                <a:t>µ</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 and ALC ≥900 cells/</a:t>
              </a:r>
              <a:r>
                <a:rPr kumimoji="0" lang="en-US" sz="1600" b="0" i="0" u="none" strike="noStrike" kern="1200" cap="none" spc="0" normalizeH="0" baseline="0" noProof="0" dirty="0">
                  <a:ln>
                    <a:noFill/>
                  </a:ln>
                  <a:solidFill>
                    <a:srgbClr val="202124"/>
                  </a:solidFill>
                  <a:effectLst/>
                  <a:uLnTx/>
                  <a:uFillTx/>
                  <a:latin typeface="Calibri"/>
                  <a:ea typeface="+mn-ea"/>
                  <a:cs typeface="Arial" panose="020B0604020202020204" pitchFamily="34" charset="0"/>
                </a:rPr>
                <a:t>µ</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 no HBV infection (N = 106 randomized,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104 dosed)</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Rectangle 49">
              <a:extLst>
                <a:ext uri="{FF2B5EF4-FFF2-40B4-BE49-F238E27FC236}">
                  <a16:creationId xmlns:a16="http://schemas.microsoft.com/office/drawing/2014/main" id="{7606DA8E-3EF9-8CC6-96F4-3F42B79B93CE}"/>
                </a:ext>
              </a:extLst>
            </p:cNvPr>
            <p:cNvSpPr>
              <a:spLocks noChangeArrowheads="1"/>
            </p:cNvSpPr>
            <p:nvPr/>
          </p:nvSpPr>
          <p:spPr bwMode="auto">
            <a:xfrm>
              <a:off x="4269977" y="2363126"/>
              <a:ext cx="3167216" cy="703262"/>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ISL 2 mg + LEN 300 mg PO QW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=52)</a:t>
              </a:r>
            </a:p>
          </p:txBody>
        </p:sp>
        <p:sp>
          <p:nvSpPr>
            <p:cNvPr id="11" name="Rectangle 50">
              <a:extLst>
                <a:ext uri="{FF2B5EF4-FFF2-40B4-BE49-F238E27FC236}">
                  <a16:creationId xmlns:a16="http://schemas.microsoft.com/office/drawing/2014/main" id="{47713D2C-1838-B4F5-18C6-7E08E55AF67C}"/>
                </a:ext>
              </a:extLst>
            </p:cNvPr>
            <p:cNvSpPr>
              <a:spLocks noChangeArrowheads="1"/>
            </p:cNvSpPr>
            <p:nvPr/>
          </p:nvSpPr>
          <p:spPr bwMode="auto">
            <a:xfrm>
              <a:off x="4269977" y="3225801"/>
              <a:ext cx="3198643" cy="703262"/>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BIC/FTC/TAF PO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52) </a:t>
              </a:r>
            </a:p>
          </p:txBody>
        </p:sp>
        <p:sp>
          <p:nvSpPr>
            <p:cNvPr id="13" name="Line 52">
              <a:extLst>
                <a:ext uri="{FF2B5EF4-FFF2-40B4-BE49-F238E27FC236}">
                  <a16:creationId xmlns:a16="http://schemas.microsoft.com/office/drawing/2014/main" id="{5B53BABD-6BDA-9BB8-515B-049E8B5E985A}"/>
                </a:ext>
              </a:extLst>
            </p:cNvPr>
            <p:cNvSpPr>
              <a:spLocks noChangeShapeType="1"/>
            </p:cNvSpPr>
            <p:nvPr/>
          </p:nvSpPr>
          <p:spPr bwMode="auto">
            <a:xfrm>
              <a:off x="7621399" y="3160328"/>
              <a:ext cx="4794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Line 53">
              <a:extLst>
                <a:ext uri="{FF2B5EF4-FFF2-40B4-BE49-F238E27FC236}">
                  <a16:creationId xmlns:a16="http://schemas.microsoft.com/office/drawing/2014/main" id="{0761B1AF-5DCE-C76B-F730-E561543162F0}"/>
                </a:ext>
              </a:extLst>
            </p:cNvPr>
            <p:cNvSpPr>
              <a:spLocks noChangeShapeType="1"/>
            </p:cNvSpPr>
            <p:nvPr/>
          </p:nvSpPr>
          <p:spPr bwMode="auto">
            <a:xfrm>
              <a:off x="3533377" y="3233739"/>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 name="Line 54">
              <a:extLst>
                <a:ext uri="{FF2B5EF4-FFF2-40B4-BE49-F238E27FC236}">
                  <a16:creationId xmlns:a16="http://schemas.microsoft.com/office/drawing/2014/main" id="{4A6054EF-908C-6C15-20FF-C1733B6041F2}"/>
                </a:ext>
              </a:extLst>
            </p:cNvPr>
            <p:cNvSpPr>
              <a:spLocks noChangeShapeType="1"/>
            </p:cNvSpPr>
            <p:nvPr/>
          </p:nvSpPr>
          <p:spPr bwMode="auto">
            <a:xfrm flipV="1">
              <a:off x="3533377" y="2715551"/>
              <a:ext cx="62230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 name="Rectangle 49">
              <a:extLst>
                <a:ext uri="{FF2B5EF4-FFF2-40B4-BE49-F238E27FC236}">
                  <a16:creationId xmlns:a16="http://schemas.microsoft.com/office/drawing/2014/main" id="{1A985254-84C0-D567-6F13-45B99F860EA8}"/>
                </a:ext>
              </a:extLst>
            </p:cNvPr>
            <p:cNvSpPr>
              <a:spLocks noChangeArrowheads="1"/>
            </p:cNvSpPr>
            <p:nvPr/>
          </p:nvSpPr>
          <p:spPr bwMode="auto">
            <a:xfrm>
              <a:off x="8209622" y="2808697"/>
              <a:ext cx="3167216" cy="703262"/>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ISL 2 mg + LEN 300 mg PO QW</a:t>
              </a:r>
            </a:p>
          </p:txBody>
        </p:sp>
        <p:sp>
          <p:nvSpPr>
            <p:cNvPr id="23" name="TextBox 22">
              <a:extLst>
                <a:ext uri="{FF2B5EF4-FFF2-40B4-BE49-F238E27FC236}">
                  <a16:creationId xmlns:a16="http://schemas.microsoft.com/office/drawing/2014/main" id="{94B1C6B8-998C-9461-6FFF-3CC6EFBAC521}"/>
                </a:ext>
              </a:extLst>
            </p:cNvPr>
            <p:cNvSpPr txBox="1"/>
            <p:nvPr/>
          </p:nvSpPr>
          <p:spPr bwMode="auto">
            <a:xfrm>
              <a:off x="6988107" y="1849455"/>
              <a:ext cx="873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Wk 48</a:t>
              </a:r>
            </a:p>
          </p:txBody>
        </p:sp>
        <p:cxnSp>
          <p:nvCxnSpPr>
            <p:cNvPr id="4" name="Straight Arrow Connector 3">
              <a:extLst>
                <a:ext uri="{FF2B5EF4-FFF2-40B4-BE49-F238E27FC236}">
                  <a16:creationId xmlns:a16="http://schemas.microsoft.com/office/drawing/2014/main" id="{6C10839F-B654-20C3-7507-9559E6BBBB40}"/>
                </a:ext>
              </a:extLst>
            </p:cNvPr>
            <p:cNvCxnSpPr>
              <a:cxnSpLocks/>
            </p:cNvCxnSpPr>
            <p:nvPr/>
          </p:nvCxnSpPr>
          <p:spPr bwMode="auto">
            <a:xfrm>
              <a:off x="7280511" y="2125175"/>
              <a:ext cx="6352" cy="210015"/>
            </a:xfrm>
            <a:prstGeom prst="straightConnector1">
              <a:avLst/>
            </a:prstGeom>
            <a:noFill/>
            <a:ln w="28575" cap="flat" cmpd="sng" algn="ctr">
              <a:solidFill>
                <a:schemeClr val="bg1"/>
              </a:solidFill>
              <a:prstDash val="solid"/>
              <a:round/>
              <a:headEnd type="none" w="med" len="med"/>
              <a:tailEnd type="triangle"/>
            </a:ln>
            <a:effectLst/>
          </p:spPr>
        </p:cxnSp>
        <p:sp>
          <p:nvSpPr>
            <p:cNvPr id="20" name="TextBox 19">
              <a:extLst>
                <a:ext uri="{FF2B5EF4-FFF2-40B4-BE49-F238E27FC236}">
                  <a16:creationId xmlns:a16="http://schemas.microsoft.com/office/drawing/2014/main" id="{93FF6934-1E9E-78C5-D3D6-4E9049F6B11E}"/>
                </a:ext>
              </a:extLst>
            </p:cNvPr>
            <p:cNvSpPr txBox="1"/>
            <p:nvPr/>
          </p:nvSpPr>
          <p:spPr bwMode="auto">
            <a:xfrm>
              <a:off x="9121911" y="2500920"/>
              <a:ext cx="1831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Extension Phase</a:t>
              </a:r>
            </a:p>
          </p:txBody>
        </p:sp>
      </p:grpSp>
      <p:sp>
        <p:nvSpPr>
          <p:cNvPr id="16" name="Content Placeholder 15">
            <a:extLst>
              <a:ext uri="{FF2B5EF4-FFF2-40B4-BE49-F238E27FC236}">
                <a16:creationId xmlns:a16="http://schemas.microsoft.com/office/drawing/2014/main" id="{A6089511-16DE-0C5E-FA63-255AD88D80D0}"/>
              </a:ext>
            </a:extLst>
          </p:cNvPr>
          <p:cNvSpPr>
            <a:spLocks noGrp="1"/>
          </p:cNvSpPr>
          <p:nvPr>
            <p:ph idx="1"/>
          </p:nvPr>
        </p:nvSpPr>
        <p:spPr/>
        <p:txBody>
          <a:bodyPr/>
          <a:lstStyle/>
          <a:p>
            <a:r>
              <a:rPr lang="en-US" sz="2400" dirty="0"/>
              <a:t>Open-label, active-controlled phase II trial </a:t>
            </a:r>
          </a:p>
          <a:p>
            <a:endParaRPr lang="en-US" sz="2600" dirty="0"/>
          </a:p>
          <a:p>
            <a:endParaRPr lang="en-US" sz="2600" dirty="0"/>
          </a:p>
          <a:p>
            <a:endParaRPr lang="en-US" sz="2600" dirty="0"/>
          </a:p>
          <a:p>
            <a:pPr marL="0" indent="0">
              <a:buNone/>
            </a:pPr>
            <a:endParaRPr lang="en-US" sz="2600" dirty="0"/>
          </a:p>
          <a:p>
            <a:r>
              <a:rPr lang="en-US" sz="2400" dirty="0"/>
              <a:t>Primary endpoint: proportion of participants with HIV-1 RNA ≥50 c/mL at Wk 24 by FDA Snapshot algorithm</a:t>
            </a:r>
          </a:p>
          <a:p>
            <a:r>
              <a:rPr lang="en-US" sz="2400" dirty="0"/>
              <a:t>Secondary endpoints: proportion of participants with HIV-1 RNA ≥50 c/mL by </a:t>
            </a:r>
            <a:r>
              <a:rPr lang="en-US" sz="2400" dirty="0" err="1"/>
              <a:t>Wk</a:t>
            </a:r>
            <a:r>
              <a:rPr lang="en-US" sz="2400" dirty="0"/>
              <a:t> 12 and 48; proportion with HIV-1 RNA &lt;50 c/mL at Wk 12, 24, and 48; change from baseline in CD4+ T-cells, AEs leading to discontinuation of study drug; PK</a:t>
            </a:r>
          </a:p>
        </p:txBody>
      </p:sp>
      <p:sp>
        <p:nvSpPr>
          <p:cNvPr id="3" name="Rectangle 2">
            <a:extLst>
              <a:ext uri="{FF2B5EF4-FFF2-40B4-BE49-F238E27FC236}">
                <a16:creationId xmlns:a16="http://schemas.microsoft.com/office/drawing/2014/main" id="{50C7C7B5-85ED-4A22-B049-E6AF3C61965E}"/>
              </a:ext>
            </a:extLst>
          </p:cNvPr>
          <p:cNvSpPr/>
          <p:nvPr/>
        </p:nvSpPr>
        <p:spPr>
          <a:xfrm>
            <a:off x="2805585" y="6296707"/>
            <a:ext cx="6096000" cy="646331"/>
          </a:xfrm>
          <a:prstGeom prst="rect">
            <a:avLst/>
          </a:prstGeom>
        </p:spPr>
        <p:txBody>
          <a:bodyPr>
            <a:spAutoFit/>
          </a:bodyPr>
          <a:lstStyle/>
          <a:p>
            <a:pPr lvl="0" defTabSz="914400" eaLnBrk="0" fontAlgn="base" hangingPunct="0">
              <a:spcBef>
                <a:spcPct val="30000"/>
              </a:spcBef>
              <a:spcAft>
                <a:spcPct val="0"/>
              </a:spcAft>
              <a:defRPr/>
            </a:pPr>
            <a:r>
              <a:rPr lang="en-US" sz="1200" i="1" dirty="0">
                <a:solidFill>
                  <a:prstClr val="black"/>
                </a:solidFill>
                <a:latin typeface="Arial"/>
                <a:cs typeface="Arial"/>
              </a:rPr>
              <a:t>ALC, absolute lymphocyte count; BIC, </a:t>
            </a:r>
            <a:r>
              <a:rPr lang="en-US" sz="1200" i="1" dirty="0" err="1">
                <a:solidFill>
                  <a:prstClr val="black"/>
                </a:solidFill>
                <a:latin typeface="Arial"/>
                <a:cs typeface="Arial"/>
              </a:rPr>
              <a:t>bictegravir</a:t>
            </a:r>
            <a:r>
              <a:rPr lang="en-US" sz="1200" i="1" dirty="0">
                <a:solidFill>
                  <a:prstClr val="black"/>
                </a:solidFill>
                <a:latin typeface="Arial"/>
                <a:cs typeface="Arial"/>
              </a:rPr>
              <a:t>; FTC, emtricitabine; HBV, hepatitis B virus; ISL, </a:t>
            </a:r>
            <a:r>
              <a:rPr lang="en-US" sz="1200" i="1" dirty="0" err="1">
                <a:solidFill>
                  <a:prstClr val="black"/>
                </a:solidFill>
                <a:latin typeface="Arial"/>
                <a:cs typeface="Arial"/>
              </a:rPr>
              <a:t>islatravir</a:t>
            </a:r>
            <a:r>
              <a:rPr lang="en-US" sz="1200" i="1" dirty="0">
                <a:solidFill>
                  <a:prstClr val="black"/>
                </a:solidFill>
                <a:latin typeface="Arial"/>
                <a:cs typeface="Arial"/>
              </a:rPr>
              <a:t>; LEN, </a:t>
            </a:r>
            <a:r>
              <a:rPr lang="en-US" sz="1200" i="1" dirty="0" err="1">
                <a:solidFill>
                  <a:prstClr val="black"/>
                </a:solidFill>
                <a:latin typeface="Arial"/>
                <a:cs typeface="Arial"/>
              </a:rPr>
              <a:t>lenacapavir</a:t>
            </a:r>
            <a:r>
              <a:rPr lang="en-US" sz="1200" i="1" dirty="0">
                <a:solidFill>
                  <a:prstClr val="black"/>
                </a:solidFill>
                <a:latin typeface="Arial"/>
                <a:cs typeface="Arial"/>
              </a:rPr>
              <a:t>; PK, pharmacokinetics; TAF, tenofovir alafenamide; </a:t>
            </a:r>
            <a:r>
              <a:rPr lang="en-US" sz="1200" i="1" dirty="0">
                <a:solidFill>
                  <a:prstClr val="black"/>
                </a:solidFill>
              </a:rPr>
              <a:t>VL, viral load.</a:t>
            </a:r>
          </a:p>
        </p:txBody>
      </p:sp>
      <p:sp>
        <p:nvSpPr>
          <p:cNvPr id="8" name="Text Box 11">
            <a:extLst>
              <a:ext uri="{FF2B5EF4-FFF2-40B4-BE49-F238E27FC236}">
                <a16:creationId xmlns:a16="http://schemas.microsoft.com/office/drawing/2014/main" id="{CAFB0C40-3852-3F22-911B-E3B10FAA3114}"/>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Colson. CROI 2024. Abstr 208.</a:t>
            </a:r>
          </a:p>
        </p:txBody>
      </p:sp>
    </p:spTree>
    <p:extLst>
      <p:ext uri="{BB962C8B-B14F-4D97-AF65-F5344CB8AC3E}">
        <p14:creationId xmlns:p14="http://schemas.microsoft.com/office/powerpoint/2010/main" val="253682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D172-2BE8-5F21-4F24-8E4C2552BED6}"/>
              </a:ext>
            </a:extLst>
          </p:cNvPr>
          <p:cNvSpPr>
            <a:spLocks noGrp="1"/>
          </p:cNvSpPr>
          <p:nvPr>
            <p:ph type="title"/>
          </p:nvPr>
        </p:nvSpPr>
        <p:spPr/>
        <p:txBody>
          <a:bodyPr/>
          <a:lstStyle/>
          <a:p>
            <a:r>
              <a:rPr lang="en-US" dirty="0"/>
              <a:t>Phase II Trial of Oral Weekly ISL + LEN: </a:t>
            </a:r>
            <a:br>
              <a:rPr lang="en-US" dirty="0"/>
            </a:br>
            <a:r>
              <a:rPr lang="en-US" dirty="0"/>
              <a:t>Baseline Demographics and Efficacy </a:t>
            </a:r>
          </a:p>
        </p:txBody>
      </p:sp>
      <p:graphicFrame>
        <p:nvGraphicFramePr>
          <p:cNvPr id="6" name="Group 3">
            <a:extLst>
              <a:ext uri="{FF2B5EF4-FFF2-40B4-BE49-F238E27FC236}">
                <a16:creationId xmlns:a16="http://schemas.microsoft.com/office/drawing/2014/main" id="{E1FDCA51-994A-6C28-0499-E9CF6B3EC508}"/>
              </a:ext>
            </a:extLst>
          </p:cNvPr>
          <p:cNvGraphicFramePr>
            <a:graphicFrameLocks/>
          </p:cNvGraphicFramePr>
          <p:nvPr>
            <p:extLst>
              <p:ext uri="{D42A27DB-BD31-4B8C-83A1-F6EECF244321}">
                <p14:modId xmlns:p14="http://schemas.microsoft.com/office/powerpoint/2010/main" val="1237321427"/>
              </p:ext>
            </p:extLst>
          </p:nvPr>
        </p:nvGraphicFramePr>
        <p:xfrm>
          <a:off x="722184" y="1598813"/>
          <a:ext cx="6044616" cy="4541632"/>
        </p:xfrm>
        <a:graphic>
          <a:graphicData uri="http://schemas.openxmlformats.org/drawingml/2006/table">
            <a:tbl>
              <a:tblPr firstRow="1"/>
              <a:tblGrid>
                <a:gridCol w="291135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33063">
                  <a:extLst>
                    <a:ext uri="{9D8B030D-6E8A-4147-A177-3AD203B41FA5}">
                      <a16:colId xmlns:a16="http://schemas.microsoft.com/office/drawing/2014/main" val="3034920473"/>
                    </a:ext>
                  </a:extLst>
                </a:gridCol>
              </a:tblGrid>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mn-lt"/>
                        </a:rPr>
                        <a:t>Characteristic,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mn-lt"/>
                        </a:rPr>
                        <a:t>ISL + LEN </a:t>
                      </a:r>
                      <a:br>
                        <a:rPr kumimoji="0" lang="en-US" sz="1600" b="1" i="0" u="none" strike="noStrike" cap="none" normalizeH="0" baseline="0" dirty="0">
                          <a:ln>
                            <a:noFill/>
                          </a:ln>
                          <a:solidFill>
                            <a:schemeClr val="tx1"/>
                          </a:solidFill>
                          <a:effectLst/>
                          <a:latin typeface="+mn-lt"/>
                        </a:rPr>
                      </a:br>
                      <a:r>
                        <a:rPr kumimoji="0" lang="en-US" sz="1600" b="1" i="0" u="none" strike="noStrike" cap="none" normalizeH="0" baseline="0" dirty="0">
                          <a:ln>
                            <a:noFill/>
                          </a:ln>
                          <a:solidFill>
                            <a:schemeClr val="tx1"/>
                          </a:solidFill>
                          <a:effectLst/>
                          <a:latin typeface="+mn-lt"/>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mn-lt"/>
                        </a:rPr>
                        <a:t>BIC/FTC/TAF </a:t>
                      </a:r>
                      <a:br>
                        <a:rPr kumimoji="0" lang="en-US" sz="1600" b="1" i="0" u="none" strike="noStrike" cap="none" normalizeH="0" baseline="0" dirty="0">
                          <a:ln>
                            <a:noFill/>
                          </a:ln>
                          <a:solidFill>
                            <a:schemeClr val="tx1"/>
                          </a:solidFill>
                          <a:effectLst/>
                          <a:latin typeface="+mn-lt"/>
                        </a:rPr>
                      </a:br>
                      <a:r>
                        <a:rPr kumimoji="0" lang="en-US" sz="1600" b="1" i="0" u="none" strike="noStrike" cap="none" normalizeH="0" baseline="0" dirty="0">
                          <a:ln>
                            <a:noFill/>
                          </a:ln>
                          <a:solidFill>
                            <a:schemeClr val="tx1"/>
                          </a:solidFill>
                          <a:effectLst/>
                          <a:latin typeface="+mn-lt"/>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703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Median age, yr (range)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40 (28-67)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40 (26-76)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17075653"/>
                  </a:ext>
                </a:extLst>
              </a:tr>
              <a:tr h="297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Female at birth,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10 (19.2)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9 (17.3)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089997378"/>
                  </a:ext>
                </a:extLst>
              </a:tr>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Race, n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mn-lt"/>
                        </a:rPr>
                        <a:t>White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mn-lt"/>
                        </a:rPr>
                        <a:t>Black</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mn-lt"/>
                        </a:rPr>
                        <a:t>Asian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mn-lt"/>
                        </a:rPr>
                        <a:t>American/Alaska Native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mn-lt"/>
                        </a:rPr>
                        <a:t>Hawaiian or Pacific Islander</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mn-lt"/>
                        </a:rPr>
                        <a:t>Other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25 (48.1)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21 (40.4)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2 (3.8)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0 (0)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3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27 (51.9)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16 (30.8)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2 (3.8)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5 (9.6)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0927690"/>
                  </a:ext>
                </a:extLst>
              </a:tr>
              <a:tr h="23255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mn-lt"/>
                        </a:rPr>
                        <a:t>Ethnicity, Hispanic or Latino/a,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13 (25.0)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17 (32.7)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811070783"/>
                  </a:ext>
                </a:extLst>
              </a:tr>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mn-lt"/>
                        </a:rPr>
                        <a:t>Mean (SD) CD4+ T-cells/</a:t>
                      </a:r>
                      <a:r>
                        <a:rPr lang="en-US" sz="1600" b="0" i="0" dirty="0">
                          <a:solidFill>
                            <a:srgbClr val="202124"/>
                          </a:solidFill>
                          <a:effectLst/>
                          <a:latin typeface="+mn-lt"/>
                        </a:rPr>
                        <a:t>µ</a:t>
                      </a:r>
                      <a:r>
                        <a:rPr lang="en-GB" altLang="en-US" sz="1600" b="0" dirty="0">
                          <a:solidFill>
                            <a:schemeClr val="bg1"/>
                          </a:solidFill>
                          <a:latin typeface="Calibri" panose="020F0502020204030204" pitchFamily="34" charset="0"/>
                        </a:rPr>
                        <a:t>L</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755 (223.6)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46 (88.5)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818 (271.3)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50 (96.2)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580010956"/>
                  </a:ext>
                </a:extLst>
              </a:tr>
              <a:tr h="23255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600" b="0" i="0" u="none" strike="noStrike" cap="none" normalizeH="0" baseline="0" dirty="0">
                          <a:ln>
                            <a:noFill/>
                          </a:ln>
                          <a:solidFill>
                            <a:schemeClr val="bg1"/>
                          </a:solidFill>
                          <a:effectLst/>
                          <a:latin typeface="+mn-lt"/>
                        </a:rPr>
                        <a:t>Mean (SD) ALC x 10</a:t>
                      </a:r>
                      <a:r>
                        <a:rPr kumimoji="0" lang="en-US" sz="1600" b="0" i="0" u="none" strike="noStrike" cap="none" normalizeH="0" baseline="30000" dirty="0">
                          <a:ln>
                            <a:noFill/>
                          </a:ln>
                          <a:solidFill>
                            <a:schemeClr val="bg1"/>
                          </a:solidFill>
                          <a:effectLst/>
                          <a:latin typeface="+mn-lt"/>
                        </a:rPr>
                        <a:t>3</a:t>
                      </a:r>
                      <a:r>
                        <a:rPr kumimoji="0" lang="en-US" sz="1600" b="0" i="0" u="none" strike="noStrike" cap="none" normalizeH="0" baseline="0" dirty="0">
                          <a:ln>
                            <a:noFill/>
                          </a:ln>
                          <a:solidFill>
                            <a:schemeClr val="bg1"/>
                          </a:solidFill>
                          <a:effectLst/>
                          <a:latin typeface="+mn-lt"/>
                        </a:rPr>
                        <a:t>/</a:t>
                      </a:r>
                      <a:r>
                        <a:rPr lang="en-US" sz="1600" b="0" i="0" dirty="0">
                          <a:solidFill>
                            <a:srgbClr val="202124"/>
                          </a:solidFill>
                          <a:effectLst/>
                          <a:latin typeface="+mn-lt"/>
                        </a:rPr>
                        <a:t>µ</a:t>
                      </a:r>
                      <a:r>
                        <a:rPr lang="en-GB" altLang="en-US" sz="1600" b="0" dirty="0">
                          <a:solidFill>
                            <a:schemeClr val="bg1"/>
                          </a:solidFill>
                          <a:latin typeface="Calibri" panose="020F0502020204030204" pitchFamily="34" charset="0"/>
                        </a:rPr>
                        <a:t>L</a:t>
                      </a:r>
                      <a:endParaRPr kumimoji="0" lang="en-US" sz="1600" b="0" i="0" u="none" strike="noStrike" cap="none" normalizeH="0" baseline="0" dirty="0">
                        <a:ln>
                          <a:noFill/>
                        </a:ln>
                        <a:solidFill>
                          <a:schemeClr val="bg1"/>
                        </a:solidFill>
                        <a:effectLst/>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1.94 (0.445)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1.95 (0.652)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09714815"/>
                  </a:ext>
                </a:extLst>
              </a:tr>
            </a:tbl>
          </a:graphicData>
        </a:graphic>
      </p:graphicFrame>
      <p:sp>
        <p:nvSpPr>
          <p:cNvPr id="9" name="TextBox 8">
            <a:extLst>
              <a:ext uri="{FF2B5EF4-FFF2-40B4-BE49-F238E27FC236}">
                <a16:creationId xmlns:a16="http://schemas.microsoft.com/office/drawing/2014/main" id="{699F3C0F-0535-2877-E26A-2B854393F0E6}"/>
              </a:ext>
            </a:extLst>
          </p:cNvPr>
          <p:cNvSpPr txBox="1"/>
          <p:nvPr/>
        </p:nvSpPr>
        <p:spPr bwMode="auto">
          <a:xfrm>
            <a:off x="7947819" y="1486388"/>
            <a:ext cx="310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Viral Suppression at Wk 24</a:t>
            </a:r>
          </a:p>
        </p:txBody>
      </p:sp>
      <p:grpSp>
        <p:nvGrpSpPr>
          <p:cNvPr id="53" name="Group 52" descr="Bar Chart showing viral suppression data comparing ISL + LEN arm in green and BIC/FTC/TAF arm in orange.&#10;&#10;In the ISL + LEN arm, there was 1.9% with HIV-1 RNA &gt;=50 c/mL, 94.2% with HIV-1 RNA&lt;50 c/mL and 3.8% with no data in window.&#10;&#10;In the BIC/FTC/TAF arm, there was 0% with HIV-1 RNA &gt;=50 c/mL, 94.2% with HIV-1 RNA&lt;50 c/mL and 5.8% with no data in window." title="Viral Suppression at Week 24">
            <a:extLst>
              <a:ext uri="{FF2B5EF4-FFF2-40B4-BE49-F238E27FC236}">
                <a16:creationId xmlns:a16="http://schemas.microsoft.com/office/drawing/2014/main" id="{D9962EE3-1BF2-923E-60D7-F485D54FA23E}"/>
              </a:ext>
            </a:extLst>
          </p:cNvPr>
          <p:cNvGrpSpPr/>
          <p:nvPr/>
        </p:nvGrpSpPr>
        <p:grpSpPr>
          <a:xfrm>
            <a:off x="6887466" y="1835255"/>
            <a:ext cx="4637784" cy="3145518"/>
            <a:chOff x="6887466" y="1917700"/>
            <a:chExt cx="4637784" cy="3145518"/>
          </a:xfrm>
        </p:grpSpPr>
        <p:grpSp>
          <p:nvGrpSpPr>
            <p:cNvPr id="10" name="Group 9">
              <a:extLst>
                <a:ext uri="{FF2B5EF4-FFF2-40B4-BE49-F238E27FC236}">
                  <a16:creationId xmlns:a16="http://schemas.microsoft.com/office/drawing/2014/main" id="{B9D02BBC-A174-4A6A-B747-D2B045CE2D33}"/>
                </a:ext>
              </a:extLst>
            </p:cNvPr>
            <p:cNvGrpSpPr/>
            <p:nvPr/>
          </p:nvGrpSpPr>
          <p:grpSpPr>
            <a:xfrm>
              <a:off x="10047665" y="2213861"/>
              <a:ext cx="1296261" cy="630942"/>
              <a:chOff x="7701629" y="3055003"/>
              <a:chExt cx="1296261" cy="630942"/>
            </a:xfrm>
          </p:grpSpPr>
          <p:sp>
            <p:nvSpPr>
              <p:cNvPr id="3" name="TextBox 2">
                <a:extLst>
                  <a:ext uri="{FF2B5EF4-FFF2-40B4-BE49-F238E27FC236}">
                    <a16:creationId xmlns:a16="http://schemas.microsoft.com/office/drawing/2014/main" id="{DDCA2939-5352-7861-CD5B-4CBB76BC411D}"/>
                  </a:ext>
                </a:extLst>
              </p:cNvPr>
              <p:cNvSpPr txBox="1"/>
              <p:nvPr/>
            </p:nvSpPr>
            <p:spPr bwMode="auto">
              <a:xfrm>
                <a:off x="7873928" y="3055003"/>
                <a:ext cx="11239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ISL + LEN </a:t>
                </a:r>
              </a:p>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BIC/FTC/TAF</a:t>
                </a:r>
              </a:p>
            </p:txBody>
          </p:sp>
          <p:sp>
            <p:nvSpPr>
              <p:cNvPr id="4" name="Rectangle 3">
                <a:extLst>
                  <a:ext uri="{FF2B5EF4-FFF2-40B4-BE49-F238E27FC236}">
                    <a16:creationId xmlns:a16="http://schemas.microsoft.com/office/drawing/2014/main" id="{E0319597-4928-DE01-CFAF-C14A438EE070}"/>
                  </a:ext>
                </a:extLst>
              </p:cNvPr>
              <p:cNvSpPr/>
              <p:nvPr/>
            </p:nvSpPr>
            <p:spPr bwMode="auto">
              <a:xfrm>
                <a:off x="7701629" y="3110778"/>
                <a:ext cx="203200" cy="20543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9D1EDFB-3AF0-BB4C-EB7D-699848F9DCF9}"/>
                  </a:ext>
                </a:extLst>
              </p:cNvPr>
              <p:cNvSpPr/>
              <p:nvPr/>
            </p:nvSpPr>
            <p:spPr bwMode="auto">
              <a:xfrm>
                <a:off x="7701629" y="3419180"/>
                <a:ext cx="203200" cy="205433"/>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6400E4AA-0AAA-95E5-2FBA-2F907494D2DF}"/>
                </a:ext>
              </a:extLst>
            </p:cNvPr>
            <p:cNvSpPr txBox="1"/>
            <p:nvPr/>
          </p:nvSpPr>
          <p:spPr bwMode="auto">
            <a:xfrm>
              <a:off x="7623253" y="4539998"/>
              <a:ext cx="1049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HIV-1 RNA ≥50 c/mL</a:t>
              </a:r>
            </a:p>
          </p:txBody>
        </p:sp>
        <p:grpSp>
          <p:nvGrpSpPr>
            <p:cNvPr id="12" name="Group 11">
              <a:extLst>
                <a:ext uri="{FF2B5EF4-FFF2-40B4-BE49-F238E27FC236}">
                  <a16:creationId xmlns:a16="http://schemas.microsoft.com/office/drawing/2014/main" id="{D0EC06DA-C0A7-8609-691B-B14E57FECF7A}"/>
                </a:ext>
              </a:extLst>
            </p:cNvPr>
            <p:cNvGrpSpPr/>
            <p:nvPr/>
          </p:nvGrpSpPr>
          <p:grpSpPr>
            <a:xfrm>
              <a:off x="7003921" y="1917700"/>
              <a:ext cx="458780" cy="2679700"/>
              <a:chOff x="967740" y="3495638"/>
              <a:chExt cx="458780" cy="1775125"/>
            </a:xfrm>
          </p:grpSpPr>
          <p:sp>
            <p:nvSpPr>
              <p:cNvPr id="13" name="TextBox 12">
                <a:extLst>
                  <a:ext uri="{FF2B5EF4-FFF2-40B4-BE49-F238E27FC236}">
                    <a16:creationId xmlns:a16="http://schemas.microsoft.com/office/drawing/2014/main" id="{0C0DF92A-AE58-46F9-0967-16B656417DED}"/>
                  </a:ext>
                </a:extLst>
              </p:cNvPr>
              <p:cNvSpPr txBox="1"/>
              <p:nvPr/>
            </p:nvSpPr>
            <p:spPr bwMode="auto">
              <a:xfrm>
                <a:off x="967740" y="3495638"/>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4" name="TextBox 13">
                <a:extLst>
                  <a:ext uri="{FF2B5EF4-FFF2-40B4-BE49-F238E27FC236}">
                    <a16:creationId xmlns:a16="http://schemas.microsoft.com/office/drawing/2014/main" id="{B68E3ED5-B0AA-0319-6F3C-EA2C0BC87F4E}"/>
                  </a:ext>
                </a:extLst>
              </p:cNvPr>
              <p:cNvSpPr txBox="1"/>
              <p:nvPr/>
            </p:nvSpPr>
            <p:spPr bwMode="auto">
              <a:xfrm>
                <a:off x="1059112" y="37783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5" name="TextBox 14">
                <a:extLst>
                  <a:ext uri="{FF2B5EF4-FFF2-40B4-BE49-F238E27FC236}">
                    <a16:creationId xmlns:a16="http://schemas.microsoft.com/office/drawing/2014/main" id="{0A70EB8E-425D-1D58-D5D7-67DF4094413F}"/>
                  </a:ext>
                </a:extLst>
              </p:cNvPr>
              <p:cNvSpPr txBox="1"/>
              <p:nvPr/>
            </p:nvSpPr>
            <p:spPr bwMode="auto">
              <a:xfrm>
                <a:off x="1059112" y="409259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6" name="TextBox 15">
                <a:extLst>
                  <a:ext uri="{FF2B5EF4-FFF2-40B4-BE49-F238E27FC236}">
                    <a16:creationId xmlns:a16="http://schemas.microsoft.com/office/drawing/2014/main" id="{30DEFD13-D452-F63F-36E0-579983988E58}"/>
                  </a:ext>
                </a:extLst>
              </p:cNvPr>
              <p:cNvSpPr txBox="1"/>
              <p:nvPr/>
            </p:nvSpPr>
            <p:spPr bwMode="auto">
              <a:xfrm>
                <a:off x="1059112" y="437531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7" name="TextBox 16">
                <a:extLst>
                  <a:ext uri="{FF2B5EF4-FFF2-40B4-BE49-F238E27FC236}">
                    <a16:creationId xmlns:a16="http://schemas.microsoft.com/office/drawing/2014/main" id="{F2F2C8FC-A550-AEB8-1E69-8F189DBCD4B1}"/>
                  </a:ext>
                </a:extLst>
              </p:cNvPr>
              <p:cNvSpPr txBox="1"/>
              <p:nvPr/>
            </p:nvSpPr>
            <p:spPr bwMode="auto">
              <a:xfrm>
                <a:off x="1059112" y="468026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8" name="TextBox 17">
                <a:extLst>
                  <a:ext uri="{FF2B5EF4-FFF2-40B4-BE49-F238E27FC236}">
                    <a16:creationId xmlns:a16="http://schemas.microsoft.com/office/drawing/2014/main" id="{90201F2D-3BF0-2AA3-FE34-9ADA85BB4CD0}"/>
                  </a:ext>
                </a:extLst>
              </p:cNvPr>
              <p:cNvSpPr txBox="1"/>
              <p:nvPr/>
            </p:nvSpPr>
            <p:spPr bwMode="auto">
              <a:xfrm>
                <a:off x="1150483" y="4962986"/>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sp>
          <p:nvSpPr>
            <p:cNvPr id="19" name="TextBox 18">
              <a:extLst>
                <a:ext uri="{FF2B5EF4-FFF2-40B4-BE49-F238E27FC236}">
                  <a16:creationId xmlns:a16="http://schemas.microsoft.com/office/drawing/2014/main" id="{9D8AB3A4-6A01-5F17-0755-EC61D6FFC698}"/>
                </a:ext>
              </a:extLst>
            </p:cNvPr>
            <p:cNvSpPr txBox="1"/>
            <p:nvPr/>
          </p:nvSpPr>
          <p:spPr bwMode="auto">
            <a:xfrm rot="16200000">
              <a:off x="6364118" y="3031696"/>
              <a:ext cx="1354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Participants (%)</a:t>
              </a:r>
            </a:p>
          </p:txBody>
        </p:sp>
        <p:sp>
          <p:nvSpPr>
            <p:cNvPr id="20" name="Freeform: Shape 19">
              <a:extLst>
                <a:ext uri="{FF2B5EF4-FFF2-40B4-BE49-F238E27FC236}">
                  <a16:creationId xmlns:a16="http://schemas.microsoft.com/office/drawing/2014/main" id="{849E3029-E5B1-AC8E-D7FB-2E7CDBD35D2B}"/>
                </a:ext>
              </a:extLst>
            </p:cNvPr>
            <p:cNvSpPr/>
            <p:nvPr/>
          </p:nvSpPr>
          <p:spPr bwMode="auto">
            <a:xfrm>
              <a:off x="7478838" y="2068756"/>
              <a:ext cx="4046412" cy="2223843"/>
            </a:xfrm>
            <a:custGeom>
              <a:avLst/>
              <a:gdLst>
                <a:gd name="connsiteX0" fmla="*/ 0 w 1790700"/>
                <a:gd name="connsiteY0" fmla="*/ 0 h 1500188"/>
                <a:gd name="connsiteX1" fmla="*/ 0 w 1790700"/>
                <a:gd name="connsiteY1" fmla="*/ 1500188 h 1500188"/>
                <a:gd name="connsiteX2" fmla="*/ 1790700 w 1790700"/>
                <a:gd name="connsiteY2" fmla="*/ 1500188 h 1500188"/>
              </a:gdLst>
              <a:ahLst/>
              <a:cxnLst>
                <a:cxn ang="0">
                  <a:pos x="connsiteX0" y="connsiteY0"/>
                </a:cxn>
                <a:cxn ang="0">
                  <a:pos x="connsiteX1" y="connsiteY1"/>
                </a:cxn>
                <a:cxn ang="0">
                  <a:pos x="connsiteX2" y="connsiteY2"/>
                </a:cxn>
              </a:cxnLst>
              <a:rect l="l" t="t" r="r" b="b"/>
              <a:pathLst>
                <a:path w="1790700" h="1500188">
                  <a:moveTo>
                    <a:pt x="0" y="0"/>
                  </a:moveTo>
                  <a:lnTo>
                    <a:pt x="0" y="1500188"/>
                  </a:lnTo>
                  <a:lnTo>
                    <a:pt x="1790700" y="1500188"/>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21" name="Group 20">
              <a:extLst>
                <a:ext uri="{FF2B5EF4-FFF2-40B4-BE49-F238E27FC236}">
                  <a16:creationId xmlns:a16="http://schemas.microsoft.com/office/drawing/2014/main" id="{AA5EFE96-E791-50EA-7EE7-22C322A7BF80}"/>
                </a:ext>
              </a:extLst>
            </p:cNvPr>
            <p:cNvGrpSpPr/>
            <p:nvPr/>
          </p:nvGrpSpPr>
          <p:grpSpPr>
            <a:xfrm>
              <a:off x="7389011" y="2068756"/>
              <a:ext cx="103990" cy="2217494"/>
              <a:chOff x="1299725" y="3639324"/>
              <a:chExt cx="327033" cy="1495425"/>
            </a:xfrm>
          </p:grpSpPr>
          <p:cxnSp>
            <p:nvCxnSpPr>
              <p:cNvPr id="22" name="Straight Connector 21">
                <a:extLst>
                  <a:ext uri="{FF2B5EF4-FFF2-40B4-BE49-F238E27FC236}">
                    <a16:creationId xmlns:a16="http://schemas.microsoft.com/office/drawing/2014/main" id="{97AE8368-6905-3F42-6380-567290F8DA4A}"/>
                  </a:ext>
                </a:extLst>
              </p:cNvPr>
              <p:cNvCxnSpPr>
                <a:cxnSpLocks/>
              </p:cNvCxnSpPr>
              <p:nvPr/>
            </p:nvCxnSpPr>
            <p:spPr bwMode="auto">
              <a:xfrm>
                <a:off x="1299725" y="3639324"/>
                <a:ext cx="327033"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5AF2A4A7-BB0C-41CD-C89D-77AA6F33EA15}"/>
                  </a:ext>
                </a:extLst>
              </p:cNvPr>
              <p:cNvCxnSpPr>
                <a:cxnSpLocks/>
              </p:cNvCxnSpPr>
              <p:nvPr/>
            </p:nvCxnSpPr>
            <p:spPr bwMode="auto">
              <a:xfrm>
                <a:off x="1299725" y="3938409"/>
                <a:ext cx="327033"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9400EED-0FC5-27F8-3DA1-16945789BA90}"/>
                  </a:ext>
                </a:extLst>
              </p:cNvPr>
              <p:cNvCxnSpPr>
                <a:cxnSpLocks/>
              </p:cNvCxnSpPr>
              <p:nvPr/>
            </p:nvCxnSpPr>
            <p:spPr bwMode="auto">
              <a:xfrm>
                <a:off x="1299725" y="4237494"/>
                <a:ext cx="327033"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9A96BE6B-60C3-C94E-F0AA-2F31A489D2BD}"/>
                  </a:ext>
                </a:extLst>
              </p:cNvPr>
              <p:cNvCxnSpPr>
                <a:cxnSpLocks/>
              </p:cNvCxnSpPr>
              <p:nvPr/>
            </p:nvCxnSpPr>
            <p:spPr bwMode="auto">
              <a:xfrm>
                <a:off x="1299725" y="4536579"/>
                <a:ext cx="327033"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8882E503-4345-B91F-3B06-E8DAC854A64B}"/>
                  </a:ext>
                </a:extLst>
              </p:cNvPr>
              <p:cNvCxnSpPr>
                <a:cxnSpLocks/>
              </p:cNvCxnSpPr>
              <p:nvPr/>
            </p:nvCxnSpPr>
            <p:spPr bwMode="auto">
              <a:xfrm>
                <a:off x="1299725" y="4835664"/>
                <a:ext cx="327033"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AB5F55D-034F-D25F-03EB-864B91BFD317}"/>
                  </a:ext>
                </a:extLst>
              </p:cNvPr>
              <p:cNvCxnSpPr>
                <a:cxnSpLocks/>
              </p:cNvCxnSpPr>
              <p:nvPr/>
            </p:nvCxnSpPr>
            <p:spPr bwMode="auto">
              <a:xfrm>
                <a:off x="1299725" y="5134749"/>
                <a:ext cx="327033" cy="0"/>
              </a:xfrm>
              <a:prstGeom prst="line">
                <a:avLst/>
              </a:prstGeom>
              <a:noFill/>
              <a:ln w="28575" cap="flat" cmpd="sng" algn="ctr">
                <a:solidFill>
                  <a:schemeClr val="bg1"/>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95B40F97-6FE4-9D11-1681-44A9EAFA2C1A}"/>
                </a:ext>
              </a:extLst>
            </p:cNvPr>
            <p:cNvGrpSpPr/>
            <p:nvPr/>
          </p:nvGrpSpPr>
          <p:grpSpPr>
            <a:xfrm>
              <a:off x="7481756" y="4274289"/>
              <a:ext cx="4037143" cy="108643"/>
              <a:chOff x="1409700" y="5024063"/>
              <a:chExt cx="2635594" cy="273050"/>
            </a:xfrm>
          </p:grpSpPr>
          <p:cxnSp>
            <p:nvCxnSpPr>
              <p:cNvPr id="29" name="Straight Connector 28">
                <a:extLst>
                  <a:ext uri="{FF2B5EF4-FFF2-40B4-BE49-F238E27FC236}">
                    <a16:creationId xmlns:a16="http://schemas.microsoft.com/office/drawing/2014/main" id="{05298F46-20C6-4203-4FC6-C5128249E639}"/>
                  </a:ext>
                </a:extLst>
              </p:cNvPr>
              <p:cNvCxnSpPr/>
              <p:nvPr/>
            </p:nvCxnSpPr>
            <p:spPr bwMode="auto">
              <a:xfrm>
                <a:off x="1409700" y="5024063"/>
                <a:ext cx="0" cy="27305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3159FE7-CEED-C65C-AC4F-3FEB73F95BFA}"/>
                  </a:ext>
                </a:extLst>
              </p:cNvPr>
              <p:cNvCxnSpPr/>
              <p:nvPr/>
            </p:nvCxnSpPr>
            <p:spPr bwMode="auto">
              <a:xfrm>
                <a:off x="2292350" y="5024063"/>
                <a:ext cx="0" cy="27305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87B6FA50-DCDB-5DA8-88C9-54EA7A0CC1B9}"/>
                  </a:ext>
                </a:extLst>
              </p:cNvPr>
              <p:cNvCxnSpPr/>
              <p:nvPr/>
            </p:nvCxnSpPr>
            <p:spPr bwMode="auto">
              <a:xfrm>
                <a:off x="3162300" y="5024063"/>
                <a:ext cx="0" cy="27305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D0D13FA-E509-9D3C-FE36-32011E3E6758}"/>
                  </a:ext>
                </a:extLst>
              </p:cNvPr>
              <p:cNvCxnSpPr/>
              <p:nvPr/>
            </p:nvCxnSpPr>
            <p:spPr bwMode="auto">
              <a:xfrm>
                <a:off x="4045294" y="5024063"/>
                <a:ext cx="0" cy="273050"/>
              </a:xfrm>
              <a:prstGeom prst="line">
                <a:avLst/>
              </a:prstGeom>
              <a:noFill/>
              <a:ln w="28575" cap="flat" cmpd="sng" algn="ctr">
                <a:solidFill>
                  <a:schemeClr val="bg1"/>
                </a:solidFill>
                <a:prstDash val="solid"/>
                <a:round/>
                <a:headEnd type="none" w="med" len="med"/>
                <a:tailEnd type="none" w="med" len="med"/>
              </a:ln>
              <a:effectLst/>
            </p:spPr>
          </p:cxnSp>
        </p:grpSp>
        <p:sp>
          <p:nvSpPr>
            <p:cNvPr id="33" name="TextBox 32">
              <a:extLst>
                <a:ext uri="{FF2B5EF4-FFF2-40B4-BE49-F238E27FC236}">
                  <a16:creationId xmlns:a16="http://schemas.microsoft.com/office/drawing/2014/main" id="{553E02F9-5E13-BF05-065C-DD423360840B}"/>
                </a:ext>
              </a:extLst>
            </p:cNvPr>
            <p:cNvSpPr txBox="1"/>
            <p:nvPr/>
          </p:nvSpPr>
          <p:spPr bwMode="auto">
            <a:xfrm>
              <a:off x="7654870"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a:t>
              </a:r>
            </a:p>
          </p:txBody>
        </p:sp>
        <p:sp>
          <p:nvSpPr>
            <p:cNvPr id="34" name="TextBox 33">
              <a:extLst>
                <a:ext uri="{FF2B5EF4-FFF2-40B4-BE49-F238E27FC236}">
                  <a16:creationId xmlns:a16="http://schemas.microsoft.com/office/drawing/2014/main" id="{6D03B3B1-53C5-DCE1-4213-F06089D570BC}"/>
                </a:ext>
              </a:extLst>
            </p:cNvPr>
            <p:cNvSpPr txBox="1"/>
            <p:nvPr/>
          </p:nvSpPr>
          <p:spPr bwMode="auto">
            <a:xfrm>
              <a:off x="8099370"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0</a:t>
              </a:r>
            </a:p>
          </p:txBody>
        </p:sp>
        <p:sp>
          <p:nvSpPr>
            <p:cNvPr id="35" name="TextBox 34">
              <a:extLst>
                <a:ext uri="{FF2B5EF4-FFF2-40B4-BE49-F238E27FC236}">
                  <a16:creationId xmlns:a16="http://schemas.microsoft.com/office/drawing/2014/main" id="{0B088454-49CB-1009-DA18-A1DCE553469A}"/>
                </a:ext>
              </a:extLst>
            </p:cNvPr>
            <p:cNvSpPr txBox="1"/>
            <p:nvPr/>
          </p:nvSpPr>
          <p:spPr bwMode="auto">
            <a:xfrm>
              <a:off x="7654870" y="397651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1.9</a:t>
              </a:r>
            </a:p>
          </p:txBody>
        </p:sp>
        <p:sp>
          <p:nvSpPr>
            <p:cNvPr id="36" name="TextBox 35">
              <a:extLst>
                <a:ext uri="{FF2B5EF4-FFF2-40B4-BE49-F238E27FC236}">
                  <a16:creationId xmlns:a16="http://schemas.microsoft.com/office/drawing/2014/main" id="{D98E1755-1B94-63B9-060A-B507E0B655F4}"/>
                </a:ext>
              </a:extLst>
            </p:cNvPr>
            <p:cNvSpPr txBox="1"/>
            <p:nvPr/>
          </p:nvSpPr>
          <p:spPr bwMode="auto">
            <a:xfrm>
              <a:off x="8099370" y="4015425"/>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0</a:t>
              </a:r>
            </a:p>
          </p:txBody>
        </p:sp>
        <p:sp>
          <p:nvSpPr>
            <p:cNvPr id="37" name="TextBox 36">
              <a:extLst>
                <a:ext uri="{FF2B5EF4-FFF2-40B4-BE49-F238E27FC236}">
                  <a16:creationId xmlns:a16="http://schemas.microsoft.com/office/drawing/2014/main" id="{6C1B5003-AF58-D0A5-4BAA-1321BC794C23}"/>
                </a:ext>
              </a:extLst>
            </p:cNvPr>
            <p:cNvSpPr txBox="1"/>
            <p:nvPr/>
          </p:nvSpPr>
          <p:spPr bwMode="auto">
            <a:xfrm>
              <a:off x="7298939"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 =</a:t>
              </a:r>
            </a:p>
          </p:txBody>
        </p:sp>
        <p:sp>
          <p:nvSpPr>
            <p:cNvPr id="38" name="TextBox 37">
              <a:extLst>
                <a:ext uri="{FF2B5EF4-FFF2-40B4-BE49-F238E27FC236}">
                  <a16:creationId xmlns:a16="http://schemas.microsoft.com/office/drawing/2014/main" id="{99071B3C-F1B3-74CE-E7B0-1A83CEA6B99D}"/>
                </a:ext>
              </a:extLst>
            </p:cNvPr>
            <p:cNvSpPr txBox="1"/>
            <p:nvPr/>
          </p:nvSpPr>
          <p:spPr bwMode="auto">
            <a:xfrm>
              <a:off x="8994853" y="4539998"/>
              <a:ext cx="1049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HIV-1 RNA &lt;50 c/mL</a:t>
              </a:r>
            </a:p>
          </p:txBody>
        </p:sp>
        <p:sp>
          <p:nvSpPr>
            <p:cNvPr id="39" name="TextBox 38">
              <a:extLst>
                <a:ext uri="{FF2B5EF4-FFF2-40B4-BE49-F238E27FC236}">
                  <a16:creationId xmlns:a16="http://schemas.microsoft.com/office/drawing/2014/main" id="{7B7B0166-4BE4-2C72-66AC-47A0B5B98891}"/>
                </a:ext>
              </a:extLst>
            </p:cNvPr>
            <p:cNvSpPr txBox="1"/>
            <p:nvPr/>
          </p:nvSpPr>
          <p:spPr bwMode="auto">
            <a:xfrm>
              <a:off x="9026470"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49</a:t>
              </a:r>
            </a:p>
          </p:txBody>
        </p:sp>
        <p:sp>
          <p:nvSpPr>
            <p:cNvPr id="40" name="TextBox 39">
              <a:extLst>
                <a:ext uri="{FF2B5EF4-FFF2-40B4-BE49-F238E27FC236}">
                  <a16:creationId xmlns:a16="http://schemas.microsoft.com/office/drawing/2014/main" id="{AA30AC68-13F3-7BE9-CCFD-8D04A45D99B4}"/>
                </a:ext>
              </a:extLst>
            </p:cNvPr>
            <p:cNvSpPr txBox="1"/>
            <p:nvPr/>
          </p:nvSpPr>
          <p:spPr bwMode="auto">
            <a:xfrm>
              <a:off x="9522446"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49</a:t>
              </a:r>
            </a:p>
          </p:txBody>
        </p:sp>
        <p:sp>
          <p:nvSpPr>
            <p:cNvPr id="41" name="TextBox 40">
              <a:extLst>
                <a:ext uri="{FF2B5EF4-FFF2-40B4-BE49-F238E27FC236}">
                  <a16:creationId xmlns:a16="http://schemas.microsoft.com/office/drawing/2014/main" id="{31F72E71-B58F-88B5-989C-8EB4899C10CC}"/>
                </a:ext>
              </a:extLst>
            </p:cNvPr>
            <p:cNvSpPr txBox="1"/>
            <p:nvPr/>
          </p:nvSpPr>
          <p:spPr bwMode="auto">
            <a:xfrm>
              <a:off x="8991467" y="1939047"/>
              <a:ext cx="5386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94.2</a:t>
              </a:r>
            </a:p>
          </p:txBody>
        </p:sp>
        <p:sp>
          <p:nvSpPr>
            <p:cNvPr id="42" name="TextBox 41">
              <a:extLst>
                <a:ext uri="{FF2B5EF4-FFF2-40B4-BE49-F238E27FC236}">
                  <a16:creationId xmlns:a16="http://schemas.microsoft.com/office/drawing/2014/main" id="{02A593FA-F4F0-8F91-75C6-54BEAC5F9D8D}"/>
                </a:ext>
              </a:extLst>
            </p:cNvPr>
            <p:cNvSpPr txBox="1"/>
            <p:nvPr/>
          </p:nvSpPr>
          <p:spPr bwMode="auto">
            <a:xfrm>
              <a:off x="9458075" y="1945595"/>
              <a:ext cx="5867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94.2</a:t>
              </a:r>
            </a:p>
          </p:txBody>
        </p:sp>
        <p:sp>
          <p:nvSpPr>
            <p:cNvPr id="43" name="TextBox 42">
              <a:extLst>
                <a:ext uri="{FF2B5EF4-FFF2-40B4-BE49-F238E27FC236}">
                  <a16:creationId xmlns:a16="http://schemas.microsoft.com/office/drawing/2014/main" id="{63CE3E03-548E-040A-0A78-BBED13AA1728}"/>
                </a:ext>
              </a:extLst>
            </p:cNvPr>
            <p:cNvSpPr txBox="1"/>
            <p:nvPr/>
          </p:nvSpPr>
          <p:spPr bwMode="auto">
            <a:xfrm>
              <a:off x="10398070"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a:t>
              </a:r>
            </a:p>
          </p:txBody>
        </p:sp>
        <p:sp>
          <p:nvSpPr>
            <p:cNvPr id="44" name="TextBox 43">
              <a:extLst>
                <a:ext uri="{FF2B5EF4-FFF2-40B4-BE49-F238E27FC236}">
                  <a16:creationId xmlns:a16="http://schemas.microsoft.com/office/drawing/2014/main" id="{36DFE667-C2E6-7EC6-E4F9-6C4A05AE9C02}"/>
                </a:ext>
              </a:extLst>
            </p:cNvPr>
            <p:cNvSpPr txBox="1"/>
            <p:nvPr/>
          </p:nvSpPr>
          <p:spPr bwMode="auto">
            <a:xfrm>
              <a:off x="10842570" y="4330287"/>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p>
          </p:txBody>
        </p:sp>
        <p:sp>
          <p:nvSpPr>
            <p:cNvPr id="45" name="TextBox 44">
              <a:extLst>
                <a:ext uri="{FF2B5EF4-FFF2-40B4-BE49-F238E27FC236}">
                  <a16:creationId xmlns:a16="http://schemas.microsoft.com/office/drawing/2014/main" id="{3AABE481-9FDE-A260-AE28-E018712E3884}"/>
                </a:ext>
              </a:extLst>
            </p:cNvPr>
            <p:cNvSpPr txBox="1"/>
            <p:nvPr/>
          </p:nvSpPr>
          <p:spPr bwMode="auto">
            <a:xfrm>
              <a:off x="10398070" y="3913682"/>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3.8</a:t>
              </a:r>
            </a:p>
          </p:txBody>
        </p:sp>
        <p:sp>
          <p:nvSpPr>
            <p:cNvPr id="46" name="TextBox 45">
              <a:extLst>
                <a:ext uri="{FF2B5EF4-FFF2-40B4-BE49-F238E27FC236}">
                  <a16:creationId xmlns:a16="http://schemas.microsoft.com/office/drawing/2014/main" id="{97CCF271-5AC6-6960-5377-A051BB7FA269}"/>
                </a:ext>
              </a:extLst>
            </p:cNvPr>
            <p:cNvSpPr txBox="1"/>
            <p:nvPr/>
          </p:nvSpPr>
          <p:spPr bwMode="auto">
            <a:xfrm>
              <a:off x="10842570" y="3862821"/>
              <a:ext cx="447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5.8</a:t>
              </a:r>
            </a:p>
          </p:txBody>
        </p:sp>
        <p:sp>
          <p:nvSpPr>
            <p:cNvPr id="47" name="TextBox 46">
              <a:extLst>
                <a:ext uri="{FF2B5EF4-FFF2-40B4-BE49-F238E27FC236}">
                  <a16:creationId xmlns:a16="http://schemas.microsoft.com/office/drawing/2014/main" id="{1BC37124-BE8A-D144-21D4-B7951B7D8A0F}"/>
                </a:ext>
              </a:extLst>
            </p:cNvPr>
            <p:cNvSpPr txBox="1"/>
            <p:nvPr/>
          </p:nvSpPr>
          <p:spPr bwMode="auto">
            <a:xfrm>
              <a:off x="10337511" y="4539998"/>
              <a:ext cx="1049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No data in window</a:t>
              </a:r>
            </a:p>
          </p:txBody>
        </p:sp>
        <p:sp>
          <p:nvSpPr>
            <p:cNvPr id="48" name="Rectangle 47">
              <a:extLst>
                <a:ext uri="{FF2B5EF4-FFF2-40B4-BE49-F238E27FC236}">
                  <a16:creationId xmlns:a16="http://schemas.microsoft.com/office/drawing/2014/main" id="{211502C1-B020-C239-6470-08B111DAEF2D}"/>
                </a:ext>
              </a:extLst>
            </p:cNvPr>
            <p:cNvSpPr/>
            <p:nvPr/>
          </p:nvSpPr>
          <p:spPr bwMode="auto">
            <a:xfrm>
              <a:off x="9088109" y="2200276"/>
              <a:ext cx="313065" cy="2071754"/>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9" name="Rectangle 48">
              <a:extLst>
                <a:ext uri="{FF2B5EF4-FFF2-40B4-BE49-F238E27FC236}">
                  <a16:creationId xmlns:a16="http://schemas.microsoft.com/office/drawing/2014/main" id="{52EB146E-AAFD-C762-6173-377B29644767}"/>
                </a:ext>
              </a:extLst>
            </p:cNvPr>
            <p:cNvSpPr/>
            <p:nvPr/>
          </p:nvSpPr>
          <p:spPr bwMode="auto">
            <a:xfrm>
              <a:off x="9592934" y="2200276"/>
              <a:ext cx="313065" cy="2071754"/>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DAE48A91-5796-BB09-F0D4-77F7E599192F}"/>
                </a:ext>
              </a:extLst>
            </p:cNvPr>
            <p:cNvSpPr/>
            <p:nvPr/>
          </p:nvSpPr>
          <p:spPr bwMode="auto">
            <a:xfrm>
              <a:off x="10450184" y="4195762"/>
              <a:ext cx="313065" cy="7626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1" name="Rectangle 50">
              <a:extLst>
                <a:ext uri="{FF2B5EF4-FFF2-40B4-BE49-F238E27FC236}">
                  <a16:creationId xmlns:a16="http://schemas.microsoft.com/office/drawing/2014/main" id="{22852174-6C9E-ECC0-7EC7-F739179A7FFF}"/>
                </a:ext>
              </a:extLst>
            </p:cNvPr>
            <p:cNvSpPr/>
            <p:nvPr/>
          </p:nvSpPr>
          <p:spPr bwMode="auto">
            <a:xfrm>
              <a:off x="10955009" y="4157662"/>
              <a:ext cx="313065" cy="114367"/>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2" name="Rectangle 51">
              <a:extLst>
                <a:ext uri="{FF2B5EF4-FFF2-40B4-BE49-F238E27FC236}">
                  <a16:creationId xmlns:a16="http://schemas.microsoft.com/office/drawing/2014/main" id="{A4EC8253-3A2F-E125-AC86-E4F604FABF53}"/>
                </a:ext>
              </a:extLst>
            </p:cNvPr>
            <p:cNvSpPr/>
            <p:nvPr/>
          </p:nvSpPr>
          <p:spPr bwMode="auto">
            <a:xfrm>
              <a:off x="7745084" y="4244597"/>
              <a:ext cx="313065" cy="2743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54" name="Rectangle 53">
            <a:extLst>
              <a:ext uri="{FF2B5EF4-FFF2-40B4-BE49-F238E27FC236}">
                <a16:creationId xmlns:a16="http://schemas.microsoft.com/office/drawing/2014/main" id="{666397B9-9902-4152-B128-09B525A4EC10}"/>
              </a:ext>
            </a:extLst>
          </p:cNvPr>
          <p:cNvSpPr/>
          <p:nvPr/>
        </p:nvSpPr>
        <p:spPr>
          <a:xfrm>
            <a:off x="3048000" y="6319745"/>
            <a:ext cx="6096000" cy="461665"/>
          </a:xfrm>
          <a:prstGeom prst="rect">
            <a:avLst/>
          </a:prstGeom>
        </p:spPr>
        <p:txBody>
          <a:bodyPr>
            <a:spAutoFit/>
          </a:bodyPr>
          <a:lstStyle/>
          <a:p>
            <a:pPr lvl="0"/>
            <a:r>
              <a:rPr lang="en-US" sz="1200" i="1" dirty="0">
                <a:solidFill>
                  <a:prstClr val="black"/>
                </a:solidFill>
                <a:latin typeface="Arial"/>
                <a:cs typeface="Arial"/>
              </a:rPr>
              <a:t>BIC, </a:t>
            </a:r>
            <a:r>
              <a:rPr lang="en-US" sz="1200" i="1" dirty="0" err="1">
                <a:solidFill>
                  <a:prstClr val="black"/>
                </a:solidFill>
                <a:latin typeface="Arial"/>
                <a:cs typeface="Arial"/>
              </a:rPr>
              <a:t>bictegravir</a:t>
            </a:r>
            <a:r>
              <a:rPr lang="en-US" sz="1200" i="1" dirty="0">
                <a:solidFill>
                  <a:prstClr val="black"/>
                </a:solidFill>
                <a:latin typeface="Arial"/>
                <a:cs typeface="Arial"/>
              </a:rPr>
              <a:t>; FTC, emtricitabine; ISL, </a:t>
            </a:r>
            <a:r>
              <a:rPr lang="en-US" sz="1200" i="1" dirty="0" err="1">
                <a:solidFill>
                  <a:prstClr val="black"/>
                </a:solidFill>
                <a:latin typeface="Arial"/>
                <a:cs typeface="Arial"/>
              </a:rPr>
              <a:t>islatravir</a:t>
            </a:r>
            <a:r>
              <a:rPr lang="en-US" sz="1200" i="1" dirty="0">
                <a:solidFill>
                  <a:prstClr val="black"/>
                </a:solidFill>
                <a:latin typeface="Arial"/>
                <a:cs typeface="Arial"/>
              </a:rPr>
              <a:t>; LEN, </a:t>
            </a:r>
            <a:r>
              <a:rPr lang="en-US" sz="1200" i="1" dirty="0" err="1">
                <a:solidFill>
                  <a:prstClr val="black"/>
                </a:solidFill>
                <a:latin typeface="Arial"/>
                <a:cs typeface="Arial"/>
              </a:rPr>
              <a:t>lenacapavir</a:t>
            </a:r>
            <a:r>
              <a:rPr lang="en-US" sz="1200" i="1" dirty="0">
                <a:solidFill>
                  <a:prstClr val="black"/>
                </a:solidFill>
                <a:latin typeface="Arial"/>
                <a:cs typeface="Arial"/>
              </a:rPr>
              <a:t>; PK, pharmacokinetics; TAF, tenofovir alafenamide.</a:t>
            </a:r>
            <a:endParaRPr lang="en-US" sz="1200" i="1" dirty="0">
              <a:solidFill>
                <a:prstClr val="black"/>
              </a:solidFill>
            </a:endParaRPr>
          </a:p>
        </p:txBody>
      </p:sp>
      <p:sp>
        <p:nvSpPr>
          <p:cNvPr id="5" name="Content Placeholder 4">
            <a:extLst>
              <a:ext uri="{FF2B5EF4-FFF2-40B4-BE49-F238E27FC236}">
                <a16:creationId xmlns:a16="http://schemas.microsoft.com/office/drawing/2014/main" id="{29B77AD6-39FD-8B62-415E-69424BA7F8A9}"/>
              </a:ext>
            </a:extLst>
          </p:cNvPr>
          <p:cNvSpPr>
            <a:spLocks noGrp="1"/>
          </p:cNvSpPr>
          <p:nvPr>
            <p:ph sz="half" idx="2"/>
          </p:nvPr>
        </p:nvSpPr>
        <p:spPr>
          <a:xfrm>
            <a:off x="6856772" y="5085190"/>
            <a:ext cx="4981569" cy="1218105"/>
          </a:xfrm>
        </p:spPr>
        <p:txBody>
          <a:bodyPr/>
          <a:lstStyle/>
          <a:p>
            <a:pPr>
              <a:spcBef>
                <a:spcPts val="0"/>
              </a:spcBef>
            </a:pPr>
            <a:r>
              <a:rPr lang="en-US" sz="2000" dirty="0"/>
              <a:t>Participant with HIV-1 RNA ≥ 50 c/mL:</a:t>
            </a:r>
          </a:p>
          <a:p>
            <a:pPr lvl="1">
              <a:spcBef>
                <a:spcPts val="0"/>
              </a:spcBef>
            </a:pPr>
            <a:r>
              <a:rPr lang="en-US" sz="1800" dirty="0"/>
              <a:t>Resuppressed at Wk 30 on ISL + LEN</a:t>
            </a:r>
          </a:p>
          <a:p>
            <a:pPr lvl="1">
              <a:spcBef>
                <a:spcPts val="0"/>
              </a:spcBef>
            </a:pPr>
            <a:r>
              <a:rPr lang="en-US" sz="1800" dirty="0"/>
              <a:t>No resistance and adequate PK</a:t>
            </a:r>
          </a:p>
          <a:p>
            <a:pPr lvl="1">
              <a:spcBef>
                <a:spcPts val="0"/>
              </a:spcBef>
            </a:pPr>
            <a:endParaRPr lang="en-US" sz="2000" dirty="0"/>
          </a:p>
        </p:txBody>
      </p:sp>
      <p:sp>
        <p:nvSpPr>
          <p:cNvPr id="8" name="Text Box 11">
            <a:extLst>
              <a:ext uri="{FF2B5EF4-FFF2-40B4-BE49-F238E27FC236}">
                <a16:creationId xmlns:a16="http://schemas.microsoft.com/office/drawing/2014/main" id="{CAFB0C40-3852-3F22-911B-E3B10FAA3114}"/>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Colson. CROI 2024. Abstr 208.</a:t>
            </a:r>
          </a:p>
        </p:txBody>
      </p:sp>
    </p:spTree>
    <p:extLst>
      <p:ext uri="{BB962C8B-B14F-4D97-AF65-F5344CB8AC3E}">
        <p14:creationId xmlns:p14="http://schemas.microsoft.com/office/powerpoint/2010/main" val="158761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4" y="274639"/>
            <a:ext cx="11087425" cy="798381"/>
          </a:xfrm>
        </p:spPr>
        <p:txBody>
          <a:bodyPr/>
          <a:lstStyle/>
          <a:p>
            <a:r>
              <a:rPr lang="en-US" dirty="0"/>
              <a:t>Disclosures</a:t>
            </a:r>
          </a:p>
        </p:txBody>
      </p:sp>
      <p:sp>
        <p:nvSpPr>
          <p:cNvPr id="7" name="Content Placeholder 6"/>
          <p:cNvSpPr>
            <a:spLocks noGrp="1"/>
          </p:cNvSpPr>
          <p:nvPr>
            <p:ph idx="1"/>
          </p:nvPr>
        </p:nvSpPr>
        <p:spPr>
          <a:xfrm>
            <a:off x="609604" y="1334278"/>
            <a:ext cx="11087425" cy="4971603"/>
          </a:xfrm>
        </p:spPr>
        <p:txBody>
          <a:bodyPr>
            <a:normAutofit fontScale="62500" lnSpcReduction="20000"/>
          </a:bodyPr>
          <a:lstStyle/>
          <a:p>
            <a:pPr marL="0" indent="0">
              <a:buNone/>
            </a:pPr>
            <a:r>
              <a:rPr lang="en-US" sz="3400" dirty="0"/>
              <a:t>The following presenter have disclosed the following relationship with a commercial interest. </a:t>
            </a:r>
          </a:p>
          <a:p>
            <a:pPr marL="0" indent="0">
              <a:buNone/>
            </a:pPr>
            <a:endParaRPr lang="en-US" sz="3400" dirty="0"/>
          </a:p>
          <a:p>
            <a:pPr marL="0" indent="0">
              <a:buNone/>
            </a:pPr>
            <a:r>
              <a:rPr lang="en-US" sz="3400" dirty="0"/>
              <a:t>Daniel Lee, MD</a:t>
            </a:r>
          </a:p>
          <a:p>
            <a:pPr marL="457200" indent="-457200"/>
            <a:r>
              <a:rPr lang="en-US" sz="3400" dirty="0"/>
              <a:t>Gilead Sciences:  stock ownership</a:t>
            </a:r>
          </a:p>
          <a:p>
            <a:pPr marL="457200" indent="-457200"/>
            <a:r>
              <a:rPr lang="en-US" sz="3400" dirty="0" err="1"/>
              <a:t>Theratechnologies</a:t>
            </a:r>
            <a:r>
              <a:rPr lang="en-US" sz="3400" dirty="0"/>
              <a:t> Inc.:  advisor, consultant</a:t>
            </a:r>
          </a:p>
          <a:p>
            <a:pPr marL="457200" indent="-457200"/>
            <a:r>
              <a:rPr lang="en-US" sz="3400" dirty="0"/>
              <a:t>EMD Serono, Inc.:  advisor, consultant</a:t>
            </a:r>
          </a:p>
          <a:p>
            <a:pPr marL="0" indent="0">
              <a:buNone/>
            </a:pPr>
            <a:endParaRPr lang="en-US" sz="3400" dirty="0"/>
          </a:p>
          <a:p>
            <a:pPr marL="0" indent="0">
              <a:buNone/>
            </a:pPr>
            <a:r>
              <a:rPr lang="en-US" sz="3400" dirty="0"/>
              <a:t>Resolution: This presentation has been reviewed by the PAETC Clinical Director, who reports the above disclosures have had no effect on the content of this presentation.</a:t>
            </a:r>
          </a:p>
          <a:p>
            <a:pPr marL="0" indent="0">
              <a:buNone/>
            </a:pPr>
            <a:endParaRPr lang="en-US" sz="3400" dirty="0"/>
          </a:p>
          <a:p>
            <a:pPr marL="0" indent="0">
              <a:buNone/>
            </a:pPr>
            <a:r>
              <a:rPr lang="en-US" sz="3400" dirty="0"/>
              <a:t>All other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sz="3400" i="1" dirty="0"/>
          </a:p>
          <a:p>
            <a:pPr marL="0" indent="0">
              <a:buNone/>
            </a:pPr>
            <a:r>
              <a:rPr lang="en-US" sz="3400" i="1" dirty="0"/>
              <a:t>A special thanks goes to </a:t>
            </a:r>
            <a:r>
              <a:rPr lang="en-US" sz="3400" b="1" i="1" dirty="0"/>
              <a:t>Dr. Meredith Greene </a:t>
            </a:r>
            <a:r>
              <a:rPr lang="en-US" sz="3400" i="1" dirty="0"/>
              <a:t>for many of her slides that are used/adapted in this presentation</a:t>
            </a: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10180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D172-2BE8-5F21-4F24-8E4C2552BED6}"/>
              </a:ext>
            </a:extLst>
          </p:cNvPr>
          <p:cNvSpPr>
            <a:spLocks noGrp="1"/>
          </p:cNvSpPr>
          <p:nvPr>
            <p:ph type="title"/>
          </p:nvPr>
        </p:nvSpPr>
        <p:spPr/>
        <p:txBody>
          <a:bodyPr/>
          <a:lstStyle/>
          <a:p>
            <a:r>
              <a:rPr lang="en-US" dirty="0"/>
              <a:t>Phase II Trial of Oral Weekly ISL + LEN: Safety</a:t>
            </a:r>
          </a:p>
        </p:txBody>
      </p:sp>
      <p:graphicFrame>
        <p:nvGraphicFramePr>
          <p:cNvPr id="5" name="Group 3">
            <a:extLst>
              <a:ext uri="{FF2B5EF4-FFF2-40B4-BE49-F238E27FC236}">
                <a16:creationId xmlns:a16="http://schemas.microsoft.com/office/drawing/2014/main" id="{542DA29E-DB12-DA72-5CEF-E4EBFBD46603}"/>
              </a:ext>
            </a:extLst>
          </p:cNvPr>
          <p:cNvGraphicFramePr>
            <a:graphicFrameLocks/>
          </p:cNvGraphicFramePr>
          <p:nvPr>
            <p:extLst>
              <p:ext uri="{D42A27DB-BD31-4B8C-83A1-F6EECF244321}">
                <p14:modId xmlns:p14="http://schemas.microsoft.com/office/powerpoint/2010/main" val="2236159426"/>
              </p:ext>
            </p:extLst>
          </p:nvPr>
        </p:nvGraphicFramePr>
        <p:xfrm>
          <a:off x="723169" y="1607553"/>
          <a:ext cx="5172546" cy="3196253"/>
        </p:xfrm>
        <a:graphic>
          <a:graphicData uri="http://schemas.openxmlformats.org/drawingml/2006/table">
            <a:tbl>
              <a:tblPr firstRow="1"/>
              <a:tblGrid>
                <a:gridCol w="1724182">
                  <a:extLst>
                    <a:ext uri="{9D8B030D-6E8A-4147-A177-3AD203B41FA5}">
                      <a16:colId xmlns:a16="http://schemas.microsoft.com/office/drawing/2014/main" val="20000"/>
                    </a:ext>
                  </a:extLst>
                </a:gridCol>
                <a:gridCol w="1724182">
                  <a:extLst>
                    <a:ext uri="{9D8B030D-6E8A-4147-A177-3AD203B41FA5}">
                      <a16:colId xmlns:a16="http://schemas.microsoft.com/office/drawing/2014/main" val="20001"/>
                    </a:ext>
                  </a:extLst>
                </a:gridCol>
                <a:gridCol w="1724182">
                  <a:extLst>
                    <a:ext uri="{9D8B030D-6E8A-4147-A177-3AD203B41FA5}">
                      <a16:colId xmlns:a16="http://schemas.microsoft.com/office/drawing/2014/main" val="3034920473"/>
                    </a:ext>
                  </a:extLst>
                </a:gridCol>
              </a:tblGrid>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cap="none" normalizeH="0" baseline="0" dirty="0">
                          <a:ln>
                            <a:noFill/>
                          </a:ln>
                          <a:solidFill>
                            <a:schemeClr val="tx1"/>
                          </a:solidFill>
                          <a:effectLst/>
                          <a:latin typeface="+mn-lt"/>
                        </a:rPr>
                        <a:t>Patients With AE,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500" b="1" i="0" u="none" strike="noStrike" cap="none" normalizeH="0" baseline="0" dirty="0">
                          <a:ln>
                            <a:noFill/>
                          </a:ln>
                          <a:solidFill>
                            <a:schemeClr val="tx1"/>
                          </a:solidFill>
                          <a:effectLst/>
                          <a:latin typeface="+mn-lt"/>
                        </a:rPr>
                        <a:t>ISL + LEN </a:t>
                      </a:r>
                      <a:br>
                        <a:rPr kumimoji="0" lang="en-US" sz="1500" b="1" i="0" u="none" strike="noStrike" cap="none" normalizeH="0" baseline="0" dirty="0">
                          <a:ln>
                            <a:noFill/>
                          </a:ln>
                          <a:solidFill>
                            <a:schemeClr val="tx1"/>
                          </a:solidFill>
                          <a:effectLst/>
                          <a:latin typeface="+mn-lt"/>
                        </a:rPr>
                      </a:br>
                      <a:r>
                        <a:rPr kumimoji="0" lang="en-US" sz="1500" b="1" i="0" u="none" strike="noStrike" cap="none" normalizeH="0" baseline="0" dirty="0">
                          <a:ln>
                            <a:noFill/>
                          </a:ln>
                          <a:solidFill>
                            <a:schemeClr val="tx1"/>
                          </a:solidFill>
                          <a:effectLst/>
                          <a:latin typeface="+mn-lt"/>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500" b="1" i="0" u="none" strike="noStrike" cap="none" normalizeH="0" baseline="0" dirty="0">
                          <a:ln>
                            <a:noFill/>
                          </a:ln>
                          <a:solidFill>
                            <a:schemeClr val="tx1"/>
                          </a:solidFill>
                          <a:effectLst/>
                          <a:latin typeface="+mn-lt"/>
                        </a:rPr>
                        <a:t>BIC/FTC/TAF </a:t>
                      </a:r>
                      <a:br>
                        <a:rPr kumimoji="0" lang="en-US" sz="1500" b="1" i="0" u="none" strike="noStrike" cap="none" normalizeH="0" baseline="0" dirty="0">
                          <a:ln>
                            <a:noFill/>
                          </a:ln>
                          <a:solidFill>
                            <a:schemeClr val="tx1"/>
                          </a:solidFill>
                          <a:effectLst/>
                          <a:latin typeface="+mn-lt"/>
                        </a:rPr>
                      </a:br>
                      <a:r>
                        <a:rPr kumimoji="0" lang="en-US" sz="1500" b="1" i="0" u="none" strike="noStrike" cap="none" normalizeH="0" baseline="0" dirty="0">
                          <a:ln>
                            <a:noFill/>
                          </a:ln>
                          <a:solidFill>
                            <a:schemeClr val="tx1"/>
                          </a:solidFill>
                          <a:effectLst/>
                          <a:latin typeface="+mn-lt"/>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3073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Any AE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40 (76.9)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38 (73.1)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17075653"/>
                  </a:ext>
                </a:extLst>
              </a:tr>
              <a:tr h="297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Any TRAE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 (17.3)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089997378"/>
                  </a:ext>
                </a:extLst>
              </a:tr>
              <a:tr h="36151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Grade 1/2 TRAEs in ≥2 on ISL + LEN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Dry mouth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Nausea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 (17.3)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(3.8)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(3.8)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500" b="0" i="0" u="none" strike="noStrike" cap="none" normalizeH="0" baseline="0" dirty="0">
                          <a:ln>
                            <a:noFill/>
                          </a:ln>
                          <a:solidFill>
                            <a:schemeClr val="bg2">
                              <a:lumMod val="10000"/>
                            </a:schemeClr>
                          </a:solidFill>
                          <a:effectLst/>
                          <a:latin typeface="+mn-lt"/>
                        </a:rPr>
                        <a:t>3 (5.8)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690459142"/>
                  </a:ext>
                </a:extLst>
              </a:tr>
              <a:tr h="361517">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500" b="0" i="0" u="none" strike="noStrike" cap="none" normalizeH="0" baseline="0" dirty="0">
                          <a:ln>
                            <a:noFill/>
                          </a:ln>
                          <a:solidFill>
                            <a:schemeClr val="bg2">
                              <a:lumMod val="10000"/>
                            </a:schemeClr>
                          </a:solidFill>
                          <a:effectLst/>
                          <a:latin typeface="+mn-lt"/>
                        </a:rPr>
                        <a:t>Grade 3/4 TRAEs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 (0)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 (0)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992405317"/>
                  </a:ext>
                </a:extLst>
              </a:tr>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Serious AE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0927690"/>
                  </a:ext>
                </a:extLst>
              </a:tr>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1"/>
                          </a:solidFill>
                          <a:effectLst/>
                          <a:latin typeface="+mn-lt"/>
                        </a:rPr>
                        <a:t>AE leading to d/c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(3.8)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811070783"/>
                  </a:ext>
                </a:extLst>
              </a:tr>
            </a:tbl>
          </a:graphicData>
        </a:graphic>
      </p:graphicFrame>
      <p:graphicFrame>
        <p:nvGraphicFramePr>
          <p:cNvPr id="9" name="Group 3">
            <a:extLst>
              <a:ext uri="{FF2B5EF4-FFF2-40B4-BE49-F238E27FC236}">
                <a16:creationId xmlns:a16="http://schemas.microsoft.com/office/drawing/2014/main" id="{CBAC7CC0-9160-EA5B-4E8D-4C41AB343798}"/>
              </a:ext>
            </a:extLst>
          </p:cNvPr>
          <p:cNvGraphicFramePr>
            <a:graphicFrameLocks/>
          </p:cNvGraphicFramePr>
          <p:nvPr>
            <p:extLst>
              <p:ext uri="{D42A27DB-BD31-4B8C-83A1-F6EECF244321}">
                <p14:modId xmlns:p14="http://schemas.microsoft.com/office/powerpoint/2010/main" val="1687597903"/>
              </p:ext>
            </p:extLst>
          </p:nvPr>
        </p:nvGraphicFramePr>
        <p:xfrm>
          <a:off x="6103780" y="1609965"/>
          <a:ext cx="5402161" cy="3017568"/>
        </p:xfrm>
        <a:graphic>
          <a:graphicData uri="http://schemas.openxmlformats.org/drawingml/2006/table">
            <a:tbl>
              <a:tblPr firstRow="1"/>
              <a:tblGrid>
                <a:gridCol w="2591777">
                  <a:extLst>
                    <a:ext uri="{9D8B030D-6E8A-4147-A177-3AD203B41FA5}">
                      <a16:colId xmlns:a16="http://schemas.microsoft.com/office/drawing/2014/main" val="20000"/>
                    </a:ext>
                  </a:extLst>
                </a:gridCol>
                <a:gridCol w="1405192">
                  <a:extLst>
                    <a:ext uri="{9D8B030D-6E8A-4147-A177-3AD203B41FA5}">
                      <a16:colId xmlns:a16="http://schemas.microsoft.com/office/drawing/2014/main" val="20001"/>
                    </a:ext>
                  </a:extLst>
                </a:gridCol>
                <a:gridCol w="1405192">
                  <a:extLst>
                    <a:ext uri="{9D8B030D-6E8A-4147-A177-3AD203B41FA5}">
                      <a16:colId xmlns:a16="http://schemas.microsoft.com/office/drawing/2014/main" val="3034920473"/>
                    </a:ext>
                  </a:extLst>
                </a:gridCol>
              </a:tblGrid>
              <a:tr h="2325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cap="none" normalizeH="0" baseline="0" dirty="0">
                          <a:ln>
                            <a:noFill/>
                          </a:ln>
                          <a:solidFill>
                            <a:schemeClr val="tx1"/>
                          </a:solidFill>
                          <a:effectLst/>
                          <a:latin typeface="+mn-lt"/>
                        </a:rPr>
                        <a:t>Patients With Grade 3/4 Lab Abnormality,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500" b="1" i="0" u="none" strike="noStrike" cap="none" normalizeH="0" baseline="0" dirty="0">
                          <a:ln>
                            <a:noFill/>
                          </a:ln>
                          <a:solidFill>
                            <a:schemeClr val="tx1"/>
                          </a:solidFill>
                          <a:effectLst/>
                          <a:latin typeface="+mn-lt"/>
                        </a:rPr>
                        <a:t>ISL + LEN </a:t>
                      </a:r>
                      <a:br>
                        <a:rPr kumimoji="0" lang="en-US" sz="1500" b="1" i="0" u="none" strike="noStrike" cap="none" normalizeH="0" baseline="0" dirty="0">
                          <a:ln>
                            <a:noFill/>
                          </a:ln>
                          <a:solidFill>
                            <a:schemeClr val="tx1"/>
                          </a:solidFill>
                          <a:effectLst/>
                          <a:latin typeface="+mn-lt"/>
                        </a:rPr>
                      </a:br>
                      <a:r>
                        <a:rPr kumimoji="0" lang="en-US" sz="1500" b="1" i="0" u="none" strike="noStrike" cap="none" normalizeH="0" baseline="0" dirty="0">
                          <a:ln>
                            <a:noFill/>
                          </a:ln>
                          <a:solidFill>
                            <a:schemeClr val="tx1"/>
                          </a:solidFill>
                          <a:effectLst/>
                          <a:latin typeface="+mn-lt"/>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500" b="1" i="0" u="none" strike="noStrike" cap="none" normalizeH="0" baseline="0" dirty="0">
                          <a:ln>
                            <a:noFill/>
                          </a:ln>
                          <a:solidFill>
                            <a:schemeClr val="tx1"/>
                          </a:solidFill>
                          <a:effectLst/>
                          <a:latin typeface="+mn-lt"/>
                        </a:rPr>
                        <a:t>BIC/FTC/TAF (n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703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Grade 3</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Increased ALT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Increased SCr</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Decreased CrCl</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Fasting hyperglycemia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Non-fasting hyperglycemia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Hyperkalemia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Glycosuria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5 (9.6)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(3.8)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(2.5)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4 (7.8)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(3.9)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(2.6)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(4.9)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 (3.9)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17075653"/>
                  </a:ext>
                </a:extLst>
              </a:tr>
              <a:tr h="2979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Grade 4</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Increased creatine kinase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 (1.9)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089997378"/>
                  </a:ext>
                </a:extLst>
              </a:tr>
            </a:tbl>
          </a:graphicData>
        </a:graphic>
      </p:graphicFrame>
      <p:sp>
        <p:nvSpPr>
          <p:cNvPr id="4" name="Content Placeholder 2">
            <a:extLst>
              <a:ext uri="{FF2B5EF4-FFF2-40B4-BE49-F238E27FC236}">
                <a16:creationId xmlns:a16="http://schemas.microsoft.com/office/drawing/2014/main" id="{12A59A8B-A5EA-872D-EF3E-F77E1A809165}"/>
              </a:ext>
            </a:extLst>
          </p:cNvPr>
          <p:cNvSpPr txBox="1">
            <a:spLocks/>
          </p:cNvSpPr>
          <p:nvPr/>
        </p:nvSpPr>
        <p:spPr bwMode="auto">
          <a:xfrm>
            <a:off x="6031229" y="4704040"/>
            <a:ext cx="5658259" cy="8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mn-cs"/>
              </a:rPr>
              <a:t>Only clinically significant g</a:t>
            </a:r>
            <a:r>
              <a:rPr kumimoji="0" lang="en-US" sz="2000" b="0" i="0" u="none" strike="noStrike" kern="0" cap="none" spc="0" normalizeH="0" baseline="0" noProof="0" dirty="0" err="1">
                <a:ln>
                  <a:noFill/>
                </a:ln>
                <a:solidFill>
                  <a:srgbClr val="000000"/>
                </a:solidFill>
                <a:effectLst/>
                <a:uLnTx/>
                <a:uFillTx/>
                <a:latin typeface="Calibri"/>
                <a:ea typeface="+mn-ea"/>
                <a:cs typeface="+mn-cs"/>
              </a:rPr>
              <a:t>rade</a:t>
            </a:r>
            <a:r>
              <a:rPr kumimoji="0" lang="en-US" sz="2000" b="0" i="0" u="none" strike="noStrike" kern="0" cap="none" spc="0" normalizeH="0" baseline="0" noProof="0" dirty="0">
                <a:ln>
                  <a:noFill/>
                </a:ln>
                <a:solidFill>
                  <a:srgbClr val="000000"/>
                </a:solidFill>
                <a:effectLst/>
                <a:uLnTx/>
                <a:uFillTx/>
                <a:latin typeface="Calibri"/>
                <a:ea typeface="+mn-ea"/>
                <a:cs typeface="+mn-cs"/>
              </a:rPr>
              <a:t> 3/4 lab abnormality was elevated ALT in a person with acute hepatitis B</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8448927-D3AB-46C8-B398-8B761A8A2139}"/>
              </a:ext>
            </a:extLst>
          </p:cNvPr>
          <p:cNvSpPr/>
          <p:nvPr/>
        </p:nvSpPr>
        <p:spPr>
          <a:xfrm>
            <a:off x="2983229" y="6062574"/>
            <a:ext cx="6096000" cy="646331"/>
          </a:xfrm>
          <a:prstGeom prst="rect">
            <a:avLst/>
          </a:prstGeom>
        </p:spPr>
        <p:txBody>
          <a:bodyPr>
            <a:spAutoFit/>
          </a:bodyPr>
          <a:lstStyle/>
          <a:p>
            <a:pPr lvl="0"/>
            <a:r>
              <a:rPr lang="en-US" sz="1200" i="1" dirty="0">
                <a:solidFill>
                  <a:prstClr val="black"/>
                </a:solidFill>
                <a:latin typeface="Arial"/>
                <a:cs typeface="Arial"/>
              </a:rPr>
              <a:t>AE, adverse event; ALT, alanine transaminase; BIC, </a:t>
            </a:r>
            <a:r>
              <a:rPr lang="en-US" sz="1200" i="1" dirty="0" err="1">
                <a:solidFill>
                  <a:prstClr val="black"/>
                </a:solidFill>
                <a:latin typeface="Arial"/>
                <a:cs typeface="Arial"/>
              </a:rPr>
              <a:t>bictegravir</a:t>
            </a:r>
            <a:r>
              <a:rPr lang="en-US" sz="1200" i="1" dirty="0">
                <a:solidFill>
                  <a:prstClr val="black"/>
                </a:solidFill>
                <a:latin typeface="Arial"/>
                <a:cs typeface="Arial"/>
              </a:rPr>
              <a:t>; </a:t>
            </a:r>
            <a:r>
              <a:rPr lang="en-US" sz="1200" i="1" dirty="0" err="1">
                <a:solidFill>
                  <a:prstClr val="black"/>
                </a:solidFill>
                <a:latin typeface="Arial"/>
                <a:cs typeface="Arial"/>
              </a:rPr>
              <a:t>CrCl</a:t>
            </a:r>
            <a:r>
              <a:rPr lang="en-US" sz="1200" i="1" dirty="0">
                <a:solidFill>
                  <a:prstClr val="black"/>
                </a:solidFill>
                <a:latin typeface="Arial"/>
                <a:cs typeface="Arial"/>
              </a:rPr>
              <a:t>, creatinine clearance; FTC, emtricitabine; ISL, </a:t>
            </a:r>
            <a:r>
              <a:rPr lang="en-US" sz="1200" i="1" dirty="0" err="1">
                <a:solidFill>
                  <a:prstClr val="black"/>
                </a:solidFill>
                <a:latin typeface="Arial"/>
                <a:cs typeface="Arial"/>
              </a:rPr>
              <a:t>islatravir</a:t>
            </a:r>
            <a:r>
              <a:rPr lang="en-US" sz="1200" i="1" dirty="0">
                <a:solidFill>
                  <a:prstClr val="black"/>
                </a:solidFill>
                <a:latin typeface="Arial"/>
                <a:cs typeface="Arial"/>
              </a:rPr>
              <a:t>; LEN, </a:t>
            </a:r>
            <a:r>
              <a:rPr lang="en-US" sz="1200" i="1" dirty="0" err="1">
                <a:solidFill>
                  <a:prstClr val="black"/>
                </a:solidFill>
                <a:latin typeface="Arial"/>
                <a:cs typeface="Arial"/>
              </a:rPr>
              <a:t>lenacapavir</a:t>
            </a:r>
            <a:r>
              <a:rPr lang="en-US" sz="1200" i="1" dirty="0">
                <a:solidFill>
                  <a:prstClr val="black"/>
                </a:solidFill>
                <a:latin typeface="Arial"/>
                <a:cs typeface="Arial"/>
              </a:rPr>
              <a:t>; </a:t>
            </a:r>
            <a:r>
              <a:rPr lang="en-US" sz="1200" i="1" dirty="0" err="1">
                <a:solidFill>
                  <a:prstClr val="black"/>
                </a:solidFill>
                <a:latin typeface="Arial"/>
                <a:cs typeface="Arial"/>
              </a:rPr>
              <a:t>SCr</a:t>
            </a:r>
            <a:r>
              <a:rPr lang="en-US" sz="1200" i="1" dirty="0">
                <a:solidFill>
                  <a:prstClr val="black"/>
                </a:solidFill>
                <a:latin typeface="Arial"/>
                <a:cs typeface="Arial"/>
              </a:rPr>
              <a:t>, serum creatinine; TAF, tenofovir alafenamide; TRAE, treatment-related adverse event.</a:t>
            </a:r>
            <a:endParaRPr lang="en-US" sz="1200" i="1" dirty="0">
              <a:solidFill>
                <a:prstClr val="black"/>
              </a:solidFill>
            </a:endParaRPr>
          </a:p>
        </p:txBody>
      </p:sp>
      <p:sp>
        <p:nvSpPr>
          <p:cNvPr id="8" name="Text Box 11">
            <a:extLst>
              <a:ext uri="{FF2B5EF4-FFF2-40B4-BE49-F238E27FC236}">
                <a16:creationId xmlns:a16="http://schemas.microsoft.com/office/drawing/2014/main" id="{CAFB0C40-3852-3F22-911B-E3B10FAA3114}"/>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Colson. CROI 2024. Abstr 208.</a:t>
            </a:r>
          </a:p>
        </p:txBody>
      </p:sp>
    </p:spTree>
    <p:extLst>
      <p:ext uri="{BB962C8B-B14F-4D97-AF65-F5344CB8AC3E}">
        <p14:creationId xmlns:p14="http://schemas.microsoft.com/office/powerpoint/2010/main" val="146506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D172-2BE8-5F21-4F24-8E4C2552BED6}"/>
              </a:ext>
            </a:extLst>
          </p:cNvPr>
          <p:cNvSpPr>
            <a:spLocks noGrp="1"/>
          </p:cNvSpPr>
          <p:nvPr>
            <p:ph type="title"/>
          </p:nvPr>
        </p:nvSpPr>
        <p:spPr/>
        <p:txBody>
          <a:bodyPr/>
          <a:lstStyle/>
          <a:p>
            <a:r>
              <a:rPr lang="en-US" dirty="0"/>
              <a:t>Phase II Trial of Oral Weekly ISL + LEN: CD4 and ALC Changes Through </a:t>
            </a:r>
            <a:r>
              <a:rPr lang="en-US" dirty="0" err="1"/>
              <a:t>Wk</a:t>
            </a:r>
            <a:r>
              <a:rPr lang="en-US" dirty="0"/>
              <a:t> 24</a:t>
            </a:r>
          </a:p>
        </p:txBody>
      </p:sp>
      <p:grpSp>
        <p:nvGrpSpPr>
          <p:cNvPr id="21" name="Group 20" descr="Line graph showing Mean CD4 Change (cells/microliter) at Weeks 4, 8, 12, 18, and 24 between ISL + LEN (green line) vs. BIC/FTC/TAF (orange line).  There was no statistical significance with P = 0.3477.&#10;" title="Change in CD4 counts">
            <a:extLst>
              <a:ext uri="{FF2B5EF4-FFF2-40B4-BE49-F238E27FC236}">
                <a16:creationId xmlns:a16="http://schemas.microsoft.com/office/drawing/2014/main" id="{1B21ABD3-F9D1-3337-AAE2-86DF82F939D0}"/>
              </a:ext>
            </a:extLst>
          </p:cNvPr>
          <p:cNvGrpSpPr/>
          <p:nvPr/>
        </p:nvGrpSpPr>
        <p:grpSpPr>
          <a:xfrm>
            <a:off x="567220" y="1601593"/>
            <a:ext cx="5671063" cy="3565359"/>
            <a:chOff x="567220" y="1601593"/>
            <a:chExt cx="5671063" cy="3565359"/>
          </a:xfrm>
        </p:grpSpPr>
        <p:grpSp>
          <p:nvGrpSpPr>
            <p:cNvPr id="5" name="Group 4">
              <a:extLst>
                <a:ext uri="{FF2B5EF4-FFF2-40B4-BE49-F238E27FC236}">
                  <a16:creationId xmlns:a16="http://schemas.microsoft.com/office/drawing/2014/main" id="{0B05622B-3865-795B-DAB6-C4DAD33F2FA1}"/>
                </a:ext>
              </a:extLst>
            </p:cNvPr>
            <p:cNvGrpSpPr/>
            <p:nvPr/>
          </p:nvGrpSpPr>
          <p:grpSpPr>
            <a:xfrm>
              <a:off x="1253532" y="2200118"/>
              <a:ext cx="606256" cy="2499892"/>
              <a:chOff x="654341" y="3314259"/>
              <a:chExt cx="606256" cy="2499892"/>
            </a:xfrm>
          </p:grpSpPr>
          <p:sp>
            <p:nvSpPr>
              <p:cNvPr id="6" name="TextBox 5">
                <a:extLst>
                  <a:ext uri="{FF2B5EF4-FFF2-40B4-BE49-F238E27FC236}">
                    <a16:creationId xmlns:a16="http://schemas.microsoft.com/office/drawing/2014/main" id="{32490D54-A891-0289-059D-13AE03C9818D}"/>
                  </a:ext>
                </a:extLst>
              </p:cNvPr>
              <p:cNvSpPr txBox="1"/>
              <p:nvPr/>
            </p:nvSpPr>
            <p:spPr bwMode="auto">
              <a:xfrm>
                <a:off x="724873" y="3314259"/>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300</a:t>
                </a:r>
              </a:p>
            </p:txBody>
          </p:sp>
          <p:sp>
            <p:nvSpPr>
              <p:cNvPr id="9" name="TextBox 8">
                <a:extLst>
                  <a:ext uri="{FF2B5EF4-FFF2-40B4-BE49-F238E27FC236}">
                    <a16:creationId xmlns:a16="http://schemas.microsoft.com/office/drawing/2014/main" id="{61033B5F-0DC4-763E-886F-BAA7456FF844}"/>
                  </a:ext>
                </a:extLst>
              </p:cNvPr>
              <p:cNvSpPr txBox="1"/>
              <p:nvPr/>
            </p:nvSpPr>
            <p:spPr bwMode="auto">
              <a:xfrm>
                <a:off x="724873" y="4021560"/>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0" name="TextBox 9">
                <a:extLst>
                  <a:ext uri="{FF2B5EF4-FFF2-40B4-BE49-F238E27FC236}">
                    <a16:creationId xmlns:a16="http://schemas.microsoft.com/office/drawing/2014/main" id="{BC0268B9-1977-D772-12F5-7E7C2EFF6499}"/>
                  </a:ext>
                </a:extLst>
              </p:cNvPr>
              <p:cNvSpPr txBox="1"/>
              <p:nvPr/>
            </p:nvSpPr>
            <p:spPr bwMode="auto">
              <a:xfrm>
                <a:off x="654341" y="4732768"/>
                <a:ext cx="606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1" name="TextBox 10">
                <a:extLst>
                  <a:ext uri="{FF2B5EF4-FFF2-40B4-BE49-F238E27FC236}">
                    <a16:creationId xmlns:a16="http://schemas.microsoft.com/office/drawing/2014/main" id="{1FD17631-92B4-2C24-AE11-28CC477CF08C}"/>
                  </a:ext>
                </a:extLst>
              </p:cNvPr>
              <p:cNvSpPr txBox="1"/>
              <p:nvPr/>
            </p:nvSpPr>
            <p:spPr bwMode="auto">
              <a:xfrm>
                <a:off x="654341" y="5444819"/>
                <a:ext cx="606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-300</a:t>
                </a:r>
              </a:p>
            </p:txBody>
          </p:sp>
        </p:grpSp>
        <p:grpSp>
          <p:nvGrpSpPr>
            <p:cNvPr id="12" name="Group 11">
              <a:extLst>
                <a:ext uri="{FF2B5EF4-FFF2-40B4-BE49-F238E27FC236}">
                  <a16:creationId xmlns:a16="http://schemas.microsoft.com/office/drawing/2014/main" id="{CB1161F9-056A-04D0-41FC-AE56235A45C8}"/>
                </a:ext>
              </a:extLst>
            </p:cNvPr>
            <p:cNvGrpSpPr/>
            <p:nvPr/>
          </p:nvGrpSpPr>
          <p:grpSpPr>
            <a:xfrm>
              <a:off x="1637669" y="4516998"/>
              <a:ext cx="3426249" cy="369332"/>
              <a:chOff x="1241233" y="5610529"/>
              <a:chExt cx="2777837" cy="369332"/>
            </a:xfrm>
          </p:grpSpPr>
          <p:sp>
            <p:nvSpPr>
              <p:cNvPr id="13" name="TextBox 12">
                <a:extLst>
                  <a:ext uri="{FF2B5EF4-FFF2-40B4-BE49-F238E27FC236}">
                    <a16:creationId xmlns:a16="http://schemas.microsoft.com/office/drawing/2014/main" id="{78B594B2-3DE6-B999-322B-9E5E87334CD0}"/>
                  </a:ext>
                </a:extLst>
              </p:cNvPr>
              <p:cNvSpPr txBox="1"/>
              <p:nvPr/>
            </p:nvSpPr>
            <p:spPr bwMode="auto">
              <a:xfrm>
                <a:off x="1241233" y="5610529"/>
                <a:ext cx="360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D1</a:t>
                </a:r>
              </a:p>
            </p:txBody>
          </p:sp>
          <p:sp>
            <p:nvSpPr>
              <p:cNvPr id="14" name="TextBox 13">
                <a:extLst>
                  <a:ext uri="{FF2B5EF4-FFF2-40B4-BE49-F238E27FC236}">
                    <a16:creationId xmlns:a16="http://schemas.microsoft.com/office/drawing/2014/main" id="{312002AF-64D6-6903-8E73-419B423E5B04}"/>
                  </a:ext>
                </a:extLst>
              </p:cNvPr>
              <p:cNvSpPr txBox="1"/>
              <p:nvPr/>
            </p:nvSpPr>
            <p:spPr bwMode="auto">
              <a:xfrm>
                <a:off x="1596232" y="5610529"/>
                <a:ext cx="410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W4</a:t>
                </a:r>
              </a:p>
            </p:txBody>
          </p:sp>
          <p:sp>
            <p:nvSpPr>
              <p:cNvPr id="15" name="TextBox 14">
                <a:extLst>
                  <a:ext uri="{FF2B5EF4-FFF2-40B4-BE49-F238E27FC236}">
                    <a16:creationId xmlns:a16="http://schemas.microsoft.com/office/drawing/2014/main" id="{C8A94EE1-D416-C7CE-8507-4341086C1403}"/>
                  </a:ext>
                </a:extLst>
              </p:cNvPr>
              <p:cNvSpPr txBox="1"/>
              <p:nvPr/>
            </p:nvSpPr>
            <p:spPr bwMode="auto">
              <a:xfrm>
                <a:off x="1990919" y="5610529"/>
                <a:ext cx="410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W8</a:t>
                </a:r>
              </a:p>
            </p:txBody>
          </p:sp>
          <p:sp>
            <p:nvSpPr>
              <p:cNvPr id="16" name="TextBox 15">
                <a:extLst>
                  <a:ext uri="{FF2B5EF4-FFF2-40B4-BE49-F238E27FC236}">
                    <a16:creationId xmlns:a16="http://schemas.microsoft.com/office/drawing/2014/main" id="{B6893F71-3031-20F7-A314-38C2D7DE72DA}"/>
                  </a:ext>
                </a:extLst>
              </p:cNvPr>
              <p:cNvSpPr txBox="1"/>
              <p:nvPr/>
            </p:nvSpPr>
            <p:spPr bwMode="auto">
              <a:xfrm>
                <a:off x="2327494" y="5610529"/>
                <a:ext cx="505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W12</a:t>
                </a:r>
              </a:p>
            </p:txBody>
          </p:sp>
          <p:sp>
            <p:nvSpPr>
              <p:cNvPr id="17" name="TextBox 16">
                <a:extLst>
                  <a:ext uri="{FF2B5EF4-FFF2-40B4-BE49-F238E27FC236}">
                    <a16:creationId xmlns:a16="http://schemas.microsoft.com/office/drawing/2014/main" id="{3B8DBB33-774C-1D5A-D94F-62DAF5888729}"/>
                  </a:ext>
                </a:extLst>
              </p:cNvPr>
              <p:cNvSpPr txBox="1"/>
              <p:nvPr/>
            </p:nvSpPr>
            <p:spPr bwMode="auto">
              <a:xfrm>
                <a:off x="2918995" y="5610529"/>
                <a:ext cx="505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W18</a:t>
                </a:r>
              </a:p>
            </p:txBody>
          </p:sp>
          <p:sp>
            <p:nvSpPr>
              <p:cNvPr id="19" name="TextBox 18">
                <a:extLst>
                  <a:ext uri="{FF2B5EF4-FFF2-40B4-BE49-F238E27FC236}">
                    <a16:creationId xmlns:a16="http://schemas.microsoft.com/office/drawing/2014/main" id="{B09A67BF-36E8-82EB-C864-B807FDB9A729}"/>
                  </a:ext>
                </a:extLst>
              </p:cNvPr>
              <p:cNvSpPr txBox="1"/>
              <p:nvPr/>
            </p:nvSpPr>
            <p:spPr bwMode="auto">
              <a:xfrm>
                <a:off x="3513250" y="5610529"/>
                <a:ext cx="505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W24</a:t>
                </a:r>
              </a:p>
            </p:txBody>
          </p:sp>
        </p:grpSp>
        <p:sp>
          <p:nvSpPr>
            <p:cNvPr id="24" name="TextBox 23">
              <a:extLst>
                <a:ext uri="{FF2B5EF4-FFF2-40B4-BE49-F238E27FC236}">
                  <a16:creationId xmlns:a16="http://schemas.microsoft.com/office/drawing/2014/main" id="{38DFB839-6D2B-32BB-28DF-4C06DB6C38FB}"/>
                </a:ext>
              </a:extLst>
            </p:cNvPr>
            <p:cNvSpPr txBox="1"/>
            <p:nvPr/>
          </p:nvSpPr>
          <p:spPr bwMode="auto">
            <a:xfrm>
              <a:off x="2739404" y="479762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Mean Values</a:t>
              </a:r>
            </a:p>
          </p:txBody>
        </p:sp>
        <p:sp>
          <p:nvSpPr>
            <p:cNvPr id="25" name="Freeform: Shape 24">
              <a:extLst>
                <a:ext uri="{FF2B5EF4-FFF2-40B4-BE49-F238E27FC236}">
                  <a16:creationId xmlns:a16="http://schemas.microsoft.com/office/drawing/2014/main" id="{7AD85F8D-0EFB-0844-66A0-5AEDBE8EB09D}"/>
                </a:ext>
              </a:extLst>
            </p:cNvPr>
            <p:cNvSpPr/>
            <p:nvPr/>
          </p:nvSpPr>
          <p:spPr bwMode="auto">
            <a:xfrm>
              <a:off x="1856491" y="2357913"/>
              <a:ext cx="3130449" cy="2126615"/>
            </a:xfrm>
            <a:custGeom>
              <a:avLst/>
              <a:gdLst>
                <a:gd name="connsiteX0" fmla="*/ 0 w 4032250"/>
                <a:gd name="connsiteY0" fmla="*/ 0 h 2628900"/>
                <a:gd name="connsiteX1" fmla="*/ 0 w 4032250"/>
                <a:gd name="connsiteY1" fmla="*/ 2628900 h 2628900"/>
                <a:gd name="connsiteX2" fmla="*/ 4032250 w 4032250"/>
                <a:gd name="connsiteY2" fmla="*/ 2628900 h 2628900"/>
              </a:gdLst>
              <a:ahLst/>
              <a:cxnLst>
                <a:cxn ang="0">
                  <a:pos x="connsiteX0" y="connsiteY0"/>
                </a:cxn>
                <a:cxn ang="0">
                  <a:pos x="connsiteX1" y="connsiteY1"/>
                </a:cxn>
                <a:cxn ang="0">
                  <a:pos x="connsiteX2" y="connsiteY2"/>
                </a:cxn>
              </a:cxnLst>
              <a:rect l="l" t="t" r="r" b="b"/>
              <a:pathLst>
                <a:path w="4032250" h="2628900">
                  <a:moveTo>
                    <a:pt x="0" y="0"/>
                  </a:moveTo>
                  <a:lnTo>
                    <a:pt x="0" y="2628900"/>
                  </a:lnTo>
                  <a:lnTo>
                    <a:pt x="4032250" y="2628900"/>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26" name="Group 25">
              <a:extLst>
                <a:ext uri="{FF2B5EF4-FFF2-40B4-BE49-F238E27FC236}">
                  <a16:creationId xmlns:a16="http://schemas.microsoft.com/office/drawing/2014/main" id="{6E30B148-5026-4141-215F-BB8200945ECD}"/>
                </a:ext>
              </a:extLst>
            </p:cNvPr>
            <p:cNvGrpSpPr/>
            <p:nvPr/>
          </p:nvGrpSpPr>
          <p:grpSpPr>
            <a:xfrm>
              <a:off x="1780290" y="2355702"/>
              <a:ext cx="90063" cy="2131789"/>
              <a:chOff x="1095327" y="3525182"/>
              <a:chExt cx="862982" cy="2076450"/>
            </a:xfrm>
          </p:grpSpPr>
          <p:cxnSp>
            <p:nvCxnSpPr>
              <p:cNvPr id="27" name="Straight Connector 26">
                <a:extLst>
                  <a:ext uri="{FF2B5EF4-FFF2-40B4-BE49-F238E27FC236}">
                    <a16:creationId xmlns:a16="http://schemas.microsoft.com/office/drawing/2014/main" id="{0B7BEEA3-A31E-767C-C63A-B0B5846345E9}"/>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F71AAFF-12B6-7905-2D9E-018F74A49E1F}"/>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13F5BA67-D3CE-B9E0-1FCE-E62E804E2B3B}"/>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DA3BA6CA-CC03-81EC-B150-B6F70CB5E975}"/>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grpSp>
        <p:grpSp>
          <p:nvGrpSpPr>
            <p:cNvPr id="31" name="Group 30">
              <a:extLst>
                <a:ext uri="{FF2B5EF4-FFF2-40B4-BE49-F238E27FC236}">
                  <a16:creationId xmlns:a16="http://schemas.microsoft.com/office/drawing/2014/main" id="{64CE7D21-ECF8-1ADC-4BD9-216D12683CFA}"/>
                </a:ext>
              </a:extLst>
            </p:cNvPr>
            <p:cNvGrpSpPr/>
            <p:nvPr/>
          </p:nvGrpSpPr>
          <p:grpSpPr>
            <a:xfrm>
              <a:off x="1856358" y="4487491"/>
              <a:ext cx="2889851" cy="75270"/>
              <a:chOff x="1450760" y="4982408"/>
              <a:chExt cx="2311544" cy="847379"/>
            </a:xfrm>
          </p:grpSpPr>
          <p:grpSp>
            <p:nvGrpSpPr>
              <p:cNvPr id="32" name="Group 31">
                <a:extLst>
                  <a:ext uri="{FF2B5EF4-FFF2-40B4-BE49-F238E27FC236}">
                    <a16:creationId xmlns:a16="http://schemas.microsoft.com/office/drawing/2014/main" id="{02C3EAAF-66F1-1F84-58D2-00EF5169AA89}"/>
                  </a:ext>
                </a:extLst>
              </p:cNvPr>
              <p:cNvGrpSpPr/>
              <p:nvPr/>
            </p:nvGrpSpPr>
            <p:grpSpPr>
              <a:xfrm rot="5400000">
                <a:off x="1603447" y="4829721"/>
                <a:ext cx="847365" cy="1152740"/>
                <a:chOff x="1095327" y="3525182"/>
                <a:chExt cx="862982" cy="2076450"/>
              </a:xfrm>
            </p:grpSpPr>
            <p:cxnSp>
              <p:nvCxnSpPr>
                <p:cNvPr id="41" name="Straight Connector 40">
                  <a:extLst>
                    <a:ext uri="{FF2B5EF4-FFF2-40B4-BE49-F238E27FC236}">
                      <a16:creationId xmlns:a16="http://schemas.microsoft.com/office/drawing/2014/main" id="{B20B103E-533D-E999-9579-184E65932686}"/>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E538E33-F57A-A6F4-BEB6-5CF4DC4CCA31}"/>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FE8598BD-E884-A9D4-E202-B7E7BCC1B3DC}"/>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FF0A23D3-54BD-6448-F3FE-CF25464CAF87}"/>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43D8B0E3-D31A-CC75-B861-A05BEB576CEB}"/>
                  </a:ext>
                </a:extLst>
              </p:cNvPr>
              <p:cNvGrpSpPr/>
              <p:nvPr/>
            </p:nvGrpSpPr>
            <p:grpSpPr>
              <a:xfrm rot="5400000">
                <a:off x="3049062" y="5116545"/>
                <a:ext cx="847376" cy="579108"/>
                <a:chOff x="1095327" y="4217332"/>
                <a:chExt cx="862993" cy="1043157"/>
              </a:xfrm>
            </p:grpSpPr>
            <p:cxnSp>
              <p:nvCxnSpPr>
                <p:cNvPr id="35" name="Straight Connector 34">
                  <a:extLst>
                    <a:ext uri="{FF2B5EF4-FFF2-40B4-BE49-F238E27FC236}">
                      <a16:creationId xmlns:a16="http://schemas.microsoft.com/office/drawing/2014/main" id="{EE14C844-10C3-03F1-607B-2830E7C88FD3}"/>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AB0DC27-5F45-0D6C-B8F2-17A87B699AEE}"/>
                    </a:ext>
                  </a:extLst>
                </p:cNvPr>
                <p:cNvCxnSpPr>
                  <a:cxnSpLocks/>
                </p:cNvCxnSpPr>
                <p:nvPr/>
              </p:nvCxnSpPr>
              <p:spPr bwMode="auto">
                <a:xfrm>
                  <a:off x="1095338" y="5260489"/>
                  <a:ext cx="862982"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45" name="Group 44">
              <a:extLst>
                <a:ext uri="{FF2B5EF4-FFF2-40B4-BE49-F238E27FC236}">
                  <a16:creationId xmlns:a16="http://schemas.microsoft.com/office/drawing/2014/main" id="{44B74C84-F7E9-53D6-92BE-8E09CFF95858}"/>
                </a:ext>
              </a:extLst>
            </p:cNvPr>
            <p:cNvGrpSpPr/>
            <p:nvPr/>
          </p:nvGrpSpPr>
          <p:grpSpPr>
            <a:xfrm>
              <a:off x="4609249" y="1601593"/>
              <a:ext cx="1629034" cy="646331"/>
              <a:chOff x="1339870" y="4570963"/>
              <a:chExt cx="1629034" cy="646331"/>
            </a:xfrm>
          </p:grpSpPr>
          <p:sp>
            <p:nvSpPr>
              <p:cNvPr id="46" name="TextBox 45">
                <a:extLst>
                  <a:ext uri="{FF2B5EF4-FFF2-40B4-BE49-F238E27FC236}">
                    <a16:creationId xmlns:a16="http://schemas.microsoft.com/office/drawing/2014/main" id="{BA0F1F3D-ED18-9B4A-9227-BC45BD3B46AA}"/>
                  </a:ext>
                </a:extLst>
              </p:cNvPr>
              <p:cNvSpPr txBox="1"/>
              <p:nvPr/>
            </p:nvSpPr>
            <p:spPr bwMode="auto">
              <a:xfrm>
                <a:off x="1628794" y="4570963"/>
                <a:ext cx="1340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ISL+LEN</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BIC/FTC/TAF</a:t>
                </a:r>
              </a:p>
            </p:txBody>
          </p:sp>
          <p:cxnSp>
            <p:nvCxnSpPr>
              <p:cNvPr id="47" name="Straight Connector 46">
                <a:extLst>
                  <a:ext uri="{FF2B5EF4-FFF2-40B4-BE49-F238E27FC236}">
                    <a16:creationId xmlns:a16="http://schemas.microsoft.com/office/drawing/2014/main" id="{68FAC79E-B87B-79EB-09E1-79A3E45CED77}"/>
                  </a:ext>
                </a:extLst>
              </p:cNvPr>
              <p:cNvCxnSpPr/>
              <p:nvPr/>
            </p:nvCxnSpPr>
            <p:spPr bwMode="auto">
              <a:xfrm>
                <a:off x="1339870" y="4752316"/>
                <a:ext cx="288924" cy="0"/>
              </a:xfrm>
              <a:prstGeom prst="line">
                <a:avLst/>
              </a:prstGeom>
              <a:noFill/>
              <a:ln w="28575" cap="flat" cmpd="sng" algn="ctr">
                <a:solidFill>
                  <a:schemeClr val="accent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CCADBB5-C6B5-5F6D-10E4-5201C0644C04}"/>
                  </a:ext>
                </a:extLst>
              </p:cNvPr>
              <p:cNvCxnSpPr/>
              <p:nvPr/>
            </p:nvCxnSpPr>
            <p:spPr bwMode="auto">
              <a:xfrm>
                <a:off x="1339870" y="5028235"/>
                <a:ext cx="288924"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68" name="Group 267">
              <a:extLst>
                <a:ext uri="{FF2B5EF4-FFF2-40B4-BE49-F238E27FC236}">
                  <a16:creationId xmlns:a16="http://schemas.microsoft.com/office/drawing/2014/main" id="{8C004977-1452-B778-7C40-9D7098ED8204}"/>
                </a:ext>
              </a:extLst>
            </p:cNvPr>
            <p:cNvGrpSpPr/>
            <p:nvPr/>
          </p:nvGrpSpPr>
          <p:grpSpPr>
            <a:xfrm>
              <a:off x="2285110" y="3235089"/>
              <a:ext cx="2509530" cy="584886"/>
              <a:chOff x="1820598" y="3235089"/>
              <a:chExt cx="2509530" cy="584886"/>
            </a:xfrm>
          </p:grpSpPr>
          <p:grpSp>
            <p:nvGrpSpPr>
              <p:cNvPr id="139" name="Group 138">
                <a:extLst>
                  <a:ext uri="{FF2B5EF4-FFF2-40B4-BE49-F238E27FC236}">
                    <a16:creationId xmlns:a16="http://schemas.microsoft.com/office/drawing/2014/main" id="{F3AD4720-DB57-A672-EC6B-A5531FB2A117}"/>
                  </a:ext>
                </a:extLst>
              </p:cNvPr>
              <p:cNvGrpSpPr/>
              <p:nvPr/>
            </p:nvGrpSpPr>
            <p:grpSpPr>
              <a:xfrm>
                <a:off x="4247577" y="3425428"/>
                <a:ext cx="82551" cy="394547"/>
                <a:chOff x="3717924" y="3914670"/>
                <a:chExt cx="82551" cy="428730"/>
              </a:xfrm>
            </p:grpSpPr>
            <p:cxnSp>
              <p:nvCxnSpPr>
                <p:cNvPr id="156" name="Straight Connector 155">
                  <a:extLst>
                    <a:ext uri="{FF2B5EF4-FFF2-40B4-BE49-F238E27FC236}">
                      <a16:creationId xmlns:a16="http://schemas.microsoft.com/office/drawing/2014/main" id="{8A694266-62F0-0FBA-F800-45C46986D0EB}"/>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1B0A22E1-F014-77B6-D8C9-A97FA07CA983}"/>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86EE8A17-4635-676B-64AF-2ED2E4428BC7}"/>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40" name="Group 139">
                <a:extLst>
                  <a:ext uri="{FF2B5EF4-FFF2-40B4-BE49-F238E27FC236}">
                    <a16:creationId xmlns:a16="http://schemas.microsoft.com/office/drawing/2014/main" id="{D4F5FEAA-3D93-0975-3579-32DF73022447}"/>
                  </a:ext>
                </a:extLst>
              </p:cNvPr>
              <p:cNvGrpSpPr/>
              <p:nvPr/>
            </p:nvGrpSpPr>
            <p:grpSpPr>
              <a:xfrm>
                <a:off x="3517556" y="3384784"/>
                <a:ext cx="82551" cy="414636"/>
                <a:chOff x="3717924" y="3914670"/>
                <a:chExt cx="82551" cy="428730"/>
              </a:xfrm>
            </p:grpSpPr>
            <p:cxnSp>
              <p:nvCxnSpPr>
                <p:cNvPr id="153" name="Straight Connector 152">
                  <a:extLst>
                    <a:ext uri="{FF2B5EF4-FFF2-40B4-BE49-F238E27FC236}">
                      <a16:creationId xmlns:a16="http://schemas.microsoft.com/office/drawing/2014/main" id="{DA7DD106-B76F-B763-1189-0018976925ED}"/>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029D049E-3E4A-F7CA-59DD-2186B04FC683}"/>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EAAA8B24-800E-5091-9431-7239402090B3}"/>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41" name="Group 140">
                <a:extLst>
                  <a:ext uri="{FF2B5EF4-FFF2-40B4-BE49-F238E27FC236}">
                    <a16:creationId xmlns:a16="http://schemas.microsoft.com/office/drawing/2014/main" id="{A778B220-5F2C-C043-F8D7-A0545FB3999D}"/>
                  </a:ext>
                </a:extLst>
              </p:cNvPr>
              <p:cNvGrpSpPr/>
              <p:nvPr/>
            </p:nvGrpSpPr>
            <p:grpSpPr>
              <a:xfrm>
                <a:off x="2794749" y="3414765"/>
                <a:ext cx="82551" cy="351049"/>
                <a:chOff x="3717924" y="3914670"/>
                <a:chExt cx="82551" cy="428730"/>
              </a:xfrm>
            </p:grpSpPr>
            <p:cxnSp>
              <p:nvCxnSpPr>
                <p:cNvPr id="150" name="Straight Connector 149">
                  <a:extLst>
                    <a:ext uri="{FF2B5EF4-FFF2-40B4-BE49-F238E27FC236}">
                      <a16:creationId xmlns:a16="http://schemas.microsoft.com/office/drawing/2014/main" id="{54B1D58C-7C2F-CF92-066C-7765A61BB6DB}"/>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00B72775-0237-D883-C32B-E3F17B84A4F3}"/>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CBB6B105-D8B9-7261-2B5B-E69F8FA29C4B}"/>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42" name="Group 141">
                <a:extLst>
                  <a:ext uri="{FF2B5EF4-FFF2-40B4-BE49-F238E27FC236}">
                    <a16:creationId xmlns:a16="http://schemas.microsoft.com/office/drawing/2014/main" id="{0A75FAFE-C769-4FA4-8C16-9CD5064317F2}"/>
                  </a:ext>
                </a:extLst>
              </p:cNvPr>
              <p:cNvGrpSpPr/>
              <p:nvPr/>
            </p:nvGrpSpPr>
            <p:grpSpPr>
              <a:xfrm>
                <a:off x="2313104" y="3235089"/>
                <a:ext cx="82551" cy="396534"/>
                <a:chOff x="3717924" y="3914670"/>
                <a:chExt cx="82551" cy="428730"/>
              </a:xfrm>
            </p:grpSpPr>
            <p:cxnSp>
              <p:nvCxnSpPr>
                <p:cNvPr id="147" name="Straight Connector 146">
                  <a:extLst>
                    <a:ext uri="{FF2B5EF4-FFF2-40B4-BE49-F238E27FC236}">
                      <a16:creationId xmlns:a16="http://schemas.microsoft.com/office/drawing/2014/main" id="{86A70410-65EE-9CCF-C7D0-687F35B2AA90}"/>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73D7B476-44F8-FAAC-1247-E2EBDE031A71}"/>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BD548AFF-50F0-4A1C-E46D-8370FF27BFA5}"/>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43" name="Group 142">
                <a:extLst>
                  <a:ext uri="{FF2B5EF4-FFF2-40B4-BE49-F238E27FC236}">
                    <a16:creationId xmlns:a16="http://schemas.microsoft.com/office/drawing/2014/main" id="{E3B31168-C2E6-B1B5-FD70-E6DE0E5406A4}"/>
                  </a:ext>
                </a:extLst>
              </p:cNvPr>
              <p:cNvGrpSpPr/>
              <p:nvPr/>
            </p:nvGrpSpPr>
            <p:grpSpPr>
              <a:xfrm>
                <a:off x="1820598" y="3365976"/>
                <a:ext cx="82551" cy="326606"/>
                <a:chOff x="3717924" y="3914670"/>
                <a:chExt cx="82551" cy="428730"/>
              </a:xfrm>
            </p:grpSpPr>
            <p:cxnSp>
              <p:nvCxnSpPr>
                <p:cNvPr id="144" name="Straight Connector 143">
                  <a:extLst>
                    <a:ext uri="{FF2B5EF4-FFF2-40B4-BE49-F238E27FC236}">
                      <a16:creationId xmlns:a16="http://schemas.microsoft.com/office/drawing/2014/main" id="{F8896542-9C47-ADC0-A7BC-594137E53ECD}"/>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7FFAEC92-9827-F986-0C12-8005BE3C8D2D}"/>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EDD6192B-8488-E87F-F49A-0A4671226B68}"/>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grpSp>
          <p:nvGrpSpPr>
            <p:cNvPr id="267" name="Group 266">
              <a:extLst>
                <a:ext uri="{FF2B5EF4-FFF2-40B4-BE49-F238E27FC236}">
                  <a16:creationId xmlns:a16="http://schemas.microsoft.com/office/drawing/2014/main" id="{09A0CC8A-5887-3D00-4743-1BE62F3DA720}"/>
                </a:ext>
              </a:extLst>
            </p:cNvPr>
            <p:cNvGrpSpPr/>
            <p:nvPr/>
          </p:nvGrpSpPr>
          <p:grpSpPr>
            <a:xfrm>
              <a:off x="2286449" y="3235616"/>
              <a:ext cx="2509702" cy="460378"/>
              <a:chOff x="1821937" y="3235616"/>
              <a:chExt cx="2509702" cy="460378"/>
            </a:xfrm>
          </p:grpSpPr>
          <p:grpSp>
            <p:nvGrpSpPr>
              <p:cNvPr id="181" name="Group 180">
                <a:extLst>
                  <a:ext uri="{FF2B5EF4-FFF2-40B4-BE49-F238E27FC236}">
                    <a16:creationId xmlns:a16="http://schemas.microsoft.com/office/drawing/2014/main" id="{A6CEF009-842D-0019-8303-E0F9CB3956E3}"/>
                  </a:ext>
                </a:extLst>
              </p:cNvPr>
              <p:cNvGrpSpPr/>
              <p:nvPr/>
            </p:nvGrpSpPr>
            <p:grpSpPr>
              <a:xfrm>
                <a:off x="4249088" y="3251615"/>
                <a:ext cx="82551" cy="373034"/>
                <a:chOff x="3717924" y="3914670"/>
                <a:chExt cx="82551" cy="428730"/>
              </a:xfrm>
            </p:grpSpPr>
            <p:cxnSp>
              <p:nvCxnSpPr>
                <p:cNvPr id="198" name="Straight Connector 197">
                  <a:extLst>
                    <a:ext uri="{FF2B5EF4-FFF2-40B4-BE49-F238E27FC236}">
                      <a16:creationId xmlns:a16="http://schemas.microsoft.com/office/drawing/2014/main" id="{702A812D-F1EB-AA6A-E565-060ECD25FAA8}"/>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A9108D33-BF4B-DA58-D8D6-123857C21645}"/>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70276F71-360D-8A88-A627-654B70B87A26}"/>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2" name="Group 181">
                <a:extLst>
                  <a:ext uri="{FF2B5EF4-FFF2-40B4-BE49-F238E27FC236}">
                    <a16:creationId xmlns:a16="http://schemas.microsoft.com/office/drawing/2014/main" id="{00DD15A4-706A-3C88-F696-AC628CEF7BB1}"/>
                  </a:ext>
                </a:extLst>
              </p:cNvPr>
              <p:cNvGrpSpPr/>
              <p:nvPr/>
            </p:nvGrpSpPr>
            <p:grpSpPr>
              <a:xfrm>
                <a:off x="3516089" y="3235616"/>
                <a:ext cx="82551" cy="312173"/>
                <a:chOff x="3717924" y="3914670"/>
                <a:chExt cx="82551" cy="428730"/>
              </a:xfrm>
            </p:grpSpPr>
            <p:cxnSp>
              <p:nvCxnSpPr>
                <p:cNvPr id="195" name="Straight Connector 194">
                  <a:extLst>
                    <a:ext uri="{FF2B5EF4-FFF2-40B4-BE49-F238E27FC236}">
                      <a16:creationId xmlns:a16="http://schemas.microsoft.com/office/drawing/2014/main" id="{98E86271-AABF-6768-7378-4F79D0356A2A}"/>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F7AD4893-17DA-3D58-6815-38A2102CF171}"/>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764ABC0-F5A1-24E9-ECA2-6AFB4A31DB03}"/>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3" name="Group 182">
                <a:extLst>
                  <a:ext uri="{FF2B5EF4-FFF2-40B4-BE49-F238E27FC236}">
                    <a16:creationId xmlns:a16="http://schemas.microsoft.com/office/drawing/2014/main" id="{165ED57E-BF4F-6E4D-ED5C-D48C25E615CB}"/>
                  </a:ext>
                </a:extLst>
              </p:cNvPr>
              <p:cNvGrpSpPr/>
              <p:nvPr/>
            </p:nvGrpSpPr>
            <p:grpSpPr>
              <a:xfrm>
                <a:off x="2792676" y="3318142"/>
                <a:ext cx="82551" cy="369536"/>
                <a:chOff x="3717924" y="3914670"/>
                <a:chExt cx="82551" cy="428730"/>
              </a:xfrm>
            </p:grpSpPr>
            <p:cxnSp>
              <p:nvCxnSpPr>
                <p:cNvPr id="192" name="Straight Connector 191">
                  <a:extLst>
                    <a:ext uri="{FF2B5EF4-FFF2-40B4-BE49-F238E27FC236}">
                      <a16:creationId xmlns:a16="http://schemas.microsoft.com/office/drawing/2014/main" id="{BB6FC4C2-311A-5769-12E3-A43F8D97A90D}"/>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EE09280E-6783-0956-3933-A8921268D07A}"/>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D5E1C318-6280-DFD7-275C-F378C21C7583}"/>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4" name="Group 183">
                <a:extLst>
                  <a:ext uri="{FF2B5EF4-FFF2-40B4-BE49-F238E27FC236}">
                    <a16:creationId xmlns:a16="http://schemas.microsoft.com/office/drawing/2014/main" id="{F5492A37-4841-A805-332B-179D72E49280}"/>
                  </a:ext>
                </a:extLst>
              </p:cNvPr>
              <p:cNvGrpSpPr/>
              <p:nvPr/>
            </p:nvGrpSpPr>
            <p:grpSpPr>
              <a:xfrm>
                <a:off x="2311755" y="3325769"/>
                <a:ext cx="82551" cy="370225"/>
                <a:chOff x="3717924" y="3914670"/>
                <a:chExt cx="82551" cy="428730"/>
              </a:xfrm>
            </p:grpSpPr>
            <p:cxnSp>
              <p:nvCxnSpPr>
                <p:cNvPr id="189" name="Straight Connector 188">
                  <a:extLst>
                    <a:ext uri="{FF2B5EF4-FFF2-40B4-BE49-F238E27FC236}">
                      <a16:creationId xmlns:a16="http://schemas.microsoft.com/office/drawing/2014/main" id="{883D0C2F-588C-A9CD-2B6C-7EF69222BAB9}"/>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F9B1D30-4385-7BA6-B5FC-B9A44CD3F012}"/>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0A3FE250-EBB9-9809-3DA3-1E76CA425D99}"/>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85" name="Group 184">
                <a:extLst>
                  <a:ext uri="{FF2B5EF4-FFF2-40B4-BE49-F238E27FC236}">
                    <a16:creationId xmlns:a16="http://schemas.microsoft.com/office/drawing/2014/main" id="{C5692550-E884-A58E-91CA-2EA05474DEE6}"/>
                  </a:ext>
                </a:extLst>
              </p:cNvPr>
              <p:cNvGrpSpPr/>
              <p:nvPr/>
            </p:nvGrpSpPr>
            <p:grpSpPr>
              <a:xfrm>
                <a:off x="1821937" y="3328606"/>
                <a:ext cx="82551" cy="324773"/>
                <a:chOff x="3717924" y="3914670"/>
                <a:chExt cx="82551" cy="428730"/>
              </a:xfrm>
            </p:grpSpPr>
            <p:cxnSp>
              <p:nvCxnSpPr>
                <p:cNvPr id="186" name="Straight Connector 185">
                  <a:extLst>
                    <a:ext uri="{FF2B5EF4-FFF2-40B4-BE49-F238E27FC236}">
                      <a16:creationId xmlns:a16="http://schemas.microsoft.com/office/drawing/2014/main" id="{8EEF1959-C75C-E56F-4165-E15962CD9B30}"/>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2174066C-1DC1-EC49-2B6A-A443364F1F5D}"/>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A726534-2FE0-B794-DF93-8C4760BC7E5A}"/>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grpSp>
          <p:nvGrpSpPr>
            <p:cNvPr id="266" name="Group 265">
              <a:extLst>
                <a:ext uri="{FF2B5EF4-FFF2-40B4-BE49-F238E27FC236}">
                  <a16:creationId xmlns:a16="http://schemas.microsoft.com/office/drawing/2014/main" id="{B62F00D2-9CB9-0D8A-0F9C-7C30277F5580}"/>
                </a:ext>
              </a:extLst>
            </p:cNvPr>
            <p:cNvGrpSpPr/>
            <p:nvPr/>
          </p:nvGrpSpPr>
          <p:grpSpPr>
            <a:xfrm>
              <a:off x="1834544" y="3357542"/>
              <a:ext cx="2950259" cy="190835"/>
              <a:chOff x="1370032" y="3357542"/>
              <a:chExt cx="2950259" cy="190835"/>
            </a:xfrm>
          </p:grpSpPr>
          <p:sp>
            <p:nvSpPr>
              <p:cNvPr id="209" name="Oval 208">
                <a:extLst>
                  <a:ext uri="{FF2B5EF4-FFF2-40B4-BE49-F238E27FC236}">
                    <a16:creationId xmlns:a16="http://schemas.microsoft.com/office/drawing/2014/main" id="{FE64EE6F-A924-A34B-1194-F746AE41E239}"/>
                  </a:ext>
                </a:extLst>
              </p:cNvPr>
              <p:cNvSpPr/>
              <p:nvPr/>
            </p:nvSpPr>
            <p:spPr bwMode="auto">
              <a:xfrm>
                <a:off x="2320299" y="3481699"/>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0" name="Oval 209">
                <a:extLst>
                  <a:ext uri="{FF2B5EF4-FFF2-40B4-BE49-F238E27FC236}">
                    <a16:creationId xmlns:a16="http://schemas.microsoft.com/office/drawing/2014/main" id="{23629788-2AC7-B8AF-6F93-984DDC75804D}"/>
                  </a:ext>
                </a:extLst>
              </p:cNvPr>
              <p:cNvSpPr/>
              <p:nvPr/>
            </p:nvSpPr>
            <p:spPr bwMode="auto">
              <a:xfrm>
                <a:off x="1842417" y="3446674"/>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1" name="Oval 210">
                <a:extLst>
                  <a:ext uri="{FF2B5EF4-FFF2-40B4-BE49-F238E27FC236}">
                    <a16:creationId xmlns:a16="http://schemas.microsoft.com/office/drawing/2014/main" id="{8107BE06-9998-C846-B026-831B99363B68}"/>
                  </a:ext>
                </a:extLst>
              </p:cNvPr>
              <p:cNvSpPr/>
              <p:nvPr/>
            </p:nvSpPr>
            <p:spPr bwMode="auto">
              <a:xfrm>
                <a:off x="1370032" y="3376393"/>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2" name="Oval 211">
                <a:extLst>
                  <a:ext uri="{FF2B5EF4-FFF2-40B4-BE49-F238E27FC236}">
                    <a16:creationId xmlns:a16="http://schemas.microsoft.com/office/drawing/2014/main" id="{956BAD2B-D144-D9D8-CBEA-4AEAB20D447D}"/>
                  </a:ext>
                </a:extLst>
              </p:cNvPr>
              <p:cNvSpPr/>
              <p:nvPr/>
            </p:nvSpPr>
            <p:spPr bwMode="auto">
              <a:xfrm>
                <a:off x="2804840" y="3463112"/>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3" name="Oval 212">
                <a:extLst>
                  <a:ext uri="{FF2B5EF4-FFF2-40B4-BE49-F238E27FC236}">
                    <a16:creationId xmlns:a16="http://schemas.microsoft.com/office/drawing/2014/main" id="{8945FE7E-7478-D50F-2683-DFDDEB6EFCEB}"/>
                  </a:ext>
                </a:extLst>
              </p:cNvPr>
              <p:cNvSpPr/>
              <p:nvPr/>
            </p:nvSpPr>
            <p:spPr bwMode="auto">
              <a:xfrm>
                <a:off x="3525281" y="3357542"/>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4" name="Oval 213">
                <a:extLst>
                  <a:ext uri="{FF2B5EF4-FFF2-40B4-BE49-F238E27FC236}">
                    <a16:creationId xmlns:a16="http://schemas.microsoft.com/office/drawing/2014/main" id="{324A350D-BFF5-AE8B-1690-771D823C93CD}"/>
                  </a:ext>
                </a:extLst>
              </p:cNvPr>
              <p:cNvSpPr/>
              <p:nvPr/>
            </p:nvSpPr>
            <p:spPr bwMode="auto">
              <a:xfrm>
                <a:off x="4253613" y="3402186"/>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261" name="TextBox 260">
              <a:extLst>
                <a:ext uri="{FF2B5EF4-FFF2-40B4-BE49-F238E27FC236}">
                  <a16:creationId xmlns:a16="http://schemas.microsoft.com/office/drawing/2014/main" id="{A49A8FD8-B72B-73E8-5436-9FA5D26B177C}"/>
                </a:ext>
              </a:extLst>
            </p:cNvPr>
            <p:cNvSpPr txBox="1"/>
            <p:nvPr/>
          </p:nvSpPr>
          <p:spPr bwMode="auto">
            <a:xfrm rot="16200000">
              <a:off x="-518948" y="3191286"/>
              <a:ext cx="28186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Mean (95% CI) Change, Cells/µL</a:t>
              </a:r>
            </a:p>
          </p:txBody>
        </p:sp>
        <p:sp>
          <p:nvSpPr>
            <p:cNvPr id="262" name="TextBox 261">
              <a:extLst>
                <a:ext uri="{FF2B5EF4-FFF2-40B4-BE49-F238E27FC236}">
                  <a16:creationId xmlns:a16="http://schemas.microsoft.com/office/drawing/2014/main" id="{CA86817F-2C6E-0A15-797F-2E966CE41D10}"/>
                </a:ext>
              </a:extLst>
            </p:cNvPr>
            <p:cNvSpPr txBox="1"/>
            <p:nvPr/>
          </p:nvSpPr>
          <p:spPr bwMode="auto">
            <a:xfrm>
              <a:off x="2147966" y="1733502"/>
              <a:ext cx="1559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Change in CD4</a:t>
              </a:r>
            </a:p>
          </p:txBody>
        </p:sp>
        <p:sp>
          <p:nvSpPr>
            <p:cNvPr id="263" name="Freeform: Shape 262">
              <a:extLst>
                <a:ext uri="{FF2B5EF4-FFF2-40B4-BE49-F238E27FC236}">
                  <a16:creationId xmlns:a16="http://schemas.microsoft.com/office/drawing/2014/main" id="{A17FBAC8-6BA0-ADAA-24F2-76F1BB111496}"/>
                </a:ext>
              </a:extLst>
            </p:cNvPr>
            <p:cNvSpPr/>
            <p:nvPr/>
          </p:nvSpPr>
          <p:spPr bwMode="auto">
            <a:xfrm>
              <a:off x="1860826" y="3381632"/>
              <a:ext cx="2887362" cy="123568"/>
            </a:xfrm>
            <a:custGeom>
              <a:avLst/>
              <a:gdLst>
                <a:gd name="connsiteX0" fmla="*/ 0 w 2887362"/>
                <a:gd name="connsiteY0" fmla="*/ 20595 h 123568"/>
                <a:gd name="connsiteX1" fmla="*/ 453081 w 2887362"/>
                <a:gd name="connsiteY1" fmla="*/ 94736 h 123568"/>
                <a:gd name="connsiteX2" fmla="*/ 955589 w 2887362"/>
                <a:gd name="connsiteY2" fmla="*/ 123568 h 123568"/>
                <a:gd name="connsiteX3" fmla="*/ 1429264 w 2887362"/>
                <a:gd name="connsiteY3" fmla="*/ 102973 h 123568"/>
                <a:gd name="connsiteX4" fmla="*/ 2166551 w 2887362"/>
                <a:gd name="connsiteY4" fmla="*/ 0 h 123568"/>
                <a:gd name="connsiteX5" fmla="*/ 2887362 w 2887362"/>
                <a:gd name="connsiteY5" fmla="*/ 49427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7362" h="123568">
                  <a:moveTo>
                    <a:pt x="0" y="20595"/>
                  </a:moveTo>
                  <a:lnTo>
                    <a:pt x="453081" y="94736"/>
                  </a:lnTo>
                  <a:lnTo>
                    <a:pt x="955589" y="123568"/>
                  </a:lnTo>
                  <a:lnTo>
                    <a:pt x="1429264" y="102973"/>
                  </a:lnTo>
                  <a:lnTo>
                    <a:pt x="2166551" y="0"/>
                  </a:lnTo>
                  <a:lnTo>
                    <a:pt x="2887362" y="49427"/>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4" name="Freeform: Shape 263">
              <a:extLst>
                <a:ext uri="{FF2B5EF4-FFF2-40B4-BE49-F238E27FC236}">
                  <a16:creationId xmlns:a16="http://schemas.microsoft.com/office/drawing/2014/main" id="{1BE45F82-36A4-53B5-D839-1565C3AD7010}"/>
                </a:ext>
              </a:extLst>
            </p:cNvPr>
            <p:cNvSpPr/>
            <p:nvPr/>
          </p:nvSpPr>
          <p:spPr bwMode="auto">
            <a:xfrm>
              <a:off x="1856707" y="3422822"/>
              <a:ext cx="2887362" cy="201827"/>
            </a:xfrm>
            <a:custGeom>
              <a:avLst/>
              <a:gdLst>
                <a:gd name="connsiteX0" fmla="*/ 0 w 2887362"/>
                <a:gd name="connsiteY0" fmla="*/ 0 h 201827"/>
                <a:gd name="connsiteX1" fmla="*/ 461319 w 2887362"/>
                <a:gd name="connsiteY1" fmla="*/ 119448 h 201827"/>
                <a:gd name="connsiteX2" fmla="*/ 967946 w 2887362"/>
                <a:gd name="connsiteY2" fmla="*/ 12356 h 201827"/>
                <a:gd name="connsiteX3" fmla="*/ 1433383 w 2887362"/>
                <a:gd name="connsiteY3" fmla="*/ 160637 h 201827"/>
                <a:gd name="connsiteX4" fmla="*/ 2174789 w 2887362"/>
                <a:gd name="connsiteY4" fmla="*/ 172994 h 201827"/>
                <a:gd name="connsiteX5" fmla="*/ 2887362 w 2887362"/>
                <a:gd name="connsiteY5" fmla="*/ 201827 h 20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7362" h="201827">
                  <a:moveTo>
                    <a:pt x="0" y="0"/>
                  </a:moveTo>
                  <a:lnTo>
                    <a:pt x="461319" y="119448"/>
                  </a:lnTo>
                  <a:lnTo>
                    <a:pt x="967946" y="12356"/>
                  </a:lnTo>
                  <a:lnTo>
                    <a:pt x="1433383" y="160637"/>
                  </a:lnTo>
                  <a:lnTo>
                    <a:pt x="2174789" y="172994"/>
                  </a:lnTo>
                  <a:lnTo>
                    <a:pt x="2887362" y="201827"/>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65" name="Group 264">
              <a:extLst>
                <a:ext uri="{FF2B5EF4-FFF2-40B4-BE49-F238E27FC236}">
                  <a16:creationId xmlns:a16="http://schemas.microsoft.com/office/drawing/2014/main" id="{3F198E92-B112-634A-9A35-EF7AEAB143E2}"/>
                </a:ext>
              </a:extLst>
            </p:cNvPr>
            <p:cNvGrpSpPr/>
            <p:nvPr/>
          </p:nvGrpSpPr>
          <p:grpSpPr>
            <a:xfrm>
              <a:off x="1824291" y="3388903"/>
              <a:ext cx="2949391" cy="261065"/>
              <a:chOff x="1359779" y="3388903"/>
              <a:chExt cx="2949391" cy="261065"/>
            </a:xfrm>
          </p:grpSpPr>
          <p:sp>
            <p:nvSpPr>
              <p:cNvPr id="170" name="Oval 169">
                <a:extLst>
                  <a:ext uri="{FF2B5EF4-FFF2-40B4-BE49-F238E27FC236}">
                    <a16:creationId xmlns:a16="http://schemas.microsoft.com/office/drawing/2014/main" id="{F290EBC9-FE47-0A00-981D-63A6DDBE8875}"/>
                  </a:ext>
                </a:extLst>
              </p:cNvPr>
              <p:cNvSpPr/>
              <p:nvPr/>
            </p:nvSpPr>
            <p:spPr bwMode="auto">
              <a:xfrm>
                <a:off x="2322698" y="3400425"/>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1" name="Oval 170">
                <a:extLst>
                  <a:ext uri="{FF2B5EF4-FFF2-40B4-BE49-F238E27FC236}">
                    <a16:creationId xmlns:a16="http://schemas.microsoft.com/office/drawing/2014/main" id="{54B39924-D738-AFD3-F45A-3F6C4D4EFFFA}"/>
                  </a:ext>
                </a:extLst>
              </p:cNvPr>
              <p:cNvSpPr/>
              <p:nvPr/>
            </p:nvSpPr>
            <p:spPr bwMode="auto">
              <a:xfrm>
                <a:off x="1835668" y="3512074"/>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2" name="Oval 171">
                <a:extLst>
                  <a:ext uri="{FF2B5EF4-FFF2-40B4-BE49-F238E27FC236}">
                    <a16:creationId xmlns:a16="http://schemas.microsoft.com/office/drawing/2014/main" id="{044C24C9-6A89-BC01-4516-3F211F1992F9}"/>
                  </a:ext>
                </a:extLst>
              </p:cNvPr>
              <p:cNvSpPr/>
              <p:nvPr/>
            </p:nvSpPr>
            <p:spPr bwMode="auto">
              <a:xfrm>
                <a:off x="1359779" y="3388903"/>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3" name="Oval 172">
                <a:extLst>
                  <a:ext uri="{FF2B5EF4-FFF2-40B4-BE49-F238E27FC236}">
                    <a16:creationId xmlns:a16="http://schemas.microsoft.com/office/drawing/2014/main" id="{54BD71EE-A542-890D-B507-C20DDB226BAE}"/>
                  </a:ext>
                </a:extLst>
              </p:cNvPr>
              <p:cNvSpPr/>
              <p:nvPr/>
            </p:nvSpPr>
            <p:spPr bwMode="auto">
              <a:xfrm>
                <a:off x="2803182" y="3560986"/>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4" name="Oval 173">
                <a:extLst>
                  <a:ext uri="{FF2B5EF4-FFF2-40B4-BE49-F238E27FC236}">
                    <a16:creationId xmlns:a16="http://schemas.microsoft.com/office/drawing/2014/main" id="{A112791D-EA6B-97DB-DB17-DBD2AFD9DE8B}"/>
                  </a:ext>
                </a:extLst>
              </p:cNvPr>
              <p:cNvSpPr/>
              <p:nvPr/>
            </p:nvSpPr>
            <p:spPr bwMode="auto">
              <a:xfrm>
                <a:off x="3525738" y="3569224"/>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5" name="Oval 174">
                <a:extLst>
                  <a:ext uri="{FF2B5EF4-FFF2-40B4-BE49-F238E27FC236}">
                    <a16:creationId xmlns:a16="http://schemas.microsoft.com/office/drawing/2014/main" id="{7C7F8480-2714-2F6C-1C95-5E7694FBFBEA}"/>
                  </a:ext>
                </a:extLst>
              </p:cNvPr>
              <p:cNvSpPr/>
              <p:nvPr/>
            </p:nvSpPr>
            <p:spPr bwMode="auto">
              <a:xfrm>
                <a:off x="4252020" y="3592818"/>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269" name="TextBox 268">
              <a:extLst>
                <a:ext uri="{FF2B5EF4-FFF2-40B4-BE49-F238E27FC236}">
                  <a16:creationId xmlns:a16="http://schemas.microsoft.com/office/drawing/2014/main" id="{E46F5CB0-10AA-308C-8EE7-BE20D850BBA0}"/>
                </a:ext>
              </a:extLst>
            </p:cNvPr>
            <p:cNvSpPr txBox="1"/>
            <p:nvPr/>
          </p:nvSpPr>
          <p:spPr bwMode="auto">
            <a:xfrm>
              <a:off x="4520470" y="2927238"/>
              <a:ext cx="4171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a:t>
              </a:r>
              <a:r>
                <a:rPr kumimoji="0" lang="en-US" sz="1600" b="0" i="0" u="none" strike="noStrike" kern="1200" cap="none" spc="0" normalizeH="0" baseline="30000" noProof="0" dirty="0">
                  <a:ln>
                    <a:noFill/>
                  </a:ln>
                  <a:solidFill>
                    <a:srgbClr val="015873"/>
                  </a:solidFill>
                  <a:effectLst/>
                  <a:uLnTx/>
                  <a:uFillTx/>
                  <a:latin typeface="Calibri" panose="020F0502020204030204" pitchFamily="34" charset="0"/>
                  <a:ea typeface="+mn-ea"/>
                  <a:cs typeface="Arial" panose="020B0604020202020204" pitchFamily="34" charset="0"/>
                </a:rPr>
                <a:t>a</a:t>
              </a:r>
            </a:p>
          </p:txBody>
        </p:sp>
        <p:sp>
          <p:nvSpPr>
            <p:cNvPr id="270" name="TextBox 269">
              <a:extLst>
                <a:ext uri="{FF2B5EF4-FFF2-40B4-BE49-F238E27FC236}">
                  <a16:creationId xmlns:a16="http://schemas.microsoft.com/office/drawing/2014/main" id="{3A26C8A1-0278-B318-A82D-24708C8CED52}"/>
                </a:ext>
              </a:extLst>
            </p:cNvPr>
            <p:cNvSpPr txBox="1"/>
            <p:nvPr/>
          </p:nvSpPr>
          <p:spPr bwMode="auto">
            <a:xfrm>
              <a:off x="4436727" y="3819846"/>
              <a:ext cx="527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-57</a:t>
              </a:r>
              <a:r>
                <a:rPr kumimoji="0" lang="en-US" sz="1600" b="0" i="0" u="none" strike="noStrike" kern="1200" cap="none" spc="0" normalizeH="0" baseline="30000" noProof="0" dirty="0">
                  <a:ln>
                    <a:noFill/>
                  </a:ln>
                  <a:solidFill>
                    <a:srgbClr val="E1471D"/>
                  </a:solidFill>
                  <a:effectLst/>
                  <a:uLnTx/>
                  <a:uFillTx/>
                  <a:latin typeface="Calibri" panose="020F0502020204030204" pitchFamily="34" charset="0"/>
                  <a:ea typeface="+mn-ea"/>
                  <a:cs typeface="Arial" panose="020B0604020202020204" pitchFamily="34" charset="0"/>
                </a:rPr>
                <a:t>b</a:t>
              </a:r>
            </a:p>
          </p:txBody>
        </p:sp>
        <p:sp>
          <p:nvSpPr>
            <p:cNvPr id="271" name="Right Brace 270">
              <a:extLst>
                <a:ext uri="{FF2B5EF4-FFF2-40B4-BE49-F238E27FC236}">
                  <a16:creationId xmlns:a16="http://schemas.microsoft.com/office/drawing/2014/main" id="{8E1B688E-2534-2E19-E42D-06FDD908EFC7}"/>
                </a:ext>
              </a:extLst>
            </p:cNvPr>
            <p:cNvSpPr/>
            <p:nvPr/>
          </p:nvSpPr>
          <p:spPr bwMode="auto">
            <a:xfrm>
              <a:off x="4914039" y="3104865"/>
              <a:ext cx="164147" cy="951825"/>
            </a:xfrm>
            <a:prstGeom prst="rightBrace">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2" name="TextBox 271">
              <a:extLst>
                <a:ext uri="{FF2B5EF4-FFF2-40B4-BE49-F238E27FC236}">
                  <a16:creationId xmlns:a16="http://schemas.microsoft.com/office/drawing/2014/main" id="{710F2051-C6CE-ED70-EFB2-4E96862D6F7D}"/>
                </a:ext>
              </a:extLst>
            </p:cNvPr>
            <p:cNvSpPr txBox="1"/>
            <p:nvPr/>
          </p:nvSpPr>
          <p:spPr bwMode="auto">
            <a:xfrm>
              <a:off x="5048188" y="3422777"/>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.3477</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c</a:t>
              </a:r>
            </a:p>
          </p:txBody>
        </p:sp>
      </p:grpSp>
      <p:sp>
        <p:nvSpPr>
          <p:cNvPr id="3" name="Content Placeholder 2">
            <a:extLst>
              <a:ext uri="{FF2B5EF4-FFF2-40B4-BE49-F238E27FC236}">
                <a16:creationId xmlns:a16="http://schemas.microsoft.com/office/drawing/2014/main" id="{0FEC0369-7967-99C9-8CA1-D484793835D5}"/>
              </a:ext>
            </a:extLst>
          </p:cNvPr>
          <p:cNvSpPr>
            <a:spLocks noGrp="1"/>
          </p:cNvSpPr>
          <p:nvPr>
            <p:ph sz="half" idx="1"/>
          </p:nvPr>
        </p:nvSpPr>
        <p:spPr>
          <a:xfrm>
            <a:off x="619795" y="5239984"/>
            <a:ext cx="5410098" cy="978282"/>
          </a:xfrm>
          <a:ln w="38100">
            <a:noFill/>
          </a:ln>
        </p:spPr>
        <p:txBody>
          <a:bodyPr/>
          <a:lstStyle/>
          <a:p>
            <a:r>
              <a:rPr lang="en-US" sz="2000" dirty="0"/>
              <a:t>No between group differences for change from baseline to Wk 24 for </a:t>
            </a:r>
            <a:r>
              <a:rPr lang="en-US" sz="2000" dirty="0">
                <a:latin typeface="+mn-lt"/>
              </a:rPr>
              <a:t>CD4+ T-cells (</a:t>
            </a:r>
            <a:r>
              <a:rPr lang="en-GB" altLang="en-US" sz="2000" b="0" i="1" dirty="0">
                <a:solidFill>
                  <a:schemeClr val="bg1"/>
                </a:solidFill>
                <a:latin typeface="+mn-lt"/>
              </a:rPr>
              <a:t>P</a:t>
            </a:r>
            <a:r>
              <a:rPr lang="en-GB" altLang="en-US" sz="2000" b="0" dirty="0">
                <a:solidFill>
                  <a:schemeClr val="bg1"/>
                </a:solidFill>
                <a:latin typeface="+mn-lt"/>
              </a:rPr>
              <a:t> = .3477) or ALC (</a:t>
            </a:r>
            <a:r>
              <a:rPr lang="en-GB" altLang="en-US" sz="2000" b="0" i="1" dirty="0">
                <a:solidFill>
                  <a:schemeClr val="bg1"/>
                </a:solidFill>
                <a:latin typeface="+mn-lt"/>
              </a:rPr>
              <a:t>P</a:t>
            </a:r>
            <a:r>
              <a:rPr lang="en-GB" altLang="en-US" sz="2000" b="0" dirty="0">
                <a:solidFill>
                  <a:schemeClr val="bg1"/>
                </a:solidFill>
                <a:latin typeface="+mn-lt"/>
              </a:rPr>
              <a:t> =</a:t>
            </a:r>
            <a:r>
              <a:rPr lang="en-GB" altLang="en-US" sz="2000" dirty="0">
                <a:latin typeface="+mn-lt"/>
              </a:rPr>
              <a:t> </a:t>
            </a:r>
            <a:r>
              <a:rPr lang="en-GB" altLang="en-US" sz="2000" b="0" dirty="0">
                <a:solidFill>
                  <a:schemeClr val="bg1"/>
                </a:solidFill>
                <a:latin typeface="+mn-lt"/>
              </a:rPr>
              <a:t>.6301)</a:t>
            </a:r>
          </a:p>
        </p:txBody>
      </p:sp>
      <p:grpSp>
        <p:nvGrpSpPr>
          <p:cNvPr id="18" name="Group 17" descr="Line graph showing Mean CD4 Change (1000 cells/microliter) at Weeks 4, 8, 12, 18, and 24 between ISL + LEN (green line) vs. BIC/FTC/TAF (orange line).  There was no statistical significance with P = 0.6301." title="Change in Absolute Lymphocyte Counts">
            <a:extLst>
              <a:ext uri="{FF2B5EF4-FFF2-40B4-BE49-F238E27FC236}">
                <a16:creationId xmlns:a16="http://schemas.microsoft.com/office/drawing/2014/main" id="{AA48FF8C-F0DF-D72B-195C-59C225EBFFBF}"/>
              </a:ext>
            </a:extLst>
          </p:cNvPr>
          <p:cNvGrpSpPr/>
          <p:nvPr/>
        </p:nvGrpSpPr>
        <p:grpSpPr>
          <a:xfrm>
            <a:off x="6164245" y="1759924"/>
            <a:ext cx="5661957" cy="3407028"/>
            <a:chOff x="6164245" y="1759924"/>
            <a:chExt cx="5661957" cy="3407028"/>
          </a:xfrm>
        </p:grpSpPr>
        <p:sp>
          <p:nvSpPr>
            <p:cNvPr id="374" name="Freeform: Shape 373">
              <a:extLst>
                <a:ext uri="{FF2B5EF4-FFF2-40B4-BE49-F238E27FC236}">
                  <a16:creationId xmlns:a16="http://schemas.microsoft.com/office/drawing/2014/main" id="{2446ED40-CC01-9A6E-AFAB-E82009D810B9}"/>
                </a:ext>
              </a:extLst>
            </p:cNvPr>
            <p:cNvSpPr/>
            <p:nvPr/>
          </p:nvSpPr>
          <p:spPr bwMode="auto">
            <a:xfrm>
              <a:off x="7336098" y="3311060"/>
              <a:ext cx="2926663" cy="262089"/>
            </a:xfrm>
            <a:custGeom>
              <a:avLst/>
              <a:gdLst>
                <a:gd name="connsiteX0" fmla="*/ 0 w 2926663"/>
                <a:gd name="connsiteY0" fmla="*/ 110660 h 262089"/>
                <a:gd name="connsiteX1" fmla="*/ 489233 w 2926663"/>
                <a:gd name="connsiteY1" fmla="*/ 218408 h 262089"/>
                <a:gd name="connsiteX2" fmla="*/ 978467 w 2926663"/>
                <a:gd name="connsiteY2" fmla="*/ 5824 h 262089"/>
                <a:gd name="connsiteX3" fmla="*/ 1464788 w 2926663"/>
                <a:gd name="connsiteY3" fmla="*/ 148517 h 262089"/>
                <a:gd name="connsiteX4" fmla="*/ 2198637 w 2926663"/>
                <a:gd name="connsiteY4" fmla="*/ 0 h 262089"/>
                <a:gd name="connsiteX5" fmla="*/ 2926663 w 2926663"/>
                <a:gd name="connsiteY5" fmla="*/ 262089 h 2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663" h="262089">
                  <a:moveTo>
                    <a:pt x="0" y="110660"/>
                  </a:moveTo>
                  <a:lnTo>
                    <a:pt x="489233" y="218408"/>
                  </a:lnTo>
                  <a:lnTo>
                    <a:pt x="978467" y="5824"/>
                  </a:lnTo>
                  <a:lnTo>
                    <a:pt x="1464788" y="148517"/>
                  </a:lnTo>
                  <a:lnTo>
                    <a:pt x="2198637" y="0"/>
                  </a:lnTo>
                  <a:lnTo>
                    <a:pt x="2926663" y="262089"/>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5" name="Freeform: Shape 374">
              <a:extLst>
                <a:ext uri="{FF2B5EF4-FFF2-40B4-BE49-F238E27FC236}">
                  <a16:creationId xmlns:a16="http://schemas.microsoft.com/office/drawing/2014/main" id="{CF6244DF-78EE-B12A-C56C-C78CAA80A6C4}"/>
                </a:ext>
              </a:extLst>
            </p:cNvPr>
            <p:cNvSpPr/>
            <p:nvPr/>
          </p:nvSpPr>
          <p:spPr bwMode="auto">
            <a:xfrm>
              <a:off x="7341923" y="3206224"/>
              <a:ext cx="2935398" cy="253353"/>
            </a:xfrm>
            <a:custGeom>
              <a:avLst/>
              <a:gdLst>
                <a:gd name="connsiteX0" fmla="*/ 0 w 2935398"/>
                <a:gd name="connsiteY0" fmla="*/ 224232 h 253353"/>
                <a:gd name="connsiteX1" fmla="*/ 477584 w 2935398"/>
                <a:gd name="connsiteY1" fmla="*/ 0 h 253353"/>
                <a:gd name="connsiteX2" fmla="*/ 978466 w 2935398"/>
                <a:gd name="connsiteY2" fmla="*/ 75715 h 253353"/>
                <a:gd name="connsiteX3" fmla="*/ 1458963 w 2935398"/>
                <a:gd name="connsiteY3" fmla="*/ 87363 h 253353"/>
                <a:gd name="connsiteX4" fmla="*/ 2189900 w 2935398"/>
                <a:gd name="connsiteY4" fmla="*/ 189287 h 253353"/>
                <a:gd name="connsiteX5" fmla="*/ 2935398 w 2935398"/>
                <a:gd name="connsiteY5" fmla="*/ 253353 h 2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5398" h="253353">
                  <a:moveTo>
                    <a:pt x="0" y="224232"/>
                  </a:moveTo>
                  <a:lnTo>
                    <a:pt x="477584" y="0"/>
                  </a:lnTo>
                  <a:lnTo>
                    <a:pt x="978466" y="75715"/>
                  </a:lnTo>
                  <a:lnTo>
                    <a:pt x="1458963" y="87363"/>
                  </a:lnTo>
                  <a:lnTo>
                    <a:pt x="2189900" y="189287"/>
                  </a:lnTo>
                  <a:lnTo>
                    <a:pt x="2935398" y="253353"/>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78" name="Group 277">
              <a:extLst>
                <a:ext uri="{FF2B5EF4-FFF2-40B4-BE49-F238E27FC236}">
                  <a16:creationId xmlns:a16="http://schemas.microsoft.com/office/drawing/2014/main" id="{EBE04587-DF5A-5350-EC3C-03854D8E078B}"/>
                </a:ext>
              </a:extLst>
            </p:cNvPr>
            <p:cNvGrpSpPr/>
            <p:nvPr/>
          </p:nvGrpSpPr>
          <p:grpSpPr>
            <a:xfrm>
              <a:off x="7117690" y="4516998"/>
              <a:ext cx="3426249" cy="369332"/>
              <a:chOff x="1241233" y="5610529"/>
              <a:chExt cx="2777837" cy="369332"/>
            </a:xfrm>
          </p:grpSpPr>
          <p:sp>
            <p:nvSpPr>
              <p:cNvPr id="279" name="TextBox 278">
                <a:extLst>
                  <a:ext uri="{FF2B5EF4-FFF2-40B4-BE49-F238E27FC236}">
                    <a16:creationId xmlns:a16="http://schemas.microsoft.com/office/drawing/2014/main" id="{CA420D8B-E8BB-6810-6714-2EE4D014745C}"/>
                  </a:ext>
                </a:extLst>
              </p:cNvPr>
              <p:cNvSpPr txBox="1"/>
              <p:nvPr/>
            </p:nvSpPr>
            <p:spPr bwMode="auto">
              <a:xfrm>
                <a:off x="1241233" y="5610529"/>
                <a:ext cx="360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D1</a:t>
                </a:r>
              </a:p>
            </p:txBody>
          </p:sp>
          <p:sp>
            <p:nvSpPr>
              <p:cNvPr id="280" name="TextBox 279">
                <a:extLst>
                  <a:ext uri="{FF2B5EF4-FFF2-40B4-BE49-F238E27FC236}">
                    <a16:creationId xmlns:a16="http://schemas.microsoft.com/office/drawing/2014/main" id="{762C37AC-E8A9-ACA8-6C84-C6350214AE53}"/>
                  </a:ext>
                </a:extLst>
              </p:cNvPr>
              <p:cNvSpPr txBox="1"/>
              <p:nvPr/>
            </p:nvSpPr>
            <p:spPr bwMode="auto">
              <a:xfrm>
                <a:off x="1596232" y="5610529"/>
                <a:ext cx="410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W4</a:t>
                </a:r>
              </a:p>
            </p:txBody>
          </p:sp>
          <p:sp>
            <p:nvSpPr>
              <p:cNvPr id="281" name="TextBox 280">
                <a:extLst>
                  <a:ext uri="{FF2B5EF4-FFF2-40B4-BE49-F238E27FC236}">
                    <a16:creationId xmlns:a16="http://schemas.microsoft.com/office/drawing/2014/main" id="{D7AE3443-C37F-916E-B895-42058C1672FB}"/>
                  </a:ext>
                </a:extLst>
              </p:cNvPr>
              <p:cNvSpPr txBox="1"/>
              <p:nvPr/>
            </p:nvSpPr>
            <p:spPr bwMode="auto">
              <a:xfrm>
                <a:off x="1990919" y="5610529"/>
                <a:ext cx="410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W8</a:t>
                </a:r>
              </a:p>
            </p:txBody>
          </p:sp>
          <p:sp>
            <p:nvSpPr>
              <p:cNvPr id="282" name="TextBox 281">
                <a:extLst>
                  <a:ext uri="{FF2B5EF4-FFF2-40B4-BE49-F238E27FC236}">
                    <a16:creationId xmlns:a16="http://schemas.microsoft.com/office/drawing/2014/main" id="{4D2F78BD-4CFF-6DC8-8461-3FA570A18585}"/>
                  </a:ext>
                </a:extLst>
              </p:cNvPr>
              <p:cNvSpPr txBox="1"/>
              <p:nvPr/>
            </p:nvSpPr>
            <p:spPr bwMode="auto">
              <a:xfrm>
                <a:off x="2327494" y="5610529"/>
                <a:ext cx="505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W12</a:t>
                </a:r>
              </a:p>
            </p:txBody>
          </p:sp>
          <p:sp>
            <p:nvSpPr>
              <p:cNvPr id="283" name="TextBox 282">
                <a:extLst>
                  <a:ext uri="{FF2B5EF4-FFF2-40B4-BE49-F238E27FC236}">
                    <a16:creationId xmlns:a16="http://schemas.microsoft.com/office/drawing/2014/main" id="{E7CC8148-BD3E-4ED9-15C2-B1A804FDC700}"/>
                  </a:ext>
                </a:extLst>
              </p:cNvPr>
              <p:cNvSpPr txBox="1"/>
              <p:nvPr/>
            </p:nvSpPr>
            <p:spPr bwMode="auto">
              <a:xfrm>
                <a:off x="2918995" y="5610529"/>
                <a:ext cx="505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W18</a:t>
                </a:r>
              </a:p>
            </p:txBody>
          </p:sp>
          <p:sp>
            <p:nvSpPr>
              <p:cNvPr id="284" name="TextBox 283">
                <a:extLst>
                  <a:ext uri="{FF2B5EF4-FFF2-40B4-BE49-F238E27FC236}">
                    <a16:creationId xmlns:a16="http://schemas.microsoft.com/office/drawing/2014/main" id="{B324F791-B459-62C8-6A28-2C3280FFC0CE}"/>
                  </a:ext>
                </a:extLst>
              </p:cNvPr>
              <p:cNvSpPr txBox="1"/>
              <p:nvPr/>
            </p:nvSpPr>
            <p:spPr bwMode="auto">
              <a:xfrm>
                <a:off x="3513250" y="5610529"/>
                <a:ext cx="505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W24</a:t>
                </a:r>
              </a:p>
            </p:txBody>
          </p:sp>
        </p:grpSp>
        <p:sp>
          <p:nvSpPr>
            <p:cNvPr id="285" name="TextBox 284">
              <a:extLst>
                <a:ext uri="{FF2B5EF4-FFF2-40B4-BE49-F238E27FC236}">
                  <a16:creationId xmlns:a16="http://schemas.microsoft.com/office/drawing/2014/main" id="{E8E63638-D18D-4974-6993-5EE6C22DD22F}"/>
                </a:ext>
              </a:extLst>
            </p:cNvPr>
            <p:cNvSpPr txBox="1"/>
            <p:nvPr/>
          </p:nvSpPr>
          <p:spPr bwMode="auto">
            <a:xfrm>
              <a:off x="8219425" y="479762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Mean Values</a:t>
              </a:r>
            </a:p>
          </p:txBody>
        </p:sp>
        <p:sp>
          <p:nvSpPr>
            <p:cNvPr id="286" name="Freeform: Shape 285">
              <a:extLst>
                <a:ext uri="{FF2B5EF4-FFF2-40B4-BE49-F238E27FC236}">
                  <a16:creationId xmlns:a16="http://schemas.microsoft.com/office/drawing/2014/main" id="{329F0604-4F15-DC7C-FF6D-0ADEAC6641B5}"/>
                </a:ext>
              </a:extLst>
            </p:cNvPr>
            <p:cNvSpPr/>
            <p:nvPr/>
          </p:nvSpPr>
          <p:spPr bwMode="auto">
            <a:xfrm>
              <a:off x="7336512" y="2357913"/>
              <a:ext cx="3130449" cy="2126615"/>
            </a:xfrm>
            <a:custGeom>
              <a:avLst/>
              <a:gdLst>
                <a:gd name="connsiteX0" fmla="*/ 0 w 4032250"/>
                <a:gd name="connsiteY0" fmla="*/ 0 h 2628900"/>
                <a:gd name="connsiteX1" fmla="*/ 0 w 4032250"/>
                <a:gd name="connsiteY1" fmla="*/ 2628900 h 2628900"/>
                <a:gd name="connsiteX2" fmla="*/ 4032250 w 4032250"/>
                <a:gd name="connsiteY2" fmla="*/ 2628900 h 2628900"/>
              </a:gdLst>
              <a:ahLst/>
              <a:cxnLst>
                <a:cxn ang="0">
                  <a:pos x="connsiteX0" y="connsiteY0"/>
                </a:cxn>
                <a:cxn ang="0">
                  <a:pos x="connsiteX1" y="connsiteY1"/>
                </a:cxn>
                <a:cxn ang="0">
                  <a:pos x="connsiteX2" y="connsiteY2"/>
                </a:cxn>
              </a:cxnLst>
              <a:rect l="l" t="t" r="r" b="b"/>
              <a:pathLst>
                <a:path w="4032250" h="2628900">
                  <a:moveTo>
                    <a:pt x="0" y="0"/>
                  </a:moveTo>
                  <a:lnTo>
                    <a:pt x="0" y="2628900"/>
                  </a:lnTo>
                  <a:lnTo>
                    <a:pt x="4032250" y="2628900"/>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292" name="Group 291">
              <a:extLst>
                <a:ext uri="{FF2B5EF4-FFF2-40B4-BE49-F238E27FC236}">
                  <a16:creationId xmlns:a16="http://schemas.microsoft.com/office/drawing/2014/main" id="{68869043-0554-B70A-EADA-6A47B3813FB4}"/>
                </a:ext>
              </a:extLst>
            </p:cNvPr>
            <p:cNvGrpSpPr/>
            <p:nvPr/>
          </p:nvGrpSpPr>
          <p:grpSpPr>
            <a:xfrm>
              <a:off x="7336379" y="4487491"/>
              <a:ext cx="2889851" cy="75270"/>
              <a:chOff x="1450760" y="4982408"/>
              <a:chExt cx="2311544" cy="847379"/>
            </a:xfrm>
          </p:grpSpPr>
          <p:grpSp>
            <p:nvGrpSpPr>
              <p:cNvPr id="293" name="Group 292">
                <a:extLst>
                  <a:ext uri="{FF2B5EF4-FFF2-40B4-BE49-F238E27FC236}">
                    <a16:creationId xmlns:a16="http://schemas.microsoft.com/office/drawing/2014/main" id="{7BF1DE51-4145-58D1-0E1F-19DB7D983DD5}"/>
                  </a:ext>
                </a:extLst>
              </p:cNvPr>
              <p:cNvGrpSpPr/>
              <p:nvPr/>
            </p:nvGrpSpPr>
            <p:grpSpPr>
              <a:xfrm rot="5400000">
                <a:off x="1603447" y="4829721"/>
                <a:ext cx="847365" cy="1152740"/>
                <a:chOff x="1095327" y="3525182"/>
                <a:chExt cx="862982" cy="2076450"/>
              </a:xfrm>
            </p:grpSpPr>
            <p:cxnSp>
              <p:nvCxnSpPr>
                <p:cNvPr id="297" name="Straight Connector 296">
                  <a:extLst>
                    <a:ext uri="{FF2B5EF4-FFF2-40B4-BE49-F238E27FC236}">
                      <a16:creationId xmlns:a16="http://schemas.microsoft.com/office/drawing/2014/main" id="{CD13AC69-1147-03AD-C699-D5948658D213}"/>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3A6FA144-8368-41D1-AB42-A5BE99DD197E}"/>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D78F480F-3F87-9426-BC87-2DF8BAE16A93}"/>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AE626C10-AE7D-1458-22DA-EAF8C9AE9E29}"/>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grpSp>
          <p:grpSp>
            <p:nvGrpSpPr>
              <p:cNvPr id="294" name="Group 293">
                <a:extLst>
                  <a:ext uri="{FF2B5EF4-FFF2-40B4-BE49-F238E27FC236}">
                    <a16:creationId xmlns:a16="http://schemas.microsoft.com/office/drawing/2014/main" id="{E82DC051-F3DC-F48A-332B-ADEB3173D3B0}"/>
                  </a:ext>
                </a:extLst>
              </p:cNvPr>
              <p:cNvGrpSpPr/>
              <p:nvPr/>
            </p:nvGrpSpPr>
            <p:grpSpPr>
              <a:xfrm rot="5400000">
                <a:off x="3049062" y="5116545"/>
                <a:ext cx="847376" cy="579108"/>
                <a:chOff x="1095327" y="4217332"/>
                <a:chExt cx="862993" cy="1043157"/>
              </a:xfrm>
            </p:grpSpPr>
            <p:cxnSp>
              <p:nvCxnSpPr>
                <p:cNvPr id="295" name="Straight Connector 294">
                  <a:extLst>
                    <a:ext uri="{FF2B5EF4-FFF2-40B4-BE49-F238E27FC236}">
                      <a16:creationId xmlns:a16="http://schemas.microsoft.com/office/drawing/2014/main" id="{7FB5C104-4DA6-8944-0E82-29E7CC99C4C8}"/>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0576ED38-94CB-BB13-2A88-B227E1341A80}"/>
                    </a:ext>
                  </a:extLst>
                </p:cNvPr>
                <p:cNvCxnSpPr>
                  <a:cxnSpLocks/>
                </p:cNvCxnSpPr>
                <p:nvPr/>
              </p:nvCxnSpPr>
              <p:spPr bwMode="auto">
                <a:xfrm>
                  <a:off x="1095338" y="5260489"/>
                  <a:ext cx="862982"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82" name="Group 381">
              <a:extLst>
                <a:ext uri="{FF2B5EF4-FFF2-40B4-BE49-F238E27FC236}">
                  <a16:creationId xmlns:a16="http://schemas.microsoft.com/office/drawing/2014/main" id="{A66DABF2-90C9-A3B5-68C7-EE47DE319E44}"/>
                </a:ext>
              </a:extLst>
            </p:cNvPr>
            <p:cNvGrpSpPr/>
            <p:nvPr/>
          </p:nvGrpSpPr>
          <p:grpSpPr>
            <a:xfrm>
              <a:off x="7790555" y="2775238"/>
              <a:ext cx="2509530" cy="1110697"/>
              <a:chOff x="7635700" y="2775238"/>
              <a:chExt cx="2509530" cy="1110697"/>
            </a:xfrm>
          </p:grpSpPr>
          <p:grpSp>
            <p:nvGrpSpPr>
              <p:cNvPr id="302" name="Group 301">
                <a:extLst>
                  <a:ext uri="{FF2B5EF4-FFF2-40B4-BE49-F238E27FC236}">
                    <a16:creationId xmlns:a16="http://schemas.microsoft.com/office/drawing/2014/main" id="{50AA7A42-44D9-D373-C8EA-02D0F1668D4E}"/>
                  </a:ext>
                </a:extLst>
              </p:cNvPr>
              <p:cNvGrpSpPr/>
              <p:nvPr/>
            </p:nvGrpSpPr>
            <p:grpSpPr>
              <a:xfrm>
                <a:off x="10062679" y="3034453"/>
                <a:ext cx="82551" cy="851482"/>
                <a:chOff x="3717924" y="3914670"/>
                <a:chExt cx="82551" cy="428730"/>
              </a:xfrm>
            </p:grpSpPr>
            <p:cxnSp>
              <p:nvCxnSpPr>
                <p:cNvPr id="319" name="Straight Connector 318">
                  <a:extLst>
                    <a:ext uri="{FF2B5EF4-FFF2-40B4-BE49-F238E27FC236}">
                      <a16:creationId xmlns:a16="http://schemas.microsoft.com/office/drawing/2014/main" id="{6653ADC0-B31D-5EB5-C558-DCF177AC26C6}"/>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D8F321BD-FD67-D696-C2E2-1104455C10E3}"/>
                    </a:ext>
                  </a:extLst>
                </p:cNvPr>
                <p:cNvCxnSpPr>
                  <a:cxnSpLocks/>
                </p:cNvCxnSpPr>
                <p:nvPr/>
              </p:nvCxnSpPr>
              <p:spPr bwMode="auto">
                <a:xfrm>
                  <a:off x="3759199" y="3914670"/>
                  <a:ext cx="0" cy="428730"/>
                </a:xfrm>
                <a:prstGeom prst="line">
                  <a:avLst/>
                </a:prstGeom>
                <a:noFill/>
                <a:ln w="28575" cap="flat" cmpd="sng" algn="ctr">
                  <a:solidFill>
                    <a:schemeClr val="accent3"/>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A8B0DC70-C009-B357-900B-7BFBA47D9276}"/>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3" name="Group 302">
                <a:extLst>
                  <a:ext uri="{FF2B5EF4-FFF2-40B4-BE49-F238E27FC236}">
                    <a16:creationId xmlns:a16="http://schemas.microsoft.com/office/drawing/2014/main" id="{B3C785FA-B620-FE86-C24D-A2F5BAFA30A7}"/>
                  </a:ext>
                </a:extLst>
              </p:cNvPr>
              <p:cNvGrpSpPr/>
              <p:nvPr/>
            </p:nvGrpSpPr>
            <p:grpSpPr>
              <a:xfrm>
                <a:off x="9332658" y="2967397"/>
                <a:ext cx="82551" cy="849710"/>
                <a:chOff x="3717924" y="3914670"/>
                <a:chExt cx="82551" cy="428730"/>
              </a:xfrm>
            </p:grpSpPr>
            <p:cxnSp>
              <p:nvCxnSpPr>
                <p:cNvPr id="316" name="Straight Connector 315">
                  <a:extLst>
                    <a:ext uri="{FF2B5EF4-FFF2-40B4-BE49-F238E27FC236}">
                      <a16:creationId xmlns:a16="http://schemas.microsoft.com/office/drawing/2014/main" id="{9828B3CD-6005-75E2-AD00-8CB96089BF0A}"/>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BE250A47-64F9-5B14-C355-18E7BE76F987}"/>
                    </a:ext>
                  </a:extLst>
                </p:cNvPr>
                <p:cNvCxnSpPr>
                  <a:cxnSpLocks/>
                </p:cNvCxnSpPr>
                <p:nvPr/>
              </p:nvCxnSpPr>
              <p:spPr bwMode="auto">
                <a:xfrm>
                  <a:off x="3759199" y="3914670"/>
                  <a:ext cx="0" cy="425243"/>
                </a:xfrm>
                <a:prstGeom prst="line">
                  <a:avLst/>
                </a:prstGeom>
                <a:noFill/>
                <a:ln w="28575" cap="flat" cmpd="sng" algn="ctr">
                  <a:solidFill>
                    <a:schemeClr val="accent3"/>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id="{A0E9A9A7-CC44-C63F-D4F6-EC5280603E42}"/>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4" name="Group 303">
                <a:extLst>
                  <a:ext uri="{FF2B5EF4-FFF2-40B4-BE49-F238E27FC236}">
                    <a16:creationId xmlns:a16="http://schemas.microsoft.com/office/drawing/2014/main" id="{5361C785-1A6C-255E-9E93-298D261E8058}"/>
                  </a:ext>
                </a:extLst>
              </p:cNvPr>
              <p:cNvGrpSpPr/>
              <p:nvPr/>
            </p:nvGrpSpPr>
            <p:grpSpPr>
              <a:xfrm>
                <a:off x="8604027" y="2859609"/>
                <a:ext cx="82551" cy="870949"/>
                <a:chOff x="3717924" y="3914670"/>
                <a:chExt cx="82551" cy="438645"/>
              </a:xfrm>
            </p:grpSpPr>
            <p:cxnSp>
              <p:nvCxnSpPr>
                <p:cNvPr id="313" name="Straight Connector 312">
                  <a:extLst>
                    <a:ext uri="{FF2B5EF4-FFF2-40B4-BE49-F238E27FC236}">
                      <a16:creationId xmlns:a16="http://schemas.microsoft.com/office/drawing/2014/main" id="{87B6C893-00C7-E04F-4EDD-BAAE8AB229FD}"/>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FE80F97A-2BB6-06D1-5881-D106D9C56158}"/>
                    </a:ext>
                  </a:extLst>
                </p:cNvPr>
                <p:cNvCxnSpPr>
                  <a:cxnSpLocks/>
                </p:cNvCxnSpPr>
                <p:nvPr/>
              </p:nvCxnSpPr>
              <p:spPr bwMode="auto">
                <a:xfrm>
                  <a:off x="3759199" y="3914670"/>
                  <a:ext cx="0" cy="438645"/>
                </a:xfrm>
                <a:prstGeom prst="line">
                  <a:avLst/>
                </a:prstGeom>
                <a:noFill/>
                <a:ln w="28575" cap="flat" cmpd="sng" algn="ctr">
                  <a:solidFill>
                    <a:schemeClr val="accent3"/>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10B428CE-86EA-E8A3-0A63-CECA287E2220}"/>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5" name="Group 304">
                <a:extLst>
                  <a:ext uri="{FF2B5EF4-FFF2-40B4-BE49-F238E27FC236}">
                    <a16:creationId xmlns:a16="http://schemas.microsoft.com/office/drawing/2014/main" id="{7CA237BA-9B73-79BD-02D2-928372A30D9E}"/>
                  </a:ext>
                </a:extLst>
              </p:cNvPr>
              <p:cNvGrpSpPr/>
              <p:nvPr/>
            </p:nvGrpSpPr>
            <p:grpSpPr>
              <a:xfrm>
                <a:off x="8119470" y="2887764"/>
                <a:ext cx="82551" cy="791614"/>
                <a:chOff x="3717924" y="3914670"/>
                <a:chExt cx="82551" cy="428730"/>
              </a:xfrm>
            </p:grpSpPr>
            <p:cxnSp>
              <p:nvCxnSpPr>
                <p:cNvPr id="310" name="Straight Connector 309">
                  <a:extLst>
                    <a:ext uri="{FF2B5EF4-FFF2-40B4-BE49-F238E27FC236}">
                      <a16:creationId xmlns:a16="http://schemas.microsoft.com/office/drawing/2014/main" id="{ADBC2294-89AF-0968-850E-D7EEF21DF82C}"/>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A366909E-8CEA-45C8-DE98-665189192CD4}"/>
                    </a:ext>
                  </a:extLst>
                </p:cNvPr>
                <p:cNvCxnSpPr>
                  <a:cxnSpLocks/>
                </p:cNvCxnSpPr>
                <p:nvPr/>
              </p:nvCxnSpPr>
              <p:spPr bwMode="auto">
                <a:xfrm>
                  <a:off x="3759199" y="3914670"/>
                  <a:ext cx="0" cy="421464"/>
                </a:xfrm>
                <a:prstGeom prst="line">
                  <a:avLst/>
                </a:prstGeom>
                <a:noFill/>
                <a:ln w="28575" cap="flat" cmpd="sng" algn="ctr">
                  <a:solidFill>
                    <a:schemeClr val="accent3"/>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6C8B08EA-4A8F-2166-75C2-697736190F2A}"/>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2104E71A-D849-DF96-322E-C94E5BB8A929}"/>
                  </a:ext>
                </a:extLst>
              </p:cNvPr>
              <p:cNvGrpSpPr/>
              <p:nvPr/>
            </p:nvGrpSpPr>
            <p:grpSpPr>
              <a:xfrm>
                <a:off x="7635700" y="2775238"/>
                <a:ext cx="82551" cy="870822"/>
                <a:chOff x="3717924" y="3914670"/>
                <a:chExt cx="82551" cy="428730"/>
              </a:xfrm>
            </p:grpSpPr>
            <p:cxnSp>
              <p:nvCxnSpPr>
                <p:cNvPr id="307" name="Straight Connector 306">
                  <a:extLst>
                    <a:ext uri="{FF2B5EF4-FFF2-40B4-BE49-F238E27FC236}">
                      <a16:creationId xmlns:a16="http://schemas.microsoft.com/office/drawing/2014/main" id="{F1E8805C-A082-487A-8C43-592C3C287714}"/>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1AE12628-7612-4003-A2A5-0C8BA468F446}"/>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5ACB38C0-76B9-8C37-7C4B-DF67F1F01F00}"/>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grpSp>
          <p:nvGrpSpPr>
            <p:cNvPr id="323" name="Group 322">
              <a:extLst>
                <a:ext uri="{FF2B5EF4-FFF2-40B4-BE49-F238E27FC236}">
                  <a16:creationId xmlns:a16="http://schemas.microsoft.com/office/drawing/2014/main" id="{A85D7B12-8BDA-0FC3-6F04-605FA3B0EFBB}"/>
                </a:ext>
              </a:extLst>
            </p:cNvPr>
            <p:cNvGrpSpPr/>
            <p:nvPr/>
          </p:nvGrpSpPr>
          <p:grpSpPr>
            <a:xfrm>
              <a:off x="10218057" y="3138429"/>
              <a:ext cx="82551" cy="849561"/>
              <a:chOff x="3717924" y="3914670"/>
              <a:chExt cx="82551" cy="428730"/>
            </a:xfrm>
          </p:grpSpPr>
          <p:cxnSp>
            <p:nvCxnSpPr>
              <p:cNvPr id="340" name="Straight Connector 339">
                <a:extLst>
                  <a:ext uri="{FF2B5EF4-FFF2-40B4-BE49-F238E27FC236}">
                    <a16:creationId xmlns:a16="http://schemas.microsoft.com/office/drawing/2014/main" id="{7AA57728-96CE-6929-82AE-9AA9590312A4}"/>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835270D5-5C61-44AE-5A58-F7067DF8D870}"/>
                  </a:ext>
                </a:extLst>
              </p:cNvPr>
              <p:cNvCxnSpPr>
                <a:cxnSpLocks/>
              </p:cNvCxnSpPr>
              <p:nvPr/>
            </p:nvCxnSpPr>
            <p:spPr bwMode="auto">
              <a:xfrm>
                <a:off x="3759199" y="3914670"/>
                <a:ext cx="0" cy="425887"/>
              </a:xfrm>
              <a:prstGeom prst="line">
                <a:avLst/>
              </a:prstGeom>
              <a:noFill/>
              <a:ln w="28575"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116AD5AE-12C9-A8F5-90C2-17ACE80D4E00}"/>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4" name="Group 323">
              <a:extLst>
                <a:ext uri="{FF2B5EF4-FFF2-40B4-BE49-F238E27FC236}">
                  <a16:creationId xmlns:a16="http://schemas.microsoft.com/office/drawing/2014/main" id="{03592186-41CF-436F-997C-82DDED3548C6}"/>
                </a:ext>
              </a:extLst>
            </p:cNvPr>
            <p:cNvGrpSpPr/>
            <p:nvPr/>
          </p:nvGrpSpPr>
          <p:grpSpPr>
            <a:xfrm>
              <a:off x="9485058" y="2899044"/>
              <a:ext cx="82551" cy="858884"/>
              <a:chOff x="3717924" y="3914670"/>
              <a:chExt cx="82551" cy="432457"/>
            </a:xfrm>
          </p:grpSpPr>
          <p:cxnSp>
            <p:nvCxnSpPr>
              <p:cNvPr id="337" name="Straight Connector 336">
                <a:extLst>
                  <a:ext uri="{FF2B5EF4-FFF2-40B4-BE49-F238E27FC236}">
                    <a16:creationId xmlns:a16="http://schemas.microsoft.com/office/drawing/2014/main" id="{51227837-CBC5-4D30-198E-84DE9F8D035F}"/>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DA50786C-C357-E20F-0D7D-083146DF3FB2}"/>
                  </a:ext>
                </a:extLst>
              </p:cNvPr>
              <p:cNvCxnSpPr>
                <a:cxnSpLocks/>
              </p:cNvCxnSpPr>
              <p:nvPr/>
            </p:nvCxnSpPr>
            <p:spPr bwMode="auto">
              <a:xfrm>
                <a:off x="3759199" y="3914670"/>
                <a:ext cx="0" cy="432457"/>
              </a:xfrm>
              <a:prstGeom prst="line">
                <a:avLst/>
              </a:prstGeom>
              <a:noFill/>
              <a:ln w="28575"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71FCD016-AF3B-AC7F-E579-8CC3EB248A04}"/>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8D510DE2-AA6F-B836-E107-BC73B5E4A4A8}"/>
                </a:ext>
              </a:extLst>
            </p:cNvPr>
            <p:cNvGrpSpPr/>
            <p:nvPr/>
          </p:nvGrpSpPr>
          <p:grpSpPr>
            <a:xfrm>
              <a:off x="8761645" y="3051176"/>
              <a:ext cx="82551" cy="833989"/>
              <a:chOff x="3717924" y="3919151"/>
              <a:chExt cx="82551" cy="424249"/>
            </a:xfrm>
          </p:grpSpPr>
          <p:cxnSp>
            <p:nvCxnSpPr>
              <p:cNvPr id="334" name="Straight Connector 333">
                <a:extLst>
                  <a:ext uri="{FF2B5EF4-FFF2-40B4-BE49-F238E27FC236}">
                    <a16:creationId xmlns:a16="http://schemas.microsoft.com/office/drawing/2014/main" id="{0DD49BAD-4F70-6FE8-8F96-C896C0F7EC83}"/>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B870C9C1-0469-D5FD-E124-DB8FE1597F53}"/>
                  </a:ext>
                </a:extLst>
              </p:cNvPr>
              <p:cNvCxnSpPr>
                <a:cxnSpLocks/>
              </p:cNvCxnSpPr>
              <p:nvPr/>
            </p:nvCxnSpPr>
            <p:spPr bwMode="auto">
              <a:xfrm>
                <a:off x="3759199" y="3919151"/>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F98CD581-CD00-F9EC-BB52-CF0655F3226C}"/>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6" name="Group 325">
              <a:extLst>
                <a:ext uri="{FF2B5EF4-FFF2-40B4-BE49-F238E27FC236}">
                  <a16:creationId xmlns:a16="http://schemas.microsoft.com/office/drawing/2014/main" id="{00EE697A-C0A5-D767-C2D2-434A944CF923}"/>
                </a:ext>
              </a:extLst>
            </p:cNvPr>
            <p:cNvGrpSpPr/>
            <p:nvPr/>
          </p:nvGrpSpPr>
          <p:grpSpPr>
            <a:xfrm>
              <a:off x="8271744" y="2930331"/>
              <a:ext cx="82551" cy="780539"/>
              <a:chOff x="3717924" y="3914670"/>
              <a:chExt cx="82551" cy="428730"/>
            </a:xfrm>
          </p:grpSpPr>
          <p:cxnSp>
            <p:nvCxnSpPr>
              <p:cNvPr id="331" name="Straight Connector 330">
                <a:extLst>
                  <a:ext uri="{FF2B5EF4-FFF2-40B4-BE49-F238E27FC236}">
                    <a16:creationId xmlns:a16="http://schemas.microsoft.com/office/drawing/2014/main" id="{B3CD5C90-33EC-764F-2EDA-CFC43898A5EC}"/>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9271DFFD-B6F2-6589-2847-DD09983B79B3}"/>
                  </a:ext>
                </a:extLst>
              </p:cNvPr>
              <p:cNvCxnSpPr>
                <a:cxnSpLocks/>
              </p:cNvCxnSpPr>
              <p:nvPr/>
            </p:nvCxnSpPr>
            <p:spPr bwMode="auto">
              <a:xfrm>
                <a:off x="3759199" y="3914670"/>
                <a:ext cx="0" cy="428730"/>
              </a:xfrm>
              <a:prstGeom prst="line">
                <a:avLst/>
              </a:prstGeom>
              <a:noFill/>
              <a:ln w="28575"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F6304892-108D-14A0-D9A3-C8FE5A200D7F}"/>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27" name="Group 326">
              <a:extLst>
                <a:ext uri="{FF2B5EF4-FFF2-40B4-BE49-F238E27FC236}">
                  <a16:creationId xmlns:a16="http://schemas.microsoft.com/office/drawing/2014/main" id="{EEC81F8E-FAAF-57F4-F7FD-064B0E8D1A18}"/>
                </a:ext>
              </a:extLst>
            </p:cNvPr>
            <p:cNvGrpSpPr/>
            <p:nvPr/>
          </p:nvGrpSpPr>
          <p:grpSpPr>
            <a:xfrm>
              <a:off x="7790906" y="3093093"/>
              <a:ext cx="82551" cy="870948"/>
              <a:chOff x="3717924" y="3914670"/>
              <a:chExt cx="82551" cy="428730"/>
            </a:xfrm>
          </p:grpSpPr>
          <p:cxnSp>
            <p:nvCxnSpPr>
              <p:cNvPr id="328" name="Straight Connector 327">
                <a:extLst>
                  <a:ext uri="{FF2B5EF4-FFF2-40B4-BE49-F238E27FC236}">
                    <a16:creationId xmlns:a16="http://schemas.microsoft.com/office/drawing/2014/main" id="{454D3652-5CB0-916B-5CA7-23E7F4B9E3BA}"/>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BBB127B1-9FEC-DEC1-333B-07DE6CC43FE5}"/>
                  </a:ext>
                </a:extLst>
              </p:cNvPr>
              <p:cNvCxnSpPr>
                <a:cxnSpLocks/>
              </p:cNvCxnSpPr>
              <p:nvPr/>
            </p:nvCxnSpPr>
            <p:spPr bwMode="auto">
              <a:xfrm>
                <a:off x="3759199" y="3914670"/>
                <a:ext cx="0" cy="428730"/>
              </a:xfrm>
              <a:prstGeom prst="line">
                <a:avLst/>
              </a:prstGeom>
              <a:noFill/>
              <a:ln w="28575"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CB22F113-79A6-5770-6885-BE96316B450D}"/>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sp>
          <p:nvSpPr>
            <p:cNvPr id="350" name="TextBox 349">
              <a:extLst>
                <a:ext uri="{FF2B5EF4-FFF2-40B4-BE49-F238E27FC236}">
                  <a16:creationId xmlns:a16="http://schemas.microsoft.com/office/drawing/2014/main" id="{E1517B3D-788B-754B-9300-1F391673F166}"/>
                </a:ext>
              </a:extLst>
            </p:cNvPr>
            <p:cNvSpPr txBox="1"/>
            <p:nvPr/>
          </p:nvSpPr>
          <p:spPr bwMode="auto">
            <a:xfrm rot="16200000">
              <a:off x="5051993" y="3245207"/>
              <a:ext cx="2870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Mean (95% CI) Change, x 10</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3</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Cells/µL</a:t>
              </a:r>
            </a:p>
          </p:txBody>
        </p:sp>
        <p:sp>
          <p:nvSpPr>
            <p:cNvPr id="360" name="TextBox 359">
              <a:extLst>
                <a:ext uri="{FF2B5EF4-FFF2-40B4-BE49-F238E27FC236}">
                  <a16:creationId xmlns:a16="http://schemas.microsoft.com/office/drawing/2014/main" id="{BC07EDA5-782F-1E7B-4E6B-205443A9C203}"/>
                </a:ext>
              </a:extLst>
            </p:cNvPr>
            <p:cNvSpPr txBox="1"/>
            <p:nvPr/>
          </p:nvSpPr>
          <p:spPr bwMode="auto">
            <a:xfrm>
              <a:off x="9928820" y="2687941"/>
              <a:ext cx="68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-0.01</a:t>
              </a:r>
              <a:r>
                <a:rPr kumimoji="0" lang="en-US" sz="1600" b="0" i="0" u="none" strike="noStrike" kern="1200" cap="none" spc="0" normalizeH="0" baseline="30000" noProof="0" dirty="0">
                  <a:ln>
                    <a:noFill/>
                  </a:ln>
                  <a:solidFill>
                    <a:srgbClr val="015873"/>
                  </a:solidFill>
                  <a:effectLst/>
                  <a:uLnTx/>
                  <a:uFillTx/>
                  <a:latin typeface="Calibri" panose="020F0502020204030204" pitchFamily="34" charset="0"/>
                  <a:ea typeface="+mn-ea"/>
                  <a:cs typeface="Arial" panose="020B0604020202020204" pitchFamily="34" charset="0"/>
                </a:rPr>
                <a:t>b</a:t>
              </a:r>
            </a:p>
          </p:txBody>
        </p:sp>
        <p:sp>
          <p:nvSpPr>
            <p:cNvPr id="361" name="TextBox 360">
              <a:extLst>
                <a:ext uri="{FF2B5EF4-FFF2-40B4-BE49-F238E27FC236}">
                  <a16:creationId xmlns:a16="http://schemas.microsoft.com/office/drawing/2014/main" id="{F67D462E-7027-376A-A52D-F8C8DD90CD9B}"/>
                </a:ext>
              </a:extLst>
            </p:cNvPr>
            <p:cNvSpPr txBox="1"/>
            <p:nvPr/>
          </p:nvSpPr>
          <p:spPr bwMode="auto">
            <a:xfrm>
              <a:off x="9919146" y="3999524"/>
              <a:ext cx="68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-0.04</a:t>
              </a:r>
              <a:r>
                <a:rPr kumimoji="0" lang="en-US" sz="1600" b="0" i="0" u="none" strike="noStrike" kern="1200" cap="none" spc="0" normalizeH="0" baseline="30000" noProof="0" dirty="0">
                  <a:ln>
                    <a:noFill/>
                  </a:ln>
                  <a:solidFill>
                    <a:srgbClr val="E1471D"/>
                  </a:solidFill>
                  <a:effectLst/>
                  <a:uLnTx/>
                  <a:uFillTx/>
                  <a:latin typeface="Calibri" panose="020F0502020204030204" pitchFamily="34" charset="0"/>
                  <a:ea typeface="+mn-ea"/>
                  <a:cs typeface="Arial" panose="020B0604020202020204" pitchFamily="34" charset="0"/>
                </a:rPr>
                <a:t>d</a:t>
              </a:r>
            </a:p>
          </p:txBody>
        </p:sp>
        <p:sp>
          <p:nvSpPr>
            <p:cNvPr id="362" name="Right Brace 361">
              <a:extLst>
                <a:ext uri="{FF2B5EF4-FFF2-40B4-BE49-F238E27FC236}">
                  <a16:creationId xmlns:a16="http://schemas.microsoft.com/office/drawing/2014/main" id="{D4C5D2B7-8C99-ACF3-3F28-31692F3AFDE6}"/>
                </a:ext>
              </a:extLst>
            </p:cNvPr>
            <p:cNvSpPr/>
            <p:nvPr/>
          </p:nvSpPr>
          <p:spPr bwMode="auto">
            <a:xfrm>
              <a:off x="10636046" y="2827085"/>
              <a:ext cx="164147" cy="1371936"/>
            </a:xfrm>
            <a:prstGeom prst="rightBrace">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3" name="TextBox 362">
              <a:extLst>
                <a:ext uri="{FF2B5EF4-FFF2-40B4-BE49-F238E27FC236}">
                  <a16:creationId xmlns:a16="http://schemas.microsoft.com/office/drawing/2014/main" id="{6653D8DA-C16A-7CEF-D3CA-837D853C77C6}"/>
                </a:ext>
              </a:extLst>
            </p:cNvPr>
            <p:cNvSpPr txBox="1"/>
            <p:nvPr/>
          </p:nvSpPr>
          <p:spPr bwMode="auto">
            <a:xfrm>
              <a:off x="10814387" y="3358185"/>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.6301</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c</a:t>
              </a:r>
            </a:p>
          </p:txBody>
        </p:sp>
        <p:grpSp>
          <p:nvGrpSpPr>
            <p:cNvPr id="369" name="Group 368">
              <a:extLst>
                <a:ext uri="{FF2B5EF4-FFF2-40B4-BE49-F238E27FC236}">
                  <a16:creationId xmlns:a16="http://schemas.microsoft.com/office/drawing/2014/main" id="{DDB10D24-E558-98E9-8B84-8C9C74857838}"/>
                </a:ext>
              </a:extLst>
            </p:cNvPr>
            <p:cNvGrpSpPr/>
            <p:nvPr/>
          </p:nvGrpSpPr>
          <p:grpSpPr>
            <a:xfrm>
              <a:off x="7252144" y="2355702"/>
              <a:ext cx="98230" cy="2131789"/>
              <a:chOff x="7097289" y="2355702"/>
              <a:chExt cx="98230" cy="2131789"/>
            </a:xfrm>
          </p:grpSpPr>
          <p:grpSp>
            <p:nvGrpSpPr>
              <p:cNvPr id="287" name="Group 286">
                <a:extLst>
                  <a:ext uri="{FF2B5EF4-FFF2-40B4-BE49-F238E27FC236}">
                    <a16:creationId xmlns:a16="http://schemas.microsoft.com/office/drawing/2014/main" id="{69A6FDBD-49EC-3369-F46D-76707A70BBB0}"/>
                  </a:ext>
                </a:extLst>
              </p:cNvPr>
              <p:cNvGrpSpPr/>
              <p:nvPr/>
            </p:nvGrpSpPr>
            <p:grpSpPr>
              <a:xfrm>
                <a:off x="7105456" y="2355702"/>
                <a:ext cx="90063" cy="2131789"/>
                <a:chOff x="1095327" y="3525182"/>
                <a:chExt cx="862982" cy="2076450"/>
              </a:xfrm>
            </p:grpSpPr>
            <p:cxnSp>
              <p:nvCxnSpPr>
                <p:cNvPr id="288" name="Straight Connector 287">
                  <a:extLst>
                    <a:ext uri="{FF2B5EF4-FFF2-40B4-BE49-F238E27FC236}">
                      <a16:creationId xmlns:a16="http://schemas.microsoft.com/office/drawing/2014/main" id="{AD82DCD6-359A-D401-935A-EFD8D9D7E8F0}"/>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D6B6EF03-7F0F-4E9F-FA05-AE190ECADC28}"/>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088500AB-DFC7-EEDC-5F0A-39966B432807}"/>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B9C70837-57FE-DDFC-3A50-C3BBE2A4367E}"/>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grpSp>
          <p:grpSp>
            <p:nvGrpSpPr>
              <p:cNvPr id="364" name="Group 363">
                <a:extLst>
                  <a:ext uri="{FF2B5EF4-FFF2-40B4-BE49-F238E27FC236}">
                    <a16:creationId xmlns:a16="http://schemas.microsoft.com/office/drawing/2014/main" id="{5EB5A0CD-A124-9075-9320-7957DB0C16E2}"/>
                  </a:ext>
                </a:extLst>
              </p:cNvPr>
              <p:cNvGrpSpPr/>
              <p:nvPr/>
            </p:nvGrpSpPr>
            <p:grpSpPr>
              <a:xfrm>
                <a:off x="7097289" y="2711735"/>
                <a:ext cx="90063" cy="1421193"/>
                <a:chOff x="1095327" y="3525182"/>
                <a:chExt cx="862982" cy="1384300"/>
              </a:xfrm>
            </p:grpSpPr>
            <p:cxnSp>
              <p:nvCxnSpPr>
                <p:cNvPr id="365" name="Straight Connector 364">
                  <a:extLst>
                    <a:ext uri="{FF2B5EF4-FFF2-40B4-BE49-F238E27FC236}">
                      <a16:creationId xmlns:a16="http://schemas.microsoft.com/office/drawing/2014/main" id="{DCC61FB8-2D3B-E82E-5E18-49F022131F9B}"/>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F2F3146B-DFFF-D7CA-890A-9C64536716C9}"/>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9BAE7704-BBD8-05C6-3D17-07D8AB306D2A}"/>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73" name="Group 372">
              <a:extLst>
                <a:ext uri="{FF2B5EF4-FFF2-40B4-BE49-F238E27FC236}">
                  <a16:creationId xmlns:a16="http://schemas.microsoft.com/office/drawing/2014/main" id="{3146E9C7-FE46-1A88-5282-43269AD8CEFE}"/>
                </a:ext>
              </a:extLst>
            </p:cNvPr>
            <p:cNvGrpSpPr/>
            <p:nvPr/>
          </p:nvGrpSpPr>
          <p:grpSpPr>
            <a:xfrm>
              <a:off x="6789012" y="2200118"/>
              <a:ext cx="550797" cy="2499892"/>
              <a:chOff x="6634157" y="2200118"/>
              <a:chExt cx="550797" cy="2499892"/>
            </a:xfrm>
          </p:grpSpPr>
          <p:grpSp>
            <p:nvGrpSpPr>
              <p:cNvPr id="273" name="Group 272">
                <a:extLst>
                  <a:ext uri="{FF2B5EF4-FFF2-40B4-BE49-F238E27FC236}">
                    <a16:creationId xmlns:a16="http://schemas.microsoft.com/office/drawing/2014/main" id="{C4691668-DCA0-8CAB-0357-AF707060B761}"/>
                  </a:ext>
                </a:extLst>
              </p:cNvPr>
              <p:cNvGrpSpPr/>
              <p:nvPr/>
            </p:nvGrpSpPr>
            <p:grpSpPr>
              <a:xfrm>
                <a:off x="6638009" y="2200118"/>
                <a:ext cx="546945" cy="2499892"/>
                <a:chOff x="713652" y="3314259"/>
                <a:chExt cx="546945" cy="2499892"/>
              </a:xfrm>
            </p:grpSpPr>
            <p:sp>
              <p:nvSpPr>
                <p:cNvPr id="274" name="TextBox 273">
                  <a:extLst>
                    <a:ext uri="{FF2B5EF4-FFF2-40B4-BE49-F238E27FC236}">
                      <a16:creationId xmlns:a16="http://schemas.microsoft.com/office/drawing/2014/main" id="{16B96375-9BE7-3AB8-F0BC-79AA8024D6E3}"/>
                    </a:ext>
                  </a:extLst>
                </p:cNvPr>
                <p:cNvSpPr txBox="1"/>
                <p:nvPr/>
              </p:nvSpPr>
              <p:spPr bwMode="auto">
                <a:xfrm>
                  <a:off x="784185" y="3314259"/>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a:t>
                  </a:r>
                </a:p>
              </p:txBody>
            </p:sp>
            <p:sp>
              <p:nvSpPr>
                <p:cNvPr id="275" name="TextBox 274">
                  <a:extLst>
                    <a:ext uri="{FF2B5EF4-FFF2-40B4-BE49-F238E27FC236}">
                      <a16:creationId xmlns:a16="http://schemas.microsoft.com/office/drawing/2014/main" id="{EE52B722-2870-49AD-12A8-76519FE614A7}"/>
                    </a:ext>
                  </a:extLst>
                </p:cNvPr>
                <p:cNvSpPr txBox="1"/>
                <p:nvPr/>
              </p:nvSpPr>
              <p:spPr bwMode="auto">
                <a:xfrm>
                  <a:off x="784185" y="4021560"/>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276" name="TextBox 275">
                  <a:extLst>
                    <a:ext uri="{FF2B5EF4-FFF2-40B4-BE49-F238E27FC236}">
                      <a16:creationId xmlns:a16="http://schemas.microsoft.com/office/drawing/2014/main" id="{D8A6FD33-96DF-8E0F-9D64-764B130F9107}"/>
                    </a:ext>
                  </a:extLst>
                </p:cNvPr>
                <p:cNvSpPr txBox="1"/>
                <p:nvPr/>
              </p:nvSpPr>
              <p:spPr bwMode="auto">
                <a:xfrm>
                  <a:off x="713652" y="4732768"/>
                  <a:ext cx="546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277" name="TextBox 276">
                  <a:extLst>
                    <a:ext uri="{FF2B5EF4-FFF2-40B4-BE49-F238E27FC236}">
                      <a16:creationId xmlns:a16="http://schemas.microsoft.com/office/drawing/2014/main" id="{27CF01F8-7486-845E-B2D0-EC6A88F04F87}"/>
                    </a:ext>
                  </a:extLst>
                </p:cNvPr>
                <p:cNvSpPr txBox="1"/>
                <p:nvPr/>
              </p:nvSpPr>
              <p:spPr bwMode="auto">
                <a:xfrm>
                  <a:off x="713652" y="5444819"/>
                  <a:ext cx="546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a:t>
                  </a:r>
                </a:p>
              </p:txBody>
            </p:sp>
          </p:grpSp>
          <p:sp>
            <p:nvSpPr>
              <p:cNvPr id="370" name="TextBox 369">
                <a:extLst>
                  <a:ext uri="{FF2B5EF4-FFF2-40B4-BE49-F238E27FC236}">
                    <a16:creationId xmlns:a16="http://schemas.microsoft.com/office/drawing/2014/main" id="{64A4C554-5D2A-ED93-C4A4-10529E424818}"/>
                  </a:ext>
                </a:extLst>
              </p:cNvPr>
              <p:cNvSpPr txBox="1"/>
              <p:nvPr/>
            </p:nvSpPr>
            <p:spPr bwMode="auto">
              <a:xfrm>
                <a:off x="6704690" y="2559097"/>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371" name="TextBox 370">
                <a:extLst>
                  <a:ext uri="{FF2B5EF4-FFF2-40B4-BE49-F238E27FC236}">
                    <a16:creationId xmlns:a16="http://schemas.microsoft.com/office/drawing/2014/main" id="{D9CFBFD3-34A4-8EC2-45B8-F439CC42C9D1}"/>
                  </a:ext>
                </a:extLst>
              </p:cNvPr>
              <p:cNvSpPr txBox="1"/>
              <p:nvPr/>
            </p:nvSpPr>
            <p:spPr bwMode="auto">
              <a:xfrm>
                <a:off x="6879416" y="327030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72" name="TextBox 371">
                <a:extLst>
                  <a:ext uri="{FF2B5EF4-FFF2-40B4-BE49-F238E27FC236}">
                    <a16:creationId xmlns:a16="http://schemas.microsoft.com/office/drawing/2014/main" id="{434A6906-4BC7-239C-3FFA-B5274533F658}"/>
                  </a:ext>
                </a:extLst>
              </p:cNvPr>
              <p:cNvSpPr txBox="1"/>
              <p:nvPr/>
            </p:nvSpPr>
            <p:spPr bwMode="auto">
              <a:xfrm>
                <a:off x="6634157" y="3982356"/>
                <a:ext cx="546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grpSp>
        <p:grpSp>
          <p:nvGrpSpPr>
            <p:cNvPr id="377" name="Group 376">
              <a:extLst>
                <a:ext uri="{FF2B5EF4-FFF2-40B4-BE49-F238E27FC236}">
                  <a16:creationId xmlns:a16="http://schemas.microsoft.com/office/drawing/2014/main" id="{BCDD1713-7D38-DB55-AD9B-06A83DD7E7F2}"/>
                </a:ext>
              </a:extLst>
            </p:cNvPr>
            <p:cNvGrpSpPr/>
            <p:nvPr/>
          </p:nvGrpSpPr>
          <p:grpSpPr>
            <a:xfrm>
              <a:off x="7315141" y="3178514"/>
              <a:ext cx="2975101" cy="307825"/>
              <a:chOff x="7160286" y="3178514"/>
              <a:chExt cx="2975101" cy="307825"/>
            </a:xfrm>
          </p:grpSpPr>
          <p:sp>
            <p:nvSpPr>
              <p:cNvPr id="354" name="Oval 353">
                <a:extLst>
                  <a:ext uri="{FF2B5EF4-FFF2-40B4-BE49-F238E27FC236}">
                    <a16:creationId xmlns:a16="http://schemas.microsoft.com/office/drawing/2014/main" id="{BF5CAA77-6A2E-7D86-75BB-5538B06761F9}"/>
                  </a:ext>
                </a:extLst>
              </p:cNvPr>
              <p:cNvSpPr/>
              <p:nvPr/>
            </p:nvSpPr>
            <p:spPr bwMode="auto">
              <a:xfrm>
                <a:off x="8131580" y="3251022"/>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55" name="Oval 354">
                <a:extLst>
                  <a:ext uri="{FF2B5EF4-FFF2-40B4-BE49-F238E27FC236}">
                    <a16:creationId xmlns:a16="http://schemas.microsoft.com/office/drawing/2014/main" id="{F4FFA9DC-E061-E166-B321-A2ED3FC890F4}"/>
                  </a:ext>
                </a:extLst>
              </p:cNvPr>
              <p:cNvSpPr/>
              <p:nvPr/>
            </p:nvSpPr>
            <p:spPr bwMode="auto">
              <a:xfrm>
                <a:off x="7643058" y="3178514"/>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56" name="Oval 355">
                <a:extLst>
                  <a:ext uri="{FF2B5EF4-FFF2-40B4-BE49-F238E27FC236}">
                    <a16:creationId xmlns:a16="http://schemas.microsoft.com/office/drawing/2014/main" id="{449A297E-2820-4C05-ADC8-D532D259C581}"/>
                  </a:ext>
                </a:extLst>
              </p:cNvPr>
              <p:cNvSpPr/>
              <p:nvPr/>
            </p:nvSpPr>
            <p:spPr bwMode="auto">
              <a:xfrm>
                <a:off x="7160286" y="3396108"/>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57" name="Oval 356">
                <a:extLst>
                  <a:ext uri="{FF2B5EF4-FFF2-40B4-BE49-F238E27FC236}">
                    <a16:creationId xmlns:a16="http://schemas.microsoft.com/office/drawing/2014/main" id="{D53D9449-6523-4313-ACCA-E4E01F3C8648}"/>
                  </a:ext>
                </a:extLst>
              </p:cNvPr>
              <p:cNvSpPr/>
              <p:nvPr/>
            </p:nvSpPr>
            <p:spPr bwMode="auto">
              <a:xfrm>
                <a:off x="8617511" y="3256689"/>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58" name="Oval 357">
                <a:extLst>
                  <a:ext uri="{FF2B5EF4-FFF2-40B4-BE49-F238E27FC236}">
                    <a16:creationId xmlns:a16="http://schemas.microsoft.com/office/drawing/2014/main" id="{47FE7BB0-7261-DCFF-D61B-DD43A457232A}"/>
                  </a:ext>
                </a:extLst>
              </p:cNvPr>
              <p:cNvSpPr/>
              <p:nvPr/>
            </p:nvSpPr>
            <p:spPr bwMode="auto">
              <a:xfrm>
                <a:off x="9347896" y="3366416"/>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59" name="Oval 358">
                <a:extLst>
                  <a:ext uri="{FF2B5EF4-FFF2-40B4-BE49-F238E27FC236}">
                    <a16:creationId xmlns:a16="http://schemas.microsoft.com/office/drawing/2014/main" id="{13783D25-876A-5C6B-8A32-CD06B9C9F817}"/>
                  </a:ext>
                </a:extLst>
              </p:cNvPr>
              <p:cNvSpPr/>
              <p:nvPr/>
            </p:nvSpPr>
            <p:spPr bwMode="auto">
              <a:xfrm>
                <a:off x="10078237" y="3429189"/>
                <a:ext cx="57150" cy="57150"/>
              </a:xfrm>
              <a:prstGeom prst="ellipse">
                <a:avLst/>
              </a:prstGeom>
              <a:solidFill>
                <a:schemeClr val="accent3"/>
              </a:solidFill>
              <a:ln w="1270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376" name="Group 375">
              <a:extLst>
                <a:ext uri="{FF2B5EF4-FFF2-40B4-BE49-F238E27FC236}">
                  <a16:creationId xmlns:a16="http://schemas.microsoft.com/office/drawing/2014/main" id="{0D94AF1B-BA70-2549-DC75-728DC3E5657B}"/>
                </a:ext>
              </a:extLst>
            </p:cNvPr>
            <p:cNvGrpSpPr/>
            <p:nvPr/>
          </p:nvGrpSpPr>
          <p:grpSpPr>
            <a:xfrm>
              <a:off x="7324817" y="3281199"/>
              <a:ext cx="2975268" cy="320513"/>
              <a:chOff x="7169962" y="3281199"/>
              <a:chExt cx="2975268" cy="320513"/>
            </a:xfrm>
          </p:grpSpPr>
          <p:sp>
            <p:nvSpPr>
              <p:cNvPr id="344" name="Oval 343">
                <a:extLst>
                  <a:ext uri="{FF2B5EF4-FFF2-40B4-BE49-F238E27FC236}">
                    <a16:creationId xmlns:a16="http://schemas.microsoft.com/office/drawing/2014/main" id="{41CF7A76-BD98-3AFC-3BCC-09CBA59BA8FD}"/>
                  </a:ext>
                </a:extLst>
              </p:cNvPr>
              <p:cNvSpPr/>
              <p:nvPr/>
            </p:nvSpPr>
            <p:spPr bwMode="auto">
              <a:xfrm>
                <a:off x="8129053" y="3281502"/>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5" name="Oval 344">
                <a:extLst>
                  <a:ext uri="{FF2B5EF4-FFF2-40B4-BE49-F238E27FC236}">
                    <a16:creationId xmlns:a16="http://schemas.microsoft.com/office/drawing/2014/main" id="{56BFD02B-9C22-6161-B619-6333B08BAAED}"/>
                  </a:ext>
                </a:extLst>
              </p:cNvPr>
              <p:cNvSpPr/>
              <p:nvPr/>
            </p:nvSpPr>
            <p:spPr bwMode="auto">
              <a:xfrm>
                <a:off x="7643058" y="3492272"/>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6" name="Oval 345">
                <a:extLst>
                  <a:ext uri="{FF2B5EF4-FFF2-40B4-BE49-F238E27FC236}">
                    <a16:creationId xmlns:a16="http://schemas.microsoft.com/office/drawing/2014/main" id="{364F8DC5-B28D-286E-EEAA-33C8EAA498B6}"/>
                  </a:ext>
                </a:extLst>
              </p:cNvPr>
              <p:cNvSpPr/>
              <p:nvPr/>
            </p:nvSpPr>
            <p:spPr bwMode="auto">
              <a:xfrm>
                <a:off x="7169962" y="3389638"/>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7" name="Oval 346">
                <a:extLst>
                  <a:ext uri="{FF2B5EF4-FFF2-40B4-BE49-F238E27FC236}">
                    <a16:creationId xmlns:a16="http://schemas.microsoft.com/office/drawing/2014/main" id="{3BD2230B-32A6-DA4E-842B-904122CCCD67}"/>
                  </a:ext>
                </a:extLst>
              </p:cNvPr>
              <p:cNvSpPr/>
              <p:nvPr/>
            </p:nvSpPr>
            <p:spPr bwMode="auto">
              <a:xfrm>
                <a:off x="8607153" y="3427411"/>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8" name="Oval 347">
                <a:extLst>
                  <a:ext uri="{FF2B5EF4-FFF2-40B4-BE49-F238E27FC236}">
                    <a16:creationId xmlns:a16="http://schemas.microsoft.com/office/drawing/2014/main" id="{786E0261-2B8F-704F-5263-8742E9DE4BD7}"/>
                  </a:ext>
                </a:extLst>
              </p:cNvPr>
              <p:cNvSpPr/>
              <p:nvPr/>
            </p:nvSpPr>
            <p:spPr bwMode="auto">
              <a:xfrm>
                <a:off x="9339772" y="3281199"/>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9" name="Oval 348">
                <a:extLst>
                  <a:ext uri="{FF2B5EF4-FFF2-40B4-BE49-F238E27FC236}">
                    <a16:creationId xmlns:a16="http://schemas.microsoft.com/office/drawing/2014/main" id="{A1D508A4-AEAB-E205-57E7-D07EBE0BA97C}"/>
                  </a:ext>
                </a:extLst>
              </p:cNvPr>
              <p:cNvSpPr/>
              <p:nvPr/>
            </p:nvSpPr>
            <p:spPr bwMode="auto">
              <a:xfrm>
                <a:off x="10078552" y="3535034"/>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387" name="TextBox 386">
              <a:extLst>
                <a:ext uri="{FF2B5EF4-FFF2-40B4-BE49-F238E27FC236}">
                  <a16:creationId xmlns:a16="http://schemas.microsoft.com/office/drawing/2014/main" id="{309AE92B-76BE-5F3D-27D6-4E49B8755EA3}"/>
                </a:ext>
              </a:extLst>
            </p:cNvPr>
            <p:cNvSpPr txBox="1"/>
            <p:nvPr/>
          </p:nvSpPr>
          <p:spPr bwMode="auto">
            <a:xfrm>
              <a:off x="7021082" y="1759924"/>
              <a:ext cx="3944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Change in Absolute Lymphocyte Counts</a:t>
              </a:r>
            </a:p>
          </p:txBody>
        </p:sp>
      </p:grpSp>
      <p:sp>
        <p:nvSpPr>
          <p:cNvPr id="4" name="Content Placeholder 2">
            <a:extLst>
              <a:ext uri="{FF2B5EF4-FFF2-40B4-BE49-F238E27FC236}">
                <a16:creationId xmlns:a16="http://schemas.microsoft.com/office/drawing/2014/main" id="{12A59A8B-A5EA-872D-EF3E-F77E1A809165}"/>
              </a:ext>
            </a:extLst>
          </p:cNvPr>
          <p:cNvSpPr txBox="1">
            <a:spLocks/>
          </p:cNvSpPr>
          <p:nvPr/>
        </p:nvSpPr>
        <p:spPr bwMode="auto">
          <a:xfrm>
            <a:off x="6160206" y="5254686"/>
            <a:ext cx="5658259" cy="8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mn-cs"/>
              </a:rPr>
              <a:t>No person discontinued treatment due to decline in CD4+ T-cells or ALC </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16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5F080E64-101A-4919-BBF0-8CA910C98876}"/>
              </a:ext>
            </a:extLst>
          </p:cNvPr>
          <p:cNvSpPr/>
          <p:nvPr/>
        </p:nvSpPr>
        <p:spPr>
          <a:xfrm>
            <a:off x="3043725" y="6178643"/>
            <a:ext cx="6096000" cy="461665"/>
          </a:xfrm>
          <a:prstGeom prst="rect">
            <a:avLst/>
          </a:prstGeom>
        </p:spPr>
        <p:txBody>
          <a:bodyPr>
            <a:spAutoFit/>
          </a:bodyPr>
          <a:lstStyle/>
          <a:p>
            <a:pPr lvl="0"/>
            <a:r>
              <a:rPr lang="en-US" sz="1200" i="1" dirty="0">
                <a:solidFill>
                  <a:prstClr val="black"/>
                </a:solidFill>
              </a:rPr>
              <a:t>ALC, absolute lymphocyte count; BIC, </a:t>
            </a:r>
            <a:r>
              <a:rPr lang="en-US" sz="1200" i="1" dirty="0" err="1">
                <a:solidFill>
                  <a:prstClr val="black"/>
                </a:solidFill>
                <a:latin typeface="Arial"/>
                <a:cs typeface="Arial"/>
              </a:rPr>
              <a:t>bictegravir</a:t>
            </a:r>
            <a:r>
              <a:rPr lang="en-US" sz="1200" i="1" dirty="0">
                <a:solidFill>
                  <a:prstClr val="black"/>
                </a:solidFill>
                <a:latin typeface="Arial"/>
                <a:cs typeface="Arial"/>
              </a:rPr>
              <a:t>; FTC, emtricitabine; ISL, </a:t>
            </a:r>
            <a:r>
              <a:rPr lang="en-US" sz="1200" i="1" dirty="0" err="1">
                <a:solidFill>
                  <a:prstClr val="black"/>
                </a:solidFill>
                <a:latin typeface="Arial"/>
                <a:cs typeface="Arial"/>
              </a:rPr>
              <a:t>islatravir</a:t>
            </a:r>
            <a:r>
              <a:rPr lang="en-US" sz="1200" i="1" dirty="0">
                <a:solidFill>
                  <a:prstClr val="black"/>
                </a:solidFill>
                <a:latin typeface="Arial"/>
                <a:cs typeface="Arial"/>
              </a:rPr>
              <a:t>; LEN, </a:t>
            </a:r>
            <a:r>
              <a:rPr lang="en-US" sz="1200" i="1" dirty="0" err="1">
                <a:solidFill>
                  <a:prstClr val="black"/>
                </a:solidFill>
                <a:latin typeface="Arial"/>
                <a:cs typeface="Arial"/>
              </a:rPr>
              <a:t>lenacapavir</a:t>
            </a:r>
            <a:r>
              <a:rPr lang="en-US" sz="1200" i="1" dirty="0">
                <a:solidFill>
                  <a:prstClr val="black"/>
                </a:solidFill>
                <a:latin typeface="Arial"/>
                <a:cs typeface="Arial"/>
              </a:rPr>
              <a:t>; TAF, tenofovir alafenamide.</a:t>
            </a:r>
            <a:endParaRPr lang="en-US" sz="1200" i="1" dirty="0">
              <a:solidFill>
                <a:prstClr val="black"/>
              </a:solidFill>
            </a:endParaRPr>
          </a:p>
        </p:txBody>
      </p:sp>
      <p:sp>
        <p:nvSpPr>
          <p:cNvPr id="8" name="Text Box 11">
            <a:extLst>
              <a:ext uri="{FF2B5EF4-FFF2-40B4-BE49-F238E27FC236}">
                <a16:creationId xmlns:a16="http://schemas.microsoft.com/office/drawing/2014/main" id="{CAFB0C40-3852-3F22-911B-E3B10FAA3114}"/>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Colson. CROI 2024. Abstr 208.</a:t>
            </a:r>
          </a:p>
        </p:txBody>
      </p:sp>
    </p:spTree>
    <p:extLst>
      <p:ext uri="{BB962C8B-B14F-4D97-AF65-F5344CB8AC3E}">
        <p14:creationId xmlns:p14="http://schemas.microsoft.com/office/powerpoint/2010/main" val="35267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69B8-0353-42DC-7EB7-728B424D42E7}"/>
              </a:ext>
            </a:extLst>
          </p:cNvPr>
          <p:cNvSpPr>
            <a:spLocks noGrp="1"/>
          </p:cNvSpPr>
          <p:nvPr>
            <p:ph type="title"/>
          </p:nvPr>
        </p:nvSpPr>
        <p:spPr/>
        <p:txBody>
          <a:bodyPr/>
          <a:lstStyle/>
          <a:p>
            <a:r>
              <a:rPr lang="en-US" dirty="0"/>
              <a:t>Additional Oral Weekly HIV Treatments in Development</a:t>
            </a:r>
          </a:p>
        </p:txBody>
      </p:sp>
      <p:sp>
        <p:nvSpPr>
          <p:cNvPr id="4" name="Content Placeholder 3">
            <a:extLst>
              <a:ext uri="{FF2B5EF4-FFF2-40B4-BE49-F238E27FC236}">
                <a16:creationId xmlns:a16="http://schemas.microsoft.com/office/drawing/2014/main" id="{EB67A705-ADF5-83FB-B5C0-E603A94F6E0F}"/>
              </a:ext>
            </a:extLst>
          </p:cNvPr>
          <p:cNvSpPr>
            <a:spLocks noGrp="1"/>
          </p:cNvSpPr>
          <p:nvPr>
            <p:ph sz="half" idx="1"/>
          </p:nvPr>
        </p:nvSpPr>
        <p:spPr/>
        <p:txBody>
          <a:bodyPr/>
          <a:lstStyle/>
          <a:p>
            <a:r>
              <a:rPr lang="en-US" sz="2400" b="1" dirty="0">
                <a:solidFill>
                  <a:schemeClr val="accent1"/>
                </a:solidFill>
              </a:rPr>
              <a:t>GS-1720 INSTI </a:t>
            </a:r>
            <a:r>
              <a:rPr lang="en-US" sz="2400" dirty="0"/>
              <a:t>phase Ia/b results</a:t>
            </a:r>
          </a:p>
          <a:p>
            <a:pPr lvl="1"/>
            <a:r>
              <a:rPr lang="en-US" sz="2200" dirty="0"/>
              <a:t>Median t</a:t>
            </a:r>
            <a:r>
              <a:rPr lang="en-US" sz="2200" baseline="-25000" dirty="0"/>
              <a:t>1/2</a:t>
            </a:r>
            <a:r>
              <a:rPr lang="en-US" sz="2200" dirty="0"/>
              <a:t> = 9.4 days</a:t>
            </a:r>
          </a:p>
          <a:p>
            <a:pPr lvl="1"/>
            <a:r>
              <a:rPr lang="en-US" sz="2200" dirty="0"/>
              <a:t>Potent antiviral activity</a:t>
            </a:r>
          </a:p>
        </p:txBody>
      </p:sp>
      <p:grpSp>
        <p:nvGrpSpPr>
          <p:cNvPr id="17" name="Group 16" descr="Graph showing declines in Mean HIV-1 RNA levels (by log10 copies/mL) based on different doses of GS-1720 (30, 150, 450, and 900 mg).  Results show a dose-dependent decline in viral load with all doses, but a more sustained decline at 11 days with the higher doses." title="GS-1720 INSTI Results">
            <a:extLst>
              <a:ext uri="{FF2B5EF4-FFF2-40B4-BE49-F238E27FC236}">
                <a16:creationId xmlns:a16="http://schemas.microsoft.com/office/drawing/2014/main" id="{CD957BB0-1DA6-364A-5907-F3328D75182A}"/>
              </a:ext>
            </a:extLst>
          </p:cNvPr>
          <p:cNvGrpSpPr/>
          <p:nvPr/>
        </p:nvGrpSpPr>
        <p:grpSpPr>
          <a:xfrm>
            <a:off x="495721" y="3055457"/>
            <a:ext cx="6291617" cy="3191458"/>
            <a:chOff x="495721" y="3055457"/>
            <a:chExt cx="6291617" cy="3191458"/>
          </a:xfrm>
        </p:grpSpPr>
        <p:sp>
          <p:nvSpPr>
            <p:cNvPr id="13" name="TextBox 12">
              <a:extLst>
                <a:ext uri="{FF2B5EF4-FFF2-40B4-BE49-F238E27FC236}">
                  <a16:creationId xmlns:a16="http://schemas.microsoft.com/office/drawing/2014/main" id="{10746D66-5A8B-A8F0-06F8-49C62AEDF6FF}"/>
                </a:ext>
              </a:extLst>
            </p:cNvPr>
            <p:cNvSpPr txBox="1"/>
            <p:nvPr/>
          </p:nvSpPr>
          <p:spPr bwMode="auto">
            <a:xfrm rot="16200000">
              <a:off x="-580375" y="4131553"/>
              <a:ext cx="2675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Mean (95% CI) HIV-1 RNA Change</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(log</a:t>
              </a:r>
              <a:r>
                <a:rPr kumimoji="0" lang="en-US" sz="1400" b="1" i="0" u="none" strike="noStrike" kern="1200" cap="none" spc="0" normalizeH="0" baseline="-25000" noProof="0" dirty="0">
                  <a:ln>
                    <a:noFill/>
                  </a:ln>
                  <a:solidFill>
                    <a:srgbClr val="000000"/>
                  </a:solidFill>
                  <a:effectLst/>
                  <a:uLnTx/>
                  <a:uFillTx/>
                  <a:latin typeface="Calibri" panose="020F0502020204030204" pitchFamily="34" charset="0"/>
                  <a:ea typeface="+mn-ea"/>
                  <a:cs typeface="Arial" panose="020B0604020202020204" pitchFamily="34" charset="0"/>
                </a:rPr>
                <a:t>10</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copies/mL)</a:t>
              </a:r>
            </a:p>
          </p:txBody>
        </p:sp>
        <p:sp>
          <p:nvSpPr>
            <p:cNvPr id="9" name="TextBox 8">
              <a:extLst>
                <a:ext uri="{FF2B5EF4-FFF2-40B4-BE49-F238E27FC236}">
                  <a16:creationId xmlns:a16="http://schemas.microsoft.com/office/drawing/2014/main" id="{8FD4748D-79A0-5374-CC0F-2A0F4BBD0597}"/>
                </a:ext>
              </a:extLst>
            </p:cNvPr>
            <p:cNvSpPr txBox="1"/>
            <p:nvPr/>
          </p:nvSpPr>
          <p:spPr bwMode="auto">
            <a:xfrm>
              <a:off x="5304624" y="3295732"/>
              <a:ext cx="1482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Historical Placebo</a:t>
              </a:r>
            </a:p>
          </p:txBody>
        </p:sp>
        <p:grpSp>
          <p:nvGrpSpPr>
            <p:cNvPr id="16" name="Group 15">
              <a:extLst>
                <a:ext uri="{FF2B5EF4-FFF2-40B4-BE49-F238E27FC236}">
                  <a16:creationId xmlns:a16="http://schemas.microsoft.com/office/drawing/2014/main" id="{F8A1279F-EA9C-E1BA-397A-2D9A7C599BCF}"/>
                </a:ext>
              </a:extLst>
            </p:cNvPr>
            <p:cNvGrpSpPr/>
            <p:nvPr/>
          </p:nvGrpSpPr>
          <p:grpSpPr>
            <a:xfrm>
              <a:off x="930057" y="3371294"/>
              <a:ext cx="330540" cy="2389540"/>
              <a:chOff x="930057" y="3371294"/>
              <a:chExt cx="330540" cy="2389540"/>
            </a:xfrm>
          </p:grpSpPr>
          <p:sp>
            <p:nvSpPr>
              <p:cNvPr id="10" name="TextBox 9">
                <a:extLst>
                  <a:ext uri="{FF2B5EF4-FFF2-40B4-BE49-F238E27FC236}">
                    <a16:creationId xmlns:a16="http://schemas.microsoft.com/office/drawing/2014/main" id="{7EBB54F3-7435-9178-1AAD-83703AE1F2B1}"/>
                  </a:ext>
                </a:extLst>
              </p:cNvPr>
              <p:cNvSpPr txBox="1"/>
              <p:nvPr/>
            </p:nvSpPr>
            <p:spPr bwMode="auto">
              <a:xfrm>
                <a:off x="984559" y="337129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1" name="TextBox 10">
                <a:extLst>
                  <a:ext uri="{FF2B5EF4-FFF2-40B4-BE49-F238E27FC236}">
                    <a16:creationId xmlns:a16="http://schemas.microsoft.com/office/drawing/2014/main" id="{26027ADC-40A2-182D-0F3E-A1C09E979403}"/>
                  </a:ext>
                </a:extLst>
              </p:cNvPr>
              <p:cNvSpPr txBox="1"/>
              <p:nvPr/>
            </p:nvSpPr>
            <p:spPr bwMode="auto">
              <a:xfrm>
                <a:off x="930057" y="4075107"/>
                <a:ext cx="330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14" name="TextBox 13">
                <a:extLst>
                  <a:ext uri="{FF2B5EF4-FFF2-40B4-BE49-F238E27FC236}">
                    <a16:creationId xmlns:a16="http://schemas.microsoft.com/office/drawing/2014/main" id="{F985E807-F300-6431-B680-06C7F8025C57}"/>
                  </a:ext>
                </a:extLst>
              </p:cNvPr>
              <p:cNvSpPr txBox="1"/>
              <p:nvPr/>
            </p:nvSpPr>
            <p:spPr bwMode="auto">
              <a:xfrm>
                <a:off x="984559" y="474924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15" name="TextBox 14">
                <a:extLst>
                  <a:ext uri="{FF2B5EF4-FFF2-40B4-BE49-F238E27FC236}">
                    <a16:creationId xmlns:a16="http://schemas.microsoft.com/office/drawing/2014/main" id="{4F0A743B-2750-00E1-EF42-674454AB45A6}"/>
                  </a:ext>
                </a:extLst>
              </p:cNvPr>
              <p:cNvSpPr txBox="1"/>
              <p:nvPr/>
            </p:nvSpPr>
            <p:spPr bwMode="auto">
              <a:xfrm>
                <a:off x="930057" y="5453057"/>
                <a:ext cx="330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grpSp>
        <p:grpSp>
          <p:nvGrpSpPr>
            <p:cNvPr id="29" name="Group 28">
              <a:extLst>
                <a:ext uri="{FF2B5EF4-FFF2-40B4-BE49-F238E27FC236}">
                  <a16:creationId xmlns:a16="http://schemas.microsoft.com/office/drawing/2014/main" id="{02E4531C-CCA4-348F-755C-FD3A93335C2C}"/>
                </a:ext>
              </a:extLst>
            </p:cNvPr>
            <p:cNvGrpSpPr/>
            <p:nvPr/>
          </p:nvGrpSpPr>
          <p:grpSpPr>
            <a:xfrm>
              <a:off x="1310060" y="5610529"/>
              <a:ext cx="4176173" cy="307777"/>
              <a:chOff x="1310060" y="5610529"/>
              <a:chExt cx="4176173" cy="307777"/>
            </a:xfrm>
          </p:grpSpPr>
          <p:sp>
            <p:nvSpPr>
              <p:cNvPr id="18" name="TextBox 17">
                <a:extLst>
                  <a:ext uri="{FF2B5EF4-FFF2-40B4-BE49-F238E27FC236}">
                    <a16:creationId xmlns:a16="http://schemas.microsoft.com/office/drawing/2014/main" id="{5D3040D5-DBD5-481F-C145-8B5BF4943A37}"/>
                  </a:ext>
                </a:extLst>
              </p:cNvPr>
              <p:cNvSpPr txBox="1"/>
              <p:nvPr/>
            </p:nvSpPr>
            <p:spPr bwMode="auto">
              <a:xfrm>
                <a:off x="131006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19" name="TextBox 18">
                <a:extLst>
                  <a:ext uri="{FF2B5EF4-FFF2-40B4-BE49-F238E27FC236}">
                    <a16:creationId xmlns:a16="http://schemas.microsoft.com/office/drawing/2014/main" id="{7282286F-4D53-A1D3-7FC0-35E77A0129A4}"/>
                  </a:ext>
                </a:extLst>
              </p:cNvPr>
              <p:cNvSpPr txBox="1"/>
              <p:nvPr/>
            </p:nvSpPr>
            <p:spPr bwMode="auto">
              <a:xfrm>
                <a:off x="170376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0" name="TextBox 19">
                <a:extLst>
                  <a:ext uri="{FF2B5EF4-FFF2-40B4-BE49-F238E27FC236}">
                    <a16:creationId xmlns:a16="http://schemas.microsoft.com/office/drawing/2014/main" id="{38FDB379-2DC4-3E6C-CE70-FCF1C978483A}"/>
                  </a:ext>
                </a:extLst>
              </p:cNvPr>
              <p:cNvSpPr txBox="1"/>
              <p:nvPr/>
            </p:nvSpPr>
            <p:spPr bwMode="auto">
              <a:xfrm>
                <a:off x="207841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1" name="TextBox 20">
                <a:extLst>
                  <a:ext uri="{FF2B5EF4-FFF2-40B4-BE49-F238E27FC236}">
                    <a16:creationId xmlns:a16="http://schemas.microsoft.com/office/drawing/2014/main" id="{EFBF8404-0F41-E02E-3323-C0D1433AC839}"/>
                  </a:ext>
                </a:extLst>
              </p:cNvPr>
              <p:cNvSpPr txBox="1"/>
              <p:nvPr/>
            </p:nvSpPr>
            <p:spPr bwMode="auto">
              <a:xfrm>
                <a:off x="246576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22" name="TextBox 21">
                <a:extLst>
                  <a:ext uri="{FF2B5EF4-FFF2-40B4-BE49-F238E27FC236}">
                    <a16:creationId xmlns:a16="http://schemas.microsoft.com/office/drawing/2014/main" id="{1B3595E6-B923-A76F-E971-7377E86E9A0F}"/>
                  </a:ext>
                </a:extLst>
              </p:cNvPr>
              <p:cNvSpPr txBox="1"/>
              <p:nvPr/>
            </p:nvSpPr>
            <p:spPr bwMode="auto">
              <a:xfrm>
                <a:off x="285311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23" name="TextBox 22">
                <a:extLst>
                  <a:ext uri="{FF2B5EF4-FFF2-40B4-BE49-F238E27FC236}">
                    <a16:creationId xmlns:a16="http://schemas.microsoft.com/office/drawing/2014/main" id="{49174037-021F-14FC-4055-7012F57D0A55}"/>
                  </a:ext>
                </a:extLst>
              </p:cNvPr>
              <p:cNvSpPr txBox="1"/>
              <p:nvPr/>
            </p:nvSpPr>
            <p:spPr bwMode="auto">
              <a:xfrm>
                <a:off x="324681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24" name="TextBox 23">
                <a:extLst>
                  <a:ext uri="{FF2B5EF4-FFF2-40B4-BE49-F238E27FC236}">
                    <a16:creationId xmlns:a16="http://schemas.microsoft.com/office/drawing/2014/main" id="{51BADD14-DA9C-8BB9-2298-CF8C44FACB4D}"/>
                  </a:ext>
                </a:extLst>
              </p:cNvPr>
              <p:cNvSpPr txBox="1"/>
              <p:nvPr/>
            </p:nvSpPr>
            <p:spPr bwMode="auto">
              <a:xfrm>
                <a:off x="362146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25" name="TextBox 24">
                <a:extLst>
                  <a:ext uri="{FF2B5EF4-FFF2-40B4-BE49-F238E27FC236}">
                    <a16:creationId xmlns:a16="http://schemas.microsoft.com/office/drawing/2014/main" id="{D71FA535-F472-BFB7-5561-873DBF01D3C0}"/>
                  </a:ext>
                </a:extLst>
              </p:cNvPr>
              <p:cNvSpPr txBox="1"/>
              <p:nvPr/>
            </p:nvSpPr>
            <p:spPr bwMode="auto">
              <a:xfrm>
                <a:off x="400881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26" name="TextBox 25">
                <a:extLst>
                  <a:ext uri="{FF2B5EF4-FFF2-40B4-BE49-F238E27FC236}">
                    <a16:creationId xmlns:a16="http://schemas.microsoft.com/office/drawing/2014/main" id="{84B7AF9C-5AB0-5D68-89AA-205F002C4C82}"/>
                  </a:ext>
                </a:extLst>
              </p:cNvPr>
              <p:cNvSpPr txBox="1"/>
              <p:nvPr/>
            </p:nvSpPr>
            <p:spPr bwMode="auto">
              <a:xfrm>
                <a:off x="4396160" y="561052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27" name="TextBox 26">
                <a:extLst>
                  <a:ext uri="{FF2B5EF4-FFF2-40B4-BE49-F238E27FC236}">
                    <a16:creationId xmlns:a16="http://schemas.microsoft.com/office/drawing/2014/main" id="{626D6938-016F-5FE0-23E7-0B46DE1CABAB}"/>
                  </a:ext>
                </a:extLst>
              </p:cNvPr>
              <p:cNvSpPr txBox="1"/>
              <p:nvPr/>
            </p:nvSpPr>
            <p:spPr bwMode="auto">
              <a:xfrm>
                <a:off x="4731475" y="561052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8" name="TextBox 27">
                <a:extLst>
                  <a:ext uri="{FF2B5EF4-FFF2-40B4-BE49-F238E27FC236}">
                    <a16:creationId xmlns:a16="http://schemas.microsoft.com/office/drawing/2014/main" id="{D96E7E05-60F2-535D-6B2E-3B6C4B63B046}"/>
                  </a:ext>
                </a:extLst>
              </p:cNvPr>
              <p:cNvSpPr txBox="1"/>
              <p:nvPr/>
            </p:nvSpPr>
            <p:spPr bwMode="auto">
              <a:xfrm>
                <a:off x="5118825" y="561052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grpSp>
        <p:sp>
          <p:nvSpPr>
            <p:cNvPr id="30" name="TextBox 29">
              <a:extLst>
                <a:ext uri="{FF2B5EF4-FFF2-40B4-BE49-F238E27FC236}">
                  <a16:creationId xmlns:a16="http://schemas.microsoft.com/office/drawing/2014/main" id="{96B3FD61-1772-3A6F-9982-E1D9676808D1}"/>
                </a:ext>
              </a:extLst>
            </p:cNvPr>
            <p:cNvSpPr txBox="1"/>
            <p:nvPr/>
          </p:nvSpPr>
          <p:spPr bwMode="auto">
            <a:xfrm>
              <a:off x="2926937" y="5787847"/>
              <a:ext cx="5393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Days</a:t>
              </a:r>
            </a:p>
          </p:txBody>
        </p:sp>
        <p:sp>
          <p:nvSpPr>
            <p:cNvPr id="31" name="TextBox 30">
              <a:extLst>
                <a:ext uri="{FF2B5EF4-FFF2-40B4-BE49-F238E27FC236}">
                  <a16:creationId xmlns:a16="http://schemas.microsoft.com/office/drawing/2014/main" id="{0349676F-ABFA-18E9-DE59-80D8481EB1CC}"/>
                </a:ext>
              </a:extLst>
            </p:cNvPr>
            <p:cNvSpPr txBox="1"/>
            <p:nvPr/>
          </p:nvSpPr>
          <p:spPr bwMode="auto">
            <a:xfrm>
              <a:off x="812390" y="5939138"/>
              <a:ext cx="803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GS-1720</a:t>
              </a:r>
            </a:p>
          </p:txBody>
        </p:sp>
        <p:sp>
          <p:nvSpPr>
            <p:cNvPr id="32" name="TextBox 31">
              <a:extLst>
                <a:ext uri="{FF2B5EF4-FFF2-40B4-BE49-F238E27FC236}">
                  <a16:creationId xmlns:a16="http://schemas.microsoft.com/office/drawing/2014/main" id="{CE331A8F-08E5-8065-9311-EB923C72E4CA}"/>
                </a:ext>
              </a:extLst>
            </p:cNvPr>
            <p:cNvSpPr txBox="1"/>
            <p:nvPr/>
          </p:nvSpPr>
          <p:spPr bwMode="auto">
            <a:xfrm>
              <a:off x="1514977" y="5939138"/>
              <a:ext cx="1190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Administered</a:t>
              </a:r>
            </a:p>
          </p:txBody>
        </p:sp>
        <p:sp>
          <p:nvSpPr>
            <p:cNvPr id="33" name="Freeform: Shape 32">
              <a:extLst>
                <a:ext uri="{FF2B5EF4-FFF2-40B4-BE49-F238E27FC236}">
                  <a16:creationId xmlns:a16="http://schemas.microsoft.com/office/drawing/2014/main" id="{50B0CB1C-CA5D-900D-A8DC-B26538329835}"/>
                </a:ext>
              </a:extLst>
            </p:cNvPr>
            <p:cNvSpPr/>
            <p:nvPr/>
          </p:nvSpPr>
          <p:spPr bwMode="auto">
            <a:xfrm>
              <a:off x="1257300" y="3295732"/>
              <a:ext cx="4038600" cy="2311318"/>
            </a:xfrm>
            <a:custGeom>
              <a:avLst/>
              <a:gdLst>
                <a:gd name="connsiteX0" fmla="*/ 0 w 4032250"/>
                <a:gd name="connsiteY0" fmla="*/ 0 h 2628900"/>
                <a:gd name="connsiteX1" fmla="*/ 0 w 4032250"/>
                <a:gd name="connsiteY1" fmla="*/ 2628900 h 2628900"/>
                <a:gd name="connsiteX2" fmla="*/ 4032250 w 4032250"/>
                <a:gd name="connsiteY2" fmla="*/ 2628900 h 2628900"/>
              </a:gdLst>
              <a:ahLst/>
              <a:cxnLst>
                <a:cxn ang="0">
                  <a:pos x="connsiteX0" y="connsiteY0"/>
                </a:cxn>
                <a:cxn ang="0">
                  <a:pos x="connsiteX1" y="connsiteY1"/>
                </a:cxn>
                <a:cxn ang="0">
                  <a:pos x="connsiteX2" y="connsiteY2"/>
                </a:cxn>
              </a:cxnLst>
              <a:rect l="l" t="t" r="r" b="b"/>
              <a:pathLst>
                <a:path w="4032250" h="2628900">
                  <a:moveTo>
                    <a:pt x="0" y="0"/>
                  </a:moveTo>
                  <a:lnTo>
                    <a:pt x="0" y="2628900"/>
                  </a:lnTo>
                  <a:lnTo>
                    <a:pt x="4032250" y="2628900"/>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39" name="Group 38">
              <a:extLst>
                <a:ext uri="{FF2B5EF4-FFF2-40B4-BE49-F238E27FC236}">
                  <a16:creationId xmlns:a16="http://schemas.microsoft.com/office/drawing/2014/main" id="{59AB7C3B-9823-485E-AA64-42D96FCF5FE1}"/>
                </a:ext>
              </a:extLst>
            </p:cNvPr>
            <p:cNvGrpSpPr/>
            <p:nvPr/>
          </p:nvGrpSpPr>
          <p:grpSpPr>
            <a:xfrm>
              <a:off x="1181099" y="3525182"/>
              <a:ext cx="76201" cy="2076450"/>
              <a:chOff x="1095327" y="3525182"/>
              <a:chExt cx="862982" cy="2076450"/>
            </a:xfrm>
          </p:grpSpPr>
          <p:cxnSp>
            <p:nvCxnSpPr>
              <p:cNvPr id="35" name="Straight Connector 34">
                <a:extLst>
                  <a:ext uri="{FF2B5EF4-FFF2-40B4-BE49-F238E27FC236}">
                    <a16:creationId xmlns:a16="http://schemas.microsoft.com/office/drawing/2014/main" id="{9B565D31-2221-5686-92DF-C607A74DA015}"/>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E15F60B9-595C-6FC5-4BEA-79FE96BE45AB}"/>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DEB3061-67D8-3768-6F38-95ED4CC1CE07}"/>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C5F1EE13-AFD7-1513-75FD-EFDDCC7053C2}"/>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grpSp>
        <p:grpSp>
          <p:nvGrpSpPr>
            <p:cNvPr id="53" name="Group 52">
              <a:extLst>
                <a:ext uri="{FF2B5EF4-FFF2-40B4-BE49-F238E27FC236}">
                  <a16:creationId xmlns:a16="http://schemas.microsoft.com/office/drawing/2014/main" id="{658B4629-6ED9-299F-DCE9-4EF7BEAB3CD7}"/>
                </a:ext>
              </a:extLst>
            </p:cNvPr>
            <p:cNvGrpSpPr/>
            <p:nvPr/>
          </p:nvGrpSpPr>
          <p:grpSpPr>
            <a:xfrm>
              <a:off x="1450760" y="5600701"/>
              <a:ext cx="3845141" cy="76200"/>
              <a:chOff x="1450760" y="4982408"/>
              <a:chExt cx="3845141" cy="847369"/>
            </a:xfrm>
          </p:grpSpPr>
          <p:grpSp>
            <p:nvGrpSpPr>
              <p:cNvPr id="40" name="Group 39">
                <a:extLst>
                  <a:ext uri="{FF2B5EF4-FFF2-40B4-BE49-F238E27FC236}">
                    <a16:creationId xmlns:a16="http://schemas.microsoft.com/office/drawing/2014/main" id="{CF9B9FB1-F09A-9961-D3FA-98B9DAF0426E}"/>
                  </a:ext>
                </a:extLst>
              </p:cNvPr>
              <p:cNvGrpSpPr/>
              <p:nvPr/>
            </p:nvGrpSpPr>
            <p:grpSpPr>
              <a:xfrm rot="5400000">
                <a:off x="1603447" y="4829721"/>
                <a:ext cx="847365" cy="1152740"/>
                <a:chOff x="1095327" y="3525182"/>
                <a:chExt cx="862982" cy="2076450"/>
              </a:xfrm>
            </p:grpSpPr>
            <p:cxnSp>
              <p:nvCxnSpPr>
                <p:cNvPr id="41" name="Straight Connector 40">
                  <a:extLst>
                    <a:ext uri="{FF2B5EF4-FFF2-40B4-BE49-F238E27FC236}">
                      <a16:creationId xmlns:a16="http://schemas.microsoft.com/office/drawing/2014/main" id="{C59FEB72-2AB2-CE97-80F0-A81D83C49D3A}"/>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CA0CC4B0-391F-737F-D80D-67BFB14E481D}"/>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AE331343-4435-B19B-15F3-C2DC8F2BC619}"/>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8A9A5BF-4444-7266-2432-A578E0CD47CE}"/>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grpSp>
          <p:grpSp>
            <p:nvGrpSpPr>
              <p:cNvPr id="45" name="Group 44">
                <a:extLst>
                  <a:ext uri="{FF2B5EF4-FFF2-40B4-BE49-F238E27FC236}">
                    <a16:creationId xmlns:a16="http://schemas.microsoft.com/office/drawing/2014/main" id="{38DCD5F5-CB38-3FFA-81DB-1A5EBB0635A8}"/>
                  </a:ext>
                </a:extLst>
              </p:cNvPr>
              <p:cNvGrpSpPr/>
              <p:nvPr/>
            </p:nvGrpSpPr>
            <p:grpSpPr>
              <a:xfrm rot="5400000">
                <a:off x="3721172" y="4255049"/>
                <a:ext cx="847367" cy="2302090"/>
                <a:chOff x="1095327" y="1454838"/>
                <a:chExt cx="862984" cy="4146794"/>
              </a:xfrm>
            </p:grpSpPr>
            <p:cxnSp>
              <p:nvCxnSpPr>
                <p:cNvPr id="46" name="Straight Connector 45">
                  <a:extLst>
                    <a:ext uri="{FF2B5EF4-FFF2-40B4-BE49-F238E27FC236}">
                      <a16:creationId xmlns:a16="http://schemas.microsoft.com/office/drawing/2014/main" id="{8F01D7D5-CB9B-FE81-C007-1DB30D2F810B}"/>
                    </a:ext>
                  </a:extLst>
                </p:cNvPr>
                <p:cNvCxnSpPr>
                  <a:cxnSpLocks/>
                </p:cNvCxnSpPr>
                <p:nvPr/>
              </p:nvCxnSpPr>
              <p:spPr bwMode="auto">
                <a:xfrm>
                  <a:off x="1095327" y="35251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2E505081-D183-9B18-3909-49B70674EE9E}"/>
                    </a:ext>
                  </a:extLst>
                </p:cNvPr>
                <p:cNvCxnSpPr>
                  <a:cxnSpLocks/>
                </p:cNvCxnSpPr>
                <p:nvPr/>
              </p:nvCxnSpPr>
              <p:spPr bwMode="auto">
                <a:xfrm>
                  <a:off x="1095327" y="42173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8FA6A90B-21CC-B5FD-BC61-69470BC3D8E6}"/>
                    </a:ext>
                  </a:extLst>
                </p:cNvPr>
                <p:cNvCxnSpPr>
                  <a:cxnSpLocks/>
                </p:cNvCxnSpPr>
                <p:nvPr/>
              </p:nvCxnSpPr>
              <p:spPr bwMode="auto">
                <a:xfrm>
                  <a:off x="1095327" y="490948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729CD93-2471-E28F-F566-37D114AB999E}"/>
                    </a:ext>
                  </a:extLst>
                </p:cNvPr>
                <p:cNvCxnSpPr>
                  <a:cxnSpLocks/>
                </p:cNvCxnSpPr>
                <p:nvPr/>
              </p:nvCxnSpPr>
              <p:spPr bwMode="auto">
                <a:xfrm>
                  <a:off x="1095327" y="5601632"/>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736466D1-B75D-63BD-7CDC-71AA57F72247}"/>
                    </a:ext>
                  </a:extLst>
                </p:cNvPr>
                <p:cNvCxnSpPr>
                  <a:cxnSpLocks/>
                </p:cNvCxnSpPr>
                <p:nvPr/>
              </p:nvCxnSpPr>
              <p:spPr bwMode="auto">
                <a:xfrm>
                  <a:off x="1095328" y="1454838"/>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02533E74-3646-58A9-EBDB-D7B797499CA1}"/>
                    </a:ext>
                  </a:extLst>
                </p:cNvPr>
                <p:cNvCxnSpPr>
                  <a:cxnSpLocks/>
                </p:cNvCxnSpPr>
                <p:nvPr/>
              </p:nvCxnSpPr>
              <p:spPr bwMode="auto">
                <a:xfrm>
                  <a:off x="1095329" y="2146988"/>
                  <a:ext cx="862982"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A6BDAB96-9EFB-E24D-2F39-3639EAE8E29F}"/>
                    </a:ext>
                  </a:extLst>
                </p:cNvPr>
                <p:cNvCxnSpPr>
                  <a:cxnSpLocks/>
                </p:cNvCxnSpPr>
                <p:nvPr/>
              </p:nvCxnSpPr>
              <p:spPr bwMode="auto">
                <a:xfrm>
                  <a:off x="1095328" y="2839138"/>
                  <a:ext cx="862982"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59" name="Group 58">
              <a:extLst>
                <a:ext uri="{FF2B5EF4-FFF2-40B4-BE49-F238E27FC236}">
                  <a16:creationId xmlns:a16="http://schemas.microsoft.com/office/drawing/2014/main" id="{85F621B7-111C-8FA0-FF82-0432D8373DBC}"/>
                </a:ext>
              </a:extLst>
            </p:cNvPr>
            <p:cNvGrpSpPr/>
            <p:nvPr/>
          </p:nvGrpSpPr>
          <p:grpSpPr>
            <a:xfrm>
              <a:off x="1339870" y="4570963"/>
              <a:ext cx="1015405" cy="954107"/>
              <a:chOff x="1339870" y="4570963"/>
              <a:chExt cx="1015405" cy="954107"/>
            </a:xfrm>
          </p:grpSpPr>
          <p:sp>
            <p:nvSpPr>
              <p:cNvPr id="6" name="TextBox 5">
                <a:extLst>
                  <a:ext uri="{FF2B5EF4-FFF2-40B4-BE49-F238E27FC236}">
                    <a16:creationId xmlns:a16="http://schemas.microsoft.com/office/drawing/2014/main" id="{659C5195-7B6F-D4BF-3354-B88EA99F1C81}"/>
                  </a:ext>
                </a:extLst>
              </p:cNvPr>
              <p:cNvSpPr txBox="1"/>
              <p:nvPr/>
            </p:nvSpPr>
            <p:spPr bwMode="auto">
              <a:xfrm>
                <a:off x="1628794" y="4570963"/>
                <a:ext cx="7264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 mg</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150 mg</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450 mg</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900 mg</a:t>
                </a:r>
              </a:p>
            </p:txBody>
          </p:sp>
          <p:cxnSp>
            <p:nvCxnSpPr>
              <p:cNvPr id="55" name="Straight Connector 54">
                <a:extLst>
                  <a:ext uri="{FF2B5EF4-FFF2-40B4-BE49-F238E27FC236}">
                    <a16:creationId xmlns:a16="http://schemas.microsoft.com/office/drawing/2014/main" id="{18CDA61D-71B9-CF78-E5DE-974CC2276208}"/>
                  </a:ext>
                </a:extLst>
              </p:cNvPr>
              <p:cNvCxnSpPr/>
              <p:nvPr/>
            </p:nvCxnSpPr>
            <p:spPr bwMode="auto">
              <a:xfrm>
                <a:off x="1339870" y="4730194"/>
                <a:ext cx="288924" cy="0"/>
              </a:xfrm>
              <a:prstGeom prst="line">
                <a:avLst/>
              </a:prstGeom>
              <a:noFill/>
              <a:ln w="28575" cap="flat" cmpd="sng" algn="ctr">
                <a:solidFill>
                  <a:schemeClr val="accent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777E4A13-CF25-57F1-62B6-8B7C4DF6B8FC}"/>
                  </a:ext>
                </a:extLst>
              </p:cNvPr>
              <p:cNvCxnSpPr/>
              <p:nvPr/>
            </p:nvCxnSpPr>
            <p:spPr bwMode="auto">
              <a:xfrm>
                <a:off x="1339870" y="4939744"/>
                <a:ext cx="288924" cy="0"/>
              </a:xfrm>
              <a:prstGeom prst="line">
                <a:avLst/>
              </a:prstGeom>
              <a:noFill/>
              <a:ln w="28575" cap="flat" cmpd="sng" algn="ctr">
                <a:solidFill>
                  <a:schemeClr val="accent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8A2FCE20-7A3B-FA13-EC88-39AA65A18B62}"/>
                  </a:ext>
                </a:extLst>
              </p:cNvPr>
              <p:cNvCxnSpPr/>
              <p:nvPr/>
            </p:nvCxnSpPr>
            <p:spPr bwMode="auto">
              <a:xfrm>
                <a:off x="1339870" y="5142944"/>
                <a:ext cx="288924" cy="0"/>
              </a:xfrm>
              <a:prstGeom prst="line">
                <a:avLst/>
              </a:prstGeom>
              <a:noFill/>
              <a:ln w="28575" cap="flat" cmpd="sng" algn="ctr">
                <a:solidFill>
                  <a:schemeClr val="accent4"/>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60B7EC8-1B85-66EA-DBF8-EC2858EB45AD}"/>
                  </a:ext>
                </a:extLst>
              </p:cNvPr>
              <p:cNvCxnSpPr/>
              <p:nvPr/>
            </p:nvCxnSpPr>
            <p:spPr bwMode="auto">
              <a:xfrm>
                <a:off x="1339870" y="5352494"/>
                <a:ext cx="288924" cy="0"/>
              </a:xfrm>
              <a:prstGeom prst="line">
                <a:avLst/>
              </a:prstGeom>
              <a:noFill/>
              <a:ln w="28575" cap="flat" cmpd="sng" algn="ctr">
                <a:solidFill>
                  <a:schemeClr val="accent6"/>
                </a:solidFill>
                <a:prstDash val="solid"/>
                <a:round/>
                <a:headEnd type="none" w="med" len="med"/>
                <a:tailEnd type="none" w="med" len="med"/>
              </a:ln>
              <a:effectLst/>
            </p:spPr>
          </p:cxnSp>
        </p:grpSp>
        <p:sp>
          <p:nvSpPr>
            <p:cNvPr id="60" name="Isosceles Triangle 59">
              <a:extLst>
                <a:ext uri="{FF2B5EF4-FFF2-40B4-BE49-F238E27FC236}">
                  <a16:creationId xmlns:a16="http://schemas.microsoft.com/office/drawing/2014/main" id="{793FF6CE-51F6-59DC-125E-75DD96943DCB}"/>
                </a:ext>
              </a:extLst>
            </p:cNvPr>
            <p:cNvSpPr/>
            <p:nvPr/>
          </p:nvSpPr>
          <p:spPr bwMode="auto">
            <a:xfrm>
              <a:off x="1381439" y="5855205"/>
              <a:ext cx="136469" cy="139265"/>
            </a:xfrm>
            <a:prstGeom prst="triangl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1" name="Isosceles Triangle 60">
              <a:extLst>
                <a:ext uri="{FF2B5EF4-FFF2-40B4-BE49-F238E27FC236}">
                  <a16:creationId xmlns:a16="http://schemas.microsoft.com/office/drawing/2014/main" id="{9312F0E0-CA84-B34B-D1E0-EF573B925439}"/>
                </a:ext>
              </a:extLst>
            </p:cNvPr>
            <p:cNvSpPr/>
            <p:nvPr/>
          </p:nvSpPr>
          <p:spPr bwMode="auto">
            <a:xfrm>
              <a:off x="1756089" y="5855205"/>
              <a:ext cx="136469" cy="139265"/>
            </a:xfrm>
            <a:prstGeom prst="triangl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96" name="Group 95">
              <a:extLst>
                <a:ext uri="{FF2B5EF4-FFF2-40B4-BE49-F238E27FC236}">
                  <a16:creationId xmlns:a16="http://schemas.microsoft.com/office/drawing/2014/main" id="{43F673E8-069B-0EC3-E377-FDC5D32C4B50}"/>
                </a:ext>
              </a:extLst>
            </p:cNvPr>
            <p:cNvGrpSpPr/>
            <p:nvPr/>
          </p:nvGrpSpPr>
          <p:grpSpPr>
            <a:xfrm>
              <a:off x="1783047" y="3659980"/>
              <a:ext cx="3169882" cy="1766736"/>
              <a:chOff x="1783047" y="3659980"/>
              <a:chExt cx="3169882" cy="1766736"/>
            </a:xfrm>
          </p:grpSpPr>
          <p:grpSp>
            <p:nvGrpSpPr>
              <p:cNvPr id="68" name="Group 67">
                <a:extLst>
                  <a:ext uri="{FF2B5EF4-FFF2-40B4-BE49-F238E27FC236}">
                    <a16:creationId xmlns:a16="http://schemas.microsoft.com/office/drawing/2014/main" id="{C32BF3C8-2A89-EEB2-C1D4-8E593C92DD2A}"/>
                  </a:ext>
                </a:extLst>
              </p:cNvPr>
              <p:cNvGrpSpPr/>
              <p:nvPr/>
            </p:nvGrpSpPr>
            <p:grpSpPr>
              <a:xfrm>
                <a:off x="3717924" y="4602956"/>
                <a:ext cx="82551" cy="498806"/>
                <a:chOff x="3717924" y="3914670"/>
                <a:chExt cx="82551" cy="428730"/>
              </a:xfrm>
            </p:grpSpPr>
            <p:cxnSp>
              <p:nvCxnSpPr>
                <p:cNvPr id="69" name="Straight Connector 68">
                  <a:extLst>
                    <a:ext uri="{FF2B5EF4-FFF2-40B4-BE49-F238E27FC236}">
                      <a16:creationId xmlns:a16="http://schemas.microsoft.com/office/drawing/2014/main" id="{183BB9C1-52BD-3CED-EE90-D02FEB976023}"/>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5487194D-002C-9215-01D9-38C130E4F7DE}"/>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A4613F96-08D9-1BF2-08C4-D8D7978447A3}"/>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E038E6B9-EEB1-9CBA-2328-D208D2D2B5DD}"/>
                  </a:ext>
                </a:extLst>
              </p:cNvPr>
              <p:cNvGrpSpPr/>
              <p:nvPr/>
            </p:nvGrpSpPr>
            <p:grpSpPr>
              <a:xfrm>
                <a:off x="4097827" y="4712493"/>
                <a:ext cx="82551" cy="466726"/>
                <a:chOff x="3717924" y="3914670"/>
                <a:chExt cx="82551" cy="428730"/>
              </a:xfrm>
            </p:grpSpPr>
            <p:cxnSp>
              <p:nvCxnSpPr>
                <p:cNvPr id="73" name="Straight Connector 72">
                  <a:extLst>
                    <a:ext uri="{FF2B5EF4-FFF2-40B4-BE49-F238E27FC236}">
                      <a16:creationId xmlns:a16="http://schemas.microsoft.com/office/drawing/2014/main" id="{89EE1D59-A3C5-A2F1-8468-A06FCCE421C6}"/>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FCEF612C-1749-4B79-9D70-0339D82C12D1}"/>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5CF96D7B-DCAC-F29C-0D87-F3A94EDF345B}"/>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9C13A0FF-5447-E3B0-5067-59DAF086F0D7}"/>
                  </a:ext>
                </a:extLst>
              </p:cNvPr>
              <p:cNvGrpSpPr/>
              <p:nvPr/>
            </p:nvGrpSpPr>
            <p:grpSpPr>
              <a:xfrm>
                <a:off x="4486132" y="4781550"/>
                <a:ext cx="82551" cy="557817"/>
                <a:chOff x="3717924" y="3914670"/>
                <a:chExt cx="82551" cy="428730"/>
              </a:xfrm>
            </p:grpSpPr>
            <p:cxnSp>
              <p:nvCxnSpPr>
                <p:cNvPr id="77" name="Straight Connector 76">
                  <a:extLst>
                    <a:ext uri="{FF2B5EF4-FFF2-40B4-BE49-F238E27FC236}">
                      <a16:creationId xmlns:a16="http://schemas.microsoft.com/office/drawing/2014/main" id="{DA30499B-6DDB-E460-0C36-D1B9657F74BC}"/>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9D3612E3-ED42-A6ED-251A-042393854F39}"/>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CCEC3093-FD9C-0023-5D76-5344E847896E}"/>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80" name="Group 79">
                <a:extLst>
                  <a:ext uri="{FF2B5EF4-FFF2-40B4-BE49-F238E27FC236}">
                    <a16:creationId xmlns:a16="http://schemas.microsoft.com/office/drawing/2014/main" id="{88346501-FEA0-486E-59E0-06008E2D19A4}"/>
                  </a:ext>
                </a:extLst>
              </p:cNvPr>
              <p:cNvGrpSpPr/>
              <p:nvPr/>
            </p:nvGrpSpPr>
            <p:grpSpPr>
              <a:xfrm>
                <a:off x="4870378" y="4924425"/>
                <a:ext cx="82551" cy="502291"/>
                <a:chOff x="3717924" y="3914670"/>
                <a:chExt cx="82551" cy="428730"/>
              </a:xfrm>
            </p:grpSpPr>
            <p:cxnSp>
              <p:nvCxnSpPr>
                <p:cNvPr id="81" name="Straight Connector 80">
                  <a:extLst>
                    <a:ext uri="{FF2B5EF4-FFF2-40B4-BE49-F238E27FC236}">
                      <a16:creationId xmlns:a16="http://schemas.microsoft.com/office/drawing/2014/main" id="{92830163-BF6A-FEA5-230E-F81F8F62AFC7}"/>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09CD4D85-36C2-EFB6-7B94-98D0CD4CB241}"/>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AECB2523-6E7F-6AB8-DCA4-28218D3EEDE3}"/>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84" name="Group 83">
                <a:extLst>
                  <a:ext uri="{FF2B5EF4-FFF2-40B4-BE49-F238E27FC236}">
                    <a16:creationId xmlns:a16="http://schemas.microsoft.com/office/drawing/2014/main" id="{23346B21-D4A1-AF60-448F-AD14617F1FC0}"/>
                  </a:ext>
                </a:extLst>
              </p:cNvPr>
              <p:cNvGrpSpPr/>
              <p:nvPr/>
            </p:nvGrpSpPr>
            <p:grpSpPr>
              <a:xfrm>
                <a:off x="2562224" y="4117182"/>
                <a:ext cx="82551" cy="356454"/>
                <a:chOff x="3717924" y="3914670"/>
                <a:chExt cx="82551" cy="428730"/>
              </a:xfrm>
            </p:grpSpPr>
            <p:cxnSp>
              <p:nvCxnSpPr>
                <p:cNvPr id="85" name="Straight Connector 84">
                  <a:extLst>
                    <a:ext uri="{FF2B5EF4-FFF2-40B4-BE49-F238E27FC236}">
                      <a16:creationId xmlns:a16="http://schemas.microsoft.com/office/drawing/2014/main" id="{1417375B-EBF9-C443-9E56-59612272B3B9}"/>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B132C633-802E-0EEC-68EC-1C655914DE9C}"/>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0660EA7-2B69-B952-0B20-EF62D516CD32}"/>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88" name="Group 87">
                <a:extLst>
                  <a:ext uri="{FF2B5EF4-FFF2-40B4-BE49-F238E27FC236}">
                    <a16:creationId xmlns:a16="http://schemas.microsoft.com/office/drawing/2014/main" id="{A5A04112-BD1A-3802-E1B1-4AB4BC3C9EB6}"/>
                  </a:ext>
                </a:extLst>
              </p:cNvPr>
              <p:cNvGrpSpPr/>
              <p:nvPr/>
            </p:nvGrpSpPr>
            <p:grpSpPr>
              <a:xfrm>
                <a:off x="2175153" y="3905250"/>
                <a:ext cx="82551" cy="261522"/>
                <a:chOff x="3717924" y="3914670"/>
                <a:chExt cx="82551" cy="428730"/>
              </a:xfrm>
            </p:grpSpPr>
            <p:cxnSp>
              <p:nvCxnSpPr>
                <p:cNvPr id="89" name="Straight Connector 88">
                  <a:extLst>
                    <a:ext uri="{FF2B5EF4-FFF2-40B4-BE49-F238E27FC236}">
                      <a16:creationId xmlns:a16="http://schemas.microsoft.com/office/drawing/2014/main" id="{3294ED81-34B2-4272-98FE-0F361E200FC9}"/>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14A49138-E84C-7476-77D8-AA649D26E066}"/>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17B8099C-BFA8-5415-3022-62921A8CB0EB}"/>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nvGrpSpPr>
              <p:cNvPr id="92" name="Group 91">
                <a:extLst>
                  <a:ext uri="{FF2B5EF4-FFF2-40B4-BE49-F238E27FC236}">
                    <a16:creationId xmlns:a16="http://schemas.microsoft.com/office/drawing/2014/main" id="{0066D734-0C14-B759-56B9-39F871FDF676}"/>
                  </a:ext>
                </a:extLst>
              </p:cNvPr>
              <p:cNvGrpSpPr/>
              <p:nvPr/>
            </p:nvGrpSpPr>
            <p:grpSpPr>
              <a:xfrm>
                <a:off x="1783047" y="3659980"/>
                <a:ext cx="82551" cy="149851"/>
                <a:chOff x="3717924" y="3914670"/>
                <a:chExt cx="82551" cy="428730"/>
              </a:xfrm>
            </p:grpSpPr>
            <p:cxnSp>
              <p:nvCxnSpPr>
                <p:cNvPr id="93" name="Straight Connector 92">
                  <a:extLst>
                    <a:ext uri="{FF2B5EF4-FFF2-40B4-BE49-F238E27FC236}">
                      <a16:creationId xmlns:a16="http://schemas.microsoft.com/office/drawing/2014/main" id="{99ECB657-66B5-EB67-2AC4-B29F33D04A0D}"/>
                    </a:ext>
                  </a:extLst>
                </p:cNvPr>
                <p:cNvCxnSpPr>
                  <a:cxnSpLocks/>
                </p:cNvCxnSpPr>
                <p:nvPr/>
              </p:nvCxnSpPr>
              <p:spPr bwMode="auto">
                <a:xfrm>
                  <a:off x="3717924" y="3921125"/>
                  <a:ext cx="82551" cy="0"/>
                </a:xfrm>
                <a:prstGeom prst="line">
                  <a:avLst/>
                </a:prstGeom>
                <a:noFill/>
                <a:ln w="28575" cap="flat" cmpd="sng" algn="ctr">
                  <a:solidFill>
                    <a:schemeClr val="accent4"/>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E960D8AC-A629-E30B-7D3B-FA9D05377B93}"/>
                    </a:ext>
                  </a:extLst>
                </p:cNvPr>
                <p:cNvCxnSpPr>
                  <a:cxnSpLocks/>
                </p:cNvCxnSpPr>
                <p:nvPr/>
              </p:nvCxnSpPr>
              <p:spPr bwMode="auto">
                <a:xfrm>
                  <a:off x="3759199" y="3914670"/>
                  <a:ext cx="0" cy="419100"/>
                </a:xfrm>
                <a:prstGeom prst="line">
                  <a:avLst/>
                </a:prstGeom>
                <a:noFill/>
                <a:ln w="28575" cap="flat" cmpd="sng" algn="ctr">
                  <a:solidFill>
                    <a:schemeClr val="accent4"/>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67F7FAC-E891-2C96-539B-350CCE539E42}"/>
                    </a:ext>
                  </a:extLst>
                </p:cNvPr>
                <p:cNvCxnSpPr>
                  <a:cxnSpLocks/>
                </p:cNvCxnSpPr>
                <p:nvPr/>
              </p:nvCxnSpPr>
              <p:spPr bwMode="auto">
                <a:xfrm>
                  <a:off x="3717924" y="4343400"/>
                  <a:ext cx="82551" cy="0"/>
                </a:xfrm>
                <a:prstGeom prst="line">
                  <a:avLst/>
                </a:prstGeom>
                <a:noFill/>
                <a:ln w="28575" cap="flat" cmpd="sng" algn="ctr">
                  <a:solidFill>
                    <a:schemeClr val="accent4"/>
                  </a:solidFill>
                  <a:prstDash val="solid"/>
                  <a:round/>
                  <a:headEnd type="none" w="med" len="med"/>
                  <a:tailEnd type="none" w="med" len="med"/>
                </a:ln>
                <a:effectLst/>
              </p:spPr>
            </p:cxnSp>
          </p:grpSp>
        </p:grpSp>
        <p:sp>
          <p:nvSpPr>
            <p:cNvPr id="97" name="Freeform: Shape 96">
              <a:extLst>
                <a:ext uri="{FF2B5EF4-FFF2-40B4-BE49-F238E27FC236}">
                  <a16:creationId xmlns:a16="http://schemas.microsoft.com/office/drawing/2014/main" id="{141A3AA3-5551-9003-7AEF-0F0ADAFBD671}"/>
                </a:ext>
              </a:extLst>
            </p:cNvPr>
            <p:cNvSpPr/>
            <p:nvPr/>
          </p:nvSpPr>
          <p:spPr bwMode="auto">
            <a:xfrm>
              <a:off x="1828800" y="3714750"/>
              <a:ext cx="3457575" cy="1501775"/>
            </a:xfrm>
            <a:custGeom>
              <a:avLst/>
              <a:gdLst>
                <a:gd name="connsiteX0" fmla="*/ 3457575 w 3457575"/>
                <a:gd name="connsiteY0" fmla="*/ 1501775 h 1501775"/>
                <a:gd name="connsiteX1" fmla="*/ 3073400 w 3457575"/>
                <a:gd name="connsiteY1" fmla="*/ 1454150 h 1501775"/>
                <a:gd name="connsiteX2" fmla="*/ 2692400 w 3457575"/>
                <a:gd name="connsiteY2" fmla="*/ 1343025 h 1501775"/>
                <a:gd name="connsiteX3" fmla="*/ 2301875 w 3457575"/>
                <a:gd name="connsiteY3" fmla="*/ 1231900 h 1501775"/>
                <a:gd name="connsiteX4" fmla="*/ 1917700 w 3457575"/>
                <a:gd name="connsiteY4" fmla="*/ 1146175 h 1501775"/>
                <a:gd name="connsiteX5" fmla="*/ 765175 w 3457575"/>
                <a:gd name="connsiteY5" fmla="*/ 574675 h 1501775"/>
                <a:gd name="connsiteX6" fmla="*/ 377825 w 3457575"/>
                <a:gd name="connsiteY6" fmla="*/ 295275 h 1501775"/>
                <a:gd name="connsiteX7" fmla="*/ 0 w 3457575"/>
                <a:gd name="connsiteY7" fmla="*/ 0 h 150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7575" h="1501775">
                  <a:moveTo>
                    <a:pt x="3457575" y="1501775"/>
                  </a:moveTo>
                  <a:lnTo>
                    <a:pt x="3073400" y="1454150"/>
                  </a:lnTo>
                  <a:lnTo>
                    <a:pt x="2692400" y="1343025"/>
                  </a:lnTo>
                  <a:lnTo>
                    <a:pt x="2301875" y="1231900"/>
                  </a:lnTo>
                  <a:lnTo>
                    <a:pt x="1917700" y="1146175"/>
                  </a:lnTo>
                  <a:lnTo>
                    <a:pt x="765175" y="574675"/>
                  </a:lnTo>
                  <a:lnTo>
                    <a:pt x="377825" y="295275"/>
                  </a:lnTo>
                  <a:lnTo>
                    <a:pt x="0" y="0"/>
                  </a:lnTo>
                </a:path>
              </a:pathLst>
            </a:custGeom>
            <a:noFill/>
            <a:ln w="28575">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106" name="Group 105">
              <a:extLst>
                <a:ext uri="{FF2B5EF4-FFF2-40B4-BE49-F238E27FC236}">
                  <a16:creationId xmlns:a16="http://schemas.microsoft.com/office/drawing/2014/main" id="{AC0D0427-1368-DF1D-81E7-3FA9AD5EF5F8}"/>
                </a:ext>
              </a:extLst>
            </p:cNvPr>
            <p:cNvGrpSpPr/>
            <p:nvPr/>
          </p:nvGrpSpPr>
          <p:grpSpPr>
            <a:xfrm>
              <a:off x="1789957" y="3685202"/>
              <a:ext cx="3520177" cy="1562557"/>
              <a:chOff x="1789957" y="3685202"/>
              <a:chExt cx="3520177" cy="1562557"/>
            </a:xfrm>
          </p:grpSpPr>
          <p:sp>
            <p:nvSpPr>
              <p:cNvPr id="98" name="Oval 97">
                <a:extLst>
                  <a:ext uri="{FF2B5EF4-FFF2-40B4-BE49-F238E27FC236}">
                    <a16:creationId xmlns:a16="http://schemas.microsoft.com/office/drawing/2014/main" id="{D288CCBA-1618-D9ED-A04B-001608DFC9DB}"/>
                  </a:ext>
                </a:extLst>
              </p:cNvPr>
              <p:cNvSpPr/>
              <p:nvPr/>
            </p:nvSpPr>
            <p:spPr bwMode="auto">
              <a:xfrm>
                <a:off x="1789957" y="3685202"/>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9" name="Oval 98">
                <a:extLst>
                  <a:ext uri="{FF2B5EF4-FFF2-40B4-BE49-F238E27FC236}">
                    <a16:creationId xmlns:a16="http://schemas.microsoft.com/office/drawing/2014/main" id="{CFAEB273-8374-3480-BD3E-53334AB7BE59}"/>
                  </a:ext>
                </a:extLst>
              </p:cNvPr>
              <p:cNvSpPr/>
              <p:nvPr/>
            </p:nvSpPr>
            <p:spPr bwMode="auto">
              <a:xfrm>
                <a:off x="2188673" y="3997482"/>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0" name="Oval 99">
                <a:extLst>
                  <a:ext uri="{FF2B5EF4-FFF2-40B4-BE49-F238E27FC236}">
                    <a16:creationId xmlns:a16="http://schemas.microsoft.com/office/drawing/2014/main" id="{B494C1CC-A624-F389-B2D3-C03274685C7E}"/>
                  </a:ext>
                </a:extLst>
              </p:cNvPr>
              <p:cNvSpPr/>
              <p:nvPr/>
            </p:nvSpPr>
            <p:spPr bwMode="auto">
              <a:xfrm>
                <a:off x="2575744" y="4264342"/>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1" name="Oval 100">
                <a:extLst>
                  <a:ext uri="{FF2B5EF4-FFF2-40B4-BE49-F238E27FC236}">
                    <a16:creationId xmlns:a16="http://schemas.microsoft.com/office/drawing/2014/main" id="{07B82FE1-7E4A-0576-C9D5-3306926FB5B7}"/>
                  </a:ext>
                </a:extLst>
              </p:cNvPr>
              <p:cNvSpPr/>
              <p:nvPr/>
            </p:nvSpPr>
            <p:spPr bwMode="auto">
              <a:xfrm>
                <a:off x="3731444" y="4833424"/>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2" name="Oval 101">
                <a:extLst>
                  <a:ext uri="{FF2B5EF4-FFF2-40B4-BE49-F238E27FC236}">
                    <a16:creationId xmlns:a16="http://schemas.microsoft.com/office/drawing/2014/main" id="{6FBAE9DD-67E8-D5E4-0FA5-B06DEDE4E200}"/>
                  </a:ext>
                </a:extLst>
              </p:cNvPr>
              <p:cNvSpPr/>
              <p:nvPr/>
            </p:nvSpPr>
            <p:spPr bwMode="auto">
              <a:xfrm>
                <a:off x="4112003" y="4924425"/>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3" name="Oval 102">
                <a:extLst>
                  <a:ext uri="{FF2B5EF4-FFF2-40B4-BE49-F238E27FC236}">
                    <a16:creationId xmlns:a16="http://schemas.microsoft.com/office/drawing/2014/main" id="{EBC3DA58-778B-4800-A619-95CFB41E0C28}"/>
                  </a:ext>
                </a:extLst>
              </p:cNvPr>
              <p:cNvSpPr/>
              <p:nvPr/>
            </p:nvSpPr>
            <p:spPr bwMode="auto">
              <a:xfrm>
                <a:off x="4497717" y="5036340"/>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4" name="Oval 103">
                <a:extLst>
                  <a:ext uri="{FF2B5EF4-FFF2-40B4-BE49-F238E27FC236}">
                    <a16:creationId xmlns:a16="http://schemas.microsoft.com/office/drawing/2014/main" id="{C5B8647B-18AF-A8D3-16F3-136AA9E4945E}"/>
                  </a:ext>
                </a:extLst>
              </p:cNvPr>
              <p:cNvSpPr/>
              <p:nvPr/>
            </p:nvSpPr>
            <p:spPr bwMode="auto">
              <a:xfrm>
                <a:off x="4883898" y="5142180"/>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5" name="Oval 104">
                <a:extLst>
                  <a:ext uri="{FF2B5EF4-FFF2-40B4-BE49-F238E27FC236}">
                    <a16:creationId xmlns:a16="http://schemas.microsoft.com/office/drawing/2014/main" id="{082D9E0A-4BE5-1EDA-1A7E-E2A16E39FEA0}"/>
                  </a:ext>
                </a:extLst>
              </p:cNvPr>
              <p:cNvSpPr/>
              <p:nvPr/>
            </p:nvSpPr>
            <p:spPr bwMode="auto">
              <a:xfrm>
                <a:off x="5254624" y="5192249"/>
                <a:ext cx="55510" cy="55510"/>
              </a:xfrm>
              <a:prstGeom prst="ellipse">
                <a:avLst/>
              </a:prstGeom>
              <a:solidFill>
                <a:schemeClr val="accent4"/>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39" name="Group 138">
              <a:extLst>
                <a:ext uri="{FF2B5EF4-FFF2-40B4-BE49-F238E27FC236}">
                  <a16:creationId xmlns:a16="http://schemas.microsoft.com/office/drawing/2014/main" id="{9D5E7D66-C425-A2AE-A6B9-1A8798D76A1F}"/>
                </a:ext>
              </a:extLst>
            </p:cNvPr>
            <p:cNvGrpSpPr/>
            <p:nvPr/>
          </p:nvGrpSpPr>
          <p:grpSpPr>
            <a:xfrm>
              <a:off x="1785699" y="3606366"/>
              <a:ext cx="3545489" cy="1889759"/>
              <a:chOff x="1785699" y="3606366"/>
              <a:chExt cx="3545489" cy="1889759"/>
            </a:xfrm>
          </p:grpSpPr>
          <p:grpSp>
            <p:nvGrpSpPr>
              <p:cNvPr id="107" name="Group 106">
                <a:extLst>
                  <a:ext uri="{FF2B5EF4-FFF2-40B4-BE49-F238E27FC236}">
                    <a16:creationId xmlns:a16="http://schemas.microsoft.com/office/drawing/2014/main" id="{F6F9CC76-DF49-CF47-E0C6-4073826E1074}"/>
                  </a:ext>
                </a:extLst>
              </p:cNvPr>
              <p:cNvGrpSpPr/>
              <p:nvPr/>
            </p:nvGrpSpPr>
            <p:grpSpPr>
              <a:xfrm>
                <a:off x="5248637" y="4838700"/>
                <a:ext cx="82551" cy="657425"/>
                <a:chOff x="3717924" y="3914670"/>
                <a:chExt cx="82551" cy="428730"/>
              </a:xfrm>
            </p:grpSpPr>
            <p:cxnSp>
              <p:nvCxnSpPr>
                <p:cNvPr id="108" name="Straight Connector 107">
                  <a:extLst>
                    <a:ext uri="{FF2B5EF4-FFF2-40B4-BE49-F238E27FC236}">
                      <a16:creationId xmlns:a16="http://schemas.microsoft.com/office/drawing/2014/main" id="{761E92D3-A3CA-D5ED-1FB8-522FFE66FB16}"/>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EAF35AEC-BCD1-BEEE-5BA9-B94990F2C532}"/>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8CDC2043-D258-E2D6-0721-BD1F54A24E3E}"/>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11" name="Group 110">
                <a:extLst>
                  <a:ext uri="{FF2B5EF4-FFF2-40B4-BE49-F238E27FC236}">
                    <a16:creationId xmlns:a16="http://schemas.microsoft.com/office/drawing/2014/main" id="{CD0B7728-58BD-2DD0-29CC-F0E931D335B1}"/>
                  </a:ext>
                </a:extLst>
              </p:cNvPr>
              <p:cNvGrpSpPr/>
              <p:nvPr/>
            </p:nvGrpSpPr>
            <p:grpSpPr>
              <a:xfrm>
                <a:off x="4865268" y="4854575"/>
                <a:ext cx="82551" cy="500655"/>
                <a:chOff x="3717924" y="3914670"/>
                <a:chExt cx="82551" cy="428730"/>
              </a:xfrm>
            </p:grpSpPr>
            <p:cxnSp>
              <p:nvCxnSpPr>
                <p:cNvPr id="112" name="Straight Connector 111">
                  <a:extLst>
                    <a:ext uri="{FF2B5EF4-FFF2-40B4-BE49-F238E27FC236}">
                      <a16:creationId xmlns:a16="http://schemas.microsoft.com/office/drawing/2014/main" id="{F87E888E-08FE-9FA7-9A55-BB28C4367689}"/>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C06AC75-CD69-818C-64A3-7176873BE644}"/>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ACE18F3F-4302-5FD1-777A-429B9497F00F}"/>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15" name="Group 114">
                <a:extLst>
                  <a:ext uri="{FF2B5EF4-FFF2-40B4-BE49-F238E27FC236}">
                    <a16:creationId xmlns:a16="http://schemas.microsoft.com/office/drawing/2014/main" id="{28EFCA8B-FB45-6BCE-ACD5-08623955F153}"/>
                  </a:ext>
                </a:extLst>
              </p:cNvPr>
              <p:cNvGrpSpPr/>
              <p:nvPr/>
            </p:nvGrpSpPr>
            <p:grpSpPr>
              <a:xfrm>
                <a:off x="4487111" y="4784725"/>
                <a:ext cx="82551" cy="485414"/>
                <a:chOff x="3717924" y="3914670"/>
                <a:chExt cx="82551" cy="428730"/>
              </a:xfrm>
            </p:grpSpPr>
            <p:cxnSp>
              <p:nvCxnSpPr>
                <p:cNvPr id="116" name="Straight Connector 115">
                  <a:extLst>
                    <a:ext uri="{FF2B5EF4-FFF2-40B4-BE49-F238E27FC236}">
                      <a16:creationId xmlns:a16="http://schemas.microsoft.com/office/drawing/2014/main" id="{BB4EAB50-25B3-9B34-9214-B3F5BC362CA2}"/>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8FA40E04-D469-BD30-F51B-E295E34ED0C1}"/>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CA3DE6D5-0A07-DC47-0D17-D6FF0F144A0F}"/>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19" name="Group 118">
                <a:extLst>
                  <a:ext uri="{FF2B5EF4-FFF2-40B4-BE49-F238E27FC236}">
                    <a16:creationId xmlns:a16="http://schemas.microsoft.com/office/drawing/2014/main" id="{F43B22D6-5FE3-784E-7DD1-A9E61A65B614}"/>
                  </a:ext>
                </a:extLst>
              </p:cNvPr>
              <p:cNvGrpSpPr/>
              <p:nvPr/>
            </p:nvGrpSpPr>
            <p:grpSpPr>
              <a:xfrm>
                <a:off x="4099951" y="4733924"/>
                <a:ext cx="82551" cy="336523"/>
                <a:chOff x="3717924" y="3914670"/>
                <a:chExt cx="82551" cy="428730"/>
              </a:xfrm>
            </p:grpSpPr>
            <p:cxnSp>
              <p:nvCxnSpPr>
                <p:cNvPr id="120" name="Straight Connector 119">
                  <a:extLst>
                    <a:ext uri="{FF2B5EF4-FFF2-40B4-BE49-F238E27FC236}">
                      <a16:creationId xmlns:a16="http://schemas.microsoft.com/office/drawing/2014/main" id="{DF8BCA76-553A-9759-B256-90368DBFF849}"/>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A694F757-1CA7-FE81-438F-A480DCBBD0A6}"/>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9717E759-EAB1-2056-5D9E-8C2282BDD698}"/>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23" name="Group 122">
                <a:extLst>
                  <a:ext uri="{FF2B5EF4-FFF2-40B4-BE49-F238E27FC236}">
                    <a16:creationId xmlns:a16="http://schemas.microsoft.com/office/drawing/2014/main" id="{9D67749F-EECC-6550-0AA6-11F2FCCDF486}"/>
                  </a:ext>
                </a:extLst>
              </p:cNvPr>
              <p:cNvGrpSpPr/>
              <p:nvPr/>
            </p:nvGrpSpPr>
            <p:grpSpPr>
              <a:xfrm>
                <a:off x="3708600" y="4543425"/>
                <a:ext cx="82551" cy="493525"/>
                <a:chOff x="3717924" y="3914670"/>
                <a:chExt cx="82551" cy="428730"/>
              </a:xfrm>
            </p:grpSpPr>
            <p:cxnSp>
              <p:nvCxnSpPr>
                <p:cNvPr id="124" name="Straight Connector 123">
                  <a:extLst>
                    <a:ext uri="{FF2B5EF4-FFF2-40B4-BE49-F238E27FC236}">
                      <a16:creationId xmlns:a16="http://schemas.microsoft.com/office/drawing/2014/main" id="{D8960D02-B7C3-14E0-B33C-DDE34B3F1BDB}"/>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98F47C49-EC01-72F8-C108-5EF99AF9C391}"/>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6AFB1B2F-08CA-5E05-BA9B-6BB9DDBE598D}"/>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27" name="Group 126">
                <a:extLst>
                  <a:ext uri="{FF2B5EF4-FFF2-40B4-BE49-F238E27FC236}">
                    <a16:creationId xmlns:a16="http://schemas.microsoft.com/office/drawing/2014/main" id="{0F69F670-8953-290C-8C08-407534B1CD21}"/>
                  </a:ext>
                </a:extLst>
              </p:cNvPr>
              <p:cNvGrpSpPr/>
              <p:nvPr/>
            </p:nvGrpSpPr>
            <p:grpSpPr>
              <a:xfrm>
                <a:off x="2562223" y="4137025"/>
                <a:ext cx="82551" cy="128518"/>
                <a:chOff x="3717924" y="3914670"/>
                <a:chExt cx="82551" cy="428730"/>
              </a:xfrm>
            </p:grpSpPr>
            <p:cxnSp>
              <p:nvCxnSpPr>
                <p:cNvPr id="128" name="Straight Connector 127">
                  <a:extLst>
                    <a:ext uri="{FF2B5EF4-FFF2-40B4-BE49-F238E27FC236}">
                      <a16:creationId xmlns:a16="http://schemas.microsoft.com/office/drawing/2014/main" id="{DC3807EB-1CE5-B492-3D7E-9C8A5C7BC935}"/>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2C7236D7-55E6-998F-DF5C-BB4120864888}"/>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0417A938-63A3-1D1F-CB70-18D6B989656D}"/>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31" name="Group 130">
                <a:extLst>
                  <a:ext uri="{FF2B5EF4-FFF2-40B4-BE49-F238E27FC236}">
                    <a16:creationId xmlns:a16="http://schemas.microsoft.com/office/drawing/2014/main" id="{23FEC6D2-9DF8-F160-F0D5-CC3C6F8A03FF}"/>
                  </a:ext>
                </a:extLst>
              </p:cNvPr>
              <p:cNvGrpSpPr/>
              <p:nvPr/>
            </p:nvGrpSpPr>
            <p:grpSpPr>
              <a:xfrm>
                <a:off x="2175152" y="3909188"/>
                <a:ext cx="82551" cy="172939"/>
                <a:chOff x="3717924" y="3914670"/>
                <a:chExt cx="82551" cy="428730"/>
              </a:xfrm>
            </p:grpSpPr>
            <p:cxnSp>
              <p:nvCxnSpPr>
                <p:cNvPr id="132" name="Straight Connector 131">
                  <a:extLst>
                    <a:ext uri="{FF2B5EF4-FFF2-40B4-BE49-F238E27FC236}">
                      <a16:creationId xmlns:a16="http://schemas.microsoft.com/office/drawing/2014/main" id="{6E32337F-D140-8E94-4851-C206C310EB6B}"/>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D186BB51-DF67-3307-AC4F-08B58A44DC11}"/>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A3320B99-9DDC-3697-6E9E-66077B6493B0}"/>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nvGrpSpPr>
              <p:cNvPr id="135" name="Group 134">
                <a:extLst>
                  <a:ext uri="{FF2B5EF4-FFF2-40B4-BE49-F238E27FC236}">
                    <a16:creationId xmlns:a16="http://schemas.microsoft.com/office/drawing/2014/main" id="{B9DE9838-F32D-FA20-25AF-C8EFC12FC9D6}"/>
                  </a:ext>
                </a:extLst>
              </p:cNvPr>
              <p:cNvGrpSpPr/>
              <p:nvPr/>
            </p:nvGrpSpPr>
            <p:grpSpPr>
              <a:xfrm>
                <a:off x="1785699" y="3606366"/>
                <a:ext cx="82551" cy="151728"/>
                <a:chOff x="3717924" y="3914670"/>
                <a:chExt cx="82551" cy="428730"/>
              </a:xfrm>
            </p:grpSpPr>
            <p:cxnSp>
              <p:nvCxnSpPr>
                <p:cNvPr id="136" name="Straight Connector 135">
                  <a:extLst>
                    <a:ext uri="{FF2B5EF4-FFF2-40B4-BE49-F238E27FC236}">
                      <a16:creationId xmlns:a16="http://schemas.microsoft.com/office/drawing/2014/main" id="{6A8A1B13-89E0-47DE-0EB6-2CF7DEA5387F}"/>
                    </a:ext>
                  </a:extLst>
                </p:cNvPr>
                <p:cNvCxnSpPr>
                  <a:cxnSpLocks/>
                </p:cNvCxnSpPr>
                <p:nvPr/>
              </p:nvCxnSpPr>
              <p:spPr bwMode="auto">
                <a:xfrm>
                  <a:off x="3717924" y="3921125"/>
                  <a:ext cx="82551" cy="0"/>
                </a:xfrm>
                <a:prstGeom prst="line">
                  <a:avLst/>
                </a:prstGeom>
                <a:noFill/>
                <a:ln w="28575" cap="flat" cmpd="sng" algn="ctr">
                  <a:solidFill>
                    <a:schemeClr val="accent6"/>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78AC8642-1634-AA0C-BCE0-37BCC435ED00}"/>
                    </a:ext>
                  </a:extLst>
                </p:cNvPr>
                <p:cNvCxnSpPr>
                  <a:cxnSpLocks/>
                </p:cNvCxnSpPr>
                <p:nvPr/>
              </p:nvCxnSpPr>
              <p:spPr bwMode="auto">
                <a:xfrm>
                  <a:off x="3759199" y="3914670"/>
                  <a:ext cx="0" cy="419100"/>
                </a:xfrm>
                <a:prstGeom prst="line">
                  <a:avLst/>
                </a:prstGeom>
                <a:noFill/>
                <a:ln w="28575" cap="flat" cmpd="sng" algn="ctr">
                  <a:solidFill>
                    <a:schemeClr val="accent6"/>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2452230A-7DCD-1D9B-16EC-EEDB3393D65B}"/>
                    </a:ext>
                  </a:extLst>
                </p:cNvPr>
                <p:cNvCxnSpPr>
                  <a:cxnSpLocks/>
                </p:cNvCxnSpPr>
                <p:nvPr/>
              </p:nvCxnSpPr>
              <p:spPr bwMode="auto">
                <a:xfrm>
                  <a:off x="3717924" y="4343400"/>
                  <a:ext cx="82551" cy="0"/>
                </a:xfrm>
                <a:prstGeom prst="line">
                  <a:avLst/>
                </a:prstGeom>
                <a:noFill/>
                <a:ln w="28575" cap="flat" cmpd="sng" algn="ctr">
                  <a:solidFill>
                    <a:schemeClr val="accent6"/>
                  </a:solidFill>
                  <a:prstDash val="solid"/>
                  <a:round/>
                  <a:headEnd type="none" w="med" len="med"/>
                  <a:tailEnd type="none" w="med" len="med"/>
                </a:ln>
                <a:effectLst/>
              </p:spPr>
            </p:cxnSp>
          </p:grpSp>
        </p:grpSp>
        <p:sp>
          <p:nvSpPr>
            <p:cNvPr id="140" name="Freeform: Shape 139">
              <a:extLst>
                <a:ext uri="{FF2B5EF4-FFF2-40B4-BE49-F238E27FC236}">
                  <a16:creationId xmlns:a16="http://schemas.microsoft.com/office/drawing/2014/main" id="{AF123CF1-CD65-B727-3B51-F93F9264E0E6}"/>
                </a:ext>
              </a:extLst>
            </p:cNvPr>
            <p:cNvSpPr/>
            <p:nvPr/>
          </p:nvSpPr>
          <p:spPr bwMode="auto">
            <a:xfrm>
              <a:off x="1431925" y="3527425"/>
              <a:ext cx="3873500" cy="1651000"/>
            </a:xfrm>
            <a:custGeom>
              <a:avLst/>
              <a:gdLst>
                <a:gd name="connsiteX0" fmla="*/ 0 w 3873500"/>
                <a:gd name="connsiteY0" fmla="*/ 0 h 1651000"/>
                <a:gd name="connsiteX1" fmla="*/ 393700 w 3873500"/>
                <a:gd name="connsiteY1" fmla="*/ 139700 h 1651000"/>
                <a:gd name="connsiteX2" fmla="*/ 777875 w 3873500"/>
                <a:gd name="connsiteY2" fmla="*/ 441325 h 1651000"/>
                <a:gd name="connsiteX3" fmla="*/ 1177925 w 3873500"/>
                <a:gd name="connsiteY3" fmla="*/ 685800 h 1651000"/>
                <a:gd name="connsiteX4" fmla="*/ 2324100 w 3873500"/>
                <a:gd name="connsiteY4" fmla="*/ 1270000 h 1651000"/>
                <a:gd name="connsiteX5" fmla="*/ 2720975 w 3873500"/>
                <a:gd name="connsiteY5" fmla="*/ 1381125 h 1651000"/>
                <a:gd name="connsiteX6" fmla="*/ 3095625 w 3873500"/>
                <a:gd name="connsiteY6" fmla="*/ 1504950 h 1651000"/>
                <a:gd name="connsiteX7" fmla="*/ 3473450 w 3873500"/>
                <a:gd name="connsiteY7" fmla="*/ 1565275 h 1651000"/>
                <a:gd name="connsiteX8" fmla="*/ 3873500 w 3873500"/>
                <a:gd name="connsiteY8" fmla="*/ 16510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500" h="1651000">
                  <a:moveTo>
                    <a:pt x="0" y="0"/>
                  </a:moveTo>
                  <a:lnTo>
                    <a:pt x="393700" y="139700"/>
                  </a:lnTo>
                  <a:lnTo>
                    <a:pt x="777875" y="441325"/>
                  </a:lnTo>
                  <a:lnTo>
                    <a:pt x="1177925" y="685800"/>
                  </a:lnTo>
                  <a:lnTo>
                    <a:pt x="2324100" y="1270000"/>
                  </a:lnTo>
                  <a:lnTo>
                    <a:pt x="2720975" y="1381125"/>
                  </a:lnTo>
                  <a:lnTo>
                    <a:pt x="3095625" y="1504950"/>
                  </a:lnTo>
                  <a:lnTo>
                    <a:pt x="3473450" y="1565275"/>
                  </a:lnTo>
                  <a:lnTo>
                    <a:pt x="3873500" y="1651000"/>
                  </a:lnTo>
                </a:path>
              </a:pathLst>
            </a:custGeom>
            <a:noFill/>
            <a:ln w="28575">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149" name="Group 148">
              <a:extLst>
                <a:ext uri="{FF2B5EF4-FFF2-40B4-BE49-F238E27FC236}">
                  <a16:creationId xmlns:a16="http://schemas.microsoft.com/office/drawing/2014/main" id="{CC0066C5-9707-5E94-E239-B80681C39066}"/>
                </a:ext>
              </a:extLst>
            </p:cNvPr>
            <p:cNvGrpSpPr/>
            <p:nvPr/>
          </p:nvGrpSpPr>
          <p:grpSpPr>
            <a:xfrm>
              <a:off x="1796567" y="3650640"/>
              <a:ext cx="3524941" cy="1549141"/>
              <a:chOff x="1796567" y="3650640"/>
              <a:chExt cx="3524941" cy="1549141"/>
            </a:xfrm>
          </p:grpSpPr>
          <p:sp>
            <p:nvSpPr>
              <p:cNvPr id="141" name="Oval 140">
                <a:extLst>
                  <a:ext uri="{FF2B5EF4-FFF2-40B4-BE49-F238E27FC236}">
                    <a16:creationId xmlns:a16="http://schemas.microsoft.com/office/drawing/2014/main" id="{8BCB2427-F608-1262-FA80-0FD4295779D5}"/>
                  </a:ext>
                </a:extLst>
              </p:cNvPr>
              <p:cNvSpPr/>
              <p:nvPr/>
            </p:nvSpPr>
            <p:spPr bwMode="auto">
              <a:xfrm>
                <a:off x="2188673" y="3938633"/>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2" name="Oval 141">
                <a:extLst>
                  <a:ext uri="{FF2B5EF4-FFF2-40B4-BE49-F238E27FC236}">
                    <a16:creationId xmlns:a16="http://schemas.microsoft.com/office/drawing/2014/main" id="{03E06B3C-24D0-F748-93AC-DB7259A8B79F}"/>
                  </a:ext>
                </a:extLst>
              </p:cNvPr>
              <p:cNvSpPr/>
              <p:nvPr/>
            </p:nvSpPr>
            <p:spPr bwMode="auto">
              <a:xfrm>
                <a:off x="2571284" y="4166291"/>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3" name="Oval 142">
                <a:extLst>
                  <a:ext uri="{FF2B5EF4-FFF2-40B4-BE49-F238E27FC236}">
                    <a16:creationId xmlns:a16="http://schemas.microsoft.com/office/drawing/2014/main" id="{F44DA2AD-DD74-9D81-2F29-B22131ABC0BE}"/>
                  </a:ext>
                </a:extLst>
              </p:cNvPr>
              <p:cNvSpPr/>
              <p:nvPr/>
            </p:nvSpPr>
            <p:spPr bwMode="auto">
              <a:xfrm>
                <a:off x="1796567" y="3650640"/>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4" name="Oval 143">
                <a:extLst>
                  <a:ext uri="{FF2B5EF4-FFF2-40B4-BE49-F238E27FC236}">
                    <a16:creationId xmlns:a16="http://schemas.microsoft.com/office/drawing/2014/main" id="{B84D7ADF-FB4B-3D87-CA9F-05D5C11BF627}"/>
                  </a:ext>
                </a:extLst>
              </p:cNvPr>
              <p:cNvSpPr/>
              <p:nvPr/>
            </p:nvSpPr>
            <p:spPr bwMode="auto">
              <a:xfrm>
                <a:off x="3717924" y="4766781"/>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5" name="Oval 144">
                <a:extLst>
                  <a:ext uri="{FF2B5EF4-FFF2-40B4-BE49-F238E27FC236}">
                    <a16:creationId xmlns:a16="http://schemas.microsoft.com/office/drawing/2014/main" id="{04C26E7E-031D-E1AD-95B3-6BE69CC4F95E}"/>
                  </a:ext>
                </a:extLst>
              </p:cNvPr>
              <p:cNvSpPr/>
              <p:nvPr/>
            </p:nvSpPr>
            <p:spPr bwMode="auto">
              <a:xfrm>
                <a:off x="4111476" y="4862111"/>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6" name="Oval 145">
                <a:extLst>
                  <a:ext uri="{FF2B5EF4-FFF2-40B4-BE49-F238E27FC236}">
                    <a16:creationId xmlns:a16="http://schemas.microsoft.com/office/drawing/2014/main" id="{999E2DBB-86A3-6C76-1CAB-D42A7FFCC997}"/>
                  </a:ext>
                </a:extLst>
              </p:cNvPr>
              <p:cNvSpPr/>
              <p:nvPr/>
            </p:nvSpPr>
            <p:spPr bwMode="auto">
              <a:xfrm>
                <a:off x="4496950" y="5001809"/>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7" name="Oval 146">
                <a:extLst>
                  <a:ext uri="{FF2B5EF4-FFF2-40B4-BE49-F238E27FC236}">
                    <a16:creationId xmlns:a16="http://schemas.microsoft.com/office/drawing/2014/main" id="{B69AD094-5493-1F1D-3E27-CDA07648C919}"/>
                  </a:ext>
                </a:extLst>
              </p:cNvPr>
              <p:cNvSpPr/>
              <p:nvPr/>
            </p:nvSpPr>
            <p:spPr bwMode="auto">
              <a:xfrm>
                <a:off x="4880853" y="5061564"/>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8" name="Oval 147">
                <a:extLst>
                  <a:ext uri="{FF2B5EF4-FFF2-40B4-BE49-F238E27FC236}">
                    <a16:creationId xmlns:a16="http://schemas.microsoft.com/office/drawing/2014/main" id="{B1D7C147-0DE6-A830-3CD1-2EEA898E5B2F}"/>
                  </a:ext>
                </a:extLst>
              </p:cNvPr>
              <p:cNvSpPr/>
              <p:nvPr/>
            </p:nvSpPr>
            <p:spPr bwMode="auto">
              <a:xfrm>
                <a:off x="5265998" y="5144271"/>
                <a:ext cx="55510" cy="55510"/>
              </a:xfrm>
              <a:prstGeom prst="ellipse">
                <a:avLst/>
              </a:prstGeom>
              <a:solidFill>
                <a:schemeClr val="accent6"/>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82" name="Group 181">
              <a:extLst>
                <a:ext uri="{FF2B5EF4-FFF2-40B4-BE49-F238E27FC236}">
                  <a16:creationId xmlns:a16="http://schemas.microsoft.com/office/drawing/2014/main" id="{862AE5F3-0DB2-F325-7B5D-F5E120F6352E}"/>
                </a:ext>
              </a:extLst>
            </p:cNvPr>
            <p:cNvGrpSpPr/>
            <p:nvPr/>
          </p:nvGrpSpPr>
          <p:grpSpPr>
            <a:xfrm>
              <a:off x="1789957" y="3469843"/>
              <a:ext cx="3551571" cy="1755119"/>
              <a:chOff x="1789957" y="3469843"/>
              <a:chExt cx="3551571" cy="1755119"/>
            </a:xfrm>
          </p:grpSpPr>
          <p:grpSp>
            <p:nvGrpSpPr>
              <p:cNvPr id="150" name="Group 149">
                <a:extLst>
                  <a:ext uri="{FF2B5EF4-FFF2-40B4-BE49-F238E27FC236}">
                    <a16:creationId xmlns:a16="http://schemas.microsoft.com/office/drawing/2014/main" id="{2D583A7E-02C7-DFEA-0AD6-13323618F8CA}"/>
                  </a:ext>
                </a:extLst>
              </p:cNvPr>
              <p:cNvGrpSpPr/>
              <p:nvPr/>
            </p:nvGrpSpPr>
            <p:grpSpPr>
              <a:xfrm>
                <a:off x="5258977" y="4895457"/>
                <a:ext cx="82551" cy="329505"/>
                <a:chOff x="3717924" y="3914670"/>
                <a:chExt cx="82551" cy="428730"/>
              </a:xfrm>
            </p:grpSpPr>
            <p:cxnSp>
              <p:nvCxnSpPr>
                <p:cNvPr id="151" name="Straight Connector 150">
                  <a:extLst>
                    <a:ext uri="{FF2B5EF4-FFF2-40B4-BE49-F238E27FC236}">
                      <a16:creationId xmlns:a16="http://schemas.microsoft.com/office/drawing/2014/main" id="{ED6AE3C9-8F5E-DC59-D470-968FF3350B50}"/>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98BCD750-5E33-BF38-94AF-EAC1BC44AA9A}"/>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83070101-3D3A-CA82-8ADB-E3B338320798}"/>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54" name="Group 153">
                <a:extLst>
                  <a:ext uri="{FF2B5EF4-FFF2-40B4-BE49-F238E27FC236}">
                    <a16:creationId xmlns:a16="http://schemas.microsoft.com/office/drawing/2014/main" id="{ACBAA3BD-C796-990E-967C-7857B05F8EF4}"/>
                  </a:ext>
                </a:extLst>
              </p:cNvPr>
              <p:cNvGrpSpPr/>
              <p:nvPr/>
            </p:nvGrpSpPr>
            <p:grpSpPr>
              <a:xfrm>
                <a:off x="4865268" y="4819309"/>
                <a:ext cx="82551" cy="359116"/>
                <a:chOff x="3717924" y="3914670"/>
                <a:chExt cx="82551" cy="428730"/>
              </a:xfrm>
            </p:grpSpPr>
            <p:cxnSp>
              <p:nvCxnSpPr>
                <p:cNvPr id="155" name="Straight Connector 154">
                  <a:extLst>
                    <a:ext uri="{FF2B5EF4-FFF2-40B4-BE49-F238E27FC236}">
                      <a16:creationId xmlns:a16="http://schemas.microsoft.com/office/drawing/2014/main" id="{0670616E-7002-617D-A242-926BAF9C70EF}"/>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124BB6E-4FBC-05D8-AEA9-22BD37877B3F}"/>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37BE2413-E908-DEC6-BB28-F0675DCD5720}"/>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58" name="Group 157">
                <a:extLst>
                  <a:ext uri="{FF2B5EF4-FFF2-40B4-BE49-F238E27FC236}">
                    <a16:creationId xmlns:a16="http://schemas.microsoft.com/office/drawing/2014/main" id="{E1A244C3-E630-B5EB-FB17-5A62F4C5429B}"/>
                  </a:ext>
                </a:extLst>
              </p:cNvPr>
              <p:cNvGrpSpPr/>
              <p:nvPr/>
            </p:nvGrpSpPr>
            <p:grpSpPr>
              <a:xfrm>
                <a:off x="4482595" y="4687017"/>
                <a:ext cx="82551" cy="359116"/>
                <a:chOff x="3717924" y="3914670"/>
                <a:chExt cx="82551" cy="428730"/>
              </a:xfrm>
            </p:grpSpPr>
            <p:cxnSp>
              <p:nvCxnSpPr>
                <p:cNvPr id="159" name="Straight Connector 158">
                  <a:extLst>
                    <a:ext uri="{FF2B5EF4-FFF2-40B4-BE49-F238E27FC236}">
                      <a16:creationId xmlns:a16="http://schemas.microsoft.com/office/drawing/2014/main" id="{C9C07884-C83B-63BA-94D0-127BC399DFB1}"/>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8BCBFDEF-BAEA-9413-6333-9DD8313B5E3D}"/>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E2FA9061-2251-755C-183F-3DF2AE9DB41E}"/>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62" name="Group 161">
                <a:extLst>
                  <a:ext uri="{FF2B5EF4-FFF2-40B4-BE49-F238E27FC236}">
                    <a16:creationId xmlns:a16="http://schemas.microsoft.com/office/drawing/2014/main" id="{06BAFE90-D126-4870-2243-2C77CD29A2A1}"/>
                  </a:ext>
                </a:extLst>
              </p:cNvPr>
              <p:cNvGrpSpPr/>
              <p:nvPr/>
            </p:nvGrpSpPr>
            <p:grpSpPr>
              <a:xfrm>
                <a:off x="4091936" y="4617408"/>
                <a:ext cx="82551" cy="359116"/>
                <a:chOff x="3717924" y="3914670"/>
                <a:chExt cx="82551" cy="428730"/>
              </a:xfrm>
            </p:grpSpPr>
            <p:cxnSp>
              <p:nvCxnSpPr>
                <p:cNvPr id="163" name="Straight Connector 162">
                  <a:extLst>
                    <a:ext uri="{FF2B5EF4-FFF2-40B4-BE49-F238E27FC236}">
                      <a16:creationId xmlns:a16="http://schemas.microsoft.com/office/drawing/2014/main" id="{D0C0177B-9CFD-29E3-590E-73759225E6D8}"/>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692DDF11-899D-D562-22B2-D2EF746398EC}"/>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02027AE2-4B23-BCC7-7BA9-EA457DFE864E}"/>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66" name="Group 165">
                <a:extLst>
                  <a:ext uri="{FF2B5EF4-FFF2-40B4-BE49-F238E27FC236}">
                    <a16:creationId xmlns:a16="http://schemas.microsoft.com/office/drawing/2014/main" id="{6676B121-FD27-7BD0-3166-EB45A173F2A9}"/>
                  </a:ext>
                </a:extLst>
              </p:cNvPr>
              <p:cNvGrpSpPr/>
              <p:nvPr/>
            </p:nvGrpSpPr>
            <p:grpSpPr>
              <a:xfrm>
                <a:off x="3711776" y="4493887"/>
                <a:ext cx="82551" cy="359116"/>
                <a:chOff x="3717924" y="3914670"/>
                <a:chExt cx="82551" cy="428730"/>
              </a:xfrm>
            </p:grpSpPr>
            <p:cxnSp>
              <p:nvCxnSpPr>
                <p:cNvPr id="167" name="Straight Connector 166">
                  <a:extLst>
                    <a:ext uri="{FF2B5EF4-FFF2-40B4-BE49-F238E27FC236}">
                      <a16:creationId xmlns:a16="http://schemas.microsoft.com/office/drawing/2014/main" id="{64D1934C-9342-AC9C-09FE-AD3B5CBE438D}"/>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D866F03-2FA3-9BD6-1DA2-FB00BC90E04C}"/>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C7D940F-0B30-566D-46D0-D79E305930D2}"/>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70" name="Group 169">
                <a:extLst>
                  <a:ext uri="{FF2B5EF4-FFF2-40B4-BE49-F238E27FC236}">
                    <a16:creationId xmlns:a16="http://schemas.microsoft.com/office/drawing/2014/main" id="{7F7886AD-F852-A378-ACA1-DF5ED94D5F4B}"/>
                  </a:ext>
                </a:extLst>
              </p:cNvPr>
              <p:cNvGrpSpPr/>
              <p:nvPr/>
            </p:nvGrpSpPr>
            <p:grpSpPr>
              <a:xfrm>
                <a:off x="2562222" y="4117182"/>
                <a:ext cx="82551" cy="139923"/>
                <a:chOff x="3717924" y="3914670"/>
                <a:chExt cx="82551" cy="428730"/>
              </a:xfrm>
            </p:grpSpPr>
            <p:cxnSp>
              <p:nvCxnSpPr>
                <p:cNvPr id="171" name="Straight Connector 170">
                  <a:extLst>
                    <a:ext uri="{FF2B5EF4-FFF2-40B4-BE49-F238E27FC236}">
                      <a16:creationId xmlns:a16="http://schemas.microsoft.com/office/drawing/2014/main" id="{2EA71BF9-7D98-D52C-A2A0-8493FC3B825D}"/>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586FB82B-7593-9B24-EEBE-88CCB16D146D}"/>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05439593-0550-0DD5-C852-E0351D8A0DFC}"/>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74" name="Group 173">
                <a:extLst>
                  <a:ext uri="{FF2B5EF4-FFF2-40B4-BE49-F238E27FC236}">
                    <a16:creationId xmlns:a16="http://schemas.microsoft.com/office/drawing/2014/main" id="{3590E304-B225-D482-B79F-F2E82B42E9B7}"/>
                  </a:ext>
                </a:extLst>
              </p:cNvPr>
              <p:cNvGrpSpPr/>
              <p:nvPr/>
            </p:nvGrpSpPr>
            <p:grpSpPr>
              <a:xfrm>
                <a:off x="2165627" y="3812970"/>
                <a:ext cx="82551" cy="170688"/>
                <a:chOff x="3717924" y="3914670"/>
                <a:chExt cx="82551" cy="428730"/>
              </a:xfrm>
            </p:grpSpPr>
            <p:cxnSp>
              <p:nvCxnSpPr>
                <p:cNvPr id="175" name="Straight Connector 174">
                  <a:extLst>
                    <a:ext uri="{FF2B5EF4-FFF2-40B4-BE49-F238E27FC236}">
                      <a16:creationId xmlns:a16="http://schemas.microsoft.com/office/drawing/2014/main" id="{FB17EA44-43E0-8C74-D513-3739BB50986E}"/>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87A69A63-B8DE-2B83-31A3-E86EF4EDBE18}"/>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7A57832F-5375-70D5-7752-5E1685910CE4}"/>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78" name="Group 177">
                <a:extLst>
                  <a:ext uri="{FF2B5EF4-FFF2-40B4-BE49-F238E27FC236}">
                    <a16:creationId xmlns:a16="http://schemas.microsoft.com/office/drawing/2014/main" id="{5745E86B-A2FC-ACF8-AB20-E1D080EC367F}"/>
                  </a:ext>
                </a:extLst>
              </p:cNvPr>
              <p:cNvGrpSpPr/>
              <p:nvPr/>
            </p:nvGrpSpPr>
            <p:grpSpPr>
              <a:xfrm>
                <a:off x="1789957" y="3469843"/>
                <a:ext cx="82551" cy="217556"/>
                <a:chOff x="3717924" y="3914670"/>
                <a:chExt cx="82551" cy="428730"/>
              </a:xfrm>
            </p:grpSpPr>
            <p:cxnSp>
              <p:nvCxnSpPr>
                <p:cNvPr id="179" name="Straight Connector 178">
                  <a:extLst>
                    <a:ext uri="{FF2B5EF4-FFF2-40B4-BE49-F238E27FC236}">
                      <a16:creationId xmlns:a16="http://schemas.microsoft.com/office/drawing/2014/main" id="{BA917F4C-2CEA-EE48-7646-BDB031A6C745}"/>
                    </a:ext>
                  </a:extLst>
                </p:cNvPr>
                <p:cNvCxnSpPr>
                  <a:cxnSpLocks/>
                </p:cNvCxnSpPr>
                <p:nvPr/>
              </p:nvCxnSpPr>
              <p:spPr bwMode="auto">
                <a:xfrm>
                  <a:off x="3717924" y="3921125"/>
                  <a:ext cx="82551" cy="0"/>
                </a:xfrm>
                <a:prstGeom prst="line">
                  <a:avLst/>
                </a:prstGeom>
                <a:noFill/>
                <a:ln w="28575" cap="flat" cmpd="sng" algn="ctr">
                  <a:solidFill>
                    <a:schemeClr val="accent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332095D4-B36A-53C8-7487-895509B2C970}"/>
                    </a:ext>
                  </a:extLst>
                </p:cNvPr>
                <p:cNvCxnSpPr>
                  <a:cxnSpLocks/>
                </p:cNvCxnSpPr>
                <p:nvPr/>
              </p:nvCxnSpPr>
              <p:spPr bwMode="auto">
                <a:xfrm>
                  <a:off x="3759199" y="3914670"/>
                  <a:ext cx="0" cy="419100"/>
                </a:xfrm>
                <a:prstGeom prst="line">
                  <a:avLst/>
                </a:prstGeom>
                <a:noFill/>
                <a:ln w="28575" cap="flat" cmpd="sng" algn="ctr">
                  <a:solidFill>
                    <a:schemeClr val="accent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A2BBC217-E833-E0DA-9D14-1DD9288D645C}"/>
                    </a:ext>
                  </a:extLst>
                </p:cNvPr>
                <p:cNvCxnSpPr>
                  <a:cxnSpLocks/>
                </p:cNvCxnSpPr>
                <p:nvPr/>
              </p:nvCxnSpPr>
              <p:spPr bwMode="auto">
                <a:xfrm>
                  <a:off x="3717924" y="4343400"/>
                  <a:ext cx="82551" cy="0"/>
                </a:xfrm>
                <a:prstGeom prst="line">
                  <a:avLst/>
                </a:prstGeom>
                <a:noFill/>
                <a:ln w="28575" cap="flat" cmpd="sng" algn="ctr">
                  <a:solidFill>
                    <a:schemeClr val="accent3"/>
                  </a:solidFill>
                  <a:prstDash val="solid"/>
                  <a:round/>
                  <a:headEnd type="none" w="med" len="med"/>
                  <a:tailEnd type="none" w="med" len="med"/>
                </a:ln>
                <a:effectLst/>
              </p:spPr>
            </p:cxnSp>
          </p:grpSp>
        </p:grpSp>
        <p:sp>
          <p:nvSpPr>
            <p:cNvPr id="183" name="Freeform: Shape 182">
              <a:extLst>
                <a:ext uri="{FF2B5EF4-FFF2-40B4-BE49-F238E27FC236}">
                  <a16:creationId xmlns:a16="http://schemas.microsoft.com/office/drawing/2014/main" id="{ACC6954A-771C-508F-DD0F-760C4B91FC75}"/>
                </a:ext>
              </a:extLst>
            </p:cNvPr>
            <p:cNvSpPr/>
            <p:nvPr/>
          </p:nvSpPr>
          <p:spPr bwMode="auto">
            <a:xfrm>
              <a:off x="1438275" y="3533775"/>
              <a:ext cx="3848100" cy="1504950"/>
            </a:xfrm>
            <a:custGeom>
              <a:avLst/>
              <a:gdLst>
                <a:gd name="connsiteX0" fmla="*/ 0 w 3848100"/>
                <a:gd name="connsiteY0" fmla="*/ 0 h 1504950"/>
                <a:gd name="connsiteX1" fmla="*/ 381000 w 3848100"/>
                <a:gd name="connsiteY1" fmla="*/ 79375 h 1504950"/>
                <a:gd name="connsiteX2" fmla="*/ 768350 w 3848100"/>
                <a:gd name="connsiteY2" fmla="*/ 390525 h 1504950"/>
                <a:gd name="connsiteX3" fmla="*/ 1171575 w 3848100"/>
                <a:gd name="connsiteY3" fmla="*/ 638175 h 1504950"/>
                <a:gd name="connsiteX4" fmla="*/ 2314575 w 3848100"/>
                <a:gd name="connsiteY4" fmla="*/ 1101725 h 1504950"/>
                <a:gd name="connsiteX5" fmla="*/ 2705100 w 3848100"/>
                <a:gd name="connsiteY5" fmla="*/ 1222375 h 1504950"/>
                <a:gd name="connsiteX6" fmla="*/ 3095625 w 3848100"/>
                <a:gd name="connsiteY6" fmla="*/ 1317625 h 1504950"/>
                <a:gd name="connsiteX7" fmla="*/ 3476625 w 3848100"/>
                <a:gd name="connsiteY7" fmla="*/ 1397000 h 1504950"/>
                <a:gd name="connsiteX8" fmla="*/ 3848100 w 3848100"/>
                <a:gd name="connsiteY8" fmla="*/ 150495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8100" h="1504950">
                  <a:moveTo>
                    <a:pt x="0" y="0"/>
                  </a:moveTo>
                  <a:lnTo>
                    <a:pt x="381000" y="79375"/>
                  </a:lnTo>
                  <a:lnTo>
                    <a:pt x="768350" y="390525"/>
                  </a:lnTo>
                  <a:lnTo>
                    <a:pt x="1171575" y="638175"/>
                  </a:lnTo>
                  <a:lnTo>
                    <a:pt x="2314575" y="1101725"/>
                  </a:lnTo>
                  <a:lnTo>
                    <a:pt x="2705100" y="1222375"/>
                  </a:lnTo>
                  <a:lnTo>
                    <a:pt x="3095625" y="1317625"/>
                  </a:lnTo>
                  <a:lnTo>
                    <a:pt x="3476625" y="1397000"/>
                  </a:lnTo>
                  <a:lnTo>
                    <a:pt x="3848100" y="150495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192" name="Group 191">
              <a:extLst>
                <a:ext uri="{FF2B5EF4-FFF2-40B4-BE49-F238E27FC236}">
                  <a16:creationId xmlns:a16="http://schemas.microsoft.com/office/drawing/2014/main" id="{EA34E655-8C50-6580-E7B6-D5D3193AB29D}"/>
                </a:ext>
              </a:extLst>
            </p:cNvPr>
            <p:cNvGrpSpPr/>
            <p:nvPr/>
          </p:nvGrpSpPr>
          <p:grpSpPr>
            <a:xfrm>
              <a:off x="1795747" y="3587291"/>
              <a:ext cx="3526306" cy="1485884"/>
              <a:chOff x="1795747" y="3587291"/>
              <a:chExt cx="3526306" cy="1485884"/>
            </a:xfrm>
          </p:grpSpPr>
          <p:sp>
            <p:nvSpPr>
              <p:cNvPr id="184" name="Oval 183">
                <a:extLst>
                  <a:ext uri="{FF2B5EF4-FFF2-40B4-BE49-F238E27FC236}">
                    <a16:creationId xmlns:a16="http://schemas.microsoft.com/office/drawing/2014/main" id="{DAB5AB24-CB15-2BF1-B491-411CAD4E02AC}"/>
                  </a:ext>
                </a:extLst>
              </p:cNvPr>
              <p:cNvSpPr/>
              <p:nvPr/>
            </p:nvSpPr>
            <p:spPr bwMode="auto">
              <a:xfrm>
                <a:off x="2574992" y="4152886"/>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5" name="Oval 184">
                <a:extLst>
                  <a:ext uri="{FF2B5EF4-FFF2-40B4-BE49-F238E27FC236}">
                    <a16:creationId xmlns:a16="http://schemas.microsoft.com/office/drawing/2014/main" id="{7D3CD7B0-FA9A-5C75-3B52-5D8047E4635D}"/>
                  </a:ext>
                </a:extLst>
              </p:cNvPr>
              <p:cNvSpPr/>
              <p:nvPr/>
            </p:nvSpPr>
            <p:spPr bwMode="auto">
              <a:xfrm>
                <a:off x="2178327" y="3882516"/>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6" name="Oval 185">
                <a:extLst>
                  <a:ext uri="{FF2B5EF4-FFF2-40B4-BE49-F238E27FC236}">
                    <a16:creationId xmlns:a16="http://schemas.microsoft.com/office/drawing/2014/main" id="{DAECA5BE-7250-DFCB-3D7E-D1531045327F}"/>
                  </a:ext>
                </a:extLst>
              </p:cNvPr>
              <p:cNvSpPr/>
              <p:nvPr/>
            </p:nvSpPr>
            <p:spPr bwMode="auto">
              <a:xfrm>
                <a:off x="1795747" y="3587291"/>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7" name="Oval 186">
                <a:extLst>
                  <a:ext uri="{FF2B5EF4-FFF2-40B4-BE49-F238E27FC236}">
                    <a16:creationId xmlns:a16="http://schemas.microsoft.com/office/drawing/2014/main" id="{E522FFB8-AB1D-BB16-8C7C-530899598C23}"/>
                  </a:ext>
                </a:extLst>
              </p:cNvPr>
              <p:cNvSpPr/>
              <p:nvPr/>
            </p:nvSpPr>
            <p:spPr bwMode="auto">
              <a:xfrm>
                <a:off x="3726678" y="4617977"/>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8" name="Oval 187">
                <a:extLst>
                  <a:ext uri="{FF2B5EF4-FFF2-40B4-BE49-F238E27FC236}">
                    <a16:creationId xmlns:a16="http://schemas.microsoft.com/office/drawing/2014/main" id="{1F47D81C-D05D-AAB5-B5C1-325F71B917FB}"/>
                  </a:ext>
                </a:extLst>
              </p:cNvPr>
              <p:cNvSpPr/>
              <p:nvPr/>
            </p:nvSpPr>
            <p:spPr bwMode="auto">
              <a:xfrm>
                <a:off x="4102965" y="4720642"/>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9D6FFB1B-FCE8-9D5C-0408-BA83B115C8F2}"/>
                  </a:ext>
                </a:extLst>
              </p:cNvPr>
              <p:cNvSpPr/>
              <p:nvPr/>
            </p:nvSpPr>
            <p:spPr bwMode="auto">
              <a:xfrm>
                <a:off x="4496995" y="4822934"/>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0" name="Oval 189">
                <a:extLst>
                  <a:ext uri="{FF2B5EF4-FFF2-40B4-BE49-F238E27FC236}">
                    <a16:creationId xmlns:a16="http://schemas.microsoft.com/office/drawing/2014/main" id="{98BD2A8C-2B95-865A-A88F-1B5227B7DA14}"/>
                  </a:ext>
                </a:extLst>
              </p:cNvPr>
              <p:cNvSpPr/>
              <p:nvPr/>
            </p:nvSpPr>
            <p:spPr bwMode="auto">
              <a:xfrm>
                <a:off x="4875149" y="4899888"/>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1" name="Oval 190">
                <a:extLst>
                  <a:ext uri="{FF2B5EF4-FFF2-40B4-BE49-F238E27FC236}">
                    <a16:creationId xmlns:a16="http://schemas.microsoft.com/office/drawing/2014/main" id="{255BBF8E-1631-6706-262C-B5A964AE36E6}"/>
                  </a:ext>
                </a:extLst>
              </p:cNvPr>
              <p:cNvSpPr/>
              <p:nvPr/>
            </p:nvSpPr>
            <p:spPr bwMode="auto">
              <a:xfrm>
                <a:off x="5264903" y="5016025"/>
                <a:ext cx="57150" cy="57150"/>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225" name="Group 224">
              <a:extLst>
                <a:ext uri="{FF2B5EF4-FFF2-40B4-BE49-F238E27FC236}">
                  <a16:creationId xmlns:a16="http://schemas.microsoft.com/office/drawing/2014/main" id="{B6838607-48F0-9942-A8D9-F47DF1F9CD02}"/>
                </a:ext>
              </a:extLst>
            </p:cNvPr>
            <p:cNvGrpSpPr/>
            <p:nvPr/>
          </p:nvGrpSpPr>
          <p:grpSpPr>
            <a:xfrm>
              <a:off x="2172266" y="3746265"/>
              <a:ext cx="3165372" cy="1197210"/>
              <a:chOff x="2172266" y="3746265"/>
              <a:chExt cx="3165372" cy="1197210"/>
            </a:xfrm>
          </p:grpSpPr>
          <p:grpSp>
            <p:nvGrpSpPr>
              <p:cNvPr id="193" name="Group 192">
                <a:extLst>
                  <a:ext uri="{FF2B5EF4-FFF2-40B4-BE49-F238E27FC236}">
                    <a16:creationId xmlns:a16="http://schemas.microsoft.com/office/drawing/2014/main" id="{339E1009-BBB9-2322-E8F6-A809233A21DD}"/>
                  </a:ext>
                </a:extLst>
              </p:cNvPr>
              <p:cNvGrpSpPr/>
              <p:nvPr/>
            </p:nvGrpSpPr>
            <p:grpSpPr>
              <a:xfrm>
                <a:off x="5255087" y="4248599"/>
                <a:ext cx="82551" cy="694876"/>
                <a:chOff x="3717924" y="3914670"/>
                <a:chExt cx="82551" cy="428730"/>
              </a:xfrm>
            </p:grpSpPr>
            <p:cxnSp>
              <p:nvCxnSpPr>
                <p:cNvPr id="194" name="Straight Connector 193">
                  <a:extLst>
                    <a:ext uri="{FF2B5EF4-FFF2-40B4-BE49-F238E27FC236}">
                      <a16:creationId xmlns:a16="http://schemas.microsoft.com/office/drawing/2014/main" id="{F54E6620-D2C6-FC68-F5A9-5BA815A19031}"/>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DB5073A-9CBD-A5E4-A365-0F514DA0F922}"/>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B22C53B8-9556-2EA7-F52D-F99297E8AE3A}"/>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97" name="Group 196">
                <a:extLst>
                  <a:ext uri="{FF2B5EF4-FFF2-40B4-BE49-F238E27FC236}">
                    <a16:creationId xmlns:a16="http://schemas.microsoft.com/office/drawing/2014/main" id="{675777A1-DB89-92B9-BDF3-2EB6920CDEAB}"/>
                  </a:ext>
                </a:extLst>
              </p:cNvPr>
              <p:cNvGrpSpPr/>
              <p:nvPr/>
            </p:nvGrpSpPr>
            <p:grpSpPr>
              <a:xfrm>
                <a:off x="4861589" y="4394200"/>
                <a:ext cx="82551" cy="544240"/>
                <a:chOff x="3717924" y="3914670"/>
                <a:chExt cx="82551" cy="428730"/>
              </a:xfrm>
            </p:grpSpPr>
            <p:cxnSp>
              <p:nvCxnSpPr>
                <p:cNvPr id="198" name="Straight Connector 197">
                  <a:extLst>
                    <a:ext uri="{FF2B5EF4-FFF2-40B4-BE49-F238E27FC236}">
                      <a16:creationId xmlns:a16="http://schemas.microsoft.com/office/drawing/2014/main" id="{321A24FC-3747-6C16-41AF-74F16982CCF3}"/>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62585039-B0DB-3BEC-BE58-1D016FBE6124}"/>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B835169B-0AF3-C348-53AB-EECCAE5B354B}"/>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01" name="Group 200">
                <a:extLst>
                  <a:ext uri="{FF2B5EF4-FFF2-40B4-BE49-F238E27FC236}">
                    <a16:creationId xmlns:a16="http://schemas.microsoft.com/office/drawing/2014/main" id="{B30C31A7-6285-9E1A-842F-A73AA82698CB}"/>
                  </a:ext>
                </a:extLst>
              </p:cNvPr>
              <p:cNvGrpSpPr/>
              <p:nvPr/>
            </p:nvGrpSpPr>
            <p:grpSpPr>
              <a:xfrm>
                <a:off x="4490104" y="4373695"/>
                <a:ext cx="82551" cy="544240"/>
                <a:chOff x="3717924" y="3914670"/>
                <a:chExt cx="82551" cy="428730"/>
              </a:xfrm>
            </p:grpSpPr>
            <p:cxnSp>
              <p:nvCxnSpPr>
                <p:cNvPr id="202" name="Straight Connector 201">
                  <a:extLst>
                    <a:ext uri="{FF2B5EF4-FFF2-40B4-BE49-F238E27FC236}">
                      <a16:creationId xmlns:a16="http://schemas.microsoft.com/office/drawing/2014/main" id="{8C873AA3-52F2-2813-3BDC-CBD8E8E2F42C}"/>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E8DA482C-0B43-4BCB-9AC2-207452B1CF81}"/>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C3A92F46-0CDD-08EA-6345-88951D23741B}"/>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05" name="Group 204">
                <a:extLst>
                  <a:ext uri="{FF2B5EF4-FFF2-40B4-BE49-F238E27FC236}">
                    <a16:creationId xmlns:a16="http://schemas.microsoft.com/office/drawing/2014/main" id="{DCF7A6F5-446D-CC4A-6674-E4A8F5C0DEA6}"/>
                  </a:ext>
                </a:extLst>
              </p:cNvPr>
              <p:cNvGrpSpPr/>
              <p:nvPr/>
            </p:nvGrpSpPr>
            <p:grpSpPr>
              <a:xfrm>
                <a:off x="4106513" y="4479924"/>
                <a:ext cx="82551" cy="436631"/>
                <a:chOff x="3717924" y="3914670"/>
                <a:chExt cx="82551" cy="428730"/>
              </a:xfrm>
            </p:grpSpPr>
            <p:cxnSp>
              <p:nvCxnSpPr>
                <p:cNvPr id="206" name="Straight Connector 205">
                  <a:extLst>
                    <a:ext uri="{FF2B5EF4-FFF2-40B4-BE49-F238E27FC236}">
                      <a16:creationId xmlns:a16="http://schemas.microsoft.com/office/drawing/2014/main" id="{1D0503E8-C38D-BDA0-56E8-19FDAFDAC200}"/>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5C4B922B-86D7-4AB6-B05E-D5D1481AEE49}"/>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016825D5-92D5-20A7-8BAE-FE4C32C41604}"/>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09" name="Group 208">
                <a:extLst>
                  <a:ext uri="{FF2B5EF4-FFF2-40B4-BE49-F238E27FC236}">
                    <a16:creationId xmlns:a16="http://schemas.microsoft.com/office/drawing/2014/main" id="{E1E49E51-9A12-1A74-7C50-8F1957194AB5}"/>
                  </a:ext>
                </a:extLst>
              </p:cNvPr>
              <p:cNvGrpSpPr/>
              <p:nvPr/>
            </p:nvGrpSpPr>
            <p:grpSpPr>
              <a:xfrm>
                <a:off x="3712640" y="4339710"/>
                <a:ext cx="82551" cy="445014"/>
                <a:chOff x="3717924" y="3914670"/>
                <a:chExt cx="82551" cy="428730"/>
              </a:xfrm>
            </p:grpSpPr>
            <p:cxnSp>
              <p:nvCxnSpPr>
                <p:cNvPr id="210" name="Straight Connector 209">
                  <a:extLst>
                    <a:ext uri="{FF2B5EF4-FFF2-40B4-BE49-F238E27FC236}">
                      <a16:creationId xmlns:a16="http://schemas.microsoft.com/office/drawing/2014/main" id="{C1BF959C-E189-91A8-AB10-BD4A5530FFF8}"/>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D4611579-64C1-8ACB-B300-D87E7E71F391}"/>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941DF44F-5B77-65E3-8FBD-BE14087470CE}"/>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3" name="Group 212">
                <a:extLst>
                  <a:ext uri="{FF2B5EF4-FFF2-40B4-BE49-F238E27FC236}">
                    <a16:creationId xmlns:a16="http://schemas.microsoft.com/office/drawing/2014/main" id="{E73900D3-EC00-9870-7164-B49CD90334D6}"/>
                  </a:ext>
                </a:extLst>
              </p:cNvPr>
              <p:cNvGrpSpPr/>
              <p:nvPr/>
            </p:nvGrpSpPr>
            <p:grpSpPr>
              <a:xfrm>
                <a:off x="2552696" y="3903204"/>
                <a:ext cx="82551" cy="358860"/>
                <a:chOff x="3717924" y="3914670"/>
                <a:chExt cx="82551" cy="428730"/>
              </a:xfrm>
            </p:grpSpPr>
            <p:cxnSp>
              <p:nvCxnSpPr>
                <p:cNvPr id="214" name="Straight Connector 213">
                  <a:extLst>
                    <a:ext uri="{FF2B5EF4-FFF2-40B4-BE49-F238E27FC236}">
                      <a16:creationId xmlns:a16="http://schemas.microsoft.com/office/drawing/2014/main" id="{85FC753C-1D77-FA83-2E6F-9A36798B5550}"/>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0F184547-AA7B-42E5-4E56-1F70A2EF4E24}"/>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C3C817B2-1F3A-80D1-FE76-ACAF1BDB7475}"/>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17" name="Group 216">
                <a:extLst>
                  <a:ext uri="{FF2B5EF4-FFF2-40B4-BE49-F238E27FC236}">
                    <a16:creationId xmlns:a16="http://schemas.microsoft.com/office/drawing/2014/main" id="{DB48961F-05DE-7AD2-5DF9-1824A56ADE89}"/>
                  </a:ext>
                </a:extLst>
              </p:cNvPr>
              <p:cNvGrpSpPr/>
              <p:nvPr/>
            </p:nvGrpSpPr>
            <p:grpSpPr>
              <a:xfrm>
                <a:off x="2172266" y="3746265"/>
                <a:ext cx="82551" cy="202942"/>
                <a:chOff x="3717924" y="3914670"/>
                <a:chExt cx="82551" cy="428730"/>
              </a:xfrm>
            </p:grpSpPr>
            <p:cxnSp>
              <p:nvCxnSpPr>
                <p:cNvPr id="218" name="Straight Connector 217">
                  <a:extLst>
                    <a:ext uri="{FF2B5EF4-FFF2-40B4-BE49-F238E27FC236}">
                      <a16:creationId xmlns:a16="http://schemas.microsoft.com/office/drawing/2014/main" id="{A7D7EF93-8FA9-5BDC-F506-E71DE9994B5B}"/>
                    </a:ext>
                  </a:extLst>
                </p:cNvPr>
                <p:cNvCxnSpPr>
                  <a:cxnSpLocks/>
                </p:cNvCxnSpPr>
                <p:nvPr/>
              </p:nvCxnSpPr>
              <p:spPr bwMode="auto">
                <a:xfrm>
                  <a:off x="3717924" y="3921125"/>
                  <a:ext cx="82551" cy="0"/>
                </a:xfrm>
                <a:prstGeom prst="line">
                  <a:avLst/>
                </a:prstGeom>
                <a:noFill/>
                <a:ln w="28575"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CD40F95F-D06F-F441-5D83-64DF1A3775FA}"/>
                    </a:ext>
                  </a:extLst>
                </p:cNvPr>
                <p:cNvCxnSpPr>
                  <a:cxnSpLocks/>
                </p:cNvCxnSpPr>
                <p:nvPr/>
              </p:nvCxnSpPr>
              <p:spPr bwMode="auto">
                <a:xfrm>
                  <a:off x="3759199" y="3914670"/>
                  <a:ext cx="0" cy="419100"/>
                </a:xfrm>
                <a:prstGeom prst="line">
                  <a:avLst/>
                </a:prstGeom>
                <a:noFill/>
                <a:ln w="28575" cap="flat" cmpd="sng" algn="ctr">
                  <a:solidFill>
                    <a:schemeClr val="accent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48C0C903-8F8A-46B8-FE31-086E00F3C747}"/>
                    </a:ext>
                  </a:extLst>
                </p:cNvPr>
                <p:cNvCxnSpPr>
                  <a:cxnSpLocks/>
                </p:cNvCxnSpPr>
                <p:nvPr/>
              </p:nvCxnSpPr>
              <p:spPr bwMode="auto">
                <a:xfrm>
                  <a:off x="3717924" y="4343400"/>
                  <a:ext cx="82551" cy="0"/>
                </a:xfrm>
                <a:prstGeom prst="line">
                  <a:avLst/>
                </a:prstGeom>
                <a:noFill/>
                <a:ln w="28575" cap="flat" cmpd="sng" algn="ctr">
                  <a:solidFill>
                    <a:schemeClr val="accent1"/>
                  </a:solidFill>
                  <a:prstDash val="solid"/>
                  <a:round/>
                  <a:headEnd type="none" w="med" len="med"/>
                  <a:tailEnd type="none" w="med" len="med"/>
                </a:ln>
                <a:effectLst/>
              </p:spPr>
            </p:cxnSp>
          </p:grpSp>
        </p:grpSp>
        <p:sp>
          <p:nvSpPr>
            <p:cNvPr id="226" name="Freeform: Shape 225">
              <a:extLst>
                <a:ext uri="{FF2B5EF4-FFF2-40B4-BE49-F238E27FC236}">
                  <a16:creationId xmlns:a16="http://schemas.microsoft.com/office/drawing/2014/main" id="{94C144A4-D9AA-AD49-0FEA-33A1B02CFC1A}"/>
                </a:ext>
              </a:extLst>
            </p:cNvPr>
            <p:cNvSpPr/>
            <p:nvPr/>
          </p:nvSpPr>
          <p:spPr bwMode="auto">
            <a:xfrm>
              <a:off x="1435100" y="3524250"/>
              <a:ext cx="3867150" cy="1212850"/>
            </a:xfrm>
            <a:custGeom>
              <a:avLst/>
              <a:gdLst>
                <a:gd name="connsiteX0" fmla="*/ 0 w 3867150"/>
                <a:gd name="connsiteY0" fmla="*/ 0 h 1212850"/>
                <a:gd name="connsiteX1" fmla="*/ 384175 w 3867150"/>
                <a:gd name="connsiteY1" fmla="*/ 171450 h 1212850"/>
                <a:gd name="connsiteX2" fmla="*/ 784225 w 3867150"/>
                <a:gd name="connsiteY2" fmla="*/ 349250 h 1212850"/>
                <a:gd name="connsiteX3" fmla="*/ 1177925 w 3867150"/>
                <a:gd name="connsiteY3" fmla="*/ 561975 h 1212850"/>
                <a:gd name="connsiteX4" fmla="*/ 2324100 w 3867150"/>
                <a:gd name="connsiteY4" fmla="*/ 1168400 h 1212850"/>
                <a:gd name="connsiteX5" fmla="*/ 2711450 w 3867150"/>
                <a:gd name="connsiteY5" fmla="*/ 1158875 h 1212850"/>
                <a:gd name="connsiteX6" fmla="*/ 3101975 w 3867150"/>
                <a:gd name="connsiteY6" fmla="*/ 1133475 h 1212850"/>
                <a:gd name="connsiteX7" fmla="*/ 3460750 w 3867150"/>
                <a:gd name="connsiteY7" fmla="*/ 1190625 h 1212850"/>
                <a:gd name="connsiteX8" fmla="*/ 3867150 w 3867150"/>
                <a:gd name="connsiteY8" fmla="*/ 1212850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7150" h="1212850">
                  <a:moveTo>
                    <a:pt x="0" y="0"/>
                  </a:moveTo>
                  <a:lnTo>
                    <a:pt x="384175" y="171450"/>
                  </a:lnTo>
                  <a:lnTo>
                    <a:pt x="784225" y="349250"/>
                  </a:lnTo>
                  <a:lnTo>
                    <a:pt x="1177925" y="561975"/>
                  </a:lnTo>
                  <a:lnTo>
                    <a:pt x="2324100" y="1168400"/>
                  </a:lnTo>
                  <a:lnTo>
                    <a:pt x="2711450" y="1158875"/>
                  </a:lnTo>
                  <a:lnTo>
                    <a:pt x="3101975" y="1133475"/>
                  </a:lnTo>
                  <a:lnTo>
                    <a:pt x="3460750" y="1190625"/>
                  </a:lnTo>
                  <a:lnTo>
                    <a:pt x="3867150" y="121285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239" name="Group 238">
              <a:extLst>
                <a:ext uri="{FF2B5EF4-FFF2-40B4-BE49-F238E27FC236}">
                  <a16:creationId xmlns:a16="http://schemas.microsoft.com/office/drawing/2014/main" id="{29A16CE2-B9F9-49F0-C57B-4ABBF9FE75A7}"/>
                </a:ext>
              </a:extLst>
            </p:cNvPr>
            <p:cNvGrpSpPr/>
            <p:nvPr/>
          </p:nvGrpSpPr>
          <p:grpSpPr>
            <a:xfrm>
              <a:off x="1803037" y="3663412"/>
              <a:ext cx="3526046" cy="1102354"/>
              <a:chOff x="1803037" y="3663412"/>
              <a:chExt cx="3526046" cy="1102354"/>
            </a:xfrm>
          </p:grpSpPr>
          <p:sp>
            <p:nvSpPr>
              <p:cNvPr id="231" name="Oval 230">
                <a:extLst>
                  <a:ext uri="{FF2B5EF4-FFF2-40B4-BE49-F238E27FC236}">
                    <a16:creationId xmlns:a16="http://schemas.microsoft.com/office/drawing/2014/main" id="{1527BE93-735D-0B82-4BAC-A8F7E79DECBC}"/>
                  </a:ext>
                </a:extLst>
              </p:cNvPr>
              <p:cNvSpPr/>
              <p:nvPr/>
            </p:nvSpPr>
            <p:spPr bwMode="auto">
              <a:xfrm>
                <a:off x="2562222" y="4039341"/>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2" name="Oval 231">
                <a:extLst>
                  <a:ext uri="{FF2B5EF4-FFF2-40B4-BE49-F238E27FC236}">
                    <a16:creationId xmlns:a16="http://schemas.microsoft.com/office/drawing/2014/main" id="{A80CB98D-7893-D5C2-B569-69D3B9BCD1B2}"/>
                  </a:ext>
                </a:extLst>
              </p:cNvPr>
              <p:cNvSpPr/>
              <p:nvPr/>
            </p:nvSpPr>
            <p:spPr bwMode="auto">
              <a:xfrm>
                <a:off x="2184607" y="3832921"/>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3" name="Oval 232">
                <a:extLst>
                  <a:ext uri="{FF2B5EF4-FFF2-40B4-BE49-F238E27FC236}">
                    <a16:creationId xmlns:a16="http://schemas.microsoft.com/office/drawing/2014/main" id="{304333AE-E6D5-A400-A45A-F7C4A1946B23}"/>
                  </a:ext>
                </a:extLst>
              </p:cNvPr>
              <p:cNvSpPr/>
              <p:nvPr/>
            </p:nvSpPr>
            <p:spPr bwMode="auto">
              <a:xfrm>
                <a:off x="1803037" y="3663412"/>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4" name="Oval 233">
                <a:extLst>
                  <a:ext uri="{FF2B5EF4-FFF2-40B4-BE49-F238E27FC236}">
                    <a16:creationId xmlns:a16="http://schemas.microsoft.com/office/drawing/2014/main" id="{4F7C771F-0A8C-A1C3-BD51-619B6097D07A}"/>
                  </a:ext>
                </a:extLst>
              </p:cNvPr>
              <p:cNvSpPr/>
              <p:nvPr/>
            </p:nvSpPr>
            <p:spPr bwMode="auto">
              <a:xfrm>
                <a:off x="3718586" y="4656548"/>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5" name="Oval 234">
                <a:extLst>
                  <a:ext uri="{FF2B5EF4-FFF2-40B4-BE49-F238E27FC236}">
                    <a16:creationId xmlns:a16="http://schemas.microsoft.com/office/drawing/2014/main" id="{18393E79-F6A5-25E4-9760-01EE4CD18F42}"/>
                  </a:ext>
                </a:extLst>
              </p:cNvPr>
              <p:cNvSpPr/>
              <p:nvPr/>
            </p:nvSpPr>
            <p:spPr bwMode="auto">
              <a:xfrm>
                <a:off x="4114162" y="4649731"/>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6" name="Oval 235">
                <a:extLst>
                  <a:ext uri="{FF2B5EF4-FFF2-40B4-BE49-F238E27FC236}">
                    <a16:creationId xmlns:a16="http://schemas.microsoft.com/office/drawing/2014/main" id="{A57A8FAC-1222-D8A5-082B-6D69AB31A18C}"/>
                  </a:ext>
                </a:extLst>
              </p:cNvPr>
              <p:cNvSpPr/>
              <p:nvPr/>
            </p:nvSpPr>
            <p:spPr bwMode="auto">
              <a:xfrm>
                <a:off x="4493990" y="4623639"/>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7" name="Oval 236">
                <a:extLst>
                  <a:ext uri="{FF2B5EF4-FFF2-40B4-BE49-F238E27FC236}">
                    <a16:creationId xmlns:a16="http://schemas.microsoft.com/office/drawing/2014/main" id="{5866A5D3-5C6E-52EA-4D73-31004ABE2A4B}"/>
                  </a:ext>
                </a:extLst>
              </p:cNvPr>
              <p:cNvSpPr/>
              <p:nvPr/>
            </p:nvSpPr>
            <p:spPr bwMode="auto">
              <a:xfrm>
                <a:off x="4872187" y="4679801"/>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8" name="Oval 237">
                <a:extLst>
                  <a:ext uri="{FF2B5EF4-FFF2-40B4-BE49-F238E27FC236}">
                    <a16:creationId xmlns:a16="http://schemas.microsoft.com/office/drawing/2014/main" id="{53FF437E-4BD5-3743-289F-6EEB7A7C93DE}"/>
                  </a:ext>
                </a:extLst>
              </p:cNvPr>
              <p:cNvSpPr/>
              <p:nvPr/>
            </p:nvSpPr>
            <p:spPr bwMode="auto">
              <a:xfrm>
                <a:off x="5262405" y="4699088"/>
                <a:ext cx="66678" cy="66678"/>
              </a:xfrm>
              <a:prstGeom prst="ellips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272" name="Group 271">
              <a:extLst>
                <a:ext uri="{FF2B5EF4-FFF2-40B4-BE49-F238E27FC236}">
                  <a16:creationId xmlns:a16="http://schemas.microsoft.com/office/drawing/2014/main" id="{B11BC073-7FC7-85AE-3EC9-B0163B8D5D64}"/>
                </a:ext>
              </a:extLst>
            </p:cNvPr>
            <p:cNvGrpSpPr/>
            <p:nvPr/>
          </p:nvGrpSpPr>
          <p:grpSpPr>
            <a:xfrm>
              <a:off x="1789957" y="3263607"/>
              <a:ext cx="3550916" cy="422568"/>
              <a:chOff x="1789957" y="3263607"/>
              <a:chExt cx="3550916" cy="422568"/>
            </a:xfrm>
          </p:grpSpPr>
          <p:grpSp>
            <p:nvGrpSpPr>
              <p:cNvPr id="240" name="Group 239">
                <a:extLst>
                  <a:ext uri="{FF2B5EF4-FFF2-40B4-BE49-F238E27FC236}">
                    <a16:creationId xmlns:a16="http://schemas.microsoft.com/office/drawing/2014/main" id="{78C86ED7-3E9E-6418-CFAA-4BDDFE951FBC}"/>
                  </a:ext>
                </a:extLst>
              </p:cNvPr>
              <p:cNvGrpSpPr/>
              <p:nvPr/>
            </p:nvGrpSpPr>
            <p:grpSpPr>
              <a:xfrm>
                <a:off x="5258322" y="3263607"/>
                <a:ext cx="82551" cy="422568"/>
                <a:chOff x="3717924" y="3914670"/>
                <a:chExt cx="82551" cy="428730"/>
              </a:xfrm>
            </p:grpSpPr>
            <p:cxnSp>
              <p:nvCxnSpPr>
                <p:cNvPr id="241" name="Straight Connector 240">
                  <a:extLst>
                    <a:ext uri="{FF2B5EF4-FFF2-40B4-BE49-F238E27FC236}">
                      <a16:creationId xmlns:a16="http://schemas.microsoft.com/office/drawing/2014/main" id="{70D065FF-BCDD-1118-0110-AE6832122DA7}"/>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B14071D3-A5C2-FDE4-AD71-876925E04DD0}"/>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F0102885-420E-AFE6-C3ED-A2B6B24AB326}"/>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44" name="Group 243">
                <a:extLst>
                  <a:ext uri="{FF2B5EF4-FFF2-40B4-BE49-F238E27FC236}">
                    <a16:creationId xmlns:a16="http://schemas.microsoft.com/office/drawing/2014/main" id="{FC0F2BF1-AEAE-0551-9B14-7089BDCF3E11}"/>
                  </a:ext>
                </a:extLst>
              </p:cNvPr>
              <p:cNvGrpSpPr/>
              <p:nvPr/>
            </p:nvGrpSpPr>
            <p:grpSpPr>
              <a:xfrm>
                <a:off x="4858272" y="3406775"/>
                <a:ext cx="82551" cy="238125"/>
                <a:chOff x="3717924" y="3914670"/>
                <a:chExt cx="82551" cy="428730"/>
              </a:xfrm>
            </p:grpSpPr>
            <p:cxnSp>
              <p:nvCxnSpPr>
                <p:cNvPr id="245" name="Straight Connector 244">
                  <a:extLst>
                    <a:ext uri="{FF2B5EF4-FFF2-40B4-BE49-F238E27FC236}">
                      <a16:creationId xmlns:a16="http://schemas.microsoft.com/office/drawing/2014/main" id="{2AEBCB0C-8950-4594-C844-B0AB32F17C89}"/>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21BD3199-2F63-1BA3-CDD6-68B3E7AEAC86}"/>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BE1CB383-F786-2154-59B2-59FF25572779}"/>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48" name="Group 247">
                <a:extLst>
                  <a:ext uri="{FF2B5EF4-FFF2-40B4-BE49-F238E27FC236}">
                    <a16:creationId xmlns:a16="http://schemas.microsoft.com/office/drawing/2014/main" id="{73676406-48F5-4B04-F4E9-7AF5BC7CC2C5}"/>
                  </a:ext>
                </a:extLst>
              </p:cNvPr>
              <p:cNvGrpSpPr/>
              <p:nvPr/>
            </p:nvGrpSpPr>
            <p:grpSpPr>
              <a:xfrm>
                <a:off x="4483622" y="3511550"/>
                <a:ext cx="82551" cy="95250"/>
                <a:chOff x="3717924" y="3914670"/>
                <a:chExt cx="82551" cy="428730"/>
              </a:xfrm>
            </p:grpSpPr>
            <p:cxnSp>
              <p:nvCxnSpPr>
                <p:cNvPr id="249" name="Straight Connector 248">
                  <a:extLst>
                    <a:ext uri="{FF2B5EF4-FFF2-40B4-BE49-F238E27FC236}">
                      <a16:creationId xmlns:a16="http://schemas.microsoft.com/office/drawing/2014/main" id="{558994F1-96C8-1C9F-C4EA-39ED5FE01F1E}"/>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703CC0C8-7B18-5F9B-14D4-9141E46B4ED9}"/>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73500923-CF6A-26BC-6C56-91C283639F8E}"/>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52" name="Group 251">
                <a:extLst>
                  <a:ext uri="{FF2B5EF4-FFF2-40B4-BE49-F238E27FC236}">
                    <a16:creationId xmlns:a16="http://schemas.microsoft.com/office/drawing/2014/main" id="{D7C88251-32FC-7809-3318-DB7EE351EC07}"/>
                  </a:ext>
                </a:extLst>
              </p:cNvPr>
              <p:cNvGrpSpPr/>
              <p:nvPr/>
            </p:nvGrpSpPr>
            <p:grpSpPr>
              <a:xfrm>
                <a:off x="4102622" y="3511550"/>
                <a:ext cx="82551" cy="139700"/>
                <a:chOff x="3717924" y="3914670"/>
                <a:chExt cx="82551" cy="428730"/>
              </a:xfrm>
            </p:grpSpPr>
            <p:cxnSp>
              <p:nvCxnSpPr>
                <p:cNvPr id="253" name="Straight Connector 252">
                  <a:extLst>
                    <a:ext uri="{FF2B5EF4-FFF2-40B4-BE49-F238E27FC236}">
                      <a16:creationId xmlns:a16="http://schemas.microsoft.com/office/drawing/2014/main" id="{FF2E6B9C-FF61-E671-8821-D1870CB36B8A}"/>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970ABDE1-E6B3-AC5D-9B44-FE6A93444E59}"/>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191C0FE0-C33F-262A-37FF-25C4C59B258D}"/>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56" name="Group 255">
                <a:extLst>
                  <a:ext uri="{FF2B5EF4-FFF2-40B4-BE49-F238E27FC236}">
                    <a16:creationId xmlns:a16="http://schemas.microsoft.com/office/drawing/2014/main" id="{6184AA50-906D-C206-6AA2-98041E152737}"/>
                  </a:ext>
                </a:extLst>
              </p:cNvPr>
              <p:cNvGrpSpPr/>
              <p:nvPr/>
            </p:nvGrpSpPr>
            <p:grpSpPr>
              <a:xfrm>
                <a:off x="3711776" y="3416299"/>
                <a:ext cx="82551" cy="190063"/>
                <a:chOff x="3717924" y="3914670"/>
                <a:chExt cx="82551" cy="428730"/>
              </a:xfrm>
            </p:grpSpPr>
            <p:cxnSp>
              <p:nvCxnSpPr>
                <p:cNvPr id="257" name="Straight Connector 256">
                  <a:extLst>
                    <a:ext uri="{FF2B5EF4-FFF2-40B4-BE49-F238E27FC236}">
                      <a16:creationId xmlns:a16="http://schemas.microsoft.com/office/drawing/2014/main" id="{6AA6DB00-C2F9-88DA-C3E3-10A2D79A4D3C}"/>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C0425878-F2CA-A28C-F4FA-16C147478E6A}"/>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D5251B38-2369-CF40-2F1B-EEE497225A05}"/>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60" name="Group 259">
                <a:extLst>
                  <a:ext uri="{FF2B5EF4-FFF2-40B4-BE49-F238E27FC236}">
                    <a16:creationId xmlns:a16="http://schemas.microsoft.com/office/drawing/2014/main" id="{2100C01C-81E3-E347-2D0F-9A1E01419B54}"/>
                  </a:ext>
                </a:extLst>
              </p:cNvPr>
              <p:cNvGrpSpPr/>
              <p:nvPr/>
            </p:nvGrpSpPr>
            <p:grpSpPr>
              <a:xfrm>
                <a:off x="2562426" y="3479799"/>
                <a:ext cx="82551" cy="130175"/>
                <a:chOff x="3717924" y="3914670"/>
                <a:chExt cx="82551" cy="428730"/>
              </a:xfrm>
            </p:grpSpPr>
            <p:cxnSp>
              <p:nvCxnSpPr>
                <p:cNvPr id="261" name="Straight Connector 260">
                  <a:extLst>
                    <a:ext uri="{FF2B5EF4-FFF2-40B4-BE49-F238E27FC236}">
                      <a16:creationId xmlns:a16="http://schemas.microsoft.com/office/drawing/2014/main" id="{253D5D22-4175-1848-DB70-4C7562CAED21}"/>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C43A34F5-1584-9CAF-4131-167C419933ED}"/>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918C16CE-3820-3271-46EA-423B79A442DE}"/>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64" name="Group 263">
                <a:extLst>
                  <a:ext uri="{FF2B5EF4-FFF2-40B4-BE49-F238E27FC236}">
                    <a16:creationId xmlns:a16="http://schemas.microsoft.com/office/drawing/2014/main" id="{001E0A6F-02B7-1440-214A-437339339B66}"/>
                  </a:ext>
                </a:extLst>
              </p:cNvPr>
              <p:cNvGrpSpPr/>
              <p:nvPr/>
            </p:nvGrpSpPr>
            <p:grpSpPr>
              <a:xfrm>
                <a:off x="2175076" y="3524250"/>
                <a:ext cx="82551" cy="53975"/>
                <a:chOff x="3717924" y="3914670"/>
                <a:chExt cx="82551" cy="428730"/>
              </a:xfrm>
            </p:grpSpPr>
            <p:cxnSp>
              <p:nvCxnSpPr>
                <p:cNvPr id="265" name="Straight Connector 264">
                  <a:extLst>
                    <a:ext uri="{FF2B5EF4-FFF2-40B4-BE49-F238E27FC236}">
                      <a16:creationId xmlns:a16="http://schemas.microsoft.com/office/drawing/2014/main" id="{8DC1A351-6D85-8AE5-DF94-70D5BC9B4B65}"/>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20F350FB-922B-7DE9-9BBE-68E2547FFDB0}"/>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7C6D0CA7-3928-F913-C5AD-4D682C851ACF}"/>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nvGrpSpPr>
              <p:cNvPr id="268" name="Group 267">
                <a:extLst>
                  <a:ext uri="{FF2B5EF4-FFF2-40B4-BE49-F238E27FC236}">
                    <a16:creationId xmlns:a16="http://schemas.microsoft.com/office/drawing/2014/main" id="{BD6F1807-A484-84EA-1EE8-BB3AC6457E70}"/>
                  </a:ext>
                </a:extLst>
              </p:cNvPr>
              <p:cNvGrpSpPr/>
              <p:nvPr/>
            </p:nvGrpSpPr>
            <p:grpSpPr>
              <a:xfrm>
                <a:off x="1789957" y="3530996"/>
                <a:ext cx="82551" cy="53975"/>
                <a:chOff x="3717924" y="3914670"/>
                <a:chExt cx="82551" cy="428730"/>
              </a:xfrm>
            </p:grpSpPr>
            <p:cxnSp>
              <p:nvCxnSpPr>
                <p:cNvPr id="269" name="Straight Connector 268">
                  <a:extLst>
                    <a:ext uri="{FF2B5EF4-FFF2-40B4-BE49-F238E27FC236}">
                      <a16:creationId xmlns:a16="http://schemas.microsoft.com/office/drawing/2014/main" id="{C0A2C4E6-CEC2-4FAB-5A27-E64BFDD12485}"/>
                    </a:ext>
                  </a:extLst>
                </p:cNvPr>
                <p:cNvCxnSpPr>
                  <a:cxnSpLocks/>
                </p:cNvCxnSpPr>
                <p:nvPr/>
              </p:nvCxnSpPr>
              <p:spPr bwMode="auto">
                <a:xfrm>
                  <a:off x="3717924" y="3921125"/>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A2CA1254-8B2D-7772-DE24-DDE76D46E8F4}"/>
                    </a:ext>
                  </a:extLst>
                </p:cNvPr>
                <p:cNvCxnSpPr>
                  <a:cxnSpLocks/>
                </p:cNvCxnSpPr>
                <p:nvPr/>
              </p:nvCxnSpPr>
              <p:spPr bwMode="auto">
                <a:xfrm>
                  <a:off x="3759199" y="3914670"/>
                  <a:ext cx="0" cy="419100"/>
                </a:xfrm>
                <a:prstGeom prst="line">
                  <a:avLst/>
                </a:prstGeom>
                <a:noFill/>
                <a:ln w="28575" cap="flat" cmpd="sng" algn="ctr">
                  <a:solidFill>
                    <a:schemeClr val="tx2">
                      <a:lumMod val="90000"/>
                    </a:schemeClr>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D529F7CD-76BA-BD9F-F878-A3F536F55EA1}"/>
                    </a:ext>
                  </a:extLst>
                </p:cNvPr>
                <p:cNvCxnSpPr>
                  <a:cxnSpLocks/>
                </p:cNvCxnSpPr>
                <p:nvPr/>
              </p:nvCxnSpPr>
              <p:spPr bwMode="auto">
                <a:xfrm>
                  <a:off x="3717924" y="4343400"/>
                  <a:ext cx="82551" cy="0"/>
                </a:xfrm>
                <a:prstGeom prst="line">
                  <a:avLst/>
                </a:prstGeom>
                <a:noFill/>
                <a:ln w="28575" cap="flat" cmpd="sng" algn="ctr">
                  <a:solidFill>
                    <a:schemeClr val="tx2">
                      <a:lumMod val="90000"/>
                    </a:schemeClr>
                  </a:solidFill>
                  <a:prstDash val="solid"/>
                  <a:round/>
                  <a:headEnd type="none" w="med" len="med"/>
                  <a:tailEnd type="none" w="med" len="med"/>
                </a:ln>
                <a:effectLst/>
              </p:spPr>
            </p:cxnSp>
          </p:grpSp>
        </p:grpSp>
        <p:sp>
          <p:nvSpPr>
            <p:cNvPr id="273" name="Freeform: Shape 272">
              <a:extLst>
                <a:ext uri="{FF2B5EF4-FFF2-40B4-BE49-F238E27FC236}">
                  <a16:creationId xmlns:a16="http://schemas.microsoft.com/office/drawing/2014/main" id="{60287543-3E48-AAEA-84D3-4C7C333812EE}"/>
                </a:ext>
              </a:extLst>
            </p:cNvPr>
            <p:cNvSpPr/>
            <p:nvPr/>
          </p:nvSpPr>
          <p:spPr bwMode="auto">
            <a:xfrm>
              <a:off x="1431925" y="3463925"/>
              <a:ext cx="3873500" cy="114300"/>
            </a:xfrm>
            <a:custGeom>
              <a:avLst/>
              <a:gdLst>
                <a:gd name="connsiteX0" fmla="*/ 0 w 3873500"/>
                <a:gd name="connsiteY0" fmla="*/ 50800 h 114300"/>
                <a:gd name="connsiteX1" fmla="*/ 403225 w 3873500"/>
                <a:gd name="connsiteY1" fmla="*/ 107950 h 114300"/>
                <a:gd name="connsiteX2" fmla="*/ 777875 w 3873500"/>
                <a:gd name="connsiteY2" fmla="*/ 88900 h 114300"/>
                <a:gd name="connsiteX3" fmla="*/ 1177925 w 3873500"/>
                <a:gd name="connsiteY3" fmla="*/ 79375 h 114300"/>
                <a:gd name="connsiteX4" fmla="*/ 2327275 w 3873500"/>
                <a:gd name="connsiteY4" fmla="*/ 44450 h 114300"/>
                <a:gd name="connsiteX5" fmla="*/ 2708275 w 3873500"/>
                <a:gd name="connsiteY5" fmla="*/ 114300 h 114300"/>
                <a:gd name="connsiteX6" fmla="*/ 3095625 w 3873500"/>
                <a:gd name="connsiteY6" fmla="*/ 88900 h 114300"/>
                <a:gd name="connsiteX7" fmla="*/ 3473450 w 3873500"/>
                <a:gd name="connsiteY7" fmla="*/ 53975 h 114300"/>
                <a:gd name="connsiteX8" fmla="*/ 3873500 w 3873500"/>
                <a:gd name="connsiteY8" fmla="*/ 0 h 114300"/>
                <a:gd name="connsiteX0" fmla="*/ 0 w 3873500"/>
                <a:gd name="connsiteY0" fmla="*/ 50800 h 114300"/>
                <a:gd name="connsiteX1" fmla="*/ 403225 w 3873500"/>
                <a:gd name="connsiteY1" fmla="*/ 107950 h 114300"/>
                <a:gd name="connsiteX2" fmla="*/ 777875 w 3873500"/>
                <a:gd name="connsiteY2" fmla="*/ 88900 h 114300"/>
                <a:gd name="connsiteX3" fmla="*/ 1165225 w 3873500"/>
                <a:gd name="connsiteY3" fmla="*/ 88900 h 114300"/>
                <a:gd name="connsiteX4" fmla="*/ 2327275 w 3873500"/>
                <a:gd name="connsiteY4" fmla="*/ 44450 h 114300"/>
                <a:gd name="connsiteX5" fmla="*/ 2708275 w 3873500"/>
                <a:gd name="connsiteY5" fmla="*/ 114300 h 114300"/>
                <a:gd name="connsiteX6" fmla="*/ 3095625 w 3873500"/>
                <a:gd name="connsiteY6" fmla="*/ 88900 h 114300"/>
                <a:gd name="connsiteX7" fmla="*/ 3473450 w 3873500"/>
                <a:gd name="connsiteY7" fmla="*/ 53975 h 114300"/>
                <a:gd name="connsiteX8" fmla="*/ 3873500 w 387350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500" h="114300">
                  <a:moveTo>
                    <a:pt x="0" y="50800"/>
                  </a:moveTo>
                  <a:lnTo>
                    <a:pt x="403225" y="107950"/>
                  </a:lnTo>
                  <a:lnTo>
                    <a:pt x="777875" y="88900"/>
                  </a:lnTo>
                  <a:lnTo>
                    <a:pt x="1165225" y="88900"/>
                  </a:lnTo>
                  <a:lnTo>
                    <a:pt x="2327275" y="44450"/>
                  </a:lnTo>
                  <a:lnTo>
                    <a:pt x="2708275" y="114300"/>
                  </a:lnTo>
                  <a:lnTo>
                    <a:pt x="3095625" y="88900"/>
                  </a:lnTo>
                  <a:lnTo>
                    <a:pt x="3473450" y="53975"/>
                  </a:lnTo>
                  <a:lnTo>
                    <a:pt x="3873500" y="0"/>
                  </a:lnTo>
                </a:path>
              </a:pathLst>
            </a:custGeom>
            <a:noFill/>
            <a:ln w="28575">
              <a:solidFill>
                <a:schemeClr val="tx2">
                  <a:lumMod val="90000"/>
                </a:schemeClr>
              </a:solidFill>
              <a:prstDash val="sysDash"/>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283" name="Group 282">
              <a:extLst>
                <a:ext uri="{FF2B5EF4-FFF2-40B4-BE49-F238E27FC236}">
                  <a16:creationId xmlns:a16="http://schemas.microsoft.com/office/drawing/2014/main" id="{13528578-247E-443B-EF74-BFAE2D72E373}"/>
                </a:ext>
              </a:extLst>
            </p:cNvPr>
            <p:cNvGrpSpPr/>
            <p:nvPr/>
          </p:nvGrpSpPr>
          <p:grpSpPr>
            <a:xfrm>
              <a:off x="1403288" y="3432018"/>
              <a:ext cx="3925746" cy="172631"/>
              <a:chOff x="1403288" y="3432018"/>
              <a:chExt cx="3925746" cy="172631"/>
            </a:xfrm>
          </p:grpSpPr>
          <p:sp>
            <p:nvSpPr>
              <p:cNvPr id="274" name="Oval 273">
                <a:extLst>
                  <a:ext uri="{FF2B5EF4-FFF2-40B4-BE49-F238E27FC236}">
                    <a16:creationId xmlns:a16="http://schemas.microsoft.com/office/drawing/2014/main" id="{80924D47-C95D-8D0B-49EC-8F6B2FD26E35}"/>
                  </a:ext>
                </a:extLst>
              </p:cNvPr>
              <p:cNvSpPr/>
              <p:nvPr/>
            </p:nvSpPr>
            <p:spPr bwMode="auto">
              <a:xfrm>
                <a:off x="2571528" y="3520090"/>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5" name="Oval 274">
                <a:extLst>
                  <a:ext uri="{FF2B5EF4-FFF2-40B4-BE49-F238E27FC236}">
                    <a16:creationId xmlns:a16="http://schemas.microsoft.com/office/drawing/2014/main" id="{25FAD826-F1D0-BCC2-8E06-C960056D90AE}"/>
                  </a:ext>
                </a:extLst>
              </p:cNvPr>
              <p:cNvSpPr/>
              <p:nvPr/>
            </p:nvSpPr>
            <p:spPr bwMode="auto">
              <a:xfrm>
                <a:off x="1403288" y="3496055"/>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6" name="Oval 275">
                <a:extLst>
                  <a:ext uri="{FF2B5EF4-FFF2-40B4-BE49-F238E27FC236}">
                    <a16:creationId xmlns:a16="http://schemas.microsoft.com/office/drawing/2014/main" id="{253D0F39-D585-78D1-E2F6-D8F688188536}"/>
                  </a:ext>
                </a:extLst>
              </p:cNvPr>
              <p:cNvSpPr/>
              <p:nvPr/>
            </p:nvSpPr>
            <p:spPr bwMode="auto">
              <a:xfrm>
                <a:off x="1794022" y="3530296"/>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7" name="Oval 276">
                <a:extLst>
                  <a:ext uri="{FF2B5EF4-FFF2-40B4-BE49-F238E27FC236}">
                    <a16:creationId xmlns:a16="http://schemas.microsoft.com/office/drawing/2014/main" id="{A5B11D7C-D029-ACE2-7585-F3732B3A6F9F}"/>
                  </a:ext>
                </a:extLst>
              </p:cNvPr>
              <p:cNvSpPr/>
              <p:nvPr/>
            </p:nvSpPr>
            <p:spPr bwMode="auto">
              <a:xfrm>
                <a:off x="2188282" y="3522192"/>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8" name="Oval 277">
                <a:extLst>
                  <a:ext uri="{FF2B5EF4-FFF2-40B4-BE49-F238E27FC236}">
                    <a16:creationId xmlns:a16="http://schemas.microsoft.com/office/drawing/2014/main" id="{0483AE26-276E-7920-42F7-173765551313}"/>
                  </a:ext>
                </a:extLst>
              </p:cNvPr>
              <p:cNvSpPr/>
              <p:nvPr/>
            </p:nvSpPr>
            <p:spPr bwMode="auto">
              <a:xfrm>
                <a:off x="3718023" y="3484494"/>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9" name="Oval 278">
                <a:extLst>
                  <a:ext uri="{FF2B5EF4-FFF2-40B4-BE49-F238E27FC236}">
                    <a16:creationId xmlns:a16="http://schemas.microsoft.com/office/drawing/2014/main" id="{6E8B1B12-AA3D-E1FD-AED5-31F435C032D8}"/>
                  </a:ext>
                </a:extLst>
              </p:cNvPr>
              <p:cNvSpPr/>
              <p:nvPr/>
            </p:nvSpPr>
            <p:spPr bwMode="auto">
              <a:xfrm>
                <a:off x="4104737" y="3545774"/>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0" name="Oval 279">
                <a:extLst>
                  <a:ext uri="{FF2B5EF4-FFF2-40B4-BE49-F238E27FC236}">
                    <a16:creationId xmlns:a16="http://schemas.microsoft.com/office/drawing/2014/main" id="{2F9EF485-72B9-9278-F3D0-1B927BAC30AB}"/>
                  </a:ext>
                </a:extLst>
              </p:cNvPr>
              <p:cNvSpPr/>
              <p:nvPr/>
            </p:nvSpPr>
            <p:spPr bwMode="auto">
              <a:xfrm>
                <a:off x="4487324" y="3533117"/>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1" name="Oval 280">
                <a:extLst>
                  <a:ext uri="{FF2B5EF4-FFF2-40B4-BE49-F238E27FC236}">
                    <a16:creationId xmlns:a16="http://schemas.microsoft.com/office/drawing/2014/main" id="{42451EEB-6927-7BB3-6182-75BE082865A8}"/>
                  </a:ext>
                </a:extLst>
              </p:cNvPr>
              <p:cNvSpPr/>
              <p:nvPr/>
            </p:nvSpPr>
            <p:spPr bwMode="auto">
              <a:xfrm>
                <a:off x="4873424" y="3488598"/>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2" name="Oval 281">
                <a:extLst>
                  <a:ext uri="{FF2B5EF4-FFF2-40B4-BE49-F238E27FC236}">
                    <a16:creationId xmlns:a16="http://schemas.microsoft.com/office/drawing/2014/main" id="{9A59216A-040E-29B0-B62A-04C10221511D}"/>
                  </a:ext>
                </a:extLst>
              </p:cNvPr>
              <p:cNvSpPr/>
              <p:nvPr/>
            </p:nvSpPr>
            <p:spPr bwMode="auto">
              <a:xfrm>
                <a:off x="5270159" y="3432018"/>
                <a:ext cx="58875" cy="58875"/>
              </a:xfrm>
              <a:prstGeom prst="ellipse">
                <a:avLst/>
              </a:prstGeom>
              <a:solidFill>
                <a:schemeClr val="tx2">
                  <a:lumMod val="9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sp>
        <p:nvSpPr>
          <p:cNvPr id="7" name="TextBox 6">
            <a:extLst>
              <a:ext uri="{FF2B5EF4-FFF2-40B4-BE49-F238E27FC236}">
                <a16:creationId xmlns:a16="http://schemas.microsoft.com/office/drawing/2014/main" id="{90E2289D-8A16-7ED5-4CE1-954EC17CBE6E}"/>
              </a:ext>
            </a:extLst>
          </p:cNvPr>
          <p:cNvSpPr txBox="1"/>
          <p:nvPr/>
        </p:nvSpPr>
        <p:spPr bwMode="auto">
          <a:xfrm>
            <a:off x="5304624" y="4135705"/>
            <a:ext cx="21258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Mean (95% CI) Change From Day 1 to Day 11:</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-1.74 (-2.45, -1.03)</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-2.18 (-2.37, -2.00)</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-2.44 (-2.83, -2.04)</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-2.37 (-2.84, -1.90)</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&lt;.0001 vs placebo</a:t>
            </a:r>
          </a:p>
        </p:txBody>
      </p:sp>
      <p:sp>
        <p:nvSpPr>
          <p:cNvPr id="5" name="Content Placeholder 4">
            <a:extLst>
              <a:ext uri="{FF2B5EF4-FFF2-40B4-BE49-F238E27FC236}">
                <a16:creationId xmlns:a16="http://schemas.microsoft.com/office/drawing/2014/main" id="{BB4068DD-40A3-CFDA-AC04-9366B9019B24}"/>
              </a:ext>
            </a:extLst>
          </p:cNvPr>
          <p:cNvSpPr>
            <a:spLocks noGrp="1"/>
          </p:cNvSpPr>
          <p:nvPr>
            <p:ph sz="half" idx="2"/>
          </p:nvPr>
        </p:nvSpPr>
        <p:spPr>
          <a:xfrm>
            <a:off x="7035344" y="1510730"/>
            <a:ext cx="4446860" cy="4679462"/>
          </a:xfrm>
        </p:spPr>
        <p:txBody>
          <a:bodyPr/>
          <a:lstStyle/>
          <a:p>
            <a:r>
              <a:rPr lang="en-US" sz="2400" b="1" dirty="0">
                <a:solidFill>
                  <a:schemeClr val="accent3"/>
                </a:solidFill>
              </a:rPr>
              <a:t>MK-8527 NRTTI </a:t>
            </a:r>
            <a:r>
              <a:rPr lang="en-US" sz="2400" dirty="0"/>
              <a:t>phase I results</a:t>
            </a:r>
          </a:p>
          <a:p>
            <a:pPr lvl="1"/>
            <a:r>
              <a:rPr lang="en-US" sz="2200" dirty="0"/>
              <a:t>Following single oral doses of </a:t>
            </a:r>
            <a:br>
              <a:rPr lang="en-US" sz="2200" dirty="0"/>
            </a:br>
            <a:r>
              <a:rPr lang="en-US" sz="2200" dirty="0"/>
              <a:t>0.5, 1, 3, and 10 mg, mean decrease in HIV-1 RNA at </a:t>
            </a:r>
            <a:br>
              <a:rPr lang="en-US" sz="2200" dirty="0"/>
            </a:br>
            <a:r>
              <a:rPr lang="en-US" sz="2200" dirty="0"/>
              <a:t>Day 7 was ≥1.0 log</a:t>
            </a:r>
            <a:r>
              <a:rPr lang="en-US" sz="2200" baseline="-25000" dirty="0"/>
              <a:t>10</a:t>
            </a:r>
            <a:r>
              <a:rPr lang="en-US" sz="2200" dirty="0"/>
              <a:t> c/mL</a:t>
            </a:r>
          </a:p>
        </p:txBody>
      </p:sp>
      <p:graphicFrame>
        <p:nvGraphicFramePr>
          <p:cNvPr id="3" name="Group 3">
            <a:extLst>
              <a:ext uri="{FF2B5EF4-FFF2-40B4-BE49-F238E27FC236}">
                <a16:creationId xmlns:a16="http://schemas.microsoft.com/office/drawing/2014/main" id="{107CE3AF-6939-0CFB-DCB8-B5960E4BABDB}"/>
              </a:ext>
            </a:extLst>
          </p:cNvPr>
          <p:cNvGraphicFramePr>
            <a:graphicFrameLocks/>
          </p:cNvGraphicFramePr>
          <p:nvPr>
            <p:extLst>
              <p:ext uri="{D42A27DB-BD31-4B8C-83A1-F6EECF244321}">
                <p14:modId xmlns:p14="http://schemas.microsoft.com/office/powerpoint/2010/main" val="3351042282"/>
              </p:ext>
            </p:extLst>
          </p:nvPr>
        </p:nvGraphicFramePr>
        <p:xfrm>
          <a:off x="7421525" y="3487083"/>
          <a:ext cx="4060679" cy="2560368"/>
        </p:xfrm>
        <a:graphic>
          <a:graphicData uri="http://schemas.openxmlformats.org/drawingml/2006/table">
            <a:tbl>
              <a:tblPr firstRow="1"/>
              <a:tblGrid>
                <a:gridCol w="1711842">
                  <a:extLst>
                    <a:ext uri="{9D8B030D-6E8A-4147-A177-3AD203B41FA5}">
                      <a16:colId xmlns:a16="http://schemas.microsoft.com/office/drawing/2014/main" val="20000"/>
                    </a:ext>
                  </a:extLst>
                </a:gridCol>
                <a:gridCol w="2348837">
                  <a:extLst>
                    <a:ext uri="{9D8B030D-6E8A-4147-A177-3AD203B41FA5}">
                      <a16:colId xmlns:a16="http://schemas.microsoft.com/office/drawing/2014/main" val="20001"/>
                    </a:ext>
                  </a:extLst>
                </a:gridCol>
              </a:tblGrid>
              <a:tr h="5321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cap="none" normalizeH="0" baseline="0" dirty="0">
                          <a:ln>
                            <a:noFill/>
                          </a:ln>
                          <a:solidFill>
                            <a:schemeClr val="tx1"/>
                          </a:solidFill>
                          <a:effectLst/>
                          <a:latin typeface="+mn-lt"/>
                        </a:rPr>
                        <a:t>Log</a:t>
                      </a:r>
                      <a:r>
                        <a:rPr kumimoji="0" lang="en-GB" sz="1500" b="1" i="0" u="none" strike="noStrike" cap="none" normalizeH="0" baseline="-25000" dirty="0">
                          <a:ln>
                            <a:noFill/>
                          </a:ln>
                          <a:solidFill>
                            <a:schemeClr val="tx1"/>
                          </a:solidFill>
                          <a:effectLst/>
                          <a:latin typeface="+mn-lt"/>
                        </a:rPr>
                        <a:t>10</a:t>
                      </a:r>
                      <a:r>
                        <a:rPr kumimoji="0" lang="en-GB" sz="1500" b="1" i="0" u="none" strike="noStrike" cap="none" normalizeH="0" baseline="0" dirty="0">
                          <a:ln>
                            <a:noFill/>
                          </a:ln>
                          <a:solidFill>
                            <a:schemeClr val="tx1"/>
                          </a:solidFill>
                          <a:effectLst/>
                          <a:latin typeface="+mn-lt"/>
                        </a:rPr>
                        <a:t> c/mL, </a:t>
                      </a:r>
                      <a:br>
                        <a:rPr kumimoji="0" lang="en-GB" sz="1500" b="1" i="0" u="none" strike="noStrike" cap="none" normalizeH="0" baseline="0" dirty="0">
                          <a:ln>
                            <a:noFill/>
                          </a:ln>
                          <a:solidFill>
                            <a:schemeClr val="tx1"/>
                          </a:solidFill>
                          <a:effectLst/>
                          <a:latin typeface="+mn-lt"/>
                        </a:rPr>
                      </a:br>
                      <a:r>
                        <a:rPr kumimoji="0" lang="en-GB" sz="1500" b="1" i="0" u="none" strike="noStrike" cap="none" normalizeH="0" baseline="0" dirty="0">
                          <a:ln>
                            <a:noFill/>
                          </a:ln>
                          <a:solidFill>
                            <a:schemeClr val="tx1"/>
                          </a:solidFill>
                          <a:effectLst/>
                          <a:latin typeface="+mn-lt"/>
                        </a:rPr>
                        <a:t>Mean (Range)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500" b="1" i="0" u="none" strike="noStrike" cap="none" normalizeH="0" baseline="0" dirty="0">
                          <a:ln>
                            <a:noFill/>
                          </a:ln>
                          <a:solidFill>
                            <a:schemeClr val="tx1"/>
                          </a:solidFill>
                          <a:effectLst/>
                          <a:latin typeface="+mn-lt"/>
                        </a:rPr>
                        <a:t>Change in Plasma </a:t>
                      </a:r>
                      <a:br>
                        <a:rPr kumimoji="0" lang="en-US" sz="1500" b="1" i="0" u="none" strike="noStrike" cap="none" normalizeH="0" baseline="0" dirty="0">
                          <a:ln>
                            <a:noFill/>
                          </a:ln>
                          <a:solidFill>
                            <a:schemeClr val="tx1"/>
                          </a:solidFill>
                          <a:effectLst/>
                          <a:latin typeface="+mn-lt"/>
                        </a:rPr>
                      </a:br>
                      <a:r>
                        <a:rPr kumimoji="0" lang="en-US" sz="1500" b="1" i="0" u="none" strike="noStrike" cap="none" normalizeH="0" baseline="0" dirty="0">
                          <a:ln>
                            <a:noFill/>
                          </a:ln>
                          <a:solidFill>
                            <a:schemeClr val="tx1"/>
                          </a:solidFill>
                          <a:effectLst/>
                          <a:latin typeface="+mn-lt"/>
                        </a:rPr>
                        <a:t>HIV-1 RNA at Day 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9695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Trial 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10 mg (n = 6)</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3 mg (n = 6)</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1 mg (n = 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-1.39 (-0.87 to -1.67)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-1.66 (-1.23 to -2.02)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-0.95 (0.03 to -1.60)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17075653"/>
                  </a:ext>
                </a:extLst>
              </a:tr>
              <a:tr h="969568">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500" b="0" i="0" u="none" strike="noStrike" cap="none" normalizeH="0" baseline="0" dirty="0">
                          <a:ln>
                            <a:noFill/>
                          </a:ln>
                          <a:solidFill>
                            <a:schemeClr val="bg2">
                              <a:lumMod val="10000"/>
                            </a:schemeClr>
                          </a:solidFill>
                          <a:effectLst/>
                          <a:latin typeface="+mn-lt"/>
                        </a:rPr>
                        <a:t>Trial B</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1 mg (n = 8)</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0.5 mg (n = 6)</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500" b="0" i="0" u="none" strike="noStrike" cap="none" normalizeH="0" baseline="0" dirty="0">
                          <a:ln>
                            <a:noFill/>
                          </a:ln>
                          <a:solidFill>
                            <a:schemeClr val="bg2">
                              <a:lumMod val="10000"/>
                            </a:schemeClr>
                          </a:solidFill>
                          <a:effectLst/>
                          <a:latin typeface="+mn-lt"/>
                        </a:rPr>
                        <a:t>0.25 mg (n = 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-1.38 (-0.98 to -2.10)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-1.40 (-1.24 to -1.54)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-0.80 (-0.37 to -1.21)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695229572"/>
                  </a:ext>
                </a:extLst>
              </a:tr>
            </a:tbl>
          </a:graphicData>
        </a:graphic>
      </p:graphicFrame>
      <p:sp>
        <p:nvSpPr>
          <p:cNvPr id="12" name="Rectangle 11">
            <a:extLst>
              <a:ext uri="{FF2B5EF4-FFF2-40B4-BE49-F238E27FC236}">
                <a16:creationId xmlns:a16="http://schemas.microsoft.com/office/drawing/2014/main" id="{EC33D907-1611-45FE-B4A5-63B0D71461C3}"/>
              </a:ext>
            </a:extLst>
          </p:cNvPr>
          <p:cNvSpPr/>
          <p:nvPr/>
        </p:nvSpPr>
        <p:spPr>
          <a:xfrm>
            <a:off x="4858272" y="6276055"/>
            <a:ext cx="4096712" cy="646331"/>
          </a:xfrm>
          <a:prstGeom prst="rect">
            <a:avLst/>
          </a:prstGeom>
        </p:spPr>
        <p:txBody>
          <a:bodyPr wrap="square">
            <a:spAutoFit/>
          </a:bodyPr>
          <a:lstStyle/>
          <a:p>
            <a:pPr lvl="0" defTabSz="914400" eaLnBrk="0" fontAlgn="base" hangingPunct="0">
              <a:spcBef>
                <a:spcPct val="30000"/>
              </a:spcBef>
              <a:spcAft>
                <a:spcPct val="0"/>
              </a:spcAft>
              <a:defRPr/>
            </a:pPr>
            <a:r>
              <a:rPr lang="en-US" sz="1200" i="1" dirty="0">
                <a:solidFill>
                  <a:srgbClr val="000000"/>
                </a:solidFill>
                <a:latin typeface="Arial" panose="020B0604020202020204" pitchFamily="34" charset="0"/>
                <a:cs typeface="Arial" panose="020B0604020202020204" pitchFamily="34" charset="0"/>
              </a:rPr>
              <a:t>CI, confidence interval; c/mL, copies/mL; INSTI, integrase strand transfer inhibitor; NRTTI, </a:t>
            </a:r>
            <a:r>
              <a:rPr lang="en-US" sz="1200" i="1" dirty="0">
                <a:solidFill>
                  <a:srgbClr val="202124"/>
                </a:solidFill>
                <a:latin typeface="Arial" panose="020B0604020202020204" pitchFamily="34" charset="0"/>
                <a:cs typeface="Arial" panose="020B0604020202020204" pitchFamily="34" charset="0"/>
              </a:rPr>
              <a:t>nucleoside reverse transcriptase translocation inhibitor; t</a:t>
            </a:r>
            <a:r>
              <a:rPr lang="en-US" sz="1200" i="1" baseline="-25000" dirty="0">
                <a:solidFill>
                  <a:srgbClr val="202124"/>
                </a:solidFill>
                <a:latin typeface="Arial" panose="020B0604020202020204" pitchFamily="34" charset="0"/>
                <a:cs typeface="Arial" panose="020B0604020202020204" pitchFamily="34" charset="0"/>
              </a:rPr>
              <a:t>1/2</a:t>
            </a:r>
            <a:r>
              <a:rPr lang="en-US" sz="1200" i="1" dirty="0">
                <a:solidFill>
                  <a:srgbClr val="202124"/>
                </a:solidFill>
                <a:latin typeface="Arial" panose="020B0604020202020204" pitchFamily="34" charset="0"/>
                <a:cs typeface="Arial" panose="020B0604020202020204" pitchFamily="34" charset="0"/>
              </a:rPr>
              <a:t>, half-life. </a:t>
            </a:r>
            <a:endParaRPr lang="en-US" sz="1200" dirty="0">
              <a:solidFill>
                <a:srgbClr val="000000"/>
              </a:solidFill>
              <a:latin typeface="Arial" charset="0"/>
            </a:endParaRPr>
          </a:p>
        </p:txBody>
      </p:sp>
      <p:sp>
        <p:nvSpPr>
          <p:cNvPr id="8" name="TextBox 7">
            <a:extLst>
              <a:ext uri="{FF2B5EF4-FFF2-40B4-BE49-F238E27FC236}">
                <a16:creationId xmlns:a16="http://schemas.microsoft.com/office/drawing/2014/main" id="{83C902B7-85F2-98AF-EA30-44774DC3C9E8}"/>
              </a:ext>
            </a:extLst>
          </p:cNvPr>
          <p:cNvSpPr txBox="1"/>
          <p:nvPr/>
        </p:nvSpPr>
        <p:spPr bwMode="auto">
          <a:xfrm>
            <a:off x="416220" y="6358758"/>
            <a:ext cx="7080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Fichtenbaum. CROI 2024. Abstr 116. Carstens. CROI 2024. Abstr 115. </a:t>
            </a:r>
          </a:p>
        </p:txBody>
      </p:sp>
    </p:spTree>
    <p:extLst>
      <p:ext uri="{BB962C8B-B14F-4D97-AF65-F5344CB8AC3E}">
        <p14:creationId xmlns:p14="http://schemas.microsoft.com/office/powerpoint/2010/main" val="309405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a:extLst>
              <a:ext uri="{FF2B5EF4-FFF2-40B4-BE49-F238E27FC236}">
                <a16:creationId xmlns:a16="http://schemas.microsoft.com/office/drawing/2014/main" id="{7BC2DE79-E3E6-42A0-8CD5-BD14D395653D}"/>
              </a:ext>
            </a:extLst>
          </p:cNvPr>
          <p:cNvSpPr>
            <a:spLocks noGrp="1"/>
          </p:cNvSpPr>
          <p:nvPr>
            <p:ph type="title"/>
          </p:nvPr>
        </p:nvSpPr>
        <p:spPr/>
        <p:txBody>
          <a:bodyPr/>
          <a:lstStyle/>
          <a:p>
            <a:r>
              <a:rPr lang="en-US" altLang="en-US" dirty="0"/>
              <a:t>Broadly Neutralizing Antibodies in HIV Treatment</a:t>
            </a:r>
          </a:p>
        </p:txBody>
      </p:sp>
      <p:graphicFrame>
        <p:nvGraphicFramePr>
          <p:cNvPr id="2" name="Group 32">
            <a:extLst>
              <a:ext uri="{FF2B5EF4-FFF2-40B4-BE49-F238E27FC236}">
                <a16:creationId xmlns:a16="http://schemas.microsoft.com/office/drawing/2014/main" id="{9C04D515-8412-64FF-9FF5-BA0442647D87}"/>
              </a:ext>
            </a:extLst>
          </p:cNvPr>
          <p:cNvGraphicFramePr>
            <a:graphicFrameLocks noGrp="1"/>
          </p:cNvGraphicFramePr>
          <p:nvPr>
            <p:extLst>
              <p:ext uri="{D42A27DB-BD31-4B8C-83A1-F6EECF244321}">
                <p14:modId xmlns:p14="http://schemas.microsoft.com/office/powerpoint/2010/main" val="1231559100"/>
              </p:ext>
            </p:extLst>
          </p:nvPr>
        </p:nvGraphicFramePr>
        <p:xfrm>
          <a:off x="495300" y="1597838"/>
          <a:ext cx="11277600" cy="3870960"/>
        </p:xfrm>
        <a:graphic>
          <a:graphicData uri="http://schemas.openxmlformats.org/drawingml/2006/table">
            <a:tbl>
              <a:tblPr firstRow="1"/>
              <a:tblGrid>
                <a:gridCol w="1525896">
                  <a:extLst>
                    <a:ext uri="{9D8B030D-6E8A-4147-A177-3AD203B41FA5}">
                      <a16:colId xmlns:a16="http://schemas.microsoft.com/office/drawing/2014/main" val="20000"/>
                    </a:ext>
                  </a:extLst>
                </a:gridCol>
                <a:gridCol w="860765">
                  <a:extLst>
                    <a:ext uri="{9D8B030D-6E8A-4147-A177-3AD203B41FA5}">
                      <a16:colId xmlns:a16="http://schemas.microsoft.com/office/drawing/2014/main" val="2034856965"/>
                    </a:ext>
                  </a:extLst>
                </a:gridCol>
                <a:gridCol w="577476">
                  <a:extLst>
                    <a:ext uri="{9D8B030D-6E8A-4147-A177-3AD203B41FA5}">
                      <a16:colId xmlns:a16="http://schemas.microsoft.com/office/drawing/2014/main" val="3413540865"/>
                    </a:ext>
                  </a:extLst>
                </a:gridCol>
                <a:gridCol w="2985437">
                  <a:extLst>
                    <a:ext uri="{9D8B030D-6E8A-4147-A177-3AD203B41FA5}">
                      <a16:colId xmlns:a16="http://schemas.microsoft.com/office/drawing/2014/main" val="20001"/>
                    </a:ext>
                  </a:extLst>
                </a:gridCol>
                <a:gridCol w="5328026">
                  <a:extLst>
                    <a:ext uri="{9D8B030D-6E8A-4147-A177-3AD203B41FA5}">
                      <a16:colId xmlns:a16="http://schemas.microsoft.com/office/drawing/2014/main" val="20002"/>
                    </a:ext>
                  </a:extLst>
                </a:gridCol>
              </a:tblGrid>
              <a:tr h="290112">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l" fontAlgn="b"/>
                      <a:r>
                        <a:rPr lang="en-US" sz="1600" b="1" i="0" u="none" strike="noStrike" dirty="0">
                          <a:solidFill>
                            <a:schemeClr val="tx1"/>
                          </a:solidFill>
                          <a:effectLst/>
                          <a:latin typeface="Calibri" panose="020F0502020204030204" pitchFamily="34" charset="0"/>
                        </a:rPr>
                        <a:t>Trial</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fontAlgn="b"/>
                      <a:r>
                        <a:rPr lang="en-US" sz="1600" b="1" i="0" u="none" strike="noStrike" dirty="0">
                          <a:solidFill>
                            <a:schemeClr val="tx1"/>
                          </a:solidFill>
                          <a:effectLst/>
                          <a:latin typeface="Calibri" panose="020F0502020204030204" pitchFamily="34" charset="0"/>
                        </a:rPr>
                        <a:t>Phase</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fontAlgn="b"/>
                      <a:r>
                        <a:rPr lang="en-US" sz="1600" b="1" i="0" u="none" strike="noStrike" dirty="0">
                          <a:solidFill>
                            <a:schemeClr val="tx1"/>
                          </a:solidFill>
                          <a:effectLst/>
                          <a:latin typeface="Calibri" panose="020F0502020204030204" pitchFamily="34" charset="0"/>
                        </a:rPr>
                        <a:t>N</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ctr" fontAlgn="b"/>
                      <a:r>
                        <a:rPr lang="en-US" sz="1600" b="1" i="0" u="none" strike="noStrike" dirty="0">
                          <a:solidFill>
                            <a:schemeClr val="tx1"/>
                          </a:solidFill>
                          <a:effectLst/>
                          <a:latin typeface="Calibri" panose="020F0502020204030204" pitchFamily="34" charset="0"/>
                        </a:rPr>
                        <a:t>Agents (Target)</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ctr" fontAlgn="b"/>
                      <a:r>
                        <a:rPr lang="en-US" sz="1600" b="1" i="0" u="none" strike="noStrike" dirty="0">
                          <a:solidFill>
                            <a:schemeClr val="tx1"/>
                          </a:solidFill>
                          <a:effectLst/>
                          <a:latin typeface="Calibri" panose="020F0502020204030204" pitchFamily="34" charset="0"/>
                        </a:rPr>
                        <a:t>Results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564106">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l" fontAlgn="b"/>
                      <a:r>
                        <a:rPr lang="en-US" sz="1600" b="0" i="0" u="none" strike="noStrike" baseline="0" dirty="0">
                          <a:solidFill>
                            <a:srgbClr val="000000"/>
                          </a:solidFill>
                          <a:effectLst/>
                          <a:latin typeface="+mn-lt"/>
                        </a:rPr>
                        <a:t>BANNER</a:t>
                      </a:r>
                      <a:r>
                        <a:rPr lang="en-US" sz="1600" b="0" i="0" u="none" strike="noStrike" baseline="30000" dirty="0">
                          <a:solidFill>
                            <a:srgbClr val="000000"/>
                          </a:solidFill>
                          <a:effectLst/>
                          <a:latin typeface="+mn-lt"/>
                        </a:rPr>
                        <a:t>1</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fontAlgn="b"/>
                      <a:r>
                        <a:rPr lang="en-US" sz="1600" b="0" i="0" u="none" strike="noStrike" baseline="0" dirty="0">
                          <a:solidFill>
                            <a:srgbClr val="000000"/>
                          </a:solidFill>
                          <a:effectLst/>
                          <a:latin typeface="+mn-lt"/>
                        </a:rPr>
                        <a:t>IIa </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fontAlgn="b"/>
                      <a:r>
                        <a:rPr lang="en-US" sz="1600" b="0" i="0" u="none" strike="noStrike" baseline="0" dirty="0">
                          <a:solidFill>
                            <a:srgbClr val="000000"/>
                          </a:solidFill>
                          <a:effectLst/>
                          <a:latin typeface="+mn-lt"/>
                        </a:rPr>
                        <a:t>62</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ctr" fontAlgn="b"/>
                      <a:r>
                        <a:rPr lang="en-US" sz="1600" b="0" i="0" u="none" strike="noStrike" baseline="0" dirty="0">
                          <a:solidFill>
                            <a:srgbClr val="000000"/>
                          </a:solidFill>
                          <a:effectLst/>
                          <a:latin typeface="+mn-lt"/>
                        </a:rPr>
                        <a:t>N6LS (CD4bs)*</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marL="285750" indent="-285750" algn="l" fontAlgn="b">
                        <a:buFont typeface="Wingdings" panose="05000000000000000000" pitchFamily="2" charset="2"/>
                        <a:buChar char="§"/>
                      </a:pPr>
                      <a:r>
                        <a:rPr lang="en-US" sz="1600" b="0" i="0" u="none" strike="noStrike" dirty="0">
                          <a:solidFill>
                            <a:srgbClr val="000000"/>
                          </a:solidFill>
                          <a:effectLst/>
                          <a:latin typeface="+mn-lt"/>
                        </a:rPr>
                        <a:t>Exposure-dependent antiviral activity</a:t>
                      </a:r>
                    </a:p>
                    <a:p>
                      <a:pPr marL="285750" indent="-285750" algn="l" fontAlgn="b">
                        <a:buFont typeface="Wingdings" panose="05000000000000000000" pitchFamily="2" charset="2"/>
                        <a:buChar char="§"/>
                      </a:pPr>
                      <a:r>
                        <a:rPr lang="en-US" sz="1600" b="0" i="0" u="none" strike="noStrike" dirty="0">
                          <a:solidFill>
                            <a:srgbClr val="000000"/>
                          </a:solidFill>
                          <a:effectLst/>
                          <a:latin typeface="+mn-lt"/>
                        </a:rPr>
                        <a:t>BL N6LS activity predicted concentration needed to achieve adequate antiviral effect</a:t>
                      </a:r>
                    </a:p>
                    <a:p>
                      <a:pPr marL="285750" indent="-285750" algn="l" fontAlgn="b">
                        <a:buFont typeface="Wingdings" panose="05000000000000000000" pitchFamily="2" charset="2"/>
                        <a:buChar char="§"/>
                      </a:pPr>
                      <a:r>
                        <a:rPr lang="en-US" sz="1600" b="0" i="0" u="none" strike="noStrike" dirty="0">
                          <a:solidFill>
                            <a:srgbClr val="000000"/>
                          </a:solidFill>
                          <a:effectLst/>
                          <a:latin typeface="+mn-lt"/>
                        </a:rPr>
                        <a:t>Higher exposure with IV vs SC</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435167">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l" fontAlgn="b"/>
                      <a:r>
                        <a:rPr lang="en-US" sz="1600" b="0" i="0" u="none" strike="noStrike" baseline="0" dirty="0">
                          <a:solidFill>
                            <a:srgbClr val="000000"/>
                          </a:solidFill>
                          <a:effectLst/>
                          <a:latin typeface="Calibri" panose="020F0502020204030204" pitchFamily="34" charset="0"/>
                        </a:rPr>
                        <a:t>ACTG A5357</a:t>
                      </a:r>
                      <a:r>
                        <a:rPr lang="en-US" sz="1600" b="0" i="0" u="none" strike="noStrike" baseline="30000" dirty="0">
                          <a:solidFill>
                            <a:srgbClr val="000000"/>
                          </a:solidFill>
                          <a:effectLst/>
                          <a:latin typeface="Calibri" panose="020F0502020204030204" pitchFamily="34" charset="0"/>
                        </a:rPr>
                        <a:t>2</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II </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71</a:t>
                      </a:r>
                      <a:r>
                        <a:rPr lang="en-US" sz="1600" b="0" baseline="30000" dirty="0">
                          <a:solidFill>
                            <a:schemeClr val="bg1"/>
                          </a:solidFill>
                          <a:latin typeface="Calibri" panose="020F0502020204030204" pitchFamily="34" charset="0"/>
                        </a:rPr>
                        <a:t>†</a:t>
                      </a:r>
                      <a:endParaRPr lang="en-US" sz="1600" b="0" i="0" u="none" strike="noStrike" baseline="0" dirty="0">
                        <a:solidFill>
                          <a:srgbClr val="000000"/>
                        </a:solidFill>
                        <a:effectLst/>
                        <a:latin typeface="Calibri" panose="020F0502020204030204" pitchFamily="34" charset="0"/>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marL="0" marR="0" lvl="0" indent="0" algn="ctr" defTabSz="342900" rtl="0" eaLnBrk="1" fontAlgn="b" latinLnBrk="0" hangingPunct="1">
                        <a:lnSpc>
                          <a:spcPct val="100000"/>
                        </a:lnSpc>
                        <a:spcBef>
                          <a:spcPts val="0"/>
                        </a:spcBef>
                        <a:spcAft>
                          <a:spcPts val="0"/>
                        </a:spcAft>
                        <a:buClr>
                          <a:srgbClr val="000000"/>
                        </a:buClr>
                        <a:buSzTx/>
                        <a:buFont typeface="Arial"/>
                        <a:buNone/>
                        <a:tabLst/>
                        <a:defRPr/>
                      </a:pPr>
                      <a:r>
                        <a:rPr lang="en-US" sz="1600" b="0" i="0" u="none" strike="noStrike" baseline="0" dirty="0">
                          <a:solidFill>
                            <a:srgbClr val="000000"/>
                          </a:solidFill>
                          <a:effectLst/>
                          <a:latin typeface="Calibri" panose="020F0502020204030204" pitchFamily="34" charset="0"/>
                        </a:rPr>
                        <a:t>VRC07-523LS (CD4bs) </a:t>
                      </a:r>
                      <a:br>
                        <a:rPr lang="en-US" sz="1600" b="0" i="0" u="none" strike="noStrike" baseline="0" dirty="0">
                          <a:solidFill>
                            <a:srgbClr val="000000"/>
                          </a:solidFill>
                          <a:effectLst/>
                          <a:latin typeface="Calibri" panose="020F0502020204030204" pitchFamily="34" charset="0"/>
                        </a:rPr>
                      </a:br>
                      <a:r>
                        <a:rPr lang="en-US" sz="1600" b="0" i="0" u="none" strike="noStrike" baseline="0" dirty="0">
                          <a:solidFill>
                            <a:srgbClr val="000000"/>
                          </a:solidFill>
                          <a:effectLst/>
                          <a:latin typeface="Calibri" panose="020F0502020204030204" pitchFamily="34" charset="0"/>
                        </a:rPr>
                        <a:t>+ LA CAB</a:t>
                      </a:r>
                      <a:r>
                        <a:rPr lang="en-US" sz="1600" b="0" i="0" u="none" strike="noStrike" baseline="30000" dirty="0">
                          <a:solidFill>
                            <a:srgbClr val="000000"/>
                          </a:solidFill>
                          <a:effectLst/>
                          <a:latin typeface="Calibri" panose="020F0502020204030204" pitchFamily="34" charset="0"/>
                        </a:rPr>
                        <a:t>‡</a:t>
                      </a:r>
                      <a:endParaRPr lang="en-US" sz="1600" b="0" i="0" u="none" strike="noStrike" baseline="0" dirty="0">
                        <a:solidFill>
                          <a:srgbClr val="000000"/>
                        </a:solidFill>
                        <a:effectLst/>
                        <a:latin typeface="Calibri" panose="020F0502020204030204" pitchFamily="34" charset="0"/>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5 cases of virologic failure, 2 resuppressed, no ADAs</a:t>
                      </a:r>
                    </a:p>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1 developed R263K to CAB w/high BL VRC07-523LS IC50</a:t>
                      </a:r>
                    </a:p>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16.9% w/AEs, 1 Grade 1 IRR leading to d/c</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435167">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l" fontAlgn="b"/>
                      <a:r>
                        <a:rPr lang="en-US" sz="1600" b="0" i="0" u="none" strike="noStrike" baseline="0" dirty="0">
                          <a:solidFill>
                            <a:srgbClr val="000000"/>
                          </a:solidFill>
                          <a:effectLst/>
                          <a:latin typeface="Calibri" panose="020F0502020204030204" pitchFamily="34" charset="0"/>
                        </a:rPr>
                        <a:t>NCT04811040</a:t>
                      </a:r>
                      <a:r>
                        <a:rPr lang="en-US" sz="1600" b="0" i="0" u="none" strike="noStrike" baseline="30000" dirty="0">
                          <a:solidFill>
                            <a:srgbClr val="000000"/>
                          </a:solidFill>
                          <a:effectLst/>
                          <a:latin typeface="Calibri" panose="020F0502020204030204" pitchFamily="34" charset="0"/>
                        </a:rPr>
                        <a:t>3</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fontAlgn="b"/>
                      <a:r>
                        <a:rPr lang="en-US" sz="1600" b="0" i="0" u="none" strike="noStrike" baseline="0" dirty="0">
                          <a:solidFill>
                            <a:srgbClr val="000000"/>
                          </a:solidFill>
                          <a:effectLst/>
                          <a:latin typeface="Calibri" panose="020F0502020204030204" pitchFamily="34" charset="0"/>
                        </a:rPr>
                        <a:t> Ib</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fontAlgn="b"/>
                      <a:r>
                        <a:rPr lang="en-US" sz="1600" b="0" i="0" u="none" strike="noStrike" baseline="0" dirty="0">
                          <a:solidFill>
                            <a:srgbClr val="000000"/>
                          </a:solidFill>
                          <a:effectLst/>
                          <a:latin typeface="Calibri" panose="020F0502020204030204" pitchFamily="34" charset="0"/>
                        </a:rPr>
                        <a:t>11</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ctr" fontAlgn="b"/>
                      <a:r>
                        <a:rPr lang="en-US" sz="1600" b="0" i="0" u="none" strike="noStrike" dirty="0">
                          <a:solidFill>
                            <a:srgbClr val="000000"/>
                          </a:solidFill>
                          <a:effectLst/>
                          <a:latin typeface="Calibri" panose="020F0502020204030204" pitchFamily="34" charset="0"/>
                        </a:rPr>
                        <a:t>LEN + TAB (CD4bs) + ZAB (V3)</a:t>
                      </a:r>
                      <a:r>
                        <a:rPr lang="en-US" sz="1600" b="0" i="0" u="none" strike="noStrike" baseline="30000" dirty="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marL="285750" marR="0" lvl="0" indent="-285750" algn="l" defTabSz="342900" rtl="0" eaLnBrk="1" fontAlgn="b"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600" b="0" i="0" u="none" strike="noStrike" dirty="0">
                          <a:solidFill>
                            <a:srgbClr val="000000"/>
                          </a:solidFill>
                          <a:effectLst/>
                          <a:latin typeface="Calibri" panose="020F0502020204030204" pitchFamily="34" charset="0"/>
                        </a:rPr>
                        <a:t>8/10 maintained suppression at Wk 26 when highly susceptible to 1 of 2 bNAbs, 2 w/HIV-1 RNA ≥ 50 c/mL</a:t>
                      </a:r>
                    </a:p>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Most common AE: grade 1 ISR related to LEN</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435167">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l" fontAlgn="b"/>
                      <a:r>
                        <a:rPr lang="en-US" sz="1600" b="0" i="0" u="none" strike="noStrike" baseline="0" dirty="0">
                          <a:solidFill>
                            <a:srgbClr val="000000"/>
                          </a:solidFill>
                          <a:effectLst/>
                          <a:latin typeface="Calibri" panose="020F0502020204030204" pitchFamily="34" charset="0"/>
                        </a:rPr>
                        <a:t>T003</a:t>
                      </a:r>
                      <a:r>
                        <a:rPr lang="en-US" sz="1600" b="0" i="0" u="none" strike="noStrike" baseline="30000" dirty="0">
                          <a:solidFill>
                            <a:srgbClr val="000000"/>
                          </a:solidFill>
                          <a:effectLst/>
                          <a:latin typeface="Calibri" panose="020F0502020204030204" pitchFamily="34" charset="0"/>
                        </a:rPr>
                        <a:t>4</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I/</a:t>
                      </a:r>
                      <a:r>
                        <a:rPr lang="en-US" sz="1600" b="0" i="0" u="none" strike="noStrike" baseline="0" dirty="0" err="1">
                          <a:solidFill>
                            <a:srgbClr val="000000"/>
                          </a:solidFill>
                          <a:effectLst/>
                          <a:latin typeface="Calibri" panose="020F0502020204030204" pitchFamily="34" charset="0"/>
                        </a:rPr>
                        <a:t>IIa</a:t>
                      </a:r>
                      <a:endParaRPr lang="en-US" sz="1600" b="0" i="0" u="none" strike="noStrike" baseline="0" dirty="0">
                        <a:solidFill>
                          <a:srgbClr val="000000"/>
                        </a:solidFill>
                        <a:effectLst/>
                        <a:latin typeface="Calibri" panose="020F0502020204030204" pitchFamily="34" charset="0"/>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12</a:t>
                      </a:r>
                      <a:r>
                        <a:rPr lang="en-US" sz="1600" b="0" i="0" u="none" strike="noStrike" baseline="30000" dirty="0">
                          <a:solidFill>
                            <a:srgbClr val="000000"/>
                          </a:solidFill>
                          <a:effectLst/>
                          <a:latin typeface="Calibri" panose="020F0502020204030204" pitchFamily="34" charset="0"/>
                        </a:rPr>
                        <a:t>‖</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algn="ctr" fontAlgn="b"/>
                      <a:r>
                        <a:rPr lang="en-US" sz="1600" b="0" i="0" u="none" strike="noStrike" dirty="0">
                          <a:solidFill>
                            <a:srgbClr val="000000"/>
                          </a:solidFill>
                          <a:effectLst/>
                          <a:latin typeface="Calibri" panose="020F0502020204030204" pitchFamily="34" charset="0"/>
                        </a:rPr>
                        <a:t>PGDM1400 (V2) + PGT121 (V3) + </a:t>
                      </a:r>
                      <a:r>
                        <a:rPr lang="en-US" sz="1600" b="0" i="0" u="none" strike="noStrike" baseline="0" dirty="0">
                          <a:solidFill>
                            <a:srgbClr val="000000"/>
                          </a:solidFill>
                          <a:effectLst/>
                          <a:latin typeface="Calibri" panose="020F0502020204030204" pitchFamily="34" charset="0"/>
                        </a:rPr>
                        <a:t>VRC07-523LS (CD4bs)</a:t>
                      </a:r>
                      <a:r>
                        <a:rPr lang="en-US" sz="1600" b="0" i="0" u="none" strike="noStrike" baseline="30000" dirty="0">
                          <a:solidFill>
                            <a:srgbClr val="000000"/>
                          </a:solidFill>
                          <a:effectLst/>
                          <a:latin typeface="Calibri" panose="020F0502020204030204" pitchFamily="34" charset="0"/>
                        </a:rPr>
                        <a:t>¶ </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1pPr>
                      <a:lvl2pPr marL="3429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2pPr>
                      <a:lvl3pPr marL="6858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3pPr>
                      <a:lvl4pPr marL="10287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4pPr>
                      <a:lvl5pPr marL="13716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5pPr>
                      <a:lvl6pPr marL="17145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6pPr>
                      <a:lvl7pPr marL="20574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7pPr>
                      <a:lvl8pPr marL="24003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8pPr>
                      <a:lvl9pPr marL="2743200" marR="0" algn="l" defTabSz="3429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Trebuchet MS"/>
                          <a:sym typeface="Arial"/>
                        </a:defRPr>
                      </a:lvl9pPr>
                    </a:lstStyle>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83% maintained suppression at Wk 28</a:t>
                      </a:r>
                    </a:p>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36% maintained suppression at Wk 44 w/bNAb decline</a:t>
                      </a:r>
                    </a:p>
                    <a:p>
                      <a:pPr marL="285750" indent="-285750" algn="l" fontAlgn="b">
                        <a:buFont typeface="Wingdings" panose="05000000000000000000" pitchFamily="2" charset="2"/>
                        <a:buChar char="§"/>
                      </a:pPr>
                      <a:r>
                        <a:rPr lang="en-US" sz="1600" b="0" i="0" u="none" strike="noStrike" dirty="0">
                          <a:solidFill>
                            <a:srgbClr val="000000"/>
                          </a:solidFill>
                          <a:effectLst/>
                          <a:latin typeface="Calibri" panose="020F0502020204030204" pitchFamily="34" charset="0"/>
                        </a:rPr>
                        <a:t>2 cases early rebound w/BL resistance, 5 late rebound</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BD2FC5AF-AEAA-86BC-4EB0-D1B6AED5927F}"/>
              </a:ext>
            </a:extLst>
          </p:cNvPr>
          <p:cNvSpPr txBox="1"/>
          <p:nvPr/>
        </p:nvSpPr>
        <p:spPr bwMode="auto">
          <a:xfrm>
            <a:off x="746760" y="5513769"/>
            <a:ext cx="106984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*Single infusion </a:t>
            </a: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1-40 mg/kg IV or 10 mg/kg SC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Received </a:t>
            </a:r>
            <a:r>
              <a:rPr kumimoji="0" lang="nl-NL"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VRC01-523LS (CD4-binding site) + CAB LA.</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 mg/kg VRC01-523LS IV Q8W + IM CAB LA Q4W.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LEN 600 mg D1, D2, LEN 927 SC mg D1 + single infusion 30 mg/kg TAB on D1 + single infusion 10 mg/kg IV or 30 mg/kg IV ZAB on D1.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 analysis set.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 mg/kg PGDM1400 IV Q4W, 20 mg/kg IV PGT121 Q4W, 20 mg/kg VRC01-523LS IV Q4W.</a:t>
            </a:r>
          </a:p>
        </p:txBody>
      </p:sp>
      <p:sp>
        <p:nvSpPr>
          <p:cNvPr id="25627" name="Text Box 11">
            <a:extLst>
              <a:ext uri="{FF2B5EF4-FFF2-40B4-BE49-F238E27FC236}">
                <a16:creationId xmlns:a16="http://schemas.microsoft.com/office/drawing/2014/main" id="{37CA0360-009A-422D-965E-30D3AF0E9AB0}"/>
              </a:ext>
            </a:extLst>
          </p:cNvPr>
          <p:cNvSpPr txBox="1">
            <a:spLocks noChangeArrowheads="1"/>
          </p:cNvSpPr>
          <p:nvPr/>
        </p:nvSpPr>
        <p:spPr bwMode="auto">
          <a:xfrm>
            <a:off x="431571" y="636710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Losos. CROI 2024. Abstr 117. 2. Taiwo. CROI 2024. Abstr 119. 3. Eron. CROI 2024. Abstr 120. 4. Juelg. CROI 2024. Abstr 121.</a:t>
            </a:r>
          </a:p>
        </p:txBody>
      </p:sp>
      <p:sp>
        <p:nvSpPr>
          <p:cNvPr id="4" name="Rectangle 3">
            <a:extLst>
              <a:ext uri="{FF2B5EF4-FFF2-40B4-BE49-F238E27FC236}">
                <a16:creationId xmlns:a16="http://schemas.microsoft.com/office/drawing/2014/main" id="{A18D8E7A-92F1-40FF-9075-9AA768116D2A}"/>
              </a:ext>
            </a:extLst>
          </p:cNvPr>
          <p:cNvSpPr/>
          <p:nvPr/>
        </p:nvSpPr>
        <p:spPr>
          <a:xfrm>
            <a:off x="2788467" y="6523705"/>
            <a:ext cx="7297094" cy="400110"/>
          </a:xfrm>
          <a:prstGeom prst="rect">
            <a:avLst/>
          </a:prstGeom>
        </p:spPr>
        <p:txBody>
          <a:bodyPr wrap="square">
            <a:spAutoFit/>
          </a:bodyPr>
          <a:lstStyle/>
          <a:p>
            <a:pPr lvl="0"/>
            <a:r>
              <a:rPr lang="en-US" altLang="en-US" sz="1000" i="1" dirty="0">
                <a:solidFill>
                  <a:prstClr val="black"/>
                </a:solidFill>
                <a:latin typeface="Arial" panose="020B0604020202020204" pitchFamily="34" charset="0"/>
              </a:rPr>
              <a:t>ADAs, anti-drug antibodies; AE, adverse event; BL, baseline; CAB LA, long-acting cabotegravir; CD4bs, CD4 binding site; d/c, discontinuation; IRR, infusion-related reaction; ISR, injection site reaction; LEN, </a:t>
            </a:r>
            <a:r>
              <a:rPr lang="en-US" altLang="en-US" sz="1000" i="1" dirty="0" err="1">
                <a:solidFill>
                  <a:srgbClr val="000000"/>
                </a:solidFill>
                <a:latin typeface="Calibri" panose="020F0502020204030204" pitchFamily="34" charset="0"/>
              </a:rPr>
              <a:t>l</a:t>
            </a:r>
            <a:r>
              <a:rPr lang="en-US" sz="1000" i="1" dirty="0" err="1">
                <a:solidFill>
                  <a:srgbClr val="000000"/>
                </a:solidFill>
                <a:latin typeface="Calibri" panose="020F0502020204030204" pitchFamily="34" charset="0"/>
              </a:rPr>
              <a:t>enacapavir</a:t>
            </a:r>
            <a:r>
              <a:rPr lang="en-US" sz="1000" i="1" dirty="0">
                <a:solidFill>
                  <a:srgbClr val="000000"/>
                </a:solidFill>
                <a:latin typeface="Calibri" panose="020F0502020204030204" pitchFamily="34" charset="0"/>
              </a:rPr>
              <a:t>;</a:t>
            </a:r>
            <a:r>
              <a:rPr lang="en-US" altLang="en-US" sz="1000" i="1" dirty="0">
                <a:solidFill>
                  <a:prstClr val="black"/>
                </a:solidFill>
                <a:latin typeface="Arial" panose="020B0604020202020204" pitchFamily="34" charset="0"/>
              </a:rPr>
              <a:t> TAB, </a:t>
            </a:r>
            <a:r>
              <a:rPr lang="en-US" sz="1000" i="1" dirty="0" err="1">
                <a:solidFill>
                  <a:srgbClr val="000000"/>
                </a:solidFill>
                <a:latin typeface="Calibri" panose="020F0502020204030204" pitchFamily="34" charset="0"/>
              </a:rPr>
              <a:t>teropavimab</a:t>
            </a:r>
            <a:r>
              <a:rPr lang="en-US" sz="1000" i="1" dirty="0">
                <a:solidFill>
                  <a:srgbClr val="000000"/>
                </a:solidFill>
                <a:latin typeface="Calibri" panose="020F0502020204030204" pitchFamily="34" charset="0"/>
              </a:rPr>
              <a:t>;</a:t>
            </a:r>
            <a:r>
              <a:rPr lang="en-US" altLang="en-US" sz="1000" i="1" dirty="0">
                <a:solidFill>
                  <a:prstClr val="black"/>
                </a:solidFill>
                <a:latin typeface="Arial" panose="020B0604020202020204" pitchFamily="34" charset="0"/>
              </a:rPr>
              <a:t> ZAB, </a:t>
            </a:r>
            <a:r>
              <a:rPr lang="en-US" sz="1000" i="1" dirty="0" err="1">
                <a:solidFill>
                  <a:srgbClr val="000000"/>
                </a:solidFill>
                <a:latin typeface="Calibri" panose="020F0502020204030204" pitchFamily="34" charset="0"/>
              </a:rPr>
              <a:t>zinlirvimab</a:t>
            </a:r>
            <a:r>
              <a:rPr lang="en-US" sz="1000" i="1" dirty="0">
                <a:solidFill>
                  <a:srgbClr val="000000"/>
                </a:solidFill>
                <a:latin typeface="Calibri" panose="020F0502020204030204" pitchFamily="34" charset="0"/>
              </a:rPr>
              <a:t>.</a:t>
            </a:r>
            <a:endParaRPr lang="en-US" altLang="en-US" sz="1000" i="1" dirty="0">
              <a:solidFill>
                <a:prstClr val="black"/>
              </a:solidFill>
              <a:latin typeface="Arial" panose="020B0604020202020204" pitchFamily="34" charset="0"/>
            </a:endParaRPr>
          </a:p>
        </p:txBody>
      </p:sp>
    </p:spTree>
    <p:extLst>
      <p:ext uri="{BB962C8B-B14F-4D97-AF65-F5344CB8AC3E}">
        <p14:creationId xmlns:p14="http://schemas.microsoft.com/office/powerpoint/2010/main" val="1526733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2298C6-3C20-47F9-87A2-D7B94CA8D533}"/>
              </a:ext>
            </a:extLst>
          </p:cNvPr>
          <p:cNvSpPr>
            <a:spLocks noGrp="1"/>
          </p:cNvSpPr>
          <p:nvPr>
            <p:ph type="title"/>
          </p:nvPr>
        </p:nvSpPr>
        <p:spPr>
          <a:xfrm>
            <a:off x="963089" y="1814052"/>
            <a:ext cx="10212916" cy="2698954"/>
          </a:xfrm>
        </p:spPr>
        <p:txBody>
          <a:bodyPr/>
          <a:lstStyle/>
          <a:p>
            <a:pPr algn="ctr"/>
            <a:r>
              <a:rPr lang="en-US" sz="5400" dirty="0"/>
              <a:t>Management of WEIGHT GAIN/Obesity related to antiretroviral therapies</a:t>
            </a:r>
          </a:p>
        </p:txBody>
      </p:sp>
      <p:sp>
        <p:nvSpPr>
          <p:cNvPr id="5" name="Footer Placeholder 4">
            <a:extLst>
              <a:ext uri="{FF2B5EF4-FFF2-40B4-BE49-F238E27FC236}">
                <a16:creationId xmlns:a16="http://schemas.microsoft.com/office/drawing/2014/main" id="{77DC62CA-060B-4F1C-BAC7-973CD4A1D169}"/>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8EF8954-E7C5-4A1F-B52D-C38B9AE90A46}"/>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9185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0363-5583-42E5-B47B-68FD89960CA2}"/>
              </a:ext>
            </a:extLst>
          </p:cNvPr>
          <p:cNvSpPr>
            <a:spLocks noGrp="1"/>
          </p:cNvSpPr>
          <p:nvPr>
            <p:ph type="title"/>
          </p:nvPr>
        </p:nvSpPr>
        <p:spPr>
          <a:xfrm>
            <a:off x="642938" y="155878"/>
            <a:ext cx="10945682" cy="1507822"/>
          </a:xfrm>
        </p:spPr>
        <p:txBody>
          <a:bodyPr/>
          <a:lstStyle/>
          <a:p>
            <a:r>
              <a:rPr lang="en-US" dirty="0"/>
              <a:t>Q4:  All of the following are potential side effects of using GLP-1 Receptor Agonists </a:t>
            </a:r>
            <a:r>
              <a:rPr lang="en-US" u="sng" dirty="0"/>
              <a:t>except</a:t>
            </a:r>
            <a:r>
              <a:rPr lang="en-US" dirty="0"/>
              <a:t>…?</a:t>
            </a:r>
          </a:p>
        </p:txBody>
      </p:sp>
      <p:sp>
        <p:nvSpPr>
          <p:cNvPr id="3" name="Content Placeholder 2">
            <a:extLst>
              <a:ext uri="{FF2B5EF4-FFF2-40B4-BE49-F238E27FC236}">
                <a16:creationId xmlns:a16="http://schemas.microsoft.com/office/drawing/2014/main" id="{378BE8B2-6C83-4BA4-8E5B-CC03A0B2322A}"/>
              </a:ext>
            </a:extLst>
          </p:cNvPr>
          <p:cNvSpPr>
            <a:spLocks noGrp="1"/>
          </p:cNvSpPr>
          <p:nvPr>
            <p:ph idx="1"/>
          </p:nvPr>
        </p:nvSpPr>
        <p:spPr>
          <a:xfrm>
            <a:off x="642938" y="1663700"/>
            <a:ext cx="11287125" cy="4794250"/>
          </a:xfrm>
        </p:spPr>
        <p:txBody>
          <a:bodyPr>
            <a:normAutofit/>
          </a:bodyPr>
          <a:lstStyle/>
          <a:p>
            <a:pPr marL="514350" indent="-514350">
              <a:buFont typeface="+mj-lt"/>
              <a:buAutoNum type="alphaLcPeriod"/>
            </a:pPr>
            <a:r>
              <a:rPr lang="en-US" sz="2800" b="0" i="0" dirty="0">
                <a:solidFill>
                  <a:srgbClr val="000000"/>
                </a:solidFill>
                <a:effectLst/>
              </a:rPr>
              <a:t>Nausea/vomiting</a:t>
            </a:r>
            <a:endParaRPr lang="en-US" sz="2800" dirty="0">
              <a:solidFill>
                <a:srgbClr val="000000"/>
              </a:solidFill>
            </a:endParaRPr>
          </a:p>
          <a:p>
            <a:pPr marL="514350" indent="-514350">
              <a:buFont typeface="+mj-lt"/>
              <a:buAutoNum type="alphaLcPeriod"/>
            </a:pPr>
            <a:r>
              <a:rPr lang="en-US" sz="2800" b="0" i="0" dirty="0">
                <a:solidFill>
                  <a:srgbClr val="000000"/>
                </a:solidFill>
                <a:effectLst/>
              </a:rPr>
              <a:t>Diarrhea</a:t>
            </a:r>
          </a:p>
          <a:p>
            <a:pPr marL="514350" indent="-514350">
              <a:buFont typeface="+mj-lt"/>
              <a:buAutoNum type="alphaLcPeriod"/>
            </a:pPr>
            <a:r>
              <a:rPr lang="en-US" sz="2800" dirty="0">
                <a:solidFill>
                  <a:srgbClr val="000000"/>
                </a:solidFill>
              </a:rPr>
              <a:t>Constipation</a:t>
            </a:r>
          </a:p>
          <a:p>
            <a:pPr marL="514350" indent="-514350">
              <a:buFont typeface="+mj-lt"/>
              <a:buAutoNum type="alphaLcPeriod"/>
            </a:pPr>
            <a:r>
              <a:rPr lang="en-US" sz="2800" dirty="0">
                <a:solidFill>
                  <a:srgbClr val="000000"/>
                </a:solidFill>
              </a:rPr>
              <a:t>Fat loss</a:t>
            </a:r>
          </a:p>
          <a:p>
            <a:pPr marL="514350" indent="-514350">
              <a:buFont typeface="+mj-lt"/>
              <a:buAutoNum type="alphaLcPeriod"/>
            </a:pPr>
            <a:r>
              <a:rPr lang="en-US" sz="2800" b="0" i="0" dirty="0">
                <a:solidFill>
                  <a:srgbClr val="000000"/>
                </a:solidFill>
                <a:effectLst/>
              </a:rPr>
              <a:t>Muscle mass gain</a:t>
            </a:r>
          </a:p>
          <a:p>
            <a:pPr marL="514350" indent="-514350">
              <a:buFont typeface="+mj-lt"/>
              <a:buAutoNum type="alphaLcPeriod"/>
            </a:pPr>
            <a:r>
              <a:rPr lang="en-US" sz="2800" dirty="0">
                <a:solidFill>
                  <a:srgbClr val="000000"/>
                </a:solidFill>
              </a:rPr>
              <a:t>None of the above – all are expected side effects</a:t>
            </a:r>
            <a:endParaRPr lang="en-US" sz="2800" b="0" i="0" dirty="0">
              <a:solidFill>
                <a:srgbClr val="000000"/>
              </a:solidFill>
              <a:effectLst/>
            </a:endParaRPr>
          </a:p>
        </p:txBody>
      </p:sp>
      <p:sp>
        <p:nvSpPr>
          <p:cNvPr id="4" name="Slide Number Placeholder 4">
            <a:extLst>
              <a:ext uri="{FF2B5EF4-FFF2-40B4-BE49-F238E27FC236}">
                <a16:creationId xmlns:a16="http://schemas.microsoft.com/office/drawing/2014/main" id="{12D64763-1C0A-B444-71A2-DB6498F12152}"/>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3029050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F68C-3171-43F3-8051-93F0AA8F019F}"/>
              </a:ext>
            </a:extLst>
          </p:cNvPr>
          <p:cNvSpPr>
            <a:spLocks noGrp="1"/>
          </p:cNvSpPr>
          <p:nvPr>
            <p:ph type="title"/>
          </p:nvPr>
        </p:nvSpPr>
        <p:spPr/>
        <p:txBody>
          <a:bodyPr/>
          <a:lstStyle/>
          <a:p>
            <a:r>
              <a:rPr lang="en-US" dirty="0"/>
              <a:t>GLP-1</a:t>
            </a:r>
            <a:r>
              <a:rPr lang="en-US" baseline="0" dirty="0"/>
              <a:t> Receptor Agonists</a:t>
            </a:r>
            <a:endParaRPr lang="en-US" dirty="0"/>
          </a:p>
        </p:txBody>
      </p:sp>
      <p:sp>
        <p:nvSpPr>
          <p:cNvPr id="3" name="Content Placeholder 2">
            <a:extLst>
              <a:ext uri="{FF2B5EF4-FFF2-40B4-BE49-F238E27FC236}">
                <a16:creationId xmlns:a16="http://schemas.microsoft.com/office/drawing/2014/main" id="{2F9C51C9-4C96-4123-9B54-73F185383201}"/>
              </a:ext>
            </a:extLst>
          </p:cNvPr>
          <p:cNvSpPr>
            <a:spLocks noGrp="1"/>
          </p:cNvSpPr>
          <p:nvPr>
            <p:ph idx="1"/>
          </p:nvPr>
        </p:nvSpPr>
        <p:spPr/>
        <p:txBody>
          <a:bodyPr/>
          <a:lstStyle/>
          <a:p>
            <a:endParaRPr lang="en-US"/>
          </a:p>
        </p:txBody>
      </p:sp>
      <p:pic>
        <p:nvPicPr>
          <p:cNvPr id="4" name="Picture 3" descr="This slide introduces CROI 2024, Themed Discussion-02 on Monday, March 4, 2024 titled: Is the Weight Over: GLP-1 Receptor Agonists Are Here.&#10;&#10;Moderator&#10;Todd T. Brown&#10;The Johns Hopkins University, Baltimore, MD, USA&#10;&#10;Disclosure: Dr. Brown reported Self: Consulting or advisor fees (Gilead Sciences, Inc, Janssen Pharmaceuticals, Merck &amp; Co, Inc, ViiV Healthcare)">
            <a:extLst>
              <a:ext uri="{FF2B5EF4-FFF2-40B4-BE49-F238E27FC236}">
                <a16:creationId xmlns:a16="http://schemas.microsoft.com/office/drawing/2014/main" id="{6D5483F9-6B19-43D6-B430-01AC76E84B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9084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F68C-3171-43F3-8051-93F0AA8F019F}"/>
              </a:ext>
            </a:extLst>
          </p:cNvPr>
          <p:cNvSpPr>
            <a:spLocks noGrp="1"/>
          </p:cNvSpPr>
          <p:nvPr>
            <p:ph type="title"/>
          </p:nvPr>
        </p:nvSpPr>
        <p:spPr/>
        <p:txBody>
          <a:bodyPr/>
          <a:lstStyle/>
          <a:p>
            <a:r>
              <a:rPr lang="en-US" dirty="0"/>
              <a:t>GLP-1</a:t>
            </a:r>
            <a:r>
              <a:rPr lang="en-US" baseline="0" dirty="0"/>
              <a:t> Session Overview</a:t>
            </a:r>
            <a:endParaRPr lang="en-US" dirty="0"/>
          </a:p>
        </p:txBody>
      </p:sp>
      <p:sp>
        <p:nvSpPr>
          <p:cNvPr id="3" name="Content Placeholder 2">
            <a:extLst>
              <a:ext uri="{FF2B5EF4-FFF2-40B4-BE49-F238E27FC236}">
                <a16:creationId xmlns:a16="http://schemas.microsoft.com/office/drawing/2014/main" id="{2F9C51C9-4C96-4123-9B54-73F185383201}"/>
              </a:ext>
            </a:extLst>
          </p:cNvPr>
          <p:cNvSpPr>
            <a:spLocks noGrp="1"/>
          </p:cNvSpPr>
          <p:nvPr>
            <p:ph idx="1"/>
          </p:nvPr>
        </p:nvSpPr>
        <p:spPr/>
        <p:txBody>
          <a:bodyPr/>
          <a:lstStyle/>
          <a:p>
            <a:endParaRPr lang="en-US"/>
          </a:p>
        </p:txBody>
      </p:sp>
      <p:pic>
        <p:nvPicPr>
          <p:cNvPr id="5" name="Picture 4" descr="Session Overview&#10;&#10;Heidi Crane - Impact of Semaglutide on Weight Change Among People with HIV: A Stratified Analysis by Baseline BMI (Abstract 797)&#10;&#10;Allison Ross Eckard - Effects of Semaglutide on Inflammation and Immune Activation in HIV-Associated Lipohypertrophy (Abstract 798)&#10;&#10;Grace Ditzenberger - Effects of Semaglutide on Muscle Structure and Function in the SLIM Liver Study (Abstract 799)">
            <a:extLst>
              <a:ext uri="{FF2B5EF4-FFF2-40B4-BE49-F238E27FC236}">
                <a16:creationId xmlns:a16="http://schemas.microsoft.com/office/drawing/2014/main" id="{7320B318-20EE-48A2-889D-6BEA127F6F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7533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2EBCD-8FA7-0082-6D34-09AE1668FF25}"/>
              </a:ext>
            </a:extLst>
          </p:cNvPr>
          <p:cNvSpPr>
            <a:spLocks noGrp="1"/>
          </p:cNvSpPr>
          <p:nvPr>
            <p:ph type="title"/>
          </p:nvPr>
        </p:nvSpPr>
        <p:spPr>
          <a:xfrm>
            <a:off x="266701" y="190502"/>
            <a:ext cx="11722100" cy="568450"/>
          </a:xfrm>
        </p:spPr>
        <p:txBody>
          <a:bodyPr/>
          <a:lstStyle/>
          <a:p>
            <a:r>
              <a:rPr lang="en-US" dirty="0"/>
              <a:t>Impact of Semaglutide on Weight in PWH </a:t>
            </a:r>
          </a:p>
        </p:txBody>
      </p:sp>
      <p:sp>
        <p:nvSpPr>
          <p:cNvPr id="5" name="Content Placeholder 4">
            <a:extLst>
              <a:ext uri="{FF2B5EF4-FFF2-40B4-BE49-F238E27FC236}">
                <a16:creationId xmlns:a16="http://schemas.microsoft.com/office/drawing/2014/main" id="{C9C62FE0-F4CF-C91E-7802-8E49ACF08C65}"/>
              </a:ext>
            </a:extLst>
          </p:cNvPr>
          <p:cNvSpPr>
            <a:spLocks noGrp="1"/>
          </p:cNvSpPr>
          <p:nvPr>
            <p:ph sz="quarter" idx="10"/>
          </p:nvPr>
        </p:nvSpPr>
        <p:spPr>
          <a:xfrm>
            <a:off x="272449" y="1381094"/>
            <a:ext cx="11651332" cy="4843788"/>
          </a:xfrm>
        </p:spPr>
        <p:txBody>
          <a:bodyPr/>
          <a:lstStyle/>
          <a:p>
            <a:r>
              <a:rPr lang="en-US" sz="2799" dirty="0"/>
              <a:t>CNICS cohort study (2018-2022; n=222)</a:t>
            </a:r>
          </a:p>
          <a:p>
            <a:pPr lvl="1"/>
            <a:r>
              <a:rPr lang="en-US" sz="2399" dirty="0"/>
              <a:t>Initiated injectable or oral semaglutide and had ≥2 weight measurements</a:t>
            </a:r>
          </a:p>
          <a:p>
            <a:pPr lvl="1"/>
            <a:r>
              <a:rPr lang="en-US" sz="2399" dirty="0"/>
              <a:t>Baseline characteristics</a:t>
            </a:r>
          </a:p>
          <a:p>
            <a:pPr lvl="2"/>
            <a:r>
              <a:rPr lang="en-US" sz="1999" dirty="0"/>
              <a:t>Age (53 years), virologically suppressed (89%), diabetic (77%), female (25%), </a:t>
            </a:r>
            <a:r>
              <a:rPr lang="en-US" sz="1999" dirty="0" err="1"/>
              <a:t>HbA1c</a:t>
            </a:r>
            <a:r>
              <a:rPr lang="en-US" sz="1999" dirty="0"/>
              <a:t> (7.7%)</a:t>
            </a:r>
          </a:p>
          <a:p>
            <a:r>
              <a:rPr lang="en-US" sz="2799" dirty="0"/>
              <a:t>Semaglutide results at 1 year</a:t>
            </a:r>
          </a:p>
          <a:p>
            <a:pPr lvl="1"/>
            <a:r>
              <a:rPr lang="en-US" sz="2399" dirty="0"/>
              <a:t>Associated with significant weight loss (6.5 kg [5.7% of bodyweight])</a:t>
            </a:r>
          </a:p>
          <a:p>
            <a:pPr lvl="1"/>
            <a:r>
              <a:rPr lang="en-US" sz="2399" dirty="0"/>
              <a:t>Amount of weight lost correlated with higher BMI (</a:t>
            </a:r>
            <a:r>
              <a:rPr lang="en-US" sz="2399" i="1" dirty="0"/>
              <a:t>P</a:t>
            </a:r>
            <a:r>
              <a:rPr lang="en-US" sz="2399" dirty="0"/>
              <a:t>&lt;0.05)</a:t>
            </a:r>
          </a:p>
        </p:txBody>
      </p:sp>
      <p:sp>
        <p:nvSpPr>
          <p:cNvPr id="9" name="Text Box 6">
            <a:extLst>
              <a:ext uri="{FF2B5EF4-FFF2-40B4-BE49-F238E27FC236}">
                <a16:creationId xmlns:a16="http://schemas.microsoft.com/office/drawing/2014/main" id="{12D7F730-9581-20E3-C561-6B73A32B0F78}"/>
              </a:ext>
            </a:extLst>
          </p:cNvPr>
          <p:cNvSpPr txBox="1">
            <a:spLocks noChangeArrowheads="1"/>
          </p:cNvSpPr>
          <p:nvPr/>
        </p:nvSpPr>
        <p:spPr bwMode="auto">
          <a:xfrm>
            <a:off x="273374" y="6421532"/>
            <a:ext cx="6281766" cy="2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CNICS: Centers for AIDS Research Network of Integrated Clinical Systems.</a:t>
            </a:r>
          </a:p>
        </p:txBody>
      </p:sp>
      <p:sp>
        <p:nvSpPr>
          <p:cNvPr id="6" name="TextBox 5">
            <a:extLst>
              <a:ext uri="{FF2B5EF4-FFF2-40B4-BE49-F238E27FC236}">
                <a16:creationId xmlns:a16="http://schemas.microsoft.com/office/drawing/2014/main" id="{31EE90D8-4498-27B7-6709-1640D88A31F6}"/>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Crane HM, et al. CROI 2024. Abstract 797.</a:t>
            </a:r>
          </a:p>
        </p:txBody>
      </p:sp>
    </p:spTree>
    <p:extLst>
      <p:ext uri="{BB962C8B-B14F-4D97-AF65-F5344CB8AC3E}">
        <p14:creationId xmlns:p14="http://schemas.microsoft.com/office/powerpoint/2010/main" val="2292272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0DDE1-F6CB-6548-C6F5-9591CB3D12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3040C2-C1B0-09D3-8751-F07415463A76}"/>
              </a:ext>
            </a:extLst>
          </p:cNvPr>
          <p:cNvSpPr>
            <a:spLocks noGrp="1"/>
          </p:cNvSpPr>
          <p:nvPr>
            <p:ph type="title"/>
          </p:nvPr>
        </p:nvSpPr>
        <p:spPr>
          <a:xfrm>
            <a:off x="266701" y="0"/>
            <a:ext cx="11722100" cy="932688"/>
          </a:xfrm>
        </p:spPr>
        <p:txBody>
          <a:bodyPr/>
          <a:lstStyle/>
          <a:p>
            <a:r>
              <a:rPr lang="en-US" dirty="0"/>
              <a:t>Impact of Semaglutide on Inflammation and Immune Activation in HIV-Associated Lipohypertrophy</a:t>
            </a:r>
          </a:p>
        </p:txBody>
      </p:sp>
      <p:sp>
        <p:nvSpPr>
          <p:cNvPr id="5" name="Content Placeholder 4">
            <a:extLst>
              <a:ext uri="{FF2B5EF4-FFF2-40B4-BE49-F238E27FC236}">
                <a16:creationId xmlns:a16="http://schemas.microsoft.com/office/drawing/2014/main" id="{A5F2AF8F-C714-E5A3-DE24-424C36BC6057}"/>
              </a:ext>
            </a:extLst>
          </p:cNvPr>
          <p:cNvSpPr>
            <a:spLocks noGrp="1"/>
          </p:cNvSpPr>
          <p:nvPr>
            <p:ph sz="quarter" idx="10"/>
          </p:nvPr>
        </p:nvSpPr>
        <p:spPr>
          <a:xfrm>
            <a:off x="272451" y="1405799"/>
            <a:ext cx="5937821" cy="4843788"/>
          </a:xfrm>
        </p:spPr>
        <p:txBody>
          <a:bodyPr/>
          <a:lstStyle/>
          <a:p>
            <a:r>
              <a:rPr lang="en-US" dirty="0"/>
              <a:t>Randomized, double-blind study (n=108)</a:t>
            </a:r>
          </a:p>
          <a:p>
            <a:pPr lvl="1"/>
            <a:r>
              <a:rPr lang="en-US" dirty="0"/>
              <a:t>Stable ART, HIV-associated hypertrophy,   BMI ≥25 kg/</a:t>
            </a:r>
            <a:r>
              <a:rPr lang="en-US" dirty="0" err="1"/>
              <a:t>m</a:t>
            </a:r>
            <a:r>
              <a:rPr lang="en-US" baseline="30000" dirty="0" err="1"/>
              <a:t>2</a:t>
            </a:r>
            <a:r>
              <a:rPr lang="en-US" dirty="0"/>
              <a:t>, waist circumference (male/female ≥95/≥94 cm)</a:t>
            </a:r>
          </a:p>
          <a:p>
            <a:pPr lvl="1"/>
            <a:r>
              <a:rPr lang="en-US" dirty="0"/>
              <a:t>Baseline characteristics</a:t>
            </a:r>
          </a:p>
          <a:p>
            <a:pPr lvl="2"/>
            <a:r>
              <a:rPr lang="en-US" dirty="0"/>
              <a:t>Age (53 years), </a:t>
            </a:r>
            <a:r>
              <a:rPr lang="en-US" dirty="0" err="1"/>
              <a:t>HbA1c</a:t>
            </a:r>
            <a:r>
              <a:rPr lang="en-US" dirty="0"/>
              <a:t> (5.6%), INSTI (82%)</a:t>
            </a:r>
          </a:p>
          <a:p>
            <a:r>
              <a:rPr lang="en-US" dirty="0"/>
              <a:t>Groups</a:t>
            </a:r>
          </a:p>
          <a:p>
            <a:pPr lvl="1"/>
            <a:r>
              <a:rPr lang="en-US" dirty="0"/>
              <a:t>Semaglutide versus placebo</a:t>
            </a:r>
          </a:p>
          <a:p>
            <a:r>
              <a:rPr lang="en-US" dirty="0"/>
              <a:t>Semaglutide had significant effects on several key biomarkers associated with CVD in HIV</a:t>
            </a:r>
          </a:p>
        </p:txBody>
      </p:sp>
      <p:sp>
        <p:nvSpPr>
          <p:cNvPr id="6" name="TextBox 5">
            <a:extLst>
              <a:ext uri="{FF2B5EF4-FFF2-40B4-BE49-F238E27FC236}">
                <a16:creationId xmlns:a16="http://schemas.microsoft.com/office/drawing/2014/main" id="{4FFBF6F5-E25D-7AE5-60ED-223174989F0F}"/>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Eckard AR, et al. CROI 2024. Abstract 798.</a:t>
            </a:r>
          </a:p>
        </p:txBody>
      </p:sp>
      <p:graphicFrame>
        <p:nvGraphicFramePr>
          <p:cNvPr id="7" name="Table 6">
            <a:extLst>
              <a:ext uri="{FF2B5EF4-FFF2-40B4-BE49-F238E27FC236}">
                <a16:creationId xmlns:a16="http://schemas.microsoft.com/office/drawing/2014/main" id="{4FA7A294-2A61-23FA-B540-A0DB8378CB15}"/>
              </a:ext>
            </a:extLst>
          </p:cNvPr>
          <p:cNvGraphicFramePr>
            <a:graphicFrameLocks/>
          </p:cNvGraphicFramePr>
          <p:nvPr/>
        </p:nvGraphicFramePr>
        <p:xfrm>
          <a:off x="6765150" y="1862384"/>
          <a:ext cx="5158632" cy="3474528"/>
        </p:xfrm>
        <a:graphic>
          <a:graphicData uri="http://schemas.openxmlformats.org/drawingml/2006/table">
            <a:tbl>
              <a:tblPr firstRow="1" bandRow="1">
                <a:tableStyleId>{5C22544A-7EE6-4342-B048-85BDC9FD1C3A}</a:tableStyleId>
              </a:tblPr>
              <a:tblGrid>
                <a:gridCol w="3432339">
                  <a:extLst>
                    <a:ext uri="{9D8B030D-6E8A-4147-A177-3AD203B41FA5}">
                      <a16:colId xmlns:a16="http://schemas.microsoft.com/office/drawing/2014/main" val="2819906351"/>
                    </a:ext>
                  </a:extLst>
                </a:gridCol>
                <a:gridCol w="1726293">
                  <a:extLst>
                    <a:ext uri="{9D8B030D-6E8A-4147-A177-3AD203B41FA5}">
                      <a16:colId xmlns:a16="http://schemas.microsoft.com/office/drawing/2014/main" val="1931617356"/>
                    </a:ext>
                  </a:extLst>
                </a:gridCol>
              </a:tblGrid>
              <a:tr h="914162">
                <a:tc>
                  <a:txBody>
                    <a:bodyPr/>
                    <a:lstStyle/>
                    <a:p>
                      <a:pPr algn="l"/>
                      <a:endParaRPr lang="en-US" sz="1800" dirty="0"/>
                    </a:p>
                  </a:txBody>
                  <a:tcPr marL="91416" marR="91416" marT="45708" marB="45708"/>
                </a:tc>
                <a:tc>
                  <a:txBody>
                    <a:bodyPr/>
                    <a:lstStyle/>
                    <a:p>
                      <a:pPr algn="ctr"/>
                      <a:r>
                        <a:rPr lang="en-US" sz="1800" dirty="0"/>
                        <a:t>Changes With Semaglutide (%)</a:t>
                      </a:r>
                    </a:p>
                  </a:txBody>
                  <a:tcPr marL="91416" marR="91416" marT="45708" marB="45708"/>
                </a:tc>
                <a:extLst>
                  <a:ext uri="{0D108BD9-81ED-4DB2-BD59-A6C34878D82A}">
                    <a16:rowId xmlns:a16="http://schemas.microsoft.com/office/drawing/2014/main" val="3746708413"/>
                  </a:ext>
                </a:extLst>
              </a:tr>
              <a:tr h="365665">
                <a:tc>
                  <a:txBody>
                    <a:bodyPr/>
                    <a:lstStyle/>
                    <a:p>
                      <a:pPr algn="l"/>
                      <a:r>
                        <a:rPr lang="en-US" sz="1800" dirty="0">
                          <a:solidFill>
                            <a:srgbClr val="29282D"/>
                          </a:solidFill>
                        </a:rPr>
                        <a:t>Visceral adipose tissue</a:t>
                      </a:r>
                    </a:p>
                  </a:txBody>
                  <a:tcPr marL="91416" marR="91416" marT="45708" marB="45708"/>
                </a:tc>
                <a:tc>
                  <a:txBody>
                    <a:bodyPr/>
                    <a:lstStyle/>
                    <a:p>
                      <a:pPr algn="ctr"/>
                      <a:r>
                        <a:rPr lang="en-US" sz="1800" dirty="0">
                          <a:solidFill>
                            <a:srgbClr val="29282D"/>
                          </a:solidFill>
                        </a:rPr>
                        <a:t>-31</a:t>
                      </a:r>
                    </a:p>
                  </a:txBody>
                  <a:tcPr marL="91416" marR="91416" marT="45708" marB="45708"/>
                </a:tc>
                <a:extLst>
                  <a:ext uri="{0D108BD9-81ED-4DB2-BD59-A6C34878D82A}">
                    <a16:rowId xmlns:a16="http://schemas.microsoft.com/office/drawing/2014/main" val="1710602593"/>
                  </a:ext>
                </a:extLst>
              </a:tr>
              <a:tr h="365665">
                <a:tc>
                  <a:txBody>
                    <a:bodyPr/>
                    <a:lstStyle/>
                    <a:p>
                      <a:pPr algn="l"/>
                      <a:r>
                        <a:rPr lang="en-US" sz="1800" dirty="0">
                          <a:solidFill>
                            <a:srgbClr val="29282D"/>
                          </a:solidFill>
                        </a:rPr>
                        <a:t>Subcutaneous adipose tissue</a:t>
                      </a:r>
                    </a:p>
                  </a:txBody>
                  <a:tcPr marL="91416" marR="91416" marT="45708" marB="45708"/>
                </a:tc>
                <a:tc>
                  <a:txBody>
                    <a:bodyPr/>
                    <a:lstStyle/>
                    <a:p>
                      <a:pPr algn="ctr"/>
                      <a:r>
                        <a:rPr lang="en-US" sz="1800" dirty="0">
                          <a:solidFill>
                            <a:srgbClr val="29282D"/>
                          </a:solidFill>
                        </a:rPr>
                        <a:t>-11</a:t>
                      </a:r>
                    </a:p>
                  </a:txBody>
                  <a:tcPr marL="91416" marR="91416" marT="45708" marB="45708"/>
                </a:tc>
                <a:extLst>
                  <a:ext uri="{0D108BD9-81ED-4DB2-BD59-A6C34878D82A}">
                    <a16:rowId xmlns:a16="http://schemas.microsoft.com/office/drawing/2014/main" val="1781283534"/>
                  </a:ext>
                </a:extLst>
              </a:tr>
              <a:tr h="365665">
                <a:tc>
                  <a:txBody>
                    <a:bodyPr/>
                    <a:lstStyle/>
                    <a:p>
                      <a:pPr algn="l"/>
                      <a:r>
                        <a:rPr lang="en-US" sz="1800" dirty="0">
                          <a:solidFill>
                            <a:srgbClr val="29282D"/>
                          </a:solidFill>
                        </a:rPr>
                        <a:t>Body weight</a:t>
                      </a:r>
                    </a:p>
                  </a:txBody>
                  <a:tcPr marL="91416" marR="91416" marT="45708" marB="45708"/>
                </a:tc>
                <a:tc>
                  <a:txBody>
                    <a:bodyPr/>
                    <a:lstStyle/>
                    <a:p>
                      <a:pPr algn="ctr"/>
                      <a:r>
                        <a:rPr lang="en-US" sz="1800" dirty="0">
                          <a:solidFill>
                            <a:srgbClr val="29282D"/>
                          </a:solidFill>
                        </a:rPr>
                        <a:t>-10</a:t>
                      </a:r>
                    </a:p>
                  </a:txBody>
                  <a:tcPr marL="91416" marR="91416" marT="45708" marB="45708"/>
                </a:tc>
                <a:extLst>
                  <a:ext uri="{0D108BD9-81ED-4DB2-BD59-A6C34878D82A}">
                    <a16:rowId xmlns:a16="http://schemas.microsoft.com/office/drawing/2014/main" val="1605416550"/>
                  </a:ext>
                </a:extLst>
              </a:tr>
              <a:tr h="365665">
                <a:tc>
                  <a:txBody>
                    <a:bodyPr/>
                    <a:lstStyle/>
                    <a:p>
                      <a:pPr algn="l"/>
                      <a:r>
                        <a:rPr lang="en-US" sz="1800" dirty="0">
                          <a:solidFill>
                            <a:srgbClr val="29282D"/>
                          </a:solidFill>
                        </a:rPr>
                        <a:t>Lean body mass</a:t>
                      </a:r>
                    </a:p>
                  </a:txBody>
                  <a:tcPr marL="91416" marR="91416" marT="45708" marB="45708"/>
                </a:tc>
                <a:tc>
                  <a:txBody>
                    <a:bodyPr/>
                    <a:lstStyle/>
                    <a:p>
                      <a:pPr algn="ctr"/>
                      <a:r>
                        <a:rPr lang="en-US" sz="1800" dirty="0">
                          <a:solidFill>
                            <a:srgbClr val="29282D"/>
                          </a:solidFill>
                        </a:rPr>
                        <a:t>-6</a:t>
                      </a:r>
                    </a:p>
                  </a:txBody>
                  <a:tcPr marL="91416" marR="91416" marT="45708" marB="45708"/>
                </a:tc>
                <a:extLst>
                  <a:ext uri="{0D108BD9-81ED-4DB2-BD59-A6C34878D82A}">
                    <a16:rowId xmlns:a16="http://schemas.microsoft.com/office/drawing/2014/main" val="903476204"/>
                  </a:ext>
                </a:extLst>
              </a:tr>
              <a:tr h="365665">
                <a:tc>
                  <a:txBody>
                    <a:bodyPr/>
                    <a:lstStyle/>
                    <a:p>
                      <a:pPr algn="l"/>
                      <a:r>
                        <a:rPr lang="en-US" sz="1800" dirty="0" err="1">
                          <a:solidFill>
                            <a:srgbClr val="29282D"/>
                          </a:solidFill>
                        </a:rPr>
                        <a:t>hsCRP</a:t>
                      </a:r>
                      <a:endParaRPr lang="en-US" sz="1800" dirty="0">
                        <a:solidFill>
                          <a:srgbClr val="29282D"/>
                        </a:solidFill>
                      </a:endParaRPr>
                    </a:p>
                  </a:txBody>
                  <a:tcPr marL="91416" marR="91416" marT="45708" marB="45708"/>
                </a:tc>
                <a:tc>
                  <a:txBody>
                    <a:bodyPr/>
                    <a:lstStyle/>
                    <a:p>
                      <a:pPr algn="ctr"/>
                      <a:r>
                        <a:rPr lang="en-US" sz="1800" dirty="0">
                          <a:solidFill>
                            <a:srgbClr val="29282D"/>
                          </a:solidFill>
                        </a:rPr>
                        <a:t>-40</a:t>
                      </a:r>
                    </a:p>
                  </a:txBody>
                  <a:tcPr marL="91416" marR="91416" marT="45708" marB="45708"/>
                </a:tc>
                <a:extLst>
                  <a:ext uri="{0D108BD9-81ED-4DB2-BD59-A6C34878D82A}">
                    <a16:rowId xmlns:a16="http://schemas.microsoft.com/office/drawing/2014/main" val="2990919245"/>
                  </a:ext>
                </a:extLst>
              </a:tr>
              <a:tr h="365665">
                <a:tc>
                  <a:txBody>
                    <a:bodyPr/>
                    <a:lstStyle/>
                    <a:p>
                      <a:pPr algn="l"/>
                      <a:r>
                        <a:rPr lang="en-US" sz="1800" dirty="0">
                          <a:solidFill>
                            <a:srgbClr val="29282D"/>
                          </a:solidFill>
                        </a:rPr>
                        <a:t>IL-6</a:t>
                      </a:r>
                    </a:p>
                  </a:txBody>
                  <a:tcPr marL="91416" marR="91416" marT="45708" marB="45708"/>
                </a:tc>
                <a:tc>
                  <a:txBody>
                    <a:bodyPr/>
                    <a:lstStyle/>
                    <a:p>
                      <a:pPr algn="ctr"/>
                      <a:r>
                        <a:rPr lang="en-US" sz="1800" dirty="0">
                          <a:solidFill>
                            <a:srgbClr val="29282D"/>
                          </a:solidFill>
                        </a:rPr>
                        <a:t>-19</a:t>
                      </a:r>
                    </a:p>
                  </a:txBody>
                  <a:tcPr marL="91416" marR="91416" marT="45708" marB="45708"/>
                </a:tc>
                <a:extLst>
                  <a:ext uri="{0D108BD9-81ED-4DB2-BD59-A6C34878D82A}">
                    <a16:rowId xmlns:a16="http://schemas.microsoft.com/office/drawing/2014/main" val="3891685687"/>
                  </a:ext>
                </a:extLst>
              </a:tr>
              <a:tr h="365665">
                <a:tc>
                  <a:txBody>
                    <a:bodyPr/>
                    <a:lstStyle/>
                    <a:p>
                      <a:pPr algn="l"/>
                      <a:r>
                        <a:rPr lang="en-US" sz="1800" dirty="0" err="1">
                          <a:solidFill>
                            <a:srgbClr val="29282D"/>
                          </a:solidFill>
                        </a:rPr>
                        <a:t>sCD163</a:t>
                      </a:r>
                      <a:endParaRPr lang="en-US" sz="1800" dirty="0">
                        <a:solidFill>
                          <a:srgbClr val="29282D"/>
                        </a:solidFill>
                      </a:endParaRPr>
                    </a:p>
                  </a:txBody>
                  <a:tcPr marL="91416" marR="91416" marT="45708" marB="45708"/>
                </a:tc>
                <a:tc>
                  <a:txBody>
                    <a:bodyPr/>
                    <a:lstStyle/>
                    <a:p>
                      <a:pPr algn="ctr"/>
                      <a:r>
                        <a:rPr lang="en-US" sz="1800" dirty="0">
                          <a:solidFill>
                            <a:srgbClr val="29282D"/>
                          </a:solidFill>
                        </a:rPr>
                        <a:t>-12</a:t>
                      </a:r>
                    </a:p>
                  </a:txBody>
                  <a:tcPr marL="91416" marR="91416" marT="45708" marB="45708"/>
                </a:tc>
                <a:extLst>
                  <a:ext uri="{0D108BD9-81ED-4DB2-BD59-A6C34878D82A}">
                    <a16:rowId xmlns:a16="http://schemas.microsoft.com/office/drawing/2014/main" val="1631875956"/>
                  </a:ext>
                </a:extLst>
              </a:tr>
            </a:tbl>
          </a:graphicData>
        </a:graphic>
      </p:graphicFrame>
      <p:sp>
        <p:nvSpPr>
          <p:cNvPr id="8" name="TextBox 39">
            <a:extLst>
              <a:ext uri="{FF2B5EF4-FFF2-40B4-BE49-F238E27FC236}">
                <a16:creationId xmlns:a16="http://schemas.microsoft.com/office/drawing/2014/main" id="{2759DDB7-1FF9-5D86-6331-5960E17A5CE1}"/>
              </a:ext>
            </a:extLst>
          </p:cNvPr>
          <p:cNvSpPr txBox="1">
            <a:spLocks noChangeArrowheads="1"/>
          </p:cNvSpPr>
          <p:nvPr/>
        </p:nvSpPr>
        <p:spPr bwMode="auto">
          <a:xfrm>
            <a:off x="6783680" y="1523553"/>
            <a:ext cx="5137272" cy="32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126" rtl="0" eaLnBrk="1" fontAlgn="base" latinLnBrk="0" hangingPunct="1">
              <a:lnSpc>
                <a:spcPct val="85000"/>
              </a:lnSpc>
              <a:spcBef>
                <a:spcPct val="0"/>
              </a:spcBef>
              <a:spcAft>
                <a:spcPct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Key Findings at Week 32</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5737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114112" indent="0">
              <a:buNone/>
            </a:pPr>
            <a:r>
              <a:rPr lang="en-US" dirty="0"/>
              <a:t>At the completion of this presentation, participants will be able to:</a:t>
            </a:r>
          </a:p>
          <a:p>
            <a:pPr lvl="0">
              <a:spcBef>
                <a:spcPts val="600"/>
              </a:spcBef>
            </a:pPr>
            <a:r>
              <a:rPr lang="en-US" b="1" dirty="0"/>
              <a:t>Describe </a:t>
            </a:r>
            <a:r>
              <a:rPr lang="en-US" dirty="0"/>
              <a:t>the </a:t>
            </a:r>
            <a:r>
              <a:rPr lang="en-US" dirty="0" err="1"/>
              <a:t>DoxyPEP</a:t>
            </a:r>
            <a:r>
              <a:rPr lang="en-US" dirty="0"/>
              <a:t> studies for sexually transmitted infection (STI) prevention</a:t>
            </a:r>
          </a:p>
          <a:p>
            <a:pPr lvl="0">
              <a:spcBef>
                <a:spcPts val="600"/>
              </a:spcBef>
            </a:pPr>
            <a:r>
              <a:rPr lang="en-US" b="1" dirty="0"/>
              <a:t>Review </a:t>
            </a:r>
            <a:r>
              <a:rPr lang="en-US" dirty="0"/>
              <a:t>the newest data regarding novel antiretroviral therapies in the pipeline</a:t>
            </a:r>
          </a:p>
          <a:p>
            <a:pPr lvl="0">
              <a:spcBef>
                <a:spcPts val="600"/>
              </a:spcBef>
            </a:pPr>
            <a:r>
              <a:rPr lang="en-US" b="1" i="0" u="none" strike="noStrike" dirty="0">
                <a:solidFill>
                  <a:srgbClr val="212121"/>
                </a:solidFill>
                <a:effectLst/>
                <a:latin typeface="Arial" panose="020B0604020202020204" pitchFamily="34" charset="0"/>
                <a:cs typeface="Arial" panose="020B0604020202020204" pitchFamily="34" charset="0"/>
              </a:rPr>
              <a:t>Summarize</a:t>
            </a:r>
            <a:r>
              <a:rPr lang="en-US" b="0" i="0" u="none" strike="noStrike" dirty="0">
                <a:solidFill>
                  <a:srgbClr val="212121"/>
                </a:solidFill>
                <a:effectLst/>
                <a:latin typeface="Arial" panose="020B0604020202020204" pitchFamily="34" charset="0"/>
                <a:cs typeface="Arial" panose="020B0604020202020204" pitchFamily="34" charset="0"/>
              </a:rPr>
              <a:t> the recent updates regarding the management of antiretroviral therapy-related weight gain</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1246933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23B6-265D-2A2D-1390-F2063560A6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4A9FFB-7A75-99E7-CC09-C67C51B61B26}"/>
              </a:ext>
            </a:extLst>
          </p:cNvPr>
          <p:cNvSpPr>
            <a:spLocks noGrp="1"/>
          </p:cNvSpPr>
          <p:nvPr>
            <p:ph type="title"/>
          </p:nvPr>
        </p:nvSpPr>
        <p:spPr>
          <a:xfrm>
            <a:off x="272016" y="0"/>
            <a:ext cx="11722100" cy="926449"/>
          </a:xfrm>
        </p:spPr>
        <p:txBody>
          <a:bodyPr/>
          <a:lstStyle/>
          <a:p>
            <a:r>
              <a:rPr lang="en-US" dirty="0"/>
              <a:t>ACTG A5371 (SLIM LIVER):</a:t>
            </a:r>
            <a:br>
              <a:rPr lang="en-US" dirty="0"/>
            </a:br>
            <a:r>
              <a:rPr lang="en-US" dirty="0"/>
              <a:t>Impact of Semaglutide on MASLD in PWH (1)</a:t>
            </a:r>
          </a:p>
        </p:txBody>
      </p:sp>
      <p:sp>
        <p:nvSpPr>
          <p:cNvPr id="6" name="Rectangle 5">
            <a:extLst>
              <a:ext uri="{FF2B5EF4-FFF2-40B4-BE49-F238E27FC236}">
                <a16:creationId xmlns:a16="http://schemas.microsoft.com/office/drawing/2014/main" id="{638DB51E-A74D-B9D1-9DA0-B735C48CB853}"/>
              </a:ext>
            </a:extLst>
          </p:cNvPr>
          <p:cNvSpPr/>
          <p:nvPr/>
        </p:nvSpPr>
        <p:spPr>
          <a:xfrm>
            <a:off x="273062" y="1512043"/>
            <a:ext cx="4654843" cy="1747716"/>
          </a:xfrm>
          <a:prstGeom prst="rect">
            <a:avLst/>
          </a:prstGeom>
        </p:spPr>
        <p:txBody>
          <a:bodyPr wrap="square">
            <a:spAutoFit/>
          </a:bodyPr>
          <a:lstStyle/>
          <a:p>
            <a:pPr marL="0" marR="0" lvl="0" indent="0" algn="l" defTabSz="914126" rtl="0" eaLnBrk="1" fontAlgn="base" latinLnBrk="0" hangingPunct="1">
              <a:lnSpc>
                <a:spcPct val="90000"/>
              </a:lnSpc>
              <a:spcBef>
                <a:spcPct val="0"/>
              </a:spcBef>
              <a:spcAft>
                <a:spcPts val="0"/>
              </a:spcAft>
              <a:buClrTx/>
              <a:buSzTx/>
              <a:buFontTx/>
              <a:buNone/>
              <a:tabLst/>
              <a:defRPr/>
            </a:pPr>
            <a:r>
              <a:rPr kumimoji="0" lang="en-US" sz="1799"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Phase </a:t>
            </a:r>
            <a:r>
              <a:rPr kumimoji="0" lang="en-US" sz="1799" b="1" i="0" u="none" strike="noStrike" kern="1200" cap="none" spc="0" normalizeH="0" baseline="0" noProof="0" dirty="0" err="1">
                <a:ln>
                  <a:noFill/>
                </a:ln>
                <a:solidFill>
                  <a:srgbClr val="1E2171"/>
                </a:solidFill>
                <a:effectLst/>
                <a:uLnTx/>
                <a:uFillTx/>
                <a:latin typeface="Arial" pitchFamily="34" charset="0"/>
                <a:ea typeface="+mn-ea"/>
                <a:cs typeface="Arial" pitchFamily="34" charset="0"/>
              </a:rPr>
              <a:t>2b</a:t>
            </a:r>
            <a:endParaRPr kumimoji="0" lang="en-US" sz="1799" b="1" i="0" u="sng" strike="noStrike" kern="1200" cap="none" spc="0" normalizeH="0" baseline="0" noProof="0" dirty="0">
              <a:ln>
                <a:noFill/>
              </a:ln>
              <a:solidFill>
                <a:srgbClr val="1E2171"/>
              </a:solidFill>
              <a:effectLst/>
              <a:uLnTx/>
              <a:uFillTx/>
              <a:latin typeface="Arial" pitchFamily="34" charset="0"/>
              <a:ea typeface="+mn-ea"/>
              <a:cs typeface="Arial" pitchFamily="34" charset="0"/>
            </a:endParaRPr>
          </a:p>
          <a:p>
            <a:pPr marL="0" marR="0" lvl="0" indent="0" algn="l" defTabSz="914126" rtl="0" eaLnBrk="1" fontAlgn="base"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Open-label, single arm</a:t>
            </a:r>
          </a:p>
          <a:p>
            <a:pPr marL="0" marR="0" lvl="0" indent="0" algn="l" defTabSz="914126"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PWH on suppressive ART</a:t>
            </a:r>
          </a:p>
          <a:p>
            <a:pPr marL="0" marR="0" lvl="0" indent="0" algn="l" defTabSz="914126"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Elevated waist circumference</a:t>
            </a:r>
          </a:p>
          <a:p>
            <a:pPr marL="0" marR="0" lvl="0" indent="0" algn="l" defTabSz="914126"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Male (≥95 cm), female (≥94 cm)</a:t>
            </a:r>
          </a:p>
          <a:p>
            <a:pPr marL="0" marR="0" lvl="0" indent="0" algn="l" defTabSz="914126"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Insulin resistance or pre-diabetes</a:t>
            </a:r>
          </a:p>
          <a:p>
            <a:pPr marL="0" marR="0" lvl="0" indent="0" algn="l" defTabSz="914126" rtl="0" eaLnBrk="1" fontAlgn="base"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≥5% </a:t>
            </a:r>
            <a:r>
              <a:rPr kumimoji="0" lang="en-US" sz="1600" b="1" i="0" u="none" strike="noStrike" kern="1200" cap="none" spc="0" normalizeH="0" baseline="0" noProof="0" dirty="0" err="1">
                <a:ln>
                  <a:noFill/>
                </a:ln>
                <a:solidFill>
                  <a:srgbClr val="1E2171"/>
                </a:solidFill>
                <a:effectLst/>
                <a:uLnTx/>
                <a:uFillTx/>
                <a:latin typeface="Arial" pitchFamily="34" charset="0"/>
                <a:ea typeface="+mn-ea"/>
                <a:cs typeface="Arial" pitchFamily="34" charset="0"/>
              </a:rPr>
              <a:t>IHTG</a:t>
            </a: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 on MRI-</a:t>
            </a:r>
            <a:r>
              <a:rPr kumimoji="0" lang="en-US" sz="1600" b="1" i="0" u="none" strike="noStrike" kern="1200" cap="none" spc="0" normalizeH="0" baseline="0" noProof="0" dirty="0" err="1">
                <a:ln>
                  <a:noFill/>
                </a:ln>
                <a:solidFill>
                  <a:srgbClr val="1E2171"/>
                </a:solidFill>
                <a:effectLst/>
                <a:uLnTx/>
                <a:uFillTx/>
                <a:latin typeface="Arial" pitchFamily="34" charset="0"/>
                <a:ea typeface="+mn-ea"/>
                <a:cs typeface="Arial" pitchFamily="34" charset="0"/>
              </a:rPr>
              <a:t>PDFF</a:t>
            </a:r>
            <a:endPar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endParaRPr>
          </a:p>
        </p:txBody>
      </p:sp>
      <p:grpSp>
        <p:nvGrpSpPr>
          <p:cNvPr id="7" name="Group 6" descr="This shows the Semaglutide sc weekly dose titration (n=49): 0.25 mg given first two weeks, then two weeks of .5 mg, and then 1 mg from week 4-24" title="ACTG A5371 (SLIM LIVER) Study Schema">
            <a:extLst>
              <a:ext uri="{FF2B5EF4-FFF2-40B4-BE49-F238E27FC236}">
                <a16:creationId xmlns:a16="http://schemas.microsoft.com/office/drawing/2014/main" id="{A357AB1C-D860-F229-355C-10C2C4D432BE}"/>
              </a:ext>
            </a:extLst>
          </p:cNvPr>
          <p:cNvGrpSpPr/>
          <p:nvPr/>
        </p:nvGrpSpPr>
        <p:grpSpPr>
          <a:xfrm>
            <a:off x="5613441" y="2042932"/>
            <a:ext cx="6592007" cy="1626538"/>
            <a:chOff x="5613441" y="2042932"/>
            <a:chExt cx="6592007" cy="1626538"/>
          </a:xfrm>
        </p:grpSpPr>
        <p:sp>
          <p:nvSpPr>
            <p:cNvPr id="16" name="Rectangle 8">
              <a:extLst>
                <a:ext uri="{FF2B5EF4-FFF2-40B4-BE49-F238E27FC236}">
                  <a16:creationId xmlns:a16="http://schemas.microsoft.com/office/drawing/2014/main" id="{C8A7CF17-8B92-C8FD-F864-B7A48433636E}"/>
                </a:ext>
              </a:extLst>
            </p:cNvPr>
            <p:cNvSpPr>
              <a:spLocks noChangeArrowheads="1"/>
            </p:cNvSpPr>
            <p:nvPr/>
          </p:nvSpPr>
          <p:spPr bwMode="auto">
            <a:xfrm>
              <a:off x="7214696" y="2673583"/>
              <a:ext cx="913460" cy="639913"/>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126" rtl="0" eaLnBrk="1" fontAlgn="base" latinLnBrk="0" hangingPunct="1">
                <a:lnSpc>
                  <a:spcPct val="90000"/>
                </a:lnSpc>
                <a:spcBef>
                  <a:spcPct val="0"/>
                </a:spcBef>
                <a:spcAft>
                  <a:spcPct val="0"/>
                </a:spcAft>
                <a:buClrTx/>
                <a:buSzTx/>
                <a:buFontTx/>
                <a:buNone/>
                <a:tabLst/>
                <a:defRPr/>
              </a:pPr>
              <a:endParaRPr kumimoji="0" lang="en-US" sz="3199"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Rectangle 8">
              <a:extLst>
                <a:ext uri="{FF2B5EF4-FFF2-40B4-BE49-F238E27FC236}">
                  <a16:creationId xmlns:a16="http://schemas.microsoft.com/office/drawing/2014/main" id="{B3CB5770-8AFE-94F5-8105-B4351E35DAE5}"/>
                </a:ext>
              </a:extLst>
            </p:cNvPr>
            <p:cNvSpPr>
              <a:spLocks noChangeArrowheads="1"/>
            </p:cNvSpPr>
            <p:nvPr/>
          </p:nvSpPr>
          <p:spPr bwMode="auto">
            <a:xfrm>
              <a:off x="6284062" y="2669460"/>
              <a:ext cx="913460" cy="639913"/>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126" rtl="0" eaLnBrk="1" fontAlgn="base" latinLnBrk="0" hangingPunct="1">
                <a:lnSpc>
                  <a:spcPct val="90000"/>
                </a:lnSpc>
                <a:spcBef>
                  <a:spcPct val="0"/>
                </a:spcBef>
                <a:spcAft>
                  <a:spcPct val="0"/>
                </a:spcAft>
                <a:buClrTx/>
                <a:buSzTx/>
                <a:buFontTx/>
                <a:buNone/>
                <a:tabLst/>
                <a:defRPr/>
              </a:pPr>
              <a:endParaRPr kumimoji="0" lang="en-US" sz="3199"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19">
              <a:extLst>
                <a:ext uri="{FF2B5EF4-FFF2-40B4-BE49-F238E27FC236}">
                  <a16:creationId xmlns:a16="http://schemas.microsoft.com/office/drawing/2014/main" id="{6AA57FE1-5673-D194-4279-3662B0B56DAB}"/>
                </a:ext>
              </a:extLst>
            </p:cNvPr>
            <p:cNvSpPr txBox="1">
              <a:spLocks noChangeArrowheads="1"/>
            </p:cNvSpPr>
            <p:nvPr/>
          </p:nvSpPr>
          <p:spPr bwMode="auto">
            <a:xfrm>
              <a:off x="6311762" y="2692145"/>
              <a:ext cx="891938" cy="590777"/>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126" rtl="0" eaLnBrk="1" fontAlgn="base" latinLnBrk="0" hangingPunct="1">
                <a:lnSpc>
                  <a:spcPct val="90000"/>
                </a:lnSpc>
                <a:spcBef>
                  <a:spcPct val="0"/>
                </a:spcBef>
                <a:spcAft>
                  <a:spcPct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0.25 mg</a:t>
              </a:r>
            </a:p>
          </p:txBody>
        </p:sp>
        <p:sp>
          <p:nvSpPr>
            <p:cNvPr id="11" name="Text Box 19">
              <a:extLst>
                <a:ext uri="{FF2B5EF4-FFF2-40B4-BE49-F238E27FC236}">
                  <a16:creationId xmlns:a16="http://schemas.microsoft.com/office/drawing/2014/main" id="{2BF8AC75-5AB9-F587-8877-57C1DF7575D9}"/>
                </a:ext>
              </a:extLst>
            </p:cNvPr>
            <p:cNvSpPr txBox="1">
              <a:spLocks noChangeArrowheads="1"/>
            </p:cNvSpPr>
            <p:nvPr/>
          </p:nvSpPr>
          <p:spPr bwMode="auto">
            <a:xfrm>
              <a:off x="6295725" y="2042932"/>
              <a:ext cx="5279097" cy="646163"/>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126" rtl="0" eaLnBrk="1" fontAlgn="base" latinLnBrk="0" hangingPunct="1">
                <a:lnSpc>
                  <a:spcPct val="9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Semaglutide </a:t>
              </a:r>
              <a:r>
                <a:rPr kumimoji="0" lang="en-US" sz="1999"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sc</a:t>
              </a:r>
              <a:r>
                <a:rPr kumimoji="0" lang="en-US" sz="1999"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weekly dose</a:t>
              </a:r>
            </a:p>
            <a:p>
              <a:pPr marL="0" marR="0" lvl="0" indent="0" algn="ctr" defTabSz="914126" rtl="0" eaLnBrk="1" fontAlgn="base" latinLnBrk="0" hangingPunct="1">
                <a:lnSpc>
                  <a:spcPct val="9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(n=49)</a:t>
              </a:r>
            </a:p>
          </p:txBody>
        </p:sp>
        <p:cxnSp>
          <p:nvCxnSpPr>
            <p:cNvPr id="12" name="Straight Connector 11">
              <a:extLst>
                <a:ext uri="{FF2B5EF4-FFF2-40B4-BE49-F238E27FC236}">
                  <a16:creationId xmlns:a16="http://schemas.microsoft.com/office/drawing/2014/main" id="{6E799F82-F276-46C7-9F49-9CC1015E04DD}"/>
                </a:ext>
              </a:extLst>
            </p:cNvPr>
            <p:cNvCxnSpPr/>
            <p:nvPr/>
          </p:nvCxnSpPr>
          <p:spPr>
            <a:xfrm>
              <a:off x="6273842" y="3392795"/>
              <a:ext cx="53021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8">
              <a:extLst>
                <a:ext uri="{FF2B5EF4-FFF2-40B4-BE49-F238E27FC236}">
                  <a16:creationId xmlns:a16="http://schemas.microsoft.com/office/drawing/2014/main" id="{0CFCEA6A-3812-6641-0D69-95BF2E5C34A3}"/>
                </a:ext>
              </a:extLst>
            </p:cNvPr>
            <p:cNvSpPr txBox="1">
              <a:spLocks noChangeArrowheads="1"/>
            </p:cNvSpPr>
            <p:nvPr/>
          </p:nvSpPr>
          <p:spPr bwMode="auto">
            <a:xfrm>
              <a:off x="5613441" y="3383313"/>
              <a:ext cx="6592007" cy="28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26"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Week  0                2                4                                                                  24</a:t>
              </a:r>
            </a:p>
          </p:txBody>
        </p:sp>
        <p:sp>
          <p:nvSpPr>
            <p:cNvPr id="4" name="Text Box 19">
              <a:extLst>
                <a:ext uri="{FF2B5EF4-FFF2-40B4-BE49-F238E27FC236}">
                  <a16:creationId xmlns:a16="http://schemas.microsoft.com/office/drawing/2014/main" id="{747E019A-11AD-5A41-C060-1AB7696BD7F2}"/>
                </a:ext>
              </a:extLst>
            </p:cNvPr>
            <p:cNvSpPr txBox="1">
              <a:spLocks noChangeArrowheads="1"/>
            </p:cNvSpPr>
            <p:nvPr/>
          </p:nvSpPr>
          <p:spPr bwMode="auto">
            <a:xfrm>
              <a:off x="7211518" y="2683912"/>
              <a:ext cx="891938" cy="590777"/>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126" rtl="0" eaLnBrk="1" fontAlgn="base" latinLnBrk="0" hangingPunct="1">
                <a:lnSpc>
                  <a:spcPct val="90000"/>
                </a:lnSpc>
                <a:spcBef>
                  <a:spcPct val="0"/>
                </a:spcBef>
                <a:spcAft>
                  <a:spcPct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0.5 mg</a:t>
              </a:r>
            </a:p>
          </p:txBody>
        </p:sp>
        <p:sp>
          <p:nvSpPr>
            <p:cNvPr id="17" name="Rectangle 8">
              <a:extLst>
                <a:ext uri="{FF2B5EF4-FFF2-40B4-BE49-F238E27FC236}">
                  <a16:creationId xmlns:a16="http://schemas.microsoft.com/office/drawing/2014/main" id="{9C0303E4-079E-428C-0018-153FAFBD9F8D}"/>
                </a:ext>
              </a:extLst>
            </p:cNvPr>
            <p:cNvSpPr>
              <a:spLocks noChangeArrowheads="1"/>
            </p:cNvSpPr>
            <p:nvPr/>
          </p:nvSpPr>
          <p:spPr bwMode="auto">
            <a:xfrm>
              <a:off x="8151508" y="2677704"/>
              <a:ext cx="3406815" cy="639913"/>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126" rtl="0" eaLnBrk="1" fontAlgn="base" latinLnBrk="0" hangingPunct="1">
                <a:lnSpc>
                  <a:spcPct val="90000"/>
                </a:lnSpc>
                <a:spcBef>
                  <a:spcPct val="0"/>
                </a:spcBef>
                <a:spcAft>
                  <a:spcPct val="0"/>
                </a:spcAft>
                <a:buClrTx/>
                <a:buSzTx/>
                <a:buFontTx/>
                <a:buNone/>
                <a:tabLst/>
                <a:defRPr/>
              </a:pPr>
              <a:endParaRPr kumimoji="0" lang="en-US" sz="3199"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19">
              <a:extLst>
                <a:ext uri="{FF2B5EF4-FFF2-40B4-BE49-F238E27FC236}">
                  <a16:creationId xmlns:a16="http://schemas.microsoft.com/office/drawing/2014/main" id="{35CE80E6-B68F-D543-5499-1B146E04A7BD}"/>
                </a:ext>
              </a:extLst>
            </p:cNvPr>
            <p:cNvSpPr txBox="1">
              <a:spLocks noChangeArrowheads="1"/>
            </p:cNvSpPr>
            <p:nvPr/>
          </p:nvSpPr>
          <p:spPr bwMode="auto">
            <a:xfrm>
              <a:off x="8156562" y="2690090"/>
              <a:ext cx="3420291" cy="590777"/>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126" rtl="0" eaLnBrk="1" fontAlgn="base" latinLnBrk="0" hangingPunct="1">
                <a:lnSpc>
                  <a:spcPct val="90000"/>
                </a:lnSpc>
                <a:spcBef>
                  <a:spcPct val="0"/>
                </a:spcBef>
                <a:spcAft>
                  <a:spcPct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1.0</a:t>
              </a:r>
            </a:p>
            <a:p>
              <a:pPr marL="0" marR="0" lvl="0" indent="0" algn="ctr" defTabSz="914126" rtl="0" eaLnBrk="1" fontAlgn="base" latinLnBrk="0" hangingPunct="1">
                <a:lnSpc>
                  <a:spcPct val="90000"/>
                </a:lnSpc>
                <a:spcBef>
                  <a:spcPct val="0"/>
                </a:spcBef>
                <a:spcAft>
                  <a:spcPct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mg</a:t>
              </a:r>
            </a:p>
          </p:txBody>
        </p:sp>
      </p:grpSp>
      <p:sp>
        <p:nvSpPr>
          <p:cNvPr id="3" name="Text Box 6">
            <a:extLst>
              <a:ext uri="{FF2B5EF4-FFF2-40B4-BE49-F238E27FC236}">
                <a16:creationId xmlns:a16="http://schemas.microsoft.com/office/drawing/2014/main" id="{F7B5F4DD-D11D-8006-D4E5-D3FAEE7EBCF4}"/>
              </a:ext>
            </a:extLst>
          </p:cNvPr>
          <p:cNvSpPr txBox="1">
            <a:spLocks noChangeArrowheads="1"/>
          </p:cNvSpPr>
          <p:nvPr/>
        </p:nvSpPr>
        <p:spPr bwMode="auto">
          <a:xfrm>
            <a:off x="273374" y="4784691"/>
            <a:ext cx="5052476" cy="192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MASLD: metabolic dysfunction-associated steatotic liver disease.</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IHTG</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intrahepatic triglyceride.</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MRI-</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PDFF</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magnetic resonance imaging-proton density fat fraction.</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Primary outcome: change from baseline in </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IHTG</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at 24 weeks.</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Baseline characteristics:</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Age (median): 52 years.</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Cis man: 57%.</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BMI: 35 kg/</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m</a:t>
            </a:r>
            <a:r>
              <a:rPr kumimoji="0" lang="en-US" sz="1200" b="0" i="0" u="none" strike="noStrike" kern="0" cap="none" spc="0" normalizeH="0" baseline="30000" noProof="0" dirty="0" err="1">
                <a:ln>
                  <a:noFill/>
                </a:ln>
                <a:solidFill>
                  <a:srgbClr val="000000">
                    <a:lumMod val="65000"/>
                    <a:lumOff val="35000"/>
                  </a:srgbClr>
                </a:solidFill>
                <a:effectLst/>
                <a:uLnTx/>
                <a:uFillTx/>
                <a:latin typeface="Arial" pitchFamily="34" charset="0"/>
                <a:ea typeface="+mn-ea"/>
                <a:cs typeface="Arial" pitchFamily="34" charset="0"/>
              </a:rPr>
              <a:t>2</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Waist circumference: 114 cm.</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CD4: 701 cells/µL.</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PI/NNRTI/INSTI ART: 4%/22%/82%.</a:t>
            </a:r>
          </a:p>
        </p:txBody>
      </p:sp>
      <p:sp>
        <p:nvSpPr>
          <p:cNvPr id="2" name="TextBox 1">
            <a:extLst>
              <a:ext uri="{FF2B5EF4-FFF2-40B4-BE49-F238E27FC236}">
                <a16:creationId xmlns:a16="http://schemas.microsoft.com/office/drawing/2014/main" id="{63886626-4CED-BEFD-30F0-0A7362A89321}"/>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Lake JE, et al. CROI 2024. Abstract 159.</a:t>
            </a:r>
          </a:p>
        </p:txBody>
      </p:sp>
    </p:spTree>
    <p:extLst>
      <p:ext uri="{BB962C8B-B14F-4D97-AF65-F5344CB8AC3E}">
        <p14:creationId xmlns:p14="http://schemas.microsoft.com/office/powerpoint/2010/main" val="2603189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D216-5100-FE41-4F07-29FAEB2C60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E0416A-8DF7-9278-98AA-D6EE7FF6896C}"/>
              </a:ext>
            </a:extLst>
          </p:cNvPr>
          <p:cNvSpPr>
            <a:spLocks noGrp="1"/>
          </p:cNvSpPr>
          <p:nvPr>
            <p:ph type="title"/>
          </p:nvPr>
        </p:nvSpPr>
        <p:spPr>
          <a:xfrm>
            <a:off x="266701" y="0"/>
            <a:ext cx="11722100" cy="958084"/>
          </a:xfrm>
        </p:spPr>
        <p:txBody>
          <a:bodyPr/>
          <a:lstStyle/>
          <a:p>
            <a:r>
              <a:rPr lang="en-US" dirty="0"/>
              <a:t>ACTG A5371 (SLIM LIVER):</a:t>
            </a:r>
            <a:br>
              <a:rPr lang="en-US" dirty="0"/>
            </a:br>
            <a:r>
              <a:rPr lang="en-US" dirty="0"/>
              <a:t>Impact of Semaglutide on MASLD in PWH (2)</a:t>
            </a:r>
          </a:p>
        </p:txBody>
      </p:sp>
      <p:sp>
        <p:nvSpPr>
          <p:cNvPr id="7" name="Content Placeholder 6">
            <a:extLst>
              <a:ext uri="{FF2B5EF4-FFF2-40B4-BE49-F238E27FC236}">
                <a16:creationId xmlns:a16="http://schemas.microsoft.com/office/drawing/2014/main" id="{C03A576B-5F70-02AF-53DF-741241878F5D}"/>
              </a:ext>
            </a:extLst>
          </p:cNvPr>
          <p:cNvSpPr>
            <a:spLocks noGrp="1"/>
          </p:cNvSpPr>
          <p:nvPr>
            <p:ph sz="quarter" idx="10"/>
          </p:nvPr>
        </p:nvSpPr>
        <p:spPr>
          <a:xfrm>
            <a:off x="272450" y="1405799"/>
            <a:ext cx="5726780" cy="4843788"/>
          </a:xfrm>
        </p:spPr>
        <p:txBody>
          <a:bodyPr/>
          <a:lstStyle/>
          <a:p>
            <a:r>
              <a:rPr lang="en-US" sz="1999" dirty="0"/>
              <a:t>Clinically significant reductions in </a:t>
            </a:r>
            <a:r>
              <a:rPr lang="en-US" sz="1999" dirty="0" err="1"/>
              <a:t>IHTG</a:t>
            </a:r>
            <a:r>
              <a:rPr lang="en-US" sz="1999" dirty="0"/>
              <a:t> with semaglutide (</a:t>
            </a:r>
            <a:r>
              <a:rPr lang="en-US" sz="1999" i="1" dirty="0"/>
              <a:t>P</a:t>
            </a:r>
            <a:r>
              <a:rPr lang="en-US" sz="1999" dirty="0"/>
              <a:t>&lt;0.001)</a:t>
            </a:r>
          </a:p>
          <a:p>
            <a:pPr lvl="1"/>
            <a:r>
              <a:rPr lang="en-US" sz="1799" dirty="0"/>
              <a:t>≥30% relative reduction: 58%</a:t>
            </a:r>
          </a:p>
          <a:p>
            <a:pPr lvl="1"/>
            <a:r>
              <a:rPr lang="en-US" sz="1799" dirty="0"/>
              <a:t>Greater reductions in women, white/Hispanic,         and &gt;60 years of age</a:t>
            </a:r>
          </a:p>
          <a:p>
            <a:r>
              <a:rPr lang="en-US" sz="1999" dirty="0"/>
              <a:t>Mean weight loss: 7.8 kg</a:t>
            </a:r>
          </a:p>
          <a:p>
            <a:pPr lvl="1"/>
            <a:r>
              <a:rPr lang="en-US" sz="1799" dirty="0"/>
              <a:t>Greatest losses in women, white/Hispanic, and ≥40 years of age</a:t>
            </a:r>
          </a:p>
          <a:p>
            <a:r>
              <a:rPr lang="en-US" sz="1999" dirty="0"/>
              <a:t>Significant improvements in fasting plasma glucose, HOMA-IR, </a:t>
            </a:r>
            <a:r>
              <a:rPr lang="en-US" sz="1999" dirty="0" err="1"/>
              <a:t>HbA1c</a:t>
            </a:r>
            <a:r>
              <a:rPr lang="en-US" sz="1999" dirty="0"/>
              <a:t>, and triglycerides</a:t>
            </a:r>
          </a:p>
          <a:p>
            <a:r>
              <a:rPr lang="en-US" sz="1999" dirty="0"/>
              <a:t>Semaglutide was well tolerated</a:t>
            </a:r>
          </a:p>
        </p:txBody>
      </p:sp>
      <p:sp>
        <p:nvSpPr>
          <p:cNvPr id="14" name="TextBox 39">
            <a:extLst>
              <a:ext uri="{FF2B5EF4-FFF2-40B4-BE49-F238E27FC236}">
                <a16:creationId xmlns:a16="http://schemas.microsoft.com/office/drawing/2014/main" id="{D34611A5-FE1F-0232-9FFC-4200534715EF}"/>
              </a:ext>
            </a:extLst>
          </p:cNvPr>
          <p:cNvSpPr txBox="1">
            <a:spLocks noChangeArrowheads="1"/>
          </p:cNvSpPr>
          <p:nvPr/>
        </p:nvSpPr>
        <p:spPr bwMode="auto">
          <a:xfrm>
            <a:off x="6542788" y="1523553"/>
            <a:ext cx="5378165" cy="32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126" rtl="0" eaLnBrk="1" fontAlgn="base" latinLnBrk="0" hangingPunct="1">
              <a:lnSpc>
                <a:spcPct val="85000"/>
              </a:lnSpc>
              <a:spcBef>
                <a:spcPct val="0"/>
              </a:spcBef>
              <a:spcAft>
                <a:spcPct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Outcomes at Week 24</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9" name="Table 8">
            <a:extLst>
              <a:ext uri="{FF2B5EF4-FFF2-40B4-BE49-F238E27FC236}">
                <a16:creationId xmlns:a16="http://schemas.microsoft.com/office/drawing/2014/main" id="{078670FC-2369-CF63-CDC0-E2B66520F216}"/>
              </a:ext>
            </a:extLst>
          </p:cNvPr>
          <p:cNvGraphicFramePr>
            <a:graphicFrameLocks/>
          </p:cNvGraphicFramePr>
          <p:nvPr/>
        </p:nvGraphicFramePr>
        <p:xfrm>
          <a:off x="6517649" y="1862384"/>
          <a:ext cx="5406133" cy="2834544"/>
        </p:xfrm>
        <a:graphic>
          <a:graphicData uri="http://schemas.openxmlformats.org/drawingml/2006/table">
            <a:tbl>
              <a:tblPr firstRow="1" bandRow="1">
                <a:tableStyleId>{5C22544A-7EE6-4342-B048-85BDC9FD1C3A}</a:tableStyleId>
              </a:tblPr>
              <a:tblGrid>
                <a:gridCol w="4021508">
                  <a:extLst>
                    <a:ext uri="{9D8B030D-6E8A-4147-A177-3AD203B41FA5}">
                      <a16:colId xmlns:a16="http://schemas.microsoft.com/office/drawing/2014/main" val="2819906351"/>
                    </a:ext>
                  </a:extLst>
                </a:gridCol>
                <a:gridCol w="1384625">
                  <a:extLst>
                    <a:ext uri="{9D8B030D-6E8A-4147-A177-3AD203B41FA5}">
                      <a16:colId xmlns:a16="http://schemas.microsoft.com/office/drawing/2014/main" val="1931617356"/>
                    </a:ext>
                  </a:extLst>
                </a:gridCol>
              </a:tblGrid>
              <a:tr h="365665">
                <a:tc>
                  <a:txBody>
                    <a:bodyPr/>
                    <a:lstStyle/>
                    <a:p>
                      <a:pPr algn="l"/>
                      <a:endParaRPr lang="en-US" sz="1800" dirty="0"/>
                    </a:p>
                  </a:txBody>
                  <a:tcPr marL="91416" marR="91416" marT="45708" marB="45708"/>
                </a:tc>
                <a:tc>
                  <a:txBody>
                    <a:bodyPr/>
                    <a:lstStyle/>
                    <a:p>
                      <a:pPr algn="ctr"/>
                      <a:r>
                        <a:rPr lang="en-US" sz="1800" dirty="0"/>
                        <a:t>Result</a:t>
                      </a:r>
                    </a:p>
                  </a:txBody>
                  <a:tcPr marL="91416" marR="91416" marT="45708" marB="45708"/>
                </a:tc>
                <a:extLst>
                  <a:ext uri="{0D108BD9-81ED-4DB2-BD59-A6C34878D82A}">
                    <a16:rowId xmlns:a16="http://schemas.microsoft.com/office/drawing/2014/main" val="3746708413"/>
                  </a:ext>
                </a:extLst>
              </a:tr>
              <a:tr h="365665">
                <a:tc>
                  <a:txBody>
                    <a:bodyPr/>
                    <a:lstStyle/>
                    <a:p>
                      <a:pPr algn="l"/>
                      <a:r>
                        <a:rPr lang="en-US" sz="1800" dirty="0">
                          <a:solidFill>
                            <a:srgbClr val="29282D"/>
                          </a:solidFill>
                        </a:rPr>
                        <a:t>Change in </a:t>
                      </a:r>
                      <a:r>
                        <a:rPr lang="en-US" sz="1800" dirty="0" err="1">
                          <a:solidFill>
                            <a:srgbClr val="29282D"/>
                          </a:solidFill>
                        </a:rPr>
                        <a:t>IHTG</a:t>
                      </a:r>
                      <a:r>
                        <a:rPr lang="en-US" sz="1800" dirty="0">
                          <a:solidFill>
                            <a:srgbClr val="29282D"/>
                          </a:solidFill>
                        </a:rPr>
                        <a:t> by MRI-</a:t>
                      </a:r>
                      <a:r>
                        <a:rPr lang="en-US" sz="1800" dirty="0" err="1">
                          <a:solidFill>
                            <a:srgbClr val="29282D"/>
                          </a:solidFill>
                        </a:rPr>
                        <a:t>PDFF</a:t>
                      </a:r>
                      <a:r>
                        <a:rPr lang="en-US" sz="1800" dirty="0">
                          <a:solidFill>
                            <a:srgbClr val="29282D"/>
                          </a:solidFill>
                        </a:rPr>
                        <a:t> (%)</a:t>
                      </a:r>
                    </a:p>
                  </a:txBody>
                  <a:tcPr marL="91416" marR="91416" marT="45708" marB="45708"/>
                </a:tc>
                <a:tc>
                  <a:txBody>
                    <a:bodyPr/>
                    <a:lstStyle/>
                    <a:p>
                      <a:pPr algn="ctr"/>
                      <a:r>
                        <a:rPr lang="en-US" sz="1800" dirty="0">
                          <a:solidFill>
                            <a:srgbClr val="29282D"/>
                          </a:solidFill>
                        </a:rPr>
                        <a:t>-31*</a:t>
                      </a:r>
                    </a:p>
                  </a:txBody>
                  <a:tcPr marL="91416" marR="91416" marT="45708" marB="45708"/>
                </a:tc>
                <a:extLst>
                  <a:ext uri="{0D108BD9-81ED-4DB2-BD59-A6C34878D82A}">
                    <a16:rowId xmlns:a16="http://schemas.microsoft.com/office/drawing/2014/main" val="1710602593"/>
                  </a:ext>
                </a:extLst>
              </a:tr>
              <a:tr h="365665">
                <a:tc>
                  <a:txBody>
                    <a:bodyPr/>
                    <a:lstStyle/>
                    <a:p>
                      <a:pPr algn="l"/>
                      <a:r>
                        <a:rPr lang="en-US" sz="1800" dirty="0">
                          <a:solidFill>
                            <a:srgbClr val="29282D"/>
                          </a:solidFill>
                        </a:rPr>
                        <a:t>Complete resolution of MASLD (%)</a:t>
                      </a:r>
                    </a:p>
                  </a:txBody>
                  <a:tcPr marL="91416" marR="91416" marT="45708" marB="45708"/>
                </a:tc>
                <a:tc>
                  <a:txBody>
                    <a:bodyPr/>
                    <a:lstStyle/>
                    <a:p>
                      <a:pPr algn="ctr"/>
                      <a:r>
                        <a:rPr lang="en-US" sz="1800" dirty="0">
                          <a:solidFill>
                            <a:srgbClr val="29282D"/>
                          </a:solidFill>
                        </a:rPr>
                        <a:t>29*</a:t>
                      </a:r>
                    </a:p>
                  </a:txBody>
                  <a:tcPr marL="91416" marR="91416" marT="45708" marB="45708"/>
                </a:tc>
                <a:extLst>
                  <a:ext uri="{0D108BD9-81ED-4DB2-BD59-A6C34878D82A}">
                    <a16:rowId xmlns:a16="http://schemas.microsoft.com/office/drawing/2014/main" val="1781283534"/>
                  </a:ext>
                </a:extLst>
              </a:tr>
              <a:tr h="1736908">
                <a:tc>
                  <a:txBody>
                    <a:bodyPr/>
                    <a:lstStyle/>
                    <a:p>
                      <a:pPr algn="l"/>
                      <a:r>
                        <a:rPr lang="en-US" sz="1800" dirty="0">
                          <a:solidFill>
                            <a:srgbClr val="29282D"/>
                          </a:solidFill>
                        </a:rPr>
                        <a:t>Change in:</a:t>
                      </a:r>
                    </a:p>
                    <a:p>
                      <a:pPr algn="l"/>
                      <a:r>
                        <a:rPr lang="en-US" sz="1800" dirty="0">
                          <a:solidFill>
                            <a:srgbClr val="29282D"/>
                          </a:solidFill>
                        </a:rPr>
                        <a:t>   Waist circumference (cm)</a:t>
                      </a:r>
                    </a:p>
                    <a:p>
                      <a:pPr algn="l"/>
                      <a:r>
                        <a:rPr lang="en-US" sz="1800" dirty="0">
                          <a:solidFill>
                            <a:srgbClr val="29282D"/>
                          </a:solidFill>
                        </a:rPr>
                        <a:t>   Glucose (mg/dL)</a:t>
                      </a:r>
                    </a:p>
                    <a:p>
                      <a:pPr algn="l"/>
                      <a:r>
                        <a:rPr lang="en-US" sz="1800" dirty="0">
                          <a:solidFill>
                            <a:srgbClr val="29282D"/>
                          </a:solidFill>
                        </a:rPr>
                        <a:t>   HOMA-IR </a:t>
                      </a:r>
                    </a:p>
                    <a:p>
                      <a:pPr algn="l"/>
                      <a:r>
                        <a:rPr lang="en-US" sz="1800" dirty="0">
                          <a:solidFill>
                            <a:srgbClr val="29282D"/>
                          </a:solidFill>
                        </a:rPr>
                        <a:t>   </a:t>
                      </a:r>
                      <a:r>
                        <a:rPr lang="en-US" sz="1800" dirty="0" err="1">
                          <a:solidFill>
                            <a:srgbClr val="29282D"/>
                          </a:solidFill>
                        </a:rPr>
                        <a:t>HbA1c</a:t>
                      </a:r>
                      <a:r>
                        <a:rPr lang="en-US" sz="1800" dirty="0">
                          <a:solidFill>
                            <a:srgbClr val="29282D"/>
                          </a:solidFill>
                        </a:rPr>
                        <a:t> (%)</a:t>
                      </a:r>
                    </a:p>
                    <a:p>
                      <a:pPr algn="l"/>
                      <a:r>
                        <a:rPr lang="en-US" sz="1800" dirty="0">
                          <a:solidFill>
                            <a:srgbClr val="29282D"/>
                          </a:solidFill>
                        </a:rPr>
                        <a:t>   Triglycerides (mg/dL)</a:t>
                      </a:r>
                    </a:p>
                  </a:txBody>
                  <a:tcPr marL="91416" marR="91416" marT="45708" marB="45708"/>
                </a:tc>
                <a:tc>
                  <a:txBody>
                    <a:bodyPr/>
                    <a:lstStyle/>
                    <a:p>
                      <a:pPr algn="ctr"/>
                      <a:endParaRPr lang="en-US" sz="1800" dirty="0">
                        <a:solidFill>
                          <a:srgbClr val="29282D"/>
                        </a:solidFill>
                      </a:endParaRPr>
                    </a:p>
                    <a:p>
                      <a:pPr algn="ctr"/>
                      <a:r>
                        <a:rPr lang="en-US" sz="1800" dirty="0">
                          <a:solidFill>
                            <a:srgbClr val="29282D"/>
                          </a:solidFill>
                        </a:rPr>
                        <a:t>-6.7*</a:t>
                      </a:r>
                    </a:p>
                    <a:p>
                      <a:pPr algn="ctr"/>
                      <a:r>
                        <a:rPr lang="en-US" sz="1800" dirty="0">
                          <a:solidFill>
                            <a:srgbClr val="29282D"/>
                          </a:solidFill>
                        </a:rPr>
                        <a:t>-9.9*</a:t>
                      </a:r>
                    </a:p>
                    <a:p>
                      <a:pPr algn="ctr"/>
                      <a:r>
                        <a:rPr lang="en-US" sz="1800" dirty="0">
                          <a:solidFill>
                            <a:srgbClr val="29282D"/>
                          </a:solidFill>
                        </a:rPr>
                        <a:t>-1.5*</a:t>
                      </a:r>
                    </a:p>
                    <a:p>
                      <a:pPr algn="ctr"/>
                      <a:r>
                        <a:rPr lang="en-US" sz="1800" dirty="0">
                          <a:solidFill>
                            <a:srgbClr val="29282D"/>
                          </a:solidFill>
                        </a:rPr>
                        <a:t>-0.3*</a:t>
                      </a:r>
                    </a:p>
                    <a:p>
                      <a:pPr algn="ctr"/>
                      <a:r>
                        <a:rPr lang="en-US" sz="1800" dirty="0">
                          <a:solidFill>
                            <a:srgbClr val="29282D"/>
                          </a:solidFill>
                        </a:rPr>
                        <a:t>-27</a:t>
                      </a:r>
                      <a:r>
                        <a:rPr lang="en-US" sz="1800" baseline="30000" dirty="0">
                          <a:solidFill>
                            <a:srgbClr val="29282D"/>
                          </a:solidFill>
                        </a:rPr>
                        <a:t>†</a:t>
                      </a:r>
                      <a:endParaRPr lang="en-US" sz="1800" dirty="0">
                        <a:solidFill>
                          <a:srgbClr val="29282D"/>
                        </a:solidFill>
                      </a:endParaRPr>
                    </a:p>
                  </a:txBody>
                  <a:tcPr marL="91416" marR="91416" marT="45708" marB="45708"/>
                </a:tc>
                <a:extLst>
                  <a:ext uri="{0D108BD9-81ED-4DB2-BD59-A6C34878D82A}">
                    <a16:rowId xmlns:a16="http://schemas.microsoft.com/office/drawing/2014/main" val="1605416550"/>
                  </a:ext>
                </a:extLst>
              </a:tr>
            </a:tbl>
          </a:graphicData>
        </a:graphic>
      </p:graphicFrame>
      <p:sp>
        <p:nvSpPr>
          <p:cNvPr id="15" name="Text Box 6">
            <a:extLst>
              <a:ext uri="{FF2B5EF4-FFF2-40B4-BE49-F238E27FC236}">
                <a16:creationId xmlns:a16="http://schemas.microsoft.com/office/drawing/2014/main" id="{6E8CC04F-ED9B-03F4-4318-C904029BC6E0}"/>
              </a:ext>
            </a:extLst>
          </p:cNvPr>
          <p:cNvSpPr txBox="1">
            <a:spLocks noChangeArrowheads="1"/>
          </p:cNvSpPr>
          <p:nvPr/>
        </p:nvSpPr>
        <p:spPr bwMode="auto">
          <a:xfrm>
            <a:off x="6528380" y="4708516"/>
            <a:ext cx="5052476" cy="2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&lt;0.001 and </a:t>
            </a:r>
            <a:r>
              <a:rPr kumimoji="0" lang="en-US" sz="1200" b="0" i="0" u="none" strike="noStrike" kern="0" cap="none" spc="0" normalizeH="0" baseline="30000" noProof="0" dirty="0">
                <a:ln>
                  <a:noFill/>
                </a:ln>
                <a:solidFill>
                  <a:srgbClr val="000000">
                    <a:lumMod val="65000"/>
                    <a:lumOff val="35000"/>
                  </a:srgbClr>
                </a:solidFill>
                <a:effectLst/>
                <a:uLnTx/>
                <a:uFillTx/>
                <a:latin typeface="Arial" pitchFamily="34" charset="0"/>
                <a:ea typeface="+mn-ea"/>
                <a:cs typeface="Arial" pitchFamily="34" charset="0"/>
              </a:rPr>
              <a:t>†</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&lt;0.01 versus baseline.</a:t>
            </a:r>
          </a:p>
        </p:txBody>
      </p:sp>
      <p:sp>
        <p:nvSpPr>
          <p:cNvPr id="3" name="Text Box 6">
            <a:extLst>
              <a:ext uri="{FF2B5EF4-FFF2-40B4-BE49-F238E27FC236}">
                <a16:creationId xmlns:a16="http://schemas.microsoft.com/office/drawing/2014/main" id="{706C7AF6-949F-A574-3CF9-CB65B4210681}"/>
              </a:ext>
            </a:extLst>
          </p:cNvPr>
          <p:cNvSpPr txBox="1">
            <a:spLocks noChangeArrowheads="1"/>
          </p:cNvSpPr>
          <p:nvPr/>
        </p:nvSpPr>
        <p:spPr bwMode="auto">
          <a:xfrm>
            <a:off x="273374" y="6106525"/>
            <a:ext cx="5052476" cy="59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MASLD: metabolic dysfunction-associated steatotic liver disease.</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IHTG</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intrahepatic triglyceride.</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MRI-</a:t>
            </a:r>
            <a:r>
              <a:rPr kumimoji="0" lang="en-US" sz="12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PDFF</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magnetic resonance imaging-proton density fat fraction.</a:t>
            </a:r>
          </a:p>
        </p:txBody>
      </p:sp>
      <p:sp>
        <p:nvSpPr>
          <p:cNvPr id="2" name="TextBox 1">
            <a:extLst>
              <a:ext uri="{FF2B5EF4-FFF2-40B4-BE49-F238E27FC236}">
                <a16:creationId xmlns:a16="http://schemas.microsoft.com/office/drawing/2014/main" id="{78A2C90A-852B-B6BD-8C5F-1C73DB771A3A}"/>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Lake JE, et al. CROI 2024. Abstract 159.</a:t>
            </a:r>
          </a:p>
        </p:txBody>
      </p:sp>
    </p:spTree>
    <p:extLst>
      <p:ext uri="{BB962C8B-B14F-4D97-AF65-F5344CB8AC3E}">
        <p14:creationId xmlns:p14="http://schemas.microsoft.com/office/powerpoint/2010/main" val="946549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D216-5100-FE41-4F07-29FAEB2C60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E0416A-8DF7-9278-98AA-D6EE7FF6896C}"/>
              </a:ext>
            </a:extLst>
          </p:cNvPr>
          <p:cNvSpPr>
            <a:spLocks noGrp="1"/>
          </p:cNvSpPr>
          <p:nvPr>
            <p:ph type="title"/>
          </p:nvPr>
        </p:nvSpPr>
        <p:spPr>
          <a:xfrm>
            <a:off x="266701" y="0"/>
            <a:ext cx="11722100" cy="958084"/>
          </a:xfrm>
        </p:spPr>
        <p:txBody>
          <a:bodyPr/>
          <a:lstStyle/>
          <a:p>
            <a:r>
              <a:rPr lang="en-US" dirty="0"/>
              <a:t>ACTG A5371 (SLIM LIVER):</a:t>
            </a:r>
            <a:br>
              <a:rPr lang="en-US" dirty="0"/>
            </a:br>
            <a:r>
              <a:rPr lang="en-US" dirty="0"/>
              <a:t>Effects of Semaglutide on Muscle Structure and Function </a:t>
            </a:r>
            <a:r>
              <a:rPr lang="en-US" sz="2000" baseline="0" dirty="0"/>
              <a:t>(1)</a:t>
            </a:r>
            <a:endParaRPr lang="en-US" dirty="0"/>
          </a:p>
        </p:txBody>
      </p:sp>
      <p:sp>
        <p:nvSpPr>
          <p:cNvPr id="7" name="Content Placeholder 6">
            <a:extLst>
              <a:ext uri="{FF2B5EF4-FFF2-40B4-BE49-F238E27FC236}">
                <a16:creationId xmlns:a16="http://schemas.microsoft.com/office/drawing/2014/main" id="{C03A576B-5F70-02AF-53DF-741241878F5D}"/>
              </a:ext>
            </a:extLst>
          </p:cNvPr>
          <p:cNvSpPr>
            <a:spLocks noGrp="1"/>
          </p:cNvSpPr>
          <p:nvPr>
            <p:ph sz="quarter" idx="10"/>
          </p:nvPr>
        </p:nvSpPr>
        <p:spPr>
          <a:xfrm>
            <a:off x="272450" y="1405799"/>
            <a:ext cx="5726780" cy="4843788"/>
          </a:xfrm>
        </p:spPr>
        <p:txBody>
          <a:bodyPr/>
          <a:lstStyle/>
          <a:p>
            <a:pPr marL="0" indent="0">
              <a:buNone/>
            </a:pPr>
            <a:r>
              <a:rPr lang="en-US" sz="1999" b="1" dirty="0"/>
              <a:t>METHODS</a:t>
            </a:r>
          </a:p>
          <a:p>
            <a:r>
              <a:rPr lang="en-US" sz="1999" dirty="0"/>
              <a:t>Outcomes (baseline to week 24)</a:t>
            </a:r>
          </a:p>
          <a:p>
            <a:pPr lvl="1"/>
            <a:r>
              <a:rPr lang="en-US" sz="1799" dirty="0"/>
              <a:t>Psoas volume/fat fraction: captured from the liver magnetic resonance imaging proton-density fat fraction (MRI-PDFF)</a:t>
            </a:r>
          </a:p>
          <a:p>
            <a:pPr lvl="1"/>
            <a:r>
              <a:rPr lang="en-US" sz="1799" dirty="0"/>
              <a:t>Physical function: timed chair rise test &amp; 4-meter gait speed</a:t>
            </a:r>
          </a:p>
          <a:p>
            <a:r>
              <a:rPr lang="en-US" sz="1999" dirty="0"/>
              <a:t>Statistical Analysis</a:t>
            </a:r>
          </a:p>
          <a:p>
            <a:pPr lvl="1"/>
            <a:r>
              <a:rPr lang="en-US" sz="1799" dirty="0"/>
              <a:t>Mean change from baseline estimated with linear regression models</a:t>
            </a:r>
          </a:p>
          <a:p>
            <a:pPr lvl="1"/>
            <a:r>
              <a:rPr lang="en-US" sz="1799" dirty="0"/>
              <a:t>Spearman’s correlations used to examine associations between MASLD markers and muscle measures</a:t>
            </a:r>
          </a:p>
        </p:txBody>
      </p:sp>
      <p:pic>
        <p:nvPicPr>
          <p:cNvPr id="4" name="Picture 3" descr="Picture of the skeletal midsection showing the ribcage, liver and highlighting the psoas major muscle.">
            <a:extLst>
              <a:ext uri="{FF2B5EF4-FFF2-40B4-BE49-F238E27FC236}">
                <a16:creationId xmlns:a16="http://schemas.microsoft.com/office/drawing/2014/main" id="{02752D29-D97E-4ACF-9291-1990118E36C9}"/>
              </a:ext>
            </a:extLst>
          </p:cNvPr>
          <p:cNvPicPr>
            <a:picLocks noChangeAspect="1"/>
          </p:cNvPicPr>
          <p:nvPr/>
        </p:nvPicPr>
        <p:blipFill>
          <a:blip r:embed="rId3"/>
          <a:stretch>
            <a:fillRect/>
          </a:stretch>
        </p:blipFill>
        <p:spPr>
          <a:xfrm>
            <a:off x="7243433" y="1391837"/>
            <a:ext cx="4200525" cy="4857750"/>
          </a:xfrm>
          <a:prstGeom prst="rect">
            <a:avLst/>
          </a:prstGeom>
        </p:spPr>
      </p:pic>
      <p:sp>
        <p:nvSpPr>
          <p:cNvPr id="3" name="Text Box 6">
            <a:extLst>
              <a:ext uri="{FF2B5EF4-FFF2-40B4-BE49-F238E27FC236}">
                <a16:creationId xmlns:a16="http://schemas.microsoft.com/office/drawing/2014/main" id="{706C7AF6-949F-A574-3CF9-CB65B4210681}"/>
              </a:ext>
            </a:extLst>
          </p:cNvPr>
          <p:cNvSpPr txBox="1">
            <a:spLocks noChangeArrowheads="1"/>
          </p:cNvSpPr>
          <p:nvPr/>
        </p:nvSpPr>
        <p:spPr bwMode="auto">
          <a:xfrm>
            <a:off x="273374" y="6190607"/>
            <a:ext cx="5052476"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MASLD: metabolic dysfunction-associated steatotic liver disease.</a:t>
            </a:r>
          </a:p>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MRI-PDFF: magnetic resonance imaging-proton density fat fraction.</a:t>
            </a:r>
          </a:p>
        </p:txBody>
      </p:sp>
      <p:sp>
        <p:nvSpPr>
          <p:cNvPr id="2" name="TextBox 1">
            <a:extLst>
              <a:ext uri="{FF2B5EF4-FFF2-40B4-BE49-F238E27FC236}">
                <a16:creationId xmlns:a16="http://schemas.microsoft.com/office/drawing/2014/main" id="{78A2C90A-852B-B6BD-8C5F-1C73DB771A3A}"/>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Ditzenberger</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G, et al. CROI 2024. Abstract 799.</a:t>
            </a:r>
          </a:p>
        </p:txBody>
      </p:sp>
    </p:spTree>
    <p:extLst>
      <p:ext uri="{BB962C8B-B14F-4D97-AF65-F5344CB8AC3E}">
        <p14:creationId xmlns:p14="http://schemas.microsoft.com/office/powerpoint/2010/main" val="2357749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D216-5100-FE41-4F07-29FAEB2C60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E0416A-8DF7-9278-98AA-D6EE7FF6896C}"/>
              </a:ext>
            </a:extLst>
          </p:cNvPr>
          <p:cNvSpPr>
            <a:spLocks noGrp="1"/>
          </p:cNvSpPr>
          <p:nvPr>
            <p:ph type="title"/>
          </p:nvPr>
        </p:nvSpPr>
        <p:spPr>
          <a:xfrm>
            <a:off x="266701" y="0"/>
            <a:ext cx="11722100" cy="958084"/>
          </a:xfrm>
        </p:spPr>
        <p:txBody>
          <a:bodyPr/>
          <a:lstStyle/>
          <a:p>
            <a:r>
              <a:rPr lang="en-US" dirty="0"/>
              <a:t>ACTG A5371 (SLIM LIVER):</a:t>
            </a:r>
            <a:br>
              <a:rPr lang="en-US" dirty="0"/>
            </a:br>
            <a:r>
              <a:rPr lang="en-US" dirty="0"/>
              <a:t>Effects of Semaglutide on Muscle Structure and Function</a:t>
            </a:r>
            <a:r>
              <a:rPr lang="en-US" sz="3200" dirty="0"/>
              <a:t> </a:t>
            </a:r>
            <a:r>
              <a:rPr lang="en-US" sz="2000" dirty="0"/>
              <a:t>(2)</a:t>
            </a:r>
            <a:r>
              <a:rPr lang="en-US" sz="1800" dirty="0"/>
              <a:t> </a:t>
            </a:r>
            <a:endParaRPr lang="en-US" dirty="0"/>
          </a:p>
        </p:txBody>
      </p:sp>
      <p:sp>
        <p:nvSpPr>
          <p:cNvPr id="7" name="Content Placeholder 6">
            <a:extLst>
              <a:ext uri="{FF2B5EF4-FFF2-40B4-BE49-F238E27FC236}">
                <a16:creationId xmlns:a16="http://schemas.microsoft.com/office/drawing/2014/main" id="{C03A576B-5F70-02AF-53DF-741241878F5D}"/>
              </a:ext>
            </a:extLst>
          </p:cNvPr>
          <p:cNvSpPr>
            <a:spLocks noGrp="1"/>
          </p:cNvSpPr>
          <p:nvPr>
            <p:ph sz="quarter" idx="10"/>
          </p:nvPr>
        </p:nvSpPr>
        <p:spPr>
          <a:xfrm>
            <a:off x="620110" y="1290187"/>
            <a:ext cx="10993820" cy="424732"/>
          </a:xfrm>
        </p:spPr>
        <p:txBody>
          <a:bodyPr/>
          <a:lstStyle/>
          <a:p>
            <a:pPr marL="0" indent="0">
              <a:buNone/>
            </a:pPr>
            <a:r>
              <a:rPr lang="en-US" sz="1999" b="1" dirty="0"/>
              <a:t>RESULTS:  Change in muscle volume and fat</a:t>
            </a:r>
          </a:p>
        </p:txBody>
      </p:sp>
      <p:pic>
        <p:nvPicPr>
          <p:cNvPr id="6" name="Picture 5" descr="This figure shows Psoas Volume (mL) on the left and Psoas Fat (%) on the right.  On the left, there was an Overall decline in Psoas Volume that was also seen in people &gt;60 years old.  On the right, there was an overall decline in Psoas fat, but this was not statistically significant.">
            <a:extLst>
              <a:ext uri="{FF2B5EF4-FFF2-40B4-BE49-F238E27FC236}">
                <a16:creationId xmlns:a16="http://schemas.microsoft.com/office/drawing/2014/main" id="{03F0CE2F-5F40-4F4C-8E71-040126662E56}"/>
              </a:ext>
            </a:extLst>
          </p:cNvPr>
          <p:cNvPicPr>
            <a:picLocks noChangeAspect="1"/>
          </p:cNvPicPr>
          <p:nvPr/>
        </p:nvPicPr>
        <p:blipFill>
          <a:blip r:embed="rId3"/>
          <a:stretch>
            <a:fillRect/>
          </a:stretch>
        </p:blipFill>
        <p:spPr>
          <a:xfrm>
            <a:off x="957262" y="1822649"/>
            <a:ext cx="10277475" cy="3971925"/>
          </a:xfrm>
          <a:prstGeom prst="rect">
            <a:avLst/>
          </a:prstGeom>
        </p:spPr>
      </p:pic>
      <p:sp>
        <p:nvSpPr>
          <p:cNvPr id="8" name="Content Placeholder 6">
            <a:extLst>
              <a:ext uri="{FF2B5EF4-FFF2-40B4-BE49-F238E27FC236}">
                <a16:creationId xmlns:a16="http://schemas.microsoft.com/office/drawing/2014/main" id="{F68BFB58-65D6-42CA-AA85-20D71F512E3C}"/>
              </a:ext>
            </a:extLst>
          </p:cNvPr>
          <p:cNvSpPr txBox="1">
            <a:spLocks/>
          </p:cNvSpPr>
          <p:nvPr/>
        </p:nvSpPr>
        <p:spPr>
          <a:xfrm>
            <a:off x="599089" y="5794574"/>
            <a:ext cx="10993820" cy="424732"/>
          </a:xfrm>
          <a:prstGeom prst="rect">
            <a:avLst/>
          </a:prstGeom>
        </p:spPr>
        <p:txBody>
          <a:bodyPr/>
          <a:lstStyle>
            <a:lvl1pPr marL="173684" marR="0" indent="-173684" algn="l" defTabSz="914126" rtl="0" latinLnBrk="0">
              <a:lnSpc>
                <a:spcPct val="100000"/>
              </a:lnSpc>
              <a:spcBef>
                <a:spcPts val="1200"/>
              </a:spcBef>
              <a:spcAft>
                <a:spcPts val="0"/>
              </a:spcAft>
              <a:buClr>
                <a:srgbClr val="6667AB"/>
              </a:buClr>
              <a:buSzPct val="90000"/>
              <a:buFont typeface="Arial"/>
              <a:buChar char="•"/>
              <a:tabLst/>
              <a:defRPr sz="2399" b="0" i="0" u="none" strike="noStrike" cap="none" spc="0" baseline="0">
                <a:ln>
                  <a:noFill/>
                </a:ln>
                <a:solidFill>
                  <a:srgbClr val="29282D"/>
                </a:solidFill>
                <a:uFillTx/>
                <a:latin typeface="+mn-lt"/>
                <a:ea typeface="+mn-ea"/>
                <a:cs typeface="+mn-cs"/>
                <a:sym typeface="Calibri"/>
              </a:defRPr>
            </a:lvl1pPr>
            <a:lvl2pPr marL="457063" marR="0" indent="-228531" algn="l" defTabSz="914126" rtl="0" latinLnBrk="0">
              <a:lnSpc>
                <a:spcPct val="100000"/>
              </a:lnSpc>
              <a:spcBef>
                <a:spcPts val="1200"/>
              </a:spcBef>
              <a:spcAft>
                <a:spcPts val="0"/>
              </a:spcAft>
              <a:buClr>
                <a:srgbClr val="6667AB"/>
              </a:buClr>
              <a:buSzPct val="90000"/>
              <a:buFont typeface="Arial" panose="020B0604020202020204" pitchFamily="34" charset="0"/>
              <a:buChar char="–"/>
              <a:tabLst/>
              <a:defRPr sz="1999" b="0" i="0" u="none" strike="noStrike" cap="none" spc="0" baseline="0">
                <a:ln>
                  <a:noFill/>
                </a:ln>
                <a:solidFill>
                  <a:srgbClr val="29282D"/>
                </a:solidFill>
                <a:uFillTx/>
                <a:latin typeface="+mn-lt"/>
                <a:ea typeface="+mn-ea"/>
                <a:cs typeface="+mn-cs"/>
                <a:sym typeface="Calibri"/>
              </a:defRPr>
            </a:lvl2pPr>
            <a:lvl3pPr marL="630747" marR="0" indent="-173684" algn="l" defTabSz="914126" rtl="0" latinLnBrk="0">
              <a:lnSpc>
                <a:spcPct val="100000"/>
              </a:lnSpc>
              <a:spcBef>
                <a:spcPts val="1200"/>
              </a:spcBef>
              <a:spcAft>
                <a:spcPts val="0"/>
              </a:spcAft>
              <a:buClr>
                <a:srgbClr val="6667AB"/>
              </a:buClr>
              <a:buSzPct val="90000"/>
              <a:buFont typeface="Arial"/>
              <a:buChar char="•"/>
              <a:tabLst/>
              <a:defRPr sz="1799" b="0" i="0" u="none" strike="noStrike" cap="none" spc="0" baseline="0">
                <a:ln>
                  <a:noFill/>
                </a:ln>
                <a:solidFill>
                  <a:srgbClr val="29282D"/>
                </a:solidFill>
                <a:uFillTx/>
                <a:latin typeface="+mn-lt"/>
                <a:ea typeface="+mn-ea"/>
                <a:cs typeface="+mn-cs"/>
                <a:sym typeface="Calibri"/>
              </a:defRPr>
            </a:lvl3pPr>
            <a:lvl4pPr marL="859278" marR="0" indent="-173684" algn="l" defTabSz="914126" rtl="0" latinLnBrk="0">
              <a:lnSpc>
                <a:spcPct val="100000"/>
              </a:lnSpc>
              <a:spcBef>
                <a:spcPts val="1200"/>
              </a:spcBef>
              <a:spcAft>
                <a:spcPts val="0"/>
              </a:spcAft>
              <a:buClr>
                <a:srgbClr val="6667AB"/>
              </a:buClr>
              <a:buSzPct val="90000"/>
              <a:buFont typeface="Arial" panose="020B0604020202020204" pitchFamily="34" charset="0"/>
              <a:buChar char="–"/>
              <a:tabLst/>
              <a:defRPr sz="1600" b="0" i="0" u="none" strike="noStrike" cap="none" spc="0" baseline="0">
                <a:ln>
                  <a:noFill/>
                </a:ln>
                <a:solidFill>
                  <a:srgbClr val="29282D"/>
                </a:solidFill>
                <a:uFillTx/>
                <a:latin typeface="+mn-lt"/>
                <a:ea typeface="+mn-ea"/>
                <a:cs typeface="+mn-cs"/>
                <a:sym typeface="Calibri"/>
              </a:defRPr>
            </a:lvl4pPr>
            <a:lvl5pPr marL="968973" marR="0" indent="-164543" algn="l" defTabSz="914126" rtl="0" latinLnBrk="0">
              <a:lnSpc>
                <a:spcPct val="100000"/>
              </a:lnSpc>
              <a:spcBef>
                <a:spcPts val="1200"/>
              </a:spcBef>
              <a:spcAft>
                <a:spcPts val="0"/>
              </a:spcAft>
              <a:buClr>
                <a:srgbClr val="6667AB"/>
              </a:buClr>
              <a:buSzPct val="90000"/>
              <a:buFont typeface="Arial"/>
              <a:buChar char="•"/>
              <a:tabLst/>
              <a:defRPr sz="1600" b="0" i="0" u="none" strike="noStrike" cap="none" spc="0" baseline="0">
                <a:ln>
                  <a:noFill/>
                </a:ln>
                <a:solidFill>
                  <a:srgbClr val="29282D"/>
                </a:solidFill>
                <a:uFillTx/>
                <a:latin typeface="+mn-lt"/>
                <a:ea typeface="+mn-ea"/>
                <a:cs typeface="+mn-cs"/>
                <a:sym typeface="Calibri"/>
              </a:defRPr>
            </a:lvl5pPr>
            <a:lvl6pPr marL="2640808"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6pPr>
            <a:lvl7pPr marL="3097870"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7pPr>
            <a:lvl8pPr marL="3554933"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8pPr>
            <a:lvl9pPr marL="4011996"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9pPr>
          </a:lstStyle>
          <a:p>
            <a:pPr marL="0" indent="0">
              <a:buFont typeface="Arial"/>
              <a:buNone/>
            </a:pPr>
            <a:r>
              <a:rPr lang="en-US" sz="1800" kern="0" dirty="0"/>
              <a:t>Overall psoas muscle volume </a:t>
            </a:r>
            <a:r>
              <a:rPr lang="en-US" sz="1800" b="1" kern="0" dirty="0">
                <a:solidFill>
                  <a:srgbClr val="FF0000"/>
                </a:solidFill>
              </a:rPr>
              <a:t>declined</a:t>
            </a:r>
            <a:r>
              <a:rPr lang="en-US" sz="1800" kern="0" dirty="0"/>
              <a:t>, but psoas muscle fat content did not significantly change.  PWH &gt;60 years had the greatest decline in muscle volume</a:t>
            </a:r>
          </a:p>
        </p:txBody>
      </p:sp>
      <p:sp>
        <p:nvSpPr>
          <p:cNvPr id="2" name="TextBox 1">
            <a:extLst>
              <a:ext uri="{FF2B5EF4-FFF2-40B4-BE49-F238E27FC236}">
                <a16:creationId xmlns:a16="http://schemas.microsoft.com/office/drawing/2014/main" id="{78A2C90A-852B-B6BD-8C5F-1C73DB771A3A}"/>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Ditzenberger</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G, et al. CROI 2024. Abstract 799.</a:t>
            </a:r>
          </a:p>
        </p:txBody>
      </p:sp>
    </p:spTree>
    <p:extLst>
      <p:ext uri="{BB962C8B-B14F-4D97-AF65-F5344CB8AC3E}">
        <p14:creationId xmlns:p14="http://schemas.microsoft.com/office/powerpoint/2010/main" val="2171916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D216-5100-FE41-4F07-29FAEB2C60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E0416A-8DF7-9278-98AA-D6EE7FF6896C}"/>
              </a:ext>
            </a:extLst>
          </p:cNvPr>
          <p:cNvSpPr>
            <a:spLocks noGrp="1"/>
          </p:cNvSpPr>
          <p:nvPr>
            <p:ph type="title"/>
          </p:nvPr>
        </p:nvSpPr>
        <p:spPr>
          <a:xfrm>
            <a:off x="266701" y="0"/>
            <a:ext cx="11722100" cy="958084"/>
          </a:xfrm>
        </p:spPr>
        <p:txBody>
          <a:bodyPr/>
          <a:lstStyle/>
          <a:p>
            <a:r>
              <a:rPr lang="en-US" dirty="0"/>
              <a:t>ACTG A5371 (SLIM LIVER):</a:t>
            </a:r>
            <a:br>
              <a:rPr lang="en-US" dirty="0"/>
            </a:br>
            <a:r>
              <a:rPr lang="en-US" dirty="0"/>
              <a:t>Effects of Semaglutide on Muscle Structure and Function</a:t>
            </a:r>
          </a:p>
        </p:txBody>
      </p:sp>
      <p:sp>
        <p:nvSpPr>
          <p:cNvPr id="7" name="Content Placeholder 6">
            <a:extLst>
              <a:ext uri="{FF2B5EF4-FFF2-40B4-BE49-F238E27FC236}">
                <a16:creationId xmlns:a16="http://schemas.microsoft.com/office/drawing/2014/main" id="{C03A576B-5F70-02AF-53DF-741241878F5D}"/>
              </a:ext>
            </a:extLst>
          </p:cNvPr>
          <p:cNvSpPr>
            <a:spLocks noGrp="1"/>
          </p:cNvSpPr>
          <p:nvPr>
            <p:ph sz="quarter" idx="10"/>
          </p:nvPr>
        </p:nvSpPr>
        <p:spPr>
          <a:xfrm>
            <a:off x="620110" y="1290187"/>
            <a:ext cx="10993820" cy="424732"/>
          </a:xfrm>
        </p:spPr>
        <p:txBody>
          <a:bodyPr/>
          <a:lstStyle/>
          <a:p>
            <a:pPr marL="0" indent="0">
              <a:buNone/>
            </a:pPr>
            <a:r>
              <a:rPr lang="en-US" sz="1999" b="1" dirty="0"/>
              <a:t>RESULTS:  Change in physical function</a:t>
            </a:r>
          </a:p>
        </p:txBody>
      </p:sp>
      <p:pic>
        <p:nvPicPr>
          <p:cNvPr id="3" name="Picture 2" descr="This table show the change in several parameters (5x Chair Rise (seconds), 10x Chair Rise (seconds), Gait speed (meters/second), Presence of slow gait speed (&lt;1 meter/second)) from baseline to week 24, including the change and P-value.&#10;&#10;5x Chair Rise (seconds) improved from baseline of 12.5 seconds to 11.9 seconds at week 24 for a change of -0.66 seconds and a P-value = 0.077.&#10;&#10;10x Chair Rise (seconds) improved from baseline of 26.2 seconds to 25.0 seconds at week 24 for a change of -1.27 seconds and a P-value = 0.069.&#10;&#10;Gait speed (meters/second) improved from baseline of 0.93 m/sec to 0.98 m/sec at week 24 for a change of 0.05 seconds and a P-value = 0.078.&#10;&#10;Presence of slow gait speed (&lt;1 m/second) improved from baseline of 63% to 46% at week 24 for a RR: 0.73 and a P-value = 0.029." title="RESULTS: Change in physical function">
            <a:extLst>
              <a:ext uri="{FF2B5EF4-FFF2-40B4-BE49-F238E27FC236}">
                <a16:creationId xmlns:a16="http://schemas.microsoft.com/office/drawing/2014/main" id="{4B153DD9-45CA-4AE5-B652-45E7B0A38C51}"/>
              </a:ext>
            </a:extLst>
          </p:cNvPr>
          <p:cNvPicPr>
            <a:picLocks noChangeAspect="1"/>
          </p:cNvPicPr>
          <p:nvPr/>
        </p:nvPicPr>
        <p:blipFill>
          <a:blip r:embed="rId3"/>
          <a:stretch>
            <a:fillRect/>
          </a:stretch>
        </p:blipFill>
        <p:spPr>
          <a:xfrm>
            <a:off x="633412" y="1816408"/>
            <a:ext cx="10925175" cy="3876675"/>
          </a:xfrm>
          <a:prstGeom prst="rect">
            <a:avLst/>
          </a:prstGeom>
        </p:spPr>
      </p:pic>
      <p:sp>
        <p:nvSpPr>
          <p:cNvPr id="8" name="Content Placeholder 6">
            <a:extLst>
              <a:ext uri="{FF2B5EF4-FFF2-40B4-BE49-F238E27FC236}">
                <a16:creationId xmlns:a16="http://schemas.microsoft.com/office/drawing/2014/main" id="{F68BFB58-65D6-42CA-AA85-20D71F512E3C}"/>
              </a:ext>
            </a:extLst>
          </p:cNvPr>
          <p:cNvSpPr txBox="1">
            <a:spLocks/>
          </p:cNvSpPr>
          <p:nvPr/>
        </p:nvSpPr>
        <p:spPr>
          <a:xfrm>
            <a:off x="599089" y="5794573"/>
            <a:ext cx="10993820" cy="663915"/>
          </a:xfrm>
          <a:prstGeom prst="rect">
            <a:avLst/>
          </a:prstGeom>
        </p:spPr>
        <p:txBody>
          <a:bodyPr/>
          <a:lstStyle>
            <a:lvl1pPr marL="173684" marR="0" indent="-173684" algn="l" defTabSz="914126" rtl="0" latinLnBrk="0">
              <a:lnSpc>
                <a:spcPct val="100000"/>
              </a:lnSpc>
              <a:spcBef>
                <a:spcPts val="1200"/>
              </a:spcBef>
              <a:spcAft>
                <a:spcPts val="0"/>
              </a:spcAft>
              <a:buClr>
                <a:srgbClr val="6667AB"/>
              </a:buClr>
              <a:buSzPct val="90000"/>
              <a:buFont typeface="Arial"/>
              <a:buChar char="•"/>
              <a:tabLst/>
              <a:defRPr sz="2399" b="0" i="0" u="none" strike="noStrike" cap="none" spc="0" baseline="0">
                <a:ln>
                  <a:noFill/>
                </a:ln>
                <a:solidFill>
                  <a:srgbClr val="29282D"/>
                </a:solidFill>
                <a:uFillTx/>
                <a:latin typeface="+mn-lt"/>
                <a:ea typeface="+mn-ea"/>
                <a:cs typeface="+mn-cs"/>
                <a:sym typeface="Calibri"/>
              </a:defRPr>
            </a:lvl1pPr>
            <a:lvl2pPr marL="457063" marR="0" indent="-228531" algn="l" defTabSz="914126" rtl="0" latinLnBrk="0">
              <a:lnSpc>
                <a:spcPct val="100000"/>
              </a:lnSpc>
              <a:spcBef>
                <a:spcPts val="1200"/>
              </a:spcBef>
              <a:spcAft>
                <a:spcPts val="0"/>
              </a:spcAft>
              <a:buClr>
                <a:srgbClr val="6667AB"/>
              </a:buClr>
              <a:buSzPct val="90000"/>
              <a:buFont typeface="Arial" panose="020B0604020202020204" pitchFamily="34" charset="0"/>
              <a:buChar char="–"/>
              <a:tabLst/>
              <a:defRPr sz="1999" b="0" i="0" u="none" strike="noStrike" cap="none" spc="0" baseline="0">
                <a:ln>
                  <a:noFill/>
                </a:ln>
                <a:solidFill>
                  <a:srgbClr val="29282D"/>
                </a:solidFill>
                <a:uFillTx/>
                <a:latin typeface="+mn-lt"/>
                <a:ea typeface="+mn-ea"/>
                <a:cs typeface="+mn-cs"/>
                <a:sym typeface="Calibri"/>
              </a:defRPr>
            </a:lvl2pPr>
            <a:lvl3pPr marL="630747" marR="0" indent="-173684" algn="l" defTabSz="914126" rtl="0" latinLnBrk="0">
              <a:lnSpc>
                <a:spcPct val="100000"/>
              </a:lnSpc>
              <a:spcBef>
                <a:spcPts val="1200"/>
              </a:spcBef>
              <a:spcAft>
                <a:spcPts val="0"/>
              </a:spcAft>
              <a:buClr>
                <a:srgbClr val="6667AB"/>
              </a:buClr>
              <a:buSzPct val="90000"/>
              <a:buFont typeface="Arial"/>
              <a:buChar char="•"/>
              <a:tabLst/>
              <a:defRPr sz="1799" b="0" i="0" u="none" strike="noStrike" cap="none" spc="0" baseline="0">
                <a:ln>
                  <a:noFill/>
                </a:ln>
                <a:solidFill>
                  <a:srgbClr val="29282D"/>
                </a:solidFill>
                <a:uFillTx/>
                <a:latin typeface="+mn-lt"/>
                <a:ea typeface="+mn-ea"/>
                <a:cs typeface="+mn-cs"/>
                <a:sym typeface="Calibri"/>
              </a:defRPr>
            </a:lvl3pPr>
            <a:lvl4pPr marL="859278" marR="0" indent="-173684" algn="l" defTabSz="914126" rtl="0" latinLnBrk="0">
              <a:lnSpc>
                <a:spcPct val="100000"/>
              </a:lnSpc>
              <a:spcBef>
                <a:spcPts val="1200"/>
              </a:spcBef>
              <a:spcAft>
                <a:spcPts val="0"/>
              </a:spcAft>
              <a:buClr>
                <a:srgbClr val="6667AB"/>
              </a:buClr>
              <a:buSzPct val="90000"/>
              <a:buFont typeface="Arial" panose="020B0604020202020204" pitchFamily="34" charset="0"/>
              <a:buChar char="–"/>
              <a:tabLst/>
              <a:defRPr sz="1600" b="0" i="0" u="none" strike="noStrike" cap="none" spc="0" baseline="0">
                <a:ln>
                  <a:noFill/>
                </a:ln>
                <a:solidFill>
                  <a:srgbClr val="29282D"/>
                </a:solidFill>
                <a:uFillTx/>
                <a:latin typeface="+mn-lt"/>
                <a:ea typeface="+mn-ea"/>
                <a:cs typeface="+mn-cs"/>
                <a:sym typeface="Calibri"/>
              </a:defRPr>
            </a:lvl4pPr>
            <a:lvl5pPr marL="968973" marR="0" indent="-164543" algn="l" defTabSz="914126" rtl="0" latinLnBrk="0">
              <a:lnSpc>
                <a:spcPct val="100000"/>
              </a:lnSpc>
              <a:spcBef>
                <a:spcPts val="1200"/>
              </a:spcBef>
              <a:spcAft>
                <a:spcPts val="0"/>
              </a:spcAft>
              <a:buClr>
                <a:srgbClr val="6667AB"/>
              </a:buClr>
              <a:buSzPct val="90000"/>
              <a:buFont typeface="Arial"/>
              <a:buChar char="•"/>
              <a:tabLst/>
              <a:defRPr sz="1600" b="0" i="0" u="none" strike="noStrike" cap="none" spc="0" baseline="0">
                <a:ln>
                  <a:noFill/>
                </a:ln>
                <a:solidFill>
                  <a:srgbClr val="29282D"/>
                </a:solidFill>
                <a:uFillTx/>
                <a:latin typeface="+mn-lt"/>
                <a:ea typeface="+mn-ea"/>
                <a:cs typeface="+mn-cs"/>
                <a:sym typeface="Calibri"/>
              </a:defRPr>
            </a:lvl5pPr>
            <a:lvl6pPr marL="2640808"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6pPr>
            <a:lvl7pPr marL="3097870"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7pPr>
            <a:lvl8pPr marL="3554933"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8pPr>
            <a:lvl9pPr marL="4011996" marR="0" indent="-355493" algn="l" defTabSz="914126"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n-lt"/>
                <a:ea typeface="+mn-ea"/>
                <a:cs typeface="+mn-cs"/>
                <a:sym typeface="Calibri"/>
              </a:defRPr>
            </a:lvl9pPr>
          </a:lstStyle>
          <a:p>
            <a:pPr marL="0" indent="0">
              <a:buFont typeface="Arial"/>
              <a:buNone/>
            </a:pPr>
            <a:r>
              <a:rPr lang="en-US" sz="1800" kern="0" dirty="0"/>
              <a:t>Chair rise time and gain speed were </a:t>
            </a:r>
            <a:r>
              <a:rPr lang="en-US" sz="1800" b="1" kern="0" dirty="0">
                <a:solidFill>
                  <a:srgbClr val="FF0000"/>
                </a:solidFill>
              </a:rPr>
              <a:t>preserved</a:t>
            </a:r>
            <a:r>
              <a:rPr lang="en-US" sz="1800" kern="0" dirty="0"/>
              <a:t> despite loss of psoas muscle volume.  These changes in function were not correlated with change in overall weight or BMI.</a:t>
            </a:r>
          </a:p>
        </p:txBody>
      </p:sp>
      <p:sp>
        <p:nvSpPr>
          <p:cNvPr id="2" name="TextBox 1">
            <a:extLst>
              <a:ext uri="{FF2B5EF4-FFF2-40B4-BE49-F238E27FC236}">
                <a16:creationId xmlns:a16="http://schemas.microsoft.com/office/drawing/2014/main" id="{78A2C90A-852B-B6BD-8C5F-1C73DB771A3A}"/>
              </a:ext>
            </a:extLst>
          </p:cNvPr>
          <p:cNvSpPr txBox="1"/>
          <p:nvPr/>
        </p:nvSpPr>
        <p:spPr>
          <a:xfrm>
            <a:off x="6096000" y="6458489"/>
            <a:ext cx="5827782" cy="244618"/>
          </a:xfrm>
          <a:prstGeom prst="rect">
            <a:avLst/>
          </a:prstGeom>
          <a:noFill/>
        </p:spPr>
        <p:txBody>
          <a:bodyPr wrap="square">
            <a:spAutoFit/>
          </a:bodyPr>
          <a:lstStyle/>
          <a:p>
            <a:pPr marL="0" marR="0" lvl="0" indent="0" algn="r" defTabSz="914126"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Ditzenberger</a:t>
            </a: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G, et al. CROI 2024. Abstract 799.</a:t>
            </a:r>
          </a:p>
        </p:txBody>
      </p:sp>
    </p:spTree>
    <p:extLst>
      <p:ext uri="{BB962C8B-B14F-4D97-AF65-F5344CB8AC3E}">
        <p14:creationId xmlns:p14="http://schemas.microsoft.com/office/powerpoint/2010/main" val="26934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1087425" cy="639761"/>
          </a:xfrm>
        </p:spPr>
        <p:txBody>
          <a:bodyPr/>
          <a:lstStyle/>
          <a:p>
            <a:r>
              <a:rPr lang="en-US" dirty="0"/>
              <a:t>Conclusions</a:t>
            </a:r>
          </a:p>
        </p:txBody>
      </p:sp>
      <p:sp>
        <p:nvSpPr>
          <p:cNvPr id="3" name="Content Placeholder 2"/>
          <p:cNvSpPr>
            <a:spLocks noGrp="1"/>
          </p:cNvSpPr>
          <p:nvPr>
            <p:ph idx="1"/>
          </p:nvPr>
        </p:nvSpPr>
        <p:spPr>
          <a:xfrm>
            <a:off x="609604" y="1082566"/>
            <a:ext cx="11087425" cy="5370786"/>
          </a:xfrm>
        </p:spPr>
        <p:txBody>
          <a:bodyPr>
            <a:normAutofit/>
          </a:bodyPr>
          <a:lstStyle/>
          <a:p>
            <a:pPr lvl="0">
              <a:spcBef>
                <a:spcPts val="600"/>
              </a:spcBef>
            </a:pPr>
            <a:r>
              <a:rPr lang="en-US" dirty="0"/>
              <a:t>Doxy PEP is an effective strategy in the prevention of STIs</a:t>
            </a:r>
          </a:p>
          <a:p>
            <a:pPr marL="682625" lvl="1" indent="-220663">
              <a:spcBef>
                <a:spcPts val="600"/>
              </a:spcBef>
            </a:pPr>
            <a:r>
              <a:rPr lang="en-US" sz="2000" dirty="0"/>
              <a:t>However, there still remains unanswered questions regarding effects of doxycycline on the microbiome and resistance</a:t>
            </a:r>
          </a:p>
          <a:p>
            <a:pPr lvl="0">
              <a:spcBef>
                <a:spcPts val="600"/>
              </a:spcBef>
            </a:pPr>
            <a:r>
              <a:rPr lang="en-US" dirty="0"/>
              <a:t>Switching antiretroviral therapies is a strategy that can be used to improve tolerability and quality of life for PWH</a:t>
            </a:r>
          </a:p>
          <a:p>
            <a:pPr marL="682625" lvl="1" indent="-220663">
              <a:spcBef>
                <a:spcPts val="600"/>
              </a:spcBef>
            </a:pPr>
            <a:r>
              <a:rPr lang="en-US" sz="2000" dirty="0"/>
              <a:t>Switching to a long-acting injectable may improve virologic suppression in populations that are harder to suppress (e.g. those experiencing homelessness or adolescents)</a:t>
            </a:r>
          </a:p>
          <a:p>
            <a:pPr marL="385932" indent="-220663">
              <a:spcBef>
                <a:spcPts val="600"/>
              </a:spcBef>
            </a:pPr>
            <a:r>
              <a:rPr lang="en-US" dirty="0"/>
              <a:t>Newer antiretroviral agents with alternative dosing strategies are being developed (weekly dosing, every 6-12 month dosing) for both </a:t>
            </a:r>
            <a:r>
              <a:rPr lang="en-US" dirty="0" err="1"/>
              <a:t>PrEP</a:t>
            </a:r>
            <a:r>
              <a:rPr lang="en-US" dirty="0"/>
              <a:t> and HIV treatment</a:t>
            </a:r>
          </a:p>
          <a:p>
            <a:pPr marL="385932" indent="-220663">
              <a:spcBef>
                <a:spcPts val="600"/>
              </a:spcBef>
            </a:pPr>
            <a:r>
              <a:rPr lang="en-US" dirty="0"/>
              <a:t>Use of GLP-1RAs is increasing as weight gain/obesity is seen more often now in PWH</a:t>
            </a:r>
          </a:p>
          <a:p>
            <a:pPr marL="682625" lvl="1" indent="-220663">
              <a:spcBef>
                <a:spcPts val="600"/>
              </a:spcBef>
            </a:pPr>
            <a:r>
              <a:rPr lang="en-US" sz="2000" dirty="0"/>
              <a:t>Medical providers must be aware of the potential side effects when prescribing GLPs</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45</a:t>
            </a:fld>
            <a:endParaRPr lang="en-US"/>
          </a:p>
        </p:txBody>
      </p:sp>
    </p:spTree>
    <p:extLst>
      <p:ext uri="{BB962C8B-B14F-4D97-AF65-F5344CB8AC3E}">
        <p14:creationId xmlns:p14="http://schemas.microsoft.com/office/powerpoint/2010/main" val="348117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2298C6-3C20-47F9-87A2-D7B94CA8D533}"/>
              </a:ext>
            </a:extLst>
          </p:cNvPr>
          <p:cNvSpPr>
            <a:spLocks noGrp="1"/>
          </p:cNvSpPr>
          <p:nvPr>
            <p:ph type="title"/>
          </p:nvPr>
        </p:nvSpPr>
        <p:spPr>
          <a:xfrm>
            <a:off x="963089" y="2299581"/>
            <a:ext cx="10212916" cy="2055994"/>
          </a:xfrm>
        </p:spPr>
        <p:txBody>
          <a:bodyPr/>
          <a:lstStyle/>
          <a:p>
            <a:pPr algn="ctr"/>
            <a:r>
              <a:rPr lang="en-US" sz="5400" dirty="0"/>
              <a:t>STI PREVENTION</a:t>
            </a:r>
          </a:p>
        </p:txBody>
      </p:sp>
      <p:sp>
        <p:nvSpPr>
          <p:cNvPr id="5" name="Footer Placeholder 4">
            <a:extLst>
              <a:ext uri="{FF2B5EF4-FFF2-40B4-BE49-F238E27FC236}">
                <a16:creationId xmlns:a16="http://schemas.microsoft.com/office/drawing/2014/main" id="{77DC62CA-060B-4F1C-BAC7-973CD4A1D169}"/>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8EF8954-E7C5-4A1F-B52D-C38B9AE90A46}"/>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06451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0363-5583-42E5-B47B-68FD89960CA2}"/>
              </a:ext>
            </a:extLst>
          </p:cNvPr>
          <p:cNvSpPr>
            <a:spLocks noGrp="1"/>
          </p:cNvSpPr>
          <p:nvPr>
            <p:ph type="title"/>
          </p:nvPr>
        </p:nvSpPr>
        <p:spPr>
          <a:xfrm>
            <a:off x="642938" y="434654"/>
            <a:ext cx="10945682" cy="755972"/>
          </a:xfrm>
        </p:spPr>
        <p:txBody>
          <a:bodyPr/>
          <a:lstStyle/>
          <a:p>
            <a:r>
              <a:rPr lang="en-US" dirty="0"/>
              <a:t>Q1:  Which of the following is </a:t>
            </a:r>
            <a:r>
              <a:rPr lang="en-US" i="1" u="sng" dirty="0"/>
              <a:t>false</a:t>
            </a:r>
            <a:r>
              <a:rPr lang="en-US" dirty="0"/>
              <a:t> regarding the use of Doxy-PEP?</a:t>
            </a:r>
          </a:p>
        </p:txBody>
      </p:sp>
      <p:sp>
        <p:nvSpPr>
          <p:cNvPr id="3" name="Content Placeholder 2">
            <a:extLst>
              <a:ext uri="{FF2B5EF4-FFF2-40B4-BE49-F238E27FC236}">
                <a16:creationId xmlns:a16="http://schemas.microsoft.com/office/drawing/2014/main" id="{378BE8B2-6C83-4BA4-8E5B-CC03A0B2322A}"/>
              </a:ext>
            </a:extLst>
          </p:cNvPr>
          <p:cNvSpPr>
            <a:spLocks noGrp="1"/>
          </p:cNvSpPr>
          <p:nvPr>
            <p:ph idx="1"/>
          </p:nvPr>
        </p:nvSpPr>
        <p:spPr>
          <a:xfrm>
            <a:off x="642938" y="1663700"/>
            <a:ext cx="11287125" cy="4794250"/>
          </a:xfrm>
        </p:spPr>
        <p:txBody>
          <a:bodyPr>
            <a:normAutofit/>
          </a:bodyPr>
          <a:lstStyle/>
          <a:p>
            <a:pPr marL="514350" indent="-514350">
              <a:buFont typeface="+mj-lt"/>
              <a:buAutoNum type="alphaLcPeriod"/>
            </a:pPr>
            <a:r>
              <a:rPr lang="en-US" sz="2800" b="0" i="0" dirty="0">
                <a:solidFill>
                  <a:srgbClr val="000000"/>
                </a:solidFill>
                <a:effectLst/>
              </a:rPr>
              <a:t>Doxy-PEP reduces the incidence of syphilis</a:t>
            </a:r>
          </a:p>
          <a:p>
            <a:pPr marL="514350" indent="-514350">
              <a:buFont typeface="+mj-lt"/>
              <a:buAutoNum type="alphaLcPeriod"/>
            </a:pPr>
            <a:r>
              <a:rPr lang="en-US" sz="2800" dirty="0">
                <a:solidFill>
                  <a:srgbClr val="000000"/>
                </a:solidFill>
              </a:rPr>
              <a:t>Doxy-PEP reduces the incidence of chlamydia</a:t>
            </a:r>
          </a:p>
          <a:p>
            <a:pPr marL="514350" indent="-514350">
              <a:buFont typeface="+mj-lt"/>
              <a:buAutoNum type="alphaLcPeriod"/>
            </a:pPr>
            <a:r>
              <a:rPr lang="en-US" sz="2800" b="0" i="0" dirty="0">
                <a:solidFill>
                  <a:srgbClr val="000000"/>
                </a:solidFill>
                <a:effectLst/>
              </a:rPr>
              <a:t>D</a:t>
            </a:r>
            <a:r>
              <a:rPr lang="en-US" sz="2800" dirty="0">
                <a:solidFill>
                  <a:srgbClr val="000000"/>
                </a:solidFill>
              </a:rPr>
              <a:t>oxy-PEP reduces the incidence of gonorrhea</a:t>
            </a:r>
          </a:p>
          <a:p>
            <a:pPr marL="514350" indent="-514350">
              <a:buFont typeface="+mj-lt"/>
              <a:buAutoNum type="alphaLcPeriod"/>
            </a:pPr>
            <a:r>
              <a:rPr lang="en-US" sz="2800" b="0" i="0" dirty="0">
                <a:solidFill>
                  <a:srgbClr val="000000"/>
                </a:solidFill>
                <a:effectLst/>
              </a:rPr>
              <a:t>Doxy-PEP reduces the incidence of sexually transmitted infections (</a:t>
            </a:r>
            <a:r>
              <a:rPr lang="en-US" sz="2800" dirty="0">
                <a:solidFill>
                  <a:srgbClr val="000000"/>
                </a:solidFill>
              </a:rPr>
              <a:t>STIs)</a:t>
            </a:r>
            <a:endParaRPr lang="en-US" sz="2800" b="0" i="0" dirty="0">
              <a:solidFill>
                <a:srgbClr val="000000"/>
              </a:solidFill>
              <a:effectLst/>
            </a:endParaRPr>
          </a:p>
          <a:p>
            <a:pPr marL="514350" indent="-514350">
              <a:buFont typeface="+mj-lt"/>
              <a:buAutoNum type="alphaLcPeriod"/>
            </a:pPr>
            <a:r>
              <a:rPr lang="en-US" sz="2800" dirty="0">
                <a:solidFill>
                  <a:srgbClr val="000000"/>
                </a:solidFill>
              </a:rPr>
              <a:t>All of the above statements are true</a:t>
            </a:r>
            <a:endParaRPr lang="en-US" sz="2800" b="0" i="0" dirty="0">
              <a:solidFill>
                <a:srgbClr val="000000"/>
              </a:solidFill>
              <a:effectLst/>
            </a:endParaRPr>
          </a:p>
        </p:txBody>
      </p:sp>
      <p:sp>
        <p:nvSpPr>
          <p:cNvPr id="4" name="Slide Number Placeholder 4">
            <a:extLst>
              <a:ext uri="{FF2B5EF4-FFF2-40B4-BE49-F238E27FC236}">
                <a16:creationId xmlns:a16="http://schemas.microsoft.com/office/drawing/2014/main" id="{12D64763-1C0A-B444-71A2-DB6498F12152}"/>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149189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DB26-5653-C638-CBF4-150B3092ACBE}"/>
              </a:ext>
            </a:extLst>
          </p:cNvPr>
          <p:cNvSpPr>
            <a:spLocks noGrp="1"/>
          </p:cNvSpPr>
          <p:nvPr>
            <p:ph type="title"/>
          </p:nvPr>
        </p:nvSpPr>
        <p:spPr>
          <a:xfrm>
            <a:off x="237139" y="269826"/>
            <a:ext cx="11205494" cy="741169"/>
          </a:xfrm>
        </p:spPr>
        <p:txBody>
          <a:bodyPr/>
          <a:lstStyle/>
          <a:p>
            <a:pPr algn="ctr"/>
            <a:r>
              <a:rPr lang="en-US">
                <a:solidFill>
                  <a:srgbClr val="002060"/>
                </a:solidFill>
              </a:rPr>
              <a:t>How to Take Doxy-PEP</a:t>
            </a:r>
          </a:p>
        </p:txBody>
      </p:sp>
      <p:pic>
        <p:nvPicPr>
          <p:cNvPr id="3" name="Picture 2" descr="Doxy PEP - How to Take&#10;This image states that how you take doxy PEP is by taking two 100 mg pills of doxycycline ideally within 24 hours but no later than 72 hours after condomless oral, anal or vaginal sex.&#10;&#10;Example 1 pictorially shows that if you have sex on Saturday, you should take a dose of doxy by Tuesday and if you have sex on Thursday, then you should take a dose of doxy by Sunday.&#10;&#10;Example 2 pictorially shows that if you have daily (or more) sex on Saturday to Tuesday, you should take a daily dose of doxy after each sexual encounter and the last dose within 24 hours but not later than 72 hours after the last sexual encounter.">
            <a:extLst>
              <a:ext uri="{FF2B5EF4-FFF2-40B4-BE49-F238E27FC236}">
                <a16:creationId xmlns:a16="http://schemas.microsoft.com/office/drawing/2014/main" id="{CC80C0F8-2E16-4044-121B-78CC877BAEED}"/>
              </a:ext>
            </a:extLst>
          </p:cNvPr>
          <p:cNvPicPr>
            <a:picLocks noChangeAspect="1"/>
          </p:cNvPicPr>
          <p:nvPr/>
        </p:nvPicPr>
        <p:blipFill>
          <a:blip r:embed="rId3"/>
          <a:stretch>
            <a:fillRect/>
          </a:stretch>
        </p:blipFill>
        <p:spPr>
          <a:xfrm>
            <a:off x="1368159" y="1152896"/>
            <a:ext cx="9151945" cy="5166078"/>
          </a:xfrm>
          <a:prstGeom prst="rect">
            <a:avLst/>
          </a:prstGeom>
          <a:ln w="19050">
            <a:solidFill>
              <a:schemeClr val="tx1"/>
            </a:solidFill>
          </a:ln>
        </p:spPr>
      </p:pic>
    </p:spTree>
    <p:extLst>
      <p:ext uri="{BB962C8B-B14F-4D97-AF65-F5344CB8AC3E}">
        <p14:creationId xmlns:p14="http://schemas.microsoft.com/office/powerpoint/2010/main" val="151523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BDEB-0FC3-8153-0B97-B96947862D0E}"/>
              </a:ext>
            </a:extLst>
          </p:cNvPr>
          <p:cNvSpPr>
            <a:spLocks noGrp="1"/>
          </p:cNvSpPr>
          <p:nvPr>
            <p:ph type="title"/>
          </p:nvPr>
        </p:nvSpPr>
        <p:spPr/>
        <p:txBody>
          <a:bodyPr/>
          <a:lstStyle/>
          <a:p>
            <a:r>
              <a:rPr lang="en-US" sz="3200" dirty="0" err="1"/>
              <a:t>DOXYVAC</a:t>
            </a:r>
            <a:r>
              <a:rPr lang="en-US" sz="3200" dirty="0"/>
              <a:t> Study (Final Results):</a:t>
            </a:r>
            <a:br>
              <a:rPr lang="en-US" sz="3200" dirty="0"/>
            </a:br>
            <a:r>
              <a:rPr lang="en-US" sz="3200" dirty="0"/>
              <a:t>Prevention of STIs in MSM on PrEP</a:t>
            </a:r>
          </a:p>
        </p:txBody>
      </p:sp>
      <p:sp>
        <p:nvSpPr>
          <p:cNvPr id="3" name="Rectangle 2">
            <a:extLst>
              <a:ext uri="{FF2B5EF4-FFF2-40B4-BE49-F238E27FC236}">
                <a16:creationId xmlns:a16="http://schemas.microsoft.com/office/drawing/2014/main" id="{8F07BA19-BD3F-7419-6E8B-1D52F3FCC3CD}"/>
              </a:ext>
            </a:extLst>
          </p:cNvPr>
          <p:cNvSpPr/>
          <p:nvPr/>
        </p:nvSpPr>
        <p:spPr>
          <a:xfrm>
            <a:off x="272442" y="1511543"/>
            <a:ext cx="3736032" cy="1343445"/>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ts val="300"/>
              </a:spcAft>
              <a:buClrTx/>
              <a:buSzTx/>
              <a:buFontTx/>
              <a:buNone/>
              <a:tabLst/>
              <a:defRPr/>
            </a:pPr>
            <a:r>
              <a:rPr kumimoji="0" lang="en-US" sz="18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Phase 3</a:t>
            </a:r>
            <a:endParaRPr kumimoji="0" lang="en-US" sz="1800" b="1" i="0" u="sng" strike="noStrike" kern="1200" cap="none" spc="0" normalizeH="0" baseline="0" noProof="0" dirty="0">
              <a:ln>
                <a:noFill/>
              </a:ln>
              <a:solidFill>
                <a:srgbClr val="1E217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Open-label, superiority</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MSM on PrEP for ≥6 months</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Bacterial STI in prior 12 months</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1E2171"/>
                </a:solidFill>
                <a:effectLst/>
                <a:uLnTx/>
                <a:uFillTx/>
                <a:latin typeface="Arial" pitchFamily="34" charset="0"/>
                <a:ea typeface="+mn-ea"/>
                <a:cs typeface="Arial" pitchFamily="34" charset="0"/>
              </a:rPr>
              <a:t>No STI symptoms</a:t>
            </a:r>
          </a:p>
        </p:txBody>
      </p:sp>
      <p:grpSp>
        <p:nvGrpSpPr>
          <p:cNvPr id="8" name="Group 7" descr="This shows the two arms of DOXYVAC study, one arm receiving DoxyPEP (n=362) and the other arm who did not receive DoxyPEP (n=183). Each of those arms was split up into sub arms of those that received the 4CMenB vaccine and those that did not." title="DOXYVAC Study Schema">
            <a:extLst>
              <a:ext uri="{FF2B5EF4-FFF2-40B4-BE49-F238E27FC236}">
                <a16:creationId xmlns:a16="http://schemas.microsoft.com/office/drawing/2014/main" id="{49D55C66-76D4-C65F-C653-DD4A2BD3747E}"/>
              </a:ext>
            </a:extLst>
          </p:cNvPr>
          <p:cNvGrpSpPr/>
          <p:nvPr/>
        </p:nvGrpSpPr>
        <p:grpSpPr>
          <a:xfrm>
            <a:off x="5077876" y="2079374"/>
            <a:ext cx="4528530" cy="1273941"/>
            <a:chOff x="5077876" y="2079374"/>
            <a:chExt cx="4528530" cy="1273941"/>
          </a:xfrm>
        </p:grpSpPr>
        <p:sp>
          <p:nvSpPr>
            <p:cNvPr id="4" name="Rectangle 8">
              <a:extLst>
                <a:ext uri="{FF2B5EF4-FFF2-40B4-BE49-F238E27FC236}">
                  <a16:creationId xmlns:a16="http://schemas.microsoft.com/office/drawing/2014/main" id="{9766D7CF-E388-5D56-1C6A-B23F138EA383}"/>
                </a:ext>
              </a:extLst>
            </p:cNvPr>
            <p:cNvSpPr>
              <a:spLocks noChangeArrowheads="1"/>
            </p:cNvSpPr>
            <p:nvPr/>
          </p:nvSpPr>
          <p:spPr bwMode="auto">
            <a:xfrm>
              <a:off x="5099175" y="2140196"/>
              <a:ext cx="2102645" cy="4572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16">
              <a:extLst>
                <a:ext uri="{FF2B5EF4-FFF2-40B4-BE49-F238E27FC236}">
                  <a16:creationId xmlns:a16="http://schemas.microsoft.com/office/drawing/2014/main" id="{29DC5FCD-43CA-591B-F07C-D341CEAE8FD7}"/>
                </a:ext>
              </a:extLst>
            </p:cNvPr>
            <p:cNvSpPr>
              <a:spLocks noChangeArrowheads="1"/>
            </p:cNvSpPr>
            <p:nvPr/>
          </p:nvSpPr>
          <p:spPr bwMode="auto">
            <a:xfrm>
              <a:off x="5099176" y="2853671"/>
              <a:ext cx="2114220" cy="457200"/>
            </a:xfrm>
            <a:prstGeom prst="rect">
              <a:avLst/>
            </a:prstGeom>
            <a:solidFill>
              <a:schemeClr val="accent2"/>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 name="Text Box 19">
              <a:extLst>
                <a:ext uri="{FF2B5EF4-FFF2-40B4-BE49-F238E27FC236}">
                  <a16:creationId xmlns:a16="http://schemas.microsoft.com/office/drawing/2014/main" id="{2C0E086F-A4F4-22E3-8DA6-D105C37E32AC}"/>
                </a:ext>
              </a:extLst>
            </p:cNvPr>
            <p:cNvSpPr txBox="1">
              <a:spLocks noChangeArrowheads="1"/>
            </p:cNvSpPr>
            <p:nvPr/>
          </p:nvSpPr>
          <p:spPr bwMode="auto">
            <a:xfrm>
              <a:off x="5106321" y="2840744"/>
              <a:ext cx="2118648" cy="480131"/>
            </a:xfrm>
            <a:prstGeom prst="rect">
              <a:avLst/>
            </a:prstGeom>
            <a:noFill/>
            <a:ln>
              <a:noFill/>
            </a:ln>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 DoxyPEP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(n=183)</a:t>
              </a:r>
            </a:p>
          </p:txBody>
        </p:sp>
        <p:sp>
          <p:nvSpPr>
            <p:cNvPr id="7" name="Text Box 19">
              <a:extLst>
                <a:ext uri="{FF2B5EF4-FFF2-40B4-BE49-F238E27FC236}">
                  <a16:creationId xmlns:a16="http://schemas.microsoft.com/office/drawing/2014/main" id="{815878D2-7151-D370-7710-F3D80AE8D47D}"/>
                </a:ext>
              </a:extLst>
            </p:cNvPr>
            <p:cNvSpPr txBox="1">
              <a:spLocks noChangeArrowheads="1"/>
            </p:cNvSpPr>
            <p:nvPr/>
          </p:nvSpPr>
          <p:spPr bwMode="auto">
            <a:xfrm>
              <a:off x="5077876" y="2133895"/>
              <a:ext cx="2147104" cy="480131"/>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DoxyPEP</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(n=362)</a:t>
              </a:r>
            </a:p>
          </p:txBody>
        </p:sp>
        <p:sp>
          <p:nvSpPr>
            <p:cNvPr id="11" name="Rectangle 8">
              <a:extLst>
                <a:ext uri="{FF2B5EF4-FFF2-40B4-BE49-F238E27FC236}">
                  <a16:creationId xmlns:a16="http://schemas.microsoft.com/office/drawing/2014/main" id="{CAAFE5CA-E008-BB46-3F78-406156AF8A3F}"/>
                </a:ext>
              </a:extLst>
            </p:cNvPr>
            <p:cNvSpPr>
              <a:spLocks noChangeArrowheads="1"/>
            </p:cNvSpPr>
            <p:nvPr/>
          </p:nvSpPr>
          <p:spPr bwMode="auto">
            <a:xfrm>
              <a:off x="7391439" y="2098824"/>
              <a:ext cx="2201462" cy="2286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2" name="Text Box 19">
              <a:extLst>
                <a:ext uri="{FF2B5EF4-FFF2-40B4-BE49-F238E27FC236}">
                  <a16:creationId xmlns:a16="http://schemas.microsoft.com/office/drawing/2014/main" id="{633E2E1C-759C-4DFA-70C8-E544A029832B}"/>
                </a:ext>
              </a:extLst>
            </p:cNvPr>
            <p:cNvSpPr txBox="1">
              <a:spLocks noChangeArrowheads="1"/>
            </p:cNvSpPr>
            <p:nvPr/>
          </p:nvSpPr>
          <p:spPr bwMode="auto">
            <a:xfrm>
              <a:off x="7383101" y="2079374"/>
              <a:ext cx="2209800" cy="286232"/>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4CMenB</a:t>
              </a:r>
            </a:p>
          </p:txBody>
        </p:sp>
        <p:sp>
          <p:nvSpPr>
            <p:cNvPr id="15" name="Rectangle 8">
              <a:extLst>
                <a:ext uri="{FF2B5EF4-FFF2-40B4-BE49-F238E27FC236}">
                  <a16:creationId xmlns:a16="http://schemas.microsoft.com/office/drawing/2014/main" id="{4978BBD2-6C7A-A294-DDB3-3637298E372C}"/>
                </a:ext>
              </a:extLst>
            </p:cNvPr>
            <p:cNvSpPr>
              <a:spLocks noChangeArrowheads="1"/>
            </p:cNvSpPr>
            <p:nvPr/>
          </p:nvSpPr>
          <p:spPr bwMode="auto">
            <a:xfrm>
              <a:off x="7387582" y="2395907"/>
              <a:ext cx="2205319" cy="228600"/>
            </a:xfrm>
            <a:prstGeom prst="rect">
              <a:avLst/>
            </a:prstGeom>
            <a:solidFill>
              <a:schemeClr val="accent3"/>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6" name="Text Box 19">
              <a:extLst>
                <a:ext uri="{FF2B5EF4-FFF2-40B4-BE49-F238E27FC236}">
                  <a16:creationId xmlns:a16="http://schemas.microsoft.com/office/drawing/2014/main" id="{854472AA-33A3-0439-6E70-F6B1E7D3C868}"/>
                </a:ext>
              </a:extLst>
            </p:cNvPr>
            <p:cNvSpPr txBox="1">
              <a:spLocks noChangeArrowheads="1"/>
            </p:cNvSpPr>
            <p:nvPr/>
          </p:nvSpPr>
          <p:spPr bwMode="auto">
            <a:xfrm>
              <a:off x="7389371" y="2359096"/>
              <a:ext cx="2203529" cy="286232"/>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 Vaccine</a:t>
              </a:r>
            </a:p>
          </p:txBody>
        </p:sp>
        <p:sp>
          <p:nvSpPr>
            <p:cNvPr id="23" name="Rectangle 8">
              <a:extLst>
                <a:ext uri="{FF2B5EF4-FFF2-40B4-BE49-F238E27FC236}">
                  <a16:creationId xmlns:a16="http://schemas.microsoft.com/office/drawing/2014/main" id="{5BD6E86C-18AB-381B-09B4-E0600CBC2C67}"/>
                </a:ext>
              </a:extLst>
            </p:cNvPr>
            <p:cNvSpPr>
              <a:spLocks noChangeArrowheads="1"/>
            </p:cNvSpPr>
            <p:nvPr/>
          </p:nvSpPr>
          <p:spPr bwMode="auto">
            <a:xfrm>
              <a:off x="7404944" y="2806811"/>
              <a:ext cx="2201462" cy="228600"/>
            </a:xfrm>
            <a:prstGeom prst="rect">
              <a:avLst/>
            </a:prstGeom>
            <a:solidFill>
              <a:schemeClr val="accent2"/>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4" name="Text Box 19">
              <a:extLst>
                <a:ext uri="{FF2B5EF4-FFF2-40B4-BE49-F238E27FC236}">
                  <a16:creationId xmlns:a16="http://schemas.microsoft.com/office/drawing/2014/main" id="{5577D85E-BBBE-58AC-11B6-A5EB88972096}"/>
                </a:ext>
              </a:extLst>
            </p:cNvPr>
            <p:cNvSpPr txBox="1">
              <a:spLocks noChangeArrowheads="1"/>
            </p:cNvSpPr>
            <p:nvPr/>
          </p:nvSpPr>
          <p:spPr bwMode="auto">
            <a:xfrm>
              <a:off x="7432158" y="2787361"/>
              <a:ext cx="2174247" cy="286232"/>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4CMenB</a:t>
              </a:r>
            </a:p>
          </p:txBody>
        </p:sp>
        <p:sp>
          <p:nvSpPr>
            <p:cNvPr id="25" name="Rectangle 8">
              <a:extLst>
                <a:ext uri="{FF2B5EF4-FFF2-40B4-BE49-F238E27FC236}">
                  <a16:creationId xmlns:a16="http://schemas.microsoft.com/office/drawing/2014/main" id="{F49D841E-896E-7099-2358-CA11E2B49C01}"/>
                </a:ext>
              </a:extLst>
            </p:cNvPr>
            <p:cNvSpPr>
              <a:spLocks noChangeArrowheads="1"/>
            </p:cNvSpPr>
            <p:nvPr/>
          </p:nvSpPr>
          <p:spPr bwMode="auto">
            <a:xfrm>
              <a:off x="7401087" y="3103894"/>
              <a:ext cx="2205319" cy="228600"/>
            </a:xfrm>
            <a:prstGeom prst="rect">
              <a:avLst/>
            </a:prstGeom>
            <a:solidFill>
              <a:schemeClr val="accent3"/>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6" name="Text Box 19">
              <a:extLst>
                <a:ext uri="{FF2B5EF4-FFF2-40B4-BE49-F238E27FC236}">
                  <a16:creationId xmlns:a16="http://schemas.microsoft.com/office/drawing/2014/main" id="{2F6D13AF-7272-3D6E-D241-0CD12C0B7D73}"/>
                </a:ext>
              </a:extLst>
            </p:cNvPr>
            <p:cNvSpPr txBox="1">
              <a:spLocks noChangeArrowheads="1"/>
            </p:cNvSpPr>
            <p:nvPr/>
          </p:nvSpPr>
          <p:spPr bwMode="auto">
            <a:xfrm>
              <a:off x="7402876" y="3067083"/>
              <a:ext cx="2203529" cy="286232"/>
            </a:xfrm>
            <a:prstGeom prst="rect">
              <a:avLst/>
            </a:prstGeom>
            <a:noFill/>
            <a:ln>
              <a:noFill/>
            </a:ln>
            <a:effectLst/>
          </p:spPr>
          <p:txBody>
            <a:bodyPr wrap="square">
              <a:spAutoFit/>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 Vaccine</a:t>
              </a:r>
            </a:p>
          </p:txBody>
        </p:sp>
      </p:grpSp>
      <p:sp>
        <p:nvSpPr>
          <p:cNvPr id="9" name="Text Box 8">
            <a:extLst>
              <a:ext uri="{FF2B5EF4-FFF2-40B4-BE49-F238E27FC236}">
                <a16:creationId xmlns:a16="http://schemas.microsoft.com/office/drawing/2014/main" id="{06556225-2557-CDC8-9C63-BEBBE7EE2856}"/>
              </a:ext>
            </a:extLst>
          </p:cNvPr>
          <p:cNvSpPr txBox="1">
            <a:spLocks noChangeArrowheads="1"/>
          </p:cNvSpPr>
          <p:nvPr/>
        </p:nvSpPr>
        <p:spPr bwMode="auto">
          <a:xfrm>
            <a:off x="9586707" y="2567899"/>
            <a:ext cx="2470616"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Up to 96 Weeks Follow-Up</a:t>
            </a:r>
          </a:p>
        </p:txBody>
      </p:sp>
      <p:sp>
        <p:nvSpPr>
          <p:cNvPr id="28" name="Text Box 6">
            <a:extLst>
              <a:ext uri="{FF2B5EF4-FFF2-40B4-BE49-F238E27FC236}">
                <a16:creationId xmlns:a16="http://schemas.microsoft.com/office/drawing/2014/main" id="{15985E03-33F8-DFF2-8B6E-ADF60783B8FC}"/>
              </a:ext>
            </a:extLst>
          </p:cNvPr>
          <p:cNvSpPr txBox="1">
            <a:spLocks noChangeArrowheads="1"/>
          </p:cNvSpPr>
          <p:nvPr/>
        </p:nvSpPr>
        <p:spPr bwMode="auto">
          <a:xfrm>
            <a:off x="272016" y="4450111"/>
            <a:ext cx="7319631" cy="225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DoxyPEP: 200 mg within 72 hours of condomless sex.</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4CMenB: Meningococcal type B vaccine.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STI testing: baseline and every 3 months.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GC: gonorrhea; CT: </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Chlamydia trachomatis</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Primary endpoints: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DoxyPEP: incidence of 1</a:t>
            </a:r>
            <a:r>
              <a:rPr kumimoji="0" lang="en-US" sz="1200" b="0" i="0" u="none" strike="noStrike" kern="0" cap="none" spc="0" normalizeH="0" baseline="30000" noProof="0" dirty="0">
                <a:ln>
                  <a:noFill/>
                </a:ln>
                <a:solidFill>
                  <a:srgbClr val="000000">
                    <a:lumMod val="65000"/>
                    <a:lumOff val="35000"/>
                  </a:srgbClr>
                </a:solidFill>
                <a:effectLst/>
                <a:uLnTx/>
                <a:uFillTx/>
                <a:latin typeface="Arial" pitchFamily="34" charset="0"/>
                <a:ea typeface="+mn-ea"/>
                <a:cs typeface="Arial" pitchFamily="34" charset="0"/>
              </a:rPr>
              <a:t>st</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episode of CT or syphilis.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4CMenB: incidence of a 1</a:t>
            </a:r>
            <a:r>
              <a:rPr kumimoji="0" lang="en-US" sz="1200" b="0" i="0" u="none" strike="noStrike" kern="0" cap="none" spc="0" normalizeH="0" baseline="30000" noProof="0" dirty="0">
                <a:ln>
                  <a:noFill/>
                </a:ln>
                <a:solidFill>
                  <a:srgbClr val="000000">
                    <a:lumMod val="65000"/>
                    <a:lumOff val="35000"/>
                  </a:srgbClr>
                </a:solidFill>
                <a:effectLst/>
                <a:uLnTx/>
                <a:uFillTx/>
                <a:latin typeface="Arial" pitchFamily="34" charset="0"/>
                <a:ea typeface="+mn-ea"/>
                <a:cs typeface="Arial" pitchFamily="34" charset="0"/>
              </a:rPr>
              <a:t>st</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episode of GC, 1 month after the second injection.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Baseline characteristics: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Age: 40 years.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Duration of PrEP use: 33 months.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STI (GC/CT/syphilis): 68%/49%/21%.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Sexual partners in past 3 months: 10.</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Chemsex at last sex act: 22%.</a:t>
            </a:r>
          </a:p>
        </p:txBody>
      </p:sp>
      <p:sp>
        <p:nvSpPr>
          <p:cNvPr id="30" name="TextBox 29">
            <a:extLst>
              <a:ext uri="{FF2B5EF4-FFF2-40B4-BE49-F238E27FC236}">
                <a16:creationId xmlns:a16="http://schemas.microsoft.com/office/drawing/2014/main" id="{B8D10146-B800-4D9D-1FDA-ADF921658801}"/>
              </a:ext>
            </a:extLst>
          </p:cNvPr>
          <p:cNvSpPr txBox="1"/>
          <p:nvPr/>
        </p:nvSpPr>
        <p:spPr>
          <a:xfrm>
            <a:off x="7758544" y="6459278"/>
            <a:ext cx="4166755"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Molina J-M, et al. CROI 2024. Abstract 124.</a:t>
            </a:r>
          </a:p>
        </p:txBody>
      </p:sp>
    </p:spTree>
    <p:extLst>
      <p:ext uri="{BB962C8B-B14F-4D97-AF65-F5344CB8AC3E}">
        <p14:creationId xmlns:p14="http://schemas.microsoft.com/office/powerpoint/2010/main" val="182214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BDEB-0FC3-8153-0B97-B96947862D0E}"/>
              </a:ext>
            </a:extLst>
          </p:cNvPr>
          <p:cNvSpPr>
            <a:spLocks noGrp="1"/>
          </p:cNvSpPr>
          <p:nvPr>
            <p:ph type="title"/>
          </p:nvPr>
        </p:nvSpPr>
        <p:spPr/>
        <p:txBody>
          <a:bodyPr/>
          <a:lstStyle/>
          <a:p>
            <a:r>
              <a:rPr lang="en-US" sz="3200" dirty="0" err="1"/>
              <a:t>DOXYVAC</a:t>
            </a:r>
            <a:r>
              <a:rPr lang="en-US" sz="3200" dirty="0"/>
              <a:t> Study (Final Results):</a:t>
            </a:r>
            <a:br>
              <a:rPr lang="en-US" sz="3200" dirty="0"/>
            </a:br>
            <a:r>
              <a:rPr lang="en-US" sz="3200" dirty="0"/>
              <a:t>Incidence of Time to First STIs in MSM on PrEP</a:t>
            </a:r>
          </a:p>
        </p:txBody>
      </p:sp>
      <p:sp>
        <p:nvSpPr>
          <p:cNvPr id="57" name="Content Placeholder 56">
            <a:extLst>
              <a:ext uri="{FF2B5EF4-FFF2-40B4-BE49-F238E27FC236}">
                <a16:creationId xmlns:a16="http://schemas.microsoft.com/office/drawing/2014/main" id="{87F7BACC-1030-3D8B-D432-144E0B2F4AB2}"/>
              </a:ext>
            </a:extLst>
          </p:cNvPr>
          <p:cNvSpPr>
            <a:spLocks noGrp="1"/>
          </p:cNvSpPr>
          <p:nvPr>
            <p:ph sz="quarter" idx="10"/>
          </p:nvPr>
        </p:nvSpPr>
        <p:spPr>
          <a:xfrm>
            <a:off x="273051" y="1409006"/>
            <a:ext cx="4862476" cy="4845050"/>
          </a:xfrm>
        </p:spPr>
        <p:txBody>
          <a:bodyPr/>
          <a:lstStyle/>
          <a:p>
            <a:r>
              <a:rPr lang="en-US" dirty="0"/>
              <a:t>Doxycycline PEP</a:t>
            </a:r>
          </a:p>
          <a:p>
            <a:pPr lvl="1"/>
            <a:r>
              <a:rPr lang="en-US" dirty="0"/>
              <a:t>Significantly reduced STIs</a:t>
            </a:r>
          </a:p>
          <a:p>
            <a:pPr lvl="1"/>
            <a:r>
              <a:rPr lang="en-US" dirty="0"/>
              <a:t>Well tolerated</a:t>
            </a:r>
          </a:p>
          <a:p>
            <a:r>
              <a:rPr lang="en-US" dirty="0"/>
              <a:t>4CMenB vaccine</a:t>
            </a:r>
          </a:p>
          <a:p>
            <a:pPr lvl="1"/>
            <a:r>
              <a:rPr lang="en-US" dirty="0"/>
              <a:t>Reduction in 1</a:t>
            </a:r>
            <a:r>
              <a:rPr lang="en-US" baseline="30000" dirty="0"/>
              <a:t>st</a:t>
            </a:r>
            <a:r>
              <a:rPr lang="en-US" dirty="0"/>
              <a:t> episode of GC (</a:t>
            </a:r>
            <a:r>
              <a:rPr lang="en-US" i="1" dirty="0"/>
              <a:t>P</a:t>
            </a:r>
            <a:r>
              <a:rPr lang="en-US" dirty="0"/>
              <a:t>=0.06)</a:t>
            </a:r>
          </a:p>
          <a:p>
            <a:r>
              <a:rPr lang="en-US" dirty="0"/>
              <a:t>No interaction between doxycycline PEP and      4CMenB vaccine  </a:t>
            </a:r>
          </a:p>
        </p:txBody>
      </p:sp>
      <p:grpSp>
        <p:nvGrpSpPr>
          <p:cNvPr id="9" name="Group 8" descr="This shows the incidence (per 100 patient-years) of either chlaymydia/syphilis or gonorrhea in the DoxyPEP arm in purple or the Standard of care (SOC) arm in tan.  The incidence of chlamydia/syphilis was 53.2 in the SOC arm vs 8.8 in the DoxyPEP arm for an adjusted Hazard Ratio of 0.17, which was statistically significant at P&lt;0.0001.  The incidence of gonorrhea was 68.1 in the SOC arm vs 45.5 in the DoxyPEP arm for an adjusted Hazard Ratio of 0.67, which was statistically significant at P=0.003." title="DoxyPEP Cohort"/>
          <p:cNvGrpSpPr/>
          <p:nvPr/>
        </p:nvGrpSpPr>
        <p:grpSpPr>
          <a:xfrm>
            <a:off x="5400115" y="1524828"/>
            <a:ext cx="4438357" cy="4880701"/>
            <a:chOff x="5400115" y="1524828"/>
            <a:chExt cx="4438357" cy="4880701"/>
          </a:xfrm>
        </p:grpSpPr>
        <p:sp>
          <p:nvSpPr>
            <p:cNvPr id="8" name="TextBox 39">
              <a:extLst>
                <a:ext uri="{FF2B5EF4-FFF2-40B4-BE49-F238E27FC236}">
                  <a16:creationId xmlns:a16="http://schemas.microsoft.com/office/drawing/2014/main" id="{93E52BE1-A027-B5C0-3974-98E8907A38E9}"/>
                </a:ext>
              </a:extLst>
            </p:cNvPr>
            <p:cNvSpPr txBox="1">
              <a:spLocks noChangeArrowheads="1"/>
            </p:cNvSpPr>
            <p:nvPr/>
          </p:nvSpPr>
          <p:spPr bwMode="auto">
            <a:xfrm>
              <a:off x="6108411" y="1524828"/>
              <a:ext cx="357766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DoxyPEP Cohort</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10" name="Content Placeholder 8">
              <a:extLst>
                <a:ext uri="{FF2B5EF4-FFF2-40B4-BE49-F238E27FC236}">
                  <a16:creationId xmlns:a16="http://schemas.microsoft.com/office/drawing/2014/main" id="{5A9C1991-3B4D-B8D2-B078-30568D13CB01}"/>
                </a:ext>
              </a:extLst>
            </p:cNvPr>
            <p:cNvGraphicFramePr>
              <a:graphicFrameLocks/>
            </p:cNvGraphicFramePr>
            <p:nvPr>
              <p:extLst>
                <p:ext uri="{D42A27DB-BD31-4B8C-83A1-F6EECF244321}">
                  <p14:modId xmlns:p14="http://schemas.microsoft.com/office/powerpoint/2010/main" val="479320071"/>
                </p:ext>
              </p:extLst>
            </p:nvPr>
          </p:nvGraphicFramePr>
          <p:xfrm>
            <a:off x="5746904" y="1749633"/>
            <a:ext cx="4091568" cy="434060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9">
              <a:extLst>
                <a:ext uri="{FF2B5EF4-FFF2-40B4-BE49-F238E27FC236}">
                  <a16:creationId xmlns:a16="http://schemas.microsoft.com/office/drawing/2014/main" id="{E1092BDA-2517-72D8-FF64-4C6C481E8E6C}"/>
                </a:ext>
              </a:extLst>
            </p:cNvPr>
            <p:cNvSpPr txBox="1">
              <a:spLocks noChangeArrowheads="1"/>
            </p:cNvSpPr>
            <p:nvPr/>
          </p:nvSpPr>
          <p:spPr bwMode="auto">
            <a:xfrm rot="16200000">
              <a:off x="3877604" y="3777281"/>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Incidence (per 100 patient-years) </a:t>
              </a:r>
            </a:p>
          </p:txBody>
        </p:sp>
        <p:sp>
          <p:nvSpPr>
            <p:cNvPr id="17" name="TextBox 39">
              <a:extLst>
                <a:ext uri="{FF2B5EF4-FFF2-40B4-BE49-F238E27FC236}">
                  <a16:creationId xmlns:a16="http://schemas.microsoft.com/office/drawing/2014/main" id="{222AEB7D-ED37-02B6-A2B5-DFD1945B7ADF}"/>
                </a:ext>
              </a:extLst>
            </p:cNvPr>
            <p:cNvSpPr txBox="1">
              <a:spLocks noChangeArrowheads="1"/>
            </p:cNvSpPr>
            <p:nvPr/>
          </p:nvSpPr>
          <p:spPr bwMode="auto">
            <a:xfrm>
              <a:off x="6349632" y="5925398"/>
              <a:ext cx="156156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Chlamydia or Syphilis</a:t>
              </a:r>
              <a:endParaRPr kumimoji="0" lang="en-US" sz="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ext Box 6">
              <a:extLst>
                <a:ext uri="{FF2B5EF4-FFF2-40B4-BE49-F238E27FC236}">
                  <a16:creationId xmlns:a16="http://schemas.microsoft.com/office/drawing/2014/main" id="{7616B2A3-6B70-3692-93B9-DF20C718B8F1}"/>
                </a:ext>
              </a:extLst>
            </p:cNvPr>
            <p:cNvSpPr txBox="1">
              <a:spLocks noChangeArrowheads="1"/>
            </p:cNvSpPr>
            <p:nvPr/>
          </p:nvSpPr>
          <p:spPr bwMode="auto">
            <a:xfrm>
              <a:off x="6613071" y="5343384"/>
              <a:ext cx="39786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Text Box 6">
              <a:extLst>
                <a:ext uri="{FF2B5EF4-FFF2-40B4-BE49-F238E27FC236}">
                  <a16:creationId xmlns:a16="http://schemas.microsoft.com/office/drawing/2014/main" id="{1AF5B472-F7A9-3F3C-BF88-1FAA339C6855}"/>
                </a:ext>
              </a:extLst>
            </p:cNvPr>
            <p:cNvSpPr txBox="1">
              <a:spLocks noChangeArrowheads="1"/>
            </p:cNvSpPr>
            <p:nvPr/>
          </p:nvSpPr>
          <p:spPr bwMode="auto">
            <a:xfrm>
              <a:off x="7191030" y="3566223"/>
              <a:ext cx="482824"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53.2</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Text Box 11">
              <a:extLst>
                <a:ext uri="{FF2B5EF4-FFF2-40B4-BE49-F238E27FC236}">
                  <a16:creationId xmlns:a16="http://schemas.microsoft.com/office/drawing/2014/main" id="{403B6CA1-B3EA-9F64-4281-073854F6807C}"/>
                </a:ext>
              </a:extLst>
            </p:cNvPr>
            <p:cNvSpPr txBox="1">
              <a:spLocks noChangeArrowheads="1"/>
            </p:cNvSpPr>
            <p:nvPr/>
          </p:nvSpPr>
          <p:spPr bwMode="auto">
            <a:xfrm>
              <a:off x="6417518" y="1873694"/>
              <a:ext cx="19763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Doxycycline PEP (n=362)</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Standard of care (n=183)</a:t>
              </a: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Rectangle 20">
              <a:extLst>
                <a:ext uri="{FF2B5EF4-FFF2-40B4-BE49-F238E27FC236}">
                  <a16:creationId xmlns:a16="http://schemas.microsoft.com/office/drawing/2014/main" id="{423CA61F-CAF3-FB0D-FD78-FD1FE158CF66}"/>
                </a:ext>
              </a:extLst>
            </p:cNvPr>
            <p:cNvSpPr>
              <a:spLocks noChangeAspect="1" noChangeArrowheads="1"/>
            </p:cNvSpPr>
            <p:nvPr/>
          </p:nvSpPr>
          <p:spPr bwMode="auto">
            <a:xfrm>
              <a:off x="6291602" y="2144714"/>
              <a:ext cx="184484" cy="182880"/>
            </a:xfrm>
            <a:prstGeom prst="rect">
              <a:avLst/>
            </a:prstGeom>
            <a:solidFill>
              <a:schemeClr val="accent2"/>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 name="Rectangle 21">
              <a:extLst>
                <a:ext uri="{FF2B5EF4-FFF2-40B4-BE49-F238E27FC236}">
                  <a16:creationId xmlns:a16="http://schemas.microsoft.com/office/drawing/2014/main" id="{4DA581D4-3954-B6FC-BC12-9C85D7E88282}"/>
                </a:ext>
              </a:extLst>
            </p:cNvPr>
            <p:cNvSpPr>
              <a:spLocks noChangeAspect="1" noChangeArrowheads="1"/>
            </p:cNvSpPr>
            <p:nvPr/>
          </p:nvSpPr>
          <p:spPr bwMode="auto">
            <a:xfrm>
              <a:off x="6291602" y="1909660"/>
              <a:ext cx="184484" cy="182880"/>
            </a:xfrm>
            <a:prstGeom prst="rect">
              <a:avLst/>
            </a:prstGeom>
            <a:solidFill>
              <a:schemeClr val="accent1"/>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Text Box 6">
              <a:extLst>
                <a:ext uri="{FF2B5EF4-FFF2-40B4-BE49-F238E27FC236}">
                  <a16:creationId xmlns:a16="http://schemas.microsoft.com/office/drawing/2014/main" id="{55D8B4D8-EC75-0CCF-C715-D9A81961E3B8}"/>
                </a:ext>
              </a:extLst>
            </p:cNvPr>
            <p:cNvSpPr txBox="1">
              <a:spLocks noChangeArrowheads="1"/>
            </p:cNvSpPr>
            <p:nvPr/>
          </p:nvSpPr>
          <p:spPr bwMode="auto">
            <a:xfrm>
              <a:off x="6390640" y="3056142"/>
              <a:ext cx="136182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aHR</a:t>
              </a: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0.17</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r>
                <a:rPr kumimoji="0" lang="en-US" sz="1100" b="1" i="1"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a:t>
              </a: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&lt;0.0001)</a:t>
              </a:r>
              <a:endParaRPr kumimoji="0" lang="en-US" sz="10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sp>
          <p:nvSpPr>
            <p:cNvPr id="32" name="TextBox 39">
              <a:extLst>
                <a:ext uri="{FF2B5EF4-FFF2-40B4-BE49-F238E27FC236}">
                  <a16:creationId xmlns:a16="http://schemas.microsoft.com/office/drawing/2014/main" id="{63716373-3F09-B8FD-6BC3-28C921E2C34E}"/>
                </a:ext>
              </a:extLst>
            </p:cNvPr>
            <p:cNvSpPr txBox="1">
              <a:spLocks noChangeArrowheads="1"/>
            </p:cNvSpPr>
            <p:nvPr/>
          </p:nvSpPr>
          <p:spPr bwMode="auto">
            <a:xfrm>
              <a:off x="8175878" y="5927251"/>
              <a:ext cx="156156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Gonorrhea</a:t>
              </a:r>
            </a:p>
          </p:txBody>
        </p:sp>
        <p:sp>
          <p:nvSpPr>
            <p:cNvPr id="34" name="Text Box 6">
              <a:extLst>
                <a:ext uri="{FF2B5EF4-FFF2-40B4-BE49-F238E27FC236}">
                  <a16:creationId xmlns:a16="http://schemas.microsoft.com/office/drawing/2014/main" id="{5F8C850D-2342-6A7E-00E2-32CD0CABC206}"/>
                </a:ext>
              </a:extLst>
            </p:cNvPr>
            <p:cNvSpPr txBox="1">
              <a:spLocks noChangeArrowheads="1"/>
            </p:cNvSpPr>
            <p:nvPr/>
          </p:nvSpPr>
          <p:spPr bwMode="auto">
            <a:xfrm>
              <a:off x="8377907" y="3885780"/>
              <a:ext cx="482824"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45.5</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7" name="Text Box 6">
              <a:extLst>
                <a:ext uri="{FF2B5EF4-FFF2-40B4-BE49-F238E27FC236}">
                  <a16:creationId xmlns:a16="http://schemas.microsoft.com/office/drawing/2014/main" id="{81A1A065-1F43-AA01-C568-F843EC52EAC5}"/>
                </a:ext>
              </a:extLst>
            </p:cNvPr>
            <p:cNvSpPr txBox="1">
              <a:spLocks noChangeArrowheads="1"/>
            </p:cNvSpPr>
            <p:nvPr/>
          </p:nvSpPr>
          <p:spPr bwMode="auto">
            <a:xfrm>
              <a:off x="9010143" y="2986544"/>
              <a:ext cx="482824"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68.1</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 Box 6">
              <a:extLst>
                <a:ext uri="{FF2B5EF4-FFF2-40B4-BE49-F238E27FC236}">
                  <a16:creationId xmlns:a16="http://schemas.microsoft.com/office/drawing/2014/main" id="{91C0D36D-D8DB-2228-50F2-B14D19C5A17B}"/>
                </a:ext>
              </a:extLst>
            </p:cNvPr>
            <p:cNvSpPr txBox="1">
              <a:spLocks noChangeArrowheads="1"/>
            </p:cNvSpPr>
            <p:nvPr/>
          </p:nvSpPr>
          <p:spPr bwMode="auto">
            <a:xfrm>
              <a:off x="8244840" y="2558302"/>
              <a:ext cx="136182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aHR</a:t>
              </a: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0.67</a:t>
              </a:r>
            </a:p>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r>
                <a:rPr kumimoji="0" lang="en-US" sz="1100" b="1" i="1"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a:t>
              </a: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=0.003)</a:t>
              </a:r>
              <a:endParaRPr kumimoji="0" lang="en-US" sz="10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grpSp>
      <p:sp>
        <p:nvSpPr>
          <p:cNvPr id="5" name="TextBox 4">
            <a:extLst>
              <a:ext uri="{FF2B5EF4-FFF2-40B4-BE49-F238E27FC236}">
                <a16:creationId xmlns:a16="http://schemas.microsoft.com/office/drawing/2014/main" id="{0728DEBA-31DE-47C2-A198-F7CD5523B808}"/>
              </a:ext>
            </a:extLst>
          </p:cNvPr>
          <p:cNvSpPr txBox="1"/>
          <p:nvPr/>
        </p:nvSpPr>
        <p:spPr>
          <a:xfrm>
            <a:off x="6559445" y="2804595"/>
            <a:ext cx="1141942" cy="276995"/>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effectLst/>
                <a:uFillTx/>
                <a:latin typeface="+mj-lt"/>
                <a:ea typeface="+mj-ea"/>
                <a:cs typeface="+mj-cs"/>
                <a:sym typeface="Helvetica"/>
              </a:rPr>
              <a:t>83% reduction</a:t>
            </a:r>
          </a:p>
        </p:txBody>
      </p:sp>
      <p:sp>
        <p:nvSpPr>
          <p:cNvPr id="30" name="TextBox 29">
            <a:extLst>
              <a:ext uri="{FF2B5EF4-FFF2-40B4-BE49-F238E27FC236}">
                <a16:creationId xmlns:a16="http://schemas.microsoft.com/office/drawing/2014/main" id="{E0B86FA7-8A70-448D-82C4-35A4588C19F0}"/>
              </a:ext>
            </a:extLst>
          </p:cNvPr>
          <p:cNvSpPr txBox="1"/>
          <p:nvPr/>
        </p:nvSpPr>
        <p:spPr>
          <a:xfrm>
            <a:off x="8289760" y="2296134"/>
            <a:ext cx="1141942" cy="276995"/>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dirty="0">
                <a:latin typeface="+mj-lt"/>
                <a:ea typeface="+mj-ea"/>
                <a:cs typeface="+mj-cs"/>
                <a:sym typeface="Helvetica"/>
              </a:rPr>
              <a:t>3</a:t>
            </a:r>
            <a:r>
              <a:rPr kumimoji="0" lang="en-US" sz="1200" b="1" i="0" u="none" strike="noStrike" cap="none" spc="0" normalizeH="0" baseline="0" dirty="0">
                <a:ln>
                  <a:noFill/>
                </a:ln>
                <a:effectLst/>
                <a:uFillTx/>
                <a:latin typeface="+mj-lt"/>
                <a:ea typeface="+mj-ea"/>
                <a:cs typeface="+mj-cs"/>
                <a:sym typeface="Helvetica"/>
              </a:rPr>
              <a:t>3% reduction</a:t>
            </a:r>
          </a:p>
        </p:txBody>
      </p:sp>
      <p:grpSp>
        <p:nvGrpSpPr>
          <p:cNvPr id="11" name="Group 10" descr="This shows the incidence (per 100 patient-years) of gonorrhea in the 4CMenB arm in purple or the No vaccine (NV) arm in tan.  The incidence of gonorrhea was 77.1 in the NV arm vs 58.3 in the 4CMenB arm for an adjusted Hazard Ratio of 0.78, which was not statistically significant at P=0.06." title="4CMenB Cohort"/>
          <p:cNvGrpSpPr/>
          <p:nvPr/>
        </p:nvGrpSpPr>
        <p:grpSpPr>
          <a:xfrm>
            <a:off x="9777890" y="1523056"/>
            <a:ext cx="2431572" cy="4691238"/>
            <a:chOff x="9777890" y="1523056"/>
            <a:chExt cx="2431572" cy="4691238"/>
          </a:xfrm>
        </p:grpSpPr>
        <p:sp>
          <p:nvSpPr>
            <p:cNvPr id="31" name="TextBox 39">
              <a:extLst>
                <a:ext uri="{FF2B5EF4-FFF2-40B4-BE49-F238E27FC236}">
                  <a16:creationId xmlns:a16="http://schemas.microsoft.com/office/drawing/2014/main" id="{FF5210FC-8C3A-7370-E612-784649040AAC}"/>
                </a:ext>
              </a:extLst>
            </p:cNvPr>
            <p:cNvSpPr txBox="1">
              <a:spLocks noChangeArrowheads="1"/>
            </p:cNvSpPr>
            <p:nvPr/>
          </p:nvSpPr>
          <p:spPr bwMode="auto">
            <a:xfrm>
              <a:off x="10014068" y="1523056"/>
              <a:ext cx="206212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4CMenB Cohort</a:t>
              </a:r>
              <a:endParaRPr kumimoji="0" lang="en-US"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39" name="Content Placeholder 8">
              <a:extLst>
                <a:ext uri="{FF2B5EF4-FFF2-40B4-BE49-F238E27FC236}">
                  <a16:creationId xmlns:a16="http://schemas.microsoft.com/office/drawing/2014/main" id="{0960CCC4-66E7-81C6-2140-8E8A440243FF}"/>
                </a:ext>
              </a:extLst>
            </p:cNvPr>
            <p:cNvGraphicFramePr>
              <a:graphicFrameLocks/>
            </p:cNvGraphicFramePr>
            <p:nvPr>
              <p:extLst>
                <p:ext uri="{D42A27DB-BD31-4B8C-83A1-F6EECF244321}">
                  <p14:modId xmlns:p14="http://schemas.microsoft.com/office/powerpoint/2010/main" val="2764477995"/>
                </p:ext>
              </p:extLst>
            </p:nvPr>
          </p:nvGraphicFramePr>
          <p:xfrm>
            <a:off x="9777890" y="1753628"/>
            <a:ext cx="2195245" cy="4340603"/>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77090F50-BD24-3744-46F9-8525B808728E}"/>
                </a:ext>
              </a:extLst>
            </p:cNvPr>
            <p:cNvSpPr txBox="1">
              <a:spLocks noChangeArrowheads="1"/>
            </p:cNvSpPr>
            <p:nvPr/>
          </p:nvSpPr>
          <p:spPr bwMode="auto">
            <a:xfrm>
              <a:off x="10241806" y="5928062"/>
              <a:ext cx="165513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Gonorrhea</a:t>
              </a:r>
              <a:endParaRPr kumimoji="0" lang="en-US" sz="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5" name="Text Box 11">
              <a:extLst>
                <a:ext uri="{FF2B5EF4-FFF2-40B4-BE49-F238E27FC236}">
                  <a16:creationId xmlns:a16="http://schemas.microsoft.com/office/drawing/2014/main" id="{FEBFD806-42B3-A8A7-065F-C58A318E822F}"/>
                </a:ext>
              </a:extLst>
            </p:cNvPr>
            <p:cNvSpPr txBox="1">
              <a:spLocks noChangeArrowheads="1"/>
            </p:cNvSpPr>
            <p:nvPr/>
          </p:nvSpPr>
          <p:spPr bwMode="auto">
            <a:xfrm>
              <a:off x="10473970" y="1893635"/>
              <a:ext cx="173549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4CMenB (n=274)</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 vaccine (n=270)</a:t>
              </a: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6" name="Rectangle 45">
              <a:extLst>
                <a:ext uri="{FF2B5EF4-FFF2-40B4-BE49-F238E27FC236}">
                  <a16:creationId xmlns:a16="http://schemas.microsoft.com/office/drawing/2014/main" id="{CF131367-3247-EE80-1358-CC363B423C14}"/>
                </a:ext>
              </a:extLst>
            </p:cNvPr>
            <p:cNvSpPr>
              <a:spLocks noChangeAspect="1" noChangeArrowheads="1"/>
            </p:cNvSpPr>
            <p:nvPr/>
          </p:nvSpPr>
          <p:spPr bwMode="auto">
            <a:xfrm>
              <a:off x="10342738" y="2175289"/>
              <a:ext cx="184484" cy="182880"/>
            </a:xfrm>
            <a:prstGeom prst="rect">
              <a:avLst/>
            </a:prstGeom>
            <a:solidFill>
              <a:schemeClr val="accent2"/>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7" name="Rectangle 46">
              <a:extLst>
                <a:ext uri="{FF2B5EF4-FFF2-40B4-BE49-F238E27FC236}">
                  <a16:creationId xmlns:a16="http://schemas.microsoft.com/office/drawing/2014/main" id="{042387EE-0D32-0AEF-01FF-D8CCFB9C53F7}"/>
                </a:ext>
              </a:extLst>
            </p:cNvPr>
            <p:cNvSpPr>
              <a:spLocks noChangeAspect="1" noChangeArrowheads="1"/>
            </p:cNvSpPr>
            <p:nvPr/>
          </p:nvSpPr>
          <p:spPr bwMode="auto">
            <a:xfrm>
              <a:off x="10342738" y="1940235"/>
              <a:ext cx="184484" cy="182880"/>
            </a:xfrm>
            <a:prstGeom prst="rect">
              <a:avLst/>
            </a:prstGeom>
            <a:solidFill>
              <a:schemeClr val="accent1"/>
            </a:solidFill>
            <a:ln w="9525" algn="ctr">
              <a:solidFill>
                <a:srgbClr val="000000"/>
              </a:solidFill>
              <a:miter lim="800000"/>
              <a:headEnd/>
              <a:tailEnd/>
            </a:ln>
            <a:effectLst/>
          </p:spPr>
          <p:txBody>
            <a:bodyPr wrap="none" anchor="ctr"/>
            <a:lstStyle/>
            <a:p>
              <a:pPr marL="0" marR="0" lvl="0" indent="0" algn="l" defTabSz="914400" rtl="0" eaLnBrk="0" fontAlgn="base" latinLnBrk="0" hangingPunct="0">
                <a:lnSpc>
                  <a:spcPct val="90000"/>
                </a:lnSpc>
                <a:spcBef>
                  <a:spcPct val="20000"/>
                </a:spcBef>
                <a:spcAft>
                  <a:spcPct val="20000"/>
                </a:spcAft>
                <a:buClr>
                  <a:srgbClr val="EEE800"/>
                </a:buClr>
                <a:buSzPct val="125000"/>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3" name="Text Box 6">
              <a:extLst>
                <a:ext uri="{FF2B5EF4-FFF2-40B4-BE49-F238E27FC236}">
                  <a16:creationId xmlns:a16="http://schemas.microsoft.com/office/drawing/2014/main" id="{D75FA0BF-D509-E25F-FF3C-CCCE60139E1E}"/>
                </a:ext>
              </a:extLst>
            </p:cNvPr>
            <p:cNvSpPr txBox="1">
              <a:spLocks noChangeArrowheads="1"/>
            </p:cNvSpPr>
            <p:nvPr/>
          </p:nvSpPr>
          <p:spPr bwMode="auto">
            <a:xfrm>
              <a:off x="10618976" y="3399622"/>
              <a:ext cx="48282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58.3</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4" name="Text Box 6">
              <a:extLst>
                <a:ext uri="{FF2B5EF4-FFF2-40B4-BE49-F238E27FC236}">
                  <a16:creationId xmlns:a16="http://schemas.microsoft.com/office/drawing/2014/main" id="{DB0CBB68-2506-8281-5575-B4F3C478E649}"/>
                </a:ext>
              </a:extLst>
            </p:cNvPr>
            <p:cNvSpPr txBox="1">
              <a:spLocks noChangeArrowheads="1"/>
            </p:cNvSpPr>
            <p:nvPr/>
          </p:nvSpPr>
          <p:spPr bwMode="auto">
            <a:xfrm>
              <a:off x="11056790" y="2635603"/>
              <a:ext cx="48282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77.1</a:t>
              </a:r>
              <a:endPar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5" name="Text Box 6">
              <a:extLst>
                <a:ext uri="{FF2B5EF4-FFF2-40B4-BE49-F238E27FC236}">
                  <a16:creationId xmlns:a16="http://schemas.microsoft.com/office/drawing/2014/main" id="{6F88908C-E882-F737-4A5B-3D3BA4CC31A6}"/>
                </a:ext>
              </a:extLst>
            </p:cNvPr>
            <p:cNvSpPr txBox="1">
              <a:spLocks noChangeArrowheads="1"/>
            </p:cNvSpPr>
            <p:nvPr/>
          </p:nvSpPr>
          <p:spPr bwMode="auto">
            <a:xfrm>
              <a:off x="10280075" y="2444919"/>
              <a:ext cx="1581754" cy="2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Arial" pitchFamily="34" charset="0"/>
                </a:defRPr>
              </a:lvl1pPr>
              <a:lvl2pPr marL="742950" indent="-285750">
                <a:defRPr sz="1400">
                  <a:solidFill>
                    <a:schemeClr val="bg1"/>
                  </a:solidFill>
                  <a:latin typeface="Arial" pitchFamily="34" charset="0"/>
                </a:defRPr>
              </a:lvl2pPr>
              <a:lvl3pPr marL="1143000" indent="-228600">
                <a:defRPr sz="1400">
                  <a:solidFill>
                    <a:schemeClr val="bg1"/>
                  </a:solidFill>
                  <a:latin typeface="Arial" pitchFamily="34" charset="0"/>
                </a:defRPr>
              </a:lvl3pPr>
              <a:lvl4pPr marL="1600200" indent="-228600">
                <a:defRPr sz="1400">
                  <a:solidFill>
                    <a:schemeClr val="bg1"/>
                  </a:solidFill>
                  <a:latin typeface="Arial" pitchFamily="34" charset="0"/>
                </a:defRPr>
              </a:lvl4pPr>
              <a:lvl5pPr marL="2057400" indent="-228600">
                <a:defRPr sz="1400">
                  <a:solidFill>
                    <a:schemeClr val="bg1"/>
                  </a:solidFill>
                  <a:latin typeface="Arial" pitchFamily="34" charset="0"/>
                </a:defRPr>
              </a:lvl5pPr>
              <a:lvl6pPr marL="25146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6pPr>
              <a:lvl7pPr marL="29718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7pPr>
              <a:lvl8pPr marL="34290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8pPr>
              <a:lvl9pPr marL="3886200" indent="-228600" eaLnBrk="0" fontAlgn="base" hangingPunct="0">
                <a:spcBef>
                  <a:spcPct val="20000"/>
                </a:spcBef>
                <a:spcAft>
                  <a:spcPct val="20000"/>
                </a:spcAft>
                <a:buClr>
                  <a:srgbClr val="EEE800"/>
                </a:buClr>
                <a:buSzPct val="125000"/>
                <a:defRPr sz="1400">
                  <a:solidFill>
                    <a:schemeClr val="bg1"/>
                  </a:solidFill>
                  <a:latin typeface="Arial" pitchFamily="34" charset="0"/>
                </a:defRPr>
              </a:lvl9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dirty="0" err="1">
                  <a:ln>
                    <a:noFill/>
                  </a:ln>
                  <a:solidFill>
                    <a:srgbClr val="000000">
                      <a:lumMod val="65000"/>
                      <a:lumOff val="35000"/>
                    </a:srgbClr>
                  </a:solidFill>
                  <a:effectLst/>
                  <a:uLnTx/>
                  <a:uFillTx/>
                  <a:latin typeface="Arial" pitchFamily="34" charset="0"/>
                  <a:ea typeface="+mn-ea"/>
                  <a:cs typeface="Arial" pitchFamily="34" charset="0"/>
                </a:rPr>
                <a:t>aHR</a:t>
              </a: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0.78 (</a:t>
              </a:r>
              <a:r>
                <a:rPr kumimoji="0" lang="en-US" sz="1100" b="1" i="1"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a:t>
              </a:r>
              <a:r>
                <a:rPr kumimoji="0" lang="en-US" sz="11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=0.06)</a:t>
              </a:r>
              <a:endParaRPr kumimoji="0" lang="en-US" sz="1000" b="1"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grpSp>
      <p:sp>
        <p:nvSpPr>
          <p:cNvPr id="33" name="TextBox 32">
            <a:extLst>
              <a:ext uri="{FF2B5EF4-FFF2-40B4-BE49-F238E27FC236}">
                <a16:creationId xmlns:a16="http://schemas.microsoft.com/office/drawing/2014/main" id="{413624C1-31B8-48EA-AB1C-EE24B5C3B8B2}"/>
              </a:ext>
            </a:extLst>
          </p:cNvPr>
          <p:cNvSpPr txBox="1"/>
          <p:nvPr/>
        </p:nvSpPr>
        <p:spPr>
          <a:xfrm>
            <a:off x="9878878" y="2894135"/>
            <a:ext cx="1141942" cy="276995"/>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dirty="0">
                <a:latin typeface="+mj-lt"/>
                <a:ea typeface="+mj-ea"/>
                <a:cs typeface="+mj-cs"/>
                <a:sym typeface="Helvetica"/>
              </a:rPr>
              <a:t>22</a:t>
            </a:r>
            <a:r>
              <a:rPr kumimoji="0" lang="en-US" sz="1200" b="1" i="0" u="none" strike="noStrike" cap="none" spc="0" normalizeH="0" baseline="0" dirty="0">
                <a:ln>
                  <a:noFill/>
                </a:ln>
                <a:effectLst/>
                <a:uFillTx/>
                <a:latin typeface="+mj-lt"/>
                <a:ea typeface="+mj-ea"/>
                <a:cs typeface="+mj-cs"/>
                <a:sym typeface="Helvetica"/>
              </a:rPr>
              <a:t>% reduction</a:t>
            </a:r>
          </a:p>
        </p:txBody>
      </p:sp>
      <p:sp>
        <p:nvSpPr>
          <p:cNvPr id="58" name="Text Box 6">
            <a:extLst>
              <a:ext uri="{FF2B5EF4-FFF2-40B4-BE49-F238E27FC236}">
                <a16:creationId xmlns:a16="http://schemas.microsoft.com/office/drawing/2014/main" id="{1F8F67BB-77A8-8D2F-4881-353410C86D86}"/>
              </a:ext>
            </a:extLst>
          </p:cNvPr>
          <p:cNvSpPr txBox="1">
            <a:spLocks noChangeArrowheads="1"/>
          </p:cNvSpPr>
          <p:nvPr/>
        </p:nvSpPr>
        <p:spPr bwMode="auto">
          <a:xfrm>
            <a:off x="273729" y="6441741"/>
            <a:ext cx="354867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GC: gonorrhea; CT: </a:t>
            </a: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Chlamydia trachomatis</a:t>
            </a:r>
            <a:r>
              <a:rPr kumimoji="0" lang="en-US" sz="12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a:t>
            </a:r>
          </a:p>
        </p:txBody>
      </p:sp>
      <p:sp>
        <p:nvSpPr>
          <p:cNvPr id="3" name="TextBox 2">
            <a:extLst>
              <a:ext uri="{FF2B5EF4-FFF2-40B4-BE49-F238E27FC236}">
                <a16:creationId xmlns:a16="http://schemas.microsoft.com/office/drawing/2014/main" id="{8AEDAB5B-C59B-C0DB-D030-E898A94E3277}"/>
              </a:ext>
            </a:extLst>
          </p:cNvPr>
          <p:cNvSpPr txBox="1"/>
          <p:nvPr/>
        </p:nvSpPr>
        <p:spPr>
          <a:xfrm>
            <a:off x="7758544" y="6459278"/>
            <a:ext cx="4166755" cy="24468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Molina J-M, et al. CROI 2024. Abstract 124.</a:t>
            </a:r>
          </a:p>
        </p:txBody>
      </p:sp>
    </p:spTree>
    <p:extLst>
      <p:ext uri="{BB962C8B-B14F-4D97-AF65-F5344CB8AC3E}">
        <p14:creationId xmlns:p14="http://schemas.microsoft.com/office/powerpoint/2010/main" val="214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8_Practice Point - Simply Speaking Template V1">
  <a:themeElements>
    <a:clrScheme name="Custom 3">
      <a:dk1>
        <a:srgbClr val="000000"/>
      </a:dk1>
      <a:lt1>
        <a:srgbClr val="FFFFFF"/>
      </a:lt1>
      <a:dk2>
        <a:srgbClr val="203D32"/>
      </a:dk2>
      <a:lt2>
        <a:srgbClr val="1E2171"/>
      </a:lt2>
      <a:accent1>
        <a:srgbClr val="6667AB"/>
      </a:accent1>
      <a:accent2>
        <a:srgbClr val="B3832F"/>
      </a:accent2>
      <a:accent3>
        <a:srgbClr val="48996B"/>
      </a:accent3>
      <a:accent4>
        <a:srgbClr val="A1CAC9"/>
      </a:accent4>
      <a:accent5>
        <a:srgbClr val="8C5896"/>
      </a:accent5>
      <a:accent6>
        <a:srgbClr val="CFBF54"/>
      </a:accent6>
      <a:hlink>
        <a:srgbClr val="759F51"/>
      </a:hlink>
      <a:folHlink>
        <a:srgbClr val="07757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4_Practice Point - Simply Speaking Template 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5.xml><?xml version="1.0" encoding="utf-8"?>
<a:theme xmlns:a="http://schemas.openxmlformats.org/drawingml/2006/main" name="6_Practice Point - Simply Speaking Template V1">
  <a:themeElements>
    <a:clrScheme name="Custom 3">
      <a:dk1>
        <a:srgbClr val="000000"/>
      </a:dk1>
      <a:lt1>
        <a:srgbClr val="FFFFFF"/>
      </a:lt1>
      <a:dk2>
        <a:srgbClr val="203D32"/>
      </a:dk2>
      <a:lt2>
        <a:srgbClr val="1E2171"/>
      </a:lt2>
      <a:accent1>
        <a:srgbClr val="6667AB"/>
      </a:accent1>
      <a:accent2>
        <a:srgbClr val="B3832F"/>
      </a:accent2>
      <a:accent3>
        <a:srgbClr val="48996B"/>
      </a:accent3>
      <a:accent4>
        <a:srgbClr val="A1CAC9"/>
      </a:accent4>
      <a:accent5>
        <a:srgbClr val="8C5896"/>
      </a:accent5>
      <a:accent6>
        <a:srgbClr val="CFBF54"/>
      </a:accent6>
      <a:hlink>
        <a:srgbClr val="759F51"/>
      </a:hlink>
      <a:folHlink>
        <a:srgbClr val="07757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4_Practice Point - Simply Speaking Template 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AETC-NCRC master -16x9-template">
  <a:themeElements>
    <a:clrScheme name="Custom 2">
      <a:dk1>
        <a:srgbClr val="222222"/>
      </a:dk1>
      <a:lt1>
        <a:srgbClr val="15157F"/>
      </a:lt1>
      <a:dk2>
        <a:srgbClr val="1C3768"/>
      </a:dk2>
      <a:lt2>
        <a:srgbClr val="D6D6D6"/>
      </a:lt2>
      <a:accent1>
        <a:srgbClr val="00849D"/>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23534</TotalTime>
  <Words>6185</Words>
  <Application>Microsoft Macintosh PowerPoint</Application>
  <PresentationFormat>Widescreen</PresentationFormat>
  <Paragraphs>919</Paragraphs>
  <Slides>45</Slides>
  <Notes>29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45</vt:i4>
      </vt:variant>
    </vt:vector>
  </HeadingPairs>
  <TitlesOfParts>
    <vt:vector size="60" baseType="lpstr">
      <vt:lpstr>Arial</vt:lpstr>
      <vt:lpstr>Calibri</vt:lpstr>
      <vt:lpstr>Calibri Light</vt:lpstr>
      <vt:lpstr>Century Gothic</vt:lpstr>
      <vt:lpstr>Courier New</vt:lpstr>
      <vt:lpstr>ITC Avant Garde Std Bk</vt:lpstr>
      <vt:lpstr>Slack-Lato</vt:lpstr>
      <vt:lpstr>Wingdings</vt:lpstr>
      <vt:lpstr>Wingdings 3</vt:lpstr>
      <vt:lpstr>AETC Program master slide template 4x3</vt:lpstr>
      <vt:lpstr>Ion Boardroom</vt:lpstr>
      <vt:lpstr>8_Practice Point - Simply Speaking Template V1</vt:lpstr>
      <vt:lpstr>2022_CCO_Template</vt:lpstr>
      <vt:lpstr>6_Practice Point - Simply Speaking Template V1</vt:lpstr>
      <vt:lpstr>AETC-NCRC master -16x9-template</vt:lpstr>
      <vt:lpstr>Conference Update: CROI 2024</vt:lpstr>
      <vt:lpstr>Disclaimer</vt:lpstr>
      <vt:lpstr>Disclosures</vt:lpstr>
      <vt:lpstr>Learning Objectives</vt:lpstr>
      <vt:lpstr>STI PREVENTION</vt:lpstr>
      <vt:lpstr>Q1:  Which of the following is false regarding the use of Doxy-PEP?</vt:lpstr>
      <vt:lpstr>How to Take Doxy-PEP</vt:lpstr>
      <vt:lpstr>DOXYVAC Study (Final Results): Prevention of STIs in MSM on PrEP</vt:lpstr>
      <vt:lpstr>DOXYVAC Study (Final Results): Incidence of Time to First STIs in MSM on PrEP</vt:lpstr>
      <vt:lpstr>DoxyPEP Open-Label Extension: Doxycycline PEP for STI Prevention</vt:lpstr>
      <vt:lpstr>DoxyPEP Open-Label Extension: Sustained Reductions in STI Incidence per Quarter</vt:lpstr>
      <vt:lpstr>Clinical Implementation of DoxyPEP</vt:lpstr>
      <vt:lpstr>DoxyPEP Study: Impact of DoxyPEP on Gut Microbiome</vt:lpstr>
      <vt:lpstr>SWITCH STUDIES</vt:lpstr>
      <vt:lpstr>Q2:  What is the most common reason for switching antiretroviral therapy in your experience?</vt:lpstr>
      <vt:lpstr>CARES: Switch to Long-Acting Injectable Cabotegravir + Rilpivirine in Virologically Suppressed PWH</vt:lpstr>
      <vt:lpstr>CARES: Outcomes at Week 48</vt:lpstr>
      <vt:lpstr>IMPAACT 2017 (MOCHA): Switch to Long-Acting Injectable Cabotegravir + Rilpivirine in Adolescents </vt:lpstr>
      <vt:lpstr>ACTG A5359 (LATITUDE Study): Long-Acting Injectable ART in Non-Adherent PWH</vt:lpstr>
      <vt:lpstr>ACTG A5359 (LATITUDE Study): Outcomes at Week 52 (Step 2)</vt:lpstr>
      <vt:lpstr>ACTG A5357: bNAB (VRC07-523LS) + Long-Acting Injectable Cabotegravir for Maintenance of HIV Suppression</vt:lpstr>
      <vt:lpstr>ACTG A5357: Outcomes</vt:lpstr>
      <vt:lpstr>ARTISTRY-1 Study: Switch to Daily Lenacapavir + Bictegravir in PWH on Complex ART Regimens</vt:lpstr>
      <vt:lpstr>ARTISTRY-1 Study: Outcomes at Week 24</vt:lpstr>
      <vt:lpstr>Potential future hiv treatments</vt:lpstr>
      <vt:lpstr>Q3:  Which of the following future HIV treatment options are you most excited about?</vt:lpstr>
      <vt:lpstr>Ultra Long-Acting Injectables</vt:lpstr>
      <vt:lpstr>Phase II Trial of Oral Weekly ISL + LEN in People With HIV: Study Design </vt:lpstr>
      <vt:lpstr>Phase II Trial of Oral Weekly ISL + LEN:  Baseline Demographics and Efficacy </vt:lpstr>
      <vt:lpstr>Phase II Trial of Oral Weekly ISL + LEN: Safety</vt:lpstr>
      <vt:lpstr>Phase II Trial of Oral Weekly ISL + LEN: CD4 and ALC Changes Through Wk 24</vt:lpstr>
      <vt:lpstr>Additional Oral Weekly HIV Treatments in Development</vt:lpstr>
      <vt:lpstr>Broadly Neutralizing Antibodies in HIV Treatment</vt:lpstr>
      <vt:lpstr>Management of WEIGHT GAIN/Obesity related to antiretroviral therapies</vt:lpstr>
      <vt:lpstr>Q4:  All of the following are potential side effects of using GLP-1 Receptor Agonists except…?</vt:lpstr>
      <vt:lpstr>GLP-1 Receptor Agonists</vt:lpstr>
      <vt:lpstr>GLP-1 Session Overview</vt:lpstr>
      <vt:lpstr>Impact of Semaglutide on Weight in PWH </vt:lpstr>
      <vt:lpstr>Impact of Semaglutide on Inflammation and Immune Activation in HIV-Associated Lipohypertrophy</vt:lpstr>
      <vt:lpstr>ACTG A5371 (SLIM LIVER): Impact of Semaglutide on MASLD in PWH (1)</vt:lpstr>
      <vt:lpstr>ACTG A5371 (SLIM LIVER): Impact of Semaglutide on MASLD in PWH (2)</vt:lpstr>
      <vt:lpstr>ACTG A5371 (SLIM LIVER): Effects of Semaglutide on Muscle Structure and Function (1)</vt:lpstr>
      <vt:lpstr>ACTG A5371 (SLIM LIVER): Effects of Semaglutide on Muscle Structure and Function (2) </vt:lpstr>
      <vt:lpstr>ACTG A5371 (SLIM LIVER): Effects of Semaglutide on Muscle Structure and Function</vt:lpstr>
      <vt:lpstr>Conclusions</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Abascal, Brian</cp:lastModifiedBy>
  <cp:revision>148</cp:revision>
  <dcterms:created xsi:type="dcterms:W3CDTF">2016-05-10T21:03:54Z</dcterms:created>
  <dcterms:modified xsi:type="dcterms:W3CDTF">2024-05-09T23:52:11Z</dcterms:modified>
</cp:coreProperties>
</file>