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08" r:id="rId2"/>
    <p:sldMasterId id="2147483720" r:id="rId3"/>
  </p:sldMasterIdLst>
  <p:notesMasterIdLst>
    <p:notesMasterId r:id="rId47"/>
  </p:notesMasterIdLst>
  <p:sldIdLst>
    <p:sldId id="427" r:id="rId4"/>
    <p:sldId id="428" r:id="rId5"/>
    <p:sldId id="429" r:id="rId6"/>
    <p:sldId id="430" r:id="rId7"/>
    <p:sldId id="520" r:id="rId8"/>
    <p:sldId id="433" r:id="rId9"/>
    <p:sldId id="484" r:id="rId10"/>
    <p:sldId id="485" r:id="rId11"/>
    <p:sldId id="486" r:id="rId12"/>
    <p:sldId id="487" r:id="rId13"/>
    <p:sldId id="488" r:id="rId14"/>
    <p:sldId id="489" r:id="rId15"/>
    <p:sldId id="490" r:id="rId16"/>
    <p:sldId id="491" r:id="rId17"/>
    <p:sldId id="492" r:id="rId18"/>
    <p:sldId id="493" r:id="rId19"/>
    <p:sldId id="494" r:id="rId20"/>
    <p:sldId id="495" r:id="rId21"/>
    <p:sldId id="496" r:id="rId22"/>
    <p:sldId id="497" r:id="rId23"/>
    <p:sldId id="498" r:id="rId24"/>
    <p:sldId id="499" r:id="rId25"/>
    <p:sldId id="500" r:id="rId26"/>
    <p:sldId id="501" r:id="rId27"/>
    <p:sldId id="502" r:id="rId28"/>
    <p:sldId id="506" r:id="rId29"/>
    <p:sldId id="504" r:id="rId30"/>
    <p:sldId id="507" r:id="rId31"/>
    <p:sldId id="521" r:id="rId32"/>
    <p:sldId id="505" r:id="rId33"/>
    <p:sldId id="508" r:id="rId34"/>
    <p:sldId id="509" r:id="rId35"/>
    <p:sldId id="522" r:id="rId36"/>
    <p:sldId id="510" r:id="rId37"/>
    <p:sldId id="512" r:id="rId38"/>
    <p:sldId id="513" r:id="rId39"/>
    <p:sldId id="514" r:id="rId40"/>
    <p:sldId id="515" r:id="rId41"/>
    <p:sldId id="263" r:id="rId42"/>
    <p:sldId id="517" r:id="rId43"/>
    <p:sldId id="511" r:id="rId44"/>
    <p:sldId id="518" r:id="rId45"/>
    <p:sldId id="51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85850" autoAdjust="0"/>
  </p:normalViewPr>
  <p:slideViewPr>
    <p:cSldViewPr snapToGrid="0">
      <p:cViewPr varScale="1">
        <p:scale>
          <a:sx n="109" d="100"/>
          <a:sy n="109" d="100"/>
        </p:scale>
        <p:origin x="920" y="184"/>
      </p:cViewPr>
      <p:guideLst/>
    </p:cSldViewPr>
  </p:slideViewPr>
  <p:outlineViewPr>
    <p:cViewPr>
      <p:scale>
        <a:sx n="33" d="100"/>
        <a:sy n="33" d="100"/>
      </p:scale>
      <p:origin x="0" y="-3078"/>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3AF06D-F1B1-4BD6-85E1-544703703B5E}" type="datetimeFigureOut">
              <a:rPr lang="en-US" smtClean="0"/>
              <a:t>5/9/24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2C76CC-D12C-44A4-9294-2D5554FD176F}" type="slidenum">
              <a:rPr lang="en-US" smtClean="0"/>
              <a:t>‹#›</a:t>
            </a:fld>
            <a:endParaRPr lang="en-US"/>
          </a:p>
        </p:txBody>
      </p:sp>
    </p:spTree>
    <p:extLst>
      <p:ext uri="{BB962C8B-B14F-4D97-AF65-F5344CB8AC3E}">
        <p14:creationId xmlns:p14="http://schemas.microsoft.com/office/powerpoint/2010/main" val="2118942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dx.doi.org/10.15585/mmwr.rr7103a1"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1</a:t>
            </a:fld>
            <a:endParaRPr lang="en-US"/>
          </a:p>
        </p:txBody>
      </p:sp>
    </p:spTree>
    <p:extLst>
      <p:ext uri="{BB962C8B-B14F-4D97-AF65-F5344CB8AC3E}">
        <p14:creationId xmlns:p14="http://schemas.microsoft.com/office/powerpoint/2010/main" val="3738977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10</a:t>
            </a:fld>
            <a:endParaRPr lang="en-US"/>
          </a:p>
        </p:txBody>
      </p:sp>
    </p:spTree>
    <p:extLst>
      <p:ext uri="{BB962C8B-B14F-4D97-AF65-F5344CB8AC3E}">
        <p14:creationId xmlns:p14="http://schemas.microsoft.com/office/powerpoint/2010/main" val="711841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Credit:</a:t>
            </a:r>
          </a:p>
          <a:p>
            <a:pPr defTabSz="937893">
              <a:defRPr/>
            </a:pPr>
            <a:r>
              <a:rPr lang="en-US" baseline="0" dirty="0"/>
              <a:t>Purchased image, Adobe Stock, 2022.</a:t>
            </a:r>
            <a:endParaRPr lang="en-US" dirty="0"/>
          </a:p>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11</a:t>
            </a:fld>
            <a:endParaRPr lang="en-US"/>
          </a:p>
        </p:txBody>
      </p:sp>
    </p:spTree>
    <p:extLst>
      <p:ext uri="{BB962C8B-B14F-4D97-AF65-F5344CB8AC3E}">
        <p14:creationId xmlns:p14="http://schemas.microsoft.com/office/powerpoint/2010/main" val="1048548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12</a:t>
            </a:fld>
            <a:endParaRPr lang="en-US"/>
          </a:p>
        </p:txBody>
      </p:sp>
    </p:spTree>
    <p:extLst>
      <p:ext uri="{BB962C8B-B14F-4D97-AF65-F5344CB8AC3E}">
        <p14:creationId xmlns:p14="http://schemas.microsoft.com/office/powerpoint/2010/main" val="2146375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13</a:t>
            </a:fld>
            <a:endParaRPr lang="en-US"/>
          </a:p>
        </p:txBody>
      </p:sp>
    </p:spTree>
    <p:extLst>
      <p:ext uri="{BB962C8B-B14F-4D97-AF65-F5344CB8AC3E}">
        <p14:creationId xmlns:p14="http://schemas.microsoft.com/office/powerpoint/2010/main" val="1255260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14</a:t>
            </a:fld>
            <a:endParaRPr lang="en-US"/>
          </a:p>
        </p:txBody>
      </p:sp>
    </p:spTree>
    <p:extLst>
      <p:ext uri="{BB962C8B-B14F-4D97-AF65-F5344CB8AC3E}">
        <p14:creationId xmlns:p14="http://schemas.microsoft.com/office/powerpoint/2010/main" val="2253330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15</a:t>
            </a:fld>
            <a:endParaRPr lang="en-US"/>
          </a:p>
        </p:txBody>
      </p:sp>
    </p:spTree>
    <p:extLst>
      <p:ext uri="{BB962C8B-B14F-4D97-AF65-F5344CB8AC3E}">
        <p14:creationId xmlns:p14="http://schemas.microsoft.com/office/powerpoint/2010/main" val="661908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16</a:t>
            </a:fld>
            <a:endParaRPr lang="en-US"/>
          </a:p>
        </p:txBody>
      </p:sp>
    </p:spTree>
    <p:extLst>
      <p:ext uri="{BB962C8B-B14F-4D97-AF65-F5344CB8AC3E}">
        <p14:creationId xmlns:p14="http://schemas.microsoft.com/office/powerpoint/2010/main" val="1765868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17</a:t>
            </a:fld>
            <a:endParaRPr lang="en-US"/>
          </a:p>
        </p:txBody>
      </p:sp>
    </p:spTree>
    <p:extLst>
      <p:ext uri="{BB962C8B-B14F-4D97-AF65-F5344CB8AC3E}">
        <p14:creationId xmlns:p14="http://schemas.microsoft.com/office/powerpoint/2010/main" val="2634474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18</a:t>
            </a:fld>
            <a:endParaRPr lang="en-US"/>
          </a:p>
        </p:txBody>
      </p:sp>
    </p:spTree>
    <p:extLst>
      <p:ext uri="{BB962C8B-B14F-4D97-AF65-F5344CB8AC3E}">
        <p14:creationId xmlns:p14="http://schemas.microsoft.com/office/powerpoint/2010/main" val="690069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19</a:t>
            </a:fld>
            <a:endParaRPr lang="en-US"/>
          </a:p>
        </p:txBody>
      </p:sp>
    </p:spTree>
    <p:extLst>
      <p:ext uri="{BB962C8B-B14F-4D97-AF65-F5344CB8AC3E}">
        <p14:creationId xmlns:p14="http://schemas.microsoft.com/office/powerpoint/2010/main" val="2942442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6449" rtl="0" eaLnBrk="1" fontAlgn="auto" latinLnBrk="0" hangingPunct="1">
              <a:lnSpc>
                <a:spcPct val="100000"/>
              </a:lnSpc>
              <a:spcBef>
                <a:spcPts val="0"/>
              </a:spcBef>
              <a:spcAft>
                <a:spcPts val="0"/>
              </a:spcAft>
              <a:buClrTx/>
              <a:buSzTx/>
              <a:buFontTx/>
              <a:buNone/>
              <a:tabLst/>
              <a:defRPr/>
            </a:pPr>
            <a:fld id="{2EAF3D7C-E79C-464D-870B-78CB3C2428A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449"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4571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20</a:t>
            </a:fld>
            <a:endParaRPr lang="en-US"/>
          </a:p>
        </p:txBody>
      </p:sp>
    </p:spTree>
    <p:extLst>
      <p:ext uri="{BB962C8B-B14F-4D97-AF65-F5344CB8AC3E}">
        <p14:creationId xmlns:p14="http://schemas.microsoft.com/office/powerpoint/2010/main" val="60323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21</a:t>
            </a:fld>
            <a:endParaRPr lang="en-US"/>
          </a:p>
        </p:txBody>
      </p:sp>
    </p:spTree>
    <p:extLst>
      <p:ext uri="{BB962C8B-B14F-4D97-AF65-F5344CB8AC3E}">
        <p14:creationId xmlns:p14="http://schemas.microsoft.com/office/powerpoint/2010/main" val="3454938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22</a:t>
            </a:fld>
            <a:endParaRPr lang="en-US"/>
          </a:p>
        </p:txBody>
      </p:sp>
    </p:spTree>
    <p:extLst>
      <p:ext uri="{BB962C8B-B14F-4D97-AF65-F5344CB8AC3E}">
        <p14:creationId xmlns:p14="http://schemas.microsoft.com/office/powerpoint/2010/main" val="2305801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23</a:t>
            </a:fld>
            <a:endParaRPr lang="en-US"/>
          </a:p>
        </p:txBody>
      </p:sp>
    </p:spTree>
    <p:extLst>
      <p:ext uri="{BB962C8B-B14F-4D97-AF65-F5344CB8AC3E}">
        <p14:creationId xmlns:p14="http://schemas.microsoft.com/office/powerpoint/2010/main" val="3105534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panose="020F0502020204030204" pitchFamily="34" charset="0"/>
                <a:cs typeface="Calibri" panose="020F0502020204030204" pitchFamily="34" charset="0"/>
              </a:rPr>
              <a:t>REFERENCE:</a:t>
            </a:r>
            <a:endParaRPr lang="en-US" dirty="0"/>
          </a:p>
          <a:p>
            <a:r>
              <a:rPr lang="en-US" b="0" i="0" dirty="0">
                <a:solidFill>
                  <a:srgbClr val="000000"/>
                </a:solidFill>
                <a:effectLst/>
                <a:highlight>
                  <a:srgbClr val="DEE8FF"/>
                </a:highlight>
                <a:latin typeface="Calibri" panose="020F0502020204030204" pitchFamily="34" charset="0"/>
                <a:cs typeface="Calibri" panose="020F0502020204030204" pitchFamily="34" charset="0"/>
              </a:rPr>
              <a:t>Dowell D, Ragan KR, Jones CM, Baldwin GT, Chou R. CDC Clinical Practice Guideline for Prescribing Opioids for Pain </a:t>
            </a:r>
            <a:r>
              <a:rPr lang="en-US" b="1" i="0" dirty="0">
                <a:solidFill>
                  <a:srgbClr val="000000"/>
                </a:solidFill>
                <a:effectLst/>
                <a:highlight>
                  <a:srgbClr val="DEE8FF"/>
                </a:highlight>
                <a:latin typeface="Calibri" panose="020F0502020204030204" pitchFamily="34" charset="0"/>
                <a:cs typeface="Calibri" panose="020F0502020204030204" pitchFamily="34" charset="0"/>
              </a:rPr>
              <a:t>—</a:t>
            </a:r>
            <a:r>
              <a:rPr lang="en-US" b="0" i="0" dirty="0">
                <a:solidFill>
                  <a:srgbClr val="000000"/>
                </a:solidFill>
                <a:effectLst/>
                <a:highlight>
                  <a:srgbClr val="DEE8FF"/>
                </a:highlight>
                <a:latin typeface="Calibri" panose="020F0502020204030204" pitchFamily="34" charset="0"/>
                <a:cs typeface="Calibri" panose="020F0502020204030204" pitchFamily="34" charset="0"/>
              </a:rPr>
              <a:t> United States, 2022. MMWR </a:t>
            </a:r>
            <a:r>
              <a:rPr lang="en-US" b="0" i="0" dirty="0" err="1">
                <a:solidFill>
                  <a:srgbClr val="000000"/>
                </a:solidFill>
                <a:effectLst/>
                <a:highlight>
                  <a:srgbClr val="DEE8FF"/>
                </a:highlight>
                <a:latin typeface="Calibri" panose="020F0502020204030204" pitchFamily="34" charset="0"/>
                <a:cs typeface="Calibri" panose="020F0502020204030204" pitchFamily="34" charset="0"/>
              </a:rPr>
              <a:t>Recomm</a:t>
            </a:r>
            <a:r>
              <a:rPr lang="en-US" b="0" i="0" dirty="0">
                <a:solidFill>
                  <a:srgbClr val="000000"/>
                </a:solidFill>
                <a:effectLst/>
                <a:highlight>
                  <a:srgbClr val="DEE8FF"/>
                </a:highlight>
                <a:latin typeface="Calibri" panose="020F0502020204030204" pitchFamily="34" charset="0"/>
                <a:cs typeface="Calibri" panose="020F0502020204030204" pitchFamily="34" charset="0"/>
              </a:rPr>
              <a:t> Rep 2022;71(No. RR-3):1–95. DOI: </a:t>
            </a:r>
            <a:r>
              <a:rPr lang="en-US" b="0" i="0" u="sng" dirty="0">
                <a:solidFill>
                  <a:srgbClr val="075290"/>
                </a:solidFill>
                <a:effectLst/>
                <a:highlight>
                  <a:srgbClr val="DEE8FF"/>
                </a:highlight>
                <a:latin typeface="Calibri" panose="020F0502020204030204" pitchFamily="34" charset="0"/>
                <a:cs typeface="Calibri" panose="020F0502020204030204" pitchFamily="34" charset="0"/>
                <a:hlinkClick r:id="rId3"/>
              </a:rPr>
              <a:t>http://dx.doi.org/10.15585/mmwr.rr7103a1</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26</a:t>
            </a:fld>
            <a:endParaRPr lang="en-US"/>
          </a:p>
        </p:txBody>
      </p:sp>
    </p:spTree>
    <p:extLst>
      <p:ext uri="{BB962C8B-B14F-4D97-AF65-F5344CB8AC3E}">
        <p14:creationId xmlns:p14="http://schemas.microsoft.com/office/powerpoint/2010/main" val="2321827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27</a:t>
            </a:fld>
            <a:endParaRPr lang="en-US"/>
          </a:p>
        </p:txBody>
      </p:sp>
    </p:spTree>
    <p:extLst>
      <p:ext uri="{BB962C8B-B14F-4D97-AF65-F5344CB8AC3E}">
        <p14:creationId xmlns:p14="http://schemas.microsoft.com/office/powerpoint/2010/main" val="792846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28</a:t>
            </a:fld>
            <a:endParaRPr lang="en-US"/>
          </a:p>
        </p:txBody>
      </p:sp>
    </p:spTree>
    <p:extLst>
      <p:ext uri="{BB962C8B-B14F-4D97-AF65-F5344CB8AC3E}">
        <p14:creationId xmlns:p14="http://schemas.microsoft.com/office/powerpoint/2010/main" val="2982818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29</a:t>
            </a:fld>
            <a:endParaRPr lang="en-US"/>
          </a:p>
        </p:txBody>
      </p:sp>
    </p:spTree>
    <p:extLst>
      <p:ext uri="{BB962C8B-B14F-4D97-AF65-F5344CB8AC3E}">
        <p14:creationId xmlns:p14="http://schemas.microsoft.com/office/powerpoint/2010/main" val="209610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30</a:t>
            </a:fld>
            <a:endParaRPr lang="en-US"/>
          </a:p>
        </p:txBody>
      </p:sp>
    </p:spTree>
    <p:extLst>
      <p:ext uri="{BB962C8B-B14F-4D97-AF65-F5344CB8AC3E}">
        <p14:creationId xmlns:p14="http://schemas.microsoft.com/office/powerpoint/2010/main" val="2423794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31</a:t>
            </a:fld>
            <a:endParaRPr lang="en-US"/>
          </a:p>
        </p:txBody>
      </p:sp>
    </p:spTree>
    <p:extLst>
      <p:ext uri="{BB962C8B-B14F-4D97-AF65-F5344CB8AC3E}">
        <p14:creationId xmlns:p14="http://schemas.microsoft.com/office/powerpoint/2010/main" val="3499174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3</a:t>
            </a:fld>
            <a:endParaRPr lang="en-US"/>
          </a:p>
        </p:txBody>
      </p:sp>
    </p:spTree>
    <p:extLst>
      <p:ext uri="{BB962C8B-B14F-4D97-AF65-F5344CB8AC3E}">
        <p14:creationId xmlns:p14="http://schemas.microsoft.com/office/powerpoint/2010/main" val="810679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32</a:t>
            </a:fld>
            <a:endParaRPr lang="en-US"/>
          </a:p>
        </p:txBody>
      </p:sp>
    </p:spTree>
    <p:extLst>
      <p:ext uri="{BB962C8B-B14F-4D97-AF65-F5344CB8AC3E}">
        <p14:creationId xmlns:p14="http://schemas.microsoft.com/office/powerpoint/2010/main" val="617785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33</a:t>
            </a:fld>
            <a:endParaRPr lang="en-US"/>
          </a:p>
        </p:txBody>
      </p:sp>
    </p:spTree>
    <p:extLst>
      <p:ext uri="{BB962C8B-B14F-4D97-AF65-F5344CB8AC3E}">
        <p14:creationId xmlns:p14="http://schemas.microsoft.com/office/powerpoint/2010/main" val="967032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34</a:t>
            </a:fld>
            <a:endParaRPr lang="en-US"/>
          </a:p>
        </p:txBody>
      </p:sp>
    </p:spTree>
    <p:extLst>
      <p:ext uri="{BB962C8B-B14F-4D97-AF65-F5344CB8AC3E}">
        <p14:creationId xmlns:p14="http://schemas.microsoft.com/office/powerpoint/2010/main" val="30873287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Credit</a:t>
            </a:r>
          </a:p>
          <a:p>
            <a:r>
              <a:rPr lang="en-US" dirty="0"/>
              <a:t>NIDA public domain: https://nida.nih.gov/sites/default/files/opioidrisktool.pdf </a:t>
            </a:r>
          </a:p>
        </p:txBody>
      </p:sp>
      <p:sp>
        <p:nvSpPr>
          <p:cNvPr id="4" name="Slide Number Placeholder 3"/>
          <p:cNvSpPr>
            <a:spLocks noGrp="1"/>
          </p:cNvSpPr>
          <p:nvPr>
            <p:ph type="sldNum" sz="quarter" idx="5"/>
          </p:nvPr>
        </p:nvSpPr>
        <p:spPr/>
        <p:txBody>
          <a:bodyPr/>
          <a:lstStyle/>
          <a:p>
            <a:fld id="{B12C76CC-D12C-44A4-9294-2D5554FD176F}" type="slidenum">
              <a:rPr lang="en-US" smtClean="0"/>
              <a:t>35</a:t>
            </a:fld>
            <a:endParaRPr lang="en-US"/>
          </a:p>
        </p:txBody>
      </p:sp>
    </p:spTree>
    <p:extLst>
      <p:ext uri="{BB962C8B-B14F-4D97-AF65-F5344CB8AC3E}">
        <p14:creationId xmlns:p14="http://schemas.microsoft.com/office/powerpoint/2010/main" val="2340125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36</a:t>
            </a:fld>
            <a:endParaRPr lang="en-US"/>
          </a:p>
        </p:txBody>
      </p:sp>
    </p:spTree>
    <p:extLst>
      <p:ext uri="{BB962C8B-B14F-4D97-AF65-F5344CB8AC3E}">
        <p14:creationId xmlns:p14="http://schemas.microsoft.com/office/powerpoint/2010/main" val="32806663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38</a:t>
            </a:fld>
            <a:endParaRPr lang="en-US"/>
          </a:p>
        </p:txBody>
      </p:sp>
    </p:spTree>
    <p:extLst>
      <p:ext uri="{BB962C8B-B14F-4D97-AF65-F5344CB8AC3E}">
        <p14:creationId xmlns:p14="http://schemas.microsoft.com/office/powerpoint/2010/main" val="40785374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9: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dirty="0"/>
          </a:p>
        </p:txBody>
      </p:sp>
      <p:sp>
        <p:nvSpPr>
          <p:cNvPr id="130" name="Google Shape;130;p29: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40</a:t>
            </a:fld>
            <a:endParaRPr lang="en-US"/>
          </a:p>
        </p:txBody>
      </p:sp>
    </p:spTree>
    <p:extLst>
      <p:ext uri="{BB962C8B-B14F-4D97-AF65-F5344CB8AC3E}">
        <p14:creationId xmlns:p14="http://schemas.microsoft.com/office/powerpoint/2010/main" val="4694244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41</a:t>
            </a:fld>
            <a:endParaRPr lang="en-US"/>
          </a:p>
        </p:txBody>
      </p:sp>
    </p:spTree>
    <p:extLst>
      <p:ext uri="{BB962C8B-B14F-4D97-AF65-F5344CB8AC3E}">
        <p14:creationId xmlns:p14="http://schemas.microsoft.com/office/powerpoint/2010/main" val="22841113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42</a:t>
            </a:fld>
            <a:endParaRPr lang="en-US"/>
          </a:p>
        </p:txBody>
      </p:sp>
    </p:spTree>
    <p:extLst>
      <p:ext uri="{BB962C8B-B14F-4D97-AF65-F5344CB8AC3E}">
        <p14:creationId xmlns:p14="http://schemas.microsoft.com/office/powerpoint/2010/main" val="2438170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4</a:t>
            </a:fld>
            <a:endParaRPr lang="en-US"/>
          </a:p>
        </p:txBody>
      </p:sp>
    </p:spTree>
    <p:extLst>
      <p:ext uri="{BB962C8B-B14F-4D97-AF65-F5344CB8AC3E}">
        <p14:creationId xmlns:p14="http://schemas.microsoft.com/office/powerpoint/2010/main" val="1176861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43</a:t>
            </a:fld>
            <a:endParaRPr lang="en-US"/>
          </a:p>
        </p:txBody>
      </p:sp>
    </p:spTree>
    <p:extLst>
      <p:ext uri="{BB962C8B-B14F-4D97-AF65-F5344CB8AC3E}">
        <p14:creationId xmlns:p14="http://schemas.microsoft.com/office/powerpoint/2010/main" val="590297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5</a:t>
            </a:fld>
            <a:endParaRPr lang="en-US"/>
          </a:p>
        </p:txBody>
      </p:sp>
    </p:spTree>
    <p:extLst>
      <p:ext uri="{BB962C8B-B14F-4D97-AF65-F5344CB8AC3E}">
        <p14:creationId xmlns:p14="http://schemas.microsoft.com/office/powerpoint/2010/main" val="1645170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6449" rtl="0" eaLnBrk="1" fontAlgn="auto" latinLnBrk="0" hangingPunct="1">
              <a:lnSpc>
                <a:spcPct val="100000"/>
              </a:lnSpc>
              <a:spcBef>
                <a:spcPts val="0"/>
              </a:spcBef>
              <a:spcAft>
                <a:spcPts val="0"/>
              </a:spcAft>
              <a:buClrTx/>
              <a:buSzTx/>
              <a:buFontTx/>
              <a:buNone/>
              <a:tabLst/>
              <a:defRPr/>
            </a:pPr>
            <a:fld id="{2EAF3D7C-E79C-464D-870B-78CB3C2428A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44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0287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7</a:t>
            </a:fld>
            <a:endParaRPr lang="en-US"/>
          </a:p>
        </p:txBody>
      </p:sp>
    </p:spTree>
    <p:extLst>
      <p:ext uri="{BB962C8B-B14F-4D97-AF65-F5344CB8AC3E}">
        <p14:creationId xmlns:p14="http://schemas.microsoft.com/office/powerpoint/2010/main" val="3476012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8</a:t>
            </a:fld>
            <a:endParaRPr lang="en-US"/>
          </a:p>
        </p:txBody>
      </p:sp>
    </p:spTree>
    <p:extLst>
      <p:ext uri="{BB962C8B-B14F-4D97-AF65-F5344CB8AC3E}">
        <p14:creationId xmlns:p14="http://schemas.microsoft.com/office/powerpoint/2010/main" val="2193496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76CC-D12C-44A4-9294-2D5554FD176F}" type="slidenum">
              <a:rPr lang="en-US" smtClean="0"/>
              <a:t>9</a:t>
            </a:fld>
            <a:endParaRPr lang="en-US"/>
          </a:p>
        </p:txBody>
      </p:sp>
    </p:spTree>
    <p:extLst>
      <p:ext uri="{BB962C8B-B14F-4D97-AF65-F5344CB8AC3E}">
        <p14:creationId xmlns:p14="http://schemas.microsoft.com/office/powerpoint/2010/main" val="2876974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3" y="1159523"/>
            <a:ext cx="10363199" cy="2099212"/>
          </a:xfrm>
        </p:spPr>
        <p:txBody>
          <a:bodyPr anchor="t"/>
          <a:lstStyle>
            <a:lvl1pPr>
              <a:defRPr sz="5400">
                <a:ln>
                  <a:noFill/>
                </a:ln>
                <a:solidFill>
                  <a:schemeClr val="tx2"/>
                </a:solidFill>
              </a:defRPr>
            </a:lvl1pPr>
          </a:lstStyle>
          <a:p>
            <a:r>
              <a:rPr lang="en-US" dirty="0"/>
              <a:t>Click to edit Master title style</a:t>
            </a:r>
          </a:p>
        </p:txBody>
      </p:sp>
      <p:sp>
        <p:nvSpPr>
          <p:cNvPr id="3" name="Subtitle 2"/>
          <p:cNvSpPr>
            <a:spLocks noGrp="1"/>
          </p:cNvSpPr>
          <p:nvPr>
            <p:ph type="subTitle" idx="1" hasCustomPrompt="1"/>
          </p:nvPr>
        </p:nvSpPr>
        <p:spPr>
          <a:xfrm>
            <a:off x="914395" y="3295240"/>
            <a:ext cx="10363197" cy="1074336"/>
          </a:xfrm>
        </p:spPr>
        <p:txBody>
          <a:bodyPr anchor="t">
            <a:noAutofit/>
          </a:bodyPr>
          <a:lstStyle>
            <a:lvl1pPr marL="0" indent="0" algn="l">
              <a:buNone/>
              <a:defRPr sz="1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dirty="0"/>
              <a:t>Speaker Name, Degree(s)</a:t>
            </a:r>
          </a:p>
          <a:p>
            <a:r>
              <a:rPr lang="en-US" dirty="0"/>
              <a:t>Speaker Title, Organization</a:t>
            </a:r>
          </a:p>
          <a:p>
            <a:r>
              <a:rPr lang="en-US" dirty="0"/>
              <a:t>Date of Presentation</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sp>
        <p:nvSpPr>
          <p:cNvPr id="11" name="Date Placeholder 3"/>
          <p:cNvSpPr>
            <a:spLocks noGrp="1"/>
          </p:cNvSpPr>
          <p:nvPr>
            <p:ph type="dt" sz="half" idx="10"/>
          </p:nvPr>
        </p:nvSpPr>
        <p:spPr>
          <a:xfrm>
            <a:off x="10293014" y="6352708"/>
            <a:ext cx="984591" cy="365760"/>
          </a:xfrm>
          <a:prstGeom prst="rect">
            <a:avLst/>
          </a:prstGeom>
        </p:spPr>
        <p:txBody>
          <a:bodyPr anchor="ctr"/>
          <a:lstStyle>
            <a:lvl1pPr>
              <a:defRPr sz="1200" b="0" i="0">
                <a:solidFill>
                  <a:srgbClr val="88A7DF"/>
                </a:solidFill>
                <a:latin typeface="+mn-lt"/>
                <a:cs typeface="ITC Avant Garde Std Bk Cn"/>
              </a:defRPr>
            </a:lvl1pPr>
          </a:lstStyle>
          <a:p>
            <a:endParaRPr lang="en-US" dirty="0"/>
          </a:p>
        </p:txBody>
      </p:sp>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endParaRPr lang="en-US" dirty="0"/>
          </a:p>
        </p:txBody>
      </p:sp>
      <p:pic>
        <p:nvPicPr>
          <p:cNvPr id="4" name="Picture 3"/>
          <p:cNvPicPr>
            <a:picLocks noChangeAspect="1"/>
          </p:cNvPicPr>
          <p:nvPr userDrawn="1"/>
        </p:nvPicPr>
        <p:blipFill>
          <a:blip r:embed="rId2"/>
          <a:srcRect/>
          <a:stretch/>
        </p:blipFill>
        <p:spPr>
          <a:xfrm>
            <a:off x="914402" y="331443"/>
            <a:ext cx="5233554" cy="791575"/>
          </a:xfrm>
          <a:prstGeom prst="rect">
            <a:avLst/>
          </a:prstGeom>
        </p:spPr>
      </p:pic>
      <p:sp>
        <p:nvSpPr>
          <p:cNvPr id="8" name="TextBox 7">
            <a:extLst>
              <a:ext uri="{FF2B5EF4-FFF2-40B4-BE49-F238E27FC236}">
                <a16:creationId xmlns:a16="http://schemas.microsoft.com/office/drawing/2014/main" id="{2AED3469-850F-462A-8C15-380D3A5B7F5C}"/>
              </a:ext>
            </a:extLst>
          </p:cNvPr>
          <p:cNvSpPr txBox="1"/>
          <p:nvPr userDrawn="1"/>
        </p:nvSpPr>
        <p:spPr>
          <a:xfrm>
            <a:off x="914396" y="4369576"/>
            <a:ext cx="10363208" cy="1785104"/>
          </a:xfrm>
          <a:prstGeom prst="rect">
            <a:avLst/>
          </a:prstGeom>
          <a:noFill/>
        </p:spPr>
        <p:txBody>
          <a:bodyPr wrap="square" rtlCol="0">
            <a:spAutoFit/>
          </a:bodyPr>
          <a:lstStyle/>
          <a:p>
            <a:pPr algn="l"/>
            <a:r>
              <a:rPr lang="en-US" sz="1100" b="1" dirty="0">
                <a:solidFill>
                  <a:srgbClr val="000000"/>
                </a:solidFill>
                <a:latin typeface="Calibri" panose="020F0502020204030204" pitchFamily="34" charset="0"/>
              </a:rPr>
              <a:t>Physicians: </a:t>
            </a:r>
            <a:endParaRPr lang="en-US" sz="1100" dirty="0">
              <a:solidFill>
                <a:srgbClr val="000000"/>
              </a:solidFill>
              <a:latin typeface="Calibri" panose="020F0502020204030204" pitchFamily="34" charset="0"/>
            </a:endParaRPr>
          </a:p>
          <a:p>
            <a:pPr algn="l"/>
            <a:r>
              <a:rPr lang="en-US" sz="1100" dirty="0">
                <a:solidFill>
                  <a:srgbClr val="000000"/>
                </a:solidFill>
                <a:latin typeface="Calibri" panose="020F0502020204030204" pitchFamily="34" charset="0"/>
              </a:rPr>
              <a:t>This activity has been planned and implemented in accordance with the Essential Areas and Policies of the Accreditation Council for Continuing Medical Education through the joint </a:t>
            </a:r>
            <a:r>
              <a:rPr lang="en-US" sz="1100" dirty="0" err="1">
                <a:solidFill>
                  <a:srgbClr val="000000"/>
                </a:solidFill>
                <a:latin typeface="Calibri" panose="020F0502020204030204" pitchFamily="34" charset="0"/>
              </a:rPr>
              <a:t>providership</a:t>
            </a:r>
            <a:r>
              <a:rPr lang="en-US" sz="1100" dirty="0">
                <a:solidFill>
                  <a:srgbClr val="000000"/>
                </a:solidFill>
                <a:latin typeface="Calibri" panose="020F0502020204030204" pitchFamily="34" charset="0"/>
              </a:rPr>
              <a:t> of the University of Nevada School of Medicine and the Pacific AIDS Education and Training Center. The University of Nevada, Reno School of Medicine is accredited by the ACCME to provide continuing medical education to physicians. </a:t>
            </a:r>
          </a:p>
          <a:p>
            <a:pPr algn="l"/>
            <a:endParaRPr lang="en-US" sz="1100" dirty="0">
              <a:solidFill>
                <a:srgbClr val="000000"/>
              </a:solidFill>
              <a:latin typeface="Calibri" panose="020F0502020204030204" pitchFamily="34" charset="0"/>
            </a:endParaRPr>
          </a:p>
          <a:p>
            <a:pPr algn="l"/>
            <a:r>
              <a:rPr lang="en-US" sz="1100" dirty="0">
                <a:solidFill>
                  <a:srgbClr val="000000"/>
                </a:solidFill>
                <a:latin typeface="Calibri" panose="020F0502020204030204" pitchFamily="34" charset="0"/>
              </a:rPr>
              <a:t>The University of Nevada, Reno School of Medicine designates this live activity for a maximum of 1.00 </a:t>
            </a:r>
            <a:r>
              <a:rPr lang="en-US" sz="1100" i="1" dirty="0">
                <a:solidFill>
                  <a:srgbClr val="000000"/>
                </a:solidFill>
                <a:latin typeface="Calibri" panose="020F0502020204030204" pitchFamily="34" charset="0"/>
              </a:rPr>
              <a:t>AMA PRA Category 1 Credits</a:t>
            </a:r>
            <a:r>
              <a:rPr lang="en-US" sz="1100" dirty="0">
                <a:solidFill>
                  <a:srgbClr val="000000"/>
                </a:solidFill>
                <a:latin typeface="Calibri" panose="020F0502020204030204" pitchFamily="34" charset="0"/>
              </a:rPr>
              <a:t>™. Physicians should claim only the credit commensurate with the extent of their participation in the activity. </a:t>
            </a:r>
          </a:p>
          <a:p>
            <a:pPr algn="l"/>
            <a:endParaRPr lang="en-US" sz="1100" b="1" dirty="0">
              <a:solidFill>
                <a:srgbClr val="000000"/>
              </a:solidFill>
              <a:latin typeface="Calibri" panose="020F0502020204030204" pitchFamily="34" charset="0"/>
            </a:endParaRPr>
          </a:p>
          <a:p>
            <a:pPr algn="l"/>
            <a:r>
              <a:rPr lang="en-US" sz="1100" b="1" dirty="0">
                <a:solidFill>
                  <a:srgbClr val="000000"/>
                </a:solidFill>
                <a:latin typeface="Calibri" panose="020F0502020204030204" pitchFamily="34" charset="0"/>
              </a:rPr>
              <a:t>Nurses: </a:t>
            </a:r>
            <a:endParaRPr lang="en-US" sz="1100" dirty="0">
              <a:solidFill>
                <a:srgbClr val="000000"/>
              </a:solidFill>
              <a:latin typeface="Calibri" panose="020F0502020204030204" pitchFamily="34" charset="0"/>
            </a:endParaRPr>
          </a:p>
          <a:p>
            <a:pPr algn="l"/>
            <a:r>
              <a:rPr lang="en-US" sz="1100" dirty="0">
                <a:solidFill>
                  <a:srgbClr val="000000"/>
                </a:solidFill>
                <a:latin typeface="Calibri" panose="020F0502020204030204" pitchFamily="34" charset="0"/>
              </a:rPr>
              <a:t>Nurses may receive continuing education credit for this educational activity as the ANCC accepts </a:t>
            </a:r>
            <a:r>
              <a:rPr lang="en-US" sz="1100" i="1" dirty="0">
                <a:solidFill>
                  <a:srgbClr val="000000"/>
                </a:solidFill>
                <a:latin typeface="Calibri" panose="020F0502020204030204" pitchFamily="34" charset="0"/>
              </a:rPr>
              <a:t>AMA PRA Category 1 Credits</a:t>
            </a:r>
            <a:r>
              <a:rPr lang="en-US" sz="1100" dirty="0">
                <a:solidFill>
                  <a:srgbClr val="000000"/>
                </a:solidFill>
                <a:latin typeface="Calibri" panose="020F0502020204030204" pitchFamily="34" charset="0"/>
              </a:rPr>
              <a:t>™ through its reciprocity agreement. </a:t>
            </a:r>
            <a:endParaRPr lang="en-US" sz="1100" dirty="0"/>
          </a:p>
        </p:txBody>
      </p:sp>
    </p:spTree>
    <p:extLst>
      <p:ext uri="{BB962C8B-B14F-4D97-AF65-F5344CB8AC3E}">
        <p14:creationId xmlns:p14="http://schemas.microsoft.com/office/powerpoint/2010/main" val="1589388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9EFA3-EAE8-ACAD-7C2C-0B0D84F894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6C4B94-5B05-17F2-4424-0725AECE68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E7ABAC-CFAF-13C6-DD50-D02B48C2660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22EA821-8C2D-6C7C-E5FB-DA0A1322F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47A1E-EDF7-7BAB-56CB-902C3687B14B}"/>
              </a:ext>
            </a:extLst>
          </p:cNvPr>
          <p:cNvSpPr>
            <a:spLocks noGrp="1"/>
          </p:cNvSpPr>
          <p:nvPr>
            <p:ph type="sldNum" sz="quarter" idx="12"/>
          </p:nvPr>
        </p:nvSpPr>
        <p:spPr/>
        <p:txBody>
          <a:bodyPr/>
          <a:lstStyle/>
          <a:p>
            <a:fld id="{943A306C-3140-48A4-ABE7-8B097FF5380F}" type="slidenum">
              <a:rPr lang="en-US" smtClean="0"/>
              <a:t>‹#›</a:t>
            </a:fld>
            <a:endParaRPr lang="en-US"/>
          </a:p>
        </p:txBody>
      </p:sp>
    </p:spTree>
    <p:extLst>
      <p:ext uri="{BB962C8B-B14F-4D97-AF65-F5344CB8AC3E}">
        <p14:creationId xmlns:p14="http://schemas.microsoft.com/office/powerpoint/2010/main" val="639735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E8116-2D92-C6C6-9BA4-465F84731F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DA8C6C-4A7C-0F60-4C77-B77E1A43AF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7BCEFA-0692-5A36-B9A2-CE7BB7FE4C6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D4CDFAF-0BB6-2123-C41E-898DA0E219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6D4591-FBE2-2E0A-1EFD-950333A87459}"/>
              </a:ext>
            </a:extLst>
          </p:cNvPr>
          <p:cNvSpPr>
            <a:spLocks noGrp="1"/>
          </p:cNvSpPr>
          <p:nvPr>
            <p:ph type="sldNum" sz="quarter" idx="12"/>
          </p:nvPr>
        </p:nvSpPr>
        <p:spPr/>
        <p:txBody>
          <a:bodyPr/>
          <a:lstStyle/>
          <a:p>
            <a:fld id="{943A306C-3140-48A4-ABE7-8B097FF5380F}" type="slidenum">
              <a:rPr lang="en-US" smtClean="0"/>
              <a:t>‹#›</a:t>
            </a:fld>
            <a:endParaRPr lang="en-US"/>
          </a:p>
        </p:txBody>
      </p:sp>
    </p:spTree>
    <p:extLst>
      <p:ext uri="{BB962C8B-B14F-4D97-AF65-F5344CB8AC3E}">
        <p14:creationId xmlns:p14="http://schemas.microsoft.com/office/powerpoint/2010/main" val="2555693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49F80-9AF3-9135-02E8-7B8CF4C346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45E94E-BC1C-E93A-0041-54407FA5F6D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C77920-4ED2-7FAB-A4D2-5CE9E82E6DB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6ACFE0B-ADA4-D2C8-F3F6-C27EA0DBB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4D387F-0939-5D66-344C-5F9445AA3D87}"/>
              </a:ext>
            </a:extLst>
          </p:cNvPr>
          <p:cNvSpPr>
            <a:spLocks noGrp="1"/>
          </p:cNvSpPr>
          <p:nvPr>
            <p:ph type="sldNum" sz="quarter" idx="12"/>
          </p:nvPr>
        </p:nvSpPr>
        <p:spPr/>
        <p:txBody>
          <a:bodyPr/>
          <a:lstStyle/>
          <a:p>
            <a:fld id="{943A306C-3140-48A4-ABE7-8B097FF5380F}" type="slidenum">
              <a:rPr lang="en-US" smtClean="0"/>
              <a:t>‹#›</a:t>
            </a:fld>
            <a:endParaRPr lang="en-US"/>
          </a:p>
        </p:txBody>
      </p:sp>
    </p:spTree>
    <p:extLst>
      <p:ext uri="{BB962C8B-B14F-4D97-AF65-F5344CB8AC3E}">
        <p14:creationId xmlns:p14="http://schemas.microsoft.com/office/powerpoint/2010/main" val="1984166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48437-89A7-C572-2C24-E9FCED340C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09F5FF-F8D2-9ECA-7B00-BC1D90643B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1DDE7B-74F8-0987-DC55-D753980FD7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810342-159D-157E-08DD-4EEF610D899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20184CA-518B-04D0-835A-D22CCFF03E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2B9065-8F37-6766-5966-EB10E4ECAE96}"/>
              </a:ext>
            </a:extLst>
          </p:cNvPr>
          <p:cNvSpPr>
            <a:spLocks noGrp="1"/>
          </p:cNvSpPr>
          <p:nvPr>
            <p:ph type="sldNum" sz="quarter" idx="12"/>
          </p:nvPr>
        </p:nvSpPr>
        <p:spPr/>
        <p:txBody>
          <a:bodyPr/>
          <a:lstStyle/>
          <a:p>
            <a:fld id="{943A306C-3140-48A4-ABE7-8B097FF5380F}" type="slidenum">
              <a:rPr lang="en-US" smtClean="0"/>
              <a:t>‹#›</a:t>
            </a:fld>
            <a:endParaRPr lang="en-US"/>
          </a:p>
        </p:txBody>
      </p:sp>
    </p:spTree>
    <p:extLst>
      <p:ext uri="{BB962C8B-B14F-4D97-AF65-F5344CB8AC3E}">
        <p14:creationId xmlns:p14="http://schemas.microsoft.com/office/powerpoint/2010/main" val="719943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409BF-53BD-EF4D-610F-7B924A7910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FFD18F-C17B-FFBD-938B-FE100B0C47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5E315C-A3BE-F0C3-A97B-6B2B8E79F6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D9606A-F784-02F6-A4E4-B43FF14B1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9E3D43-945A-EFD6-8A12-41FAC1B086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172663-39BF-CDF1-A505-79F1F3E7A0A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D7492D0-BDB0-E9EB-19A3-B934BBA2EE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D4397-0DE4-A1F7-777B-006DCBE8D7E6}"/>
              </a:ext>
            </a:extLst>
          </p:cNvPr>
          <p:cNvSpPr>
            <a:spLocks noGrp="1"/>
          </p:cNvSpPr>
          <p:nvPr>
            <p:ph type="sldNum" sz="quarter" idx="12"/>
          </p:nvPr>
        </p:nvSpPr>
        <p:spPr/>
        <p:txBody>
          <a:bodyPr/>
          <a:lstStyle/>
          <a:p>
            <a:fld id="{943A306C-3140-48A4-ABE7-8B097FF5380F}" type="slidenum">
              <a:rPr lang="en-US" smtClean="0"/>
              <a:t>‹#›</a:t>
            </a:fld>
            <a:endParaRPr lang="en-US"/>
          </a:p>
        </p:txBody>
      </p:sp>
    </p:spTree>
    <p:extLst>
      <p:ext uri="{BB962C8B-B14F-4D97-AF65-F5344CB8AC3E}">
        <p14:creationId xmlns:p14="http://schemas.microsoft.com/office/powerpoint/2010/main" val="437955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A5BE1-D1F6-4C44-8AFB-76D74A951B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7ED2AD-CE36-C431-E554-BB35D10B274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C441F46-ACDB-BC93-4F59-252383048B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A925FA-E240-C744-8072-7801E305BB08}"/>
              </a:ext>
            </a:extLst>
          </p:cNvPr>
          <p:cNvSpPr>
            <a:spLocks noGrp="1"/>
          </p:cNvSpPr>
          <p:nvPr>
            <p:ph type="sldNum" sz="quarter" idx="12"/>
          </p:nvPr>
        </p:nvSpPr>
        <p:spPr/>
        <p:txBody>
          <a:bodyPr/>
          <a:lstStyle/>
          <a:p>
            <a:fld id="{943A306C-3140-48A4-ABE7-8B097FF5380F}" type="slidenum">
              <a:rPr lang="en-US" smtClean="0"/>
              <a:t>‹#›</a:t>
            </a:fld>
            <a:endParaRPr lang="en-US"/>
          </a:p>
        </p:txBody>
      </p:sp>
    </p:spTree>
    <p:extLst>
      <p:ext uri="{BB962C8B-B14F-4D97-AF65-F5344CB8AC3E}">
        <p14:creationId xmlns:p14="http://schemas.microsoft.com/office/powerpoint/2010/main" val="3774702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0C20D5-7F60-1901-93D6-4DD5C6D00E6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D11E8F3-1707-1523-9543-294AAAB0E0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DEAA85-9D44-4995-402D-55021248DD57}"/>
              </a:ext>
            </a:extLst>
          </p:cNvPr>
          <p:cNvSpPr>
            <a:spLocks noGrp="1"/>
          </p:cNvSpPr>
          <p:nvPr>
            <p:ph type="sldNum" sz="quarter" idx="12"/>
          </p:nvPr>
        </p:nvSpPr>
        <p:spPr/>
        <p:txBody>
          <a:bodyPr/>
          <a:lstStyle/>
          <a:p>
            <a:fld id="{943A306C-3140-48A4-ABE7-8B097FF5380F}" type="slidenum">
              <a:rPr lang="en-US" smtClean="0"/>
              <a:t>‹#›</a:t>
            </a:fld>
            <a:endParaRPr lang="en-US"/>
          </a:p>
        </p:txBody>
      </p:sp>
    </p:spTree>
    <p:extLst>
      <p:ext uri="{BB962C8B-B14F-4D97-AF65-F5344CB8AC3E}">
        <p14:creationId xmlns:p14="http://schemas.microsoft.com/office/powerpoint/2010/main" val="2086397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00B7-BF87-3202-BCAA-54527D1E2A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5441C3-E164-9B1A-52B6-845DD43D2B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59FCB6-8EDB-7207-69A8-AEC5E2CCF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8523E5-37D4-5D06-6B07-A53BC4DFD31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23DAD1C-2DE8-4E7A-FFB8-F383E28F84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9911F1-7F92-9FB8-3D9C-B0F96B843F61}"/>
              </a:ext>
            </a:extLst>
          </p:cNvPr>
          <p:cNvSpPr>
            <a:spLocks noGrp="1"/>
          </p:cNvSpPr>
          <p:nvPr>
            <p:ph type="sldNum" sz="quarter" idx="12"/>
          </p:nvPr>
        </p:nvSpPr>
        <p:spPr/>
        <p:txBody>
          <a:bodyPr/>
          <a:lstStyle/>
          <a:p>
            <a:fld id="{943A306C-3140-48A4-ABE7-8B097FF5380F}" type="slidenum">
              <a:rPr lang="en-US" smtClean="0"/>
              <a:t>‹#›</a:t>
            </a:fld>
            <a:endParaRPr lang="en-US"/>
          </a:p>
        </p:txBody>
      </p:sp>
    </p:spTree>
    <p:extLst>
      <p:ext uri="{BB962C8B-B14F-4D97-AF65-F5344CB8AC3E}">
        <p14:creationId xmlns:p14="http://schemas.microsoft.com/office/powerpoint/2010/main" val="769464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A8B3-7515-E217-05E5-6F64381BBC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2DA2BE-C281-540F-CA3F-B7F1BC4DF4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F99F64-C0BA-9FE2-267A-A4684CD12C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108E11-4EC4-F923-85C0-1889DCC7F08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7E4E90A-4F72-3187-EE64-326FC23269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7529C9-E800-E1AE-3132-1A78A53EC197}"/>
              </a:ext>
            </a:extLst>
          </p:cNvPr>
          <p:cNvSpPr>
            <a:spLocks noGrp="1"/>
          </p:cNvSpPr>
          <p:nvPr>
            <p:ph type="sldNum" sz="quarter" idx="12"/>
          </p:nvPr>
        </p:nvSpPr>
        <p:spPr/>
        <p:txBody>
          <a:bodyPr/>
          <a:lstStyle/>
          <a:p>
            <a:fld id="{943A306C-3140-48A4-ABE7-8B097FF5380F}" type="slidenum">
              <a:rPr lang="en-US" smtClean="0"/>
              <a:t>‹#›</a:t>
            </a:fld>
            <a:endParaRPr lang="en-US"/>
          </a:p>
        </p:txBody>
      </p:sp>
    </p:spTree>
    <p:extLst>
      <p:ext uri="{BB962C8B-B14F-4D97-AF65-F5344CB8AC3E}">
        <p14:creationId xmlns:p14="http://schemas.microsoft.com/office/powerpoint/2010/main" val="1057536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0232C-EB4C-D6D5-287B-C46D6436E9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E15378-3889-2C92-B7DD-57880FA15B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6D63B-4354-DA8D-7FC1-B80D4F35E88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54EBCCB-9682-9892-EE06-A741F13F8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F5BC41-3196-BB3A-3296-E6D0918F1F45}"/>
              </a:ext>
            </a:extLst>
          </p:cNvPr>
          <p:cNvSpPr>
            <a:spLocks noGrp="1"/>
          </p:cNvSpPr>
          <p:nvPr>
            <p:ph type="sldNum" sz="quarter" idx="12"/>
          </p:nvPr>
        </p:nvSpPr>
        <p:spPr/>
        <p:txBody>
          <a:bodyPr/>
          <a:lstStyle/>
          <a:p>
            <a:fld id="{943A306C-3140-48A4-ABE7-8B097FF5380F}" type="slidenum">
              <a:rPr lang="en-US" smtClean="0"/>
              <a:t>‹#›</a:t>
            </a:fld>
            <a:endParaRPr lang="en-US"/>
          </a:p>
        </p:txBody>
      </p:sp>
    </p:spTree>
    <p:extLst>
      <p:ext uri="{BB962C8B-B14F-4D97-AF65-F5344CB8AC3E}">
        <p14:creationId xmlns:p14="http://schemas.microsoft.com/office/powerpoint/2010/main" val="4032575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endParaRPr lang="en-US"/>
          </a:p>
        </p:txBody>
      </p:sp>
      <p:pic>
        <p:nvPicPr>
          <p:cNvPr id="7" name="Picture 6"/>
          <p:cNvPicPr>
            <a:picLocks noChangeAspect="1"/>
          </p:cNvPicPr>
          <p:nvPr userDrawn="1"/>
        </p:nvPicPr>
        <p:blipFill>
          <a:blip r:embed="rId2"/>
          <a:srcRect/>
          <a:stretch/>
        </p:blipFill>
        <p:spPr>
          <a:xfrm>
            <a:off x="219511" y="6350926"/>
            <a:ext cx="2430031" cy="367542"/>
          </a:xfrm>
          <a:prstGeom prst="rect">
            <a:avLst/>
          </a:prstGeom>
        </p:spPr>
      </p:pic>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endParaRPr lang="en-US" dirty="0"/>
          </a:p>
        </p:txBody>
      </p:sp>
    </p:spTree>
    <p:extLst>
      <p:ext uri="{BB962C8B-B14F-4D97-AF65-F5344CB8AC3E}">
        <p14:creationId xmlns:p14="http://schemas.microsoft.com/office/powerpoint/2010/main" val="2244192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6DDFF5-4809-0E0A-CEF4-7F6A3743E3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895E9B-57D6-84D1-1AD8-CA9E675063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649208-6268-D87D-09E1-A8698C54A0C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42AA775-7CF8-DD56-BDDE-A851E12DE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AFCFCE-7EA1-A84B-CB7C-3E8F5AADE47A}"/>
              </a:ext>
            </a:extLst>
          </p:cNvPr>
          <p:cNvSpPr>
            <a:spLocks noGrp="1"/>
          </p:cNvSpPr>
          <p:nvPr>
            <p:ph type="sldNum" sz="quarter" idx="12"/>
          </p:nvPr>
        </p:nvSpPr>
        <p:spPr/>
        <p:txBody>
          <a:bodyPr/>
          <a:lstStyle/>
          <a:p>
            <a:fld id="{943A306C-3140-48A4-ABE7-8B097FF5380F}" type="slidenum">
              <a:rPr lang="en-US" smtClean="0"/>
              <a:t>‹#›</a:t>
            </a:fld>
            <a:endParaRPr lang="en-US"/>
          </a:p>
        </p:txBody>
      </p:sp>
    </p:spTree>
    <p:extLst>
      <p:ext uri="{BB962C8B-B14F-4D97-AF65-F5344CB8AC3E}">
        <p14:creationId xmlns:p14="http://schemas.microsoft.com/office/powerpoint/2010/main" val="874611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3" y="1159523"/>
            <a:ext cx="10363199" cy="2099212"/>
          </a:xfrm>
        </p:spPr>
        <p:txBody>
          <a:bodyPr anchor="t"/>
          <a:lstStyle>
            <a:lvl1pPr>
              <a:defRPr sz="5400">
                <a:ln>
                  <a:noFill/>
                </a:ln>
                <a:solidFill>
                  <a:schemeClr val="tx2"/>
                </a:solidFill>
              </a:defRPr>
            </a:lvl1pPr>
          </a:lstStyle>
          <a:p>
            <a:r>
              <a:rPr lang="en-US" dirty="0"/>
              <a:t>Click to edit Master title style</a:t>
            </a:r>
          </a:p>
        </p:txBody>
      </p:sp>
      <p:sp>
        <p:nvSpPr>
          <p:cNvPr id="3" name="Subtitle 2"/>
          <p:cNvSpPr>
            <a:spLocks noGrp="1"/>
          </p:cNvSpPr>
          <p:nvPr>
            <p:ph type="subTitle" idx="1" hasCustomPrompt="1"/>
          </p:nvPr>
        </p:nvSpPr>
        <p:spPr>
          <a:xfrm>
            <a:off x="914395" y="3295240"/>
            <a:ext cx="10363197" cy="1074336"/>
          </a:xfrm>
        </p:spPr>
        <p:txBody>
          <a:bodyPr anchor="t">
            <a:noAutofit/>
          </a:bodyPr>
          <a:lstStyle>
            <a:lvl1pPr marL="0" indent="0" algn="l">
              <a:buNone/>
              <a:defRPr sz="1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dirty="0"/>
              <a:t>Speaker Name, Degree(s)</a:t>
            </a:r>
          </a:p>
          <a:p>
            <a:r>
              <a:rPr lang="en-US" dirty="0"/>
              <a:t>Speaker Title, Organization</a:t>
            </a:r>
          </a:p>
          <a:p>
            <a:r>
              <a:rPr lang="en-US" dirty="0"/>
              <a:t>Date of Presentation</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sp>
        <p:nvSpPr>
          <p:cNvPr id="11" name="Date Placeholder 3"/>
          <p:cNvSpPr>
            <a:spLocks noGrp="1"/>
          </p:cNvSpPr>
          <p:nvPr>
            <p:ph type="dt" sz="half" idx="10"/>
          </p:nvPr>
        </p:nvSpPr>
        <p:spPr>
          <a:xfrm>
            <a:off x="10293014" y="6352708"/>
            <a:ext cx="984591" cy="365760"/>
          </a:xfrm>
          <a:prstGeom prst="rect">
            <a:avLst/>
          </a:prstGeom>
        </p:spPr>
        <p:txBody>
          <a:bodyPr anchor="ctr"/>
          <a:lstStyle>
            <a:lvl1pPr>
              <a:defRPr sz="1200" b="0" i="0">
                <a:solidFill>
                  <a:srgbClr val="88A7DF"/>
                </a:solidFill>
                <a:latin typeface="+mn-lt"/>
                <a:cs typeface="ITC Avant Garde Std Bk Cn"/>
              </a:defRPr>
            </a:lvl1pPr>
          </a:lstStyle>
          <a:p>
            <a:fld id="{0B6CFD9F-F64B-4C75-AB2F-507942E7C962}" type="datetime1">
              <a:rPr lang="en-US" smtClean="0"/>
              <a:t>5/9/24</a:t>
            </a:fld>
            <a:endParaRPr lang="en-US" dirty="0"/>
          </a:p>
        </p:txBody>
      </p:sp>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4" name="Picture 3"/>
          <p:cNvPicPr>
            <a:picLocks noChangeAspect="1"/>
          </p:cNvPicPr>
          <p:nvPr userDrawn="1"/>
        </p:nvPicPr>
        <p:blipFill>
          <a:blip r:embed="rId2"/>
          <a:srcRect/>
          <a:stretch/>
        </p:blipFill>
        <p:spPr>
          <a:xfrm>
            <a:off x="914402" y="331443"/>
            <a:ext cx="5233554" cy="791575"/>
          </a:xfrm>
          <a:prstGeom prst="rect">
            <a:avLst/>
          </a:prstGeom>
        </p:spPr>
      </p:pic>
      <p:sp>
        <p:nvSpPr>
          <p:cNvPr id="8" name="TextBox 7">
            <a:extLst>
              <a:ext uri="{FF2B5EF4-FFF2-40B4-BE49-F238E27FC236}">
                <a16:creationId xmlns:a16="http://schemas.microsoft.com/office/drawing/2014/main" id="{2AED3469-850F-462A-8C15-380D3A5B7F5C}"/>
              </a:ext>
            </a:extLst>
          </p:cNvPr>
          <p:cNvSpPr txBox="1"/>
          <p:nvPr userDrawn="1"/>
        </p:nvSpPr>
        <p:spPr>
          <a:xfrm>
            <a:off x="914396" y="4369576"/>
            <a:ext cx="10363208" cy="1785104"/>
          </a:xfrm>
          <a:prstGeom prst="rect">
            <a:avLst/>
          </a:prstGeom>
          <a:noFill/>
        </p:spPr>
        <p:txBody>
          <a:bodyPr wrap="square" rtlCol="0">
            <a:spAutoFit/>
          </a:bodyPr>
          <a:lstStyle/>
          <a:p>
            <a:pPr algn="l"/>
            <a:r>
              <a:rPr lang="en-US" sz="1100" b="1" dirty="0">
                <a:solidFill>
                  <a:srgbClr val="000000"/>
                </a:solidFill>
                <a:latin typeface="Calibri" panose="020F0502020204030204" pitchFamily="34" charset="0"/>
              </a:rPr>
              <a:t>Physicians: </a:t>
            </a:r>
            <a:endParaRPr lang="en-US" sz="1100" dirty="0">
              <a:solidFill>
                <a:srgbClr val="000000"/>
              </a:solidFill>
              <a:latin typeface="Calibri" panose="020F0502020204030204" pitchFamily="34" charset="0"/>
            </a:endParaRPr>
          </a:p>
          <a:p>
            <a:pPr algn="l"/>
            <a:r>
              <a:rPr lang="en-US" sz="1100" dirty="0">
                <a:solidFill>
                  <a:srgbClr val="000000"/>
                </a:solidFill>
                <a:latin typeface="Calibri" panose="020F0502020204030204" pitchFamily="34" charset="0"/>
              </a:rPr>
              <a:t>This activity has been planned and implemented in accordance with the Essential Areas and Policies of the Accreditation Council for Continuing Medical Education through the joint </a:t>
            </a:r>
            <a:r>
              <a:rPr lang="en-US" sz="1100" dirty="0" err="1">
                <a:solidFill>
                  <a:srgbClr val="000000"/>
                </a:solidFill>
                <a:latin typeface="Calibri" panose="020F0502020204030204" pitchFamily="34" charset="0"/>
              </a:rPr>
              <a:t>providership</a:t>
            </a:r>
            <a:r>
              <a:rPr lang="en-US" sz="1100" dirty="0">
                <a:solidFill>
                  <a:srgbClr val="000000"/>
                </a:solidFill>
                <a:latin typeface="Calibri" panose="020F0502020204030204" pitchFamily="34" charset="0"/>
              </a:rPr>
              <a:t> of the University of Nevada School of Medicine and the Pacific AIDS Education and Training Center. The University of Nevada, Reno School of Medicine is accredited by the ACCME to provide continuing medical education to physicians. </a:t>
            </a:r>
          </a:p>
          <a:p>
            <a:pPr algn="l"/>
            <a:endParaRPr lang="en-US" sz="1100" dirty="0">
              <a:solidFill>
                <a:srgbClr val="000000"/>
              </a:solidFill>
              <a:latin typeface="Calibri" panose="020F0502020204030204" pitchFamily="34" charset="0"/>
            </a:endParaRPr>
          </a:p>
          <a:p>
            <a:pPr algn="l"/>
            <a:r>
              <a:rPr lang="en-US" sz="1100" dirty="0">
                <a:solidFill>
                  <a:srgbClr val="000000"/>
                </a:solidFill>
                <a:latin typeface="Calibri" panose="020F0502020204030204" pitchFamily="34" charset="0"/>
              </a:rPr>
              <a:t>The University of Nevada, Reno School of Medicine designates this live activity for a maximum of 1.00 </a:t>
            </a:r>
            <a:r>
              <a:rPr lang="en-US" sz="1100" i="1" dirty="0">
                <a:solidFill>
                  <a:srgbClr val="000000"/>
                </a:solidFill>
                <a:latin typeface="Calibri" panose="020F0502020204030204" pitchFamily="34" charset="0"/>
              </a:rPr>
              <a:t>AMA PRA Category 1 Credits</a:t>
            </a:r>
            <a:r>
              <a:rPr lang="en-US" sz="1100" dirty="0">
                <a:solidFill>
                  <a:srgbClr val="000000"/>
                </a:solidFill>
                <a:latin typeface="Calibri" panose="020F0502020204030204" pitchFamily="34" charset="0"/>
              </a:rPr>
              <a:t>™. Physicians should claim only the credit commensurate with the extent of their participation in the activity. </a:t>
            </a:r>
          </a:p>
          <a:p>
            <a:pPr algn="l"/>
            <a:endParaRPr lang="en-US" sz="1100" b="1" dirty="0">
              <a:solidFill>
                <a:srgbClr val="000000"/>
              </a:solidFill>
              <a:latin typeface="Calibri" panose="020F0502020204030204" pitchFamily="34" charset="0"/>
            </a:endParaRPr>
          </a:p>
          <a:p>
            <a:pPr algn="l"/>
            <a:r>
              <a:rPr lang="en-US" sz="1100" b="1" dirty="0">
                <a:solidFill>
                  <a:srgbClr val="000000"/>
                </a:solidFill>
                <a:latin typeface="Calibri" panose="020F0502020204030204" pitchFamily="34" charset="0"/>
              </a:rPr>
              <a:t>Nurses: </a:t>
            </a:r>
            <a:endParaRPr lang="en-US" sz="1100" dirty="0">
              <a:solidFill>
                <a:srgbClr val="000000"/>
              </a:solidFill>
              <a:latin typeface="Calibri" panose="020F0502020204030204" pitchFamily="34" charset="0"/>
            </a:endParaRPr>
          </a:p>
          <a:p>
            <a:pPr algn="l"/>
            <a:r>
              <a:rPr lang="en-US" sz="1100" dirty="0">
                <a:solidFill>
                  <a:srgbClr val="000000"/>
                </a:solidFill>
                <a:latin typeface="Calibri" panose="020F0502020204030204" pitchFamily="34" charset="0"/>
              </a:rPr>
              <a:t>Nurses may receive continuing education credit for this educational activity as the ANCC accepts </a:t>
            </a:r>
            <a:r>
              <a:rPr lang="en-US" sz="1100" i="1" dirty="0">
                <a:solidFill>
                  <a:srgbClr val="000000"/>
                </a:solidFill>
                <a:latin typeface="Calibri" panose="020F0502020204030204" pitchFamily="34" charset="0"/>
              </a:rPr>
              <a:t>AMA PRA Category 1 Credits</a:t>
            </a:r>
            <a:r>
              <a:rPr lang="en-US" sz="1100" dirty="0">
                <a:solidFill>
                  <a:srgbClr val="000000"/>
                </a:solidFill>
                <a:latin typeface="Calibri" panose="020F0502020204030204" pitchFamily="34" charset="0"/>
              </a:rPr>
              <a:t>™ through its reciprocity agreement. </a:t>
            </a:r>
            <a:endParaRPr lang="en-US" sz="1100" dirty="0"/>
          </a:p>
        </p:txBody>
      </p:sp>
    </p:spTree>
    <p:extLst>
      <p:ext uri="{BB962C8B-B14F-4D97-AF65-F5344CB8AC3E}">
        <p14:creationId xmlns:p14="http://schemas.microsoft.com/office/powerpoint/2010/main" val="2200273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1261E5BC-08B7-4BD8-9508-A1F94543A3C3}" type="datetime1">
              <a:rPr lang="en-US" smtClean="0"/>
              <a:t>5/9/24</a:t>
            </a:fld>
            <a:endParaRPr lang="en-US"/>
          </a:p>
        </p:txBody>
      </p:sp>
      <p:pic>
        <p:nvPicPr>
          <p:cNvPr id="7" name="Picture 6"/>
          <p:cNvPicPr>
            <a:picLocks noChangeAspect="1"/>
          </p:cNvPicPr>
          <p:nvPr userDrawn="1"/>
        </p:nvPicPr>
        <p:blipFill>
          <a:blip r:embed="rId2"/>
          <a:srcRect/>
          <a:stretch/>
        </p:blipFill>
        <p:spPr>
          <a:xfrm>
            <a:off x="219511" y="6350926"/>
            <a:ext cx="2430031" cy="367542"/>
          </a:xfrm>
          <a:prstGeom prst="rect">
            <a:avLst/>
          </a:prstGeom>
        </p:spPr>
      </p:pic>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extLst>
      <p:ext uri="{BB962C8B-B14F-4D97-AF65-F5344CB8AC3E}">
        <p14:creationId xmlns:p14="http://schemas.microsoft.com/office/powerpoint/2010/main" val="2041053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9" y="3187173"/>
            <a:ext cx="10212916"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90" y="1553633"/>
            <a:ext cx="8180916"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9E31B356-F8F2-4D1C-AA30-66C6EA6FC45C}" type="datetime1">
              <a:rPr lang="en-US" smtClean="0"/>
              <a:t>5/9/24</a:t>
            </a:fld>
            <a:endParaRPr lang="en-US"/>
          </a:p>
        </p:txBody>
      </p:sp>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9" name="Picture 8">
            <a:extLst>
              <a:ext uri="{FF2B5EF4-FFF2-40B4-BE49-F238E27FC236}">
                <a16:creationId xmlns:a16="http://schemas.microsoft.com/office/drawing/2014/main" id="{1B19959D-2453-477F-B565-42157B9DF1B8}"/>
              </a:ext>
            </a:extLst>
          </p:cNvPr>
          <p:cNvPicPr>
            <a:picLocks noChangeAspect="1"/>
          </p:cNvPicPr>
          <p:nvPr userDrawn="1"/>
        </p:nvPicPr>
        <p:blipFill>
          <a:blip r:embed="rId2"/>
          <a:srcRect/>
          <a:stretch/>
        </p:blipFill>
        <p:spPr>
          <a:xfrm>
            <a:off x="219511" y="6350926"/>
            <a:ext cx="2430031" cy="367542"/>
          </a:xfrm>
          <a:prstGeom prst="rect">
            <a:avLst/>
          </a:prstGeom>
        </p:spPr>
      </p:pic>
    </p:spTree>
    <p:extLst>
      <p:ext uri="{BB962C8B-B14F-4D97-AF65-F5344CB8AC3E}">
        <p14:creationId xmlns:p14="http://schemas.microsoft.com/office/powerpoint/2010/main" val="3112251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36192"/>
            <a:ext cx="48768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3" y="1536192"/>
            <a:ext cx="53847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10293014" y="6352708"/>
            <a:ext cx="984591" cy="365760"/>
          </a:xfrm>
          <a:prstGeom prst="rect">
            <a:avLst/>
          </a:prstGeom>
        </p:spPr>
        <p:txBody>
          <a:bodyPr anchor="ctr"/>
          <a:lstStyle>
            <a:lvl1pPr>
              <a:defRPr sz="1200">
                <a:solidFill>
                  <a:srgbClr val="88A7DF"/>
                </a:solidFill>
              </a:defRPr>
            </a:lvl1pPr>
          </a:lstStyle>
          <a:p>
            <a:fld id="{04E1AD41-7450-4C20-98AC-BA3A2CE86848}" type="datetime1">
              <a:rPr lang="en-US" smtClean="0"/>
              <a:t>5/9/24</a:t>
            </a:fld>
            <a:endParaRPr lang="en-US"/>
          </a:p>
        </p:txBody>
      </p:sp>
      <p:sp>
        <p:nvSpPr>
          <p:cNvPr id="13"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10" name="Picture 9">
            <a:extLst>
              <a:ext uri="{FF2B5EF4-FFF2-40B4-BE49-F238E27FC236}">
                <a16:creationId xmlns:a16="http://schemas.microsoft.com/office/drawing/2014/main" id="{C86B443D-33F9-4BDE-8B3E-3FCA6E14BD4D}"/>
              </a:ext>
            </a:extLst>
          </p:cNvPr>
          <p:cNvPicPr>
            <a:picLocks noChangeAspect="1"/>
          </p:cNvPicPr>
          <p:nvPr userDrawn="1"/>
        </p:nvPicPr>
        <p:blipFill>
          <a:blip r:embed="rId2"/>
          <a:srcRect/>
          <a:stretch/>
        </p:blipFill>
        <p:spPr>
          <a:xfrm>
            <a:off x="219511" y="6350926"/>
            <a:ext cx="2430031" cy="367542"/>
          </a:xfrm>
          <a:prstGeom prst="rect">
            <a:avLst/>
          </a:prstGeom>
        </p:spPr>
      </p:pic>
    </p:spTree>
    <p:extLst>
      <p:ext uri="{BB962C8B-B14F-4D97-AF65-F5344CB8AC3E}">
        <p14:creationId xmlns:p14="http://schemas.microsoft.com/office/powerpoint/2010/main" val="779034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44605"/>
            <a:ext cx="5186811"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08722"/>
            <a:ext cx="5186811"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4" y="1644605"/>
            <a:ext cx="53847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09614" y="2408722"/>
            <a:ext cx="53847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10293014" y="6352708"/>
            <a:ext cx="984591" cy="365760"/>
          </a:xfrm>
          <a:prstGeom prst="rect">
            <a:avLst/>
          </a:prstGeom>
        </p:spPr>
        <p:txBody>
          <a:bodyPr anchor="ctr"/>
          <a:lstStyle>
            <a:lvl1pPr>
              <a:defRPr sz="1200">
                <a:solidFill>
                  <a:srgbClr val="88A7DF"/>
                </a:solidFill>
              </a:defRPr>
            </a:lvl1pPr>
          </a:lstStyle>
          <a:p>
            <a:fld id="{1C9532FA-937A-4545-A066-536A6CAA06F8}" type="datetime1">
              <a:rPr lang="en-US" smtClean="0"/>
              <a:t>5/9/24</a:t>
            </a:fld>
            <a:endParaRPr lang="en-US"/>
          </a:p>
        </p:txBody>
      </p:sp>
      <p:sp>
        <p:nvSpPr>
          <p:cNvPr id="15"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12" name="Picture 11">
            <a:extLst>
              <a:ext uri="{FF2B5EF4-FFF2-40B4-BE49-F238E27FC236}">
                <a16:creationId xmlns:a16="http://schemas.microsoft.com/office/drawing/2014/main" id="{8E94C297-886E-473D-9F07-EA51FD3D4193}"/>
              </a:ext>
            </a:extLst>
          </p:cNvPr>
          <p:cNvPicPr>
            <a:picLocks noChangeAspect="1"/>
          </p:cNvPicPr>
          <p:nvPr userDrawn="1"/>
        </p:nvPicPr>
        <p:blipFill>
          <a:blip r:embed="rId2"/>
          <a:srcRect/>
          <a:stretch/>
        </p:blipFill>
        <p:spPr>
          <a:xfrm>
            <a:off x="219511" y="6350926"/>
            <a:ext cx="2430031" cy="367542"/>
          </a:xfrm>
          <a:prstGeom prst="rect">
            <a:avLst/>
          </a:prstGeom>
        </p:spPr>
      </p:pic>
    </p:spTree>
    <p:extLst>
      <p:ext uri="{BB962C8B-B14F-4D97-AF65-F5344CB8AC3E}">
        <p14:creationId xmlns:p14="http://schemas.microsoft.com/office/powerpoint/2010/main" val="1998496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EAC9CF96-5E95-418A-9B75-8299A6BE2C91}" type="datetime1">
              <a:rPr lang="en-US" smtClean="0"/>
              <a:t>5/9/24</a:t>
            </a:fld>
            <a:endParaRPr lang="en-US"/>
          </a:p>
        </p:txBody>
      </p:sp>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8" name="Picture 7">
            <a:extLst>
              <a:ext uri="{FF2B5EF4-FFF2-40B4-BE49-F238E27FC236}">
                <a16:creationId xmlns:a16="http://schemas.microsoft.com/office/drawing/2014/main" id="{A9ADBA66-4EEF-4792-A3BD-936AECAADCC1}"/>
              </a:ext>
            </a:extLst>
          </p:cNvPr>
          <p:cNvPicPr>
            <a:picLocks noChangeAspect="1"/>
          </p:cNvPicPr>
          <p:nvPr userDrawn="1"/>
        </p:nvPicPr>
        <p:blipFill>
          <a:blip r:embed="rId2"/>
          <a:srcRect/>
          <a:stretch/>
        </p:blipFill>
        <p:spPr>
          <a:xfrm>
            <a:off x="219511" y="6350926"/>
            <a:ext cx="2430031" cy="367542"/>
          </a:xfrm>
          <a:prstGeom prst="rect">
            <a:avLst/>
          </a:prstGeom>
        </p:spPr>
      </p:pic>
    </p:spTree>
    <p:extLst>
      <p:ext uri="{BB962C8B-B14F-4D97-AF65-F5344CB8AC3E}">
        <p14:creationId xmlns:p14="http://schemas.microsoft.com/office/powerpoint/2010/main" val="2122154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0D11340E-A6FC-4254-B857-73CD0F2C069E}" type="datetime1">
              <a:rPr lang="en-US" smtClean="0"/>
              <a:t>5/9/24</a:t>
            </a:fld>
            <a:endParaRPr lang="en-US"/>
          </a:p>
        </p:txBody>
      </p:sp>
      <p:sp>
        <p:nvSpPr>
          <p:cNvPr id="10"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7" name="Picture 6">
            <a:extLst>
              <a:ext uri="{FF2B5EF4-FFF2-40B4-BE49-F238E27FC236}">
                <a16:creationId xmlns:a16="http://schemas.microsoft.com/office/drawing/2014/main" id="{8B083AD1-01DF-4CB5-8480-102DC33AE79B}"/>
              </a:ext>
            </a:extLst>
          </p:cNvPr>
          <p:cNvPicPr>
            <a:picLocks noChangeAspect="1"/>
          </p:cNvPicPr>
          <p:nvPr userDrawn="1"/>
        </p:nvPicPr>
        <p:blipFill>
          <a:blip r:embed="rId2"/>
          <a:srcRect/>
          <a:stretch/>
        </p:blipFill>
        <p:spPr>
          <a:xfrm>
            <a:off x="219511" y="6350926"/>
            <a:ext cx="2430031" cy="367542"/>
          </a:xfrm>
          <a:prstGeom prst="rect">
            <a:avLst/>
          </a:prstGeom>
        </p:spPr>
      </p:pic>
    </p:spTree>
    <p:extLst>
      <p:ext uri="{BB962C8B-B14F-4D97-AF65-F5344CB8AC3E}">
        <p14:creationId xmlns:p14="http://schemas.microsoft.com/office/powerpoint/2010/main" val="2953305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5" y="5495544"/>
            <a:ext cx="11355753"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406405" y="381002"/>
            <a:ext cx="11355753"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4CAC5020-38B4-4487-9E75-DC25FB77E42C}" type="datetime1">
              <a:rPr lang="en-US" smtClean="0"/>
              <a:t>5/9/24</a:t>
            </a:fld>
            <a:endParaRPr lang="en-US"/>
          </a:p>
        </p:txBody>
      </p:sp>
      <p:sp>
        <p:nvSpPr>
          <p:cNvPr id="13"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10" name="Picture 9">
            <a:extLst>
              <a:ext uri="{FF2B5EF4-FFF2-40B4-BE49-F238E27FC236}">
                <a16:creationId xmlns:a16="http://schemas.microsoft.com/office/drawing/2014/main" id="{9821AE9A-8A47-444D-9250-CF2FD32798D4}"/>
              </a:ext>
            </a:extLst>
          </p:cNvPr>
          <p:cNvPicPr>
            <a:picLocks noChangeAspect="1"/>
          </p:cNvPicPr>
          <p:nvPr userDrawn="1"/>
        </p:nvPicPr>
        <p:blipFill>
          <a:blip r:embed="rId2"/>
          <a:srcRect/>
          <a:stretch/>
        </p:blipFill>
        <p:spPr>
          <a:xfrm>
            <a:off x="219511" y="6350926"/>
            <a:ext cx="2430031" cy="367542"/>
          </a:xfrm>
          <a:prstGeom prst="rect">
            <a:avLst/>
          </a:prstGeom>
        </p:spPr>
      </p:pic>
    </p:spTree>
    <p:extLst>
      <p:ext uri="{BB962C8B-B14F-4D97-AF65-F5344CB8AC3E}">
        <p14:creationId xmlns:p14="http://schemas.microsoft.com/office/powerpoint/2010/main" val="1946330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006832"/>
            <a:ext cx="11450997"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12192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02336" y="5607552"/>
            <a:ext cx="11450997"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10293014" y="6352708"/>
            <a:ext cx="984591" cy="365760"/>
          </a:xfrm>
          <a:prstGeom prst="rect">
            <a:avLst/>
          </a:prstGeom>
        </p:spPr>
        <p:txBody>
          <a:bodyPr anchor="ctr"/>
          <a:lstStyle>
            <a:lvl1pPr>
              <a:defRPr sz="1200">
                <a:solidFill>
                  <a:srgbClr val="88A7DF"/>
                </a:solidFill>
              </a:defRPr>
            </a:lvl1pPr>
          </a:lstStyle>
          <a:p>
            <a:fld id="{1323594A-D5B9-4FAC-9799-5AEC4780B6BF}" type="datetime1">
              <a:rPr lang="en-US" smtClean="0"/>
              <a:t>5/9/24</a:t>
            </a:fld>
            <a:endParaRPr lang="en-US"/>
          </a:p>
        </p:txBody>
      </p:sp>
      <p:sp>
        <p:nvSpPr>
          <p:cNvPr id="14" name="Footer Placeholder 4"/>
          <p:cNvSpPr>
            <a:spLocks noGrp="1"/>
          </p:cNvSpPr>
          <p:nvPr>
            <p:ph type="ftr" sz="quarter" idx="13"/>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11" name="Picture 10">
            <a:extLst>
              <a:ext uri="{FF2B5EF4-FFF2-40B4-BE49-F238E27FC236}">
                <a16:creationId xmlns:a16="http://schemas.microsoft.com/office/drawing/2014/main" id="{27D9493D-6AE5-4FD9-8320-A76D2B6EFC4A}"/>
              </a:ext>
            </a:extLst>
          </p:cNvPr>
          <p:cNvPicPr>
            <a:picLocks noChangeAspect="1"/>
          </p:cNvPicPr>
          <p:nvPr userDrawn="1"/>
        </p:nvPicPr>
        <p:blipFill>
          <a:blip r:embed="rId2"/>
          <a:srcRect/>
          <a:stretch/>
        </p:blipFill>
        <p:spPr>
          <a:xfrm>
            <a:off x="219511" y="6350926"/>
            <a:ext cx="2430031" cy="367542"/>
          </a:xfrm>
          <a:prstGeom prst="rect">
            <a:avLst/>
          </a:prstGeom>
        </p:spPr>
      </p:pic>
    </p:spTree>
    <p:extLst>
      <p:ext uri="{BB962C8B-B14F-4D97-AF65-F5344CB8AC3E}">
        <p14:creationId xmlns:p14="http://schemas.microsoft.com/office/powerpoint/2010/main" val="76173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9" y="3187173"/>
            <a:ext cx="10212916"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90" y="1553633"/>
            <a:ext cx="8180916"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endParaRPr lang="en-US"/>
          </a:p>
        </p:txBody>
      </p:sp>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endParaRPr lang="en-US" dirty="0"/>
          </a:p>
        </p:txBody>
      </p:sp>
      <p:pic>
        <p:nvPicPr>
          <p:cNvPr id="9" name="Picture 8">
            <a:extLst>
              <a:ext uri="{FF2B5EF4-FFF2-40B4-BE49-F238E27FC236}">
                <a16:creationId xmlns:a16="http://schemas.microsoft.com/office/drawing/2014/main" id="{1B19959D-2453-477F-B565-42157B9DF1B8}"/>
              </a:ext>
            </a:extLst>
          </p:cNvPr>
          <p:cNvPicPr>
            <a:picLocks noChangeAspect="1"/>
          </p:cNvPicPr>
          <p:nvPr userDrawn="1"/>
        </p:nvPicPr>
        <p:blipFill>
          <a:blip r:embed="rId2"/>
          <a:srcRect/>
          <a:stretch/>
        </p:blipFill>
        <p:spPr>
          <a:xfrm>
            <a:off x="219511" y="6350926"/>
            <a:ext cx="2430031" cy="367542"/>
          </a:xfrm>
          <a:prstGeom prst="rect">
            <a:avLst/>
          </a:prstGeom>
        </p:spPr>
      </p:pic>
    </p:spTree>
    <p:extLst>
      <p:ext uri="{BB962C8B-B14F-4D97-AF65-F5344CB8AC3E}">
        <p14:creationId xmlns:p14="http://schemas.microsoft.com/office/powerpoint/2010/main" val="3760451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36192"/>
            <a:ext cx="48768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3" y="1536192"/>
            <a:ext cx="53847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10293014" y="6352708"/>
            <a:ext cx="984591" cy="365760"/>
          </a:xfrm>
          <a:prstGeom prst="rect">
            <a:avLst/>
          </a:prstGeom>
        </p:spPr>
        <p:txBody>
          <a:bodyPr anchor="ctr"/>
          <a:lstStyle>
            <a:lvl1pPr>
              <a:defRPr sz="1200">
                <a:solidFill>
                  <a:srgbClr val="88A7DF"/>
                </a:solidFill>
              </a:defRPr>
            </a:lvl1pPr>
          </a:lstStyle>
          <a:p>
            <a:endParaRPr lang="en-US"/>
          </a:p>
        </p:txBody>
      </p:sp>
      <p:sp>
        <p:nvSpPr>
          <p:cNvPr id="13"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endParaRPr lang="en-US" dirty="0"/>
          </a:p>
        </p:txBody>
      </p:sp>
      <p:pic>
        <p:nvPicPr>
          <p:cNvPr id="10" name="Picture 9">
            <a:extLst>
              <a:ext uri="{FF2B5EF4-FFF2-40B4-BE49-F238E27FC236}">
                <a16:creationId xmlns:a16="http://schemas.microsoft.com/office/drawing/2014/main" id="{C86B443D-33F9-4BDE-8B3E-3FCA6E14BD4D}"/>
              </a:ext>
            </a:extLst>
          </p:cNvPr>
          <p:cNvPicPr>
            <a:picLocks noChangeAspect="1"/>
          </p:cNvPicPr>
          <p:nvPr userDrawn="1"/>
        </p:nvPicPr>
        <p:blipFill>
          <a:blip r:embed="rId2"/>
          <a:srcRect/>
          <a:stretch/>
        </p:blipFill>
        <p:spPr>
          <a:xfrm>
            <a:off x="219511" y="6350926"/>
            <a:ext cx="2430031" cy="367542"/>
          </a:xfrm>
          <a:prstGeom prst="rect">
            <a:avLst/>
          </a:prstGeom>
        </p:spPr>
      </p:pic>
    </p:spTree>
    <p:extLst>
      <p:ext uri="{BB962C8B-B14F-4D97-AF65-F5344CB8AC3E}">
        <p14:creationId xmlns:p14="http://schemas.microsoft.com/office/powerpoint/2010/main" val="1448443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44605"/>
            <a:ext cx="5186811"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08722"/>
            <a:ext cx="5186811"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4" y="1644605"/>
            <a:ext cx="53847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09614" y="2408722"/>
            <a:ext cx="53847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10293014" y="6352708"/>
            <a:ext cx="984591" cy="365760"/>
          </a:xfrm>
          <a:prstGeom prst="rect">
            <a:avLst/>
          </a:prstGeom>
        </p:spPr>
        <p:txBody>
          <a:bodyPr anchor="ctr"/>
          <a:lstStyle>
            <a:lvl1pPr>
              <a:defRPr sz="1200">
                <a:solidFill>
                  <a:srgbClr val="88A7DF"/>
                </a:solidFill>
              </a:defRPr>
            </a:lvl1pPr>
          </a:lstStyle>
          <a:p>
            <a:endParaRPr lang="en-US"/>
          </a:p>
        </p:txBody>
      </p:sp>
      <p:sp>
        <p:nvSpPr>
          <p:cNvPr id="15"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endParaRPr lang="en-US" dirty="0"/>
          </a:p>
        </p:txBody>
      </p:sp>
      <p:pic>
        <p:nvPicPr>
          <p:cNvPr id="12" name="Picture 11">
            <a:extLst>
              <a:ext uri="{FF2B5EF4-FFF2-40B4-BE49-F238E27FC236}">
                <a16:creationId xmlns:a16="http://schemas.microsoft.com/office/drawing/2014/main" id="{8E94C297-886E-473D-9F07-EA51FD3D4193}"/>
              </a:ext>
            </a:extLst>
          </p:cNvPr>
          <p:cNvPicPr>
            <a:picLocks noChangeAspect="1"/>
          </p:cNvPicPr>
          <p:nvPr userDrawn="1"/>
        </p:nvPicPr>
        <p:blipFill>
          <a:blip r:embed="rId2"/>
          <a:srcRect/>
          <a:stretch/>
        </p:blipFill>
        <p:spPr>
          <a:xfrm>
            <a:off x="219511" y="6350926"/>
            <a:ext cx="2430031" cy="367542"/>
          </a:xfrm>
          <a:prstGeom prst="rect">
            <a:avLst/>
          </a:prstGeom>
        </p:spPr>
      </p:pic>
    </p:spTree>
    <p:extLst>
      <p:ext uri="{BB962C8B-B14F-4D97-AF65-F5344CB8AC3E}">
        <p14:creationId xmlns:p14="http://schemas.microsoft.com/office/powerpoint/2010/main" val="2440637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endParaRPr lang="en-US"/>
          </a:p>
        </p:txBody>
      </p:sp>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endParaRPr lang="en-US" dirty="0"/>
          </a:p>
        </p:txBody>
      </p:sp>
      <p:pic>
        <p:nvPicPr>
          <p:cNvPr id="8" name="Picture 7">
            <a:extLst>
              <a:ext uri="{FF2B5EF4-FFF2-40B4-BE49-F238E27FC236}">
                <a16:creationId xmlns:a16="http://schemas.microsoft.com/office/drawing/2014/main" id="{A9ADBA66-4EEF-4792-A3BD-936AECAADCC1}"/>
              </a:ext>
            </a:extLst>
          </p:cNvPr>
          <p:cNvPicPr>
            <a:picLocks noChangeAspect="1"/>
          </p:cNvPicPr>
          <p:nvPr userDrawn="1"/>
        </p:nvPicPr>
        <p:blipFill>
          <a:blip r:embed="rId2"/>
          <a:srcRect/>
          <a:stretch/>
        </p:blipFill>
        <p:spPr>
          <a:xfrm>
            <a:off x="219511" y="6350926"/>
            <a:ext cx="2430031" cy="367542"/>
          </a:xfrm>
          <a:prstGeom prst="rect">
            <a:avLst/>
          </a:prstGeom>
        </p:spPr>
      </p:pic>
    </p:spTree>
    <p:extLst>
      <p:ext uri="{BB962C8B-B14F-4D97-AF65-F5344CB8AC3E}">
        <p14:creationId xmlns:p14="http://schemas.microsoft.com/office/powerpoint/2010/main" val="795119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endParaRPr lang="en-US"/>
          </a:p>
        </p:txBody>
      </p:sp>
      <p:sp>
        <p:nvSpPr>
          <p:cNvPr id="10"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endParaRPr lang="en-US" dirty="0"/>
          </a:p>
        </p:txBody>
      </p:sp>
      <p:pic>
        <p:nvPicPr>
          <p:cNvPr id="7" name="Picture 6">
            <a:extLst>
              <a:ext uri="{FF2B5EF4-FFF2-40B4-BE49-F238E27FC236}">
                <a16:creationId xmlns:a16="http://schemas.microsoft.com/office/drawing/2014/main" id="{8B083AD1-01DF-4CB5-8480-102DC33AE79B}"/>
              </a:ext>
            </a:extLst>
          </p:cNvPr>
          <p:cNvPicPr>
            <a:picLocks noChangeAspect="1"/>
          </p:cNvPicPr>
          <p:nvPr userDrawn="1"/>
        </p:nvPicPr>
        <p:blipFill>
          <a:blip r:embed="rId2"/>
          <a:srcRect/>
          <a:stretch/>
        </p:blipFill>
        <p:spPr>
          <a:xfrm>
            <a:off x="219511" y="6350926"/>
            <a:ext cx="2430031" cy="367542"/>
          </a:xfrm>
          <a:prstGeom prst="rect">
            <a:avLst/>
          </a:prstGeom>
        </p:spPr>
      </p:pic>
    </p:spTree>
    <p:extLst>
      <p:ext uri="{BB962C8B-B14F-4D97-AF65-F5344CB8AC3E}">
        <p14:creationId xmlns:p14="http://schemas.microsoft.com/office/powerpoint/2010/main" val="1823146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5" y="5495544"/>
            <a:ext cx="11355753"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406405" y="381002"/>
            <a:ext cx="11355753"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endParaRPr lang="en-US"/>
          </a:p>
        </p:txBody>
      </p:sp>
      <p:sp>
        <p:nvSpPr>
          <p:cNvPr id="13"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endParaRPr lang="en-US" dirty="0"/>
          </a:p>
        </p:txBody>
      </p:sp>
      <p:pic>
        <p:nvPicPr>
          <p:cNvPr id="10" name="Picture 9">
            <a:extLst>
              <a:ext uri="{FF2B5EF4-FFF2-40B4-BE49-F238E27FC236}">
                <a16:creationId xmlns:a16="http://schemas.microsoft.com/office/drawing/2014/main" id="{9821AE9A-8A47-444D-9250-CF2FD32798D4}"/>
              </a:ext>
            </a:extLst>
          </p:cNvPr>
          <p:cNvPicPr>
            <a:picLocks noChangeAspect="1"/>
          </p:cNvPicPr>
          <p:nvPr userDrawn="1"/>
        </p:nvPicPr>
        <p:blipFill>
          <a:blip r:embed="rId2"/>
          <a:srcRect/>
          <a:stretch/>
        </p:blipFill>
        <p:spPr>
          <a:xfrm>
            <a:off x="219511" y="6350926"/>
            <a:ext cx="2430031" cy="367542"/>
          </a:xfrm>
          <a:prstGeom prst="rect">
            <a:avLst/>
          </a:prstGeom>
        </p:spPr>
      </p:pic>
    </p:spTree>
    <p:extLst>
      <p:ext uri="{BB962C8B-B14F-4D97-AF65-F5344CB8AC3E}">
        <p14:creationId xmlns:p14="http://schemas.microsoft.com/office/powerpoint/2010/main" val="238139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006832"/>
            <a:ext cx="11450997"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12192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02336" y="5607552"/>
            <a:ext cx="11450997"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10293014" y="6352708"/>
            <a:ext cx="984591" cy="365760"/>
          </a:xfrm>
          <a:prstGeom prst="rect">
            <a:avLst/>
          </a:prstGeom>
        </p:spPr>
        <p:txBody>
          <a:bodyPr anchor="ctr"/>
          <a:lstStyle>
            <a:lvl1pPr>
              <a:defRPr sz="1200">
                <a:solidFill>
                  <a:srgbClr val="88A7DF"/>
                </a:solidFill>
              </a:defRPr>
            </a:lvl1pPr>
          </a:lstStyle>
          <a:p>
            <a:endParaRPr lang="en-US"/>
          </a:p>
        </p:txBody>
      </p:sp>
      <p:sp>
        <p:nvSpPr>
          <p:cNvPr id="14" name="Footer Placeholder 4"/>
          <p:cNvSpPr>
            <a:spLocks noGrp="1"/>
          </p:cNvSpPr>
          <p:nvPr>
            <p:ph type="ftr" sz="quarter" idx="13"/>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endParaRPr lang="en-US" dirty="0"/>
          </a:p>
        </p:txBody>
      </p:sp>
      <p:pic>
        <p:nvPicPr>
          <p:cNvPr id="11" name="Picture 10">
            <a:extLst>
              <a:ext uri="{FF2B5EF4-FFF2-40B4-BE49-F238E27FC236}">
                <a16:creationId xmlns:a16="http://schemas.microsoft.com/office/drawing/2014/main" id="{27D9493D-6AE5-4FD9-8320-A76D2B6EFC4A}"/>
              </a:ext>
            </a:extLst>
          </p:cNvPr>
          <p:cNvPicPr>
            <a:picLocks noChangeAspect="1"/>
          </p:cNvPicPr>
          <p:nvPr userDrawn="1"/>
        </p:nvPicPr>
        <p:blipFill>
          <a:blip r:embed="rId2"/>
          <a:srcRect/>
          <a:stretch/>
        </p:blipFill>
        <p:spPr>
          <a:xfrm>
            <a:off x="219511" y="6350926"/>
            <a:ext cx="2430031" cy="367542"/>
          </a:xfrm>
          <a:prstGeom prst="rect">
            <a:avLst/>
          </a:prstGeom>
        </p:spPr>
      </p:pic>
    </p:spTree>
    <p:extLst>
      <p:ext uri="{BB962C8B-B14F-4D97-AF65-F5344CB8AC3E}">
        <p14:creationId xmlns:p14="http://schemas.microsoft.com/office/powerpoint/2010/main" val="2340792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2.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6" y="5"/>
            <a:ext cx="12191999" cy="6197487"/>
          </a:xfrm>
          <a:prstGeom prst="rect">
            <a:avLst/>
          </a:prstGeom>
        </p:spPr>
      </p:pic>
      <p:sp>
        <p:nvSpPr>
          <p:cNvPr id="7" name="Rectangle 6"/>
          <p:cNvSpPr/>
          <p:nvPr/>
        </p:nvSpPr>
        <p:spPr>
          <a:xfrm>
            <a:off x="6" y="6223069"/>
            <a:ext cx="12191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sz="1800"/>
          </a:p>
        </p:txBody>
      </p:sp>
      <p:sp>
        <p:nvSpPr>
          <p:cNvPr id="2" name="Title Placeholder 1"/>
          <p:cNvSpPr>
            <a:spLocks noGrp="1"/>
          </p:cNvSpPr>
          <p:nvPr>
            <p:ph type="title"/>
          </p:nvPr>
        </p:nvSpPr>
        <p:spPr>
          <a:xfrm>
            <a:off x="609604" y="274639"/>
            <a:ext cx="11087425"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4" y="1600203"/>
            <a:ext cx="11087425"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7600" y="6223069"/>
            <a:ext cx="9144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sz="1800">
              <a:solidFill>
                <a:schemeClr val="accent6"/>
              </a:solidFill>
            </a:endParaRPr>
          </a:p>
        </p:txBody>
      </p:sp>
      <p:sp>
        <p:nvSpPr>
          <p:cNvPr id="6" name="Slide Number Placeholder 5"/>
          <p:cNvSpPr>
            <a:spLocks noGrp="1"/>
          </p:cNvSpPr>
          <p:nvPr>
            <p:ph type="sldNum" sz="quarter" idx="4"/>
          </p:nvPr>
        </p:nvSpPr>
        <p:spPr>
          <a:xfrm>
            <a:off x="11375717" y="6305882"/>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10293014" y="6352708"/>
            <a:ext cx="984591" cy="365760"/>
          </a:xfrm>
          <a:prstGeom prst="rect">
            <a:avLst/>
          </a:prstGeom>
        </p:spPr>
        <p:txBody>
          <a:bodyPr lIns="91290" tIns="45645" rIns="91290" bIns="45645" anchor="ctr"/>
          <a:lstStyle>
            <a:lvl1pPr>
              <a:defRPr sz="1200">
                <a:solidFill>
                  <a:srgbClr val="88A7DF"/>
                </a:solidFill>
              </a:defRPr>
            </a:lvl1pPr>
          </a:lstStyle>
          <a:p>
            <a:endParaRPr lang="en-US"/>
          </a:p>
        </p:txBody>
      </p:sp>
      <p:sp>
        <p:nvSpPr>
          <p:cNvPr id="10" name="Footer Placeholder 4"/>
          <p:cNvSpPr>
            <a:spLocks noGrp="1"/>
          </p:cNvSpPr>
          <p:nvPr>
            <p:ph type="ftr" sz="quarter" idx="3"/>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endParaRPr lang="en-US" dirty="0"/>
          </a:p>
        </p:txBody>
      </p:sp>
    </p:spTree>
    <p:extLst>
      <p:ext uri="{BB962C8B-B14F-4D97-AF65-F5344CB8AC3E}">
        <p14:creationId xmlns:p14="http://schemas.microsoft.com/office/powerpoint/2010/main" val="209445463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p:hf hdr="0" ft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BA4E05-B560-25E2-57E9-434EB9D82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3B7F40-F7F1-786E-62E9-1D9DFD5196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144FB-324C-FC41-5D75-C3DA0B096C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F5741B40-7AE6-B7D0-29EF-23284333C7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940D29C-8FDA-FEF9-C4AE-28B7D99B5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43A306C-3140-48A4-ABE7-8B097FF5380F}" type="slidenum">
              <a:rPr lang="en-US" smtClean="0"/>
              <a:t>‹#›</a:t>
            </a:fld>
            <a:endParaRPr lang="en-US"/>
          </a:p>
        </p:txBody>
      </p:sp>
    </p:spTree>
    <p:extLst>
      <p:ext uri="{BB962C8B-B14F-4D97-AF65-F5344CB8AC3E}">
        <p14:creationId xmlns:p14="http://schemas.microsoft.com/office/powerpoint/2010/main" val="22367325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6" y="5"/>
            <a:ext cx="12191999" cy="6197487"/>
          </a:xfrm>
          <a:prstGeom prst="rect">
            <a:avLst/>
          </a:prstGeom>
        </p:spPr>
      </p:pic>
      <p:sp>
        <p:nvSpPr>
          <p:cNvPr id="7" name="Rectangle 6"/>
          <p:cNvSpPr/>
          <p:nvPr/>
        </p:nvSpPr>
        <p:spPr>
          <a:xfrm>
            <a:off x="6" y="6223069"/>
            <a:ext cx="12191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sz="1800"/>
          </a:p>
        </p:txBody>
      </p:sp>
      <p:sp>
        <p:nvSpPr>
          <p:cNvPr id="2" name="Title Placeholder 1"/>
          <p:cNvSpPr>
            <a:spLocks noGrp="1"/>
          </p:cNvSpPr>
          <p:nvPr>
            <p:ph type="title"/>
          </p:nvPr>
        </p:nvSpPr>
        <p:spPr>
          <a:xfrm>
            <a:off x="609604" y="274639"/>
            <a:ext cx="11087425"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4" y="1600203"/>
            <a:ext cx="11087425"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7600" y="6223069"/>
            <a:ext cx="9144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sz="1800">
              <a:solidFill>
                <a:schemeClr val="accent6"/>
              </a:solidFill>
            </a:endParaRPr>
          </a:p>
        </p:txBody>
      </p:sp>
      <p:sp>
        <p:nvSpPr>
          <p:cNvPr id="6" name="Slide Number Placeholder 5"/>
          <p:cNvSpPr>
            <a:spLocks noGrp="1"/>
          </p:cNvSpPr>
          <p:nvPr>
            <p:ph type="sldNum" sz="quarter" idx="4"/>
          </p:nvPr>
        </p:nvSpPr>
        <p:spPr>
          <a:xfrm>
            <a:off x="11375717" y="6305882"/>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10293014" y="6352708"/>
            <a:ext cx="984591" cy="365760"/>
          </a:xfrm>
          <a:prstGeom prst="rect">
            <a:avLst/>
          </a:prstGeom>
        </p:spPr>
        <p:txBody>
          <a:bodyPr lIns="91290" tIns="45645" rIns="91290" bIns="45645" anchor="ctr"/>
          <a:lstStyle>
            <a:lvl1pPr>
              <a:defRPr sz="1200">
                <a:solidFill>
                  <a:srgbClr val="88A7DF"/>
                </a:solidFill>
              </a:defRPr>
            </a:lvl1pPr>
          </a:lstStyle>
          <a:p>
            <a:fld id="{7010B2AF-2867-4CAA-8BBF-3F031597152F}" type="datetime1">
              <a:rPr lang="en-US" smtClean="0"/>
              <a:t>5/9/24</a:t>
            </a:fld>
            <a:endParaRPr lang="en-US"/>
          </a:p>
        </p:txBody>
      </p:sp>
      <p:sp>
        <p:nvSpPr>
          <p:cNvPr id="10" name="Footer Placeholder 4"/>
          <p:cNvSpPr>
            <a:spLocks noGrp="1"/>
          </p:cNvSpPr>
          <p:nvPr>
            <p:ph type="ftr" sz="quarter" idx="3"/>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extLst>
      <p:ext uri="{BB962C8B-B14F-4D97-AF65-F5344CB8AC3E}">
        <p14:creationId xmlns:p14="http://schemas.microsoft.com/office/powerpoint/2010/main" val="274151703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hf hd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opioids/healthcare-professionals/prescribing/guideline/index.html" TargetMode="External"/><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hyperlink" Target="https://www.hrsa.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hyperlink" Target="https://orn.qualtrics.com/jfe/form/SV_3FdzXtRH7gogcHI?RequestID=7231&amp;Intensity=2&amp;ActivityType=2&amp;Training=1"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healio.com/news/infectious-disease/20190311/opioid-overdose-deaths-rising-in-people-living-with-hiv" TargetMode="External"/><Relationship Id="rId2" Type="http://schemas.openxmlformats.org/officeDocument/2006/relationships/notesSlide" Target="../notesSlides/notesSlide37.xml"/><Relationship Id="rId1" Type="http://schemas.openxmlformats.org/officeDocument/2006/relationships/slideLayout" Target="../slideLayouts/slideLayout22.xml"/><Relationship Id="rId6" Type="http://schemas.openxmlformats.org/officeDocument/2006/relationships/hyperlink" Target="https://www.cdc.gov/mmwr/volumes/71/rr/rr7103a1.htm?s_cid=rr7103a1_w" TargetMode="External"/><Relationship Id="rId5" Type="http://schemas.openxmlformats.org/officeDocument/2006/relationships/hyperlink" Target="https://aidsetc.org/resource/ending-hiv-hcv-epidemics-critical-role-substance-use-providers" TargetMode="External"/><Relationship Id="rId4" Type="http://schemas.openxmlformats.org/officeDocument/2006/relationships/hyperlink" Target="https://www.cdc.gov/nchhstp/budget/infographics/opioids.html"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hyperlink" Target="mailto:jpeck@mednet.ucla.edu" TargetMode="External"/><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HIV and Opioids: What Do HIV Care Providers Need to Know?</a:t>
            </a:r>
          </a:p>
        </p:txBody>
      </p:sp>
      <p:sp>
        <p:nvSpPr>
          <p:cNvPr id="3" name="Subtitle 2"/>
          <p:cNvSpPr>
            <a:spLocks noGrp="1"/>
          </p:cNvSpPr>
          <p:nvPr>
            <p:ph type="subTitle" idx="1"/>
          </p:nvPr>
        </p:nvSpPr>
        <p:spPr>
          <a:xfrm>
            <a:off x="609601" y="3295240"/>
            <a:ext cx="11053010" cy="1074336"/>
          </a:xfrm>
        </p:spPr>
        <p:txBody>
          <a:bodyPr>
            <a:normAutofit fontScale="92500"/>
          </a:bodyPr>
          <a:lstStyle/>
          <a:p>
            <a:r>
              <a:rPr lang="en-US" dirty="0"/>
              <a:t>James A. Peck, Psy.D. </a:t>
            </a:r>
          </a:p>
          <a:p>
            <a:r>
              <a:rPr lang="en-US" dirty="0"/>
              <a:t>Psychologist III/Sr. Clinical Trainer, Division of Addiction Psychiatry, David Geffen School of Medicine at UCLA</a:t>
            </a:r>
          </a:p>
          <a:p>
            <a:r>
              <a:rPr lang="en-US" dirty="0"/>
              <a:t>May 23, 2024</a:t>
            </a:r>
          </a:p>
        </p:txBody>
      </p:sp>
      <p:sp>
        <p:nvSpPr>
          <p:cNvPr id="7" name="Slide Number Placeholder 6">
            <a:extLst>
              <a:ext uri="{FF2B5EF4-FFF2-40B4-BE49-F238E27FC236}">
                <a16:creationId xmlns:a16="http://schemas.microsoft.com/office/drawing/2014/main" id="{3774EE2A-C187-1A40-847B-1861A2B09B9D}"/>
              </a:ext>
            </a:extLst>
          </p:cNvPr>
          <p:cNvSpPr>
            <a:spLocks noGrp="1"/>
          </p:cNvSpPr>
          <p:nvPr>
            <p:ph type="sldNum" sz="quarter" idx="12"/>
          </p:nvPr>
        </p:nvSpPr>
        <p:spPr/>
        <p:txBody>
          <a:bodyPr/>
          <a:lstStyle/>
          <a:p>
            <a:pPr marL="0" marR="0" lvl="0" indent="0" algn="ctr" defTabSz="456449" rtl="0" eaLnBrk="1" fontAlgn="auto" latinLnBrk="0" hangingPunct="1">
              <a:lnSpc>
                <a:spcPct val="100000"/>
              </a:lnSpc>
              <a:spcBef>
                <a:spcPts val="0"/>
              </a:spcBef>
              <a:spcAft>
                <a:spcPts val="0"/>
              </a:spcAft>
              <a:buClrTx/>
              <a:buSzTx/>
              <a:buFontTx/>
              <a:buNone/>
              <a:tabLst/>
              <a:defRPr/>
            </a:pPr>
            <a:fld id="{1D2EA5EF-C699-AF4C-BA42-C0A1CAAB713C}" type="slidenum">
              <a:rPr kumimoji="0" lang="en-US" sz="1800" b="0" i="0" u="none" strike="noStrike" kern="1200" cap="none" spc="0" normalizeH="0" baseline="0" noProof="0" smtClean="0">
                <a:ln>
                  <a:noFill/>
                </a:ln>
                <a:solidFill>
                  <a:srgbClr val="FFFFFF"/>
                </a:solidFill>
                <a:effectLst/>
                <a:uLnTx/>
                <a:uFillTx/>
                <a:latin typeface="ITC Avant Garde Std Bk"/>
                <a:ea typeface="+mn-ea"/>
              </a:rPr>
              <a:pPr marL="0" marR="0" lvl="0" indent="0" algn="ctr" defTabSz="456449"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srgbClr val="FFFFFF"/>
              </a:solidFill>
              <a:effectLst/>
              <a:uLnTx/>
              <a:uFillTx/>
              <a:latin typeface="ITC Avant Garde Std Bk"/>
              <a:ea typeface="+mn-ea"/>
            </a:endParaRPr>
          </a:p>
        </p:txBody>
      </p:sp>
    </p:spTree>
    <p:extLst>
      <p:ext uri="{BB962C8B-B14F-4D97-AF65-F5344CB8AC3E}">
        <p14:creationId xmlns:p14="http://schemas.microsoft.com/office/powerpoint/2010/main" val="1673871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D974D-272C-5029-5D5C-6F32781B2EC0}"/>
              </a:ext>
            </a:extLst>
          </p:cNvPr>
          <p:cNvSpPr>
            <a:spLocks noGrp="1"/>
          </p:cNvSpPr>
          <p:nvPr>
            <p:ph type="title"/>
          </p:nvPr>
        </p:nvSpPr>
        <p:spPr/>
        <p:txBody>
          <a:bodyPr/>
          <a:lstStyle/>
          <a:p>
            <a:r>
              <a:rPr lang="en-US" sz="4000" dirty="0"/>
              <a:t>SUD Care Similar to HIV Care</a:t>
            </a:r>
            <a:endParaRPr lang="en-US" dirty="0"/>
          </a:p>
        </p:txBody>
      </p:sp>
      <p:sp>
        <p:nvSpPr>
          <p:cNvPr id="3" name="Content Placeholder 2">
            <a:extLst>
              <a:ext uri="{FF2B5EF4-FFF2-40B4-BE49-F238E27FC236}">
                <a16:creationId xmlns:a16="http://schemas.microsoft.com/office/drawing/2014/main" id="{7F3528A5-6E67-BD12-61A9-A22C7257D093}"/>
              </a:ext>
            </a:extLst>
          </p:cNvPr>
          <p:cNvSpPr>
            <a:spLocks noGrp="1"/>
          </p:cNvSpPr>
          <p:nvPr>
            <p:ph idx="1"/>
          </p:nvPr>
        </p:nvSpPr>
        <p:spPr/>
        <p:txBody>
          <a:bodyPr>
            <a:normAutofit lnSpcReduction="10000"/>
          </a:bodyPr>
          <a:lstStyle/>
          <a:p>
            <a:r>
              <a:rPr lang="en-US" sz="3200" dirty="0">
                <a:latin typeface="+mj-lt"/>
              </a:rPr>
              <a:t>Guiding principles:</a:t>
            </a:r>
          </a:p>
          <a:p>
            <a:pPr lvl="1">
              <a:buFont typeface="Wingdings" panose="05000000000000000000" pitchFamily="2" charset="2"/>
              <a:buChar char="§"/>
            </a:pPr>
            <a:r>
              <a:rPr lang="en-US" sz="2800" dirty="0">
                <a:latin typeface="+mj-lt"/>
              </a:rPr>
              <a:t>Harm reduction (person-centered care, focus on positive changes, patient safety &amp; well-being) </a:t>
            </a:r>
            <a:r>
              <a:rPr lang="en-US" dirty="0">
                <a:latin typeface="+mj-lt"/>
              </a:rPr>
              <a:t>(Chu, 2019)</a:t>
            </a:r>
          </a:p>
          <a:p>
            <a:pPr marL="850890" marR="0" lvl="1" indent="-457200" algn="l" defTabSz="914400" rtl="0" eaLnBrk="0" fontAlgn="base" latinLnBrk="0" hangingPunct="0">
              <a:lnSpc>
                <a:spcPct val="100000"/>
              </a:lnSpc>
              <a:spcBef>
                <a:spcPct val="20000"/>
              </a:spcBef>
              <a:spcAft>
                <a:spcPct val="0"/>
              </a:spcAft>
              <a:buSzPct val="85000"/>
              <a:buFont typeface="Wingdings" panose="05000000000000000000" pitchFamily="2" charset="2"/>
              <a:buChar char="§"/>
              <a:tabLst/>
              <a:defRPr/>
            </a:pPr>
            <a:r>
              <a:rPr lang="en-US" sz="2800" dirty="0">
                <a:latin typeface="+mj-lt"/>
              </a:rPr>
              <a:t>Treatment and engagement (medications crucial part of treatment, providing “low threshold” care &amp; rapid treatment initiation)</a:t>
            </a:r>
            <a:r>
              <a:rPr kumimoji="0" lang="en-US" sz="2400" b="0" i="0" u="none" strike="noStrike" kern="1200" cap="none" spc="0" normalizeH="0" baseline="0" noProof="0" dirty="0">
                <a:ln>
                  <a:noFill/>
                </a:ln>
                <a:solidFill>
                  <a:prstClr val="white"/>
                </a:solidFill>
                <a:effectLst/>
                <a:uLnTx/>
                <a:uFillTx/>
                <a:latin typeface="Calibri"/>
                <a:ea typeface="+mn-ea"/>
                <a:cs typeface="+mn-cs"/>
              </a:rPr>
              <a:t> (Chu, 2019)</a:t>
            </a:r>
          </a:p>
          <a:p>
            <a:pPr marL="850890" marR="0" lvl="1" indent="-457200" algn="l" defTabSz="914400" rtl="0" eaLnBrk="0" fontAlgn="base" latinLnBrk="0" hangingPunct="0">
              <a:lnSpc>
                <a:spcPct val="100000"/>
              </a:lnSpc>
              <a:spcBef>
                <a:spcPct val="20000"/>
              </a:spcBef>
              <a:spcAft>
                <a:spcPct val="0"/>
              </a:spcAft>
              <a:buSzPct val="85000"/>
              <a:buFont typeface="Wingdings" panose="05000000000000000000" pitchFamily="2" charset="2"/>
              <a:buChar char="§"/>
              <a:tabLst/>
              <a:defRPr/>
            </a:pPr>
            <a:r>
              <a:rPr lang="en-US" sz="2800" dirty="0">
                <a:latin typeface="+mj-lt"/>
              </a:rPr>
              <a:t>Linkage to care (early identification of barriers, integrated case management/navigators)</a:t>
            </a:r>
            <a:r>
              <a:rPr kumimoji="0" lang="en-US" sz="2400" b="0" i="0" u="none" strike="noStrike" kern="1200" cap="none" spc="0" normalizeH="0" baseline="0" noProof="0" dirty="0">
                <a:ln>
                  <a:noFill/>
                </a:ln>
                <a:solidFill>
                  <a:prstClr val="white"/>
                </a:solidFill>
                <a:effectLst/>
                <a:uLnTx/>
                <a:uFillTx/>
                <a:latin typeface="Calibri"/>
                <a:ea typeface="+mn-ea"/>
                <a:cs typeface="+mn-cs"/>
              </a:rPr>
              <a:t> (Chu, 2019)</a:t>
            </a:r>
            <a:endParaRPr lang="en-US" sz="2800" dirty="0">
              <a:latin typeface="+mj-lt"/>
            </a:endParaRPr>
          </a:p>
          <a:p>
            <a:pPr lvl="1">
              <a:buFont typeface="Wingdings" panose="05000000000000000000" pitchFamily="2" charset="2"/>
              <a:buChar char="§"/>
            </a:pPr>
            <a:r>
              <a:rPr lang="en-US" sz="2800" dirty="0">
                <a:latin typeface="+mj-lt"/>
              </a:rPr>
              <a:t>Other prevention &amp; screening efforts i.e. screening for SUD in HIV care settings, screening for HIV in SUD settings </a:t>
            </a:r>
          </a:p>
          <a:p>
            <a:endParaRPr lang="en-US" dirty="0"/>
          </a:p>
        </p:txBody>
      </p:sp>
      <p:sp>
        <p:nvSpPr>
          <p:cNvPr id="5" name="Footer Placeholder 4">
            <a:extLst>
              <a:ext uri="{FF2B5EF4-FFF2-40B4-BE49-F238E27FC236}">
                <a16:creationId xmlns:a16="http://schemas.microsoft.com/office/drawing/2014/main" id="{C1D1BB3E-3043-36A2-64B4-A1120737DB7E}"/>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9B93FA01-340C-B7FD-9D08-73E7846F661E}"/>
              </a:ext>
            </a:extLst>
          </p:cNvPr>
          <p:cNvSpPr>
            <a:spLocks noGrp="1"/>
          </p:cNvSpPr>
          <p:nvPr>
            <p:ph type="sldNum" sz="quarter" idx="12"/>
          </p:nvPr>
        </p:nvSpPr>
        <p:spPr/>
        <p:txBody>
          <a:bodyPr/>
          <a:lstStyle/>
          <a:p>
            <a:fld id="{1D2EA5EF-C699-AF4C-BA42-C0A1CAAB713C}" type="slidenum">
              <a:rPr lang="en-US" smtClean="0"/>
              <a:t>10</a:t>
            </a:fld>
            <a:endParaRPr lang="en-US"/>
          </a:p>
        </p:txBody>
      </p:sp>
    </p:spTree>
    <p:extLst>
      <p:ext uri="{BB962C8B-B14F-4D97-AF65-F5344CB8AC3E}">
        <p14:creationId xmlns:p14="http://schemas.microsoft.com/office/powerpoint/2010/main" val="1360070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C194B-8F81-1E34-822D-6E47C380FAB8}"/>
              </a:ext>
            </a:extLst>
          </p:cNvPr>
          <p:cNvSpPr>
            <a:spLocks noGrp="1"/>
          </p:cNvSpPr>
          <p:nvPr>
            <p:ph type="title"/>
          </p:nvPr>
        </p:nvSpPr>
        <p:spPr/>
        <p:txBody>
          <a:bodyPr/>
          <a:lstStyle/>
          <a:p>
            <a:r>
              <a:rPr lang="en-US" sz="4000" dirty="0">
                <a:solidFill>
                  <a:schemeClr val="tx1"/>
                </a:solidFill>
              </a:rPr>
              <a:t>The Context: Social Determinants of Health</a:t>
            </a:r>
            <a:endParaRPr lang="en-US" dirty="0"/>
          </a:p>
        </p:txBody>
      </p:sp>
      <p:pic>
        <p:nvPicPr>
          <p:cNvPr id="6" name="Content Placeholder 5" descr="This is a diagram showing 5 aspects of the social determinants of health.">
            <a:extLst>
              <a:ext uri="{FF2B5EF4-FFF2-40B4-BE49-F238E27FC236}">
                <a16:creationId xmlns:a16="http://schemas.microsoft.com/office/drawing/2014/main" id="{6F88C4FD-BF7D-1375-FFA4-35FEF3371D3E}"/>
              </a:ext>
            </a:extLst>
          </p:cNvPr>
          <p:cNvPicPr>
            <a:picLocks noGrp="1" noChangeAspect="1"/>
          </p:cNvPicPr>
          <p:nvPr>
            <p:ph idx="1"/>
          </p:nvPr>
        </p:nvPicPr>
        <p:blipFill>
          <a:blip r:embed="rId3"/>
          <a:stretch>
            <a:fillRect/>
          </a:stretch>
        </p:blipFill>
        <p:spPr>
          <a:xfrm>
            <a:off x="2672002" y="1417640"/>
            <a:ext cx="6693710" cy="4549774"/>
          </a:xfrm>
          <a:prstGeom prst="rect">
            <a:avLst/>
          </a:prstGeom>
        </p:spPr>
      </p:pic>
      <p:sp>
        <p:nvSpPr>
          <p:cNvPr id="5" name="Footer Placeholder 4">
            <a:extLst>
              <a:ext uri="{FF2B5EF4-FFF2-40B4-BE49-F238E27FC236}">
                <a16:creationId xmlns:a16="http://schemas.microsoft.com/office/drawing/2014/main" id="{00326A96-F4F8-2C77-3E71-B4E0CCEB2E34}"/>
              </a:ext>
            </a:extLst>
          </p:cNvPr>
          <p:cNvSpPr>
            <a:spLocks noGrp="1"/>
          </p:cNvSpPr>
          <p:nvPr>
            <p:ph type="ftr" sz="quarter" idx="11"/>
          </p:nvPr>
        </p:nvSpPr>
        <p:spPr/>
        <p:txBody>
          <a:bodyPr/>
          <a:lstStyle/>
          <a:p>
            <a:r>
              <a:rPr lang="en-US" b="1" dirty="0"/>
              <a:t>Image Credit:</a:t>
            </a:r>
          </a:p>
          <a:p>
            <a:pPr defTabSz="937893">
              <a:defRPr/>
            </a:pPr>
            <a:r>
              <a:rPr lang="en-US" baseline="0" dirty="0"/>
              <a:t>Purchased image, Adobe Stock, 2022.</a:t>
            </a:r>
            <a:endParaRPr lang="en-US" dirty="0"/>
          </a:p>
        </p:txBody>
      </p:sp>
      <p:sp>
        <p:nvSpPr>
          <p:cNvPr id="4" name="Slide Number Placeholder 3">
            <a:extLst>
              <a:ext uri="{FF2B5EF4-FFF2-40B4-BE49-F238E27FC236}">
                <a16:creationId xmlns:a16="http://schemas.microsoft.com/office/drawing/2014/main" id="{249D1B44-AB74-9E89-36B1-296DC44CBC7A}"/>
              </a:ext>
            </a:extLst>
          </p:cNvPr>
          <p:cNvSpPr>
            <a:spLocks noGrp="1"/>
          </p:cNvSpPr>
          <p:nvPr>
            <p:ph type="sldNum" sz="quarter" idx="12"/>
          </p:nvPr>
        </p:nvSpPr>
        <p:spPr/>
        <p:txBody>
          <a:bodyPr/>
          <a:lstStyle/>
          <a:p>
            <a:fld id="{1D2EA5EF-C699-AF4C-BA42-C0A1CAAB713C}" type="slidenum">
              <a:rPr lang="en-US" smtClean="0"/>
              <a:t>11</a:t>
            </a:fld>
            <a:endParaRPr lang="en-US"/>
          </a:p>
        </p:txBody>
      </p:sp>
    </p:spTree>
    <p:extLst>
      <p:ext uri="{BB962C8B-B14F-4D97-AF65-F5344CB8AC3E}">
        <p14:creationId xmlns:p14="http://schemas.microsoft.com/office/powerpoint/2010/main" val="2657181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EC1E4-8A22-07ED-017D-6C904C7F8841}"/>
              </a:ext>
            </a:extLst>
          </p:cNvPr>
          <p:cNvSpPr>
            <a:spLocks noGrp="1"/>
          </p:cNvSpPr>
          <p:nvPr>
            <p:ph type="title"/>
          </p:nvPr>
        </p:nvSpPr>
        <p:spPr/>
        <p:txBody>
          <a:bodyPr/>
          <a:lstStyle/>
          <a:p>
            <a:r>
              <a:rPr lang="en-US" sz="4000" dirty="0"/>
              <a:t>Why Are We Talking About Social Determinants of Health?</a:t>
            </a:r>
            <a:endParaRPr lang="en-US" dirty="0"/>
          </a:p>
        </p:txBody>
      </p:sp>
      <p:sp>
        <p:nvSpPr>
          <p:cNvPr id="3" name="Content Placeholder 2">
            <a:extLst>
              <a:ext uri="{FF2B5EF4-FFF2-40B4-BE49-F238E27FC236}">
                <a16:creationId xmlns:a16="http://schemas.microsoft.com/office/drawing/2014/main" id="{A93D68E9-E02A-A1CD-0548-F142A5C600F5}"/>
              </a:ext>
            </a:extLst>
          </p:cNvPr>
          <p:cNvSpPr>
            <a:spLocks noGrp="1"/>
          </p:cNvSpPr>
          <p:nvPr>
            <p:ph idx="1"/>
          </p:nvPr>
        </p:nvSpPr>
        <p:spPr/>
        <p:txBody>
          <a:bodyPr/>
          <a:lstStyle/>
          <a:p>
            <a:r>
              <a:rPr lang="en-US" dirty="0">
                <a:latin typeface="+mj-lt"/>
              </a:rPr>
              <a:t>Cannot discuss Opioid Use Disorders (OUD) among African-American and Latinx communities without the context of institutional racism </a:t>
            </a:r>
          </a:p>
          <a:p>
            <a:endParaRPr lang="en-US" dirty="0">
              <a:latin typeface="+mj-lt"/>
            </a:endParaRPr>
          </a:p>
          <a:p>
            <a:r>
              <a:rPr lang="en-US" dirty="0">
                <a:latin typeface="+mj-lt"/>
              </a:rPr>
              <a:t>Institutional racism: “the structural and legalized system of policies, practices, and norms that results in differential access to goods and services” </a:t>
            </a:r>
            <a:r>
              <a:rPr lang="en-US" sz="2000" dirty="0">
                <a:latin typeface="+mj-lt"/>
              </a:rPr>
              <a:t>(</a:t>
            </a:r>
            <a:r>
              <a:rPr lang="en-US" sz="2000" dirty="0" err="1">
                <a:latin typeface="+mj-lt"/>
              </a:rPr>
              <a:t>Cobbinah</a:t>
            </a:r>
            <a:r>
              <a:rPr lang="en-US" sz="2000" dirty="0">
                <a:latin typeface="+mj-lt"/>
              </a:rPr>
              <a:t> &amp; Lewis, 2018)</a:t>
            </a:r>
            <a:endParaRPr lang="en-US" dirty="0">
              <a:latin typeface="+mj-lt"/>
            </a:endParaRPr>
          </a:p>
          <a:p>
            <a:endParaRPr lang="en-US" dirty="0">
              <a:latin typeface="+mj-lt"/>
            </a:endParaRPr>
          </a:p>
          <a:p>
            <a:r>
              <a:rPr lang="en-US" dirty="0">
                <a:latin typeface="+mj-lt"/>
              </a:rPr>
              <a:t>With regard to access to employment, housing, education, healthcare, government, and other public sector resources, when stratified by race, we see disparities </a:t>
            </a:r>
            <a:r>
              <a:rPr kumimoji="0" lang="en-US" sz="2000" b="0" i="0" u="none" strike="noStrike" kern="1200" cap="none" spc="0" normalizeH="0" baseline="0" noProof="0" dirty="0">
                <a:ln>
                  <a:noFill/>
                </a:ln>
                <a:effectLst/>
                <a:uLnTx/>
                <a:uFillTx/>
                <a:latin typeface="+mj-lt"/>
                <a:ea typeface="+mn-ea"/>
                <a:cs typeface="+mn-cs"/>
              </a:rPr>
              <a:t>(</a:t>
            </a:r>
            <a:r>
              <a:rPr kumimoji="0" lang="en-US" sz="2000" b="0" i="0" u="none" strike="noStrike" kern="1200" cap="none" spc="0" normalizeH="0" baseline="0" noProof="0" dirty="0" err="1">
                <a:ln>
                  <a:noFill/>
                </a:ln>
                <a:effectLst/>
                <a:uLnTx/>
                <a:uFillTx/>
                <a:latin typeface="+mj-lt"/>
                <a:ea typeface="+mn-ea"/>
                <a:cs typeface="+mn-cs"/>
              </a:rPr>
              <a:t>Cobbinah</a:t>
            </a:r>
            <a:r>
              <a:rPr kumimoji="0" lang="en-US" sz="2000" b="0" i="0" u="none" strike="noStrike" kern="1200" cap="none" spc="0" normalizeH="0" baseline="0" noProof="0" dirty="0">
                <a:ln>
                  <a:noFill/>
                </a:ln>
                <a:effectLst/>
                <a:uLnTx/>
                <a:uFillTx/>
                <a:latin typeface="+mj-lt"/>
                <a:ea typeface="+mn-ea"/>
                <a:cs typeface="+mn-cs"/>
              </a:rPr>
              <a:t> &amp; Lewis, 2018)</a:t>
            </a:r>
            <a:endParaRPr lang="en-US" dirty="0">
              <a:latin typeface="+mj-lt"/>
            </a:endParaRPr>
          </a:p>
          <a:p>
            <a:endParaRPr lang="en-US" dirty="0"/>
          </a:p>
        </p:txBody>
      </p:sp>
      <p:sp>
        <p:nvSpPr>
          <p:cNvPr id="5" name="Footer Placeholder 4">
            <a:extLst>
              <a:ext uri="{FF2B5EF4-FFF2-40B4-BE49-F238E27FC236}">
                <a16:creationId xmlns:a16="http://schemas.microsoft.com/office/drawing/2014/main" id="{1234EA61-F343-ADDF-C85E-D39B851843A0}"/>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5D2C1F52-32B4-2AC0-E219-D62E7E946097}"/>
              </a:ext>
            </a:extLst>
          </p:cNvPr>
          <p:cNvSpPr>
            <a:spLocks noGrp="1"/>
          </p:cNvSpPr>
          <p:nvPr>
            <p:ph type="sldNum" sz="quarter" idx="12"/>
          </p:nvPr>
        </p:nvSpPr>
        <p:spPr/>
        <p:txBody>
          <a:bodyPr/>
          <a:lstStyle/>
          <a:p>
            <a:fld id="{1D2EA5EF-C699-AF4C-BA42-C0A1CAAB713C}" type="slidenum">
              <a:rPr lang="en-US" smtClean="0"/>
              <a:t>12</a:t>
            </a:fld>
            <a:endParaRPr lang="en-US"/>
          </a:p>
        </p:txBody>
      </p:sp>
    </p:spTree>
    <p:extLst>
      <p:ext uri="{BB962C8B-B14F-4D97-AF65-F5344CB8AC3E}">
        <p14:creationId xmlns:p14="http://schemas.microsoft.com/office/powerpoint/2010/main" val="1090053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D50E3-26E8-CD64-CA34-D8DBF95AFBAD}"/>
              </a:ext>
            </a:extLst>
          </p:cNvPr>
          <p:cNvSpPr>
            <a:spLocks noGrp="1"/>
          </p:cNvSpPr>
          <p:nvPr>
            <p:ph type="title"/>
          </p:nvPr>
        </p:nvSpPr>
        <p:spPr/>
        <p:txBody>
          <a:bodyPr/>
          <a:lstStyle/>
          <a:p>
            <a:r>
              <a:rPr lang="en-US" sz="4000" dirty="0"/>
              <a:t>Social Determinants of Health</a:t>
            </a:r>
            <a:endParaRPr lang="en-US" dirty="0"/>
          </a:p>
        </p:txBody>
      </p:sp>
      <p:sp>
        <p:nvSpPr>
          <p:cNvPr id="3" name="Content Placeholder 2">
            <a:extLst>
              <a:ext uri="{FF2B5EF4-FFF2-40B4-BE49-F238E27FC236}">
                <a16:creationId xmlns:a16="http://schemas.microsoft.com/office/drawing/2014/main" id="{046B0308-D991-088D-AE4F-8D17CEBDCC5F}"/>
              </a:ext>
            </a:extLst>
          </p:cNvPr>
          <p:cNvSpPr>
            <a:spLocks noGrp="1"/>
          </p:cNvSpPr>
          <p:nvPr>
            <p:ph idx="1"/>
          </p:nvPr>
        </p:nvSpPr>
        <p:spPr/>
        <p:txBody>
          <a:bodyPr/>
          <a:lstStyle/>
          <a:p>
            <a:r>
              <a:rPr lang="en-US" sz="2400" dirty="0">
                <a:latin typeface="+mj-lt"/>
              </a:rPr>
              <a:t>Black Americans with SUD’s are doubly stigmatized because of their race and their SUD </a:t>
            </a:r>
          </a:p>
          <a:p>
            <a:endParaRPr lang="en-US" sz="2400" dirty="0">
              <a:latin typeface="+mj-lt"/>
            </a:endParaRPr>
          </a:p>
          <a:p>
            <a:r>
              <a:rPr lang="en-US" sz="2400" dirty="0">
                <a:latin typeface="+mj-lt"/>
              </a:rPr>
              <a:t>Negative images of Black substance users contribute to mistreatment, discrimination, and harsh punishment rather than treatment/recovery services </a:t>
            </a:r>
            <a:r>
              <a:rPr lang="en-US" sz="2000" dirty="0">
                <a:latin typeface="+mj-lt"/>
              </a:rPr>
              <a:t>(SAMHSA, 2020)</a:t>
            </a:r>
          </a:p>
          <a:p>
            <a:endParaRPr lang="en-US" sz="2400" dirty="0">
              <a:latin typeface="+mj-lt"/>
            </a:endParaRPr>
          </a:p>
          <a:p>
            <a:r>
              <a:rPr lang="en-US" sz="2400" dirty="0">
                <a:latin typeface="+mj-lt"/>
              </a:rPr>
              <a:t>Terms like “opioid epidemic” or “crisis” may put members of this community on alert and trigger fears of incarceration </a:t>
            </a:r>
            <a:r>
              <a:rPr lang="en-US" sz="2000" dirty="0">
                <a:latin typeface="+mj-lt"/>
              </a:rPr>
              <a:t>(SAMHSA, 2020)</a:t>
            </a:r>
            <a:endParaRPr lang="en-US" sz="2400" dirty="0">
              <a:latin typeface="+mj-lt"/>
            </a:endParaRPr>
          </a:p>
          <a:p>
            <a:endParaRPr lang="en-US" dirty="0"/>
          </a:p>
        </p:txBody>
      </p:sp>
      <p:sp>
        <p:nvSpPr>
          <p:cNvPr id="5" name="Footer Placeholder 4">
            <a:extLst>
              <a:ext uri="{FF2B5EF4-FFF2-40B4-BE49-F238E27FC236}">
                <a16:creationId xmlns:a16="http://schemas.microsoft.com/office/drawing/2014/main" id="{7ADE7940-9C6D-7D5D-140F-5BE836B912D2}"/>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96D5AD7D-9FFE-75C1-87E6-EA5CD8EEA899}"/>
              </a:ext>
            </a:extLst>
          </p:cNvPr>
          <p:cNvSpPr>
            <a:spLocks noGrp="1"/>
          </p:cNvSpPr>
          <p:nvPr>
            <p:ph type="sldNum" sz="quarter" idx="12"/>
          </p:nvPr>
        </p:nvSpPr>
        <p:spPr/>
        <p:txBody>
          <a:bodyPr/>
          <a:lstStyle/>
          <a:p>
            <a:fld id="{1D2EA5EF-C699-AF4C-BA42-C0A1CAAB713C}" type="slidenum">
              <a:rPr lang="en-US" smtClean="0"/>
              <a:t>13</a:t>
            </a:fld>
            <a:endParaRPr lang="en-US"/>
          </a:p>
        </p:txBody>
      </p:sp>
    </p:spTree>
    <p:extLst>
      <p:ext uri="{BB962C8B-B14F-4D97-AF65-F5344CB8AC3E}">
        <p14:creationId xmlns:p14="http://schemas.microsoft.com/office/powerpoint/2010/main" val="2852758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24854-D883-A18C-B0B2-B31A253B341F}"/>
              </a:ext>
            </a:extLst>
          </p:cNvPr>
          <p:cNvSpPr>
            <a:spLocks noGrp="1"/>
          </p:cNvSpPr>
          <p:nvPr>
            <p:ph type="title"/>
          </p:nvPr>
        </p:nvSpPr>
        <p:spPr/>
        <p:txBody>
          <a:bodyPr/>
          <a:lstStyle/>
          <a:p>
            <a:r>
              <a:rPr lang="en-US" dirty="0"/>
              <a:t>Social Determinants of Health </a:t>
            </a:r>
            <a:br>
              <a:rPr lang="en-US" sz="5400" dirty="0"/>
            </a:br>
            <a:r>
              <a:rPr lang="en-US" sz="2800" dirty="0"/>
              <a:t>Intergenerational and Polysubstance Use </a:t>
            </a:r>
            <a:endParaRPr lang="en-US" dirty="0"/>
          </a:p>
        </p:txBody>
      </p:sp>
      <p:sp>
        <p:nvSpPr>
          <p:cNvPr id="3" name="Content Placeholder 2">
            <a:extLst>
              <a:ext uri="{FF2B5EF4-FFF2-40B4-BE49-F238E27FC236}">
                <a16:creationId xmlns:a16="http://schemas.microsoft.com/office/drawing/2014/main" id="{6DE5979E-5B9A-221D-2C18-B9F618DF98AA}"/>
              </a:ext>
            </a:extLst>
          </p:cNvPr>
          <p:cNvSpPr>
            <a:spLocks noGrp="1"/>
          </p:cNvSpPr>
          <p:nvPr>
            <p:ph idx="1"/>
          </p:nvPr>
        </p:nvSpPr>
        <p:spPr/>
        <p:txBody>
          <a:bodyPr/>
          <a:lstStyle/>
          <a:p>
            <a:pPr marL="342900" marR="0" lvl="0" indent="-342900" algn="l" defTabSz="914400" rtl="0" eaLnBrk="0" fontAlgn="base" latinLnBrk="0" hangingPunct="0">
              <a:lnSpc>
                <a:spcPct val="100000"/>
              </a:lnSpc>
              <a:spcBef>
                <a:spcPct val="20000"/>
              </a:spcBef>
              <a:spcAft>
                <a:spcPct val="0"/>
              </a:spcAft>
              <a:buSzPct val="95000"/>
              <a:buFont typeface="Wingdings" panose="05000000000000000000" pitchFamily="2" charset="2"/>
              <a:buChar char="§"/>
              <a:tabLst/>
              <a:defRPr/>
            </a:pPr>
            <a:r>
              <a:rPr lang="en-US" sz="2600" dirty="0">
                <a:latin typeface="+mj-lt"/>
              </a:rPr>
              <a:t>Not uncommon to have multigenerational households using opioids and other substances </a:t>
            </a:r>
            <a:r>
              <a:rPr kumimoji="0" lang="en-US" sz="2000" b="0" i="0" u="none" strike="noStrike" kern="1200" cap="none" spc="0" normalizeH="0" baseline="0" noProof="0" dirty="0">
                <a:ln>
                  <a:noFill/>
                </a:ln>
                <a:effectLst/>
                <a:uLnTx/>
                <a:uFillTx/>
                <a:latin typeface="+mj-lt"/>
                <a:ea typeface="+mn-ea"/>
                <a:cs typeface="+mn-cs"/>
              </a:rPr>
              <a:t>(SAMHSA, 2020)</a:t>
            </a:r>
          </a:p>
          <a:p>
            <a:pPr marL="342900" marR="0" lvl="0" indent="-342900" algn="l" defTabSz="914400" rtl="0" eaLnBrk="0" fontAlgn="base" latinLnBrk="0" hangingPunct="0">
              <a:lnSpc>
                <a:spcPct val="100000"/>
              </a:lnSpc>
              <a:spcBef>
                <a:spcPct val="20000"/>
              </a:spcBef>
              <a:spcAft>
                <a:spcPct val="0"/>
              </a:spcAft>
              <a:buSzPct val="95000"/>
              <a:buFont typeface="Wingdings" panose="05000000000000000000" pitchFamily="2" charset="2"/>
              <a:buChar char="§"/>
              <a:tabLst/>
              <a:defRPr/>
            </a:pPr>
            <a:r>
              <a:rPr lang="en-US" sz="2600" dirty="0">
                <a:latin typeface="+mj-lt"/>
              </a:rPr>
              <a:t>In low-income communities, using and/or selling drugs can be a survival mechanism </a:t>
            </a:r>
            <a:r>
              <a:rPr kumimoji="0" lang="en-US" sz="2000" b="0" i="0" u="none" strike="noStrike" kern="1200" cap="none" spc="0" normalizeH="0" baseline="0" noProof="0" dirty="0">
                <a:ln>
                  <a:noFill/>
                </a:ln>
                <a:effectLst/>
                <a:uLnTx/>
                <a:uFillTx/>
                <a:latin typeface="+mj-lt"/>
                <a:ea typeface="+mn-ea"/>
                <a:cs typeface="+mn-cs"/>
              </a:rPr>
              <a:t>(SAMHSA, 2020)</a:t>
            </a:r>
          </a:p>
          <a:p>
            <a:pPr>
              <a:buFont typeface="Wingdings" panose="05000000000000000000" pitchFamily="2" charset="2"/>
              <a:buChar char="§"/>
            </a:pPr>
            <a:r>
              <a:rPr lang="en-US" sz="2600" dirty="0">
                <a:latin typeface="+mj-lt"/>
              </a:rPr>
              <a:t>Important to disentangle behaviors of an individual’s social network, including their family, from the individual’s behaviors, i.e. who around them is also using substances?</a:t>
            </a:r>
          </a:p>
          <a:p>
            <a:pPr>
              <a:buFont typeface="Wingdings" panose="05000000000000000000" pitchFamily="2" charset="2"/>
              <a:buChar char="§"/>
            </a:pPr>
            <a:r>
              <a:rPr lang="en-US" sz="2600" dirty="0">
                <a:latin typeface="+mj-lt"/>
              </a:rPr>
              <a:t>This can be challenging but is necessary </a:t>
            </a:r>
          </a:p>
          <a:p>
            <a:endParaRPr lang="en-US" dirty="0"/>
          </a:p>
        </p:txBody>
      </p:sp>
      <p:sp>
        <p:nvSpPr>
          <p:cNvPr id="5" name="Footer Placeholder 4">
            <a:extLst>
              <a:ext uri="{FF2B5EF4-FFF2-40B4-BE49-F238E27FC236}">
                <a16:creationId xmlns:a16="http://schemas.microsoft.com/office/drawing/2014/main" id="{C2B3CB79-E4C8-DEE8-02E0-019DA3759995}"/>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77372A5B-7F42-A5CD-1E94-35BCC164D79F}"/>
              </a:ext>
            </a:extLst>
          </p:cNvPr>
          <p:cNvSpPr>
            <a:spLocks noGrp="1"/>
          </p:cNvSpPr>
          <p:nvPr>
            <p:ph type="sldNum" sz="quarter" idx="12"/>
          </p:nvPr>
        </p:nvSpPr>
        <p:spPr/>
        <p:txBody>
          <a:bodyPr/>
          <a:lstStyle/>
          <a:p>
            <a:fld id="{1D2EA5EF-C699-AF4C-BA42-C0A1CAAB713C}" type="slidenum">
              <a:rPr lang="en-US" smtClean="0"/>
              <a:t>14</a:t>
            </a:fld>
            <a:endParaRPr lang="en-US"/>
          </a:p>
        </p:txBody>
      </p:sp>
    </p:spTree>
    <p:extLst>
      <p:ext uri="{BB962C8B-B14F-4D97-AF65-F5344CB8AC3E}">
        <p14:creationId xmlns:p14="http://schemas.microsoft.com/office/powerpoint/2010/main" val="3312662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91F6-5838-5A74-BAD6-75A3CD4FDAD6}"/>
              </a:ext>
            </a:extLst>
          </p:cNvPr>
          <p:cNvSpPr>
            <a:spLocks noGrp="1"/>
          </p:cNvSpPr>
          <p:nvPr>
            <p:ph type="title"/>
          </p:nvPr>
        </p:nvSpPr>
        <p:spPr/>
        <p:txBody>
          <a:bodyPr/>
          <a:lstStyle/>
          <a:p>
            <a:r>
              <a:rPr lang="en-US" sz="4000" dirty="0"/>
              <a:t>Social Determinants of Health </a:t>
            </a:r>
            <a:br>
              <a:rPr lang="en-US" sz="4000" dirty="0"/>
            </a:br>
            <a:r>
              <a:rPr lang="en-US" sz="2800" dirty="0"/>
              <a:t>Fear of Legal Consequences </a:t>
            </a:r>
            <a:endParaRPr lang="en-US" dirty="0"/>
          </a:p>
        </p:txBody>
      </p:sp>
      <p:sp>
        <p:nvSpPr>
          <p:cNvPr id="3" name="Content Placeholder 2">
            <a:extLst>
              <a:ext uri="{FF2B5EF4-FFF2-40B4-BE49-F238E27FC236}">
                <a16:creationId xmlns:a16="http://schemas.microsoft.com/office/drawing/2014/main" id="{DC21DF39-B9E0-76BD-8868-FACC23F5B94F}"/>
              </a:ext>
            </a:extLst>
          </p:cNvPr>
          <p:cNvSpPr>
            <a:spLocks noGrp="1"/>
          </p:cNvSpPr>
          <p:nvPr>
            <p:ph idx="1"/>
          </p:nvPr>
        </p:nvSpPr>
        <p:spPr/>
        <p:txBody>
          <a:bodyPr/>
          <a:lstStyle/>
          <a:p>
            <a:pPr marL="457200" marR="0" lvl="0" indent="-457200" algn="l" defTabSz="914400" rtl="0" eaLnBrk="0" fontAlgn="base" latinLnBrk="0" hangingPunct="0">
              <a:lnSpc>
                <a:spcPct val="100000"/>
              </a:lnSpc>
              <a:spcBef>
                <a:spcPct val="20000"/>
              </a:spcBef>
              <a:spcAft>
                <a:spcPct val="0"/>
              </a:spcAft>
              <a:buSzPct val="95000"/>
              <a:buFont typeface="Wingdings" panose="05000000000000000000" pitchFamily="2" charset="2"/>
              <a:buChar char="§"/>
              <a:tabLst/>
              <a:defRPr/>
            </a:pPr>
            <a:r>
              <a:rPr lang="en-US" sz="2800" dirty="0">
                <a:latin typeface="+mj-lt"/>
              </a:rPr>
              <a:t>Only 10% of people in general population with a SUD seek treatment </a:t>
            </a:r>
            <a:r>
              <a:rPr kumimoji="0" lang="en-US" sz="2000" b="0" i="0" u="none" strike="noStrike" kern="1200" cap="none" spc="0" normalizeH="0" baseline="0" noProof="0" dirty="0">
                <a:ln>
                  <a:noFill/>
                </a:ln>
                <a:effectLst/>
                <a:uLnTx/>
                <a:uFillTx/>
                <a:latin typeface="+mj-lt"/>
                <a:ea typeface="+mn-ea"/>
                <a:cs typeface="+mn-cs"/>
              </a:rPr>
              <a:t>(SAMHSA, 2020)</a:t>
            </a:r>
          </a:p>
          <a:p>
            <a:pPr>
              <a:buFont typeface="Wingdings" panose="05000000000000000000" pitchFamily="2" charset="2"/>
              <a:buChar char="§"/>
            </a:pPr>
            <a:endParaRPr lang="en-US" dirty="0">
              <a:latin typeface="+mj-lt"/>
            </a:endParaRPr>
          </a:p>
          <a:p>
            <a:pPr>
              <a:buFont typeface="Wingdings" panose="05000000000000000000" pitchFamily="2" charset="2"/>
              <a:buChar char="§"/>
            </a:pPr>
            <a:r>
              <a:rPr lang="en-US" dirty="0">
                <a:latin typeface="+mj-lt"/>
              </a:rPr>
              <a:t>This is magnified in the Black and Latinx communities </a:t>
            </a:r>
          </a:p>
          <a:p>
            <a:pPr marL="342900" marR="0" lvl="0" indent="-342900" algn="l" defTabSz="914400" rtl="0" eaLnBrk="0" fontAlgn="base" latinLnBrk="0" hangingPunct="0">
              <a:lnSpc>
                <a:spcPct val="100000"/>
              </a:lnSpc>
              <a:spcBef>
                <a:spcPct val="20000"/>
              </a:spcBef>
              <a:spcAft>
                <a:spcPct val="0"/>
              </a:spcAft>
              <a:buSzPct val="95000"/>
              <a:buFont typeface="Wingdings" panose="05000000000000000000" pitchFamily="2" charset="2"/>
              <a:buChar char="§"/>
              <a:tabLst/>
              <a:defRPr/>
            </a:pPr>
            <a:r>
              <a:rPr lang="en-US" dirty="0">
                <a:latin typeface="+mj-lt"/>
              </a:rPr>
              <a:t>Significant mistrust of healthcare, social services, and criminal justice systems contributes to this </a:t>
            </a:r>
            <a:r>
              <a:rPr kumimoji="0" lang="en-US" sz="2000" b="0" i="0" u="none" strike="noStrike" kern="1200" cap="none" spc="0" normalizeH="0" baseline="0" noProof="0" dirty="0">
                <a:ln>
                  <a:noFill/>
                </a:ln>
                <a:effectLst/>
                <a:uLnTx/>
                <a:uFillTx/>
                <a:latin typeface="+mj-lt"/>
                <a:ea typeface="+mn-ea"/>
                <a:cs typeface="+mn-cs"/>
              </a:rPr>
              <a:t>(SAMHSA, 2020)</a:t>
            </a:r>
          </a:p>
          <a:p>
            <a:pPr marL="342900" marR="0" lvl="0" indent="-342900" algn="l" defTabSz="914400" rtl="0" eaLnBrk="0" fontAlgn="base" latinLnBrk="0" hangingPunct="0">
              <a:lnSpc>
                <a:spcPct val="100000"/>
              </a:lnSpc>
              <a:spcBef>
                <a:spcPct val="20000"/>
              </a:spcBef>
              <a:spcAft>
                <a:spcPct val="0"/>
              </a:spcAft>
              <a:buSzPct val="95000"/>
              <a:buFont typeface="Wingdings" panose="05000000000000000000" pitchFamily="2" charset="2"/>
              <a:buChar char="§"/>
              <a:tabLst/>
              <a:defRPr/>
            </a:pPr>
            <a:r>
              <a:rPr lang="en-US" dirty="0">
                <a:latin typeface="+mj-lt"/>
              </a:rPr>
              <a:t>For men, fear of severe sentencing and incarceration policies i.e. the Rockefeller Laws of 1973 </a:t>
            </a:r>
            <a:r>
              <a:rPr kumimoji="0" lang="en-US" sz="2000" b="0" i="0" u="none" strike="noStrike" kern="1200" cap="none" spc="0" normalizeH="0" baseline="0" noProof="0" dirty="0">
                <a:ln>
                  <a:noFill/>
                </a:ln>
                <a:effectLst/>
                <a:uLnTx/>
                <a:uFillTx/>
                <a:latin typeface="+mj-lt"/>
                <a:ea typeface="+mn-ea"/>
                <a:cs typeface="+mn-cs"/>
              </a:rPr>
              <a:t>(SAMHSA, 2020)</a:t>
            </a:r>
          </a:p>
          <a:p>
            <a:pPr marL="342900" marR="0" lvl="0" indent="-342900" algn="l" defTabSz="914400" rtl="0" eaLnBrk="0" fontAlgn="base" latinLnBrk="0" hangingPunct="0">
              <a:lnSpc>
                <a:spcPct val="100000"/>
              </a:lnSpc>
              <a:spcBef>
                <a:spcPct val="20000"/>
              </a:spcBef>
              <a:spcAft>
                <a:spcPct val="0"/>
              </a:spcAft>
              <a:buSzPct val="95000"/>
              <a:buFont typeface="Wingdings" panose="05000000000000000000" pitchFamily="2" charset="2"/>
              <a:buChar char="§"/>
              <a:tabLst/>
              <a:defRPr/>
            </a:pPr>
            <a:r>
              <a:rPr lang="en-US" dirty="0">
                <a:latin typeface="+mj-lt"/>
              </a:rPr>
              <a:t>For women, fear of losing children to child protective/foster care system if they seek treatment </a:t>
            </a:r>
            <a:r>
              <a:rPr kumimoji="0" lang="en-US" sz="2000" b="0" i="0" u="none" strike="noStrike" kern="1200" cap="none" spc="0" normalizeH="0" baseline="0" noProof="0" dirty="0">
                <a:ln>
                  <a:noFill/>
                </a:ln>
                <a:effectLst/>
                <a:uLnTx/>
                <a:uFillTx/>
                <a:latin typeface="+mj-lt"/>
                <a:ea typeface="+mn-ea"/>
                <a:cs typeface="+mn-cs"/>
              </a:rPr>
              <a:t>(SAMHSA, 2020)</a:t>
            </a:r>
          </a:p>
          <a:p>
            <a:endParaRPr lang="en-US" dirty="0"/>
          </a:p>
        </p:txBody>
      </p:sp>
      <p:sp>
        <p:nvSpPr>
          <p:cNvPr id="5" name="Footer Placeholder 4">
            <a:extLst>
              <a:ext uri="{FF2B5EF4-FFF2-40B4-BE49-F238E27FC236}">
                <a16:creationId xmlns:a16="http://schemas.microsoft.com/office/drawing/2014/main" id="{651432AA-1F86-0388-3A25-BE3EA8532FC5}"/>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11C4D543-C6F8-6737-87CB-962A3610BA00}"/>
              </a:ext>
            </a:extLst>
          </p:cNvPr>
          <p:cNvSpPr>
            <a:spLocks noGrp="1"/>
          </p:cNvSpPr>
          <p:nvPr>
            <p:ph type="sldNum" sz="quarter" idx="12"/>
          </p:nvPr>
        </p:nvSpPr>
        <p:spPr/>
        <p:txBody>
          <a:bodyPr/>
          <a:lstStyle/>
          <a:p>
            <a:fld id="{1D2EA5EF-C699-AF4C-BA42-C0A1CAAB713C}" type="slidenum">
              <a:rPr lang="en-US" smtClean="0"/>
              <a:t>15</a:t>
            </a:fld>
            <a:endParaRPr lang="en-US"/>
          </a:p>
        </p:txBody>
      </p:sp>
    </p:spTree>
    <p:extLst>
      <p:ext uri="{BB962C8B-B14F-4D97-AF65-F5344CB8AC3E}">
        <p14:creationId xmlns:p14="http://schemas.microsoft.com/office/powerpoint/2010/main" val="1525890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8E11C-77F4-A6E5-85E0-FF99038DDAFC}"/>
              </a:ext>
            </a:extLst>
          </p:cNvPr>
          <p:cNvSpPr>
            <a:spLocks noGrp="1"/>
          </p:cNvSpPr>
          <p:nvPr>
            <p:ph type="title"/>
          </p:nvPr>
        </p:nvSpPr>
        <p:spPr/>
        <p:txBody>
          <a:bodyPr/>
          <a:lstStyle/>
          <a:p>
            <a:r>
              <a:rPr lang="en-US" dirty="0"/>
              <a:t>Social Determinants of Health </a:t>
            </a:r>
            <a:br>
              <a:rPr lang="en-US" sz="5400" dirty="0"/>
            </a:br>
            <a:r>
              <a:rPr lang="en-US" sz="2800" dirty="0"/>
              <a:t>Misperceptions/Faulty Explanations re Addiction</a:t>
            </a:r>
            <a:endParaRPr lang="en-US" dirty="0"/>
          </a:p>
        </p:txBody>
      </p:sp>
      <p:sp>
        <p:nvSpPr>
          <p:cNvPr id="3" name="Content Placeholder 2">
            <a:extLst>
              <a:ext uri="{FF2B5EF4-FFF2-40B4-BE49-F238E27FC236}">
                <a16:creationId xmlns:a16="http://schemas.microsoft.com/office/drawing/2014/main" id="{D08D76F6-7BA6-1246-F828-DAF9353CA372}"/>
              </a:ext>
            </a:extLst>
          </p:cNvPr>
          <p:cNvSpPr>
            <a:spLocks noGrp="1"/>
          </p:cNvSpPr>
          <p:nvPr>
            <p:ph idx="1"/>
          </p:nvPr>
        </p:nvSpPr>
        <p:spPr/>
        <p:txBody>
          <a:bodyPr/>
          <a:lstStyle/>
          <a:p>
            <a:pPr marL="342900" marR="0" lvl="0" indent="-342900" algn="l" defTabSz="914400" rtl="0" eaLnBrk="0" fontAlgn="base" latinLnBrk="0" hangingPunct="0">
              <a:lnSpc>
                <a:spcPct val="100000"/>
              </a:lnSpc>
              <a:spcBef>
                <a:spcPct val="20000"/>
              </a:spcBef>
              <a:spcAft>
                <a:spcPct val="0"/>
              </a:spcAft>
              <a:buSzPct val="95000"/>
              <a:buFont typeface="Wingdings" panose="05000000000000000000" pitchFamily="2" charset="2"/>
              <a:buChar char="§"/>
              <a:tabLst/>
              <a:defRPr/>
            </a:pPr>
            <a:r>
              <a:rPr lang="en-US" sz="2400" i="1" dirty="0">
                <a:latin typeface="+mj-lt"/>
              </a:rPr>
              <a:t>Reflecting society in general</a:t>
            </a:r>
            <a:r>
              <a:rPr lang="en-US" sz="2400" dirty="0">
                <a:latin typeface="+mj-lt"/>
              </a:rPr>
              <a:t>, lack of understanding of SUD as a disease among Black/Latinx communities </a:t>
            </a:r>
            <a:r>
              <a:rPr kumimoji="0" lang="en-US" sz="2000" b="0" i="0" u="none" strike="noStrike" kern="1200" cap="none" spc="0" normalizeH="0" baseline="0" noProof="0" dirty="0">
                <a:ln>
                  <a:noFill/>
                </a:ln>
                <a:effectLst/>
                <a:uLnTx/>
                <a:uFillTx/>
                <a:latin typeface="+mj-lt"/>
                <a:ea typeface="+mn-ea"/>
                <a:cs typeface="+mn-cs"/>
              </a:rPr>
              <a:t>(SAMHSA, 2020)</a:t>
            </a:r>
          </a:p>
          <a:p>
            <a:pPr>
              <a:buFont typeface="Wingdings" panose="05000000000000000000" pitchFamily="2" charset="2"/>
              <a:buChar char="§"/>
            </a:pPr>
            <a:r>
              <a:rPr lang="en-US" sz="2400" dirty="0">
                <a:latin typeface="+mj-lt"/>
              </a:rPr>
              <a:t>People hide their SUD because addiction is seen as a weakness, not a disease</a:t>
            </a:r>
          </a:p>
          <a:p>
            <a:pPr marL="342900" marR="0" lvl="0" indent="-342900" algn="l" defTabSz="914400" rtl="0" eaLnBrk="0" fontAlgn="base" latinLnBrk="0" hangingPunct="0">
              <a:lnSpc>
                <a:spcPct val="100000"/>
              </a:lnSpc>
              <a:spcBef>
                <a:spcPct val="20000"/>
              </a:spcBef>
              <a:spcAft>
                <a:spcPct val="0"/>
              </a:spcAft>
              <a:buSzPct val="95000"/>
              <a:buFont typeface="Wingdings" panose="05000000000000000000" pitchFamily="2" charset="2"/>
              <a:buChar char="§"/>
              <a:tabLst/>
              <a:defRPr/>
            </a:pPr>
            <a:r>
              <a:rPr lang="en-US" sz="2400" dirty="0">
                <a:latin typeface="+mj-lt"/>
              </a:rPr>
              <a:t>Solutions need to address how addiction is a disease/health condition and not a moral failing </a:t>
            </a:r>
            <a:r>
              <a:rPr kumimoji="0" lang="en-US" sz="2000" b="0" i="0" u="none" strike="noStrike" kern="1200" cap="none" spc="0" normalizeH="0" baseline="0" noProof="0" dirty="0">
                <a:ln>
                  <a:noFill/>
                </a:ln>
                <a:effectLst/>
                <a:uLnTx/>
                <a:uFillTx/>
                <a:latin typeface="+mj-lt"/>
                <a:ea typeface="+mn-ea"/>
                <a:cs typeface="+mn-cs"/>
              </a:rPr>
              <a:t>(SAMHSA, 2020)</a:t>
            </a:r>
          </a:p>
          <a:p>
            <a:pPr>
              <a:buFont typeface="Wingdings" panose="05000000000000000000" pitchFamily="2" charset="2"/>
              <a:buChar char="§"/>
            </a:pPr>
            <a:r>
              <a:rPr lang="en-US" sz="2400" dirty="0">
                <a:latin typeface="+mj-lt"/>
              </a:rPr>
              <a:t>Many people not informed about standard treatment options for OUD </a:t>
            </a:r>
          </a:p>
          <a:p>
            <a:pPr>
              <a:buFont typeface="Wingdings" panose="05000000000000000000" pitchFamily="2" charset="2"/>
              <a:buChar char="§"/>
            </a:pPr>
            <a:r>
              <a:rPr lang="en-US" sz="2400" dirty="0">
                <a:latin typeface="+mj-lt"/>
              </a:rPr>
              <a:t>Reduces chance of evidence-based solutions being accessed or implemented </a:t>
            </a:r>
          </a:p>
          <a:p>
            <a:endParaRPr lang="en-US" dirty="0"/>
          </a:p>
        </p:txBody>
      </p:sp>
      <p:sp>
        <p:nvSpPr>
          <p:cNvPr id="5" name="Footer Placeholder 4">
            <a:extLst>
              <a:ext uri="{FF2B5EF4-FFF2-40B4-BE49-F238E27FC236}">
                <a16:creationId xmlns:a16="http://schemas.microsoft.com/office/drawing/2014/main" id="{3255C351-BE42-F4A4-FF97-BF3D33326313}"/>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09FE2D10-99F7-3441-AE03-38E39F117E32}"/>
              </a:ext>
            </a:extLst>
          </p:cNvPr>
          <p:cNvSpPr>
            <a:spLocks noGrp="1"/>
          </p:cNvSpPr>
          <p:nvPr>
            <p:ph type="sldNum" sz="quarter" idx="12"/>
          </p:nvPr>
        </p:nvSpPr>
        <p:spPr/>
        <p:txBody>
          <a:bodyPr/>
          <a:lstStyle/>
          <a:p>
            <a:fld id="{1D2EA5EF-C699-AF4C-BA42-C0A1CAAB713C}" type="slidenum">
              <a:rPr lang="en-US" smtClean="0"/>
              <a:t>16</a:t>
            </a:fld>
            <a:endParaRPr lang="en-US"/>
          </a:p>
        </p:txBody>
      </p:sp>
    </p:spTree>
    <p:extLst>
      <p:ext uri="{BB962C8B-B14F-4D97-AF65-F5344CB8AC3E}">
        <p14:creationId xmlns:p14="http://schemas.microsoft.com/office/powerpoint/2010/main" val="372825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E9FB1-673F-CB39-5E35-AF6BDA425B8B}"/>
              </a:ext>
            </a:extLst>
          </p:cNvPr>
          <p:cNvSpPr>
            <a:spLocks noGrp="1"/>
          </p:cNvSpPr>
          <p:nvPr>
            <p:ph type="title"/>
          </p:nvPr>
        </p:nvSpPr>
        <p:spPr/>
        <p:txBody>
          <a:bodyPr/>
          <a:lstStyle/>
          <a:p>
            <a:r>
              <a:rPr lang="en-US" dirty="0"/>
              <a:t>Social Determinants of Health </a:t>
            </a:r>
            <a:br>
              <a:rPr lang="en-US" dirty="0"/>
            </a:br>
            <a:r>
              <a:rPr lang="en-US" sz="2800" dirty="0"/>
              <a:t>Lack of Culturally Responsive Care</a:t>
            </a:r>
            <a:endParaRPr lang="en-US" dirty="0"/>
          </a:p>
        </p:txBody>
      </p:sp>
      <p:sp>
        <p:nvSpPr>
          <p:cNvPr id="3" name="Content Placeholder 2">
            <a:extLst>
              <a:ext uri="{FF2B5EF4-FFF2-40B4-BE49-F238E27FC236}">
                <a16:creationId xmlns:a16="http://schemas.microsoft.com/office/drawing/2014/main" id="{E01243D5-F553-D645-C9A9-9C01BFAFC842}"/>
              </a:ext>
            </a:extLst>
          </p:cNvPr>
          <p:cNvSpPr>
            <a:spLocks noGrp="1"/>
          </p:cNvSpPr>
          <p:nvPr>
            <p:ph idx="1"/>
          </p:nvPr>
        </p:nvSpPr>
        <p:spPr/>
        <p:txBody>
          <a:bodyPr>
            <a:normAutofit lnSpcReduction="10000"/>
          </a:bodyPr>
          <a:lstStyle/>
          <a:p>
            <a:pPr>
              <a:buFont typeface="Wingdings" panose="05000000000000000000" pitchFamily="2" charset="2"/>
              <a:buChar char="§"/>
            </a:pPr>
            <a:r>
              <a:rPr lang="en-US" sz="2800" dirty="0">
                <a:latin typeface="+mj-lt"/>
              </a:rPr>
              <a:t>Shortage of Black &amp; Latinx physicians </a:t>
            </a:r>
            <a:r>
              <a:rPr lang="en-US" sz="2000" dirty="0">
                <a:latin typeface="+mj-lt"/>
              </a:rPr>
              <a:t>(Lin &amp; Knudsen, 2019)</a:t>
            </a:r>
          </a:p>
          <a:p>
            <a:pPr marL="342900" marR="0" lvl="0" indent="-342900" algn="l" defTabSz="914400" rtl="0" eaLnBrk="0" fontAlgn="base" latinLnBrk="0" hangingPunct="0">
              <a:lnSpc>
                <a:spcPct val="100000"/>
              </a:lnSpc>
              <a:spcBef>
                <a:spcPct val="20000"/>
              </a:spcBef>
              <a:spcAft>
                <a:spcPct val="0"/>
              </a:spcAft>
              <a:buSzPct val="95000"/>
              <a:buFont typeface="Wingdings" panose="05000000000000000000" pitchFamily="2" charset="2"/>
              <a:buChar char="§"/>
              <a:tabLst/>
              <a:defRPr/>
            </a:pPr>
            <a:r>
              <a:rPr lang="en-US" sz="2800" dirty="0">
                <a:latin typeface="+mj-lt"/>
              </a:rPr>
              <a:t>Shortage of clinicians trained to prescribe buprenorphine </a:t>
            </a:r>
            <a:r>
              <a:rPr kumimoji="0" lang="en-US" sz="2000" b="0" i="0" u="none" strike="noStrike" kern="1200" cap="none" spc="0" normalizeH="0" baseline="0" noProof="0" dirty="0">
                <a:ln>
                  <a:noFill/>
                </a:ln>
                <a:effectLst/>
                <a:uLnTx/>
                <a:uFillTx/>
                <a:latin typeface="+mj-lt"/>
                <a:ea typeface="+mn-ea"/>
                <a:cs typeface="+mn-cs"/>
              </a:rPr>
              <a:t>(Lin &amp; Knudsen, 2019)</a:t>
            </a:r>
            <a:endParaRPr lang="en-US" sz="2400" dirty="0">
              <a:latin typeface="+mj-lt"/>
            </a:endParaRPr>
          </a:p>
          <a:p>
            <a:pPr marL="342900" marR="0" lvl="0" indent="-342900" algn="l" defTabSz="914400" rtl="0" eaLnBrk="0" fontAlgn="base" latinLnBrk="0" hangingPunct="0">
              <a:lnSpc>
                <a:spcPct val="100000"/>
              </a:lnSpc>
              <a:spcBef>
                <a:spcPct val="20000"/>
              </a:spcBef>
              <a:spcAft>
                <a:spcPct val="0"/>
              </a:spcAft>
              <a:buSzPct val="95000"/>
              <a:buFont typeface="Wingdings" panose="05000000000000000000" pitchFamily="2" charset="2"/>
              <a:buChar char="§"/>
              <a:tabLst/>
              <a:defRPr/>
            </a:pPr>
            <a:r>
              <a:rPr lang="en-US" sz="2800" dirty="0">
                <a:latin typeface="+mj-lt"/>
              </a:rPr>
              <a:t>Inability to engage with clinicians in their own community contributes to premature termination of treatment among people of color </a:t>
            </a:r>
            <a:r>
              <a:rPr kumimoji="0" lang="en-US" sz="2000" b="0" i="0" u="none" strike="noStrike" kern="1200" cap="none" spc="0" normalizeH="0" baseline="0" noProof="0" dirty="0">
                <a:ln>
                  <a:noFill/>
                </a:ln>
                <a:effectLst/>
                <a:uLnTx/>
                <a:uFillTx/>
                <a:latin typeface="+mj-lt"/>
                <a:ea typeface="+mn-ea"/>
                <a:cs typeface="+mn-cs"/>
              </a:rPr>
              <a:t>(Lin &amp; Knudsen, 2019)</a:t>
            </a:r>
            <a:endParaRPr lang="en-US" sz="2400" dirty="0">
              <a:latin typeface="+mj-lt"/>
            </a:endParaRPr>
          </a:p>
          <a:p>
            <a:pPr marL="342900" marR="0" lvl="0" indent="-342900" algn="l" defTabSz="914400" rtl="0" eaLnBrk="0" fontAlgn="base" latinLnBrk="0" hangingPunct="0">
              <a:lnSpc>
                <a:spcPct val="100000"/>
              </a:lnSpc>
              <a:spcBef>
                <a:spcPct val="20000"/>
              </a:spcBef>
              <a:spcAft>
                <a:spcPct val="0"/>
              </a:spcAft>
              <a:buSzPct val="95000"/>
              <a:buFont typeface="Wingdings" panose="05000000000000000000" pitchFamily="2" charset="2"/>
              <a:buChar char="§"/>
              <a:tabLst/>
              <a:defRPr/>
            </a:pPr>
            <a:r>
              <a:rPr lang="en-US" sz="2800" dirty="0">
                <a:latin typeface="+mj-lt"/>
              </a:rPr>
              <a:t>When cultural context is ignored, respect for patients may be lacking, little hope is provided, and it is very difficult for African-American and Latinx OUD patients to engage in treatment </a:t>
            </a:r>
            <a:r>
              <a:rPr kumimoji="0" lang="en-US" sz="2000" b="0" i="0" u="none" strike="noStrike" kern="1200" cap="none" spc="0" normalizeH="0" baseline="0" noProof="0" dirty="0">
                <a:ln>
                  <a:noFill/>
                </a:ln>
                <a:effectLst/>
                <a:uLnTx/>
                <a:uFillTx/>
                <a:latin typeface="+mj-lt"/>
                <a:ea typeface="+mn-ea"/>
                <a:cs typeface="+mn-cs"/>
              </a:rPr>
              <a:t>(Lin &amp; Knudsen, 2019)</a:t>
            </a:r>
            <a:endParaRPr lang="en-US" sz="2400" dirty="0">
              <a:latin typeface="+mj-lt"/>
            </a:endParaRPr>
          </a:p>
          <a:p>
            <a:endParaRPr lang="en-US" dirty="0"/>
          </a:p>
        </p:txBody>
      </p:sp>
      <p:sp>
        <p:nvSpPr>
          <p:cNvPr id="5" name="Footer Placeholder 4">
            <a:extLst>
              <a:ext uri="{FF2B5EF4-FFF2-40B4-BE49-F238E27FC236}">
                <a16:creationId xmlns:a16="http://schemas.microsoft.com/office/drawing/2014/main" id="{05A48DFA-6855-E447-ADED-81DAB51BF88B}"/>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7E4ED9E9-32A3-5EB3-45A1-A95481FB86F8}"/>
              </a:ext>
            </a:extLst>
          </p:cNvPr>
          <p:cNvSpPr>
            <a:spLocks noGrp="1"/>
          </p:cNvSpPr>
          <p:nvPr>
            <p:ph type="sldNum" sz="quarter" idx="12"/>
          </p:nvPr>
        </p:nvSpPr>
        <p:spPr/>
        <p:txBody>
          <a:bodyPr/>
          <a:lstStyle/>
          <a:p>
            <a:fld id="{1D2EA5EF-C699-AF4C-BA42-C0A1CAAB713C}" type="slidenum">
              <a:rPr lang="en-US" smtClean="0"/>
              <a:t>17</a:t>
            </a:fld>
            <a:endParaRPr lang="en-US"/>
          </a:p>
        </p:txBody>
      </p:sp>
    </p:spTree>
    <p:extLst>
      <p:ext uri="{BB962C8B-B14F-4D97-AF65-F5344CB8AC3E}">
        <p14:creationId xmlns:p14="http://schemas.microsoft.com/office/powerpoint/2010/main" val="4138364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2AC13F2-3425-E82C-0C9D-0F03350741E6}"/>
              </a:ext>
            </a:extLst>
          </p:cNvPr>
          <p:cNvSpPr>
            <a:spLocks noGrp="1"/>
          </p:cNvSpPr>
          <p:nvPr>
            <p:ph type="title"/>
          </p:nvPr>
        </p:nvSpPr>
        <p:spPr>
          <a:xfrm>
            <a:off x="963089" y="6858000"/>
            <a:ext cx="10212916" cy="1168401"/>
          </a:xfrm>
        </p:spPr>
        <p:txBody>
          <a:bodyPr vert="horz" lIns="91290" tIns="45645" rIns="91290" bIns="45645" rtlCol="0" anchor="t">
            <a:noAutofit/>
          </a:bodyPr>
          <a:lstStyle/>
          <a:p>
            <a:r>
              <a:rPr lang="en-US" dirty="0">
                <a:solidFill>
                  <a:schemeClr val="tx1"/>
                </a:solidFill>
              </a:rPr>
              <a:t>CDC Opioid Prescribing </a:t>
            </a:r>
            <a:br>
              <a:rPr lang="en-US" dirty="0">
                <a:solidFill>
                  <a:schemeClr val="tx1"/>
                </a:solidFill>
              </a:rPr>
            </a:br>
            <a:r>
              <a:rPr lang="en-US" dirty="0">
                <a:solidFill>
                  <a:schemeClr val="tx1"/>
                </a:solidFill>
              </a:rPr>
              <a:t>Guidelines for Chronic Pain</a:t>
            </a:r>
            <a:endParaRPr lang="en-US" dirty="0"/>
          </a:p>
        </p:txBody>
      </p:sp>
      <p:sp>
        <p:nvSpPr>
          <p:cNvPr id="7" name="Text Placeholder 6">
            <a:extLst>
              <a:ext uri="{FF2B5EF4-FFF2-40B4-BE49-F238E27FC236}">
                <a16:creationId xmlns:a16="http://schemas.microsoft.com/office/drawing/2014/main" id="{8D88BD6C-1597-34E7-1186-A8FC884CA8FE}"/>
              </a:ext>
            </a:extLst>
          </p:cNvPr>
          <p:cNvSpPr>
            <a:spLocks noGrp="1"/>
          </p:cNvSpPr>
          <p:nvPr>
            <p:ph type="body" idx="1"/>
          </p:nvPr>
        </p:nvSpPr>
        <p:spPr>
          <a:xfrm>
            <a:off x="546411" y="1553632"/>
            <a:ext cx="10972800" cy="3698591"/>
          </a:xfrm>
        </p:spPr>
        <p:txBody>
          <a:bodyPr anchor="ctr"/>
          <a:lstStyle/>
          <a:p>
            <a:pPr algn="ctr"/>
            <a:r>
              <a:rPr lang="en-US" sz="3200" dirty="0">
                <a:solidFill>
                  <a:schemeClr val="tx1"/>
                </a:solidFill>
              </a:rPr>
              <a:t>CDC Opioid Prescribing </a:t>
            </a:r>
            <a:br>
              <a:rPr lang="en-US" sz="3200" dirty="0">
                <a:solidFill>
                  <a:schemeClr val="tx1"/>
                </a:solidFill>
              </a:rPr>
            </a:br>
            <a:r>
              <a:rPr lang="en-US" sz="3200" dirty="0">
                <a:solidFill>
                  <a:schemeClr val="tx1"/>
                </a:solidFill>
              </a:rPr>
              <a:t>Guidelines for Chronic Pain </a:t>
            </a:r>
            <a:br>
              <a:rPr lang="en-US" sz="2400" dirty="0">
                <a:solidFill>
                  <a:schemeClr val="tx1"/>
                </a:solidFill>
              </a:rPr>
            </a:br>
            <a:br>
              <a:rPr lang="en-US" sz="2400" dirty="0">
                <a:solidFill>
                  <a:schemeClr val="tx1"/>
                </a:solidFill>
              </a:rPr>
            </a:br>
            <a:r>
              <a:rPr lang="en-US" sz="2400" dirty="0">
                <a:solidFill>
                  <a:schemeClr val="tx1"/>
                </a:solidFill>
              </a:rPr>
              <a:t>Source for next two slides is:</a:t>
            </a:r>
          </a:p>
          <a:p>
            <a:pPr algn="ctr"/>
            <a:r>
              <a:rPr lang="en-US" sz="2400" dirty="0">
                <a:solidFill>
                  <a:schemeClr val="tx1"/>
                </a:solidFill>
              </a:rPr>
              <a:t> </a:t>
            </a:r>
            <a:r>
              <a:rPr lang="en-US" sz="2000" dirty="0">
                <a:solidFill>
                  <a:srgbClr val="FFFF00"/>
                </a:solidFill>
                <a:hlinkClick r:id="rId3"/>
              </a:rPr>
              <a:t>https://www.cdc.gov/opioids/healthcare-professionals/prescribing/guideline/index.html</a:t>
            </a:r>
            <a:r>
              <a:rPr lang="en-US" sz="2000" dirty="0">
                <a:solidFill>
                  <a:srgbClr val="FFFF00"/>
                </a:solidFill>
              </a:rPr>
              <a:t> </a:t>
            </a:r>
            <a:endParaRPr lang="en-US" dirty="0"/>
          </a:p>
        </p:txBody>
      </p:sp>
      <p:sp>
        <p:nvSpPr>
          <p:cNvPr id="5" name="Footer Placeholder 4">
            <a:extLst>
              <a:ext uri="{FF2B5EF4-FFF2-40B4-BE49-F238E27FC236}">
                <a16:creationId xmlns:a16="http://schemas.microsoft.com/office/drawing/2014/main" id="{9B977AF5-2DA4-19EC-F85E-F224F0B07B42}"/>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09BA3229-239A-8F09-3E37-D00AD622A96F}"/>
              </a:ext>
            </a:extLst>
          </p:cNvPr>
          <p:cNvSpPr>
            <a:spLocks noGrp="1"/>
          </p:cNvSpPr>
          <p:nvPr>
            <p:ph type="sldNum" sz="quarter" idx="12"/>
          </p:nvPr>
        </p:nvSpPr>
        <p:spPr/>
        <p:txBody>
          <a:bodyPr/>
          <a:lstStyle/>
          <a:p>
            <a:fld id="{1D2EA5EF-C699-AF4C-BA42-C0A1CAAB713C}" type="slidenum">
              <a:rPr lang="en-US" smtClean="0"/>
              <a:t>18</a:t>
            </a:fld>
            <a:endParaRPr lang="en-US"/>
          </a:p>
        </p:txBody>
      </p:sp>
    </p:spTree>
    <p:extLst>
      <p:ext uri="{BB962C8B-B14F-4D97-AF65-F5344CB8AC3E}">
        <p14:creationId xmlns:p14="http://schemas.microsoft.com/office/powerpoint/2010/main" val="133278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B495C86-C0E5-9D77-8548-02CA37147BEF}"/>
              </a:ext>
            </a:extLst>
          </p:cNvPr>
          <p:cNvSpPr>
            <a:spLocks noGrp="1"/>
          </p:cNvSpPr>
          <p:nvPr>
            <p:ph type="title" idx="4294967295"/>
          </p:nvPr>
        </p:nvSpPr>
        <p:spPr>
          <a:xfrm>
            <a:off x="609604" y="-1143000"/>
            <a:ext cx="11087425" cy="1143000"/>
          </a:xfrm>
        </p:spPr>
        <p:txBody>
          <a:bodyPr vert="horz" lIns="91290" tIns="45645" rIns="91290" bIns="45645" rtlCol="0" anchor="b">
            <a:noAutofit/>
          </a:bodyPr>
          <a:lstStyle/>
          <a:p>
            <a:r>
              <a:rPr lang="en-US" sz="3600" dirty="0"/>
              <a:t>CDC Guidelines for Opioid Prescribing for Chronic Pain</a:t>
            </a:r>
          </a:p>
        </p:txBody>
      </p:sp>
      <p:pic>
        <p:nvPicPr>
          <p:cNvPr id="10" name="Picture 9" descr="This is a copy of the CDC brochure on prescribing guidelines for opioid painkillers for chronic pain. ">
            <a:extLst>
              <a:ext uri="{FF2B5EF4-FFF2-40B4-BE49-F238E27FC236}">
                <a16:creationId xmlns:a16="http://schemas.microsoft.com/office/drawing/2014/main" id="{57FC0103-C357-3453-6DDE-A67B53DDC6B4}"/>
              </a:ext>
            </a:extLst>
          </p:cNvPr>
          <p:cNvPicPr>
            <a:picLocks noChangeAspect="1"/>
          </p:cNvPicPr>
          <p:nvPr/>
        </p:nvPicPr>
        <p:blipFill>
          <a:blip r:embed="rId3"/>
          <a:stretch>
            <a:fillRect/>
          </a:stretch>
        </p:blipFill>
        <p:spPr>
          <a:xfrm>
            <a:off x="0" y="0"/>
            <a:ext cx="5335187" cy="6858000"/>
          </a:xfrm>
          <a:prstGeom prst="rect">
            <a:avLst/>
          </a:prstGeom>
        </p:spPr>
      </p:pic>
      <p:sp>
        <p:nvSpPr>
          <p:cNvPr id="11" name="Oval 10" descr="This is a copy of the CDC brochure on prescribing guidelines for opioid painkillers for chronic pain. ">
            <a:extLst>
              <a:ext uri="{FF2B5EF4-FFF2-40B4-BE49-F238E27FC236}">
                <a16:creationId xmlns:a16="http://schemas.microsoft.com/office/drawing/2014/main" id="{7D15F37B-A0CB-0D85-8023-51ED85996CD4}"/>
              </a:ext>
            </a:extLst>
          </p:cNvPr>
          <p:cNvSpPr/>
          <p:nvPr/>
        </p:nvSpPr>
        <p:spPr>
          <a:xfrm>
            <a:off x="5401637" y="155878"/>
            <a:ext cx="6705600" cy="61000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mj-lt"/>
              </a:rPr>
              <a:t>CLINICAL REMINDERS </a:t>
            </a:r>
          </a:p>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 </a:t>
            </a:r>
            <a:r>
              <a:rPr lang="en-US" sz="2400" dirty="0">
                <a:solidFill>
                  <a:schemeClr val="tx1"/>
                </a:solidFill>
                <a:latin typeface="+mj-lt"/>
              </a:rPr>
              <a:t>Opioids are not first-line or routine therapy for chronic pain </a:t>
            </a:r>
          </a:p>
          <a:p>
            <a:pPr algn="ctr"/>
            <a:endParaRPr lang="en-US" sz="2400" dirty="0">
              <a:solidFill>
                <a:schemeClr val="tx1"/>
              </a:solidFill>
              <a:latin typeface="+mj-lt"/>
            </a:endParaRPr>
          </a:p>
          <a:p>
            <a:pPr algn="ctr"/>
            <a:r>
              <a:rPr lang="en-US" sz="2400" dirty="0">
                <a:solidFill>
                  <a:schemeClr val="tx1"/>
                </a:solidFill>
                <a:latin typeface="+mj-lt"/>
              </a:rPr>
              <a:t>• Establish and measure goals for pain and function</a:t>
            </a:r>
          </a:p>
          <a:p>
            <a:pPr algn="ctr"/>
            <a:endParaRPr lang="en-US" sz="2400" dirty="0">
              <a:solidFill>
                <a:schemeClr val="tx1"/>
              </a:solidFill>
              <a:latin typeface="+mj-lt"/>
            </a:endParaRPr>
          </a:p>
          <a:p>
            <a:pPr algn="ctr"/>
            <a:r>
              <a:rPr lang="en-US" sz="2400" dirty="0">
                <a:solidFill>
                  <a:schemeClr val="tx1"/>
                </a:solidFill>
                <a:latin typeface="+mj-lt"/>
              </a:rPr>
              <a:t> • Discuss benefits and risks and availability of nonopioid therapies with patient</a:t>
            </a:r>
          </a:p>
        </p:txBody>
      </p:sp>
      <p:sp>
        <p:nvSpPr>
          <p:cNvPr id="5" name="Footer Placeholder 4">
            <a:extLst>
              <a:ext uri="{FF2B5EF4-FFF2-40B4-BE49-F238E27FC236}">
                <a16:creationId xmlns:a16="http://schemas.microsoft.com/office/drawing/2014/main" id="{6B013A7D-AAC9-98A4-9D9E-8C301D377EFA}"/>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17109F82-FF85-4D67-6FC3-067AB0F11271}"/>
              </a:ext>
            </a:extLst>
          </p:cNvPr>
          <p:cNvSpPr>
            <a:spLocks noGrp="1"/>
          </p:cNvSpPr>
          <p:nvPr>
            <p:ph type="sldNum" sz="quarter" idx="12"/>
          </p:nvPr>
        </p:nvSpPr>
        <p:spPr/>
        <p:txBody>
          <a:bodyPr/>
          <a:lstStyle/>
          <a:p>
            <a:fld id="{1D2EA5EF-C699-AF4C-BA42-C0A1CAAB713C}" type="slidenum">
              <a:rPr lang="en-US" smtClean="0"/>
              <a:t>19</a:t>
            </a:fld>
            <a:endParaRPr lang="en-US"/>
          </a:p>
        </p:txBody>
      </p:sp>
    </p:spTree>
    <p:extLst>
      <p:ext uri="{BB962C8B-B14F-4D97-AF65-F5344CB8AC3E}">
        <p14:creationId xmlns:p14="http://schemas.microsoft.com/office/powerpoint/2010/main" val="136981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609604" y="1240221"/>
            <a:ext cx="11087425" cy="4727281"/>
          </a:xfrm>
        </p:spPr>
        <p:txBody>
          <a:bodyPr vert="horz" lIns="91290" tIns="45645" rIns="91290" bIns="45645" rtlCol="0" anchor="t">
            <a:normAutofit fontScale="70000" lnSpcReduction="20000"/>
          </a:bodyPr>
          <a:lstStyle/>
          <a:p>
            <a:pPr marL="114112" indent="0">
              <a:buNone/>
            </a:pPr>
            <a:r>
              <a:rPr lang="en-US" dirty="0">
                <a:solidFill>
                  <a:srgbClr val="1D1C1D"/>
                </a:solidFill>
                <a:latin typeface="Slack-Lato"/>
              </a:rPr>
              <a:t>The views and opinions expressed in this presentation are not necessarily those of the Pacific AIDS Education &amp; Training Center (Pacific AETC) or its eight local partner sites in HRSA Region 9, the Regents of the University of California or its San Francisco campus (UCSF or collectively, University) nor of our funder the Health Resources and Services Administration(HRSA). Neither Pacific 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product or process assessed or described; nor represent that its use would not infringe privately owned rights.</a:t>
            </a:r>
          </a:p>
          <a:p>
            <a:pPr marL="114112" indent="0">
              <a:buNone/>
            </a:pPr>
            <a:endParaRPr lang="en-US" dirty="0">
              <a:solidFill>
                <a:srgbClr val="1D1C1D"/>
              </a:solidFill>
              <a:latin typeface="Slack-Lato"/>
            </a:endParaRPr>
          </a:p>
          <a:p>
            <a:pPr marL="114112" indent="0">
              <a:buNone/>
            </a:pPr>
            <a:r>
              <a:rPr lang="en-US" b="1" dirty="0">
                <a:solidFill>
                  <a:srgbClr val="1D1C1D"/>
                </a:solidFill>
                <a:latin typeface="Slack-Lato"/>
              </a:rPr>
              <a:t>HRSA Acknowledgement Statement</a:t>
            </a:r>
            <a:br>
              <a:rPr lang="en-US" dirty="0">
                <a:solidFill>
                  <a:srgbClr val="1D1C1D"/>
                </a:solidFill>
                <a:latin typeface="Slack-Lato"/>
              </a:rPr>
            </a:br>
            <a:r>
              <a:rPr lang="en-US" sz="2400" dirty="0">
                <a:solidFill>
                  <a:srgbClr val="1D1C1D"/>
                </a:solidFill>
                <a:latin typeface="Slack-Lato"/>
              </a:rPr>
              <a:t>The Pacific AETC is supported by the Health Resources and Services Administration (HRSA) of the U.S. Department of Health and Human Services (HHS) as part of an award totaling $4,377,449. The contents are those of the author(s) and do not necessarily represent the official views of, nor an endorsement, by HRSA, HHS, or the U.S. Government. For more information, please visit </a:t>
            </a:r>
            <a:r>
              <a:rPr lang="en-US" sz="2400" dirty="0">
                <a:solidFill>
                  <a:srgbClr val="1D1C1D"/>
                </a:solidFill>
                <a:latin typeface="Slack-Lato"/>
                <a:hlinkClick r:id="rId3"/>
              </a:rPr>
              <a:t>HRSA.gov</a:t>
            </a:r>
            <a:r>
              <a:rPr lang="en-US" sz="2400" dirty="0">
                <a:solidFill>
                  <a:srgbClr val="1D1C1D"/>
                </a:solidFill>
                <a:latin typeface="Slack-Lato"/>
              </a:rPr>
              <a:t>.</a:t>
            </a:r>
          </a:p>
          <a:p>
            <a:pPr marL="114112" indent="0">
              <a:buNone/>
            </a:pPr>
            <a:endParaRPr lang="en-US" b="1" dirty="0">
              <a:solidFill>
                <a:srgbClr val="1D1C1D"/>
              </a:solidFill>
              <a:latin typeface="Slack-Lato"/>
            </a:endParaRPr>
          </a:p>
          <a:p>
            <a:pPr marL="114112" indent="0">
              <a:buNone/>
            </a:pPr>
            <a:r>
              <a:rPr lang="en-US" b="1" dirty="0">
                <a:solidFill>
                  <a:srgbClr val="1D1C1D"/>
                </a:solidFill>
                <a:latin typeface="Slack-Lato"/>
              </a:rPr>
              <a:t>Trade Name Disclosure Statement</a:t>
            </a:r>
            <a:br>
              <a:rPr lang="en-US" dirty="0">
                <a:solidFill>
                  <a:srgbClr val="1D1C1D"/>
                </a:solidFill>
                <a:latin typeface="Slack-Lato"/>
              </a:rPr>
            </a:br>
            <a:r>
              <a:rPr lang="en-US" dirty="0">
                <a:solidFill>
                  <a:srgbClr val="1D1C1D"/>
                </a:solidFill>
                <a:latin typeface="Slack-Lato"/>
              </a:rPr>
              <a:t>Funding for this presentation was made possible by 5 U1OHA29292‐08‐00 from 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t>
            </a:r>
            <a:r>
              <a:rPr lang="en-US" i="1" dirty="0">
                <a:solidFill>
                  <a:srgbClr val="1D1C1D"/>
                </a:solidFill>
                <a:latin typeface="Slack-Lato"/>
              </a:rPr>
              <a:t>Any trade/brand names for products mentioned during this presentation are for training and identification purposes only.</a:t>
            </a:r>
            <a:endParaRPr lang="en-US" dirty="0">
              <a:solidFill>
                <a:srgbClr val="1D1C1D"/>
              </a:solidFill>
              <a:latin typeface="Slack-Lato"/>
            </a:endParaRPr>
          </a:p>
        </p:txBody>
      </p:sp>
      <p:sp>
        <p:nvSpPr>
          <p:cNvPr id="5" name="Slide Number Placeholder 4">
            <a:extLst>
              <a:ext uri="{FF2B5EF4-FFF2-40B4-BE49-F238E27FC236}">
                <a16:creationId xmlns:a16="http://schemas.microsoft.com/office/drawing/2014/main" id="{84157856-EF6F-C942-BBB6-10E2D7141CEF}"/>
              </a:ext>
            </a:extLst>
          </p:cNvPr>
          <p:cNvSpPr>
            <a:spLocks noGrp="1"/>
          </p:cNvSpPr>
          <p:nvPr>
            <p:ph type="sldNum" sz="quarter" idx="12"/>
          </p:nvPr>
        </p:nvSpPr>
        <p:spPr/>
        <p:txBody>
          <a:bodyPr/>
          <a:lstStyle/>
          <a:p>
            <a:pPr marL="0" marR="0" lvl="0" indent="0" algn="ctr" defTabSz="456449" rtl="0" eaLnBrk="1" fontAlgn="auto" latinLnBrk="0" hangingPunct="1">
              <a:lnSpc>
                <a:spcPct val="100000"/>
              </a:lnSpc>
              <a:spcBef>
                <a:spcPts val="0"/>
              </a:spcBef>
              <a:spcAft>
                <a:spcPts val="0"/>
              </a:spcAft>
              <a:buClrTx/>
              <a:buSzTx/>
              <a:buFontTx/>
              <a:buNone/>
              <a:tabLst/>
              <a:defRPr/>
            </a:pPr>
            <a:fld id="{1D2EA5EF-C699-AF4C-BA42-C0A1CAAB713C}" type="slidenum">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456449"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54387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6546145-4052-CA4E-AC6D-17611FCDB6E7}"/>
              </a:ext>
            </a:extLst>
          </p:cNvPr>
          <p:cNvSpPr>
            <a:spLocks noGrp="1"/>
          </p:cNvSpPr>
          <p:nvPr>
            <p:ph type="title" idx="4294967295"/>
          </p:nvPr>
        </p:nvSpPr>
        <p:spPr>
          <a:xfrm>
            <a:off x="609604" y="-1143000"/>
            <a:ext cx="11087425" cy="1143000"/>
          </a:xfrm>
        </p:spPr>
        <p:txBody>
          <a:bodyPr vert="horz" lIns="91290" tIns="45645" rIns="91290" bIns="45645" rtlCol="0" anchor="b">
            <a:noAutofit/>
          </a:bodyPr>
          <a:lstStyle/>
          <a:p>
            <a:r>
              <a:rPr lang="en-US" sz="3600" dirty="0"/>
              <a:t>CDC Guidelines for Opioid Prescribing for Chronic Pain (2)</a:t>
            </a:r>
          </a:p>
        </p:txBody>
      </p:sp>
      <p:pic>
        <p:nvPicPr>
          <p:cNvPr id="6" name="Picture 5" descr="This is a copy of the CDC brochure on prescribing guidelines for opioid painkillers for chronic pain. ">
            <a:extLst>
              <a:ext uri="{FF2B5EF4-FFF2-40B4-BE49-F238E27FC236}">
                <a16:creationId xmlns:a16="http://schemas.microsoft.com/office/drawing/2014/main" id="{D8C21E74-AA1F-256B-C133-E22539FCA54E}"/>
              </a:ext>
            </a:extLst>
          </p:cNvPr>
          <p:cNvPicPr>
            <a:picLocks noChangeAspect="1"/>
          </p:cNvPicPr>
          <p:nvPr/>
        </p:nvPicPr>
        <p:blipFill>
          <a:blip r:embed="rId3"/>
          <a:stretch>
            <a:fillRect/>
          </a:stretch>
        </p:blipFill>
        <p:spPr>
          <a:xfrm>
            <a:off x="0" y="0"/>
            <a:ext cx="5343855" cy="6858000"/>
          </a:xfrm>
          <a:prstGeom prst="rect">
            <a:avLst/>
          </a:prstGeom>
        </p:spPr>
      </p:pic>
      <p:sp>
        <p:nvSpPr>
          <p:cNvPr id="7" name="Oval 6" descr="This is a copy of the CDC brochure on prescribing guidelines for opioid painkillers for chronic pain. ">
            <a:extLst>
              <a:ext uri="{FF2B5EF4-FFF2-40B4-BE49-F238E27FC236}">
                <a16:creationId xmlns:a16="http://schemas.microsoft.com/office/drawing/2014/main" id="{FCD37149-D6B9-F637-9D9E-6F109104656D}"/>
              </a:ext>
            </a:extLst>
          </p:cNvPr>
          <p:cNvSpPr/>
          <p:nvPr/>
        </p:nvSpPr>
        <p:spPr>
          <a:xfrm>
            <a:off x="5343855" y="205872"/>
            <a:ext cx="6848145" cy="61000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latin typeface="+mj-lt"/>
              </a:rPr>
              <a:t>CLINICAL REMINDERS </a:t>
            </a:r>
          </a:p>
          <a:p>
            <a:pPr algn="ctr"/>
            <a:endParaRPr lang="en-US" sz="2800" dirty="0">
              <a:solidFill>
                <a:schemeClr val="tx1"/>
              </a:solidFill>
              <a:latin typeface="+mj-lt"/>
            </a:endParaRPr>
          </a:p>
          <a:p>
            <a:pPr algn="ctr"/>
            <a:r>
              <a:rPr lang="en-US" sz="2000" dirty="0">
                <a:solidFill>
                  <a:schemeClr val="tx1"/>
                </a:solidFill>
                <a:latin typeface="+mj-lt"/>
              </a:rPr>
              <a:t>• Evaluate risk factors for </a:t>
            </a:r>
          </a:p>
          <a:p>
            <a:pPr algn="ctr"/>
            <a:r>
              <a:rPr lang="en-US" sz="2000" dirty="0">
                <a:solidFill>
                  <a:schemeClr val="tx1"/>
                </a:solidFill>
                <a:latin typeface="+mj-lt"/>
              </a:rPr>
              <a:t> opioid-related harms</a:t>
            </a:r>
          </a:p>
          <a:p>
            <a:pPr algn="ctr"/>
            <a:endParaRPr lang="en-US" sz="2000" dirty="0">
              <a:solidFill>
                <a:schemeClr val="tx1"/>
              </a:solidFill>
              <a:latin typeface="+mj-lt"/>
            </a:endParaRPr>
          </a:p>
          <a:p>
            <a:pPr algn="ctr"/>
            <a:r>
              <a:rPr lang="en-US" sz="2000" dirty="0">
                <a:solidFill>
                  <a:schemeClr val="tx1"/>
                </a:solidFill>
                <a:latin typeface="+mj-lt"/>
              </a:rPr>
              <a:t> • Check PDMP for high dosages and prescriptions from other providers</a:t>
            </a:r>
          </a:p>
          <a:p>
            <a:pPr algn="ctr"/>
            <a:endParaRPr lang="en-US" sz="2000" dirty="0">
              <a:solidFill>
                <a:schemeClr val="tx1"/>
              </a:solidFill>
              <a:latin typeface="+mj-lt"/>
            </a:endParaRPr>
          </a:p>
          <a:p>
            <a:pPr algn="ctr"/>
            <a:r>
              <a:rPr lang="en-US" sz="2000" dirty="0">
                <a:solidFill>
                  <a:schemeClr val="tx1"/>
                </a:solidFill>
                <a:latin typeface="+mj-lt"/>
              </a:rPr>
              <a:t> • Use urine drug testing to identify prescribed substances and</a:t>
            </a:r>
          </a:p>
          <a:p>
            <a:pPr algn="ctr"/>
            <a:r>
              <a:rPr lang="en-US" sz="2000" dirty="0">
                <a:solidFill>
                  <a:schemeClr val="tx1"/>
                </a:solidFill>
                <a:latin typeface="+mj-lt"/>
              </a:rPr>
              <a:t> undisclosed use</a:t>
            </a:r>
          </a:p>
          <a:p>
            <a:pPr algn="ctr"/>
            <a:endParaRPr lang="en-US" sz="2000" dirty="0">
              <a:solidFill>
                <a:schemeClr val="tx1"/>
              </a:solidFill>
              <a:latin typeface="+mj-lt"/>
            </a:endParaRPr>
          </a:p>
          <a:p>
            <a:pPr algn="ctr"/>
            <a:r>
              <a:rPr lang="en-US" sz="2000" dirty="0">
                <a:solidFill>
                  <a:schemeClr val="tx1"/>
                </a:solidFill>
                <a:latin typeface="+mj-lt"/>
              </a:rPr>
              <a:t> • Avoid concurrent benzodiazepine </a:t>
            </a:r>
          </a:p>
          <a:p>
            <a:pPr algn="ctr"/>
            <a:r>
              <a:rPr lang="en-US" sz="2000" dirty="0">
                <a:solidFill>
                  <a:schemeClr val="tx1"/>
                </a:solidFill>
                <a:latin typeface="+mj-lt"/>
              </a:rPr>
              <a:t>and opioid prescribing</a:t>
            </a:r>
          </a:p>
          <a:p>
            <a:pPr algn="ctr"/>
            <a:endParaRPr lang="en-US" sz="2000" dirty="0">
              <a:solidFill>
                <a:schemeClr val="tx1"/>
              </a:solidFill>
              <a:latin typeface="+mj-lt"/>
            </a:endParaRPr>
          </a:p>
          <a:p>
            <a:pPr algn="ctr"/>
            <a:r>
              <a:rPr lang="en-US" sz="2000" dirty="0">
                <a:solidFill>
                  <a:schemeClr val="tx1"/>
                </a:solidFill>
                <a:latin typeface="+mj-lt"/>
              </a:rPr>
              <a:t> • Arrange treatment for opioid use </a:t>
            </a:r>
          </a:p>
          <a:p>
            <a:pPr algn="ctr"/>
            <a:r>
              <a:rPr lang="en-US" sz="2000" dirty="0">
                <a:solidFill>
                  <a:schemeClr val="tx1"/>
                </a:solidFill>
                <a:latin typeface="+mj-lt"/>
              </a:rPr>
              <a:t>disorder if needed</a:t>
            </a:r>
          </a:p>
        </p:txBody>
      </p:sp>
      <p:sp>
        <p:nvSpPr>
          <p:cNvPr id="5" name="Footer Placeholder 4">
            <a:extLst>
              <a:ext uri="{FF2B5EF4-FFF2-40B4-BE49-F238E27FC236}">
                <a16:creationId xmlns:a16="http://schemas.microsoft.com/office/drawing/2014/main" id="{49F62B25-3342-61EB-2DB9-92D205718D53}"/>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3A25E1C9-BDF1-ABDE-3717-2F24B98FFE7D}"/>
              </a:ext>
            </a:extLst>
          </p:cNvPr>
          <p:cNvSpPr>
            <a:spLocks noGrp="1"/>
          </p:cNvSpPr>
          <p:nvPr>
            <p:ph type="sldNum" sz="quarter" idx="12"/>
          </p:nvPr>
        </p:nvSpPr>
        <p:spPr/>
        <p:txBody>
          <a:bodyPr/>
          <a:lstStyle/>
          <a:p>
            <a:fld id="{1D2EA5EF-C699-AF4C-BA42-C0A1CAAB713C}" type="slidenum">
              <a:rPr lang="en-US" smtClean="0"/>
              <a:t>20</a:t>
            </a:fld>
            <a:endParaRPr lang="en-US"/>
          </a:p>
        </p:txBody>
      </p:sp>
    </p:spTree>
    <p:extLst>
      <p:ext uri="{BB962C8B-B14F-4D97-AF65-F5344CB8AC3E}">
        <p14:creationId xmlns:p14="http://schemas.microsoft.com/office/powerpoint/2010/main" val="4272833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F41A7A-080C-D94F-C2DF-37A693C38EFE}"/>
              </a:ext>
            </a:extLst>
          </p:cNvPr>
          <p:cNvSpPr>
            <a:spLocks noGrp="1"/>
          </p:cNvSpPr>
          <p:nvPr>
            <p:ph type="title"/>
          </p:nvPr>
        </p:nvSpPr>
        <p:spPr>
          <a:xfrm>
            <a:off x="963089" y="6858000"/>
            <a:ext cx="10212916" cy="1168401"/>
          </a:xfrm>
        </p:spPr>
        <p:txBody>
          <a:bodyPr vert="horz" lIns="91290" tIns="45645" rIns="91290" bIns="45645" rtlCol="0" anchor="t">
            <a:noAutofit/>
          </a:bodyPr>
          <a:lstStyle/>
          <a:p>
            <a:r>
              <a:rPr lang="en-US" sz="3200" dirty="0"/>
              <a:t>CDC Recommendations for Prescribing opioids for outpatients with pain</a:t>
            </a:r>
          </a:p>
        </p:txBody>
      </p:sp>
      <p:sp>
        <p:nvSpPr>
          <p:cNvPr id="7" name="Text Placeholder 6">
            <a:extLst>
              <a:ext uri="{FF2B5EF4-FFF2-40B4-BE49-F238E27FC236}">
                <a16:creationId xmlns:a16="http://schemas.microsoft.com/office/drawing/2014/main" id="{00027736-417D-9EBA-2069-CD2693DBC195}"/>
              </a:ext>
            </a:extLst>
          </p:cNvPr>
          <p:cNvSpPr>
            <a:spLocks noGrp="1"/>
          </p:cNvSpPr>
          <p:nvPr>
            <p:ph type="body" idx="1"/>
          </p:nvPr>
        </p:nvSpPr>
        <p:spPr>
          <a:xfrm>
            <a:off x="963089" y="1553633"/>
            <a:ext cx="10412627" cy="4033128"/>
          </a:xfrm>
        </p:spPr>
        <p:txBody>
          <a:bodyPr anchor="ctr">
            <a:normAutofit/>
          </a:bodyPr>
          <a:lstStyle/>
          <a:p>
            <a:pPr algn="ctr"/>
            <a:r>
              <a:rPr lang="en-US" sz="2800" dirty="0">
                <a:solidFill>
                  <a:schemeClr val="tx1"/>
                </a:solidFill>
                <a:latin typeface="+mj-lt"/>
              </a:rPr>
              <a:t>CDC Recommendations for Prescribing Opioids for Outpatients with Pain, Excluding Pain Management Related to Sickle Cell Disease, Cancer-Related Pain Treatment, Palliative Care, and End-of-Life Care (2022)</a:t>
            </a:r>
            <a:br>
              <a:rPr lang="en-US" sz="2800" dirty="0">
                <a:solidFill>
                  <a:schemeClr val="tx1"/>
                </a:solidFill>
                <a:latin typeface="+mj-lt"/>
              </a:rPr>
            </a:br>
            <a:br>
              <a:rPr lang="en-US" sz="2800" dirty="0">
                <a:solidFill>
                  <a:schemeClr val="tx1"/>
                </a:solidFill>
                <a:latin typeface="+mj-lt"/>
              </a:rPr>
            </a:br>
            <a:br>
              <a:rPr lang="en-US" sz="2800" dirty="0">
                <a:solidFill>
                  <a:schemeClr val="tx1"/>
                </a:solidFill>
                <a:latin typeface="+mj-lt"/>
              </a:rPr>
            </a:br>
            <a:r>
              <a:rPr lang="en-US" sz="1800" dirty="0">
                <a:solidFill>
                  <a:schemeClr val="tx1"/>
                </a:solidFill>
                <a:latin typeface="+mj-lt"/>
              </a:rPr>
              <a:t>(Source for all material on the next 5 slides is Dowell et al., 2022) </a:t>
            </a:r>
            <a:br>
              <a:rPr lang="en-US" sz="3200" dirty="0">
                <a:solidFill>
                  <a:schemeClr val="tx1"/>
                </a:solidFill>
                <a:latin typeface="+mj-lt"/>
              </a:rPr>
            </a:br>
            <a:endParaRPr lang="en-US" sz="2800" dirty="0">
              <a:solidFill>
                <a:schemeClr val="tx1"/>
              </a:solidFill>
            </a:endParaRPr>
          </a:p>
        </p:txBody>
      </p:sp>
      <p:sp>
        <p:nvSpPr>
          <p:cNvPr id="5" name="Footer Placeholder 4">
            <a:extLst>
              <a:ext uri="{FF2B5EF4-FFF2-40B4-BE49-F238E27FC236}">
                <a16:creationId xmlns:a16="http://schemas.microsoft.com/office/drawing/2014/main" id="{C88E4DCE-5AE7-9C94-3653-D45CF6E91E8E}"/>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E5F12965-C125-F8F9-1236-097F16DFFCE0}"/>
              </a:ext>
            </a:extLst>
          </p:cNvPr>
          <p:cNvSpPr>
            <a:spLocks noGrp="1"/>
          </p:cNvSpPr>
          <p:nvPr>
            <p:ph type="sldNum" sz="quarter" idx="12"/>
          </p:nvPr>
        </p:nvSpPr>
        <p:spPr/>
        <p:txBody>
          <a:bodyPr/>
          <a:lstStyle/>
          <a:p>
            <a:fld id="{1D2EA5EF-C699-AF4C-BA42-C0A1CAAB713C}" type="slidenum">
              <a:rPr lang="en-US" smtClean="0"/>
              <a:t>21</a:t>
            </a:fld>
            <a:endParaRPr lang="en-US"/>
          </a:p>
        </p:txBody>
      </p:sp>
    </p:spTree>
    <p:extLst>
      <p:ext uri="{BB962C8B-B14F-4D97-AF65-F5344CB8AC3E}">
        <p14:creationId xmlns:p14="http://schemas.microsoft.com/office/powerpoint/2010/main" val="1159378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60C8F-D817-55BD-5503-8A0AD8590CDB}"/>
              </a:ext>
            </a:extLst>
          </p:cNvPr>
          <p:cNvSpPr>
            <a:spLocks noGrp="1"/>
          </p:cNvSpPr>
          <p:nvPr>
            <p:ph type="title"/>
          </p:nvPr>
        </p:nvSpPr>
        <p:spPr/>
        <p:txBody>
          <a:bodyPr/>
          <a:lstStyle/>
          <a:p>
            <a:r>
              <a:rPr kumimoji="0" lang="en-US" sz="4000" b="0" i="0" u="none" strike="noStrike" kern="1200" cap="none" spc="0" normalizeH="0" baseline="0" noProof="0" dirty="0">
                <a:ln>
                  <a:noFill/>
                </a:ln>
                <a:effectLst/>
                <a:uLnTx/>
                <a:uFillTx/>
                <a:latin typeface="Calibri"/>
                <a:ea typeface="+mn-ea"/>
                <a:cs typeface="+mn-cs"/>
              </a:rPr>
              <a:t>Determining Whether or Not to Initiate Opioids </a:t>
            </a:r>
            <a:br>
              <a:rPr kumimoji="0" lang="en-US" sz="4000" b="0" i="0" u="none" strike="noStrike" kern="1200" cap="none" spc="0" normalizeH="0" baseline="0" noProof="0" dirty="0">
                <a:ln>
                  <a:noFill/>
                </a:ln>
                <a:effectLst/>
                <a:uLnTx/>
                <a:uFillTx/>
                <a:latin typeface="Calibri"/>
                <a:ea typeface="+mn-ea"/>
                <a:cs typeface="+mn-cs"/>
              </a:rPr>
            </a:br>
            <a:r>
              <a:rPr kumimoji="0" lang="en-US" sz="4000" b="0" i="0" u="none" strike="noStrike" kern="1200" cap="none" spc="0" normalizeH="0" baseline="0" noProof="0" dirty="0">
                <a:ln>
                  <a:noFill/>
                </a:ln>
                <a:effectLst/>
                <a:uLnTx/>
                <a:uFillTx/>
                <a:latin typeface="Calibri"/>
                <a:ea typeface="+mn-ea"/>
                <a:cs typeface="+mn-cs"/>
              </a:rPr>
              <a:t>for Pain (Recommendations 1 &amp; 2)</a:t>
            </a:r>
            <a:endParaRPr lang="en-US" dirty="0"/>
          </a:p>
        </p:txBody>
      </p:sp>
      <p:sp>
        <p:nvSpPr>
          <p:cNvPr id="3" name="Content Placeholder 2">
            <a:extLst>
              <a:ext uri="{FF2B5EF4-FFF2-40B4-BE49-F238E27FC236}">
                <a16:creationId xmlns:a16="http://schemas.microsoft.com/office/drawing/2014/main" id="{E12ADF18-B2B7-FA1D-7116-68BDAED9F129}"/>
              </a:ext>
            </a:extLst>
          </p:cNvPr>
          <p:cNvSpPr>
            <a:spLocks noGrp="1"/>
          </p:cNvSpPr>
          <p:nvPr>
            <p:ph idx="1"/>
          </p:nvPr>
        </p:nvSpPr>
        <p:spPr/>
        <p:txBody>
          <a:bodyPr/>
          <a:lstStyle/>
          <a:p>
            <a:pPr marL="514350" marR="0" lvl="0" indent="-514350" algn="l" defTabSz="914400" rtl="0" eaLnBrk="0" fontAlgn="base" latinLnBrk="0" hangingPunct="0">
              <a:lnSpc>
                <a:spcPct val="100000"/>
              </a:lnSpc>
              <a:spcBef>
                <a:spcPct val="20000"/>
              </a:spcBef>
              <a:spcAft>
                <a:spcPct val="0"/>
              </a:spcAft>
              <a:buSzPct val="95000"/>
              <a:buFont typeface="+mj-lt"/>
              <a:buAutoNum type="arabicPeriod"/>
              <a:tabLst/>
              <a:defRPr/>
            </a:pPr>
            <a:r>
              <a:rPr kumimoji="0" lang="en-US" sz="2800" b="0" i="0" u="none" strike="noStrike" kern="1200" cap="none" spc="0" normalizeH="0" baseline="0" noProof="0" dirty="0">
                <a:ln>
                  <a:noFill/>
                </a:ln>
                <a:effectLst/>
                <a:uLnTx/>
                <a:uFillTx/>
                <a:latin typeface="+mj-lt"/>
                <a:ea typeface="+mn-ea"/>
                <a:cs typeface="+mn-cs"/>
              </a:rPr>
              <a:t>Nonopioid therapies are at least as effective as opioids for many types of acute pain. Maximize use of nonpharmacologic and nonopioid pharmacologic therapies prior to considering opioids for acute pain.</a:t>
            </a:r>
          </a:p>
          <a:p>
            <a:pPr marL="514350" marR="0" lvl="0" indent="-514350" algn="l" defTabSz="914400" rtl="0" eaLnBrk="0" fontAlgn="base" latinLnBrk="0" hangingPunct="0">
              <a:lnSpc>
                <a:spcPct val="100000"/>
              </a:lnSpc>
              <a:spcBef>
                <a:spcPct val="20000"/>
              </a:spcBef>
              <a:spcAft>
                <a:spcPct val="0"/>
              </a:spcAft>
              <a:buSzPct val="95000"/>
              <a:buFont typeface="+mj-lt"/>
              <a:buAutoNum type="arabicPeriod"/>
              <a:tabLst/>
              <a:defRPr/>
            </a:pPr>
            <a:endParaRPr kumimoji="0" lang="en-US" sz="2800" b="0" i="0" u="none" strike="noStrike" kern="1200" cap="none" spc="0" normalizeH="0" baseline="0" noProof="0" dirty="0">
              <a:ln>
                <a:noFill/>
              </a:ln>
              <a:effectLst/>
              <a:uLnTx/>
              <a:uFillTx/>
              <a:latin typeface="+mj-lt"/>
              <a:ea typeface="+mn-ea"/>
              <a:cs typeface="+mn-cs"/>
            </a:endParaRPr>
          </a:p>
          <a:p>
            <a:pPr marL="514350" marR="0" lvl="0" indent="-514350" algn="l" defTabSz="914400" rtl="0" eaLnBrk="0" fontAlgn="base" latinLnBrk="0" hangingPunct="0">
              <a:lnSpc>
                <a:spcPct val="100000"/>
              </a:lnSpc>
              <a:spcBef>
                <a:spcPct val="20000"/>
              </a:spcBef>
              <a:spcAft>
                <a:spcPct val="0"/>
              </a:spcAft>
              <a:buSzPct val="95000"/>
              <a:buFont typeface="+mj-lt"/>
              <a:buAutoNum type="arabicPeriod"/>
              <a:tabLst/>
              <a:defRPr/>
            </a:pPr>
            <a:r>
              <a:rPr kumimoji="0" lang="en-US" sz="2800" b="0" i="0" u="none" strike="noStrike" kern="1200" cap="none" spc="0" normalizeH="0" baseline="0" noProof="0" dirty="0">
                <a:ln>
                  <a:noFill/>
                </a:ln>
                <a:effectLst/>
                <a:uLnTx/>
                <a:uFillTx/>
                <a:latin typeface="+mj-lt"/>
                <a:ea typeface="+mn-ea"/>
                <a:cs typeface="+mn-cs"/>
              </a:rPr>
              <a:t>Nonopioid therapies are preferred for subacute and chronic pain. Only consider initiating opioid therapy if expected benefits for pain and function are anticipated to outweigh risks to the patient. </a:t>
            </a:r>
          </a:p>
          <a:p>
            <a:endParaRPr lang="en-US" dirty="0"/>
          </a:p>
        </p:txBody>
      </p:sp>
      <p:sp>
        <p:nvSpPr>
          <p:cNvPr id="5" name="Footer Placeholder 4">
            <a:extLst>
              <a:ext uri="{FF2B5EF4-FFF2-40B4-BE49-F238E27FC236}">
                <a16:creationId xmlns:a16="http://schemas.microsoft.com/office/drawing/2014/main" id="{6EC95BDA-8392-E56B-E539-677CAF009561}"/>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4ADE8B18-7A17-600F-91C6-31EF71263929}"/>
              </a:ext>
            </a:extLst>
          </p:cNvPr>
          <p:cNvSpPr>
            <a:spLocks noGrp="1"/>
          </p:cNvSpPr>
          <p:nvPr>
            <p:ph type="sldNum" sz="quarter" idx="12"/>
          </p:nvPr>
        </p:nvSpPr>
        <p:spPr/>
        <p:txBody>
          <a:bodyPr/>
          <a:lstStyle/>
          <a:p>
            <a:fld id="{1D2EA5EF-C699-AF4C-BA42-C0A1CAAB713C}" type="slidenum">
              <a:rPr lang="en-US" smtClean="0"/>
              <a:t>22</a:t>
            </a:fld>
            <a:endParaRPr lang="en-US"/>
          </a:p>
        </p:txBody>
      </p:sp>
    </p:spTree>
    <p:extLst>
      <p:ext uri="{BB962C8B-B14F-4D97-AF65-F5344CB8AC3E}">
        <p14:creationId xmlns:p14="http://schemas.microsoft.com/office/powerpoint/2010/main" val="282351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B005D-3F79-A1C4-B958-321F5ED74C61}"/>
              </a:ext>
            </a:extLst>
          </p:cNvPr>
          <p:cNvSpPr>
            <a:spLocks noGrp="1"/>
          </p:cNvSpPr>
          <p:nvPr>
            <p:ph type="title"/>
          </p:nvPr>
        </p:nvSpPr>
        <p:spPr/>
        <p:txBody>
          <a:bodyPr/>
          <a:lstStyle/>
          <a:p>
            <a:r>
              <a:rPr lang="en-US" sz="4000" b="0" dirty="0"/>
              <a:t>Selecting Opioids and Determining Dosages </a:t>
            </a:r>
            <a:r>
              <a:rPr lang="en-US" sz="3600" b="0" dirty="0"/>
              <a:t>(Recommendations 3, 4, &amp; 5)</a:t>
            </a:r>
            <a:endParaRPr lang="en-US" dirty="0"/>
          </a:p>
        </p:txBody>
      </p:sp>
      <p:sp>
        <p:nvSpPr>
          <p:cNvPr id="3" name="Content Placeholder 2">
            <a:extLst>
              <a:ext uri="{FF2B5EF4-FFF2-40B4-BE49-F238E27FC236}">
                <a16:creationId xmlns:a16="http://schemas.microsoft.com/office/drawing/2014/main" id="{C2842290-A6DE-F3D6-22FD-D699123A6FFB}"/>
              </a:ext>
            </a:extLst>
          </p:cNvPr>
          <p:cNvSpPr>
            <a:spLocks noGrp="1"/>
          </p:cNvSpPr>
          <p:nvPr>
            <p:ph idx="1"/>
          </p:nvPr>
        </p:nvSpPr>
        <p:spPr/>
        <p:txBody>
          <a:bodyPr>
            <a:normAutofit lnSpcReduction="10000"/>
          </a:bodyPr>
          <a:lstStyle/>
          <a:p>
            <a:pPr marL="514350" indent="-514350">
              <a:buFont typeface="+mj-lt"/>
              <a:buAutoNum type="arabicPeriod" startAt="3"/>
            </a:pPr>
            <a:r>
              <a:rPr lang="en-US" dirty="0">
                <a:latin typeface="+mj-lt"/>
              </a:rPr>
              <a:t>When starting opioid therapy for acute, subacute, or chronic pain, prescribe immediate-release opioids rather than extended-release or long-acting opioids.</a:t>
            </a:r>
          </a:p>
          <a:p>
            <a:pPr marL="514350" indent="-514350">
              <a:buFont typeface="+mj-lt"/>
              <a:buAutoNum type="arabicPeriod" startAt="3"/>
            </a:pPr>
            <a:endParaRPr lang="en-US" dirty="0">
              <a:latin typeface="+mj-lt"/>
            </a:endParaRPr>
          </a:p>
          <a:p>
            <a:pPr marL="514350" indent="-514350">
              <a:buFont typeface="+mj-lt"/>
              <a:buAutoNum type="arabicPeriod" startAt="3"/>
            </a:pPr>
            <a:r>
              <a:rPr lang="en-US" dirty="0">
                <a:latin typeface="+mj-lt"/>
              </a:rPr>
              <a:t>When initiating opioids for acute, subacute, or chronic pain, prescribe lowest effective dose. If opioids are continued for subacute or chronic pain, evaluate individual benefits and risks when considering increasing dosage. </a:t>
            </a:r>
          </a:p>
          <a:p>
            <a:pPr marL="514350" indent="-514350">
              <a:buFont typeface="+mj-lt"/>
              <a:buAutoNum type="arabicPeriod" startAt="3"/>
            </a:pPr>
            <a:endParaRPr lang="en-US" dirty="0">
              <a:latin typeface="+mj-lt"/>
            </a:endParaRPr>
          </a:p>
          <a:p>
            <a:pPr marL="514350" indent="-514350">
              <a:buFont typeface="+mj-lt"/>
              <a:buAutoNum type="arabicPeriod" startAt="3"/>
            </a:pPr>
            <a:r>
              <a:rPr lang="en-US" dirty="0">
                <a:latin typeface="+mj-lt"/>
              </a:rPr>
              <a:t>For patients already on opioid therapy: if benefits outweigh risks of continued opioid therapy, work w/patients to optimize nonopioid therapies while continuing opioid therapy. If benefits do not outweigh risks, optimize other therapies and work w/patients to gradually taper down dosage. </a:t>
            </a:r>
          </a:p>
          <a:p>
            <a:pPr marL="571312" indent="-457200">
              <a:buFont typeface="+mj-lt"/>
              <a:buAutoNum type="arabicPeriod"/>
            </a:pPr>
            <a:endParaRPr lang="en-US" dirty="0"/>
          </a:p>
        </p:txBody>
      </p:sp>
      <p:sp>
        <p:nvSpPr>
          <p:cNvPr id="5" name="Footer Placeholder 4">
            <a:extLst>
              <a:ext uri="{FF2B5EF4-FFF2-40B4-BE49-F238E27FC236}">
                <a16:creationId xmlns:a16="http://schemas.microsoft.com/office/drawing/2014/main" id="{DB6C82C5-F2DA-6511-6872-FBF220BB137E}"/>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4B466F29-11B4-DAE3-1C4C-054BB65DF6FB}"/>
              </a:ext>
            </a:extLst>
          </p:cNvPr>
          <p:cNvSpPr>
            <a:spLocks noGrp="1"/>
          </p:cNvSpPr>
          <p:nvPr>
            <p:ph type="sldNum" sz="quarter" idx="12"/>
          </p:nvPr>
        </p:nvSpPr>
        <p:spPr/>
        <p:txBody>
          <a:bodyPr/>
          <a:lstStyle/>
          <a:p>
            <a:fld id="{1D2EA5EF-C699-AF4C-BA42-C0A1CAAB713C}" type="slidenum">
              <a:rPr lang="en-US" smtClean="0"/>
              <a:t>23</a:t>
            </a:fld>
            <a:endParaRPr lang="en-US"/>
          </a:p>
        </p:txBody>
      </p:sp>
    </p:spTree>
    <p:extLst>
      <p:ext uri="{BB962C8B-B14F-4D97-AF65-F5344CB8AC3E}">
        <p14:creationId xmlns:p14="http://schemas.microsoft.com/office/powerpoint/2010/main" val="2643083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0EBF-9B3F-2CE7-F927-9534D276B870}"/>
              </a:ext>
            </a:extLst>
          </p:cNvPr>
          <p:cNvSpPr>
            <a:spLocks noGrp="1"/>
          </p:cNvSpPr>
          <p:nvPr>
            <p:ph type="title"/>
          </p:nvPr>
        </p:nvSpPr>
        <p:spPr/>
        <p:txBody>
          <a:bodyPr/>
          <a:lstStyle/>
          <a:p>
            <a:r>
              <a:rPr lang="en-US" sz="4000" b="0" dirty="0"/>
              <a:t>Deciding Duration of Initial Opioid Prescription and Conducting Follow-Up (Recommendations 6 &amp; 7)</a:t>
            </a:r>
            <a:endParaRPr lang="en-US" dirty="0"/>
          </a:p>
        </p:txBody>
      </p:sp>
      <p:sp>
        <p:nvSpPr>
          <p:cNvPr id="3" name="Content Placeholder 2">
            <a:extLst>
              <a:ext uri="{FF2B5EF4-FFF2-40B4-BE49-F238E27FC236}">
                <a16:creationId xmlns:a16="http://schemas.microsoft.com/office/drawing/2014/main" id="{ABC6569A-3C0F-2EFE-0108-1C74082ECC96}"/>
              </a:ext>
            </a:extLst>
          </p:cNvPr>
          <p:cNvSpPr>
            <a:spLocks noGrp="1"/>
          </p:cNvSpPr>
          <p:nvPr>
            <p:ph idx="1"/>
          </p:nvPr>
        </p:nvSpPr>
        <p:spPr/>
        <p:txBody>
          <a:bodyPr/>
          <a:lstStyle/>
          <a:p>
            <a:pPr marL="514350" indent="-514350">
              <a:buFont typeface="+mj-lt"/>
              <a:buAutoNum type="arabicPeriod" startAt="6"/>
            </a:pPr>
            <a:r>
              <a:rPr lang="en-US" sz="2800" dirty="0">
                <a:latin typeface="+mj-lt"/>
              </a:rPr>
              <a:t>When opioids are needed for acute pain, prescribe no greater quantity than needed for the expected duration of pain severe enough to require opioids.</a:t>
            </a:r>
          </a:p>
          <a:p>
            <a:pPr marL="514350" indent="-514350">
              <a:buFont typeface="+mj-lt"/>
              <a:buAutoNum type="arabicPeriod" startAt="6"/>
            </a:pPr>
            <a:endParaRPr lang="en-US" sz="2800" dirty="0">
              <a:latin typeface="+mj-lt"/>
            </a:endParaRPr>
          </a:p>
          <a:p>
            <a:pPr marL="514350" indent="-514350">
              <a:buFont typeface="+mj-lt"/>
              <a:buAutoNum type="arabicPeriod" startAt="6"/>
            </a:pPr>
            <a:r>
              <a:rPr lang="en-US" sz="2800" dirty="0">
                <a:latin typeface="+mj-lt"/>
              </a:rPr>
              <a:t>Evaluate benefits and risks w/patients within 1-4 weeks of initiating opioid therapy for subacute or chronic pain, or of increasing dosage. </a:t>
            </a:r>
          </a:p>
          <a:p>
            <a:pPr marL="571312" indent="-457200">
              <a:buFont typeface="+mj-lt"/>
              <a:buAutoNum type="arabicPeriod"/>
            </a:pPr>
            <a:endParaRPr lang="en-US" dirty="0"/>
          </a:p>
        </p:txBody>
      </p:sp>
      <p:sp>
        <p:nvSpPr>
          <p:cNvPr id="5" name="Footer Placeholder 4">
            <a:extLst>
              <a:ext uri="{FF2B5EF4-FFF2-40B4-BE49-F238E27FC236}">
                <a16:creationId xmlns:a16="http://schemas.microsoft.com/office/drawing/2014/main" id="{39CCD9F2-E971-0526-4E96-CC9EBBC62A2E}"/>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2B656C18-4A39-7E66-F42A-C64E1455BCD1}"/>
              </a:ext>
            </a:extLst>
          </p:cNvPr>
          <p:cNvSpPr>
            <a:spLocks noGrp="1"/>
          </p:cNvSpPr>
          <p:nvPr>
            <p:ph type="sldNum" sz="quarter" idx="12"/>
          </p:nvPr>
        </p:nvSpPr>
        <p:spPr/>
        <p:txBody>
          <a:bodyPr/>
          <a:lstStyle/>
          <a:p>
            <a:fld id="{1D2EA5EF-C699-AF4C-BA42-C0A1CAAB713C}" type="slidenum">
              <a:rPr lang="en-US" smtClean="0"/>
              <a:t>24</a:t>
            </a:fld>
            <a:endParaRPr lang="en-US"/>
          </a:p>
        </p:txBody>
      </p:sp>
    </p:spTree>
    <p:extLst>
      <p:ext uri="{BB962C8B-B14F-4D97-AF65-F5344CB8AC3E}">
        <p14:creationId xmlns:p14="http://schemas.microsoft.com/office/powerpoint/2010/main" val="2129039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FA159-6B4A-0F1B-0418-A388D2837F54}"/>
              </a:ext>
            </a:extLst>
          </p:cNvPr>
          <p:cNvSpPr>
            <a:spLocks noGrp="1"/>
          </p:cNvSpPr>
          <p:nvPr>
            <p:ph type="title"/>
          </p:nvPr>
        </p:nvSpPr>
        <p:spPr/>
        <p:txBody>
          <a:bodyPr/>
          <a:lstStyle/>
          <a:p>
            <a:r>
              <a:rPr lang="en-US" sz="4000" b="0" dirty="0"/>
              <a:t>Assessing Risk and Addressing Potential Harms of Opioid Use (Recommendations 8-12)</a:t>
            </a:r>
            <a:endParaRPr lang="en-US" dirty="0"/>
          </a:p>
        </p:txBody>
      </p:sp>
      <p:sp>
        <p:nvSpPr>
          <p:cNvPr id="3" name="Content Placeholder 2">
            <a:extLst>
              <a:ext uri="{FF2B5EF4-FFF2-40B4-BE49-F238E27FC236}">
                <a16:creationId xmlns:a16="http://schemas.microsoft.com/office/drawing/2014/main" id="{BAF5E1D1-0678-188B-2048-7B82EEA851E1}"/>
              </a:ext>
            </a:extLst>
          </p:cNvPr>
          <p:cNvSpPr>
            <a:spLocks noGrp="1"/>
          </p:cNvSpPr>
          <p:nvPr>
            <p:ph idx="1"/>
          </p:nvPr>
        </p:nvSpPr>
        <p:spPr/>
        <p:txBody>
          <a:bodyPr/>
          <a:lstStyle/>
          <a:p>
            <a:pPr marL="514350" indent="-514350">
              <a:buFont typeface="+mj-lt"/>
              <a:buAutoNum type="arabicPeriod" startAt="8"/>
            </a:pPr>
            <a:r>
              <a:rPr lang="en-US" dirty="0">
                <a:latin typeface="+mj-lt"/>
              </a:rPr>
              <a:t>Before starting and periodically during continuation of opioid therapy, evaluate risk for opioid-related harms and discuss w/patients. Incorporate strategies to mitigate risk including offering naloxone. </a:t>
            </a:r>
          </a:p>
          <a:p>
            <a:pPr marL="514350" indent="-514350">
              <a:buFont typeface="+mj-lt"/>
              <a:buAutoNum type="arabicPeriod" startAt="8"/>
            </a:pPr>
            <a:r>
              <a:rPr lang="en-US" dirty="0">
                <a:latin typeface="+mj-lt"/>
              </a:rPr>
              <a:t>When prescribing initial opioid therapy for acute, subacute, or chronic pain, and periodically during opioid therapy for chronic pain, review the state PDMP (Prescription Drug Monitoring Program) database to ensure the patient is not receiving opioids from another provider or other medications that may interact with opioids to put the patient at high risk for overdose. </a:t>
            </a:r>
          </a:p>
          <a:p>
            <a:pPr marL="514350" indent="-514350">
              <a:buFont typeface="+mj-lt"/>
              <a:buAutoNum type="arabicPeriod" startAt="8"/>
            </a:pPr>
            <a:r>
              <a:rPr lang="en-US" dirty="0">
                <a:latin typeface="+mj-lt"/>
              </a:rPr>
              <a:t>When prescribing opioids for subacute or chronic pain, consider periodic toxicology testing to assess for prescribed medication and other controlled substances. </a:t>
            </a:r>
          </a:p>
          <a:p>
            <a:pPr marL="571312" indent="-457200">
              <a:buFont typeface="+mj-lt"/>
              <a:buAutoNum type="arabicPeriod"/>
            </a:pPr>
            <a:endParaRPr lang="en-US" dirty="0"/>
          </a:p>
        </p:txBody>
      </p:sp>
      <p:sp>
        <p:nvSpPr>
          <p:cNvPr id="5" name="Footer Placeholder 4">
            <a:extLst>
              <a:ext uri="{FF2B5EF4-FFF2-40B4-BE49-F238E27FC236}">
                <a16:creationId xmlns:a16="http://schemas.microsoft.com/office/drawing/2014/main" id="{642F0A6F-8184-5335-1FB6-0248593908A8}"/>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73BED859-E67E-9E45-8768-2FA02532B4D2}"/>
              </a:ext>
            </a:extLst>
          </p:cNvPr>
          <p:cNvSpPr>
            <a:spLocks noGrp="1"/>
          </p:cNvSpPr>
          <p:nvPr>
            <p:ph type="sldNum" sz="quarter" idx="12"/>
          </p:nvPr>
        </p:nvSpPr>
        <p:spPr/>
        <p:txBody>
          <a:bodyPr/>
          <a:lstStyle/>
          <a:p>
            <a:fld id="{1D2EA5EF-C699-AF4C-BA42-C0A1CAAB713C}" type="slidenum">
              <a:rPr lang="en-US" smtClean="0"/>
              <a:t>25</a:t>
            </a:fld>
            <a:endParaRPr lang="en-US"/>
          </a:p>
        </p:txBody>
      </p:sp>
    </p:spTree>
    <p:extLst>
      <p:ext uri="{BB962C8B-B14F-4D97-AF65-F5344CB8AC3E}">
        <p14:creationId xmlns:p14="http://schemas.microsoft.com/office/powerpoint/2010/main" val="2185760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8354F-35D1-B087-F417-A5AEC4A394F5}"/>
              </a:ext>
            </a:extLst>
          </p:cNvPr>
          <p:cNvSpPr>
            <a:spLocks noGrp="1"/>
          </p:cNvSpPr>
          <p:nvPr>
            <p:ph type="title"/>
          </p:nvPr>
        </p:nvSpPr>
        <p:spPr>
          <a:xfrm>
            <a:off x="421987" y="155878"/>
            <a:ext cx="11462657" cy="1143000"/>
          </a:xfrm>
        </p:spPr>
        <p:txBody>
          <a:bodyPr/>
          <a:lstStyle/>
          <a:p>
            <a:pPr algn="ctr"/>
            <a:r>
              <a:rPr kumimoji="0" lang="en-US" sz="4000" b="0" i="0" u="none" strike="noStrike" kern="1200" cap="none" spc="0" normalizeH="0" baseline="0" noProof="0" dirty="0">
                <a:ln>
                  <a:noFill/>
                </a:ln>
                <a:effectLst/>
                <a:uLnTx/>
                <a:uFillTx/>
                <a:ea typeface="+mj-ea"/>
                <a:cs typeface="+mj-cs"/>
              </a:rPr>
              <a:t>Assessing Risk and Addressing Potential Harms of Opioid Use (Recommendations 8-12)  cont’d</a:t>
            </a:r>
            <a:endParaRPr lang="en-US" dirty="0"/>
          </a:p>
        </p:txBody>
      </p:sp>
      <p:sp>
        <p:nvSpPr>
          <p:cNvPr id="3" name="Content Placeholder 2">
            <a:extLst>
              <a:ext uri="{FF2B5EF4-FFF2-40B4-BE49-F238E27FC236}">
                <a16:creationId xmlns:a16="http://schemas.microsoft.com/office/drawing/2014/main" id="{E0CB007E-D6D7-EE80-2F49-416B896F114E}"/>
              </a:ext>
            </a:extLst>
          </p:cNvPr>
          <p:cNvSpPr>
            <a:spLocks noGrp="1"/>
          </p:cNvSpPr>
          <p:nvPr>
            <p:ph idx="1"/>
          </p:nvPr>
        </p:nvSpPr>
        <p:spPr/>
        <p:txBody>
          <a:bodyPr>
            <a:normAutofit fontScale="92500"/>
          </a:bodyPr>
          <a:lstStyle/>
          <a:p>
            <a:pPr marL="514350" indent="-514350">
              <a:buFont typeface="+mj-lt"/>
              <a:buAutoNum type="arabicPeriod" startAt="11"/>
            </a:pPr>
            <a:r>
              <a:rPr lang="en-US" sz="3000" dirty="0">
                <a:latin typeface="+mj-lt"/>
              </a:rPr>
              <a:t>Use caution when prescribing opioid pain medications and benzodiazepines concurrently and consider risk and benefits of concurrent prescribing of opioids and other CNS depressants. </a:t>
            </a:r>
          </a:p>
          <a:p>
            <a:pPr marL="514350" indent="-514350">
              <a:buFont typeface="+mj-lt"/>
              <a:buAutoNum type="arabicPeriod" startAt="11"/>
            </a:pPr>
            <a:endParaRPr lang="en-US" sz="3000" dirty="0">
              <a:latin typeface="+mj-lt"/>
            </a:endParaRPr>
          </a:p>
          <a:p>
            <a:pPr marL="514350" indent="-514350">
              <a:buFont typeface="+mj-lt"/>
              <a:buAutoNum type="arabicPeriod" startAt="11"/>
            </a:pPr>
            <a:r>
              <a:rPr lang="en-US" sz="3000" dirty="0">
                <a:latin typeface="+mj-lt"/>
              </a:rPr>
              <a:t>For patients assessed to have an opioid use disorder, offer or arrange treatment with evidence-based medications. Detoxification on its own, without such medications, is not recommended for opioid use disorder due to increased risks of resumed drug use and overdose. </a:t>
            </a:r>
          </a:p>
          <a:p>
            <a:pPr marL="514350" indent="-514350">
              <a:buClr>
                <a:srgbClr val="FFFF00"/>
              </a:buClr>
              <a:buFont typeface="+mj-lt"/>
              <a:buAutoNum type="arabicPeriod" startAt="11"/>
            </a:pPr>
            <a:endParaRPr lang="en-US" dirty="0"/>
          </a:p>
        </p:txBody>
      </p:sp>
      <p:sp>
        <p:nvSpPr>
          <p:cNvPr id="5" name="Slide Number Placeholder 4">
            <a:extLst>
              <a:ext uri="{FF2B5EF4-FFF2-40B4-BE49-F238E27FC236}">
                <a16:creationId xmlns:a16="http://schemas.microsoft.com/office/drawing/2014/main" id="{EDA2B761-6BAC-3CB8-1BD1-813A3468B252}"/>
              </a:ext>
            </a:extLst>
          </p:cNvPr>
          <p:cNvSpPr>
            <a:spLocks noGrp="1"/>
          </p:cNvSpPr>
          <p:nvPr>
            <p:ph type="sldNum" sz="quarter" idx="12"/>
          </p:nvPr>
        </p:nvSpPr>
        <p:spPr/>
        <p:txBody>
          <a:bodyPr/>
          <a:lstStyle/>
          <a:p>
            <a:pPr>
              <a:defRPr/>
            </a:pPr>
            <a:fld id="{34836ED9-3B7A-426A-B4C8-65E16025331B}" type="slidenum">
              <a:rPr lang="en-US" smtClean="0"/>
              <a:pPr>
                <a:defRPr/>
              </a:pPr>
              <a:t>26</a:t>
            </a:fld>
            <a:endParaRPr lang="en-US"/>
          </a:p>
        </p:txBody>
      </p:sp>
    </p:spTree>
    <p:extLst>
      <p:ext uri="{BB962C8B-B14F-4D97-AF65-F5344CB8AC3E}">
        <p14:creationId xmlns:p14="http://schemas.microsoft.com/office/powerpoint/2010/main" val="510567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2999B3-5A98-2EA6-F211-0E903FD540AD}"/>
              </a:ext>
            </a:extLst>
          </p:cNvPr>
          <p:cNvSpPr>
            <a:spLocks noGrp="1"/>
          </p:cNvSpPr>
          <p:nvPr>
            <p:ph type="title"/>
          </p:nvPr>
        </p:nvSpPr>
        <p:spPr/>
        <p:txBody>
          <a:bodyPr/>
          <a:lstStyle/>
          <a:p>
            <a:r>
              <a:rPr lang="en-US" dirty="0"/>
              <a:t>Fentanyl </a:t>
            </a:r>
          </a:p>
        </p:txBody>
      </p:sp>
      <p:sp>
        <p:nvSpPr>
          <p:cNvPr id="7" name="Content Placeholder 6">
            <a:extLst>
              <a:ext uri="{FF2B5EF4-FFF2-40B4-BE49-F238E27FC236}">
                <a16:creationId xmlns:a16="http://schemas.microsoft.com/office/drawing/2014/main" id="{9ED1AB56-8258-1B53-4560-E5BE3D26950B}"/>
              </a:ext>
            </a:extLst>
          </p:cNvPr>
          <p:cNvSpPr>
            <a:spLocks noGrp="1"/>
          </p:cNvSpPr>
          <p:nvPr>
            <p:ph sz="half" idx="1"/>
          </p:nvPr>
        </p:nvSpPr>
        <p:spPr>
          <a:xfrm>
            <a:off x="609600" y="1536192"/>
            <a:ext cx="4876800" cy="2413238"/>
          </a:xfrm>
        </p:spPr>
        <p:txBody>
          <a:bodyPr/>
          <a:lstStyle/>
          <a:p>
            <a:r>
              <a:rPr lang="en-US" sz="2400" dirty="0"/>
              <a:t>Fentanyl is a synthetic opioid that is up to 50 times stronger than heroin and 100 times stronger than morphine. It is a major contributor to fatal and nonfatal overdoses in the U.S. </a:t>
            </a:r>
          </a:p>
          <a:p>
            <a:endParaRPr lang="en-US" dirty="0"/>
          </a:p>
        </p:txBody>
      </p:sp>
      <p:sp>
        <p:nvSpPr>
          <p:cNvPr id="8" name="Content Placeholder 7">
            <a:extLst>
              <a:ext uri="{FF2B5EF4-FFF2-40B4-BE49-F238E27FC236}">
                <a16:creationId xmlns:a16="http://schemas.microsoft.com/office/drawing/2014/main" id="{6E33704E-77B5-A35B-7458-E38D50F9F92C}"/>
              </a:ext>
            </a:extLst>
          </p:cNvPr>
          <p:cNvSpPr>
            <a:spLocks noGrp="1"/>
          </p:cNvSpPr>
          <p:nvPr>
            <p:ph sz="half" idx="2"/>
          </p:nvPr>
        </p:nvSpPr>
        <p:spPr>
          <a:xfrm>
            <a:off x="6356678" y="1015762"/>
            <a:ext cx="5384799" cy="2413238"/>
          </a:xfrm>
        </p:spPr>
        <p:txBody>
          <a:bodyPr/>
          <a:lstStyle/>
          <a:p>
            <a:r>
              <a:rPr lang="en-US" sz="2400" dirty="0"/>
              <a:t>Powdered fentanyl  looks just like many other drugs. It is commonly mixed with drugs like heroin, cocaine, and methamphetamine and made into pills that resemble other prescription opioids. </a:t>
            </a:r>
          </a:p>
          <a:p>
            <a:endParaRPr lang="en-US" dirty="0"/>
          </a:p>
        </p:txBody>
      </p:sp>
      <p:sp>
        <p:nvSpPr>
          <p:cNvPr id="9" name="TextBox 8">
            <a:extLst>
              <a:ext uri="{FF2B5EF4-FFF2-40B4-BE49-F238E27FC236}">
                <a16:creationId xmlns:a16="http://schemas.microsoft.com/office/drawing/2014/main" id="{FAFFD21A-DCF2-062A-E6F7-571E2AB6F422}"/>
              </a:ext>
            </a:extLst>
          </p:cNvPr>
          <p:cNvSpPr txBox="1"/>
          <p:nvPr/>
        </p:nvSpPr>
        <p:spPr>
          <a:xfrm>
            <a:off x="4338536" y="4335461"/>
            <a:ext cx="5259421" cy="1938992"/>
          </a:xfrm>
          <a:prstGeom prst="rect">
            <a:avLst/>
          </a:prstGeom>
          <a:noFill/>
        </p:spPr>
        <p:txBody>
          <a:bodyPr wrap="square" rtlCol="0">
            <a:spAutoFit/>
          </a:bodyPr>
          <a:lstStyle/>
          <a:p>
            <a:r>
              <a:rPr lang="en-US" sz="2000" dirty="0"/>
              <a:t>Signs of Overdose: Small, constricted “pinpoint pupils” - Falling asleep or losing consciousness - Slow, weak, or no breathing - Choking or gurgling sounds - Limp body - Cold, clammy, and/or discolored skin.  Source: CDC, 2024</a:t>
            </a:r>
          </a:p>
        </p:txBody>
      </p:sp>
      <p:sp>
        <p:nvSpPr>
          <p:cNvPr id="5" name="Footer Placeholder 4">
            <a:extLst>
              <a:ext uri="{FF2B5EF4-FFF2-40B4-BE49-F238E27FC236}">
                <a16:creationId xmlns:a16="http://schemas.microsoft.com/office/drawing/2014/main" id="{35516F71-DFDB-9990-5132-40E44221834D}"/>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0FA62974-BFFB-0CBC-4B30-D8901420A04E}"/>
              </a:ext>
            </a:extLst>
          </p:cNvPr>
          <p:cNvSpPr>
            <a:spLocks noGrp="1"/>
          </p:cNvSpPr>
          <p:nvPr>
            <p:ph type="sldNum" sz="quarter" idx="12"/>
          </p:nvPr>
        </p:nvSpPr>
        <p:spPr/>
        <p:txBody>
          <a:bodyPr/>
          <a:lstStyle/>
          <a:p>
            <a:fld id="{1D2EA5EF-C699-AF4C-BA42-C0A1CAAB713C}" type="slidenum">
              <a:rPr lang="en-US" smtClean="0"/>
              <a:t>27</a:t>
            </a:fld>
            <a:endParaRPr lang="en-US"/>
          </a:p>
        </p:txBody>
      </p:sp>
    </p:spTree>
    <p:extLst>
      <p:ext uri="{BB962C8B-B14F-4D97-AF65-F5344CB8AC3E}">
        <p14:creationId xmlns:p14="http://schemas.microsoft.com/office/powerpoint/2010/main" val="2538244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26188-A4D0-0955-70B3-08542F460EBA}"/>
              </a:ext>
            </a:extLst>
          </p:cNvPr>
          <p:cNvSpPr>
            <a:spLocks noGrp="1"/>
          </p:cNvSpPr>
          <p:nvPr>
            <p:ph type="title"/>
          </p:nvPr>
        </p:nvSpPr>
        <p:spPr/>
        <p:txBody>
          <a:bodyPr/>
          <a:lstStyle/>
          <a:p>
            <a:r>
              <a:rPr lang="en-US" dirty="0"/>
              <a:t>Synthetic Opioids, North America 2013-2023</a:t>
            </a:r>
          </a:p>
        </p:txBody>
      </p:sp>
      <p:pic>
        <p:nvPicPr>
          <p:cNvPr id="8" name="Picture 7" descr="This is a table showing the names of synthetic opioids, the year they were first reported to the DEA, and the year they were first scheduled. ">
            <a:extLst>
              <a:ext uri="{FF2B5EF4-FFF2-40B4-BE49-F238E27FC236}">
                <a16:creationId xmlns:a16="http://schemas.microsoft.com/office/drawing/2014/main" id="{60FA9645-CFCF-3A49-11CD-CA710642D0AD}"/>
              </a:ext>
            </a:extLst>
          </p:cNvPr>
          <p:cNvPicPr>
            <a:picLocks noChangeAspect="1"/>
          </p:cNvPicPr>
          <p:nvPr/>
        </p:nvPicPr>
        <p:blipFill>
          <a:blip r:embed="rId3"/>
          <a:stretch>
            <a:fillRect/>
          </a:stretch>
        </p:blipFill>
        <p:spPr>
          <a:xfrm>
            <a:off x="143271" y="1417640"/>
            <a:ext cx="6432627" cy="4630958"/>
          </a:xfrm>
          <a:prstGeom prst="rect">
            <a:avLst/>
          </a:prstGeom>
        </p:spPr>
      </p:pic>
      <p:sp>
        <p:nvSpPr>
          <p:cNvPr id="7" name="Content Placeholder 6">
            <a:extLst>
              <a:ext uri="{FF2B5EF4-FFF2-40B4-BE49-F238E27FC236}">
                <a16:creationId xmlns:a16="http://schemas.microsoft.com/office/drawing/2014/main" id="{72550869-EC54-72AA-BA70-978C983C40AC}"/>
              </a:ext>
            </a:extLst>
          </p:cNvPr>
          <p:cNvSpPr>
            <a:spLocks noGrp="1"/>
          </p:cNvSpPr>
          <p:nvPr>
            <p:ph sz="half" idx="2"/>
          </p:nvPr>
        </p:nvSpPr>
        <p:spPr>
          <a:xfrm>
            <a:off x="6955276" y="1536192"/>
            <a:ext cx="4322325" cy="4431308"/>
          </a:xfrm>
        </p:spPr>
        <p:txBody>
          <a:bodyPr/>
          <a:lstStyle/>
          <a:p>
            <a:r>
              <a:rPr lang="en-US" sz="2400" dirty="0"/>
              <a:t>Chemically diverse central nervous system depressants </a:t>
            </a:r>
          </a:p>
          <a:p>
            <a:endParaRPr lang="en-US" sz="2400" dirty="0"/>
          </a:p>
          <a:p>
            <a:r>
              <a:rPr lang="en-US" sz="2400" dirty="0"/>
              <a:t>Many are even more potent than fentanyl and are being found in opioid, cocaine, and methamphetamine supplies across the country. (</a:t>
            </a:r>
            <a:r>
              <a:rPr lang="en-US" sz="2400" dirty="0" err="1"/>
              <a:t>Shafi</a:t>
            </a:r>
            <a:r>
              <a:rPr lang="en-US" sz="2400" dirty="0"/>
              <a:t> et al., 2022)</a:t>
            </a:r>
          </a:p>
          <a:p>
            <a:endParaRPr lang="en-US" dirty="0"/>
          </a:p>
        </p:txBody>
      </p:sp>
      <p:sp>
        <p:nvSpPr>
          <p:cNvPr id="5" name="Footer Placeholder 4">
            <a:extLst>
              <a:ext uri="{FF2B5EF4-FFF2-40B4-BE49-F238E27FC236}">
                <a16:creationId xmlns:a16="http://schemas.microsoft.com/office/drawing/2014/main" id="{0F3C7C75-7ACA-8AFE-436C-ECCE8C2A1E61}"/>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7196077D-BCC7-7912-7B99-AE6FEE6C270B}"/>
              </a:ext>
            </a:extLst>
          </p:cNvPr>
          <p:cNvSpPr>
            <a:spLocks noGrp="1"/>
          </p:cNvSpPr>
          <p:nvPr>
            <p:ph type="sldNum" sz="quarter" idx="12"/>
          </p:nvPr>
        </p:nvSpPr>
        <p:spPr/>
        <p:txBody>
          <a:bodyPr/>
          <a:lstStyle/>
          <a:p>
            <a:fld id="{1D2EA5EF-C699-AF4C-BA42-C0A1CAAB713C}" type="slidenum">
              <a:rPr lang="en-US" smtClean="0"/>
              <a:t>28</a:t>
            </a:fld>
            <a:endParaRPr lang="en-US"/>
          </a:p>
        </p:txBody>
      </p:sp>
    </p:spTree>
    <p:extLst>
      <p:ext uri="{BB962C8B-B14F-4D97-AF65-F5344CB8AC3E}">
        <p14:creationId xmlns:p14="http://schemas.microsoft.com/office/powerpoint/2010/main" val="1738945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F4B8B4-6709-E3CC-AA8A-0CBA0AB50F6B}"/>
              </a:ext>
            </a:extLst>
          </p:cNvPr>
          <p:cNvSpPr>
            <a:spLocks noGrp="1"/>
          </p:cNvSpPr>
          <p:nvPr>
            <p:ph type="title"/>
          </p:nvPr>
        </p:nvSpPr>
        <p:spPr/>
        <p:txBody>
          <a:bodyPr/>
          <a:lstStyle/>
          <a:p>
            <a:r>
              <a:rPr lang="en-US" dirty="0"/>
              <a:t>Poll Question #2</a:t>
            </a:r>
          </a:p>
        </p:txBody>
      </p:sp>
      <p:sp>
        <p:nvSpPr>
          <p:cNvPr id="8" name="Content Placeholder 7">
            <a:extLst>
              <a:ext uri="{FF2B5EF4-FFF2-40B4-BE49-F238E27FC236}">
                <a16:creationId xmlns:a16="http://schemas.microsoft.com/office/drawing/2014/main" id="{20E89E53-AFFC-CE7F-A5C2-0D5DB79AFFFB}"/>
              </a:ext>
            </a:extLst>
          </p:cNvPr>
          <p:cNvSpPr>
            <a:spLocks noGrp="1"/>
          </p:cNvSpPr>
          <p:nvPr>
            <p:ph idx="1"/>
          </p:nvPr>
        </p:nvSpPr>
        <p:spPr/>
        <p:txBody>
          <a:bodyPr/>
          <a:lstStyle/>
          <a:p>
            <a:pPr marL="114112" indent="0">
              <a:buNone/>
            </a:pPr>
            <a:r>
              <a:rPr lang="en-US" sz="2400" dirty="0">
                <a:latin typeface="+mj-lt"/>
              </a:rPr>
              <a:t>HIV prevalence among individuals with a psychiatric disorder is ___ that of HIV  prevalence among individuals without a psychiatric disorder. </a:t>
            </a:r>
          </a:p>
          <a:p>
            <a:pPr marL="571312" indent="-457200">
              <a:buAutoNum type="arabicPeriod"/>
            </a:pPr>
            <a:r>
              <a:rPr lang="en-US" dirty="0">
                <a:latin typeface="+mj-lt"/>
              </a:rPr>
              <a:t>2x</a:t>
            </a:r>
          </a:p>
          <a:p>
            <a:pPr marL="571312" indent="-457200">
              <a:buAutoNum type="arabicPeriod"/>
            </a:pPr>
            <a:r>
              <a:rPr lang="en-US" dirty="0">
                <a:latin typeface="+mj-lt"/>
              </a:rPr>
              <a:t>5x</a:t>
            </a:r>
          </a:p>
          <a:p>
            <a:pPr marL="571312" indent="-457200">
              <a:buAutoNum type="arabicPeriod"/>
            </a:pPr>
            <a:r>
              <a:rPr lang="en-US" dirty="0">
                <a:latin typeface="+mj-lt"/>
              </a:rPr>
              <a:t>7x</a:t>
            </a:r>
          </a:p>
          <a:p>
            <a:pPr marL="571312" indent="-457200">
              <a:buAutoNum type="arabicPeriod"/>
            </a:pPr>
            <a:r>
              <a:rPr lang="en-US" dirty="0">
                <a:latin typeface="+mj-lt"/>
              </a:rPr>
              <a:t>12x </a:t>
            </a:r>
            <a:endParaRPr lang="en-US" dirty="0"/>
          </a:p>
        </p:txBody>
      </p:sp>
      <p:sp>
        <p:nvSpPr>
          <p:cNvPr id="6" name="Footer Placeholder 5">
            <a:extLst>
              <a:ext uri="{FF2B5EF4-FFF2-40B4-BE49-F238E27FC236}">
                <a16:creationId xmlns:a16="http://schemas.microsoft.com/office/drawing/2014/main" id="{408E02E9-48E6-CC75-FE55-7407770B28FF}"/>
              </a:ext>
            </a:extLst>
          </p:cNvPr>
          <p:cNvSpPr>
            <a:spLocks noGrp="1"/>
          </p:cNvSpPr>
          <p:nvPr>
            <p:ph type="ftr" sz="quarter" idx="11"/>
          </p:nvPr>
        </p:nvSpPr>
        <p:spPr/>
        <p:txBody>
          <a:bodyPr/>
          <a:lstStyle/>
          <a:p>
            <a:r>
              <a:rPr lang="en-US"/>
              <a:t>paetc.org</a:t>
            </a:r>
            <a:endParaRPr lang="en-US" dirty="0"/>
          </a:p>
        </p:txBody>
      </p:sp>
      <p:sp>
        <p:nvSpPr>
          <p:cNvPr id="5" name="Slide Number Placeholder 4">
            <a:extLst>
              <a:ext uri="{FF2B5EF4-FFF2-40B4-BE49-F238E27FC236}">
                <a16:creationId xmlns:a16="http://schemas.microsoft.com/office/drawing/2014/main" id="{FA1BF5DF-6784-5FB3-DC9D-C8022046325C}"/>
              </a:ext>
            </a:extLst>
          </p:cNvPr>
          <p:cNvSpPr>
            <a:spLocks noGrp="1"/>
          </p:cNvSpPr>
          <p:nvPr>
            <p:ph type="sldNum" sz="quarter" idx="12"/>
          </p:nvPr>
        </p:nvSpPr>
        <p:spPr/>
        <p:txBody>
          <a:bodyPr/>
          <a:lstStyle/>
          <a:p>
            <a:fld id="{1D2EA5EF-C699-AF4C-BA42-C0A1CAAB713C}" type="slidenum">
              <a:rPr lang="en-US" smtClean="0"/>
              <a:t>29</a:t>
            </a:fld>
            <a:endParaRPr lang="en-US"/>
          </a:p>
        </p:txBody>
      </p:sp>
    </p:spTree>
    <p:extLst>
      <p:ext uri="{BB962C8B-B14F-4D97-AF65-F5344CB8AC3E}">
        <p14:creationId xmlns:p14="http://schemas.microsoft.com/office/powerpoint/2010/main" val="764989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Disclosures</a:t>
            </a:r>
          </a:p>
        </p:txBody>
      </p:sp>
      <p:sp>
        <p:nvSpPr>
          <p:cNvPr id="7" name="Content Placeholder 6"/>
          <p:cNvSpPr>
            <a:spLocks noGrp="1"/>
          </p:cNvSpPr>
          <p:nvPr>
            <p:ph idx="1"/>
          </p:nvPr>
        </p:nvSpPr>
        <p:spPr/>
        <p:txBody>
          <a:bodyPr>
            <a:normAutofit/>
          </a:bodyPr>
          <a:lstStyle/>
          <a:p>
            <a:pPr marL="0" indent="0">
              <a:buNone/>
            </a:pPr>
            <a:endParaRPr lang="en-US" i="1" dirty="0">
              <a:solidFill>
                <a:srgbClr val="FF0000"/>
              </a:solidFill>
            </a:endParaRPr>
          </a:p>
          <a:p>
            <a:pPr marL="0" indent="0">
              <a:buNone/>
            </a:pPr>
            <a:r>
              <a:rPr lang="en-US" sz="3400" dirty="0"/>
              <a:t>All presenters of this continuing medical education activity have indicated that neither they nor their spouse/legally recognized domestic partner has any financial relationships with commercial interests related to the content of this activity. </a:t>
            </a:r>
          </a:p>
          <a:p>
            <a:pPr marL="0" indent="0">
              <a:buNone/>
            </a:pPr>
            <a:endParaRPr lang="en-US" b="1" i="1" dirty="0">
              <a:solidFill>
                <a:srgbClr val="FF0000"/>
              </a:solidFill>
            </a:endParaRPr>
          </a:p>
        </p:txBody>
      </p:sp>
      <p:sp>
        <p:nvSpPr>
          <p:cNvPr id="2" name="Slide Number Placeholder 1">
            <a:extLst>
              <a:ext uri="{FF2B5EF4-FFF2-40B4-BE49-F238E27FC236}">
                <a16:creationId xmlns:a16="http://schemas.microsoft.com/office/drawing/2014/main" id="{5141AC4F-C40E-CF4F-9B8A-B863157BAAFE}"/>
              </a:ext>
            </a:extLst>
          </p:cNvPr>
          <p:cNvSpPr>
            <a:spLocks noGrp="1"/>
          </p:cNvSpPr>
          <p:nvPr>
            <p:ph type="sldNum" sz="quarter" idx="12"/>
          </p:nvPr>
        </p:nvSpPr>
        <p:spPr/>
        <p:txBody>
          <a:bodyPr/>
          <a:lstStyle/>
          <a:p>
            <a:pPr marL="0" marR="0" lvl="0" indent="0" algn="ctr" defTabSz="456449" rtl="0" eaLnBrk="1" fontAlgn="auto" latinLnBrk="0" hangingPunct="1">
              <a:lnSpc>
                <a:spcPct val="100000"/>
              </a:lnSpc>
              <a:spcBef>
                <a:spcPts val="0"/>
              </a:spcBef>
              <a:spcAft>
                <a:spcPts val="0"/>
              </a:spcAft>
              <a:buClrTx/>
              <a:buSzTx/>
              <a:buFontTx/>
              <a:buNone/>
              <a:tabLst/>
              <a:defRPr/>
            </a:pPr>
            <a:fld id="{1D2EA5EF-C699-AF4C-BA42-C0A1CAAB713C}" type="slidenum">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456449"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01800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4735-B5C6-8308-F97A-5A75DE2D4C0D}"/>
              </a:ext>
            </a:extLst>
          </p:cNvPr>
          <p:cNvSpPr>
            <a:spLocks noGrp="1"/>
          </p:cNvSpPr>
          <p:nvPr>
            <p:ph type="title"/>
          </p:nvPr>
        </p:nvSpPr>
        <p:spPr/>
        <p:txBody>
          <a:bodyPr/>
          <a:lstStyle/>
          <a:p>
            <a:r>
              <a:rPr lang="en-US" dirty="0"/>
              <a:t>HIV, Mental Health, and Opioids</a:t>
            </a:r>
          </a:p>
        </p:txBody>
      </p:sp>
      <p:sp>
        <p:nvSpPr>
          <p:cNvPr id="3" name="Content Placeholder 2">
            <a:extLst>
              <a:ext uri="{FF2B5EF4-FFF2-40B4-BE49-F238E27FC236}">
                <a16:creationId xmlns:a16="http://schemas.microsoft.com/office/drawing/2014/main" id="{FB2326E9-9D0F-A005-4E9E-C42F0AD63CCC}"/>
              </a:ext>
            </a:extLst>
          </p:cNvPr>
          <p:cNvSpPr>
            <a:spLocks noGrp="1"/>
          </p:cNvSpPr>
          <p:nvPr>
            <p:ph idx="1"/>
          </p:nvPr>
        </p:nvSpPr>
        <p:spPr/>
        <p:txBody>
          <a:bodyPr>
            <a:normAutofit fontScale="92500" lnSpcReduction="10000"/>
          </a:bodyPr>
          <a:lstStyle/>
          <a:p>
            <a:r>
              <a:rPr lang="en-US" sz="2800" dirty="0">
                <a:latin typeface="+mj-lt"/>
              </a:rPr>
              <a:t>Bidirectional relationship between HIV and mental illness </a:t>
            </a:r>
          </a:p>
          <a:p>
            <a:r>
              <a:rPr lang="en-US" sz="2800" dirty="0">
                <a:latin typeface="+mj-lt"/>
              </a:rPr>
              <a:t>HIV prevalence among individuals with a psychiatric disorder is 7x that of prevalence among individuals without a psychiatric disorder (</a:t>
            </a:r>
            <a:r>
              <a:rPr lang="en-US" sz="2800" dirty="0" err="1">
                <a:latin typeface="+mj-lt"/>
              </a:rPr>
              <a:t>Nosik</a:t>
            </a:r>
            <a:r>
              <a:rPr lang="en-US" sz="2800" dirty="0">
                <a:latin typeface="+mj-lt"/>
              </a:rPr>
              <a:t> et al., 2021)</a:t>
            </a:r>
          </a:p>
          <a:p>
            <a:r>
              <a:rPr lang="en-US" sz="2800" dirty="0">
                <a:latin typeface="+mj-lt"/>
              </a:rPr>
              <a:t>Likely causes: (</a:t>
            </a:r>
            <a:r>
              <a:rPr lang="en-US" sz="2800" dirty="0" err="1">
                <a:latin typeface="+mj-lt"/>
              </a:rPr>
              <a:t>Nosik</a:t>
            </a:r>
            <a:r>
              <a:rPr lang="en-US" sz="2800" dirty="0">
                <a:latin typeface="+mj-lt"/>
              </a:rPr>
              <a:t> et al., 2021)</a:t>
            </a:r>
            <a:endParaRPr lang="en-US" sz="3200" dirty="0">
              <a:latin typeface="+mj-lt"/>
            </a:endParaRPr>
          </a:p>
          <a:p>
            <a:pPr lvl="1"/>
            <a:r>
              <a:rPr lang="en-US" dirty="0">
                <a:latin typeface="+mj-lt"/>
              </a:rPr>
              <a:t>Impairment in cognitive functioning </a:t>
            </a:r>
          </a:p>
          <a:p>
            <a:pPr lvl="1"/>
            <a:r>
              <a:rPr lang="en-US" dirty="0">
                <a:latin typeface="+mj-lt"/>
              </a:rPr>
              <a:t>Use of psychoactive substances, i.e., opioids</a:t>
            </a:r>
          </a:p>
          <a:p>
            <a:pPr lvl="1"/>
            <a:r>
              <a:rPr lang="en-US" dirty="0">
                <a:latin typeface="+mj-lt"/>
              </a:rPr>
              <a:t>Sexual risk behaviors </a:t>
            </a:r>
          </a:p>
          <a:p>
            <a:pPr lvl="1"/>
            <a:r>
              <a:rPr lang="en-US" dirty="0">
                <a:latin typeface="+mj-lt"/>
              </a:rPr>
              <a:t>Sexual victimization </a:t>
            </a:r>
          </a:p>
          <a:p>
            <a:r>
              <a:rPr lang="en-US" sz="2800" dirty="0">
                <a:latin typeface="+mj-lt"/>
              </a:rPr>
              <a:t>Opioids frequently used as coping mechanism for depression and anxiety (Buckner et al., 2023)</a:t>
            </a:r>
          </a:p>
          <a:p>
            <a:endParaRPr lang="en-US" dirty="0"/>
          </a:p>
        </p:txBody>
      </p:sp>
      <p:sp>
        <p:nvSpPr>
          <p:cNvPr id="5" name="Footer Placeholder 4">
            <a:extLst>
              <a:ext uri="{FF2B5EF4-FFF2-40B4-BE49-F238E27FC236}">
                <a16:creationId xmlns:a16="http://schemas.microsoft.com/office/drawing/2014/main" id="{67E4475F-3CF2-424C-061D-8BD22FB6127A}"/>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D93BA78B-50FB-1217-8FB4-B2F95ABD7789}"/>
              </a:ext>
            </a:extLst>
          </p:cNvPr>
          <p:cNvSpPr>
            <a:spLocks noGrp="1"/>
          </p:cNvSpPr>
          <p:nvPr>
            <p:ph type="sldNum" sz="quarter" idx="12"/>
          </p:nvPr>
        </p:nvSpPr>
        <p:spPr/>
        <p:txBody>
          <a:bodyPr/>
          <a:lstStyle/>
          <a:p>
            <a:fld id="{1D2EA5EF-C699-AF4C-BA42-C0A1CAAB713C}" type="slidenum">
              <a:rPr lang="en-US" smtClean="0"/>
              <a:t>30</a:t>
            </a:fld>
            <a:endParaRPr lang="en-US"/>
          </a:p>
        </p:txBody>
      </p:sp>
    </p:spTree>
    <p:extLst>
      <p:ext uri="{BB962C8B-B14F-4D97-AF65-F5344CB8AC3E}">
        <p14:creationId xmlns:p14="http://schemas.microsoft.com/office/powerpoint/2010/main" val="2876420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5C08-C4E5-35D5-D421-75076FC5854D}"/>
              </a:ext>
            </a:extLst>
          </p:cNvPr>
          <p:cNvSpPr>
            <a:spLocks noGrp="1"/>
          </p:cNvSpPr>
          <p:nvPr>
            <p:ph type="title"/>
          </p:nvPr>
        </p:nvSpPr>
        <p:spPr/>
        <p:txBody>
          <a:bodyPr/>
          <a:lstStyle/>
          <a:p>
            <a:r>
              <a:rPr lang="en-US" dirty="0"/>
              <a:t>HIV, Mental Health, and Opioids (2)</a:t>
            </a:r>
          </a:p>
        </p:txBody>
      </p:sp>
      <p:sp>
        <p:nvSpPr>
          <p:cNvPr id="3" name="Content Placeholder 2">
            <a:extLst>
              <a:ext uri="{FF2B5EF4-FFF2-40B4-BE49-F238E27FC236}">
                <a16:creationId xmlns:a16="http://schemas.microsoft.com/office/drawing/2014/main" id="{755C53DB-0ED3-0D6B-0E01-1E1DFEF3831F}"/>
              </a:ext>
            </a:extLst>
          </p:cNvPr>
          <p:cNvSpPr>
            <a:spLocks noGrp="1"/>
          </p:cNvSpPr>
          <p:nvPr>
            <p:ph idx="1"/>
          </p:nvPr>
        </p:nvSpPr>
        <p:spPr/>
        <p:txBody>
          <a:bodyPr/>
          <a:lstStyle/>
          <a:p>
            <a:r>
              <a:rPr lang="en-US" sz="2400" dirty="0">
                <a:latin typeface="+mj-lt"/>
              </a:rPr>
              <a:t>HIV invades CNS and particular brain regions, even in the presence of antiretroviral therapy (</a:t>
            </a:r>
            <a:r>
              <a:rPr lang="en-US" sz="2400" dirty="0" err="1">
                <a:latin typeface="+mj-lt"/>
              </a:rPr>
              <a:t>Nosik</a:t>
            </a:r>
            <a:r>
              <a:rPr lang="en-US" sz="2400" dirty="0">
                <a:latin typeface="+mj-lt"/>
              </a:rPr>
              <a:t> et al., 2021)</a:t>
            </a:r>
          </a:p>
          <a:p>
            <a:r>
              <a:rPr lang="en-US" sz="2400" dirty="0">
                <a:latin typeface="+mj-lt"/>
              </a:rPr>
              <a:t>Despite having undetectable viral load and restoration of normal immune status, incidence of moderate and mild cognitive impairments at all stages of HIV infection remains high, with 12–52% moderate and 33% asymptomatic cognitive impairments (</a:t>
            </a:r>
            <a:r>
              <a:rPr lang="en-US" sz="2400" dirty="0" err="1">
                <a:latin typeface="+mj-lt"/>
              </a:rPr>
              <a:t>Nosik</a:t>
            </a:r>
            <a:r>
              <a:rPr lang="en-US" sz="2400" dirty="0">
                <a:latin typeface="+mj-lt"/>
              </a:rPr>
              <a:t> et al., 2021)</a:t>
            </a:r>
          </a:p>
          <a:p>
            <a:r>
              <a:rPr lang="en-US" sz="2400" dirty="0">
                <a:latin typeface="+mj-lt"/>
              </a:rPr>
              <a:t>Some ARTs cannot completely penetrate blood-brain barrier and completely suppress viral replication (</a:t>
            </a:r>
            <a:r>
              <a:rPr lang="en-US" sz="2400" dirty="0" err="1">
                <a:latin typeface="+mj-lt"/>
              </a:rPr>
              <a:t>Nosik</a:t>
            </a:r>
            <a:r>
              <a:rPr lang="en-US" sz="2400" dirty="0">
                <a:latin typeface="+mj-lt"/>
              </a:rPr>
              <a:t> et al., 2021)</a:t>
            </a:r>
          </a:p>
          <a:p>
            <a:r>
              <a:rPr lang="en-US" sz="2400" dirty="0">
                <a:latin typeface="+mj-lt"/>
              </a:rPr>
              <a:t>Frequent co-occurring major depression and opioid use disorder among PWH  (Denis et al., 2021)</a:t>
            </a:r>
          </a:p>
          <a:p>
            <a:endParaRPr lang="en-US" dirty="0"/>
          </a:p>
        </p:txBody>
      </p:sp>
      <p:sp>
        <p:nvSpPr>
          <p:cNvPr id="5" name="Footer Placeholder 4">
            <a:extLst>
              <a:ext uri="{FF2B5EF4-FFF2-40B4-BE49-F238E27FC236}">
                <a16:creationId xmlns:a16="http://schemas.microsoft.com/office/drawing/2014/main" id="{51373841-CB3F-E17B-8011-E3BD8885B393}"/>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2075E178-C261-2ADB-5016-584B7384830A}"/>
              </a:ext>
            </a:extLst>
          </p:cNvPr>
          <p:cNvSpPr>
            <a:spLocks noGrp="1"/>
          </p:cNvSpPr>
          <p:nvPr>
            <p:ph type="sldNum" sz="quarter" idx="12"/>
          </p:nvPr>
        </p:nvSpPr>
        <p:spPr/>
        <p:txBody>
          <a:bodyPr/>
          <a:lstStyle/>
          <a:p>
            <a:fld id="{1D2EA5EF-C699-AF4C-BA42-C0A1CAAB713C}" type="slidenum">
              <a:rPr lang="en-US" smtClean="0"/>
              <a:t>31</a:t>
            </a:fld>
            <a:endParaRPr lang="en-US"/>
          </a:p>
        </p:txBody>
      </p:sp>
    </p:spTree>
    <p:extLst>
      <p:ext uri="{BB962C8B-B14F-4D97-AF65-F5344CB8AC3E}">
        <p14:creationId xmlns:p14="http://schemas.microsoft.com/office/powerpoint/2010/main" val="2622177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34043BF-C6A4-1745-3B42-04F085AA59F6}"/>
              </a:ext>
            </a:extLst>
          </p:cNvPr>
          <p:cNvSpPr>
            <a:spLocks noGrp="1"/>
          </p:cNvSpPr>
          <p:nvPr>
            <p:ph type="title" idx="4294967295"/>
          </p:nvPr>
        </p:nvSpPr>
        <p:spPr>
          <a:xfrm>
            <a:off x="963613" y="1554163"/>
            <a:ext cx="10213975" cy="2803525"/>
          </a:xfrm>
          <a:prstGeom prst="rect">
            <a:avLst/>
          </a:prstGeom>
          <a:noFill/>
          <a:ln>
            <a:noFill/>
            <a:prstDash/>
          </a:ln>
          <a:effectLst/>
        </p:spPr>
        <p:txBody>
          <a:bodyPr rot="0" spcFirstLastPara="0" vertOverflow="overflow" horzOverflow="overflow" vert="horz" wrap="square" lIns="91290" tIns="45645" rIns="91290" bIns="45645" numCol="1" spcCol="0" rtlCol="0" fromWordArt="0" anchor="ctr" anchorCtr="0" forceAA="0" compatLnSpc="1">
            <a:prstTxWarp prst="textNoShape">
              <a:avLst/>
            </a:prstTxWarp>
            <a:normAutofit/>
          </a:bodyPr>
          <a:lstStyle/>
          <a:p>
            <a:pPr marL="0" marR="0" lvl="0" indent="0" algn="ctr" defTabSz="912899" rtl="0" eaLnBrk="1" fontAlgn="auto" latinLnBrk="0" hangingPunct="1">
              <a:lnSpc>
                <a:spcPct val="100000"/>
              </a:lnSpc>
              <a:spcBef>
                <a:spcPct val="20000"/>
              </a:spcBef>
              <a:spcAft>
                <a:spcPts val="0"/>
              </a:spcAft>
              <a:buClr>
                <a:schemeClr val="accent6"/>
              </a:buClr>
              <a:buSzTx/>
              <a:buFont typeface="Wingdings" charset="2"/>
              <a:buNone/>
              <a:tabLst/>
              <a:defRPr/>
            </a:pPr>
            <a:r>
              <a:rPr kumimoji="0" lang="en-US" b="0" i="0" u="none" strike="noStrike" kern="1200" cap="none" spc="0" normalizeH="0" baseline="0" noProof="0" dirty="0">
                <a:ln>
                  <a:noFill/>
                </a:ln>
                <a:solidFill>
                  <a:srgbClr val="C00000"/>
                </a:solidFill>
                <a:effectLst/>
                <a:uLnTx/>
                <a:uFillTx/>
                <a:latin typeface="+mj-lt"/>
                <a:ea typeface="+mn-ea"/>
                <a:cs typeface="ITC Avant Garde Std Md"/>
              </a:rPr>
              <a:t>Provider Recommendations When Discussing Opioid Use with Patients</a:t>
            </a:r>
          </a:p>
          <a:p>
            <a:pPr marL="0" marR="0" lvl="0" indent="0" algn="l" defTabSz="912899" rtl="0" eaLnBrk="1" fontAlgn="auto" latinLnBrk="0" hangingPunct="1">
              <a:lnSpc>
                <a:spcPct val="100000"/>
              </a:lnSpc>
              <a:spcBef>
                <a:spcPct val="20000"/>
              </a:spcBef>
              <a:spcAft>
                <a:spcPts val="0"/>
              </a:spcAft>
              <a:buClr>
                <a:schemeClr val="accent6"/>
              </a:buClr>
              <a:buSzTx/>
              <a:buFont typeface="Wingdings" charset="2"/>
              <a:buNone/>
              <a:tabLst/>
              <a:defRPr/>
            </a:pPr>
            <a:endParaRPr kumimoji="0" lang="en-US" sz="2000" b="0" i="0" u="none" strike="noStrike" kern="1200" cap="none" spc="0" normalizeH="0" baseline="0" noProof="0" dirty="0">
              <a:ln>
                <a:noFill/>
              </a:ln>
              <a:solidFill>
                <a:srgbClr val="222222"/>
              </a:solidFill>
              <a:effectLst/>
              <a:uLnTx/>
              <a:uFillTx/>
              <a:latin typeface="+mn-lt"/>
              <a:ea typeface="+mn-ea"/>
              <a:cs typeface="ITC Avant Garde Std Md"/>
            </a:endParaRPr>
          </a:p>
        </p:txBody>
      </p:sp>
      <p:sp>
        <p:nvSpPr>
          <p:cNvPr id="5" name="Footer Placeholder 4">
            <a:extLst>
              <a:ext uri="{FF2B5EF4-FFF2-40B4-BE49-F238E27FC236}">
                <a16:creationId xmlns:a16="http://schemas.microsoft.com/office/drawing/2014/main" id="{569608D4-DE17-EF2D-7623-23A1A3DA1F34}"/>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D83939A7-F4D0-4D18-3DFB-339E8C66AAC5}"/>
              </a:ext>
            </a:extLst>
          </p:cNvPr>
          <p:cNvSpPr>
            <a:spLocks noGrp="1"/>
          </p:cNvSpPr>
          <p:nvPr>
            <p:ph type="sldNum" sz="quarter" idx="12"/>
          </p:nvPr>
        </p:nvSpPr>
        <p:spPr/>
        <p:txBody>
          <a:bodyPr/>
          <a:lstStyle/>
          <a:p>
            <a:fld id="{1D2EA5EF-C699-AF4C-BA42-C0A1CAAB713C}" type="slidenum">
              <a:rPr lang="en-US" smtClean="0"/>
              <a:t>32</a:t>
            </a:fld>
            <a:endParaRPr lang="en-US"/>
          </a:p>
        </p:txBody>
      </p:sp>
    </p:spTree>
    <p:extLst>
      <p:ext uri="{BB962C8B-B14F-4D97-AF65-F5344CB8AC3E}">
        <p14:creationId xmlns:p14="http://schemas.microsoft.com/office/powerpoint/2010/main" val="3117536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D7A279-9730-278F-32D9-24D454001A61}"/>
              </a:ext>
            </a:extLst>
          </p:cNvPr>
          <p:cNvSpPr>
            <a:spLocks noGrp="1"/>
          </p:cNvSpPr>
          <p:nvPr>
            <p:ph type="title"/>
          </p:nvPr>
        </p:nvSpPr>
        <p:spPr/>
        <p:txBody>
          <a:bodyPr/>
          <a:lstStyle/>
          <a:p>
            <a:r>
              <a:rPr lang="en-US" dirty="0"/>
              <a:t>Discussion Question</a:t>
            </a:r>
          </a:p>
        </p:txBody>
      </p:sp>
      <p:sp>
        <p:nvSpPr>
          <p:cNvPr id="7" name="Content Placeholder 6">
            <a:extLst>
              <a:ext uri="{FF2B5EF4-FFF2-40B4-BE49-F238E27FC236}">
                <a16:creationId xmlns:a16="http://schemas.microsoft.com/office/drawing/2014/main" id="{3B0F5F95-F604-8C66-084C-01857CDE6BD0}"/>
              </a:ext>
            </a:extLst>
          </p:cNvPr>
          <p:cNvSpPr>
            <a:spLocks noGrp="1"/>
          </p:cNvSpPr>
          <p:nvPr>
            <p:ph idx="1"/>
          </p:nvPr>
        </p:nvSpPr>
        <p:spPr/>
        <p:txBody>
          <a:bodyPr>
            <a:normAutofit/>
          </a:bodyPr>
          <a:lstStyle/>
          <a:p>
            <a:pPr marL="114112" indent="0" algn="ctr">
              <a:buNone/>
            </a:pPr>
            <a:endParaRPr lang="en-US" sz="3200" dirty="0"/>
          </a:p>
          <a:p>
            <a:pPr marL="114112" indent="0" algn="ctr">
              <a:buNone/>
            </a:pPr>
            <a:r>
              <a:rPr lang="en-US" sz="3200" dirty="0"/>
              <a:t>What is the most challenging aspect of talking with your patients about their possible or actual use of prescription opioid painkillers and/or illicit opioids?</a:t>
            </a:r>
          </a:p>
        </p:txBody>
      </p:sp>
      <p:sp>
        <p:nvSpPr>
          <p:cNvPr id="5" name="Footer Placeholder 4">
            <a:extLst>
              <a:ext uri="{FF2B5EF4-FFF2-40B4-BE49-F238E27FC236}">
                <a16:creationId xmlns:a16="http://schemas.microsoft.com/office/drawing/2014/main" id="{406FE3CF-D293-E9B5-F9AC-A2574C5EB86B}"/>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A2C880F5-AB2B-27A8-BE8B-6DB9861204E2}"/>
              </a:ext>
            </a:extLst>
          </p:cNvPr>
          <p:cNvSpPr>
            <a:spLocks noGrp="1"/>
          </p:cNvSpPr>
          <p:nvPr>
            <p:ph type="sldNum" sz="quarter" idx="12"/>
          </p:nvPr>
        </p:nvSpPr>
        <p:spPr/>
        <p:txBody>
          <a:bodyPr/>
          <a:lstStyle/>
          <a:p>
            <a:fld id="{1D2EA5EF-C699-AF4C-BA42-C0A1CAAB713C}" type="slidenum">
              <a:rPr lang="en-US" smtClean="0"/>
              <a:t>33</a:t>
            </a:fld>
            <a:endParaRPr lang="en-US"/>
          </a:p>
        </p:txBody>
      </p:sp>
    </p:spTree>
    <p:extLst>
      <p:ext uri="{BB962C8B-B14F-4D97-AF65-F5344CB8AC3E}">
        <p14:creationId xmlns:p14="http://schemas.microsoft.com/office/powerpoint/2010/main" val="1280486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247F-0B1C-A46C-D4F9-69B93903E3B8}"/>
              </a:ext>
            </a:extLst>
          </p:cNvPr>
          <p:cNvSpPr>
            <a:spLocks noGrp="1"/>
          </p:cNvSpPr>
          <p:nvPr>
            <p:ph type="title"/>
          </p:nvPr>
        </p:nvSpPr>
        <p:spPr/>
        <p:txBody>
          <a:bodyPr/>
          <a:lstStyle/>
          <a:p>
            <a:r>
              <a:rPr lang="en-US" sz="4000" dirty="0"/>
              <a:t>Opioid Risk Tool </a:t>
            </a:r>
            <a:br>
              <a:rPr lang="en-US" sz="4000" dirty="0"/>
            </a:br>
            <a:endParaRPr lang="en-US" dirty="0"/>
          </a:p>
        </p:txBody>
      </p:sp>
      <p:sp>
        <p:nvSpPr>
          <p:cNvPr id="3" name="Content Placeholder 2">
            <a:extLst>
              <a:ext uri="{FF2B5EF4-FFF2-40B4-BE49-F238E27FC236}">
                <a16:creationId xmlns:a16="http://schemas.microsoft.com/office/drawing/2014/main" id="{0014A785-6FA3-086F-BA31-B641F0DA2507}"/>
              </a:ext>
            </a:extLst>
          </p:cNvPr>
          <p:cNvSpPr>
            <a:spLocks noGrp="1"/>
          </p:cNvSpPr>
          <p:nvPr>
            <p:ph idx="1"/>
          </p:nvPr>
        </p:nvSpPr>
        <p:spPr/>
        <p:txBody>
          <a:bodyPr/>
          <a:lstStyle/>
          <a:p>
            <a:r>
              <a:rPr lang="en-US" dirty="0"/>
              <a:t>Assesses for potential opioid misuse in patients beginning opioid therapy for pain management</a:t>
            </a:r>
          </a:p>
          <a:p>
            <a:endParaRPr lang="en-US" dirty="0"/>
          </a:p>
          <a:p>
            <a:r>
              <a:rPr lang="en-US" dirty="0"/>
              <a:t>This tool should be administered to patients upon an initial visit prior to beginning opioid therapy for pain management. A score of 3 or lower indicates low risk for future opioid misuse, a score of 4 to 7 indicates moderate risk for opioid misuse, and a score of 8 or higher indicates a high risk for opioid misuse. (Webster &amp; Webster, 2005)</a:t>
            </a:r>
          </a:p>
          <a:p>
            <a:endParaRPr lang="en-US" dirty="0"/>
          </a:p>
        </p:txBody>
      </p:sp>
      <p:sp>
        <p:nvSpPr>
          <p:cNvPr id="5" name="Footer Placeholder 4">
            <a:extLst>
              <a:ext uri="{FF2B5EF4-FFF2-40B4-BE49-F238E27FC236}">
                <a16:creationId xmlns:a16="http://schemas.microsoft.com/office/drawing/2014/main" id="{707CF2FC-5932-41C4-66C3-9D086054BD7F}"/>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7219AC89-AB9C-8E25-0EE9-90E056CD7351}"/>
              </a:ext>
            </a:extLst>
          </p:cNvPr>
          <p:cNvSpPr>
            <a:spLocks noGrp="1"/>
          </p:cNvSpPr>
          <p:nvPr>
            <p:ph type="sldNum" sz="quarter" idx="12"/>
          </p:nvPr>
        </p:nvSpPr>
        <p:spPr/>
        <p:txBody>
          <a:bodyPr/>
          <a:lstStyle/>
          <a:p>
            <a:fld id="{1D2EA5EF-C699-AF4C-BA42-C0A1CAAB713C}" type="slidenum">
              <a:rPr lang="en-US" smtClean="0"/>
              <a:t>34</a:t>
            </a:fld>
            <a:endParaRPr lang="en-US"/>
          </a:p>
        </p:txBody>
      </p:sp>
    </p:spTree>
    <p:extLst>
      <p:ext uri="{BB962C8B-B14F-4D97-AF65-F5344CB8AC3E}">
        <p14:creationId xmlns:p14="http://schemas.microsoft.com/office/powerpoint/2010/main" val="4285944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AC6EB79-E1AE-8884-5E7D-A55A5DCBAD50}"/>
              </a:ext>
            </a:extLst>
          </p:cNvPr>
          <p:cNvSpPr>
            <a:spLocks noGrp="1"/>
          </p:cNvSpPr>
          <p:nvPr>
            <p:ph type="title" idx="4294967295"/>
          </p:nvPr>
        </p:nvSpPr>
        <p:spPr>
          <a:xfrm>
            <a:off x="609604" y="-1143000"/>
            <a:ext cx="11087425" cy="1143000"/>
          </a:xfrm>
        </p:spPr>
        <p:txBody>
          <a:bodyPr vert="horz" lIns="91290" tIns="45645" rIns="91290" bIns="45645" rtlCol="0" anchor="b">
            <a:noAutofit/>
          </a:bodyPr>
          <a:lstStyle/>
          <a:p>
            <a:r>
              <a:rPr lang="en-US" dirty="0"/>
              <a:t>Opioid Risk Tool</a:t>
            </a:r>
          </a:p>
        </p:txBody>
      </p:sp>
      <p:pic>
        <p:nvPicPr>
          <p:cNvPr id="6" name="Picture 5" descr="This is an image of the Opioid Risk Tool, used to assess risk of opioid misuse prior to prescribing opioid painkillers.">
            <a:extLst>
              <a:ext uri="{FF2B5EF4-FFF2-40B4-BE49-F238E27FC236}">
                <a16:creationId xmlns:a16="http://schemas.microsoft.com/office/drawing/2014/main" id="{8EDC627A-3608-77DE-5A4C-0980BBA7453C}"/>
              </a:ext>
            </a:extLst>
          </p:cNvPr>
          <p:cNvPicPr>
            <a:picLocks noChangeAspect="1"/>
          </p:cNvPicPr>
          <p:nvPr/>
        </p:nvPicPr>
        <p:blipFill>
          <a:blip r:embed="rId3"/>
          <a:stretch>
            <a:fillRect/>
          </a:stretch>
        </p:blipFill>
        <p:spPr>
          <a:xfrm>
            <a:off x="2423376" y="98854"/>
            <a:ext cx="7331672" cy="6087938"/>
          </a:xfrm>
          <a:prstGeom prst="rect">
            <a:avLst/>
          </a:prstGeom>
        </p:spPr>
      </p:pic>
      <p:sp>
        <p:nvSpPr>
          <p:cNvPr id="5" name="Footer Placeholder 4">
            <a:extLst>
              <a:ext uri="{FF2B5EF4-FFF2-40B4-BE49-F238E27FC236}">
                <a16:creationId xmlns:a16="http://schemas.microsoft.com/office/drawing/2014/main" id="{13C81C65-66A8-ABA4-D673-FD3B63274B43}"/>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D33EE933-916E-C8D1-D8FE-3D26B1712379}"/>
              </a:ext>
            </a:extLst>
          </p:cNvPr>
          <p:cNvSpPr>
            <a:spLocks noGrp="1"/>
          </p:cNvSpPr>
          <p:nvPr>
            <p:ph type="sldNum" sz="quarter" idx="12"/>
          </p:nvPr>
        </p:nvSpPr>
        <p:spPr/>
        <p:txBody>
          <a:bodyPr/>
          <a:lstStyle/>
          <a:p>
            <a:fld id="{1D2EA5EF-C699-AF4C-BA42-C0A1CAAB713C}" type="slidenum">
              <a:rPr lang="en-US" smtClean="0"/>
              <a:t>35</a:t>
            </a:fld>
            <a:endParaRPr lang="en-US"/>
          </a:p>
        </p:txBody>
      </p:sp>
    </p:spTree>
    <p:extLst>
      <p:ext uri="{BB962C8B-B14F-4D97-AF65-F5344CB8AC3E}">
        <p14:creationId xmlns:p14="http://schemas.microsoft.com/office/powerpoint/2010/main" val="3177028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21A7F-5EA8-12EE-33A3-22475F638F94}"/>
              </a:ext>
            </a:extLst>
          </p:cNvPr>
          <p:cNvSpPr>
            <a:spLocks noGrp="1"/>
          </p:cNvSpPr>
          <p:nvPr>
            <p:ph type="title"/>
          </p:nvPr>
        </p:nvSpPr>
        <p:spPr/>
        <p:txBody>
          <a:bodyPr/>
          <a:lstStyle/>
          <a:p>
            <a:r>
              <a:rPr lang="en-US" dirty="0"/>
              <a:t>Stigmatizing Language</a:t>
            </a:r>
          </a:p>
        </p:txBody>
      </p:sp>
      <p:sp>
        <p:nvSpPr>
          <p:cNvPr id="3" name="Content Placeholder 2">
            <a:extLst>
              <a:ext uri="{FF2B5EF4-FFF2-40B4-BE49-F238E27FC236}">
                <a16:creationId xmlns:a16="http://schemas.microsoft.com/office/drawing/2014/main" id="{68F21A96-2707-D7FC-9757-23954520CCA0}"/>
              </a:ext>
            </a:extLst>
          </p:cNvPr>
          <p:cNvSpPr>
            <a:spLocks noGrp="1"/>
          </p:cNvSpPr>
          <p:nvPr>
            <p:ph idx="1"/>
          </p:nvPr>
        </p:nvSpPr>
        <p:spPr>
          <a:xfrm>
            <a:off x="609604" y="1498061"/>
            <a:ext cx="11087425" cy="4469442"/>
          </a:xfrm>
        </p:spPr>
        <p:txBody>
          <a:bodyPr>
            <a:normAutofit lnSpcReduction="10000"/>
          </a:bodyPr>
          <a:lstStyle/>
          <a:p>
            <a:r>
              <a:rPr lang="en-US" sz="2400" dirty="0">
                <a:latin typeface="+mj-lt"/>
                <a:ea typeface="Helvetica" charset="0"/>
                <a:cs typeface="Helvetica" charset="0"/>
              </a:rPr>
              <a:t>Many of us use stigmatizing terms every day, not realizing the extent of their negative impact. To work collectively to humanize the issue of substance use disorders, the following terminology should be avoided when discussing substance use with patients.</a:t>
            </a:r>
          </a:p>
          <a:p>
            <a:endParaRPr lang="en-US" sz="2400" dirty="0">
              <a:latin typeface="+mj-lt"/>
              <a:ea typeface="Helvetica" charset="0"/>
              <a:cs typeface="Helvetica" charset="0"/>
            </a:endParaRPr>
          </a:p>
          <a:p>
            <a:r>
              <a:rPr lang="en-US" sz="2400" dirty="0">
                <a:latin typeface="+mj-lt"/>
                <a:ea typeface="Helvetica" charset="0"/>
                <a:cs typeface="Helvetica" charset="0"/>
              </a:rPr>
              <a:t>Think about the negative connotation of each of the following statements: </a:t>
            </a:r>
          </a:p>
          <a:p>
            <a:endParaRPr lang="en-US" sz="2400" dirty="0">
              <a:latin typeface="+mj-lt"/>
              <a:ea typeface="Helvetica" charset="0"/>
              <a:cs typeface="Helvetica" charset="0"/>
            </a:endParaRPr>
          </a:p>
          <a:p>
            <a:pPr algn="ctr"/>
            <a:r>
              <a:rPr lang="en-US" dirty="0">
                <a:latin typeface="+mj-lt"/>
                <a:ea typeface="Helvetica" charset="0"/>
                <a:cs typeface="Helvetica" charset="0"/>
              </a:rPr>
              <a:t>“My friend is a </a:t>
            </a:r>
            <a:r>
              <a:rPr lang="en-US" b="1" i="1" dirty="0">
                <a:latin typeface="+mj-lt"/>
                <a:ea typeface="Helvetica" charset="0"/>
                <a:cs typeface="Helvetica" charset="0"/>
              </a:rPr>
              <a:t>drug addict</a:t>
            </a:r>
            <a:r>
              <a:rPr lang="en-US" dirty="0">
                <a:latin typeface="+mj-lt"/>
                <a:ea typeface="Helvetica" charset="0"/>
                <a:cs typeface="Helvetica" charset="0"/>
              </a:rPr>
              <a:t>”</a:t>
            </a:r>
          </a:p>
          <a:p>
            <a:pPr algn="ctr"/>
            <a:r>
              <a:rPr lang="en-US" dirty="0">
                <a:latin typeface="+mj-lt"/>
                <a:ea typeface="Helvetica" charset="0"/>
                <a:cs typeface="Helvetica" charset="0"/>
              </a:rPr>
              <a:t>“She can’t seem to get </a:t>
            </a:r>
            <a:r>
              <a:rPr lang="en-US" b="1" i="1" dirty="0">
                <a:latin typeface="+mj-lt"/>
                <a:ea typeface="Helvetica" charset="0"/>
                <a:cs typeface="Helvetica" charset="0"/>
              </a:rPr>
              <a:t>clean</a:t>
            </a:r>
            <a:r>
              <a:rPr lang="en-US" dirty="0">
                <a:latin typeface="+mj-lt"/>
                <a:ea typeface="Helvetica" charset="0"/>
                <a:cs typeface="Helvetica" charset="0"/>
              </a:rPr>
              <a:t>”</a:t>
            </a:r>
          </a:p>
          <a:p>
            <a:pPr algn="ctr"/>
            <a:r>
              <a:rPr lang="en-US" dirty="0">
                <a:latin typeface="+mj-lt"/>
                <a:ea typeface="Helvetica" charset="0"/>
                <a:cs typeface="Helvetica" charset="0"/>
              </a:rPr>
              <a:t>“Our community has a serious </a:t>
            </a:r>
            <a:r>
              <a:rPr lang="en-US" b="1" i="1" dirty="0">
                <a:latin typeface="+mj-lt"/>
                <a:ea typeface="Helvetica" charset="0"/>
                <a:cs typeface="Helvetica" charset="0"/>
              </a:rPr>
              <a:t>drug abuse </a:t>
            </a:r>
            <a:r>
              <a:rPr lang="en-US" dirty="0">
                <a:latin typeface="+mj-lt"/>
                <a:ea typeface="Helvetica" charset="0"/>
                <a:cs typeface="Helvetica" charset="0"/>
              </a:rPr>
              <a:t>problem”</a:t>
            </a:r>
          </a:p>
          <a:p>
            <a:pPr algn="ctr"/>
            <a:r>
              <a:rPr lang="en-US" dirty="0">
                <a:latin typeface="+mj-lt"/>
                <a:ea typeface="Helvetica" charset="0"/>
                <a:cs typeface="Helvetica" charset="0"/>
              </a:rPr>
              <a:t>“He can’t seem to avoid </a:t>
            </a:r>
            <a:r>
              <a:rPr lang="en-US" b="1" i="1" dirty="0">
                <a:latin typeface="+mj-lt"/>
                <a:ea typeface="Helvetica" charset="0"/>
                <a:cs typeface="Helvetica" charset="0"/>
              </a:rPr>
              <a:t>relapse</a:t>
            </a:r>
            <a:r>
              <a:rPr lang="en-US" dirty="0">
                <a:latin typeface="Helvetica" charset="0"/>
                <a:ea typeface="Helvetica" charset="0"/>
                <a:cs typeface="Helvetica" charset="0"/>
              </a:rPr>
              <a:t>”</a:t>
            </a:r>
          </a:p>
          <a:p>
            <a:endParaRPr lang="en-US" dirty="0"/>
          </a:p>
        </p:txBody>
      </p:sp>
      <p:sp>
        <p:nvSpPr>
          <p:cNvPr id="5" name="Footer Placeholder 4">
            <a:extLst>
              <a:ext uri="{FF2B5EF4-FFF2-40B4-BE49-F238E27FC236}">
                <a16:creationId xmlns:a16="http://schemas.microsoft.com/office/drawing/2014/main" id="{E21B74A1-3CB7-D4F6-41F8-573CCFA6FB19}"/>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C281A437-3122-3983-C802-1B81C09B6AE3}"/>
              </a:ext>
            </a:extLst>
          </p:cNvPr>
          <p:cNvSpPr>
            <a:spLocks noGrp="1"/>
          </p:cNvSpPr>
          <p:nvPr>
            <p:ph type="sldNum" sz="quarter" idx="12"/>
          </p:nvPr>
        </p:nvSpPr>
        <p:spPr/>
        <p:txBody>
          <a:bodyPr/>
          <a:lstStyle/>
          <a:p>
            <a:fld id="{1D2EA5EF-C699-AF4C-BA42-C0A1CAAB713C}" type="slidenum">
              <a:rPr lang="en-US" smtClean="0"/>
              <a:t>36</a:t>
            </a:fld>
            <a:endParaRPr lang="en-US"/>
          </a:p>
        </p:txBody>
      </p:sp>
    </p:spTree>
    <p:extLst>
      <p:ext uri="{BB962C8B-B14F-4D97-AF65-F5344CB8AC3E}">
        <p14:creationId xmlns:p14="http://schemas.microsoft.com/office/powerpoint/2010/main" val="3131510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B299C-E91C-BD0D-B262-562DDF978EF0}"/>
              </a:ext>
            </a:extLst>
          </p:cNvPr>
          <p:cNvSpPr>
            <a:spLocks noGrp="1"/>
          </p:cNvSpPr>
          <p:nvPr>
            <p:ph type="title"/>
          </p:nvPr>
        </p:nvSpPr>
        <p:spPr/>
        <p:txBody>
          <a:bodyPr/>
          <a:lstStyle/>
          <a:p>
            <a:r>
              <a:rPr lang="en-US" dirty="0"/>
              <a:t>Provider Recommendations When Discussing </a:t>
            </a:r>
            <a:br>
              <a:rPr lang="en-US" dirty="0"/>
            </a:br>
            <a:r>
              <a:rPr lang="en-US" dirty="0"/>
              <a:t>Opioid Use with Patients </a:t>
            </a:r>
            <a:r>
              <a:rPr lang="en-US" sz="3200" dirty="0"/>
              <a:t>(Rutkowski et al., 2014)</a:t>
            </a:r>
            <a:endParaRPr lang="en-US" dirty="0"/>
          </a:p>
        </p:txBody>
      </p:sp>
      <p:sp>
        <p:nvSpPr>
          <p:cNvPr id="3" name="Content Placeholder 2">
            <a:extLst>
              <a:ext uri="{FF2B5EF4-FFF2-40B4-BE49-F238E27FC236}">
                <a16:creationId xmlns:a16="http://schemas.microsoft.com/office/drawing/2014/main" id="{0D982BA5-A4F5-262A-6747-BF13B22D182A}"/>
              </a:ext>
            </a:extLst>
          </p:cNvPr>
          <p:cNvSpPr>
            <a:spLocks noGrp="1"/>
          </p:cNvSpPr>
          <p:nvPr>
            <p:ph idx="1"/>
          </p:nvPr>
        </p:nvSpPr>
        <p:spPr/>
        <p:txBody>
          <a:bodyPr/>
          <a:lstStyle/>
          <a:p>
            <a:r>
              <a:rPr lang="en-US" dirty="0">
                <a:latin typeface="+mj-lt"/>
              </a:rPr>
              <a:t>Use open-ended questions</a:t>
            </a:r>
          </a:p>
          <a:p>
            <a:pPr lvl="1"/>
            <a:r>
              <a:rPr lang="en-US" dirty="0">
                <a:latin typeface="+mj-lt"/>
              </a:rPr>
              <a:t>“Do you use any opioids, either prescription medications like hydrocodone or oxycodone, or other drugs like heroin or fentanyl?”   </a:t>
            </a:r>
          </a:p>
          <a:p>
            <a:pPr lvl="1"/>
            <a:r>
              <a:rPr lang="en-US" dirty="0">
                <a:latin typeface="+mj-lt"/>
              </a:rPr>
              <a:t>If yes, “Tell me exactly what you use and how often you use it.”</a:t>
            </a:r>
          </a:p>
          <a:p>
            <a:pPr lvl="1"/>
            <a:r>
              <a:rPr lang="en-US" dirty="0">
                <a:latin typeface="+mj-lt"/>
              </a:rPr>
              <a:t>“How would you describe yourself when you take opioids, what’s it like for you?”</a:t>
            </a:r>
          </a:p>
          <a:p>
            <a:pPr lvl="1"/>
            <a:r>
              <a:rPr lang="en-US" dirty="0">
                <a:latin typeface="+mj-lt"/>
              </a:rPr>
              <a:t>“How do you think other people in your life would describe you at those times?”</a:t>
            </a:r>
          </a:p>
          <a:p>
            <a:pPr lvl="1"/>
            <a:r>
              <a:rPr lang="en-US" dirty="0">
                <a:latin typeface="+mj-lt"/>
              </a:rPr>
              <a:t>“What do you like about what opioids do for you? </a:t>
            </a:r>
          </a:p>
          <a:p>
            <a:pPr lvl="1"/>
            <a:r>
              <a:rPr lang="en-US" dirty="0">
                <a:latin typeface="+mj-lt"/>
              </a:rPr>
              <a:t>“What’s not so good about what opioids do to you?”</a:t>
            </a:r>
          </a:p>
          <a:p>
            <a:pPr lvl="1"/>
            <a:r>
              <a:rPr lang="en-US" dirty="0">
                <a:latin typeface="+mj-lt"/>
              </a:rPr>
              <a:t>“Have you ever thought about or tried cutting down or stopping using opioids?”</a:t>
            </a:r>
          </a:p>
          <a:p>
            <a:pPr lvl="1"/>
            <a:r>
              <a:rPr lang="en-US" dirty="0">
                <a:latin typeface="+mj-lt"/>
              </a:rPr>
              <a:t>If yes, “What have you tried, and how did it work?”</a:t>
            </a:r>
          </a:p>
          <a:p>
            <a:endParaRPr lang="en-US" dirty="0"/>
          </a:p>
        </p:txBody>
      </p:sp>
      <p:sp>
        <p:nvSpPr>
          <p:cNvPr id="5" name="Footer Placeholder 4">
            <a:extLst>
              <a:ext uri="{FF2B5EF4-FFF2-40B4-BE49-F238E27FC236}">
                <a16:creationId xmlns:a16="http://schemas.microsoft.com/office/drawing/2014/main" id="{07C4B3ED-1822-8696-1883-3258FCFE63FE}"/>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E15F4F78-EFC1-8F32-90B0-E875A2AF310C}"/>
              </a:ext>
            </a:extLst>
          </p:cNvPr>
          <p:cNvSpPr>
            <a:spLocks noGrp="1"/>
          </p:cNvSpPr>
          <p:nvPr>
            <p:ph type="sldNum" sz="quarter" idx="12"/>
          </p:nvPr>
        </p:nvSpPr>
        <p:spPr/>
        <p:txBody>
          <a:bodyPr/>
          <a:lstStyle/>
          <a:p>
            <a:fld id="{1D2EA5EF-C699-AF4C-BA42-C0A1CAAB713C}" type="slidenum">
              <a:rPr lang="en-US" smtClean="0"/>
              <a:t>37</a:t>
            </a:fld>
            <a:endParaRPr lang="en-US"/>
          </a:p>
        </p:txBody>
      </p:sp>
    </p:spTree>
    <p:extLst>
      <p:ext uri="{BB962C8B-B14F-4D97-AF65-F5344CB8AC3E}">
        <p14:creationId xmlns:p14="http://schemas.microsoft.com/office/powerpoint/2010/main" val="505644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A08F5-DABE-DD6E-16EF-DD77F4B2DC5D}"/>
              </a:ext>
            </a:extLst>
          </p:cNvPr>
          <p:cNvSpPr>
            <a:spLocks noGrp="1"/>
          </p:cNvSpPr>
          <p:nvPr>
            <p:ph type="title"/>
          </p:nvPr>
        </p:nvSpPr>
        <p:spPr/>
        <p:txBody>
          <a:bodyPr/>
          <a:lstStyle/>
          <a:p>
            <a:r>
              <a:rPr lang="en-US" dirty="0"/>
              <a:t>Provider Recommendations When Discussing </a:t>
            </a:r>
            <a:br>
              <a:rPr lang="en-US" dirty="0"/>
            </a:br>
            <a:r>
              <a:rPr lang="en-US" dirty="0"/>
              <a:t>Opioid Use with Patients (2) </a:t>
            </a:r>
            <a:r>
              <a:rPr lang="en-US" sz="3200" dirty="0"/>
              <a:t>(Rutkowski et al., 2014)</a:t>
            </a:r>
            <a:endParaRPr lang="en-US" dirty="0"/>
          </a:p>
        </p:txBody>
      </p:sp>
      <p:sp>
        <p:nvSpPr>
          <p:cNvPr id="3" name="Content Placeholder 2">
            <a:extLst>
              <a:ext uri="{FF2B5EF4-FFF2-40B4-BE49-F238E27FC236}">
                <a16:creationId xmlns:a16="http://schemas.microsoft.com/office/drawing/2014/main" id="{9354C209-1C15-F4CD-C24A-0C9B9663CC7B}"/>
              </a:ext>
            </a:extLst>
          </p:cNvPr>
          <p:cNvSpPr>
            <a:spLocks noGrp="1"/>
          </p:cNvSpPr>
          <p:nvPr>
            <p:ph idx="1"/>
          </p:nvPr>
        </p:nvSpPr>
        <p:spPr/>
        <p:txBody>
          <a:bodyPr>
            <a:normAutofit lnSpcReduction="10000"/>
          </a:bodyPr>
          <a:lstStyle/>
          <a:p>
            <a:r>
              <a:rPr lang="en-US" sz="2400" dirty="0">
                <a:latin typeface="+mj-lt"/>
              </a:rPr>
              <a:t>“Would it be ok if I tell you some of the possible long-term effects of using opioids?”</a:t>
            </a:r>
          </a:p>
          <a:p>
            <a:r>
              <a:rPr lang="en-US" sz="2400" dirty="0">
                <a:latin typeface="+mj-lt"/>
              </a:rPr>
              <a:t>Provide the information (connect it to their existing medical issues if possible)</a:t>
            </a:r>
          </a:p>
          <a:p>
            <a:r>
              <a:rPr lang="en-US" sz="2400" dirty="0">
                <a:latin typeface="+mj-lt"/>
              </a:rPr>
              <a:t>“So in light of that information, what do you think you’d like to do with regard to your use of opioids at this point?”</a:t>
            </a:r>
          </a:p>
          <a:p>
            <a:r>
              <a:rPr lang="en-US" sz="2400" dirty="0">
                <a:latin typeface="+mj-lt"/>
              </a:rPr>
              <a:t>If pt says they’d like to try to cut down or stop, educate them about MAT (i.e., methadone or buprenorphine) and be prepared to refer them to a nearby MAT clinic.</a:t>
            </a:r>
          </a:p>
          <a:p>
            <a:r>
              <a:rPr lang="en-US" sz="2400" dirty="0">
                <a:latin typeface="+mj-lt"/>
              </a:rPr>
              <a:t>If pt says they’re not interested in changing anything right now: “Ok let’s continue to keep an eye on it, and I’ll ask you about it again the next time I see you.”</a:t>
            </a:r>
          </a:p>
          <a:p>
            <a:endParaRPr lang="en-US" dirty="0"/>
          </a:p>
        </p:txBody>
      </p:sp>
      <p:sp>
        <p:nvSpPr>
          <p:cNvPr id="5" name="Footer Placeholder 4">
            <a:extLst>
              <a:ext uri="{FF2B5EF4-FFF2-40B4-BE49-F238E27FC236}">
                <a16:creationId xmlns:a16="http://schemas.microsoft.com/office/drawing/2014/main" id="{D66B8474-AD9F-4962-175E-F1BF6196061D}"/>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76CC927D-9F0D-D5A7-ED80-D7159353C2A2}"/>
              </a:ext>
            </a:extLst>
          </p:cNvPr>
          <p:cNvSpPr>
            <a:spLocks noGrp="1"/>
          </p:cNvSpPr>
          <p:nvPr>
            <p:ph type="sldNum" sz="quarter" idx="12"/>
          </p:nvPr>
        </p:nvSpPr>
        <p:spPr/>
        <p:txBody>
          <a:bodyPr/>
          <a:lstStyle/>
          <a:p>
            <a:fld id="{1D2EA5EF-C699-AF4C-BA42-C0A1CAAB713C}" type="slidenum">
              <a:rPr lang="en-US" smtClean="0"/>
              <a:t>38</a:t>
            </a:fld>
            <a:endParaRPr lang="en-US"/>
          </a:p>
        </p:txBody>
      </p:sp>
    </p:spTree>
    <p:extLst>
      <p:ext uri="{BB962C8B-B14F-4D97-AF65-F5344CB8AC3E}">
        <p14:creationId xmlns:p14="http://schemas.microsoft.com/office/powerpoint/2010/main" val="4181146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9"/>
          <p:cNvSpPr txBox="1">
            <a:spLocks noGrp="1"/>
          </p:cNvSpPr>
          <p:nvPr>
            <p:ph type="title"/>
          </p:nvPr>
        </p:nvSpPr>
        <p:spPr>
          <a:xfrm>
            <a:off x="1524000" y="1"/>
            <a:ext cx="9144000" cy="1448485"/>
          </a:xfrm>
          <a:prstGeom prst="rect">
            <a:avLst/>
          </a:prstGeom>
          <a:solidFill>
            <a:schemeClr val="dk2"/>
          </a:solidFill>
          <a:ln>
            <a:noFill/>
          </a:ln>
        </p:spPr>
        <p:txBody>
          <a:bodyPr spcFirstLastPara="1" vert="horz" wrap="square" lIns="91425" tIns="45700" rIns="91425" bIns="45700" rtlCol="0" anchor="ctr" anchorCtr="0">
            <a:noAutofit/>
          </a:bodyPr>
          <a:lstStyle/>
          <a:p>
            <a:pPr algn="ctr">
              <a:spcBef>
                <a:spcPts val="0"/>
              </a:spcBef>
              <a:buClr>
                <a:schemeClr val="lt1"/>
              </a:buClr>
              <a:buSzPts val="4100"/>
            </a:pPr>
            <a:r>
              <a:rPr lang="en-US" dirty="0">
                <a:solidFill>
                  <a:schemeClr val="bg2"/>
                </a:solidFill>
                <a:latin typeface="Arial" panose="020B0604020202020204" pitchFamily="34" charset="0"/>
                <a:cs typeface="Arial" panose="020B0604020202020204" pitchFamily="34" charset="0"/>
              </a:rPr>
              <a:t>ORN Evaluation Survey Link</a:t>
            </a:r>
            <a:endParaRPr dirty="0">
              <a:solidFill>
                <a:schemeClr val="bg2"/>
              </a:solidFill>
              <a:latin typeface="Arial" panose="020B0604020202020204" pitchFamily="34" charset="0"/>
              <a:cs typeface="Arial" panose="020B0604020202020204" pitchFamily="34" charset="0"/>
            </a:endParaRPr>
          </a:p>
        </p:txBody>
      </p:sp>
      <p:sp>
        <p:nvSpPr>
          <p:cNvPr id="133" name="Google Shape;133;p29"/>
          <p:cNvSpPr txBox="1">
            <a:spLocks noGrp="1"/>
          </p:cNvSpPr>
          <p:nvPr>
            <p:ph type="body" idx="1"/>
          </p:nvPr>
        </p:nvSpPr>
        <p:spPr>
          <a:xfrm>
            <a:off x="1835427" y="1684535"/>
            <a:ext cx="8521147" cy="2609133"/>
          </a:xfrm>
          <a:prstGeom prst="rect">
            <a:avLst/>
          </a:prstGeom>
          <a:noFill/>
          <a:ln>
            <a:noFill/>
          </a:ln>
        </p:spPr>
        <p:txBody>
          <a:bodyPr spcFirstLastPara="1" vert="horz" wrap="square" lIns="91425" tIns="45700" rIns="91425" bIns="45700" rtlCol="0" anchor="t" anchorCtr="0">
            <a:noAutofit/>
          </a:bodyPr>
          <a:lstStyle/>
          <a:p>
            <a:pPr marL="0" indent="0" algn="ctr">
              <a:lnSpc>
                <a:spcPct val="100000"/>
              </a:lnSpc>
              <a:spcBef>
                <a:spcPts val="0"/>
              </a:spcBef>
              <a:buSzPts val="2520"/>
              <a:buNone/>
            </a:pPr>
            <a:r>
              <a:rPr lang="en-US" dirty="0">
                <a:latin typeface="Arial" panose="020B0604020202020204" pitchFamily="34" charset="0"/>
                <a:cs typeface="Arial" panose="020B0604020202020204" pitchFamily="34" charset="0"/>
              </a:rPr>
              <a:t>Please scan the below QR code or use the link below to access a very brief survey.</a:t>
            </a:r>
            <a:endParaRPr dirty="0">
              <a:latin typeface="Arial" panose="020B0604020202020204" pitchFamily="34" charset="0"/>
              <a:cs typeface="Arial" panose="020B0604020202020204" pitchFamily="34" charset="0"/>
            </a:endParaRPr>
          </a:p>
        </p:txBody>
      </p:sp>
      <p:sp>
        <p:nvSpPr>
          <p:cNvPr id="137" name="Google Shape;137;p29" descr="This is a QR code to an evaluation link."/>
          <p:cNvSpPr/>
          <p:nvPr/>
        </p:nvSpPr>
        <p:spPr>
          <a:xfrm>
            <a:off x="5275728" y="3113524"/>
            <a:ext cx="1640541" cy="1304567"/>
          </a:xfrm>
          <a:prstGeom prst="rect">
            <a:avLst/>
          </a:prstGeom>
          <a:solidFill>
            <a:schemeClr val="accent1"/>
          </a:solidFill>
          <a:ln w="25400" cap="flat" cmpd="sng">
            <a:solidFill>
              <a:srgbClr val="1930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 name="Picture 2" descr="A QR code to an evaluation link.">
            <a:extLst>
              <a:ext uri="{FF2B5EF4-FFF2-40B4-BE49-F238E27FC236}">
                <a16:creationId xmlns:a16="http://schemas.microsoft.com/office/drawing/2014/main" id="{8A764AD2-FC5C-6997-CC7A-909EE98C8EE5}"/>
              </a:ext>
            </a:extLst>
          </p:cNvPr>
          <p:cNvPicPr>
            <a:picLocks noChangeAspect="1"/>
          </p:cNvPicPr>
          <p:nvPr/>
        </p:nvPicPr>
        <p:blipFill>
          <a:blip r:embed="rId3"/>
          <a:stretch>
            <a:fillRect/>
          </a:stretch>
        </p:blipFill>
        <p:spPr>
          <a:xfrm>
            <a:off x="5496192" y="3156269"/>
            <a:ext cx="1199610" cy="1199610"/>
          </a:xfrm>
          <a:prstGeom prst="rect">
            <a:avLst/>
          </a:prstGeom>
        </p:spPr>
      </p:pic>
      <p:sp>
        <p:nvSpPr>
          <p:cNvPr id="136" name="Google Shape;136;p29"/>
          <p:cNvSpPr txBox="1"/>
          <p:nvPr/>
        </p:nvSpPr>
        <p:spPr>
          <a:xfrm>
            <a:off x="365760" y="4989981"/>
            <a:ext cx="11544300" cy="42476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E97132"/>
              </a:buClr>
              <a:buSzPts val="2520"/>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Source Sans Pro"/>
                <a:cs typeface="Arial" panose="020B0604020202020204" pitchFamily="34" charset="0"/>
                <a:sym typeface="Source Sans Pro"/>
              </a:rPr>
              <a:t>Link to Survey: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Source Sans Pro"/>
                <a:cs typeface="Arial" panose="020B0604020202020204" pitchFamily="34" charset="0"/>
                <a:sym typeface="Source Sans Pro"/>
                <a:hlinkClick r:id="rId4"/>
              </a:rPr>
              <a:t>https://orn.qualtrics.com/jfe/form/SV_3FdzXtRH7gogcHI?RequestID=7231&amp;Intensity=2&amp;ActivityType=2&amp;Training=1</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Source Sans Pro"/>
              <a:cs typeface="Arial" panose="020B0604020202020204" pitchFamily="34" charset="0"/>
              <a:sym typeface="Source Sans Pro"/>
            </a:endParaRPr>
          </a:p>
          <a:p>
            <a:pPr marL="0" marR="0" lvl="0" indent="0" algn="ctr" defTabSz="914400" rtl="0" eaLnBrk="1" fontAlgn="auto" latinLnBrk="0" hangingPunct="1">
              <a:lnSpc>
                <a:spcPct val="100000"/>
              </a:lnSpc>
              <a:spcBef>
                <a:spcPts val="0"/>
              </a:spcBef>
              <a:spcAft>
                <a:spcPts val="0"/>
              </a:spcAft>
              <a:buClr>
                <a:srgbClr val="E97132"/>
              </a:buClr>
              <a:buSzPts val="2520"/>
              <a:buFontTx/>
              <a:buNone/>
              <a:tabLst/>
              <a:defRPr/>
            </a:pPr>
            <a:endParaRPr kumimoji="0" sz="2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5" name="Google Shape;135;p29"/>
          <p:cNvSpPr txBox="1"/>
          <p:nvPr/>
        </p:nvSpPr>
        <p:spPr>
          <a:xfrm>
            <a:off x="228600" y="5722657"/>
            <a:ext cx="11795759" cy="105788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E97132"/>
              </a:buClr>
              <a:buSzPts val="2520"/>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Source Sans Pro"/>
                <a:cs typeface="Arial" panose="020B0604020202020204" pitchFamily="34" charset="0"/>
                <a:sym typeface="Source Sans Pro"/>
              </a:rPr>
              <a:t>The survey will ask about your satisfaction with the training program you just completed as well as some basic demographic information. Your responses will help the Opioid Response Network improve the services they provide.</a:t>
            </a:r>
            <a:endParaRPr kumimoji="0"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E97132"/>
              </a:buClr>
              <a:buSzPts val="2520"/>
              <a:buFontTx/>
              <a:buNone/>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Source Sans Pro"/>
              <a:cs typeface="Arial" panose="020B0604020202020204" pitchFamily="34" charset="0"/>
              <a:sym typeface="Source Sans Pro"/>
            </a:endParaRPr>
          </a:p>
          <a:p>
            <a:pPr marL="0" marR="0" lvl="0" indent="0" algn="ctr" defTabSz="914400" rtl="0" eaLnBrk="1" fontAlgn="auto" latinLnBrk="0" hangingPunct="1">
              <a:lnSpc>
                <a:spcPct val="100000"/>
              </a:lnSpc>
              <a:spcBef>
                <a:spcPts val="0"/>
              </a:spcBef>
              <a:spcAft>
                <a:spcPts val="0"/>
              </a:spcAft>
              <a:buClr>
                <a:srgbClr val="E97132"/>
              </a:buClr>
              <a:buSzPts val="2520"/>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Source Sans Pro"/>
                <a:cs typeface="Arial" panose="020B0604020202020204" pitchFamily="34" charset="0"/>
                <a:sym typeface="Source Sans Pro"/>
              </a:rPr>
              <a:t>Thank you in advance for completing this survey!</a:t>
            </a:r>
            <a:endParaRPr kumimoji="0"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34" name="Google Shape;134;p29"/>
          <p:cNvSpPr txBox="1">
            <a:spLocks noGrp="1"/>
          </p:cNvSpPr>
          <p:nvPr>
            <p:ph type="sldNum" idx="12"/>
          </p:nvPr>
        </p:nvSpPr>
        <p:spPr>
          <a:xfrm>
            <a:off x="8077200" y="6356351"/>
            <a:ext cx="2133600" cy="365125"/>
          </a:xfrm>
          <a:prstGeom prst="rect">
            <a:avLst/>
          </a:prstGeom>
          <a:noFill/>
          <a:ln>
            <a:noFill/>
          </a:ln>
        </p:spPr>
        <p:txBody>
          <a:bodyPr spcFirstLastPara="1" vert="horz" wrap="square" lIns="91425" tIns="45700" rIns="91425" bIns="45700" rtlCol="0" anchor="ctr" anchorCtr="0">
            <a:noAutofit/>
          </a:bodyPr>
          <a:lstStyle/>
          <a:p>
            <a:pPr marL="0" marR="0" lvl="0" indent="0" algn="r" defTabSz="914400" rtl="0" eaLnBrk="1" fontAlgn="auto" latinLnBrk="0" hangingPunct="1">
              <a:lnSpc>
                <a:spcPct val="100000"/>
              </a:lnSpc>
              <a:spcBef>
                <a:spcPts val="0"/>
              </a:spcBef>
              <a:spcAft>
                <a:spcPts val="0"/>
              </a:spcAft>
              <a:buClrTx/>
              <a:buSzPts val="1200"/>
              <a:buFontTx/>
              <a:buNone/>
              <a:tabLst/>
              <a:defRPr/>
            </a:pPr>
            <a:fld id="{00000000-1234-1234-1234-123412341234}" type="slidenum">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Pts val="1200"/>
                <a:buFontTx/>
                <a:buNone/>
                <a:tabLst/>
                <a:defRPr/>
              </a:pPr>
              <a:t>39</a:t>
            </a:fld>
            <a:endParaRPr kumimoji="0"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pPr marL="114112" indent="0">
              <a:buNone/>
            </a:pPr>
            <a:r>
              <a:rPr lang="en-US" dirty="0"/>
              <a:t>At the completion of this presentation, participants will be able to:</a:t>
            </a:r>
          </a:p>
          <a:p>
            <a:pPr marL="114112" indent="0">
              <a:buNone/>
            </a:pPr>
            <a:endParaRPr lang="en-US" dirty="0"/>
          </a:p>
          <a:p>
            <a:pPr marL="571312" indent="-457200">
              <a:buFont typeface="+mj-lt"/>
              <a:buAutoNum type="arabicPeriod"/>
            </a:pPr>
            <a:r>
              <a:rPr lang="en-US" dirty="0"/>
              <a:t>Describe at least two (2) elements of the bidirectional causal relationship between HIV and opioids. </a:t>
            </a:r>
          </a:p>
          <a:p>
            <a:pPr marL="571312" indent="-457200">
              <a:buFont typeface="+mj-lt"/>
              <a:buAutoNum type="arabicPeriod"/>
            </a:pPr>
            <a:r>
              <a:rPr lang="en-US" dirty="0"/>
              <a:t>Apply at least three (3) of the current CDC opioid painkiller prescribing guidelines to patients with HIV.</a:t>
            </a:r>
          </a:p>
          <a:p>
            <a:pPr marL="571312" indent="-457200">
              <a:buFont typeface="+mj-lt"/>
              <a:buAutoNum type="arabicPeriod"/>
            </a:pPr>
            <a:r>
              <a:rPr lang="en-US" dirty="0"/>
              <a:t>Utilize at least two (2) strategies for having a productive, open discussion with patients about opioid medications and use of illicit opioids. </a:t>
            </a:r>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pPr marL="0" marR="0" lvl="0" indent="0" algn="ctr" defTabSz="456449" rtl="0" eaLnBrk="1" fontAlgn="auto" latinLnBrk="0" hangingPunct="1">
              <a:lnSpc>
                <a:spcPct val="100000"/>
              </a:lnSpc>
              <a:spcBef>
                <a:spcPts val="0"/>
              </a:spcBef>
              <a:spcAft>
                <a:spcPts val="0"/>
              </a:spcAft>
              <a:buClrTx/>
              <a:buSzTx/>
              <a:buFontTx/>
              <a:buNone/>
              <a:tabLst/>
              <a:defRPr/>
            </a:pPr>
            <a:fld id="{1D2EA5EF-C699-AF4C-BA42-C0A1CAAB713C}" type="slidenum">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456449"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850338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D5AD5-D081-989E-73A4-FBA439933061}"/>
              </a:ext>
            </a:extLst>
          </p:cNvPr>
          <p:cNvSpPr>
            <a:spLocks noGrp="1"/>
          </p:cNvSpPr>
          <p:nvPr>
            <p:ph type="title"/>
          </p:nvPr>
        </p:nvSpPr>
        <p:spPr/>
        <p:txBody>
          <a:bodyPr/>
          <a:lstStyle/>
          <a:p>
            <a:r>
              <a:rPr lang="en-US" sz="4000" dirty="0"/>
              <a:t>References</a:t>
            </a:r>
            <a:endParaRPr lang="en-US" dirty="0"/>
          </a:p>
        </p:txBody>
      </p:sp>
      <p:sp>
        <p:nvSpPr>
          <p:cNvPr id="3" name="Content Placeholder 2">
            <a:extLst>
              <a:ext uri="{FF2B5EF4-FFF2-40B4-BE49-F238E27FC236}">
                <a16:creationId xmlns:a16="http://schemas.microsoft.com/office/drawing/2014/main" id="{62821355-D054-52A9-9DE5-97254C06780F}"/>
              </a:ext>
            </a:extLst>
          </p:cNvPr>
          <p:cNvSpPr>
            <a:spLocks noGrp="1"/>
          </p:cNvSpPr>
          <p:nvPr>
            <p:ph idx="1"/>
          </p:nvPr>
        </p:nvSpPr>
        <p:spPr>
          <a:xfrm>
            <a:off x="609604" y="1293779"/>
            <a:ext cx="11087425" cy="4673723"/>
          </a:xfrm>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200" b="0" i="0" u="none" strike="noStrike" kern="1200" cap="none" spc="0" normalizeH="0" baseline="0" noProof="0" dirty="0">
                <a:ln>
                  <a:noFill/>
                </a:ln>
                <a:effectLst/>
                <a:uLnTx/>
                <a:uFillTx/>
                <a:latin typeface="+mj-lt"/>
                <a:ea typeface="+mn-ea"/>
                <a:cs typeface="+mn-cs"/>
              </a:rPr>
              <a:t>Bosh, KA et al. </a:t>
            </a:r>
            <a:r>
              <a:rPr kumimoji="0" lang="en-US" sz="5200" b="0" i="1" u="none" strike="noStrike" kern="1200" cap="none" spc="0" normalizeH="0" baseline="0" noProof="0" dirty="0">
                <a:ln>
                  <a:noFill/>
                </a:ln>
                <a:effectLst/>
                <a:uLnTx/>
                <a:uFillTx/>
                <a:latin typeface="+mj-lt"/>
                <a:ea typeface="+mn-ea"/>
                <a:cs typeface="+mn-cs"/>
              </a:rPr>
              <a:t>Abstract 147 – Opioid Overdose Deaths Rising among People Living with HIV. </a:t>
            </a:r>
            <a:r>
              <a:rPr kumimoji="0" lang="en-US" sz="5200" b="0" i="0" u="none" strike="noStrike" kern="1200" cap="none" spc="0" normalizeH="0" baseline="0" noProof="0" dirty="0">
                <a:ln>
                  <a:noFill/>
                </a:ln>
                <a:effectLst/>
                <a:uLnTx/>
                <a:uFillTx/>
                <a:latin typeface="+mj-lt"/>
                <a:ea typeface="+mn-ea"/>
                <a:cs typeface="+mn-cs"/>
              </a:rPr>
              <a:t>Presented at Conference on Retroviruses and Opportunistic Infections</a:t>
            </a:r>
            <a:r>
              <a:rPr kumimoji="0" lang="en-US" sz="5200" b="0" i="1" u="none" strike="noStrike" kern="1200" cap="none" spc="0" normalizeH="0" baseline="0" noProof="0" dirty="0">
                <a:ln>
                  <a:noFill/>
                </a:ln>
                <a:effectLst/>
                <a:uLnTx/>
                <a:uFillTx/>
                <a:latin typeface="+mj-lt"/>
                <a:ea typeface="+mn-ea"/>
                <a:cs typeface="+mn-cs"/>
              </a:rPr>
              <a:t>,</a:t>
            </a:r>
            <a:r>
              <a:rPr kumimoji="0" lang="en-US" sz="5200" b="0" i="0" u="none" strike="noStrike" kern="1200" cap="none" spc="0" normalizeH="0" baseline="0" noProof="0" dirty="0">
                <a:ln>
                  <a:noFill/>
                </a:ln>
                <a:effectLst/>
                <a:uLnTx/>
                <a:uFillTx/>
                <a:latin typeface="+mj-lt"/>
                <a:ea typeface="+mn-ea"/>
                <a:cs typeface="+mn-cs"/>
              </a:rPr>
              <a:t> Seattle, WA. Retrieved from: </a:t>
            </a:r>
            <a:r>
              <a:rPr kumimoji="0" lang="en-US" sz="5200" b="0" i="0" u="none" strike="noStrike" kern="1200" cap="none" spc="0" normalizeH="0" baseline="0" noProof="0" dirty="0">
                <a:ln>
                  <a:noFill/>
                </a:ln>
                <a:effectLst/>
                <a:uLnTx/>
                <a:uFillTx/>
                <a:latin typeface="+mj-lt"/>
                <a:ea typeface="+mn-ea"/>
                <a:cs typeface="+mn-cs"/>
                <a:hlinkClick r:id="rId3">
                  <a:extLst>
                    <a:ext uri="{A12FA001-AC4F-418D-AE19-62706E023703}">
                      <ahyp:hlinkClr xmlns:ahyp="http://schemas.microsoft.com/office/drawing/2018/hyperlinkcolor" val="tx"/>
                    </a:ext>
                  </a:extLst>
                </a:hlinkClick>
              </a:rPr>
              <a:t>https://www.healio.com/news/infectious-disease/20190311/opioid-overdose-deaths-rising-in-people-living-with-hiv</a:t>
            </a:r>
            <a:endParaRPr kumimoji="0" lang="en-US" sz="5200" b="0" i="0" u="none" strike="noStrike" kern="1200" cap="none" spc="0" normalizeH="0" baseline="0" noProof="0" dirty="0">
              <a:ln>
                <a:noFill/>
              </a:ln>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200" b="0" i="0" u="none" strike="noStrike" kern="1200" cap="none" spc="0" normalizeH="0" baseline="0" noProof="0" dirty="0">
              <a:ln>
                <a:noFill/>
              </a:ln>
              <a:effectLst/>
              <a:uLnTx/>
              <a:uFillTx/>
              <a:latin typeface="+mj-lt"/>
              <a:ea typeface="+mn-ea"/>
              <a:cs typeface="+mn-cs"/>
            </a:endParaRPr>
          </a:p>
          <a:p>
            <a:pPr marL="0" indent="0" eaLnBrk="1" fontAlgn="auto" hangingPunct="1">
              <a:spcBef>
                <a:spcPts val="0"/>
              </a:spcBef>
              <a:spcAft>
                <a:spcPts val="0"/>
              </a:spcAft>
              <a:buClrTx/>
              <a:buSzTx/>
              <a:buNone/>
              <a:defRPr/>
            </a:pPr>
            <a:r>
              <a:rPr lang="en-US" sz="5200" dirty="0">
                <a:latin typeface="+mj-lt"/>
              </a:rPr>
              <a:t>Buckner, J. D., Scherzer, C. R., Rogers, A. H., &amp; </a:t>
            </a:r>
            <a:r>
              <a:rPr lang="en-US" sz="5200" dirty="0" err="1">
                <a:latin typeface="+mj-lt"/>
              </a:rPr>
              <a:t>Zvolensky</a:t>
            </a:r>
            <a:r>
              <a:rPr lang="en-US" sz="5200" dirty="0">
                <a:latin typeface="+mj-lt"/>
              </a:rPr>
              <a:t>, M. J. (2023). Opioid and cannabis co-use: The role of opioid use to cope with negative affect. Journal of substance use and addiction treatment, 145, 208942. https://doi.org/10.1016/j.josat.2022.208942</a:t>
            </a:r>
          </a:p>
          <a:p>
            <a:pPr marL="0" indent="0" eaLnBrk="1" fontAlgn="auto" hangingPunct="1">
              <a:spcBef>
                <a:spcPts val="0"/>
              </a:spcBef>
              <a:spcAft>
                <a:spcPts val="0"/>
              </a:spcAft>
              <a:buClrTx/>
              <a:buSzTx/>
              <a:buNone/>
              <a:defRPr/>
            </a:pPr>
            <a:endParaRPr lang="en-US" sz="5200" dirty="0">
              <a:latin typeface="+mj-lt"/>
            </a:endParaRPr>
          </a:p>
          <a:p>
            <a:pPr marL="0" indent="0" eaLnBrk="1" fontAlgn="auto" hangingPunct="1">
              <a:spcBef>
                <a:spcPts val="0"/>
              </a:spcBef>
              <a:spcAft>
                <a:spcPts val="0"/>
              </a:spcAft>
              <a:buClrTx/>
              <a:buSzTx/>
              <a:buNone/>
              <a:defRPr/>
            </a:pPr>
            <a:r>
              <a:rPr lang="en-US" sz="5200" dirty="0">
                <a:latin typeface="+mj-lt"/>
              </a:rPr>
              <a:t>Centers for Disease Control and Prevention. (no date given). </a:t>
            </a:r>
            <a:r>
              <a:rPr lang="en-US" sz="5200" i="1" dirty="0">
                <a:latin typeface="+mj-lt"/>
              </a:rPr>
              <a:t>Addressing the infectious disease consequences of the U.S. opioid crisis.</a:t>
            </a:r>
            <a:r>
              <a:rPr lang="en-US" sz="5200" dirty="0">
                <a:latin typeface="+mj-lt"/>
              </a:rPr>
              <a:t> Retrieved from: </a:t>
            </a:r>
            <a:r>
              <a:rPr lang="en-US" sz="5200" dirty="0">
                <a:latin typeface="+mj-lt"/>
                <a:hlinkClick r:id="rId4">
                  <a:extLst>
                    <a:ext uri="{A12FA001-AC4F-418D-AE19-62706E023703}">
                      <ahyp:hlinkClr xmlns:ahyp="http://schemas.microsoft.com/office/drawing/2018/hyperlinkcolor" val="tx"/>
                    </a:ext>
                  </a:extLst>
                </a:hlinkClick>
              </a:rPr>
              <a:t>https://www.cdc.gov/nchhstp/budget/infographics/opioids.html</a:t>
            </a:r>
            <a:endParaRPr lang="en-US" sz="5200" dirty="0">
              <a:latin typeface="+mj-lt"/>
            </a:endParaRPr>
          </a:p>
          <a:p>
            <a:pPr marL="0" indent="0" eaLnBrk="1" fontAlgn="auto" hangingPunct="1">
              <a:spcBef>
                <a:spcPts val="0"/>
              </a:spcBef>
              <a:spcAft>
                <a:spcPts val="0"/>
              </a:spcAft>
              <a:buClrTx/>
              <a:buSzTx/>
              <a:buNone/>
              <a:defRPr/>
            </a:pPr>
            <a:endParaRPr lang="en-US" sz="5200" dirty="0">
              <a:latin typeface="+mj-lt"/>
            </a:endParaRPr>
          </a:p>
          <a:p>
            <a:pPr marL="0" indent="0" eaLnBrk="1" fontAlgn="auto" hangingPunct="1">
              <a:spcBef>
                <a:spcPts val="0"/>
              </a:spcBef>
              <a:spcAft>
                <a:spcPts val="0"/>
              </a:spcAft>
              <a:buClrTx/>
              <a:buSzTx/>
              <a:buNone/>
              <a:defRPr/>
            </a:pPr>
            <a:r>
              <a:rPr lang="en-US" sz="5200" dirty="0">
                <a:latin typeface="+mj-lt"/>
              </a:rPr>
              <a:t>Chu, C. (2019). </a:t>
            </a:r>
            <a:r>
              <a:rPr lang="en-US" sz="5200" i="1" dirty="0">
                <a:latin typeface="+mj-lt"/>
              </a:rPr>
              <a:t>Ending the HIV &amp; HCV Epidemics: A Critical Role for Substance Use Providers</a:t>
            </a:r>
            <a:r>
              <a:rPr lang="en-US" sz="5200" dirty="0">
                <a:latin typeface="+mj-lt"/>
              </a:rPr>
              <a:t>. Newark, NJ: AIDS Education and Training Center National Coordinating Resource Center. Retrieved from: </a:t>
            </a:r>
            <a:r>
              <a:rPr lang="en-US" sz="5200" u="sng" dirty="0">
                <a:latin typeface="+mj-l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https://aidsetc.org/resource/ending-hiv-hcv-epidemics-critical-role-substance-use-providers</a:t>
            </a:r>
            <a:endParaRPr lang="en-US" sz="5200" dirty="0">
              <a:latin typeface="+mj-lt"/>
            </a:endParaRPr>
          </a:p>
          <a:p>
            <a:pPr marL="0" indent="0" eaLnBrk="1" fontAlgn="auto" hangingPunct="1">
              <a:spcBef>
                <a:spcPts val="0"/>
              </a:spcBef>
              <a:spcAft>
                <a:spcPts val="0"/>
              </a:spcAft>
              <a:buClrTx/>
              <a:buSzTx/>
              <a:buNone/>
              <a:defRPr/>
            </a:pPr>
            <a:endParaRPr lang="en-US" sz="5200" dirty="0">
              <a:latin typeface="+mj-lt"/>
            </a:endParaRPr>
          </a:p>
          <a:p>
            <a:pPr marL="0" indent="0" eaLnBrk="1" fontAlgn="auto" hangingPunct="1">
              <a:spcBef>
                <a:spcPts val="0"/>
              </a:spcBef>
              <a:spcAft>
                <a:spcPts val="0"/>
              </a:spcAft>
              <a:buClrTx/>
              <a:buSzTx/>
              <a:buNone/>
              <a:defRPr/>
            </a:pPr>
            <a:r>
              <a:rPr lang="en-US" sz="5200" dirty="0" err="1">
                <a:latin typeface="+mj-lt"/>
              </a:rPr>
              <a:t>Cobbinah</a:t>
            </a:r>
            <a:r>
              <a:rPr lang="en-US" sz="5200" dirty="0">
                <a:latin typeface="+mj-lt"/>
              </a:rPr>
              <a:t>,</a:t>
            </a:r>
            <a:r>
              <a:rPr lang="en-US" sz="5200" baseline="0" dirty="0">
                <a:latin typeface="+mj-lt"/>
              </a:rPr>
              <a:t> S. &amp; Lewis, J. (2018). Racism &amp; health: A public health perspective on racial discrimination. </a:t>
            </a:r>
            <a:r>
              <a:rPr lang="en-US" sz="5200" i="1" baseline="0" dirty="0">
                <a:latin typeface="+mj-lt"/>
              </a:rPr>
              <a:t>Journal of Evaluation in Clinical Practice, 24</a:t>
            </a:r>
            <a:r>
              <a:rPr lang="en-US" sz="5200" baseline="0" dirty="0">
                <a:latin typeface="+mj-lt"/>
              </a:rPr>
              <a:t>(5), 995</a:t>
            </a:r>
            <a:r>
              <a:rPr lang="en-US" sz="5200" b="0" i="0" u="none" strike="noStrike" baseline="0" dirty="0">
                <a:latin typeface="+mj-lt"/>
              </a:rPr>
              <a:t>–</a:t>
            </a:r>
            <a:r>
              <a:rPr lang="en-US" sz="5200" baseline="0" dirty="0">
                <a:latin typeface="+mj-lt"/>
              </a:rPr>
              <a:t>998. </a:t>
            </a:r>
            <a:endParaRPr lang="en-US" sz="5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5200" dirty="0">
              <a:latin typeface="+mj-lt"/>
            </a:endParaRPr>
          </a:p>
          <a:p>
            <a:pPr marL="0" indent="0" eaLnBrk="1" fontAlgn="auto" hangingPunct="1">
              <a:spcBef>
                <a:spcPts val="0"/>
              </a:spcBef>
              <a:spcAft>
                <a:spcPts val="0"/>
              </a:spcAft>
              <a:buClrTx/>
              <a:buSzTx/>
              <a:buNone/>
              <a:defRPr/>
            </a:pPr>
            <a:r>
              <a:rPr lang="en-US" sz="5200" dirty="0">
                <a:latin typeface="+mj-lt"/>
              </a:rPr>
              <a:t>Cunningham, C. (2018). Opioids and HIV infection: From pain management to addiction treatment. </a:t>
            </a:r>
            <a:r>
              <a:rPr lang="en-US" sz="5200" i="1" dirty="0">
                <a:latin typeface="+mj-lt"/>
              </a:rPr>
              <a:t>Topics in Antiviral Medicine, 25</a:t>
            </a:r>
            <a:r>
              <a:rPr lang="en-US" sz="5200" dirty="0">
                <a:latin typeface="+mj-lt"/>
              </a:rPr>
              <a:t>(4),143–146.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200" b="0" i="0" u="none" strike="noStrike" kern="1200" cap="none" spc="0" normalizeH="0" baseline="0" noProof="0" dirty="0">
              <a:ln>
                <a:noFill/>
              </a:ln>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5200" dirty="0">
                <a:latin typeface="+mj-lt"/>
              </a:rPr>
              <a:t>Denis, C. M., Dominique, T., Smith, P., Fiore, D., Ku, Y. C., Culhane, A., Dunbar, D., Brown, D., </a:t>
            </a:r>
            <a:r>
              <a:rPr lang="en-US" sz="5200" dirty="0" err="1">
                <a:latin typeface="+mj-lt"/>
              </a:rPr>
              <a:t>Daramay</a:t>
            </a:r>
            <a:r>
              <a:rPr lang="en-US" sz="5200" dirty="0">
                <a:latin typeface="+mj-lt"/>
              </a:rPr>
              <a:t>, M., </a:t>
            </a:r>
            <a:r>
              <a:rPr lang="en-US" sz="5200" dirty="0" err="1">
                <a:latin typeface="+mj-lt"/>
              </a:rPr>
              <a:t>Voytek</a:t>
            </a:r>
            <a:r>
              <a:rPr lang="en-US" sz="5200" dirty="0">
                <a:latin typeface="+mj-lt"/>
              </a:rPr>
              <a:t>, C., Morales, K. H., Blank, M. B., Crits-Christoph, P. F., Douglas, S. D., </a:t>
            </a:r>
            <a:r>
              <a:rPr lang="en-US" sz="5200" dirty="0" err="1">
                <a:latin typeface="+mj-lt"/>
              </a:rPr>
              <a:t>Spitsin</a:t>
            </a:r>
            <a:r>
              <a:rPr lang="en-US" sz="5200" dirty="0">
                <a:latin typeface="+mj-lt"/>
              </a:rPr>
              <a:t>, S., Frank, I., Colon-Rivera, K., Montaner, L. J., Metzger, D. S., &amp; Evans, D. L. (2021). HIV Infection and Depression Among Opiate Users in a US Epicenter of the Opioid Epidemic. AIDS and behavior, 25(7), 2230–2239. https://doi.org/10.1007/s10461-020-03151-2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200" b="0" i="0" u="none" strike="noStrike" kern="1200" cap="none" spc="0" normalizeH="0" baseline="0" noProof="0" dirty="0">
              <a:ln>
                <a:noFill/>
              </a:ln>
              <a:effectLst/>
              <a:uLnTx/>
              <a:uFillTx/>
              <a:latin typeface="+mj-lt"/>
              <a:ea typeface="+mn-ea"/>
              <a:cs typeface="+mn-cs"/>
            </a:endParaRPr>
          </a:p>
          <a:p>
            <a:pPr marL="0" indent="0" eaLnBrk="1" fontAlgn="auto" hangingPunct="1">
              <a:spcBef>
                <a:spcPts val="0"/>
              </a:spcBef>
              <a:spcAft>
                <a:spcPts val="0"/>
              </a:spcAft>
              <a:buClrTx/>
              <a:buSzTx/>
              <a:buNone/>
              <a:defRPr/>
            </a:pPr>
            <a:r>
              <a:rPr lang="en-US" sz="5200" dirty="0">
                <a:latin typeface="+mj-lt"/>
                <a:cs typeface="Calibri" panose="020F0502020204030204" pitchFamily="34" charset="0"/>
              </a:rPr>
              <a:t>Dowell D, Ragan KR, Jones CM, Baldwin GT, Chou R. CDC Clinical Practice Guideline for Prescribing Opioids for Pain – United States, 2022. MMWR Recommendations and Reports 2022: </a:t>
            </a:r>
            <a:r>
              <a:rPr lang="en-US" sz="5200" dirty="0">
                <a:latin typeface="+mj-lt"/>
                <a:cs typeface="Calibri" panose="020F0502020204030204" pitchFamily="34" charset="0"/>
                <a:hlinkClick r:id="rId6">
                  <a:extLst>
                    <a:ext uri="{A12FA001-AC4F-418D-AE19-62706E023703}">
                      <ahyp:hlinkClr xmlns:ahyp="http://schemas.microsoft.com/office/drawing/2018/hyperlinkcolor" val="tx"/>
                    </a:ext>
                  </a:extLst>
                </a:hlinkClick>
              </a:rPr>
              <a:t>https://www.cdc.gov/mmwr/volumes/71/rr/rr7103a1.htm?s_cid=rr7103a1_w</a:t>
            </a:r>
            <a:r>
              <a:rPr lang="en-US" sz="5200" dirty="0">
                <a:latin typeface="+mj-lt"/>
                <a:cs typeface="Calibri" panose="020F0502020204030204" pitchFamily="34" charset="0"/>
              </a:rPr>
              <a:t> </a:t>
            </a:r>
            <a:endParaRPr lang="en-US" sz="5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200" b="0" i="0" u="none" strike="noStrike" kern="1200" cap="none" spc="0" normalizeH="0" baseline="0" noProof="0" dirty="0">
              <a:ln>
                <a:noFill/>
              </a:ln>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200" b="0" i="0" u="none" strike="noStrike" kern="1200" cap="none" spc="0" normalizeH="0" baseline="0" noProof="0" dirty="0">
                <a:ln>
                  <a:noFill/>
                </a:ln>
                <a:effectLst/>
                <a:uLnTx/>
                <a:uFillTx/>
                <a:latin typeface="+mj-lt"/>
                <a:ea typeface="+mn-ea"/>
                <a:cs typeface="+mn-cs"/>
              </a:rPr>
              <a:t>Fentanyl Facts. (2024, April 18). Centers for Disease Control and Prevention. https://www.cdc.gov/stopoverdose/fentanyl/ </a:t>
            </a:r>
          </a:p>
          <a:p>
            <a:pPr marL="114112" indent="0">
              <a:buNone/>
            </a:pPr>
            <a:endParaRPr lang="en-US" dirty="0"/>
          </a:p>
        </p:txBody>
      </p:sp>
      <p:sp>
        <p:nvSpPr>
          <p:cNvPr id="5" name="Footer Placeholder 4">
            <a:extLst>
              <a:ext uri="{FF2B5EF4-FFF2-40B4-BE49-F238E27FC236}">
                <a16:creationId xmlns:a16="http://schemas.microsoft.com/office/drawing/2014/main" id="{B046727C-A591-339A-3719-7C7FB18FACE4}"/>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E5E8F3C5-DFE5-1ABD-43EB-72C4C9D684AD}"/>
              </a:ext>
            </a:extLst>
          </p:cNvPr>
          <p:cNvSpPr>
            <a:spLocks noGrp="1"/>
          </p:cNvSpPr>
          <p:nvPr>
            <p:ph type="sldNum" sz="quarter" idx="12"/>
          </p:nvPr>
        </p:nvSpPr>
        <p:spPr/>
        <p:txBody>
          <a:bodyPr/>
          <a:lstStyle/>
          <a:p>
            <a:fld id="{1D2EA5EF-C699-AF4C-BA42-C0A1CAAB713C}" type="slidenum">
              <a:rPr lang="en-US" smtClean="0"/>
              <a:t>40</a:t>
            </a:fld>
            <a:endParaRPr lang="en-US"/>
          </a:p>
        </p:txBody>
      </p:sp>
    </p:spTree>
    <p:extLst>
      <p:ext uri="{BB962C8B-B14F-4D97-AF65-F5344CB8AC3E}">
        <p14:creationId xmlns:p14="http://schemas.microsoft.com/office/powerpoint/2010/main" val="748855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A163C-59BB-5311-3122-EFCFE251AF2D}"/>
              </a:ext>
            </a:extLst>
          </p:cNvPr>
          <p:cNvSpPr>
            <a:spLocks noGrp="1"/>
          </p:cNvSpPr>
          <p:nvPr>
            <p:ph type="title"/>
          </p:nvPr>
        </p:nvSpPr>
        <p:spPr/>
        <p:txBody>
          <a:bodyPr/>
          <a:lstStyle/>
          <a:p>
            <a:r>
              <a:rPr lang="en-US" sz="4000" dirty="0"/>
              <a:t>References (2)</a:t>
            </a:r>
            <a:endParaRPr lang="en-US" dirty="0"/>
          </a:p>
        </p:txBody>
      </p:sp>
      <p:sp>
        <p:nvSpPr>
          <p:cNvPr id="3" name="Content Placeholder 2">
            <a:extLst>
              <a:ext uri="{FF2B5EF4-FFF2-40B4-BE49-F238E27FC236}">
                <a16:creationId xmlns:a16="http://schemas.microsoft.com/office/drawing/2014/main" id="{C36E0B95-FF0A-596F-3AFE-BDD3E324D7B6}"/>
              </a:ext>
            </a:extLst>
          </p:cNvPr>
          <p:cNvSpPr>
            <a:spLocks noGrp="1"/>
          </p:cNvSpPr>
          <p:nvPr>
            <p:ph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latin typeface="+mj-lt"/>
              </a:rPr>
              <a:t>Fiellin</a:t>
            </a:r>
            <a:r>
              <a:rPr lang="en-US" sz="2400" dirty="0">
                <a:latin typeface="+mj-lt"/>
              </a:rPr>
              <a:t>, D., Weiss, L., </a:t>
            </a:r>
            <a:r>
              <a:rPr lang="en-US" sz="2400" dirty="0" err="1">
                <a:latin typeface="+mj-lt"/>
              </a:rPr>
              <a:t>Botsko</a:t>
            </a:r>
            <a:r>
              <a:rPr lang="en-US" sz="2400" dirty="0">
                <a:latin typeface="+mj-lt"/>
              </a:rPr>
              <a:t>, M., Egan, J., Altice, F., Bazerman, L. B., … the BHIVES Collaborative. (2011). Drug treatment outcomes among HIV-infected opioid-dependent patients receiving buprenorphine/naloxone. Journal of Acquired Immune Deficiency Syndromes, 56(Suppl 1), S33–38.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latin typeface="+mj-lt"/>
              </a:rPr>
              <a:t>HealthyPeople.Gov</a:t>
            </a:r>
            <a:r>
              <a:rPr lang="en-US" sz="2400" dirty="0">
                <a:latin typeface="+mj-lt"/>
              </a:rPr>
              <a:t>. (2020). [Webpage]. Social Determinants of Health. Retrieved from: https://www.healthypeople.gov/2020/topics-objectives/topic/social-determinants-of-health. </a:t>
            </a:r>
            <a:endParaRPr kumimoji="0" lang="en-US" sz="2400" b="0" i="0" u="none" strike="noStrike" kern="1200" cap="none" spc="0" normalizeH="0" baseline="0" noProof="0" dirty="0">
              <a:ln>
                <a:noFill/>
              </a:ln>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mj-lt"/>
                <a:ea typeface="+mn-ea"/>
                <a:cs typeface="+mn-cs"/>
              </a:rPr>
              <a:t>Lin L.A. &amp; Knudsen H.K.. Comparing buprenorphine-prescribing physicians across nonmetropolitan and metropolitan areas in the United States. Annals of Family Medicine [Internet]. 2019 May 1;17(3):212-20. Retrieved from: https://doi.org/10.1370/afm.2384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effectLst/>
                <a:uLnTx/>
                <a:uFillTx/>
                <a:latin typeface="+mj-lt"/>
                <a:ea typeface="+mn-ea"/>
                <a:cs typeface="+mn-cs"/>
              </a:rPr>
              <a:t>Nosik</a:t>
            </a:r>
            <a:r>
              <a:rPr kumimoji="0" lang="en-US" sz="2400" b="0" i="0" u="none" strike="noStrike" kern="1200" cap="none" spc="0" normalizeH="0" baseline="0" noProof="0" dirty="0">
                <a:ln>
                  <a:noFill/>
                </a:ln>
                <a:effectLst/>
                <a:uLnTx/>
                <a:uFillTx/>
                <a:latin typeface="+mj-lt"/>
                <a:ea typeface="+mn-ea"/>
                <a:cs typeface="+mn-cs"/>
              </a:rPr>
              <a:t>, M., Lavrov, V., &amp; </a:t>
            </a:r>
            <a:r>
              <a:rPr kumimoji="0" lang="en-US" sz="2400" b="0" i="0" u="none" strike="noStrike" kern="1200" cap="none" spc="0" normalizeH="0" baseline="0" noProof="0" dirty="0" err="1">
                <a:ln>
                  <a:noFill/>
                </a:ln>
                <a:effectLst/>
                <a:uLnTx/>
                <a:uFillTx/>
                <a:latin typeface="+mj-lt"/>
                <a:ea typeface="+mn-ea"/>
                <a:cs typeface="+mn-cs"/>
              </a:rPr>
              <a:t>Svitich</a:t>
            </a:r>
            <a:r>
              <a:rPr kumimoji="0" lang="en-US" sz="2400" b="0" i="0" u="none" strike="noStrike" kern="1200" cap="none" spc="0" normalizeH="0" baseline="0" noProof="0" dirty="0">
                <a:ln>
                  <a:noFill/>
                </a:ln>
                <a:effectLst/>
                <a:uLnTx/>
                <a:uFillTx/>
                <a:latin typeface="+mj-lt"/>
                <a:ea typeface="+mn-ea"/>
                <a:cs typeface="+mn-cs"/>
              </a:rPr>
              <a:t>, O. (2021). HIV Infection and Related Mental Disorders. Brain sciences, 11(2), 248. https://doi.org/10.3390/brainsci11020248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mj-lt"/>
                <a:ea typeface="+mn-ea"/>
                <a:cs typeface="+mn-cs"/>
              </a:rPr>
              <a:t>Rutkowski, B., Freese, T., Myer, P., Gil-Cantu, M., &amp; Donohoe, T. (2014). Short and Simple: Screening and Brief Intervention Tips for HIV Clinicians Working with  Alcohol and Drug Users. Pacific AIDS Education and Training Center, Los Angeles, CA.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effectLst/>
                <a:uLnTx/>
                <a:uFillTx/>
                <a:latin typeface="+mj-lt"/>
                <a:ea typeface="+mn-ea"/>
                <a:cs typeface="+mn-cs"/>
              </a:rPr>
              <a:t>Shafi</a:t>
            </a:r>
            <a:r>
              <a:rPr kumimoji="0" lang="en-US" sz="2400" b="0" i="0" u="none" strike="noStrike" kern="1200" cap="none" spc="0" normalizeH="0" baseline="0" noProof="0" dirty="0">
                <a:ln>
                  <a:noFill/>
                </a:ln>
                <a:effectLst/>
                <a:uLnTx/>
                <a:uFillTx/>
                <a:latin typeface="+mj-lt"/>
                <a:ea typeface="+mn-ea"/>
                <a:cs typeface="+mn-cs"/>
              </a:rPr>
              <a:t>, A., Berry, A. J., </a:t>
            </a:r>
            <a:r>
              <a:rPr kumimoji="0" lang="en-US" sz="2400" b="0" i="0" u="none" strike="noStrike" kern="1200" cap="none" spc="0" normalizeH="0" baseline="0" noProof="0" dirty="0" err="1">
                <a:ln>
                  <a:noFill/>
                </a:ln>
                <a:effectLst/>
                <a:uLnTx/>
                <a:uFillTx/>
                <a:latin typeface="+mj-lt"/>
                <a:ea typeface="+mn-ea"/>
                <a:cs typeface="+mn-cs"/>
              </a:rPr>
              <a:t>Sumnall</a:t>
            </a:r>
            <a:r>
              <a:rPr kumimoji="0" lang="en-US" sz="2400" b="0" i="0" u="none" strike="noStrike" kern="1200" cap="none" spc="0" normalizeH="0" baseline="0" noProof="0" dirty="0">
                <a:ln>
                  <a:noFill/>
                </a:ln>
                <a:effectLst/>
                <a:uLnTx/>
                <a:uFillTx/>
                <a:latin typeface="+mj-lt"/>
                <a:ea typeface="+mn-ea"/>
                <a:cs typeface="+mn-cs"/>
              </a:rPr>
              <a:t>, H., Wood, D. M., &amp; Tracy, D. K. (2022). Synthetic opioids: a review and clinical update. Therapeutic advances in psychopharmacology, 12, 20451253221139616. https://doi.org/10.1177/20451253221139616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mj-lt"/>
              </a:rPr>
              <a:t>Springer, SA, Qiu, J, Saber-Tehrani, AS, Altice, FL. (2012). Retention on buprenorphine is associated with high levels of maximal viral suppression among HIV-infected opioid dependent released prisoners. </a:t>
            </a:r>
            <a:r>
              <a:rPr lang="en-US" sz="2400" dirty="0" err="1">
                <a:latin typeface="+mj-lt"/>
              </a:rPr>
              <a:t>PLoS</a:t>
            </a:r>
            <a:r>
              <a:rPr lang="en-US" sz="2400" dirty="0">
                <a:latin typeface="+mj-lt"/>
              </a:rPr>
              <a:t> ONE 7(5) 1-10. Retrieved from: https://journals.plos.org/plosone/article/file?type=printable&amp;id=10.1371/journal.pone.0038335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mj-lt"/>
                <a:ea typeface="+mn-ea"/>
                <a:cs typeface="+mn-cs"/>
              </a:rPr>
              <a:t>Substance Abuse and Mental Health Services Administration. (2020).  The Opioid Crisis and the Black/African-American population: An Urgent Issue. Publication ID: PEP20-05-02-001. Retrieved from: https://store.samhsa.gov/product/The-Opioid-Crisis-and-the-Black-African-American-Population-An-Urgent-Issue/PEP20-05-02-001.</a:t>
            </a:r>
          </a:p>
          <a:p>
            <a:pPr marL="114112" indent="0">
              <a:buNone/>
            </a:pPr>
            <a:endParaRPr lang="en-US" dirty="0"/>
          </a:p>
        </p:txBody>
      </p:sp>
      <p:sp>
        <p:nvSpPr>
          <p:cNvPr id="5" name="Footer Placeholder 4">
            <a:extLst>
              <a:ext uri="{FF2B5EF4-FFF2-40B4-BE49-F238E27FC236}">
                <a16:creationId xmlns:a16="http://schemas.microsoft.com/office/drawing/2014/main" id="{EF0FA146-3F36-35C8-8CC2-70C3326772FD}"/>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DBC4049C-8CC9-34D9-A047-E88FD38714EA}"/>
              </a:ext>
            </a:extLst>
          </p:cNvPr>
          <p:cNvSpPr>
            <a:spLocks noGrp="1"/>
          </p:cNvSpPr>
          <p:nvPr>
            <p:ph type="sldNum" sz="quarter" idx="12"/>
          </p:nvPr>
        </p:nvSpPr>
        <p:spPr/>
        <p:txBody>
          <a:bodyPr/>
          <a:lstStyle/>
          <a:p>
            <a:fld id="{1D2EA5EF-C699-AF4C-BA42-C0A1CAAB713C}" type="slidenum">
              <a:rPr lang="en-US" smtClean="0"/>
              <a:t>41</a:t>
            </a:fld>
            <a:endParaRPr lang="en-US"/>
          </a:p>
        </p:txBody>
      </p:sp>
    </p:spTree>
    <p:extLst>
      <p:ext uri="{BB962C8B-B14F-4D97-AF65-F5344CB8AC3E}">
        <p14:creationId xmlns:p14="http://schemas.microsoft.com/office/powerpoint/2010/main" val="2577127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B6029-F775-65E7-496F-566DA0272156}"/>
              </a:ext>
            </a:extLst>
          </p:cNvPr>
          <p:cNvSpPr>
            <a:spLocks noGrp="1"/>
          </p:cNvSpPr>
          <p:nvPr>
            <p:ph type="title"/>
          </p:nvPr>
        </p:nvSpPr>
        <p:spPr/>
        <p:txBody>
          <a:bodyPr/>
          <a:lstStyle/>
          <a:p>
            <a:r>
              <a:rPr kumimoji="0" lang="en-US" sz="4000" i="0" u="none" strike="noStrike" kern="1200" cap="none" spc="0" normalizeH="0" baseline="0" noProof="0" dirty="0">
                <a:ln>
                  <a:noFill/>
                </a:ln>
                <a:solidFill>
                  <a:srgbClr val="FF0000"/>
                </a:solidFill>
                <a:effectLst/>
                <a:uLnTx/>
                <a:uFillTx/>
                <a:ea typeface="+mj-ea"/>
                <a:cs typeface="+mj-cs"/>
              </a:rPr>
              <a:t>References (3)</a:t>
            </a:r>
            <a:endParaRPr lang="en-US" dirty="0">
              <a:solidFill>
                <a:srgbClr val="FF0000"/>
              </a:solidFill>
            </a:endParaRPr>
          </a:p>
        </p:txBody>
      </p:sp>
      <p:sp>
        <p:nvSpPr>
          <p:cNvPr id="3" name="Content Placeholder 2">
            <a:extLst>
              <a:ext uri="{FF2B5EF4-FFF2-40B4-BE49-F238E27FC236}">
                <a16:creationId xmlns:a16="http://schemas.microsoft.com/office/drawing/2014/main" id="{A712432F-FC17-078C-5A41-820531DCFCF4}"/>
              </a:ext>
            </a:extLst>
          </p:cNvPr>
          <p:cNvSpPr>
            <a:spLocks noGrp="1"/>
          </p:cNvSpPr>
          <p:nvPr>
            <p:ph idx="1"/>
          </p:nvPr>
        </p:nvSpPr>
        <p:spPr/>
        <p:txBody>
          <a:bodyPr/>
          <a:lstStyle/>
          <a:p>
            <a:pPr marL="0" indent="0">
              <a:buNone/>
            </a:pPr>
            <a:r>
              <a:rPr lang="en-US" sz="1600" b="0" i="0" u="none" strike="noStrike" baseline="0" dirty="0">
                <a:latin typeface="+mj-lt"/>
                <a:cs typeface="Calibri" panose="020F0502020204030204" pitchFamily="34" charset="0"/>
              </a:rPr>
              <a:t>Webster LR, Webster R. Predicting aberrant behaviors in Opioid‐treated patients: preliminary validation of the Opioid risk </a:t>
            </a:r>
            <a:r>
              <a:rPr lang="en-US" sz="1600" b="0" i="0" u="none" strike="noStrike" baseline="0" dirty="0" err="1">
                <a:latin typeface="+mj-lt"/>
                <a:cs typeface="Calibri" panose="020F0502020204030204" pitchFamily="34" charset="0"/>
              </a:rPr>
              <a:t>tooL</a:t>
            </a:r>
            <a:r>
              <a:rPr lang="en-US" sz="1600" b="0" i="0" u="none" strike="noStrike" baseline="0" dirty="0">
                <a:latin typeface="+mj-lt"/>
                <a:cs typeface="Calibri" panose="020F0502020204030204" pitchFamily="34" charset="0"/>
              </a:rPr>
              <a:t>. Pain Med. 2005; 6 (6) : 432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mj-lt"/>
                <a:ea typeface="+mn-ea"/>
                <a:cs typeface="+mn-cs"/>
              </a:rPr>
              <a:t>Weiss, L., Egan J. E., </a:t>
            </a:r>
            <a:r>
              <a:rPr kumimoji="0" lang="en-US" sz="1600" b="0" i="0" u="none" strike="noStrike" kern="1200" cap="none" spc="0" normalizeH="0" baseline="0" noProof="0" dirty="0" err="1">
                <a:ln>
                  <a:noFill/>
                </a:ln>
                <a:effectLst/>
                <a:uLnTx/>
                <a:uFillTx/>
                <a:latin typeface="+mj-lt"/>
                <a:ea typeface="+mn-ea"/>
                <a:cs typeface="+mn-cs"/>
              </a:rPr>
              <a:t>Botsko</a:t>
            </a:r>
            <a:r>
              <a:rPr kumimoji="0" lang="en-US" sz="1600" b="0" i="0" u="none" strike="noStrike" kern="1200" cap="none" spc="0" normalizeH="0" baseline="0" noProof="0" dirty="0">
                <a:ln>
                  <a:noFill/>
                </a:ln>
                <a:effectLst/>
                <a:uLnTx/>
                <a:uFillTx/>
                <a:latin typeface="+mj-lt"/>
                <a:ea typeface="+mn-ea"/>
                <a:cs typeface="+mn-cs"/>
              </a:rPr>
              <a:t>, M., Netherland, J., </a:t>
            </a:r>
            <a:r>
              <a:rPr kumimoji="0" lang="en-US" sz="1600" b="0" i="0" u="none" strike="noStrike" kern="1200" cap="none" spc="0" normalizeH="0" baseline="0" noProof="0" dirty="0" err="1">
                <a:ln>
                  <a:noFill/>
                </a:ln>
                <a:effectLst/>
                <a:uLnTx/>
                <a:uFillTx/>
                <a:latin typeface="+mj-lt"/>
                <a:ea typeface="+mn-ea"/>
                <a:cs typeface="+mn-cs"/>
              </a:rPr>
              <a:t>Fiellin</a:t>
            </a:r>
            <a:r>
              <a:rPr kumimoji="0" lang="en-US" sz="1600" b="0" i="0" u="none" strike="noStrike" kern="1200" cap="none" spc="0" normalizeH="0" baseline="0" noProof="0" dirty="0">
                <a:ln>
                  <a:noFill/>
                </a:ln>
                <a:effectLst/>
                <a:uLnTx/>
                <a:uFillTx/>
                <a:latin typeface="+mj-lt"/>
                <a:ea typeface="+mn-ea"/>
                <a:cs typeface="+mn-cs"/>
              </a:rPr>
              <a:t>, D. A., &amp; Finkelstein R. (2011). The BHIVES collaborative: organization and evaluation of a multisite demonstration of integrated buprenorphine/naloxone and HIV treatment. </a:t>
            </a:r>
            <a:r>
              <a:rPr kumimoji="0" lang="en-US" sz="1600" b="0" i="1" u="none" strike="noStrike" kern="1200" cap="none" spc="0" normalizeH="0" baseline="0" noProof="0" dirty="0">
                <a:ln>
                  <a:noFill/>
                </a:ln>
                <a:effectLst/>
                <a:uLnTx/>
                <a:uFillTx/>
                <a:latin typeface="+mj-lt"/>
                <a:ea typeface="+mn-ea"/>
                <a:cs typeface="+mn-cs"/>
              </a:rPr>
              <a:t>Journal of Acquired Immune Deficiency Syndromes, 56</a:t>
            </a:r>
            <a:r>
              <a:rPr kumimoji="0" lang="en-US" sz="1600" b="0" i="0" u="none" strike="noStrike" kern="1200" cap="none" spc="0" normalizeH="0" baseline="0" noProof="0" dirty="0">
                <a:ln>
                  <a:noFill/>
                </a:ln>
                <a:effectLst/>
                <a:uLnTx/>
                <a:uFillTx/>
                <a:latin typeface="+mj-lt"/>
                <a:ea typeface="+mn-ea"/>
                <a:cs typeface="+mn-cs"/>
              </a:rPr>
              <a:t>( Suppl 1), S22–S32.</a:t>
            </a:r>
          </a:p>
          <a:p>
            <a:pPr marL="114112" indent="0">
              <a:buNone/>
            </a:pPr>
            <a:endParaRPr lang="en-US" dirty="0"/>
          </a:p>
        </p:txBody>
      </p:sp>
      <p:sp>
        <p:nvSpPr>
          <p:cNvPr id="5" name="Footer Placeholder 4">
            <a:extLst>
              <a:ext uri="{FF2B5EF4-FFF2-40B4-BE49-F238E27FC236}">
                <a16:creationId xmlns:a16="http://schemas.microsoft.com/office/drawing/2014/main" id="{A87C5C62-31EC-BE38-9B24-6B8597FDB17F}"/>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4D85C89A-6E7F-9BD4-0577-AABCB0958D7B}"/>
              </a:ext>
            </a:extLst>
          </p:cNvPr>
          <p:cNvSpPr>
            <a:spLocks noGrp="1"/>
          </p:cNvSpPr>
          <p:nvPr>
            <p:ph type="sldNum" sz="quarter" idx="12"/>
          </p:nvPr>
        </p:nvSpPr>
        <p:spPr/>
        <p:txBody>
          <a:bodyPr/>
          <a:lstStyle/>
          <a:p>
            <a:fld id="{1D2EA5EF-C699-AF4C-BA42-C0A1CAAB713C}" type="slidenum">
              <a:rPr lang="en-US" smtClean="0"/>
              <a:t>42</a:t>
            </a:fld>
            <a:endParaRPr lang="en-US"/>
          </a:p>
        </p:txBody>
      </p:sp>
    </p:spTree>
    <p:extLst>
      <p:ext uri="{BB962C8B-B14F-4D97-AF65-F5344CB8AC3E}">
        <p14:creationId xmlns:p14="http://schemas.microsoft.com/office/powerpoint/2010/main" val="2781404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0A7CC-FCAA-6A6C-2DF0-7CA7FAB60EC6}"/>
              </a:ext>
            </a:extLst>
          </p:cNvPr>
          <p:cNvSpPr>
            <a:spLocks noGrp="1"/>
          </p:cNvSpPr>
          <p:nvPr>
            <p:ph type="title"/>
          </p:nvPr>
        </p:nvSpPr>
        <p:spPr/>
        <p:txBody>
          <a:bodyPr/>
          <a:lstStyle/>
          <a:p>
            <a:pPr algn="ctr"/>
            <a:r>
              <a:rPr lang="en-US" dirty="0"/>
              <a:t>Thanks for Attending!</a:t>
            </a:r>
          </a:p>
        </p:txBody>
      </p:sp>
      <p:sp>
        <p:nvSpPr>
          <p:cNvPr id="3" name="Content Placeholder 2">
            <a:extLst>
              <a:ext uri="{FF2B5EF4-FFF2-40B4-BE49-F238E27FC236}">
                <a16:creationId xmlns:a16="http://schemas.microsoft.com/office/drawing/2014/main" id="{16DCF9DB-493C-18A5-70D8-E9AA5652D53F}"/>
              </a:ext>
            </a:extLst>
          </p:cNvPr>
          <p:cNvSpPr>
            <a:spLocks noGrp="1"/>
          </p:cNvSpPr>
          <p:nvPr>
            <p:ph idx="1"/>
          </p:nvPr>
        </p:nvSpPr>
        <p:spPr/>
        <p:txBody>
          <a:bodyPr/>
          <a:lstStyle/>
          <a:p>
            <a:pPr marL="114112" indent="0" algn="ctr">
              <a:buNone/>
            </a:pPr>
            <a:endParaRPr lang="en-US" dirty="0"/>
          </a:p>
          <a:p>
            <a:pPr marL="114112" indent="0" algn="ctr">
              <a:buNone/>
            </a:pPr>
            <a:endParaRPr lang="en-US" dirty="0"/>
          </a:p>
          <a:p>
            <a:pPr marL="114112" indent="0" algn="ctr">
              <a:buNone/>
            </a:pPr>
            <a:r>
              <a:rPr lang="en-US" dirty="0"/>
              <a:t>For additional questions about today’s presentation, please contact</a:t>
            </a:r>
          </a:p>
          <a:p>
            <a:pPr marL="114112" indent="0" algn="ctr">
              <a:buNone/>
            </a:pPr>
            <a:r>
              <a:rPr lang="en-US" dirty="0"/>
              <a:t> James A. Peck, Psy.D. at </a:t>
            </a:r>
            <a:r>
              <a:rPr lang="en-US" dirty="0">
                <a:hlinkClick r:id="rId3"/>
              </a:rPr>
              <a:t>jpeck@mednet.ucla.edu</a:t>
            </a:r>
            <a:r>
              <a:rPr lang="en-US" dirty="0"/>
              <a:t>  </a:t>
            </a:r>
          </a:p>
          <a:p>
            <a:pPr marL="114112" indent="0">
              <a:buNone/>
            </a:pPr>
            <a:endParaRPr lang="en-US" dirty="0"/>
          </a:p>
        </p:txBody>
      </p:sp>
      <p:sp>
        <p:nvSpPr>
          <p:cNvPr id="5" name="Footer Placeholder 4">
            <a:extLst>
              <a:ext uri="{FF2B5EF4-FFF2-40B4-BE49-F238E27FC236}">
                <a16:creationId xmlns:a16="http://schemas.microsoft.com/office/drawing/2014/main" id="{EDBCA1F5-7B26-5FA5-BCC6-532542348F1B}"/>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790039A0-5793-30E7-EEA3-3A71F58DEA8E}"/>
              </a:ext>
            </a:extLst>
          </p:cNvPr>
          <p:cNvSpPr>
            <a:spLocks noGrp="1"/>
          </p:cNvSpPr>
          <p:nvPr>
            <p:ph type="sldNum" sz="quarter" idx="12"/>
          </p:nvPr>
        </p:nvSpPr>
        <p:spPr/>
        <p:txBody>
          <a:bodyPr/>
          <a:lstStyle/>
          <a:p>
            <a:fld id="{1D2EA5EF-C699-AF4C-BA42-C0A1CAAB713C}" type="slidenum">
              <a:rPr lang="en-US" smtClean="0"/>
              <a:t>43</a:t>
            </a:fld>
            <a:endParaRPr lang="en-US"/>
          </a:p>
        </p:txBody>
      </p:sp>
    </p:spTree>
    <p:extLst>
      <p:ext uri="{BB962C8B-B14F-4D97-AF65-F5344CB8AC3E}">
        <p14:creationId xmlns:p14="http://schemas.microsoft.com/office/powerpoint/2010/main" val="481060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DAB46-A702-40E4-663F-2F624B796EB0}"/>
              </a:ext>
            </a:extLst>
          </p:cNvPr>
          <p:cNvSpPr>
            <a:spLocks noGrp="1"/>
          </p:cNvSpPr>
          <p:nvPr>
            <p:ph type="title"/>
          </p:nvPr>
        </p:nvSpPr>
        <p:spPr/>
        <p:txBody>
          <a:bodyPr/>
          <a:lstStyle/>
          <a:p>
            <a:r>
              <a:rPr lang="en-US" dirty="0"/>
              <a:t>Poll Question #1 </a:t>
            </a:r>
          </a:p>
        </p:txBody>
      </p:sp>
      <p:sp>
        <p:nvSpPr>
          <p:cNvPr id="3" name="Content Placeholder 2">
            <a:extLst>
              <a:ext uri="{FF2B5EF4-FFF2-40B4-BE49-F238E27FC236}">
                <a16:creationId xmlns:a16="http://schemas.microsoft.com/office/drawing/2014/main" id="{03177CF4-C205-3C5B-2118-F85103EED777}"/>
              </a:ext>
            </a:extLst>
          </p:cNvPr>
          <p:cNvSpPr>
            <a:spLocks noGrp="1"/>
          </p:cNvSpPr>
          <p:nvPr>
            <p:ph idx="1"/>
          </p:nvPr>
        </p:nvSpPr>
        <p:spPr/>
        <p:txBody>
          <a:bodyPr/>
          <a:lstStyle/>
          <a:p>
            <a:pPr marL="114112" indent="0">
              <a:buNone/>
            </a:pPr>
            <a:r>
              <a:rPr lang="en-US" sz="3200" dirty="0"/>
              <a:t>Fentanyl is _____ more potent than heroin.</a:t>
            </a:r>
          </a:p>
          <a:p>
            <a:pPr marL="571312" indent="-457200">
              <a:buAutoNum type="arabicPeriod"/>
            </a:pPr>
            <a:r>
              <a:rPr lang="en-US" sz="3200" dirty="0"/>
              <a:t>2x</a:t>
            </a:r>
          </a:p>
          <a:p>
            <a:pPr marL="571312" indent="-457200">
              <a:buAutoNum type="arabicPeriod"/>
            </a:pPr>
            <a:r>
              <a:rPr lang="en-US" sz="3200" dirty="0"/>
              <a:t>5x</a:t>
            </a:r>
          </a:p>
          <a:p>
            <a:pPr marL="571312" indent="-457200">
              <a:buAutoNum type="arabicPeriod"/>
            </a:pPr>
            <a:r>
              <a:rPr lang="en-US" sz="3200" dirty="0"/>
              <a:t>20x </a:t>
            </a:r>
          </a:p>
          <a:p>
            <a:pPr marL="571312" indent="-457200">
              <a:buAutoNum type="arabicPeriod"/>
            </a:pPr>
            <a:r>
              <a:rPr lang="en-US" sz="3200" dirty="0"/>
              <a:t>50x </a:t>
            </a:r>
            <a:endParaRPr lang="en-US" dirty="0"/>
          </a:p>
        </p:txBody>
      </p:sp>
      <p:sp>
        <p:nvSpPr>
          <p:cNvPr id="4" name="Slide Number Placeholder 3">
            <a:extLst>
              <a:ext uri="{FF2B5EF4-FFF2-40B4-BE49-F238E27FC236}">
                <a16:creationId xmlns:a16="http://schemas.microsoft.com/office/drawing/2014/main" id="{FA19A946-C8C1-C081-93B2-65700716844E}"/>
              </a:ext>
            </a:extLst>
          </p:cNvPr>
          <p:cNvSpPr>
            <a:spLocks noGrp="1"/>
          </p:cNvSpPr>
          <p:nvPr>
            <p:ph type="sldNum" sz="quarter" idx="12"/>
          </p:nvPr>
        </p:nvSpPr>
        <p:spPr/>
        <p:txBody>
          <a:bodyPr/>
          <a:lstStyle/>
          <a:p>
            <a:fld id="{1D2EA5EF-C699-AF4C-BA42-C0A1CAAB713C}" type="slidenum">
              <a:rPr lang="en-US" smtClean="0"/>
              <a:t>5</a:t>
            </a:fld>
            <a:endParaRPr lang="en-US"/>
          </a:p>
        </p:txBody>
      </p:sp>
    </p:spTree>
    <p:extLst>
      <p:ext uri="{BB962C8B-B14F-4D97-AF65-F5344CB8AC3E}">
        <p14:creationId xmlns:p14="http://schemas.microsoft.com/office/powerpoint/2010/main" val="3482347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and Opioids</a:t>
            </a:r>
          </a:p>
        </p:txBody>
      </p:sp>
      <p:sp>
        <p:nvSpPr>
          <p:cNvPr id="3" name="Content Placeholder 2"/>
          <p:cNvSpPr>
            <a:spLocks noGrp="1"/>
          </p:cNvSpPr>
          <p:nvPr>
            <p:ph sz="half" idx="1"/>
          </p:nvPr>
        </p:nvSpPr>
        <p:spPr>
          <a:xfrm>
            <a:off x="609600" y="1536192"/>
            <a:ext cx="11087424" cy="4431308"/>
          </a:xfrm>
        </p:spPr>
        <p:txBody>
          <a:bodyPr>
            <a:normAutofit/>
          </a:bodyPr>
          <a:lstStyle/>
          <a:p>
            <a:r>
              <a:rPr lang="en-US" dirty="0">
                <a:latin typeface="+mj-lt"/>
              </a:rPr>
              <a:t>2011-2015: all deaths among people with HIV (PWH) decreased by 12.7%, but rate of opioid-related deaths was 42.7% higher in 2015 than in 2011 (Bosh et al., 2019)</a:t>
            </a:r>
          </a:p>
          <a:p>
            <a:pPr marL="0" indent="0">
              <a:buNone/>
            </a:pPr>
            <a:r>
              <a:rPr lang="en-US" dirty="0">
                <a:latin typeface="+mj-lt"/>
              </a:rPr>
              <a:t> </a:t>
            </a:r>
          </a:p>
          <a:p>
            <a:r>
              <a:rPr lang="en-US" dirty="0">
                <a:latin typeface="+mj-lt"/>
              </a:rPr>
              <a:t>Maximum viral suppression among newly released HIV-seropositive offenders with OUD was correlated with being on buprenorphine/naloxone 24 weeks post-release (Springer et al., 2012)</a:t>
            </a:r>
          </a:p>
          <a:p>
            <a:pPr marL="114112" indent="0">
              <a:buNone/>
            </a:pPr>
            <a:endParaRPr lang="en-US" dirty="0"/>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pPr marL="0" marR="0" lvl="0" indent="0" algn="ctr" defTabSz="456449" rtl="0" eaLnBrk="1" fontAlgn="auto" latinLnBrk="0" hangingPunct="1">
              <a:lnSpc>
                <a:spcPct val="100000"/>
              </a:lnSpc>
              <a:spcBef>
                <a:spcPts val="0"/>
              </a:spcBef>
              <a:spcAft>
                <a:spcPts val="0"/>
              </a:spcAft>
              <a:buClrTx/>
              <a:buSzTx/>
              <a:buFontTx/>
              <a:buNone/>
              <a:tabLst/>
              <a:defRPr/>
            </a:pPr>
            <a:fld id="{1D2EA5EF-C699-AF4C-BA42-C0A1CAAB713C}" type="slidenum">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456449"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1320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5D4E55-9B96-2A75-5181-7EAD132B4529}"/>
              </a:ext>
            </a:extLst>
          </p:cNvPr>
          <p:cNvSpPr>
            <a:spLocks noGrp="1"/>
          </p:cNvSpPr>
          <p:nvPr>
            <p:ph type="title"/>
          </p:nvPr>
        </p:nvSpPr>
        <p:spPr/>
        <p:txBody>
          <a:bodyPr/>
          <a:lstStyle/>
          <a:p>
            <a:r>
              <a:rPr lang="en-US" dirty="0"/>
              <a:t>PWID and HIV</a:t>
            </a:r>
          </a:p>
        </p:txBody>
      </p:sp>
      <p:sp>
        <p:nvSpPr>
          <p:cNvPr id="8" name="Content Placeholder 7">
            <a:extLst>
              <a:ext uri="{FF2B5EF4-FFF2-40B4-BE49-F238E27FC236}">
                <a16:creationId xmlns:a16="http://schemas.microsoft.com/office/drawing/2014/main" id="{5FF5CE31-30B5-05E3-5DBB-7ED0C0610DD3}"/>
              </a:ext>
            </a:extLst>
          </p:cNvPr>
          <p:cNvSpPr>
            <a:spLocks noGrp="1"/>
          </p:cNvSpPr>
          <p:nvPr>
            <p:ph idx="1"/>
          </p:nvPr>
        </p:nvSpPr>
        <p:spPr/>
        <p:txBody>
          <a:bodyPr/>
          <a:lstStyle/>
          <a:p>
            <a:r>
              <a:rPr lang="en-US" sz="2800" dirty="0">
                <a:latin typeface="+mj-lt"/>
              </a:rPr>
              <a:t>One of every 10 new HIV infections is among people who inject drugs (PWID) (CDC, n.d.)</a:t>
            </a:r>
          </a:p>
          <a:p>
            <a:r>
              <a:rPr lang="en-US" sz="2800" dirty="0">
                <a:latin typeface="+mj-lt"/>
              </a:rPr>
              <a:t>New HCV infections increased 233% from 2010-2016 (CDC, n.d.)</a:t>
            </a:r>
          </a:p>
          <a:p>
            <a:r>
              <a:rPr lang="en-US" sz="2800" dirty="0">
                <a:latin typeface="+mj-lt"/>
              </a:rPr>
              <a:t>People who inject drugs like heroin have elevated risk behaviors including (CDC, n.d.):</a:t>
            </a:r>
          </a:p>
          <a:p>
            <a:pPr lvl="1"/>
            <a:r>
              <a:rPr lang="en-US" dirty="0">
                <a:latin typeface="+mj-lt"/>
              </a:rPr>
              <a:t>Having sex without a condom</a:t>
            </a:r>
          </a:p>
          <a:p>
            <a:pPr lvl="1"/>
            <a:r>
              <a:rPr lang="en-US" dirty="0">
                <a:latin typeface="+mj-lt"/>
              </a:rPr>
              <a:t>Having sex partners who inject drugs</a:t>
            </a:r>
          </a:p>
          <a:p>
            <a:pPr lvl="1"/>
            <a:r>
              <a:rPr lang="en-US" dirty="0">
                <a:latin typeface="+mj-lt"/>
              </a:rPr>
              <a:t>Engage in sex work </a:t>
            </a:r>
          </a:p>
          <a:p>
            <a:endParaRPr lang="en-US" dirty="0"/>
          </a:p>
        </p:txBody>
      </p:sp>
      <p:sp>
        <p:nvSpPr>
          <p:cNvPr id="6" name="Footer Placeholder 5">
            <a:extLst>
              <a:ext uri="{FF2B5EF4-FFF2-40B4-BE49-F238E27FC236}">
                <a16:creationId xmlns:a16="http://schemas.microsoft.com/office/drawing/2014/main" id="{CA54E9B4-23DB-93FF-4925-69BA640B94DD}"/>
              </a:ext>
            </a:extLst>
          </p:cNvPr>
          <p:cNvSpPr>
            <a:spLocks noGrp="1"/>
          </p:cNvSpPr>
          <p:nvPr>
            <p:ph type="ftr" sz="quarter" idx="11"/>
          </p:nvPr>
        </p:nvSpPr>
        <p:spPr/>
        <p:txBody>
          <a:bodyPr/>
          <a:lstStyle/>
          <a:p>
            <a:r>
              <a:rPr lang="en-US"/>
              <a:t>paetc.org</a:t>
            </a:r>
            <a:endParaRPr lang="en-US" dirty="0"/>
          </a:p>
        </p:txBody>
      </p:sp>
      <p:sp>
        <p:nvSpPr>
          <p:cNvPr id="5" name="Slide Number Placeholder 4">
            <a:extLst>
              <a:ext uri="{FF2B5EF4-FFF2-40B4-BE49-F238E27FC236}">
                <a16:creationId xmlns:a16="http://schemas.microsoft.com/office/drawing/2014/main" id="{E4ED93AC-2EFC-0F21-CC03-CE9EDE1BC28E}"/>
              </a:ext>
            </a:extLst>
          </p:cNvPr>
          <p:cNvSpPr>
            <a:spLocks noGrp="1"/>
          </p:cNvSpPr>
          <p:nvPr>
            <p:ph type="sldNum" sz="quarter" idx="12"/>
          </p:nvPr>
        </p:nvSpPr>
        <p:spPr/>
        <p:txBody>
          <a:bodyPr/>
          <a:lstStyle/>
          <a:p>
            <a:fld id="{1D2EA5EF-C699-AF4C-BA42-C0A1CAAB713C}" type="slidenum">
              <a:rPr lang="en-US" smtClean="0"/>
              <a:t>7</a:t>
            </a:fld>
            <a:endParaRPr lang="en-US"/>
          </a:p>
        </p:txBody>
      </p:sp>
    </p:spTree>
    <p:extLst>
      <p:ext uri="{BB962C8B-B14F-4D97-AF65-F5344CB8AC3E}">
        <p14:creationId xmlns:p14="http://schemas.microsoft.com/office/powerpoint/2010/main" val="309598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1ED7A4-FC2C-941A-4E61-A471EA242B7D}"/>
              </a:ext>
            </a:extLst>
          </p:cNvPr>
          <p:cNvSpPr>
            <a:spLocks noGrp="1"/>
          </p:cNvSpPr>
          <p:nvPr>
            <p:ph type="title"/>
          </p:nvPr>
        </p:nvSpPr>
        <p:spPr/>
        <p:txBody>
          <a:bodyPr/>
          <a:lstStyle/>
          <a:p>
            <a:r>
              <a:rPr lang="en-US" dirty="0"/>
              <a:t>Opioids and HIV</a:t>
            </a:r>
          </a:p>
        </p:txBody>
      </p:sp>
      <p:sp>
        <p:nvSpPr>
          <p:cNvPr id="8" name="Content Placeholder 7">
            <a:extLst>
              <a:ext uri="{FF2B5EF4-FFF2-40B4-BE49-F238E27FC236}">
                <a16:creationId xmlns:a16="http://schemas.microsoft.com/office/drawing/2014/main" id="{E5A8807E-46BB-DFDE-B8FC-24A99AEA5C8D}"/>
              </a:ext>
            </a:extLst>
          </p:cNvPr>
          <p:cNvSpPr>
            <a:spLocks noGrp="1"/>
          </p:cNvSpPr>
          <p:nvPr>
            <p:ph idx="1"/>
          </p:nvPr>
        </p:nvSpPr>
        <p:spPr/>
        <p:txBody>
          <a:bodyPr/>
          <a:lstStyle/>
          <a:p>
            <a:r>
              <a:rPr lang="en-US" sz="2800" dirty="0">
                <a:latin typeface="+mj-lt"/>
              </a:rPr>
              <a:t>Chronic pain is common among People With HIV (PWH)</a:t>
            </a:r>
          </a:p>
          <a:p>
            <a:r>
              <a:rPr lang="en-US" sz="2800" dirty="0">
                <a:latin typeface="+mj-lt"/>
              </a:rPr>
              <a:t>Opioids are more commonly prescribed to PWH than those without HIV, ranging from 21%-53% of the PWH population </a:t>
            </a:r>
            <a:r>
              <a:rPr lang="en-US" dirty="0">
                <a:latin typeface="+mj-lt"/>
              </a:rPr>
              <a:t>(Cunningham, 2018)</a:t>
            </a:r>
          </a:p>
          <a:p>
            <a:r>
              <a:rPr lang="en-US" sz="2800" dirty="0">
                <a:latin typeface="+mj-lt"/>
              </a:rPr>
              <a:t>PWH more likely to receive higher doses of opioid pain medications and are more likely to have SUD and mental illness </a:t>
            </a:r>
            <a:r>
              <a:rPr lang="en-US" dirty="0">
                <a:latin typeface="+mj-lt"/>
              </a:rPr>
              <a:t>(Cunningham, 2018) </a:t>
            </a:r>
          </a:p>
          <a:p>
            <a:r>
              <a:rPr lang="en-US" sz="2800" dirty="0">
                <a:latin typeface="+mj-lt"/>
              </a:rPr>
              <a:t>Thus an elevated risk of OUD in this population </a:t>
            </a:r>
          </a:p>
          <a:p>
            <a:endParaRPr lang="en-US" dirty="0"/>
          </a:p>
        </p:txBody>
      </p:sp>
      <p:sp>
        <p:nvSpPr>
          <p:cNvPr id="6" name="Footer Placeholder 5">
            <a:extLst>
              <a:ext uri="{FF2B5EF4-FFF2-40B4-BE49-F238E27FC236}">
                <a16:creationId xmlns:a16="http://schemas.microsoft.com/office/drawing/2014/main" id="{CC89712C-CAE1-B374-591E-9C44D435905C}"/>
              </a:ext>
            </a:extLst>
          </p:cNvPr>
          <p:cNvSpPr>
            <a:spLocks noGrp="1"/>
          </p:cNvSpPr>
          <p:nvPr>
            <p:ph type="ftr" sz="quarter" idx="11"/>
          </p:nvPr>
        </p:nvSpPr>
        <p:spPr/>
        <p:txBody>
          <a:bodyPr/>
          <a:lstStyle/>
          <a:p>
            <a:r>
              <a:rPr lang="en-US"/>
              <a:t>paetc.org</a:t>
            </a:r>
            <a:endParaRPr lang="en-US" dirty="0"/>
          </a:p>
        </p:txBody>
      </p:sp>
      <p:sp>
        <p:nvSpPr>
          <p:cNvPr id="5" name="Slide Number Placeholder 4">
            <a:extLst>
              <a:ext uri="{FF2B5EF4-FFF2-40B4-BE49-F238E27FC236}">
                <a16:creationId xmlns:a16="http://schemas.microsoft.com/office/drawing/2014/main" id="{5D603CA0-E422-ECBB-2E3A-302F86265CE6}"/>
              </a:ext>
            </a:extLst>
          </p:cNvPr>
          <p:cNvSpPr>
            <a:spLocks noGrp="1"/>
          </p:cNvSpPr>
          <p:nvPr>
            <p:ph type="sldNum" sz="quarter" idx="12"/>
          </p:nvPr>
        </p:nvSpPr>
        <p:spPr/>
        <p:txBody>
          <a:bodyPr/>
          <a:lstStyle/>
          <a:p>
            <a:fld id="{1D2EA5EF-C699-AF4C-BA42-C0A1CAAB713C}" type="slidenum">
              <a:rPr lang="en-US" smtClean="0"/>
              <a:t>8</a:t>
            </a:fld>
            <a:endParaRPr lang="en-US"/>
          </a:p>
        </p:txBody>
      </p:sp>
    </p:spTree>
    <p:extLst>
      <p:ext uri="{BB962C8B-B14F-4D97-AF65-F5344CB8AC3E}">
        <p14:creationId xmlns:p14="http://schemas.microsoft.com/office/powerpoint/2010/main" val="1409787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4DFD4-280D-D482-71F0-D459ACBCC220}"/>
              </a:ext>
            </a:extLst>
          </p:cNvPr>
          <p:cNvSpPr>
            <a:spLocks noGrp="1"/>
          </p:cNvSpPr>
          <p:nvPr>
            <p:ph type="title"/>
          </p:nvPr>
        </p:nvSpPr>
        <p:spPr/>
        <p:txBody>
          <a:bodyPr/>
          <a:lstStyle/>
          <a:p>
            <a:r>
              <a:rPr lang="en-US" sz="4000" dirty="0"/>
              <a:t>HIV, Opioids, and Buprenorphine</a:t>
            </a:r>
            <a:br>
              <a:rPr lang="en-US" sz="4000" dirty="0"/>
            </a:br>
            <a:r>
              <a:rPr lang="en-US" sz="2800" dirty="0"/>
              <a:t>BHIVES Study</a:t>
            </a:r>
            <a:endParaRPr lang="en-US" dirty="0"/>
          </a:p>
        </p:txBody>
      </p:sp>
      <p:sp>
        <p:nvSpPr>
          <p:cNvPr id="3" name="Content Placeholder 2">
            <a:extLst>
              <a:ext uri="{FF2B5EF4-FFF2-40B4-BE49-F238E27FC236}">
                <a16:creationId xmlns:a16="http://schemas.microsoft.com/office/drawing/2014/main" id="{1559265B-447C-4868-6032-67774873D1AF}"/>
              </a:ext>
            </a:extLst>
          </p:cNvPr>
          <p:cNvSpPr>
            <a:spLocks noGrp="1"/>
          </p:cNvSpPr>
          <p:nvPr>
            <p:ph idx="1"/>
          </p:nvPr>
        </p:nvSpPr>
        <p:spPr/>
        <p:txBody>
          <a:bodyPr/>
          <a:lstStyle/>
          <a:p>
            <a:r>
              <a:rPr lang="en-US" sz="2800" dirty="0">
                <a:latin typeface="+mj-lt"/>
              </a:rPr>
              <a:t>386 PWH with opioid dependence </a:t>
            </a:r>
            <a:r>
              <a:rPr lang="en-US" dirty="0">
                <a:latin typeface="+mj-lt"/>
              </a:rPr>
              <a:t>(Weiss et al., 2011)</a:t>
            </a:r>
          </a:p>
          <a:p>
            <a:pPr marL="342900" marR="0" lvl="0" indent="-342900" algn="l" defTabSz="914400" rtl="0" eaLnBrk="0" fontAlgn="base" latinLnBrk="0" hangingPunct="0">
              <a:lnSpc>
                <a:spcPct val="100000"/>
              </a:lnSpc>
              <a:spcBef>
                <a:spcPct val="20000"/>
              </a:spcBef>
              <a:spcAft>
                <a:spcPct val="0"/>
              </a:spcAft>
              <a:buSzPct val="95000"/>
              <a:buFont typeface="Wingdings" panose="05000000000000000000" pitchFamily="2" charset="2"/>
              <a:buChar char="§"/>
              <a:tabLst/>
              <a:defRPr/>
            </a:pPr>
            <a:r>
              <a:rPr lang="en-US" sz="2800" dirty="0">
                <a:latin typeface="+mj-lt"/>
              </a:rPr>
              <a:t>Viral suppression significantly higher for those initiating and maintaining buprenorphine/naloxone treatment </a:t>
            </a:r>
            <a:r>
              <a:rPr kumimoji="0" lang="en-US" b="0" i="0" u="none" strike="noStrike" kern="1200" cap="none" spc="0" normalizeH="0" baseline="0" noProof="0" dirty="0">
                <a:ln>
                  <a:noFill/>
                </a:ln>
                <a:solidFill>
                  <a:prstClr val="white"/>
                </a:solidFill>
                <a:effectLst/>
                <a:uLnTx/>
                <a:uFillTx/>
                <a:latin typeface="Calibri"/>
                <a:ea typeface="+mn-ea"/>
                <a:cs typeface="+mn-cs"/>
              </a:rPr>
              <a:t>(Weiss et al., 2011)</a:t>
            </a:r>
          </a:p>
          <a:p>
            <a:pPr marL="342900" marR="0" lvl="0" indent="-342900" algn="l" defTabSz="914400" rtl="0" eaLnBrk="0" fontAlgn="base" latinLnBrk="0" hangingPunct="0">
              <a:lnSpc>
                <a:spcPct val="100000"/>
              </a:lnSpc>
              <a:spcBef>
                <a:spcPct val="20000"/>
              </a:spcBef>
              <a:spcAft>
                <a:spcPct val="0"/>
              </a:spcAft>
              <a:buSzPct val="95000"/>
              <a:buFont typeface="Wingdings" panose="05000000000000000000" pitchFamily="2" charset="2"/>
              <a:buChar char="§"/>
              <a:tabLst/>
              <a:defRPr/>
            </a:pPr>
            <a:r>
              <a:rPr lang="en-US" sz="2800" dirty="0">
                <a:latin typeface="+mj-lt"/>
              </a:rPr>
              <a:t>Retention in treatment with </a:t>
            </a:r>
            <a:r>
              <a:rPr lang="en-US" sz="2800" dirty="0" err="1">
                <a:latin typeface="+mj-lt"/>
              </a:rPr>
              <a:t>bup</a:t>
            </a:r>
            <a:r>
              <a:rPr lang="en-US" sz="2800" dirty="0">
                <a:latin typeface="+mj-lt"/>
              </a:rPr>
              <a:t>/naloxone associated with reduced use of opioids and stimulants </a:t>
            </a:r>
            <a:r>
              <a:rPr kumimoji="0" lang="en-US" b="0" i="0" u="none" strike="noStrike" kern="1200" cap="none" spc="0" normalizeH="0" baseline="0" noProof="0" dirty="0">
                <a:ln>
                  <a:noFill/>
                </a:ln>
                <a:solidFill>
                  <a:prstClr val="white"/>
                </a:solidFill>
                <a:effectLst/>
                <a:uLnTx/>
                <a:uFillTx/>
                <a:latin typeface="Calibri"/>
                <a:ea typeface="+mn-ea"/>
                <a:cs typeface="+mn-cs"/>
              </a:rPr>
              <a:t>(Weiss et al., 2011)</a:t>
            </a:r>
          </a:p>
          <a:p>
            <a:pPr marL="342900" marR="0" lvl="0" indent="-342900" algn="l" defTabSz="914400" rtl="0" eaLnBrk="0" fontAlgn="base" latinLnBrk="0" hangingPunct="0">
              <a:lnSpc>
                <a:spcPct val="100000"/>
              </a:lnSpc>
              <a:spcBef>
                <a:spcPct val="20000"/>
              </a:spcBef>
              <a:spcAft>
                <a:spcPct val="0"/>
              </a:spcAft>
              <a:buSzPct val="95000"/>
              <a:buFont typeface="Wingdings" panose="05000000000000000000" pitchFamily="2" charset="2"/>
              <a:buChar char="§"/>
              <a:tabLst/>
              <a:defRPr/>
            </a:pPr>
            <a:r>
              <a:rPr lang="en-US" sz="2800" dirty="0">
                <a:latin typeface="+mj-lt"/>
              </a:rPr>
              <a:t>Retention in treatment with </a:t>
            </a:r>
            <a:r>
              <a:rPr lang="en-US" sz="2800" dirty="0" err="1">
                <a:latin typeface="+mj-lt"/>
              </a:rPr>
              <a:t>bup</a:t>
            </a:r>
            <a:r>
              <a:rPr lang="en-US" sz="2800" dirty="0">
                <a:latin typeface="+mj-lt"/>
              </a:rPr>
              <a:t>/naloxone also associated with improved physical and mental quality of life </a:t>
            </a:r>
            <a:r>
              <a:rPr kumimoji="0" lang="en-US" b="0" i="0" u="none" strike="noStrike" kern="1200" cap="none" spc="0" normalizeH="0" baseline="0" noProof="0" dirty="0">
                <a:ln>
                  <a:noFill/>
                </a:ln>
                <a:solidFill>
                  <a:prstClr val="white"/>
                </a:solidFill>
                <a:effectLst/>
                <a:uLnTx/>
                <a:uFillTx/>
                <a:latin typeface="Calibri"/>
                <a:ea typeface="+mn-ea"/>
                <a:cs typeface="+mn-cs"/>
              </a:rPr>
              <a:t>(Weiss et al., 2011)</a:t>
            </a:r>
          </a:p>
          <a:p>
            <a:r>
              <a:rPr lang="en-US" sz="2800" dirty="0">
                <a:latin typeface="+mj-lt"/>
              </a:rPr>
              <a:t>No adverse effects on liver enzymes was observed </a:t>
            </a:r>
            <a:r>
              <a:rPr lang="en-US" dirty="0">
                <a:latin typeface="+mj-lt"/>
              </a:rPr>
              <a:t>(Weiss et al., 2011)</a:t>
            </a:r>
            <a:endParaRPr lang="en-US" sz="2800" dirty="0">
              <a:latin typeface="+mj-lt"/>
            </a:endParaRPr>
          </a:p>
          <a:p>
            <a:endParaRPr lang="en-US" dirty="0"/>
          </a:p>
        </p:txBody>
      </p:sp>
      <p:sp>
        <p:nvSpPr>
          <p:cNvPr id="5" name="Footer Placeholder 4">
            <a:extLst>
              <a:ext uri="{FF2B5EF4-FFF2-40B4-BE49-F238E27FC236}">
                <a16:creationId xmlns:a16="http://schemas.microsoft.com/office/drawing/2014/main" id="{C672DB4F-4B3D-5F5E-F846-3C6DF5231178}"/>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A4AF0839-8B1C-8A76-5054-A906EB3AD875}"/>
              </a:ext>
            </a:extLst>
          </p:cNvPr>
          <p:cNvSpPr>
            <a:spLocks noGrp="1"/>
          </p:cNvSpPr>
          <p:nvPr>
            <p:ph type="sldNum" sz="quarter" idx="12"/>
          </p:nvPr>
        </p:nvSpPr>
        <p:spPr/>
        <p:txBody>
          <a:bodyPr/>
          <a:lstStyle/>
          <a:p>
            <a:fld id="{1D2EA5EF-C699-AF4C-BA42-C0A1CAAB713C}" type="slidenum">
              <a:rPr lang="en-US" smtClean="0"/>
              <a:t>9</a:t>
            </a:fld>
            <a:endParaRPr lang="en-US"/>
          </a:p>
        </p:txBody>
      </p:sp>
    </p:spTree>
    <p:extLst>
      <p:ext uri="{BB962C8B-B14F-4D97-AF65-F5344CB8AC3E}">
        <p14:creationId xmlns:p14="http://schemas.microsoft.com/office/powerpoint/2010/main" val="21861037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 Program master slide template 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AETC Program master slide template 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641</TotalTime>
  <Words>4527</Words>
  <Application>Microsoft Macintosh PowerPoint</Application>
  <PresentationFormat>Widescreen</PresentationFormat>
  <Paragraphs>376</Paragraphs>
  <Slides>43</Slides>
  <Notes>40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43</vt:i4>
      </vt:variant>
    </vt:vector>
  </HeadingPairs>
  <TitlesOfParts>
    <vt:vector size="54" baseType="lpstr">
      <vt:lpstr>Aptos</vt:lpstr>
      <vt:lpstr>Aptos Display</vt:lpstr>
      <vt:lpstr>Arial</vt:lpstr>
      <vt:lpstr>Calibri</vt:lpstr>
      <vt:lpstr>Helvetica</vt:lpstr>
      <vt:lpstr>ITC Avant Garde Std Bk</vt:lpstr>
      <vt:lpstr>Slack-Lato</vt:lpstr>
      <vt:lpstr>Wingdings</vt:lpstr>
      <vt:lpstr>AETC Program master slide template 4x3</vt:lpstr>
      <vt:lpstr>Office Theme</vt:lpstr>
      <vt:lpstr>1_AETC Program master slide template 4x3</vt:lpstr>
      <vt:lpstr>HIV and Opioids: What Do HIV Care Providers Need to Know?</vt:lpstr>
      <vt:lpstr>Disclaimer</vt:lpstr>
      <vt:lpstr>Disclosures</vt:lpstr>
      <vt:lpstr>Learning Objectives</vt:lpstr>
      <vt:lpstr>Poll Question #1 </vt:lpstr>
      <vt:lpstr>HIV and Opioids</vt:lpstr>
      <vt:lpstr>PWID and HIV</vt:lpstr>
      <vt:lpstr>Opioids and HIV</vt:lpstr>
      <vt:lpstr>HIV, Opioids, and Buprenorphine BHIVES Study</vt:lpstr>
      <vt:lpstr>SUD Care Similar to HIV Care</vt:lpstr>
      <vt:lpstr>The Context: Social Determinants of Health</vt:lpstr>
      <vt:lpstr>Why Are We Talking About Social Determinants of Health?</vt:lpstr>
      <vt:lpstr>Social Determinants of Health</vt:lpstr>
      <vt:lpstr>Social Determinants of Health  Intergenerational and Polysubstance Use </vt:lpstr>
      <vt:lpstr>Social Determinants of Health  Fear of Legal Consequences </vt:lpstr>
      <vt:lpstr>Social Determinants of Health  Misperceptions/Faulty Explanations re Addiction</vt:lpstr>
      <vt:lpstr>Social Determinants of Health  Lack of Culturally Responsive Care</vt:lpstr>
      <vt:lpstr>CDC Opioid Prescribing  Guidelines for Chronic Pain</vt:lpstr>
      <vt:lpstr>CDC Guidelines for Opioid Prescribing for Chronic Pain</vt:lpstr>
      <vt:lpstr>CDC Guidelines for Opioid Prescribing for Chronic Pain (2)</vt:lpstr>
      <vt:lpstr>CDC Recommendations for Prescribing opioids for outpatients with pain</vt:lpstr>
      <vt:lpstr>Determining Whether or Not to Initiate Opioids  for Pain (Recommendations 1 &amp; 2)</vt:lpstr>
      <vt:lpstr>Selecting Opioids and Determining Dosages (Recommendations 3, 4, &amp; 5)</vt:lpstr>
      <vt:lpstr>Deciding Duration of Initial Opioid Prescription and Conducting Follow-Up (Recommendations 6 &amp; 7)</vt:lpstr>
      <vt:lpstr>Assessing Risk and Addressing Potential Harms of Opioid Use (Recommendations 8-12)</vt:lpstr>
      <vt:lpstr>Assessing Risk and Addressing Potential Harms of Opioid Use (Recommendations 8-12)  cont’d</vt:lpstr>
      <vt:lpstr>Fentanyl </vt:lpstr>
      <vt:lpstr>Synthetic Opioids, North America 2013-2023</vt:lpstr>
      <vt:lpstr>Poll Question #2</vt:lpstr>
      <vt:lpstr>HIV, Mental Health, and Opioids</vt:lpstr>
      <vt:lpstr>HIV, Mental Health, and Opioids (2)</vt:lpstr>
      <vt:lpstr>Provider Recommendations When Discussing Opioid Use with Patients </vt:lpstr>
      <vt:lpstr>Discussion Question</vt:lpstr>
      <vt:lpstr>Opioid Risk Tool  </vt:lpstr>
      <vt:lpstr>Opioid Risk Tool</vt:lpstr>
      <vt:lpstr>Stigmatizing Language</vt:lpstr>
      <vt:lpstr>Provider Recommendations When Discussing  Opioid Use with Patients (Rutkowski et al., 2014)</vt:lpstr>
      <vt:lpstr>Provider Recommendations When Discussing  Opioid Use with Patients (2) (Rutkowski et al., 2014)</vt:lpstr>
      <vt:lpstr>ORN Evaluation Survey Link</vt:lpstr>
      <vt:lpstr>References</vt:lpstr>
      <vt:lpstr>References (2)</vt:lpstr>
      <vt:lpstr>References (3)</vt:lpstr>
      <vt:lpstr>Thanks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Peck, James A.</dc:creator>
  <cp:lastModifiedBy>Abascal, Brian</cp:lastModifiedBy>
  <cp:revision>26</cp:revision>
  <dcterms:created xsi:type="dcterms:W3CDTF">2024-04-18T14:46:54Z</dcterms:created>
  <dcterms:modified xsi:type="dcterms:W3CDTF">2024-05-09T18:00:07Z</dcterms:modified>
</cp:coreProperties>
</file>