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1"/>
  </p:notesMasterIdLst>
  <p:handoutMasterIdLst>
    <p:handoutMasterId r:id="rId82"/>
  </p:handoutMasterIdLst>
  <p:sldIdLst>
    <p:sldId id="259" r:id="rId2"/>
    <p:sldId id="430" r:id="rId3"/>
    <p:sldId id="261" r:id="rId4"/>
    <p:sldId id="262" r:id="rId5"/>
    <p:sldId id="2147472821" r:id="rId6"/>
    <p:sldId id="2147472822" r:id="rId7"/>
    <p:sldId id="2147472823" r:id="rId8"/>
    <p:sldId id="2147472814" r:id="rId9"/>
    <p:sldId id="2147472811" r:id="rId10"/>
    <p:sldId id="2147472812" r:id="rId11"/>
    <p:sldId id="2147472813" r:id="rId12"/>
    <p:sldId id="2293" r:id="rId13"/>
    <p:sldId id="2147472841" r:id="rId14"/>
    <p:sldId id="2147472842" r:id="rId15"/>
    <p:sldId id="2332" r:id="rId16"/>
    <p:sldId id="2147472790" r:id="rId17"/>
    <p:sldId id="2864" r:id="rId18"/>
    <p:sldId id="2333" r:id="rId19"/>
    <p:sldId id="2147472791" r:id="rId20"/>
    <p:sldId id="2147472792" r:id="rId21"/>
    <p:sldId id="2334" r:id="rId22"/>
    <p:sldId id="2147472843" r:id="rId23"/>
    <p:sldId id="2336" r:id="rId24"/>
    <p:sldId id="2314" r:id="rId25"/>
    <p:sldId id="2315" r:id="rId26"/>
    <p:sldId id="2316" r:id="rId27"/>
    <p:sldId id="2847" r:id="rId28"/>
    <p:sldId id="2147472794" r:id="rId29"/>
    <p:sldId id="2147472844" r:id="rId30"/>
    <p:sldId id="2147472795" r:id="rId31"/>
    <p:sldId id="2147472797" r:id="rId32"/>
    <p:sldId id="2147472796" r:id="rId33"/>
    <p:sldId id="2147472845" r:id="rId34"/>
    <p:sldId id="2147472809" r:id="rId35"/>
    <p:sldId id="2388" r:id="rId36"/>
    <p:sldId id="2147472802" r:id="rId37"/>
    <p:sldId id="2852" r:id="rId38"/>
    <p:sldId id="2147472815" r:id="rId39"/>
    <p:sldId id="2147472801" r:id="rId40"/>
    <p:sldId id="2147472804" r:id="rId41"/>
    <p:sldId id="2861" r:id="rId42"/>
    <p:sldId id="549" r:id="rId43"/>
    <p:sldId id="552" r:id="rId44"/>
    <p:sldId id="2850" r:id="rId45"/>
    <p:sldId id="2851" r:id="rId46"/>
    <p:sldId id="2858" r:id="rId47"/>
    <p:sldId id="2284" r:id="rId48"/>
    <p:sldId id="2147472816" r:id="rId49"/>
    <p:sldId id="2147472846" r:id="rId50"/>
    <p:sldId id="2841" r:id="rId51"/>
    <p:sldId id="525" r:id="rId52"/>
    <p:sldId id="2147472847" r:id="rId53"/>
    <p:sldId id="2416" r:id="rId54"/>
    <p:sldId id="2147472817" r:id="rId55"/>
    <p:sldId id="2147472818" r:id="rId56"/>
    <p:sldId id="420" r:id="rId57"/>
    <p:sldId id="288" r:id="rId58"/>
    <p:sldId id="2147472806" r:id="rId59"/>
    <p:sldId id="2147472824" r:id="rId60"/>
    <p:sldId id="376" r:id="rId61"/>
    <p:sldId id="3178" r:id="rId62"/>
    <p:sldId id="3179" r:id="rId63"/>
    <p:sldId id="2147472825" r:id="rId64"/>
    <p:sldId id="2147472827" r:id="rId65"/>
    <p:sldId id="560" r:id="rId66"/>
    <p:sldId id="2147472832" r:id="rId67"/>
    <p:sldId id="2147472828" r:id="rId68"/>
    <p:sldId id="2147472829" r:id="rId69"/>
    <p:sldId id="2147472820" r:id="rId70"/>
    <p:sldId id="2147472837" r:id="rId71"/>
    <p:sldId id="2147472838" r:id="rId72"/>
    <p:sldId id="2147472839" r:id="rId73"/>
    <p:sldId id="292" r:id="rId74"/>
    <p:sldId id="2147472826" r:id="rId75"/>
    <p:sldId id="2340" r:id="rId76"/>
    <p:sldId id="2147470462" r:id="rId77"/>
    <p:sldId id="2147472798" r:id="rId78"/>
    <p:sldId id="2147472840" r:id="rId79"/>
    <p:sldId id="2147472819" r:id="rId80"/>
  </p:sldIdLst>
  <p:sldSz cx="9144000" cy="6858000" type="screen4x3"/>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7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ED93A8-B19D-3F43-8BCD-51B9B951A214}" v="7" dt="2024-05-09T18:33:40.132"/>
  </p1510:revLst>
</p1510:revInfo>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33" autoAdjust="0"/>
    <p:restoredTop sz="78163" autoAdjust="0"/>
  </p:normalViewPr>
  <p:slideViewPr>
    <p:cSldViewPr snapToGrid="0" snapToObjects="1">
      <p:cViewPr varScale="1">
        <p:scale>
          <a:sx n="98" d="100"/>
          <a:sy n="98" d="100"/>
        </p:scale>
        <p:origin x="2400" y="200"/>
      </p:cViewPr>
      <p:guideLst>
        <p:guide orient="horz" pos="2160"/>
        <p:guide pos="2880"/>
      </p:guideLst>
    </p:cSldViewPr>
  </p:slideViewPr>
  <p:outlineViewPr>
    <p:cViewPr>
      <p:scale>
        <a:sx n="33" d="100"/>
        <a:sy n="33" d="100"/>
      </p:scale>
      <p:origin x="0" y="-39264"/>
    </p:cViewPr>
  </p:outlineViewPr>
  <p:notesTextViewPr>
    <p:cViewPr>
      <p:scale>
        <a:sx n="100" d="100"/>
        <a:sy n="100" d="100"/>
      </p:scale>
      <p:origin x="0" y="0"/>
    </p:cViewPr>
  </p:notesTextViewPr>
  <p:notesViewPr>
    <p:cSldViewPr snapToGrid="0" snapToObjects="1">
      <p:cViewPr varScale="1">
        <p:scale>
          <a:sx n="95" d="100"/>
          <a:sy n="95" d="100"/>
        </p:scale>
        <p:origin x="-3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24120986470_tp_box_2" providerId="OAuth2" clId="{2FED93A8-B19D-3F43-8BCD-51B9B951A214}"/>
    <pc:docChg chg="undo custSel addSld delSld modSld sldOrd">
      <pc:chgData name="" userId="24120986470_tp_box_2" providerId="OAuth2" clId="{2FED93A8-B19D-3F43-8BCD-51B9B951A214}" dt="2024-05-09T18:33:40.128" v="19"/>
      <pc:docMkLst>
        <pc:docMk/>
      </pc:docMkLst>
      <pc:sldChg chg="add">
        <pc:chgData name="" userId="24120986470_tp_box_2" providerId="OAuth2" clId="{2FED93A8-B19D-3F43-8BCD-51B9B951A214}" dt="2024-05-09T18:33:40.128" v="19"/>
        <pc:sldMkLst>
          <pc:docMk/>
          <pc:sldMk cId="0" sldId="288"/>
        </pc:sldMkLst>
      </pc:sldChg>
      <pc:sldChg chg="add">
        <pc:chgData name="" userId="24120986470_tp_box_2" providerId="OAuth2" clId="{2FED93A8-B19D-3F43-8BCD-51B9B951A214}" dt="2024-05-09T18:33:30.347" v="18"/>
        <pc:sldMkLst>
          <pc:docMk/>
          <pc:sldMk cId="0" sldId="420"/>
        </pc:sldMkLst>
      </pc:sldChg>
      <pc:sldChg chg="modSp add mod ord">
        <pc:chgData name="" userId="24120986470_tp_box_2" providerId="OAuth2" clId="{2FED93A8-B19D-3F43-8BCD-51B9B951A214}" dt="2024-05-09T18:30:16.945" v="17" actId="1076"/>
        <pc:sldMkLst>
          <pc:docMk/>
          <pc:sldMk cId="2845730181" sldId="560"/>
        </pc:sldMkLst>
        <pc:spChg chg="mod">
          <ac:chgData name="" userId="24120986470_tp_box_2" providerId="OAuth2" clId="{2FED93A8-B19D-3F43-8BCD-51B9B951A214}" dt="2024-05-09T18:30:16.945" v="17" actId="1076"/>
          <ac:spMkLst>
            <pc:docMk/>
            <pc:sldMk cId="2845730181" sldId="560"/>
            <ac:spMk id="6" creationId="{00000000-0000-0000-0000-000000000000}"/>
          </ac:spMkLst>
        </pc:spChg>
      </pc:sldChg>
      <pc:sldChg chg="modSp add del mod ord">
        <pc:chgData name="" userId="24120986470_tp_box_2" providerId="OAuth2" clId="{2FED93A8-B19D-3F43-8BCD-51B9B951A214}" dt="2024-05-09T18:28:45.531" v="9" actId="20578"/>
        <pc:sldMkLst>
          <pc:docMk/>
          <pc:sldMk cId="3913113767" sldId="3178"/>
        </pc:sldMkLst>
        <pc:spChg chg="mod">
          <ac:chgData name="" userId="24120986470_tp_box_2" providerId="OAuth2" clId="{2FED93A8-B19D-3F43-8BCD-51B9B951A214}" dt="2024-05-09T18:28:04.108" v="8" actId="27636"/>
          <ac:spMkLst>
            <pc:docMk/>
            <pc:sldMk cId="3913113767" sldId="3178"/>
            <ac:spMk id="3" creationId="{BFF3CD78-FF18-FF2A-14AB-1E6FEDBEBD67}"/>
          </ac:spMkLst>
        </pc:spChg>
      </pc:sldChg>
      <pc:sldChg chg="modSp add mod">
        <pc:chgData name="" userId="24120986470_tp_box_2" providerId="OAuth2" clId="{2FED93A8-B19D-3F43-8BCD-51B9B951A214}" dt="2024-05-09T18:29:01.737" v="11" actId="27636"/>
        <pc:sldMkLst>
          <pc:docMk/>
          <pc:sldMk cId="3602003376" sldId="3179"/>
        </pc:sldMkLst>
        <pc:spChg chg="mod">
          <ac:chgData name="" userId="24120986470_tp_box_2" providerId="OAuth2" clId="{2FED93A8-B19D-3F43-8BCD-51B9B951A214}" dt="2024-05-09T18:29:01.737" v="11" actId="27636"/>
          <ac:spMkLst>
            <pc:docMk/>
            <pc:sldMk cId="3602003376" sldId="3179"/>
            <ac:spMk id="3" creationId="{2A75A7BB-A321-9775-4F5C-A3A1100DFBC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t>5/9/24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t>‹#›</a:t>
            </a:fld>
            <a:endParaRPr lang="en-US" dirty="0"/>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t>5/9/24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t>‹#›</a:t>
            </a:fld>
            <a:endParaRPr lang="en-US" dirty="0"/>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a:t>
            </a:fld>
            <a:endParaRPr lang="en-US" dirty="0"/>
          </a:p>
        </p:txBody>
      </p:sp>
    </p:spTree>
    <p:extLst>
      <p:ext uri="{BB962C8B-B14F-4D97-AF65-F5344CB8AC3E}">
        <p14:creationId xmlns:p14="http://schemas.microsoft.com/office/powerpoint/2010/main" val="1665434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response question – read choices </a:t>
            </a:r>
          </a:p>
        </p:txBody>
      </p:sp>
      <p:sp>
        <p:nvSpPr>
          <p:cNvPr id="4" name="Slide Number Placeholder 3"/>
          <p:cNvSpPr>
            <a:spLocks noGrp="1"/>
          </p:cNvSpPr>
          <p:nvPr>
            <p:ph type="sldNum" sz="quarter" idx="5"/>
          </p:nvPr>
        </p:nvSpPr>
        <p:spPr/>
        <p:txBody>
          <a:bodyPr/>
          <a:lstStyle/>
          <a:p>
            <a:fld id="{0D7ED792-A589-4E92-A527-68A480E35960}" type="slidenum">
              <a:rPr lang="en-US" smtClean="0"/>
              <a:t>21</a:t>
            </a:fld>
            <a:endParaRPr lang="en-US" dirty="0"/>
          </a:p>
        </p:txBody>
      </p:sp>
    </p:spTree>
    <p:extLst>
      <p:ext uri="{BB962C8B-B14F-4D97-AF65-F5344CB8AC3E}">
        <p14:creationId xmlns:p14="http://schemas.microsoft.com/office/powerpoint/2010/main" val="61036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22</a:t>
            </a:fld>
            <a:endParaRPr lang="en-US" dirty="0"/>
          </a:p>
        </p:txBody>
      </p:sp>
    </p:spTree>
    <p:extLst>
      <p:ext uri="{BB962C8B-B14F-4D97-AF65-F5344CB8AC3E}">
        <p14:creationId xmlns:p14="http://schemas.microsoft.com/office/powerpoint/2010/main" val="206777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Images of the secondary syphilis rash </a:t>
            </a:r>
            <a:r>
              <a:rPr lang="en-US" b="0" dirty="0"/>
              <a:t>– Again, it is classically a diffuse maculopapular rash involving the palms/soles</a:t>
            </a:r>
          </a:p>
          <a:p>
            <a:endParaRPr lang="en-US" b="1" dirty="0"/>
          </a:p>
          <a:p>
            <a:r>
              <a:rPr lang="en-US" b="1" dirty="0"/>
              <a:t>This rash is often missed by providers who don’t identify it because it is so subtle and can have an atypical appearance </a:t>
            </a:r>
          </a:p>
          <a:p>
            <a:endParaRPr lang="en-US" b="1" dirty="0"/>
          </a:p>
          <a:p>
            <a:r>
              <a:rPr lang="en-US" b="1" dirty="0"/>
              <a:t>Re-iterate: Even if the rash is very subtle, remember that it is important to look at the hands &amp; feet as it can be a tip off </a:t>
            </a:r>
          </a:p>
          <a:p>
            <a:endParaRPr lang="en-US" b="1" dirty="0"/>
          </a:p>
          <a:p>
            <a:r>
              <a:rPr lang="en-US" b="1" dirty="0"/>
              <a:t>Also note that the palms/soles lesions can almost look like scars – this can be another reason why the diagnosis of syphilis is missed </a:t>
            </a:r>
          </a:p>
        </p:txBody>
      </p:sp>
      <p:sp>
        <p:nvSpPr>
          <p:cNvPr id="4" name="Slide Number Placeholder 3"/>
          <p:cNvSpPr>
            <a:spLocks noGrp="1"/>
          </p:cNvSpPr>
          <p:nvPr>
            <p:ph type="sldNum" sz="quarter" idx="5"/>
          </p:nvPr>
        </p:nvSpPr>
        <p:spPr/>
        <p:txBody>
          <a:bodyPr/>
          <a:lstStyle/>
          <a:p>
            <a:fld id="{0D7ED792-A589-4E92-A527-68A480E35960}" type="slidenum">
              <a:rPr lang="en-US" smtClean="0"/>
              <a:t>23</a:t>
            </a:fld>
            <a:endParaRPr lang="en-US" dirty="0"/>
          </a:p>
        </p:txBody>
      </p:sp>
    </p:spTree>
    <p:extLst>
      <p:ext uri="{BB962C8B-B14F-4D97-AF65-F5344CB8AC3E}">
        <p14:creationId xmlns:p14="http://schemas.microsoft.com/office/powerpoint/2010/main" val="301333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473A92-865F-4B0A-B669-934F6CD96B67}" type="slidenum">
              <a:rPr lang="en-US"/>
              <a:pPr/>
              <a:t>24</a:t>
            </a:fld>
            <a:endParaRPr lang="en-US" dirty="0"/>
          </a:p>
        </p:txBody>
      </p:sp>
      <p:sp>
        <p:nvSpPr>
          <p:cNvPr id="26626" name="Rectangle 2"/>
          <p:cNvSpPr>
            <a:spLocks noGrp="1" noRot="1" noChangeAspect="1" noChangeArrowheads="1" noTextEdit="1"/>
          </p:cNvSpPr>
          <p:nvPr>
            <p:ph type="sldImg"/>
            <p:custDataLst>
              <p:tags r:id="rId1"/>
            </p:custDataLst>
          </p:nvPr>
        </p:nvSpPr>
        <p:spPr>
          <a:xfrm>
            <a:off x="1373188" y="1144588"/>
            <a:ext cx="4111625" cy="3084512"/>
          </a:xfrm>
          <a:ln/>
        </p:spPr>
      </p:sp>
      <p:sp>
        <p:nvSpPr>
          <p:cNvPr id="26627" name="Rectangle 3"/>
          <p:cNvSpPr>
            <a:spLocks noGrp="1" noChangeArrowheads="1"/>
          </p:cNvSpPr>
          <p:nvPr>
            <p:ph type="body" idx="1"/>
          </p:nvPr>
        </p:nvSpPr>
        <p:spPr/>
        <p:txBody>
          <a:bodyPr/>
          <a:lstStyle/>
          <a:p>
            <a:r>
              <a:rPr lang="en-US" i="0" dirty="0"/>
              <a:t>These images show examples of mucous patches in the mouth – highly infectious.  </a:t>
            </a:r>
          </a:p>
          <a:p>
            <a:endParaRPr lang="en-US" i="0" dirty="0"/>
          </a:p>
          <a:p>
            <a:r>
              <a:rPr lang="en-US" i="0" dirty="0"/>
              <a:t>Can be confused with other diagnoses that cause white plaques in the mouth, such as thrush, oral hairy leukoplakia </a:t>
            </a:r>
          </a:p>
          <a:p>
            <a:endParaRPr lang="en-US" i="0" dirty="0"/>
          </a:p>
        </p:txBody>
      </p:sp>
    </p:spTree>
    <p:extLst>
      <p:ext uri="{BB962C8B-B14F-4D97-AF65-F5344CB8AC3E}">
        <p14:creationId xmlns:p14="http://schemas.microsoft.com/office/powerpoint/2010/main" val="3992970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144588"/>
            <a:ext cx="4111625" cy="3084512"/>
          </a:xfrm>
        </p:spPr>
      </p:sp>
      <p:sp>
        <p:nvSpPr>
          <p:cNvPr id="3" name="Notes Placeholder 2"/>
          <p:cNvSpPr>
            <a:spLocks noGrp="1"/>
          </p:cNvSpPr>
          <p:nvPr>
            <p:ph type="body" idx="1"/>
            <p:custDataLst>
              <p:tags r:id="rId1"/>
            </p:custDataLst>
          </p:nvPr>
        </p:nvSpPr>
        <p:spPr/>
        <p:txBody>
          <a:bodyPr/>
          <a:lstStyle/>
          <a:p>
            <a:r>
              <a:rPr lang="en-US" b="1" dirty="0"/>
              <a:t>This slide shows the patchy alopecia of secondary syphilis. Note that this could easily be confused with alopecia areata – another place where a diagnosis of syphilis could be missed </a:t>
            </a:r>
          </a:p>
        </p:txBody>
      </p:sp>
      <p:sp>
        <p:nvSpPr>
          <p:cNvPr id="4" name="Slide Number Placeholder 3"/>
          <p:cNvSpPr>
            <a:spLocks noGrp="1"/>
          </p:cNvSpPr>
          <p:nvPr>
            <p:ph type="sldNum" sz="quarter" idx="10"/>
          </p:nvPr>
        </p:nvSpPr>
        <p:spPr/>
        <p:txBody>
          <a:bodyPr/>
          <a:lstStyle/>
          <a:p>
            <a:pPr>
              <a:defRPr/>
            </a:pPr>
            <a:fld id="{4115BCF4-7281-4946-97B1-16114CAEACA8}" type="slidenum">
              <a:rPr lang="en-US" smtClean="0"/>
              <a:pPr>
                <a:defRPr/>
              </a:pPr>
              <a:t>25</a:t>
            </a:fld>
            <a:endParaRPr lang="en-US" dirty="0"/>
          </a:p>
        </p:txBody>
      </p:sp>
    </p:spTree>
    <p:extLst>
      <p:ext uri="{BB962C8B-B14F-4D97-AF65-F5344CB8AC3E}">
        <p14:creationId xmlns:p14="http://schemas.microsoft.com/office/powerpoint/2010/main" val="1607080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144588"/>
            <a:ext cx="4111625" cy="3084512"/>
          </a:xfrm>
        </p:spPr>
      </p:sp>
      <p:sp>
        <p:nvSpPr>
          <p:cNvPr id="3" name="Notes Placeholder 2"/>
          <p:cNvSpPr>
            <a:spLocks noGrp="1"/>
          </p:cNvSpPr>
          <p:nvPr>
            <p:ph type="body" idx="1"/>
            <p:custDataLst>
              <p:tags r:id="rId1"/>
            </p:custDataLst>
          </p:nvPr>
        </p:nvSpPr>
        <p:spPr/>
        <p:txBody>
          <a:bodyPr/>
          <a:lstStyle/>
          <a:p>
            <a:pPr algn="l" defTabSz="957468">
              <a:spcAft>
                <a:spcPts val="838"/>
              </a:spcAft>
              <a:defRPr/>
            </a:pPr>
            <a:r>
              <a:rPr lang="en-US" sz="1100" b="1" dirty="0">
                <a:latin typeface="Tw Cen MT" panose="020B0602020104020603" pitchFamily="34" charset="0"/>
                <a:cs typeface="Arial" panose="020B0604020202020204" pitchFamily="34" charset="0"/>
              </a:rPr>
              <a:t>Condyloma lata = term for large, raised, whitish or gray lesions found in warm moist areas</a:t>
            </a:r>
            <a:r>
              <a:rPr lang="en-US" sz="1100" dirty="0">
                <a:latin typeface="Tw Cen MT" panose="020B0602020104020603" pitchFamily="34" charset="0"/>
                <a:cs typeface="Arial" panose="020B0604020202020204" pitchFamily="34" charset="0"/>
              </a:rPr>
              <a:t>, often see in perineum, peri vulvar area, or around the anus. These lesions </a:t>
            </a:r>
            <a:r>
              <a:rPr lang="en-US" sz="1100" b="1" dirty="0">
                <a:latin typeface="Tw Cen MT" panose="020B0602020104020603" pitchFamily="34" charset="0"/>
                <a:cs typeface="Arial" panose="020B0604020202020204" pitchFamily="34" charset="0"/>
              </a:rPr>
              <a:t>are very infectious</a:t>
            </a:r>
            <a:r>
              <a:rPr lang="en-US" sz="1100" dirty="0">
                <a:latin typeface="Tw Cen MT" panose="020B0602020104020603" pitchFamily="34" charset="0"/>
                <a:cs typeface="Arial" panose="020B0604020202020204" pitchFamily="34" charset="0"/>
              </a:rPr>
              <a:t>.  </a:t>
            </a:r>
          </a:p>
          <a:p>
            <a:pPr algn="l" defTabSz="957468">
              <a:spcAft>
                <a:spcPts val="838"/>
              </a:spcAft>
              <a:defRPr/>
            </a:pPr>
            <a:endParaRPr lang="en-US" sz="1100" dirty="0">
              <a:latin typeface="Tw Cen MT" panose="020B0602020104020603" pitchFamily="34" charset="0"/>
              <a:cs typeface="Arial" panose="020B0604020202020204" pitchFamily="34" charset="0"/>
            </a:endParaRPr>
          </a:p>
          <a:p>
            <a:pPr algn="l" defTabSz="957468">
              <a:spcAft>
                <a:spcPts val="838"/>
              </a:spcAft>
              <a:defRPr/>
            </a:pPr>
            <a:r>
              <a:rPr lang="en-US" sz="1100" b="1" dirty="0">
                <a:latin typeface="Tw Cen MT" panose="020B0602020104020603" pitchFamily="34" charset="0"/>
                <a:cs typeface="Arial" panose="020B0604020202020204" pitchFamily="34" charset="0"/>
              </a:rPr>
              <a:t>Can be confused for anogenital warts, so whenever you see condyloma acuminata, also think condyloma lata and secondary syphilis!</a:t>
            </a:r>
          </a:p>
          <a:p>
            <a:pPr algn="l" defTabSz="957468">
              <a:spcAft>
                <a:spcPts val="838"/>
              </a:spcAft>
              <a:defRPr/>
            </a:pPr>
            <a:endParaRPr lang="en-US" sz="1100" dirty="0">
              <a:latin typeface="Tw Cen MT" panose="020B0602020104020603"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115BCF4-7281-4946-97B1-16114CAEACA8}" type="slidenum">
              <a:rPr lang="en-US" smtClean="0"/>
              <a:pPr>
                <a:defRPr/>
              </a:pPr>
              <a:t>26</a:t>
            </a:fld>
            <a:endParaRPr lang="en-US" dirty="0"/>
          </a:p>
        </p:txBody>
      </p:sp>
    </p:spTree>
    <p:extLst>
      <p:ext uri="{BB962C8B-B14F-4D97-AF65-F5344CB8AC3E}">
        <p14:creationId xmlns:p14="http://schemas.microsoft.com/office/powerpoint/2010/main" val="2574711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w Cen MT" panose="020B0602020104020603" pitchFamily="34" charset="0"/>
                <a:cs typeface="Arial" panose="020B0604020202020204" pitchFamily="34" charset="0"/>
              </a:rPr>
              <a:t>Compare and contrast condyloma lata (syphilis) with condyloma acuminata (anogenital warts, shown on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w Cen MT" panose="020B06020201040206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w Cen MT" panose="020B0602020104020603" pitchFamily="34" charset="0"/>
                <a:cs typeface="Arial" panose="020B0604020202020204" pitchFamily="34" charset="0"/>
              </a:rPr>
              <a:t>Whereas the Condyloma lata we just saw on the previous slide are flat on the top, condyloma acuminata have a more irregular, cauliflower like appearance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w Cen MT" panose="020B0602020104020603"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D7ED792-A589-4E92-A527-68A480E35960}" type="slidenum">
              <a:rPr lang="en-US" smtClean="0"/>
              <a:t>27</a:t>
            </a:fld>
            <a:endParaRPr lang="en-US" dirty="0"/>
          </a:p>
        </p:txBody>
      </p:sp>
    </p:spTree>
    <p:extLst>
      <p:ext uri="{BB962C8B-B14F-4D97-AF65-F5344CB8AC3E}">
        <p14:creationId xmlns:p14="http://schemas.microsoft.com/office/powerpoint/2010/main" val="199039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57468">
              <a:spcAft>
                <a:spcPts val="838"/>
              </a:spcAft>
              <a:defRPr/>
            </a:pPr>
            <a:r>
              <a:rPr lang="en-US" sz="1200" dirty="0">
                <a:latin typeface="Tw Cen MT" panose="020B0602020104020603" pitchFamily="34" charset="0"/>
                <a:cs typeface="Arial" panose="020B0604020202020204" pitchFamily="34" charset="0"/>
              </a:rPr>
              <a:t>- Note that the patient is now in a latent phase of disease. </a:t>
            </a:r>
          </a:p>
          <a:p>
            <a:pPr algn="l" defTabSz="957468">
              <a:spcAft>
                <a:spcPts val="838"/>
              </a:spcAft>
              <a:defRPr/>
            </a:pPr>
            <a:r>
              <a:rPr lang="en-US" sz="1200" dirty="0">
                <a:latin typeface="Tw Cen MT" panose="020B0602020104020603" pitchFamily="34" charset="0"/>
                <a:cs typeface="Arial" panose="020B0604020202020204" pitchFamily="34" charset="0"/>
              </a:rPr>
              <a:t>- </a:t>
            </a:r>
            <a:r>
              <a:rPr lang="en-US" sz="1200" b="1" dirty="0">
                <a:latin typeface="Tw Cen MT" panose="020B0602020104020603" pitchFamily="34" charset="0"/>
                <a:cs typeface="Arial" panose="020B0604020202020204" pitchFamily="34" charset="0"/>
              </a:rPr>
              <a:t>Early latent syphilis is when the only evidence of disease is laboratory evidence and/or a history that infection likely occurred within the past 12 months; otherwise (beyond the 12 month mark), it is considered late latent syphilis or syphilis of unknown duration.</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29</a:t>
            </a:fld>
            <a:endParaRPr lang="en-US" dirty="0"/>
          </a:p>
        </p:txBody>
      </p:sp>
    </p:spTree>
    <p:extLst>
      <p:ext uri="{BB962C8B-B14F-4D97-AF65-F5344CB8AC3E}">
        <p14:creationId xmlns:p14="http://schemas.microsoft.com/office/powerpoint/2010/main" val="431557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9F1F-7313-BF48-B383-1CB5907DC841}" type="slidenum">
              <a:rPr lang="en-US" smtClean="0"/>
              <a:t>30</a:t>
            </a:fld>
            <a:endParaRPr lang="en-US" dirty="0"/>
          </a:p>
        </p:txBody>
      </p:sp>
    </p:spTree>
    <p:extLst>
      <p:ext uri="{BB962C8B-B14F-4D97-AF65-F5344CB8AC3E}">
        <p14:creationId xmlns:p14="http://schemas.microsoft.com/office/powerpoint/2010/main" val="50568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9F1F-7313-BF48-B383-1CB5907DC841}" type="slidenum">
              <a:rPr lang="en-US" smtClean="0"/>
              <a:t>31</a:t>
            </a:fld>
            <a:endParaRPr lang="en-US" dirty="0"/>
          </a:p>
        </p:txBody>
      </p:sp>
    </p:spTree>
    <p:extLst>
      <p:ext uri="{BB962C8B-B14F-4D97-AF65-F5344CB8AC3E}">
        <p14:creationId xmlns:p14="http://schemas.microsoft.com/office/powerpoint/2010/main" val="2215056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take a step back and provide a brief overview:</a:t>
            </a:r>
          </a:p>
          <a:p>
            <a:r>
              <a:rPr lang="en-US" dirty="0"/>
              <a:t>-Syphilis is caused by Treponema pallidum, a spirochete bacterium</a:t>
            </a:r>
          </a:p>
          <a:p>
            <a:r>
              <a:rPr lang="en-US" dirty="0"/>
              <a:t>-Its incubation period is typically 3-4 weeks, with a full range of 10-90 days </a:t>
            </a:r>
          </a:p>
          <a:p>
            <a:r>
              <a:rPr lang="en-US" dirty="0"/>
              <a:t>-It causes a systemic infection, with episodes of active disease interrupted by periods of latent or asymptomatic infection </a:t>
            </a:r>
          </a:p>
          <a:p>
            <a:r>
              <a:rPr lang="en-US" dirty="0"/>
              <a:t>-Transmission most commonly occurs via direct contact to infectious lesions but can also take place via the placenta in maternal to child cases.  </a:t>
            </a:r>
          </a:p>
          <a:p>
            <a:r>
              <a:rPr lang="en-US" dirty="0"/>
              <a:t>--Of note: Transplacental transmission usually occurs in symptomatic maternal syphilis (aka primary or secondary syphilis, when maternal RPR/VDRL titers are typically higher) rather than in latent disease. </a:t>
            </a:r>
          </a:p>
          <a:p>
            <a:endParaRPr lang="en-US" dirty="0"/>
          </a:p>
          <a:p>
            <a:endParaRPr lang="en-US" dirty="0"/>
          </a:p>
          <a:p>
            <a:r>
              <a:rPr lang="en-US" dirty="0"/>
              <a:t>Image: Photomicrograph </a:t>
            </a:r>
            <a:r>
              <a:rPr lang="en-US" b="0" i="0" dirty="0">
                <a:solidFill>
                  <a:srgbClr val="212529"/>
                </a:solidFill>
                <a:effectLst/>
                <a:latin typeface="Open Sans" panose="020B0606030504020204" pitchFamily="34" charset="0"/>
              </a:rPr>
              <a:t>depicting a </a:t>
            </a:r>
            <a:r>
              <a:rPr lang="en-US" b="0" i="1" dirty="0">
                <a:solidFill>
                  <a:srgbClr val="212529"/>
                </a:solidFill>
                <a:effectLst/>
                <a:latin typeface="Open Sans" panose="020B0606030504020204" pitchFamily="34" charset="0"/>
              </a:rPr>
              <a:t>Treponema pallidum</a:t>
            </a:r>
            <a:r>
              <a:rPr lang="en-US" b="0" i="0" dirty="0">
                <a:solidFill>
                  <a:srgbClr val="212529"/>
                </a:solidFill>
                <a:effectLst/>
                <a:latin typeface="Open Sans" panose="020B0606030504020204" pitchFamily="34" charset="0"/>
              </a:rPr>
              <a:t> bacterium, a spirochete 5µm -15µm in length -- this is the causative agent of syphilis.</a:t>
            </a:r>
            <a:endParaRPr lang="en-US" dirty="0"/>
          </a:p>
        </p:txBody>
      </p:sp>
      <p:sp>
        <p:nvSpPr>
          <p:cNvPr id="4" name="Slide Number Placeholder 3"/>
          <p:cNvSpPr>
            <a:spLocks noGrp="1"/>
          </p:cNvSpPr>
          <p:nvPr>
            <p:ph type="sldNum" sz="quarter" idx="5"/>
          </p:nvPr>
        </p:nvSpPr>
        <p:spPr/>
        <p:txBody>
          <a:bodyPr/>
          <a:lstStyle/>
          <a:p>
            <a:r>
              <a:rPr lang="en-US" dirty="0"/>
              <a:t>Page </a:t>
            </a:r>
            <a:fld id="{75703479-72E7-473D-BE27-614435F76E34}" type="slidenum">
              <a:rPr lang="en-US" smtClean="0"/>
              <a:pPr/>
              <a:t>12</a:t>
            </a:fld>
            <a:endParaRPr lang="en-US" dirty="0"/>
          </a:p>
        </p:txBody>
      </p:sp>
    </p:spTree>
    <p:extLst>
      <p:ext uri="{BB962C8B-B14F-4D97-AF65-F5344CB8AC3E}">
        <p14:creationId xmlns:p14="http://schemas.microsoft.com/office/powerpoint/2010/main" val="4117143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response question – read choices </a:t>
            </a:r>
          </a:p>
        </p:txBody>
      </p:sp>
      <p:sp>
        <p:nvSpPr>
          <p:cNvPr id="4" name="Slide Number Placeholder 3"/>
          <p:cNvSpPr>
            <a:spLocks noGrp="1"/>
          </p:cNvSpPr>
          <p:nvPr>
            <p:ph type="sldNum" sz="quarter" idx="5"/>
          </p:nvPr>
        </p:nvSpPr>
        <p:spPr/>
        <p:txBody>
          <a:bodyPr/>
          <a:lstStyle/>
          <a:p>
            <a:fld id="{0D7ED792-A589-4E92-A527-68A480E35960}" type="slidenum">
              <a:rPr lang="en-US" smtClean="0"/>
              <a:t>32</a:t>
            </a:fld>
            <a:endParaRPr lang="en-US" dirty="0"/>
          </a:p>
        </p:txBody>
      </p:sp>
    </p:spTree>
    <p:extLst>
      <p:ext uri="{BB962C8B-B14F-4D97-AF65-F5344CB8AC3E}">
        <p14:creationId xmlns:p14="http://schemas.microsoft.com/office/powerpoint/2010/main" val="1362915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sz="1200" b="1" dirty="0">
                <a:latin typeface="Tw Cen MT" panose="020B0602020104020603" pitchFamily="34" charset="0"/>
                <a:cs typeface="Arial" panose="020B0604020202020204" pitchFamily="34" charset="0"/>
              </a:rPr>
              <a:t>Natural history one more time – CS can occur at any stage of untreated syphilis</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33</a:t>
            </a:fld>
            <a:endParaRPr lang="en-US" dirty="0"/>
          </a:p>
        </p:txBody>
      </p:sp>
    </p:spTree>
    <p:extLst>
      <p:ext uri="{BB962C8B-B14F-4D97-AF65-F5344CB8AC3E}">
        <p14:creationId xmlns:p14="http://schemas.microsoft.com/office/powerpoint/2010/main" val="3278797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infant in our case survived… (read slide) </a:t>
            </a:r>
          </a:p>
        </p:txBody>
      </p:sp>
      <p:sp>
        <p:nvSpPr>
          <p:cNvPr id="4" name="Slide Number Placeholder 3"/>
          <p:cNvSpPr>
            <a:spLocks noGrp="1"/>
          </p:cNvSpPr>
          <p:nvPr>
            <p:ph type="sldNum" sz="quarter" idx="5"/>
          </p:nvPr>
        </p:nvSpPr>
        <p:spPr/>
        <p:txBody>
          <a:bodyPr/>
          <a:lstStyle/>
          <a:p>
            <a:fld id="{D61B9F1F-7313-BF48-B383-1CB5907DC841}" type="slidenum">
              <a:rPr lang="en-US" smtClean="0"/>
              <a:t>34</a:t>
            </a:fld>
            <a:endParaRPr lang="en-US" dirty="0"/>
          </a:p>
        </p:txBody>
      </p:sp>
    </p:spTree>
    <p:extLst>
      <p:ext uri="{BB962C8B-B14F-4D97-AF65-F5344CB8AC3E}">
        <p14:creationId xmlns:p14="http://schemas.microsoft.com/office/powerpoint/2010/main" val="457158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infants are asymptomatic at birth (60-90% depending on the study) </a:t>
            </a:r>
          </a:p>
          <a:p>
            <a:r>
              <a:rPr lang="en-US" dirty="0"/>
              <a:t>However, early manifestations occurring shortly thereafter and up to 2 years can include those shown on this slide such as: </a:t>
            </a:r>
          </a:p>
          <a:p>
            <a:r>
              <a:rPr lang="en-US" dirty="0"/>
              <a:t>-Hepatosplenomegaly </a:t>
            </a:r>
          </a:p>
          <a:p>
            <a:r>
              <a:rPr lang="en-US" dirty="0"/>
              <a:t>-Snuffles (which are copious nasal secretions)</a:t>
            </a:r>
          </a:p>
          <a:p>
            <a:r>
              <a:rPr lang="en-US" dirty="0"/>
              <a:t>-Pneumonia alba (or a “white pneumonia,” where spirochetes in pulmonary tissue cause the lung to become firm and pale, with inflammatory cells and fibrosis in the alveolar septa)</a:t>
            </a:r>
          </a:p>
          <a:p>
            <a:r>
              <a:rPr lang="en-US" dirty="0"/>
              <a:t>-Osteochondritis</a:t>
            </a:r>
          </a:p>
          <a:p>
            <a:r>
              <a:rPr lang="en-US" dirty="0"/>
              <a:t>-Pseudoparalysis (typically of the upper limbs)</a:t>
            </a:r>
          </a:p>
          <a:p>
            <a:r>
              <a:rPr lang="en-US" dirty="0"/>
              <a:t>-Edema, rash, lymphadenopathy, and/or blood cell count abnormalities such as hemolytic anemia or thrombocytopenia </a:t>
            </a:r>
          </a:p>
          <a:p>
            <a:endParaRPr lang="en-US" dirty="0"/>
          </a:p>
          <a:p>
            <a:endParaRPr lang="en-US" dirty="0"/>
          </a:p>
          <a:p>
            <a:r>
              <a:rPr lang="en-US" dirty="0"/>
              <a:t>Images (as labeled in CDC PHIL): </a:t>
            </a:r>
          </a:p>
          <a:p>
            <a:endParaRPr lang="en-US" dirty="0"/>
          </a:p>
          <a:p>
            <a:pPr marL="171450" indent="-171450">
              <a:buFont typeface="Arial" panose="020B0604020202020204" pitchFamily="34" charset="0"/>
              <a:buChar char="•"/>
            </a:pPr>
            <a:r>
              <a:rPr lang="en-US" dirty="0"/>
              <a:t>Snuffles: </a:t>
            </a:r>
            <a:r>
              <a:rPr lang="en-US" dirty="0">
                <a:effectLst/>
              </a:rPr>
              <a:t>This photograph depicts the face of a newborn infant, as the baby was displaying pathologic morphology indicative of congenital syphilis, caused by the bacterium, </a:t>
            </a:r>
            <a:r>
              <a:rPr lang="en-US" i="1" dirty="0">
                <a:effectLst/>
              </a:rPr>
              <a:t>Treponema pallidum</a:t>
            </a:r>
            <a:r>
              <a:rPr lang="en-US" dirty="0">
                <a:effectLst/>
              </a:rPr>
              <a:t>.</a:t>
            </a:r>
          </a:p>
          <a:p>
            <a:pPr marL="171450" indent="-171450">
              <a:buFont typeface="Arial" panose="020B0604020202020204" pitchFamily="34" charset="0"/>
              <a:buChar char="•"/>
            </a:pPr>
            <a:r>
              <a:rPr lang="en-US" dirty="0"/>
              <a:t>Mucocutaneous lesions: </a:t>
            </a:r>
            <a:r>
              <a:rPr lang="en-US" b="0" i="0" dirty="0">
                <a:solidFill>
                  <a:srgbClr val="212529"/>
                </a:solidFill>
                <a:effectLst/>
                <a:latin typeface="Open Sans" panose="020B0606030504020204" pitchFamily="34" charset="0"/>
              </a:rPr>
              <a:t>This image depicts the perineal region and upper thighs of an infant, born with what was diagnosed as congenital syphilis, caused by the bacterium </a:t>
            </a:r>
            <a:r>
              <a:rPr lang="en-US" b="0" i="1" dirty="0">
                <a:solidFill>
                  <a:srgbClr val="212529"/>
                </a:solidFill>
                <a:effectLst/>
                <a:latin typeface="Open Sans" panose="020B0606030504020204" pitchFamily="34" charset="0"/>
              </a:rPr>
              <a:t>Treponema pallidum</a:t>
            </a:r>
            <a:r>
              <a:rPr lang="en-US" b="0" i="0" dirty="0">
                <a:solidFill>
                  <a:srgbClr val="212529"/>
                </a:solidFill>
                <a:effectLst/>
                <a:latin typeface="Open Sans" panose="020B0606030504020204" pitchFamily="34" charset="0"/>
              </a:rPr>
              <a:t>. In this particular case, one will note the presence of early cutaneous syphilids.</a:t>
            </a:r>
          </a:p>
          <a:p>
            <a:pPr marL="171450" indent="-171450">
              <a:buFont typeface="Arial" panose="020B0604020202020204" pitchFamily="34" charset="0"/>
              <a:buChar char="•"/>
            </a:pPr>
            <a:r>
              <a:rPr lang="en-US" b="0" i="0" dirty="0">
                <a:solidFill>
                  <a:srgbClr val="212529"/>
                </a:solidFill>
                <a:effectLst/>
                <a:latin typeface="Open Sans" panose="020B0606030504020204" pitchFamily="34" charset="0"/>
              </a:rPr>
              <a:t>Umbilical lesion: This image depicted the umbilicus of an infant, which displayed an inflamed lesion that under a dark field examination revealed the presence of </a:t>
            </a:r>
            <a:r>
              <a:rPr lang="en-US" b="0" i="1" dirty="0">
                <a:solidFill>
                  <a:srgbClr val="212529"/>
                </a:solidFill>
                <a:effectLst/>
                <a:latin typeface="Open Sans" panose="020B0606030504020204" pitchFamily="34" charset="0"/>
              </a:rPr>
              <a:t>Treponema pallidum</a:t>
            </a:r>
            <a:r>
              <a:rPr lang="en-US" b="0" i="0" dirty="0">
                <a:solidFill>
                  <a:srgbClr val="212529"/>
                </a:solidFill>
                <a:effectLst/>
                <a:latin typeface="Open Sans" panose="020B0606030504020204" pitchFamily="34" charset="0"/>
              </a:rPr>
              <a:t> spirochetes, and hence, a diagnosis of congenital syphilis was made.</a:t>
            </a:r>
          </a:p>
          <a:p>
            <a:pPr marL="171450" indent="-171450">
              <a:buFont typeface="Arial" panose="020B0604020202020204" pitchFamily="34" charset="0"/>
              <a:buChar char="•"/>
            </a:pPr>
            <a:r>
              <a:rPr lang="en-US" dirty="0"/>
              <a:t>Pneumonia alba: </a:t>
            </a:r>
            <a:r>
              <a:rPr lang="en-US" dirty="0">
                <a:effectLst/>
              </a:rPr>
              <a:t>This image depicts a human lung from a congenital syphilis patient, and reveals the presence of a pathologic condition known as pneumonia alba, in which the lungs are become enlarged, heavy, uniformly firm, and yellow-white in color.</a:t>
            </a:r>
            <a:endParaRPr lang="en-US" dirty="0"/>
          </a:p>
        </p:txBody>
      </p:sp>
      <p:sp>
        <p:nvSpPr>
          <p:cNvPr id="4" name="Slide Number Placeholder 3"/>
          <p:cNvSpPr>
            <a:spLocks noGrp="1"/>
          </p:cNvSpPr>
          <p:nvPr>
            <p:ph type="sldNum" sz="quarter" idx="10"/>
          </p:nvPr>
        </p:nvSpPr>
        <p:spPr/>
        <p:txBody>
          <a:bodyPr/>
          <a:lstStyle/>
          <a:p>
            <a:r>
              <a:rPr lang="en-US" dirty="0"/>
              <a:t>Page </a:t>
            </a:r>
            <a:fld id="{75703479-72E7-473D-BE27-614435F76E34}" type="slidenum">
              <a:rPr lang="en-US" smtClean="0"/>
              <a:pPr/>
              <a:t>35</a:t>
            </a:fld>
            <a:endParaRPr lang="en-US" dirty="0"/>
          </a:p>
        </p:txBody>
      </p:sp>
    </p:spTree>
    <p:extLst>
      <p:ext uri="{BB962C8B-B14F-4D97-AF65-F5344CB8AC3E}">
        <p14:creationId xmlns:p14="http://schemas.microsoft.com/office/powerpoint/2010/main" val="657039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slide then … </a:t>
            </a:r>
          </a:p>
          <a:p>
            <a:endParaRPr lang="en-US" dirty="0"/>
          </a:p>
          <a:p>
            <a:r>
              <a:rPr lang="en-US" dirty="0"/>
              <a:t>Given limited time today, I am not going to focus on the management of infants , but rather on how we can PREVENT CS </a:t>
            </a:r>
          </a:p>
        </p:txBody>
      </p:sp>
      <p:sp>
        <p:nvSpPr>
          <p:cNvPr id="4" name="Slide Number Placeholder 3"/>
          <p:cNvSpPr>
            <a:spLocks noGrp="1"/>
          </p:cNvSpPr>
          <p:nvPr>
            <p:ph type="sldNum" sz="quarter" idx="5"/>
          </p:nvPr>
        </p:nvSpPr>
        <p:spPr/>
        <p:txBody>
          <a:bodyPr/>
          <a:lstStyle/>
          <a:p>
            <a:fld id="{D61B9F1F-7313-BF48-B383-1CB5907DC841}" type="slidenum">
              <a:rPr lang="en-US" smtClean="0"/>
              <a:t>36</a:t>
            </a:fld>
            <a:endParaRPr lang="en-US" dirty="0"/>
          </a:p>
        </p:txBody>
      </p:sp>
    </p:spTree>
    <p:extLst>
      <p:ext uri="{BB962C8B-B14F-4D97-AF65-F5344CB8AC3E}">
        <p14:creationId xmlns:p14="http://schemas.microsoft.com/office/powerpoint/2010/main" val="639394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turning back to infants: There are several different scenarios that help guide clinical decisions for infants with possible or confirmed exposures to syphilis. I want to show this resource at the outset, as something you can come back to as a quick reference to help understand which scenario best fits your patient. Note that in all cases, the algorithm starts with the mother and infant both having a serum RPR or VDRL drawn at the time of delivery, then proceeds down the different pathways of evaluation and treatment. </a:t>
            </a:r>
          </a:p>
          <a:p>
            <a:endParaRPr lang="en-US" dirty="0"/>
          </a:p>
          <a:p>
            <a:r>
              <a:rPr lang="en-US" dirty="0"/>
              <a:t>If you are someone who takes care of infants, this could be a helpful resource for you </a:t>
            </a:r>
          </a:p>
          <a:p>
            <a:endParaRPr lang="en-US" dirty="0"/>
          </a:p>
          <a:p>
            <a:endParaRPr lang="en-US" dirty="0"/>
          </a:p>
        </p:txBody>
      </p:sp>
      <p:sp>
        <p:nvSpPr>
          <p:cNvPr id="4" name="Slide Number Placeholder 3"/>
          <p:cNvSpPr>
            <a:spLocks noGrp="1"/>
          </p:cNvSpPr>
          <p:nvPr>
            <p:ph type="sldNum" sz="quarter" idx="5"/>
          </p:nvPr>
        </p:nvSpPr>
        <p:spPr/>
        <p:txBody>
          <a:bodyPr/>
          <a:lstStyle/>
          <a:p>
            <a:r>
              <a:rPr lang="en-US" dirty="0"/>
              <a:t>Page </a:t>
            </a:r>
            <a:fld id="{75703479-72E7-473D-BE27-614435F76E34}" type="slidenum">
              <a:rPr lang="en-US" smtClean="0"/>
              <a:pPr/>
              <a:t>37</a:t>
            </a:fld>
            <a:endParaRPr lang="en-US" dirty="0"/>
          </a:p>
        </p:txBody>
      </p:sp>
    </p:spTree>
    <p:extLst>
      <p:ext uri="{BB962C8B-B14F-4D97-AF65-F5344CB8AC3E}">
        <p14:creationId xmlns:p14="http://schemas.microsoft.com/office/powerpoint/2010/main" val="4164711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about principles from AETC talk </a:t>
            </a:r>
          </a:p>
        </p:txBody>
      </p:sp>
      <p:sp>
        <p:nvSpPr>
          <p:cNvPr id="4" name="Slide Number Placeholder 3"/>
          <p:cNvSpPr>
            <a:spLocks noGrp="1"/>
          </p:cNvSpPr>
          <p:nvPr>
            <p:ph type="sldNum" sz="quarter" idx="5"/>
          </p:nvPr>
        </p:nvSpPr>
        <p:spPr/>
        <p:txBody>
          <a:bodyPr/>
          <a:lstStyle/>
          <a:p>
            <a:fld id="{D61B9F1F-7313-BF48-B383-1CB5907DC841}" type="slidenum">
              <a:rPr lang="en-US" smtClean="0"/>
              <a:t>39</a:t>
            </a:fld>
            <a:endParaRPr lang="en-US" dirty="0"/>
          </a:p>
        </p:txBody>
      </p:sp>
    </p:spTree>
    <p:extLst>
      <p:ext uri="{BB962C8B-B14F-4D97-AF65-F5344CB8AC3E}">
        <p14:creationId xmlns:p14="http://schemas.microsoft.com/office/powerpoint/2010/main" val="2663436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9F1F-7313-BF48-B383-1CB5907DC841}" type="slidenum">
              <a:rPr lang="en-US" smtClean="0"/>
              <a:t>40</a:t>
            </a:fld>
            <a:endParaRPr lang="en-US" dirty="0"/>
          </a:p>
        </p:txBody>
      </p:sp>
    </p:spTree>
    <p:extLst>
      <p:ext uri="{BB962C8B-B14F-4D97-AF65-F5344CB8AC3E}">
        <p14:creationId xmlns:p14="http://schemas.microsoft.com/office/powerpoint/2010/main" val="4212140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Direct detection of T. pallidum from clinical specimens can only be done by darkfield microscopy or PCR, neither of which is widely available. So syphilis diagnosis relies on serologic testing, with tests that fall into two categories: treponemal and non-treponemal. Again, you need both types of serologic tests to confirm a syphilis diagnosis.  (read slide)</a:t>
            </a:r>
          </a:p>
        </p:txBody>
      </p:sp>
      <p:sp>
        <p:nvSpPr>
          <p:cNvPr id="4" name="Slide Number Placeholder 3"/>
          <p:cNvSpPr>
            <a:spLocks noGrp="1"/>
          </p:cNvSpPr>
          <p:nvPr>
            <p:ph type="sldNum" sz="quarter" idx="5"/>
          </p:nvPr>
        </p:nvSpPr>
        <p:spPr/>
        <p:txBody>
          <a:bodyPr/>
          <a:lstStyle/>
          <a:p>
            <a:r>
              <a:rPr lang="en-US" dirty="0"/>
              <a:t>Page </a:t>
            </a:r>
            <a:fld id="{75703479-72E7-473D-BE27-614435F76E34}" type="slidenum">
              <a:rPr lang="en-US" smtClean="0"/>
              <a:pPr/>
              <a:t>42</a:t>
            </a:fld>
            <a:endParaRPr lang="en-US" dirty="0"/>
          </a:p>
        </p:txBody>
      </p:sp>
    </p:spTree>
    <p:extLst>
      <p:ext uri="{BB962C8B-B14F-4D97-AF65-F5344CB8AC3E}">
        <p14:creationId xmlns:p14="http://schemas.microsoft.com/office/powerpoint/2010/main" val="2700102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There are two different ways you can screen for syphilis – one via the traditional screening algorithm and the other way being the reverse screening algorithm, which is being used more frequently.  We will go through each of these in turn. </a:t>
            </a:r>
          </a:p>
          <a:p>
            <a:endParaRPr lang="en-US" i="1" dirty="0"/>
          </a:p>
        </p:txBody>
      </p:sp>
      <p:sp>
        <p:nvSpPr>
          <p:cNvPr id="4" name="Slide Number Placeholder 3"/>
          <p:cNvSpPr>
            <a:spLocks noGrp="1"/>
          </p:cNvSpPr>
          <p:nvPr>
            <p:ph type="sldNum" sz="quarter" idx="5"/>
          </p:nvPr>
        </p:nvSpPr>
        <p:spPr/>
        <p:txBody>
          <a:bodyPr/>
          <a:lstStyle/>
          <a:p>
            <a:r>
              <a:rPr lang="en-US" dirty="0"/>
              <a:t>Page </a:t>
            </a:r>
            <a:fld id="{75703479-72E7-473D-BE27-614435F76E34}" type="slidenum">
              <a:rPr lang="en-US" smtClean="0"/>
              <a:pPr/>
              <a:t>43</a:t>
            </a:fld>
            <a:endParaRPr lang="en-US" dirty="0"/>
          </a:p>
        </p:txBody>
      </p:sp>
    </p:spTree>
    <p:extLst>
      <p:ext uri="{BB962C8B-B14F-4D97-AF65-F5344CB8AC3E}">
        <p14:creationId xmlns:p14="http://schemas.microsoft.com/office/powerpoint/2010/main" val="1785648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On this slide, you can see the natural history of syphilis. This infection is characterized by episodes and stages of active disease during which patients have signs/symptoms of infection, interrupted by periods of latent – or asymptomatic – infection. Serious complications, including CNS infection (neurosyphilis) and congenital syphilis (which is in-utero material to child transmission) can occur at any stage </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13</a:t>
            </a:fld>
            <a:endParaRPr lang="en-US" dirty="0"/>
          </a:p>
        </p:txBody>
      </p:sp>
    </p:spTree>
    <p:extLst>
      <p:ext uri="{BB962C8B-B14F-4D97-AF65-F5344CB8AC3E}">
        <p14:creationId xmlns:p14="http://schemas.microsoft.com/office/powerpoint/2010/main" val="1757033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In the traditional screening algorithm, you start with an RPR.  If the RPR is negative, you are done; testing stops. But if the RPR is positive, the test should reflex to a treponemal test, such as the TPPA. If the TPPA is negative, syphilis is unlikely and the positive RPR is considered a false positive.  You still want to rescreen in 2-4 weeks if the patient is pregnant, just to be sure you don’t miss an early case of syphilis (before TPPA conversion).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If the TPPA is positive, however, this indicates that the patient has either past or present syphilis. The patient’s clinical and testing history can then be used to determine whether it is:</a:t>
            </a:r>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b="0" i="0" dirty="0"/>
              <a:t>an old, treated infection</a:t>
            </a:r>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b="0" i="0" dirty="0"/>
              <a:t>a past infection that has been inadequately treated, </a:t>
            </a:r>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b="0" i="0" dirty="0"/>
              <a:t>or a new infection.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Pertinent information used to make these determinations includes: any current symptoms of primary or secondary syphilis, any prior syphilis diagnosis/treatment history, and RPR titers (with a fourfold change from prior being considered clinically significant).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Few caveats/considerations: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--Even if RPR is neg, you should still treat presumptively if you clinically think the pt has early syphilis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--If you get discordant results (RPR pos, TPPA neg), You still want to rescreen in 2-4 weeks if the patient is pregnant, just to be sure you don’t miss an early case of syphilis (before TPPA conversion).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p:txBody>
      </p:sp>
      <p:sp>
        <p:nvSpPr>
          <p:cNvPr id="4" name="Slide Number Placeholder 3"/>
          <p:cNvSpPr>
            <a:spLocks noGrp="1"/>
          </p:cNvSpPr>
          <p:nvPr>
            <p:ph type="sldNum" sz="quarter" idx="5"/>
          </p:nvPr>
        </p:nvSpPr>
        <p:spPr/>
        <p:txBody>
          <a:bodyPr/>
          <a:lstStyle/>
          <a:p>
            <a:fld id="{0D7ED792-A589-4E92-A527-68A480E35960}" type="slidenum">
              <a:rPr lang="en-US" smtClean="0"/>
              <a:t>44</a:t>
            </a:fld>
            <a:endParaRPr lang="en-US" dirty="0"/>
          </a:p>
        </p:txBody>
      </p:sp>
    </p:spTree>
    <p:extLst>
      <p:ext uri="{BB962C8B-B14F-4D97-AF65-F5344CB8AC3E}">
        <p14:creationId xmlns:p14="http://schemas.microsoft.com/office/powerpoint/2010/main" val="1735609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For the reverse screening algorithm, you start with a treponemal test such as an </a:t>
            </a:r>
            <a:r>
              <a:rPr lang="en-US" b="0" i="0" dirty="0"/>
              <a:t>EIA/CIA </a:t>
            </a:r>
            <a:r>
              <a:rPr lang="en-US" i="0" dirty="0"/>
              <a:t>– if negative, you are done.  If the EIA or CIA is positive (or reactive), a standard RPR is performed next. </a:t>
            </a:r>
          </a:p>
          <a:p>
            <a:endParaRPr lang="en-US" i="0" dirty="0"/>
          </a:p>
          <a:p>
            <a:r>
              <a:rPr lang="en-US" i="0" dirty="0"/>
              <a:t>If the RPR is reactive, the patient has past or present syphilis, just as with the traditional screening algorithm. You use the clinical history and any prior available RPR titers to determine the likelihood of a new vs old syphilis infection, as well as the stage of syphilis. </a:t>
            </a:r>
          </a:p>
          <a:p>
            <a:endParaRPr lang="en-US" i="0" dirty="0"/>
          </a:p>
          <a:p>
            <a:r>
              <a:rPr lang="en-US" i="0" dirty="0"/>
              <a:t>However, if the RPR is negative, a second treponemal test (usually a TPPA) is done next, as a sort of tie breaker. If the TPPA is negative, syphilis is generally unlikely, though you will want to rescreen in 2-4 weeks if the patient is vulnerable to syphilis or in pregnancy.  If the TPPA is positive, past or present syphilis is confirmed.  Management at that point depends on the clinical scenario. </a:t>
            </a:r>
          </a:p>
          <a:p>
            <a:endParaRPr lang="en-US" i="0" dirty="0"/>
          </a:p>
          <a:p>
            <a:pPr marL="228600" indent="-228600">
              <a:buAutoNum type="arabicParenR"/>
            </a:pPr>
            <a:r>
              <a:rPr lang="en-US" i="0" dirty="0"/>
              <a:t>So for example: If the patient has a known history of treated syphilis and reports no new exposures, the positive EIA/CIA and TPPA likely represent prior exposure; no further treatment is needed. </a:t>
            </a:r>
          </a:p>
          <a:p>
            <a:pPr marL="228600" indent="-228600">
              <a:buAutoNum type="arabicParenR"/>
            </a:pPr>
            <a:r>
              <a:rPr lang="en-US" i="0" dirty="0"/>
              <a:t>Otherwise: Patients without a known history of treated syphilis but with a positive EIA/CIA and TPPA should be offered treatment.  Unless the patient’s history or results of a physical examination suggest a recent infection within the past 12 months, previously untreated persons should be treated for late latent syphilis.  </a:t>
            </a:r>
          </a:p>
          <a:p>
            <a:pPr marL="228600" indent="-228600">
              <a:buAutoNum type="arabicParenR"/>
            </a:pPr>
            <a:endParaRPr lang="en-US" i="0" dirty="0"/>
          </a:p>
          <a:p>
            <a:pPr marL="0" indent="0">
              <a:buNone/>
            </a:pPr>
            <a:endParaRPr lang="en-US" i="0" dirty="0"/>
          </a:p>
          <a:p>
            <a:pPr marL="0" indent="0">
              <a:buNone/>
            </a:pPr>
            <a:endParaRPr lang="en-US" i="0" dirty="0"/>
          </a:p>
          <a:p>
            <a:pPr marL="0" indent="0">
              <a:buNone/>
            </a:pPr>
            <a:r>
              <a:rPr lang="en-US" i="0" dirty="0"/>
              <a:t>(Finally, just to add one caveat to the above: Going back up to the top of this algorithm, I do want to note that if the EIA/CIA is reactive but the RPR is non-reactive, it’s true that syphilis becomes less likely. BUT: If there is strong clinical suspicion for very early incubating or primary syphilis, you should still go ahead and treat for early syphilis and/or repeat an RPR in 2-4 weeks just to be sure.  The rationale for this is that – on rare occasions – the EIA/CIA may actually become reactive BEFORE the RPR following an initial syphilis infection.)</a:t>
            </a:r>
          </a:p>
          <a:p>
            <a:pPr marL="228600" indent="-228600">
              <a:buAutoNum type="arabicParenR"/>
            </a:pPr>
            <a:endParaRPr lang="en-US" i="0" dirty="0"/>
          </a:p>
          <a:p>
            <a:pPr marL="0" indent="0">
              <a:buNone/>
            </a:pPr>
            <a:endParaRPr lang="en-US" i="0" dirty="0"/>
          </a:p>
          <a:p>
            <a:r>
              <a:rPr lang="en-US" dirty="0"/>
              <a:t>https://slideplayer.com/slide/11456455/</a:t>
            </a:r>
          </a:p>
        </p:txBody>
      </p:sp>
      <p:sp>
        <p:nvSpPr>
          <p:cNvPr id="4" name="Slide Number Placeholder 3"/>
          <p:cNvSpPr>
            <a:spLocks noGrp="1"/>
          </p:cNvSpPr>
          <p:nvPr>
            <p:ph type="sldNum" sz="quarter" idx="5"/>
          </p:nvPr>
        </p:nvSpPr>
        <p:spPr/>
        <p:txBody>
          <a:bodyPr/>
          <a:lstStyle/>
          <a:p>
            <a:fld id="{0D7ED792-A589-4E92-A527-68A480E35960}" type="slidenum">
              <a:rPr lang="en-US" smtClean="0"/>
              <a:t>45</a:t>
            </a:fld>
            <a:endParaRPr lang="en-US" dirty="0"/>
          </a:p>
        </p:txBody>
      </p:sp>
    </p:spTree>
    <p:extLst>
      <p:ext uri="{BB962C8B-B14F-4D97-AF65-F5344CB8AC3E}">
        <p14:creationId xmlns:p14="http://schemas.microsoft.com/office/powerpoint/2010/main" val="3576285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also like to highlight this new resource available from the CA PTC </a:t>
            </a:r>
          </a:p>
          <a:p>
            <a:endParaRPr lang="en-US" dirty="0"/>
          </a:p>
          <a:p>
            <a:r>
              <a:rPr lang="en-US" dirty="0"/>
              <a:t>https://californiaptc.com/wp-content/uploads/2022/10/Clinical-Resource_Syphilis-Diagnostics_V2-4_10.19.22_508.pdf</a:t>
            </a:r>
          </a:p>
        </p:txBody>
      </p:sp>
      <p:sp>
        <p:nvSpPr>
          <p:cNvPr id="4" name="Slide Number Placeholder 3"/>
          <p:cNvSpPr>
            <a:spLocks noGrp="1"/>
          </p:cNvSpPr>
          <p:nvPr>
            <p:ph type="sldNum" sz="quarter" idx="5"/>
          </p:nvPr>
        </p:nvSpPr>
        <p:spPr/>
        <p:txBody>
          <a:bodyPr/>
          <a:lstStyle/>
          <a:p>
            <a:fld id="{0D7ED792-A589-4E92-A527-68A480E35960}" type="slidenum">
              <a:rPr lang="en-US" smtClean="0"/>
              <a:t>46</a:t>
            </a:fld>
            <a:endParaRPr lang="en-US" dirty="0"/>
          </a:p>
        </p:txBody>
      </p:sp>
    </p:spTree>
    <p:extLst>
      <p:ext uri="{BB962C8B-B14F-4D97-AF65-F5344CB8AC3E}">
        <p14:creationId xmlns:p14="http://schemas.microsoft.com/office/powerpoint/2010/main" val="1702284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A fourfold change in non-treponemal titers (like RPR/VDRL) is considered significant.  A fourfold decline can indicate adequate response to treatment while a fourfold increase can be suggestive of a new infection  </a:t>
            </a:r>
          </a:p>
        </p:txBody>
      </p:sp>
      <p:sp>
        <p:nvSpPr>
          <p:cNvPr id="4" name="Slide Number Placeholder 3"/>
          <p:cNvSpPr>
            <a:spLocks noGrp="1"/>
          </p:cNvSpPr>
          <p:nvPr>
            <p:ph type="sldNum" sz="quarter" idx="5"/>
          </p:nvPr>
        </p:nvSpPr>
        <p:spPr/>
        <p:txBody>
          <a:bodyPr/>
          <a:lstStyle/>
          <a:p>
            <a:r>
              <a:rPr lang="en-US" dirty="0"/>
              <a:t>Page </a:t>
            </a:r>
            <a:fld id="{75703479-72E7-473D-BE27-614435F76E34}" type="slidenum">
              <a:rPr lang="en-US" smtClean="0"/>
              <a:pPr/>
              <a:t>47</a:t>
            </a:fld>
            <a:endParaRPr lang="en-US" dirty="0"/>
          </a:p>
        </p:txBody>
      </p:sp>
    </p:spTree>
    <p:extLst>
      <p:ext uri="{BB962C8B-B14F-4D97-AF65-F5344CB8AC3E}">
        <p14:creationId xmlns:p14="http://schemas.microsoft.com/office/powerpoint/2010/main" val="2120274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aseline="0" dirty="0"/>
              <a:t>This slide shows the treatment algorithm for syphilis in adults, including pregnant women. Early syphilis, comprised of primary, secondary, and early latent syphilis (which is asymptomatic syphilis within one year of diagnosis), only requires one dose of intramuscular benzathine penicillin. Syphilis of late or unknown duration requires 3 doses of intramuscular benzathine penicillin at weekly intervals.  In pregnant women with late syphilis, if intervals are beyond 6-8 days, the full 3 dose course of therapy should be restarted.  There are no alternatives to penicillin for syphilis treatment in pregnancy. </a:t>
            </a:r>
            <a:r>
              <a:rPr lang="en-US" altLang="en-US" b="1" baseline="0" dirty="0"/>
              <a:t>Note that inadequate treatment consists of any non-penicillin therapy, or penicillin given less than 30 days before delivery. </a:t>
            </a:r>
          </a:p>
          <a:p>
            <a:pPr>
              <a:spcBef>
                <a:spcPct val="0"/>
              </a:spcBef>
            </a:pPr>
            <a:endParaRPr lang="en-US" altLang="en-US" i="1" dirty="0"/>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49</a:t>
            </a:fld>
            <a:endParaRPr lang="en-US" dirty="0"/>
          </a:p>
        </p:txBody>
      </p:sp>
    </p:spTree>
    <p:extLst>
      <p:ext uri="{BB962C8B-B14F-4D97-AF65-F5344CB8AC3E}">
        <p14:creationId xmlns:p14="http://schemas.microsoft.com/office/powerpoint/2010/main" val="3922516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sz="1200" dirty="0"/>
              <a:t>Some experts recommend a 2nd dose of benzathine penicillin G 2.4 mu IM ( 7 days after 1st dose in early syphilis for pregnant people)</a:t>
            </a:r>
          </a:p>
          <a:p>
            <a:endParaRPr lang="en-US" dirty="0"/>
          </a:p>
        </p:txBody>
      </p:sp>
      <p:sp>
        <p:nvSpPr>
          <p:cNvPr id="4" name="Slide Number Placeholder 3"/>
          <p:cNvSpPr>
            <a:spLocks noGrp="1"/>
          </p:cNvSpPr>
          <p:nvPr>
            <p:ph type="sldNum" sz="quarter" idx="5"/>
          </p:nvPr>
        </p:nvSpPr>
        <p:spPr/>
        <p:txBody>
          <a:bodyPr/>
          <a:lstStyle/>
          <a:p>
            <a:fld id="{0D7ED792-A589-4E92-A527-68A480E35960}" type="slidenum">
              <a:rPr lang="en-US" smtClean="0"/>
              <a:t>50</a:t>
            </a:fld>
            <a:endParaRPr lang="en-US" dirty="0"/>
          </a:p>
        </p:txBody>
      </p:sp>
    </p:spTree>
    <p:extLst>
      <p:ext uri="{BB962C8B-B14F-4D97-AF65-F5344CB8AC3E}">
        <p14:creationId xmlns:p14="http://schemas.microsoft.com/office/powerpoint/2010/main" val="131590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important to know that CS deaths are largely preventable if mothers are successfully diagnosed and treated before becoming pregnant or earlier in pregnancy. As shown here, mathematical modeling studies have shown that ~70% of CS stillbirths are likely avoidable if syphilis treatment is given by 21 weeks gestation. </a:t>
            </a:r>
          </a:p>
          <a:p>
            <a:endParaRPr lang="en-US" dirty="0"/>
          </a:p>
        </p:txBody>
      </p:sp>
      <p:sp>
        <p:nvSpPr>
          <p:cNvPr id="4" name="Slide Number Placeholder 3"/>
          <p:cNvSpPr>
            <a:spLocks noGrp="1"/>
          </p:cNvSpPr>
          <p:nvPr>
            <p:ph type="sldNum" sz="quarter" idx="5"/>
          </p:nvPr>
        </p:nvSpPr>
        <p:spPr/>
        <p:txBody>
          <a:bodyPr/>
          <a:lstStyle/>
          <a:p>
            <a:r>
              <a:rPr lang="en-US" dirty="0"/>
              <a:t>Page </a:t>
            </a:r>
            <a:fld id="{75703479-72E7-473D-BE27-614435F76E34}" type="slidenum">
              <a:rPr lang="en-US" smtClean="0"/>
              <a:pPr/>
              <a:t>51</a:t>
            </a:fld>
            <a:endParaRPr lang="en-US" dirty="0"/>
          </a:p>
        </p:txBody>
      </p:sp>
    </p:spTree>
    <p:extLst>
      <p:ext uri="{BB962C8B-B14F-4D97-AF65-F5344CB8AC3E}">
        <p14:creationId xmlns:p14="http://schemas.microsoft.com/office/powerpoint/2010/main" val="3696503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Performing a day of treatment titer establishes a baseline to compare response after treatment.  This is a frequently forgotten component of syphilis management -- and without a true baseline documented -- it can make assessment of titer response to treatment difficult, as depicted on this slide. </a:t>
            </a:r>
          </a:p>
          <a:p>
            <a:endParaRPr lang="en-US" b="1" dirty="0"/>
          </a:p>
          <a:p>
            <a:r>
              <a:rPr lang="en-US" b="1" dirty="0"/>
              <a:t>Talk through the scenario a bit if time</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52</a:t>
            </a:fld>
            <a:endParaRPr lang="en-US" dirty="0"/>
          </a:p>
        </p:txBody>
      </p:sp>
    </p:spTree>
    <p:extLst>
      <p:ext uri="{BB962C8B-B14F-4D97-AF65-F5344CB8AC3E}">
        <p14:creationId xmlns:p14="http://schemas.microsoft.com/office/powerpoint/2010/main" val="1405955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resources available to help you understand whether a mother received adequate treatment for syphilis… you can (read slide) </a:t>
            </a:r>
          </a:p>
        </p:txBody>
      </p:sp>
      <p:sp>
        <p:nvSpPr>
          <p:cNvPr id="4" name="Slide Number Placeholder 3"/>
          <p:cNvSpPr>
            <a:spLocks noGrp="1"/>
          </p:cNvSpPr>
          <p:nvPr>
            <p:ph type="sldNum" sz="quarter" idx="5"/>
          </p:nvPr>
        </p:nvSpPr>
        <p:spPr/>
        <p:txBody>
          <a:bodyPr/>
          <a:lstStyle/>
          <a:p>
            <a:r>
              <a:rPr lang="en-US" dirty="0"/>
              <a:t>Page </a:t>
            </a:r>
            <a:fld id="{75703479-72E7-473D-BE27-614435F76E34}" type="slidenum">
              <a:rPr lang="en-US" smtClean="0"/>
              <a:pPr/>
              <a:t>53</a:t>
            </a:fld>
            <a:endParaRPr lang="en-US" dirty="0"/>
          </a:p>
        </p:txBody>
      </p:sp>
    </p:spTree>
    <p:extLst>
      <p:ext uri="{BB962C8B-B14F-4D97-AF65-F5344CB8AC3E}">
        <p14:creationId xmlns:p14="http://schemas.microsoft.com/office/powerpoint/2010/main" val="1690057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9F1F-7313-BF48-B383-1CB5907DC841}" type="slidenum">
              <a:rPr lang="en-US" smtClean="0"/>
              <a:t>58</a:t>
            </a:fld>
            <a:endParaRPr lang="en-US" dirty="0"/>
          </a:p>
        </p:txBody>
      </p:sp>
    </p:spTree>
    <p:extLst>
      <p:ext uri="{BB962C8B-B14F-4D97-AF65-F5344CB8AC3E}">
        <p14:creationId xmlns:p14="http://schemas.microsoft.com/office/powerpoint/2010/main" val="79634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14</a:t>
            </a:fld>
            <a:endParaRPr lang="en-US" dirty="0"/>
          </a:p>
        </p:txBody>
      </p:sp>
    </p:spTree>
    <p:extLst>
      <p:ext uri="{BB962C8B-B14F-4D97-AF65-F5344CB8AC3E}">
        <p14:creationId xmlns:p14="http://schemas.microsoft.com/office/powerpoint/2010/main" val="3269118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think this is happening? Amox shortage potentially contributory; only one distributor (Pfizer)</a:t>
            </a:r>
          </a:p>
        </p:txBody>
      </p:sp>
      <p:sp>
        <p:nvSpPr>
          <p:cNvPr id="4" name="Slide Number Placeholder 3"/>
          <p:cNvSpPr>
            <a:spLocks noGrp="1"/>
          </p:cNvSpPr>
          <p:nvPr>
            <p:ph type="sldNum" sz="quarter" idx="5"/>
          </p:nvPr>
        </p:nvSpPr>
        <p:spPr/>
        <p:txBody>
          <a:bodyPr/>
          <a:lstStyle/>
          <a:p>
            <a:fld id="{D61B9F1F-7313-BF48-B383-1CB5907DC841}" type="slidenum">
              <a:rPr lang="en-US" smtClean="0"/>
              <a:t>67</a:t>
            </a:fld>
            <a:endParaRPr lang="en-US" dirty="0"/>
          </a:p>
        </p:txBody>
      </p:sp>
    </p:spTree>
    <p:extLst>
      <p:ext uri="{BB962C8B-B14F-4D97-AF65-F5344CB8AC3E}">
        <p14:creationId xmlns:p14="http://schemas.microsoft.com/office/powerpoint/2010/main" val="465911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NCSD Bicillin L-A Shortage Severity Survey </a:t>
            </a:r>
          </a:p>
          <a:p>
            <a:r>
              <a:rPr lang="en-US" dirty="0"/>
              <a:t>151 clinics &amp; 136 health departments representing 39 states, one territory, DC, and communities served by IHS</a:t>
            </a:r>
          </a:p>
        </p:txBody>
      </p:sp>
      <p:sp>
        <p:nvSpPr>
          <p:cNvPr id="4" name="Slide Number Placeholder 3"/>
          <p:cNvSpPr>
            <a:spLocks noGrp="1"/>
          </p:cNvSpPr>
          <p:nvPr>
            <p:ph type="sldNum" sz="quarter" idx="5"/>
          </p:nvPr>
        </p:nvSpPr>
        <p:spPr/>
        <p:txBody>
          <a:bodyPr/>
          <a:lstStyle/>
          <a:p>
            <a:fld id="{D61B9F1F-7313-BF48-B383-1CB5907DC841}" type="slidenum">
              <a:rPr lang="en-US" smtClean="0"/>
              <a:t>68</a:t>
            </a:fld>
            <a:endParaRPr lang="en-US" dirty="0"/>
          </a:p>
        </p:txBody>
      </p:sp>
    </p:spTree>
    <p:extLst>
      <p:ext uri="{BB962C8B-B14F-4D97-AF65-F5344CB8AC3E}">
        <p14:creationId xmlns:p14="http://schemas.microsoft.com/office/powerpoint/2010/main" val="2746486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additional product availability questions, please reach out to your Pfizer Hospital sales representative or account executive. Alternatively, the Supply Continuity Team can be contacted between 7 a.m. and 5 p.m. (CT) at 1-844-646-4398 (select option 1 [Customer], then option 3 [Supply Continuity Team]).</a:t>
            </a:r>
          </a:p>
        </p:txBody>
      </p:sp>
      <p:sp>
        <p:nvSpPr>
          <p:cNvPr id="4" name="Slide Number Placeholder 3"/>
          <p:cNvSpPr>
            <a:spLocks noGrp="1"/>
          </p:cNvSpPr>
          <p:nvPr>
            <p:ph type="sldNum" sz="quarter" idx="5"/>
          </p:nvPr>
        </p:nvSpPr>
        <p:spPr/>
        <p:txBody>
          <a:bodyPr/>
          <a:lstStyle/>
          <a:p>
            <a:fld id="{D61B9F1F-7313-BF48-B383-1CB5907DC841}" type="slidenum">
              <a:rPr lang="en-US" smtClean="0"/>
              <a:t>69</a:t>
            </a:fld>
            <a:endParaRPr lang="en-US" dirty="0"/>
          </a:p>
        </p:txBody>
      </p:sp>
    </p:spTree>
    <p:extLst>
      <p:ext uri="{BB962C8B-B14F-4D97-AF65-F5344CB8AC3E}">
        <p14:creationId xmlns:p14="http://schemas.microsoft.com/office/powerpoint/2010/main" val="3645651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 No data for a mix and match approach</a:t>
            </a:r>
          </a:p>
        </p:txBody>
      </p:sp>
      <p:sp>
        <p:nvSpPr>
          <p:cNvPr id="4" name="Slide Number Placeholder 3"/>
          <p:cNvSpPr>
            <a:spLocks noGrp="1"/>
          </p:cNvSpPr>
          <p:nvPr>
            <p:ph type="sldNum" sz="quarter" idx="5"/>
          </p:nvPr>
        </p:nvSpPr>
        <p:spPr/>
        <p:txBody>
          <a:bodyPr/>
          <a:lstStyle/>
          <a:p>
            <a:fld id="{D61B9F1F-7313-BF48-B383-1CB5907DC841}" type="slidenum">
              <a:rPr lang="en-US" smtClean="0"/>
              <a:t>70</a:t>
            </a:fld>
            <a:endParaRPr lang="en-US" dirty="0"/>
          </a:p>
        </p:txBody>
      </p:sp>
    </p:spTree>
    <p:extLst>
      <p:ext uri="{BB962C8B-B14F-4D97-AF65-F5344CB8AC3E}">
        <p14:creationId xmlns:p14="http://schemas.microsoft.com/office/powerpoint/2010/main" val="3761763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Technically ceftriaxone 1 gm x 10-14 days IM/IV is also acceptable for early syphilis </a:t>
            </a:r>
          </a:p>
        </p:txBody>
      </p:sp>
      <p:sp>
        <p:nvSpPr>
          <p:cNvPr id="4" name="Slide Number Placeholder 3"/>
          <p:cNvSpPr>
            <a:spLocks noGrp="1"/>
          </p:cNvSpPr>
          <p:nvPr>
            <p:ph type="sldNum" sz="quarter" idx="5"/>
          </p:nvPr>
        </p:nvSpPr>
        <p:spPr/>
        <p:txBody>
          <a:bodyPr/>
          <a:lstStyle/>
          <a:p>
            <a:fld id="{D61B9F1F-7313-BF48-B383-1CB5907DC841}" type="slidenum">
              <a:rPr lang="en-US" smtClean="0"/>
              <a:t>71</a:t>
            </a:fld>
            <a:endParaRPr lang="en-US" dirty="0"/>
          </a:p>
        </p:txBody>
      </p:sp>
    </p:spTree>
    <p:extLst>
      <p:ext uri="{BB962C8B-B14F-4D97-AF65-F5344CB8AC3E}">
        <p14:creationId xmlns:p14="http://schemas.microsoft.com/office/powerpoint/2010/main" val="3138890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9F1F-7313-BF48-B383-1CB5907DC841}" type="slidenum">
              <a:rPr lang="en-US" smtClean="0"/>
              <a:t>72</a:t>
            </a:fld>
            <a:endParaRPr lang="en-US" dirty="0"/>
          </a:p>
        </p:txBody>
      </p:sp>
    </p:spTree>
    <p:extLst>
      <p:ext uri="{BB962C8B-B14F-4D97-AF65-F5344CB8AC3E}">
        <p14:creationId xmlns:p14="http://schemas.microsoft.com/office/powerpoint/2010/main" val="77127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cost may be a barrier – different programs are working on this </a:t>
            </a:r>
          </a:p>
          <a:p>
            <a:endParaRPr lang="en-US" dirty="0"/>
          </a:p>
          <a:p>
            <a:endParaRPr lang="en-US" dirty="0"/>
          </a:p>
          <a:p>
            <a:r>
              <a:rPr lang="en-US" dirty="0" err="1"/>
              <a:t>Exipient</a:t>
            </a:r>
            <a:r>
              <a:rPr lang="en-US" dirty="0"/>
              <a:t> -- </a:t>
            </a:r>
            <a:r>
              <a:rPr lang="en-US" b="0" i="0" dirty="0">
                <a:solidFill>
                  <a:srgbClr val="101518"/>
                </a:solidFill>
                <a:effectLst/>
                <a:latin typeface="Roboto" panose="02000000000000000000" pitchFamily="2" charset="0"/>
              </a:rPr>
              <a:t>an inactive substance that serves as the vehicle or medium for a drug or other active substance:</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73</a:t>
            </a:fld>
            <a:endParaRPr lang="en-US" dirty="0"/>
          </a:p>
        </p:txBody>
      </p:sp>
    </p:spTree>
    <p:extLst>
      <p:ext uri="{BB962C8B-B14F-4D97-AF65-F5344CB8AC3E}">
        <p14:creationId xmlns:p14="http://schemas.microsoft.com/office/powerpoint/2010/main" val="1191015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Conclusions - Read slide </a:t>
            </a:r>
          </a:p>
        </p:txBody>
      </p:sp>
      <p:sp>
        <p:nvSpPr>
          <p:cNvPr id="4" name="Slide Number Placeholder 3"/>
          <p:cNvSpPr>
            <a:spLocks noGrp="1"/>
          </p:cNvSpPr>
          <p:nvPr>
            <p:ph type="sldNum" sz="quarter" idx="5"/>
          </p:nvPr>
        </p:nvSpPr>
        <p:spPr/>
        <p:txBody>
          <a:bodyPr/>
          <a:lstStyle/>
          <a:p>
            <a:fld id="{0D7ED792-A589-4E92-A527-68A480E35960}" type="slidenum">
              <a:rPr lang="en-US" smtClean="0"/>
              <a:t>75</a:t>
            </a:fld>
            <a:endParaRPr lang="en-US" dirty="0"/>
          </a:p>
        </p:txBody>
      </p:sp>
    </p:spTree>
    <p:extLst>
      <p:ext uri="{BB962C8B-B14F-4D97-AF65-F5344CB8AC3E}">
        <p14:creationId xmlns:p14="http://schemas.microsoft.com/office/powerpoint/2010/main" val="1222599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9F1F-7313-BF48-B383-1CB5907DC841}" type="slidenum">
              <a:rPr lang="en-US" smtClean="0"/>
              <a:t>76</a:t>
            </a:fld>
            <a:endParaRPr lang="en-US" dirty="0"/>
          </a:p>
        </p:txBody>
      </p:sp>
    </p:spTree>
    <p:extLst>
      <p:ext uri="{BB962C8B-B14F-4D97-AF65-F5344CB8AC3E}">
        <p14:creationId xmlns:p14="http://schemas.microsoft.com/office/powerpoint/2010/main" val="3589754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B9F1F-7313-BF48-B383-1CB5907DC841}" type="slidenum">
              <a:rPr lang="en-US" smtClean="0"/>
              <a:t>77</a:t>
            </a:fld>
            <a:endParaRPr lang="en-US" dirty="0"/>
          </a:p>
        </p:txBody>
      </p:sp>
    </p:spTree>
    <p:extLst>
      <p:ext uri="{BB962C8B-B14F-4D97-AF65-F5344CB8AC3E}">
        <p14:creationId xmlns:p14="http://schemas.microsoft.com/office/powerpoint/2010/main" val="305715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Images of primary syphilis are shown on this slide. Classically, the chancre of primary syphilis is a single, painless, indurated, clean-based lesion with rolled </a:t>
            </a:r>
            <a:r>
              <a:rPr lang="en-US" altLang="en-US" sz="1200" b="0" dirty="0"/>
              <a:t>rubbery</a:t>
            </a:r>
            <a:r>
              <a:rPr lang="en-US" altLang="en-US" sz="1200" dirty="0"/>
              <a:t> edges &amp; a raised rubbery border, can go unrecognized, particularly if in the vagina or rectum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(SFCC = San Francisco City Clinic)</a:t>
            </a:r>
          </a:p>
          <a:p>
            <a:endParaRPr lang="en-US" dirty="0"/>
          </a:p>
        </p:txBody>
      </p:sp>
      <p:sp>
        <p:nvSpPr>
          <p:cNvPr id="4" name="Slide Number Placeholder 3"/>
          <p:cNvSpPr>
            <a:spLocks noGrp="1"/>
          </p:cNvSpPr>
          <p:nvPr>
            <p:ph type="sldNum" sz="quarter" idx="5"/>
          </p:nvPr>
        </p:nvSpPr>
        <p:spPr/>
        <p:txBody>
          <a:bodyPr/>
          <a:lstStyle/>
          <a:p>
            <a:fld id="{0D7ED792-A589-4E92-A527-68A480E35960}" type="slidenum">
              <a:rPr lang="en-US" smtClean="0"/>
              <a:t>15</a:t>
            </a:fld>
            <a:endParaRPr lang="en-US" dirty="0"/>
          </a:p>
        </p:txBody>
      </p:sp>
    </p:spTree>
    <p:extLst>
      <p:ext uri="{BB962C8B-B14F-4D97-AF65-F5344CB8AC3E}">
        <p14:creationId xmlns:p14="http://schemas.microsoft.com/office/powerpoint/2010/main" val="36098984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79</a:t>
            </a:fld>
            <a:endParaRPr lang="en-US" dirty="0"/>
          </a:p>
        </p:txBody>
      </p:sp>
    </p:spTree>
    <p:extLst>
      <p:ext uri="{BB962C8B-B14F-4D97-AF65-F5344CB8AC3E}">
        <p14:creationId xmlns:p14="http://schemas.microsoft.com/office/powerpoint/2010/main" val="253536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syphilis has been called the great masquerader for a reason and – as you can see – the chancres of primary syphilis are not always classic in appearance. The chancres can sometimes be multiple and may be somewhat painful; these atypical appearances may be more common in immunosuppressed people, such as those with HIV. </a:t>
            </a:r>
          </a:p>
          <a:p>
            <a:endParaRPr lang="en-US" b="1" dirty="0"/>
          </a:p>
          <a:p>
            <a:r>
              <a:rPr lang="en-US" b="1" dirty="0"/>
              <a:t>Now you can easily see how the lesions on the left might have been confused for genital herpes – so the takeaway would be to test for both syphilis AND herpes if you see a patient like this! </a:t>
            </a:r>
          </a:p>
        </p:txBody>
      </p:sp>
      <p:sp>
        <p:nvSpPr>
          <p:cNvPr id="4" name="Slide Number Placeholder 3"/>
          <p:cNvSpPr>
            <a:spLocks noGrp="1"/>
          </p:cNvSpPr>
          <p:nvPr>
            <p:ph type="sldNum" sz="quarter" idx="5"/>
          </p:nvPr>
        </p:nvSpPr>
        <p:spPr/>
        <p:txBody>
          <a:bodyPr/>
          <a:lstStyle/>
          <a:p>
            <a:fld id="{0D7ED792-A589-4E92-A527-68A480E35960}" type="slidenum">
              <a:rPr lang="en-US" smtClean="0"/>
              <a:t>16</a:t>
            </a:fld>
            <a:endParaRPr lang="en-US" dirty="0"/>
          </a:p>
        </p:txBody>
      </p:sp>
    </p:spTree>
    <p:extLst>
      <p:ext uri="{BB962C8B-B14F-4D97-AF65-F5344CB8AC3E}">
        <p14:creationId xmlns:p14="http://schemas.microsoft.com/office/powerpoint/2010/main" val="3609898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 of vesicular or ulcerated lesions on erythematous base </a:t>
            </a:r>
          </a:p>
        </p:txBody>
      </p:sp>
      <p:sp>
        <p:nvSpPr>
          <p:cNvPr id="4" name="Slide Number Placeholder 3"/>
          <p:cNvSpPr>
            <a:spLocks noGrp="1"/>
          </p:cNvSpPr>
          <p:nvPr>
            <p:ph type="sldNum" sz="quarter" idx="5"/>
          </p:nvPr>
        </p:nvSpPr>
        <p:spPr/>
        <p:txBody>
          <a:bodyPr/>
          <a:lstStyle/>
          <a:p>
            <a:fld id="{0D7ED792-A589-4E92-A527-68A480E35960}" type="slidenum">
              <a:rPr lang="en-US" smtClean="0"/>
              <a:t>17</a:t>
            </a:fld>
            <a:endParaRPr lang="en-US" dirty="0"/>
          </a:p>
        </p:txBody>
      </p:sp>
    </p:spTree>
    <p:extLst>
      <p:ext uri="{BB962C8B-B14F-4D97-AF65-F5344CB8AC3E}">
        <p14:creationId xmlns:p14="http://schemas.microsoft.com/office/powerpoint/2010/main" val="3193843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thing to remember is that the chancres of primary syphilis appear at sites of inoculation – this can include extragenital anatomical sites, as shown here</a:t>
            </a:r>
          </a:p>
        </p:txBody>
      </p:sp>
      <p:sp>
        <p:nvSpPr>
          <p:cNvPr id="4" name="Slide Number Placeholder 3"/>
          <p:cNvSpPr>
            <a:spLocks noGrp="1"/>
          </p:cNvSpPr>
          <p:nvPr>
            <p:ph type="sldNum" sz="quarter" idx="5"/>
          </p:nvPr>
        </p:nvSpPr>
        <p:spPr/>
        <p:txBody>
          <a:bodyPr/>
          <a:lstStyle/>
          <a:p>
            <a:fld id="{0D7ED792-A589-4E92-A527-68A480E35960}" type="slidenum">
              <a:rPr lang="en-US" smtClean="0"/>
              <a:t>18</a:t>
            </a:fld>
            <a:endParaRPr lang="en-US" dirty="0"/>
          </a:p>
        </p:txBody>
      </p:sp>
    </p:spTree>
    <p:extLst>
      <p:ext uri="{BB962C8B-B14F-4D97-AF65-F5344CB8AC3E}">
        <p14:creationId xmlns:p14="http://schemas.microsoft.com/office/powerpoint/2010/main" val="249950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image – a diffuse, subtle, maculopapular rash</a:t>
            </a:r>
          </a:p>
        </p:txBody>
      </p:sp>
      <p:sp>
        <p:nvSpPr>
          <p:cNvPr id="4" name="Slide Number Placeholder 3"/>
          <p:cNvSpPr>
            <a:spLocks noGrp="1"/>
          </p:cNvSpPr>
          <p:nvPr>
            <p:ph type="sldNum" sz="quarter" idx="5"/>
          </p:nvPr>
        </p:nvSpPr>
        <p:spPr/>
        <p:txBody>
          <a:bodyPr/>
          <a:lstStyle/>
          <a:p>
            <a:fld id="{0D7ED792-A589-4E92-A527-68A480E35960}" type="slidenum">
              <a:rPr lang="en-US" smtClean="0"/>
              <a:t>20</a:t>
            </a:fld>
            <a:endParaRPr lang="en-US" dirty="0"/>
          </a:p>
        </p:txBody>
      </p:sp>
    </p:spTree>
    <p:extLst>
      <p:ext uri="{BB962C8B-B14F-4D97-AF65-F5344CB8AC3E}">
        <p14:creationId xmlns:p14="http://schemas.microsoft.com/office/powerpoint/2010/main" val="2285720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2025526"/>
            <a:ext cx="77723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4681685"/>
            <a:ext cx="7772398"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dirty="0"/>
          </a:p>
        </p:txBody>
      </p:sp>
      <p:sp>
        <p:nvSpPr>
          <p:cNvPr id="11" name="Date Placeholder 3"/>
          <p:cNvSpPr>
            <a:spLocks noGrp="1"/>
          </p:cNvSpPr>
          <p:nvPr>
            <p:ph type="dt" sz="half" idx="10"/>
          </p:nvPr>
        </p:nvSpPr>
        <p:spPr>
          <a:xfrm>
            <a:off x="7719760" y="6352708"/>
            <a:ext cx="738443" cy="365760"/>
          </a:xfrm>
          <a:prstGeom prst="rect">
            <a:avLst/>
          </a:prstGeom>
        </p:spPr>
        <p:txBody>
          <a:bodyPr anchor="ctr"/>
          <a:lstStyle>
            <a:lvl1pPr>
              <a:defRPr sz="1200" b="0" i="0">
                <a:solidFill>
                  <a:srgbClr val="88A7DF"/>
                </a:solidFill>
                <a:latin typeface="+mn-lt"/>
                <a:cs typeface="ITC Avant Garde Std Bk Cn"/>
              </a:defRPr>
            </a:lvl1pPr>
          </a:lstStyle>
          <a:p>
            <a:endParaRPr lang="en-US" dirty="0"/>
          </a:p>
        </p:txBody>
      </p:sp>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endParaRPr lang="en-US" dirty="0"/>
          </a:p>
        </p:txBody>
      </p:sp>
      <p:pic>
        <p:nvPicPr>
          <p:cNvPr id="4" name="Picture 3" descr="image0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248" y="349494"/>
            <a:ext cx="2956560" cy="10058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B190E0-49E4-3144-B026-A3CD9A2FAD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148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asic Slid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A0D7-41DA-2144-A1B8-BC72EFC5E47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9C6DC91-4610-8F45-BC00-77F185F84772}"/>
              </a:ext>
            </a:extLst>
          </p:cNvPr>
          <p:cNvSpPr>
            <a:spLocks noGrp="1"/>
          </p:cNvSpPr>
          <p:nvPr>
            <p:ph sz="half" idx="2"/>
          </p:nvPr>
        </p:nvSpPr>
        <p:spPr>
          <a:xfrm>
            <a:off x="4629150" y="1825625"/>
            <a:ext cx="3886200" cy="4351338"/>
          </a:xfrm>
        </p:spPr>
        <p:txBody>
          <a:bodyPr>
            <a:normAutofit/>
          </a:bodyPr>
          <a:lstStyle>
            <a:lvl1pPr>
              <a:lnSpc>
                <a:spcPct val="100000"/>
              </a:lnSpc>
              <a:spcBef>
                <a:spcPts val="900"/>
              </a:spcBef>
              <a:defRPr sz="1800"/>
            </a:lvl1pPr>
            <a:lvl2pPr>
              <a:lnSpc>
                <a:spcPct val="100000"/>
              </a:lnSpc>
              <a:spcBef>
                <a:spcPts val="900"/>
              </a:spcBef>
              <a:defRPr sz="1800"/>
            </a:lvl2pPr>
            <a:lvl3pPr>
              <a:lnSpc>
                <a:spcPct val="100000"/>
              </a:lnSpc>
              <a:spcBef>
                <a:spcPts val="900"/>
              </a:spcBef>
              <a:defRPr sz="1800"/>
            </a:lvl3pPr>
            <a:lvl4pPr>
              <a:lnSpc>
                <a:spcPct val="100000"/>
              </a:lnSpc>
              <a:spcBef>
                <a:spcPts val="900"/>
              </a:spcBef>
              <a:defRPr sz="1800"/>
            </a:lvl4pPr>
            <a:lvl5pPr>
              <a:lnSpc>
                <a:spcPct val="100000"/>
              </a:lnSpc>
              <a:spcBef>
                <a:spcPts val="9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64D104F1-2C4A-044F-8D89-EB587B53EEC9}"/>
              </a:ext>
            </a:extLst>
          </p:cNvPr>
          <p:cNvSpPr>
            <a:spLocks noGrp="1"/>
          </p:cNvSpPr>
          <p:nvPr>
            <p:ph type="body" sz="quarter" idx="10"/>
          </p:nvPr>
        </p:nvSpPr>
        <p:spPr>
          <a:xfrm>
            <a:off x="628650" y="1825625"/>
            <a:ext cx="3886200" cy="4351338"/>
          </a:xfrm>
        </p:spPr>
        <p:txBody>
          <a:bodyPr>
            <a:noAutofit/>
          </a:bodyPr>
          <a:lstStyle>
            <a:lvl1pPr marL="0" indent="0">
              <a:buFontTx/>
              <a:buNone/>
              <a:defRPr sz="1800"/>
            </a:lvl1pPr>
            <a:lvl2pPr marL="342900" indent="0">
              <a:buFontTx/>
              <a:buNone/>
              <a:defRPr sz="1800"/>
            </a:lvl2pPr>
            <a:lvl3pPr marL="685800" indent="0">
              <a:buFontTx/>
              <a:buNone/>
              <a:defRPr sz="1800"/>
            </a:lvl3pPr>
            <a:lvl4pPr marL="1028700" indent="0">
              <a:buFontTx/>
              <a:buNone/>
              <a:defRPr sz="1800"/>
            </a:lvl4pPr>
            <a:lvl5pPr marL="1371600" indent="0">
              <a:buFontTx/>
              <a:buNone/>
              <a:defRPr sz="1800"/>
            </a:lvl5pPr>
          </a:lstStyle>
          <a:p>
            <a:pPr lvl="0"/>
            <a:r>
              <a:rPr lang="en-US"/>
              <a:t>Click to edit Master text styles</a:t>
            </a:r>
          </a:p>
        </p:txBody>
      </p:sp>
    </p:spTree>
    <p:extLst>
      <p:ext uri="{BB962C8B-B14F-4D97-AF65-F5344CB8AC3E}">
        <p14:creationId xmlns:p14="http://schemas.microsoft.com/office/powerpoint/2010/main" val="125481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728576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2300102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2742534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2218871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3313311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1390544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with stylize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11" name="Oval 10">
            <a:extLst>
              <a:ext uri="{FF2B5EF4-FFF2-40B4-BE49-F238E27FC236}">
                <a16:creationId xmlns:a16="http://schemas.microsoft.com/office/drawing/2014/main" id="{7509512E-891B-7144-9CC9-C240434CDBAD}"/>
              </a:ext>
            </a:extLst>
          </p:cNvPr>
          <p:cNvSpPr/>
          <p:nvPr userDrawn="1"/>
        </p:nvSpPr>
        <p:spPr>
          <a:xfrm>
            <a:off x="5361038" y="1720184"/>
            <a:ext cx="3112007" cy="413896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a:extLst>
              <a:ext uri="{FF2B5EF4-FFF2-40B4-BE49-F238E27FC236}">
                <a16:creationId xmlns:a16="http://schemas.microsoft.com/office/drawing/2014/main" id="{9884AA70-063E-1740-89AF-7B3B85B7AE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69287" y="1704696"/>
            <a:ext cx="3055281" cy="4073708"/>
          </a:xfrm>
          <a:prstGeom prst="ellipse">
            <a:avLst/>
          </a:prstGeom>
        </p:spPr>
      </p:pic>
      <p:sp>
        <p:nvSpPr>
          <p:cNvPr id="10" name="Text Placeholder 3">
            <a:extLst>
              <a:ext uri="{FF2B5EF4-FFF2-40B4-BE49-F238E27FC236}">
                <a16:creationId xmlns:a16="http://schemas.microsoft.com/office/drawing/2014/main" id="{94145225-0289-9447-9464-FF440BBB9A4C}"/>
              </a:ext>
            </a:extLst>
          </p:cNvPr>
          <p:cNvSpPr>
            <a:spLocks noGrp="1"/>
          </p:cNvSpPr>
          <p:nvPr>
            <p:ph type="body" sz="quarter" idx="10"/>
          </p:nvPr>
        </p:nvSpPr>
        <p:spPr>
          <a:xfrm>
            <a:off x="628650" y="1825624"/>
            <a:ext cx="3943350" cy="4033527"/>
          </a:xfrm>
        </p:spPr>
        <p:txBody>
          <a:bodyPr>
            <a:noAutofit/>
          </a:bodyPr>
          <a:lstStyle>
            <a:lvl1pPr marL="0" indent="0">
              <a:buFontTx/>
              <a:buNone/>
              <a:defRPr sz="1800"/>
            </a:lvl1pPr>
            <a:lvl2pPr marL="342900" indent="0">
              <a:buFontTx/>
              <a:buNone/>
              <a:defRPr sz="1800"/>
            </a:lvl2pPr>
            <a:lvl3pPr marL="685800" indent="0">
              <a:buFontTx/>
              <a:buNone/>
              <a:defRPr sz="1800"/>
            </a:lvl3pPr>
            <a:lvl4pPr marL="1028700" indent="0">
              <a:buFontTx/>
              <a:buNone/>
              <a:defRPr sz="1800"/>
            </a:lvl4pPr>
            <a:lvl5pPr marL="1371600" indent="0">
              <a:buFontTx/>
              <a:buNone/>
              <a:defRPr sz="1800"/>
            </a:lvl5pPr>
          </a:lstStyle>
          <a:p>
            <a:pPr lvl="0"/>
            <a:r>
              <a:rPr lang="en-US"/>
              <a:t>Click to edit Master text styles</a:t>
            </a:r>
          </a:p>
        </p:txBody>
      </p:sp>
      <p:sp>
        <p:nvSpPr>
          <p:cNvPr id="4" name="Picture Placeholder 3">
            <a:extLst>
              <a:ext uri="{FF2B5EF4-FFF2-40B4-BE49-F238E27FC236}">
                <a16:creationId xmlns:a16="http://schemas.microsoft.com/office/drawing/2014/main" id="{3A2D0C7D-D2EC-4C4E-8FDF-63CF12016E1C}"/>
              </a:ext>
            </a:extLst>
          </p:cNvPr>
          <p:cNvSpPr>
            <a:spLocks noGrp="1"/>
          </p:cNvSpPr>
          <p:nvPr>
            <p:ph type="pic" sz="quarter" idx="11"/>
          </p:nvPr>
        </p:nvSpPr>
        <p:spPr>
          <a:xfrm>
            <a:off x="5470563" y="1690689"/>
            <a:ext cx="3110732" cy="4171907"/>
          </a:xfrm>
          <a:prstGeom prst="ellipse">
            <a:avLst/>
          </a:prstGeom>
          <a:solidFill>
            <a:schemeClr val="tx1"/>
          </a:solidFill>
        </p:spPr>
        <p:txBody>
          <a:bodyPr anchor="ctr"/>
          <a:lstStyle>
            <a:lvl1pPr marL="0" indent="0" algn="ctr">
              <a:buFontTx/>
              <a:buNone/>
              <a:defRPr>
                <a:solidFill>
                  <a:schemeClr val="bg1"/>
                </a:solidFill>
              </a:defRPr>
            </a:lvl1pPr>
          </a:lstStyle>
          <a:p>
            <a:r>
              <a:rPr lang="en-US" dirty="0"/>
              <a:t>Click icon to add picture</a:t>
            </a:r>
          </a:p>
        </p:txBody>
      </p:sp>
    </p:spTree>
    <p:extLst>
      <p:ext uri="{BB962C8B-B14F-4D97-AF65-F5344CB8AC3E}">
        <p14:creationId xmlns:p14="http://schemas.microsoft.com/office/powerpoint/2010/main" val="4271321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360634-D6E4-4D3B-AA9A-82A8DD4C7873}"/>
              </a:ext>
            </a:extLst>
          </p:cNvPr>
          <p:cNvSpPr/>
          <p:nvPr/>
        </p:nvSpPr>
        <p:spPr>
          <a:xfrm>
            <a:off x="0" y="1"/>
            <a:ext cx="9144000" cy="2380891"/>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Tree>
    <p:extLst>
      <p:ext uri="{BB962C8B-B14F-4D97-AF65-F5344CB8AC3E}">
        <p14:creationId xmlns:p14="http://schemas.microsoft.com/office/powerpoint/2010/main" val="684796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dirty="0"/>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endParaRPr lang="en-US" dirty="0"/>
          </a:p>
        </p:txBody>
      </p:sp>
      <p:pic>
        <p:nvPicPr>
          <p:cNvPr id="7" name="Picture 6"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3111907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546450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4" name="Rectangle 2"/>
          <p:cNvSpPr>
            <a:spLocks noGrp="1"/>
          </p:cNvSpPr>
          <p:nvPr>
            <p:ph type="title"/>
          </p:nvPr>
        </p:nvSpPr>
        <p:spPr/>
        <p:txBody>
          <a:bodyPr/>
          <a:lstStyle>
            <a:lvl1pPr>
              <a:defRPr baseline="0">
                <a:solidFill>
                  <a:srgbClr val="5A5A5A"/>
                </a:solidFill>
                <a:effectLst>
                  <a:outerShdw blurRad="50800" dist="38100" dir="2700000" algn="tl" rotWithShape="0">
                    <a:prstClr val="black">
                      <a:alpha val="40000"/>
                    </a:prstClr>
                  </a:outerShdw>
                </a:effectLst>
              </a:defRPr>
            </a:lvl1pPr>
          </a:lstStyle>
          <a:p>
            <a:r>
              <a:rPr lang="en-US" noProof="1"/>
              <a:t>Click to edit Master title style</a:t>
            </a:r>
            <a:endParaRPr lang="en-US" dirty="0"/>
          </a:p>
        </p:txBody>
      </p:sp>
      <p:sp>
        <p:nvSpPr>
          <p:cNvPr id="12" name="Rectangle 3"/>
          <p:cNvSpPr>
            <a:spLocks noGrp="1"/>
          </p:cNvSpPr>
          <p:nvPr>
            <p:ph type="body" idx="1"/>
          </p:nvPr>
        </p:nvSpPr>
        <p:spPr>
          <a:xfrm>
            <a:off x="533400" y="1219200"/>
            <a:ext cx="8153400" cy="4724400"/>
          </a:xfrm>
        </p:spPr>
        <p:txBody>
          <a:bodyPr/>
          <a:lstStyle>
            <a:lvl1pPr>
              <a:buClr>
                <a:srgbClr val="CC632F"/>
              </a:buClr>
              <a:buFont typeface="Wingdings 2" pitchFamily="18" charset="2"/>
              <a:buChar char="¤"/>
              <a:defRPr/>
            </a:lvl1pPr>
            <a:lvl2pPr>
              <a:buClr>
                <a:srgbClr val="377DAF"/>
              </a:buClr>
              <a:buFont typeface="Wingdings" pitchFamily="2" charset="2"/>
              <a:buChar char=""/>
              <a:defRPr/>
            </a:lvl2pPr>
            <a:lvl3pPr>
              <a:buClr>
                <a:srgbClr val="CC632F"/>
              </a:buClr>
              <a:defRPr/>
            </a:lvl3pPr>
            <a:lvl4pPr>
              <a:buClr>
                <a:srgbClr val="377DAF"/>
              </a:buClr>
              <a:buFont typeface="Wingdings 2" pitchFamily="18" charset="2"/>
              <a:buChar char=""/>
              <a:defRPr/>
            </a:lvl4pPr>
            <a:lvl5pPr>
              <a:buClr>
                <a:srgbClr val="CC632F"/>
              </a:buClr>
              <a:buFont typeface="Wingdings" pitchFamily="2" charset="2"/>
              <a:buChar char=""/>
              <a:defRPr/>
            </a:lvl5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
        <p:nvSpPr>
          <p:cNvPr id="4" name="Slide Number Placeholder 22"/>
          <p:cNvSpPr>
            <a:spLocks noGrp="1"/>
          </p:cNvSpPr>
          <p:nvPr>
            <p:ph type="sldNum" sz="quarter" idx="10"/>
          </p:nvPr>
        </p:nvSpPr>
        <p:spPr/>
        <p:txBody>
          <a:bodyPr/>
          <a:lstStyle>
            <a:lvl1pPr>
              <a:defRPr smtClean="0"/>
            </a:lvl1pPr>
          </a:lstStyle>
          <a:p>
            <a:pPr>
              <a:defRPr/>
            </a:pPr>
            <a:fld id="{549B300B-9632-40F5-BF5A-DBC6D7092006}" type="slidenum">
              <a:rPr lang="en-US" altLang="en-US"/>
              <a:pPr>
                <a:defRPr/>
              </a:pPr>
              <a:t>‹#›</a:t>
            </a:fld>
            <a:endParaRPr lang="en-US" altLang="en-US" sz="750" b="0" dirty="0">
              <a:solidFill>
                <a:schemeClr val="tx1"/>
              </a:solidFill>
            </a:endParaRPr>
          </a:p>
        </p:txBody>
      </p:sp>
      <p:sp>
        <p:nvSpPr>
          <p:cNvPr id="5" name="Date Placeholder 13"/>
          <p:cNvSpPr>
            <a:spLocks noGrp="1"/>
          </p:cNvSpPr>
          <p:nvPr>
            <p:ph type="dt" sz="half" idx="11"/>
          </p:nvPr>
        </p:nvSpPr>
        <p:spPr/>
        <p:txBody>
          <a:bodyPr/>
          <a:lstStyle>
            <a:lvl1pPr>
              <a:defRPr smtClean="0"/>
            </a:lvl1pPr>
          </a:lstStyle>
          <a:p>
            <a:pPr>
              <a:defRPr/>
            </a:pPr>
            <a:endParaRPr lang="en-US" altLang="en-US" sz="750" dirty="0">
              <a:solidFill>
                <a:schemeClr val="tx1"/>
              </a:solidFill>
            </a:endParaRPr>
          </a:p>
        </p:txBody>
      </p:sp>
    </p:spTree>
    <p:extLst>
      <p:ext uri="{BB962C8B-B14F-4D97-AF65-F5344CB8AC3E}">
        <p14:creationId xmlns:p14="http://schemas.microsoft.com/office/powerpoint/2010/main" val="1800842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3898642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2955772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2386130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3924067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76787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126286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117782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3187172"/>
            <a:ext cx="7659687"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7" y="1553633"/>
            <a:ext cx="6135687"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dirty="0"/>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endParaRPr lang="en-US" dirty="0"/>
          </a:p>
        </p:txBody>
      </p:sp>
      <p:pic>
        <p:nvPicPr>
          <p:cNvPr id="10" name="Picture 9"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1558454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1512943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8848" cy="533400"/>
          </a:xfrm>
        </p:spPr>
        <p:txBody>
          <a:bodyPr/>
          <a:lstStyle>
            <a:lvl1pPr>
              <a:defRPr baseline="0">
                <a:solidFill>
                  <a:srgbClr val="5A5A5A"/>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533400" y="1219200"/>
            <a:ext cx="8153400" cy="4724400"/>
          </a:xfrm>
        </p:spPr>
        <p:txBody>
          <a:bodyPr/>
          <a:lstStyle>
            <a:lvl1pPr>
              <a:buFont typeface="Wingdings 2" pitchFamily="18" charset="2"/>
              <a:buChar char="¤"/>
              <a:defRPr/>
            </a:lvl1pPr>
            <a:lvl2pPr>
              <a:buFont typeface="Wingdings" pitchFamily="2" charset="2"/>
              <a:buChar char="£"/>
              <a:defRPr/>
            </a:lvl2pPr>
            <a:lvl4pPr>
              <a:buFont typeface="Wingdings 2" pitchFamily="18" charset="2"/>
              <a:buChar char=""/>
              <a:defRPr/>
            </a:lvl4pPr>
            <a:lvl5pP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smtClean="0"/>
            </a:lvl1pPr>
          </a:lstStyle>
          <a:p>
            <a:pPr>
              <a:defRPr/>
            </a:pPr>
            <a:endParaRPr lang="en-US" altLang="en-US" dirty="0"/>
          </a:p>
        </p:txBody>
      </p:sp>
      <p:sp>
        <p:nvSpPr>
          <p:cNvPr id="5" name="Slide Number Placeholder 5"/>
          <p:cNvSpPr>
            <a:spLocks noGrp="1"/>
          </p:cNvSpPr>
          <p:nvPr>
            <p:ph type="sldNum" sz="quarter" idx="15"/>
          </p:nvPr>
        </p:nvSpPr>
        <p:spPr/>
        <p:txBody>
          <a:bodyPr/>
          <a:lstStyle>
            <a:lvl1pPr>
              <a:defRPr smtClean="0"/>
            </a:lvl1pPr>
          </a:lstStyle>
          <a:p>
            <a:pPr>
              <a:defRPr/>
            </a:pPr>
            <a:fld id="{AD711519-F99E-4C74-974C-4C83FD5DA254}" type="slidenum">
              <a:rPr lang="en-US" altLang="en-US"/>
              <a:pPr>
                <a:defRPr/>
              </a:pPr>
              <a:t>‹#›</a:t>
            </a:fld>
            <a:endParaRPr lang="en-US" altLang="en-US" dirty="0"/>
          </a:p>
        </p:txBody>
      </p:sp>
    </p:spTree>
    <p:extLst>
      <p:ext uri="{BB962C8B-B14F-4D97-AF65-F5344CB8AC3E}">
        <p14:creationId xmlns:p14="http://schemas.microsoft.com/office/powerpoint/2010/main" val="2239812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wo Cont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D4251E3-813D-4841-B565-54EC39E02962}" type="slidenum">
              <a:rPr lang="en-US" smtClean="0"/>
              <a:t>‹#›</a:t>
            </a:fld>
            <a:endParaRPr lang="en-US" dirty="0"/>
          </a:p>
        </p:txBody>
      </p:sp>
      <p:sp>
        <p:nvSpPr>
          <p:cNvPr id="6" name="Content Placeholder 2"/>
          <p:cNvSpPr>
            <a:spLocks noGrp="1"/>
          </p:cNvSpPr>
          <p:nvPr>
            <p:ph sz="half" idx="1" hasCustomPrompt="1"/>
          </p:nvPr>
        </p:nvSpPr>
        <p:spPr>
          <a:xfrm>
            <a:off x="435895" y="2228004"/>
            <a:ext cx="4066793" cy="3633047"/>
          </a:xfrm>
        </p:spPr>
        <p:txBody>
          <a:bodyPr>
            <a:normAutofit/>
          </a:bodyPr>
          <a:lstStyle>
            <a:lvl1pPr>
              <a:defRPr/>
            </a:lvl1pPr>
          </a:lstStyle>
          <a:p>
            <a:pPr lvl="0"/>
            <a:r>
              <a:rPr lang="en-US" dirty="0"/>
              <a:t>Enter your content here. Keep font size &gt;18 pt.</a:t>
            </a:r>
          </a:p>
          <a:p>
            <a:pPr lvl="4"/>
            <a:endParaRPr lang="en-US" dirty="0"/>
          </a:p>
        </p:txBody>
      </p:sp>
      <p:sp>
        <p:nvSpPr>
          <p:cNvPr id="7" name="Content Placeholder 3"/>
          <p:cNvSpPr>
            <a:spLocks noGrp="1"/>
          </p:cNvSpPr>
          <p:nvPr>
            <p:ph sz="half" idx="2" hasCustomPrompt="1"/>
          </p:nvPr>
        </p:nvSpPr>
        <p:spPr>
          <a:xfrm>
            <a:off x="4641313" y="2228004"/>
            <a:ext cx="4066794" cy="3633047"/>
          </a:xfrm>
        </p:spPr>
        <p:txBody>
          <a:bodyPr>
            <a:normAutofit/>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252389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2653570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FD50F9-7A7A-4568-882C-5A01518AC71D}" type="slidenum">
              <a:rPr lang="en-US" smtClean="0"/>
              <a:t>‹#›</a:t>
            </a:fld>
            <a:endParaRPr lang="en-US" dirty="0"/>
          </a:p>
        </p:txBody>
      </p:sp>
    </p:spTree>
    <p:extLst>
      <p:ext uri="{BB962C8B-B14F-4D97-AF65-F5344CB8AC3E}">
        <p14:creationId xmlns:p14="http://schemas.microsoft.com/office/powerpoint/2010/main" val="2277856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C2C45-7656-8E40-B3FD-4377F7D6BA98}"/>
              </a:ext>
            </a:extLst>
          </p:cNvPr>
          <p:cNvSpPr>
            <a:spLocks noGrp="1"/>
          </p:cNvSpPr>
          <p:nvPr>
            <p:ph idx="1"/>
          </p:nvPr>
        </p:nvSpPr>
        <p:spPr>
          <a:xfrm>
            <a:off x="3887391" y="784873"/>
            <a:ext cx="4629150" cy="507617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D72AB24-3A2D-6F4C-B9A2-9743CF6F39A4}"/>
              </a:ext>
            </a:extLst>
          </p:cNvPr>
          <p:cNvSpPr>
            <a:spLocks noGrp="1"/>
          </p:cNvSpPr>
          <p:nvPr>
            <p:ph type="body" sz="half" idx="2"/>
          </p:nvPr>
        </p:nvSpPr>
        <p:spPr>
          <a:xfrm>
            <a:off x="629841" y="2221992"/>
            <a:ext cx="2949178" cy="3646996"/>
          </a:xfrm>
        </p:spPr>
        <p:txBody>
          <a:bodyPr>
            <a:normAutofit/>
          </a:bodyPr>
          <a:lstStyle>
            <a:lvl1pPr marL="0" indent="0">
              <a:lnSpc>
                <a:spcPct val="100000"/>
              </a:lnSpc>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Rectangle 8">
            <a:extLst>
              <a:ext uri="{FF2B5EF4-FFF2-40B4-BE49-F238E27FC236}">
                <a16:creationId xmlns:a16="http://schemas.microsoft.com/office/drawing/2014/main" id="{D9E70150-AB2C-8D4F-BF55-CBDAE6A40DED}"/>
              </a:ext>
            </a:extLst>
          </p:cNvPr>
          <p:cNvSpPr/>
          <p:nvPr userDrawn="1"/>
        </p:nvSpPr>
        <p:spPr>
          <a:xfrm flipV="1">
            <a:off x="693507" y="1886676"/>
            <a:ext cx="51785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36893EBF-35B8-0042-8FB2-37F49B8E9ECE}"/>
              </a:ext>
            </a:extLst>
          </p:cNvPr>
          <p:cNvSpPr/>
          <p:nvPr userDrawn="1"/>
        </p:nvSpPr>
        <p:spPr>
          <a:xfrm>
            <a:off x="629841" y="1356852"/>
            <a:ext cx="749133" cy="255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id="{DCDA5600-97CB-2F4E-98C2-9D1993ADC259}"/>
              </a:ext>
            </a:extLst>
          </p:cNvPr>
          <p:cNvSpPr>
            <a:spLocks noGrp="1"/>
          </p:cNvSpPr>
          <p:nvPr>
            <p:ph type="title"/>
          </p:nvPr>
        </p:nvSpPr>
        <p:spPr>
          <a:xfrm>
            <a:off x="629841" y="784873"/>
            <a:ext cx="2949178" cy="1024262"/>
          </a:xfrm>
        </p:spPr>
        <p:txBody>
          <a:bodyPr anchor="t"/>
          <a:lstStyle>
            <a:lvl1pPr>
              <a:defRPr sz="2400" b="1"/>
            </a:lvl1pPr>
          </a:lstStyle>
          <a:p>
            <a:r>
              <a:rPr lang="en-US"/>
              <a:t>Click to edit Master title style</a:t>
            </a:r>
            <a:endParaRPr lang="en-US" dirty="0"/>
          </a:p>
        </p:txBody>
      </p:sp>
    </p:spTree>
    <p:extLst>
      <p:ext uri="{BB962C8B-B14F-4D97-AF65-F5344CB8AC3E}">
        <p14:creationId xmlns:p14="http://schemas.microsoft.com/office/powerpoint/2010/main" val="1446224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hirds_Left Panel Gray">
    <p:spTree>
      <p:nvGrpSpPr>
        <p:cNvPr id="1" name=""/>
        <p:cNvGrpSpPr/>
        <p:nvPr/>
      </p:nvGrpSpPr>
      <p:grpSpPr>
        <a:xfrm>
          <a:off x="0" y="0"/>
          <a:ext cx="0" cy="0"/>
          <a:chOff x="0" y="0"/>
          <a:chExt cx="0" cy="0"/>
        </a:xfrm>
      </p:grpSpPr>
      <p:sp>
        <p:nvSpPr>
          <p:cNvPr id="5" name="Rectangle 4"/>
          <p:cNvSpPr/>
          <p:nvPr/>
        </p:nvSpPr>
        <p:spPr>
          <a:xfrm>
            <a:off x="0" y="1"/>
            <a:ext cx="9144000" cy="238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0"/>
            <a:ext cx="30861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9"/>
          <p:cNvSpPr>
            <a:spLocks noGrp="1"/>
          </p:cNvSpPr>
          <p:nvPr>
            <p:ph type="title"/>
          </p:nvPr>
        </p:nvSpPr>
        <p:spPr>
          <a:xfrm>
            <a:off x="116550" y="534915"/>
            <a:ext cx="2853001" cy="2553342"/>
          </a:xfrm>
        </p:spPr>
        <p:txBody>
          <a:bodyPr anchor="t"/>
          <a:lstStyle>
            <a:lvl1pPr>
              <a:defRPr cap="none" baseline="0">
                <a:solidFill>
                  <a:schemeClr val="bg1"/>
                </a:solidFill>
              </a:defRPr>
            </a:lvl1pPr>
          </a:lstStyle>
          <a:p>
            <a:r>
              <a:rPr lang="en-US"/>
              <a:t>Click to edit Master title style</a:t>
            </a:r>
            <a:endParaRPr lang="en-US" dirty="0"/>
          </a:p>
        </p:txBody>
      </p:sp>
      <p:sp>
        <p:nvSpPr>
          <p:cNvPr id="12" name="Content Placeholder 11"/>
          <p:cNvSpPr>
            <a:spLocks noGrp="1"/>
          </p:cNvSpPr>
          <p:nvPr>
            <p:ph sz="quarter" idx="10" hasCustomPrompt="1"/>
          </p:nvPr>
        </p:nvSpPr>
        <p:spPr>
          <a:xfrm>
            <a:off x="3241376" y="286274"/>
            <a:ext cx="5602587" cy="6285452"/>
          </a:xfrm>
        </p:spPr>
        <p:txBody>
          <a:bodyPr/>
          <a:lstStyle>
            <a:lvl1pPr>
              <a:defRPr/>
            </a:lvl1pPr>
            <a:lvl2pPr marL="472500" marR="0" indent="-229500" algn="l" defTabSz="342900" rtl="0" eaLnBrk="1" fontAlgn="auto" latinLnBrk="0" hangingPunct="1">
              <a:lnSpc>
                <a:spcPct val="110000"/>
              </a:lnSpc>
              <a:spcBef>
                <a:spcPts val="0"/>
              </a:spcBef>
              <a:spcAft>
                <a:spcPts val="450"/>
              </a:spcAft>
              <a:buClr>
                <a:schemeClr val="tx1">
                  <a:lumMod val="90000"/>
                  <a:lumOff val="10000"/>
                </a:schemeClr>
              </a:buClr>
              <a:buSzPct val="92000"/>
              <a:buFont typeface="Wingdings" panose="05000000000000000000" pitchFamily="2" charset="2"/>
              <a:buChar char="§"/>
              <a:tabLst/>
              <a:defRPr/>
            </a:lvl2pPr>
          </a:lstStyle>
          <a:p>
            <a:pPr lvl="0"/>
            <a:r>
              <a:rPr lang="en-US" dirty="0"/>
              <a:t>Text here. This slide is great to divide sections. Also great for adding a nice photo right here, with some concise text in the gray. Keep font size &gt;18 pt.</a:t>
            </a:r>
          </a:p>
          <a:p>
            <a:pPr lvl="1"/>
            <a:endParaRPr lang="en-US" dirty="0"/>
          </a:p>
        </p:txBody>
      </p:sp>
    </p:spTree>
    <p:extLst>
      <p:ext uri="{BB962C8B-B14F-4D97-AF65-F5344CB8AC3E}">
        <p14:creationId xmlns:p14="http://schemas.microsoft.com/office/powerpoint/2010/main" val="28051113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 y="129397"/>
            <a:ext cx="8860536"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470492" y="2105025"/>
            <a:ext cx="82296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2844431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hin Right Panel">
    <p:spTree>
      <p:nvGrpSpPr>
        <p:cNvPr id="1" name=""/>
        <p:cNvGrpSpPr/>
        <p:nvPr/>
      </p:nvGrpSpPr>
      <p:grpSpPr>
        <a:xfrm>
          <a:off x="0" y="0"/>
          <a:ext cx="0" cy="0"/>
          <a:chOff x="0" y="0"/>
          <a:chExt cx="0" cy="0"/>
        </a:xfrm>
      </p:grpSpPr>
      <p:sp>
        <p:nvSpPr>
          <p:cNvPr id="5" name="Rectangle 4"/>
          <p:cNvSpPr/>
          <p:nvPr/>
        </p:nvSpPr>
        <p:spPr>
          <a:xfrm>
            <a:off x="0" y="1"/>
            <a:ext cx="9144000" cy="238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8597716" y="0"/>
            <a:ext cx="4405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9041130" y="0"/>
            <a:ext cx="102870" cy="2286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9041130" y="2286000"/>
            <a:ext cx="102870" cy="2286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9041130" y="4572000"/>
            <a:ext cx="102870" cy="22860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Title 9"/>
          <p:cNvSpPr>
            <a:spLocks noGrp="1"/>
          </p:cNvSpPr>
          <p:nvPr>
            <p:ph type="title"/>
          </p:nvPr>
        </p:nvSpPr>
        <p:spPr>
          <a:xfrm>
            <a:off x="606201" y="534916"/>
            <a:ext cx="7931599" cy="1450149"/>
          </a:xfrm>
        </p:spPr>
        <p:txBody>
          <a:bodyPr/>
          <a:lstStyle>
            <a:lvl1pPr>
              <a:defRPr cap="none" baseline="0">
                <a:solidFill>
                  <a:schemeClr val="tx1"/>
                </a:solidFill>
              </a:defRPr>
            </a:lvl1pPr>
          </a:lstStyle>
          <a:p>
            <a:r>
              <a:rPr lang="en-US"/>
              <a:t>Click to edit Master title style</a:t>
            </a:r>
            <a:endParaRPr lang="en-US" dirty="0"/>
          </a:p>
        </p:txBody>
      </p:sp>
      <p:sp>
        <p:nvSpPr>
          <p:cNvPr id="12" name="Content Placeholder 11"/>
          <p:cNvSpPr>
            <a:spLocks noGrp="1"/>
          </p:cNvSpPr>
          <p:nvPr>
            <p:ph sz="quarter" idx="10" hasCustomPrompt="1"/>
          </p:nvPr>
        </p:nvSpPr>
        <p:spPr>
          <a:xfrm>
            <a:off x="605821" y="2181226"/>
            <a:ext cx="7932359" cy="4475163"/>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203916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2" y="1536192"/>
            <a:ext cx="40385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dirty="0"/>
          </a:p>
        </p:txBody>
      </p:sp>
      <p:sp>
        <p:nvSpPr>
          <p:cNvPr id="9"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endParaRPr lang="en-US" dirty="0"/>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ext Placeholder 3"/>
          <p:cNvSpPr>
            <a:spLocks noGrp="1"/>
          </p:cNvSpPr>
          <p:nvPr>
            <p:ph idx="1"/>
          </p:nvPr>
        </p:nvSpPr>
        <p:spPr>
          <a:xfrm>
            <a:off x="459683"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itle 15">
            <a:extLst>
              <a:ext uri="{FF2B5EF4-FFF2-40B4-BE49-F238E27FC236}">
                <a16:creationId xmlns:a16="http://schemas.microsoft.com/office/drawing/2014/main" id="{68E21D6E-1863-6D44-96ED-6535B5C0C57A}"/>
              </a:ext>
            </a:extLst>
          </p:cNvPr>
          <p:cNvSpPr>
            <a:spLocks noGrp="1"/>
          </p:cNvSpPr>
          <p:nvPr>
            <p:ph type="title" hasCustomPrompt="1"/>
          </p:nvPr>
        </p:nvSpPr>
        <p:spPr>
          <a:xfrm>
            <a:off x="453586" y="425002"/>
            <a:ext cx="7753790" cy="611449"/>
          </a:xfrm>
          <a:prstGeom prst="rect">
            <a:avLst/>
          </a:prstGeom>
        </p:spPr>
        <p:txBody>
          <a:bodyPr anchor="b">
            <a:noAutofit/>
          </a:bodyPr>
          <a:lstStyle>
            <a:lvl1pPr>
              <a:defRPr sz="3600">
                <a:latin typeface="+mj-lt"/>
              </a:defRPr>
            </a:lvl1pPr>
          </a:lstStyle>
          <a:p>
            <a:r>
              <a:rPr lang="en-US" dirty="0"/>
              <a:t>Slide Title Here</a:t>
            </a:r>
          </a:p>
        </p:txBody>
      </p:sp>
      <p:sp>
        <p:nvSpPr>
          <p:cNvPr id="15" name="Text Placeholder 3">
            <a:extLst>
              <a:ext uri="{FF2B5EF4-FFF2-40B4-BE49-F238E27FC236}">
                <a16:creationId xmlns:a16="http://schemas.microsoft.com/office/drawing/2014/main" id="{F4DF139D-BC7E-654E-8B11-20B16E9C7930}"/>
              </a:ext>
            </a:extLst>
          </p:cNvPr>
          <p:cNvSpPr>
            <a:spLocks noGrp="1"/>
          </p:cNvSpPr>
          <p:nvPr>
            <p:ph type="body" sz="quarter" idx="15" hasCustomPrompt="1"/>
          </p:nvPr>
        </p:nvSpPr>
        <p:spPr>
          <a:xfrm>
            <a:off x="457203" y="927655"/>
            <a:ext cx="7753348"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454995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82880" tIns="182880" rIns="182880" bIns="182880"/>
          <a:lstStyle>
            <a:lvl1pPr>
              <a:defRPr cap="none" baseline="0"/>
            </a:lvl1pPr>
          </a:lstStyle>
          <a:p>
            <a:r>
              <a:rPr lang="en-US" dirty="0"/>
              <a:t>Click to edit Master title style</a:t>
            </a:r>
          </a:p>
        </p:txBody>
      </p:sp>
      <p:sp>
        <p:nvSpPr>
          <p:cNvPr id="8" name="Content Placeholder 7"/>
          <p:cNvSpPr>
            <a:spLocks noGrp="1"/>
          </p:cNvSpPr>
          <p:nvPr>
            <p:ph sz="quarter" idx="10"/>
          </p:nvPr>
        </p:nvSpPr>
        <p:spPr>
          <a:xfrm>
            <a:off x="470492" y="2105027"/>
            <a:ext cx="8229600" cy="44021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4650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82880" tIns="182880" rIns="182880" bIns="182880"/>
          <a:lstStyle>
            <a:lvl1pPr>
              <a:defRPr cap="none" baseline="0"/>
            </a:lvl1pPr>
          </a:lstStyle>
          <a:p>
            <a:r>
              <a:rPr lang="en-US" dirty="0"/>
              <a:t>Click to edit Master title style</a:t>
            </a:r>
          </a:p>
        </p:txBody>
      </p:sp>
      <p:sp>
        <p:nvSpPr>
          <p:cNvPr id="8" name="Content Placeholder 7"/>
          <p:cNvSpPr>
            <a:spLocks noGrp="1"/>
          </p:cNvSpPr>
          <p:nvPr>
            <p:ph sz="quarter" idx="10"/>
          </p:nvPr>
        </p:nvSpPr>
        <p:spPr>
          <a:xfrm>
            <a:off x="470492" y="2105027"/>
            <a:ext cx="8229600" cy="44021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5345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4605"/>
            <a:ext cx="3890108"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8721"/>
            <a:ext cx="3890108"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0" y="1644605"/>
            <a:ext cx="40385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0" y="2408721"/>
            <a:ext cx="40385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dirty="0"/>
          </a:p>
        </p:txBody>
      </p:sp>
      <p:sp>
        <p:nvSpPr>
          <p:cNvPr id="11"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endParaRPr lang="en-US" dirty="0"/>
          </a:p>
        </p:txBody>
      </p:sp>
      <p:pic>
        <p:nvPicPr>
          <p:cNvPr id="13" name="Picture 12"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dirty="0"/>
          </a:p>
        </p:txBody>
      </p:sp>
      <p:sp>
        <p:nvSpPr>
          <p:cNvPr id="7"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endParaRPr lang="en-US" dirty="0"/>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dirty="0"/>
          </a:p>
        </p:txBody>
      </p:sp>
      <p:sp>
        <p:nvSpPr>
          <p:cNvPr id="6"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endParaRPr lang="en-US" dirty="0"/>
          </a:p>
        </p:txBody>
      </p:sp>
      <p:pic>
        <p:nvPicPr>
          <p:cNvPr id="8" name="Picture 7"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5495544"/>
            <a:ext cx="8516815"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dirty="0"/>
          </a:p>
        </p:txBody>
      </p:sp>
      <p:sp>
        <p:nvSpPr>
          <p:cNvPr id="9" name="Content Placeholder 8"/>
          <p:cNvSpPr>
            <a:spLocks noGrp="1"/>
          </p:cNvSpPr>
          <p:nvPr>
            <p:ph sz="quarter" idx="13"/>
          </p:nvPr>
        </p:nvSpPr>
        <p:spPr>
          <a:xfrm>
            <a:off x="304803" y="381001"/>
            <a:ext cx="8516815"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endParaRPr lang="en-US" dirty="0"/>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1"/>
            <a:ext cx="8588248"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9144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5607552"/>
            <a:ext cx="8588248"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dirty="0"/>
          </a:p>
        </p:txBody>
      </p:sp>
      <p:sp>
        <p:nvSpPr>
          <p:cNvPr id="10" name="Date Placeholder 3"/>
          <p:cNvSpPr>
            <a:spLocks noGrp="1"/>
          </p:cNvSpPr>
          <p:nvPr>
            <p:ph type="dt" sz="half" idx="12"/>
          </p:nvPr>
        </p:nvSpPr>
        <p:spPr>
          <a:xfrm>
            <a:off x="7719760" y="6352708"/>
            <a:ext cx="738443" cy="365760"/>
          </a:xfrm>
          <a:prstGeom prst="rect">
            <a:avLst/>
          </a:prstGeom>
        </p:spPr>
        <p:txBody>
          <a:bodyPr anchor="ctr"/>
          <a:lstStyle>
            <a:lvl1pPr>
              <a:defRPr sz="1200">
                <a:solidFill>
                  <a:srgbClr val="88A7DF"/>
                </a:solidFill>
              </a:defRPr>
            </a:lvl1pPr>
          </a:lstStyle>
          <a:p>
            <a:endParaRPr lang="en-US" dirty="0"/>
          </a:p>
        </p:txBody>
      </p:sp>
      <p:pic>
        <p:nvPicPr>
          <p:cNvPr id="12" name="Picture 11"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44">
            <a:extLst>
              <a:ext uri="{28A0092B-C50C-407E-A947-70E740481C1C}">
                <a14:useLocalDpi xmlns:a14="http://schemas.microsoft.com/office/drawing/2010/main" val="0"/>
              </a:ext>
            </a:extLst>
          </a:blip>
          <a:srcRect l="22457" t="32317" r="11115"/>
          <a:stretch/>
        </p:blipFill>
        <p:spPr>
          <a:xfrm>
            <a:off x="4" y="4"/>
            <a:ext cx="9143999" cy="6197487"/>
          </a:xfrm>
          <a:prstGeom prst="rect">
            <a:avLst/>
          </a:prstGeom>
        </p:spPr>
      </p:pic>
      <p:sp>
        <p:nvSpPr>
          <p:cNvPr id="7" name="Rectangle 6"/>
          <p:cNvSpPr/>
          <p:nvPr/>
        </p:nvSpPr>
        <p:spPr>
          <a:xfrm>
            <a:off x="4"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dirty="0"/>
          </a:p>
        </p:txBody>
      </p:sp>
      <p:sp>
        <p:nvSpPr>
          <p:cNvPr id="2" name="Title Placeholder 1"/>
          <p:cNvSpPr>
            <a:spLocks noGrp="1"/>
          </p:cNvSpPr>
          <p:nvPr>
            <p:ph type="title"/>
          </p:nvPr>
        </p:nvSpPr>
        <p:spPr>
          <a:xfrm>
            <a:off x="457202" y="274639"/>
            <a:ext cx="8315569"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2" y="1600203"/>
            <a:ext cx="8315569"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dirty="0">
              <a:solidFill>
                <a:schemeClr val="accent6"/>
              </a:solidFill>
            </a:endParaRPr>
          </a:p>
        </p:txBody>
      </p:sp>
      <p:sp>
        <p:nvSpPr>
          <p:cNvPr id="6" name="Slide Number Placeholder 5"/>
          <p:cNvSpPr>
            <a:spLocks noGrp="1"/>
          </p:cNvSpPr>
          <p:nvPr>
            <p:ph type="sldNum" sz="quarter" idx="4"/>
          </p:nvPr>
        </p:nvSpPr>
        <p:spPr>
          <a:xfrm>
            <a:off x="8531788" y="6305882"/>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dirty="0"/>
          </a:p>
        </p:txBody>
      </p:sp>
      <p:sp>
        <p:nvSpPr>
          <p:cNvPr id="15" name="Date Placeholder 3"/>
          <p:cNvSpPr>
            <a:spLocks noGrp="1"/>
          </p:cNvSpPr>
          <p:nvPr>
            <p:ph type="dt" sz="half" idx="2"/>
          </p:nvPr>
        </p:nvSpPr>
        <p:spPr>
          <a:xfrm>
            <a:off x="7719760" y="6352708"/>
            <a:ext cx="738443" cy="365760"/>
          </a:xfrm>
          <a:prstGeom prst="rect">
            <a:avLst/>
          </a:prstGeom>
        </p:spPr>
        <p:txBody>
          <a:bodyPr lIns="91290" tIns="45645" rIns="91290" bIns="45645" anchor="ctr"/>
          <a:lstStyle>
            <a:lvl1pPr>
              <a:defRPr sz="1200">
                <a:solidFill>
                  <a:srgbClr val="88A7DF"/>
                </a:solidFill>
              </a:defRPr>
            </a:lvl1pPr>
          </a:lstStyle>
          <a:p>
            <a:endParaRPr lang="en-US" dirty="0"/>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2" r:id="rId39"/>
    <p:sldLayoutId id="2147483703" r:id="rId40"/>
    <p:sldLayoutId id="2147483704" r:id="rId41"/>
    <p:sldLayoutId id="2147483705" r:id="rId42"/>
  </p:sldLayoutIdLst>
  <p:hf hdr="0" ft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cid:image001.png@01D26815.5AD9C9B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cid:image001.png@01D26815.5AD9C9B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std.uw.edu/go/comprehensive-study/hpv/core-concept/all#clinical-manifestation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californiaptc.com/wp-content/uploads/2023/11/CS-Algorithm-2023-11-08.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2.jpeg"/><Relationship Id="rId7"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cid:image001.png@01D26815.5AD9C9B0" TargetMode="Externa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5.png"/><Relationship Id="rId7" Type="http://schemas.openxmlformats.org/officeDocument/2006/relationships/oleObject" Target="../embeddings/oleObject4.bin"/><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oleObject" Target="../embeddings/oleObject3.bin"/><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hyperlink" Target="https://californiaptc.com/wp-content/uploads/2022/10/Clinical-Resource_Syphilis-Diagnostics_V2-4_10.19.22_508.pdf" TargetMode="Externa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stdccn.org/render/Public"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t.emailupdates.cdc.gov/r/?id=h7de72355,197f3569,19808b41&amp;e=QUNTVHJhY2tpbmdJRD1VU0NEQ05QSU5fMTIyLURNMTA5MjYzJkFDU1RyYWNraW5nTGFiZWw9Q2xpbmljYWwlMjBSZW1pbmRlcnMlMjBkdXJpbmclMjBCaWNpbGxpbiUyMEwtQSVDMiVBRSUyMFNob3J0YWdl&amp;s=nozhcr1mFQPQPYH_Rer4lqXqphYPqzucIz-XrCjjLQI"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t.emailupdates.cdc.gov/r/?id=h7de72355,197f3569,19808b42&amp;e=QUNTVHJhY2tpbmdJRD1VU0NEQ05QSU5fMTIyLURNMTA5MjYzJkFDU1RyYWNraW5nTGFiZWw9Q2xpbmljYWwlMjBSZW1pbmRlcnMlMjBkdXJpbmclMjBCaWNpbGxpbiUyMEwtQSVDMiVBRSUyMFNob3J0YWdl&amp;s=4kfJiVDS4vLVvuBax3BBvV1BVNNQTJRHAmLbTUuzb3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s://www.fda.gov/media/175366/download" TargetMode="External"/><Relationship Id="rId4" Type="http://schemas.openxmlformats.org/officeDocument/2006/relationships/image" Target="../media/image7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cdc.gov/std/statistics/infographic.htm"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s://www.cdc.gov/std/treatment-guidelines/screening-recommendations.htm" TargetMode="External"/><Relationship Id="rId4" Type="http://schemas.openxmlformats.org/officeDocument/2006/relationships/hyperlink" Target="https://www.cdc.gov/std/treatment-guidelines/toc.htm"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fda.gov/media/175366/download" TargetMode="External"/><Relationship Id="rId3" Type="http://schemas.openxmlformats.org/officeDocument/2006/relationships/hyperlink" Target="https://www.cdph.ca.gov/Programs/CID/DCDC/CDPH%20Document%20Library/Health-Alert-Increasing-Cases-of-Congenital-Syphilis-and-Syphilis-Among-Females-in-Northern-California.pdf" TargetMode="External"/><Relationship Id="rId7" Type="http://schemas.openxmlformats.org/officeDocument/2006/relationships/hyperlink" Target="https://www.cdph.ca.gov/Programs/CID/DCDC/CDPH%20Document%20Library/Dear-Colleague-Letter_Special-Considerations-for-Treatment-of-Syphilis-Alt-Therapies_9-12-23.pdf" TargetMode="External"/><Relationship Id="rId2" Type="http://schemas.openxmlformats.org/officeDocument/2006/relationships/hyperlink" Target="https://www.cdph.ca.gov/Programs/CID/DCDC/CDPH%20Document%20Library/Expanded-Syphilis-Screening-Recommendations.pdf" TargetMode="External"/><Relationship Id="rId1" Type="http://schemas.openxmlformats.org/officeDocument/2006/relationships/slideLayout" Target="../slideLayouts/slideLayout2.xml"/><Relationship Id="rId6" Type="http://schemas.openxmlformats.org/officeDocument/2006/relationships/hyperlink" Target="https://www.cdc.gov/std/dstdp/dcl/2023-july-20-Mena-BicillinLA.htm" TargetMode="External"/><Relationship Id="rId5" Type="http://schemas.openxmlformats.org/officeDocument/2006/relationships/hyperlink" Target="https://www.ncsddc.org/second-survey-exposes-worsening-bicillin-l-a-shortage-amid-national-syphilis-crisis/" TargetMode="External"/><Relationship Id="rId4" Type="http://schemas.openxmlformats.org/officeDocument/2006/relationships/hyperlink" Target="https://www.accessdata.fda.gov/scripts/drugshortages/dsp_ActiveIngredientDetails.cfm?AI=Penicillin%20G%20Benzathine%20Injection&amp;st=c&amp;tab=tabs-1"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039" y="1494349"/>
            <a:ext cx="8999961" cy="2474409"/>
          </a:xfrm>
        </p:spPr>
        <p:txBody>
          <a:bodyPr/>
          <a:lstStyle/>
          <a:p>
            <a:r>
              <a:rPr lang="en-US" dirty="0"/>
              <a:t>STI Treatment Guidelines Update and Review: Syphilis &amp; Congenital Syphilis</a:t>
            </a:r>
          </a:p>
        </p:txBody>
      </p:sp>
      <p:sp>
        <p:nvSpPr>
          <p:cNvPr id="3" name="Subtitle 2"/>
          <p:cNvSpPr>
            <a:spLocks noGrp="1"/>
          </p:cNvSpPr>
          <p:nvPr>
            <p:ph type="subTitle" idx="1"/>
          </p:nvPr>
        </p:nvSpPr>
        <p:spPr>
          <a:xfrm>
            <a:off x="256032" y="4425653"/>
            <a:ext cx="8631936" cy="1748376"/>
          </a:xfrm>
        </p:spPr>
        <p:txBody>
          <a:bodyPr>
            <a:normAutofit fontScale="85000" lnSpcReduction="10000"/>
          </a:bodyPr>
          <a:lstStyle/>
          <a:p>
            <a:r>
              <a:rPr lang="en-US" dirty="0"/>
              <a:t>Kelly A. Johnson, MD, MPH</a:t>
            </a:r>
          </a:p>
          <a:p>
            <a:r>
              <a:rPr lang="en-US" dirty="0"/>
              <a:t>Medical Director, California Prevention Training Center, UCSF</a:t>
            </a:r>
          </a:p>
          <a:p>
            <a:r>
              <a:rPr lang="en-US" dirty="0"/>
              <a:t>Assistant Professor, Infectious Diseases, UCSF </a:t>
            </a:r>
          </a:p>
          <a:p>
            <a:r>
              <a:rPr lang="en-US" dirty="0"/>
              <a:t>May 16</a:t>
            </a:r>
            <a:r>
              <a:rPr lang="en-US" baseline="30000" dirty="0"/>
              <a:t>th</a:t>
            </a:r>
            <a:r>
              <a:rPr lang="en-US" dirty="0"/>
              <a:t>, 2024</a:t>
            </a:r>
          </a:p>
        </p:txBody>
      </p:sp>
      <p:pic>
        <p:nvPicPr>
          <p:cNvPr id="4" name="Picture 3" descr="Logo for the California Prevention Training Center at the University of California San Francisco - blue wave symbol on a white background">
            <a:extLst>
              <a:ext uri="{FF2B5EF4-FFF2-40B4-BE49-F238E27FC236}">
                <a16:creationId xmlns:a16="http://schemas.microsoft.com/office/drawing/2014/main" id="{37FAB745-14A7-7575-8A6D-234CF658DFD3}"/>
              </a:ext>
            </a:extLst>
          </p:cNvPr>
          <p:cNvPicPr>
            <a:picLocks noChangeAspect="1"/>
          </p:cNvPicPr>
          <p:nvPr/>
        </p:nvPicPr>
        <p:blipFill>
          <a:blip r:embed="rId3"/>
          <a:stretch>
            <a:fillRect/>
          </a:stretch>
        </p:blipFill>
        <p:spPr>
          <a:xfrm>
            <a:off x="4644019" y="271193"/>
            <a:ext cx="2093938" cy="596027"/>
          </a:xfrm>
          <a:prstGeom prst="rect">
            <a:avLst/>
          </a:prstGeom>
        </p:spPr>
      </p:pic>
      <p:sp>
        <p:nvSpPr>
          <p:cNvPr id="8" name="Subtitle 2">
            <a:extLst>
              <a:ext uri="{FF2B5EF4-FFF2-40B4-BE49-F238E27FC236}">
                <a16:creationId xmlns:a16="http://schemas.microsoft.com/office/drawing/2014/main" id="{2E9C0F4C-E52A-AA8E-0FEF-1024162E121E}"/>
              </a:ext>
              <a:ext uri="{C183D7F6-B498-43B3-948B-1728B52AA6E4}">
                <adec:decorative xmlns:adec="http://schemas.microsoft.com/office/drawing/2017/decorative" val="0"/>
              </a:ext>
            </a:extLst>
          </p:cNvPr>
          <p:cNvSpPr txBox="1">
            <a:spLocks/>
          </p:cNvSpPr>
          <p:nvPr/>
        </p:nvSpPr>
        <p:spPr>
          <a:xfrm>
            <a:off x="6705998" y="269283"/>
            <a:ext cx="749249" cy="596027"/>
          </a:xfrm>
          <a:prstGeom prst="rect">
            <a:avLst/>
          </a:prstGeom>
        </p:spPr>
        <p:txBody>
          <a:bodyPr vert="horz" lIns="91290" tIns="45645" rIns="91290" bIns="45645" rtlCol="0" anchor="t">
            <a:normAutofit/>
          </a:bodyPr>
          <a:lstStyle>
            <a:lvl1pPr marL="0" indent="0" algn="l" defTabSz="912899" rtl="0" eaLnBrk="1" latinLnBrk="0" hangingPunct="1">
              <a:spcBef>
                <a:spcPct val="20000"/>
              </a:spcBef>
              <a:buClr>
                <a:schemeClr val="accent6"/>
              </a:buClr>
              <a:buFont typeface="Wingdings" charset="2"/>
              <a:buNone/>
              <a:defRPr sz="2800" b="0" i="0" kern="1200">
                <a:solidFill>
                  <a:srgbClr val="222222"/>
                </a:solidFill>
                <a:latin typeface="+mn-lt"/>
                <a:ea typeface="+mn-ea"/>
                <a:cs typeface="ITC Avant Garde Std Md"/>
              </a:defRPr>
            </a:lvl1pPr>
            <a:lvl2pPr marL="456449" indent="0" algn="ctr" defTabSz="912899" rtl="0" eaLnBrk="1" latinLnBrk="0" hangingPunct="1">
              <a:spcBef>
                <a:spcPct val="20000"/>
              </a:spcBef>
              <a:buClr>
                <a:schemeClr val="accent6"/>
              </a:buClr>
              <a:buFont typeface="Wingdings" charset="2"/>
              <a:buNone/>
              <a:defRPr sz="2200" b="0" i="0" kern="1200">
                <a:solidFill>
                  <a:schemeClr val="tx1">
                    <a:tint val="75000"/>
                  </a:schemeClr>
                </a:solidFill>
                <a:latin typeface="+mn-lt"/>
                <a:ea typeface="+mn-ea"/>
                <a:cs typeface="ITC Avant Garde Std Md"/>
              </a:defRPr>
            </a:lvl2pPr>
            <a:lvl3pPr marL="912899" indent="0" algn="ctr" defTabSz="912899" rtl="0" eaLnBrk="1" latinLnBrk="0" hangingPunct="1">
              <a:spcBef>
                <a:spcPct val="20000"/>
              </a:spcBef>
              <a:buClr>
                <a:schemeClr val="accent6"/>
              </a:buClr>
              <a:buFont typeface="Wingdings" charset="2"/>
              <a:buNone/>
              <a:defRPr sz="2000" b="0" i="0" kern="1200">
                <a:solidFill>
                  <a:schemeClr val="tx1">
                    <a:tint val="75000"/>
                  </a:schemeClr>
                </a:solidFill>
                <a:latin typeface="+mn-lt"/>
                <a:ea typeface="+mn-ea"/>
                <a:cs typeface="ITC Avant Garde Std Md"/>
              </a:defRPr>
            </a:lvl3pPr>
            <a:lvl4pPr marL="1369349" indent="0" algn="ctr" defTabSz="912899" rtl="0" eaLnBrk="1" latinLnBrk="0" hangingPunct="1">
              <a:spcBef>
                <a:spcPct val="20000"/>
              </a:spcBef>
              <a:buClr>
                <a:schemeClr val="accent6"/>
              </a:buClr>
              <a:buFont typeface="Wingdings" charset="2"/>
              <a:buNone/>
              <a:defRPr sz="1800" b="0" i="0" kern="1200">
                <a:solidFill>
                  <a:schemeClr val="tx1">
                    <a:tint val="75000"/>
                  </a:schemeClr>
                </a:solidFill>
                <a:latin typeface="+mn-lt"/>
                <a:ea typeface="+mn-ea"/>
                <a:cs typeface="ITC Avant Garde Std Md"/>
              </a:defRPr>
            </a:lvl4pPr>
            <a:lvl5pPr marL="1825798" indent="0" algn="ctr" defTabSz="912899" rtl="0" eaLnBrk="1" latinLnBrk="0" hangingPunct="1">
              <a:spcBef>
                <a:spcPct val="20000"/>
              </a:spcBef>
              <a:buClr>
                <a:schemeClr val="accent6"/>
              </a:buClr>
              <a:buFont typeface="Wingdings" charset="2"/>
              <a:buNone/>
              <a:defRPr sz="1600" b="0" i="0" kern="1200" baseline="0">
                <a:solidFill>
                  <a:schemeClr val="tx1">
                    <a:tint val="75000"/>
                  </a:schemeClr>
                </a:solidFill>
                <a:latin typeface="+mn-lt"/>
                <a:ea typeface="+mn-ea"/>
                <a:cs typeface="ITC Avant Garde Std Md"/>
              </a:defRPr>
            </a:lvl5pPr>
            <a:lvl6pPr marL="2282248" indent="0" algn="ctr" defTabSz="912899"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38697" indent="0" algn="ctr" defTabSz="912899"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195147" indent="0" algn="ctr" defTabSz="912899"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1597" indent="0" algn="ctr" defTabSz="912899"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r>
              <a:rPr lang="en-US" dirty="0"/>
              <a:t>@</a:t>
            </a:r>
          </a:p>
        </p:txBody>
      </p:sp>
      <p:pic>
        <p:nvPicPr>
          <p:cNvPr id="6" name="Picture 5" descr="A black and white logo representing the University of California San Francisco">
            <a:extLst>
              <a:ext uri="{FF2B5EF4-FFF2-40B4-BE49-F238E27FC236}">
                <a16:creationId xmlns:a16="http://schemas.microsoft.com/office/drawing/2014/main" id="{F593EC88-0AAE-2EC1-7119-134D0F9A6B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303436" y="380685"/>
            <a:ext cx="1112520" cy="533400"/>
          </a:xfrm>
          <a:prstGeom prst="rect">
            <a:avLst/>
          </a:prstGeom>
        </p:spPr>
      </p:pic>
      <p:sp>
        <p:nvSpPr>
          <p:cNvPr id="7" name="Slide Number Placeholder 6">
            <a:extLst>
              <a:ext uri="{FF2B5EF4-FFF2-40B4-BE49-F238E27FC236}">
                <a16:creationId xmlns:a16="http://schemas.microsoft.com/office/drawing/2014/main" id="{3774EE2A-C187-1A40-847B-1861A2B09B9D}"/>
              </a:ext>
            </a:extLst>
          </p:cNvPr>
          <p:cNvSpPr>
            <a:spLocks noGrp="1"/>
          </p:cNvSpPr>
          <p:nvPr>
            <p:ph type="sldNum" sz="quarter" idx="12"/>
          </p:nvPr>
        </p:nvSpPr>
        <p:spPr/>
        <p:txBody>
          <a:bodyPr/>
          <a:lstStyle/>
          <a:p>
            <a:fld id="{1D2EA5EF-C699-AF4C-BA42-C0A1CAAB713C}" type="slidenum">
              <a:rPr lang="en-US" smtClean="0"/>
              <a:t>1</a:t>
            </a:fld>
            <a:endParaRPr lang="en-US" dirty="0"/>
          </a:p>
        </p:txBody>
      </p:sp>
    </p:spTree>
    <p:extLst>
      <p:ext uri="{BB962C8B-B14F-4D97-AF65-F5344CB8AC3E}">
        <p14:creationId xmlns:p14="http://schemas.microsoft.com/office/powerpoint/2010/main" val="335100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9573-28EE-52C9-E4BB-CD8C9C0AF173}"/>
              </a:ext>
            </a:extLst>
          </p:cNvPr>
          <p:cNvSpPr>
            <a:spLocks noGrp="1"/>
          </p:cNvSpPr>
          <p:nvPr>
            <p:ph type="title"/>
          </p:nvPr>
        </p:nvSpPr>
        <p:spPr>
          <a:xfrm>
            <a:off x="0" y="-296861"/>
            <a:ext cx="8315569" cy="1143000"/>
          </a:xfrm>
        </p:spPr>
        <p:txBody>
          <a:bodyPr/>
          <a:lstStyle/>
          <a:p>
            <a:r>
              <a:rPr lang="en-US" sz="1800" dirty="0"/>
              <a:t>Genital</a:t>
            </a:r>
            <a:r>
              <a:rPr lang="en-US" sz="1800" baseline="0" dirty="0"/>
              <a:t> Exam</a:t>
            </a:r>
            <a:endParaRPr lang="en-US" sz="1800" dirty="0"/>
          </a:p>
        </p:txBody>
      </p:sp>
      <p:pic>
        <p:nvPicPr>
          <p:cNvPr id="5" name="Picture 3" descr="Vulva with three erythematous, clean-based ulcers, two of which have heaped-up edges ">
            <a:extLst>
              <a:ext uri="{FF2B5EF4-FFF2-40B4-BE49-F238E27FC236}">
                <a16:creationId xmlns:a16="http://schemas.microsoft.com/office/drawing/2014/main" id="{E2ACE270-6761-1296-F500-4FE454825EE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33780" y="182880"/>
            <a:ext cx="5896051" cy="5498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832B280-4106-56E0-B1D4-E91A016587B4}"/>
              </a:ext>
            </a:extLst>
          </p:cNvPr>
          <p:cNvSpPr txBox="1"/>
          <p:nvPr/>
        </p:nvSpPr>
        <p:spPr>
          <a:xfrm>
            <a:off x="1882588" y="5854004"/>
            <a:ext cx="4637084" cy="276999"/>
          </a:xfrm>
          <a:prstGeom prst="rect">
            <a:avLst/>
          </a:prstGeom>
          <a:noFill/>
        </p:spPr>
        <p:txBody>
          <a:bodyPr wrap="square" rtlCol="0">
            <a:spAutoFit/>
          </a:bodyPr>
          <a:lstStyle/>
          <a:p>
            <a:r>
              <a:rPr lang="en-US" sz="1200" dirty="0"/>
              <a:t>Image credit: Dr. J. Engelman, San Francisco City Clinic</a:t>
            </a:r>
          </a:p>
        </p:txBody>
      </p:sp>
      <p:sp>
        <p:nvSpPr>
          <p:cNvPr id="4" name="Slide Number Placeholder 3">
            <a:extLst>
              <a:ext uri="{FF2B5EF4-FFF2-40B4-BE49-F238E27FC236}">
                <a16:creationId xmlns:a16="http://schemas.microsoft.com/office/drawing/2014/main" id="{5C2738CE-3F31-5E45-9617-8AFDA96FED00}"/>
              </a:ext>
            </a:extLst>
          </p:cNvPr>
          <p:cNvSpPr>
            <a:spLocks noGrp="1"/>
          </p:cNvSpPr>
          <p:nvPr>
            <p:ph type="sldNum" sz="quarter" idx="12"/>
          </p:nvPr>
        </p:nvSpPr>
        <p:spPr/>
        <p:txBody>
          <a:bodyPr/>
          <a:lstStyle/>
          <a:p>
            <a:fld id="{1D2EA5EF-C699-AF4C-BA42-C0A1CAAB713C}" type="slidenum">
              <a:rPr lang="en-US" smtClean="0"/>
              <a:t>10</a:t>
            </a:fld>
            <a:endParaRPr lang="en-US" dirty="0"/>
          </a:p>
        </p:txBody>
      </p:sp>
    </p:spTree>
    <p:extLst>
      <p:ext uri="{BB962C8B-B14F-4D97-AF65-F5344CB8AC3E}">
        <p14:creationId xmlns:p14="http://schemas.microsoft.com/office/powerpoint/2010/main" val="427943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F424F-1D35-43D2-29EF-5D3CFF71FECC}"/>
              </a:ext>
            </a:extLst>
          </p:cNvPr>
          <p:cNvSpPr>
            <a:spLocks noGrp="1"/>
          </p:cNvSpPr>
          <p:nvPr>
            <p:ph type="title"/>
          </p:nvPr>
        </p:nvSpPr>
        <p:spPr>
          <a:xfrm>
            <a:off x="457202" y="274639"/>
            <a:ext cx="8315569" cy="1143000"/>
          </a:xfrm>
        </p:spPr>
        <p:txBody>
          <a:bodyPr anchor="ctr">
            <a:normAutofit/>
          </a:bodyPr>
          <a:lstStyle/>
          <a:p>
            <a:pPr>
              <a:lnSpc>
                <a:spcPct val="90000"/>
              </a:lnSpc>
            </a:pPr>
            <a:r>
              <a:rPr lang="en-US" sz="3700" dirty="0"/>
              <a:t>Polling Question #1: What diagnosis do you suspect?</a:t>
            </a:r>
          </a:p>
        </p:txBody>
      </p:sp>
      <p:sp>
        <p:nvSpPr>
          <p:cNvPr id="3" name="Content Placeholder 2">
            <a:extLst>
              <a:ext uri="{FF2B5EF4-FFF2-40B4-BE49-F238E27FC236}">
                <a16:creationId xmlns:a16="http://schemas.microsoft.com/office/drawing/2014/main" id="{98B00B6B-AE4D-5855-676D-94281F9E60DC}"/>
              </a:ext>
            </a:extLst>
          </p:cNvPr>
          <p:cNvSpPr>
            <a:spLocks noGrp="1"/>
          </p:cNvSpPr>
          <p:nvPr>
            <p:ph sz="half" idx="1"/>
          </p:nvPr>
        </p:nvSpPr>
        <p:spPr>
          <a:xfrm>
            <a:off x="457200" y="1536192"/>
            <a:ext cx="3895344" cy="4431308"/>
          </a:xfrm>
        </p:spPr>
        <p:txBody>
          <a:bodyPr>
            <a:normAutofit/>
          </a:bodyPr>
          <a:lstStyle/>
          <a:p>
            <a:pPr marL="257175" indent="-257175">
              <a:buFont typeface="Arial" panose="020B0604020202020204" pitchFamily="34" charset="0"/>
              <a:buChar char="•"/>
            </a:pPr>
            <a:r>
              <a:rPr lang="en-US" dirty="0"/>
              <a:t>A. Genital herpes </a:t>
            </a:r>
          </a:p>
          <a:p>
            <a:pPr marL="257175" indent="-257175">
              <a:buFont typeface="Arial" panose="020B0604020202020204" pitchFamily="34" charset="0"/>
              <a:buChar char="•"/>
            </a:pPr>
            <a:r>
              <a:rPr lang="en-US" dirty="0"/>
              <a:t>B. Primary syphilis </a:t>
            </a:r>
          </a:p>
          <a:p>
            <a:pPr marL="257175" indent="-257175">
              <a:buFont typeface="Arial" panose="020B0604020202020204" pitchFamily="34" charset="0"/>
              <a:buChar char="•"/>
            </a:pPr>
            <a:r>
              <a:rPr lang="en-US" dirty="0"/>
              <a:t>C. Mpox</a:t>
            </a:r>
          </a:p>
          <a:p>
            <a:pPr marL="257175" indent="-257175">
              <a:buFont typeface="Arial" panose="020B0604020202020204" pitchFamily="34" charset="0"/>
              <a:buChar char="•"/>
            </a:pPr>
            <a:r>
              <a:rPr lang="en-US" dirty="0"/>
              <a:t>D. Chancroid </a:t>
            </a:r>
          </a:p>
          <a:p>
            <a:pPr marL="257175" indent="-257175">
              <a:buFont typeface="Arial" panose="020B0604020202020204" pitchFamily="34" charset="0"/>
              <a:buChar char="•"/>
            </a:pPr>
            <a:r>
              <a:rPr lang="en-US" dirty="0"/>
              <a:t>E. Lymphogranuloma venereum (LGV)</a:t>
            </a:r>
          </a:p>
          <a:p>
            <a:pPr marL="257175" indent="-257175">
              <a:buFont typeface="Arial" panose="020B0604020202020204" pitchFamily="34" charset="0"/>
              <a:buChar char="•"/>
            </a:pPr>
            <a:r>
              <a:rPr lang="en-US" dirty="0"/>
              <a:t>F. Granuloma Inguinale</a:t>
            </a:r>
          </a:p>
          <a:p>
            <a:endParaRPr lang="en-US" dirty="0"/>
          </a:p>
        </p:txBody>
      </p:sp>
      <p:pic>
        <p:nvPicPr>
          <p:cNvPr id="5" name="Picture 4" descr="Same image as before - vulva with three erythematous, clean-based ulcers, two of which have heaped-up edges ">
            <a:extLst>
              <a:ext uri="{FF2B5EF4-FFF2-40B4-BE49-F238E27FC236}">
                <a16:creationId xmlns:a16="http://schemas.microsoft.com/office/drawing/2014/main" id="{B9CAC333-F9D4-9718-EF0F-9511A5F51E8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27" r="2486" b="-2"/>
          <a:stretch/>
        </p:blipFill>
        <p:spPr bwMode="auto">
          <a:xfrm>
            <a:off x="4572000" y="1002182"/>
            <a:ext cx="4038599" cy="4431308"/>
          </a:xfrm>
          <a:prstGeom prst="rect">
            <a:avLst/>
          </a:prstGeom>
          <a:solidFill>
            <a:srgbClr val="FFFFFF"/>
          </a:solidFill>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3B07F7D-2614-F50A-88B8-99C7CC0C1B0C}"/>
              </a:ext>
            </a:extLst>
          </p:cNvPr>
          <p:cNvSpPr txBox="1"/>
          <p:nvPr/>
        </p:nvSpPr>
        <p:spPr>
          <a:xfrm>
            <a:off x="4791458" y="5480929"/>
            <a:ext cx="3895344" cy="461665"/>
          </a:xfrm>
          <a:prstGeom prst="rect">
            <a:avLst/>
          </a:prstGeom>
          <a:noFill/>
        </p:spPr>
        <p:txBody>
          <a:bodyPr wrap="square" rtlCol="0">
            <a:spAutoFit/>
          </a:bodyPr>
          <a:lstStyle/>
          <a:p>
            <a:r>
              <a:rPr lang="en-US" sz="1200" dirty="0"/>
              <a:t>Image credit: Dr. J. Engelman, San Francisco City Clinic</a:t>
            </a:r>
          </a:p>
        </p:txBody>
      </p:sp>
      <p:sp>
        <p:nvSpPr>
          <p:cNvPr id="4" name="Slide Number Placeholder 3">
            <a:extLst>
              <a:ext uri="{FF2B5EF4-FFF2-40B4-BE49-F238E27FC236}">
                <a16:creationId xmlns:a16="http://schemas.microsoft.com/office/drawing/2014/main" id="{93D30C13-A697-E1E7-0A55-52543FD4FE04}"/>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11</a:t>
            </a:fld>
            <a:endParaRPr lang="en-US" dirty="0"/>
          </a:p>
        </p:txBody>
      </p:sp>
    </p:spTree>
    <p:extLst>
      <p:ext uri="{BB962C8B-B14F-4D97-AF65-F5344CB8AC3E}">
        <p14:creationId xmlns:p14="http://schemas.microsoft.com/office/powerpoint/2010/main" val="48898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F0BE-E083-4FB7-A230-9D30E3BC95DF}"/>
              </a:ext>
            </a:extLst>
          </p:cNvPr>
          <p:cNvSpPr>
            <a:spLocks noGrp="1"/>
          </p:cNvSpPr>
          <p:nvPr>
            <p:ph type="title"/>
          </p:nvPr>
        </p:nvSpPr>
        <p:spPr>
          <a:xfrm>
            <a:off x="457202" y="274639"/>
            <a:ext cx="8315569" cy="1143000"/>
          </a:xfrm>
        </p:spPr>
        <p:txBody>
          <a:bodyPr anchor="ctr">
            <a:normAutofit/>
          </a:bodyPr>
          <a:lstStyle/>
          <a:p>
            <a:r>
              <a:rPr lang="en-US" dirty="0"/>
              <a:t>Syphilis Overview </a:t>
            </a:r>
          </a:p>
        </p:txBody>
      </p:sp>
      <p:sp>
        <p:nvSpPr>
          <p:cNvPr id="3" name="Content Placeholder 2">
            <a:extLst>
              <a:ext uri="{FF2B5EF4-FFF2-40B4-BE49-F238E27FC236}">
                <a16:creationId xmlns:a16="http://schemas.microsoft.com/office/drawing/2014/main" id="{8D43787E-00EF-4F17-B9EB-529BD68CBE4D}"/>
              </a:ext>
            </a:extLst>
          </p:cNvPr>
          <p:cNvSpPr>
            <a:spLocks noGrp="1"/>
          </p:cNvSpPr>
          <p:nvPr>
            <p:ph sz="half" idx="1"/>
          </p:nvPr>
        </p:nvSpPr>
        <p:spPr>
          <a:xfrm>
            <a:off x="457200" y="1536192"/>
            <a:ext cx="3657600" cy="4431308"/>
          </a:xfrm>
        </p:spPr>
        <p:txBody>
          <a:bodyPr>
            <a:normAutofit/>
          </a:bodyPr>
          <a:lstStyle/>
          <a:p>
            <a:pPr>
              <a:lnSpc>
                <a:spcPct val="90000"/>
              </a:lnSpc>
              <a:spcBef>
                <a:spcPts val="450"/>
              </a:spcBef>
              <a:buFont typeface="Arial" charset="0"/>
              <a:buChar char="•"/>
              <a:defRPr/>
            </a:pPr>
            <a:r>
              <a:rPr lang="en-US" sz="2000" b="1" dirty="0"/>
              <a:t>Causative organism</a:t>
            </a:r>
            <a:r>
              <a:rPr lang="en-US" sz="2000" dirty="0"/>
              <a:t>: </a:t>
            </a:r>
            <a:r>
              <a:rPr lang="en-US" sz="2000" i="1" dirty="0"/>
              <a:t>Treponema pallidum</a:t>
            </a:r>
            <a:r>
              <a:rPr lang="en-US" sz="2000" dirty="0"/>
              <a:t>,  spirochete bacterium</a:t>
            </a:r>
          </a:p>
          <a:p>
            <a:pPr>
              <a:lnSpc>
                <a:spcPct val="90000"/>
              </a:lnSpc>
              <a:spcBef>
                <a:spcPts val="450"/>
              </a:spcBef>
              <a:buFont typeface="Arial" charset="0"/>
              <a:buChar char="•"/>
              <a:defRPr/>
            </a:pPr>
            <a:r>
              <a:rPr lang="en-US" sz="2000" b="1" dirty="0"/>
              <a:t>Incubation</a:t>
            </a:r>
            <a:r>
              <a:rPr lang="en-US" sz="2000" dirty="0"/>
              <a:t>: ~3-4 weeks; range 10-90 days</a:t>
            </a:r>
          </a:p>
          <a:p>
            <a:pPr>
              <a:lnSpc>
                <a:spcPct val="90000"/>
              </a:lnSpc>
              <a:spcBef>
                <a:spcPts val="450"/>
              </a:spcBef>
              <a:buFont typeface="Arial" charset="0"/>
              <a:buChar char="•"/>
              <a:defRPr/>
            </a:pPr>
            <a:r>
              <a:rPr lang="en-US" sz="2000" dirty="0"/>
              <a:t>Causes systemic infection, with episodes of active disease interrupted by periods of latent infection</a:t>
            </a:r>
          </a:p>
          <a:p>
            <a:pPr>
              <a:lnSpc>
                <a:spcPct val="90000"/>
              </a:lnSpc>
              <a:spcBef>
                <a:spcPts val="450"/>
              </a:spcBef>
              <a:buFont typeface="Arial" charset="0"/>
              <a:buChar char="•"/>
              <a:defRPr/>
            </a:pPr>
            <a:r>
              <a:rPr lang="en-US" sz="2000" b="1" dirty="0"/>
              <a:t>Transmission</a:t>
            </a:r>
            <a:r>
              <a:rPr lang="en-US" sz="2000" dirty="0"/>
              <a:t>: direct contact to infectious lesion, blood-borne, </a:t>
            </a:r>
            <a:r>
              <a:rPr lang="en-US" sz="2000" b="1" dirty="0"/>
              <a:t>in utero. </a:t>
            </a:r>
          </a:p>
        </p:txBody>
      </p:sp>
      <p:pic>
        <p:nvPicPr>
          <p:cNvPr id="8" name="Picture 7" descr="Photomicrograph depicting a Treponema pallidum bacterium, a spirochete 5µm -15µm in length -- this is the causative agent of syphilis.">
            <a:extLst>
              <a:ext uri="{FF2B5EF4-FFF2-40B4-BE49-F238E27FC236}">
                <a16:creationId xmlns:a16="http://schemas.microsoft.com/office/drawing/2014/main" id="{4393C03E-4491-260E-1A17-F3A946E6862D}"/>
              </a:ext>
            </a:extLst>
          </p:cNvPr>
          <p:cNvPicPr>
            <a:picLocks noChangeAspect="1"/>
          </p:cNvPicPr>
          <p:nvPr/>
        </p:nvPicPr>
        <p:blipFill>
          <a:blip r:embed="rId3"/>
          <a:stretch>
            <a:fillRect/>
          </a:stretch>
        </p:blipFill>
        <p:spPr>
          <a:xfrm>
            <a:off x="4020542" y="1667866"/>
            <a:ext cx="4752229" cy="3279038"/>
          </a:xfrm>
          <a:prstGeom prst="rect">
            <a:avLst/>
          </a:prstGeom>
          <a:noFill/>
        </p:spPr>
      </p:pic>
      <p:sp>
        <p:nvSpPr>
          <p:cNvPr id="9" name="TextBox 8">
            <a:extLst>
              <a:ext uri="{FF2B5EF4-FFF2-40B4-BE49-F238E27FC236}">
                <a16:creationId xmlns:a16="http://schemas.microsoft.com/office/drawing/2014/main" id="{10A42744-D4EC-CE6E-0367-57DD29C1A7C0}"/>
              </a:ext>
            </a:extLst>
          </p:cNvPr>
          <p:cNvSpPr txBox="1"/>
          <p:nvPr/>
        </p:nvSpPr>
        <p:spPr>
          <a:xfrm>
            <a:off x="4253789" y="4522622"/>
            <a:ext cx="4433011" cy="369332"/>
          </a:xfrm>
          <a:prstGeom prst="rect">
            <a:avLst/>
          </a:prstGeom>
          <a:noFill/>
        </p:spPr>
        <p:txBody>
          <a:bodyPr wrap="square" rtlCol="0">
            <a:spAutoFit/>
          </a:bodyPr>
          <a:lstStyle/>
          <a:p>
            <a:r>
              <a:rPr lang="en-US" dirty="0"/>
              <a:t>CDC Public Health Library, Image #2333</a:t>
            </a:r>
          </a:p>
        </p:txBody>
      </p:sp>
      <p:sp>
        <p:nvSpPr>
          <p:cNvPr id="4" name="Slide Number Placeholder 3">
            <a:extLst>
              <a:ext uri="{FF2B5EF4-FFF2-40B4-BE49-F238E27FC236}">
                <a16:creationId xmlns:a16="http://schemas.microsoft.com/office/drawing/2014/main" id="{BDED9AF3-5B7B-0D61-7607-0691C02B96C2}"/>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12</a:t>
            </a:fld>
            <a:endParaRPr lang="en-US" dirty="0"/>
          </a:p>
        </p:txBody>
      </p:sp>
    </p:spTree>
    <p:extLst>
      <p:ext uri="{BB962C8B-B14F-4D97-AF65-F5344CB8AC3E}">
        <p14:creationId xmlns:p14="http://schemas.microsoft.com/office/powerpoint/2010/main" val="332686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E421-2A9A-8E54-DF72-7ACB66251DA3}"/>
              </a:ext>
              <a:ext uri="{C183D7F6-B498-43B3-948B-1728B52AA6E4}">
                <adec:decorative xmlns:adec="http://schemas.microsoft.com/office/drawing/2017/decorative" val="0"/>
              </a:ext>
            </a:extLst>
          </p:cNvPr>
          <p:cNvSpPr>
            <a:spLocks noGrp="1"/>
          </p:cNvSpPr>
          <p:nvPr>
            <p:ph type="title"/>
          </p:nvPr>
        </p:nvSpPr>
        <p:spPr>
          <a:xfrm>
            <a:off x="326574" y="576743"/>
            <a:ext cx="8315569" cy="1143000"/>
          </a:xfrm>
        </p:spPr>
        <p:txBody>
          <a:bodyPr/>
          <a:lstStyle/>
          <a:p>
            <a:r>
              <a:rPr lang="en-US" dirty="0"/>
              <a:t>Syphilis Natural History – Episodes and Stages</a:t>
            </a:r>
          </a:p>
        </p:txBody>
      </p:sp>
      <p:pic>
        <p:nvPicPr>
          <p:cNvPr id="6" name="Content Placeholder 5" descr="Diagram showing the natural history of syphilis, using circles to indicate the stage of syphilis and arrows to indicate progression.  After exposure, there is an incubation period of 3-4 weeks, after which point the patient enters the stage of primary syphilis.  After that, in another 2-4 weeks, they will enter secondary syphilis.  Three to 8 weeks later, they will enter a latent, or asymptomatic phase.  As indicated by the arrows at the bottom, serious complications like neuro/ocular syphilis and transmission from pregnant person to fetus can occur at any stage. ">
            <a:extLst>
              <a:ext uri="{FF2B5EF4-FFF2-40B4-BE49-F238E27FC236}">
                <a16:creationId xmlns:a16="http://schemas.microsoft.com/office/drawing/2014/main" id="{58571E33-36F7-23DB-B68D-26E313189EE4}"/>
              </a:ext>
              <a:ext uri="{C183D7F6-B498-43B3-948B-1728B52AA6E4}">
                <adec:decorative xmlns:adec="http://schemas.microsoft.com/office/drawing/2017/decorative" val="0"/>
              </a:ext>
            </a:extLst>
          </p:cNvPr>
          <p:cNvPicPr>
            <a:picLocks noGrp="1" noChangeAspect="1"/>
          </p:cNvPicPr>
          <p:nvPr>
            <p:ph idx="1"/>
          </p:nvPr>
        </p:nvPicPr>
        <p:blipFill rotWithShape="1">
          <a:blip r:embed="rId3"/>
          <a:srcRect l="23349" t="36545" r="30421" b="30415"/>
          <a:stretch/>
        </p:blipFill>
        <p:spPr>
          <a:xfrm>
            <a:off x="1" y="1719743"/>
            <a:ext cx="9144000" cy="4372072"/>
          </a:xfrm>
        </p:spPr>
      </p:pic>
      <p:pic>
        <p:nvPicPr>
          <p:cNvPr id="7" name="Picture 6">
            <a:extLst>
              <a:ext uri="{FF2B5EF4-FFF2-40B4-BE49-F238E27FC236}">
                <a16:creationId xmlns:a16="http://schemas.microsoft.com/office/drawing/2014/main" id="{09C36DA9-F344-9028-62EA-55A755820C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77198" y="6251964"/>
            <a:ext cx="2093938" cy="596027"/>
          </a:xfrm>
          <a:prstGeom prst="rect">
            <a:avLst/>
          </a:prstGeom>
        </p:spPr>
      </p:pic>
      <p:sp>
        <p:nvSpPr>
          <p:cNvPr id="4" name="Slide Number Placeholder 3">
            <a:extLst>
              <a:ext uri="{FF2B5EF4-FFF2-40B4-BE49-F238E27FC236}">
                <a16:creationId xmlns:a16="http://schemas.microsoft.com/office/drawing/2014/main" id="{2166D4D9-791E-8E00-6325-38E77FAE8DE4}"/>
              </a:ext>
              <a:ext uri="{C183D7F6-B498-43B3-948B-1728B52AA6E4}">
                <adec:decorative xmlns:adec="http://schemas.microsoft.com/office/drawing/2017/decorative" val="0"/>
              </a:ext>
            </a:extLst>
          </p:cNvPr>
          <p:cNvSpPr>
            <a:spLocks noGrp="1"/>
          </p:cNvSpPr>
          <p:nvPr>
            <p:ph type="sldNum" sz="quarter" idx="12"/>
          </p:nvPr>
        </p:nvSpPr>
        <p:spPr/>
        <p:txBody>
          <a:bodyPr/>
          <a:lstStyle/>
          <a:p>
            <a:fld id="{1D2EA5EF-C699-AF4C-BA42-C0A1CAAB713C}" type="slidenum">
              <a:rPr lang="en-US" smtClean="0"/>
              <a:t>13</a:t>
            </a:fld>
            <a:endParaRPr lang="en-US" dirty="0"/>
          </a:p>
        </p:txBody>
      </p:sp>
      <p:sp>
        <p:nvSpPr>
          <p:cNvPr id="3" name="TextBox 2">
            <a:extLst>
              <a:ext uri="{FF2B5EF4-FFF2-40B4-BE49-F238E27FC236}">
                <a16:creationId xmlns:a16="http://schemas.microsoft.com/office/drawing/2014/main" id="{54248716-B43B-6A5F-D47D-B6BA70578239}"/>
              </a:ext>
              <a:ext uri="{C183D7F6-B498-43B3-948B-1728B52AA6E4}">
                <adec:decorative xmlns:adec="http://schemas.microsoft.com/office/drawing/2017/decorative" val="1"/>
              </a:ext>
            </a:extLst>
          </p:cNvPr>
          <p:cNvSpPr txBox="1"/>
          <p:nvPr/>
        </p:nvSpPr>
        <p:spPr>
          <a:xfrm>
            <a:off x="1107782" y="35003"/>
            <a:ext cx="7534361" cy="276999"/>
          </a:xfrm>
          <a:prstGeom prst="rect">
            <a:avLst/>
          </a:prstGeom>
          <a:noFill/>
        </p:spPr>
        <p:txBody>
          <a:bodyPr wrap="square" rtlCol="0">
            <a:spAutoFit/>
          </a:bodyPr>
          <a:lstStyle/>
          <a:p>
            <a:r>
              <a:rPr lang="en-US" sz="1200" dirty="0"/>
              <a:t>Content credit: California Prevention Training Center &amp; California Dept of Public Health, STD Control Branch</a:t>
            </a:r>
          </a:p>
        </p:txBody>
      </p:sp>
    </p:spTree>
    <p:extLst>
      <p:ext uri="{BB962C8B-B14F-4D97-AF65-F5344CB8AC3E}">
        <p14:creationId xmlns:p14="http://schemas.microsoft.com/office/powerpoint/2010/main" val="2866124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9CF9-6BD8-39F3-E53D-97E515E5A2F4}"/>
              </a:ext>
            </a:extLst>
          </p:cNvPr>
          <p:cNvSpPr>
            <a:spLocks noGrp="1"/>
          </p:cNvSpPr>
          <p:nvPr>
            <p:ph type="title"/>
          </p:nvPr>
        </p:nvSpPr>
        <p:spPr/>
        <p:txBody>
          <a:bodyPr/>
          <a:lstStyle/>
          <a:p>
            <a:r>
              <a:rPr lang="en-US" dirty="0"/>
              <a:t>Natural History: Primary Syphilis </a:t>
            </a:r>
          </a:p>
        </p:txBody>
      </p:sp>
      <p:pic>
        <p:nvPicPr>
          <p:cNvPr id="6" name="Picture 5" descr="Repeat of diagram showing the natural history of syphilis again.  Here, the red box with text in it is the focus, indicating what happens when a patient enters the stage of primary syphilis. ">
            <a:extLst>
              <a:ext uri="{FF2B5EF4-FFF2-40B4-BE49-F238E27FC236}">
                <a16:creationId xmlns:a16="http://schemas.microsoft.com/office/drawing/2014/main" id="{2826555B-1445-C3F3-7A16-8645680FF603}"/>
              </a:ext>
            </a:extLst>
          </p:cNvPr>
          <p:cNvPicPr>
            <a:picLocks noChangeAspect="1"/>
          </p:cNvPicPr>
          <p:nvPr/>
        </p:nvPicPr>
        <p:blipFill rotWithShape="1">
          <a:blip r:embed="rId3"/>
          <a:srcRect l="21743" t="37787" r="31192" b="29048"/>
          <a:stretch/>
        </p:blipFill>
        <p:spPr>
          <a:xfrm>
            <a:off x="75500" y="1853967"/>
            <a:ext cx="9068499" cy="4318040"/>
          </a:xfrm>
          <a:prstGeom prst="rect">
            <a:avLst/>
          </a:prstGeom>
        </p:spPr>
      </p:pic>
      <p:pic>
        <p:nvPicPr>
          <p:cNvPr id="7" name="Picture 6">
            <a:extLst>
              <a:ext uri="{FF2B5EF4-FFF2-40B4-BE49-F238E27FC236}">
                <a16:creationId xmlns:a16="http://schemas.microsoft.com/office/drawing/2014/main" id="{0949B46F-0DC6-116D-E12C-696396B394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77198" y="6251964"/>
            <a:ext cx="2093938" cy="596027"/>
          </a:xfrm>
          <a:prstGeom prst="rect">
            <a:avLst/>
          </a:prstGeom>
        </p:spPr>
      </p:pic>
      <p:sp>
        <p:nvSpPr>
          <p:cNvPr id="4" name="Slide Number Placeholder 3">
            <a:extLst>
              <a:ext uri="{FF2B5EF4-FFF2-40B4-BE49-F238E27FC236}">
                <a16:creationId xmlns:a16="http://schemas.microsoft.com/office/drawing/2014/main" id="{F298D0F1-9812-AC68-1EAD-2A182DADB904}"/>
              </a:ext>
            </a:extLst>
          </p:cNvPr>
          <p:cNvSpPr>
            <a:spLocks noGrp="1"/>
          </p:cNvSpPr>
          <p:nvPr>
            <p:ph type="sldNum" sz="quarter" idx="12"/>
          </p:nvPr>
        </p:nvSpPr>
        <p:spPr/>
        <p:txBody>
          <a:bodyPr/>
          <a:lstStyle/>
          <a:p>
            <a:fld id="{1D2EA5EF-C699-AF4C-BA42-C0A1CAAB713C}" type="slidenum">
              <a:rPr lang="en-US" smtClean="0"/>
              <a:t>14</a:t>
            </a:fld>
            <a:endParaRPr lang="en-US" dirty="0"/>
          </a:p>
        </p:txBody>
      </p:sp>
      <p:sp>
        <p:nvSpPr>
          <p:cNvPr id="3" name="TextBox 2">
            <a:extLst>
              <a:ext uri="{FF2B5EF4-FFF2-40B4-BE49-F238E27FC236}">
                <a16:creationId xmlns:a16="http://schemas.microsoft.com/office/drawing/2014/main" id="{AC229A19-1BFF-CD43-7F6C-3B348A5D3367}"/>
              </a:ext>
              <a:ext uri="{C183D7F6-B498-43B3-948B-1728B52AA6E4}">
                <adec:decorative xmlns:adec="http://schemas.microsoft.com/office/drawing/2017/decorative" val="1"/>
              </a:ext>
            </a:extLst>
          </p:cNvPr>
          <p:cNvSpPr txBox="1"/>
          <p:nvPr/>
        </p:nvSpPr>
        <p:spPr>
          <a:xfrm>
            <a:off x="785052" y="63877"/>
            <a:ext cx="7538677" cy="276999"/>
          </a:xfrm>
          <a:prstGeom prst="rect">
            <a:avLst/>
          </a:prstGeom>
          <a:noFill/>
        </p:spPr>
        <p:txBody>
          <a:bodyPr wrap="square" rtlCol="0">
            <a:spAutoFit/>
          </a:bodyPr>
          <a:lstStyle/>
          <a:p>
            <a:r>
              <a:rPr lang="en-US" sz="1200" dirty="0"/>
              <a:t>Content credit: California Prevention Training Center &amp; California Dept of Public Health, STD Control Branch</a:t>
            </a:r>
          </a:p>
        </p:txBody>
      </p:sp>
    </p:spTree>
    <p:extLst>
      <p:ext uri="{BB962C8B-B14F-4D97-AF65-F5344CB8AC3E}">
        <p14:creationId xmlns:p14="http://schemas.microsoft.com/office/powerpoint/2010/main" val="693494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5B874DF-E1AC-C6FE-A234-31D5FF7713CA}"/>
              </a:ext>
              <a:ext uri="{C183D7F6-B498-43B3-948B-1728B52AA6E4}">
                <adec:decorative xmlns:adec="http://schemas.microsoft.com/office/drawing/2017/decorative" val="1"/>
              </a:ext>
            </a:extLst>
          </p:cNvPr>
          <p:cNvGrpSpPr/>
          <p:nvPr/>
        </p:nvGrpSpPr>
        <p:grpSpPr>
          <a:xfrm>
            <a:off x="7164846" y="120302"/>
            <a:ext cx="1801052" cy="696989"/>
            <a:chOff x="7051597" y="47018"/>
            <a:chExt cx="2916413" cy="1083733"/>
          </a:xfrm>
        </p:grpSpPr>
        <p:sp>
          <p:nvSpPr>
            <p:cNvPr id="20" name="Rectangle 19">
              <a:extLst>
                <a:ext uri="{FF2B5EF4-FFF2-40B4-BE49-F238E27FC236}">
                  <a16:creationId xmlns:a16="http://schemas.microsoft.com/office/drawing/2014/main" id="{7345554E-1C06-C05E-E0C1-3FDE6E5F1A20}"/>
                </a:ext>
              </a:extLst>
            </p:cNvPr>
            <p:cNvSpPr/>
            <p:nvPr/>
          </p:nvSpPr>
          <p:spPr>
            <a:xfrm>
              <a:off x="7051597" y="47018"/>
              <a:ext cx="2916413" cy="1083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Freeform 11">
              <a:extLst>
                <a:ext uri="{FF2B5EF4-FFF2-40B4-BE49-F238E27FC236}">
                  <a16:creationId xmlns:a16="http://schemas.microsoft.com/office/drawing/2014/main" id="{CF824BB5-A90B-0BE1-52CF-F99B7A733499}"/>
                </a:ext>
              </a:extLst>
            </p:cNvPr>
            <p:cNvSpPr/>
            <p:nvPr/>
          </p:nvSpPr>
          <p:spPr>
            <a:xfrm>
              <a:off x="8158415" y="330995"/>
              <a:ext cx="809551" cy="501847"/>
            </a:xfrm>
            <a:custGeom>
              <a:avLst/>
              <a:gdLst>
                <a:gd name="connsiteX0" fmla="*/ 0 w 1393820"/>
                <a:gd name="connsiteY0" fmla="*/ 182756 h 1218374"/>
                <a:gd name="connsiteX1" fmla="*/ 784633 w 1393820"/>
                <a:gd name="connsiteY1" fmla="*/ 182756 h 1218374"/>
                <a:gd name="connsiteX2" fmla="*/ 784633 w 1393820"/>
                <a:gd name="connsiteY2" fmla="*/ 0 h 1218374"/>
                <a:gd name="connsiteX3" fmla="*/ 1393820 w 1393820"/>
                <a:gd name="connsiteY3" fmla="*/ 609187 h 1218374"/>
                <a:gd name="connsiteX4" fmla="*/ 784633 w 1393820"/>
                <a:gd name="connsiteY4" fmla="*/ 1218374 h 1218374"/>
                <a:gd name="connsiteX5" fmla="*/ 784633 w 1393820"/>
                <a:gd name="connsiteY5" fmla="*/ 1035618 h 1218374"/>
                <a:gd name="connsiteX6" fmla="*/ 0 w 1393820"/>
                <a:gd name="connsiteY6" fmla="*/ 1035618 h 1218374"/>
                <a:gd name="connsiteX7" fmla="*/ 0 w 1393820"/>
                <a:gd name="connsiteY7" fmla="*/ 182756 h 121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3820" h="1218374">
                  <a:moveTo>
                    <a:pt x="0" y="182756"/>
                  </a:moveTo>
                  <a:lnTo>
                    <a:pt x="784633" y="182756"/>
                  </a:lnTo>
                  <a:lnTo>
                    <a:pt x="784633" y="0"/>
                  </a:lnTo>
                  <a:lnTo>
                    <a:pt x="1393820" y="609187"/>
                  </a:lnTo>
                  <a:lnTo>
                    <a:pt x="784633" y="1218374"/>
                  </a:lnTo>
                  <a:lnTo>
                    <a:pt x="784633" y="1035618"/>
                  </a:lnTo>
                  <a:lnTo>
                    <a:pt x="0" y="1035618"/>
                  </a:lnTo>
                  <a:lnTo>
                    <a:pt x="0" y="182756"/>
                  </a:lnTo>
                  <a:close/>
                </a:path>
              </a:pathLst>
            </a:custGeom>
            <a:ln>
              <a:solidFill>
                <a:schemeClr val="bg1">
                  <a:lumMod val="65000"/>
                </a:schemeClr>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none" lIns="295631" tIns="145640" rIns="291554" bIns="145640" numCol="1" spcCol="1270" anchor="ctr" anchorCtr="0">
              <a:noAutofit/>
            </a:bodyPr>
            <a:lstStyle/>
            <a:p>
              <a:pPr algn="ctr" defTabSz="600060">
                <a:lnSpc>
                  <a:spcPct val="90000"/>
                </a:lnSpc>
                <a:spcAft>
                  <a:spcPct val="35000"/>
                </a:spcAft>
              </a:pPr>
              <a:endParaRPr lang="en-US" sz="1200" dirty="0">
                <a:solidFill>
                  <a:prstClr val="black">
                    <a:hueOff val="0"/>
                    <a:satOff val="0"/>
                    <a:lumOff val="0"/>
                    <a:alphaOff val="0"/>
                  </a:prstClr>
                </a:solidFill>
              </a:endParaRPr>
            </a:p>
          </p:txBody>
        </p:sp>
        <p:sp>
          <p:nvSpPr>
            <p:cNvPr id="22" name="Freeform 12">
              <a:extLst>
                <a:ext uri="{FF2B5EF4-FFF2-40B4-BE49-F238E27FC236}">
                  <a16:creationId xmlns:a16="http://schemas.microsoft.com/office/drawing/2014/main" id="{CA0EFAD4-2CE3-2089-CC4E-AC98C420CF0D}"/>
                </a:ext>
              </a:extLst>
            </p:cNvPr>
            <p:cNvSpPr/>
            <p:nvPr/>
          </p:nvSpPr>
          <p:spPr>
            <a:xfrm>
              <a:off x="7102015" y="142275"/>
              <a:ext cx="914399" cy="914401"/>
            </a:xfrm>
            <a:custGeom>
              <a:avLst/>
              <a:gdLst>
                <a:gd name="connsiteX0" fmla="*/ 0 w 696910"/>
                <a:gd name="connsiteY0" fmla="*/ 348455 h 696910"/>
                <a:gd name="connsiteX1" fmla="*/ 348455 w 696910"/>
                <a:gd name="connsiteY1" fmla="*/ 0 h 696910"/>
                <a:gd name="connsiteX2" fmla="*/ 696910 w 696910"/>
                <a:gd name="connsiteY2" fmla="*/ 348455 h 696910"/>
                <a:gd name="connsiteX3" fmla="*/ 348455 w 696910"/>
                <a:gd name="connsiteY3" fmla="*/ 696910 h 696910"/>
                <a:gd name="connsiteX4" fmla="*/ 0 w 696910"/>
                <a:gd name="connsiteY4" fmla="*/ 348455 h 696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910" h="696910">
                  <a:moveTo>
                    <a:pt x="0" y="348455"/>
                  </a:moveTo>
                  <a:cubicBezTo>
                    <a:pt x="0" y="156009"/>
                    <a:pt x="156009" y="0"/>
                    <a:pt x="348455" y="0"/>
                  </a:cubicBezTo>
                  <a:cubicBezTo>
                    <a:pt x="540901" y="0"/>
                    <a:pt x="696910" y="156009"/>
                    <a:pt x="696910" y="348455"/>
                  </a:cubicBezTo>
                  <a:cubicBezTo>
                    <a:pt x="696910" y="540901"/>
                    <a:pt x="540901" y="696910"/>
                    <a:pt x="348455" y="696910"/>
                  </a:cubicBezTo>
                  <a:cubicBezTo>
                    <a:pt x="156009" y="696910"/>
                    <a:pt x="0" y="540901"/>
                    <a:pt x="0" y="348455"/>
                  </a:cubicBezTo>
                  <a:close/>
                </a:path>
              </a:pathLst>
            </a:custGeom>
            <a:no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none" lIns="137160" tIns="137160" rIns="137160" bIns="137160" numCol="1" spcCol="1270" anchor="ctr" anchorCtr="0">
              <a:noAutofit/>
            </a:bodyPr>
            <a:lstStyle/>
            <a:p>
              <a:pPr algn="ctr" defTabSz="600060">
                <a:lnSpc>
                  <a:spcPct val="90000"/>
                </a:lnSpc>
                <a:spcAft>
                  <a:spcPct val="35000"/>
                </a:spcAft>
              </a:pPr>
              <a:r>
                <a:rPr lang="en-US" sz="1200" b="1" dirty="0">
                  <a:solidFill>
                    <a:schemeClr val="tx1"/>
                  </a:solidFill>
                </a:rPr>
                <a:t>Exposure</a:t>
              </a:r>
            </a:p>
          </p:txBody>
        </p:sp>
        <p:sp>
          <p:nvSpPr>
            <p:cNvPr id="23" name="Freeform 14">
              <a:extLst>
                <a:ext uri="{FF2B5EF4-FFF2-40B4-BE49-F238E27FC236}">
                  <a16:creationId xmlns:a16="http://schemas.microsoft.com/office/drawing/2014/main" id="{1BA10197-C5B1-ED2C-92D0-DE039E11673F}"/>
                </a:ext>
              </a:extLst>
            </p:cNvPr>
            <p:cNvSpPr/>
            <p:nvPr/>
          </p:nvSpPr>
          <p:spPr>
            <a:xfrm>
              <a:off x="8981231" y="113947"/>
              <a:ext cx="914400" cy="914400"/>
            </a:xfrm>
            <a:custGeom>
              <a:avLst/>
              <a:gdLst>
                <a:gd name="connsiteX0" fmla="*/ 0 w 696910"/>
                <a:gd name="connsiteY0" fmla="*/ 348455 h 696910"/>
                <a:gd name="connsiteX1" fmla="*/ 348455 w 696910"/>
                <a:gd name="connsiteY1" fmla="*/ 0 h 696910"/>
                <a:gd name="connsiteX2" fmla="*/ 696910 w 696910"/>
                <a:gd name="connsiteY2" fmla="*/ 348455 h 696910"/>
                <a:gd name="connsiteX3" fmla="*/ 348455 w 696910"/>
                <a:gd name="connsiteY3" fmla="*/ 696910 h 696910"/>
                <a:gd name="connsiteX4" fmla="*/ 0 w 696910"/>
                <a:gd name="connsiteY4" fmla="*/ 348455 h 696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910" h="696910">
                  <a:moveTo>
                    <a:pt x="0" y="348455"/>
                  </a:moveTo>
                  <a:cubicBezTo>
                    <a:pt x="0" y="156009"/>
                    <a:pt x="156009" y="0"/>
                    <a:pt x="348455" y="0"/>
                  </a:cubicBezTo>
                  <a:cubicBezTo>
                    <a:pt x="540901" y="0"/>
                    <a:pt x="696910" y="156009"/>
                    <a:pt x="696910" y="348455"/>
                  </a:cubicBezTo>
                  <a:cubicBezTo>
                    <a:pt x="696910" y="540901"/>
                    <a:pt x="540901" y="696910"/>
                    <a:pt x="348455" y="696910"/>
                  </a:cubicBezTo>
                  <a:cubicBezTo>
                    <a:pt x="156009" y="696910"/>
                    <a:pt x="0" y="540901"/>
                    <a:pt x="0" y="348455"/>
                  </a:cubicBezTo>
                  <a:close/>
                </a:path>
              </a:pathLst>
            </a:custGeom>
            <a:noFill/>
          </p:spPr>
          <p:style>
            <a:lnRef idx="3">
              <a:schemeClr val="lt1">
                <a:hueOff val="0"/>
                <a:satOff val="0"/>
                <a:lumOff val="0"/>
                <a:alphaOff val="0"/>
              </a:schemeClr>
            </a:lnRef>
            <a:fillRef idx="1">
              <a:schemeClr val="accent2">
                <a:hueOff val="1170380"/>
                <a:satOff val="-1460"/>
                <a:lumOff val="343"/>
                <a:alphaOff val="0"/>
              </a:schemeClr>
            </a:fillRef>
            <a:effectRef idx="1">
              <a:schemeClr val="accent2">
                <a:hueOff val="1170380"/>
                <a:satOff val="-1460"/>
                <a:lumOff val="343"/>
                <a:alphaOff val="0"/>
              </a:schemeClr>
            </a:effectRef>
            <a:fontRef idx="minor">
              <a:schemeClr val="lt1"/>
            </a:fontRef>
          </p:style>
          <p:txBody>
            <a:bodyPr spcFirstLastPara="0" vert="horz" wrap="none" lIns="89880" tIns="89880" rIns="89880" bIns="89880" numCol="1" spcCol="1270" anchor="ctr" anchorCtr="0">
              <a:noAutofit/>
            </a:bodyPr>
            <a:lstStyle/>
            <a:p>
              <a:pPr algn="ctr" defTabSz="933427">
                <a:lnSpc>
                  <a:spcPct val="90000"/>
                </a:lnSpc>
                <a:spcAft>
                  <a:spcPct val="35000"/>
                </a:spcAft>
              </a:pPr>
              <a:r>
                <a:rPr lang="en-US" sz="1200" b="1" dirty="0">
                  <a:solidFill>
                    <a:schemeClr val="tx1"/>
                  </a:solidFill>
                </a:rPr>
                <a:t>Primary</a:t>
              </a:r>
              <a:endParaRPr lang="en-US" sz="600" b="1" baseline="30000" dirty="0">
                <a:solidFill>
                  <a:schemeClr val="tx1"/>
                </a:solidFill>
              </a:endParaRPr>
            </a:p>
          </p:txBody>
        </p:sp>
      </p:grpSp>
      <p:sp>
        <p:nvSpPr>
          <p:cNvPr id="2" name="Title 1">
            <a:extLst>
              <a:ext uri="{FF2B5EF4-FFF2-40B4-BE49-F238E27FC236}">
                <a16:creationId xmlns:a16="http://schemas.microsoft.com/office/drawing/2014/main" id="{65175B47-ADDC-4689-A6AF-BFC8D7713954}"/>
              </a:ext>
            </a:extLst>
          </p:cNvPr>
          <p:cNvSpPr>
            <a:spLocks noGrp="1"/>
          </p:cNvSpPr>
          <p:nvPr>
            <p:ph type="title"/>
          </p:nvPr>
        </p:nvSpPr>
        <p:spPr>
          <a:xfrm>
            <a:off x="178102" y="475608"/>
            <a:ext cx="8315569" cy="1143000"/>
          </a:xfrm>
        </p:spPr>
        <p:txBody>
          <a:bodyPr/>
          <a:lstStyle/>
          <a:p>
            <a:r>
              <a:rPr lang="en-US" dirty="0"/>
              <a:t>Primary Syphilis: Typical Chancre </a:t>
            </a:r>
          </a:p>
        </p:txBody>
      </p:sp>
      <p:sp>
        <p:nvSpPr>
          <p:cNvPr id="3" name="Content Placeholder 2">
            <a:extLst>
              <a:ext uri="{FF2B5EF4-FFF2-40B4-BE49-F238E27FC236}">
                <a16:creationId xmlns:a16="http://schemas.microsoft.com/office/drawing/2014/main" id="{C387B25E-BFA8-AB44-C599-4E03EF5DDE2A}"/>
              </a:ext>
            </a:extLst>
          </p:cNvPr>
          <p:cNvSpPr>
            <a:spLocks noGrp="1"/>
          </p:cNvSpPr>
          <p:nvPr>
            <p:ph idx="1"/>
          </p:nvPr>
        </p:nvSpPr>
        <p:spPr>
          <a:xfrm>
            <a:off x="294791" y="1757644"/>
            <a:ext cx="4491807" cy="4367299"/>
          </a:xfrm>
        </p:spPr>
        <p:txBody>
          <a:bodyPr/>
          <a:lstStyle/>
          <a:p>
            <a:pPr lvl="1">
              <a:buFont typeface="Arial" panose="020B0604020202020204" pitchFamily="34" charset="0"/>
              <a:buChar char="•"/>
            </a:pPr>
            <a:r>
              <a:rPr lang="en-US" altLang="en-US" sz="2800" b="1" dirty="0">
                <a:solidFill>
                  <a:schemeClr val="accent4"/>
                </a:solidFill>
                <a:latin typeface="+mj-lt"/>
                <a:ea typeface="Open Sans" panose="020B0606030504020204" pitchFamily="34" charset="0"/>
                <a:cs typeface="Open Sans" panose="020B0606030504020204" pitchFamily="34" charset="0"/>
              </a:rPr>
              <a:t>Ulcer (Chancre)</a:t>
            </a:r>
          </a:p>
          <a:p>
            <a:pPr lvl="2">
              <a:buFont typeface="Arial" panose="020B0604020202020204" pitchFamily="34" charset="0"/>
              <a:buChar char="•"/>
            </a:pPr>
            <a:r>
              <a:rPr lang="en-US" altLang="en-US" sz="2800" dirty="0">
                <a:latin typeface="+mj-lt"/>
                <a:ea typeface="Open Sans" panose="020B0606030504020204" pitchFamily="34" charset="0"/>
                <a:cs typeface="Open Sans" panose="020B0606030504020204" pitchFamily="34" charset="0"/>
              </a:rPr>
              <a:t>Self limited</a:t>
            </a:r>
          </a:p>
          <a:p>
            <a:pPr lvl="2">
              <a:buFont typeface="Arial" panose="020B0604020202020204" pitchFamily="34" charset="0"/>
              <a:buChar char="•"/>
            </a:pPr>
            <a:r>
              <a:rPr lang="en-US" altLang="en-US" sz="2800" dirty="0">
                <a:latin typeface="+mj-lt"/>
                <a:ea typeface="Open Sans" panose="020B0606030504020204" pitchFamily="34" charset="0"/>
                <a:cs typeface="Open Sans" panose="020B0606030504020204" pitchFamily="34" charset="0"/>
              </a:rPr>
              <a:t>Well demarcated rolled rubbery edges </a:t>
            </a:r>
          </a:p>
          <a:p>
            <a:pPr lvl="2">
              <a:buFont typeface="Arial" panose="020B0604020202020204" pitchFamily="34" charset="0"/>
              <a:buChar char="•"/>
            </a:pPr>
            <a:r>
              <a:rPr lang="en-US" altLang="en-US" sz="2800" b="1" dirty="0">
                <a:latin typeface="+mj-lt"/>
                <a:ea typeface="Open Sans" panose="020B0606030504020204" pitchFamily="34" charset="0"/>
                <a:cs typeface="Open Sans" panose="020B0606030504020204" pitchFamily="34" charset="0"/>
              </a:rPr>
              <a:t>Single &amp; painless</a:t>
            </a:r>
          </a:p>
          <a:p>
            <a:pPr lvl="3">
              <a:buFont typeface="Arial" panose="020B0604020202020204" pitchFamily="34" charset="0"/>
              <a:buChar char="•"/>
            </a:pPr>
            <a:r>
              <a:rPr lang="en-US" altLang="en-US" sz="2800" b="1" dirty="0">
                <a:latin typeface="+mj-lt"/>
                <a:ea typeface="Open Sans" panose="020B0606030504020204" pitchFamily="34" charset="0"/>
                <a:cs typeface="Open Sans" panose="020B0606030504020204" pitchFamily="34" charset="0"/>
              </a:rPr>
              <a:t>May be multiple and/or painful</a:t>
            </a:r>
          </a:p>
          <a:p>
            <a:endParaRPr lang="en-US" dirty="0"/>
          </a:p>
        </p:txBody>
      </p:sp>
      <p:pic>
        <p:nvPicPr>
          <p:cNvPr id="9" name="Picture 8" descr="External female genitalia with a single, well-demarcated, clean-based ulcer with raised edges ">
            <a:extLst>
              <a:ext uri="{FF2B5EF4-FFF2-40B4-BE49-F238E27FC236}">
                <a16:creationId xmlns:a16="http://schemas.microsoft.com/office/drawing/2014/main" id="{A4DA165F-6C48-92E1-ED95-9408FC304A0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12904" y="1757644"/>
            <a:ext cx="3791945" cy="392271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C140702F-9F46-20BC-33C5-F772DE844992}"/>
              </a:ext>
            </a:extLst>
          </p:cNvPr>
          <p:cNvSpPr txBox="1"/>
          <p:nvPr/>
        </p:nvSpPr>
        <p:spPr>
          <a:xfrm>
            <a:off x="5500534" y="1864413"/>
            <a:ext cx="2891772" cy="300082"/>
          </a:xfrm>
          <a:prstGeom prst="rect">
            <a:avLst/>
          </a:prstGeom>
          <a:noFill/>
        </p:spPr>
        <p:txBody>
          <a:bodyPr wrap="square" rtlCol="0">
            <a:spAutoFit/>
          </a:bodyPr>
          <a:lstStyle/>
          <a:p>
            <a:r>
              <a:rPr lang="en-US" sz="1350" dirty="0">
                <a:solidFill>
                  <a:schemeClr val="bg1"/>
                </a:solidFill>
              </a:rPr>
              <a:t>CDC PHIL, Image #17055</a:t>
            </a:r>
          </a:p>
        </p:txBody>
      </p:sp>
      <p:sp>
        <p:nvSpPr>
          <p:cNvPr id="6" name="Slide Number Placeholder 5">
            <a:extLst>
              <a:ext uri="{FF2B5EF4-FFF2-40B4-BE49-F238E27FC236}">
                <a16:creationId xmlns:a16="http://schemas.microsoft.com/office/drawing/2014/main" id="{C4F79A37-AE9E-6222-3645-931038B0C33B}"/>
              </a:ext>
            </a:extLst>
          </p:cNvPr>
          <p:cNvSpPr>
            <a:spLocks noGrp="1"/>
          </p:cNvSpPr>
          <p:nvPr>
            <p:ph type="sldNum" sz="quarter" idx="12"/>
          </p:nvPr>
        </p:nvSpPr>
        <p:spPr/>
        <p:txBody>
          <a:bodyPr/>
          <a:lstStyle/>
          <a:p>
            <a:fld id="{1D2EA5EF-C699-AF4C-BA42-C0A1CAAB713C}" type="slidenum">
              <a:rPr lang="en-US" smtClean="0"/>
              <a:t>15</a:t>
            </a:fld>
            <a:endParaRPr lang="en-US" dirty="0"/>
          </a:p>
        </p:txBody>
      </p:sp>
    </p:spTree>
    <p:extLst>
      <p:ext uri="{BB962C8B-B14F-4D97-AF65-F5344CB8AC3E}">
        <p14:creationId xmlns:p14="http://schemas.microsoft.com/office/powerpoint/2010/main" val="989004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75B47-ADDC-4689-A6AF-BFC8D7713954}"/>
              </a:ext>
            </a:extLst>
          </p:cNvPr>
          <p:cNvSpPr>
            <a:spLocks noGrp="1"/>
          </p:cNvSpPr>
          <p:nvPr>
            <p:ph type="title"/>
          </p:nvPr>
        </p:nvSpPr>
        <p:spPr/>
        <p:txBody>
          <a:bodyPr/>
          <a:lstStyle/>
          <a:p>
            <a:r>
              <a:rPr lang="en-US" dirty="0"/>
              <a:t>Primary Syphilis: Atypical Chancres  Multiple, sometimes painful</a:t>
            </a:r>
          </a:p>
        </p:txBody>
      </p:sp>
      <p:pic>
        <p:nvPicPr>
          <p:cNvPr id="18" name="Picture 3" descr="Same image from our case - vulva with three erythematous, clean-based ulcers, two of which have heaped-up edges ">
            <a:extLst>
              <a:ext uri="{FF2B5EF4-FFF2-40B4-BE49-F238E27FC236}">
                <a16:creationId xmlns:a16="http://schemas.microsoft.com/office/drawing/2014/main" id="{F3918306-F893-4A0C-9E34-CEE7F54594F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3743" y="2313796"/>
            <a:ext cx="2750992" cy="236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a:extLst>
              <a:ext uri="{FF2B5EF4-FFF2-40B4-BE49-F238E27FC236}">
                <a16:creationId xmlns:a16="http://schemas.microsoft.com/office/drawing/2014/main" id="{316A3244-A9E9-E6E9-7FAB-7DE89700E13B}"/>
              </a:ext>
            </a:extLst>
          </p:cNvPr>
          <p:cNvSpPr>
            <a:spLocks noChangeArrowheads="1"/>
          </p:cNvSpPr>
          <p:nvPr/>
        </p:nvSpPr>
        <p:spPr bwMode="auto">
          <a:xfrm>
            <a:off x="620785" y="2377638"/>
            <a:ext cx="225047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050" b="1" dirty="0">
                <a:solidFill>
                  <a:schemeClr val="bg2"/>
                </a:solidFill>
                <a:latin typeface="Palatino Linotype" panose="02040502050505030304" pitchFamily="18" charset="0"/>
                <a:ea typeface="Open Sans" panose="020B0606030504020204" pitchFamily="34" charset="0"/>
                <a:cs typeface="Open Sans" panose="020B0606030504020204" pitchFamily="34" charset="0"/>
              </a:rPr>
              <a:t>Image: Joe Engelman, San Francisco City Clinic (SFCC)</a:t>
            </a:r>
          </a:p>
        </p:txBody>
      </p:sp>
      <p:pic>
        <p:nvPicPr>
          <p:cNvPr id="16" name="Picture 14" descr="Perianal tissue with multiple shallow, erythematous ulcers">
            <a:extLst>
              <a:ext uri="{FF2B5EF4-FFF2-40B4-BE49-F238E27FC236}">
                <a16:creationId xmlns:a16="http://schemas.microsoft.com/office/drawing/2014/main" id="{FE5952C3-03A7-40EB-B370-1E5781BC9D8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84789" y="3242498"/>
            <a:ext cx="2696371" cy="13910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9">
            <a:extLst>
              <a:ext uri="{FF2B5EF4-FFF2-40B4-BE49-F238E27FC236}">
                <a16:creationId xmlns:a16="http://schemas.microsoft.com/office/drawing/2014/main" id="{810CB211-60EE-4FE5-A4ED-303A3D84AFDA}"/>
              </a:ext>
            </a:extLst>
          </p:cNvPr>
          <p:cNvSpPr>
            <a:spLocks noChangeArrowheads="1"/>
          </p:cNvSpPr>
          <p:nvPr/>
        </p:nvSpPr>
        <p:spPr bwMode="auto">
          <a:xfrm>
            <a:off x="5567766" y="4418349"/>
            <a:ext cx="59326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050" b="1" dirty="0">
                <a:solidFill>
                  <a:schemeClr val="bg2"/>
                </a:solidFill>
                <a:latin typeface="Palatino Linotype" panose="02040502050505030304" pitchFamily="18" charset="0"/>
                <a:ea typeface="Open Sans" panose="020B0606030504020204" pitchFamily="34" charset="0"/>
                <a:cs typeface="Open Sans" panose="020B0606030504020204" pitchFamily="34" charset="0"/>
              </a:rPr>
              <a:t>SFCC</a:t>
            </a:r>
          </a:p>
        </p:txBody>
      </p:sp>
      <p:pic>
        <p:nvPicPr>
          <p:cNvPr id="24" name="Picture 2" descr="Penis with multiple shallow erythematous ulcers, one of which has scant serous drainage ">
            <a:extLst>
              <a:ext uri="{FF2B5EF4-FFF2-40B4-BE49-F238E27FC236}">
                <a16:creationId xmlns:a16="http://schemas.microsoft.com/office/drawing/2014/main" id="{F04C382E-DA30-40AD-A03F-B61F3F962533}"/>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71520" y="2142743"/>
            <a:ext cx="2474337" cy="2572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a:extLst>
              <a:ext uri="{FF2B5EF4-FFF2-40B4-BE49-F238E27FC236}">
                <a16:creationId xmlns:a16="http://schemas.microsoft.com/office/drawing/2014/main" id="{645B1A61-1D21-1734-11A9-41605DC9772E}"/>
              </a:ext>
            </a:extLst>
          </p:cNvPr>
          <p:cNvSpPr>
            <a:spLocks noChangeArrowheads="1"/>
          </p:cNvSpPr>
          <p:nvPr/>
        </p:nvSpPr>
        <p:spPr bwMode="auto">
          <a:xfrm>
            <a:off x="7085590" y="4218009"/>
            <a:ext cx="144619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050" b="1" dirty="0">
                <a:solidFill>
                  <a:schemeClr val="bg2"/>
                </a:solidFill>
                <a:latin typeface="Palatino Linotype" panose="02040502050505030304" pitchFamily="18" charset="0"/>
                <a:ea typeface="Open Sans" panose="020B0606030504020204" pitchFamily="34" charset="0"/>
                <a:cs typeface="Open Sans" panose="020B0606030504020204" pitchFamily="34" charset="0"/>
              </a:rPr>
              <a:t>Orange county healthcare agency </a:t>
            </a:r>
          </a:p>
        </p:txBody>
      </p:sp>
      <p:pic>
        <p:nvPicPr>
          <p:cNvPr id="25" name="Picture 24" descr="cid:image003.png@01D21000.996DCCC0">
            <a:extLst>
              <a:ext uri="{FF2B5EF4-FFF2-40B4-BE49-F238E27FC236}">
                <a16:creationId xmlns:a16="http://schemas.microsoft.com/office/drawing/2014/main" id="{DD5D0C87-102E-4B00-A98B-1E25BEFB6DC1}"/>
              </a:ext>
            </a:extLst>
          </p:cNvPr>
          <p:cNvPicPr>
            <a:picLocks noChangeAspect="1" noChangeArrowheads="1"/>
          </p:cNvPicPr>
          <p:nvPr/>
        </p:nvPicPr>
        <p:blipFill>
          <a:blip r:embed="rId6" r:link="rId7" cstate="email">
            <a:extLst>
              <a:ext uri="{28A0092B-C50C-407E-A947-70E740481C1C}">
                <a14:useLocalDpi xmlns:a14="http://schemas.microsoft.com/office/drawing/2010/main" val="0"/>
              </a:ext>
            </a:extLst>
          </a:blip>
          <a:srcRect/>
          <a:stretch>
            <a:fillRect/>
          </a:stretch>
        </p:blipFill>
        <p:spPr bwMode="auto">
          <a:xfrm>
            <a:off x="8438998" y="4218009"/>
            <a:ext cx="503278" cy="442301"/>
          </a:xfrm>
          <a:prstGeom prst="rect">
            <a:avLst/>
          </a:prstGeom>
          <a:solidFill>
            <a:schemeClr val="bg1"/>
          </a:solidFill>
        </p:spPr>
      </p:pic>
      <p:sp>
        <p:nvSpPr>
          <p:cNvPr id="7" name="Content Placeholder 6">
            <a:extLst>
              <a:ext uri="{FF2B5EF4-FFF2-40B4-BE49-F238E27FC236}">
                <a16:creationId xmlns:a16="http://schemas.microsoft.com/office/drawing/2014/main" id="{58E4119B-C06F-388A-21B4-690D2FC22AFC}"/>
              </a:ext>
            </a:extLst>
          </p:cNvPr>
          <p:cNvSpPr>
            <a:spLocks noGrp="1"/>
          </p:cNvSpPr>
          <p:nvPr>
            <p:ph idx="1"/>
          </p:nvPr>
        </p:nvSpPr>
        <p:spPr>
          <a:xfrm>
            <a:off x="2871255" y="5212852"/>
            <a:ext cx="3976383" cy="545696"/>
          </a:xfrm>
          <a:solidFill>
            <a:schemeClr val="accent6">
              <a:lumMod val="20000"/>
              <a:lumOff val="80000"/>
            </a:schemeClr>
          </a:solidFill>
        </p:spPr>
        <p:txBody>
          <a:bodyPr>
            <a:normAutofit fontScale="70000" lnSpcReduction="20000"/>
          </a:bodyPr>
          <a:lstStyle/>
          <a:p>
            <a:pPr marL="114112" indent="0">
              <a:buNone/>
            </a:pPr>
            <a:r>
              <a:rPr lang="en-US" dirty="0"/>
              <a:t>Test for both HSV &amp; primary syphilis if you see something like this! </a:t>
            </a:r>
          </a:p>
        </p:txBody>
      </p:sp>
      <p:sp>
        <p:nvSpPr>
          <p:cNvPr id="6" name="Slide Number Placeholder 5">
            <a:extLst>
              <a:ext uri="{FF2B5EF4-FFF2-40B4-BE49-F238E27FC236}">
                <a16:creationId xmlns:a16="http://schemas.microsoft.com/office/drawing/2014/main" id="{65E859FA-185A-7AB9-5C8F-46F3FCF35F88}"/>
              </a:ext>
            </a:extLst>
          </p:cNvPr>
          <p:cNvSpPr>
            <a:spLocks noGrp="1"/>
          </p:cNvSpPr>
          <p:nvPr>
            <p:ph type="sldNum" sz="quarter" idx="12"/>
          </p:nvPr>
        </p:nvSpPr>
        <p:spPr/>
        <p:txBody>
          <a:bodyPr/>
          <a:lstStyle/>
          <a:p>
            <a:fld id="{1D2EA5EF-C699-AF4C-BA42-C0A1CAAB713C}" type="slidenum">
              <a:rPr lang="en-US" smtClean="0"/>
              <a:t>16</a:t>
            </a:fld>
            <a:endParaRPr lang="en-US" dirty="0"/>
          </a:p>
        </p:txBody>
      </p:sp>
    </p:spTree>
    <p:extLst>
      <p:ext uri="{BB962C8B-B14F-4D97-AF65-F5344CB8AC3E}">
        <p14:creationId xmlns:p14="http://schemas.microsoft.com/office/powerpoint/2010/main" val="20652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FCF31-472D-E819-9DC8-3AAC0373B587}"/>
              </a:ext>
            </a:extLst>
          </p:cNvPr>
          <p:cNvSpPr>
            <a:spLocks noGrp="1"/>
          </p:cNvSpPr>
          <p:nvPr>
            <p:ph type="title"/>
          </p:nvPr>
        </p:nvSpPr>
        <p:spPr>
          <a:xfrm>
            <a:off x="257523" y="-36262"/>
            <a:ext cx="8315569" cy="1143000"/>
          </a:xfrm>
        </p:spPr>
        <p:txBody>
          <a:bodyPr/>
          <a:lstStyle/>
          <a:p>
            <a:r>
              <a:rPr lang="en-US" dirty="0"/>
              <a:t>DDx: Vulvar Herpes </a:t>
            </a:r>
          </a:p>
        </p:txBody>
      </p:sp>
      <p:pic>
        <p:nvPicPr>
          <p:cNvPr id="5" name="Picture 4" descr="External female genitalia with multiple shallow, erythematous ulcerations, some of which have become confluent ">
            <a:extLst>
              <a:ext uri="{FF2B5EF4-FFF2-40B4-BE49-F238E27FC236}">
                <a16:creationId xmlns:a16="http://schemas.microsoft.com/office/drawing/2014/main" id="{6590F91A-EA55-049D-B88D-DC934CDC970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184682" y="1064189"/>
            <a:ext cx="3152280" cy="48802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6" descr="External female genitalia with erythematous ulcerations that have become confluent ">
            <a:extLst>
              <a:ext uri="{FF2B5EF4-FFF2-40B4-BE49-F238E27FC236}">
                <a16:creationId xmlns:a16="http://schemas.microsoft.com/office/drawing/2014/main" id="{B7947A6F-D417-09F9-BBAE-C2AD64F14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09291"/>
            <a:ext cx="3519444" cy="47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5" descr="This is the source for this image - Mosby STD Atlas, 1997">
            <a:extLst>
              <a:ext uri="{FF2B5EF4-FFF2-40B4-BE49-F238E27FC236}">
                <a16:creationId xmlns:a16="http://schemas.microsoft.com/office/drawing/2014/main" id="{492C37CF-7299-1360-F5CC-7FE81DECDF98}"/>
              </a:ext>
            </a:extLst>
          </p:cNvPr>
          <p:cNvGrpSpPr>
            <a:grpSpLocks/>
          </p:cNvGrpSpPr>
          <p:nvPr/>
        </p:nvGrpSpPr>
        <p:grpSpPr bwMode="auto">
          <a:xfrm>
            <a:off x="4693286" y="5556439"/>
            <a:ext cx="2476500" cy="322660"/>
            <a:chOff x="432" y="3744"/>
            <a:chExt cx="2080" cy="271"/>
          </a:xfrm>
        </p:grpSpPr>
        <p:sp>
          <p:nvSpPr>
            <p:cNvPr id="9" name="Text Box 6">
              <a:extLst>
                <a:ext uri="{FF2B5EF4-FFF2-40B4-BE49-F238E27FC236}">
                  <a16:creationId xmlns:a16="http://schemas.microsoft.com/office/drawing/2014/main" id="{D2682123-792E-CAEE-E308-1CE99759F238}"/>
                </a:ext>
              </a:extLst>
            </p:cNvPr>
            <p:cNvSpPr txBox="1">
              <a:spLocks noChangeArrowheads="1"/>
            </p:cNvSpPr>
            <p:nvPr/>
          </p:nvSpPr>
          <p:spPr bwMode="auto">
            <a:xfrm>
              <a:off x="1296" y="3744"/>
              <a:ext cx="121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600"/>
                </a:spcBef>
                <a:buClr>
                  <a:srgbClr val="5C5CAE"/>
                </a:buClr>
                <a:buFont typeface="Arial" pitchFamily="34" charset="0"/>
                <a:buChar char="•"/>
                <a:defRPr sz="3200">
                  <a:solidFill>
                    <a:srgbClr val="4D4D4D"/>
                  </a:solidFill>
                  <a:latin typeface="Arial" pitchFamily="34" charset="0"/>
                </a:defRPr>
              </a:lvl1pPr>
              <a:lvl2pPr marL="742950" indent="-285750" eaLnBrk="0" hangingPunct="0">
                <a:lnSpc>
                  <a:spcPct val="90000"/>
                </a:lnSpc>
                <a:spcBef>
                  <a:spcPts val="600"/>
                </a:spcBef>
                <a:buClr>
                  <a:srgbClr val="5C5CAE"/>
                </a:buClr>
                <a:buFont typeface="Arial" pitchFamily="34" charset="0"/>
                <a:buChar char="•"/>
                <a:defRPr sz="2800">
                  <a:solidFill>
                    <a:srgbClr val="4D4D4D"/>
                  </a:solidFill>
                  <a:latin typeface="Arial" pitchFamily="34" charset="0"/>
                </a:defRPr>
              </a:lvl2pPr>
              <a:lvl3pPr marL="1143000" indent="-228600" eaLnBrk="0" hangingPunct="0">
                <a:lnSpc>
                  <a:spcPct val="90000"/>
                </a:lnSpc>
                <a:spcBef>
                  <a:spcPts val="600"/>
                </a:spcBef>
                <a:buClr>
                  <a:srgbClr val="5C5CAE"/>
                </a:buClr>
                <a:buSzPct val="75000"/>
                <a:buFont typeface="Arial" pitchFamily="34" charset="0"/>
                <a:buChar char="▪"/>
                <a:defRPr sz="2800">
                  <a:solidFill>
                    <a:srgbClr val="4D4D4D"/>
                  </a:solidFill>
                  <a:latin typeface="Arial" pitchFamily="34" charset="0"/>
                </a:defRPr>
              </a:lvl3pPr>
              <a:lvl4pPr marL="1600200" indent="-228600" eaLnBrk="0" hangingPunct="0">
                <a:lnSpc>
                  <a:spcPct val="90000"/>
                </a:lnSpc>
                <a:spcBef>
                  <a:spcPts val="600"/>
                </a:spcBef>
                <a:buClr>
                  <a:srgbClr val="5C5CAE"/>
                </a:buClr>
                <a:buFont typeface="Arial" pitchFamily="34" charset="0"/>
                <a:buChar char="▫"/>
                <a:defRPr sz="2800">
                  <a:solidFill>
                    <a:srgbClr val="4D4D4D"/>
                  </a:solidFill>
                  <a:latin typeface="Arial" pitchFamily="34" charset="0"/>
                </a:defRPr>
              </a:lvl4pPr>
              <a:lvl5pPr marL="2057400" indent="-228600" defTabSz="858838" eaLnBrk="0" hangingPunct="0">
                <a:lnSpc>
                  <a:spcPct val="90000"/>
                </a:lnSpc>
                <a:spcBef>
                  <a:spcPts val="600"/>
                </a:spcBef>
                <a:buClr>
                  <a:srgbClr val="5C5CAE"/>
                </a:buClr>
                <a:buFont typeface="Arial" pitchFamily="34" charset="0"/>
                <a:buChar char="▫"/>
                <a:defRPr sz="2800">
                  <a:solidFill>
                    <a:srgbClr val="4D4D4D"/>
                  </a:solidFill>
                  <a:latin typeface="Arial" pitchFamily="34" charset="0"/>
                </a:defRPr>
              </a:lvl5pPr>
              <a:lvl6pPr marL="2514600" indent="-228600" defTabSz="858838" eaLnBrk="0" fontAlgn="base" hangingPunct="0">
                <a:lnSpc>
                  <a:spcPct val="90000"/>
                </a:lnSpc>
                <a:spcBef>
                  <a:spcPts val="600"/>
                </a:spcBef>
                <a:spcAft>
                  <a:spcPct val="0"/>
                </a:spcAft>
                <a:buClr>
                  <a:srgbClr val="5C5CAE"/>
                </a:buClr>
                <a:buFont typeface="Arial" pitchFamily="34" charset="0"/>
                <a:buChar char="▫"/>
                <a:defRPr sz="2800">
                  <a:solidFill>
                    <a:srgbClr val="4D4D4D"/>
                  </a:solidFill>
                  <a:latin typeface="Arial" pitchFamily="34" charset="0"/>
                </a:defRPr>
              </a:lvl6pPr>
              <a:lvl7pPr marL="2971800" indent="-228600" defTabSz="858838" eaLnBrk="0" fontAlgn="base" hangingPunct="0">
                <a:lnSpc>
                  <a:spcPct val="90000"/>
                </a:lnSpc>
                <a:spcBef>
                  <a:spcPts val="600"/>
                </a:spcBef>
                <a:spcAft>
                  <a:spcPct val="0"/>
                </a:spcAft>
                <a:buClr>
                  <a:srgbClr val="5C5CAE"/>
                </a:buClr>
                <a:buFont typeface="Arial" pitchFamily="34" charset="0"/>
                <a:buChar char="▫"/>
                <a:defRPr sz="2800">
                  <a:solidFill>
                    <a:srgbClr val="4D4D4D"/>
                  </a:solidFill>
                  <a:latin typeface="Arial" pitchFamily="34" charset="0"/>
                </a:defRPr>
              </a:lvl7pPr>
              <a:lvl8pPr marL="3429000" indent="-228600" defTabSz="858838" eaLnBrk="0" fontAlgn="base" hangingPunct="0">
                <a:lnSpc>
                  <a:spcPct val="90000"/>
                </a:lnSpc>
                <a:spcBef>
                  <a:spcPts val="600"/>
                </a:spcBef>
                <a:spcAft>
                  <a:spcPct val="0"/>
                </a:spcAft>
                <a:buClr>
                  <a:srgbClr val="5C5CAE"/>
                </a:buClr>
                <a:buFont typeface="Arial" pitchFamily="34" charset="0"/>
                <a:buChar char="▫"/>
                <a:defRPr sz="2800">
                  <a:solidFill>
                    <a:srgbClr val="4D4D4D"/>
                  </a:solidFill>
                  <a:latin typeface="Arial" pitchFamily="34" charset="0"/>
                </a:defRPr>
              </a:lvl8pPr>
              <a:lvl9pPr marL="3886200" indent="-228600" defTabSz="858838" eaLnBrk="0" fontAlgn="base" hangingPunct="0">
                <a:lnSpc>
                  <a:spcPct val="90000"/>
                </a:lnSpc>
                <a:spcBef>
                  <a:spcPts val="600"/>
                </a:spcBef>
                <a:spcAft>
                  <a:spcPct val="0"/>
                </a:spcAft>
                <a:buClr>
                  <a:srgbClr val="5C5CAE"/>
                </a:buClr>
                <a:buFont typeface="Arial" pitchFamily="34" charset="0"/>
                <a:buChar char="▫"/>
                <a:defRPr sz="2800">
                  <a:solidFill>
                    <a:srgbClr val="4D4D4D"/>
                  </a:solidFill>
                  <a:latin typeface="Arial" pitchFamily="34" charset="0"/>
                </a:defRPr>
              </a:lvl9pPr>
            </a:lstStyle>
            <a:p>
              <a:pPr>
                <a:lnSpc>
                  <a:spcPct val="100000"/>
                </a:lnSpc>
                <a:spcBef>
                  <a:spcPct val="0"/>
                </a:spcBef>
                <a:buClrTx/>
                <a:buFontTx/>
                <a:buNone/>
              </a:pPr>
              <a:r>
                <a:rPr lang="en-US" altLang="en-US" sz="1500" i="1" dirty="0">
                  <a:solidFill>
                    <a:schemeClr val="bg1"/>
                  </a:solidFill>
                  <a:latin typeface="Times New Roman" pitchFamily="18" charset="0"/>
                </a:rPr>
                <a:t>STD Atlas, 1997</a:t>
              </a:r>
              <a:endParaRPr lang="en-US" altLang="en-US" sz="1800" i="1" dirty="0">
                <a:solidFill>
                  <a:schemeClr val="bg1"/>
                </a:solidFill>
                <a:latin typeface="Times New Roman" pitchFamily="18" charset="0"/>
              </a:endParaRPr>
            </a:p>
          </p:txBody>
        </p:sp>
        <p:pic>
          <p:nvPicPr>
            <p:cNvPr id="10" name="Picture 7" descr="mosbywhsm">
              <a:extLst>
                <a:ext uri="{FF2B5EF4-FFF2-40B4-BE49-F238E27FC236}">
                  <a16:creationId xmlns:a16="http://schemas.microsoft.com/office/drawing/2014/main" id="{2F0BCB08-D26B-469B-302F-1D87201F5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3744"/>
              <a:ext cx="864"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17AFFD06-E34B-1E56-9E97-DE6153DAB497}"/>
              </a:ext>
            </a:extLst>
          </p:cNvPr>
          <p:cNvSpPr txBox="1"/>
          <p:nvPr/>
        </p:nvSpPr>
        <p:spPr>
          <a:xfrm>
            <a:off x="6732824" y="5901929"/>
            <a:ext cx="4383741" cy="276999"/>
          </a:xfrm>
          <a:prstGeom prst="rect">
            <a:avLst/>
          </a:prstGeom>
          <a:noFill/>
        </p:spPr>
        <p:txBody>
          <a:bodyPr wrap="square" rtlCol="0">
            <a:spAutoFit/>
          </a:bodyPr>
          <a:lstStyle/>
          <a:p>
            <a:r>
              <a:rPr lang="en-US" sz="1200" dirty="0"/>
              <a:t>Slide Credit: S. Adler, CAPTC </a:t>
            </a:r>
          </a:p>
        </p:txBody>
      </p:sp>
      <p:sp>
        <p:nvSpPr>
          <p:cNvPr id="4" name="Slide Number Placeholder 3">
            <a:extLst>
              <a:ext uri="{FF2B5EF4-FFF2-40B4-BE49-F238E27FC236}">
                <a16:creationId xmlns:a16="http://schemas.microsoft.com/office/drawing/2014/main" id="{54DE7509-C7A7-DC9F-24BA-C2AFFB701065}"/>
              </a:ext>
            </a:extLst>
          </p:cNvPr>
          <p:cNvSpPr>
            <a:spLocks noGrp="1"/>
          </p:cNvSpPr>
          <p:nvPr>
            <p:ph type="sldNum" sz="quarter" idx="12"/>
          </p:nvPr>
        </p:nvSpPr>
        <p:spPr/>
        <p:txBody>
          <a:bodyPr/>
          <a:lstStyle/>
          <a:p>
            <a:fld id="{1D2EA5EF-C699-AF4C-BA42-C0A1CAAB713C}" type="slidenum">
              <a:rPr lang="en-US" smtClean="0"/>
              <a:t>17</a:t>
            </a:fld>
            <a:endParaRPr lang="en-US" dirty="0"/>
          </a:p>
        </p:txBody>
      </p:sp>
    </p:spTree>
    <p:extLst>
      <p:ext uri="{BB962C8B-B14F-4D97-AF65-F5344CB8AC3E}">
        <p14:creationId xmlns:p14="http://schemas.microsoft.com/office/powerpoint/2010/main" val="3689241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C690-197C-44A9-9E3C-DB8C5A4A7244}"/>
              </a:ext>
            </a:extLst>
          </p:cNvPr>
          <p:cNvSpPr>
            <a:spLocks noGrp="1"/>
          </p:cNvSpPr>
          <p:nvPr>
            <p:ph type="title"/>
          </p:nvPr>
        </p:nvSpPr>
        <p:spPr>
          <a:xfrm>
            <a:off x="160918" y="341132"/>
            <a:ext cx="8767265" cy="1143000"/>
          </a:xfrm>
        </p:spPr>
        <p:txBody>
          <a:bodyPr/>
          <a:lstStyle/>
          <a:p>
            <a:r>
              <a:rPr lang="en-US" dirty="0"/>
              <a:t>Primary Syphilis: Extragenital Chancres</a:t>
            </a:r>
          </a:p>
        </p:txBody>
      </p:sp>
      <p:pic>
        <p:nvPicPr>
          <p:cNvPr id="8" name="Picture 7" descr="Single syphilitic chancre (ulcer) on an upper lip ">
            <a:extLst>
              <a:ext uri="{FF2B5EF4-FFF2-40B4-BE49-F238E27FC236}">
                <a16:creationId xmlns:a16="http://schemas.microsoft.com/office/drawing/2014/main" id="{099202AC-55D7-48B8-8C55-6F640DBA4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18" y="2477751"/>
            <a:ext cx="2930460" cy="3043682"/>
          </a:xfrm>
          <a:prstGeom prst="rect">
            <a:avLst/>
          </a:prstGeom>
        </p:spPr>
      </p:pic>
      <p:sp>
        <p:nvSpPr>
          <p:cNvPr id="13" name="Rectangle 9">
            <a:extLst>
              <a:ext uri="{FF2B5EF4-FFF2-40B4-BE49-F238E27FC236}">
                <a16:creationId xmlns:a16="http://schemas.microsoft.com/office/drawing/2014/main" id="{6507C08C-8303-4248-B06B-ACF728BC1417}"/>
              </a:ext>
            </a:extLst>
          </p:cNvPr>
          <p:cNvSpPr>
            <a:spLocks noChangeArrowheads="1"/>
          </p:cNvSpPr>
          <p:nvPr/>
        </p:nvSpPr>
        <p:spPr bwMode="auto">
          <a:xfrm>
            <a:off x="404377" y="2764976"/>
            <a:ext cx="59326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050" b="1" dirty="0">
                <a:latin typeface="Palatino Linotype" panose="02040502050505030304" pitchFamily="18" charset="0"/>
                <a:ea typeface="Open Sans" panose="020B0606030504020204" pitchFamily="34" charset="0"/>
                <a:cs typeface="Open Sans" panose="020B0606030504020204" pitchFamily="34" charset="0"/>
              </a:rPr>
              <a:t>SFCC</a:t>
            </a:r>
          </a:p>
        </p:txBody>
      </p:sp>
      <p:pic>
        <p:nvPicPr>
          <p:cNvPr id="6" name="Picture 4" descr="Syphilitic chancre (ulcer) on the tip of a tongue">
            <a:extLst>
              <a:ext uri="{FF2B5EF4-FFF2-40B4-BE49-F238E27FC236}">
                <a16:creationId xmlns:a16="http://schemas.microsoft.com/office/drawing/2014/main" id="{C0147D4A-F3E7-4CD0-BEA9-D99A71D624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7426" y="3034103"/>
            <a:ext cx="2988648" cy="22107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9D0A1528-4F9B-43F7-B11F-AFD182CAC8A1}"/>
              </a:ext>
            </a:extLst>
          </p:cNvPr>
          <p:cNvSpPr txBox="1">
            <a:spLocks noChangeArrowheads="1"/>
          </p:cNvSpPr>
          <p:nvPr/>
        </p:nvSpPr>
        <p:spPr bwMode="auto">
          <a:xfrm>
            <a:off x="4368889" y="4945304"/>
            <a:ext cx="2385656"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050" i="1" dirty="0">
                <a:solidFill>
                  <a:schemeClr val="bg2"/>
                </a:solidFill>
                <a:latin typeface="Open Sans" panose="020B0606030504020204" pitchFamily="34" charset="0"/>
                <a:ea typeface="Open Sans" panose="020B0606030504020204" pitchFamily="34" charset="0"/>
                <a:cs typeface="Open Sans" panose="020B0606030504020204" pitchFamily="34" charset="0"/>
              </a:rPr>
              <a:t>Clinics in Dermatology, 2016</a:t>
            </a:r>
          </a:p>
        </p:txBody>
      </p:sp>
      <p:pic>
        <p:nvPicPr>
          <p:cNvPr id="11" name="Picture 11" descr="Chancre on the dorsal aspect of a finger ">
            <a:extLst>
              <a:ext uri="{FF2B5EF4-FFF2-40B4-BE49-F238E27FC236}">
                <a16:creationId xmlns:a16="http://schemas.microsoft.com/office/drawing/2014/main" id="{E974BEB8-20FD-4446-B6E6-A1A6380ABE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349594" y="2797901"/>
            <a:ext cx="2520068" cy="24469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Rectangle 9">
            <a:extLst>
              <a:ext uri="{FF2B5EF4-FFF2-40B4-BE49-F238E27FC236}">
                <a16:creationId xmlns:a16="http://schemas.microsoft.com/office/drawing/2014/main" id="{9BCF96BA-5C02-4D51-9006-8D9CA2BC2F74}"/>
              </a:ext>
            </a:extLst>
          </p:cNvPr>
          <p:cNvSpPr>
            <a:spLocks noChangeArrowheads="1"/>
          </p:cNvSpPr>
          <p:nvPr/>
        </p:nvSpPr>
        <p:spPr bwMode="auto">
          <a:xfrm>
            <a:off x="8334917" y="4945304"/>
            <a:ext cx="59326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050" b="1" dirty="0">
                <a:latin typeface="Palatino Linotype" panose="02040502050505030304" pitchFamily="18" charset="0"/>
                <a:ea typeface="Open Sans" panose="020B0606030504020204" pitchFamily="34" charset="0"/>
                <a:cs typeface="Open Sans" panose="020B0606030504020204" pitchFamily="34" charset="0"/>
              </a:rPr>
              <a:t>SFCC</a:t>
            </a:r>
          </a:p>
        </p:txBody>
      </p:sp>
      <p:sp>
        <p:nvSpPr>
          <p:cNvPr id="4" name="Slide Number Placeholder 3">
            <a:extLst>
              <a:ext uri="{FF2B5EF4-FFF2-40B4-BE49-F238E27FC236}">
                <a16:creationId xmlns:a16="http://schemas.microsoft.com/office/drawing/2014/main" id="{910D3A97-620B-4C51-11DE-C5B30EA4F5A2}"/>
              </a:ext>
            </a:extLst>
          </p:cNvPr>
          <p:cNvSpPr>
            <a:spLocks noGrp="1"/>
          </p:cNvSpPr>
          <p:nvPr>
            <p:ph type="sldNum" sz="quarter" idx="12"/>
          </p:nvPr>
        </p:nvSpPr>
        <p:spPr/>
        <p:txBody>
          <a:bodyPr/>
          <a:lstStyle/>
          <a:p>
            <a:fld id="{1D2EA5EF-C699-AF4C-BA42-C0A1CAAB713C}" type="slidenum">
              <a:rPr lang="en-US" smtClean="0"/>
              <a:t>18</a:t>
            </a:fld>
            <a:endParaRPr lang="en-US" dirty="0"/>
          </a:p>
        </p:txBody>
      </p:sp>
    </p:spTree>
    <p:extLst>
      <p:ext uri="{BB962C8B-B14F-4D97-AF65-F5344CB8AC3E}">
        <p14:creationId xmlns:p14="http://schemas.microsoft.com/office/powerpoint/2010/main" val="1941450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261C848-1E4F-14DE-1F5C-9D1FF67FE45D}"/>
              </a:ext>
            </a:extLst>
          </p:cNvPr>
          <p:cNvSpPr>
            <a:spLocks noGrp="1"/>
          </p:cNvSpPr>
          <p:nvPr>
            <p:ph type="title"/>
          </p:nvPr>
        </p:nvSpPr>
        <p:spPr>
          <a:xfrm>
            <a:off x="457202" y="274639"/>
            <a:ext cx="8315569" cy="1143000"/>
          </a:xfrm>
        </p:spPr>
        <p:txBody>
          <a:bodyPr anchor="ctr">
            <a:normAutofit/>
          </a:bodyPr>
          <a:lstStyle/>
          <a:p>
            <a:r>
              <a:rPr lang="en-US" dirty="0"/>
              <a:t>Clinical Case Continued… </a:t>
            </a:r>
          </a:p>
        </p:txBody>
      </p:sp>
      <p:sp>
        <p:nvSpPr>
          <p:cNvPr id="6" name="Content Placeholder 5">
            <a:extLst>
              <a:ext uri="{FF2B5EF4-FFF2-40B4-BE49-F238E27FC236}">
                <a16:creationId xmlns:a16="http://schemas.microsoft.com/office/drawing/2014/main" id="{1BA46FBE-C97D-4647-DD7C-63CB25A09195}"/>
              </a:ext>
            </a:extLst>
          </p:cNvPr>
          <p:cNvSpPr>
            <a:spLocks noGrp="1"/>
          </p:cNvSpPr>
          <p:nvPr>
            <p:ph sz="half" idx="1"/>
          </p:nvPr>
        </p:nvSpPr>
        <p:spPr>
          <a:xfrm>
            <a:off x="537667" y="1646106"/>
            <a:ext cx="4430554" cy="4431308"/>
          </a:xfrm>
        </p:spPr>
        <p:txBody>
          <a:bodyPr>
            <a:normAutofit/>
          </a:bodyPr>
          <a:lstStyle/>
          <a:p>
            <a:pPr marL="257175" indent="-257175">
              <a:lnSpc>
                <a:spcPct val="90000"/>
              </a:lnSpc>
              <a:buFont typeface="Arial" panose="020B0604020202020204" pitchFamily="34" charset="0"/>
              <a:buChar char="•"/>
            </a:pPr>
            <a:r>
              <a:rPr lang="en-US" sz="1800" dirty="0"/>
              <a:t>After examining the patient’s genital ulcers, the GYN provider suspects genital herpes. </a:t>
            </a:r>
          </a:p>
          <a:p>
            <a:pPr marL="257175" indent="-257175">
              <a:lnSpc>
                <a:spcPct val="90000"/>
              </a:lnSpc>
              <a:buFont typeface="Arial" panose="020B0604020202020204" pitchFamily="34" charset="0"/>
              <a:buChar char="•"/>
            </a:pPr>
            <a:r>
              <a:rPr lang="en-US" sz="1800" dirty="0"/>
              <a:t>The patient is prescribed acyclovir. </a:t>
            </a:r>
          </a:p>
          <a:p>
            <a:pPr marL="257175" indent="-257175">
              <a:lnSpc>
                <a:spcPct val="90000"/>
              </a:lnSpc>
              <a:buFont typeface="Arial" panose="020B0604020202020204" pitchFamily="34" charset="0"/>
              <a:buChar char="•"/>
            </a:pPr>
            <a:r>
              <a:rPr lang="en-US" sz="1800" dirty="0"/>
              <a:t>Her ulcers resolve entirely; she feels well. </a:t>
            </a:r>
          </a:p>
          <a:p>
            <a:pPr marL="257175" indent="-257175">
              <a:lnSpc>
                <a:spcPct val="90000"/>
              </a:lnSpc>
              <a:buFont typeface="Arial" panose="020B0604020202020204" pitchFamily="34" charset="0"/>
              <a:buChar char="•"/>
            </a:pPr>
            <a:r>
              <a:rPr lang="en-US" sz="1800" dirty="0"/>
              <a:t>She goes to her PCP’s office a few weeks later, this time with a diffuse but subtle non-pruritic rash.</a:t>
            </a:r>
          </a:p>
          <a:p>
            <a:pPr marL="257175" indent="-257175">
              <a:lnSpc>
                <a:spcPct val="90000"/>
              </a:lnSpc>
              <a:buFont typeface="Arial" panose="020B0604020202020204" pitchFamily="34" charset="0"/>
              <a:buChar char="•"/>
            </a:pPr>
            <a:r>
              <a:rPr lang="en-US" sz="1800" dirty="0"/>
              <a:t>The appearance of the rash is as shown on the next slide… </a:t>
            </a:r>
          </a:p>
          <a:p>
            <a:pPr>
              <a:lnSpc>
                <a:spcPct val="90000"/>
              </a:lnSpc>
            </a:pPr>
            <a:endParaRPr lang="en-US" sz="1800" dirty="0"/>
          </a:p>
        </p:txBody>
      </p:sp>
      <p:pic>
        <p:nvPicPr>
          <p:cNvPr id="2" name="Picture 1" descr="Same image as before, from the initial case patient - vulva with three erythematous, clean-based ulcers, two of which have heaped-up edges ">
            <a:extLst>
              <a:ext uri="{FF2B5EF4-FFF2-40B4-BE49-F238E27FC236}">
                <a16:creationId xmlns:a16="http://schemas.microsoft.com/office/drawing/2014/main" id="{CA7A89DC-F8DB-9116-B33F-F3579CB1D94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89" r="1613" b="-2"/>
          <a:stretch/>
        </p:blipFill>
        <p:spPr bwMode="auto">
          <a:xfrm>
            <a:off x="5277306" y="1417639"/>
            <a:ext cx="3105913" cy="3407929"/>
          </a:xfrm>
          <a:prstGeom prst="rect">
            <a:avLst/>
          </a:prstGeom>
          <a:noFill/>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4">
            <a:extLst>
              <a:ext uri="{FF2B5EF4-FFF2-40B4-BE49-F238E27FC236}">
                <a16:creationId xmlns:a16="http://schemas.microsoft.com/office/drawing/2014/main" id="{075D6BED-F049-FC34-8ED7-7063A3AA43F8}"/>
              </a:ext>
            </a:extLst>
          </p:cNvPr>
          <p:cNvSpPr>
            <a:spLocks noGrp="1"/>
          </p:cNvSpPr>
          <p:nvPr>
            <p:ph type="sldNum" sz="quarter" idx="12"/>
          </p:nvPr>
        </p:nvSpPr>
        <p:spPr>
          <a:xfrm>
            <a:off x="8531788" y="6305882"/>
            <a:ext cx="548640" cy="396240"/>
          </a:xfrm>
        </p:spPr>
        <p:txBody>
          <a:bodyPr/>
          <a:lstStyle/>
          <a:p>
            <a:pPr>
              <a:spcAft>
                <a:spcPts val="600"/>
              </a:spcAft>
            </a:pPr>
            <a:fld id="{1D2EA5EF-C699-AF4C-BA42-C0A1CAAB713C}" type="slidenum">
              <a:rPr lang="en-US" smtClean="0"/>
              <a:pPr>
                <a:spcAft>
                  <a:spcPts val="600"/>
                </a:spcAft>
              </a:pPr>
              <a:t>19</a:t>
            </a:fld>
            <a:endParaRPr lang="en-US" dirty="0"/>
          </a:p>
        </p:txBody>
      </p:sp>
      <p:sp>
        <p:nvSpPr>
          <p:cNvPr id="3" name="TextBox 2">
            <a:extLst>
              <a:ext uri="{FF2B5EF4-FFF2-40B4-BE49-F238E27FC236}">
                <a16:creationId xmlns:a16="http://schemas.microsoft.com/office/drawing/2014/main" id="{A3735A0A-AFDB-7989-4FB8-51F4AA506DA9}"/>
              </a:ext>
            </a:extLst>
          </p:cNvPr>
          <p:cNvSpPr txBox="1"/>
          <p:nvPr/>
        </p:nvSpPr>
        <p:spPr>
          <a:xfrm>
            <a:off x="4854388" y="4845264"/>
            <a:ext cx="4151196" cy="276999"/>
          </a:xfrm>
          <a:prstGeom prst="rect">
            <a:avLst/>
          </a:prstGeom>
          <a:noFill/>
        </p:spPr>
        <p:txBody>
          <a:bodyPr wrap="square" rtlCol="0">
            <a:spAutoFit/>
          </a:bodyPr>
          <a:lstStyle/>
          <a:p>
            <a:r>
              <a:rPr lang="en-US" sz="1200" dirty="0"/>
              <a:t>Image credit: Dr. J. Engelman, San Francisco City Clinic</a:t>
            </a:r>
          </a:p>
        </p:txBody>
      </p:sp>
    </p:spTree>
    <p:extLst>
      <p:ext uri="{BB962C8B-B14F-4D97-AF65-F5344CB8AC3E}">
        <p14:creationId xmlns:p14="http://schemas.microsoft.com/office/powerpoint/2010/main" val="4134489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a:xfrm>
            <a:off x="457202" y="1262271"/>
            <a:ext cx="8315569" cy="4705232"/>
          </a:xfrm>
        </p:spPr>
        <p:txBody>
          <a:bodyPr vert="horz" lIns="91290" tIns="45645" rIns="91290" bIns="45645" rtlCol="0" anchor="t">
            <a:normAutofit fontScale="62500" lnSpcReduction="20000"/>
          </a:bodyPr>
          <a:lstStyle/>
          <a:p>
            <a:pPr marL="113665" indent="0">
              <a:buNone/>
            </a:pPr>
            <a:r>
              <a:rPr lang="en-US" sz="2300" dirty="0">
                <a:ea typeface="+mn-lt"/>
                <a:cs typeface="+mn-lt"/>
              </a:rPr>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 (HRSA).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 </a:t>
            </a:r>
          </a:p>
          <a:p>
            <a:pPr marL="113665" indent="0">
              <a:buNone/>
            </a:pPr>
            <a:endParaRPr lang="en-US" sz="2300" dirty="0">
              <a:ea typeface="+mn-lt"/>
              <a:cs typeface="+mn-lt"/>
            </a:endParaRPr>
          </a:p>
          <a:p>
            <a:pPr marL="113665" indent="0">
              <a:buNone/>
            </a:pPr>
            <a:r>
              <a:rPr lang="en-US" sz="2300" b="1" dirty="0">
                <a:ea typeface="+mn-lt"/>
                <a:cs typeface="+mn-lt"/>
              </a:rPr>
              <a:t>HRSA Acknowledgement Statement </a:t>
            </a:r>
            <a:br>
              <a:rPr lang="en-US" sz="2300" b="1" dirty="0">
                <a:ea typeface="+mn-lt"/>
                <a:cs typeface="+mn-lt"/>
              </a:rPr>
            </a:br>
            <a:r>
              <a:rPr lang="en-US" sz="2200" b="0" i="0" u="none" strike="noStrike" dirty="0">
                <a:solidFill>
                  <a:srgbClr val="000000"/>
                </a:solidFill>
                <a:effectLst/>
              </a:rPr>
              <a:t>The Pacific AETC is supported by the Health Resources and Services Administration (HRSA) of the U.S. Department of Health and Human Services (HHS) as part of an award totaling $4,377,449. The contents are those of the author(s) and do not necessarily represent the official views of, nor an endorsement, by HRSA, HHS, or the U.S. Government. For more information, please visit HRSA.gov. </a:t>
            </a:r>
          </a:p>
          <a:p>
            <a:pPr marL="113665" indent="0">
              <a:buNone/>
            </a:pPr>
            <a:endParaRPr lang="en-US" sz="2200" dirty="0">
              <a:ea typeface="+mn-lt"/>
              <a:cs typeface="+mn-lt"/>
            </a:endParaRPr>
          </a:p>
          <a:p>
            <a:pPr marL="113665" indent="0">
              <a:buNone/>
            </a:pPr>
            <a:r>
              <a:rPr lang="en-US" sz="2300" b="1" dirty="0">
                <a:ea typeface="+mn-lt"/>
                <a:cs typeface="+mn-lt"/>
              </a:rPr>
              <a:t>Trade Name Disclosure Statement </a:t>
            </a:r>
            <a:br>
              <a:rPr lang="en-US" sz="2300" b="1" dirty="0">
                <a:ea typeface="+mn-lt"/>
                <a:cs typeface="+mn-lt"/>
              </a:rPr>
            </a:br>
            <a:r>
              <a:rPr lang="en-US" sz="2300" dirty="0">
                <a:ea typeface="+mn-lt"/>
                <a:cs typeface="+mn-lt"/>
              </a:rPr>
              <a:t>Funding for this presentation was made possible by 5 U1OHA29292‐08‐00 from 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113665" indent="0">
              <a:buNone/>
            </a:pPr>
            <a:endParaRPr lang="en-US" sz="2300" dirty="0">
              <a:ea typeface="+mn-lt"/>
              <a:cs typeface="+mn-lt"/>
            </a:endParaRPr>
          </a:p>
          <a:p>
            <a:pPr marL="114112" indent="0">
              <a:buNone/>
            </a:pPr>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2</a:t>
            </a:fld>
            <a:endParaRPr lang="en-US" dirty="0"/>
          </a:p>
        </p:txBody>
      </p:sp>
    </p:spTree>
    <p:extLst>
      <p:ext uri="{BB962C8B-B14F-4D97-AF65-F5344CB8AC3E}">
        <p14:creationId xmlns:p14="http://schemas.microsoft.com/office/powerpoint/2010/main" val="23211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33272-38FB-99D6-2914-77A487EC60F9}"/>
              </a:ext>
            </a:extLst>
          </p:cNvPr>
          <p:cNvSpPr>
            <a:spLocks noGrp="1"/>
          </p:cNvSpPr>
          <p:nvPr>
            <p:ph type="title"/>
          </p:nvPr>
        </p:nvSpPr>
        <p:spPr>
          <a:xfrm>
            <a:off x="346844" y="-174679"/>
            <a:ext cx="8315569" cy="1143000"/>
          </a:xfrm>
        </p:spPr>
        <p:txBody>
          <a:bodyPr/>
          <a:lstStyle/>
          <a:p>
            <a:r>
              <a:rPr lang="en-US" sz="1800" dirty="0"/>
              <a:t>Physical Exam</a:t>
            </a:r>
          </a:p>
        </p:txBody>
      </p:sp>
      <p:pic>
        <p:nvPicPr>
          <p:cNvPr id="3" name="Picture 2" descr="Diffuse, subtle maculopapular rash on back">
            <a:extLst>
              <a:ext uri="{FF2B5EF4-FFF2-40B4-BE49-F238E27FC236}">
                <a16:creationId xmlns:a16="http://schemas.microsoft.com/office/drawing/2014/main" id="{D284684C-416F-1C91-3648-27AFD3A2822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50921" y="176251"/>
            <a:ext cx="3063728" cy="5603765"/>
          </a:xfrm>
          <a:prstGeom prst="rect">
            <a:avLst/>
          </a:prstGeom>
        </p:spPr>
      </p:pic>
      <p:sp>
        <p:nvSpPr>
          <p:cNvPr id="6" name="TextBox 5">
            <a:extLst>
              <a:ext uri="{FF2B5EF4-FFF2-40B4-BE49-F238E27FC236}">
                <a16:creationId xmlns:a16="http://schemas.microsoft.com/office/drawing/2014/main" id="{6AE7179D-5702-B20D-B641-88CCC12B601D}"/>
              </a:ext>
            </a:extLst>
          </p:cNvPr>
          <p:cNvSpPr txBox="1"/>
          <p:nvPr/>
        </p:nvSpPr>
        <p:spPr>
          <a:xfrm>
            <a:off x="3321085" y="5780016"/>
            <a:ext cx="1955591"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Andrade et al, 2023</a:t>
            </a:r>
          </a:p>
        </p:txBody>
      </p:sp>
      <p:sp>
        <p:nvSpPr>
          <p:cNvPr id="8" name="Slide Number Placeholder 7">
            <a:extLst>
              <a:ext uri="{FF2B5EF4-FFF2-40B4-BE49-F238E27FC236}">
                <a16:creationId xmlns:a16="http://schemas.microsoft.com/office/drawing/2014/main" id="{1432048F-8916-47CB-60BB-F8B8E416756D}"/>
              </a:ext>
            </a:extLst>
          </p:cNvPr>
          <p:cNvSpPr>
            <a:spLocks noGrp="1"/>
          </p:cNvSpPr>
          <p:nvPr>
            <p:ph type="sldNum" sz="quarter" idx="12"/>
          </p:nvPr>
        </p:nvSpPr>
        <p:spPr/>
        <p:txBody>
          <a:bodyPr/>
          <a:lstStyle/>
          <a:p>
            <a:fld id="{1D2EA5EF-C699-AF4C-BA42-C0A1CAAB713C}" type="slidenum">
              <a:rPr lang="en-US" smtClean="0"/>
              <a:t>20</a:t>
            </a:fld>
            <a:endParaRPr lang="en-US" dirty="0"/>
          </a:p>
        </p:txBody>
      </p:sp>
    </p:spTree>
    <p:extLst>
      <p:ext uri="{BB962C8B-B14F-4D97-AF65-F5344CB8AC3E}">
        <p14:creationId xmlns:p14="http://schemas.microsoft.com/office/powerpoint/2010/main" val="3816070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2301-3DF3-4C0C-A5E8-FAEB21181F08}"/>
              </a:ext>
            </a:extLst>
          </p:cNvPr>
          <p:cNvSpPr>
            <a:spLocks noGrp="1"/>
          </p:cNvSpPr>
          <p:nvPr>
            <p:ph type="title"/>
          </p:nvPr>
        </p:nvSpPr>
        <p:spPr>
          <a:xfrm>
            <a:off x="341975" y="466429"/>
            <a:ext cx="8315569" cy="1143000"/>
          </a:xfrm>
        </p:spPr>
        <p:txBody>
          <a:bodyPr anchor="ctr">
            <a:normAutofit fontScale="90000"/>
          </a:bodyPr>
          <a:lstStyle/>
          <a:p>
            <a:r>
              <a:rPr lang="en-US" b="0" dirty="0"/>
              <a:t>Polling Question #2: What is the most likely diagnosis? </a:t>
            </a:r>
          </a:p>
        </p:txBody>
      </p:sp>
      <p:sp>
        <p:nvSpPr>
          <p:cNvPr id="3" name="Content Placeholder 2">
            <a:extLst>
              <a:ext uri="{FF2B5EF4-FFF2-40B4-BE49-F238E27FC236}">
                <a16:creationId xmlns:a16="http://schemas.microsoft.com/office/drawing/2014/main" id="{30D35EEE-4EB9-4478-9B52-90280AC52855}"/>
              </a:ext>
            </a:extLst>
          </p:cNvPr>
          <p:cNvSpPr>
            <a:spLocks noGrp="1"/>
          </p:cNvSpPr>
          <p:nvPr>
            <p:ph idx="1"/>
          </p:nvPr>
        </p:nvSpPr>
        <p:spPr>
          <a:xfrm>
            <a:off x="414215" y="1929387"/>
            <a:ext cx="5342847" cy="4367299"/>
          </a:xfrm>
        </p:spPr>
        <p:txBody>
          <a:bodyPr>
            <a:normAutofit/>
          </a:bodyPr>
          <a:lstStyle/>
          <a:p>
            <a:pPr marL="257175" indent="-257175">
              <a:buFont typeface="Arial" panose="020B0604020202020204" pitchFamily="34" charset="0"/>
              <a:buChar char="•"/>
            </a:pPr>
            <a:r>
              <a:rPr lang="en-US" sz="2800" dirty="0"/>
              <a:t>A. Secondary syphilis  </a:t>
            </a:r>
          </a:p>
          <a:p>
            <a:pPr marL="257175" indent="-257175">
              <a:buFont typeface="Arial" panose="020B0604020202020204" pitchFamily="34" charset="0"/>
              <a:buChar char="•"/>
            </a:pPr>
            <a:r>
              <a:rPr lang="en-US" sz="2800" dirty="0"/>
              <a:t>B. Tinea versicolor</a:t>
            </a:r>
          </a:p>
          <a:p>
            <a:pPr marL="257175" indent="-257175">
              <a:buFont typeface="Arial" panose="020B0604020202020204" pitchFamily="34" charset="0"/>
              <a:buChar char="•"/>
            </a:pPr>
            <a:r>
              <a:rPr lang="en-US" sz="2800" dirty="0"/>
              <a:t>C. Coxsackie virus (hand-foot-mouth disease)</a:t>
            </a:r>
          </a:p>
          <a:p>
            <a:pPr marL="257175" indent="-257175">
              <a:buFont typeface="Arial" panose="020B0604020202020204" pitchFamily="34" charset="0"/>
              <a:buChar char="•"/>
            </a:pPr>
            <a:r>
              <a:rPr lang="en-US" sz="2800" dirty="0"/>
              <a:t>D. Atopic dermatitis </a:t>
            </a:r>
          </a:p>
          <a:p>
            <a:pPr marL="257175" indent="-257175">
              <a:buFont typeface="Arial" panose="020B0604020202020204" pitchFamily="34" charset="0"/>
              <a:buChar char="•"/>
            </a:pPr>
            <a:r>
              <a:rPr lang="en-US" sz="2800" dirty="0"/>
              <a:t>E. Contact dermatitis </a:t>
            </a:r>
          </a:p>
          <a:p>
            <a:endParaRPr lang="en-US" dirty="0"/>
          </a:p>
          <a:p>
            <a:endParaRPr lang="en-US" dirty="0"/>
          </a:p>
        </p:txBody>
      </p:sp>
      <p:pic>
        <p:nvPicPr>
          <p:cNvPr id="4" name="Graphic 3" descr="White question mark symbol on a blue background">
            <a:extLst>
              <a:ext uri="{FF2B5EF4-FFF2-40B4-BE49-F238E27FC236}">
                <a16:creationId xmlns:a16="http://schemas.microsoft.com/office/drawing/2014/main" id="{A04D2CB3-E3BC-0362-0208-A8DA0DAB04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2604" y="1797248"/>
            <a:ext cx="3263504" cy="3263504"/>
          </a:xfrm>
          <a:prstGeom prst="rect">
            <a:avLst/>
          </a:prstGeom>
        </p:spPr>
      </p:pic>
      <p:sp>
        <p:nvSpPr>
          <p:cNvPr id="5" name="Slide Number Placeholder 4">
            <a:extLst>
              <a:ext uri="{FF2B5EF4-FFF2-40B4-BE49-F238E27FC236}">
                <a16:creationId xmlns:a16="http://schemas.microsoft.com/office/drawing/2014/main" id="{911884B1-82D6-6840-BDCE-29CC47C1B48F}"/>
              </a:ext>
            </a:extLst>
          </p:cNvPr>
          <p:cNvSpPr>
            <a:spLocks noGrp="1"/>
          </p:cNvSpPr>
          <p:nvPr>
            <p:ph type="sldNum" sz="quarter" idx="12"/>
          </p:nvPr>
        </p:nvSpPr>
        <p:spPr/>
        <p:txBody>
          <a:bodyPr/>
          <a:lstStyle/>
          <a:p>
            <a:fld id="{1D2EA5EF-C699-AF4C-BA42-C0A1CAAB713C}" type="slidenum">
              <a:rPr lang="en-US" smtClean="0"/>
              <a:t>21</a:t>
            </a:fld>
            <a:endParaRPr lang="en-US" dirty="0"/>
          </a:p>
        </p:txBody>
      </p:sp>
    </p:spTree>
    <p:extLst>
      <p:ext uri="{BB962C8B-B14F-4D97-AF65-F5344CB8AC3E}">
        <p14:creationId xmlns:p14="http://schemas.microsoft.com/office/powerpoint/2010/main" val="158476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CAB4-CAED-91AA-D3D8-BE5C84DDC60D}"/>
              </a:ext>
            </a:extLst>
          </p:cNvPr>
          <p:cNvSpPr>
            <a:spLocks noGrp="1"/>
          </p:cNvSpPr>
          <p:nvPr>
            <p:ph type="title"/>
          </p:nvPr>
        </p:nvSpPr>
        <p:spPr/>
        <p:txBody>
          <a:bodyPr/>
          <a:lstStyle/>
          <a:p>
            <a:r>
              <a:rPr lang="en-US" dirty="0"/>
              <a:t>Natural History: Secondary Syphilis</a:t>
            </a:r>
          </a:p>
        </p:txBody>
      </p:sp>
      <p:pic>
        <p:nvPicPr>
          <p:cNvPr id="6" name="Picture 5" descr="Repeat of diagram showing the natural history of syphilis again.  Here, the red box with text in it is the focus, indicating what happens when a patient enters the stage of secondary syphilis.">
            <a:extLst>
              <a:ext uri="{FF2B5EF4-FFF2-40B4-BE49-F238E27FC236}">
                <a16:creationId xmlns:a16="http://schemas.microsoft.com/office/drawing/2014/main" id="{ECC0F627-DFA4-C182-254F-F6DCEA1A08C2}"/>
              </a:ext>
            </a:extLst>
          </p:cNvPr>
          <p:cNvPicPr>
            <a:picLocks noChangeAspect="1"/>
          </p:cNvPicPr>
          <p:nvPr/>
        </p:nvPicPr>
        <p:blipFill rotWithShape="1">
          <a:blip r:embed="rId3"/>
          <a:srcRect l="21193" t="37787" r="31468" b="28773"/>
          <a:stretch/>
        </p:blipFill>
        <p:spPr>
          <a:xfrm>
            <a:off x="13984" y="1879134"/>
            <a:ext cx="9138407" cy="4303552"/>
          </a:xfrm>
          <a:prstGeom prst="rect">
            <a:avLst/>
          </a:prstGeom>
        </p:spPr>
      </p:pic>
      <p:pic>
        <p:nvPicPr>
          <p:cNvPr id="7" name="Picture 6">
            <a:extLst>
              <a:ext uri="{FF2B5EF4-FFF2-40B4-BE49-F238E27FC236}">
                <a16:creationId xmlns:a16="http://schemas.microsoft.com/office/drawing/2014/main" id="{79692C74-9A39-BDC5-E30E-16B8843A8D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77198" y="6251964"/>
            <a:ext cx="2093938" cy="596027"/>
          </a:xfrm>
          <a:prstGeom prst="rect">
            <a:avLst/>
          </a:prstGeom>
        </p:spPr>
      </p:pic>
      <p:sp>
        <p:nvSpPr>
          <p:cNvPr id="4" name="Slide Number Placeholder 3">
            <a:extLst>
              <a:ext uri="{FF2B5EF4-FFF2-40B4-BE49-F238E27FC236}">
                <a16:creationId xmlns:a16="http://schemas.microsoft.com/office/drawing/2014/main" id="{BE07819C-7D55-E5BD-9257-1FA6E7BCCB9E}"/>
              </a:ext>
            </a:extLst>
          </p:cNvPr>
          <p:cNvSpPr>
            <a:spLocks noGrp="1"/>
          </p:cNvSpPr>
          <p:nvPr>
            <p:ph type="sldNum" sz="quarter" idx="12"/>
          </p:nvPr>
        </p:nvSpPr>
        <p:spPr/>
        <p:txBody>
          <a:bodyPr/>
          <a:lstStyle/>
          <a:p>
            <a:fld id="{1D2EA5EF-C699-AF4C-BA42-C0A1CAAB713C}" type="slidenum">
              <a:rPr lang="en-US" smtClean="0"/>
              <a:t>22</a:t>
            </a:fld>
            <a:endParaRPr lang="en-US" dirty="0"/>
          </a:p>
        </p:txBody>
      </p:sp>
      <p:sp>
        <p:nvSpPr>
          <p:cNvPr id="3" name="TextBox 2">
            <a:extLst>
              <a:ext uri="{FF2B5EF4-FFF2-40B4-BE49-F238E27FC236}">
                <a16:creationId xmlns:a16="http://schemas.microsoft.com/office/drawing/2014/main" id="{4F536220-9DC1-08C3-2225-FF75AF994582}"/>
              </a:ext>
              <a:ext uri="{C183D7F6-B498-43B3-948B-1728B52AA6E4}">
                <adec:decorative xmlns:adec="http://schemas.microsoft.com/office/drawing/2017/decorative" val="1"/>
              </a:ext>
            </a:extLst>
          </p:cNvPr>
          <p:cNvSpPr txBox="1"/>
          <p:nvPr/>
        </p:nvSpPr>
        <p:spPr>
          <a:xfrm>
            <a:off x="457202" y="143834"/>
            <a:ext cx="7945623" cy="276999"/>
          </a:xfrm>
          <a:prstGeom prst="rect">
            <a:avLst/>
          </a:prstGeom>
          <a:noFill/>
        </p:spPr>
        <p:txBody>
          <a:bodyPr wrap="square" rtlCol="0">
            <a:spAutoFit/>
          </a:bodyPr>
          <a:lstStyle/>
          <a:p>
            <a:r>
              <a:rPr lang="en-US" sz="1200" dirty="0"/>
              <a:t>Content credit: California Prevention Training Center &amp; California Dept of Public Health, STD Control Branch</a:t>
            </a:r>
          </a:p>
        </p:txBody>
      </p:sp>
    </p:spTree>
    <p:extLst>
      <p:ext uri="{BB962C8B-B14F-4D97-AF65-F5344CB8AC3E}">
        <p14:creationId xmlns:p14="http://schemas.microsoft.com/office/powerpoint/2010/main" val="1016165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9D46-A27F-46EB-9D2A-A7F213255F25}"/>
              </a:ext>
            </a:extLst>
          </p:cNvPr>
          <p:cNvSpPr>
            <a:spLocks noGrp="1"/>
          </p:cNvSpPr>
          <p:nvPr>
            <p:ph type="title"/>
          </p:nvPr>
        </p:nvSpPr>
        <p:spPr>
          <a:xfrm>
            <a:off x="457202" y="299806"/>
            <a:ext cx="8315569" cy="1143000"/>
          </a:xfrm>
        </p:spPr>
        <p:txBody>
          <a:bodyPr/>
          <a:lstStyle/>
          <a:p>
            <a:r>
              <a:rPr lang="en-US" dirty="0"/>
              <a:t>Secondary Syphilis: Rash</a:t>
            </a:r>
          </a:p>
        </p:txBody>
      </p:sp>
      <p:pic>
        <p:nvPicPr>
          <p:cNvPr id="5" name="Picture 4" descr="Diffuse, subtle, maculopapular rash on torso">
            <a:extLst>
              <a:ext uri="{FF2B5EF4-FFF2-40B4-BE49-F238E27FC236}">
                <a16:creationId xmlns:a16="http://schemas.microsoft.com/office/drawing/2014/main" id="{476E39F0-E3E6-3928-6C1F-5D178480C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5182"/>
            <a:ext cx="3349899" cy="2294162"/>
          </a:xfrm>
          <a:prstGeom prst="rect">
            <a:avLst/>
          </a:prstGeom>
          <a:ln>
            <a:noFill/>
          </a:ln>
          <a:effectLst>
            <a:outerShdw blurRad="292100" dist="139700" dir="2700000" algn="tl" rotWithShape="0">
              <a:srgbClr val="333333">
                <a:alpha val="65000"/>
              </a:srgbClr>
            </a:outerShdw>
          </a:effectLst>
        </p:spPr>
      </p:pic>
      <p:sp>
        <p:nvSpPr>
          <p:cNvPr id="8" name="Text Box 5">
            <a:extLst>
              <a:ext uri="{FF2B5EF4-FFF2-40B4-BE49-F238E27FC236}">
                <a16:creationId xmlns:a16="http://schemas.microsoft.com/office/drawing/2014/main" id="{BED750FC-1D67-8BAB-9484-3EAD91C96174}"/>
              </a:ext>
            </a:extLst>
          </p:cNvPr>
          <p:cNvSpPr txBox="1">
            <a:spLocks noChangeArrowheads="1"/>
          </p:cNvSpPr>
          <p:nvPr/>
        </p:nvSpPr>
        <p:spPr bwMode="auto">
          <a:xfrm>
            <a:off x="1300078" y="4610260"/>
            <a:ext cx="1785938" cy="25391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defRPr/>
            </a:pPr>
            <a:r>
              <a:rPr lang="en-US" altLang="en-US" sz="1050" b="1" dirty="0">
                <a:solidFill>
                  <a:prstClr val="white"/>
                </a:solidFill>
                <a:latin typeface="Times New Roman" pitchFamily="18" charset="0"/>
              </a:rPr>
              <a:t>DMHC</a:t>
            </a:r>
          </a:p>
        </p:txBody>
      </p:sp>
      <p:pic>
        <p:nvPicPr>
          <p:cNvPr id="6" name="Picture 3" descr="Circular lesions on palms and soles, with a scar-like appearance">
            <a:extLst>
              <a:ext uri="{FF2B5EF4-FFF2-40B4-BE49-F238E27FC236}">
                <a16:creationId xmlns:a16="http://schemas.microsoft.com/office/drawing/2014/main" id="{EC5976A7-B50F-4075-B142-E2250E0B8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642" y="2742110"/>
            <a:ext cx="2540716" cy="24004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BF41F9B-1859-F0F9-024B-16168ED83975}"/>
              </a:ext>
            </a:extLst>
          </p:cNvPr>
          <p:cNvSpPr txBox="1"/>
          <p:nvPr/>
        </p:nvSpPr>
        <p:spPr>
          <a:xfrm>
            <a:off x="4492181" y="4873909"/>
            <a:ext cx="1904301" cy="276999"/>
          </a:xfrm>
          <a:prstGeom prst="rect">
            <a:avLst/>
          </a:prstGeom>
          <a:noFill/>
        </p:spPr>
        <p:txBody>
          <a:bodyPr wrap="square" rtlCol="0">
            <a:spAutoFit/>
          </a:bodyPr>
          <a:lstStyle/>
          <a:p>
            <a:r>
              <a:rPr lang="en-US" sz="1200" dirty="0">
                <a:solidFill>
                  <a:schemeClr val="bg1"/>
                </a:solidFill>
              </a:rPr>
              <a:t>Mosby STD Atlas</a:t>
            </a:r>
          </a:p>
        </p:txBody>
      </p:sp>
      <p:pic>
        <p:nvPicPr>
          <p:cNvPr id="11" name="Picture 10" descr="Macular lesions on the palms and soles of a patient with brown skin tone ">
            <a:extLst>
              <a:ext uri="{FF2B5EF4-FFF2-40B4-BE49-F238E27FC236}">
                <a16:creationId xmlns:a16="http://schemas.microsoft.com/office/drawing/2014/main" id="{8DE8D68D-C791-4634-9FD2-2D2FBAEFCF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5475" y="3035415"/>
            <a:ext cx="2696498" cy="1797665"/>
          </a:xfrm>
          <a:prstGeom prst="rect">
            <a:avLst/>
          </a:prstGeom>
        </p:spPr>
      </p:pic>
      <p:sp>
        <p:nvSpPr>
          <p:cNvPr id="9" name="Rectangle 9">
            <a:extLst>
              <a:ext uri="{FF2B5EF4-FFF2-40B4-BE49-F238E27FC236}">
                <a16:creationId xmlns:a16="http://schemas.microsoft.com/office/drawing/2014/main" id="{E64EEFA7-9CB7-F94C-F052-AB1AF223DD10}"/>
              </a:ext>
            </a:extLst>
          </p:cNvPr>
          <p:cNvSpPr>
            <a:spLocks noChangeArrowheads="1"/>
          </p:cNvSpPr>
          <p:nvPr/>
        </p:nvSpPr>
        <p:spPr bwMode="auto">
          <a:xfrm>
            <a:off x="6057984" y="4527079"/>
            <a:ext cx="237426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050" b="1" dirty="0">
                <a:solidFill>
                  <a:schemeClr val="bg2"/>
                </a:solidFill>
                <a:latin typeface="Palatino Linotype" panose="02040502050505030304" pitchFamily="18" charset="0"/>
                <a:ea typeface="Open Sans" panose="020B0606030504020204" pitchFamily="34" charset="0"/>
                <a:cs typeface="Open Sans" panose="020B0606030504020204" pitchFamily="34" charset="0"/>
              </a:rPr>
              <a:t>Orange county healthcare agency </a:t>
            </a:r>
          </a:p>
        </p:txBody>
      </p:sp>
      <p:pic>
        <p:nvPicPr>
          <p:cNvPr id="14" name="Picture 13" descr="cid:image003.png@01D21000.996DCCC0">
            <a:extLst>
              <a:ext uri="{FF2B5EF4-FFF2-40B4-BE49-F238E27FC236}">
                <a16:creationId xmlns:a16="http://schemas.microsoft.com/office/drawing/2014/main" id="{E21E750D-7AD0-40EA-AE00-4403C8ACD1AD}"/>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8278733" y="4410549"/>
            <a:ext cx="479309" cy="399424"/>
          </a:xfrm>
          <a:prstGeom prst="rect">
            <a:avLst/>
          </a:prstGeom>
          <a:solidFill>
            <a:schemeClr val="bg1"/>
          </a:solidFill>
        </p:spPr>
      </p:pic>
      <p:sp>
        <p:nvSpPr>
          <p:cNvPr id="4" name="Slide Number Placeholder 3">
            <a:extLst>
              <a:ext uri="{FF2B5EF4-FFF2-40B4-BE49-F238E27FC236}">
                <a16:creationId xmlns:a16="http://schemas.microsoft.com/office/drawing/2014/main" id="{B0CD67A7-B96A-EF2E-FEC7-377D173B88E9}"/>
              </a:ext>
            </a:extLst>
          </p:cNvPr>
          <p:cNvSpPr>
            <a:spLocks noGrp="1"/>
          </p:cNvSpPr>
          <p:nvPr>
            <p:ph type="sldNum" sz="quarter" idx="12"/>
          </p:nvPr>
        </p:nvSpPr>
        <p:spPr/>
        <p:txBody>
          <a:bodyPr/>
          <a:lstStyle/>
          <a:p>
            <a:fld id="{1D2EA5EF-C699-AF4C-BA42-C0A1CAAB713C}" type="slidenum">
              <a:rPr lang="en-US" smtClean="0"/>
              <a:t>23</a:t>
            </a:fld>
            <a:endParaRPr lang="en-US" dirty="0"/>
          </a:p>
        </p:txBody>
      </p:sp>
    </p:spTree>
    <p:extLst>
      <p:ext uri="{BB962C8B-B14F-4D97-AF65-F5344CB8AC3E}">
        <p14:creationId xmlns:p14="http://schemas.microsoft.com/office/powerpoint/2010/main" val="788490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8D02A1-0505-6045-A197-72540119F8E3}"/>
              </a:ext>
              <a:ext uri="{C183D7F6-B498-43B3-948B-1728B52AA6E4}">
                <adec:decorative xmlns:adec="http://schemas.microsoft.com/office/drawing/2017/decorative" val="0"/>
              </a:ext>
            </a:extLst>
          </p:cNvPr>
          <p:cNvSpPr txBox="1">
            <a:spLocks noGrp="1"/>
          </p:cNvSpPr>
          <p:nvPr>
            <p:ph type="title" idx="4294967295"/>
          </p:nvPr>
        </p:nvSpPr>
        <p:spPr>
          <a:xfrm>
            <a:off x="216219" y="977125"/>
            <a:ext cx="8315569"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a:lstStyle>
          <a:p>
            <a:pPr marL="0" marR="0" lvl="0" indent="0" algn="l" defTabSz="912899"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a:ln>
                  <a:noFill/>
                </a:ln>
                <a:solidFill>
                  <a:schemeClr val="accent6"/>
                </a:solidFill>
                <a:effectLst/>
                <a:uLnTx/>
                <a:uFillTx/>
                <a:latin typeface="+mj-lt"/>
                <a:ea typeface="+mj-ea"/>
                <a:cs typeface="ITC Avant Garde Std Md"/>
              </a:rPr>
              <a:t>Secondary Syphilis: Mucous Patches</a:t>
            </a:r>
          </a:p>
        </p:txBody>
      </p:sp>
      <p:graphicFrame>
        <p:nvGraphicFramePr>
          <p:cNvPr id="2" name="Object 1" descr="White plaque on left lateral tongue"/>
          <p:cNvGraphicFramePr>
            <a:graphicFrameLocks noChangeAspect="1"/>
          </p:cNvGraphicFramePr>
          <p:nvPr>
            <p:extLst>
              <p:ext uri="{D42A27DB-BD31-4B8C-83A1-F6EECF244321}">
                <p14:modId xmlns:p14="http://schemas.microsoft.com/office/powerpoint/2010/main" val="2491617412"/>
              </p:ext>
            </p:extLst>
          </p:nvPr>
        </p:nvGraphicFramePr>
        <p:xfrm>
          <a:off x="242145" y="2254730"/>
          <a:ext cx="3170644" cy="3054645"/>
        </p:xfrm>
        <a:graphic>
          <a:graphicData uri="http://schemas.openxmlformats.org/presentationml/2006/ole">
            <mc:AlternateContent xmlns:mc="http://schemas.openxmlformats.org/markup-compatibility/2006">
              <mc:Choice xmlns:v="urn:schemas-microsoft-com:vml" Requires="v">
                <p:oleObj name="Photo Editor Photo" r:id="rId3" imgW="11193437" imgH="7430537" progId="MSPhotoEd.3">
                  <p:embed/>
                </p:oleObj>
              </mc:Choice>
              <mc:Fallback>
                <p:oleObj name="Photo Editor Photo" r:id="rId3" imgW="11193437" imgH="7430537" progId="MSPhotoEd.3">
                  <p:embed/>
                  <p:pic>
                    <p:nvPicPr>
                      <p:cNvPr id="2" name="Object 1" descr="White plaque on left lateral tongue"/>
                      <p:cNvPicPr>
                        <a:picLocks noChangeAspect="1" noChangeArrowheads="1"/>
                      </p:cNvPicPr>
                      <p:nvPr/>
                    </p:nvPicPr>
                    <p:blipFill>
                      <a:blip r:embed="rId4">
                        <a:extLst>
                          <a:ext uri="{28A0092B-C50C-407E-A947-70E740481C1C}">
                            <a14:useLocalDpi xmlns:a14="http://schemas.microsoft.com/office/drawing/2010/main" val="0"/>
                          </a:ext>
                        </a:extLst>
                      </a:blip>
                      <a:srcRect r="31667"/>
                      <a:stretch>
                        <a:fillRect/>
                      </a:stretch>
                    </p:blipFill>
                    <p:spPr bwMode="auto">
                      <a:xfrm>
                        <a:off x="242145" y="2254730"/>
                        <a:ext cx="3170644" cy="3054645"/>
                      </a:xfrm>
                      <a:prstGeom prst="rect">
                        <a:avLst/>
                      </a:prstGeom>
                      <a:noFill/>
                      <a:ln>
                        <a:noFill/>
                      </a:ln>
                    </p:spPr>
                  </p:pic>
                </p:oleObj>
              </mc:Fallback>
            </mc:AlternateContent>
          </a:graphicData>
        </a:graphic>
      </p:graphicFrame>
      <p:pic>
        <p:nvPicPr>
          <p:cNvPr id="5127" name="Picture 7" descr="White plaque located on back of tongu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9683" y="2798515"/>
            <a:ext cx="2599348" cy="19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White plaques on mucosal surface of upper l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6888" y="2681814"/>
            <a:ext cx="2462645" cy="208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60958" y="5309376"/>
            <a:ext cx="4012702" cy="507831"/>
          </a:xfrm>
          <a:prstGeom prst="rect">
            <a:avLst/>
          </a:prstGeom>
          <a:noFill/>
        </p:spPr>
        <p:txBody>
          <a:bodyPr wrap="none" rtlCol="0">
            <a:spAutoFit/>
          </a:bodyPr>
          <a:lstStyle/>
          <a:p>
            <a:pPr algn="r"/>
            <a:r>
              <a:rPr lang="en-US" sz="1350" i="1" dirty="0">
                <a:solidFill>
                  <a:schemeClr val="tx2">
                    <a:lumMod val="50000"/>
                  </a:schemeClr>
                </a:solidFill>
              </a:rPr>
              <a:t>Images courtesy of: Gregory Melcher, UC Davis &amp;</a:t>
            </a:r>
          </a:p>
          <a:p>
            <a:pPr algn="r"/>
            <a:r>
              <a:rPr lang="en-US" sz="1350" i="1" dirty="0">
                <a:solidFill>
                  <a:schemeClr val="accent1">
                    <a:lumMod val="50000"/>
                  </a:schemeClr>
                </a:solidFill>
              </a:rPr>
              <a:t>Susan Philip, SF DPH &amp; UCSF</a:t>
            </a:r>
            <a:endParaRPr lang="en-US" sz="1350" i="1" dirty="0">
              <a:solidFill>
                <a:schemeClr val="tx2">
                  <a:lumMod val="50000"/>
                </a:schemeClr>
              </a:solidFill>
            </a:endParaRPr>
          </a:p>
        </p:txBody>
      </p:sp>
      <p:sp>
        <p:nvSpPr>
          <p:cNvPr id="3" name="Slide Number Placeholder 2">
            <a:extLst>
              <a:ext uri="{FF2B5EF4-FFF2-40B4-BE49-F238E27FC236}">
                <a16:creationId xmlns:a16="http://schemas.microsoft.com/office/drawing/2014/main" id="{19251A26-520E-F7D4-858F-2A1F8B7DF4B8}"/>
              </a:ext>
            </a:extLst>
          </p:cNvPr>
          <p:cNvSpPr>
            <a:spLocks noGrp="1"/>
          </p:cNvSpPr>
          <p:nvPr>
            <p:ph type="sldNum" sz="quarter" idx="12"/>
          </p:nvPr>
        </p:nvSpPr>
        <p:spPr/>
        <p:txBody>
          <a:bodyPr/>
          <a:lstStyle/>
          <a:p>
            <a:fld id="{1D2EA5EF-C699-AF4C-BA42-C0A1CAAB713C}" type="slidenum">
              <a:rPr lang="en-US" smtClean="0"/>
              <a:t>24</a:t>
            </a:fld>
            <a:endParaRPr lang="en-US" dirty="0"/>
          </a:p>
        </p:txBody>
      </p:sp>
    </p:spTree>
    <p:extLst>
      <p:ext uri="{BB962C8B-B14F-4D97-AF65-F5344CB8AC3E}">
        <p14:creationId xmlns:p14="http://schemas.microsoft.com/office/powerpoint/2010/main" val="1845309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a:xfrm>
            <a:off x="764859" y="474643"/>
            <a:ext cx="8315569" cy="1143000"/>
          </a:xfrm>
        </p:spPr>
        <p:txBody>
          <a:bodyPr>
            <a:normAutofit/>
          </a:bodyPr>
          <a:lstStyle/>
          <a:p>
            <a:r>
              <a:rPr lang="en-US" dirty="0"/>
              <a:t>Secondary Syphilis: Patchy Alopecia</a:t>
            </a:r>
          </a:p>
        </p:txBody>
      </p:sp>
      <p:pic>
        <p:nvPicPr>
          <p:cNvPr id="652291" name="Picture 3" descr="Patchy hairloss in an individual with brown skin to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620" y="1971571"/>
            <a:ext cx="4446650" cy="3286230"/>
          </a:xfrm>
          <a:prstGeom prst="rect">
            <a:avLst/>
          </a:prstGeom>
          <a:noFill/>
          <a:extLst>
            <a:ext uri="{909E8E84-426E-40DD-AFC4-6F175D3DCCD1}">
              <a14:hiddenFill xmlns:a14="http://schemas.microsoft.com/office/drawing/2010/main">
                <a:solidFill>
                  <a:srgbClr val="FFFFFF"/>
                </a:solidFill>
              </a14:hiddenFill>
            </a:ext>
          </a:extLst>
        </p:spPr>
      </p:pic>
      <p:sp>
        <p:nvSpPr>
          <p:cNvPr id="652294" name="Text Box 6"/>
          <p:cNvSpPr txBox="1">
            <a:spLocks noChangeArrowheads="1"/>
          </p:cNvSpPr>
          <p:nvPr/>
        </p:nvSpPr>
        <p:spPr bwMode="auto">
          <a:xfrm>
            <a:off x="4793173" y="5257800"/>
            <a:ext cx="219893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500" i="1" dirty="0"/>
              <a:t>Mosby STD Atlas, 1997</a:t>
            </a:r>
            <a:endParaRPr lang="en-US" sz="1350" i="1" dirty="0"/>
          </a:p>
        </p:txBody>
      </p:sp>
      <p:sp>
        <p:nvSpPr>
          <p:cNvPr id="3" name="Slide Number Placeholder 2">
            <a:extLst>
              <a:ext uri="{FF2B5EF4-FFF2-40B4-BE49-F238E27FC236}">
                <a16:creationId xmlns:a16="http://schemas.microsoft.com/office/drawing/2014/main" id="{6B858D06-32B4-D174-D788-47D3AE65286E}"/>
              </a:ext>
            </a:extLst>
          </p:cNvPr>
          <p:cNvSpPr>
            <a:spLocks noGrp="1"/>
          </p:cNvSpPr>
          <p:nvPr>
            <p:ph type="sldNum" sz="quarter" idx="12"/>
          </p:nvPr>
        </p:nvSpPr>
        <p:spPr/>
        <p:txBody>
          <a:bodyPr/>
          <a:lstStyle/>
          <a:p>
            <a:fld id="{1D2EA5EF-C699-AF4C-BA42-C0A1CAAB713C}" type="slidenum">
              <a:rPr lang="en-US" smtClean="0"/>
              <a:t>25</a:t>
            </a:fld>
            <a:endParaRPr lang="en-US" dirty="0"/>
          </a:p>
        </p:txBody>
      </p:sp>
    </p:spTree>
    <p:extLst>
      <p:ext uri="{BB962C8B-B14F-4D97-AF65-F5344CB8AC3E}">
        <p14:creationId xmlns:p14="http://schemas.microsoft.com/office/powerpoint/2010/main" val="1517105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AD3AC63-F00C-2B8D-3644-B207CE963E89}"/>
              </a:ext>
            </a:extLst>
          </p:cNvPr>
          <p:cNvSpPr>
            <a:spLocks noGrp="1"/>
          </p:cNvSpPr>
          <p:nvPr>
            <p:ph type="title"/>
          </p:nvPr>
        </p:nvSpPr>
        <p:spPr/>
        <p:txBody>
          <a:bodyPr/>
          <a:lstStyle/>
          <a:p>
            <a:r>
              <a:rPr lang="en-US" dirty="0"/>
              <a:t>Secondary Syphilis: Condyloma Lata</a:t>
            </a:r>
          </a:p>
        </p:txBody>
      </p:sp>
      <p:graphicFrame>
        <p:nvGraphicFramePr>
          <p:cNvPr id="3" name="Object 2" descr="Multiple flesh-colored, raised lesions with a flat top in the perirectal region"/>
          <p:cNvGraphicFramePr>
            <a:graphicFrameLocks noChangeAspect="1"/>
          </p:cNvGraphicFramePr>
          <p:nvPr>
            <p:extLst>
              <p:ext uri="{D42A27DB-BD31-4B8C-83A1-F6EECF244321}">
                <p14:modId xmlns:p14="http://schemas.microsoft.com/office/powerpoint/2010/main" val="2334034720"/>
              </p:ext>
            </p:extLst>
          </p:nvPr>
        </p:nvGraphicFramePr>
        <p:xfrm>
          <a:off x="203824" y="2545871"/>
          <a:ext cx="3503709" cy="2382257"/>
        </p:xfrm>
        <a:graphic>
          <a:graphicData uri="http://schemas.openxmlformats.org/presentationml/2006/ole">
            <mc:AlternateContent xmlns:mc="http://schemas.openxmlformats.org/markup-compatibility/2006">
              <mc:Choice xmlns:v="urn:schemas-microsoft-com:vml" Requires="v">
                <p:oleObj name="Photo Editor Photo" r:id="rId3" imgW="11069595" imgH="7373379" progId="MSPhotoEd.3">
                  <p:embed/>
                </p:oleObj>
              </mc:Choice>
              <mc:Fallback>
                <p:oleObj name="Photo Editor Photo" r:id="rId3" imgW="11069595" imgH="7373379" progId="MSPhotoEd.3">
                  <p:embed/>
                  <p:pic>
                    <p:nvPicPr>
                      <p:cNvPr id="3" name="Object 2" descr="Multiple flesh-colored, raised lesions with a flat top in the perirectal region"/>
                      <p:cNvPicPr>
                        <a:picLocks noChangeAspect="1" noChangeArrowheads="1"/>
                      </p:cNvPicPr>
                      <p:nvPr/>
                    </p:nvPicPr>
                    <p:blipFill>
                      <a:blip r:embed="rId4">
                        <a:extLst>
                          <a:ext uri="{28A0092B-C50C-407E-A947-70E740481C1C}">
                            <a14:useLocalDpi xmlns:a14="http://schemas.microsoft.com/office/drawing/2010/main" val="0"/>
                          </a:ext>
                        </a:extLst>
                      </a:blip>
                      <a:srcRect l="4349"/>
                      <a:stretch>
                        <a:fillRect/>
                      </a:stretch>
                    </p:blipFill>
                    <p:spPr bwMode="auto">
                      <a:xfrm>
                        <a:off x="203824" y="2545871"/>
                        <a:ext cx="3503709" cy="2382257"/>
                      </a:xfrm>
                      <a:prstGeom prst="rect">
                        <a:avLst/>
                      </a:prstGeom>
                      <a:noFill/>
                      <a:ln>
                        <a:noFill/>
                      </a:ln>
                      <a:effectLst/>
                    </p:spPr>
                  </p:pic>
                </p:oleObj>
              </mc:Fallback>
            </mc:AlternateContent>
          </a:graphicData>
        </a:graphic>
      </p:graphicFrame>
      <p:pic>
        <p:nvPicPr>
          <p:cNvPr id="8" name="Picture 2" descr="Multiple flesh-colored, raised lesions with a flat top in the perirectal reg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0687" y="2114935"/>
            <a:ext cx="2550471" cy="3400629"/>
          </a:xfrm>
          <a:prstGeom prst="rect">
            <a:avLst/>
          </a:prstGeom>
          <a:noFill/>
        </p:spPr>
      </p:pic>
      <p:sp>
        <p:nvSpPr>
          <p:cNvPr id="10" name="TextBox 9"/>
          <p:cNvSpPr txBox="1"/>
          <p:nvPr/>
        </p:nvSpPr>
        <p:spPr>
          <a:xfrm>
            <a:off x="315388" y="5550189"/>
            <a:ext cx="5186100" cy="507831"/>
          </a:xfrm>
          <a:prstGeom prst="rect">
            <a:avLst/>
          </a:prstGeom>
          <a:noFill/>
        </p:spPr>
        <p:txBody>
          <a:bodyPr wrap="none" rtlCol="0">
            <a:spAutoFit/>
          </a:bodyPr>
          <a:lstStyle/>
          <a:p>
            <a:pPr algn="r"/>
            <a:r>
              <a:rPr lang="en-US" sz="1350" i="1" dirty="0">
                <a:solidFill>
                  <a:schemeClr val="tx2">
                    <a:lumMod val="50000"/>
                  </a:schemeClr>
                </a:solidFill>
              </a:rPr>
              <a:t>First two images from left courtesy: Gregory Melcher, UC Davis &amp;</a:t>
            </a:r>
          </a:p>
          <a:p>
            <a:pPr algn="r"/>
            <a:r>
              <a:rPr lang="en-US" sz="1350" i="1" dirty="0">
                <a:solidFill>
                  <a:schemeClr val="accent1">
                    <a:lumMod val="50000"/>
                  </a:schemeClr>
                </a:solidFill>
              </a:rPr>
              <a:t>Susan Philip, SF DPH &amp; UCSF</a:t>
            </a:r>
            <a:endParaRPr lang="en-US" sz="1350" i="1" dirty="0">
              <a:solidFill>
                <a:schemeClr val="tx2">
                  <a:lumMod val="50000"/>
                </a:schemeClr>
              </a:solidFill>
            </a:endParaRPr>
          </a:p>
        </p:txBody>
      </p:sp>
      <p:pic>
        <p:nvPicPr>
          <p:cNvPr id="6158" name="Picture 14" descr="Multiple flesh-colored, raised lesions with a flat top in the perivulvar and perineal region">
            <a:extLst>
              <a:ext uri="{FF2B5EF4-FFF2-40B4-BE49-F238E27FC236}">
                <a16:creationId xmlns:a16="http://schemas.microsoft.com/office/drawing/2014/main" id="{A5AB5617-FC75-4E7C-B540-7288900AB0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652498" y="2164259"/>
            <a:ext cx="2143676" cy="29793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05CBF4B-23B4-4DBE-87EE-2AFE5928B382}"/>
              </a:ext>
            </a:extLst>
          </p:cNvPr>
          <p:cNvSpPr/>
          <p:nvPr/>
        </p:nvSpPr>
        <p:spPr>
          <a:xfrm>
            <a:off x="6652498" y="5250107"/>
            <a:ext cx="2240724" cy="830997"/>
          </a:xfrm>
          <a:prstGeom prst="rect">
            <a:avLst/>
          </a:prstGeom>
        </p:spPr>
        <p:txBody>
          <a:bodyPr wrap="square">
            <a:spAutoFit/>
          </a:bodyPr>
          <a:lstStyle/>
          <a:p>
            <a:r>
              <a:rPr lang="en-US" sz="1200" dirty="0"/>
              <a:t>Forbes CD, Jackson WF. </a:t>
            </a:r>
            <a:r>
              <a:rPr lang="en-US" sz="1200" i="1" dirty="0"/>
              <a:t>Color Atlas and Text of Clinical Medicine</a:t>
            </a:r>
            <a:r>
              <a:rPr lang="en-US" sz="1200" dirty="0"/>
              <a:t>, 3rd ed. London: Mosby; 2003</a:t>
            </a:r>
          </a:p>
        </p:txBody>
      </p:sp>
      <p:sp>
        <p:nvSpPr>
          <p:cNvPr id="5" name="Slide Number Placeholder 4">
            <a:extLst>
              <a:ext uri="{FF2B5EF4-FFF2-40B4-BE49-F238E27FC236}">
                <a16:creationId xmlns:a16="http://schemas.microsoft.com/office/drawing/2014/main" id="{469DA9C0-72F7-171E-1FAE-1D30F4D3F612}"/>
              </a:ext>
            </a:extLst>
          </p:cNvPr>
          <p:cNvSpPr>
            <a:spLocks noGrp="1"/>
          </p:cNvSpPr>
          <p:nvPr>
            <p:ph type="sldNum" sz="quarter" idx="12"/>
          </p:nvPr>
        </p:nvSpPr>
        <p:spPr/>
        <p:txBody>
          <a:bodyPr/>
          <a:lstStyle/>
          <a:p>
            <a:pPr>
              <a:defRPr/>
            </a:pPr>
            <a:fld id="{549B300B-9632-40F5-BF5A-DBC6D7092006}" type="slidenum">
              <a:rPr lang="en-US" altLang="en-US" smtClean="0"/>
              <a:pPr>
                <a:defRPr/>
              </a:pPr>
              <a:t>26</a:t>
            </a:fld>
            <a:endParaRPr lang="en-US" altLang="en-US" sz="750" b="0" dirty="0">
              <a:solidFill>
                <a:schemeClr val="tx1"/>
              </a:solidFill>
            </a:endParaRPr>
          </a:p>
        </p:txBody>
      </p:sp>
    </p:spTree>
    <p:extLst>
      <p:ext uri="{BB962C8B-B14F-4D97-AF65-F5344CB8AC3E}">
        <p14:creationId xmlns:p14="http://schemas.microsoft.com/office/powerpoint/2010/main" val="3356718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8E84A8-1B20-EEF8-5C7D-86180ABCA6EF}"/>
              </a:ext>
            </a:extLst>
          </p:cNvPr>
          <p:cNvSpPr>
            <a:spLocks noGrp="1"/>
          </p:cNvSpPr>
          <p:nvPr>
            <p:ph type="title"/>
          </p:nvPr>
        </p:nvSpPr>
        <p:spPr/>
        <p:txBody>
          <a:bodyPr/>
          <a:lstStyle/>
          <a:p>
            <a:r>
              <a:rPr lang="en-US" dirty="0"/>
              <a:t>Differential dx: Condyloma Acuminata</a:t>
            </a:r>
          </a:p>
        </p:txBody>
      </p:sp>
      <p:pic>
        <p:nvPicPr>
          <p:cNvPr id="3074" name="Picture 2" descr="Extensive warts at the base of the scrotum and perianal region.">
            <a:extLst>
              <a:ext uri="{FF2B5EF4-FFF2-40B4-BE49-F238E27FC236}">
                <a16:creationId xmlns:a16="http://schemas.microsoft.com/office/drawing/2014/main" id="{87E86F0F-DD0B-4D83-A456-05BED0CD1F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38845" y="1268012"/>
            <a:ext cx="4666309" cy="420171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DCCD2A11-7EA5-471D-DD9E-B83DF2BAA0EA}"/>
              </a:ext>
            </a:extLst>
          </p:cNvPr>
          <p:cNvSpPr>
            <a:spLocks noGrp="1"/>
          </p:cNvSpPr>
          <p:nvPr>
            <p:ph idx="1"/>
          </p:nvPr>
        </p:nvSpPr>
        <p:spPr>
          <a:xfrm>
            <a:off x="-124687" y="5589988"/>
            <a:ext cx="8542546" cy="568765"/>
          </a:xfrm>
        </p:spPr>
        <p:txBody>
          <a:bodyPr>
            <a:normAutofit/>
          </a:bodyPr>
          <a:lstStyle/>
          <a:p>
            <a:pPr marL="114112" indent="0">
              <a:buNone/>
            </a:pPr>
            <a:r>
              <a:rPr lang="en-US" sz="1200" dirty="0"/>
              <a:t>Image source: National STD Curriculum – HPV. </a:t>
            </a:r>
            <a:r>
              <a:rPr lang="en-US" sz="1200" dirty="0">
                <a:hlinkClick r:id="rId4"/>
              </a:rPr>
              <a:t>https://www.std.uw.edu/go/comprehensive-study/hpv/core-concept/all#clinical-manifestations</a:t>
            </a:r>
            <a:r>
              <a:rPr lang="en-US" sz="1200" dirty="0"/>
              <a:t> </a:t>
            </a:r>
          </a:p>
          <a:p>
            <a:endParaRPr lang="en-US" sz="1200" dirty="0"/>
          </a:p>
        </p:txBody>
      </p:sp>
      <p:sp>
        <p:nvSpPr>
          <p:cNvPr id="4" name="Slide Number Placeholder 3">
            <a:extLst>
              <a:ext uri="{FF2B5EF4-FFF2-40B4-BE49-F238E27FC236}">
                <a16:creationId xmlns:a16="http://schemas.microsoft.com/office/drawing/2014/main" id="{2EF6EC05-364F-5553-563E-36D44BE9480E}"/>
              </a:ext>
            </a:extLst>
          </p:cNvPr>
          <p:cNvSpPr>
            <a:spLocks noGrp="1"/>
          </p:cNvSpPr>
          <p:nvPr>
            <p:ph type="sldNum" sz="quarter" idx="12"/>
          </p:nvPr>
        </p:nvSpPr>
        <p:spPr/>
        <p:txBody>
          <a:bodyPr/>
          <a:lstStyle/>
          <a:p>
            <a:pPr>
              <a:defRPr/>
            </a:pPr>
            <a:fld id="{549B300B-9632-40F5-BF5A-DBC6D7092006}" type="slidenum">
              <a:rPr lang="en-US" altLang="en-US" smtClean="0"/>
              <a:pPr>
                <a:defRPr/>
              </a:pPr>
              <a:t>27</a:t>
            </a:fld>
            <a:endParaRPr lang="en-US" altLang="en-US" sz="750" b="0" dirty="0">
              <a:solidFill>
                <a:schemeClr val="tx1"/>
              </a:solidFill>
            </a:endParaRPr>
          </a:p>
        </p:txBody>
      </p:sp>
    </p:spTree>
    <p:extLst>
      <p:ext uri="{BB962C8B-B14F-4D97-AF65-F5344CB8AC3E}">
        <p14:creationId xmlns:p14="http://schemas.microsoft.com/office/powerpoint/2010/main" val="1156447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A7C9-AA9F-5D6D-5229-06FD8E8053B6}"/>
              </a:ext>
            </a:extLst>
          </p:cNvPr>
          <p:cNvSpPr>
            <a:spLocks noGrp="1"/>
          </p:cNvSpPr>
          <p:nvPr>
            <p:ph type="title"/>
          </p:nvPr>
        </p:nvSpPr>
        <p:spPr>
          <a:xfrm>
            <a:off x="457202" y="274639"/>
            <a:ext cx="8315569" cy="1143000"/>
          </a:xfrm>
        </p:spPr>
        <p:txBody>
          <a:bodyPr anchor="ctr">
            <a:normAutofit/>
          </a:bodyPr>
          <a:lstStyle/>
          <a:p>
            <a:r>
              <a:rPr lang="en-US" dirty="0"/>
              <a:t>Back to our case… </a:t>
            </a:r>
          </a:p>
        </p:txBody>
      </p:sp>
      <p:sp>
        <p:nvSpPr>
          <p:cNvPr id="8" name="Content Placeholder 7">
            <a:extLst>
              <a:ext uri="{FF2B5EF4-FFF2-40B4-BE49-F238E27FC236}">
                <a16:creationId xmlns:a16="http://schemas.microsoft.com/office/drawing/2014/main" id="{2B67270F-18C7-F132-28BB-D15351A4B135}"/>
              </a:ext>
            </a:extLst>
          </p:cNvPr>
          <p:cNvSpPr>
            <a:spLocks noGrp="1"/>
          </p:cNvSpPr>
          <p:nvPr>
            <p:ph idx="1"/>
          </p:nvPr>
        </p:nvSpPr>
        <p:spPr/>
        <p:txBody>
          <a:bodyPr/>
          <a:lstStyle/>
          <a:p>
            <a:pPr lvl="0"/>
            <a:r>
              <a:rPr lang="en-US" dirty="0">
                <a:ea typeface="Open Sans" panose="020B0606030504020204" pitchFamily="34" charset="0"/>
                <a:cs typeface="Open Sans" panose="020B0606030504020204" pitchFamily="34" charset="0"/>
              </a:rPr>
              <a:t>After evaluating the patient’s rash, the PCP suspects contact or allergic dermatitis. </a:t>
            </a:r>
          </a:p>
          <a:p>
            <a:pPr lvl="0"/>
            <a:r>
              <a:rPr lang="en-US" dirty="0">
                <a:ea typeface="Open Sans" panose="020B0606030504020204" pitchFamily="34" charset="0"/>
                <a:cs typeface="Open Sans" panose="020B0606030504020204" pitchFamily="34" charset="0"/>
              </a:rPr>
              <a:t>A topical steroid is prescribed.</a:t>
            </a:r>
          </a:p>
          <a:p>
            <a:pPr lvl="0"/>
            <a:r>
              <a:rPr lang="en-US" dirty="0">
                <a:ea typeface="Open Sans" panose="020B0606030504020204" pitchFamily="34" charset="0"/>
                <a:cs typeface="Open Sans" panose="020B0606030504020204" pitchFamily="34" charset="0"/>
              </a:rPr>
              <a:t>The patient is adherent to steroid treatment. </a:t>
            </a:r>
          </a:p>
          <a:p>
            <a:pPr lvl="0"/>
            <a:r>
              <a:rPr lang="en-US" dirty="0">
                <a:ea typeface="Open Sans" panose="020B0606030504020204" pitchFamily="34" charset="0"/>
                <a:cs typeface="Open Sans" panose="020B0606030504020204" pitchFamily="34" charset="0"/>
              </a:rPr>
              <a:t>Her rash resolves and she feels well</a:t>
            </a:r>
            <a:r>
              <a:rPr lang="en-US" dirty="0"/>
              <a:t>.</a:t>
            </a:r>
          </a:p>
          <a:p>
            <a:endParaRPr lang="en-US" dirty="0"/>
          </a:p>
        </p:txBody>
      </p:sp>
      <p:sp>
        <p:nvSpPr>
          <p:cNvPr id="3" name="Slide Number Placeholder 2">
            <a:extLst>
              <a:ext uri="{FF2B5EF4-FFF2-40B4-BE49-F238E27FC236}">
                <a16:creationId xmlns:a16="http://schemas.microsoft.com/office/drawing/2014/main" id="{DA0C113F-A110-1AA7-8219-68A7F0F3330F}"/>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28</a:t>
            </a:fld>
            <a:endParaRPr lang="en-US" dirty="0"/>
          </a:p>
        </p:txBody>
      </p:sp>
    </p:spTree>
    <p:extLst>
      <p:ext uri="{BB962C8B-B14F-4D97-AF65-F5344CB8AC3E}">
        <p14:creationId xmlns:p14="http://schemas.microsoft.com/office/powerpoint/2010/main" val="3313399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8FAF4-1AAF-9DE2-50FF-8B3F54C38527}"/>
              </a:ext>
            </a:extLst>
          </p:cNvPr>
          <p:cNvSpPr>
            <a:spLocks noGrp="1"/>
          </p:cNvSpPr>
          <p:nvPr>
            <p:ph type="title"/>
          </p:nvPr>
        </p:nvSpPr>
        <p:spPr/>
        <p:txBody>
          <a:bodyPr/>
          <a:lstStyle/>
          <a:p>
            <a:r>
              <a:rPr lang="en-US" dirty="0"/>
              <a:t>Natural History: Latent Infection</a:t>
            </a:r>
          </a:p>
        </p:txBody>
      </p:sp>
      <p:pic>
        <p:nvPicPr>
          <p:cNvPr id="7" name="Picture 6" descr="Repeat of diagram showing the natural history of syphilis again.  Here, the red box with text in it is the focus, indicating what happens when a patient enters the latent phase of syphilitic infection. ">
            <a:extLst>
              <a:ext uri="{FF2B5EF4-FFF2-40B4-BE49-F238E27FC236}">
                <a16:creationId xmlns:a16="http://schemas.microsoft.com/office/drawing/2014/main" id="{BDF314C8-FBFC-1E95-8347-C2F8E6AA70DE}"/>
              </a:ext>
            </a:extLst>
          </p:cNvPr>
          <p:cNvPicPr>
            <a:picLocks noChangeAspect="1"/>
          </p:cNvPicPr>
          <p:nvPr/>
        </p:nvPicPr>
        <p:blipFill rotWithShape="1">
          <a:blip r:embed="rId3"/>
          <a:srcRect l="21623" t="37340" r="31101" b="29323"/>
          <a:stretch/>
        </p:blipFill>
        <p:spPr>
          <a:xfrm>
            <a:off x="116023" y="1951200"/>
            <a:ext cx="9027977" cy="4244097"/>
          </a:xfrm>
          <a:prstGeom prst="rect">
            <a:avLst/>
          </a:prstGeom>
        </p:spPr>
      </p:pic>
      <p:pic>
        <p:nvPicPr>
          <p:cNvPr id="5" name="Picture 4">
            <a:extLst>
              <a:ext uri="{FF2B5EF4-FFF2-40B4-BE49-F238E27FC236}">
                <a16:creationId xmlns:a16="http://schemas.microsoft.com/office/drawing/2014/main" id="{77872A67-6A6F-45F9-3CD0-6545F3FE2F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77198" y="6251964"/>
            <a:ext cx="2093938" cy="596027"/>
          </a:xfrm>
          <a:prstGeom prst="rect">
            <a:avLst/>
          </a:prstGeom>
        </p:spPr>
      </p:pic>
      <p:sp>
        <p:nvSpPr>
          <p:cNvPr id="4" name="Slide Number Placeholder 3">
            <a:extLst>
              <a:ext uri="{FF2B5EF4-FFF2-40B4-BE49-F238E27FC236}">
                <a16:creationId xmlns:a16="http://schemas.microsoft.com/office/drawing/2014/main" id="{1A66CB96-7B93-83AE-4F9A-5EF3991BB518}"/>
              </a:ext>
            </a:extLst>
          </p:cNvPr>
          <p:cNvSpPr>
            <a:spLocks noGrp="1"/>
          </p:cNvSpPr>
          <p:nvPr>
            <p:ph type="sldNum" sz="quarter" idx="12"/>
          </p:nvPr>
        </p:nvSpPr>
        <p:spPr/>
        <p:txBody>
          <a:bodyPr/>
          <a:lstStyle/>
          <a:p>
            <a:fld id="{1D2EA5EF-C699-AF4C-BA42-C0A1CAAB713C}" type="slidenum">
              <a:rPr lang="en-US" smtClean="0"/>
              <a:t>29</a:t>
            </a:fld>
            <a:endParaRPr lang="en-US" dirty="0"/>
          </a:p>
        </p:txBody>
      </p:sp>
      <p:sp>
        <p:nvSpPr>
          <p:cNvPr id="3" name="TextBox 2">
            <a:extLst>
              <a:ext uri="{FF2B5EF4-FFF2-40B4-BE49-F238E27FC236}">
                <a16:creationId xmlns:a16="http://schemas.microsoft.com/office/drawing/2014/main" id="{9F08DAC5-E7BD-4550-F025-086A2B712AA7}"/>
              </a:ext>
              <a:ext uri="{C183D7F6-B498-43B3-948B-1728B52AA6E4}">
                <adec:decorative xmlns:adec="http://schemas.microsoft.com/office/drawing/2017/decorative" val="1"/>
              </a:ext>
            </a:extLst>
          </p:cNvPr>
          <p:cNvSpPr txBox="1"/>
          <p:nvPr/>
        </p:nvSpPr>
        <p:spPr>
          <a:xfrm>
            <a:off x="116024" y="33249"/>
            <a:ext cx="7488304" cy="276999"/>
          </a:xfrm>
          <a:prstGeom prst="rect">
            <a:avLst/>
          </a:prstGeom>
          <a:noFill/>
        </p:spPr>
        <p:txBody>
          <a:bodyPr wrap="square" rtlCol="0">
            <a:spAutoFit/>
          </a:bodyPr>
          <a:lstStyle/>
          <a:p>
            <a:r>
              <a:rPr lang="en-US" sz="1200" dirty="0"/>
              <a:t>Content credit: California Prevention Training Center &amp; California Dept of Public Health, STD Control Branch</a:t>
            </a:r>
          </a:p>
        </p:txBody>
      </p:sp>
    </p:spTree>
    <p:extLst>
      <p:ext uri="{BB962C8B-B14F-4D97-AF65-F5344CB8AC3E}">
        <p14:creationId xmlns:p14="http://schemas.microsoft.com/office/powerpoint/2010/main" val="536042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Disclosures</a:t>
            </a:r>
          </a:p>
        </p:txBody>
      </p:sp>
      <p:sp>
        <p:nvSpPr>
          <p:cNvPr id="7" name="Content Placeholder 6"/>
          <p:cNvSpPr>
            <a:spLocks noGrp="1"/>
          </p:cNvSpPr>
          <p:nvPr>
            <p:ph idx="1"/>
          </p:nvPr>
        </p:nvSpPr>
        <p:spPr>
          <a:xfrm>
            <a:off x="553204" y="1245350"/>
            <a:ext cx="8315569" cy="4367299"/>
          </a:xfrm>
        </p:spPr>
        <p:txBody>
          <a:bodyPr>
            <a:normAutofit/>
          </a:bodyPr>
          <a:lstStyle/>
          <a:p>
            <a:pPr marL="0" indent="0">
              <a:buNone/>
            </a:pPr>
            <a:endParaRPr lang="en-US" i="1" dirty="0">
              <a:solidFill>
                <a:srgbClr val="FF0000"/>
              </a:solidFill>
            </a:endParaRPr>
          </a:p>
          <a:p>
            <a:pPr marL="0" indent="0">
              <a:buNone/>
            </a:pPr>
            <a:r>
              <a:rPr lang="en-US" sz="3400" dirty="0"/>
              <a:t>All presenters of this continuing medical education activity have indicated that neither they nor their spouse/legally recognized domestic partner has any financial relationships with commercial interests related to the content of this activity. </a:t>
            </a:r>
          </a:p>
          <a:p>
            <a:pPr marL="0" indent="0">
              <a:buNone/>
            </a:pPr>
            <a:endParaRPr lang="en-US" b="1" i="1" dirty="0">
              <a:solidFill>
                <a:srgbClr val="FF0000"/>
              </a:solidFill>
            </a:endParaRPr>
          </a:p>
        </p:txBody>
      </p:sp>
      <p:sp>
        <p:nvSpPr>
          <p:cNvPr id="2" name="Slide Number Placeholder 1">
            <a:extLst>
              <a:ext uri="{FF2B5EF4-FFF2-40B4-BE49-F238E27FC236}">
                <a16:creationId xmlns:a16="http://schemas.microsoft.com/office/drawing/2014/main" id="{5141AC4F-C40E-CF4F-9B8A-B863157BAAFE}"/>
              </a:ext>
            </a:extLst>
          </p:cNvPr>
          <p:cNvSpPr>
            <a:spLocks noGrp="1"/>
          </p:cNvSpPr>
          <p:nvPr>
            <p:ph type="sldNum" sz="quarter" idx="12"/>
          </p:nvPr>
        </p:nvSpPr>
        <p:spPr/>
        <p:txBody>
          <a:bodyPr/>
          <a:lstStyle/>
          <a:p>
            <a:fld id="{1D2EA5EF-C699-AF4C-BA42-C0A1CAAB713C}" type="slidenum">
              <a:rPr lang="en-US" smtClean="0"/>
              <a:t>3</a:t>
            </a:fld>
            <a:endParaRPr lang="en-US" dirty="0"/>
          </a:p>
        </p:txBody>
      </p:sp>
    </p:spTree>
    <p:extLst>
      <p:ext uri="{BB962C8B-B14F-4D97-AF65-F5344CB8AC3E}">
        <p14:creationId xmlns:p14="http://schemas.microsoft.com/office/powerpoint/2010/main" val="301593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D605-14DD-2DAC-1C66-7F2786F44774}"/>
              </a:ext>
            </a:extLst>
          </p:cNvPr>
          <p:cNvSpPr>
            <a:spLocks noGrp="1"/>
          </p:cNvSpPr>
          <p:nvPr>
            <p:ph type="title"/>
          </p:nvPr>
        </p:nvSpPr>
        <p:spPr/>
        <p:txBody>
          <a:bodyPr/>
          <a:lstStyle/>
          <a:p>
            <a:r>
              <a:rPr lang="en-US" dirty="0"/>
              <a:t>Case Continued </a:t>
            </a:r>
          </a:p>
        </p:txBody>
      </p:sp>
      <p:sp>
        <p:nvSpPr>
          <p:cNvPr id="3" name="Content Placeholder 2">
            <a:extLst>
              <a:ext uri="{FF2B5EF4-FFF2-40B4-BE49-F238E27FC236}">
                <a16:creationId xmlns:a16="http://schemas.microsoft.com/office/drawing/2014/main" id="{9E26448C-EB77-82EA-806B-AE122E583F2E}"/>
              </a:ext>
            </a:extLst>
          </p:cNvPr>
          <p:cNvSpPr>
            <a:spLocks noGrp="1"/>
          </p:cNvSpPr>
          <p:nvPr>
            <p:ph idx="1"/>
          </p:nvPr>
        </p:nvSpPr>
        <p:spPr/>
        <p:txBody>
          <a:bodyPr>
            <a:normAutofit/>
          </a:bodyPr>
          <a:lstStyle/>
          <a:p>
            <a:r>
              <a:rPr lang="en-US" dirty="0"/>
              <a:t>Soon after her rash has improved, the patient learns she is pregnant and makes an OB-GYN appointment </a:t>
            </a:r>
          </a:p>
          <a:p>
            <a:r>
              <a:rPr lang="en-US" dirty="0"/>
              <a:t>At the first prenatal appointment, the provider takes a sexual history </a:t>
            </a:r>
          </a:p>
          <a:p>
            <a:pPr lvl="1"/>
            <a:r>
              <a:rPr lang="en-US" dirty="0"/>
              <a:t>Patient is monogamous, married to a cis-gender male partner for 3 years </a:t>
            </a:r>
          </a:p>
          <a:p>
            <a:pPr lvl="1"/>
            <a:r>
              <a:rPr lang="en-US" dirty="0"/>
              <a:t>She has no prior known history of STIs beyond genital herpes</a:t>
            </a:r>
          </a:p>
          <a:p>
            <a:r>
              <a:rPr lang="en-US" dirty="0"/>
              <a:t>STI testing is not performed, as the patient is considered “low risk”</a:t>
            </a:r>
          </a:p>
        </p:txBody>
      </p:sp>
      <p:sp>
        <p:nvSpPr>
          <p:cNvPr id="4" name="Slide Number Placeholder 3">
            <a:extLst>
              <a:ext uri="{FF2B5EF4-FFF2-40B4-BE49-F238E27FC236}">
                <a16:creationId xmlns:a16="http://schemas.microsoft.com/office/drawing/2014/main" id="{1017CBFD-6BD9-D802-A799-5E58E45A95EA}"/>
              </a:ext>
            </a:extLst>
          </p:cNvPr>
          <p:cNvSpPr>
            <a:spLocks noGrp="1"/>
          </p:cNvSpPr>
          <p:nvPr>
            <p:ph type="sldNum" sz="quarter" idx="12"/>
          </p:nvPr>
        </p:nvSpPr>
        <p:spPr/>
        <p:txBody>
          <a:bodyPr/>
          <a:lstStyle/>
          <a:p>
            <a:fld id="{1D2EA5EF-C699-AF4C-BA42-C0A1CAAB713C}" type="slidenum">
              <a:rPr lang="en-US" smtClean="0"/>
              <a:t>30</a:t>
            </a:fld>
            <a:endParaRPr lang="en-US" dirty="0"/>
          </a:p>
        </p:txBody>
      </p:sp>
    </p:spTree>
    <p:extLst>
      <p:ext uri="{BB962C8B-B14F-4D97-AF65-F5344CB8AC3E}">
        <p14:creationId xmlns:p14="http://schemas.microsoft.com/office/powerpoint/2010/main" val="397596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F912-299F-FA21-958F-6DA64D9BB916}"/>
              </a:ext>
            </a:extLst>
          </p:cNvPr>
          <p:cNvSpPr>
            <a:spLocks noGrp="1"/>
          </p:cNvSpPr>
          <p:nvPr>
            <p:ph type="title"/>
          </p:nvPr>
        </p:nvSpPr>
        <p:spPr>
          <a:xfrm>
            <a:off x="457202" y="274639"/>
            <a:ext cx="8315569" cy="1143000"/>
          </a:xfrm>
        </p:spPr>
        <p:txBody>
          <a:bodyPr anchor="ctr">
            <a:normAutofit/>
          </a:bodyPr>
          <a:lstStyle/>
          <a:p>
            <a:r>
              <a:rPr lang="en-US" dirty="0"/>
              <a:t>Case </a:t>
            </a:r>
            <a:r>
              <a:rPr lang="en-US" dirty="0" err="1"/>
              <a:t>Ctd</a:t>
            </a:r>
            <a:r>
              <a:rPr lang="en-US" dirty="0"/>
              <a:t> . . . </a:t>
            </a:r>
          </a:p>
        </p:txBody>
      </p:sp>
      <p:sp>
        <p:nvSpPr>
          <p:cNvPr id="3" name="Content Placeholder 2">
            <a:extLst>
              <a:ext uri="{FF2B5EF4-FFF2-40B4-BE49-F238E27FC236}">
                <a16:creationId xmlns:a16="http://schemas.microsoft.com/office/drawing/2014/main" id="{EC696A36-F1B4-6088-B029-DB70D5EACAAA}"/>
              </a:ext>
            </a:extLst>
          </p:cNvPr>
          <p:cNvSpPr>
            <a:spLocks noGrp="1"/>
          </p:cNvSpPr>
          <p:nvPr>
            <p:ph sz="half" idx="1"/>
          </p:nvPr>
        </p:nvSpPr>
        <p:spPr>
          <a:xfrm>
            <a:off x="457200" y="1536192"/>
            <a:ext cx="3657600" cy="4431308"/>
          </a:xfrm>
        </p:spPr>
        <p:txBody>
          <a:bodyPr>
            <a:normAutofit/>
          </a:bodyPr>
          <a:lstStyle/>
          <a:p>
            <a:pPr>
              <a:lnSpc>
                <a:spcPct val="90000"/>
              </a:lnSpc>
            </a:pPr>
            <a:r>
              <a:rPr lang="en-US" sz="2000" dirty="0"/>
              <a:t>The remainder of the patient’s pregnancy is uncomplicated</a:t>
            </a:r>
          </a:p>
          <a:p>
            <a:pPr>
              <a:lnSpc>
                <a:spcPct val="90000"/>
              </a:lnSpc>
            </a:pPr>
            <a:r>
              <a:rPr lang="en-US" sz="2000" dirty="0"/>
              <a:t>STI testing is never pursued  </a:t>
            </a:r>
          </a:p>
          <a:p>
            <a:pPr>
              <a:lnSpc>
                <a:spcPct val="90000"/>
              </a:lnSpc>
            </a:pPr>
            <a:r>
              <a:rPr lang="en-US" sz="2000" dirty="0"/>
              <a:t>At 38 weeks 4 days, the patient gives birth </a:t>
            </a:r>
          </a:p>
          <a:p>
            <a:pPr>
              <a:lnSpc>
                <a:spcPct val="90000"/>
              </a:lnSpc>
            </a:pPr>
            <a:r>
              <a:rPr lang="en-US" sz="2000" dirty="0"/>
              <a:t>The infant appears unwell </a:t>
            </a:r>
          </a:p>
          <a:p>
            <a:pPr lvl="1">
              <a:lnSpc>
                <a:spcPct val="90000"/>
              </a:lnSpc>
            </a:pPr>
            <a:r>
              <a:rPr lang="en-US" sz="2000" dirty="0"/>
              <a:t>Diffuse rash</a:t>
            </a:r>
          </a:p>
          <a:p>
            <a:pPr lvl="1">
              <a:lnSpc>
                <a:spcPct val="90000"/>
              </a:lnSpc>
            </a:pPr>
            <a:r>
              <a:rPr lang="en-US" sz="2000" dirty="0"/>
              <a:t>Copious nasal drainage </a:t>
            </a:r>
          </a:p>
          <a:p>
            <a:pPr lvl="1">
              <a:lnSpc>
                <a:spcPct val="90000"/>
              </a:lnSpc>
            </a:pPr>
            <a:r>
              <a:rPr lang="en-US" sz="2000" dirty="0"/>
              <a:t>Hepatosplenomegaly </a:t>
            </a:r>
          </a:p>
          <a:p>
            <a:pPr lvl="1">
              <a:lnSpc>
                <a:spcPct val="90000"/>
              </a:lnSpc>
            </a:pPr>
            <a:r>
              <a:rPr lang="en-US" sz="2000" dirty="0"/>
              <a:t>Increased work of breathing </a:t>
            </a:r>
          </a:p>
        </p:txBody>
      </p:sp>
      <p:pic>
        <p:nvPicPr>
          <p:cNvPr id="20" name="Picture 2" descr="Face of a newborn with copious clear nasal secretions &amp; perioral fissures ">
            <a:extLst>
              <a:ext uri="{FF2B5EF4-FFF2-40B4-BE49-F238E27FC236}">
                <a16:creationId xmlns:a16="http://schemas.microsoft.com/office/drawing/2014/main" id="{5A3DB291-AAF2-B255-DF45-BF1E377967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30" r="-1" b="12720"/>
          <a:stretch/>
        </p:blipFill>
        <p:spPr bwMode="auto">
          <a:xfrm>
            <a:off x="4396050" y="921910"/>
            <a:ext cx="4376721" cy="4802309"/>
          </a:xfrm>
          <a:prstGeom prst="rect">
            <a:avLst/>
          </a:prstGeom>
          <a:solidFill>
            <a:srgbClr val="FFFFFF"/>
          </a:solidFill>
        </p:spPr>
      </p:pic>
      <p:sp>
        <p:nvSpPr>
          <p:cNvPr id="4" name="TextBox 3">
            <a:extLst>
              <a:ext uri="{FF2B5EF4-FFF2-40B4-BE49-F238E27FC236}">
                <a16:creationId xmlns:a16="http://schemas.microsoft.com/office/drawing/2014/main" id="{88F5BA01-14F8-5D73-6DAF-D4B5090313BB}"/>
              </a:ext>
            </a:extLst>
          </p:cNvPr>
          <p:cNvSpPr txBox="1"/>
          <p:nvPr/>
        </p:nvSpPr>
        <p:spPr>
          <a:xfrm>
            <a:off x="6258187" y="5354887"/>
            <a:ext cx="3959788" cy="338554"/>
          </a:xfrm>
          <a:prstGeom prst="rect">
            <a:avLst/>
          </a:prstGeom>
          <a:noFill/>
        </p:spPr>
        <p:txBody>
          <a:bodyPr wrap="square" rtlCol="0">
            <a:spAutoFit/>
          </a:bodyPr>
          <a:lstStyle/>
          <a:p>
            <a:r>
              <a:rPr lang="en-US" sz="1600" dirty="0">
                <a:solidFill>
                  <a:schemeClr val="bg1"/>
                </a:solidFill>
              </a:rPr>
              <a:t>Image: CDC PHIL #2246 </a:t>
            </a:r>
          </a:p>
        </p:txBody>
      </p:sp>
      <p:sp>
        <p:nvSpPr>
          <p:cNvPr id="25" name="Slide Number Placeholder 4">
            <a:extLst>
              <a:ext uri="{FF2B5EF4-FFF2-40B4-BE49-F238E27FC236}">
                <a16:creationId xmlns:a16="http://schemas.microsoft.com/office/drawing/2014/main" id="{D9B36B5D-BB41-B1B8-E1C1-044532E6EBBE}"/>
              </a:ext>
            </a:extLst>
          </p:cNvPr>
          <p:cNvSpPr>
            <a:spLocks noGrp="1"/>
          </p:cNvSpPr>
          <p:nvPr>
            <p:ph type="sldNum" sz="quarter" idx="12"/>
          </p:nvPr>
        </p:nvSpPr>
        <p:spPr>
          <a:xfrm>
            <a:off x="8531788" y="6305882"/>
            <a:ext cx="548640" cy="396240"/>
          </a:xfrm>
        </p:spPr>
        <p:txBody>
          <a:bodyPr/>
          <a:lstStyle/>
          <a:p>
            <a:pPr>
              <a:spcAft>
                <a:spcPts val="600"/>
              </a:spcAft>
            </a:pPr>
            <a:fld id="{1D2EA5EF-C699-AF4C-BA42-C0A1CAAB713C}" type="slidenum">
              <a:rPr lang="en-US" smtClean="0"/>
              <a:pPr>
                <a:spcAft>
                  <a:spcPts val="600"/>
                </a:spcAft>
              </a:pPr>
              <a:t>31</a:t>
            </a:fld>
            <a:endParaRPr lang="en-US" dirty="0"/>
          </a:p>
        </p:txBody>
      </p:sp>
    </p:spTree>
    <p:extLst>
      <p:ext uri="{BB962C8B-B14F-4D97-AF65-F5344CB8AC3E}">
        <p14:creationId xmlns:p14="http://schemas.microsoft.com/office/powerpoint/2010/main" val="19775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2301-3DF3-4C0C-A5E8-FAEB21181F08}"/>
              </a:ext>
            </a:extLst>
          </p:cNvPr>
          <p:cNvSpPr>
            <a:spLocks noGrp="1"/>
          </p:cNvSpPr>
          <p:nvPr>
            <p:ph type="title"/>
          </p:nvPr>
        </p:nvSpPr>
        <p:spPr>
          <a:xfrm>
            <a:off x="457202" y="274639"/>
            <a:ext cx="8477073" cy="1143000"/>
          </a:xfrm>
        </p:spPr>
        <p:txBody>
          <a:bodyPr anchor="ctr">
            <a:normAutofit fontScale="90000"/>
          </a:bodyPr>
          <a:lstStyle/>
          <a:p>
            <a:r>
              <a:rPr lang="en-US" dirty="0"/>
              <a:t>Polling Question #3: What is the most likely diagnosis? </a:t>
            </a:r>
          </a:p>
        </p:txBody>
      </p:sp>
      <p:sp>
        <p:nvSpPr>
          <p:cNvPr id="3" name="Content Placeholder 2">
            <a:extLst>
              <a:ext uri="{FF2B5EF4-FFF2-40B4-BE49-F238E27FC236}">
                <a16:creationId xmlns:a16="http://schemas.microsoft.com/office/drawing/2014/main" id="{30D35EEE-4EB9-4478-9B52-90280AC52855}"/>
              </a:ext>
            </a:extLst>
          </p:cNvPr>
          <p:cNvSpPr>
            <a:spLocks noGrp="1"/>
          </p:cNvSpPr>
          <p:nvPr>
            <p:ph idx="1"/>
          </p:nvPr>
        </p:nvSpPr>
        <p:spPr>
          <a:xfrm>
            <a:off x="490539" y="1860262"/>
            <a:ext cx="8315569" cy="4367299"/>
          </a:xfrm>
        </p:spPr>
        <p:txBody>
          <a:bodyPr>
            <a:normAutofit/>
          </a:bodyPr>
          <a:lstStyle/>
          <a:p>
            <a:pPr marL="257175" indent="-257175">
              <a:buFont typeface="Arial" panose="020B0604020202020204" pitchFamily="34" charset="0"/>
              <a:buChar char="•"/>
            </a:pPr>
            <a:r>
              <a:rPr lang="en-US" dirty="0"/>
              <a:t>A. Toxoplasmosis </a:t>
            </a:r>
          </a:p>
          <a:p>
            <a:pPr marL="257175" indent="-257175">
              <a:buFont typeface="Arial" panose="020B0604020202020204" pitchFamily="34" charset="0"/>
              <a:buChar char="•"/>
            </a:pPr>
            <a:r>
              <a:rPr lang="en-US" dirty="0"/>
              <a:t>B. Rubella </a:t>
            </a:r>
          </a:p>
          <a:p>
            <a:pPr marL="257175" indent="-257175">
              <a:buFont typeface="Arial" panose="020B0604020202020204" pitchFamily="34" charset="0"/>
              <a:buChar char="•"/>
            </a:pPr>
            <a:r>
              <a:rPr lang="en-US" dirty="0"/>
              <a:t>C. Cytomegalovirus </a:t>
            </a:r>
          </a:p>
          <a:p>
            <a:pPr marL="257175" indent="-257175">
              <a:buFont typeface="Arial" panose="020B0604020202020204" pitchFamily="34" charset="0"/>
              <a:buChar char="•"/>
            </a:pPr>
            <a:r>
              <a:rPr lang="en-US" dirty="0"/>
              <a:t>D. Congenital Syphilis </a:t>
            </a:r>
          </a:p>
          <a:p>
            <a:endParaRPr lang="en-US" dirty="0"/>
          </a:p>
          <a:p>
            <a:pPr marL="114112" indent="0">
              <a:buNone/>
            </a:pPr>
            <a:endParaRPr lang="en-US" dirty="0"/>
          </a:p>
        </p:txBody>
      </p:sp>
      <p:pic>
        <p:nvPicPr>
          <p:cNvPr id="4" name="Graphic 3" descr="White question mark symbol on a blue background">
            <a:extLst>
              <a:ext uri="{FF2B5EF4-FFF2-40B4-BE49-F238E27FC236}">
                <a16:creationId xmlns:a16="http://schemas.microsoft.com/office/drawing/2014/main" id="{A04D2CB3-E3BC-0362-0208-A8DA0DAB04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1805" y="1442396"/>
            <a:ext cx="3263504" cy="3263504"/>
          </a:xfrm>
          <a:prstGeom prst="rect">
            <a:avLst/>
          </a:prstGeom>
        </p:spPr>
      </p:pic>
      <p:sp>
        <p:nvSpPr>
          <p:cNvPr id="5" name="TextBox 4">
            <a:extLst>
              <a:ext uri="{FF2B5EF4-FFF2-40B4-BE49-F238E27FC236}">
                <a16:creationId xmlns:a16="http://schemas.microsoft.com/office/drawing/2014/main" id="{ECC6E8CB-3707-D058-FEFE-DF76060C89E0}"/>
              </a:ext>
            </a:extLst>
          </p:cNvPr>
          <p:cNvSpPr txBox="1"/>
          <p:nvPr/>
        </p:nvSpPr>
        <p:spPr>
          <a:xfrm>
            <a:off x="2157356" y="4077884"/>
            <a:ext cx="4192438" cy="1546577"/>
          </a:xfrm>
          <a:prstGeom prst="rect">
            <a:avLst/>
          </a:prstGeom>
          <a:noFill/>
        </p:spPr>
        <p:txBody>
          <a:bodyPr wrap="square" rtlCol="0">
            <a:spAutoFit/>
          </a:bodyPr>
          <a:lstStyle/>
          <a:p>
            <a:r>
              <a:rPr lang="en-US" sz="1350" dirty="0">
                <a:latin typeface="Open Sans" panose="020B0606030504020204" pitchFamily="34" charset="0"/>
                <a:ea typeface="Open Sans" panose="020B0606030504020204" pitchFamily="34" charset="0"/>
                <a:cs typeface="Open Sans" panose="020B0606030504020204" pitchFamily="34" charset="0"/>
              </a:rPr>
              <a:t>Syphilis serologies are sent and reactive: </a:t>
            </a:r>
          </a:p>
          <a:p>
            <a:r>
              <a:rPr lang="en-US" sz="1350" dirty="0">
                <a:latin typeface="Open Sans" panose="020B0606030504020204" pitchFamily="34" charset="0"/>
                <a:ea typeface="Open Sans" panose="020B0606030504020204" pitchFamily="34" charset="0"/>
                <a:cs typeface="Open Sans" panose="020B0606030504020204" pitchFamily="34" charset="0"/>
              </a:rPr>
              <a:t>-Birthing parent: RPR 1:32, TPPA reactive </a:t>
            </a:r>
          </a:p>
          <a:p>
            <a:r>
              <a:rPr lang="en-US" sz="1350" dirty="0">
                <a:latin typeface="Open Sans" panose="020B0606030504020204" pitchFamily="34" charset="0"/>
                <a:ea typeface="Open Sans" panose="020B0606030504020204" pitchFamily="34" charset="0"/>
                <a:cs typeface="Open Sans" panose="020B0606030504020204" pitchFamily="34" charset="0"/>
              </a:rPr>
              <a:t>-Infant: RPR 1:16, CSF VDRL reactive </a:t>
            </a:r>
          </a:p>
          <a:p>
            <a:endParaRPr lang="en-US" sz="1350" dirty="0">
              <a:latin typeface="Open Sans" panose="020B0606030504020204" pitchFamily="34" charset="0"/>
              <a:ea typeface="Open Sans" panose="020B0606030504020204" pitchFamily="34" charset="0"/>
              <a:cs typeface="Open Sans" panose="020B0606030504020204" pitchFamily="34" charset="0"/>
            </a:endParaRPr>
          </a:p>
          <a:p>
            <a:r>
              <a:rPr lang="en-US" sz="1350" dirty="0">
                <a:latin typeface="Open Sans" panose="020B0606030504020204" pitchFamily="34" charset="0"/>
                <a:ea typeface="Open Sans" panose="020B0606030504020204" pitchFamily="34" charset="0"/>
                <a:cs typeface="Open Sans" panose="020B0606030504020204" pitchFamily="34" charset="0"/>
              </a:rPr>
              <a:t>Diagnosis of congenital syphilis is made; the infant is started on IV penicillin for a 10-day course</a:t>
            </a:r>
          </a:p>
        </p:txBody>
      </p:sp>
      <p:sp>
        <p:nvSpPr>
          <p:cNvPr id="6" name="Slide Number Placeholder 5">
            <a:extLst>
              <a:ext uri="{FF2B5EF4-FFF2-40B4-BE49-F238E27FC236}">
                <a16:creationId xmlns:a16="http://schemas.microsoft.com/office/drawing/2014/main" id="{7D86AB65-61B7-C442-755F-EA3DCA85CA06}"/>
              </a:ext>
            </a:extLst>
          </p:cNvPr>
          <p:cNvSpPr>
            <a:spLocks noGrp="1"/>
          </p:cNvSpPr>
          <p:nvPr>
            <p:ph type="sldNum" sz="quarter" idx="12"/>
          </p:nvPr>
        </p:nvSpPr>
        <p:spPr/>
        <p:txBody>
          <a:bodyPr/>
          <a:lstStyle/>
          <a:p>
            <a:fld id="{1D2EA5EF-C699-AF4C-BA42-C0A1CAAB713C}" type="slidenum">
              <a:rPr lang="en-US" smtClean="0"/>
              <a:t>32</a:t>
            </a:fld>
            <a:endParaRPr lang="en-US" dirty="0"/>
          </a:p>
        </p:txBody>
      </p:sp>
    </p:spTree>
    <p:extLst>
      <p:ext uri="{BB962C8B-B14F-4D97-AF65-F5344CB8AC3E}">
        <p14:creationId xmlns:p14="http://schemas.microsoft.com/office/powerpoint/2010/main" val="396358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E421-2A9A-8E54-DF72-7ACB66251DA3}"/>
              </a:ext>
            </a:extLst>
          </p:cNvPr>
          <p:cNvSpPr>
            <a:spLocks noGrp="1"/>
          </p:cNvSpPr>
          <p:nvPr>
            <p:ph type="title"/>
          </p:nvPr>
        </p:nvSpPr>
        <p:spPr>
          <a:xfrm>
            <a:off x="216219" y="438685"/>
            <a:ext cx="8315569" cy="1143000"/>
          </a:xfrm>
        </p:spPr>
        <p:txBody>
          <a:bodyPr/>
          <a:lstStyle/>
          <a:p>
            <a:r>
              <a:rPr lang="en-US" dirty="0"/>
              <a:t>Syphilis Natural History – Episodes and Stages (Review)</a:t>
            </a:r>
          </a:p>
        </p:txBody>
      </p:sp>
      <p:pic>
        <p:nvPicPr>
          <p:cNvPr id="6" name="Content Placeholder 5" descr="Natural history of syphilis is shown one additional time. The focus is on the arrow at the bottom, indicating that congenital syphilis can occur at any stage of untreated syphilis">
            <a:extLst>
              <a:ext uri="{FF2B5EF4-FFF2-40B4-BE49-F238E27FC236}">
                <a16:creationId xmlns:a16="http://schemas.microsoft.com/office/drawing/2014/main" id="{58571E33-36F7-23DB-B68D-26E313189EE4}"/>
              </a:ext>
            </a:extLst>
          </p:cNvPr>
          <p:cNvPicPr>
            <a:picLocks noGrp="1" noChangeAspect="1"/>
          </p:cNvPicPr>
          <p:nvPr>
            <p:ph idx="1"/>
          </p:nvPr>
        </p:nvPicPr>
        <p:blipFill rotWithShape="1">
          <a:blip r:embed="rId3"/>
          <a:srcRect l="23349" t="36545" r="30421" b="30415"/>
          <a:stretch/>
        </p:blipFill>
        <p:spPr>
          <a:xfrm>
            <a:off x="1" y="1719743"/>
            <a:ext cx="9144000" cy="4372072"/>
          </a:xfrm>
        </p:spPr>
      </p:pic>
      <p:pic>
        <p:nvPicPr>
          <p:cNvPr id="7" name="Picture 6">
            <a:extLst>
              <a:ext uri="{FF2B5EF4-FFF2-40B4-BE49-F238E27FC236}">
                <a16:creationId xmlns:a16="http://schemas.microsoft.com/office/drawing/2014/main" id="{09C36DA9-F344-9028-62EA-55A755820C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77198" y="6251964"/>
            <a:ext cx="2093938" cy="596027"/>
          </a:xfrm>
          <a:prstGeom prst="rect">
            <a:avLst/>
          </a:prstGeom>
        </p:spPr>
      </p:pic>
      <p:sp>
        <p:nvSpPr>
          <p:cNvPr id="4" name="Slide Number Placeholder 3">
            <a:extLst>
              <a:ext uri="{FF2B5EF4-FFF2-40B4-BE49-F238E27FC236}">
                <a16:creationId xmlns:a16="http://schemas.microsoft.com/office/drawing/2014/main" id="{2166D4D9-791E-8E00-6325-38E77FAE8DE4}"/>
              </a:ext>
              <a:ext uri="{C183D7F6-B498-43B3-948B-1728B52AA6E4}">
                <adec:decorative xmlns:adec="http://schemas.microsoft.com/office/drawing/2017/decorative" val="0"/>
              </a:ext>
            </a:extLst>
          </p:cNvPr>
          <p:cNvSpPr>
            <a:spLocks noGrp="1"/>
          </p:cNvSpPr>
          <p:nvPr>
            <p:ph type="sldNum" sz="quarter" idx="12"/>
          </p:nvPr>
        </p:nvSpPr>
        <p:spPr/>
        <p:txBody>
          <a:bodyPr/>
          <a:lstStyle/>
          <a:p>
            <a:fld id="{1D2EA5EF-C699-AF4C-BA42-C0A1CAAB713C}" type="slidenum">
              <a:rPr lang="en-US" smtClean="0"/>
              <a:t>33</a:t>
            </a:fld>
            <a:endParaRPr lang="en-US" dirty="0"/>
          </a:p>
        </p:txBody>
      </p:sp>
      <p:sp>
        <p:nvSpPr>
          <p:cNvPr id="3" name="TextBox 2">
            <a:extLst>
              <a:ext uri="{FF2B5EF4-FFF2-40B4-BE49-F238E27FC236}">
                <a16:creationId xmlns:a16="http://schemas.microsoft.com/office/drawing/2014/main" id="{B4D64EC2-6420-122E-70FE-F6EFBCB12235}"/>
              </a:ext>
              <a:ext uri="{C183D7F6-B498-43B3-948B-1728B52AA6E4}">
                <adec:decorative xmlns:adec="http://schemas.microsoft.com/office/drawing/2017/decorative" val="1"/>
              </a:ext>
            </a:extLst>
          </p:cNvPr>
          <p:cNvSpPr txBox="1"/>
          <p:nvPr/>
        </p:nvSpPr>
        <p:spPr>
          <a:xfrm>
            <a:off x="216220" y="39017"/>
            <a:ext cx="7731346" cy="276999"/>
          </a:xfrm>
          <a:prstGeom prst="rect">
            <a:avLst/>
          </a:prstGeom>
          <a:noFill/>
        </p:spPr>
        <p:txBody>
          <a:bodyPr wrap="square" rtlCol="0">
            <a:spAutoFit/>
          </a:bodyPr>
          <a:lstStyle/>
          <a:p>
            <a:r>
              <a:rPr lang="en-US" sz="1200" dirty="0"/>
              <a:t>Content credit: California Prevention Training Center &amp; California Dept of Public Health, STD Control Branch</a:t>
            </a:r>
          </a:p>
        </p:txBody>
      </p:sp>
    </p:spTree>
    <p:extLst>
      <p:ext uri="{BB962C8B-B14F-4D97-AF65-F5344CB8AC3E}">
        <p14:creationId xmlns:p14="http://schemas.microsoft.com/office/powerpoint/2010/main" val="1012565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A90ABA-5C0C-738D-D46E-4B1EE9FFA58E}"/>
              </a:ext>
            </a:extLst>
          </p:cNvPr>
          <p:cNvSpPr>
            <a:spLocks noGrp="1"/>
          </p:cNvSpPr>
          <p:nvPr>
            <p:ph type="ctrTitle"/>
          </p:nvPr>
        </p:nvSpPr>
        <p:spPr>
          <a:xfrm>
            <a:off x="511729" y="2037694"/>
            <a:ext cx="8481269" cy="2474409"/>
          </a:xfrm>
        </p:spPr>
        <p:txBody>
          <a:bodyPr anchor="t">
            <a:noAutofit/>
          </a:bodyPr>
          <a:lstStyle/>
          <a:p>
            <a:pPr marL="0" indent="0">
              <a:lnSpc>
                <a:spcPct val="90000"/>
              </a:lnSpc>
              <a:buNone/>
            </a:pPr>
            <a:r>
              <a:rPr lang="en-US" altLang="en-US" sz="4400" b="1" i="1" dirty="0"/>
              <a:t>CDC: “Up to 40% of infants born to [persons] with untreated syphilis may be stillborn or die from the infection”</a:t>
            </a:r>
            <a:endParaRPr lang="en-US" sz="4400" i="1" dirty="0"/>
          </a:p>
        </p:txBody>
      </p:sp>
      <p:sp>
        <p:nvSpPr>
          <p:cNvPr id="10" name="Slide Number Placeholder 3">
            <a:extLst>
              <a:ext uri="{FF2B5EF4-FFF2-40B4-BE49-F238E27FC236}">
                <a16:creationId xmlns:a16="http://schemas.microsoft.com/office/drawing/2014/main" id="{79E6ED13-4C17-971E-69B1-29CF7BAFCF07}"/>
              </a:ext>
            </a:extLst>
          </p:cNvPr>
          <p:cNvSpPr>
            <a:spLocks noGrp="1"/>
          </p:cNvSpPr>
          <p:nvPr>
            <p:ph type="sldNum" sz="quarter" idx="12"/>
          </p:nvPr>
        </p:nvSpPr>
        <p:spPr>
          <a:xfrm>
            <a:off x="8531788" y="6305882"/>
            <a:ext cx="548640" cy="396240"/>
          </a:xfrm>
        </p:spPr>
        <p:txBody>
          <a:bodyPr/>
          <a:lstStyle/>
          <a:p>
            <a:pPr>
              <a:spcAft>
                <a:spcPts val="600"/>
              </a:spcAft>
            </a:pPr>
            <a:fld id="{1D2EA5EF-C699-AF4C-BA42-C0A1CAAB713C}" type="slidenum">
              <a:rPr lang="en-US" smtClean="0"/>
              <a:pPr>
                <a:spcAft>
                  <a:spcPts val="600"/>
                </a:spcAft>
              </a:pPr>
              <a:t>34</a:t>
            </a:fld>
            <a:endParaRPr lang="en-US" dirty="0"/>
          </a:p>
        </p:txBody>
      </p:sp>
    </p:spTree>
    <p:extLst>
      <p:ext uri="{BB962C8B-B14F-4D97-AF65-F5344CB8AC3E}">
        <p14:creationId xmlns:p14="http://schemas.microsoft.com/office/powerpoint/2010/main" val="174756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22" y="155878"/>
            <a:ext cx="9028678" cy="1143000"/>
          </a:xfrm>
        </p:spPr>
        <p:txBody>
          <a:bodyPr>
            <a:noAutofit/>
          </a:bodyPr>
          <a:lstStyle/>
          <a:p>
            <a:r>
              <a:rPr lang="en-US" dirty="0">
                <a:latin typeface="Merriweather" panose="00000500000000000000" pitchFamily="2" charset="0"/>
              </a:rPr>
              <a:t>CS Physical Findings: Early (Birth to 8 weeks, but up to 2 years)  </a:t>
            </a:r>
          </a:p>
        </p:txBody>
      </p:sp>
      <p:sp>
        <p:nvSpPr>
          <p:cNvPr id="7" name="Content Placeholder 6">
            <a:extLst>
              <a:ext uri="{FF2B5EF4-FFF2-40B4-BE49-F238E27FC236}">
                <a16:creationId xmlns:a16="http://schemas.microsoft.com/office/drawing/2014/main" id="{40AA38AC-4659-2FF9-9C52-E69F9F232812}"/>
              </a:ext>
            </a:extLst>
          </p:cNvPr>
          <p:cNvSpPr>
            <a:spLocks noGrp="1"/>
          </p:cNvSpPr>
          <p:nvPr>
            <p:ph idx="1"/>
          </p:nvPr>
        </p:nvSpPr>
        <p:spPr>
          <a:xfrm>
            <a:off x="520775" y="1490604"/>
            <a:ext cx="2980158" cy="4367299"/>
          </a:xfrm>
        </p:spPr>
        <p:txBody>
          <a:bodyPr>
            <a:normAutofit fontScale="85000" lnSpcReduction="20000"/>
          </a:bodyPr>
          <a:lstStyle/>
          <a:p>
            <a:pPr marL="257175" indent="-257175">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Hepatomegaly</a:t>
            </a:r>
            <a:r>
              <a:rPr lang="en-US" dirty="0">
                <a:latin typeface="Open Sans" panose="020B0606030504020204" pitchFamily="34" charset="0"/>
                <a:ea typeface="Open Sans" panose="020B0606030504020204" pitchFamily="34" charset="0"/>
                <a:cs typeface="Open Sans" panose="020B0606030504020204" pitchFamily="34" charset="0"/>
              </a:rPr>
              <a:t> </a:t>
            </a:r>
          </a:p>
          <a:p>
            <a:pPr marL="257175" indent="-257175">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Splenomegaly</a:t>
            </a:r>
          </a:p>
          <a:p>
            <a:pPr marL="257175" indent="-257175">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Lymphadenopathy</a:t>
            </a:r>
          </a:p>
          <a:p>
            <a:pPr marL="257175" indent="-257175">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Edema</a:t>
            </a:r>
            <a:r>
              <a:rPr lang="en-US" dirty="0">
                <a:latin typeface="Open Sans" panose="020B0606030504020204" pitchFamily="34" charset="0"/>
                <a:ea typeface="Open Sans" panose="020B0606030504020204" pitchFamily="34" charset="0"/>
                <a:cs typeface="Open Sans" panose="020B0606030504020204" pitchFamily="34" charset="0"/>
              </a:rPr>
              <a:t> </a:t>
            </a:r>
          </a:p>
          <a:p>
            <a:pPr marL="257175" indent="-257175">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Rash</a:t>
            </a:r>
          </a:p>
          <a:p>
            <a:pPr marL="257175" indent="-257175">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Snuffles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(copious nasal secretions – infectious!)</a:t>
            </a:r>
          </a:p>
          <a:p>
            <a:pPr marL="257175" indent="-257175">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Mucocutaneous lesions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sz="1800" dirty="0">
                <a:latin typeface="Open Sans" panose="020B0606030504020204" pitchFamily="34" charset="0"/>
                <a:ea typeface="Open Sans" panose="020B0606030504020204" pitchFamily="34" charset="0"/>
                <a:cs typeface="Open Sans" panose="020B0606030504020204" pitchFamily="34" charset="0"/>
              </a:rPr>
              <a:t>(infectious!) </a:t>
            </a:r>
          </a:p>
          <a:p>
            <a:pPr marL="257175" indent="-257175">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Pneumonia Alba</a:t>
            </a:r>
          </a:p>
          <a:p>
            <a:pPr marL="257175" indent="-257175">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Osteochondritis</a:t>
            </a:r>
            <a:r>
              <a:rPr lang="en-US" dirty="0">
                <a:latin typeface="Open Sans" panose="020B0606030504020204" pitchFamily="34" charset="0"/>
                <a:ea typeface="Open Sans" panose="020B0606030504020204" pitchFamily="34" charset="0"/>
                <a:cs typeface="Open Sans" panose="020B0606030504020204" pitchFamily="34" charset="0"/>
              </a:rPr>
              <a:t> </a:t>
            </a:r>
          </a:p>
          <a:p>
            <a:pPr marL="257175" indent="-257175">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Pseudoparalysis</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57175" indent="-257175">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Hemolytic anemia or thrombocytopenia </a:t>
            </a:r>
          </a:p>
          <a:p>
            <a:endParaRPr lang="en-US" dirty="0"/>
          </a:p>
        </p:txBody>
      </p:sp>
      <p:grpSp>
        <p:nvGrpSpPr>
          <p:cNvPr id="3" name="Group 2" descr="Images in counterclockwise order, starting from top left: &#10;--Face of an infant with copious clear nasal secretions &#10;--Baby with hyperpigmented lesions to the thighs and perineal region&#10;--Oral lesions in mouth of a baby &#10;--Umbilicus with ulcerated lesion&#10;--Lung tissue demonstrating pneumonia alba (a condition in which the lungs become enlarged, firm, and yellow/white in color)&#10;"/>
          <p:cNvGrpSpPr/>
          <p:nvPr/>
        </p:nvGrpSpPr>
        <p:grpSpPr>
          <a:xfrm>
            <a:off x="3500933" y="1490604"/>
            <a:ext cx="5643067" cy="3676471"/>
            <a:chOff x="2009151" y="1371601"/>
            <a:chExt cx="8942150" cy="5610407"/>
          </a:xfrm>
        </p:grpSpPr>
        <p:pic>
          <p:nvPicPr>
            <p:cNvPr id="5122" name="Picture 2" descr="Face of a newborn with copious clear nasal secretions &amp; perioral fissur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1371601"/>
              <a:ext cx="1509183" cy="22637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phil.cdc.gov/PHIL_Images/12597/12597_lo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1371601"/>
              <a:ext cx="2967760" cy="195448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phil.cdc.gov/PHIL_Images/15566/15566_lor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1" y="3783028"/>
              <a:ext cx="2247635" cy="269716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phil.cdc.gov/phil_images/20021115/51/PHIL_2349_lor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9152" y="3918456"/>
              <a:ext cx="2029449" cy="2670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09151" y="6488668"/>
              <a:ext cx="2797952" cy="493340"/>
            </a:xfrm>
            <a:prstGeom prst="rect">
              <a:avLst/>
            </a:prstGeom>
            <a:noFill/>
          </p:spPr>
          <p:txBody>
            <a:bodyPr wrap="none" rtlCol="0">
              <a:spAutoFit/>
            </a:bodyPr>
            <a:lstStyle/>
            <a:p>
              <a:r>
                <a:rPr lang="en-US" sz="1500" dirty="0">
                  <a:latin typeface="+mj-lt"/>
                </a:rPr>
                <a:t>Pneumonia Alba</a:t>
              </a:r>
            </a:p>
          </p:txBody>
        </p:sp>
        <p:sp>
          <p:nvSpPr>
            <p:cNvPr id="9" name="TextBox 8"/>
            <p:cNvSpPr txBox="1"/>
            <p:nvPr/>
          </p:nvSpPr>
          <p:spPr>
            <a:xfrm>
              <a:off x="2254294" y="3512098"/>
              <a:ext cx="1543621" cy="493340"/>
            </a:xfrm>
            <a:prstGeom prst="rect">
              <a:avLst/>
            </a:prstGeom>
            <a:noFill/>
          </p:spPr>
          <p:txBody>
            <a:bodyPr wrap="none" rtlCol="0">
              <a:spAutoFit/>
            </a:bodyPr>
            <a:lstStyle/>
            <a:p>
              <a:r>
                <a:rPr lang="en-US" sz="1500" dirty="0">
                  <a:latin typeface="+mj-lt"/>
                </a:rPr>
                <a:t>Snuffles</a:t>
              </a:r>
            </a:p>
          </p:txBody>
        </p:sp>
        <p:pic>
          <p:nvPicPr>
            <p:cNvPr id="5130" name="Picture 10" descr="https://phil.cdc.gov/phil_images/20021114/31/PHIL_2382_lor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3321" y="1918638"/>
              <a:ext cx="3228816" cy="33349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157186" y="5253542"/>
              <a:ext cx="2794115" cy="493340"/>
            </a:xfrm>
            <a:prstGeom prst="rect">
              <a:avLst/>
            </a:prstGeom>
            <a:noFill/>
          </p:spPr>
          <p:txBody>
            <a:bodyPr wrap="none" rtlCol="0">
              <a:spAutoFit/>
            </a:bodyPr>
            <a:lstStyle/>
            <a:p>
              <a:r>
                <a:rPr lang="en-US" sz="1500" dirty="0">
                  <a:latin typeface="+mj-lt"/>
                </a:rPr>
                <a:t>Mucous patches</a:t>
              </a:r>
            </a:p>
          </p:txBody>
        </p:sp>
        <p:sp>
          <p:nvSpPr>
            <p:cNvPr id="12" name="TextBox 11"/>
            <p:cNvSpPr txBox="1"/>
            <p:nvPr/>
          </p:nvSpPr>
          <p:spPr>
            <a:xfrm>
              <a:off x="4775608" y="6477002"/>
              <a:ext cx="2686889" cy="493340"/>
            </a:xfrm>
            <a:prstGeom prst="rect">
              <a:avLst/>
            </a:prstGeom>
            <a:noFill/>
          </p:spPr>
          <p:txBody>
            <a:bodyPr wrap="none" rtlCol="0">
              <a:spAutoFit/>
            </a:bodyPr>
            <a:lstStyle/>
            <a:p>
              <a:r>
                <a:rPr lang="en-US" sz="1500" dirty="0">
                  <a:latin typeface="+mj-lt"/>
                </a:rPr>
                <a:t>Umbilical lesion</a:t>
              </a:r>
            </a:p>
          </p:txBody>
        </p:sp>
        <p:sp>
          <p:nvSpPr>
            <p:cNvPr id="13" name="TextBox 12"/>
            <p:cNvSpPr txBox="1"/>
            <p:nvPr/>
          </p:nvSpPr>
          <p:spPr>
            <a:xfrm>
              <a:off x="4784436" y="3276601"/>
              <a:ext cx="2949312" cy="493340"/>
            </a:xfrm>
            <a:prstGeom prst="rect">
              <a:avLst/>
            </a:prstGeom>
            <a:noFill/>
          </p:spPr>
          <p:txBody>
            <a:bodyPr wrap="none" rtlCol="0">
              <a:spAutoFit/>
            </a:bodyPr>
            <a:lstStyle/>
            <a:p>
              <a:r>
                <a:rPr lang="en-US" sz="1500" dirty="0">
                  <a:latin typeface="+mj-lt"/>
                </a:rPr>
                <a:t>Cutaneous lesion</a:t>
              </a:r>
            </a:p>
          </p:txBody>
        </p:sp>
      </p:grpSp>
      <p:sp>
        <p:nvSpPr>
          <p:cNvPr id="10" name="TextBox 9">
            <a:extLst>
              <a:ext uri="{FF2B5EF4-FFF2-40B4-BE49-F238E27FC236}">
                <a16:creationId xmlns:a16="http://schemas.microsoft.com/office/drawing/2014/main" id="{9F2D3126-7CD0-057F-6852-FDD9F32CF3FE}"/>
              </a:ext>
            </a:extLst>
          </p:cNvPr>
          <p:cNvSpPr txBox="1"/>
          <p:nvPr/>
        </p:nvSpPr>
        <p:spPr>
          <a:xfrm>
            <a:off x="6833488" y="4550514"/>
            <a:ext cx="2310512" cy="646331"/>
          </a:xfrm>
          <a:prstGeom prst="rect">
            <a:avLst/>
          </a:prstGeom>
          <a:noFill/>
        </p:spPr>
        <p:txBody>
          <a:bodyPr wrap="square" rtlCol="0">
            <a:spAutoFit/>
          </a:bodyPr>
          <a:lstStyle/>
          <a:p>
            <a:r>
              <a:rPr lang="en-US" sz="1200" dirty="0"/>
              <a:t>Sources of images: CDC PHIL, # 2446, </a:t>
            </a:r>
            <a:r>
              <a:rPr lang="en-US" sz="1200" b="0" i="0" dirty="0">
                <a:solidFill>
                  <a:srgbClr val="212529"/>
                </a:solidFill>
                <a:effectLst/>
                <a:latin typeface="Open Sans" panose="020B0606030504020204" pitchFamily="34" charset="0"/>
              </a:rPr>
              <a:t>12597, 2382, 15566, 2349</a:t>
            </a:r>
            <a:endParaRPr lang="en-US" sz="1200" dirty="0"/>
          </a:p>
        </p:txBody>
      </p:sp>
      <p:sp>
        <p:nvSpPr>
          <p:cNvPr id="6" name="TextBox 5">
            <a:extLst>
              <a:ext uri="{FF2B5EF4-FFF2-40B4-BE49-F238E27FC236}">
                <a16:creationId xmlns:a16="http://schemas.microsoft.com/office/drawing/2014/main" id="{94680BAB-087B-CF87-2E68-ED41668D975A}"/>
              </a:ext>
            </a:extLst>
          </p:cNvPr>
          <p:cNvSpPr txBox="1"/>
          <p:nvPr/>
        </p:nvSpPr>
        <p:spPr>
          <a:xfrm>
            <a:off x="3592062" y="5580904"/>
            <a:ext cx="5251076" cy="276999"/>
          </a:xfrm>
          <a:prstGeom prst="rect">
            <a:avLst/>
          </a:prstGeom>
          <a:solidFill>
            <a:schemeClr val="accent6">
              <a:lumMod val="40000"/>
              <a:lumOff val="60000"/>
            </a:schemeClr>
          </a:solid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Most infants (60-90%) are ASYMPTOMATIC </a:t>
            </a:r>
            <a:r>
              <a:rPr lang="en-US" sz="1200"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important to TEST</a:t>
            </a:r>
            <a:r>
              <a:rPr lang="en-US" sz="12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7">
            <a:extLst>
              <a:ext uri="{FF2B5EF4-FFF2-40B4-BE49-F238E27FC236}">
                <a16:creationId xmlns:a16="http://schemas.microsoft.com/office/drawing/2014/main" id="{4352C82E-2139-AFC5-9657-B5A6606F3A42}"/>
              </a:ext>
            </a:extLst>
          </p:cNvPr>
          <p:cNvSpPr>
            <a:spLocks noGrp="1"/>
          </p:cNvSpPr>
          <p:nvPr>
            <p:ph type="sldNum" sz="quarter" idx="12"/>
          </p:nvPr>
        </p:nvSpPr>
        <p:spPr/>
        <p:txBody>
          <a:bodyPr/>
          <a:lstStyle/>
          <a:p>
            <a:fld id="{1D2EA5EF-C699-AF4C-BA42-C0A1CAAB713C}" type="slidenum">
              <a:rPr lang="en-US" smtClean="0"/>
              <a:t>35</a:t>
            </a:fld>
            <a:endParaRPr lang="en-US" dirty="0"/>
          </a:p>
        </p:txBody>
      </p:sp>
    </p:spTree>
    <p:extLst>
      <p:ext uri="{BB962C8B-B14F-4D97-AF65-F5344CB8AC3E}">
        <p14:creationId xmlns:p14="http://schemas.microsoft.com/office/powerpoint/2010/main" val="336435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CD62-A001-555A-52ED-B0FD90A0E9FF}"/>
              </a:ext>
            </a:extLst>
          </p:cNvPr>
          <p:cNvSpPr>
            <a:spLocks noGrp="1"/>
          </p:cNvSpPr>
          <p:nvPr>
            <p:ph type="title"/>
          </p:nvPr>
        </p:nvSpPr>
        <p:spPr>
          <a:xfrm>
            <a:off x="270545" y="134440"/>
            <a:ext cx="8315569" cy="1143000"/>
          </a:xfrm>
        </p:spPr>
        <p:txBody>
          <a:bodyPr/>
          <a:lstStyle/>
          <a:p>
            <a:r>
              <a:rPr lang="en-US" dirty="0"/>
              <a:t>Evaluation of Infants Exposed to Syphilis in Utero</a:t>
            </a:r>
          </a:p>
        </p:txBody>
      </p:sp>
      <p:sp>
        <p:nvSpPr>
          <p:cNvPr id="3" name="Content Placeholder 2">
            <a:extLst>
              <a:ext uri="{FF2B5EF4-FFF2-40B4-BE49-F238E27FC236}">
                <a16:creationId xmlns:a16="http://schemas.microsoft.com/office/drawing/2014/main" id="{DE6C091E-35FF-888A-FB60-AD814E238FAF}"/>
              </a:ext>
            </a:extLst>
          </p:cNvPr>
          <p:cNvSpPr>
            <a:spLocks noGrp="1"/>
          </p:cNvSpPr>
          <p:nvPr>
            <p:ph idx="1"/>
          </p:nvPr>
        </p:nvSpPr>
        <p:spPr>
          <a:xfrm>
            <a:off x="203200" y="1457590"/>
            <a:ext cx="8602908" cy="4367299"/>
          </a:xfrm>
        </p:spPr>
        <p:txBody>
          <a:bodyPr>
            <a:normAutofit/>
          </a:bodyPr>
          <a:lstStyle/>
          <a:p>
            <a:r>
              <a:rPr lang="en-US" sz="1800" dirty="0"/>
              <a:t>Maternal antibodies can be transferred via the placenta, complicating interpretation of reactive serologic tests in neonates</a:t>
            </a:r>
          </a:p>
          <a:p>
            <a:r>
              <a:rPr lang="en-US" sz="1800" dirty="0"/>
              <a:t>So: infant treatment decisions rely on: </a:t>
            </a:r>
          </a:p>
          <a:p>
            <a:pPr lvl="1"/>
            <a:r>
              <a:rPr lang="en-US" sz="1800" b="1" dirty="0"/>
              <a:t>Identification of syphilis in the mother</a:t>
            </a:r>
          </a:p>
          <a:p>
            <a:pPr lvl="1"/>
            <a:r>
              <a:rPr lang="en-US" sz="1800" b="1" dirty="0"/>
              <a:t>Adequacy of birthing parent’s treatment</a:t>
            </a:r>
          </a:p>
          <a:p>
            <a:pPr lvl="1"/>
            <a:r>
              <a:rPr lang="en-US" sz="1800" b="1" dirty="0"/>
              <a:t>Presence of clinical, lab, and x-ray evidence of neonatal syphilis</a:t>
            </a:r>
          </a:p>
          <a:p>
            <a:pPr lvl="1"/>
            <a:r>
              <a:rPr lang="en-US" sz="1800" b="1" dirty="0"/>
              <a:t>Comparison of maternal (at delivery) </a:t>
            </a:r>
            <a:r>
              <a:rPr lang="en-US" sz="1800" dirty="0"/>
              <a:t>and neonatal non-treponemal titers</a:t>
            </a:r>
          </a:p>
          <a:p>
            <a:r>
              <a:rPr lang="en-US" sz="1800" dirty="0"/>
              <a:t>For </a:t>
            </a:r>
            <a:r>
              <a:rPr lang="en-US" sz="1800" u="sng" dirty="0"/>
              <a:t>infant</a:t>
            </a:r>
            <a:r>
              <a:rPr lang="en-US" sz="1800" dirty="0"/>
              <a:t> diagnosis and management: Ensure pediatric colleagues aware of baby’s syphilis exposure </a:t>
            </a:r>
          </a:p>
          <a:p>
            <a:pPr lvl="1"/>
            <a:r>
              <a:rPr lang="en-US" sz="1800" dirty="0"/>
              <a:t>At minimum: both parent and baby need RPRs drawn, even if parent was treated properly</a:t>
            </a:r>
          </a:p>
          <a:p>
            <a:endParaRPr lang="en-US" dirty="0"/>
          </a:p>
        </p:txBody>
      </p:sp>
      <p:sp>
        <p:nvSpPr>
          <p:cNvPr id="7" name="Content Placeholder 2">
            <a:extLst>
              <a:ext uri="{FF2B5EF4-FFF2-40B4-BE49-F238E27FC236}">
                <a16:creationId xmlns:a16="http://schemas.microsoft.com/office/drawing/2014/main" id="{B1A8438D-2371-B1B4-F16D-8B3C20F87D59}"/>
              </a:ext>
            </a:extLst>
          </p:cNvPr>
          <p:cNvSpPr txBox="1">
            <a:spLocks/>
          </p:cNvSpPr>
          <p:nvPr/>
        </p:nvSpPr>
        <p:spPr>
          <a:xfrm>
            <a:off x="126875" y="5061619"/>
            <a:ext cx="8602908" cy="943420"/>
          </a:xfrm>
          <a:prstGeom prst="rect">
            <a:avLst/>
          </a:prstGeom>
          <a:solidFill>
            <a:schemeClr val="accent6">
              <a:lumMod val="20000"/>
              <a:lumOff val="80000"/>
            </a:schemeClr>
          </a:solidFill>
        </p:spPr>
        <p:txBody>
          <a:bodyPr vert="horz" lIns="91290" tIns="45645" rIns="91290" bIns="45645" rtlCol="0">
            <a:norm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112" indent="0">
              <a:buNone/>
            </a:pPr>
            <a:r>
              <a:rPr lang="en-US" sz="1800" b="1" dirty="0"/>
              <a:t>If birthing parent/mother did not initiate appropriate treatment </a:t>
            </a:r>
            <a:r>
              <a:rPr lang="en-US" sz="1800" b="1" u="sng" dirty="0"/>
              <a:t>&gt;</a:t>
            </a:r>
            <a:r>
              <a:rPr lang="en-US" sz="1800" b="1" dirty="0"/>
              <a:t>30 days before delivery, in addition to an RPR, full workup (LP, X-rays, CBC) and tx with IM or IV PCN are indicated for baby, even if well appearing</a:t>
            </a:r>
          </a:p>
        </p:txBody>
      </p:sp>
      <p:sp>
        <p:nvSpPr>
          <p:cNvPr id="4" name="Slide Number Placeholder 3">
            <a:extLst>
              <a:ext uri="{FF2B5EF4-FFF2-40B4-BE49-F238E27FC236}">
                <a16:creationId xmlns:a16="http://schemas.microsoft.com/office/drawing/2014/main" id="{141D298B-B66D-D351-746E-CB7F43569A7E}"/>
              </a:ext>
            </a:extLst>
          </p:cNvPr>
          <p:cNvSpPr>
            <a:spLocks noGrp="1"/>
          </p:cNvSpPr>
          <p:nvPr>
            <p:ph type="sldNum" sz="quarter" idx="12"/>
          </p:nvPr>
        </p:nvSpPr>
        <p:spPr/>
        <p:txBody>
          <a:bodyPr/>
          <a:lstStyle/>
          <a:p>
            <a:fld id="{1D2EA5EF-C699-AF4C-BA42-C0A1CAAB713C}" type="slidenum">
              <a:rPr lang="en-US" smtClean="0"/>
              <a:t>36</a:t>
            </a:fld>
            <a:endParaRPr lang="en-US" dirty="0"/>
          </a:p>
        </p:txBody>
      </p:sp>
    </p:spTree>
    <p:extLst>
      <p:ext uri="{BB962C8B-B14F-4D97-AF65-F5344CB8AC3E}">
        <p14:creationId xmlns:p14="http://schemas.microsoft.com/office/powerpoint/2010/main" val="30342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7F5940-C1C7-8DE4-761E-06BC359B5A3E}"/>
              </a:ext>
            </a:extLst>
          </p:cNvPr>
          <p:cNvSpPr>
            <a:spLocks noGrp="1"/>
          </p:cNvSpPr>
          <p:nvPr>
            <p:ph type="title" idx="4294967295"/>
          </p:nvPr>
        </p:nvSpPr>
        <p:spPr>
          <a:xfrm>
            <a:off x="457202" y="-1143000"/>
            <a:ext cx="8315569" cy="1143000"/>
          </a:xfrm>
        </p:spPr>
        <p:txBody>
          <a:bodyPr vert="horz" lIns="91290" tIns="45645" rIns="91290" bIns="45645" rtlCol="0" anchor="b">
            <a:noAutofit/>
          </a:bodyPr>
          <a:lstStyle/>
          <a:p>
            <a:r>
              <a:rPr lang="en-US" dirty="0"/>
              <a:t>CS Algorithm </a:t>
            </a:r>
          </a:p>
        </p:txBody>
      </p:sp>
      <p:pic>
        <p:nvPicPr>
          <p:cNvPr id="5" name="Picture 4" descr="Algorithm outlining recommended management and treatment pathways for infants exposed to syphilis in utero.  The point is that this is a resource that might be helpful for clinicians, available at the website shown on this slide. ">
            <a:extLst>
              <a:ext uri="{FF2B5EF4-FFF2-40B4-BE49-F238E27FC236}">
                <a16:creationId xmlns:a16="http://schemas.microsoft.com/office/drawing/2014/main" id="{CDFE8235-A309-2AD8-42FB-44CF52A8E28A}"/>
              </a:ext>
            </a:extLst>
          </p:cNvPr>
          <p:cNvPicPr>
            <a:picLocks noChangeAspect="1"/>
          </p:cNvPicPr>
          <p:nvPr/>
        </p:nvPicPr>
        <p:blipFill rotWithShape="1">
          <a:blip r:embed="rId3"/>
          <a:srcRect l="28900" t="18796" r="8808" b="25201"/>
          <a:stretch/>
        </p:blipFill>
        <p:spPr>
          <a:xfrm>
            <a:off x="243281" y="375627"/>
            <a:ext cx="8562827" cy="5132119"/>
          </a:xfrm>
          <a:prstGeom prst="rect">
            <a:avLst/>
          </a:prstGeom>
        </p:spPr>
      </p:pic>
      <p:sp>
        <p:nvSpPr>
          <p:cNvPr id="8" name="TextBox 7">
            <a:extLst>
              <a:ext uri="{FF2B5EF4-FFF2-40B4-BE49-F238E27FC236}">
                <a16:creationId xmlns:a16="http://schemas.microsoft.com/office/drawing/2014/main" id="{55922F14-7354-5E72-0A8B-6DFB0934A669}"/>
              </a:ext>
            </a:extLst>
          </p:cNvPr>
          <p:cNvSpPr txBox="1"/>
          <p:nvPr/>
        </p:nvSpPr>
        <p:spPr>
          <a:xfrm>
            <a:off x="290586" y="5758376"/>
            <a:ext cx="8793994" cy="369332"/>
          </a:xfrm>
          <a:prstGeom prst="rect">
            <a:avLst/>
          </a:prstGeom>
          <a:noFill/>
        </p:spPr>
        <p:txBody>
          <a:bodyPr wrap="square">
            <a:spAutoFit/>
          </a:bodyPr>
          <a:lstStyle/>
          <a:p>
            <a:r>
              <a:rPr lang="en-US" dirty="0">
                <a:hlinkClick r:id="rId4"/>
              </a:rPr>
              <a:t>https://californiaptc.com/wp-content/uploads/2023/11/CS-Algorithm-2023-11-08.pdf</a:t>
            </a:r>
            <a:r>
              <a:rPr lang="en-US" dirty="0"/>
              <a:t> </a:t>
            </a:r>
          </a:p>
        </p:txBody>
      </p:sp>
      <p:sp>
        <p:nvSpPr>
          <p:cNvPr id="2" name="Slide Number Placeholder 1">
            <a:extLst>
              <a:ext uri="{FF2B5EF4-FFF2-40B4-BE49-F238E27FC236}">
                <a16:creationId xmlns:a16="http://schemas.microsoft.com/office/drawing/2014/main" id="{D2A5D614-4B42-348A-3020-5DFB27115930}"/>
              </a:ext>
            </a:extLst>
          </p:cNvPr>
          <p:cNvSpPr>
            <a:spLocks noGrp="1"/>
          </p:cNvSpPr>
          <p:nvPr>
            <p:ph type="sldNum" sz="quarter" idx="12"/>
          </p:nvPr>
        </p:nvSpPr>
        <p:spPr/>
        <p:txBody>
          <a:bodyPr/>
          <a:lstStyle/>
          <a:p>
            <a:fld id="{1D2EA5EF-C699-AF4C-BA42-C0A1CAAB713C}" type="slidenum">
              <a:rPr lang="en-US" smtClean="0"/>
              <a:t>37</a:t>
            </a:fld>
            <a:endParaRPr lang="en-US" dirty="0"/>
          </a:p>
        </p:txBody>
      </p:sp>
    </p:spTree>
    <p:extLst>
      <p:ext uri="{BB962C8B-B14F-4D97-AF65-F5344CB8AC3E}">
        <p14:creationId xmlns:p14="http://schemas.microsoft.com/office/powerpoint/2010/main" val="1826135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1C37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9E864-D7BC-8916-9205-19C63B4FF119}"/>
              </a:ext>
            </a:extLst>
          </p:cNvPr>
          <p:cNvSpPr>
            <a:spLocks noGrp="1"/>
          </p:cNvSpPr>
          <p:nvPr>
            <p:ph type="ctrTitle"/>
          </p:nvPr>
        </p:nvSpPr>
        <p:spPr>
          <a:xfrm>
            <a:off x="685800" y="2582979"/>
            <a:ext cx="7772399" cy="2474409"/>
          </a:xfrm>
        </p:spPr>
        <p:txBody>
          <a:bodyPr/>
          <a:lstStyle/>
          <a:p>
            <a:pPr algn="ctr"/>
            <a:r>
              <a:rPr lang="en-US" sz="6600" i="1" dirty="0">
                <a:solidFill>
                  <a:schemeClr val="bg1"/>
                </a:solidFill>
              </a:rPr>
              <a:t>Syphilis Diagnostics</a:t>
            </a:r>
          </a:p>
        </p:txBody>
      </p:sp>
      <p:sp>
        <p:nvSpPr>
          <p:cNvPr id="4" name="Slide Number Placeholder 3">
            <a:extLst>
              <a:ext uri="{FF2B5EF4-FFF2-40B4-BE49-F238E27FC236}">
                <a16:creationId xmlns:a16="http://schemas.microsoft.com/office/drawing/2014/main" id="{D6131C74-48BF-FFA7-BBF8-4F90607F7924}"/>
              </a:ext>
            </a:extLst>
          </p:cNvPr>
          <p:cNvSpPr>
            <a:spLocks noGrp="1"/>
          </p:cNvSpPr>
          <p:nvPr>
            <p:ph type="sldNum" sz="quarter" idx="12"/>
          </p:nvPr>
        </p:nvSpPr>
        <p:spPr/>
        <p:txBody>
          <a:bodyPr/>
          <a:lstStyle/>
          <a:p>
            <a:pPr marL="0" marR="0" lvl="0" indent="0" algn="ctr" defTabSz="456449"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ITC Avant Garde Std Bk"/>
                <a:ea typeface="+mn-ea"/>
              </a:rPr>
              <a:pPr marL="0" marR="0" lvl="0" indent="0" algn="ctr" defTabSz="456449"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srgbClr val="FFFFFF"/>
              </a:solidFill>
              <a:effectLst/>
              <a:uLnTx/>
              <a:uFillTx/>
              <a:latin typeface="ITC Avant Garde Std Bk"/>
              <a:ea typeface="+mn-ea"/>
            </a:endParaRPr>
          </a:p>
        </p:txBody>
      </p:sp>
    </p:spTree>
    <p:extLst>
      <p:ext uri="{BB962C8B-B14F-4D97-AF65-F5344CB8AC3E}">
        <p14:creationId xmlns:p14="http://schemas.microsoft.com/office/powerpoint/2010/main" val="1793480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2E865A-7B25-403D-9E34-6AA26A04E32C}"/>
              </a:ext>
            </a:extLst>
          </p:cNvPr>
          <p:cNvSpPr>
            <a:spLocks noGrp="1"/>
          </p:cNvSpPr>
          <p:nvPr>
            <p:ph type="title"/>
          </p:nvPr>
        </p:nvSpPr>
        <p:spPr>
          <a:xfrm>
            <a:off x="457202" y="283028"/>
            <a:ext cx="8315569" cy="1143000"/>
          </a:xfrm>
        </p:spPr>
        <p:txBody>
          <a:bodyPr>
            <a:normAutofit/>
          </a:bodyPr>
          <a:lstStyle/>
          <a:p>
            <a:r>
              <a:rPr lang="en-US" dirty="0"/>
              <a:t>Step 1: Recognition</a:t>
            </a:r>
          </a:p>
        </p:txBody>
      </p:sp>
      <p:sp>
        <p:nvSpPr>
          <p:cNvPr id="2" name="Content Placeholder 1">
            <a:extLst>
              <a:ext uri="{FF2B5EF4-FFF2-40B4-BE49-F238E27FC236}">
                <a16:creationId xmlns:a16="http://schemas.microsoft.com/office/drawing/2014/main" id="{8A2DAD42-137C-1CEB-F6F1-46CEC00F1B8F}"/>
              </a:ext>
            </a:extLst>
          </p:cNvPr>
          <p:cNvSpPr>
            <a:spLocks noGrp="1"/>
          </p:cNvSpPr>
          <p:nvPr>
            <p:ph idx="1"/>
          </p:nvPr>
        </p:nvSpPr>
        <p:spPr/>
        <p:txBody>
          <a:bodyPr/>
          <a:lstStyle/>
          <a:p>
            <a:r>
              <a:rPr lang="en-US" sz="1800" b="1" dirty="0">
                <a:solidFill>
                  <a:srgbClr val="0070C0"/>
                </a:solidFill>
              </a:rPr>
              <a:t>Primary syphilis </a:t>
            </a:r>
          </a:p>
          <a:p>
            <a:pPr lvl="1"/>
            <a:r>
              <a:rPr lang="en-US" sz="1800" dirty="0"/>
              <a:t>Chancres may be multiple, painless, or in locations you are not expecting – be sure to keep syphilis on your differential!</a:t>
            </a:r>
          </a:p>
          <a:p>
            <a:pPr marL="114112" indent="0">
              <a:buNone/>
            </a:pPr>
            <a:endParaRPr lang="en-US" dirty="0"/>
          </a:p>
        </p:txBody>
      </p:sp>
      <p:pic>
        <p:nvPicPr>
          <p:cNvPr id="6" name="Picture 2" descr="Image repeated from prior - penis with multiple shallow erythematous ulcers, one of which has scant serous drainage ">
            <a:extLst>
              <a:ext uri="{FF2B5EF4-FFF2-40B4-BE49-F238E27FC236}">
                <a16:creationId xmlns:a16="http://schemas.microsoft.com/office/drawing/2014/main" id="{F4503931-7158-7B42-CAF0-6B69D74405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10" y="3124189"/>
            <a:ext cx="2250059" cy="1687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id:image003.png@01D21000.996DCCC0">
            <a:extLst>
              <a:ext uri="{FF2B5EF4-FFF2-40B4-BE49-F238E27FC236}">
                <a16:creationId xmlns:a16="http://schemas.microsoft.com/office/drawing/2014/main" id="{0F97D23C-FE90-2B85-6B71-97A6498CDAA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49944" y="4419161"/>
            <a:ext cx="432288" cy="360240"/>
          </a:xfrm>
          <a:prstGeom prst="rect">
            <a:avLst/>
          </a:prstGeom>
          <a:solidFill>
            <a:schemeClr val="bg1"/>
          </a:solidFill>
        </p:spPr>
      </p:pic>
      <p:sp>
        <p:nvSpPr>
          <p:cNvPr id="5" name="Rectangle 9">
            <a:extLst>
              <a:ext uri="{FF2B5EF4-FFF2-40B4-BE49-F238E27FC236}">
                <a16:creationId xmlns:a16="http://schemas.microsoft.com/office/drawing/2014/main" id="{C12988C8-5B5D-22D5-FFF3-EAAA3C76C6CD}"/>
              </a:ext>
            </a:extLst>
          </p:cNvPr>
          <p:cNvSpPr>
            <a:spLocks noChangeArrowheads="1"/>
          </p:cNvSpPr>
          <p:nvPr/>
        </p:nvSpPr>
        <p:spPr bwMode="auto">
          <a:xfrm>
            <a:off x="1321504" y="4380586"/>
            <a:ext cx="144619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050" b="1" dirty="0">
                <a:solidFill>
                  <a:schemeClr val="bg2"/>
                </a:solidFill>
                <a:latin typeface="Palatino Linotype" panose="02040502050505030304" pitchFamily="18" charset="0"/>
                <a:ea typeface="Open Sans" panose="020B0606030504020204" pitchFamily="34" charset="0"/>
                <a:cs typeface="Open Sans" panose="020B0606030504020204" pitchFamily="34" charset="0"/>
              </a:rPr>
              <a:t>Orange county healthcare agency </a:t>
            </a:r>
          </a:p>
        </p:txBody>
      </p:sp>
      <p:pic>
        <p:nvPicPr>
          <p:cNvPr id="7" name="Picture 3" descr="Image repeated from prior, from the initial case patient - vulva with three erythematous, clean-based ulcers, two of which have heaped-up edges ">
            <a:extLst>
              <a:ext uri="{FF2B5EF4-FFF2-40B4-BE49-F238E27FC236}">
                <a16:creationId xmlns:a16="http://schemas.microsoft.com/office/drawing/2014/main" id="{B00538D6-68CF-8F6C-3B6B-D1727D68956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369097" y="3124189"/>
            <a:ext cx="1705351" cy="159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a:extLst>
              <a:ext uri="{FF2B5EF4-FFF2-40B4-BE49-F238E27FC236}">
                <a16:creationId xmlns:a16="http://schemas.microsoft.com/office/drawing/2014/main" id="{AF499174-4A86-BA77-FEF2-0505ED716995}"/>
              </a:ext>
            </a:extLst>
          </p:cNvPr>
          <p:cNvSpPr>
            <a:spLocks noChangeArrowheads="1"/>
          </p:cNvSpPr>
          <p:nvPr/>
        </p:nvSpPr>
        <p:spPr bwMode="auto">
          <a:xfrm>
            <a:off x="3438236" y="4787028"/>
            <a:ext cx="17536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rPr>
              <a:t>Dr. Joseph Engelman, San Francisco City Clinic (SFCC)</a:t>
            </a:r>
          </a:p>
        </p:txBody>
      </p:sp>
      <p:pic>
        <p:nvPicPr>
          <p:cNvPr id="8" name="Picture 11" descr="Image repeated from prior - chancre on the dorsal aspect of a finger ">
            <a:extLst>
              <a:ext uri="{FF2B5EF4-FFF2-40B4-BE49-F238E27FC236}">
                <a16:creationId xmlns:a16="http://schemas.microsoft.com/office/drawing/2014/main" id="{0582373C-B20D-79C6-C367-75692B886E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358535" y="3124189"/>
            <a:ext cx="1519196" cy="14750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Rectangle 7">
            <a:extLst>
              <a:ext uri="{FF2B5EF4-FFF2-40B4-BE49-F238E27FC236}">
                <a16:creationId xmlns:a16="http://schemas.microsoft.com/office/drawing/2014/main" id="{8B975312-577E-3722-E46D-C5A987ADA1C9}"/>
              </a:ext>
            </a:extLst>
          </p:cNvPr>
          <p:cNvSpPr>
            <a:spLocks noChangeArrowheads="1"/>
          </p:cNvSpPr>
          <p:nvPr/>
        </p:nvSpPr>
        <p:spPr bwMode="auto">
          <a:xfrm>
            <a:off x="5729557" y="4680668"/>
            <a:ext cx="20812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rPr>
              <a:t>SFCC </a:t>
            </a:r>
          </a:p>
        </p:txBody>
      </p:sp>
      <p:pic>
        <p:nvPicPr>
          <p:cNvPr id="9" name="Picture 4" descr="Image repeated from prior - syphilitic chancre on tip of tongue">
            <a:extLst>
              <a:ext uri="{FF2B5EF4-FFF2-40B4-BE49-F238E27FC236}">
                <a16:creationId xmlns:a16="http://schemas.microsoft.com/office/drawing/2014/main" id="{31FEF761-DEAF-8D21-7B58-309899FE655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068" r="23565" b="26435"/>
          <a:stretch/>
        </p:blipFill>
        <p:spPr bwMode="auto">
          <a:xfrm>
            <a:off x="7055279" y="3087131"/>
            <a:ext cx="1551826" cy="14224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5E9AD5FB-93E8-78E2-3B44-45259C56536E}"/>
              </a:ext>
            </a:extLst>
          </p:cNvPr>
          <p:cNvSpPr>
            <a:spLocks noChangeArrowheads="1"/>
          </p:cNvSpPr>
          <p:nvPr/>
        </p:nvSpPr>
        <p:spPr bwMode="auto">
          <a:xfrm>
            <a:off x="7002392" y="4568909"/>
            <a:ext cx="19276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rPr>
              <a:t>Clinics in Dermatology, 2016 </a:t>
            </a:r>
          </a:p>
        </p:txBody>
      </p:sp>
      <p:sp>
        <p:nvSpPr>
          <p:cNvPr id="3" name="Slide Number Placeholder 2">
            <a:extLst>
              <a:ext uri="{FF2B5EF4-FFF2-40B4-BE49-F238E27FC236}">
                <a16:creationId xmlns:a16="http://schemas.microsoft.com/office/drawing/2014/main" id="{52D5B517-3753-D382-AE4C-E548DEAEA675}"/>
              </a:ext>
            </a:extLst>
          </p:cNvPr>
          <p:cNvSpPr>
            <a:spLocks noGrp="1"/>
          </p:cNvSpPr>
          <p:nvPr>
            <p:ph type="sldNum" sz="quarter" idx="12"/>
          </p:nvPr>
        </p:nvSpPr>
        <p:spPr/>
        <p:txBody>
          <a:bodyPr/>
          <a:lstStyle/>
          <a:p>
            <a:fld id="{1D2EA5EF-C699-AF4C-BA42-C0A1CAAB713C}" type="slidenum">
              <a:rPr lang="en-US" smtClean="0"/>
              <a:t>39</a:t>
            </a:fld>
            <a:endParaRPr lang="en-US" dirty="0"/>
          </a:p>
        </p:txBody>
      </p:sp>
    </p:spTree>
    <p:extLst>
      <p:ext uri="{BB962C8B-B14F-4D97-AF65-F5344CB8AC3E}">
        <p14:creationId xmlns:p14="http://schemas.microsoft.com/office/powerpoint/2010/main" val="956563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291417"/>
            <a:ext cx="8315569" cy="1143000"/>
          </a:xfrm>
        </p:spPr>
        <p:txBody>
          <a:bodyPr/>
          <a:lstStyle/>
          <a:p>
            <a:r>
              <a:rPr lang="en-US" dirty="0"/>
              <a:t>Learning Objectives</a:t>
            </a:r>
          </a:p>
        </p:txBody>
      </p:sp>
      <p:sp>
        <p:nvSpPr>
          <p:cNvPr id="3" name="Content Placeholder 2"/>
          <p:cNvSpPr>
            <a:spLocks noGrp="1"/>
          </p:cNvSpPr>
          <p:nvPr>
            <p:ph idx="1"/>
          </p:nvPr>
        </p:nvSpPr>
        <p:spPr>
          <a:xfrm>
            <a:off x="302004" y="1438075"/>
            <a:ext cx="8613415" cy="4350329"/>
          </a:xfrm>
        </p:spPr>
        <p:txBody>
          <a:bodyPr>
            <a:normAutofit/>
          </a:bodyPr>
          <a:lstStyle/>
          <a:p>
            <a:pPr marL="114112" indent="0">
              <a:buNone/>
            </a:pPr>
            <a:r>
              <a:rPr lang="en-US" dirty="0"/>
              <a:t>At the completion of this presentation, participants will be able to:</a:t>
            </a:r>
          </a:p>
          <a:p>
            <a:r>
              <a:rPr lang="en-US" dirty="0"/>
              <a:t>Describe the varied clinical manifestations of primary and secondary syphilis in adults &amp; congenital syphilis (CS) in infants </a:t>
            </a:r>
          </a:p>
          <a:p>
            <a:r>
              <a:rPr lang="en-US" dirty="0"/>
              <a:t>Interpret traditional and non-traditional syphilis screening algorithms </a:t>
            </a:r>
          </a:p>
          <a:p>
            <a:r>
              <a:rPr lang="en-US" dirty="0"/>
              <a:t>List at least 3 strategies to prevent CS</a:t>
            </a:r>
          </a:p>
          <a:p>
            <a:r>
              <a:rPr lang="en-US" b="0" i="0" dirty="0">
                <a:solidFill>
                  <a:srgbClr val="000000"/>
                </a:solidFill>
                <a:effectLst/>
              </a:rPr>
              <a:t>Name potential alternative treatments for syphilis</a:t>
            </a:r>
            <a:endParaRPr lang="en-US" dirty="0"/>
          </a:p>
        </p:txBody>
      </p:sp>
      <p:sp>
        <p:nvSpPr>
          <p:cNvPr id="5" name="Slide Number Placeholder 4">
            <a:extLst>
              <a:ext uri="{FF2B5EF4-FFF2-40B4-BE49-F238E27FC236}">
                <a16:creationId xmlns:a16="http://schemas.microsoft.com/office/drawing/2014/main" id="{28E0DCEA-557F-864B-92D0-81398D378B90}"/>
              </a:ext>
            </a:extLst>
          </p:cNvPr>
          <p:cNvSpPr>
            <a:spLocks noGrp="1"/>
          </p:cNvSpPr>
          <p:nvPr>
            <p:ph type="sldNum" sz="quarter" idx="12"/>
          </p:nvPr>
        </p:nvSpPr>
        <p:spPr/>
        <p:txBody>
          <a:bodyPr/>
          <a:lstStyle/>
          <a:p>
            <a:fld id="{1D2EA5EF-C699-AF4C-BA42-C0A1CAAB713C}" type="slidenum">
              <a:rPr lang="en-US" smtClean="0"/>
              <a:t>4</a:t>
            </a:fld>
            <a:endParaRPr lang="en-US" dirty="0"/>
          </a:p>
        </p:txBody>
      </p:sp>
    </p:spTree>
    <p:extLst>
      <p:ext uri="{BB962C8B-B14F-4D97-AF65-F5344CB8AC3E}">
        <p14:creationId xmlns:p14="http://schemas.microsoft.com/office/powerpoint/2010/main" val="4183897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91FD1-B957-00DB-3FB9-4F81B31CB4F0}"/>
              </a:ext>
            </a:extLst>
          </p:cNvPr>
          <p:cNvSpPr>
            <a:spLocks noGrp="1"/>
          </p:cNvSpPr>
          <p:nvPr>
            <p:ph type="title"/>
          </p:nvPr>
        </p:nvSpPr>
        <p:spPr/>
        <p:txBody>
          <a:bodyPr/>
          <a:lstStyle/>
          <a:p>
            <a:r>
              <a:rPr lang="en-US" dirty="0"/>
              <a:t>Step 1: Recognition </a:t>
            </a:r>
          </a:p>
        </p:txBody>
      </p:sp>
      <p:sp>
        <p:nvSpPr>
          <p:cNvPr id="3" name="Content Placeholder 2">
            <a:extLst>
              <a:ext uri="{FF2B5EF4-FFF2-40B4-BE49-F238E27FC236}">
                <a16:creationId xmlns:a16="http://schemas.microsoft.com/office/drawing/2014/main" id="{AC0A89F1-9533-1799-CF74-E88ACB0754F1}"/>
              </a:ext>
            </a:extLst>
          </p:cNvPr>
          <p:cNvSpPr>
            <a:spLocks noGrp="1"/>
          </p:cNvSpPr>
          <p:nvPr>
            <p:ph idx="1"/>
          </p:nvPr>
        </p:nvSpPr>
        <p:spPr>
          <a:xfrm>
            <a:off x="120419" y="1314324"/>
            <a:ext cx="8719464" cy="4367299"/>
          </a:xfrm>
        </p:spPr>
        <p:txBody>
          <a:bodyPr>
            <a:normAutofit/>
          </a:bodyPr>
          <a:lstStyle/>
          <a:p>
            <a:r>
              <a:rPr lang="en-US" b="1" dirty="0">
                <a:solidFill>
                  <a:srgbClr val="0070C0"/>
                </a:solidFill>
              </a:rPr>
              <a:t>Secondary syphilis: </a:t>
            </a:r>
            <a:r>
              <a:rPr lang="en-US" dirty="0"/>
              <a:t>Can have a </a:t>
            </a:r>
            <a:r>
              <a:rPr lang="en-US" b="1" dirty="0"/>
              <a:t>variety of manifestations, many of which look like other diagnoses </a:t>
            </a:r>
            <a:r>
              <a:rPr lang="en-US" dirty="0"/>
              <a:t>(drug rashes, contact/allergic dermatitis, alopecia areata, anogenital warts, etc)</a:t>
            </a:r>
          </a:p>
          <a:p>
            <a:endParaRPr lang="en-US" dirty="0"/>
          </a:p>
          <a:p>
            <a:endParaRPr lang="en-US" dirty="0"/>
          </a:p>
          <a:p>
            <a:endParaRPr lang="en-US" dirty="0"/>
          </a:p>
          <a:p>
            <a:pPr marL="0" indent="0">
              <a:buNone/>
            </a:pPr>
            <a:endParaRPr lang="en-US" dirty="0"/>
          </a:p>
          <a:p>
            <a:endParaRPr lang="en-US" dirty="0"/>
          </a:p>
          <a:p>
            <a:endParaRPr lang="en-US" b="1" dirty="0">
              <a:solidFill>
                <a:srgbClr val="0070C0"/>
              </a:solidFill>
            </a:endParaRPr>
          </a:p>
          <a:p>
            <a:endParaRPr lang="en-US" dirty="0"/>
          </a:p>
        </p:txBody>
      </p:sp>
      <p:pic>
        <p:nvPicPr>
          <p:cNvPr id="4" name="Picture 3" descr="Zoomed-in image of macuopapular rash on back">
            <a:extLst>
              <a:ext uri="{FF2B5EF4-FFF2-40B4-BE49-F238E27FC236}">
                <a16:creationId xmlns:a16="http://schemas.microsoft.com/office/drawing/2014/main" id="{8084E8E1-AAEA-83DE-EEB4-0441A54FECC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3790" y="3079579"/>
            <a:ext cx="2437686" cy="1398939"/>
          </a:xfrm>
          <a:prstGeom prst="rect">
            <a:avLst/>
          </a:prstGeom>
        </p:spPr>
      </p:pic>
      <p:sp>
        <p:nvSpPr>
          <p:cNvPr id="5" name="TextBox 4">
            <a:extLst>
              <a:ext uri="{FF2B5EF4-FFF2-40B4-BE49-F238E27FC236}">
                <a16:creationId xmlns:a16="http://schemas.microsoft.com/office/drawing/2014/main" id="{139308BE-7DAA-BDA4-EDE9-F143F05B1F7E}"/>
              </a:ext>
            </a:extLst>
          </p:cNvPr>
          <p:cNvSpPr txBox="1"/>
          <p:nvPr/>
        </p:nvSpPr>
        <p:spPr>
          <a:xfrm>
            <a:off x="543790" y="4540385"/>
            <a:ext cx="2282396"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Acta Derm Vvenereol 2013; 93: 216-256</a:t>
            </a:r>
          </a:p>
        </p:txBody>
      </p:sp>
      <p:pic>
        <p:nvPicPr>
          <p:cNvPr id="6" name="Picture 3" descr="Image repeated from prior - patchy hair loss on patient with brown skin tone ">
            <a:extLst>
              <a:ext uri="{FF2B5EF4-FFF2-40B4-BE49-F238E27FC236}">
                <a16:creationId xmlns:a16="http://schemas.microsoft.com/office/drawing/2014/main" id="{DB5C49AA-F754-CB26-F2B5-73C99AB6B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6315" y="3079579"/>
            <a:ext cx="1892926" cy="1398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860C07-0228-0A3A-2888-A3FE91E60B01}"/>
              </a:ext>
            </a:extLst>
          </p:cNvPr>
          <p:cNvSpPr txBox="1"/>
          <p:nvPr/>
        </p:nvSpPr>
        <p:spPr>
          <a:xfrm>
            <a:off x="3308253" y="3099210"/>
            <a:ext cx="1583265" cy="300082"/>
          </a:xfrm>
          <a:prstGeom prst="rect">
            <a:avLst/>
          </a:prstGeom>
          <a:noFill/>
        </p:spPr>
        <p:txBody>
          <a:bodyPr wrap="square" rtlCol="0">
            <a:spAutoFit/>
          </a:bodyPr>
          <a:lstStyle/>
          <a:p>
            <a:r>
              <a:rPr lang="en-US" sz="1350" b="1" dirty="0">
                <a:solidFill>
                  <a:schemeClr val="bg1"/>
                </a:solidFill>
              </a:rPr>
              <a:t>STD Atlas, 1997</a:t>
            </a:r>
          </a:p>
        </p:txBody>
      </p:sp>
      <p:graphicFrame>
        <p:nvGraphicFramePr>
          <p:cNvPr id="8" name="Object 7" descr="Image from prior - flat, raised, flesh-colored lesions in peri-rectal/perineal region">
            <a:extLst>
              <a:ext uri="{FF2B5EF4-FFF2-40B4-BE49-F238E27FC236}">
                <a16:creationId xmlns:a16="http://schemas.microsoft.com/office/drawing/2014/main" id="{14901054-6915-39B9-945C-0691F2DD6405}"/>
              </a:ext>
            </a:extLst>
          </p:cNvPr>
          <p:cNvGraphicFramePr>
            <a:graphicFrameLocks noChangeAspect="1"/>
          </p:cNvGraphicFramePr>
          <p:nvPr>
            <p:extLst>
              <p:ext uri="{D42A27DB-BD31-4B8C-83A1-F6EECF244321}">
                <p14:modId xmlns:p14="http://schemas.microsoft.com/office/powerpoint/2010/main" val="2839800223"/>
              </p:ext>
            </p:extLst>
          </p:nvPr>
        </p:nvGraphicFramePr>
        <p:xfrm>
          <a:off x="5064079" y="3101470"/>
          <a:ext cx="1993100" cy="1355156"/>
        </p:xfrm>
        <a:graphic>
          <a:graphicData uri="http://schemas.openxmlformats.org/presentationml/2006/ole">
            <mc:AlternateContent xmlns:mc="http://schemas.openxmlformats.org/markup-compatibility/2006">
              <mc:Choice xmlns:v="urn:schemas-microsoft-com:vml" Requires="v">
                <p:oleObj name="Photo Editor Photo" r:id="rId5" imgW="11069595" imgH="7373379" progId="MSPhotoEd.3">
                  <p:embed/>
                </p:oleObj>
              </mc:Choice>
              <mc:Fallback>
                <p:oleObj name="Photo Editor Photo" r:id="rId5" imgW="11069595" imgH="7373379" progId="MSPhotoEd.3">
                  <p:embed/>
                  <p:pic>
                    <p:nvPicPr>
                      <p:cNvPr id="8" name="Object 7" descr="Image from prior - flat, raised, flesh-colored lesions in peri-rectal/perineal region">
                        <a:extLst>
                          <a:ext uri="{FF2B5EF4-FFF2-40B4-BE49-F238E27FC236}">
                            <a16:creationId xmlns:a16="http://schemas.microsoft.com/office/drawing/2014/main" id="{14901054-6915-39B9-945C-0691F2DD64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349"/>
                      <a:stretch>
                        <a:fillRect/>
                      </a:stretch>
                    </p:blipFill>
                    <p:spPr bwMode="auto">
                      <a:xfrm>
                        <a:off x="5064079" y="3101470"/>
                        <a:ext cx="1993100" cy="1355156"/>
                      </a:xfrm>
                      <a:prstGeom prst="rect">
                        <a:avLst/>
                      </a:prstGeom>
                      <a:noFill/>
                      <a:ln>
                        <a:noFill/>
                      </a:ln>
                      <a:effectLst/>
                    </p:spPr>
                  </p:pic>
                </p:oleObj>
              </mc:Fallback>
            </mc:AlternateContent>
          </a:graphicData>
        </a:graphic>
      </p:graphicFrame>
      <p:graphicFrame>
        <p:nvGraphicFramePr>
          <p:cNvPr id="9" name="Object 8" descr="Image repeated from prior - white plaques on lateral aspect of tongue ">
            <a:extLst>
              <a:ext uri="{FF2B5EF4-FFF2-40B4-BE49-F238E27FC236}">
                <a16:creationId xmlns:a16="http://schemas.microsoft.com/office/drawing/2014/main" id="{EF69BD71-8B50-EEA7-3583-989FB9BC6105}"/>
              </a:ext>
            </a:extLst>
          </p:cNvPr>
          <p:cNvGraphicFramePr>
            <a:graphicFrameLocks noChangeAspect="1"/>
          </p:cNvGraphicFramePr>
          <p:nvPr>
            <p:extLst>
              <p:ext uri="{D42A27DB-BD31-4B8C-83A1-F6EECF244321}">
                <p14:modId xmlns:p14="http://schemas.microsoft.com/office/powerpoint/2010/main" val="276267710"/>
              </p:ext>
            </p:extLst>
          </p:nvPr>
        </p:nvGraphicFramePr>
        <p:xfrm>
          <a:off x="7163834" y="3072801"/>
          <a:ext cx="1436376" cy="1383826"/>
        </p:xfrm>
        <a:graphic>
          <a:graphicData uri="http://schemas.openxmlformats.org/presentationml/2006/ole">
            <mc:AlternateContent xmlns:mc="http://schemas.openxmlformats.org/markup-compatibility/2006">
              <mc:Choice xmlns:v="urn:schemas-microsoft-com:vml" Requires="v">
                <p:oleObj name="Photo Editor Photo" r:id="rId7" imgW="11193437" imgH="7430537" progId="MSPhotoEd.3">
                  <p:embed/>
                </p:oleObj>
              </mc:Choice>
              <mc:Fallback>
                <p:oleObj name="Photo Editor Photo" r:id="rId7" imgW="11193437" imgH="7430537" progId="MSPhotoEd.3">
                  <p:embed/>
                  <p:pic>
                    <p:nvPicPr>
                      <p:cNvPr id="9" name="Object 8" descr="Image repeated from prior - white plaques on lateral aspect of tongue ">
                        <a:extLst>
                          <a:ext uri="{FF2B5EF4-FFF2-40B4-BE49-F238E27FC236}">
                            <a16:creationId xmlns:a16="http://schemas.microsoft.com/office/drawing/2014/main" id="{EF69BD71-8B50-EEA7-3583-989FB9BC61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31667"/>
                      <a:stretch>
                        <a:fillRect/>
                      </a:stretch>
                    </p:blipFill>
                    <p:spPr bwMode="auto">
                      <a:xfrm>
                        <a:off x="7163834" y="3072801"/>
                        <a:ext cx="1436376" cy="1383826"/>
                      </a:xfrm>
                      <a:prstGeom prst="rect">
                        <a:avLst/>
                      </a:prstGeom>
                      <a:noFill/>
                      <a:ln>
                        <a:noFill/>
                      </a:ln>
                    </p:spPr>
                  </p:pic>
                </p:oleObj>
              </mc:Fallback>
            </mc:AlternateContent>
          </a:graphicData>
        </a:graphic>
      </p:graphicFrame>
      <p:sp>
        <p:nvSpPr>
          <p:cNvPr id="10" name="TextBox 9">
            <a:extLst>
              <a:ext uri="{FF2B5EF4-FFF2-40B4-BE49-F238E27FC236}">
                <a16:creationId xmlns:a16="http://schemas.microsoft.com/office/drawing/2014/main" id="{2F4B2E9D-0CFB-BB84-990A-B18022C7AB03}"/>
              </a:ext>
            </a:extLst>
          </p:cNvPr>
          <p:cNvSpPr txBox="1"/>
          <p:nvPr/>
        </p:nvSpPr>
        <p:spPr>
          <a:xfrm>
            <a:off x="5915981" y="4515952"/>
            <a:ext cx="2282396"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G. Melcher, UC Davis; S. Philip, UCSF </a:t>
            </a:r>
          </a:p>
        </p:txBody>
      </p:sp>
      <p:sp>
        <p:nvSpPr>
          <p:cNvPr id="16" name="TextBox 15">
            <a:extLst>
              <a:ext uri="{FF2B5EF4-FFF2-40B4-BE49-F238E27FC236}">
                <a16:creationId xmlns:a16="http://schemas.microsoft.com/office/drawing/2014/main" id="{7952B82D-B317-257B-0A14-A8ECAE731AB2}"/>
              </a:ext>
            </a:extLst>
          </p:cNvPr>
          <p:cNvSpPr txBox="1"/>
          <p:nvPr/>
        </p:nvSpPr>
        <p:spPr>
          <a:xfrm>
            <a:off x="304117" y="5003400"/>
            <a:ext cx="9009545" cy="707886"/>
          </a:xfrm>
          <a:prstGeom prst="rect">
            <a:avLst/>
          </a:prstGeom>
          <a:noFill/>
        </p:spPr>
        <p:txBody>
          <a:bodyPr wrap="square" rtlCol="0">
            <a:spAutoFit/>
          </a:bodyPr>
          <a:lstStyle/>
          <a:p>
            <a:r>
              <a:rPr lang="en-US" sz="2000" b="1" dirty="0">
                <a:solidFill>
                  <a:srgbClr val="0070C0"/>
                </a:solidFill>
                <a:ea typeface="Open Sans" panose="020B0606030504020204" pitchFamily="34" charset="0"/>
                <a:cs typeface="Open Sans" panose="020B0606030504020204" pitchFamily="34" charset="0"/>
              </a:rPr>
              <a:t>Latent Syphilis (Early or Late/Unknown Duration) </a:t>
            </a:r>
            <a:r>
              <a:rPr lang="en-US" sz="2000" dirty="0">
                <a:ea typeface="Open Sans" panose="020B0606030504020204" pitchFamily="34" charset="0"/>
                <a:cs typeface="Open Sans" panose="020B0606030504020204" pitchFamily="34" charset="0"/>
              </a:rPr>
              <a:t>= </a:t>
            </a:r>
            <a:r>
              <a:rPr lang="en-US" sz="2000" b="1" dirty="0">
                <a:ea typeface="Open Sans" panose="020B0606030504020204" pitchFamily="34" charset="0"/>
                <a:cs typeface="Open Sans" panose="020B0606030504020204" pitchFamily="34" charset="0"/>
              </a:rPr>
              <a:t>ASYMPTOMATIC</a:t>
            </a:r>
            <a:r>
              <a:rPr lang="en-US" sz="2000" dirty="0">
                <a:ea typeface="Open Sans" panose="020B0606030504020204" pitchFamily="34" charset="0"/>
                <a:cs typeface="Open Sans" panose="020B0606030504020204" pitchFamily="34" charset="0"/>
              </a:rPr>
              <a:t> </a:t>
            </a:r>
          </a:p>
          <a:p>
            <a:pPr marL="214313" indent="-214313">
              <a:buFont typeface="Arial" panose="020B0604020202020204" pitchFamily="34" charset="0"/>
              <a:buChar char="•"/>
            </a:pPr>
            <a:r>
              <a:rPr lang="en-US" sz="2000" b="1" dirty="0">
                <a:ea typeface="Open Sans" panose="020B0606030504020204" pitchFamily="34" charset="0"/>
                <a:cs typeface="Open Sans" panose="020B0606030504020204" pitchFamily="34" charset="0"/>
              </a:rPr>
              <a:t>SCREENING is the only way to identify these patients </a:t>
            </a:r>
          </a:p>
        </p:txBody>
      </p:sp>
      <p:sp>
        <p:nvSpPr>
          <p:cNvPr id="11" name="Slide Number Placeholder 10">
            <a:extLst>
              <a:ext uri="{FF2B5EF4-FFF2-40B4-BE49-F238E27FC236}">
                <a16:creationId xmlns:a16="http://schemas.microsoft.com/office/drawing/2014/main" id="{7D721EDF-5BF4-6573-EA7A-B27D00B4F829}"/>
              </a:ext>
            </a:extLst>
          </p:cNvPr>
          <p:cNvSpPr>
            <a:spLocks noGrp="1"/>
          </p:cNvSpPr>
          <p:nvPr>
            <p:ph type="sldNum" sz="quarter" idx="12"/>
          </p:nvPr>
        </p:nvSpPr>
        <p:spPr/>
        <p:txBody>
          <a:bodyPr/>
          <a:lstStyle/>
          <a:p>
            <a:fld id="{1D2EA5EF-C699-AF4C-BA42-C0A1CAAB713C}" type="slidenum">
              <a:rPr lang="en-US" smtClean="0"/>
              <a:t>40</a:t>
            </a:fld>
            <a:endParaRPr lang="en-US" dirty="0"/>
          </a:p>
        </p:txBody>
      </p:sp>
    </p:spTree>
    <p:extLst>
      <p:ext uri="{BB962C8B-B14F-4D97-AF65-F5344CB8AC3E}">
        <p14:creationId xmlns:p14="http://schemas.microsoft.com/office/powerpoint/2010/main" val="335209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6867-DA52-4582-9CD9-BFEBA431D271}"/>
              </a:ext>
            </a:extLst>
          </p:cNvPr>
          <p:cNvSpPr>
            <a:spLocks noGrp="1"/>
          </p:cNvSpPr>
          <p:nvPr>
            <p:ph type="title"/>
          </p:nvPr>
        </p:nvSpPr>
        <p:spPr/>
        <p:txBody>
          <a:bodyPr/>
          <a:lstStyle/>
          <a:p>
            <a:r>
              <a:rPr lang="en-US" dirty="0"/>
              <a:t>Step 2: Making the Diagnosis </a:t>
            </a:r>
          </a:p>
        </p:txBody>
      </p:sp>
      <p:sp>
        <p:nvSpPr>
          <p:cNvPr id="3" name="Content Placeholder 2">
            <a:extLst>
              <a:ext uri="{FF2B5EF4-FFF2-40B4-BE49-F238E27FC236}">
                <a16:creationId xmlns:a16="http://schemas.microsoft.com/office/drawing/2014/main" id="{DD3F9892-4704-48C2-A22F-803129BDEB10}"/>
              </a:ext>
            </a:extLst>
          </p:cNvPr>
          <p:cNvSpPr>
            <a:spLocks noGrp="1"/>
          </p:cNvSpPr>
          <p:nvPr>
            <p:ph idx="1"/>
          </p:nvPr>
        </p:nvSpPr>
        <p:spPr>
          <a:xfrm>
            <a:off x="524314" y="1507924"/>
            <a:ext cx="8315569" cy="4367299"/>
          </a:xfrm>
        </p:spPr>
        <p:txBody>
          <a:bodyPr/>
          <a:lstStyle/>
          <a:p>
            <a:pPr marL="0" indent="0">
              <a:buNone/>
            </a:pPr>
            <a:r>
              <a:rPr lang="en-US" b="1" dirty="0">
                <a:solidFill>
                  <a:schemeClr val="accent6"/>
                </a:solidFill>
              </a:rPr>
              <a:t>Polling Question #4: What test(s) is/are needed to make a new diagnosis of syphilis in an adult? </a:t>
            </a:r>
          </a:p>
          <a:p>
            <a:r>
              <a:rPr lang="en-US" dirty="0"/>
              <a:t>A) A treponemal test (i.e., TPPA, EIA, or CIA) detecting antibodies to syphilis </a:t>
            </a:r>
          </a:p>
          <a:p>
            <a:r>
              <a:rPr lang="en-US" dirty="0"/>
              <a:t>B) A non-treponemal test such (i.e., RPR or VDRL)</a:t>
            </a:r>
          </a:p>
          <a:p>
            <a:r>
              <a:rPr lang="en-US" dirty="0"/>
              <a:t>C) Both a non-treponemal test and at least one treponemal test </a:t>
            </a:r>
          </a:p>
        </p:txBody>
      </p:sp>
      <p:pic>
        <p:nvPicPr>
          <p:cNvPr id="4" name="Graphic 3" descr="White question mark symbol on a blue background">
            <a:extLst>
              <a:ext uri="{FF2B5EF4-FFF2-40B4-BE49-F238E27FC236}">
                <a16:creationId xmlns:a16="http://schemas.microsoft.com/office/drawing/2014/main" id="{F42A9D1A-A718-993C-E661-7F2CAED2D3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61149" y="4078931"/>
            <a:ext cx="2011622" cy="2011622"/>
          </a:xfrm>
          <a:prstGeom prst="rect">
            <a:avLst/>
          </a:prstGeom>
        </p:spPr>
      </p:pic>
      <p:sp>
        <p:nvSpPr>
          <p:cNvPr id="5" name="Slide Number Placeholder 4">
            <a:extLst>
              <a:ext uri="{FF2B5EF4-FFF2-40B4-BE49-F238E27FC236}">
                <a16:creationId xmlns:a16="http://schemas.microsoft.com/office/drawing/2014/main" id="{716E4DF5-A492-BE0E-82AF-892DA33D77E4}"/>
              </a:ext>
            </a:extLst>
          </p:cNvPr>
          <p:cNvSpPr>
            <a:spLocks noGrp="1"/>
          </p:cNvSpPr>
          <p:nvPr>
            <p:ph type="sldNum" sz="quarter" idx="12"/>
          </p:nvPr>
        </p:nvSpPr>
        <p:spPr/>
        <p:txBody>
          <a:bodyPr/>
          <a:lstStyle/>
          <a:p>
            <a:fld id="{1D2EA5EF-C699-AF4C-BA42-C0A1CAAB713C}" type="slidenum">
              <a:rPr lang="en-US" smtClean="0"/>
              <a:t>41</a:t>
            </a:fld>
            <a:endParaRPr lang="en-US" dirty="0"/>
          </a:p>
        </p:txBody>
      </p:sp>
    </p:spTree>
    <p:extLst>
      <p:ext uri="{BB962C8B-B14F-4D97-AF65-F5344CB8AC3E}">
        <p14:creationId xmlns:p14="http://schemas.microsoft.com/office/powerpoint/2010/main" val="227965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FA770-B03E-4809-ADEC-290C73CBB6CF}"/>
              </a:ext>
            </a:extLst>
          </p:cNvPr>
          <p:cNvSpPr>
            <a:spLocks noGrp="1"/>
          </p:cNvSpPr>
          <p:nvPr>
            <p:ph type="title"/>
          </p:nvPr>
        </p:nvSpPr>
        <p:spPr>
          <a:xfrm>
            <a:off x="0" y="157193"/>
            <a:ext cx="9144000" cy="1143000"/>
          </a:xfrm>
        </p:spPr>
        <p:txBody>
          <a:bodyPr>
            <a:normAutofit fontScale="90000"/>
          </a:bodyPr>
          <a:lstStyle/>
          <a:p>
            <a:pPr algn="ctr"/>
            <a:r>
              <a:rPr lang="en-US" dirty="0">
                <a:solidFill>
                  <a:schemeClr val="accent6"/>
                </a:solidFill>
              </a:rPr>
              <a:t>Serology: Need both a treponemal AND </a:t>
            </a:r>
            <a:br>
              <a:rPr lang="en-US" dirty="0">
                <a:solidFill>
                  <a:schemeClr val="accent6"/>
                </a:solidFill>
              </a:rPr>
            </a:br>
            <a:r>
              <a:rPr lang="en-US" dirty="0">
                <a:solidFill>
                  <a:schemeClr val="accent6"/>
                </a:solidFill>
              </a:rPr>
              <a:t>a non treponemal test for new dx </a:t>
            </a:r>
          </a:p>
        </p:txBody>
      </p:sp>
      <p:sp>
        <p:nvSpPr>
          <p:cNvPr id="8" name="Content Placeholder 7">
            <a:extLst>
              <a:ext uri="{FF2B5EF4-FFF2-40B4-BE49-F238E27FC236}">
                <a16:creationId xmlns:a16="http://schemas.microsoft.com/office/drawing/2014/main" id="{D608A0C9-44FE-45F6-B51F-9D7F39A8E0D7}"/>
              </a:ext>
            </a:extLst>
          </p:cNvPr>
          <p:cNvSpPr>
            <a:spLocks noGrp="1"/>
          </p:cNvSpPr>
          <p:nvPr>
            <p:ph idx="1"/>
          </p:nvPr>
        </p:nvSpPr>
        <p:spPr>
          <a:xfrm>
            <a:off x="457203" y="1600203"/>
            <a:ext cx="4114798" cy="4367299"/>
          </a:xfrm>
        </p:spPr>
        <p:txBody>
          <a:bodyPr>
            <a:normAutofit/>
          </a:bodyPr>
          <a:lstStyle/>
          <a:p>
            <a:pPr marL="0" indent="0">
              <a:buNone/>
            </a:pPr>
            <a:r>
              <a:rPr lang="en-US" b="1" dirty="0">
                <a:solidFill>
                  <a:srgbClr val="00B0F0"/>
                </a:solidFill>
              </a:rPr>
              <a:t>Non-treponemal tests</a:t>
            </a:r>
          </a:p>
          <a:p>
            <a:r>
              <a:rPr lang="en-US" dirty="0"/>
              <a:t>Examples: </a:t>
            </a:r>
            <a:r>
              <a:rPr lang="en-US" dirty="0">
                <a:solidFill>
                  <a:srgbClr val="00B0F0"/>
                </a:solidFill>
              </a:rPr>
              <a:t>RPR and VDRL</a:t>
            </a:r>
          </a:p>
          <a:p>
            <a:r>
              <a:rPr lang="en-US" u="sng" dirty="0">
                <a:solidFill>
                  <a:schemeClr val="tx1"/>
                </a:solidFill>
              </a:rPr>
              <a:t>Quantitative</a:t>
            </a:r>
            <a:r>
              <a:rPr lang="en-US" dirty="0">
                <a:solidFill>
                  <a:schemeClr val="tx1"/>
                </a:solidFill>
              </a:rPr>
              <a:t> tests, allowing for assessment of disease burden, treatment adequacy, and re-infection</a:t>
            </a:r>
          </a:p>
          <a:p>
            <a:r>
              <a:rPr lang="en-US" dirty="0">
                <a:solidFill>
                  <a:schemeClr val="tx1"/>
                </a:solidFill>
              </a:rPr>
              <a:t>Non-specific (can be positive in patients with other conditions)</a:t>
            </a:r>
          </a:p>
          <a:p>
            <a:pPr marL="0" indent="0">
              <a:buNone/>
            </a:pPr>
            <a:endParaRPr lang="en-US" dirty="0">
              <a:solidFill>
                <a:schemeClr val="tx1"/>
              </a:solidFill>
            </a:endParaRPr>
          </a:p>
          <a:p>
            <a:endParaRPr lang="en-US" dirty="0">
              <a:solidFill>
                <a:schemeClr val="tx1"/>
              </a:solidFill>
            </a:endParaRPr>
          </a:p>
        </p:txBody>
      </p:sp>
      <p:sp>
        <p:nvSpPr>
          <p:cNvPr id="5" name="Content Placeholder 7">
            <a:extLst>
              <a:ext uri="{FF2B5EF4-FFF2-40B4-BE49-F238E27FC236}">
                <a16:creationId xmlns:a16="http://schemas.microsoft.com/office/drawing/2014/main" id="{4FB7CC74-E81C-46CC-BB21-7232D797E8D9}"/>
              </a:ext>
            </a:extLst>
          </p:cNvPr>
          <p:cNvSpPr txBox="1">
            <a:spLocks/>
          </p:cNvSpPr>
          <p:nvPr/>
        </p:nvSpPr>
        <p:spPr>
          <a:xfrm>
            <a:off x="4572000" y="1778212"/>
            <a:ext cx="4471331" cy="4189290"/>
          </a:xfrm>
          <a:prstGeom prst="rect">
            <a:avLst/>
          </a:prstGeom>
        </p:spPr>
        <p:txBody>
          <a:bodyPr vert="horz" lIns="68580" tIns="34290" rIns="68580" bIns="34290" rtlCol="0" anchor="t">
            <a:normAutofit fontScale="62500" lnSpcReduction="20000"/>
          </a:bodyPr>
          <a:lstStyle>
            <a:lvl1pPr marL="306000" indent="-306000" algn="l" defTabSz="457200" rtl="0" eaLnBrk="1" latinLnBrk="0" hangingPunct="1">
              <a:lnSpc>
                <a:spcPct val="110000"/>
              </a:lnSpc>
              <a:spcBef>
                <a:spcPts val="0"/>
              </a:spcBef>
              <a:spcAft>
                <a:spcPts val="600"/>
              </a:spcAft>
              <a:buClr>
                <a:schemeClr val="tx1">
                  <a:lumMod val="90000"/>
                  <a:lumOff val="10000"/>
                </a:schemeClr>
              </a:buClr>
              <a:buSzPct val="92000"/>
              <a:buFont typeface="Wingdings" panose="05000000000000000000" pitchFamily="2" charset="2"/>
              <a:buChar char="§"/>
              <a:defRPr sz="3200" kern="1200">
                <a:solidFill>
                  <a:schemeClr val="tx2"/>
                </a:solidFill>
                <a:latin typeface="Tw Cen MT" panose="020B0602020104020603" pitchFamily="34" charset="0"/>
                <a:ea typeface="+mn-ea"/>
                <a:cs typeface="+mn-cs"/>
              </a:defRPr>
            </a:lvl1pPr>
            <a:lvl2pPr marL="630000" indent="-306000" algn="l" defTabSz="457200" rtl="0" eaLnBrk="1" latinLnBrk="0" hangingPunct="1">
              <a:lnSpc>
                <a:spcPct val="110000"/>
              </a:lnSpc>
              <a:spcBef>
                <a:spcPts val="0"/>
              </a:spcBef>
              <a:spcAft>
                <a:spcPts val="600"/>
              </a:spcAft>
              <a:buClr>
                <a:schemeClr val="tx1">
                  <a:lumMod val="90000"/>
                  <a:lumOff val="10000"/>
                </a:schemeClr>
              </a:buClr>
              <a:buSzPct val="92000"/>
              <a:buFont typeface="Wingdings" panose="05000000000000000000" pitchFamily="2" charset="2"/>
              <a:buChar char="§"/>
              <a:defRPr sz="2800" kern="1200">
                <a:solidFill>
                  <a:schemeClr val="tx2"/>
                </a:solidFill>
                <a:latin typeface="Tw Cen MT" panose="020B0602020104020603" pitchFamily="34" charset="0"/>
                <a:ea typeface="+mn-ea"/>
                <a:cs typeface="+mn-cs"/>
              </a:defRPr>
            </a:lvl2pPr>
            <a:lvl3pPr marL="900000" indent="-270000" algn="l" defTabSz="457200" rtl="0" eaLnBrk="1" latinLnBrk="0" hangingPunct="1">
              <a:lnSpc>
                <a:spcPct val="110000"/>
              </a:lnSpc>
              <a:spcBef>
                <a:spcPts val="0"/>
              </a:spcBef>
              <a:spcAft>
                <a:spcPts val="600"/>
              </a:spcAft>
              <a:buClr>
                <a:schemeClr val="tx1">
                  <a:lumMod val="90000"/>
                  <a:lumOff val="10000"/>
                </a:schemeClr>
              </a:buClr>
              <a:buSzPct val="92000"/>
              <a:buFont typeface="Wingdings" panose="05000000000000000000" pitchFamily="2" charset="2"/>
              <a:buChar char="§"/>
              <a:defRPr sz="2400" kern="1200">
                <a:solidFill>
                  <a:schemeClr val="tx2"/>
                </a:solidFill>
                <a:latin typeface="Tw Cen MT" panose="020B0602020104020603" pitchFamily="34" charset="0"/>
                <a:ea typeface="+mn-ea"/>
                <a:cs typeface="+mn-cs"/>
              </a:defRPr>
            </a:lvl3pPr>
            <a:lvl4pPr marL="1242000" indent="-234000" algn="l" defTabSz="457200" rtl="0" eaLnBrk="1" latinLnBrk="0" hangingPunct="1">
              <a:lnSpc>
                <a:spcPct val="110000"/>
              </a:lnSpc>
              <a:spcBef>
                <a:spcPts val="0"/>
              </a:spcBef>
              <a:spcAft>
                <a:spcPts val="600"/>
              </a:spcAft>
              <a:buClr>
                <a:schemeClr val="tx1">
                  <a:lumMod val="90000"/>
                  <a:lumOff val="10000"/>
                </a:schemeClr>
              </a:buClr>
              <a:buSzPct val="110000"/>
              <a:buFont typeface="Wingdings" panose="05000000000000000000" pitchFamily="2" charset="2"/>
              <a:buChar char="§"/>
              <a:defRPr sz="2000" kern="1200">
                <a:solidFill>
                  <a:schemeClr val="tx2"/>
                </a:solidFill>
                <a:latin typeface="Tw Cen MT" panose="020B0602020104020603" pitchFamily="34" charset="0"/>
                <a:ea typeface="+mn-ea"/>
                <a:cs typeface="+mn-cs"/>
              </a:defRPr>
            </a:lvl4pPr>
            <a:lvl5pPr marL="1602000" indent="-234000" algn="l" defTabSz="457200" rtl="0" eaLnBrk="1" latinLnBrk="0" hangingPunct="1">
              <a:lnSpc>
                <a:spcPct val="110000"/>
              </a:lnSpc>
              <a:spcBef>
                <a:spcPts val="0"/>
              </a:spcBef>
              <a:spcAft>
                <a:spcPts val="600"/>
              </a:spcAft>
              <a:buClr>
                <a:schemeClr val="tx1">
                  <a:lumMod val="90000"/>
                  <a:lumOff val="10000"/>
                </a:schemeClr>
              </a:buClr>
              <a:buSzPct val="92000"/>
              <a:buFont typeface="Wingdings" panose="05000000000000000000" pitchFamily="2" charset="2"/>
              <a:buChar char="§"/>
              <a:defRPr sz="2000" kern="1200">
                <a:solidFill>
                  <a:schemeClr val="tx2"/>
                </a:solidFill>
                <a:latin typeface="Tw Cen MT" panose="020B0602020104020603"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3800" b="1" dirty="0">
                <a:solidFill>
                  <a:srgbClr val="FF0000"/>
                </a:solidFill>
                <a:latin typeface="+mn-lt"/>
                <a:ea typeface="Open Sans" panose="020B0606030504020204" pitchFamily="34" charset="0"/>
                <a:cs typeface="Open Sans" panose="020B0606030504020204" pitchFamily="34" charset="0"/>
              </a:rPr>
              <a:t>Treponemal tests</a:t>
            </a:r>
          </a:p>
          <a:p>
            <a:r>
              <a:rPr lang="en-US" sz="3800" dirty="0">
                <a:solidFill>
                  <a:schemeClr val="tx1"/>
                </a:solidFill>
                <a:latin typeface="+mn-lt"/>
                <a:ea typeface="Open Sans" panose="020B0606030504020204" pitchFamily="34" charset="0"/>
                <a:cs typeface="Open Sans" panose="020B0606030504020204" pitchFamily="34" charset="0"/>
              </a:rPr>
              <a:t>Examples: </a:t>
            </a:r>
            <a:r>
              <a:rPr lang="en-US" sz="3800" b="1" dirty="0">
                <a:solidFill>
                  <a:srgbClr val="FF0000"/>
                </a:solidFill>
                <a:latin typeface="+mn-lt"/>
                <a:ea typeface="Open Sans" panose="020B0606030504020204" pitchFamily="34" charset="0"/>
                <a:cs typeface="Open Sans" panose="020B0606030504020204" pitchFamily="34" charset="0"/>
              </a:rPr>
              <a:t>TPPA, TPHA, FTA-ABS, EIA, CIA</a:t>
            </a:r>
          </a:p>
          <a:p>
            <a:r>
              <a:rPr lang="en-US" sz="3800" dirty="0">
                <a:solidFill>
                  <a:schemeClr val="tx1"/>
                </a:solidFill>
                <a:latin typeface="+mn-lt"/>
                <a:ea typeface="Open Sans" panose="020B0606030504020204" pitchFamily="34" charset="0"/>
                <a:cs typeface="Open Sans" panose="020B0606030504020204" pitchFamily="34" charset="0"/>
              </a:rPr>
              <a:t>Detect antibodies specific to T. pallidum</a:t>
            </a:r>
          </a:p>
          <a:p>
            <a:pPr marL="214313" indent="-214313">
              <a:buFont typeface="Arial" panose="020B0604020202020204" pitchFamily="34" charset="0"/>
              <a:buChar char="•"/>
            </a:pPr>
            <a:r>
              <a:rPr lang="en-US" sz="3800" dirty="0">
                <a:solidFill>
                  <a:schemeClr val="tx1"/>
                </a:solidFill>
                <a:latin typeface="+mn-lt"/>
                <a:ea typeface="Open Sans" panose="020B0606030504020204" pitchFamily="34" charset="0"/>
                <a:cs typeface="Open Sans" panose="020B0606030504020204" pitchFamily="34" charset="0"/>
              </a:rPr>
              <a:t>Antibodies usually stay positive for life </a:t>
            </a:r>
            <a:r>
              <a:rPr lang="en-US" sz="3800" dirty="0">
                <a:solidFill>
                  <a:schemeClr val="tx1"/>
                </a:solidFill>
                <a:latin typeface="+mn-lt"/>
                <a:ea typeface="Open Sans" panose="020B0606030504020204" pitchFamily="34" charset="0"/>
                <a:cs typeface="Open Sans" panose="020B0606030504020204" pitchFamily="34" charset="0"/>
                <a:sym typeface="Wingdings" panose="05000000000000000000" pitchFamily="2" charset="2"/>
              </a:rPr>
              <a:t>after initial infection </a:t>
            </a:r>
            <a:endParaRPr lang="en-US" sz="3800" dirty="0">
              <a:solidFill>
                <a:schemeClr val="tx1"/>
              </a:solidFill>
              <a:latin typeface="+mn-lt"/>
              <a:ea typeface="Open Sans" panose="020B0606030504020204" pitchFamily="34" charset="0"/>
              <a:cs typeface="Open Sans" panose="020B0606030504020204" pitchFamily="34" charset="0"/>
            </a:endParaRPr>
          </a:p>
          <a:p>
            <a:pPr marL="214313" indent="-214313">
              <a:buFont typeface="Arial" panose="020B0604020202020204" pitchFamily="34" charset="0"/>
              <a:buChar char="•"/>
            </a:pPr>
            <a:r>
              <a:rPr lang="en-US" sz="3800" dirty="0">
                <a:solidFill>
                  <a:schemeClr val="tx1"/>
                </a:solidFill>
                <a:latin typeface="+mn-lt"/>
                <a:ea typeface="Open Sans" panose="020B0606030504020204" pitchFamily="34" charset="0"/>
                <a:cs typeface="Open Sans" panose="020B0606030504020204" pitchFamily="34" charset="0"/>
              </a:rPr>
              <a:t>Not quantitative; cannot be used to assess for reinfection or response to treatment</a:t>
            </a:r>
            <a:endParaRPr lang="en-US" sz="3800" u="sng" dirty="0">
              <a:solidFill>
                <a:schemeClr val="tx1"/>
              </a:solidFill>
              <a:latin typeface="+mn-lt"/>
              <a:ea typeface="Open Sans" panose="020B0606030504020204" pitchFamily="34" charset="0"/>
              <a:cs typeface="Open Sans" panose="020B0606030504020204" pitchFamily="34" charset="0"/>
            </a:endParaRPr>
          </a:p>
          <a:p>
            <a:pPr marL="0" indent="0">
              <a:buNone/>
            </a:pPr>
            <a:endParaRPr lang="en-US" sz="2400" dirty="0">
              <a:solidFill>
                <a:schemeClr val="tx1"/>
              </a:solidFill>
            </a:endParaRPr>
          </a:p>
          <a:p>
            <a:endParaRPr lang="en-US" sz="2400" dirty="0">
              <a:solidFill>
                <a:schemeClr val="tx1"/>
              </a:solidFill>
            </a:endParaRPr>
          </a:p>
        </p:txBody>
      </p:sp>
      <p:sp>
        <p:nvSpPr>
          <p:cNvPr id="3" name="Slide Number Placeholder 2">
            <a:extLst>
              <a:ext uri="{FF2B5EF4-FFF2-40B4-BE49-F238E27FC236}">
                <a16:creationId xmlns:a16="http://schemas.microsoft.com/office/drawing/2014/main" id="{96795B43-FC91-9C68-87FC-1C10613B9FFA}"/>
              </a:ext>
            </a:extLst>
          </p:cNvPr>
          <p:cNvSpPr>
            <a:spLocks noGrp="1"/>
          </p:cNvSpPr>
          <p:nvPr>
            <p:ph type="sldNum" sz="quarter" idx="12"/>
          </p:nvPr>
        </p:nvSpPr>
        <p:spPr/>
        <p:txBody>
          <a:bodyPr/>
          <a:lstStyle/>
          <a:p>
            <a:fld id="{1D2EA5EF-C699-AF4C-BA42-C0A1CAAB713C}" type="slidenum">
              <a:rPr lang="en-US" smtClean="0"/>
              <a:t>42</a:t>
            </a:fld>
            <a:endParaRPr lang="en-US" dirty="0"/>
          </a:p>
        </p:txBody>
      </p:sp>
    </p:spTree>
    <p:extLst>
      <p:ext uri="{BB962C8B-B14F-4D97-AF65-F5344CB8AC3E}">
        <p14:creationId xmlns:p14="http://schemas.microsoft.com/office/powerpoint/2010/main" val="2327613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89245-F581-4F37-B689-5DB67AF90554}"/>
              </a:ext>
            </a:extLst>
          </p:cNvPr>
          <p:cNvSpPr>
            <a:spLocks noGrp="1"/>
          </p:cNvSpPr>
          <p:nvPr>
            <p:ph type="title"/>
          </p:nvPr>
        </p:nvSpPr>
        <p:spPr>
          <a:xfrm>
            <a:off x="184558" y="786713"/>
            <a:ext cx="8959441" cy="400050"/>
          </a:xfrm>
        </p:spPr>
        <p:txBody>
          <a:bodyPr>
            <a:normAutofit fontScale="90000"/>
          </a:bodyPr>
          <a:lstStyle/>
          <a:p>
            <a:r>
              <a:rPr lang="en-US" dirty="0">
                <a:solidFill>
                  <a:schemeClr val="accent6"/>
                </a:solidFill>
              </a:rPr>
              <a:t>Serologic Screening for Syphilis: Traditional vs Reverse Algorithms </a:t>
            </a:r>
          </a:p>
        </p:txBody>
      </p:sp>
      <p:sp>
        <p:nvSpPr>
          <p:cNvPr id="3" name="TextBox 2"/>
          <p:cNvSpPr txBox="1"/>
          <p:nvPr/>
        </p:nvSpPr>
        <p:spPr>
          <a:xfrm>
            <a:off x="1384959" y="2058584"/>
            <a:ext cx="1674817" cy="346249"/>
          </a:xfrm>
          <a:prstGeom prst="rect">
            <a:avLst/>
          </a:prstGeom>
          <a:noFill/>
        </p:spPr>
        <p:txBody>
          <a:bodyPr wrap="none" rtlCol="0">
            <a:spAutoFit/>
          </a:bodyPr>
          <a:lstStyle/>
          <a:p>
            <a:r>
              <a:rPr lang="en-US" sz="1650" b="1" dirty="0">
                <a:latin typeface="+mj-lt"/>
              </a:rPr>
              <a:t>TRADITIONAL </a:t>
            </a:r>
          </a:p>
        </p:txBody>
      </p:sp>
      <p:pic>
        <p:nvPicPr>
          <p:cNvPr id="4" name="Content Placeholder 4" descr="Flow chart depicting the traditional algorithm for syphilis screening, which starts with a non-treponemal test (like an RPR), which should reflex to a treponemal test (usually a TPPA) if the RPR is reactive. ">
            <a:extLst>
              <a:ext uri="{FF2B5EF4-FFF2-40B4-BE49-F238E27FC236}">
                <a16:creationId xmlns:a16="http://schemas.microsoft.com/office/drawing/2014/main" id="{35361779-0DF5-455B-9D52-47289F33062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10" y="2344040"/>
            <a:ext cx="2843213" cy="332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low chart depicting the reverse sequence syphilis screening algorithm, which starts with a non-treponemal test (usually an enzyme-linked or chemiluminescent immunoassay), which should reflex to an RPR if the EIA/CIA is reactive.  If the EIA/CIA is reactive, but the RPR non-reactive, the test should reflex to another treponemal test (like a TPPA), as a tie breaker test. ">
            <a:extLst>
              <a:ext uri="{FF2B5EF4-FFF2-40B4-BE49-F238E27FC236}">
                <a16:creationId xmlns:a16="http://schemas.microsoft.com/office/drawing/2014/main" id="{EF464C32-D894-4292-A591-D48EE4ECC4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3675" y="2058584"/>
            <a:ext cx="5186592" cy="337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98C38F7-B4E7-5D07-5C96-D7018E294289}"/>
              </a:ext>
            </a:extLst>
          </p:cNvPr>
          <p:cNvSpPr txBox="1"/>
          <p:nvPr/>
        </p:nvSpPr>
        <p:spPr>
          <a:xfrm>
            <a:off x="6191075" y="5757900"/>
            <a:ext cx="3695537" cy="338554"/>
          </a:xfrm>
          <a:prstGeom prst="rect">
            <a:avLst/>
          </a:prstGeom>
          <a:noFill/>
        </p:spPr>
        <p:txBody>
          <a:bodyPr wrap="square" rtlCol="0">
            <a:spAutoFit/>
          </a:bodyPr>
          <a:lstStyle/>
          <a:p>
            <a:r>
              <a:rPr lang="en-US" sz="1600" dirty="0"/>
              <a:t>Adapted from: Gaydos, 2016</a:t>
            </a:r>
          </a:p>
        </p:txBody>
      </p:sp>
      <p:sp>
        <p:nvSpPr>
          <p:cNvPr id="5" name="Slide Number Placeholder 4">
            <a:extLst>
              <a:ext uri="{FF2B5EF4-FFF2-40B4-BE49-F238E27FC236}">
                <a16:creationId xmlns:a16="http://schemas.microsoft.com/office/drawing/2014/main" id="{F972A6D5-507F-8FA9-BE15-7C5C6A6B25E9}"/>
              </a:ext>
            </a:extLst>
          </p:cNvPr>
          <p:cNvSpPr>
            <a:spLocks noGrp="1"/>
          </p:cNvSpPr>
          <p:nvPr>
            <p:ph type="sldNum" sz="quarter" idx="15"/>
          </p:nvPr>
        </p:nvSpPr>
        <p:spPr/>
        <p:txBody>
          <a:bodyPr/>
          <a:lstStyle/>
          <a:p>
            <a:pPr>
              <a:defRPr/>
            </a:pPr>
            <a:fld id="{AD711519-F99E-4C74-974C-4C83FD5DA254}" type="slidenum">
              <a:rPr lang="en-US" altLang="en-US" smtClean="0"/>
              <a:pPr>
                <a:defRPr/>
              </a:pPr>
              <a:t>43</a:t>
            </a:fld>
            <a:endParaRPr lang="en-US" altLang="en-US" dirty="0"/>
          </a:p>
        </p:txBody>
      </p:sp>
    </p:spTree>
    <p:extLst>
      <p:ext uri="{BB962C8B-B14F-4D97-AF65-F5344CB8AC3E}">
        <p14:creationId xmlns:p14="http://schemas.microsoft.com/office/powerpoint/2010/main" val="1626043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2697F2-0DC0-0955-A69D-76403B777437}"/>
              </a:ext>
            </a:extLst>
          </p:cNvPr>
          <p:cNvSpPr>
            <a:spLocks noGrp="1"/>
          </p:cNvSpPr>
          <p:nvPr>
            <p:ph type="title"/>
          </p:nvPr>
        </p:nvSpPr>
        <p:spPr>
          <a:xfrm>
            <a:off x="457202" y="291417"/>
            <a:ext cx="8315569" cy="1143000"/>
          </a:xfrm>
        </p:spPr>
        <p:txBody>
          <a:bodyPr/>
          <a:lstStyle/>
          <a:p>
            <a:r>
              <a:rPr lang="en-US" sz="4000" dirty="0">
                <a:latin typeface="Merriweather" panose="00000500000000000000" pitchFamily="2" charset="0"/>
              </a:rPr>
              <a:t>Traditional algorithm </a:t>
            </a:r>
            <a:br>
              <a:rPr lang="en-US" sz="4000" b="1" dirty="0">
                <a:latin typeface="Merriweather" panose="00000500000000000000" pitchFamily="2" charset="0"/>
              </a:rPr>
            </a:br>
            <a:endParaRPr lang="en-US" dirty="0"/>
          </a:p>
        </p:txBody>
      </p:sp>
      <p:pic>
        <p:nvPicPr>
          <p:cNvPr id="4" name="Content Placeholder 4" descr="Flow chart describing the traditional algorithm for syphilis screening, which starts with a non-treponemal test (like an RPR), which should reflex to a treponemal test (usually a TPPA) if the RPR is reactive. ">
            <a:extLst>
              <a:ext uri="{FF2B5EF4-FFF2-40B4-BE49-F238E27FC236}">
                <a16:creationId xmlns:a16="http://schemas.microsoft.com/office/drawing/2014/main" id="{EDEA890F-987E-4FBF-9BC8-46E51874007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601" y="1003165"/>
            <a:ext cx="4858966" cy="544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a:extLst>
              <a:ext uri="{FF2B5EF4-FFF2-40B4-BE49-F238E27FC236}">
                <a16:creationId xmlns:a16="http://schemas.microsoft.com/office/drawing/2014/main" id="{F7B30217-9453-1746-E983-C802BC594A26}"/>
              </a:ext>
              <a:ext uri="{C183D7F6-B498-43B3-948B-1728B52AA6E4}">
                <adec:decorative xmlns:adec="http://schemas.microsoft.com/office/drawing/2017/decorative" val="1"/>
              </a:ext>
            </a:extLst>
          </p:cNvPr>
          <p:cNvSpPr>
            <a:spLocks noGrp="1"/>
          </p:cNvSpPr>
          <p:nvPr>
            <p:ph idx="1"/>
          </p:nvPr>
        </p:nvSpPr>
        <p:spPr>
          <a:xfrm>
            <a:off x="227293" y="1317073"/>
            <a:ext cx="2505308" cy="4650430"/>
          </a:xfrm>
        </p:spPr>
        <p:txBody>
          <a:bodyPr>
            <a:normAutofit fontScale="70000" lnSpcReduction="20000"/>
          </a:bodyPr>
          <a:lstStyle/>
          <a:p>
            <a:pPr marL="114112"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RPR+/TPPA+ = Past or Present Syphilis</a:t>
            </a:r>
          </a:p>
          <a:p>
            <a:pPr marL="114112"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114112" indent="0">
              <a:buNone/>
            </a:pPr>
            <a:r>
              <a:rPr lang="en-US" sz="2400" dirty="0">
                <a:latin typeface="Open Sans" panose="020B0606030504020204" pitchFamily="34" charset="0"/>
                <a:ea typeface="Open Sans" panose="020B0606030504020204" pitchFamily="34" charset="0"/>
                <a:cs typeface="Open Sans" panose="020B0606030504020204" pitchFamily="34" charset="0"/>
              </a:rPr>
              <a:t>Possibilities: </a:t>
            </a:r>
          </a:p>
          <a:p>
            <a:pPr lvl="1"/>
            <a:r>
              <a:rPr lang="en-US" dirty="0">
                <a:latin typeface="Open Sans" panose="020B0606030504020204" pitchFamily="34" charset="0"/>
                <a:ea typeface="Open Sans" panose="020B0606030504020204" pitchFamily="34" charset="0"/>
                <a:cs typeface="Open Sans" panose="020B0606030504020204" pitchFamily="34" charset="0"/>
              </a:rPr>
              <a:t>Old, treated infection </a:t>
            </a:r>
          </a:p>
          <a:p>
            <a:pPr lvl="1"/>
            <a:r>
              <a:rPr lang="en-US" sz="2400" dirty="0">
                <a:latin typeface="Open Sans" panose="020B0606030504020204" pitchFamily="34" charset="0"/>
                <a:ea typeface="Open Sans" panose="020B0606030504020204" pitchFamily="34" charset="0"/>
                <a:cs typeface="Open Sans" panose="020B0606030504020204" pitchFamily="34" charset="0"/>
              </a:rPr>
              <a:t>Old untreated infection </a:t>
            </a:r>
          </a:p>
          <a:p>
            <a:pPr lvl="1"/>
            <a:r>
              <a:rPr lang="en-US" sz="2400" dirty="0">
                <a:latin typeface="Open Sans" panose="020B0606030504020204" pitchFamily="34" charset="0"/>
                <a:ea typeface="Open Sans" panose="020B0606030504020204" pitchFamily="34" charset="0"/>
                <a:cs typeface="Open Sans" panose="020B0606030504020204" pitchFamily="34" charset="0"/>
              </a:rPr>
              <a:t>New infection </a:t>
            </a:r>
          </a:p>
          <a:p>
            <a:pPr marL="214313" indent="-214313">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114112" indent="0">
              <a:buNone/>
            </a:pPr>
            <a:r>
              <a:rPr lang="en-US" sz="2400" dirty="0">
                <a:latin typeface="Open Sans" panose="020B0606030504020204" pitchFamily="34" charset="0"/>
                <a:ea typeface="Open Sans" panose="020B0606030504020204" pitchFamily="34" charset="0"/>
                <a:cs typeface="Open Sans" panose="020B0606030504020204" pitchFamily="34" charset="0"/>
              </a:rPr>
              <a:t>Information needed:</a:t>
            </a:r>
          </a:p>
          <a:p>
            <a:pPr lvl="1"/>
            <a:r>
              <a:rPr lang="en-US" dirty="0">
                <a:latin typeface="Open Sans" panose="020B0606030504020204" pitchFamily="34" charset="0"/>
                <a:ea typeface="Open Sans" panose="020B0606030504020204" pitchFamily="34" charset="0"/>
                <a:cs typeface="Open Sans" panose="020B0606030504020204" pitchFamily="34" charset="0"/>
              </a:rPr>
              <a:t>Signs/symptoms </a:t>
            </a:r>
          </a:p>
          <a:p>
            <a:pPr lvl="1"/>
            <a:r>
              <a:rPr lang="en-US" sz="2400" dirty="0">
                <a:latin typeface="Open Sans" panose="020B0606030504020204" pitchFamily="34" charset="0"/>
                <a:ea typeface="Open Sans" panose="020B0606030504020204" pitchFamily="34" charset="0"/>
                <a:cs typeface="Open Sans" panose="020B0606030504020204" pitchFamily="34" charset="0"/>
              </a:rPr>
              <a:t>Any prior syphilis dx/tx</a:t>
            </a:r>
          </a:p>
          <a:p>
            <a:pPr lvl="1"/>
            <a:r>
              <a:rPr lang="en-US" sz="2400" dirty="0">
                <a:latin typeface="Open Sans" panose="020B0606030504020204" pitchFamily="34" charset="0"/>
                <a:ea typeface="Open Sans" panose="020B0606030504020204" pitchFamily="34" charset="0"/>
                <a:cs typeface="Open Sans" panose="020B0606030504020204" pitchFamily="34" charset="0"/>
              </a:rPr>
              <a:t>RPR titers (fourfold change</a:t>
            </a:r>
            <a:r>
              <a:rPr lang="en-US" sz="2400" dirty="0"/>
              <a:t>)</a:t>
            </a:r>
          </a:p>
          <a:p>
            <a:endParaRPr lang="en-US" dirty="0"/>
          </a:p>
        </p:txBody>
      </p:sp>
      <p:sp>
        <p:nvSpPr>
          <p:cNvPr id="6" name="TextBox 5">
            <a:extLst>
              <a:ext uri="{FF2B5EF4-FFF2-40B4-BE49-F238E27FC236}">
                <a16:creationId xmlns:a16="http://schemas.microsoft.com/office/drawing/2014/main" id="{158315D1-F021-F61D-62EA-C3A58979D403}"/>
              </a:ext>
              <a:ext uri="{C183D7F6-B498-43B3-948B-1728B52AA6E4}">
                <adec:decorative xmlns:adec="http://schemas.microsoft.com/office/drawing/2017/decorative" val="1"/>
              </a:ext>
            </a:extLst>
          </p:cNvPr>
          <p:cNvSpPr txBox="1"/>
          <p:nvPr/>
        </p:nvSpPr>
        <p:spPr>
          <a:xfrm>
            <a:off x="7502993" y="2409810"/>
            <a:ext cx="1456182" cy="461665"/>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Presumptive tx if high suspicion</a:t>
            </a:r>
          </a:p>
        </p:txBody>
      </p:sp>
      <p:sp>
        <p:nvSpPr>
          <p:cNvPr id="2" name="TextBox 1">
            <a:extLst>
              <a:ext uri="{FF2B5EF4-FFF2-40B4-BE49-F238E27FC236}">
                <a16:creationId xmlns:a16="http://schemas.microsoft.com/office/drawing/2014/main" id="{0C4BB052-A8B2-3D31-5DE7-28B6A49ED88E}"/>
              </a:ext>
              <a:ext uri="{C183D7F6-B498-43B3-948B-1728B52AA6E4}">
                <adec:decorative xmlns:adec="http://schemas.microsoft.com/office/drawing/2017/decorative" val="1"/>
              </a:ext>
            </a:extLst>
          </p:cNvPr>
          <p:cNvSpPr txBox="1"/>
          <p:nvPr/>
        </p:nvSpPr>
        <p:spPr>
          <a:xfrm>
            <a:off x="6535674" y="4972050"/>
            <a:ext cx="1892808" cy="461665"/>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In pregnancy: rescreen in 2-4 weeks </a:t>
            </a:r>
          </a:p>
        </p:txBody>
      </p:sp>
      <p:sp>
        <p:nvSpPr>
          <p:cNvPr id="5" name="TextBox 4">
            <a:extLst>
              <a:ext uri="{FF2B5EF4-FFF2-40B4-BE49-F238E27FC236}">
                <a16:creationId xmlns:a16="http://schemas.microsoft.com/office/drawing/2014/main" id="{132C5477-C64F-D31A-1A2C-E4119EED6160}"/>
              </a:ext>
              <a:ext uri="{C183D7F6-B498-43B3-948B-1728B52AA6E4}">
                <adec:decorative xmlns:adec="http://schemas.microsoft.com/office/drawing/2017/decorative" val="1"/>
              </a:ext>
            </a:extLst>
          </p:cNvPr>
          <p:cNvSpPr txBox="1"/>
          <p:nvPr/>
        </p:nvSpPr>
        <p:spPr>
          <a:xfrm>
            <a:off x="6153397" y="5854835"/>
            <a:ext cx="3695537" cy="338554"/>
          </a:xfrm>
          <a:prstGeom prst="rect">
            <a:avLst/>
          </a:prstGeom>
          <a:noFill/>
        </p:spPr>
        <p:txBody>
          <a:bodyPr wrap="square" rtlCol="0">
            <a:spAutoFit/>
          </a:bodyPr>
          <a:lstStyle/>
          <a:p>
            <a:r>
              <a:rPr lang="en-US" sz="1600" dirty="0"/>
              <a:t>Adapted from: Gaydos, 2016</a:t>
            </a:r>
          </a:p>
        </p:txBody>
      </p:sp>
      <p:sp>
        <p:nvSpPr>
          <p:cNvPr id="9" name="Slide Number Placeholder 8">
            <a:extLst>
              <a:ext uri="{FF2B5EF4-FFF2-40B4-BE49-F238E27FC236}">
                <a16:creationId xmlns:a16="http://schemas.microsoft.com/office/drawing/2014/main" id="{C14647EE-AC1D-A171-ED4C-DD2BDFEADD2F}"/>
              </a:ext>
              <a:ext uri="{C183D7F6-B498-43B3-948B-1728B52AA6E4}">
                <adec:decorative xmlns:adec="http://schemas.microsoft.com/office/drawing/2017/decorative" val="1"/>
              </a:ext>
            </a:extLst>
          </p:cNvPr>
          <p:cNvSpPr>
            <a:spLocks noGrp="1"/>
          </p:cNvSpPr>
          <p:nvPr>
            <p:ph type="sldNum" sz="quarter" idx="12"/>
          </p:nvPr>
        </p:nvSpPr>
        <p:spPr/>
        <p:txBody>
          <a:bodyPr/>
          <a:lstStyle/>
          <a:p>
            <a:fld id="{1D2EA5EF-C699-AF4C-BA42-C0A1CAAB713C}" type="slidenum">
              <a:rPr lang="en-US" smtClean="0"/>
              <a:t>44</a:t>
            </a:fld>
            <a:endParaRPr lang="en-US" dirty="0"/>
          </a:p>
        </p:txBody>
      </p:sp>
    </p:spTree>
    <p:extLst>
      <p:ext uri="{BB962C8B-B14F-4D97-AF65-F5344CB8AC3E}">
        <p14:creationId xmlns:p14="http://schemas.microsoft.com/office/powerpoint/2010/main" val="297108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9C5C62-CC2C-6CDE-144F-911EDAABDC3C}"/>
              </a:ext>
            </a:extLst>
          </p:cNvPr>
          <p:cNvSpPr>
            <a:spLocks noGrp="1"/>
          </p:cNvSpPr>
          <p:nvPr>
            <p:ph type="title"/>
          </p:nvPr>
        </p:nvSpPr>
        <p:spPr>
          <a:xfrm>
            <a:off x="457202" y="-1143000"/>
            <a:ext cx="8315569" cy="1143000"/>
          </a:xfrm>
        </p:spPr>
        <p:txBody>
          <a:bodyPr vert="horz" lIns="91290" tIns="45645" rIns="91290" bIns="45645" rtlCol="0" anchor="b">
            <a:noAutofit/>
          </a:bodyPr>
          <a:lstStyle/>
          <a:p>
            <a:r>
              <a:rPr lang="en-US" dirty="0"/>
              <a:t>Reverse Screening Algorithm</a:t>
            </a:r>
          </a:p>
        </p:txBody>
      </p:sp>
      <p:pic>
        <p:nvPicPr>
          <p:cNvPr id="4" name="Picture 4" descr="Flow chart depicting the reverse sequence syphilis screening algorithm, which starts with a non-treponemal test (usually an enzyme-linked or chemiluminescent immunoassay), which should reflex to an RPR if the EIA/CIA is reactive.  If the EIA/CIA is reactive, but the RPR non-reactive, the test should reflex to another treponemal test (like a TPPA), as a tie breaker test. ">
            <a:extLst>
              <a:ext uri="{FF2B5EF4-FFF2-40B4-BE49-F238E27FC236}">
                <a16:creationId xmlns:a16="http://schemas.microsoft.com/office/drawing/2014/main" id="{BA212478-A81D-4A84-A12E-56A63E0F07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184" y="338487"/>
            <a:ext cx="8835631" cy="575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932C441-16CB-F192-1F58-CBE0B83108F4}"/>
              </a:ext>
            </a:extLst>
          </p:cNvPr>
          <p:cNvSpPr txBox="1"/>
          <p:nvPr/>
        </p:nvSpPr>
        <p:spPr>
          <a:xfrm>
            <a:off x="293614" y="5819455"/>
            <a:ext cx="3695537" cy="276999"/>
          </a:xfrm>
          <a:prstGeom prst="rect">
            <a:avLst/>
          </a:prstGeom>
          <a:noFill/>
        </p:spPr>
        <p:txBody>
          <a:bodyPr wrap="square" rtlCol="0">
            <a:spAutoFit/>
          </a:bodyPr>
          <a:lstStyle/>
          <a:p>
            <a:r>
              <a:rPr lang="en-US" sz="1200" dirty="0"/>
              <a:t>Adapted from: Gaydos, 2016</a:t>
            </a:r>
          </a:p>
        </p:txBody>
      </p:sp>
      <p:sp>
        <p:nvSpPr>
          <p:cNvPr id="5" name="Slide Number Placeholder 4">
            <a:extLst>
              <a:ext uri="{FF2B5EF4-FFF2-40B4-BE49-F238E27FC236}">
                <a16:creationId xmlns:a16="http://schemas.microsoft.com/office/drawing/2014/main" id="{4B6B7C4C-90CA-4D82-2F29-843F1EB83FD8}"/>
              </a:ext>
            </a:extLst>
          </p:cNvPr>
          <p:cNvSpPr>
            <a:spLocks noGrp="1"/>
          </p:cNvSpPr>
          <p:nvPr>
            <p:ph type="sldNum" sz="quarter" idx="12"/>
          </p:nvPr>
        </p:nvSpPr>
        <p:spPr/>
        <p:txBody>
          <a:bodyPr/>
          <a:lstStyle/>
          <a:p>
            <a:fld id="{1D2EA5EF-C699-AF4C-BA42-C0A1CAAB713C}" type="slidenum">
              <a:rPr lang="en-US" smtClean="0"/>
              <a:t>45</a:t>
            </a:fld>
            <a:endParaRPr lang="en-US" dirty="0"/>
          </a:p>
        </p:txBody>
      </p:sp>
    </p:spTree>
    <p:extLst>
      <p:ext uri="{BB962C8B-B14F-4D97-AF65-F5344CB8AC3E}">
        <p14:creationId xmlns:p14="http://schemas.microsoft.com/office/powerpoint/2010/main" val="3935608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0E58FE9-8B8D-3A8D-3D15-E3DEC90D2FD0}"/>
              </a:ext>
            </a:extLst>
          </p:cNvPr>
          <p:cNvSpPr>
            <a:spLocks noGrp="1"/>
          </p:cNvSpPr>
          <p:nvPr>
            <p:ph type="title" idx="4294967295"/>
          </p:nvPr>
        </p:nvSpPr>
        <p:spPr>
          <a:xfrm>
            <a:off x="-95250" y="19050"/>
            <a:ext cx="9123363" cy="595313"/>
          </a:xfrm>
          <a:prstGeom prst="rect">
            <a:avLst/>
          </a:prstGeom>
          <a:noFill/>
          <a:ln>
            <a:noFill/>
            <a:prstDash/>
          </a:ln>
          <a:effectLst/>
        </p:spPr>
        <p:txBody>
          <a:bodyPr rot="0" spcFirstLastPara="0" vertOverflow="overflow" horzOverflow="overflow" vert="horz" wrap="square" lIns="91290" tIns="45645" rIns="91290" bIns="45645" numCol="1" spcCol="0" rtlCol="0" fromWordArt="0" anchor="t" anchorCtr="0" forceAA="0" compatLnSpc="1">
            <a:prstTxWarp prst="textNoShape">
              <a:avLst/>
            </a:prstTxWarp>
            <a:normAutofit fontScale="90000"/>
          </a:bodyPr>
          <a:lstStyle/>
          <a:p>
            <a:pPr marL="114112" marR="0" lvl="0" indent="0" algn="ctr" defTabSz="912899" rtl="0" eaLnBrk="1" fontAlgn="auto" latinLnBrk="0" hangingPunct="1">
              <a:lnSpc>
                <a:spcPct val="100000"/>
              </a:lnSpc>
              <a:spcBef>
                <a:spcPct val="20000"/>
              </a:spcBef>
              <a:spcAft>
                <a:spcPts val="0"/>
              </a:spcAft>
              <a:buClr>
                <a:schemeClr val="accent6"/>
              </a:buClr>
              <a:buSzTx/>
              <a:buFont typeface="Wingdings" charset="2"/>
              <a:buNone/>
              <a:tabLst/>
              <a:defRPr/>
            </a:pPr>
            <a:r>
              <a:rPr kumimoji="0" lang="en-US" sz="2400" b="1" i="0" u="none" strike="noStrike" kern="1200" cap="none" spc="0" normalizeH="0" baseline="0" noProof="0" dirty="0">
                <a:ln>
                  <a:noFill/>
                </a:ln>
                <a:solidFill>
                  <a:schemeClr val="tx1"/>
                </a:solidFill>
                <a:effectLst/>
                <a:uLnTx/>
                <a:uFillTx/>
                <a:latin typeface="Merriweather" panose="00000500000000000000" pitchFamily="2" charset="0"/>
                <a:ea typeface="+mn-ea"/>
                <a:cs typeface="ITC Avant Garde Std Md"/>
              </a:rPr>
              <a:t>Clinical Interpretation of Syphilis Screening Algorithms: A Resource for Local Health Jurisdictions </a:t>
            </a:r>
          </a:p>
          <a:p>
            <a:pPr marL="114112" marR="0" lvl="0" indent="0" algn="l" defTabSz="912899" rtl="0" eaLnBrk="1" fontAlgn="auto" latinLnBrk="0" hangingPunct="1">
              <a:lnSpc>
                <a:spcPct val="100000"/>
              </a:lnSpc>
              <a:spcBef>
                <a:spcPct val="20000"/>
              </a:spcBef>
              <a:spcAft>
                <a:spcPts val="0"/>
              </a:spcAft>
              <a:buClr>
                <a:schemeClr val="accent6"/>
              </a:buClr>
              <a:buSzTx/>
              <a:buFont typeface="Wingdings" charset="2"/>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ITC Avant Garde Std Md"/>
            </a:endParaRPr>
          </a:p>
        </p:txBody>
      </p:sp>
      <p:pic>
        <p:nvPicPr>
          <p:cNvPr id="12" name="Picture 11" descr="Screenshot of page #1 of a resource from the California Prevention Training Center at UCSF, which shows the traditional and reverse syphilis screening algorithms and provides possible interpretations and recommended actions to take depending on the combination of syphilis serologic results obtained">
            <a:extLst>
              <a:ext uri="{FF2B5EF4-FFF2-40B4-BE49-F238E27FC236}">
                <a16:creationId xmlns:a16="http://schemas.microsoft.com/office/drawing/2014/main" id="{CD5869F1-5E23-4FD4-B930-9EDBDA235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48" y="763101"/>
            <a:ext cx="3377283" cy="4890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Screenshot of page #2 from a resource from the California Prevention Training Center at UCSF, which shows the traditional and reverse syphilis screening algorithms and provides possible interpretations and recommended actions to take depending on the combination of syphilis serologic results obtained ">
            <a:extLst>
              <a:ext uri="{FF2B5EF4-FFF2-40B4-BE49-F238E27FC236}">
                <a16:creationId xmlns:a16="http://schemas.microsoft.com/office/drawing/2014/main" id="{0534C4CE-0FF2-4260-8B0D-65D682F9F36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72000" y="740560"/>
            <a:ext cx="3239312" cy="4884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70CCEADC-C740-F258-1644-576B379458C3}"/>
              </a:ext>
            </a:extLst>
          </p:cNvPr>
          <p:cNvSpPr txBox="1"/>
          <p:nvPr/>
        </p:nvSpPr>
        <p:spPr>
          <a:xfrm>
            <a:off x="-146347" y="5653406"/>
            <a:ext cx="9226775" cy="584775"/>
          </a:xfrm>
          <a:prstGeom prst="rect">
            <a:avLst/>
          </a:prstGeom>
          <a:noFill/>
        </p:spPr>
        <p:txBody>
          <a:bodyPr wrap="square">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hlinkClick r:id="rId5"/>
              </a:rPr>
              <a:t>https://californiaptc.com/wp-content/uploads/2022/10/Clinical-Resource_Syphilis-Diagnostics_V2-4_10.19.22_508.pdf</a:t>
            </a:r>
            <a:r>
              <a:rPr lang="en-US" sz="1600" dirty="0">
                <a:latin typeface="Open Sans" panose="020B0606030504020204" pitchFamily="34" charset="0"/>
                <a:ea typeface="Open Sans" panose="020B0606030504020204" pitchFamily="34" charset="0"/>
                <a:cs typeface="Open Sans" panose="020B0606030504020204" pitchFamily="34" charset="0"/>
              </a:rPr>
              <a:t> </a:t>
            </a:r>
          </a:p>
        </p:txBody>
      </p:sp>
      <p:sp>
        <p:nvSpPr>
          <p:cNvPr id="2" name="Slide Number Placeholder 1">
            <a:extLst>
              <a:ext uri="{FF2B5EF4-FFF2-40B4-BE49-F238E27FC236}">
                <a16:creationId xmlns:a16="http://schemas.microsoft.com/office/drawing/2014/main" id="{1363E5CE-2C77-B5A9-55A8-16867D060884}"/>
              </a:ext>
            </a:extLst>
          </p:cNvPr>
          <p:cNvSpPr>
            <a:spLocks noGrp="1"/>
          </p:cNvSpPr>
          <p:nvPr>
            <p:ph type="sldNum" sz="quarter" idx="12"/>
          </p:nvPr>
        </p:nvSpPr>
        <p:spPr/>
        <p:txBody>
          <a:bodyPr/>
          <a:lstStyle/>
          <a:p>
            <a:fld id="{CD4251E3-813D-4841-B565-54EC39E02962}" type="slidenum">
              <a:rPr lang="en-US" smtClean="0"/>
              <a:t>46</a:t>
            </a:fld>
            <a:endParaRPr lang="en-US" dirty="0"/>
          </a:p>
        </p:txBody>
      </p:sp>
    </p:spTree>
    <p:extLst>
      <p:ext uri="{BB962C8B-B14F-4D97-AF65-F5344CB8AC3E}">
        <p14:creationId xmlns:p14="http://schemas.microsoft.com/office/powerpoint/2010/main" val="416335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1B01-BCD2-476C-A721-26240F7D81FC}"/>
              </a:ext>
            </a:extLst>
          </p:cNvPr>
          <p:cNvSpPr>
            <a:spLocks noGrp="1"/>
          </p:cNvSpPr>
          <p:nvPr>
            <p:ph type="title"/>
          </p:nvPr>
        </p:nvSpPr>
        <p:spPr>
          <a:xfrm>
            <a:off x="95820" y="425372"/>
            <a:ext cx="8984608" cy="1143000"/>
          </a:xfrm>
        </p:spPr>
        <p:txBody>
          <a:bodyPr>
            <a:normAutofit fontScale="90000"/>
          </a:bodyPr>
          <a:lstStyle/>
          <a:p>
            <a:r>
              <a:rPr lang="en-US" dirty="0">
                <a:solidFill>
                  <a:schemeClr val="accent6"/>
                </a:solidFill>
              </a:rPr>
              <a:t>What about patients with a history of syphilis, how do you interpret non-treponemal (RPR/VDRL) titers? </a:t>
            </a:r>
          </a:p>
        </p:txBody>
      </p:sp>
      <p:sp>
        <p:nvSpPr>
          <p:cNvPr id="4" name="Content Placeholder 3">
            <a:extLst>
              <a:ext uri="{FF2B5EF4-FFF2-40B4-BE49-F238E27FC236}">
                <a16:creationId xmlns:a16="http://schemas.microsoft.com/office/drawing/2014/main" id="{3D727871-7FFA-4658-B103-7E3A97F00E62}"/>
              </a:ext>
            </a:extLst>
          </p:cNvPr>
          <p:cNvSpPr>
            <a:spLocks noGrp="1"/>
          </p:cNvSpPr>
          <p:nvPr>
            <p:ph idx="1"/>
          </p:nvPr>
        </p:nvSpPr>
        <p:spPr>
          <a:xfrm>
            <a:off x="114056" y="2202640"/>
            <a:ext cx="6637587" cy="4367299"/>
          </a:xfrm>
        </p:spPr>
        <p:txBody>
          <a:bodyPr>
            <a:noAutofit/>
          </a:bodyPr>
          <a:lstStyle/>
          <a:p>
            <a:pPr>
              <a:lnSpc>
                <a:spcPct val="90000"/>
              </a:lnSpc>
              <a:buFont typeface="Arial" charset="0"/>
              <a:buChar char="•"/>
              <a:defRPr/>
            </a:pPr>
            <a:r>
              <a:rPr lang="en-US" dirty="0">
                <a:latin typeface="+mj-lt"/>
              </a:rPr>
              <a:t>Higher numbers correspond to higher level of antibodies in patient’s serum</a:t>
            </a:r>
          </a:p>
          <a:p>
            <a:pPr>
              <a:lnSpc>
                <a:spcPct val="90000"/>
              </a:lnSpc>
              <a:buFont typeface="Arial" charset="0"/>
              <a:buChar char="•"/>
              <a:defRPr/>
            </a:pPr>
            <a:r>
              <a:rPr lang="en-US" b="1" dirty="0">
                <a:solidFill>
                  <a:schemeClr val="accent6"/>
                </a:solidFill>
                <a:latin typeface="+mj-lt"/>
              </a:rPr>
              <a:t>Two-fold change</a:t>
            </a:r>
            <a:r>
              <a:rPr lang="en-US" b="1" dirty="0">
                <a:solidFill>
                  <a:schemeClr val="accent6">
                    <a:lumMod val="50000"/>
                  </a:schemeClr>
                </a:solidFill>
                <a:latin typeface="+mj-lt"/>
              </a:rPr>
              <a:t>: </a:t>
            </a:r>
            <a:r>
              <a:rPr lang="en-US" dirty="0">
                <a:latin typeface="+mj-lt"/>
              </a:rPr>
              <a:t>Generally considered within margin of error of test  </a:t>
            </a:r>
            <a:endParaRPr lang="en-US" dirty="0">
              <a:solidFill>
                <a:schemeClr val="accent1"/>
              </a:solidFill>
              <a:latin typeface="+mj-lt"/>
            </a:endParaRPr>
          </a:p>
          <a:p>
            <a:pPr>
              <a:lnSpc>
                <a:spcPct val="90000"/>
              </a:lnSpc>
              <a:buFont typeface="Arial" charset="0"/>
              <a:buChar char="•"/>
              <a:defRPr/>
            </a:pPr>
            <a:r>
              <a:rPr lang="en-US" b="1" dirty="0">
                <a:solidFill>
                  <a:schemeClr val="accent6"/>
                </a:solidFill>
                <a:latin typeface="+mj-lt"/>
              </a:rPr>
              <a:t>Four-fold change</a:t>
            </a:r>
            <a:r>
              <a:rPr lang="en-US" b="1" dirty="0">
                <a:solidFill>
                  <a:schemeClr val="accent3"/>
                </a:solidFill>
                <a:latin typeface="+mj-lt"/>
              </a:rPr>
              <a:t>: </a:t>
            </a:r>
            <a:r>
              <a:rPr lang="en-US" dirty="0">
                <a:solidFill>
                  <a:schemeClr val="tx1"/>
                </a:solidFill>
                <a:latin typeface="+mj-lt"/>
              </a:rPr>
              <a:t>Sustained for at least 2 weeks considered to be significant</a:t>
            </a:r>
          </a:p>
          <a:p>
            <a:pPr>
              <a:lnSpc>
                <a:spcPct val="90000"/>
              </a:lnSpc>
              <a:buFont typeface="Arial" charset="0"/>
              <a:buChar char="•"/>
              <a:defRPr/>
            </a:pPr>
            <a:r>
              <a:rPr lang="en-US" altLang="en-US" dirty="0">
                <a:latin typeface="+mj-lt"/>
              </a:rPr>
              <a:t>Compare titers using the </a:t>
            </a:r>
            <a:r>
              <a:rPr lang="en-US" altLang="en-US" b="1" u="sng" dirty="0">
                <a:latin typeface="+mj-lt"/>
              </a:rPr>
              <a:t>same</a:t>
            </a:r>
            <a:r>
              <a:rPr lang="en-US" altLang="en-US" b="1" dirty="0">
                <a:latin typeface="+mj-lt"/>
              </a:rPr>
              <a:t> </a:t>
            </a:r>
            <a:r>
              <a:rPr lang="en-US" altLang="en-US" dirty="0">
                <a:latin typeface="+mj-lt"/>
              </a:rPr>
              <a:t>serologic test: </a:t>
            </a:r>
            <a:r>
              <a:rPr lang="en-US" altLang="en-US" i="1" dirty="0">
                <a:latin typeface="+mj-lt"/>
              </a:rPr>
              <a:t>RPR often higher than VDRL</a:t>
            </a:r>
            <a:r>
              <a:rPr lang="en-US" dirty="0">
                <a:latin typeface="+mj-lt"/>
              </a:rPr>
              <a:t> </a:t>
            </a:r>
          </a:p>
        </p:txBody>
      </p:sp>
      <p:grpSp>
        <p:nvGrpSpPr>
          <p:cNvPr id="15" name="Group 14" descr="Image showing non-treponemal titers (going from 1:1 at the bottom up to 1:1024 at the top, with brackets indicating the difference between a twofold change and a fourfold change">
            <a:extLst>
              <a:ext uri="{FF2B5EF4-FFF2-40B4-BE49-F238E27FC236}">
                <a16:creationId xmlns:a16="http://schemas.microsoft.com/office/drawing/2014/main" id="{CBA92A4A-B162-4CB8-8C66-C3854FF70F8B}"/>
              </a:ext>
            </a:extLst>
          </p:cNvPr>
          <p:cNvGrpSpPr/>
          <p:nvPr/>
        </p:nvGrpSpPr>
        <p:grpSpPr>
          <a:xfrm>
            <a:off x="5799270" y="1890800"/>
            <a:ext cx="2978818" cy="3600450"/>
            <a:chOff x="5197474" y="1021152"/>
            <a:chExt cx="3971757" cy="4800600"/>
          </a:xfrm>
        </p:grpSpPr>
        <p:sp>
          <p:nvSpPr>
            <p:cNvPr id="16" name="Rectangle 3">
              <a:extLst>
                <a:ext uri="{FF2B5EF4-FFF2-40B4-BE49-F238E27FC236}">
                  <a16:creationId xmlns:a16="http://schemas.microsoft.com/office/drawing/2014/main" id="{1A9DEB6E-8546-40C1-ADF9-D165085A6B6E}"/>
                </a:ext>
              </a:extLst>
            </p:cNvPr>
            <p:cNvSpPr txBox="1">
              <a:spLocks noChangeArrowheads="1"/>
            </p:cNvSpPr>
            <p:nvPr/>
          </p:nvSpPr>
          <p:spPr bwMode="auto">
            <a:xfrm>
              <a:off x="5197474" y="1021152"/>
              <a:ext cx="397175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lnSpc>
                  <a:spcPct val="90000"/>
                </a:lnSpc>
                <a:buFont typeface="Arial" panose="020B0604020202020204" pitchFamily="34" charset="0"/>
                <a:buNone/>
              </a:pPr>
              <a:r>
                <a:rPr lang="en-US" altLang="en-US" sz="1800" dirty="0">
                  <a:solidFill>
                    <a:srgbClr val="000000"/>
                  </a:solidFill>
                </a:rPr>
                <a:t>1:1024</a:t>
              </a:r>
            </a:p>
            <a:p>
              <a:pPr algn="ctr">
                <a:lnSpc>
                  <a:spcPct val="90000"/>
                </a:lnSpc>
                <a:buFont typeface="Arial" panose="020B0604020202020204" pitchFamily="34" charset="0"/>
                <a:buNone/>
              </a:pPr>
              <a:r>
                <a:rPr lang="en-US" altLang="en-US" sz="1800" dirty="0">
                  <a:solidFill>
                    <a:srgbClr val="4F81BD"/>
                  </a:solidFill>
                </a:rPr>
                <a:t>1:512</a:t>
              </a:r>
            </a:p>
            <a:p>
              <a:pPr algn="ctr">
                <a:lnSpc>
                  <a:spcPct val="90000"/>
                </a:lnSpc>
                <a:buFont typeface="Arial" panose="020B0604020202020204" pitchFamily="34" charset="0"/>
                <a:buNone/>
              </a:pPr>
              <a:r>
                <a:rPr lang="en-US" altLang="en-US" sz="1800" dirty="0">
                  <a:solidFill>
                    <a:srgbClr val="4F81BD"/>
                  </a:solidFill>
                </a:rPr>
                <a:t>1:256</a:t>
              </a:r>
            </a:p>
            <a:p>
              <a:pPr algn="ctr">
                <a:lnSpc>
                  <a:spcPct val="90000"/>
                </a:lnSpc>
                <a:buFont typeface="Arial" panose="020B0604020202020204" pitchFamily="34" charset="0"/>
                <a:buNone/>
              </a:pPr>
              <a:r>
                <a:rPr lang="en-US" altLang="en-US" sz="1800" dirty="0">
                  <a:solidFill>
                    <a:srgbClr val="4F81BD"/>
                  </a:solidFill>
                </a:rPr>
                <a:t>1:128</a:t>
              </a:r>
            </a:p>
            <a:p>
              <a:pPr algn="ctr">
                <a:lnSpc>
                  <a:spcPct val="90000"/>
                </a:lnSpc>
                <a:buFont typeface="Arial" panose="020B0604020202020204" pitchFamily="34" charset="0"/>
                <a:buNone/>
              </a:pPr>
              <a:r>
                <a:rPr lang="en-US" altLang="en-US" sz="1800" dirty="0">
                  <a:solidFill>
                    <a:srgbClr val="4F81BD"/>
                  </a:solidFill>
                </a:rPr>
                <a:t>1:64</a:t>
              </a:r>
            </a:p>
            <a:p>
              <a:pPr algn="ctr">
                <a:lnSpc>
                  <a:spcPct val="90000"/>
                </a:lnSpc>
                <a:buFont typeface="Arial" panose="020B0604020202020204" pitchFamily="34" charset="0"/>
                <a:buNone/>
              </a:pPr>
              <a:r>
                <a:rPr lang="en-US" altLang="en-US" sz="1800" dirty="0">
                  <a:solidFill>
                    <a:srgbClr val="4F81BD"/>
                  </a:solidFill>
                </a:rPr>
                <a:t>1:32</a:t>
              </a:r>
            </a:p>
            <a:p>
              <a:pPr algn="ctr">
                <a:lnSpc>
                  <a:spcPct val="90000"/>
                </a:lnSpc>
                <a:buFont typeface="Arial" panose="020B0604020202020204" pitchFamily="34" charset="0"/>
                <a:buNone/>
              </a:pPr>
              <a:r>
                <a:rPr lang="en-US" altLang="en-US" sz="1800" dirty="0">
                  <a:solidFill>
                    <a:srgbClr val="4F81BD"/>
                  </a:solidFill>
                </a:rPr>
                <a:t>1:16</a:t>
              </a:r>
            </a:p>
            <a:p>
              <a:pPr algn="ctr">
                <a:lnSpc>
                  <a:spcPct val="90000"/>
                </a:lnSpc>
                <a:buFont typeface="Arial" panose="020B0604020202020204" pitchFamily="34" charset="0"/>
                <a:buNone/>
              </a:pPr>
              <a:r>
                <a:rPr lang="en-US" altLang="en-US" sz="1800" dirty="0">
                  <a:solidFill>
                    <a:srgbClr val="4F81BD"/>
                  </a:solidFill>
                </a:rPr>
                <a:t>1:8</a:t>
              </a:r>
            </a:p>
            <a:p>
              <a:pPr algn="ctr">
                <a:lnSpc>
                  <a:spcPct val="90000"/>
                </a:lnSpc>
                <a:buFont typeface="Arial" panose="020B0604020202020204" pitchFamily="34" charset="0"/>
                <a:buNone/>
              </a:pPr>
              <a:r>
                <a:rPr lang="en-US" altLang="en-US" sz="1800" dirty="0">
                  <a:solidFill>
                    <a:srgbClr val="4F81BD"/>
                  </a:solidFill>
                </a:rPr>
                <a:t>1:4</a:t>
              </a:r>
            </a:p>
            <a:p>
              <a:pPr algn="ctr">
                <a:lnSpc>
                  <a:spcPct val="90000"/>
                </a:lnSpc>
                <a:buFont typeface="Arial" panose="020B0604020202020204" pitchFamily="34" charset="0"/>
                <a:buNone/>
              </a:pPr>
              <a:r>
                <a:rPr lang="en-US" altLang="en-US" sz="1800" dirty="0">
                  <a:solidFill>
                    <a:srgbClr val="4F81BD"/>
                  </a:solidFill>
                </a:rPr>
                <a:t>1:2</a:t>
              </a:r>
            </a:p>
            <a:p>
              <a:pPr algn="ctr">
                <a:lnSpc>
                  <a:spcPct val="90000"/>
                </a:lnSpc>
                <a:buFont typeface="Arial" panose="020B0604020202020204" pitchFamily="34" charset="0"/>
                <a:buNone/>
              </a:pPr>
              <a:r>
                <a:rPr lang="en-US" altLang="en-US" sz="1800" dirty="0">
                  <a:solidFill>
                    <a:srgbClr val="4F81BD"/>
                  </a:solidFill>
                </a:rPr>
                <a:t>1:1</a:t>
              </a:r>
              <a:endParaRPr lang="en-US" altLang="en-US" sz="2100" dirty="0">
                <a:solidFill>
                  <a:srgbClr val="4F81BD"/>
                </a:solidFill>
              </a:endParaRPr>
            </a:p>
            <a:p>
              <a:pPr lvl="1">
                <a:lnSpc>
                  <a:spcPct val="80000"/>
                </a:lnSpc>
                <a:buFont typeface="Arial" panose="020B0604020202020204" pitchFamily="34" charset="0"/>
                <a:buNone/>
              </a:pPr>
              <a:r>
                <a:rPr lang="en-US" altLang="en-US" sz="1800" dirty="0">
                  <a:solidFill>
                    <a:srgbClr val="4F81BD"/>
                  </a:solidFill>
                </a:rPr>
                <a:t> </a:t>
              </a:r>
            </a:p>
          </p:txBody>
        </p:sp>
        <p:sp>
          <p:nvSpPr>
            <p:cNvPr id="17" name="Right Brace 16">
              <a:extLst>
                <a:ext uri="{FF2B5EF4-FFF2-40B4-BE49-F238E27FC236}">
                  <a16:creationId xmlns:a16="http://schemas.microsoft.com/office/drawing/2014/main" id="{09B26EA9-C925-4AAF-ACCF-9233AC23FDB5}"/>
                </a:ext>
              </a:extLst>
            </p:cNvPr>
            <p:cNvSpPr/>
            <p:nvPr/>
          </p:nvSpPr>
          <p:spPr>
            <a:xfrm>
              <a:off x="7626181" y="3891272"/>
              <a:ext cx="384175" cy="914400"/>
            </a:xfrm>
            <a:prstGeom prst="rightBrace">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solidFill>
                  <a:schemeClr val="accent6"/>
                </a:solidFill>
              </a:endParaRPr>
            </a:p>
          </p:txBody>
        </p:sp>
        <p:sp>
          <p:nvSpPr>
            <p:cNvPr id="18" name="TextBox 3">
              <a:extLst>
                <a:ext uri="{FF2B5EF4-FFF2-40B4-BE49-F238E27FC236}">
                  <a16:creationId xmlns:a16="http://schemas.microsoft.com/office/drawing/2014/main" id="{8BF7ACD4-321B-4232-B55B-98B7A0597108}"/>
                </a:ext>
              </a:extLst>
            </p:cNvPr>
            <p:cNvSpPr txBox="1">
              <a:spLocks noChangeArrowheads="1"/>
            </p:cNvSpPr>
            <p:nvPr/>
          </p:nvSpPr>
          <p:spPr bwMode="auto">
            <a:xfrm>
              <a:off x="8010356" y="3933043"/>
              <a:ext cx="1158875"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accent6"/>
                  </a:solidFill>
                  <a:latin typeface="Times New Roman" panose="02020603050405020304" pitchFamily="18" charset="0"/>
                </a:rPr>
                <a:t>4-fold change</a:t>
              </a:r>
            </a:p>
          </p:txBody>
        </p:sp>
        <p:sp>
          <p:nvSpPr>
            <p:cNvPr id="19" name="Right Brace 18">
              <a:extLst>
                <a:ext uri="{FF2B5EF4-FFF2-40B4-BE49-F238E27FC236}">
                  <a16:creationId xmlns:a16="http://schemas.microsoft.com/office/drawing/2014/main" id="{2088685E-152C-4955-A11A-C6928D9BF7AA}"/>
                </a:ext>
              </a:extLst>
            </p:cNvPr>
            <p:cNvSpPr/>
            <p:nvPr/>
          </p:nvSpPr>
          <p:spPr>
            <a:xfrm>
              <a:off x="7600949" y="3087911"/>
              <a:ext cx="384175" cy="495300"/>
            </a:xfrm>
            <a:prstGeom prst="righ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solidFill>
                  <a:schemeClr val="accent6">
                    <a:lumMod val="50000"/>
                  </a:schemeClr>
                </a:solidFill>
              </a:endParaRPr>
            </a:p>
          </p:txBody>
        </p:sp>
        <p:sp>
          <p:nvSpPr>
            <p:cNvPr id="20" name="TextBox 8">
              <a:extLst>
                <a:ext uri="{FF2B5EF4-FFF2-40B4-BE49-F238E27FC236}">
                  <a16:creationId xmlns:a16="http://schemas.microsoft.com/office/drawing/2014/main" id="{26C1B849-C7AF-4787-8A70-6BB4AEA11FCF}"/>
                </a:ext>
              </a:extLst>
            </p:cNvPr>
            <p:cNvSpPr txBox="1">
              <a:spLocks noChangeArrowheads="1"/>
            </p:cNvSpPr>
            <p:nvPr/>
          </p:nvSpPr>
          <p:spPr bwMode="auto">
            <a:xfrm>
              <a:off x="8010356" y="2938899"/>
              <a:ext cx="1158875"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Times New Roman" panose="02020603050405020304" pitchFamily="18" charset="0"/>
                </a:rPr>
                <a:t>2-fold change</a:t>
              </a:r>
            </a:p>
          </p:txBody>
        </p:sp>
      </p:grpSp>
      <p:sp>
        <p:nvSpPr>
          <p:cNvPr id="3" name="Slide Number Placeholder 2">
            <a:extLst>
              <a:ext uri="{FF2B5EF4-FFF2-40B4-BE49-F238E27FC236}">
                <a16:creationId xmlns:a16="http://schemas.microsoft.com/office/drawing/2014/main" id="{14C73E59-668E-FC03-A6F4-C7A8939CAB2C}"/>
              </a:ext>
            </a:extLst>
          </p:cNvPr>
          <p:cNvSpPr>
            <a:spLocks noGrp="1"/>
          </p:cNvSpPr>
          <p:nvPr>
            <p:ph type="sldNum" sz="quarter" idx="12"/>
          </p:nvPr>
        </p:nvSpPr>
        <p:spPr/>
        <p:txBody>
          <a:bodyPr/>
          <a:lstStyle/>
          <a:p>
            <a:fld id="{CD4251E3-813D-4841-B565-54EC39E02962}" type="slidenum">
              <a:rPr lang="en-US" smtClean="0"/>
              <a:t>47</a:t>
            </a:fld>
            <a:endParaRPr lang="en-US" dirty="0"/>
          </a:p>
        </p:txBody>
      </p:sp>
    </p:spTree>
    <p:extLst>
      <p:ext uri="{BB962C8B-B14F-4D97-AF65-F5344CB8AC3E}">
        <p14:creationId xmlns:p14="http://schemas.microsoft.com/office/powerpoint/2010/main" val="3520657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1C37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9E864-D7BC-8916-9205-19C63B4FF119}"/>
              </a:ext>
            </a:extLst>
          </p:cNvPr>
          <p:cNvSpPr>
            <a:spLocks noGrp="1"/>
          </p:cNvSpPr>
          <p:nvPr>
            <p:ph type="ctrTitle"/>
          </p:nvPr>
        </p:nvSpPr>
        <p:spPr>
          <a:xfrm>
            <a:off x="685800" y="2582979"/>
            <a:ext cx="7772399" cy="2474409"/>
          </a:xfrm>
        </p:spPr>
        <p:txBody>
          <a:bodyPr/>
          <a:lstStyle/>
          <a:p>
            <a:pPr algn="ctr"/>
            <a:r>
              <a:rPr lang="en-US" sz="6600" i="1" dirty="0">
                <a:solidFill>
                  <a:schemeClr val="bg1"/>
                </a:solidFill>
              </a:rPr>
              <a:t>Syphilis Staging &amp; Treatment </a:t>
            </a:r>
          </a:p>
        </p:txBody>
      </p:sp>
      <p:sp>
        <p:nvSpPr>
          <p:cNvPr id="4" name="Slide Number Placeholder 3">
            <a:extLst>
              <a:ext uri="{FF2B5EF4-FFF2-40B4-BE49-F238E27FC236}">
                <a16:creationId xmlns:a16="http://schemas.microsoft.com/office/drawing/2014/main" id="{D6131C74-48BF-FFA7-BBF8-4F90607F7924}"/>
              </a:ext>
            </a:extLst>
          </p:cNvPr>
          <p:cNvSpPr>
            <a:spLocks noGrp="1"/>
          </p:cNvSpPr>
          <p:nvPr>
            <p:ph type="sldNum" sz="quarter" idx="12"/>
          </p:nvPr>
        </p:nvSpPr>
        <p:spPr/>
        <p:txBody>
          <a:bodyPr/>
          <a:lstStyle/>
          <a:p>
            <a:pPr marL="0" marR="0" lvl="0" indent="0" algn="ctr" defTabSz="456449"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ITC Avant Garde Std Bk"/>
                <a:ea typeface="+mn-ea"/>
              </a:rPr>
              <a:pPr marL="0" marR="0" lvl="0" indent="0" algn="ctr" defTabSz="456449"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srgbClr val="FFFFFF"/>
              </a:solidFill>
              <a:effectLst/>
              <a:uLnTx/>
              <a:uFillTx/>
              <a:latin typeface="ITC Avant Garde Std Bk"/>
              <a:ea typeface="+mn-ea"/>
            </a:endParaRPr>
          </a:p>
        </p:txBody>
      </p:sp>
    </p:spTree>
    <p:extLst>
      <p:ext uri="{BB962C8B-B14F-4D97-AF65-F5344CB8AC3E}">
        <p14:creationId xmlns:p14="http://schemas.microsoft.com/office/powerpoint/2010/main" val="3939061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A2A3-776E-3028-A2AB-27C77C3B52E8}"/>
              </a:ext>
            </a:extLst>
          </p:cNvPr>
          <p:cNvSpPr>
            <a:spLocks noGrp="1"/>
          </p:cNvSpPr>
          <p:nvPr>
            <p:ph type="title"/>
          </p:nvPr>
        </p:nvSpPr>
        <p:spPr>
          <a:xfrm>
            <a:off x="153100" y="162069"/>
            <a:ext cx="8837800" cy="1143000"/>
          </a:xfrm>
        </p:spPr>
        <p:txBody>
          <a:bodyPr/>
          <a:lstStyle/>
          <a:p>
            <a:r>
              <a:rPr lang="en-US" dirty="0"/>
              <a:t>Syphilis Treatment: Depends on Staging</a:t>
            </a:r>
          </a:p>
        </p:txBody>
      </p:sp>
      <p:pic>
        <p:nvPicPr>
          <p:cNvPr id="9" name="Picture 8" descr="Diagram showing stages of syphilis in boxes (green for early syphilis, pink for late latent syphilis), with arrows then indicating which bicillin regimen should be used depending on the stage.">
            <a:extLst>
              <a:ext uri="{FF2B5EF4-FFF2-40B4-BE49-F238E27FC236}">
                <a16:creationId xmlns:a16="http://schemas.microsoft.com/office/drawing/2014/main" id="{F6864BA0-FD5F-50E5-CC67-FB6EEEFA508B}"/>
              </a:ext>
            </a:extLst>
          </p:cNvPr>
          <p:cNvPicPr>
            <a:picLocks noChangeAspect="1"/>
          </p:cNvPicPr>
          <p:nvPr/>
        </p:nvPicPr>
        <p:blipFill rotWithShape="1">
          <a:blip r:embed="rId3"/>
          <a:srcRect l="20367" t="32282" r="31559" b="28085"/>
          <a:stretch/>
        </p:blipFill>
        <p:spPr>
          <a:xfrm>
            <a:off x="1" y="1255067"/>
            <a:ext cx="9144000" cy="5025712"/>
          </a:xfrm>
          <a:prstGeom prst="rect">
            <a:avLst/>
          </a:prstGeom>
        </p:spPr>
      </p:pic>
      <p:sp>
        <p:nvSpPr>
          <p:cNvPr id="4" name="Slide Number Placeholder 3">
            <a:extLst>
              <a:ext uri="{FF2B5EF4-FFF2-40B4-BE49-F238E27FC236}">
                <a16:creationId xmlns:a16="http://schemas.microsoft.com/office/drawing/2014/main" id="{0492A9C2-76C8-5A45-DCEC-00EC2A5544B3}"/>
              </a:ext>
            </a:extLst>
          </p:cNvPr>
          <p:cNvSpPr>
            <a:spLocks noGrp="1"/>
          </p:cNvSpPr>
          <p:nvPr>
            <p:ph type="sldNum" sz="quarter" idx="12"/>
          </p:nvPr>
        </p:nvSpPr>
        <p:spPr/>
        <p:txBody>
          <a:bodyPr/>
          <a:lstStyle/>
          <a:p>
            <a:fld id="{1D2EA5EF-C699-AF4C-BA42-C0A1CAAB713C}" type="slidenum">
              <a:rPr lang="en-US" smtClean="0"/>
              <a:t>49</a:t>
            </a:fld>
            <a:endParaRPr lang="en-US" dirty="0"/>
          </a:p>
        </p:txBody>
      </p:sp>
    </p:spTree>
    <p:extLst>
      <p:ext uri="{BB962C8B-B14F-4D97-AF65-F5344CB8AC3E}">
        <p14:creationId xmlns:p14="http://schemas.microsoft.com/office/powerpoint/2010/main" val="1061944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1C37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9E864-D7BC-8916-9205-19C63B4FF119}"/>
              </a:ext>
            </a:extLst>
          </p:cNvPr>
          <p:cNvSpPr>
            <a:spLocks noGrp="1"/>
          </p:cNvSpPr>
          <p:nvPr>
            <p:ph type="ctrTitle"/>
          </p:nvPr>
        </p:nvSpPr>
        <p:spPr>
          <a:xfrm>
            <a:off x="685800" y="2582979"/>
            <a:ext cx="7772399" cy="2474409"/>
          </a:xfrm>
        </p:spPr>
        <p:txBody>
          <a:bodyPr/>
          <a:lstStyle/>
          <a:p>
            <a:pPr algn="ctr"/>
            <a:r>
              <a:rPr lang="en-US" sz="6600" i="1" dirty="0">
                <a:solidFill>
                  <a:schemeClr val="bg1"/>
                </a:solidFill>
              </a:rPr>
              <a:t>Background</a:t>
            </a:r>
          </a:p>
        </p:txBody>
      </p:sp>
      <p:sp>
        <p:nvSpPr>
          <p:cNvPr id="4" name="Slide Number Placeholder 3">
            <a:extLst>
              <a:ext uri="{FF2B5EF4-FFF2-40B4-BE49-F238E27FC236}">
                <a16:creationId xmlns:a16="http://schemas.microsoft.com/office/drawing/2014/main" id="{D6131C74-48BF-FFA7-BBF8-4F90607F7924}"/>
              </a:ext>
            </a:extLst>
          </p:cNvPr>
          <p:cNvSpPr>
            <a:spLocks noGrp="1"/>
          </p:cNvSpPr>
          <p:nvPr>
            <p:ph type="sldNum" sz="quarter" idx="12"/>
          </p:nvPr>
        </p:nvSpPr>
        <p:spPr/>
        <p:txBody>
          <a:bodyPr/>
          <a:lstStyle/>
          <a:p>
            <a:pPr marL="0" marR="0" lvl="0" indent="0" algn="ctr" defTabSz="456449"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ITC Avant Garde Std Bk"/>
                <a:ea typeface="+mn-ea"/>
              </a:rPr>
              <a:pPr marL="0" marR="0" lvl="0" indent="0" algn="ctr" defTabSz="456449"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srgbClr val="FFFFFF"/>
              </a:solidFill>
              <a:effectLst/>
              <a:uLnTx/>
              <a:uFillTx/>
              <a:latin typeface="ITC Avant Garde Std Bk"/>
              <a:ea typeface="+mn-ea"/>
            </a:endParaRPr>
          </a:p>
        </p:txBody>
      </p:sp>
    </p:spTree>
    <p:extLst>
      <p:ext uri="{BB962C8B-B14F-4D97-AF65-F5344CB8AC3E}">
        <p14:creationId xmlns:p14="http://schemas.microsoft.com/office/powerpoint/2010/main" val="1273107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135D1-FA89-4AB9-8BAB-8C6EC13C0FE1}"/>
              </a:ext>
            </a:extLst>
          </p:cNvPr>
          <p:cNvSpPr>
            <a:spLocks noGrp="1"/>
          </p:cNvSpPr>
          <p:nvPr>
            <p:ph type="title"/>
          </p:nvPr>
        </p:nvSpPr>
        <p:spPr>
          <a:xfrm>
            <a:off x="188561" y="-2198"/>
            <a:ext cx="8315569" cy="1143000"/>
          </a:xfrm>
        </p:spPr>
        <p:txBody>
          <a:bodyPr/>
          <a:lstStyle/>
          <a:p>
            <a:r>
              <a:rPr lang="en-US" dirty="0"/>
              <a:t>Syphilis in Pregnancy </a:t>
            </a:r>
          </a:p>
        </p:txBody>
      </p:sp>
      <p:sp>
        <p:nvSpPr>
          <p:cNvPr id="5" name="TextBox 4">
            <a:extLst>
              <a:ext uri="{FF2B5EF4-FFF2-40B4-BE49-F238E27FC236}">
                <a16:creationId xmlns:a16="http://schemas.microsoft.com/office/drawing/2014/main" id="{C2E1D647-72B5-42C5-BE16-436B4CAB9E17}"/>
              </a:ext>
            </a:extLst>
          </p:cNvPr>
          <p:cNvSpPr txBox="1"/>
          <p:nvPr/>
        </p:nvSpPr>
        <p:spPr>
          <a:xfrm>
            <a:off x="188562" y="1177354"/>
            <a:ext cx="8637481" cy="1615827"/>
          </a:xfrm>
          <a:prstGeom prst="rect">
            <a:avLst/>
          </a:prstGeom>
          <a:solidFill>
            <a:srgbClr val="0E5D90"/>
          </a:solidFill>
          <a:ln>
            <a:solidFill>
              <a:srgbClr val="0E5D90"/>
            </a:solidFill>
          </a:ln>
        </p:spPr>
        <p:txBody>
          <a:bodyPr wrap="square" rtlCol="0">
            <a:spAutoFit/>
          </a:bodyPr>
          <a:lstStyle/>
          <a:p>
            <a:r>
              <a:rPr lang="en-US" sz="4950" dirty="0">
                <a:solidFill>
                  <a:schemeClr val="bg1"/>
                </a:solidFill>
                <a:latin typeface="Open Sans" panose="020B0606030504020204" pitchFamily="34" charset="0"/>
                <a:ea typeface="Open Sans" panose="020B0606030504020204" pitchFamily="34" charset="0"/>
                <a:cs typeface="Open Sans" panose="020B0606030504020204" pitchFamily="34" charset="0"/>
              </a:rPr>
              <a:t>Penicillin is the only tx for syphilis in pregnancy</a:t>
            </a:r>
          </a:p>
        </p:txBody>
      </p:sp>
      <p:sp>
        <p:nvSpPr>
          <p:cNvPr id="3" name="Content Placeholder 2">
            <a:extLst>
              <a:ext uri="{FF2B5EF4-FFF2-40B4-BE49-F238E27FC236}">
                <a16:creationId xmlns:a16="http://schemas.microsoft.com/office/drawing/2014/main" id="{CA669F84-B41B-40DE-8B34-A0F6FA9A30EF}"/>
              </a:ext>
            </a:extLst>
          </p:cNvPr>
          <p:cNvSpPr>
            <a:spLocks noGrp="1"/>
          </p:cNvSpPr>
          <p:nvPr>
            <p:ph idx="1"/>
          </p:nvPr>
        </p:nvSpPr>
        <p:spPr>
          <a:xfrm>
            <a:off x="188562" y="3044851"/>
            <a:ext cx="8637481" cy="3174321"/>
          </a:xfrm>
        </p:spPr>
        <p:txBody>
          <a:bodyPr>
            <a:normAutofit/>
          </a:bodyPr>
          <a:lstStyle/>
          <a:p>
            <a:r>
              <a:rPr lang="en-US" sz="2850" dirty="0"/>
              <a:t>Treat with the penicillin regimen appropriate for stage of infection</a:t>
            </a:r>
          </a:p>
          <a:p>
            <a:r>
              <a:rPr lang="en-US" sz="2850" dirty="0"/>
              <a:t>Pregnant people with history of penicillin allergy should be desensitized and treated with penicillin</a:t>
            </a:r>
          </a:p>
          <a:p>
            <a:pPr marL="114112" indent="0">
              <a:buNone/>
            </a:pPr>
            <a:endParaRPr lang="en-US" dirty="0"/>
          </a:p>
        </p:txBody>
      </p:sp>
      <p:sp>
        <p:nvSpPr>
          <p:cNvPr id="4" name="Slide Number Placeholder 3">
            <a:extLst>
              <a:ext uri="{FF2B5EF4-FFF2-40B4-BE49-F238E27FC236}">
                <a16:creationId xmlns:a16="http://schemas.microsoft.com/office/drawing/2014/main" id="{72DF1945-9371-8BF4-24B0-3EAE085209AF}"/>
              </a:ext>
            </a:extLst>
          </p:cNvPr>
          <p:cNvSpPr>
            <a:spLocks noGrp="1"/>
          </p:cNvSpPr>
          <p:nvPr>
            <p:ph type="sldNum" sz="quarter" idx="12"/>
          </p:nvPr>
        </p:nvSpPr>
        <p:spPr/>
        <p:txBody>
          <a:bodyPr/>
          <a:lstStyle/>
          <a:p>
            <a:fld id="{1D2EA5EF-C699-AF4C-BA42-C0A1CAAB713C}" type="slidenum">
              <a:rPr lang="en-US" smtClean="0"/>
              <a:t>50</a:t>
            </a:fld>
            <a:endParaRPr lang="en-US" dirty="0"/>
          </a:p>
        </p:txBody>
      </p:sp>
    </p:spTree>
    <p:extLst>
      <p:ext uri="{BB962C8B-B14F-4D97-AF65-F5344CB8AC3E}">
        <p14:creationId xmlns:p14="http://schemas.microsoft.com/office/powerpoint/2010/main" val="205125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346274" y="103600"/>
            <a:ext cx="8315569" cy="1143000"/>
          </a:xfrm>
        </p:spPr>
        <p:txBody>
          <a:bodyPr>
            <a:noAutofit/>
          </a:bodyPr>
          <a:lstStyle/>
          <a:p>
            <a:r>
              <a:rPr lang="en-US" altLang="en-US" dirty="0">
                <a:latin typeface="Merriweather" panose="00000500000000000000" pitchFamily="2" charset="0"/>
              </a:rPr>
              <a:t>Importance of Early Tx </a:t>
            </a:r>
          </a:p>
        </p:txBody>
      </p:sp>
      <p:sp>
        <p:nvSpPr>
          <p:cNvPr id="22530" name="Rectangle 3"/>
          <p:cNvSpPr>
            <a:spLocks noChangeArrowheads="1"/>
          </p:cNvSpPr>
          <p:nvPr/>
        </p:nvSpPr>
        <p:spPr bwMode="auto">
          <a:xfrm>
            <a:off x="414215" y="1235111"/>
            <a:ext cx="831556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214313" indent="-214313">
              <a:buFont typeface="Arial" panose="020B0604020202020204" pitchFamily="34" charset="0"/>
              <a:buChar char="•"/>
            </a:pPr>
            <a:r>
              <a:rPr lang="en-US" altLang="en-US" sz="2000" b="1" dirty="0">
                <a:latin typeface="+mj-lt"/>
              </a:rPr>
              <a:t>Early Rx = Fewer CS Infant Deaths </a:t>
            </a:r>
          </a:p>
          <a:p>
            <a:pPr marL="771525" lvl="1">
              <a:buFont typeface="Arial" panose="020B0604020202020204" pitchFamily="34" charset="0"/>
              <a:buChar char="•"/>
            </a:pPr>
            <a:r>
              <a:rPr lang="en-US" altLang="en-US" sz="2000" dirty="0">
                <a:latin typeface="+mj-lt"/>
              </a:rPr>
              <a:t>Mathematical model: % CS deaths preventable by treating pregnant people with syphilis at a given gestational age. </a:t>
            </a:r>
          </a:p>
        </p:txBody>
      </p:sp>
      <p:pic>
        <p:nvPicPr>
          <p:cNvPr id="7" name="5B747A2E-BBA8-4CEC-8E4E-FB78FB900A63" descr="Figure from a mathematical modeling study.  Gestational age of birthing parents is shown on the X-axis and percent of congenital syphilis deaths prevented on the Y-axis."/>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a:xfrm>
            <a:off x="1566862" y="2278856"/>
            <a:ext cx="6096000" cy="3009900"/>
          </a:xfrm>
          <a:prstGeom prst="rect">
            <a:avLst/>
          </a:prstGeom>
          <a:noFill/>
        </p:spPr>
      </p:pic>
      <p:sp>
        <p:nvSpPr>
          <p:cNvPr id="3" name="7-Point Star 2" descr="Yellow start indicating the point at which, in this modeling study, 70% of CS stillbirths were preventable "/>
          <p:cNvSpPr/>
          <p:nvPr/>
        </p:nvSpPr>
        <p:spPr>
          <a:xfrm>
            <a:off x="3539892" y="2994437"/>
            <a:ext cx="114300" cy="119063"/>
          </a:xfrm>
          <a:prstGeom prst="star7">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TextBox 5"/>
          <p:cNvSpPr txBox="1"/>
          <p:nvPr/>
        </p:nvSpPr>
        <p:spPr>
          <a:xfrm>
            <a:off x="4572000" y="2666167"/>
            <a:ext cx="2035840" cy="784830"/>
          </a:xfrm>
          <a:prstGeom prst="rect">
            <a:avLst/>
          </a:prstGeom>
          <a:solidFill>
            <a:srgbClr val="FFC000"/>
          </a:solidFill>
          <a:ln>
            <a:solidFill>
              <a:schemeClr val="accent4"/>
            </a:solidFill>
          </a:ln>
        </p:spPr>
        <p:txBody>
          <a:bodyPr wrap="square" rtlCol="0">
            <a:spAutoFit/>
          </a:bodyPr>
          <a:lstStyle/>
          <a:p>
            <a:r>
              <a:rPr lang="en-US" sz="1125" dirty="0">
                <a:latin typeface="+mj-lt"/>
              </a:rPr>
              <a:t>Around 70% of CS stillbirths were likely avoidable if treatment was given by </a:t>
            </a:r>
            <a:r>
              <a:rPr lang="en-US" sz="1125" b="1" dirty="0">
                <a:latin typeface="+mj-lt"/>
              </a:rPr>
              <a:t>21weeks</a:t>
            </a:r>
            <a:r>
              <a:rPr lang="en-US" sz="1125" dirty="0">
                <a:latin typeface="+mj-lt"/>
              </a:rPr>
              <a:t>’ gestation</a:t>
            </a:r>
            <a:endParaRPr lang="en-US" sz="1125" i="1" dirty="0">
              <a:latin typeface="+mj-lt"/>
            </a:endParaRPr>
          </a:p>
        </p:txBody>
      </p:sp>
      <p:sp>
        <p:nvSpPr>
          <p:cNvPr id="2" name="Rectangle 1"/>
          <p:cNvSpPr/>
          <p:nvPr/>
        </p:nvSpPr>
        <p:spPr>
          <a:xfrm>
            <a:off x="94129" y="5402640"/>
            <a:ext cx="9184095" cy="461665"/>
          </a:xfrm>
          <a:prstGeom prst="rect">
            <a:avLst/>
          </a:prstGeom>
        </p:spPr>
        <p:txBody>
          <a:bodyPr wrap="square">
            <a:spAutoFit/>
          </a:bodyPr>
          <a:lstStyle/>
          <a:p>
            <a:r>
              <a:rPr lang="en-US" altLang="en-US" sz="1200" dirty="0">
                <a:latin typeface="+mj-lt"/>
              </a:rPr>
              <a:t>(Gust  DA, Levine WC, St. Louis, M, </a:t>
            </a:r>
            <a:r>
              <a:rPr lang="en-US" altLang="en-US" sz="1200" i="1" dirty="0">
                <a:latin typeface="+mj-lt"/>
              </a:rPr>
              <a:t>et al</a:t>
            </a:r>
            <a:r>
              <a:rPr lang="en-US" altLang="en-US" sz="1200" dirty="0">
                <a:latin typeface="+mj-lt"/>
              </a:rPr>
              <a:t>. Mortality associated with congenital syphilis in the United States, 1992-1998.  Pediatrics, 2002; 109(5):E79-9.)</a:t>
            </a:r>
          </a:p>
        </p:txBody>
      </p:sp>
      <p:sp>
        <p:nvSpPr>
          <p:cNvPr id="4" name="Slide Number Placeholder 3">
            <a:extLst>
              <a:ext uri="{FF2B5EF4-FFF2-40B4-BE49-F238E27FC236}">
                <a16:creationId xmlns:a16="http://schemas.microsoft.com/office/drawing/2014/main" id="{B3256799-E540-45D6-2EFA-1C0488181BCF}"/>
              </a:ext>
            </a:extLst>
          </p:cNvPr>
          <p:cNvSpPr>
            <a:spLocks noGrp="1"/>
          </p:cNvSpPr>
          <p:nvPr>
            <p:ph type="sldNum" sz="quarter" idx="12"/>
          </p:nvPr>
        </p:nvSpPr>
        <p:spPr/>
        <p:txBody>
          <a:bodyPr/>
          <a:lstStyle/>
          <a:p>
            <a:fld id="{1D2EA5EF-C699-AF4C-BA42-C0A1CAAB713C}" type="slidenum">
              <a:rPr lang="en-US" smtClean="0"/>
              <a:t>51</a:t>
            </a:fld>
            <a:endParaRPr lang="en-US" dirty="0"/>
          </a:p>
        </p:txBody>
      </p:sp>
    </p:spTree>
    <p:extLst>
      <p:ext uri="{BB962C8B-B14F-4D97-AF65-F5344CB8AC3E}">
        <p14:creationId xmlns:p14="http://schemas.microsoft.com/office/powerpoint/2010/main" val="50740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9AEBD-D129-E925-8670-55AD5EC21C2E}"/>
              </a:ext>
            </a:extLst>
          </p:cNvPr>
          <p:cNvSpPr>
            <a:spLocks noGrp="1"/>
          </p:cNvSpPr>
          <p:nvPr>
            <p:ph type="title"/>
          </p:nvPr>
        </p:nvSpPr>
        <p:spPr/>
        <p:txBody>
          <a:bodyPr/>
          <a:lstStyle/>
          <a:p>
            <a:r>
              <a:rPr lang="en-US" dirty="0"/>
              <a:t>Importance of Day of Treatment Titer</a:t>
            </a:r>
          </a:p>
        </p:txBody>
      </p:sp>
      <p:pic>
        <p:nvPicPr>
          <p:cNvPr id="6" name="Picture 5" descr="Illustrating highlighting the importance of checking an RPR on the day of treatment. In this hypothetical scenario, a patient is diagnosed with syphilis initially with an RPR of 1:256, but does not get treated on the day of diagnosis.  When they return for treatment days later, their RPR is actually much higher, at 1:1024.  If the RPR is not checked on that day, it will be very hard to interpret future titers.  For example - if the titer is at 1:256 in a few months, you might be concerned about treatment failure, since you never knew about the RPR of 1:1024 on the day of treatment. ">
            <a:extLst>
              <a:ext uri="{FF2B5EF4-FFF2-40B4-BE49-F238E27FC236}">
                <a16:creationId xmlns:a16="http://schemas.microsoft.com/office/drawing/2014/main" id="{9375B29A-AA88-968A-B331-4223484D7AA3}"/>
              </a:ext>
            </a:extLst>
          </p:cNvPr>
          <p:cNvPicPr>
            <a:picLocks noChangeAspect="1"/>
          </p:cNvPicPr>
          <p:nvPr/>
        </p:nvPicPr>
        <p:blipFill rotWithShape="1">
          <a:blip r:embed="rId3"/>
          <a:srcRect l="22844" t="36823" r="29174" b="28498"/>
          <a:stretch/>
        </p:blipFill>
        <p:spPr>
          <a:xfrm>
            <a:off x="-17810" y="1867188"/>
            <a:ext cx="9161810" cy="4414486"/>
          </a:xfrm>
          <a:prstGeom prst="rect">
            <a:avLst/>
          </a:prstGeom>
        </p:spPr>
      </p:pic>
      <p:sp>
        <p:nvSpPr>
          <p:cNvPr id="4" name="Slide Number Placeholder 3">
            <a:extLst>
              <a:ext uri="{FF2B5EF4-FFF2-40B4-BE49-F238E27FC236}">
                <a16:creationId xmlns:a16="http://schemas.microsoft.com/office/drawing/2014/main" id="{E441DFF7-F8A1-E1EA-891D-3B839497AB9A}"/>
              </a:ext>
            </a:extLst>
          </p:cNvPr>
          <p:cNvSpPr>
            <a:spLocks noGrp="1"/>
          </p:cNvSpPr>
          <p:nvPr>
            <p:ph type="sldNum" sz="quarter" idx="12"/>
          </p:nvPr>
        </p:nvSpPr>
        <p:spPr/>
        <p:txBody>
          <a:bodyPr/>
          <a:lstStyle/>
          <a:p>
            <a:fld id="{1D2EA5EF-C699-AF4C-BA42-C0A1CAAB713C}" type="slidenum">
              <a:rPr lang="en-US" smtClean="0"/>
              <a:t>52</a:t>
            </a:fld>
            <a:endParaRPr lang="en-US" dirty="0"/>
          </a:p>
        </p:txBody>
      </p:sp>
      <p:sp>
        <p:nvSpPr>
          <p:cNvPr id="3" name="TextBox 2">
            <a:extLst>
              <a:ext uri="{FF2B5EF4-FFF2-40B4-BE49-F238E27FC236}">
                <a16:creationId xmlns:a16="http://schemas.microsoft.com/office/drawing/2014/main" id="{3CB8EFB6-6B95-D235-E2B6-3D4E3ED64EDE}"/>
              </a:ext>
              <a:ext uri="{C183D7F6-B498-43B3-948B-1728B52AA6E4}">
                <adec:decorative xmlns:adec="http://schemas.microsoft.com/office/drawing/2017/decorative" val="1"/>
              </a:ext>
            </a:extLst>
          </p:cNvPr>
          <p:cNvSpPr txBox="1"/>
          <p:nvPr/>
        </p:nvSpPr>
        <p:spPr>
          <a:xfrm>
            <a:off x="2264229" y="39155"/>
            <a:ext cx="7147125" cy="261610"/>
          </a:xfrm>
          <a:prstGeom prst="rect">
            <a:avLst/>
          </a:prstGeom>
          <a:noFill/>
        </p:spPr>
        <p:txBody>
          <a:bodyPr wrap="square" rtlCol="0">
            <a:spAutoFit/>
          </a:bodyPr>
          <a:lstStyle/>
          <a:p>
            <a:r>
              <a:rPr lang="en-US" sz="1100" dirty="0"/>
              <a:t>Content credit: California Prevention Training Center &amp; California Dept of Public Health, STD Control Branch</a:t>
            </a:r>
          </a:p>
        </p:txBody>
      </p:sp>
    </p:spTree>
    <p:extLst>
      <p:ext uri="{BB962C8B-B14F-4D97-AF65-F5344CB8AC3E}">
        <p14:creationId xmlns:p14="http://schemas.microsoft.com/office/powerpoint/2010/main" val="1149989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81103E-549F-4301-A07C-CF7E6EF123DE}"/>
              </a:ext>
            </a:extLst>
          </p:cNvPr>
          <p:cNvSpPr>
            <a:spLocks noGrp="1"/>
          </p:cNvSpPr>
          <p:nvPr>
            <p:ph type="title"/>
          </p:nvPr>
        </p:nvSpPr>
        <p:spPr/>
        <p:txBody>
          <a:bodyPr>
            <a:normAutofit fontScale="90000"/>
          </a:bodyPr>
          <a:lstStyle/>
          <a:p>
            <a:r>
              <a:rPr lang="en-US" dirty="0"/>
              <a:t>Resources for Understanding Maternal Syphilis Serologies &amp; Treatment History </a:t>
            </a:r>
          </a:p>
        </p:txBody>
      </p:sp>
      <p:sp>
        <p:nvSpPr>
          <p:cNvPr id="4" name="Content Placeholder 3">
            <a:extLst>
              <a:ext uri="{FF2B5EF4-FFF2-40B4-BE49-F238E27FC236}">
                <a16:creationId xmlns:a16="http://schemas.microsoft.com/office/drawing/2014/main" id="{8D653B02-3C37-4388-97B2-8ABA3A1827AF}"/>
              </a:ext>
            </a:extLst>
          </p:cNvPr>
          <p:cNvSpPr>
            <a:spLocks noGrp="1"/>
          </p:cNvSpPr>
          <p:nvPr>
            <p:ph idx="1"/>
          </p:nvPr>
        </p:nvSpPr>
        <p:spPr>
          <a:xfrm>
            <a:off x="457203" y="1600203"/>
            <a:ext cx="4555189" cy="4367299"/>
          </a:xfrm>
        </p:spPr>
        <p:txBody>
          <a:bodyPr>
            <a:normAutofit lnSpcReduction="10000"/>
          </a:bodyPr>
          <a:lstStyle/>
          <a:p>
            <a:r>
              <a:rPr lang="en-US" dirty="0"/>
              <a:t>Contact your local health department for assistance reviewing prior maternal syphilis tests &amp; confirming whether adequate treatment was received</a:t>
            </a:r>
          </a:p>
          <a:p>
            <a:pPr lvl="1"/>
            <a:r>
              <a:rPr lang="en-US" dirty="0"/>
              <a:t>Can also help with: Partner notification, treatment access  </a:t>
            </a:r>
          </a:p>
          <a:p>
            <a:r>
              <a:rPr lang="en-US" dirty="0"/>
              <a:t>For clinical consultation or help interpreting maternal syphilis test results, consider STD CCN </a:t>
            </a:r>
            <a:r>
              <a:rPr lang="en-US" dirty="0">
                <a:hlinkClick r:id="rId3"/>
              </a:rPr>
              <a:t>www.stdccn.org</a:t>
            </a:r>
            <a:endParaRPr lang="en-US" dirty="0"/>
          </a:p>
        </p:txBody>
      </p:sp>
      <p:pic>
        <p:nvPicPr>
          <p:cNvPr id="6" name="Picture 2" descr="Image of clinicians wearing white coats and stethoscopes, promoting the online portal www.stdccn.org as a resource for submitting complex STI patient care questions">
            <a:extLst>
              <a:ext uri="{FF2B5EF4-FFF2-40B4-BE49-F238E27FC236}">
                <a16:creationId xmlns:a16="http://schemas.microsoft.com/office/drawing/2014/main" id="{E4A6B07A-8628-48BC-9879-47BCF9C8C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8366" y="2030135"/>
            <a:ext cx="3674405" cy="2454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0EF58D21-F646-6C4E-F682-41F98F252F0B}"/>
              </a:ext>
            </a:extLst>
          </p:cNvPr>
          <p:cNvSpPr>
            <a:spLocks noGrp="1"/>
          </p:cNvSpPr>
          <p:nvPr>
            <p:ph type="sldNum" sz="quarter" idx="12"/>
          </p:nvPr>
        </p:nvSpPr>
        <p:spPr/>
        <p:txBody>
          <a:bodyPr/>
          <a:lstStyle/>
          <a:p>
            <a:fld id="{1D2EA5EF-C699-AF4C-BA42-C0A1CAAB713C}" type="slidenum">
              <a:rPr lang="en-US" smtClean="0"/>
              <a:t>53</a:t>
            </a:fld>
            <a:endParaRPr lang="en-US" dirty="0"/>
          </a:p>
        </p:txBody>
      </p:sp>
    </p:spTree>
    <p:extLst>
      <p:ext uri="{BB962C8B-B14F-4D97-AF65-F5344CB8AC3E}">
        <p14:creationId xmlns:p14="http://schemas.microsoft.com/office/powerpoint/2010/main" val="247845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1C37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9E864-D7BC-8916-9205-19C63B4FF119}"/>
              </a:ext>
            </a:extLst>
          </p:cNvPr>
          <p:cNvSpPr>
            <a:spLocks noGrp="1"/>
          </p:cNvSpPr>
          <p:nvPr>
            <p:ph type="ctrTitle"/>
          </p:nvPr>
        </p:nvSpPr>
        <p:spPr>
          <a:xfrm>
            <a:off x="685800" y="2280976"/>
            <a:ext cx="7772399" cy="2474409"/>
          </a:xfrm>
        </p:spPr>
        <p:txBody>
          <a:bodyPr/>
          <a:lstStyle/>
          <a:p>
            <a:pPr algn="ctr"/>
            <a:r>
              <a:rPr lang="en-US" sz="6600" i="1" dirty="0">
                <a:solidFill>
                  <a:schemeClr val="bg1"/>
                </a:solidFill>
              </a:rPr>
              <a:t>CS Prevention: Additional Strategies</a:t>
            </a:r>
          </a:p>
        </p:txBody>
      </p:sp>
      <p:sp>
        <p:nvSpPr>
          <p:cNvPr id="4" name="Slide Number Placeholder 3">
            <a:extLst>
              <a:ext uri="{FF2B5EF4-FFF2-40B4-BE49-F238E27FC236}">
                <a16:creationId xmlns:a16="http://schemas.microsoft.com/office/drawing/2014/main" id="{D6131C74-48BF-FFA7-BBF8-4F90607F7924}"/>
              </a:ext>
            </a:extLst>
          </p:cNvPr>
          <p:cNvSpPr>
            <a:spLocks noGrp="1"/>
          </p:cNvSpPr>
          <p:nvPr>
            <p:ph type="sldNum" sz="quarter" idx="12"/>
          </p:nvPr>
        </p:nvSpPr>
        <p:spPr/>
        <p:txBody>
          <a:bodyPr/>
          <a:lstStyle/>
          <a:p>
            <a:pPr marL="0" marR="0" lvl="0" indent="0" algn="ctr" defTabSz="456449"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ITC Avant Garde Std Bk"/>
                <a:ea typeface="+mn-ea"/>
              </a:rPr>
              <a:pPr marL="0" marR="0" lvl="0" indent="0" algn="ctr" defTabSz="456449"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dirty="0">
              <a:ln>
                <a:noFill/>
              </a:ln>
              <a:solidFill>
                <a:srgbClr val="FFFFFF"/>
              </a:solidFill>
              <a:effectLst/>
              <a:uLnTx/>
              <a:uFillTx/>
              <a:latin typeface="ITC Avant Garde Std Bk"/>
              <a:ea typeface="+mn-ea"/>
            </a:endParaRPr>
          </a:p>
        </p:txBody>
      </p:sp>
    </p:spTree>
    <p:extLst>
      <p:ext uri="{BB962C8B-B14F-4D97-AF65-F5344CB8AC3E}">
        <p14:creationId xmlns:p14="http://schemas.microsoft.com/office/powerpoint/2010/main" val="3593485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484E-94BF-D8C2-B3C1-F0398F695F67}"/>
              </a:ext>
            </a:extLst>
          </p:cNvPr>
          <p:cNvSpPr>
            <a:spLocks noGrp="1"/>
          </p:cNvSpPr>
          <p:nvPr>
            <p:ph type="title"/>
          </p:nvPr>
        </p:nvSpPr>
        <p:spPr>
          <a:xfrm>
            <a:off x="275536" y="63748"/>
            <a:ext cx="8868464" cy="1143000"/>
          </a:xfrm>
        </p:spPr>
        <p:txBody>
          <a:bodyPr/>
          <a:lstStyle/>
          <a:p>
            <a:r>
              <a:rPr lang="en-US" sz="2400" dirty="0"/>
              <a:t>Be aware of state and/or CDC guidelines for syphilis screening</a:t>
            </a:r>
          </a:p>
        </p:txBody>
      </p:sp>
      <p:graphicFrame>
        <p:nvGraphicFramePr>
          <p:cNvPr id="5" name="Table 4">
            <a:extLst>
              <a:ext uri="{FF2B5EF4-FFF2-40B4-BE49-F238E27FC236}">
                <a16:creationId xmlns:a16="http://schemas.microsoft.com/office/drawing/2014/main" id="{7160116E-5929-36A9-ACA1-E60E6B647156}"/>
              </a:ext>
            </a:extLst>
          </p:cNvPr>
          <p:cNvGraphicFramePr>
            <a:graphicFrameLocks noGrp="1"/>
          </p:cNvGraphicFramePr>
          <p:nvPr>
            <p:extLst>
              <p:ext uri="{D42A27DB-BD31-4B8C-83A1-F6EECF244321}">
                <p14:modId xmlns:p14="http://schemas.microsoft.com/office/powerpoint/2010/main" val="3737407662"/>
              </p:ext>
            </p:extLst>
          </p:nvPr>
        </p:nvGraphicFramePr>
        <p:xfrm>
          <a:off x="275536" y="1183779"/>
          <a:ext cx="8592928" cy="4507767"/>
        </p:xfrm>
        <a:graphic>
          <a:graphicData uri="http://schemas.openxmlformats.org/drawingml/2006/table">
            <a:tbl>
              <a:tblPr firstRow="1" bandRow="1">
                <a:tableStyleId>{E8B1032C-EA38-4F05-BA0D-38AFFFC7BED3}</a:tableStyleId>
              </a:tblPr>
              <a:tblGrid>
                <a:gridCol w="2227798">
                  <a:extLst>
                    <a:ext uri="{9D8B030D-6E8A-4147-A177-3AD203B41FA5}">
                      <a16:colId xmlns:a16="http://schemas.microsoft.com/office/drawing/2014/main" val="4072282487"/>
                    </a:ext>
                  </a:extLst>
                </a:gridCol>
                <a:gridCol w="6365130">
                  <a:extLst>
                    <a:ext uri="{9D8B030D-6E8A-4147-A177-3AD203B41FA5}">
                      <a16:colId xmlns:a16="http://schemas.microsoft.com/office/drawing/2014/main" val="502839271"/>
                    </a:ext>
                  </a:extLst>
                </a:gridCol>
              </a:tblGrid>
              <a:tr h="999090">
                <a:tc>
                  <a:txBody>
                    <a:bodyPr/>
                    <a:lstStyle/>
                    <a:p>
                      <a:pPr fontAlgn="t"/>
                      <a:r>
                        <a:rPr lang="en-US" sz="1400" dirty="0">
                          <a:effectLst/>
                        </a:rPr>
                        <a:t>Cis Women and Men Who Have Sex with Women</a:t>
                      </a:r>
                    </a:p>
                  </a:txBody>
                  <a:tcPr marL="10010" marR="10010" marT="10010" marB="10010"/>
                </a:tc>
                <a:tc>
                  <a:txBody>
                    <a:bodyPr/>
                    <a:lstStyle/>
                    <a:p>
                      <a:pPr marL="285750" indent="-285750" fontAlgn="t">
                        <a:buFont typeface="Arial" panose="020B0604020202020204" pitchFamily="34" charset="0"/>
                        <a:buChar char="•"/>
                      </a:pPr>
                      <a:r>
                        <a:rPr lang="en-US" sz="1400" dirty="0">
                          <a:effectLst/>
                        </a:rPr>
                        <a:t>Screen asymptomatic adults at increased risk (history of incarceration or transactional sex work, geography, race/ethnicity, and being a male younger than 29 years) for syphilis infection</a:t>
                      </a:r>
                    </a:p>
                  </a:txBody>
                  <a:tcPr marL="10010" marR="10010" marT="10010" marB="10010"/>
                </a:tc>
                <a:extLst>
                  <a:ext uri="{0D108BD9-81ED-4DB2-BD59-A6C34878D82A}">
                    <a16:rowId xmlns:a16="http://schemas.microsoft.com/office/drawing/2014/main" val="3444205873"/>
                  </a:ext>
                </a:extLst>
              </a:tr>
              <a:tr h="1486771">
                <a:tc>
                  <a:txBody>
                    <a:bodyPr/>
                    <a:lstStyle/>
                    <a:p>
                      <a:pPr fontAlgn="t"/>
                      <a:r>
                        <a:rPr lang="en-US" sz="1400" dirty="0">
                          <a:effectLst/>
                        </a:rPr>
                        <a:t>Pregnant Women</a:t>
                      </a:r>
                    </a:p>
                  </a:txBody>
                  <a:tcPr marL="10010" marR="10010" marT="10010" marB="10010"/>
                </a:tc>
                <a:tc>
                  <a:txBody>
                    <a:bodyPr/>
                    <a:lstStyle/>
                    <a:p>
                      <a:pPr marL="285750" indent="-285750" fontAlgn="t">
                        <a:buFont typeface="Arial" panose="020B0604020202020204" pitchFamily="34" charset="0"/>
                        <a:buChar char="•"/>
                      </a:pPr>
                      <a:r>
                        <a:rPr lang="en-US" sz="1400" dirty="0">
                          <a:effectLst/>
                        </a:rPr>
                        <a:t>All pregnant women at the first prenatal visit</a:t>
                      </a:r>
                    </a:p>
                    <a:p>
                      <a:pPr marL="285750" indent="-285750" fontAlgn="t">
                        <a:buFont typeface="Arial" panose="020B0604020202020204" pitchFamily="34" charset="0"/>
                        <a:buChar char="•"/>
                      </a:pPr>
                      <a:r>
                        <a:rPr lang="en-US" sz="1400" dirty="0">
                          <a:effectLst/>
                        </a:rPr>
                        <a:t>Retest at 28 weeks gestation and at delivery if at high risk (lives in a community with high syphilis morbidity or is at risk for syphilis acquisition during pregnancy (using drugs, STIs during pregnancy, multiple partners, a new partner, partner with STIs)</a:t>
                      </a:r>
                    </a:p>
                  </a:txBody>
                  <a:tcPr marL="10010" marR="10010" marT="10010" marB="10010"/>
                </a:tc>
                <a:extLst>
                  <a:ext uri="{0D108BD9-81ED-4DB2-BD59-A6C34878D82A}">
                    <a16:rowId xmlns:a16="http://schemas.microsoft.com/office/drawing/2014/main" val="447660135"/>
                  </a:ext>
                </a:extLst>
              </a:tr>
              <a:tr h="511408">
                <a:tc>
                  <a:txBody>
                    <a:bodyPr/>
                    <a:lstStyle/>
                    <a:p>
                      <a:pPr fontAlgn="t"/>
                      <a:r>
                        <a:rPr lang="en-US" sz="1400" dirty="0">
                          <a:effectLst/>
                        </a:rPr>
                        <a:t>Men Who Have Sex With Men</a:t>
                      </a:r>
                    </a:p>
                  </a:txBody>
                  <a:tcPr marL="10010" marR="10010" marT="10010" marB="10010"/>
                </a:tc>
                <a:tc>
                  <a:txBody>
                    <a:bodyPr/>
                    <a:lstStyle/>
                    <a:p>
                      <a:pPr marL="285750" indent="-285750" fontAlgn="t">
                        <a:buFont typeface="Arial" panose="020B0604020202020204" pitchFamily="34" charset="0"/>
                        <a:buChar char="•"/>
                      </a:pPr>
                      <a:r>
                        <a:rPr lang="en-US" sz="1400" dirty="0">
                          <a:effectLst/>
                        </a:rPr>
                        <a:t>At least annually for sexually active MSM</a:t>
                      </a:r>
                    </a:p>
                    <a:p>
                      <a:pPr marL="285750" indent="-285750" fontAlgn="t">
                        <a:buFont typeface="Arial" panose="020B0604020202020204" pitchFamily="34" charset="0"/>
                        <a:buChar char="•"/>
                      </a:pPr>
                      <a:r>
                        <a:rPr lang="en-US" sz="1400" dirty="0">
                          <a:effectLst/>
                        </a:rPr>
                        <a:t>Every 3 to 6 months if indicated (based on sexual practices)</a:t>
                      </a:r>
                      <a:endParaRPr lang="en-US" sz="1400" b="1" dirty="0">
                        <a:effectLst/>
                      </a:endParaRPr>
                    </a:p>
                  </a:txBody>
                  <a:tcPr marL="10010" marR="10010" marT="10010" marB="10010"/>
                </a:tc>
                <a:extLst>
                  <a:ext uri="{0D108BD9-81ED-4DB2-BD59-A6C34878D82A}">
                    <a16:rowId xmlns:a16="http://schemas.microsoft.com/office/drawing/2014/main" val="3452215902"/>
                  </a:ext>
                </a:extLst>
              </a:tr>
              <a:tr h="511408">
                <a:tc>
                  <a:txBody>
                    <a:bodyPr/>
                    <a:lstStyle/>
                    <a:p>
                      <a:pPr fontAlgn="t"/>
                      <a:r>
                        <a:rPr lang="en-US" sz="1400" dirty="0">
                          <a:effectLst/>
                        </a:rPr>
                        <a:t>Transgender and Gender Diverse People</a:t>
                      </a:r>
                    </a:p>
                  </a:txBody>
                  <a:tcPr marL="10010" marR="10010" marT="10010" marB="10010"/>
                </a:tc>
                <a:tc>
                  <a:txBody>
                    <a:bodyPr/>
                    <a:lstStyle/>
                    <a:p>
                      <a:pPr marL="285750" indent="-285750" fontAlgn="t">
                        <a:buFont typeface="Arial" panose="020B0604020202020204" pitchFamily="34" charset="0"/>
                        <a:buChar char="•"/>
                      </a:pPr>
                      <a:r>
                        <a:rPr lang="en-US" sz="1400" dirty="0">
                          <a:effectLst/>
                        </a:rPr>
                        <a:t>Consider screening at least annually based on reported sexual behaviors and exposure</a:t>
                      </a:r>
                      <a:endParaRPr lang="en-US" sz="1400" b="1" dirty="0">
                        <a:effectLst/>
                      </a:endParaRPr>
                    </a:p>
                  </a:txBody>
                  <a:tcPr marL="10010" marR="10010" marT="10010" marB="10010"/>
                </a:tc>
                <a:extLst>
                  <a:ext uri="{0D108BD9-81ED-4DB2-BD59-A6C34878D82A}">
                    <a16:rowId xmlns:a16="http://schemas.microsoft.com/office/drawing/2014/main" val="1018435618"/>
                  </a:ext>
                </a:extLst>
              </a:tr>
              <a:tr h="999090">
                <a:tc>
                  <a:txBody>
                    <a:bodyPr/>
                    <a:lstStyle/>
                    <a:p>
                      <a:pPr fontAlgn="t"/>
                      <a:r>
                        <a:rPr lang="en-US" sz="1400" dirty="0">
                          <a:effectLst/>
                        </a:rPr>
                        <a:t>Persons with HIV</a:t>
                      </a:r>
                    </a:p>
                  </a:txBody>
                  <a:tcPr marL="10010" marR="10010" marT="10010" marB="10010"/>
                </a:tc>
                <a:tc>
                  <a:txBody>
                    <a:bodyPr/>
                    <a:lstStyle/>
                    <a:p>
                      <a:pPr marL="285750" indent="-285750" fontAlgn="t">
                        <a:buFont typeface="Arial" panose="020B0604020202020204" pitchFamily="34" charset="0"/>
                        <a:buChar char="•"/>
                      </a:pPr>
                      <a:r>
                        <a:rPr lang="en-US" sz="1400" dirty="0">
                          <a:effectLst/>
                        </a:rPr>
                        <a:t>For sexually active individuals, screen at first HIV evaluation, and at least annually thereafter</a:t>
                      </a:r>
                    </a:p>
                    <a:p>
                      <a:pPr marL="285750" indent="-285750" fontAlgn="t">
                        <a:buFont typeface="Arial" panose="020B0604020202020204" pitchFamily="34" charset="0"/>
                        <a:buChar char="•"/>
                      </a:pPr>
                      <a:r>
                        <a:rPr lang="en-US" sz="1400" dirty="0">
                          <a:effectLst/>
                        </a:rPr>
                        <a:t>More frequent screening might be appropriate depending on individual behaviors &amp; local epidemiology</a:t>
                      </a:r>
                    </a:p>
                  </a:txBody>
                  <a:tcPr marL="10010" marR="10010" marT="10010" marB="10010"/>
                </a:tc>
                <a:extLst>
                  <a:ext uri="{0D108BD9-81ED-4DB2-BD59-A6C34878D82A}">
                    <a16:rowId xmlns:a16="http://schemas.microsoft.com/office/drawing/2014/main" val="504866307"/>
                  </a:ext>
                </a:extLst>
              </a:tr>
            </a:tbl>
          </a:graphicData>
        </a:graphic>
      </p:graphicFrame>
      <p:sp>
        <p:nvSpPr>
          <p:cNvPr id="3" name="TextBox 2">
            <a:extLst>
              <a:ext uri="{FF2B5EF4-FFF2-40B4-BE49-F238E27FC236}">
                <a16:creationId xmlns:a16="http://schemas.microsoft.com/office/drawing/2014/main" id="{3F2A842C-47C4-3AD5-E7B4-4F0AAAC9C096}"/>
              </a:ext>
            </a:extLst>
          </p:cNvPr>
          <p:cNvSpPr txBox="1"/>
          <p:nvPr/>
        </p:nvSpPr>
        <p:spPr>
          <a:xfrm>
            <a:off x="5319411" y="5876106"/>
            <a:ext cx="3824589" cy="307777"/>
          </a:xfrm>
          <a:prstGeom prst="rect">
            <a:avLst/>
          </a:prstGeom>
          <a:noFill/>
        </p:spPr>
        <p:txBody>
          <a:bodyPr wrap="square">
            <a:spAutoFit/>
          </a:bodyPr>
          <a:lstStyle/>
          <a:p>
            <a:r>
              <a:rPr lang="en-US" sz="1400" dirty="0"/>
              <a:t>CDC, 2021 STI screening recommendations</a:t>
            </a:r>
          </a:p>
        </p:txBody>
      </p:sp>
      <p:sp>
        <p:nvSpPr>
          <p:cNvPr id="4" name="Slide Number Placeholder 3">
            <a:extLst>
              <a:ext uri="{FF2B5EF4-FFF2-40B4-BE49-F238E27FC236}">
                <a16:creationId xmlns:a16="http://schemas.microsoft.com/office/drawing/2014/main" id="{EC780DE6-7F0D-5B4B-463C-80807F862BF7}"/>
              </a:ext>
            </a:extLst>
          </p:cNvPr>
          <p:cNvSpPr>
            <a:spLocks noGrp="1"/>
          </p:cNvSpPr>
          <p:nvPr>
            <p:ph type="sldNum" sz="quarter" idx="12"/>
          </p:nvPr>
        </p:nvSpPr>
        <p:spPr/>
        <p:txBody>
          <a:bodyPr/>
          <a:lstStyle/>
          <a:p>
            <a:fld id="{1D2EA5EF-C699-AF4C-BA42-C0A1CAAB713C}" type="slidenum">
              <a:rPr lang="en-US" smtClean="0"/>
              <a:t>55</a:t>
            </a:fld>
            <a:endParaRPr lang="en-US" dirty="0"/>
          </a:p>
        </p:txBody>
      </p:sp>
    </p:spTree>
    <p:extLst>
      <p:ext uri="{BB962C8B-B14F-4D97-AF65-F5344CB8AC3E}">
        <p14:creationId xmlns:p14="http://schemas.microsoft.com/office/powerpoint/2010/main" val="630547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BF066-2A0F-B610-D56B-94DC1AEE52EF}"/>
              </a:ext>
            </a:extLst>
          </p:cNvPr>
          <p:cNvSpPr txBox="1">
            <a:spLocks noGrp="1"/>
          </p:cNvSpPr>
          <p:nvPr>
            <p:ph type="title"/>
          </p:nvPr>
        </p:nvSpPr>
        <p:spPr>
          <a:xfrm>
            <a:off x="539416" y="1121907"/>
            <a:ext cx="7659014" cy="881678"/>
          </a:xfrm>
        </p:spPr>
        <p:txBody>
          <a:bodyPr/>
          <a:lstStyle/>
          <a:p>
            <a:pPr lvl="0"/>
            <a:r>
              <a:rPr lang="en-US" sz="2175" dirty="0">
                <a:solidFill>
                  <a:srgbClr val="FF0000"/>
                </a:solidFill>
              </a:rPr>
              <a:t>Screening for Syphilis in HIV PrEP in groups at substantial risk of acquiring HIV :  </a:t>
            </a:r>
          </a:p>
        </p:txBody>
      </p:sp>
      <p:sp>
        <p:nvSpPr>
          <p:cNvPr id="4" name="Oval 3">
            <a:extLst>
              <a:ext uri="{FF2B5EF4-FFF2-40B4-BE49-F238E27FC236}">
                <a16:creationId xmlns:a16="http://schemas.microsoft.com/office/drawing/2014/main" id="{7B8D0F1A-9DE6-EC26-DF86-B5F62D1B2EBB}"/>
              </a:ext>
            </a:extLst>
          </p:cNvPr>
          <p:cNvSpPr/>
          <p:nvPr/>
        </p:nvSpPr>
        <p:spPr>
          <a:xfrm>
            <a:off x="341837" y="2398887"/>
            <a:ext cx="2385871" cy="111221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5A5A5"/>
          </a:solidFill>
          <a:ln w="12701" cap="flat">
            <a:solidFill>
              <a:srgbClr val="2F528F"/>
            </a:solidFill>
            <a:prstDash val="solid"/>
            <a:miter/>
          </a:ln>
        </p:spPr>
        <p:txBody>
          <a:bodyPr vert="horz" wrap="square" lIns="68580" tIns="34290" rIns="68580" bIns="34290" anchor="ctr" anchorCtr="1" compatLnSpc="1">
            <a:noAutofit/>
          </a:bodyPr>
          <a:lstStyle/>
          <a:p>
            <a:pPr algn="ctr" defTabSz="514350">
              <a:defRPr sz="1800" b="0" i="0" u="none" strike="noStrike" kern="0" cap="none" spc="0" baseline="0">
                <a:solidFill>
                  <a:srgbClr val="000000"/>
                </a:solidFill>
                <a:uFillTx/>
              </a:defRPr>
            </a:pPr>
            <a:r>
              <a:rPr lang="en-US" sz="1350" kern="0" dirty="0">
                <a:solidFill>
                  <a:srgbClr val="000000"/>
                </a:solidFill>
                <a:latin typeface="Calibri"/>
              </a:rPr>
              <a:t>Sexually-active adult MSM (men who have sex with men) </a:t>
            </a:r>
          </a:p>
        </p:txBody>
      </p:sp>
      <p:sp>
        <p:nvSpPr>
          <p:cNvPr id="6" name="Oval 5">
            <a:extLst>
              <a:ext uri="{FF2B5EF4-FFF2-40B4-BE49-F238E27FC236}">
                <a16:creationId xmlns:a16="http://schemas.microsoft.com/office/drawing/2014/main" id="{657E5321-8FAB-F017-0F3F-0C4A261E4C3E}"/>
              </a:ext>
            </a:extLst>
          </p:cNvPr>
          <p:cNvSpPr/>
          <p:nvPr/>
        </p:nvSpPr>
        <p:spPr>
          <a:xfrm>
            <a:off x="236416" y="3747499"/>
            <a:ext cx="2716570" cy="15817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AE3F3"/>
          </a:solidFill>
          <a:ln w="12701" cap="flat">
            <a:solidFill>
              <a:srgbClr val="2F528F"/>
            </a:solidFill>
            <a:prstDash val="solid"/>
            <a:miter/>
          </a:ln>
        </p:spPr>
        <p:txBody>
          <a:bodyPr vert="horz" wrap="square" lIns="68580" tIns="34290" rIns="68580" bIns="34290" anchor="ctr" anchorCtr="1" compatLnSpc="1">
            <a:noAutofit/>
          </a:bodyPr>
          <a:lstStyle/>
          <a:p>
            <a:pPr algn="ctr" defTabSz="514350">
              <a:defRPr sz="1800" b="0" i="0" u="none" strike="noStrike" kern="0" cap="none" spc="0" baseline="0">
                <a:solidFill>
                  <a:srgbClr val="000000"/>
                </a:solidFill>
                <a:uFillTx/>
              </a:defRPr>
            </a:pPr>
            <a:r>
              <a:rPr lang="en-US" sz="1350" kern="0" dirty="0">
                <a:solidFill>
                  <a:srgbClr val="000000"/>
                </a:solidFill>
                <a:latin typeface="Calibri"/>
              </a:rPr>
              <a:t>Prevention option for adult persons who inject drugs (PWID) (also called injection drug users [IDU]) </a:t>
            </a:r>
          </a:p>
        </p:txBody>
      </p:sp>
      <p:sp>
        <p:nvSpPr>
          <p:cNvPr id="7" name="Oval 6">
            <a:extLst>
              <a:ext uri="{FF2B5EF4-FFF2-40B4-BE49-F238E27FC236}">
                <a16:creationId xmlns:a16="http://schemas.microsoft.com/office/drawing/2014/main" id="{11D62D0E-6CDB-5DDC-224B-EE349F6B822E}"/>
              </a:ext>
            </a:extLst>
          </p:cNvPr>
          <p:cNvSpPr/>
          <p:nvPr/>
        </p:nvSpPr>
        <p:spPr>
          <a:xfrm>
            <a:off x="3235292" y="2554008"/>
            <a:ext cx="2451797" cy="23869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FABAB"/>
          </a:solidFill>
          <a:ln w="12701" cap="flat">
            <a:solidFill>
              <a:srgbClr val="2F528F"/>
            </a:solidFill>
            <a:prstDash val="solid"/>
            <a:miter/>
          </a:ln>
        </p:spPr>
        <p:txBody>
          <a:bodyPr vert="horz" wrap="square" lIns="68580" tIns="34290" rIns="68580" bIns="34290" anchor="ctr" anchorCtr="1" compatLnSpc="1">
            <a:noAutofit/>
          </a:bodyPr>
          <a:lstStyle/>
          <a:p>
            <a:pPr algn="ctr" defTabSz="514350">
              <a:defRPr sz="1800" b="0" i="0" u="none" strike="noStrike" kern="0" cap="none" spc="0" baseline="0">
                <a:solidFill>
                  <a:srgbClr val="000000"/>
                </a:solidFill>
                <a:uFillTx/>
              </a:defRPr>
            </a:pPr>
            <a:r>
              <a:rPr lang="en-US" sz="1350" kern="0" dirty="0">
                <a:solidFill>
                  <a:srgbClr val="000000"/>
                </a:solidFill>
                <a:latin typeface="Calibri"/>
              </a:rPr>
              <a:t>Discuss with heterosexually-active women and men whose partners are known to have HIV infection (i.e., HIV-discordant couples), if positive partner has a detectable VL </a:t>
            </a:r>
          </a:p>
        </p:txBody>
      </p:sp>
      <p:sp>
        <p:nvSpPr>
          <p:cNvPr id="5" name="Oval 4">
            <a:extLst>
              <a:ext uri="{FF2B5EF4-FFF2-40B4-BE49-F238E27FC236}">
                <a16:creationId xmlns:a16="http://schemas.microsoft.com/office/drawing/2014/main" id="{3AA0C338-3F9C-C64F-1627-76DC319EF03D}"/>
              </a:ext>
            </a:extLst>
          </p:cNvPr>
          <p:cNvSpPr/>
          <p:nvPr/>
        </p:nvSpPr>
        <p:spPr>
          <a:xfrm>
            <a:off x="5969396" y="2398887"/>
            <a:ext cx="2385871" cy="130588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AE3F3"/>
          </a:solidFill>
          <a:ln w="12701" cap="flat">
            <a:solidFill>
              <a:srgbClr val="2F528F"/>
            </a:solidFill>
            <a:prstDash val="solid"/>
            <a:miter/>
          </a:ln>
        </p:spPr>
        <p:txBody>
          <a:bodyPr vert="horz" wrap="square" lIns="68580" tIns="34290" rIns="68580" bIns="34290" anchor="ctr" anchorCtr="1" compatLnSpc="1">
            <a:noAutofit/>
          </a:bodyPr>
          <a:lstStyle/>
          <a:p>
            <a:pPr algn="ctr" defTabSz="514350">
              <a:defRPr sz="1800" b="0" i="0" u="none" strike="noStrike" kern="0" cap="none" spc="0" baseline="0">
                <a:solidFill>
                  <a:srgbClr val="000000"/>
                </a:solidFill>
                <a:uFillTx/>
              </a:defRPr>
            </a:pPr>
            <a:r>
              <a:rPr lang="en-US" sz="1350" kern="0" dirty="0">
                <a:solidFill>
                  <a:srgbClr val="000000"/>
                </a:solidFill>
                <a:latin typeface="Calibri"/>
              </a:rPr>
              <a:t>Adult heterosexually active men and women</a:t>
            </a:r>
          </a:p>
        </p:txBody>
      </p:sp>
      <p:sp>
        <p:nvSpPr>
          <p:cNvPr id="11" name="TextBox 10">
            <a:extLst>
              <a:ext uri="{FF2B5EF4-FFF2-40B4-BE49-F238E27FC236}">
                <a16:creationId xmlns:a16="http://schemas.microsoft.com/office/drawing/2014/main" id="{D88F74F9-CDEF-11E1-1E04-00F40C9B61A2}"/>
              </a:ext>
            </a:extLst>
          </p:cNvPr>
          <p:cNvSpPr txBox="1"/>
          <p:nvPr/>
        </p:nvSpPr>
        <p:spPr>
          <a:xfrm>
            <a:off x="7595755" y="5075959"/>
            <a:ext cx="1011815" cy="230832"/>
          </a:xfrm>
          <a:prstGeom prst="rect">
            <a:avLst/>
          </a:prstGeom>
          <a:noFill/>
        </p:spPr>
        <p:txBody>
          <a:bodyPr wrap="none" rtlCol="0">
            <a:spAutoFit/>
          </a:bodyPr>
          <a:lstStyle/>
          <a:p>
            <a:r>
              <a:rPr lang="en-US" sz="900" dirty="0"/>
              <a:t>(Spadone 2023)</a:t>
            </a:r>
          </a:p>
        </p:txBody>
      </p:sp>
      <p:sp>
        <p:nvSpPr>
          <p:cNvPr id="8" name="Slide Number Placeholder 7">
            <a:extLst>
              <a:ext uri="{FF2B5EF4-FFF2-40B4-BE49-F238E27FC236}">
                <a16:creationId xmlns:a16="http://schemas.microsoft.com/office/drawing/2014/main" id="{75CC2563-58D2-720A-6D56-69297C4041A5}"/>
              </a:ext>
            </a:extLst>
          </p:cNvPr>
          <p:cNvSpPr>
            <a:spLocks noGrp="1"/>
          </p:cNvSpPr>
          <p:nvPr>
            <p:ph type="sldNum" sz="quarter" idx="12"/>
          </p:nvPr>
        </p:nvSpPr>
        <p:spPr/>
        <p:txBody>
          <a:bodyPr/>
          <a:lstStyle/>
          <a:p>
            <a:fld id="{1D2EA5EF-C699-AF4C-BA42-C0A1CAAB713C}" type="slidenum">
              <a:rPr lang="en-US" smtClean="0"/>
              <a:t>56</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5681"/>
    </mc:Choice>
    <mc:Fallback xmlns="">
      <p:transition spd="slow" advTm="105681"/>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37C60-D54C-3059-79A6-91877C77125D}"/>
              </a:ext>
            </a:extLst>
          </p:cNvPr>
          <p:cNvSpPr txBox="1">
            <a:spLocks noGrp="1"/>
          </p:cNvSpPr>
          <p:nvPr>
            <p:ph type="title"/>
          </p:nvPr>
        </p:nvSpPr>
        <p:spPr>
          <a:xfrm>
            <a:off x="492713" y="1141219"/>
            <a:ext cx="7079664" cy="713451"/>
          </a:xfrm>
        </p:spPr>
        <p:txBody>
          <a:bodyPr/>
          <a:lstStyle/>
          <a:p>
            <a:pPr lvl="0"/>
            <a:r>
              <a:rPr lang="en-US" dirty="0"/>
              <a:t>Assessments for oral PrEP follow up care: </a:t>
            </a:r>
          </a:p>
        </p:txBody>
      </p:sp>
      <p:pic>
        <p:nvPicPr>
          <p:cNvPr id="3" name="Content Placeholder 3" descr="Assessment for oral PrEP follow-up care:&#10;At least every 3 months&#10;Every 6 months&#10;every 12 months &#10;&#10;Depending on patient variables.">
            <a:extLst>
              <a:ext uri="{FF2B5EF4-FFF2-40B4-BE49-F238E27FC236}">
                <a16:creationId xmlns:a16="http://schemas.microsoft.com/office/drawing/2014/main" id="{20A19DF8-0417-3C6F-C077-2947905B0E70}"/>
              </a:ext>
            </a:extLst>
          </p:cNvPr>
          <p:cNvPicPr>
            <a:picLocks noGrp="1" noChangeAspect="1"/>
          </p:cNvPicPr>
          <p:nvPr>
            <p:ph idx="1"/>
          </p:nvPr>
        </p:nvPicPr>
        <p:blipFill>
          <a:blip r:embed="rId2"/>
          <a:stretch>
            <a:fillRect/>
          </a:stretch>
        </p:blipFill>
        <p:spPr>
          <a:xfrm>
            <a:off x="1129752" y="1986241"/>
            <a:ext cx="6360781" cy="2599120"/>
          </a:xfrm>
        </p:spPr>
      </p:pic>
      <p:sp>
        <p:nvSpPr>
          <p:cNvPr id="4" name="Slide Number Placeholder 3">
            <a:extLst>
              <a:ext uri="{FF2B5EF4-FFF2-40B4-BE49-F238E27FC236}">
                <a16:creationId xmlns:a16="http://schemas.microsoft.com/office/drawing/2014/main" id="{24CF7143-D83A-196D-FC97-81C14D9C5C33}"/>
              </a:ext>
            </a:extLst>
          </p:cNvPr>
          <p:cNvSpPr>
            <a:spLocks noGrp="1"/>
          </p:cNvSpPr>
          <p:nvPr>
            <p:ph type="sldNum" sz="quarter" idx="12"/>
          </p:nvPr>
        </p:nvSpPr>
        <p:spPr/>
        <p:txBody>
          <a:bodyPr/>
          <a:lstStyle/>
          <a:p>
            <a:fld id="{1D2EA5EF-C699-AF4C-BA42-C0A1CAAB713C}" type="slidenum">
              <a:rPr lang="en-US" smtClean="0"/>
              <a:t>57</a:t>
            </a:fld>
            <a:endParaRPr lang="en-US" dirty="0"/>
          </a:p>
        </p:txBody>
      </p:sp>
      <p:sp>
        <p:nvSpPr>
          <p:cNvPr id="6" name="TextBox 5">
            <a:extLst>
              <a:ext uri="{FF2B5EF4-FFF2-40B4-BE49-F238E27FC236}">
                <a16:creationId xmlns:a16="http://schemas.microsoft.com/office/drawing/2014/main" id="{6F83CFBC-DB8B-D554-1671-187515658C9B}"/>
              </a:ext>
            </a:extLst>
          </p:cNvPr>
          <p:cNvSpPr txBox="1"/>
          <p:nvPr/>
        </p:nvSpPr>
        <p:spPr>
          <a:xfrm>
            <a:off x="6794428" y="5082932"/>
            <a:ext cx="4572000" cy="230832"/>
          </a:xfrm>
          <a:prstGeom prst="rect">
            <a:avLst/>
          </a:prstGeom>
          <a:noFill/>
        </p:spPr>
        <p:txBody>
          <a:bodyPr wrap="square">
            <a:spAutoFit/>
          </a:bodyPr>
          <a:lstStyle/>
          <a:p>
            <a:r>
              <a:rPr lang="en-US" sz="900" dirty="0"/>
              <a:t>(Spadone,2023)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5B8B-1EA0-4829-D8A1-ACEDB425A3EA}"/>
              </a:ext>
            </a:extLst>
          </p:cNvPr>
          <p:cNvSpPr>
            <a:spLocks noGrp="1"/>
          </p:cNvSpPr>
          <p:nvPr>
            <p:ph type="title"/>
          </p:nvPr>
        </p:nvSpPr>
        <p:spPr>
          <a:xfrm>
            <a:off x="414215" y="183731"/>
            <a:ext cx="8315569" cy="1143000"/>
          </a:xfrm>
        </p:spPr>
        <p:txBody>
          <a:bodyPr>
            <a:normAutofit fontScale="90000"/>
          </a:bodyPr>
          <a:lstStyle/>
          <a:p>
            <a:r>
              <a:rPr lang="en-US" dirty="0"/>
              <a:t>Other strategies to consider (Ex: CDPH): </a:t>
            </a:r>
          </a:p>
        </p:txBody>
      </p:sp>
      <p:sp>
        <p:nvSpPr>
          <p:cNvPr id="3" name="Content Placeholder 2">
            <a:extLst>
              <a:ext uri="{FF2B5EF4-FFF2-40B4-BE49-F238E27FC236}">
                <a16:creationId xmlns:a16="http://schemas.microsoft.com/office/drawing/2014/main" id="{C2218F98-429A-C505-7FC5-DB302CEF1CCA}"/>
              </a:ext>
            </a:extLst>
          </p:cNvPr>
          <p:cNvSpPr>
            <a:spLocks noGrp="1"/>
          </p:cNvSpPr>
          <p:nvPr>
            <p:ph idx="1"/>
          </p:nvPr>
        </p:nvSpPr>
        <p:spPr>
          <a:xfrm>
            <a:off x="245365" y="1417639"/>
            <a:ext cx="3603070" cy="4549863"/>
          </a:xfrm>
        </p:spPr>
        <p:txBody>
          <a:bodyPr>
            <a:normAutofit lnSpcReduction="10000"/>
          </a:bodyPr>
          <a:lstStyle/>
          <a:p>
            <a:pPr marL="229500" indent="-229500" defTabSz="342900">
              <a:spcAft>
                <a:spcPts val="450"/>
              </a:spcAft>
              <a:buClr>
                <a:srgbClr val="5AA4D4"/>
              </a:buClr>
              <a:defRPr/>
            </a:pPr>
            <a:r>
              <a:rPr lang="en-US" sz="2100" dirty="0">
                <a:latin typeface="+mj-lt"/>
              </a:rPr>
              <a:t>In people who could become pregnant</a:t>
            </a:r>
            <a:r>
              <a:rPr lang="en-US" sz="2100" b="1" dirty="0">
                <a:latin typeface="+mj-lt"/>
              </a:rPr>
              <a:t>: </a:t>
            </a:r>
          </a:p>
          <a:p>
            <a:pPr marL="526193" lvl="1" indent="-229500" defTabSz="342900">
              <a:spcAft>
                <a:spcPts val="450"/>
              </a:spcAft>
              <a:buClr>
                <a:srgbClr val="5AA4D4"/>
              </a:buClr>
              <a:defRPr/>
            </a:pPr>
            <a:r>
              <a:rPr lang="en-US" sz="2100" b="1" dirty="0">
                <a:solidFill>
                  <a:srgbClr val="0070C0"/>
                </a:solidFill>
                <a:latin typeface="+mj-lt"/>
              </a:rPr>
              <a:t>At least one lifetime screening for syphilis </a:t>
            </a:r>
          </a:p>
          <a:p>
            <a:pPr marL="526193" lvl="1" indent="-229500" defTabSz="342900">
              <a:spcAft>
                <a:spcPts val="450"/>
              </a:spcAft>
              <a:buClr>
                <a:srgbClr val="5AA4D4"/>
              </a:buClr>
              <a:defRPr/>
            </a:pPr>
            <a:r>
              <a:rPr lang="en-US" sz="2100" b="1" dirty="0">
                <a:solidFill>
                  <a:srgbClr val="0070C0"/>
                </a:solidFill>
                <a:latin typeface="+mj-lt"/>
              </a:rPr>
              <a:t>Screen for syphilis w/each HIV test </a:t>
            </a:r>
          </a:p>
          <a:p>
            <a:pPr marL="229500" indent="-229500" defTabSz="342900">
              <a:spcAft>
                <a:spcPts val="450"/>
              </a:spcAft>
              <a:buClr>
                <a:srgbClr val="5AA4D4"/>
              </a:buClr>
              <a:defRPr/>
            </a:pPr>
            <a:r>
              <a:rPr lang="en-US" sz="2100" b="1" dirty="0">
                <a:latin typeface="+mj-lt"/>
              </a:rPr>
              <a:t>In jurisdictions where CS morbidity is high: </a:t>
            </a:r>
          </a:p>
          <a:p>
            <a:pPr marL="526193" lvl="1" indent="-229500" defTabSz="342900">
              <a:spcAft>
                <a:spcPts val="450"/>
              </a:spcAft>
              <a:buClr>
                <a:srgbClr val="5AA4D4"/>
              </a:buClr>
              <a:defRPr/>
            </a:pPr>
            <a:r>
              <a:rPr lang="en-US" sz="2100" b="1" dirty="0">
                <a:solidFill>
                  <a:srgbClr val="0070C0"/>
                </a:solidFill>
                <a:latin typeface="+mj-lt"/>
              </a:rPr>
              <a:t>Consider screening in EDs &amp; at intake into correctional facilities </a:t>
            </a:r>
          </a:p>
          <a:p>
            <a:pPr marL="891352" lvl="2" indent="-229500" defTabSz="342900">
              <a:spcAft>
                <a:spcPts val="450"/>
              </a:spcAft>
              <a:buClr>
                <a:srgbClr val="5AA4D4"/>
              </a:buClr>
              <a:defRPr/>
            </a:pPr>
            <a:r>
              <a:rPr lang="en-US" sz="2100" b="1" dirty="0">
                <a:solidFill>
                  <a:srgbClr val="0070C0"/>
                </a:solidFill>
                <a:latin typeface="+mj-lt"/>
              </a:rPr>
              <a:t>Including via rapid syphilis testing</a:t>
            </a:r>
          </a:p>
          <a:p>
            <a:pPr marL="229500" indent="-229500" defTabSz="342900">
              <a:spcAft>
                <a:spcPts val="450"/>
              </a:spcAft>
              <a:buClr>
                <a:srgbClr val="5AA4D4"/>
              </a:buClr>
              <a:defRPr/>
            </a:pPr>
            <a:endParaRPr lang="en-US" sz="2625" b="1" dirty="0">
              <a:solidFill>
                <a:srgbClr val="0070C0"/>
              </a:solidFill>
              <a:latin typeface="+mj-lt"/>
            </a:endParaRPr>
          </a:p>
          <a:p>
            <a:pPr marL="229500" indent="-229500" defTabSz="342900">
              <a:spcAft>
                <a:spcPts val="450"/>
              </a:spcAft>
              <a:buClr>
                <a:srgbClr val="5AA4D4"/>
              </a:buClr>
              <a:defRPr/>
            </a:pPr>
            <a:endParaRPr lang="en-US" sz="2625" b="1" dirty="0">
              <a:solidFill>
                <a:srgbClr val="0070C0"/>
              </a:solidFill>
              <a:latin typeface="+mj-lt"/>
            </a:endParaRPr>
          </a:p>
          <a:p>
            <a:pPr marL="229500" indent="-229500" defTabSz="342900">
              <a:spcAft>
                <a:spcPts val="450"/>
              </a:spcAft>
              <a:buClr>
                <a:srgbClr val="5AA4D4"/>
              </a:buClr>
              <a:defRPr/>
            </a:pPr>
            <a:endParaRPr lang="en-US" sz="2625" b="1" dirty="0">
              <a:solidFill>
                <a:srgbClr val="0070C0"/>
              </a:solidFill>
              <a:latin typeface="+mj-lt"/>
            </a:endParaRPr>
          </a:p>
          <a:p>
            <a:endParaRPr lang="en-US" dirty="0"/>
          </a:p>
        </p:txBody>
      </p:sp>
      <p:sp>
        <p:nvSpPr>
          <p:cNvPr id="6" name="Content Placeholder 2">
            <a:extLst>
              <a:ext uri="{FF2B5EF4-FFF2-40B4-BE49-F238E27FC236}">
                <a16:creationId xmlns:a16="http://schemas.microsoft.com/office/drawing/2014/main" id="{78952333-289E-34BF-7154-0B29DCF8F510}"/>
              </a:ext>
            </a:extLst>
          </p:cNvPr>
          <p:cNvSpPr txBox="1">
            <a:spLocks/>
          </p:cNvSpPr>
          <p:nvPr/>
        </p:nvSpPr>
        <p:spPr>
          <a:xfrm>
            <a:off x="3951215" y="1417639"/>
            <a:ext cx="5033393" cy="4395932"/>
          </a:xfrm>
          <a:prstGeom prst="rect">
            <a:avLst/>
          </a:prstGeom>
        </p:spPr>
        <p:txBody>
          <a:bodyPr>
            <a:normAutofit fontScale="92500" lnSpcReduction="20000"/>
          </a:bodyPr>
          <a:lstStyle>
            <a:lvl1pPr marL="2286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a:latin typeface="+mn-lt"/>
              </a:rPr>
              <a:t>Use </a:t>
            </a:r>
            <a:r>
              <a:rPr lang="en-US" sz="1800" b="1" dirty="0">
                <a:solidFill>
                  <a:srgbClr val="0070C0"/>
                </a:solidFill>
                <a:latin typeface="+mn-lt"/>
              </a:rPr>
              <a:t>opt-out strategies </a:t>
            </a:r>
            <a:r>
              <a:rPr lang="en-US" sz="1800" dirty="0">
                <a:latin typeface="+mn-lt"/>
              </a:rPr>
              <a:t>when offering syphilis screening</a:t>
            </a:r>
          </a:p>
          <a:p>
            <a:pPr>
              <a:lnSpc>
                <a:spcPct val="120000"/>
              </a:lnSpc>
            </a:pPr>
            <a:r>
              <a:rPr lang="en-US" sz="1800" dirty="0">
                <a:latin typeface="+mn-lt"/>
              </a:rPr>
              <a:t>Pregnancy &amp; syphilis: </a:t>
            </a:r>
          </a:p>
          <a:p>
            <a:pPr lvl="1">
              <a:lnSpc>
                <a:spcPct val="120000"/>
              </a:lnSpc>
            </a:pPr>
            <a:r>
              <a:rPr lang="en-US" sz="1800" dirty="0">
                <a:latin typeface="+mn-lt"/>
              </a:rPr>
              <a:t>Offer syphilis screening at time of pregnancy dx </a:t>
            </a:r>
          </a:p>
          <a:p>
            <a:pPr lvl="1">
              <a:lnSpc>
                <a:spcPct val="120000"/>
              </a:lnSpc>
            </a:pPr>
            <a:r>
              <a:rPr lang="en-US" sz="1800" dirty="0">
                <a:latin typeface="+mn-lt"/>
              </a:rPr>
              <a:t>Get a pregnancy test when people who could become pregnant test positive for syphilis </a:t>
            </a:r>
          </a:p>
          <a:p>
            <a:pPr>
              <a:lnSpc>
                <a:spcPct val="120000"/>
              </a:lnSpc>
            </a:pPr>
            <a:r>
              <a:rPr lang="en-US" sz="1800" dirty="0">
                <a:latin typeface="+mn-lt"/>
              </a:rPr>
              <a:t>Offer </a:t>
            </a:r>
            <a:r>
              <a:rPr lang="en-US" sz="1800" b="1" dirty="0">
                <a:solidFill>
                  <a:srgbClr val="0070C0"/>
                </a:solidFill>
                <a:latin typeface="+mn-lt"/>
              </a:rPr>
              <a:t>syphilis screening at locations frequented by persons who inject drugs </a:t>
            </a:r>
            <a:r>
              <a:rPr lang="en-US" sz="1800" dirty="0">
                <a:latin typeface="+mn-lt"/>
              </a:rPr>
              <a:t>(syringe services, drug treatment programs, etc) </a:t>
            </a:r>
          </a:p>
          <a:p>
            <a:pPr>
              <a:lnSpc>
                <a:spcPct val="120000"/>
              </a:lnSpc>
            </a:pPr>
            <a:r>
              <a:rPr lang="en-US" sz="1800" dirty="0">
                <a:latin typeface="+mn-lt"/>
              </a:rPr>
              <a:t>Include </a:t>
            </a:r>
            <a:r>
              <a:rPr lang="en-US" sz="1800" b="1" dirty="0">
                <a:solidFill>
                  <a:srgbClr val="0070C0"/>
                </a:solidFill>
                <a:latin typeface="+mn-lt"/>
              </a:rPr>
              <a:t>rapid syphilis testing as part of street medicine or homeless outreach programs</a:t>
            </a:r>
          </a:p>
        </p:txBody>
      </p:sp>
      <p:sp>
        <p:nvSpPr>
          <p:cNvPr id="4" name="Content Placeholder 2">
            <a:extLst>
              <a:ext uri="{FF2B5EF4-FFF2-40B4-BE49-F238E27FC236}">
                <a16:creationId xmlns:a16="http://schemas.microsoft.com/office/drawing/2014/main" id="{110963FA-B6F4-36AC-30F0-783C9FAECD9A}"/>
              </a:ext>
            </a:extLst>
          </p:cNvPr>
          <p:cNvSpPr txBox="1">
            <a:spLocks/>
          </p:cNvSpPr>
          <p:nvPr/>
        </p:nvSpPr>
        <p:spPr>
          <a:xfrm>
            <a:off x="5151581" y="5904708"/>
            <a:ext cx="4449705" cy="226400"/>
          </a:xfrm>
          <a:prstGeom prst="rect">
            <a:avLst/>
          </a:prstGeom>
          <a:noFill/>
        </p:spPr>
        <p:txBody>
          <a:bodyPr vert="horz" lIns="91290" tIns="45645" rIns="91290" bIns="45645" rtlCol="0">
            <a:no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112" indent="0">
              <a:buNone/>
            </a:pPr>
            <a:r>
              <a:rPr lang="en-US" sz="1200" dirty="0"/>
              <a:t>California Dept of Public Health, 2020 and 2021</a:t>
            </a:r>
          </a:p>
        </p:txBody>
      </p:sp>
      <p:sp>
        <p:nvSpPr>
          <p:cNvPr id="8" name="Slide Number Placeholder 7">
            <a:extLst>
              <a:ext uri="{FF2B5EF4-FFF2-40B4-BE49-F238E27FC236}">
                <a16:creationId xmlns:a16="http://schemas.microsoft.com/office/drawing/2014/main" id="{BF2BE050-A098-8F36-9089-22E4FFFCD480}"/>
              </a:ext>
            </a:extLst>
          </p:cNvPr>
          <p:cNvSpPr>
            <a:spLocks noGrp="1"/>
          </p:cNvSpPr>
          <p:nvPr>
            <p:ph type="sldNum" sz="quarter" idx="12"/>
          </p:nvPr>
        </p:nvSpPr>
        <p:spPr/>
        <p:txBody>
          <a:bodyPr/>
          <a:lstStyle/>
          <a:p>
            <a:fld id="{1D2EA5EF-C699-AF4C-BA42-C0A1CAAB713C}" type="slidenum">
              <a:rPr lang="en-US" smtClean="0"/>
              <a:t>58</a:t>
            </a:fld>
            <a:endParaRPr lang="en-US" dirty="0"/>
          </a:p>
        </p:txBody>
      </p:sp>
    </p:spTree>
    <p:extLst>
      <p:ext uri="{BB962C8B-B14F-4D97-AF65-F5344CB8AC3E}">
        <p14:creationId xmlns:p14="http://schemas.microsoft.com/office/powerpoint/2010/main" val="96064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1C37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9E864-D7BC-8916-9205-19C63B4FF119}"/>
              </a:ext>
            </a:extLst>
          </p:cNvPr>
          <p:cNvSpPr>
            <a:spLocks noGrp="1"/>
          </p:cNvSpPr>
          <p:nvPr>
            <p:ph type="ctrTitle"/>
          </p:nvPr>
        </p:nvSpPr>
        <p:spPr>
          <a:xfrm>
            <a:off x="685800" y="2280976"/>
            <a:ext cx="7772399" cy="2474409"/>
          </a:xfrm>
        </p:spPr>
        <p:txBody>
          <a:bodyPr/>
          <a:lstStyle/>
          <a:p>
            <a:pPr algn="ctr"/>
            <a:r>
              <a:rPr lang="en-US" sz="6600" i="1" dirty="0">
                <a:solidFill>
                  <a:schemeClr val="bg1"/>
                </a:solidFill>
              </a:rPr>
              <a:t>Syphilis &amp; CS Updates</a:t>
            </a:r>
          </a:p>
        </p:txBody>
      </p:sp>
      <p:sp>
        <p:nvSpPr>
          <p:cNvPr id="4" name="Slide Number Placeholder 3">
            <a:extLst>
              <a:ext uri="{FF2B5EF4-FFF2-40B4-BE49-F238E27FC236}">
                <a16:creationId xmlns:a16="http://schemas.microsoft.com/office/drawing/2014/main" id="{D6131C74-48BF-FFA7-BBF8-4F90607F7924}"/>
              </a:ext>
            </a:extLst>
          </p:cNvPr>
          <p:cNvSpPr>
            <a:spLocks noGrp="1"/>
          </p:cNvSpPr>
          <p:nvPr>
            <p:ph type="sldNum" sz="quarter" idx="12"/>
          </p:nvPr>
        </p:nvSpPr>
        <p:spPr/>
        <p:txBody>
          <a:bodyPr/>
          <a:lstStyle/>
          <a:p>
            <a:pPr marL="0" marR="0" lvl="0" indent="0" algn="ctr" defTabSz="456449"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ITC Avant Garde Std Bk"/>
                <a:ea typeface="+mn-ea"/>
              </a:rPr>
              <a:pPr marL="0" marR="0" lvl="0" indent="0" algn="ctr" defTabSz="456449"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dirty="0">
              <a:ln>
                <a:noFill/>
              </a:ln>
              <a:solidFill>
                <a:srgbClr val="FFFFFF"/>
              </a:solidFill>
              <a:effectLst/>
              <a:uLnTx/>
              <a:uFillTx/>
              <a:latin typeface="ITC Avant Garde Std Bk"/>
              <a:ea typeface="+mn-ea"/>
            </a:endParaRPr>
          </a:p>
        </p:txBody>
      </p:sp>
    </p:spTree>
    <p:extLst>
      <p:ext uri="{BB962C8B-B14F-4D97-AF65-F5344CB8AC3E}">
        <p14:creationId xmlns:p14="http://schemas.microsoft.com/office/powerpoint/2010/main" val="1023115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2F95-65DD-DA7F-51CD-13A9943E5BC1}"/>
              </a:ext>
            </a:extLst>
          </p:cNvPr>
          <p:cNvSpPr>
            <a:spLocks noGrp="1"/>
          </p:cNvSpPr>
          <p:nvPr>
            <p:ph type="title"/>
          </p:nvPr>
        </p:nvSpPr>
        <p:spPr>
          <a:xfrm>
            <a:off x="216219" y="0"/>
            <a:ext cx="8315569" cy="1143000"/>
          </a:xfrm>
        </p:spPr>
        <p:txBody>
          <a:bodyPr/>
          <a:lstStyle/>
          <a:p>
            <a:r>
              <a:rPr lang="en-US" dirty="0"/>
              <a:t>Scope of the Problem</a:t>
            </a:r>
          </a:p>
        </p:txBody>
      </p:sp>
      <p:pic>
        <p:nvPicPr>
          <p:cNvPr id="5" name="Picture 4" descr="Infographic listing out the number of cases of bacterial STIs in 2022, and how they have increased since 2018">
            <a:extLst>
              <a:ext uri="{FF2B5EF4-FFF2-40B4-BE49-F238E27FC236}">
                <a16:creationId xmlns:a16="http://schemas.microsoft.com/office/drawing/2014/main" id="{90324B6E-2686-0522-54E8-F5DA92D29D22}"/>
              </a:ext>
            </a:extLst>
          </p:cNvPr>
          <p:cNvPicPr>
            <a:picLocks noChangeAspect="1"/>
          </p:cNvPicPr>
          <p:nvPr/>
        </p:nvPicPr>
        <p:blipFill rotWithShape="1">
          <a:blip r:embed="rId2"/>
          <a:srcRect l="38180" t="17674" r="19152" b="46658"/>
          <a:stretch/>
        </p:blipFill>
        <p:spPr>
          <a:xfrm>
            <a:off x="471487" y="1049300"/>
            <a:ext cx="8201025" cy="4570613"/>
          </a:xfrm>
          <a:prstGeom prst="rect">
            <a:avLst/>
          </a:prstGeom>
        </p:spPr>
      </p:pic>
      <p:sp>
        <p:nvSpPr>
          <p:cNvPr id="6" name="TextBox 5" descr="Red box highlighting the alarming trends in syphilis and congenital syphilis ">
            <a:extLst>
              <a:ext uri="{FF2B5EF4-FFF2-40B4-BE49-F238E27FC236}">
                <a16:creationId xmlns:a16="http://schemas.microsoft.com/office/drawing/2014/main" id="{2546FFE7-C7DE-E66C-9A11-A3AE3689263A}"/>
              </a:ext>
            </a:extLst>
          </p:cNvPr>
          <p:cNvSpPr txBox="1"/>
          <p:nvPr/>
        </p:nvSpPr>
        <p:spPr>
          <a:xfrm>
            <a:off x="3964782" y="3125913"/>
            <a:ext cx="3660811" cy="2494000"/>
          </a:xfrm>
          <a:prstGeom prst="rect">
            <a:avLst/>
          </a:prstGeom>
          <a:noFill/>
          <a:ln w="57150">
            <a:solidFill>
              <a:srgbClr val="FF0000"/>
            </a:solidFill>
          </a:ln>
        </p:spPr>
        <p:txBody>
          <a:bodyPr wrap="square" rtlCol="0">
            <a:spAutoFit/>
          </a:bodyPr>
          <a:lstStyle/>
          <a:p>
            <a:pPr defTabSz="685800"/>
            <a:endParaRPr lang="en-US" sz="1350" dirty="0">
              <a:solidFill>
                <a:srgbClr val="001C45"/>
              </a:solidFill>
              <a:latin typeface="Calibri" panose="020F0502020204030204"/>
            </a:endParaRPr>
          </a:p>
        </p:txBody>
      </p:sp>
      <p:sp>
        <p:nvSpPr>
          <p:cNvPr id="9" name="TextBox 8">
            <a:extLst>
              <a:ext uri="{FF2B5EF4-FFF2-40B4-BE49-F238E27FC236}">
                <a16:creationId xmlns:a16="http://schemas.microsoft.com/office/drawing/2014/main" id="{336C9083-115B-9108-5E6F-FC4F3F2E6C4D}"/>
              </a:ext>
            </a:extLst>
          </p:cNvPr>
          <p:cNvSpPr txBox="1"/>
          <p:nvPr/>
        </p:nvSpPr>
        <p:spPr>
          <a:xfrm>
            <a:off x="6454695" y="5776764"/>
            <a:ext cx="2689305" cy="369332"/>
          </a:xfrm>
          <a:prstGeom prst="rect">
            <a:avLst/>
          </a:prstGeom>
          <a:noFill/>
        </p:spPr>
        <p:txBody>
          <a:bodyPr wrap="square">
            <a:spAutoFit/>
          </a:bodyPr>
          <a:lstStyle/>
          <a:p>
            <a:r>
              <a:rPr lang="en-US" dirty="0"/>
              <a:t>CDC Infographic, 2023</a:t>
            </a:r>
          </a:p>
        </p:txBody>
      </p:sp>
      <p:sp>
        <p:nvSpPr>
          <p:cNvPr id="4" name="Slide Number Placeholder 3">
            <a:extLst>
              <a:ext uri="{FF2B5EF4-FFF2-40B4-BE49-F238E27FC236}">
                <a16:creationId xmlns:a16="http://schemas.microsoft.com/office/drawing/2014/main" id="{7B8B5D2C-FECA-9F1F-41A6-16E4201C68E0}"/>
              </a:ext>
            </a:extLst>
          </p:cNvPr>
          <p:cNvSpPr>
            <a:spLocks noGrp="1"/>
          </p:cNvSpPr>
          <p:nvPr>
            <p:ph type="sldNum" sz="quarter" idx="12"/>
          </p:nvPr>
        </p:nvSpPr>
        <p:spPr/>
        <p:txBody>
          <a:bodyPr/>
          <a:lstStyle/>
          <a:p>
            <a:fld id="{1D2EA5EF-C699-AF4C-BA42-C0A1CAAB713C}" type="slidenum">
              <a:rPr lang="en-US" smtClean="0"/>
              <a:t>6</a:t>
            </a:fld>
            <a:endParaRPr lang="en-US" dirty="0"/>
          </a:p>
        </p:txBody>
      </p:sp>
    </p:spTree>
    <p:extLst>
      <p:ext uri="{BB962C8B-B14F-4D97-AF65-F5344CB8AC3E}">
        <p14:creationId xmlns:p14="http://schemas.microsoft.com/office/powerpoint/2010/main" val="407472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60B9-D15B-45EA-9C74-1481D0B6FEEA}"/>
              </a:ext>
            </a:extLst>
          </p:cNvPr>
          <p:cNvSpPr>
            <a:spLocks noGrp="1"/>
          </p:cNvSpPr>
          <p:nvPr>
            <p:ph type="title"/>
          </p:nvPr>
        </p:nvSpPr>
        <p:spPr/>
        <p:txBody>
          <a:bodyPr anchor="ctr">
            <a:normAutofit/>
          </a:bodyPr>
          <a:lstStyle/>
          <a:p>
            <a:r>
              <a:rPr lang="en-US" sz="4050" dirty="0"/>
              <a:t>Adult Syphilis</a:t>
            </a:r>
            <a:endParaRPr lang="en-US" sz="2400" i="1" dirty="0"/>
          </a:p>
        </p:txBody>
      </p:sp>
      <p:pic>
        <p:nvPicPr>
          <p:cNvPr id="13" name="Google Shape;669;p1" descr="Words in white and blue text on white and blue background, indicating that the 2021 STI treatment guidelines are available ">
            <a:extLst>
              <a:ext uri="{FF2B5EF4-FFF2-40B4-BE49-F238E27FC236}">
                <a16:creationId xmlns:a16="http://schemas.microsoft.com/office/drawing/2014/main" id="{414F5963-2620-47D9-92CC-921F4D161EA4}"/>
              </a:ext>
            </a:extLst>
          </p:cNvPr>
          <p:cNvPicPr preferRelativeResize="0"/>
          <p:nvPr/>
        </p:nvPicPr>
        <p:blipFill rotWithShape="1">
          <a:blip r:embed="rId2">
            <a:alphaModFix/>
          </a:blip>
          <a:srcRect/>
          <a:stretch/>
        </p:blipFill>
        <p:spPr>
          <a:xfrm>
            <a:off x="5654180" y="218784"/>
            <a:ext cx="3410123" cy="925132"/>
          </a:xfrm>
          <a:prstGeom prst="rect">
            <a:avLst/>
          </a:prstGeom>
          <a:noFill/>
          <a:ln>
            <a:noFill/>
          </a:ln>
        </p:spPr>
      </p:pic>
      <p:sp>
        <p:nvSpPr>
          <p:cNvPr id="5" name="Content Placeholder 4">
            <a:extLst>
              <a:ext uri="{FF2B5EF4-FFF2-40B4-BE49-F238E27FC236}">
                <a16:creationId xmlns:a16="http://schemas.microsoft.com/office/drawing/2014/main" id="{42638C8D-7829-4362-C7AB-5EDC3AA3E7CD}"/>
              </a:ext>
            </a:extLst>
          </p:cNvPr>
          <p:cNvSpPr>
            <a:spLocks noGrp="1"/>
          </p:cNvSpPr>
          <p:nvPr>
            <p:ph idx="1"/>
          </p:nvPr>
        </p:nvSpPr>
        <p:spPr>
          <a:xfrm>
            <a:off x="354436" y="1242662"/>
            <a:ext cx="8435128" cy="4549863"/>
          </a:xfrm>
        </p:spPr>
        <p:txBody>
          <a:bodyPr>
            <a:normAutofit fontScale="92500" lnSpcReduction="20000"/>
          </a:bodyPr>
          <a:lstStyle/>
          <a:p>
            <a:pPr marL="114112" indent="0">
              <a:buNone/>
            </a:pPr>
            <a:r>
              <a:rPr lang="en-US" dirty="0"/>
              <a:t>Presentation:</a:t>
            </a:r>
          </a:p>
          <a:p>
            <a:pPr lvl="1"/>
            <a:r>
              <a:rPr lang="en-US" dirty="0">
                <a:highlight>
                  <a:srgbClr val="FFFF00"/>
                </a:highlight>
              </a:rPr>
              <a:t>Atypical presentation (painful, multiple lesions)</a:t>
            </a:r>
          </a:p>
          <a:p>
            <a:pPr lvl="1"/>
            <a:r>
              <a:rPr lang="en-US" dirty="0"/>
              <a:t>Enhanced clinical description (ocular, otic manifestations)</a:t>
            </a:r>
          </a:p>
          <a:p>
            <a:endParaRPr lang="en-US" dirty="0"/>
          </a:p>
          <a:p>
            <a:pPr marL="114112" indent="0">
              <a:buNone/>
            </a:pPr>
            <a:r>
              <a:rPr lang="en-US" dirty="0"/>
              <a:t>No new data on treatment</a:t>
            </a:r>
          </a:p>
          <a:p>
            <a:pPr lvl="1"/>
            <a:r>
              <a:rPr lang="en-US" dirty="0">
                <a:highlight>
                  <a:srgbClr val="FFFF00"/>
                </a:highlight>
              </a:rPr>
              <a:t>PCN G remains recommended treatment</a:t>
            </a:r>
          </a:p>
          <a:p>
            <a:pPr lvl="1"/>
            <a:r>
              <a:rPr lang="en-US" dirty="0"/>
              <a:t>Ongoing RCT early syphilis (1 vs 3 benzathine PCN)</a:t>
            </a:r>
          </a:p>
          <a:p>
            <a:pPr lvl="1"/>
            <a:r>
              <a:rPr lang="en-US" dirty="0"/>
              <a:t>Alternative regimens for early syphilis (non-pregnant patients only):</a:t>
            </a:r>
          </a:p>
          <a:p>
            <a:pPr lvl="2"/>
            <a:r>
              <a:rPr lang="en-US" dirty="0">
                <a:highlight>
                  <a:srgbClr val="FFFF00"/>
                </a:highlight>
              </a:rPr>
              <a:t>Doxycycline 100 mg BID x 14 days OR </a:t>
            </a:r>
          </a:p>
          <a:p>
            <a:pPr lvl="2"/>
            <a:r>
              <a:rPr lang="en-US" dirty="0">
                <a:highlight>
                  <a:srgbClr val="FFFF00"/>
                </a:highlight>
              </a:rPr>
              <a:t>Ceftriaxone 1 g IV daily x 10 days</a:t>
            </a:r>
          </a:p>
          <a:p>
            <a:endParaRPr lang="en-US" dirty="0"/>
          </a:p>
          <a:p>
            <a:pPr marL="114112" indent="0">
              <a:buNone/>
            </a:pPr>
            <a:r>
              <a:rPr lang="en-US" dirty="0"/>
              <a:t>Inadequate serologic response after treatment</a:t>
            </a:r>
          </a:p>
          <a:p>
            <a:pPr lvl="1"/>
            <a:r>
              <a:rPr lang="en-US" dirty="0"/>
              <a:t>12 months after primary, secondary, early latent</a:t>
            </a:r>
          </a:p>
          <a:p>
            <a:pPr lvl="1"/>
            <a:r>
              <a:rPr lang="en-US" dirty="0"/>
              <a:t>24 months after syphilis of late latent or unknown duration</a:t>
            </a:r>
          </a:p>
          <a:p>
            <a:endParaRPr lang="en-US" dirty="0"/>
          </a:p>
        </p:txBody>
      </p:sp>
      <p:sp>
        <p:nvSpPr>
          <p:cNvPr id="4" name="Content Placeholder 2">
            <a:extLst>
              <a:ext uri="{FF2B5EF4-FFF2-40B4-BE49-F238E27FC236}">
                <a16:creationId xmlns:a16="http://schemas.microsoft.com/office/drawing/2014/main" id="{4E975E0C-64DF-EA62-AB54-25032A68C345}"/>
              </a:ext>
            </a:extLst>
          </p:cNvPr>
          <p:cNvSpPr txBox="1">
            <a:spLocks/>
          </p:cNvSpPr>
          <p:nvPr/>
        </p:nvSpPr>
        <p:spPr>
          <a:xfrm>
            <a:off x="6887363" y="5889815"/>
            <a:ext cx="2105636" cy="318777"/>
          </a:xfrm>
          <a:prstGeom prst="rect">
            <a:avLst/>
          </a:prstGeom>
          <a:noFill/>
        </p:spPr>
        <p:txBody>
          <a:bodyPr vert="horz" lIns="91290" tIns="45645" rIns="91290" bIns="45645" rtlCol="0">
            <a:normAutofit fontScale="55000" lnSpcReduction="20000"/>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112" indent="0">
              <a:buNone/>
            </a:pPr>
            <a:r>
              <a:rPr lang="en-US" dirty="0"/>
              <a:t>Workowski et al, 2021</a:t>
            </a:r>
          </a:p>
        </p:txBody>
      </p:sp>
      <p:sp>
        <p:nvSpPr>
          <p:cNvPr id="6" name="Slide Number Placeholder 5">
            <a:extLst>
              <a:ext uri="{FF2B5EF4-FFF2-40B4-BE49-F238E27FC236}">
                <a16:creationId xmlns:a16="http://schemas.microsoft.com/office/drawing/2014/main" id="{04DF6D2B-A66F-5FBA-A2BA-F09E92E98EFE}"/>
              </a:ext>
            </a:extLst>
          </p:cNvPr>
          <p:cNvSpPr>
            <a:spLocks noGrp="1"/>
          </p:cNvSpPr>
          <p:nvPr>
            <p:ph type="sldNum" sz="quarter" idx="12"/>
          </p:nvPr>
        </p:nvSpPr>
        <p:spPr/>
        <p:txBody>
          <a:bodyPr/>
          <a:lstStyle/>
          <a:p>
            <a:fld id="{1D2EA5EF-C699-AF4C-BA42-C0A1CAAB713C}" type="slidenum">
              <a:rPr lang="en-US" smtClean="0"/>
              <a:t>60</a:t>
            </a:fld>
            <a:endParaRPr lang="en-US" dirty="0"/>
          </a:p>
        </p:txBody>
      </p:sp>
    </p:spTree>
    <p:extLst>
      <p:ext uri="{BB962C8B-B14F-4D97-AF65-F5344CB8AC3E}">
        <p14:creationId xmlns:p14="http://schemas.microsoft.com/office/powerpoint/2010/main" val="228185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924C-1094-A767-0065-63807F895550}"/>
              </a:ext>
            </a:extLst>
          </p:cNvPr>
          <p:cNvSpPr>
            <a:spLocks noGrp="1"/>
          </p:cNvSpPr>
          <p:nvPr>
            <p:ph type="title"/>
          </p:nvPr>
        </p:nvSpPr>
        <p:spPr/>
        <p:txBody>
          <a:bodyPr/>
          <a:lstStyle/>
          <a:p>
            <a:r>
              <a:rPr lang="en-US" dirty="0"/>
              <a:t>Syphilis screening prior to pregnancy </a:t>
            </a:r>
          </a:p>
        </p:txBody>
      </p:sp>
      <p:sp>
        <p:nvSpPr>
          <p:cNvPr id="3" name="Content Placeholder 2">
            <a:extLst>
              <a:ext uri="{FF2B5EF4-FFF2-40B4-BE49-F238E27FC236}">
                <a16:creationId xmlns:a16="http://schemas.microsoft.com/office/drawing/2014/main" id="{BFF3CD78-FF18-FF2A-14AB-1E6FEDBEBD67}"/>
              </a:ext>
            </a:extLst>
          </p:cNvPr>
          <p:cNvSpPr>
            <a:spLocks noGrp="1"/>
          </p:cNvSpPr>
          <p:nvPr>
            <p:ph sz="quarter" idx="10"/>
          </p:nvPr>
        </p:nvSpPr>
        <p:spPr>
          <a:xfrm>
            <a:off x="352926" y="1547744"/>
            <a:ext cx="8229600" cy="4003970"/>
          </a:xfrm>
        </p:spPr>
        <p:txBody>
          <a:bodyPr>
            <a:normAutofit fontScale="92500"/>
          </a:bodyPr>
          <a:lstStyle/>
          <a:p>
            <a:r>
              <a:rPr lang="en-US" b="0" i="0" dirty="0">
                <a:solidFill>
                  <a:srgbClr val="212529"/>
                </a:solidFill>
                <a:effectLst/>
                <a:latin typeface="Open Sans" panose="020B0606030504020204" pitchFamily="34" charset="0"/>
              </a:rPr>
              <a:t>Screen asymptomatic women at increased risk (history of incarceration or transactional sex work, geography, race/ethnicity) for syphilis infection</a:t>
            </a:r>
            <a:r>
              <a:rPr lang="en-US" baseline="30000" dirty="0">
                <a:solidFill>
                  <a:srgbClr val="212529"/>
                </a:solidFill>
                <a:latin typeface="Open Sans" panose="020B0606030504020204" pitchFamily="34" charset="0"/>
              </a:rPr>
              <a:t>1</a:t>
            </a:r>
            <a:r>
              <a:rPr lang="en-US" b="0" i="0" u="none" strike="noStrike" baseline="30000" dirty="0">
                <a:solidFill>
                  <a:srgbClr val="212529"/>
                </a:solidFill>
                <a:effectLst/>
                <a:latin typeface="Open Sans" panose="020B0606030504020204" pitchFamily="34" charset="0"/>
              </a:rPr>
              <a:t>,2</a:t>
            </a:r>
            <a:endParaRPr lang="en-US" b="0" i="0" dirty="0">
              <a:solidFill>
                <a:srgbClr val="212529"/>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Among those who are living with HIV: for sexually active individuals, screen at first HIV evaluation, and at least annually thereafter</a:t>
            </a:r>
            <a:r>
              <a:rPr lang="en-US" baseline="30000" dirty="0">
                <a:solidFill>
                  <a:srgbClr val="000000"/>
                </a:solidFill>
                <a:latin typeface="Open Sans" panose="020B0606030504020204" pitchFamily="34" charset="0"/>
              </a:rPr>
              <a:t>1,3</a:t>
            </a:r>
            <a:endParaRPr lang="en-US" b="0" i="0" dirty="0">
              <a:solidFill>
                <a:srgbClr val="000000"/>
              </a:solidFill>
              <a:effectLst/>
              <a:latin typeface="Open Sans" panose="020B0606030504020204" pitchFamily="34" charset="0"/>
            </a:endParaRPr>
          </a:p>
          <a:p>
            <a:pPr lvl="1">
              <a:buFont typeface="Arial" panose="020B0604020202020204" pitchFamily="34" charset="0"/>
              <a:buChar char="•"/>
            </a:pPr>
            <a:r>
              <a:rPr lang="en-US" b="0" i="0" dirty="0">
                <a:solidFill>
                  <a:srgbClr val="000000"/>
                </a:solidFill>
                <a:effectLst/>
                <a:latin typeface="Open Sans" panose="020B0606030504020204" pitchFamily="34" charset="0"/>
              </a:rPr>
              <a:t>More frequent screening might be appropriate depending on individual risk behaviors and the local epidemiology</a:t>
            </a:r>
            <a:r>
              <a:rPr lang="en-US" baseline="30000" dirty="0">
                <a:solidFill>
                  <a:srgbClr val="000000"/>
                </a:solidFill>
                <a:latin typeface="Open Sans" panose="020B0606030504020204" pitchFamily="34" charset="0"/>
              </a:rPr>
              <a:t>1</a:t>
            </a:r>
          </a:p>
          <a:p>
            <a:pPr lvl="1">
              <a:buFont typeface="Arial" panose="020B0604020202020204" pitchFamily="34" charset="0"/>
              <a:buChar char="•"/>
            </a:pPr>
            <a:endParaRPr lang="en-US" b="0" i="0" baseline="30000" dirty="0">
              <a:solidFill>
                <a:srgbClr val="000000"/>
              </a:solidFill>
              <a:effectLst/>
              <a:latin typeface="Open Sans" panose="020B0606030504020204" pitchFamily="34" charset="0"/>
            </a:endParaRPr>
          </a:p>
          <a:p>
            <a:pPr marL="0" indent="0">
              <a:buNone/>
            </a:pPr>
            <a:r>
              <a:rPr lang="en-US" sz="975" baseline="30000" dirty="0">
                <a:solidFill>
                  <a:srgbClr val="000000"/>
                </a:solidFill>
                <a:latin typeface="Open Sans" panose="020B0606030504020204" pitchFamily="34" charset="0"/>
              </a:rPr>
              <a:t>1. </a:t>
            </a:r>
            <a:r>
              <a:rPr lang="en-US" sz="750" dirty="0">
                <a:solidFill>
                  <a:srgbClr val="000000"/>
                </a:solidFill>
                <a:latin typeface="Open Sans" panose="020B0606030504020204" pitchFamily="34" charset="0"/>
              </a:rPr>
              <a:t>Workowski KA, Bachmann L, Chan P, Johnston C, </a:t>
            </a:r>
            <a:r>
              <a:rPr lang="en-US" sz="750" dirty="0" err="1">
                <a:solidFill>
                  <a:srgbClr val="000000"/>
                </a:solidFill>
                <a:latin typeface="Open Sans" panose="020B0606030504020204" pitchFamily="34" charset="0"/>
              </a:rPr>
              <a:t>Muzny</a:t>
            </a:r>
            <a:r>
              <a:rPr lang="en-US" sz="750" dirty="0">
                <a:solidFill>
                  <a:srgbClr val="000000"/>
                </a:solidFill>
                <a:latin typeface="Open Sans" panose="020B0606030504020204" pitchFamily="34" charset="0"/>
              </a:rPr>
              <a:t> C, Park I, Reno H, </a:t>
            </a:r>
            <a:r>
              <a:rPr lang="en-US" sz="750" dirty="0" err="1">
                <a:solidFill>
                  <a:srgbClr val="000000"/>
                </a:solidFill>
                <a:latin typeface="Open Sans" panose="020B0606030504020204" pitchFamily="34" charset="0"/>
              </a:rPr>
              <a:t>Zenilman</a:t>
            </a:r>
            <a:r>
              <a:rPr lang="en-US" sz="750" dirty="0">
                <a:solidFill>
                  <a:srgbClr val="000000"/>
                </a:solidFill>
                <a:latin typeface="Open Sans" panose="020B0606030504020204" pitchFamily="34" charset="0"/>
              </a:rPr>
              <a:t> J, Bolan G. Sexually Transmitted Infections, 2021. MMWR </a:t>
            </a:r>
            <a:r>
              <a:rPr lang="en-US" sz="750" dirty="0" err="1">
                <a:solidFill>
                  <a:srgbClr val="000000"/>
                </a:solidFill>
                <a:latin typeface="Open Sans" panose="020B0606030504020204" pitchFamily="34" charset="0"/>
              </a:rPr>
              <a:t>Recomm</a:t>
            </a:r>
            <a:r>
              <a:rPr lang="en-US" sz="750" dirty="0">
                <a:solidFill>
                  <a:srgbClr val="000000"/>
                </a:solidFill>
                <a:latin typeface="Open Sans" panose="020B0606030504020204" pitchFamily="34" charset="0"/>
              </a:rPr>
              <a:t> Rep 2021:70(No. RR-04):1-187</a:t>
            </a:r>
            <a:endParaRPr lang="en-US" sz="975" baseline="30000" dirty="0">
              <a:solidFill>
                <a:srgbClr val="000000"/>
              </a:solidFill>
              <a:latin typeface="Open Sans" panose="020B0606030504020204" pitchFamily="34" charset="0"/>
            </a:endParaRPr>
          </a:p>
          <a:p>
            <a:pPr marL="0" indent="0">
              <a:buNone/>
            </a:pPr>
            <a:r>
              <a:rPr lang="en-US" sz="975" baseline="30000" dirty="0">
                <a:solidFill>
                  <a:srgbClr val="000000"/>
                </a:solidFill>
                <a:latin typeface="Open Sans" panose="020B0606030504020204" pitchFamily="34" charset="0"/>
              </a:rPr>
              <a:t>2. </a:t>
            </a:r>
            <a:r>
              <a:rPr lang="en-US" sz="750" dirty="0">
                <a:solidFill>
                  <a:srgbClr val="000000"/>
                </a:solidFill>
                <a:latin typeface="Open Sans" panose="020B0606030504020204" pitchFamily="34" charset="0"/>
              </a:rPr>
              <a:t>Kirsten </a:t>
            </a:r>
            <a:r>
              <a:rPr lang="en-US" sz="750" dirty="0" err="1">
                <a:solidFill>
                  <a:srgbClr val="000000"/>
                </a:solidFill>
                <a:latin typeface="Open Sans" panose="020B0606030504020204" pitchFamily="34" charset="0"/>
              </a:rPr>
              <a:t>Bibbins</a:t>
            </a:r>
            <a:r>
              <a:rPr lang="en-US" sz="750" dirty="0">
                <a:solidFill>
                  <a:srgbClr val="000000"/>
                </a:solidFill>
                <a:latin typeface="Open Sans" panose="020B0606030504020204" pitchFamily="34" charset="0"/>
              </a:rPr>
              <a:t>-Domingo. USPSTF Recommendation Statement, Screening for Syphilis Infection in Nonpregnant Adults and Adolescents U.S. Preventive Services Task Force Recommendation Statement. JAMA June 7, 2016 Volume 315, Number 21: 2321-2327</a:t>
            </a:r>
          </a:p>
          <a:p>
            <a:pPr marL="0" indent="0">
              <a:buNone/>
            </a:pPr>
            <a:r>
              <a:rPr lang="en-US" sz="750" dirty="0">
                <a:solidFill>
                  <a:srgbClr val="000000"/>
                </a:solidFill>
                <a:latin typeface="Open Sans" panose="020B0606030504020204" pitchFamily="34" charset="0"/>
              </a:rPr>
              <a:t>3. Thompson MA, </a:t>
            </a:r>
            <a:r>
              <a:rPr lang="en-US" sz="750" dirty="0" err="1">
                <a:solidFill>
                  <a:srgbClr val="000000"/>
                </a:solidFill>
                <a:latin typeface="Open Sans" panose="020B0606030504020204" pitchFamily="34" charset="0"/>
              </a:rPr>
              <a:t>Horberg</a:t>
            </a:r>
            <a:r>
              <a:rPr lang="en-US" sz="750" dirty="0">
                <a:solidFill>
                  <a:srgbClr val="000000"/>
                </a:solidFill>
                <a:latin typeface="Open Sans" panose="020B0606030504020204" pitchFamily="34" charset="0"/>
              </a:rPr>
              <a:t> MA, </a:t>
            </a:r>
            <a:r>
              <a:rPr lang="en-US" sz="750" dirty="0" err="1">
                <a:solidFill>
                  <a:srgbClr val="000000"/>
                </a:solidFill>
                <a:latin typeface="Open Sans" panose="020B0606030504020204" pitchFamily="34" charset="0"/>
              </a:rPr>
              <a:t>Agwu</a:t>
            </a:r>
            <a:r>
              <a:rPr lang="en-US" sz="750" dirty="0">
                <a:solidFill>
                  <a:srgbClr val="000000"/>
                </a:solidFill>
                <a:latin typeface="Open Sans" panose="020B0606030504020204" pitchFamily="34" charset="0"/>
              </a:rPr>
              <a:t> AL, et al. Primary Care Guidelines for Persons With HIV: 2020 Update by the HIV Medicine Association of the Infectious Diseases Society of America.  CID. Nov 6 2020.</a:t>
            </a:r>
          </a:p>
          <a:p>
            <a:pPr marL="0" indent="0">
              <a:buNone/>
            </a:pPr>
            <a:endParaRPr lang="en-US" sz="975" dirty="0">
              <a:solidFill>
                <a:srgbClr val="000000"/>
              </a:solidFill>
              <a:latin typeface="Open Sans" panose="020B0606030504020204" pitchFamily="34" charset="0"/>
            </a:endParaRPr>
          </a:p>
          <a:p>
            <a:endParaRPr lang="en-US" dirty="0"/>
          </a:p>
        </p:txBody>
      </p:sp>
    </p:spTree>
    <p:extLst>
      <p:ext uri="{BB962C8B-B14F-4D97-AF65-F5344CB8AC3E}">
        <p14:creationId xmlns:p14="http://schemas.microsoft.com/office/powerpoint/2010/main" val="3913113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83218-6D2F-A06C-6647-94DE1B32C70E}"/>
              </a:ext>
            </a:extLst>
          </p:cNvPr>
          <p:cNvSpPr>
            <a:spLocks noGrp="1"/>
          </p:cNvSpPr>
          <p:nvPr>
            <p:ph type="title"/>
          </p:nvPr>
        </p:nvSpPr>
        <p:spPr/>
        <p:txBody>
          <a:bodyPr/>
          <a:lstStyle/>
          <a:p>
            <a:r>
              <a:rPr lang="en-US" dirty="0"/>
              <a:t>Learning from the past: Perinatal HIV transmission reduction</a:t>
            </a:r>
          </a:p>
        </p:txBody>
      </p:sp>
      <p:sp>
        <p:nvSpPr>
          <p:cNvPr id="3" name="Content Placeholder 2">
            <a:extLst>
              <a:ext uri="{FF2B5EF4-FFF2-40B4-BE49-F238E27FC236}">
                <a16:creationId xmlns:a16="http://schemas.microsoft.com/office/drawing/2014/main" id="{2A75A7BB-A321-9775-4F5C-A3A1100DFBCA}"/>
              </a:ext>
            </a:extLst>
          </p:cNvPr>
          <p:cNvSpPr>
            <a:spLocks noGrp="1"/>
          </p:cNvSpPr>
          <p:nvPr>
            <p:ph sz="half" idx="1"/>
          </p:nvPr>
        </p:nvSpPr>
        <p:spPr/>
        <p:txBody>
          <a:bodyPr>
            <a:normAutofit fontScale="85000" lnSpcReduction="20000"/>
          </a:bodyPr>
          <a:lstStyle/>
          <a:p>
            <a:pPr marL="0" indent="0">
              <a:buNone/>
            </a:pPr>
            <a:r>
              <a:rPr lang="en-US" i="1" dirty="0"/>
              <a:t>“</a:t>
            </a:r>
            <a:r>
              <a:rPr lang="en-US" b="0" i="1" dirty="0">
                <a:solidFill>
                  <a:srgbClr val="4D4D4D"/>
                </a:solidFill>
                <a:effectLst/>
                <a:latin typeface="ff-quadraat-web-pro"/>
              </a:rPr>
              <a:t>The implementation of strategies that reduce perinatal transmission of the human immunodeficiency virus (HIV) — </a:t>
            </a:r>
            <a:r>
              <a:rPr lang="en-US" b="1" i="1" dirty="0">
                <a:solidFill>
                  <a:srgbClr val="4D4D4D"/>
                </a:solidFill>
                <a:effectLst/>
                <a:latin typeface="ff-quadraat-web-pro"/>
              </a:rPr>
              <a:t>including the prevention of infection in women, increased prenatal testing, and advances in maternal treatment </a:t>
            </a:r>
            <a:r>
              <a:rPr lang="en-US" b="0" i="1" dirty="0">
                <a:solidFill>
                  <a:srgbClr val="4D4D4D"/>
                </a:solidFill>
                <a:effectLst/>
                <a:latin typeface="ff-quadraat-web-pro"/>
              </a:rPr>
              <a:t>— has been associated with a decline in annual cases of perinatal HIV from an estimated 1760 in 1991 to fewer than 40 in 2019.</a:t>
            </a:r>
            <a:r>
              <a:rPr lang="en-US" b="1" i="1" baseline="30000" dirty="0">
                <a:solidFill>
                  <a:srgbClr val="084E9B"/>
                </a:solidFill>
                <a:effectLst/>
                <a:latin typeface="ff-quadraat-web-pro"/>
              </a:rPr>
              <a:t> </a:t>
            </a:r>
            <a:r>
              <a:rPr lang="en-US" b="0" i="1" dirty="0">
                <a:solidFill>
                  <a:srgbClr val="4D4D4D"/>
                </a:solidFill>
                <a:effectLst/>
                <a:latin typeface="ff-quadraat-web-pro"/>
              </a:rPr>
              <a:t>A similar commitment of resources could reduce or eliminate congenital syphilis.”</a:t>
            </a:r>
            <a:endParaRPr lang="en-US" i="1" dirty="0"/>
          </a:p>
        </p:txBody>
      </p:sp>
      <p:pic>
        <p:nvPicPr>
          <p:cNvPr id="6" name="Content Placeholder 5">
            <a:extLst>
              <a:ext uri="{FF2B5EF4-FFF2-40B4-BE49-F238E27FC236}">
                <a16:creationId xmlns:a16="http://schemas.microsoft.com/office/drawing/2014/main" id="{307CE24E-79BD-B018-D5D3-420D05AEC309}"/>
              </a:ext>
            </a:extLst>
          </p:cNvPr>
          <p:cNvPicPr>
            <a:picLocks noGrp="1" noChangeAspect="1"/>
          </p:cNvPicPr>
          <p:nvPr>
            <p:ph sz="half" idx="2"/>
          </p:nvPr>
        </p:nvPicPr>
        <p:blipFill>
          <a:blip r:embed="rId2"/>
          <a:stretch>
            <a:fillRect/>
          </a:stretch>
        </p:blipFill>
        <p:spPr>
          <a:xfrm>
            <a:off x="4927997" y="2636640"/>
            <a:ext cx="3493294" cy="2507456"/>
          </a:xfrm>
        </p:spPr>
      </p:pic>
      <p:sp>
        <p:nvSpPr>
          <p:cNvPr id="8" name="TextBox 7">
            <a:extLst>
              <a:ext uri="{FF2B5EF4-FFF2-40B4-BE49-F238E27FC236}">
                <a16:creationId xmlns:a16="http://schemas.microsoft.com/office/drawing/2014/main" id="{AA42BB88-F7DF-16B7-C7C5-08A3DB26D592}"/>
              </a:ext>
            </a:extLst>
          </p:cNvPr>
          <p:cNvSpPr txBox="1"/>
          <p:nvPr/>
        </p:nvSpPr>
        <p:spPr>
          <a:xfrm>
            <a:off x="143343" y="5363737"/>
            <a:ext cx="4572000" cy="507831"/>
          </a:xfrm>
          <a:prstGeom prst="rect">
            <a:avLst/>
          </a:prstGeom>
          <a:noFill/>
        </p:spPr>
        <p:txBody>
          <a:bodyPr wrap="square">
            <a:spAutoFit/>
          </a:bodyPr>
          <a:lstStyle/>
          <a:p>
            <a:r>
              <a:rPr lang="en-US" sz="900" dirty="0">
                <a:solidFill>
                  <a:srgbClr val="222222"/>
                </a:solidFill>
                <a:latin typeface="Arial" panose="020B0604020202020204" pitchFamily="34" charset="0"/>
              </a:rPr>
              <a:t>Bowen VB, McDonald R, Grey JA, Kimball A, Torrone EA. High congenital syphilis case counts among US infants born in 2020. New England Journal of Medicine. 2021 Sep 16;385(12):1144-5.</a:t>
            </a:r>
            <a:endParaRPr lang="en-US" sz="900" dirty="0"/>
          </a:p>
        </p:txBody>
      </p:sp>
    </p:spTree>
    <p:extLst>
      <p:ext uri="{BB962C8B-B14F-4D97-AF65-F5344CB8AC3E}">
        <p14:creationId xmlns:p14="http://schemas.microsoft.com/office/powerpoint/2010/main" val="3602003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4FCDC-B7DA-3C3B-51CB-FA031AC224E5}"/>
              </a:ext>
            </a:extLst>
          </p:cNvPr>
          <p:cNvSpPr>
            <a:spLocks noGrp="1"/>
          </p:cNvSpPr>
          <p:nvPr>
            <p:ph type="title"/>
          </p:nvPr>
        </p:nvSpPr>
        <p:spPr/>
        <p:txBody>
          <a:bodyPr/>
          <a:lstStyle/>
          <a:p>
            <a:r>
              <a:rPr lang="en-US" dirty="0"/>
              <a:t>Syphilis in Pregnancy</a:t>
            </a:r>
          </a:p>
        </p:txBody>
      </p:sp>
      <p:pic>
        <p:nvPicPr>
          <p:cNvPr id="5" name="Google Shape;669;p1" descr="Words in white and blue text on white and blue background, indicating that the 2021 STI treatment guidelines are available ">
            <a:extLst>
              <a:ext uri="{FF2B5EF4-FFF2-40B4-BE49-F238E27FC236}">
                <a16:creationId xmlns:a16="http://schemas.microsoft.com/office/drawing/2014/main" id="{F372783D-7C42-7280-FD4F-E9DA877EB407}"/>
              </a:ext>
            </a:extLst>
          </p:cNvPr>
          <p:cNvPicPr preferRelativeResize="0"/>
          <p:nvPr/>
        </p:nvPicPr>
        <p:blipFill rotWithShape="1">
          <a:blip r:embed="rId2">
            <a:alphaModFix/>
          </a:blip>
          <a:srcRect/>
          <a:stretch/>
        </p:blipFill>
        <p:spPr>
          <a:xfrm>
            <a:off x="5654180" y="121223"/>
            <a:ext cx="3410123" cy="925132"/>
          </a:xfrm>
          <a:prstGeom prst="rect">
            <a:avLst/>
          </a:prstGeom>
          <a:noFill/>
          <a:ln>
            <a:noFill/>
          </a:ln>
        </p:spPr>
      </p:pic>
      <p:sp>
        <p:nvSpPr>
          <p:cNvPr id="3" name="Content Placeholder 2">
            <a:extLst>
              <a:ext uri="{FF2B5EF4-FFF2-40B4-BE49-F238E27FC236}">
                <a16:creationId xmlns:a16="http://schemas.microsoft.com/office/drawing/2014/main" id="{496A81CC-A772-C1E9-401A-B1445D6567D2}"/>
              </a:ext>
            </a:extLst>
          </p:cNvPr>
          <p:cNvSpPr>
            <a:spLocks noGrp="1"/>
          </p:cNvSpPr>
          <p:nvPr>
            <p:ph idx="1"/>
          </p:nvPr>
        </p:nvSpPr>
        <p:spPr>
          <a:xfrm>
            <a:off x="230701" y="1417639"/>
            <a:ext cx="4123185" cy="4367299"/>
          </a:xfrm>
        </p:spPr>
        <p:txBody>
          <a:bodyPr>
            <a:normAutofit fontScale="85000" lnSpcReduction="20000"/>
          </a:bodyPr>
          <a:lstStyle/>
          <a:p>
            <a:pPr marL="114112" indent="0">
              <a:buNone/>
            </a:pPr>
            <a:r>
              <a:rPr lang="en-US" dirty="0"/>
              <a:t>Risk factors for congenital syphilis/syphilis in pregnancy</a:t>
            </a:r>
          </a:p>
          <a:p>
            <a:pPr lvl="1"/>
            <a:r>
              <a:rPr lang="en-US" dirty="0"/>
              <a:t>Multiple partners, </a:t>
            </a:r>
          </a:p>
          <a:p>
            <a:pPr lvl="1"/>
            <a:r>
              <a:rPr lang="en-US" dirty="0"/>
              <a:t>Sex with drug use, or transactional sex; </a:t>
            </a:r>
          </a:p>
          <a:p>
            <a:pPr lvl="1"/>
            <a:r>
              <a:rPr lang="en-US" dirty="0"/>
              <a:t>Late to prenatal care (&gt;second trimester) or no prenatal care;</a:t>
            </a:r>
          </a:p>
          <a:p>
            <a:pPr lvl="1"/>
            <a:r>
              <a:rPr lang="en-US" dirty="0"/>
              <a:t>Methamphetamine/heroin use; </a:t>
            </a:r>
          </a:p>
          <a:p>
            <a:pPr lvl="1"/>
            <a:r>
              <a:rPr lang="en-US" dirty="0"/>
              <a:t>Corrections; </a:t>
            </a:r>
          </a:p>
          <a:p>
            <a:pPr lvl="1"/>
            <a:r>
              <a:rPr lang="en-US" dirty="0"/>
              <a:t>Unstable housing/homelessness</a:t>
            </a:r>
          </a:p>
          <a:p>
            <a:endParaRPr lang="en-US" dirty="0"/>
          </a:p>
          <a:p>
            <a:r>
              <a:rPr lang="en-US" dirty="0"/>
              <a:t>Risk of reinfection based on ongoing risk behaviors or partner treatment </a:t>
            </a:r>
          </a:p>
          <a:p>
            <a:endParaRPr lang="en-US" dirty="0"/>
          </a:p>
        </p:txBody>
      </p:sp>
      <p:sp>
        <p:nvSpPr>
          <p:cNvPr id="7" name="TextBox 6">
            <a:extLst>
              <a:ext uri="{FF2B5EF4-FFF2-40B4-BE49-F238E27FC236}">
                <a16:creationId xmlns:a16="http://schemas.microsoft.com/office/drawing/2014/main" id="{7384E720-46AE-FC74-15BB-4F7F47A09EF0}"/>
              </a:ext>
            </a:extLst>
          </p:cNvPr>
          <p:cNvSpPr txBox="1"/>
          <p:nvPr/>
        </p:nvSpPr>
        <p:spPr>
          <a:xfrm>
            <a:off x="4349877" y="1486325"/>
            <a:ext cx="4769140" cy="4298613"/>
          </a:xfrm>
          <a:prstGeom prst="rect">
            <a:avLst/>
          </a:prstGeom>
          <a:noFill/>
        </p:spPr>
        <p:txBody>
          <a:bodyPr wrap="square">
            <a:spAutoFit/>
          </a:bodyPr>
          <a:lstStyle/>
          <a:p>
            <a:pPr marL="228600" lvl="0" indent="-228600" rtl="0">
              <a:spcBef>
                <a:spcPts val="1000"/>
              </a:spcBef>
              <a:spcAft>
                <a:spcPts val="0"/>
              </a:spcAft>
              <a:buClr>
                <a:srgbClr val="000000"/>
              </a:buClr>
              <a:buSzPts val="2400"/>
              <a:buChar char="•"/>
            </a:pPr>
            <a:r>
              <a:rPr lang="en-US" sz="2000" b="1" dirty="0"/>
              <a:t>Penicillin remains only acceptable treatment option in pregnancy </a:t>
            </a:r>
            <a:endParaRPr lang="en-US" sz="2000" dirty="0">
              <a:latin typeface="Tw Cen MT" panose="020B0602020104020603" pitchFamily="34" charset="0"/>
            </a:endParaRPr>
          </a:p>
          <a:p>
            <a:pPr lvl="0" rtl="0">
              <a:spcBef>
                <a:spcPts val="1000"/>
              </a:spcBef>
              <a:spcAft>
                <a:spcPts val="0"/>
              </a:spcAft>
              <a:buClr>
                <a:srgbClr val="000000"/>
              </a:buClr>
              <a:buSzPts val="2400"/>
            </a:pPr>
            <a:r>
              <a:rPr lang="en-US" sz="2000" dirty="0"/>
              <a:t>Monitoring</a:t>
            </a:r>
          </a:p>
          <a:p>
            <a:pPr marL="799349" lvl="1" indent="-342900">
              <a:spcBef>
                <a:spcPts val="1000"/>
              </a:spcBef>
              <a:buClr>
                <a:srgbClr val="000000"/>
              </a:buClr>
              <a:buSzPts val="2400"/>
              <a:buFont typeface="Wingdings" panose="05000000000000000000" pitchFamily="2" charset="2"/>
              <a:buChar char="§"/>
            </a:pPr>
            <a:r>
              <a:rPr lang="en-US" sz="2000" dirty="0">
                <a:highlight>
                  <a:srgbClr val="FFFF00"/>
                </a:highlight>
              </a:rPr>
              <a:t>Repeat RPR 8 wks after treatment unless signs of primary or secondary syphilis</a:t>
            </a:r>
          </a:p>
          <a:p>
            <a:pPr marL="799349" lvl="1" indent="-342900">
              <a:spcBef>
                <a:spcPts val="1000"/>
              </a:spcBef>
              <a:buClr>
                <a:srgbClr val="000000"/>
              </a:buClr>
              <a:buSzPts val="2400"/>
              <a:buFont typeface="Wingdings" panose="05000000000000000000" pitchFamily="2" charset="2"/>
              <a:buChar char="§"/>
            </a:pPr>
            <a:r>
              <a:rPr lang="en-US" sz="2000" dirty="0">
                <a:highlight>
                  <a:srgbClr val="FFFF00"/>
                </a:highlight>
              </a:rPr>
              <a:t>Syphilis diagnosed and treated at 24 weeks gestation </a:t>
            </a:r>
            <a:r>
              <a:rPr lang="en-US" sz="2000" dirty="0">
                <a:highlight>
                  <a:srgbClr val="FFFF00"/>
                </a:highlight>
                <a:sym typeface="Wingdings" panose="05000000000000000000" pitchFamily="2" charset="2"/>
              </a:rPr>
              <a:t> </a:t>
            </a:r>
            <a:r>
              <a:rPr lang="en-US" sz="2000" dirty="0">
                <a:highlight>
                  <a:srgbClr val="FFFF00"/>
                </a:highlight>
              </a:rPr>
              <a:t>repeat serology at delivery</a:t>
            </a:r>
          </a:p>
          <a:p>
            <a:pPr marL="799349" lvl="1" indent="-342900">
              <a:spcBef>
                <a:spcPts val="1000"/>
              </a:spcBef>
              <a:buClr>
                <a:srgbClr val="000000"/>
              </a:buClr>
              <a:buSzPts val="2400"/>
              <a:buFont typeface="Wingdings" panose="05000000000000000000" pitchFamily="2" charset="2"/>
              <a:buChar char="§"/>
            </a:pPr>
            <a:r>
              <a:rPr lang="en-US" sz="2000" dirty="0">
                <a:highlight>
                  <a:srgbClr val="FFFF00"/>
                </a:highlight>
              </a:rPr>
              <a:t>Most patients will not achieve 4-fold decrease in titers before delivery </a:t>
            </a:r>
            <a:endParaRPr lang="en-US" sz="2000" dirty="0"/>
          </a:p>
        </p:txBody>
      </p:sp>
      <p:sp>
        <p:nvSpPr>
          <p:cNvPr id="8" name="Content Placeholder 2">
            <a:extLst>
              <a:ext uri="{FF2B5EF4-FFF2-40B4-BE49-F238E27FC236}">
                <a16:creationId xmlns:a16="http://schemas.microsoft.com/office/drawing/2014/main" id="{A2B16BDA-40C5-5245-4823-BE0C5F7949B3}"/>
              </a:ext>
            </a:extLst>
          </p:cNvPr>
          <p:cNvSpPr txBox="1">
            <a:spLocks/>
          </p:cNvSpPr>
          <p:nvPr/>
        </p:nvSpPr>
        <p:spPr>
          <a:xfrm>
            <a:off x="6958667" y="5818594"/>
            <a:ext cx="2105636" cy="318777"/>
          </a:xfrm>
          <a:prstGeom prst="rect">
            <a:avLst/>
          </a:prstGeom>
          <a:noFill/>
        </p:spPr>
        <p:txBody>
          <a:bodyPr vert="horz" lIns="91290" tIns="45645" rIns="91290" bIns="45645" rtlCol="0">
            <a:normAutofit fontScale="55000" lnSpcReduction="20000"/>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112" indent="0">
              <a:buNone/>
            </a:pPr>
            <a:r>
              <a:rPr lang="en-US" dirty="0"/>
              <a:t>Workowski et al, 2021</a:t>
            </a:r>
          </a:p>
        </p:txBody>
      </p:sp>
      <p:sp>
        <p:nvSpPr>
          <p:cNvPr id="4" name="Slide Number Placeholder 3">
            <a:extLst>
              <a:ext uri="{FF2B5EF4-FFF2-40B4-BE49-F238E27FC236}">
                <a16:creationId xmlns:a16="http://schemas.microsoft.com/office/drawing/2014/main" id="{5D93923C-184F-62FD-61F7-951CFA509817}"/>
              </a:ext>
            </a:extLst>
          </p:cNvPr>
          <p:cNvSpPr>
            <a:spLocks noGrp="1"/>
          </p:cNvSpPr>
          <p:nvPr>
            <p:ph type="sldNum" sz="quarter" idx="12"/>
          </p:nvPr>
        </p:nvSpPr>
        <p:spPr/>
        <p:txBody>
          <a:bodyPr/>
          <a:lstStyle/>
          <a:p>
            <a:fld id="{1D2EA5EF-C699-AF4C-BA42-C0A1CAAB713C}" type="slidenum">
              <a:rPr lang="en-US" smtClean="0"/>
              <a:t>63</a:t>
            </a:fld>
            <a:endParaRPr lang="en-US" dirty="0"/>
          </a:p>
        </p:txBody>
      </p:sp>
    </p:spTree>
    <p:extLst>
      <p:ext uri="{BB962C8B-B14F-4D97-AF65-F5344CB8AC3E}">
        <p14:creationId xmlns:p14="http://schemas.microsoft.com/office/powerpoint/2010/main" val="183864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AB35-D02E-E948-A072-49D95FCA5DD6}"/>
              </a:ext>
            </a:extLst>
          </p:cNvPr>
          <p:cNvSpPr>
            <a:spLocks noGrp="1"/>
          </p:cNvSpPr>
          <p:nvPr>
            <p:ph type="title"/>
          </p:nvPr>
        </p:nvSpPr>
        <p:spPr>
          <a:xfrm>
            <a:off x="348146" y="274639"/>
            <a:ext cx="5859708" cy="1143000"/>
          </a:xfrm>
        </p:spPr>
        <p:txBody>
          <a:bodyPr/>
          <a:lstStyle/>
          <a:p>
            <a:r>
              <a:rPr lang="en-US" dirty="0"/>
              <a:t>Evaluation for neuro &amp; ocular syphilis</a:t>
            </a:r>
          </a:p>
        </p:txBody>
      </p:sp>
      <p:pic>
        <p:nvPicPr>
          <p:cNvPr id="5" name="Google Shape;669;p1" descr="Words in white and blue text on white and blue background, indicating that the 2021 STI treatment guidelines are available ">
            <a:extLst>
              <a:ext uri="{FF2B5EF4-FFF2-40B4-BE49-F238E27FC236}">
                <a16:creationId xmlns:a16="http://schemas.microsoft.com/office/drawing/2014/main" id="{A9106E0E-FE55-4240-DA0B-1BCC8CB6A0CE}"/>
              </a:ext>
            </a:extLst>
          </p:cNvPr>
          <p:cNvPicPr preferRelativeResize="0"/>
          <p:nvPr/>
        </p:nvPicPr>
        <p:blipFill rotWithShape="1">
          <a:blip r:embed="rId2">
            <a:alphaModFix/>
          </a:blip>
          <a:srcRect/>
          <a:stretch/>
        </p:blipFill>
        <p:spPr>
          <a:xfrm>
            <a:off x="5570290" y="280687"/>
            <a:ext cx="3410123" cy="925132"/>
          </a:xfrm>
          <a:prstGeom prst="rect">
            <a:avLst/>
          </a:prstGeom>
          <a:noFill/>
          <a:ln>
            <a:noFill/>
          </a:ln>
        </p:spPr>
      </p:pic>
      <p:sp>
        <p:nvSpPr>
          <p:cNvPr id="3" name="Content Placeholder 2">
            <a:extLst>
              <a:ext uri="{FF2B5EF4-FFF2-40B4-BE49-F238E27FC236}">
                <a16:creationId xmlns:a16="http://schemas.microsoft.com/office/drawing/2014/main" id="{49DDFC7D-ABF0-9247-2FF5-DA25ABB231A5}"/>
              </a:ext>
            </a:extLst>
          </p:cNvPr>
          <p:cNvSpPr>
            <a:spLocks noGrp="1"/>
          </p:cNvSpPr>
          <p:nvPr>
            <p:ph idx="1"/>
          </p:nvPr>
        </p:nvSpPr>
        <p:spPr>
          <a:xfrm>
            <a:off x="247477" y="1720474"/>
            <a:ext cx="8451906" cy="4523760"/>
          </a:xfrm>
        </p:spPr>
        <p:txBody>
          <a:bodyPr>
            <a:normAutofit fontScale="70000" lnSpcReduction="20000"/>
          </a:bodyPr>
          <a:lstStyle/>
          <a:p>
            <a:pPr marL="114112" indent="0">
              <a:buNone/>
            </a:pPr>
            <a:r>
              <a:rPr lang="en-US" dirty="0"/>
              <a:t>CSF evaluation needed for patients with clinical signs of neurosyphilis (i.e., cranial nerve deficits)</a:t>
            </a:r>
          </a:p>
          <a:p>
            <a:pPr lvl="1"/>
            <a:r>
              <a:rPr lang="en-US" dirty="0"/>
              <a:t>CSF interpretation:  </a:t>
            </a:r>
          </a:p>
          <a:p>
            <a:pPr lvl="2"/>
            <a:r>
              <a:rPr lang="en-US" dirty="0"/>
              <a:t>CSF-VDRL positive is diagnostic</a:t>
            </a:r>
          </a:p>
          <a:p>
            <a:pPr lvl="2"/>
            <a:r>
              <a:rPr lang="en-US" dirty="0"/>
              <a:t>CSF-VDRL negative: lymphocyte count, protein</a:t>
            </a:r>
          </a:p>
          <a:p>
            <a:pPr lvl="2"/>
            <a:r>
              <a:rPr lang="en-US" dirty="0"/>
              <a:t>Consider TP-PA or FTA-ABS</a:t>
            </a:r>
          </a:p>
          <a:p>
            <a:pPr marL="114112" indent="0">
              <a:buNone/>
            </a:pPr>
            <a:endParaRPr lang="en-US" dirty="0"/>
          </a:p>
          <a:p>
            <a:pPr marL="114112" indent="0">
              <a:buNone/>
            </a:pPr>
            <a:r>
              <a:rPr lang="en-US" dirty="0"/>
              <a:t>Ocular exam needed for patients with positive serology and ocular symptoms</a:t>
            </a:r>
          </a:p>
          <a:p>
            <a:pPr lvl="1"/>
            <a:r>
              <a:rPr lang="en-US" dirty="0"/>
              <a:t>If cranial nerve dysfunction present perform LP</a:t>
            </a:r>
          </a:p>
          <a:p>
            <a:pPr lvl="1"/>
            <a:r>
              <a:rPr lang="en-US" b="1" dirty="0">
                <a:highlight>
                  <a:srgbClr val="FFFF00"/>
                </a:highlight>
              </a:rPr>
              <a:t>Isolated ocular abnormalities, no CSF evaluation necessary</a:t>
            </a:r>
          </a:p>
          <a:p>
            <a:pPr marL="114112" indent="0">
              <a:buNone/>
            </a:pPr>
            <a:endParaRPr lang="en-US" dirty="0"/>
          </a:p>
          <a:p>
            <a:pPr marL="114112" indent="0">
              <a:buNone/>
            </a:pPr>
            <a:r>
              <a:rPr lang="en-US" b="1" dirty="0">
                <a:highlight>
                  <a:srgbClr val="FFFF00"/>
                </a:highlight>
              </a:rPr>
              <a:t>Auditory abnormalities alone</a:t>
            </a:r>
          </a:p>
          <a:p>
            <a:pPr lvl="1"/>
            <a:r>
              <a:rPr lang="en-US" b="1" dirty="0">
                <a:highlight>
                  <a:srgbClr val="FFFF00"/>
                </a:highlight>
              </a:rPr>
              <a:t>Otologic exam, no CSF evaluation necessary</a:t>
            </a:r>
          </a:p>
          <a:p>
            <a:endParaRPr lang="en-US" dirty="0"/>
          </a:p>
          <a:p>
            <a:pPr marL="114112" indent="0">
              <a:buNone/>
            </a:pPr>
            <a:r>
              <a:rPr lang="en-US" b="1" dirty="0">
                <a:highlight>
                  <a:srgbClr val="FFFF00"/>
                </a:highlight>
              </a:rPr>
              <a:t>Neurosyphilis </a:t>
            </a:r>
          </a:p>
          <a:p>
            <a:pPr lvl="1"/>
            <a:r>
              <a:rPr lang="en-US" b="1" dirty="0">
                <a:highlight>
                  <a:srgbClr val="FFFF00"/>
                </a:highlight>
              </a:rPr>
              <a:t>No need for repeat CSF exam at 6 months with serum adequate RPR response (HIV- and HIV+/ART)</a:t>
            </a:r>
          </a:p>
          <a:p>
            <a:endParaRPr lang="en-US" dirty="0"/>
          </a:p>
        </p:txBody>
      </p:sp>
      <p:sp>
        <p:nvSpPr>
          <p:cNvPr id="7" name="Content Placeholder 2">
            <a:extLst>
              <a:ext uri="{FF2B5EF4-FFF2-40B4-BE49-F238E27FC236}">
                <a16:creationId xmlns:a16="http://schemas.microsoft.com/office/drawing/2014/main" id="{D43B28E1-0C52-5C26-0642-52DA2AFC4BC2}"/>
              </a:ext>
            </a:extLst>
          </p:cNvPr>
          <p:cNvSpPr txBox="1">
            <a:spLocks/>
          </p:cNvSpPr>
          <p:nvPr/>
        </p:nvSpPr>
        <p:spPr>
          <a:xfrm>
            <a:off x="7038364" y="5796893"/>
            <a:ext cx="2105636" cy="318777"/>
          </a:xfrm>
          <a:prstGeom prst="rect">
            <a:avLst/>
          </a:prstGeom>
          <a:noFill/>
        </p:spPr>
        <p:txBody>
          <a:bodyPr vert="horz" lIns="91290" tIns="45645" rIns="91290" bIns="45645" rtlCol="0">
            <a:normAutofit fontScale="55000" lnSpcReduction="20000"/>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112" indent="0">
              <a:buNone/>
            </a:pPr>
            <a:r>
              <a:rPr lang="en-US" dirty="0"/>
              <a:t>Workowski et al, 2021</a:t>
            </a:r>
          </a:p>
        </p:txBody>
      </p:sp>
      <p:sp>
        <p:nvSpPr>
          <p:cNvPr id="4" name="Slide Number Placeholder 3">
            <a:extLst>
              <a:ext uri="{FF2B5EF4-FFF2-40B4-BE49-F238E27FC236}">
                <a16:creationId xmlns:a16="http://schemas.microsoft.com/office/drawing/2014/main" id="{2297A846-6B85-DE0E-483A-57D43E8930A6}"/>
              </a:ext>
            </a:extLst>
          </p:cNvPr>
          <p:cNvSpPr>
            <a:spLocks noGrp="1"/>
          </p:cNvSpPr>
          <p:nvPr>
            <p:ph type="sldNum" sz="quarter" idx="12"/>
          </p:nvPr>
        </p:nvSpPr>
        <p:spPr/>
        <p:txBody>
          <a:bodyPr/>
          <a:lstStyle/>
          <a:p>
            <a:fld id="{1D2EA5EF-C699-AF4C-BA42-C0A1CAAB713C}" type="slidenum">
              <a:rPr lang="en-US" smtClean="0"/>
              <a:t>64</a:t>
            </a:fld>
            <a:endParaRPr lang="en-US" dirty="0"/>
          </a:p>
        </p:txBody>
      </p:sp>
    </p:spTree>
    <p:extLst>
      <p:ext uri="{BB962C8B-B14F-4D97-AF65-F5344CB8AC3E}">
        <p14:creationId xmlns:p14="http://schemas.microsoft.com/office/powerpoint/2010/main" val="11122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Additional Management Considerations </a:t>
            </a:r>
          </a:p>
        </p:txBody>
      </p:sp>
      <p:sp>
        <p:nvSpPr>
          <p:cNvPr id="6" name="Content Placeholder 5"/>
          <p:cNvSpPr>
            <a:spLocks noGrp="1"/>
          </p:cNvSpPr>
          <p:nvPr>
            <p:ph sz="quarter" idx="10"/>
          </p:nvPr>
        </p:nvSpPr>
        <p:spPr>
          <a:xfrm>
            <a:off x="143921" y="1595576"/>
            <a:ext cx="8229600" cy="4402101"/>
          </a:xfrm>
        </p:spPr>
        <p:txBody>
          <a:bodyPr>
            <a:normAutofit lnSpcReduction="10000"/>
          </a:bodyPr>
          <a:lstStyle/>
          <a:p>
            <a:pPr marL="243000" lvl="1" indent="0">
              <a:buNone/>
            </a:pPr>
            <a:endParaRPr lang="en-US" sz="1500" dirty="0">
              <a:latin typeface="+mj-lt"/>
              <a:cs typeface="Arial" panose="020B0604020202020204" pitchFamily="34" charset="0"/>
            </a:endParaRPr>
          </a:p>
          <a:p>
            <a:pPr lvl="1"/>
            <a:r>
              <a:rPr lang="en-US" sz="2400" dirty="0">
                <a:latin typeface="+mj-lt"/>
                <a:cs typeface="Arial" panose="020B0604020202020204" pitchFamily="34" charset="0"/>
              </a:rPr>
              <a:t>Patients should receive a neurologic exam including ophthalmic and </a:t>
            </a:r>
            <a:r>
              <a:rPr lang="en-US" sz="2400" dirty="0" err="1">
                <a:latin typeface="+mj-lt"/>
                <a:cs typeface="Arial" panose="020B0604020202020204" pitchFamily="34" charset="0"/>
              </a:rPr>
              <a:t>otic</a:t>
            </a:r>
            <a:endParaRPr lang="en-US" sz="2400" dirty="0">
              <a:latin typeface="+mj-lt"/>
              <a:cs typeface="Arial" panose="020B0604020202020204" pitchFamily="34" charset="0"/>
            </a:endParaRPr>
          </a:p>
          <a:p>
            <a:pPr lvl="2"/>
            <a:r>
              <a:rPr lang="en-US" sz="2400" dirty="0">
                <a:latin typeface="+mj-lt"/>
                <a:cs typeface="Arial" panose="020B0604020202020204" pitchFamily="34" charset="0"/>
              </a:rPr>
              <a:t>Lumbar puncture is recommended if signs/ symptoms present</a:t>
            </a:r>
          </a:p>
          <a:p>
            <a:pPr lvl="1"/>
            <a:r>
              <a:rPr lang="en-US" sz="2400" b="1" dirty="0">
                <a:latin typeface="+mj-lt"/>
              </a:rPr>
              <a:t>All patients with syphilis should be tested for HIV</a:t>
            </a:r>
          </a:p>
          <a:p>
            <a:pPr lvl="1"/>
            <a:r>
              <a:rPr lang="en-US" sz="2400" dirty="0">
                <a:latin typeface="+mj-lt"/>
              </a:rPr>
              <a:t>Presumptively treat partners</a:t>
            </a:r>
          </a:p>
          <a:p>
            <a:pPr lvl="1"/>
            <a:r>
              <a:rPr lang="en-US" sz="2400" dirty="0"/>
              <a:t>If diagnosed during the second half of pregnancy, perform obstetric ultrasound</a:t>
            </a:r>
            <a:endParaRPr lang="en-US" altLang="en-US" sz="2400" dirty="0">
              <a:latin typeface="+mj-lt"/>
            </a:endParaRPr>
          </a:p>
          <a:p>
            <a:pPr lvl="1"/>
            <a:r>
              <a:rPr lang="en-US" altLang="en-US" sz="2400" b="1" dirty="0">
                <a:latin typeface="+mj-lt"/>
              </a:rPr>
              <a:t>Repeat HIV, Chlamydia, and Gonorrhea screen in 3</a:t>
            </a:r>
            <a:r>
              <a:rPr lang="en-US" altLang="en-US" sz="2400" b="1" baseline="30000" dirty="0">
                <a:latin typeface="+mj-lt"/>
              </a:rPr>
              <a:t>rd</a:t>
            </a:r>
            <a:r>
              <a:rPr lang="en-US" altLang="en-US" sz="2400" b="1" dirty="0">
                <a:latin typeface="+mj-lt"/>
              </a:rPr>
              <a:t> trimester </a:t>
            </a:r>
          </a:p>
          <a:p>
            <a:pPr lvl="1"/>
            <a:endParaRPr lang="en-US" sz="1500" b="1" dirty="0">
              <a:latin typeface="+mj-lt"/>
            </a:endParaRPr>
          </a:p>
          <a:p>
            <a:pPr lvl="1"/>
            <a:endParaRPr lang="en-US" sz="1500" b="1" dirty="0">
              <a:latin typeface="+mj-lt"/>
            </a:endParaRPr>
          </a:p>
          <a:p>
            <a:pPr lvl="1"/>
            <a:endParaRPr lang="en-US" sz="1500" dirty="0">
              <a:latin typeface="+mj-lt"/>
              <a:cs typeface="Arial" panose="020B0604020202020204" pitchFamily="34" charset="0"/>
            </a:endParaRPr>
          </a:p>
          <a:p>
            <a:pPr lvl="1"/>
            <a:endParaRPr lang="en-US" sz="1500" dirty="0">
              <a:latin typeface="+mj-lt"/>
            </a:endParaRPr>
          </a:p>
        </p:txBody>
      </p:sp>
    </p:spTree>
    <p:extLst>
      <p:ext uri="{BB962C8B-B14F-4D97-AF65-F5344CB8AC3E}">
        <p14:creationId xmlns:p14="http://schemas.microsoft.com/office/powerpoint/2010/main" val="28457301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1C37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9E864-D7BC-8916-9205-19C63B4FF119}"/>
              </a:ext>
            </a:extLst>
          </p:cNvPr>
          <p:cNvSpPr>
            <a:spLocks noGrp="1"/>
          </p:cNvSpPr>
          <p:nvPr>
            <p:ph type="ctrTitle"/>
          </p:nvPr>
        </p:nvSpPr>
        <p:spPr>
          <a:xfrm>
            <a:off x="685800" y="2280976"/>
            <a:ext cx="7772399" cy="2474409"/>
          </a:xfrm>
        </p:spPr>
        <p:txBody>
          <a:bodyPr/>
          <a:lstStyle/>
          <a:p>
            <a:pPr algn="ctr"/>
            <a:r>
              <a:rPr lang="en-US" sz="6600" i="1" dirty="0">
                <a:solidFill>
                  <a:schemeClr val="bg1"/>
                </a:solidFill>
              </a:rPr>
              <a:t>Bicillin Shortages</a:t>
            </a:r>
          </a:p>
        </p:txBody>
      </p:sp>
      <p:sp>
        <p:nvSpPr>
          <p:cNvPr id="4" name="Slide Number Placeholder 3">
            <a:extLst>
              <a:ext uri="{FF2B5EF4-FFF2-40B4-BE49-F238E27FC236}">
                <a16:creationId xmlns:a16="http://schemas.microsoft.com/office/drawing/2014/main" id="{D6131C74-48BF-FFA7-BBF8-4F90607F7924}"/>
              </a:ext>
            </a:extLst>
          </p:cNvPr>
          <p:cNvSpPr>
            <a:spLocks noGrp="1"/>
          </p:cNvSpPr>
          <p:nvPr>
            <p:ph type="sldNum" sz="quarter" idx="12"/>
          </p:nvPr>
        </p:nvSpPr>
        <p:spPr/>
        <p:txBody>
          <a:bodyPr/>
          <a:lstStyle/>
          <a:p>
            <a:pPr marL="0" marR="0" lvl="0" indent="0" algn="ctr" defTabSz="456449"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ITC Avant Garde Std Bk"/>
                <a:ea typeface="+mn-ea"/>
              </a:rPr>
              <a:pPr marL="0" marR="0" lvl="0" indent="0" algn="ctr" defTabSz="456449"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dirty="0">
              <a:ln>
                <a:noFill/>
              </a:ln>
              <a:solidFill>
                <a:srgbClr val="FFFFFF"/>
              </a:solidFill>
              <a:effectLst/>
              <a:uLnTx/>
              <a:uFillTx/>
              <a:latin typeface="ITC Avant Garde Std Bk"/>
              <a:ea typeface="+mn-ea"/>
            </a:endParaRPr>
          </a:p>
        </p:txBody>
      </p:sp>
    </p:spTree>
    <p:extLst>
      <p:ext uri="{BB962C8B-B14F-4D97-AF65-F5344CB8AC3E}">
        <p14:creationId xmlns:p14="http://schemas.microsoft.com/office/powerpoint/2010/main" val="12948598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F911102-DE03-4617-B8A7-F2DC1266709A}"/>
              </a:ext>
            </a:extLst>
          </p:cNvPr>
          <p:cNvSpPr>
            <a:spLocks noGrp="1"/>
          </p:cNvSpPr>
          <p:nvPr>
            <p:ph type="title"/>
          </p:nvPr>
        </p:nvSpPr>
        <p:spPr/>
        <p:txBody>
          <a:bodyPr>
            <a:normAutofit fontScale="90000"/>
          </a:bodyPr>
          <a:lstStyle/>
          <a:p>
            <a:r>
              <a:rPr lang="en-US" dirty="0"/>
              <a:t>April 2023: FDA Announces Bicillin L-A Shortage</a:t>
            </a:r>
          </a:p>
        </p:txBody>
      </p:sp>
      <p:graphicFrame>
        <p:nvGraphicFramePr>
          <p:cNvPr id="4" name="Table 3">
            <a:extLst>
              <a:ext uri="{FF2B5EF4-FFF2-40B4-BE49-F238E27FC236}">
                <a16:creationId xmlns:a16="http://schemas.microsoft.com/office/drawing/2014/main" id="{4D413B07-C0FE-AF4A-6A0E-DACDEE330384}"/>
              </a:ext>
            </a:extLst>
          </p:cNvPr>
          <p:cNvGraphicFramePr>
            <a:graphicFrameLocks noGrp="1"/>
          </p:cNvGraphicFramePr>
          <p:nvPr>
            <p:extLst>
              <p:ext uri="{D42A27DB-BD31-4B8C-83A1-F6EECF244321}">
                <p14:modId xmlns:p14="http://schemas.microsoft.com/office/powerpoint/2010/main" val="853215126"/>
              </p:ext>
            </p:extLst>
          </p:nvPr>
        </p:nvGraphicFramePr>
        <p:xfrm>
          <a:off x="697327" y="2341179"/>
          <a:ext cx="7835318" cy="2529840"/>
        </p:xfrm>
        <a:graphic>
          <a:graphicData uri="http://schemas.openxmlformats.org/drawingml/2006/table">
            <a:tbl>
              <a:tblPr firstRow="1" bandRow="1">
                <a:tableStyleId>{E8B1032C-EA38-4F05-BA0D-38AFFFC7BED3}</a:tableStyleId>
              </a:tblPr>
              <a:tblGrid>
                <a:gridCol w="3917659">
                  <a:extLst>
                    <a:ext uri="{9D8B030D-6E8A-4147-A177-3AD203B41FA5}">
                      <a16:colId xmlns:a16="http://schemas.microsoft.com/office/drawing/2014/main" val="610653817"/>
                    </a:ext>
                  </a:extLst>
                </a:gridCol>
                <a:gridCol w="3917659">
                  <a:extLst>
                    <a:ext uri="{9D8B030D-6E8A-4147-A177-3AD203B41FA5}">
                      <a16:colId xmlns:a16="http://schemas.microsoft.com/office/drawing/2014/main" val="3816955008"/>
                    </a:ext>
                  </a:extLst>
                </a:gridCol>
              </a:tblGrid>
              <a:tr h="1950349">
                <a:tc>
                  <a:txBody>
                    <a:bodyPr/>
                    <a:lstStyle/>
                    <a:p>
                      <a:pPr marL="0" marR="0" lvl="0" indent="0" algn="l" defTabSz="912899" rtl="0" eaLnBrk="1" fontAlgn="auto" latinLnBrk="0" hangingPunct="1">
                        <a:lnSpc>
                          <a:spcPct val="100000"/>
                        </a:lnSpc>
                        <a:spcBef>
                          <a:spcPts val="0"/>
                        </a:spcBef>
                        <a:spcAft>
                          <a:spcPts val="0"/>
                        </a:spcAft>
                        <a:buClrTx/>
                        <a:buSzTx/>
                        <a:buFontTx/>
                        <a:buNone/>
                        <a:tabLst/>
                        <a:defRPr/>
                      </a:pPr>
                      <a:r>
                        <a:rPr lang="en-US" sz="3200" dirty="0">
                          <a:effectLst/>
                        </a:rPr>
                        <a:t>Bicillin L-a, Injection, 2400000 [iU]/4 mL (NDC 60793-702-10)</a:t>
                      </a:r>
                    </a:p>
                    <a:p>
                      <a:endParaRPr lang="en-US" sz="3200" dirty="0"/>
                    </a:p>
                  </a:txBody>
                  <a:tcPr/>
                </a:tc>
                <a:tc>
                  <a:txBody>
                    <a:bodyPr/>
                    <a:lstStyle/>
                    <a:p>
                      <a:pPr marL="0" marR="0" lvl="0" indent="0" algn="l" defTabSz="912899" rtl="0" eaLnBrk="1" fontAlgn="auto" latinLnBrk="0" hangingPunct="1">
                        <a:lnSpc>
                          <a:spcPct val="100000"/>
                        </a:lnSpc>
                        <a:spcBef>
                          <a:spcPts val="0"/>
                        </a:spcBef>
                        <a:spcAft>
                          <a:spcPts val="0"/>
                        </a:spcAft>
                        <a:buClrTx/>
                        <a:buSzTx/>
                        <a:buFontTx/>
                        <a:buNone/>
                        <a:tabLst/>
                        <a:defRPr/>
                      </a:pPr>
                      <a:r>
                        <a:rPr lang="en-US" sz="3200" dirty="0">
                          <a:effectLst/>
                        </a:rPr>
                        <a:t>Limited Supply… </a:t>
                      </a:r>
                      <a:r>
                        <a:rPr lang="en-US" sz="3200" dirty="0">
                          <a:solidFill>
                            <a:schemeClr val="accent6"/>
                          </a:solidFill>
                          <a:effectLst/>
                        </a:rPr>
                        <a:t>Estimated recovery: Q4 2024</a:t>
                      </a:r>
                    </a:p>
                    <a:p>
                      <a:endParaRPr lang="en-US" sz="3200" dirty="0"/>
                    </a:p>
                  </a:txBody>
                  <a:tcPr/>
                </a:tc>
                <a:extLst>
                  <a:ext uri="{0D108BD9-81ED-4DB2-BD59-A6C34878D82A}">
                    <a16:rowId xmlns:a16="http://schemas.microsoft.com/office/drawing/2014/main" val="4064399444"/>
                  </a:ext>
                </a:extLst>
              </a:tr>
            </a:tbl>
          </a:graphicData>
        </a:graphic>
      </p:graphicFrame>
      <p:sp>
        <p:nvSpPr>
          <p:cNvPr id="2" name="Content Placeholder 2">
            <a:extLst>
              <a:ext uri="{FF2B5EF4-FFF2-40B4-BE49-F238E27FC236}">
                <a16:creationId xmlns:a16="http://schemas.microsoft.com/office/drawing/2014/main" id="{E0E1C1FA-52DA-2E93-76F0-02D350EF720A}"/>
              </a:ext>
            </a:extLst>
          </p:cNvPr>
          <p:cNvSpPr txBox="1">
            <a:spLocks/>
          </p:cNvSpPr>
          <p:nvPr/>
        </p:nvSpPr>
        <p:spPr>
          <a:xfrm>
            <a:off x="7636901" y="5845249"/>
            <a:ext cx="2105636" cy="318777"/>
          </a:xfrm>
          <a:prstGeom prst="rect">
            <a:avLst/>
          </a:prstGeom>
          <a:noFill/>
        </p:spPr>
        <p:txBody>
          <a:bodyPr vert="horz" lIns="91290" tIns="45645" rIns="91290" bIns="45645" rtlCol="0">
            <a:normAutofit fontScale="70000" lnSpcReduction="20000"/>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112" indent="0">
              <a:buNone/>
            </a:pPr>
            <a:r>
              <a:rPr lang="en-US" dirty="0"/>
              <a:t>FDA, 2023</a:t>
            </a:r>
          </a:p>
        </p:txBody>
      </p:sp>
      <p:sp>
        <p:nvSpPr>
          <p:cNvPr id="3" name="Slide Number Placeholder 2">
            <a:extLst>
              <a:ext uri="{FF2B5EF4-FFF2-40B4-BE49-F238E27FC236}">
                <a16:creationId xmlns:a16="http://schemas.microsoft.com/office/drawing/2014/main" id="{BEBB12B7-CD53-8C01-5DAD-53B223128A71}"/>
              </a:ext>
            </a:extLst>
          </p:cNvPr>
          <p:cNvSpPr>
            <a:spLocks noGrp="1"/>
          </p:cNvSpPr>
          <p:nvPr>
            <p:ph type="sldNum" sz="quarter" idx="12"/>
          </p:nvPr>
        </p:nvSpPr>
        <p:spPr/>
        <p:txBody>
          <a:bodyPr/>
          <a:lstStyle/>
          <a:p>
            <a:fld id="{1D2EA5EF-C699-AF4C-BA42-C0A1CAAB713C}" type="slidenum">
              <a:rPr lang="en-US" smtClean="0"/>
              <a:t>67</a:t>
            </a:fld>
            <a:endParaRPr lang="en-US" dirty="0"/>
          </a:p>
        </p:txBody>
      </p:sp>
    </p:spTree>
    <p:extLst>
      <p:ext uri="{BB962C8B-B14F-4D97-AF65-F5344CB8AC3E}">
        <p14:creationId xmlns:p14="http://schemas.microsoft.com/office/powerpoint/2010/main" val="6640036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B3C5-9B0A-BFAB-F109-F1E05BBE5874}"/>
              </a:ext>
            </a:extLst>
          </p:cNvPr>
          <p:cNvSpPr>
            <a:spLocks noGrp="1"/>
          </p:cNvSpPr>
          <p:nvPr>
            <p:ph type="title"/>
          </p:nvPr>
        </p:nvSpPr>
        <p:spPr>
          <a:xfrm>
            <a:off x="457202" y="22969"/>
            <a:ext cx="8315569" cy="1143000"/>
          </a:xfrm>
        </p:spPr>
        <p:txBody>
          <a:bodyPr/>
          <a:lstStyle/>
          <a:p>
            <a:r>
              <a:rPr lang="en-US" sz="3200" dirty="0"/>
              <a:t>NCSD Survey: Increasing Severity of Shortage</a:t>
            </a:r>
          </a:p>
        </p:txBody>
      </p:sp>
      <p:pic>
        <p:nvPicPr>
          <p:cNvPr id="5" name="Picture 4" descr="Infographic from an NCSD survey. Boxes in yellow represent responses from August 2023, and boxes in blue represent responses from November 2023.  The text and arrows explain that, between Aug and Nov 2023, there were increases in the percent of clinics/facilities reporting that bicillin L-A was not available (15% increase), that they had orders for bicillin L-A that went unfilled (45% increase), and that they experienced delays with bicillin L-A ordering in the past 3 months (8% increase). ">
            <a:extLst>
              <a:ext uri="{FF2B5EF4-FFF2-40B4-BE49-F238E27FC236}">
                <a16:creationId xmlns:a16="http://schemas.microsoft.com/office/drawing/2014/main" id="{8A6C319C-3B74-46BF-1561-5516BB420B7D}"/>
              </a:ext>
            </a:extLst>
          </p:cNvPr>
          <p:cNvPicPr>
            <a:picLocks noChangeAspect="1"/>
          </p:cNvPicPr>
          <p:nvPr/>
        </p:nvPicPr>
        <p:blipFill rotWithShape="1">
          <a:blip r:embed="rId3"/>
          <a:srcRect l="38203" t="52731" r="19790" b="6422"/>
          <a:stretch/>
        </p:blipFill>
        <p:spPr>
          <a:xfrm>
            <a:off x="1035680" y="1262468"/>
            <a:ext cx="7072639" cy="4584735"/>
          </a:xfrm>
          <a:prstGeom prst="rect">
            <a:avLst/>
          </a:prstGeom>
        </p:spPr>
      </p:pic>
      <p:sp>
        <p:nvSpPr>
          <p:cNvPr id="6" name="Content Placeholder 2">
            <a:extLst>
              <a:ext uri="{FF2B5EF4-FFF2-40B4-BE49-F238E27FC236}">
                <a16:creationId xmlns:a16="http://schemas.microsoft.com/office/drawing/2014/main" id="{AE3DDE0E-1AB1-9371-FBD6-828B30DDAF3E}"/>
              </a:ext>
            </a:extLst>
          </p:cNvPr>
          <p:cNvSpPr txBox="1">
            <a:spLocks/>
          </p:cNvSpPr>
          <p:nvPr/>
        </p:nvSpPr>
        <p:spPr>
          <a:xfrm>
            <a:off x="7252194" y="5936725"/>
            <a:ext cx="2105636" cy="318777"/>
          </a:xfrm>
          <a:prstGeom prst="rect">
            <a:avLst/>
          </a:prstGeom>
          <a:noFill/>
        </p:spPr>
        <p:txBody>
          <a:bodyPr vert="horz" lIns="91290" tIns="45645" rIns="91290" bIns="45645" rtlCol="0">
            <a:normAutofit fontScale="70000" lnSpcReduction="20000"/>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112" indent="0">
              <a:buNone/>
            </a:pPr>
            <a:r>
              <a:rPr lang="en-US" dirty="0"/>
              <a:t>NCSD, 2023</a:t>
            </a:r>
          </a:p>
        </p:txBody>
      </p:sp>
      <p:sp>
        <p:nvSpPr>
          <p:cNvPr id="4" name="Slide Number Placeholder 3">
            <a:extLst>
              <a:ext uri="{FF2B5EF4-FFF2-40B4-BE49-F238E27FC236}">
                <a16:creationId xmlns:a16="http://schemas.microsoft.com/office/drawing/2014/main" id="{F803494C-8461-FC6B-F9BB-3680445A8716}"/>
              </a:ext>
            </a:extLst>
          </p:cNvPr>
          <p:cNvSpPr>
            <a:spLocks noGrp="1"/>
          </p:cNvSpPr>
          <p:nvPr>
            <p:ph type="sldNum" sz="quarter" idx="12"/>
          </p:nvPr>
        </p:nvSpPr>
        <p:spPr/>
        <p:txBody>
          <a:bodyPr/>
          <a:lstStyle/>
          <a:p>
            <a:fld id="{1D2EA5EF-C699-AF4C-BA42-C0A1CAAB713C}" type="slidenum">
              <a:rPr lang="en-US" smtClean="0"/>
              <a:t>68</a:t>
            </a:fld>
            <a:endParaRPr lang="en-US" dirty="0"/>
          </a:p>
        </p:txBody>
      </p:sp>
    </p:spTree>
    <p:extLst>
      <p:ext uri="{BB962C8B-B14F-4D97-AF65-F5344CB8AC3E}">
        <p14:creationId xmlns:p14="http://schemas.microsoft.com/office/powerpoint/2010/main" val="25607207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42B37-2482-503B-449F-2FD31E2E7AD6}"/>
              </a:ext>
            </a:extLst>
          </p:cNvPr>
          <p:cNvSpPr>
            <a:spLocks noGrp="1"/>
          </p:cNvSpPr>
          <p:nvPr>
            <p:ph type="title"/>
          </p:nvPr>
        </p:nvSpPr>
        <p:spPr>
          <a:xfrm>
            <a:off x="339756" y="182167"/>
            <a:ext cx="8315569" cy="1143000"/>
          </a:xfrm>
        </p:spPr>
        <p:txBody>
          <a:bodyPr>
            <a:normAutofit fontScale="90000"/>
          </a:bodyPr>
          <a:lstStyle/>
          <a:p>
            <a:r>
              <a:rPr lang="en-US" dirty="0"/>
              <a:t>Potential Solutions During Bicillin Shortage</a:t>
            </a:r>
          </a:p>
        </p:txBody>
      </p:sp>
      <p:sp>
        <p:nvSpPr>
          <p:cNvPr id="8" name="Content Placeholder 7">
            <a:extLst>
              <a:ext uri="{FF2B5EF4-FFF2-40B4-BE49-F238E27FC236}">
                <a16:creationId xmlns:a16="http://schemas.microsoft.com/office/drawing/2014/main" id="{5D8B9929-B85E-EBAF-F328-F3F2A55DB9BF}"/>
              </a:ext>
            </a:extLst>
          </p:cNvPr>
          <p:cNvSpPr>
            <a:spLocks noGrp="1"/>
          </p:cNvSpPr>
          <p:nvPr>
            <p:ph idx="1"/>
          </p:nvPr>
        </p:nvSpPr>
        <p:spPr>
          <a:xfrm>
            <a:off x="-32756" y="1473749"/>
            <a:ext cx="2897811" cy="4367299"/>
          </a:xfrm>
        </p:spPr>
        <p:txBody>
          <a:bodyPr>
            <a:normAutofit fontScale="62500" lnSpcReduction="20000"/>
          </a:bodyPr>
          <a:lstStyle/>
          <a:p>
            <a:pPr marL="0" indent="0" algn="l">
              <a:lnSpc>
                <a:spcPct val="120000"/>
              </a:lnSpc>
              <a:buNone/>
            </a:pPr>
            <a:r>
              <a:rPr lang="en-US" b="1" i="0" dirty="0">
                <a:solidFill>
                  <a:srgbClr val="000000"/>
                </a:solidFill>
                <a:effectLst/>
              </a:rPr>
              <a:t>Take inventory:</a:t>
            </a:r>
          </a:p>
          <a:p>
            <a:pPr>
              <a:lnSpc>
                <a:spcPct val="120000"/>
              </a:lnSpc>
            </a:pPr>
            <a:r>
              <a:rPr lang="en-US" b="0" i="0" dirty="0">
                <a:solidFill>
                  <a:srgbClr val="000000"/>
                </a:solidFill>
                <a:effectLst/>
              </a:rPr>
              <a:t>Monitor local supply of Bicillin L-A® and </a:t>
            </a:r>
            <a:r>
              <a:rPr lang="en-US" b="0" i="0" u="sng" dirty="0">
                <a:solidFill>
                  <a:srgbClr val="075290"/>
                </a:solidFill>
                <a:effectLst/>
                <a:hlinkClick r:id="rId3"/>
              </a:rPr>
              <a:t>determine the local pattern of use to forecast need</a:t>
            </a:r>
            <a:r>
              <a:rPr lang="en-US" b="0" i="0" dirty="0">
                <a:solidFill>
                  <a:srgbClr val="000000"/>
                </a:solidFill>
                <a:effectLst/>
              </a:rPr>
              <a:t>.</a:t>
            </a:r>
          </a:p>
          <a:p>
            <a:pPr>
              <a:lnSpc>
                <a:spcPct val="120000"/>
              </a:lnSpc>
            </a:pPr>
            <a:r>
              <a:rPr lang="en-US" b="0" i="0" dirty="0">
                <a:solidFill>
                  <a:srgbClr val="000000"/>
                </a:solidFill>
                <a:effectLst/>
              </a:rPr>
              <a:t>Contact distributors to procure Bicillin L-A® as appropriate. Contact Pfizer (see </a:t>
            </a:r>
            <a:r>
              <a:rPr lang="en-US" b="0" i="0" u="sng" dirty="0">
                <a:solidFill>
                  <a:srgbClr val="075290"/>
                </a:solidFill>
                <a:effectLst/>
                <a:hlinkClick r:id="rId4"/>
              </a:rPr>
              <a:t>“Dear Patient Letter”</a:t>
            </a:r>
            <a:r>
              <a:rPr lang="en-US" b="0" i="0" dirty="0">
                <a:solidFill>
                  <a:srgbClr val="000000"/>
                </a:solidFill>
                <a:effectLst/>
              </a:rPr>
              <a:t> posted on the FDA website) if there is less than a 2-week supply, the distributor has no supply, and there is a risk that patients may not be treated.</a:t>
            </a:r>
          </a:p>
          <a:p>
            <a:endParaRPr lang="en-US" dirty="0"/>
          </a:p>
        </p:txBody>
      </p:sp>
      <p:sp>
        <p:nvSpPr>
          <p:cNvPr id="10" name="Content Placeholder 7">
            <a:extLst>
              <a:ext uri="{FF2B5EF4-FFF2-40B4-BE49-F238E27FC236}">
                <a16:creationId xmlns:a16="http://schemas.microsoft.com/office/drawing/2014/main" id="{53A7848D-CAD4-5501-F5EB-E2EC59A250F9}"/>
              </a:ext>
            </a:extLst>
          </p:cNvPr>
          <p:cNvSpPr txBox="1">
            <a:spLocks/>
          </p:cNvSpPr>
          <p:nvPr/>
        </p:nvSpPr>
        <p:spPr>
          <a:xfrm>
            <a:off x="2735743" y="1396148"/>
            <a:ext cx="2195539" cy="4367299"/>
          </a:xfrm>
          <a:prstGeom prst="rect">
            <a:avLst/>
          </a:prstGeom>
        </p:spPr>
        <p:txBody>
          <a:bodyPr vert="horz" lIns="91290" tIns="45645" rIns="91290" bIns="45645" rtlCol="0">
            <a:norm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lnSpc>
                <a:spcPct val="120000"/>
              </a:lnSpc>
              <a:buNone/>
            </a:pPr>
            <a:r>
              <a:rPr lang="en-US" sz="1800" b="1" i="0" dirty="0">
                <a:solidFill>
                  <a:srgbClr val="000000"/>
                </a:solidFill>
                <a:effectLst/>
              </a:rPr>
              <a:t>Appropriately stage syphilis cases to ensure appropriate use of antimicrobials. Early syphilis (primary, secondary and early latent) only requires 2.4 million units of Bicillin L-A®</a:t>
            </a:r>
            <a:endParaRPr lang="en-US" sz="1800" dirty="0"/>
          </a:p>
          <a:p>
            <a:pPr marL="0" indent="0">
              <a:lnSpc>
                <a:spcPct val="120000"/>
              </a:lnSpc>
              <a:buFont typeface="Wingdings" charset="2"/>
              <a:buNone/>
            </a:pPr>
            <a:endParaRPr lang="en-US" dirty="0">
              <a:solidFill>
                <a:srgbClr val="000000"/>
              </a:solidFill>
              <a:latin typeface="Open Sans" panose="020B0606030504020204" pitchFamily="34" charset="0"/>
            </a:endParaRPr>
          </a:p>
          <a:p>
            <a:endParaRPr lang="en-US" dirty="0"/>
          </a:p>
        </p:txBody>
      </p:sp>
      <p:sp>
        <p:nvSpPr>
          <p:cNvPr id="13" name="TextBox 12">
            <a:extLst>
              <a:ext uri="{FF2B5EF4-FFF2-40B4-BE49-F238E27FC236}">
                <a16:creationId xmlns:a16="http://schemas.microsoft.com/office/drawing/2014/main" id="{CA26DE99-43B5-F558-DBC2-FCAA63A6AA4C}"/>
              </a:ext>
            </a:extLst>
          </p:cNvPr>
          <p:cNvSpPr txBox="1"/>
          <p:nvPr/>
        </p:nvSpPr>
        <p:spPr>
          <a:xfrm>
            <a:off x="4931282" y="1473749"/>
            <a:ext cx="4244196" cy="4524315"/>
          </a:xfrm>
          <a:prstGeom prst="rect">
            <a:avLst/>
          </a:prstGeom>
          <a:noFill/>
        </p:spPr>
        <p:txBody>
          <a:bodyPr wrap="square">
            <a:spAutoFit/>
          </a:bodyPr>
          <a:lstStyle/>
          <a:p>
            <a:pPr algn="l"/>
            <a:r>
              <a:rPr lang="en-US" b="1" i="0" dirty="0">
                <a:solidFill>
                  <a:srgbClr val="FF0000"/>
                </a:solidFill>
                <a:effectLst/>
                <a:latin typeface="Open Sans" panose="020B0606030504020204" pitchFamily="34" charset="0"/>
              </a:rPr>
              <a:t>Prioritize using Bicillin L-A® to treat pregnant people with syphilis and babies with congenital syphilis.</a:t>
            </a:r>
          </a:p>
          <a:p>
            <a:pPr algn="l"/>
            <a:endParaRPr lang="en-US" b="1" i="0" dirty="0">
              <a:solidFill>
                <a:srgbClr val="000000"/>
              </a:solidFill>
              <a:effectLst/>
              <a:latin typeface="Open Sans" panose="020B0606030504020204" pitchFamily="34" charset="0"/>
            </a:endParaRPr>
          </a:p>
          <a:p>
            <a:pPr marL="285750" indent="-285750" algn="l">
              <a:buFont typeface="Arial" panose="020B0604020202020204" pitchFamily="34" charset="0"/>
              <a:buChar char="•"/>
            </a:pPr>
            <a:r>
              <a:rPr lang="en-US" b="1" i="0" dirty="0">
                <a:solidFill>
                  <a:srgbClr val="FF0000"/>
                </a:solidFill>
                <a:effectLst/>
                <a:latin typeface="Open Sans" panose="020B0606030504020204" pitchFamily="34" charset="0"/>
              </a:rPr>
              <a:t>Choose doxycycline for non-pregnant people to help preserve Bicillin L-A® supplies. </a:t>
            </a:r>
          </a:p>
          <a:p>
            <a:pPr algn="l"/>
            <a:endParaRPr lang="en-US" b="0" i="0" dirty="0">
              <a:solidFill>
                <a:srgbClr val="000000"/>
              </a:solidFill>
              <a:effectLst/>
              <a:latin typeface="Open Sans" panose="020B0606030504020204" pitchFamily="34" charset="0"/>
            </a:endParaRPr>
          </a:p>
          <a:p>
            <a:pPr marL="285750" indent="-285750" algn="l">
              <a:buFont typeface="Arial" panose="020B0604020202020204" pitchFamily="34" charset="0"/>
              <a:buChar char="•"/>
            </a:pPr>
            <a:r>
              <a:rPr lang="en-US" b="0" i="0" dirty="0">
                <a:solidFill>
                  <a:srgbClr val="000000"/>
                </a:solidFill>
                <a:effectLst/>
                <a:latin typeface="Open Sans" panose="020B0606030504020204" pitchFamily="34" charset="0"/>
              </a:rPr>
              <a:t>Consider involving antimicrobial stewardship leaders to help institute systems-level approaches to limit the use of Bicillin L-A® and encourage the use of alternative effective antimicrobials for treatment of other infectious diseases.</a:t>
            </a:r>
          </a:p>
        </p:txBody>
      </p:sp>
      <p:sp>
        <p:nvSpPr>
          <p:cNvPr id="9" name="TextBox 8">
            <a:extLst>
              <a:ext uri="{FF2B5EF4-FFF2-40B4-BE49-F238E27FC236}">
                <a16:creationId xmlns:a16="http://schemas.microsoft.com/office/drawing/2014/main" id="{71D67ED9-D3F9-BC26-5B9A-F5298856FBAC}"/>
              </a:ext>
            </a:extLst>
          </p:cNvPr>
          <p:cNvSpPr txBox="1"/>
          <p:nvPr/>
        </p:nvSpPr>
        <p:spPr>
          <a:xfrm>
            <a:off x="94689" y="5920476"/>
            <a:ext cx="8985739" cy="276999"/>
          </a:xfrm>
          <a:prstGeom prst="rect">
            <a:avLst/>
          </a:prstGeom>
          <a:noFill/>
        </p:spPr>
        <p:txBody>
          <a:bodyPr wrap="square">
            <a:spAutoFit/>
          </a:bodyPr>
          <a:lstStyle/>
          <a:p>
            <a:r>
              <a:rPr lang="en-US" sz="1200" dirty="0"/>
              <a:t>CDC, July 2023, https://www.cdc.gov/std/dstdp/dcl/2023-july-20-Mena-BicillinLA.htm</a:t>
            </a:r>
          </a:p>
        </p:txBody>
      </p:sp>
      <p:sp>
        <p:nvSpPr>
          <p:cNvPr id="14" name="Slide Number Placeholder 13">
            <a:extLst>
              <a:ext uri="{FF2B5EF4-FFF2-40B4-BE49-F238E27FC236}">
                <a16:creationId xmlns:a16="http://schemas.microsoft.com/office/drawing/2014/main" id="{EFDA062E-2350-95FA-8411-EEE698C93120}"/>
              </a:ext>
            </a:extLst>
          </p:cNvPr>
          <p:cNvSpPr>
            <a:spLocks noGrp="1"/>
          </p:cNvSpPr>
          <p:nvPr>
            <p:ph type="sldNum" sz="quarter" idx="12"/>
          </p:nvPr>
        </p:nvSpPr>
        <p:spPr/>
        <p:txBody>
          <a:bodyPr/>
          <a:lstStyle/>
          <a:p>
            <a:fld id="{1D2EA5EF-C699-AF4C-BA42-C0A1CAAB713C}" type="slidenum">
              <a:rPr lang="en-US" smtClean="0"/>
              <a:t>69</a:t>
            </a:fld>
            <a:endParaRPr lang="en-US" dirty="0"/>
          </a:p>
        </p:txBody>
      </p:sp>
    </p:spTree>
    <p:extLst>
      <p:ext uri="{BB962C8B-B14F-4D97-AF65-F5344CB8AC3E}">
        <p14:creationId xmlns:p14="http://schemas.microsoft.com/office/powerpoint/2010/main" val="271847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4B9E-D0C5-5CFE-4EF0-EAFFCD93017E}"/>
              </a:ext>
            </a:extLst>
          </p:cNvPr>
          <p:cNvSpPr>
            <a:spLocks noGrp="1"/>
          </p:cNvSpPr>
          <p:nvPr>
            <p:ph type="title"/>
          </p:nvPr>
        </p:nvSpPr>
        <p:spPr>
          <a:xfrm>
            <a:off x="490539" y="188551"/>
            <a:ext cx="8315569" cy="530704"/>
          </a:xfrm>
        </p:spPr>
        <p:txBody>
          <a:bodyPr/>
          <a:lstStyle/>
          <a:p>
            <a:r>
              <a:rPr lang="en-US" sz="3200" dirty="0"/>
              <a:t>2023 Vital Signs Report Highlights CS Epidemic</a:t>
            </a:r>
          </a:p>
        </p:txBody>
      </p:sp>
      <p:pic>
        <p:nvPicPr>
          <p:cNvPr id="5" name="Picture 4" descr="Graph showing a steep and rising increase in congenital syphilis cases since 2012">
            <a:extLst>
              <a:ext uri="{FF2B5EF4-FFF2-40B4-BE49-F238E27FC236}">
                <a16:creationId xmlns:a16="http://schemas.microsoft.com/office/drawing/2014/main" id="{CAE3CC30-6F57-BD53-921E-5F2A53436391}"/>
              </a:ext>
            </a:extLst>
          </p:cNvPr>
          <p:cNvPicPr>
            <a:picLocks noChangeAspect="1"/>
          </p:cNvPicPr>
          <p:nvPr/>
        </p:nvPicPr>
        <p:blipFill>
          <a:blip r:embed="rId2"/>
          <a:stretch>
            <a:fillRect/>
          </a:stretch>
        </p:blipFill>
        <p:spPr>
          <a:xfrm>
            <a:off x="117678" y="986813"/>
            <a:ext cx="8962750" cy="4683037"/>
          </a:xfrm>
          <a:prstGeom prst="rect">
            <a:avLst/>
          </a:prstGeom>
          <a:noFill/>
        </p:spPr>
      </p:pic>
      <p:sp>
        <p:nvSpPr>
          <p:cNvPr id="3" name="TextBox 2">
            <a:extLst>
              <a:ext uri="{FF2B5EF4-FFF2-40B4-BE49-F238E27FC236}">
                <a16:creationId xmlns:a16="http://schemas.microsoft.com/office/drawing/2014/main" id="{CBA7E9D1-67D2-1671-35F8-241FEC295165}"/>
              </a:ext>
            </a:extLst>
          </p:cNvPr>
          <p:cNvSpPr txBox="1"/>
          <p:nvPr/>
        </p:nvSpPr>
        <p:spPr>
          <a:xfrm>
            <a:off x="7164198" y="5776764"/>
            <a:ext cx="1850406" cy="369332"/>
          </a:xfrm>
          <a:prstGeom prst="rect">
            <a:avLst/>
          </a:prstGeom>
          <a:noFill/>
        </p:spPr>
        <p:txBody>
          <a:bodyPr wrap="square">
            <a:spAutoFit/>
          </a:bodyPr>
          <a:lstStyle/>
          <a:p>
            <a:r>
              <a:rPr lang="en-US" dirty="0"/>
              <a:t>McDonald, 2023</a:t>
            </a:r>
          </a:p>
        </p:txBody>
      </p:sp>
      <p:sp>
        <p:nvSpPr>
          <p:cNvPr id="4" name="Slide Number Placeholder 3">
            <a:extLst>
              <a:ext uri="{FF2B5EF4-FFF2-40B4-BE49-F238E27FC236}">
                <a16:creationId xmlns:a16="http://schemas.microsoft.com/office/drawing/2014/main" id="{CC5A8C0C-4323-DB95-5AFD-9634649E675E}"/>
              </a:ext>
            </a:extLst>
          </p:cNvPr>
          <p:cNvSpPr>
            <a:spLocks noGrp="1"/>
          </p:cNvSpPr>
          <p:nvPr>
            <p:ph type="sldNum" sz="quarter" idx="12"/>
          </p:nvPr>
        </p:nvSpPr>
        <p:spPr/>
        <p:txBody>
          <a:bodyPr/>
          <a:lstStyle/>
          <a:p>
            <a:fld id="{1D2EA5EF-C699-AF4C-BA42-C0A1CAAB713C}" type="slidenum">
              <a:rPr lang="en-US" smtClean="0"/>
              <a:t>7</a:t>
            </a:fld>
            <a:endParaRPr lang="en-US" dirty="0"/>
          </a:p>
        </p:txBody>
      </p:sp>
    </p:spTree>
    <p:extLst>
      <p:ext uri="{BB962C8B-B14F-4D97-AF65-F5344CB8AC3E}">
        <p14:creationId xmlns:p14="http://schemas.microsoft.com/office/powerpoint/2010/main" val="4106514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E9BB-7054-3A95-499D-4B5863EAA70F}"/>
              </a:ext>
            </a:extLst>
          </p:cNvPr>
          <p:cNvSpPr>
            <a:spLocks noGrp="1"/>
          </p:cNvSpPr>
          <p:nvPr>
            <p:ph type="title"/>
          </p:nvPr>
        </p:nvSpPr>
        <p:spPr/>
        <p:txBody>
          <a:bodyPr/>
          <a:lstStyle/>
          <a:p>
            <a:r>
              <a:rPr lang="en-US" dirty="0"/>
              <a:t>Polling Question #5 </a:t>
            </a:r>
          </a:p>
        </p:txBody>
      </p:sp>
      <p:sp>
        <p:nvSpPr>
          <p:cNvPr id="3" name="Content Placeholder 2">
            <a:extLst>
              <a:ext uri="{FF2B5EF4-FFF2-40B4-BE49-F238E27FC236}">
                <a16:creationId xmlns:a16="http://schemas.microsoft.com/office/drawing/2014/main" id="{5D0329D5-7BDC-8E10-69E9-6604A4A16273}"/>
              </a:ext>
            </a:extLst>
          </p:cNvPr>
          <p:cNvSpPr>
            <a:spLocks noGrp="1"/>
          </p:cNvSpPr>
          <p:nvPr>
            <p:ph idx="1"/>
          </p:nvPr>
        </p:nvSpPr>
        <p:spPr/>
        <p:txBody>
          <a:bodyPr/>
          <a:lstStyle/>
          <a:p>
            <a:pPr marL="114112" indent="0">
              <a:buNone/>
            </a:pPr>
            <a:r>
              <a:rPr lang="en-US" dirty="0"/>
              <a:t>You are treating a 22 yo trans woman for syphilis of late latent/unknown duration.  She received her 1</a:t>
            </a:r>
            <a:r>
              <a:rPr lang="en-US" baseline="30000" dirty="0"/>
              <a:t>st</a:t>
            </a:r>
            <a:r>
              <a:rPr lang="en-US" dirty="0"/>
              <a:t> Bicillin L-A injection 7 days ago, but now your clinic has run out of Bicillin. What do you do? </a:t>
            </a:r>
          </a:p>
          <a:p>
            <a:pPr lvl="1"/>
            <a:r>
              <a:rPr lang="en-US" dirty="0"/>
              <a:t>A) Give her doxycycline x 7 days </a:t>
            </a:r>
          </a:p>
          <a:p>
            <a:pPr lvl="1"/>
            <a:r>
              <a:rPr lang="en-US" dirty="0"/>
              <a:t>B) Give her doxycycline x 14 days</a:t>
            </a:r>
          </a:p>
          <a:p>
            <a:pPr lvl="1"/>
            <a:r>
              <a:rPr lang="en-US" dirty="0"/>
              <a:t>C) Give her doxycycline x 28 days </a:t>
            </a:r>
          </a:p>
          <a:p>
            <a:pPr lvl="1"/>
            <a:r>
              <a:rPr lang="en-US" dirty="0"/>
              <a:t>D) I have no idea!</a:t>
            </a:r>
          </a:p>
        </p:txBody>
      </p:sp>
      <p:sp>
        <p:nvSpPr>
          <p:cNvPr id="4" name="Slide Number Placeholder 3">
            <a:extLst>
              <a:ext uri="{FF2B5EF4-FFF2-40B4-BE49-F238E27FC236}">
                <a16:creationId xmlns:a16="http://schemas.microsoft.com/office/drawing/2014/main" id="{1E9EE1FA-6E29-FDA7-7BF0-60B0ACD76E06}"/>
              </a:ext>
            </a:extLst>
          </p:cNvPr>
          <p:cNvSpPr>
            <a:spLocks noGrp="1"/>
          </p:cNvSpPr>
          <p:nvPr>
            <p:ph type="sldNum" sz="quarter" idx="12"/>
          </p:nvPr>
        </p:nvSpPr>
        <p:spPr/>
        <p:txBody>
          <a:bodyPr/>
          <a:lstStyle/>
          <a:p>
            <a:fld id="{1D2EA5EF-C699-AF4C-BA42-C0A1CAAB713C}" type="slidenum">
              <a:rPr lang="en-US" smtClean="0"/>
              <a:t>70</a:t>
            </a:fld>
            <a:endParaRPr lang="en-US" dirty="0"/>
          </a:p>
        </p:txBody>
      </p:sp>
    </p:spTree>
    <p:extLst>
      <p:ext uri="{BB962C8B-B14F-4D97-AF65-F5344CB8AC3E}">
        <p14:creationId xmlns:p14="http://schemas.microsoft.com/office/powerpoint/2010/main" val="192896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6EEB7-0174-B713-36C8-B3B4EFBB2D89}"/>
              </a:ext>
            </a:extLst>
          </p:cNvPr>
          <p:cNvSpPr>
            <a:spLocks noGrp="1"/>
          </p:cNvSpPr>
          <p:nvPr>
            <p:ph type="title"/>
          </p:nvPr>
        </p:nvSpPr>
        <p:spPr/>
        <p:txBody>
          <a:bodyPr/>
          <a:lstStyle/>
          <a:p>
            <a:r>
              <a:rPr lang="en-US" dirty="0"/>
              <a:t>No data support mixing/matching doxy &amp; Bicillin L-A</a:t>
            </a:r>
          </a:p>
        </p:txBody>
      </p:sp>
      <p:sp>
        <p:nvSpPr>
          <p:cNvPr id="3" name="Content Placeholder 2">
            <a:extLst>
              <a:ext uri="{FF2B5EF4-FFF2-40B4-BE49-F238E27FC236}">
                <a16:creationId xmlns:a16="http://schemas.microsoft.com/office/drawing/2014/main" id="{3DC25B96-DC00-ED2A-AB0C-742164A12E2C}"/>
              </a:ext>
            </a:extLst>
          </p:cNvPr>
          <p:cNvSpPr>
            <a:spLocks noGrp="1"/>
          </p:cNvSpPr>
          <p:nvPr>
            <p:ph idx="1"/>
          </p:nvPr>
        </p:nvSpPr>
        <p:spPr>
          <a:xfrm>
            <a:off x="457202" y="4699567"/>
            <a:ext cx="3709372" cy="1027374"/>
          </a:xfrm>
          <a:solidFill>
            <a:schemeClr val="accent6">
              <a:lumMod val="20000"/>
              <a:lumOff val="80000"/>
            </a:schemeClr>
          </a:solidFill>
        </p:spPr>
        <p:txBody>
          <a:bodyPr>
            <a:normAutofit fontScale="92500" lnSpcReduction="10000"/>
          </a:bodyPr>
          <a:lstStyle/>
          <a:p>
            <a:r>
              <a:rPr lang="en-US" dirty="0"/>
              <a:t>Safest course in this case = Restart doxy x 28d</a:t>
            </a:r>
          </a:p>
          <a:p>
            <a:endParaRPr lang="en-US" dirty="0"/>
          </a:p>
        </p:txBody>
      </p:sp>
      <p:pic>
        <p:nvPicPr>
          <p:cNvPr id="5" name="Picture 4">
            <a:extLst>
              <a:ext uri="{FF2B5EF4-FFF2-40B4-BE49-F238E27FC236}">
                <a16:creationId xmlns:a16="http://schemas.microsoft.com/office/drawing/2014/main" id="{C4C851D9-5B4D-24F1-DA1D-4A51B15F717A}"/>
              </a:ext>
              <a:ext uri="{C183D7F6-B498-43B3-948B-1728B52AA6E4}">
                <adec:decorative xmlns:adec="http://schemas.microsoft.com/office/drawing/2017/decorative" val="1"/>
              </a:ext>
            </a:extLst>
          </p:cNvPr>
          <p:cNvPicPr>
            <a:picLocks noChangeAspect="1"/>
          </p:cNvPicPr>
          <p:nvPr/>
        </p:nvPicPr>
        <p:blipFill rotWithShape="1">
          <a:blip r:embed="rId3"/>
          <a:srcRect l="35186" t="17778" r="17497" b="3973"/>
          <a:stretch/>
        </p:blipFill>
        <p:spPr>
          <a:xfrm>
            <a:off x="4513084" y="1023594"/>
            <a:ext cx="4358185" cy="4810812"/>
          </a:xfrm>
          <a:prstGeom prst="rect">
            <a:avLst/>
          </a:prstGeom>
          <a:noFill/>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44A75E86-A72E-EBE5-DEB1-4B02EC15C8BA}"/>
              </a:ext>
              <a:ext uri="{C183D7F6-B498-43B3-948B-1728B52AA6E4}">
                <adec:decorative xmlns:adec="http://schemas.microsoft.com/office/drawing/2017/decorative" val="1"/>
              </a:ext>
            </a:extLst>
          </p:cNvPr>
          <p:cNvSpPr txBox="1">
            <a:spLocks/>
          </p:cNvSpPr>
          <p:nvPr/>
        </p:nvSpPr>
        <p:spPr>
          <a:xfrm>
            <a:off x="6765633" y="5949206"/>
            <a:ext cx="2105636" cy="318777"/>
          </a:xfrm>
          <a:prstGeom prst="rect">
            <a:avLst/>
          </a:prstGeom>
          <a:noFill/>
        </p:spPr>
        <p:txBody>
          <a:bodyPr vert="horz" lIns="91290" tIns="45645" rIns="91290" bIns="45645" rtlCol="0">
            <a:normAutofit fontScale="70000" lnSpcReduction="20000"/>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112" indent="0">
              <a:buNone/>
            </a:pPr>
            <a:r>
              <a:rPr lang="en-US" dirty="0"/>
              <a:t>CDPH, Sept 2023</a:t>
            </a:r>
          </a:p>
        </p:txBody>
      </p:sp>
      <p:sp>
        <p:nvSpPr>
          <p:cNvPr id="7" name="Content Placeholder 2">
            <a:extLst>
              <a:ext uri="{FF2B5EF4-FFF2-40B4-BE49-F238E27FC236}">
                <a16:creationId xmlns:a16="http://schemas.microsoft.com/office/drawing/2014/main" id="{4C375B9C-3ACF-FC51-972E-BF4304F383FE}"/>
              </a:ext>
            </a:extLst>
          </p:cNvPr>
          <p:cNvSpPr txBox="1">
            <a:spLocks/>
          </p:cNvSpPr>
          <p:nvPr/>
        </p:nvSpPr>
        <p:spPr>
          <a:xfrm>
            <a:off x="457202" y="1840332"/>
            <a:ext cx="3709372" cy="2543017"/>
          </a:xfrm>
          <a:prstGeom prst="rect">
            <a:avLst/>
          </a:prstGeom>
          <a:solidFill>
            <a:schemeClr val="accent6">
              <a:lumMod val="20000"/>
              <a:lumOff val="80000"/>
            </a:schemeClr>
          </a:solidFill>
        </p:spPr>
        <p:txBody>
          <a:bodyPr vert="horz" lIns="91290" tIns="45645" rIns="91290" bIns="45645" rtlCol="0">
            <a:normAutofit fontScale="92500" lnSpcReduction="10000"/>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t>Reminder re acceptable alternatives (non-pregnant only):</a:t>
            </a:r>
          </a:p>
          <a:p>
            <a:pPr lvl="1"/>
            <a:r>
              <a:rPr lang="en-US" dirty="0"/>
              <a:t>Early syphilis: Doxycycline x 14d (or ceftriaxone x 10d)</a:t>
            </a:r>
          </a:p>
          <a:p>
            <a:pPr lvl="1"/>
            <a:r>
              <a:rPr lang="en-US" dirty="0"/>
              <a:t>Late/unknown duration: Doxy x 28d</a:t>
            </a:r>
          </a:p>
          <a:p>
            <a:endParaRPr lang="en-US" dirty="0"/>
          </a:p>
        </p:txBody>
      </p:sp>
      <p:sp>
        <p:nvSpPr>
          <p:cNvPr id="4" name="Slide Number Placeholder 3">
            <a:extLst>
              <a:ext uri="{FF2B5EF4-FFF2-40B4-BE49-F238E27FC236}">
                <a16:creationId xmlns:a16="http://schemas.microsoft.com/office/drawing/2014/main" id="{08B878A8-D516-9586-4921-DCBD01302259}"/>
              </a:ext>
            </a:extLst>
          </p:cNvPr>
          <p:cNvSpPr>
            <a:spLocks noGrp="1"/>
          </p:cNvSpPr>
          <p:nvPr>
            <p:ph type="sldNum" sz="quarter" idx="12"/>
          </p:nvPr>
        </p:nvSpPr>
        <p:spPr/>
        <p:txBody>
          <a:bodyPr/>
          <a:lstStyle/>
          <a:p>
            <a:fld id="{1D2EA5EF-C699-AF4C-BA42-C0A1CAAB713C}" type="slidenum">
              <a:rPr lang="en-US" smtClean="0"/>
              <a:t>71</a:t>
            </a:fld>
            <a:endParaRPr lang="en-US" dirty="0"/>
          </a:p>
        </p:txBody>
      </p:sp>
    </p:spTree>
    <p:extLst>
      <p:ext uri="{BB962C8B-B14F-4D97-AF65-F5344CB8AC3E}">
        <p14:creationId xmlns:p14="http://schemas.microsoft.com/office/powerpoint/2010/main" val="19504540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A90ABA-5C0C-738D-D46E-4B1EE9FFA58E}"/>
              </a:ext>
            </a:extLst>
          </p:cNvPr>
          <p:cNvSpPr>
            <a:spLocks noGrp="1"/>
          </p:cNvSpPr>
          <p:nvPr>
            <p:ph type="ctrTitle"/>
          </p:nvPr>
        </p:nvSpPr>
        <p:spPr>
          <a:xfrm>
            <a:off x="436229" y="2306142"/>
            <a:ext cx="8481269" cy="2474409"/>
          </a:xfrm>
        </p:spPr>
        <p:txBody>
          <a:bodyPr anchor="t">
            <a:noAutofit/>
          </a:bodyPr>
          <a:lstStyle/>
          <a:p>
            <a:pPr marL="0" indent="0" algn="ctr">
              <a:lnSpc>
                <a:spcPct val="90000"/>
              </a:lnSpc>
              <a:buNone/>
            </a:pPr>
            <a:r>
              <a:rPr lang="en-US" sz="4400" i="1" dirty="0"/>
              <a:t>What about Extencilline?</a:t>
            </a:r>
            <a:br>
              <a:rPr lang="en-US" sz="4400" i="1" dirty="0"/>
            </a:br>
            <a:br>
              <a:rPr lang="en-US" sz="4400" i="1" dirty="0"/>
            </a:br>
            <a:r>
              <a:rPr lang="en-US" sz="4400" i="1" dirty="0"/>
              <a:t>FDA temporarily authorized importation</a:t>
            </a:r>
          </a:p>
        </p:txBody>
      </p:sp>
      <p:sp>
        <p:nvSpPr>
          <p:cNvPr id="10" name="Slide Number Placeholder 3">
            <a:extLst>
              <a:ext uri="{FF2B5EF4-FFF2-40B4-BE49-F238E27FC236}">
                <a16:creationId xmlns:a16="http://schemas.microsoft.com/office/drawing/2014/main" id="{79E6ED13-4C17-971E-69B1-29CF7BAFCF07}"/>
              </a:ext>
            </a:extLst>
          </p:cNvPr>
          <p:cNvSpPr>
            <a:spLocks noGrp="1"/>
          </p:cNvSpPr>
          <p:nvPr>
            <p:ph type="sldNum" sz="quarter" idx="12"/>
          </p:nvPr>
        </p:nvSpPr>
        <p:spPr>
          <a:xfrm>
            <a:off x="8531788" y="6305882"/>
            <a:ext cx="548640" cy="396240"/>
          </a:xfrm>
        </p:spPr>
        <p:txBody>
          <a:bodyPr/>
          <a:lstStyle/>
          <a:p>
            <a:pPr>
              <a:spcAft>
                <a:spcPts val="600"/>
              </a:spcAft>
            </a:pPr>
            <a:fld id="{1D2EA5EF-C699-AF4C-BA42-C0A1CAAB713C}" type="slidenum">
              <a:rPr lang="en-US" smtClean="0"/>
              <a:pPr>
                <a:spcAft>
                  <a:spcPts val="600"/>
                </a:spcAft>
              </a:pPr>
              <a:t>72</a:t>
            </a:fld>
            <a:endParaRPr lang="en-US" dirty="0"/>
          </a:p>
        </p:txBody>
      </p:sp>
    </p:spTree>
    <p:extLst>
      <p:ext uri="{BB962C8B-B14F-4D97-AF65-F5344CB8AC3E}">
        <p14:creationId xmlns:p14="http://schemas.microsoft.com/office/powerpoint/2010/main" val="8746716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616DF9-BD4D-5CFE-8517-4D6EF87CCA51}"/>
              </a:ext>
            </a:extLst>
          </p:cNvPr>
          <p:cNvSpPr>
            <a:spLocks noGrp="1"/>
          </p:cNvSpPr>
          <p:nvPr>
            <p:ph type="title"/>
          </p:nvPr>
        </p:nvSpPr>
        <p:spPr>
          <a:xfrm>
            <a:off x="457202" y="274639"/>
            <a:ext cx="2777115" cy="1143000"/>
          </a:xfrm>
        </p:spPr>
        <p:txBody>
          <a:bodyPr/>
          <a:lstStyle/>
          <a:p>
            <a:r>
              <a:rPr lang="en-US" dirty="0"/>
              <a:t>Major differences</a:t>
            </a:r>
          </a:p>
        </p:txBody>
      </p:sp>
      <p:pic>
        <p:nvPicPr>
          <p:cNvPr id="15" name="Picture 2">
            <a:extLst>
              <a:ext uri="{FF2B5EF4-FFF2-40B4-BE49-F238E27FC236}">
                <a16:creationId xmlns:a16="http://schemas.microsoft.com/office/drawing/2014/main" id="{2EE200D6-0A61-C0E5-51AE-6663E35C042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570" y="167231"/>
            <a:ext cx="1770079" cy="15729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D1E1BE7-F340-B2F8-A4A6-ABF672D69DD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3913" y="382877"/>
            <a:ext cx="3312885" cy="11416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Content Placeholder 13">
            <a:extLst>
              <a:ext uri="{FF2B5EF4-FFF2-40B4-BE49-F238E27FC236}">
                <a16:creationId xmlns:a16="http://schemas.microsoft.com/office/drawing/2014/main" id="{0E59ABF2-80B0-6220-0888-476B1ECA240B}"/>
              </a:ext>
            </a:extLst>
          </p:cNvPr>
          <p:cNvGraphicFramePr>
            <a:graphicFrameLocks noGrp="1"/>
          </p:cNvGraphicFramePr>
          <p:nvPr>
            <p:ph idx="1"/>
            <p:extLst>
              <p:ext uri="{D42A27DB-BD31-4B8C-83A1-F6EECF244321}">
                <p14:modId xmlns:p14="http://schemas.microsoft.com/office/powerpoint/2010/main" val="4214961949"/>
              </p:ext>
            </p:extLst>
          </p:nvPr>
        </p:nvGraphicFramePr>
        <p:xfrm>
          <a:off x="637563" y="1948906"/>
          <a:ext cx="8285135" cy="2960188"/>
        </p:xfrm>
        <a:graphic>
          <a:graphicData uri="http://schemas.openxmlformats.org/drawingml/2006/table">
            <a:tbl>
              <a:tblPr firstRow="1" bandRow="1">
                <a:tableStyleId>{93296810-A885-4BE3-A3E7-6D5BEEA58F35}</a:tableStyleId>
              </a:tblPr>
              <a:tblGrid>
                <a:gridCol w="3090480">
                  <a:extLst>
                    <a:ext uri="{9D8B030D-6E8A-4147-A177-3AD203B41FA5}">
                      <a16:colId xmlns:a16="http://schemas.microsoft.com/office/drawing/2014/main" val="1935536858"/>
                    </a:ext>
                  </a:extLst>
                </a:gridCol>
                <a:gridCol w="5194655">
                  <a:extLst>
                    <a:ext uri="{9D8B030D-6E8A-4147-A177-3AD203B41FA5}">
                      <a16:colId xmlns:a16="http://schemas.microsoft.com/office/drawing/2014/main" val="2340338073"/>
                    </a:ext>
                  </a:extLst>
                </a:gridCol>
              </a:tblGrid>
              <a:tr h="421872">
                <a:tc>
                  <a:txBody>
                    <a:bodyPr/>
                    <a:lstStyle/>
                    <a:p>
                      <a:pPr algn="ctr"/>
                      <a:r>
                        <a:rPr lang="en-US" sz="1800" dirty="0"/>
                        <a:t>Bicillin-LA</a:t>
                      </a:r>
                    </a:p>
                  </a:txBody>
                  <a:tcPr marL="45720" marR="45720"/>
                </a:tc>
                <a:tc>
                  <a:txBody>
                    <a:bodyPr/>
                    <a:lstStyle/>
                    <a:p>
                      <a:pPr algn="ctr"/>
                      <a:r>
                        <a:rPr lang="en-US" sz="1800" dirty="0"/>
                        <a:t>Extencilline</a:t>
                      </a:r>
                    </a:p>
                  </a:txBody>
                  <a:tcPr marL="45720" marR="45720"/>
                </a:tc>
                <a:extLst>
                  <a:ext uri="{0D108BD9-81ED-4DB2-BD59-A6C34878D82A}">
                    <a16:rowId xmlns:a16="http://schemas.microsoft.com/office/drawing/2014/main" val="401624007"/>
                  </a:ext>
                </a:extLst>
              </a:tr>
              <a:tr h="679040">
                <a:tc>
                  <a:txBody>
                    <a:bodyPr/>
                    <a:lstStyle/>
                    <a:p>
                      <a:pPr algn="ctr"/>
                      <a:r>
                        <a:rPr lang="en-US" sz="1800" dirty="0"/>
                        <a:t>pre-filled syringe</a:t>
                      </a:r>
                    </a:p>
                  </a:txBody>
                  <a:tcPr marL="45720" marR="45720"/>
                </a:tc>
                <a:tc>
                  <a:txBody>
                    <a:bodyPr/>
                    <a:lstStyle/>
                    <a:p>
                      <a:pPr algn="ctr"/>
                      <a:r>
                        <a:rPr lang="en-US" sz="1800" dirty="0"/>
                        <a:t>powder packaged with sterile water for injection  (can be made with 0.5-1% lidocaine)</a:t>
                      </a:r>
                    </a:p>
                  </a:txBody>
                  <a:tcPr marL="45720" marR="45720"/>
                </a:tc>
                <a:extLst>
                  <a:ext uri="{0D108BD9-81ED-4DB2-BD59-A6C34878D82A}">
                    <a16:rowId xmlns:a16="http://schemas.microsoft.com/office/drawing/2014/main" val="1500512798"/>
                  </a:ext>
                </a:extLst>
              </a:tr>
              <a:tr h="393412">
                <a:tc>
                  <a:txBody>
                    <a:bodyPr/>
                    <a:lstStyle/>
                    <a:p>
                      <a:pPr algn="ctr"/>
                      <a:r>
                        <a:rPr lang="en-US" sz="1800" dirty="0"/>
                        <a:t>4 ml</a:t>
                      </a:r>
                    </a:p>
                  </a:txBody>
                  <a:tcPr marL="45720" marR="45720"/>
                </a:tc>
                <a:tc>
                  <a:txBody>
                    <a:bodyPr/>
                    <a:lstStyle/>
                    <a:p>
                      <a:pPr algn="ctr"/>
                      <a:r>
                        <a:rPr lang="en-US" sz="1800" dirty="0"/>
                        <a:t>7 ml (will need to be split)</a:t>
                      </a:r>
                    </a:p>
                  </a:txBody>
                  <a:tcPr marL="45720" marR="45720"/>
                </a:tc>
                <a:extLst>
                  <a:ext uri="{0D108BD9-81ED-4DB2-BD59-A6C34878D82A}">
                    <a16:rowId xmlns:a16="http://schemas.microsoft.com/office/drawing/2014/main" val="1817299135"/>
                  </a:ext>
                </a:extLst>
              </a:tr>
              <a:tr h="393412">
                <a:tc>
                  <a:txBody>
                    <a:bodyPr/>
                    <a:lstStyle/>
                    <a:p>
                      <a:pPr algn="ctr"/>
                      <a:r>
                        <a:rPr lang="en-US" sz="1800" dirty="0"/>
                        <a:t>Refrigerated</a:t>
                      </a:r>
                    </a:p>
                  </a:txBody>
                  <a:tcPr marL="45720" marR="45720"/>
                </a:tc>
                <a:tc>
                  <a:txBody>
                    <a:bodyPr/>
                    <a:lstStyle/>
                    <a:p>
                      <a:pPr algn="ctr"/>
                      <a:r>
                        <a:rPr lang="en-US" sz="1800" dirty="0"/>
                        <a:t>Room temp</a:t>
                      </a:r>
                    </a:p>
                  </a:txBody>
                  <a:tcPr marL="45720" marR="45720"/>
                </a:tc>
                <a:extLst>
                  <a:ext uri="{0D108BD9-81ED-4DB2-BD59-A6C34878D82A}">
                    <a16:rowId xmlns:a16="http://schemas.microsoft.com/office/drawing/2014/main" val="2409229827"/>
                  </a:ext>
                </a:extLst>
              </a:tr>
              <a:tr h="393412">
                <a:tc>
                  <a:txBody>
                    <a:bodyPr/>
                    <a:lstStyle/>
                    <a:p>
                      <a:pPr algn="ctr"/>
                      <a:r>
                        <a:rPr lang="en-US" sz="1800" b="1" dirty="0">
                          <a:solidFill>
                            <a:srgbClr val="FF0000"/>
                          </a:solidFill>
                        </a:rPr>
                        <a:t>0.53% lecithin</a:t>
                      </a:r>
                    </a:p>
                  </a:txBody>
                  <a:tcPr marL="45720" marR="45720"/>
                </a:tc>
                <a:tc>
                  <a:txBody>
                    <a:bodyPr/>
                    <a:lstStyle/>
                    <a:p>
                      <a:pPr algn="ctr"/>
                      <a:r>
                        <a:rPr lang="en-US" sz="1800" b="1" dirty="0">
                          <a:solidFill>
                            <a:srgbClr val="FF0000"/>
                          </a:solidFill>
                        </a:rPr>
                        <a:t>lecithin</a:t>
                      </a:r>
                    </a:p>
                  </a:txBody>
                  <a:tcPr marL="45720" marR="45720"/>
                </a:tc>
                <a:extLst>
                  <a:ext uri="{0D108BD9-81ED-4DB2-BD59-A6C34878D82A}">
                    <a16:rowId xmlns:a16="http://schemas.microsoft.com/office/drawing/2014/main" val="634654898"/>
                  </a:ext>
                </a:extLst>
              </a:tr>
              <a:tr h="679040">
                <a:tc>
                  <a:txBody>
                    <a:bodyPr/>
                    <a:lstStyle/>
                    <a:p>
                      <a:pPr algn="ctr"/>
                      <a:r>
                        <a:rPr lang="en-US" sz="1800" dirty="0"/>
                        <a:t>h/o hypersensitivity to penicillins</a:t>
                      </a:r>
                    </a:p>
                  </a:txBody>
                  <a:tcPr marL="45720" marR="45720"/>
                </a:tc>
                <a:tc>
                  <a:txBody>
                    <a:bodyPr/>
                    <a:lstStyle/>
                    <a:p>
                      <a:pPr algn="ctr"/>
                      <a:r>
                        <a:rPr lang="en-US" sz="1800" dirty="0"/>
                        <a:t>h/o hypersensitivity to penicillins and soy</a:t>
                      </a:r>
                    </a:p>
                  </a:txBody>
                  <a:tcPr marL="45720" marR="45720"/>
                </a:tc>
                <a:extLst>
                  <a:ext uri="{0D108BD9-81ED-4DB2-BD59-A6C34878D82A}">
                    <a16:rowId xmlns:a16="http://schemas.microsoft.com/office/drawing/2014/main" val="3748070827"/>
                  </a:ext>
                </a:extLst>
              </a:tr>
            </a:tbl>
          </a:graphicData>
        </a:graphic>
      </p:graphicFrame>
      <p:sp>
        <p:nvSpPr>
          <p:cNvPr id="6" name="TextBox 5">
            <a:extLst>
              <a:ext uri="{FF2B5EF4-FFF2-40B4-BE49-F238E27FC236}">
                <a16:creationId xmlns:a16="http://schemas.microsoft.com/office/drawing/2014/main" id="{C496A802-7108-00AB-5655-56FFE5766917}"/>
              </a:ext>
            </a:extLst>
          </p:cNvPr>
          <p:cNvSpPr txBox="1"/>
          <p:nvPr/>
        </p:nvSpPr>
        <p:spPr>
          <a:xfrm>
            <a:off x="1006890" y="4930066"/>
            <a:ext cx="7679908" cy="307777"/>
          </a:xfrm>
          <a:prstGeom prst="rect">
            <a:avLst/>
          </a:prstGeom>
          <a:noFill/>
        </p:spPr>
        <p:txBody>
          <a:bodyPr wrap="square" rtlCol="0">
            <a:spAutoFit/>
          </a:bodyPr>
          <a:lstStyle/>
          <a:p>
            <a:r>
              <a:rPr lang="en-US" sz="1400" b="1" dirty="0"/>
              <a:t>Caution: </a:t>
            </a:r>
            <a:r>
              <a:rPr lang="en-US" sz="1400" dirty="0"/>
              <a:t>There are LESS warnings with extencilline. Follow all warnings listed for bicillin L-A. </a:t>
            </a:r>
          </a:p>
        </p:txBody>
      </p:sp>
      <p:sp>
        <p:nvSpPr>
          <p:cNvPr id="18" name="TextBox 17">
            <a:extLst>
              <a:ext uri="{FF2B5EF4-FFF2-40B4-BE49-F238E27FC236}">
                <a16:creationId xmlns:a16="http://schemas.microsoft.com/office/drawing/2014/main" id="{FD23C95B-CB72-210C-C81A-8D9796898A40}"/>
              </a:ext>
            </a:extLst>
          </p:cNvPr>
          <p:cNvSpPr txBox="1"/>
          <p:nvPr/>
        </p:nvSpPr>
        <p:spPr bwMode="auto">
          <a:xfrm>
            <a:off x="1090569" y="5626038"/>
            <a:ext cx="8192856" cy="553998"/>
          </a:xfrm>
          <a:prstGeom prst="rect">
            <a:avLst/>
          </a:prstGeom>
          <a:noFill/>
          <a:ln w="19050" algn="ctr">
            <a:noFill/>
            <a:miter lim="800000"/>
            <a:headEnd/>
            <a:tailEnd/>
          </a:ln>
        </p:spPr>
        <p:txBody>
          <a:bodyPr wrap="square" lIns="0" tIns="0" rIns="0" bIns="0" rtlCol="0">
            <a:spAutoFit/>
          </a:bodyPr>
          <a:lstStyle/>
          <a:p>
            <a:pPr defTabSz="914378"/>
            <a:r>
              <a:rPr lang="en-US" sz="1200" dirty="0">
                <a:solidFill>
                  <a:srgbClr val="052049"/>
                </a:solidFill>
                <a:latin typeface="Arial"/>
              </a:rPr>
              <a:t>Bicillin L-A (benzathine penicillin) [package insert]. Pfizer (Accessed Jan 27, 2024)</a:t>
            </a:r>
          </a:p>
          <a:p>
            <a:pPr defTabSz="914378"/>
            <a:r>
              <a:rPr lang="en-US" sz="1200" dirty="0">
                <a:solidFill>
                  <a:srgbClr val="052049"/>
                </a:solidFill>
                <a:latin typeface="Arial"/>
              </a:rPr>
              <a:t>FDA Dear Healthcare Provider Letter </a:t>
            </a:r>
            <a:r>
              <a:rPr lang="en-US" sz="1200" dirty="0">
                <a:solidFill>
                  <a:srgbClr val="052049"/>
                </a:solidFill>
                <a:latin typeface="Arial"/>
                <a:hlinkClick r:id="rId5"/>
              </a:rPr>
              <a:t>https://www.fda.gov/media/175366/download</a:t>
            </a:r>
            <a:r>
              <a:rPr lang="en-US" sz="1200" dirty="0">
                <a:solidFill>
                  <a:srgbClr val="052049"/>
                </a:solidFill>
                <a:latin typeface="Arial"/>
              </a:rPr>
              <a:t> (Accessed Jan 27, 2024)</a:t>
            </a:r>
          </a:p>
          <a:p>
            <a:pPr defTabSz="914378"/>
            <a:endParaRPr lang="en-US" sz="1200" dirty="0">
              <a:solidFill>
                <a:srgbClr val="052049"/>
              </a:solidFill>
              <a:latin typeface="Arial"/>
            </a:endParaRPr>
          </a:p>
        </p:txBody>
      </p:sp>
      <p:sp>
        <p:nvSpPr>
          <p:cNvPr id="4" name="TextBox 3">
            <a:extLst>
              <a:ext uri="{FF2B5EF4-FFF2-40B4-BE49-F238E27FC236}">
                <a16:creationId xmlns:a16="http://schemas.microsoft.com/office/drawing/2014/main" id="{45D021AA-7ACD-1E77-F88C-54972E7225D5}"/>
              </a:ext>
            </a:extLst>
          </p:cNvPr>
          <p:cNvSpPr txBox="1"/>
          <p:nvPr/>
        </p:nvSpPr>
        <p:spPr>
          <a:xfrm>
            <a:off x="4672668" y="6375633"/>
            <a:ext cx="3582099" cy="369332"/>
          </a:xfrm>
          <a:prstGeom prst="rect">
            <a:avLst/>
          </a:prstGeom>
          <a:noFill/>
        </p:spPr>
        <p:txBody>
          <a:bodyPr wrap="square" rtlCol="0">
            <a:spAutoFit/>
          </a:bodyPr>
          <a:lstStyle/>
          <a:p>
            <a:r>
              <a:rPr lang="en-US" dirty="0">
                <a:solidFill>
                  <a:schemeClr val="bg1"/>
                </a:solidFill>
              </a:rPr>
              <a:t>Slide credit: Dr. K. Yang, UCSF</a:t>
            </a:r>
          </a:p>
        </p:txBody>
      </p:sp>
      <p:sp>
        <p:nvSpPr>
          <p:cNvPr id="2" name="Slide Number Placeholder 1">
            <a:extLst>
              <a:ext uri="{FF2B5EF4-FFF2-40B4-BE49-F238E27FC236}">
                <a16:creationId xmlns:a16="http://schemas.microsoft.com/office/drawing/2014/main" id="{4B495BD9-308B-947F-EFA5-F17162908643}"/>
              </a:ext>
            </a:extLst>
          </p:cNvPr>
          <p:cNvSpPr>
            <a:spLocks noGrp="1"/>
          </p:cNvSpPr>
          <p:nvPr>
            <p:ph type="sldNum" sz="quarter" idx="12"/>
          </p:nvPr>
        </p:nvSpPr>
        <p:spPr/>
        <p:txBody>
          <a:bodyPr/>
          <a:lstStyle/>
          <a:p>
            <a:fld id="{1D2EA5EF-C699-AF4C-BA42-C0A1CAAB713C}" type="slidenum">
              <a:rPr lang="en-US" smtClean="0"/>
              <a:t>73</a:t>
            </a:fld>
            <a:endParaRPr lang="en-US" dirty="0"/>
          </a:p>
        </p:txBody>
      </p:sp>
    </p:spTree>
    <p:extLst>
      <p:ext uri="{BB962C8B-B14F-4D97-AF65-F5344CB8AC3E}">
        <p14:creationId xmlns:p14="http://schemas.microsoft.com/office/powerpoint/2010/main" val="739668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1C37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9E864-D7BC-8916-9205-19C63B4FF119}"/>
              </a:ext>
            </a:extLst>
          </p:cNvPr>
          <p:cNvSpPr>
            <a:spLocks noGrp="1"/>
          </p:cNvSpPr>
          <p:nvPr>
            <p:ph type="ctrTitle"/>
          </p:nvPr>
        </p:nvSpPr>
        <p:spPr>
          <a:xfrm>
            <a:off x="685800" y="2280976"/>
            <a:ext cx="7772399" cy="2474409"/>
          </a:xfrm>
        </p:spPr>
        <p:txBody>
          <a:bodyPr/>
          <a:lstStyle/>
          <a:p>
            <a:pPr algn="ctr"/>
            <a:r>
              <a:rPr lang="en-US" sz="6600" i="1" dirty="0">
                <a:solidFill>
                  <a:schemeClr val="bg1"/>
                </a:solidFill>
              </a:rPr>
              <a:t>Conclusions</a:t>
            </a:r>
          </a:p>
        </p:txBody>
      </p:sp>
      <p:sp>
        <p:nvSpPr>
          <p:cNvPr id="4" name="Slide Number Placeholder 3">
            <a:extLst>
              <a:ext uri="{FF2B5EF4-FFF2-40B4-BE49-F238E27FC236}">
                <a16:creationId xmlns:a16="http://schemas.microsoft.com/office/drawing/2014/main" id="{D6131C74-48BF-FFA7-BBF8-4F90607F7924}"/>
              </a:ext>
            </a:extLst>
          </p:cNvPr>
          <p:cNvSpPr>
            <a:spLocks noGrp="1"/>
          </p:cNvSpPr>
          <p:nvPr>
            <p:ph type="sldNum" sz="quarter" idx="12"/>
          </p:nvPr>
        </p:nvSpPr>
        <p:spPr/>
        <p:txBody>
          <a:bodyPr/>
          <a:lstStyle/>
          <a:p>
            <a:pPr marL="0" marR="0" lvl="0" indent="0" algn="ctr" defTabSz="456449"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ITC Avant Garde Std Bk"/>
                <a:ea typeface="+mn-ea"/>
              </a:rPr>
              <a:pPr marL="0" marR="0" lvl="0" indent="0" algn="ctr" defTabSz="456449"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1200" cap="none" spc="0" normalizeH="0" baseline="0" noProof="0" dirty="0">
              <a:ln>
                <a:noFill/>
              </a:ln>
              <a:solidFill>
                <a:srgbClr val="FFFFFF"/>
              </a:solidFill>
              <a:effectLst/>
              <a:uLnTx/>
              <a:uFillTx/>
              <a:latin typeface="ITC Avant Garde Std Bk"/>
              <a:ea typeface="+mn-ea"/>
            </a:endParaRPr>
          </a:p>
        </p:txBody>
      </p:sp>
    </p:spTree>
    <p:extLst>
      <p:ext uri="{BB962C8B-B14F-4D97-AF65-F5344CB8AC3E}">
        <p14:creationId xmlns:p14="http://schemas.microsoft.com/office/powerpoint/2010/main" val="34096799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8585-4C96-4130-BEEE-747D015C80EF}"/>
              </a:ext>
            </a:extLst>
          </p:cNvPr>
          <p:cNvSpPr>
            <a:spLocks noGrp="1"/>
          </p:cNvSpPr>
          <p:nvPr>
            <p:ph type="title"/>
          </p:nvPr>
        </p:nvSpPr>
        <p:spPr/>
        <p:txBody>
          <a:bodyPr anchor="t">
            <a:normAutofit/>
          </a:bodyPr>
          <a:lstStyle/>
          <a:p>
            <a:r>
              <a:rPr lang="en-US" dirty="0"/>
              <a:t>Take-Aways</a:t>
            </a:r>
          </a:p>
        </p:txBody>
      </p:sp>
      <p:sp>
        <p:nvSpPr>
          <p:cNvPr id="3" name="Content Placeholder 2">
            <a:extLst>
              <a:ext uri="{FF2B5EF4-FFF2-40B4-BE49-F238E27FC236}">
                <a16:creationId xmlns:a16="http://schemas.microsoft.com/office/drawing/2014/main" id="{48A23D86-EEE8-486E-BB99-57D5E1A848F4}"/>
              </a:ext>
            </a:extLst>
          </p:cNvPr>
          <p:cNvSpPr>
            <a:spLocks noGrp="1"/>
          </p:cNvSpPr>
          <p:nvPr>
            <p:ph idx="1"/>
          </p:nvPr>
        </p:nvSpPr>
        <p:spPr>
          <a:xfrm>
            <a:off x="371229" y="1233183"/>
            <a:ext cx="8315569" cy="4818210"/>
          </a:xfrm>
        </p:spPr>
        <p:txBody>
          <a:bodyPr>
            <a:normAutofit/>
          </a:bodyPr>
          <a:lstStyle/>
          <a:p>
            <a:r>
              <a:rPr lang="en-US" sz="2000" dirty="0"/>
              <a:t>1) Syphilis is the “great masquerader” – presents differently in different stages of disease and can easily be misdiagnosed. </a:t>
            </a:r>
          </a:p>
          <a:p>
            <a:r>
              <a:rPr lang="en-US" sz="2000" dirty="0"/>
              <a:t>2) Outcomes of untreated syphilis can be severe and fatal (CS)</a:t>
            </a:r>
          </a:p>
          <a:p>
            <a:r>
              <a:rPr lang="en-US" sz="2000" dirty="0"/>
              <a:t> 3) Preventing CS relies heavily on recognizing, diagnosing, and treating syphilis in adults </a:t>
            </a:r>
          </a:p>
          <a:p>
            <a:r>
              <a:rPr lang="en-US" sz="2000" dirty="0"/>
              <a:t>4) A new diagnosis of syphilis requires both treponemal and non-treponemal tests </a:t>
            </a:r>
          </a:p>
          <a:p>
            <a:r>
              <a:rPr lang="en-US" sz="2000" dirty="0"/>
              <a:t>5) During bicillin shortages, prioritize bicillin for use in pregnant patients or babies exposed in utero </a:t>
            </a:r>
          </a:p>
          <a:p>
            <a:r>
              <a:rPr lang="en-US" sz="2000" dirty="0"/>
              <a:t>6) Doxycycline &amp; extencilline are potential alternative treatments for syphilis (doxy for non-pregnant patients only)</a:t>
            </a:r>
          </a:p>
        </p:txBody>
      </p:sp>
      <p:sp>
        <p:nvSpPr>
          <p:cNvPr id="4" name="Slide Number Placeholder 3">
            <a:extLst>
              <a:ext uri="{FF2B5EF4-FFF2-40B4-BE49-F238E27FC236}">
                <a16:creationId xmlns:a16="http://schemas.microsoft.com/office/drawing/2014/main" id="{70F8E996-44E7-67AB-CC92-210647B0D075}"/>
              </a:ext>
            </a:extLst>
          </p:cNvPr>
          <p:cNvSpPr>
            <a:spLocks noGrp="1"/>
          </p:cNvSpPr>
          <p:nvPr>
            <p:ph type="sldNum" sz="quarter" idx="12"/>
          </p:nvPr>
        </p:nvSpPr>
        <p:spPr/>
        <p:txBody>
          <a:bodyPr/>
          <a:lstStyle/>
          <a:p>
            <a:fld id="{1D2EA5EF-C699-AF4C-BA42-C0A1CAAB713C}" type="slidenum">
              <a:rPr lang="en-US" smtClean="0"/>
              <a:t>75</a:t>
            </a:fld>
            <a:endParaRPr lang="en-US" dirty="0"/>
          </a:p>
        </p:txBody>
      </p:sp>
    </p:spTree>
    <p:extLst>
      <p:ext uri="{BB962C8B-B14F-4D97-AF65-F5344CB8AC3E}">
        <p14:creationId xmlns:p14="http://schemas.microsoft.com/office/powerpoint/2010/main" val="1963939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F54B-1DD9-7C0C-53D9-EF67C222DFC9}"/>
              </a:ext>
            </a:extLst>
          </p:cNvPr>
          <p:cNvSpPr>
            <a:spLocks noGrp="1"/>
          </p:cNvSpPr>
          <p:nvPr>
            <p:ph type="title"/>
          </p:nvPr>
        </p:nvSpPr>
        <p:spPr/>
        <p:txBody>
          <a:bodyPr anchor="t">
            <a:normAutofit/>
          </a:bodyPr>
          <a:lstStyle/>
          <a:p>
            <a:r>
              <a:rPr lang="en-US" sz="3600" dirty="0"/>
              <a:t>Acknowledgements </a:t>
            </a:r>
          </a:p>
        </p:txBody>
      </p:sp>
      <p:sp>
        <p:nvSpPr>
          <p:cNvPr id="5" name="Content Placeholder 4">
            <a:extLst>
              <a:ext uri="{FF2B5EF4-FFF2-40B4-BE49-F238E27FC236}">
                <a16:creationId xmlns:a16="http://schemas.microsoft.com/office/drawing/2014/main" id="{CA8F168A-5ECB-3D07-31FC-68ACC6308852}"/>
              </a:ext>
            </a:extLst>
          </p:cNvPr>
          <p:cNvSpPr>
            <a:spLocks noGrp="1"/>
          </p:cNvSpPr>
          <p:nvPr>
            <p:ph idx="1"/>
          </p:nvPr>
        </p:nvSpPr>
        <p:spPr>
          <a:xfrm>
            <a:off x="371229" y="1283517"/>
            <a:ext cx="8315569" cy="3464652"/>
          </a:xfrm>
        </p:spPr>
        <p:txBody>
          <a:bodyPr>
            <a:normAutofit/>
          </a:bodyPr>
          <a:lstStyle/>
          <a:p>
            <a:r>
              <a:rPr lang="en-US" dirty="0"/>
              <a:t>Dr. K. Jacobson – California Department of Public Health (CDPH)</a:t>
            </a:r>
          </a:p>
          <a:p>
            <a:r>
              <a:rPr lang="en-US" dirty="0"/>
              <a:t>Dr. E. Tang – CDPH</a:t>
            </a:r>
          </a:p>
          <a:p>
            <a:r>
              <a:rPr lang="en-US" dirty="0"/>
              <a:t>Dr. R. Plotzker – CDPH and California Prevention Training Center (CAPTC) </a:t>
            </a:r>
          </a:p>
          <a:p>
            <a:r>
              <a:rPr lang="en-US" dirty="0"/>
              <a:t>Dr. I. Park – CAPTC </a:t>
            </a:r>
          </a:p>
          <a:p>
            <a:r>
              <a:rPr lang="en-US" dirty="0"/>
              <a:t>Dr. S. Adler – CAPTC </a:t>
            </a:r>
          </a:p>
          <a:p>
            <a:r>
              <a:rPr lang="en-US" dirty="0"/>
              <a:t>Dr. K. Yang – UCSF </a:t>
            </a:r>
          </a:p>
        </p:txBody>
      </p:sp>
      <p:sp>
        <p:nvSpPr>
          <p:cNvPr id="3" name="Slide Number Placeholder 2">
            <a:extLst>
              <a:ext uri="{FF2B5EF4-FFF2-40B4-BE49-F238E27FC236}">
                <a16:creationId xmlns:a16="http://schemas.microsoft.com/office/drawing/2014/main" id="{FE781358-352E-30D2-03A5-BFF3FABB090A}"/>
              </a:ext>
            </a:extLst>
          </p:cNvPr>
          <p:cNvSpPr>
            <a:spLocks noGrp="1"/>
          </p:cNvSpPr>
          <p:nvPr>
            <p:ph type="sldNum" sz="quarter" idx="12"/>
          </p:nvPr>
        </p:nvSpPr>
        <p:spPr/>
        <p:txBody>
          <a:bodyPr/>
          <a:lstStyle/>
          <a:p>
            <a:fld id="{1D2EA5EF-C699-AF4C-BA42-C0A1CAAB713C}" type="slidenum">
              <a:rPr lang="en-US" smtClean="0"/>
              <a:t>76</a:t>
            </a:fld>
            <a:endParaRPr lang="en-US" dirty="0"/>
          </a:p>
        </p:txBody>
      </p:sp>
    </p:spTree>
    <p:extLst>
      <p:ext uri="{BB962C8B-B14F-4D97-AF65-F5344CB8AC3E}">
        <p14:creationId xmlns:p14="http://schemas.microsoft.com/office/powerpoint/2010/main" val="29208580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422C2F-7BF5-7A01-0989-04F900AFCD9A}"/>
              </a:ext>
            </a:extLst>
          </p:cNvPr>
          <p:cNvSpPr>
            <a:spLocks noGrp="1"/>
          </p:cNvSpPr>
          <p:nvPr>
            <p:ph type="title"/>
          </p:nvPr>
        </p:nvSpPr>
        <p:spPr/>
        <p:txBody>
          <a:bodyPr/>
          <a:lstStyle/>
          <a:p>
            <a:r>
              <a:rPr lang="en-US" dirty="0"/>
              <a:t>Bibliography </a:t>
            </a:r>
          </a:p>
        </p:txBody>
      </p:sp>
      <p:sp>
        <p:nvSpPr>
          <p:cNvPr id="5" name="Content Placeholder 4">
            <a:extLst>
              <a:ext uri="{FF2B5EF4-FFF2-40B4-BE49-F238E27FC236}">
                <a16:creationId xmlns:a16="http://schemas.microsoft.com/office/drawing/2014/main" id="{3105A348-A89E-C878-8B02-151F4590C1FA}"/>
              </a:ext>
            </a:extLst>
          </p:cNvPr>
          <p:cNvSpPr>
            <a:spLocks noGrp="1"/>
          </p:cNvSpPr>
          <p:nvPr>
            <p:ph idx="1"/>
          </p:nvPr>
        </p:nvSpPr>
        <p:spPr>
          <a:xfrm>
            <a:off x="371229" y="1278900"/>
            <a:ext cx="8529490" cy="5165722"/>
          </a:xfrm>
        </p:spPr>
        <p:txBody>
          <a:bodyPr>
            <a:normAutofit fontScale="77500" lnSpcReduction="20000"/>
          </a:bodyPr>
          <a:lstStyle/>
          <a:p>
            <a:r>
              <a:rPr lang="en-US" altLang="en-US" sz="2325" dirty="0"/>
              <a:t>Centers for Disease Control and Prevention (CDC). The state of STIs – infographic. Available at: </a:t>
            </a:r>
            <a:r>
              <a:rPr lang="en-US" altLang="en-US" sz="2325" dirty="0">
                <a:hlinkClick r:id="rId3"/>
              </a:rPr>
              <a:t>https://www.cdc.gov/std/statistics/infographic.htm</a:t>
            </a:r>
            <a:r>
              <a:rPr lang="en-US" altLang="en-US" sz="2325" dirty="0"/>
              <a:t>. Accessed 4/8/24. </a:t>
            </a:r>
          </a:p>
          <a:p>
            <a:r>
              <a:rPr lang="en-US" altLang="en-US" sz="2325" dirty="0"/>
              <a:t>McDonald et al. Vital Signs: Missed Opportunities for Preventing Congenital Syphilis — United States, 2022. MMWR 2023; 72(46):1269–1274. </a:t>
            </a:r>
          </a:p>
          <a:p>
            <a:r>
              <a:rPr lang="en-US" altLang="en-US" sz="2325" dirty="0"/>
              <a:t>Andrade et al. Secondary syphilis with persisting hard chancre on the forearm. Acta Derm Venereol. 2013; 93: 216-256. </a:t>
            </a:r>
          </a:p>
          <a:p>
            <a:r>
              <a:rPr lang="en-US" altLang="en-US" sz="2325" dirty="0"/>
              <a:t>Gaydos. Point-of-care (POC) and automated treponemal tests for syphilis: ground gained in battle. Syphilis symposium @ IUSTI. May 9-12, 2016. Marrakesh, Morrocco. </a:t>
            </a:r>
          </a:p>
          <a:p>
            <a:r>
              <a:rPr lang="en-US" sz="2325" dirty="0"/>
              <a:t>Workowski et al. Centers for Disease Control and Prevention -- 2021 STI Treatment Guidelines: Syphilis and Congenital Syphilis. Available at: </a:t>
            </a:r>
            <a:r>
              <a:rPr lang="en-US" sz="2325" dirty="0">
                <a:hlinkClick r:id="rId4"/>
              </a:rPr>
              <a:t>https://www.cdc.gov/std/treatment-guidelines/toc.htm</a:t>
            </a:r>
            <a:r>
              <a:rPr lang="en-US" sz="2325" dirty="0"/>
              <a:t>. Accessed 4/8/24.</a:t>
            </a:r>
          </a:p>
          <a:p>
            <a:r>
              <a:rPr lang="en-US" altLang="en-US" sz="2325" dirty="0"/>
              <a:t>Gust  DA, Levine WC, St. Louis, M, </a:t>
            </a:r>
            <a:r>
              <a:rPr lang="en-US" altLang="en-US" sz="2325" i="1" dirty="0"/>
              <a:t>et al</a:t>
            </a:r>
            <a:r>
              <a:rPr lang="en-US" altLang="en-US" sz="2325" dirty="0"/>
              <a:t>. Mortality associated with congenital syphilis in the United States, 1992-1998.  Pediatrics, 2002; 109(5):E79-9. </a:t>
            </a:r>
          </a:p>
          <a:p>
            <a:r>
              <a:rPr lang="en-US" altLang="en-US" sz="2325" dirty="0"/>
              <a:t>Centers for Disease Control and Prevention. Screening recommendations and considerations referenced in treatment guidelines and original sources. Available at: </a:t>
            </a:r>
            <a:r>
              <a:rPr lang="en-US" altLang="en-US" sz="2325" dirty="0">
                <a:hlinkClick r:id="rId5"/>
              </a:rPr>
              <a:t>https://www.cdc.gov/std/treatment-guidelines/screening-recommendations.htm</a:t>
            </a:r>
            <a:r>
              <a:rPr lang="en-US" altLang="en-US" sz="2325" dirty="0"/>
              <a:t>. Accessed 4/8/24. </a:t>
            </a:r>
          </a:p>
          <a:p>
            <a:endParaRPr lang="en-US" altLang="en-US" sz="1800" dirty="0">
              <a:latin typeface="+mj-lt"/>
            </a:endParaRPr>
          </a:p>
          <a:p>
            <a:endParaRPr lang="en-US" altLang="en-US" sz="1800" dirty="0">
              <a:latin typeface="+mj-lt"/>
            </a:endParaRPr>
          </a:p>
          <a:p>
            <a:pPr marL="0" indent="0">
              <a:buNone/>
            </a:pPr>
            <a:endParaRPr lang="en-US" dirty="0"/>
          </a:p>
        </p:txBody>
      </p:sp>
      <p:sp>
        <p:nvSpPr>
          <p:cNvPr id="2" name="Slide Number Placeholder 1">
            <a:extLst>
              <a:ext uri="{FF2B5EF4-FFF2-40B4-BE49-F238E27FC236}">
                <a16:creationId xmlns:a16="http://schemas.microsoft.com/office/drawing/2014/main" id="{DBE9EBCF-7105-0384-139E-0BBD1C7716BC}"/>
              </a:ext>
            </a:extLst>
          </p:cNvPr>
          <p:cNvSpPr>
            <a:spLocks noGrp="1"/>
          </p:cNvSpPr>
          <p:nvPr>
            <p:ph type="sldNum" sz="quarter" idx="12"/>
          </p:nvPr>
        </p:nvSpPr>
        <p:spPr/>
        <p:txBody>
          <a:bodyPr/>
          <a:lstStyle/>
          <a:p>
            <a:fld id="{1D2EA5EF-C699-AF4C-BA42-C0A1CAAB713C}" type="slidenum">
              <a:rPr lang="en-US" smtClean="0"/>
              <a:t>77</a:t>
            </a:fld>
            <a:endParaRPr lang="en-US" dirty="0"/>
          </a:p>
        </p:txBody>
      </p:sp>
    </p:spTree>
    <p:extLst>
      <p:ext uri="{BB962C8B-B14F-4D97-AF65-F5344CB8AC3E}">
        <p14:creationId xmlns:p14="http://schemas.microsoft.com/office/powerpoint/2010/main" val="21790593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F5F8-0723-B0CD-E11D-404A2069EB19}"/>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DB1CD1FB-B78F-8465-86C4-A83605F491DF}"/>
              </a:ext>
            </a:extLst>
          </p:cNvPr>
          <p:cNvSpPr>
            <a:spLocks noGrp="1"/>
          </p:cNvSpPr>
          <p:nvPr>
            <p:ph idx="1"/>
          </p:nvPr>
        </p:nvSpPr>
        <p:spPr>
          <a:xfrm>
            <a:off x="236975" y="1235425"/>
            <a:ext cx="8535796" cy="4590872"/>
          </a:xfrm>
        </p:spPr>
        <p:txBody>
          <a:bodyPr>
            <a:normAutofit fontScale="55000" lnSpcReduction="20000"/>
          </a:bodyPr>
          <a:lstStyle/>
          <a:p>
            <a:r>
              <a:rPr lang="en-US" dirty="0"/>
              <a:t>California Department of Public Health. Expanded syphilis screening recommendations for the prevention of congenital syphilis. 2020. Available at: </a:t>
            </a:r>
            <a:r>
              <a:rPr lang="en-US" dirty="0">
                <a:hlinkClick r:id="rId2"/>
              </a:rPr>
              <a:t>https://www.cdph.ca.gov/Programs/CID/DCDC/CDPH%20Document%20Library/Expanded-Syphilis-Screening-Recommendations.pdf</a:t>
            </a:r>
            <a:r>
              <a:rPr lang="en-US" dirty="0"/>
              <a:t>. Accessed 4/8/24. </a:t>
            </a:r>
          </a:p>
          <a:p>
            <a:r>
              <a:rPr lang="en-US" dirty="0"/>
              <a:t>California Department of Public Health. Health Alert: Increasing cases of syphilis and congenital syphilis in Northern California. October 2021. Available at: </a:t>
            </a:r>
            <a:r>
              <a:rPr lang="en-US" dirty="0">
                <a:hlinkClick r:id="rId3"/>
              </a:rPr>
              <a:t>https://www.cdph.ca.gov/Programs/CID/DCDC/CDPH%20Document%20Library/Health-Alert-Increasing-Cases-of-Congenital-Syphilis-and-Syphilis-Among-Females-in-Northern-California.pdf</a:t>
            </a:r>
            <a:r>
              <a:rPr lang="en-US" dirty="0"/>
              <a:t>. Accessed 4/8/24. </a:t>
            </a:r>
          </a:p>
          <a:p>
            <a:r>
              <a:rPr lang="en-US" dirty="0"/>
              <a:t>Food and Drug Administration (FDA). FDA Drug Shortages. Available at: </a:t>
            </a:r>
            <a:r>
              <a:rPr lang="en-US" dirty="0">
                <a:hlinkClick r:id="rId4"/>
              </a:rPr>
              <a:t>https://www.accessdata.fda.gov/scripts/drugshortages/dsp_ActiveIngredientDetails.cfm?AI=Penicillin%20G%20Benzathine%20Injection&amp;st=c&amp;tab=tabs-1#</a:t>
            </a:r>
            <a:r>
              <a:rPr lang="en-US" dirty="0"/>
              <a:t>. Accessed 4/8/24. </a:t>
            </a:r>
          </a:p>
          <a:p>
            <a:r>
              <a:rPr lang="en-US" dirty="0"/>
              <a:t>National Coalition of STD Directors (NCSD). Second survey exposes worsening bicillin L-A shortage amid national syphilis crisis. Available at: </a:t>
            </a:r>
            <a:r>
              <a:rPr lang="en-US" dirty="0">
                <a:hlinkClick r:id="rId5"/>
              </a:rPr>
              <a:t>https://www.ncsddc.org/second-survey-exposes-worsening-bicillin-l-a-shortage-amid-national-syphilis-crisis/</a:t>
            </a:r>
            <a:r>
              <a:rPr lang="en-US" dirty="0"/>
              <a:t>. Accessed 4/8/24. </a:t>
            </a:r>
          </a:p>
          <a:p>
            <a:r>
              <a:rPr lang="en-US" dirty="0"/>
              <a:t>Centers for Disease Control and Prevention. Clinical reminders during bicillin L-A shortage. July 2023. Available at: </a:t>
            </a:r>
            <a:r>
              <a:rPr lang="en-US" dirty="0">
                <a:hlinkClick r:id="rId6"/>
              </a:rPr>
              <a:t>https://www.cdc.gov/std/dstdp/dcl/2023-july-20-Mena-BicillinLA.htm</a:t>
            </a:r>
            <a:r>
              <a:rPr lang="en-US" dirty="0"/>
              <a:t>. Accessed 4/8/24. </a:t>
            </a:r>
          </a:p>
          <a:p>
            <a:r>
              <a:rPr lang="en-US" dirty="0"/>
              <a:t>California Department of Public Health. Dear Colleague Letter: Special considerations for the treatment of syphilis using alternative therapies in non-pregnant persons. September 2023. Available at: </a:t>
            </a:r>
            <a:r>
              <a:rPr lang="en-US" dirty="0">
                <a:hlinkClick r:id="rId7"/>
              </a:rPr>
              <a:t>https://www.cdph.ca.gov/Programs/CID/DCDC/CDPH%20Document%20Library/Dear-Colleague-Letter_Special-Considerations-for-Treatment-of-Syphilis-Alt-Therapies_9-12-23.pdf</a:t>
            </a:r>
            <a:r>
              <a:rPr lang="en-US" dirty="0"/>
              <a:t>. Accessed 4/8/24. </a:t>
            </a:r>
          </a:p>
          <a:p>
            <a:pPr defTabSz="914378"/>
            <a:r>
              <a:rPr lang="en-US" sz="2400" dirty="0">
                <a:solidFill>
                  <a:srgbClr val="052049"/>
                </a:solidFill>
                <a:latin typeface="Arial"/>
              </a:rPr>
              <a:t>Bicillin L-A (benzathine penicillin) [package insert]. Pfizer. Accessed 01/27/24. </a:t>
            </a:r>
          </a:p>
          <a:p>
            <a:pPr defTabSz="914378"/>
            <a:r>
              <a:rPr lang="en-US" sz="2400" dirty="0">
                <a:solidFill>
                  <a:srgbClr val="052049"/>
                </a:solidFill>
                <a:latin typeface="Arial"/>
              </a:rPr>
              <a:t>FDA Dear Healthcare Provider Letter </a:t>
            </a:r>
            <a:r>
              <a:rPr lang="en-US" sz="2400" dirty="0">
                <a:solidFill>
                  <a:srgbClr val="052049"/>
                </a:solidFill>
                <a:latin typeface="Arial"/>
                <a:hlinkClick r:id="rId8"/>
              </a:rPr>
              <a:t>https://www.fda.gov/media/175366/download</a:t>
            </a:r>
            <a:r>
              <a:rPr lang="en-US" dirty="0">
                <a:solidFill>
                  <a:srgbClr val="052049"/>
                </a:solidFill>
                <a:latin typeface="Arial"/>
              </a:rPr>
              <a:t>. Accessed 01/27/24.</a:t>
            </a:r>
            <a:endParaRPr lang="en-US" sz="2400" dirty="0">
              <a:solidFill>
                <a:srgbClr val="052049"/>
              </a:solidFill>
              <a:latin typeface="Arial"/>
            </a:endParaRPr>
          </a:p>
        </p:txBody>
      </p:sp>
      <p:sp>
        <p:nvSpPr>
          <p:cNvPr id="4" name="Slide Number Placeholder 3">
            <a:extLst>
              <a:ext uri="{FF2B5EF4-FFF2-40B4-BE49-F238E27FC236}">
                <a16:creationId xmlns:a16="http://schemas.microsoft.com/office/drawing/2014/main" id="{70DF08D4-5520-DFC5-3DF5-6E8F7215E248}"/>
              </a:ext>
            </a:extLst>
          </p:cNvPr>
          <p:cNvSpPr>
            <a:spLocks noGrp="1"/>
          </p:cNvSpPr>
          <p:nvPr>
            <p:ph type="sldNum" sz="quarter" idx="12"/>
          </p:nvPr>
        </p:nvSpPr>
        <p:spPr/>
        <p:txBody>
          <a:bodyPr/>
          <a:lstStyle/>
          <a:p>
            <a:fld id="{1D2EA5EF-C699-AF4C-BA42-C0A1CAAB713C}" type="slidenum">
              <a:rPr lang="en-US" smtClean="0"/>
              <a:t>78</a:t>
            </a:fld>
            <a:endParaRPr lang="en-US" dirty="0"/>
          </a:p>
        </p:txBody>
      </p:sp>
    </p:spTree>
    <p:extLst>
      <p:ext uri="{BB962C8B-B14F-4D97-AF65-F5344CB8AC3E}">
        <p14:creationId xmlns:p14="http://schemas.microsoft.com/office/powerpoint/2010/main" val="1597548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1C37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9E864-D7BC-8916-9205-19C63B4FF119}"/>
              </a:ext>
            </a:extLst>
          </p:cNvPr>
          <p:cNvSpPr>
            <a:spLocks noGrp="1"/>
          </p:cNvSpPr>
          <p:nvPr>
            <p:ph type="ctrTitle"/>
          </p:nvPr>
        </p:nvSpPr>
        <p:spPr>
          <a:xfrm>
            <a:off x="820023" y="1450465"/>
            <a:ext cx="7772399" cy="2474409"/>
          </a:xfrm>
        </p:spPr>
        <p:txBody>
          <a:bodyPr/>
          <a:lstStyle/>
          <a:p>
            <a:pPr algn="ctr"/>
            <a:r>
              <a:rPr lang="en-US" sz="6600" i="1" dirty="0">
                <a:solidFill>
                  <a:schemeClr val="bg1"/>
                </a:solidFill>
              </a:rPr>
              <a:t>Questions?</a:t>
            </a:r>
            <a:br>
              <a:rPr lang="en-US" sz="4800" i="1" dirty="0">
                <a:solidFill>
                  <a:schemeClr val="bg1"/>
                </a:solidFill>
              </a:rPr>
            </a:br>
            <a:r>
              <a:rPr lang="en-US" sz="4800" i="1" dirty="0">
                <a:solidFill>
                  <a:schemeClr val="bg1"/>
                </a:solidFill>
              </a:rPr>
              <a:t>kjohnson@ucsf.edu</a:t>
            </a:r>
          </a:p>
        </p:txBody>
      </p:sp>
      <p:pic>
        <p:nvPicPr>
          <p:cNvPr id="2" name="Picture 1" descr="Logo for the California Prevention Training Center at the University of California San Francisco - blue wave symbol on a white background">
            <a:extLst>
              <a:ext uri="{FF2B5EF4-FFF2-40B4-BE49-F238E27FC236}">
                <a16:creationId xmlns:a16="http://schemas.microsoft.com/office/drawing/2014/main" id="{7F74375A-FDCC-3384-5B10-2959BE201BFA}"/>
              </a:ext>
            </a:extLst>
          </p:cNvPr>
          <p:cNvPicPr>
            <a:picLocks noChangeAspect="1"/>
          </p:cNvPicPr>
          <p:nvPr/>
        </p:nvPicPr>
        <p:blipFill>
          <a:blip r:embed="rId3"/>
          <a:stretch>
            <a:fillRect/>
          </a:stretch>
        </p:blipFill>
        <p:spPr>
          <a:xfrm>
            <a:off x="1522865" y="3880676"/>
            <a:ext cx="4175735" cy="1188598"/>
          </a:xfrm>
          <a:prstGeom prst="rect">
            <a:avLst/>
          </a:prstGeom>
        </p:spPr>
      </p:pic>
      <p:pic>
        <p:nvPicPr>
          <p:cNvPr id="3" name="Picture 2" descr="Logo for the University of California San Francisco. Blue Letters spelling out UCSF on a white background. ">
            <a:extLst>
              <a:ext uri="{FF2B5EF4-FFF2-40B4-BE49-F238E27FC236}">
                <a16:creationId xmlns:a16="http://schemas.microsoft.com/office/drawing/2014/main" id="{47459052-3A64-9E79-65C8-D995A500EEE9}"/>
              </a:ext>
            </a:extLst>
          </p:cNvPr>
          <p:cNvPicPr>
            <a:picLocks noChangeAspect="1"/>
          </p:cNvPicPr>
          <p:nvPr/>
        </p:nvPicPr>
        <p:blipFill rotWithShape="1">
          <a:blip r:embed="rId4"/>
          <a:srcRect l="31628" t="10631" r="4453" b="18807"/>
          <a:stretch/>
        </p:blipFill>
        <p:spPr>
          <a:xfrm>
            <a:off x="6140743" y="3899120"/>
            <a:ext cx="1396301" cy="1151709"/>
          </a:xfrm>
          <a:prstGeom prst="rect">
            <a:avLst/>
          </a:prstGeom>
        </p:spPr>
      </p:pic>
      <p:sp>
        <p:nvSpPr>
          <p:cNvPr id="4" name="Slide Number Placeholder 3">
            <a:extLst>
              <a:ext uri="{FF2B5EF4-FFF2-40B4-BE49-F238E27FC236}">
                <a16:creationId xmlns:a16="http://schemas.microsoft.com/office/drawing/2014/main" id="{D6131C74-48BF-FFA7-BBF8-4F90607F7924}"/>
              </a:ext>
            </a:extLst>
          </p:cNvPr>
          <p:cNvSpPr>
            <a:spLocks noGrp="1"/>
          </p:cNvSpPr>
          <p:nvPr>
            <p:ph type="sldNum" sz="quarter" idx="12"/>
          </p:nvPr>
        </p:nvSpPr>
        <p:spPr/>
        <p:txBody>
          <a:bodyPr/>
          <a:lstStyle/>
          <a:p>
            <a:pPr marL="0" marR="0" lvl="0" indent="0" algn="ctr" defTabSz="456449"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ITC Avant Garde Std Bk"/>
                <a:ea typeface="+mn-ea"/>
              </a:rPr>
              <a:pPr marL="0" marR="0" lvl="0" indent="0" algn="ctr" defTabSz="456449"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1200" cap="none" spc="0" normalizeH="0" baseline="0" noProof="0" dirty="0">
              <a:ln>
                <a:noFill/>
              </a:ln>
              <a:solidFill>
                <a:srgbClr val="FFFFFF"/>
              </a:solidFill>
              <a:effectLst/>
              <a:uLnTx/>
              <a:uFillTx/>
              <a:latin typeface="ITC Avant Garde Std Bk"/>
              <a:ea typeface="+mn-ea"/>
            </a:endParaRPr>
          </a:p>
        </p:txBody>
      </p:sp>
    </p:spTree>
    <p:extLst>
      <p:ext uri="{BB962C8B-B14F-4D97-AF65-F5344CB8AC3E}">
        <p14:creationId xmlns:p14="http://schemas.microsoft.com/office/powerpoint/2010/main" val="1678395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1C37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9E864-D7BC-8916-9205-19C63B4FF119}"/>
              </a:ext>
            </a:extLst>
          </p:cNvPr>
          <p:cNvSpPr>
            <a:spLocks noGrp="1"/>
          </p:cNvSpPr>
          <p:nvPr>
            <p:ph type="ctrTitle"/>
          </p:nvPr>
        </p:nvSpPr>
        <p:spPr>
          <a:xfrm>
            <a:off x="685800" y="2582979"/>
            <a:ext cx="7772399" cy="2474409"/>
          </a:xfrm>
        </p:spPr>
        <p:txBody>
          <a:bodyPr/>
          <a:lstStyle/>
          <a:p>
            <a:pPr algn="ctr"/>
            <a:r>
              <a:rPr lang="en-US" sz="6600" i="1" dirty="0">
                <a:solidFill>
                  <a:schemeClr val="bg1"/>
                </a:solidFill>
              </a:rPr>
              <a:t>Case Presentation</a:t>
            </a:r>
          </a:p>
        </p:txBody>
      </p:sp>
      <p:sp>
        <p:nvSpPr>
          <p:cNvPr id="4" name="Slide Number Placeholder 3">
            <a:extLst>
              <a:ext uri="{FF2B5EF4-FFF2-40B4-BE49-F238E27FC236}">
                <a16:creationId xmlns:a16="http://schemas.microsoft.com/office/drawing/2014/main" id="{D6131C74-48BF-FFA7-BBF8-4F90607F7924}"/>
              </a:ext>
            </a:extLst>
          </p:cNvPr>
          <p:cNvSpPr>
            <a:spLocks noGrp="1"/>
          </p:cNvSpPr>
          <p:nvPr>
            <p:ph type="sldNum" sz="quarter" idx="12"/>
          </p:nvPr>
        </p:nvSpPr>
        <p:spPr/>
        <p:txBody>
          <a:bodyPr/>
          <a:lstStyle/>
          <a:p>
            <a:fld id="{1D2EA5EF-C699-AF4C-BA42-C0A1CAAB713C}" type="slidenum">
              <a:rPr lang="en-US" smtClean="0"/>
              <a:t>8</a:t>
            </a:fld>
            <a:endParaRPr lang="en-US" dirty="0"/>
          </a:p>
        </p:txBody>
      </p:sp>
    </p:spTree>
    <p:extLst>
      <p:ext uri="{BB962C8B-B14F-4D97-AF65-F5344CB8AC3E}">
        <p14:creationId xmlns:p14="http://schemas.microsoft.com/office/powerpoint/2010/main" val="3125391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B9D-353A-2C58-6603-D2D924AF533F}"/>
              </a:ext>
            </a:extLst>
          </p:cNvPr>
          <p:cNvSpPr>
            <a:spLocks noGrp="1"/>
          </p:cNvSpPr>
          <p:nvPr>
            <p:ph type="title"/>
          </p:nvPr>
        </p:nvSpPr>
        <p:spPr/>
        <p:txBody>
          <a:bodyPr/>
          <a:lstStyle/>
          <a:p>
            <a:r>
              <a:rPr lang="en-US" dirty="0"/>
              <a:t>Clinical Case </a:t>
            </a:r>
          </a:p>
        </p:txBody>
      </p:sp>
      <p:sp>
        <p:nvSpPr>
          <p:cNvPr id="3" name="Content Placeholder 2">
            <a:extLst>
              <a:ext uri="{FF2B5EF4-FFF2-40B4-BE49-F238E27FC236}">
                <a16:creationId xmlns:a16="http://schemas.microsoft.com/office/drawing/2014/main" id="{A4A5B11E-F80A-F389-2F77-4AAD0E02CD32}"/>
              </a:ext>
            </a:extLst>
          </p:cNvPr>
          <p:cNvSpPr>
            <a:spLocks noGrp="1"/>
          </p:cNvSpPr>
          <p:nvPr>
            <p:ph idx="1"/>
          </p:nvPr>
        </p:nvSpPr>
        <p:spPr/>
        <p:txBody>
          <a:bodyPr/>
          <a:lstStyle/>
          <a:p>
            <a:r>
              <a:rPr lang="en-US" dirty="0"/>
              <a:t>32 yo G0P0 heterosexual cis-gender F with h/o genital herpes presents to GYN clinic with genital ulcers. </a:t>
            </a:r>
          </a:p>
          <a:p>
            <a:r>
              <a:rPr lang="en-US" dirty="0"/>
              <a:t>The ulcers are a little bit painful. They are not pruritic. There are several of them.</a:t>
            </a:r>
          </a:p>
          <a:p>
            <a:r>
              <a:rPr lang="en-US" dirty="0"/>
              <a:t>The patient’s physical exam reveals the following… </a:t>
            </a:r>
          </a:p>
          <a:p>
            <a:pPr marL="114112" indent="0">
              <a:buNone/>
            </a:pPr>
            <a:endParaRPr lang="en-US" dirty="0"/>
          </a:p>
        </p:txBody>
      </p:sp>
      <p:sp>
        <p:nvSpPr>
          <p:cNvPr id="4" name="Slide Number Placeholder 3">
            <a:extLst>
              <a:ext uri="{FF2B5EF4-FFF2-40B4-BE49-F238E27FC236}">
                <a16:creationId xmlns:a16="http://schemas.microsoft.com/office/drawing/2014/main" id="{64F9AD5F-42F4-95B1-024F-DDA60B32959B}"/>
              </a:ext>
            </a:extLst>
          </p:cNvPr>
          <p:cNvSpPr>
            <a:spLocks noGrp="1"/>
          </p:cNvSpPr>
          <p:nvPr>
            <p:ph type="sldNum" sz="quarter" idx="12"/>
          </p:nvPr>
        </p:nvSpPr>
        <p:spPr/>
        <p:txBody>
          <a:bodyPr/>
          <a:lstStyle/>
          <a:p>
            <a:fld id="{1D2EA5EF-C699-AF4C-BA42-C0A1CAAB713C}" type="slidenum">
              <a:rPr lang="en-US" smtClean="0"/>
              <a:t>9</a:t>
            </a:fld>
            <a:endParaRPr lang="en-US" dirty="0"/>
          </a:p>
        </p:txBody>
      </p:sp>
    </p:spTree>
    <p:extLst>
      <p:ext uri="{BB962C8B-B14F-4D97-AF65-F5344CB8AC3E}">
        <p14:creationId xmlns:p14="http://schemas.microsoft.com/office/powerpoint/2010/main" val="14471763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6916</TotalTime>
  <Words>7358</Words>
  <Application>Microsoft Macintosh PowerPoint</Application>
  <PresentationFormat>On-screen Show (4:3)</PresentationFormat>
  <Paragraphs>701</Paragraphs>
  <Slides>79</Slides>
  <Notes>50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93" baseType="lpstr">
      <vt:lpstr>Arial</vt:lpstr>
      <vt:lpstr>Calibri</vt:lpstr>
      <vt:lpstr>ff-quadraat-web-pro</vt:lpstr>
      <vt:lpstr>ITC Avant Garde Std Bk</vt:lpstr>
      <vt:lpstr>Merriweather</vt:lpstr>
      <vt:lpstr>Open Sans</vt:lpstr>
      <vt:lpstr>Palatino Linotype</vt:lpstr>
      <vt:lpstr>Roboto</vt:lpstr>
      <vt:lpstr>Times New Roman</vt:lpstr>
      <vt:lpstr>Tw Cen MT</vt:lpstr>
      <vt:lpstr>Wingdings</vt:lpstr>
      <vt:lpstr>Wingdings 2</vt:lpstr>
      <vt:lpstr>AETC Program master slide template 4x3</vt:lpstr>
      <vt:lpstr>Photo Editor Photo</vt:lpstr>
      <vt:lpstr>STI Treatment Guidelines Update and Review: Syphilis &amp; Congenital Syphilis</vt:lpstr>
      <vt:lpstr>Disclaimer</vt:lpstr>
      <vt:lpstr>Disclosures</vt:lpstr>
      <vt:lpstr>Learning Objectives</vt:lpstr>
      <vt:lpstr>Background</vt:lpstr>
      <vt:lpstr>Scope of the Problem</vt:lpstr>
      <vt:lpstr>2023 Vital Signs Report Highlights CS Epidemic</vt:lpstr>
      <vt:lpstr>Case Presentation</vt:lpstr>
      <vt:lpstr>Clinical Case </vt:lpstr>
      <vt:lpstr>Genital Exam</vt:lpstr>
      <vt:lpstr>Polling Question #1: What diagnosis do you suspect?</vt:lpstr>
      <vt:lpstr>Syphilis Overview </vt:lpstr>
      <vt:lpstr>Syphilis Natural History – Episodes and Stages</vt:lpstr>
      <vt:lpstr>Natural History: Primary Syphilis </vt:lpstr>
      <vt:lpstr>Primary Syphilis: Typical Chancre </vt:lpstr>
      <vt:lpstr>Primary Syphilis: Atypical Chancres  Multiple, sometimes painful</vt:lpstr>
      <vt:lpstr>DDx: Vulvar Herpes </vt:lpstr>
      <vt:lpstr>Primary Syphilis: Extragenital Chancres</vt:lpstr>
      <vt:lpstr>Clinical Case Continued… </vt:lpstr>
      <vt:lpstr>Physical Exam</vt:lpstr>
      <vt:lpstr>Polling Question #2: What is the most likely diagnosis? </vt:lpstr>
      <vt:lpstr>Natural History: Secondary Syphilis</vt:lpstr>
      <vt:lpstr>Secondary Syphilis: Rash</vt:lpstr>
      <vt:lpstr>Secondary Syphilis: Mucous Patches</vt:lpstr>
      <vt:lpstr>Secondary Syphilis: Patchy Alopecia</vt:lpstr>
      <vt:lpstr>Secondary Syphilis: Condyloma Lata</vt:lpstr>
      <vt:lpstr>Differential dx: Condyloma Acuminata</vt:lpstr>
      <vt:lpstr>Back to our case… </vt:lpstr>
      <vt:lpstr>Natural History: Latent Infection</vt:lpstr>
      <vt:lpstr>Case Continued </vt:lpstr>
      <vt:lpstr>Case Ctd . . . </vt:lpstr>
      <vt:lpstr>Polling Question #3: What is the most likely diagnosis? </vt:lpstr>
      <vt:lpstr>Syphilis Natural History – Episodes and Stages (Review)</vt:lpstr>
      <vt:lpstr>CDC: “Up to 40% of infants born to [persons] with untreated syphilis may be stillborn or die from the infection”</vt:lpstr>
      <vt:lpstr>CS Physical Findings: Early (Birth to 8 weeks, but up to 2 years)  </vt:lpstr>
      <vt:lpstr>Evaluation of Infants Exposed to Syphilis in Utero</vt:lpstr>
      <vt:lpstr>CS Algorithm </vt:lpstr>
      <vt:lpstr>Syphilis Diagnostics</vt:lpstr>
      <vt:lpstr>Step 1: Recognition</vt:lpstr>
      <vt:lpstr>Step 1: Recognition </vt:lpstr>
      <vt:lpstr>Step 2: Making the Diagnosis </vt:lpstr>
      <vt:lpstr>Serology: Need both a treponemal AND  a non treponemal test for new dx </vt:lpstr>
      <vt:lpstr>Serologic Screening for Syphilis: Traditional vs Reverse Algorithms </vt:lpstr>
      <vt:lpstr>Traditional algorithm  </vt:lpstr>
      <vt:lpstr>Reverse Screening Algorithm</vt:lpstr>
      <vt:lpstr>Clinical Interpretation of Syphilis Screening Algorithms: A Resource for Local Health Jurisdictions  </vt:lpstr>
      <vt:lpstr>What about patients with a history of syphilis, how do you interpret non-treponemal (RPR/VDRL) titers? </vt:lpstr>
      <vt:lpstr>Syphilis Staging &amp; Treatment </vt:lpstr>
      <vt:lpstr>Syphilis Treatment: Depends on Staging</vt:lpstr>
      <vt:lpstr>Syphilis in Pregnancy </vt:lpstr>
      <vt:lpstr>Importance of Early Tx </vt:lpstr>
      <vt:lpstr>Importance of Day of Treatment Titer</vt:lpstr>
      <vt:lpstr>Resources for Understanding Maternal Syphilis Serologies &amp; Treatment History </vt:lpstr>
      <vt:lpstr>CS Prevention: Additional Strategies</vt:lpstr>
      <vt:lpstr>Be aware of state and/or CDC guidelines for syphilis screening</vt:lpstr>
      <vt:lpstr>Screening for Syphilis in HIV PrEP in groups at substantial risk of acquiring HIV :  </vt:lpstr>
      <vt:lpstr>Assessments for oral PrEP follow up care: </vt:lpstr>
      <vt:lpstr>Other strategies to consider (Ex: CDPH): </vt:lpstr>
      <vt:lpstr>Syphilis &amp; CS Updates</vt:lpstr>
      <vt:lpstr>Adult Syphilis</vt:lpstr>
      <vt:lpstr>Syphilis screening prior to pregnancy </vt:lpstr>
      <vt:lpstr>Learning from the past: Perinatal HIV transmission reduction</vt:lpstr>
      <vt:lpstr>Syphilis in Pregnancy</vt:lpstr>
      <vt:lpstr>Evaluation for neuro &amp; ocular syphilis</vt:lpstr>
      <vt:lpstr>Additional Management Considerations </vt:lpstr>
      <vt:lpstr>Bicillin Shortages</vt:lpstr>
      <vt:lpstr>April 2023: FDA Announces Bicillin L-A Shortage</vt:lpstr>
      <vt:lpstr>NCSD Survey: Increasing Severity of Shortage</vt:lpstr>
      <vt:lpstr>Potential Solutions During Bicillin Shortage</vt:lpstr>
      <vt:lpstr>Polling Question #5 </vt:lpstr>
      <vt:lpstr>No data support mixing/matching doxy &amp; Bicillin L-A</vt:lpstr>
      <vt:lpstr>What about Extencilline?  FDA temporarily authorized importation</vt:lpstr>
      <vt:lpstr>Major differences</vt:lpstr>
      <vt:lpstr>Conclusions</vt:lpstr>
      <vt:lpstr>Take-Aways</vt:lpstr>
      <vt:lpstr>Acknowledgements </vt:lpstr>
      <vt:lpstr>Bibliography </vt:lpstr>
      <vt:lpstr>Bibliography</vt:lpstr>
      <vt:lpstr>Questions? kjohnson@ucsf.edu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Maya Gil-Cantu</dc:creator>
  <cp:lastModifiedBy>Caitlin D Firestone</cp:lastModifiedBy>
  <cp:revision>119</cp:revision>
  <dcterms:created xsi:type="dcterms:W3CDTF">2020-11-12T22:58:33Z</dcterms:created>
  <dcterms:modified xsi:type="dcterms:W3CDTF">2024-05-09T18:33:40Z</dcterms:modified>
</cp:coreProperties>
</file>