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handoutMasterIdLst>
    <p:handoutMasterId r:id="rId32"/>
  </p:handoutMasterIdLst>
  <p:sldIdLst>
    <p:sldId id="259" r:id="rId2"/>
    <p:sldId id="456" r:id="rId3"/>
    <p:sldId id="426" r:id="rId4"/>
    <p:sldId id="261" r:id="rId5"/>
    <p:sldId id="432" r:id="rId6"/>
    <p:sldId id="460" r:id="rId7"/>
    <p:sldId id="462" r:id="rId8"/>
    <p:sldId id="430" r:id="rId9"/>
    <p:sldId id="435" r:id="rId10"/>
    <p:sldId id="434" r:id="rId11"/>
    <p:sldId id="461" r:id="rId12"/>
    <p:sldId id="436" r:id="rId13"/>
    <p:sldId id="437" r:id="rId14"/>
    <p:sldId id="441" r:id="rId15"/>
    <p:sldId id="438" r:id="rId16"/>
    <p:sldId id="442" r:id="rId17"/>
    <p:sldId id="444" r:id="rId18"/>
    <p:sldId id="445" r:id="rId19"/>
    <p:sldId id="452" r:id="rId20"/>
    <p:sldId id="457" r:id="rId21"/>
    <p:sldId id="463" r:id="rId22"/>
    <p:sldId id="450" r:id="rId23"/>
    <p:sldId id="448" r:id="rId24"/>
    <p:sldId id="455" r:id="rId25"/>
    <p:sldId id="449" r:id="rId26"/>
    <p:sldId id="454" r:id="rId27"/>
    <p:sldId id="451" r:id="rId28"/>
    <p:sldId id="446" r:id="rId29"/>
    <p:sldId id="459" r:id="rId30"/>
  </p:sldIdLst>
  <p:sldSz cx="9144000" cy="6858000" type="screen4x3"/>
  <p:notesSz cx="6858000" cy="9144000"/>
  <p:defaultTextStyle>
    <a:defPPr>
      <a:defRPr lang="en-US"/>
    </a:defPPr>
    <a:lvl1pPr marL="0" algn="l" defTabSz="456449" rtl="0" eaLnBrk="1" latinLnBrk="0" hangingPunct="1">
      <a:defRPr sz="1800" kern="1200">
        <a:solidFill>
          <a:schemeClr val="tx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snapToObjects="1">
      <p:cViewPr varScale="1">
        <p:scale>
          <a:sx n="57" d="100"/>
          <a:sy n="57" d="100"/>
        </p:scale>
        <p:origin x="83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5" d="100"/>
          <a:sy n="95" d="100"/>
        </p:scale>
        <p:origin x="-39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5/7/2024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dirty="0"/>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5/7/2024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dirty="0"/>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456449" rtl="0" eaLnBrk="1" latinLnBrk="0" hangingPunct="1">
      <a:defRPr sz="1200" kern="1200">
        <a:solidFill>
          <a:schemeClr val="tx1"/>
        </a:solidFill>
        <a:latin typeface="+mn-lt"/>
        <a:ea typeface="+mn-ea"/>
        <a:cs typeface="+mn-cs"/>
      </a:defRPr>
    </a:lvl1pPr>
    <a:lvl2pPr marL="456449" algn="l" defTabSz="456449" rtl="0" eaLnBrk="1" latinLnBrk="0" hangingPunct="1">
      <a:defRPr sz="1200" kern="1200">
        <a:solidFill>
          <a:schemeClr val="tx1"/>
        </a:solidFill>
        <a:latin typeface="+mn-lt"/>
        <a:ea typeface="+mn-ea"/>
        <a:cs typeface="+mn-cs"/>
      </a:defRPr>
    </a:lvl2pPr>
    <a:lvl3pPr marL="912899" algn="l" defTabSz="456449" rtl="0" eaLnBrk="1" latinLnBrk="0" hangingPunct="1">
      <a:defRPr sz="1200" kern="1200">
        <a:solidFill>
          <a:schemeClr val="tx1"/>
        </a:solidFill>
        <a:latin typeface="+mn-lt"/>
        <a:ea typeface="+mn-ea"/>
        <a:cs typeface="+mn-cs"/>
      </a:defRPr>
    </a:lvl3pPr>
    <a:lvl4pPr marL="1369349" algn="l" defTabSz="456449" rtl="0" eaLnBrk="1" latinLnBrk="0" hangingPunct="1">
      <a:defRPr sz="1200" kern="1200">
        <a:solidFill>
          <a:schemeClr val="tx1"/>
        </a:solidFill>
        <a:latin typeface="+mn-lt"/>
        <a:ea typeface="+mn-ea"/>
        <a:cs typeface="+mn-cs"/>
      </a:defRPr>
    </a:lvl4pPr>
    <a:lvl5pPr marL="1825798" algn="l" defTabSz="456449" rtl="0" eaLnBrk="1" latinLnBrk="0" hangingPunct="1">
      <a:defRPr sz="1200" kern="1200">
        <a:solidFill>
          <a:schemeClr val="tx1"/>
        </a:solidFill>
        <a:latin typeface="+mn-lt"/>
        <a:ea typeface="+mn-ea"/>
        <a:cs typeface="+mn-cs"/>
      </a:defRPr>
    </a:lvl5pPr>
    <a:lvl6pPr marL="2282248" algn="l" defTabSz="456449" rtl="0" eaLnBrk="1" latinLnBrk="0" hangingPunct="1">
      <a:defRPr sz="1200" kern="1200">
        <a:solidFill>
          <a:schemeClr val="tx1"/>
        </a:solidFill>
        <a:latin typeface="+mn-lt"/>
        <a:ea typeface="+mn-ea"/>
        <a:cs typeface="+mn-cs"/>
      </a:defRPr>
    </a:lvl6pPr>
    <a:lvl7pPr marL="2738697" algn="l" defTabSz="456449" rtl="0" eaLnBrk="1" latinLnBrk="0" hangingPunct="1">
      <a:defRPr sz="1200" kern="1200">
        <a:solidFill>
          <a:schemeClr val="tx1"/>
        </a:solidFill>
        <a:latin typeface="+mn-lt"/>
        <a:ea typeface="+mn-ea"/>
        <a:cs typeface="+mn-cs"/>
      </a:defRPr>
    </a:lvl7pPr>
    <a:lvl8pPr marL="3195147" algn="l" defTabSz="456449" rtl="0" eaLnBrk="1" latinLnBrk="0" hangingPunct="1">
      <a:defRPr sz="1200" kern="1200">
        <a:solidFill>
          <a:schemeClr val="tx1"/>
        </a:solidFill>
        <a:latin typeface="+mn-lt"/>
        <a:ea typeface="+mn-ea"/>
        <a:cs typeface="+mn-cs"/>
      </a:defRPr>
    </a:lvl8pPr>
    <a:lvl9pPr marL="3651597" algn="l" defTabSz="4564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15</a:t>
            </a:fld>
            <a:endParaRPr lang="en-US" dirty="0"/>
          </a:p>
        </p:txBody>
      </p:sp>
    </p:spTree>
    <p:extLst>
      <p:ext uri="{BB962C8B-B14F-4D97-AF65-F5344CB8AC3E}">
        <p14:creationId xmlns:p14="http://schemas.microsoft.com/office/powerpoint/2010/main" val="1025811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27</a:t>
            </a:fld>
            <a:endParaRPr lang="en-US" dirty="0"/>
          </a:p>
        </p:txBody>
      </p:sp>
    </p:spTree>
    <p:extLst>
      <p:ext uri="{BB962C8B-B14F-4D97-AF65-F5344CB8AC3E}">
        <p14:creationId xmlns:p14="http://schemas.microsoft.com/office/powerpoint/2010/main" val="2053579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025526"/>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1" y="4681685"/>
            <a:ext cx="7772398"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dirty="0"/>
          </a:p>
        </p:txBody>
      </p:sp>
      <p:sp>
        <p:nvSpPr>
          <p:cNvPr id="11" name="Date Placeholder 3"/>
          <p:cNvSpPr>
            <a:spLocks noGrp="1"/>
          </p:cNvSpPr>
          <p:nvPr>
            <p:ph type="dt" sz="half" idx="10"/>
          </p:nvPr>
        </p:nvSpPr>
        <p:spPr>
          <a:xfrm>
            <a:off x="7719760" y="6352708"/>
            <a:ext cx="738443" cy="365760"/>
          </a:xfrm>
          <a:prstGeom prst="rect">
            <a:avLst/>
          </a:prstGeom>
        </p:spPr>
        <p:txBody>
          <a:bodyPr anchor="ctr"/>
          <a:lstStyle>
            <a:lvl1pPr>
              <a:defRPr sz="1200" b="0" i="0">
                <a:solidFill>
                  <a:srgbClr val="88A7DF"/>
                </a:solidFill>
                <a:latin typeface="+mn-lt"/>
                <a:cs typeface="ITC Avant Garde Std Bk Cn"/>
              </a:defRPr>
            </a:lvl1pPr>
          </a:lstStyle>
          <a:p>
            <a:fld id="{20B397DD-A1F4-BD42-8C23-B4EC6E2FB771}" type="datetime1">
              <a:rPr lang="en-US" smtClean="0"/>
              <a:t>5/7/2024</a:t>
            </a:fld>
            <a:endParaRPr lang="en-US" dirty="0"/>
          </a:p>
        </p:txBody>
      </p:sp>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a:t>paetc.org</a:t>
            </a:r>
          </a:p>
        </p:txBody>
      </p:sp>
      <p:pic>
        <p:nvPicPr>
          <p:cNvPr id="4" name="Picture 3" descr="image0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248" y="349494"/>
            <a:ext cx="2956560" cy="100584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dirty="0"/>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CA979852-C97B-B14C-9B2A-62C7CA124200}" type="datetime1">
              <a:rPr lang="en-US" smtClean="0"/>
              <a:t>5/7/2024</a:t>
            </a:fld>
            <a:endParaRPr lang="en-US" dirty="0"/>
          </a:p>
        </p:txBody>
      </p:sp>
      <p:pic>
        <p:nvPicPr>
          <p:cNvPr id="7" name="Picture 6"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3187172"/>
            <a:ext cx="7659687"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7" y="1553633"/>
            <a:ext cx="6135687"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dirty="0"/>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D37B11F5-7D46-2840-9E1A-95A154789C1D}" type="datetime1">
              <a:rPr lang="en-US" smtClean="0"/>
              <a:t>5/7/2024</a:t>
            </a:fld>
            <a:endParaRPr lang="en-US" dirty="0"/>
          </a:p>
        </p:txBody>
      </p:sp>
      <p:pic>
        <p:nvPicPr>
          <p:cNvPr id="10" name="Picture 9"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2" y="1536192"/>
            <a:ext cx="40385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dirty="0"/>
          </a:p>
        </p:txBody>
      </p:sp>
      <p:sp>
        <p:nvSpPr>
          <p:cNvPr id="9"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AD7814A4-20F2-9A4C-873E-2AC2AA7D0C4C}" type="datetime1">
              <a:rPr lang="en-US" smtClean="0"/>
              <a:t>5/7/2024</a:t>
            </a:fld>
            <a:endParaRPr lang="en-US" dirty="0"/>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5"/>
            <a:ext cx="3890108"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8721"/>
            <a:ext cx="3890108"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10" y="1644605"/>
            <a:ext cx="40385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0" y="2408721"/>
            <a:ext cx="40385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dirty="0"/>
          </a:p>
        </p:txBody>
      </p:sp>
      <p:sp>
        <p:nvSpPr>
          <p:cNvPr id="11"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F0400BDD-C64E-A646-BB04-4897CB59B8FE}" type="datetime1">
              <a:rPr lang="en-US" smtClean="0"/>
              <a:t>5/7/2024</a:t>
            </a:fld>
            <a:endParaRPr lang="en-US" dirty="0"/>
          </a:p>
        </p:txBody>
      </p:sp>
      <p:pic>
        <p:nvPicPr>
          <p:cNvPr id="13" name="Picture 12"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dirty="0"/>
          </a:p>
        </p:txBody>
      </p:sp>
      <p:sp>
        <p:nvSpPr>
          <p:cNvPr id="7"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AC92D7CF-0488-4941-A8F0-D24EE9D7CD5E}" type="datetime1">
              <a:rPr lang="en-US" smtClean="0"/>
              <a:t>5/7/2024</a:t>
            </a:fld>
            <a:endParaRPr lang="en-US" dirty="0"/>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dirty="0"/>
          </a:p>
        </p:txBody>
      </p:sp>
      <p:sp>
        <p:nvSpPr>
          <p:cNvPr id="6"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8AEC8834-0501-BB49-990B-CAD068FB829A}" type="datetime1">
              <a:rPr lang="en-US" smtClean="0"/>
              <a:t>5/7/2024</a:t>
            </a:fld>
            <a:endParaRPr lang="en-US" dirty="0"/>
          </a:p>
        </p:txBody>
      </p:sp>
      <p:pic>
        <p:nvPicPr>
          <p:cNvPr id="8" name="Picture 7"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3"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dirty="0"/>
          </a:p>
        </p:txBody>
      </p:sp>
      <p:sp>
        <p:nvSpPr>
          <p:cNvPr id="9" name="Content Placeholder 8"/>
          <p:cNvSpPr>
            <a:spLocks noGrp="1"/>
          </p:cNvSpPr>
          <p:nvPr>
            <p:ph sz="quarter" idx="13"/>
          </p:nvPr>
        </p:nvSpPr>
        <p:spPr>
          <a:xfrm>
            <a:off x="304803" y="381001"/>
            <a:ext cx="8516815"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3DF25ED4-1B54-B240-AA6E-2A9FD224D82B}" type="datetime1">
              <a:rPr lang="en-US" smtClean="0"/>
              <a:t>5/7/2024</a:t>
            </a:fld>
            <a:endParaRPr lang="en-US" dirty="0"/>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31"/>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9144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301752" y="5607552"/>
            <a:ext cx="8588248"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dirty="0"/>
          </a:p>
        </p:txBody>
      </p:sp>
      <p:sp>
        <p:nvSpPr>
          <p:cNvPr id="10" name="Date Placeholder 3"/>
          <p:cNvSpPr>
            <a:spLocks noGrp="1"/>
          </p:cNvSpPr>
          <p:nvPr>
            <p:ph type="dt" sz="half" idx="12"/>
          </p:nvPr>
        </p:nvSpPr>
        <p:spPr>
          <a:xfrm>
            <a:off x="7719760" y="6352708"/>
            <a:ext cx="738443" cy="365760"/>
          </a:xfrm>
          <a:prstGeom prst="rect">
            <a:avLst/>
          </a:prstGeom>
        </p:spPr>
        <p:txBody>
          <a:bodyPr anchor="ctr"/>
          <a:lstStyle>
            <a:lvl1pPr>
              <a:defRPr sz="1200">
                <a:solidFill>
                  <a:srgbClr val="88A7DF"/>
                </a:solidFill>
              </a:defRPr>
            </a:lvl1pPr>
          </a:lstStyle>
          <a:p>
            <a:fld id="{DB92A167-D0BA-D142-B00A-6148A0612FF1}" type="datetime1">
              <a:rPr lang="en-US" smtClean="0"/>
              <a:t>5/7/2024</a:t>
            </a:fld>
            <a:endParaRPr lang="en-US" dirty="0"/>
          </a:p>
        </p:txBody>
      </p:sp>
      <p:pic>
        <p:nvPicPr>
          <p:cNvPr id="12" name="Picture 11"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4" y="4"/>
            <a:ext cx="9143999" cy="6197487"/>
          </a:xfrm>
          <a:prstGeom prst="rect">
            <a:avLst/>
          </a:prstGeom>
        </p:spPr>
      </p:pic>
      <p:sp>
        <p:nvSpPr>
          <p:cNvPr id="7" name="Rectangle 6"/>
          <p:cNvSpPr/>
          <p:nvPr/>
        </p:nvSpPr>
        <p:spPr>
          <a:xfrm>
            <a:off x="4"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dirty="0"/>
          </a:p>
        </p:txBody>
      </p:sp>
      <p:sp>
        <p:nvSpPr>
          <p:cNvPr id="2" name="Title Placeholder 1"/>
          <p:cNvSpPr>
            <a:spLocks noGrp="1"/>
          </p:cNvSpPr>
          <p:nvPr>
            <p:ph type="title"/>
          </p:nvPr>
        </p:nvSpPr>
        <p:spPr>
          <a:xfrm>
            <a:off x="457202" y="274639"/>
            <a:ext cx="8315569"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2" y="1600203"/>
            <a:ext cx="8315569"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dirty="0">
              <a:solidFill>
                <a:schemeClr val="accent6"/>
              </a:solidFill>
            </a:endParaRPr>
          </a:p>
        </p:txBody>
      </p:sp>
      <p:sp>
        <p:nvSpPr>
          <p:cNvPr id="6" name="Slide Number Placeholder 5"/>
          <p:cNvSpPr>
            <a:spLocks noGrp="1"/>
          </p:cNvSpPr>
          <p:nvPr>
            <p:ph type="sldNum" sz="quarter" idx="4"/>
          </p:nvPr>
        </p:nvSpPr>
        <p:spPr>
          <a:xfrm>
            <a:off x="8531788" y="6305882"/>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dirty="0"/>
          </a:p>
        </p:txBody>
      </p:sp>
      <p:sp>
        <p:nvSpPr>
          <p:cNvPr id="15" name="Date Placeholder 3"/>
          <p:cNvSpPr>
            <a:spLocks noGrp="1"/>
          </p:cNvSpPr>
          <p:nvPr>
            <p:ph type="dt" sz="half" idx="2"/>
          </p:nvPr>
        </p:nvSpPr>
        <p:spPr>
          <a:xfrm>
            <a:off x="7719760" y="6352708"/>
            <a:ext cx="738443" cy="365760"/>
          </a:xfrm>
          <a:prstGeom prst="rect">
            <a:avLst/>
          </a:prstGeom>
        </p:spPr>
        <p:txBody>
          <a:bodyPr lIns="91290" tIns="45645" rIns="91290" bIns="45645" anchor="ctr"/>
          <a:lstStyle>
            <a:lvl1pPr>
              <a:defRPr sz="1200">
                <a:solidFill>
                  <a:srgbClr val="88A7DF"/>
                </a:solidFill>
              </a:defRPr>
            </a:lvl1pPr>
          </a:lstStyle>
          <a:p>
            <a:fld id="{A80AFE23-E95D-354B-B4BC-DF054F2C9ECF}" type="datetime1">
              <a:rPr lang="en-US" smtClean="0"/>
              <a:t>5/7/2024</a:t>
            </a:fld>
            <a:endParaRPr lang="en-US" dirty="0"/>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a:t>paetc.org</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torybasedstrategy.org/the4thbox"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interactioninstitute.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File:Eug%C3%A8ne_Delacroix_-_Le_28_Juillet._La_Libert%C3%A9_guidant_le_peuple.jpg"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en.wikipedia.org/wiki/File:Emma_Goldman_1901_mugshot_%28single_portrait%29.pn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44594"/>
            <a:ext cx="7772399" cy="2572281"/>
          </a:xfrm>
        </p:spPr>
        <p:txBody>
          <a:bodyPr/>
          <a:lstStyle/>
          <a:p>
            <a:pPr algn="ctr"/>
            <a:r>
              <a:rPr lang="en-US" sz="4800" dirty="0"/>
              <a:t>Setting the Stage: </a:t>
            </a:r>
            <a:br>
              <a:rPr lang="en-US" sz="4800" dirty="0"/>
            </a:br>
            <a:r>
              <a:rPr lang="en-US" sz="4800" dirty="0"/>
              <a:t>Health Equity Through Person-Centered HIV Care</a:t>
            </a:r>
          </a:p>
        </p:txBody>
      </p:sp>
      <p:sp>
        <p:nvSpPr>
          <p:cNvPr id="3" name="Subtitle 2"/>
          <p:cNvSpPr>
            <a:spLocks noGrp="1"/>
          </p:cNvSpPr>
          <p:nvPr>
            <p:ph type="subTitle" idx="1"/>
          </p:nvPr>
        </p:nvSpPr>
        <p:spPr>
          <a:xfrm>
            <a:off x="685799" y="4348051"/>
            <a:ext cx="7772399" cy="1743830"/>
          </a:xfrm>
        </p:spPr>
        <p:txBody>
          <a:bodyPr>
            <a:normAutofit fontScale="47500" lnSpcReduction="20000"/>
          </a:bodyPr>
          <a:lstStyle/>
          <a:p>
            <a:r>
              <a:rPr lang="en-US" sz="3800" dirty="0"/>
              <a:t>Guy Vandenberg, ACRN, DDiv, MSW</a:t>
            </a:r>
          </a:p>
          <a:p>
            <a:r>
              <a:rPr lang="en-US" dirty="0"/>
              <a:t>- UCSF Pacific AIDS Education &amp; Training Center / Faculty Member, HIV learning Network</a:t>
            </a:r>
          </a:p>
          <a:p>
            <a:r>
              <a:rPr lang="en-US" dirty="0"/>
              <a:t>- Therapist in Private Practice, Radical Vigor, LLC, San Francisco</a:t>
            </a:r>
          </a:p>
          <a:p>
            <a:r>
              <a:rPr lang="en-US" dirty="0"/>
              <a:t>- Chaplain, church of tilifi, Little Rock, Arkansas</a:t>
            </a:r>
          </a:p>
          <a:p>
            <a:endParaRPr lang="en-US" dirty="0"/>
          </a:p>
          <a:p>
            <a:endParaRPr lang="en-US" dirty="0"/>
          </a:p>
          <a:p>
            <a:r>
              <a:rPr lang="en-US" sz="3800" b="1" dirty="0"/>
              <a:t>May 10, 2024. UCSF Mission Bay Campus, San Francisco, California</a:t>
            </a:r>
          </a:p>
        </p:txBody>
      </p:sp>
      <p:sp>
        <p:nvSpPr>
          <p:cNvPr id="6" name="Footer Placeholder 5">
            <a:extLst>
              <a:ext uri="{FF2B5EF4-FFF2-40B4-BE49-F238E27FC236}">
                <a16:creationId xmlns:a16="http://schemas.microsoft.com/office/drawing/2014/main" id="{0FA991CC-2E07-544A-B9E6-2A6EE21EF0D9}"/>
              </a:ext>
            </a:extLst>
          </p:cNvPr>
          <p:cNvSpPr>
            <a:spLocks noGrp="1"/>
          </p:cNvSpPr>
          <p:nvPr>
            <p:ph type="ftr" sz="quarter" idx="11"/>
          </p:nvPr>
        </p:nvSpPr>
        <p:spPr/>
        <p:txBody>
          <a:bodyPr/>
          <a:lstStyle/>
          <a:p>
            <a:r>
              <a:rPr lang="en-US" dirty="0"/>
              <a:t>paetc.org</a:t>
            </a:r>
          </a:p>
        </p:txBody>
      </p:sp>
      <p:sp>
        <p:nvSpPr>
          <p:cNvPr id="7" name="Slide Number Placeholder 6">
            <a:extLst>
              <a:ext uri="{FF2B5EF4-FFF2-40B4-BE49-F238E27FC236}">
                <a16:creationId xmlns:a16="http://schemas.microsoft.com/office/drawing/2014/main" id="{3774EE2A-C187-1A40-847B-1861A2B09B9D}"/>
              </a:ext>
            </a:extLst>
          </p:cNvPr>
          <p:cNvSpPr>
            <a:spLocks noGrp="1"/>
          </p:cNvSpPr>
          <p:nvPr>
            <p:ph type="sldNum" sz="quarter" idx="12"/>
          </p:nvPr>
        </p:nvSpPr>
        <p:spPr/>
        <p:txBody>
          <a:bodyPr/>
          <a:lstStyle/>
          <a:p>
            <a:fld id="{1D2EA5EF-C699-AF4C-BA42-C0A1CAAB713C}" type="slidenum">
              <a:rPr lang="en-US" smtClean="0"/>
              <a:t>1</a:t>
            </a:fld>
            <a:endParaRPr lang="en-US" dirty="0"/>
          </a:p>
        </p:txBody>
      </p:sp>
    </p:spTree>
    <p:extLst>
      <p:ext uri="{BB962C8B-B14F-4D97-AF65-F5344CB8AC3E}">
        <p14:creationId xmlns:p14="http://schemas.microsoft.com/office/powerpoint/2010/main" val="3351003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6C1F7-38DF-A162-5200-7B6C71D56139}"/>
              </a:ext>
            </a:extLst>
          </p:cNvPr>
          <p:cNvSpPr>
            <a:spLocks noGrp="1"/>
          </p:cNvSpPr>
          <p:nvPr>
            <p:ph type="title"/>
          </p:nvPr>
        </p:nvSpPr>
        <p:spPr>
          <a:xfrm>
            <a:off x="203201" y="67963"/>
            <a:ext cx="8526584" cy="998837"/>
          </a:xfrm>
        </p:spPr>
        <p:txBody>
          <a:bodyPr/>
          <a:lstStyle/>
          <a:p>
            <a:r>
              <a:rPr lang="en-US" sz="3600" dirty="0"/>
              <a:t>We’ve come such a long way!</a:t>
            </a:r>
          </a:p>
        </p:txBody>
      </p:sp>
      <p:sp>
        <p:nvSpPr>
          <p:cNvPr id="3" name="Content Placeholder 2">
            <a:extLst>
              <a:ext uri="{FF2B5EF4-FFF2-40B4-BE49-F238E27FC236}">
                <a16:creationId xmlns:a16="http://schemas.microsoft.com/office/drawing/2014/main" id="{9E9CF2E2-7260-8365-3D82-7D7A6489BB92}"/>
              </a:ext>
            </a:extLst>
          </p:cNvPr>
          <p:cNvSpPr>
            <a:spLocks noGrp="1"/>
          </p:cNvSpPr>
          <p:nvPr>
            <p:ph idx="1"/>
          </p:nvPr>
        </p:nvSpPr>
        <p:spPr>
          <a:xfrm>
            <a:off x="203200" y="977900"/>
            <a:ext cx="8737599" cy="5327982"/>
          </a:xfrm>
        </p:spPr>
        <p:txBody>
          <a:bodyPr>
            <a:normAutofit/>
          </a:bodyPr>
          <a:lstStyle/>
          <a:p>
            <a:pPr marL="114112" indent="0">
              <a:buNone/>
            </a:pPr>
            <a:r>
              <a:rPr lang="en-US" sz="2600" dirty="0"/>
              <a:t>Over the past 40+ years, we have made tremendous progress</a:t>
            </a:r>
          </a:p>
          <a:p>
            <a:endParaRPr lang="en-US" sz="1000" dirty="0"/>
          </a:p>
          <a:p>
            <a:r>
              <a:rPr lang="en-US" sz="2600" b="1" dirty="0"/>
              <a:t>Prevention: </a:t>
            </a:r>
            <a:r>
              <a:rPr lang="en-US" sz="2600" dirty="0"/>
              <a:t>from ABC* to long-acting PrEP</a:t>
            </a:r>
            <a:endParaRPr lang="en-US" sz="1800" dirty="0"/>
          </a:p>
          <a:p>
            <a:pPr marL="114112" indent="0">
              <a:buNone/>
            </a:pPr>
            <a:r>
              <a:rPr lang="en-US" sz="1800" dirty="0"/>
              <a:t>	</a:t>
            </a:r>
            <a:r>
              <a:rPr lang="en-US" dirty="0"/>
              <a:t>(*ABC: </a:t>
            </a:r>
            <a:r>
              <a:rPr lang="en-US" b="1" dirty="0"/>
              <a:t>A</a:t>
            </a:r>
            <a:r>
              <a:rPr lang="en-US" dirty="0"/>
              <a:t>bstain, </a:t>
            </a:r>
            <a:r>
              <a:rPr lang="en-US" b="1" dirty="0"/>
              <a:t>B</a:t>
            </a:r>
            <a:r>
              <a:rPr lang="en-US" dirty="0"/>
              <a:t>e faithful, use </a:t>
            </a:r>
            <a:r>
              <a:rPr lang="en-US" b="1" dirty="0"/>
              <a:t>C</a:t>
            </a:r>
            <a:r>
              <a:rPr lang="en-US" dirty="0"/>
              <a:t>ondoms)</a:t>
            </a:r>
          </a:p>
          <a:p>
            <a:endParaRPr lang="en-US" sz="800" dirty="0"/>
          </a:p>
          <a:p>
            <a:r>
              <a:rPr lang="en-US" sz="2600" b="1" dirty="0"/>
              <a:t>Treatment: </a:t>
            </a:r>
            <a:r>
              <a:rPr lang="en-US" sz="2600" dirty="0"/>
              <a:t>from</a:t>
            </a:r>
            <a:r>
              <a:rPr lang="en-US" sz="2600" b="1" dirty="0"/>
              <a:t> no </a:t>
            </a:r>
            <a:r>
              <a:rPr lang="en-US" sz="2600" dirty="0"/>
              <a:t>treatment to a single drug (AZT) with lots of side effects and quick to cause resistance, to today: people with HIV who take combination ART can have a near-normal life expectancy &amp; quality of life</a:t>
            </a:r>
          </a:p>
          <a:p>
            <a:endParaRPr lang="en-US" sz="900" dirty="0"/>
          </a:p>
          <a:p>
            <a:pPr marL="114112" indent="0">
              <a:buNone/>
            </a:pPr>
            <a:r>
              <a:rPr lang="en-US" sz="2600" dirty="0"/>
              <a:t>And :</a:t>
            </a:r>
          </a:p>
          <a:p>
            <a:r>
              <a:rPr lang="en-US" sz="2600" dirty="0"/>
              <a:t>People with HIV can have children if they want, and they can breast-feed/chest-feed their baby </a:t>
            </a:r>
          </a:p>
        </p:txBody>
      </p:sp>
      <p:sp>
        <p:nvSpPr>
          <p:cNvPr id="4" name="Slide Number Placeholder 3">
            <a:extLst>
              <a:ext uri="{FF2B5EF4-FFF2-40B4-BE49-F238E27FC236}">
                <a16:creationId xmlns:a16="http://schemas.microsoft.com/office/drawing/2014/main" id="{53537393-346C-A056-1D95-90ECB14A4DC1}"/>
              </a:ext>
            </a:extLst>
          </p:cNvPr>
          <p:cNvSpPr>
            <a:spLocks noGrp="1"/>
          </p:cNvSpPr>
          <p:nvPr>
            <p:ph type="sldNum" sz="quarter" idx="12"/>
          </p:nvPr>
        </p:nvSpPr>
        <p:spPr/>
        <p:txBody>
          <a:bodyPr/>
          <a:lstStyle/>
          <a:p>
            <a:fld id="{1D2EA5EF-C699-AF4C-BA42-C0A1CAAB713C}" type="slidenum">
              <a:rPr lang="en-US" smtClean="0"/>
              <a:t>10</a:t>
            </a:fld>
            <a:endParaRPr lang="en-US" dirty="0"/>
          </a:p>
        </p:txBody>
      </p:sp>
    </p:spTree>
    <p:extLst>
      <p:ext uri="{BB962C8B-B14F-4D97-AF65-F5344CB8AC3E}">
        <p14:creationId xmlns:p14="http://schemas.microsoft.com/office/powerpoint/2010/main" val="393932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2A236-9042-61B8-B96E-9564A2AA4DAA}"/>
              </a:ext>
            </a:extLst>
          </p:cNvPr>
          <p:cNvSpPr>
            <a:spLocks noGrp="1"/>
          </p:cNvSpPr>
          <p:nvPr>
            <p:ph type="title"/>
          </p:nvPr>
        </p:nvSpPr>
        <p:spPr>
          <a:xfrm>
            <a:off x="345990" y="274639"/>
            <a:ext cx="8426782" cy="1143000"/>
          </a:xfrm>
        </p:spPr>
        <p:txBody>
          <a:bodyPr/>
          <a:lstStyle/>
          <a:p>
            <a:r>
              <a:rPr lang="en-US" sz="3600" dirty="0"/>
              <a:t>So </a:t>
            </a:r>
            <a:r>
              <a:rPr lang="en-US" sz="3600" b="1" dirty="0"/>
              <a:t>why</a:t>
            </a:r>
            <a:r>
              <a:rPr lang="en-US" sz="3600" dirty="0"/>
              <a:t> are we talking about health equity?</a:t>
            </a:r>
          </a:p>
        </p:txBody>
      </p:sp>
      <p:sp>
        <p:nvSpPr>
          <p:cNvPr id="3" name="Content Placeholder 2">
            <a:extLst>
              <a:ext uri="{FF2B5EF4-FFF2-40B4-BE49-F238E27FC236}">
                <a16:creationId xmlns:a16="http://schemas.microsoft.com/office/drawing/2014/main" id="{40F7093B-DB14-FFE0-9613-A133D7075956}"/>
              </a:ext>
            </a:extLst>
          </p:cNvPr>
          <p:cNvSpPr>
            <a:spLocks noGrp="1"/>
          </p:cNvSpPr>
          <p:nvPr>
            <p:ph idx="1"/>
          </p:nvPr>
        </p:nvSpPr>
        <p:spPr>
          <a:xfrm>
            <a:off x="457203" y="1417639"/>
            <a:ext cx="8315569" cy="4705679"/>
          </a:xfrm>
        </p:spPr>
        <p:txBody>
          <a:bodyPr>
            <a:normAutofit/>
          </a:bodyPr>
          <a:lstStyle/>
          <a:p>
            <a:pPr marL="114112" indent="0">
              <a:buNone/>
            </a:pPr>
            <a:r>
              <a:rPr lang="en-US" dirty="0"/>
              <a:t>If we have the technology to stop this pandemic, and we may soon even be able to cure HIV, </a:t>
            </a:r>
          </a:p>
          <a:p>
            <a:endParaRPr lang="en-US" sz="800" dirty="0"/>
          </a:p>
          <a:p>
            <a:r>
              <a:rPr lang="en-US" dirty="0"/>
              <a:t>Why are so many people who qualify for PrEP not on it?</a:t>
            </a:r>
          </a:p>
          <a:p>
            <a:endParaRPr lang="en-US" sz="800" dirty="0"/>
          </a:p>
          <a:p>
            <a:r>
              <a:rPr lang="en-US" dirty="0"/>
              <a:t>Why is anyone still getting infected with HIV today? </a:t>
            </a:r>
          </a:p>
          <a:p>
            <a:endParaRPr lang="en-US" sz="800" dirty="0"/>
          </a:p>
          <a:p>
            <a:r>
              <a:rPr lang="en-US" dirty="0"/>
              <a:t>And why is anyone still dying of HIV/AIDS today? </a:t>
            </a:r>
          </a:p>
          <a:p>
            <a:endParaRPr lang="en-US" sz="800" dirty="0"/>
          </a:p>
          <a:p>
            <a:pPr marL="114112" indent="0">
              <a:buNone/>
            </a:pPr>
            <a:r>
              <a:rPr lang="en-US" dirty="0"/>
              <a:t>Because we first need to ensure - what?  </a:t>
            </a:r>
          </a:p>
          <a:p>
            <a:pPr marL="114112" indent="0">
              <a:buNone/>
            </a:pPr>
            <a:endParaRPr lang="en-US" sz="800" dirty="0"/>
          </a:p>
          <a:p>
            <a:pPr marL="114112" indent="0">
              <a:buNone/>
            </a:pPr>
            <a:r>
              <a:rPr lang="en-US" dirty="0"/>
              <a:t>(Say it all together now</a:t>
            </a:r>
            <a:r>
              <a:rPr lang="en-US" dirty="0">
                <a:sym typeface="Wingdings" pitchFamily="2" charset="2"/>
              </a:rPr>
              <a:t>)</a:t>
            </a:r>
            <a:endParaRPr lang="en-US" dirty="0"/>
          </a:p>
          <a:p>
            <a:pPr marL="114112" indent="0">
              <a:buNone/>
            </a:pPr>
            <a:r>
              <a:rPr lang="en-US" b="1" dirty="0"/>
              <a:t>	Health Equity!</a:t>
            </a:r>
          </a:p>
          <a:p>
            <a:endParaRPr lang="en-US" dirty="0"/>
          </a:p>
          <a:p>
            <a:endParaRPr lang="en-US" dirty="0"/>
          </a:p>
        </p:txBody>
      </p:sp>
      <p:sp>
        <p:nvSpPr>
          <p:cNvPr id="4" name="Slide Number Placeholder 3">
            <a:extLst>
              <a:ext uri="{FF2B5EF4-FFF2-40B4-BE49-F238E27FC236}">
                <a16:creationId xmlns:a16="http://schemas.microsoft.com/office/drawing/2014/main" id="{6467D36F-D6ED-0B48-95CA-EE10803A69B0}"/>
              </a:ext>
            </a:extLst>
          </p:cNvPr>
          <p:cNvSpPr>
            <a:spLocks noGrp="1"/>
          </p:cNvSpPr>
          <p:nvPr>
            <p:ph type="sldNum" sz="quarter" idx="12"/>
          </p:nvPr>
        </p:nvSpPr>
        <p:spPr/>
        <p:txBody>
          <a:bodyPr/>
          <a:lstStyle/>
          <a:p>
            <a:fld id="{1D2EA5EF-C699-AF4C-BA42-C0A1CAAB713C}" type="slidenum">
              <a:rPr lang="en-US" smtClean="0"/>
              <a:t>11</a:t>
            </a:fld>
            <a:endParaRPr lang="en-US" dirty="0"/>
          </a:p>
        </p:txBody>
      </p:sp>
    </p:spTree>
    <p:extLst>
      <p:ext uri="{BB962C8B-B14F-4D97-AF65-F5344CB8AC3E}">
        <p14:creationId xmlns:p14="http://schemas.microsoft.com/office/powerpoint/2010/main" val="219037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EA347-A23F-A713-F1ED-E507B3D66A2F}"/>
              </a:ext>
            </a:extLst>
          </p:cNvPr>
          <p:cNvSpPr>
            <a:spLocks noGrp="1"/>
          </p:cNvSpPr>
          <p:nvPr>
            <p:ph type="title"/>
          </p:nvPr>
        </p:nvSpPr>
        <p:spPr>
          <a:xfrm>
            <a:off x="259492" y="274639"/>
            <a:ext cx="8637373" cy="1143000"/>
          </a:xfrm>
        </p:spPr>
        <p:txBody>
          <a:bodyPr/>
          <a:lstStyle/>
          <a:p>
            <a:r>
              <a:rPr lang="en-US" dirty="0"/>
              <a:t>Equity, Equality, Inclusion, Diversity, etc.</a:t>
            </a:r>
          </a:p>
        </p:txBody>
      </p:sp>
      <p:pic>
        <p:nvPicPr>
          <p:cNvPr id="5" name="Content Placeholder 6" descr="Four cartoons of three people of color trying to watch a baseball game.  There is a tall fence they are trying to look over. There is a tall person, a medium height person, and a short person.  In the first picture &quot;Equality,&quot; all three people are standing on equally sized boxes; In the second picture &quot;Equity,&quot; the smaller people are given extra boxes to help them see over the fence; in the third picture &quot;Reality,&quot; the tallest person is given all of the boxes to see over the fence; and in the fourth picture, &quot;Liberation,&quot; the fence is no longer there.  ">
            <a:extLst>
              <a:ext uri="{FF2B5EF4-FFF2-40B4-BE49-F238E27FC236}">
                <a16:creationId xmlns:a16="http://schemas.microsoft.com/office/drawing/2014/main" id="{B0471697-7F47-118C-94CE-53302403E00F}"/>
              </a:ext>
            </a:extLst>
          </p:cNvPr>
          <p:cNvPicPr>
            <a:picLocks noGrp="1" noChangeAspect="1"/>
          </p:cNvPicPr>
          <p:nvPr>
            <p:ph idx="1"/>
          </p:nvPr>
        </p:nvPicPr>
        <p:blipFill>
          <a:blip r:embed="rId2"/>
          <a:stretch>
            <a:fillRect/>
          </a:stretch>
        </p:blipFill>
        <p:spPr>
          <a:xfrm>
            <a:off x="173978" y="1655805"/>
            <a:ext cx="8796043" cy="3546389"/>
          </a:xfrm>
        </p:spPr>
      </p:pic>
      <p:sp>
        <p:nvSpPr>
          <p:cNvPr id="6" name="TextBox 5">
            <a:extLst>
              <a:ext uri="{FF2B5EF4-FFF2-40B4-BE49-F238E27FC236}">
                <a16:creationId xmlns:a16="http://schemas.microsoft.com/office/drawing/2014/main" id="{F570EB4D-FCAD-E6E5-F994-6DD22B10EE07}"/>
              </a:ext>
            </a:extLst>
          </p:cNvPr>
          <p:cNvSpPr txBox="1"/>
          <p:nvPr/>
        </p:nvSpPr>
        <p:spPr>
          <a:xfrm>
            <a:off x="4374292" y="5202194"/>
            <a:ext cx="1779373" cy="307777"/>
          </a:xfrm>
          <a:prstGeom prst="rect">
            <a:avLst/>
          </a:prstGeom>
          <a:noFill/>
        </p:spPr>
        <p:txBody>
          <a:bodyPr wrap="square" rtlCol="0">
            <a:spAutoFit/>
          </a:bodyPr>
          <a:lstStyle/>
          <a:p>
            <a:r>
              <a:rPr lang="en-US" sz="1400" dirty="0"/>
              <a:t>Picture source:</a:t>
            </a:r>
          </a:p>
        </p:txBody>
      </p:sp>
      <p:sp>
        <p:nvSpPr>
          <p:cNvPr id="3" name="TextBox 2">
            <a:extLst>
              <a:ext uri="{FF2B5EF4-FFF2-40B4-BE49-F238E27FC236}">
                <a16:creationId xmlns:a16="http://schemas.microsoft.com/office/drawing/2014/main" id="{8006C779-A4F0-9BC7-5038-79E7B0E692E9}"/>
              </a:ext>
            </a:extLst>
          </p:cNvPr>
          <p:cNvSpPr txBox="1"/>
          <p:nvPr/>
        </p:nvSpPr>
        <p:spPr>
          <a:xfrm>
            <a:off x="4411362" y="5493174"/>
            <a:ext cx="4120425" cy="523220"/>
          </a:xfrm>
          <a:prstGeom prst="rect">
            <a:avLst/>
          </a:prstGeom>
          <a:noFill/>
        </p:spPr>
        <p:txBody>
          <a:bodyPr wrap="square" rtlCol="0">
            <a:spAutoFit/>
          </a:bodyPr>
          <a:lstStyle/>
          <a:p>
            <a:r>
              <a:rPr lang="en-US" sz="1400" b="0" i="0" u="none" strike="noStrike" dirty="0">
                <a:solidFill>
                  <a:srgbClr val="478FCC"/>
                </a:solidFill>
                <a:effectLst/>
                <a:latin typeface="Libre Franklin" panose="020F0502020204030204" pitchFamily="34" charset="0"/>
                <a:hlinkClick r:id="rId3">
                  <a:extLst>
                    <a:ext uri="{A12FA001-AC4F-418D-AE19-62706E023703}">
                      <ahyp:hlinkClr xmlns:ahyp="http://schemas.microsoft.com/office/drawing/2018/hyperlinkcolor" val="tx"/>
                    </a:ext>
                  </a:extLst>
                </a:hlinkClick>
              </a:rPr>
              <a:t>https://www.storybasedstrategy.org/the4thbox</a:t>
            </a:r>
            <a:r>
              <a:rPr lang="en-US" sz="1400" b="0" i="0" u="none" strike="noStrike" dirty="0">
                <a:solidFill>
                  <a:srgbClr val="000000"/>
                </a:solidFill>
                <a:effectLst/>
                <a:latin typeface="Libre Franklin" panose="020F0502020204030204" pitchFamily="34" charset="0"/>
              </a:rPr>
              <a:t> and </a:t>
            </a:r>
            <a:r>
              <a:rPr lang="en-US" sz="1400" b="0" i="0" u="none" strike="noStrike" dirty="0">
                <a:solidFill>
                  <a:srgbClr val="0000F0"/>
                </a:solidFill>
                <a:effectLst/>
                <a:latin typeface="Libre Franklin" panose="020F0502020204030204" pitchFamily="34" charset="0"/>
                <a:hlinkClick r:id="rId4"/>
              </a:rPr>
              <a:t>http://interactioninstitute.org/</a:t>
            </a:r>
            <a:endParaRPr lang="en-US" sz="1400" dirty="0"/>
          </a:p>
        </p:txBody>
      </p:sp>
      <p:sp>
        <p:nvSpPr>
          <p:cNvPr id="4" name="Slide Number Placeholder 3">
            <a:extLst>
              <a:ext uri="{FF2B5EF4-FFF2-40B4-BE49-F238E27FC236}">
                <a16:creationId xmlns:a16="http://schemas.microsoft.com/office/drawing/2014/main" id="{C0F006CE-A4F6-BDD4-221E-A7390CC7BA83}"/>
              </a:ext>
            </a:extLst>
          </p:cNvPr>
          <p:cNvSpPr>
            <a:spLocks noGrp="1"/>
          </p:cNvSpPr>
          <p:nvPr>
            <p:ph type="sldNum" sz="quarter" idx="12"/>
          </p:nvPr>
        </p:nvSpPr>
        <p:spPr/>
        <p:txBody>
          <a:bodyPr/>
          <a:lstStyle/>
          <a:p>
            <a:fld id="{1D2EA5EF-C699-AF4C-BA42-C0A1CAAB713C}" type="slidenum">
              <a:rPr lang="en-US" smtClean="0"/>
              <a:t>12</a:t>
            </a:fld>
            <a:endParaRPr lang="en-US" dirty="0"/>
          </a:p>
        </p:txBody>
      </p:sp>
    </p:spTree>
    <p:extLst>
      <p:ext uri="{BB962C8B-B14F-4D97-AF65-F5344CB8AC3E}">
        <p14:creationId xmlns:p14="http://schemas.microsoft.com/office/powerpoint/2010/main" val="3036470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F807C1-5587-2383-9888-7947AD699F78}"/>
              </a:ext>
            </a:extLst>
          </p:cNvPr>
          <p:cNvSpPr>
            <a:spLocks noGrp="1"/>
          </p:cNvSpPr>
          <p:nvPr>
            <p:ph type="title"/>
          </p:nvPr>
        </p:nvSpPr>
        <p:spPr>
          <a:xfrm>
            <a:off x="457202" y="78397"/>
            <a:ext cx="8315569" cy="880682"/>
          </a:xfrm>
        </p:spPr>
        <p:txBody>
          <a:bodyPr/>
          <a:lstStyle/>
          <a:p>
            <a:r>
              <a:rPr lang="en-US" i="1" dirty="0"/>
              <a:t>”Noblesse Oblige”</a:t>
            </a:r>
          </a:p>
        </p:txBody>
      </p:sp>
      <p:sp>
        <p:nvSpPr>
          <p:cNvPr id="11" name="Content Placeholder 10">
            <a:extLst>
              <a:ext uri="{FF2B5EF4-FFF2-40B4-BE49-F238E27FC236}">
                <a16:creationId xmlns:a16="http://schemas.microsoft.com/office/drawing/2014/main" id="{01E0C836-0C10-BED5-6071-17C2C4F674AC}"/>
              </a:ext>
            </a:extLst>
          </p:cNvPr>
          <p:cNvSpPr>
            <a:spLocks noGrp="1"/>
          </p:cNvSpPr>
          <p:nvPr>
            <p:ph idx="1"/>
          </p:nvPr>
        </p:nvSpPr>
        <p:spPr>
          <a:xfrm>
            <a:off x="285257" y="942135"/>
            <a:ext cx="8611608" cy="4670043"/>
          </a:xfrm>
        </p:spPr>
        <p:txBody>
          <a:bodyPr>
            <a:noAutofit/>
          </a:bodyPr>
          <a:lstStyle/>
          <a:p>
            <a:pPr marL="114112" indent="0">
              <a:buNone/>
            </a:pPr>
            <a:r>
              <a:rPr lang="en-US" dirty="0"/>
              <a:t>WE HAVE PRIVILEGES, and we need to use them. </a:t>
            </a:r>
            <a:endParaRPr lang="en-US" sz="1400" dirty="0"/>
          </a:p>
          <a:p>
            <a:pPr marL="114112" indent="0">
              <a:spcAft>
                <a:spcPts val="600"/>
              </a:spcAft>
              <a:buNone/>
            </a:pPr>
            <a:r>
              <a:rPr lang="en-US" dirty="0"/>
              <a:t>What privileges do we have?</a:t>
            </a:r>
            <a:endParaRPr lang="en-US" sz="1600" dirty="0"/>
          </a:p>
          <a:p>
            <a:pPr>
              <a:spcAft>
                <a:spcPts val="600"/>
              </a:spcAft>
            </a:pPr>
            <a:r>
              <a:rPr lang="en-US" dirty="0"/>
              <a:t>Knowledge and education</a:t>
            </a:r>
            <a:endParaRPr lang="en-US" sz="1600" dirty="0"/>
          </a:p>
          <a:p>
            <a:pPr>
              <a:spcAft>
                <a:spcPts val="600"/>
              </a:spcAft>
            </a:pPr>
            <a:r>
              <a:rPr lang="en-US" dirty="0"/>
              <a:t>Professional Licenses</a:t>
            </a:r>
            <a:endParaRPr lang="en-US" sz="1600" dirty="0"/>
          </a:p>
          <a:p>
            <a:pPr>
              <a:spcAft>
                <a:spcPts val="600"/>
              </a:spcAft>
            </a:pPr>
            <a:r>
              <a:rPr lang="en-US" dirty="0"/>
              <a:t>Housing, safety, security, interpersonal support networks</a:t>
            </a:r>
            <a:endParaRPr lang="en-US" sz="1600" dirty="0"/>
          </a:p>
          <a:p>
            <a:pPr>
              <a:spcAft>
                <a:spcPts val="600"/>
              </a:spcAft>
            </a:pPr>
            <a:r>
              <a:rPr lang="en-US" dirty="0"/>
              <a:t>Access to information and resources</a:t>
            </a:r>
            <a:endParaRPr lang="en-US" sz="1600" dirty="0"/>
          </a:p>
          <a:p>
            <a:pPr>
              <a:spcAft>
                <a:spcPts val="600"/>
              </a:spcAft>
            </a:pPr>
            <a:r>
              <a:rPr lang="en-US" dirty="0"/>
              <a:t>The trust of our patients*</a:t>
            </a:r>
            <a:endParaRPr lang="en-US" sz="1600" dirty="0"/>
          </a:p>
          <a:p>
            <a:pPr>
              <a:spcAft>
                <a:spcPts val="600"/>
              </a:spcAft>
            </a:pPr>
            <a:r>
              <a:rPr lang="en-US" dirty="0"/>
              <a:t>The ability to change systems from within and from outside</a:t>
            </a:r>
            <a:endParaRPr lang="en-US" sz="1400" dirty="0"/>
          </a:p>
          <a:p>
            <a:pPr marL="114112" indent="0">
              <a:spcAft>
                <a:spcPts val="600"/>
              </a:spcAft>
              <a:buNone/>
            </a:pPr>
            <a:r>
              <a:rPr lang="en-US" dirty="0"/>
              <a:t>So, let’s make some “good trouble”!**</a:t>
            </a:r>
          </a:p>
        </p:txBody>
      </p:sp>
      <p:sp>
        <p:nvSpPr>
          <p:cNvPr id="4" name="Slide Number Placeholder 3">
            <a:extLst>
              <a:ext uri="{FF2B5EF4-FFF2-40B4-BE49-F238E27FC236}">
                <a16:creationId xmlns:a16="http://schemas.microsoft.com/office/drawing/2014/main" id="{FF5F436C-1593-E088-DDEF-662D0294B083}"/>
              </a:ext>
            </a:extLst>
          </p:cNvPr>
          <p:cNvSpPr>
            <a:spLocks noGrp="1"/>
          </p:cNvSpPr>
          <p:nvPr>
            <p:ph type="sldNum" sz="quarter" idx="12"/>
          </p:nvPr>
        </p:nvSpPr>
        <p:spPr/>
        <p:txBody>
          <a:bodyPr/>
          <a:lstStyle/>
          <a:p>
            <a:fld id="{1D2EA5EF-C699-AF4C-BA42-C0A1CAAB713C}" type="slidenum">
              <a:rPr lang="en-US" smtClean="0"/>
              <a:t>13</a:t>
            </a:fld>
            <a:endParaRPr lang="en-US" dirty="0"/>
          </a:p>
        </p:txBody>
      </p:sp>
      <p:sp>
        <p:nvSpPr>
          <p:cNvPr id="14" name="TextBox 13">
            <a:extLst>
              <a:ext uri="{FF2B5EF4-FFF2-40B4-BE49-F238E27FC236}">
                <a16:creationId xmlns:a16="http://schemas.microsoft.com/office/drawing/2014/main" id="{546B3CC1-4B64-F30C-9C2A-CD5026046689}"/>
              </a:ext>
            </a:extLst>
          </p:cNvPr>
          <p:cNvSpPr txBox="1"/>
          <p:nvPr/>
        </p:nvSpPr>
        <p:spPr>
          <a:xfrm>
            <a:off x="457201" y="5595234"/>
            <a:ext cx="6686482" cy="400110"/>
          </a:xfrm>
          <a:prstGeom prst="rect">
            <a:avLst/>
          </a:prstGeom>
          <a:noFill/>
        </p:spPr>
        <p:txBody>
          <a:bodyPr wrap="square" rtlCol="0">
            <a:spAutoFit/>
          </a:bodyPr>
          <a:lstStyle/>
          <a:p>
            <a:r>
              <a:rPr lang="en-US" sz="2000" dirty="0">
                <a:solidFill>
                  <a:schemeClr val="accent4"/>
                </a:solidFill>
              </a:rPr>
              <a:t>*</a:t>
            </a:r>
            <a:r>
              <a:rPr lang="en-US" sz="1400" dirty="0">
                <a:solidFill>
                  <a:schemeClr val="accent4"/>
                </a:solidFill>
              </a:rPr>
              <a:t>Nurses are consistently rated as the most trustworthy professionals in every poll </a:t>
            </a:r>
            <a:endParaRPr lang="en-US" sz="2000" dirty="0">
              <a:solidFill>
                <a:schemeClr val="accent4"/>
              </a:solidFill>
            </a:endParaRPr>
          </a:p>
        </p:txBody>
      </p:sp>
      <p:sp>
        <p:nvSpPr>
          <p:cNvPr id="15" name="TextBox 14">
            <a:extLst>
              <a:ext uri="{FF2B5EF4-FFF2-40B4-BE49-F238E27FC236}">
                <a16:creationId xmlns:a16="http://schemas.microsoft.com/office/drawing/2014/main" id="{FF999430-D3B1-D50E-851F-3D0D16EEE452}"/>
              </a:ext>
            </a:extLst>
          </p:cNvPr>
          <p:cNvSpPr txBox="1"/>
          <p:nvPr/>
        </p:nvSpPr>
        <p:spPr>
          <a:xfrm>
            <a:off x="457201" y="5924756"/>
            <a:ext cx="2407763" cy="307777"/>
          </a:xfrm>
          <a:prstGeom prst="rect">
            <a:avLst/>
          </a:prstGeom>
          <a:noFill/>
        </p:spPr>
        <p:txBody>
          <a:bodyPr wrap="square" rtlCol="0">
            <a:spAutoFit/>
          </a:bodyPr>
          <a:lstStyle/>
          <a:p>
            <a:r>
              <a:rPr lang="en-US" sz="1400" dirty="0">
                <a:solidFill>
                  <a:schemeClr val="accent4"/>
                </a:solidFill>
              </a:rPr>
              <a:t>**John Lewis</a:t>
            </a:r>
          </a:p>
        </p:txBody>
      </p:sp>
    </p:spTree>
    <p:extLst>
      <p:ext uri="{BB962C8B-B14F-4D97-AF65-F5344CB8AC3E}">
        <p14:creationId xmlns:p14="http://schemas.microsoft.com/office/powerpoint/2010/main" val="33514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5E4B09-5FA5-65A9-CA8A-6FE38E677B71}"/>
              </a:ext>
            </a:extLst>
          </p:cNvPr>
          <p:cNvSpPr>
            <a:spLocks noGrp="1"/>
          </p:cNvSpPr>
          <p:nvPr>
            <p:ph type="title" idx="4294967295"/>
          </p:nvPr>
        </p:nvSpPr>
        <p:spPr/>
        <p:txBody>
          <a:bodyPr/>
          <a:lstStyle/>
          <a:p>
            <a:r>
              <a:rPr lang="en-US" dirty="0"/>
              <a:t>Revolution</a:t>
            </a:r>
          </a:p>
        </p:txBody>
      </p:sp>
      <p:sp>
        <p:nvSpPr>
          <p:cNvPr id="3" name="Slide Number Placeholder 2">
            <a:extLst>
              <a:ext uri="{FF2B5EF4-FFF2-40B4-BE49-F238E27FC236}">
                <a16:creationId xmlns:a16="http://schemas.microsoft.com/office/drawing/2014/main" id="{AE95471D-A3A4-D409-7FFC-FE5BEB7DBED1}"/>
              </a:ext>
            </a:extLst>
          </p:cNvPr>
          <p:cNvSpPr>
            <a:spLocks noGrp="1"/>
          </p:cNvSpPr>
          <p:nvPr>
            <p:ph type="sldNum" sz="quarter" idx="12"/>
          </p:nvPr>
        </p:nvSpPr>
        <p:spPr/>
        <p:txBody>
          <a:bodyPr/>
          <a:lstStyle/>
          <a:p>
            <a:fld id="{1D2EA5EF-C699-AF4C-BA42-C0A1CAAB713C}" type="slidenum">
              <a:rPr lang="en-US" smtClean="0"/>
              <a:t>14</a:t>
            </a:fld>
            <a:endParaRPr lang="en-US" dirty="0"/>
          </a:p>
        </p:txBody>
      </p:sp>
      <p:pic>
        <p:nvPicPr>
          <p:cNvPr id="8" name="Content Placeholder 7" descr="This is an illustration of the French Revolution with a woman holding a French flag and men fighting beside her.">
            <a:extLst>
              <a:ext uri="{FF2B5EF4-FFF2-40B4-BE49-F238E27FC236}">
                <a16:creationId xmlns:a16="http://schemas.microsoft.com/office/drawing/2014/main" id="{C2E79185-EE9D-403D-DACC-E0004BCA81C2}"/>
              </a:ext>
            </a:extLst>
          </p:cNvPr>
          <p:cNvPicPr>
            <a:picLocks noChangeAspect="1"/>
          </p:cNvPicPr>
          <p:nvPr/>
        </p:nvPicPr>
        <p:blipFill rotWithShape="1">
          <a:blip r:embed="rId2"/>
          <a:srcRect t="5436"/>
          <a:stretch/>
        </p:blipFill>
        <p:spPr>
          <a:xfrm>
            <a:off x="0" y="10"/>
            <a:ext cx="9144000" cy="6857990"/>
          </a:xfrm>
          <a:prstGeom prst="rect">
            <a:avLst/>
          </a:prstGeom>
        </p:spPr>
      </p:pic>
      <p:sp>
        <p:nvSpPr>
          <p:cNvPr id="9" name="Text Placeholder 3">
            <a:extLst>
              <a:ext uri="{FF2B5EF4-FFF2-40B4-BE49-F238E27FC236}">
                <a16:creationId xmlns:a16="http://schemas.microsoft.com/office/drawing/2014/main" id="{F66AC699-C6AC-66EE-B5E9-3C3697468E50}"/>
              </a:ext>
            </a:extLst>
          </p:cNvPr>
          <p:cNvSpPr txBox="1">
            <a:spLocks/>
          </p:cNvSpPr>
          <p:nvPr/>
        </p:nvSpPr>
        <p:spPr>
          <a:xfrm>
            <a:off x="63572" y="1586257"/>
            <a:ext cx="6261028" cy="5271733"/>
          </a:xfrm>
          <a:prstGeom prst="rect">
            <a:avLst/>
          </a:prstGeom>
        </p:spPr>
        <p:txBody>
          <a:bodyPr vert="horz" lIns="91440" tIns="45720" rIns="91440" bIns="45720" rtlCol="0" anchor="ctr">
            <a:normAutofit/>
          </a:bodyPr>
          <a:lstStyle>
            <a:defPPr>
              <a:defRPr lang="en-US"/>
            </a:defPPr>
            <a:lvl1pPr marL="0" algn="l" defTabSz="456449" rtl="0" eaLnBrk="1" latinLnBrk="0" hangingPunct="1">
              <a:defRPr sz="1200" kern="1200">
                <a:solidFill>
                  <a:srgbClr val="88A7DF"/>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r>
              <a:rPr lang="en-US" sz="2400" b="1" dirty="0">
                <a:solidFill>
                  <a:schemeClr val="bg1"/>
                </a:solidFill>
              </a:rPr>
              <a:t>Liberty: </a:t>
            </a:r>
          </a:p>
          <a:p>
            <a:pPr marL="342900" indent="-342900">
              <a:buFont typeface="Arial" panose="020B0604020202020204" pitchFamily="34" charset="0"/>
              <a:buChar char="•"/>
            </a:pPr>
            <a:r>
              <a:rPr lang="en-US" sz="2400" dirty="0">
                <a:solidFill>
                  <a:schemeClr val="bg1"/>
                </a:solidFill>
              </a:rPr>
              <a:t>Freedom of religion (and </a:t>
            </a:r>
            <a:r>
              <a:rPr lang="en-US" sz="2400" i="1" dirty="0">
                <a:solidFill>
                  <a:schemeClr val="bg1"/>
                </a:solidFill>
              </a:rPr>
              <a:t>from</a:t>
            </a:r>
            <a:r>
              <a:rPr lang="en-US" sz="2400" dirty="0">
                <a:solidFill>
                  <a:schemeClr val="bg1"/>
                </a:solidFill>
              </a:rPr>
              <a:t> religion!)</a:t>
            </a:r>
          </a:p>
          <a:p>
            <a:pPr marL="342900" indent="-342900">
              <a:buFont typeface="Arial" panose="020B0604020202020204" pitchFamily="34" charset="0"/>
              <a:buChar char="•"/>
            </a:pPr>
            <a:r>
              <a:rPr lang="en-US" sz="2400" dirty="0">
                <a:solidFill>
                  <a:schemeClr val="bg1"/>
                </a:solidFill>
              </a:rPr>
              <a:t>Freedom of speech, assembly, press, etc.</a:t>
            </a:r>
          </a:p>
          <a:p>
            <a:endParaRPr lang="en-US" sz="1000" dirty="0">
              <a:solidFill>
                <a:schemeClr val="bg1"/>
              </a:solidFill>
            </a:endParaRPr>
          </a:p>
          <a:p>
            <a:r>
              <a:rPr lang="en-US" sz="2400" b="1" dirty="0">
                <a:solidFill>
                  <a:schemeClr val="bg1"/>
                </a:solidFill>
              </a:rPr>
              <a:t>Equality: </a:t>
            </a:r>
          </a:p>
          <a:p>
            <a:pPr marL="342900" indent="-342900">
              <a:buFont typeface="Arial" panose="020B0604020202020204" pitchFamily="34" charset="0"/>
              <a:buChar char="•"/>
            </a:pPr>
            <a:r>
              <a:rPr lang="en-US" sz="2400" dirty="0">
                <a:solidFill>
                  <a:schemeClr val="bg1"/>
                </a:solidFill>
              </a:rPr>
              <a:t>All are equal under the law</a:t>
            </a:r>
          </a:p>
          <a:p>
            <a:pPr marL="342900" indent="-342900">
              <a:buFont typeface="Arial" panose="020B0604020202020204" pitchFamily="34" charset="0"/>
              <a:buChar char="•"/>
            </a:pPr>
            <a:r>
              <a:rPr lang="en-US" sz="2400" dirty="0">
                <a:solidFill>
                  <a:schemeClr val="bg1"/>
                </a:solidFill>
              </a:rPr>
              <a:t>Right to due process</a:t>
            </a:r>
          </a:p>
          <a:p>
            <a:endParaRPr lang="en-US" sz="900" b="1" dirty="0">
              <a:solidFill>
                <a:schemeClr val="bg1"/>
              </a:solidFill>
            </a:endParaRPr>
          </a:p>
          <a:p>
            <a:r>
              <a:rPr lang="en-US" sz="2400" b="1" strike="sngStrike" dirty="0">
                <a:solidFill>
                  <a:schemeClr val="bg1"/>
                </a:solidFill>
              </a:rPr>
              <a:t>Brotherhood</a:t>
            </a:r>
            <a:r>
              <a:rPr lang="en-US" sz="2400" b="1" dirty="0">
                <a:solidFill>
                  <a:schemeClr val="bg1"/>
                </a:solidFill>
              </a:rPr>
              <a:t> Solidarity:</a:t>
            </a:r>
            <a:endParaRPr lang="en-US" sz="2400" b="1" strike="sngStrike" dirty="0">
              <a:solidFill>
                <a:schemeClr val="bg1"/>
              </a:solidFill>
            </a:endParaRPr>
          </a:p>
          <a:p>
            <a:pPr marL="342900" indent="-342900">
              <a:buFont typeface="Arial" panose="020B0604020202020204" pitchFamily="34" charset="0"/>
              <a:buChar char="•"/>
            </a:pPr>
            <a:r>
              <a:rPr lang="en-US" sz="2400" dirty="0">
                <a:solidFill>
                  <a:schemeClr val="bg1"/>
                </a:solidFill>
              </a:rPr>
              <a:t>Mutual assistance</a:t>
            </a:r>
          </a:p>
          <a:p>
            <a:pPr marL="342900" indent="-342900">
              <a:buFont typeface="Arial" panose="020B0604020202020204" pitchFamily="34" charset="0"/>
              <a:buChar char="•"/>
            </a:pPr>
            <a:r>
              <a:rPr lang="en-US" sz="2400" dirty="0">
                <a:solidFill>
                  <a:schemeClr val="bg1"/>
                </a:solidFill>
              </a:rPr>
              <a:t>Social justice</a:t>
            </a:r>
          </a:p>
          <a:p>
            <a:pPr marL="342900" indent="-342900">
              <a:buFont typeface="Arial" panose="020B0604020202020204" pitchFamily="34" charset="0"/>
              <a:buChar char="•"/>
            </a:pPr>
            <a:r>
              <a:rPr lang="en-US" sz="2400" dirty="0">
                <a:solidFill>
                  <a:schemeClr val="bg1"/>
                </a:solidFill>
              </a:rPr>
              <a:t>Support and defend against all enemies, foreign and domestic</a:t>
            </a:r>
          </a:p>
        </p:txBody>
      </p:sp>
      <p:sp>
        <p:nvSpPr>
          <p:cNvPr id="10" name="Title 1">
            <a:extLst>
              <a:ext uri="{FF2B5EF4-FFF2-40B4-BE49-F238E27FC236}">
                <a16:creationId xmlns:a16="http://schemas.microsoft.com/office/drawing/2014/main" id="{3F283AD3-5701-16F4-8A51-829FA5918CA7}"/>
              </a:ext>
            </a:extLst>
          </p:cNvPr>
          <p:cNvSpPr txBox="1">
            <a:spLocks/>
          </p:cNvSpPr>
          <p:nvPr/>
        </p:nvSpPr>
        <p:spPr>
          <a:xfrm>
            <a:off x="63572" y="122711"/>
            <a:ext cx="4829194" cy="1340845"/>
          </a:xfrm>
          <a:prstGeom prst="rect">
            <a:avLst/>
          </a:prstGeom>
        </p:spPr>
        <p:txBody>
          <a:bodyPr vert="horz" lIns="91440" tIns="45720" rIns="91440" bIns="45720" rtlCol="0" anchor="ctr">
            <a:normAutofit/>
          </a:bodyPr>
          <a:lst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sz="3100" b="1" dirty="0">
                <a:solidFill>
                  <a:schemeClr val="bg1"/>
                </a:solidFill>
                <a:latin typeface="+mn-lt"/>
              </a:rPr>
              <a:t>The French Revolution:</a:t>
            </a:r>
            <a:br>
              <a:rPr lang="en-US" sz="3100" b="1" dirty="0">
                <a:solidFill>
                  <a:schemeClr val="bg1"/>
                </a:solidFill>
              </a:rPr>
            </a:br>
            <a:r>
              <a:rPr lang="en-US" sz="3100" dirty="0">
                <a:solidFill>
                  <a:schemeClr val="bg1"/>
                </a:solidFill>
              </a:rPr>
              <a:t>Liberté, Égalité, Fraternité </a:t>
            </a:r>
          </a:p>
        </p:txBody>
      </p:sp>
      <p:sp>
        <p:nvSpPr>
          <p:cNvPr id="2" name="TextBox 1">
            <a:extLst>
              <a:ext uri="{FF2B5EF4-FFF2-40B4-BE49-F238E27FC236}">
                <a16:creationId xmlns:a16="http://schemas.microsoft.com/office/drawing/2014/main" id="{1E4ED9B0-53AE-06EF-CC13-0275640378A3}"/>
              </a:ext>
            </a:extLst>
          </p:cNvPr>
          <p:cNvSpPr txBox="1"/>
          <p:nvPr/>
        </p:nvSpPr>
        <p:spPr>
          <a:xfrm>
            <a:off x="4901754" y="6410729"/>
            <a:ext cx="4242246" cy="369332"/>
          </a:xfrm>
          <a:prstGeom prst="rect">
            <a:avLst/>
          </a:prstGeom>
          <a:noFill/>
        </p:spPr>
        <p:txBody>
          <a:bodyPr wrap="square" rtlCol="0">
            <a:spAutoFit/>
          </a:bodyPr>
          <a:lstStyle/>
          <a:p>
            <a:r>
              <a:rPr lang="en-US" dirty="0">
                <a:solidFill>
                  <a:schemeClr val="bg1"/>
                </a:solidFill>
              </a:rPr>
              <a:t>Illustration source: </a:t>
            </a:r>
            <a:r>
              <a:rPr lang="en-US" dirty="0">
                <a:solidFill>
                  <a:schemeClr val="bg1"/>
                </a:solidFill>
                <a:hlinkClick r:id="rId3"/>
              </a:rPr>
              <a:t>Wikimedia commons</a:t>
            </a:r>
            <a:endParaRPr lang="en-US" dirty="0">
              <a:solidFill>
                <a:schemeClr val="bg1"/>
              </a:solidFill>
            </a:endParaRPr>
          </a:p>
        </p:txBody>
      </p:sp>
    </p:spTree>
    <p:extLst>
      <p:ext uri="{BB962C8B-B14F-4D97-AF65-F5344CB8AC3E}">
        <p14:creationId xmlns:p14="http://schemas.microsoft.com/office/powerpoint/2010/main" val="274418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19357B-E601-C3B8-1B43-D7929F484ED2}"/>
              </a:ext>
            </a:extLst>
          </p:cNvPr>
          <p:cNvSpPr>
            <a:spLocks noGrp="1"/>
          </p:cNvSpPr>
          <p:nvPr>
            <p:ph type="title" idx="4294967295"/>
          </p:nvPr>
        </p:nvSpPr>
        <p:spPr>
          <a:xfrm>
            <a:off x="83491" y="-188200"/>
            <a:ext cx="8315569" cy="1143000"/>
          </a:xfrm>
        </p:spPr>
        <p:txBody>
          <a:bodyPr/>
          <a:lstStyle/>
          <a:p>
            <a:r>
              <a:rPr lang="en-US" dirty="0"/>
              <a:t>Who is this?</a:t>
            </a:r>
          </a:p>
        </p:txBody>
      </p:sp>
      <p:pic>
        <p:nvPicPr>
          <p:cNvPr id="6" name="Picture 5" descr="An image of a woman's profile and face with the numbers 23178 next to it. She is wearing glasses with her hair pulled back.">
            <a:extLst>
              <a:ext uri="{FF2B5EF4-FFF2-40B4-BE49-F238E27FC236}">
                <a16:creationId xmlns:a16="http://schemas.microsoft.com/office/drawing/2014/main" id="{C4E9790C-13A7-D64E-790B-6A04F9D04841}"/>
              </a:ext>
            </a:extLst>
          </p:cNvPr>
          <p:cNvPicPr>
            <a:picLocks noChangeAspect="1"/>
          </p:cNvPicPr>
          <p:nvPr/>
        </p:nvPicPr>
        <p:blipFill rotWithShape="1">
          <a:blip r:embed="rId3"/>
          <a:srcRect t="13337" r="-1" b="38835"/>
          <a:stretch/>
        </p:blipFill>
        <p:spPr>
          <a:xfrm>
            <a:off x="425284" y="754006"/>
            <a:ext cx="8152244" cy="4461711"/>
          </a:xfrm>
          <a:prstGeom prst="rect">
            <a:avLst/>
          </a:prstGeom>
          <a:noFill/>
        </p:spPr>
      </p:pic>
      <p:sp>
        <p:nvSpPr>
          <p:cNvPr id="8" name="TextBox 7">
            <a:extLst>
              <a:ext uri="{FF2B5EF4-FFF2-40B4-BE49-F238E27FC236}">
                <a16:creationId xmlns:a16="http://schemas.microsoft.com/office/drawing/2014/main" id="{2D172B9E-58F7-6334-F402-FCC2E4DCDF4A}"/>
              </a:ext>
            </a:extLst>
          </p:cNvPr>
          <p:cNvSpPr txBox="1"/>
          <p:nvPr/>
        </p:nvSpPr>
        <p:spPr>
          <a:xfrm>
            <a:off x="3124109" y="729335"/>
            <a:ext cx="3091273" cy="830997"/>
          </a:xfrm>
          <a:prstGeom prst="rect">
            <a:avLst/>
          </a:prstGeom>
          <a:noFill/>
        </p:spPr>
        <p:txBody>
          <a:bodyPr wrap="square" rtlCol="0">
            <a:spAutoFit/>
          </a:bodyPr>
          <a:lstStyle/>
          <a:p>
            <a:r>
              <a:rPr lang="en-US" sz="2400" dirty="0">
                <a:solidFill>
                  <a:schemeClr val="bg1"/>
                </a:solidFill>
              </a:rPr>
              <a:t>(Hint: it is not Florence Nightingale)</a:t>
            </a:r>
            <a:endParaRPr lang="en-US" sz="2400" dirty="0"/>
          </a:p>
        </p:txBody>
      </p:sp>
      <p:sp>
        <p:nvSpPr>
          <p:cNvPr id="3" name="TextBox 2">
            <a:extLst>
              <a:ext uri="{FF2B5EF4-FFF2-40B4-BE49-F238E27FC236}">
                <a16:creationId xmlns:a16="http://schemas.microsoft.com/office/drawing/2014/main" id="{F56444F4-5D40-D9A8-5AC7-6F5056E1A05D}"/>
              </a:ext>
            </a:extLst>
          </p:cNvPr>
          <p:cNvSpPr txBox="1"/>
          <p:nvPr/>
        </p:nvSpPr>
        <p:spPr>
          <a:xfrm>
            <a:off x="724789" y="5217183"/>
            <a:ext cx="8081319" cy="769441"/>
          </a:xfrm>
          <a:prstGeom prst="rect">
            <a:avLst/>
          </a:prstGeom>
          <a:noFill/>
        </p:spPr>
        <p:txBody>
          <a:bodyPr wrap="square" rtlCol="0">
            <a:spAutoFit/>
          </a:bodyPr>
          <a:lstStyle/>
          <a:p>
            <a:pPr algn="ctr"/>
            <a:r>
              <a:rPr lang="en-US" sz="2400" dirty="0">
                <a:solidFill>
                  <a:schemeClr val="accent6"/>
                </a:solidFill>
              </a:rPr>
              <a:t>“If I can’t dance, I don’t want to be part of your revolution!” </a:t>
            </a:r>
            <a:r>
              <a:rPr lang="en-US" sz="2000" dirty="0">
                <a:solidFill>
                  <a:schemeClr val="accent6"/>
                </a:solidFill>
              </a:rPr>
              <a:t>Emma Goldman</a:t>
            </a:r>
            <a:endParaRPr lang="en-US" sz="2400" dirty="0">
              <a:solidFill>
                <a:schemeClr val="accent6"/>
              </a:solidFill>
            </a:endParaRPr>
          </a:p>
        </p:txBody>
      </p:sp>
      <p:sp>
        <p:nvSpPr>
          <p:cNvPr id="2" name="TextBox 1">
            <a:extLst>
              <a:ext uri="{FF2B5EF4-FFF2-40B4-BE49-F238E27FC236}">
                <a16:creationId xmlns:a16="http://schemas.microsoft.com/office/drawing/2014/main" id="{2A94407A-7811-AA2D-0BAD-BFEB6AA2559F}"/>
              </a:ext>
            </a:extLst>
          </p:cNvPr>
          <p:cNvSpPr txBox="1"/>
          <p:nvPr/>
        </p:nvSpPr>
        <p:spPr>
          <a:xfrm>
            <a:off x="5128055" y="5891339"/>
            <a:ext cx="3952373" cy="307777"/>
          </a:xfrm>
          <a:prstGeom prst="rect">
            <a:avLst/>
          </a:prstGeom>
          <a:noFill/>
        </p:spPr>
        <p:txBody>
          <a:bodyPr wrap="square" rtlCol="0">
            <a:spAutoFit/>
          </a:bodyPr>
          <a:lstStyle/>
          <a:p>
            <a:r>
              <a:rPr lang="en-US" sz="1400" dirty="0"/>
              <a:t>Photo in public domain via </a:t>
            </a:r>
            <a:r>
              <a:rPr lang="en-US" sz="1400" dirty="0">
                <a:hlinkClick r:id="rId4"/>
              </a:rPr>
              <a:t>Wikimedia commons</a:t>
            </a:r>
            <a:endParaRPr lang="en-US" sz="1400" dirty="0"/>
          </a:p>
        </p:txBody>
      </p:sp>
      <p:sp>
        <p:nvSpPr>
          <p:cNvPr id="5" name="Slide Number Placeholder 4">
            <a:extLst>
              <a:ext uri="{FF2B5EF4-FFF2-40B4-BE49-F238E27FC236}">
                <a16:creationId xmlns:a16="http://schemas.microsoft.com/office/drawing/2014/main" id="{A3A6C696-AD6C-BCD1-7295-B6446B41A307}"/>
              </a:ext>
            </a:extLst>
          </p:cNvPr>
          <p:cNvSpPr>
            <a:spLocks noGrp="1"/>
          </p:cNvSpPr>
          <p:nvPr>
            <p:ph type="sldNum" sz="quarter" idx="12"/>
          </p:nvPr>
        </p:nvSpPr>
        <p:spPr/>
        <p:txBody>
          <a:bodyPr anchor="ctr">
            <a:normAutofit/>
          </a:bodyPr>
          <a:lstStyle/>
          <a:p>
            <a:pPr>
              <a:spcAft>
                <a:spcPts val="600"/>
              </a:spcAft>
            </a:pPr>
            <a:fld id="{1D2EA5EF-C699-AF4C-BA42-C0A1CAAB713C}" type="slidenum">
              <a:rPr lang="en-US" smtClean="0"/>
              <a:pPr>
                <a:spcAft>
                  <a:spcPts val="600"/>
                </a:spcAft>
              </a:pPr>
              <a:t>15</a:t>
            </a:fld>
            <a:endParaRPr lang="en-US" dirty="0"/>
          </a:p>
        </p:txBody>
      </p:sp>
    </p:spTree>
    <p:extLst>
      <p:ext uri="{BB962C8B-B14F-4D97-AF65-F5344CB8AC3E}">
        <p14:creationId xmlns:p14="http://schemas.microsoft.com/office/powerpoint/2010/main" val="25965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EF77B9D-59E8-6139-8AF7-EC7119CB0FD5}"/>
              </a:ext>
            </a:extLst>
          </p:cNvPr>
          <p:cNvSpPr>
            <a:spLocks noGrp="1"/>
          </p:cNvSpPr>
          <p:nvPr>
            <p:ph type="title"/>
          </p:nvPr>
        </p:nvSpPr>
        <p:spPr>
          <a:xfrm>
            <a:off x="197708" y="5098719"/>
            <a:ext cx="8773297" cy="855867"/>
          </a:xfrm>
        </p:spPr>
        <p:txBody>
          <a:bodyPr anchor="b">
            <a:normAutofit fontScale="90000"/>
          </a:bodyPr>
          <a:lstStyle/>
          <a:p>
            <a:r>
              <a:rPr lang="en-US" sz="3100" dirty="0"/>
              <a:t>Justice Quote</a:t>
            </a:r>
            <a:br>
              <a:rPr lang="en-US" sz="3100" dirty="0"/>
            </a:br>
            <a:r>
              <a:rPr lang="en-US" sz="3100" dirty="0"/>
              <a:t>“Never forget: JUSTICE is what LOVE looks like in public”</a:t>
            </a:r>
            <a:br>
              <a:rPr lang="en-US" dirty="0"/>
            </a:br>
            <a:r>
              <a:rPr lang="en-US" dirty="0"/>
              <a:t>Dr. Cornel West</a:t>
            </a:r>
          </a:p>
        </p:txBody>
      </p:sp>
      <p:pic>
        <p:nvPicPr>
          <p:cNvPr id="7" name="Picture 6" descr="This is an image of a Black man with glasses speaking into a microphone, Dr. Cornel West.">
            <a:extLst>
              <a:ext uri="{FF2B5EF4-FFF2-40B4-BE49-F238E27FC236}">
                <a16:creationId xmlns:a16="http://schemas.microsoft.com/office/drawing/2014/main" id="{3427FD2C-7929-02A3-1C28-19F5419B8DF7}"/>
              </a:ext>
            </a:extLst>
          </p:cNvPr>
          <p:cNvPicPr>
            <a:picLocks noChangeAspect="1"/>
          </p:cNvPicPr>
          <p:nvPr/>
        </p:nvPicPr>
        <p:blipFill rotWithShape="1">
          <a:blip r:embed="rId2"/>
          <a:srcRect t="26461" r="-1" b="29244"/>
          <a:stretch/>
        </p:blipFill>
        <p:spPr>
          <a:xfrm>
            <a:off x="313592" y="155878"/>
            <a:ext cx="8516815" cy="4942841"/>
          </a:xfrm>
          <a:prstGeom prst="rect">
            <a:avLst/>
          </a:prstGeom>
          <a:noFill/>
        </p:spPr>
      </p:pic>
      <p:sp>
        <p:nvSpPr>
          <p:cNvPr id="9" name="TextBox 8">
            <a:extLst>
              <a:ext uri="{FF2B5EF4-FFF2-40B4-BE49-F238E27FC236}">
                <a16:creationId xmlns:a16="http://schemas.microsoft.com/office/drawing/2014/main" id="{A6F2DC96-2844-056F-0A33-E43A208044F2}"/>
              </a:ext>
            </a:extLst>
          </p:cNvPr>
          <p:cNvSpPr txBox="1"/>
          <p:nvPr/>
        </p:nvSpPr>
        <p:spPr>
          <a:xfrm>
            <a:off x="5263978" y="5885752"/>
            <a:ext cx="3880022" cy="523220"/>
          </a:xfrm>
          <a:prstGeom prst="rect">
            <a:avLst/>
          </a:prstGeom>
          <a:noFill/>
        </p:spPr>
        <p:txBody>
          <a:bodyPr wrap="square" rtlCol="0">
            <a:spAutoFit/>
          </a:bodyPr>
          <a:lstStyle/>
          <a:p>
            <a:r>
              <a:rPr lang="en-US" sz="1400" dirty="0"/>
              <a:t>Photo: Bernd Schwabe via Wikimedia commons</a:t>
            </a:r>
          </a:p>
        </p:txBody>
      </p:sp>
      <p:sp>
        <p:nvSpPr>
          <p:cNvPr id="2" name="Slide Number Placeholder 1">
            <a:extLst>
              <a:ext uri="{FF2B5EF4-FFF2-40B4-BE49-F238E27FC236}">
                <a16:creationId xmlns:a16="http://schemas.microsoft.com/office/drawing/2014/main" id="{F981C1F5-0E72-791A-7C5E-A6F343A31CC3}"/>
              </a:ext>
            </a:extLst>
          </p:cNvPr>
          <p:cNvSpPr>
            <a:spLocks noGrp="1"/>
          </p:cNvSpPr>
          <p:nvPr>
            <p:ph type="sldNum" sz="quarter" idx="12"/>
          </p:nvPr>
        </p:nvSpPr>
        <p:spPr>
          <a:xfrm>
            <a:off x="8531788" y="6305882"/>
            <a:ext cx="548640" cy="396240"/>
          </a:xfrm>
        </p:spPr>
        <p:txBody>
          <a:bodyPr anchor="ctr">
            <a:normAutofit/>
          </a:bodyPr>
          <a:lstStyle/>
          <a:p>
            <a:pPr>
              <a:spcAft>
                <a:spcPts val="600"/>
              </a:spcAft>
            </a:pPr>
            <a:fld id="{1D2EA5EF-C699-AF4C-BA42-C0A1CAAB713C}" type="slidenum">
              <a:rPr lang="en-US" smtClean="0"/>
              <a:pPr>
                <a:spcAft>
                  <a:spcPts val="600"/>
                </a:spcAft>
              </a:pPr>
              <a:t>16</a:t>
            </a:fld>
            <a:endParaRPr lang="en-US" dirty="0"/>
          </a:p>
        </p:txBody>
      </p:sp>
    </p:spTree>
    <p:extLst>
      <p:ext uri="{BB962C8B-B14F-4D97-AF65-F5344CB8AC3E}">
        <p14:creationId xmlns:p14="http://schemas.microsoft.com/office/powerpoint/2010/main" val="731725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E7D769F-936E-2D75-32B2-4DE4D6627C03}"/>
              </a:ext>
            </a:extLst>
          </p:cNvPr>
          <p:cNvSpPr txBox="1">
            <a:spLocks noGrp="1"/>
          </p:cNvSpPr>
          <p:nvPr>
            <p:ph type="title"/>
          </p:nvPr>
        </p:nvSpPr>
        <p:spPr>
          <a:xfrm>
            <a:off x="226684" y="128516"/>
            <a:ext cx="8544126" cy="892401"/>
          </a:xfrm>
          <a:prstGeom prst="rect">
            <a:avLst/>
          </a:prstGeom>
          <a:noFill/>
        </p:spPr>
        <p:txBody>
          <a:bodyPr wrap="square" rtlCol="0">
            <a:spAutoFit/>
          </a:bodyPr>
          <a:lstStyle/>
          <a:p>
            <a:r>
              <a:rPr lang="en-US" sz="3600" dirty="0"/>
              <a:t>Nurses starting life-changing programs: </a:t>
            </a:r>
            <a:br>
              <a:rPr lang="en-US" sz="3600" dirty="0"/>
            </a:br>
            <a:r>
              <a:rPr lang="en-US" sz="1600" dirty="0"/>
              <a:t>(these are just some examples, feel free to add!)</a:t>
            </a:r>
            <a:endParaRPr lang="en-US" sz="2800" dirty="0"/>
          </a:p>
        </p:txBody>
      </p:sp>
      <p:sp>
        <p:nvSpPr>
          <p:cNvPr id="9" name="Text Placeholder 8">
            <a:extLst>
              <a:ext uri="{FF2B5EF4-FFF2-40B4-BE49-F238E27FC236}">
                <a16:creationId xmlns:a16="http://schemas.microsoft.com/office/drawing/2014/main" id="{AB165657-BBD5-1603-5DCD-20673C13D0AD}"/>
              </a:ext>
            </a:extLst>
          </p:cNvPr>
          <p:cNvSpPr>
            <a:spLocks noGrp="1"/>
          </p:cNvSpPr>
          <p:nvPr>
            <p:ph type="body" idx="1"/>
          </p:nvPr>
        </p:nvSpPr>
        <p:spPr>
          <a:xfrm>
            <a:off x="226683" y="982544"/>
            <a:ext cx="4234106" cy="968371"/>
          </a:xfrm>
        </p:spPr>
        <p:txBody>
          <a:bodyPr/>
          <a:lstStyle/>
          <a:p>
            <a:r>
              <a:rPr lang="en-US" dirty="0"/>
              <a:t>The Bronx, NYC, and the Tenderloin, SF</a:t>
            </a:r>
          </a:p>
        </p:txBody>
      </p:sp>
      <p:sp>
        <p:nvSpPr>
          <p:cNvPr id="10" name="Content Placeholder 9">
            <a:extLst>
              <a:ext uri="{FF2B5EF4-FFF2-40B4-BE49-F238E27FC236}">
                <a16:creationId xmlns:a16="http://schemas.microsoft.com/office/drawing/2014/main" id="{64F8BCAE-C37D-3C5D-2E1B-DFD25B83E1BB}"/>
              </a:ext>
            </a:extLst>
          </p:cNvPr>
          <p:cNvSpPr>
            <a:spLocks noGrp="1"/>
          </p:cNvSpPr>
          <p:nvPr>
            <p:ph sz="half" idx="2"/>
          </p:nvPr>
        </p:nvSpPr>
        <p:spPr>
          <a:xfrm>
            <a:off x="144577" y="2059126"/>
            <a:ext cx="4316212" cy="4006282"/>
          </a:xfrm>
        </p:spPr>
        <p:txBody>
          <a:bodyPr>
            <a:normAutofit fontScale="70000" lnSpcReduction="20000"/>
          </a:bodyPr>
          <a:lstStyle/>
          <a:p>
            <a:pPr>
              <a:spcAft>
                <a:spcPts val="600"/>
              </a:spcAft>
            </a:pPr>
            <a:r>
              <a:rPr lang="en-US" sz="3100" dirty="0"/>
              <a:t>Needle exchange</a:t>
            </a:r>
          </a:p>
          <a:p>
            <a:pPr>
              <a:spcAft>
                <a:spcPts val="600"/>
              </a:spcAft>
            </a:pPr>
            <a:r>
              <a:rPr lang="en-US" sz="3100" dirty="0"/>
              <a:t>TLC - Homeless outreach</a:t>
            </a:r>
          </a:p>
          <a:p>
            <a:pPr>
              <a:spcAft>
                <a:spcPts val="600"/>
              </a:spcAft>
            </a:pPr>
            <a:r>
              <a:rPr lang="en-US" sz="3100" dirty="0"/>
              <a:t>On-site Nurses at SRO Hotels</a:t>
            </a:r>
          </a:p>
          <a:p>
            <a:pPr>
              <a:spcAft>
                <a:spcPts val="600"/>
              </a:spcAft>
            </a:pPr>
            <a:r>
              <a:rPr lang="en-US" sz="3100" dirty="0"/>
              <a:t>Mobile testing &amp; case management</a:t>
            </a:r>
          </a:p>
          <a:p>
            <a:pPr>
              <a:spcAft>
                <a:spcPts val="600"/>
              </a:spcAft>
            </a:pPr>
            <a:r>
              <a:rPr lang="en-US" sz="3100" dirty="0"/>
              <a:t>Medi-set (weekly pillbox) clinic</a:t>
            </a:r>
          </a:p>
          <a:p>
            <a:pPr>
              <a:spcAft>
                <a:spcPts val="600"/>
              </a:spcAft>
            </a:pPr>
            <a:r>
              <a:rPr lang="en-US" sz="3100" dirty="0"/>
              <a:t>Transitional Care &amp; Housing for criminal justice involved PLHA  </a:t>
            </a:r>
          </a:p>
          <a:p>
            <a:endParaRPr lang="en-US" dirty="0"/>
          </a:p>
        </p:txBody>
      </p:sp>
      <p:sp>
        <p:nvSpPr>
          <p:cNvPr id="11" name="Text Placeholder 10">
            <a:extLst>
              <a:ext uri="{FF2B5EF4-FFF2-40B4-BE49-F238E27FC236}">
                <a16:creationId xmlns:a16="http://schemas.microsoft.com/office/drawing/2014/main" id="{155F4829-DEAF-5163-4B02-BA723753555B}"/>
              </a:ext>
            </a:extLst>
          </p:cNvPr>
          <p:cNvSpPr>
            <a:spLocks noGrp="1"/>
          </p:cNvSpPr>
          <p:nvPr>
            <p:ph type="body" sz="quarter" idx="3"/>
          </p:nvPr>
        </p:nvSpPr>
        <p:spPr>
          <a:xfrm>
            <a:off x="4460789" y="996237"/>
            <a:ext cx="4345319" cy="954678"/>
          </a:xfrm>
        </p:spPr>
        <p:txBody>
          <a:bodyPr/>
          <a:lstStyle/>
          <a:p>
            <a:endParaRPr lang="en-US" dirty="0"/>
          </a:p>
          <a:p>
            <a:r>
              <a:rPr lang="en-US" dirty="0"/>
              <a:t> </a:t>
            </a:r>
          </a:p>
          <a:p>
            <a:endParaRPr lang="en-US" dirty="0"/>
          </a:p>
          <a:p>
            <a:endParaRPr lang="en-US" dirty="0"/>
          </a:p>
          <a:p>
            <a:r>
              <a:rPr lang="en-US" dirty="0"/>
              <a:t>San Francisco General Hospital and SF-DPH</a:t>
            </a:r>
          </a:p>
        </p:txBody>
      </p:sp>
      <p:sp>
        <p:nvSpPr>
          <p:cNvPr id="12" name="Content Placeholder 11">
            <a:extLst>
              <a:ext uri="{FF2B5EF4-FFF2-40B4-BE49-F238E27FC236}">
                <a16:creationId xmlns:a16="http://schemas.microsoft.com/office/drawing/2014/main" id="{CAFADA30-5EC3-43E8-53F6-589F4587D6F4}"/>
              </a:ext>
            </a:extLst>
          </p:cNvPr>
          <p:cNvSpPr>
            <a:spLocks noGrp="1"/>
          </p:cNvSpPr>
          <p:nvPr>
            <p:ph sz="quarter" idx="4"/>
          </p:nvPr>
        </p:nvSpPr>
        <p:spPr>
          <a:xfrm>
            <a:off x="4460789" y="2035653"/>
            <a:ext cx="4683211" cy="3945017"/>
          </a:xfrm>
        </p:spPr>
        <p:txBody>
          <a:bodyPr>
            <a:normAutofit fontScale="70000" lnSpcReduction="20000"/>
          </a:bodyPr>
          <a:lstStyle/>
          <a:p>
            <a:pPr>
              <a:spcAft>
                <a:spcPts val="600"/>
              </a:spcAft>
            </a:pPr>
            <a:r>
              <a:rPr lang="en-US" sz="3100" dirty="0"/>
              <a:t>Ward 5B (later 5A)</a:t>
            </a:r>
          </a:p>
          <a:p>
            <a:pPr>
              <a:spcAft>
                <a:spcPts val="600"/>
              </a:spcAft>
            </a:pPr>
            <a:r>
              <a:rPr lang="en-US" sz="3100" dirty="0"/>
              <a:t>Women’s Clinic</a:t>
            </a:r>
          </a:p>
          <a:p>
            <a:pPr>
              <a:spcAft>
                <a:spcPts val="600"/>
              </a:spcAft>
            </a:pPr>
            <a:r>
              <a:rPr lang="en-US" sz="3100" dirty="0"/>
              <a:t>PHAST (engagement/re-engagement)</a:t>
            </a:r>
          </a:p>
          <a:p>
            <a:pPr>
              <a:spcAft>
                <a:spcPts val="600"/>
              </a:spcAft>
            </a:pPr>
            <a:r>
              <a:rPr lang="en-US" sz="3100" dirty="0"/>
              <a:t>ASPIRE (ART rollout in Africa)</a:t>
            </a:r>
          </a:p>
          <a:p>
            <a:pPr>
              <a:spcAft>
                <a:spcPts val="600"/>
              </a:spcAft>
            </a:pPr>
            <a:r>
              <a:rPr lang="en-US" sz="3100" dirty="0"/>
              <a:t>Salud Clinic for Latinx clients</a:t>
            </a:r>
          </a:p>
          <a:p>
            <a:pPr>
              <a:spcAft>
                <a:spcPts val="600"/>
              </a:spcAft>
            </a:pPr>
            <a:r>
              <a:rPr lang="en-US" sz="3100" dirty="0"/>
              <a:t>Reproductive Health Clinic</a:t>
            </a:r>
          </a:p>
          <a:p>
            <a:pPr>
              <a:spcAft>
                <a:spcPts val="600"/>
              </a:spcAft>
            </a:pPr>
            <a:r>
              <a:rPr lang="en-US" sz="3100" dirty="0"/>
              <a:t>ART Adherence Program</a:t>
            </a:r>
          </a:p>
          <a:p>
            <a:endParaRPr lang="en-US" dirty="0"/>
          </a:p>
          <a:p>
            <a:endParaRPr lang="en-US" dirty="0"/>
          </a:p>
        </p:txBody>
      </p:sp>
      <p:sp>
        <p:nvSpPr>
          <p:cNvPr id="4" name="Slide Number Placeholder 3">
            <a:extLst>
              <a:ext uri="{FF2B5EF4-FFF2-40B4-BE49-F238E27FC236}">
                <a16:creationId xmlns:a16="http://schemas.microsoft.com/office/drawing/2014/main" id="{49DF5DC3-0CD7-5376-AB3A-254291459493}"/>
              </a:ext>
            </a:extLst>
          </p:cNvPr>
          <p:cNvSpPr>
            <a:spLocks noGrp="1"/>
          </p:cNvSpPr>
          <p:nvPr>
            <p:ph type="sldNum" sz="quarter" idx="12"/>
          </p:nvPr>
        </p:nvSpPr>
        <p:spPr/>
        <p:txBody>
          <a:bodyPr/>
          <a:lstStyle/>
          <a:p>
            <a:fld id="{1D2EA5EF-C699-AF4C-BA42-C0A1CAAB713C}" type="slidenum">
              <a:rPr lang="en-US" smtClean="0"/>
              <a:t>17</a:t>
            </a:fld>
            <a:endParaRPr lang="en-US" dirty="0"/>
          </a:p>
        </p:txBody>
      </p:sp>
    </p:spTree>
    <p:extLst>
      <p:ext uri="{BB962C8B-B14F-4D97-AF65-F5344CB8AC3E}">
        <p14:creationId xmlns:p14="http://schemas.microsoft.com/office/powerpoint/2010/main" val="593050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8D8C84-63A7-3A7F-8BC6-90BB21D40807}"/>
              </a:ext>
            </a:extLst>
          </p:cNvPr>
          <p:cNvSpPr>
            <a:spLocks noGrp="1"/>
          </p:cNvSpPr>
          <p:nvPr>
            <p:ph type="title"/>
          </p:nvPr>
        </p:nvSpPr>
        <p:spPr>
          <a:xfrm>
            <a:off x="345992" y="274639"/>
            <a:ext cx="8426779" cy="849826"/>
          </a:xfrm>
        </p:spPr>
        <p:txBody>
          <a:bodyPr/>
          <a:lstStyle/>
          <a:p>
            <a:r>
              <a:rPr lang="en-US" dirty="0"/>
              <a:t>And also never forget:</a:t>
            </a:r>
          </a:p>
        </p:txBody>
      </p:sp>
      <p:sp>
        <p:nvSpPr>
          <p:cNvPr id="9" name="Content Placeholder 8">
            <a:extLst>
              <a:ext uri="{FF2B5EF4-FFF2-40B4-BE49-F238E27FC236}">
                <a16:creationId xmlns:a16="http://schemas.microsoft.com/office/drawing/2014/main" id="{330680EA-5E48-BDAB-1A9A-19DBA1106504}"/>
              </a:ext>
            </a:extLst>
          </p:cNvPr>
          <p:cNvSpPr>
            <a:spLocks noGrp="1"/>
          </p:cNvSpPr>
          <p:nvPr>
            <p:ph sz="half" idx="1"/>
          </p:nvPr>
        </p:nvSpPr>
        <p:spPr>
          <a:xfrm>
            <a:off x="345992" y="1260390"/>
            <a:ext cx="8513804" cy="3842952"/>
          </a:xfrm>
        </p:spPr>
        <p:txBody>
          <a:bodyPr>
            <a:normAutofit fontScale="55000" lnSpcReduction="20000"/>
          </a:bodyPr>
          <a:lstStyle/>
          <a:p>
            <a:pPr marL="114112" indent="0">
              <a:buNone/>
            </a:pPr>
            <a:r>
              <a:rPr lang="en-US" sz="5100" dirty="0"/>
              <a:t>Nurses provide: </a:t>
            </a:r>
          </a:p>
          <a:p>
            <a:endParaRPr lang="en-US" sz="5100" dirty="0"/>
          </a:p>
          <a:p>
            <a:r>
              <a:rPr lang="en-US" sz="5100" dirty="0"/>
              <a:t>50 % of all HIV prevention and care in the US</a:t>
            </a:r>
            <a:r>
              <a:rPr lang="en-US" sz="5100" baseline="30000" dirty="0"/>
              <a:t>1</a:t>
            </a:r>
            <a:endParaRPr lang="en-US" sz="5100" dirty="0"/>
          </a:p>
          <a:p>
            <a:endParaRPr lang="en-US" sz="5100" dirty="0"/>
          </a:p>
          <a:p>
            <a:r>
              <a:rPr lang="en-US" sz="5100" dirty="0"/>
              <a:t>80% of all HIV prevention and care worldwide</a:t>
            </a:r>
            <a:r>
              <a:rPr lang="en-US" sz="5100" baseline="30000" dirty="0"/>
              <a:t>2</a:t>
            </a:r>
            <a:endParaRPr lang="en-US" sz="5100" dirty="0"/>
          </a:p>
          <a:p>
            <a:endParaRPr lang="en-US" dirty="0"/>
          </a:p>
          <a:p>
            <a:pPr marL="114112" indent="0">
              <a:buNone/>
            </a:pPr>
            <a:endParaRPr lang="en-US" dirty="0"/>
          </a:p>
          <a:p>
            <a:endParaRPr lang="en-US" sz="2900" dirty="0"/>
          </a:p>
          <a:p>
            <a:pPr marL="114112" indent="0">
              <a:buNone/>
            </a:pPr>
            <a:r>
              <a:rPr lang="en-US" sz="5100" dirty="0"/>
              <a:t>(in other words, HIV care does not happen without us)</a:t>
            </a:r>
          </a:p>
        </p:txBody>
      </p:sp>
      <p:sp>
        <p:nvSpPr>
          <p:cNvPr id="4" name="TextBox 3">
            <a:extLst>
              <a:ext uri="{FF2B5EF4-FFF2-40B4-BE49-F238E27FC236}">
                <a16:creationId xmlns:a16="http://schemas.microsoft.com/office/drawing/2014/main" id="{551FE109-D09A-02F6-CAF6-4CE977249A00}"/>
              </a:ext>
            </a:extLst>
          </p:cNvPr>
          <p:cNvSpPr txBox="1"/>
          <p:nvPr/>
        </p:nvSpPr>
        <p:spPr>
          <a:xfrm>
            <a:off x="5177481" y="5820032"/>
            <a:ext cx="3595290" cy="383060"/>
          </a:xfrm>
          <a:prstGeom prst="rect">
            <a:avLst/>
          </a:prstGeom>
          <a:noFill/>
        </p:spPr>
        <p:txBody>
          <a:bodyPr wrap="square" rtlCol="0">
            <a:spAutoFit/>
          </a:bodyPr>
          <a:lstStyle/>
          <a:p>
            <a:r>
              <a:rPr lang="en-US" dirty="0"/>
              <a:t>1: ANAC - 2018, 2: WHO - 2020</a:t>
            </a:r>
          </a:p>
        </p:txBody>
      </p:sp>
      <p:sp>
        <p:nvSpPr>
          <p:cNvPr id="7" name="Slide Number Placeholder 6">
            <a:extLst>
              <a:ext uri="{FF2B5EF4-FFF2-40B4-BE49-F238E27FC236}">
                <a16:creationId xmlns:a16="http://schemas.microsoft.com/office/drawing/2014/main" id="{9DF1A503-B5D3-47C5-F4FA-80D68103AAED}"/>
              </a:ext>
            </a:extLst>
          </p:cNvPr>
          <p:cNvSpPr>
            <a:spLocks noGrp="1"/>
          </p:cNvSpPr>
          <p:nvPr>
            <p:ph type="sldNum" sz="quarter" idx="12"/>
          </p:nvPr>
        </p:nvSpPr>
        <p:spPr/>
        <p:txBody>
          <a:bodyPr/>
          <a:lstStyle/>
          <a:p>
            <a:fld id="{1D2EA5EF-C699-AF4C-BA42-C0A1CAAB713C}" type="slidenum">
              <a:rPr lang="en-US" smtClean="0"/>
              <a:t>18</a:t>
            </a:fld>
            <a:endParaRPr lang="en-US" dirty="0"/>
          </a:p>
        </p:txBody>
      </p:sp>
    </p:spTree>
    <p:extLst>
      <p:ext uri="{BB962C8B-B14F-4D97-AF65-F5344CB8AC3E}">
        <p14:creationId xmlns:p14="http://schemas.microsoft.com/office/powerpoint/2010/main" val="408563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867BE-850B-EF22-BD42-3AD5260640FE}"/>
              </a:ext>
            </a:extLst>
          </p:cNvPr>
          <p:cNvSpPr>
            <a:spLocks noGrp="1"/>
          </p:cNvSpPr>
          <p:nvPr>
            <p:ph type="title"/>
          </p:nvPr>
        </p:nvSpPr>
        <p:spPr/>
        <p:txBody>
          <a:bodyPr/>
          <a:lstStyle/>
          <a:p>
            <a:r>
              <a:rPr lang="en-US" dirty="0"/>
              <a:t>HIV &amp; Reproductive Health</a:t>
            </a:r>
          </a:p>
        </p:txBody>
      </p:sp>
      <p:sp>
        <p:nvSpPr>
          <p:cNvPr id="3" name="Content Placeholder 2">
            <a:extLst>
              <a:ext uri="{FF2B5EF4-FFF2-40B4-BE49-F238E27FC236}">
                <a16:creationId xmlns:a16="http://schemas.microsoft.com/office/drawing/2014/main" id="{913E648B-9EC5-A962-62BB-00CCFC3DD6D6}"/>
              </a:ext>
            </a:extLst>
          </p:cNvPr>
          <p:cNvSpPr>
            <a:spLocks noGrp="1"/>
          </p:cNvSpPr>
          <p:nvPr>
            <p:ph idx="1"/>
          </p:nvPr>
        </p:nvSpPr>
        <p:spPr>
          <a:xfrm>
            <a:off x="457202" y="1417639"/>
            <a:ext cx="8315569" cy="4549863"/>
          </a:xfrm>
        </p:spPr>
        <p:txBody>
          <a:bodyPr>
            <a:normAutofit/>
          </a:bodyPr>
          <a:lstStyle/>
          <a:p>
            <a:pPr marL="114112" indent="0">
              <a:buNone/>
            </a:pPr>
            <a:r>
              <a:rPr lang="en-US" sz="2600" dirty="0"/>
              <a:t>Why are the issues and controversies surrounding reproductive health for people affected by HIV a perfect example of the themes of this conference?</a:t>
            </a:r>
          </a:p>
          <a:p>
            <a:pPr marL="114112" indent="0">
              <a:buNone/>
            </a:pPr>
            <a:endParaRPr lang="en-US" sz="1800" dirty="0"/>
          </a:p>
          <a:p>
            <a:pPr marL="114112" indent="0">
              <a:buNone/>
            </a:pPr>
            <a:r>
              <a:rPr lang="en-US" sz="2600" dirty="0"/>
              <a:t>Some things I’ve heard health care workers say:</a:t>
            </a:r>
          </a:p>
          <a:p>
            <a:r>
              <a:rPr lang="en-US" sz="2600" dirty="0"/>
              <a:t>Birth control? Why? They should be using condoms anyway (or: They should not be having sex)</a:t>
            </a:r>
          </a:p>
          <a:p>
            <a:r>
              <a:rPr lang="en-US" sz="2600" dirty="0"/>
              <a:t>Having a baby when you have HIV is just wrong!</a:t>
            </a:r>
          </a:p>
          <a:p>
            <a:r>
              <a:rPr lang="en-US" sz="2600" dirty="0"/>
              <a:t>Why is she breastfeeding her baby? Has nobody told her she will transmit the virus?</a:t>
            </a:r>
          </a:p>
          <a:p>
            <a:endParaRPr lang="en-US" sz="2600" dirty="0"/>
          </a:p>
          <a:p>
            <a:endParaRPr lang="en-US" sz="2600" dirty="0"/>
          </a:p>
          <a:p>
            <a:endParaRPr lang="en-US" dirty="0"/>
          </a:p>
          <a:p>
            <a:endParaRPr lang="en-US" dirty="0"/>
          </a:p>
        </p:txBody>
      </p:sp>
      <p:sp>
        <p:nvSpPr>
          <p:cNvPr id="4" name="Slide Number Placeholder 3">
            <a:extLst>
              <a:ext uri="{FF2B5EF4-FFF2-40B4-BE49-F238E27FC236}">
                <a16:creationId xmlns:a16="http://schemas.microsoft.com/office/drawing/2014/main" id="{C0C8A0D5-6986-491D-807C-065131496FCE}"/>
              </a:ext>
            </a:extLst>
          </p:cNvPr>
          <p:cNvSpPr>
            <a:spLocks noGrp="1"/>
          </p:cNvSpPr>
          <p:nvPr>
            <p:ph type="sldNum" sz="quarter" idx="12"/>
          </p:nvPr>
        </p:nvSpPr>
        <p:spPr/>
        <p:txBody>
          <a:bodyPr/>
          <a:lstStyle/>
          <a:p>
            <a:fld id="{1D2EA5EF-C699-AF4C-BA42-C0A1CAAB713C}" type="slidenum">
              <a:rPr lang="en-US" smtClean="0"/>
              <a:t>19</a:t>
            </a:fld>
            <a:endParaRPr lang="en-US" dirty="0"/>
          </a:p>
        </p:txBody>
      </p:sp>
    </p:spTree>
    <p:extLst>
      <p:ext uri="{BB962C8B-B14F-4D97-AF65-F5344CB8AC3E}">
        <p14:creationId xmlns:p14="http://schemas.microsoft.com/office/powerpoint/2010/main" val="2458259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BA989-1A9E-AF18-2B9D-1D77C2C6F353}"/>
              </a:ext>
            </a:extLst>
          </p:cNvPr>
          <p:cNvSpPr>
            <a:spLocks noGrp="1"/>
          </p:cNvSpPr>
          <p:nvPr>
            <p:ph type="title" idx="4294967295"/>
          </p:nvPr>
        </p:nvSpPr>
        <p:spPr/>
        <p:txBody>
          <a:bodyPr/>
          <a:lstStyle/>
          <a:p>
            <a:r>
              <a:rPr lang="en-US" dirty="0"/>
              <a:t>Intro</a:t>
            </a:r>
            <a:r>
              <a:rPr lang="en-US" baseline="0" dirty="0"/>
              <a:t> (Personal Story)</a:t>
            </a:r>
            <a:endParaRPr lang="en-US" dirty="0"/>
          </a:p>
        </p:txBody>
      </p:sp>
      <p:pic>
        <p:nvPicPr>
          <p:cNvPr id="6" name="Picture 5" descr="Image of two men walking up stairs under the sign that reads &quot;Non-Europeans Only.&quot; The stairs next to them reads &quot;Europeans Only.&quot;">
            <a:extLst>
              <a:ext uri="{FF2B5EF4-FFF2-40B4-BE49-F238E27FC236}">
                <a16:creationId xmlns:a16="http://schemas.microsoft.com/office/drawing/2014/main" id="{B3AF86EB-E8D4-3607-0726-5FF88CD32582}"/>
              </a:ext>
            </a:extLst>
          </p:cNvPr>
          <p:cNvPicPr>
            <a:picLocks noChangeAspect="1"/>
          </p:cNvPicPr>
          <p:nvPr/>
        </p:nvPicPr>
        <p:blipFill>
          <a:blip r:embed="rId2"/>
          <a:stretch>
            <a:fillRect/>
          </a:stretch>
        </p:blipFill>
        <p:spPr>
          <a:xfrm>
            <a:off x="0" y="29058"/>
            <a:ext cx="9144000" cy="5914544"/>
          </a:xfrm>
          <a:prstGeom prst="rect">
            <a:avLst/>
          </a:prstGeom>
        </p:spPr>
      </p:pic>
      <p:sp>
        <p:nvSpPr>
          <p:cNvPr id="7" name="TextBox 6">
            <a:extLst>
              <a:ext uri="{FF2B5EF4-FFF2-40B4-BE49-F238E27FC236}">
                <a16:creationId xmlns:a16="http://schemas.microsoft.com/office/drawing/2014/main" id="{0C9016BD-F75B-24BD-3EBD-8AE1483F26C2}"/>
              </a:ext>
            </a:extLst>
          </p:cNvPr>
          <p:cNvSpPr txBox="1"/>
          <p:nvPr/>
        </p:nvSpPr>
        <p:spPr>
          <a:xfrm>
            <a:off x="2948323" y="5906531"/>
            <a:ext cx="5849688" cy="338554"/>
          </a:xfrm>
          <a:prstGeom prst="rect">
            <a:avLst/>
          </a:prstGeom>
          <a:noFill/>
        </p:spPr>
        <p:txBody>
          <a:bodyPr wrap="square" rtlCol="0">
            <a:spAutoFit/>
          </a:bodyPr>
          <a:lstStyle/>
          <a:p>
            <a:r>
              <a:rPr lang="en-US" sz="1600" dirty="0"/>
              <a:t>Photo by Ernest Cole, Public domain, via Wikimedia Commons</a:t>
            </a:r>
          </a:p>
        </p:txBody>
      </p:sp>
      <p:sp>
        <p:nvSpPr>
          <p:cNvPr id="4" name="Slide Number Placeholder 3">
            <a:extLst>
              <a:ext uri="{FF2B5EF4-FFF2-40B4-BE49-F238E27FC236}">
                <a16:creationId xmlns:a16="http://schemas.microsoft.com/office/drawing/2014/main" id="{87A89EAD-438D-9E8D-1D02-E18E4E5DCCD2}"/>
              </a:ext>
            </a:extLst>
          </p:cNvPr>
          <p:cNvSpPr>
            <a:spLocks noGrp="1"/>
          </p:cNvSpPr>
          <p:nvPr>
            <p:ph type="sldNum" sz="quarter" idx="12"/>
          </p:nvPr>
        </p:nvSpPr>
        <p:spPr/>
        <p:txBody>
          <a:bodyPr/>
          <a:lstStyle/>
          <a:p>
            <a:fld id="{1D2EA5EF-C699-AF4C-BA42-C0A1CAAB713C}" type="slidenum">
              <a:rPr lang="en-US" smtClean="0"/>
              <a:t>2</a:t>
            </a:fld>
            <a:endParaRPr lang="en-US" dirty="0"/>
          </a:p>
        </p:txBody>
      </p:sp>
    </p:spTree>
    <p:extLst>
      <p:ext uri="{BB962C8B-B14F-4D97-AF65-F5344CB8AC3E}">
        <p14:creationId xmlns:p14="http://schemas.microsoft.com/office/powerpoint/2010/main" val="1262861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949C1-B757-47EE-9E02-D4C14D1777EA}"/>
              </a:ext>
            </a:extLst>
          </p:cNvPr>
          <p:cNvSpPr>
            <a:spLocks noGrp="1"/>
          </p:cNvSpPr>
          <p:nvPr>
            <p:ph type="title"/>
          </p:nvPr>
        </p:nvSpPr>
        <p:spPr>
          <a:xfrm>
            <a:off x="148282" y="274639"/>
            <a:ext cx="8624489" cy="804620"/>
          </a:xfrm>
        </p:spPr>
        <p:txBody>
          <a:bodyPr/>
          <a:lstStyle/>
          <a:p>
            <a:r>
              <a:rPr lang="en-US" dirty="0"/>
              <a:t>Guideline Updates</a:t>
            </a:r>
          </a:p>
        </p:txBody>
      </p:sp>
      <p:sp>
        <p:nvSpPr>
          <p:cNvPr id="3" name="Content Placeholder 2">
            <a:extLst>
              <a:ext uri="{FF2B5EF4-FFF2-40B4-BE49-F238E27FC236}">
                <a16:creationId xmlns:a16="http://schemas.microsoft.com/office/drawing/2014/main" id="{1C44BB3C-18C8-80A9-63DE-3370F0D2AB24}"/>
              </a:ext>
            </a:extLst>
          </p:cNvPr>
          <p:cNvSpPr>
            <a:spLocks noGrp="1"/>
          </p:cNvSpPr>
          <p:nvPr>
            <p:ph idx="1"/>
          </p:nvPr>
        </p:nvSpPr>
        <p:spPr>
          <a:xfrm>
            <a:off x="63572" y="963827"/>
            <a:ext cx="9016856" cy="4884329"/>
          </a:xfrm>
        </p:spPr>
        <p:txBody>
          <a:bodyPr>
            <a:normAutofit/>
          </a:bodyPr>
          <a:lstStyle/>
          <a:p>
            <a:pPr marL="571312" indent="-457200">
              <a:buFont typeface="+mj-lt"/>
              <a:buAutoNum type="arabicPeriod"/>
            </a:pPr>
            <a:r>
              <a:rPr lang="en-US" dirty="0"/>
              <a:t>The guidelines now use the terms</a:t>
            </a:r>
            <a:r>
              <a:rPr lang="en-US" i="1" dirty="0"/>
              <a:t> people </a:t>
            </a:r>
            <a:r>
              <a:rPr lang="en-US" dirty="0"/>
              <a:t>instead of </a:t>
            </a:r>
            <a:r>
              <a:rPr lang="en-US" i="1" dirty="0"/>
              <a:t>women</a:t>
            </a:r>
            <a:r>
              <a:rPr lang="en-US" dirty="0"/>
              <a:t> (e.g. people of childbearing age, pregnant people, etc.) and the word parent instead of mother</a:t>
            </a:r>
          </a:p>
          <a:p>
            <a:pPr marL="571312" indent="-457200">
              <a:buFont typeface="+mj-lt"/>
              <a:buAutoNum type="arabicPeriod"/>
            </a:pPr>
            <a:r>
              <a:rPr lang="en-US" dirty="0"/>
              <a:t>A </a:t>
            </a:r>
            <a:r>
              <a:rPr lang="en-US" i="1" dirty="0"/>
              <a:t>shared decision-making model </a:t>
            </a:r>
            <a:r>
              <a:rPr lang="en-US" dirty="0"/>
              <a:t>is now recommended for issues where there is insufficient data, or too many exceptions and contextual factors to support a clear, evidence-based clinical  guideline</a:t>
            </a:r>
          </a:p>
          <a:p>
            <a:pPr marL="571312" indent="-457200">
              <a:buFont typeface="+mj-lt"/>
              <a:buAutoNum type="arabicPeriod"/>
            </a:pPr>
            <a:r>
              <a:rPr lang="en-US" dirty="0"/>
              <a:t>Non-daily PrEP (i.e.: 2-1-1) is “not recommended”, rather than contraindicated</a:t>
            </a:r>
          </a:p>
          <a:p>
            <a:pPr marL="571312" indent="-457200">
              <a:buFont typeface="+mj-lt"/>
              <a:buAutoNum type="arabicPeriod"/>
            </a:pPr>
            <a:r>
              <a:rPr lang="en-US" dirty="0"/>
              <a:t>New section on  Perinatal HIV Prevention for Transgender and Gender-Diverse People Assigned Female at Birth </a:t>
            </a:r>
          </a:p>
        </p:txBody>
      </p:sp>
      <p:sp>
        <p:nvSpPr>
          <p:cNvPr id="5" name="TextBox 4">
            <a:extLst>
              <a:ext uri="{FF2B5EF4-FFF2-40B4-BE49-F238E27FC236}">
                <a16:creationId xmlns:a16="http://schemas.microsoft.com/office/drawing/2014/main" id="{A2B04928-8B96-4492-8213-F5578E7C79D0}"/>
              </a:ext>
            </a:extLst>
          </p:cNvPr>
          <p:cNvSpPr txBox="1"/>
          <p:nvPr/>
        </p:nvSpPr>
        <p:spPr>
          <a:xfrm>
            <a:off x="4324865" y="5511114"/>
            <a:ext cx="4755563" cy="738664"/>
          </a:xfrm>
          <a:prstGeom prst="rect">
            <a:avLst/>
          </a:prstGeom>
          <a:noFill/>
        </p:spPr>
        <p:txBody>
          <a:bodyPr wrap="square" rtlCol="0">
            <a:spAutoFit/>
          </a:bodyPr>
          <a:lstStyle/>
          <a:p>
            <a:r>
              <a:rPr lang="en-US" sz="1400" dirty="0"/>
              <a:t>Recommendations for the Use of Antiretroviral Drugs During Pregnancy and Interventions to Reduce Perinatal HIV Transmission in the United States, January 2024</a:t>
            </a:r>
          </a:p>
        </p:txBody>
      </p:sp>
      <p:sp>
        <p:nvSpPr>
          <p:cNvPr id="4" name="Slide Number Placeholder 3">
            <a:extLst>
              <a:ext uri="{FF2B5EF4-FFF2-40B4-BE49-F238E27FC236}">
                <a16:creationId xmlns:a16="http://schemas.microsoft.com/office/drawing/2014/main" id="{21D7C2CB-14A6-90BD-4733-B30BF2BC44E8}"/>
              </a:ext>
            </a:extLst>
          </p:cNvPr>
          <p:cNvSpPr>
            <a:spLocks noGrp="1"/>
          </p:cNvSpPr>
          <p:nvPr>
            <p:ph type="sldNum" sz="quarter" idx="12"/>
          </p:nvPr>
        </p:nvSpPr>
        <p:spPr/>
        <p:txBody>
          <a:bodyPr/>
          <a:lstStyle/>
          <a:p>
            <a:fld id="{1D2EA5EF-C699-AF4C-BA42-C0A1CAAB713C}" type="slidenum">
              <a:rPr lang="en-US" smtClean="0"/>
              <a:t>20</a:t>
            </a:fld>
            <a:endParaRPr lang="en-US" dirty="0"/>
          </a:p>
        </p:txBody>
      </p:sp>
    </p:spTree>
    <p:extLst>
      <p:ext uri="{BB962C8B-B14F-4D97-AF65-F5344CB8AC3E}">
        <p14:creationId xmlns:p14="http://schemas.microsoft.com/office/powerpoint/2010/main" val="3973528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885F3-9ADC-4149-FFA2-32882F609A29}"/>
              </a:ext>
            </a:extLst>
          </p:cNvPr>
          <p:cNvSpPr>
            <a:spLocks noGrp="1"/>
          </p:cNvSpPr>
          <p:nvPr>
            <p:ph type="title"/>
          </p:nvPr>
        </p:nvSpPr>
        <p:spPr/>
        <p:txBody>
          <a:bodyPr/>
          <a:lstStyle/>
          <a:p>
            <a:r>
              <a:rPr lang="en-US" dirty="0"/>
              <a:t>Breast/Chest Feeding Options</a:t>
            </a:r>
          </a:p>
        </p:txBody>
      </p:sp>
      <p:sp>
        <p:nvSpPr>
          <p:cNvPr id="3" name="Content Placeholder 2">
            <a:extLst>
              <a:ext uri="{FF2B5EF4-FFF2-40B4-BE49-F238E27FC236}">
                <a16:creationId xmlns:a16="http://schemas.microsoft.com/office/drawing/2014/main" id="{47FA926F-80BA-8B51-183F-797A943A5BC7}"/>
              </a:ext>
            </a:extLst>
          </p:cNvPr>
          <p:cNvSpPr>
            <a:spLocks noGrp="1"/>
          </p:cNvSpPr>
          <p:nvPr>
            <p:ph idx="1"/>
          </p:nvPr>
        </p:nvSpPr>
        <p:spPr/>
        <p:txBody>
          <a:bodyPr/>
          <a:lstStyle/>
          <a:p>
            <a:pPr marL="114112" indent="0">
              <a:buNone/>
            </a:pPr>
            <a:r>
              <a:rPr lang="en-US" dirty="0"/>
              <a:t>From the new guidelines:</a:t>
            </a:r>
          </a:p>
          <a:p>
            <a:r>
              <a:rPr lang="en-US" dirty="0"/>
              <a:t>People with HIV should receive evidence-based, patient-centered counseling to support shared decision-making about infant feeding</a:t>
            </a:r>
          </a:p>
          <a:p>
            <a:r>
              <a:rPr lang="en-US" dirty="0"/>
              <a:t>Individuals with HIV who are on ART with a sustained undetectable viral load and who choose to breastfeed should be supported in this decision</a:t>
            </a:r>
          </a:p>
          <a:p>
            <a:r>
              <a:rPr lang="en-US" dirty="0"/>
              <a:t>Individuals with HIV who choose to formula feed should be supported in this decision. Providers should ask about potential barriers to formula feeding and explore ways to address them</a:t>
            </a:r>
          </a:p>
          <a:p>
            <a:endParaRPr lang="en-US" dirty="0"/>
          </a:p>
        </p:txBody>
      </p:sp>
      <p:sp>
        <p:nvSpPr>
          <p:cNvPr id="4" name="Slide Number Placeholder 3">
            <a:extLst>
              <a:ext uri="{FF2B5EF4-FFF2-40B4-BE49-F238E27FC236}">
                <a16:creationId xmlns:a16="http://schemas.microsoft.com/office/drawing/2014/main" id="{84E4B2AA-86F2-F63F-D367-B762AF728039}"/>
              </a:ext>
            </a:extLst>
          </p:cNvPr>
          <p:cNvSpPr>
            <a:spLocks noGrp="1"/>
          </p:cNvSpPr>
          <p:nvPr>
            <p:ph type="sldNum" sz="quarter" idx="12"/>
          </p:nvPr>
        </p:nvSpPr>
        <p:spPr/>
        <p:txBody>
          <a:bodyPr/>
          <a:lstStyle/>
          <a:p>
            <a:fld id="{1D2EA5EF-C699-AF4C-BA42-C0A1CAAB713C}" type="slidenum">
              <a:rPr lang="en-US" smtClean="0"/>
              <a:t>21</a:t>
            </a:fld>
            <a:endParaRPr lang="en-US" dirty="0"/>
          </a:p>
        </p:txBody>
      </p:sp>
    </p:spTree>
    <p:extLst>
      <p:ext uri="{BB962C8B-B14F-4D97-AF65-F5344CB8AC3E}">
        <p14:creationId xmlns:p14="http://schemas.microsoft.com/office/powerpoint/2010/main" val="1416014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B25D10-7ED0-10F7-4B6E-A3F3BEF999CC}"/>
              </a:ext>
            </a:extLst>
          </p:cNvPr>
          <p:cNvSpPr>
            <a:spLocks noGrp="1"/>
          </p:cNvSpPr>
          <p:nvPr>
            <p:ph type="title"/>
          </p:nvPr>
        </p:nvSpPr>
        <p:spPr>
          <a:xfrm>
            <a:off x="358346" y="274639"/>
            <a:ext cx="8513282" cy="1143000"/>
          </a:xfrm>
        </p:spPr>
        <p:txBody>
          <a:bodyPr/>
          <a:lstStyle/>
          <a:p>
            <a:r>
              <a:rPr lang="en-US" sz="3600" dirty="0"/>
              <a:t>Preventing Burnout &amp; Enhancing Wellbeing</a:t>
            </a:r>
          </a:p>
        </p:txBody>
      </p:sp>
      <p:sp>
        <p:nvSpPr>
          <p:cNvPr id="9" name="Content Placeholder 8">
            <a:extLst>
              <a:ext uri="{FF2B5EF4-FFF2-40B4-BE49-F238E27FC236}">
                <a16:creationId xmlns:a16="http://schemas.microsoft.com/office/drawing/2014/main" id="{D8BAA030-DE4B-6FD1-788B-355471A581AB}"/>
              </a:ext>
            </a:extLst>
          </p:cNvPr>
          <p:cNvSpPr>
            <a:spLocks noGrp="1"/>
          </p:cNvSpPr>
          <p:nvPr>
            <p:ph idx="1"/>
          </p:nvPr>
        </p:nvSpPr>
        <p:spPr>
          <a:xfrm>
            <a:off x="371230" y="1544595"/>
            <a:ext cx="8500398" cy="4547286"/>
          </a:xfrm>
        </p:spPr>
        <p:txBody>
          <a:bodyPr>
            <a:normAutofit fontScale="92500"/>
          </a:bodyPr>
          <a:lstStyle/>
          <a:p>
            <a:r>
              <a:rPr lang="en-US" dirty="0"/>
              <a:t>True or false? We work to live, and we live to work. </a:t>
            </a:r>
          </a:p>
          <a:p>
            <a:pPr marL="114112" indent="0">
              <a:buNone/>
            </a:pPr>
            <a:endParaRPr lang="en-US" sz="1900" dirty="0"/>
          </a:p>
          <a:p>
            <a:r>
              <a:rPr lang="en-US" dirty="0"/>
              <a:t>Our motivation matters, our job-satisfaction matters, our individual health and happiness matters, our loved ones matter</a:t>
            </a:r>
          </a:p>
          <a:p>
            <a:endParaRPr lang="en-US" sz="1900" dirty="0"/>
          </a:p>
          <a:p>
            <a:r>
              <a:rPr lang="en-US" dirty="0"/>
              <a:t>How are we doing in the world of HIV prevention and care?</a:t>
            </a:r>
          </a:p>
          <a:p>
            <a:pPr marL="114112" indent="0">
              <a:buNone/>
            </a:pPr>
            <a:r>
              <a:rPr lang="en-US" dirty="0"/>
              <a:t> </a:t>
            </a:r>
            <a:endParaRPr lang="en-US" sz="1900" dirty="0"/>
          </a:p>
          <a:p>
            <a:r>
              <a:rPr lang="en-US" dirty="0"/>
              <a:t>What is burnout really about? And what can we do to prevent it?</a:t>
            </a:r>
          </a:p>
          <a:p>
            <a:endParaRPr lang="en-US" sz="1900" dirty="0"/>
          </a:p>
          <a:p>
            <a:r>
              <a:rPr lang="en-US" dirty="0"/>
              <a:t>The pursuit of happiness is NOT selfish! </a:t>
            </a:r>
          </a:p>
          <a:p>
            <a:pPr marL="114112" indent="0">
              <a:buNone/>
            </a:pPr>
            <a:r>
              <a:rPr lang="en-US" dirty="0"/>
              <a:t>	</a:t>
            </a:r>
          </a:p>
          <a:p>
            <a:endParaRPr lang="en-US" dirty="0"/>
          </a:p>
        </p:txBody>
      </p:sp>
      <p:sp>
        <p:nvSpPr>
          <p:cNvPr id="7" name="Slide Number Placeholder 6">
            <a:extLst>
              <a:ext uri="{FF2B5EF4-FFF2-40B4-BE49-F238E27FC236}">
                <a16:creationId xmlns:a16="http://schemas.microsoft.com/office/drawing/2014/main" id="{504E4F9D-B263-CD0F-9E8A-B5D3F2C95A07}"/>
              </a:ext>
            </a:extLst>
          </p:cNvPr>
          <p:cNvSpPr>
            <a:spLocks noGrp="1"/>
          </p:cNvSpPr>
          <p:nvPr>
            <p:ph type="sldNum" sz="quarter" idx="12"/>
          </p:nvPr>
        </p:nvSpPr>
        <p:spPr/>
        <p:txBody>
          <a:bodyPr/>
          <a:lstStyle/>
          <a:p>
            <a:fld id="{1D2EA5EF-C699-AF4C-BA42-C0A1CAAB713C}" type="slidenum">
              <a:rPr lang="en-US" smtClean="0"/>
              <a:t>22</a:t>
            </a:fld>
            <a:endParaRPr lang="en-US" dirty="0"/>
          </a:p>
        </p:txBody>
      </p:sp>
    </p:spTree>
    <p:extLst>
      <p:ext uri="{BB962C8B-B14F-4D97-AF65-F5344CB8AC3E}">
        <p14:creationId xmlns:p14="http://schemas.microsoft.com/office/powerpoint/2010/main" val="67387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02E3AD-4C38-FAA3-BA47-DACFDC0F08C1}"/>
              </a:ext>
            </a:extLst>
          </p:cNvPr>
          <p:cNvSpPr>
            <a:spLocks noGrp="1"/>
          </p:cNvSpPr>
          <p:nvPr>
            <p:ph type="title"/>
          </p:nvPr>
        </p:nvSpPr>
        <p:spPr>
          <a:xfrm>
            <a:off x="114300" y="274639"/>
            <a:ext cx="8966128" cy="750972"/>
          </a:xfrm>
        </p:spPr>
        <p:txBody>
          <a:bodyPr/>
          <a:lstStyle/>
          <a:p>
            <a:r>
              <a:rPr lang="en-US" dirty="0"/>
              <a:t>What causes Burnout? Myths and Facts</a:t>
            </a:r>
          </a:p>
        </p:txBody>
      </p:sp>
      <p:sp>
        <p:nvSpPr>
          <p:cNvPr id="9" name="Content Placeholder 8">
            <a:extLst>
              <a:ext uri="{FF2B5EF4-FFF2-40B4-BE49-F238E27FC236}">
                <a16:creationId xmlns:a16="http://schemas.microsoft.com/office/drawing/2014/main" id="{61DDDA9E-B5E0-335A-04F6-EFD3AF85FE37}"/>
              </a:ext>
            </a:extLst>
          </p:cNvPr>
          <p:cNvSpPr>
            <a:spLocks noGrp="1"/>
          </p:cNvSpPr>
          <p:nvPr>
            <p:ph idx="1"/>
          </p:nvPr>
        </p:nvSpPr>
        <p:spPr>
          <a:xfrm>
            <a:off x="457202" y="1025611"/>
            <a:ext cx="8439663" cy="4941892"/>
          </a:xfrm>
        </p:spPr>
        <p:txBody>
          <a:bodyPr>
            <a:normAutofit lnSpcReduction="10000"/>
          </a:bodyPr>
          <a:lstStyle/>
          <a:p>
            <a:r>
              <a:rPr lang="en-US" b="1" dirty="0"/>
              <a:t>Myth: </a:t>
            </a:r>
            <a:r>
              <a:rPr lang="en-US" dirty="0"/>
              <a:t>Nurses in HIV/AIDS care and prevention are less prone to burnout. “AIDS Exceptionalism” ensures they get better staffing and other perks that other nurses don’t get</a:t>
            </a:r>
          </a:p>
          <a:p>
            <a:r>
              <a:rPr lang="en-US" b="1" dirty="0"/>
              <a:t>Truth: </a:t>
            </a:r>
            <a:r>
              <a:rPr lang="en-US" dirty="0"/>
              <a:t>Specialized HIV/AIDS clinics and hospital wards are largely a thing of the past</a:t>
            </a:r>
          </a:p>
          <a:p>
            <a:endParaRPr lang="en-US" sz="1300" b="1" dirty="0"/>
          </a:p>
          <a:p>
            <a:r>
              <a:rPr lang="en-US" b="1" dirty="0"/>
              <a:t>Myth: </a:t>
            </a:r>
            <a:r>
              <a:rPr lang="en-US" dirty="0"/>
              <a:t>Nurses in HIV/AIDS care get used to dealing with and witnessing the bad things their patients experience. </a:t>
            </a:r>
          </a:p>
          <a:p>
            <a:r>
              <a:rPr lang="en-US" b="1" dirty="0"/>
              <a:t>Truth: </a:t>
            </a:r>
            <a:r>
              <a:rPr lang="en-US" dirty="0"/>
              <a:t>Witnessing the pain inflicted by stigma, discrimination, etc. often leads to moral injury and vicarious traumatization.</a:t>
            </a:r>
          </a:p>
          <a:p>
            <a:endParaRPr lang="en-US" sz="1200" b="1" dirty="0"/>
          </a:p>
          <a:p>
            <a:r>
              <a:rPr lang="en-US" b="1" dirty="0"/>
              <a:t>Myth: </a:t>
            </a:r>
            <a:r>
              <a:rPr lang="en-US" dirty="0"/>
              <a:t>Burnout is an individual problem</a:t>
            </a:r>
          </a:p>
          <a:p>
            <a:r>
              <a:rPr lang="en-US" b="1" dirty="0"/>
              <a:t>Truth: </a:t>
            </a:r>
            <a:r>
              <a:rPr lang="en-US" dirty="0"/>
              <a:t>Burnout is a problem with the workplace itself</a:t>
            </a:r>
          </a:p>
          <a:p>
            <a:endParaRPr lang="en-US" dirty="0"/>
          </a:p>
          <a:p>
            <a:endParaRPr lang="en-US" b="1" dirty="0"/>
          </a:p>
          <a:p>
            <a:endParaRPr lang="en-US" b="1" dirty="0"/>
          </a:p>
        </p:txBody>
      </p:sp>
      <p:sp>
        <p:nvSpPr>
          <p:cNvPr id="7" name="Slide Number Placeholder 6">
            <a:extLst>
              <a:ext uri="{FF2B5EF4-FFF2-40B4-BE49-F238E27FC236}">
                <a16:creationId xmlns:a16="http://schemas.microsoft.com/office/drawing/2014/main" id="{18A4EF8E-7185-CF18-02FF-D26A714A97A0}"/>
              </a:ext>
            </a:extLst>
          </p:cNvPr>
          <p:cNvSpPr>
            <a:spLocks noGrp="1"/>
          </p:cNvSpPr>
          <p:nvPr>
            <p:ph type="sldNum" sz="quarter" idx="12"/>
          </p:nvPr>
        </p:nvSpPr>
        <p:spPr/>
        <p:txBody>
          <a:bodyPr/>
          <a:lstStyle/>
          <a:p>
            <a:fld id="{1D2EA5EF-C699-AF4C-BA42-C0A1CAAB713C}" type="slidenum">
              <a:rPr lang="en-US" smtClean="0"/>
              <a:t>23</a:t>
            </a:fld>
            <a:endParaRPr lang="en-US" dirty="0"/>
          </a:p>
        </p:txBody>
      </p:sp>
    </p:spTree>
    <p:extLst>
      <p:ext uri="{BB962C8B-B14F-4D97-AF65-F5344CB8AC3E}">
        <p14:creationId xmlns:p14="http://schemas.microsoft.com/office/powerpoint/2010/main" val="355451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B18E1-1509-7841-4272-FAFC0BBB66AF}"/>
              </a:ext>
            </a:extLst>
          </p:cNvPr>
          <p:cNvSpPr>
            <a:spLocks noGrp="1"/>
          </p:cNvSpPr>
          <p:nvPr>
            <p:ph type="title"/>
          </p:nvPr>
        </p:nvSpPr>
        <p:spPr>
          <a:xfrm>
            <a:off x="457201" y="19954"/>
            <a:ext cx="8315569" cy="1143000"/>
          </a:xfrm>
        </p:spPr>
        <p:txBody>
          <a:bodyPr/>
          <a:lstStyle/>
          <a:p>
            <a:r>
              <a:rPr lang="en-US" dirty="0"/>
              <a:t>Burnout</a:t>
            </a:r>
          </a:p>
        </p:txBody>
      </p:sp>
      <p:sp>
        <p:nvSpPr>
          <p:cNvPr id="3" name="Content Placeholder 2">
            <a:extLst>
              <a:ext uri="{FF2B5EF4-FFF2-40B4-BE49-F238E27FC236}">
                <a16:creationId xmlns:a16="http://schemas.microsoft.com/office/drawing/2014/main" id="{22D7D1F7-A111-D8D9-6B39-E19674D02608}"/>
              </a:ext>
            </a:extLst>
          </p:cNvPr>
          <p:cNvSpPr>
            <a:spLocks noGrp="1"/>
          </p:cNvSpPr>
          <p:nvPr>
            <p:ph idx="1"/>
          </p:nvPr>
        </p:nvSpPr>
        <p:spPr>
          <a:xfrm>
            <a:off x="457202" y="1136822"/>
            <a:ext cx="8315569" cy="5004485"/>
          </a:xfrm>
        </p:spPr>
        <p:txBody>
          <a:bodyPr/>
          <a:lstStyle/>
          <a:p>
            <a:r>
              <a:rPr lang="en-US" dirty="0"/>
              <a:t>Three factors have been identified as primary causes or significant contributors to burnout:</a:t>
            </a:r>
          </a:p>
          <a:p>
            <a:pPr marL="868005" lvl="1" indent="-457200">
              <a:buFont typeface="+mj-lt"/>
              <a:buAutoNum type="arabicParenR"/>
            </a:pPr>
            <a:r>
              <a:rPr lang="en-US" dirty="0"/>
              <a:t>Lack of Autonomy/being micromanaged in an area or skillset where you have proven competency</a:t>
            </a:r>
          </a:p>
          <a:p>
            <a:pPr marL="868005" lvl="1" indent="-457200">
              <a:buFont typeface="+mj-lt"/>
              <a:buAutoNum type="arabicParenR"/>
            </a:pPr>
            <a:r>
              <a:rPr lang="en-US" dirty="0"/>
              <a:t>Mis-alignment with the vision, mission, and values of the employer or organization</a:t>
            </a:r>
          </a:p>
          <a:p>
            <a:pPr marL="868005" lvl="1" indent="-457200">
              <a:buFont typeface="+mj-lt"/>
              <a:buAutoNum type="arabicParenR"/>
            </a:pPr>
            <a:r>
              <a:rPr lang="en-US" dirty="0"/>
              <a:t>Lack of social interaction and support, feeling invisible</a:t>
            </a:r>
          </a:p>
          <a:p>
            <a:pPr marL="410805" lvl="1" indent="0">
              <a:buNone/>
            </a:pPr>
            <a:r>
              <a:rPr lang="en-US" dirty="0"/>
              <a:t>			(Harvard Business Review 2019</a:t>
            </a:r>
          </a:p>
          <a:p>
            <a:pPr lvl="1"/>
            <a:endParaRPr lang="en-US" sz="1400" dirty="0"/>
          </a:p>
          <a:p>
            <a:r>
              <a:rPr lang="en-US" dirty="0"/>
              <a:t>For nurses, and especially for nurses in HIV care, there are additional challenges: staffing ratios, loss of support, indifference toward PWHA (e.g.: “AIDS is over”)</a:t>
            </a:r>
          </a:p>
        </p:txBody>
      </p:sp>
      <p:sp>
        <p:nvSpPr>
          <p:cNvPr id="4" name="Slide Number Placeholder 3">
            <a:extLst>
              <a:ext uri="{FF2B5EF4-FFF2-40B4-BE49-F238E27FC236}">
                <a16:creationId xmlns:a16="http://schemas.microsoft.com/office/drawing/2014/main" id="{FDB2D71A-C195-27B2-90B1-B2FE63E19596}"/>
              </a:ext>
            </a:extLst>
          </p:cNvPr>
          <p:cNvSpPr>
            <a:spLocks noGrp="1"/>
          </p:cNvSpPr>
          <p:nvPr>
            <p:ph type="sldNum" sz="quarter" idx="12"/>
          </p:nvPr>
        </p:nvSpPr>
        <p:spPr/>
        <p:txBody>
          <a:bodyPr/>
          <a:lstStyle/>
          <a:p>
            <a:fld id="{1D2EA5EF-C699-AF4C-BA42-C0A1CAAB713C}" type="slidenum">
              <a:rPr lang="en-US" smtClean="0"/>
              <a:t>24</a:t>
            </a:fld>
            <a:endParaRPr lang="en-US" dirty="0"/>
          </a:p>
        </p:txBody>
      </p:sp>
    </p:spTree>
    <p:extLst>
      <p:ext uri="{BB962C8B-B14F-4D97-AF65-F5344CB8AC3E}">
        <p14:creationId xmlns:p14="http://schemas.microsoft.com/office/powerpoint/2010/main" val="378092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85EB-8937-4129-6BE0-D4761014F107}"/>
              </a:ext>
            </a:extLst>
          </p:cNvPr>
          <p:cNvSpPr>
            <a:spLocks noGrp="1"/>
          </p:cNvSpPr>
          <p:nvPr>
            <p:ph type="title"/>
          </p:nvPr>
        </p:nvSpPr>
        <p:spPr>
          <a:xfrm>
            <a:off x="457200" y="318996"/>
            <a:ext cx="8315569" cy="1143000"/>
          </a:xfrm>
        </p:spPr>
        <p:txBody>
          <a:bodyPr/>
          <a:lstStyle/>
          <a:p>
            <a:r>
              <a:rPr lang="en-US" sz="3600" dirty="0"/>
              <a:t>How have the past 5 years been for you and your loved ones?</a:t>
            </a:r>
          </a:p>
        </p:txBody>
      </p:sp>
      <p:sp>
        <p:nvSpPr>
          <p:cNvPr id="3" name="Text Placeholder 2">
            <a:extLst>
              <a:ext uri="{FF2B5EF4-FFF2-40B4-BE49-F238E27FC236}">
                <a16:creationId xmlns:a16="http://schemas.microsoft.com/office/drawing/2014/main" id="{E5FA0057-1C52-FF2A-9114-99E3C7E584D2}"/>
              </a:ext>
            </a:extLst>
          </p:cNvPr>
          <p:cNvSpPr>
            <a:spLocks noGrp="1"/>
          </p:cNvSpPr>
          <p:nvPr>
            <p:ph type="body" idx="1"/>
          </p:nvPr>
        </p:nvSpPr>
        <p:spPr>
          <a:xfrm>
            <a:off x="457200" y="1615477"/>
            <a:ext cx="3890108" cy="639763"/>
          </a:xfrm>
        </p:spPr>
        <p:txBody>
          <a:bodyPr/>
          <a:lstStyle/>
          <a:p>
            <a:r>
              <a:rPr lang="en-US" dirty="0"/>
              <a:t>Events</a:t>
            </a:r>
          </a:p>
        </p:txBody>
      </p:sp>
      <p:sp>
        <p:nvSpPr>
          <p:cNvPr id="4" name="Content Placeholder 3">
            <a:extLst>
              <a:ext uri="{FF2B5EF4-FFF2-40B4-BE49-F238E27FC236}">
                <a16:creationId xmlns:a16="http://schemas.microsoft.com/office/drawing/2014/main" id="{8351FB41-83C4-827B-279C-73FE148DAEF3}"/>
              </a:ext>
            </a:extLst>
          </p:cNvPr>
          <p:cNvSpPr>
            <a:spLocks noGrp="1"/>
          </p:cNvSpPr>
          <p:nvPr>
            <p:ph sz="half" idx="2"/>
          </p:nvPr>
        </p:nvSpPr>
        <p:spPr>
          <a:xfrm>
            <a:off x="457200" y="2408722"/>
            <a:ext cx="3890108" cy="2194040"/>
          </a:xfrm>
        </p:spPr>
        <p:txBody>
          <a:bodyPr/>
          <a:lstStyle/>
          <a:p>
            <a:r>
              <a:rPr lang="en-US" dirty="0"/>
              <a:t>COVID-19</a:t>
            </a:r>
          </a:p>
          <a:p>
            <a:r>
              <a:rPr lang="en-US" dirty="0"/>
              <a:t>Kids and/or parents who need care</a:t>
            </a:r>
          </a:p>
          <a:p>
            <a:r>
              <a:rPr lang="en-US" dirty="0"/>
              <a:t>Political turmoil</a:t>
            </a:r>
          </a:p>
          <a:p>
            <a:r>
              <a:rPr lang="en-US" dirty="0"/>
              <a:t>Economic stress</a:t>
            </a:r>
          </a:p>
          <a:p>
            <a:endParaRPr lang="en-US" dirty="0"/>
          </a:p>
          <a:p>
            <a:endParaRPr lang="en-US" dirty="0"/>
          </a:p>
          <a:p>
            <a:endParaRPr lang="en-US" dirty="0"/>
          </a:p>
          <a:p>
            <a:endParaRPr lang="en-US" dirty="0"/>
          </a:p>
        </p:txBody>
      </p:sp>
      <p:sp>
        <p:nvSpPr>
          <p:cNvPr id="5" name="Text Placeholder 4">
            <a:extLst>
              <a:ext uri="{FF2B5EF4-FFF2-40B4-BE49-F238E27FC236}">
                <a16:creationId xmlns:a16="http://schemas.microsoft.com/office/drawing/2014/main" id="{0D2AD969-064C-2AB7-B61B-99637B958AAF}"/>
              </a:ext>
            </a:extLst>
          </p:cNvPr>
          <p:cNvSpPr>
            <a:spLocks noGrp="1"/>
          </p:cNvSpPr>
          <p:nvPr>
            <p:ph type="body" sz="quarter" idx="3"/>
          </p:nvPr>
        </p:nvSpPr>
        <p:spPr>
          <a:xfrm>
            <a:off x="4648201" y="1599769"/>
            <a:ext cx="4038599" cy="639763"/>
          </a:xfrm>
        </p:spPr>
        <p:txBody>
          <a:bodyPr/>
          <a:lstStyle/>
          <a:p>
            <a:r>
              <a:rPr lang="en-US" dirty="0"/>
              <a:t>Coping</a:t>
            </a:r>
          </a:p>
        </p:txBody>
      </p:sp>
      <p:sp>
        <p:nvSpPr>
          <p:cNvPr id="6" name="Content Placeholder 5">
            <a:extLst>
              <a:ext uri="{FF2B5EF4-FFF2-40B4-BE49-F238E27FC236}">
                <a16:creationId xmlns:a16="http://schemas.microsoft.com/office/drawing/2014/main" id="{5ACFE203-6021-0EA3-8CA1-A72FA8111EB1}"/>
              </a:ext>
            </a:extLst>
          </p:cNvPr>
          <p:cNvSpPr>
            <a:spLocks noGrp="1"/>
          </p:cNvSpPr>
          <p:nvPr>
            <p:ph sz="quarter" idx="4"/>
          </p:nvPr>
        </p:nvSpPr>
        <p:spPr>
          <a:xfrm>
            <a:off x="4732210" y="2408722"/>
            <a:ext cx="4038599" cy="2194040"/>
          </a:xfrm>
        </p:spPr>
        <p:txBody>
          <a:bodyPr/>
          <a:lstStyle/>
          <a:p>
            <a:r>
              <a:rPr lang="en-US" dirty="0"/>
              <a:t>Work from home?</a:t>
            </a:r>
          </a:p>
          <a:p>
            <a:r>
              <a:rPr lang="en-US" dirty="0"/>
              <a:t>Work less? Work from home? Pay for help?</a:t>
            </a:r>
          </a:p>
          <a:p>
            <a:r>
              <a:rPr lang="en-US" dirty="0"/>
              <a:t>Turn off the TV?</a:t>
            </a:r>
          </a:p>
          <a:p>
            <a:r>
              <a:rPr lang="en-US" dirty="0"/>
              <a:t>Work more?</a:t>
            </a:r>
          </a:p>
          <a:p>
            <a:endParaRPr lang="en-US" dirty="0"/>
          </a:p>
          <a:p>
            <a:endParaRPr lang="en-US" dirty="0"/>
          </a:p>
        </p:txBody>
      </p:sp>
      <p:sp>
        <p:nvSpPr>
          <p:cNvPr id="8" name="TextBox 7">
            <a:extLst>
              <a:ext uri="{FF2B5EF4-FFF2-40B4-BE49-F238E27FC236}">
                <a16:creationId xmlns:a16="http://schemas.microsoft.com/office/drawing/2014/main" id="{DC86A6B2-81F8-2377-350A-3CD8E575A92E}"/>
              </a:ext>
            </a:extLst>
          </p:cNvPr>
          <p:cNvSpPr txBox="1"/>
          <p:nvPr/>
        </p:nvSpPr>
        <p:spPr>
          <a:xfrm>
            <a:off x="2051222" y="4810747"/>
            <a:ext cx="6480566" cy="1200329"/>
          </a:xfrm>
          <a:prstGeom prst="rect">
            <a:avLst/>
          </a:prstGeom>
          <a:noFill/>
        </p:spPr>
        <p:txBody>
          <a:bodyPr wrap="square" rtlCol="0">
            <a:spAutoFit/>
          </a:bodyPr>
          <a:lstStyle/>
          <a:p>
            <a:r>
              <a:rPr lang="en-US" sz="2400" dirty="0"/>
              <a:t>What keeps you going?</a:t>
            </a:r>
          </a:p>
          <a:p>
            <a:r>
              <a:rPr lang="en-US" sz="2400" dirty="0"/>
              <a:t>What does self-care look like for you?</a:t>
            </a:r>
          </a:p>
          <a:p>
            <a:r>
              <a:rPr lang="en-US" sz="2400" dirty="0"/>
              <a:t>What makes you happy?</a:t>
            </a:r>
          </a:p>
        </p:txBody>
      </p:sp>
      <p:sp>
        <p:nvSpPr>
          <p:cNvPr id="7" name="Slide Number Placeholder 6">
            <a:extLst>
              <a:ext uri="{FF2B5EF4-FFF2-40B4-BE49-F238E27FC236}">
                <a16:creationId xmlns:a16="http://schemas.microsoft.com/office/drawing/2014/main" id="{9C3DEFB9-D55C-E5A2-7425-72C753A165BC}"/>
              </a:ext>
            </a:extLst>
          </p:cNvPr>
          <p:cNvSpPr>
            <a:spLocks noGrp="1"/>
          </p:cNvSpPr>
          <p:nvPr>
            <p:ph type="sldNum" sz="quarter" idx="12"/>
          </p:nvPr>
        </p:nvSpPr>
        <p:spPr/>
        <p:txBody>
          <a:bodyPr/>
          <a:lstStyle/>
          <a:p>
            <a:fld id="{1D2EA5EF-C699-AF4C-BA42-C0A1CAAB713C}" type="slidenum">
              <a:rPr lang="en-US" smtClean="0"/>
              <a:t>25</a:t>
            </a:fld>
            <a:endParaRPr lang="en-US" dirty="0"/>
          </a:p>
        </p:txBody>
      </p:sp>
    </p:spTree>
    <p:extLst>
      <p:ext uri="{BB962C8B-B14F-4D97-AF65-F5344CB8AC3E}">
        <p14:creationId xmlns:p14="http://schemas.microsoft.com/office/powerpoint/2010/main" val="1239496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2FD5E-5EF8-6644-8CC6-F62571E2DFFF}"/>
              </a:ext>
            </a:extLst>
          </p:cNvPr>
          <p:cNvSpPr>
            <a:spLocks noGrp="1"/>
          </p:cNvSpPr>
          <p:nvPr>
            <p:ph type="title"/>
          </p:nvPr>
        </p:nvSpPr>
        <p:spPr>
          <a:xfrm>
            <a:off x="296299" y="155878"/>
            <a:ext cx="8476472" cy="893906"/>
          </a:xfrm>
        </p:spPr>
        <p:txBody>
          <a:bodyPr/>
          <a:lstStyle/>
          <a:p>
            <a:r>
              <a:rPr lang="en-US" dirty="0"/>
              <a:t>What makes people happy?</a:t>
            </a:r>
          </a:p>
        </p:txBody>
      </p:sp>
      <p:sp>
        <p:nvSpPr>
          <p:cNvPr id="3" name="Content Placeholder 2">
            <a:extLst>
              <a:ext uri="{FF2B5EF4-FFF2-40B4-BE49-F238E27FC236}">
                <a16:creationId xmlns:a16="http://schemas.microsoft.com/office/drawing/2014/main" id="{58C6E7D8-A858-2D72-6109-43974FAADC8F}"/>
              </a:ext>
            </a:extLst>
          </p:cNvPr>
          <p:cNvSpPr>
            <a:spLocks noGrp="1"/>
          </p:cNvSpPr>
          <p:nvPr>
            <p:ph idx="1"/>
          </p:nvPr>
        </p:nvSpPr>
        <p:spPr>
          <a:xfrm>
            <a:off x="296299" y="1260388"/>
            <a:ext cx="8637373" cy="4880919"/>
          </a:xfrm>
        </p:spPr>
        <p:txBody>
          <a:bodyPr>
            <a:noAutofit/>
          </a:bodyPr>
          <a:lstStyle/>
          <a:p>
            <a:pPr marL="114112" indent="0">
              <a:buNone/>
            </a:pPr>
            <a:r>
              <a:rPr lang="en-US" sz="2800" dirty="0"/>
              <a:t>The “top 4” conclusions drawn from credible research on happiness that apply across various segments of the human race suggest (strongly!) that:</a:t>
            </a:r>
          </a:p>
          <a:p>
            <a:pPr marL="114112" indent="0">
              <a:buNone/>
            </a:pPr>
            <a:r>
              <a:rPr lang="en-US" sz="1100" dirty="0"/>
              <a:t> </a:t>
            </a:r>
          </a:p>
          <a:p>
            <a:pPr marL="571312" indent="-457200">
              <a:spcAft>
                <a:spcPts val="600"/>
              </a:spcAft>
              <a:buFont typeface="+mj-lt"/>
              <a:buAutoNum type="arabicPeriod"/>
            </a:pPr>
            <a:r>
              <a:rPr lang="en-US" sz="2800" dirty="0"/>
              <a:t>Social connections matter the most</a:t>
            </a:r>
            <a:r>
              <a:rPr lang="en-US" sz="2800" baseline="30000" dirty="0"/>
              <a:t>1</a:t>
            </a:r>
            <a:endParaRPr lang="en-US" sz="2800" dirty="0"/>
          </a:p>
          <a:p>
            <a:pPr marL="571312" indent="-457200">
              <a:spcAft>
                <a:spcPts val="600"/>
              </a:spcAft>
              <a:buFont typeface="+mj-lt"/>
              <a:buAutoNum type="arabicPeriod"/>
            </a:pPr>
            <a:r>
              <a:rPr lang="en-US" sz="2800" dirty="0"/>
              <a:t>Purpose and meaning are essential</a:t>
            </a:r>
            <a:r>
              <a:rPr lang="en-US" sz="2800" baseline="30000" dirty="0"/>
              <a:t>2</a:t>
            </a:r>
            <a:endParaRPr lang="en-US" sz="2800" dirty="0"/>
          </a:p>
          <a:p>
            <a:pPr marL="571312" indent="-457200">
              <a:spcAft>
                <a:spcPts val="600"/>
              </a:spcAft>
              <a:buFont typeface="+mj-lt"/>
              <a:buAutoNum type="arabicPeriod"/>
            </a:pPr>
            <a:r>
              <a:rPr lang="en-US" sz="2800" dirty="0"/>
              <a:t>Practicing gratitude enhances happiness</a:t>
            </a:r>
            <a:r>
              <a:rPr lang="en-US" sz="2800" baseline="30000" dirty="0"/>
              <a:t>1</a:t>
            </a:r>
            <a:endParaRPr lang="en-US" sz="2800" dirty="0"/>
          </a:p>
          <a:p>
            <a:pPr marL="571312" indent="-457200">
              <a:spcAft>
                <a:spcPts val="600"/>
              </a:spcAft>
              <a:buFont typeface="+mj-lt"/>
              <a:buAutoNum type="arabicPeriod"/>
            </a:pPr>
            <a:r>
              <a:rPr lang="en-US" sz="2800" dirty="0"/>
              <a:t>And so does balancing materialism with experiential pursuits</a:t>
            </a:r>
            <a:r>
              <a:rPr lang="en-US" sz="2800" baseline="30000" dirty="0"/>
              <a:t>3</a:t>
            </a:r>
            <a:endParaRPr lang="en-US" sz="2800" dirty="0"/>
          </a:p>
          <a:p>
            <a:pPr marL="114112" indent="0">
              <a:spcAft>
                <a:spcPts val="600"/>
              </a:spcAft>
              <a:buNone/>
            </a:pPr>
            <a:endParaRPr lang="en-US" sz="2800" dirty="0"/>
          </a:p>
        </p:txBody>
      </p:sp>
      <p:sp>
        <p:nvSpPr>
          <p:cNvPr id="4" name="Slide Number Placeholder 3">
            <a:extLst>
              <a:ext uri="{FF2B5EF4-FFF2-40B4-BE49-F238E27FC236}">
                <a16:creationId xmlns:a16="http://schemas.microsoft.com/office/drawing/2014/main" id="{2EB9F9D1-F348-9448-7BE3-FAC6FC2EEFC1}"/>
              </a:ext>
            </a:extLst>
          </p:cNvPr>
          <p:cNvSpPr>
            <a:spLocks noGrp="1"/>
          </p:cNvSpPr>
          <p:nvPr>
            <p:ph type="sldNum" sz="quarter" idx="12"/>
          </p:nvPr>
        </p:nvSpPr>
        <p:spPr/>
        <p:txBody>
          <a:bodyPr/>
          <a:lstStyle/>
          <a:p>
            <a:fld id="{1D2EA5EF-C699-AF4C-BA42-C0A1CAAB713C}" type="slidenum">
              <a:rPr lang="en-US" smtClean="0"/>
              <a:t>26</a:t>
            </a:fld>
            <a:endParaRPr lang="en-US" dirty="0"/>
          </a:p>
        </p:txBody>
      </p:sp>
      <p:sp>
        <p:nvSpPr>
          <p:cNvPr id="5" name="TextBox 4">
            <a:extLst>
              <a:ext uri="{FF2B5EF4-FFF2-40B4-BE49-F238E27FC236}">
                <a16:creationId xmlns:a16="http://schemas.microsoft.com/office/drawing/2014/main" id="{A1A20260-E2F0-96F9-F5B4-845D0DA1FC74}"/>
              </a:ext>
            </a:extLst>
          </p:cNvPr>
          <p:cNvSpPr txBox="1"/>
          <p:nvPr/>
        </p:nvSpPr>
        <p:spPr>
          <a:xfrm>
            <a:off x="5053912" y="5402643"/>
            <a:ext cx="4323077" cy="738664"/>
          </a:xfrm>
          <a:prstGeom prst="rect">
            <a:avLst/>
          </a:prstGeom>
          <a:noFill/>
        </p:spPr>
        <p:txBody>
          <a:bodyPr wrap="square" rtlCol="0">
            <a:spAutoFit/>
          </a:bodyPr>
          <a:lstStyle/>
          <a:p>
            <a:r>
              <a:rPr lang="en-US" sz="1400" dirty="0"/>
              <a:t>1: Journal of Personality and Social Psychology </a:t>
            </a:r>
          </a:p>
          <a:p>
            <a:r>
              <a:rPr lang="en-US" sz="1400" dirty="0"/>
              <a:t>2: Seligman, Martin &amp; Diener, Ed</a:t>
            </a:r>
          </a:p>
          <a:p>
            <a:r>
              <a:rPr lang="en-US" sz="1400" dirty="0" err="1"/>
              <a:t>J:ournal</a:t>
            </a:r>
            <a:r>
              <a:rPr lang="en-US" sz="1400" dirty="0"/>
              <a:t> of Consumer Psychology</a:t>
            </a:r>
          </a:p>
        </p:txBody>
      </p:sp>
    </p:spTree>
    <p:extLst>
      <p:ext uri="{BB962C8B-B14F-4D97-AF65-F5344CB8AC3E}">
        <p14:creationId xmlns:p14="http://schemas.microsoft.com/office/powerpoint/2010/main" val="143332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41B83-A0E0-31DA-617C-7D33C4489DD8}"/>
              </a:ext>
            </a:extLst>
          </p:cNvPr>
          <p:cNvSpPr>
            <a:spLocks noGrp="1"/>
          </p:cNvSpPr>
          <p:nvPr>
            <p:ph type="title"/>
          </p:nvPr>
        </p:nvSpPr>
        <p:spPr>
          <a:xfrm>
            <a:off x="370704" y="129747"/>
            <a:ext cx="8513804" cy="1143000"/>
          </a:xfrm>
        </p:spPr>
        <p:txBody>
          <a:bodyPr/>
          <a:lstStyle/>
          <a:p>
            <a:r>
              <a:rPr lang="en-US" sz="3600" dirty="0"/>
              <a:t>Questions to ask ourselves and each other</a:t>
            </a:r>
          </a:p>
        </p:txBody>
      </p:sp>
      <p:sp>
        <p:nvSpPr>
          <p:cNvPr id="3" name="Content Placeholder 2">
            <a:extLst>
              <a:ext uri="{FF2B5EF4-FFF2-40B4-BE49-F238E27FC236}">
                <a16:creationId xmlns:a16="http://schemas.microsoft.com/office/drawing/2014/main" id="{C3B46DD8-E415-EDBD-C2E3-4FA6A3790A28}"/>
              </a:ext>
            </a:extLst>
          </p:cNvPr>
          <p:cNvSpPr>
            <a:spLocks noGrp="1"/>
          </p:cNvSpPr>
          <p:nvPr>
            <p:ph idx="1"/>
          </p:nvPr>
        </p:nvSpPr>
        <p:spPr>
          <a:xfrm>
            <a:off x="370704" y="1112109"/>
            <a:ext cx="8279026" cy="4967416"/>
          </a:xfrm>
        </p:spPr>
        <p:txBody>
          <a:bodyPr>
            <a:normAutofit/>
          </a:bodyPr>
          <a:lstStyle/>
          <a:p>
            <a:r>
              <a:rPr lang="en-US" dirty="0"/>
              <a:t>Where do I encounter health inequities now?</a:t>
            </a:r>
          </a:p>
          <a:p>
            <a:r>
              <a:rPr lang="en-US" dirty="0"/>
              <a:t>What is one practical thing I can do to promote health equity and person-centered care in my work?</a:t>
            </a:r>
          </a:p>
          <a:p>
            <a:r>
              <a:rPr lang="en-US" dirty="0"/>
              <a:t>How do I use the shared decision-making model in the care I provide?</a:t>
            </a:r>
          </a:p>
          <a:p>
            <a:r>
              <a:rPr lang="en-US" dirty="0"/>
              <a:t>How do I share this with my colleagues and patients?</a:t>
            </a:r>
          </a:p>
          <a:p>
            <a:r>
              <a:rPr lang="en-US" dirty="0"/>
              <a:t>See if you can take something from each session that</a:t>
            </a:r>
          </a:p>
          <a:p>
            <a:pPr lvl="1"/>
            <a:r>
              <a:rPr lang="en-US" dirty="0"/>
              <a:t>promotes health equity and/or person-centered care</a:t>
            </a:r>
          </a:p>
          <a:p>
            <a:pPr lvl="1"/>
            <a:r>
              <a:rPr lang="en-US" dirty="0"/>
              <a:t>prevents burnout and enhance your wellbeing (at work and at home)</a:t>
            </a:r>
          </a:p>
          <a:p>
            <a:pPr lvl="1"/>
            <a:r>
              <a:rPr lang="en-US" dirty="0"/>
              <a:t>you will implement in your work and/or your personal life </a:t>
            </a:r>
          </a:p>
          <a:p>
            <a:pPr lvl="1"/>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91752B0-41ED-5788-8449-B55CDDE33974}"/>
              </a:ext>
            </a:extLst>
          </p:cNvPr>
          <p:cNvSpPr>
            <a:spLocks noGrp="1"/>
          </p:cNvSpPr>
          <p:nvPr>
            <p:ph type="sldNum" sz="quarter" idx="12"/>
          </p:nvPr>
        </p:nvSpPr>
        <p:spPr/>
        <p:txBody>
          <a:bodyPr/>
          <a:lstStyle/>
          <a:p>
            <a:fld id="{1D2EA5EF-C699-AF4C-BA42-C0A1CAAB713C}" type="slidenum">
              <a:rPr lang="en-US" smtClean="0"/>
              <a:t>27</a:t>
            </a:fld>
            <a:endParaRPr lang="en-US" dirty="0"/>
          </a:p>
        </p:txBody>
      </p:sp>
    </p:spTree>
    <p:extLst>
      <p:ext uri="{BB962C8B-B14F-4D97-AF65-F5344CB8AC3E}">
        <p14:creationId xmlns:p14="http://schemas.microsoft.com/office/powerpoint/2010/main" val="344475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8C456F7-922D-F927-5252-34A6BE381BFD}"/>
              </a:ext>
            </a:extLst>
          </p:cNvPr>
          <p:cNvSpPr>
            <a:spLocks noGrp="1"/>
          </p:cNvSpPr>
          <p:nvPr>
            <p:ph type="title"/>
          </p:nvPr>
        </p:nvSpPr>
        <p:spPr>
          <a:xfrm>
            <a:off x="381272" y="175832"/>
            <a:ext cx="8699156" cy="1105945"/>
          </a:xfrm>
        </p:spPr>
        <p:txBody>
          <a:bodyPr/>
          <a:lstStyle/>
          <a:p>
            <a:r>
              <a:rPr lang="en-US" sz="3600" dirty="0"/>
              <a:t>Lots of questions. You will find answers. </a:t>
            </a:r>
          </a:p>
        </p:txBody>
      </p:sp>
      <p:sp>
        <p:nvSpPr>
          <p:cNvPr id="9" name="Content Placeholder 8">
            <a:extLst>
              <a:ext uri="{FF2B5EF4-FFF2-40B4-BE49-F238E27FC236}">
                <a16:creationId xmlns:a16="http://schemas.microsoft.com/office/drawing/2014/main" id="{E5B24CD5-8E36-CF79-D00B-7F28AD17E422}"/>
              </a:ext>
            </a:extLst>
          </p:cNvPr>
          <p:cNvSpPr>
            <a:spLocks noGrp="1"/>
          </p:cNvSpPr>
          <p:nvPr>
            <p:ph idx="1"/>
          </p:nvPr>
        </p:nvSpPr>
        <p:spPr>
          <a:xfrm>
            <a:off x="381272" y="1281777"/>
            <a:ext cx="8503236" cy="4859531"/>
          </a:xfrm>
        </p:spPr>
        <p:txBody>
          <a:bodyPr>
            <a:normAutofit/>
          </a:bodyPr>
          <a:lstStyle/>
          <a:p>
            <a:pPr marL="114112" indent="0">
              <a:buNone/>
            </a:pPr>
            <a:r>
              <a:rPr lang="en-US" sz="2800" dirty="0"/>
              <a:t>Before the break you have some time to get started to get to know your colleague/partner and find out </a:t>
            </a:r>
          </a:p>
          <a:p>
            <a:r>
              <a:rPr lang="en-US" sz="2800" dirty="0"/>
              <a:t>You will also get a chance during the breaks to chat with your colleague</a:t>
            </a:r>
          </a:p>
          <a:p>
            <a:r>
              <a:rPr lang="en-US" sz="2800" dirty="0"/>
              <a:t>Write your ideas down on sticky notes (as many as you need) </a:t>
            </a:r>
          </a:p>
          <a:p>
            <a:r>
              <a:rPr lang="en-US" sz="2800" dirty="0"/>
              <a:t>Please post your sticky notes on the butcher block paper/bulletin boards </a:t>
            </a:r>
          </a:p>
          <a:p>
            <a:r>
              <a:rPr lang="en-US" sz="2800" dirty="0"/>
              <a:t>During the closing session, Shannon Weber will pick up on some of the things you wrote</a:t>
            </a:r>
          </a:p>
          <a:p>
            <a:endParaRPr lang="en-US" dirty="0"/>
          </a:p>
          <a:p>
            <a:endParaRPr lang="en-US" dirty="0"/>
          </a:p>
        </p:txBody>
      </p:sp>
      <p:sp>
        <p:nvSpPr>
          <p:cNvPr id="7" name="Slide Number Placeholder 6">
            <a:extLst>
              <a:ext uri="{FF2B5EF4-FFF2-40B4-BE49-F238E27FC236}">
                <a16:creationId xmlns:a16="http://schemas.microsoft.com/office/drawing/2014/main" id="{5E86B357-CC0F-295D-C67E-89D35E04013A}"/>
              </a:ext>
            </a:extLst>
          </p:cNvPr>
          <p:cNvSpPr>
            <a:spLocks noGrp="1"/>
          </p:cNvSpPr>
          <p:nvPr>
            <p:ph type="sldNum" sz="quarter" idx="12"/>
          </p:nvPr>
        </p:nvSpPr>
        <p:spPr/>
        <p:txBody>
          <a:bodyPr/>
          <a:lstStyle/>
          <a:p>
            <a:fld id="{1D2EA5EF-C699-AF4C-BA42-C0A1CAAB713C}" type="slidenum">
              <a:rPr lang="en-US" smtClean="0"/>
              <a:t>28</a:t>
            </a:fld>
            <a:endParaRPr lang="en-US" dirty="0"/>
          </a:p>
        </p:txBody>
      </p:sp>
    </p:spTree>
    <p:extLst>
      <p:ext uri="{BB962C8B-B14F-4D97-AF65-F5344CB8AC3E}">
        <p14:creationId xmlns:p14="http://schemas.microsoft.com/office/powerpoint/2010/main" val="2572123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AA8E50-95D8-A3B9-E4F4-6057A508C07B}"/>
              </a:ext>
            </a:extLst>
          </p:cNvPr>
          <p:cNvSpPr>
            <a:spLocks noGrp="1"/>
          </p:cNvSpPr>
          <p:nvPr>
            <p:ph type="title"/>
          </p:nvPr>
        </p:nvSpPr>
        <p:spPr>
          <a:xfrm>
            <a:off x="0" y="4924249"/>
            <a:ext cx="9080428" cy="522557"/>
          </a:xfrm>
        </p:spPr>
        <p:txBody>
          <a:bodyPr/>
          <a:lstStyle/>
          <a:p>
            <a:r>
              <a:rPr lang="en-US" sz="3200" dirty="0"/>
              <a:t> Have fun, drive safe, see you at the destination!</a:t>
            </a:r>
          </a:p>
        </p:txBody>
      </p:sp>
      <p:sp>
        <p:nvSpPr>
          <p:cNvPr id="9" name="Text Placeholder 8">
            <a:extLst>
              <a:ext uri="{FF2B5EF4-FFF2-40B4-BE49-F238E27FC236}">
                <a16:creationId xmlns:a16="http://schemas.microsoft.com/office/drawing/2014/main" id="{EA422A9A-DB14-087D-63C3-F1ABA8C09826}"/>
              </a:ext>
            </a:extLst>
          </p:cNvPr>
          <p:cNvSpPr>
            <a:spLocks noGrp="1"/>
          </p:cNvSpPr>
          <p:nvPr>
            <p:ph type="body" sz="half" idx="2"/>
          </p:nvPr>
        </p:nvSpPr>
        <p:spPr>
          <a:xfrm>
            <a:off x="333632" y="5422900"/>
            <a:ext cx="8439665" cy="882982"/>
          </a:xfrm>
        </p:spPr>
        <p:txBody>
          <a:bodyPr>
            <a:noAutofit/>
          </a:bodyPr>
          <a:lstStyle/>
          <a:p>
            <a:r>
              <a:rPr lang="en-US" sz="2400" dirty="0"/>
              <a:t>Questions? Ask now, and/or ask the conference organizers or me anytime during the breaks</a:t>
            </a:r>
          </a:p>
        </p:txBody>
      </p:sp>
      <p:sp>
        <p:nvSpPr>
          <p:cNvPr id="4" name="Slide Number Placeholder 3">
            <a:extLst>
              <a:ext uri="{FF2B5EF4-FFF2-40B4-BE49-F238E27FC236}">
                <a16:creationId xmlns:a16="http://schemas.microsoft.com/office/drawing/2014/main" id="{8C58D0FE-A607-537D-ACA4-314D6E0FA129}"/>
              </a:ext>
            </a:extLst>
          </p:cNvPr>
          <p:cNvSpPr>
            <a:spLocks noGrp="1"/>
          </p:cNvSpPr>
          <p:nvPr>
            <p:ph type="sldNum" sz="quarter" idx="11"/>
          </p:nvPr>
        </p:nvSpPr>
        <p:spPr/>
        <p:txBody>
          <a:bodyPr/>
          <a:lstStyle/>
          <a:p>
            <a:fld id="{1D2EA5EF-C699-AF4C-BA42-C0A1CAAB713C}" type="slidenum">
              <a:rPr lang="en-US" smtClean="0"/>
              <a:t>29</a:t>
            </a:fld>
            <a:endParaRPr lang="en-US" dirty="0"/>
          </a:p>
        </p:txBody>
      </p:sp>
      <p:pic>
        <p:nvPicPr>
          <p:cNvPr id="17" name="Picture Placeholder 16" descr="A red car parked on the side of a road">
            <a:extLst>
              <a:ext uri="{FF2B5EF4-FFF2-40B4-BE49-F238E27FC236}">
                <a16:creationId xmlns:a16="http://schemas.microsoft.com/office/drawing/2014/main" id="{D7192A38-86F4-5F15-35CA-163E929CA338}"/>
              </a:ext>
            </a:extLst>
          </p:cNvPr>
          <p:cNvPicPr>
            <a:picLocks noGrp="1" noChangeAspect="1"/>
          </p:cNvPicPr>
          <p:nvPr>
            <p:ph type="pic" idx="1"/>
          </p:nvPr>
        </p:nvPicPr>
        <p:blipFill>
          <a:blip r:embed="rId2"/>
          <a:srcRect t="14030" b="14030"/>
          <a:stretch>
            <a:fillRect/>
          </a:stretch>
        </p:blipFill>
        <p:spPr>
          <a:xfrm>
            <a:off x="0" y="-126970"/>
            <a:ext cx="9144000" cy="4913922"/>
          </a:xfrm>
        </p:spPr>
      </p:pic>
      <p:pic>
        <p:nvPicPr>
          <p:cNvPr id="19" name="Picture 18" descr="List of the rules of the car:&#10;1. Get in!&#10;2. Shut up&#10;3. Hold on!">
            <a:extLst>
              <a:ext uri="{FF2B5EF4-FFF2-40B4-BE49-F238E27FC236}">
                <a16:creationId xmlns:a16="http://schemas.microsoft.com/office/drawing/2014/main" id="{3C9DD7B8-A43E-203D-E84E-79C6B9682F5D}"/>
              </a:ext>
            </a:extLst>
          </p:cNvPr>
          <p:cNvPicPr>
            <a:picLocks noChangeAspect="1"/>
          </p:cNvPicPr>
          <p:nvPr/>
        </p:nvPicPr>
        <p:blipFill rotWithShape="1">
          <a:blip r:embed="rId3"/>
          <a:srcRect l="35392" t="24709" r="40954" b="36365"/>
          <a:stretch/>
        </p:blipFill>
        <p:spPr>
          <a:xfrm rot="5400000">
            <a:off x="1507716" y="-469970"/>
            <a:ext cx="4884829" cy="5766311"/>
          </a:xfrm>
          <a:prstGeom prst="rect">
            <a:avLst/>
          </a:prstGeom>
        </p:spPr>
      </p:pic>
      <p:sp>
        <p:nvSpPr>
          <p:cNvPr id="2" name="TextBox 1">
            <a:extLst>
              <a:ext uri="{FF2B5EF4-FFF2-40B4-BE49-F238E27FC236}">
                <a16:creationId xmlns:a16="http://schemas.microsoft.com/office/drawing/2014/main" id="{7A88DA96-8F29-872A-8B65-3F8D73FFDE73}"/>
              </a:ext>
            </a:extLst>
          </p:cNvPr>
          <p:cNvSpPr txBox="1"/>
          <p:nvPr/>
        </p:nvSpPr>
        <p:spPr>
          <a:xfrm>
            <a:off x="6833286" y="4528671"/>
            <a:ext cx="2499863" cy="307777"/>
          </a:xfrm>
          <a:prstGeom prst="rect">
            <a:avLst/>
          </a:prstGeom>
          <a:noFill/>
        </p:spPr>
        <p:txBody>
          <a:bodyPr wrap="square" rtlCol="0">
            <a:spAutoFit/>
          </a:bodyPr>
          <a:lstStyle/>
          <a:p>
            <a:r>
              <a:rPr lang="en-US" sz="1400" dirty="0">
                <a:solidFill>
                  <a:schemeClr val="bg1"/>
                </a:solidFill>
              </a:rPr>
              <a:t>(Photo by Guy Vandenberg)</a:t>
            </a:r>
          </a:p>
        </p:txBody>
      </p:sp>
    </p:spTree>
    <p:extLst>
      <p:ext uri="{BB962C8B-B14F-4D97-AF65-F5344CB8AC3E}">
        <p14:creationId xmlns:p14="http://schemas.microsoft.com/office/powerpoint/2010/main" val="343711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vert="horz" lIns="91290" tIns="45645" rIns="91290" bIns="45645" rtlCol="0" anchor="t">
            <a:normAutofit fontScale="62500" lnSpcReduction="20000"/>
          </a:bodyPr>
          <a:lstStyle/>
          <a:p>
            <a:pPr marL="113665" indent="0">
              <a:buNone/>
            </a:pPr>
            <a:r>
              <a:rPr lang="en-US" sz="2300" dirty="0">
                <a:ea typeface="+mn-lt"/>
                <a:cs typeface="+mn-lt"/>
              </a:rPr>
              <a:t>The views and opinions expressed in this presentation are not necessarily those of the Pacific AIDS Education &amp; Training Center (Pacific AETC) or its eight local partner sites in HRSA Region 9, the Regents of the University of California or its San Francisco campus (UCSF or collectively, University) nor of our funder the Health Resources and Services Administration (HRSA). Neither Pacific 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product or process assessed or described; nor represent that its use would not infringe privately owned rights. </a:t>
            </a:r>
          </a:p>
          <a:p>
            <a:pPr marL="113665" indent="0">
              <a:buNone/>
            </a:pPr>
            <a:endParaRPr lang="en-US" sz="2300" b="1" dirty="0">
              <a:ea typeface="+mn-lt"/>
              <a:cs typeface="+mn-lt"/>
            </a:endParaRPr>
          </a:p>
          <a:p>
            <a:pPr marL="113665" indent="0">
              <a:buNone/>
            </a:pPr>
            <a:r>
              <a:rPr lang="en-US" sz="2200" b="1" dirty="0">
                <a:ea typeface="+mn-lt"/>
                <a:cs typeface="+mn-lt"/>
              </a:rPr>
              <a:t>HRSA Acknowledgement Statement </a:t>
            </a:r>
            <a:br>
              <a:rPr lang="en-US" sz="2200" b="1" dirty="0">
                <a:ea typeface="+mn-lt"/>
                <a:cs typeface="+mn-lt"/>
              </a:rPr>
            </a:br>
            <a:r>
              <a:rPr lang="en-US" sz="2200" dirty="0">
                <a:solidFill>
                  <a:srgbClr val="000000"/>
                </a:solidFill>
                <a:effectLst/>
                <a:ea typeface="Times New Roman" panose="02020603050405020304" pitchFamily="18" charset="0"/>
              </a:rPr>
              <a:t>The Pacific AETC is supported by the Health Resources and Services Administration (HRSA) of the    U.S. Department of Health and Human Services (HHS) as part of an award totaling $4,377,449. The contents are those of the author(s) and do not necessarily represent the official views of, nor an endorsement, by HRSA, HHS, or the U.S. Government. For more information, please visit HRSA.gov. </a:t>
            </a:r>
            <a:endParaRPr lang="en-US" sz="2200" dirty="0">
              <a:effectLst/>
              <a:ea typeface="Calibri" panose="020F0502020204030204" pitchFamily="34" charset="0"/>
            </a:endParaRPr>
          </a:p>
          <a:p>
            <a:pPr marL="113665" indent="0">
              <a:buNone/>
            </a:pPr>
            <a:endParaRPr lang="en-US" sz="2300" dirty="0">
              <a:ea typeface="+mn-lt"/>
              <a:cs typeface="+mn-lt"/>
            </a:endParaRPr>
          </a:p>
          <a:p>
            <a:pPr marL="113665" indent="0">
              <a:buNone/>
            </a:pPr>
            <a:r>
              <a:rPr lang="en-US" sz="2300" b="1" dirty="0">
                <a:ea typeface="+mn-lt"/>
                <a:cs typeface="+mn-lt"/>
              </a:rPr>
              <a:t>Trade Name Disclosure Statement </a:t>
            </a:r>
            <a:br>
              <a:rPr lang="en-US" sz="2300" b="1" dirty="0">
                <a:ea typeface="+mn-lt"/>
                <a:cs typeface="+mn-lt"/>
              </a:rPr>
            </a:br>
            <a:r>
              <a:rPr lang="en-US" sz="2300" dirty="0">
                <a:ea typeface="+mn-lt"/>
                <a:cs typeface="+mn-lt"/>
              </a:rPr>
              <a:t>Funding for this presentation was made possible by 5 U1OHA29292‐08‐00 from</a:t>
            </a:r>
            <a:r>
              <a:rPr lang="en-US" sz="2300" b="1" dirty="0">
                <a:ea typeface="+mn-lt"/>
                <a:cs typeface="+mn-lt"/>
              </a:rPr>
              <a:t> </a:t>
            </a:r>
            <a:r>
              <a:rPr lang="en-US" sz="2300" dirty="0">
                <a:ea typeface="+mn-lt"/>
                <a:cs typeface="+mn-lt"/>
              </a:rPr>
              <a:t>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marL="113665" indent="0">
              <a:buNone/>
            </a:pPr>
            <a:endParaRPr lang="en-US" sz="2300" dirty="0">
              <a:cs typeface="Arial"/>
            </a:endParaRPr>
          </a:p>
        </p:txBody>
      </p:sp>
      <p:sp>
        <p:nvSpPr>
          <p:cNvPr id="5" name="Slide Number Placeholder 4">
            <a:extLst>
              <a:ext uri="{FF2B5EF4-FFF2-40B4-BE49-F238E27FC236}">
                <a16:creationId xmlns:a16="http://schemas.microsoft.com/office/drawing/2014/main" id="{84157856-EF6F-C942-BBB6-10E2D7141CEF}"/>
              </a:ext>
            </a:extLst>
          </p:cNvPr>
          <p:cNvSpPr>
            <a:spLocks noGrp="1"/>
          </p:cNvSpPr>
          <p:nvPr>
            <p:ph type="sldNum" sz="quarter" idx="12"/>
          </p:nvPr>
        </p:nvSpPr>
        <p:spPr/>
        <p:txBody>
          <a:bodyPr/>
          <a:lstStyle/>
          <a:p>
            <a:fld id="{1D2EA5EF-C699-AF4C-BA42-C0A1CAAB713C}" type="slidenum">
              <a:rPr lang="en-US" smtClean="0"/>
              <a:t>3</a:t>
            </a:fld>
            <a:endParaRPr lang="en-US" dirty="0"/>
          </a:p>
        </p:txBody>
      </p:sp>
    </p:spTree>
    <p:extLst>
      <p:ext uri="{BB962C8B-B14F-4D97-AF65-F5344CB8AC3E}">
        <p14:creationId xmlns:p14="http://schemas.microsoft.com/office/powerpoint/2010/main" val="1585749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Disclosures</a:t>
            </a:r>
          </a:p>
        </p:txBody>
      </p:sp>
      <p:sp>
        <p:nvSpPr>
          <p:cNvPr id="7" name="Content Placeholder 6"/>
          <p:cNvSpPr>
            <a:spLocks noGrp="1"/>
          </p:cNvSpPr>
          <p:nvPr>
            <p:ph idx="1"/>
          </p:nvPr>
        </p:nvSpPr>
        <p:spPr/>
        <p:txBody>
          <a:bodyPr>
            <a:normAutofit/>
          </a:bodyPr>
          <a:lstStyle/>
          <a:p>
            <a:pPr marL="0" indent="0">
              <a:buNone/>
            </a:pPr>
            <a:r>
              <a:rPr lang="en-US" sz="2800" b="1" dirty="0"/>
              <a:t>None</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r>
              <a:rPr lang="en-US" sz="2000" dirty="0"/>
              <a:t>(The presenter of this continuing medical education activity has indicated that neither he nor his spouse have any financial relationships with commercial interests related to the content of this activity)</a:t>
            </a:r>
          </a:p>
          <a:p>
            <a:pPr marL="0" indent="0">
              <a:buNone/>
            </a:pPr>
            <a:endParaRPr lang="en-US" b="1" i="1" dirty="0">
              <a:solidFill>
                <a:srgbClr val="FF0000"/>
              </a:solidFill>
            </a:endParaRPr>
          </a:p>
          <a:p>
            <a:pPr marL="0" indent="0">
              <a:buNone/>
            </a:pPr>
            <a:endParaRPr lang="en-US" sz="3400" i="1" dirty="0"/>
          </a:p>
        </p:txBody>
      </p:sp>
      <p:sp>
        <p:nvSpPr>
          <p:cNvPr id="2" name="Slide Number Placeholder 1">
            <a:extLst>
              <a:ext uri="{FF2B5EF4-FFF2-40B4-BE49-F238E27FC236}">
                <a16:creationId xmlns:a16="http://schemas.microsoft.com/office/drawing/2014/main" id="{5141AC4F-C40E-CF4F-9B8A-B863157BAAFE}"/>
              </a:ext>
            </a:extLst>
          </p:cNvPr>
          <p:cNvSpPr>
            <a:spLocks noGrp="1"/>
          </p:cNvSpPr>
          <p:nvPr>
            <p:ph type="sldNum" sz="quarter" idx="12"/>
          </p:nvPr>
        </p:nvSpPr>
        <p:spPr/>
        <p:txBody>
          <a:bodyPr/>
          <a:lstStyle/>
          <a:p>
            <a:fld id="{1D2EA5EF-C699-AF4C-BA42-C0A1CAAB713C}" type="slidenum">
              <a:rPr lang="en-US" smtClean="0"/>
              <a:t>4</a:t>
            </a:fld>
            <a:endParaRPr lang="en-US" dirty="0"/>
          </a:p>
        </p:txBody>
      </p:sp>
    </p:spTree>
    <p:extLst>
      <p:ext uri="{BB962C8B-B14F-4D97-AF65-F5344CB8AC3E}">
        <p14:creationId xmlns:p14="http://schemas.microsoft.com/office/powerpoint/2010/main" val="301593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D956D-0540-71E8-798B-D22F64D4D56C}"/>
              </a:ext>
            </a:extLst>
          </p:cNvPr>
          <p:cNvSpPr>
            <a:spLocks noGrp="1"/>
          </p:cNvSpPr>
          <p:nvPr>
            <p:ph type="title"/>
          </p:nvPr>
        </p:nvSpPr>
        <p:spPr>
          <a:xfrm>
            <a:off x="284206" y="274639"/>
            <a:ext cx="8488566" cy="810072"/>
          </a:xfrm>
        </p:spPr>
        <p:txBody>
          <a:bodyPr/>
          <a:lstStyle/>
          <a:p>
            <a:r>
              <a:rPr lang="en-US" dirty="0"/>
              <a:t>What if?</a:t>
            </a:r>
          </a:p>
        </p:txBody>
      </p:sp>
      <p:sp>
        <p:nvSpPr>
          <p:cNvPr id="6" name="Text Placeholder 5">
            <a:extLst>
              <a:ext uri="{FF2B5EF4-FFF2-40B4-BE49-F238E27FC236}">
                <a16:creationId xmlns:a16="http://schemas.microsoft.com/office/drawing/2014/main" id="{0428C93B-24F4-4E9E-2B44-3D2E0229ECF7}"/>
              </a:ext>
            </a:extLst>
          </p:cNvPr>
          <p:cNvSpPr>
            <a:spLocks noGrp="1"/>
          </p:cNvSpPr>
          <p:nvPr>
            <p:ph type="body" idx="1"/>
          </p:nvPr>
        </p:nvSpPr>
        <p:spPr>
          <a:xfrm>
            <a:off x="284205" y="1084711"/>
            <a:ext cx="4063103" cy="639763"/>
          </a:xfrm>
        </p:spPr>
        <p:txBody>
          <a:bodyPr/>
          <a:lstStyle/>
          <a:p>
            <a:r>
              <a:rPr lang="en-US" b="1" dirty="0"/>
              <a:t>Besides</a:t>
            </a:r>
            <a:r>
              <a:rPr lang="en-US" dirty="0"/>
              <a:t> getting:</a:t>
            </a:r>
          </a:p>
        </p:txBody>
      </p:sp>
      <p:sp>
        <p:nvSpPr>
          <p:cNvPr id="3" name="Content Placeholder 2">
            <a:extLst>
              <a:ext uri="{FF2B5EF4-FFF2-40B4-BE49-F238E27FC236}">
                <a16:creationId xmlns:a16="http://schemas.microsoft.com/office/drawing/2014/main" id="{6C1DBEB1-9982-7FA1-CD5B-B1C3ECC580D6}"/>
              </a:ext>
            </a:extLst>
          </p:cNvPr>
          <p:cNvSpPr>
            <a:spLocks noGrp="1"/>
          </p:cNvSpPr>
          <p:nvPr>
            <p:ph sz="half" idx="2"/>
          </p:nvPr>
        </p:nvSpPr>
        <p:spPr>
          <a:xfrm>
            <a:off x="284205" y="1724475"/>
            <a:ext cx="4063103" cy="3840674"/>
          </a:xfrm>
        </p:spPr>
        <p:txBody>
          <a:bodyPr>
            <a:normAutofit/>
          </a:bodyPr>
          <a:lstStyle/>
          <a:p>
            <a:pPr>
              <a:spcAft>
                <a:spcPts val="600"/>
              </a:spcAft>
            </a:pPr>
            <a:r>
              <a:rPr lang="en-US" dirty="0"/>
              <a:t>CEUs</a:t>
            </a:r>
          </a:p>
          <a:p>
            <a:pPr>
              <a:spcAft>
                <a:spcPts val="600"/>
              </a:spcAft>
            </a:pPr>
            <a:r>
              <a:rPr lang="en-US" dirty="0"/>
              <a:t>Lots of opportunities for networking with each other</a:t>
            </a:r>
          </a:p>
          <a:p>
            <a:pPr>
              <a:spcAft>
                <a:spcPts val="600"/>
              </a:spcAft>
            </a:pPr>
            <a:r>
              <a:rPr lang="en-US" dirty="0"/>
              <a:t>Important clinical updates</a:t>
            </a:r>
          </a:p>
          <a:p>
            <a:pPr>
              <a:spcAft>
                <a:spcPts val="600"/>
              </a:spcAft>
            </a:pPr>
            <a:r>
              <a:rPr lang="en-US" dirty="0"/>
              <a:t>Coffee and tea, sodas, juice, water, snacks, and lunch!</a:t>
            </a:r>
          </a:p>
          <a:p>
            <a:endParaRPr lang="en-US" dirty="0"/>
          </a:p>
          <a:p>
            <a:endParaRPr lang="en-US" dirty="0"/>
          </a:p>
        </p:txBody>
      </p:sp>
      <p:sp>
        <p:nvSpPr>
          <p:cNvPr id="7" name="Text Placeholder 6">
            <a:extLst>
              <a:ext uri="{FF2B5EF4-FFF2-40B4-BE49-F238E27FC236}">
                <a16:creationId xmlns:a16="http://schemas.microsoft.com/office/drawing/2014/main" id="{7EE9A861-1C24-3F07-F815-773B6807B9C6}"/>
              </a:ext>
            </a:extLst>
          </p:cNvPr>
          <p:cNvSpPr>
            <a:spLocks noGrp="1"/>
          </p:cNvSpPr>
          <p:nvPr>
            <p:ph type="body" sz="quarter" idx="3"/>
          </p:nvPr>
        </p:nvSpPr>
        <p:spPr>
          <a:xfrm>
            <a:off x="4560889" y="1084712"/>
            <a:ext cx="4198807" cy="639763"/>
          </a:xfrm>
        </p:spPr>
        <p:txBody>
          <a:bodyPr/>
          <a:lstStyle/>
          <a:p>
            <a:r>
              <a:rPr lang="en-US" dirty="0"/>
              <a:t>You</a:t>
            </a:r>
            <a:r>
              <a:rPr lang="en-US" b="1" dirty="0"/>
              <a:t> ALSO </a:t>
            </a:r>
            <a:r>
              <a:rPr lang="en-US" dirty="0"/>
              <a:t>got:</a:t>
            </a:r>
          </a:p>
        </p:txBody>
      </p:sp>
      <p:sp>
        <p:nvSpPr>
          <p:cNvPr id="8" name="Content Placeholder 7">
            <a:extLst>
              <a:ext uri="{FF2B5EF4-FFF2-40B4-BE49-F238E27FC236}">
                <a16:creationId xmlns:a16="http://schemas.microsoft.com/office/drawing/2014/main" id="{EBE9A953-0CBE-3F20-4FBF-B5B2DA82C3DA}"/>
              </a:ext>
            </a:extLst>
          </p:cNvPr>
          <p:cNvSpPr>
            <a:spLocks noGrp="1"/>
          </p:cNvSpPr>
          <p:nvPr>
            <p:ph sz="quarter" idx="4"/>
          </p:nvPr>
        </p:nvSpPr>
        <p:spPr>
          <a:xfrm>
            <a:off x="4460789" y="1724475"/>
            <a:ext cx="4399006" cy="3626002"/>
          </a:xfrm>
        </p:spPr>
        <p:txBody>
          <a:bodyPr>
            <a:normAutofit/>
          </a:bodyPr>
          <a:lstStyle/>
          <a:p>
            <a:pPr>
              <a:spcAft>
                <a:spcPts val="600"/>
              </a:spcAft>
            </a:pPr>
            <a:r>
              <a:rPr lang="en-US" dirty="0"/>
              <a:t>3 practical ways to be more effective, and make things better for your patients and your colleagues</a:t>
            </a:r>
          </a:p>
          <a:p>
            <a:pPr>
              <a:spcAft>
                <a:spcPts val="600"/>
              </a:spcAft>
            </a:pPr>
            <a:r>
              <a:rPr lang="en-US" dirty="0"/>
              <a:t>A new friend or an ally</a:t>
            </a:r>
          </a:p>
          <a:p>
            <a:pPr>
              <a:spcAft>
                <a:spcPts val="600"/>
              </a:spcAft>
            </a:pPr>
            <a:r>
              <a:rPr lang="en-US" dirty="0"/>
              <a:t>3 new ideas about preventing burnout and/or increase wellbeing </a:t>
            </a:r>
          </a:p>
          <a:p>
            <a:endParaRPr lang="en-US" dirty="0"/>
          </a:p>
        </p:txBody>
      </p:sp>
      <p:sp>
        <p:nvSpPr>
          <p:cNvPr id="5" name="Slide Number Placeholder 4">
            <a:extLst>
              <a:ext uri="{FF2B5EF4-FFF2-40B4-BE49-F238E27FC236}">
                <a16:creationId xmlns:a16="http://schemas.microsoft.com/office/drawing/2014/main" id="{C1A141D9-AC63-0D50-CC7E-F7DA0FFA4960}"/>
              </a:ext>
            </a:extLst>
          </p:cNvPr>
          <p:cNvSpPr>
            <a:spLocks noGrp="1"/>
          </p:cNvSpPr>
          <p:nvPr>
            <p:ph type="sldNum" sz="quarter" idx="12"/>
          </p:nvPr>
        </p:nvSpPr>
        <p:spPr/>
        <p:txBody>
          <a:bodyPr/>
          <a:lstStyle/>
          <a:p>
            <a:fld id="{1D2EA5EF-C699-AF4C-BA42-C0A1CAAB713C}" type="slidenum">
              <a:rPr lang="en-US" smtClean="0"/>
              <a:t>5</a:t>
            </a:fld>
            <a:endParaRPr lang="en-US" dirty="0"/>
          </a:p>
        </p:txBody>
      </p:sp>
      <p:sp>
        <p:nvSpPr>
          <p:cNvPr id="9" name="TextBox 8">
            <a:extLst>
              <a:ext uri="{FF2B5EF4-FFF2-40B4-BE49-F238E27FC236}">
                <a16:creationId xmlns:a16="http://schemas.microsoft.com/office/drawing/2014/main" id="{DB386B02-AF78-C445-519A-6CA5A3181AA1}"/>
              </a:ext>
            </a:extLst>
          </p:cNvPr>
          <p:cNvSpPr txBox="1"/>
          <p:nvPr/>
        </p:nvSpPr>
        <p:spPr>
          <a:xfrm>
            <a:off x="284205" y="5474043"/>
            <a:ext cx="8340811" cy="461665"/>
          </a:xfrm>
          <a:prstGeom prst="rect">
            <a:avLst/>
          </a:prstGeom>
          <a:noFill/>
        </p:spPr>
        <p:txBody>
          <a:bodyPr wrap="square" rtlCol="0">
            <a:spAutoFit/>
          </a:bodyPr>
          <a:lstStyle/>
          <a:p>
            <a:r>
              <a:rPr lang="en-US" sz="2400" dirty="0"/>
              <a:t>Good news! You can and will get all of that </a:t>
            </a:r>
            <a:r>
              <a:rPr lang="en-US" sz="2400" b="1" i="1" dirty="0"/>
              <a:t>if</a:t>
            </a:r>
            <a:r>
              <a:rPr lang="en-US" sz="2400" dirty="0"/>
              <a:t> you participate! </a:t>
            </a:r>
            <a:endParaRPr lang="en-US" dirty="0"/>
          </a:p>
        </p:txBody>
      </p:sp>
    </p:spTree>
    <p:extLst>
      <p:ext uri="{BB962C8B-B14F-4D97-AF65-F5344CB8AC3E}">
        <p14:creationId xmlns:p14="http://schemas.microsoft.com/office/powerpoint/2010/main" val="392431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FBC20-A041-D89A-6742-029B5B949768}"/>
              </a:ext>
            </a:extLst>
          </p:cNvPr>
          <p:cNvSpPr>
            <a:spLocks noGrp="1"/>
          </p:cNvSpPr>
          <p:nvPr>
            <p:ph type="title"/>
          </p:nvPr>
        </p:nvSpPr>
        <p:spPr>
          <a:xfrm>
            <a:off x="457202" y="274639"/>
            <a:ext cx="8315569" cy="1143000"/>
          </a:xfrm>
        </p:spPr>
        <p:txBody>
          <a:bodyPr anchor="ctr">
            <a:normAutofit/>
          </a:bodyPr>
          <a:lstStyle/>
          <a:p>
            <a:r>
              <a:rPr lang="en-US" dirty="0"/>
              <a:t>We learn from and with each other</a:t>
            </a:r>
          </a:p>
        </p:txBody>
      </p:sp>
      <p:sp>
        <p:nvSpPr>
          <p:cNvPr id="3" name="Content Placeholder 2">
            <a:extLst>
              <a:ext uri="{FF2B5EF4-FFF2-40B4-BE49-F238E27FC236}">
                <a16:creationId xmlns:a16="http://schemas.microsoft.com/office/drawing/2014/main" id="{319A056F-9BAE-FB09-6EDD-B4756F825DF5}"/>
              </a:ext>
            </a:extLst>
          </p:cNvPr>
          <p:cNvSpPr>
            <a:spLocks noGrp="1"/>
          </p:cNvSpPr>
          <p:nvPr>
            <p:ph sz="half" idx="1"/>
          </p:nvPr>
        </p:nvSpPr>
        <p:spPr>
          <a:xfrm>
            <a:off x="371229" y="1322173"/>
            <a:ext cx="3830068" cy="4645327"/>
          </a:xfrm>
        </p:spPr>
        <p:txBody>
          <a:bodyPr>
            <a:normAutofit/>
          </a:bodyPr>
          <a:lstStyle/>
          <a:p>
            <a:pPr>
              <a:lnSpc>
                <a:spcPct val="90000"/>
              </a:lnSpc>
            </a:pPr>
            <a:r>
              <a:rPr lang="en-US" dirty="0"/>
              <a:t>Find one person you don’t know yet, and who preferably does not work in the same place you do.</a:t>
            </a:r>
          </a:p>
          <a:p>
            <a:pPr>
              <a:lnSpc>
                <a:spcPct val="90000"/>
              </a:lnSpc>
            </a:pPr>
            <a:r>
              <a:rPr lang="en-US" dirty="0"/>
              <a:t>Get to know some basic facts about your partner and ask them what brought them here.</a:t>
            </a:r>
          </a:p>
          <a:p>
            <a:pPr>
              <a:lnSpc>
                <a:spcPct val="90000"/>
              </a:lnSpc>
            </a:pPr>
            <a:endParaRPr lang="en-US" dirty="0"/>
          </a:p>
        </p:txBody>
      </p:sp>
      <p:pic>
        <p:nvPicPr>
          <p:cNvPr id="7" name="Picture Placeholder 6" descr="Image of two sets of hands wearing gloves and planting a tree together.">
            <a:extLst>
              <a:ext uri="{FF2B5EF4-FFF2-40B4-BE49-F238E27FC236}">
                <a16:creationId xmlns:a16="http://schemas.microsoft.com/office/drawing/2014/main" id="{54DF9330-41B0-1F5C-90AC-B179AEEE6320}"/>
              </a:ext>
            </a:extLst>
          </p:cNvPr>
          <p:cNvPicPr>
            <a:picLocks noGrp="1" noChangeAspect="1"/>
          </p:cNvPicPr>
          <p:nvPr>
            <p:ph sz="half" idx="2"/>
          </p:nvPr>
        </p:nvPicPr>
        <p:blipFill rotWithShape="1">
          <a:blip r:embed="rId2"/>
          <a:srcRect l="9947" r="29446"/>
          <a:stretch/>
        </p:blipFill>
        <p:spPr>
          <a:xfrm>
            <a:off x="4648199" y="1322173"/>
            <a:ext cx="4038599" cy="4431308"/>
          </a:xfrm>
          <a:prstGeom prst="rect">
            <a:avLst/>
          </a:prstGeom>
          <a:noFill/>
        </p:spPr>
      </p:pic>
      <p:sp>
        <p:nvSpPr>
          <p:cNvPr id="4" name="Slide Number Placeholder 3">
            <a:extLst>
              <a:ext uri="{FF2B5EF4-FFF2-40B4-BE49-F238E27FC236}">
                <a16:creationId xmlns:a16="http://schemas.microsoft.com/office/drawing/2014/main" id="{18F365CE-2222-101E-D895-B8C141071053}"/>
              </a:ext>
            </a:extLst>
          </p:cNvPr>
          <p:cNvSpPr>
            <a:spLocks noGrp="1"/>
          </p:cNvSpPr>
          <p:nvPr>
            <p:ph type="sldNum" sz="quarter" idx="12"/>
          </p:nvPr>
        </p:nvSpPr>
        <p:spPr>
          <a:xfrm>
            <a:off x="8531788" y="6305882"/>
            <a:ext cx="548640" cy="396240"/>
          </a:xfrm>
        </p:spPr>
        <p:txBody>
          <a:bodyPr anchor="ctr">
            <a:normAutofit/>
          </a:bodyPr>
          <a:lstStyle/>
          <a:p>
            <a:pPr>
              <a:spcAft>
                <a:spcPts val="600"/>
              </a:spcAft>
            </a:pPr>
            <a:fld id="{1D2EA5EF-C699-AF4C-BA42-C0A1CAAB713C}" type="slidenum">
              <a:rPr lang="en-US" smtClean="0"/>
              <a:pPr>
                <a:spcAft>
                  <a:spcPts val="600"/>
                </a:spcAft>
              </a:pPr>
              <a:t>6</a:t>
            </a:fld>
            <a:endParaRPr lang="en-US"/>
          </a:p>
        </p:txBody>
      </p:sp>
    </p:spTree>
    <p:extLst>
      <p:ext uri="{BB962C8B-B14F-4D97-AF65-F5344CB8AC3E}">
        <p14:creationId xmlns:p14="http://schemas.microsoft.com/office/powerpoint/2010/main" val="2770958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31892-0ED8-195F-11F7-550D376D2F9C}"/>
              </a:ext>
            </a:extLst>
          </p:cNvPr>
          <p:cNvSpPr>
            <a:spLocks noGrp="1"/>
          </p:cNvSpPr>
          <p:nvPr>
            <p:ph type="title"/>
          </p:nvPr>
        </p:nvSpPr>
        <p:spPr/>
        <p:txBody>
          <a:bodyPr/>
          <a:lstStyle/>
          <a:p>
            <a:r>
              <a:rPr lang="en-US" dirty="0"/>
              <a:t>Learning together</a:t>
            </a:r>
          </a:p>
        </p:txBody>
      </p:sp>
      <p:sp>
        <p:nvSpPr>
          <p:cNvPr id="3" name="Content Placeholder 2">
            <a:extLst>
              <a:ext uri="{FF2B5EF4-FFF2-40B4-BE49-F238E27FC236}">
                <a16:creationId xmlns:a16="http://schemas.microsoft.com/office/drawing/2014/main" id="{4C2125FE-8F9B-424F-A1B8-6EEE95FFF613}"/>
              </a:ext>
            </a:extLst>
          </p:cNvPr>
          <p:cNvSpPr>
            <a:spLocks noGrp="1"/>
          </p:cNvSpPr>
          <p:nvPr>
            <p:ph idx="1"/>
          </p:nvPr>
        </p:nvSpPr>
        <p:spPr>
          <a:xfrm>
            <a:off x="457203" y="1309817"/>
            <a:ext cx="8167814" cy="4657686"/>
          </a:xfrm>
        </p:spPr>
        <p:txBody>
          <a:bodyPr>
            <a:normAutofit/>
          </a:bodyPr>
          <a:lstStyle/>
          <a:p>
            <a:r>
              <a:rPr lang="en-US" dirty="0"/>
              <a:t>During the rest of this day, think about some take-home points from each session that</a:t>
            </a:r>
          </a:p>
          <a:p>
            <a:pPr lvl="1"/>
            <a:r>
              <a:rPr lang="en-US" dirty="0"/>
              <a:t>you will implement in your work and/or your personal life </a:t>
            </a:r>
          </a:p>
          <a:p>
            <a:pPr lvl="1"/>
            <a:r>
              <a:rPr lang="en-US" dirty="0"/>
              <a:t>promote health equity and/or person-centered care</a:t>
            </a:r>
          </a:p>
          <a:p>
            <a:pPr lvl="1"/>
            <a:r>
              <a:rPr lang="en-US" dirty="0"/>
              <a:t>prevent burnout and enhance your wellbeing (at work and at home)</a:t>
            </a:r>
          </a:p>
          <a:p>
            <a:pPr marL="114112" indent="0">
              <a:buNone/>
            </a:pPr>
            <a:endParaRPr lang="en-US" sz="1200" dirty="0"/>
          </a:p>
          <a:p>
            <a:r>
              <a:rPr lang="en-US" dirty="0"/>
              <a:t>Talk with your partner during the breaks about your ideas and theirs, and/or think about ideas together</a:t>
            </a:r>
          </a:p>
          <a:p>
            <a:pPr marL="114112" indent="0">
              <a:buNone/>
            </a:pPr>
            <a:endParaRPr lang="en-US" sz="1200" dirty="0"/>
          </a:p>
          <a:p>
            <a:r>
              <a:rPr lang="en-US" dirty="0"/>
              <a:t>Write your ideas on sticky notes and post them on the bulletin boards by topic area</a:t>
            </a:r>
          </a:p>
          <a:p>
            <a:endParaRPr lang="en-US" dirty="0"/>
          </a:p>
          <a:p>
            <a:endParaRPr lang="en-US" dirty="0"/>
          </a:p>
        </p:txBody>
      </p:sp>
      <p:sp>
        <p:nvSpPr>
          <p:cNvPr id="4" name="Slide Number Placeholder 3">
            <a:extLst>
              <a:ext uri="{FF2B5EF4-FFF2-40B4-BE49-F238E27FC236}">
                <a16:creationId xmlns:a16="http://schemas.microsoft.com/office/drawing/2014/main" id="{82092454-DA5C-23CD-9B8E-EFD78FCDC740}"/>
              </a:ext>
            </a:extLst>
          </p:cNvPr>
          <p:cNvSpPr>
            <a:spLocks noGrp="1"/>
          </p:cNvSpPr>
          <p:nvPr>
            <p:ph type="sldNum" sz="quarter" idx="12"/>
          </p:nvPr>
        </p:nvSpPr>
        <p:spPr/>
        <p:txBody>
          <a:bodyPr/>
          <a:lstStyle/>
          <a:p>
            <a:fld id="{1D2EA5EF-C699-AF4C-BA42-C0A1CAAB713C}" type="slidenum">
              <a:rPr lang="en-US" smtClean="0"/>
              <a:t>7</a:t>
            </a:fld>
            <a:endParaRPr lang="en-US" dirty="0"/>
          </a:p>
        </p:txBody>
      </p:sp>
    </p:spTree>
    <p:extLst>
      <p:ext uri="{BB962C8B-B14F-4D97-AF65-F5344CB8AC3E}">
        <p14:creationId xmlns:p14="http://schemas.microsoft.com/office/powerpoint/2010/main" val="524944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7E377-24C1-2E29-1D5F-2521322559DA}"/>
              </a:ext>
            </a:extLst>
          </p:cNvPr>
          <p:cNvSpPr>
            <a:spLocks noGrp="1"/>
          </p:cNvSpPr>
          <p:nvPr>
            <p:ph type="title"/>
          </p:nvPr>
        </p:nvSpPr>
        <p:spPr/>
        <p:txBody>
          <a:bodyPr/>
          <a:lstStyle/>
          <a:p>
            <a:r>
              <a:rPr lang="en-US" dirty="0"/>
              <a:t>Topics and colors</a:t>
            </a:r>
          </a:p>
        </p:txBody>
      </p:sp>
      <p:sp>
        <p:nvSpPr>
          <p:cNvPr id="3" name="Content Placeholder 2">
            <a:extLst>
              <a:ext uri="{FF2B5EF4-FFF2-40B4-BE49-F238E27FC236}">
                <a16:creationId xmlns:a16="http://schemas.microsoft.com/office/drawing/2014/main" id="{F0FB4133-5FDB-6563-0FDE-8096985D466E}"/>
              </a:ext>
            </a:extLst>
          </p:cNvPr>
          <p:cNvSpPr>
            <a:spLocks noGrp="1"/>
          </p:cNvSpPr>
          <p:nvPr>
            <p:ph idx="1"/>
          </p:nvPr>
        </p:nvSpPr>
        <p:spPr>
          <a:xfrm>
            <a:off x="457202" y="1600203"/>
            <a:ext cx="8315569" cy="4491678"/>
          </a:xfrm>
        </p:spPr>
        <p:txBody>
          <a:bodyPr>
            <a:normAutofit lnSpcReduction="10000"/>
          </a:bodyPr>
          <a:lstStyle/>
          <a:p>
            <a:pPr marL="571312" indent="-457200">
              <a:buFont typeface="+mj-lt"/>
              <a:buAutoNum type="arabicPeriod"/>
            </a:pPr>
            <a:r>
              <a:rPr lang="en-US" dirty="0"/>
              <a:t>Health equity as it relates to person-centered HIV care and shared decision-making </a:t>
            </a:r>
            <a:r>
              <a:rPr lang="en-US" dirty="0">
                <a:highlight>
                  <a:srgbClr val="00FF00"/>
                </a:highlight>
              </a:rPr>
              <a:t>GREEN</a:t>
            </a:r>
          </a:p>
          <a:p>
            <a:pPr marL="114112" indent="0">
              <a:buNone/>
            </a:pPr>
            <a:endParaRPr lang="en-US" dirty="0"/>
          </a:p>
          <a:p>
            <a:pPr marL="571312" indent="-457200">
              <a:buFont typeface="+mj-lt"/>
              <a:buAutoNum type="arabicPeriod"/>
            </a:pPr>
            <a:r>
              <a:rPr lang="en-US" dirty="0"/>
              <a:t>Preventing burnout, creating more happiness and well-being in your life (starting right now!) </a:t>
            </a:r>
            <a:r>
              <a:rPr lang="en-US" dirty="0">
                <a:highlight>
                  <a:srgbClr val="FF00FF"/>
                </a:highlight>
              </a:rPr>
              <a:t>PINK</a:t>
            </a:r>
          </a:p>
          <a:p>
            <a:pPr marL="571312" indent="-457200">
              <a:buFont typeface="+mj-lt"/>
              <a:buAutoNum type="arabicPeriod"/>
            </a:pPr>
            <a:endParaRPr lang="en-US" dirty="0">
              <a:highlight>
                <a:srgbClr val="FF00FF"/>
              </a:highlight>
            </a:endParaRPr>
          </a:p>
          <a:p>
            <a:pPr marL="571312" indent="-457200">
              <a:buFont typeface="+mj-lt"/>
              <a:buAutoNum type="arabicPeriod"/>
            </a:pPr>
            <a:r>
              <a:rPr lang="en-US" dirty="0"/>
              <a:t>Other topics: </a:t>
            </a:r>
            <a:r>
              <a:rPr lang="en-US" dirty="0">
                <a:highlight>
                  <a:srgbClr val="00FFFF"/>
                </a:highlight>
              </a:rPr>
              <a:t>BLUE </a:t>
            </a:r>
            <a:r>
              <a:rPr lang="en-US" dirty="0"/>
              <a:t>and </a:t>
            </a:r>
            <a:r>
              <a:rPr lang="en-US" dirty="0">
                <a:solidFill>
                  <a:schemeClr val="bg1"/>
                </a:solidFill>
                <a:highlight>
                  <a:srgbClr val="800080"/>
                </a:highlight>
              </a:rPr>
              <a:t>PURPLE</a:t>
            </a:r>
            <a:r>
              <a:rPr lang="en-US" dirty="0"/>
              <a:t> etc.</a:t>
            </a:r>
          </a:p>
          <a:p>
            <a:pPr marL="114112" indent="0">
              <a:buNone/>
            </a:pPr>
            <a:endParaRPr lang="en-US" dirty="0"/>
          </a:p>
          <a:p>
            <a:pPr marL="114112" indent="0">
              <a:buNone/>
            </a:pPr>
            <a:r>
              <a:rPr lang="en-US" dirty="0"/>
              <a:t>If your idea covers more than one topic, put your sticky on the board for the topic you feel it fits nest, and but consider putting a duplicate on the other one as well.</a:t>
            </a:r>
          </a:p>
          <a:p>
            <a:pPr marL="571312" indent="-457200">
              <a:buFont typeface="+mj-lt"/>
              <a:buAutoNum type="arabicPeriod"/>
            </a:pPr>
            <a:endParaRPr lang="en-US" dirty="0">
              <a:highlight>
                <a:srgbClr val="00FFFF"/>
              </a:highlight>
            </a:endParaRPr>
          </a:p>
          <a:p>
            <a:endParaRPr lang="en-US" dirty="0"/>
          </a:p>
          <a:p>
            <a:endParaRPr lang="en-US" dirty="0"/>
          </a:p>
        </p:txBody>
      </p:sp>
      <p:sp>
        <p:nvSpPr>
          <p:cNvPr id="4" name="Slide Number Placeholder 3">
            <a:extLst>
              <a:ext uri="{FF2B5EF4-FFF2-40B4-BE49-F238E27FC236}">
                <a16:creationId xmlns:a16="http://schemas.microsoft.com/office/drawing/2014/main" id="{82C0639F-D98E-4A0A-98CA-80FA2A417F93}"/>
              </a:ext>
            </a:extLst>
          </p:cNvPr>
          <p:cNvSpPr>
            <a:spLocks noGrp="1"/>
          </p:cNvSpPr>
          <p:nvPr>
            <p:ph type="sldNum" sz="quarter" idx="12"/>
          </p:nvPr>
        </p:nvSpPr>
        <p:spPr/>
        <p:txBody>
          <a:bodyPr/>
          <a:lstStyle/>
          <a:p>
            <a:fld id="{1D2EA5EF-C699-AF4C-BA42-C0A1CAAB713C}" type="slidenum">
              <a:rPr lang="en-US" smtClean="0"/>
              <a:t>8</a:t>
            </a:fld>
            <a:endParaRPr lang="en-US" dirty="0"/>
          </a:p>
        </p:txBody>
      </p:sp>
    </p:spTree>
    <p:extLst>
      <p:ext uri="{BB962C8B-B14F-4D97-AF65-F5344CB8AC3E}">
        <p14:creationId xmlns:p14="http://schemas.microsoft.com/office/powerpoint/2010/main" val="1822194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BA7E9-A999-6024-783F-7199D45C7457}"/>
              </a:ext>
            </a:extLst>
          </p:cNvPr>
          <p:cNvSpPr>
            <a:spLocks noGrp="1"/>
          </p:cNvSpPr>
          <p:nvPr>
            <p:ph type="title"/>
          </p:nvPr>
        </p:nvSpPr>
        <p:spPr/>
        <p:txBody>
          <a:bodyPr/>
          <a:lstStyle/>
          <a:p>
            <a:r>
              <a:rPr lang="en-US" dirty="0"/>
              <a:t>Health equity &amp; person-centered care</a:t>
            </a:r>
          </a:p>
        </p:txBody>
      </p:sp>
      <p:sp>
        <p:nvSpPr>
          <p:cNvPr id="3" name="Content Placeholder 2">
            <a:extLst>
              <a:ext uri="{FF2B5EF4-FFF2-40B4-BE49-F238E27FC236}">
                <a16:creationId xmlns:a16="http://schemas.microsoft.com/office/drawing/2014/main" id="{D823557A-8C84-4BAC-20DF-9A0E7E647034}"/>
              </a:ext>
            </a:extLst>
          </p:cNvPr>
          <p:cNvSpPr>
            <a:spLocks noGrp="1"/>
          </p:cNvSpPr>
          <p:nvPr>
            <p:ph idx="1"/>
          </p:nvPr>
        </p:nvSpPr>
        <p:spPr/>
        <p:txBody>
          <a:bodyPr/>
          <a:lstStyle/>
          <a:p>
            <a:pPr marL="114112" indent="0">
              <a:buNone/>
            </a:pPr>
            <a:r>
              <a:rPr lang="en-US" dirty="0"/>
              <a:t>(No, this is </a:t>
            </a:r>
            <a:r>
              <a:rPr lang="en-US" b="1" dirty="0"/>
              <a:t>not</a:t>
            </a:r>
            <a:r>
              <a:rPr lang="en-US" dirty="0"/>
              <a:t> a multiple-choice polling question…)</a:t>
            </a:r>
          </a:p>
        </p:txBody>
      </p:sp>
      <p:sp>
        <p:nvSpPr>
          <p:cNvPr id="4" name="Slide Number Placeholder 3">
            <a:extLst>
              <a:ext uri="{FF2B5EF4-FFF2-40B4-BE49-F238E27FC236}">
                <a16:creationId xmlns:a16="http://schemas.microsoft.com/office/drawing/2014/main" id="{F4E2CBFE-8BE4-833D-155B-E591122A1F60}"/>
              </a:ext>
            </a:extLst>
          </p:cNvPr>
          <p:cNvSpPr>
            <a:spLocks noGrp="1"/>
          </p:cNvSpPr>
          <p:nvPr>
            <p:ph type="sldNum" sz="quarter" idx="12"/>
          </p:nvPr>
        </p:nvSpPr>
        <p:spPr/>
        <p:txBody>
          <a:bodyPr/>
          <a:lstStyle/>
          <a:p>
            <a:fld id="{1D2EA5EF-C699-AF4C-BA42-C0A1CAAB713C}" type="slidenum">
              <a:rPr lang="en-US" smtClean="0"/>
              <a:t>9</a:t>
            </a:fld>
            <a:endParaRPr lang="en-US" dirty="0"/>
          </a:p>
        </p:txBody>
      </p:sp>
    </p:spTree>
    <p:extLst>
      <p:ext uri="{BB962C8B-B14F-4D97-AF65-F5344CB8AC3E}">
        <p14:creationId xmlns:p14="http://schemas.microsoft.com/office/powerpoint/2010/main" val="346937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 Program master slide template 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6390</TotalTime>
  <Words>2324</Words>
  <Application>Microsoft Office PowerPoint</Application>
  <PresentationFormat>On-screen Show (4:3)</PresentationFormat>
  <Paragraphs>276</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ITC Avant Garde Std Bk</vt:lpstr>
      <vt:lpstr>Libre Franklin</vt:lpstr>
      <vt:lpstr>Times New Roman</vt:lpstr>
      <vt:lpstr>Wingdings</vt:lpstr>
      <vt:lpstr>AETC Program master slide template 4x3</vt:lpstr>
      <vt:lpstr>Setting the Stage:  Health Equity Through Person-Centered HIV Care</vt:lpstr>
      <vt:lpstr>Intro (Personal Story)</vt:lpstr>
      <vt:lpstr>Disclaimer</vt:lpstr>
      <vt:lpstr>Disclosures</vt:lpstr>
      <vt:lpstr>What if?</vt:lpstr>
      <vt:lpstr>We learn from and with each other</vt:lpstr>
      <vt:lpstr>Learning together</vt:lpstr>
      <vt:lpstr>Topics and colors</vt:lpstr>
      <vt:lpstr>Health equity &amp; person-centered care</vt:lpstr>
      <vt:lpstr>We’ve come such a long way!</vt:lpstr>
      <vt:lpstr>So why are we talking about health equity?</vt:lpstr>
      <vt:lpstr>Equity, Equality, Inclusion, Diversity, etc.</vt:lpstr>
      <vt:lpstr>”Noblesse Oblige”</vt:lpstr>
      <vt:lpstr>Revolution</vt:lpstr>
      <vt:lpstr>Who is this?</vt:lpstr>
      <vt:lpstr>Justice Quote “Never forget: JUSTICE is what LOVE looks like in public” Dr. Cornel West</vt:lpstr>
      <vt:lpstr>Nurses starting life-changing programs:  (these are just some examples, feel free to add!)</vt:lpstr>
      <vt:lpstr>And also never forget:</vt:lpstr>
      <vt:lpstr>HIV &amp; Reproductive Health</vt:lpstr>
      <vt:lpstr>Guideline Updates</vt:lpstr>
      <vt:lpstr>Breast/Chest Feeding Options</vt:lpstr>
      <vt:lpstr>Preventing Burnout &amp; Enhancing Wellbeing</vt:lpstr>
      <vt:lpstr>What causes Burnout? Myths and Facts</vt:lpstr>
      <vt:lpstr>Burnout</vt:lpstr>
      <vt:lpstr>How have the past 5 years been for you and your loved ones?</vt:lpstr>
      <vt:lpstr>What makes people happy?</vt:lpstr>
      <vt:lpstr>Questions to ask ourselves and each other</vt:lpstr>
      <vt:lpstr>Lots of questions. You will find answers. </vt:lpstr>
      <vt:lpstr> Have fun, drive safe, see you at the destination!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Maya Gil-Cantu</dc:creator>
  <cp:lastModifiedBy>Price, Jessica</cp:lastModifiedBy>
  <cp:revision>29</cp:revision>
  <dcterms:created xsi:type="dcterms:W3CDTF">2020-11-12T22:58:33Z</dcterms:created>
  <dcterms:modified xsi:type="dcterms:W3CDTF">2024-05-07T19:14:33Z</dcterms:modified>
</cp:coreProperties>
</file>