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59" r:id="rId2"/>
    <p:sldId id="426" r:id="rId3"/>
    <p:sldId id="261" r:id="rId4"/>
    <p:sldId id="262" r:id="rId5"/>
    <p:sldId id="431" r:id="rId6"/>
    <p:sldId id="432" r:id="rId7"/>
    <p:sldId id="433" r:id="rId8"/>
    <p:sldId id="434" r:id="rId9"/>
    <p:sldId id="435" r:id="rId10"/>
    <p:sldId id="436" r:id="rId11"/>
    <p:sldId id="437" r:id="rId12"/>
    <p:sldId id="438" r:id="rId13"/>
    <p:sldId id="439" r:id="rId14"/>
    <p:sldId id="440" r:id="rId15"/>
    <p:sldId id="441" r:id="rId16"/>
    <p:sldId id="442" r:id="rId17"/>
    <p:sldId id="443" r:id="rId18"/>
    <p:sldId id="444" r:id="rId19"/>
    <p:sldId id="445" r:id="rId20"/>
    <p:sldId id="446" r:id="rId21"/>
    <p:sldId id="447" r:id="rId22"/>
    <p:sldId id="269" r:id="rId23"/>
  </p:sldIdLst>
  <p:sldSz cx="9144000" cy="6858000" type="screen4x3"/>
  <p:notesSz cx="6858000" cy="9144000"/>
  <p:defaultTextStyle>
    <a:defPPr>
      <a:defRPr lang="en-US"/>
    </a:defPPr>
    <a:lvl1pPr marL="0" algn="l" defTabSz="456449" rtl="0" eaLnBrk="1" latinLnBrk="0" hangingPunct="1">
      <a:defRPr sz="1800" kern="1200">
        <a:solidFill>
          <a:schemeClr val="tx1"/>
        </a:solidFill>
        <a:latin typeface="+mn-lt"/>
        <a:ea typeface="+mn-ea"/>
        <a:cs typeface="+mn-cs"/>
      </a:defRPr>
    </a:lvl1pPr>
    <a:lvl2pPr marL="456449" algn="l" defTabSz="456449" rtl="0" eaLnBrk="1" latinLnBrk="0" hangingPunct="1">
      <a:defRPr sz="1800" kern="1200">
        <a:solidFill>
          <a:schemeClr val="tx1"/>
        </a:solidFill>
        <a:latin typeface="+mn-lt"/>
        <a:ea typeface="+mn-ea"/>
        <a:cs typeface="+mn-cs"/>
      </a:defRPr>
    </a:lvl2pPr>
    <a:lvl3pPr marL="912899" algn="l" defTabSz="456449" rtl="0" eaLnBrk="1" latinLnBrk="0" hangingPunct="1">
      <a:defRPr sz="1800" kern="1200">
        <a:solidFill>
          <a:schemeClr val="tx1"/>
        </a:solidFill>
        <a:latin typeface="+mn-lt"/>
        <a:ea typeface="+mn-ea"/>
        <a:cs typeface="+mn-cs"/>
      </a:defRPr>
    </a:lvl3pPr>
    <a:lvl4pPr marL="1369349" algn="l" defTabSz="456449" rtl="0" eaLnBrk="1" latinLnBrk="0" hangingPunct="1">
      <a:defRPr sz="1800" kern="1200">
        <a:solidFill>
          <a:schemeClr val="tx1"/>
        </a:solidFill>
        <a:latin typeface="+mn-lt"/>
        <a:ea typeface="+mn-ea"/>
        <a:cs typeface="+mn-cs"/>
      </a:defRPr>
    </a:lvl4pPr>
    <a:lvl5pPr marL="1825798" algn="l" defTabSz="456449" rtl="0" eaLnBrk="1" latinLnBrk="0" hangingPunct="1">
      <a:defRPr sz="1800" kern="1200">
        <a:solidFill>
          <a:schemeClr val="tx1"/>
        </a:solidFill>
        <a:latin typeface="+mn-lt"/>
        <a:ea typeface="+mn-ea"/>
        <a:cs typeface="+mn-cs"/>
      </a:defRPr>
    </a:lvl5pPr>
    <a:lvl6pPr marL="2282248" algn="l" defTabSz="456449" rtl="0" eaLnBrk="1" latinLnBrk="0" hangingPunct="1">
      <a:defRPr sz="1800" kern="1200">
        <a:solidFill>
          <a:schemeClr val="tx1"/>
        </a:solidFill>
        <a:latin typeface="+mn-lt"/>
        <a:ea typeface="+mn-ea"/>
        <a:cs typeface="+mn-cs"/>
      </a:defRPr>
    </a:lvl6pPr>
    <a:lvl7pPr marL="2738697" algn="l" defTabSz="456449" rtl="0" eaLnBrk="1" latinLnBrk="0" hangingPunct="1">
      <a:defRPr sz="1800" kern="1200">
        <a:solidFill>
          <a:schemeClr val="tx1"/>
        </a:solidFill>
        <a:latin typeface="+mn-lt"/>
        <a:ea typeface="+mn-ea"/>
        <a:cs typeface="+mn-cs"/>
      </a:defRPr>
    </a:lvl7pPr>
    <a:lvl8pPr marL="3195147" algn="l" defTabSz="456449" rtl="0" eaLnBrk="1" latinLnBrk="0" hangingPunct="1">
      <a:defRPr sz="1800" kern="1200">
        <a:solidFill>
          <a:schemeClr val="tx1"/>
        </a:solidFill>
        <a:latin typeface="+mn-lt"/>
        <a:ea typeface="+mn-ea"/>
        <a:cs typeface="+mn-cs"/>
      </a:defRPr>
    </a:lvl8pPr>
    <a:lvl9pPr marL="3651597" algn="l" defTabSz="4564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3" autoAdjust="0"/>
    <p:restoredTop sz="86388" autoAdjust="0"/>
  </p:normalViewPr>
  <p:slideViewPr>
    <p:cSldViewPr snapToGrid="0" snapToObjects="1">
      <p:cViewPr varScale="1">
        <p:scale>
          <a:sx n="57" d="100"/>
          <a:sy n="57" d="100"/>
        </p:scale>
        <p:origin x="312" y="52"/>
      </p:cViewPr>
      <p:guideLst>
        <p:guide orient="horz" pos="2160"/>
        <p:guide pos="2880"/>
      </p:guideLst>
    </p:cSldViewPr>
  </p:slideViewPr>
  <p:outlineViewPr>
    <p:cViewPr>
      <p:scale>
        <a:sx n="33" d="100"/>
        <a:sy n="33" d="100"/>
      </p:scale>
      <p:origin x="0" y="-37048"/>
    </p:cViewPr>
  </p:outlineViewPr>
  <p:notesTextViewPr>
    <p:cViewPr>
      <p:scale>
        <a:sx n="100" d="100"/>
        <a:sy n="100" d="100"/>
      </p:scale>
      <p:origin x="0" y="0"/>
    </p:cViewPr>
  </p:notesTextViewPr>
  <p:notesViewPr>
    <p:cSldViewPr snapToGrid="0" snapToObjects="1">
      <p:cViewPr varScale="1">
        <p:scale>
          <a:sx n="95" d="100"/>
          <a:sy n="95" d="100"/>
        </p:scale>
        <p:origin x="-393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B355C59-C1FD-6442-AEB5-D92696AF80D8}" type="datetimeFigureOut">
              <a:rPr lang="en-US" smtClean="0"/>
              <a:t>5/7/2024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7E4F94-7953-2847-870B-5C6DE618401D}" type="slidenum">
              <a:rPr lang="en-US" smtClean="0"/>
              <a:t>‹#›</a:t>
            </a:fld>
            <a:endParaRPr lang="en-US"/>
          </a:p>
        </p:txBody>
      </p:sp>
    </p:spTree>
    <p:extLst>
      <p:ext uri="{BB962C8B-B14F-4D97-AF65-F5344CB8AC3E}">
        <p14:creationId xmlns:p14="http://schemas.microsoft.com/office/powerpoint/2010/main" val="3793806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09A58B-C66D-0E4D-9CF4-D0A97D2815BD}" type="datetimeFigureOut">
              <a:rPr lang="en-US" smtClean="0"/>
              <a:t>5/7/2024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AF3D7C-E79C-464D-870B-78CB3C2428AA}" type="slidenum">
              <a:rPr lang="en-US" smtClean="0"/>
              <a:t>‹#›</a:t>
            </a:fld>
            <a:endParaRPr lang="en-US"/>
          </a:p>
        </p:txBody>
      </p:sp>
    </p:spTree>
    <p:extLst>
      <p:ext uri="{BB962C8B-B14F-4D97-AF65-F5344CB8AC3E}">
        <p14:creationId xmlns:p14="http://schemas.microsoft.com/office/powerpoint/2010/main" val="990912024"/>
      </p:ext>
    </p:extLst>
  </p:cSld>
  <p:clrMap bg1="lt1" tx1="dk1" bg2="lt2" tx2="dk2" accent1="accent1" accent2="accent2" accent3="accent3" accent4="accent4" accent5="accent5" accent6="accent6" hlink="hlink" folHlink="folHlink"/>
  <p:notesStyle>
    <a:lvl1pPr marL="0" algn="l" defTabSz="456449" rtl="0" eaLnBrk="1" latinLnBrk="0" hangingPunct="1">
      <a:defRPr sz="1200" kern="1200">
        <a:solidFill>
          <a:schemeClr val="tx1"/>
        </a:solidFill>
        <a:latin typeface="+mn-lt"/>
        <a:ea typeface="+mn-ea"/>
        <a:cs typeface="+mn-cs"/>
      </a:defRPr>
    </a:lvl1pPr>
    <a:lvl2pPr marL="456449" algn="l" defTabSz="456449" rtl="0" eaLnBrk="1" latinLnBrk="0" hangingPunct="1">
      <a:defRPr sz="1200" kern="1200">
        <a:solidFill>
          <a:schemeClr val="tx1"/>
        </a:solidFill>
        <a:latin typeface="+mn-lt"/>
        <a:ea typeface="+mn-ea"/>
        <a:cs typeface="+mn-cs"/>
      </a:defRPr>
    </a:lvl2pPr>
    <a:lvl3pPr marL="912899" algn="l" defTabSz="456449" rtl="0" eaLnBrk="1" latinLnBrk="0" hangingPunct="1">
      <a:defRPr sz="1200" kern="1200">
        <a:solidFill>
          <a:schemeClr val="tx1"/>
        </a:solidFill>
        <a:latin typeface="+mn-lt"/>
        <a:ea typeface="+mn-ea"/>
        <a:cs typeface="+mn-cs"/>
      </a:defRPr>
    </a:lvl3pPr>
    <a:lvl4pPr marL="1369349" algn="l" defTabSz="456449" rtl="0" eaLnBrk="1" latinLnBrk="0" hangingPunct="1">
      <a:defRPr sz="1200" kern="1200">
        <a:solidFill>
          <a:schemeClr val="tx1"/>
        </a:solidFill>
        <a:latin typeface="+mn-lt"/>
        <a:ea typeface="+mn-ea"/>
        <a:cs typeface="+mn-cs"/>
      </a:defRPr>
    </a:lvl4pPr>
    <a:lvl5pPr marL="1825798" algn="l" defTabSz="456449" rtl="0" eaLnBrk="1" latinLnBrk="0" hangingPunct="1">
      <a:defRPr sz="1200" kern="1200">
        <a:solidFill>
          <a:schemeClr val="tx1"/>
        </a:solidFill>
        <a:latin typeface="+mn-lt"/>
        <a:ea typeface="+mn-ea"/>
        <a:cs typeface="+mn-cs"/>
      </a:defRPr>
    </a:lvl5pPr>
    <a:lvl6pPr marL="2282248" algn="l" defTabSz="456449" rtl="0" eaLnBrk="1" latinLnBrk="0" hangingPunct="1">
      <a:defRPr sz="1200" kern="1200">
        <a:solidFill>
          <a:schemeClr val="tx1"/>
        </a:solidFill>
        <a:latin typeface="+mn-lt"/>
        <a:ea typeface="+mn-ea"/>
        <a:cs typeface="+mn-cs"/>
      </a:defRPr>
    </a:lvl6pPr>
    <a:lvl7pPr marL="2738697" algn="l" defTabSz="456449" rtl="0" eaLnBrk="1" latinLnBrk="0" hangingPunct="1">
      <a:defRPr sz="1200" kern="1200">
        <a:solidFill>
          <a:schemeClr val="tx1"/>
        </a:solidFill>
        <a:latin typeface="+mn-lt"/>
        <a:ea typeface="+mn-ea"/>
        <a:cs typeface="+mn-cs"/>
      </a:defRPr>
    </a:lvl7pPr>
    <a:lvl8pPr marL="3195147" algn="l" defTabSz="456449" rtl="0" eaLnBrk="1" latinLnBrk="0" hangingPunct="1">
      <a:defRPr sz="1200" kern="1200">
        <a:solidFill>
          <a:schemeClr val="tx1"/>
        </a:solidFill>
        <a:latin typeface="+mn-lt"/>
        <a:ea typeface="+mn-ea"/>
        <a:cs typeface="+mn-cs"/>
      </a:defRPr>
    </a:lvl8pPr>
    <a:lvl9pPr marL="3651597" algn="l" defTabSz="4564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111111"/>
                </a:solidFill>
                <a:effectLst/>
                <a:highlight>
                  <a:srgbClr val="F3F3F3"/>
                </a:highlight>
                <a:latin typeface="-apple-system"/>
              </a:rPr>
              <a:t>ACTG A5359: A phase III, prospective, randomized, open-label trial comparing LAI vs. oral standard of care (SOC) ART in PWH in the U.S.</a:t>
            </a:r>
          </a:p>
          <a:p>
            <a:pPr algn="l">
              <a:buFont typeface="Arial" panose="020B0604020202020204" pitchFamily="34" charset="0"/>
              <a:buChar char="•"/>
            </a:pPr>
            <a:r>
              <a:rPr lang="en-US" b="0" i="0" dirty="0">
                <a:solidFill>
                  <a:srgbClr val="111111"/>
                </a:solidFill>
                <a:effectLst/>
                <a:highlight>
                  <a:srgbClr val="F3F3F3"/>
                </a:highlight>
                <a:latin typeface="-apple-system"/>
              </a:rPr>
              <a:t>Participants with suboptimal adherence were enrolled and received conditional cash incentives for viral suppression on SOC for up to 24 weeks (Step 1).</a:t>
            </a:r>
          </a:p>
          <a:p>
            <a:pPr algn="l">
              <a:buFont typeface="Arial" panose="020B0604020202020204" pitchFamily="34" charset="0"/>
              <a:buChar char="•"/>
            </a:pPr>
            <a:r>
              <a:rPr lang="en-US" b="0" i="0" dirty="0">
                <a:solidFill>
                  <a:srgbClr val="111111"/>
                </a:solidFill>
                <a:effectLst/>
                <a:highlight>
                  <a:srgbClr val="F3F3F3"/>
                </a:highlight>
                <a:latin typeface="-apple-system"/>
              </a:rPr>
              <a:t>Participants achieving HIV-1 RNA ≤200 c/mL in Step 1 were randomized to monthly LAI (with/without oral lead-in) vs. continuation of SOC ART for 52 weeks (Step 2).</a:t>
            </a:r>
          </a:p>
          <a:p>
            <a:pPr algn="l">
              <a:buFont typeface="Arial" panose="020B0604020202020204" pitchFamily="34" charset="0"/>
              <a:buChar char="•"/>
            </a:pPr>
            <a:r>
              <a:rPr lang="en-US" b="0" i="0" dirty="0">
                <a:solidFill>
                  <a:srgbClr val="111111"/>
                </a:solidFill>
                <a:effectLst/>
                <a:highlight>
                  <a:srgbClr val="F3F3F3"/>
                </a:highlight>
                <a:latin typeface="-apple-system"/>
              </a:rPr>
              <a:t>Primary composite endpoint: earliest occurrence of virologic failure (VF, confirmed HIV-1 RNA&gt;200 c/mL) or treatment discontinuation.</a:t>
            </a:r>
          </a:p>
          <a:p>
            <a:pPr algn="l">
              <a:buFont typeface="Arial" panose="020B0604020202020204" pitchFamily="34" charset="0"/>
              <a:buChar char="•"/>
            </a:pPr>
            <a:r>
              <a:rPr lang="en-US" b="0" i="0" dirty="0">
                <a:solidFill>
                  <a:srgbClr val="111111"/>
                </a:solidFill>
                <a:effectLst/>
                <a:highlight>
                  <a:srgbClr val="F3F3F3"/>
                </a:highlight>
                <a:latin typeface="-apple-system"/>
              </a:rPr>
              <a:t>Key secondary efficacy endpoints: VF, treatment-related failure (VF or discontinuation due to adverse events, AEs), and treatment discontinuation.</a:t>
            </a:r>
          </a:p>
          <a:p>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6</a:t>
            </a:fld>
            <a:endParaRPr lang="en-US"/>
          </a:p>
        </p:txBody>
      </p:sp>
    </p:spTree>
    <p:extLst>
      <p:ext uri="{BB962C8B-B14F-4D97-AF65-F5344CB8AC3E}">
        <p14:creationId xmlns:p14="http://schemas.microsoft.com/office/powerpoint/2010/main" val="32732846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15</a:t>
            </a:fld>
            <a:endParaRPr lang="en-US"/>
          </a:p>
        </p:txBody>
      </p:sp>
    </p:spTree>
    <p:extLst>
      <p:ext uri="{BB962C8B-B14F-4D97-AF65-F5344CB8AC3E}">
        <p14:creationId xmlns:p14="http://schemas.microsoft.com/office/powerpoint/2010/main" val="3926347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16</a:t>
            </a:fld>
            <a:endParaRPr lang="en-US"/>
          </a:p>
        </p:txBody>
      </p:sp>
    </p:spTree>
    <p:extLst>
      <p:ext uri="{BB962C8B-B14F-4D97-AF65-F5344CB8AC3E}">
        <p14:creationId xmlns:p14="http://schemas.microsoft.com/office/powerpoint/2010/main" val="3458763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17</a:t>
            </a:fld>
            <a:endParaRPr lang="en-US"/>
          </a:p>
        </p:txBody>
      </p:sp>
    </p:spTree>
    <p:extLst>
      <p:ext uri="{BB962C8B-B14F-4D97-AF65-F5344CB8AC3E}">
        <p14:creationId xmlns:p14="http://schemas.microsoft.com/office/powerpoint/2010/main" val="4039473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18</a:t>
            </a:fld>
            <a:endParaRPr lang="en-US"/>
          </a:p>
        </p:txBody>
      </p:sp>
    </p:spTree>
    <p:extLst>
      <p:ext uri="{BB962C8B-B14F-4D97-AF65-F5344CB8AC3E}">
        <p14:creationId xmlns:p14="http://schemas.microsoft.com/office/powerpoint/2010/main" val="13976852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19</a:t>
            </a:fld>
            <a:endParaRPr lang="en-US"/>
          </a:p>
        </p:txBody>
      </p:sp>
    </p:spTree>
    <p:extLst>
      <p:ext uri="{BB962C8B-B14F-4D97-AF65-F5344CB8AC3E}">
        <p14:creationId xmlns:p14="http://schemas.microsoft.com/office/powerpoint/2010/main" val="1621765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20</a:t>
            </a:fld>
            <a:endParaRPr lang="en-US"/>
          </a:p>
        </p:txBody>
      </p:sp>
    </p:spTree>
    <p:extLst>
      <p:ext uri="{BB962C8B-B14F-4D97-AF65-F5344CB8AC3E}">
        <p14:creationId xmlns:p14="http://schemas.microsoft.com/office/powerpoint/2010/main" val="3189739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21</a:t>
            </a:fld>
            <a:endParaRPr lang="en-US"/>
          </a:p>
        </p:txBody>
      </p:sp>
    </p:spTree>
    <p:extLst>
      <p:ext uri="{BB962C8B-B14F-4D97-AF65-F5344CB8AC3E}">
        <p14:creationId xmlns:p14="http://schemas.microsoft.com/office/powerpoint/2010/main" val="3289236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AF3D7C-E79C-464D-870B-78CB3C2428AA}" type="slidenum">
              <a:rPr lang="en-US" smtClean="0"/>
              <a:t>22</a:t>
            </a:fld>
            <a:endParaRPr lang="en-US"/>
          </a:p>
        </p:txBody>
      </p:sp>
    </p:spTree>
    <p:extLst>
      <p:ext uri="{BB962C8B-B14F-4D97-AF65-F5344CB8AC3E}">
        <p14:creationId xmlns:p14="http://schemas.microsoft.com/office/powerpoint/2010/main" val="1150498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111111"/>
                </a:solidFill>
                <a:effectLst/>
                <a:highlight>
                  <a:srgbClr val="F3F3F3"/>
                </a:highlight>
                <a:latin typeface="-apple-system"/>
              </a:rPr>
              <a:t>As of Jan 3, 2024, 434 eligible participants were enrolled in Step 1.</a:t>
            </a:r>
          </a:p>
          <a:p>
            <a:pPr algn="l">
              <a:buFont typeface="Arial" panose="020B0604020202020204" pitchFamily="34" charset="0"/>
              <a:buChar char="•"/>
            </a:pPr>
            <a:r>
              <a:rPr lang="en-US" b="0" i="0" dirty="0">
                <a:solidFill>
                  <a:srgbClr val="111111"/>
                </a:solidFill>
                <a:effectLst/>
                <a:highlight>
                  <a:srgbClr val="F3F3F3"/>
                </a:highlight>
                <a:latin typeface="-apple-system"/>
              </a:rPr>
              <a:t>294 eligible participants were randomized in Step 2 (LAI n=146, SOC n=148).</a:t>
            </a:r>
          </a:p>
          <a:p>
            <a:pPr algn="l">
              <a:buFont typeface="Arial" panose="020B0604020202020204" pitchFamily="34" charset="0"/>
              <a:buChar char="•"/>
            </a:pPr>
            <a:r>
              <a:rPr lang="en-US" b="0" i="0" dirty="0">
                <a:solidFill>
                  <a:srgbClr val="111111"/>
                </a:solidFill>
                <a:effectLst/>
                <a:highlight>
                  <a:srgbClr val="F3F3F3"/>
                </a:highlight>
                <a:latin typeface="-apple-system"/>
              </a:rPr>
              <a:t>Cumulative probability of AEs was similar in both arms.</a:t>
            </a:r>
          </a:p>
          <a:p>
            <a:pPr algn="l">
              <a:buFont typeface="Arial" panose="020B0604020202020204" pitchFamily="34" charset="0"/>
              <a:buChar char="•"/>
            </a:pPr>
            <a:r>
              <a:rPr lang="en-US" b="0" i="0" dirty="0">
                <a:solidFill>
                  <a:srgbClr val="111111"/>
                </a:solidFill>
                <a:effectLst/>
                <a:highlight>
                  <a:srgbClr val="F3F3F3"/>
                </a:highlight>
                <a:latin typeface="-apple-system"/>
              </a:rPr>
              <a:t>Three participants on LAI had ≥ Grade 3 injection site reactions (ISR) and one discontinued due to ISR.</a:t>
            </a:r>
          </a:p>
          <a:p>
            <a:pPr algn="l">
              <a:buFont typeface="Arial" panose="020B0604020202020204" pitchFamily="34" charset="0"/>
              <a:buChar char="•"/>
            </a:pPr>
            <a:r>
              <a:rPr lang="en-US" b="0" i="0" dirty="0">
                <a:solidFill>
                  <a:srgbClr val="111111"/>
                </a:solidFill>
                <a:effectLst/>
                <a:highlight>
                  <a:srgbClr val="F3F3F3"/>
                </a:highlight>
                <a:latin typeface="-apple-system"/>
              </a:rPr>
              <a:t>All efficacy endpoints favored the LAI arm.</a:t>
            </a:r>
          </a:p>
          <a:p>
            <a:pPr algn="l">
              <a:buFont typeface="Arial" panose="020B0604020202020204" pitchFamily="34" charset="0"/>
              <a:buChar char="•"/>
            </a:pPr>
            <a:r>
              <a:rPr lang="en-US" b="0" i="0" dirty="0">
                <a:solidFill>
                  <a:srgbClr val="111111"/>
                </a:solidFill>
                <a:effectLst/>
                <a:highlight>
                  <a:srgbClr val="F3F3F3"/>
                </a:highlight>
                <a:latin typeface="-apple-system"/>
              </a:rPr>
              <a:t>Two confirmed VFs in each arm had new resistance associated mutations (RAMS) including ≥2 new integrase inhibitor RAMs in both LAI participants.</a:t>
            </a:r>
          </a:p>
          <a:p>
            <a:pPr algn="l">
              <a:buFont typeface="Arial" panose="020B0604020202020204" pitchFamily="34" charset="0"/>
              <a:buChar char="•"/>
            </a:pPr>
            <a:r>
              <a:rPr lang="en-US" b="0" i="0" dirty="0">
                <a:solidFill>
                  <a:srgbClr val="111111"/>
                </a:solidFill>
                <a:effectLst/>
                <a:highlight>
                  <a:srgbClr val="F3F3F3"/>
                </a:highlight>
                <a:latin typeface="-apple-system"/>
              </a:rPr>
              <a:t>the chance of experiencing unsuppressed HIV was 7% among people taking long-acting ART compared to 25% among those taking daily oral ART</a:t>
            </a:r>
          </a:p>
          <a:p>
            <a:pPr algn="l">
              <a:buFont typeface="Arial" panose="020B0604020202020204" pitchFamily="34" charset="0"/>
              <a:buChar char="•"/>
            </a:pPr>
            <a:r>
              <a:rPr lang="en-US" dirty="0"/>
              <a:t>he likelihood of discontinuing the assigned regimen due to adverse events or experiencing unsuppressed HIV was 10% among people taking long-acting ART compared to 26% among those taking daily ART. </a:t>
            </a:r>
          </a:p>
        </p:txBody>
      </p:sp>
      <p:sp>
        <p:nvSpPr>
          <p:cNvPr id="4" name="Slide Number Placeholder 3"/>
          <p:cNvSpPr>
            <a:spLocks noGrp="1"/>
          </p:cNvSpPr>
          <p:nvPr>
            <p:ph type="sldNum" sz="quarter" idx="5"/>
          </p:nvPr>
        </p:nvSpPr>
        <p:spPr/>
        <p:txBody>
          <a:bodyPr/>
          <a:lstStyle/>
          <a:p>
            <a:fld id="{2EAF3D7C-E79C-464D-870B-78CB3C2428AA}" type="slidenum">
              <a:rPr lang="en-US" smtClean="0"/>
              <a:t>7</a:t>
            </a:fld>
            <a:endParaRPr lang="en-US"/>
          </a:p>
        </p:txBody>
      </p:sp>
    </p:spTree>
    <p:extLst>
      <p:ext uri="{BB962C8B-B14F-4D97-AF65-F5344CB8AC3E}">
        <p14:creationId xmlns:p14="http://schemas.microsoft.com/office/powerpoint/2010/main" val="2181094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8</a:t>
            </a:fld>
            <a:endParaRPr lang="en-US"/>
          </a:p>
        </p:txBody>
      </p:sp>
    </p:spTree>
    <p:extLst>
      <p:ext uri="{BB962C8B-B14F-4D97-AF65-F5344CB8AC3E}">
        <p14:creationId xmlns:p14="http://schemas.microsoft.com/office/powerpoint/2010/main" val="2119282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9</a:t>
            </a:fld>
            <a:endParaRPr lang="en-US"/>
          </a:p>
        </p:txBody>
      </p:sp>
    </p:spTree>
    <p:extLst>
      <p:ext uri="{BB962C8B-B14F-4D97-AF65-F5344CB8AC3E}">
        <p14:creationId xmlns:p14="http://schemas.microsoft.com/office/powerpoint/2010/main" val="447749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10</a:t>
            </a:fld>
            <a:endParaRPr lang="en-US"/>
          </a:p>
        </p:txBody>
      </p:sp>
    </p:spTree>
    <p:extLst>
      <p:ext uri="{BB962C8B-B14F-4D97-AF65-F5344CB8AC3E}">
        <p14:creationId xmlns:p14="http://schemas.microsoft.com/office/powerpoint/2010/main" val="3203365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11</a:t>
            </a:fld>
            <a:endParaRPr lang="en-US"/>
          </a:p>
        </p:txBody>
      </p:sp>
    </p:spTree>
    <p:extLst>
      <p:ext uri="{BB962C8B-B14F-4D97-AF65-F5344CB8AC3E}">
        <p14:creationId xmlns:p14="http://schemas.microsoft.com/office/powerpoint/2010/main" val="4253751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12</a:t>
            </a:fld>
            <a:endParaRPr lang="en-US"/>
          </a:p>
        </p:txBody>
      </p:sp>
    </p:spTree>
    <p:extLst>
      <p:ext uri="{BB962C8B-B14F-4D97-AF65-F5344CB8AC3E}">
        <p14:creationId xmlns:p14="http://schemas.microsoft.com/office/powerpoint/2010/main" val="4063835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2EAF3D7C-E79C-464D-870B-78CB3C2428AA}" type="slidenum">
              <a:rPr lang="en-US" smtClean="0"/>
              <a:t>13</a:t>
            </a:fld>
            <a:endParaRPr lang="en-US"/>
          </a:p>
        </p:txBody>
      </p:sp>
    </p:spTree>
    <p:extLst>
      <p:ext uri="{BB962C8B-B14F-4D97-AF65-F5344CB8AC3E}">
        <p14:creationId xmlns:p14="http://schemas.microsoft.com/office/powerpoint/2010/main" val="1838031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dirty="0">
                <a:solidFill>
                  <a:srgbClr val="000000"/>
                </a:solidFill>
                <a:effectLst/>
                <a:latin typeface="system-ui"/>
              </a:rPr>
              <a:t>The main difference between TDF and TAF lies in the prodrug used to deliver tenofovir to the body. TDF is a prodrug that is metabolized in the body to its active form, tenofovir diphosphate. TDF has been widely used for many years and has been shown to be effective in controlling HIV and hepatitis B.</a:t>
            </a:r>
          </a:p>
          <a:p>
            <a:pPr algn="l"/>
            <a:r>
              <a:rPr lang="en-US" b="0" i="0" u="none" strike="noStrike" dirty="0">
                <a:solidFill>
                  <a:srgbClr val="000000"/>
                </a:solidFill>
                <a:effectLst/>
                <a:latin typeface="system-ui"/>
              </a:rPr>
              <a:t>On the other hand, TAF is a newer formulation of tenofovir that uses a different prodrug to deliver the active drug to the body. TAF is converted to tenofovir alafenamide, which is then converted to tenofovir diphosphate. The key advantage of TAF over TDF is that it achieves similar antiviral efficacy at a lower dose, resulting in lower systemic exposure to tenofovir.</a:t>
            </a:r>
          </a:p>
          <a:p>
            <a:pPr algn="l"/>
            <a:r>
              <a:rPr lang="en-US" b="0" i="0" u="none" strike="noStrike" dirty="0">
                <a:solidFill>
                  <a:srgbClr val="000000"/>
                </a:solidFill>
                <a:effectLst/>
                <a:latin typeface="system-ui"/>
              </a:rPr>
              <a:t>The lower systemic exposure to tenofovir with TAF has several potential benefits. It may lead to reduced renal and bone toxicity compared to TDF. TAF has been associated with a lower risk of kidney and bone-related side effects seen with TDF, which is especially important for patients with pre-existing kidney or bone conditions.</a:t>
            </a:r>
          </a:p>
          <a:p>
            <a:pPr algn="l"/>
            <a:r>
              <a:rPr lang="en-US" b="0" i="0" u="none" strike="noStrike" dirty="0">
                <a:solidFill>
                  <a:srgbClr val="000000"/>
                </a:solidFill>
                <a:effectLst/>
                <a:latin typeface="system-ui"/>
              </a:rPr>
              <a:t>In summary, the main difference between TDF and TAF is the prodrug used to deliver tenofovir to the body. TAF achieves similar antiviral efficacy at a lower dose, resulting in lower systemic exposure to tenofovir and potentially reduced risk of kidney and bone-related side effects. However, it’s important to consult with a healthcare professional for personalized medical advice regarding the use of these medications.</a:t>
            </a:r>
          </a:p>
        </p:txBody>
      </p:sp>
      <p:sp>
        <p:nvSpPr>
          <p:cNvPr id="4" name="Slide Number Placeholder 3"/>
          <p:cNvSpPr>
            <a:spLocks noGrp="1"/>
          </p:cNvSpPr>
          <p:nvPr>
            <p:ph type="sldNum" sz="quarter" idx="5"/>
          </p:nvPr>
        </p:nvSpPr>
        <p:spPr/>
        <p:txBody>
          <a:bodyPr/>
          <a:lstStyle/>
          <a:p>
            <a:fld id="{2EAF3D7C-E79C-464D-870B-78CB3C2428AA}" type="slidenum">
              <a:rPr lang="en-US" smtClean="0"/>
              <a:t>14</a:t>
            </a:fld>
            <a:endParaRPr lang="en-US"/>
          </a:p>
        </p:txBody>
      </p:sp>
    </p:spTree>
    <p:extLst>
      <p:ext uri="{BB962C8B-B14F-4D97-AF65-F5344CB8AC3E}">
        <p14:creationId xmlns:p14="http://schemas.microsoft.com/office/powerpoint/2010/main" val="1924607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3" y="2025526"/>
            <a:ext cx="7772399" cy="2474409"/>
          </a:xfrm>
        </p:spPr>
        <p:txBody>
          <a:bodyPr anchor="t"/>
          <a:lstStyle>
            <a:lvl1pPr>
              <a:defRPr sz="54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1" y="4681685"/>
            <a:ext cx="7772398" cy="1066800"/>
          </a:xfrm>
        </p:spPr>
        <p:txBody>
          <a:bodyPr anchor="t">
            <a:normAutofit/>
          </a:bodyPr>
          <a:lstStyle>
            <a:lvl1pPr marL="0" indent="0" algn="l">
              <a:buNone/>
              <a:defRPr sz="2800">
                <a:solidFill>
                  <a:srgbClr val="222222"/>
                </a:solidFill>
              </a:defRPr>
            </a:lvl1pPr>
            <a:lvl2pPr marL="456449" indent="0" algn="ctr">
              <a:buNone/>
              <a:defRPr>
                <a:solidFill>
                  <a:schemeClr val="tx1">
                    <a:tint val="75000"/>
                  </a:schemeClr>
                </a:solidFill>
              </a:defRPr>
            </a:lvl2pPr>
            <a:lvl3pPr marL="912899" indent="0" algn="ctr">
              <a:buNone/>
              <a:defRPr>
                <a:solidFill>
                  <a:schemeClr val="tx1">
                    <a:tint val="75000"/>
                  </a:schemeClr>
                </a:solidFill>
              </a:defRPr>
            </a:lvl3pPr>
            <a:lvl4pPr marL="1369349" indent="0" algn="ctr">
              <a:buNone/>
              <a:defRPr>
                <a:solidFill>
                  <a:schemeClr val="tx1">
                    <a:tint val="75000"/>
                  </a:schemeClr>
                </a:solidFill>
              </a:defRPr>
            </a:lvl4pPr>
            <a:lvl5pPr marL="1825798" indent="0" algn="ctr">
              <a:buNone/>
              <a:defRPr>
                <a:solidFill>
                  <a:schemeClr val="tx1">
                    <a:tint val="75000"/>
                  </a:schemeClr>
                </a:solidFill>
              </a:defRPr>
            </a:lvl5pPr>
            <a:lvl6pPr marL="2282248" indent="0" algn="ctr">
              <a:buNone/>
              <a:defRPr>
                <a:solidFill>
                  <a:schemeClr val="tx1">
                    <a:tint val="75000"/>
                  </a:schemeClr>
                </a:solidFill>
              </a:defRPr>
            </a:lvl6pPr>
            <a:lvl7pPr marL="2738697" indent="0" algn="ctr">
              <a:buNone/>
              <a:defRPr>
                <a:solidFill>
                  <a:schemeClr val="tx1">
                    <a:tint val="75000"/>
                  </a:schemeClr>
                </a:solidFill>
              </a:defRPr>
            </a:lvl7pPr>
            <a:lvl8pPr marL="3195147" indent="0" algn="ctr">
              <a:buNone/>
              <a:defRPr>
                <a:solidFill>
                  <a:schemeClr val="tx1">
                    <a:tint val="75000"/>
                  </a:schemeClr>
                </a:solidFill>
              </a:defRPr>
            </a:lvl8pPr>
            <a:lvl9pPr marL="3651597"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1D2EA5EF-C699-AF4C-BA42-C0A1CAAB713C}" type="slidenum">
              <a:rPr lang="en-US" smtClean="0"/>
              <a:t>‹#›</a:t>
            </a:fld>
            <a:endParaRPr lang="en-US"/>
          </a:p>
        </p:txBody>
      </p:sp>
      <p:sp>
        <p:nvSpPr>
          <p:cNvPr id="11" name="Date Placeholder 3"/>
          <p:cNvSpPr>
            <a:spLocks noGrp="1"/>
          </p:cNvSpPr>
          <p:nvPr>
            <p:ph type="dt" sz="half" idx="10"/>
          </p:nvPr>
        </p:nvSpPr>
        <p:spPr>
          <a:xfrm>
            <a:off x="7719760" y="6352708"/>
            <a:ext cx="738443" cy="365760"/>
          </a:xfrm>
          <a:prstGeom prst="rect">
            <a:avLst/>
          </a:prstGeom>
        </p:spPr>
        <p:txBody>
          <a:bodyPr anchor="ctr"/>
          <a:lstStyle>
            <a:lvl1pPr>
              <a:defRPr sz="1200" b="0" i="0">
                <a:solidFill>
                  <a:srgbClr val="88A7DF"/>
                </a:solidFill>
                <a:latin typeface="+mn-lt"/>
                <a:cs typeface="ITC Avant Garde Std Bk Cn"/>
              </a:defRPr>
            </a:lvl1pPr>
          </a:lstStyle>
          <a:p>
            <a:fld id="{20B397DD-A1F4-BD42-8C23-B4EC6E2FB771}" type="datetime1">
              <a:rPr lang="en-US" smtClean="0"/>
              <a:t>5/7/2024</a:t>
            </a:fld>
            <a:endParaRPr lang="en-US"/>
          </a:p>
        </p:txBody>
      </p:sp>
      <p:sp>
        <p:nvSpPr>
          <p:cNvPr id="12" name="Footer Placeholder 4"/>
          <p:cNvSpPr>
            <a:spLocks noGrp="1"/>
          </p:cNvSpPr>
          <p:nvPr>
            <p:ph type="ftr" sz="quarter" idx="11"/>
          </p:nvPr>
        </p:nvSpPr>
        <p:spPr>
          <a:xfrm>
            <a:off x="3352459" y="6352708"/>
            <a:ext cx="4367298"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r>
              <a:rPr lang="en-US" err="1"/>
              <a:t>paetc.org</a:t>
            </a:r>
            <a:endParaRPr lang="en-US"/>
          </a:p>
        </p:txBody>
      </p:sp>
      <p:pic>
        <p:nvPicPr>
          <p:cNvPr id="4" name="Picture 3" descr="image004.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248" y="349494"/>
            <a:ext cx="2956560" cy="100584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CA979852-C97B-B14C-9B2A-62C7CA124200}" type="datetime1">
              <a:rPr lang="en-US" smtClean="0"/>
              <a:t>5/7/2024</a:t>
            </a:fld>
            <a:endParaRPr lang="en-US"/>
          </a:p>
        </p:txBody>
      </p:sp>
      <p:pic>
        <p:nvPicPr>
          <p:cNvPr id="7" name="Picture 6"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6" y="3187172"/>
            <a:ext cx="7659687" cy="1168401"/>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7" y="1553633"/>
            <a:ext cx="6135687" cy="1633538"/>
          </a:xfrm>
        </p:spPr>
        <p:txBody>
          <a:bodyPr anchor="b"/>
          <a:lstStyle>
            <a:lvl1pPr marL="0" indent="0">
              <a:buNone/>
              <a:defRPr sz="2000">
                <a:solidFill>
                  <a:srgbClr val="222222"/>
                </a:solidFill>
              </a:defRPr>
            </a:lvl1pPr>
            <a:lvl2pPr marL="456449" indent="0">
              <a:buNone/>
              <a:defRPr sz="1800">
                <a:solidFill>
                  <a:schemeClr val="tx1">
                    <a:tint val="75000"/>
                  </a:schemeClr>
                </a:solidFill>
              </a:defRPr>
            </a:lvl2pPr>
            <a:lvl3pPr marL="912899" indent="0">
              <a:buNone/>
              <a:defRPr sz="1600">
                <a:solidFill>
                  <a:schemeClr val="tx1">
                    <a:tint val="75000"/>
                  </a:schemeClr>
                </a:solidFill>
              </a:defRPr>
            </a:lvl3pPr>
            <a:lvl4pPr marL="1369349" indent="0">
              <a:buNone/>
              <a:defRPr sz="1400">
                <a:solidFill>
                  <a:schemeClr val="tx1">
                    <a:tint val="75000"/>
                  </a:schemeClr>
                </a:solidFill>
              </a:defRPr>
            </a:lvl4pPr>
            <a:lvl5pPr marL="1825798" indent="0">
              <a:buNone/>
              <a:defRPr sz="1400">
                <a:solidFill>
                  <a:schemeClr val="tx1">
                    <a:tint val="75000"/>
                  </a:schemeClr>
                </a:solidFill>
              </a:defRPr>
            </a:lvl5pPr>
            <a:lvl6pPr marL="2282248" indent="0">
              <a:buNone/>
              <a:defRPr sz="1400">
                <a:solidFill>
                  <a:schemeClr val="tx1">
                    <a:tint val="75000"/>
                  </a:schemeClr>
                </a:solidFill>
              </a:defRPr>
            </a:lvl6pPr>
            <a:lvl7pPr marL="2738697" indent="0">
              <a:buNone/>
              <a:defRPr sz="1400">
                <a:solidFill>
                  <a:schemeClr val="tx1">
                    <a:tint val="75000"/>
                  </a:schemeClr>
                </a:solidFill>
              </a:defRPr>
            </a:lvl7pPr>
            <a:lvl8pPr marL="3195147" indent="0">
              <a:buNone/>
              <a:defRPr sz="1400">
                <a:solidFill>
                  <a:schemeClr val="tx1">
                    <a:tint val="75000"/>
                  </a:schemeClr>
                </a:solidFill>
              </a:defRPr>
            </a:lvl8pPr>
            <a:lvl9pPr marL="3651597"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D37B11F5-7D46-2840-9E1A-95A154789C1D}" type="datetime1">
              <a:rPr lang="en-US" smtClean="0"/>
              <a:t>5/7/2024</a:t>
            </a:fld>
            <a:endParaRPr lang="en-US"/>
          </a:p>
        </p:txBody>
      </p:sp>
      <p:pic>
        <p:nvPicPr>
          <p:cNvPr id="10" name="Picture 9"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536192"/>
            <a:ext cx="3657600"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2" y="1536192"/>
            <a:ext cx="4038599"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Date Placeholder 3"/>
          <p:cNvSpPr>
            <a:spLocks noGrp="1"/>
          </p:cNvSpPr>
          <p:nvPr>
            <p:ph type="dt" sz="half" idx="13"/>
          </p:nvPr>
        </p:nvSpPr>
        <p:spPr>
          <a:xfrm>
            <a:off x="7719760" y="6352708"/>
            <a:ext cx="738443" cy="365760"/>
          </a:xfrm>
          <a:prstGeom prst="rect">
            <a:avLst/>
          </a:prstGeom>
        </p:spPr>
        <p:txBody>
          <a:bodyPr anchor="ctr"/>
          <a:lstStyle>
            <a:lvl1pPr>
              <a:defRPr sz="1200">
                <a:solidFill>
                  <a:srgbClr val="88A7DF"/>
                </a:solidFill>
              </a:defRPr>
            </a:lvl1pPr>
          </a:lstStyle>
          <a:p>
            <a:fld id="{AD7814A4-20F2-9A4C-873E-2AC2AA7D0C4C}" type="datetime1">
              <a:rPr lang="en-US" smtClean="0"/>
              <a:t>5/7/2024</a:t>
            </a:fld>
            <a:endParaRPr lang="en-US"/>
          </a:p>
        </p:txBody>
      </p:sp>
      <p:pic>
        <p:nvPicPr>
          <p:cNvPr id="11" name="Picture 10"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44605"/>
            <a:ext cx="3890108"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08721"/>
            <a:ext cx="3890108"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2210" y="1644605"/>
            <a:ext cx="4038599"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32210" y="2408721"/>
            <a:ext cx="4038599"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D2EA5EF-C699-AF4C-BA42-C0A1CAAB713C}" type="slidenum">
              <a:rPr lang="en-US" smtClean="0"/>
              <a:t>‹#›</a:t>
            </a:fld>
            <a:endParaRPr lang="en-US"/>
          </a:p>
        </p:txBody>
      </p:sp>
      <p:sp>
        <p:nvSpPr>
          <p:cNvPr id="11" name="Date Placeholder 3"/>
          <p:cNvSpPr>
            <a:spLocks noGrp="1"/>
          </p:cNvSpPr>
          <p:nvPr>
            <p:ph type="dt" sz="half" idx="13"/>
          </p:nvPr>
        </p:nvSpPr>
        <p:spPr>
          <a:xfrm>
            <a:off x="7719760" y="6352708"/>
            <a:ext cx="738443" cy="365760"/>
          </a:xfrm>
          <a:prstGeom prst="rect">
            <a:avLst/>
          </a:prstGeom>
        </p:spPr>
        <p:txBody>
          <a:bodyPr anchor="ctr"/>
          <a:lstStyle>
            <a:lvl1pPr>
              <a:defRPr sz="1200">
                <a:solidFill>
                  <a:srgbClr val="88A7DF"/>
                </a:solidFill>
              </a:defRPr>
            </a:lvl1pPr>
          </a:lstStyle>
          <a:p>
            <a:fld id="{F0400BDD-C64E-A646-BB04-4897CB59B8FE}" type="datetime1">
              <a:rPr lang="en-US" smtClean="0"/>
              <a:t>5/7/2024</a:t>
            </a:fld>
            <a:endParaRPr lang="en-US"/>
          </a:p>
        </p:txBody>
      </p:sp>
      <p:pic>
        <p:nvPicPr>
          <p:cNvPr id="13" name="Picture 12"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D2EA5EF-C699-AF4C-BA42-C0A1CAAB713C}" type="slidenum">
              <a:rPr lang="en-US" smtClean="0"/>
              <a:t>‹#›</a:t>
            </a:fld>
            <a:endParaRPr lang="en-US"/>
          </a:p>
        </p:txBody>
      </p:sp>
      <p:sp>
        <p:nvSpPr>
          <p:cNvPr id="7"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AC92D7CF-0488-4941-A8F0-D24EE9D7CD5E}" type="datetime1">
              <a:rPr lang="en-US" smtClean="0"/>
              <a:t>5/7/2024</a:t>
            </a:fld>
            <a:endParaRPr lang="en-US"/>
          </a:p>
        </p:txBody>
      </p:sp>
      <p:pic>
        <p:nvPicPr>
          <p:cNvPr id="11" name="Picture 10"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t>‹#›</a:t>
            </a:fld>
            <a:endParaRPr lang="en-US"/>
          </a:p>
        </p:txBody>
      </p:sp>
      <p:sp>
        <p:nvSpPr>
          <p:cNvPr id="6"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8AEC8834-0501-BB49-990B-CAD068FB829A}" type="datetime1">
              <a:rPr lang="en-US" smtClean="0"/>
              <a:t>5/7/2024</a:t>
            </a:fld>
            <a:endParaRPr lang="en-US"/>
          </a:p>
        </p:txBody>
      </p:sp>
      <p:pic>
        <p:nvPicPr>
          <p:cNvPr id="8" name="Picture 7"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3" y="5495544"/>
            <a:ext cx="8516815" cy="59436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Content Placeholder 8"/>
          <p:cNvSpPr>
            <a:spLocks noGrp="1"/>
          </p:cNvSpPr>
          <p:nvPr>
            <p:ph sz="quarter" idx="13"/>
          </p:nvPr>
        </p:nvSpPr>
        <p:spPr>
          <a:xfrm>
            <a:off x="304803" y="381001"/>
            <a:ext cx="8516815" cy="49428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3DF25ED4-1B54-B240-AA6E-2A9FD224D82B}" type="datetime1">
              <a:rPr lang="en-US" smtClean="0"/>
              <a:t>5/7/2024</a:t>
            </a:fld>
            <a:endParaRPr lang="en-US"/>
          </a:p>
        </p:txBody>
      </p:sp>
      <p:pic>
        <p:nvPicPr>
          <p:cNvPr id="11" name="Picture 10"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006831"/>
            <a:ext cx="8588248" cy="522557"/>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10327"/>
            <a:ext cx="9144000" cy="4913922"/>
          </a:xfrm>
        </p:spPr>
        <p:txBody>
          <a:bodyPr/>
          <a:lstStyle>
            <a:lvl1pPr marL="0" indent="0">
              <a:buNone/>
              <a:defRPr sz="3200"/>
            </a:lvl1pPr>
            <a:lvl2pPr marL="456449" indent="0">
              <a:buNone/>
              <a:defRPr sz="2800"/>
            </a:lvl2pPr>
            <a:lvl3pPr marL="912899" indent="0">
              <a:buNone/>
              <a:defRPr sz="2400"/>
            </a:lvl3pPr>
            <a:lvl4pPr marL="1369349" indent="0">
              <a:buNone/>
              <a:defRPr sz="2000"/>
            </a:lvl4pPr>
            <a:lvl5pPr marL="1825798" indent="0">
              <a:buNone/>
              <a:defRPr sz="2000"/>
            </a:lvl5pPr>
            <a:lvl6pPr marL="2282248" indent="0">
              <a:buNone/>
              <a:defRPr sz="2000"/>
            </a:lvl6pPr>
            <a:lvl7pPr marL="2738697" indent="0">
              <a:buNone/>
              <a:defRPr sz="2000"/>
            </a:lvl7pPr>
            <a:lvl8pPr marL="3195147" indent="0">
              <a:buNone/>
              <a:defRPr sz="2000"/>
            </a:lvl8pPr>
            <a:lvl9pPr marL="3651597"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301752" y="5607552"/>
            <a:ext cx="8588248" cy="538394"/>
          </a:xfrm>
        </p:spPr>
        <p:txBody>
          <a:bodyPr>
            <a:normAutofit/>
          </a:bodyPr>
          <a:lstStyle>
            <a:lvl1pPr marL="0" indent="0" algn="ctr">
              <a:buNone/>
              <a:defRPr sz="1600"/>
            </a:lvl1pPr>
            <a:lvl2pPr marL="456449" indent="0">
              <a:buNone/>
              <a:defRPr sz="1200"/>
            </a:lvl2pPr>
            <a:lvl3pPr marL="912899" indent="0">
              <a:buNone/>
              <a:defRPr sz="1000"/>
            </a:lvl3pPr>
            <a:lvl4pPr marL="1369349" indent="0">
              <a:buNone/>
              <a:defRPr sz="900"/>
            </a:lvl4pPr>
            <a:lvl5pPr marL="1825798" indent="0">
              <a:buNone/>
              <a:defRPr sz="900"/>
            </a:lvl5pPr>
            <a:lvl6pPr marL="2282248" indent="0">
              <a:buNone/>
              <a:defRPr sz="900"/>
            </a:lvl6pPr>
            <a:lvl7pPr marL="2738697" indent="0">
              <a:buNone/>
              <a:defRPr sz="900"/>
            </a:lvl7pPr>
            <a:lvl8pPr marL="3195147" indent="0">
              <a:buNone/>
              <a:defRPr sz="900"/>
            </a:lvl8pPr>
            <a:lvl9pPr marL="3651597"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1D2EA5EF-C699-AF4C-BA42-C0A1CAAB713C}" type="slidenum">
              <a:rPr lang="en-US" smtClean="0"/>
              <a:t>‹#›</a:t>
            </a:fld>
            <a:endParaRPr lang="en-US"/>
          </a:p>
        </p:txBody>
      </p:sp>
      <p:sp>
        <p:nvSpPr>
          <p:cNvPr id="10" name="Date Placeholder 3"/>
          <p:cNvSpPr>
            <a:spLocks noGrp="1"/>
          </p:cNvSpPr>
          <p:nvPr>
            <p:ph type="dt" sz="half" idx="12"/>
          </p:nvPr>
        </p:nvSpPr>
        <p:spPr>
          <a:xfrm>
            <a:off x="7719760" y="6352708"/>
            <a:ext cx="738443" cy="365760"/>
          </a:xfrm>
          <a:prstGeom prst="rect">
            <a:avLst/>
          </a:prstGeom>
        </p:spPr>
        <p:txBody>
          <a:bodyPr anchor="ctr"/>
          <a:lstStyle>
            <a:lvl1pPr>
              <a:defRPr sz="1200">
                <a:solidFill>
                  <a:srgbClr val="88A7DF"/>
                </a:solidFill>
              </a:defRPr>
            </a:lvl1pPr>
          </a:lstStyle>
          <a:p>
            <a:fld id="{DB92A167-D0BA-D142-B00A-6148A0612FF1}" type="datetime1">
              <a:rPr lang="en-US" smtClean="0"/>
              <a:t>5/7/2024</a:t>
            </a:fld>
            <a:endParaRPr lang="en-US"/>
          </a:p>
        </p:txBody>
      </p:sp>
      <p:pic>
        <p:nvPicPr>
          <p:cNvPr id="12" name="Picture 11" descr="PAETCLogo_Reverse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2" y="6274522"/>
            <a:ext cx="1364551" cy="55211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4" name="Picture 3" descr="large-ribbon_ghost.png"/>
          <p:cNvPicPr>
            <a:picLocks noChangeAspect="1"/>
          </p:cNvPicPr>
          <p:nvPr/>
        </p:nvPicPr>
        <p:blipFill rotWithShape="1">
          <a:blip r:embed="rId11">
            <a:extLst>
              <a:ext uri="{28A0092B-C50C-407E-A947-70E740481C1C}">
                <a14:useLocalDpi xmlns:a14="http://schemas.microsoft.com/office/drawing/2010/main" val="0"/>
              </a:ext>
            </a:extLst>
          </a:blip>
          <a:srcRect l="22457" t="32317" r="11115"/>
          <a:stretch/>
        </p:blipFill>
        <p:spPr>
          <a:xfrm>
            <a:off x="4" y="4"/>
            <a:ext cx="9143999" cy="6197487"/>
          </a:xfrm>
          <a:prstGeom prst="rect">
            <a:avLst/>
          </a:prstGeom>
        </p:spPr>
      </p:pic>
      <p:sp>
        <p:nvSpPr>
          <p:cNvPr id="7" name="Rectangle 6"/>
          <p:cNvSpPr/>
          <p:nvPr/>
        </p:nvSpPr>
        <p:spPr>
          <a:xfrm>
            <a:off x="4" y="6223069"/>
            <a:ext cx="9143999" cy="6400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a:p>
        </p:txBody>
      </p:sp>
      <p:sp>
        <p:nvSpPr>
          <p:cNvPr id="2" name="Title Placeholder 1"/>
          <p:cNvSpPr>
            <a:spLocks noGrp="1"/>
          </p:cNvSpPr>
          <p:nvPr>
            <p:ph type="title"/>
          </p:nvPr>
        </p:nvSpPr>
        <p:spPr>
          <a:xfrm>
            <a:off x="457202" y="274639"/>
            <a:ext cx="8315569" cy="1143000"/>
          </a:xfrm>
          <a:prstGeom prst="rect">
            <a:avLst/>
          </a:prstGeom>
        </p:spPr>
        <p:txBody>
          <a:bodyPr vert="horz" lIns="91290" tIns="45645" rIns="91290" bIns="45645"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2" y="1600203"/>
            <a:ext cx="8315569" cy="4367299"/>
          </a:xfrm>
          <a:prstGeom prst="rect">
            <a:avLst/>
          </a:prstGeom>
        </p:spPr>
        <p:txBody>
          <a:bodyPr vert="horz" lIns="91290" tIns="45645" rIns="91290" bIns="4564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8458200" y="6223069"/>
            <a:ext cx="685800" cy="6400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a:solidFill>
                <a:schemeClr val="accent6"/>
              </a:solidFill>
            </a:endParaRPr>
          </a:p>
        </p:txBody>
      </p:sp>
      <p:sp>
        <p:nvSpPr>
          <p:cNvPr id="6" name="Slide Number Placeholder 5"/>
          <p:cNvSpPr>
            <a:spLocks noGrp="1"/>
          </p:cNvSpPr>
          <p:nvPr>
            <p:ph type="sldNum" sz="quarter" idx="4"/>
          </p:nvPr>
        </p:nvSpPr>
        <p:spPr>
          <a:xfrm>
            <a:off x="8531788" y="6305882"/>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fld id="{1D2EA5EF-C699-AF4C-BA42-C0A1CAAB713C}" type="slidenum">
              <a:rPr lang="en-US" smtClean="0"/>
              <a:t>‹#›</a:t>
            </a:fld>
            <a:endParaRPr lang="en-US"/>
          </a:p>
        </p:txBody>
      </p:sp>
      <p:sp>
        <p:nvSpPr>
          <p:cNvPr id="15" name="Date Placeholder 3"/>
          <p:cNvSpPr>
            <a:spLocks noGrp="1"/>
          </p:cNvSpPr>
          <p:nvPr>
            <p:ph type="dt" sz="half" idx="2"/>
          </p:nvPr>
        </p:nvSpPr>
        <p:spPr>
          <a:xfrm>
            <a:off x="7719760" y="6352708"/>
            <a:ext cx="738443" cy="365760"/>
          </a:xfrm>
          <a:prstGeom prst="rect">
            <a:avLst/>
          </a:prstGeom>
        </p:spPr>
        <p:txBody>
          <a:bodyPr lIns="91290" tIns="45645" rIns="91290" bIns="45645" anchor="ctr"/>
          <a:lstStyle>
            <a:lvl1pPr>
              <a:defRPr sz="1200">
                <a:solidFill>
                  <a:srgbClr val="88A7DF"/>
                </a:solidFill>
              </a:defRPr>
            </a:lvl1pPr>
          </a:lstStyle>
          <a:p>
            <a:fld id="{A80AFE23-E95D-354B-B4BC-DF054F2C9ECF}" type="datetime1">
              <a:rPr lang="en-US" smtClean="0"/>
              <a:t>5/7/2024</a:t>
            </a:fld>
            <a:endParaRPr lang="en-US"/>
          </a:p>
        </p:txBody>
      </p:sp>
      <p:sp>
        <p:nvSpPr>
          <p:cNvPr id="10" name="Footer Placeholder 4"/>
          <p:cNvSpPr>
            <a:spLocks noGrp="1"/>
          </p:cNvSpPr>
          <p:nvPr>
            <p:ph type="ftr" sz="quarter" idx="3"/>
          </p:nvPr>
        </p:nvSpPr>
        <p:spPr>
          <a:xfrm>
            <a:off x="3352459" y="6352708"/>
            <a:ext cx="4367298"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r>
              <a:rPr lang="en-US" err="1"/>
              <a:t>paetc.org</a:t>
            </a: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l" defTabSz="912899"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337" indent="-228225" algn="l" defTabSz="912899"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39030" indent="-228225" algn="l" defTabSz="912899"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4189" indent="-228225" algn="l" defTabSz="912899"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78059" indent="-228225" algn="l" defTabSz="912899"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1928" indent="-228225" algn="l" defTabSz="912899"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4509" indent="-182580" algn="l" defTabSz="912899"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17088" indent="-182580" algn="l" defTabSz="912899"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099668" indent="-182580" algn="l" defTabSz="912899"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2248" indent="-182580" algn="l" defTabSz="912899"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2899" rtl="0" eaLnBrk="1" latinLnBrk="0" hangingPunct="1">
        <a:defRPr sz="1800" kern="1200">
          <a:solidFill>
            <a:schemeClr val="tx1"/>
          </a:solidFill>
          <a:latin typeface="+mn-lt"/>
          <a:ea typeface="+mn-ea"/>
          <a:cs typeface="+mn-cs"/>
        </a:defRPr>
      </a:lvl1pPr>
      <a:lvl2pPr marL="456449" algn="l" defTabSz="912899" rtl="0" eaLnBrk="1" latinLnBrk="0" hangingPunct="1">
        <a:defRPr sz="1800" kern="1200">
          <a:solidFill>
            <a:schemeClr val="tx1"/>
          </a:solidFill>
          <a:latin typeface="+mn-lt"/>
          <a:ea typeface="+mn-ea"/>
          <a:cs typeface="+mn-cs"/>
        </a:defRPr>
      </a:lvl2pPr>
      <a:lvl3pPr marL="912899" algn="l" defTabSz="912899" rtl="0" eaLnBrk="1" latinLnBrk="0" hangingPunct="1">
        <a:defRPr sz="1800" kern="1200">
          <a:solidFill>
            <a:schemeClr val="tx1"/>
          </a:solidFill>
          <a:latin typeface="+mn-lt"/>
          <a:ea typeface="+mn-ea"/>
          <a:cs typeface="+mn-cs"/>
        </a:defRPr>
      </a:lvl3pPr>
      <a:lvl4pPr marL="1369349" algn="l" defTabSz="912899" rtl="0" eaLnBrk="1" latinLnBrk="0" hangingPunct="1">
        <a:defRPr sz="1800" kern="1200">
          <a:solidFill>
            <a:schemeClr val="tx1"/>
          </a:solidFill>
          <a:latin typeface="+mn-lt"/>
          <a:ea typeface="+mn-ea"/>
          <a:cs typeface="+mn-cs"/>
        </a:defRPr>
      </a:lvl4pPr>
      <a:lvl5pPr marL="1825798" algn="l" defTabSz="912899" rtl="0" eaLnBrk="1" latinLnBrk="0" hangingPunct="1">
        <a:defRPr sz="1800" kern="1200">
          <a:solidFill>
            <a:schemeClr val="tx1"/>
          </a:solidFill>
          <a:latin typeface="+mn-lt"/>
          <a:ea typeface="+mn-ea"/>
          <a:cs typeface="+mn-cs"/>
        </a:defRPr>
      </a:lvl5pPr>
      <a:lvl6pPr marL="2282248" algn="l" defTabSz="912899" rtl="0" eaLnBrk="1" latinLnBrk="0" hangingPunct="1">
        <a:defRPr sz="1800" kern="1200">
          <a:solidFill>
            <a:schemeClr val="tx1"/>
          </a:solidFill>
          <a:latin typeface="+mn-lt"/>
          <a:ea typeface="+mn-ea"/>
          <a:cs typeface="+mn-cs"/>
        </a:defRPr>
      </a:lvl6pPr>
      <a:lvl7pPr marL="2738697" algn="l" defTabSz="912899" rtl="0" eaLnBrk="1" latinLnBrk="0" hangingPunct="1">
        <a:defRPr sz="1800" kern="1200">
          <a:solidFill>
            <a:schemeClr val="tx1"/>
          </a:solidFill>
          <a:latin typeface="+mn-lt"/>
          <a:ea typeface="+mn-ea"/>
          <a:cs typeface="+mn-cs"/>
        </a:defRPr>
      </a:lvl7pPr>
      <a:lvl8pPr marL="3195147" algn="l" defTabSz="912899" rtl="0" eaLnBrk="1" latinLnBrk="0" hangingPunct="1">
        <a:defRPr sz="1800" kern="1200">
          <a:solidFill>
            <a:schemeClr val="tx1"/>
          </a:solidFill>
          <a:latin typeface="+mn-lt"/>
          <a:ea typeface="+mn-ea"/>
          <a:cs typeface="+mn-cs"/>
        </a:defRPr>
      </a:lvl8pPr>
      <a:lvl9pPr marL="3651597" algn="l" defTabSz="91289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203" y="1982263"/>
            <a:ext cx="7772399" cy="1598207"/>
          </a:xfrm>
        </p:spPr>
        <p:txBody>
          <a:bodyPr/>
          <a:lstStyle/>
          <a:p>
            <a:r>
              <a:rPr lang="en-US" sz="4800" dirty="0"/>
              <a:t>CROI 2024 Report Back: Clinical Updates for Nurses</a:t>
            </a:r>
          </a:p>
        </p:txBody>
      </p:sp>
      <p:sp>
        <p:nvSpPr>
          <p:cNvPr id="3" name="Subtitle 2"/>
          <p:cNvSpPr>
            <a:spLocks noGrp="1"/>
          </p:cNvSpPr>
          <p:nvPr>
            <p:ph type="subTitle" idx="1"/>
          </p:nvPr>
        </p:nvSpPr>
        <p:spPr>
          <a:xfrm>
            <a:off x="685801" y="3733419"/>
            <a:ext cx="7772398" cy="1066800"/>
          </a:xfrm>
        </p:spPr>
        <p:txBody>
          <a:bodyPr>
            <a:normAutofit fontScale="77500" lnSpcReduction="20000"/>
          </a:bodyPr>
          <a:lstStyle/>
          <a:p>
            <a:r>
              <a:rPr lang="en-US" dirty="0"/>
              <a:t>Jose I Gutierrez Jr, PhD, FNP-BC, AAHIVS</a:t>
            </a:r>
          </a:p>
          <a:p>
            <a:r>
              <a:rPr lang="en-US" dirty="0"/>
              <a:t>Assistant Professor, UCSF School of Nursing</a:t>
            </a:r>
          </a:p>
          <a:p>
            <a:r>
              <a:rPr lang="en-US" dirty="0"/>
              <a:t>May 10</a:t>
            </a:r>
            <a:r>
              <a:rPr lang="en-US" baseline="30000" dirty="0"/>
              <a:t>th</a:t>
            </a:r>
            <a:r>
              <a:rPr lang="en-US" dirty="0"/>
              <a:t>, 2024</a:t>
            </a:r>
          </a:p>
        </p:txBody>
      </p:sp>
      <p:sp>
        <p:nvSpPr>
          <p:cNvPr id="6" name="Footer Placeholder 5">
            <a:extLst>
              <a:ext uri="{FF2B5EF4-FFF2-40B4-BE49-F238E27FC236}">
                <a16:creationId xmlns:a16="http://schemas.microsoft.com/office/drawing/2014/main" id="{0FA991CC-2E07-544A-B9E6-2A6EE21EF0D9}"/>
              </a:ext>
            </a:extLst>
          </p:cNvPr>
          <p:cNvSpPr>
            <a:spLocks noGrp="1"/>
          </p:cNvSpPr>
          <p:nvPr>
            <p:ph type="ftr" sz="quarter" idx="11"/>
          </p:nvPr>
        </p:nvSpPr>
        <p:spPr/>
        <p:txBody>
          <a:bodyPr/>
          <a:lstStyle/>
          <a:p>
            <a:r>
              <a:rPr lang="en-US" dirty="0" err="1"/>
              <a:t>paetc.org</a:t>
            </a:r>
            <a:endParaRPr lang="en-US"/>
          </a:p>
        </p:txBody>
      </p:sp>
      <p:sp>
        <p:nvSpPr>
          <p:cNvPr id="7" name="Slide Number Placeholder 6">
            <a:extLst>
              <a:ext uri="{FF2B5EF4-FFF2-40B4-BE49-F238E27FC236}">
                <a16:creationId xmlns:a16="http://schemas.microsoft.com/office/drawing/2014/main" id="{3774EE2A-C187-1A40-847B-1861A2B09B9D}"/>
              </a:ext>
            </a:extLst>
          </p:cNvPr>
          <p:cNvSpPr>
            <a:spLocks noGrp="1"/>
          </p:cNvSpPr>
          <p:nvPr>
            <p:ph type="sldNum" sz="quarter" idx="12"/>
          </p:nvPr>
        </p:nvSpPr>
        <p:spPr/>
        <p:txBody>
          <a:bodyPr/>
          <a:lstStyle/>
          <a:p>
            <a:fld id="{1D2EA5EF-C699-AF4C-BA42-C0A1CAAB713C}" type="slidenum">
              <a:rPr lang="en-US" smtClean="0"/>
              <a:t>1</a:t>
            </a:fld>
            <a:endParaRPr lang="en-US"/>
          </a:p>
        </p:txBody>
      </p:sp>
    </p:spTree>
    <p:extLst>
      <p:ext uri="{BB962C8B-B14F-4D97-AF65-F5344CB8AC3E}">
        <p14:creationId xmlns:p14="http://schemas.microsoft.com/office/powerpoint/2010/main" val="3351003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Cabotegravir Plus </a:t>
            </a:r>
            <a:r>
              <a:rPr lang="en-US" sz="2800" b="1" dirty="0" err="1"/>
              <a:t>Rilpivirine</a:t>
            </a:r>
            <a:r>
              <a:rPr lang="en-US" sz="2800" b="1" dirty="0"/>
              <a:t> In Adolescents With HIV: Week 24 IMPAACT 2017(MOCHA) Study </a:t>
            </a:r>
            <a:r>
              <a:rPr lang="en-US" sz="2800" b="1" dirty="0">
                <a:solidFill>
                  <a:schemeClr val="bg1"/>
                </a:solidFill>
              </a:rPr>
              <a:t>(slide 2 of 4)</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219979"/>
            <a:ext cx="8315569" cy="3725771"/>
          </a:xfrm>
        </p:spPr>
        <p:txBody>
          <a:bodyPr>
            <a:normAutofit fontScale="92500" lnSpcReduction="10000"/>
          </a:bodyPr>
          <a:lstStyle/>
          <a:p>
            <a:pPr marL="114112" indent="0">
              <a:buNone/>
            </a:pPr>
            <a:r>
              <a:rPr lang="en-US" b="1" dirty="0"/>
              <a:t>Methods</a:t>
            </a:r>
          </a:p>
          <a:p>
            <a:r>
              <a:rPr lang="en-US" dirty="0"/>
              <a:t>Phase I/II, open-label, noncomparative trial. </a:t>
            </a:r>
          </a:p>
          <a:p>
            <a:pPr marL="114112" indent="0">
              <a:buNone/>
            </a:pPr>
            <a:endParaRPr lang="en-US" dirty="0"/>
          </a:p>
          <a:p>
            <a:r>
              <a:rPr lang="en-US" dirty="0"/>
              <a:t>Virologically suppressed adolescents (12 to &lt;18 years of age; ≥35 kg) with HIV-1 switched from their pre-study ART to 4 weeks of daily oral CAB + RPV within Botswana, South Africa, Thailand, Uganda, and the United States. </a:t>
            </a:r>
          </a:p>
          <a:p>
            <a:pPr marL="114112" indent="0">
              <a:buNone/>
            </a:pPr>
            <a:endParaRPr lang="en-US" dirty="0"/>
          </a:p>
          <a:p>
            <a:r>
              <a:rPr lang="en-US" dirty="0"/>
              <a:t>Followed by 600 mg CAB LA and 900 mg RPV LA IM injections every 8 weeks.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10</a:t>
            </a:fld>
            <a:endParaRPr lang="en-US" dirty="0"/>
          </a:p>
        </p:txBody>
      </p:sp>
    </p:spTree>
    <p:extLst>
      <p:ext uri="{BB962C8B-B14F-4D97-AF65-F5344CB8AC3E}">
        <p14:creationId xmlns:p14="http://schemas.microsoft.com/office/powerpoint/2010/main" val="2419803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Cabotegravir Plus </a:t>
            </a:r>
            <a:r>
              <a:rPr lang="en-US" sz="2800" b="1" dirty="0" err="1"/>
              <a:t>Rilpivirine</a:t>
            </a:r>
            <a:r>
              <a:rPr lang="en-US" sz="2800" b="1" dirty="0"/>
              <a:t> In Adolescents With HIV: Week 24 IMPAACT 2017(MOCHA) Study </a:t>
            </a:r>
            <a:r>
              <a:rPr lang="en-US" sz="2800" b="1" dirty="0">
                <a:solidFill>
                  <a:schemeClr val="bg1"/>
                </a:solidFill>
              </a:rPr>
              <a:t>(slide</a:t>
            </a:r>
            <a:r>
              <a:rPr lang="en-US" sz="2800" b="1" baseline="0" dirty="0">
                <a:solidFill>
                  <a:schemeClr val="bg1"/>
                </a:solidFill>
              </a:rPr>
              <a:t> 3 of 4)</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059013"/>
            <a:ext cx="8393579" cy="3937526"/>
          </a:xfrm>
        </p:spPr>
        <p:txBody>
          <a:bodyPr>
            <a:normAutofit fontScale="62500" lnSpcReduction="20000"/>
          </a:bodyPr>
          <a:lstStyle/>
          <a:p>
            <a:pPr marL="114112" indent="0">
              <a:buNone/>
            </a:pPr>
            <a:r>
              <a:rPr lang="en-US" sz="2700" b="1" dirty="0"/>
              <a:t>Results</a:t>
            </a:r>
          </a:p>
          <a:p>
            <a:r>
              <a:rPr lang="en-US" sz="2700" dirty="0"/>
              <a:t>144 participants enrolled from 18 sites in 5 countries; Median age 15 years; body mass index: 19.5 kg/m2; weight: 48 kg. </a:t>
            </a:r>
          </a:p>
          <a:p>
            <a:endParaRPr lang="en-US" sz="2700" dirty="0"/>
          </a:p>
          <a:p>
            <a:r>
              <a:rPr lang="en-US" sz="2700" dirty="0"/>
              <a:t>Most participants received injections (142/144) and completed the Week 24 visit (141/144). No deaths or adverse events (AEs) leading to study drug discontinuation. </a:t>
            </a:r>
            <a:br>
              <a:rPr lang="en-US" sz="2700" dirty="0"/>
            </a:br>
            <a:endParaRPr lang="en-US" sz="2700" dirty="0"/>
          </a:p>
          <a:p>
            <a:r>
              <a:rPr lang="en-US" sz="2700" dirty="0"/>
              <a:t>Through Week 24, 16/144 (11%) had a ≥ Grade 3 AE, most common being increases in blood creatine phosphokinase and systolic blood pressure. 49/142 (35%) participants reported an injection site reaction (ISR), which mostly resolved within 7 days. Two participants experienced a drug-related ≥ Grade 3 AE (injection site pain and abscess). </a:t>
            </a:r>
          </a:p>
          <a:p>
            <a:endParaRPr lang="en-US" sz="2700" dirty="0"/>
          </a:p>
          <a:p>
            <a:r>
              <a:rPr lang="en-US" sz="2700" dirty="0"/>
              <a:t>No virologic failure observed through Week 24. Week 24 </a:t>
            </a:r>
            <a:r>
              <a:rPr lang="en-US" sz="2700" dirty="0" err="1"/>
              <a:t>predose</a:t>
            </a:r>
            <a:r>
              <a:rPr lang="en-US" sz="2700" dirty="0"/>
              <a:t> concentrations for CAB and RPV were similar to those in adults. One participant had low CAB concentration at Week 24.</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11</a:t>
            </a:fld>
            <a:endParaRPr lang="en-US" dirty="0"/>
          </a:p>
        </p:txBody>
      </p:sp>
    </p:spTree>
    <p:extLst>
      <p:ext uri="{BB962C8B-B14F-4D97-AF65-F5344CB8AC3E}">
        <p14:creationId xmlns:p14="http://schemas.microsoft.com/office/powerpoint/2010/main" val="2234028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Cabotegravir Plus </a:t>
            </a:r>
            <a:r>
              <a:rPr lang="en-US" sz="2800" b="1" dirty="0" err="1"/>
              <a:t>Rilpivirine</a:t>
            </a:r>
            <a:r>
              <a:rPr lang="en-US" sz="2800" b="1" dirty="0"/>
              <a:t> In Adolescents With HIV: Week 24 IMPAACT 2017(MOCHA) Study </a:t>
            </a:r>
            <a:r>
              <a:rPr lang="en-US" sz="2800" b="1" dirty="0">
                <a:solidFill>
                  <a:schemeClr val="bg1"/>
                </a:solidFill>
              </a:rPr>
              <a:t>(slide 4 of 4)</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059013"/>
            <a:ext cx="8393579" cy="3937526"/>
          </a:xfrm>
        </p:spPr>
        <p:txBody>
          <a:bodyPr>
            <a:normAutofit/>
          </a:bodyPr>
          <a:lstStyle/>
          <a:p>
            <a:pPr marL="114112" indent="0">
              <a:buNone/>
            </a:pPr>
            <a:r>
              <a:rPr lang="en-US" sz="2700" b="1" dirty="0"/>
              <a:t>Conclusion</a:t>
            </a:r>
          </a:p>
          <a:p>
            <a:r>
              <a:rPr lang="en-US" dirty="0"/>
              <a:t>IMPAACT 2017 (MOCHA) data support using CAB-LA plus RPV-LA every 2 months in virologically suppressed adolescents.</a:t>
            </a:r>
          </a:p>
          <a:p>
            <a:endParaRPr lang="en-US" dirty="0"/>
          </a:p>
          <a:p>
            <a:r>
              <a:rPr lang="en-US" dirty="0"/>
              <a:t>NIH will continue to support safety and dosing studies to determine the proper doses for adolescents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12</a:t>
            </a:fld>
            <a:endParaRPr lang="en-US" dirty="0"/>
          </a:p>
        </p:txBody>
      </p:sp>
    </p:spTree>
    <p:extLst>
      <p:ext uri="{BB962C8B-B14F-4D97-AF65-F5344CB8AC3E}">
        <p14:creationId xmlns:p14="http://schemas.microsoft.com/office/powerpoint/2010/main" val="2392105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err="1"/>
              <a:t>NLPrEP</a:t>
            </a:r>
            <a:r>
              <a:rPr lang="en-US" sz="2800" b="1" dirty="0"/>
              <a:t> Trial 24-Week Data: Nurse-Led PrEP Superior to Physician-Led PrEP Among Cis Women in Zambia (</a:t>
            </a:r>
            <a:r>
              <a:rPr lang="en-US" sz="2800" i="1" dirty="0"/>
              <a:t>Mulenga et al., 2024</a:t>
            </a:r>
            <a:r>
              <a:rPr lang="en-US" sz="2800" b="1" dirty="0"/>
              <a:t>)</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059013"/>
            <a:ext cx="8393579" cy="3937526"/>
          </a:xfrm>
        </p:spPr>
        <p:txBody>
          <a:bodyPr>
            <a:normAutofit fontScale="77500" lnSpcReduction="20000"/>
          </a:bodyPr>
          <a:lstStyle/>
          <a:p>
            <a:pPr marL="114112" indent="0">
              <a:buNone/>
            </a:pPr>
            <a:r>
              <a:rPr lang="en-US" sz="2700" b="1" dirty="0"/>
              <a:t>Background</a:t>
            </a:r>
          </a:p>
          <a:p>
            <a:r>
              <a:rPr lang="en-US" dirty="0"/>
              <a:t>Significant interest in HIV pre-exposure prophylaxis (PrEP) among women in sub-Saharan African countries like Zambia. </a:t>
            </a:r>
          </a:p>
          <a:p>
            <a:endParaRPr lang="en-US" dirty="0"/>
          </a:p>
          <a:p>
            <a:r>
              <a:rPr lang="en-US" dirty="0"/>
              <a:t>Oral PrEP uptake with tenofovir disoproxil fumarate (TDF) and emtricitabine (FTC) may be limited in access by physicians for concerns of kidney and bone mineral density abnormalities. </a:t>
            </a:r>
          </a:p>
          <a:p>
            <a:endParaRPr lang="en-US" dirty="0"/>
          </a:p>
          <a:p>
            <a:r>
              <a:rPr lang="en-US" dirty="0"/>
              <a:t>Tenofovir alafenamide (TAF) and FTC have fewer bone and kidney side effects, requiring less physician oversight and laboratory monitoring. </a:t>
            </a:r>
          </a:p>
          <a:p>
            <a:endParaRPr lang="en-US" dirty="0"/>
          </a:p>
          <a:p>
            <a:r>
              <a:rPr lang="en-US" dirty="0"/>
              <a:t>Study aims to assess outcomes of a nurse-led PrEP service using TAF/FTC compared to physician-led PrEP using TDF/FTC.</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13</a:t>
            </a:fld>
            <a:endParaRPr lang="en-US" dirty="0"/>
          </a:p>
        </p:txBody>
      </p:sp>
    </p:spTree>
    <p:extLst>
      <p:ext uri="{BB962C8B-B14F-4D97-AF65-F5344CB8AC3E}">
        <p14:creationId xmlns:p14="http://schemas.microsoft.com/office/powerpoint/2010/main" val="110556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err="1"/>
              <a:t>NLPrEP</a:t>
            </a:r>
            <a:r>
              <a:rPr lang="en-US" sz="2800" b="1" dirty="0"/>
              <a:t> Trial 24-Week Data: Nurse-Led PrEP Superior to Physician-Led PrEP Among Cis Women in Zambia </a:t>
            </a:r>
            <a:r>
              <a:rPr lang="en-US" sz="2800" b="1" dirty="0">
                <a:solidFill>
                  <a:schemeClr val="bg1"/>
                </a:solidFill>
              </a:rPr>
              <a:t>(slide 1 of 3)</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1751798"/>
            <a:ext cx="8393579" cy="4417996"/>
          </a:xfrm>
        </p:spPr>
        <p:txBody>
          <a:bodyPr>
            <a:normAutofit fontScale="85000" lnSpcReduction="10000"/>
          </a:bodyPr>
          <a:lstStyle/>
          <a:p>
            <a:pPr marL="114112" indent="0">
              <a:buNone/>
            </a:pPr>
            <a:r>
              <a:rPr lang="en-US" sz="2700" b="1" dirty="0"/>
              <a:t>Methods</a:t>
            </a:r>
          </a:p>
          <a:p>
            <a:r>
              <a:rPr lang="en-US" dirty="0"/>
              <a:t>Quasi-experimental study comparing TDF/FTC to TAF/FTC for oral PrEP among cis-gender women in six Ministry of Health facilities in Lusaka, Zambia.</a:t>
            </a:r>
          </a:p>
          <a:p>
            <a:endParaRPr lang="en-US" dirty="0"/>
          </a:p>
          <a:p>
            <a:r>
              <a:rPr lang="en-US" dirty="0"/>
              <a:t>Inclusion criteria: HIV-negative, assigned female at birth, ≥18 years of age, eligible for PrEP per national guidelines.</a:t>
            </a:r>
          </a:p>
          <a:p>
            <a:endParaRPr lang="en-US" dirty="0"/>
          </a:p>
          <a:p>
            <a:r>
              <a:rPr lang="en-US" dirty="0"/>
              <a:t>The control group received SOC with physician-led oral TDF/FTC, while the intervention group received nurse-led oral TAF/FTC.</a:t>
            </a:r>
          </a:p>
          <a:p>
            <a:endParaRPr lang="en-US" dirty="0"/>
          </a:p>
          <a:p>
            <a:r>
              <a:rPr lang="en-US" dirty="0"/>
              <a:t>Study outcomes: PrEP uptake, PrEP refill rates at 4 weeks, tenofovir metabolite concentrations at 24 and 48 weeks, PrEP persistence at 48 weeks, and HIV seroconversion.</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14</a:t>
            </a:fld>
            <a:endParaRPr lang="en-US" dirty="0"/>
          </a:p>
        </p:txBody>
      </p:sp>
    </p:spTree>
    <p:extLst>
      <p:ext uri="{BB962C8B-B14F-4D97-AF65-F5344CB8AC3E}">
        <p14:creationId xmlns:p14="http://schemas.microsoft.com/office/powerpoint/2010/main" val="625574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err="1"/>
              <a:t>NLPrEP</a:t>
            </a:r>
            <a:r>
              <a:rPr lang="en-US" sz="2800" b="1" dirty="0"/>
              <a:t> Trial 24-Week Data: Nurse-Led PrEP Superior to Physician-Led PrEP Among Cis Women in Zambia </a:t>
            </a:r>
            <a:r>
              <a:rPr lang="en-US" sz="2800" b="1" dirty="0">
                <a:solidFill>
                  <a:schemeClr val="bg1"/>
                </a:solidFill>
              </a:rPr>
              <a:t>(slide 2 of 3)</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1751797"/>
            <a:ext cx="8393579" cy="4554085"/>
          </a:xfrm>
        </p:spPr>
        <p:txBody>
          <a:bodyPr>
            <a:normAutofit fontScale="85000" lnSpcReduction="20000"/>
          </a:bodyPr>
          <a:lstStyle/>
          <a:p>
            <a:pPr marL="114112" indent="0">
              <a:buNone/>
            </a:pPr>
            <a:r>
              <a:rPr lang="en-US" sz="2700" b="1" dirty="0"/>
              <a:t>Results</a:t>
            </a:r>
          </a:p>
          <a:p>
            <a:r>
              <a:rPr lang="en-US" dirty="0"/>
              <a:t>1,005 cis-gender women screened, 900 (89.6%) eligible for PrEP; 432 enrolled in the TDF/FTC group, 450 enrolled in the TAF/FTC group. </a:t>
            </a:r>
          </a:p>
          <a:p>
            <a:endParaRPr lang="en-US" dirty="0"/>
          </a:p>
          <a:p>
            <a:r>
              <a:rPr lang="en-US" dirty="0"/>
              <a:t>PrEP refill rates at 1 month: 80% in the TDF arm vs. 91.6% in the TAF arm (p&lt;0.001). Retention in PrEP services at 24 weeks: 35% in the TDF arm vs. 77% in the TAF arm (p&lt;0.001).</a:t>
            </a:r>
          </a:p>
          <a:p>
            <a:endParaRPr lang="en-US" dirty="0"/>
          </a:p>
          <a:p>
            <a:r>
              <a:rPr lang="en-US" dirty="0"/>
              <a:t>Participants in the intervention arm were 6 times more likely to continue PrEP at 24 weeks (odds ratio=6.36, p&lt;0.001). </a:t>
            </a:r>
          </a:p>
          <a:p>
            <a:endParaRPr lang="en-US" dirty="0"/>
          </a:p>
          <a:p>
            <a:r>
              <a:rPr lang="en-US" dirty="0"/>
              <a:t>Tenofovir metabolite concentrations assessed in 71% of the TDF arm vs. 80.5% of the TAF arm at 24 weeks. HIV seroconversion rates at 24 weeks: 0.2% in both study arms.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15</a:t>
            </a:fld>
            <a:endParaRPr lang="en-US" dirty="0"/>
          </a:p>
        </p:txBody>
      </p:sp>
    </p:spTree>
    <p:extLst>
      <p:ext uri="{BB962C8B-B14F-4D97-AF65-F5344CB8AC3E}">
        <p14:creationId xmlns:p14="http://schemas.microsoft.com/office/powerpoint/2010/main" val="2871015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err="1"/>
              <a:t>NLPrEP</a:t>
            </a:r>
            <a:r>
              <a:rPr lang="en-US" sz="2800" b="1" dirty="0"/>
              <a:t> Trial 24-Week Data: Nurse-Led PrEP Superior to Physician-Led PrEP Among Cis Women in Zambia </a:t>
            </a:r>
            <a:r>
              <a:rPr lang="en-US" sz="2800" b="1" dirty="0">
                <a:solidFill>
                  <a:schemeClr val="bg1"/>
                </a:solidFill>
              </a:rPr>
              <a:t>(slide 3</a:t>
            </a:r>
            <a:r>
              <a:rPr lang="en-US" sz="2800" b="1" baseline="0" dirty="0">
                <a:solidFill>
                  <a:schemeClr val="bg1"/>
                </a:solidFill>
              </a:rPr>
              <a:t> of 3)</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148038"/>
            <a:ext cx="8393579" cy="3503694"/>
          </a:xfrm>
        </p:spPr>
        <p:txBody>
          <a:bodyPr>
            <a:normAutofit/>
          </a:bodyPr>
          <a:lstStyle/>
          <a:p>
            <a:pPr marL="114112" indent="0">
              <a:buNone/>
            </a:pPr>
            <a:r>
              <a:rPr lang="en-US" sz="2700" b="1" dirty="0"/>
              <a:t>Conclusion</a:t>
            </a:r>
          </a:p>
          <a:p>
            <a:r>
              <a:rPr lang="en-US" dirty="0"/>
              <a:t>Nurse-led PrEP with TAF/FTC showed significant advantages, including higher PrEP refill rates and improved PrEP persistence at 24 weeks compared to the physician-led SOC with TDF/FTC.</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16</a:t>
            </a:fld>
            <a:endParaRPr lang="en-US" dirty="0"/>
          </a:p>
        </p:txBody>
      </p:sp>
    </p:spTree>
    <p:extLst>
      <p:ext uri="{BB962C8B-B14F-4D97-AF65-F5344CB8AC3E}">
        <p14:creationId xmlns:p14="http://schemas.microsoft.com/office/powerpoint/2010/main" val="3230224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a:t>A Nurse-Led Strategy Improves Blood Pressure and Cholesterol in People With HIV: The EXTRA-CVD Trial (</a:t>
            </a:r>
            <a:r>
              <a:rPr lang="en-US" sz="2800" i="1" dirty="0"/>
              <a:t>Longenecker et al., 2024</a:t>
            </a:r>
            <a:r>
              <a:rPr lang="en-US" sz="2800" b="1" dirty="0"/>
              <a:t>) </a:t>
            </a:r>
            <a:r>
              <a:rPr lang="en-US" sz="2800" b="1" u="none" dirty="0">
                <a:solidFill>
                  <a:schemeClr val="bg1"/>
                </a:solidFill>
              </a:rPr>
              <a:t>(slide</a:t>
            </a:r>
            <a:r>
              <a:rPr lang="en-US" sz="2800" b="1" u="none" baseline="0" dirty="0">
                <a:solidFill>
                  <a:schemeClr val="bg1"/>
                </a:solidFill>
              </a:rPr>
              <a:t> 1 of 4)</a:t>
            </a:r>
            <a:endParaRPr lang="en-US" sz="2800" b="1" u="none"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2529" y="1898656"/>
            <a:ext cx="8393579" cy="3503694"/>
          </a:xfrm>
        </p:spPr>
        <p:txBody>
          <a:bodyPr>
            <a:normAutofit/>
          </a:bodyPr>
          <a:lstStyle/>
          <a:p>
            <a:pPr marL="114112" indent="0">
              <a:buNone/>
            </a:pPr>
            <a:r>
              <a:rPr lang="en-US" sz="2700" b="1" dirty="0"/>
              <a:t>Background</a:t>
            </a:r>
          </a:p>
          <a:p>
            <a:r>
              <a:rPr lang="en-US" dirty="0"/>
              <a:t>People with HIV (PWH) have higher atherosclerotic cardiovascular disease (ASCVD) risk and face unique barriers to ASCVD prevention care. </a:t>
            </a:r>
          </a:p>
          <a:p>
            <a:endParaRPr lang="en-US" dirty="0"/>
          </a:p>
          <a:p>
            <a:r>
              <a:rPr lang="en-US" dirty="0"/>
              <a:t>EXTRA-CVD, a nurse-led multicomponent strategy, was developed to improve blood pressure and cholesterol management in 3 HIV clinics in the U.S.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17</a:t>
            </a:fld>
            <a:endParaRPr lang="en-US" dirty="0"/>
          </a:p>
        </p:txBody>
      </p:sp>
    </p:spTree>
    <p:extLst>
      <p:ext uri="{BB962C8B-B14F-4D97-AF65-F5344CB8AC3E}">
        <p14:creationId xmlns:p14="http://schemas.microsoft.com/office/powerpoint/2010/main" val="2623554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a:t>A Nurse-Led Strategy Improves Blood Pressure and Cholesterol in People With HIV: The EXTRA-CVD Trial </a:t>
            </a:r>
            <a:r>
              <a:rPr lang="en-US" sz="2800" b="1" dirty="0">
                <a:solidFill>
                  <a:schemeClr val="bg1"/>
                </a:solidFill>
              </a:rPr>
              <a:t>(slide 2 of 4)</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1884217"/>
            <a:ext cx="8393579" cy="4073237"/>
          </a:xfrm>
        </p:spPr>
        <p:txBody>
          <a:bodyPr>
            <a:normAutofit fontScale="92500"/>
          </a:bodyPr>
          <a:lstStyle/>
          <a:p>
            <a:pPr marL="114112" indent="0">
              <a:buNone/>
            </a:pPr>
            <a:r>
              <a:rPr lang="en-US" sz="2700" b="1" dirty="0"/>
              <a:t>Methods</a:t>
            </a:r>
          </a:p>
          <a:p>
            <a:r>
              <a:rPr lang="en-US" dirty="0"/>
              <a:t>Randomized controlled trial with 298 PWH with suppressed HIV-1 viral load, hypertension, and high cholesterol. </a:t>
            </a:r>
          </a:p>
          <a:p>
            <a:endParaRPr lang="en-US" dirty="0"/>
          </a:p>
          <a:p>
            <a:r>
              <a:rPr lang="en-US" dirty="0"/>
              <a:t>Participants were randomized 1:1 to the EXTRA-CVD strategy or general health education control. </a:t>
            </a:r>
          </a:p>
          <a:p>
            <a:endParaRPr lang="en-US" dirty="0"/>
          </a:p>
          <a:p>
            <a:r>
              <a:rPr lang="en-US" dirty="0"/>
              <a:t>Primary outcome: Change in systolic blood pressure (SBP) assessed at baseline, 4, 8, and 12 months. Change in non-HDL cholesterol was secondary.</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18</a:t>
            </a:fld>
            <a:endParaRPr lang="en-US" dirty="0"/>
          </a:p>
        </p:txBody>
      </p:sp>
    </p:spTree>
    <p:extLst>
      <p:ext uri="{BB962C8B-B14F-4D97-AF65-F5344CB8AC3E}">
        <p14:creationId xmlns:p14="http://schemas.microsoft.com/office/powerpoint/2010/main" val="255815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a:t>A Nurse-Led Strategy Improves Blood Pressure and Cholesterol in People With HIV: The EXTRA-CVD Trial </a:t>
            </a:r>
            <a:r>
              <a:rPr lang="en-US" sz="2800" b="1" dirty="0">
                <a:solidFill>
                  <a:schemeClr val="bg1"/>
                </a:solidFill>
              </a:rPr>
              <a:t>(slide 3 of 4)</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1995055"/>
            <a:ext cx="8393579" cy="3980872"/>
          </a:xfrm>
        </p:spPr>
        <p:txBody>
          <a:bodyPr>
            <a:normAutofit fontScale="92500" lnSpcReduction="20000"/>
          </a:bodyPr>
          <a:lstStyle/>
          <a:p>
            <a:pPr marL="114112" indent="0">
              <a:buNone/>
            </a:pPr>
            <a:r>
              <a:rPr lang="en-US" sz="2700" b="1" dirty="0"/>
              <a:t>Results</a:t>
            </a:r>
          </a:p>
          <a:p>
            <a:r>
              <a:rPr lang="en-US" dirty="0"/>
              <a:t>At 12 months, EXTRA-CVD participants had 4.2 mmHg lower SBP and 16.9 mg/dL lower non-HDL cholesterol compared to controls. </a:t>
            </a:r>
          </a:p>
          <a:p>
            <a:endParaRPr lang="en-US" dirty="0"/>
          </a:p>
          <a:p>
            <a:r>
              <a:rPr lang="en-US" dirty="0"/>
              <a:t>EXTRA-CVD participants had higher odds of reaching treatment goals for SBP and non-HDL cholesterol. </a:t>
            </a:r>
          </a:p>
          <a:p>
            <a:endParaRPr lang="en-US" dirty="0"/>
          </a:p>
          <a:p>
            <a:r>
              <a:rPr lang="en-US" dirty="0"/>
              <a:t>SBP reduction was greater in females compared to males. </a:t>
            </a:r>
          </a:p>
          <a:p>
            <a:endParaRPr lang="en-US" dirty="0"/>
          </a:p>
          <a:p>
            <a:r>
              <a:rPr lang="en-US" dirty="0"/>
              <a:t>Intervention effects were not moderated by baseline ASCVD risk or site.</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19</a:t>
            </a:fld>
            <a:endParaRPr lang="en-US" dirty="0"/>
          </a:p>
        </p:txBody>
      </p:sp>
    </p:spTree>
    <p:extLst>
      <p:ext uri="{BB962C8B-B14F-4D97-AF65-F5344CB8AC3E}">
        <p14:creationId xmlns:p14="http://schemas.microsoft.com/office/powerpoint/2010/main" val="54263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vert="horz" lIns="91290" tIns="45645" rIns="91290" bIns="45645" rtlCol="0" anchor="t">
            <a:normAutofit fontScale="62500" lnSpcReduction="20000"/>
          </a:bodyPr>
          <a:lstStyle/>
          <a:p>
            <a:pPr marL="113665" indent="0">
              <a:buNone/>
            </a:pPr>
            <a:r>
              <a:rPr lang="en-US" sz="2300">
                <a:ea typeface="+mn-lt"/>
                <a:cs typeface="+mn-lt"/>
              </a:rPr>
              <a:t>The views and opinions expressed in this presentation are not necessarily those of the Pacific AIDS Education &amp; Training Center (Pacific AETC) or its eight local partner sites in HRSA Region 9, the Regents of the University of California or its San Francisco campus (UCSF or collectively, University) nor of our funder the Health Resources and Services Administration (HRSA). Neither Pacific AETC, University, HRSA nor any of their officers, board members, agents, employees, students, or volunteers make any warranty, express or implied, including the warranties of merchantability and fitness for a particular purpose; nor assume any legal liability or responsibility for the accuracy, completeness or usefulness of information, product or process assessed or described; nor represent that its use would not infringe privately owned rights. </a:t>
            </a:r>
          </a:p>
          <a:p>
            <a:pPr marL="113665" indent="0">
              <a:buNone/>
            </a:pPr>
            <a:endParaRPr lang="en-US" sz="2300" b="1">
              <a:ea typeface="+mn-lt"/>
              <a:cs typeface="+mn-lt"/>
            </a:endParaRPr>
          </a:p>
          <a:p>
            <a:pPr marL="113665" indent="0">
              <a:buNone/>
            </a:pPr>
            <a:r>
              <a:rPr lang="en-US" sz="2200" b="1">
                <a:ea typeface="+mn-lt"/>
                <a:cs typeface="+mn-lt"/>
              </a:rPr>
              <a:t>HRSA Acknowledgement Statement </a:t>
            </a:r>
            <a:br>
              <a:rPr lang="en-US" sz="2200" b="1">
                <a:ea typeface="+mn-lt"/>
                <a:cs typeface="+mn-lt"/>
              </a:rPr>
            </a:br>
            <a:r>
              <a:rPr lang="en-US" sz="2200">
                <a:solidFill>
                  <a:srgbClr val="000000"/>
                </a:solidFill>
                <a:effectLst/>
                <a:ea typeface="Times New Roman" panose="02020603050405020304" pitchFamily="18" charset="0"/>
              </a:rPr>
              <a:t>The Pacific AETC is supported by the Health Resources and Services Administration (HRSA) of the    U.S. Department of Health and Human Services (HHS) as part of an award totaling $4,377,449. The contents are those of the author(s) and do not necessarily represent the official views of, nor an endorsement, by HRSA, HHS, or the U.S. Government. For more information, please visit HRSA.gov. </a:t>
            </a:r>
            <a:endParaRPr lang="en-US" sz="2200">
              <a:effectLst/>
              <a:ea typeface="Calibri" panose="020F0502020204030204" pitchFamily="34" charset="0"/>
            </a:endParaRPr>
          </a:p>
          <a:p>
            <a:pPr marL="113665" indent="0">
              <a:buNone/>
            </a:pPr>
            <a:endParaRPr lang="en-US" sz="2300">
              <a:ea typeface="+mn-lt"/>
              <a:cs typeface="+mn-lt"/>
            </a:endParaRPr>
          </a:p>
          <a:p>
            <a:pPr marL="113665" indent="0">
              <a:buNone/>
            </a:pPr>
            <a:r>
              <a:rPr lang="en-US" sz="2300" b="1">
                <a:ea typeface="+mn-lt"/>
                <a:cs typeface="+mn-lt"/>
              </a:rPr>
              <a:t>Trade Name Disclosure Statement </a:t>
            </a:r>
            <a:br>
              <a:rPr lang="en-US" sz="2300" b="1">
                <a:ea typeface="+mn-lt"/>
                <a:cs typeface="+mn-lt"/>
              </a:rPr>
            </a:br>
            <a:r>
              <a:rPr lang="en-US" sz="2300">
                <a:ea typeface="+mn-lt"/>
                <a:cs typeface="+mn-lt"/>
              </a:rPr>
              <a:t>Funding for this presentation was made possible by 5 U1OHA29292‐08‐00 from</a:t>
            </a:r>
            <a:r>
              <a:rPr lang="en-US" sz="2300" b="1">
                <a:ea typeface="+mn-lt"/>
                <a:cs typeface="+mn-lt"/>
              </a:rPr>
              <a:t> </a:t>
            </a:r>
            <a:r>
              <a:rPr lang="en-US" sz="2300">
                <a:ea typeface="+mn-lt"/>
                <a:cs typeface="+mn-lt"/>
              </a:rPr>
              <a:t>the Human Resources and Services Administration HIV/AIDS Bureau. The views expressed do not necessarily reflect the official policies of the Department of Health and Human Services nor does mention of trade names, commercial practices, or organizations imply endorsement by the U.S. Government. Any trade/brand names for products mentioned during this presentation are for training and identification purposes only.</a:t>
            </a:r>
          </a:p>
          <a:p>
            <a:pPr marL="113665" indent="0">
              <a:buNone/>
            </a:pPr>
            <a:endParaRPr lang="en-US" sz="2300">
              <a:cs typeface="Arial"/>
            </a:endParaRPr>
          </a:p>
        </p:txBody>
      </p:sp>
      <p:sp>
        <p:nvSpPr>
          <p:cNvPr id="5" name="Slide Number Placeholder 4">
            <a:extLst>
              <a:ext uri="{FF2B5EF4-FFF2-40B4-BE49-F238E27FC236}">
                <a16:creationId xmlns:a16="http://schemas.microsoft.com/office/drawing/2014/main" id="{84157856-EF6F-C942-BBB6-10E2D7141CEF}"/>
              </a:ext>
            </a:extLst>
          </p:cNvPr>
          <p:cNvSpPr>
            <a:spLocks noGrp="1"/>
          </p:cNvSpPr>
          <p:nvPr>
            <p:ph type="sldNum" sz="quarter" idx="12"/>
          </p:nvPr>
        </p:nvSpPr>
        <p:spPr/>
        <p:txBody>
          <a:bodyPr/>
          <a:lstStyle/>
          <a:p>
            <a:fld id="{1D2EA5EF-C699-AF4C-BA42-C0A1CAAB713C}" type="slidenum">
              <a:rPr lang="en-US" smtClean="0"/>
              <a:t>2</a:t>
            </a:fld>
            <a:endParaRPr lang="en-US"/>
          </a:p>
        </p:txBody>
      </p:sp>
    </p:spTree>
    <p:extLst>
      <p:ext uri="{BB962C8B-B14F-4D97-AF65-F5344CB8AC3E}">
        <p14:creationId xmlns:p14="http://schemas.microsoft.com/office/powerpoint/2010/main" val="1585749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548291" y="322527"/>
            <a:ext cx="8393579" cy="1325564"/>
          </a:xfrm>
        </p:spPr>
        <p:txBody>
          <a:bodyPr/>
          <a:lstStyle/>
          <a:p>
            <a:r>
              <a:rPr lang="en-US" sz="2800" b="1" dirty="0"/>
              <a:t>A Nurse-Led Strategy Improves Blood Pressure and Cholesterol in People With HIV: The EXTRA-CVD Trial </a:t>
            </a:r>
            <a:r>
              <a:rPr lang="en-US" sz="2800" b="1" dirty="0">
                <a:solidFill>
                  <a:schemeClr val="bg1"/>
                </a:solidFill>
              </a:rPr>
              <a:t>(slide</a:t>
            </a:r>
            <a:r>
              <a:rPr lang="en-US" sz="2800" b="1" baseline="0" dirty="0">
                <a:solidFill>
                  <a:schemeClr val="bg1"/>
                </a:solidFill>
              </a:rPr>
              <a:t> 4 of 4)</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1995055"/>
            <a:ext cx="8393579" cy="3980872"/>
          </a:xfrm>
        </p:spPr>
        <p:txBody>
          <a:bodyPr>
            <a:normAutofit/>
          </a:bodyPr>
          <a:lstStyle/>
          <a:p>
            <a:pPr marL="114112" indent="0">
              <a:buNone/>
            </a:pPr>
            <a:r>
              <a:rPr lang="en-US" sz="2700" b="1" dirty="0"/>
              <a:t>Conclusion</a:t>
            </a:r>
          </a:p>
          <a:p>
            <a:r>
              <a:rPr lang="en-US" dirty="0"/>
              <a:t>A nurse-led multi-component strategy lowered blood pressure and cholesterol over 12 months in diverse PWH with these comorbid ASCVD risk factors. </a:t>
            </a:r>
          </a:p>
          <a:p>
            <a:pPr marL="114112" indent="0">
              <a:buNone/>
            </a:pPr>
            <a:endParaRPr lang="en-US" dirty="0"/>
          </a:p>
          <a:p>
            <a:r>
              <a:rPr lang="en-US" dirty="0"/>
              <a:t>These results should inform future implementation of multifaceted ASCVD prevention programs for PWH in the U.S.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20</a:t>
            </a:fld>
            <a:endParaRPr lang="en-US" dirty="0"/>
          </a:p>
        </p:txBody>
      </p:sp>
    </p:spTree>
    <p:extLst>
      <p:ext uri="{BB962C8B-B14F-4D97-AF65-F5344CB8AC3E}">
        <p14:creationId xmlns:p14="http://schemas.microsoft.com/office/powerpoint/2010/main" val="538978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4FFDB-37B1-AB86-1228-349AD8A2AC59}"/>
              </a:ext>
            </a:extLst>
          </p:cNvPr>
          <p:cNvSpPr>
            <a:spLocks noGrp="1"/>
          </p:cNvSpPr>
          <p:nvPr>
            <p:ph type="title"/>
          </p:nvPr>
        </p:nvSpPr>
        <p:spPr>
          <a:xfrm>
            <a:off x="828431" y="1991927"/>
            <a:ext cx="8315569" cy="1143000"/>
          </a:xfrm>
        </p:spPr>
        <p:txBody>
          <a:bodyPr/>
          <a:lstStyle/>
          <a:p>
            <a:pPr rtl="0" eaLnBrk="1" latinLnBrk="0" hangingPunct="1"/>
            <a:r>
              <a:rPr lang="en-US" sz="2700" b="1" i="0" kern="1200" dirty="0">
                <a:solidFill>
                  <a:srgbClr val="222222"/>
                </a:solidFill>
                <a:effectLst/>
                <a:latin typeface="Arial" panose="020B0604020202020204" pitchFamily="34" charset="0"/>
                <a:ea typeface="+mn-ea"/>
                <a:cs typeface="ITC Avant Garde Std Md"/>
              </a:rPr>
              <a:t>Any Questions?</a:t>
            </a:r>
            <a:endParaRPr lang="en-US" dirty="0">
              <a:effectLst/>
            </a:endParaRPr>
          </a:p>
          <a:p>
            <a:endParaRPr lang="en-US" dirty="0"/>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21</a:t>
            </a:fld>
            <a:endParaRPr lang="en-US" dirty="0"/>
          </a:p>
        </p:txBody>
      </p:sp>
    </p:spTree>
    <p:extLst>
      <p:ext uri="{BB962C8B-B14F-4D97-AF65-F5344CB8AC3E}">
        <p14:creationId xmlns:p14="http://schemas.microsoft.com/office/powerpoint/2010/main" val="2309176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62500" lnSpcReduction="20000"/>
          </a:bodyPr>
          <a:lstStyle/>
          <a:p>
            <a:r>
              <a:rPr lang="en-US" dirty="0"/>
              <a:t>Rana AI, Bao Y, Zheng L, </a:t>
            </a:r>
            <a:r>
              <a:rPr lang="en-US" dirty="0" err="1"/>
              <a:t>Sieczkarski</a:t>
            </a:r>
            <a:r>
              <a:rPr lang="en-US" dirty="0"/>
              <a:t> S, Lake JE, </a:t>
            </a:r>
            <a:r>
              <a:rPr lang="en-US" dirty="0" err="1"/>
              <a:t>Fichtenbaum</a:t>
            </a:r>
            <a:r>
              <a:rPr lang="en-US" dirty="0"/>
              <a:t> CJ, Morton T, Fox L, Wannamaker P, Castillo-</a:t>
            </a:r>
            <a:r>
              <a:rPr lang="en-US" dirty="0" err="1"/>
              <a:t>Mancilla</a:t>
            </a:r>
            <a:r>
              <a:rPr lang="en-US" dirty="0"/>
              <a:t> JR, </a:t>
            </a:r>
            <a:r>
              <a:rPr lang="en-US" dirty="0" err="1"/>
              <a:t>Vandermeulen</a:t>
            </a:r>
            <a:r>
              <a:rPr lang="en-US" dirty="0"/>
              <a:t> K, Wimbish C, Tashima KT, </a:t>
            </a:r>
            <a:r>
              <a:rPr lang="en-US" dirty="0" err="1"/>
              <a:t>Landovitz</a:t>
            </a:r>
            <a:r>
              <a:rPr lang="en-US" dirty="0"/>
              <a:t> RJ. Long-Acting Injectable CAB/RPV Is Superior to Oral ART in PWH With Adherence Challenges: ACTG A5359. Abstract presented at the Conference on Retroviruses and Opportunistic Infections, Denver, Colorado, March 3-6, 2024.</a:t>
            </a:r>
          </a:p>
          <a:p>
            <a:r>
              <a:rPr lang="en-US" dirty="0"/>
              <a:t>Lowenthal ED, Chapman JC, Zapata Vaca M, Ward S, Milligan R, Camacho-Gonzalez A, </a:t>
            </a:r>
            <a:r>
              <a:rPr lang="en-US" dirty="0" err="1"/>
              <a:t>Masheto</a:t>
            </a:r>
            <a:r>
              <a:rPr lang="en-US" dirty="0"/>
              <a:t> G, </a:t>
            </a:r>
            <a:r>
              <a:rPr lang="en-US" dirty="0" err="1"/>
              <a:t>McCoig</a:t>
            </a:r>
            <a:r>
              <a:rPr lang="en-US" dirty="0"/>
              <a:t> C, Ace A, Van Solingen R, Yin D, Buisson S, Bolton C, Gaur A. IMPAACT 2017 Adolescent/Parent Experiences With LA Cabotegravir Plus </a:t>
            </a:r>
            <a:r>
              <a:rPr lang="en-US" dirty="0" err="1"/>
              <a:t>Rilpivirine</a:t>
            </a:r>
            <a:r>
              <a:rPr lang="en-US" dirty="0"/>
              <a:t> for HIV Treatment. Abstract presented at the Conference on Retroviruses and Opportunistic Infections, Denver, Colorado, March 3-6, 2024.</a:t>
            </a:r>
          </a:p>
          <a:p>
            <a:r>
              <a:rPr lang="en-US" b="0" i="0" u="none" strike="noStrike" dirty="0">
                <a:solidFill>
                  <a:srgbClr val="000000"/>
                </a:solidFill>
                <a:effectLst/>
                <a:highlight>
                  <a:srgbClr val="FFFFFF"/>
                </a:highlight>
                <a:latin typeface="system-ui"/>
              </a:rPr>
              <a:t>Mulenga LB, </a:t>
            </a:r>
            <a:r>
              <a:rPr lang="en-US" b="0" i="0" u="none" strike="noStrike" dirty="0" err="1">
                <a:solidFill>
                  <a:srgbClr val="000000"/>
                </a:solidFill>
                <a:effectLst/>
                <a:highlight>
                  <a:srgbClr val="FFFFFF"/>
                </a:highlight>
                <a:latin typeface="system-ui"/>
              </a:rPr>
              <a:t>Fwoloshi</a:t>
            </a:r>
            <a:r>
              <a:rPr lang="en-US" b="0" i="0" u="none" strike="noStrike" dirty="0">
                <a:solidFill>
                  <a:srgbClr val="000000"/>
                </a:solidFill>
                <a:effectLst/>
                <a:highlight>
                  <a:srgbClr val="FFFFFF"/>
                </a:highlight>
                <a:latin typeface="system-ui"/>
              </a:rPr>
              <a:t> S, </a:t>
            </a:r>
            <a:r>
              <a:rPr lang="en-US" b="0" i="0" u="none" strike="noStrike" dirty="0" err="1">
                <a:solidFill>
                  <a:srgbClr val="000000"/>
                </a:solidFill>
                <a:effectLst/>
                <a:highlight>
                  <a:srgbClr val="FFFFFF"/>
                </a:highlight>
                <a:latin typeface="system-ui"/>
              </a:rPr>
              <a:t>Sivile</a:t>
            </a:r>
            <a:r>
              <a:rPr lang="en-US" b="0" i="0" u="none" strike="noStrike" dirty="0">
                <a:solidFill>
                  <a:srgbClr val="000000"/>
                </a:solidFill>
                <a:effectLst/>
                <a:highlight>
                  <a:srgbClr val="FFFFFF"/>
                </a:highlight>
                <a:latin typeface="system-ui"/>
              </a:rPr>
              <a:t> S, </a:t>
            </a:r>
            <a:r>
              <a:rPr lang="en-US" b="0" i="0" u="none" strike="noStrike" dirty="0" err="1">
                <a:solidFill>
                  <a:srgbClr val="000000"/>
                </a:solidFill>
                <a:effectLst/>
                <a:highlight>
                  <a:srgbClr val="FFFFFF"/>
                </a:highlight>
                <a:latin typeface="system-ui"/>
              </a:rPr>
              <a:t>Mwango</a:t>
            </a:r>
            <a:r>
              <a:rPr lang="en-US" b="0" i="0" u="none" strike="noStrike" dirty="0">
                <a:solidFill>
                  <a:srgbClr val="000000"/>
                </a:solidFill>
                <a:effectLst/>
                <a:highlight>
                  <a:srgbClr val="FFFFFF"/>
                </a:highlight>
                <a:latin typeface="system-ui"/>
              </a:rPr>
              <a:t> L, Mwamba E, Chola C, </a:t>
            </a:r>
            <a:r>
              <a:rPr lang="en-US" b="0" i="0" u="none" strike="noStrike" dirty="0" err="1">
                <a:solidFill>
                  <a:srgbClr val="000000"/>
                </a:solidFill>
                <a:effectLst/>
                <a:highlight>
                  <a:srgbClr val="FFFFFF"/>
                </a:highlight>
                <a:latin typeface="system-ui"/>
              </a:rPr>
              <a:t>Kampamba</a:t>
            </a:r>
            <a:r>
              <a:rPr lang="en-US" b="0" i="0" u="none" strike="noStrike" dirty="0">
                <a:solidFill>
                  <a:srgbClr val="000000"/>
                </a:solidFill>
                <a:effectLst/>
                <a:highlight>
                  <a:srgbClr val="FFFFFF"/>
                </a:highlight>
                <a:latin typeface="system-ui"/>
              </a:rPr>
              <a:t> D, </a:t>
            </a:r>
            <a:r>
              <a:rPr lang="en-US" b="0" i="0" u="none" strike="noStrike" dirty="0" err="1">
                <a:solidFill>
                  <a:srgbClr val="000000"/>
                </a:solidFill>
                <a:effectLst/>
                <a:highlight>
                  <a:srgbClr val="FFFFFF"/>
                </a:highlight>
                <a:latin typeface="system-ui"/>
              </a:rPr>
              <a:t>Hachaambwa</a:t>
            </a:r>
            <a:r>
              <a:rPr lang="en-US" b="0" i="0" u="none" strike="noStrike" dirty="0">
                <a:solidFill>
                  <a:srgbClr val="000000"/>
                </a:solidFill>
                <a:effectLst/>
                <a:highlight>
                  <a:srgbClr val="FFFFFF"/>
                </a:highlight>
                <a:latin typeface="system-ui"/>
              </a:rPr>
              <a:t> L, </a:t>
            </a:r>
            <a:r>
              <a:rPr lang="en-US" b="0" i="0" u="none" strike="noStrike" dirty="0" err="1">
                <a:solidFill>
                  <a:srgbClr val="000000"/>
                </a:solidFill>
                <a:effectLst/>
                <a:highlight>
                  <a:srgbClr val="FFFFFF"/>
                </a:highlight>
                <a:latin typeface="system-ui"/>
              </a:rPr>
              <a:t>Mweemba</a:t>
            </a:r>
            <a:r>
              <a:rPr lang="en-US" b="0" i="0" u="none" strike="noStrike" dirty="0">
                <a:solidFill>
                  <a:srgbClr val="000000"/>
                </a:solidFill>
                <a:effectLst/>
                <a:highlight>
                  <a:srgbClr val="FFFFFF"/>
                </a:highlight>
                <a:latin typeface="system-ui"/>
              </a:rPr>
              <a:t> A, Wester CW, </a:t>
            </a:r>
            <a:r>
              <a:rPr lang="en-US" b="0" i="0" u="none" strike="noStrike" dirty="0" err="1">
                <a:solidFill>
                  <a:srgbClr val="000000"/>
                </a:solidFill>
                <a:effectLst/>
                <a:highlight>
                  <a:srgbClr val="FFFFFF"/>
                </a:highlight>
                <a:latin typeface="system-ui"/>
              </a:rPr>
              <a:t>Siwingwa</a:t>
            </a:r>
            <a:r>
              <a:rPr lang="en-US" b="0" i="0" u="none" strike="noStrike" dirty="0">
                <a:solidFill>
                  <a:srgbClr val="000000"/>
                </a:solidFill>
                <a:effectLst/>
                <a:highlight>
                  <a:srgbClr val="FFFFFF"/>
                </a:highlight>
                <a:latin typeface="system-ui"/>
              </a:rPr>
              <a:t> M, </a:t>
            </a:r>
            <a:r>
              <a:rPr lang="en-US" b="0" i="0" u="none" strike="noStrike" dirty="0" err="1">
                <a:solidFill>
                  <a:srgbClr val="000000"/>
                </a:solidFill>
                <a:effectLst/>
                <a:highlight>
                  <a:srgbClr val="FFFFFF"/>
                </a:highlight>
                <a:latin typeface="system-ui"/>
              </a:rPr>
              <a:t>Olowski</a:t>
            </a:r>
            <a:r>
              <a:rPr lang="en-US" b="0" i="0" u="none" strike="noStrike" dirty="0">
                <a:solidFill>
                  <a:srgbClr val="000000"/>
                </a:solidFill>
                <a:effectLst/>
                <a:highlight>
                  <a:srgbClr val="FFFFFF"/>
                </a:highlight>
                <a:latin typeface="system-ui"/>
              </a:rPr>
              <a:t> P, Chirwa L, Claassen CW. </a:t>
            </a:r>
            <a:r>
              <a:rPr lang="en-US" b="0" i="0" u="none" strike="noStrike" dirty="0" err="1">
                <a:solidFill>
                  <a:srgbClr val="000000"/>
                </a:solidFill>
                <a:effectLst/>
                <a:highlight>
                  <a:srgbClr val="FFFFFF"/>
                </a:highlight>
                <a:latin typeface="system-ui"/>
              </a:rPr>
              <a:t>NLPrEP</a:t>
            </a:r>
            <a:r>
              <a:rPr lang="en-US" b="0" i="0" u="none" strike="noStrike" dirty="0">
                <a:solidFill>
                  <a:srgbClr val="000000"/>
                </a:solidFill>
                <a:effectLst/>
                <a:highlight>
                  <a:srgbClr val="FFFFFF"/>
                </a:highlight>
                <a:latin typeface="system-ui"/>
              </a:rPr>
              <a:t> Trial 24-Week Data: Nurse-Led </a:t>
            </a:r>
            <a:r>
              <a:rPr lang="en-US" b="0" i="0" u="none" strike="noStrike" dirty="0" err="1">
                <a:solidFill>
                  <a:srgbClr val="000000"/>
                </a:solidFill>
                <a:effectLst/>
                <a:highlight>
                  <a:srgbClr val="FFFFFF"/>
                </a:highlight>
                <a:latin typeface="system-ui"/>
              </a:rPr>
              <a:t>PrEP</a:t>
            </a:r>
            <a:r>
              <a:rPr lang="en-US" b="0" i="0" u="none" strike="noStrike" dirty="0">
                <a:solidFill>
                  <a:srgbClr val="000000"/>
                </a:solidFill>
                <a:effectLst/>
                <a:highlight>
                  <a:srgbClr val="FFFFFF"/>
                </a:highlight>
                <a:latin typeface="system-ui"/>
              </a:rPr>
              <a:t> Superior to Physician-Led </a:t>
            </a:r>
            <a:r>
              <a:rPr lang="en-US" b="0" i="0" u="none" strike="noStrike" dirty="0" err="1">
                <a:solidFill>
                  <a:srgbClr val="000000"/>
                </a:solidFill>
                <a:effectLst/>
                <a:highlight>
                  <a:srgbClr val="FFFFFF"/>
                </a:highlight>
                <a:latin typeface="system-ui"/>
              </a:rPr>
              <a:t>PrEP</a:t>
            </a:r>
            <a:r>
              <a:rPr lang="en-US" b="0" i="0" u="none" strike="noStrike" dirty="0">
                <a:solidFill>
                  <a:srgbClr val="000000"/>
                </a:solidFill>
                <a:effectLst/>
                <a:highlight>
                  <a:srgbClr val="FFFFFF"/>
                </a:highlight>
                <a:latin typeface="system-ui"/>
              </a:rPr>
              <a:t> Among Cis Women in Zambia. Abstract presented at the Conference on Retroviruses and Opportunistic Infections, Denver, Colorado, March 3-6, 2024.</a:t>
            </a:r>
            <a:endParaRPr lang="en-US" dirty="0"/>
          </a:p>
          <a:p>
            <a:r>
              <a:rPr lang="en-US" dirty="0"/>
              <a:t>Longenecker CT, Jones KA, Hileman CO, Okeke NL, </a:t>
            </a:r>
            <a:r>
              <a:rPr lang="en-US" dirty="0" err="1"/>
              <a:t>Gripshover</a:t>
            </a:r>
            <a:r>
              <a:rPr lang="en-US" dirty="0"/>
              <a:t> BM, </a:t>
            </a:r>
            <a:r>
              <a:rPr lang="en-US" dirty="0" err="1"/>
              <a:t>Aifah</a:t>
            </a:r>
            <a:r>
              <a:rPr lang="en-US" dirty="0"/>
              <a:t> A, Bloomfield GS, </a:t>
            </a:r>
            <a:r>
              <a:rPr lang="en-US" dirty="0" err="1"/>
              <a:t>Muiruri</a:t>
            </a:r>
            <a:r>
              <a:rPr lang="en-US" dirty="0"/>
              <a:t> C, Smith VA, </a:t>
            </a:r>
            <a:r>
              <a:rPr lang="en-US" dirty="0" err="1"/>
              <a:t>Vedanthan</a:t>
            </a:r>
            <a:r>
              <a:rPr lang="en-US" dirty="0"/>
              <a:t> R, </a:t>
            </a:r>
            <a:r>
              <a:rPr lang="en-US" dirty="0" err="1"/>
              <a:t>Webel</a:t>
            </a:r>
            <a:r>
              <a:rPr lang="en-US" dirty="0"/>
              <a:t> AR, Bosworth HB. A Nurse-Led Strategy Improves Blood Pressure and Cholesterol in People With HIV: The EXTRA-CVD Trial. Abstract presented at the Conference on Retroviruses and Opportunistic Infections, Denver, Colorado, March 3-6, 2024.</a:t>
            </a:r>
            <a:endParaRPr lang="en-US" sz="1800" dirty="0"/>
          </a:p>
        </p:txBody>
      </p:sp>
      <p:sp>
        <p:nvSpPr>
          <p:cNvPr id="5" name="Slide Number Placeholder 4">
            <a:extLst>
              <a:ext uri="{FF2B5EF4-FFF2-40B4-BE49-F238E27FC236}">
                <a16:creationId xmlns:a16="http://schemas.microsoft.com/office/drawing/2014/main" id="{4F53E65D-D4D7-554D-B001-C7EFA79E2210}"/>
              </a:ext>
            </a:extLst>
          </p:cNvPr>
          <p:cNvSpPr>
            <a:spLocks noGrp="1"/>
          </p:cNvSpPr>
          <p:nvPr>
            <p:ph type="sldNum" sz="quarter" idx="12"/>
          </p:nvPr>
        </p:nvSpPr>
        <p:spPr/>
        <p:txBody>
          <a:bodyPr/>
          <a:lstStyle/>
          <a:p>
            <a:fld id="{1D2EA5EF-C699-AF4C-BA42-C0A1CAAB713C}" type="slidenum">
              <a:rPr lang="en-US" smtClean="0"/>
              <a:t>22</a:t>
            </a:fld>
            <a:endParaRPr lang="en-US"/>
          </a:p>
        </p:txBody>
      </p:sp>
    </p:spTree>
    <p:extLst>
      <p:ext uri="{BB962C8B-B14F-4D97-AF65-F5344CB8AC3E}">
        <p14:creationId xmlns:p14="http://schemas.microsoft.com/office/powerpoint/2010/main" val="159547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Disclosures</a:t>
            </a:r>
          </a:p>
        </p:txBody>
      </p:sp>
      <p:sp>
        <p:nvSpPr>
          <p:cNvPr id="7" name="Content Placeholder 6"/>
          <p:cNvSpPr>
            <a:spLocks noGrp="1"/>
          </p:cNvSpPr>
          <p:nvPr>
            <p:ph idx="1"/>
          </p:nvPr>
        </p:nvSpPr>
        <p:spPr>
          <a:xfrm>
            <a:off x="457202" y="1600204"/>
            <a:ext cx="8315569" cy="1715652"/>
          </a:xfrm>
        </p:spPr>
        <p:txBody>
          <a:bodyPr>
            <a:normAutofit fontScale="62500" lnSpcReduction="20000"/>
          </a:bodyPr>
          <a:lstStyle/>
          <a:p>
            <a:pPr marL="0" indent="0">
              <a:buNone/>
            </a:pPr>
            <a:endParaRPr lang="en-US" i="1" dirty="0">
              <a:solidFill>
                <a:srgbClr val="FF0000"/>
              </a:solidFill>
            </a:endParaRPr>
          </a:p>
          <a:p>
            <a:pPr marL="0" indent="0">
              <a:buNone/>
            </a:pPr>
            <a:r>
              <a:rPr lang="en-US" sz="3400" dirty="0"/>
              <a:t>All presenters of this continuing medical education activity have indicated that neither they nor their spouse/legally recognized domestic partner has any financial relationships with commercial interests related to the content of this activity. </a:t>
            </a:r>
          </a:p>
          <a:p>
            <a:pPr marL="0" indent="0">
              <a:buNone/>
            </a:pPr>
            <a:endParaRPr lang="en-US" b="1" i="1" dirty="0">
              <a:solidFill>
                <a:srgbClr val="FF0000"/>
              </a:solidFill>
            </a:endParaRPr>
          </a:p>
        </p:txBody>
      </p:sp>
      <p:sp>
        <p:nvSpPr>
          <p:cNvPr id="2" name="Slide Number Placeholder 1">
            <a:extLst>
              <a:ext uri="{FF2B5EF4-FFF2-40B4-BE49-F238E27FC236}">
                <a16:creationId xmlns:a16="http://schemas.microsoft.com/office/drawing/2014/main" id="{5141AC4F-C40E-CF4F-9B8A-B863157BAAFE}"/>
              </a:ext>
            </a:extLst>
          </p:cNvPr>
          <p:cNvSpPr>
            <a:spLocks noGrp="1"/>
          </p:cNvSpPr>
          <p:nvPr>
            <p:ph type="sldNum" sz="quarter" idx="12"/>
          </p:nvPr>
        </p:nvSpPr>
        <p:spPr/>
        <p:txBody>
          <a:bodyPr/>
          <a:lstStyle/>
          <a:p>
            <a:fld id="{1D2EA5EF-C699-AF4C-BA42-C0A1CAAB713C}" type="slidenum">
              <a:rPr lang="en-US" smtClean="0"/>
              <a:t>3</a:t>
            </a:fld>
            <a:endParaRPr lang="en-US"/>
          </a:p>
        </p:txBody>
      </p:sp>
    </p:spTree>
    <p:extLst>
      <p:ext uri="{BB962C8B-B14F-4D97-AF65-F5344CB8AC3E}">
        <p14:creationId xmlns:p14="http://schemas.microsoft.com/office/powerpoint/2010/main" val="301593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Learning Objectives</a:t>
            </a:r>
          </a:p>
        </p:txBody>
      </p:sp>
      <p:sp>
        <p:nvSpPr>
          <p:cNvPr id="3" name="Content Placeholder 2"/>
          <p:cNvSpPr>
            <a:spLocks noGrp="1"/>
          </p:cNvSpPr>
          <p:nvPr>
            <p:ph idx="1"/>
          </p:nvPr>
        </p:nvSpPr>
        <p:spPr/>
        <p:txBody>
          <a:bodyPr/>
          <a:lstStyle/>
          <a:p>
            <a:pPr marL="114112" indent="0">
              <a:buNone/>
            </a:pPr>
            <a:r>
              <a:rPr lang="en-US" dirty="0"/>
              <a:t>At the completion of this presentation, participants will be able to:</a:t>
            </a:r>
          </a:p>
          <a:p>
            <a:pPr marL="114112" indent="0">
              <a:buNone/>
            </a:pPr>
            <a:endParaRPr lang="en-US" dirty="0"/>
          </a:p>
          <a:p>
            <a:r>
              <a:rPr lang="en-US" dirty="0"/>
              <a:t>Describe clinical advances within HIV research and nursing science</a:t>
            </a:r>
          </a:p>
          <a:p>
            <a:pPr marL="114112" indent="0">
              <a:buNone/>
            </a:pPr>
            <a:endParaRPr lang="en-US" dirty="0"/>
          </a:p>
          <a:p>
            <a:r>
              <a:rPr lang="en-US" dirty="0"/>
              <a:t>Identify how novel treatment and prevention strategies can be applied to person-centered HIV care</a:t>
            </a:r>
          </a:p>
          <a:p>
            <a:pPr marL="571312" indent="-457200">
              <a:buFont typeface="+mj-lt"/>
              <a:buAutoNum type="arabicPeriod"/>
            </a:pPr>
            <a:endParaRPr lang="en-US" dirty="0"/>
          </a:p>
        </p:txBody>
      </p:sp>
      <p:sp>
        <p:nvSpPr>
          <p:cNvPr id="5" name="Slide Number Placeholder 4">
            <a:extLst>
              <a:ext uri="{FF2B5EF4-FFF2-40B4-BE49-F238E27FC236}">
                <a16:creationId xmlns:a16="http://schemas.microsoft.com/office/drawing/2014/main" id="{28E0DCEA-557F-864B-92D0-81398D378B90}"/>
              </a:ext>
            </a:extLst>
          </p:cNvPr>
          <p:cNvSpPr>
            <a:spLocks noGrp="1"/>
          </p:cNvSpPr>
          <p:nvPr>
            <p:ph type="sldNum" sz="quarter" idx="12"/>
          </p:nvPr>
        </p:nvSpPr>
        <p:spPr/>
        <p:txBody>
          <a:bodyPr/>
          <a:lstStyle/>
          <a:p>
            <a:fld id="{1D2EA5EF-C699-AF4C-BA42-C0A1CAAB713C}" type="slidenum">
              <a:rPr lang="en-US" smtClean="0"/>
              <a:t>4</a:t>
            </a:fld>
            <a:endParaRPr lang="en-US" dirty="0"/>
          </a:p>
        </p:txBody>
      </p:sp>
    </p:spTree>
    <p:extLst>
      <p:ext uri="{BB962C8B-B14F-4D97-AF65-F5344CB8AC3E}">
        <p14:creationId xmlns:p14="http://schemas.microsoft.com/office/powerpoint/2010/main" val="4183897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Injectable (LAI) Cabotegravir/</a:t>
            </a:r>
            <a:r>
              <a:rPr lang="en-US" sz="2800" b="1" dirty="0" err="1"/>
              <a:t>Rilpivirine</a:t>
            </a:r>
            <a:r>
              <a:rPr lang="en-US" sz="2800" b="1" dirty="0"/>
              <a:t> (CAB/RPV) is Superior to Oral ART in PWH With Adherence Challenges: ACTG A5359, the LATITUDE STUDY (</a:t>
            </a:r>
            <a:r>
              <a:rPr lang="en-US" sz="2800" i="1" dirty="0"/>
              <a:t>Rana et al., 2024</a:t>
            </a:r>
            <a:r>
              <a:rPr lang="en-US" sz="2800" b="1" dirty="0"/>
              <a:t>)</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367021"/>
            <a:ext cx="8315569" cy="3793067"/>
          </a:xfrm>
        </p:spPr>
        <p:txBody>
          <a:bodyPr>
            <a:normAutofit/>
          </a:bodyPr>
          <a:lstStyle/>
          <a:p>
            <a:pPr marL="114112" indent="0">
              <a:buNone/>
            </a:pPr>
            <a:r>
              <a:rPr lang="en-US" b="1" dirty="0"/>
              <a:t>Background</a:t>
            </a:r>
          </a:p>
          <a:p>
            <a:r>
              <a:rPr lang="en-US" dirty="0"/>
              <a:t>Data from randomized clinical trials of LAI CAB/RPV are lacking for persons with HIV (PWH) with a history of suboptimal adherence.</a:t>
            </a:r>
          </a:p>
          <a:p>
            <a:pPr marL="114112" indent="0">
              <a:buNone/>
            </a:pPr>
            <a:endParaRPr lang="en-US" dirty="0"/>
          </a:p>
          <a:p>
            <a:r>
              <a:rPr lang="en-US" dirty="0"/>
              <a:t>First large clinical trial to examine the effectiveness LAI CAB/RPV in PWH with adherence barriers or had been unable to maintain viral suppression to daily oral ART.</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5</a:t>
            </a:fld>
            <a:endParaRPr lang="en-US" dirty="0"/>
          </a:p>
        </p:txBody>
      </p:sp>
    </p:spTree>
    <p:extLst>
      <p:ext uri="{BB962C8B-B14F-4D97-AF65-F5344CB8AC3E}">
        <p14:creationId xmlns:p14="http://schemas.microsoft.com/office/powerpoint/2010/main" val="3864483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Injectable (LAI) Cabotegravir/</a:t>
            </a:r>
            <a:r>
              <a:rPr lang="en-US" sz="2800" b="1" dirty="0" err="1"/>
              <a:t>Rilpivirine</a:t>
            </a:r>
            <a:r>
              <a:rPr lang="en-US" sz="2800" b="1" dirty="0"/>
              <a:t> (CAB/RPV) is Superior to Oral ART in PWH With Adherence Challenges: ACTG A5359, the LATITUDE STUDY </a:t>
            </a:r>
            <a:r>
              <a:rPr lang="en-US" sz="2800" b="1" dirty="0">
                <a:solidFill>
                  <a:schemeClr val="bg1"/>
                </a:solidFill>
              </a:rPr>
              <a:t>(slide 1 of 3)</a:t>
            </a: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367021"/>
            <a:ext cx="8315569" cy="3793067"/>
          </a:xfrm>
        </p:spPr>
        <p:txBody>
          <a:bodyPr>
            <a:normAutofit/>
          </a:bodyPr>
          <a:lstStyle/>
          <a:p>
            <a:pPr marL="114112" indent="0">
              <a:buNone/>
            </a:pPr>
            <a:r>
              <a:rPr lang="en-US" b="1" dirty="0"/>
              <a:t>Methods</a:t>
            </a:r>
          </a:p>
          <a:p>
            <a:r>
              <a:rPr lang="en-US" dirty="0"/>
              <a:t>A phase III trial comparing LAI vs. oral standard of care (SOC) ART in PWH in the U.S. with suboptimal adherence.</a:t>
            </a:r>
            <a:br>
              <a:rPr lang="en-US" dirty="0"/>
            </a:br>
            <a:endParaRPr lang="en-US" dirty="0"/>
          </a:p>
          <a:p>
            <a:r>
              <a:rPr lang="en-US" dirty="0"/>
              <a:t>Participants achieving HIV-1 RNA ≤200 c/mL were randomized to monthly LAI vs. continuation of SOC ART for 52 weeks.</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6</a:t>
            </a:fld>
            <a:endParaRPr lang="en-US" dirty="0"/>
          </a:p>
        </p:txBody>
      </p:sp>
    </p:spTree>
    <p:extLst>
      <p:ext uri="{BB962C8B-B14F-4D97-AF65-F5344CB8AC3E}">
        <p14:creationId xmlns:p14="http://schemas.microsoft.com/office/powerpoint/2010/main" val="1533710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Injectable (LAI) Cabotegravir/</a:t>
            </a:r>
            <a:r>
              <a:rPr lang="en-US" sz="2800" b="1" dirty="0" err="1"/>
              <a:t>Rilpivirine</a:t>
            </a:r>
            <a:r>
              <a:rPr lang="en-US" sz="2800" b="1" dirty="0"/>
              <a:t> (CAB/RPV) is Superior to Oral ART in PWH With Adherence Challenges: ACTG A5359, the LATITUDE STUDY </a:t>
            </a:r>
            <a:r>
              <a:rPr lang="en-US" sz="2800" b="1" dirty="0">
                <a:solidFill>
                  <a:schemeClr val="bg1"/>
                </a:solidFill>
              </a:rPr>
              <a:t>(slide</a:t>
            </a:r>
            <a:r>
              <a:rPr lang="en-US" sz="2800" b="1" baseline="0" dirty="0">
                <a:solidFill>
                  <a:schemeClr val="bg1"/>
                </a:solidFill>
              </a:rPr>
              <a:t> 2 of 3)</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367021"/>
            <a:ext cx="8315569" cy="3793067"/>
          </a:xfrm>
        </p:spPr>
        <p:txBody>
          <a:bodyPr>
            <a:normAutofit fontScale="77500" lnSpcReduction="20000"/>
          </a:bodyPr>
          <a:lstStyle/>
          <a:p>
            <a:pPr marL="114112" indent="0">
              <a:buNone/>
            </a:pPr>
            <a:r>
              <a:rPr lang="en-US" b="1" dirty="0"/>
              <a:t>Results</a:t>
            </a:r>
          </a:p>
          <a:p>
            <a:r>
              <a:rPr lang="en-US" dirty="0"/>
              <a:t>As of Jan 3, 2024, 434 participants were enrolled, and 294 were randomized in Step 2 (LAI n=146, SOC n=148).</a:t>
            </a:r>
            <a:br>
              <a:rPr lang="en-US" dirty="0"/>
            </a:br>
            <a:endParaRPr lang="en-US" dirty="0"/>
          </a:p>
          <a:p>
            <a:r>
              <a:rPr lang="en-US" dirty="0"/>
              <a:t>Similar probability of adverse events (AEs) in both arms, with three participants on LAI having ≥ Grade 3 injection site reactions (ISR).</a:t>
            </a:r>
          </a:p>
          <a:p>
            <a:pPr marL="114112" indent="0">
              <a:buNone/>
            </a:pPr>
            <a:endParaRPr lang="en-US" dirty="0"/>
          </a:p>
          <a:p>
            <a:r>
              <a:rPr lang="en-US" b="0" i="0" dirty="0">
                <a:solidFill>
                  <a:srgbClr val="111111"/>
                </a:solidFill>
                <a:effectLst/>
              </a:rPr>
              <a:t>All efficacy endpoints favored the LAI arm, with two confirmed virologic failures (VFs) in each arm having new resistance associated mutations (RAMS).</a:t>
            </a:r>
            <a:br>
              <a:rPr lang="en-US" b="0" i="0" dirty="0">
                <a:solidFill>
                  <a:srgbClr val="111111"/>
                </a:solidFill>
                <a:effectLst/>
              </a:rPr>
            </a:br>
            <a:endParaRPr lang="en-US" b="0" i="0" dirty="0">
              <a:solidFill>
                <a:srgbClr val="111111"/>
              </a:solidFill>
              <a:effectLst/>
            </a:endParaRPr>
          </a:p>
          <a:p>
            <a:r>
              <a:rPr lang="en-US" dirty="0">
                <a:solidFill>
                  <a:srgbClr val="111111"/>
                </a:solidFill>
              </a:rPr>
              <a:t>T</a:t>
            </a:r>
            <a:r>
              <a:rPr lang="en-US" b="0" i="0" dirty="0">
                <a:solidFill>
                  <a:srgbClr val="111111"/>
                </a:solidFill>
                <a:effectLst/>
              </a:rPr>
              <a:t>he chance of experiencing unsuppressed HIV was 7% among people taking long-acting ART compared to 25% among those taking daily oral ART</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7</a:t>
            </a:fld>
            <a:endParaRPr lang="en-US" dirty="0"/>
          </a:p>
        </p:txBody>
      </p:sp>
    </p:spTree>
    <p:extLst>
      <p:ext uri="{BB962C8B-B14F-4D97-AF65-F5344CB8AC3E}">
        <p14:creationId xmlns:p14="http://schemas.microsoft.com/office/powerpoint/2010/main" val="2711815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Injectable (LAI) Cabotegravir/</a:t>
            </a:r>
            <a:r>
              <a:rPr lang="en-US" sz="2800" b="1" dirty="0" err="1"/>
              <a:t>Rilpivirine</a:t>
            </a:r>
            <a:r>
              <a:rPr lang="en-US" sz="2800" b="1" dirty="0"/>
              <a:t> (CAB/RPV) is Superior to Oral ART in PWH With Adherence Challenges: ACTG A5359, the LATITUDE STUDY </a:t>
            </a:r>
            <a:r>
              <a:rPr lang="en-US" sz="2800" b="1" dirty="0">
                <a:solidFill>
                  <a:schemeClr val="bg1"/>
                </a:solidFill>
              </a:rPr>
              <a:t>(slide</a:t>
            </a:r>
            <a:r>
              <a:rPr lang="en-US" sz="2800" b="1" baseline="0" dirty="0">
                <a:solidFill>
                  <a:schemeClr val="bg1"/>
                </a:solidFill>
              </a:rPr>
              <a:t> 3 of 3)</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367021"/>
            <a:ext cx="8315569" cy="3071253"/>
          </a:xfrm>
        </p:spPr>
        <p:txBody>
          <a:bodyPr>
            <a:normAutofit/>
          </a:bodyPr>
          <a:lstStyle/>
          <a:p>
            <a:pPr marL="114112" indent="0">
              <a:buNone/>
            </a:pPr>
            <a:r>
              <a:rPr lang="en-US" b="1" dirty="0"/>
              <a:t>Conclusion</a:t>
            </a:r>
          </a:p>
          <a:p>
            <a:r>
              <a:rPr lang="en-US" dirty="0"/>
              <a:t>Long-acting CAB/RPV demonstrated superior efficacy compared to daily oral SOC in PWH with adherence challenges when considering all endpoints together.</a:t>
            </a:r>
          </a:p>
          <a:p>
            <a:endParaRPr lang="en-US" b="0" i="0" dirty="0">
              <a:solidFill>
                <a:srgbClr val="111111"/>
              </a:solidFill>
              <a:effectLst/>
              <a:highlight>
                <a:srgbClr val="F3F3F3"/>
              </a:highlight>
            </a:endParaRPr>
          </a:p>
          <a:p>
            <a:r>
              <a:rPr lang="en-US" dirty="0">
                <a:solidFill>
                  <a:srgbClr val="111111"/>
                </a:solidFill>
              </a:rPr>
              <a:t>R</a:t>
            </a:r>
            <a:r>
              <a:rPr lang="en-US" b="0" i="0" dirty="0">
                <a:solidFill>
                  <a:srgbClr val="111111"/>
                </a:solidFill>
                <a:effectLst/>
              </a:rPr>
              <a:t>esults may support expanding the use of long-acting ART among a broader population</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8</a:t>
            </a:fld>
            <a:endParaRPr lang="en-US" dirty="0"/>
          </a:p>
        </p:txBody>
      </p:sp>
    </p:spTree>
    <p:extLst>
      <p:ext uri="{BB962C8B-B14F-4D97-AF65-F5344CB8AC3E}">
        <p14:creationId xmlns:p14="http://schemas.microsoft.com/office/powerpoint/2010/main" val="3736269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E692-EA7E-43E8-4BD9-2043D37930CD}"/>
              </a:ext>
            </a:extLst>
          </p:cNvPr>
          <p:cNvSpPr>
            <a:spLocks noGrp="1"/>
          </p:cNvSpPr>
          <p:nvPr>
            <p:ph type="title"/>
          </p:nvPr>
        </p:nvSpPr>
        <p:spPr>
          <a:xfrm>
            <a:off x="490539" y="534283"/>
            <a:ext cx="8393579" cy="1325564"/>
          </a:xfrm>
        </p:spPr>
        <p:txBody>
          <a:bodyPr/>
          <a:lstStyle/>
          <a:p>
            <a:r>
              <a:rPr lang="en-US" sz="2800" b="1" dirty="0"/>
              <a:t>Long-Acting Cabotegravir Plus </a:t>
            </a:r>
            <a:r>
              <a:rPr lang="en-US" sz="2800" b="1" dirty="0" err="1"/>
              <a:t>Rilpivirine</a:t>
            </a:r>
            <a:r>
              <a:rPr lang="en-US" sz="2800" b="1" dirty="0"/>
              <a:t> In Adolescents With HIV: Week 24 IMPAACT 2017(MOCHA) Study (</a:t>
            </a:r>
            <a:r>
              <a:rPr lang="en-US" sz="2800" i="1" dirty="0"/>
              <a:t>Lowenthal et al., 2024</a:t>
            </a:r>
            <a:r>
              <a:rPr lang="en-US" sz="2800" b="1" dirty="0"/>
              <a:t>) </a:t>
            </a:r>
            <a:r>
              <a:rPr lang="en-US" sz="2800" b="1" dirty="0">
                <a:solidFill>
                  <a:schemeClr val="bg1"/>
                </a:solidFill>
              </a:rPr>
              <a:t>(slide</a:t>
            </a:r>
            <a:r>
              <a:rPr lang="en-US" sz="2800" b="1" baseline="0" dirty="0">
                <a:solidFill>
                  <a:schemeClr val="bg1"/>
                </a:solidFill>
              </a:rPr>
              <a:t> 1 of 4)</a:t>
            </a:r>
            <a:endParaRPr lang="en-US" sz="2800" b="1" dirty="0">
              <a:solidFill>
                <a:schemeClr val="bg1"/>
              </a:solidFill>
            </a:endParaRPr>
          </a:p>
        </p:txBody>
      </p:sp>
      <p:sp>
        <p:nvSpPr>
          <p:cNvPr id="3" name="Content Placeholder 2">
            <a:extLst>
              <a:ext uri="{FF2B5EF4-FFF2-40B4-BE49-F238E27FC236}">
                <a16:creationId xmlns:a16="http://schemas.microsoft.com/office/drawing/2014/main" id="{EB40476C-7BF4-B525-CC19-5DB419CB9B11}"/>
              </a:ext>
            </a:extLst>
          </p:cNvPr>
          <p:cNvSpPr>
            <a:spLocks noGrp="1"/>
          </p:cNvSpPr>
          <p:nvPr>
            <p:ph idx="1"/>
          </p:nvPr>
        </p:nvSpPr>
        <p:spPr>
          <a:xfrm>
            <a:off x="414215" y="2367021"/>
            <a:ext cx="8315569" cy="3071253"/>
          </a:xfrm>
        </p:spPr>
        <p:txBody>
          <a:bodyPr>
            <a:normAutofit fontScale="92500"/>
          </a:bodyPr>
          <a:lstStyle/>
          <a:p>
            <a:pPr marL="114112" indent="0">
              <a:buNone/>
            </a:pPr>
            <a:r>
              <a:rPr lang="en-US" b="1" dirty="0"/>
              <a:t>Background</a:t>
            </a:r>
          </a:p>
          <a:p>
            <a:r>
              <a:rPr lang="en-US" dirty="0"/>
              <a:t>IMPAACT 2017 study (MOCHA [More Options for Children and Adolescents]; NCT03497676) aims to evaluate the safety, tolerability, and pharmacokinetics (PK) of this LA combination in virologically suppressed adolescents. </a:t>
            </a:r>
          </a:p>
          <a:p>
            <a:pPr marL="114112" indent="0">
              <a:buNone/>
            </a:pPr>
            <a:endParaRPr lang="en-US" dirty="0"/>
          </a:p>
          <a:p>
            <a:r>
              <a:rPr lang="en-US" dirty="0"/>
              <a:t>Presenting PK and safety data through the primary Week 24 timepoint and available safety data beyond Week 24.</a:t>
            </a:r>
          </a:p>
        </p:txBody>
      </p:sp>
      <p:sp>
        <p:nvSpPr>
          <p:cNvPr id="4" name="Slide Number Placeholder 3">
            <a:extLst>
              <a:ext uri="{FF2B5EF4-FFF2-40B4-BE49-F238E27FC236}">
                <a16:creationId xmlns:a16="http://schemas.microsoft.com/office/drawing/2014/main" id="{21FFD798-2440-D9BE-5C08-71AB2AE1FE57}"/>
              </a:ext>
            </a:extLst>
          </p:cNvPr>
          <p:cNvSpPr>
            <a:spLocks noGrp="1"/>
          </p:cNvSpPr>
          <p:nvPr>
            <p:ph type="sldNum" sz="quarter" idx="12"/>
          </p:nvPr>
        </p:nvSpPr>
        <p:spPr/>
        <p:txBody>
          <a:bodyPr/>
          <a:lstStyle/>
          <a:p>
            <a:fld id="{1D2EA5EF-C699-AF4C-BA42-C0A1CAAB713C}" type="slidenum">
              <a:rPr lang="en-US" smtClean="0"/>
              <a:t>9</a:t>
            </a:fld>
            <a:endParaRPr lang="en-US" dirty="0"/>
          </a:p>
        </p:txBody>
      </p:sp>
    </p:spTree>
    <p:extLst>
      <p:ext uri="{BB962C8B-B14F-4D97-AF65-F5344CB8AC3E}">
        <p14:creationId xmlns:p14="http://schemas.microsoft.com/office/powerpoint/2010/main" val="23291866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ETC Program master slide template 4x3">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5094</TotalTime>
  <Words>2956</Words>
  <Application>Microsoft Office PowerPoint</Application>
  <PresentationFormat>On-screen Show (4:3)</PresentationFormat>
  <Paragraphs>184</Paragraphs>
  <Slides>22</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-apple-system</vt:lpstr>
      <vt:lpstr>Arial</vt:lpstr>
      <vt:lpstr>Calibri</vt:lpstr>
      <vt:lpstr>ITC Avant Garde Std Bk</vt:lpstr>
      <vt:lpstr>system-ui</vt:lpstr>
      <vt:lpstr>Times New Roman</vt:lpstr>
      <vt:lpstr>Wingdings</vt:lpstr>
      <vt:lpstr>AETC Program master slide template 4x3</vt:lpstr>
      <vt:lpstr>CROI 2024 Report Back: Clinical Updates for Nurses</vt:lpstr>
      <vt:lpstr>Disclaimer</vt:lpstr>
      <vt:lpstr>Disclosures</vt:lpstr>
      <vt:lpstr>Learning Objectives</vt:lpstr>
      <vt:lpstr>Long-Acting Injectable (LAI) Cabotegravir/Rilpivirine (CAB/RPV) is Superior to Oral ART in PWH With Adherence Challenges: ACTG A5359, the LATITUDE STUDY (Rana et al., 2024)</vt:lpstr>
      <vt:lpstr>Long-Acting Injectable (LAI) Cabotegravir/Rilpivirine (CAB/RPV) is Superior to Oral ART in PWH With Adherence Challenges: ACTG A5359, the LATITUDE STUDY (slide 1 of 3)</vt:lpstr>
      <vt:lpstr>Long-Acting Injectable (LAI) Cabotegravir/Rilpivirine (CAB/RPV) is Superior to Oral ART in PWH With Adherence Challenges: ACTG A5359, the LATITUDE STUDY (slide 2 of 3)</vt:lpstr>
      <vt:lpstr>Long-Acting Injectable (LAI) Cabotegravir/Rilpivirine (CAB/RPV) is Superior to Oral ART in PWH With Adherence Challenges: ACTG A5359, the LATITUDE STUDY (slide 3 of 3)</vt:lpstr>
      <vt:lpstr>Long-Acting Cabotegravir Plus Rilpivirine In Adolescents With HIV: Week 24 IMPAACT 2017(MOCHA) Study (Lowenthal et al., 2024) (slide 1 of 4)</vt:lpstr>
      <vt:lpstr>Long-Acting Cabotegravir Plus Rilpivirine In Adolescents With HIV: Week 24 IMPAACT 2017(MOCHA) Study (slide 2 of 4)</vt:lpstr>
      <vt:lpstr>Long-Acting Cabotegravir Plus Rilpivirine In Adolescents With HIV: Week 24 IMPAACT 2017(MOCHA) Study (slide 3 of 4)</vt:lpstr>
      <vt:lpstr>Long-Acting Cabotegravir Plus Rilpivirine In Adolescents With HIV: Week 24 IMPAACT 2017(MOCHA) Study (slide 4 of 4)</vt:lpstr>
      <vt:lpstr>NLPrEP Trial 24-Week Data: Nurse-Led PrEP Superior to Physician-Led PrEP Among Cis Women in Zambia (Mulenga et al., 2024)</vt:lpstr>
      <vt:lpstr>NLPrEP Trial 24-Week Data: Nurse-Led PrEP Superior to Physician-Led PrEP Among Cis Women in Zambia (slide 1 of 3)</vt:lpstr>
      <vt:lpstr>NLPrEP Trial 24-Week Data: Nurse-Led PrEP Superior to Physician-Led PrEP Among Cis Women in Zambia (slide 2 of 3)</vt:lpstr>
      <vt:lpstr>NLPrEP Trial 24-Week Data: Nurse-Led PrEP Superior to Physician-Led PrEP Among Cis Women in Zambia (slide 3 of 3)</vt:lpstr>
      <vt:lpstr>A Nurse-Led Strategy Improves Blood Pressure and Cholesterol in People With HIV: The EXTRA-CVD Trial (Longenecker et al., 2024) (slide 1 of 4)</vt:lpstr>
      <vt:lpstr>A Nurse-Led Strategy Improves Blood Pressure and Cholesterol in People With HIV: The EXTRA-CVD Trial (slide 2 of 4)</vt:lpstr>
      <vt:lpstr>A Nurse-Led Strategy Improves Blood Pressure and Cholesterol in People With HIV: The EXTRA-CVD Trial (slide 3 of 4)</vt:lpstr>
      <vt:lpstr>A Nurse-Led Strategy Improves Blood Pressure and Cholesterol in People With HIV: The EXTRA-CVD Trial (slide 4 of 4)</vt:lpstr>
      <vt:lpstr>Any Questions?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Maya Gil-Cantu</dc:creator>
  <cp:lastModifiedBy>Price, Jessica</cp:lastModifiedBy>
  <cp:revision>28</cp:revision>
  <dcterms:created xsi:type="dcterms:W3CDTF">2020-11-12T22:58:33Z</dcterms:created>
  <dcterms:modified xsi:type="dcterms:W3CDTF">2024-05-07T16:26:01Z</dcterms:modified>
</cp:coreProperties>
</file>